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121"/>
  </p:notesMasterIdLst>
  <p:sldIdLst>
    <p:sldId id="257" r:id="rId2"/>
    <p:sldId id="258" r:id="rId3"/>
    <p:sldId id="259" r:id="rId4"/>
    <p:sldId id="261" r:id="rId5"/>
    <p:sldId id="260" r:id="rId6"/>
    <p:sldId id="264" r:id="rId7"/>
    <p:sldId id="296" r:id="rId8"/>
    <p:sldId id="297" r:id="rId9"/>
    <p:sldId id="298" r:id="rId10"/>
    <p:sldId id="299" r:id="rId11"/>
    <p:sldId id="300" r:id="rId12"/>
    <p:sldId id="301" r:id="rId13"/>
    <p:sldId id="292" r:id="rId14"/>
    <p:sldId id="293" r:id="rId15"/>
    <p:sldId id="294" r:id="rId16"/>
    <p:sldId id="341" r:id="rId17"/>
    <p:sldId id="291" r:id="rId18"/>
    <p:sldId id="272" r:id="rId19"/>
    <p:sldId id="273" r:id="rId20"/>
    <p:sldId id="342" r:id="rId21"/>
    <p:sldId id="275" r:id="rId22"/>
    <p:sldId id="343" r:id="rId23"/>
    <p:sldId id="331" r:id="rId24"/>
    <p:sldId id="274" r:id="rId25"/>
    <p:sldId id="344" r:id="rId26"/>
    <p:sldId id="276" r:id="rId27"/>
    <p:sldId id="278" r:id="rId28"/>
    <p:sldId id="347" r:id="rId29"/>
    <p:sldId id="348" r:id="rId30"/>
    <p:sldId id="280" r:id="rId31"/>
    <p:sldId id="281" r:id="rId32"/>
    <p:sldId id="282" r:id="rId33"/>
    <p:sldId id="283" r:id="rId34"/>
    <p:sldId id="284" r:id="rId35"/>
    <p:sldId id="285" r:id="rId36"/>
    <p:sldId id="286" r:id="rId37"/>
    <p:sldId id="333" r:id="rId38"/>
    <p:sldId id="427" r:id="rId39"/>
    <p:sldId id="428" r:id="rId40"/>
    <p:sldId id="288" r:id="rId41"/>
    <p:sldId id="429" r:id="rId42"/>
    <p:sldId id="290" r:id="rId43"/>
    <p:sldId id="350" r:id="rId44"/>
    <p:sldId id="303" r:id="rId45"/>
    <p:sldId id="305" r:id="rId46"/>
    <p:sldId id="381" r:id="rId47"/>
    <p:sldId id="306" r:id="rId48"/>
    <p:sldId id="308" r:id="rId49"/>
    <p:sldId id="354" r:id="rId50"/>
    <p:sldId id="311" r:id="rId51"/>
    <p:sldId id="394" r:id="rId52"/>
    <p:sldId id="312" r:id="rId53"/>
    <p:sldId id="395" r:id="rId54"/>
    <p:sldId id="356" r:id="rId55"/>
    <p:sldId id="396" r:id="rId56"/>
    <p:sldId id="397" r:id="rId57"/>
    <p:sldId id="353" r:id="rId58"/>
    <p:sldId id="398" r:id="rId59"/>
    <p:sldId id="399" r:id="rId60"/>
    <p:sldId id="400" r:id="rId61"/>
    <p:sldId id="368" r:id="rId62"/>
    <p:sldId id="401" r:id="rId63"/>
    <p:sldId id="402" r:id="rId64"/>
    <p:sldId id="313" r:id="rId65"/>
    <p:sldId id="403" r:id="rId66"/>
    <p:sldId id="357" r:id="rId67"/>
    <p:sldId id="404" r:id="rId68"/>
    <p:sldId id="405" r:id="rId69"/>
    <p:sldId id="388" r:id="rId70"/>
    <p:sldId id="389" r:id="rId71"/>
    <p:sldId id="364" r:id="rId72"/>
    <p:sldId id="317" r:id="rId73"/>
    <p:sldId id="355" r:id="rId74"/>
    <p:sldId id="315" r:id="rId75"/>
    <p:sldId id="365" r:id="rId76"/>
    <p:sldId id="369" r:id="rId77"/>
    <p:sldId id="406" r:id="rId78"/>
    <p:sldId id="314" r:id="rId79"/>
    <p:sldId id="407" r:id="rId80"/>
    <p:sldId id="384" r:id="rId81"/>
    <p:sldId id="351" r:id="rId82"/>
    <p:sldId id="408" r:id="rId83"/>
    <p:sldId id="359" r:id="rId84"/>
    <p:sldId id="409" r:id="rId85"/>
    <p:sldId id="360" r:id="rId86"/>
    <p:sldId id="410" r:id="rId87"/>
    <p:sldId id="319" r:id="rId88"/>
    <p:sldId id="386" r:id="rId89"/>
    <p:sldId id="366" r:id="rId90"/>
    <p:sldId id="363" r:id="rId91"/>
    <p:sldId id="414" r:id="rId92"/>
    <p:sldId id="320" r:id="rId93"/>
    <p:sldId id="322" r:id="rId94"/>
    <p:sldId id="361" r:id="rId95"/>
    <p:sldId id="390" r:id="rId96"/>
    <p:sldId id="415" r:id="rId97"/>
    <p:sldId id="377" r:id="rId98"/>
    <p:sldId id="334" r:id="rId99"/>
    <p:sldId id="336" r:id="rId100"/>
    <p:sldId id="367" r:id="rId101"/>
    <p:sldId id="335" r:id="rId102"/>
    <p:sldId id="338" r:id="rId103"/>
    <p:sldId id="337" r:id="rId104"/>
    <p:sldId id="378" r:id="rId105"/>
    <p:sldId id="419" r:id="rId106"/>
    <p:sldId id="371" r:id="rId107"/>
    <p:sldId id="421" r:id="rId108"/>
    <p:sldId id="422" r:id="rId109"/>
    <p:sldId id="420" r:id="rId110"/>
    <p:sldId id="380" r:id="rId111"/>
    <p:sldId id="423" r:id="rId112"/>
    <p:sldId id="330" r:id="rId113"/>
    <p:sldId id="391" r:id="rId114"/>
    <p:sldId id="392" r:id="rId115"/>
    <p:sldId id="393" r:id="rId116"/>
    <p:sldId id="373" r:id="rId117"/>
    <p:sldId id="424" r:id="rId118"/>
    <p:sldId id="425" r:id="rId119"/>
    <p:sldId id="430" r:id="rId120"/>
  </p:sldIdLst>
  <p:sldSz cx="9144000" cy="6858000" type="screen4x3"/>
  <p:notesSz cx="6858000" cy="9144000"/>
  <p:defaultTextStyle>
    <a:defPPr>
      <a:defRPr lang="en-US"/>
    </a:defPPr>
    <a:lvl1pPr algn="ctr" rtl="0" fontAlgn="base">
      <a:spcBef>
        <a:spcPct val="0"/>
      </a:spcBef>
      <a:spcAft>
        <a:spcPct val="0"/>
      </a:spcAft>
      <a:defRPr kern="1200">
        <a:solidFill>
          <a:srgbClr val="FFFFFF"/>
        </a:solidFill>
        <a:effectLst>
          <a:outerShdw blurRad="38100" dist="38100" dir="2700000" algn="tl">
            <a:srgbClr val="000000">
              <a:alpha val="43137"/>
            </a:srgbClr>
          </a:outerShdw>
        </a:effectLst>
        <a:latin typeface="Arial" charset="0"/>
        <a:ea typeface="+mn-ea"/>
        <a:cs typeface="+mn-cs"/>
      </a:defRPr>
    </a:lvl1pPr>
    <a:lvl2pPr marL="457200" algn="ctr" rtl="0" fontAlgn="base">
      <a:spcBef>
        <a:spcPct val="0"/>
      </a:spcBef>
      <a:spcAft>
        <a:spcPct val="0"/>
      </a:spcAft>
      <a:defRPr kern="1200">
        <a:solidFill>
          <a:srgbClr val="FFFFFF"/>
        </a:solidFill>
        <a:effectLst>
          <a:outerShdw blurRad="38100" dist="38100" dir="2700000" algn="tl">
            <a:srgbClr val="000000">
              <a:alpha val="43137"/>
            </a:srgbClr>
          </a:outerShdw>
        </a:effectLst>
        <a:latin typeface="Arial" charset="0"/>
        <a:ea typeface="+mn-ea"/>
        <a:cs typeface="+mn-cs"/>
      </a:defRPr>
    </a:lvl2pPr>
    <a:lvl3pPr marL="914400" algn="ctr" rtl="0" fontAlgn="base">
      <a:spcBef>
        <a:spcPct val="0"/>
      </a:spcBef>
      <a:spcAft>
        <a:spcPct val="0"/>
      </a:spcAft>
      <a:defRPr kern="1200">
        <a:solidFill>
          <a:srgbClr val="FFFFFF"/>
        </a:solidFill>
        <a:effectLst>
          <a:outerShdw blurRad="38100" dist="38100" dir="2700000" algn="tl">
            <a:srgbClr val="000000">
              <a:alpha val="43137"/>
            </a:srgbClr>
          </a:outerShdw>
        </a:effectLst>
        <a:latin typeface="Arial" charset="0"/>
        <a:ea typeface="+mn-ea"/>
        <a:cs typeface="+mn-cs"/>
      </a:defRPr>
    </a:lvl3pPr>
    <a:lvl4pPr marL="1371600" algn="ctr" rtl="0" fontAlgn="base">
      <a:spcBef>
        <a:spcPct val="0"/>
      </a:spcBef>
      <a:spcAft>
        <a:spcPct val="0"/>
      </a:spcAft>
      <a:defRPr kern="1200">
        <a:solidFill>
          <a:srgbClr val="FFFFFF"/>
        </a:solidFill>
        <a:effectLst>
          <a:outerShdw blurRad="38100" dist="38100" dir="2700000" algn="tl">
            <a:srgbClr val="000000">
              <a:alpha val="43137"/>
            </a:srgbClr>
          </a:outerShdw>
        </a:effectLst>
        <a:latin typeface="Arial" charset="0"/>
        <a:ea typeface="+mn-ea"/>
        <a:cs typeface="+mn-cs"/>
      </a:defRPr>
    </a:lvl4pPr>
    <a:lvl5pPr marL="1828800" algn="ctr" rtl="0" fontAlgn="base">
      <a:spcBef>
        <a:spcPct val="0"/>
      </a:spcBef>
      <a:spcAft>
        <a:spcPct val="0"/>
      </a:spcAft>
      <a:defRPr kern="1200">
        <a:solidFill>
          <a:srgbClr val="FFFFFF"/>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rgbClr val="FFFFFF"/>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rgbClr val="FFFFFF"/>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rgbClr val="FFFFFF"/>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rgbClr val="FFFFFF"/>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4F"/>
    <a:srgbClr val="E8FEA0"/>
    <a:srgbClr val="FFFFFF"/>
    <a:srgbClr val="CCFF99"/>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0" autoAdjust="0"/>
    <p:restoredTop sz="69907" autoAdjust="0"/>
  </p:normalViewPr>
  <p:slideViewPr>
    <p:cSldViewPr>
      <p:cViewPr>
        <p:scale>
          <a:sx n="50" d="100"/>
          <a:sy n="50" d="100"/>
        </p:scale>
        <p:origin x="3872" y="10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408"/>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notesMaster" Target="notesMasters/notesMaster1.xml"/><Relationship Id="rId122" Type="http://schemas.openxmlformats.org/officeDocument/2006/relationships/presProps" Target="presProps.xml"/><Relationship Id="rId123" Type="http://schemas.openxmlformats.org/officeDocument/2006/relationships/viewProps" Target="viewProps.xml"/><Relationship Id="rId124" Type="http://schemas.openxmlformats.org/officeDocument/2006/relationships/theme" Target="theme/theme1.xml"/><Relationship Id="rId12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solidFill>
                  <a:schemeClr val="tx1"/>
                </a:solidFill>
                <a:effectLst/>
              </a:defRPr>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solidFill>
                  <a:schemeClr val="tx1"/>
                </a:solidFill>
                <a:effectLst/>
              </a:defRPr>
            </a:lvl1pPr>
          </a:lstStyle>
          <a:p>
            <a:endParaRPr lang="en-US" alt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solidFill>
                  <a:schemeClr val="tx1"/>
                </a:solidFill>
                <a:effectLst/>
              </a:defRPr>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solidFill>
                  <a:schemeClr val="tx1"/>
                </a:solidFill>
                <a:effectLst/>
              </a:defRPr>
            </a:lvl1pPr>
          </a:lstStyle>
          <a:p>
            <a:fld id="{70BA955E-420E-9D4F-9417-D1ADF256DB15}" type="slidenum">
              <a:rPr lang="en-US" altLang="en-US"/>
              <a:pPr/>
              <a:t>‹#›</a:t>
            </a:fld>
            <a:endParaRPr lang="en-US" altLang="en-US"/>
          </a:p>
        </p:txBody>
      </p:sp>
    </p:spTree>
    <p:extLst>
      <p:ext uri="{BB962C8B-B14F-4D97-AF65-F5344CB8AC3E}">
        <p14:creationId xmlns:p14="http://schemas.microsoft.com/office/powerpoint/2010/main" val="810590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587BE-590B-5941-AB84-2616C2ABC2FD}" type="slidenum">
              <a:rPr lang="en-US" altLang="en-US"/>
              <a:pPr/>
              <a:t>1</a:t>
            </a:fld>
            <a:endParaRPr lang="en-US" altLang="en-US"/>
          </a:p>
        </p:txBody>
      </p:sp>
      <p:sp>
        <p:nvSpPr>
          <p:cNvPr id="5122" name="Rectangle 2"/>
          <p:cNvSpPr>
            <a:spLocks noRot="1" noChangeArrowheads="1" noTextEdit="1"/>
          </p:cNvSpPr>
          <p:nvPr>
            <p:ph type="sldImg"/>
          </p:nvPr>
        </p:nvSpPr>
        <p:spPr>
          <a:xfrm>
            <a:off x="1144588" y="685800"/>
            <a:ext cx="4572000" cy="3429000"/>
          </a:xfrm>
          <a:ln/>
        </p:spPr>
      </p:sp>
      <p:sp>
        <p:nvSpPr>
          <p:cNvPr id="5123" name="Rectangle 3"/>
          <p:cNvSpPr>
            <a:spLocks noGrp="1" noChangeArrowheads="1"/>
          </p:cNvSpPr>
          <p:nvPr>
            <p:ph type="body" idx="1"/>
          </p:nvPr>
        </p:nvSpPr>
        <p:spPr>
          <a:xfrm>
            <a:off x="912813" y="4343400"/>
            <a:ext cx="5032375" cy="4114800"/>
          </a:xfrm>
        </p:spPr>
        <p:txBody>
          <a:bodyPr/>
          <a:lstStyle/>
          <a:p>
            <a:r>
              <a:rPr lang="en-US" altLang="en-US"/>
              <a:t>UGA Logo</a:t>
            </a:r>
          </a:p>
        </p:txBody>
      </p:sp>
    </p:spTree>
    <p:extLst>
      <p:ext uri="{BB962C8B-B14F-4D97-AF65-F5344CB8AC3E}">
        <p14:creationId xmlns:p14="http://schemas.microsoft.com/office/powerpoint/2010/main" val="855258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20D87-B66A-634A-85D3-2EF2907364FB}" type="slidenum">
              <a:rPr lang="en-US" altLang="en-US"/>
              <a:pPr/>
              <a:t>10</a:t>
            </a:fld>
            <a:endParaRPr lang="en-US" alt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ltLang="en-US"/>
              <a:t>Early detection and correct identification of pests are the first two steps to an effective insect management program on ornamentals. Unless an insect is correctly identified, one cannot be certain that the insect found is actually a pest.  Consequently, selecting an appropriate control measure  becomes difficult. </a:t>
            </a:r>
          </a:p>
        </p:txBody>
      </p:sp>
    </p:spTree>
    <p:extLst>
      <p:ext uri="{BB962C8B-B14F-4D97-AF65-F5344CB8AC3E}">
        <p14:creationId xmlns:p14="http://schemas.microsoft.com/office/powerpoint/2010/main" val="1049534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9DCAF-EA57-6346-89B4-F976362A160D}" type="slidenum">
              <a:rPr lang="en-US" altLang="en-US"/>
              <a:pPr/>
              <a:t>11</a:t>
            </a:fld>
            <a:endParaRPr lang="en-US" alt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ltLang="en-US"/>
              <a:t>Control materials for insect and related pests are listed in publications available from county Extension offices. No single pesticide is capable of controlling all major pests without damaging sensitive plants.  As new products and research data become available, revisions of control recommendations are made. Always read and follow label directions.</a:t>
            </a:r>
          </a:p>
        </p:txBody>
      </p:sp>
    </p:spTree>
    <p:extLst>
      <p:ext uri="{BB962C8B-B14F-4D97-AF65-F5344CB8AC3E}">
        <p14:creationId xmlns:p14="http://schemas.microsoft.com/office/powerpoint/2010/main" val="9751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F1FF3-346E-D446-B54B-8EBA2C3D9C1D}" type="slidenum">
              <a:rPr lang="en-US" altLang="en-US"/>
              <a:pPr/>
              <a:t>12</a:t>
            </a:fld>
            <a:endParaRPr lang="en-US" altLang="en-U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ltLang="en-US"/>
              <a:t>Regardless of how quickly a pest is detected and how effective the selected pesticide is, pest control will be no better than the method of pesticide application. Pesticides are applied to ornamentals in every conceivable manner. Growers use aerosols, mists, smokes, fogs, dusts, sprays, drenches and granules. Homeowners will likely be using sprays, dusts, drenches or granules.  For control of foliage feeding pests, most insecticides are applied as sprays. To be most effective, an insecticide should be applied at the proper rate and at a time when pests are present and most vulnerable. Sufficient spray volume to permit good and thorough coverage of the upper and lower surfaces of leaves should be used.  Spray equipment that produces small diameter droplets provides such coverage. Whatever application method is used, proper personal protective equipment should always be worn.</a:t>
            </a:r>
          </a:p>
        </p:txBody>
      </p:sp>
    </p:spTree>
    <p:extLst>
      <p:ext uri="{BB962C8B-B14F-4D97-AF65-F5344CB8AC3E}">
        <p14:creationId xmlns:p14="http://schemas.microsoft.com/office/powerpoint/2010/main" val="384615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6DE73-0324-3549-96D9-F773D3886BB7}" type="slidenum">
              <a:rPr lang="en-US" altLang="en-US"/>
              <a:pPr/>
              <a:t>13</a:t>
            </a:fld>
            <a:endParaRPr lang="en-US" altLang="en-US"/>
          </a:p>
        </p:txBody>
      </p:sp>
      <p:sp>
        <p:nvSpPr>
          <p:cNvPr id="191490" name="Rectangle 2"/>
          <p:cNvSpPr>
            <a:spLocks noRo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altLang="en-US"/>
              <a:t>There are far more beneficial insects out there than harmful ones and selective use of pesticides helps keep beneficial populations at natural levels. Everything a gardener can do to conserve beneficial insects will help maintain balance and keep the harmful insects in check, thereby reducing the need for more and more pesticides.</a:t>
            </a:r>
          </a:p>
        </p:txBody>
      </p:sp>
    </p:spTree>
    <p:extLst>
      <p:ext uri="{BB962C8B-B14F-4D97-AF65-F5344CB8AC3E}">
        <p14:creationId xmlns:p14="http://schemas.microsoft.com/office/powerpoint/2010/main" val="30899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1F253-9FE1-3C4C-8072-8E9A012C4A6A}" type="slidenum">
              <a:rPr lang="en-US" altLang="en-US"/>
              <a:pPr/>
              <a:t>14</a:t>
            </a:fld>
            <a:endParaRPr lang="en-US" altLang="en-US"/>
          </a:p>
        </p:txBody>
      </p:sp>
      <p:sp>
        <p:nvSpPr>
          <p:cNvPr id="451586" name="Rectangle 2"/>
          <p:cNvSpPr>
            <a:spLocks noRot="1" noChangeArrowheads="1" noTextEdit="1"/>
          </p:cNvSpPr>
          <p:nvPr>
            <p:ph type="sldImg"/>
          </p:nvPr>
        </p:nvSpPr>
        <p:spPr>
          <a:ln/>
        </p:spPr>
      </p:sp>
      <p:sp>
        <p:nvSpPr>
          <p:cNvPr id="451587" name="Rectangle 3"/>
          <p:cNvSpPr>
            <a:spLocks noGrp="1" noChangeArrowheads="1"/>
          </p:cNvSpPr>
          <p:nvPr>
            <p:ph type="body" idx="1"/>
          </p:nvPr>
        </p:nvSpPr>
        <p:spPr/>
        <p:txBody>
          <a:bodyPr/>
          <a:lstStyle/>
          <a:p>
            <a:r>
              <a:rPr lang="en-US" altLang="en-US"/>
              <a:t>Pest resistant plants are one tool in maintaining a healthy landscape. By using plants that are resistant to insects and diseases, the aesthetic value of the plantings can be maintained using fewer pesticides. This helps keep maintenance costs lower in both time and money.</a:t>
            </a:r>
          </a:p>
        </p:txBody>
      </p:sp>
    </p:spTree>
    <p:extLst>
      <p:ext uri="{BB962C8B-B14F-4D97-AF65-F5344CB8AC3E}">
        <p14:creationId xmlns:p14="http://schemas.microsoft.com/office/powerpoint/2010/main" val="718818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FE64F-4DFF-F84C-BD15-0AF3FC014D8C}" type="slidenum">
              <a:rPr lang="en-US" altLang="en-US"/>
              <a:pPr/>
              <a:t>15</a:t>
            </a:fld>
            <a:endParaRPr lang="en-US" altLang="en-US"/>
          </a:p>
        </p:txBody>
      </p:sp>
      <p:sp>
        <p:nvSpPr>
          <p:cNvPr id="452610" name="Rectangle 2"/>
          <p:cNvSpPr>
            <a:spLocks noRot="1" noChangeArrowheads="1" noTextEdit="1"/>
          </p:cNvSpPr>
          <p:nvPr>
            <p:ph type="sldImg"/>
          </p:nvPr>
        </p:nvSpPr>
        <p:spPr>
          <a:ln/>
        </p:spPr>
      </p:sp>
      <p:sp>
        <p:nvSpPr>
          <p:cNvPr id="452611" name="Rectangle 3"/>
          <p:cNvSpPr>
            <a:spLocks noGrp="1" noChangeArrowheads="1"/>
          </p:cNvSpPr>
          <p:nvPr>
            <p:ph type="body" idx="1"/>
          </p:nvPr>
        </p:nvSpPr>
        <p:spPr/>
        <p:txBody>
          <a:bodyPr/>
          <a:lstStyle/>
          <a:p>
            <a:r>
              <a:rPr lang="en-US" altLang="en-US"/>
              <a:t>Knowing which insects are beneficial and which ones are pests not only helps in diagnosing problems in the landscape, it also can reduce the amount of pesticides needed in the landscape. Beneficial insects can help keep pest populations in check. </a:t>
            </a:r>
          </a:p>
        </p:txBody>
      </p:sp>
    </p:spTree>
    <p:extLst>
      <p:ext uri="{BB962C8B-B14F-4D97-AF65-F5344CB8AC3E}">
        <p14:creationId xmlns:p14="http://schemas.microsoft.com/office/powerpoint/2010/main" val="158518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61CE76-0C6D-BF42-8C2A-D518C523964D}" type="slidenum">
              <a:rPr lang="en-US" altLang="en-US"/>
              <a:pPr/>
              <a:t>16</a:t>
            </a:fld>
            <a:endParaRPr lang="en-US" altLang="en-US"/>
          </a:p>
        </p:txBody>
      </p:sp>
      <p:sp>
        <p:nvSpPr>
          <p:cNvPr id="453634" name="Rectangle 2"/>
          <p:cNvSpPr>
            <a:spLocks noRot="1" noChangeArrowheads="1" noTextEdit="1"/>
          </p:cNvSpPr>
          <p:nvPr>
            <p:ph type="sldImg"/>
          </p:nvPr>
        </p:nvSpPr>
        <p:spPr>
          <a:ln/>
        </p:spPr>
      </p:sp>
      <p:sp>
        <p:nvSpPr>
          <p:cNvPr id="453635" name="Rectangle 3"/>
          <p:cNvSpPr>
            <a:spLocks noGrp="1" noChangeArrowheads="1"/>
          </p:cNvSpPr>
          <p:nvPr>
            <p:ph type="body" idx="1"/>
          </p:nvPr>
        </p:nvSpPr>
        <p:spPr/>
        <p:txBody>
          <a:bodyPr/>
          <a:lstStyle/>
          <a:p>
            <a:r>
              <a:rPr lang="en-US" altLang="en-US"/>
              <a:t>Many pesticides are indiscriminate, they kill both the pests and the beneficial insects as well. If a spray is necessary, select a product that will have the least impact on the non-pest organisms in the area. Make your garden a haven for beneficial insects and let them help you keep things in balance. </a:t>
            </a:r>
          </a:p>
        </p:txBody>
      </p:sp>
    </p:spTree>
    <p:extLst>
      <p:ext uri="{BB962C8B-B14F-4D97-AF65-F5344CB8AC3E}">
        <p14:creationId xmlns:p14="http://schemas.microsoft.com/office/powerpoint/2010/main" val="491279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FC7B6-AD4F-4C48-9DE7-853969B4CF05}" type="slidenum">
              <a:rPr lang="en-US" altLang="en-US"/>
              <a:pPr/>
              <a:t>17</a:t>
            </a:fld>
            <a:endParaRPr lang="en-US" alt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ltLang="en-US"/>
              <a:t>Even in the best maintained landscapes, insects and related pests may occasionally reach damaging levels on ornamentals in Georgia.  Homeowners who have only one or two shrubs eventually become familiar with major pests and are prepared to take preventive and/or corrective actions. For well landscaped grounds with a large variety of plants, it becomes more difficult to predict problems, but on the other hand, in a landscape with a diversity of plant materials an outbreak of pests need not become a landscape catastrophe.</a:t>
            </a:r>
          </a:p>
        </p:txBody>
      </p:sp>
    </p:spTree>
    <p:extLst>
      <p:ext uri="{BB962C8B-B14F-4D97-AF65-F5344CB8AC3E}">
        <p14:creationId xmlns:p14="http://schemas.microsoft.com/office/powerpoint/2010/main" val="1999887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990C2-8AB1-9C44-BF20-F44CE34A27C2}" type="slidenum">
              <a:rPr lang="en-US" altLang="en-US"/>
              <a:pPr/>
              <a:t>18</a:t>
            </a:fld>
            <a:endParaRPr lang="en-US" alt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ltLang="en-US"/>
              <a:t>A few pest outbreaks may require control measures to prevent injury to plants. The type and extent of damage to ornamentals by insect pests depends on the pest and ornamental involved. Several insect pests suck plant juices and cause stippling of foliage, stunting, and leaf drop. Pests with chewing mouthparts cause large holes in leaves or chew through stems and petioles. Other pests bore into plant tissue and tunnel through leaves and stems. We’ll discuss specific damage symptoms caused by each pest in this portion of the presentation.</a:t>
            </a:r>
          </a:p>
        </p:txBody>
      </p:sp>
    </p:spTree>
    <p:extLst>
      <p:ext uri="{BB962C8B-B14F-4D97-AF65-F5344CB8AC3E}">
        <p14:creationId xmlns:p14="http://schemas.microsoft.com/office/powerpoint/2010/main" val="1849308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14ABDE-DBEC-FA42-8D9D-CA7DFFB0E340}" type="slidenum">
              <a:rPr lang="en-US" altLang="en-US"/>
              <a:pPr/>
              <a:t>19</a:t>
            </a:fld>
            <a:endParaRPr lang="en-US" alt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en-US"/>
              <a:t>In diagnosing the pest on a plant with chewed or ragged foliage or blossoms a few observations will help lead to diagnosis of the pest causing the problem. Examine the plant and take note of the following:</a:t>
            </a:r>
          </a:p>
          <a:p>
            <a:r>
              <a:rPr lang="en-US" altLang="en-US"/>
              <a:t>Is there a pattern to the chewing damage? Is the chewing along the veins or on the leaf margins? Is there evidence of snail mucous, frass or insect droppings? A likely culprit will be an insect with a chewing type mouthpart. Caterpillars, which are the larvae of moths and butterflies, have chewing mouthparts as do many beetle larvae and adults, Some members of the order Diptera and Hymenoptera have chewing mouthparts as in the case of sawfly larvae and leaf cutter bees. Members of the order Orthoptera which includes crickets, grasshoppers and katydids also have chewing mouthparts. Snails and slugs are not insects but they do have a mouthpart called a radula that cuts through the plant tissue as they eat.</a:t>
            </a:r>
          </a:p>
          <a:p>
            <a:endParaRPr lang="en-US" altLang="en-US"/>
          </a:p>
        </p:txBody>
      </p:sp>
    </p:spTree>
    <p:extLst>
      <p:ext uri="{BB962C8B-B14F-4D97-AF65-F5344CB8AC3E}">
        <p14:creationId xmlns:p14="http://schemas.microsoft.com/office/powerpoint/2010/main" val="80343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C68406-9AB8-4541-8E0B-C9EFC83B63B3}" type="slidenum">
              <a:rPr lang="en-US" altLang="en-US"/>
              <a:pPr/>
              <a:t>2</a:t>
            </a:fld>
            <a:endParaRPr lang="en-US" altLang="en-US"/>
          </a:p>
        </p:txBody>
      </p:sp>
      <p:sp>
        <p:nvSpPr>
          <p:cNvPr id="7170" name="Rectangle 2"/>
          <p:cNvSpPr>
            <a:spLocks noRot="1" noChangeArrowheads="1" noTextEdit="1"/>
          </p:cNvSpPr>
          <p:nvPr>
            <p:ph type="sldImg"/>
          </p:nvPr>
        </p:nvSpPr>
        <p:spPr>
          <a:xfrm>
            <a:off x="1144588" y="685800"/>
            <a:ext cx="4572000" cy="3429000"/>
          </a:xfrm>
          <a:ln/>
        </p:spPr>
      </p:sp>
      <p:sp>
        <p:nvSpPr>
          <p:cNvPr id="7171" name="Rectangle 3"/>
          <p:cNvSpPr>
            <a:spLocks noGrp="1" noChangeArrowheads="1"/>
          </p:cNvSpPr>
          <p:nvPr>
            <p:ph type="body" idx="1"/>
          </p:nvPr>
        </p:nvSpPr>
        <p:spPr>
          <a:xfrm>
            <a:off x="912813" y="4343400"/>
            <a:ext cx="5032375" cy="4114800"/>
          </a:xfrm>
        </p:spPr>
        <p:txBody>
          <a:bodyPr/>
          <a:lstStyle/>
          <a:p>
            <a:r>
              <a:rPr lang="en-US" altLang="en-US"/>
              <a:t>UGA Cooperative Extension Web address</a:t>
            </a:r>
          </a:p>
        </p:txBody>
      </p:sp>
    </p:spTree>
    <p:extLst>
      <p:ext uri="{BB962C8B-B14F-4D97-AF65-F5344CB8AC3E}">
        <p14:creationId xmlns:p14="http://schemas.microsoft.com/office/powerpoint/2010/main" val="1215408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1FA6F-A13B-F647-AD35-EA5BE5E1C739}" type="slidenum">
              <a:rPr lang="en-US" altLang="en-US"/>
              <a:pPr/>
              <a:t>20</a:t>
            </a:fld>
            <a:endParaRPr lang="en-US" altLang="en-US"/>
          </a:p>
        </p:txBody>
      </p:sp>
      <p:sp>
        <p:nvSpPr>
          <p:cNvPr id="322562" name="Rectangle 2"/>
          <p:cNvSpPr>
            <a:spLocks noRo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altLang="en-US"/>
              <a:t>Adult moths of the azalea caterpillar are 1 inch long and brown. Mature larvae may be 2 1/2 inches long. They have reddish brown legs, head, and “neck” area. The body is black with rows of white or pale yellow spots. The larvae feed from late summer through early fall. There is one generation a year. Pupae overwinter in soil.</a:t>
            </a:r>
          </a:p>
          <a:p>
            <a:r>
              <a:rPr lang="en-US" altLang="en-US"/>
              <a:t>	Azalea is the preferred plant of the Azalea caterpillar but it has been reported on witchhazel, sumac, apple, red oak, and andromeda (Pieris). The caterpillars feed together when young and then disperse as they mature. Defoliation of entire branches and plants may occur with large populations. Observe host plants for signs of defoliation in late summer and fall. Look for black caterpillars with white spots. Hand pick caterpillars from plants when only a few are present. Apply Bacillus thuringiensis if caterpillars are numerous and less than 3/4 inch in length. </a:t>
            </a:r>
          </a:p>
          <a:p>
            <a:endParaRPr lang="en-US" altLang="en-US"/>
          </a:p>
        </p:txBody>
      </p:sp>
    </p:spTree>
    <p:extLst>
      <p:ext uri="{BB962C8B-B14F-4D97-AF65-F5344CB8AC3E}">
        <p14:creationId xmlns:p14="http://schemas.microsoft.com/office/powerpoint/2010/main" val="23680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CEFBF-877F-AC46-A5AA-10BAF05E59BB}" type="slidenum">
              <a:rPr lang="en-US" altLang="en-US"/>
              <a:pPr/>
              <a:t>21</a:t>
            </a:fld>
            <a:endParaRPr lang="en-US" alt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ltLang="en-US"/>
              <a:t>Orange Striped Oakworms are Mature larvae are about 1-1/2 inch long. They are black with eight orange-to-yellow stripes and two black spines behind the head. This native notodontid moth caterpillar prefers to feed on oaks, but it also attacks hickory and birch. The caterpillars are gregarious and early instars feed by skeletonizing the leaf  surface. Older caterpillars are defoliators and may consume all but the leaf midrib. Defoliation usually occurs one branch at a time when populations are small. </a:t>
            </a:r>
          </a:p>
          <a:p>
            <a:r>
              <a:rPr lang="en-US" altLang="en-US"/>
              <a:t>	Look for signs of localized skeletonization turning to defoliation on host tree branches. Where this species is a serious problem, a black-light trap can be used to determine the first adult appearance and the relative size of each generation.  Manually destroy clumps of young larvae when they are detected on small trees. Application of Bacillus thuringiensis or horticultural oil will control young larvae. Contact insecticides often are required to control large caterpillars.</a:t>
            </a:r>
          </a:p>
        </p:txBody>
      </p:sp>
    </p:spTree>
    <p:extLst>
      <p:ext uri="{BB962C8B-B14F-4D97-AF65-F5344CB8AC3E}">
        <p14:creationId xmlns:p14="http://schemas.microsoft.com/office/powerpoint/2010/main" val="714058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1E03C-C676-1C4D-A858-8EE08ED4C198}" type="slidenum">
              <a:rPr lang="en-US" altLang="en-US"/>
              <a:pPr/>
              <a:t>22</a:t>
            </a:fld>
            <a:endParaRPr lang="en-US" altLang="en-US"/>
          </a:p>
        </p:txBody>
      </p:sp>
      <p:sp>
        <p:nvSpPr>
          <p:cNvPr id="457730" name="Rectangle 2"/>
          <p:cNvSpPr>
            <a:spLocks noRot="1" noChangeArrowheads="1" noTextEdit="1"/>
          </p:cNvSpPr>
          <p:nvPr>
            <p:ph type="sldImg"/>
          </p:nvPr>
        </p:nvSpPr>
        <p:spPr>
          <a:ln/>
        </p:spPr>
      </p:sp>
      <p:sp>
        <p:nvSpPr>
          <p:cNvPr id="457731" name="Rectangle 3"/>
          <p:cNvSpPr>
            <a:spLocks noGrp="1" noChangeArrowheads="1"/>
          </p:cNvSpPr>
          <p:nvPr>
            <p:ph type="body" idx="1"/>
          </p:nvPr>
        </p:nvSpPr>
        <p:spPr/>
        <p:txBody>
          <a:bodyPr/>
          <a:lstStyle/>
          <a:p>
            <a:r>
              <a:rPr lang="en-US" altLang="en-US" sz="1000"/>
              <a:t>Flightless weevils are typically active at night and hide during the day. When disturbed, they drop to the ground where protective coloration makes them difficult to see.  Larvae are legless, C-shaped, and white with brown heads. The weevils feed on azalea, rhododendron and several other ornamental shrubs, as well as strawberry and some greenhouse plants.</a:t>
            </a:r>
            <a:r>
              <a:rPr lang="en-US" altLang="en-US" sz="1000" b="1"/>
              <a:t> </a:t>
            </a:r>
            <a:r>
              <a:rPr lang="en-US" altLang="en-US" sz="1000"/>
              <a:t>Adult feeding makes notches on the edge of leaves or a ‘comma shaped’ cut out in the interior portions of the leaf.  Adult injury is often minor unless large numbers of weevils are present.  The larva feeds on roots and may consume most of the tender roots, causing the plant to die. The diagnosis of dead, wilting, or declining plants should include examination of the roots.  Early detection is possible through recognition of adult feeding symptoms. </a:t>
            </a:r>
          </a:p>
          <a:p>
            <a:r>
              <a:rPr lang="en-US" altLang="en-US" sz="1000"/>
              <a:t>	All flightless weevils are female.  Adults feed for 2 - 3 weeks before laying eggs.  During midsummer, the weevil alternately feeds and lays eggs for a month or more.  Larva feed from midsummer, when the eggs hatch, into the fall, and again in the spring.  Feeder roots and bark on larger roots are consumed by the larger larvae in the spring. The grubs may be found around roots in the soil.  Partially grown larvae overwinter in the soil.  The most extensive feeding occurs in late spring, just before pupation. Adults can be controlled by insecticides when diagnosed. </a:t>
            </a:r>
          </a:p>
        </p:txBody>
      </p:sp>
    </p:spTree>
    <p:extLst>
      <p:ext uri="{BB962C8B-B14F-4D97-AF65-F5344CB8AC3E}">
        <p14:creationId xmlns:p14="http://schemas.microsoft.com/office/powerpoint/2010/main" val="1043581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03F4F4-CB39-4B40-AF4A-DCD8FB7646D3}" type="slidenum">
              <a:rPr lang="en-US" altLang="en-US"/>
              <a:pPr/>
              <a:t>23</a:t>
            </a:fld>
            <a:endParaRPr lang="en-US" altLang="en-US"/>
          </a:p>
        </p:txBody>
      </p:sp>
      <p:sp>
        <p:nvSpPr>
          <p:cNvPr id="197634" name="Rectangle 2"/>
          <p:cNvSpPr>
            <a:spLocks noRo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altLang="en-US"/>
              <a:t>Japanese beetles are a common sight in landscapes around Georgia. In early June, the ½ inch greenish-copper beetles emerge to feed on plants. Favored plants include roses, grapevines, crape myrtles and other ornamentals and fruit trees. Large infestations can defoliate plants and cause unsightly damage. Grubs overwinter in the soil. Beetle traps should not be used for control; they often attract more beetles than they trap. Contact or residual insecticides applied to plants only provide partial control of adults. More reliable control can be attained by applying a residual insecticide to turf in late August or early September.</a:t>
            </a:r>
          </a:p>
        </p:txBody>
      </p:sp>
    </p:spTree>
    <p:extLst>
      <p:ext uri="{BB962C8B-B14F-4D97-AF65-F5344CB8AC3E}">
        <p14:creationId xmlns:p14="http://schemas.microsoft.com/office/powerpoint/2010/main" val="978300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E32509-86D9-1C4D-9B2A-067051506B4E}" type="slidenum">
              <a:rPr lang="en-US" altLang="en-US"/>
              <a:pPr/>
              <a:t>24</a:t>
            </a:fld>
            <a:endParaRPr lang="en-US" alt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ltLang="en-US"/>
              <a:t>Adults resemble bees or small wasps. Larvae resemble caterpillars, except they have more than five pairs of abdominal prolegs. Most species have one to two generations a year, and pupae overwinter in soil. Most sawfly larva are ½ to 1 inch long and most are external feeders on foliage. Some eat needles, some eat entire leaves, while others only skeletonize leaves of shrubs and trees. Sawflies have a wide host range. They feed on conifers, as well as various oaks, roses, black locust, azaleas, ash, black walnut, elm, and some woody ornamentals.  Look for symptoms of localized defoliation or skeletonized leaves on exposed branches and shoots of coniferous and deciduous trees and shrubs. Look for clusters of spotted or striped larvae in the vicinity of damage symptoms. Small infestations may be manually removed and destroyed. Large infestations of young larvae may be sprayed with horticultural oil. Nearly mature larvae may be sprayed with a contact insecticide. Sawfly larvae are not caterpillars; Bacillus thuringiensis formulations for caterpillar control will not affect these pests.</a:t>
            </a:r>
          </a:p>
        </p:txBody>
      </p:sp>
    </p:spTree>
    <p:extLst>
      <p:ext uri="{BB962C8B-B14F-4D97-AF65-F5344CB8AC3E}">
        <p14:creationId xmlns:p14="http://schemas.microsoft.com/office/powerpoint/2010/main" val="1158172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84A8E-2C43-E646-BA3B-192E00C3B416}" type="slidenum">
              <a:rPr lang="en-US" altLang="en-US"/>
              <a:pPr/>
              <a:t>25</a:t>
            </a:fld>
            <a:endParaRPr lang="en-US" altLang="en-US"/>
          </a:p>
        </p:txBody>
      </p:sp>
      <p:sp>
        <p:nvSpPr>
          <p:cNvPr id="455682" name="Rectangle 2"/>
          <p:cNvSpPr>
            <a:spLocks noRot="1" noChangeArrowheads="1" noTextEdit="1"/>
          </p:cNvSpPr>
          <p:nvPr>
            <p:ph type="sldImg"/>
          </p:nvPr>
        </p:nvSpPr>
        <p:spPr>
          <a:ln/>
        </p:spPr>
      </p:sp>
      <p:sp>
        <p:nvSpPr>
          <p:cNvPr id="455683" name="Rectangle 3"/>
          <p:cNvSpPr>
            <a:spLocks noGrp="1" noChangeArrowheads="1"/>
          </p:cNvSpPr>
          <p:nvPr>
            <p:ph type="body" idx="1"/>
          </p:nvPr>
        </p:nvSpPr>
        <p:spPr/>
        <p:txBody>
          <a:bodyPr/>
          <a:lstStyle/>
          <a:p>
            <a:r>
              <a:rPr lang="en-US" altLang="en-US" sz="1000"/>
              <a:t>Slugs are an occasional problem for most Slugs are close relatives of snails, clams and oysters. Slugs have soft, unsegmented bodies and look very similar to snails, but without the external shell. Slugs require a damp environment to survive. Slugs are protected from drying by hiding during the day and feeding at night. They spend the daytime hiding in soil crevices or under boards, rocks, mulch, debris or the foliage of low, dense plants.</a:t>
            </a:r>
          </a:p>
          <a:p>
            <a:r>
              <a:rPr lang="en-US" altLang="en-US" sz="1000"/>
              <a:t>	Feeding damage appears as large, irregular holes. When abundant, they may cause considerable damage to newly transplanted bedding plants and large-leafed ornamentals such as hosta. Slug treatment may be occasionally necessary, but not always. Cleaning up the garden and eliminating slug hiding places may help. Heavy leaf litter, boards, bricks and other piles of damp debris in contact with the ground should be removed. Dense groundcovers that are harboring slugs can be thinned to promote sunshine, air circulation and drying.</a:t>
            </a:r>
          </a:p>
          <a:p>
            <a:endParaRPr lang="en-US" altLang="en-US" sz="1000"/>
          </a:p>
          <a:p>
            <a:r>
              <a:rPr lang="en-US" altLang="en-US" sz="1000"/>
              <a:t>Minor slug problems can be controlled by handpicking. Check carefully around the base of damaged plants and favored hiding places. Night checking with a flashlight may improve your efficiency or you can leave "trap sites" to be checked on a regular basis. Good slug "traps" or convenient hiding places under which the slugs will retreat include overturned pots and a piece of board or asphalt shingle.</a:t>
            </a:r>
          </a:p>
          <a:p>
            <a:r>
              <a:rPr lang="en-US" altLang="en-US" sz="1000"/>
              <a:t>	Chemical control of slugs will require a special molluscicide. The most commonly available product contains metaldehyde in liquid, granular or pelleted baits. New to the market is a formulation of iron phosphate in pelleted bait form. Early research reports on iron phosphate slug bait (sold as "Sluggo") show mixed results. Slug baits are available for both vegetable gardens and ornamental beds. Read and follow all label directions.</a:t>
            </a:r>
          </a:p>
        </p:txBody>
      </p:sp>
    </p:spTree>
    <p:extLst>
      <p:ext uri="{BB962C8B-B14F-4D97-AF65-F5344CB8AC3E}">
        <p14:creationId xmlns:p14="http://schemas.microsoft.com/office/powerpoint/2010/main" val="615078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4C4BBD-2FCE-0344-864A-0AA534C88B53}" type="slidenum">
              <a:rPr lang="en-US" altLang="en-US"/>
              <a:pPr/>
              <a:t>26</a:t>
            </a:fld>
            <a:endParaRPr lang="en-US" altLang="en-US"/>
          </a:p>
        </p:txBody>
      </p:sp>
      <p:sp>
        <p:nvSpPr>
          <p:cNvPr id="464898" name="Rectangle 2"/>
          <p:cNvSpPr>
            <a:spLocks noRot="1" noChangeArrowheads="1" noTextEdit="1"/>
          </p:cNvSpPr>
          <p:nvPr>
            <p:ph type="sldImg"/>
          </p:nvPr>
        </p:nvSpPr>
        <p:spPr>
          <a:ln/>
        </p:spPr>
      </p:sp>
      <p:sp>
        <p:nvSpPr>
          <p:cNvPr id="464899" name="Rectangle 3"/>
          <p:cNvSpPr>
            <a:spLocks noGrp="1" noChangeArrowheads="1"/>
          </p:cNvSpPr>
          <p:nvPr>
            <p:ph type="body" idx="1"/>
          </p:nvPr>
        </p:nvSpPr>
        <p:spPr/>
        <p:txBody>
          <a:bodyPr/>
          <a:lstStyle/>
          <a:p>
            <a:r>
              <a:rPr lang="en-US" altLang="en-US"/>
              <a:t>A sucking insect feeds on plant fluids and injects toxins into the plant. The toxins can cause leaf spotting or stippling (aphids, leafhoppers, spider mites, other bugs), leaf distortion such as curling or puckering (or more commonly this can be damage from leafhoppers and thrips), or poisoning of entire plants, resulting in stunted growth and/or yellowing (scale, mealybugs, mites, aphids, whitefly).</a:t>
            </a:r>
          </a:p>
        </p:txBody>
      </p:sp>
    </p:spTree>
    <p:extLst>
      <p:ext uri="{BB962C8B-B14F-4D97-AF65-F5344CB8AC3E}">
        <p14:creationId xmlns:p14="http://schemas.microsoft.com/office/powerpoint/2010/main" val="1780144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601DAE-9E2D-FB4E-A051-368B79B863CE}" type="slidenum">
              <a:rPr lang="en-US" altLang="en-US"/>
              <a:pPr/>
              <a:t>27</a:t>
            </a:fld>
            <a:endParaRPr lang="en-US" alt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ltLang="en-US"/>
              <a:t>In the growing season, adult two spotted spider mites are about 1/7 mm long, a little larger than a period on  a page. They have one oval body segment with eight legs. They are greenish-yellow with a black spot on each side of the body. Reddish-orange adult females overwinter in bark cracks. Spider mites have a very broad host range. They feed on conifers deciduous trees and shrubs, as well as herbaceous plants. Spider mites suck leaf juices, causing minute white-to-yellow stipples to appear. When large spider mite populations feed, the stipples coalesce and leaves may turn white to yellow to grayish-brown and then die. Some plants are particularly susceptible to spider mite toxins, and even low populations may cause leaves to die. Look for early signs of stippling with the beginning of hot summer weather. Examine the underside of damaged leaves or tap them over white paper and look  for spider mites with two spots on the body. Also look for predator such as phytoseiid mites and lady beetles, and note their relative abundance in relation to the number of mites present. In dry, hot, sunny locations, this spider mite may produce one generation a week. Use horticultural oil or insecticidal soap sprays for low mite populations to conserve any beneficials present. When damage becomes objectionable, mite  populations are high, and there are not beneficials, consider using a residual miticide spray. Reevaluate in one week.</a:t>
            </a:r>
          </a:p>
          <a:p>
            <a:r>
              <a:rPr lang="en-US" altLang="en-US"/>
              <a:t>	In cool dry weather during spring and fall, often the Spruce spider mite and Southern red mite are active. Spruce spider mites can be found on all types of conifers from spruces and pines to junipers and arborvitae,  causing yellowing and bronzing of the needles. Damage appears slowly and may not become apparent until the heat of the summer, even though the damage may have occurred the previous fall and spring. </a:t>
            </a:r>
            <a:r>
              <a:rPr lang="en-US" altLang="en-US">
                <a:solidFill>
                  <a:srgbClr val="FFFFFF"/>
                </a:solidFill>
                <a:effectLst>
                  <a:outerShdw blurRad="38100" dist="38100" dir="2700000" algn="tl">
                    <a:srgbClr val="C0C0C0"/>
                  </a:outerShdw>
                </a:effectLst>
              </a:rPr>
              <a:t>Southern red mite</a:t>
            </a:r>
            <a:r>
              <a:rPr lang="en-US" altLang="en-US"/>
              <a:t> feeds on a variety of ornamentals and produces similar symptoms as the two spotted spider mite. </a:t>
            </a:r>
          </a:p>
        </p:txBody>
      </p:sp>
    </p:spTree>
    <p:extLst>
      <p:ext uri="{BB962C8B-B14F-4D97-AF65-F5344CB8AC3E}">
        <p14:creationId xmlns:p14="http://schemas.microsoft.com/office/powerpoint/2010/main" val="148710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72A9F-FF6D-3F47-A3DB-DCA945C407B6}" type="slidenum">
              <a:rPr lang="en-US" altLang="en-US"/>
              <a:pPr/>
              <a:t>28</a:t>
            </a:fld>
            <a:endParaRPr lang="en-US" altLang="en-US"/>
          </a:p>
        </p:txBody>
      </p:sp>
      <p:sp>
        <p:nvSpPr>
          <p:cNvPr id="468994" name="Rectangle 2"/>
          <p:cNvSpPr>
            <a:spLocks noRot="1" noChangeArrowheads="1" noTextEdit="1"/>
          </p:cNvSpPr>
          <p:nvPr>
            <p:ph type="sldImg"/>
          </p:nvPr>
        </p:nvSpPr>
        <p:spPr>
          <a:ln/>
        </p:spPr>
      </p:sp>
      <p:sp>
        <p:nvSpPr>
          <p:cNvPr id="468995" name="Rectangle 3"/>
          <p:cNvSpPr>
            <a:spLocks noGrp="1" noChangeArrowheads="1"/>
          </p:cNvSpPr>
          <p:nvPr>
            <p:ph type="body" idx="1"/>
          </p:nvPr>
        </p:nvSpPr>
        <p:spPr/>
        <p:txBody>
          <a:bodyPr/>
          <a:lstStyle/>
          <a:p>
            <a:pPr>
              <a:lnSpc>
                <a:spcPct val="90000"/>
              </a:lnSpc>
            </a:pPr>
            <a:r>
              <a:rPr lang="en-US" altLang="en-US"/>
              <a:t>Adult lacebugs are tiny, about 1/8 inch long with transparent wings are held flat on the back. Their wings are lacy with two grayish-brown cross-bands connected in the middle. Nymphs are mostly black and spiny. The flask-shaped eggs are partially embedded in leaf tissue and often are covered with a black tar-like secretion. Lace bug adults and nymphs usually live and feed on the underside of leaves. Deciduous and evergreen azaleas are affected by the more common azalea Lace bug but there are other species of lacebug which feed on Lantana, </a:t>
            </a:r>
            <a:r>
              <a:rPr lang="en-US" altLang="en-US">
                <a:effectLst>
                  <a:outerShdw blurRad="38100" dist="38100" dir="2700000" algn="tl">
                    <a:srgbClr val="C0C0C0"/>
                  </a:outerShdw>
                </a:effectLst>
              </a:rPr>
              <a:t>Sycamore, Pyracantha, Willow and Photinia.</a:t>
            </a:r>
          </a:p>
          <a:p>
            <a:pPr>
              <a:lnSpc>
                <a:spcPct val="90000"/>
              </a:lnSpc>
            </a:pPr>
            <a:r>
              <a:rPr lang="en-US" altLang="en-US"/>
              <a:t>	Nymphs and adults feed on plant juices through leaf tissue, causing white stippling of leaves. Nymphs and adults deposit black excrement spots that stick to the bottom surface of leaves. In heavy infestations, plants are aesthetically damaged and may die back.</a:t>
            </a:r>
          </a:p>
          <a:p>
            <a:pPr>
              <a:lnSpc>
                <a:spcPct val="90000"/>
              </a:lnSpc>
            </a:pPr>
            <a:r>
              <a:rPr lang="en-US" altLang="en-US"/>
              <a:t>	Look for the first signs of damage on azaleas beginning in March and continuing throughout the summer. Look for white stippling on older leaves. Turn stippled leaves over to find lace bug stages and black fecal spots. Examine lace bug eggs with a hand lens for signs of parasitism (a round hole in the top of the egg) and look for predators.</a:t>
            </a:r>
          </a:p>
          <a:p>
            <a:pPr>
              <a:lnSpc>
                <a:spcPct val="90000"/>
              </a:lnSpc>
            </a:pPr>
            <a:r>
              <a:rPr lang="en-US" altLang="en-US"/>
              <a:t>	Plant azaleas in partial shade. Time insecticide applications for the presence of the first generation nymphs. Insecticidal soap or horticultural oil sprays will give adequate control if sprayed on the underside of leaves. Beneficials usually are unable to control this pest when azalea host plants are located in sunny locations. </a:t>
            </a:r>
          </a:p>
          <a:p>
            <a:pPr>
              <a:lnSpc>
                <a:spcPct val="90000"/>
              </a:lnSpc>
            </a:pPr>
            <a:endParaRPr lang="en-US" altLang="en-US"/>
          </a:p>
        </p:txBody>
      </p:sp>
    </p:spTree>
    <p:extLst>
      <p:ext uri="{BB962C8B-B14F-4D97-AF65-F5344CB8AC3E}">
        <p14:creationId xmlns:p14="http://schemas.microsoft.com/office/powerpoint/2010/main" val="1852900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FF05F-86F3-0A46-B3BE-6BD208FE900D}" type="slidenum">
              <a:rPr lang="en-US" altLang="en-US"/>
              <a:pPr/>
              <a:t>29</a:t>
            </a:fld>
            <a:endParaRPr lang="en-US" altLang="en-US"/>
          </a:p>
        </p:txBody>
      </p:sp>
      <p:sp>
        <p:nvSpPr>
          <p:cNvPr id="466946" name="Rectangle 2"/>
          <p:cNvSpPr>
            <a:spLocks noRot="1" noChangeArrowheads="1" noTextEdit="1"/>
          </p:cNvSpPr>
          <p:nvPr>
            <p:ph type="sldImg"/>
          </p:nvPr>
        </p:nvSpPr>
        <p:spPr>
          <a:ln/>
        </p:spPr>
      </p:sp>
      <p:sp>
        <p:nvSpPr>
          <p:cNvPr id="466947" name="Rectangle 3"/>
          <p:cNvSpPr>
            <a:spLocks noGrp="1" noChangeArrowheads="1"/>
          </p:cNvSpPr>
          <p:nvPr>
            <p:ph type="body" idx="1"/>
          </p:nvPr>
        </p:nvSpPr>
        <p:spPr/>
        <p:txBody>
          <a:bodyPr/>
          <a:lstStyle/>
          <a:p>
            <a:r>
              <a:rPr lang="en-US" altLang="en-US"/>
              <a:t>Although several species of thrips are pests of ornamentals, they are basically similar in appearance. Adult thrips have feather-like wings, are elongate in shape, are small (1/8 - 1/16) and yellow or brown to black in color.  Males are slightly smaller than females. Thrips feed on a wide range of ornamental plants. At least one species (flower thrips) shows a preference for plants with yellow or light-colored blossoms. Some preferred and frequently damaged plants include: amaryllis, azalea, begonia, carnation, chrysanthemum, croton, fern, fuchsia, geranium, gladioli, iris, lily-narcissus, roses, and snapdragon.  In addition, grasses, may serve as hosts between cropping seasons. Thrips damage plants by rasping plant surfaces (leaves, stems and flowers) with their file-like mouthparts. As the plant sap is fed upon, plants may become weak and stunted. Damaged leaves appear silvery and bleached. Heavily damaged plants appear wilted. When flower buds are severely damaged, they fail to open. When heavy infestations develop, a contact or residual insecticide may be necessary.</a:t>
            </a:r>
          </a:p>
          <a:p>
            <a:r>
              <a:rPr lang="en-US" altLang="en-US"/>
              <a:t>      </a:t>
            </a:r>
          </a:p>
        </p:txBody>
      </p:sp>
    </p:spTree>
    <p:extLst>
      <p:ext uri="{BB962C8B-B14F-4D97-AF65-F5344CB8AC3E}">
        <p14:creationId xmlns:p14="http://schemas.microsoft.com/office/powerpoint/2010/main" val="103709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0B382-3F9F-E549-AC59-F92AF0AC8B10}" type="slidenum">
              <a:rPr lang="en-US" altLang="en-US"/>
              <a:pPr/>
              <a:t>3</a:t>
            </a:fld>
            <a:endParaRPr lang="en-US" altLang="en-US"/>
          </a:p>
        </p:txBody>
      </p:sp>
      <p:sp>
        <p:nvSpPr>
          <p:cNvPr id="9218" name="Rectangle 2"/>
          <p:cNvSpPr>
            <a:spLocks noRot="1" noChangeArrowheads="1" noTextEdit="1"/>
          </p:cNvSpPr>
          <p:nvPr>
            <p:ph type="sldImg"/>
          </p:nvPr>
        </p:nvSpPr>
        <p:spPr>
          <a:xfrm>
            <a:off x="1144588" y="685800"/>
            <a:ext cx="4572000" cy="3429000"/>
          </a:xfrm>
          <a:ln/>
        </p:spPr>
      </p:sp>
      <p:sp>
        <p:nvSpPr>
          <p:cNvPr id="9219" name="Rectangle 3"/>
          <p:cNvSpPr>
            <a:spLocks noGrp="1" noChangeArrowheads="1"/>
          </p:cNvSpPr>
          <p:nvPr>
            <p:ph type="body" idx="1"/>
          </p:nvPr>
        </p:nvSpPr>
        <p:spPr>
          <a:xfrm>
            <a:off x="912813" y="4343400"/>
            <a:ext cx="5032375" cy="4114800"/>
          </a:xfrm>
        </p:spPr>
        <p:txBody>
          <a:bodyPr/>
          <a:lstStyle/>
          <a:p>
            <a:r>
              <a:rPr lang="en-US" altLang="en-US"/>
              <a:t>Georgia Master Gardener Logo</a:t>
            </a:r>
          </a:p>
        </p:txBody>
      </p:sp>
    </p:spTree>
    <p:extLst>
      <p:ext uri="{BB962C8B-B14F-4D97-AF65-F5344CB8AC3E}">
        <p14:creationId xmlns:p14="http://schemas.microsoft.com/office/powerpoint/2010/main" val="510696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99D9C-9CF9-7F4C-B8A2-8D37DA36FFB0}" type="slidenum">
              <a:rPr lang="en-US" altLang="en-US"/>
              <a:pPr/>
              <a:t>30</a:t>
            </a:fld>
            <a:endParaRPr lang="en-US" altLang="en-US"/>
          </a:p>
        </p:txBody>
      </p:sp>
      <p:sp>
        <p:nvSpPr>
          <p:cNvPr id="476162" name="Rectangle 2"/>
          <p:cNvSpPr>
            <a:spLocks noRot="1" noChangeArrowheads="1" noTextEdit="1"/>
          </p:cNvSpPr>
          <p:nvPr>
            <p:ph type="sldImg"/>
          </p:nvPr>
        </p:nvSpPr>
        <p:spPr>
          <a:ln/>
        </p:spPr>
      </p:sp>
      <p:sp>
        <p:nvSpPr>
          <p:cNvPr id="476163" name="Rectangle 3"/>
          <p:cNvSpPr>
            <a:spLocks noGrp="1" noChangeArrowheads="1"/>
          </p:cNvSpPr>
          <p:nvPr>
            <p:ph type="body" idx="1"/>
          </p:nvPr>
        </p:nvSpPr>
        <p:spPr/>
        <p:txBody>
          <a:bodyPr/>
          <a:lstStyle/>
          <a:p>
            <a:r>
              <a:rPr lang="en-US" altLang="en-US"/>
              <a:t>Twisting or deformed growth is sometimes an indicator of insect damage although diseases or cultural and environmental conditions are often causes of deformed, puckered or twisted growth.  </a:t>
            </a:r>
          </a:p>
        </p:txBody>
      </p:sp>
    </p:spTree>
    <p:extLst>
      <p:ext uri="{BB962C8B-B14F-4D97-AF65-F5344CB8AC3E}">
        <p14:creationId xmlns:p14="http://schemas.microsoft.com/office/powerpoint/2010/main" val="1472251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EA9B7-4412-7440-99CE-9FA5E9D42286}" type="slidenum">
              <a:rPr lang="en-US" altLang="en-US"/>
              <a:pPr/>
              <a:t>31</a:t>
            </a:fld>
            <a:endParaRPr lang="en-US" alt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ltLang="en-US" sz="1000"/>
              <a:t>Adult aphids may be winged or wingless. The size of most mature aphid species varies from 1/16 to 1/8 inch long. The body is oval to pear-shaped with two tube-like cornicles on the abdomen. Colors are usually green, yellow, orange, red, black, or white. Aphids have several generations a year and overwinter on plants as eggs. Feeding aphids excrete honeydew on which black, sooty mold may grow. In spring, look at new growth for curled, discolored leaves. Aphids typically cluster on  the top side of curled leaves where white shed skins may be seen more easily than the aphids themselves. In summer, light-colored aphids feed on veins on the lower surface of mature leaves. Look for honeydew and sooty mold. If these are present, but aphids, are not on leaves, examine the bark for dark-colored aphids. Also look for the presence and relative numbers of predators and parasitized  aphids (mummies). If excessive honeydew is objectionable, use oil or soap sprays when predators and parasites are present on most terminals and leaves are not curled. Residual or systemic insecticides may be sprayed if leaf curl becomes objectionable, but the use of these insecticides may eliminate beneficials for some time. Dormant oil sprays may be applied when large numbers of overwintering eggs are detected. </a:t>
            </a:r>
          </a:p>
        </p:txBody>
      </p:sp>
    </p:spTree>
    <p:extLst>
      <p:ext uri="{BB962C8B-B14F-4D97-AF65-F5344CB8AC3E}">
        <p14:creationId xmlns:p14="http://schemas.microsoft.com/office/powerpoint/2010/main" val="822581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64300D-1A33-4343-A509-81F749869B2A}" type="slidenum">
              <a:rPr lang="en-US" altLang="en-US"/>
              <a:pPr/>
              <a:t>32</a:t>
            </a:fld>
            <a:endParaRPr lang="en-US" alt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ltLang="en-US"/>
              <a:t>Adult spittlebugs are about ¼  to ½  inch long, smoky brown to black in color, broadly oval, convex, with prominent eyes. They have two bright orange stripes across their wings. Adults sometimes are called froghoppers. Nymphs are smaller, usually pale greenish-yellow, and covered by frothy bubbles called spittle. Two generations occur per year. The immature stages are found in turfgrass and adults may be found on numerous woody ornamentals, especially hollies. Look for active adults beginning in early summer. The second generation of adults usually appears in the lawn. Avoid locating host plants that attract adults, especially susceptible hollies near centipedegrass. Time insecticide treatment to heavily infested areas of turf for July. Mow and irrigate the grass several hours before applying treatment late in the day. </a:t>
            </a:r>
          </a:p>
          <a:p>
            <a:endParaRPr lang="en-US" altLang="en-US"/>
          </a:p>
          <a:p>
            <a:r>
              <a:rPr lang="en-US" altLang="en-US"/>
              <a:t>                                                                           </a:t>
            </a:r>
          </a:p>
          <a:p>
            <a:endParaRPr lang="en-US" altLang="en-US"/>
          </a:p>
          <a:p>
            <a:r>
              <a:rPr lang="en-US" altLang="en-US"/>
              <a:t> </a:t>
            </a:r>
          </a:p>
        </p:txBody>
      </p:sp>
    </p:spTree>
    <p:extLst>
      <p:ext uri="{BB962C8B-B14F-4D97-AF65-F5344CB8AC3E}">
        <p14:creationId xmlns:p14="http://schemas.microsoft.com/office/powerpoint/2010/main" val="1773639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CB1A73-2C4F-824B-B938-E06080BD5B9B}" type="slidenum">
              <a:rPr lang="en-US" altLang="en-US"/>
              <a:pPr/>
              <a:t>33</a:t>
            </a:fld>
            <a:endParaRPr lang="en-US" alt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ltLang="en-US"/>
              <a:t>Holly leafminer adult flies are about 1/8 inch long and black. The larvae are 1/8 inch long yellow maggots that tunnel through leaves, creating serpentine mine. Eggs are usually deposited in the midrib or leaf margin and early mining occurs there. There is one generation a year. Larvae overwinter in mines. Hard, late frosts extend adult egg-laying activity and increase the pest population. Summer to fall mining occurs in the midrib. The obvious, linear, yellowish-green mine in the leaf surface occurs the following spring. Several mines per leaf cause premature leaf drop. Adult females of this imported fly puncture tender new holly leaves to feed on plant juices. In heavy infestation, use systemic insecticides for larvae in March or late summer. Contact insecticides may be used for adults in early May, but this is the least desirable technique because beneficial parasites may be killed. </a:t>
            </a:r>
          </a:p>
        </p:txBody>
      </p:sp>
    </p:spTree>
    <p:extLst>
      <p:ext uri="{BB962C8B-B14F-4D97-AF65-F5344CB8AC3E}">
        <p14:creationId xmlns:p14="http://schemas.microsoft.com/office/powerpoint/2010/main" val="343278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3632C-1E32-A344-B745-D5A9DD4E3426}" type="slidenum">
              <a:rPr lang="en-US" altLang="en-US"/>
              <a:pPr/>
              <a:t>34</a:t>
            </a:fld>
            <a:endParaRPr lang="en-US" altLang="en-US"/>
          </a:p>
        </p:txBody>
      </p:sp>
      <p:sp>
        <p:nvSpPr>
          <p:cNvPr id="470018" name="Rectangle 2"/>
          <p:cNvSpPr>
            <a:spLocks noRo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US" altLang="en-US"/>
              <a:t>It occurs rarely but sometimes insects can kill portions or an entire plant if conditions are right and the infestation is severe enough. In most instances, a weakened plant is more likely to succumb to an insect infestation than a healthy one.   </a:t>
            </a:r>
          </a:p>
        </p:txBody>
      </p:sp>
    </p:spTree>
    <p:extLst>
      <p:ext uri="{BB962C8B-B14F-4D97-AF65-F5344CB8AC3E}">
        <p14:creationId xmlns:p14="http://schemas.microsoft.com/office/powerpoint/2010/main" val="1339883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8E880-97B8-7941-BE89-13FEE9C56973}" type="slidenum">
              <a:rPr lang="en-US" altLang="en-US"/>
              <a:pPr/>
              <a:t>35</a:t>
            </a:fld>
            <a:endParaRPr lang="en-US" alt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pPr>
              <a:lnSpc>
                <a:spcPct val="80000"/>
              </a:lnSpc>
            </a:pPr>
            <a:r>
              <a:rPr lang="en-US" altLang="en-US" sz="800"/>
              <a:t>Damage is caused when mouthparts of the scale insect are inserted into the leaves. Control of mobile crawler stage is often best or use a systemic insecticide. Crawler emergence from eggs can be monitored by wrapping double sided sticky tape around a few branches and checking for mobile crawlers that get trapped on the tape. Covers of adult females are about 1/8 inch long, brownish black, and are oyster shell shaped. Male covers are smaller, thinner, and white. Crawlers are yellowish orange and are most often found on new growth. Fertilized adult females overwinter. There are four overlapping generations a year. Light infestations on bark cause no obvious damage. In heavy infestations, the white covers of males are easy to spot on the leaves and the leaves develop yellow spots. Always examine Euonymus japonica to discover infestations before they cause damage. Carefully examine bark on a few stems to detect light infestations. Examine plants for presence of predators and parasites. Time application of horticultural oil, insecticidal soaps, or other contact insecticides for the presence of crawlers.</a:t>
            </a:r>
          </a:p>
        </p:txBody>
      </p:sp>
    </p:spTree>
    <p:extLst>
      <p:ext uri="{BB962C8B-B14F-4D97-AF65-F5344CB8AC3E}">
        <p14:creationId xmlns:p14="http://schemas.microsoft.com/office/powerpoint/2010/main" val="912310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CE1C61-94A9-2E4B-9D9C-57871AB44236}" type="slidenum">
              <a:rPr lang="en-US" altLang="en-US"/>
              <a:pPr/>
              <a:t>36</a:t>
            </a:fld>
            <a:endParaRPr lang="en-US" alt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ltLang="en-US"/>
              <a:t>Adult females are about 1/4 inch long and reddish. They are covered with a  gummy, white wax. Immatures resemble cameos with  the developing areas of white was not yet completely covering the reddish body. There is one generation a year. Adult females overwinter on bark. Wax scales feed on many shrubs and trees, but Japanese holly, Chinese holly, euonymus, boxwood, firethorn, spirea, Japanese magnolia barberry, and flowering quince are preferred. Large numbers of foraging bees, wasps, hornets, and ants on dense shrubs may indicate wax scale. Look for honeydew and sooty mold. Look on twigs and small branches for all wax scale stages. Crawlers begin hatching in early summer in Georgia. Beginning in May, examine female wax scales on leaves and branches every one to two weeks and determine when eggs begin to hatch. Remove heavily infested twigs or branches. Infested twigs and branches must be sprayed thoroughly with horticultural oil, insecticidal soap, or a contact or systemic insecticide after egg hatch and when crawlers are present on the plant to achieve effective control.</a:t>
            </a:r>
          </a:p>
        </p:txBody>
      </p:sp>
    </p:spTree>
    <p:extLst>
      <p:ext uri="{BB962C8B-B14F-4D97-AF65-F5344CB8AC3E}">
        <p14:creationId xmlns:p14="http://schemas.microsoft.com/office/powerpoint/2010/main" val="175401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4B4EB-5AFC-9E4C-95E4-9D5BAB322E5E}" type="slidenum">
              <a:rPr lang="en-US" altLang="en-US"/>
              <a:pPr/>
              <a:t>37</a:t>
            </a:fld>
            <a:endParaRPr lang="en-US" altLang="en-US"/>
          </a:p>
        </p:txBody>
      </p:sp>
      <p:sp>
        <p:nvSpPr>
          <p:cNvPr id="203778" name="Rectangle 2"/>
          <p:cNvSpPr>
            <a:spLocks noRo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ltLang="en-US"/>
              <a:t>Infestations of these tiny blackish brown beetles can be identified by toothpick-like strands protruding up to 1.5 inches from the host plant. The strands of boring dust are produced by the female beetle as she excavates her gallery. The strands are fragile and are easily broken off by wind or rain leaving only pencil-lead sized holes. Female beetles bore into the sapwood of stems and young trees. Though attracted to damaged, stressed, or transplanted trees, this beetle also attacks seemingly healthy, thin-barked hardwoods or branches from 1.0-2.5 inches in diameter. Visible symptoms include wilted foliage and strands of boring dust protruding from small holes. These insects make galleries directly into the heartwood of the tree, which they inoculate with a fungus used as their food. The ambrosia fungus that they use as food can block xylem vessels. Infected nursery trees often die, while landscape plants often seem to recover. </a:t>
            </a:r>
          </a:p>
          <a:p>
            <a:r>
              <a:rPr lang="en-US" altLang="en-US"/>
              <a:t>	Among the most commonly affected are styrax, ornamental cherry, crape myrtle, pecan, peach, plum, cherry, persimmon, Japanese maple, golden rain tree, dogwood, sweet gum, Shumard oak, Chinese elm, magnolia, fig, and azalea. Serious attacks that result in tree death usually occur during leafing-out stage. Galleries into the sapwood may be observed by splitting a section of trunk or branch. They become active in early spring and peak around March, however, they remain active at low levels through the Summer and into the Fall. </a:t>
            </a:r>
          </a:p>
          <a:p>
            <a:r>
              <a:rPr lang="en-US" altLang="en-US"/>
              <a:t>	Heavily infested plants or plant parts should be removed and destroyed. Once trees are infested, the beetle cannot be killed within the plant and fungicides are ineffective against the fungus. Protective sprays on trunks may be attempted on susceptible nearby plants. At this time, there are few registered chemical alternatives. </a:t>
            </a:r>
          </a:p>
        </p:txBody>
      </p:sp>
    </p:spTree>
    <p:extLst>
      <p:ext uri="{BB962C8B-B14F-4D97-AF65-F5344CB8AC3E}">
        <p14:creationId xmlns:p14="http://schemas.microsoft.com/office/powerpoint/2010/main" val="1621194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3C70A1-1112-934F-BD76-052F58D4803B}" type="slidenum">
              <a:rPr lang="en-US" altLang="en-US"/>
              <a:pPr/>
              <a:t>38</a:t>
            </a:fld>
            <a:endParaRPr lang="en-US" altLang="en-US"/>
          </a:p>
        </p:txBody>
      </p:sp>
      <p:sp>
        <p:nvSpPr>
          <p:cNvPr id="478210" name="Rectangle 2"/>
          <p:cNvSpPr>
            <a:spLocks noRot="1" noChangeArrowheads="1" noTextEdit="1"/>
          </p:cNvSpPr>
          <p:nvPr>
            <p:ph type="sldImg"/>
          </p:nvPr>
        </p:nvSpPr>
        <p:spPr>
          <a:ln/>
        </p:spPr>
      </p:sp>
      <p:sp>
        <p:nvSpPr>
          <p:cNvPr id="478211" name="Rectangle 3"/>
          <p:cNvSpPr>
            <a:spLocks noGrp="1" noChangeArrowheads="1"/>
          </p:cNvSpPr>
          <p:nvPr>
            <p:ph type="body" idx="1"/>
          </p:nvPr>
        </p:nvSpPr>
        <p:spPr/>
        <p:txBody>
          <a:bodyPr/>
          <a:lstStyle/>
          <a:p>
            <a:pPr>
              <a:lnSpc>
                <a:spcPct val="90000"/>
              </a:lnSpc>
            </a:pPr>
            <a:r>
              <a:rPr lang="en-US" altLang="en-US" sz="1000"/>
              <a:t>Evidence of insects is an important clue in diagnosing a plant problem. Sometimes that evidence is not the damage but the insects or their ‘leavings’. Snails and slugs often leave a slime trail to the ‘scene of the crime.’ Upon examining the undersides of leaves you may find cottony material called flocculence left behind by wooly adelgids and mealy bugs</a:t>
            </a:r>
          </a:p>
          <a:p>
            <a:pPr>
              <a:lnSpc>
                <a:spcPct val="90000"/>
              </a:lnSpc>
            </a:pPr>
            <a:r>
              <a:rPr lang="en-US" altLang="en-US" sz="1000"/>
              <a:t>The most commonly seen products, and the pests responsible for them are:</a:t>
            </a:r>
          </a:p>
          <a:p>
            <a:pPr>
              <a:lnSpc>
                <a:spcPct val="90000"/>
              </a:lnSpc>
            </a:pPr>
            <a:r>
              <a:rPr lang="en-US" altLang="en-US" sz="1000"/>
              <a:t>Honeydew and sooty mold  </a:t>
            </a:r>
          </a:p>
          <a:p>
            <a:pPr>
              <a:lnSpc>
                <a:spcPct val="90000"/>
              </a:lnSpc>
            </a:pPr>
            <a:r>
              <a:rPr lang="en-US" altLang="en-US" sz="1000"/>
              <a:t>    Aphids, soft scales. leafhoppers, mealybugs, psyllids, and whiteflies </a:t>
            </a:r>
          </a:p>
          <a:p>
            <a:pPr>
              <a:lnSpc>
                <a:spcPct val="90000"/>
              </a:lnSpc>
            </a:pPr>
            <a:r>
              <a:rPr lang="en-US" altLang="en-US" sz="1000"/>
              <a:t>Dark fecal specks:  </a:t>
            </a:r>
          </a:p>
          <a:p>
            <a:pPr>
              <a:lnSpc>
                <a:spcPct val="90000"/>
              </a:lnSpc>
            </a:pPr>
            <a:r>
              <a:rPr lang="en-US" altLang="en-US" sz="1000"/>
              <a:t>   Greenhouse thrips and plant bugs. </a:t>
            </a:r>
          </a:p>
          <a:p>
            <a:pPr>
              <a:lnSpc>
                <a:spcPct val="90000"/>
              </a:lnSpc>
            </a:pPr>
            <a:r>
              <a:rPr lang="en-US" altLang="en-US" sz="1000"/>
              <a:t>Tents, webs, and silken mats: </a:t>
            </a:r>
          </a:p>
          <a:p>
            <a:pPr>
              <a:lnSpc>
                <a:spcPct val="90000"/>
              </a:lnSpc>
            </a:pPr>
            <a:r>
              <a:rPr lang="en-US" altLang="en-US" sz="1000"/>
              <a:t>    Tent caterpillars, webworms, and leaf rollers </a:t>
            </a:r>
          </a:p>
          <a:p>
            <a:pPr>
              <a:lnSpc>
                <a:spcPct val="90000"/>
              </a:lnSpc>
            </a:pPr>
            <a:r>
              <a:rPr lang="en-US" altLang="en-US" sz="1000"/>
              <a:t>Spittle:  </a:t>
            </a:r>
          </a:p>
          <a:p>
            <a:pPr>
              <a:lnSpc>
                <a:spcPct val="90000"/>
              </a:lnSpc>
            </a:pPr>
            <a:r>
              <a:rPr lang="en-US" altLang="en-US" sz="1000"/>
              <a:t>    Spittlebugs </a:t>
            </a:r>
          </a:p>
          <a:p>
            <a:pPr>
              <a:lnSpc>
                <a:spcPct val="90000"/>
              </a:lnSpc>
            </a:pPr>
            <a:r>
              <a:rPr lang="en-US" altLang="en-US" sz="1000"/>
              <a:t>Cast skins, </a:t>
            </a:r>
          </a:p>
          <a:p>
            <a:pPr>
              <a:lnSpc>
                <a:spcPct val="90000"/>
              </a:lnSpc>
            </a:pPr>
            <a:r>
              <a:rPr lang="en-US" altLang="en-US" sz="1000"/>
              <a:t>     Aphids, leafhoppers, and lace bugs </a:t>
            </a:r>
          </a:p>
          <a:p>
            <a:pPr>
              <a:lnSpc>
                <a:spcPct val="90000"/>
              </a:lnSpc>
            </a:pPr>
            <a:r>
              <a:rPr lang="en-US" altLang="en-US" sz="1000"/>
              <a:t>Pitch masses: </a:t>
            </a:r>
          </a:p>
          <a:p>
            <a:pPr>
              <a:lnSpc>
                <a:spcPct val="90000"/>
              </a:lnSpc>
            </a:pPr>
            <a:r>
              <a:rPr lang="en-US" altLang="en-US" sz="1000"/>
              <a:t>    Larvae of certain moths, such as bark and pitch moths and pinyon pitch nodule moth </a:t>
            </a:r>
          </a:p>
          <a:p>
            <a:pPr>
              <a:lnSpc>
                <a:spcPct val="90000"/>
              </a:lnSpc>
            </a:pPr>
            <a:r>
              <a:rPr lang="en-US" altLang="en-US" sz="1000"/>
              <a:t>Pitch tubes: </a:t>
            </a:r>
          </a:p>
          <a:p>
            <a:pPr>
              <a:lnSpc>
                <a:spcPct val="90000"/>
              </a:lnSpc>
            </a:pPr>
            <a:r>
              <a:rPr lang="en-US" altLang="en-US" sz="1000"/>
              <a:t>    Certain scolytid bark beetles, such as the </a:t>
            </a:r>
            <a:r>
              <a:rPr lang="en-US" altLang="en-US" sz="1000" i="1"/>
              <a:t>Dendroctonus</a:t>
            </a:r>
            <a:r>
              <a:rPr lang="en-US" altLang="en-US" sz="1000"/>
              <a:t> sp. </a:t>
            </a:r>
          </a:p>
          <a:p>
            <a:pPr>
              <a:lnSpc>
                <a:spcPct val="90000"/>
              </a:lnSpc>
            </a:pPr>
            <a:r>
              <a:rPr lang="en-US" altLang="en-US" sz="1000"/>
              <a:t>Flocculence (cottony waxy material): </a:t>
            </a:r>
          </a:p>
          <a:p>
            <a:pPr>
              <a:lnSpc>
                <a:spcPct val="90000"/>
              </a:lnSpc>
            </a:pPr>
            <a:r>
              <a:rPr lang="en-US" altLang="en-US" sz="1000"/>
              <a:t>    Adelgids,. mealybugs, certain scales, and aphids. </a:t>
            </a:r>
          </a:p>
          <a:p>
            <a:pPr>
              <a:lnSpc>
                <a:spcPct val="90000"/>
              </a:lnSpc>
            </a:pPr>
            <a:r>
              <a:rPr lang="en-US" altLang="en-US" sz="1000"/>
              <a:t>Slime: </a:t>
            </a:r>
          </a:p>
          <a:p>
            <a:pPr>
              <a:lnSpc>
                <a:spcPct val="90000"/>
              </a:lnSpc>
            </a:pPr>
            <a:r>
              <a:rPr lang="en-US" altLang="en-US" sz="1000"/>
              <a:t>    Snails, slugs, and certain </a:t>
            </a:r>
            <a:r>
              <a:rPr lang="en-US" altLang="en-US" sz="1000" i="1"/>
              <a:t>Hymenoptera</a:t>
            </a:r>
            <a:r>
              <a:rPr lang="en-US" altLang="en-US" sz="1000"/>
              <a:t> such as the pear or cherry slug. </a:t>
            </a:r>
          </a:p>
          <a:p>
            <a:pPr>
              <a:lnSpc>
                <a:spcPct val="90000"/>
              </a:lnSpc>
            </a:pPr>
            <a:endParaRPr lang="en-US" altLang="en-US" sz="1000"/>
          </a:p>
        </p:txBody>
      </p:sp>
    </p:spTree>
    <p:extLst>
      <p:ext uri="{BB962C8B-B14F-4D97-AF65-F5344CB8AC3E}">
        <p14:creationId xmlns:p14="http://schemas.microsoft.com/office/powerpoint/2010/main" val="145885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FE2CA3-1AD4-D045-86A0-BBC12523C8B5}" type="slidenum">
              <a:rPr lang="en-US" altLang="en-US"/>
              <a:pPr/>
              <a:t>39</a:t>
            </a:fld>
            <a:endParaRPr lang="en-US" altLang="en-US"/>
          </a:p>
        </p:txBody>
      </p:sp>
      <p:sp>
        <p:nvSpPr>
          <p:cNvPr id="483330" name="Rectangle 2"/>
          <p:cNvSpPr>
            <a:spLocks noRot="1" noChangeArrowheads="1" noTextEdit="1"/>
          </p:cNvSpPr>
          <p:nvPr>
            <p:ph type="sldImg"/>
          </p:nvPr>
        </p:nvSpPr>
        <p:spPr>
          <a:ln/>
        </p:spPr>
      </p:sp>
      <p:sp>
        <p:nvSpPr>
          <p:cNvPr id="483331" name="Rectangle 3"/>
          <p:cNvSpPr>
            <a:spLocks noGrp="1" noChangeArrowheads="1"/>
          </p:cNvSpPr>
          <p:nvPr>
            <p:ph type="body" idx="1"/>
          </p:nvPr>
        </p:nvSpPr>
        <p:spPr/>
        <p:txBody>
          <a:bodyPr/>
          <a:lstStyle/>
          <a:p>
            <a:r>
              <a:rPr lang="en-US" altLang="en-US"/>
              <a:t>It is important to note that many insects give clues that fall into several categories of symptoms. For example, an infestation of aphids might produce leaf yellowing, distortion (leaf cupping), honeydew and cast skins. Take time to evaluate all of the symptoms and put them together to make the correct diagnosis. To go back, use the </a:t>
            </a:r>
          </a:p>
        </p:txBody>
      </p:sp>
    </p:spTree>
    <p:extLst>
      <p:ext uri="{BB962C8B-B14F-4D97-AF65-F5344CB8AC3E}">
        <p14:creationId xmlns:p14="http://schemas.microsoft.com/office/powerpoint/2010/main" val="161672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CD4406-6B37-564F-B51A-42CA3221D8BB}" type="slidenum">
              <a:rPr lang="en-US" altLang="en-US"/>
              <a:pPr/>
              <a:t>4</a:t>
            </a:fld>
            <a:endParaRPr lang="en-US" altLang="en-US"/>
          </a:p>
        </p:txBody>
      </p:sp>
      <p:sp>
        <p:nvSpPr>
          <p:cNvPr id="487426" name="Rectangle 2"/>
          <p:cNvSpPr>
            <a:spLocks noRot="1" noChangeArrowheads="1" noTextEdit="1"/>
          </p:cNvSpPr>
          <p:nvPr>
            <p:ph type="sldImg"/>
          </p:nvPr>
        </p:nvSpPr>
        <p:spPr>
          <a:ln/>
        </p:spPr>
      </p:sp>
      <p:sp>
        <p:nvSpPr>
          <p:cNvPr id="487427" name="Rectangle 3"/>
          <p:cNvSpPr>
            <a:spLocks noGrp="1" noChangeArrowheads="1"/>
          </p:cNvSpPr>
          <p:nvPr>
            <p:ph type="body" idx="1"/>
          </p:nvPr>
        </p:nvSpPr>
        <p:spPr/>
        <p:txBody>
          <a:bodyPr/>
          <a:lstStyle/>
          <a:p>
            <a:r>
              <a:rPr lang="en-US" altLang="en-US"/>
              <a:t>Notes for viewing: This presentation has embedded close ups of many of the smaller photos. Wherever you see the magnifying glass icon, click the photo to see a larger version. To return back to the slide, click the back arrow at the bottom of the slide. There are also hyperlinks that you can use to go back to reiterate a point but using the back arrow will not work with these. To return to where you just were, </a:t>
            </a:r>
            <a:r>
              <a:rPr lang="en-US" altLang="en-US" i="1"/>
              <a:t>right click</a:t>
            </a:r>
            <a:r>
              <a:rPr lang="en-US" altLang="en-US"/>
              <a:t>, Go, Previously Viewed.</a:t>
            </a:r>
          </a:p>
        </p:txBody>
      </p:sp>
    </p:spTree>
    <p:extLst>
      <p:ext uri="{BB962C8B-B14F-4D97-AF65-F5344CB8AC3E}">
        <p14:creationId xmlns:p14="http://schemas.microsoft.com/office/powerpoint/2010/main" val="19348675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CE92E-F6DC-4640-ABE6-A86BAB15860B}" type="slidenum">
              <a:rPr lang="en-US" altLang="en-US"/>
              <a:pPr/>
              <a:t>40</a:t>
            </a:fld>
            <a:endParaRPr lang="en-US" alt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ltLang="en-US"/>
              <a:t>Adult moths of the tent caterpillar are about 1 inch long. They are light brown with two white diagonal stripes across each forewing. Mature larvae may reach a length of 2 inches or more. This is the only common caterpillar with a white stripe down the back. There is one generation a year. Pupae overwinter in cocoons in debris on the ground. Silken webs in tree forks at budbreak are indicative of this pest. In peak population  years, preferred hosts can be defoliated. Look for the black 3/4 inch-long egg masses on preferred hosts in the dormant  season. Look for silken webs in the branch forks of preferred hosts in early March. Prune out the egg masses during the dormant season. Mechanically destroy the web when it is first discovered. Time insecticide application for the presence of young larvae.</a:t>
            </a:r>
          </a:p>
          <a:p>
            <a:endParaRPr lang="en-US" altLang="en-US"/>
          </a:p>
        </p:txBody>
      </p:sp>
    </p:spTree>
    <p:extLst>
      <p:ext uri="{BB962C8B-B14F-4D97-AF65-F5344CB8AC3E}">
        <p14:creationId xmlns:p14="http://schemas.microsoft.com/office/powerpoint/2010/main" val="1633966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B6CAB-F3EB-F347-A4B5-EFE1860182A5}" type="slidenum">
              <a:rPr lang="en-US" altLang="en-US"/>
              <a:pPr/>
              <a:t>41</a:t>
            </a:fld>
            <a:endParaRPr lang="en-US" altLang="en-US"/>
          </a:p>
        </p:txBody>
      </p:sp>
      <p:sp>
        <p:nvSpPr>
          <p:cNvPr id="482306" name="Rectangle 2"/>
          <p:cNvSpPr>
            <a:spLocks noRot="1" noChangeArrowheads="1" noTextEdit="1"/>
          </p:cNvSpPr>
          <p:nvPr>
            <p:ph type="sldImg"/>
          </p:nvPr>
        </p:nvSpPr>
        <p:spPr>
          <a:ln/>
        </p:spPr>
      </p:sp>
      <p:sp>
        <p:nvSpPr>
          <p:cNvPr id="482307" name="Rectangle 3"/>
          <p:cNvSpPr>
            <a:spLocks noGrp="1" noChangeArrowheads="1"/>
          </p:cNvSpPr>
          <p:nvPr>
            <p:ph type="body" idx="1"/>
          </p:nvPr>
        </p:nvSpPr>
        <p:spPr/>
        <p:txBody>
          <a:bodyPr/>
          <a:lstStyle/>
          <a:p>
            <a:r>
              <a:rPr lang="en-US" altLang="en-US"/>
              <a:t>Adult mealybugs are about 1/8 inch long. The body margin is ringed with white wax filaments. The last pair is over one-half of the length of the body. The wax filaments are short on crawlers. There are two to three generations a year. Immatures overwinter on bark. This distinctive, cosmopolitan mealybug is a general feeder. It is usually found in protected locations on pyracantha, holly, yew, and rhododendron. Moderate to heavy infestations produce sticky honeydew that fosters a dense growth of sooty mold, and terminal leaves may become yellow and distorted. A heavy layer of sooty mold on leaves of heavily infested plants reduces food production and, therefore, plant vigor.</a:t>
            </a:r>
          </a:p>
          <a:p>
            <a:r>
              <a:rPr lang="en-US" altLang="en-US"/>
              <a:t>	Look for honeydew and sooty mold on dense plants growing in sheltered locations. Examine plants closely for active ants and/or presence of honeydew. Examine plants above the areas containing the most honeydew/sooty mold for mealybugs. Mealybugs will be found on the underside of leaves and stems.</a:t>
            </a:r>
          </a:p>
          <a:p>
            <a:r>
              <a:rPr lang="en-US" altLang="en-US"/>
              <a:t>Using a dormant oil spray will reduce the overwintering population. Summer oil sprays will suppress growing populations. Systemic insecticides are preferable if plantings are dense and/or if the pest population is high. </a:t>
            </a:r>
          </a:p>
        </p:txBody>
      </p:sp>
    </p:spTree>
    <p:extLst>
      <p:ext uri="{BB962C8B-B14F-4D97-AF65-F5344CB8AC3E}">
        <p14:creationId xmlns:p14="http://schemas.microsoft.com/office/powerpoint/2010/main" val="1724084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9EE42-5D6D-6B46-89F6-30B7E97E5848}" type="slidenum">
              <a:rPr lang="en-US" altLang="en-US"/>
              <a:pPr/>
              <a:t>42</a:t>
            </a:fld>
            <a:endParaRPr lang="en-US" alt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ltLang="en-US"/>
              <a:t>Adult whiteflies range from 1/16 to 1/8 inch in length. Most species resemble tiny white moths. Identification is easiest using the scale insect-like pupal stage. Whiteflies have numerous hosts, including gardenia, rhododendron and azalea, ash, dogwood, sycamore, sweetgum, honey-and black locust, barberries, redbud, roses, and herbaceous plants like hibiscus and verbena, among others. When honeydew, sooty mold, or leaf yellowing is observed, examine the underside of leaves for feeding adult and immature stages of whiteflies. Ants foraging on leaves may indicate the presence of whiteflies. Rake up and destroy fallen leaves. If honeydew or damage are objectionable, spray the underside of leaves with soap or oil to conserve beneficials. Remove heavily infested leaves. Prune to improve air circulation in and around plants. Predators and parasites usually keep these pests at low levels in the landscape. In the nursery application of systemic insecticides or insect growth regulators may be required. </a:t>
            </a:r>
          </a:p>
        </p:txBody>
      </p:sp>
    </p:spTree>
    <p:extLst>
      <p:ext uri="{BB962C8B-B14F-4D97-AF65-F5344CB8AC3E}">
        <p14:creationId xmlns:p14="http://schemas.microsoft.com/office/powerpoint/2010/main" val="6958972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AB780-C22B-AE4B-BDA6-F12C31A96F9F}" type="slidenum">
              <a:rPr lang="en-US" altLang="en-US"/>
              <a:pPr/>
              <a:t>44</a:t>
            </a:fld>
            <a:endParaRPr lang="en-US" altLang="en-US"/>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ltLang="en-US"/>
              <a:t>Poor growth of ornamental plants has many possible causes.  Some growth difficulties may be associated with disease-causing fungi, bacteria, nematodes, viruses, or mycoplasma-like organisms.  The symptoms of many of these plant growth problems are similar; this makes a precise diagnosis of a cause or causes difficult.</a:t>
            </a:r>
          </a:p>
        </p:txBody>
      </p:sp>
    </p:spTree>
    <p:extLst>
      <p:ext uri="{BB962C8B-B14F-4D97-AF65-F5344CB8AC3E}">
        <p14:creationId xmlns:p14="http://schemas.microsoft.com/office/powerpoint/2010/main" val="7487358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A30E0B-4B38-ED4D-9184-B44FB9E4E4E1}" type="slidenum">
              <a:rPr lang="en-US" altLang="en-US"/>
              <a:pPr/>
              <a:t>45</a:t>
            </a:fld>
            <a:endParaRPr lang="en-US" altLang="en-US"/>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ltLang="en-US"/>
              <a:t>The most important step in controlling diseases is to determine the cause or causes of the problem. Before you can diagnose a plant disease, there are a few important things you must know in order to begin to work toward a diagnosis of the problem. First, what should a healthy plant look like? Does this plant normally have yellow leaves? Does this evergreen plant normally shed its leaves at certain times of the year? Second, what do the parts of the actually plant do for the plant? For instance, root problem symptoms often show up in the leaves or crown of the plant. Your knowledge combined with careful detective work will lead to the most correct diagnosis. </a:t>
            </a:r>
          </a:p>
          <a:p>
            <a:endParaRPr lang="en-US" altLang="en-US"/>
          </a:p>
        </p:txBody>
      </p:sp>
    </p:spTree>
    <p:extLst>
      <p:ext uri="{BB962C8B-B14F-4D97-AF65-F5344CB8AC3E}">
        <p14:creationId xmlns:p14="http://schemas.microsoft.com/office/powerpoint/2010/main" val="1896238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7A5E3-0568-F74E-885A-420525DA9369}" type="slidenum">
              <a:rPr lang="en-US" altLang="en-US"/>
              <a:pPr/>
              <a:t>46</a:t>
            </a:fld>
            <a:endParaRPr lang="en-US" altLang="en-US"/>
          </a:p>
        </p:txBody>
      </p:sp>
      <p:sp>
        <p:nvSpPr>
          <p:cNvPr id="359426" name="Rectangle 2"/>
          <p:cNvSpPr>
            <a:spLocks noRo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altLang="en-US"/>
              <a:t>A few simple tools can make a diagnosis quicker and easier.</a:t>
            </a:r>
          </a:p>
          <a:p>
            <a:r>
              <a:rPr lang="en-US" altLang="en-US"/>
              <a:t>Keep the following items in your Master Gardener toolkit-</a:t>
            </a:r>
          </a:p>
          <a:p>
            <a:r>
              <a:rPr lang="en-US" altLang="en-US"/>
              <a:t>Scissors or a sharp knife to collect samples and observe internal symptoms. </a:t>
            </a:r>
          </a:p>
          <a:p>
            <a:r>
              <a:rPr lang="en-US" altLang="en-US"/>
              <a:t>A hand lens for observing pathogen structures. </a:t>
            </a:r>
          </a:p>
          <a:p>
            <a:r>
              <a:rPr lang="en-US" altLang="en-US"/>
              <a:t>A small, clear glass of water to check for signs of bacteria. </a:t>
            </a:r>
          </a:p>
          <a:p>
            <a:r>
              <a:rPr lang="en-US" altLang="en-US"/>
              <a:t>Clean sandwich bags, paper towels and rubber bands or twist ties for collecting and incubating samples. </a:t>
            </a:r>
          </a:p>
          <a:p>
            <a:r>
              <a:rPr lang="en-US" altLang="en-US"/>
              <a:t>Some reference books. Several reference books are available for home use, but for detailed pathogen diagnosis, the most complete references are the disease Compendia published by the American Phytopathological Society (APS) Press. Individual compendia are available for specific crops or types of crops (e.g., stone fruits, cucurbits, turf grass, etc.). These compendia provide detailed descriptions of disease symptoms as well as descriptions of the pathogens causing the disease. </a:t>
            </a:r>
          </a:p>
        </p:txBody>
      </p:sp>
    </p:spTree>
    <p:extLst>
      <p:ext uri="{BB962C8B-B14F-4D97-AF65-F5344CB8AC3E}">
        <p14:creationId xmlns:p14="http://schemas.microsoft.com/office/powerpoint/2010/main" val="14309968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C374A-0A5D-1344-8597-3476F3416DB4}" type="slidenum">
              <a:rPr lang="en-US" altLang="en-US"/>
              <a:pPr/>
              <a:t>47</a:t>
            </a:fld>
            <a:endParaRPr lang="en-US" altLang="en-U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ltLang="en-US"/>
              <a:t>When faced with a plant that is in trouble, proceed with your diagnosis by studying the situation and answering these questions:</a:t>
            </a:r>
          </a:p>
          <a:p>
            <a:r>
              <a:rPr lang="en-US" altLang="en-US"/>
              <a:t>1. Is there a pattern to the plant difficulty? If symptoms are expressed by several different plants, then a disease is not usually the problem. If only one or two plants in one location are expressing abnormalities, disease could be a problem.</a:t>
            </a:r>
          </a:p>
          <a:p>
            <a:r>
              <a:rPr lang="en-US" altLang="en-US"/>
              <a:t>2. Pinpointing the growth difficulty on a particular part of the plant often leads to a more positive diagnosis.</a:t>
            </a:r>
            <a:br>
              <a:rPr lang="en-US" altLang="en-US"/>
            </a:br>
            <a:r>
              <a:rPr lang="en-US" altLang="en-US"/>
              <a:t>3. Are any pollution problems associated with the area?</a:t>
            </a:r>
          </a:p>
          <a:p>
            <a:r>
              <a:rPr lang="en-US" altLang="en-US"/>
              <a:t>4. What pesticide(s) or other chemicals could have come in contact with plants in question?</a:t>
            </a:r>
          </a:p>
          <a:p>
            <a:r>
              <a:rPr lang="en-US" altLang="en-US"/>
              <a:t>5. Is there a known adverse response by plants to these chemicals?</a:t>
            </a:r>
          </a:p>
          <a:p>
            <a:r>
              <a:rPr lang="en-US" altLang="en-US"/>
              <a:t>6. If a pesticide was used, was the appropriate rate used?</a:t>
            </a:r>
          </a:p>
          <a:p>
            <a:r>
              <a:rPr lang="en-US" altLang="en-US"/>
              <a:t>7. What about fertilizer misuse?</a:t>
            </a:r>
          </a:p>
          <a:p>
            <a:r>
              <a:rPr lang="en-US" altLang="en-US"/>
              <a:t>8. Is the soil chemistry appropriate for plant growth?</a:t>
            </a:r>
          </a:p>
          <a:p>
            <a:r>
              <a:rPr lang="en-US" altLang="en-US"/>
              <a:t>9. Are any other "critters" causing plant growth difficulties?</a:t>
            </a:r>
          </a:p>
          <a:p>
            <a:r>
              <a:rPr lang="en-US" altLang="en-US"/>
              <a:t>After the situation is discussed and investigated, write down all possible answers and recommendations. If you are unsure about what to do, seek professional help.</a:t>
            </a:r>
          </a:p>
        </p:txBody>
      </p:sp>
    </p:spTree>
    <p:extLst>
      <p:ext uri="{BB962C8B-B14F-4D97-AF65-F5344CB8AC3E}">
        <p14:creationId xmlns:p14="http://schemas.microsoft.com/office/powerpoint/2010/main" val="1095350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6C3CC-D00A-6E4E-AD00-D61AA7ADCB76}" type="slidenum">
              <a:rPr lang="en-US" altLang="en-US"/>
              <a:pPr/>
              <a:t>48</a:t>
            </a:fld>
            <a:endParaRPr lang="en-US" alt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ltLang="en-US"/>
              <a:t>Organisms that cause biotic diseases of plants are: fungi, bacteria, nematodes, viruses and mycoplasma-like organisms. Plant disease development requires three basic entities: a host (a particular plant), a pathogen (fungi, bacteria, etc.) present in or on the host, and a precise environment (temperature, moisture, etc.). Of course, the host is the plant that is susceptible to the pathogen. Causal agent is a collective term for nematodes, fungi, bacteria, and viruses. Essentially, the causal agent is a disease-causing microorganism. Microorganisms cannot infect or cause disease in plants unless the environment is favorable for the interaction to occur.</a:t>
            </a:r>
          </a:p>
          <a:p>
            <a:endParaRPr lang="en-US" altLang="en-US"/>
          </a:p>
        </p:txBody>
      </p:sp>
    </p:spTree>
    <p:extLst>
      <p:ext uri="{BB962C8B-B14F-4D97-AF65-F5344CB8AC3E}">
        <p14:creationId xmlns:p14="http://schemas.microsoft.com/office/powerpoint/2010/main" val="13288886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937AF-3EDC-5446-B1D9-45D19F8931DD}" type="slidenum">
              <a:rPr lang="en-US" altLang="en-US"/>
              <a:pPr/>
              <a:t>49</a:t>
            </a:fld>
            <a:endParaRPr lang="en-US" altLang="en-US"/>
          </a:p>
        </p:txBody>
      </p:sp>
      <p:sp>
        <p:nvSpPr>
          <p:cNvPr id="251906" name="Rectangle 2"/>
          <p:cNvSpPr>
            <a:spLocks noRot="1"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en-US" altLang="en-US"/>
              <a:t>The most common fungal structure that is disseminated is the spore. A spore is to a fungus what a seed is to a plant, a means for reproduction. Fungi spores are usually disseminated over long distances by air movement or short distances by splattering water. There are two types of fungi: true fungi, and oomycetes (water molds), that cause plant diseases. These different groups of pathogens have different physiologies, so fungicides that can effectively control diseases caused by true fungi may have no impact on those caused by oomycetes. Major oomycete pathogens include Phytophthora and Pythium species, which are primarily responsible for root rot of numerous plants. Also included are the species that cause downy mildews of many crops. </a:t>
            </a:r>
          </a:p>
          <a:p>
            <a:endParaRPr lang="en-US" altLang="en-US"/>
          </a:p>
        </p:txBody>
      </p:sp>
    </p:spTree>
    <p:extLst>
      <p:ext uri="{BB962C8B-B14F-4D97-AF65-F5344CB8AC3E}">
        <p14:creationId xmlns:p14="http://schemas.microsoft.com/office/powerpoint/2010/main" val="800872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7BFAF-B547-B047-9ECF-B71ED167B7FE}" type="slidenum">
              <a:rPr lang="en-US" altLang="en-US"/>
              <a:pPr/>
              <a:t>50</a:t>
            </a:fld>
            <a:endParaRPr lang="en-US" altLang="en-US"/>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altLang="en-US"/>
              <a:t>Symptoms of leaf spots vary depending upon the causal agent. Although leaf spots can be caused by air pollutants, insects, bacteria or other causes, most are a result of infection by pathogenic fungi. Once into the leaf, the fungi continue to grow and leaf tissue is destroyed. Resulting spots vary in size from that of a pin head to spots that encompass the entire leaf. Dead areas on the leaves are usually brown, black, tan or reddish in color. Occasionally the necrotic areas have a red or purple border.</a:t>
            </a:r>
          </a:p>
          <a:p>
            <a:r>
              <a:rPr lang="en-US" altLang="en-US"/>
              <a:t>	Partial to complete defoliation may occur under favorable conditions for the causal fungus. When a leaf spot involves twig or stem, the infection is known as a blight. </a:t>
            </a:r>
          </a:p>
          <a:p>
            <a:r>
              <a:rPr lang="en-US" altLang="en-US"/>
              <a:t>Photo:</a:t>
            </a:r>
            <a:r>
              <a:rPr lang="en-US" altLang="en-US" i="1"/>
              <a:t>Septoria chrysanthemi </a:t>
            </a:r>
            <a:r>
              <a:rPr lang="en-US" altLang="en-US"/>
              <a:t>Halst. in Seym. &amp; Earle</a:t>
            </a:r>
          </a:p>
        </p:txBody>
      </p:sp>
    </p:spTree>
    <p:extLst>
      <p:ext uri="{BB962C8B-B14F-4D97-AF65-F5344CB8AC3E}">
        <p14:creationId xmlns:p14="http://schemas.microsoft.com/office/powerpoint/2010/main" val="1979755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025FD-6250-CB4B-99DC-FA2767E35F39}" type="slidenum">
              <a:rPr lang="en-US" altLang="en-US"/>
              <a:pPr/>
              <a:t>5</a:t>
            </a:fld>
            <a:endParaRPr lang="en-US" altLang="en-US"/>
          </a:p>
        </p:txBody>
      </p:sp>
      <p:sp>
        <p:nvSpPr>
          <p:cNvPr id="493570" name="Rectangle 2"/>
          <p:cNvSpPr>
            <a:spLocks noRot="1" noChangeArrowheads="1" noTextEdit="1"/>
          </p:cNvSpPr>
          <p:nvPr>
            <p:ph type="sldImg"/>
          </p:nvPr>
        </p:nvSpPr>
        <p:spPr>
          <a:ln/>
        </p:spPr>
      </p:sp>
      <p:sp>
        <p:nvSpPr>
          <p:cNvPr id="493571" name="Rectangle 3"/>
          <p:cNvSpPr>
            <a:spLocks noGrp="1" noChangeArrowheads="1"/>
          </p:cNvSpPr>
          <p:nvPr>
            <p:ph type="body" idx="1"/>
          </p:nvPr>
        </p:nvSpPr>
        <p:spPr/>
        <p:txBody>
          <a:bodyPr/>
          <a:lstStyle/>
          <a:p>
            <a:r>
              <a:rPr lang="en-US" altLang="en-US"/>
              <a:t>After this presentation, the student will:</a:t>
            </a:r>
          </a:p>
          <a:p>
            <a:pPr>
              <a:buFontTx/>
              <a:buChar char="•"/>
            </a:pPr>
            <a:r>
              <a:rPr lang="en-US" altLang="en-US"/>
              <a:t>be familiar with some common insect pests of ornamental plants.</a:t>
            </a:r>
          </a:p>
          <a:p>
            <a:pPr>
              <a:buFontTx/>
              <a:buChar char="•"/>
            </a:pPr>
            <a:r>
              <a:rPr lang="en-US" altLang="en-US"/>
              <a:t>be able to recognize common signs of insect damage.</a:t>
            </a:r>
          </a:p>
          <a:p>
            <a:pPr>
              <a:buFontTx/>
              <a:buChar char="•"/>
            </a:pPr>
            <a:r>
              <a:rPr lang="en-US" altLang="en-US"/>
              <a:t>be familiar with the causes and symptoms of plant diseases of ornamentals.</a:t>
            </a:r>
          </a:p>
          <a:p>
            <a:pPr>
              <a:buFontTx/>
              <a:buChar char="•"/>
            </a:pPr>
            <a:r>
              <a:rPr lang="en-US" altLang="en-US"/>
              <a:t>know disease prevention and control methods.</a:t>
            </a:r>
          </a:p>
          <a:p>
            <a:pPr>
              <a:buFontTx/>
              <a:buChar char="•"/>
            </a:pPr>
            <a:endParaRPr lang="en-US" altLang="en-US"/>
          </a:p>
          <a:p>
            <a:pPr>
              <a:buFontTx/>
              <a:buChar char="•"/>
            </a:pPr>
            <a:endParaRPr lang="en-US" altLang="en-US"/>
          </a:p>
          <a:p>
            <a:pPr>
              <a:buFontTx/>
              <a:buChar char="•"/>
            </a:pPr>
            <a:endParaRPr lang="en-US" altLang="en-US"/>
          </a:p>
          <a:p>
            <a:endParaRPr lang="en-US" altLang="en-US"/>
          </a:p>
        </p:txBody>
      </p:sp>
    </p:spTree>
    <p:extLst>
      <p:ext uri="{BB962C8B-B14F-4D97-AF65-F5344CB8AC3E}">
        <p14:creationId xmlns:p14="http://schemas.microsoft.com/office/powerpoint/2010/main" val="21210761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1B5EF-4E48-A64C-A01F-20F8E546DBDE}" type="slidenum">
              <a:rPr lang="en-US" altLang="en-US"/>
              <a:pPr/>
              <a:t>51</a:t>
            </a:fld>
            <a:endParaRPr lang="en-US" altLang="en-US"/>
          </a:p>
        </p:txBody>
      </p:sp>
      <p:sp>
        <p:nvSpPr>
          <p:cNvPr id="489474" name="Rectangle 2"/>
          <p:cNvSpPr>
            <a:spLocks noRot="1" noChangeArrowheads="1" noTextEdit="1"/>
          </p:cNvSpPr>
          <p:nvPr>
            <p:ph type="sldImg"/>
          </p:nvPr>
        </p:nvSpPr>
        <p:spPr>
          <a:ln/>
        </p:spPr>
      </p:sp>
      <p:sp>
        <p:nvSpPr>
          <p:cNvPr id="489475" name="Rectangle 3"/>
          <p:cNvSpPr>
            <a:spLocks noGrp="1" noChangeArrowheads="1"/>
          </p:cNvSpPr>
          <p:nvPr>
            <p:ph type="body" idx="1"/>
          </p:nvPr>
        </p:nvSpPr>
        <p:spPr/>
        <p:txBody>
          <a:bodyPr/>
          <a:lstStyle/>
          <a:p>
            <a:r>
              <a:rPr lang="en-US" altLang="en-US"/>
              <a:t>Photo:</a:t>
            </a:r>
            <a:r>
              <a:rPr lang="en-US" altLang="en-US" i="1"/>
              <a:t>Septoria chrysanthemi </a:t>
            </a:r>
            <a:r>
              <a:rPr lang="en-US" altLang="en-US"/>
              <a:t>Halst. in Seym. &amp; Earle</a:t>
            </a:r>
          </a:p>
          <a:p>
            <a:endParaRPr lang="en-US" altLang="en-US"/>
          </a:p>
        </p:txBody>
      </p:sp>
    </p:spTree>
    <p:extLst>
      <p:ext uri="{BB962C8B-B14F-4D97-AF65-F5344CB8AC3E}">
        <p14:creationId xmlns:p14="http://schemas.microsoft.com/office/powerpoint/2010/main" val="6398181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F7B99-5E84-7649-8012-B78B8EEAA14A}" type="slidenum">
              <a:rPr lang="en-US" altLang="en-US"/>
              <a:pPr/>
              <a:t>52</a:t>
            </a:fld>
            <a:endParaRPr lang="en-US" altLang="en-US"/>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en-US" i="1"/>
              <a:t>Alternaria</a:t>
            </a:r>
            <a:r>
              <a:rPr lang="en-US" altLang="en-US"/>
              <a:t> </a:t>
            </a:r>
            <a:r>
              <a:rPr lang="en-US" altLang="en-US" i="1"/>
              <a:t>sp</a:t>
            </a:r>
            <a:r>
              <a:rPr lang="en-US" altLang="en-US"/>
              <a:t> causes leaf spots and blights on numerous plants including vegetables, fruit trees, and ornamentals. Symptoms include large reddish brown or purple spots, at first round to oblong but becoming irregular in shape with gray or tan centers that may drop out leaving a hole. Severely affected leaves brown, dry, and become brittle. Reduce overhead watering and evening watering.</a:t>
            </a:r>
          </a:p>
          <a:p>
            <a:endParaRPr lang="en-US" altLang="en-US"/>
          </a:p>
          <a:p>
            <a:endParaRPr lang="en-US" altLang="en-US"/>
          </a:p>
        </p:txBody>
      </p:sp>
    </p:spTree>
    <p:extLst>
      <p:ext uri="{BB962C8B-B14F-4D97-AF65-F5344CB8AC3E}">
        <p14:creationId xmlns:p14="http://schemas.microsoft.com/office/powerpoint/2010/main" val="9738164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674C1-556B-1649-BE2E-CB585B6DD12B}" type="slidenum">
              <a:rPr lang="en-US" altLang="en-US"/>
              <a:pPr/>
              <a:t>53</a:t>
            </a:fld>
            <a:endParaRPr lang="en-US" altLang="en-US"/>
          </a:p>
        </p:txBody>
      </p:sp>
      <p:sp>
        <p:nvSpPr>
          <p:cNvPr id="488450" name="Rectangle 2"/>
          <p:cNvSpPr>
            <a:spLocks noRot="1" noChangeArrowheads="1" noTextEdit="1"/>
          </p:cNvSpPr>
          <p:nvPr>
            <p:ph type="sldImg"/>
          </p:nvPr>
        </p:nvSpPr>
        <p:spPr>
          <a:ln/>
        </p:spPr>
      </p:sp>
      <p:sp>
        <p:nvSpPr>
          <p:cNvPr id="488451" name="Rectangle 3"/>
          <p:cNvSpPr>
            <a:spLocks noGrp="1" noChangeArrowheads="1"/>
          </p:cNvSpPr>
          <p:nvPr>
            <p:ph type="body" idx="1"/>
          </p:nvPr>
        </p:nvSpPr>
        <p:spPr/>
        <p:txBody>
          <a:bodyPr/>
          <a:lstStyle/>
          <a:p>
            <a:r>
              <a:rPr lang="en-US" altLang="en-US" i="1"/>
              <a:t>Alternaria</a:t>
            </a:r>
            <a:r>
              <a:rPr lang="en-US" altLang="en-US"/>
              <a:t> Leaf Spot</a:t>
            </a:r>
          </a:p>
        </p:txBody>
      </p:sp>
    </p:spTree>
    <p:extLst>
      <p:ext uri="{BB962C8B-B14F-4D97-AF65-F5344CB8AC3E}">
        <p14:creationId xmlns:p14="http://schemas.microsoft.com/office/powerpoint/2010/main" val="960201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8289F-307F-FD4E-9107-103BD5150B31}" type="slidenum">
              <a:rPr lang="en-US" altLang="en-US"/>
              <a:pPr/>
              <a:t>54</a:t>
            </a:fld>
            <a:endParaRPr lang="en-US" altLang="en-US"/>
          </a:p>
        </p:txBody>
      </p:sp>
      <p:sp>
        <p:nvSpPr>
          <p:cNvPr id="258050" name="Rectangle 2"/>
          <p:cNvSpPr>
            <a:spLocks noRo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altLang="en-US" i="1"/>
              <a:t>Septoria</a:t>
            </a:r>
            <a:r>
              <a:rPr lang="en-US" altLang="en-US"/>
              <a:t> causes numerous leaf spot diseases on a wide variety of vegetables, field crops, forages, and ornamentals. It also causes blights and blotches. Leaf spot symptoms vary with each host. In general, leaf spots tend to be small, round, with white to light tan or gray centers and a purple or brown border or a zone of yellow tissue. Some spots may be tan to brown and grow together to cause blotches. On dogwood, leaf spots tend to be more angular with dark purple margins. Small black pimple-like fruiting structures (pycnidia) are produced within leaf spots. </a:t>
            </a:r>
          </a:p>
        </p:txBody>
      </p:sp>
    </p:spTree>
    <p:extLst>
      <p:ext uri="{BB962C8B-B14F-4D97-AF65-F5344CB8AC3E}">
        <p14:creationId xmlns:p14="http://schemas.microsoft.com/office/powerpoint/2010/main" val="19121843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221035-F886-474E-A579-54A3731E6E40}" type="slidenum">
              <a:rPr lang="en-US" altLang="en-US"/>
              <a:pPr/>
              <a:t>57</a:t>
            </a:fld>
            <a:endParaRPr lang="en-US" altLang="en-US"/>
          </a:p>
        </p:txBody>
      </p:sp>
      <p:sp>
        <p:nvSpPr>
          <p:cNvPr id="252930" name="Rectangle 2"/>
          <p:cNvSpPr>
            <a:spLocks noRo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altLang="en-US" i="1"/>
              <a:t>Cercospora</a:t>
            </a:r>
            <a:r>
              <a:rPr lang="en-US" altLang="en-US"/>
              <a:t> is a very common fungus causing leaf spots on a wide variety of plants including vegetables, field and forage crops, and woody and herbaceous ornamentals. Leaf spot symptoms vary with host, but are sometimes referred to as “frogeye.” On some plants such as Ligustrum, </a:t>
            </a:r>
            <a:r>
              <a:rPr lang="en-US" altLang="en-US" i="1"/>
              <a:t>Cercospora</a:t>
            </a:r>
            <a:r>
              <a:rPr lang="en-US" altLang="en-US"/>
              <a:t> causes numerous small, roughly circular, tan to brown leaf spots with reddish purple borders. On azalea, leaf spots are initially small and reddish, but they enlarge rapidly with the center of the spot turning an ash gray color. Small black specks may be observed within the spot center. These specks are masses of spores (conidia) borne on conidiophores. Cercospora blight on juniper is characterized by progressive browning and loss of foliage beginning on lower branches close to the stem and moving upward and outward until plant dies or only tufts of green shoots remain on upmost branches. </a:t>
            </a:r>
          </a:p>
        </p:txBody>
      </p:sp>
    </p:spTree>
    <p:extLst>
      <p:ext uri="{BB962C8B-B14F-4D97-AF65-F5344CB8AC3E}">
        <p14:creationId xmlns:p14="http://schemas.microsoft.com/office/powerpoint/2010/main" val="9901477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5215C-607F-E047-8460-1DC2DE04D7B0}" type="slidenum">
              <a:rPr lang="en-US" altLang="en-US"/>
              <a:pPr/>
              <a:t>61</a:t>
            </a:fld>
            <a:endParaRPr lang="en-US" altLang="en-US"/>
          </a:p>
        </p:txBody>
      </p:sp>
      <p:sp>
        <p:nvSpPr>
          <p:cNvPr id="333826" name="Rectangle 2"/>
          <p:cNvSpPr>
            <a:spLocks noRot="1" noChangeArrowheads="1" noTextEdit="1"/>
          </p:cNvSpPr>
          <p:nvPr>
            <p:ph type="sldImg"/>
          </p:nvPr>
        </p:nvSpPr>
        <p:spPr>
          <a:ln/>
        </p:spPr>
      </p:sp>
      <p:sp>
        <p:nvSpPr>
          <p:cNvPr id="333827" name="Rectangle 3"/>
          <p:cNvSpPr>
            <a:spLocks noGrp="1" noChangeArrowheads="1"/>
          </p:cNvSpPr>
          <p:nvPr>
            <p:ph type="body" idx="1"/>
          </p:nvPr>
        </p:nvSpPr>
        <p:spPr/>
        <p:txBody>
          <a:bodyPr/>
          <a:lstStyle/>
          <a:p>
            <a:r>
              <a:rPr lang="en-US" altLang="en-US"/>
              <a:t>Entomosporium leaf spot, caused by the fungus </a:t>
            </a:r>
            <a:r>
              <a:rPr lang="en-US" altLang="en-US" i="1"/>
              <a:t>Entomosporium maculatum</a:t>
            </a:r>
            <a:r>
              <a:rPr lang="en-US" altLang="en-US"/>
              <a:t>, is a widespread and destructive disease of red tip photinia, loquat, Indian Hawthorne, some pear cultivars and several other members of the rose family. This disease is most damaging to plants in the landscape and nurseries during periods of cool, wet weather and when active growth is occurring. Small reddish leaf spots appear initially. As spots age, center is grayish with a dark purple border. Leaf spots may coalesce causing severe leaf blight. Severely infected leaves drop prematurely. Over time severely infected plants die. Infection is favored by poor air circulation and prolonged periods of leaf wetness. </a:t>
            </a:r>
            <a:br>
              <a:rPr lang="en-US" altLang="en-US"/>
            </a:br>
            <a:endParaRPr lang="en-US" altLang="en-US"/>
          </a:p>
        </p:txBody>
      </p:sp>
    </p:spTree>
    <p:extLst>
      <p:ext uri="{BB962C8B-B14F-4D97-AF65-F5344CB8AC3E}">
        <p14:creationId xmlns:p14="http://schemas.microsoft.com/office/powerpoint/2010/main" val="5620502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6BD4C-95D3-AB40-9752-CF485CB217A0}" type="slidenum">
              <a:rPr lang="en-US" altLang="en-US"/>
              <a:pPr/>
              <a:t>64</a:t>
            </a:fld>
            <a:endParaRPr lang="en-US" alt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altLang="en-US"/>
              <a:t>Black spot is the most important infectious disease of roses. It occurs only on roses and is widespread among rose species and cultivars, although some of the shrub roses and rugosa roses show more resistance. Many hybrid tea roses are very susceptible. Lists of black spot-resistance hybrid tea roses often are variable due to localized races of the pathogen. The fungus overwinters on fallen leaves and diseased canes. Microscopic spores are then splashed to newly emerged leaves and stem tissue in the spring. Under ideal conditions of leaf wetness, humidity and temperature the spores can germinate and infect in 1 day, cause symptoms in 4 to 5 days, and produce new spores that can infect additional leaf, flower and cane tissue within 10 to 11 days. Spores are easily spread to new locations by air currents. </a:t>
            </a:r>
          </a:p>
        </p:txBody>
      </p:sp>
    </p:spTree>
    <p:extLst>
      <p:ext uri="{BB962C8B-B14F-4D97-AF65-F5344CB8AC3E}">
        <p14:creationId xmlns:p14="http://schemas.microsoft.com/office/powerpoint/2010/main" val="17459596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9A3A6-F1D6-BD49-9D94-E1B92A40394B}" type="slidenum">
              <a:rPr lang="en-US" altLang="en-US"/>
              <a:pPr/>
              <a:t>65</a:t>
            </a:fld>
            <a:endParaRPr lang="en-US" altLang="en-US"/>
          </a:p>
        </p:txBody>
      </p:sp>
      <p:sp>
        <p:nvSpPr>
          <p:cNvPr id="490498" name="Rectangle 2"/>
          <p:cNvSpPr>
            <a:spLocks noRot="1" noChangeArrowheads="1" noTextEdit="1"/>
          </p:cNvSpPr>
          <p:nvPr>
            <p:ph type="sldImg"/>
          </p:nvPr>
        </p:nvSpPr>
        <p:spPr>
          <a:ln/>
        </p:spPr>
      </p:sp>
      <p:sp>
        <p:nvSpPr>
          <p:cNvPr id="490499" name="Rectangle 3"/>
          <p:cNvSpPr>
            <a:spLocks noGrp="1" noChangeArrowheads="1"/>
          </p:cNvSpPr>
          <p:nvPr>
            <p:ph type="body" idx="1"/>
          </p:nvPr>
        </p:nvSpPr>
        <p:spPr/>
        <p:txBody>
          <a:bodyPr/>
          <a:lstStyle/>
          <a:p>
            <a:r>
              <a:rPr lang="en-US" altLang="en-US"/>
              <a:t>Black Spot of Rose</a:t>
            </a:r>
          </a:p>
        </p:txBody>
      </p:sp>
    </p:spTree>
    <p:extLst>
      <p:ext uri="{BB962C8B-B14F-4D97-AF65-F5344CB8AC3E}">
        <p14:creationId xmlns:p14="http://schemas.microsoft.com/office/powerpoint/2010/main" val="11272345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7B02D-682F-C846-AE28-D80E762AB0BF}" type="slidenum">
              <a:rPr lang="en-US" altLang="en-US"/>
              <a:pPr/>
              <a:t>66</a:t>
            </a:fld>
            <a:endParaRPr lang="en-US" altLang="en-US"/>
          </a:p>
        </p:txBody>
      </p:sp>
      <p:sp>
        <p:nvSpPr>
          <p:cNvPr id="264194" name="Rectangle 2"/>
          <p:cNvSpPr>
            <a:spLocks noRo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altLang="en-US" sz="1000"/>
              <a:t>A number of different trees are affected by anthracnose diseases. These fungal diseases can cause severe leaf blighting and deformation, but in many cases damage to plant health is not severe. However, with sycamore anthracnose and dogwood anthracnose, the fungus regularly moves back into stem tissue and causes more significant problems. </a:t>
            </a:r>
          </a:p>
          <a:p>
            <a:r>
              <a:rPr lang="en-US" altLang="en-US" sz="1000"/>
              <a:t>	Dogwood Anthracnose- </a:t>
            </a:r>
            <a:r>
              <a:rPr lang="en-US" altLang="en-US" sz="1000" i="1"/>
              <a:t>Discula destructiva </a:t>
            </a:r>
            <a:r>
              <a:rPr lang="en-US" altLang="en-US" sz="1000" b="1" i="1"/>
              <a:t> </a:t>
            </a:r>
            <a:r>
              <a:rPr lang="en-US" altLang="en-US" sz="1000"/>
              <a:t>In recent years this disease has become prominent in certain areas, especially on flowering dogwood (Cornus florida). Dogwood anthracnose is most severe where cool, moist conditions occur during the summer, such as in higher elevation areas, and in densely vegetated shady sites with poor air movement. Leaf symptoms include irregular brown blotches bordered in purple on upper leaf surfaces (tan in color viewed from the leaf underside). Leaf lesions often are delimited by the leaf midvein.</a:t>
            </a:r>
          </a:p>
          <a:p>
            <a:r>
              <a:rPr lang="en-US" altLang="en-US" sz="1000"/>
              <a:t> 	Stem symptoms include twig dieback and stem cankering and dieback, often with visible fungal fruiting bodies on dead twigs. Attached wilted, brown leaves often persist into the next spring instead of dropping in the fall. Plants may be killed. Fungal infections occur during moist conditions. Flowering dogwood should be planted in sites with good soil drainage and adequate organic matter. Partially shaded sites, such as those with just morning sun are ideal. Plants should receive a moderate fertility program, and should be mulched to prevent fluctuations in soil temperatures. Dead branches should be pruned from the plant.</a:t>
            </a:r>
          </a:p>
          <a:p>
            <a:endParaRPr lang="en-US" altLang="en-US" sz="1000"/>
          </a:p>
        </p:txBody>
      </p:sp>
    </p:spTree>
    <p:extLst>
      <p:ext uri="{BB962C8B-B14F-4D97-AF65-F5344CB8AC3E}">
        <p14:creationId xmlns:p14="http://schemas.microsoft.com/office/powerpoint/2010/main" val="3298606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E0AB0-42B6-A64B-B680-A67666281E2F}" type="slidenum">
              <a:rPr lang="en-US" altLang="en-US"/>
              <a:pPr/>
              <a:t>67</a:t>
            </a:fld>
            <a:endParaRPr lang="en-US" altLang="en-US"/>
          </a:p>
        </p:txBody>
      </p:sp>
      <p:sp>
        <p:nvSpPr>
          <p:cNvPr id="491522" name="Rectangle 2"/>
          <p:cNvSpPr>
            <a:spLocks noRot="1" noChangeArrowheads="1" noTextEdit="1"/>
          </p:cNvSpPr>
          <p:nvPr>
            <p:ph type="sldImg"/>
          </p:nvPr>
        </p:nvSpPr>
        <p:spPr>
          <a:ln/>
        </p:spPr>
      </p:sp>
      <p:sp>
        <p:nvSpPr>
          <p:cNvPr id="491523" name="Rectangle 3"/>
          <p:cNvSpPr>
            <a:spLocks noGrp="1" noChangeArrowheads="1"/>
          </p:cNvSpPr>
          <p:nvPr>
            <p:ph type="body" idx="1"/>
          </p:nvPr>
        </p:nvSpPr>
        <p:spPr/>
        <p:txBody>
          <a:bodyPr/>
          <a:lstStyle/>
          <a:p>
            <a:r>
              <a:rPr lang="en-US" altLang="en-US"/>
              <a:t>Anthracnose</a:t>
            </a:r>
          </a:p>
        </p:txBody>
      </p:sp>
    </p:spTree>
    <p:extLst>
      <p:ext uri="{BB962C8B-B14F-4D97-AF65-F5344CB8AC3E}">
        <p14:creationId xmlns:p14="http://schemas.microsoft.com/office/powerpoint/2010/main" val="131202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F2FFF-013C-0D4B-8031-090A783E5900}" type="slidenum">
              <a:rPr lang="en-US" altLang="en-US"/>
              <a:pPr/>
              <a:t>6</a:t>
            </a:fld>
            <a:endParaRPr lang="en-US" altLang="en-U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ltLang="en-US"/>
              <a:t>In order to grow attractive pest-free plants, homeowners should utilize a pest control program that includes pest prevention, early detection, correct pest identification, proper selection of control techniques, and proper application when pesticides are used.  All steps in the control program are interrelated and none can be omitted without jeopardizing control efforts.</a:t>
            </a:r>
          </a:p>
        </p:txBody>
      </p:sp>
    </p:spTree>
    <p:extLst>
      <p:ext uri="{BB962C8B-B14F-4D97-AF65-F5344CB8AC3E}">
        <p14:creationId xmlns:p14="http://schemas.microsoft.com/office/powerpoint/2010/main" val="6989347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1F507-6351-774B-BD4A-72B32AFC3BBF}" type="slidenum">
              <a:rPr lang="en-US" altLang="en-US"/>
              <a:pPr/>
              <a:t>70</a:t>
            </a:fld>
            <a:endParaRPr lang="en-US" altLang="en-US"/>
          </a:p>
        </p:txBody>
      </p:sp>
      <p:sp>
        <p:nvSpPr>
          <p:cNvPr id="401410" name="Rectangle 2"/>
          <p:cNvSpPr>
            <a:spLocks noRot="1" noChangeArrowheads="1" noTextEdit="1"/>
          </p:cNvSpPr>
          <p:nvPr>
            <p:ph type="sldImg"/>
          </p:nvPr>
        </p:nvSpPr>
        <p:spPr>
          <a:ln/>
        </p:spPr>
      </p:sp>
      <p:sp>
        <p:nvSpPr>
          <p:cNvPr id="401411" name="Rectangle 3"/>
          <p:cNvSpPr>
            <a:spLocks noGrp="1" noChangeArrowheads="1"/>
          </p:cNvSpPr>
          <p:nvPr>
            <p:ph type="body" idx="1"/>
          </p:nvPr>
        </p:nvSpPr>
        <p:spPr/>
        <p:txBody>
          <a:bodyPr/>
          <a:lstStyle/>
          <a:p>
            <a:r>
              <a:rPr lang="en-US" altLang="en-US" i="1"/>
              <a:t>Exobasidium sp.</a:t>
            </a:r>
            <a:r>
              <a:rPr lang="en-US" altLang="en-US"/>
              <a:t> causes leaves and flowers of Azalea, Rhododendron, Camellia, Blueberry to become swollen, curled, waxy and fleshy. The swollen plant tissues or "galls" are made up of abnormal plant tissue. Infected leaf tissue is usually pale green in color during the early stages of the disease; infected flowers are usually pinkish. Later in the season, a white spore layer covers the infected plant parts. Galls eventually turn brown or black and harden as the season progresses. Lower leaves on plants are usually the most seriously damaged, but under humid conditions and in shaded locations galls may occur at the ends of upper branches. Remove and destroy infected leaves and flowers or twigs. </a:t>
            </a:r>
          </a:p>
          <a:p>
            <a:r>
              <a:rPr lang="en-US" altLang="en-US"/>
              <a:t>	</a:t>
            </a:r>
          </a:p>
        </p:txBody>
      </p:sp>
    </p:spTree>
    <p:extLst>
      <p:ext uri="{BB962C8B-B14F-4D97-AF65-F5344CB8AC3E}">
        <p14:creationId xmlns:p14="http://schemas.microsoft.com/office/powerpoint/2010/main" val="9224922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6F0C4-5FDC-F24D-92B5-76AB6283BE66}" type="slidenum">
              <a:rPr lang="en-US" altLang="en-US"/>
              <a:pPr/>
              <a:t>71</a:t>
            </a:fld>
            <a:endParaRPr lang="en-US" altLang="en-US"/>
          </a:p>
        </p:txBody>
      </p:sp>
      <p:sp>
        <p:nvSpPr>
          <p:cNvPr id="308226" name="Rectangle 2"/>
          <p:cNvSpPr>
            <a:spLocks noRot="1"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altLang="en-US" i="1"/>
              <a:t>Cylindrocladium</a:t>
            </a:r>
            <a:r>
              <a:rPr lang="en-US" altLang="en-US"/>
              <a:t> causes root rots, crown and lower stem blights, and leaf spots. The fungus affects legume field crops, ornamentals, and forest and shade trees. A black discoloration and necrosis of roots and lower stems are typical symptoms. </a:t>
            </a:r>
            <a:r>
              <a:rPr lang="en-US" altLang="en-US" i="1"/>
              <a:t>Cylindrocladium</a:t>
            </a:r>
            <a:r>
              <a:rPr lang="en-US" altLang="en-US"/>
              <a:t> causes necrosis and black discoloration of the root system. Infection may spread into the crown and lower stem. </a:t>
            </a:r>
          </a:p>
          <a:p>
            <a:r>
              <a:rPr lang="en-US" altLang="en-US" i="1"/>
              <a:t>	Cylindrocladium</a:t>
            </a:r>
            <a:r>
              <a:rPr lang="en-US" altLang="en-US"/>
              <a:t> conidia may be seen on infected crown or lower stem tissue. Reddish-orange fungal fruiting structures called perithecia of the sexual stage of </a:t>
            </a:r>
            <a:r>
              <a:rPr lang="en-US" altLang="en-US" i="1"/>
              <a:t>Cylindrocladium, Calonectria</a:t>
            </a:r>
            <a:r>
              <a:rPr lang="en-US" altLang="en-US"/>
              <a:t>, also may be observed on infected lower stem and crown tissue. </a:t>
            </a:r>
          </a:p>
        </p:txBody>
      </p:sp>
    </p:spTree>
    <p:extLst>
      <p:ext uri="{BB962C8B-B14F-4D97-AF65-F5344CB8AC3E}">
        <p14:creationId xmlns:p14="http://schemas.microsoft.com/office/powerpoint/2010/main" val="16435039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85B8C-5672-8743-8836-D1EB35778615}" type="slidenum">
              <a:rPr lang="en-US" altLang="en-US"/>
              <a:pPr/>
              <a:t>72</a:t>
            </a:fld>
            <a:endParaRPr lang="en-US" altLang="en-U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ltLang="en-US"/>
              <a:t>Fungi that cause powdery mildew diseases are host specific, e.g. a disease on rose will not infect crape myrtle.  A few plants that are susceptible to this disease are chrysanthemum, roses, crape myrtle, dogwood, lilac, photinia, viburnum, elm, deciduous azaleas, begonia and various annual and perennial flowers such as zinnias, and verbena. Unlike most fungi, these do not require free water to germinate; only high levels of relative humidity. High relative humidity favors spore formation and low relative humidity favors spore dispersal, which explains why powdery mildew tends to be a problem when the days are cool and the nights are humid. Temperature is also a factor. Although powdery mildew can occur all season long, it is less common during the heat of the summer. </a:t>
            </a:r>
          </a:p>
          <a:p>
            <a:r>
              <a:rPr lang="en-US" altLang="en-US"/>
              <a:t/>
            </a:r>
            <a:br>
              <a:rPr lang="en-US" altLang="en-US"/>
            </a:br>
            <a:r>
              <a:rPr lang="en-US" altLang="en-US"/>
              <a:t>The unsightly, dusty white appearance on leaves, flowers, and stems is actually spores of the disease-causing fungus; the infected tissue is usually distorted and discolored.  The organism does not usually kill a plant but may weaken it; this reduces the plant's ability to tolerate other diseases and harsh environmental conditions such as drought.  Powdery mildew is effectively controlled with specific chemicals; the white appearance, though, will still remain after effective chemical treatments. For very susceptible plants such as roses, a regular preventative spray program is recommended. Choose resistant varieties whenever possible and improve air circulation.</a:t>
            </a:r>
          </a:p>
        </p:txBody>
      </p:sp>
    </p:spTree>
    <p:extLst>
      <p:ext uri="{BB962C8B-B14F-4D97-AF65-F5344CB8AC3E}">
        <p14:creationId xmlns:p14="http://schemas.microsoft.com/office/powerpoint/2010/main" val="14362367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072F56-9D93-BD48-951A-673B6E4E6465}" type="slidenum">
              <a:rPr lang="en-US" altLang="en-US"/>
              <a:pPr/>
              <a:t>73</a:t>
            </a:fld>
            <a:endParaRPr lang="en-US" altLang="en-US"/>
          </a:p>
        </p:txBody>
      </p:sp>
      <p:sp>
        <p:nvSpPr>
          <p:cNvPr id="280578" name="Rectangle 2"/>
          <p:cNvSpPr>
            <a:spLocks noRot="1" noChangeArrowheads="1" noTextEdit="1"/>
          </p:cNvSpPr>
          <p:nvPr>
            <p:ph type="sldImg"/>
          </p:nvPr>
        </p:nvSpPr>
        <p:spPr>
          <a:ln/>
        </p:spPr>
      </p:sp>
      <p:sp>
        <p:nvSpPr>
          <p:cNvPr id="280579" name="Rectangle 3"/>
          <p:cNvSpPr>
            <a:spLocks noGrp="1" noChangeArrowheads="1"/>
          </p:cNvSpPr>
          <p:nvPr>
            <p:ph type="body" idx="1"/>
          </p:nvPr>
        </p:nvSpPr>
        <p:spPr/>
        <p:txBody>
          <a:bodyPr/>
          <a:lstStyle/>
          <a:p>
            <a:r>
              <a:rPr lang="en-US" altLang="en-US" i="1"/>
              <a:t>Botrytis</a:t>
            </a:r>
            <a:r>
              <a:rPr lang="en-US" altLang="en-US"/>
              <a:t> diseases appear primarily as blossom blights and fruit rots, but the fungus also causes stem cankers, leaf blights and spots, and tuber and bulb rots. </a:t>
            </a:r>
            <a:r>
              <a:rPr lang="en-US" altLang="en-US" i="1"/>
              <a:t>Botrytis</a:t>
            </a:r>
            <a:r>
              <a:rPr lang="en-US" altLang="en-US"/>
              <a:t> readily colonizes weakened or dead tissues and often survives on decaying plant material. The disease spreads rapidly under high humidity and warm temperature conditions. </a:t>
            </a:r>
          </a:p>
        </p:txBody>
      </p:sp>
    </p:spTree>
    <p:extLst>
      <p:ext uri="{BB962C8B-B14F-4D97-AF65-F5344CB8AC3E}">
        <p14:creationId xmlns:p14="http://schemas.microsoft.com/office/powerpoint/2010/main" val="11147473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0814B-971B-FF40-AA1A-583F06389694}" type="slidenum">
              <a:rPr lang="en-US" altLang="en-US"/>
              <a:pPr/>
              <a:t>74</a:t>
            </a:fld>
            <a:endParaRPr lang="en-US" altLang="en-US"/>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ltLang="en-US"/>
              <a:t>Azalea Petal blight affects azalea and rhododendrons. Tiny, round pale spots that rapidly enlarge to irregular blotches are produced on infected flowers. Flowers quickly turn brown, limp, and mushy. Under humid conditions, affected flowers are covered in a white mold growth. Affected blooms hang on plants for weeks, even months. Hard, black survival and fruiting bodies (sclerotia) are produced on the affected blooms. Blossoms eventually drop from the plant.</a:t>
            </a:r>
          </a:p>
          <a:p>
            <a:r>
              <a:rPr lang="en-US" altLang="en-US"/>
              <a:t>	Rake and remove flower debris from underneath bushes. Remove old flowers from plants. Mulch around base of plants. Fungicides can be applied to base of plants to prevent sporulation from sclerotia, but this marginally effective. On large azalea plantings make fungicide applications beginning just before blooming and continue at 1-week or less intervals during entire bloom period. </a:t>
            </a:r>
          </a:p>
        </p:txBody>
      </p:sp>
    </p:spTree>
    <p:extLst>
      <p:ext uri="{BB962C8B-B14F-4D97-AF65-F5344CB8AC3E}">
        <p14:creationId xmlns:p14="http://schemas.microsoft.com/office/powerpoint/2010/main" val="910887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8EDC7-CE54-714D-BE77-4E9750688875}" type="slidenum">
              <a:rPr lang="en-US" altLang="en-US"/>
              <a:pPr/>
              <a:t>75</a:t>
            </a:fld>
            <a:endParaRPr lang="en-US" altLang="en-US"/>
          </a:p>
        </p:txBody>
      </p:sp>
      <p:sp>
        <p:nvSpPr>
          <p:cNvPr id="312322" name="Rectangle 2"/>
          <p:cNvSpPr>
            <a:spLocks noRo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altLang="en-US"/>
              <a:t>Flower and petal blight is a fungal disease of camellia flowers. Leaves, stems, and roots are not attacked by the fungus </a:t>
            </a:r>
            <a:r>
              <a:rPr lang="en-US" altLang="en-US" i="1"/>
              <a:t>Sclerotinia camelliae</a:t>
            </a:r>
            <a:r>
              <a:rPr lang="en-US" altLang="en-US"/>
              <a:t>. Symptoms begin with development of brown spots on the petals. These spots quickly enlarge until the entire flower is brown and dry or leathery and drops from the plant. Dark brown veins in lighter brown petals are a characteristic symptom. Olive-brown or black fungus bodies, up to an inch in diameter, can develop in the bases of infected flowers. These fungal structures persist in the soil, causing re-infection. This disease may be confused with injury caused by weather, which is usually only found on the outer margin of flowers. Disease development is favored by cool, wet conditions. All species and varieties of camellia appear equally susceptible to this blight. </a:t>
            </a:r>
          </a:p>
          <a:p>
            <a:r>
              <a:rPr lang="en-US" altLang="en-US"/>
              <a:t>	Sanitation is the first and most important step in controlling the spread of the disease. Rake up all fallen blossoms from under the plants and remove any blighted flowers remaining on the plant to get rid of most of the sclerotia that will produce fungal disease spores in the following year. Remove and replace mulch under the plants periodically.</a:t>
            </a:r>
          </a:p>
        </p:txBody>
      </p:sp>
    </p:spTree>
    <p:extLst>
      <p:ext uri="{BB962C8B-B14F-4D97-AF65-F5344CB8AC3E}">
        <p14:creationId xmlns:p14="http://schemas.microsoft.com/office/powerpoint/2010/main" val="20247767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296F0-6872-8041-A885-9F736E52843E}" type="slidenum">
              <a:rPr lang="en-US" altLang="en-US"/>
              <a:pPr/>
              <a:t>76</a:t>
            </a:fld>
            <a:endParaRPr lang="en-US" altLang="en-US"/>
          </a:p>
        </p:txBody>
      </p:sp>
      <p:sp>
        <p:nvSpPr>
          <p:cNvPr id="337922" name="Rectangle 2"/>
          <p:cNvSpPr>
            <a:spLocks noRot="1"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ltLang="en-US"/>
              <a:t>Symptoms of rust include bright yellow, orange, reddish-brown or medium brown pustules which are visible often on the undersides of the leaves. In Cedar-Apple rust infections, small dark fungal fruiting structures form on upper surface of a yellow-orange spot. Clusters of cup-shaped structures with fringed edges form on the leaf underside. Not all rusts require an intermediate host to complete their life cycle but many do. Rust galls may form on stems of pine, cedar and hawthorne. </a:t>
            </a:r>
          </a:p>
          <a:p>
            <a:r>
              <a:rPr lang="en-US" altLang="en-US"/>
              <a:t>	</a:t>
            </a:r>
          </a:p>
          <a:p>
            <a:r>
              <a:rPr lang="en-US" altLang="en-US"/>
              <a:t>	</a:t>
            </a:r>
          </a:p>
        </p:txBody>
      </p:sp>
    </p:spTree>
    <p:extLst>
      <p:ext uri="{BB962C8B-B14F-4D97-AF65-F5344CB8AC3E}">
        <p14:creationId xmlns:p14="http://schemas.microsoft.com/office/powerpoint/2010/main" val="13964122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D4050-AB0A-AC4E-A9F9-07899AFDF8D9}" type="slidenum">
              <a:rPr lang="en-US" altLang="en-US"/>
              <a:pPr/>
              <a:t>78</a:t>
            </a:fld>
            <a:endParaRPr lang="en-US" altLang="en-U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ltLang="en-US"/>
              <a:t>Scab is most likely to damage crabapple trees in years when wet, moderate weather persists in late spring. Early evidence of infection are small, olive-brown spots appearing on the undersides of leaves. The spots have an indefinite, feathery appearance at their margins. Later, symptoms develop on both leaf surfaces and which sometimes look like small blisters on the upper surface. The lesions are sometimes associated with the veins and midrib of the leaf. Leaves on susceptible crabapple varieties become distorted, yellowed and are prematurely shed. Often, severe defoliation has occurred by mid-July, ruining the aesthetic value of the tree and detrimentally affecting its health. Repeated defoliation over several years may lead to the death of the tree as environmental conditions can adversely affect the already stressed tree. Choose resistant varieties of crabapple such as ‘Red Baron’, ‘Tina’, or ‘Autumn Glory’ or ‘Adirondack’. </a:t>
            </a:r>
          </a:p>
          <a:p>
            <a:r>
              <a:rPr lang="en-US" altLang="en-US"/>
              <a:t>On Pyracantha, velvety, olive-green sooty spots form on leaves and fruits are covered with scabby lesions and turn black. Infected leaves turn yellow and fruit and leaves drop prematurely. Plant scab-resistant varieties: 'Shawnee', 'Rutgers', 'Fiery Cascade'. Avoid wetting foliage when irrigating. Apply fungicide sprays in the spring as leaves emerge.</a:t>
            </a:r>
            <a:br>
              <a:rPr lang="en-US" altLang="en-US"/>
            </a:br>
            <a:endParaRPr lang="en-US" altLang="en-US"/>
          </a:p>
        </p:txBody>
      </p:sp>
    </p:spTree>
    <p:extLst>
      <p:ext uri="{BB962C8B-B14F-4D97-AF65-F5344CB8AC3E}">
        <p14:creationId xmlns:p14="http://schemas.microsoft.com/office/powerpoint/2010/main" val="17995089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D6C6C-E603-C048-9764-53AC67442C77}" type="slidenum">
              <a:rPr lang="en-US" altLang="en-US"/>
              <a:pPr/>
              <a:t>80</a:t>
            </a:fld>
            <a:endParaRPr lang="en-US" altLang="en-US"/>
          </a:p>
        </p:txBody>
      </p:sp>
      <p:sp>
        <p:nvSpPr>
          <p:cNvPr id="388098" name="Rectangle 2"/>
          <p:cNvSpPr>
            <a:spLocks noRot="1" noChangeArrowheads="1" noTextEdit="1"/>
          </p:cNvSpPr>
          <p:nvPr>
            <p:ph type="sldImg"/>
          </p:nvPr>
        </p:nvSpPr>
        <p:spPr>
          <a:ln/>
        </p:spPr>
      </p:sp>
      <p:sp>
        <p:nvSpPr>
          <p:cNvPr id="388099" name="Rectangle 3"/>
          <p:cNvSpPr>
            <a:spLocks noGrp="1" noChangeArrowheads="1"/>
          </p:cNvSpPr>
          <p:nvPr>
            <p:ph type="body" idx="1"/>
          </p:nvPr>
        </p:nvSpPr>
        <p:spPr/>
        <p:txBody>
          <a:bodyPr/>
          <a:lstStyle/>
          <a:p>
            <a:r>
              <a:rPr lang="en-US" altLang="en-US"/>
              <a:t>Stem and Twig Diseases Caused by Fungi - Many different organisms may be involved with many different hosts. </a:t>
            </a:r>
            <a:r>
              <a:rPr lang="en-US" altLang="en-US" i="1"/>
              <a:t> Phomopsis</a:t>
            </a:r>
            <a:r>
              <a:rPr lang="en-US" altLang="en-US"/>
              <a:t> twig blight of juniperous plants, rose canker disease (</a:t>
            </a:r>
            <a:r>
              <a:rPr lang="en-US" altLang="en-US" i="1"/>
              <a:t>Coniothyrium</a:t>
            </a:r>
            <a:r>
              <a:rPr lang="en-US" altLang="en-US"/>
              <a:t> sp.), </a:t>
            </a:r>
            <a:r>
              <a:rPr lang="en-US" altLang="en-US" i="1"/>
              <a:t>Volutella</a:t>
            </a:r>
            <a:r>
              <a:rPr lang="en-US" altLang="en-US"/>
              <a:t> dieback of boxwood are just a few of the prevalent ones.  Most organisms that cause these diseases sporulate all summer long; the spores are disseminated by splashing water, insects, and wind.  Therefore, infection can take place at anytime.  "Weak" plants are more susceptible than "healthy" ones. The best approach to control is to follow all recommended cultural practices to maintain plant vigor at a high level.</a:t>
            </a:r>
          </a:p>
          <a:p>
            <a:endParaRPr lang="en-US" altLang="en-US"/>
          </a:p>
        </p:txBody>
      </p:sp>
    </p:spTree>
    <p:extLst>
      <p:ext uri="{BB962C8B-B14F-4D97-AF65-F5344CB8AC3E}">
        <p14:creationId xmlns:p14="http://schemas.microsoft.com/office/powerpoint/2010/main" val="13352765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D2F330-F6F1-CC47-88A6-74A27E0EEF18}" type="slidenum">
              <a:rPr lang="en-US" altLang="en-US"/>
              <a:pPr/>
              <a:t>81</a:t>
            </a:fld>
            <a:endParaRPr lang="en-US" altLang="en-US"/>
          </a:p>
        </p:txBody>
      </p:sp>
      <p:sp>
        <p:nvSpPr>
          <p:cNvPr id="283650" name="Rectangle 2"/>
          <p:cNvSpPr>
            <a:spLocks noRo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altLang="en-US"/>
              <a:t>The fungus </a:t>
            </a:r>
            <a:r>
              <a:rPr lang="en-US" altLang="en-US" i="1"/>
              <a:t>Botryosphaeria</a:t>
            </a:r>
            <a:r>
              <a:rPr lang="en-US" altLang="en-US"/>
              <a:t> can cause a branch dieback on redbud, dogwood, beech, tulip poplar, sweetgum, crabapple, pine, oak, holly, rhododendron, azalea, rose, willow, elm, yew, Leyland cypress, and many other woody ornamentals. Cankers girdle and kill twigs and branches. Small black fungal fruiting structures that contain fungal spores develop in the canker.</a:t>
            </a:r>
          </a:p>
          <a:p>
            <a:endParaRPr lang="en-US" altLang="en-US" b="1"/>
          </a:p>
          <a:p>
            <a:r>
              <a:rPr lang="en-US" altLang="en-US"/>
              <a:t>Rough, sunken, dark-brown to black areas form around wounds or natural openings in the bark and the wood and pith of the branch is blackened or dark brown. Dead bark often falls off the cankered area and leaves on affected branches wilt as affected branches die. Cankers enlarge along the branch more quickly than around its circumference. </a:t>
            </a:r>
          </a:p>
          <a:p>
            <a:endParaRPr lang="en-US" altLang="en-US"/>
          </a:p>
          <a:p>
            <a:r>
              <a:rPr lang="en-US" altLang="en-US"/>
              <a:t>Botryosphaeria enters natural openings in the bark, such as lenticels or through pruning cuts and other wounds. Plants most susceptible to the disease are wounded plants that are under drought stress. The fungus remains dormant in the wood during the winter. Spores are windblown from branch to branch in the spring as the fungus resumes activity.</a:t>
            </a:r>
          </a:p>
          <a:p>
            <a:endParaRPr lang="en-US" altLang="en-US"/>
          </a:p>
          <a:p>
            <a:pPr>
              <a:buFontTx/>
              <a:buChar char="•"/>
            </a:pPr>
            <a:r>
              <a:rPr lang="en-US" altLang="en-US"/>
              <a:t>Prune affected branches late in dormancy before bud break. Destroy the infected tissue. Disinfest pruning tools between cuts by keeping them wet with 1 part household bleach:9 parts water for 10 minutes and rinsing or by dipping them in 70% alcohol and letting them air-dry.</a:t>
            </a:r>
          </a:p>
          <a:p>
            <a:pPr>
              <a:buFontTx/>
              <a:buChar char="•"/>
            </a:pPr>
            <a:r>
              <a:rPr lang="en-US" altLang="en-US"/>
              <a:t> Irrigate plants to prevent drought stress, especially during late summer and autumn.</a:t>
            </a:r>
          </a:p>
          <a:p>
            <a:pPr>
              <a:buFontTx/>
              <a:buChar char="•"/>
            </a:pPr>
            <a:r>
              <a:rPr lang="en-US" altLang="en-US"/>
              <a:t>Protect plants from wounding.</a:t>
            </a:r>
          </a:p>
          <a:p>
            <a:pPr>
              <a:buFontTx/>
              <a:buChar char="•"/>
            </a:pPr>
            <a:r>
              <a:rPr lang="en-US" altLang="en-US"/>
              <a:t>Plant resistant cultivars in areas prone to drought. Susceptible cultivars should not be planted in areas prone to drought stress or where there is severe competition for water. </a:t>
            </a:r>
          </a:p>
        </p:txBody>
      </p:sp>
    </p:spTree>
    <p:extLst>
      <p:ext uri="{BB962C8B-B14F-4D97-AF65-F5344CB8AC3E}">
        <p14:creationId xmlns:p14="http://schemas.microsoft.com/office/powerpoint/2010/main" val="78936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109B9-F3AD-8548-8F8B-AF66FA673444}" type="slidenum">
              <a:rPr lang="en-US" altLang="en-US"/>
              <a:pPr/>
              <a:t>7</a:t>
            </a:fld>
            <a:endParaRPr lang="en-US" altLang="en-US"/>
          </a:p>
        </p:txBody>
      </p:sp>
      <p:sp>
        <p:nvSpPr>
          <p:cNvPr id="205826" name="Rectangle 2"/>
          <p:cNvSpPr>
            <a:spLocks noRo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altLang="en-US"/>
              <a:t>Solving Plant Problems</a:t>
            </a:r>
            <a:endParaRPr lang="en-US" altLang="en-US" b="1"/>
          </a:p>
          <a:p>
            <a:pPr>
              <a:buFontTx/>
              <a:buChar char="•"/>
            </a:pPr>
            <a:r>
              <a:rPr lang="en-US" altLang="en-US"/>
              <a:t>Prevention </a:t>
            </a:r>
          </a:p>
          <a:p>
            <a:pPr>
              <a:buFontTx/>
              <a:buChar char="•"/>
            </a:pPr>
            <a:r>
              <a:rPr lang="en-US" altLang="en-US"/>
              <a:t>Early Detection</a:t>
            </a:r>
          </a:p>
          <a:p>
            <a:pPr>
              <a:buFontTx/>
              <a:buChar char="•"/>
            </a:pPr>
            <a:r>
              <a:rPr lang="en-US" altLang="en-US"/>
              <a:t>Correct Identification </a:t>
            </a:r>
          </a:p>
          <a:p>
            <a:pPr>
              <a:buFontTx/>
              <a:buChar char="•"/>
            </a:pPr>
            <a:r>
              <a:rPr lang="en-US" altLang="en-US"/>
              <a:t>Proper Selection of Control Techniques </a:t>
            </a:r>
          </a:p>
          <a:p>
            <a:pPr>
              <a:buFontTx/>
              <a:buChar char="•"/>
            </a:pPr>
            <a:r>
              <a:rPr lang="en-US" altLang="en-US"/>
              <a:t>Correct Application Methods</a:t>
            </a:r>
          </a:p>
        </p:txBody>
      </p:sp>
    </p:spTree>
    <p:extLst>
      <p:ext uri="{BB962C8B-B14F-4D97-AF65-F5344CB8AC3E}">
        <p14:creationId xmlns:p14="http://schemas.microsoft.com/office/powerpoint/2010/main" val="2601050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E151C-E70B-064F-A5A8-0FB891725ABA}" type="slidenum">
              <a:rPr lang="en-US" altLang="en-US"/>
              <a:pPr/>
              <a:t>83</a:t>
            </a:fld>
            <a:endParaRPr lang="en-US" altLang="en-US"/>
          </a:p>
        </p:txBody>
      </p:sp>
      <p:sp>
        <p:nvSpPr>
          <p:cNvPr id="286722" name="Rectangle 2"/>
          <p:cNvSpPr>
            <a:spLocks noRot="1" noChangeArrowheads="1" noTextEdit="1"/>
          </p:cNvSpPr>
          <p:nvPr>
            <p:ph type="sldImg"/>
          </p:nvPr>
        </p:nvSpPr>
        <p:spPr>
          <a:ln/>
        </p:spPr>
      </p:sp>
      <p:sp>
        <p:nvSpPr>
          <p:cNvPr id="286723" name="Rectangle 3"/>
          <p:cNvSpPr>
            <a:spLocks noGrp="1" noChangeArrowheads="1"/>
          </p:cNvSpPr>
          <p:nvPr>
            <p:ph type="body" idx="1"/>
          </p:nvPr>
        </p:nvSpPr>
        <p:spPr/>
        <p:txBody>
          <a:bodyPr/>
          <a:lstStyle/>
          <a:p>
            <a:r>
              <a:rPr lang="en-US" altLang="en-US" i="1"/>
              <a:t>Phomopsis</a:t>
            </a:r>
            <a:r>
              <a:rPr lang="en-US" altLang="en-US"/>
              <a:t> is most commonly known for causing tip blight on junipers, but it also causes stem galls on woody ornamentals and stem cankers on numerous hardwoods and fruit trees. </a:t>
            </a:r>
            <a:r>
              <a:rPr lang="en-US" altLang="en-US" i="1"/>
              <a:t>Phomopsis</a:t>
            </a:r>
            <a:r>
              <a:rPr lang="en-US" altLang="en-US"/>
              <a:t> infection kills the current year's growth on juniper branches. Branch tips turn brown to gray and </a:t>
            </a:r>
            <a:r>
              <a:rPr lang="en-US" altLang="en-US" i="1"/>
              <a:t>Phomopsis</a:t>
            </a:r>
            <a:r>
              <a:rPr lang="en-US" altLang="en-US"/>
              <a:t> fruiting structures (pycnidia) can be seen on the killed growth. Stem cankers caused by </a:t>
            </a:r>
            <a:r>
              <a:rPr lang="en-US" altLang="en-US" i="1"/>
              <a:t>Phomopsis</a:t>
            </a:r>
            <a:r>
              <a:rPr lang="en-US" altLang="en-US"/>
              <a:t> may girdle and kill stems of numerous woody ornamentals and fruit and landscape trees. Cankers are often sunken, reddish in color with a distinct delineation between healthy and killed tissues. The fungus produces abundant fruiting structures along the killed tissue. Round, rough stem enlargements or galls may also be caused by </a:t>
            </a:r>
            <a:r>
              <a:rPr lang="en-US" altLang="en-US" i="1"/>
              <a:t>Phomopsis</a:t>
            </a:r>
            <a:r>
              <a:rPr lang="en-US" altLang="en-US"/>
              <a:t>. </a:t>
            </a:r>
            <a:br>
              <a:rPr lang="en-US" altLang="en-US"/>
            </a:br>
            <a:r>
              <a:rPr lang="en-US" altLang="en-US"/>
              <a:t>	Control includes proper planting and maintenance and promptly pruning out and disposing of the diseased branches. Make sure all of the infected stem tissue has been removed by making pruning cuts a few inches below where you see any discoloration. Dip pruning shears in an isopropyl alcohol solution between cuts to prevent spreading the pathogen. </a:t>
            </a:r>
          </a:p>
        </p:txBody>
      </p:sp>
    </p:spTree>
    <p:extLst>
      <p:ext uri="{BB962C8B-B14F-4D97-AF65-F5344CB8AC3E}">
        <p14:creationId xmlns:p14="http://schemas.microsoft.com/office/powerpoint/2010/main" val="19167828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76D2A1-ACC7-3545-94B3-C11C6F5AAD89}" type="slidenum">
              <a:rPr lang="en-US" altLang="en-US"/>
              <a:pPr/>
              <a:t>85</a:t>
            </a:fld>
            <a:endParaRPr lang="en-US" altLang="en-US"/>
          </a:p>
        </p:txBody>
      </p:sp>
      <p:sp>
        <p:nvSpPr>
          <p:cNvPr id="289794" name="Rectangle 2"/>
          <p:cNvSpPr>
            <a:spLocks noRot="1" noChangeArrowheads="1" noTextEdit="1"/>
          </p:cNvSpPr>
          <p:nvPr>
            <p:ph type="sldImg"/>
          </p:nvPr>
        </p:nvSpPr>
        <p:spPr>
          <a:ln/>
        </p:spPr>
      </p:sp>
      <p:sp>
        <p:nvSpPr>
          <p:cNvPr id="289795" name="Rectangle 3"/>
          <p:cNvSpPr>
            <a:spLocks noGrp="1" noChangeArrowheads="1"/>
          </p:cNvSpPr>
          <p:nvPr>
            <p:ph type="body" idx="1"/>
          </p:nvPr>
        </p:nvSpPr>
        <p:spPr/>
        <p:txBody>
          <a:bodyPr/>
          <a:lstStyle/>
          <a:p>
            <a:r>
              <a:rPr lang="en-US" altLang="en-US"/>
              <a:t>One of the most noticeable symptoms of Seiridium canker is yellowing or browning of the foliage on one or more top or lateral branches. The discoloration is most likely to appear in early spring; however, it can be seen at any time of the year. The disease expansion often continues until a significant portion of the tree is destroyed. Upon closer examination, formation of numerous thin, elongated cankers is observed on stems, branches and branch axils. These cankers cause twig and branch dieback. Most of the cankers are slightly sunken, with raised margins, and they may be discolored dark brown to purple. Cracked bark in infected areas is often accompanied by extensive resin exudates that flow down the diseased branches. The cambial tissue beneath oozing sites is discolored with a reddish to brown color. </a:t>
            </a:r>
          </a:p>
          <a:p>
            <a:r>
              <a:rPr lang="en-US" altLang="en-US"/>
              <a:t>	Spores are washed down the tree or splashed from tree to tree by rain or overhead irrigation. New infections develop when spores lodge in bark cracks and wounds. Diseased plant parts should be destroyed. Branches showing wilt or discoloration should be pruned out and destroyed. Minimize physical damage to plants. Sanitize pruning tools between each cut by dipping in rubbing alcohol or in a solution of 1 part chlorine bleach to 9 parts water.</a:t>
            </a:r>
          </a:p>
        </p:txBody>
      </p:sp>
    </p:spTree>
    <p:extLst>
      <p:ext uri="{BB962C8B-B14F-4D97-AF65-F5344CB8AC3E}">
        <p14:creationId xmlns:p14="http://schemas.microsoft.com/office/powerpoint/2010/main" val="9671881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BD533-36C4-5443-AFDA-2FD910380731}" type="slidenum">
              <a:rPr lang="en-US" altLang="en-US"/>
              <a:pPr/>
              <a:t>87</a:t>
            </a:fld>
            <a:endParaRPr lang="en-US" altLang="en-US"/>
          </a:p>
        </p:txBody>
      </p:sp>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altLang="en-US" i="1"/>
              <a:t>Verticillium</a:t>
            </a:r>
            <a:r>
              <a:rPr lang="en-US" altLang="en-US"/>
              <a:t> spp., </a:t>
            </a:r>
            <a:r>
              <a:rPr lang="en-US" altLang="en-US" i="1"/>
              <a:t>Ceratocystis</a:t>
            </a:r>
            <a:r>
              <a:rPr lang="en-US" altLang="en-US"/>
              <a:t> spp. or </a:t>
            </a:r>
            <a:r>
              <a:rPr lang="en-US" altLang="en-US" i="1"/>
              <a:t>Fusarium</a:t>
            </a:r>
            <a:r>
              <a:rPr lang="en-US" altLang="en-US"/>
              <a:t> spp. are fungi that cause a majority of wilts in large numbers of different plants. These diseases are a problem for house plants, ground covers, woody ornamentals or trees. The fungi gain access to the vascular tissues by entering roots directly or through natural openings and injuries. Plants usually wilt because the fungal growth and its by-products produced during the disease process cause blockages in the water-conducting vessels of infected plants.  This interferes with water and nutrient transport. Symptoms of vascular wilts are the distinctive brown to black streaks in the wood when the bark is cut away.  Fungi that cause wilt diseases are extremely difficult to control with chemicals because of where the disease occurs. Sanitation, resistant varieties, crop rotation and proper maintenance are the most viable control approaches.</a:t>
            </a:r>
          </a:p>
        </p:txBody>
      </p:sp>
    </p:spTree>
    <p:extLst>
      <p:ext uri="{BB962C8B-B14F-4D97-AF65-F5344CB8AC3E}">
        <p14:creationId xmlns:p14="http://schemas.microsoft.com/office/powerpoint/2010/main" val="12268406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063D6-18EC-4740-B531-52DA5AE399C6}" type="slidenum">
              <a:rPr lang="en-US" altLang="en-US"/>
              <a:pPr/>
              <a:t>88</a:t>
            </a:fld>
            <a:endParaRPr lang="en-US" altLang="en-US"/>
          </a:p>
        </p:txBody>
      </p:sp>
      <p:sp>
        <p:nvSpPr>
          <p:cNvPr id="402434" name="Rectangle 2"/>
          <p:cNvSpPr>
            <a:spLocks noRot="1" noChangeArrowheads="1" noTextEdit="1"/>
          </p:cNvSpPr>
          <p:nvPr>
            <p:ph type="sldImg"/>
          </p:nvPr>
        </p:nvSpPr>
        <p:spPr>
          <a:ln/>
        </p:spPr>
      </p:sp>
      <p:sp>
        <p:nvSpPr>
          <p:cNvPr id="402435" name="Rectangle 3"/>
          <p:cNvSpPr>
            <a:spLocks noGrp="1" noChangeArrowheads="1"/>
          </p:cNvSpPr>
          <p:nvPr>
            <p:ph type="body" idx="1"/>
          </p:nvPr>
        </p:nvSpPr>
        <p:spPr/>
        <p:txBody>
          <a:bodyPr/>
          <a:lstStyle/>
          <a:p>
            <a:r>
              <a:rPr lang="en-US" altLang="en-US"/>
              <a:t>Root and crown rots are caused by numerous soil inhabitants including the water molds Pythium and  Phytophthora and the fungi Rhizoctonia, and Sclerotium. These organisms have broad host ranges, meaning they are capable of infecting a wide variety of herbaceous and woody ornamentals. Most of these pathogens are favored by cool, wet soil conditions. Poor drainage and other stressful plant conditions allow for these organisms to more easily infect plants.</a:t>
            </a:r>
          </a:p>
        </p:txBody>
      </p:sp>
    </p:spTree>
    <p:extLst>
      <p:ext uri="{BB962C8B-B14F-4D97-AF65-F5344CB8AC3E}">
        <p14:creationId xmlns:p14="http://schemas.microsoft.com/office/powerpoint/2010/main" val="15199231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54226C-C8DF-F546-96A0-497024597F7E}" type="slidenum">
              <a:rPr lang="en-US" altLang="en-US"/>
              <a:pPr/>
              <a:t>89</a:t>
            </a:fld>
            <a:endParaRPr lang="en-US" altLang="en-US"/>
          </a:p>
        </p:txBody>
      </p:sp>
      <p:sp>
        <p:nvSpPr>
          <p:cNvPr id="315394" name="Rectangle 2"/>
          <p:cNvSpPr>
            <a:spLocks noRot="1" noChangeArrowheads="1" noTextEdit="1"/>
          </p:cNvSpPr>
          <p:nvPr>
            <p:ph type="sldImg"/>
          </p:nvPr>
        </p:nvSpPr>
        <p:spPr>
          <a:ln/>
        </p:spPr>
      </p:sp>
      <p:sp>
        <p:nvSpPr>
          <p:cNvPr id="315395" name="Rectangle 3"/>
          <p:cNvSpPr>
            <a:spLocks noGrp="1" noChangeArrowheads="1"/>
          </p:cNvSpPr>
          <p:nvPr>
            <p:ph type="body" idx="1"/>
          </p:nvPr>
        </p:nvSpPr>
        <p:spPr/>
        <p:txBody>
          <a:bodyPr/>
          <a:lstStyle/>
          <a:p>
            <a:r>
              <a:rPr lang="en-US" altLang="en-US" i="1"/>
              <a:t>Sclerotium</a:t>
            </a:r>
            <a:r>
              <a:rPr lang="en-US" altLang="en-US"/>
              <a:t> infects almost all plants except field crops such as corn, sorghum, wheat and oats. </a:t>
            </a:r>
          </a:p>
          <a:p>
            <a:r>
              <a:rPr lang="en-US" altLang="en-US"/>
              <a:t>Fruits touching the ground, vegetables with fleshy roots (carrots, beets, etc.), bulbs and rhizomes are the most susceptible to </a:t>
            </a:r>
            <a:r>
              <a:rPr lang="en-US" altLang="en-US" i="1"/>
              <a:t>Sclerotium</a:t>
            </a:r>
            <a:r>
              <a:rPr lang="en-US" altLang="en-US"/>
              <a:t> infection. Infected plants wilt and die. Low growing ornamentals are particularly susceptible such as Ajuga where the whole plant may turn black and die quickly. Woody ornamentals like Aucuba will rot at the crown and then die back or topple over. The first sign of infection is white tufts of mycelium (fungal thread-like material) at the base of plants that may spread over the ground in wet weather.</a:t>
            </a:r>
          </a:p>
          <a:p>
            <a:r>
              <a:rPr lang="en-US" altLang="en-US"/>
              <a:t>	 </a:t>
            </a:r>
            <a:r>
              <a:rPr lang="en-US" altLang="en-US" i="1"/>
              <a:t>Sclerotium</a:t>
            </a:r>
            <a:r>
              <a:rPr lang="en-US" altLang="en-US"/>
              <a:t> lacks fruiting structures and spores. It produces profuse white hyphae (thread-like material) on the infected plant tissues that radiates across the tissue in a fan-like pattern. The white hyphae is often diagnostic of the fungus. Microscopic examination of hyphae shows "bridge-like" structures (clamp connections) above the hyphae cross walls. Another diagnostic feature is the production of numerous small yellow, tan, brown to black, hard sclerotia (survival structures) that resemble mustard seeds and are formed on the surface of infected tissue. </a:t>
            </a:r>
          </a:p>
          <a:p>
            <a:r>
              <a:rPr lang="en-US" altLang="en-US"/>
              <a:t>Southern Blight  causes stem and crown (collar) rot, wilt (e.g., aster, begonia, columbine, dahlia, peony, snapdragon, flower or blossom blight. </a:t>
            </a:r>
          </a:p>
        </p:txBody>
      </p:sp>
    </p:spTree>
    <p:extLst>
      <p:ext uri="{BB962C8B-B14F-4D97-AF65-F5344CB8AC3E}">
        <p14:creationId xmlns:p14="http://schemas.microsoft.com/office/powerpoint/2010/main" val="10302665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AE4BA-4534-2E4F-9F0E-4B38C1302EC9}" type="slidenum">
              <a:rPr lang="en-US" altLang="en-US"/>
              <a:pPr/>
              <a:t>90</a:t>
            </a:fld>
            <a:endParaRPr lang="en-US" altLang="en-US"/>
          </a:p>
        </p:txBody>
      </p:sp>
      <p:sp>
        <p:nvSpPr>
          <p:cNvPr id="304130" name="Rectangle 2"/>
          <p:cNvSpPr>
            <a:spLocks noRo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altLang="en-US" i="1"/>
              <a:t>Rhizoctonia</a:t>
            </a:r>
            <a:r>
              <a:rPr lang="en-US" altLang="en-US"/>
              <a:t> is the most important pathogen worldwide. It causes a variety of different disease including damping-off, seedling stem canker ("soreshin"), tuber and root rots, leaf blight and rots on vegetables and fruit. Symptoms vary, but usually affected tissue has brown, round to irregularly shaped spots. Spots may be sunken and "dry" in appearance. Infection is often at the soil line or just below. Under warm, wet conditions, </a:t>
            </a:r>
            <a:r>
              <a:rPr lang="en-US" altLang="en-US" i="1"/>
              <a:t>Rhizoctonia</a:t>
            </a:r>
            <a:r>
              <a:rPr lang="en-US" altLang="en-US"/>
              <a:t> can cause an aerial or web blight, infecting the interior of densely-growing plants including azaleas and hollies. </a:t>
            </a:r>
          </a:p>
          <a:p>
            <a:r>
              <a:rPr lang="en-US" altLang="en-US"/>
              <a:t>	Crowded, close-growing hollies are most susceptible (Compacta, Helleri, Dwarf Yaupon, etc.). Avoid prolonged plant wetness; do not water late in the day. Increase plant scaing to prevent plant-to-plant infection. </a:t>
            </a:r>
            <a:r>
              <a:rPr lang="en-US" altLang="en-US" i="1"/>
              <a:t>Rhizoctonia</a:t>
            </a:r>
            <a:r>
              <a:rPr lang="en-US" altLang="en-US"/>
              <a:t> infection produces very rapid symptom development under humid, wet conditions. Small necrotic leaf spots rapidly enlarge, become dark brown to black and advance along leaf margin and midrib. Affected leaves abscise  but remain attached to the plants, matted together, due to the fungus </a:t>
            </a:r>
          </a:p>
        </p:txBody>
      </p:sp>
    </p:spTree>
    <p:extLst>
      <p:ext uri="{BB962C8B-B14F-4D97-AF65-F5344CB8AC3E}">
        <p14:creationId xmlns:p14="http://schemas.microsoft.com/office/powerpoint/2010/main" val="5289071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6B9BF-8FD9-9B48-AEA7-F6CC36BF8FDD}" type="slidenum">
              <a:rPr lang="en-US" altLang="en-US"/>
              <a:pPr/>
              <a:t>92</a:t>
            </a:fld>
            <a:endParaRPr lang="en-US" altLang="en-US"/>
          </a:p>
        </p:txBody>
      </p:sp>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ltLang="en-US"/>
              <a:t>Root and crown rots are caused by numerous soil inhabitants including the water molds </a:t>
            </a:r>
            <a:r>
              <a:rPr lang="en-US" altLang="en-US" i="1"/>
              <a:t>Pythium</a:t>
            </a:r>
            <a:r>
              <a:rPr lang="en-US" altLang="en-US"/>
              <a:t> and  </a:t>
            </a:r>
            <a:r>
              <a:rPr lang="en-US" altLang="en-US" i="1"/>
              <a:t>Phytophthora </a:t>
            </a:r>
            <a:r>
              <a:rPr lang="en-US" altLang="en-US"/>
              <a:t>and the fungi </a:t>
            </a:r>
            <a:r>
              <a:rPr lang="en-US" altLang="en-US" i="1"/>
              <a:t>Rhizoctonia</a:t>
            </a:r>
            <a:r>
              <a:rPr lang="en-US" altLang="en-US"/>
              <a:t>, and </a:t>
            </a:r>
            <a:r>
              <a:rPr lang="en-US" altLang="en-US" i="1"/>
              <a:t>Sclerotium</a:t>
            </a:r>
            <a:r>
              <a:rPr lang="en-US" altLang="en-US"/>
              <a:t>. </a:t>
            </a:r>
            <a:r>
              <a:rPr lang="en-US" altLang="en-US" i="1"/>
              <a:t>Thielaviopsis </a:t>
            </a:r>
            <a:r>
              <a:rPr lang="en-US" altLang="en-US"/>
              <a:t>and</a:t>
            </a:r>
            <a:r>
              <a:rPr lang="en-US" altLang="en-US" i="1"/>
              <a:t> Cylindrocladium </a:t>
            </a:r>
            <a:r>
              <a:rPr lang="en-US" altLang="en-US"/>
              <a:t>are also fungi known to cause root rots on certain plants.</a:t>
            </a:r>
          </a:p>
          <a:p>
            <a:r>
              <a:rPr lang="en-US" altLang="en-US"/>
              <a:t>Some of these organisms have broad host ranges, meaning they are capable of infecting a wide variety of herbaceous and woody ornamentals. Most of these pathogens are favored by cool, wet soil conditions. Poor drainage and other stressful plant conditions allow for these organisms to more easily infect plants.</a:t>
            </a:r>
          </a:p>
        </p:txBody>
      </p:sp>
    </p:spTree>
    <p:extLst>
      <p:ext uri="{BB962C8B-B14F-4D97-AF65-F5344CB8AC3E}">
        <p14:creationId xmlns:p14="http://schemas.microsoft.com/office/powerpoint/2010/main" val="9075206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CB559-F1AC-1B45-8D56-FD310D0F9444}" type="slidenum">
              <a:rPr lang="en-US" altLang="en-US"/>
              <a:pPr/>
              <a:t>93</a:t>
            </a:fld>
            <a:endParaRPr lang="en-US" altLang="en-US"/>
          </a:p>
        </p:txBody>
      </p:sp>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altLang="en-US"/>
              <a:t>The classic "damping off" symptom of Pythium is the collapse of stems at the soil line causing the plant to fall over. Black lesions may be present on affected stems. Rots are watery and slimy in nature. Affected roots are soft and honey-brown in color. A diagnostic feature of </a:t>
            </a:r>
            <a:r>
              <a:rPr lang="en-US" altLang="en-US" i="1"/>
              <a:t>Pythium</a:t>
            </a:r>
            <a:r>
              <a:rPr lang="en-US" altLang="en-US"/>
              <a:t> infection is the sloughing of the outer root cortex leaving only the thread-like root stele intact. Plants infected with </a:t>
            </a:r>
            <a:r>
              <a:rPr lang="en-US" altLang="en-US" i="1"/>
              <a:t>Pythium</a:t>
            </a:r>
            <a:r>
              <a:rPr lang="en-US" altLang="en-US"/>
              <a:t> may grow poorly and wilt, even when sufficient water is present in the soil. A close examination of the plant may reveal the presence of brown areas of dead tissue (lesions) on root and crown tissue near the soil surface. When conditions are favorable for disease development, these lesions quickly enlarge to form sunken cankers and large areas of rotted tissue. Severely infected plants die after root systems are killed or when the stems become girdled. Under conditions of high humidity, fluffy fungal threads (mycelium) may be seen on affected tissue. </a:t>
            </a:r>
          </a:p>
          <a:p>
            <a:r>
              <a:rPr lang="en-US" altLang="en-US"/>
              <a:t>	Germinating seeds and seedlings are extremely vulnerable to attack by </a:t>
            </a:r>
            <a:r>
              <a:rPr lang="en-US" altLang="en-US" i="1"/>
              <a:t>Pythium</a:t>
            </a:r>
            <a:r>
              <a:rPr lang="en-US" altLang="en-US"/>
              <a:t>. The fungus may cause total collapse and rot (a symptom known as damping-off) either before or immediately after the seedling emerges from the ground. As seedlings mature, they become more resistant to attack, and disease may be limited to crown and root tissue.</a:t>
            </a:r>
          </a:p>
        </p:txBody>
      </p:sp>
    </p:spTree>
    <p:extLst>
      <p:ext uri="{BB962C8B-B14F-4D97-AF65-F5344CB8AC3E}">
        <p14:creationId xmlns:p14="http://schemas.microsoft.com/office/powerpoint/2010/main" val="12708884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81D081-24AC-144C-B289-2AD4A07F5360}" type="slidenum">
              <a:rPr lang="en-US" altLang="en-US"/>
              <a:pPr/>
              <a:t>94</a:t>
            </a:fld>
            <a:endParaRPr lang="en-US" altLang="en-US"/>
          </a:p>
        </p:txBody>
      </p:sp>
      <p:sp>
        <p:nvSpPr>
          <p:cNvPr id="293890" name="Rectangle 2"/>
          <p:cNvSpPr>
            <a:spLocks noRot="1" noChangeArrowheads="1" noTextEdit="1"/>
          </p:cNvSpPr>
          <p:nvPr>
            <p:ph type="sldImg"/>
          </p:nvPr>
        </p:nvSpPr>
        <p:spPr>
          <a:ln/>
        </p:spPr>
      </p:sp>
      <p:sp>
        <p:nvSpPr>
          <p:cNvPr id="293891" name="Rectangle 3"/>
          <p:cNvSpPr>
            <a:spLocks noGrp="1" noChangeArrowheads="1"/>
          </p:cNvSpPr>
          <p:nvPr>
            <p:ph type="body" idx="1"/>
          </p:nvPr>
        </p:nvSpPr>
        <p:spPr/>
        <p:txBody>
          <a:bodyPr/>
          <a:lstStyle/>
          <a:p>
            <a:r>
              <a:rPr lang="en-US" altLang="en-US" i="1"/>
              <a:t>Pythium</a:t>
            </a:r>
            <a:r>
              <a:rPr lang="en-US" altLang="en-US"/>
              <a:t> and</a:t>
            </a:r>
            <a:r>
              <a:rPr lang="en-US" altLang="en-US" i="1"/>
              <a:t> Phytophthora</a:t>
            </a:r>
            <a:r>
              <a:rPr lang="en-US" altLang="en-US"/>
              <a:t> are both classified as “water molds.” These pathogens produce a motile spore (zoospore) that can swim in water. The fungi inhabit soil naturally, and under stressful conditions for plant growth such as over watering, over fertilization, and poor soil drainage they infect the feeder roots. Roots are discolored brown or black. Often small feeder roots are sloughed-off greatly reducing the plant’s ability to uptake water and nutrients. Above-ground foliar symptoms are similar to those produced by an unhealthy root system such as yellowing of older leaves, stunting, and general decline of the plant. Often root rot symptoms mimic nutritional deficiencies.</a:t>
            </a:r>
          </a:p>
          <a:p>
            <a:r>
              <a:rPr lang="en-US" altLang="en-US"/>
              <a:t>	Phytophthora root rot, caused by fungi in the genus Phytophthora, is a common disease of many ornamental plants. This disease is typically induced by wet, warm soil conditions and usually results in a gradual death of the infected plant. Careful examination of the plant crown and roots is required to positively diagnose Phytophthora root rot.</a:t>
            </a:r>
          </a:p>
          <a:p>
            <a:endParaRPr lang="en-US" altLang="en-US"/>
          </a:p>
        </p:txBody>
      </p:sp>
    </p:spTree>
    <p:extLst>
      <p:ext uri="{BB962C8B-B14F-4D97-AF65-F5344CB8AC3E}">
        <p14:creationId xmlns:p14="http://schemas.microsoft.com/office/powerpoint/2010/main" val="9495403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7458F-BF27-214C-9D2F-EA874DC7FE37}" type="slidenum">
              <a:rPr lang="en-US" altLang="en-US"/>
              <a:pPr/>
              <a:t>95</a:t>
            </a:fld>
            <a:endParaRPr lang="en-US" altLang="en-US"/>
          </a:p>
        </p:txBody>
      </p:sp>
      <p:sp>
        <p:nvSpPr>
          <p:cNvPr id="398338" name="Rectangle 2"/>
          <p:cNvSpPr>
            <a:spLocks noRo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US" altLang="en-US"/>
              <a:t>Symptoms of black root rot include yellowing of the leaves followed by a noticeable slowing of plant growth, early leaf drop, and twig dieback. Black bands or rings can be seen along the length of the normally white to buff colored feeder roots. As the disease progresses, much of the root system will darken and die.</a:t>
            </a:r>
          </a:p>
          <a:p>
            <a:endParaRPr lang="en-US" altLang="en-US"/>
          </a:p>
        </p:txBody>
      </p:sp>
    </p:spTree>
    <p:extLst>
      <p:ext uri="{BB962C8B-B14F-4D97-AF65-F5344CB8AC3E}">
        <p14:creationId xmlns:p14="http://schemas.microsoft.com/office/powerpoint/2010/main" val="974000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819A0-CF74-B34C-B26D-42206829BB14}" type="slidenum">
              <a:rPr lang="en-US" altLang="en-US"/>
              <a:pPr/>
              <a:t>8</a:t>
            </a:fld>
            <a:endParaRPr lang="en-US" alt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pPr>
              <a:lnSpc>
                <a:spcPct val="90000"/>
              </a:lnSpc>
            </a:pPr>
            <a:r>
              <a:rPr lang="en-US" altLang="en-US"/>
              <a:t>The most important step in managing insect pests is prevention.  Avoid selection of plant materials that are prone to mite or insect problems.  Choose plant materials wisely to avoid trouble later.  Insects which become established on plants can reproduce rapidly and any measures taken to exclude pest establishment will be helpful. For homeowners who enjoy propagating their own ornamentals, the use of </a:t>
            </a:r>
            <a:r>
              <a:rPr lang="en-US" altLang="en-US" b="1"/>
              <a:t>clean stock plants</a:t>
            </a:r>
            <a:r>
              <a:rPr lang="en-US" altLang="en-US"/>
              <a:t> is an important step in preventing damage to cuttings.  On greenhouses, </a:t>
            </a:r>
            <a:r>
              <a:rPr lang="en-US" altLang="en-US" b="1"/>
              <a:t>screens</a:t>
            </a:r>
            <a:r>
              <a:rPr lang="en-US" altLang="en-US"/>
              <a:t> on doors and vents are helpful in avoiding highly mobile insect pests such as adult leafminers and moths.  </a:t>
            </a:r>
            <a:r>
              <a:rPr lang="en-US" altLang="en-US" b="1"/>
              <a:t>Weed control</a:t>
            </a:r>
            <a:r>
              <a:rPr lang="en-US" altLang="en-US"/>
              <a:t> around and within landscaped areas and hobby greenhouses reduces the chances of pest population outbreaks. </a:t>
            </a:r>
            <a:r>
              <a:rPr lang="en-US" altLang="en-US" b="1"/>
              <a:t>Follow good cultural practices</a:t>
            </a:r>
            <a:r>
              <a:rPr lang="en-US" altLang="en-US"/>
              <a:t>.  Healthy, vigorous shrubs and flowers can tolerate light infestations of insect pests without becoming unattractive.  Good cultural management, including optimum fertility and moisture, allows plants to reach maximum tolerance to insect damage.  To control pests which are common and abundant in a predictive cycle (for example, a juniper which has mite problems every July), </a:t>
            </a:r>
            <a:r>
              <a:rPr lang="en-US" altLang="en-US" b="1"/>
              <a:t>preventive sprays</a:t>
            </a:r>
            <a:r>
              <a:rPr lang="en-US" altLang="en-US"/>
              <a:t> may be the best line of defense. </a:t>
            </a:r>
            <a:r>
              <a:rPr lang="en-US" altLang="en-US" b="1"/>
              <a:t>Rouging</a:t>
            </a:r>
            <a:r>
              <a:rPr lang="en-US" altLang="en-US"/>
              <a:t>, the removal of infested plants or plant parts, can quickly reduce an insect infestation and the chances for spread of insects from one plant to another. When plants are inspected for pests, remove and dispose infested leaves and old decaying flowers.  Never toss infested plant material on the ground at the base of plants.</a:t>
            </a:r>
          </a:p>
        </p:txBody>
      </p:sp>
    </p:spTree>
    <p:extLst>
      <p:ext uri="{BB962C8B-B14F-4D97-AF65-F5344CB8AC3E}">
        <p14:creationId xmlns:p14="http://schemas.microsoft.com/office/powerpoint/2010/main" val="14567402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A2A63-7C9B-3A4D-A0E7-27EA3C46B68B}" type="slidenum">
              <a:rPr lang="en-US" altLang="en-US"/>
              <a:pPr/>
              <a:t>97</a:t>
            </a:fld>
            <a:endParaRPr lang="en-US" altLang="en-US"/>
          </a:p>
        </p:txBody>
      </p:sp>
      <p:sp>
        <p:nvSpPr>
          <p:cNvPr id="360450" name="Rectangle 2"/>
          <p:cNvSpPr>
            <a:spLocks noRo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ltLang="en-US"/>
              <a:t>Bacteria are microscopic single-cell organisms that reproduce by dividing in half. This process may occur as often as once every 20 minutes, or it may take several hours. In some of the faster multiplying species, a single bacterium can produce over 47 million descendants in 12 hours. </a:t>
            </a:r>
          </a:p>
          <a:p>
            <a:r>
              <a:rPr lang="en-US" altLang="en-US"/>
              <a:t>	Approximately 170 species of bacteria can cause disease on foliage plants. Bacteria cannot penetrate directly into plant tissue, but must enter through wounds or natural openings such as stomata (pores for air exchange) in leaves. </a:t>
            </a:r>
          </a:p>
          <a:p>
            <a:r>
              <a:rPr lang="en-US" altLang="en-US"/>
              <a:t>	Bacteria are normally present on plant surfaces and will only cause problems when conditions are favorable for their growth and multiplication. These conditions include high humidity, crowding, and poor air circulation around plants. Misting plants will provide a film of water on the leaves where bacteria can multiply. Too much, too little, or irregular watering can put plants under stress and may predispose them to bacterial infection. Other conditions that produce stress include low light intensity, fluctuating temperatures, poor soil drainage, too small or too large a pot, and deficient or excess nutrients.  Bacterial diseases tend to be prevalent on foliage plants during the winter months when light intensity and duration are reduced. During this time, plants are not growing actively and are easily stressed. </a:t>
            </a:r>
          </a:p>
        </p:txBody>
      </p:sp>
    </p:spTree>
    <p:extLst>
      <p:ext uri="{BB962C8B-B14F-4D97-AF65-F5344CB8AC3E}">
        <p14:creationId xmlns:p14="http://schemas.microsoft.com/office/powerpoint/2010/main" val="19132058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3950C-FCA5-4642-83D2-695D891AFEA3}" type="slidenum">
              <a:rPr lang="en-US" altLang="en-US"/>
              <a:pPr/>
              <a:t>98</a:t>
            </a:fld>
            <a:endParaRPr lang="en-US" altLang="en-US"/>
          </a:p>
        </p:txBody>
      </p:sp>
      <p:sp>
        <p:nvSpPr>
          <p:cNvPr id="230402" name="Rectangle 2"/>
          <p:cNvSpPr>
            <a:spLocks noRo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altLang="en-US"/>
              <a:t>The bacteria that cause leaf spots and blights require free water for spread and infection. Fresh infections on the foliage may appear as angular leaf spots or water soaked areas. These may develop into large irregular, rotted areas with yellow or translucent halos. The spread of a lesion on a leaf may be limited by the leaf veins, giving it an angular shape. Leaf spots caused by Pseudomonas species often develop in cool, wet conditions.  Bacterial leaf spot </a:t>
            </a:r>
            <a:r>
              <a:rPr lang="en-US" altLang="en-US" i="1"/>
              <a:t>Xanthomonas</a:t>
            </a:r>
            <a:r>
              <a:rPr lang="en-US" altLang="en-US"/>
              <a:t> can affect geranium, begonias, fruit trees and Ivy. Keep foliage dry.</a:t>
            </a:r>
          </a:p>
          <a:p>
            <a:r>
              <a:rPr lang="en-US" altLang="en-US"/>
              <a:t>	Bacterial leaf spot and stem canker are often a problem on English ivy. At first, the spots are at light green and have a water-soaked appearance. Later they turn brown or black, and tend to have a reddish-brown margin. When leaf stalks are attacked, they become black and shriveled. The bacteria often move down these diseased leaf stalks and infect the main stem causing die-back of major branches. Under moist, warm conditions, a bacterial ooze may be present on the stems.</a:t>
            </a:r>
          </a:p>
        </p:txBody>
      </p:sp>
    </p:spTree>
    <p:extLst>
      <p:ext uri="{BB962C8B-B14F-4D97-AF65-F5344CB8AC3E}">
        <p14:creationId xmlns:p14="http://schemas.microsoft.com/office/powerpoint/2010/main" val="9780408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C4CD9-2D57-D64D-954A-54235CCE7597}" type="slidenum">
              <a:rPr lang="en-US" altLang="en-US"/>
              <a:pPr/>
              <a:t>99</a:t>
            </a:fld>
            <a:endParaRPr lang="en-US" altLang="en-US"/>
          </a:p>
        </p:txBody>
      </p:sp>
      <p:sp>
        <p:nvSpPr>
          <p:cNvPr id="237570" name="Rectangle 2"/>
          <p:cNvSpPr>
            <a:spLocks noRo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altLang="en-US"/>
              <a:t>Bacterial cankers caused by the </a:t>
            </a:r>
            <a:r>
              <a:rPr lang="en-US" altLang="en-US" i="1"/>
              <a:t>Pseudomonas</a:t>
            </a:r>
            <a:r>
              <a:rPr lang="en-US" altLang="en-US"/>
              <a:t> species often attack species of prunus and pyrus including ornamental cherries, cherry laurel, plums, and pears; also lilacs, and roses. Early symptoms include shothole leaf spots, branch dieback, and fruit rot; cankers may form on branches and trunks. Cankers often ooze a gummy resinous substance and the wood in the cankered area may be discolored. </a:t>
            </a:r>
            <a:r>
              <a:rPr lang="en-US" altLang="en-US" b="1"/>
              <a:t>The bacteria occur on many plant leaves naturally and may be spread by rain splash, wind or insects. Bacteria may also be spread by infected pruning tools.</a:t>
            </a:r>
            <a:r>
              <a:rPr lang="en-US" altLang="en-US"/>
              <a:t> Practice good sanitation. Prune branches at least 12 inches below cankers or other dead tissue and clean between cuts. Prune only during dry weather and avoid pruning during cool, wet weather. Dispose of branches by burning or burying them. </a:t>
            </a:r>
          </a:p>
          <a:p>
            <a:r>
              <a:rPr lang="en-US" altLang="en-US"/>
              <a:t>	</a:t>
            </a:r>
            <a:r>
              <a:rPr lang="en-US" altLang="en-US" i="1"/>
              <a:t>Pseudomonas</a:t>
            </a:r>
            <a:r>
              <a:rPr lang="en-US" altLang="en-US"/>
              <a:t> species also cause leaf spots or wilts on ornamental plants including dianthus, ferns, geranium, holly, celosia and, particularly, Chrysanthemums. Elliptical, water-soaked 1/4- to 1/2-inch spots form on leaves. Spots become dark brown to black and irregularly shaped. A yellow halo may or may not surround each spot. Avoid overhead watering.</a:t>
            </a:r>
          </a:p>
        </p:txBody>
      </p:sp>
    </p:spTree>
    <p:extLst>
      <p:ext uri="{BB962C8B-B14F-4D97-AF65-F5344CB8AC3E}">
        <p14:creationId xmlns:p14="http://schemas.microsoft.com/office/powerpoint/2010/main" val="10919754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C35BE-F51B-2949-B8BA-C6FD372B3963}" type="slidenum">
              <a:rPr lang="en-US" altLang="en-US"/>
              <a:pPr/>
              <a:t>100</a:t>
            </a:fld>
            <a:endParaRPr lang="en-US" altLang="en-US"/>
          </a:p>
        </p:txBody>
      </p:sp>
      <p:sp>
        <p:nvSpPr>
          <p:cNvPr id="321538" name="Rectangle 2"/>
          <p:cNvSpPr>
            <a:spLocks noRo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altLang="en-US"/>
              <a:t>Small spots are found evenly over the leaf surface. The infected issue dries up and falls out, leaving holes about 1/8 inch in diameter. The holes are generally smaller than those caused by fungal leaf spot. Ornamental laurels and cherries like Otto Luyken Laurel and flowering cherries are particularly susceptible. </a:t>
            </a:r>
          </a:p>
        </p:txBody>
      </p:sp>
    </p:spTree>
    <p:extLst>
      <p:ext uri="{BB962C8B-B14F-4D97-AF65-F5344CB8AC3E}">
        <p14:creationId xmlns:p14="http://schemas.microsoft.com/office/powerpoint/2010/main" val="4369308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4CCDA-39A5-2F47-ABCB-5D58F934A798}" type="slidenum">
              <a:rPr lang="en-US" altLang="en-US"/>
              <a:pPr/>
              <a:t>101</a:t>
            </a:fld>
            <a:endParaRPr lang="en-US" altLang="en-US"/>
          </a:p>
        </p:txBody>
      </p:sp>
      <p:sp>
        <p:nvSpPr>
          <p:cNvPr id="234498" name="Rectangle 2"/>
          <p:cNvSpPr>
            <a:spLocks noRo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altLang="en-US"/>
              <a:t>Blights often infect at leaf margins or through wounds and can extend along the veins. Bacteria may also establish in the vascular system, which becomes blocked, inhibiting the flow of nutrients and water to the foliage. Older leaves initially turn yellow and then die. Fireblight, caused by the </a:t>
            </a:r>
            <a:r>
              <a:rPr lang="en-US" altLang="en-US" i="1"/>
              <a:t>Erwinia</a:t>
            </a:r>
            <a:r>
              <a:rPr lang="en-US" altLang="en-US"/>
              <a:t> bacterium is highly infective and affects plants in the Rosaceae family including pear, quince, cotoneaster, pyracantha, photinia, crabapple. The disease is most prevalent in warm rainy spring weather. Prune out branches 6-8 inches below signs of damage; disinfect tools with 70 percent isopropyl alcohol or 10 percent bleach solution between each cut. Streptomycin sprays may be expensive and difficult to apply on large plants. Select resistant varieties.</a:t>
            </a:r>
          </a:p>
        </p:txBody>
      </p:sp>
    </p:spTree>
    <p:extLst>
      <p:ext uri="{BB962C8B-B14F-4D97-AF65-F5344CB8AC3E}">
        <p14:creationId xmlns:p14="http://schemas.microsoft.com/office/powerpoint/2010/main" val="12496522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8DCF9-1A00-E646-BB14-EBB5A4B55802}" type="slidenum">
              <a:rPr lang="en-US" altLang="en-US"/>
              <a:pPr/>
              <a:t>102</a:t>
            </a:fld>
            <a:endParaRPr lang="en-US" altLang="en-US"/>
          </a:p>
        </p:txBody>
      </p:sp>
      <p:sp>
        <p:nvSpPr>
          <p:cNvPr id="244738" name="Rectangle 2"/>
          <p:cNvSpPr>
            <a:spLocks noRo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altLang="en-US"/>
              <a:t>Soft rot is caused by several species of bacteria and primarily attacks succulent, tender tissues of fleshy tubers, fruits, roots, bulbs, corms, and rhizomes as well as bud, stem, petiole and leaf stalk tissues. The bacteria are common in most soils and the host range is wide. The symptoms are similar on most plants. The disease starts as small water soaked, translucent lesions. Host tissue softens and becomes mushy and often slimy masses ooze out from cracks in the tissues. Within 20-72 hours entire fleshy fruits, bulbs, corms and leaves may rot and collapse. Decaying tissue frequently gives off a putrid odor.</a:t>
            </a:r>
          </a:p>
        </p:txBody>
      </p:sp>
    </p:spTree>
    <p:extLst>
      <p:ext uri="{BB962C8B-B14F-4D97-AF65-F5344CB8AC3E}">
        <p14:creationId xmlns:p14="http://schemas.microsoft.com/office/powerpoint/2010/main" val="5148947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3B15D5-7B96-D54D-B023-672ADD356AA5}" type="slidenum">
              <a:rPr lang="en-US" altLang="en-US"/>
              <a:pPr/>
              <a:t>103</a:t>
            </a:fld>
            <a:endParaRPr lang="en-US" altLang="en-US"/>
          </a:p>
        </p:txBody>
      </p:sp>
      <p:sp>
        <p:nvSpPr>
          <p:cNvPr id="240642" name="Rectangle 2"/>
          <p:cNvSpPr>
            <a:spLocks noRo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altLang="en-US"/>
              <a:t>Caused by </a:t>
            </a:r>
            <a:r>
              <a:rPr lang="en-US" altLang="en-US" i="1"/>
              <a:t>Agrobacterium</a:t>
            </a:r>
            <a:r>
              <a:rPr lang="en-US" altLang="en-US"/>
              <a:t> spp, this disease affects roses, euonymus, hibiscus, flowering peach, privet, viburnum and willow.  The bacterium is soil-borne and enters the plant through wounds in the bark. The bacterium induces the plant to produce galls and the plant tissue in the galls may be invaded by secondary bacteria and fungi. Galls usually form on roots, crowns or stems and can grow up to 10 inches in diameter. The galls disrupt the flow of water and nutrients causing the plant to appear unhealthy or stunted. Prevent infection by avoiding wounds to the plant and sterilizing pruning shears. </a:t>
            </a:r>
          </a:p>
        </p:txBody>
      </p:sp>
    </p:spTree>
    <p:extLst>
      <p:ext uri="{BB962C8B-B14F-4D97-AF65-F5344CB8AC3E}">
        <p14:creationId xmlns:p14="http://schemas.microsoft.com/office/powerpoint/2010/main" val="16239788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ED59B0-5B35-6549-975C-9DF7CE23A3C3}" type="slidenum">
              <a:rPr lang="en-US" altLang="en-US"/>
              <a:pPr/>
              <a:t>104</a:t>
            </a:fld>
            <a:endParaRPr lang="en-US" altLang="en-US"/>
          </a:p>
        </p:txBody>
      </p:sp>
      <p:sp>
        <p:nvSpPr>
          <p:cNvPr id="362498" name="Rectangle 2"/>
          <p:cNvSpPr>
            <a:spLocks noRot="1" noChangeArrowheads="1" noTextEdit="1"/>
          </p:cNvSpPr>
          <p:nvPr>
            <p:ph type="sldImg"/>
          </p:nvPr>
        </p:nvSpPr>
        <p:spPr>
          <a:ln/>
        </p:spPr>
      </p:sp>
      <p:sp>
        <p:nvSpPr>
          <p:cNvPr id="362499" name="Rectangle 3"/>
          <p:cNvSpPr>
            <a:spLocks noGrp="1" noChangeArrowheads="1"/>
          </p:cNvSpPr>
          <p:nvPr>
            <p:ph type="body" idx="1"/>
          </p:nvPr>
        </p:nvSpPr>
        <p:spPr/>
        <p:txBody>
          <a:bodyPr/>
          <a:lstStyle/>
          <a:p>
            <a:r>
              <a:rPr lang="en-US" altLang="en-US"/>
              <a:t>Nematodes are non-segmented roundworms. Plant parasitic nematodes are small, measuring less than 0.5 mm in length. Therefore, a microscopic is needed to view them. A tremendous number of non-parasitic nematodes exist in the soil and environment. In comparison to this, the number of plant parasitic nematodes is very small. The presence of a spear-like mouthpart called a stylet differentiates parasitic nematodes from non-parasitic ones. All plant parasitic nematodes are obligate parasites and use the stylet to extract nutrients from the host plant. </a:t>
            </a:r>
            <a:br>
              <a:rPr lang="en-US" altLang="en-US"/>
            </a:br>
            <a:r>
              <a:rPr lang="en-US" altLang="en-US"/>
              <a:t>	To determine whether nematodes are the cause of a plant disease, roots, soil, and sometimes stems and branches must be examined, usually in a laboratory. Nematode infections can cause symptoms on both below ground and aboveground parts of plants. Symptoms include root knots, root galls, root lesions, excessive root branching, stunted stem growth, and rapid browning of needles. </a:t>
            </a:r>
          </a:p>
        </p:txBody>
      </p:sp>
    </p:spTree>
    <p:extLst>
      <p:ext uri="{BB962C8B-B14F-4D97-AF65-F5344CB8AC3E}">
        <p14:creationId xmlns:p14="http://schemas.microsoft.com/office/powerpoint/2010/main" val="18435513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CE2DD-3D43-4F45-AE29-A183D38BA30E}" type="slidenum">
              <a:rPr lang="en-US" altLang="en-US"/>
              <a:pPr/>
              <a:t>106</a:t>
            </a:fld>
            <a:endParaRPr lang="en-US" altLang="en-US"/>
          </a:p>
        </p:txBody>
      </p:sp>
      <p:sp>
        <p:nvSpPr>
          <p:cNvPr id="347138" name="Rectangle 2"/>
          <p:cNvSpPr>
            <a:spLocks noRo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a:t>A virus is an extremely small organism composed of genetic material (either RNA or DNA) surrounded by a protein coat. Viruses enter plants in specific ways that vary tremendously depending on the type of virus involved. </a:t>
            </a:r>
            <a:br>
              <a:rPr lang="en-US" altLang="en-US"/>
            </a:br>
            <a:r>
              <a:rPr lang="en-US" altLang="en-US"/>
              <a:t>Means of viral transmission include the following: </a:t>
            </a:r>
            <a:br>
              <a:rPr lang="en-US" altLang="en-US"/>
            </a:br>
            <a:r>
              <a:rPr lang="en-US" altLang="en-US"/>
              <a:t>- feeding by mites, aphids, leaf hoppers, trips, white flies, and nematodes, </a:t>
            </a:r>
            <a:br>
              <a:rPr lang="en-US" altLang="en-US"/>
            </a:br>
            <a:r>
              <a:rPr lang="en-US" altLang="en-US"/>
              <a:t>- on the surface or inside seeds </a:t>
            </a:r>
            <a:br>
              <a:rPr lang="en-US" altLang="en-US"/>
            </a:br>
            <a:r>
              <a:rPr lang="en-US" altLang="en-US"/>
              <a:t>- mechanically in plant sap- on hands, tools, and other equipment, </a:t>
            </a:r>
            <a:br>
              <a:rPr lang="en-US" altLang="en-US"/>
            </a:br>
            <a:r>
              <a:rPr lang="en-US" altLang="en-US"/>
              <a:t>- vegetative propagation, such as cuttings, </a:t>
            </a:r>
            <a:br>
              <a:rPr lang="en-US" altLang="en-US"/>
            </a:br>
            <a:r>
              <a:rPr lang="en-US" altLang="en-US"/>
              <a:t>- grafting, </a:t>
            </a:r>
            <a:br>
              <a:rPr lang="en-US" altLang="en-US"/>
            </a:br>
            <a:r>
              <a:rPr lang="en-US" altLang="en-US"/>
              <a:t>- in certain root-infecting fungi. </a:t>
            </a:r>
            <a:br>
              <a:rPr lang="en-US" altLang="en-US"/>
            </a:br>
            <a:r>
              <a:rPr lang="en-US" altLang="en-US"/>
              <a:t>	Viruses commonly cause dwarfing, odd color patterns on leaves, or stunted plants. Other symptoms include enation (tissue overgrowth), flattening and distortion of the stem, leaf roll, mosaics, and ring spots.  Plants infected with viruses exhibit a variety of symptoms including mosaic, ringspots, rosette, stem lesions, stunting, or yellows. Virus infections generally do not kill a plant but they may reduce overall vigor and appearance. </a:t>
            </a:r>
          </a:p>
        </p:txBody>
      </p:sp>
    </p:spTree>
    <p:extLst>
      <p:ext uri="{BB962C8B-B14F-4D97-AF65-F5344CB8AC3E}">
        <p14:creationId xmlns:p14="http://schemas.microsoft.com/office/powerpoint/2010/main" val="6728754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338BA-7357-D845-B8F7-63E1F3B3CE2D}" type="slidenum">
              <a:rPr lang="en-US" altLang="en-US"/>
              <a:pPr/>
              <a:t>110</a:t>
            </a:fld>
            <a:endParaRPr lang="en-US" altLang="en-US"/>
          </a:p>
        </p:txBody>
      </p:sp>
      <p:sp>
        <p:nvSpPr>
          <p:cNvPr id="364546" name="Rectangle 2"/>
          <p:cNvSpPr>
            <a:spLocks noRot="1" noChangeArrowheads="1" noTextEdit="1"/>
          </p:cNvSpPr>
          <p:nvPr>
            <p:ph type="sldImg"/>
          </p:nvPr>
        </p:nvSpPr>
        <p:spPr>
          <a:ln/>
        </p:spPr>
      </p:sp>
      <p:sp>
        <p:nvSpPr>
          <p:cNvPr id="364547" name="Rectangle 3"/>
          <p:cNvSpPr>
            <a:spLocks noGrp="1" noChangeArrowheads="1"/>
          </p:cNvSpPr>
          <p:nvPr>
            <p:ph type="body" idx="1"/>
          </p:nvPr>
        </p:nvSpPr>
        <p:spPr/>
        <p:txBody>
          <a:bodyPr/>
          <a:lstStyle/>
          <a:p>
            <a:r>
              <a:rPr lang="en-US" altLang="en-US"/>
              <a:t>Phytoplasmas (formerly called mycoplasma-like organisms) are similar to bacteria, but they have no cell wall. They reproduce like bacteria and usually reside in the phloem (food-conducting vessels) of an infected plant. Leafhopper insects transmit phytoplasmas. </a:t>
            </a:r>
            <a:br>
              <a:rPr lang="en-US" altLang="en-US"/>
            </a:br>
            <a:r>
              <a:rPr lang="en-US" altLang="en-US"/>
              <a:t>	Symptoms of phytoplasma diseases include dwarfed leaves, yellowing or reddening of leaves, excessive proliferation of shoots (witches' brooms), green or sterile flowers, and very short internodes. </a:t>
            </a:r>
          </a:p>
        </p:txBody>
      </p:sp>
    </p:spTree>
    <p:extLst>
      <p:ext uri="{BB962C8B-B14F-4D97-AF65-F5344CB8AC3E}">
        <p14:creationId xmlns:p14="http://schemas.microsoft.com/office/powerpoint/2010/main" val="369340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BFC1C-596B-994A-927A-54B74A10B591}" type="slidenum">
              <a:rPr lang="en-US" altLang="en-US"/>
              <a:pPr/>
              <a:t>9</a:t>
            </a:fld>
            <a:endParaRPr lang="en-US" altLang="en-U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ltLang="en-US"/>
              <a:t>Since the numbers and kinds of insect pests vary considerably, frequent inspection of plants for pest damage is important. During spring and summer some pest species reproduce so rapidly that close visual inspection of plants should be made every other day. Make a general inspection of the plants for loss of color, stunting, or holes in leaves. To detect some of the more unnoticeable pests also examine the underside of several leaves on each plant.</a:t>
            </a:r>
          </a:p>
        </p:txBody>
      </p:sp>
    </p:spTree>
    <p:extLst>
      <p:ext uri="{BB962C8B-B14F-4D97-AF65-F5344CB8AC3E}">
        <p14:creationId xmlns:p14="http://schemas.microsoft.com/office/powerpoint/2010/main" val="21200748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D61A3E-9551-4744-A8F3-A23F02ADACDB}" type="slidenum">
              <a:rPr lang="en-US" altLang="en-US"/>
              <a:pPr/>
              <a:t>112</a:t>
            </a:fld>
            <a:endParaRPr lang="en-US" altLang="en-US"/>
          </a:p>
        </p:txBody>
      </p:sp>
      <p:sp>
        <p:nvSpPr>
          <p:cNvPr id="187394" name="Rectangle 2"/>
          <p:cNvSpPr>
            <a:spLocks noRo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842958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826DBA-5ED7-1342-9498-3EDF924056C1}" type="slidenum">
              <a:rPr lang="en-US" altLang="en-US"/>
              <a:pPr/>
              <a:t>113</a:t>
            </a:fld>
            <a:endParaRPr lang="en-US" altLang="en-US"/>
          </a:p>
        </p:txBody>
      </p:sp>
      <p:sp>
        <p:nvSpPr>
          <p:cNvPr id="484354" name="Rectangle 2"/>
          <p:cNvSpPr>
            <a:spLocks noRot="1" noChangeArrowheads="1" noTextEdit="1"/>
          </p:cNvSpPr>
          <p:nvPr>
            <p:ph type="sldImg"/>
          </p:nvPr>
        </p:nvSpPr>
        <p:spPr>
          <a:ln/>
        </p:spPr>
      </p:sp>
      <p:sp>
        <p:nvSpPr>
          <p:cNvPr id="484355" name="Rectangle 3"/>
          <p:cNvSpPr>
            <a:spLocks noGrp="1" noChangeArrowheads="1"/>
          </p:cNvSpPr>
          <p:nvPr>
            <p:ph type="body" idx="1"/>
          </p:nvPr>
        </p:nvSpPr>
        <p:spPr/>
        <p:txBody>
          <a:bodyPr/>
          <a:lstStyle/>
          <a:p>
            <a:r>
              <a:rPr lang="en-US" altLang="en-US"/>
              <a:t>Many plant disease problems are a direct result of poor drainage so provide good soil drainage.</a:t>
            </a:r>
          </a:p>
          <a:p>
            <a:r>
              <a:rPr lang="en-US" altLang="en-US"/>
              <a:t>Plant in right location</a:t>
            </a:r>
          </a:p>
          <a:p>
            <a:r>
              <a:rPr lang="en-US" altLang="en-US"/>
              <a:t>Reduce overcrowding</a:t>
            </a:r>
          </a:p>
          <a:p>
            <a:r>
              <a:rPr lang="en-US" altLang="en-US"/>
              <a:t>Avoid overwatering</a:t>
            </a:r>
          </a:p>
          <a:p>
            <a:r>
              <a:rPr lang="en-US" altLang="en-US"/>
              <a:t>Reduce overhead watering</a:t>
            </a:r>
          </a:p>
          <a:p>
            <a:endParaRPr lang="en-US" altLang="en-US"/>
          </a:p>
        </p:txBody>
      </p:sp>
    </p:spTree>
    <p:extLst>
      <p:ext uri="{BB962C8B-B14F-4D97-AF65-F5344CB8AC3E}">
        <p14:creationId xmlns:p14="http://schemas.microsoft.com/office/powerpoint/2010/main" val="8026183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E3ABA-ABF9-5B4E-928C-A993721A89F7}" type="slidenum">
              <a:rPr lang="en-US" altLang="en-US"/>
              <a:pPr/>
              <a:t>114</a:t>
            </a:fld>
            <a:endParaRPr lang="en-US" altLang="en-US"/>
          </a:p>
        </p:txBody>
      </p:sp>
      <p:sp>
        <p:nvSpPr>
          <p:cNvPr id="485378" name="Rectangle 2"/>
          <p:cNvSpPr>
            <a:spLocks noRot="1" noChangeArrowheads="1" noTextEdit="1"/>
          </p:cNvSpPr>
          <p:nvPr>
            <p:ph type="sldImg"/>
          </p:nvPr>
        </p:nvSpPr>
        <p:spPr>
          <a:ln/>
        </p:spPr>
      </p:sp>
      <p:sp>
        <p:nvSpPr>
          <p:cNvPr id="485379" name="Rectangle 3"/>
          <p:cNvSpPr>
            <a:spLocks noGrp="1" noChangeArrowheads="1"/>
          </p:cNvSpPr>
          <p:nvPr>
            <p:ph type="body" idx="1"/>
          </p:nvPr>
        </p:nvSpPr>
        <p:spPr/>
        <p:txBody>
          <a:bodyPr/>
          <a:lstStyle/>
          <a:p>
            <a:r>
              <a:rPr lang="en-US" altLang="en-US"/>
              <a:t>Practicing good sanitation in the landscape helps reduce the spread of disease. Use mulches  to prevent splashing water. Clean under plants and periodically replace mulch in problem areas. Clean tools especially pruning shears to prevent the spread of disease. Remove diseased plant materials from seasonal color beds and vary the plant materials used each year.</a:t>
            </a:r>
          </a:p>
          <a:p>
            <a:endParaRPr lang="en-US" altLang="en-US"/>
          </a:p>
        </p:txBody>
      </p:sp>
    </p:spTree>
    <p:extLst>
      <p:ext uri="{BB962C8B-B14F-4D97-AF65-F5344CB8AC3E}">
        <p14:creationId xmlns:p14="http://schemas.microsoft.com/office/powerpoint/2010/main" val="12613342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87858-505F-AF47-B4AC-0A0E4C09CD00}" type="slidenum">
              <a:rPr lang="en-US" altLang="en-US"/>
              <a:pPr/>
              <a:t>115</a:t>
            </a:fld>
            <a:endParaRPr lang="en-US" altLang="en-US"/>
          </a:p>
        </p:txBody>
      </p:sp>
      <p:sp>
        <p:nvSpPr>
          <p:cNvPr id="486402" name="Rectangle 2"/>
          <p:cNvSpPr>
            <a:spLocks noRot="1" noChangeArrowheads="1" noTextEdit="1"/>
          </p:cNvSpPr>
          <p:nvPr>
            <p:ph type="sldImg"/>
          </p:nvPr>
        </p:nvSpPr>
        <p:spPr>
          <a:ln/>
        </p:spPr>
      </p:sp>
      <p:sp>
        <p:nvSpPr>
          <p:cNvPr id="486403" name="Rectangle 3"/>
          <p:cNvSpPr>
            <a:spLocks noGrp="1" noChangeArrowheads="1"/>
          </p:cNvSpPr>
          <p:nvPr>
            <p:ph type="body" idx="1"/>
          </p:nvPr>
        </p:nvSpPr>
        <p:spPr/>
        <p:txBody>
          <a:bodyPr/>
          <a:lstStyle/>
          <a:p>
            <a:r>
              <a:rPr lang="en-US" altLang="en-US"/>
              <a:t>Chemical disease control is a costly approach to disease management in the home landscape and it very seldom completely eliminates the disease problem, it only alleviates the symptoms temporarily. Most of the products homeowners have access to are only for fungal disease. Chemical disease control should be use in combination with cultural approaches such as improving drainage, increasing airflow, or choosing resistant varieties.</a:t>
            </a:r>
          </a:p>
          <a:p>
            <a:r>
              <a:rPr lang="en-US" altLang="en-US"/>
              <a:t>Consult the Georgia Pest Management Handbook for recommendations and always read and follow label directions!</a:t>
            </a:r>
          </a:p>
          <a:p>
            <a:pPr lvl="1"/>
            <a:r>
              <a:rPr lang="en-US" altLang="en-US" b="1"/>
              <a:t>http://pubs.caes.uga.edu/caespubs/PM-Handbook.htm</a:t>
            </a:r>
          </a:p>
          <a:p>
            <a:endParaRPr lang="en-US" altLang="en-US"/>
          </a:p>
          <a:p>
            <a:endParaRPr lang="en-US" altLang="en-US"/>
          </a:p>
        </p:txBody>
      </p:sp>
    </p:spTree>
    <p:extLst>
      <p:ext uri="{BB962C8B-B14F-4D97-AF65-F5344CB8AC3E}">
        <p14:creationId xmlns:p14="http://schemas.microsoft.com/office/powerpoint/2010/main" val="14334921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4DB45-E121-6C43-A1D9-2D329222E79A}" type="slidenum">
              <a:rPr lang="en-US" altLang="en-US"/>
              <a:pPr/>
              <a:t>117</a:t>
            </a:fld>
            <a:endParaRPr lang="en-US" altLang="en-US"/>
          </a:p>
        </p:txBody>
      </p:sp>
      <p:sp>
        <p:nvSpPr>
          <p:cNvPr id="449538" name="Rectangle 2"/>
          <p:cNvSpPr>
            <a:spLocks noRo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341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09600" y="1295400"/>
            <a:ext cx="7848600" cy="2305050"/>
          </a:xfrm>
        </p:spPr>
        <p:txBody>
          <a:bodyPr/>
          <a:lstStyle>
            <a:lvl1pPr>
              <a:defRPr sz="6600"/>
            </a:lvl1pPr>
          </a:lstStyle>
          <a:p>
            <a:pPr lvl="0"/>
            <a:r>
              <a:rPr lang="en-US" altLang="en-US" noProof="0" smtClean="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12292" name="Rectangle 4"/>
          <p:cNvSpPr>
            <a:spLocks noGrp="1" noChangeArrowheads="1"/>
          </p:cNvSpPr>
          <p:nvPr>
            <p:ph type="dt" sz="half" idx="2"/>
          </p:nvPr>
        </p:nvSpPr>
        <p:spPr/>
        <p:txBody>
          <a:bodyPr/>
          <a:lstStyle>
            <a:lvl1pPr>
              <a:defRPr/>
            </a:lvl1pPr>
          </a:lstStyle>
          <a:p>
            <a:endParaRPr lang="en-US" altLang="en-US"/>
          </a:p>
        </p:txBody>
      </p:sp>
      <p:sp>
        <p:nvSpPr>
          <p:cNvPr id="12293" name="Rectangle 5"/>
          <p:cNvSpPr>
            <a:spLocks noGrp="1" noChangeArrowheads="1"/>
          </p:cNvSpPr>
          <p:nvPr>
            <p:ph type="ftr" sz="quarter" idx="3"/>
          </p:nvPr>
        </p:nvSpPr>
        <p:spPr/>
        <p:txBody>
          <a:bodyPr/>
          <a:lstStyle>
            <a:lvl1pPr>
              <a:defRPr/>
            </a:lvl1pPr>
          </a:lstStyle>
          <a:p>
            <a:endParaRPr lang="en-US" altLang="en-US"/>
          </a:p>
        </p:txBody>
      </p:sp>
      <p:sp>
        <p:nvSpPr>
          <p:cNvPr id="12294" name="Rectangle 6"/>
          <p:cNvSpPr>
            <a:spLocks noGrp="1" noChangeArrowheads="1"/>
          </p:cNvSpPr>
          <p:nvPr>
            <p:ph type="sldNum" sz="quarter" idx="4"/>
          </p:nvPr>
        </p:nvSpPr>
        <p:spPr/>
        <p:txBody>
          <a:bodyPr/>
          <a:lstStyle>
            <a:lvl1pPr>
              <a:defRPr/>
            </a:lvl1pPr>
          </a:lstStyle>
          <a:p>
            <a:fld id="{68DD5F9F-D7A2-1646-BD8A-25D8821713AD}" type="slidenum">
              <a:rPr lang="en-US" altLang="en-US"/>
              <a:pPr/>
              <a:t>‹#›</a:t>
            </a:fld>
            <a:endParaRPr lang="en-US" altLang="en-US"/>
          </a:p>
        </p:txBody>
      </p:sp>
      <p:sp>
        <p:nvSpPr>
          <p:cNvPr id="12295" name="AutoShape 7">
            <a:hlinkClick r:id="" action="ppaction://hlinkshowjump?jump=previousslide" highlightClick="1"/>
          </p:cNvPr>
          <p:cNvSpPr>
            <a:spLocks noChangeArrowheads="1"/>
          </p:cNvSpPr>
          <p:nvPr userDrawn="1"/>
        </p:nvSpPr>
        <p:spPr bwMode="auto">
          <a:xfrm>
            <a:off x="7620000" y="6324600"/>
            <a:ext cx="457200" cy="304800"/>
          </a:xfrm>
          <a:prstGeom prst="actionButtonBackPrevious">
            <a:avLst/>
          </a:prstGeom>
          <a:solidFill>
            <a:schemeClr val="tx1">
              <a:alpha val="44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2296" name="AutoShape 8">
            <a:hlinkClick r:id="" action="ppaction://hlinkshowjump?jump=nextslide" highlightClick="1"/>
          </p:cNvPr>
          <p:cNvSpPr>
            <a:spLocks noChangeArrowheads="1"/>
          </p:cNvSpPr>
          <p:nvPr userDrawn="1"/>
        </p:nvSpPr>
        <p:spPr bwMode="auto">
          <a:xfrm>
            <a:off x="8153400" y="6324600"/>
            <a:ext cx="533400" cy="304800"/>
          </a:xfrm>
          <a:prstGeom prst="actionButtonForwardNext">
            <a:avLst/>
          </a:prstGeom>
          <a:solidFill>
            <a:schemeClr val="tx1">
              <a:alpha val="42999"/>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B81F922-CC2F-4946-9501-7322D056D33C}" type="slidenum">
              <a:rPr lang="en-US" altLang="en-US"/>
              <a:pPr/>
              <a:t>‹#›</a:t>
            </a:fld>
            <a:endParaRPr lang="en-US" altLang="en-US"/>
          </a:p>
        </p:txBody>
      </p:sp>
    </p:spTree>
    <p:extLst>
      <p:ext uri="{BB962C8B-B14F-4D97-AF65-F5344CB8AC3E}">
        <p14:creationId xmlns:p14="http://schemas.microsoft.com/office/powerpoint/2010/main" val="96441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2C283E-2B29-BB46-A8E1-B1EAB656A07C}" type="slidenum">
              <a:rPr lang="en-US" altLang="en-US"/>
              <a:pPr/>
              <a:t>‹#›</a:t>
            </a:fld>
            <a:endParaRPr lang="en-US" altLang="en-US"/>
          </a:p>
        </p:txBody>
      </p:sp>
    </p:spTree>
    <p:extLst>
      <p:ext uri="{BB962C8B-B14F-4D97-AF65-F5344CB8AC3E}">
        <p14:creationId xmlns:p14="http://schemas.microsoft.com/office/powerpoint/2010/main" val="1945385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913C5B1-723E-474A-863B-1F312B7EB9E6}" type="slidenum">
              <a:rPr lang="en-US" altLang="en-US"/>
              <a:pPr/>
              <a:t>‹#›</a:t>
            </a:fld>
            <a:endParaRPr lang="en-US" altLang="en-US"/>
          </a:p>
        </p:txBody>
      </p:sp>
    </p:spTree>
    <p:extLst>
      <p:ext uri="{BB962C8B-B14F-4D97-AF65-F5344CB8AC3E}">
        <p14:creationId xmlns:p14="http://schemas.microsoft.com/office/powerpoint/2010/main" val="654934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A7C1E83-AA16-6F43-B616-98DE8194CC1B}" type="slidenum">
              <a:rPr lang="en-US" altLang="en-US"/>
              <a:pPr/>
              <a:t>‹#›</a:t>
            </a:fld>
            <a:endParaRPr lang="en-US" altLang="en-US"/>
          </a:p>
        </p:txBody>
      </p:sp>
    </p:spTree>
    <p:extLst>
      <p:ext uri="{BB962C8B-B14F-4D97-AF65-F5344CB8AC3E}">
        <p14:creationId xmlns:p14="http://schemas.microsoft.com/office/powerpoint/2010/main" val="1626400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E7E236-93D8-F14C-8179-68E4D0C5B4AC}" type="slidenum">
              <a:rPr lang="en-US" altLang="en-US"/>
              <a:pPr/>
              <a:t>‹#›</a:t>
            </a:fld>
            <a:endParaRPr lang="en-US" altLang="en-US"/>
          </a:p>
        </p:txBody>
      </p:sp>
    </p:spTree>
    <p:extLst>
      <p:ext uri="{BB962C8B-B14F-4D97-AF65-F5344CB8AC3E}">
        <p14:creationId xmlns:p14="http://schemas.microsoft.com/office/powerpoint/2010/main" val="1735260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83F8D5F-B13E-274A-9FBA-80C54E6C6693}" type="slidenum">
              <a:rPr lang="en-US" altLang="en-US"/>
              <a:pPr/>
              <a:t>‹#›</a:t>
            </a:fld>
            <a:endParaRPr lang="en-US" altLang="en-US"/>
          </a:p>
        </p:txBody>
      </p:sp>
    </p:spTree>
    <p:extLst>
      <p:ext uri="{BB962C8B-B14F-4D97-AF65-F5344CB8AC3E}">
        <p14:creationId xmlns:p14="http://schemas.microsoft.com/office/powerpoint/2010/main" val="1692776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B605640-A12E-DA4F-A90D-62A2CF300699}" type="slidenum">
              <a:rPr lang="en-US" altLang="en-US"/>
              <a:pPr/>
              <a:t>‹#›</a:t>
            </a:fld>
            <a:endParaRPr lang="en-US" altLang="en-US"/>
          </a:p>
        </p:txBody>
      </p:sp>
    </p:spTree>
    <p:extLst>
      <p:ext uri="{BB962C8B-B14F-4D97-AF65-F5344CB8AC3E}">
        <p14:creationId xmlns:p14="http://schemas.microsoft.com/office/powerpoint/2010/main" val="626069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4DFB35-CDFE-F448-AAD7-9C417978C54E}" type="slidenum">
              <a:rPr lang="en-US" altLang="en-US"/>
              <a:pPr/>
              <a:t>‹#›</a:t>
            </a:fld>
            <a:endParaRPr lang="en-US" altLang="en-US"/>
          </a:p>
        </p:txBody>
      </p:sp>
    </p:spTree>
    <p:extLst>
      <p:ext uri="{BB962C8B-B14F-4D97-AF65-F5344CB8AC3E}">
        <p14:creationId xmlns:p14="http://schemas.microsoft.com/office/powerpoint/2010/main" val="183398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91EE7FE-D96B-7F49-83C5-72F9C90A2FC6}" type="slidenum">
              <a:rPr lang="en-US" altLang="en-US"/>
              <a:pPr/>
              <a:t>‹#›</a:t>
            </a:fld>
            <a:endParaRPr lang="en-US" altLang="en-US"/>
          </a:p>
        </p:txBody>
      </p:sp>
    </p:spTree>
    <p:extLst>
      <p:ext uri="{BB962C8B-B14F-4D97-AF65-F5344CB8AC3E}">
        <p14:creationId xmlns:p14="http://schemas.microsoft.com/office/powerpoint/2010/main" val="174123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194A83F-B3C8-2248-AA66-1C8CDE96777D}" type="slidenum">
              <a:rPr lang="en-US" altLang="en-US"/>
              <a:pPr/>
              <a:t>‹#›</a:t>
            </a:fld>
            <a:endParaRPr lang="en-US" altLang="en-US"/>
          </a:p>
        </p:txBody>
      </p:sp>
    </p:spTree>
    <p:extLst>
      <p:ext uri="{BB962C8B-B14F-4D97-AF65-F5344CB8AC3E}">
        <p14:creationId xmlns:p14="http://schemas.microsoft.com/office/powerpoint/2010/main" val="123601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9EB7567-A877-3D42-B6A3-BEA33DF91EB4}" type="slidenum">
              <a:rPr lang="en-US" altLang="en-US"/>
              <a:pPr/>
              <a:t>‹#›</a:t>
            </a:fld>
            <a:endParaRPr lang="en-US" altLang="en-US"/>
          </a:p>
        </p:txBody>
      </p:sp>
    </p:spTree>
    <p:extLst>
      <p:ext uri="{BB962C8B-B14F-4D97-AF65-F5344CB8AC3E}">
        <p14:creationId xmlns:p14="http://schemas.microsoft.com/office/powerpoint/2010/main" val="106982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8CE5F4B-AEA2-514E-A47E-367FC2EA1E2E}" type="slidenum">
              <a:rPr lang="en-US" altLang="en-US"/>
              <a:pPr/>
              <a:t>‹#›</a:t>
            </a:fld>
            <a:endParaRPr lang="en-US" altLang="en-US"/>
          </a:p>
        </p:txBody>
      </p:sp>
    </p:spTree>
    <p:extLst>
      <p:ext uri="{BB962C8B-B14F-4D97-AF65-F5344CB8AC3E}">
        <p14:creationId xmlns:p14="http://schemas.microsoft.com/office/powerpoint/2010/main" val="188583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1ED6ACE-C625-3946-A5A7-132994BC395B}" type="slidenum">
              <a:rPr lang="en-US" altLang="en-US"/>
              <a:pPr/>
              <a:t>‹#›</a:t>
            </a:fld>
            <a:endParaRPr lang="en-US" altLang="en-US"/>
          </a:p>
        </p:txBody>
      </p:sp>
    </p:spTree>
    <p:extLst>
      <p:ext uri="{BB962C8B-B14F-4D97-AF65-F5344CB8AC3E}">
        <p14:creationId xmlns:p14="http://schemas.microsoft.com/office/powerpoint/2010/main" val="51322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1413619-95C4-BC4C-8EE8-222FF96A42A3}" type="slidenum">
              <a:rPr lang="en-US" altLang="en-US"/>
              <a:pPr/>
              <a:t>‹#›</a:t>
            </a:fld>
            <a:endParaRPr lang="en-US" altLang="en-US"/>
          </a:p>
        </p:txBody>
      </p:sp>
    </p:spTree>
    <p:extLst>
      <p:ext uri="{BB962C8B-B14F-4D97-AF65-F5344CB8AC3E}">
        <p14:creationId xmlns:p14="http://schemas.microsoft.com/office/powerpoint/2010/main" val="153312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4DD13D0-D8AE-944A-A029-A99DBD8961F0}" type="slidenum">
              <a:rPr lang="en-US" altLang="en-US"/>
              <a:pPr/>
              <a:t>‹#›</a:t>
            </a:fld>
            <a:endParaRPr lang="en-US" altLang="en-US"/>
          </a:p>
        </p:txBody>
      </p:sp>
    </p:spTree>
    <p:extLst>
      <p:ext uri="{BB962C8B-B14F-4D97-AF65-F5344CB8AC3E}">
        <p14:creationId xmlns:p14="http://schemas.microsoft.com/office/powerpoint/2010/main" val="169791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37340A6-C2C0-2242-AA4C-8192367350B7}" type="slidenum">
              <a:rPr lang="en-US" altLang="en-US"/>
              <a:pPr/>
              <a:t>‹#›</a:t>
            </a:fld>
            <a:endParaRPr lang="en-US" altLang="en-US"/>
          </a:p>
        </p:txBody>
      </p:sp>
    </p:spTree>
    <p:extLst>
      <p:ext uri="{BB962C8B-B14F-4D97-AF65-F5344CB8AC3E}">
        <p14:creationId xmlns:p14="http://schemas.microsoft.com/office/powerpoint/2010/main" val="11487381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6633"/>
            </a:gs>
            <a:gs pos="50000">
              <a:srgbClr val="CCFF99"/>
            </a:gs>
            <a:gs pos="100000">
              <a:srgbClr val="66663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solidFill>
                  <a:schemeClr val="tx1"/>
                </a:solidFill>
                <a:effectLst/>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chemeClr val="tx1"/>
                </a:solidFill>
                <a:effectLst/>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tx1"/>
                </a:solidFill>
                <a:effectLst/>
              </a:defRPr>
            </a:lvl1pPr>
          </a:lstStyle>
          <a:p>
            <a:fld id="{51EC1F7F-F284-4947-9366-7E09D42D3C41}" type="slidenum">
              <a:rPr lang="en-US" altLang="en-US"/>
              <a:pPr/>
              <a:t>‹#›</a:t>
            </a:fld>
            <a:endParaRPr lang="en-US" altLang="en-US"/>
          </a:p>
        </p:txBody>
      </p:sp>
      <p:sp>
        <p:nvSpPr>
          <p:cNvPr id="1031" name="AutoShape 7">
            <a:hlinkClick r:id="" action="ppaction://hlinkshowjump?jump=previousslide" highlightClick="1"/>
          </p:cNvPr>
          <p:cNvSpPr>
            <a:spLocks noChangeArrowheads="1"/>
          </p:cNvSpPr>
          <p:nvPr userDrawn="1"/>
        </p:nvSpPr>
        <p:spPr bwMode="auto">
          <a:xfrm>
            <a:off x="7620000" y="6324600"/>
            <a:ext cx="457200" cy="304800"/>
          </a:xfrm>
          <a:prstGeom prst="actionButtonBackPrevious">
            <a:avLst/>
          </a:prstGeom>
          <a:solidFill>
            <a:schemeClr val="tx1">
              <a:alpha val="44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032" name="AutoShape 8">
            <a:hlinkClick r:id="" action="ppaction://hlinkshowjump?jump=nextslide" highlightClick="1"/>
          </p:cNvPr>
          <p:cNvSpPr>
            <a:spLocks noChangeArrowheads="1"/>
          </p:cNvSpPr>
          <p:nvPr userDrawn="1"/>
        </p:nvSpPr>
        <p:spPr bwMode="auto">
          <a:xfrm>
            <a:off x="8153400" y="6324600"/>
            <a:ext cx="533400" cy="304800"/>
          </a:xfrm>
          <a:prstGeom prst="actionButtonForwardNext">
            <a:avLst/>
          </a:prstGeom>
          <a:solidFill>
            <a:schemeClr val="tx1">
              <a:alpha val="42999"/>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fontAlgn="base">
        <a:spcBef>
          <a:spcPct val="0"/>
        </a:spcBef>
        <a:spcAft>
          <a:spcPct val="0"/>
        </a:spcAft>
        <a:defRPr sz="4800" kern="1200">
          <a:solidFill>
            <a:srgbClr val="FFFF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800">
          <a:solidFill>
            <a:srgbClr val="FFFFFF"/>
          </a:solidFill>
          <a:effectLst>
            <a:outerShdw blurRad="38100" dist="38100" dir="2700000" algn="tl">
              <a:srgbClr val="000000"/>
            </a:outerShdw>
          </a:effectLst>
          <a:latin typeface="Times New Roman" charset="0"/>
        </a:defRPr>
      </a:lvl2pPr>
      <a:lvl3pPr algn="ctr" rtl="0" fontAlgn="base">
        <a:spcBef>
          <a:spcPct val="0"/>
        </a:spcBef>
        <a:spcAft>
          <a:spcPct val="0"/>
        </a:spcAft>
        <a:defRPr sz="4800">
          <a:solidFill>
            <a:srgbClr val="FFFFFF"/>
          </a:solidFill>
          <a:effectLst>
            <a:outerShdw blurRad="38100" dist="38100" dir="2700000" algn="tl">
              <a:srgbClr val="000000"/>
            </a:outerShdw>
          </a:effectLst>
          <a:latin typeface="Times New Roman" charset="0"/>
        </a:defRPr>
      </a:lvl3pPr>
      <a:lvl4pPr algn="ctr" rtl="0" fontAlgn="base">
        <a:spcBef>
          <a:spcPct val="0"/>
        </a:spcBef>
        <a:spcAft>
          <a:spcPct val="0"/>
        </a:spcAft>
        <a:defRPr sz="4800">
          <a:solidFill>
            <a:srgbClr val="FFFFFF"/>
          </a:solidFill>
          <a:effectLst>
            <a:outerShdw blurRad="38100" dist="38100" dir="2700000" algn="tl">
              <a:srgbClr val="000000"/>
            </a:outerShdw>
          </a:effectLst>
          <a:latin typeface="Times New Roman" charset="0"/>
        </a:defRPr>
      </a:lvl4pPr>
      <a:lvl5pPr algn="ctr" rtl="0" fontAlgn="base">
        <a:spcBef>
          <a:spcPct val="0"/>
        </a:spcBef>
        <a:spcAft>
          <a:spcPct val="0"/>
        </a:spcAft>
        <a:defRPr sz="4800">
          <a:solidFill>
            <a:srgbClr val="FFFFFF"/>
          </a:solidFill>
          <a:effectLst>
            <a:outerShdw blurRad="38100" dist="38100" dir="2700000" algn="tl">
              <a:srgbClr val="000000"/>
            </a:outerShdw>
          </a:effectLst>
          <a:latin typeface="Times New Roman" charset="0"/>
        </a:defRPr>
      </a:lvl5pPr>
      <a:lvl6pPr marL="457200" algn="ctr" rtl="0" fontAlgn="base">
        <a:spcBef>
          <a:spcPct val="0"/>
        </a:spcBef>
        <a:spcAft>
          <a:spcPct val="0"/>
        </a:spcAft>
        <a:defRPr sz="4800">
          <a:solidFill>
            <a:srgbClr val="FFFFFF"/>
          </a:solidFill>
          <a:effectLst>
            <a:outerShdw blurRad="38100" dist="38100" dir="2700000" algn="tl">
              <a:srgbClr val="000000"/>
            </a:outerShdw>
          </a:effectLst>
          <a:latin typeface="Times New Roman" charset="0"/>
        </a:defRPr>
      </a:lvl6pPr>
      <a:lvl7pPr marL="914400" algn="ctr" rtl="0" fontAlgn="base">
        <a:spcBef>
          <a:spcPct val="0"/>
        </a:spcBef>
        <a:spcAft>
          <a:spcPct val="0"/>
        </a:spcAft>
        <a:defRPr sz="4800">
          <a:solidFill>
            <a:srgbClr val="FFFFFF"/>
          </a:solidFill>
          <a:effectLst>
            <a:outerShdw blurRad="38100" dist="38100" dir="2700000" algn="tl">
              <a:srgbClr val="000000"/>
            </a:outerShdw>
          </a:effectLst>
          <a:latin typeface="Times New Roman" charset="0"/>
        </a:defRPr>
      </a:lvl7pPr>
      <a:lvl8pPr marL="1371600" algn="ctr" rtl="0" fontAlgn="base">
        <a:spcBef>
          <a:spcPct val="0"/>
        </a:spcBef>
        <a:spcAft>
          <a:spcPct val="0"/>
        </a:spcAft>
        <a:defRPr sz="4800">
          <a:solidFill>
            <a:srgbClr val="FFFFFF"/>
          </a:solidFill>
          <a:effectLst>
            <a:outerShdw blurRad="38100" dist="38100" dir="2700000" algn="tl">
              <a:srgbClr val="000000"/>
            </a:outerShdw>
          </a:effectLst>
          <a:latin typeface="Times New Roman" charset="0"/>
        </a:defRPr>
      </a:lvl8pPr>
      <a:lvl9pPr marL="1828800" algn="ctr" rtl="0" fontAlgn="base">
        <a:spcBef>
          <a:spcPct val="0"/>
        </a:spcBef>
        <a:spcAft>
          <a:spcPct val="0"/>
        </a:spcAft>
        <a:defRPr sz="4800">
          <a:solidFill>
            <a:srgbClr val="FFFFFF"/>
          </a:solidFill>
          <a:effectLst>
            <a:outerShdw blurRad="38100" dist="38100" dir="2700000" algn="tl">
              <a:srgbClr val="000000"/>
            </a:outerShdw>
          </a:effectLst>
          <a:latin typeface="Times New Roman" charset="0"/>
        </a:defRPr>
      </a:lvl9pPr>
    </p:titleStyle>
    <p:bodyStyle>
      <a:lvl1pPr marL="342900" indent="-342900" algn="l" rtl="0" fontAlgn="base">
        <a:spcBef>
          <a:spcPct val="20000"/>
        </a:spcBef>
        <a:spcAft>
          <a:spcPct val="0"/>
        </a:spcAft>
        <a:buChar char="•"/>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har char="•"/>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har char="»"/>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83.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84.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85.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86.jpeg"/></Relationships>
</file>

<file path=ppt/slides/_rels/slide104.xml.rels><?xml version="1.0" encoding="UTF-8" standalone="yes"?>
<Relationships xmlns="http://schemas.openxmlformats.org/package/2006/relationships"><Relationship Id="rId3" Type="http://schemas.openxmlformats.org/officeDocument/2006/relationships/slide" Target="slide105.xml"/><Relationship Id="rId4" Type="http://schemas.openxmlformats.org/officeDocument/2006/relationships/image" Target="../media/image87.jpeg"/><Relationship Id="rId1" Type="http://schemas.openxmlformats.org/officeDocument/2006/relationships/slideLayout" Target="../slideLayouts/slideLayout17.xml"/><Relationship Id="rId2" Type="http://schemas.openxmlformats.org/officeDocument/2006/relationships/notesSlide" Target="../notesSlides/notesSlide8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7.jpeg"/></Relationships>
</file>

<file path=ppt/slides/_rels/slide106.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89.jpeg"/><Relationship Id="rId5" Type="http://schemas.openxmlformats.org/officeDocument/2006/relationships/slide" Target="slide109.xml"/><Relationship Id="rId6" Type="http://schemas.openxmlformats.org/officeDocument/2006/relationships/slide" Target="slide107.xml"/><Relationship Id="rId7" Type="http://schemas.openxmlformats.org/officeDocument/2006/relationships/slide" Target="slide108.xml"/><Relationship Id="rId1" Type="http://schemas.openxmlformats.org/officeDocument/2006/relationships/slideLayout" Target="../slideLayouts/slideLayout16.xml"/><Relationship Id="rId2" Type="http://schemas.openxmlformats.org/officeDocument/2006/relationships/notesSlide" Target="../notesSlides/notesSlide8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9.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0.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8.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slide" Target="slide111.xml"/><Relationship Id="rId4" Type="http://schemas.openxmlformats.org/officeDocument/2006/relationships/image" Target="../media/image91.jpeg"/><Relationship Id="rId1" Type="http://schemas.openxmlformats.org/officeDocument/2006/relationships/slideLayout" Target="../slideLayouts/slideLayout17.xml"/><Relationship Id="rId2" Type="http://schemas.openxmlformats.org/officeDocument/2006/relationships/notesSlide" Target="../notesSlides/notesSlide8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2.jpeg"/></Relationships>
</file>

<file path=ppt/slides/_rels/slide112.xml.rels><?xml version="1.0" encoding="UTF-8" standalone="yes"?>
<Relationships xmlns="http://schemas.openxmlformats.org/package/2006/relationships"><Relationship Id="rId3" Type="http://schemas.openxmlformats.org/officeDocument/2006/relationships/slide" Target="slide113.xml"/><Relationship Id="rId4" Type="http://schemas.openxmlformats.org/officeDocument/2006/relationships/slide" Target="slide114.xml"/><Relationship Id="rId5" Type="http://schemas.openxmlformats.org/officeDocument/2006/relationships/slide" Target="slide115.xml"/><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hyperlink" Target="http://pubs.caes.uga.edu/caespubs/PM-Handbook.htm" TargetMode="Externa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pmimages.org/" TargetMode="External"/><Relationship Id="rId3" Type="http://schemas.openxmlformats.org/officeDocument/2006/relationships/hyperlink" Target="http://www.insectimages.org/" TargetMode="External"/></Relationships>
</file>

<file path=ppt/slides/_rels/slide117.xml.rels><?xml version="1.0" encoding="UTF-8" standalone="yes"?>
<Relationships xmlns="http://schemas.openxmlformats.org/package/2006/relationships"><Relationship Id="rId3" Type="http://schemas.openxmlformats.org/officeDocument/2006/relationships/slide" Target="slide6.xml"/><Relationship Id="rId4" Type="http://schemas.openxmlformats.org/officeDocument/2006/relationships/slide" Target="slide7.xml"/><Relationship Id="rId5" Type="http://schemas.openxmlformats.org/officeDocument/2006/relationships/slide" Target="slide23.xml"/><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118.xml.rels><?xml version="1.0" encoding="UTF-8" standalone="yes"?>
<Relationships xmlns="http://schemas.openxmlformats.org/package/2006/relationships"><Relationship Id="rId3" Type="http://schemas.openxmlformats.org/officeDocument/2006/relationships/slide" Target="slide48.xml"/><Relationship Id="rId4" Type="http://schemas.openxmlformats.org/officeDocument/2006/relationships/slide" Target="slide68.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119.xml.rels><?xml version="1.0" encoding="UTF-8" standalone="yes"?>
<Relationships xmlns="http://schemas.openxmlformats.org/package/2006/relationships"><Relationship Id="rId3" Type="http://schemas.openxmlformats.org/officeDocument/2006/relationships/slide" Target="slide98.xml"/><Relationship Id="rId4" Type="http://schemas.openxmlformats.org/officeDocument/2006/relationships/slide" Target="slide110.xml"/><Relationship Id="rId5" Type="http://schemas.openxmlformats.org/officeDocument/2006/relationships/slide" Target="slide112.xml"/><Relationship Id="rId1" Type="http://schemas.openxmlformats.org/officeDocument/2006/relationships/slideLayout" Target="../slideLayouts/slideLayout7.xml"/><Relationship Id="rId2" Type="http://schemas.openxmlformats.org/officeDocument/2006/relationships/slide" Target="slide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slide" Target="slide31.xml"/><Relationship Id="rId4" Type="http://schemas.openxmlformats.org/officeDocument/2006/relationships/slide" Target="slide42.xml"/><Relationship Id="rId5" Type="http://schemas.openxmlformats.org/officeDocument/2006/relationships/slide" Target="slide28.xml"/><Relationship Id="rId6" Type="http://schemas.openxmlformats.org/officeDocument/2006/relationships/slide" Target="slide40.xml"/><Relationship Id="rId7" Type="http://schemas.openxmlformats.org/officeDocument/2006/relationships/slide" Target="slide32.xm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 Target="slide31.xml"/><Relationship Id="rId4" Type="http://schemas.openxmlformats.org/officeDocument/2006/relationships/slide" Target="slide28.xml"/><Relationship Id="rId5" Type="http://schemas.openxmlformats.org/officeDocument/2006/relationships/slide" Target="slide25.xml"/><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3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4" Type="http://schemas.openxmlformats.org/officeDocument/2006/relationships/image" Target="../media/image39.jpeg"/><Relationship Id="rId1" Type="http://schemas.openxmlformats.org/officeDocument/2006/relationships/slideLayout" Target="../slideLayouts/slideLayout16.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39.jpeg"/></Relationships>
</file>

<file path=ppt/slides/_rels/slide52.xml.rels><?xml version="1.0" encoding="UTF-8" standalone="yes"?>
<Relationships xmlns="http://schemas.openxmlformats.org/package/2006/relationships"><Relationship Id="rId3" Type="http://schemas.openxmlformats.org/officeDocument/2006/relationships/slide" Target="slide53.xml"/><Relationship Id="rId4" Type="http://schemas.openxmlformats.org/officeDocument/2006/relationships/image" Target="../media/image40.jpeg"/><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41.jpeg"/></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4" Type="http://schemas.openxmlformats.org/officeDocument/2006/relationships/image" Target="../media/image42.jpeg"/><Relationship Id="rId5" Type="http://schemas.openxmlformats.org/officeDocument/2006/relationships/slide" Target="slide56.xml"/><Relationship Id="rId6" Type="http://schemas.openxmlformats.org/officeDocument/2006/relationships/image" Target="../media/image43.jpeg"/><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slide" Target="slide57.xml"/><Relationship Id="rId5" Type="http://schemas.openxmlformats.org/officeDocument/2006/relationships/image" Target="../media/image45.jpeg"/><Relationship Id="rId6" Type="http://schemas.openxmlformats.org/officeDocument/2006/relationships/image" Target="../media/image46.jpeg"/><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61.xml.rels><?xml version="1.0" encoding="UTF-8" standalone="yes"?>
<Relationships xmlns="http://schemas.openxmlformats.org/package/2006/relationships"><Relationship Id="rId3" Type="http://schemas.openxmlformats.org/officeDocument/2006/relationships/slide" Target="slide62.xml"/><Relationship Id="rId4" Type="http://schemas.openxmlformats.org/officeDocument/2006/relationships/image" Target="../media/image47.jpeg"/><Relationship Id="rId5" Type="http://schemas.openxmlformats.org/officeDocument/2006/relationships/slide" Target="slide63.xml"/><Relationship Id="rId6" Type="http://schemas.openxmlformats.org/officeDocument/2006/relationships/image" Target="../media/image48.jpeg"/><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64.xml.rels><?xml version="1.0" encoding="UTF-8" standalone="yes"?>
<Relationships xmlns="http://schemas.openxmlformats.org/package/2006/relationships"><Relationship Id="rId3" Type="http://schemas.openxmlformats.org/officeDocument/2006/relationships/slide" Target="slide65.xml"/><Relationship Id="rId4"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50.png"/></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slide" Target="slide67.xml"/><Relationship Id="rId5" Type="http://schemas.openxmlformats.org/officeDocument/2006/relationships/image" Target="../media/image52.jpeg"/><Relationship Id="rId6" Type="http://schemas.openxmlformats.org/officeDocument/2006/relationships/image" Target="../media/image53.jpeg"/><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5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0.xml"/><Relationship Id="rId3" Type="http://schemas.openxmlformats.org/officeDocument/2006/relationships/image" Target="../media/image5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6.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57.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3.xml"/><Relationship Id="rId3" Type="http://schemas.openxmlformats.org/officeDocument/2006/relationships/image" Target="../media/image58.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9.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image" Target="../media/image60.jpeg"/></Relationships>
</file>

<file path=ppt/slides/_rels/slide76.xml.rels><?xml version="1.0" encoding="UTF-8" standalone="yes"?>
<Relationships xmlns="http://schemas.openxmlformats.org/package/2006/relationships"><Relationship Id="rId3" Type="http://schemas.openxmlformats.org/officeDocument/2006/relationships/slide" Target="slide77.xml"/><Relationship Id="rId4" Type="http://schemas.openxmlformats.org/officeDocument/2006/relationships/image" Target="../media/image61.jpeg"/><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jpeg"/></Relationships>
</file>

<file path=ppt/slides/_rels/slide78.xml.rels><?xml version="1.0" encoding="UTF-8" standalone="yes"?>
<Relationships xmlns="http://schemas.openxmlformats.org/package/2006/relationships"><Relationship Id="rId3" Type="http://schemas.openxmlformats.org/officeDocument/2006/relationships/slide" Target="slide79.xml"/><Relationship Id="rId4" Type="http://schemas.openxmlformats.org/officeDocument/2006/relationships/image" Target="../media/image62.jpeg"/><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4" Type="http://schemas.openxmlformats.org/officeDocument/2006/relationships/slide" Target="slide83.xml"/><Relationship Id="rId5" Type="http://schemas.openxmlformats.org/officeDocument/2006/relationships/slide" Target="slide85.xml"/><Relationship Id="rId6" Type="http://schemas.openxmlformats.org/officeDocument/2006/relationships/image" Target="../media/image63.jpeg"/><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81.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slide" Target="slide82.xml"/><Relationship Id="rId5" Type="http://schemas.openxmlformats.org/officeDocument/2006/relationships/image" Target="../media/image65.jpeg"/><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jpeg"/></Relationships>
</file>

<file path=ppt/slides/_rels/slide83.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slide" Target="slide84.xml"/><Relationship Id="rId5" Type="http://schemas.openxmlformats.org/officeDocument/2006/relationships/image" Target="../media/image67.jpeg"/><Relationship Id="rId1" Type="http://schemas.openxmlformats.org/officeDocument/2006/relationships/slideLayout" Target="../slideLayouts/slideLayout14.xml"/><Relationship Id="rId2" Type="http://schemas.openxmlformats.org/officeDocument/2006/relationships/notesSlide" Target="../notesSlides/notesSlide7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s>
</file>

<file path=ppt/slides/_rels/slide85.xml.rels><?xml version="1.0" encoding="UTF-8" standalone="yes"?>
<Relationships xmlns="http://schemas.openxmlformats.org/package/2006/relationships"><Relationship Id="rId3" Type="http://schemas.openxmlformats.org/officeDocument/2006/relationships/slide" Target="slide86.xml"/><Relationship Id="rId4" Type="http://schemas.openxmlformats.org/officeDocument/2006/relationships/image" Target="../media/image68.jpeg"/><Relationship Id="rId5" Type="http://schemas.openxmlformats.org/officeDocument/2006/relationships/image" Target="../media/image69.jpeg"/><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70.png"/></Relationships>
</file>

<file path=ppt/slides/_rels/slide88.xml.rels><?xml version="1.0" encoding="UTF-8" standalone="yes"?>
<Relationships xmlns="http://schemas.openxmlformats.org/package/2006/relationships"><Relationship Id="rId3" Type="http://schemas.openxmlformats.org/officeDocument/2006/relationships/slide" Target="slide89.xml"/><Relationship Id="rId4" Type="http://schemas.openxmlformats.org/officeDocument/2006/relationships/slide" Target="slide90.xml"/><Relationship Id="rId5" Type="http://schemas.openxmlformats.org/officeDocument/2006/relationships/image" Target="../media/image71.jpeg"/><Relationship Id="rId1" Type="http://schemas.openxmlformats.org/officeDocument/2006/relationships/slideLayout" Target="../slideLayouts/slideLayout15.xml"/><Relationship Id="rId2" Type="http://schemas.openxmlformats.org/officeDocument/2006/relationships/notesSlide" Target="../notesSlides/notesSlide7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7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90.xml.rels><?xml version="1.0" encoding="UTF-8" standalone="yes"?>
<Relationships xmlns="http://schemas.openxmlformats.org/package/2006/relationships"><Relationship Id="rId3" Type="http://schemas.openxmlformats.org/officeDocument/2006/relationships/slide" Target="slide91.xml"/><Relationship Id="rId4" Type="http://schemas.openxmlformats.org/officeDocument/2006/relationships/image" Target="../media/image73.jpeg"/><Relationship Id="rId5" Type="http://schemas.openxmlformats.org/officeDocument/2006/relationships/image" Target="../media/image74.jpeg"/><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3.jpeg"/></Relationships>
</file>

<file path=ppt/slides/_rels/slide92.xml.rels><?xml version="1.0" encoding="UTF-8" standalone="yes"?>
<Relationships xmlns="http://schemas.openxmlformats.org/package/2006/relationships"><Relationship Id="rId3" Type="http://schemas.openxmlformats.org/officeDocument/2006/relationships/slide" Target="slide93.xml"/><Relationship Id="rId4" Type="http://schemas.openxmlformats.org/officeDocument/2006/relationships/slide" Target="slide94.xml"/><Relationship Id="rId5" Type="http://schemas.openxmlformats.org/officeDocument/2006/relationships/slide" Target="slide90.xml"/><Relationship Id="rId6" Type="http://schemas.openxmlformats.org/officeDocument/2006/relationships/slide" Target="slide89.xml"/><Relationship Id="rId7" Type="http://schemas.openxmlformats.org/officeDocument/2006/relationships/slide" Target="slide71.xml"/><Relationship Id="rId8" Type="http://schemas.openxmlformats.org/officeDocument/2006/relationships/slide" Target="slide95.xml"/><Relationship Id="rId9" Type="http://schemas.openxmlformats.org/officeDocument/2006/relationships/image" Target="../media/image75.jpeg"/><Relationship Id="rId1" Type="http://schemas.openxmlformats.org/officeDocument/2006/relationships/slideLayout" Target="../slideLayouts/slideLayout15.xml"/><Relationship Id="rId2" Type="http://schemas.openxmlformats.org/officeDocument/2006/relationships/notesSlide" Target="../notesSlides/notesSlide76.xml"/></Relationships>
</file>

<file path=ppt/slides/_rels/slide93.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78.jpeg"/></Relationships>
</file>

<file path=ppt/slides/_rels/slide95.xml.rels><?xml version="1.0" encoding="UTF-8" standalone="yes"?>
<Relationships xmlns="http://schemas.openxmlformats.org/package/2006/relationships"><Relationship Id="rId3" Type="http://schemas.openxmlformats.org/officeDocument/2006/relationships/slide" Target="slide96.xml"/><Relationship Id="rId4" Type="http://schemas.openxmlformats.org/officeDocument/2006/relationships/image" Target="../media/image79.jpeg"/><Relationship Id="rId1" Type="http://schemas.openxmlformats.org/officeDocument/2006/relationships/slideLayout" Target="../slideLayouts/slideLayout15.xml"/><Relationship Id="rId2" Type="http://schemas.openxmlformats.org/officeDocument/2006/relationships/notesSlide" Target="../notesSlides/notesSlide7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9.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80.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1.xml"/><Relationship Id="rId3" Type="http://schemas.openxmlformats.org/officeDocument/2006/relationships/image" Target="../media/image81.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8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GABa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7881938"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b="1"/>
              <a:t>Correct Identification</a:t>
            </a:r>
          </a:p>
        </p:txBody>
      </p:sp>
      <p:pic>
        <p:nvPicPr>
          <p:cNvPr id="75784" name="Picture 8" descr="ladybuglarvae"/>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6338" y="1600200"/>
            <a:ext cx="678973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5785" name="Text Box 9"/>
          <p:cNvSpPr txBox="1">
            <a:spLocks noChangeArrowheads="1"/>
          </p:cNvSpPr>
          <p:nvPr/>
        </p:nvSpPr>
        <p:spPr bwMode="auto">
          <a:xfrm>
            <a:off x="1219200" y="6172200"/>
            <a:ext cx="579120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a:effectLst>
                  <a:outerShdw blurRad="38100" dist="38100" dir="2700000" algn="tl">
                    <a:srgbClr val="000000"/>
                  </a:outerShdw>
                </a:effectLst>
              </a:rPr>
              <a:t>Clemson University - USDA Cooperative Extension Slide Series www.insectimages.org</a:t>
            </a:r>
          </a:p>
        </p:txBody>
      </p:sp>
      <p:sp>
        <p:nvSpPr>
          <p:cNvPr id="75786" name="Text Box 10"/>
          <p:cNvSpPr txBox="1">
            <a:spLocks noChangeArrowheads="1"/>
          </p:cNvSpPr>
          <p:nvPr/>
        </p:nvSpPr>
        <p:spPr bwMode="auto">
          <a:xfrm>
            <a:off x="4267200" y="1981200"/>
            <a:ext cx="48768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effectLst>
                  <a:outerShdw blurRad="38100" dist="38100" dir="2700000" algn="tl">
                    <a:srgbClr val="000000"/>
                  </a:outerShdw>
                </a:effectLst>
              </a:rPr>
              <a:t>Lady Beetle Larvae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9" name="Rectangle 5"/>
          <p:cNvSpPr>
            <a:spLocks noGrp="1" noChangeArrowheads="1"/>
          </p:cNvSpPr>
          <p:nvPr>
            <p:ph type="title"/>
          </p:nvPr>
        </p:nvSpPr>
        <p:spPr/>
        <p:txBody>
          <a:bodyPr/>
          <a:lstStyle/>
          <a:p>
            <a:r>
              <a:rPr lang="en-US" altLang="en-US"/>
              <a:t>Shot Hole Diseases</a:t>
            </a:r>
          </a:p>
        </p:txBody>
      </p:sp>
      <p:sp>
        <p:nvSpPr>
          <p:cNvPr id="318471" name="Text Box 7"/>
          <p:cNvSpPr txBox="1">
            <a:spLocks noChangeArrowheads="1"/>
          </p:cNvSpPr>
          <p:nvPr/>
        </p:nvSpPr>
        <p:spPr bwMode="auto">
          <a:xfrm>
            <a:off x="457200" y="1600200"/>
            <a:ext cx="144145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b="1">
                <a:effectLst>
                  <a:outerShdw blurRad="38100" dist="38100" dir="2700000" algn="tl">
                    <a:srgbClr val="000000"/>
                  </a:outerShdw>
                </a:effectLst>
              </a:rPr>
              <a:t>Prunus spp</a:t>
            </a:r>
          </a:p>
        </p:txBody>
      </p:sp>
      <p:sp>
        <p:nvSpPr>
          <p:cNvPr id="318474" name="WordArt 10"/>
          <p:cNvSpPr>
            <a:spLocks noChangeArrowheads="1" noChangeShapeType="1" noTextEdit="1"/>
          </p:cNvSpPr>
          <p:nvPr/>
        </p:nvSpPr>
        <p:spPr bwMode="auto">
          <a:xfrm rot="5400000">
            <a:off x="7596188" y="328612"/>
            <a:ext cx="304800" cy="5619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B</a:t>
            </a:r>
          </a:p>
        </p:txBody>
      </p:sp>
      <p:sp>
        <p:nvSpPr>
          <p:cNvPr id="318475" name="WordArt 11"/>
          <p:cNvSpPr>
            <a:spLocks noChangeArrowheads="1" noChangeShapeType="1" noTextEdit="1"/>
          </p:cNvSpPr>
          <p:nvPr/>
        </p:nvSpPr>
        <p:spPr bwMode="auto">
          <a:xfrm rot="5400000">
            <a:off x="8320088" y="2905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pic>
        <p:nvPicPr>
          <p:cNvPr id="318476" name="Picture 12" descr="Image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90800" y="1600200"/>
            <a:ext cx="603408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18477" name="Text Box 13"/>
          <p:cNvSpPr txBox="1">
            <a:spLocks noChangeArrowheads="1"/>
          </p:cNvSpPr>
          <p:nvPr/>
        </p:nvSpPr>
        <p:spPr bwMode="auto">
          <a:xfrm>
            <a:off x="533400" y="4267200"/>
            <a:ext cx="1981200" cy="1192213"/>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en-US" altLang="en-US" b="1">
                <a:solidFill>
                  <a:schemeClr val="bg1"/>
                </a:solidFill>
                <a:effectLst>
                  <a:outerShdw blurRad="38100" dist="38100" dir="2700000" algn="tl">
                    <a:srgbClr val="000000"/>
                  </a:outerShdw>
                </a:effectLst>
              </a:rPr>
              <a:t>Spots dry up </a:t>
            </a:r>
          </a:p>
          <a:p>
            <a:pPr>
              <a:spcBef>
                <a:spcPct val="50000"/>
              </a:spcBef>
              <a:buFontTx/>
              <a:buAutoNum type="arabicPeriod"/>
            </a:pPr>
            <a:r>
              <a:rPr lang="en-US" altLang="en-US" b="1">
                <a:solidFill>
                  <a:schemeClr val="bg1"/>
                </a:solidFill>
                <a:effectLst>
                  <a:outerShdw blurRad="38100" dist="38100" dir="2700000" algn="tl">
                    <a:srgbClr val="000000"/>
                  </a:outerShdw>
                </a:effectLst>
              </a:rPr>
              <a:t>Fall out</a:t>
            </a:r>
          </a:p>
          <a:p>
            <a:pPr>
              <a:spcBef>
                <a:spcPct val="50000"/>
              </a:spcBef>
              <a:buFontTx/>
              <a:buAutoNum type="arabicPeriod"/>
            </a:pPr>
            <a:r>
              <a:rPr lang="en-US" altLang="en-US" b="1">
                <a:solidFill>
                  <a:schemeClr val="bg1"/>
                </a:solidFill>
                <a:effectLst>
                  <a:outerShdw blurRad="38100" dist="38100" dir="2700000" algn="tl">
                    <a:srgbClr val="000000"/>
                  </a:outerShdw>
                </a:effectLst>
              </a:rPr>
              <a:t>1/8” holes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ltLang="en-US"/>
              <a:t>Fireblight</a:t>
            </a:r>
          </a:p>
        </p:txBody>
      </p:sp>
      <p:sp>
        <p:nvSpPr>
          <p:cNvPr id="208901" name="Text Box 5"/>
          <p:cNvSpPr txBox="1">
            <a:spLocks noChangeArrowheads="1"/>
          </p:cNvSpPr>
          <p:nvPr/>
        </p:nvSpPr>
        <p:spPr bwMode="auto">
          <a:xfrm>
            <a:off x="457200" y="1828800"/>
            <a:ext cx="1981200" cy="28432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tx1"/>
                </a:solidFill>
                <a:effectLst>
                  <a:outerShdw blurRad="38100" dist="38100" dir="2700000" algn="tl">
                    <a:srgbClr val="FFFFFF"/>
                  </a:outerShdw>
                </a:effectLst>
              </a:rPr>
              <a:t>Pear</a:t>
            </a:r>
          </a:p>
          <a:p>
            <a:pPr algn="l">
              <a:spcBef>
                <a:spcPct val="50000"/>
              </a:spcBef>
              <a:buFontTx/>
              <a:buChar char="•"/>
            </a:pPr>
            <a:r>
              <a:rPr lang="en-US" altLang="en-US" b="1">
                <a:solidFill>
                  <a:schemeClr val="tx1"/>
                </a:solidFill>
                <a:effectLst>
                  <a:outerShdw blurRad="38100" dist="38100" dir="2700000" algn="tl">
                    <a:srgbClr val="FFFFFF"/>
                  </a:outerShdw>
                </a:effectLst>
              </a:rPr>
              <a:t>Quince</a:t>
            </a:r>
          </a:p>
          <a:p>
            <a:pPr algn="l">
              <a:spcBef>
                <a:spcPct val="50000"/>
              </a:spcBef>
              <a:buFontTx/>
              <a:buChar char="•"/>
            </a:pPr>
            <a:r>
              <a:rPr lang="en-US" altLang="en-US" b="1">
                <a:solidFill>
                  <a:schemeClr val="tx1"/>
                </a:solidFill>
                <a:effectLst>
                  <a:outerShdw blurRad="38100" dist="38100" dir="2700000" algn="tl">
                    <a:srgbClr val="FFFFFF"/>
                  </a:outerShdw>
                </a:effectLst>
              </a:rPr>
              <a:t>Cotoneaster</a:t>
            </a:r>
          </a:p>
          <a:p>
            <a:pPr algn="l">
              <a:spcBef>
                <a:spcPct val="50000"/>
              </a:spcBef>
              <a:buFontTx/>
              <a:buChar char="•"/>
            </a:pPr>
            <a:r>
              <a:rPr lang="en-US" altLang="en-US" b="1">
                <a:solidFill>
                  <a:schemeClr val="tx1"/>
                </a:solidFill>
                <a:effectLst>
                  <a:outerShdw blurRad="38100" dist="38100" dir="2700000" algn="tl">
                    <a:srgbClr val="FFFFFF"/>
                  </a:outerShdw>
                </a:effectLst>
              </a:rPr>
              <a:t>Pyracantha</a:t>
            </a:r>
          </a:p>
          <a:p>
            <a:pPr algn="l">
              <a:spcBef>
                <a:spcPct val="50000"/>
              </a:spcBef>
              <a:buFontTx/>
              <a:buChar char="•"/>
            </a:pPr>
            <a:r>
              <a:rPr lang="en-US" altLang="en-US" b="1">
                <a:solidFill>
                  <a:schemeClr val="tx1"/>
                </a:solidFill>
                <a:effectLst>
                  <a:outerShdw blurRad="38100" dist="38100" dir="2700000" algn="tl">
                    <a:srgbClr val="FFFFFF"/>
                  </a:outerShdw>
                </a:effectLst>
              </a:rPr>
              <a:t>Crabapple</a:t>
            </a:r>
          </a:p>
          <a:p>
            <a:pPr algn="l">
              <a:spcBef>
                <a:spcPct val="50000"/>
              </a:spcBef>
              <a:buFontTx/>
              <a:buChar char="•"/>
            </a:pPr>
            <a:r>
              <a:rPr lang="en-US" altLang="en-US" b="1">
                <a:solidFill>
                  <a:schemeClr val="tx1"/>
                </a:solidFill>
                <a:effectLst>
                  <a:outerShdw blurRad="38100" dist="38100" dir="2700000" algn="tl">
                    <a:srgbClr val="FFFFFF"/>
                  </a:outerShdw>
                </a:effectLst>
              </a:rPr>
              <a:t>Photinia</a:t>
            </a:r>
          </a:p>
          <a:p>
            <a:pPr>
              <a:spcBef>
                <a:spcPct val="50000"/>
              </a:spcBef>
            </a:pPr>
            <a:endParaRPr lang="en-US" altLang="en-US">
              <a:solidFill>
                <a:schemeClr val="tx1"/>
              </a:solidFill>
              <a:effectLst>
                <a:outerShdw blurRad="38100" dist="38100" dir="2700000" algn="tl">
                  <a:srgbClr val="FFFFFF"/>
                </a:outerShdw>
              </a:effectLst>
            </a:endParaRPr>
          </a:p>
        </p:txBody>
      </p:sp>
      <p:sp>
        <p:nvSpPr>
          <p:cNvPr id="208902" name="WordArt 6"/>
          <p:cNvSpPr>
            <a:spLocks noChangeArrowheads="1" noChangeShapeType="1" noTextEdit="1"/>
          </p:cNvSpPr>
          <p:nvPr/>
        </p:nvSpPr>
        <p:spPr bwMode="auto">
          <a:xfrm rot="5400000">
            <a:off x="8143875" y="390525"/>
            <a:ext cx="352425"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B</a:t>
            </a:r>
          </a:p>
        </p:txBody>
      </p:sp>
      <p:pic>
        <p:nvPicPr>
          <p:cNvPr id="208903" name="Picture 7" descr="oprfireblt"/>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05200" y="1905000"/>
            <a:ext cx="5181600" cy="3852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5" name="Picture 7" descr="72"/>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143000"/>
            <a:ext cx="69246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11970" name="Rectangle 2"/>
          <p:cNvSpPr>
            <a:spLocks noGrp="1" noChangeArrowheads="1"/>
          </p:cNvSpPr>
          <p:nvPr>
            <p:ph type="title"/>
          </p:nvPr>
        </p:nvSpPr>
        <p:spPr/>
        <p:txBody>
          <a:bodyPr/>
          <a:lstStyle/>
          <a:p>
            <a:r>
              <a:rPr lang="en-US" altLang="en-US"/>
              <a:t>Bacterial Soft Rot</a:t>
            </a:r>
          </a:p>
        </p:txBody>
      </p:sp>
      <p:sp>
        <p:nvSpPr>
          <p:cNvPr id="211973" name="Text Box 5"/>
          <p:cNvSpPr txBox="1">
            <a:spLocks noChangeArrowheads="1"/>
          </p:cNvSpPr>
          <p:nvPr/>
        </p:nvSpPr>
        <p:spPr bwMode="auto">
          <a:xfrm>
            <a:off x="6705600" y="1981200"/>
            <a:ext cx="2133600" cy="2430463"/>
          </a:xfrm>
          <a:prstGeom prst="rect">
            <a:avLst/>
          </a:prstGeom>
          <a:solidFill>
            <a:srgbClr val="8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b="1">
                <a:solidFill>
                  <a:schemeClr val="bg1"/>
                </a:solidFill>
                <a:effectLst>
                  <a:outerShdw blurRad="38100" dist="38100" dir="2700000" algn="tl">
                    <a:srgbClr val="000000"/>
                  </a:outerShdw>
                </a:effectLst>
              </a:rPr>
              <a:t>Iris</a:t>
            </a:r>
          </a:p>
          <a:p>
            <a:pPr algn="l">
              <a:spcBef>
                <a:spcPct val="50000"/>
              </a:spcBef>
            </a:pPr>
            <a:r>
              <a:rPr lang="en-US" altLang="en-US" b="1">
                <a:solidFill>
                  <a:schemeClr val="bg1"/>
                </a:solidFill>
                <a:effectLst>
                  <a:outerShdw blurRad="38100" dist="38100" dir="2700000" algn="tl">
                    <a:srgbClr val="000000"/>
                  </a:outerShdw>
                </a:effectLst>
              </a:rPr>
              <a:t>Begonia</a:t>
            </a:r>
          </a:p>
          <a:p>
            <a:pPr algn="l">
              <a:spcBef>
                <a:spcPct val="50000"/>
              </a:spcBef>
            </a:pPr>
            <a:r>
              <a:rPr lang="en-US" altLang="en-US" b="1">
                <a:solidFill>
                  <a:schemeClr val="bg1"/>
                </a:solidFill>
                <a:effectLst>
                  <a:outerShdw blurRad="38100" dist="38100" dir="2700000" algn="tl">
                    <a:srgbClr val="000000"/>
                  </a:outerShdw>
                </a:effectLst>
              </a:rPr>
              <a:t>Gladiolus</a:t>
            </a:r>
          </a:p>
          <a:p>
            <a:pPr algn="l">
              <a:spcBef>
                <a:spcPct val="50000"/>
              </a:spcBef>
            </a:pPr>
            <a:r>
              <a:rPr lang="en-US" altLang="en-US" b="1">
                <a:solidFill>
                  <a:schemeClr val="bg1"/>
                </a:solidFill>
                <a:effectLst>
                  <a:outerShdw blurRad="38100" dist="38100" dir="2700000" algn="tl">
                    <a:srgbClr val="000000"/>
                  </a:outerShdw>
                </a:effectLst>
              </a:rPr>
              <a:t>Chrysanthemum</a:t>
            </a:r>
          </a:p>
          <a:p>
            <a:pPr algn="l">
              <a:spcBef>
                <a:spcPct val="50000"/>
              </a:spcBef>
            </a:pPr>
            <a:r>
              <a:rPr lang="en-US" altLang="en-US" b="1">
                <a:solidFill>
                  <a:schemeClr val="bg1"/>
                </a:solidFill>
                <a:effectLst>
                  <a:outerShdw blurRad="38100" dist="38100" dir="2700000" algn="tl">
                    <a:srgbClr val="000000"/>
                  </a:outerShdw>
                </a:effectLst>
              </a:rPr>
              <a:t>Geranium</a:t>
            </a:r>
          </a:p>
          <a:p>
            <a:pPr algn="l">
              <a:spcBef>
                <a:spcPct val="50000"/>
              </a:spcBef>
            </a:pPr>
            <a:r>
              <a:rPr lang="en-US" altLang="en-US" b="1">
                <a:solidFill>
                  <a:schemeClr val="bg1"/>
                </a:solidFill>
                <a:effectLst>
                  <a:outerShdw blurRad="38100" dist="38100" dir="2700000" algn="tl">
                    <a:srgbClr val="000000"/>
                  </a:outerShdw>
                </a:effectLst>
              </a:rPr>
              <a:t>Dahlias</a:t>
            </a:r>
          </a:p>
        </p:txBody>
      </p:sp>
      <p:sp>
        <p:nvSpPr>
          <p:cNvPr id="211974" name="WordArt 6"/>
          <p:cNvSpPr>
            <a:spLocks noChangeArrowheads="1" noChangeShapeType="1" noTextEdit="1"/>
          </p:cNvSpPr>
          <p:nvPr/>
        </p:nvSpPr>
        <p:spPr bwMode="auto">
          <a:xfrm rot="5400000">
            <a:off x="8143875" y="390525"/>
            <a:ext cx="352425"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B</a:t>
            </a:r>
          </a:p>
        </p:txBody>
      </p:sp>
      <p:sp>
        <p:nvSpPr>
          <p:cNvPr id="211976" name="Text Box 8"/>
          <p:cNvSpPr txBox="1">
            <a:spLocks noChangeArrowheads="1"/>
          </p:cNvSpPr>
          <p:nvPr/>
        </p:nvSpPr>
        <p:spPr bwMode="auto">
          <a:xfrm>
            <a:off x="3048000" y="5105400"/>
            <a:ext cx="5791200" cy="1466850"/>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en-US" altLang="en-US" b="1">
                <a:solidFill>
                  <a:schemeClr val="bg1"/>
                </a:solidFill>
                <a:effectLst/>
              </a:rPr>
              <a:t>Small water soaked, translucent lesions</a:t>
            </a:r>
          </a:p>
          <a:p>
            <a:pPr>
              <a:spcBef>
                <a:spcPct val="50000"/>
              </a:spcBef>
              <a:buFontTx/>
              <a:buAutoNum type="arabicPeriod"/>
            </a:pPr>
            <a:r>
              <a:rPr lang="en-US" altLang="en-US" b="1">
                <a:solidFill>
                  <a:schemeClr val="bg1"/>
                </a:solidFill>
                <a:effectLst/>
              </a:rPr>
              <a:t>Tissue softens, becomes mushy , slimy masses ooze out</a:t>
            </a:r>
          </a:p>
          <a:p>
            <a:pPr>
              <a:spcBef>
                <a:spcPct val="50000"/>
              </a:spcBef>
              <a:buFontTx/>
              <a:buAutoNum type="arabicPeriod"/>
            </a:pPr>
            <a:r>
              <a:rPr lang="en-US" altLang="en-US" b="1">
                <a:solidFill>
                  <a:schemeClr val="bg1"/>
                </a:solidFill>
                <a:effectLst/>
              </a:rPr>
              <a:t>Quickly rots, collapses-putrid odor</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51" name="Picture 7" descr="39"/>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219200"/>
            <a:ext cx="66294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10946" name="Rectangle 2"/>
          <p:cNvSpPr>
            <a:spLocks noGrp="1" noChangeArrowheads="1"/>
          </p:cNvSpPr>
          <p:nvPr>
            <p:ph type="title"/>
          </p:nvPr>
        </p:nvSpPr>
        <p:spPr/>
        <p:txBody>
          <a:bodyPr/>
          <a:lstStyle/>
          <a:p>
            <a:r>
              <a:rPr lang="en-US" altLang="en-US"/>
              <a:t>Bacterial Crown Gall</a:t>
            </a:r>
          </a:p>
        </p:txBody>
      </p:sp>
      <p:sp>
        <p:nvSpPr>
          <p:cNvPr id="210949" name="Text Box 5"/>
          <p:cNvSpPr txBox="1">
            <a:spLocks noChangeArrowheads="1"/>
          </p:cNvSpPr>
          <p:nvPr/>
        </p:nvSpPr>
        <p:spPr bwMode="auto">
          <a:xfrm>
            <a:off x="304800" y="1447800"/>
            <a:ext cx="2514600" cy="2014538"/>
          </a:xfrm>
          <a:prstGeom prst="rect">
            <a:avLst/>
          </a:prstGeom>
          <a:solidFill>
            <a:srgbClr val="8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b="1">
                <a:solidFill>
                  <a:schemeClr val="bg1"/>
                </a:solidFill>
                <a:effectLst>
                  <a:outerShdw blurRad="38100" dist="38100" dir="2700000" algn="tl">
                    <a:srgbClr val="000000"/>
                  </a:outerShdw>
                </a:effectLst>
              </a:rPr>
              <a:t>Roses</a:t>
            </a:r>
            <a:br>
              <a:rPr lang="en-US" altLang="en-US" b="1">
                <a:solidFill>
                  <a:schemeClr val="bg1"/>
                </a:solidFill>
                <a:effectLst>
                  <a:outerShdw blurRad="38100" dist="38100" dir="2700000" algn="tl">
                    <a:srgbClr val="000000"/>
                  </a:outerShdw>
                </a:effectLst>
              </a:rPr>
            </a:br>
            <a:r>
              <a:rPr lang="en-US" altLang="en-US" b="1">
                <a:solidFill>
                  <a:schemeClr val="bg1"/>
                </a:solidFill>
                <a:effectLst>
                  <a:outerShdw blurRad="38100" dist="38100" dir="2700000" algn="tl">
                    <a:srgbClr val="000000"/>
                  </a:outerShdw>
                </a:effectLst>
              </a:rPr>
              <a:t>Euonymus</a:t>
            </a:r>
            <a:br>
              <a:rPr lang="en-US" altLang="en-US" b="1">
                <a:solidFill>
                  <a:schemeClr val="bg1"/>
                </a:solidFill>
                <a:effectLst>
                  <a:outerShdw blurRad="38100" dist="38100" dir="2700000" algn="tl">
                    <a:srgbClr val="000000"/>
                  </a:outerShdw>
                </a:effectLst>
              </a:rPr>
            </a:br>
            <a:r>
              <a:rPr lang="en-US" altLang="en-US" b="1">
                <a:solidFill>
                  <a:schemeClr val="bg1"/>
                </a:solidFill>
                <a:effectLst>
                  <a:outerShdw blurRad="38100" dist="38100" dir="2700000" algn="tl">
                    <a:srgbClr val="000000"/>
                  </a:outerShdw>
                </a:effectLst>
              </a:rPr>
              <a:t>Hibiscus</a:t>
            </a:r>
            <a:br>
              <a:rPr lang="en-US" altLang="en-US" b="1">
                <a:solidFill>
                  <a:schemeClr val="bg1"/>
                </a:solidFill>
                <a:effectLst>
                  <a:outerShdw blurRad="38100" dist="38100" dir="2700000" algn="tl">
                    <a:srgbClr val="000000"/>
                  </a:outerShdw>
                </a:effectLst>
              </a:rPr>
            </a:br>
            <a:r>
              <a:rPr lang="en-US" altLang="en-US" b="1">
                <a:solidFill>
                  <a:schemeClr val="bg1"/>
                </a:solidFill>
                <a:effectLst>
                  <a:outerShdw blurRad="38100" dist="38100" dir="2700000" algn="tl">
                    <a:srgbClr val="000000"/>
                  </a:outerShdw>
                </a:effectLst>
              </a:rPr>
              <a:t>Flowering peach</a:t>
            </a:r>
            <a:br>
              <a:rPr lang="en-US" altLang="en-US" b="1">
                <a:solidFill>
                  <a:schemeClr val="bg1"/>
                </a:solidFill>
                <a:effectLst>
                  <a:outerShdw blurRad="38100" dist="38100" dir="2700000" algn="tl">
                    <a:srgbClr val="000000"/>
                  </a:outerShdw>
                </a:effectLst>
              </a:rPr>
            </a:br>
            <a:r>
              <a:rPr lang="en-US" altLang="en-US" b="1">
                <a:solidFill>
                  <a:schemeClr val="bg1"/>
                </a:solidFill>
                <a:effectLst>
                  <a:outerShdw blurRad="38100" dist="38100" dir="2700000" algn="tl">
                    <a:srgbClr val="000000"/>
                  </a:outerShdw>
                </a:effectLst>
              </a:rPr>
              <a:t>Privet</a:t>
            </a:r>
            <a:br>
              <a:rPr lang="en-US" altLang="en-US" b="1">
                <a:solidFill>
                  <a:schemeClr val="bg1"/>
                </a:solidFill>
                <a:effectLst>
                  <a:outerShdw blurRad="38100" dist="38100" dir="2700000" algn="tl">
                    <a:srgbClr val="000000"/>
                  </a:outerShdw>
                </a:effectLst>
              </a:rPr>
            </a:br>
            <a:r>
              <a:rPr lang="en-US" altLang="en-US" b="1">
                <a:solidFill>
                  <a:schemeClr val="bg1"/>
                </a:solidFill>
                <a:effectLst>
                  <a:outerShdw blurRad="38100" dist="38100" dir="2700000" algn="tl">
                    <a:srgbClr val="000000"/>
                  </a:outerShdw>
                </a:effectLst>
              </a:rPr>
              <a:t>Viburnum</a:t>
            </a:r>
            <a:br>
              <a:rPr lang="en-US" altLang="en-US" b="1">
                <a:solidFill>
                  <a:schemeClr val="bg1"/>
                </a:solidFill>
                <a:effectLst>
                  <a:outerShdw blurRad="38100" dist="38100" dir="2700000" algn="tl">
                    <a:srgbClr val="000000"/>
                  </a:outerShdw>
                </a:effectLst>
              </a:rPr>
            </a:br>
            <a:r>
              <a:rPr lang="en-US" altLang="en-US" b="1">
                <a:solidFill>
                  <a:schemeClr val="bg1"/>
                </a:solidFill>
                <a:effectLst>
                  <a:outerShdw blurRad="38100" dist="38100" dir="2700000" algn="tl">
                    <a:srgbClr val="000000"/>
                  </a:outerShdw>
                </a:effectLst>
              </a:rPr>
              <a:t>Willow</a:t>
            </a:r>
          </a:p>
        </p:txBody>
      </p:sp>
      <p:sp>
        <p:nvSpPr>
          <p:cNvPr id="210950" name="WordArt 6"/>
          <p:cNvSpPr>
            <a:spLocks noChangeArrowheads="1" noChangeShapeType="1" noTextEdit="1"/>
          </p:cNvSpPr>
          <p:nvPr/>
        </p:nvSpPr>
        <p:spPr bwMode="auto">
          <a:xfrm rot="5400000">
            <a:off x="8143875" y="390525"/>
            <a:ext cx="352425"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B</a:t>
            </a:r>
          </a:p>
        </p:txBody>
      </p:sp>
      <p:sp>
        <p:nvSpPr>
          <p:cNvPr id="210952" name="Text Box 8"/>
          <p:cNvSpPr txBox="1">
            <a:spLocks noChangeArrowheads="1"/>
          </p:cNvSpPr>
          <p:nvPr/>
        </p:nvSpPr>
        <p:spPr bwMode="auto">
          <a:xfrm>
            <a:off x="3886200" y="5486400"/>
            <a:ext cx="4038600" cy="11922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bg1"/>
                </a:solidFill>
                <a:effectLst/>
              </a:rPr>
              <a:t>Form on roots, crowns or stems</a:t>
            </a:r>
          </a:p>
          <a:p>
            <a:pPr algn="l">
              <a:spcBef>
                <a:spcPct val="50000"/>
              </a:spcBef>
              <a:buFontTx/>
              <a:buChar char="•"/>
            </a:pPr>
            <a:r>
              <a:rPr lang="en-US" altLang="en-US" b="1">
                <a:solidFill>
                  <a:schemeClr val="bg1"/>
                </a:solidFill>
                <a:effectLst/>
              </a:rPr>
              <a:t>Can grow up to 10” in diameter</a:t>
            </a:r>
          </a:p>
          <a:p>
            <a:pPr>
              <a:spcBef>
                <a:spcPct val="50000"/>
              </a:spcBef>
            </a:pPr>
            <a:endParaRPr lang="en-US" altLang="en-US">
              <a:solidFill>
                <a:schemeClr val="tx1"/>
              </a:solidFill>
              <a:effectLst/>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ltLang="en-US"/>
              <a:t>Nematodes</a:t>
            </a:r>
          </a:p>
        </p:txBody>
      </p:sp>
      <p:sp>
        <p:nvSpPr>
          <p:cNvPr id="355333" name="Rectangle 5"/>
          <p:cNvSpPr>
            <a:spLocks noGrp="1" noChangeArrowheads="1"/>
          </p:cNvSpPr>
          <p:nvPr>
            <p:ph type="body" sz="half" idx="2"/>
          </p:nvPr>
        </p:nvSpPr>
        <p:spPr>
          <a:xfrm>
            <a:off x="5105400" y="1905000"/>
            <a:ext cx="3581400" cy="2819400"/>
          </a:xfrm>
        </p:spPr>
        <p:txBody>
          <a:bodyPr/>
          <a:lstStyle/>
          <a:p>
            <a:pPr>
              <a:lnSpc>
                <a:spcPct val="90000"/>
              </a:lnSpc>
            </a:pPr>
            <a:r>
              <a:rPr lang="en-US" altLang="en-US" sz="2000" b="1"/>
              <a:t>Root knots</a:t>
            </a:r>
          </a:p>
          <a:p>
            <a:pPr>
              <a:lnSpc>
                <a:spcPct val="90000"/>
              </a:lnSpc>
            </a:pPr>
            <a:r>
              <a:rPr lang="en-US" altLang="en-US" sz="2000" b="1"/>
              <a:t>Root galls</a:t>
            </a:r>
          </a:p>
          <a:p>
            <a:pPr>
              <a:lnSpc>
                <a:spcPct val="90000"/>
              </a:lnSpc>
            </a:pPr>
            <a:r>
              <a:rPr lang="en-US" altLang="en-US" sz="2000" b="1"/>
              <a:t>Root lesions</a:t>
            </a:r>
          </a:p>
          <a:p>
            <a:pPr>
              <a:lnSpc>
                <a:spcPct val="90000"/>
              </a:lnSpc>
            </a:pPr>
            <a:r>
              <a:rPr lang="en-US" altLang="en-US" sz="2000" b="1"/>
              <a:t>Excessive root branching</a:t>
            </a:r>
          </a:p>
          <a:p>
            <a:pPr>
              <a:lnSpc>
                <a:spcPct val="90000"/>
              </a:lnSpc>
            </a:pPr>
            <a:r>
              <a:rPr lang="en-US" altLang="en-US" sz="2000" b="1"/>
              <a:t>Stunted stem growth</a:t>
            </a:r>
          </a:p>
          <a:p>
            <a:pPr>
              <a:lnSpc>
                <a:spcPct val="90000"/>
              </a:lnSpc>
            </a:pPr>
            <a:r>
              <a:rPr lang="en-US" altLang="en-US" sz="2000" b="1"/>
              <a:t>Rapid browning of needles</a:t>
            </a:r>
          </a:p>
        </p:txBody>
      </p:sp>
      <p:pic>
        <p:nvPicPr>
          <p:cNvPr id="355334" name="Picture 6" descr="49">
            <a:hlinkClick r:id="rId3" action="ppaction://hlinksldjump"/>
          </p:cNvPr>
          <p:cNvPicPr>
            <a:picLocks noChangeAspect="1" noChangeArrowheads="1"/>
          </p:cNvPicPr>
          <p:nvPr>
            <p:ph sz="half" idx="1"/>
          </p:nvPr>
        </p:nvPicPr>
        <p:blipFill>
          <a:blip r:embed="rId4">
            <a:lum bright="-6000"/>
            <a:extLst>
              <a:ext uri="{28A0092B-C50C-407E-A947-70E740481C1C}">
                <a14:useLocalDpi xmlns:a14="http://schemas.microsoft.com/office/drawing/2010/main" val="0"/>
              </a:ext>
            </a:extLst>
          </a:blip>
          <a:srcRect l="10938" t="2368" r="14063" b="2911"/>
          <a:stretch>
            <a:fillRect/>
          </a:stretch>
        </p:blipFill>
        <p:spPr>
          <a:xfrm>
            <a:off x="533400" y="1371600"/>
            <a:ext cx="4419600" cy="3683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33" name="Picture 17" descr="46"/>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667000" y="1371600"/>
            <a:ext cx="4133850" cy="272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42018" name="Rectangle 2"/>
          <p:cNvSpPr>
            <a:spLocks noGrp="1" noChangeArrowheads="1"/>
          </p:cNvSpPr>
          <p:nvPr>
            <p:ph type="title"/>
          </p:nvPr>
        </p:nvSpPr>
        <p:spPr/>
        <p:txBody>
          <a:bodyPr/>
          <a:lstStyle/>
          <a:p>
            <a:r>
              <a:rPr lang="en-US" altLang="en-US"/>
              <a:t>Viruses</a:t>
            </a:r>
          </a:p>
        </p:txBody>
      </p:sp>
      <p:sp>
        <p:nvSpPr>
          <p:cNvPr id="342027" name="Rectangle 11"/>
          <p:cNvSpPr>
            <a:spLocks noGrp="1" noChangeArrowheads="1"/>
          </p:cNvSpPr>
          <p:nvPr>
            <p:ph type="body" sz="half" idx="1"/>
          </p:nvPr>
        </p:nvSpPr>
        <p:spPr>
          <a:xfrm>
            <a:off x="304800" y="1066800"/>
            <a:ext cx="4038600" cy="4525963"/>
          </a:xfrm>
        </p:spPr>
        <p:txBody>
          <a:bodyPr/>
          <a:lstStyle/>
          <a:p>
            <a:r>
              <a:rPr lang="en-US" altLang="en-US" sz="2800" b="1"/>
              <a:t>Camellia</a:t>
            </a:r>
          </a:p>
          <a:p>
            <a:r>
              <a:rPr lang="en-US" altLang="en-US" sz="2800" b="1"/>
              <a:t>Rose</a:t>
            </a:r>
          </a:p>
          <a:p>
            <a:r>
              <a:rPr lang="en-US" altLang="en-US" sz="2800" b="1"/>
              <a:t>Mums</a:t>
            </a:r>
          </a:p>
          <a:p>
            <a:r>
              <a:rPr lang="en-US" altLang="en-US" sz="2800" b="1"/>
              <a:t>Lilies</a:t>
            </a:r>
          </a:p>
          <a:p>
            <a:r>
              <a:rPr lang="en-US" altLang="en-US" sz="2800" b="1"/>
              <a:t>Gladiolus</a:t>
            </a:r>
          </a:p>
          <a:p>
            <a:r>
              <a:rPr lang="en-US" altLang="en-US" sz="2800" b="1"/>
              <a:t>Tulips</a:t>
            </a:r>
          </a:p>
          <a:p>
            <a:r>
              <a:rPr lang="en-US" altLang="en-US" sz="2800" b="1"/>
              <a:t>Impatiens</a:t>
            </a:r>
          </a:p>
        </p:txBody>
      </p:sp>
      <p:pic>
        <p:nvPicPr>
          <p:cNvPr id="342029" name="Picture 13" descr="45"/>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53000" y="3733800"/>
            <a:ext cx="3943350" cy="2544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42034" name="Text Box 18"/>
          <p:cNvSpPr txBox="1">
            <a:spLocks noChangeArrowheads="1"/>
          </p:cNvSpPr>
          <p:nvPr/>
        </p:nvSpPr>
        <p:spPr bwMode="auto">
          <a:xfrm>
            <a:off x="457200" y="5181600"/>
            <a:ext cx="34290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effectLst>
                <a:outerShdw blurRad="38100" dist="38100" dir="2700000" algn="tl">
                  <a:srgbClr val="000000"/>
                </a:outerShdw>
              </a:effectLst>
            </a:endParaRPr>
          </a:p>
        </p:txBody>
      </p:sp>
      <p:sp>
        <p:nvSpPr>
          <p:cNvPr id="342035" name="Text Box 19"/>
          <p:cNvSpPr txBox="1">
            <a:spLocks noChangeArrowheads="1"/>
          </p:cNvSpPr>
          <p:nvPr/>
        </p:nvSpPr>
        <p:spPr bwMode="auto">
          <a:xfrm>
            <a:off x="2667000" y="4114800"/>
            <a:ext cx="2209800" cy="2430463"/>
          </a:xfrm>
          <a:prstGeom prst="rect">
            <a:avLst/>
          </a:prstGeom>
          <a:noFill/>
          <a:ln>
            <a:noFill/>
          </a:ln>
          <a:effectLst/>
          <a:extLst>
            <a:ext uri="{909E8E84-426E-40DD-AFC4-6F175D3DCCD1}">
              <a14:hiddenFill xmlns:a14="http://schemas.microsoft.com/office/drawing/2010/main">
                <a:solidFill>
                  <a:srgbClr val="808000">
                    <a:alpha val="61000"/>
                  </a:srgb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bg1"/>
                </a:solidFill>
                <a:effectLst/>
                <a:hlinkClick r:id="rId5" action="ppaction://hlinksldjump"/>
              </a:rPr>
              <a:t>Mosaic</a:t>
            </a:r>
            <a:endParaRPr lang="en-US" altLang="en-US" b="1">
              <a:solidFill>
                <a:schemeClr val="bg1"/>
              </a:solidFill>
              <a:effectLst/>
            </a:endParaRPr>
          </a:p>
          <a:p>
            <a:pPr algn="l">
              <a:spcBef>
                <a:spcPct val="50000"/>
              </a:spcBef>
              <a:buFontTx/>
              <a:buChar char="•"/>
            </a:pPr>
            <a:r>
              <a:rPr lang="en-US" altLang="en-US" b="1">
                <a:solidFill>
                  <a:schemeClr val="bg1"/>
                </a:solidFill>
                <a:effectLst/>
              </a:rPr>
              <a:t>Ringspots</a:t>
            </a:r>
          </a:p>
          <a:p>
            <a:pPr algn="l">
              <a:spcBef>
                <a:spcPct val="50000"/>
              </a:spcBef>
              <a:buFontTx/>
              <a:buChar char="•"/>
            </a:pPr>
            <a:r>
              <a:rPr lang="en-US" altLang="en-US" b="1">
                <a:solidFill>
                  <a:schemeClr val="bg1"/>
                </a:solidFill>
                <a:effectLst/>
                <a:hlinkClick r:id="rId6" action="ppaction://hlinksldjump"/>
              </a:rPr>
              <a:t>Rosette</a:t>
            </a:r>
            <a:endParaRPr lang="en-US" altLang="en-US" b="1">
              <a:solidFill>
                <a:schemeClr val="bg1"/>
              </a:solidFill>
              <a:effectLst/>
            </a:endParaRPr>
          </a:p>
          <a:p>
            <a:pPr algn="l">
              <a:spcBef>
                <a:spcPct val="50000"/>
              </a:spcBef>
              <a:buFontTx/>
              <a:buChar char="•"/>
            </a:pPr>
            <a:r>
              <a:rPr lang="en-US" altLang="en-US" b="1">
                <a:solidFill>
                  <a:schemeClr val="bg1"/>
                </a:solidFill>
                <a:effectLst/>
              </a:rPr>
              <a:t>Stem lesions</a:t>
            </a:r>
          </a:p>
          <a:p>
            <a:pPr algn="l">
              <a:spcBef>
                <a:spcPct val="50000"/>
              </a:spcBef>
              <a:buFontTx/>
              <a:buChar char="•"/>
            </a:pPr>
            <a:r>
              <a:rPr lang="en-US" altLang="en-US" b="1">
                <a:solidFill>
                  <a:schemeClr val="bg1"/>
                </a:solidFill>
                <a:effectLst/>
              </a:rPr>
              <a:t> Stunting</a:t>
            </a:r>
          </a:p>
          <a:p>
            <a:pPr algn="l">
              <a:spcBef>
                <a:spcPct val="50000"/>
              </a:spcBef>
              <a:buFontTx/>
              <a:buChar char="•"/>
            </a:pPr>
            <a:r>
              <a:rPr lang="en-US" altLang="en-US" b="1">
                <a:solidFill>
                  <a:schemeClr val="bg1"/>
                </a:solidFill>
                <a:effectLst/>
              </a:rPr>
              <a:t> </a:t>
            </a:r>
            <a:r>
              <a:rPr lang="en-US" altLang="en-US" b="1">
                <a:solidFill>
                  <a:schemeClr val="bg1"/>
                </a:solidFill>
                <a:effectLst/>
                <a:hlinkClick r:id="rId7" action="ppaction://hlinksldjump"/>
              </a:rPr>
              <a:t>Yellows</a:t>
            </a:r>
            <a:endParaRPr lang="en-US" altLang="en-US" b="1">
              <a:solidFill>
                <a:schemeClr val="bg1"/>
              </a:solidFill>
              <a:effectLs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04800" y="274638"/>
            <a:ext cx="8382000" cy="1630362"/>
          </a:xfrm>
        </p:spPr>
        <p:txBody>
          <a:bodyPr/>
          <a:lstStyle/>
          <a:p>
            <a:r>
              <a:rPr lang="en-US" altLang="en-US" sz="4400" b="1"/>
              <a:t>Proper Selection of </a:t>
            </a:r>
            <a:br>
              <a:rPr lang="en-US" altLang="en-US" sz="4400" b="1"/>
            </a:br>
            <a:r>
              <a:rPr lang="en-US" altLang="en-US" sz="4400" b="1"/>
              <a:t>Control Techniques</a:t>
            </a:r>
            <a:r>
              <a:rPr lang="en-US" altLang="en-US" sz="4400"/>
              <a:t> </a:t>
            </a:r>
            <a:br>
              <a:rPr lang="en-US" altLang="en-US" sz="4400"/>
            </a:br>
            <a:endParaRPr lang="en-US" altLang="en-US" sz="4400"/>
          </a:p>
        </p:txBody>
      </p:sp>
      <p:pic>
        <p:nvPicPr>
          <p:cNvPr id="76808" name="Picture 8" descr="CompleteInsct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524000"/>
            <a:ext cx="94615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9" descr="hudson_sprayer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057400"/>
            <a:ext cx="17145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Picture 10" descr="BBGConcentrateQu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038600"/>
            <a:ext cx="21907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11" descr="70650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038600"/>
            <a:ext cx="141287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altLang="en-US"/>
              <a:t>Phytoplasmas</a:t>
            </a:r>
          </a:p>
        </p:txBody>
      </p:sp>
      <p:sp>
        <p:nvSpPr>
          <p:cNvPr id="357383" name="Rectangle 7"/>
          <p:cNvSpPr>
            <a:spLocks noGrp="1" noChangeArrowheads="1"/>
          </p:cNvSpPr>
          <p:nvPr>
            <p:ph type="body" sz="half" idx="2"/>
          </p:nvPr>
        </p:nvSpPr>
        <p:spPr/>
        <p:txBody>
          <a:bodyPr/>
          <a:lstStyle/>
          <a:p>
            <a:r>
              <a:rPr lang="en-US" altLang="en-US" sz="2800"/>
              <a:t>Dwarfed leaves</a:t>
            </a:r>
          </a:p>
          <a:p>
            <a:r>
              <a:rPr lang="en-US" altLang="en-US" sz="2800"/>
              <a:t>Yellowing or reddening of leaves</a:t>
            </a:r>
          </a:p>
          <a:p>
            <a:r>
              <a:rPr lang="en-US" altLang="en-US" sz="2800"/>
              <a:t>Witches' brooms</a:t>
            </a:r>
          </a:p>
          <a:p>
            <a:r>
              <a:rPr lang="en-US" altLang="en-US" sz="2800"/>
              <a:t>Green or sterile flowers</a:t>
            </a:r>
          </a:p>
          <a:p>
            <a:r>
              <a:rPr lang="en-US" altLang="en-US" sz="2800"/>
              <a:t>Very short internodes</a:t>
            </a:r>
          </a:p>
          <a:p>
            <a:r>
              <a:rPr lang="en-US" altLang="en-US" sz="2800"/>
              <a:t>Spread by leafhoppers</a:t>
            </a:r>
          </a:p>
        </p:txBody>
      </p:sp>
      <p:pic>
        <p:nvPicPr>
          <p:cNvPr id="357384" name="Picture 8" descr="DSC00005">
            <a:hlinkClick r:id="rId3" action="ppaction://hlinksldjump"/>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347913"/>
            <a:ext cx="4038600" cy="30289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0" name="Rectangle 6"/>
          <p:cNvSpPr>
            <a:spLocks noGrp="1" noChangeArrowheads="1"/>
          </p:cNvSpPr>
          <p:nvPr>
            <p:ph type="title"/>
          </p:nvPr>
        </p:nvSpPr>
        <p:spPr/>
        <p:txBody>
          <a:bodyPr/>
          <a:lstStyle/>
          <a:p>
            <a:r>
              <a:rPr lang="en-US" altLang="en-US"/>
              <a:t>Reduce Plant Diseases</a:t>
            </a:r>
          </a:p>
        </p:txBody>
      </p:sp>
      <p:sp>
        <p:nvSpPr>
          <p:cNvPr id="185352" name="Rectangle 8"/>
          <p:cNvSpPr>
            <a:spLocks noGrp="1" noChangeArrowheads="1"/>
          </p:cNvSpPr>
          <p:nvPr>
            <p:ph type="body" idx="1"/>
          </p:nvPr>
        </p:nvSpPr>
        <p:spPr>
          <a:xfrm>
            <a:off x="381000" y="1524000"/>
            <a:ext cx="8229600" cy="1905000"/>
          </a:xfrm>
        </p:spPr>
        <p:txBody>
          <a:bodyPr/>
          <a:lstStyle/>
          <a:p>
            <a:r>
              <a:rPr lang="en-US" altLang="en-US">
                <a:hlinkClick r:id="rId3" action="ppaction://hlinksldjump"/>
              </a:rPr>
              <a:t>Prevention</a:t>
            </a:r>
            <a:endParaRPr lang="en-US" altLang="en-US"/>
          </a:p>
          <a:p>
            <a:r>
              <a:rPr lang="en-US" altLang="en-US">
                <a:hlinkClick r:id="rId4" action="ppaction://hlinksldjump"/>
              </a:rPr>
              <a:t>Sanitation</a:t>
            </a:r>
            <a:endParaRPr lang="en-US" altLang="en-US"/>
          </a:p>
          <a:p>
            <a:r>
              <a:rPr lang="en-US" altLang="en-US">
                <a:hlinkClick r:id="rId5" action="ppaction://hlinksldjump"/>
              </a:rPr>
              <a:t>Chemical Disease Control</a:t>
            </a:r>
            <a:endParaRPr lang="en-US" alt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altLang="en-US"/>
              <a:t>Prevention</a:t>
            </a:r>
          </a:p>
        </p:txBody>
      </p:sp>
      <p:sp>
        <p:nvSpPr>
          <p:cNvPr id="394243" name="Rectangle 3"/>
          <p:cNvSpPr>
            <a:spLocks noGrp="1" noChangeArrowheads="1"/>
          </p:cNvSpPr>
          <p:nvPr>
            <p:ph type="body" idx="1"/>
          </p:nvPr>
        </p:nvSpPr>
        <p:spPr/>
        <p:txBody>
          <a:bodyPr/>
          <a:lstStyle/>
          <a:p>
            <a:r>
              <a:rPr lang="en-US" altLang="en-US"/>
              <a:t>Provide good soil drainage</a:t>
            </a:r>
          </a:p>
          <a:p>
            <a:r>
              <a:rPr lang="en-US" altLang="en-US"/>
              <a:t>Plant in right location</a:t>
            </a:r>
          </a:p>
          <a:p>
            <a:r>
              <a:rPr lang="en-US" altLang="en-US"/>
              <a:t>Reduce overcrowding</a:t>
            </a:r>
          </a:p>
          <a:p>
            <a:r>
              <a:rPr lang="en-US" altLang="en-US"/>
              <a:t>Avoid overwatering</a:t>
            </a:r>
          </a:p>
          <a:p>
            <a:r>
              <a:rPr lang="en-US" altLang="en-US"/>
              <a:t>Reduce overhead watering</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US" altLang="en-US"/>
              <a:t>Sanitation</a:t>
            </a:r>
          </a:p>
        </p:txBody>
      </p:sp>
      <p:sp>
        <p:nvSpPr>
          <p:cNvPr id="395267" name="Rectangle 3"/>
          <p:cNvSpPr>
            <a:spLocks noGrp="1" noChangeArrowheads="1"/>
          </p:cNvSpPr>
          <p:nvPr>
            <p:ph type="body" idx="1"/>
          </p:nvPr>
        </p:nvSpPr>
        <p:spPr/>
        <p:txBody>
          <a:bodyPr/>
          <a:lstStyle/>
          <a:p>
            <a:r>
              <a:rPr lang="en-US" altLang="en-US"/>
              <a:t>Use mulches</a:t>
            </a:r>
          </a:p>
          <a:p>
            <a:r>
              <a:rPr lang="en-US" altLang="en-US"/>
              <a:t>Clean under plants</a:t>
            </a:r>
          </a:p>
          <a:p>
            <a:r>
              <a:rPr lang="en-US" altLang="en-US"/>
              <a:t>Clean tools</a:t>
            </a:r>
          </a:p>
          <a:p>
            <a:r>
              <a:rPr lang="en-US" altLang="en-US"/>
              <a:t>Remove diseased plant materials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altLang="en-US"/>
              <a:t>Chemical Disease Control</a:t>
            </a:r>
          </a:p>
        </p:txBody>
      </p:sp>
      <p:sp>
        <p:nvSpPr>
          <p:cNvPr id="397315" name="Rectangle 3"/>
          <p:cNvSpPr>
            <a:spLocks noGrp="1" noChangeArrowheads="1"/>
          </p:cNvSpPr>
          <p:nvPr>
            <p:ph type="body" idx="1"/>
          </p:nvPr>
        </p:nvSpPr>
        <p:spPr>
          <a:noFill/>
          <a:extLst>
            <a:ext uri="{909E8E84-426E-40DD-AFC4-6F175D3DCCD1}">
              <a14:hiddenFill xmlns:a14="http://schemas.microsoft.com/office/drawing/2010/main">
                <a:solidFill>
                  <a:srgbClr val="808000">
                    <a:alpha val="60001"/>
                  </a:srgbClr>
                </a:solidFill>
              </a14:hiddenFill>
            </a:ext>
          </a:extLst>
        </p:spPr>
        <p:txBody>
          <a:bodyPr/>
          <a:lstStyle/>
          <a:p>
            <a:r>
              <a:rPr lang="en-US" altLang="en-US" sz="2800"/>
              <a:t>Costly approach to disease management</a:t>
            </a:r>
          </a:p>
          <a:p>
            <a:r>
              <a:rPr lang="en-US" altLang="en-US" sz="2800"/>
              <a:t>Most products only available for fungal disease</a:t>
            </a:r>
          </a:p>
          <a:p>
            <a:r>
              <a:rPr lang="en-US" altLang="en-US" sz="2800"/>
              <a:t>Use in combination with cultural approaches</a:t>
            </a:r>
          </a:p>
          <a:p>
            <a:r>
              <a:rPr lang="en-US" altLang="en-US" sz="2800"/>
              <a:t>Consult Georgia Pest Management Handbook</a:t>
            </a:r>
          </a:p>
          <a:p>
            <a:pPr lvl="1"/>
            <a:r>
              <a:rPr lang="en-US" altLang="en-US" sz="2400" b="1">
                <a:hlinkClick r:id="rId3"/>
              </a:rPr>
              <a:t>http://pubs.caes.uga.edu/caespubs/PM-Handbook.htm</a:t>
            </a:r>
            <a:endParaRPr lang="en-US" altLang="en-US" sz="2400" b="1"/>
          </a:p>
          <a:p>
            <a:r>
              <a:rPr lang="en-US" altLang="en-US" sz="2800"/>
              <a:t>Always read and follow label directions!</a:t>
            </a:r>
          </a:p>
          <a:p>
            <a:endParaRPr lang="en-US" altLang="en-US" sz="280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altLang="en-US"/>
              <a:t>Resources</a:t>
            </a:r>
          </a:p>
        </p:txBody>
      </p:sp>
      <p:sp>
        <p:nvSpPr>
          <p:cNvPr id="344067" name="Rectangle 3"/>
          <p:cNvSpPr>
            <a:spLocks noGrp="1" noChangeArrowheads="1"/>
          </p:cNvSpPr>
          <p:nvPr>
            <p:ph type="body" idx="1"/>
          </p:nvPr>
        </p:nvSpPr>
        <p:spPr/>
        <p:txBody>
          <a:bodyPr/>
          <a:lstStyle/>
          <a:p>
            <a:r>
              <a:rPr lang="en-US" altLang="en-US"/>
              <a:t>Georgia Master Gardener Handbook</a:t>
            </a:r>
          </a:p>
          <a:p>
            <a:r>
              <a:rPr lang="en-US" altLang="en-US"/>
              <a:t>UGA Plant Pathology</a:t>
            </a:r>
          </a:p>
          <a:p>
            <a:r>
              <a:rPr lang="en-US" altLang="en-US">
                <a:hlinkClick r:id="rId2"/>
              </a:rPr>
              <a:t>WWW.IPMImages.org</a:t>
            </a:r>
            <a:endParaRPr lang="en-US" altLang="en-US"/>
          </a:p>
          <a:p>
            <a:r>
              <a:rPr lang="en-US" altLang="en-US">
                <a:hlinkClick r:id="rId3"/>
              </a:rPr>
              <a:t>www.insectimages.org</a:t>
            </a:r>
            <a:endParaRPr lang="en-US" altLang="en-US"/>
          </a:p>
          <a:p>
            <a:pPr>
              <a:buFontTx/>
              <a:buNone/>
            </a:pPr>
            <a:endParaRPr lang="en-US" alt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en-US" altLang="en-US"/>
              <a:t>Questions</a:t>
            </a:r>
          </a:p>
        </p:txBody>
      </p:sp>
      <p:sp>
        <p:nvSpPr>
          <p:cNvPr id="448515" name="Rectangle 3"/>
          <p:cNvSpPr>
            <a:spLocks noGrp="1" noChangeArrowheads="1"/>
          </p:cNvSpPr>
          <p:nvPr>
            <p:ph type="body" idx="1"/>
          </p:nvPr>
        </p:nvSpPr>
        <p:spPr/>
        <p:txBody>
          <a:bodyPr/>
          <a:lstStyle/>
          <a:p>
            <a:pPr marL="609600" indent="-609600">
              <a:buFontTx/>
              <a:buAutoNum type="arabicPeriod"/>
            </a:pPr>
            <a:r>
              <a:rPr lang="en-US" altLang="en-US"/>
              <a:t>Name 4 general IPM strategies you can use in the landscape. </a:t>
            </a:r>
            <a:r>
              <a:rPr lang="en-US" altLang="en-US">
                <a:hlinkClick r:id="rId3" action="ppaction://hlinksldjump"/>
              </a:rPr>
              <a:t>Answer</a:t>
            </a:r>
            <a:endParaRPr lang="en-US" altLang="en-US"/>
          </a:p>
          <a:p>
            <a:pPr marL="609600" indent="-609600">
              <a:buFontTx/>
              <a:buAutoNum type="arabicPeriod"/>
            </a:pPr>
            <a:r>
              <a:rPr lang="en-US" altLang="en-US"/>
              <a:t>What are the basic keys to solving plant problems? </a:t>
            </a:r>
            <a:r>
              <a:rPr lang="en-US" altLang="en-US">
                <a:hlinkClick r:id="rId4" action="ppaction://hlinksldjump"/>
              </a:rPr>
              <a:t>Answer</a:t>
            </a:r>
            <a:endParaRPr lang="en-US" altLang="en-US"/>
          </a:p>
          <a:p>
            <a:pPr marL="609600" indent="-609600">
              <a:buFontTx/>
              <a:buAutoNum type="arabicPeriod"/>
            </a:pPr>
            <a:r>
              <a:rPr lang="en-US" altLang="en-US"/>
              <a:t>Which insects would be suspected of causing chewed foliage and flowers on crape myrtles and roses in June? </a:t>
            </a:r>
            <a:r>
              <a:rPr lang="en-US" altLang="en-US">
                <a:hlinkClick r:id="rId5" action="ppaction://hlinksldjump"/>
              </a:rPr>
              <a:t>Answer</a:t>
            </a:r>
            <a:endParaRPr lang="en-US" altLang="en-US"/>
          </a:p>
          <a:p>
            <a:pPr marL="609600" indent="-609600">
              <a:buFontTx/>
              <a:buAutoNum type="arabicPeriod"/>
            </a:pPr>
            <a:endParaRPr lang="en-US" altLang="en-US"/>
          </a:p>
          <a:p>
            <a:pPr marL="609600" indent="-609600">
              <a:buFontTx/>
              <a:buAutoNum type="arabicPeriod"/>
            </a:pPr>
            <a:endParaRPr lang="en-US" altLang="en-US"/>
          </a:p>
          <a:p>
            <a:pPr marL="609600" indent="-609600"/>
            <a:endParaRPr lang="en-US" alt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en-US" altLang="en-US"/>
              <a:t>More Questions</a:t>
            </a:r>
          </a:p>
        </p:txBody>
      </p:sp>
      <p:sp>
        <p:nvSpPr>
          <p:cNvPr id="450563" name="Rectangle 3"/>
          <p:cNvSpPr>
            <a:spLocks noGrp="1" noChangeArrowheads="1"/>
          </p:cNvSpPr>
          <p:nvPr>
            <p:ph type="body" idx="1"/>
          </p:nvPr>
        </p:nvSpPr>
        <p:spPr/>
        <p:txBody>
          <a:bodyPr/>
          <a:lstStyle/>
          <a:p>
            <a:pPr marL="609600" indent="-609600">
              <a:buFontTx/>
              <a:buAutoNum type="arabicPeriod" startAt="4"/>
            </a:pPr>
            <a:r>
              <a:rPr lang="en-US" altLang="en-US"/>
              <a:t>Leaves on azaleas planted in a sunny location are showing signs of stippling. What might be the cause? </a:t>
            </a:r>
            <a:r>
              <a:rPr lang="en-US" altLang="en-US">
                <a:hlinkClick r:id="rId2" action="ppaction://hlinksldjump"/>
              </a:rPr>
              <a:t>Answer</a:t>
            </a:r>
            <a:endParaRPr lang="en-US" altLang="en-US"/>
          </a:p>
          <a:p>
            <a:pPr marL="609600" indent="-609600">
              <a:buFontTx/>
              <a:buAutoNum type="arabicPeriod" startAt="4"/>
            </a:pPr>
            <a:r>
              <a:rPr lang="en-US" altLang="en-US"/>
              <a:t>Name 4 of the causes of biotic plant diseases. </a:t>
            </a:r>
            <a:r>
              <a:rPr lang="en-US" altLang="en-US">
                <a:hlinkClick r:id="rId3" action="ppaction://hlinksldjump"/>
              </a:rPr>
              <a:t>Answer</a:t>
            </a:r>
            <a:endParaRPr lang="en-US" altLang="en-US"/>
          </a:p>
          <a:p>
            <a:pPr marL="609600" indent="-609600">
              <a:buFontTx/>
              <a:buAutoNum type="arabicPeriod" startAt="4"/>
            </a:pPr>
            <a:r>
              <a:rPr lang="en-US" altLang="en-US"/>
              <a:t>Which disease causes small red spots first on the dogwood flowers then the leaves? </a:t>
            </a:r>
            <a:r>
              <a:rPr lang="en-US" altLang="en-US">
                <a:hlinkClick r:id="rId4" action="ppaction://hlinksldjump"/>
              </a:rPr>
              <a:t>Answer</a:t>
            </a:r>
            <a:endParaRPr lang="en-US" altLang="en-US"/>
          </a:p>
          <a:p>
            <a:pPr marL="609600" indent="-609600">
              <a:buFontTx/>
              <a:buAutoNum type="arabicPeriod" startAt="4"/>
            </a:pPr>
            <a:endParaRPr lang="en-US" altLang="en-US"/>
          </a:p>
          <a:p>
            <a:pPr marL="609600" indent="-609600">
              <a:buFontTx/>
              <a:buAutoNum type="arabicPeriod" startAt="4"/>
            </a:pPr>
            <a:endParaRPr lang="en-US" altLang="en-US"/>
          </a:p>
          <a:p>
            <a:pPr marL="609600" indent="-609600">
              <a:buFontTx/>
              <a:buAutoNum type="arabicPeriod" startAt="4"/>
            </a:pPr>
            <a:endParaRPr lang="en-US" alt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Rectangle 3"/>
          <p:cNvSpPr>
            <a:spLocks noGrp="1" noChangeArrowheads="1"/>
          </p:cNvSpPr>
          <p:nvPr>
            <p:ph type="body" idx="4294967295"/>
          </p:nvPr>
        </p:nvSpPr>
        <p:spPr>
          <a:xfrm>
            <a:off x="0" y="914400"/>
            <a:ext cx="8229600" cy="5211763"/>
          </a:xfrm>
        </p:spPr>
        <p:txBody>
          <a:bodyPr/>
          <a:lstStyle/>
          <a:p>
            <a:pPr marL="609600" indent="-609600">
              <a:buFontTx/>
              <a:buAutoNum type="arabicPeriod" startAt="7"/>
            </a:pPr>
            <a:r>
              <a:rPr lang="en-US" altLang="en-US"/>
              <a:t>What is the primary contributing factor to root  rot on ornamental plants? </a:t>
            </a:r>
            <a:r>
              <a:rPr lang="en-US" altLang="en-US">
                <a:hlinkClick r:id="rId2" action="ppaction://hlinksldjump"/>
              </a:rPr>
              <a:t>Answer</a:t>
            </a:r>
            <a:endParaRPr lang="en-US" altLang="en-US"/>
          </a:p>
          <a:p>
            <a:pPr marL="609600" indent="-609600">
              <a:buFontTx/>
              <a:buAutoNum type="arabicPeriod" startAt="7"/>
            </a:pPr>
            <a:r>
              <a:rPr lang="en-US" altLang="en-US"/>
              <a:t>What kind of leaf spots do bacteria cause? </a:t>
            </a:r>
            <a:r>
              <a:rPr lang="en-US" altLang="en-US">
                <a:hlinkClick r:id="rId3" action="ppaction://hlinksldjump"/>
              </a:rPr>
              <a:t>Answer</a:t>
            </a:r>
            <a:endParaRPr lang="en-US" altLang="en-US"/>
          </a:p>
          <a:p>
            <a:pPr marL="609600" indent="-609600">
              <a:buFontTx/>
              <a:buAutoNum type="arabicPeriod" startAt="7"/>
            </a:pPr>
            <a:r>
              <a:rPr lang="en-US" altLang="en-US"/>
              <a:t>How are phytoplasmas spread from plant to plant? </a:t>
            </a:r>
            <a:r>
              <a:rPr lang="en-US" altLang="en-US">
                <a:hlinkClick r:id="rId4" action="ppaction://hlinksldjump"/>
              </a:rPr>
              <a:t>Answer</a:t>
            </a:r>
            <a:endParaRPr lang="en-US" altLang="en-US"/>
          </a:p>
          <a:p>
            <a:pPr marL="609600" indent="-609600">
              <a:buFontTx/>
              <a:buAutoNum type="arabicPeriod" startAt="7"/>
            </a:pPr>
            <a:r>
              <a:rPr lang="en-US" altLang="en-US"/>
              <a:t>What are 3 things you can do to reduce  plant diseases? </a:t>
            </a:r>
            <a:r>
              <a:rPr lang="en-US" altLang="en-US">
                <a:hlinkClick r:id="rId5" action="ppaction://hlinksldjump"/>
              </a:rPr>
              <a:t>Answer</a:t>
            </a:r>
            <a:endParaRPr lang="en-US" altLang="en-US"/>
          </a:p>
          <a:p>
            <a:pPr marL="609600" indent="-609600">
              <a:buFontTx/>
              <a:buAutoNum type="arabicPeriod" startAt="7"/>
            </a:pPr>
            <a:endParaRPr lang="en-US" altLang="en-US"/>
          </a:p>
          <a:p>
            <a:pPr marL="609600" indent="-609600">
              <a:buFontTx/>
              <a:buAutoNum type="arabicPeriod" startAt="7"/>
            </a:pP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54" name="Picture 30" descr="001637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6338" y="1600200"/>
            <a:ext cx="678973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7826" name="Rectangle 2"/>
          <p:cNvSpPr>
            <a:spLocks noGrp="1" noChangeArrowheads="1"/>
          </p:cNvSpPr>
          <p:nvPr>
            <p:ph type="title"/>
          </p:nvPr>
        </p:nvSpPr>
        <p:spPr/>
        <p:txBody>
          <a:bodyPr/>
          <a:lstStyle/>
          <a:p>
            <a:r>
              <a:rPr lang="en-US" altLang="en-US" b="1"/>
              <a:t>Correct Application Methods</a:t>
            </a:r>
          </a:p>
        </p:txBody>
      </p:sp>
      <p:sp>
        <p:nvSpPr>
          <p:cNvPr id="77852" name="Text Box 28"/>
          <p:cNvSpPr txBox="1">
            <a:spLocks noChangeArrowheads="1"/>
          </p:cNvSpPr>
          <p:nvPr/>
        </p:nvSpPr>
        <p:spPr bwMode="auto">
          <a:xfrm>
            <a:off x="685800" y="5867400"/>
            <a:ext cx="6477000"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b="1">
                <a:effectLst>
                  <a:outerShdw blurRad="38100" dist="38100" dir="2700000" algn="tl">
                    <a:srgbClr val="000000"/>
                  </a:outerShdw>
                </a:effectLst>
              </a:rPr>
              <a:t>James H. Miller, USDA Forest Service, www.insectimages.org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Remember the IPM Approach</a:t>
            </a:r>
          </a:p>
        </p:txBody>
      </p:sp>
      <p:sp>
        <p:nvSpPr>
          <p:cNvPr id="62467" name="Rectangle 3"/>
          <p:cNvSpPr>
            <a:spLocks noGrp="1" noChangeArrowheads="1"/>
          </p:cNvSpPr>
          <p:nvPr>
            <p:ph type="body" idx="1"/>
          </p:nvPr>
        </p:nvSpPr>
        <p:spPr>
          <a:xfrm>
            <a:off x="457200" y="1981200"/>
            <a:ext cx="8229600" cy="4144963"/>
          </a:xfrm>
        </p:spPr>
        <p:txBody>
          <a:bodyPr/>
          <a:lstStyle/>
          <a:p>
            <a:r>
              <a:rPr lang="en-US" altLang="en-US"/>
              <a:t>Pest resistant plants</a:t>
            </a:r>
          </a:p>
          <a:p>
            <a:pPr>
              <a:buFontTx/>
              <a:buNone/>
            </a:pPr>
            <a:r>
              <a:rPr lang="en-US" altLang="en-US" sz="2000"/>
              <a:t>	http://www.plant.uga.edu/Extension/Clinics/resistance.htm</a:t>
            </a:r>
          </a:p>
          <a:p>
            <a:r>
              <a:rPr lang="en-US" altLang="en-US"/>
              <a:t>Beneficial vs. the pest insects (“good bug/bad bug”)</a:t>
            </a:r>
          </a:p>
          <a:p>
            <a:pPr>
              <a:buFontTx/>
              <a:buNone/>
            </a:pPr>
            <a:endParaRPr lang="en-US" altLang="en-US"/>
          </a:p>
          <a:p>
            <a:r>
              <a:rPr lang="en-US" altLang="en-US"/>
              <a:t>Actively conserve beneficial insects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Why use pest-resistant plants?</a:t>
            </a:r>
          </a:p>
        </p:txBody>
      </p:sp>
      <p:sp>
        <p:nvSpPr>
          <p:cNvPr id="63491" name="Rectangle 3"/>
          <p:cNvSpPr>
            <a:spLocks noGrp="1" noChangeArrowheads="1"/>
          </p:cNvSpPr>
          <p:nvPr>
            <p:ph type="body" sz="half" idx="1"/>
          </p:nvPr>
        </p:nvSpPr>
        <p:spPr>
          <a:xfrm>
            <a:off x="457200" y="1600200"/>
            <a:ext cx="4037013" cy="4525963"/>
          </a:xfrm>
        </p:spPr>
        <p:txBody>
          <a:bodyPr/>
          <a:lstStyle/>
          <a:p>
            <a:r>
              <a:rPr lang="en-US" altLang="en-US"/>
              <a:t>Attractive appearance</a:t>
            </a:r>
          </a:p>
          <a:p>
            <a:r>
              <a:rPr lang="en-US" altLang="en-US"/>
              <a:t>Aesthetic value maintained with fewer pesticide inputs</a:t>
            </a:r>
          </a:p>
          <a:p>
            <a:r>
              <a:rPr lang="en-US" altLang="en-US"/>
              <a:t>Economic and environmental savings </a:t>
            </a:r>
          </a:p>
          <a:p>
            <a:r>
              <a:rPr lang="en-US" altLang="en-US"/>
              <a:t>$$$$ and sense!</a:t>
            </a:r>
          </a:p>
          <a:p>
            <a:endParaRPr lang="en-US" altLang="en-US" sz="2800"/>
          </a:p>
          <a:p>
            <a:pPr>
              <a:buFontTx/>
              <a:buNone/>
            </a:pPr>
            <a:endParaRPr lang="en-US" altLang="en-US" sz="2800"/>
          </a:p>
        </p:txBody>
      </p:sp>
      <p:pic>
        <p:nvPicPr>
          <p:cNvPr id="63492" name="Picture 4" descr="alb resistant"/>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128838"/>
            <a:ext cx="4038600" cy="3468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Know Key Beneficial Insects</a:t>
            </a:r>
            <a:r>
              <a:rPr lang="en-US" altLang="en-US" sz="4400"/>
              <a:t/>
            </a:r>
            <a:br>
              <a:rPr lang="en-US" altLang="en-US" sz="4400"/>
            </a:br>
            <a:endParaRPr lang="en-US" altLang="en-US" sz="4400"/>
          </a:p>
        </p:txBody>
      </p:sp>
      <p:sp>
        <p:nvSpPr>
          <p:cNvPr id="64515" name="Rectangle 3"/>
          <p:cNvSpPr>
            <a:spLocks noGrp="1" noChangeArrowheads="1"/>
          </p:cNvSpPr>
          <p:nvPr>
            <p:ph type="body" sz="half" idx="1"/>
          </p:nvPr>
        </p:nvSpPr>
        <p:spPr/>
        <p:txBody>
          <a:bodyPr/>
          <a:lstStyle/>
          <a:p>
            <a:pPr>
              <a:lnSpc>
                <a:spcPct val="90000"/>
              </a:lnSpc>
            </a:pPr>
            <a:r>
              <a:rPr lang="en-US" altLang="en-US" sz="2800"/>
              <a:t>Lady beetles</a:t>
            </a:r>
          </a:p>
          <a:p>
            <a:pPr>
              <a:lnSpc>
                <a:spcPct val="90000"/>
              </a:lnSpc>
            </a:pPr>
            <a:r>
              <a:rPr lang="en-US" altLang="en-US" sz="2800"/>
              <a:t>Ground beetles</a:t>
            </a:r>
          </a:p>
          <a:p>
            <a:pPr>
              <a:lnSpc>
                <a:spcPct val="90000"/>
              </a:lnSpc>
            </a:pPr>
            <a:r>
              <a:rPr lang="en-US" altLang="en-US" sz="2800"/>
              <a:t>Tiger beetles</a:t>
            </a:r>
          </a:p>
          <a:p>
            <a:pPr>
              <a:lnSpc>
                <a:spcPct val="90000"/>
              </a:lnSpc>
            </a:pPr>
            <a:r>
              <a:rPr lang="en-US" altLang="en-US" sz="2800"/>
              <a:t>Rove beetles</a:t>
            </a:r>
          </a:p>
          <a:p>
            <a:pPr>
              <a:lnSpc>
                <a:spcPct val="90000"/>
              </a:lnSpc>
            </a:pPr>
            <a:r>
              <a:rPr lang="en-US" altLang="en-US" sz="2800"/>
              <a:t>Syrphid flies</a:t>
            </a:r>
          </a:p>
          <a:p>
            <a:pPr>
              <a:lnSpc>
                <a:spcPct val="90000"/>
              </a:lnSpc>
            </a:pPr>
            <a:r>
              <a:rPr lang="en-US" altLang="en-US" sz="2800"/>
              <a:t>Long-legged flies</a:t>
            </a:r>
          </a:p>
          <a:p>
            <a:pPr>
              <a:lnSpc>
                <a:spcPct val="90000"/>
              </a:lnSpc>
            </a:pPr>
            <a:r>
              <a:rPr lang="en-US" altLang="en-US" sz="2800"/>
              <a:t>Robber flies</a:t>
            </a:r>
          </a:p>
          <a:p>
            <a:pPr>
              <a:lnSpc>
                <a:spcPct val="90000"/>
              </a:lnSpc>
            </a:pPr>
            <a:r>
              <a:rPr lang="en-US" altLang="en-US" sz="2800"/>
              <a:t>Spined soldier bugs</a:t>
            </a:r>
          </a:p>
          <a:p>
            <a:pPr>
              <a:lnSpc>
                <a:spcPct val="90000"/>
              </a:lnSpc>
            </a:pPr>
            <a:r>
              <a:rPr lang="en-US" altLang="en-US" sz="2800"/>
              <a:t>Predaceous damsel bugs</a:t>
            </a:r>
          </a:p>
        </p:txBody>
      </p:sp>
      <p:sp>
        <p:nvSpPr>
          <p:cNvPr id="64516" name="Rectangle 4"/>
          <p:cNvSpPr>
            <a:spLocks noGrp="1" noChangeArrowheads="1"/>
          </p:cNvSpPr>
          <p:nvPr>
            <p:ph type="body" sz="half" idx="2"/>
          </p:nvPr>
        </p:nvSpPr>
        <p:spPr/>
        <p:txBody>
          <a:bodyPr/>
          <a:lstStyle/>
          <a:p>
            <a:r>
              <a:rPr lang="en-US" altLang="en-US" sz="2800"/>
              <a:t>Minute pirate bugs</a:t>
            </a:r>
          </a:p>
          <a:p>
            <a:r>
              <a:rPr lang="en-US" altLang="en-US" sz="2800"/>
              <a:t>Predaceous plant bugs</a:t>
            </a:r>
          </a:p>
          <a:p>
            <a:r>
              <a:rPr lang="en-US" altLang="en-US" sz="2800"/>
              <a:t>Assassin bugs</a:t>
            </a:r>
          </a:p>
          <a:p>
            <a:r>
              <a:rPr lang="en-US" altLang="en-US" sz="2800"/>
              <a:t>Big-eyed bugs</a:t>
            </a:r>
          </a:p>
          <a:p>
            <a:r>
              <a:rPr lang="en-US" altLang="en-US" sz="2800"/>
              <a:t>Green lacewings</a:t>
            </a:r>
          </a:p>
          <a:p>
            <a:r>
              <a:rPr lang="en-US" altLang="en-US" sz="2800"/>
              <a:t>Brown lacewings</a:t>
            </a:r>
          </a:p>
          <a:p>
            <a:r>
              <a:rPr lang="en-US" altLang="en-US" sz="2800"/>
              <a:t>Parasitic wasps</a:t>
            </a:r>
          </a:p>
          <a:p>
            <a:r>
              <a:rPr lang="en-US" altLang="en-US" sz="2800"/>
              <a:t>Parasitic flies</a:t>
            </a:r>
          </a:p>
          <a:p>
            <a:endParaRPr lang="en-US" altLang="en-US" sz="2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ltLang="en-US"/>
              <a:t>Actively Conserve Beneficials</a:t>
            </a:r>
          </a:p>
        </p:txBody>
      </p:sp>
      <p:sp>
        <p:nvSpPr>
          <p:cNvPr id="217091" name="Rectangle 3"/>
          <p:cNvSpPr>
            <a:spLocks noGrp="1" noChangeArrowheads="1"/>
          </p:cNvSpPr>
          <p:nvPr>
            <p:ph type="body" idx="1"/>
          </p:nvPr>
        </p:nvSpPr>
        <p:spPr/>
        <p:txBody>
          <a:bodyPr/>
          <a:lstStyle/>
          <a:p>
            <a:r>
              <a:rPr lang="en-US" altLang="en-US"/>
              <a:t>Minimize insecticide use unless there is imminent need</a:t>
            </a:r>
          </a:p>
          <a:p>
            <a:r>
              <a:rPr lang="en-US" altLang="en-US"/>
              <a:t>If a spray is needed use lesser impact products or selective pesticides</a:t>
            </a:r>
          </a:p>
          <a:p>
            <a:r>
              <a:rPr lang="en-US" altLang="en-US"/>
              <a:t>Provide for beneficial insects’ needs</a:t>
            </a:r>
          </a:p>
          <a:p>
            <a:pPr lvl="1"/>
            <a:r>
              <a:rPr lang="en-US" altLang="en-US"/>
              <a:t>Protection, pollen, nectar</a:t>
            </a:r>
          </a:p>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 Insect Pests of Ornamentals</a:t>
            </a:r>
          </a:p>
        </p:txBody>
      </p:sp>
      <p:sp>
        <p:nvSpPr>
          <p:cNvPr id="61443" name="Rectangle 3"/>
          <p:cNvSpPr>
            <a:spLocks noGrp="1" noChangeArrowheads="1"/>
          </p:cNvSpPr>
          <p:nvPr>
            <p:ph type="body" sz="half" idx="1"/>
          </p:nvPr>
        </p:nvSpPr>
        <p:spPr/>
        <p:txBody>
          <a:bodyPr/>
          <a:lstStyle/>
          <a:p>
            <a:r>
              <a:rPr lang="en-US" altLang="en-US" sz="2800"/>
              <a:t>Aphids</a:t>
            </a:r>
          </a:p>
          <a:p>
            <a:r>
              <a:rPr lang="en-US" altLang="en-US" sz="2800"/>
              <a:t>Mites</a:t>
            </a:r>
          </a:p>
          <a:p>
            <a:r>
              <a:rPr lang="en-US" altLang="en-US" sz="2800"/>
              <a:t>Thrips</a:t>
            </a:r>
          </a:p>
          <a:p>
            <a:r>
              <a:rPr lang="en-US" altLang="en-US" sz="2800"/>
              <a:t>Whiteflies</a:t>
            </a:r>
          </a:p>
          <a:p>
            <a:r>
              <a:rPr lang="en-US" altLang="en-US" sz="2800"/>
              <a:t>Scale and Mealybugs</a:t>
            </a:r>
          </a:p>
          <a:p>
            <a:r>
              <a:rPr lang="en-US" altLang="en-US" sz="2800"/>
              <a:t>Caterpillars (Lepidopteran pests) and sawflies</a:t>
            </a:r>
          </a:p>
          <a:p>
            <a:endParaRPr lang="en-US" altLang="en-US" sz="2800"/>
          </a:p>
        </p:txBody>
      </p:sp>
      <p:sp>
        <p:nvSpPr>
          <p:cNvPr id="61444" name="Rectangle 4"/>
          <p:cNvSpPr>
            <a:spLocks noGrp="1" noChangeArrowheads="1"/>
          </p:cNvSpPr>
          <p:nvPr>
            <p:ph type="body" sz="half" idx="2"/>
          </p:nvPr>
        </p:nvSpPr>
        <p:spPr/>
        <p:txBody>
          <a:bodyPr/>
          <a:lstStyle/>
          <a:p>
            <a:r>
              <a:rPr lang="en-US" altLang="en-US" sz="2800"/>
              <a:t>Leaf Feeding Beetles</a:t>
            </a:r>
          </a:p>
          <a:p>
            <a:r>
              <a:rPr lang="en-US" altLang="en-US" sz="2800"/>
              <a:t>Wood Borers</a:t>
            </a:r>
          </a:p>
          <a:p>
            <a:r>
              <a:rPr lang="en-US" altLang="en-US" sz="2800"/>
              <a:t>Gall Making Insects</a:t>
            </a:r>
          </a:p>
          <a:p>
            <a:r>
              <a:rPr lang="en-US" altLang="en-US" sz="2800"/>
              <a:t>Leafminers (flies, moths, sawflies and beetles)</a:t>
            </a:r>
          </a:p>
          <a:p>
            <a:r>
              <a:rPr lang="en-US" altLang="en-US" sz="2800"/>
              <a:t>Lace bugs, Plant bugs, Leafhoppers and Spittlebugs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09600"/>
            <a:ext cx="8229600" cy="1371600"/>
          </a:xfrm>
        </p:spPr>
        <p:txBody>
          <a:bodyPr/>
          <a:lstStyle/>
          <a:p>
            <a:r>
              <a:rPr lang="en-US" altLang="en-US" sz="4400"/>
              <a:t>Diagnosing Insect Damage </a:t>
            </a:r>
            <a:br>
              <a:rPr lang="en-US" altLang="en-US" sz="4400"/>
            </a:br>
            <a:r>
              <a:rPr lang="en-US" altLang="en-US" sz="4400"/>
              <a:t>to Ornamental Plants</a:t>
            </a:r>
            <a:br>
              <a:rPr lang="en-US" altLang="en-US" sz="4400"/>
            </a:br>
            <a:endParaRPr lang="en-US" altLang="en-US" sz="4400"/>
          </a:p>
        </p:txBody>
      </p:sp>
      <p:sp>
        <p:nvSpPr>
          <p:cNvPr id="30723" name="Rectangle 3"/>
          <p:cNvSpPr>
            <a:spLocks noGrp="1" noChangeArrowheads="1"/>
          </p:cNvSpPr>
          <p:nvPr>
            <p:ph type="body" idx="1"/>
          </p:nvPr>
        </p:nvSpPr>
        <p:spPr>
          <a:xfrm>
            <a:off x="457200" y="1981200"/>
            <a:ext cx="8229600" cy="3763963"/>
          </a:xfrm>
        </p:spPr>
        <p:txBody>
          <a:bodyPr/>
          <a:lstStyle/>
          <a:p>
            <a:pPr>
              <a:lnSpc>
                <a:spcPct val="90000"/>
              </a:lnSpc>
              <a:buFontTx/>
              <a:buNone/>
            </a:pPr>
            <a:r>
              <a:rPr lang="en-US" altLang="en-US" sz="2800" b="1"/>
              <a:t>Symptoms of plant problems caused by insects</a:t>
            </a:r>
            <a:r>
              <a:rPr lang="en-US" altLang="en-US" sz="2800"/>
              <a:t/>
            </a:r>
            <a:br>
              <a:rPr lang="en-US" altLang="en-US" sz="2800"/>
            </a:br>
            <a:endParaRPr lang="en-US" altLang="en-US" sz="2800"/>
          </a:p>
          <a:p>
            <a:pPr>
              <a:lnSpc>
                <a:spcPct val="90000"/>
              </a:lnSpc>
            </a:pPr>
            <a:r>
              <a:rPr lang="en-US" altLang="en-US" sz="2800"/>
              <a:t>Chewed or ragged foliage or blossoms</a:t>
            </a:r>
          </a:p>
          <a:p>
            <a:pPr>
              <a:lnSpc>
                <a:spcPct val="90000"/>
              </a:lnSpc>
            </a:pPr>
            <a:r>
              <a:rPr lang="en-US" altLang="en-US" sz="2800"/>
              <a:t>Spotted or discolored leaves</a:t>
            </a:r>
          </a:p>
          <a:p>
            <a:pPr>
              <a:lnSpc>
                <a:spcPct val="90000"/>
              </a:lnSpc>
            </a:pPr>
            <a:r>
              <a:rPr lang="en-US" altLang="en-US" sz="2800"/>
              <a:t>Twisting or deformed growth</a:t>
            </a:r>
          </a:p>
          <a:p>
            <a:pPr>
              <a:lnSpc>
                <a:spcPct val="90000"/>
              </a:lnSpc>
            </a:pPr>
            <a:r>
              <a:rPr lang="en-US" altLang="en-US" sz="2800"/>
              <a:t>Death of all or portions of the plant</a:t>
            </a:r>
          </a:p>
          <a:p>
            <a:pPr>
              <a:lnSpc>
                <a:spcPct val="90000"/>
              </a:lnSpc>
            </a:pPr>
            <a:r>
              <a:rPr lang="en-US" altLang="en-US" sz="2800"/>
              <a:t>Insect or insect-related products</a:t>
            </a:r>
          </a:p>
          <a:p>
            <a:pPr>
              <a:lnSpc>
                <a:spcPct val="90000"/>
              </a:lnSpc>
              <a:buFontTx/>
              <a:buNone/>
            </a:pPr>
            <a:endParaRPr lang="en-US" altLang="en-US" sz="2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304800"/>
            <a:ext cx="8915400" cy="1431925"/>
          </a:xfrm>
        </p:spPr>
        <p:txBody>
          <a:bodyPr/>
          <a:lstStyle/>
          <a:p>
            <a:r>
              <a:rPr lang="en-US" altLang="en-US" sz="4400"/>
              <a:t>Chewed or Ragged </a:t>
            </a:r>
            <a:br>
              <a:rPr lang="en-US" altLang="en-US" sz="4400"/>
            </a:br>
            <a:r>
              <a:rPr lang="en-US" altLang="en-US" sz="4400"/>
              <a:t>Foliage or Blossoms</a:t>
            </a:r>
            <a:br>
              <a:rPr lang="en-US" altLang="en-US" sz="4400"/>
            </a:br>
            <a:endParaRPr lang="en-US" altLang="en-US" sz="4400"/>
          </a:p>
        </p:txBody>
      </p:sp>
      <p:sp>
        <p:nvSpPr>
          <p:cNvPr id="31747" name="Rectangle 3"/>
          <p:cNvSpPr>
            <a:spLocks noGrp="1" noChangeArrowheads="1"/>
          </p:cNvSpPr>
          <p:nvPr>
            <p:ph type="body" idx="1"/>
          </p:nvPr>
        </p:nvSpPr>
        <p:spPr>
          <a:xfrm>
            <a:off x="990600" y="1600200"/>
            <a:ext cx="7696200" cy="4525963"/>
          </a:xfrm>
        </p:spPr>
        <p:txBody>
          <a:bodyPr/>
          <a:lstStyle/>
          <a:p>
            <a:r>
              <a:rPr lang="en-US" altLang="en-US"/>
              <a:t>Larvae of moths or butterflies</a:t>
            </a:r>
          </a:p>
          <a:p>
            <a:r>
              <a:rPr lang="en-US" altLang="en-US"/>
              <a:t>Larvae of or adult beetles</a:t>
            </a:r>
          </a:p>
          <a:p>
            <a:r>
              <a:rPr lang="en-US" altLang="en-US"/>
              <a:t>Sawfly larvae</a:t>
            </a:r>
          </a:p>
          <a:p>
            <a:r>
              <a:rPr lang="en-US" altLang="en-US"/>
              <a:t>Grasshoppers</a:t>
            </a:r>
          </a:p>
          <a:p>
            <a:r>
              <a:rPr lang="en-US" altLang="en-US"/>
              <a:t>Snails and slugs</a:t>
            </a:r>
          </a:p>
          <a:p>
            <a:pPr>
              <a:buFontTx/>
              <a:buNone/>
            </a:pPr>
            <a:endParaRPr lang="en-US"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flsl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772400" cy="5160963"/>
          </a:xfrm>
          <a:prstGeom prst="rect">
            <a:avLst/>
          </a:prstGeom>
          <a:noFill/>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3908425" y="4495800"/>
            <a:ext cx="447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endParaRPr lang="en-US" altLang="en-US" sz="2400">
              <a:solidFill>
                <a:schemeClr val="tx1"/>
              </a:solidFill>
              <a:effectLst/>
              <a:latin typeface="Times" charset="0"/>
            </a:endParaRPr>
          </a:p>
        </p:txBody>
      </p:sp>
      <p:sp>
        <p:nvSpPr>
          <p:cNvPr id="6148" name="Text Box 4"/>
          <p:cNvSpPr txBox="1">
            <a:spLocks noChangeArrowheads="1"/>
          </p:cNvSpPr>
          <p:nvPr/>
        </p:nvSpPr>
        <p:spPr bwMode="auto">
          <a:xfrm>
            <a:off x="3810000" y="48768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endParaRPr lang="en-US" altLang="en-US" sz="2400">
              <a:solidFill>
                <a:schemeClr val="tx1"/>
              </a:solidFill>
              <a:effectLst/>
              <a:latin typeface="Times" charset="0"/>
            </a:endParaRPr>
          </a:p>
        </p:txBody>
      </p:sp>
      <p:sp>
        <p:nvSpPr>
          <p:cNvPr id="6149" name="Rectangle 5"/>
          <p:cNvSpPr>
            <a:spLocks noChangeArrowheads="1"/>
          </p:cNvSpPr>
          <p:nvPr/>
        </p:nvSpPr>
        <p:spPr bwMode="auto">
          <a:xfrm>
            <a:off x="1371600" y="5867400"/>
            <a:ext cx="6781800" cy="685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0" hangingPunct="0"/>
            <a:r>
              <a:rPr lang="en-US" altLang="en-US" sz="2400" b="1">
                <a:solidFill>
                  <a:srgbClr val="3399FF"/>
                </a:solidFill>
                <a:effectLst/>
              </a:rPr>
              <a:t>http</a:t>
            </a:r>
            <a:r>
              <a:rPr lang="en-US" altLang="en-US" sz="2800" b="1">
                <a:solidFill>
                  <a:srgbClr val="3399FF"/>
                </a:solidFill>
                <a:effectLst/>
              </a:rPr>
              <a:t>://www.caes.uga.edu/extension/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ltLang="en-US"/>
              <a:t>Azalea Caterpillar</a:t>
            </a:r>
          </a:p>
        </p:txBody>
      </p:sp>
      <p:sp>
        <p:nvSpPr>
          <p:cNvPr id="219147" name="Text Box 11"/>
          <p:cNvSpPr txBox="1">
            <a:spLocks noChangeArrowheads="1"/>
          </p:cNvSpPr>
          <p:nvPr/>
        </p:nvSpPr>
        <p:spPr bwMode="auto">
          <a:xfrm>
            <a:off x="762000" y="6096000"/>
            <a:ext cx="6172200"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b="1">
                <a:effectLst>
                  <a:outerShdw blurRad="38100" dist="38100" dir="2700000" algn="tl">
                    <a:srgbClr val="000000"/>
                  </a:outerShdw>
                </a:effectLst>
              </a:rPr>
              <a:t>Arnold T. Drooz, USDA Forest Service, www.ipmimages.org </a:t>
            </a:r>
          </a:p>
        </p:txBody>
      </p:sp>
      <p:pic>
        <p:nvPicPr>
          <p:cNvPr id="219148" name="Picture 12" descr="406000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600200"/>
            <a:ext cx="66595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19149" name="Text Box 13"/>
          <p:cNvSpPr txBox="1">
            <a:spLocks noChangeArrowheads="1"/>
          </p:cNvSpPr>
          <p:nvPr/>
        </p:nvSpPr>
        <p:spPr bwMode="auto">
          <a:xfrm>
            <a:off x="6553200" y="1371600"/>
            <a:ext cx="25908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effectLst>
                  <a:outerShdw blurRad="38100" dist="38100" dir="2700000" algn="tl">
                    <a:srgbClr val="000000"/>
                  </a:outerShdw>
                </a:effectLst>
              </a:rPr>
              <a:t>Azaleas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457200"/>
            <a:ext cx="7772400" cy="1143000"/>
          </a:xfrm>
        </p:spPr>
        <p:txBody>
          <a:bodyPr/>
          <a:lstStyle/>
          <a:p>
            <a:r>
              <a:rPr lang="en-US" altLang="en-US"/>
              <a:t>Orange Striped Oakworm</a:t>
            </a:r>
          </a:p>
        </p:txBody>
      </p:sp>
      <p:pic>
        <p:nvPicPr>
          <p:cNvPr id="34819" name="Picture 3" descr="o-oso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14800" y="2360613"/>
            <a:ext cx="4343400" cy="3463925"/>
          </a:xfrm>
        </p:spPr>
      </p:pic>
      <p:pic>
        <p:nvPicPr>
          <p:cNvPr id="34820" name="Picture 4" descr="o-os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4038600"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825" name="Text Box 9"/>
          <p:cNvSpPr txBox="1">
            <a:spLocks noChangeArrowheads="1"/>
          </p:cNvSpPr>
          <p:nvPr/>
        </p:nvSpPr>
        <p:spPr bwMode="auto">
          <a:xfrm>
            <a:off x="685800" y="4724400"/>
            <a:ext cx="1981200" cy="11922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b="1">
                <a:effectLst>
                  <a:outerShdw blurRad="38100" dist="38100" dir="2700000" algn="tl">
                    <a:srgbClr val="000000"/>
                  </a:outerShdw>
                </a:effectLst>
              </a:rPr>
              <a:t>Oak</a:t>
            </a:r>
          </a:p>
          <a:p>
            <a:pPr algn="l">
              <a:spcBef>
                <a:spcPct val="50000"/>
              </a:spcBef>
            </a:pPr>
            <a:r>
              <a:rPr lang="en-US" altLang="en-US" b="1">
                <a:effectLst>
                  <a:outerShdw blurRad="38100" dist="38100" dir="2700000" algn="tl">
                    <a:srgbClr val="000000"/>
                  </a:outerShdw>
                </a:effectLst>
              </a:rPr>
              <a:t>Hickory</a:t>
            </a:r>
          </a:p>
          <a:p>
            <a:pPr algn="l">
              <a:spcBef>
                <a:spcPct val="50000"/>
              </a:spcBef>
            </a:pPr>
            <a:r>
              <a:rPr lang="en-US" altLang="en-US" b="1">
                <a:effectLst>
                  <a:outerShdw blurRad="38100" dist="38100" dir="2700000" algn="tl">
                    <a:srgbClr val="000000"/>
                  </a:outerShdw>
                </a:effectLst>
              </a:rPr>
              <a:t>Birch</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3" name="Picture 5" descr="DSC01932"/>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81000" y="533400"/>
            <a:ext cx="5638800" cy="541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22210" name="Rectangle 2"/>
          <p:cNvSpPr>
            <a:spLocks noGrp="1" noChangeArrowheads="1"/>
          </p:cNvSpPr>
          <p:nvPr>
            <p:ph type="title" idx="4294967295"/>
          </p:nvPr>
        </p:nvSpPr>
        <p:spPr>
          <a:xfrm>
            <a:off x="0" y="274638"/>
            <a:ext cx="8229600" cy="1143000"/>
          </a:xfrm>
        </p:spPr>
        <p:txBody>
          <a:bodyPr/>
          <a:lstStyle/>
          <a:p>
            <a:r>
              <a:rPr lang="en-US" altLang="en-US"/>
              <a:t>Root Weevils</a:t>
            </a:r>
          </a:p>
        </p:txBody>
      </p:sp>
      <p:sp>
        <p:nvSpPr>
          <p:cNvPr id="222214" name="Text Box 6"/>
          <p:cNvSpPr txBox="1">
            <a:spLocks noChangeArrowheads="1"/>
          </p:cNvSpPr>
          <p:nvPr/>
        </p:nvSpPr>
        <p:spPr bwMode="auto">
          <a:xfrm>
            <a:off x="6781800" y="838200"/>
            <a:ext cx="19812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effectLst>
                <a:outerShdw blurRad="38100" dist="38100" dir="2700000" algn="tl">
                  <a:srgbClr val="000000"/>
                </a:outerShdw>
              </a:effectLst>
            </a:endParaRPr>
          </a:p>
        </p:txBody>
      </p:sp>
      <p:sp>
        <p:nvSpPr>
          <p:cNvPr id="222215" name="Rectangle 7"/>
          <p:cNvSpPr>
            <a:spLocks noChangeArrowheads="1"/>
          </p:cNvSpPr>
          <p:nvPr/>
        </p:nvSpPr>
        <p:spPr bwMode="auto">
          <a:xfrm>
            <a:off x="6021388" y="3733800"/>
            <a:ext cx="3122612"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l"/>
            <a:r>
              <a:rPr lang="en-US" altLang="en-US" sz="1000" b="1">
                <a:solidFill>
                  <a:schemeClr val="tx1"/>
                </a:solidFill>
                <a:effectLst>
                  <a:outerShdw blurRad="38100" dist="38100" dir="2700000" algn="tl">
                    <a:srgbClr val="FFFFFF"/>
                  </a:outerShdw>
                </a:effectLst>
              </a:rPr>
              <a:t>University of Georgia Archives,</a:t>
            </a:r>
            <a:br>
              <a:rPr lang="en-US" altLang="en-US" sz="1000" b="1">
                <a:solidFill>
                  <a:schemeClr val="tx1"/>
                </a:solidFill>
                <a:effectLst>
                  <a:outerShdw blurRad="38100" dist="38100" dir="2700000" algn="tl">
                    <a:srgbClr val="FFFFFF"/>
                  </a:outerShdw>
                </a:effectLst>
              </a:rPr>
            </a:br>
            <a:r>
              <a:rPr lang="en-US" altLang="en-US" sz="1000" b="1">
                <a:solidFill>
                  <a:schemeClr val="tx1"/>
                </a:solidFill>
                <a:effectLst>
                  <a:outerShdw blurRad="38100" dist="38100" dir="2700000" algn="tl">
                    <a:srgbClr val="FFFFFF"/>
                  </a:outerShdw>
                </a:effectLst>
              </a:rPr>
              <a:t> The University of Georgia, www.ipmimages.org</a:t>
            </a:r>
            <a:r>
              <a:rPr lang="en-US" altLang="en-US">
                <a:effectLst>
                  <a:outerShdw blurRad="38100" dist="38100" dir="2700000" algn="tl">
                    <a:srgbClr val="000000"/>
                  </a:outerShdw>
                </a:effectLst>
              </a:rPr>
              <a:t> </a:t>
            </a:r>
          </a:p>
        </p:txBody>
      </p:sp>
      <p:pic>
        <p:nvPicPr>
          <p:cNvPr id="222216" name="Picture 8" descr="2912069"/>
          <p:cNvPicPr>
            <a:picLocks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791200" y="1600200"/>
            <a:ext cx="3048000" cy="2084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ltLang="en-US"/>
              <a:t>Japanese Beetles</a:t>
            </a:r>
          </a:p>
        </p:txBody>
      </p:sp>
      <p:pic>
        <p:nvPicPr>
          <p:cNvPr id="195591" name="Picture 7" descr="0177037"/>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19400" y="1447800"/>
            <a:ext cx="5799138" cy="4449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95592" name="Text Box 8"/>
          <p:cNvSpPr txBox="1">
            <a:spLocks noChangeArrowheads="1"/>
          </p:cNvSpPr>
          <p:nvPr/>
        </p:nvSpPr>
        <p:spPr bwMode="auto">
          <a:xfrm>
            <a:off x="2362200" y="5943600"/>
            <a:ext cx="5715000"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b="1">
                <a:effectLst>
                  <a:outerShdw blurRad="38100" dist="38100" dir="2700000" algn="tl">
                    <a:srgbClr val="000000"/>
                  </a:outerShdw>
                </a:effectLst>
              </a:rPr>
              <a:t>M.G. Klein, USDA Agricultural Research Service, www.ipmimages.org </a:t>
            </a:r>
          </a:p>
        </p:txBody>
      </p:sp>
      <p:sp>
        <p:nvSpPr>
          <p:cNvPr id="195593" name="Text Box 9"/>
          <p:cNvSpPr txBox="1">
            <a:spLocks noChangeArrowheads="1"/>
          </p:cNvSpPr>
          <p:nvPr/>
        </p:nvSpPr>
        <p:spPr bwMode="auto">
          <a:xfrm>
            <a:off x="381000" y="1371600"/>
            <a:ext cx="2743200" cy="3530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b="1">
                <a:solidFill>
                  <a:schemeClr val="tx1"/>
                </a:solidFill>
                <a:effectLst>
                  <a:outerShdw blurRad="38100" dist="38100" dir="2700000" algn="tl">
                    <a:srgbClr val="FFFFFF"/>
                  </a:outerShdw>
                </a:effectLst>
              </a:rPr>
              <a:t>Will eat almost anything. </a:t>
            </a:r>
          </a:p>
          <a:p>
            <a:pPr algn="l">
              <a:spcBef>
                <a:spcPct val="50000"/>
              </a:spcBef>
            </a:pPr>
            <a:r>
              <a:rPr lang="en-US" altLang="en-US" b="1">
                <a:solidFill>
                  <a:schemeClr val="tx1"/>
                </a:solidFill>
                <a:effectLst>
                  <a:outerShdw blurRad="38100" dist="38100" dir="2700000" algn="tl">
                    <a:srgbClr val="FFFFFF"/>
                  </a:outerShdw>
                </a:effectLst>
              </a:rPr>
              <a:t>Favorites: </a:t>
            </a:r>
          </a:p>
          <a:p>
            <a:pPr algn="l">
              <a:spcBef>
                <a:spcPct val="50000"/>
              </a:spcBef>
            </a:pPr>
            <a:r>
              <a:rPr lang="en-US" altLang="en-US" b="1">
                <a:solidFill>
                  <a:schemeClr val="tx1"/>
                </a:solidFill>
                <a:effectLst>
                  <a:outerShdw blurRad="38100" dist="38100" dir="2700000" algn="tl">
                    <a:srgbClr val="FFFFFF"/>
                  </a:outerShdw>
                </a:effectLst>
              </a:rPr>
              <a:t>Roses</a:t>
            </a:r>
          </a:p>
          <a:p>
            <a:pPr algn="l">
              <a:spcBef>
                <a:spcPct val="50000"/>
              </a:spcBef>
            </a:pPr>
            <a:r>
              <a:rPr lang="en-US" altLang="en-US" b="1">
                <a:solidFill>
                  <a:schemeClr val="tx1"/>
                </a:solidFill>
                <a:effectLst>
                  <a:outerShdw blurRad="38100" dist="38100" dir="2700000" algn="tl">
                    <a:srgbClr val="FFFFFF"/>
                  </a:outerShdw>
                </a:effectLst>
              </a:rPr>
              <a:t>Crape Myrtle</a:t>
            </a:r>
          </a:p>
          <a:p>
            <a:pPr algn="l">
              <a:spcBef>
                <a:spcPct val="50000"/>
              </a:spcBef>
            </a:pPr>
            <a:r>
              <a:rPr lang="en-US" altLang="en-US" b="1">
                <a:solidFill>
                  <a:schemeClr val="tx1"/>
                </a:solidFill>
                <a:effectLst>
                  <a:outerShdw blurRad="38100" dist="38100" dir="2700000" algn="tl">
                    <a:srgbClr val="FFFFFF"/>
                  </a:outerShdw>
                </a:effectLst>
              </a:rPr>
              <a:t>Japanese Maples</a:t>
            </a:r>
          </a:p>
          <a:p>
            <a:pPr algn="l">
              <a:spcBef>
                <a:spcPct val="50000"/>
              </a:spcBef>
            </a:pPr>
            <a:r>
              <a:rPr lang="en-US" altLang="en-US" b="1">
                <a:solidFill>
                  <a:schemeClr val="tx1"/>
                </a:solidFill>
                <a:effectLst>
                  <a:outerShdw blurRad="38100" dist="38100" dir="2700000" algn="tl">
                    <a:srgbClr val="FFFFFF"/>
                  </a:outerShdw>
                </a:effectLst>
              </a:rPr>
              <a:t>Grape vines </a:t>
            </a:r>
          </a:p>
          <a:p>
            <a:pPr algn="l">
              <a:spcBef>
                <a:spcPct val="50000"/>
              </a:spcBef>
            </a:pPr>
            <a:r>
              <a:rPr lang="en-US" altLang="en-US" b="1">
                <a:solidFill>
                  <a:schemeClr val="tx1"/>
                </a:solidFill>
                <a:effectLst>
                  <a:outerShdw blurRad="38100" dist="38100" dir="2700000" algn="tl">
                    <a:srgbClr val="FFFFFF"/>
                  </a:outerShdw>
                </a:effectLst>
              </a:rPr>
              <a:t>Crabapple</a:t>
            </a:r>
          </a:p>
          <a:p>
            <a:pPr>
              <a:spcBef>
                <a:spcPct val="50000"/>
              </a:spcBef>
            </a:pPr>
            <a:endParaRPr lang="en-US" altLang="en-US" b="1">
              <a:solidFill>
                <a:schemeClr val="tx1"/>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Sawflies</a:t>
            </a:r>
          </a:p>
        </p:txBody>
      </p:sp>
      <p:pic>
        <p:nvPicPr>
          <p:cNvPr id="32771" name="Picture 3" descr="o-saw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1371600"/>
            <a:ext cx="7232650" cy="4525963"/>
          </a:xfrm>
        </p:spPr>
      </p:pic>
      <p:sp>
        <p:nvSpPr>
          <p:cNvPr id="32772" name="Text Box 4"/>
          <p:cNvSpPr txBox="1">
            <a:spLocks noChangeArrowheads="1"/>
          </p:cNvSpPr>
          <p:nvPr/>
        </p:nvSpPr>
        <p:spPr bwMode="auto">
          <a:xfrm>
            <a:off x="304800" y="914400"/>
            <a:ext cx="2286000" cy="3255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b="1">
                <a:solidFill>
                  <a:schemeClr val="tx1"/>
                </a:solidFill>
                <a:effectLst>
                  <a:outerShdw blurRad="38100" dist="38100" dir="2700000" algn="tl">
                    <a:srgbClr val="FFFFFF"/>
                  </a:outerShdw>
                </a:effectLst>
              </a:rPr>
              <a:t>Rose</a:t>
            </a:r>
          </a:p>
          <a:p>
            <a:pPr algn="l">
              <a:spcBef>
                <a:spcPct val="50000"/>
              </a:spcBef>
            </a:pPr>
            <a:r>
              <a:rPr lang="en-US" altLang="en-US" b="1">
                <a:solidFill>
                  <a:schemeClr val="tx1"/>
                </a:solidFill>
                <a:effectLst>
                  <a:outerShdw blurRad="38100" dist="38100" dir="2700000" algn="tl">
                    <a:srgbClr val="FFFFFF"/>
                  </a:outerShdw>
                </a:effectLst>
              </a:rPr>
              <a:t>Azalea</a:t>
            </a:r>
          </a:p>
          <a:p>
            <a:pPr algn="l">
              <a:spcBef>
                <a:spcPct val="50000"/>
              </a:spcBef>
            </a:pPr>
            <a:r>
              <a:rPr lang="en-US" altLang="en-US" b="1">
                <a:solidFill>
                  <a:schemeClr val="tx1"/>
                </a:solidFill>
                <a:effectLst>
                  <a:outerShdw blurRad="38100" dist="38100" dir="2700000" algn="tl">
                    <a:srgbClr val="FFFFFF"/>
                  </a:outerShdw>
                </a:effectLst>
              </a:rPr>
              <a:t>Pine</a:t>
            </a:r>
          </a:p>
          <a:p>
            <a:pPr algn="l">
              <a:spcBef>
                <a:spcPct val="50000"/>
              </a:spcBef>
            </a:pPr>
            <a:r>
              <a:rPr lang="en-US" altLang="en-US" b="1">
                <a:solidFill>
                  <a:schemeClr val="tx1"/>
                </a:solidFill>
                <a:effectLst>
                  <a:outerShdw blurRad="38100" dist="38100" dir="2700000" algn="tl">
                    <a:srgbClr val="FFFFFF"/>
                  </a:outerShdw>
                </a:effectLst>
              </a:rPr>
              <a:t>Oak</a:t>
            </a:r>
          </a:p>
          <a:p>
            <a:pPr algn="l">
              <a:spcBef>
                <a:spcPct val="50000"/>
              </a:spcBef>
            </a:pPr>
            <a:r>
              <a:rPr lang="en-US" altLang="en-US" b="1">
                <a:solidFill>
                  <a:schemeClr val="tx1"/>
                </a:solidFill>
                <a:effectLst>
                  <a:outerShdw blurRad="38100" dist="38100" dir="2700000" algn="tl">
                    <a:srgbClr val="FFFFFF"/>
                  </a:outerShdw>
                </a:effectLst>
              </a:rPr>
              <a:t>Conifers</a:t>
            </a:r>
          </a:p>
          <a:p>
            <a:pPr algn="l">
              <a:spcBef>
                <a:spcPct val="50000"/>
              </a:spcBef>
            </a:pPr>
            <a:r>
              <a:rPr lang="en-US" altLang="en-US" b="1">
                <a:solidFill>
                  <a:schemeClr val="tx1"/>
                </a:solidFill>
                <a:effectLst>
                  <a:outerShdw blurRad="38100" dist="38100" dir="2700000" algn="tl">
                    <a:srgbClr val="FFFFFF"/>
                  </a:outerShdw>
                </a:effectLst>
              </a:rPr>
              <a:t>Ash</a:t>
            </a:r>
          </a:p>
          <a:p>
            <a:pPr algn="l">
              <a:spcBef>
                <a:spcPct val="50000"/>
              </a:spcBef>
            </a:pPr>
            <a:r>
              <a:rPr lang="en-US" altLang="en-US" b="1">
                <a:solidFill>
                  <a:schemeClr val="tx1"/>
                </a:solidFill>
                <a:effectLst>
                  <a:outerShdw blurRad="38100" dist="38100" dir="2700000" algn="tl">
                    <a:srgbClr val="FFFFFF"/>
                  </a:outerShdw>
                </a:effectLst>
              </a:rPr>
              <a:t>Elm</a:t>
            </a:r>
          </a:p>
          <a:p>
            <a:pPr>
              <a:spcBef>
                <a:spcPct val="50000"/>
              </a:spcBef>
            </a:pPr>
            <a:endParaRPr lang="en-US" altLang="en-US">
              <a:solidFill>
                <a:schemeClr val="tx1"/>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idx="4294967295"/>
          </p:nvPr>
        </p:nvSpPr>
        <p:spPr>
          <a:xfrm>
            <a:off x="0" y="274638"/>
            <a:ext cx="8229600" cy="1143000"/>
          </a:xfrm>
        </p:spPr>
        <p:txBody>
          <a:bodyPr/>
          <a:lstStyle/>
          <a:p>
            <a:r>
              <a:rPr lang="en-US" altLang="en-US"/>
              <a:t>Snails and Slugs</a:t>
            </a:r>
          </a:p>
        </p:txBody>
      </p:sp>
      <p:pic>
        <p:nvPicPr>
          <p:cNvPr id="223237" name="Picture 5" descr="DSC01945"/>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09600" y="1219200"/>
            <a:ext cx="6629400" cy="4972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17500" y="304800"/>
            <a:ext cx="8637588" cy="1179513"/>
          </a:xfrm>
        </p:spPr>
        <p:txBody>
          <a:bodyPr/>
          <a:lstStyle/>
          <a:p>
            <a:r>
              <a:rPr lang="en-US" altLang="en-US"/>
              <a:t>Spotted or discolored leaves</a:t>
            </a:r>
            <a:br>
              <a:rPr lang="en-US" altLang="en-US"/>
            </a:br>
            <a:endParaRPr lang="en-US" altLang="en-US"/>
          </a:p>
        </p:txBody>
      </p:sp>
      <p:sp>
        <p:nvSpPr>
          <p:cNvPr id="36867" name="Rectangle 3"/>
          <p:cNvSpPr>
            <a:spLocks noGrp="1" noChangeArrowheads="1"/>
          </p:cNvSpPr>
          <p:nvPr>
            <p:ph type="body" idx="1"/>
          </p:nvPr>
        </p:nvSpPr>
        <p:spPr/>
        <p:txBody>
          <a:bodyPr/>
          <a:lstStyle/>
          <a:p>
            <a:r>
              <a:rPr lang="en-US" altLang="en-US"/>
              <a:t>Spider mites</a:t>
            </a:r>
          </a:p>
          <a:p>
            <a:r>
              <a:rPr lang="en-US" altLang="en-US"/>
              <a:t>Leafhoppers</a:t>
            </a:r>
          </a:p>
          <a:p>
            <a:r>
              <a:rPr lang="en-US" altLang="en-US"/>
              <a:t>Plant bugs</a:t>
            </a:r>
          </a:p>
          <a:p>
            <a:r>
              <a:rPr lang="en-US" altLang="en-US"/>
              <a:t>Lace bugs</a:t>
            </a:r>
          </a:p>
          <a:p>
            <a:r>
              <a:rPr lang="en-US" altLang="en-US"/>
              <a:t>Thrips</a:t>
            </a:r>
          </a:p>
          <a:p>
            <a:r>
              <a:rPr lang="en-US" altLang="en-US"/>
              <a:t>Aphids</a:t>
            </a:r>
          </a:p>
          <a:p>
            <a:r>
              <a:rPr lang="en-US" altLang="en-US"/>
              <a:t>Whiteflies</a:t>
            </a:r>
          </a:p>
          <a:p>
            <a:pPr>
              <a:buFontTx/>
              <a:buNone/>
            </a:pPr>
            <a:endParaRPr lang="en-US" alt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Spider mites</a:t>
            </a:r>
          </a:p>
        </p:txBody>
      </p:sp>
      <p:pic>
        <p:nvPicPr>
          <p:cNvPr id="39939" name="Picture 3" descr="o-tssm"/>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90800" y="1219200"/>
            <a:ext cx="6053138" cy="4525963"/>
          </a:xfrm>
        </p:spPr>
      </p:pic>
      <p:sp>
        <p:nvSpPr>
          <p:cNvPr id="39942" name="Text Box 6"/>
          <p:cNvSpPr txBox="1">
            <a:spLocks noChangeArrowheads="1"/>
          </p:cNvSpPr>
          <p:nvPr/>
        </p:nvSpPr>
        <p:spPr bwMode="auto">
          <a:xfrm>
            <a:off x="4495800" y="5334000"/>
            <a:ext cx="41910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effectLst>
                  <a:outerShdw blurRad="38100" dist="38100" dir="2700000" algn="tl">
                    <a:srgbClr val="000000"/>
                  </a:outerShdw>
                </a:effectLst>
              </a:rPr>
              <a:t>Two spotted spider mite</a:t>
            </a:r>
          </a:p>
        </p:txBody>
      </p:sp>
      <p:sp>
        <p:nvSpPr>
          <p:cNvPr id="39943" name="Text Box 7"/>
          <p:cNvSpPr txBox="1">
            <a:spLocks noChangeArrowheads="1"/>
          </p:cNvSpPr>
          <p:nvPr/>
        </p:nvSpPr>
        <p:spPr bwMode="auto">
          <a:xfrm>
            <a:off x="228600" y="4572000"/>
            <a:ext cx="4648200" cy="2017713"/>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b="1">
                <a:effectLst>
                  <a:outerShdw blurRad="38100" dist="38100" dir="2700000" algn="tl">
                    <a:srgbClr val="000000"/>
                  </a:outerShdw>
                </a:effectLst>
              </a:rPr>
              <a:t>Warm weather:</a:t>
            </a:r>
          </a:p>
          <a:p>
            <a:pPr algn="l">
              <a:spcBef>
                <a:spcPct val="50000"/>
              </a:spcBef>
            </a:pPr>
            <a:r>
              <a:rPr lang="en-US" altLang="en-US" b="1">
                <a:effectLst>
                  <a:outerShdw blurRad="38100" dist="38100" dir="2700000" algn="tl">
                    <a:srgbClr val="000000"/>
                  </a:outerShdw>
                </a:effectLst>
              </a:rPr>
              <a:t>	Two spotted spider mite</a:t>
            </a:r>
          </a:p>
          <a:p>
            <a:pPr algn="l">
              <a:spcBef>
                <a:spcPct val="50000"/>
              </a:spcBef>
            </a:pPr>
            <a:r>
              <a:rPr lang="en-US" altLang="en-US" b="1">
                <a:effectLst>
                  <a:outerShdw blurRad="38100" dist="38100" dir="2700000" algn="tl">
                    <a:srgbClr val="000000"/>
                  </a:outerShdw>
                </a:effectLst>
              </a:rPr>
              <a:t>Cool weather: </a:t>
            </a:r>
          </a:p>
          <a:p>
            <a:pPr algn="l">
              <a:spcBef>
                <a:spcPct val="50000"/>
              </a:spcBef>
            </a:pPr>
            <a:r>
              <a:rPr lang="en-US" altLang="en-US" b="1">
                <a:effectLst>
                  <a:outerShdw blurRad="38100" dist="38100" dir="2700000" algn="tl">
                    <a:srgbClr val="000000"/>
                  </a:outerShdw>
                </a:effectLst>
              </a:rPr>
              <a:t>	Spruce spider mite</a:t>
            </a:r>
          </a:p>
          <a:p>
            <a:pPr algn="l">
              <a:spcBef>
                <a:spcPct val="50000"/>
              </a:spcBef>
            </a:pPr>
            <a:r>
              <a:rPr lang="en-US" altLang="en-US" b="1">
                <a:effectLst>
                  <a:outerShdw blurRad="38100" dist="38100" dir="2700000" algn="tl">
                    <a:srgbClr val="000000"/>
                  </a:outerShdw>
                </a:effectLst>
              </a:rPr>
              <a:t>	Southern Red mite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idx="4294967295"/>
          </p:nvPr>
        </p:nvSpPr>
        <p:spPr>
          <a:xfrm>
            <a:off x="0" y="274638"/>
            <a:ext cx="8229600" cy="1143000"/>
          </a:xfrm>
        </p:spPr>
        <p:txBody>
          <a:bodyPr/>
          <a:lstStyle/>
          <a:p>
            <a:r>
              <a:rPr lang="en-US" altLang="en-US"/>
              <a:t>Lace bugs</a:t>
            </a:r>
          </a:p>
        </p:txBody>
      </p:sp>
      <p:sp>
        <p:nvSpPr>
          <p:cNvPr id="226311" name="Text Box 7"/>
          <p:cNvSpPr txBox="1">
            <a:spLocks noChangeArrowheads="1"/>
          </p:cNvSpPr>
          <p:nvPr/>
        </p:nvSpPr>
        <p:spPr bwMode="auto">
          <a:xfrm>
            <a:off x="685800" y="5715000"/>
            <a:ext cx="5486400" cy="2444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000" b="1">
                <a:effectLst>
                  <a:outerShdw blurRad="38100" dist="38100" dir="2700000" algn="tl">
                    <a:srgbClr val="000000"/>
                  </a:outerShdw>
                </a:effectLst>
              </a:rPr>
              <a:t>Clemson University - USDA Cooperative Extension Slide Series, , www.ipmimages.org </a:t>
            </a:r>
          </a:p>
        </p:txBody>
      </p:sp>
      <p:pic>
        <p:nvPicPr>
          <p:cNvPr id="226312" name="Picture 8" descr="1435129"/>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762000" y="1752600"/>
            <a:ext cx="5851525" cy="3900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26313" name="Text Box 9"/>
          <p:cNvSpPr txBox="1">
            <a:spLocks noChangeArrowheads="1"/>
          </p:cNvSpPr>
          <p:nvPr/>
        </p:nvSpPr>
        <p:spPr bwMode="auto">
          <a:xfrm>
            <a:off x="7086600" y="1447800"/>
            <a:ext cx="1676400" cy="3255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b="1">
                <a:solidFill>
                  <a:schemeClr val="tx1"/>
                </a:solidFill>
                <a:effectLst>
                  <a:outerShdw blurRad="38100" dist="38100" dir="2700000" algn="tl">
                    <a:srgbClr val="FFFFFF"/>
                  </a:outerShdw>
                </a:effectLst>
              </a:rPr>
              <a:t>Azalea</a:t>
            </a:r>
          </a:p>
          <a:p>
            <a:pPr algn="l">
              <a:spcBef>
                <a:spcPct val="50000"/>
              </a:spcBef>
            </a:pPr>
            <a:r>
              <a:rPr lang="en-US" altLang="en-US" b="1">
                <a:solidFill>
                  <a:schemeClr val="tx1"/>
                </a:solidFill>
                <a:effectLst>
                  <a:outerShdw blurRad="38100" dist="38100" dir="2700000" algn="tl">
                    <a:srgbClr val="FFFFFF"/>
                  </a:outerShdw>
                </a:effectLst>
              </a:rPr>
              <a:t>Lantana</a:t>
            </a:r>
          </a:p>
          <a:p>
            <a:pPr algn="l">
              <a:spcBef>
                <a:spcPct val="50000"/>
              </a:spcBef>
            </a:pPr>
            <a:r>
              <a:rPr lang="en-US" altLang="en-US" b="1">
                <a:solidFill>
                  <a:schemeClr val="tx1"/>
                </a:solidFill>
                <a:effectLst>
                  <a:outerShdw blurRad="38100" dist="38100" dir="2700000" algn="tl">
                    <a:srgbClr val="FFFFFF"/>
                  </a:outerShdw>
                </a:effectLst>
              </a:rPr>
              <a:t>Sycamore</a:t>
            </a:r>
          </a:p>
          <a:p>
            <a:pPr algn="l">
              <a:spcBef>
                <a:spcPct val="50000"/>
              </a:spcBef>
            </a:pPr>
            <a:r>
              <a:rPr lang="en-US" altLang="en-US" b="1">
                <a:solidFill>
                  <a:schemeClr val="tx1"/>
                </a:solidFill>
                <a:effectLst>
                  <a:outerShdw blurRad="38100" dist="38100" dir="2700000" algn="tl">
                    <a:srgbClr val="FFFFFF"/>
                  </a:outerShdw>
                </a:effectLst>
              </a:rPr>
              <a:t>Pyracantha</a:t>
            </a:r>
          </a:p>
          <a:p>
            <a:pPr algn="l">
              <a:spcBef>
                <a:spcPct val="50000"/>
              </a:spcBef>
            </a:pPr>
            <a:r>
              <a:rPr lang="en-US" altLang="en-US" b="1">
                <a:solidFill>
                  <a:schemeClr val="tx1"/>
                </a:solidFill>
                <a:effectLst>
                  <a:outerShdw blurRad="38100" dist="38100" dir="2700000" algn="tl">
                    <a:srgbClr val="FFFFFF"/>
                  </a:outerShdw>
                </a:effectLst>
              </a:rPr>
              <a:t>Willow</a:t>
            </a:r>
          </a:p>
          <a:p>
            <a:pPr algn="l">
              <a:spcBef>
                <a:spcPct val="50000"/>
              </a:spcBef>
            </a:pPr>
            <a:r>
              <a:rPr lang="en-US" altLang="en-US" b="1">
                <a:solidFill>
                  <a:schemeClr val="tx1"/>
                </a:solidFill>
                <a:effectLst>
                  <a:outerShdw blurRad="38100" dist="38100" dir="2700000" algn="tl">
                    <a:srgbClr val="FFFFFF"/>
                  </a:outerShdw>
                </a:effectLst>
              </a:rPr>
              <a:t>Photinia</a:t>
            </a:r>
          </a:p>
          <a:p>
            <a:pPr algn="l">
              <a:spcBef>
                <a:spcPct val="50000"/>
              </a:spcBef>
            </a:pPr>
            <a:endParaRPr lang="en-US" altLang="en-US" b="1">
              <a:solidFill>
                <a:schemeClr val="tx1"/>
              </a:solidFill>
              <a:effectLst>
                <a:outerShdw blurRad="38100" dist="38100" dir="2700000" algn="tl">
                  <a:srgbClr val="FFFFFF"/>
                </a:outerShdw>
              </a:effectLst>
            </a:endParaRPr>
          </a:p>
          <a:p>
            <a:pPr>
              <a:spcBef>
                <a:spcPct val="50000"/>
              </a:spcBef>
            </a:pPr>
            <a:endParaRPr lang="en-US" altLang="en-US">
              <a:effectLst>
                <a:outerShdw blurRad="38100" dist="38100" dir="2700000" algn="tl">
                  <a:srgbClr val="000000"/>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idx="4294967295"/>
          </p:nvPr>
        </p:nvSpPr>
        <p:spPr>
          <a:xfrm>
            <a:off x="0" y="274638"/>
            <a:ext cx="8229600" cy="1143000"/>
          </a:xfrm>
        </p:spPr>
        <p:txBody>
          <a:bodyPr/>
          <a:lstStyle/>
          <a:p>
            <a:r>
              <a:rPr lang="en-US" altLang="en-US"/>
              <a:t>Thrips</a:t>
            </a:r>
          </a:p>
        </p:txBody>
      </p:sp>
      <p:pic>
        <p:nvPicPr>
          <p:cNvPr id="227333" name="Picture 5" descr="1243097"/>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1143000"/>
            <a:ext cx="69342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27334" name="Text Box 6"/>
          <p:cNvSpPr txBox="1">
            <a:spLocks noChangeArrowheads="1"/>
          </p:cNvSpPr>
          <p:nvPr/>
        </p:nvSpPr>
        <p:spPr bwMode="auto">
          <a:xfrm>
            <a:off x="0" y="5410200"/>
            <a:ext cx="53340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000" b="1">
                <a:effectLst>
                  <a:outerShdw blurRad="38100" dist="38100" dir="2700000" algn="tl">
                    <a:srgbClr val="000000"/>
                  </a:outerShdw>
                </a:effectLst>
              </a:rPr>
              <a:t>Whitney Cranshaw, Colorado State University, www.ipmimages.org</a:t>
            </a:r>
            <a:r>
              <a:rPr lang="en-US" altLang="en-US">
                <a:effectLst>
                  <a:outerShdw blurRad="38100" dist="38100" dir="2700000" algn="tl">
                    <a:srgbClr val="000000"/>
                  </a:outerShdw>
                </a:effectLst>
              </a:rPr>
              <a:t> </a:t>
            </a:r>
          </a:p>
        </p:txBody>
      </p:sp>
      <p:sp>
        <p:nvSpPr>
          <p:cNvPr id="227335" name="Text Box 7"/>
          <p:cNvSpPr txBox="1">
            <a:spLocks noChangeArrowheads="1"/>
          </p:cNvSpPr>
          <p:nvPr/>
        </p:nvSpPr>
        <p:spPr bwMode="auto">
          <a:xfrm>
            <a:off x="6934200" y="609600"/>
            <a:ext cx="2209800" cy="5319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b="1">
                <a:solidFill>
                  <a:schemeClr val="tx1"/>
                </a:solidFill>
                <a:effectLst/>
              </a:rPr>
              <a:t>Amaryllis </a:t>
            </a:r>
          </a:p>
          <a:p>
            <a:pPr algn="l">
              <a:spcBef>
                <a:spcPct val="50000"/>
              </a:spcBef>
            </a:pPr>
            <a:r>
              <a:rPr lang="en-US" altLang="en-US" b="1">
                <a:solidFill>
                  <a:schemeClr val="tx1"/>
                </a:solidFill>
                <a:effectLst/>
              </a:rPr>
              <a:t>Azalea </a:t>
            </a:r>
          </a:p>
          <a:p>
            <a:pPr algn="l">
              <a:spcBef>
                <a:spcPct val="50000"/>
              </a:spcBef>
            </a:pPr>
            <a:r>
              <a:rPr lang="en-US" altLang="en-US" b="1">
                <a:solidFill>
                  <a:schemeClr val="tx1"/>
                </a:solidFill>
                <a:effectLst/>
              </a:rPr>
              <a:t>Begonia</a:t>
            </a:r>
          </a:p>
          <a:p>
            <a:pPr algn="l">
              <a:spcBef>
                <a:spcPct val="50000"/>
              </a:spcBef>
            </a:pPr>
            <a:r>
              <a:rPr lang="en-US" altLang="en-US" b="1">
                <a:solidFill>
                  <a:schemeClr val="tx1"/>
                </a:solidFill>
                <a:effectLst/>
              </a:rPr>
              <a:t>Carnation</a:t>
            </a:r>
          </a:p>
          <a:p>
            <a:pPr algn="l">
              <a:spcBef>
                <a:spcPct val="50000"/>
              </a:spcBef>
            </a:pPr>
            <a:r>
              <a:rPr lang="en-US" altLang="en-US" b="1">
                <a:solidFill>
                  <a:schemeClr val="tx1"/>
                </a:solidFill>
                <a:effectLst/>
              </a:rPr>
              <a:t> Chrysanthemum</a:t>
            </a:r>
          </a:p>
          <a:p>
            <a:pPr algn="l">
              <a:spcBef>
                <a:spcPct val="50000"/>
              </a:spcBef>
            </a:pPr>
            <a:r>
              <a:rPr lang="en-US" altLang="en-US" b="1">
                <a:solidFill>
                  <a:schemeClr val="tx1"/>
                </a:solidFill>
                <a:effectLst/>
              </a:rPr>
              <a:t> Croton</a:t>
            </a:r>
          </a:p>
          <a:p>
            <a:pPr algn="l">
              <a:spcBef>
                <a:spcPct val="50000"/>
              </a:spcBef>
            </a:pPr>
            <a:r>
              <a:rPr lang="en-US" altLang="en-US" b="1">
                <a:solidFill>
                  <a:schemeClr val="tx1"/>
                </a:solidFill>
                <a:effectLst/>
              </a:rPr>
              <a:t> Fern</a:t>
            </a:r>
          </a:p>
          <a:p>
            <a:pPr algn="l">
              <a:spcBef>
                <a:spcPct val="50000"/>
              </a:spcBef>
            </a:pPr>
            <a:r>
              <a:rPr lang="en-US" altLang="en-US" b="1">
                <a:solidFill>
                  <a:schemeClr val="tx1"/>
                </a:solidFill>
                <a:effectLst/>
              </a:rPr>
              <a:t> Fuchsia</a:t>
            </a:r>
          </a:p>
          <a:p>
            <a:pPr algn="l">
              <a:spcBef>
                <a:spcPct val="50000"/>
              </a:spcBef>
            </a:pPr>
            <a:r>
              <a:rPr lang="en-US" altLang="en-US" b="1">
                <a:solidFill>
                  <a:schemeClr val="tx1"/>
                </a:solidFill>
                <a:effectLst/>
              </a:rPr>
              <a:t>Geranium</a:t>
            </a:r>
          </a:p>
          <a:p>
            <a:pPr algn="l">
              <a:spcBef>
                <a:spcPct val="50000"/>
              </a:spcBef>
            </a:pPr>
            <a:r>
              <a:rPr lang="en-US" altLang="en-US" b="1">
                <a:solidFill>
                  <a:schemeClr val="tx1"/>
                </a:solidFill>
                <a:effectLst/>
              </a:rPr>
              <a:t>Gladioli</a:t>
            </a:r>
          </a:p>
          <a:p>
            <a:pPr algn="l">
              <a:spcBef>
                <a:spcPct val="50000"/>
              </a:spcBef>
            </a:pPr>
            <a:r>
              <a:rPr lang="en-US" altLang="en-US" b="1">
                <a:solidFill>
                  <a:schemeClr val="tx1"/>
                </a:solidFill>
                <a:effectLst/>
              </a:rPr>
              <a:t> Iris</a:t>
            </a:r>
          </a:p>
          <a:p>
            <a:pPr algn="l">
              <a:spcBef>
                <a:spcPct val="50000"/>
              </a:spcBef>
            </a:pPr>
            <a:r>
              <a:rPr lang="en-US" altLang="en-US" b="1">
                <a:solidFill>
                  <a:schemeClr val="tx1"/>
                </a:solidFill>
                <a:effectLst/>
              </a:rPr>
              <a:t>Roses</a:t>
            </a:r>
          </a:p>
          <a:p>
            <a:pPr algn="l">
              <a:spcBef>
                <a:spcPct val="50000"/>
              </a:spcBef>
            </a:pPr>
            <a:r>
              <a:rPr lang="en-US" altLang="en-US" b="1">
                <a:solidFill>
                  <a:schemeClr val="tx1"/>
                </a:solidFill>
                <a:effectLst/>
              </a:rPr>
              <a:t>Snapdragon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eblogo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14400"/>
            <a:ext cx="4991100" cy="4891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Twisting or deformed growth </a:t>
            </a:r>
          </a:p>
        </p:txBody>
      </p:sp>
      <p:sp>
        <p:nvSpPr>
          <p:cNvPr id="43011" name="Rectangle 3"/>
          <p:cNvSpPr>
            <a:spLocks noGrp="1" noChangeArrowheads="1"/>
          </p:cNvSpPr>
          <p:nvPr>
            <p:ph type="body" idx="1"/>
          </p:nvPr>
        </p:nvSpPr>
        <p:spPr/>
        <p:txBody>
          <a:bodyPr/>
          <a:lstStyle/>
          <a:p>
            <a:r>
              <a:rPr lang="en-US" altLang="en-US"/>
              <a:t>Aphids</a:t>
            </a:r>
          </a:p>
          <a:p>
            <a:r>
              <a:rPr lang="en-US" altLang="en-US"/>
              <a:t>Thrips</a:t>
            </a:r>
          </a:p>
          <a:p>
            <a:r>
              <a:rPr lang="en-US" altLang="en-US"/>
              <a:t>Eriophyid (gall, blister, bud or rust) Mites</a:t>
            </a:r>
          </a:p>
          <a:p>
            <a:r>
              <a:rPr lang="en-US" altLang="en-US"/>
              <a:t>Spittlebugs</a:t>
            </a:r>
          </a:p>
          <a:p>
            <a:r>
              <a:rPr lang="en-US" altLang="en-US"/>
              <a:t>Leafmining flies or caterpillars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Aphids</a:t>
            </a:r>
          </a:p>
        </p:txBody>
      </p:sp>
      <p:pic>
        <p:nvPicPr>
          <p:cNvPr id="44038" name="Picture 6" descr="1233212"/>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71600" y="1295400"/>
            <a:ext cx="3352800" cy="335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4037" name="Text Box 5"/>
          <p:cNvSpPr txBox="1">
            <a:spLocks noChangeArrowheads="1"/>
          </p:cNvSpPr>
          <p:nvPr/>
        </p:nvSpPr>
        <p:spPr bwMode="auto">
          <a:xfrm>
            <a:off x="1219200" y="4648200"/>
            <a:ext cx="3429000" cy="4730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000" b="1">
                <a:solidFill>
                  <a:schemeClr val="tx1"/>
                </a:solidFill>
                <a:effectLst>
                  <a:outerShdw blurRad="38100" dist="38100" dir="2700000" algn="tl">
                    <a:srgbClr val="FFFFFF"/>
                  </a:outerShdw>
                </a:effectLst>
              </a:rPr>
              <a:t>Clemson University - USDA Cooperative Extension</a:t>
            </a:r>
          </a:p>
          <a:p>
            <a:pPr algn="l">
              <a:spcBef>
                <a:spcPct val="50000"/>
              </a:spcBef>
            </a:pPr>
            <a:r>
              <a:rPr lang="en-US" altLang="en-US" sz="1000" b="1">
                <a:solidFill>
                  <a:schemeClr val="tx1"/>
                </a:solidFill>
                <a:effectLst>
                  <a:outerShdw blurRad="38100" dist="38100" dir="2700000" algn="tl">
                    <a:srgbClr val="FFFFFF"/>
                  </a:outerShdw>
                </a:effectLst>
              </a:rPr>
              <a:t> Slide Series, , www.ipmimages.org</a:t>
            </a:r>
          </a:p>
        </p:txBody>
      </p:sp>
      <p:pic>
        <p:nvPicPr>
          <p:cNvPr id="44040" name="Picture 8" descr="1626006"/>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24400" y="1219200"/>
            <a:ext cx="30178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4042" name="Text Box 10"/>
          <p:cNvSpPr txBox="1">
            <a:spLocks noChangeArrowheads="1"/>
          </p:cNvSpPr>
          <p:nvPr/>
        </p:nvSpPr>
        <p:spPr bwMode="auto">
          <a:xfrm>
            <a:off x="4419600" y="5715000"/>
            <a:ext cx="37338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000" b="1">
                <a:solidFill>
                  <a:schemeClr val="tx1"/>
                </a:solidFill>
                <a:effectLst>
                  <a:outerShdw blurRad="38100" dist="38100" dir="2700000" algn="tl">
                    <a:srgbClr val="FFFFFF"/>
                  </a:outerShdw>
                </a:effectLst>
              </a:rPr>
              <a:t>John A. Weidhass, Virginia Polytechnic Institute and State University, www.ipmimages.org</a:t>
            </a:r>
            <a:r>
              <a:rPr lang="en-US" altLang="en-US">
                <a:solidFill>
                  <a:schemeClr val="tx1"/>
                </a:solidFill>
                <a:effectLst>
                  <a:outerShdw blurRad="38100" dist="38100" dir="2700000" algn="tl">
                    <a:srgbClr val="FFFFFF"/>
                  </a:outerShdw>
                </a:effectLst>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Two lined spittlebug</a:t>
            </a:r>
          </a:p>
        </p:txBody>
      </p:sp>
      <p:pic>
        <p:nvPicPr>
          <p:cNvPr id="46084" name="Picture 4" descr="tls damage"/>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72000" y="2590800"/>
            <a:ext cx="4267200" cy="3794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6085" name="Picture 5" descr="o-tsb1"/>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810000" y="1524000"/>
            <a:ext cx="1601788"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6087" name="Picture 7" descr="t_spit1"/>
          <p:cNvPicPr>
            <a:picLocks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228600" y="3048000"/>
            <a:ext cx="3810000" cy="269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Holly Leafminer</a:t>
            </a:r>
          </a:p>
        </p:txBody>
      </p:sp>
      <p:pic>
        <p:nvPicPr>
          <p:cNvPr id="48131" name="Picture 3" descr="o-hlm2"/>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362200" y="1752600"/>
            <a:ext cx="3757613" cy="398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8132" name="Picture 4" descr="o-hlm1"/>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00600" y="1676400"/>
            <a:ext cx="2362200" cy="175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z="4400"/>
              <a:t>Death of all or portions of the plant</a:t>
            </a:r>
            <a:br>
              <a:rPr lang="en-US" altLang="en-US" sz="4400"/>
            </a:br>
            <a:endParaRPr lang="en-US" altLang="en-US" sz="4400"/>
          </a:p>
        </p:txBody>
      </p:sp>
      <p:sp>
        <p:nvSpPr>
          <p:cNvPr id="50179" name="Rectangle 3"/>
          <p:cNvSpPr>
            <a:spLocks noGrp="1" noChangeArrowheads="1"/>
          </p:cNvSpPr>
          <p:nvPr>
            <p:ph type="body" idx="1"/>
          </p:nvPr>
        </p:nvSpPr>
        <p:spPr/>
        <p:txBody>
          <a:bodyPr/>
          <a:lstStyle/>
          <a:p>
            <a:r>
              <a:rPr lang="en-US" altLang="en-US"/>
              <a:t>Scale insects</a:t>
            </a:r>
          </a:p>
          <a:p>
            <a:r>
              <a:rPr lang="en-US" altLang="en-US"/>
              <a:t>Moth or beetle larvae that bore into stems, branches or trunks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4400"/>
              <a:t>Euonymus Scale</a:t>
            </a:r>
            <a:br>
              <a:rPr lang="en-US" altLang="en-US" sz="4400"/>
            </a:br>
            <a:endParaRPr lang="en-US" altLang="en-US" sz="4400"/>
          </a:p>
        </p:txBody>
      </p:sp>
      <p:pic>
        <p:nvPicPr>
          <p:cNvPr id="51204" name="Picture 4" descr="o-e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6248400" cy="440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05" name="Picture 5" descr="o-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19200"/>
            <a:ext cx="3886200"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Wax scale </a:t>
            </a:r>
          </a:p>
        </p:txBody>
      </p:sp>
      <p:pic>
        <p:nvPicPr>
          <p:cNvPr id="53251" name="Picture 3" descr="o-wx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76400"/>
            <a:ext cx="6172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3252" name="Text Box 4"/>
          <p:cNvSpPr txBox="1">
            <a:spLocks noChangeArrowheads="1"/>
          </p:cNvSpPr>
          <p:nvPr/>
        </p:nvSpPr>
        <p:spPr bwMode="auto">
          <a:xfrm>
            <a:off x="6705600" y="1219200"/>
            <a:ext cx="2438400" cy="3255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b="1">
                <a:solidFill>
                  <a:schemeClr val="tx1"/>
                </a:solidFill>
                <a:effectLst>
                  <a:outerShdw blurRad="38100" dist="38100" dir="2700000" algn="tl">
                    <a:srgbClr val="FFFFFF"/>
                  </a:outerShdw>
                </a:effectLst>
              </a:rPr>
              <a:t>Japanese holly </a:t>
            </a:r>
          </a:p>
          <a:p>
            <a:pPr algn="l">
              <a:spcBef>
                <a:spcPct val="50000"/>
              </a:spcBef>
            </a:pPr>
            <a:r>
              <a:rPr lang="en-US" altLang="en-US" b="1">
                <a:solidFill>
                  <a:schemeClr val="tx1"/>
                </a:solidFill>
                <a:effectLst>
                  <a:outerShdw blurRad="38100" dist="38100" dir="2700000" algn="tl">
                    <a:srgbClr val="FFFFFF"/>
                  </a:outerShdw>
                </a:effectLst>
              </a:rPr>
              <a:t>Chinese holly</a:t>
            </a:r>
          </a:p>
          <a:p>
            <a:pPr algn="l">
              <a:spcBef>
                <a:spcPct val="50000"/>
              </a:spcBef>
            </a:pPr>
            <a:r>
              <a:rPr lang="en-US" altLang="en-US" b="1">
                <a:solidFill>
                  <a:schemeClr val="tx1"/>
                </a:solidFill>
                <a:effectLst>
                  <a:outerShdw blurRad="38100" dist="38100" dir="2700000" algn="tl">
                    <a:srgbClr val="FFFFFF"/>
                  </a:outerShdw>
                </a:effectLst>
              </a:rPr>
              <a:t>Euonymus</a:t>
            </a:r>
          </a:p>
          <a:p>
            <a:pPr algn="l">
              <a:spcBef>
                <a:spcPct val="50000"/>
              </a:spcBef>
            </a:pPr>
            <a:r>
              <a:rPr lang="en-US" altLang="en-US" b="1">
                <a:solidFill>
                  <a:schemeClr val="tx1"/>
                </a:solidFill>
                <a:effectLst>
                  <a:outerShdw blurRad="38100" dist="38100" dir="2700000" algn="tl">
                    <a:srgbClr val="FFFFFF"/>
                  </a:outerShdw>
                </a:effectLst>
              </a:rPr>
              <a:t>Boxwood </a:t>
            </a:r>
          </a:p>
          <a:p>
            <a:pPr algn="l">
              <a:spcBef>
                <a:spcPct val="50000"/>
              </a:spcBef>
            </a:pPr>
            <a:r>
              <a:rPr lang="en-US" altLang="en-US" b="1">
                <a:solidFill>
                  <a:schemeClr val="tx1"/>
                </a:solidFill>
                <a:effectLst>
                  <a:outerShdw blurRad="38100" dist="38100" dir="2700000" algn="tl">
                    <a:srgbClr val="FFFFFF"/>
                  </a:outerShdw>
                </a:effectLst>
              </a:rPr>
              <a:t>Pyracantha </a:t>
            </a:r>
          </a:p>
          <a:p>
            <a:pPr algn="l">
              <a:spcBef>
                <a:spcPct val="50000"/>
              </a:spcBef>
            </a:pPr>
            <a:r>
              <a:rPr lang="en-US" altLang="en-US" b="1">
                <a:solidFill>
                  <a:schemeClr val="tx1"/>
                </a:solidFill>
                <a:effectLst>
                  <a:outerShdw blurRad="38100" dist="38100" dir="2700000" algn="tl">
                    <a:srgbClr val="FFFFFF"/>
                  </a:outerShdw>
                </a:effectLst>
              </a:rPr>
              <a:t>Spirea </a:t>
            </a:r>
          </a:p>
          <a:p>
            <a:pPr algn="l">
              <a:spcBef>
                <a:spcPct val="50000"/>
              </a:spcBef>
            </a:pPr>
            <a:r>
              <a:rPr lang="en-US" altLang="en-US" b="1">
                <a:solidFill>
                  <a:schemeClr val="tx1"/>
                </a:solidFill>
                <a:effectLst>
                  <a:outerShdw blurRad="38100" dist="38100" dir="2700000" algn="tl">
                    <a:srgbClr val="FFFFFF"/>
                  </a:outerShdw>
                </a:effectLst>
              </a:rPr>
              <a:t>Japanese magnolia</a:t>
            </a:r>
          </a:p>
          <a:p>
            <a:pPr algn="l">
              <a:spcBef>
                <a:spcPct val="50000"/>
              </a:spcBef>
            </a:pPr>
            <a:r>
              <a:rPr lang="en-US" altLang="en-US" b="1">
                <a:solidFill>
                  <a:schemeClr val="tx1"/>
                </a:solidFill>
                <a:effectLst>
                  <a:outerShdw blurRad="38100" dist="38100" dir="2700000" algn="tl">
                    <a:srgbClr val="FFFFFF"/>
                  </a:outerShdw>
                </a:effectLst>
              </a:rPr>
              <a:t>Flowering quince</a:t>
            </a:r>
            <a:r>
              <a:rPr lang="en-US" altLang="en-US">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ltLang="en-US"/>
              <a:t>Asian Ambrosia Beetles</a:t>
            </a:r>
          </a:p>
        </p:txBody>
      </p:sp>
      <p:sp>
        <p:nvSpPr>
          <p:cNvPr id="199689" name="Text Box 9"/>
          <p:cNvSpPr txBox="1">
            <a:spLocks noChangeArrowheads="1"/>
          </p:cNvSpPr>
          <p:nvPr/>
        </p:nvSpPr>
        <p:spPr bwMode="auto">
          <a:xfrm>
            <a:off x="1066800" y="6340475"/>
            <a:ext cx="5486400"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b="1">
                <a:effectLst>
                  <a:outerShdw blurRad="38100" dist="38100" dir="2700000" algn="tl">
                    <a:srgbClr val="000000"/>
                  </a:outerShdw>
                </a:effectLst>
              </a:rPr>
              <a:t>Byron Rhodes, The University of Georgia, www.ipmimages.org</a:t>
            </a:r>
            <a:r>
              <a:rPr lang="en-US" altLang="en-US" sz="1200">
                <a:effectLst>
                  <a:outerShdw blurRad="38100" dist="38100" dir="2700000" algn="tl">
                    <a:srgbClr val="000000"/>
                  </a:outerShdw>
                </a:effectLst>
              </a:rPr>
              <a:t> </a:t>
            </a:r>
          </a:p>
        </p:txBody>
      </p:sp>
      <p:pic>
        <p:nvPicPr>
          <p:cNvPr id="199691" name="Picture 11" descr="2721027"/>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1295400"/>
            <a:ext cx="30178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99692" name="Text Box 12"/>
          <p:cNvSpPr txBox="1">
            <a:spLocks noChangeArrowheads="1"/>
          </p:cNvSpPr>
          <p:nvPr/>
        </p:nvSpPr>
        <p:spPr bwMode="auto">
          <a:xfrm>
            <a:off x="4648200" y="1371600"/>
            <a:ext cx="3733800" cy="3668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b="1">
                <a:solidFill>
                  <a:schemeClr val="tx1"/>
                </a:solidFill>
                <a:effectLst/>
              </a:rPr>
              <a:t>Styrax</a:t>
            </a:r>
          </a:p>
          <a:p>
            <a:pPr algn="l">
              <a:spcBef>
                <a:spcPct val="50000"/>
              </a:spcBef>
            </a:pPr>
            <a:r>
              <a:rPr lang="en-US" altLang="en-US" b="1">
                <a:solidFill>
                  <a:schemeClr val="tx1"/>
                </a:solidFill>
                <a:effectLst/>
              </a:rPr>
              <a:t>Ornamental cherry</a:t>
            </a:r>
          </a:p>
          <a:p>
            <a:pPr algn="l">
              <a:spcBef>
                <a:spcPct val="50000"/>
              </a:spcBef>
            </a:pPr>
            <a:r>
              <a:rPr lang="en-US" altLang="en-US" b="1">
                <a:solidFill>
                  <a:schemeClr val="tx1"/>
                </a:solidFill>
                <a:effectLst/>
              </a:rPr>
              <a:t>Crape myrtle</a:t>
            </a:r>
          </a:p>
          <a:p>
            <a:pPr algn="l">
              <a:spcBef>
                <a:spcPct val="50000"/>
              </a:spcBef>
            </a:pPr>
            <a:r>
              <a:rPr lang="en-US" altLang="en-US" b="1">
                <a:solidFill>
                  <a:schemeClr val="tx1"/>
                </a:solidFill>
                <a:effectLst/>
              </a:rPr>
              <a:t>Japanese maple</a:t>
            </a:r>
          </a:p>
          <a:p>
            <a:pPr algn="l">
              <a:spcBef>
                <a:spcPct val="50000"/>
              </a:spcBef>
            </a:pPr>
            <a:r>
              <a:rPr lang="en-US" altLang="en-US" b="1">
                <a:solidFill>
                  <a:schemeClr val="tx1"/>
                </a:solidFill>
                <a:effectLst/>
              </a:rPr>
              <a:t>Golden rain tree</a:t>
            </a:r>
          </a:p>
          <a:p>
            <a:pPr algn="l">
              <a:spcBef>
                <a:spcPct val="50000"/>
              </a:spcBef>
            </a:pPr>
            <a:r>
              <a:rPr lang="en-US" altLang="en-US" b="1">
                <a:solidFill>
                  <a:schemeClr val="tx1"/>
                </a:solidFill>
                <a:effectLst/>
              </a:rPr>
              <a:t>Dogwood, </a:t>
            </a:r>
          </a:p>
          <a:p>
            <a:pPr algn="l">
              <a:spcBef>
                <a:spcPct val="50000"/>
              </a:spcBef>
            </a:pPr>
            <a:r>
              <a:rPr lang="en-US" altLang="en-US" b="1">
                <a:solidFill>
                  <a:schemeClr val="tx1"/>
                </a:solidFill>
                <a:effectLst/>
              </a:rPr>
              <a:t>Chinese elm, </a:t>
            </a:r>
          </a:p>
          <a:p>
            <a:pPr algn="l">
              <a:spcBef>
                <a:spcPct val="50000"/>
              </a:spcBef>
            </a:pPr>
            <a:r>
              <a:rPr lang="en-US" altLang="en-US" b="1">
                <a:solidFill>
                  <a:schemeClr val="tx1"/>
                </a:solidFill>
                <a:effectLst/>
              </a:rPr>
              <a:t>Magnolia</a:t>
            </a:r>
          </a:p>
          <a:p>
            <a:pPr algn="l">
              <a:spcBef>
                <a:spcPct val="50000"/>
              </a:spcBef>
            </a:pPr>
            <a:r>
              <a:rPr lang="en-US" altLang="en-US" b="1">
                <a:solidFill>
                  <a:schemeClr val="tx1"/>
                </a:solidFill>
                <a:effectLst/>
              </a:rPr>
              <a:t>Azalea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altLang="en-US"/>
              <a:t>Insect-related products </a:t>
            </a:r>
          </a:p>
        </p:txBody>
      </p:sp>
      <p:sp>
        <p:nvSpPr>
          <p:cNvPr id="477187" name="Rectangle 3"/>
          <p:cNvSpPr>
            <a:spLocks noGrp="1" noChangeArrowheads="1"/>
          </p:cNvSpPr>
          <p:nvPr>
            <p:ph type="body" idx="1"/>
          </p:nvPr>
        </p:nvSpPr>
        <p:spPr/>
        <p:txBody>
          <a:bodyPr/>
          <a:lstStyle/>
          <a:p>
            <a:r>
              <a:rPr lang="en-US" altLang="en-US"/>
              <a:t>Honeydew and sooty mold  </a:t>
            </a:r>
          </a:p>
          <a:p>
            <a:pPr lvl="2"/>
            <a:r>
              <a:rPr lang="en-US" altLang="en-US">
                <a:hlinkClick r:id="rId3" action="ppaction://hlinksldjump"/>
              </a:rPr>
              <a:t>Aphids</a:t>
            </a:r>
            <a:r>
              <a:rPr lang="en-US" altLang="en-US"/>
              <a:t>, soft scales, leafhoppers, mealybugs, psyllids, </a:t>
            </a:r>
            <a:r>
              <a:rPr lang="en-US" altLang="en-US">
                <a:hlinkClick r:id="rId4" action="ppaction://hlinksldjump"/>
              </a:rPr>
              <a:t>whiteflies </a:t>
            </a:r>
            <a:endParaRPr lang="en-US" altLang="en-US"/>
          </a:p>
          <a:p>
            <a:r>
              <a:rPr lang="en-US" altLang="en-US"/>
              <a:t>Dark fecal specks </a:t>
            </a:r>
          </a:p>
          <a:p>
            <a:pPr lvl="2"/>
            <a:r>
              <a:rPr lang="en-US" altLang="en-US">
                <a:hlinkClick r:id="rId5" action="ppaction://hlinksldjump"/>
              </a:rPr>
              <a:t>Lacebugs</a:t>
            </a:r>
            <a:r>
              <a:rPr lang="en-US" altLang="en-US"/>
              <a:t>, greenhouse thrips, plant bugs. </a:t>
            </a:r>
          </a:p>
          <a:p>
            <a:r>
              <a:rPr lang="en-US" altLang="en-US"/>
              <a:t>Tents, webs, silken mats </a:t>
            </a:r>
          </a:p>
          <a:p>
            <a:pPr lvl="2"/>
            <a:r>
              <a:rPr lang="en-US" altLang="en-US">
                <a:hlinkClick r:id="rId6" action="ppaction://hlinksldjump"/>
              </a:rPr>
              <a:t>Tent caterpillars</a:t>
            </a:r>
            <a:r>
              <a:rPr lang="en-US" altLang="en-US"/>
              <a:t>, webworms, leaf rollers </a:t>
            </a:r>
          </a:p>
          <a:p>
            <a:r>
              <a:rPr lang="en-US" altLang="en-US"/>
              <a:t>Spittle</a:t>
            </a:r>
          </a:p>
          <a:p>
            <a:pPr lvl="2"/>
            <a:r>
              <a:rPr lang="en-US" altLang="en-US">
                <a:hlinkClick r:id="rId7" action="ppaction://hlinksldjump"/>
              </a:rPr>
              <a:t>Spittlebugs </a:t>
            </a:r>
            <a:endParaRPr lang="en-US" altLang="en-US"/>
          </a:p>
          <a:p>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altLang="en-US"/>
              <a:t>Insect-related products</a:t>
            </a:r>
          </a:p>
        </p:txBody>
      </p:sp>
      <p:sp>
        <p:nvSpPr>
          <p:cNvPr id="479235" name="Rectangle 3"/>
          <p:cNvSpPr>
            <a:spLocks noGrp="1" noChangeArrowheads="1"/>
          </p:cNvSpPr>
          <p:nvPr>
            <p:ph type="body" idx="1"/>
          </p:nvPr>
        </p:nvSpPr>
        <p:spPr/>
        <p:txBody>
          <a:bodyPr/>
          <a:lstStyle/>
          <a:p>
            <a:r>
              <a:rPr lang="en-US" altLang="en-US"/>
              <a:t>Cast skins</a:t>
            </a:r>
          </a:p>
          <a:p>
            <a:pPr lvl="2"/>
            <a:r>
              <a:rPr lang="en-US" altLang="en-US">
                <a:hlinkClick r:id="rId3" action="ppaction://hlinksldjump"/>
              </a:rPr>
              <a:t>Aphids</a:t>
            </a:r>
            <a:r>
              <a:rPr lang="en-US" altLang="en-US"/>
              <a:t>, leafhoppers, and </a:t>
            </a:r>
            <a:r>
              <a:rPr lang="en-US" altLang="en-US">
                <a:hlinkClick r:id="rId4" action="ppaction://hlinksldjump"/>
              </a:rPr>
              <a:t>lace bugs </a:t>
            </a:r>
            <a:endParaRPr lang="en-US" altLang="en-US"/>
          </a:p>
          <a:p>
            <a:r>
              <a:rPr lang="en-US" altLang="en-US"/>
              <a:t>Flocculence (cottony waxy material)</a:t>
            </a:r>
          </a:p>
          <a:p>
            <a:pPr lvl="2"/>
            <a:r>
              <a:rPr lang="en-US" altLang="en-US"/>
              <a:t>Adelgids, mealybugs, scales, aphids</a:t>
            </a:r>
          </a:p>
          <a:p>
            <a:r>
              <a:rPr lang="en-US" altLang="en-US"/>
              <a:t>Slime</a:t>
            </a:r>
          </a:p>
          <a:p>
            <a:pPr lvl="2"/>
            <a:r>
              <a:rPr lang="en-US" altLang="en-US">
                <a:hlinkClick r:id="rId5" action="ppaction://hlinksldjump"/>
              </a:rPr>
              <a:t>Snails, slugs</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a:solidFill>
            <a:srgbClr val="666633">
              <a:alpha val="60001"/>
            </a:srgbClr>
          </a:solidFill>
        </p:spPr>
        <p:txBody>
          <a:bodyPr/>
          <a:lstStyle/>
          <a:p>
            <a:r>
              <a:rPr lang="en-US" altLang="en-US"/>
              <a:t>Insects and Diseases of Ornamentals</a:t>
            </a:r>
          </a:p>
        </p:txBody>
      </p:sp>
      <p:sp>
        <p:nvSpPr>
          <p:cNvPr id="11271" name="Rectangle 7"/>
          <p:cNvSpPr>
            <a:spLocks noGrp="1" noChangeArrowheads="1"/>
          </p:cNvSpPr>
          <p:nvPr>
            <p:ph type="subTitle" idx="1"/>
          </p:nvPr>
        </p:nvSpPr>
        <p:spPr/>
        <p:txBody>
          <a:bodyPr/>
          <a:lstStyle/>
          <a:p>
            <a:pPr>
              <a:lnSpc>
                <a:spcPct val="90000"/>
              </a:lnSpc>
            </a:pPr>
            <a:r>
              <a:rPr lang="en-US" altLang="en-US" sz="2000" b="1"/>
              <a:t>Compiled</a:t>
            </a:r>
            <a:endParaRPr lang="en-US" altLang="en-US" sz="2000"/>
          </a:p>
          <a:p>
            <a:pPr>
              <a:lnSpc>
                <a:spcPct val="90000"/>
              </a:lnSpc>
            </a:pPr>
            <a:r>
              <a:rPr lang="en-US" altLang="en-US" sz="1800"/>
              <a:t>from information by</a:t>
            </a:r>
            <a:br>
              <a:rPr lang="en-US" altLang="en-US" sz="1800"/>
            </a:br>
            <a:r>
              <a:rPr lang="en-US" altLang="en-US" sz="1800"/>
              <a:t>Dr.  Kris Braman, Dr. Beverly Sparks, </a:t>
            </a:r>
            <a:br>
              <a:rPr lang="en-US" altLang="en-US" sz="1800"/>
            </a:br>
            <a:r>
              <a:rPr lang="en-US" altLang="en-US" sz="1800"/>
              <a:t>Dr. Jean Williams-Woodward </a:t>
            </a:r>
            <a:br>
              <a:rPr lang="en-US" altLang="en-US" sz="1800"/>
            </a:br>
            <a:r>
              <a:rPr lang="en-US" altLang="en-US" sz="1800"/>
              <a:t>and Ms. Mila Pearce</a:t>
            </a:r>
            <a:r>
              <a:rPr lang="en-US" altLang="en-US" sz="240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Tent caterpillar</a:t>
            </a:r>
          </a:p>
        </p:txBody>
      </p:sp>
      <p:pic>
        <p:nvPicPr>
          <p:cNvPr id="56323" name="Picture 3" descr="o-etc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524000"/>
            <a:ext cx="6315075" cy="4525963"/>
          </a:xfr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idx="4294967295"/>
          </p:nvPr>
        </p:nvSpPr>
        <p:spPr>
          <a:xfrm>
            <a:off x="0" y="274638"/>
            <a:ext cx="8229600" cy="1143000"/>
          </a:xfrm>
        </p:spPr>
        <p:txBody>
          <a:bodyPr/>
          <a:lstStyle/>
          <a:p>
            <a:r>
              <a:rPr lang="en-US" altLang="en-US"/>
              <a:t>Mealybug</a:t>
            </a:r>
          </a:p>
        </p:txBody>
      </p:sp>
      <p:sp>
        <p:nvSpPr>
          <p:cNvPr id="480262" name="Text Box 6"/>
          <p:cNvSpPr txBox="1">
            <a:spLocks noChangeArrowheads="1"/>
          </p:cNvSpPr>
          <p:nvPr/>
        </p:nvSpPr>
        <p:spPr bwMode="auto">
          <a:xfrm>
            <a:off x="838200" y="6019800"/>
            <a:ext cx="548640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b="1">
                <a:effectLst>
                  <a:outerShdw blurRad="38100" dist="38100" dir="2700000" algn="tl">
                    <a:srgbClr val="000000"/>
                  </a:outerShdw>
                </a:effectLst>
              </a:rPr>
              <a:t>John A. Weidhass, Virginia Polytechnic Institute and State University, www.ipmimages.org</a:t>
            </a:r>
          </a:p>
        </p:txBody>
      </p:sp>
      <p:pic>
        <p:nvPicPr>
          <p:cNvPr id="480264" name="Picture 8" descr="1626045"/>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762000" y="1295400"/>
            <a:ext cx="7162800" cy="477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Whiteflies</a:t>
            </a:r>
          </a:p>
        </p:txBody>
      </p:sp>
      <p:pic>
        <p:nvPicPr>
          <p:cNvPr id="59395" name="Picture 3" descr="o-wf"/>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447800"/>
            <a:ext cx="6273800" cy="4611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4"/>
          <p:cNvSpPr>
            <a:spLocks noGrp="1" noChangeArrowheads="1"/>
          </p:cNvSpPr>
          <p:nvPr>
            <p:ph type="ctrTitle"/>
          </p:nvPr>
        </p:nvSpPr>
        <p:spPr/>
        <p:txBody>
          <a:bodyPr/>
          <a:lstStyle/>
          <a:p>
            <a:r>
              <a:rPr lang="en-US" altLang="en-US"/>
              <a:t>Let’s Take a Break!</a:t>
            </a:r>
          </a:p>
        </p:txBody>
      </p:sp>
      <p:sp>
        <p:nvSpPr>
          <p:cNvPr id="241669" name="Rectangle 5"/>
          <p:cNvSpPr>
            <a:spLocks noGrp="1" noChangeArrowheads="1"/>
          </p:cNvSpPr>
          <p:nvPr>
            <p:ph type="subTitle" idx="1"/>
          </p:nvPr>
        </p:nvSpPr>
        <p:spPr/>
        <p:txBody>
          <a:bodyPr/>
          <a:lstStyle/>
          <a:p>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solidFill>
            <a:srgbClr val="808000">
              <a:alpha val="33000"/>
            </a:srgbClr>
          </a:solidFill>
        </p:spPr>
        <p:txBody>
          <a:bodyPr/>
          <a:lstStyle/>
          <a:p>
            <a:r>
              <a:rPr lang="en-US" altLang="en-US"/>
              <a:t>Diseases of Ornamental Plants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Identify the Problem</a:t>
            </a:r>
          </a:p>
        </p:txBody>
      </p:sp>
      <p:sp>
        <p:nvSpPr>
          <p:cNvPr id="92163" name="Rectangle 3"/>
          <p:cNvSpPr>
            <a:spLocks noGrp="1" noChangeArrowheads="1"/>
          </p:cNvSpPr>
          <p:nvPr>
            <p:ph type="body" idx="1"/>
          </p:nvPr>
        </p:nvSpPr>
        <p:spPr/>
        <p:txBody>
          <a:bodyPr/>
          <a:lstStyle/>
          <a:p>
            <a:pPr>
              <a:buFontTx/>
              <a:buNone/>
            </a:pPr>
            <a:r>
              <a:rPr lang="en-US" altLang="en-US"/>
              <a:t>Be a diagnostician</a:t>
            </a:r>
          </a:p>
          <a:p>
            <a:pPr>
              <a:buFontTx/>
              <a:buNone/>
            </a:pPr>
            <a:r>
              <a:rPr lang="en-US" altLang="en-US"/>
              <a:t>Things a diagnostician must know</a:t>
            </a:r>
          </a:p>
          <a:p>
            <a:pPr>
              <a:buFontTx/>
              <a:buNone/>
            </a:pPr>
            <a:r>
              <a:rPr lang="en-US" altLang="en-US"/>
              <a:t>1) What does a healthy or normal plant look like </a:t>
            </a:r>
          </a:p>
          <a:p>
            <a:pPr>
              <a:buFontTx/>
              <a:buNone/>
            </a:pPr>
            <a:r>
              <a:rPr lang="en-US" altLang="en-US"/>
              <a:t>2) What do parts of the plant do in maintaining plant integrity.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altLang="en-US"/>
              <a:t>Disease Diagnostic Tools</a:t>
            </a:r>
          </a:p>
        </p:txBody>
      </p:sp>
      <p:sp>
        <p:nvSpPr>
          <p:cNvPr id="358403" name="Rectangle 3"/>
          <p:cNvSpPr>
            <a:spLocks noGrp="1" noChangeArrowheads="1"/>
          </p:cNvSpPr>
          <p:nvPr>
            <p:ph type="body" idx="1"/>
          </p:nvPr>
        </p:nvSpPr>
        <p:spPr/>
        <p:txBody>
          <a:bodyPr/>
          <a:lstStyle/>
          <a:p>
            <a:r>
              <a:rPr lang="en-US" altLang="en-US"/>
              <a:t>Scissors or a sharp knife </a:t>
            </a:r>
          </a:p>
          <a:p>
            <a:r>
              <a:rPr lang="en-US" altLang="en-US"/>
              <a:t>Hand lens </a:t>
            </a:r>
          </a:p>
          <a:p>
            <a:r>
              <a:rPr lang="en-US" altLang="en-US"/>
              <a:t>Small, clear glass of water </a:t>
            </a:r>
          </a:p>
          <a:p>
            <a:r>
              <a:rPr lang="en-US" altLang="en-US"/>
              <a:t>Clean sandwich bags, paper towels and rubber bands or twist ties </a:t>
            </a:r>
          </a:p>
          <a:p>
            <a:r>
              <a:rPr lang="en-US" altLang="en-US"/>
              <a:t>Reference books: some to consider-</a:t>
            </a:r>
          </a:p>
          <a:p>
            <a:pPr>
              <a:buFontTx/>
              <a:buNone/>
            </a:pPr>
            <a:r>
              <a:rPr lang="en-US" altLang="en-US"/>
              <a:t>		</a:t>
            </a:r>
            <a:r>
              <a:rPr lang="en-US" altLang="en-US" sz="2000"/>
              <a:t>APS Compendium</a:t>
            </a:r>
          </a:p>
          <a:p>
            <a:pPr>
              <a:buFontTx/>
              <a:buNone/>
            </a:pPr>
            <a:r>
              <a:rPr lang="en-US" altLang="en-US" sz="2000"/>
              <a:t>		Pirone’s </a:t>
            </a:r>
            <a:r>
              <a:rPr lang="en-US" altLang="en-US" sz="2000" i="1"/>
              <a:t>Diseases and Pests of Ornamental Plants</a:t>
            </a:r>
            <a:r>
              <a:rPr lang="en-US" altLang="en-US" sz="200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Study the Situation</a:t>
            </a:r>
          </a:p>
        </p:txBody>
      </p:sp>
      <p:sp>
        <p:nvSpPr>
          <p:cNvPr id="93188" name="Rectangle 4"/>
          <p:cNvSpPr>
            <a:spLocks noGrp="1" noChangeArrowheads="1"/>
          </p:cNvSpPr>
          <p:nvPr>
            <p:ph type="body" sz="half" idx="1"/>
          </p:nvPr>
        </p:nvSpPr>
        <p:spPr/>
        <p:txBody>
          <a:bodyPr/>
          <a:lstStyle/>
          <a:p>
            <a:r>
              <a:rPr lang="en-US" altLang="en-US" sz="2800"/>
              <a:t>Is there a pattern?</a:t>
            </a:r>
          </a:p>
          <a:p>
            <a:r>
              <a:rPr lang="en-US" altLang="en-US" sz="2800"/>
              <a:t>Part of plant affected</a:t>
            </a:r>
          </a:p>
          <a:p>
            <a:r>
              <a:rPr lang="en-US" altLang="en-US" sz="2800"/>
              <a:t>Sources of pollution in area</a:t>
            </a:r>
          </a:p>
          <a:p>
            <a:r>
              <a:rPr lang="en-US" altLang="en-US" sz="2800"/>
              <a:t>Chemicals used on or nearby</a:t>
            </a:r>
          </a:p>
          <a:p>
            <a:r>
              <a:rPr lang="en-US" altLang="en-US" sz="2800"/>
              <a:t>Known toxicity or sensitivity</a:t>
            </a:r>
          </a:p>
          <a:p>
            <a:r>
              <a:rPr lang="en-US" altLang="en-US" sz="2800"/>
              <a:t>Rate of application</a:t>
            </a:r>
          </a:p>
        </p:txBody>
      </p:sp>
      <p:sp>
        <p:nvSpPr>
          <p:cNvPr id="93189" name="Rectangle 5"/>
          <p:cNvSpPr>
            <a:spLocks noGrp="1" noChangeArrowheads="1"/>
          </p:cNvSpPr>
          <p:nvPr>
            <p:ph type="body" sz="half" idx="2"/>
          </p:nvPr>
        </p:nvSpPr>
        <p:spPr/>
        <p:txBody>
          <a:bodyPr/>
          <a:lstStyle/>
          <a:p>
            <a:r>
              <a:rPr lang="en-US" altLang="en-US" sz="2800"/>
              <a:t>Fertilizer applied</a:t>
            </a:r>
          </a:p>
          <a:p>
            <a:r>
              <a:rPr lang="en-US" altLang="en-US" sz="2800"/>
              <a:t>Fertility &amp; pH of soil</a:t>
            </a:r>
          </a:p>
          <a:p>
            <a:r>
              <a:rPr lang="en-US" altLang="en-US" sz="2800"/>
              <a:t>Insects or mites present?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Causes of Biotic Plant Disease </a:t>
            </a:r>
          </a:p>
        </p:txBody>
      </p:sp>
      <p:sp>
        <p:nvSpPr>
          <p:cNvPr id="95235" name="Rectangle 3"/>
          <p:cNvSpPr>
            <a:spLocks noGrp="1" noChangeArrowheads="1"/>
          </p:cNvSpPr>
          <p:nvPr>
            <p:ph type="body" sz="half" idx="1"/>
          </p:nvPr>
        </p:nvSpPr>
        <p:spPr/>
        <p:txBody>
          <a:bodyPr/>
          <a:lstStyle/>
          <a:p>
            <a:r>
              <a:rPr lang="en-US" altLang="en-US" sz="2800"/>
              <a:t>Fungi &amp; Water Molds</a:t>
            </a:r>
          </a:p>
          <a:p>
            <a:r>
              <a:rPr lang="en-US" altLang="en-US" sz="2800"/>
              <a:t>Bacteria</a:t>
            </a:r>
          </a:p>
          <a:p>
            <a:r>
              <a:rPr lang="en-US" altLang="en-US" sz="2800"/>
              <a:t>Nematodes</a:t>
            </a:r>
          </a:p>
          <a:p>
            <a:r>
              <a:rPr lang="en-US" altLang="en-US" sz="2800"/>
              <a:t>Viruses</a:t>
            </a:r>
          </a:p>
          <a:p>
            <a:r>
              <a:rPr lang="en-US" altLang="en-US" sz="2800"/>
              <a:t>Phytoplasmas</a:t>
            </a:r>
          </a:p>
        </p:txBody>
      </p:sp>
      <p:grpSp>
        <p:nvGrpSpPr>
          <p:cNvPr id="95238" name="Group 6"/>
          <p:cNvGrpSpPr>
            <a:grpSpLocks noChangeAspect="1"/>
          </p:cNvGrpSpPr>
          <p:nvPr/>
        </p:nvGrpSpPr>
        <p:grpSpPr bwMode="auto">
          <a:xfrm>
            <a:off x="4572000" y="1766888"/>
            <a:ext cx="4191000" cy="4191000"/>
            <a:chOff x="2880" y="1113"/>
            <a:chExt cx="2640" cy="2640"/>
          </a:xfrm>
        </p:grpSpPr>
        <p:sp>
          <p:nvSpPr>
            <p:cNvPr id="95237" name="AutoShape 5"/>
            <p:cNvSpPr>
              <a:spLocks noChangeAspect="1" noChangeArrowheads="1" noTextEdit="1"/>
            </p:cNvSpPr>
            <p:nvPr/>
          </p:nvSpPr>
          <p:spPr bwMode="auto">
            <a:xfrm>
              <a:off x="2880" y="1113"/>
              <a:ext cx="2640"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39" name="_s95239"/>
            <p:cNvSpPr>
              <a:spLocks noChangeArrowheads="1" noTextEdit="1"/>
            </p:cNvSpPr>
            <p:nvPr/>
          </p:nvSpPr>
          <p:spPr bwMode="auto">
            <a:xfrm>
              <a:off x="3723" y="1593"/>
              <a:ext cx="954" cy="954"/>
            </a:xfrm>
            <a:prstGeom prst="ellipse">
              <a:avLst/>
            </a:prstGeom>
            <a:solidFill>
              <a:schemeClr val="accent2">
                <a:alpha val="87000"/>
              </a:schemeClr>
            </a:solidFill>
            <a:ln w="4699">
              <a:solidFill>
                <a:schemeClr val="accent2"/>
              </a:solidFill>
              <a:round/>
              <a:headEnd/>
              <a:tailEnd/>
            </a:ln>
          </p:spPr>
          <p:txBody>
            <a:bodyPr anchor="ctr"/>
            <a:lstStyle/>
            <a:p>
              <a:endParaRPr lang="en-US"/>
            </a:p>
          </p:txBody>
        </p:sp>
        <p:sp>
          <p:nvSpPr>
            <p:cNvPr id="95240" name="_s95240"/>
            <p:cNvSpPr>
              <a:spLocks noChangeArrowheads="1"/>
            </p:cNvSpPr>
            <p:nvPr/>
          </p:nvSpPr>
          <p:spPr bwMode="auto">
            <a:xfrm>
              <a:off x="4050" y="1260"/>
              <a:ext cx="30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effectLst>
                  <a:outerShdw blurRad="38100" dist="38100" dir="2700000" algn="tl">
                    <a:srgbClr val="000000"/>
                  </a:outerShdw>
                </a:effectLst>
              </a:endParaRPr>
            </a:p>
          </p:txBody>
        </p:sp>
        <p:sp>
          <p:nvSpPr>
            <p:cNvPr id="95241" name="_s95241"/>
            <p:cNvSpPr>
              <a:spLocks noChangeArrowheads="1" noTextEdit="1"/>
            </p:cNvSpPr>
            <p:nvPr/>
          </p:nvSpPr>
          <p:spPr bwMode="auto">
            <a:xfrm>
              <a:off x="4037" y="2137"/>
              <a:ext cx="954" cy="954"/>
            </a:xfrm>
            <a:prstGeom prst="ellipse">
              <a:avLst/>
            </a:prstGeom>
            <a:solidFill>
              <a:schemeClr val="hlink">
                <a:alpha val="69000"/>
              </a:schemeClr>
            </a:solidFill>
            <a:ln w="4699">
              <a:solidFill>
                <a:schemeClr val="hlink"/>
              </a:solidFill>
              <a:round/>
              <a:headEnd/>
              <a:tailEnd/>
            </a:ln>
          </p:spPr>
          <p:txBody>
            <a:bodyPr anchor="ctr"/>
            <a:lstStyle/>
            <a:p>
              <a:endParaRPr lang="en-US"/>
            </a:p>
          </p:txBody>
        </p:sp>
        <p:sp>
          <p:nvSpPr>
            <p:cNvPr id="95242" name="_s95242"/>
            <p:cNvSpPr>
              <a:spLocks noChangeArrowheads="1"/>
            </p:cNvSpPr>
            <p:nvPr/>
          </p:nvSpPr>
          <p:spPr bwMode="auto">
            <a:xfrm>
              <a:off x="5009" y="2900"/>
              <a:ext cx="30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effectLst>
                  <a:outerShdw blurRad="38100" dist="38100" dir="2700000" algn="tl">
                    <a:srgbClr val="000000"/>
                  </a:outerShdw>
                </a:effectLst>
              </a:endParaRPr>
            </a:p>
          </p:txBody>
        </p:sp>
        <p:sp>
          <p:nvSpPr>
            <p:cNvPr id="95243" name="_s95243"/>
            <p:cNvSpPr>
              <a:spLocks noChangeArrowheads="1" noTextEdit="1"/>
            </p:cNvSpPr>
            <p:nvPr/>
          </p:nvSpPr>
          <p:spPr bwMode="auto">
            <a:xfrm>
              <a:off x="3409" y="2137"/>
              <a:ext cx="954" cy="954"/>
            </a:xfrm>
            <a:prstGeom prst="ellipse">
              <a:avLst/>
            </a:prstGeom>
            <a:solidFill>
              <a:schemeClr val="folHlink">
                <a:alpha val="45000"/>
              </a:schemeClr>
            </a:solidFill>
            <a:ln w="4699">
              <a:solidFill>
                <a:schemeClr val="folHlink"/>
              </a:solidFill>
              <a:round/>
              <a:headEnd/>
              <a:tailEnd/>
            </a:ln>
          </p:spPr>
          <p:txBody>
            <a:bodyPr anchor="ctr"/>
            <a:lstStyle/>
            <a:p>
              <a:endParaRPr lang="en-US"/>
            </a:p>
          </p:txBody>
        </p:sp>
        <p:sp>
          <p:nvSpPr>
            <p:cNvPr id="95244" name="_s95244"/>
            <p:cNvSpPr>
              <a:spLocks noChangeArrowheads="1"/>
            </p:cNvSpPr>
            <p:nvPr/>
          </p:nvSpPr>
          <p:spPr bwMode="auto">
            <a:xfrm>
              <a:off x="3091" y="2900"/>
              <a:ext cx="30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effectLst>
                  <a:outerShdw blurRad="38100" dist="38100" dir="2700000" algn="tl">
                    <a:srgbClr val="000000"/>
                  </a:outerShdw>
                </a:effectLst>
              </a:endParaRPr>
            </a:p>
          </p:txBody>
        </p:sp>
        <p:sp>
          <p:nvSpPr>
            <p:cNvPr id="95252" name="Text Box 20"/>
            <p:cNvSpPr txBox="1">
              <a:spLocks noChangeArrowheads="1"/>
            </p:cNvSpPr>
            <p:nvPr/>
          </p:nvSpPr>
          <p:spPr bwMode="auto">
            <a:xfrm>
              <a:off x="3648" y="1776"/>
              <a:ext cx="11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effectLst>
                    <a:outerShdw blurRad="38100" dist="38100" dir="2700000" algn="tl">
                      <a:srgbClr val="000000"/>
                    </a:outerShdw>
                  </a:effectLst>
                </a:rPr>
                <a:t>Pathogen</a:t>
              </a:r>
            </a:p>
          </p:txBody>
        </p:sp>
      </p:grpSp>
      <p:sp>
        <p:nvSpPr>
          <p:cNvPr id="95245" name="Line 13"/>
          <p:cNvSpPr>
            <a:spLocks noChangeShapeType="1"/>
          </p:cNvSpPr>
          <p:nvPr/>
        </p:nvSpPr>
        <p:spPr bwMode="auto">
          <a:xfrm flipH="1">
            <a:off x="4419600" y="3886200"/>
            <a:ext cx="2133600" cy="1828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5248" name="Text Box 16"/>
          <p:cNvSpPr txBox="1">
            <a:spLocks noChangeArrowheads="1"/>
          </p:cNvSpPr>
          <p:nvPr/>
        </p:nvSpPr>
        <p:spPr bwMode="auto">
          <a:xfrm>
            <a:off x="4038600" y="58674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effectLst>
                  <a:outerShdw blurRad="38100" dist="38100" dir="2700000" algn="tl">
                    <a:srgbClr val="000000"/>
                  </a:outerShdw>
                </a:effectLst>
              </a:rPr>
              <a:t>Disease</a:t>
            </a:r>
          </a:p>
        </p:txBody>
      </p:sp>
      <p:sp>
        <p:nvSpPr>
          <p:cNvPr id="95249" name="Text Box 17"/>
          <p:cNvSpPr txBox="1">
            <a:spLocks noChangeArrowheads="1"/>
          </p:cNvSpPr>
          <p:nvPr/>
        </p:nvSpPr>
        <p:spPr bwMode="auto">
          <a:xfrm>
            <a:off x="5638800" y="19812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effectLst>
                <a:outerShdw blurRad="38100" dist="38100" dir="2700000" algn="tl">
                  <a:srgbClr val="000000"/>
                </a:outerShdw>
              </a:effectLst>
            </a:endParaRPr>
          </a:p>
        </p:txBody>
      </p:sp>
      <p:sp>
        <p:nvSpPr>
          <p:cNvPr id="95250" name="Text Box 18"/>
          <p:cNvSpPr txBox="1">
            <a:spLocks noChangeArrowheads="1"/>
          </p:cNvSpPr>
          <p:nvPr/>
        </p:nvSpPr>
        <p:spPr bwMode="auto">
          <a:xfrm>
            <a:off x="4419600" y="39624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en-US">
                <a:effectLst>
                  <a:outerShdw blurRad="38100" dist="38100" dir="2700000" algn="tl">
                    <a:srgbClr val="000000"/>
                  </a:outerShdw>
                </a:effectLst>
              </a:rPr>
              <a:t>Host</a:t>
            </a:r>
          </a:p>
        </p:txBody>
      </p:sp>
      <p:sp>
        <p:nvSpPr>
          <p:cNvPr id="95251" name="Text Box 19"/>
          <p:cNvSpPr txBox="1">
            <a:spLocks noChangeArrowheads="1"/>
          </p:cNvSpPr>
          <p:nvPr/>
        </p:nvSpPr>
        <p:spPr bwMode="auto">
          <a:xfrm>
            <a:off x="6934200" y="40386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effectLst>
                  <a:outerShdw blurRad="38100" dist="38100" dir="2700000" algn="tl">
                    <a:srgbClr val="000000"/>
                  </a:outerShdw>
                </a:effectLst>
              </a:rPr>
              <a:t>Environment</a:t>
            </a:r>
          </a:p>
        </p:txBody>
      </p:sp>
      <p:sp>
        <p:nvSpPr>
          <p:cNvPr id="95247" name="Line 15"/>
          <p:cNvSpPr>
            <a:spLocks noChangeShapeType="1"/>
          </p:cNvSpPr>
          <p:nvPr/>
        </p:nvSpPr>
        <p:spPr bwMode="auto">
          <a:xfrm flipV="1">
            <a:off x="5867400" y="3962400"/>
            <a:ext cx="762000" cy="1828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altLang="en-US"/>
              <a:t>Fungi &amp; Plant Diseases</a:t>
            </a:r>
          </a:p>
        </p:txBody>
      </p:sp>
      <p:pic>
        <p:nvPicPr>
          <p:cNvPr id="250887" name="Picture 7" descr="16"/>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95400" y="2438400"/>
            <a:ext cx="4419600" cy="292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50888" name="Picture 8" descr="saprolegnia2"/>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562600" y="1371600"/>
            <a:ext cx="3048000" cy="274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50890" name="Text Box 10"/>
          <p:cNvSpPr txBox="1">
            <a:spLocks noChangeArrowheads="1"/>
          </p:cNvSpPr>
          <p:nvPr/>
        </p:nvSpPr>
        <p:spPr bwMode="auto">
          <a:xfrm>
            <a:off x="5715000" y="4038600"/>
            <a:ext cx="3200400"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en-US" sz="1200">
                <a:solidFill>
                  <a:schemeClr val="tx1"/>
                </a:solidFill>
                <a:effectLst>
                  <a:outerShdw blurRad="38100" dist="38100" dir="2700000" algn="tl">
                    <a:srgbClr val="FFFFFF"/>
                  </a:outerShdw>
                </a:effectLst>
              </a:rPr>
              <a:t>University of Wisconsin</a:t>
            </a:r>
            <a:endParaRPr lang="en-US" altLang="en-US">
              <a:solidFill>
                <a:schemeClr val="tx1"/>
              </a:solidFill>
              <a:effectLst>
                <a:outerShdw blurRad="38100" dist="38100" dir="2700000" algn="tl">
                  <a:srgbClr val="FFFFFF"/>
                </a:outerShdw>
              </a:effectLst>
            </a:endParaRPr>
          </a:p>
        </p:txBody>
      </p:sp>
      <p:sp>
        <p:nvSpPr>
          <p:cNvPr id="250891" name="Text Box 11"/>
          <p:cNvSpPr txBox="1">
            <a:spLocks noChangeArrowheads="1"/>
          </p:cNvSpPr>
          <p:nvPr/>
        </p:nvSpPr>
        <p:spPr bwMode="auto">
          <a:xfrm>
            <a:off x="5562600" y="1447800"/>
            <a:ext cx="15240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solidFill>
                  <a:schemeClr val="bg1"/>
                </a:solidFill>
                <a:effectLst>
                  <a:outerShdw blurRad="38100" dist="38100" dir="2700000" algn="tl">
                    <a:srgbClr val="000000"/>
                  </a:outerShdw>
                </a:effectLst>
              </a:rPr>
              <a:t>oomycete</a:t>
            </a:r>
          </a:p>
        </p:txBody>
      </p:sp>
      <p:sp>
        <p:nvSpPr>
          <p:cNvPr id="250892" name="Text Box 12"/>
          <p:cNvSpPr txBox="1">
            <a:spLocks noChangeArrowheads="1"/>
          </p:cNvSpPr>
          <p:nvPr/>
        </p:nvSpPr>
        <p:spPr bwMode="auto">
          <a:xfrm>
            <a:off x="1219200" y="2438400"/>
            <a:ext cx="2438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effectLst>
                  <a:outerShdw blurRad="38100" dist="38100" dir="2700000" algn="tl">
                    <a:srgbClr val="000000"/>
                  </a:outerShdw>
                </a:effectLst>
              </a:rPr>
              <a:t>Fungal spores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Learning Objectives</a:t>
            </a:r>
          </a:p>
        </p:txBody>
      </p:sp>
      <p:sp>
        <p:nvSpPr>
          <p:cNvPr id="10243" name="Rectangle 3"/>
          <p:cNvSpPr>
            <a:spLocks noGrp="1" noChangeArrowheads="1"/>
          </p:cNvSpPr>
          <p:nvPr>
            <p:ph type="body" idx="1"/>
          </p:nvPr>
        </p:nvSpPr>
        <p:spPr/>
        <p:txBody>
          <a:bodyPr/>
          <a:lstStyle/>
          <a:p>
            <a:r>
              <a:rPr lang="en-US" altLang="en-US"/>
              <a:t>Common insect pests of ornamentals</a:t>
            </a:r>
          </a:p>
          <a:p>
            <a:r>
              <a:rPr lang="en-US" altLang="en-US"/>
              <a:t>Signs of insect damage</a:t>
            </a:r>
          </a:p>
          <a:p>
            <a:r>
              <a:rPr lang="en-US" altLang="en-US"/>
              <a:t>Causes and symptoms of plant diseases of ornamentals</a:t>
            </a:r>
          </a:p>
          <a:p>
            <a:r>
              <a:rPr lang="en-US" altLang="en-US"/>
              <a:t>Disease prevention and control methods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z="4400"/>
              <a:t>Fungal Leaf Spots and </a:t>
            </a:r>
            <a:r>
              <a:rPr lang="en-US" altLang="en-US" sz="4000"/>
              <a:t>Blights</a:t>
            </a:r>
          </a:p>
        </p:txBody>
      </p:sp>
      <p:sp>
        <p:nvSpPr>
          <p:cNvPr id="98311" name="Rectangle 7"/>
          <p:cNvSpPr>
            <a:spLocks noGrp="1" noChangeArrowheads="1"/>
          </p:cNvSpPr>
          <p:nvPr>
            <p:ph type="body" sz="half" idx="1"/>
          </p:nvPr>
        </p:nvSpPr>
        <p:spPr/>
        <p:txBody>
          <a:bodyPr/>
          <a:lstStyle/>
          <a:p>
            <a:r>
              <a:rPr lang="en-US" altLang="en-US" sz="2800"/>
              <a:t>Spots usually round</a:t>
            </a:r>
          </a:p>
          <a:p>
            <a:r>
              <a:rPr lang="en-US" altLang="en-US" sz="2800"/>
              <a:t>Dead areas</a:t>
            </a:r>
          </a:p>
          <a:p>
            <a:pPr lvl="1"/>
            <a:r>
              <a:rPr lang="en-US" altLang="en-US" sz="2400"/>
              <a:t>brown, black, tan, red</a:t>
            </a:r>
          </a:p>
          <a:p>
            <a:r>
              <a:rPr lang="en-US" altLang="en-US" sz="2800"/>
              <a:t>May have red or purple border</a:t>
            </a:r>
          </a:p>
          <a:p>
            <a:r>
              <a:rPr lang="en-US" altLang="en-US" sz="2800"/>
              <a:t>May defoliate plant</a:t>
            </a:r>
          </a:p>
          <a:p>
            <a:r>
              <a:rPr lang="en-US" altLang="en-US" sz="2800"/>
              <a:t>Involves twig or stem - blight</a:t>
            </a:r>
          </a:p>
        </p:txBody>
      </p:sp>
      <p:pic>
        <p:nvPicPr>
          <p:cNvPr id="98320" name="Picture 16" descr="1436156">
            <a:hlinkClick r:id="rId3" action="ppaction://hlinksldjump"/>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27613" y="1600200"/>
            <a:ext cx="3279775" cy="21859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98315" name="WordArt 11"/>
          <p:cNvSpPr>
            <a:spLocks noChangeArrowheads="1" noChangeShapeType="1" noTextEdit="1"/>
          </p:cNvSpPr>
          <p:nvPr/>
        </p:nvSpPr>
        <p:spPr bwMode="auto">
          <a:xfrm rot="5400000">
            <a:off x="8396288" y="2905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
        <p:nvSpPr>
          <p:cNvPr id="98319" name="Text Box 15"/>
          <p:cNvSpPr txBox="1">
            <a:spLocks noChangeArrowheads="1"/>
          </p:cNvSpPr>
          <p:nvPr/>
        </p:nvSpPr>
        <p:spPr bwMode="auto">
          <a:xfrm>
            <a:off x="4038600" y="5257800"/>
            <a:ext cx="5486400" cy="5492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a:effectLst>
                  <a:outerShdw blurRad="38100" dist="38100" dir="2700000" algn="tl">
                    <a:srgbClr val="000000"/>
                  </a:outerShdw>
                </a:effectLst>
              </a:rPr>
              <a:t>Clemson University - USDA Cooperative Extension Slide Series www.ipmimages.org</a:t>
            </a:r>
            <a:r>
              <a:rPr lang="en-US" altLang="en-US">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i="1"/>
              <a:t>Alternaria</a:t>
            </a:r>
            <a:r>
              <a:rPr lang="en-US" altLang="en-US"/>
              <a:t> Leaf Spot</a:t>
            </a:r>
          </a:p>
        </p:txBody>
      </p:sp>
      <p:pic>
        <p:nvPicPr>
          <p:cNvPr id="99336" name="Picture 8" descr="bacspotzinnialeavesweb">
            <a:hlinkClick r:id="rId3" action="ppaction://hlinksldjump"/>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71500" y="2433638"/>
            <a:ext cx="3810000" cy="2857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99337" name="Text Box 9"/>
          <p:cNvSpPr txBox="1">
            <a:spLocks noChangeArrowheads="1"/>
          </p:cNvSpPr>
          <p:nvPr/>
        </p:nvSpPr>
        <p:spPr bwMode="auto">
          <a:xfrm>
            <a:off x="6858000" y="1371600"/>
            <a:ext cx="1600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sz="2000" b="1">
                <a:solidFill>
                  <a:schemeClr val="tx1"/>
                </a:solidFill>
                <a:effectLst>
                  <a:outerShdw blurRad="38100" dist="38100" dir="2700000" algn="tl">
                    <a:srgbClr val="FFFFFF"/>
                  </a:outerShdw>
                </a:effectLst>
              </a:rPr>
              <a:t>Zinnia</a:t>
            </a:r>
          </a:p>
          <a:p>
            <a:pPr algn="l">
              <a:spcBef>
                <a:spcPct val="50000"/>
              </a:spcBef>
              <a:buFontTx/>
              <a:buChar char="•"/>
            </a:pPr>
            <a:r>
              <a:rPr lang="en-US" altLang="en-US" sz="2000" b="1">
                <a:solidFill>
                  <a:schemeClr val="tx1"/>
                </a:solidFill>
                <a:effectLst>
                  <a:outerShdw blurRad="38100" dist="38100" dir="2700000" algn="tl">
                    <a:srgbClr val="FFFFFF"/>
                  </a:outerShdw>
                </a:effectLst>
              </a:rPr>
              <a:t>Dianthus</a:t>
            </a:r>
          </a:p>
          <a:p>
            <a:pPr algn="l">
              <a:spcBef>
                <a:spcPct val="50000"/>
              </a:spcBef>
              <a:buFontTx/>
              <a:buChar char="•"/>
            </a:pPr>
            <a:r>
              <a:rPr lang="en-US" altLang="en-US" sz="2000" b="1">
                <a:solidFill>
                  <a:schemeClr val="tx1"/>
                </a:solidFill>
                <a:effectLst>
                  <a:outerShdw blurRad="38100" dist="38100" dir="2700000" algn="tl">
                    <a:srgbClr val="FFFFFF"/>
                  </a:outerShdw>
                </a:effectLst>
              </a:rPr>
              <a:t>Impatiens</a:t>
            </a:r>
          </a:p>
          <a:p>
            <a:pPr algn="l">
              <a:spcBef>
                <a:spcPct val="50000"/>
              </a:spcBef>
              <a:buFontTx/>
              <a:buChar char="•"/>
            </a:pPr>
            <a:r>
              <a:rPr lang="en-US" altLang="en-US" sz="2000" b="1">
                <a:solidFill>
                  <a:schemeClr val="tx1"/>
                </a:solidFill>
                <a:effectLst>
                  <a:outerShdw blurRad="38100" dist="38100" dir="2700000" algn="tl">
                    <a:srgbClr val="FFFFFF"/>
                  </a:outerShdw>
                </a:effectLst>
              </a:rPr>
              <a:t>Marigold</a:t>
            </a:r>
          </a:p>
          <a:p>
            <a:pPr algn="l">
              <a:spcBef>
                <a:spcPct val="50000"/>
              </a:spcBef>
              <a:buFontTx/>
              <a:buChar char="•"/>
            </a:pPr>
            <a:r>
              <a:rPr lang="en-US" altLang="en-US" sz="2000" b="1">
                <a:solidFill>
                  <a:schemeClr val="tx1"/>
                </a:solidFill>
                <a:effectLst>
                  <a:outerShdw blurRad="38100" dist="38100" dir="2700000" algn="tl">
                    <a:srgbClr val="FFFFFF"/>
                  </a:outerShdw>
                </a:effectLst>
              </a:rPr>
              <a:t>Geranium</a:t>
            </a:r>
          </a:p>
        </p:txBody>
      </p:sp>
      <p:sp>
        <p:nvSpPr>
          <p:cNvPr id="99338" name="Text Box 10"/>
          <p:cNvSpPr txBox="1">
            <a:spLocks noChangeArrowheads="1"/>
          </p:cNvSpPr>
          <p:nvPr/>
        </p:nvSpPr>
        <p:spPr bwMode="auto">
          <a:xfrm>
            <a:off x="1219200" y="5943600"/>
            <a:ext cx="3581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400" b="1">
                <a:effectLst/>
              </a:rPr>
              <a:t>NC Cooperative Extension</a:t>
            </a:r>
            <a:r>
              <a:rPr lang="en-US" altLang="en-US" sz="1400">
                <a:effectLst/>
              </a:rPr>
              <a:t> </a:t>
            </a:r>
          </a:p>
        </p:txBody>
      </p:sp>
      <p:sp>
        <p:nvSpPr>
          <p:cNvPr id="99339" name="WordArt 11"/>
          <p:cNvSpPr>
            <a:spLocks noChangeArrowheads="1" noChangeShapeType="1" noTextEdit="1"/>
          </p:cNvSpPr>
          <p:nvPr/>
        </p:nvSpPr>
        <p:spPr bwMode="auto">
          <a:xfrm rot="5400000">
            <a:off x="8015288" y="2905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
        <p:nvSpPr>
          <p:cNvPr id="99340" name="Text Box 12"/>
          <p:cNvSpPr txBox="1">
            <a:spLocks noChangeArrowheads="1"/>
          </p:cNvSpPr>
          <p:nvPr/>
        </p:nvSpPr>
        <p:spPr bwMode="auto">
          <a:xfrm>
            <a:off x="6553200" y="4343400"/>
            <a:ext cx="2057400" cy="1741488"/>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bg1"/>
                </a:solidFill>
                <a:effectLst>
                  <a:outerShdw blurRad="38100" dist="38100" dir="2700000" algn="tl">
                    <a:srgbClr val="000000"/>
                  </a:outerShdw>
                </a:effectLst>
              </a:rPr>
              <a:t>Purple spots</a:t>
            </a:r>
          </a:p>
          <a:p>
            <a:pPr algn="l">
              <a:spcBef>
                <a:spcPct val="50000"/>
              </a:spcBef>
              <a:buFontTx/>
              <a:buChar char="•"/>
            </a:pPr>
            <a:r>
              <a:rPr lang="en-US" altLang="en-US" b="1">
                <a:solidFill>
                  <a:schemeClr val="bg1"/>
                </a:solidFill>
                <a:effectLst>
                  <a:outerShdw blurRad="38100" dist="38100" dir="2700000" algn="tl">
                    <a:srgbClr val="000000"/>
                  </a:outerShdw>
                </a:effectLst>
              </a:rPr>
              <a:t>Dry gray centers</a:t>
            </a:r>
          </a:p>
          <a:p>
            <a:pPr algn="l">
              <a:spcBef>
                <a:spcPct val="50000"/>
              </a:spcBef>
              <a:buFontTx/>
              <a:buChar char="•"/>
            </a:pPr>
            <a:r>
              <a:rPr lang="en-US" altLang="en-US" b="1">
                <a:solidFill>
                  <a:schemeClr val="bg1"/>
                </a:solidFill>
                <a:effectLst>
                  <a:outerShdw blurRad="38100" dist="38100" dir="2700000" algn="tl">
                    <a:srgbClr val="000000"/>
                  </a:outerShdw>
                </a:effectLst>
              </a:rPr>
              <a:t>Center may drop out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altLang="en-US" i="1"/>
              <a:t>Septoria</a:t>
            </a:r>
            <a:r>
              <a:rPr lang="en-US" altLang="en-US"/>
              <a:t> Leaf Spot</a:t>
            </a:r>
          </a:p>
        </p:txBody>
      </p:sp>
      <p:pic>
        <p:nvPicPr>
          <p:cNvPr id="256012" name="Picture 12" descr="sept4">
            <a:hlinkClick r:id="rId3" action="ppaction://hlinksldjump"/>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04800" y="3187700"/>
            <a:ext cx="4724400" cy="36703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56013" name="Picture 13" descr="dwseptora">
            <a:hlinkClick r:id="rId5" action="ppaction://hlinksldjump"/>
          </p:cNvPr>
          <p:cNvPicPr>
            <a:picLocks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4267200" y="1143000"/>
            <a:ext cx="4454525" cy="29559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56014" name="Text Box 14"/>
          <p:cNvSpPr txBox="1">
            <a:spLocks noChangeArrowheads="1"/>
          </p:cNvSpPr>
          <p:nvPr/>
        </p:nvSpPr>
        <p:spPr bwMode="auto">
          <a:xfrm>
            <a:off x="4800600" y="4267200"/>
            <a:ext cx="3978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ltLang="en-US">
              <a:effectLst>
                <a:outerShdw blurRad="38100" dist="38100" dir="2700000" algn="tl">
                  <a:srgbClr val="000000"/>
                </a:outerShdw>
              </a:effectLst>
            </a:endParaRPr>
          </a:p>
        </p:txBody>
      </p:sp>
      <p:sp>
        <p:nvSpPr>
          <p:cNvPr id="256015" name="Text Box 15"/>
          <p:cNvSpPr txBox="1">
            <a:spLocks noChangeArrowheads="1"/>
          </p:cNvSpPr>
          <p:nvPr/>
        </p:nvSpPr>
        <p:spPr bwMode="auto">
          <a:xfrm>
            <a:off x="304800" y="1447800"/>
            <a:ext cx="28956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sz="2000" b="1">
                <a:solidFill>
                  <a:schemeClr val="tx1"/>
                </a:solidFill>
                <a:effectLst>
                  <a:outerShdw blurRad="38100" dist="38100" dir="2700000" algn="tl">
                    <a:srgbClr val="FFFFFF"/>
                  </a:outerShdw>
                </a:effectLst>
              </a:rPr>
              <a:t>Dogwood</a:t>
            </a:r>
          </a:p>
          <a:p>
            <a:pPr algn="l">
              <a:spcBef>
                <a:spcPct val="50000"/>
              </a:spcBef>
              <a:buFontTx/>
              <a:buChar char="•"/>
            </a:pPr>
            <a:r>
              <a:rPr lang="en-US" altLang="en-US" sz="2000" b="1">
                <a:solidFill>
                  <a:schemeClr val="tx1"/>
                </a:solidFill>
                <a:effectLst>
                  <a:outerShdw blurRad="38100" dist="38100" dir="2700000" algn="tl">
                    <a:srgbClr val="FFFFFF"/>
                  </a:outerShdw>
                </a:effectLst>
              </a:rPr>
              <a:t>Rudbeckia</a:t>
            </a:r>
          </a:p>
          <a:p>
            <a:pPr algn="l">
              <a:spcBef>
                <a:spcPct val="50000"/>
              </a:spcBef>
              <a:buFontTx/>
              <a:buChar char="•"/>
            </a:pPr>
            <a:r>
              <a:rPr lang="en-US" altLang="en-US" sz="2000" b="1">
                <a:solidFill>
                  <a:schemeClr val="tx1"/>
                </a:solidFill>
                <a:effectLst>
                  <a:outerShdw blurRad="38100" dist="38100" dir="2700000" algn="tl">
                    <a:srgbClr val="FFFFFF"/>
                  </a:outerShdw>
                </a:effectLst>
              </a:rPr>
              <a:t>Phlox</a:t>
            </a:r>
          </a:p>
          <a:p>
            <a:pPr algn="l">
              <a:spcBef>
                <a:spcPct val="50000"/>
              </a:spcBef>
              <a:buFontTx/>
              <a:buChar char="•"/>
            </a:pPr>
            <a:r>
              <a:rPr lang="en-US" altLang="en-US" sz="2000" b="1">
                <a:solidFill>
                  <a:schemeClr val="tx1"/>
                </a:solidFill>
                <a:effectLst>
                  <a:outerShdw blurRad="38100" dist="38100" dir="2700000" algn="tl">
                    <a:srgbClr val="FFFFFF"/>
                  </a:outerShdw>
                </a:effectLst>
              </a:rPr>
              <a:t>Mums</a:t>
            </a:r>
          </a:p>
        </p:txBody>
      </p:sp>
      <p:sp>
        <p:nvSpPr>
          <p:cNvPr id="256017" name="WordArt 17"/>
          <p:cNvSpPr>
            <a:spLocks noChangeArrowheads="1" noChangeShapeType="1" noTextEdit="1"/>
          </p:cNvSpPr>
          <p:nvPr/>
        </p:nvSpPr>
        <p:spPr bwMode="auto">
          <a:xfrm rot="5400000">
            <a:off x="8396288" y="619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
        <p:nvSpPr>
          <p:cNvPr id="256018" name="Text Box 18"/>
          <p:cNvSpPr txBox="1">
            <a:spLocks noChangeArrowheads="1"/>
          </p:cNvSpPr>
          <p:nvPr/>
        </p:nvSpPr>
        <p:spPr bwMode="auto">
          <a:xfrm>
            <a:off x="5105400" y="4191000"/>
            <a:ext cx="4038600" cy="1739900"/>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buFontTx/>
              <a:buChar char="•"/>
            </a:pPr>
            <a:r>
              <a:rPr lang="en-US" altLang="en-US" b="1">
                <a:solidFill>
                  <a:schemeClr val="bg1"/>
                </a:solidFill>
                <a:effectLst/>
              </a:rPr>
              <a:t>Spots- small round</a:t>
            </a:r>
          </a:p>
          <a:p>
            <a:pPr algn="l">
              <a:buFontTx/>
              <a:buChar char="•"/>
            </a:pPr>
            <a:r>
              <a:rPr lang="en-US" altLang="en-US" b="1">
                <a:solidFill>
                  <a:schemeClr val="bg1"/>
                </a:solidFill>
                <a:effectLst/>
              </a:rPr>
              <a:t>Centers-</a:t>
            </a:r>
            <a:r>
              <a:rPr lang="en-US" altLang="en-US">
                <a:solidFill>
                  <a:schemeClr val="bg1"/>
                </a:solidFill>
                <a:effectLst>
                  <a:outerShdw blurRad="38100" dist="38100" dir="2700000" algn="tl">
                    <a:srgbClr val="000000"/>
                  </a:outerShdw>
                </a:effectLst>
              </a:rPr>
              <a:t> </a:t>
            </a:r>
            <a:r>
              <a:rPr lang="en-US" altLang="en-US" b="1">
                <a:solidFill>
                  <a:schemeClr val="bg1"/>
                </a:solidFill>
                <a:effectLst/>
              </a:rPr>
              <a:t>white - light tan or gray</a:t>
            </a:r>
          </a:p>
          <a:p>
            <a:pPr algn="l">
              <a:buFontTx/>
              <a:buChar char="•"/>
            </a:pPr>
            <a:r>
              <a:rPr lang="en-US" altLang="en-US" b="1">
                <a:solidFill>
                  <a:schemeClr val="bg1"/>
                </a:solidFill>
                <a:effectLst/>
              </a:rPr>
              <a:t>Purple or brown border </a:t>
            </a:r>
          </a:p>
          <a:p>
            <a:pPr algn="l">
              <a:buFontTx/>
              <a:buChar char="•"/>
            </a:pPr>
            <a:r>
              <a:rPr lang="en-US" altLang="en-US" b="1">
                <a:solidFill>
                  <a:schemeClr val="bg1"/>
                </a:solidFill>
                <a:effectLst/>
              </a:rPr>
              <a:t>May have zone of yellow tissue </a:t>
            </a:r>
          </a:p>
          <a:p>
            <a:pPr algn="l">
              <a:buFontTx/>
              <a:buChar char="•"/>
            </a:pPr>
            <a:r>
              <a:rPr lang="en-US" altLang="en-US" b="1">
                <a:solidFill>
                  <a:schemeClr val="bg1"/>
                </a:solidFill>
                <a:effectLst/>
              </a:rPr>
              <a:t>Pimple like structures</a:t>
            </a:r>
          </a:p>
          <a:p>
            <a:pPr algn="l">
              <a:buFontTx/>
              <a:buChar char="•"/>
            </a:pPr>
            <a:r>
              <a:rPr lang="en-US" altLang="en-US" b="1">
                <a:solidFill>
                  <a:schemeClr val="bg1"/>
                </a:solidFill>
                <a:effectLst/>
              </a:rPr>
              <a:t>Spots may grow together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altLang="en-US" i="1"/>
              <a:t>Cercospora</a:t>
            </a:r>
          </a:p>
        </p:txBody>
      </p:sp>
      <p:sp>
        <p:nvSpPr>
          <p:cNvPr id="248836" name="Text Box 4"/>
          <p:cNvSpPr txBox="1">
            <a:spLocks noChangeArrowheads="1"/>
          </p:cNvSpPr>
          <p:nvPr/>
        </p:nvSpPr>
        <p:spPr bwMode="auto">
          <a:xfrm>
            <a:off x="381000" y="4343400"/>
            <a:ext cx="1828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sz="2000" b="1">
                <a:solidFill>
                  <a:schemeClr val="tx1"/>
                </a:solidFill>
                <a:effectLst>
                  <a:outerShdw blurRad="38100" dist="38100" dir="2700000" algn="tl">
                    <a:srgbClr val="FFFFFF"/>
                  </a:outerShdw>
                </a:effectLst>
              </a:rPr>
              <a:t>Juniper</a:t>
            </a:r>
          </a:p>
          <a:p>
            <a:pPr algn="l">
              <a:spcBef>
                <a:spcPct val="50000"/>
              </a:spcBef>
              <a:buFontTx/>
              <a:buChar char="•"/>
            </a:pPr>
            <a:r>
              <a:rPr lang="en-US" altLang="en-US" sz="2000" b="1">
                <a:solidFill>
                  <a:schemeClr val="tx1"/>
                </a:solidFill>
                <a:effectLst>
                  <a:outerShdw blurRad="38100" dist="38100" dir="2700000" algn="tl">
                    <a:srgbClr val="FFFFFF"/>
                  </a:outerShdw>
                </a:effectLst>
              </a:rPr>
              <a:t>Ligustrum</a:t>
            </a:r>
          </a:p>
          <a:p>
            <a:pPr algn="l">
              <a:spcBef>
                <a:spcPct val="50000"/>
              </a:spcBef>
              <a:buFontTx/>
              <a:buChar char="•"/>
            </a:pPr>
            <a:r>
              <a:rPr lang="en-US" altLang="en-US" sz="2000" b="1">
                <a:solidFill>
                  <a:schemeClr val="tx1"/>
                </a:solidFill>
                <a:effectLst>
                  <a:outerShdw blurRad="38100" dist="38100" dir="2700000" algn="tl">
                    <a:srgbClr val="FFFFFF"/>
                  </a:outerShdw>
                </a:effectLst>
              </a:rPr>
              <a:t>Hydrangea</a:t>
            </a:r>
          </a:p>
          <a:p>
            <a:pPr algn="l">
              <a:spcBef>
                <a:spcPct val="50000"/>
              </a:spcBef>
              <a:buFontTx/>
              <a:buChar char="•"/>
            </a:pPr>
            <a:r>
              <a:rPr lang="en-US" altLang="en-US" sz="2000" b="1">
                <a:solidFill>
                  <a:schemeClr val="tx1"/>
                </a:solidFill>
                <a:effectLst>
                  <a:outerShdw blurRad="38100" dist="38100" dir="2700000" algn="tl">
                    <a:srgbClr val="FFFFFF"/>
                  </a:outerShdw>
                </a:effectLst>
              </a:rPr>
              <a:t>Pansy</a:t>
            </a:r>
          </a:p>
          <a:p>
            <a:pPr algn="l">
              <a:spcBef>
                <a:spcPct val="50000"/>
              </a:spcBef>
              <a:buFontTx/>
              <a:buChar char="•"/>
            </a:pPr>
            <a:r>
              <a:rPr lang="en-US" altLang="en-US" sz="2000" b="1">
                <a:solidFill>
                  <a:schemeClr val="tx1"/>
                </a:solidFill>
                <a:effectLst>
                  <a:outerShdw blurRad="38100" dist="38100" dir="2700000" algn="tl">
                    <a:srgbClr val="FFFFFF"/>
                  </a:outerShdw>
                </a:effectLst>
              </a:rPr>
              <a:t>Azalea</a:t>
            </a:r>
          </a:p>
        </p:txBody>
      </p:sp>
      <p:sp>
        <p:nvSpPr>
          <p:cNvPr id="248843" name="WordArt 11"/>
          <p:cNvSpPr>
            <a:spLocks noChangeArrowheads="1" noChangeShapeType="1" noTextEdit="1"/>
          </p:cNvSpPr>
          <p:nvPr/>
        </p:nvSpPr>
        <p:spPr bwMode="auto">
          <a:xfrm rot="5400000">
            <a:off x="8015288" y="2905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grpSp>
        <p:nvGrpSpPr>
          <p:cNvPr id="248850" name="Group 18"/>
          <p:cNvGrpSpPr>
            <a:grpSpLocks/>
          </p:cNvGrpSpPr>
          <p:nvPr/>
        </p:nvGrpSpPr>
        <p:grpSpPr bwMode="auto">
          <a:xfrm>
            <a:off x="609600" y="1219200"/>
            <a:ext cx="7816850" cy="4900613"/>
            <a:chOff x="384" y="768"/>
            <a:chExt cx="4924" cy="3087"/>
          </a:xfrm>
        </p:grpSpPr>
        <p:pic>
          <p:nvPicPr>
            <p:cNvPr id="248840" name="Picture 8" descr="jncercs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960"/>
              <a:ext cx="2592" cy="1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48841" name="Picture 9" descr="cercosp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 y="768"/>
              <a:ext cx="1996" cy="17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48842" name="Picture 10" descr="cercpan1"/>
            <p:cNvPicPr>
              <a:picLocks noChangeAspect="1" noChangeArrowheads="1"/>
            </p:cNvPicPr>
            <p:nvPr/>
          </p:nvPicPr>
          <p:blipFill>
            <a:blip r:embed="rId6">
              <a:extLst>
                <a:ext uri="{28A0092B-C50C-407E-A947-70E740481C1C}">
                  <a14:useLocalDpi xmlns:a14="http://schemas.microsoft.com/office/drawing/2010/main" val="0"/>
                </a:ext>
              </a:extLst>
            </a:blip>
            <a:srcRect r="11823" b="20012"/>
            <a:stretch>
              <a:fillRect/>
            </a:stretch>
          </p:blipFill>
          <p:spPr bwMode="auto">
            <a:xfrm>
              <a:off x="3504" y="2544"/>
              <a:ext cx="1790" cy="1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48844" name="Text Box 12"/>
            <p:cNvSpPr txBox="1">
              <a:spLocks noChangeArrowheads="1"/>
            </p:cNvSpPr>
            <p:nvPr/>
          </p:nvSpPr>
          <p:spPr bwMode="auto">
            <a:xfrm>
              <a:off x="1728" y="2784"/>
              <a:ext cx="2064" cy="924"/>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bg1"/>
                  </a:solidFill>
                  <a:effectLst/>
                </a:rPr>
                <a:t>Frogeye</a:t>
              </a:r>
            </a:p>
            <a:p>
              <a:pPr algn="l">
                <a:spcBef>
                  <a:spcPct val="50000"/>
                </a:spcBef>
                <a:buFontTx/>
                <a:buChar char="•"/>
              </a:pPr>
              <a:r>
                <a:rPr lang="en-US" altLang="en-US" b="1">
                  <a:solidFill>
                    <a:schemeClr val="bg1"/>
                  </a:solidFill>
                  <a:effectLst/>
                </a:rPr>
                <a:t>Specks on spot center</a:t>
              </a:r>
            </a:p>
            <a:p>
              <a:pPr algn="l">
                <a:spcBef>
                  <a:spcPct val="50000"/>
                </a:spcBef>
                <a:buFontTx/>
                <a:buChar char="•"/>
              </a:pPr>
              <a:r>
                <a:rPr lang="en-US" altLang="en-US" b="1">
                  <a:solidFill>
                    <a:schemeClr val="bg1"/>
                  </a:solidFill>
                  <a:effectLst/>
                </a:rPr>
                <a:t>Browning progresses up and out</a:t>
              </a: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General IPM Strategies</a:t>
            </a:r>
          </a:p>
        </p:txBody>
      </p:sp>
      <p:sp>
        <p:nvSpPr>
          <p:cNvPr id="19459" name="Rectangle 3"/>
          <p:cNvSpPr>
            <a:spLocks noGrp="1" noChangeArrowheads="1"/>
          </p:cNvSpPr>
          <p:nvPr>
            <p:ph type="body" idx="1"/>
          </p:nvPr>
        </p:nvSpPr>
        <p:spPr/>
        <p:txBody>
          <a:bodyPr/>
          <a:lstStyle/>
          <a:p>
            <a:pPr>
              <a:lnSpc>
                <a:spcPct val="90000"/>
              </a:lnSpc>
            </a:pPr>
            <a:r>
              <a:rPr lang="en-US" altLang="en-US" sz="2800"/>
              <a:t>Rotate </a:t>
            </a:r>
          </a:p>
          <a:p>
            <a:pPr>
              <a:lnSpc>
                <a:spcPct val="90000"/>
              </a:lnSpc>
            </a:pPr>
            <a:r>
              <a:rPr lang="en-US" altLang="en-US" sz="2800"/>
              <a:t>Remove Plant Debris or Affected Plants </a:t>
            </a:r>
          </a:p>
          <a:p>
            <a:pPr>
              <a:lnSpc>
                <a:spcPct val="90000"/>
              </a:lnSpc>
            </a:pPr>
            <a:r>
              <a:rPr lang="en-US" altLang="en-US" sz="2800"/>
              <a:t>Use Registered Pesticides </a:t>
            </a:r>
          </a:p>
          <a:p>
            <a:pPr>
              <a:lnSpc>
                <a:spcPct val="90000"/>
              </a:lnSpc>
            </a:pPr>
            <a:r>
              <a:rPr lang="en-US" altLang="en-US" sz="2800"/>
              <a:t>Resistant Varieties </a:t>
            </a:r>
          </a:p>
          <a:p>
            <a:pPr>
              <a:lnSpc>
                <a:spcPct val="90000"/>
              </a:lnSpc>
            </a:pPr>
            <a:r>
              <a:rPr lang="en-US" altLang="en-US" sz="2800"/>
              <a:t>Pruning </a:t>
            </a:r>
          </a:p>
          <a:p>
            <a:pPr>
              <a:lnSpc>
                <a:spcPct val="90000"/>
              </a:lnSpc>
            </a:pPr>
            <a:r>
              <a:rPr lang="en-US" altLang="en-US" sz="2800"/>
              <a:t>Soil Test</a:t>
            </a:r>
          </a:p>
          <a:p>
            <a:pPr>
              <a:lnSpc>
                <a:spcPct val="90000"/>
              </a:lnSpc>
            </a:pPr>
            <a:r>
              <a:rPr lang="en-US" altLang="en-US" sz="2800"/>
              <a:t>Insect &amp; Weed Control </a:t>
            </a:r>
          </a:p>
          <a:p>
            <a:pPr>
              <a:lnSpc>
                <a:spcPct val="90000"/>
              </a:lnSpc>
            </a:pPr>
            <a:r>
              <a:rPr lang="en-US" altLang="en-US" sz="2800"/>
              <a:t>Mulching </a:t>
            </a:r>
          </a:p>
          <a:p>
            <a:pPr>
              <a:lnSpc>
                <a:spcPct val="90000"/>
              </a:lnSpc>
            </a:pPr>
            <a:r>
              <a:rPr lang="en-US" altLang="en-US" sz="2800"/>
              <a:t>Submit Sample for Laboratory Diagnosis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ltLang="en-US" i="1"/>
              <a:t>Entomosporium</a:t>
            </a:r>
          </a:p>
        </p:txBody>
      </p:sp>
      <p:sp>
        <p:nvSpPr>
          <p:cNvPr id="332807" name="Text Box 7"/>
          <p:cNvSpPr txBox="1">
            <a:spLocks noChangeArrowheads="1"/>
          </p:cNvSpPr>
          <p:nvPr/>
        </p:nvSpPr>
        <p:spPr bwMode="auto">
          <a:xfrm>
            <a:off x="4648200" y="1371600"/>
            <a:ext cx="3505200" cy="1604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tx1"/>
                </a:solidFill>
                <a:effectLst>
                  <a:outerShdw blurRad="38100" dist="38100" dir="2700000" algn="tl">
                    <a:srgbClr val="FFFFFF"/>
                  </a:outerShdw>
                </a:effectLst>
              </a:rPr>
              <a:t>Pear</a:t>
            </a:r>
          </a:p>
          <a:p>
            <a:pPr algn="l">
              <a:spcBef>
                <a:spcPct val="50000"/>
              </a:spcBef>
              <a:buFontTx/>
              <a:buChar char="•"/>
            </a:pPr>
            <a:r>
              <a:rPr lang="en-US" altLang="en-US" b="1">
                <a:solidFill>
                  <a:schemeClr val="tx1"/>
                </a:solidFill>
                <a:effectLst>
                  <a:outerShdw blurRad="38100" dist="38100" dir="2700000" algn="tl">
                    <a:srgbClr val="FFFFFF"/>
                  </a:outerShdw>
                </a:effectLst>
              </a:rPr>
              <a:t>Photinia</a:t>
            </a:r>
          </a:p>
          <a:p>
            <a:pPr algn="l">
              <a:spcBef>
                <a:spcPct val="50000"/>
              </a:spcBef>
              <a:buFontTx/>
              <a:buChar char="•"/>
            </a:pPr>
            <a:r>
              <a:rPr lang="en-US" altLang="en-US" b="1">
                <a:solidFill>
                  <a:schemeClr val="tx1"/>
                </a:solidFill>
                <a:effectLst>
                  <a:outerShdw blurRad="38100" dist="38100" dir="2700000" algn="tl">
                    <a:srgbClr val="FFFFFF"/>
                  </a:outerShdw>
                </a:effectLst>
              </a:rPr>
              <a:t>Indian hawthorn</a:t>
            </a:r>
          </a:p>
          <a:p>
            <a:pPr algn="l">
              <a:spcBef>
                <a:spcPct val="50000"/>
              </a:spcBef>
              <a:buFontTx/>
              <a:buChar char="•"/>
            </a:pPr>
            <a:r>
              <a:rPr lang="en-US" altLang="en-US" b="1">
                <a:solidFill>
                  <a:schemeClr val="tx1"/>
                </a:solidFill>
                <a:effectLst>
                  <a:outerShdw blurRad="38100" dist="38100" dir="2700000" algn="tl">
                    <a:srgbClr val="FFFFFF"/>
                  </a:outerShdw>
                </a:effectLst>
              </a:rPr>
              <a:t>Loquat</a:t>
            </a:r>
          </a:p>
        </p:txBody>
      </p:sp>
      <p:pic>
        <p:nvPicPr>
          <p:cNvPr id="332808" name="Picture 8" descr="pearentspor">
            <a:hlinkClick r:id="rId3" action="ppaction://hlinksldjump"/>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04800" y="1219200"/>
            <a:ext cx="4038600" cy="30289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32809" name="Picture 9" descr="entstro1">
            <a:hlinkClick r:id="rId5" action="ppaction://hlinksldjump"/>
          </p:cNvPr>
          <p:cNvPicPr>
            <a:picLocks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4343400" y="3200400"/>
            <a:ext cx="4572000" cy="30511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32810" name="WordArt 10"/>
          <p:cNvSpPr>
            <a:spLocks noChangeArrowheads="1" noChangeShapeType="1" noTextEdit="1"/>
          </p:cNvSpPr>
          <p:nvPr/>
        </p:nvSpPr>
        <p:spPr bwMode="auto">
          <a:xfrm rot="5400000">
            <a:off x="8015288" y="2905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
        <p:nvSpPr>
          <p:cNvPr id="332811" name="Text Box 11"/>
          <p:cNvSpPr txBox="1">
            <a:spLocks noChangeArrowheads="1"/>
          </p:cNvSpPr>
          <p:nvPr/>
        </p:nvSpPr>
        <p:spPr bwMode="auto">
          <a:xfrm>
            <a:off x="381000" y="4724400"/>
            <a:ext cx="38100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effectLst>
                <a:outerShdw blurRad="38100" dist="38100" dir="2700000" algn="tl">
                  <a:srgbClr val="000000"/>
                </a:outerShdw>
              </a:effectLst>
            </a:endParaRPr>
          </a:p>
        </p:txBody>
      </p:sp>
      <p:sp>
        <p:nvSpPr>
          <p:cNvPr id="332812" name="Text Box 12"/>
          <p:cNvSpPr txBox="1">
            <a:spLocks noChangeArrowheads="1"/>
          </p:cNvSpPr>
          <p:nvPr/>
        </p:nvSpPr>
        <p:spPr bwMode="auto">
          <a:xfrm>
            <a:off x="838200" y="4495800"/>
            <a:ext cx="40386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effectLst>
                <a:outerShdw blurRad="38100" dist="38100" dir="2700000" algn="tl">
                  <a:srgbClr val="000000"/>
                </a:outerShdw>
              </a:effectLst>
            </a:endParaRPr>
          </a:p>
        </p:txBody>
      </p:sp>
      <p:sp>
        <p:nvSpPr>
          <p:cNvPr id="332813" name="Text Box 13"/>
          <p:cNvSpPr txBox="1">
            <a:spLocks noChangeArrowheads="1"/>
          </p:cNvSpPr>
          <p:nvPr/>
        </p:nvSpPr>
        <p:spPr bwMode="auto">
          <a:xfrm>
            <a:off x="0" y="4114800"/>
            <a:ext cx="5105400" cy="2292350"/>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bg1"/>
                </a:solidFill>
                <a:effectLst/>
              </a:rPr>
              <a:t>Small reddish spots </a:t>
            </a:r>
          </a:p>
          <a:p>
            <a:pPr algn="l">
              <a:spcBef>
                <a:spcPct val="50000"/>
              </a:spcBef>
              <a:buFontTx/>
              <a:buChar char="•"/>
            </a:pPr>
            <a:r>
              <a:rPr lang="en-US" altLang="en-US" b="1">
                <a:solidFill>
                  <a:schemeClr val="bg1"/>
                </a:solidFill>
                <a:effectLst/>
              </a:rPr>
              <a:t>Older spots grayish w/ dark purple border</a:t>
            </a:r>
          </a:p>
          <a:p>
            <a:pPr algn="l">
              <a:spcBef>
                <a:spcPct val="50000"/>
              </a:spcBef>
              <a:buFontTx/>
              <a:buChar char="•"/>
            </a:pPr>
            <a:r>
              <a:rPr lang="en-US" altLang="en-US" b="1">
                <a:solidFill>
                  <a:schemeClr val="bg1"/>
                </a:solidFill>
                <a:effectLst/>
              </a:rPr>
              <a:t> Spots may join causing leaf blight</a:t>
            </a:r>
          </a:p>
          <a:p>
            <a:pPr algn="l">
              <a:spcBef>
                <a:spcPct val="50000"/>
              </a:spcBef>
              <a:buFontTx/>
              <a:buChar char="•"/>
            </a:pPr>
            <a:r>
              <a:rPr lang="en-US" altLang="en-US" b="1">
                <a:solidFill>
                  <a:schemeClr val="bg1"/>
                </a:solidFill>
                <a:effectLst/>
              </a:rPr>
              <a:t>Infected leaves drop prematurely</a:t>
            </a:r>
          </a:p>
          <a:p>
            <a:pPr algn="l">
              <a:spcBef>
                <a:spcPct val="50000"/>
              </a:spcBef>
              <a:buFontTx/>
              <a:buChar char="•"/>
            </a:pPr>
            <a:r>
              <a:rPr lang="en-US" altLang="en-US" b="1">
                <a:solidFill>
                  <a:schemeClr val="bg1"/>
                </a:solidFill>
                <a:effectLst/>
              </a:rPr>
              <a:t> Favors cool, wet weather and poor air circulation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Black Spot of Rose</a:t>
            </a:r>
          </a:p>
        </p:txBody>
      </p:sp>
      <p:pic>
        <p:nvPicPr>
          <p:cNvPr id="100357" name="Picture 5" descr="17">
            <a:hlinkClick r:id="rId3" action="ppaction://hlinksldjump"/>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04800" y="1676400"/>
            <a:ext cx="5791200" cy="38322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00358" name="Text Box 6"/>
          <p:cNvSpPr txBox="1">
            <a:spLocks noChangeArrowheads="1"/>
          </p:cNvSpPr>
          <p:nvPr/>
        </p:nvSpPr>
        <p:spPr bwMode="auto">
          <a:xfrm>
            <a:off x="6096000" y="1752600"/>
            <a:ext cx="2590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sz="2000" b="1">
                <a:solidFill>
                  <a:schemeClr val="tx1"/>
                </a:solidFill>
                <a:effectLst>
                  <a:outerShdw blurRad="38100" dist="38100" dir="2700000" algn="tl">
                    <a:srgbClr val="FFFFFF"/>
                  </a:outerShdw>
                </a:effectLst>
              </a:rPr>
              <a:t>Sanitation</a:t>
            </a:r>
          </a:p>
          <a:p>
            <a:pPr algn="l">
              <a:spcBef>
                <a:spcPct val="50000"/>
              </a:spcBef>
              <a:buFontTx/>
              <a:buChar char="•"/>
            </a:pPr>
            <a:r>
              <a:rPr lang="en-US" altLang="en-US" sz="2000" b="1">
                <a:solidFill>
                  <a:schemeClr val="tx1"/>
                </a:solidFill>
                <a:effectLst>
                  <a:outerShdw blurRad="38100" dist="38100" dir="2700000" algn="tl">
                    <a:srgbClr val="FFFFFF"/>
                  </a:outerShdw>
                </a:effectLst>
              </a:rPr>
              <a:t>Resistant varieties</a:t>
            </a:r>
          </a:p>
          <a:p>
            <a:pPr algn="l">
              <a:spcBef>
                <a:spcPct val="50000"/>
              </a:spcBef>
              <a:buFontTx/>
              <a:buChar char="•"/>
            </a:pPr>
            <a:r>
              <a:rPr lang="en-US" altLang="en-US" sz="2000" b="1">
                <a:solidFill>
                  <a:schemeClr val="tx1"/>
                </a:solidFill>
                <a:effectLst>
                  <a:outerShdw blurRad="38100" dist="38100" dir="2700000" algn="tl">
                    <a:srgbClr val="FFFFFF"/>
                  </a:outerShdw>
                </a:effectLst>
              </a:rPr>
              <a:t>Air circulation</a:t>
            </a:r>
          </a:p>
          <a:p>
            <a:pPr algn="l">
              <a:spcBef>
                <a:spcPct val="50000"/>
              </a:spcBef>
              <a:buFontTx/>
              <a:buChar char="•"/>
            </a:pPr>
            <a:r>
              <a:rPr lang="en-US" altLang="en-US" sz="2000" b="1">
                <a:solidFill>
                  <a:schemeClr val="tx1"/>
                </a:solidFill>
                <a:effectLst>
                  <a:outerShdw blurRad="38100" dist="38100" dir="2700000" algn="tl">
                    <a:srgbClr val="FFFFFF"/>
                  </a:outerShdw>
                </a:effectLst>
              </a:rPr>
              <a:t>Dry foliage</a:t>
            </a:r>
          </a:p>
          <a:p>
            <a:pPr algn="l">
              <a:spcBef>
                <a:spcPct val="50000"/>
              </a:spcBef>
              <a:buFontTx/>
              <a:buChar char="•"/>
            </a:pPr>
            <a:r>
              <a:rPr lang="en-US" altLang="en-US" sz="2000" b="1">
                <a:solidFill>
                  <a:schemeClr val="tx1"/>
                </a:solidFill>
                <a:effectLst>
                  <a:outerShdw blurRad="38100" dist="38100" dir="2700000" algn="tl">
                    <a:srgbClr val="FFFFFF"/>
                  </a:outerShdw>
                </a:effectLst>
              </a:rPr>
              <a:t>Fungicide</a:t>
            </a:r>
          </a:p>
        </p:txBody>
      </p:sp>
      <p:sp>
        <p:nvSpPr>
          <p:cNvPr id="100359" name="WordArt 7"/>
          <p:cNvSpPr>
            <a:spLocks noChangeArrowheads="1" noChangeShapeType="1" noTextEdit="1"/>
          </p:cNvSpPr>
          <p:nvPr/>
        </p:nvSpPr>
        <p:spPr bwMode="auto">
          <a:xfrm rot="5400000">
            <a:off x="8015288" y="2905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ltLang="en-US"/>
              <a:t>Anthracnose</a:t>
            </a:r>
            <a:endParaRPr lang="en-US" altLang="en-US" b="1" i="1"/>
          </a:p>
        </p:txBody>
      </p:sp>
      <p:sp>
        <p:nvSpPr>
          <p:cNvPr id="257037" name="Text Box 13"/>
          <p:cNvSpPr txBox="1">
            <a:spLocks noChangeArrowheads="1"/>
          </p:cNvSpPr>
          <p:nvPr/>
        </p:nvSpPr>
        <p:spPr bwMode="auto">
          <a:xfrm>
            <a:off x="3276600" y="1295400"/>
            <a:ext cx="3886200" cy="1465263"/>
          </a:xfrm>
          <a:prstGeom prst="rect">
            <a:avLst/>
          </a:prstGeom>
          <a:solidFill>
            <a:srgbClr val="66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buFontTx/>
              <a:buChar char="•"/>
            </a:pPr>
            <a:r>
              <a:rPr lang="en-US" altLang="en-US" b="1">
                <a:solidFill>
                  <a:schemeClr val="tx1"/>
                </a:solidFill>
                <a:effectLst>
                  <a:outerShdw blurRad="38100" dist="38100" dir="2700000" algn="tl">
                    <a:srgbClr val="FFFFFF"/>
                  </a:outerShdw>
                </a:effectLst>
              </a:rPr>
              <a:t>Maple</a:t>
            </a:r>
          </a:p>
          <a:p>
            <a:pPr algn="l">
              <a:buFontTx/>
              <a:buChar char="•"/>
            </a:pPr>
            <a:r>
              <a:rPr lang="en-US" altLang="en-US" b="1">
                <a:solidFill>
                  <a:schemeClr val="tx1"/>
                </a:solidFill>
                <a:effectLst>
                  <a:outerShdw blurRad="38100" dist="38100" dir="2700000" algn="tl">
                    <a:srgbClr val="FFFFFF"/>
                  </a:outerShdw>
                </a:effectLst>
              </a:rPr>
              <a:t>Ash</a:t>
            </a:r>
          </a:p>
          <a:p>
            <a:pPr algn="l">
              <a:buFontTx/>
              <a:buChar char="•"/>
            </a:pPr>
            <a:r>
              <a:rPr lang="en-US" altLang="en-US" b="1">
                <a:solidFill>
                  <a:schemeClr val="tx1"/>
                </a:solidFill>
                <a:effectLst>
                  <a:outerShdw blurRad="38100" dist="38100" dir="2700000" algn="tl">
                    <a:srgbClr val="FFFFFF"/>
                  </a:outerShdw>
                </a:effectLst>
              </a:rPr>
              <a:t>Oak</a:t>
            </a:r>
          </a:p>
          <a:p>
            <a:pPr algn="l">
              <a:buFontTx/>
              <a:buChar char="•"/>
            </a:pPr>
            <a:r>
              <a:rPr lang="en-US" altLang="en-US" b="1">
                <a:solidFill>
                  <a:schemeClr val="tx1"/>
                </a:solidFill>
                <a:effectLst>
                  <a:outerShdw blurRad="38100" dist="38100" dir="2700000" algn="tl">
                    <a:srgbClr val="FFFFFF"/>
                  </a:outerShdw>
                </a:effectLst>
              </a:rPr>
              <a:t>Dogwood</a:t>
            </a:r>
          </a:p>
          <a:p>
            <a:pPr algn="l">
              <a:buFontTx/>
              <a:buChar char="•"/>
            </a:pPr>
            <a:r>
              <a:rPr lang="en-US" altLang="en-US" b="1">
                <a:solidFill>
                  <a:schemeClr val="tx1"/>
                </a:solidFill>
                <a:effectLst>
                  <a:outerShdw blurRad="38100" dist="38100" dir="2700000" algn="tl">
                    <a:srgbClr val="FFFFFF"/>
                  </a:outerShdw>
                </a:effectLst>
              </a:rPr>
              <a:t>Sycamore</a:t>
            </a:r>
          </a:p>
        </p:txBody>
      </p:sp>
      <p:pic>
        <p:nvPicPr>
          <p:cNvPr id="257040" name="Picture 16" descr="0590046"/>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1295400"/>
            <a:ext cx="30178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57041" name="Picture 17" descr="1361141">
            <a:hlinkClick r:id="rId4" action="ppaction://hlinksldjump"/>
          </p:cNvPr>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3505200" y="2819400"/>
            <a:ext cx="3305175" cy="21859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57042" name="Picture 18" descr="1436141"/>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324600" y="1371600"/>
            <a:ext cx="2819400" cy="211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57043" name="Text Box 19"/>
          <p:cNvSpPr txBox="1">
            <a:spLocks noChangeArrowheads="1"/>
          </p:cNvSpPr>
          <p:nvPr/>
        </p:nvSpPr>
        <p:spPr bwMode="auto">
          <a:xfrm>
            <a:off x="4572000" y="5867400"/>
            <a:ext cx="3429000" cy="3651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900">
                <a:effectLst>
                  <a:outerShdw blurRad="38100" dist="38100" dir="2700000" algn="tl">
                    <a:srgbClr val="000000"/>
                  </a:outerShdw>
                </a:effectLst>
              </a:rPr>
              <a:t>Clemson University - USDA Cooperative Extension Slide Series,  www.ipmimages.org </a:t>
            </a:r>
          </a:p>
        </p:txBody>
      </p:sp>
      <p:sp>
        <p:nvSpPr>
          <p:cNvPr id="257044" name="WordArt 20"/>
          <p:cNvSpPr>
            <a:spLocks noChangeArrowheads="1" noChangeShapeType="1" noTextEdit="1"/>
          </p:cNvSpPr>
          <p:nvPr/>
        </p:nvSpPr>
        <p:spPr bwMode="auto">
          <a:xfrm rot="5400000">
            <a:off x="8015288" y="2905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
        <p:nvSpPr>
          <p:cNvPr id="257045" name="Text Box 21"/>
          <p:cNvSpPr txBox="1">
            <a:spLocks noChangeArrowheads="1"/>
          </p:cNvSpPr>
          <p:nvPr/>
        </p:nvSpPr>
        <p:spPr bwMode="auto">
          <a:xfrm>
            <a:off x="2590800" y="4843463"/>
            <a:ext cx="5867400" cy="1465262"/>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buFontTx/>
              <a:buChar char="•"/>
            </a:pPr>
            <a:r>
              <a:rPr lang="en-US" altLang="en-US" b="1">
                <a:solidFill>
                  <a:schemeClr val="bg1"/>
                </a:solidFill>
                <a:effectLst/>
              </a:rPr>
              <a:t>Leaf-brown blotches bordered in purple </a:t>
            </a:r>
          </a:p>
          <a:p>
            <a:pPr algn="l">
              <a:buFontTx/>
              <a:buChar char="•"/>
            </a:pPr>
            <a:r>
              <a:rPr lang="en-US" altLang="en-US" b="1">
                <a:solidFill>
                  <a:schemeClr val="bg1"/>
                </a:solidFill>
                <a:effectLst/>
              </a:rPr>
              <a:t>Stem - twig dieback,  stem cankering and dieback</a:t>
            </a:r>
          </a:p>
          <a:p>
            <a:pPr algn="l">
              <a:buFontTx/>
              <a:buChar char="•"/>
            </a:pPr>
            <a:r>
              <a:rPr lang="en-US" altLang="en-US" b="1">
                <a:solidFill>
                  <a:schemeClr val="bg1"/>
                </a:solidFill>
                <a:effectLst/>
              </a:rPr>
              <a:t>Fruiting bodies on dead twigs</a:t>
            </a:r>
          </a:p>
          <a:p>
            <a:pPr algn="l">
              <a:buFontTx/>
              <a:buChar char="•"/>
            </a:pPr>
            <a:r>
              <a:rPr lang="en-US" altLang="en-US" b="1">
                <a:solidFill>
                  <a:schemeClr val="bg1"/>
                </a:solidFill>
                <a:effectLst/>
              </a:rPr>
              <a:t>Attached wilted, brown leaves often persist into the next spring</a:t>
            </a:r>
            <a:endParaRPr lang="en-US" altLang="en-US">
              <a:solidFill>
                <a:schemeClr val="tx1"/>
              </a:solidFill>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ctrTitle"/>
          </p:nvPr>
        </p:nvSpPr>
        <p:spPr/>
        <p:txBody>
          <a:bodyPr/>
          <a:lstStyle/>
          <a:p>
            <a:r>
              <a:rPr lang="en-US" altLang="en-US" sz="6000"/>
              <a:t>Other Leaf, Flower &amp; Fruit Diseases</a:t>
            </a:r>
          </a:p>
        </p:txBody>
      </p:sp>
      <p:sp>
        <p:nvSpPr>
          <p:cNvPr id="382980" name="Rectangle 4"/>
          <p:cNvSpPr>
            <a:spLocks noGrp="1" noChangeArrowheads="1"/>
          </p:cNvSpPr>
          <p:nvPr>
            <p:ph type="subTitle"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Solving Plant Problems</a:t>
            </a:r>
          </a:p>
        </p:txBody>
      </p:sp>
      <p:sp>
        <p:nvSpPr>
          <p:cNvPr id="71683" name="Rectangle 3"/>
          <p:cNvSpPr>
            <a:spLocks noGrp="1" noChangeArrowheads="1"/>
          </p:cNvSpPr>
          <p:nvPr>
            <p:ph type="body" idx="1"/>
          </p:nvPr>
        </p:nvSpPr>
        <p:spPr/>
        <p:txBody>
          <a:bodyPr/>
          <a:lstStyle/>
          <a:p>
            <a:r>
              <a:rPr lang="en-US" altLang="en-US"/>
              <a:t>Prevention </a:t>
            </a:r>
          </a:p>
          <a:p>
            <a:r>
              <a:rPr lang="en-US" altLang="en-US"/>
              <a:t>Early Detection</a:t>
            </a:r>
          </a:p>
          <a:p>
            <a:r>
              <a:rPr lang="en-US" altLang="en-US"/>
              <a:t>Correct Identification </a:t>
            </a:r>
          </a:p>
          <a:p>
            <a:r>
              <a:rPr lang="en-US" altLang="en-US"/>
              <a:t>Proper Selection of Control Techniques </a:t>
            </a:r>
          </a:p>
          <a:p>
            <a:r>
              <a:rPr lang="en-US" altLang="en-US"/>
              <a:t>Correct Application Methods </a:t>
            </a:r>
          </a:p>
          <a:p>
            <a:r>
              <a:rPr lang="en-US" altLang="en-US"/>
              <a:t>Use IPM Approach</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2" name="Rectangle 4"/>
          <p:cNvSpPr>
            <a:spLocks noGrp="1" noChangeArrowheads="1"/>
          </p:cNvSpPr>
          <p:nvPr>
            <p:ph type="title"/>
          </p:nvPr>
        </p:nvSpPr>
        <p:spPr/>
        <p:txBody>
          <a:bodyPr/>
          <a:lstStyle/>
          <a:p>
            <a:r>
              <a:rPr lang="en-US" altLang="en-US"/>
              <a:t>Leaf Galls</a:t>
            </a:r>
          </a:p>
        </p:txBody>
      </p:sp>
      <p:sp>
        <p:nvSpPr>
          <p:cNvPr id="386053" name="Rectangle 5"/>
          <p:cNvSpPr>
            <a:spLocks noGrp="1" noChangeArrowheads="1"/>
          </p:cNvSpPr>
          <p:nvPr>
            <p:ph type="body" sz="half" idx="1"/>
          </p:nvPr>
        </p:nvSpPr>
        <p:spPr>
          <a:xfrm>
            <a:off x="381000" y="1295400"/>
            <a:ext cx="4038600" cy="3200400"/>
          </a:xfrm>
        </p:spPr>
        <p:txBody>
          <a:bodyPr/>
          <a:lstStyle/>
          <a:p>
            <a:r>
              <a:rPr lang="en-US" altLang="en-US" sz="2800"/>
              <a:t>Azalea </a:t>
            </a:r>
          </a:p>
          <a:p>
            <a:r>
              <a:rPr lang="en-US" altLang="en-US" sz="2800"/>
              <a:t>Camellia</a:t>
            </a:r>
          </a:p>
          <a:p>
            <a:r>
              <a:rPr lang="en-US" altLang="en-US" sz="2800"/>
              <a:t>Rhododendron</a:t>
            </a:r>
          </a:p>
          <a:p>
            <a:endParaRPr lang="en-US" altLang="en-US" sz="2800"/>
          </a:p>
        </p:txBody>
      </p:sp>
      <p:sp>
        <p:nvSpPr>
          <p:cNvPr id="386055" name="WordArt 7"/>
          <p:cNvSpPr>
            <a:spLocks noChangeArrowheads="1" noChangeShapeType="1" noTextEdit="1"/>
          </p:cNvSpPr>
          <p:nvPr/>
        </p:nvSpPr>
        <p:spPr bwMode="auto">
          <a:xfrm rot="5400000">
            <a:off x="8320088" y="2905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pic>
        <p:nvPicPr>
          <p:cNvPr id="386060" name="Picture 12" descr="143615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r="-658" b="14473"/>
          <a:stretch>
            <a:fillRect/>
          </a:stretch>
        </p:blipFill>
        <p:spPr>
          <a:xfrm>
            <a:off x="5029200" y="1447800"/>
            <a:ext cx="3886200"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86061" name="Text Box 13"/>
          <p:cNvSpPr txBox="1">
            <a:spLocks noChangeArrowheads="1"/>
          </p:cNvSpPr>
          <p:nvPr/>
        </p:nvSpPr>
        <p:spPr bwMode="auto">
          <a:xfrm>
            <a:off x="609600" y="5486400"/>
            <a:ext cx="57912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effectLst>
                <a:outerShdw blurRad="38100" dist="38100" dir="2700000" algn="tl">
                  <a:srgbClr val="000000"/>
                </a:outerShdw>
              </a:effectLst>
            </a:endParaRPr>
          </a:p>
        </p:txBody>
      </p:sp>
      <p:sp>
        <p:nvSpPr>
          <p:cNvPr id="386062" name="Text Box 14"/>
          <p:cNvSpPr txBox="1">
            <a:spLocks noChangeArrowheads="1"/>
          </p:cNvSpPr>
          <p:nvPr/>
        </p:nvSpPr>
        <p:spPr bwMode="auto">
          <a:xfrm>
            <a:off x="228600" y="3657600"/>
            <a:ext cx="4572000" cy="1466850"/>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bg1"/>
                </a:solidFill>
                <a:effectLst/>
              </a:rPr>
              <a:t>Leaves- swollen, curled, waxy and fleshy</a:t>
            </a:r>
          </a:p>
          <a:p>
            <a:pPr algn="l">
              <a:spcBef>
                <a:spcPct val="50000"/>
              </a:spcBef>
              <a:buFontTx/>
              <a:buChar char="•"/>
            </a:pPr>
            <a:r>
              <a:rPr lang="en-US" altLang="en-US" b="1">
                <a:solidFill>
                  <a:schemeClr val="bg1"/>
                </a:solidFill>
                <a:effectLst/>
              </a:rPr>
              <a:t>Light green-later brown or black</a:t>
            </a:r>
          </a:p>
          <a:p>
            <a:pPr algn="l">
              <a:spcBef>
                <a:spcPct val="50000"/>
              </a:spcBef>
              <a:buFontTx/>
              <a:buChar char="•"/>
            </a:pPr>
            <a:r>
              <a:rPr lang="en-US" altLang="en-US" b="1">
                <a:solidFill>
                  <a:schemeClr val="bg1"/>
                </a:solidFill>
                <a:effectLst/>
              </a:rPr>
              <a:t>Flowers may be pinkish</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altLang="en-US" i="1"/>
              <a:t>Cylindrocladium</a:t>
            </a:r>
          </a:p>
        </p:txBody>
      </p:sp>
      <p:pic>
        <p:nvPicPr>
          <p:cNvPr id="303108" name="Picture 4" descr="holcylin"/>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524000"/>
            <a:ext cx="67897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03112" name="Text Box 8"/>
          <p:cNvSpPr txBox="1">
            <a:spLocks noChangeArrowheads="1"/>
          </p:cNvSpPr>
          <p:nvPr/>
        </p:nvSpPr>
        <p:spPr bwMode="auto">
          <a:xfrm>
            <a:off x="0" y="1219200"/>
            <a:ext cx="3962400" cy="11922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effectLst>
                  <a:outerShdw blurRad="38100" dist="38100" dir="2700000" algn="tl">
                    <a:srgbClr val="000000"/>
                  </a:outerShdw>
                </a:effectLst>
              </a:rPr>
              <a:t>Holly- Leaf spot</a:t>
            </a:r>
          </a:p>
          <a:p>
            <a:pPr algn="l">
              <a:spcBef>
                <a:spcPct val="50000"/>
              </a:spcBef>
              <a:buFontTx/>
              <a:buChar char="•"/>
            </a:pPr>
            <a:r>
              <a:rPr lang="en-US" altLang="en-US" b="1">
                <a:effectLst>
                  <a:outerShdw blurRad="38100" dist="38100" dir="2700000" algn="tl">
                    <a:srgbClr val="000000"/>
                  </a:outerShdw>
                </a:effectLst>
              </a:rPr>
              <a:t>Azalea- Root rot &amp; leaf spot</a:t>
            </a:r>
          </a:p>
          <a:p>
            <a:pPr algn="l">
              <a:spcBef>
                <a:spcPct val="50000"/>
              </a:spcBef>
              <a:buFontTx/>
              <a:buChar char="•"/>
            </a:pPr>
            <a:endParaRPr lang="en-US" altLang="en-US">
              <a:effectLst>
                <a:outerShdw blurRad="38100" dist="38100" dir="2700000" algn="tl">
                  <a:srgbClr val="000000"/>
                </a:outerShdw>
              </a:effectLst>
            </a:endParaRPr>
          </a:p>
        </p:txBody>
      </p:sp>
      <p:sp>
        <p:nvSpPr>
          <p:cNvPr id="303113" name="WordArt 9"/>
          <p:cNvSpPr>
            <a:spLocks noChangeArrowheads="1" noChangeShapeType="1" noTextEdit="1"/>
          </p:cNvSpPr>
          <p:nvPr/>
        </p:nvSpPr>
        <p:spPr bwMode="auto">
          <a:xfrm rot="5400000">
            <a:off x="8396288" y="1381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
        <p:nvSpPr>
          <p:cNvPr id="303114" name="Text Box 10"/>
          <p:cNvSpPr txBox="1">
            <a:spLocks noChangeArrowheads="1"/>
          </p:cNvSpPr>
          <p:nvPr/>
        </p:nvSpPr>
        <p:spPr bwMode="auto">
          <a:xfrm>
            <a:off x="1828800" y="5791200"/>
            <a:ext cx="7315200" cy="779463"/>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bg1"/>
                </a:solidFill>
                <a:effectLst/>
              </a:rPr>
              <a:t>Black discoloration and necrosis of roots and lower stems</a:t>
            </a:r>
          </a:p>
          <a:p>
            <a:pPr algn="l">
              <a:spcBef>
                <a:spcPct val="50000"/>
              </a:spcBef>
              <a:buFontTx/>
              <a:buChar char="•"/>
            </a:pPr>
            <a:r>
              <a:rPr lang="en-US" altLang="en-US" b="1">
                <a:solidFill>
                  <a:schemeClr val="bg1"/>
                </a:solidFill>
                <a:effectLst/>
              </a:rPr>
              <a:t>Reddish orange structures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Powdery Mildew Disease </a:t>
            </a:r>
          </a:p>
        </p:txBody>
      </p:sp>
      <p:pic>
        <p:nvPicPr>
          <p:cNvPr id="104453" name="Picture 5" descr="2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371600"/>
            <a:ext cx="7467600" cy="4862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04454" name="Text Box 6"/>
          <p:cNvSpPr txBox="1">
            <a:spLocks noChangeArrowheads="1"/>
          </p:cNvSpPr>
          <p:nvPr/>
        </p:nvSpPr>
        <p:spPr bwMode="auto">
          <a:xfrm>
            <a:off x="6629400" y="1524000"/>
            <a:ext cx="1828800"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2000" b="1">
                <a:solidFill>
                  <a:schemeClr val="bg1"/>
                </a:solidFill>
                <a:effectLst>
                  <a:outerShdw blurRad="38100" dist="38100" dir="2700000" algn="tl">
                    <a:srgbClr val="000000"/>
                  </a:outerShdw>
                </a:effectLst>
              </a:rPr>
              <a:t>Mums</a:t>
            </a:r>
          </a:p>
          <a:p>
            <a:pPr algn="l">
              <a:spcBef>
                <a:spcPct val="50000"/>
              </a:spcBef>
            </a:pPr>
            <a:r>
              <a:rPr lang="en-US" altLang="en-US" sz="2000" b="1">
                <a:solidFill>
                  <a:schemeClr val="bg1"/>
                </a:solidFill>
                <a:effectLst>
                  <a:outerShdw blurRad="38100" dist="38100" dir="2700000" algn="tl">
                    <a:srgbClr val="000000"/>
                  </a:outerShdw>
                </a:effectLst>
              </a:rPr>
              <a:t>Bee balm</a:t>
            </a:r>
          </a:p>
          <a:p>
            <a:pPr algn="l">
              <a:spcBef>
                <a:spcPct val="50000"/>
              </a:spcBef>
            </a:pPr>
            <a:r>
              <a:rPr lang="en-US" altLang="en-US" sz="2000" b="1">
                <a:solidFill>
                  <a:schemeClr val="bg1"/>
                </a:solidFill>
                <a:effectLst>
                  <a:outerShdw blurRad="38100" dist="38100" dir="2700000" algn="tl">
                    <a:srgbClr val="000000"/>
                  </a:outerShdw>
                </a:effectLst>
              </a:rPr>
              <a:t>Crape myrtle</a:t>
            </a:r>
          </a:p>
          <a:p>
            <a:pPr algn="l">
              <a:spcBef>
                <a:spcPct val="50000"/>
              </a:spcBef>
            </a:pPr>
            <a:r>
              <a:rPr lang="en-US" altLang="en-US" sz="2000" b="1">
                <a:solidFill>
                  <a:schemeClr val="bg1"/>
                </a:solidFill>
                <a:effectLst>
                  <a:outerShdw blurRad="38100" dist="38100" dir="2700000" algn="tl">
                    <a:srgbClr val="000000"/>
                  </a:outerShdw>
                </a:effectLst>
              </a:rPr>
              <a:t>Rose</a:t>
            </a:r>
          </a:p>
          <a:p>
            <a:pPr algn="l">
              <a:spcBef>
                <a:spcPct val="50000"/>
              </a:spcBef>
            </a:pPr>
            <a:r>
              <a:rPr lang="en-US" altLang="en-US" sz="2000" b="1">
                <a:solidFill>
                  <a:schemeClr val="bg1"/>
                </a:solidFill>
                <a:effectLst>
                  <a:outerShdw blurRad="38100" dist="38100" dir="2700000" algn="tl">
                    <a:srgbClr val="000000"/>
                  </a:outerShdw>
                </a:effectLst>
              </a:rPr>
              <a:t>Dogwood</a:t>
            </a:r>
          </a:p>
          <a:p>
            <a:pPr algn="l">
              <a:spcBef>
                <a:spcPct val="50000"/>
              </a:spcBef>
            </a:pPr>
            <a:r>
              <a:rPr lang="en-US" altLang="en-US" sz="2000" b="1">
                <a:solidFill>
                  <a:schemeClr val="bg1"/>
                </a:solidFill>
                <a:effectLst>
                  <a:outerShdw blurRad="38100" dist="38100" dir="2700000" algn="tl">
                    <a:srgbClr val="000000"/>
                  </a:outerShdw>
                </a:effectLst>
              </a:rPr>
              <a:t>Viburnum</a:t>
            </a:r>
          </a:p>
          <a:p>
            <a:pPr algn="l">
              <a:spcBef>
                <a:spcPct val="50000"/>
              </a:spcBef>
            </a:pPr>
            <a:r>
              <a:rPr lang="en-US" altLang="en-US" sz="2000" b="1">
                <a:solidFill>
                  <a:schemeClr val="bg1"/>
                </a:solidFill>
                <a:effectLst>
                  <a:outerShdw blurRad="38100" dist="38100" dir="2700000" algn="tl">
                    <a:srgbClr val="000000"/>
                  </a:outerShdw>
                </a:effectLst>
              </a:rPr>
              <a:t>Native azalea</a:t>
            </a:r>
          </a:p>
          <a:p>
            <a:pPr algn="l">
              <a:spcBef>
                <a:spcPct val="50000"/>
              </a:spcBef>
            </a:pPr>
            <a:r>
              <a:rPr lang="en-US" altLang="en-US" sz="2000" b="1">
                <a:solidFill>
                  <a:schemeClr val="bg1"/>
                </a:solidFill>
                <a:effectLst>
                  <a:outerShdw blurRad="38100" dist="38100" dir="2700000" algn="tl">
                    <a:srgbClr val="000000"/>
                  </a:outerShdw>
                </a:effectLst>
              </a:rPr>
              <a:t>Zinnia</a:t>
            </a:r>
          </a:p>
          <a:p>
            <a:pPr algn="l">
              <a:spcBef>
                <a:spcPct val="50000"/>
              </a:spcBef>
            </a:pPr>
            <a:r>
              <a:rPr lang="en-US" altLang="en-US" sz="2000" b="1">
                <a:solidFill>
                  <a:schemeClr val="bg1"/>
                </a:solidFill>
                <a:effectLst>
                  <a:outerShdw blurRad="38100" dist="38100" dir="2700000" algn="tl">
                    <a:srgbClr val="000000"/>
                  </a:outerShdw>
                </a:effectLst>
              </a:rPr>
              <a:t>Verbena</a:t>
            </a:r>
          </a:p>
          <a:p>
            <a:pPr algn="l">
              <a:spcBef>
                <a:spcPct val="50000"/>
              </a:spcBef>
            </a:pPr>
            <a:r>
              <a:rPr lang="en-US" altLang="en-US" sz="2000" b="1">
                <a:solidFill>
                  <a:schemeClr val="bg1"/>
                </a:solidFill>
                <a:effectLst>
                  <a:outerShdw blurRad="38100" dist="38100" dir="2700000" algn="tl">
                    <a:srgbClr val="000000"/>
                  </a:outerShdw>
                </a:effectLst>
              </a:rPr>
              <a:t>Euonymus</a:t>
            </a:r>
            <a:r>
              <a:rPr lang="en-US" altLang="en-US" sz="2000">
                <a:solidFill>
                  <a:schemeClr val="bg1"/>
                </a:solidFill>
                <a:effectLst>
                  <a:outerShdw blurRad="38100" dist="38100" dir="2700000" algn="tl">
                    <a:srgbClr val="000000"/>
                  </a:outerShdw>
                </a:effectLst>
              </a:rPr>
              <a:t> </a:t>
            </a:r>
          </a:p>
          <a:p>
            <a:pPr algn="l">
              <a:spcBef>
                <a:spcPct val="50000"/>
              </a:spcBef>
            </a:pPr>
            <a:endParaRPr lang="en-US" altLang="en-US">
              <a:solidFill>
                <a:schemeClr val="tx1"/>
              </a:solidFill>
              <a:effectLst>
                <a:outerShdw blurRad="38100" dist="38100" dir="2700000" algn="tl">
                  <a:srgbClr val="FFFFFF"/>
                </a:outerShdw>
              </a:effectLst>
            </a:endParaRPr>
          </a:p>
          <a:p>
            <a:pPr>
              <a:spcBef>
                <a:spcPct val="50000"/>
              </a:spcBef>
            </a:pPr>
            <a:endParaRPr lang="en-US" altLang="en-US">
              <a:effectLst>
                <a:outerShdw blurRad="38100" dist="38100" dir="2700000" algn="tl">
                  <a:srgbClr val="000000"/>
                </a:outerShdw>
              </a:effectLst>
            </a:endParaRPr>
          </a:p>
        </p:txBody>
      </p:sp>
      <p:sp>
        <p:nvSpPr>
          <p:cNvPr id="104455" name="WordArt 7"/>
          <p:cNvSpPr>
            <a:spLocks noChangeArrowheads="1" noChangeShapeType="1" noTextEdit="1"/>
          </p:cNvSpPr>
          <p:nvPr/>
        </p:nvSpPr>
        <p:spPr bwMode="auto">
          <a:xfrm rot="5400000">
            <a:off x="8320088" y="2143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ltLang="en-US" i="1"/>
              <a:t>Botrytis</a:t>
            </a:r>
            <a:r>
              <a:rPr lang="en-US" altLang="en-US"/>
              <a:t> -Gray Mold</a:t>
            </a:r>
          </a:p>
        </p:txBody>
      </p:sp>
      <p:sp>
        <p:nvSpPr>
          <p:cNvPr id="254983" name="Rectangle 7"/>
          <p:cNvSpPr>
            <a:spLocks noGrp="1" noChangeArrowheads="1"/>
          </p:cNvSpPr>
          <p:nvPr>
            <p:ph type="body" sz="half" idx="2"/>
          </p:nvPr>
        </p:nvSpPr>
        <p:spPr>
          <a:xfrm>
            <a:off x="4572000" y="1295400"/>
            <a:ext cx="4114800" cy="4830763"/>
          </a:xfrm>
        </p:spPr>
        <p:txBody>
          <a:bodyPr/>
          <a:lstStyle/>
          <a:p>
            <a:pPr>
              <a:buFontTx/>
              <a:buNone/>
            </a:pPr>
            <a:r>
              <a:rPr lang="en-US" altLang="en-US" sz="2800"/>
              <a:t>Begonia, mum, daylily, dahlia, geranium, gladiolus, hosta, impatiens, iris, marigold, petunia, pansy, spiderwort, rudbeckia, zinnia and more. </a:t>
            </a:r>
          </a:p>
        </p:txBody>
      </p:sp>
      <p:pic>
        <p:nvPicPr>
          <p:cNvPr id="254984" name="Picture 8" descr="spiderwortbotrytis-jlb"/>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524000"/>
            <a:ext cx="405765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54985" name="Text Box 9"/>
          <p:cNvSpPr txBox="1">
            <a:spLocks noChangeArrowheads="1"/>
          </p:cNvSpPr>
          <p:nvPr/>
        </p:nvSpPr>
        <p:spPr bwMode="auto">
          <a:xfrm>
            <a:off x="914400" y="54102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effectLst>
                  <a:outerShdw blurRad="38100" dist="38100" dir="2700000" algn="tl">
                    <a:srgbClr val="000000"/>
                  </a:outerShdw>
                </a:effectLst>
              </a:rPr>
              <a:t>University of Minnesota </a:t>
            </a:r>
          </a:p>
        </p:txBody>
      </p:sp>
      <p:sp>
        <p:nvSpPr>
          <p:cNvPr id="254986" name="Text Box 10"/>
          <p:cNvSpPr txBox="1">
            <a:spLocks noChangeArrowheads="1"/>
          </p:cNvSpPr>
          <p:nvPr/>
        </p:nvSpPr>
        <p:spPr bwMode="auto">
          <a:xfrm>
            <a:off x="4876800" y="4978400"/>
            <a:ext cx="4267200" cy="1604963"/>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bg1"/>
                </a:solidFill>
                <a:effectLst>
                  <a:outerShdw blurRad="38100" dist="38100" dir="2700000" algn="tl">
                    <a:srgbClr val="000000"/>
                  </a:outerShdw>
                </a:effectLst>
                <a:ea typeface="Arial" charset="0"/>
                <a:cs typeface="Arial" charset="0"/>
              </a:rPr>
              <a:t> </a:t>
            </a:r>
            <a:r>
              <a:rPr lang="en-US" altLang="en-US" b="1">
                <a:solidFill>
                  <a:schemeClr val="bg1"/>
                </a:solidFill>
                <a:effectLst>
                  <a:outerShdw blurRad="38100" dist="38100" dir="2700000" algn="tl">
                    <a:srgbClr val="000000"/>
                  </a:outerShdw>
                </a:effectLst>
              </a:rPr>
              <a:t>High Humidity –Warm Temps</a:t>
            </a:r>
          </a:p>
          <a:p>
            <a:pPr algn="l">
              <a:spcBef>
                <a:spcPct val="50000"/>
              </a:spcBef>
              <a:buFontTx/>
              <a:buChar char="•"/>
            </a:pPr>
            <a:r>
              <a:rPr lang="en-US" altLang="en-US" b="1">
                <a:solidFill>
                  <a:schemeClr val="bg1"/>
                </a:solidFill>
                <a:effectLst>
                  <a:outerShdw blurRad="38100" dist="38100" dir="2700000" algn="tl">
                    <a:srgbClr val="000000"/>
                  </a:outerShdw>
                </a:effectLst>
              </a:rPr>
              <a:t>Stem cankers</a:t>
            </a:r>
          </a:p>
          <a:p>
            <a:pPr algn="l">
              <a:spcBef>
                <a:spcPct val="50000"/>
              </a:spcBef>
              <a:buFontTx/>
              <a:buChar char="•"/>
            </a:pPr>
            <a:r>
              <a:rPr lang="en-US" altLang="en-US" b="1">
                <a:solidFill>
                  <a:schemeClr val="bg1"/>
                </a:solidFill>
                <a:effectLst>
                  <a:outerShdw blurRad="38100" dist="38100" dir="2700000" algn="tl">
                    <a:srgbClr val="000000"/>
                  </a:outerShdw>
                </a:effectLst>
              </a:rPr>
              <a:t>Leaf spots &amp; blights</a:t>
            </a:r>
          </a:p>
          <a:p>
            <a:pPr algn="l">
              <a:spcBef>
                <a:spcPct val="50000"/>
              </a:spcBef>
              <a:buFontTx/>
              <a:buChar char="•"/>
            </a:pPr>
            <a:r>
              <a:rPr lang="en-US" altLang="en-US" b="1">
                <a:solidFill>
                  <a:schemeClr val="bg1"/>
                </a:solidFill>
                <a:effectLst>
                  <a:outerShdw blurRad="38100" dist="38100" dir="2700000" algn="tl">
                    <a:srgbClr val="000000"/>
                  </a:outerShdw>
                </a:effectLst>
              </a:rPr>
              <a:t>Tuber &amp; bulb rots</a:t>
            </a:r>
          </a:p>
        </p:txBody>
      </p:sp>
      <p:sp>
        <p:nvSpPr>
          <p:cNvPr id="254987" name="WordArt 11"/>
          <p:cNvSpPr>
            <a:spLocks noChangeArrowheads="1" noChangeShapeType="1" noTextEdit="1"/>
          </p:cNvSpPr>
          <p:nvPr/>
        </p:nvSpPr>
        <p:spPr bwMode="auto">
          <a:xfrm rot="5400000">
            <a:off x="8396288" y="2905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Azalea Petal Blight</a:t>
            </a:r>
          </a:p>
        </p:txBody>
      </p:sp>
      <p:pic>
        <p:nvPicPr>
          <p:cNvPr id="102405" name="Picture 5" descr="19"/>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19400" y="1905000"/>
            <a:ext cx="6019800" cy="3983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02406" name="WordArt 6"/>
          <p:cNvSpPr>
            <a:spLocks noChangeArrowheads="1" noChangeShapeType="1" noTextEdit="1"/>
          </p:cNvSpPr>
          <p:nvPr/>
        </p:nvSpPr>
        <p:spPr bwMode="auto">
          <a:xfrm rot="5400000">
            <a:off x="8358188" y="176212"/>
            <a:ext cx="3810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
        <p:nvSpPr>
          <p:cNvPr id="102407" name="Rectangle 7"/>
          <p:cNvSpPr>
            <a:spLocks noChangeArrowheads="1"/>
          </p:cNvSpPr>
          <p:nvPr/>
        </p:nvSpPr>
        <p:spPr bwMode="auto">
          <a:xfrm>
            <a:off x="609600" y="1143000"/>
            <a:ext cx="2473325"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buFontTx/>
              <a:buChar char="•"/>
            </a:pPr>
            <a:r>
              <a:rPr lang="en-US" altLang="en-US" b="1">
                <a:solidFill>
                  <a:schemeClr val="tx1"/>
                </a:solidFill>
                <a:effectLst/>
              </a:rPr>
              <a:t>Azalea</a:t>
            </a:r>
          </a:p>
          <a:p>
            <a:pPr algn="l">
              <a:buFontTx/>
              <a:buChar char="•"/>
            </a:pPr>
            <a:r>
              <a:rPr lang="en-US" altLang="en-US" b="1">
                <a:solidFill>
                  <a:schemeClr val="tx1"/>
                </a:solidFill>
                <a:effectLst/>
              </a:rPr>
              <a:t> Rhododendrons</a:t>
            </a:r>
          </a:p>
        </p:txBody>
      </p:sp>
      <p:sp>
        <p:nvSpPr>
          <p:cNvPr id="102408" name="Text Box 8"/>
          <p:cNvSpPr txBox="1">
            <a:spLocks noChangeArrowheads="1"/>
          </p:cNvSpPr>
          <p:nvPr/>
        </p:nvSpPr>
        <p:spPr bwMode="auto">
          <a:xfrm>
            <a:off x="228600" y="2819400"/>
            <a:ext cx="3352800" cy="3443288"/>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30000"/>
              </a:spcBef>
              <a:buFontTx/>
              <a:buChar char="•"/>
            </a:pPr>
            <a:r>
              <a:rPr lang="en-US" altLang="en-US" b="1">
                <a:solidFill>
                  <a:schemeClr val="bg1"/>
                </a:solidFill>
                <a:effectLst/>
              </a:rPr>
              <a:t>Round pale spots enlarge to irregular blotches</a:t>
            </a:r>
          </a:p>
          <a:p>
            <a:pPr algn="l">
              <a:spcBef>
                <a:spcPct val="30000"/>
              </a:spcBef>
              <a:buFontTx/>
              <a:buChar char="•"/>
            </a:pPr>
            <a:r>
              <a:rPr lang="en-US" altLang="en-US" b="1">
                <a:solidFill>
                  <a:schemeClr val="bg1"/>
                </a:solidFill>
                <a:effectLst/>
              </a:rPr>
              <a:t> Flowers turn brown, limp, and mushy</a:t>
            </a:r>
          </a:p>
          <a:p>
            <a:pPr algn="l">
              <a:spcBef>
                <a:spcPct val="30000"/>
              </a:spcBef>
              <a:buFontTx/>
              <a:buChar char="•"/>
            </a:pPr>
            <a:r>
              <a:rPr lang="en-US" altLang="en-US" b="1">
                <a:solidFill>
                  <a:schemeClr val="bg1"/>
                </a:solidFill>
                <a:effectLst/>
              </a:rPr>
              <a:t>High Humidity- flowers covered in a white mold growth</a:t>
            </a:r>
          </a:p>
          <a:p>
            <a:pPr algn="l">
              <a:spcBef>
                <a:spcPct val="30000"/>
              </a:spcBef>
              <a:buFontTx/>
              <a:buChar char="•"/>
            </a:pPr>
            <a:r>
              <a:rPr lang="en-US" altLang="en-US" b="1">
                <a:solidFill>
                  <a:schemeClr val="bg1"/>
                </a:solidFill>
                <a:effectLst/>
              </a:rPr>
              <a:t>Affected blooms hang on plants </a:t>
            </a:r>
          </a:p>
          <a:p>
            <a:pPr algn="l">
              <a:spcBef>
                <a:spcPct val="30000"/>
              </a:spcBef>
              <a:buFontTx/>
              <a:buChar char="•"/>
            </a:pPr>
            <a:r>
              <a:rPr lang="en-US" altLang="en-US" b="1">
                <a:solidFill>
                  <a:schemeClr val="bg1"/>
                </a:solidFill>
                <a:effectLst/>
              </a:rPr>
              <a:t>Sclerotia produced on the affected blooms </a:t>
            </a:r>
            <a:endParaRPr lang="en-US" altLang="en-US"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4" name="Picture 6" descr="camelliaflowerandpetalblight"/>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743200" y="1524000"/>
            <a:ext cx="6108700" cy="508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09252" name="Rectangle 4"/>
          <p:cNvSpPr>
            <a:spLocks noGrp="1" noChangeArrowheads="1"/>
          </p:cNvSpPr>
          <p:nvPr>
            <p:ph type="title" idx="4294967295"/>
          </p:nvPr>
        </p:nvSpPr>
        <p:spPr>
          <a:xfrm>
            <a:off x="0" y="274638"/>
            <a:ext cx="8229600" cy="1143000"/>
          </a:xfrm>
        </p:spPr>
        <p:txBody>
          <a:bodyPr/>
          <a:lstStyle/>
          <a:p>
            <a:r>
              <a:rPr lang="en-US" altLang="en-US"/>
              <a:t>Camellia Flower Blight</a:t>
            </a:r>
          </a:p>
        </p:txBody>
      </p:sp>
      <p:sp>
        <p:nvSpPr>
          <p:cNvPr id="309255" name="Text Box 7"/>
          <p:cNvSpPr txBox="1">
            <a:spLocks noChangeArrowheads="1"/>
          </p:cNvSpPr>
          <p:nvPr/>
        </p:nvSpPr>
        <p:spPr bwMode="auto">
          <a:xfrm>
            <a:off x="2590800" y="6248400"/>
            <a:ext cx="32004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effectLst>
                  <a:outerShdw blurRad="38100" dist="38100" dir="2700000" algn="tl">
                    <a:srgbClr val="000000"/>
                  </a:outerShdw>
                </a:effectLst>
              </a:rPr>
              <a:t>OSU Slide Library</a:t>
            </a:r>
          </a:p>
        </p:txBody>
      </p:sp>
      <p:sp>
        <p:nvSpPr>
          <p:cNvPr id="309256" name="Text Box 8"/>
          <p:cNvSpPr txBox="1">
            <a:spLocks noChangeArrowheads="1"/>
          </p:cNvSpPr>
          <p:nvPr/>
        </p:nvSpPr>
        <p:spPr bwMode="auto">
          <a:xfrm>
            <a:off x="304800" y="1524000"/>
            <a:ext cx="2819400" cy="2428875"/>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bg1"/>
                </a:solidFill>
                <a:effectLst>
                  <a:outerShdw blurRad="38100" dist="38100" dir="2700000" algn="tl">
                    <a:srgbClr val="000000"/>
                  </a:outerShdw>
                </a:effectLst>
                <a:ea typeface="Arial" charset="0"/>
                <a:cs typeface="Arial" charset="0"/>
              </a:rPr>
              <a:t>Brown spots on petals</a:t>
            </a:r>
          </a:p>
          <a:p>
            <a:pPr algn="l">
              <a:spcBef>
                <a:spcPct val="50000"/>
              </a:spcBef>
              <a:buFontTx/>
              <a:buChar char="•"/>
            </a:pPr>
            <a:r>
              <a:rPr lang="en-US" altLang="en-US" b="1">
                <a:solidFill>
                  <a:schemeClr val="bg1"/>
                </a:solidFill>
                <a:effectLst>
                  <a:outerShdw blurRad="38100" dist="38100" dir="2700000" algn="tl">
                    <a:srgbClr val="000000"/>
                  </a:outerShdw>
                </a:effectLst>
                <a:ea typeface="Arial" charset="0"/>
                <a:cs typeface="Arial" charset="0"/>
              </a:rPr>
              <a:t>Entire flower turns brown and drops </a:t>
            </a:r>
          </a:p>
          <a:p>
            <a:pPr algn="l">
              <a:spcBef>
                <a:spcPct val="50000"/>
              </a:spcBef>
              <a:buFontTx/>
              <a:buChar char="•"/>
            </a:pPr>
            <a:r>
              <a:rPr lang="en-US" altLang="en-US" b="1">
                <a:solidFill>
                  <a:schemeClr val="bg1"/>
                </a:solidFill>
                <a:effectLst>
                  <a:outerShdw blurRad="38100" dist="38100" dir="2700000" algn="tl">
                    <a:srgbClr val="000000"/>
                  </a:outerShdw>
                </a:effectLst>
                <a:ea typeface="Arial" charset="0"/>
                <a:cs typeface="Arial" charset="0"/>
              </a:rPr>
              <a:t>Fungal bodies in the base of flowers</a:t>
            </a:r>
          </a:p>
          <a:p>
            <a:pPr algn="l">
              <a:spcBef>
                <a:spcPct val="50000"/>
              </a:spcBef>
              <a:buFontTx/>
              <a:buChar char="•"/>
            </a:pPr>
            <a:r>
              <a:rPr lang="en-US" altLang="en-US" b="1">
                <a:solidFill>
                  <a:schemeClr val="bg1"/>
                </a:solidFill>
                <a:effectLst>
                  <a:outerShdw blurRad="38100" dist="38100" dir="2700000" algn="tl">
                    <a:srgbClr val="000000"/>
                  </a:outerShdw>
                </a:effectLst>
                <a:ea typeface="Arial" charset="0"/>
                <a:cs typeface="Arial" charset="0"/>
              </a:rPr>
              <a:t>Favors cool wet weather</a:t>
            </a:r>
          </a:p>
        </p:txBody>
      </p:sp>
      <p:sp>
        <p:nvSpPr>
          <p:cNvPr id="309257" name="WordArt 9"/>
          <p:cNvSpPr>
            <a:spLocks noChangeArrowheads="1" noChangeShapeType="1" noTextEdit="1"/>
          </p:cNvSpPr>
          <p:nvPr/>
        </p:nvSpPr>
        <p:spPr bwMode="auto">
          <a:xfrm rot="5400000">
            <a:off x="8396288" y="1381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902" name="Picture 6" descr="capcdrst">
            <a:hlinkClick r:id="rId3" action="ppaction://hlinksldjump"/>
          </p:cNvPr>
          <p:cNvPicPr>
            <a:picLocks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457200" y="1447800"/>
            <a:ext cx="5257800" cy="51466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36898" name="Rectangle 2"/>
          <p:cNvSpPr>
            <a:spLocks noGrp="1" noChangeArrowheads="1"/>
          </p:cNvSpPr>
          <p:nvPr>
            <p:ph type="title" idx="4294967295"/>
          </p:nvPr>
        </p:nvSpPr>
        <p:spPr>
          <a:xfrm>
            <a:off x="0" y="274638"/>
            <a:ext cx="8229600" cy="1143000"/>
          </a:xfrm>
        </p:spPr>
        <p:txBody>
          <a:bodyPr/>
          <a:lstStyle/>
          <a:p>
            <a:r>
              <a:rPr lang="en-US" altLang="en-US"/>
              <a:t>Rust</a:t>
            </a:r>
          </a:p>
        </p:txBody>
      </p:sp>
      <p:sp>
        <p:nvSpPr>
          <p:cNvPr id="336903" name="Text Box 7"/>
          <p:cNvSpPr txBox="1">
            <a:spLocks noChangeArrowheads="1"/>
          </p:cNvSpPr>
          <p:nvPr/>
        </p:nvSpPr>
        <p:spPr bwMode="auto">
          <a:xfrm>
            <a:off x="5715000" y="1295400"/>
            <a:ext cx="2971800" cy="24304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tx1"/>
                </a:solidFill>
                <a:effectLst>
                  <a:outerShdw blurRad="38100" dist="38100" dir="2700000" algn="tl">
                    <a:srgbClr val="FFFFFF"/>
                  </a:outerShdw>
                </a:effectLst>
              </a:rPr>
              <a:t>Cedar</a:t>
            </a:r>
          </a:p>
          <a:p>
            <a:pPr algn="l">
              <a:spcBef>
                <a:spcPct val="50000"/>
              </a:spcBef>
              <a:buFontTx/>
              <a:buChar char="•"/>
            </a:pPr>
            <a:r>
              <a:rPr lang="en-US" altLang="en-US" b="1">
                <a:solidFill>
                  <a:schemeClr val="tx1"/>
                </a:solidFill>
                <a:effectLst>
                  <a:outerShdw blurRad="38100" dist="38100" dir="2700000" algn="tl">
                    <a:srgbClr val="FFFFFF"/>
                  </a:outerShdw>
                </a:effectLst>
              </a:rPr>
              <a:t>Malus spp.</a:t>
            </a:r>
          </a:p>
          <a:p>
            <a:pPr algn="l">
              <a:spcBef>
                <a:spcPct val="50000"/>
              </a:spcBef>
              <a:buFontTx/>
              <a:buChar char="•"/>
            </a:pPr>
            <a:r>
              <a:rPr lang="en-US" altLang="en-US" b="1">
                <a:solidFill>
                  <a:schemeClr val="tx1"/>
                </a:solidFill>
                <a:effectLst>
                  <a:outerShdw blurRad="38100" dist="38100" dir="2700000" algn="tl">
                    <a:srgbClr val="FFFFFF"/>
                  </a:outerShdw>
                </a:effectLst>
              </a:rPr>
              <a:t>Daylily </a:t>
            </a:r>
          </a:p>
          <a:p>
            <a:pPr algn="l">
              <a:spcBef>
                <a:spcPct val="50000"/>
              </a:spcBef>
              <a:buFontTx/>
              <a:buChar char="•"/>
            </a:pPr>
            <a:r>
              <a:rPr lang="en-US" altLang="en-US" b="1">
                <a:solidFill>
                  <a:schemeClr val="tx1"/>
                </a:solidFill>
                <a:effectLst>
                  <a:outerShdw blurRad="38100" dist="38100" dir="2700000" algn="tl">
                    <a:srgbClr val="FFFFFF"/>
                  </a:outerShdw>
                </a:effectLst>
              </a:rPr>
              <a:t>Ornamental Grasses</a:t>
            </a:r>
          </a:p>
          <a:p>
            <a:pPr algn="l">
              <a:spcBef>
                <a:spcPct val="50000"/>
              </a:spcBef>
              <a:buFontTx/>
              <a:buChar char="•"/>
            </a:pPr>
            <a:r>
              <a:rPr lang="en-US" altLang="en-US" b="1">
                <a:solidFill>
                  <a:schemeClr val="tx1"/>
                </a:solidFill>
                <a:effectLst>
                  <a:outerShdw blurRad="38100" dist="38100" dir="2700000" algn="tl">
                    <a:srgbClr val="FFFFFF"/>
                  </a:outerShdw>
                </a:effectLst>
              </a:rPr>
              <a:t>Pine</a:t>
            </a:r>
          </a:p>
          <a:p>
            <a:pPr algn="l">
              <a:spcBef>
                <a:spcPct val="50000"/>
              </a:spcBef>
              <a:buFontTx/>
              <a:buChar char="•"/>
            </a:pPr>
            <a:endParaRPr lang="en-US" altLang="en-US" b="1">
              <a:solidFill>
                <a:schemeClr val="tx1"/>
              </a:solidFill>
              <a:effectLst>
                <a:outerShdw blurRad="38100" dist="38100" dir="2700000" algn="tl">
                  <a:srgbClr val="FFFFFF"/>
                </a:outerShdw>
              </a:effectLst>
            </a:endParaRPr>
          </a:p>
        </p:txBody>
      </p:sp>
      <p:sp>
        <p:nvSpPr>
          <p:cNvPr id="336905" name="WordArt 9"/>
          <p:cNvSpPr>
            <a:spLocks noChangeArrowheads="1" noChangeShapeType="1" noTextEdit="1"/>
          </p:cNvSpPr>
          <p:nvPr/>
        </p:nvSpPr>
        <p:spPr bwMode="auto">
          <a:xfrm rot="5400000">
            <a:off x="8320088" y="2905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
        <p:nvSpPr>
          <p:cNvPr id="336906" name="Text Box 10"/>
          <p:cNvSpPr txBox="1">
            <a:spLocks noChangeArrowheads="1"/>
          </p:cNvSpPr>
          <p:nvPr/>
        </p:nvSpPr>
        <p:spPr bwMode="auto">
          <a:xfrm>
            <a:off x="5715000" y="3657600"/>
            <a:ext cx="3124200" cy="2428875"/>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bg1"/>
                </a:solidFill>
                <a:effectLst/>
              </a:rPr>
              <a:t>Yellow, orange, reddish- or brown pustules</a:t>
            </a:r>
          </a:p>
          <a:p>
            <a:pPr algn="l">
              <a:spcBef>
                <a:spcPct val="50000"/>
              </a:spcBef>
              <a:buFontTx/>
              <a:buChar char="•"/>
            </a:pPr>
            <a:r>
              <a:rPr lang="en-US" altLang="en-US" b="1">
                <a:solidFill>
                  <a:schemeClr val="bg1"/>
                </a:solidFill>
                <a:effectLst/>
              </a:rPr>
              <a:t>Often on underside of leaf</a:t>
            </a:r>
          </a:p>
          <a:p>
            <a:pPr algn="l">
              <a:spcBef>
                <a:spcPct val="50000"/>
              </a:spcBef>
              <a:buFontTx/>
              <a:buChar char="•"/>
            </a:pPr>
            <a:r>
              <a:rPr lang="en-US" altLang="en-US" b="1">
                <a:solidFill>
                  <a:schemeClr val="bg1"/>
                </a:solidFill>
                <a:effectLst/>
              </a:rPr>
              <a:t>May require intermediate host</a:t>
            </a:r>
          </a:p>
          <a:p>
            <a:pPr algn="l">
              <a:spcBef>
                <a:spcPct val="50000"/>
              </a:spcBef>
              <a:buFontTx/>
              <a:buChar char="•"/>
            </a:pPr>
            <a:r>
              <a:rPr lang="en-US" altLang="en-US" b="1">
                <a:solidFill>
                  <a:schemeClr val="bg1"/>
                </a:solidFill>
                <a:effectLst/>
              </a:rPr>
              <a:t>Galls on stems of pine, cedar and hawthorne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274638"/>
            <a:ext cx="8229600" cy="1143000"/>
          </a:xfrm>
        </p:spPr>
        <p:txBody>
          <a:bodyPr/>
          <a:lstStyle/>
          <a:p>
            <a:r>
              <a:rPr lang="en-US" altLang="en-US"/>
              <a:t>Scab</a:t>
            </a:r>
          </a:p>
        </p:txBody>
      </p:sp>
      <p:pic>
        <p:nvPicPr>
          <p:cNvPr id="101385" name="Picture 9" descr="pyrscab">
            <a:hlinkClick r:id="rId3" action="ppaction://hlinksldjump"/>
          </p:cNvPr>
          <p:cNvPicPr>
            <a:picLocks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457200" y="1143000"/>
            <a:ext cx="5257800" cy="35083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01386" name="Text Box 10"/>
          <p:cNvSpPr txBox="1">
            <a:spLocks noChangeArrowheads="1"/>
          </p:cNvSpPr>
          <p:nvPr/>
        </p:nvSpPr>
        <p:spPr bwMode="auto">
          <a:xfrm>
            <a:off x="5943600" y="1295400"/>
            <a:ext cx="2667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sz="2000" b="1">
                <a:solidFill>
                  <a:schemeClr val="tx1"/>
                </a:solidFill>
                <a:effectLst>
                  <a:outerShdw blurRad="38100" dist="38100" dir="2700000" algn="tl">
                    <a:srgbClr val="FFFFFF"/>
                  </a:outerShdw>
                </a:effectLst>
              </a:rPr>
              <a:t>Crabapple</a:t>
            </a:r>
          </a:p>
          <a:p>
            <a:pPr algn="l">
              <a:spcBef>
                <a:spcPct val="50000"/>
              </a:spcBef>
              <a:buFontTx/>
              <a:buChar char="•"/>
            </a:pPr>
            <a:r>
              <a:rPr lang="en-US" altLang="en-US" sz="2000" b="1">
                <a:solidFill>
                  <a:schemeClr val="tx1"/>
                </a:solidFill>
                <a:effectLst>
                  <a:outerShdw blurRad="38100" dist="38100" dir="2700000" algn="tl">
                    <a:srgbClr val="FFFFFF"/>
                  </a:outerShdw>
                </a:effectLst>
              </a:rPr>
              <a:t>Pyracantha</a:t>
            </a:r>
          </a:p>
        </p:txBody>
      </p:sp>
      <p:sp>
        <p:nvSpPr>
          <p:cNvPr id="101387" name="WordArt 11"/>
          <p:cNvSpPr>
            <a:spLocks noChangeArrowheads="1" noChangeShapeType="1" noTextEdit="1"/>
          </p:cNvSpPr>
          <p:nvPr/>
        </p:nvSpPr>
        <p:spPr bwMode="auto">
          <a:xfrm rot="5400000">
            <a:off x="8015288" y="2905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
        <p:nvSpPr>
          <p:cNvPr id="101388" name="Text Box 12"/>
          <p:cNvSpPr txBox="1">
            <a:spLocks noChangeArrowheads="1"/>
          </p:cNvSpPr>
          <p:nvPr/>
        </p:nvSpPr>
        <p:spPr bwMode="auto">
          <a:xfrm>
            <a:off x="4343400" y="4267200"/>
            <a:ext cx="4572000" cy="2154238"/>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bg1"/>
                </a:solidFill>
                <a:effectLst/>
              </a:rPr>
              <a:t>Small, olive-brown spots on leaf</a:t>
            </a:r>
          </a:p>
          <a:p>
            <a:pPr algn="l">
              <a:spcBef>
                <a:spcPct val="50000"/>
              </a:spcBef>
              <a:buFontTx/>
              <a:buChar char="•"/>
            </a:pPr>
            <a:r>
              <a:rPr lang="en-US" altLang="en-US" b="1">
                <a:solidFill>
                  <a:schemeClr val="bg1"/>
                </a:solidFill>
                <a:effectLst/>
              </a:rPr>
              <a:t>Spots have feathery appearance at  margins. </a:t>
            </a:r>
          </a:p>
          <a:p>
            <a:pPr algn="l">
              <a:spcBef>
                <a:spcPct val="50000"/>
              </a:spcBef>
              <a:buFontTx/>
              <a:buChar char="•"/>
            </a:pPr>
            <a:r>
              <a:rPr lang="en-US" altLang="en-US" b="1">
                <a:solidFill>
                  <a:schemeClr val="bg1"/>
                </a:solidFill>
                <a:effectLst/>
              </a:rPr>
              <a:t>Leaves become distorted, yellow and drop</a:t>
            </a:r>
          </a:p>
          <a:p>
            <a:pPr algn="l">
              <a:spcBef>
                <a:spcPct val="50000"/>
              </a:spcBef>
              <a:buFontTx/>
              <a:buChar char="•"/>
            </a:pPr>
            <a:r>
              <a:rPr lang="en-US" altLang="en-US" b="1">
                <a:solidFill>
                  <a:schemeClr val="bg1"/>
                </a:solidFill>
                <a:effectLst/>
              </a:rPr>
              <a:t>Fruits - scabby lesions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b="1"/>
              <a:t>Prevention</a:t>
            </a:r>
          </a:p>
        </p:txBody>
      </p:sp>
      <p:sp>
        <p:nvSpPr>
          <p:cNvPr id="73731" name="Rectangle 3"/>
          <p:cNvSpPr>
            <a:spLocks noGrp="1" noChangeArrowheads="1"/>
          </p:cNvSpPr>
          <p:nvPr>
            <p:ph type="body" idx="1"/>
          </p:nvPr>
        </p:nvSpPr>
        <p:spPr/>
        <p:txBody>
          <a:bodyPr/>
          <a:lstStyle/>
          <a:p>
            <a:r>
              <a:rPr lang="en-US" altLang="en-US"/>
              <a:t>Soil sterilization</a:t>
            </a:r>
          </a:p>
          <a:p>
            <a:r>
              <a:rPr lang="en-US" altLang="en-US"/>
              <a:t>Clean stock plants</a:t>
            </a:r>
          </a:p>
          <a:p>
            <a:r>
              <a:rPr lang="en-US" altLang="en-US"/>
              <a:t>Weed control</a:t>
            </a:r>
          </a:p>
          <a:p>
            <a:r>
              <a:rPr lang="en-US" altLang="en-US"/>
              <a:t>Follow good cultural practices</a:t>
            </a:r>
          </a:p>
          <a:p>
            <a:r>
              <a:rPr lang="en-US" altLang="en-US"/>
              <a:t>Preventive sprays</a:t>
            </a:r>
          </a:p>
          <a:p>
            <a:r>
              <a:rPr lang="en-US" altLang="en-US"/>
              <a:t>Removal of infested plants or plant parts</a:t>
            </a:r>
          </a:p>
          <a:p>
            <a:endParaRPr lang="en-US" altLang="en-US"/>
          </a:p>
          <a:p>
            <a:endParaRPr lang="en-US" altLang="en-US" b="1"/>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ctrTitle"/>
          </p:nvPr>
        </p:nvSpPr>
        <p:spPr/>
        <p:txBody>
          <a:bodyPr/>
          <a:lstStyle/>
          <a:p>
            <a:r>
              <a:rPr lang="en-US" altLang="en-US"/>
              <a:t>Canker Diseases</a:t>
            </a:r>
          </a:p>
        </p:txBody>
      </p:sp>
      <p:sp>
        <p:nvSpPr>
          <p:cNvPr id="378883" name="Rectangle 3"/>
          <p:cNvSpPr>
            <a:spLocks noGrp="1" noChangeArrowheads="1"/>
          </p:cNvSpPr>
          <p:nvPr>
            <p:ph type="subTitle" idx="1"/>
          </p:nvPr>
        </p:nvSpPr>
        <p:spPr/>
        <p:txBody>
          <a:bodyPr/>
          <a:lstStyle/>
          <a:p>
            <a:pPr algn="l">
              <a:buFontTx/>
              <a:buChar char="•"/>
            </a:pPr>
            <a:r>
              <a:rPr lang="en-US" altLang="en-US">
                <a:hlinkClick r:id="rId3" action="ppaction://hlinksldjump"/>
              </a:rPr>
              <a:t>Bot Canker</a:t>
            </a:r>
            <a:endParaRPr lang="en-US" altLang="en-US"/>
          </a:p>
          <a:p>
            <a:pPr algn="l">
              <a:buFontTx/>
              <a:buChar char="•"/>
            </a:pPr>
            <a:r>
              <a:rPr lang="en-US" altLang="en-US">
                <a:hlinkClick r:id="rId4" action="ppaction://hlinksldjump"/>
              </a:rPr>
              <a:t>Phomopsis</a:t>
            </a:r>
            <a:endParaRPr lang="en-US" altLang="en-US"/>
          </a:p>
          <a:p>
            <a:pPr algn="l">
              <a:buFontTx/>
              <a:buChar char="•"/>
            </a:pPr>
            <a:r>
              <a:rPr lang="en-US" altLang="en-US">
                <a:hlinkClick r:id="rId5" action="ppaction://hlinksldjump"/>
              </a:rPr>
              <a:t>Seridium</a:t>
            </a:r>
            <a:endParaRPr lang="en-US" altLang="en-US"/>
          </a:p>
          <a:p>
            <a:endParaRPr lang="en-US" altLang="en-US"/>
          </a:p>
        </p:txBody>
      </p:sp>
      <p:pic>
        <p:nvPicPr>
          <p:cNvPr id="378884" name="Picture 4" descr="jnphomp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2575" y="3048000"/>
            <a:ext cx="3603625" cy="2868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altLang="en-US" sz="4400" i="1"/>
              <a:t>Botryosphaeria</a:t>
            </a:r>
            <a:r>
              <a:rPr lang="en-US" altLang="en-US" sz="4400"/>
              <a:t> Canker &amp; Dieback</a:t>
            </a:r>
          </a:p>
        </p:txBody>
      </p:sp>
      <p:pic>
        <p:nvPicPr>
          <p:cNvPr id="246790" name="Picture 6" descr="lybotc"/>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676400"/>
            <a:ext cx="4038600" cy="2536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46791" name="Picture 7" descr="rhbotry1">
            <a:hlinkClick r:id="rId4" action="ppaction://hlinksldjump"/>
          </p:cNvPr>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648200" y="3429000"/>
            <a:ext cx="4038600" cy="26352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46792" name="Text Box 8"/>
          <p:cNvSpPr txBox="1">
            <a:spLocks noChangeArrowheads="1"/>
          </p:cNvSpPr>
          <p:nvPr/>
        </p:nvSpPr>
        <p:spPr bwMode="auto">
          <a:xfrm>
            <a:off x="4419600" y="2133600"/>
            <a:ext cx="4267200" cy="1603375"/>
          </a:xfrm>
          <a:prstGeom prst="rect">
            <a:avLst/>
          </a:prstGeom>
          <a:solidFill>
            <a:srgbClr val="8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buFontTx/>
              <a:buChar char="•"/>
            </a:pPr>
            <a:r>
              <a:rPr lang="en-US" altLang="en-US" b="1">
                <a:solidFill>
                  <a:schemeClr val="bg1"/>
                </a:solidFill>
                <a:effectLst/>
              </a:rPr>
              <a:t>Branch Dieback</a:t>
            </a:r>
          </a:p>
          <a:p>
            <a:pPr algn="l">
              <a:buFontTx/>
              <a:buChar char="•"/>
            </a:pPr>
            <a:r>
              <a:rPr lang="en-US" altLang="en-US" b="1">
                <a:solidFill>
                  <a:schemeClr val="bg1"/>
                </a:solidFill>
                <a:effectLst/>
              </a:rPr>
              <a:t>Cankers girdle twigs &amp; branches</a:t>
            </a:r>
          </a:p>
          <a:p>
            <a:pPr algn="l">
              <a:buFontTx/>
              <a:buChar char="•"/>
            </a:pPr>
            <a:r>
              <a:rPr lang="en-US" altLang="en-US" b="1">
                <a:solidFill>
                  <a:schemeClr val="bg1"/>
                </a:solidFill>
                <a:effectLst/>
              </a:rPr>
              <a:t>Twigs &amp; branches die</a:t>
            </a:r>
          </a:p>
          <a:p>
            <a:pPr algn="l">
              <a:buFontTx/>
              <a:buChar char="•"/>
            </a:pPr>
            <a:r>
              <a:rPr lang="en-US" altLang="en-US" b="1">
                <a:solidFill>
                  <a:schemeClr val="bg1"/>
                </a:solidFill>
                <a:effectLst/>
              </a:rPr>
              <a:t>Canker-black fruiting structures</a:t>
            </a:r>
          </a:p>
          <a:p>
            <a:pPr>
              <a:spcBef>
                <a:spcPct val="50000"/>
              </a:spcBef>
              <a:buFontTx/>
              <a:buChar char="•"/>
            </a:pPr>
            <a:endParaRPr lang="en-US" altLang="en-US">
              <a:solidFill>
                <a:schemeClr val="bg1"/>
              </a:solidFill>
              <a:effectLst>
                <a:outerShdw blurRad="38100" dist="38100" dir="2700000" algn="tl">
                  <a:srgbClr val="000000"/>
                </a:outerShdw>
              </a:effectLst>
            </a:endParaRPr>
          </a:p>
        </p:txBody>
      </p:sp>
      <p:sp>
        <p:nvSpPr>
          <p:cNvPr id="246793" name="Text Box 9"/>
          <p:cNvSpPr txBox="1">
            <a:spLocks noChangeArrowheads="1"/>
          </p:cNvSpPr>
          <p:nvPr/>
        </p:nvSpPr>
        <p:spPr bwMode="auto">
          <a:xfrm>
            <a:off x="2895600" y="4343400"/>
            <a:ext cx="16002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tx1"/>
                </a:solidFill>
                <a:effectLst>
                  <a:outerShdw blurRad="38100" dist="38100" dir="2700000" algn="tl">
                    <a:srgbClr val="FFFFFF"/>
                  </a:outerShdw>
                </a:effectLst>
              </a:rPr>
              <a:t>Redbud</a:t>
            </a:r>
          </a:p>
          <a:p>
            <a:pPr algn="l">
              <a:spcBef>
                <a:spcPct val="50000"/>
              </a:spcBef>
              <a:buFontTx/>
              <a:buChar char="•"/>
            </a:pPr>
            <a:r>
              <a:rPr lang="en-US" altLang="en-US" b="1">
                <a:solidFill>
                  <a:schemeClr val="tx1"/>
                </a:solidFill>
                <a:effectLst>
                  <a:outerShdw blurRad="38100" dist="38100" dir="2700000" algn="tl">
                    <a:srgbClr val="FFFFFF"/>
                  </a:outerShdw>
                </a:effectLst>
              </a:rPr>
              <a:t> Dogwood</a:t>
            </a:r>
          </a:p>
          <a:p>
            <a:pPr algn="l">
              <a:spcBef>
                <a:spcPct val="50000"/>
              </a:spcBef>
              <a:buFontTx/>
              <a:buChar char="•"/>
            </a:pPr>
            <a:r>
              <a:rPr lang="en-US" altLang="en-US" b="1">
                <a:solidFill>
                  <a:schemeClr val="tx1"/>
                </a:solidFill>
                <a:effectLst>
                  <a:outerShdw blurRad="38100" dist="38100" dir="2700000" algn="tl">
                    <a:srgbClr val="FFFFFF"/>
                  </a:outerShdw>
                </a:effectLst>
              </a:rPr>
              <a:t>Holly</a:t>
            </a:r>
          </a:p>
          <a:p>
            <a:pPr algn="l">
              <a:spcBef>
                <a:spcPct val="50000"/>
              </a:spcBef>
              <a:buFontTx/>
              <a:buChar char="•"/>
            </a:pPr>
            <a:r>
              <a:rPr lang="en-US" altLang="en-US" b="1">
                <a:solidFill>
                  <a:schemeClr val="tx1"/>
                </a:solidFill>
                <a:effectLst>
                  <a:outerShdw blurRad="38100" dist="38100" dir="2700000" algn="tl">
                    <a:srgbClr val="FFFFFF"/>
                  </a:outerShdw>
                </a:effectLst>
              </a:rPr>
              <a:t> Crabapple</a:t>
            </a:r>
          </a:p>
          <a:p>
            <a:pPr algn="l">
              <a:spcBef>
                <a:spcPct val="50000"/>
              </a:spcBef>
              <a:buFontTx/>
              <a:buChar char="•"/>
            </a:pPr>
            <a:r>
              <a:rPr lang="en-US" altLang="en-US" b="1">
                <a:solidFill>
                  <a:schemeClr val="tx1"/>
                </a:solidFill>
                <a:effectLst>
                  <a:outerShdw blurRad="38100" dist="38100" dir="2700000" algn="tl">
                    <a:srgbClr val="FFFFFF"/>
                  </a:outerShdw>
                </a:effectLst>
              </a:rPr>
              <a:t> Juniper</a:t>
            </a:r>
          </a:p>
        </p:txBody>
      </p:sp>
      <p:sp>
        <p:nvSpPr>
          <p:cNvPr id="246794" name="Text Box 10"/>
          <p:cNvSpPr txBox="1">
            <a:spLocks noChangeArrowheads="1"/>
          </p:cNvSpPr>
          <p:nvPr/>
        </p:nvSpPr>
        <p:spPr bwMode="auto">
          <a:xfrm>
            <a:off x="381000" y="4267200"/>
            <a:ext cx="236220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tx1"/>
                </a:solidFill>
                <a:effectLst>
                  <a:outerShdw blurRad="38100" dist="38100" dir="2700000" algn="tl">
                    <a:srgbClr val="FFFFFF"/>
                  </a:outerShdw>
                </a:effectLst>
              </a:rPr>
              <a:t>Rhododendron</a:t>
            </a:r>
          </a:p>
          <a:p>
            <a:pPr algn="l">
              <a:spcBef>
                <a:spcPct val="50000"/>
              </a:spcBef>
              <a:buFontTx/>
              <a:buChar char="•"/>
            </a:pPr>
            <a:r>
              <a:rPr lang="en-US" altLang="en-US" b="1">
                <a:solidFill>
                  <a:schemeClr val="tx1"/>
                </a:solidFill>
                <a:effectLst>
                  <a:outerShdw blurRad="38100" dist="38100" dir="2700000" algn="tl">
                    <a:srgbClr val="FFFFFF"/>
                  </a:outerShdw>
                </a:effectLst>
              </a:rPr>
              <a:t> Azalea</a:t>
            </a:r>
          </a:p>
          <a:p>
            <a:pPr algn="l">
              <a:spcBef>
                <a:spcPct val="50000"/>
              </a:spcBef>
              <a:buFontTx/>
              <a:buChar char="•"/>
            </a:pPr>
            <a:r>
              <a:rPr lang="en-US" altLang="en-US" b="1">
                <a:solidFill>
                  <a:schemeClr val="tx1"/>
                </a:solidFill>
                <a:effectLst>
                  <a:outerShdw blurRad="38100" dist="38100" dir="2700000" algn="tl">
                    <a:srgbClr val="FFFFFF"/>
                  </a:outerShdw>
                </a:effectLst>
              </a:rPr>
              <a:t>Rose</a:t>
            </a:r>
          </a:p>
          <a:p>
            <a:pPr algn="l">
              <a:spcBef>
                <a:spcPct val="50000"/>
              </a:spcBef>
              <a:buFontTx/>
              <a:buChar char="•"/>
            </a:pPr>
            <a:r>
              <a:rPr lang="en-US" altLang="en-US" b="1">
                <a:solidFill>
                  <a:schemeClr val="tx1"/>
                </a:solidFill>
                <a:effectLst>
                  <a:outerShdw blurRad="38100" dist="38100" dir="2700000" algn="tl">
                    <a:srgbClr val="FFFFFF"/>
                  </a:outerShdw>
                </a:effectLst>
              </a:rPr>
              <a:t> Yew</a:t>
            </a:r>
          </a:p>
          <a:p>
            <a:pPr algn="l">
              <a:spcBef>
                <a:spcPct val="50000"/>
              </a:spcBef>
              <a:buFontTx/>
              <a:buChar char="•"/>
            </a:pPr>
            <a:r>
              <a:rPr lang="en-US" altLang="en-US" b="1">
                <a:solidFill>
                  <a:schemeClr val="tx1"/>
                </a:solidFill>
                <a:effectLst>
                  <a:outerShdw blurRad="38100" dist="38100" dir="2700000" algn="tl">
                    <a:srgbClr val="FFFFFF"/>
                  </a:outerShdw>
                </a:effectLst>
              </a:rPr>
              <a:t> Leyland cypress</a:t>
            </a:r>
          </a:p>
          <a:p>
            <a:pPr algn="l">
              <a:spcBef>
                <a:spcPct val="50000"/>
              </a:spcBef>
              <a:buFontTx/>
              <a:buChar char="•"/>
            </a:pPr>
            <a:r>
              <a:rPr lang="en-US" altLang="en-US" b="1">
                <a:solidFill>
                  <a:schemeClr val="tx1"/>
                </a:solidFill>
                <a:effectLst>
                  <a:outerShdw blurRad="38100" dist="38100" dir="2700000" algn="tl">
                    <a:srgbClr val="FFFFFF"/>
                  </a:outerShdw>
                </a:effectLst>
              </a:rPr>
              <a:t>Thuja</a:t>
            </a:r>
          </a:p>
        </p:txBody>
      </p:sp>
      <p:sp>
        <p:nvSpPr>
          <p:cNvPr id="246795" name="Text Box 11"/>
          <p:cNvSpPr txBox="1">
            <a:spLocks noChangeArrowheads="1"/>
          </p:cNvSpPr>
          <p:nvPr/>
        </p:nvSpPr>
        <p:spPr bwMode="auto">
          <a:xfrm>
            <a:off x="4572000" y="1447800"/>
            <a:ext cx="35052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effectLst>
                <a:outerShdw blurRad="38100" dist="38100" dir="2700000" algn="tl">
                  <a:srgbClr val="000000"/>
                </a:outerShdw>
              </a:effectLst>
            </a:endParaRPr>
          </a:p>
        </p:txBody>
      </p:sp>
      <p:sp>
        <p:nvSpPr>
          <p:cNvPr id="246796" name="WordArt 12"/>
          <p:cNvSpPr>
            <a:spLocks noChangeArrowheads="1" noChangeShapeType="1" noTextEdit="1"/>
          </p:cNvSpPr>
          <p:nvPr/>
        </p:nvSpPr>
        <p:spPr bwMode="auto">
          <a:xfrm rot="5400000">
            <a:off x="8320088" y="1381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711" name="Picture 15" descr="0364034"/>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09588" y="914400"/>
            <a:ext cx="3475037" cy="5211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85698" name="Rectangle 2"/>
          <p:cNvSpPr>
            <a:spLocks noGrp="1" noChangeArrowheads="1"/>
          </p:cNvSpPr>
          <p:nvPr>
            <p:ph type="title"/>
          </p:nvPr>
        </p:nvSpPr>
        <p:spPr/>
        <p:txBody>
          <a:bodyPr/>
          <a:lstStyle/>
          <a:p>
            <a:r>
              <a:rPr lang="en-US" altLang="en-US" i="1"/>
              <a:t>Phomopsis</a:t>
            </a:r>
          </a:p>
        </p:txBody>
      </p:sp>
      <p:pic>
        <p:nvPicPr>
          <p:cNvPr id="285706" name="Picture 10" descr="azphomps">
            <a:hlinkClick r:id="rId4" action="ppaction://hlinksldjump"/>
          </p:cNvPr>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191000" y="1219200"/>
            <a:ext cx="4953000" cy="32877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85708" name="WordArt 12"/>
          <p:cNvSpPr>
            <a:spLocks noChangeArrowheads="1" noChangeShapeType="1" noTextEdit="1"/>
          </p:cNvSpPr>
          <p:nvPr/>
        </p:nvSpPr>
        <p:spPr bwMode="auto">
          <a:xfrm rot="5400000">
            <a:off x="8243888" y="1381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
        <p:nvSpPr>
          <p:cNvPr id="285712" name="Text Box 16"/>
          <p:cNvSpPr txBox="1">
            <a:spLocks noChangeArrowheads="1"/>
          </p:cNvSpPr>
          <p:nvPr/>
        </p:nvSpPr>
        <p:spPr bwMode="auto">
          <a:xfrm>
            <a:off x="0" y="6096000"/>
            <a:ext cx="4572000" cy="2444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000" b="1">
                <a:effectLst>
                  <a:outerShdw blurRad="38100" dist="38100" dir="2700000" algn="tl">
                    <a:srgbClr val="000000"/>
                  </a:outerShdw>
                </a:effectLst>
              </a:rPr>
              <a:t>Robert L. Anderson, USDA Forest Service, www.forestryimages.org</a:t>
            </a:r>
          </a:p>
        </p:txBody>
      </p:sp>
      <p:sp>
        <p:nvSpPr>
          <p:cNvPr id="285713" name="Text Box 17"/>
          <p:cNvSpPr txBox="1">
            <a:spLocks noChangeArrowheads="1"/>
          </p:cNvSpPr>
          <p:nvPr/>
        </p:nvSpPr>
        <p:spPr bwMode="auto">
          <a:xfrm>
            <a:off x="3200400" y="3352800"/>
            <a:ext cx="3886200" cy="2703513"/>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bg1"/>
                </a:solidFill>
                <a:effectLst/>
              </a:rPr>
              <a:t>Branch tips turn brown to gray</a:t>
            </a:r>
          </a:p>
          <a:p>
            <a:pPr algn="l">
              <a:spcBef>
                <a:spcPct val="50000"/>
              </a:spcBef>
              <a:buFontTx/>
              <a:buChar char="•"/>
            </a:pPr>
            <a:r>
              <a:rPr lang="en-US" altLang="en-US" b="1">
                <a:solidFill>
                  <a:schemeClr val="bg1"/>
                </a:solidFill>
                <a:effectLst/>
              </a:rPr>
              <a:t>Fruiting structures on killed growth</a:t>
            </a:r>
          </a:p>
          <a:p>
            <a:pPr algn="l">
              <a:spcBef>
                <a:spcPct val="50000"/>
              </a:spcBef>
              <a:buFontTx/>
              <a:buChar char="•"/>
            </a:pPr>
            <a:r>
              <a:rPr lang="en-US" altLang="en-US" b="1">
                <a:solidFill>
                  <a:schemeClr val="bg1"/>
                </a:solidFill>
                <a:effectLst/>
              </a:rPr>
              <a:t>Cankers sunken, reddish with line between healthy and killed tissue</a:t>
            </a:r>
          </a:p>
          <a:p>
            <a:pPr algn="l">
              <a:spcBef>
                <a:spcPct val="50000"/>
              </a:spcBef>
              <a:buFontTx/>
              <a:buChar char="•"/>
            </a:pPr>
            <a:r>
              <a:rPr lang="en-US" altLang="en-US" b="1">
                <a:solidFill>
                  <a:schemeClr val="bg1"/>
                </a:solidFill>
                <a:effectLst/>
              </a:rPr>
              <a:t> Also causes round, rough stem enlargements or galls</a:t>
            </a:r>
          </a:p>
        </p:txBody>
      </p:sp>
      <p:sp>
        <p:nvSpPr>
          <p:cNvPr id="285707" name="Text Box 11"/>
          <p:cNvSpPr txBox="1">
            <a:spLocks noChangeArrowheads="1"/>
          </p:cNvSpPr>
          <p:nvPr/>
        </p:nvSpPr>
        <p:spPr bwMode="auto">
          <a:xfrm>
            <a:off x="7086600" y="5181600"/>
            <a:ext cx="2057400"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sz="1600" b="1">
                <a:solidFill>
                  <a:schemeClr val="tx1"/>
                </a:solidFill>
                <a:effectLst>
                  <a:outerShdw blurRad="38100" dist="38100" dir="2700000" algn="tl">
                    <a:srgbClr val="FFFFFF"/>
                  </a:outerShdw>
                </a:effectLst>
              </a:rPr>
              <a:t>Juniper</a:t>
            </a:r>
          </a:p>
          <a:p>
            <a:pPr algn="l">
              <a:spcBef>
                <a:spcPct val="50000"/>
              </a:spcBef>
              <a:buFontTx/>
              <a:buChar char="•"/>
            </a:pPr>
            <a:r>
              <a:rPr lang="en-US" altLang="en-US" sz="1600" b="1">
                <a:solidFill>
                  <a:schemeClr val="tx1"/>
                </a:solidFill>
                <a:effectLst>
                  <a:outerShdw blurRad="38100" dist="38100" dir="2700000" algn="tl">
                    <a:srgbClr val="FFFFFF"/>
                  </a:outerShdw>
                </a:effectLst>
              </a:rPr>
              <a:t>Eleagnus</a:t>
            </a:r>
          </a:p>
          <a:p>
            <a:pPr algn="l">
              <a:spcBef>
                <a:spcPct val="50000"/>
              </a:spcBef>
              <a:buFontTx/>
              <a:buChar char="•"/>
            </a:pPr>
            <a:r>
              <a:rPr lang="en-US" altLang="en-US" sz="1600" b="1">
                <a:solidFill>
                  <a:schemeClr val="tx1"/>
                </a:solidFill>
                <a:effectLst>
                  <a:outerShdw blurRad="38100" dist="38100" dir="2700000" algn="tl">
                    <a:srgbClr val="FFFFFF"/>
                  </a:outerShdw>
                </a:effectLst>
              </a:rPr>
              <a:t>Azalea </a:t>
            </a:r>
          </a:p>
          <a:p>
            <a:pPr algn="l">
              <a:spcBef>
                <a:spcPct val="50000"/>
              </a:spcBef>
              <a:buFontTx/>
              <a:buChar char="•"/>
            </a:pPr>
            <a:r>
              <a:rPr lang="en-US" altLang="en-US" sz="1600" b="1">
                <a:solidFill>
                  <a:schemeClr val="tx1"/>
                </a:solidFill>
                <a:effectLst>
                  <a:outerShdw blurRad="38100" dist="38100" dir="2700000" algn="tl">
                    <a:srgbClr val="FFFFFF"/>
                  </a:outerShdw>
                </a:effectLst>
              </a:rPr>
              <a:t>Rhododendron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3" name="Picture 5" descr="seird3">
            <a:hlinkClick r:id="rId3" action="ppaction://hlinksldjump"/>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0" y="990600"/>
            <a:ext cx="5181600" cy="38830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88770" name="Rectangle 2"/>
          <p:cNvSpPr>
            <a:spLocks noGrp="1" noChangeArrowheads="1"/>
          </p:cNvSpPr>
          <p:nvPr>
            <p:ph type="title"/>
          </p:nvPr>
        </p:nvSpPr>
        <p:spPr>
          <a:xfrm>
            <a:off x="457200" y="0"/>
            <a:ext cx="8229600" cy="1143000"/>
          </a:xfrm>
        </p:spPr>
        <p:txBody>
          <a:bodyPr/>
          <a:lstStyle/>
          <a:p>
            <a:r>
              <a:rPr lang="en-US" altLang="en-US"/>
              <a:t>Seridium Canker</a:t>
            </a:r>
          </a:p>
        </p:txBody>
      </p:sp>
      <p:pic>
        <p:nvPicPr>
          <p:cNvPr id="288774" name="Picture 6" descr="seird4"/>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943600" y="1143000"/>
            <a:ext cx="28495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88776" name="Text Box 8"/>
          <p:cNvSpPr txBox="1">
            <a:spLocks noChangeArrowheads="1"/>
          </p:cNvSpPr>
          <p:nvPr/>
        </p:nvSpPr>
        <p:spPr bwMode="auto">
          <a:xfrm>
            <a:off x="5334000" y="5791200"/>
            <a:ext cx="3429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sz="2000" b="1">
                <a:solidFill>
                  <a:schemeClr val="tx1"/>
                </a:solidFill>
                <a:effectLst>
                  <a:outerShdw blurRad="38100" dist="38100" dir="2700000" algn="tl">
                    <a:srgbClr val="FFFFFF"/>
                  </a:outerShdw>
                </a:effectLst>
              </a:rPr>
              <a:t>Juniper</a:t>
            </a:r>
          </a:p>
          <a:p>
            <a:pPr algn="l">
              <a:spcBef>
                <a:spcPct val="50000"/>
              </a:spcBef>
              <a:buFontTx/>
              <a:buChar char="•"/>
            </a:pPr>
            <a:r>
              <a:rPr lang="en-US" altLang="en-US" sz="2000" b="1">
                <a:solidFill>
                  <a:schemeClr val="tx1"/>
                </a:solidFill>
                <a:effectLst>
                  <a:outerShdw blurRad="38100" dist="38100" dir="2700000" algn="tl">
                    <a:srgbClr val="FFFFFF"/>
                  </a:outerShdw>
                </a:effectLst>
              </a:rPr>
              <a:t>Leyland cypress</a:t>
            </a:r>
          </a:p>
        </p:txBody>
      </p:sp>
      <p:sp>
        <p:nvSpPr>
          <p:cNvPr id="288777" name="WordArt 9"/>
          <p:cNvSpPr>
            <a:spLocks noChangeArrowheads="1" noChangeShapeType="1" noTextEdit="1"/>
          </p:cNvSpPr>
          <p:nvPr/>
        </p:nvSpPr>
        <p:spPr bwMode="auto">
          <a:xfrm rot="5400000">
            <a:off x="8396288" y="2143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
        <p:nvSpPr>
          <p:cNvPr id="288778" name="Text Box 10"/>
          <p:cNvSpPr txBox="1">
            <a:spLocks noChangeArrowheads="1"/>
          </p:cNvSpPr>
          <p:nvPr/>
        </p:nvSpPr>
        <p:spPr bwMode="auto">
          <a:xfrm>
            <a:off x="0" y="4156075"/>
            <a:ext cx="5334000" cy="2701925"/>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30000"/>
              </a:spcBef>
              <a:buFontTx/>
              <a:buChar char="•"/>
            </a:pPr>
            <a:r>
              <a:rPr lang="en-US" altLang="en-US" b="1">
                <a:solidFill>
                  <a:schemeClr val="bg1"/>
                </a:solidFill>
                <a:effectLst/>
              </a:rPr>
              <a:t>Yellowing or browning of top or lateral branches.</a:t>
            </a:r>
          </a:p>
          <a:p>
            <a:pPr algn="l">
              <a:spcBef>
                <a:spcPct val="30000"/>
              </a:spcBef>
              <a:buFontTx/>
              <a:buChar char="•"/>
            </a:pPr>
            <a:r>
              <a:rPr lang="en-US" altLang="en-US" b="1">
                <a:solidFill>
                  <a:schemeClr val="bg1"/>
                </a:solidFill>
                <a:effectLst/>
              </a:rPr>
              <a:t>Thin, elongated cankers on stems, branches and axils. </a:t>
            </a:r>
          </a:p>
          <a:p>
            <a:pPr algn="l">
              <a:spcBef>
                <a:spcPct val="30000"/>
              </a:spcBef>
              <a:buFontTx/>
              <a:buChar char="•"/>
            </a:pPr>
            <a:r>
              <a:rPr lang="en-US" altLang="en-US" b="1">
                <a:solidFill>
                  <a:schemeClr val="bg1"/>
                </a:solidFill>
                <a:effectLst/>
              </a:rPr>
              <a:t>Twig and branch dieback</a:t>
            </a:r>
          </a:p>
          <a:p>
            <a:pPr algn="l">
              <a:spcBef>
                <a:spcPct val="30000"/>
              </a:spcBef>
              <a:buFontTx/>
              <a:buChar char="•"/>
            </a:pPr>
            <a:r>
              <a:rPr lang="en-US" altLang="en-US" b="1">
                <a:solidFill>
                  <a:schemeClr val="bg1"/>
                </a:solidFill>
                <a:effectLst/>
              </a:rPr>
              <a:t>Cankers slightly sunken - raised margins</a:t>
            </a:r>
          </a:p>
          <a:p>
            <a:pPr algn="l">
              <a:spcBef>
                <a:spcPct val="30000"/>
              </a:spcBef>
              <a:buFontTx/>
              <a:buChar char="•"/>
            </a:pPr>
            <a:r>
              <a:rPr lang="en-US" altLang="en-US" b="1">
                <a:solidFill>
                  <a:schemeClr val="bg1"/>
                </a:solidFill>
                <a:effectLst/>
              </a:rPr>
              <a:t>Cankers dark brown to purple</a:t>
            </a:r>
          </a:p>
          <a:p>
            <a:pPr algn="l">
              <a:spcBef>
                <a:spcPct val="30000"/>
              </a:spcBef>
              <a:buFontTx/>
              <a:buChar char="•"/>
            </a:pPr>
            <a:r>
              <a:rPr lang="en-US" altLang="en-US" b="1">
                <a:solidFill>
                  <a:schemeClr val="bg1"/>
                </a:solidFill>
                <a:effectLst/>
              </a:rPr>
              <a:t>Cracked bark exudes resin</a:t>
            </a:r>
            <a:endParaRPr lang="en-US" altLang="en-US"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a:xfrm>
            <a:off x="457200" y="274638"/>
            <a:ext cx="4038600" cy="2163762"/>
          </a:xfrm>
        </p:spPr>
        <p:txBody>
          <a:bodyPr/>
          <a:lstStyle/>
          <a:p>
            <a:r>
              <a:rPr lang="en-US" altLang="en-US"/>
              <a:t>Vascular Wilt Diseases</a:t>
            </a:r>
          </a:p>
        </p:txBody>
      </p:sp>
      <p:pic>
        <p:nvPicPr>
          <p:cNvPr id="106502" name="Picture 6" descr="23"/>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81600" y="990600"/>
            <a:ext cx="3465513" cy="5322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06503" name="Text Box 7"/>
          <p:cNvSpPr txBox="1">
            <a:spLocks noChangeArrowheads="1"/>
          </p:cNvSpPr>
          <p:nvPr/>
        </p:nvSpPr>
        <p:spPr bwMode="auto">
          <a:xfrm>
            <a:off x="1828800" y="58674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altLang="en-US">
                <a:solidFill>
                  <a:schemeClr val="tx1"/>
                </a:solidFill>
                <a:effectLst/>
              </a:rPr>
              <a:t>. </a:t>
            </a:r>
          </a:p>
        </p:txBody>
      </p:sp>
      <p:sp>
        <p:nvSpPr>
          <p:cNvPr id="106504" name="Text Box 8"/>
          <p:cNvSpPr txBox="1">
            <a:spLocks noChangeArrowheads="1"/>
          </p:cNvSpPr>
          <p:nvPr/>
        </p:nvSpPr>
        <p:spPr bwMode="auto">
          <a:xfrm>
            <a:off x="1066800" y="2895600"/>
            <a:ext cx="2895600" cy="11922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b="1">
                <a:solidFill>
                  <a:schemeClr val="tx1"/>
                </a:solidFill>
                <a:effectLst/>
              </a:rPr>
              <a:t>Verticillium</a:t>
            </a:r>
          </a:p>
          <a:p>
            <a:pPr algn="l">
              <a:spcBef>
                <a:spcPct val="50000"/>
              </a:spcBef>
            </a:pPr>
            <a:r>
              <a:rPr lang="en-US" altLang="en-US" b="1" i="1">
                <a:solidFill>
                  <a:schemeClr val="tx1"/>
                </a:solidFill>
                <a:effectLst/>
              </a:rPr>
              <a:t>Ceratocystis</a:t>
            </a:r>
          </a:p>
          <a:p>
            <a:pPr algn="l">
              <a:spcBef>
                <a:spcPct val="50000"/>
              </a:spcBef>
            </a:pPr>
            <a:r>
              <a:rPr lang="en-US" altLang="en-US" b="1" i="1">
                <a:solidFill>
                  <a:schemeClr val="tx1"/>
                </a:solidFill>
                <a:effectLst/>
              </a:rPr>
              <a:t>Fusarium</a:t>
            </a:r>
            <a:endParaRPr lang="en-US" altLang="en-US">
              <a:effectLst>
                <a:outerShdw blurRad="38100" dist="38100" dir="2700000" algn="tl">
                  <a:srgbClr val="000000"/>
                </a:outerShdw>
              </a:effectLst>
            </a:endParaRPr>
          </a:p>
        </p:txBody>
      </p:sp>
      <p:sp>
        <p:nvSpPr>
          <p:cNvPr id="106505" name="WordArt 9"/>
          <p:cNvSpPr>
            <a:spLocks noChangeArrowheads="1" noChangeShapeType="1" noTextEdit="1"/>
          </p:cNvSpPr>
          <p:nvPr/>
        </p:nvSpPr>
        <p:spPr bwMode="auto">
          <a:xfrm rot="5400000">
            <a:off x="8243888" y="138112"/>
            <a:ext cx="381000" cy="7143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
        <p:nvSpPr>
          <p:cNvPr id="106507" name="Text Box 11"/>
          <p:cNvSpPr txBox="1">
            <a:spLocks noChangeArrowheads="1"/>
          </p:cNvSpPr>
          <p:nvPr/>
        </p:nvSpPr>
        <p:spPr bwMode="auto">
          <a:xfrm>
            <a:off x="914400" y="4572000"/>
            <a:ext cx="4038600" cy="2017713"/>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bg1"/>
                </a:solidFill>
                <a:effectLst>
                  <a:outerShdw blurRad="38100" dist="38100" dir="2700000" algn="tl">
                    <a:srgbClr val="000000"/>
                  </a:outerShdw>
                </a:effectLst>
              </a:rPr>
              <a:t>Wilting</a:t>
            </a:r>
          </a:p>
          <a:p>
            <a:pPr algn="l">
              <a:spcBef>
                <a:spcPct val="50000"/>
              </a:spcBef>
              <a:buFontTx/>
              <a:buChar char="•"/>
            </a:pPr>
            <a:r>
              <a:rPr lang="en-US" altLang="en-US" b="1">
                <a:solidFill>
                  <a:schemeClr val="bg1"/>
                </a:solidFill>
                <a:effectLst>
                  <a:outerShdw blurRad="38100" dist="38100" dir="2700000" algn="tl">
                    <a:srgbClr val="000000"/>
                  </a:outerShdw>
                </a:effectLst>
              </a:rPr>
              <a:t>Scorched leaves</a:t>
            </a:r>
          </a:p>
          <a:p>
            <a:pPr algn="l">
              <a:spcBef>
                <a:spcPct val="50000"/>
              </a:spcBef>
              <a:buFontTx/>
              <a:buChar char="•"/>
            </a:pPr>
            <a:r>
              <a:rPr lang="en-US" altLang="en-US" b="1">
                <a:solidFill>
                  <a:schemeClr val="bg1"/>
                </a:solidFill>
                <a:effectLst>
                  <a:outerShdw blurRad="38100" dist="38100" dir="2700000" algn="tl">
                    <a:srgbClr val="000000"/>
                  </a:outerShdw>
                </a:effectLst>
              </a:rPr>
              <a:t>Stunting</a:t>
            </a:r>
          </a:p>
          <a:p>
            <a:pPr algn="l">
              <a:spcBef>
                <a:spcPct val="50000"/>
              </a:spcBef>
              <a:buFontTx/>
              <a:buChar char="•"/>
            </a:pPr>
            <a:r>
              <a:rPr lang="en-US" altLang="en-US" b="1">
                <a:solidFill>
                  <a:schemeClr val="bg1"/>
                </a:solidFill>
                <a:effectLst>
                  <a:outerShdw blurRad="38100" dist="38100" dir="2700000" algn="tl">
                    <a:srgbClr val="000000"/>
                  </a:outerShdw>
                </a:effectLst>
              </a:rPr>
              <a:t>Yellow leaves</a:t>
            </a:r>
          </a:p>
          <a:p>
            <a:pPr algn="l">
              <a:spcBef>
                <a:spcPct val="50000"/>
              </a:spcBef>
              <a:buFontTx/>
              <a:buChar char="•"/>
            </a:pPr>
            <a:r>
              <a:rPr lang="en-US" altLang="en-US" b="1">
                <a:solidFill>
                  <a:schemeClr val="bg1"/>
                </a:solidFill>
                <a:effectLst>
                  <a:outerShdw blurRad="38100" dist="38100" dir="2700000" algn="tl">
                    <a:srgbClr val="000000"/>
                  </a:outerShdw>
                </a:effectLst>
              </a:rPr>
              <a:t>Streaks in wood</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altLang="en-US"/>
              <a:t>Root/Stem/Crown Rots</a:t>
            </a:r>
          </a:p>
        </p:txBody>
      </p:sp>
      <p:sp>
        <p:nvSpPr>
          <p:cNvPr id="380932" name="Rectangle 4"/>
          <p:cNvSpPr>
            <a:spLocks noGrp="1" noChangeArrowheads="1"/>
          </p:cNvSpPr>
          <p:nvPr>
            <p:ph type="body" sz="half" idx="1"/>
          </p:nvPr>
        </p:nvSpPr>
        <p:spPr>
          <a:xfrm>
            <a:off x="457200" y="1600200"/>
            <a:ext cx="5181600" cy="2362200"/>
          </a:xfrm>
        </p:spPr>
        <p:txBody>
          <a:bodyPr/>
          <a:lstStyle/>
          <a:p>
            <a:r>
              <a:rPr lang="en-US" altLang="en-US" sz="2800" i="1"/>
              <a:t>Sclerotium </a:t>
            </a:r>
            <a:r>
              <a:rPr lang="en-US" altLang="en-US" sz="2800">
                <a:hlinkClick r:id="rId3" action="ppaction://hlinksldjump"/>
              </a:rPr>
              <a:t>Southern Blight </a:t>
            </a:r>
            <a:endParaRPr lang="en-US" altLang="en-US" sz="2800"/>
          </a:p>
          <a:p>
            <a:r>
              <a:rPr lang="en-US" altLang="en-US" sz="2800" i="1"/>
              <a:t>Rhizoctonia</a:t>
            </a:r>
            <a:r>
              <a:rPr lang="en-US" altLang="en-US" sz="2800"/>
              <a:t> </a:t>
            </a:r>
            <a:r>
              <a:rPr lang="en-US" altLang="en-US" sz="2800">
                <a:hlinkClick r:id="rId4" action="ppaction://hlinksldjump"/>
              </a:rPr>
              <a:t>stem rot/ damping off, web blight</a:t>
            </a:r>
            <a:endParaRPr lang="en-US" altLang="en-US" sz="2800"/>
          </a:p>
        </p:txBody>
      </p:sp>
      <p:sp>
        <p:nvSpPr>
          <p:cNvPr id="380939" name="Text Box 11"/>
          <p:cNvSpPr txBox="1">
            <a:spLocks noChangeArrowheads="1"/>
          </p:cNvSpPr>
          <p:nvPr/>
        </p:nvSpPr>
        <p:spPr bwMode="auto">
          <a:xfrm>
            <a:off x="3886200" y="6096000"/>
            <a:ext cx="49530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000" b="1">
                <a:effectLst>
                  <a:outerShdw blurRad="38100" dist="38100" dir="2700000" algn="tl">
                    <a:srgbClr val="000000"/>
                  </a:outerShdw>
                </a:effectLst>
              </a:rPr>
              <a:t>Edward L. Barnard, Florida Department of Agriculture and Consumer Services, www.forestryimages.org</a:t>
            </a:r>
            <a:r>
              <a:rPr lang="en-US" altLang="en-US">
                <a:effectLst>
                  <a:outerShdw blurRad="38100" dist="38100" dir="2700000" algn="tl">
                    <a:srgbClr val="000000"/>
                  </a:outerShdw>
                </a:effectLst>
              </a:rPr>
              <a:t> </a:t>
            </a:r>
          </a:p>
        </p:txBody>
      </p:sp>
      <p:pic>
        <p:nvPicPr>
          <p:cNvPr id="380940" name="Picture 12" descr="4824094"/>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3962400" y="3048000"/>
            <a:ext cx="45720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altLang="en-US" i="1"/>
              <a:t>Sclerotium</a:t>
            </a:r>
            <a:r>
              <a:rPr lang="en-US" altLang="en-US"/>
              <a:t> Southern Blight</a:t>
            </a:r>
          </a:p>
        </p:txBody>
      </p:sp>
      <p:pic>
        <p:nvPicPr>
          <p:cNvPr id="314373" name="Picture 5" descr="sclerm7"/>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1219200"/>
            <a:ext cx="7380288" cy="4824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14374" name="Text Box 6"/>
          <p:cNvSpPr txBox="1">
            <a:spLocks noChangeArrowheads="1"/>
          </p:cNvSpPr>
          <p:nvPr/>
        </p:nvSpPr>
        <p:spPr bwMode="auto">
          <a:xfrm>
            <a:off x="228600" y="1828800"/>
            <a:ext cx="2819400" cy="40814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tx1"/>
                </a:solidFill>
                <a:effectLst>
                  <a:outerShdw blurRad="38100" dist="38100" dir="2700000" algn="tl">
                    <a:srgbClr val="FFFFFF"/>
                  </a:outerShdw>
                </a:effectLst>
              </a:rPr>
              <a:t>Aucuba</a:t>
            </a:r>
          </a:p>
          <a:p>
            <a:pPr algn="l">
              <a:spcBef>
                <a:spcPct val="50000"/>
              </a:spcBef>
              <a:buFontTx/>
              <a:buChar char="•"/>
            </a:pPr>
            <a:r>
              <a:rPr lang="en-US" altLang="en-US" b="1">
                <a:solidFill>
                  <a:schemeClr val="tx1"/>
                </a:solidFill>
                <a:effectLst>
                  <a:outerShdw blurRad="38100" dist="38100" dir="2700000" algn="tl">
                    <a:srgbClr val="FFFFFF"/>
                  </a:outerShdw>
                </a:effectLst>
              </a:rPr>
              <a:t>Astilbe</a:t>
            </a:r>
          </a:p>
          <a:p>
            <a:pPr algn="l">
              <a:spcBef>
                <a:spcPct val="50000"/>
              </a:spcBef>
              <a:buFontTx/>
              <a:buChar char="•"/>
            </a:pPr>
            <a:r>
              <a:rPr lang="en-US" altLang="en-US" b="1">
                <a:solidFill>
                  <a:schemeClr val="tx1"/>
                </a:solidFill>
                <a:effectLst>
                  <a:outerShdw blurRad="38100" dist="38100" dir="2700000" algn="tl">
                    <a:srgbClr val="FFFFFF"/>
                  </a:outerShdw>
                </a:effectLst>
              </a:rPr>
              <a:t>Ajuga</a:t>
            </a:r>
          </a:p>
          <a:p>
            <a:pPr algn="l">
              <a:spcBef>
                <a:spcPct val="50000"/>
              </a:spcBef>
              <a:buFontTx/>
              <a:buChar char="•"/>
            </a:pPr>
            <a:r>
              <a:rPr lang="en-US" altLang="en-US" b="1">
                <a:solidFill>
                  <a:schemeClr val="tx1"/>
                </a:solidFill>
                <a:effectLst>
                  <a:outerShdw blurRad="38100" dist="38100" dir="2700000" algn="tl">
                    <a:srgbClr val="FFFFFF"/>
                  </a:outerShdw>
                </a:effectLst>
              </a:rPr>
              <a:t>Hosta</a:t>
            </a:r>
          </a:p>
          <a:p>
            <a:pPr algn="l">
              <a:spcBef>
                <a:spcPct val="50000"/>
              </a:spcBef>
              <a:buFontTx/>
              <a:buChar char="•"/>
            </a:pPr>
            <a:r>
              <a:rPr lang="en-US" altLang="en-US" b="1">
                <a:solidFill>
                  <a:schemeClr val="tx1"/>
                </a:solidFill>
                <a:effectLst>
                  <a:outerShdw blurRad="38100" dist="38100" dir="2700000" algn="tl">
                    <a:srgbClr val="FFFFFF"/>
                  </a:outerShdw>
                </a:effectLst>
              </a:rPr>
              <a:t>Lily</a:t>
            </a:r>
          </a:p>
          <a:p>
            <a:pPr algn="l">
              <a:spcBef>
                <a:spcPct val="50000"/>
              </a:spcBef>
              <a:buFontTx/>
              <a:buChar char="•"/>
            </a:pPr>
            <a:r>
              <a:rPr lang="en-US" altLang="en-US" b="1">
                <a:solidFill>
                  <a:schemeClr val="tx1"/>
                </a:solidFill>
                <a:effectLst>
                  <a:outerShdw blurRad="38100" dist="38100" dir="2700000" algn="tl">
                    <a:srgbClr val="FFFFFF"/>
                  </a:outerShdw>
                </a:effectLst>
              </a:rPr>
              <a:t>Daylily</a:t>
            </a:r>
          </a:p>
          <a:p>
            <a:pPr algn="l">
              <a:spcBef>
                <a:spcPct val="50000"/>
              </a:spcBef>
              <a:buFontTx/>
              <a:buChar char="•"/>
            </a:pPr>
            <a:r>
              <a:rPr lang="en-US" altLang="en-US" b="1">
                <a:solidFill>
                  <a:schemeClr val="tx1"/>
                </a:solidFill>
                <a:effectLst>
                  <a:outerShdw blurRad="38100" dist="38100" dir="2700000" algn="tl">
                    <a:srgbClr val="FFFFFF"/>
                  </a:outerShdw>
                </a:effectLst>
              </a:rPr>
              <a:t>Peony</a:t>
            </a:r>
          </a:p>
          <a:p>
            <a:pPr algn="l">
              <a:spcBef>
                <a:spcPct val="50000"/>
              </a:spcBef>
              <a:buFontTx/>
              <a:buChar char="•"/>
            </a:pPr>
            <a:r>
              <a:rPr lang="en-US" altLang="en-US" b="1">
                <a:solidFill>
                  <a:schemeClr val="tx1"/>
                </a:solidFill>
                <a:effectLst>
                  <a:outerShdw blurRad="38100" dist="38100" dir="2700000" algn="tl">
                    <a:srgbClr val="FFFFFF"/>
                  </a:outerShdw>
                </a:effectLst>
              </a:rPr>
              <a:t>Phlox</a:t>
            </a:r>
          </a:p>
          <a:p>
            <a:pPr algn="l">
              <a:spcBef>
                <a:spcPct val="50000"/>
              </a:spcBef>
              <a:buFontTx/>
              <a:buChar char="•"/>
            </a:pPr>
            <a:endParaRPr lang="en-US" altLang="en-US" b="1">
              <a:effectLst>
                <a:outerShdw blurRad="38100" dist="38100" dir="2700000" algn="tl">
                  <a:srgbClr val="000000"/>
                </a:outerShdw>
              </a:effectLst>
            </a:endParaRPr>
          </a:p>
          <a:p>
            <a:pPr>
              <a:spcBef>
                <a:spcPct val="50000"/>
              </a:spcBef>
            </a:pPr>
            <a:endParaRPr lang="en-US" altLang="en-US">
              <a:effectLst>
                <a:outerShdw blurRad="38100" dist="38100" dir="2700000" algn="tl">
                  <a:srgbClr val="000000"/>
                </a:outerShdw>
              </a:effectLst>
            </a:endParaRPr>
          </a:p>
        </p:txBody>
      </p:sp>
      <p:sp>
        <p:nvSpPr>
          <p:cNvPr id="314375" name="WordArt 7"/>
          <p:cNvSpPr>
            <a:spLocks noChangeArrowheads="1" noChangeShapeType="1" noTextEdit="1"/>
          </p:cNvSpPr>
          <p:nvPr/>
        </p:nvSpPr>
        <p:spPr bwMode="auto">
          <a:xfrm rot="5400000">
            <a:off x="8472488" y="1381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
        <p:nvSpPr>
          <p:cNvPr id="314376" name="Text Box 8"/>
          <p:cNvSpPr txBox="1">
            <a:spLocks noChangeArrowheads="1"/>
          </p:cNvSpPr>
          <p:nvPr/>
        </p:nvSpPr>
        <p:spPr bwMode="auto">
          <a:xfrm>
            <a:off x="5562600" y="4800600"/>
            <a:ext cx="31242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effectLst>
                <a:outerShdw blurRad="38100" dist="38100" dir="2700000" algn="tl">
                  <a:srgbClr val="000000"/>
                </a:outerShdw>
              </a:effectLst>
            </a:endParaRPr>
          </a:p>
        </p:txBody>
      </p:sp>
      <p:sp>
        <p:nvSpPr>
          <p:cNvPr id="314377" name="Text Box 9"/>
          <p:cNvSpPr txBox="1">
            <a:spLocks noChangeArrowheads="1"/>
          </p:cNvSpPr>
          <p:nvPr/>
        </p:nvSpPr>
        <p:spPr bwMode="auto">
          <a:xfrm>
            <a:off x="5029200" y="4038600"/>
            <a:ext cx="4114800" cy="2566988"/>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bg1"/>
                </a:solidFill>
                <a:effectLst/>
              </a:rPr>
              <a:t>Infected plants wilt and die</a:t>
            </a:r>
          </a:p>
          <a:p>
            <a:pPr algn="l">
              <a:spcBef>
                <a:spcPct val="50000"/>
              </a:spcBef>
              <a:buFontTx/>
              <a:buChar char="•"/>
            </a:pPr>
            <a:r>
              <a:rPr lang="en-US" altLang="en-US" b="1">
                <a:solidFill>
                  <a:schemeClr val="bg1"/>
                </a:solidFill>
                <a:effectLst/>
              </a:rPr>
              <a:t>Woody- may rot at the crown and die back or topple over </a:t>
            </a:r>
          </a:p>
          <a:p>
            <a:pPr algn="l">
              <a:spcBef>
                <a:spcPct val="50000"/>
              </a:spcBef>
              <a:buFontTx/>
              <a:buChar char="•"/>
            </a:pPr>
            <a:r>
              <a:rPr lang="en-US" altLang="en-US" b="1">
                <a:solidFill>
                  <a:schemeClr val="bg1"/>
                </a:solidFill>
                <a:effectLst/>
              </a:rPr>
              <a:t>Herbaceous- whole plant may turn black and die</a:t>
            </a:r>
            <a:r>
              <a:rPr lang="en-US" altLang="en-US" b="1">
                <a:solidFill>
                  <a:schemeClr val="bg1"/>
                </a:solidFill>
                <a:effectLst>
                  <a:outerShdw blurRad="38100" dist="38100" dir="2700000" algn="tl">
                    <a:srgbClr val="000000"/>
                  </a:outerShdw>
                </a:effectLst>
              </a:rPr>
              <a:t> </a:t>
            </a:r>
          </a:p>
          <a:p>
            <a:pPr algn="l">
              <a:spcBef>
                <a:spcPct val="50000"/>
              </a:spcBef>
              <a:buFontTx/>
              <a:buChar char="•"/>
            </a:pPr>
            <a:r>
              <a:rPr lang="en-US" altLang="en-US" b="1">
                <a:solidFill>
                  <a:schemeClr val="bg1"/>
                </a:solidFill>
                <a:effectLst/>
              </a:rPr>
              <a:t>White hyphae</a:t>
            </a:r>
          </a:p>
          <a:p>
            <a:pPr algn="l">
              <a:spcBef>
                <a:spcPct val="50000"/>
              </a:spcBef>
              <a:buFontTx/>
              <a:buChar char="•"/>
            </a:pPr>
            <a:r>
              <a:rPr lang="en-US" altLang="en-US" b="1">
                <a:solidFill>
                  <a:schemeClr val="bg1"/>
                </a:solidFill>
                <a:effectLst/>
              </a:rPr>
              <a:t>Hard seed-like structures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z="4400" b="1"/>
              <a:t>Early Detection</a:t>
            </a:r>
            <a:br>
              <a:rPr lang="en-US" altLang="en-US" sz="4400" b="1"/>
            </a:br>
            <a:endParaRPr lang="en-US" altLang="en-US" sz="4400" b="1"/>
          </a:p>
        </p:txBody>
      </p:sp>
      <p:pic>
        <p:nvPicPr>
          <p:cNvPr id="74765" name="Picture 13" descr="DSC01937"/>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600200"/>
            <a:ext cx="6181725" cy="4945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9" name="Picture 9" descr="hlywebblt">
            <a:hlinkClick r:id="rId3" action="ppaction://hlinksldjump"/>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28600" y="1371600"/>
            <a:ext cx="4927600" cy="35385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02090" name="Picture 10" descr="rhizoc3"/>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105400" y="1295400"/>
            <a:ext cx="293528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02082" name="Rectangle 2"/>
          <p:cNvSpPr>
            <a:spLocks noGrp="1" noChangeArrowheads="1"/>
          </p:cNvSpPr>
          <p:nvPr>
            <p:ph type="title"/>
          </p:nvPr>
        </p:nvSpPr>
        <p:spPr/>
        <p:txBody>
          <a:bodyPr/>
          <a:lstStyle/>
          <a:p>
            <a:r>
              <a:rPr lang="en-US" altLang="en-US" i="1"/>
              <a:t>Rhizoctonia</a:t>
            </a:r>
          </a:p>
        </p:txBody>
      </p:sp>
      <p:sp>
        <p:nvSpPr>
          <p:cNvPr id="302084" name="Text Box 4"/>
          <p:cNvSpPr txBox="1">
            <a:spLocks noChangeArrowheads="1"/>
          </p:cNvSpPr>
          <p:nvPr/>
        </p:nvSpPr>
        <p:spPr bwMode="auto">
          <a:xfrm>
            <a:off x="381000" y="4495800"/>
            <a:ext cx="4648200" cy="1604963"/>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bg1"/>
                </a:solidFill>
                <a:effectLst>
                  <a:outerShdw blurRad="38100" dist="38100" dir="2700000" algn="tl">
                    <a:srgbClr val="000000"/>
                  </a:outerShdw>
                </a:effectLst>
              </a:rPr>
              <a:t>No spores- only mycelium and  sclerotia</a:t>
            </a:r>
          </a:p>
          <a:p>
            <a:pPr algn="l">
              <a:spcBef>
                <a:spcPct val="50000"/>
              </a:spcBef>
              <a:buFontTx/>
              <a:buChar char="•"/>
            </a:pPr>
            <a:r>
              <a:rPr lang="en-US" altLang="en-US" b="1">
                <a:solidFill>
                  <a:schemeClr val="bg1"/>
                </a:solidFill>
                <a:effectLst>
                  <a:outerShdw blurRad="38100" dist="38100" dir="2700000" algn="tl">
                    <a:srgbClr val="000000"/>
                  </a:outerShdw>
                </a:effectLst>
              </a:rPr>
              <a:t>Brown, dry sunken spots</a:t>
            </a:r>
          </a:p>
          <a:p>
            <a:pPr algn="l">
              <a:spcBef>
                <a:spcPct val="50000"/>
              </a:spcBef>
              <a:buFontTx/>
              <a:buChar char="•"/>
            </a:pPr>
            <a:r>
              <a:rPr lang="en-US" altLang="en-US" b="1">
                <a:solidFill>
                  <a:schemeClr val="bg1"/>
                </a:solidFill>
                <a:effectLst>
                  <a:outerShdw blurRad="38100" dist="38100" dir="2700000" algn="tl">
                    <a:srgbClr val="000000"/>
                  </a:outerShdw>
                </a:effectLst>
              </a:rPr>
              <a:t>Often at soil line or just below</a:t>
            </a:r>
          </a:p>
          <a:p>
            <a:pPr algn="l">
              <a:spcBef>
                <a:spcPct val="50000"/>
              </a:spcBef>
              <a:buFontTx/>
              <a:buChar char="•"/>
            </a:pPr>
            <a:r>
              <a:rPr lang="en-US" altLang="en-US" b="1">
                <a:solidFill>
                  <a:schemeClr val="bg1"/>
                </a:solidFill>
                <a:effectLst>
                  <a:outerShdw blurRad="38100" dist="38100" dir="2700000" algn="tl">
                    <a:srgbClr val="000000"/>
                  </a:outerShdw>
                </a:effectLst>
              </a:rPr>
              <a:t>May have arial or web blight</a:t>
            </a:r>
            <a:endParaRPr lang="en-US" altLang="en-US">
              <a:solidFill>
                <a:schemeClr val="bg1"/>
              </a:solidFill>
              <a:effectLst>
                <a:outerShdw blurRad="38100" dist="38100" dir="2700000" algn="tl">
                  <a:srgbClr val="000000"/>
                </a:outerShdw>
              </a:effectLst>
            </a:endParaRPr>
          </a:p>
        </p:txBody>
      </p:sp>
      <p:sp>
        <p:nvSpPr>
          <p:cNvPr id="302091" name="WordArt 11"/>
          <p:cNvSpPr>
            <a:spLocks noChangeArrowheads="1" noChangeShapeType="1" noTextEdit="1"/>
          </p:cNvSpPr>
          <p:nvPr/>
        </p:nvSpPr>
        <p:spPr bwMode="auto">
          <a:xfrm rot="5400000">
            <a:off x="8015288" y="2905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
        <p:nvSpPr>
          <p:cNvPr id="302092" name="Text Box 12"/>
          <p:cNvSpPr txBox="1">
            <a:spLocks noChangeArrowheads="1"/>
          </p:cNvSpPr>
          <p:nvPr/>
        </p:nvSpPr>
        <p:spPr bwMode="auto">
          <a:xfrm>
            <a:off x="5105400" y="1219200"/>
            <a:ext cx="3657600" cy="915988"/>
          </a:xfrm>
          <a:prstGeom prst="rect">
            <a:avLst/>
          </a:prstGeom>
          <a:solidFill>
            <a:srgbClr val="808000">
              <a:alpha val="60001"/>
            </a:srgb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b="1">
                <a:solidFill>
                  <a:schemeClr val="tx1"/>
                </a:solidFill>
                <a:effectLst>
                  <a:outerShdw blurRad="38100" dist="38100" dir="2700000" algn="tl">
                    <a:srgbClr val="FFFFFF"/>
                  </a:outerShdw>
                </a:effectLst>
              </a:rPr>
              <a:t>Affects numerous plants-Japanese holly and Azalea may develop web blight</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6" name="Rectangle 6"/>
          <p:cNvSpPr>
            <a:spLocks noGrp="1" noChangeArrowheads="1"/>
          </p:cNvSpPr>
          <p:nvPr>
            <p:ph type="title"/>
          </p:nvPr>
        </p:nvSpPr>
        <p:spPr/>
        <p:txBody>
          <a:bodyPr/>
          <a:lstStyle/>
          <a:p>
            <a:r>
              <a:rPr lang="en-US" altLang="en-US"/>
              <a:t>Root Rots</a:t>
            </a:r>
          </a:p>
        </p:txBody>
      </p:sp>
      <p:sp>
        <p:nvSpPr>
          <p:cNvPr id="107530" name="Rectangle 10"/>
          <p:cNvSpPr>
            <a:spLocks noGrp="1" noChangeArrowheads="1"/>
          </p:cNvSpPr>
          <p:nvPr>
            <p:ph type="body" sz="half" idx="1"/>
          </p:nvPr>
        </p:nvSpPr>
        <p:spPr/>
        <p:txBody>
          <a:bodyPr/>
          <a:lstStyle/>
          <a:p>
            <a:r>
              <a:rPr lang="en-US" altLang="en-US" sz="2800" i="1">
                <a:hlinkClick r:id="rId3" action="ppaction://hlinksldjump"/>
              </a:rPr>
              <a:t>Pythium</a:t>
            </a:r>
            <a:endParaRPr lang="en-US" altLang="en-US" sz="2800" i="1"/>
          </a:p>
          <a:p>
            <a:r>
              <a:rPr lang="en-US" altLang="en-US" sz="2800" i="1">
                <a:hlinkClick r:id="rId4" action="ppaction://hlinksldjump"/>
              </a:rPr>
              <a:t>Phythopthora</a:t>
            </a:r>
            <a:endParaRPr lang="en-US" altLang="en-US" sz="2800" i="1"/>
          </a:p>
          <a:p>
            <a:r>
              <a:rPr lang="en-US" altLang="en-US" sz="2800" i="1">
                <a:hlinkClick r:id="rId5" action="ppaction://hlinksldjump"/>
              </a:rPr>
              <a:t>Rhizoctonia</a:t>
            </a:r>
            <a:endParaRPr lang="en-US" altLang="en-US" sz="2800" i="1"/>
          </a:p>
          <a:p>
            <a:r>
              <a:rPr lang="en-US" altLang="en-US" sz="2800" i="1">
                <a:hlinkClick r:id="rId6" action="ppaction://hlinksldjump"/>
              </a:rPr>
              <a:t>Sclerotium</a:t>
            </a:r>
            <a:endParaRPr lang="en-US" altLang="en-US" sz="2800" i="1"/>
          </a:p>
          <a:p>
            <a:r>
              <a:rPr lang="en-US" altLang="en-US" sz="2800" i="1">
                <a:hlinkClick r:id="rId7" action="ppaction://hlinksldjump"/>
              </a:rPr>
              <a:t>Cylindrocladium</a:t>
            </a:r>
            <a:endParaRPr lang="en-US" altLang="en-US" sz="2800" i="1"/>
          </a:p>
          <a:p>
            <a:r>
              <a:rPr lang="en-US" altLang="en-US" sz="2800" i="1">
                <a:hlinkClick r:id="rId8" action="ppaction://hlinksldjump"/>
              </a:rPr>
              <a:t>Thielaviopsis </a:t>
            </a:r>
            <a:endParaRPr lang="en-US" altLang="en-US" sz="2800" i="1"/>
          </a:p>
        </p:txBody>
      </p:sp>
      <p:sp>
        <p:nvSpPr>
          <p:cNvPr id="107533" name="WordArt 13"/>
          <p:cNvSpPr>
            <a:spLocks noChangeArrowheads="1" noChangeShapeType="1" noTextEdit="1"/>
          </p:cNvSpPr>
          <p:nvPr/>
        </p:nvSpPr>
        <p:spPr bwMode="auto">
          <a:xfrm rot="5400000">
            <a:off x="8015288" y="2905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pic>
        <p:nvPicPr>
          <p:cNvPr id="107535" name="Picture 15" descr="30"/>
          <p:cNvPicPr>
            <a:picLocks noChangeAspect="1" noChangeArrowheads="1"/>
          </p:cNvPicPr>
          <p:nvPr>
            <p:ph sz="half" idx="2"/>
          </p:nvPr>
        </p:nvPicPr>
        <p:blipFill>
          <a:blip r:embed="rId9">
            <a:extLst>
              <a:ext uri="{28A0092B-C50C-407E-A947-70E740481C1C}">
                <a14:useLocalDpi xmlns:a14="http://schemas.microsoft.com/office/drawing/2010/main" val="0"/>
              </a:ext>
            </a:extLst>
          </a:blip>
          <a:srcRect/>
          <a:stretch>
            <a:fillRect/>
          </a:stretch>
        </p:blipFill>
        <p:spPr>
          <a:xfrm>
            <a:off x="4038600" y="2157413"/>
            <a:ext cx="4275138" cy="277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8" name="Rectangle 10"/>
          <p:cNvSpPr>
            <a:spLocks noGrp="1" noChangeArrowheads="1"/>
          </p:cNvSpPr>
          <p:nvPr>
            <p:ph type="title"/>
          </p:nvPr>
        </p:nvSpPr>
        <p:spPr/>
        <p:txBody>
          <a:bodyPr/>
          <a:lstStyle/>
          <a:p>
            <a:r>
              <a:rPr lang="en-US" altLang="en-US" i="1"/>
              <a:t>Pythium</a:t>
            </a:r>
            <a:endParaRPr lang="en-US" altLang="en-US"/>
          </a:p>
        </p:txBody>
      </p:sp>
      <p:pic>
        <p:nvPicPr>
          <p:cNvPr id="109582" name="Picture 14" descr="pyth4"/>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1219200"/>
            <a:ext cx="4038600" cy="3365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09576" name="Text Box 8"/>
          <p:cNvSpPr txBox="1">
            <a:spLocks noChangeArrowheads="1"/>
          </p:cNvSpPr>
          <p:nvPr/>
        </p:nvSpPr>
        <p:spPr bwMode="auto">
          <a:xfrm>
            <a:off x="2384425" y="4259263"/>
            <a:ext cx="3559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altLang="en-US">
              <a:solidFill>
                <a:schemeClr val="tx1"/>
              </a:solidFill>
              <a:effectLst/>
            </a:endParaRPr>
          </a:p>
        </p:txBody>
      </p:sp>
      <p:pic>
        <p:nvPicPr>
          <p:cNvPr id="109583" name="Picture 15" descr="pyth3"/>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419600" y="1828800"/>
            <a:ext cx="4038600" cy="3509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09585" name="Text Box 17"/>
          <p:cNvSpPr txBox="1">
            <a:spLocks noChangeArrowheads="1"/>
          </p:cNvSpPr>
          <p:nvPr/>
        </p:nvSpPr>
        <p:spPr bwMode="auto">
          <a:xfrm>
            <a:off x="533400" y="4648200"/>
            <a:ext cx="3810000" cy="2017713"/>
          </a:xfrm>
          <a:prstGeom prst="rect">
            <a:avLst/>
          </a:prstGeom>
          <a:solidFill>
            <a:srgbClr val="8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effectLst>
                  <a:outerShdw blurRad="38100" dist="38100" dir="2700000" algn="tl">
                    <a:srgbClr val="000000"/>
                  </a:outerShdw>
                </a:effectLst>
              </a:rPr>
              <a:t>Black lesions</a:t>
            </a:r>
          </a:p>
          <a:p>
            <a:pPr algn="l">
              <a:spcBef>
                <a:spcPct val="50000"/>
              </a:spcBef>
              <a:buFontTx/>
              <a:buChar char="•"/>
            </a:pPr>
            <a:r>
              <a:rPr lang="en-US" altLang="en-US" b="1">
                <a:effectLst>
                  <a:outerShdw blurRad="38100" dist="38100" dir="2700000" algn="tl">
                    <a:srgbClr val="000000"/>
                  </a:outerShdw>
                </a:effectLst>
              </a:rPr>
              <a:t>Sloughing of root cortex</a:t>
            </a:r>
          </a:p>
          <a:p>
            <a:pPr algn="l">
              <a:spcBef>
                <a:spcPct val="50000"/>
              </a:spcBef>
              <a:buFontTx/>
              <a:buChar char="•"/>
            </a:pPr>
            <a:r>
              <a:rPr lang="en-US" altLang="en-US" b="1">
                <a:effectLst>
                  <a:outerShdw blurRad="38100" dist="38100" dir="2700000" algn="tl">
                    <a:srgbClr val="000000"/>
                  </a:outerShdw>
                </a:effectLst>
              </a:rPr>
              <a:t>Wilting</a:t>
            </a:r>
          </a:p>
          <a:p>
            <a:pPr algn="l">
              <a:spcBef>
                <a:spcPct val="50000"/>
              </a:spcBef>
              <a:buFontTx/>
              <a:buChar char="•"/>
            </a:pPr>
            <a:r>
              <a:rPr lang="en-US" altLang="en-US" b="1">
                <a:effectLst>
                  <a:outerShdw blurRad="38100" dist="38100" dir="2700000" algn="tl">
                    <a:srgbClr val="000000"/>
                  </a:outerShdw>
                </a:effectLst>
              </a:rPr>
              <a:t>White mycelium</a:t>
            </a:r>
          </a:p>
          <a:p>
            <a:pPr algn="l">
              <a:spcBef>
                <a:spcPct val="50000"/>
              </a:spcBef>
              <a:buFontTx/>
              <a:buChar char="•"/>
            </a:pPr>
            <a:r>
              <a:rPr lang="en-US" altLang="en-US" b="1">
                <a:effectLst>
                  <a:outerShdw blurRad="38100" dist="38100" dir="2700000" algn="tl">
                    <a:srgbClr val="000000"/>
                  </a:outerShdw>
                </a:effectLst>
              </a:rPr>
              <a:t>Spores stain pink</a:t>
            </a:r>
          </a:p>
        </p:txBody>
      </p:sp>
      <p:sp>
        <p:nvSpPr>
          <p:cNvPr id="109589" name="WordArt 21"/>
          <p:cNvSpPr>
            <a:spLocks noChangeArrowheads="1" noChangeShapeType="1" noTextEdit="1"/>
          </p:cNvSpPr>
          <p:nvPr/>
        </p:nvSpPr>
        <p:spPr bwMode="auto">
          <a:xfrm rot="5400000">
            <a:off x="8015288" y="2905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ltLang="en-US" i="1"/>
              <a:t>Phytophthora</a:t>
            </a:r>
          </a:p>
        </p:txBody>
      </p:sp>
      <p:pic>
        <p:nvPicPr>
          <p:cNvPr id="292869" name="Picture 5" descr="rhphytop"/>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524000"/>
            <a:ext cx="4572000" cy="369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92870" name="Text Box 6"/>
          <p:cNvSpPr txBox="1">
            <a:spLocks noChangeArrowheads="1"/>
          </p:cNvSpPr>
          <p:nvPr/>
        </p:nvSpPr>
        <p:spPr bwMode="auto">
          <a:xfrm>
            <a:off x="5867400" y="3276600"/>
            <a:ext cx="2743200" cy="2017713"/>
          </a:xfrm>
          <a:prstGeom prst="rect">
            <a:avLst/>
          </a:prstGeom>
          <a:solidFill>
            <a:srgbClr val="8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b="1">
                <a:solidFill>
                  <a:schemeClr val="bg1"/>
                </a:solidFill>
                <a:effectLst>
                  <a:outerShdw blurRad="38100" dist="38100" dir="2700000" algn="tl">
                    <a:srgbClr val="000000"/>
                  </a:outerShdw>
                </a:effectLst>
              </a:rPr>
              <a:t>Symptoms</a:t>
            </a:r>
          </a:p>
          <a:p>
            <a:pPr algn="l">
              <a:spcBef>
                <a:spcPct val="50000"/>
              </a:spcBef>
              <a:buFontTx/>
              <a:buChar char="•"/>
            </a:pPr>
            <a:r>
              <a:rPr lang="en-US" altLang="en-US" b="1">
                <a:solidFill>
                  <a:schemeClr val="bg1"/>
                </a:solidFill>
                <a:effectLst>
                  <a:outerShdw blurRad="38100" dist="38100" dir="2700000" algn="tl">
                    <a:srgbClr val="000000"/>
                  </a:outerShdw>
                </a:effectLst>
              </a:rPr>
              <a:t>Brown or Black Roots</a:t>
            </a:r>
          </a:p>
          <a:p>
            <a:pPr algn="l">
              <a:spcBef>
                <a:spcPct val="50000"/>
              </a:spcBef>
              <a:buFontTx/>
              <a:buChar char="•"/>
            </a:pPr>
            <a:r>
              <a:rPr lang="en-US" altLang="en-US" b="1">
                <a:solidFill>
                  <a:schemeClr val="bg1"/>
                </a:solidFill>
                <a:effectLst>
                  <a:outerShdw blurRad="38100" dist="38100" dir="2700000" algn="tl">
                    <a:srgbClr val="000000"/>
                  </a:outerShdw>
                </a:effectLst>
              </a:rPr>
              <a:t>Yellow leaves</a:t>
            </a:r>
          </a:p>
          <a:p>
            <a:pPr algn="l">
              <a:spcBef>
                <a:spcPct val="50000"/>
              </a:spcBef>
              <a:buFontTx/>
              <a:buChar char="•"/>
            </a:pPr>
            <a:r>
              <a:rPr lang="en-US" altLang="en-US" b="1">
                <a:solidFill>
                  <a:schemeClr val="bg1"/>
                </a:solidFill>
                <a:effectLst>
                  <a:outerShdw blurRad="38100" dist="38100" dir="2700000" algn="tl">
                    <a:srgbClr val="000000"/>
                  </a:outerShdw>
                </a:effectLst>
              </a:rPr>
              <a:t>Stunting </a:t>
            </a:r>
          </a:p>
          <a:p>
            <a:pPr algn="l">
              <a:spcBef>
                <a:spcPct val="50000"/>
              </a:spcBef>
              <a:buFontTx/>
              <a:buChar char="•"/>
            </a:pPr>
            <a:r>
              <a:rPr lang="en-US" altLang="en-US" b="1">
                <a:solidFill>
                  <a:schemeClr val="bg1"/>
                </a:solidFill>
                <a:effectLst>
                  <a:outerShdw blurRad="38100" dist="38100" dir="2700000" algn="tl">
                    <a:srgbClr val="000000"/>
                  </a:outerShdw>
                </a:effectLst>
              </a:rPr>
              <a:t>Decline</a:t>
            </a:r>
          </a:p>
        </p:txBody>
      </p:sp>
      <p:sp>
        <p:nvSpPr>
          <p:cNvPr id="292872" name="Text Box 8"/>
          <p:cNvSpPr txBox="1">
            <a:spLocks noChangeArrowheads="1"/>
          </p:cNvSpPr>
          <p:nvPr/>
        </p:nvSpPr>
        <p:spPr bwMode="auto">
          <a:xfrm>
            <a:off x="5562600" y="1295400"/>
            <a:ext cx="2971800" cy="17399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b="1">
                <a:solidFill>
                  <a:schemeClr val="tx1"/>
                </a:solidFill>
                <a:effectLst>
                  <a:outerShdw blurRad="38100" dist="38100" dir="2700000" algn="tl">
                    <a:srgbClr val="FFFFFF"/>
                  </a:outerShdw>
                </a:effectLst>
              </a:rPr>
              <a:t>Arborvitae, Azalea, Chamaecyparis, Ligustrum, Dogwood, Forsythia, Japanese Holly, Juniper, Pieris, Rhododendron, Taxus</a:t>
            </a:r>
          </a:p>
        </p:txBody>
      </p:sp>
      <p:sp>
        <p:nvSpPr>
          <p:cNvPr id="292873" name="WordArt 9"/>
          <p:cNvSpPr>
            <a:spLocks noChangeArrowheads="1" noChangeShapeType="1" noTextEdit="1"/>
          </p:cNvSpPr>
          <p:nvPr/>
        </p:nvSpPr>
        <p:spPr bwMode="auto">
          <a:xfrm rot="5400000">
            <a:off x="8015288" y="290512"/>
            <a:ext cx="304800"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F</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altLang="en-US"/>
              <a:t>Black Root Rot</a:t>
            </a:r>
          </a:p>
        </p:txBody>
      </p:sp>
      <p:sp>
        <p:nvSpPr>
          <p:cNvPr id="392196" name="Rectangle 4"/>
          <p:cNvSpPr>
            <a:spLocks noGrp="1" noChangeArrowheads="1"/>
          </p:cNvSpPr>
          <p:nvPr>
            <p:ph type="body" sz="half" idx="1"/>
          </p:nvPr>
        </p:nvSpPr>
        <p:spPr/>
        <p:txBody>
          <a:bodyPr/>
          <a:lstStyle/>
          <a:p>
            <a:r>
              <a:rPr lang="en-US" altLang="en-US" sz="2800"/>
              <a:t>Pansy</a:t>
            </a:r>
          </a:p>
          <a:p>
            <a:r>
              <a:rPr lang="en-US" altLang="en-US" sz="2800"/>
              <a:t>Geranium</a:t>
            </a:r>
          </a:p>
          <a:p>
            <a:r>
              <a:rPr lang="en-US" altLang="en-US" sz="2800"/>
              <a:t>Petunia</a:t>
            </a:r>
          </a:p>
          <a:p>
            <a:r>
              <a:rPr lang="en-US" altLang="en-US" sz="2800"/>
              <a:t>Snapdragon</a:t>
            </a:r>
          </a:p>
          <a:p>
            <a:r>
              <a:rPr lang="en-US" altLang="en-US" sz="2800"/>
              <a:t>Vinca  </a:t>
            </a:r>
          </a:p>
          <a:p>
            <a:r>
              <a:rPr lang="en-US" altLang="en-US" sz="2800"/>
              <a:t>Holly</a:t>
            </a:r>
          </a:p>
          <a:p>
            <a:pPr lvl="1"/>
            <a:r>
              <a:rPr lang="en-US" altLang="en-US" sz="2400"/>
              <a:t>Japanese,</a:t>
            </a:r>
          </a:p>
          <a:p>
            <a:pPr lvl="1"/>
            <a:r>
              <a:rPr lang="en-US" altLang="en-US" sz="2400"/>
              <a:t> Blue (Meserve)</a:t>
            </a:r>
          </a:p>
          <a:p>
            <a:pPr lvl="1"/>
            <a:r>
              <a:rPr lang="en-US" altLang="en-US" sz="2400"/>
              <a:t>Inkberry</a:t>
            </a:r>
          </a:p>
        </p:txBody>
      </p:sp>
      <p:pic>
        <p:nvPicPr>
          <p:cNvPr id="392198" name="Picture 6" descr="B1281-4">
            <a:hlinkClick r:id="rId3" action="ppaction://hlinksldjump"/>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886200" y="1371600"/>
            <a:ext cx="4533900" cy="34163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92199" name="Text Box 7"/>
          <p:cNvSpPr txBox="1">
            <a:spLocks noChangeArrowheads="1"/>
          </p:cNvSpPr>
          <p:nvPr/>
        </p:nvSpPr>
        <p:spPr bwMode="auto">
          <a:xfrm>
            <a:off x="3962400" y="4800600"/>
            <a:ext cx="4800600" cy="2444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000" b="1">
                <a:effectLst>
                  <a:outerShdw blurRad="38100" dist="38100" dir="2700000" algn="tl">
                    <a:srgbClr val="000000"/>
                  </a:outerShdw>
                </a:effectLst>
              </a:rPr>
              <a:t>Mila Pearce UGA Plant Pathology</a:t>
            </a:r>
          </a:p>
        </p:txBody>
      </p:sp>
      <p:sp>
        <p:nvSpPr>
          <p:cNvPr id="392200" name="Text Box 8"/>
          <p:cNvSpPr txBox="1">
            <a:spLocks noChangeArrowheads="1"/>
          </p:cNvSpPr>
          <p:nvPr/>
        </p:nvSpPr>
        <p:spPr bwMode="auto">
          <a:xfrm>
            <a:off x="4267200" y="5257800"/>
            <a:ext cx="4419600" cy="1604963"/>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solidFill>
                  <a:schemeClr val="bg1"/>
                </a:solidFill>
                <a:effectLst>
                  <a:outerShdw blurRad="38100" dist="38100" dir="2700000" algn="tl">
                    <a:srgbClr val="000000"/>
                  </a:outerShdw>
                </a:effectLst>
              </a:rPr>
              <a:t>Yellowing leaves</a:t>
            </a:r>
          </a:p>
          <a:p>
            <a:pPr algn="l">
              <a:spcBef>
                <a:spcPct val="50000"/>
              </a:spcBef>
              <a:buFontTx/>
              <a:buChar char="•"/>
            </a:pPr>
            <a:r>
              <a:rPr lang="en-US" altLang="en-US" b="1">
                <a:solidFill>
                  <a:schemeClr val="bg1"/>
                </a:solidFill>
                <a:effectLst>
                  <a:outerShdw blurRad="38100" dist="38100" dir="2700000" algn="tl">
                    <a:srgbClr val="000000"/>
                  </a:outerShdw>
                </a:effectLst>
              </a:rPr>
              <a:t>Slow growth</a:t>
            </a:r>
          </a:p>
          <a:p>
            <a:pPr algn="l">
              <a:spcBef>
                <a:spcPct val="50000"/>
              </a:spcBef>
              <a:buFontTx/>
              <a:buChar char="•"/>
            </a:pPr>
            <a:r>
              <a:rPr lang="en-US" altLang="en-US" b="1">
                <a:solidFill>
                  <a:schemeClr val="bg1"/>
                </a:solidFill>
                <a:effectLst>
                  <a:outerShdw blurRad="38100" dist="38100" dir="2700000" algn="tl">
                    <a:srgbClr val="000000"/>
                  </a:outerShdw>
                </a:effectLst>
              </a:rPr>
              <a:t>Leaf Drop</a:t>
            </a:r>
          </a:p>
          <a:p>
            <a:pPr algn="l">
              <a:spcBef>
                <a:spcPct val="50000"/>
              </a:spcBef>
              <a:buFontTx/>
              <a:buChar char="•"/>
            </a:pPr>
            <a:r>
              <a:rPr lang="en-US" altLang="en-US" b="1">
                <a:solidFill>
                  <a:schemeClr val="bg1"/>
                </a:solidFill>
                <a:effectLst>
                  <a:outerShdw blurRad="38100" dist="38100" dir="2700000" algn="tl">
                    <a:srgbClr val="000000"/>
                  </a:outerShdw>
                </a:effectLst>
              </a:rPr>
              <a:t>Lesions=black bands or rings on root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en-US" altLang="en-US"/>
              <a:t>Bacteria</a:t>
            </a:r>
          </a:p>
        </p:txBody>
      </p:sp>
      <p:pic>
        <p:nvPicPr>
          <p:cNvPr id="352261" name="Picture 5" descr="ivybact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6338" y="1600200"/>
            <a:ext cx="6748462"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ltLang="en-US" sz="4400"/>
              <a:t>Bacterial Leaf Spots </a:t>
            </a:r>
            <a:br>
              <a:rPr lang="en-US" altLang="en-US" sz="4400"/>
            </a:br>
            <a:r>
              <a:rPr lang="en-US" altLang="en-US" sz="4400"/>
              <a:t>and Blights</a:t>
            </a:r>
          </a:p>
        </p:txBody>
      </p:sp>
      <p:pic>
        <p:nvPicPr>
          <p:cNvPr id="207880" name="Picture 8" descr="ivybact3"/>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347913"/>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07882" name="Rectangle 10"/>
          <p:cNvSpPr>
            <a:spLocks noGrp="1" noChangeArrowheads="1"/>
          </p:cNvSpPr>
          <p:nvPr>
            <p:ph type="body" sz="half" idx="2"/>
          </p:nvPr>
        </p:nvSpPr>
        <p:spPr/>
        <p:txBody>
          <a:bodyPr/>
          <a:lstStyle/>
          <a:p>
            <a:r>
              <a:rPr lang="en-US" altLang="en-US" sz="2800"/>
              <a:t>Angular leaf spots</a:t>
            </a:r>
          </a:p>
          <a:p>
            <a:r>
              <a:rPr lang="en-US" altLang="en-US" sz="2800"/>
              <a:t>Water soaked areas</a:t>
            </a:r>
          </a:p>
          <a:p>
            <a:r>
              <a:rPr lang="en-US" altLang="en-US" sz="2800"/>
              <a:t>Yellow or translucent halos</a:t>
            </a:r>
          </a:p>
        </p:txBody>
      </p:sp>
      <p:sp>
        <p:nvSpPr>
          <p:cNvPr id="207878" name="Text Box 6"/>
          <p:cNvSpPr txBox="1">
            <a:spLocks noChangeArrowheads="1"/>
          </p:cNvSpPr>
          <p:nvPr/>
        </p:nvSpPr>
        <p:spPr bwMode="auto">
          <a:xfrm>
            <a:off x="685800" y="3657600"/>
            <a:ext cx="2514600" cy="21812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sz="2000" b="1">
                <a:solidFill>
                  <a:schemeClr val="bg1"/>
                </a:solidFill>
                <a:effectLst>
                  <a:outerShdw blurRad="38100" dist="38100" dir="2700000" algn="tl">
                    <a:srgbClr val="000000"/>
                  </a:outerShdw>
                </a:effectLst>
              </a:rPr>
              <a:t>Ivy</a:t>
            </a:r>
          </a:p>
          <a:p>
            <a:pPr algn="l">
              <a:spcBef>
                <a:spcPct val="50000"/>
              </a:spcBef>
              <a:buFontTx/>
              <a:buChar char="•"/>
            </a:pPr>
            <a:r>
              <a:rPr lang="en-US" altLang="en-US" sz="2000" b="1">
                <a:solidFill>
                  <a:schemeClr val="bg1"/>
                </a:solidFill>
                <a:effectLst>
                  <a:outerShdw blurRad="38100" dist="38100" dir="2700000" algn="tl">
                    <a:srgbClr val="000000"/>
                  </a:outerShdw>
                </a:effectLst>
              </a:rPr>
              <a:t>Begonia</a:t>
            </a:r>
          </a:p>
          <a:p>
            <a:pPr algn="l">
              <a:spcBef>
                <a:spcPct val="50000"/>
              </a:spcBef>
              <a:buFontTx/>
              <a:buChar char="•"/>
            </a:pPr>
            <a:r>
              <a:rPr lang="en-US" altLang="en-US" sz="2000" b="1">
                <a:solidFill>
                  <a:schemeClr val="bg1"/>
                </a:solidFill>
                <a:effectLst>
                  <a:outerShdw blurRad="38100" dist="38100" dir="2700000" algn="tl">
                    <a:srgbClr val="000000"/>
                  </a:outerShdw>
                </a:effectLst>
              </a:rPr>
              <a:t>Geranium</a:t>
            </a:r>
          </a:p>
          <a:p>
            <a:pPr>
              <a:spcBef>
                <a:spcPct val="50000"/>
              </a:spcBef>
            </a:pPr>
            <a:endParaRPr lang="en-US" altLang="en-US" sz="2000">
              <a:solidFill>
                <a:schemeClr val="bg1"/>
              </a:solidFill>
              <a:effectLst>
                <a:outerShdw blurRad="38100" dist="38100" dir="2700000" algn="tl">
                  <a:srgbClr val="000000"/>
                </a:outerShdw>
              </a:effectLst>
            </a:endParaRPr>
          </a:p>
          <a:p>
            <a:pPr>
              <a:spcBef>
                <a:spcPct val="50000"/>
              </a:spcBef>
            </a:pPr>
            <a:endParaRPr lang="en-US" altLang="en-US">
              <a:effectLst>
                <a:outerShdw blurRad="38100" dist="38100" dir="2700000" algn="tl">
                  <a:srgbClr val="000000"/>
                </a:outerShdw>
              </a:effectLst>
            </a:endParaRPr>
          </a:p>
        </p:txBody>
      </p:sp>
      <p:sp>
        <p:nvSpPr>
          <p:cNvPr id="207884" name="WordArt 12"/>
          <p:cNvSpPr>
            <a:spLocks noChangeArrowheads="1" noChangeShapeType="1" noTextEdit="1"/>
          </p:cNvSpPr>
          <p:nvPr/>
        </p:nvSpPr>
        <p:spPr bwMode="auto">
          <a:xfrm rot="5400000">
            <a:off x="7762875" y="85725"/>
            <a:ext cx="352425"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B</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8" name="Picture 8" descr="1361159"/>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81088" y="1600200"/>
            <a:ext cx="698023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09922" name="Rectangle 2"/>
          <p:cNvSpPr>
            <a:spLocks noGrp="1" noChangeArrowheads="1"/>
          </p:cNvSpPr>
          <p:nvPr>
            <p:ph type="title"/>
          </p:nvPr>
        </p:nvSpPr>
        <p:spPr/>
        <p:txBody>
          <a:bodyPr/>
          <a:lstStyle/>
          <a:p>
            <a:r>
              <a:rPr lang="en-US" altLang="en-US" i="1"/>
              <a:t>Pseudomonas</a:t>
            </a:r>
          </a:p>
        </p:txBody>
      </p:sp>
      <p:sp>
        <p:nvSpPr>
          <p:cNvPr id="209925" name="Text Box 5"/>
          <p:cNvSpPr txBox="1">
            <a:spLocks noChangeArrowheads="1"/>
          </p:cNvSpPr>
          <p:nvPr/>
        </p:nvSpPr>
        <p:spPr bwMode="auto">
          <a:xfrm>
            <a:off x="533400" y="1219200"/>
            <a:ext cx="2895600" cy="2565400"/>
          </a:xfrm>
          <a:prstGeom prst="rect">
            <a:avLst/>
          </a:prstGeom>
          <a:solidFill>
            <a:srgbClr val="808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b="1">
                <a:effectLst>
                  <a:outerShdw blurRad="38100" dist="38100" dir="2700000" algn="tl">
                    <a:srgbClr val="000000"/>
                  </a:outerShdw>
                </a:effectLst>
              </a:rPr>
              <a:t>Bacterial canker- Cherry, Pear, Laurel, Plum, Lilac Rose</a:t>
            </a:r>
          </a:p>
          <a:p>
            <a:pPr algn="l">
              <a:spcBef>
                <a:spcPct val="50000"/>
              </a:spcBef>
              <a:buFontTx/>
              <a:buChar char="•"/>
            </a:pPr>
            <a:r>
              <a:rPr lang="en-US" altLang="en-US" b="1">
                <a:solidFill>
                  <a:schemeClr val="bg1"/>
                </a:solidFill>
                <a:effectLst>
                  <a:outerShdw blurRad="38100" dist="38100" dir="2700000" algn="tl">
                    <a:srgbClr val="000000"/>
                  </a:outerShdw>
                </a:effectLst>
              </a:rPr>
              <a:t>Leaf Spot- Dianthus, Ferns, Geranium, Holly, Celosia , Impatiens, Chrysanthemums</a:t>
            </a:r>
          </a:p>
          <a:p>
            <a:pPr algn="l">
              <a:spcBef>
                <a:spcPct val="50000"/>
              </a:spcBef>
            </a:pPr>
            <a:endParaRPr lang="en-US" altLang="en-US" b="1">
              <a:solidFill>
                <a:schemeClr val="bg1"/>
              </a:solidFill>
              <a:effectLst/>
            </a:endParaRPr>
          </a:p>
        </p:txBody>
      </p:sp>
      <p:sp>
        <p:nvSpPr>
          <p:cNvPr id="209926" name="WordArt 6"/>
          <p:cNvSpPr>
            <a:spLocks noChangeArrowheads="1" noChangeShapeType="1" noTextEdit="1"/>
          </p:cNvSpPr>
          <p:nvPr/>
        </p:nvSpPr>
        <p:spPr bwMode="auto">
          <a:xfrm rot="5400000">
            <a:off x="8143875" y="390525"/>
            <a:ext cx="352425" cy="638175"/>
          </a:xfrm>
          <a:prstGeom prst="rect">
            <a:avLst/>
          </a:prstGeom>
        </p:spPr>
        <p:txBody>
          <a:bodyPr vert="wordArtVert" wrap="none" fromWordArt="1">
            <a:prstTxWarp prst="textPlain">
              <a:avLst>
                <a:gd name="adj" fmla="val 50000"/>
              </a:avLst>
            </a:prstTxWarp>
          </a:bodyPr>
          <a:lstStyle/>
          <a:p>
            <a:pPr fontAlgn="auto"/>
            <a:r>
              <a:rPr lang="en-US" sz="3600" i="1" kern="10">
                <a:ln w="9525">
                  <a:solidFill>
                    <a:srgbClr val="800000"/>
                  </a:solidFill>
                  <a:round/>
                  <a:headEnd/>
                  <a:tailEnd/>
                </a:ln>
                <a:solidFill>
                  <a:srgbClr val="800000"/>
                </a:solidFill>
                <a:effectLst>
                  <a:outerShdw blurRad="63500" dist="38099" dir="2700000" algn="ctr" rotWithShape="0">
                    <a:srgbClr val="B2B2B2">
                      <a:alpha val="80000"/>
                    </a:srgbClr>
                  </a:outerShdw>
                </a:effectLst>
                <a:latin typeface="Arial Black" charset="0"/>
                <a:ea typeface="Arial Black" charset="0"/>
                <a:cs typeface="Arial Black" charset="0"/>
              </a:rPr>
              <a:t>B</a:t>
            </a:r>
          </a:p>
        </p:txBody>
      </p:sp>
      <p:sp>
        <p:nvSpPr>
          <p:cNvPr id="209929" name="Text Box 9"/>
          <p:cNvSpPr txBox="1">
            <a:spLocks noChangeArrowheads="1"/>
          </p:cNvSpPr>
          <p:nvPr/>
        </p:nvSpPr>
        <p:spPr bwMode="auto">
          <a:xfrm>
            <a:off x="914400" y="6019800"/>
            <a:ext cx="67818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b="1">
                <a:effectLst>
                  <a:outerShdw blurRad="38100" dist="38100" dir="2700000" algn="tl">
                    <a:srgbClr val="000000"/>
                  </a:outerShdw>
                </a:effectLst>
              </a:rPr>
              <a:t>Dan Pusey, USDA Forest Service, www.ipmimages.org</a:t>
            </a:r>
            <a:r>
              <a:rPr lang="en-US" altLang="en-US">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475218"/>
      </a:accent1>
      <a:accent2>
        <a:srgbClr val="CC3399"/>
      </a:accent2>
      <a:accent3>
        <a:srgbClr val="FFFFFF"/>
      </a:accent3>
      <a:accent4>
        <a:srgbClr val="000000"/>
      </a:accent4>
      <a:accent5>
        <a:srgbClr val="B1B3AB"/>
      </a:accent5>
      <a:accent6>
        <a:srgbClr val="B92D8A"/>
      </a:accent6>
      <a:hlink>
        <a:srgbClr val="808080"/>
      </a:hlink>
      <a:folHlink>
        <a:srgbClr val="DDDDDD"/>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a:ln>
              <a:noFill/>
            </a:ln>
            <a:solidFill>
              <a:srgbClr val="FFFFFF"/>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a:ln>
              <a:noFill/>
            </a:ln>
            <a:solidFill>
              <a:srgbClr val="FFFFFF"/>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475218"/>
        </a:accent1>
        <a:accent2>
          <a:srgbClr val="CC3399"/>
        </a:accent2>
        <a:accent3>
          <a:srgbClr val="FFFFFF"/>
        </a:accent3>
        <a:accent4>
          <a:srgbClr val="000000"/>
        </a:accent4>
        <a:accent5>
          <a:srgbClr val="B1B3AB"/>
        </a:accent5>
        <a:accent6>
          <a:srgbClr val="B92D8A"/>
        </a:accent6>
        <a:hlink>
          <a:srgbClr val="FFFFCC"/>
        </a:hlink>
        <a:folHlink>
          <a:srgbClr val="DDDDDD"/>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475218"/>
        </a:accent1>
        <a:accent2>
          <a:srgbClr val="CC3399"/>
        </a:accent2>
        <a:accent3>
          <a:srgbClr val="FFFFFF"/>
        </a:accent3>
        <a:accent4>
          <a:srgbClr val="000000"/>
        </a:accent4>
        <a:accent5>
          <a:srgbClr val="B1B3AB"/>
        </a:accent5>
        <a:accent6>
          <a:srgbClr val="B92D8A"/>
        </a:accent6>
        <a:hlink>
          <a:srgbClr val="808080"/>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11565</Words>
  <Application>Microsoft Macintosh PowerPoint</Application>
  <PresentationFormat>On-screen Show (4:3)</PresentationFormat>
  <Paragraphs>923</Paragraphs>
  <Slides>119</Slides>
  <Notes>94</Notes>
  <HiddenSlides>23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119</vt:i4>
      </vt:variant>
    </vt:vector>
  </HeadingPairs>
  <TitlesOfParts>
    <vt:vector size="123" baseType="lpstr">
      <vt:lpstr>Arial</vt:lpstr>
      <vt:lpstr>Times New Roman</vt:lpstr>
      <vt:lpstr>Times</vt:lpstr>
      <vt:lpstr>Default Design</vt:lpstr>
      <vt:lpstr>PowerPoint Presentation</vt:lpstr>
      <vt:lpstr>PowerPoint Presentation</vt:lpstr>
      <vt:lpstr>PowerPoint Presentation</vt:lpstr>
      <vt:lpstr>Insects and Diseases of Ornamentals</vt:lpstr>
      <vt:lpstr>Learning Objectives</vt:lpstr>
      <vt:lpstr>General IPM Strategies</vt:lpstr>
      <vt:lpstr>Solving Plant Problems</vt:lpstr>
      <vt:lpstr>Prevention</vt:lpstr>
      <vt:lpstr>Early Detection </vt:lpstr>
      <vt:lpstr>Correct Identification</vt:lpstr>
      <vt:lpstr>Proper Selection of  Control Techniques  </vt:lpstr>
      <vt:lpstr>Correct Application Methods</vt:lpstr>
      <vt:lpstr>Remember the IPM Approach</vt:lpstr>
      <vt:lpstr>Why use pest-resistant plants?</vt:lpstr>
      <vt:lpstr>Know Key Beneficial Insects </vt:lpstr>
      <vt:lpstr>Actively Conserve Beneficials</vt:lpstr>
      <vt:lpstr> Insect Pests of Ornamentals</vt:lpstr>
      <vt:lpstr>Diagnosing Insect Damage  to Ornamental Plants </vt:lpstr>
      <vt:lpstr>Chewed or Ragged  Foliage or Blossoms </vt:lpstr>
      <vt:lpstr>Azalea Caterpillar</vt:lpstr>
      <vt:lpstr>Orange Striped Oakworm</vt:lpstr>
      <vt:lpstr>Root Weevils</vt:lpstr>
      <vt:lpstr>Japanese Beetles</vt:lpstr>
      <vt:lpstr>Sawflies</vt:lpstr>
      <vt:lpstr>Snails and Slugs</vt:lpstr>
      <vt:lpstr>Spotted or discolored leaves </vt:lpstr>
      <vt:lpstr>Spider mites</vt:lpstr>
      <vt:lpstr>Lace bugs</vt:lpstr>
      <vt:lpstr>Thrips</vt:lpstr>
      <vt:lpstr>Twisting or deformed growth </vt:lpstr>
      <vt:lpstr>Aphids</vt:lpstr>
      <vt:lpstr>Two lined spittlebug</vt:lpstr>
      <vt:lpstr>Holly Leafminer</vt:lpstr>
      <vt:lpstr>Death of all or portions of the plant </vt:lpstr>
      <vt:lpstr>Euonymus Scale </vt:lpstr>
      <vt:lpstr>Wax scale </vt:lpstr>
      <vt:lpstr>Asian Ambrosia Beetles</vt:lpstr>
      <vt:lpstr>Insect-related products </vt:lpstr>
      <vt:lpstr>Insect-related products</vt:lpstr>
      <vt:lpstr>Tent caterpillar</vt:lpstr>
      <vt:lpstr>Mealybug</vt:lpstr>
      <vt:lpstr>Whiteflies</vt:lpstr>
      <vt:lpstr>Let’s Take a Break!</vt:lpstr>
      <vt:lpstr>Diseases of Ornamental Plants</vt:lpstr>
      <vt:lpstr>Identify the Problem</vt:lpstr>
      <vt:lpstr>Disease Diagnostic Tools</vt:lpstr>
      <vt:lpstr>Study the Situation</vt:lpstr>
      <vt:lpstr>Causes of Biotic Plant Disease </vt:lpstr>
      <vt:lpstr>Fungi &amp; Plant Diseases</vt:lpstr>
      <vt:lpstr>Fungal Leaf Spots and Blights</vt:lpstr>
      <vt:lpstr>PowerPoint Presentation</vt:lpstr>
      <vt:lpstr>Alternaria Leaf Spot</vt:lpstr>
      <vt:lpstr>PowerPoint Presentation</vt:lpstr>
      <vt:lpstr>Septoria Leaf Spot</vt:lpstr>
      <vt:lpstr>PowerPoint Presentation</vt:lpstr>
      <vt:lpstr>PowerPoint Presentation</vt:lpstr>
      <vt:lpstr>Cercospora</vt:lpstr>
      <vt:lpstr>PowerPoint Presentation</vt:lpstr>
      <vt:lpstr>PowerPoint Presentation</vt:lpstr>
      <vt:lpstr>PowerPoint Presentation</vt:lpstr>
      <vt:lpstr>Entomosporium</vt:lpstr>
      <vt:lpstr>PowerPoint Presentation</vt:lpstr>
      <vt:lpstr>PowerPoint Presentation</vt:lpstr>
      <vt:lpstr>Black Spot of Rose</vt:lpstr>
      <vt:lpstr>PowerPoint Presentation</vt:lpstr>
      <vt:lpstr>Anthracnose</vt:lpstr>
      <vt:lpstr>PowerPoint Presentation</vt:lpstr>
      <vt:lpstr>PowerPoint Presentation</vt:lpstr>
      <vt:lpstr>Other Leaf, Flower &amp; Fruit Diseases</vt:lpstr>
      <vt:lpstr>Leaf Galls</vt:lpstr>
      <vt:lpstr>Cylindrocladium</vt:lpstr>
      <vt:lpstr>Powdery Mildew Disease </vt:lpstr>
      <vt:lpstr>Botrytis -Gray Mold</vt:lpstr>
      <vt:lpstr>Azalea Petal Blight</vt:lpstr>
      <vt:lpstr>Camellia Flower Blight</vt:lpstr>
      <vt:lpstr>Rust</vt:lpstr>
      <vt:lpstr>PowerPoint Presentation</vt:lpstr>
      <vt:lpstr>Scab</vt:lpstr>
      <vt:lpstr>PowerPoint Presentation</vt:lpstr>
      <vt:lpstr>Canker Diseases</vt:lpstr>
      <vt:lpstr>Botryosphaeria Canker &amp; Dieback</vt:lpstr>
      <vt:lpstr>PowerPoint Presentation</vt:lpstr>
      <vt:lpstr>Phomopsis</vt:lpstr>
      <vt:lpstr>PowerPoint Presentation</vt:lpstr>
      <vt:lpstr>Seridium Canker</vt:lpstr>
      <vt:lpstr>PowerPoint Presentation</vt:lpstr>
      <vt:lpstr>Vascular Wilt Diseases</vt:lpstr>
      <vt:lpstr>Root/Stem/Crown Rots</vt:lpstr>
      <vt:lpstr>Sclerotium Southern Blight</vt:lpstr>
      <vt:lpstr>Rhizoctonia</vt:lpstr>
      <vt:lpstr>PowerPoint Presentation</vt:lpstr>
      <vt:lpstr>Root Rots</vt:lpstr>
      <vt:lpstr>Pythium</vt:lpstr>
      <vt:lpstr>Phytophthora</vt:lpstr>
      <vt:lpstr>Black Root Rot</vt:lpstr>
      <vt:lpstr>PowerPoint Presentation</vt:lpstr>
      <vt:lpstr>Bacteria</vt:lpstr>
      <vt:lpstr>Bacterial Leaf Spots  and Blights</vt:lpstr>
      <vt:lpstr>Pseudomonas</vt:lpstr>
      <vt:lpstr>Shot Hole Diseases</vt:lpstr>
      <vt:lpstr>Fireblight</vt:lpstr>
      <vt:lpstr>Bacterial Soft Rot</vt:lpstr>
      <vt:lpstr>Bacterial Crown Gall</vt:lpstr>
      <vt:lpstr>Nematodes</vt:lpstr>
      <vt:lpstr>PowerPoint Presentation</vt:lpstr>
      <vt:lpstr>Viruses</vt:lpstr>
      <vt:lpstr>PowerPoint Presentation</vt:lpstr>
      <vt:lpstr>PowerPoint Presentation</vt:lpstr>
      <vt:lpstr>PowerPoint Presentation</vt:lpstr>
      <vt:lpstr>Phytoplasmas</vt:lpstr>
      <vt:lpstr>PowerPoint Presentation</vt:lpstr>
      <vt:lpstr>Reduce Plant Diseases</vt:lpstr>
      <vt:lpstr>Prevention</vt:lpstr>
      <vt:lpstr>Sanitation</vt:lpstr>
      <vt:lpstr>Chemical Disease Control</vt:lpstr>
      <vt:lpstr>Resources</vt:lpstr>
      <vt:lpstr>Questions</vt:lpstr>
      <vt:lpstr>More 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dcterms:created xsi:type="dcterms:W3CDTF">2015-09-08T05:32:11Z</dcterms:created>
  <dcterms:modified xsi:type="dcterms:W3CDTF">2015-09-08T05:32:19Z</dcterms:modified>
</cp:coreProperties>
</file>