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handoutMasterIdLst>
    <p:handoutMasterId r:id="rId65"/>
  </p:handoutMasterIdLst>
  <p:sldIdLst>
    <p:sldId id="256" r:id="rId2"/>
    <p:sldId id="277" r:id="rId3"/>
    <p:sldId id="323" r:id="rId4"/>
    <p:sldId id="278" r:id="rId5"/>
    <p:sldId id="272" r:id="rId6"/>
    <p:sldId id="257" r:id="rId7"/>
    <p:sldId id="260" r:id="rId8"/>
    <p:sldId id="264" r:id="rId9"/>
    <p:sldId id="262" r:id="rId10"/>
    <p:sldId id="279" r:id="rId11"/>
    <p:sldId id="258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59" r:id="rId20"/>
    <p:sldId id="287" r:id="rId21"/>
    <p:sldId id="288" r:id="rId22"/>
    <p:sldId id="289" r:id="rId23"/>
    <p:sldId id="261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31" r:id="rId35"/>
    <p:sldId id="300" r:id="rId36"/>
    <p:sldId id="327" r:id="rId37"/>
    <p:sldId id="329" r:id="rId38"/>
    <p:sldId id="328" r:id="rId39"/>
    <p:sldId id="33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6" r:id="rId62"/>
    <p:sldId id="322" r:id="rId63"/>
    <p:sldId id="324" r:id="rId6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handoutMaster" Target="handoutMasters/handoutMaster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7100EF-F457-9640-A065-9772E198DF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3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7B780-1039-474D-818D-844781A42D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34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E0068-4D3B-954A-9ADC-A58A3E3487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44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0F2C2-3890-9F4A-8767-A16DD03B61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407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86628AF-ED43-F649-8126-E206DA0384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32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EDF27E-7D82-D841-868F-B56DFCCE38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755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05F03C2-6896-E341-B992-508ACAD738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1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60007-BCC4-4A4B-91AC-40C4BF900A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33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5B33C-FA37-AA49-B93D-BA6ADD8AAD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80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5FA26-8BC6-D346-851B-F26E46DDBE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5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DE6B7-678E-9D49-862A-66A3E6134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84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F8C97-AD76-8D4A-90A9-BA38C9947F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29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2778C-FB1E-994C-BA7F-FD6AD23597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53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2615C-335F-BB42-8BA8-9D35346B4F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66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64AA8-FB97-2748-93C4-8BEA2E851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2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65051F-AA4F-0E42-B237-DBD441CCAF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ipm.org/top50/images/3067079.jpg" TargetMode="External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insects.tamu.edu/images/animalia/arthropoda/insecta/lepidoptera/noctuidae/trichoplusia_ni_larva_lateral_m_02.jpg" TargetMode="External"/><Relationship Id="rId3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ipm.org/top50/images/3067079.jpg" TargetMode="External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ipm.org/top50/images/3067079.jpg" TargetMode="External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eg"/><Relationship Id="rId3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7.jpeg"/><Relationship Id="rId3" Type="http://schemas.openxmlformats.org/officeDocument/2006/relationships/image" Target="../media/image5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jpeg"/><Relationship Id="rId3" Type="http://schemas.openxmlformats.org/officeDocument/2006/relationships/image" Target="../media/image6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8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altLang="en-US" sz="4000"/>
              <a:t>Insects, Diseases &amp; Weeds of Vegetables</a:t>
            </a:r>
            <a:br>
              <a:rPr lang="en-US" altLang="en-US" sz="4000"/>
            </a:br>
            <a:r>
              <a:rPr lang="en-US" altLang="en-US" sz="4000"/>
              <a:t>pp. 532-546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US" altLang="en-US" sz="3200"/>
              <a:t>Todd Hurt</a:t>
            </a:r>
          </a:p>
          <a:p>
            <a:r>
              <a:rPr lang="en-US" altLang="en-US" sz="3200"/>
              <a:t>CEA Cherokee Co.</a:t>
            </a:r>
          </a:p>
        </p:txBody>
      </p:sp>
      <p:pic>
        <p:nvPicPr>
          <p:cNvPr id="2052" name="Picture 4" descr="doos42iy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8572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/>
          <a:lstStyle/>
          <a:p>
            <a:r>
              <a:rPr lang="en-US" altLang="en-US"/>
              <a:t>Insect Pests of Specific Crops</a:t>
            </a:r>
          </a:p>
        </p:txBody>
      </p:sp>
      <p:pic>
        <p:nvPicPr>
          <p:cNvPr id="27652" name="Picture 4" descr="doos42iy[1]"/>
          <p:cNvPicPr>
            <a:picLocks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447800"/>
            <a:ext cx="857250" cy="1152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Beans and Peas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Bean Leaf Beetle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¼ in long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Reddish orange, black band around outer margin with 3-4 spots where wings meet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Chewing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Round holes in leaves and stems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800"/>
          </a:p>
        </p:txBody>
      </p:sp>
      <p:pic>
        <p:nvPicPr>
          <p:cNvPr id="5126" name="Picture 6" descr="beanb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286000"/>
            <a:ext cx="4762500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Beans and Peas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Cowpea Curculio</a:t>
            </a:r>
          </a:p>
          <a:p>
            <a:r>
              <a:rPr lang="en-US" altLang="en-US" sz="2400"/>
              <a:t>Black, hump-backed, hard-shelled beetles, ¼ in long, long slender snout</a:t>
            </a:r>
          </a:p>
          <a:p>
            <a:r>
              <a:rPr lang="en-US" altLang="en-US" sz="2400"/>
              <a:t>Wart like strings on pod surface eggs deposited inside of pod, larvae feed on peas/beans</a:t>
            </a:r>
          </a:p>
          <a:p>
            <a:r>
              <a:rPr lang="en-US" altLang="en-US" sz="2400"/>
              <a:t>Must be controlled during flower stage.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400"/>
          </a:p>
        </p:txBody>
      </p:sp>
      <p:pic>
        <p:nvPicPr>
          <p:cNvPr id="30726" name="Picture 6" descr="Curculio_Bean-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3667125" cy="23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Beans and Peas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Mexican Bean Beetle</a:t>
            </a:r>
          </a:p>
          <a:p>
            <a:r>
              <a:rPr lang="en-US" altLang="en-US" sz="2800"/>
              <a:t>Coppery brown rounded beetles, ¼ in long, 16 black spots</a:t>
            </a:r>
          </a:p>
          <a:p>
            <a:r>
              <a:rPr lang="en-US" altLang="en-US" sz="2800"/>
              <a:t>Adults and larvae chewing mouth parts</a:t>
            </a:r>
          </a:p>
          <a:p>
            <a:pPr>
              <a:buFontTx/>
              <a:buNone/>
            </a:pPr>
            <a:endParaRPr lang="en-US" altLang="en-US" sz="2800"/>
          </a:p>
        </p:txBody>
      </p:sp>
      <p:sp>
        <p:nvSpPr>
          <p:cNvPr id="3174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31750" name="Picture 6" descr="Mexican%20bean%20bee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889375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Beans and Peas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European Corn Borer</a:t>
            </a:r>
          </a:p>
          <a:p>
            <a:r>
              <a:rPr lang="en-US" altLang="en-US" sz="2800"/>
              <a:t>Larvae 1 in. long flesh-colored with rows of small dark-brown spots. Dark brown head.</a:t>
            </a:r>
          </a:p>
          <a:p>
            <a:r>
              <a:rPr lang="en-US" altLang="en-US" sz="2800"/>
              <a:t>Bore into stems and pods which may cause breakage 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19600" y="1524000"/>
            <a:ext cx="4038600" cy="4525963"/>
          </a:xfrm>
        </p:spPr>
        <p:txBody>
          <a:bodyPr/>
          <a:lstStyle/>
          <a:p>
            <a:endParaRPr lang="en-US" altLang="en-US" sz="2800"/>
          </a:p>
        </p:txBody>
      </p:sp>
      <p:pic>
        <p:nvPicPr>
          <p:cNvPr id="32774" name="Picture 6" descr="30670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508375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3067080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2981325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Beans and Peas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Lesser Cornstalk Borer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¾ in. long slender, bluish-green, with brown horizontal stripes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Wilting of plants with girdling or boring into lower portion of stems.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3379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800"/>
          </a:p>
        </p:txBody>
      </p:sp>
      <p:pic>
        <p:nvPicPr>
          <p:cNvPr id="33798" name="Picture 6" descr="less_corn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3810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Beans and Peas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Thrips</a:t>
            </a:r>
          </a:p>
          <a:p>
            <a:r>
              <a:rPr lang="en-US" altLang="en-US" sz="2800"/>
              <a:t>Slender yellow or brown insects 1/25 in. long</a:t>
            </a:r>
          </a:p>
          <a:p>
            <a:r>
              <a:rPr lang="en-US" altLang="en-US" sz="2800"/>
              <a:t>Rasping mouthparts</a:t>
            </a:r>
          </a:p>
          <a:p>
            <a:r>
              <a:rPr lang="en-US" altLang="en-US" sz="2800"/>
              <a:t>Distorts flowers, white blotches on leaves</a:t>
            </a:r>
          </a:p>
          <a:p>
            <a:endParaRPr lang="en-US" altLang="en-US" sz="2800"/>
          </a:p>
        </p:txBody>
      </p:sp>
      <p:pic>
        <p:nvPicPr>
          <p:cNvPr id="34821" name="Picture 5" descr="orna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371600"/>
            <a:ext cx="2085975" cy="1371600"/>
          </a:xfrm>
          <a:noFill/>
          <a:ln/>
        </p:spPr>
      </p:pic>
      <p:pic>
        <p:nvPicPr>
          <p:cNvPr id="34823" name="Picture 7" descr="2001-19-Thrips-adult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9475" y="2895600"/>
            <a:ext cx="2090738" cy="3230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Beans and Peas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Whiteflies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Very small winged insect resembling a moth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Sucking mouthparts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Fly out in a cloud when disturbed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Leaf color loss and drop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Sooty mold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800"/>
          </a:p>
        </p:txBody>
      </p:sp>
      <p:pic>
        <p:nvPicPr>
          <p:cNvPr id="35846" name="Picture 6" descr="whitefl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346575" cy="32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a_disp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48200"/>
            <a:ext cx="27400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Cucumbers, Melons, Squash &amp; Pumpkins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Cucumber Beetles</a:t>
            </a:r>
          </a:p>
          <a:p>
            <a:r>
              <a:rPr lang="en-US" altLang="en-US" sz="2400"/>
              <a:t>¼ in. long</a:t>
            </a:r>
          </a:p>
          <a:p>
            <a:r>
              <a:rPr lang="en-US" altLang="en-US" sz="2400"/>
              <a:t>Chewing mouthparts</a:t>
            </a:r>
          </a:p>
          <a:p>
            <a:r>
              <a:rPr lang="en-US" altLang="en-US" sz="2400"/>
              <a:t>Spotted CB – 12 black spots - Holes in leaves, flowers, bacterial wilt</a:t>
            </a:r>
          </a:p>
          <a:p>
            <a:r>
              <a:rPr lang="en-US" altLang="en-US" sz="2400"/>
              <a:t>Striped CB – 3 vertical stripes, holes in leaves, stems and fruit.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52600"/>
            <a:ext cx="4038600" cy="4525963"/>
          </a:xfrm>
        </p:spPr>
        <p:txBody>
          <a:bodyPr/>
          <a:lstStyle/>
          <a:p>
            <a:endParaRPr lang="en-US" altLang="en-US" sz="2400"/>
          </a:p>
        </p:txBody>
      </p:sp>
      <p:pic>
        <p:nvPicPr>
          <p:cNvPr id="36870" name="Picture 6" descr="Strcucbtle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352800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spcucbtle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3508375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Cucumbers, Melons, Squash &amp; Pumpkins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Leafminers</a:t>
            </a:r>
          </a:p>
          <a:p>
            <a:r>
              <a:rPr lang="en-US" altLang="en-US" sz="2800"/>
              <a:t>Adult is a small fly</a:t>
            </a:r>
          </a:p>
          <a:p>
            <a:r>
              <a:rPr lang="en-US" altLang="en-US" sz="2800"/>
              <a:t>Larval stage (maggot) feeds on the tissue between the leaf layers weakening the leaves.</a:t>
            </a:r>
          </a:p>
          <a:p>
            <a:r>
              <a:rPr lang="en-US" altLang="en-US" sz="2800"/>
              <a:t>Treatment is not practical.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6150" name="Picture 6" descr="fig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3324225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Insect Control in Vegetables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altLang="en-US"/>
              <a:t>Five Basic Steps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Prevention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Early Detection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Correct Id of Pest and Beneficial Insects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Proper Selection of Control</a:t>
            </a:r>
          </a:p>
          <a:p>
            <a:pPr marL="990600" lvl="1" indent="-533400">
              <a:buFontTx/>
              <a:buNone/>
            </a:pPr>
            <a:r>
              <a:rPr lang="en-US" altLang="en-US"/>
              <a:t>Insecticides normally not used preventatively.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Proper 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Cucumbers, Melons, Squash &amp; Pumpkins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Pickleworm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Greenish to coppery ¾ in caterpillar with dark spots when young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Burrows into buds, flowers, vines and fruit pushing out green excrement.  Fruit rots.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800"/>
          </a:p>
        </p:txBody>
      </p:sp>
      <p:pic>
        <p:nvPicPr>
          <p:cNvPr id="39942" name="Picture 6" descr="162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25675"/>
            <a:ext cx="3695700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Cucumbers, Melons, Squash &amp; Pumpkins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Squash Bug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Adult is a dingy gray-black and nearly an inch long.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Nymphs are lime green with reddish heads.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Eggs are a bright copper color.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Adults and Nymphs sucking mouthparts, spotty loss of color, severely damaged leaves become crisp and die.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en-US" sz="2400"/>
          </a:p>
        </p:txBody>
      </p:sp>
      <p:pic>
        <p:nvPicPr>
          <p:cNvPr id="40966" name="Picture 6" descr="squash%20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44196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Cucumbers, Melons, Squash &amp; Pumpkins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Squash Vine Borer</a:t>
            </a:r>
          </a:p>
          <a:p>
            <a:r>
              <a:rPr lang="en-US" altLang="en-US" sz="2400"/>
              <a:t>Thick, white, wrinkled, Brown-headed caterpillars up to 1 in.</a:t>
            </a:r>
          </a:p>
          <a:p>
            <a:r>
              <a:rPr lang="en-US" altLang="en-US" sz="2400"/>
              <a:t>Yellowish brown frass</a:t>
            </a:r>
          </a:p>
          <a:p>
            <a:r>
              <a:rPr lang="en-US" altLang="en-US" sz="2400"/>
              <a:t>Usually attack vines at soil-line, vine usually wilt, rot then die.</a:t>
            </a:r>
          </a:p>
          <a:p>
            <a:r>
              <a:rPr lang="en-US" altLang="en-US" sz="2400"/>
              <a:t>Fruit is occasionally attacked in late season.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400"/>
          </a:p>
        </p:txBody>
      </p:sp>
      <p:pic>
        <p:nvPicPr>
          <p:cNvPr id="41990" name="Picture 6" descr="sqvinb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1825"/>
            <a:ext cx="4781550" cy="39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Cabbage, Collards, Broccoli, &amp; Turnips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Cabbage Maggot</a:t>
            </a:r>
          </a:p>
          <a:p>
            <a:r>
              <a:rPr lang="en-US" altLang="en-US" sz="2800"/>
              <a:t>Yellowish white legless larvae, blunt rear, pointed at front</a:t>
            </a:r>
          </a:p>
          <a:p>
            <a:r>
              <a:rPr lang="en-US" altLang="en-US" sz="2800"/>
              <a:t>Maggot feeds on roots and stems near the soil line.</a:t>
            </a:r>
          </a:p>
          <a:p>
            <a:r>
              <a:rPr lang="en-US" altLang="en-US" sz="2800"/>
              <a:t>Wilting and death of seedlings.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8198" name="Picture 6" descr="6-6magg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829050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Cabbage, Collards, Broccoli, &amp; Turnips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Cabbage Looper</a:t>
            </a:r>
          </a:p>
          <a:p>
            <a:r>
              <a:rPr lang="en-US" altLang="en-US" sz="2800"/>
              <a:t>Pale green, smooth skinned caterpillars up to 1 ¼ in long</a:t>
            </a:r>
          </a:p>
          <a:p>
            <a:r>
              <a:rPr lang="en-US" altLang="en-US" sz="2800"/>
              <a:t>Loop as they move.</a:t>
            </a:r>
          </a:p>
          <a:p>
            <a:r>
              <a:rPr lang="en-US" altLang="en-US" sz="2800"/>
              <a:t>Chewing mouthparts.</a:t>
            </a:r>
          </a:p>
          <a:p>
            <a:r>
              <a:rPr lang="en-US" altLang="en-US" sz="2800"/>
              <a:t>Large holes in leaves.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43014" name="Picture 6" descr="Cabbage looper (Trichoplusia ni).&#10;Click on image to enlarge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21957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Cabbage, Collards, Broccoli, &amp; Turnips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Imported Cabbageworm</a:t>
            </a:r>
          </a:p>
          <a:p>
            <a:r>
              <a:rPr lang="en-US" altLang="en-US" sz="2400"/>
              <a:t>Larvae velvety green with a narrow orange stripe down the middle of the back and broken yellow stripes on sides 1 ¼ in. long.</a:t>
            </a:r>
          </a:p>
          <a:p>
            <a:r>
              <a:rPr lang="en-US" altLang="en-US" sz="2400"/>
              <a:t>Chew holes in leaves usually in the center of the plant.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400"/>
          </a:p>
        </p:txBody>
      </p:sp>
      <p:pic>
        <p:nvPicPr>
          <p:cNvPr id="44038" name="Picture 6" descr="importedcabbagew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11413"/>
            <a:ext cx="4419600" cy="317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Cabbage, Collards, Broccoli, &amp; Turnips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Harlequin Bug</a:t>
            </a:r>
          </a:p>
          <a:p>
            <a:r>
              <a:rPr lang="en-US" altLang="en-US" sz="2800"/>
              <a:t>Shiny red and black, shield shaped 3/8 in. long</a:t>
            </a:r>
          </a:p>
          <a:p>
            <a:r>
              <a:rPr lang="en-US" altLang="en-US" sz="2800"/>
              <a:t>Sucking mouthparts.</a:t>
            </a:r>
          </a:p>
          <a:p>
            <a:r>
              <a:rPr lang="en-US" altLang="en-US" sz="2800"/>
              <a:t>Leaves develop yellow spots, brown the die.</a:t>
            </a:r>
          </a:p>
        </p:txBody>
      </p:sp>
      <p:pic>
        <p:nvPicPr>
          <p:cNvPr id="45062" name="Picture 6" descr="Harlequin Bug.jpg (33561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2291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Sweet  Corn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European Corn Borer</a:t>
            </a:r>
          </a:p>
          <a:p>
            <a:r>
              <a:rPr lang="en-US" altLang="en-US"/>
              <a:t>Larvae 1 in. long flesh-colored with rows of small dark-brown spots. Dark brown head.</a:t>
            </a:r>
          </a:p>
          <a:p>
            <a:r>
              <a:rPr lang="en-US" altLang="en-US"/>
              <a:t>Feeds in tassels and young leaves in a whorl, tunneling to stalk and ears.</a:t>
            </a:r>
          </a:p>
        </p:txBody>
      </p:sp>
      <p:pic>
        <p:nvPicPr>
          <p:cNvPr id="46086" name="Picture 6" descr="30670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508375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7" name="Picture 7" descr="3067080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2981325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Sweet Corn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Fall Armyworm</a:t>
            </a:r>
          </a:p>
          <a:p>
            <a:r>
              <a:rPr lang="en-US" altLang="en-US" sz="2800"/>
              <a:t>Light green to black, striped, black head with inverted white y </a:t>
            </a:r>
          </a:p>
          <a:p>
            <a:r>
              <a:rPr lang="en-US" altLang="en-US" sz="2800"/>
              <a:t>Similar damage to corn earworm but will chew through husk to eat kernels.</a:t>
            </a:r>
          </a:p>
        </p:txBody>
      </p:sp>
      <p:pic>
        <p:nvPicPr>
          <p:cNvPr id="47110" name="Picture 6" descr="272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3038475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272109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4691063"/>
            <a:ext cx="2514600" cy="1993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Tomatoes, Eggplants, &amp; Peppers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/>
          </a:p>
        </p:txBody>
      </p:sp>
      <p:sp>
        <p:nvSpPr>
          <p:cNvPr id="4813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533400" y="12954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European Corn Borer (Peppers only)</a:t>
            </a:r>
          </a:p>
          <a:p>
            <a:r>
              <a:rPr lang="en-US" altLang="en-US"/>
              <a:t>Larvae 1 in. long flesh-colored with rows of small dark-brown spots. Dark brown head.</a:t>
            </a:r>
          </a:p>
          <a:p>
            <a:r>
              <a:rPr lang="en-US" altLang="en-US"/>
              <a:t>Bore into stems  which may cause breakage.  May bore into fruit causing fruit drop.</a:t>
            </a:r>
          </a:p>
        </p:txBody>
      </p:sp>
      <p:pic>
        <p:nvPicPr>
          <p:cNvPr id="48134" name="Picture 6" descr="30670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508375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Picture 7" descr="3067080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2981325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altLang="en-US" sz="4000"/>
              <a:t>If needed apply insecticides late in the day to avoid killing honey bees.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Tomatoes, Eggplants, &amp; Peppers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Blister Beetle</a:t>
            </a:r>
          </a:p>
          <a:p>
            <a:r>
              <a:rPr lang="en-US" altLang="en-US" sz="2800"/>
              <a:t>Soft slender beetles 1-½ to 1 ¾ in long. Black or gray with yellow or gray stripes on wing covers</a:t>
            </a:r>
          </a:p>
          <a:p>
            <a:r>
              <a:rPr lang="en-US" altLang="en-US" sz="2800"/>
              <a:t>Chewing mouthparts. </a:t>
            </a:r>
          </a:p>
          <a:p>
            <a:r>
              <a:rPr lang="en-US" altLang="en-US" sz="2800"/>
              <a:t>Loss of leaves may result in sun scald.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1371600"/>
            <a:ext cx="4038600" cy="4525963"/>
          </a:xfrm>
        </p:spPr>
        <p:txBody>
          <a:bodyPr/>
          <a:lstStyle/>
          <a:p>
            <a:endParaRPr lang="en-US" altLang="en-US" sz="2800"/>
          </a:p>
        </p:txBody>
      </p:sp>
      <p:pic>
        <p:nvPicPr>
          <p:cNvPr id="49158" name="Picture 6" descr="stripedblisterbeet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84400"/>
            <a:ext cx="42672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Tomatoes, Eggplants, &amp; Peppers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Cutworms</a:t>
            </a:r>
          </a:p>
          <a:p>
            <a:r>
              <a:rPr lang="en-US" altLang="en-US" sz="2800"/>
              <a:t>Plump, smooth skinned, greasy-looking caterpillars up to an inch long</a:t>
            </a:r>
          </a:p>
          <a:p>
            <a:r>
              <a:rPr lang="en-US" altLang="en-US" sz="2800"/>
              <a:t>Often curled up at the base of the plant.</a:t>
            </a:r>
          </a:p>
          <a:p>
            <a:r>
              <a:rPr lang="en-US" altLang="en-US" sz="2800"/>
              <a:t>Young plants cut down at ground level.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50182" name="Picture 6" descr="cutwo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37433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5562600" y="53340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Dr. Dan Brown UGA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Tomatoes, Eggplants, &amp; Peppers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Tomato Hornworm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Large green caterpillar up to 3-4 in. long, white bars on sides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Long slender horn on posterior.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May defoliate plant and cause sun scald on fruit.</a:t>
            </a:r>
          </a:p>
        </p:txBody>
      </p:sp>
      <p:pic>
        <p:nvPicPr>
          <p:cNvPr id="51206" name="Picture 6" descr="1748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736975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DBF%20981013%20Hornworm%20with%20Braconids%20400x300%2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4267200"/>
            <a:ext cx="3086100" cy="2314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257800" y="3886200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Parasitized by Braconid wasp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Tomatoes, Eggplants, &amp; Peppers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81000" y="17526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/>
              <a:t>Whiteflies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Very small winged insect resembling a moth</a:t>
            </a:r>
          </a:p>
          <a:p>
            <a:pPr>
              <a:lnSpc>
                <a:spcPct val="90000"/>
              </a:lnSpc>
            </a:pPr>
            <a:r>
              <a:rPr lang="en-US" altLang="en-US"/>
              <a:t>Sucking mouthparts</a:t>
            </a:r>
          </a:p>
          <a:p>
            <a:pPr>
              <a:lnSpc>
                <a:spcPct val="90000"/>
              </a:lnSpc>
            </a:pPr>
            <a:r>
              <a:rPr lang="en-US" altLang="en-US"/>
              <a:t>Fly out in a cloud when disturbed</a:t>
            </a:r>
          </a:p>
          <a:p>
            <a:pPr>
              <a:lnSpc>
                <a:spcPct val="90000"/>
              </a:lnSpc>
            </a:pPr>
            <a:r>
              <a:rPr lang="en-US" altLang="en-US"/>
              <a:t>Leaf color loss and drop</a:t>
            </a:r>
          </a:p>
          <a:p>
            <a:pPr>
              <a:lnSpc>
                <a:spcPct val="90000"/>
              </a:lnSpc>
            </a:pPr>
            <a:r>
              <a:rPr lang="en-US" altLang="en-US"/>
              <a:t>Sooty mold</a:t>
            </a:r>
          </a:p>
        </p:txBody>
      </p:sp>
      <p:pic>
        <p:nvPicPr>
          <p:cNvPr id="52230" name="Picture 6" descr="whitefl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346575" cy="32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1" name="Picture 7" descr="a_disp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48200"/>
            <a:ext cx="27400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7764" name="Picture 4" descr="091100peep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300" y="228600"/>
            <a:ext cx="7962900" cy="5972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Diseases of Vegetables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r>
              <a:rPr lang="en-US" altLang="en-US" sz="2400"/>
              <a:t>Nematodes – microscopic un-segmented roundworms, cause injury to root systems resulting in stunting, poor color, and wilting of plants.</a:t>
            </a:r>
          </a:p>
          <a:p>
            <a:pPr>
              <a:buFontTx/>
              <a:buNone/>
            </a:pPr>
            <a:endParaRPr lang="en-US" altLang="en-US" sz="2400"/>
          </a:p>
          <a:p>
            <a:r>
              <a:rPr lang="en-US" altLang="en-US" sz="2400"/>
              <a:t>Boil Borne Diseases – Rhizoctonia, Pythium, Fusarium, &amp; Sclerotium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Deep tilling, Soil Solarization, Resistant Plants.  </a:t>
            </a:r>
          </a:p>
          <a:p>
            <a:endParaRPr lang="en-US" altLang="en-US" sz="2800"/>
          </a:p>
        </p:txBody>
      </p:sp>
      <p:pic>
        <p:nvPicPr>
          <p:cNvPr id="56328" name="Picture 8" descr="parsnip_roo_kn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20574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nemat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57600"/>
            <a:ext cx="24384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Abiotic Diseases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Cold Damage </a:t>
            </a:r>
          </a:p>
          <a:p>
            <a:r>
              <a:rPr lang="en-US" altLang="en-US"/>
              <a:t>Excess or Deficient Nutrients</a:t>
            </a:r>
          </a:p>
          <a:p>
            <a:r>
              <a:rPr lang="en-US" altLang="en-US"/>
              <a:t>pH</a:t>
            </a:r>
          </a:p>
          <a:p>
            <a:r>
              <a:rPr lang="en-US" altLang="en-US"/>
              <a:t>Ozone</a:t>
            </a:r>
          </a:p>
          <a:p>
            <a:r>
              <a:rPr lang="en-US" altLang="en-US"/>
              <a:t>Lightening</a:t>
            </a:r>
          </a:p>
          <a:p>
            <a:r>
              <a:rPr lang="en-US" altLang="en-US"/>
              <a:t>Lack of Pollination</a:t>
            </a:r>
          </a:p>
          <a:p>
            <a:r>
              <a:rPr lang="en-US" altLang="en-US"/>
              <a:t>Moisture Stress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3668" name="Picture 4" descr="scan000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952500"/>
            <a:ext cx="4995863" cy="5905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Plant Nutrition</a:t>
            </a:r>
          </a:p>
        </p:txBody>
      </p:sp>
      <p:sp>
        <p:nvSpPr>
          <p:cNvPr id="111628" name="Rectangle 1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z="2800"/>
          </a:p>
        </p:txBody>
      </p:sp>
      <p:sp>
        <p:nvSpPr>
          <p:cNvPr id="111629" name="Rectangle 1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Synergistic </a:t>
            </a:r>
          </a:p>
          <a:p>
            <a:r>
              <a:rPr lang="en-US" altLang="en-US" sz="2800"/>
              <a:t>Antagonistic (too much P makes Fe and Zn deficient)</a:t>
            </a:r>
          </a:p>
          <a:p>
            <a:r>
              <a:rPr lang="en-US" altLang="en-US" sz="2800"/>
              <a:t>Mobile</a:t>
            </a:r>
          </a:p>
          <a:p>
            <a:r>
              <a:rPr lang="en-US" altLang="en-US" sz="2800"/>
              <a:t>Immobile</a:t>
            </a:r>
          </a:p>
          <a:p>
            <a:endParaRPr lang="en-US" altLang="en-US" sz="2800"/>
          </a:p>
          <a:p>
            <a:endParaRPr lang="en-US" altLang="en-US" sz="2800"/>
          </a:p>
        </p:txBody>
      </p:sp>
      <p:pic>
        <p:nvPicPr>
          <p:cNvPr id="111625" name="Picture 9" descr="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114800" cy="380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Vegetable Nutrition Problems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Mg- low pH, older leaves</a:t>
            </a:r>
          </a:p>
          <a:p>
            <a:r>
              <a:rPr lang="en-US" altLang="en-US"/>
              <a:t>Mn – high pH </a:t>
            </a:r>
          </a:p>
          <a:p>
            <a:r>
              <a:rPr lang="en-US" altLang="en-US"/>
              <a:t>K – cold soil, purpling</a:t>
            </a:r>
          </a:p>
          <a:p>
            <a:r>
              <a:rPr lang="en-US" altLang="en-US"/>
              <a:t>B – high pH, High Ca, dry weather, turnips</a:t>
            </a:r>
          </a:p>
          <a:p>
            <a:r>
              <a:rPr lang="en-US" altLang="en-US"/>
              <a:t>Mo – not common</a:t>
            </a:r>
          </a:p>
          <a:p>
            <a:r>
              <a:rPr lang="en-US" altLang="en-US"/>
              <a:t>Ca – low pH, lack of Ca, irregular watering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676400"/>
            <a:ext cx="8229600" cy="1143000"/>
          </a:xfrm>
        </p:spPr>
        <p:txBody>
          <a:bodyPr/>
          <a:lstStyle/>
          <a:p>
            <a:r>
              <a:rPr lang="en-US" altLang="en-US"/>
              <a:t>General Garden Pests</a:t>
            </a:r>
          </a:p>
        </p:txBody>
      </p:sp>
      <p:pic>
        <p:nvPicPr>
          <p:cNvPr id="25605" name="Picture 5" descr="tsb1ghao[1]"/>
          <p:cNvPicPr>
            <a:picLocks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5238" y="3033713"/>
            <a:ext cx="1533525" cy="165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Snap Beans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Rust</a:t>
            </a:r>
          </a:p>
          <a:p>
            <a:r>
              <a:rPr lang="en-US" altLang="en-US" sz="2800"/>
              <a:t>Fungus</a:t>
            </a:r>
          </a:p>
          <a:p>
            <a:r>
              <a:rPr lang="en-US" altLang="en-US" sz="2800"/>
              <a:t>Spores erupt from pustules and spread to other plants</a:t>
            </a:r>
          </a:p>
          <a:p>
            <a:r>
              <a:rPr lang="en-US" altLang="en-US" sz="2800"/>
              <a:t>Defoliation</a:t>
            </a:r>
          </a:p>
          <a:p>
            <a:r>
              <a:rPr lang="en-US" altLang="en-US" sz="2800"/>
              <a:t>Resistant cultivars</a:t>
            </a:r>
          </a:p>
          <a:p>
            <a:endParaRPr lang="en-US" altLang="en-US" sz="2800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58376" name="Picture 8" descr="r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36232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Lima Beans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Stem Anthracnose</a:t>
            </a:r>
          </a:p>
          <a:p>
            <a:r>
              <a:rPr lang="en-US" altLang="en-US" sz="2800"/>
              <a:t>Brick red lesions on the stems, leaves or fruit.</a:t>
            </a:r>
          </a:p>
          <a:p>
            <a:r>
              <a:rPr lang="en-US" altLang="en-US" sz="2800"/>
              <a:t>Early fruit drop.</a:t>
            </a:r>
          </a:p>
          <a:p>
            <a:r>
              <a:rPr lang="en-US" altLang="en-US" sz="2800"/>
              <a:t>Control is often applied too late.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60424" name="Picture 8" descr="stem_anthrac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4876800" y="50292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Stem Anthracnose on an ornamental plant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Tomatoes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Early Blight</a:t>
            </a:r>
          </a:p>
          <a:p>
            <a:r>
              <a:rPr lang="en-US" altLang="en-US" sz="2800"/>
              <a:t>Fungus – Alternaria</a:t>
            </a:r>
          </a:p>
          <a:p>
            <a:r>
              <a:rPr lang="en-US" altLang="en-US" sz="2800"/>
              <a:t>Starts near ground and moves up on leaves and fruit.</a:t>
            </a:r>
          </a:p>
          <a:p>
            <a:r>
              <a:rPr lang="en-US" altLang="en-US" sz="2800"/>
              <a:t>Typical target shaped lesions, leaf drop, fruit rot.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62471" name="Picture 7" descr="tmtblg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013200" cy="26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3" name="Picture 9" descr="ebfr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0"/>
            <a:ext cx="3048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Tomatoes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Southern Blight</a:t>
            </a:r>
          </a:p>
          <a:p>
            <a:r>
              <a:rPr lang="en-US" altLang="en-US" sz="2800"/>
              <a:t>Fungus – Sclerotium rolfsii</a:t>
            </a:r>
          </a:p>
          <a:p>
            <a:r>
              <a:rPr lang="en-US" altLang="en-US" sz="2800"/>
              <a:t>Attacks stem at soil line. </a:t>
            </a:r>
          </a:p>
          <a:p>
            <a:r>
              <a:rPr lang="en-US" altLang="en-US" sz="2800"/>
              <a:t>Plant wilt and death.</a:t>
            </a:r>
          </a:p>
          <a:p>
            <a:r>
              <a:rPr lang="en-US" altLang="en-US" sz="2800"/>
              <a:t>Tin foil band</a:t>
            </a:r>
          </a:p>
          <a:p>
            <a:r>
              <a:rPr lang="en-US" altLang="en-US" sz="2800"/>
              <a:t>Deep plowing.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63495" name="Picture 7" descr="stemrot03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3238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Tomatoes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33400"/>
          </a:xfrm>
        </p:spPr>
        <p:txBody>
          <a:bodyPr/>
          <a:lstStyle/>
          <a:p>
            <a:r>
              <a:rPr lang="en-US" altLang="en-US" sz="2800"/>
              <a:t>Verticillium Wilt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533400"/>
          </a:xfrm>
        </p:spPr>
        <p:txBody>
          <a:bodyPr/>
          <a:lstStyle/>
          <a:p>
            <a:r>
              <a:rPr lang="en-US" altLang="en-US" sz="2800"/>
              <a:t>Fusarium Wilt</a:t>
            </a:r>
          </a:p>
        </p:txBody>
      </p:sp>
      <p:pic>
        <p:nvPicPr>
          <p:cNvPr id="64519" name="Picture 7" descr="tomv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3810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1" name="Picture 9" descr="tomfw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3624263" cy="26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1295400" y="5486400"/>
            <a:ext cx="7239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VFN Resistant Cultivars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Verticillium not  a problem in Ga.  No Control for Fusarium.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Tomatoes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Bacterial Wilt</a:t>
            </a:r>
          </a:p>
          <a:p>
            <a:r>
              <a:rPr lang="en-US" altLang="en-US" sz="2800"/>
              <a:t>Whole plant wilts with green leaves</a:t>
            </a:r>
          </a:p>
          <a:p>
            <a:r>
              <a:rPr lang="en-US" altLang="en-US" sz="2800"/>
              <a:t>Soil borne disease</a:t>
            </a:r>
          </a:p>
          <a:p>
            <a:r>
              <a:rPr lang="en-US" altLang="en-US" sz="2800"/>
              <a:t>Deep plowing or crop rotation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65543" name="Picture 7" descr="tmtwil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28765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Tomato Viruses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Cucumber Mosaic Virus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Tobacco Mosaic Virus</a:t>
            </a:r>
          </a:p>
        </p:txBody>
      </p:sp>
      <p:pic>
        <p:nvPicPr>
          <p:cNvPr id="66567" name="Picture 7" descr="fi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27338"/>
            <a:ext cx="4648200" cy="2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9" name="Picture 9" descr="tomcm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00325"/>
            <a:ext cx="252095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/>
          <a:lstStyle/>
          <a:p>
            <a:r>
              <a:rPr lang="en-US" altLang="en-US"/>
              <a:t>Tomato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Oedema</a:t>
            </a:r>
          </a:p>
        </p:txBody>
      </p:sp>
      <p:pic>
        <p:nvPicPr>
          <p:cNvPr id="67593" name="Picture 9" descr="ddi 00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143000"/>
            <a:ext cx="4125913" cy="5500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Tomato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Blossom End Rot</a:t>
            </a:r>
          </a:p>
          <a:p>
            <a:r>
              <a:rPr lang="en-US" altLang="en-US" sz="2800"/>
              <a:t>Calcium deficiency</a:t>
            </a:r>
          </a:p>
          <a:p>
            <a:r>
              <a:rPr lang="en-US" altLang="en-US" sz="2800"/>
              <a:t>Irregular watering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75783" name="Picture 7" descr="to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981200"/>
            <a:ext cx="465772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Turnips, Collards &amp; Cabbage</a:t>
            </a:r>
          </a:p>
        </p:txBody>
      </p:sp>
      <p:graphicFrame>
        <p:nvGraphicFramePr>
          <p:cNvPr id="76824" name="Group 24"/>
          <p:cNvGraphicFramePr>
            <a:graphicFrameLocks noGrp="1"/>
          </p:cNvGraphicFramePr>
          <p:nvPr>
            <p:ph sz="quarter" idx="4294967295"/>
          </p:nvPr>
        </p:nvGraphicFramePr>
        <p:xfrm>
          <a:off x="304800" y="1447800"/>
          <a:ext cx="8610600" cy="4953000"/>
        </p:xfrm>
        <a:graphic>
          <a:graphicData uri="http://schemas.openxmlformats.org/drawingml/2006/table">
            <a:tbl>
              <a:tblPr/>
              <a:tblGrid>
                <a:gridCol w="4305300"/>
                <a:gridCol w="4305300"/>
              </a:tblGrid>
              <a:tr h="2476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Cercospora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Pale Spot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Anthracnose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Downey Mildew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6830" name="Picture 30" descr="leafsp%7E1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209800"/>
            <a:ext cx="2209800" cy="165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6833" name="Picture 33" descr="leafsp%7E1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4419600"/>
            <a:ext cx="2514600" cy="1885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6827" name="Picture 27" descr="bdturn~1"/>
          <p:cNvPicPr>
            <a:picLocks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4724400"/>
            <a:ext cx="2133600" cy="1673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6836" name="Picture 36" descr="WMD16s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828800"/>
            <a:ext cx="2057400" cy="190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Corn Earworm (Tomato Fruitworm)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1 ¾ in. long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Light green to pink to brown or nearly black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Alternating light and dark stripes running the length of the body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Chews holes in pods or fruit of several vegetables, leaves of corn and tomatoes.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800"/>
          </a:p>
        </p:txBody>
      </p:sp>
      <p:pic>
        <p:nvPicPr>
          <p:cNvPr id="19462" name="Picture 6" descr="39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1148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Squash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Watermelon Mosaic Virus</a:t>
            </a:r>
          </a:p>
        </p:txBody>
      </p:sp>
      <p:pic>
        <p:nvPicPr>
          <p:cNvPr id="84997" name="Picture 5" descr="wsmv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974975"/>
            <a:ext cx="3048000" cy="2730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4800600" y="16002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Normal Variegation</a:t>
            </a:r>
          </a:p>
        </p:txBody>
      </p:sp>
      <p:pic>
        <p:nvPicPr>
          <p:cNvPr id="85000" name="Picture 8" descr="pumpkin 003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3048000"/>
            <a:ext cx="3552825" cy="2665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Squash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200400" cy="685800"/>
          </a:xfrm>
        </p:spPr>
        <p:txBody>
          <a:bodyPr/>
          <a:lstStyle/>
          <a:p>
            <a:r>
              <a:rPr lang="en-US" altLang="en-US" sz="2800"/>
              <a:t>Powdery Mildew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838200"/>
          </a:xfrm>
        </p:spPr>
        <p:txBody>
          <a:bodyPr/>
          <a:lstStyle/>
          <a:p>
            <a:r>
              <a:rPr lang="en-US" altLang="en-US" sz="2800"/>
              <a:t>Downy Mildew</a:t>
            </a:r>
          </a:p>
        </p:txBody>
      </p:sp>
      <p:pic>
        <p:nvPicPr>
          <p:cNvPr id="88071" name="Picture 7" descr="powdery%20mildew%20on%20pumpkin%20le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2971800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5" name="Picture 11" descr="ACFF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7" name="Picture 13" descr="dwnymld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19600"/>
            <a:ext cx="2590800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9" name="Picture 15" descr="rosedc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8200"/>
            <a:ext cx="2667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Squash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743200" cy="609600"/>
          </a:xfrm>
        </p:spPr>
        <p:txBody>
          <a:bodyPr/>
          <a:lstStyle/>
          <a:p>
            <a:r>
              <a:rPr lang="en-US" altLang="en-US" sz="2800" i="1"/>
              <a:t>Phytophthora</a:t>
            </a:r>
            <a:endParaRPr lang="en-US" altLang="en-US" sz="2800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048000" cy="609600"/>
          </a:xfrm>
        </p:spPr>
        <p:txBody>
          <a:bodyPr/>
          <a:lstStyle/>
          <a:p>
            <a:r>
              <a:rPr lang="en-US" altLang="en-US" sz="2800"/>
              <a:t>Choanephora</a:t>
            </a:r>
          </a:p>
        </p:txBody>
      </p:sp>
      <p:pic>
        <p:nvPicPr>
          <p:cNvPr id="90119" name="Picture 7" descr="IW00007.jpg (72055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9624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1" name="Picture 9" descr="fruit_rot_squ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Okra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2209800" cy="68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Root-Knot Nematodes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4800600" y="17526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676400"/>
            <a:ext cx="2667000" cy="609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Fusarium Wilt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6705600" y="17526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Choanephora</a:t>
            </a:r>
          </a:p>
        </p:txBody>
      </p:sp>
      <p:pic>
        <p:nvPicPr>
          <p:cNvPr id="92171" name="Picture 11" descr="nemat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2004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3" name="Picture 13" descr="ver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5" name="Picture 15" descr="choane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38400"/>
            <a:ext cx="16002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Southern Peas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Blackeye Cowpea Mosaic Virus</a:t>
            </a:r>
          </a:p>
          <a:p>
            <a:r>
              <a:rPr lang="en-US" altLang="en-US" sz="2800"/>
              <a:t>Fusarium Wilt</a:t>
            </a:r>
          </a:p>
          <a:p>
            <a:r>
              <a:rPr lang="en-US" altLang="en-US" sz="2800"/>
              <a:t>Southern Blight</a:t>
            </a:r>
          </a:p>
        </p:txBody>
      </p:sp>
      <p:pic>
        <p:nvPicPr>
          <p:cNvPr id="94213" name="Picture 5" descr="Illustration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2703513"/>
            <a:ext cx="5181600" cy="3951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Weed Control in Vegetables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Physical</a:t>
            </a:r>
          </a:p>
          <a:p>
            <a:r>
              <a:rPr lang="en-US" altLang="en-US"/>
              <a:t>Cultural</a:t>
            </a:r>
          </a:p>
          <a:p>
            <a:r>
              <a:rPr lang="en-US" altLang="en-US"/>
              <a:t>Chemical</a:t>
            </a:r>
          </a:p>
          <a:p>
            <a:pPr lvl="1"/>
            <a:r>
              <a:rPr lang="en-US" altLang="en-US"/>
              <a:t>Preplant</a:t>
            </a:r>
          </a:p>
          <a:p>
            <a:pPr lvl="1"/>
            <a:r>
              <a:rPr lang="en-US" altLang="en-US"/>
              <a:t>Preemergent</a:t>
            </a:r>
          </a:p>
          <a:p>
            <a:pPr lvl="1"/>
            <a:r>
              <a:rPr lang="en-US" altLang="en-US"/>
              <a:t>Postemergent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glyphosate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Round-up, GlyStar, many others</a:t>
            </a:r>
          </a:p>
          <a:p>
            <a:r>
              <a:rPr lang="en-US" altLang="en-US"/>
              <a:t>Preplant or preemergence only</a:t>
            </a:r>
          </a:p>
          <a:p>
            <a:r>
              <a:rPr lang="en-US" altLang="en-US"/>
              <a:t>Annual and Perennial Weeds.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trifluralin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Preen, Weed Prevent, Weed &amp; Grass Preventer</a:t>
            </a:r>
          </a:p>
          <a:p>
            <a:r>
              <a:rPr lang="en-US" altLang="en-US"/>
              <a:t>Preplant, Preemergence, Post Directed (of crop)</a:t>
            </a:r>
          </a:p>
          <a:p>
            <a:r>
              <a:rPr lang="en-US" altLang="en-US"/>
              <a:t>Must be incorporated </a:t>
            </a:r>
          </a:p>
          <a:p>
            <a:r>
              <a:rPr lang="en-US" altLang="en-US"/>
              <a:t>Controls annual grasses and small seeded broadleaf weeds.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DCPA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Dacthal W-75</a:t>
            </a:r>
          </a:p>
          <a:p>
            <a:r>
              <a:rPr lang="en-US" altLang="en-US"/>
              <a:t>Application is crop dependant</a:t>
            </a:r>
          </a:p>
          <a:p>
            <a:r>
              <a:rPr lang="en-US" altLang="en-US"/>
              <a:t>Controls annual grasses and small seeded broadleaf weeds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sethoxydim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Poast 1.53 EC</a:t>
            </a:r>
          </a:p>
          <a:p>
            <a:r>
              <a:rPr lang="en-US" altLang="en-US"/>
              <a:t>Postemergent over the top control of annual and perennial grass weeds</a:t>
            </a:r>
          </a:p>
          <a:p>
            <a:r>
              <a:rPr lang="en-US" altLang="en-US"/>
              <a:t>Not on grass-like crops</a:t>
            </a:r>
          </a:p>
          <a:p>
            <a:r>
              <a:rPr lang="en-US" altLang="en-US"/>
              <a:t>Does not control broadleaf weeds or sedges</a:t>
            </a:r>
          </a:p>
          <a:p>
            <a:r>
              <a:rPr lang="en-US" altLang="en-US"/>
              <a:t>Must be applied before most grasses reach 6 inches tall.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Aphids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Pale green to black 1/8 in long soft bodied insects, with tail pipes.</a:t>
            </a:r>
          </a:p>
          <a:p>
            <a:r>
              <a:rPr lang="en-US" altLang="en-US" sz="2800"/>
              <a:t>Mostly found feeding on new growth.</a:t>
            </a:r>
          </a:p>
          <a:p>
            <a:r>
              <a:rPr lang="en-US" altLang="en-US" sz="2800"/>
              <a:t> Piercing/sucking</a:t>
            </a:r>
          </a:p>
          <a:p>
            <a:r>
              <a:rPr lang="en-US" altLang="en-US" sz="2800"/>
              <a:t>Greatest concern is virus transmission.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3079" name="Picture 7" descr="aphid mummies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1600200"/>
            <a:ext cx="43751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bentazon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Basagran 4 SL</a:t>
            </a:r>
          </a:p>
          <a:p>
            <a:r>
              <a:rPr lang="en-US" altLang="en-US"/>
              <a:t>Postemergent control of Yellow Nutsedge and some broadleaf weeds</a:t>
            </a:r>
          </a:p>
          <a:p>
            <a:r>
              <a:rPr lang="en-US" altLang="en-US"/>
              <a:t>Beans and pea crops prior to second trifoliate leaf expansion.</a:t>
            </a:r>
          </a:p>
          <a:p>
            <a:r>
              <a:rPr lang="en-US" altLang="en-US"/>
              <a:t>Will not control grasses.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7524" name="WordArt 4"/>
          <p:cNvSpPr>
            <a:spLocks noChangeArrowheads="1" noChangeShapeType="1" noTextEdit="1"/>
          </p:cNvSpPr>
          <p:nvPr/>
        </p:nvSpPr>
        <p:spPr bwMode="auto">
          <a:xfrm rot="-876192">
            <a:off x="2362200" y="2286000"/>
            <a:ext cx="4695825" cy="23098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8"/>
                    </a:srgbClr>
                  </a:outerShdw>
                </a:effectLst>
                <a:latin typeface="Impact" charset="0"/>
                <a:ea typeface="Impact" charset="0"/>
                <a:cs typeface="Impact" charset="0"/>
              </a:rPr>
              <a:t>Questions??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 Questions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/>
              <a:t>What time of day is the most desirable to apply insecticides to avoid contact with honey bees?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What is the greatest concern from aphid activity on vegetable crops?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Calcium deficiency and or irregular watering of tomatoes cause ______.</a:t>
            </a:r>
          </a:p>
          <a:p>
            <a:pPr marL="609600" indent="-609600">
              <a:buFontTx/>
              <a:buNone/>
            </a:pPr>
            <a:endParaRPr lang="en-US" altLang="en-US"/>
          </a:p>
          <a:p>
            <a:pPr marL="609600" indent="-609600">
              <a:buFontTx/>
              <a:buAutoNum type="arabicPeriod"/>
            </a:pPr>
            <a:endParaRPr lang="en-US" altLang="en-US"/>
          </a:p>
          <a:p>
            <a:pPr marL="609600" indent="-609600"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 Questions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>
              <a:buFontTx/>
              <a:buNone/>
            </a:pPr>
            <a:r>
              <a:rPr lang="en-US" altLang="en-US"/>
              <a:t>4. According to the 2005 GA Pest Management Guide can Round-up be used in vegetables after the crop has emerged.</a:t>
            </a:r>
          </a:p>
          <a:p>
            <a:pPr marL="990600" lvl="1" indent="-533400">
              <a:buFontTx/>
              <a:buNone/>
            </a:pPr>
            <a:r>
              <a:rPr lang="en-US" altLang="en-US"/>
              <a:t>5.  What fungal disease of tomato causes target shaped lesions on the stems, leaves and fruit.  Hint the causal agent is Alternaria and splashes up from the soil then spreads upward?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Spider Mites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Tiny 8 legged pests that are often found underneath the leaf</a:t>
            </a:r>
          </a:p>
          <a:p>
            <a:r>
              <a:rPr lang="en-US" altLang="en-US" sz="2400"/>
              <a:t>Piercing/sucking mouthparts</a:t>
            </a:r>
          </a:p>
          <a:p>
            <a:r>
              <a:rPr lang="en-US" altLang="en-US" sz="2400"/>
              <a:t>Leaves appear stippled or bronzed above</a:t>
            </a:r>
          </a:p>
          <a:p>
            <a:r>
              <a:rPr lang="en-US" altLang="en-US" sz="2400"/>
              <a:t>Love it hot and dry</a:t>
            </a:r>
          </a:p>
          <a:p>
            <a:r>
              <a:rPr lang="en-US" altLang="en-US" sz="2400"/>
              <a:t>Fine webbing may be produced under heavy infestation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8" b="1257"/>
          <a:stretch>
            <a:fillRect/>
          </a:stretch>
        </p:blipFill>
        <p:spPr>
          <a:xfrm>
            <a:off x="4648200" y="2222500"/>
            <a:ext cx="4495800" cy="297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Stink Bugs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5/8 in long, bright green with narrow head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Fowl odor when crushed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Piercing/Sucking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Toxic Saliva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Brown spots on beans/peas, whitish spots on tomato.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800"/>
          </a:p>
        </p:txBody>
      </p:sp>
      <p:pic>
        <p:nvPicPr>
          <p:cNvPr id="11270" name="Picture 6" descr="stink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8100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amage_stink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1957388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Flea Beetles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1/16 to 1/8 inch long shiny black or striped</a:t>
            </a:r>
          </a:p>
          <a:p>
            <a:r>
              <a:rPr lang="en-US" altLang="en-US" sz="2800"/>
              <a:t>Jump when disturbed</a:t>
            </a:r>
          </a:p>
          <a:p>
            <a:r>
              <a:rPr lang="en-US" altLang="en-US" sz="2800"/>
              <a:t>Very destructive, often in large numbers</a:t>
            </a:r>
          </a:p>
          <a:p>
            <a:r>
              <a:rPr lang="en-US" altLang="en-US" sz="2800"/>
              <a:t>Chewing Mouthparts 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9222" name="Picture 6" descr="gfb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2766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fleada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3810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1641</Words>
  <Application>Microsoft Macintosh PowerPoint</Application>
  <PresentationFormat>On-screen Show (4:3)</PresentationFormat>
  <Paragraphs>289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Arial</vt:lpstr>
      <vt:lpstr>Default Design</vt:lpstr>
      <vt:lpstr>Insects, Diseases &amp; Weeds of Vegetables pp. 532-546</vt:lpstr>
      <vt:lpstr>Insect Control in Vegetables</vt:lpstr>
      <vt:lpstr>If needed apply insecticides late in the day to avoid killing honey bees.</vt:lpstr>
      <vt:lpstr>General Garden Pests</vt:lpstr>
      <vt:lpstr>Corn Earworm (Tomato Fruitworm)</vt:lpstr>
      <vt:lpstr>Aphids</vt:lpstr>
      <vt:lpstr>Spider Mites</vt:lpstr>
      <vt:lpstr>Stink Bugs</vt:lpstr>
      <vt:lpstr>Flea Beetles</vt:lpstr>
      <vt:lpstr>Insect Pests of Specific Crops</vt:lpstr>
      <vt:lpstr>Beans and Peas</vt:lpstr>
      <vt:lpstr>Beans and Peas</vt:lpstr>
      <vt:lpstr>Beans and Peas</vt:lpstr>
      <vt:lpstr>Beans and Peas</vt:lpstr>
      <vt:lpstr>Beans and Peas</vt:lpstr>
      <vt:lpstr>Beans and Peas</vt:lpstr>
      <vt:lpstr>Beans and Peas</vt:lpstr>
      <vt:lpstr>Cucumbers, Melons, Squash &amp; Pumpkins</vt:lpstr>
      <vt:lpstr>Cucumbers, Melons, Squash &amp; Pumpkins</vt:lpstr>
      <vt:lpstr>Cucumbers, Melons, Squash &amp; Pumpkins</vt:lpstr>
      <vt:lpstr>Cucumbers, Melons, Squash &amp; Pumpkins</vt:lpstr>
      <vt:lpstr>Cucumbers, Melons, Squash &amp; Pumpkins</vt:lpstr>
      <vt:lpstr>Cabbage, Collards, Broccoli, &amp; Turnips</vt:lpstr>
      <vt:lpstr>Cabbage, Collards, Broccoli, &amp; Turnips</vt:lpstr>
      <vt:lpstr>Cabbage, Collards, Broccoli, &amp; Turnips</vt:lpstr>
      <vt:lpstr>Cabbage, Collards, Broccoli, &amp; Turnips</vt:lpstr>
      <vt:lpstr>Sweet  Corn</vt:lpstr>
      <vt:lpstr>Sweet Corn</vt:lpstr>
      <vt:lpstr>Tomatoes, Eggplants, &amp; Peppers</vt:lpstr>
      <vt:lpstr>Tomatoes, Eggplants, &amp; Peppers</vt:lpstr>
      <vt:lpstr>Tomatoes, Eggplants, &amp; Peppers</vt:lpstr>
      <vt:lpstr>Tomatoes, Eggplants, &amp; Peppers</vt:lpstr>
      <vt:lpstr>Tomatoes, Eggplants, &amp; Peppers</vt:lpstr>
      <vt:lpstr>PowerPoint Presentation</vt:lpstr>
      <vt:lpstr>Diseases of Vegetables</vt:lpstr>
      <vt:lpstr>Abiotic Diseases</vt:lpstr>
      <vt:lpstr>PowerPoint Presentation</vt:lpstr>
      <vt:lpstr>Plant Nutrition</vt:lpstr>
      <vt:lpstr>Vegetable Nutrition Problems</vt:lpstr>
      <vt:lpstr>Snap Beans</vt:lpstr>
      <vt:lpstr>Lima Beans</vt:lpstr>
      <vt:lpstr>Tomatoes</vt:lpstr>
      <vt:lpstr>Tomatoes</vt:lpstr>
      <vt:lpstr>Tomatoes</vt:lpstr>
      <vt:lpstr>Tomatoes</vt:lpstr>
      <vt:lpstr>Tomato Viruses</vt:lpstr>
      <vt:lpstr>Tomato</vt:lpstr>
      <vt:lpstr>Tomato</vt:lpstr>
      <vt:lpstr>Turnips, Collards &amp; Cabbage</vt:lpstr>
      <vt:lpstr>Squash</vt:lpstr>
      <vt:lpstr>Squash</vt:lpstr>
      <vt:lpstr>Squash</vt:lpstr>
      <vt:lpstr>Okra</vt:lpstr>
      <vt:lpstr>Southern Peas</vt:lpstr>
      <vt:lpstr>Weed Control in Vegetables</vt:lpstr>
      <vt:lpstr>glyphosate</vt:lpstr>
      <vt:lpstr>trifluralin</vt:lpstr>
      <vt:lpstr>DCPA</vt:lpstr>
      <vt:lpstr>sethoxydim</vt:lpstr>
      <vt:lpstr>bentazon</vt:lpstr>
      <vt:lpstr>PowerPoint Presentation</vt:lpstr>
      <vt:lpstr>Exam Questions</vt:lpstr>
      <vt:lpstr>Exam 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Insects, Diseases &amp; Weeds of Vegetables pp. 532-546</dc:title>
  <dc:creator>George Braman</dc:creator>
  <cp:lastModifiedBy>George Braman</cp:lastModifiedBy>
  <cp:revision>1</cp:revision>
  <dcterms:created xsi:type="dcterms:W3CDTF">2015-09-08T05:34:31Z</dcterms:created>
  <dcterms:modified xsi:type="dcterms:W3CDTF">2015-09-08T05:34:43Z</dcterms:modified>
</cp:coreProperties>
</file>