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53" r:id="rId1"/>
  </p:sldMasterIdLst>
  <p:sldIdLst>
    <p:sldId id="256" r:id="rId2"/>
    <p:sldId id="257" r:id="rId3"/>
    <p:sldId id="258" r:id="rId4"/>
    <p:sldId id="259" r:id="rId5"/>
    <p:sldId id="260" r:id="rId6"/>
    <p:sldId id="275" r:id="rId7"/>
    <p:sldId id="261" r:id="rId8"/>
    <p:sldId id="276" r:id="rId9"/>
    <p:sldId id="262" r:id="rId10"/>
    <p:sldId id="277" r:id="rId11"/>
    <p:sldId id="263" r:id="rId12"/>
    <p:sldId id="268" r:id="rId13"/>
    <p:sldId id="278" r:id="rId14"/>
    <p:sldId id="264" r:id="rId15"/>
    <p:sldId id="269" r:id="rId16"/>
    <p:sldId id="279" r:id="rId17"/>
    <p:sldId id="265" r:id="rId18"/>
    <p:sldId id="270" r:id="rId19"/>
    <p:sldId id="280" r:id="rId20"/>
    <p:sldId id="266" r:id="rId21"/>
    <p:sldId id="281" r:id="rId22"/>
    <p:sldId id="267" r:id="rId23"/>
    <p:sldId id="271" r:id="rId24"/>
    <p:sldId id="272" r:id="rId25"/>
    <p:sldId id="273" r:id="rId26"/>
    <p:sldId id="274" r:id="rId2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25"/>
    <p:restoredTop sz="90945"/>
  </p:normalViewPr>
  <p:slideViewPr>
    <p:cSldViewPr>
      <p:cViewPr varScale="1">
        <p:scale>
          <a:sx n="119" d="100"/>
          <a:sy n="119" d="100"/>
        </p:scale>
        <p:origin x="169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81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0"/>
            <a:ext cx="4572000" cy="68580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en-US" altLang="en-US"/>
          </a:p>
        </p:txBody>
      </p:sp>
      <p:sp>
        <p:nvSpPr>
          <p:cNvPr id="8195" name="AutoShape 3"/>
          <p:cNvSpPr>
            <a:spLocks noChangeArrowheads="1"/>
          </p:cNvSpPr>
          <p:nvPr/>
        </p:nvSpPr>
        <p:spPr bwMode="auto">
          <a:xfrm>
            <a:off x="685800" y="990600"/>
            <a:ext cx="5181600" cy="19050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en-US" altLang="en-US"/>
          </a:p>
        </p:txBody>
      </p:sp>
      <p:sp>
        <p:nvSpPr>
          <p:cNvPr id="8197" name="Rectangle 5"/>
          <p:cNvSpPr>
            <a:spLocks noGrp="1" noChangeArrowheads="1"/>
          </p:cNvSpPr>
          <p:nvPr>
            <p:ph type="subTitle" idx="1"/>
          </p:nvPr>
        </p:nvSpPr>
        <p:spPr>
          <a:xfrm>
            <a:off x="4673600" y="2927350"/>
            <a:ext cx="3657600" cy="1822450"/>
          </a:xfrm>
        </p:spPr>
        <p:txBody>
          <a:bodyPr anchor="b"/>
          <a:lstStyle>
            <a:lvl1pPr marL="0" indent="0">
              <a:buFont typeface="Wingdings" charset="2"/>
              <a:buNone/>
              <a:defRPr>
                <a:solidFill>
                  <a:schemeClr val="tx2"/>
                </a:solidFill>
              </a:defRPr>
            </a:lvl1pPr>
          </a:lstStyle>
          <a:p>
            <a:pPr lvl="0"/>
            <a:r>
              <a:rPr lang="en-US" altLang="en-US" noProof="0" smtClean="0"/>
              <a:t>Click to edit Master subtitle style</a:t>
            </a:r>
          </a:p>
        </p:txBody>
      </p:sp>
      <p:grpSp>
        <p:nvGrpSpPr>
          <p:cNvPr id="8210" name="Group 18"/>
          <p:cNvGrpSpPr>
            <a:grpSpLocks/>
          </p:cNvGrpSpPr>
          <p:nvPr/>
        </p:nvGrpSpPr>
        <p:grpSpPr bwMode="auto">
          <a:xfrm>
            <a:off x="3632200" y="4889500"/>
            <a:ext cx="4876800" cy="319088"/>
            <a:chOff x="2288" y="3080"/>
            <a:chExt cx="3072" cy="201"/>
          </a:xfrm>
        </p:grpSpPr>
        <p:sp>
          <p:nvSpPr>
            <p:cNvPr id="8204" name="AutoShape 12"/>
            <p:cNvSpPr>
              <a:spLocks noChangeArrowheads="1"/>
            </p:cNvSpPr>
            <p:nvPr/>
          </p:nvSpPr>
          <p:spPr bwMode="auto">
            <a:xfrm flipH="1">
              <a:off x="2288" y="3080"/>
              <a:ext cx="2914" cy="200"/>
            </a:xfrm>
            <a:prstGeom prst="roundRect">
              <a:avLst>
                <a:gd name="adj" fmla="val 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8205" name="AutoShape 13"/>
            <p:cNvSpPr>
              <a:spLocks noChangeArrowheads="1"/>
            </p:cNvSpPr>
            <p:nvPr/>
          </p:nvSpPr>
          <p:spPr bwMode="auto">
            <a:xfrm>
              <a:off x="5196" y="3080"/>
              <a:ext cx="164" cy="201"/>
            </a:xfrm>
            <a:prstGeom prst="flowChartDelay">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8206" name="Rectangle 14"/>
          <p:cNvSpPr>
            <a:spLocks noGrp="1" noChangeArrowheads="1"/>
          </p:cNvSpPr>
          <p:nvPr>
            <p:ph type="dt" sz="quarter" idx="2"/>
          </p:nvPr>
        </p:nvSpPr>
        <p:spPr>
          <a:xfrm>
            <a:off x="2667000" y="6553200"/>
            <a:ext cx="1905000" cy="304800"/>
          </a:xfrm>
        </p:spPr>
        <p:txBody>
          <a:bodyPr/>
          <a:lstStyle>
            <a:lvl1pPr>
              <a:defRPr>
                <a:solidFill>
                  <a:schemeClr val="bg1"/>
                </a:solidFill>
              </a:defRPr>
            </a:lvl1pPr>
          </a:lstStyle>
          <a:p>
            <a:endParaRPr lang="en-US" altLang="en-US"/>
          </a:p>
        </p:txBody>
      </p:sp>
      <p:sp>
        <p:nvSpPr>
          <p:cNvPr id="8207" name="Rectangle 15"/>
          <p:cNvSpPr>
            <a:spLocks noGrp="1" noChangeArrowheads="1"/>
          </p:cNvSpPr>
          <p:nvPr>
            <p:ph type="ftr" sz="quarter" idx="3"/>
          </p:nvPr>
        </p:nvSpPr>
        <p:spPr>
          <a:xfrm>
            <a:off x="5195888" y="6553200"/>
            <a:ext cx="3279775" cy="304800"/>
          </a:xfrm>
        </p:spPr>
        <p:txBody>
          <a:bodyPr/>
          <a:lstStyle>
            <a:lvl1pPr algn="r">
              <a:defRPr/>
            </a:lvl1pPr>
          </a:lstStyle>
          <a:p>
            <a:endParaRPr lang="en-US" altLang="en-US"/>
          </a:p>
        </p:txBody>
      </p:sp>
      <p:sp>
        <p:nvSpPr>
          <p:cNvPr id="8209" name="Rectangle 17"/>
          <p:cNvSpPr>
            <a:spLocks noGrp="1" noChangeArrowheads="1"/>
          </p:cNvSpPr>
          <p:nvPr>
            <p:ph type="sldNum" sz="quarter" idx="4"/>
          </p:nvPr>
        </p:nvSpPr>
        <p:spPr>
          <a:xfrm>
            <a:off x="9525" y="6359525"/>
            <a:ext cx="587375" cy="488950"/>
          </a:xfrm>
        </p:spPr>
        <p:txBody>
          <a:bodyPr anchorCtr="0"/>
          <a:lstStyle>
            <a:lvl1pPr>
              <a:defRPr/>
            </a:lvl1pPr>
          </a:lstStyle>
          <a:p>
            <a:fld id="{24872538-04D3-C348-9526-A6A163209A62}" type="slidenum">
              <a:rPr lang="en-US" altLang="en-US"/>
              <a:pPr/>
              <a:t>‹#›</a:t>
            </a:fld>
            <a:endParaRPr lang="en-US" altLang="en-US"/>
          </a:p>
        </p:txBody>
      </p:sp>
      <p:sp>
        <p:nvSpPr>
          <p:cNvPr id="8211" name="Rectangle 19"/>
          <p:cNvSpPr>
            <a:spLocks noGrp="1" noChangeArrowheads="1"/>
          </p:cNvSpPr>
          <p:nvPr>
            <p:ph type="ctrTitle" sz="quarter"/>
          </p:nvPr>
        </p:nvSpPr>
        <p:spPr>
          <a:xfrm>
            <a:off x="936625" y="1425575"/>
            <a:ext cx="7772400" cy="1143000"/>
          </a:xfrm>
        </p:spPr>
        <p:txBody>
          <a:bodyPr anchor="ctr"/>
          <a:lstStyle>
            <a:lvl1pPr algn="ctr">
              <a:defRPr>
                <a:solidFill>
                  <a:schemeClr val="tx1"/>
                </a:solidFill>
              </a:defRPr>
            </a:lvl1pPr>
          </a:lstStyle>
          <a:p>
            <a:pPr lvl="0"/>
            <a:r>
              <a:rPr lang="en-US" altLang="en-US" noProof="0" smtClean="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8D36E63-49BD-4649-A698-5C49B136CE94}" type="slidenum">
              <a:rPr lang="en-US" altLang="en-US"/>
              <a:pPr/>
              <a:t>‹#›</a:t>
            </a:fld>
            <a:endParaRPr lang="en-US" altLang="en-US"/>
          </a:p>
        </p:txBody>
      </p:sp>
    </p:spTree>
    <p:extLst>
      <p:ext uri="{BB962C8B-B14F-4D97-AF65-F5344CB8AC3E}">
        <p14:creationId xmlns:p14="http://schemas.microsoft.com/office/powerpoint/2010/main" val="1763482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762000"/>
            <a:ext cx="20002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762000"/>
            <a:ext cx="58483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1CB9FC7-0B50-6D4A-89D5-BD1F80F3B576}" type="slidenum">
              <a:rPr lang="en-US" altLang="en-US"/>
              <a:pPr/>
              <a:t>‹#›</a:t>
            </a:fld>
            <a:endParaRPr lang="en-US" altLang="en-US"/>
          </a:p>
        </p:txBody>
      </p:sp>
    </p:spTree>
    <p:extLst>
      <p:ext uri="{BB962C8B-B14F-4D97-AF65-F5344CB8AC3E}">
        <p14:creationId xmlns:p14="http://schemas.microsoft.com/office/powerpoint/2010/main" val="1424077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Picture Placeholder 3"/>
          <p:cNvSpPr>
            <a:spLocks noGrp="1"/>
          </p:cNvSpPr>
          <p:nvPr>
            <p:ph type="clipArt" sz="half" idx="2"/>
          </p:nvPr>
        </p:nvSpPr>
        <p:spPr>
          <a:xfrm>
            <a:off x="4991100" y="2362200"/>
            <a:ext cx="3924300" cy="3733800"/>
          </a:xfrm>
        </p:spPr>
        <p:txBody>
          <a:bodyPr/>
          <a:lstStyle/>
          <a:p>
            <a:endParaRPr lang="en-US"/>
          </a:p>
        </p:txBody>
      </p:sp>
      <p:sp>
        <p:nvSpPr>
          <p:cNvPr id="5" name="Date Placeholder 4"/>
          <p:cNvSpPr>
            <a:spLocks noGrp="1"/>
          </p:cNvSpPr>
          <p:nvPr>
            <p:ph type="dt" sz="half" idx="10"/>
          </p:nvPr>
        </p:nvSpPr>
        <p:spPr>
          <a:xfrm>
            <a:off x="7010400" y="6553200"/>
            <a:ext cx="1905000" cy="304800"/>
          </a:xfrm>
        </p:spPr>
        <p:txBody>
          <a:bodyPr/>
          <a:lstStyle>
            <a:lvl1pPr>
              <a:defRPr/>
            </a:lvl1pPr>
          </a:lstStyle>
          <a:p>
            <a:endParaRPr lang="en-US" altLang="en-US"/>
          </a:p>
        </p:txBody>
      </p:sp>
      <p:sp>
        <p:nvSpPr>
          <p:cNvPr id="6" name="Footer Placeholder 5"/>
          <p:cNvSpPr>
            <a:spLocks noGrp="1"/>
          </p:cNvSpPr>
          <p:nvPr>
            <p:ph type="ftr" sz="quarter" idx="11"/>
          </p:nvPr>
        </p:nvSpPr>
        <p:spPr>
          <a:xfrm>
            <a:off x="2936875" y="6529388"/>
            <a:ext cx="2895600" cy="3048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84138" y="6343650"/>
            <a:ext cx="587375" cy="488950"/>
          </a:xfrm>
        </p:spPr>
        <p:txBody>
          <a:bodyPr/>
          <a:lstStyle>
            <a:lvl1pPr>
              <a:defRPr/>
            </a:lvl1pPr>
          </a:lstStyle>
          <a:p>
            <a:fld id="{FF197B05-3ACE-664E-A95C-6A2B03A72AC7}" type="slidenum">
              <a:rPr lang="en-US" altLang="en-US"/>
              <a:pPr/>
              <a:t>‹#›</a:t>
            </a:fld>
            <a:endParaRPr lang="en-US" altLang="en-US"/>
          </a:p>
        </p:txBody>
      </p:sp>
    </p:spTree>
    <p:extLst>
      <p:ext uri="{BB962C8B-B14F-4D97-AF65-F5344CB8AC3E}">
        <p14:creationId xmlns:p14="http://schemas.microsoft.com/office/powerpoint/2010/main" val="770069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9CC5881-99AE-754A-B030-E8568C1B8359}" type="slidenum">
              <a:rPr lang="en-US" altLang="en-US"/>
              <a:pPr/>
              <a:t>‹#›</a:t>
            </a:fld>
            <a:endParaRPr lang="en-US" altLang="en-US"/>
          </a:p>
        </p:txBody>
      </p:sp>
    </p:spTree>
    <p:extLst>
      <p:ext uri="{BB962C8B-B14F-4D97-AF65-F5344CB8AC3E}">
        <p14:creationId xmlns:p14="http://schemas.microsoft.com/office/powerpoint/2010/main" val="770292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01E03E5-D3EF-FA4B-8BE3-D1EC16C20E3B}" type="slidenum">
              <a:rPr lang="en-US" altLang="en-US"/>
              <a:pPr/>
              <a:t>‹#›</a:t>
            </a:fld>
            <a:endParaRPr lang="en-US" altLang="en-US"/>
          </a:p>
        </p:txBody>
      </p:sp>
    </p:spTree>
    <p:extLst>
      <p:ext uri="{BB962C8B-B14F-4D97-AF65-F5344CB8AC3E}">
        <p14:creationId xmlns:p14="http://schemas.microsoft.com/office/powerpoint/2010/main" val="1277245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911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8A91B11-7D0F-B84B-A86F-1D827CCEEBCE}" type="slidenum">
              <a:rPr lang="en-US" altLang="en-US"/>
              <a:pPr/>
              <a:t>‹#›</a:t>
            </a:fld>
            <a:endParaRPr lang="en-US" altLang="en-US"/>
          </a:p>
        </p:txBody>
      </p:sp>
    </p:spTree>
    <p:extLst>
      <p:ext uri="{BB962C8B-B14F-4D97-AF65-F5344CB8AC3E}">
        <p14:creationId xmlns:p14="http://schemas.microsoft.com/office/powerpoint/2010/main" val="414818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65DBE535-C264-E14F-B318-22EF38A18D7A}" type="slidenum">
              <a:rPr lang="en-US" altLang="en-US"/>
              <a:pPr/>
              <a:t>‹#›</a:t>
            </a:fld>
            <a:endParaRPr lang="en-US" altLang="en-US"/>
          </a:p>
        </p:txBody>
      </p:sp>
    </p:spTree>
    <p:extLst>
      <p:ext uri="{BB962C8B-B14F-4D97-AF65-F5344CB8AC3E}">
        <p14:creationId xmlns:p14="http://schemas.microsoft.com/office/powerpoint/2010/main" val="1119586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423F2D7E-12AA-324D-ACDA-FA463D19A90C}" type="slidenum">
              <a:rPr lang="en-US" altLang="en-US"/>
              <a:pPr/>
              <a:t>‹#›</a:t>
            </a:fld>
            <a:endParaRPr lang="en-US" altLang="en-US"/>
          </a:p>
        </p:txBody>
      </p:sp>
    </p:spTree>
    <p:extLst>
      <p:ext uri="{BB962C8B-B14F-4D97-AF65-F5344CB8AC3E}">
        <p14:creationId xmlns:p14="http://schemas.microsoft.com/office/powerpoint/2010/main" val="631497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8BA1CE52-0080-604B-A676-A1232F2D0B45}" type="slidenum">
              <a:rPr lang="en-US" altLang="en-US"/>
              <a:pPr/>
              <a:t>‹#›</a:t>
            </a:fld>
            <a:endParaRPr lang="en-US" altLang="en-US"/>
          </a:p>
        </p:txBody>
      </p:sp>
    </p:spTree>
    <p:extLst>
      <p:ext uri="{BB962C8B-B14F-4D97-AF65-F5344CB8AC3E}">
        <p14:creationId xmlns:p14="http://schemas.microsoft.com/office/powerpoint/2010/main" val="721559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AB30D7A-CFC4-0B4B-A5D7-468D6A1EC903}" type="slidenum">
              <a:rPr lang="en-US" altLang="en-US"/>
              <a:pPr/>
              <a:t>‹#›</a:t>
            </a:fld>
            <a:endParaRPr lang="en-US" altLang="en-US"/>
          </a:p>
        </p:txBody>
      </p:sp>
    </p:spTree>
    <p:extLst>
      <p:ext uri="{BB962C8B-B14F-4D97-AF65-F5344CB8AC3E}">
        <p14:creationId xmlns:p14="http://schemas.microsoft.com/office/powerpoint/2010/main" val="412882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E6CE316-D524-FB41-ABA7-92A300440BF5}" type="slidenum">
              <a:rPr lang="en-US" altLang="en-US"/>
              <a:pPr/>
              <a:t>‹#›</a:t>
            </a:fld>
            <a:endParaRPr lang="en-US" altLang="en-US"/>
          </a:p>
        </p:txBody>
      </p:sp>
    </p:spTree>
    <p:extLst>
      <p:ext uri="{BB962C8B-B14F-4D97-AF65-F5344CB8AC3E}">
        <p14:creationId xmlns:p14="http://schemas.microsoft.com/office/powerpoint/2010/main" val="8039259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46" name="Group 22"/>
          <p:cNvGrpSpPr>
            <a:grpSpLocks/>
          </p:cNvGrpSpPr>
          <p:nvPr/>
        </p:nvGrpSpPr>
        <p:grpSpPr bwMode="auto">
          <a:xfrm>
            <a:off x="0" y="0"/>
            <a:ext cx="3200400" cy="6858000"/>
            <a:chOff x="0" y="0"/>
            <a:chExt cx="2016" cy="4320"/>
          </a:xfrm>
        </p:grpSpPr>
        <p:sp>
          <p:nvSpPr>
            <p:cNvPr id="1027" name="Rectangle 3"/>
            <p:cNvSpPr>
              <a:spLocks noChangeArrowheads="1"/>
            </p:cNvSpPr>
            <p:nvPr/>
          </p:nvSpPr>
          <p:spPr bwMode="auto">
            <a:xfrm>
              <a:off x="0" y="0"/>
              <a:ext cx="480" cy="432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28" name="Rectangle 4"/>
            <p:cNvSpPr>
              <a:spLocks noChangeArrowheads="1"/>
            </p:cNvSpPr>
            <p:nvPr/>
          </p:nvSpPr>
          <p:spPr bwMode="auto">
            <a:xfrm>
              <a:off x="432" y="0"/>
              <a:ext cx="1584" cy="67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029" name="AutoShape 5"/>
          <p:cNvSpPr>
            <a:spLocks noChangeArrowheads="1"/>
          </p:cNvSpPr>
          <p:nvPr/>
        </p:nvSpPr>
        <p:spPr bwMode="auto">
          <a:xfrm>
            <a:off x="762000" y="762000"/>
            <a:ext cx="5105400" cy="6096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kumimoji="1" lang="en-US" altLang="en-US"/>
          </a:p>
        </p:txBody>
      </p:sp>
      <p:sp>
        <p:nvSpPr>
          <p:cNvPr id="1031" name="Rectangle 7"/>
          <p:cNvSpPr>
            <a:spLocks noGrp="1" noChangeArrowheads="1"/>
          </p:cNvSpPr>
          <p:nvPr>
            <p:ph type="title"/>
          </p:nvPr>
        </p:nvSpPr>
        <p:spPr bwMode="auto">
          <a:xfrm>
            <a:off x="914400" y="762000"/>
            <a:ext cx="8001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2" name="Rectangle 8"/>
          <p:cNvSpPr>
            <a:spLocks noGrp="1" noChangeArrowheads="1"/>
          </p:cNvSpPr>
          <p:nvPr>
            <p:ph type="body" idx="1"/>
          </p:nvPr>
        </p:nvSpPr>
        <p:spPr bwMode="auto">
          <a:xfrm>
            <a:off x="914400" y="2362200"/>
            <a:ext cx="80010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7" name="Rectangle 13"/>
          <p:cNvSpPr>
            <a:spLocks noGrp="1" noChangeArrowheads="1"/>
          </p:cNvSpPr>
          <p:nvPr>
            <p:ph type="dt" sz="half" idx="2"/>
          </p:nvPr>
        </p:nvSpPr>
        <p:spPr bwMode="auto">
          <a:xfrm>
            <a:off x="7010400" y="6553200"/>
            <a:ext cx="1905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spAutoFit/>
          </a:bodyPr>
          <a:lstStyle>
            <a:lvl1pPr algn="r">
              <a:defRPr sz="1400">
                <a:latin typeface="+mn-lt"/>
              </a:defRPr>
            </a:lvl1pPr>
          </a:lstStyle>
          <a:p>
            <a:endParaRPr lang="en-US" altLang="en-US"/>
          </a:p>
        </p:txBody>
      </p:sp>
      <p:sp>
        <p:nvSpPr>
          <p:cNvPr id="1038" name="Rectangle 14"/>
          <p:cNvSpPr>
            <a:spLocks noGrp="1" noChangeArrowheads="1"/>
          </p:cNvSpPr>
          <p:nvPr>
            <p:ph type="ftr" sz="quarter" idx="3"/>
          </p:nvPr>
        </p:nvSpPr>
        <p:spPr bwMode="auto">
          <a:xfrm>
            <a:off x="2936875" y="6529388"/>
            <a:ext cx="2895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spAutoFit/>
          </a:bodyPr>
          <a:lstStyle>
            <a:lvl1pPr algn="ctr">
              <a:defRPr sz="1400">
                <a:latin typeface="+mn-lt"/>
              </a:defRPr>
            </a:lvl1pPr>
          </a:lstStyle>
          <a:p>
            <a:endParaRPr lang="en-US" altLang="en-US"/>
          </a:p>
        </p:txBody>
      </p:sp>
      <p:sp>
        <p:nvSpPr>
          <p:cNvPr id="1039" name="Rectangle 15"/>
          <p:cNvSpPr>
            <a:spLocks noGrp="1" noChangeArrowheads="1"/>
          </p:cNvSpPr>
          <p:nvPr>
            <p:ph type="sldNum" sz="quarter" idx="4"/>
          </p:nvPr>
        </p:nvSpPr>
        <p:spPr bwMode="auto">
          <a:xfrm>
            <a:off x="84138" y="63436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1" compatLnSpc="1">
            <a:prstTxWarp prst="textNoShape">
              <a:avLst/>
            </a:prstTxWarp>
            <a:spAutoFit/>
          </a:bodyPr>
          <a:lstStyle>
            <a:lvl1pPr>
              <a:defRPr sz="2600" b="1">
                <a:solidFill>
                  <a:schemeClr val="bg1"/>
                </a:solidFill>
                <a:latin typeface="+mn-lt"/>
              </a:defRPr>
            </a:lvl1pPr>
          </a:lstStyle>
          <a:p>
            <a:fld id="{67A414DD-D2CD-1C4D-AA2A-D3F8D335736F}" type="slidenum">
              <a:rPr lang="en-US" altLang="en-US"/>
              <a:pPr/>
              <a:t>‹#›</a:t>
            </a:fld>
            <a:endParaRPr lang="en-US" altLang="en-US"/>
          </a:p>
        </p:txBody>
      </p:sp>
      <p:grpSp>
        <p:nvGrpSpPr>
          <p:cNvPr id="1045" name="Group 21"/>
          <p:cNvGrpSpPr>
            <a:grpSpLocks/>
          </p:cNvGrpSpPr>
          <p:nvPr/>
        </p:nvGrpSpPr>
        <p:grpSpPr bwMode="auto">
          <a:xfrm>
            <a:off x="228600" y="1981200"/>
            <a:ext cx="7391400" cy="319088"/>
            <a:chOff x="144" y="1248"/>
            <a:chExt cx="4656" cy="201"/>
          </a:xfrm>
        </p:grpSpPr>
        <p:sp>
          <p:nvSpPr>
            <p:cNvPr id="1036" name="AutoShape 12"/>
            <p:cNvSpPr>
              <a:spLocks noChangeArrowheads="1"/>
            </p:cNvSpPr>
            <p:nvPr/>
          </p:nvSpPr>
          <p:spPr bwMode="auto">
            <a:xfrm>
              <a:off x="384" y="1248"/>
              <a:ext cx="4416" cy="200"/>
            </a:xfrm>
            <a:prstGeom prst="roundRect">
              <a:avLst>
                <a:gd name="adj" fmla="val 0"/>
              </a:avLst>
            </a:pr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44" name="AutoShape 20"/>
            <p:cNvSpPr>
              <a:spLocks noChangeArrowheads="1"/>
            </p:cNvSpPr>
            <p:nvPr/>
          </p:nvSpPr>
          <p:spPr bwMode="auto">
            <a:xfrm flipH="1">
              <a:off x="144" y="1248"/>
              <a:ext cx="248" cy="201"/>
            </a:xfrm>
            <a:prstGeom prst="flowChartDelay">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txStyles>
    <p:titleStyle>
      <a:lvl1pPr algn="l" rtl="0" fontAlgn="base">
        <a:lnSpc>
          <a:spcPct val="90000"/>
        </a:lnSpc>
        <a:spcBef>
          <a:spcPct val="0"/>
        </a:spcBef>
        <a:spcAft>
          <a:spcPct val="0"/>
        </a:spcAft>
        <a:defRPr sz="3600" b="1" kern="1200">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charset="2"/>
        <a:buChar char="l"/>
        <a:defRPr sz="2800" kern="12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buClr>
        <a:buSzPct val="75000"/>
        <a:buFont typeface="Wingdings" charset="2"/>
        <a:buChar char="l"/>
        <a:defRPr sz="2000" kern="1200">
          <a:solidFill>
            <a:schemeClr val="tx1"/>
          </a:solidFill>
          <a:latin typeface="+mn-lt"/>
          <a:ea typeface="+mn-ea"/>
          <a:cs typeface="+mn-cs"/>
        </a:defRPr>
      </a:lvl3pPr>
      <a:lvl4pPr marL="1600200" indent="-228600" algn="l" rtl="0" fontAlgn="base">
        <a:spcBef>
          <a:spcPct val="20000"/>
        </a:spcBef>
        <a:spcAft>
          <a:spcPct val="0"/>
        </a:spcAft>
        <a:buClr>
          <a:schemeClr val="tx1"/>
        </a:buClr>
        <a:buSzPct val="80000"/>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1"/>
        </a:buClr>
        <a:buSzPct val="65000"/>
        <a:buFont typeface="Wingdings" charset="2"/>
        <a:buChar char="l"/>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8.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9.jpeg"/><Relationship Id="rId3" Type="http://schemas.openxmlformats.org/officeDocument/2006/relationships/image" Target="../media/image10.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1.jpeg"/><Relationship Id="rId3" Type="http://schemas.openxmlformats.org/officeDocument/2006/relationships/image" Target="../media/image12.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orgiaturf.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p:txBody>
          <a:bodyPr/>
          <a:lstStyle/>
          <a:p>
            <a:r>
              <a:rPr lang="en-US" altLang="en-US" dirty="0"/>
              <a:t>Identification &amp; Control </a:t>
            </a:r>
            <a:br>
              <a:rPr lang="en-US" altLang="en-US" dirty="0"/>
            </a:br>
            <a:r>
              <a:rPr lang="en-US" altLang="en-US" dirty="0"/>
              <a:t>of Turf Insects</a:t>
            </a:r>
          </a:p>
        </p:txBody>
      </p:sp>
      <p:sp>
        <p:nvSpPr>
          <p:cNvPr id="41987" name="Rectangle 3"/>
          <p:cNvSpPr>
            <a:spLocks noGrp="1" noChangeArrowheads="1"/>
          </p:cNvSpPr>
          <p:nvPr>
            <p:ph type="subTitle" idx="1"/>
          </p:nvPr>
        </p:nvSpPr>
        <p:spPr/>
        <p:txBody>
          <a:bodyPr/>
          <a:lstStyle/>
          <a:p>
            <a:pPr>
              <a:buSzTx/>
            </a:pPr>
            <a:r>
              <a:rPr lang="en-US" altLang="en-US"/>
              <a:t>Billy Skaggs</a:t>
            </a:r>
          </a:p>
          <a:p>
            <a:pPr>
              <a:buSzTx/>
            </a:pPr>
            <a:r>
              <a:rPr lang="en-US" altLang="en-US"/>
              <a:t>County Ext. Agent</a:t>
            </a:r>
          </a:p>
          <a:p>
            <a:pPr>
              <a:buSzTx/>
            </a:pPr>
            <a:r>
              <a:rPr lang="en-US" altLang="en-US"/>
              <a:t>Hall County</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026"/>
          <p:cNvSpPr>
            <a:spLocks noGrp="1" noChangeArrowheads="1"/>
          </p:cNvSpPr>
          <p:nvPr>
            <p:ph type="title"/>
          </p:nvPr>
        </p:nvSpPr>
        <p:spPr/>
        <p:txBody>
          <a:bodyPr/>
          <a:lstStyle/>
          <a:p>
            <a:r>
              <a:rPr lang="en-US" altLang="en-US"/>
              <a:t>Billbugs</a:t>
            </a:r>
          </a:p>
        </p:txBody>
      </p:sp>
      <p:sp>
        <p:nvSpPr>
          <p:cNvPr id="65539" name="Rectangle 1027"/>
          <p:cNvSpPr>
            <a:spLocks noGrp="1" noChangeArrowheads="1"/>
          </p:cNvSpPr>
          <p:nvPr>
            <p:ph type="body" sz="half" idx="1"/>
          </p:nvPr>
        </p:nvSpPr>
        <p:spPr/>
        <p:txBody>
          <a:bodyPr/>
          <a:lstStyle/>
          <a:p>
            <a:r>
              <a:rPr lang="en-US" altLang="en-US" sz="2000"/>
              <a:t>Carbaryl (Sevin)</a:t>
            </a:r>
          </a:p>
          <a:p>
            <a:r>
              <a:rPr lang="en-US" altLang="en-US" sz="2000"/>
              <a:t>Imidacloprid (Bayer Advanced)</a:t>
            </a:r>
          </a:p>
          <a:p>
            <a:r>
              <a:rPr lang="en-US" altLang="en-US" sz="2000"/>
              <a:t>Halofenozide (Grub-B-Gon)</a:t>
            </a:r>
          </a:p>
          <a:p>
            <a:r>
              <a:rPr lang="en-US" altLang="en-US" sz="2000"/>
              <a:t>Pyrethroids RESTRICTED</a:t>
            </a:r>
          </a:p>
          <a:p>
            <a:pPr>
              <a:buFont typeface="Wingdings" charset="2"/>
              <a:buNone/>
            </a:pPr>
            <a:r>
              <a:rPr lang="en-US" altLang="en-US" sz="2000"/>
              <a:t>	(Deltaguard, Talstar, Pounce,)</a:t>
            </a:r>
          </a:p>
          <a:p>
            <a:r>
              <a:rPr lang="en-US" altLang="en-US" sz="2000"/>
              <a:t>bifenthrin RESTRICTED</a:t>
            </a:r>
          </a:p>
          <a:p>
            <a:pPr>
              <a:buFont typeface="Wingdings" charset="2"/>
              <a:buNone/>
            </a:pPr>
            <a:r>
              <a:rPr lang="en-US" altLang="en-US" sz="2000"/>
              <a:t>	(Talstar T &amp; O) (Talstar 0.2G)</a:t>
            </a:r>
          </a:p>
          <a:p>
            <a:endParaRPr lang="en-US" altLang="en-US" sz="2000"/>
          </a:p>
        </p:txBody>
      </p:sp>
      <p:sp>
        <p:nvSpPr>
          <p:cNvPr id="65540" name="Rectangle 1028"/>
          <p:cNvSpPr>
            <a:spLocks noGrp="1" noChangeArrowheads="1"/>
          </p:cNvSpPr>
          <p:nvPr>
            <p:ph type="body" sz="half" idx="2"/>
          </p:nvPr>
        </p:nvSpPr>
        <p:spPr/>
        <p:txBody>
          <a:bodyPr/>
          <a:lstStyle/>
          <a:p>
            <a:r>
              <a:rPr lang="en-US" altLang="en-US" sz="2400"/>
              <a:t>Identification of pest grub species is important for effective control recommendations.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a:t>Spittlebugs</a:t>
            </a:r>
          </a:p>
        </p:txBody>
      </p:sp>
      <p:sp>
        <p:nvSpPr>
          <p:cNvPr id="50179" name="Rectangle 3"/>
          <p:cNvSpPr>
            <a:spLocks noGrp="1" noChangeArrowheads="1"/>
          </p:cNvSpPr>
          <p:nvPr>
            <p:ph type="body" sz="half" idx="1"/>
          </p:nvPr>
        </p:nvSpPr>
        <p:spPr>
          <a:xfrm>
            <a:off x="914400" y="2362200"/>
            <a:ext cx="4572000" cy="3733800"/>
          </a:xfrm>
        </p:spPr>
        <p:txBody>
          <a:bodyPr/>
          <a:lstStyle/>
          <a:p>
            <a:pPr>
              <a:lnSpc>
                <a:spcPct val="90000"/>
              </a:lnSpc>
            </a:pPr>
            <a:r>
              <a:rPr lang="en-US" altLang="en-US" sz="2000"/>
              <a:t>adults are 3/8 inch long, dark brown or black and have two orange stripes across their wings; nymph is ivory-colored w/ a brown head and live inside masses of spittle or froth</a:t>
            </a:r>
          </a:p>
          <a:p>
            <a:pPr>
              <a:lnSpc>
                <a:spcPct val="90000"/>
              </a:lnSpc>
            </a:pPr>
            <a:r>
              <a:rPr lang="en-US" altLang="en-US" sz="2000"/>
              <a:t>orange-colored eggs are deposited in bits of hollow stem and other debris; nymphs hatch in about two weeks and begin to feed immediately by sucking juices from the grass; they cover themselves with a frothy mass known as spittle; spittle masses are found on soil surface to a few inches above it</a:t>
            </a:r>
          </a:p>
        </p:txBody>
      </p:sp>
      <p:grpSp>
        <p:nvGrpSpPr>
          <p:cNvPr id="50186" name="Group 10"/>
          <p:cNvGrpSpPr>
            <a:grpSpLocks/>
          </p:cNvGrpSpPr>
          <p:nvPr/>
        </p:nvGrpSpPr>
        <p:grpSpPr bwMode="auto">
          <a:xfrm>
            <a:off x="685800" y="-762000"/>
            <a:ext cx="7331075" cy="552450"/>
            <a:chOff x="-5" y="-5"/>
            <a:chExt cx="4618" cy="348"/>
          </a:xfrm>
        </p:grpSpPr>
        <p:grpSp>
          <p:nvGrpSpPr>
            <p:cNvPr id="50184" name="Group 8"/>
            <p:cNvGrpSpPr>
              <a:grpSpLocks/>
            </p:cNvGrpSpPr>
            <p:nvPr/>
          </p:nvGrpSpPr>
          <p:grpSpPr bwMode="auto">
            <a:xfrm>
              <a:off x="0" y="0"/>
              <a:ext cx="4608" cy="338"/>
              <a:chOff x="0" y="0"/>
              <a:chExt cx="4608" cy="338"/>
            </a:xfrm>
          </p:grpSpPr>
          <p:sp>
            <p:nvSpPr>
              <p:cNvPr id="50181" name="Rectangle 5"/>
              <p:cNvSpPr>
                <a:spLocks noChangeArrowheads="1"/>
              </p:cNvSpPr>
              <p:nvPr/>
            </p:nvSpPr>
            <p:spPr bwMode="auto">
              <a:xfrm>
                <a:off x="0" y="0"/>
                <a:ext cx="4608"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endParaRPr lang="en-US"/>
              </a:p>
            </p:txBody>
          </p:sp>
          <p:sp>
            <p:nvSpPr>
              <p:cNvPr id="50183" name="Rectangle 7"/>
              <p:cNvSpPr>
                <a:spLocks noChangeArrowheads="1"/>
              </p:cNvSpPr>
              <p:nvPr/>
            </p:nvSpPr>
            <p:spPr bwMode="auto">
              <a:xfrm>
                <a:off x="0" y="0"/>
                <a:ext cx="4608" cy="33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50185" name="Rectangle 9"/>
            <p:cNvSpPr>
              <a:spLocks noChangeArrowheads="1"/>
            </p:cNvSpPr>
            <p:nvPr/>
          </p:nvSpPr>
          <p:spPr bwMode="auto">
            <a:xfrm>
              <a:off x="-5" y="-5"/>
              <a:ext cx="4618" cy="348"/>
            </a:xfrm>
            <a:prstGeom prst="rect">
              <a:avLst/>
            </a:prstGeom>
            <a:noFill/>
            <a:ln w="1746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pic>
        <p:nvPicPr>
          <p:cNvPr id="50187" name="Picture 11" descr="spittle bug"/>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5486400" y="2965450"/>
            <a:ext cx="3429000" cy="2525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a:t>Spittlebugs</a:t>
            </a:r>
          </a:p>
        </p:txBody>
      </p:sp>
      <p:sp>
        <p:nvSpPr>
          <p:cNvPr id="55299" name="Rectangle 3"/>
          <p:cNvSpPr>
            <a:spLocks noGrp="1" noChangeArrowheads="1"/>
          </p:cNvSpPr>
          <p:nvPr>
            <p:ph type="body" sz="half" idx="1"/>
          </p:nvPr>
        </p:nvSpPr>
        <p:spPr/>
        <p:txBody>
          <a:bodyPr/>
          <a:lstStyle/>
          <a:p>
            <a:r>
              <a:rPr lang="en-US" altLang="en-US" sz="2000"/>
              <a:t>heavily infested areas feel “squishy” when you walk across it due to numerous spittle masses</a:t>
            </a:r>
          </a:p>
          <a:p>
            <a:r>
              <a:rPr lang="en-US" altLang="en-US" sz="2000"/>
              <a:t>centipede is especially prone to spittlebug infestation and populations are increased in shady areas</a:t>
            </a:r>
          </a:p>
          <a:p>
            <a:r>
              <a:rPr lang="en-US" altLang="en-US" sz="2000"/>
              <a:t>in Georgia, commonly two generations per year</a:t>
            </a:r>
          </a:p>
          <a:p>
            <a:endParaRPr lang="en-US" altLang="en-US" sz="2000"/>
          </a:p>
        </p:txBody>
      </p:sp>
      <p:grpSp>
        <p:nvGrpSpPr>
          <p:cNvPr id="55306" name="Group 10"/>
          <p:cNvGrpSpPr>
            <a:grpSpLocks/>
          </p:cNvGrpSpPr>
          <p:nvPr/>
        </p:nvGrpSpPr>
        <p:grpSpPr bwMode="auto">
          <a:xfrm>
            <a:off x="762000" y="7086600"/>
            <a:ext cx="617538" cy="557213"/>
            <a:chOff x="-5" y="-5"/>
            <a:chExt cx="4618" cy="1757"/>
          </a:xfrm>
        </p:grpSpPr>
        <p:grpSp>
          <p:nvGrpSpPr>
            <p:cNvPr id="55304" name="Group 8"/>
            <p:cNvGrpSpPr>
              <a:grpSpLocks/>
            </p:cNvGrpSpPr>
            <p:nvPr/>
          </p:nvGrpSpPr>
          <p:grpSpPr bwMode="auto">
            <a:xfrm>
              <a:off x="0" y="0"/>
              <a:ext cx="4608" cy="1747"/>
              <a:chOff x="0" y="0"/>
              <a:chExt cx="4608" cy="1747"/>
            </a:xfrm>
          </p:grpSpPr>
          <p:sp>
            <p:nvSpPr>
              <p:cNvPr id="55301" name="Rectangle 5"/>
              <p:cNvSpPr>
                <a:spLocks noChangeArrowheads="1"/>
              </p:cNvSpPr>
              <p:nvPr/>
            </p:nvSpPr>
            <p:spPr bwMode="auto">
              <a:xfrm>
                <a:off x="0" y="0"/>
                <a:ext cx="4608" cy="17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altLang="en-US">
                    <a:latin typeface="Arial" charset="0"/>
                  </a:rPr>
                  <a:t>  </a:t>
                </a:r>
                <a:r>
                  <a:rPr lang="en-US" altLang="en-US" sz="15200">
                    <a:latin typeface="Arial" charset="0"/>
                  </a:rPr>
                  <a:t> </a:t>
                </a:r>
                <a:r>
                  <a:rPr lang="en-US" altLang="en-US">
                    <a:latin typeface="Arial" charset="0"/>
                  </a:rPr>
                  <a:t>                                       </a:t>
                </a:r>
              </a:p>
              <a:p>
                <a:pPr eaLnBrk="0" hangingPunct="0"/>
                <a:endParaRPr lang="en-US" altLang="en-US">
                  <a:latin typeface="Arial" charset="0"/>
                </a:endParaRPr>
              </a:p>
            </p:txBody>
          </p:sp>
          <p:sp>
            <p:nvSpPr>
              <p:cNvPr id="55303" name="Rectangle 7"/>
              <p:cNvSpPr>
                <a:spLocks noChangeArrowheads="1"/>
              </p:cNvSpPr>
              <p:nvPr/>
            </p:nvSpPr>
            <p:spPr bwMode="auto">
              <a:xfrm>
                <a:off x="0" y="0"/>
                <a:ext cx="4608" cy="1747"/>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55305" name="Rectangle 9"/>
            <p:cNvSpPr>
              <a:spLocks noChangeArrowheads="1"/>
            </p:cNvSpPr>
            <p:nvPr/>
          </p:nvSpPr>
          <p:spPr bwMode="auto">
            <a:xfrm>
              <a:off x="-5" y="-5"/>
              <a:ext cx="4618" cy="1757"/>
            </a:xfrm>
            <a:prstGeom prst="rect">
              <a:avLst/>
            </a:prstGeom>
            <a:noFill/>
            <a:ln w="1746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pic>
        <p:nvPicPr>
          <p:cNvPr id="55307" name="Picture 11" descr="spittlebug mass"/>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4724400" y="2843213"/>
            <a:ext cx="4191000" cy="29606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6"/>
          <p:cNvSpPr>
            <a:spLocks noGrp="1" noChangeArrowheads="1"/>
          </p:cNvSpPr>
          <p:nvPr>
            <p:ph type="title"/>
          </p:nvPr>
        </p:nvSpPr>
        <p:spPr/>
        <p:txBody>
          <a:bodyPr/>
          <a:lstStyle/>
          <a:p>
            <a:r>
              <a:rPr lang="en-US" altLang="en-US"/>
              <a:t>Spittlebugs</a:t>
            </a:r>
          </a:p>
        </p:txBody>
      </p:sp>
      <p:sp>
        <p:nvSpPr>
          <p:cNvPr id="66563" name="Rectangle 1027"/>
          <p:cNvSpPr>
            <a:spLocks noGrp="1" noChangeArrowheads="1"/>
          </p:cNvSpPr>
          <p:nvPr>
            <p:ph type="body" sz="half" idx="1"/>
          </p:nvPr>
        </p:nvSpPr>
        <p:spPr>
          <a:xfrm>
            <a:off x="914400" y="2362200"/>
            <a:ext cx="4495800" cy="3733800"/>
          </a:xfrm>
        </p:spPr>
        <p:txBody>
          <a:bodyPr/>
          <a:lstStyle/>
          <a:p>
            <a:r>
              <a:rPr lang="en-US" altLang="en-US" sz="2400"/>
              <a:t>Various pyrethroids</a:t>
            </a:r>
          </a:p>
          <a:p>
            <a:r>
              <a:rPr lang="en-US" altLang="en-US" sz="2400"/>
              <a:t>acephate </a:t>
            </a:r>
            <a:br>
              <a:rPr lang="en-US" altLang="en-US" sz="2400"/>
            </a:br>
            <a:r>
              <a:rPr lang="en-US" altLang="en-US" sz="2400"/>
              <a:t>(Orthene)</a:t>
            </a:r>
          </a:p>
          <a:p>
            <a:r>
              <a:rPr lang="en-US" altLang="en-US" sz="2400"/>
              <a:t>Chlorpyrifos RESTRICTED</a:t>
            </a:r>
          </a:p>
          <a:p>
            <a:pPr>
              <a:buFont typeface="Wingdings" charset="2"/>
              <a:buNone/>
            </a:pPr>
            <a:r>
              <a:rPr lang="en-US" altLang="en-US" sz="2400"/>
              <a:t>	(Dursban 2E)</a:t>
            </a:r>
            <a:br>
              <a:rPr lang="en-US" altLang="en-US" sz="2400"/>
            </a:br>
            <a:endParaRPr lang="en-US" alt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a:t>Chinch Bugs</a:t>
            </a:r>
          </a:p>
        </p:txBody>
      </p:sp>
      <p:sp>
        <p:nvSpPr>
          <p:cNvPr id="51203" name="Rectangle 3"/>
          <p:cNvSpPr>
            <a:spLocks noGrp="1" noChangeArrowheads="1"/>
          </p:cNvSpPr>
          <p:nvPr>
            <p:ph type="body" sz="half" idx="1"/>
          </p:nvPr>
        </p:nvSpPr>
        <p:spPr/>
        <p:txBody>
          <a:bodyPr/>
          <a:lstStyle/>
          <a:p>
            <a:pPr>
              <a:lnSpc>
                <a:spcPct val="90000"/>
              </a:lnSpc>
            </a:pPr>
            <a:r>
              <a:rPr lang="en-US" altLang="en-US" sz="2000"/>
              <a:t>adults are about 1/5 inch long, light in color with small black triangular patches on the wings; wings are folded over the back; nymphs are from 1/20 to 1/5 inch long and vary in color from a reddish brown with a white band across the back to black as they near adult size</a:t>
            </a:r>
          </a:p>
          <a:p>
            <a:pPr>
              <a:lnSpc>
                <a:spcPct val="90000"/>
              </a:lnSpc>
            </a:pPr>
            <a:r>
              <a:rPr lang="en-US" altLang="en-US" sz="2000"/>
              <a:t>eggs are laid in leaf sheaths or crevices in nodes; young develop into adults in 4-6 weeks; commonly </a:t>
            </a:r>
          </a:p>
        </p:txBody>
      </p:sp>
      <p:grpSp>
        <p:nvGrpSpPr>
          <p:cNvPr id="51210" name="Group 10"/>
          <p:cNvGrpSpPr>
            <a:grpSpLocks/>
          </p:cNvGrpSpPr>
          <p:nvPr/>
        </p:nvGrpSpPr>
        <p:grpSpPr bwMode="auto">
          <a:xfrm>
            <a:off x="7620000" y="7315200"/>
            <a:ext cx="392113" cy="358775"/>
            <a:chOff x="-5" y="-5"/>
            <a:chExt cx="4622" cy="1412"/>
          </a:xfrm>
        </p:grpSpPr>
        <p:grpSp>
          <p:nvGrpSpPr>
            <p:cNvPr id="51208" name="Group 8"/>
            <p:cNvGrpSpPr>
              <a:grpSpLocks/>
            </p:cNvGrpSpPr>
            <p:nvPr/>
          </p:nvGrpSpPr>
          <p:grpSpPr bwMode="auto">
            <a:xfrm>
              <a:off x="0" y="0"/>
              <a:ext cx="4612" cy="1402"/>
              <a:chOff x="0" y="0"/>
              <a:chExt cx="4612" cy="1402"/>
            </a:xfrm>
          </p:grpSpPr>
          <p:sp>
            <p:nvSpPr>
              <p:cNvPr id="51205" name="Rectangle 5"/>
              <p:cNvSpPr>
                <a:spLocks noChangeArrowheads="1"/>
              </p:cNvSpPr>
              <p:nvPr/>
            </p:nvSpPr>
            <p:spPr bwMode="auto">
              <a:xfrm>
                <a:off x="0" y="0"/>
                <a:ext cx="4612" cy="1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altLang="en-US">
                    <a:latin typeface="Arial" charset="0"/>
                  </a:rPr>
                  <a:t>  </a:t>
                </a:r>
                <a:r>
                  <a:rPr lang="en-US" altLang="en-US" sz="11600">
                    <a:latin typeface="Arial" charset="0"/>
                  </a:rPr>
                  <a:t> </a:t>
                </a:r>
                <a:r>
                  <a:rPr lang="en-US" altLang="en-US">
                    <a:latin typeface="Arial" charset="0"/>
                  </a:rPr>
                  <a:t>                                                     </a:t>
                </a:r>
              </a:p>
              <a:p>
                <a:pPr eaLnBrk="0" hangingPunct="0"/>
                <a:endParaRPr lang="en-US" altLang="en-US">
                  <a:latin typeface="Arial" charset="0"/>
                </a:endParaRPr>
              </a:p>
            </p:txBody>
          </p:sp>
          <p:sp>
            <p:nvSpPr>
              <p:cNvPr id="51207" name="Rectangle 7"/>
              <p:cNvSpPr>
                <a:spLocks noChangeArrowheads="1"/>
              </p:cNvSpPr>
              <p:nvPr/>
            </p:nvSpPr>
            <p:spPr bwMode="auto">
              <a:xfrm>
                <a:off x="0" y="0"/>
                <a:ext cx="4612" cy="140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51209" name="Rectangle 9"/>
            <p:cNvSpPr>
              <a:spLocks noChangeArrowheads="1"/>
            </p:cNvSpPr>
            <p:nvPr/>
          </p:nvSpPr>
          <p:spPr bwMode="auto">
            <a:xfrm>
              <a:off x="-5" y="-5"/>
              <a:ext cx="4622" cy="1412"/>
            </a:xfrm>
            <a:prstGeom prst="rect">
              <a:avLst/>
            </a:prstGeom>
            <a:noFill/>
            <a:ln w="1746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pic>
        <p:nvPicPr>
          <p:cNvPr id="51211" name="Picture 11" descr="chinch bugs"/>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l="57281" t="17096" r="3125"/>
          <a:stretch>
            <a:fillRect/>
          </a:stretch>
        </p:blipFill>
        <p:spPr>
          <a:xfrm>
            <a:off x="5410200" y="3124200"/>
            <a:ext cx="3200400" cy="2714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a:t>Chinch Bugs</a:t>
            </a:r>
          </a:p>
        </p:txBody>
      </p:sp>
      <p:sp>
        <p:nvSpPr>
          <p:cNvPr id="57347" name="Rectangle 3"/>
          <p:cNvSpPr>
            <a:spLocks noGrp="1" noChangeArrowheads="1"/>
          </p:cNvSpPr>
          <p:nvPr>
            <p:ph type="body" sz="half" idx="1"/>
          </p:nvPr>
        </p:nvSpPr>
        <p:spPr/>
        <p:txBody>
          <a:bodyPr/>
          <a:lstStyle/>
          <a:p>
            <a:pPr>
              <a:lnSpc>
                <a:spcPct val="90000"/>
              </a:lnSpc>
            </a:pPr>
            <a:r>
              <a:rPr lang="en-US" altLang="en-US" sz="2000"/>
              <a:t>3-4 generations per year; bugs insert their slender beak into the grass and suck the plant juices</a:t>
            </a:r>
          </a:p>
          <a:p>
            <a:pPr>
              <a:lnSpc>
                <a:spcPct val="90000"/>
              </a:lnSpc>
            </a:pPr>
            <a:r>
              <a:rPr lang="en-US" altLang="en-US" sz="2000"/>
              <a:t>typical injury appears as spreading patches of brown, dead grass.  St. Augustine is the most seriously injured, but other grasses are susceptible; infestations and damage often noticed during hot, dry periods.</a:t>
            </a:r>
          </a:p>
          <a:p>
            <a:pPr>
              <a:lnSpc>
                <a:spcPct val="90000"/>
              </a:lnSpc>
            </a:pPr>
            <a:endParaRPr lang="en-US" altLang="en-US" sz="2000"/>
          </a:p>
          <a:p>
            <a:pPr>
              <a:lnSpc>
                <a:spcPct val="90000"/>
              </a:lnSpc>
            </a:pPr>
            <a:endParaRPr lang="en-US" altLang="en-US" sz="2000"/>
          </a:p>
        </p:txBody>
      </p:sp>
      <p:grpSp>
        <p:nvGrpSpPr>
          <p:cNvPr id="57354" name="Group 10"/>
          <p:cNvGrpSpPr>
            <a:grpSpLocks/>
          </p:cNvGrpSpPr>
          <p:nvPr/>
        </p:nvGrpSpPr>
        <p:grpSpPr bwMode="auto">
          <a:xfrm>
            <a:off x="2819400" y="7315200"/>
            <a:ext cx="544513" cy="511175"/>
            <a:chOff x="-5" y="-5"/>
            <a:chExt cx="4622" cy="1412"/>
          </a:xfrm>
        </p:grpSpPr>
        <p:grpSp>
          <p:nvGrpSpPr>
            <p:cNvPr id="57352" name="Group 8"/>
            <p:cNvGrpSpPr>
              <a:grpSpLocks/>
            </p:cNvGrpSpPr>
            <p:nvPr/>
          </p:nvGrpSpPr>
          <p:grpSpPr bwMode="auto">
            <a:xfrm>
              <a:off x="0" y="0"/>
              <a:ext cx="4612" cy="1402"/>
              <a:chOff x="0" y="0"/>
              <a:chExt cx="4612" cy="1402"/>
            </a:xfrm>
          </p:grpSpPr>
          <p:sp>
            <p:nvSpPr>
              <p:cNvPr id="57349" name="Rectangle 5"/>
              <p:cNvSpPr>
                <a:spLocks noChangeArrowheads="1"/>
              </p:cNvSpPr>
              <p:nvPr/>
            </p:nvSpPr>
            <p:spPr bwMode="auto">
              <a:xfrm>
                <a:off x="0" y="0"/>
                <a:ext cx="4612" cy="1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altLang="en-US">
                    <a:latin typeface="Arial" charset="0"/>
                  </a:rPr>
                  <a:t>  </a:t>
                </a:r>
                <a:r>
                  <a:rPr lang="en-US" altLang="en-US" sz="11600">
                    <a:latin typeface="Arial" charset="0"/>
                  </a:rPr>
                  <a:t> </a:t>
                </a:r>
                <a:r>
                  <a:rPr lang="en-US" altLang="en-US">
                    <a:latin typeface="Arial" charset="0"/>
                  </a:rPr>
                  <a:t>                                                     </a:t>
                </a:r>
              </a:p>
              <a:p>
                <a:pPr eaLnBrk="0" hangingPunct="0"/>
                <a:endParaRPr lang="en-US" altLang="en-US">
                  <a:latin typeface="Arial" charset="0"/>
                </a:endParaRPr>
              </a:p>
            </p:txBody>
          </p:sp>
          <p:sp>
            <p:nvSpPr>
              <p:cNvPr id="57351" name="Rectangle 7"/>
              <p:cNvSpPr>
                <a:spLocks noChangeArrowheads="1"/>
              </p:cNvSpPr>
              <p:nvPr/>
            </p:nvSpPr>
            <p:spPr bwMode="auto">
              <a:xfrm>
                <a:off x="0" y="0"/>
                <a:ext cx="4612" cy="140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57353" name="Rectangle 9"/>
            <p:cNvSpPr>
              <a:spLocks noChangeArrowheads="1"/>
            </p:cNvSpPr>
            <p:nvPr/>
          </p:nvSpPr>
          <p:spPr bwMode="auto">
            <a:xfrm>
              <a:off x="-5" y="-5"/>
              <a:ext cx="4622" cy="1412"/>
            </a:xfrm>
            <a:prstGeom prst="rect">
              <a:avLst/>
            </a:prstGeom>
            <a:noFill/>
            <a:ln w="1746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pic>
        <p:nvPicPr>
          <p:cNvPr id="57355" name="Picture 11" descr="chinch bugs"/>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r="40776"/>
          <a:stretch>
            <a:fillRect/>
          </a:stretch>
        </p:blipFill>
        <p:spPr>
          <a:xfrm>
            <a:off x="5181600" y="3017838"/>
            <a:ext cx="3581400" cy="24495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26"/>
          <p:cNvSpPr>
            <a:spLocks noGrp="1" noChangeArrowheads="1"/>
          </p:cNvSpPr>
          <p:nvPr>
            <p:ph type="title"/>
          </p:nvPr>
        </p:nvSpPr>
        <p:spPr/>
        <p:txBody>
          <a:bodyPr/>
          <a:lstStyle/>
          <a:p>
            <a:r>
              <a:rPr lang="en-US" altLang="en-US"/>
              <a:t>Chinch Bugs</a:t>
            </a:r>
          </a:p>
        </p:txBody>
      </p:sp>
      <p:sp>
        <p:nvSpPr>
          <p:cNvPr id="67587" name="Rectangle 1027"/>
          <p:cNvSpPr>
            <a:spLocks noGrp="1" noChangeArrowheads="1"/>
          </p:cNvSpPr>
          <p:nvPr>
            <p:ph type="body" sz="half" idx="1"/>
          </p:nvPr>
        </p:nvSpPr>
        <p:spPr/>
        <p:txBody>
          <a:bodyPr/>
          <a:lstStyle/>
          <a:p>
            <a:r>
              <a:rPr lang="en-US" altLang="en-US" sz="2400"/>
              <a:t>Bifenthrin</a:t>
            </a:r>
          </a:p>
          <a:p>
            <a:r>
              <a:rPr lang="en-US" altLang="en-US" sz="2400"/>
              <a:t>Cyfluthrin (Bayer Advanced Lawn and Garden) </a:t>
            </a:r>
          </a:p>
          <a:p>
            <a:pPr>
              <a:buFont typeface="Wingdings" charset="2"/>
              <a:buNone/>
            </a:pPr>
            <a:r>
              <a:rPr lang="en-US" altLang="en-US" sz="2400"/>
              <a:t>*	Diazinon</a:t>
            </a:r>
          </a:p>
        </p:txBody>
      </p:sp>
      <p:sp>
        <p:nvSpPr>
          <p:cNvPr id="67588" name="Rectangle 1028"/>
          <p:cNvSpPr>
            <a:spLocks noGrp="1" noChangeArrowheads="1"/>
          </p:cNvSpPr>
          <p:nvPr>
            <p:ph type="body" sz="half" idx="2"/>
          </p:nvPr>
        </p:nvSpPr>
        <p:spPr>
          <a:xfrm>
            <a:off x="4991100" y="2362200"/>
            <a:ext cx="3924300" cy="1981200"/>
          </a:xfrm>
        </p:spPr>
        <p:txBody>
          <a:bodyPr/>
          <a:lstStyle/>
          <a:p>
            <a:r>
              <a:rPr lang="en-US" altLang="en-US" sz="2400"/>
              <a:t>Irrigate lawn prior to application. Granules can be used. Water in thoroughly.</a:t>
            </a:r>
          </a:p>
          <a:p>
            <a:endParaRPr lang="en-US" altLang="en-US" sz="2400" b="1"/>
          </a:p>
        </p:txBody>
      </p:sp>
      <p:sp>
        <p:nvSpPr>
          <p:cNvPr id="67589" name="Text Box 1029"/>
          <p:cNvSpPr txBox="1">
            <a:spLocks noChangeArrowheads="1"/>
          </p:cNvSpPr>
          <p:nvPr/>
        </p:nvSpPr>
        <p:spPr bwMode="auto">
          <a:xfrm>
            <a:off x="914400" y="4724400"/>
            <a:ext cx="8001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a:t>* Diazinon is no longer being produced for homeowner use.  However, diazinon can be sold through the end of 2004.</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a:t>Sod Webworms</a:t>
            </a:r>
          </a:p>
        </p:txBody>
      </p:sp>
      <p:sp>
        <p:nvSpPr>
          <p:cNvPr id="52227" name="Rectangle 3"/>
          <p:cNvSpPr>
            <a:spLocks noGrp="1" noChangeArrowheads="1"/>
          </p:cNvSpPr>
          <p:nvPr>
            <p:ph type="body" sz="half" idx="1"/>
          </p:nvPr>
        </p:nvSpPr>
        <p:spPr>
          <a:xfrm>
            <a:off x="914400" y="2362200"/>
            <a:ext cx="4267200" cy="3733800"/>
          </a:xfrm>
        </p:spPr>
        <p:txBody>
          <a:bodyPr/>
          <a:lstStyle/>
          <a:p>
            <a:pPr>
              <a:lnSpc>
                <a:spcPct val="90000"/>
              </a:lnSpc>
            </a:pPr>
            <a:r>
              <a:rPr lang="en-US" altLang="en-US" sz="2000"/>
              <a:t>caterpillars of small brown to dull gray moths; webworms grow to nearly 3/4 inch and vary in color from pinkish white to yellowish brown w/ a light brown to black head; covered with fine hairs</a:t>
            </a:r>
          </a:p>
          <a:p>
            <a:pPr>
              <a:lnSpc>
                <a:spcPct val="90000"/>
              </a:lnSpc>
            </a:pPr>
            <a:r>
              <a:rPr lang="en-US" altLang="en-US" sz="2000"/>
              <a:t>moths have a wingspan of 3/4 inch, folding their wings in closely when at rest</a:t>
            </a:r>
          </a:p>
          <a:p>
            <a:pPr>
              <a:lnSpc>
                <a:spcPct val="90000"/>
              </a:lnSpc>
            </a:pPr>
            <a:r>
              <a:rPr lang="en-US" altLang="en-US" sz="2000"/>
              <a:t>moths hide in shrubbery or during the day; fly over turf in early evening and female scatters eggs over the lawn as she flies</a:t>
            </a:r>
          </a:p>
        </p:txBody>
      </p:sp>
      <p:grpSp>
        <p:nvGrpSpPr>
          <p:cNvPr id="52236" name="Group 12"/>
          <p:cNvGrpSpPr>
            <a:grpSpLocks/>
          </p:cNvGrpSpPr>
          <p:nvPr/>
        </p:nvGrpSpPr>
        <p:grpSpPr bwMode="auto">
          <a:xfrm>
            <a:off x="914400" y="7239000"/>
            <a:ext cx="617538" cy="17546638"/>
            <a:chOff x="-5" y="-5"/>
            <a:chExt cx="4618" cy="57974"/>
          </a:xfrm>
        </p:grpSpPr>
        <p:grpSp>
          <p:nvGrpSpPr>
            <p:cNvPr id="52234" name="Group 10"/>
            <p:cNvGrpSpPr>
              <a:grpSpLocks/>
            </p:cNvGrpSpPr>
            <p:nvPr/>
          </p:nvGrpSpPr>
          <p:grpSpPr bwMode="auto">
            <a:xfrm>
              <a:off x="-5" y="0"/>
              <a:ext cx="4613" cy="57969"/>
              <a:chOff x="-5" y="0"/>
              <a:chExt cx="4613" cy="57969"/>
            </a:xfrm>
          </p:grpSpPr>
          <p:grpSp>
            <p:nvGrpSpPr>
              <p:cNvPr id="52232" name="Group 8"/>
              <p:cNvGrpSpPr>
                <a:grpSpLocks/>
              </p:cNvGrpSpPr>
              <p:nvPr/>
            </p:nvGrpSpPr>
            <p:grpSpPr bwMode="auto">
              <a:xfrm>
                <a:off x="-5" y="0"/>
                <a:ext cx="4613" cy="57969"/>
                <a:chOff x="-5" y="1547"/>
                <a:chExt cx="4613" cy="57969"/>
              </a:xfrm>
            </p:grpSpPr>
            <p:sp>
              <p:nvSpPr>
                <p:cNvPr id="52229" name="Rectangle 5"/>
                <p:cNvSpPr>
                  <a:spLocks noChangeArrowheads="1"/>
                </p:cNvSpPr>
                <p:nvPr/>
              </p:nvSpPr>
              <p:spPr bwMode="auto">
                <a:xfrm>
                  <a:off x="0" y="1547"/>
                  <a:ext cx="4608" cy="1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endParaRPr lang="en-US"/>
                </a:p>
              </p:txBody>
            </p:sp>
            <p:sp>
              <p:nvSpPr>
                <p:cNvPr id="52230" name="Rectangle 6"/>
                <p:cNvSpPr>
                  <a:spLocks noChangeArrowheads="1"/>
                </p:cNvSpPr>
                <p:nvPr/>
              </p:nvSpPr>
              <p:spPr bwMode="auto">
                <a:xfrm>
                  <a:off x="-5" y="1547"/>
                  <a:ext cx="2351" cy="57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en-US">
                      <a:latin typeface="Arial" charset="0"/>
                    </a:rPr>
                    <a:t>  </a:t>
                  </a:r>
                  <a:r>
                    <a:rPr lang="en-US" altLang="en-US" sz="13900">
                      <a:latin typeface="Arial" charset="0"/>
                    </a:rPr>
                    <a:t> </a:t>
                  </a:r>
                  <a:r>
                    <a:rPr lang="en-US" altLang="en-US">
                      <a:latin typeface="Arial" charset="0"/>
                    </a:rPr>
                    <a:t>                                       </a:t>
                  </a:r>
                </a:p>
                <a:p>
                  <a:pPr eaLnBrk="0" hangingPunct="0"/>
                  <a:endParaRPr lang="en-US" altLang="en-US">
                    <a:latin typeface="Arial" charset="0"/>
                  </a:endParaRPr>
                </a:p>
              </p:txBody>
            </p:sp>
          </p:grpSp>
          <p:sp>
            <p:nvSpPr>
              <p:cNvPr id="52233" name="Rectangle 9"/>
              <p:cNvSpPr>
                <a:spLocks noChangeArrowheads="1"/>
              </p:cNvSpPr>
              <p:nvPr/>
            </p:nvSpPr>
            <p:spPr bwMode="auto">
              <a:xfrm>
                <a:off x="0" y="0"/>
                <a:ext cx="4608" cy="185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52235" name="Rectangle 11"/>
            <p:cNvSpPr>
              <a:spLocks noChangeArrowheads="1"/>
            </p:cNvSpPr>
            <p:nvPr/>
          </p:nvSpPr>
          <p:spPr bwMode="auto">
            <a:xfrm>
              <a:off x="-5" y="-5"/>
              <a:ext cx="4618" cy="1862"/>
            </a:xfrm>
            <a:prstGeom prst="rect">
              <a:avLst/>
            </a:prstGeom>
            <a:noFill/>
            <a:ln w="1746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pic>
        <p:nvPicPr>
          <p:cNvPr id="52237" name="Picture 13" descr="sod webworm caterpillar"/>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r="17021"/>
          <a:stretch>
            <a:fillRect/>
          </a:stretch>
        </p:blipFill>
        <p:spPr>
          <a:xfrm>
            <a:off x="5410200" y="3048000"/>
            <a:ext cx="3505200" cy="27193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ltLang="en-US"/>
              <a:t>Sod Webworms</a:t>
            </a:r>
          </a:p>
        </p:txBody>
      </p:sp>
      <p:sp>
        <p:nvSpPr>
          <p:cNvPr id="58371" name="Rectangle 3"/>
          <p:cNvSpPr>
            <a:spLocks noGrp="1" noChangeArrowheads="1"/>
          </p:cNvSpPr>
          <p:nvPr>
            <p:ph type="body" sz="half" idx="1"/>
          </p:nvPr>
        </p:nvSpPr>
        <p:spPr>
          <a:xfrm>
            <a:off x="914400" y="2362200"/>
            <a:ext cx="4495800" cy="3733800"/>
          </a:xfrm>
        </p:spPr>
        <p:txBody>
          <a:bodyPr/>
          <a:lstStyle/>
          <a:p>
            <a:pPr>
              <a:lnSpc>
                <a:spcPct val="90000"/>
              </a:lnSpc>
            </a:pPr>
            <a:r>
              <a:rPr lang="en-US" altLang="en-US" sz="2000"/>
              <a:t>sod webworms feed only at night; damaged grass blades appear notched and chewed raggedly; irregular brown spots are the first signs of damage; large areas of grass may be severely damaged; a heavy infestation can destroy a lawn in only a few days</a:t>
            </a:r>
          </a:p>
          <a:p>
            <a:pPr>
              <a:lnSpc>
                <a:spcPct val="90000"/>
              </a:lnSpc>
            </a:pPr>
            <a:r>
              <a:rPr lang="en-US" altLang="en-US" sz="2000"/>
              <a:t>insecticide application should be timed for treatment two weeks after peak moth activity and should be made during the early evening when caterpillars begin feeding on turf surface</a:t>
            </a:r>
          </a:p>
          <a:p>
            <a:pPr>
              <a:lnSpc>
                <a:spcPct val="90000"/>
              </a:lnSpc>
            </a:pPr>
            <a:endParaRPr lang="en-US" altLang="en-US" sz="2000"/>
          </a:p>
        </p:txBody>
      </p:sp>
      <p:grpSp>
        <p:nvGrpSpPr>
          <p:cNvPr id="58380" name="Group 12"/>
          <p:cNvGrpSpPr>
            <a:grpSpLocks/>
          </p:cNvGrpSpPr>
          <p:nvPr/>
        </p:nvGrpSpPr>
        <p:grpSpPr bwMode="auto">
          <a:xfrm>
            <a:off x="1371600" y="7086600"/>
            <a:ext cx="922338" cy="7688263"/>
            <a:chOff x="-5" y="-5"/>
            <a:chExt cx="4618" cy="29374"/>
          </a:xfrm>
        </p:grpSpPr>
        <p:grpSp>
          <p:nvGrpSpPr>
            <p:cNvPr id="58378" name="Group 10"/>
            <p:cNvGrpSpPr>
              <a:grpSpLocks/>
            </p:cNvGrpSpPr>
            <p:nvPr/>
          </p:nvGrpSpPr>
          <p:grpSpPr bwMode="auto">
            <a:xfrm>
              <a:off x="0" y="0"/>
              <a:ext cx="4608" cy="29369"/>
              <a:chOff x="0" y="0"/>
              <a:chExt cx="4608" cy="29369"/>
            </a:xfrm>
          </p:grpSpPr>
          <p:grpSp>
            <p:nvGrpSpPr>
              <p:cNvPr id="58376" name="Group 8"/>
              <p:cNvGrpSpPr>
                <a:grpSpLocks/>
              </p:cNvGrpSpPr>
              <p:nvPr/>
            </p:nvGrpSpPr>
            <p:grpSpPr bwMode="auto">
              <a:xfrm>
                <a:off x="0" y="0"/>
                <a:ext cx="4608" cy="29369"/>
                <a:chOff x="0" y="1547"/>
                <a:chExt cx="4608" cy="29369"/>
              </a:xfrm>
            </p:grpSpPr>
            <p:sp>
              <p:nvSpPr>
                <p:cNvPr id="58373" name="Rectangle 5"/>
                <p:cNvSpPr>
                  <a:spLocks noChangeArrowheads="1"/>
                </p:cNvSpPr>
                <p:nvPr/>
              </p:nvSpPr>
              <p:spPr bwMode="auto">
                <a:xfrm>
                  <a:off x="0" y="1547"/>
                  <a:ext cx="4608" cy="1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endParaRPr lang="en-US"/>
                </a:p>
              </p:txBody>
            </p:sp>
            <p:sp>
              <p:nvSpPr>
                <p:cNvPr id="58374" name="Rectangle 6"/>
                <p:cNvSpPr>
                  <a:spLocks noChangeArrowheads="1"/>
                </p:cNvSpPr>
                <p:nvPr/>
              </p:nvSpPr>
              <p:spPr bwMode="auto">
                <a:xfrm>
                  <a:off x="3" y="1548"/>
                  <a:ext cx="2337" cy="2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altLang="en-US">
                      <a:latin typeface="Arial" charset="0"/>
                    </a:rPr>
                    <a:t>  </a:t>
                  </a:r>
                  <a:r>
                    <a:rPr lang="en-US" altLang="en-US" sz="13900">
                      <a:latin typeface="Arial" charset="0"/>
                    </a:rPr>
                    <a:t> </a:t>
                  </a:r>
                  <a:r>
                    <a:rPr lang="en-US" altLang="en-US">
                      <a:latin typeface="Arial" charset="0"/>
                    </a:rPr>
                    <a:t>                                       </a:t>
                  </a:r>
                </a:p>
                <a:p>
                  <a:pPr eaLnBrk="0" hangingPunct="0"/>
                  <a:endParaRPr lang="en-US" altLang="en-US">
                    <a:latin typeface="Arial" charset="0"/>
                  </a:endParaRPr>
                </a:p>
              </p:txBody>
            </p:sp>
          </p:grpSp>
          <p:sp>
            <p:nvSpPr>
              <p:cNvPr id="58377" name="Rectangle 9"/>
              <p:cNvSpPr>
                <a:spLocks noChangeArrowheads="1"/>
              </p:cNvSpPr>
              <p:nvPr/>
            </p:nvSpPr>
            <p:spPr bwMode="auto">
              <a:xfrm>
                <a:off x="0" y="0"/>
                <a:ext cx="4608" cy="1852"/>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58379" name="Rectangle 11"/>
            <p:cNvSpPr>
              <a:spLocks noChangeArrowheads="1"/>
            </p:cNvSpPr>
            <p:nvPr/>
          </p:nvSpPr>
          <p:spPr bwMode="auto">
            <a:xfrm>
              <a:off x="-5" y="-5"/>
              <a:ext cx="4618" cy="1862"/>
            </a:xfrm>
            <a:prstGeom prst="rect">
              <a:avLst/>
            </a:prstGeom>
            <a:noFill/>
            <a:ln w="1746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pic>
        <p:nvPicPr>
          <p:cNvPr id="58381" name="Picture 13" descr="sod webworm"/>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l="8696" r="8696"/>
          <a:stretch>
            <a:fillRect/>
          </a:stretch>
        </p:blipFill>
        <p:spPr>
          <a:xfrm>
            <a:off x="5638800" y="2971800"/>
            <a:ext cx="3200400" cy="2493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026"/>
          <p:cNvSpPr>
            <a:spLocks noGrp="1" noChangeArrowheads="1"/>
          </p:cNvSpPr>
          <p:nvPr>
            <p:ph type="title"/>
          </p:nvPr>
        </p:nvSpPr>
        <p:spPr/>
        <p:txBody>
          <a:bodyPr/>
          <a:lstStyle/>
          <a:p>
            <a:r>
              <a:rPr lang="en-US" altLang="en-US"/>
              <a:t>Sod Webworms</a:t>
            </a:r>
          </a:p>
        </p:txBody>
      </p:sp>
      <p:sp>
        <p:nvSpPr>
          <p:cNvPr id="68611" name="Rectangle 1027"/>
          <p:cNvSpPr>
            <a:spLocks noGrp="1" noChangeArrowheads="1"/>
          </p:cNvSpPr>
          <p:nvPr>
            <p:ph type="body" sz="half" idx="1"/>
          </p:nvPr>
        </p:nvSpPr>
        <p:spPr/>
        <p:txBody>
          <a:bodyPr/>
          <a:lstStyle/>
          <a:p>
            <a:r>
              <a:rPr lang="en-US" altLang="en-US" sz="2000"/>
              <a:t>trichlorfon</a:t>
            </a:r>
            <a:br>
              <a:rPr lang="en-US" altLang="en-US" sz="2000"/>
            </a:br>
            <a:r>
              <a:rPr lang="en-US" altLang="en-US" sz="2000"/>
              <a:t>(Bayer Advanced)</a:t>
            </a:r>
          </a:p>
          <a:p>
            <a:r>
              <a:rPr lang="en-US" altLang="en-US" sz="2000"/>
              <a:t>imidacloprid 1.47%</a:t>
            </a:r>
            <a:br>
              <a:rPr lang="en-US" altLang="en-US" sz="2000"/>
            </a:br>
            <a:r>
              <a:rPr lang="en-US" altLang="en-US" sz="2000"/>
              <a:t>(Bayer Advanced)</a:t>
            </a:r>
          </a:p>
          <a:p>
            <a:r>
              <a:rPr lang="en-US" altLang="en-US" sz="2000"/>
              <a:t>carbaryl (Sevin) </a:t>
            </a:r>
          </a:p>
          <a:p>
            <a:r>
              <a:rPr lang="en-US" altLang="en-US" sz="2000" i="1"/>
              <a:t>Bacillus thuringiensis</a:t>
            </a:r>
            <a:br>
              <a:rPr lang="en-US" altLang="en-US" sz="2000" i="1"/>
            </a:br>
            <a:r>
              <a:rPr lang="en-US" altLang="en-US" sz="2000"/>
              <a:t>(Dipel WP)</a:t>
            </a:r>
          </a:p>
          <a:p>
            <a:r>
              <a:rPr lang="en-US" altLang="en-US" sz="2000"/>
              <a:t>cyfluthrin </a:t>
            </a:r>
          </a:p>
          <a:p>
            <a:pPr>
              <a:buFont typeface="Wingdings" charset="2"/>
              <a:buNone/>
            </a:pPr>
            <a:r>
              <a:rPr lang="en-US" altLang="en-US" sz="2000"/>
              <a:t>	(Bayer Advanced Lawn and Garden)</a:t>
            </a:r>
          </a:p>
        </p:txBody>
      </p:sp>
      <p:sp>
        <p:nvSpPr>
          <p:cNvPr id="68612" name="Rectangle 1028"/>
          <p:cNvSpPr>
            <a:spLocks noGrp="1" noChangeArrowheads="1"/>
          </p:cNvSpPr>
          <p:nvPr>
            <p:ph type="body" sz="half" idx="2"/>
          </p:nvPr>
        </p:nvSpPr>
        <p:spPr/>
        <p:txBody>
          <a:bodyPr/>
          <a:lstStyle/>
          <a:p>
            <a:r>
              <a:rPr lang="en-US" altLang="en-US" sz="2400"/>
              <a:t>Treat in late afternoon in adequate water for good coverage. </a:t>
            </a:r>
            <a:br>
              <a:rPr lang="en-US" altLang="en-US" sz="2400"/>
            </a:br>
            <a:r>
              <a:rPr lang="en-US" altLang="en-US" sz="2400" b="1"/>
              <a:t>DO NOT cut grass for 1-3 days after treatment.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Importance of Pests</a:t>
            </a:r>
          </a:p>
        </p:txBody>
      </p:sp>
      <p:sp>
        <p:nvSpPr>
          <p:cNvPr id="43011" name="Rectangle 3"/>
          <p:cNvSpPr>
            <a:spLocks noGrp="1" noChangeArrowheads="1"/>
          </p:cNvSpPr>
          <p:nvPr>
            <p:ph type="body" idx="1"/>
          </p:nvPr>
        </p:nvSpPr>
        <p:spPr/>
        <p:txBody>
          <a:bodyPr/>
          <a:lstStyle/>
          <a:p>
            <a:r>
              <a:rPr lang="en-US" altLang="en-US" sz="2400"/>
              <a:t>Residential and commercial turf areas in Georgia are commonly infested with insects and related arthropods. Most of these creatures go unnoticed, however several species can cause serious damage to turfgrass. </a:t>
            </a:r>
          </a:p>
          <a:p>
            <a:r>
              <a:rPr lang="en-US" altLang="en-US" sz="2400"/>
              <a:t>Divided into two groups based on where they are found: soil inhabitants and thatch inhabitants. Both groups can severely damage turf. </a:t>
            </a:r>
          </a:p>
          <a:p>
            <a:r>
              <a:rPr lang="en-US" altLang="en-US" sz="2400"/>
              <a:t>A knowledge of pest biology and life cycle is needed before effective control programs can be implemented.</a:t>
            </a:r>
          </a:p>
          <a:p>
            <a:endParaRPr lang="en-US" altLang="en-US" sz="2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a:t>Armyworms</a:t>
            </a:r>
          </a:p>
        </p:txBody>
      </p:sp>
      <p:sp>
        <p:nvSpPr>
          <p:cNvPr id="53251" name="Rectangle 3"/>
          <p:cNvSpPr>
            <a:spLocks noGrp="1" noChangeArrowheads="1"/>
          </p:cNvSpPr>
          <p:nvPr>
            <p:ph type="body" sz="half" idx="1"/>
          </p:nvPr>
        </p:nvSpPr>
        <p:spPr>
          <a:xfrm>
            <a:off x="914400" y="2362200"/>
            <a:ext cx="4419600" cy="3733800"/>
          </a:xfrm>
        </p:spPr>
        <p:txBody>
          <a:bodyPr/>
          <a:lstStyle/>
          <a:p>
            <a:pPr>
              <a:lnSpc>
                <a:spcPct val="90000"/>
              </a:lnSpc>
            </a:pPr>
            <a:r>
              <a:rPr lang="en-US" altLang="en-US" sz="2000"/>
              <a:t> ½ inch caterpillars of moths; body is greenish when small, but brown when fully grown; several stripes are apparent from head to rear; adult is brownish-gray moth (1 ½”)</a:t>
            </a:r>
          </a:p>
          <a:p>
            <a:pPr>
              <a:lnSpc>
                <a:spcPct val="90000"/>
              </a:lnSpc>
            </a:pPr>
            <a:r>
              <a:rPr lang="en-US" altLang="en-US" sz="2000"/>
              <a:t>moths lay clusters of eggs on grass blades, lawn furniture, etc. caterpillars hatch &amp; begin feeding on turf; turf appears ragged with chewing damage on grass blades</a:t>
            </a:r>
          </a:p>
          <a:p>
            <a:pPr>
              <a:lnSpc>
                <a:spcPct val="90000"/>
              </a:lnSpc>
            </a:pPr>
            <a:r>
              <a:rPr lang="en-US" altLang="en-US" sz="2000"/>
              <a:t>when numerous, may devour grass to the ground; 3-6 gen’s per year; most active at night</a:t>
            </a:r>
          </a:p>
          <a:p>
            <a:pPr>
              <a:lnSpc>
                <a:spcPct val="90000"/>
              </a:lnSpc>
            </a:pPr>
            <a:r>
              <a:rPr lang="en-US" altLang="en-US" sz="2000"/>
              <a:t>time insecticide applications during early evening while feeding </a:t>
            </a:r>
          </a:p>
        </p:txBody>
      </p:sp>
      <p:grpSp>
        <p:nvGrpSpPr>
          <p:cNvPr id="53258" name="Group 10"/>
          <p:cNvGrpSpPr>
            <a:grpSpLocks/>
          </p:cNvGrpSpPr>
          <p:nvPr/>
        </p:nvGrpSpPr>
        <p:grpSpPr bwMode="auto">
          <a:xfrm flipH="1">
            <a:off x="990600" y="-914400"/>
            <a:ext cx="296863" cy="503237"/>
            <a:chOff x="-5" y="-5"/>
            <a:chExt cx="4618" cy="1690"/>
          </a:xfrm>
        </p:grpSpPr>
        <p:grpSp>
          <p:nvGrpSpPr>
            <p:cNvPr id="53256" name="Group 8"/>
            <p:cNvGrpSpPr>
              <a:grpSpLocks/>
            </p:cNvGrpSpPr>
            <p:nvPr/>
          </p:nvGrpSpPr>
          <p:grpSpPr bwMode="auto">
            <a:xfrm>
              <a:off x="0" y="0"/>
              <a:ext cx="4608" cy="1680"/>
              <a:chOff x="0" y="0"/>
              <a:chExt cx="4608" cy="1680"/>
            </a:xfrm>
          </p:grpSpPr>
          <p:sp>
            <p:nvSpPr>
              <p:cNvPr id="53253" name="Rectangle 5"/>
              <p:cNvSpPr>
                <a:spLocks noChangeArrowheads="1"/>
              </p:cNvSpPr>
              <p:nvPr/>
            </p:nvSpPr>
            <p:spPr bwMode="auto">
              <a:xfrm>
                <a:off x="0" y="0"/>
                <a:ext cx="4608" cy="1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r>
                  <a:rPr lang="en-US" altLang="en-US">
                    <a:latin typeface="Arial" charset="0"/>
                  </a:rPr>
                  <a:t>  </a:t>
                </a:r>
                <a:r>
                  <a:rPr lang="en-US" altLang="en-US" sz="14500">
                    <a:latin typeface="Arial" charset="0"/>
                  </a:rPr>
                  <a:t> </a:t>
                </a:r>
                <a:r>
                  <a:rPr lang="en-US" altLang="en-US">
                    <a:latin typeface="Arial" charset="0"/>
                  </a:rPr>
                  <a:t>                                       </a:t>
                </a:r>
              </a:p>
              <a:p>
                <a:pPr eaLnBrk="0" hangingPunct="0"/>
                <a:endParaRPr lang="en-US" altLang="en-US">
                  <a:latin typeface="Arial" charset="0"/>
                </a:endParaRPr>
              </a:p>
            </p:txBody>
          </p:sp>
          <p:sp>
            <p:nvSpPr>
              <p:cNvPr id="53255" name="Rectangle 7"/>
              <p:cNvSpPr>
                <a:spLocks noChangeArrowheads="1"/>
              </p:cNvSpPr>
              <p:nvPr/>
            </p:nvSpPr>
            <p:spPr bwMode="auto">
              <a:xfrm>
                <a:off x="0" y="0"/>
                <a:ext cx="4608" cy="168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53257" name="Rectangle 9"/>
            <p:cNvSpPr>
              <a:spLocks noChangeArrowheads="1"/>
            </p:cNvSpPr>
            <p:nvPr/>
          </p:nvSpPr>
          <p:spPr bwMode="auto">
            <a:xfrm>
              <a:off x="-5" y="-5"/>
              <a:ext cx="4618" cy="1690"/>
            </a:xfrm>
            <a:prstGeom prst="rect">
              <a:avLst/>
            </a:prstGeom>
            <a:noFill/>
            <a:ln w="1746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pic>
        <p:nvPicPr>
          <p:cNvPr id="53259" name="Picture 11" descr="armyworms"/>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5562600" y="4191000"/>
            <a:ext cx="3352800" cy="2409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pic>
        <p:nvPicPr>
          <p:cNvPr id="53261" name="Picture 13" descr="armyworm caterpiller"/>
          <p:cNvPicPr>
            <a:picLocks noChangeAspect="1" noChangeArrowheads="1"/>
          </p:cNvPicPr>
          <p:nvPr/>
        </p:nvPicPr>
        <p:blipFill>
          <a:blip r:embed="rId3">
            <a:extLst>
              <a:ext uri="{28A0092B-C50C-407E-A947-70E740481C1C}">
                <a14:useLocalDpi xmlns:a14="http://schemas.microsoft.com/office/drawing/2010/main" val="0"/>
              </a:ext>
            </a:extLst>
          </a:blip>
          <a:srcRect l="4762" t="12383" r="4762" b="9200"/>
          <a:stretch>
            <a:fillRect/>
          </a:stretch>
        </p:blipFill>
        <p:spPr bwMode="auto">
          <a:xfrm>
            <a:off x="5715000" y="2438400"/>
            <a:ext cx="3048000" cy="1524000"/>
          </a:xfrm>
          <a:prstGeom prst="rect">
            <a:avLst/>
          </a:prstGeom>
          <a:noFill/>
          <a:extLst>
            <a:ext uri="{909E8E84-426E-40DD-AFC4-6F175D3DCCD1}">
              <a14:hiddenFill xmlns:a14="http://schemas.microsoft.com/office/drawing/2010/main">
                <a:solidFill>
                  <a:srgbClr val="FFFFFF"/>
                </a:solidFill>
              </a14:hiddenFill>
            </a:ext>
          </a:extLst>
        </p:spPr>
      </p:pic>
      <p:grpSp>
        <p:nvGrpSpPr>
          <p:cNvPr id="53265" name="Group 17"/>
          <p:cNvGrpSpPr>
            <a:grpSpLocks/>
          </p:cNvGrpSpPr>
          <p:nvPr/>
        </p:nvGrpSpPr>
        <p:grpSpPr bwMode="auto">
          <a:xfrm flipV="1">
            <a:off x="1600200" y="-762000"/>
            <a:ext cx="609600" cy="381000"/>
            <a:chOff x="-5" y="-5"/>
            <a:chExt cx="4618" cy="348"/>
          </a:xfrm>
        </p:grpSpPr>
        <p:grpSp>
          <p:nvGrpSpPr>
            <p:cNvPr id="53263" name="Group 15"/>
            <p:cNvGrpSpPr>
              <a:grpSpLocks/>
            </p:cNvGrpSpPr>
            <p:nvPr/>
          </p:nvGrpSpPr>
          <p:grpSpPr bwMode="auto">
            <a:xfrm>
              <a:off x="0" y="0"/>
              <a:ext cx="4608" cy="338"/>
              <a:chOff x="0" y="0"/>
              <a:chExt cx="4608" cy="338"/>
            </a:xfrm>
          </p:grpSpPr>
          <p:sp>
            <p:nvSpPr>
              <p:cNvPr id="53260" name="Rectangle 12"/>
              <p:cNvSpPr>
                <a:spLocks noChangeArrowheads="1"/>
              </p:cNvSpPr>
              <p:nvPr/>
            </p:nvSpPr>
            <p:spPr bwMode="auto">
              <a:xfrm>
                <a:off x="0" y="0"/>
                <a:ext cx="4608"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endParaRPr lang="en-US"/>
              </a:p>
            </p:txBody>
          </p:sp>
          <p:sp>
            <p:nvSpPr>
              <p:cNvPr id="53262" name="Rectangle 14"/>
              <p:cNvSpPr>
                <a:spLocks noChangeArrowheads="1"/>
              </p:cNvSpPr>
              <p:nvPr/>
            </p:nvSpPr>
            <p:spPr bwMode="auto">
              <a:xfrm>
                <a:off x="0" y="0"/>
                <a:ext cx="4608" cy="33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53264" name="Rectangle 16"/>
            <p:cNvSpPr>
              <a:spLocks noChangeArrowheads="1"/>
            </p:cNvSpPr>
            <p:nvPr/>
          </p:nvSpPr>
          <p:spPr bwMode="auto">
            <a:xfrm>
              <a:off x="-5" y="-5"/>
              <a:ext cx="4618" cy="348"/>
            </a:xfrm>
            <a:prstGeom prst="rect">
              <a:avLst/>
            </a:prstGeom>
            <a:noFill/>
            <a:ln w="1746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026"/>
          <p:cNvSpPr>
            <a:spLocks noGrp="1" noChangeArrowheads="1"/>
          </p:cNvSpPr>
          <p:nvPr>
            <p:ph type="title"/>
          </p:nvPr>
        </p:nvSpPr>
        <p:spPr/>
        <p:txBody>
          <a:bodyPr/>
          <a:lstStyle/>
          <a:p>
            <a:r>
              <a:rPr lang="en-US" altLang="en-US"/>
              <a:t>Armyworms &amp; Cutworms</a:t>
            </a:r>
          </a:p>
        </p:txBody>
      </p:sp>
      <p:sp>
        <p:nvSpPr>
          <p:cNvPr id="69635" name="Rectangle 1027"/>
          <p:cNvSpPr>
            <a:spLocks noGrp="1" noChangeArrowheads="1"/>
          </p:cNvSpPr>
          <p:nvPr>
            <p:ph type="body" sz="half" idx="1"/>
          </p:nvPr>
        </p:nvSpPr>
        <p:spPr/>
        <p:txBody>
          <a:bodyPr/>
          <a:lstStyle/>
          <a:p>
            <a:r>
              <a:rPr lang="en-US" altLang="en-US" sz="2000"/>
              <a:t>Carbaryl  (Sevin 80W)</a:t>
            </a:r>
            <a:br>
              <a:rPr lang="en-US" altLang="en-US" sz="2000"/>
            </a:br>
            <a:r>
              <a:rPr lang="en-US" altLang="en-US" sz="2000"/>
              <a:t>(Sevin SL); Higher rates for larger caterpillars.</a:t>
            </a:r>
          </a:p>
          <a:p>
            <a:r>
              <a:rPr lang="en-US" altLang="en-US" sz="2000"/>
              <a:t>Chlorpyrifos (Dursban Pro)</a:t>
            </a:r>
          </a:p>
          <a:p>
            <a:r>
              <a:rPr lang="en-US" altLang="en-US" sz="2000"/>
              <a:t>cyfluthrin (Tempo 2E) </a:t>
            </a:r>
          </a:p>
          <a:p>
            <a:r>
              <a:rPr lang="en-US" altLang="en-US" sz="2000"/>
              <a:t>acephate </a:t>
            </a:r>
            <a:br>
              <a:rPr lang="en-US" altLang="en-US" sz="2000"/>
            </a:br>
            <a:r>
              <a:rPr lang="en-US" altLang="en-US" sz="2000"/>
              <a:t>(Orthene TTO, Pro75)</a:t>
            </a:r>
          </a:p>
          <a:p>
            <a:r>
              <a:rPr lang="en-US" altLang="en-US" sz="2000"/>
              <a:t>spinosad</a:t>
            </a:r>
            <a:br>
              <a:rPr lang="en-US" altLang="en-US" sz="2000"/>
            </a:br>
            <a:r>
              <a:rPr lang="en-US" altLang="en-US" sz="2000"/>
              <a:t>(Conserve SC); </a:t>
            </a:r>
            <a:br>
              <a:rPr lang="en-US" altLang="en-US" sz="2000"/>
            </a:br>
            <a:r>
              <a:rPr lang="en-US" altLang="en-US" sz="2000"/>
              <a:t>Higher rates for larger caterpillars. </a:t>
            </a:r>
          </a:p>
        </p:txBody>
      </p:sp>
      <p:sp>
        <p:nvSpPr>
          <p:cNvPr id="69636" name="Rectangle 1028"/>
          <p:cNvSpPr>
            <a:spLocks noGrp="1" noChangeArrowheads="1"/>
          </p:cNvSpPr>
          <p:nvPr>
            <p:ph type="body" sz="half" idx="2"/>
          </p:nvPr>
        </p:nvSpPr>
        <p:spPr/>
        <p:txBody>
          <a:bodyPr/>
          <a:lstStyle/>
          <a:p>
            <a:r>
              <a:rPr lang="en-US" altLang="en-US" sz="2400"/>
              <a:t>Treat in late afternoon. </a:t>
            </a:r>
          </a:p>
          <a:p>
            <a:r>
              <a:rPr lang="en-US" altLang="en-US" sz="2000" b="1"/>
              <a:t>DO NOT cut grass for 1-3 days after application</a:t>
            </a:r>
            <a:r>
              <a:rPr lang="en-US" altLang="en-US" sz="2000"/>
              <a:t>.</a:t>
            </a:r>
            <a:br>
              <a:rPr lang="en-US" altLang="en-US" sz="2000"/>
            </a:br>
            <a:endParaRPr lang="en-US" altLang="en-US" sz="2000"/>
          </a:p>
          <a:p>
            <a:endParaRPr lang="en-US" alt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a:t>Cutworms</a:t>
            </a:r>
          </a:p>
        </p:txBody>
      </p:sp>
      <p:sp>
        <p:nvSpPr>
          <p:cNvPr id="54275" name="Rectangle 3"/>
          <p:cNvSpPr>
            <a:spLocks noGrp="1" noChangeArrowheads="1"/>
          </p:cNvSpPr>
          <p:nvPr>
            <p:ph type="body" sz="half" idx="1"/>
          </p:nvPr>
        </p:nvSpPr>
        <p:spPr>
          <a:xfrm>
            <a:off x="914400" y="2362200"/>
            <a:ext cx="4572000" cy="3733800"/>
          </a:xfrm>
        </p:spPr>
        <p:txBody>
          <a:bodyPr/>
          <a:lstStyle/>
          <a:p>
            <a:pPr>
              <a:lnSpc>
                <a:spcPct val="90000"/>
              </a:lnSpc>
            </a:pPr>
            <a:r>
              <a:rPr lang="en-US" altLang="en-US" sz="2000"/>
              <a:t>- caterpillar stage of certain moths, growing to a length of 1 ½ - 2”; dull brown to black, plump &amp; greasy; if disturbed, curl into a C-shaped ball</a:t>
            </a:r>
          </a:p>
          <a:p>
            <a:pPr>
              <a:lnSpc>
                <a:spcPct val="90000"/>
              </a:lnSpc>
            </a:pPr>
            <a:r>
              <a:rPr lang="en-US" altLang="en-US" sz="2000"/>
              <a:t>- eggs laid on grass &amp; weed stems or behind the leaf sheath; remain below the ground surface during the day and feed at night</a:t>
            </a:r>
          </a:p>
          <a:p>
            <a:pPr>
              <a:lnSpc>
                <a:spcPct val="90000"/>
              </a:lnSpc>
            </a:pPr>
            <a:r>
              <a:rPr lang="en-US" altLang="en-US" sz="2000"/>
              <a:t>- foliage or stems may be cut off by the caterpillars; cutworms pupate in soil; several generations a year</a:t>
            </a:r>
          </a:p>
          <a:p>
            <a:pPr>
              <a:lnSpc>
                <a:spcPct val="90000"/>
              </a:lnSpc>
            </a:pPr>
            <a:r>
              <a:rPr lang="en-US" altLang="en-US" sz="2000"/>
              <a:t>- due to nocturnal behavior, time control measures for early evening or when caterpillars are present on the surface of the turf</a:t>
            </a:r>
          </a:p>
        </p:txBody>
      </p:sp>
      <p:grpSp>
        <p:nvGrpSpPr>
          <p:cNvPr id="54282" name="Group 10"/>
          <p:cNvGrpSpPr>
            <a:grpSpLocks/>
          </p:cNvGrpSpPr>
          <p:nvPr/>
        </p:nvGrpSpPr>
        <p:grpSpPr bwMode="auto">
          <a:xfrm>
            <a:off x="990600" y="-2514600"/>
            <a:ext cx="312738" cy="457200"/>
            <a:chOff x="-5" y="-5"/>
            <a:chExt cx="4618" cy="1671"/>
          </a:xfrm>
        </p:grpSpPr>
        <p:grpSp>
          <p:nvGrpSpPr>
            <p:cNvPr id="54280" name="Group 8"/>
            <p:cNvGrpSpPr>
              <a:grpSpLocks/>
            </p:cNvGrpSpPr>
            <p:nvPr/>
          </p:nvGrpSpPr>
          <p:grpSpPr bwMode="auto">
            <a:xfrm>
              <a:off x="0" y="0"/>
              <a:ext cx="4608" cy="1661"/>
              <a:chOff x="0" y="0"/>
              <a:chExt cx="4608" cy="1661"/>
            </a:xfrm>
          </p:grpSpPr>
          <p:sp>
            <p:nvSpPr>
              <p:cNvPr id="54277" name="Rectangle 5"/>
              <p:cNvSpPr>
                <a:spLocks noChangeArrowheads="1"/>
              </p:cNvSpPr>
              <p:nvPr/>
            </p:nvSpPr>
            <p:spPr bwMode="auto">
              <a:xfrm>
                <a:off x="0" y="0"/>
                <a:ext cx="4608" cy="1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r>
                  <a:rPr lang="en-US" altLang="en-US">
                    <a:latin typeface="Arial" charset="0"/>
                  </a:rPr>
                  <a:t>  </a:t>
                </a:r>
                <a:r>
                  <a:rPr lang="en-US" altLang="en-US" sz="16700">
                    <a:latin typeface="Arial" charset="0"/>
                  </a:rPr>
                  <a:t> </a:t>
                </a:r>
                <a:r>
                  <a:rPr lang="en-US" altLang="en-US">
                    <a:latin typeface="Arial" charset="0"/>
                  </a:rPr>
                  <a:t>                                       </a:t>
                </a:r>
              </a:p>
            </p:txBody>
          </p:sp>
          <p:sp>
            <p:nvSpPr>
              <p:cNvPr id="54279" name="Rectangle 7"/>
              <p:cNvSpPr>
                <a:spLocks noChangeArrowheads="1"/>
              </p:cNvSpPr>
              <p:nvPr/>
            </p:nvSpPr>
            <p:spPr bwMode="auto">
              <a:xfrm>
                <a:off x="0" y="0"/>
                <a:ext cx="4608" cy="1661"/>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54281" name="Rectangle 9"/>
            <p:cNvSpPr>
              <a:spLocks noChangeArrowheads="1"/>
            </p:cNvSpPr>
            <p:nvPr/>
          </p:nvSpPr>
          <p:spPr bwMode="auto">
            <a:xfrm>
              <a:off x="-5" y="-5"/>
              <a:ext cx="4618" cy="1671"/>
            </a:xfrm>
            <a:prstGeom prst="rect">
              <a:avLst/>
            </a:prstGeom>
            <a:noFill/>
            <a:ln w="1746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pic>
        <p:nvPicPr>
          <p:cNvPr id="54283" name="Picture 11" descr="cutworm"/>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l="33650" t="6976" b="26639"/>
          <a:stretch>
            <a:fillRect/>
          </a:stretch>
        </p:blipFill>
        <p:spPr>
          <a:xfrm>
            <a:off x="5943600" y="2438400"/>
            <a:ext cx="2895600" cy="2251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grpSp>
        <p:nvGrpSpPr>
          <p:cNvPr id="54289" name="Group 17"/>
          <p:cNvGrpSpPr>
            <a:grpSpLocks/>
          </p:cNvGrpSpPr>
          <p:nvPr/>
        </p:nvGrpSpPr>
        <p:grpSpPr bwMode="auto">
          <a:xfrm>
            <a:off x="7315200" y="-533400"/>
            <a:ext cx="236538" cy="312737"/>
            <a:chOff x="-5" y="-5"/>
            <a:chExt cx="4618" cy="970"/>
          </a:xfrm>
        </p:grpSpPr>
        <p:grpSp>
          <p:nvGrpSpPr>
            <p:cNvPr id="54287" name="Group 15"/>
            <p:cNvGrpSpPr>
              <a:grpSpLocks/>
            </p:cNvGrpSpPr>
            <p:nvPr/>
          </p:nvGrpSpPr>
          <p:grpSpPr bwMode="auto">
            <a:xfrm>
              <a:off x="0" y="0"/>
              <a:ext cx="4608" cy="960"/>
              <a:chOff x="0" y="0"/>
              <a:chExt cx="4608" cy="960"/>
            </a:xfrm>
          </p:grpSpPr>
          <p:sp>
            <p:nvSpPr>
              <p:cNvPr id="54284" name="Rectangle 12"/>
              <p:cNvSpPr>
                <a:spLocks noChangeArrowheads="1"/>
              </p:cNvSpPr>
              <p:nvPr/>
            </p:nvSpPr>
            <p:spPr bwMode="auto">
              <a:xfrm>
                <a:off x="0" y="0"/>
                <a:ext cx="4608" cy="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r>
                  <a:rPr lang="en-US" altLang="en-US">
                    <a:latin typeface="Arial" charset="0"/>
                  </a:rPr>
                  <a:t>  </a:t>
                </a:r>
                <a:r>
                  <a:rPr lang="en-US" altLang="en-US" sz="7000">
                    <a:latin typeface="Arial" charset="0"/>
                  </a:rPr>
                  <a:t> </a:t>
                </a:r>
                <a:r>
                  <a:rPr lang="en-US" altLang="en-US">
                    <a:latin typeface="Arial" charset="0"/>
                  </a:rPr>
                  <a:t>                                       </a:t>
                </a:r>
              </a:p>
              <a:p>
                <a:pPr eaLnBrk="0" hangingPunct="0"/>
                <a:endParaRPr lang="en-US" altLang="en-US">
                  <a:latin typeface="Arial" charset="0"/>
                </a:endParaRPr>
              </a:p>
            </p:txBody>
          </p:sp>
          <p:sp>
            <p:nvSpPr>
              <p:cNvPr id="54286" name="Rectangle 14"/>
              <p:cNvSpPr>
                <a:spLocks noChangeArrowheads="1"/>
              </p:cNvSpPr>
              <p:nvPr/>
            </p:nvSpPr>
            <p:spPr bwMode="auto">
              <a:xfrm>
                <a:off x="0" y="0"/>
                <a:ext cx="4608" cy="960"/>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54288" name="Rectangle 16"/>
            <p:cNvSpPr>
              <a:spLocks noChangeArrowheads="1"/>
            </p:cNvSpPr>
            <p:nvPr/>
          </p:nvSpPr>
          <p:spPr bwMode="auto">
            <a:xfrm>
              <a:off x="-5" y="-5"/>
              <a:ext cx="4618" cy="970"/>
            </a:xfrm>
            <a:prstGeom prst="rect">
              <a:avLst/>
            </a:prstGeom>
            <a:noFill/>
            <a:ln w="1746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pic>
        <p:nvPicPr>
          <p:cNvPr id="54285" name="Picture 13" descr="cutworm caterpill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5181600"/>
            <a:ext cx="3505200" cy="11969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a:t>Early Detection</a:t>
            </a:r>
          </a:p>
        </p:txBody>
      </p:sp>
      <p:sp>
        <p:nvSpPr>
          <p:cNvPr id="59395" name="Rectangle 3"/>
          <p:cNvSpPr>
            <a:spLocks noGrp="1" noChangeArrowheads="1"/>
          </p:cNvSpPr>
          <p:nvPr>
            <p:ph type="body" idx="1"/>
          </p:nvPr>
        </p:nvSpPr>
        <p:spPr/>
        <p:txBody>
          <a:bodyPr/>
          <a:lstStyle/>
          <a:p>
            <a:r>
              <a:rPr lang="en-US" altLang="en-US"/>
              <a:t>This is the weakest link in pest management programs for lawns as most insects go unnoticed until after their damage is observed. </a:t>
            </a:r>
          </a:p>
          <a:p>
            <a:endParaRPr lang="en-US" altLang="en-US"/>
          </a:p>
          <a:p>
            <a:r>
              <a:rPr lang="en-US" altLang="en-US"/>
              <a:t>Two techniques useful in detection and monitoring insects in turf grasses include floatation and irritation.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a:t>Floatation</a:t>
            </a:r>
          </a:p>
        </p:txBody>
      </p:sp>
      <p:sp>
        <p:nvSpPr>
          <p:cNvPr id="60419" name="Rectangle 3"/>
          <p:cNvSpPr>
            <a:spLocks noGrp="1" noChangeArrowheads="1"/>
          </p:cNvSpPr>
          <p:nvPr>
            <p:ph type="body" idx="1"/>
          </p:nvPr>
        </p:nvSpPr>
        <p:spPr/>
        <p:txBody>
          <a:bodyPr/>
          <a:lstStyle/>
          <a:p>
            <a:pPr>
              <a:lnSpc>
                <a:spcPct val="90000"/>
              </a:lnSpc>
            </a:pPr>
            <a:r>
              <a:rPr lang="en-US" altLang="en-US"/>
              <a:t>Floatation uses water to detect the presence of chinch bugs. Remove the bottom from an oil can, coffee can, or similar container. Push the can 2 to 3 inches into the turf in an area of suspected chinch bug infestation. </a:t>
            </a:r>
          </a:p>
          <a:p>
            <a:pPr>
              <a:lnSpc>
                <a:spcPct val="90000"/>
              </a:lnSpc>
            </a:pPr>
            <a:r>
              <a:rPr lang="en-US" altLang="en-US"/>
              <a:t>Fill the can with water and hold the water level above the grass by adding additional water for about 5 minutes. If chinch bugs are present, they will float to the top.</a:t>
            </a:r>
          </a:p>
          <a:p>
            <a:pPr>
              <a:lnSpc>
                <a:spcPct val="90000"/>
              </a:lnSpc>
            </a:pPr>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a:t>Irritation</a:t>
            </a:r>
          </a:p>
        </p:txBody>
      </p:sp>
      <p:sp>
        <p:nvSpPr>
          <p:cNvPr id="61443" name="Rectangle 3"/>
          <p:cNvSpPr>
            <a:spLocks noGrp="1" noChangeArrowheads="1"/>
          </p:cNvSpPr>
          <p:nvPr>
            <p:ph type="body" idx="1"/>
          </p:nvPr>
        </p:nvSpPr>
        <p:spPr/>
        <p:txBody>
          <a:bodyPr/>
          <a:lstStyle/>
          <a:p>
            <a:pPr>
              <a:lnSpc>
                <a:spcPct val="90000"/>
              </a:lnSpc>
            </a:pPr>
            <a:r>
              <a:rPr lang="en-US" altLang="en-US" sz="2400"/>
              <a:t>The irritation method is particularly useful in detection and monitoring of mole crickets, cutworms, armyworms or sod webworm infestations. Lemon dish washing detergent is a good inexpensive irritant. </a:t>
            </a:r>
          </a:p>
          <a:p>
            <a:pPr>
              <a:lnSpc>
                <a:spcPct val="90000"/>
              </a:lnSpc>
            </a:pPr>
            <a:r>
              <a:rPr lang="en-US" altLang="en-US" sz="2400"/>
              <a:t>Mix the detergent with water and pour over a turfgrass area. The detergent irritates sensitive soil-inhabiting pests causing them to quickly come to the surface. Use one ounce liquid detergent per gallon of water. </a:t>
            </a:r>
          </a:p>
          <a:p>
            <a:pPr>
              <a:lnSpc>
                <a:spcPct val="90000"/>
              </a:lnSpc>
            </a:pPr>
            <a:r>
              <a:rPr lang="en-US" altLang="en-US" sz="2400"/>
              <a:t>Use 1 gallon of water to sample a one square yard area of turfgrass. Pyrethrin is also a good flushing agent when used at 1-3% concentration in water.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en-US"/>
              <a:t>Control of Turf Pests</a:t>
            </a:r>
          </a:p>
        </p:txBody>
      </p:sp>
      <p:sp>
        <p:nvSpPr>
          <p:cNvPr id="62467" name="Rectangle 3"/>
          <p:cNvSpPr>
            <a:spLocks noGrp="1" noChangeArrowheads="1"/>
          </p:cNvSpPr>
          <p:nvPr>
            <p:ph type="body" idx="1"/>
          </p:nvPr>
        </p:nvSpPr>
        <p:spPr/>
        <p:txBody>
          <a:bodyPr/>
          <a:lstStyle/>
          <a:p>
            <a:pPr>
              <a:buFont typeface="Wingdings" charset="2"/>
              <a:buNone/>
            </a:pPr>
            <a:r>
              <a:rPr lang="en-US" altLang="en-US"/>
              <a:t>For more information, refer to turf section of</a:t>
            </a:r>
          </a:p>
          <a:p>
            <a:pPr>
              <a:buFont typeface="Wingdings" charset="2"/>
              <a:buNone/>
            </a:pPr>
            <a:r>
              <a:rPr lang="en-US" altLang="en-US"/>
              <a:t>Georgia Pest Management Handbook.</a:t>
            </a:r>
          </a:p>
          <a:p>
            <a:pPr>
              <a:buFont typeface="Wingdings" charset="2"/>
              <a:buNone/>
            </a:pPr>
            <a:endParaRPr lang="en-US" altLang="en-US"/>
          </a:p>
          <a:p>
            <a:pPr>
              <a:buFont typeface="Wingdings" charset="2"/>
              <a:buNone/>
            </a:pPr>
            <a:r>
              <a:rPr lang="en-US" altLang="en-US">
                <a:solidFill>
                  <a:schemeClr val="bg2"/>
                </a:solidFill>
              </a:rPr>
              <a:t>For more information, visit</a:t>
            </a:r>
            <a:r>
              <a:rPr lang="en-US" altLang="en-US">
                <a:solidFill>
                  <a:schemeClr val="hlink"/>
                </a:solidFill>
              </a:rPr>
              <a:t> </a:t>
            </a:r>
            <a:r>
              <a:rPr lang="en-US" altLang="en-US">
                <a:solidFill>
                  <a:schemeClr val="hlink"/>
                </a:solidFill>
                <a:hlinkClick r:id="rId2"/>
              </a:rPr>
              <a:t>www.georgiaturf.com</a:t>
            </a:r>
            <a:endParaRPr lang="en-US" altLang="en-US">
              <a:solidFill>
                <a:schemeClr val="hlink"/>
              </a:solidFill>
            </a:endParaRPr>
          </a:p>
          <a:p>
            <a:pPr>
              <a:buFont typeface="Wingdings" charset="2"/>
              <a:buNone/>
            </a:pPr>
            <a:endParaRPr lang="en-US" altLang="en-US">
              <a:solidFill>
                <a:schemeClr val="hlink"/>
              </a:solidFill>
            </a:endParaRPr>
          </a:p>
          <a:p>
            <a:pPr>
              <a:buFont typeface="Wingdings" charset="2"/>
              <a:buNone/>
            </a:pPr>
            <a:endParaRPr lang="en-US" altLang="en-US" u="sng">
              <a:solidFill>
                <a:schemeClr val="hlink"/>
              </a:solidFill>
            </a:endParaRPr>
          </a:p>
          <a:p>
            <a:pPr>
              <a:buFont typeface="Wingdings" charset="2"/>
              <a:buNone/>
            </a:pPr>
            <a:endParaRPr lang="en-US" altLang="en-US" u="sng">
              <a:solidFill>
                <a:schemeClr val="hlink"/>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Nature of Turf Damage</a:t>
            </a:r>
          </a:p>
        </p:txBody>
      </p:sp>
      <p:sp>
        <p:nvSpPr>
          <p:cNvPr id="44035" name="Rectangle 3"/>
          <p:cNvSpPr>
            <a:spLocks noGrp="1" noChangeArrowheads="1"/>
          </p:cNvSpPr>
          <p:nvPr>
            <p:ph type="body" idx="1"/>
          </p:nvPr>
        </p:nvSpPr>
        <p:spPr/>
        <p:txBody>
          <a:bodyPr/>
          <a:lstStyle/>
          <a:p>
            <a:pPr>
              <a:lnSpc>
                <a:spcPct val="90000"/>
              </a:lnSpc>
            </a:pPr>
            <a:r>
              <a:rPr lang="en-US" altLang="en-US" sz="2400"/>
              <a:t>Feeding by soil-inhabitants such as white grubs, billbugs, and mole crickets usually shows up as wilted, dead or dying grass. Sod may be disturbed in areas where wildlife or pets dig up soil-inhabiting pests. </a:t>
            </a:r>
          </a:p>
          <a:p>
            <a:pPr>
              <a:lnSpc>
                <a:spcPct val="90000"/>
              </a:lnSpc>
            </a:pPr>
            <a:r>
              <a:rPr lang="en-US" altLang="en-US" sz="2400"/>
              <a:t>Damage by thatch-inhabitants such as sod webworms, armyworms and cutworms is apparent when grass is cut off close to the ground. </a:t>
            </a:r>
          </a:p>
          <a:p>
            <a:pPr>
              <a:lnSpc>
                <a:spcPct val="90000"/>
              </a:lnSpc>
            </a:pPr>
            <a:r>
              <a:rPr lang="en-US" altLang="en-US" sz="2400"/>
              <a:t>Damage by chinch bugs and spittlebugs, also thatch inhabitants, is similar to damage caused by soil inhabitants. Irregular spots of yellowish turf and dead spots may occur when uncontrolled.</a:t>
            </a:r>
          </a:p>
          <a:p>
            <a:pPr>
              <a:lnSpc>
                <a:spcPct val="90000"/>
              </a:lnSpc>
            </a:pPr>
            <a:endParaRPr lang="en-US" alt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a:t>Pest ID, Life Cycle &amp; Diagnosis</a:t>
            </a:r>
          </a:p>
        </p:txBody>
      </p:sp>
      <p:sp>
        <p:nvSpPr>
          <p:cNvPr id="45059" name="Rectangle 3"/>
          <p:cNvSpPr>
            <a:spLocks noGrp="1" noChangeArrowheads="1"/>
          </p:cNvSpPr>
          <p:nvPr>
            <p:ph type="body" sz="half" idx="1"/>
          </p:nvPr>
        </p:nvSpPr>
        <p:spPr/>
        <p:txBody>
          <a:bodyPr/>
          <a:lstStyle/>
          <a:p>
            <a:r>
              <a:rPr lang="en-US" altLang="en-US" sz="2400" u="sng"/>
              <a:t>Soil-inhabiting insects</a:t>
            </a:r>
          </a:p>
          <a:p>
            <a:r>
              <a:rPr lang="en-US" altLang="en-US" sz="2400"/>
              <a:t>Mole Crickets</a:t>
            </a:r>
          </a:p>
          <a:p>
            <a:r>
              <a:rPr lang="en-US" altLang="en-US" sz="2400"/>
              <a:t>White Grubs</a:t>
            </a:r>
          </a:p>
          <a:p>
            <a:r>
              <a:rPr lang="en-US" altLang="en-US" sz="2400"/>
              <a:t>Billbugs</a:t>
            </a:r>
          </a:p>
          <a:p>
            <a:pPr>
              <a:buFont typeface="Wingdings" charset="2"/>
              <a:buNone/>
            </a:pPr>
            <a:endParaRPr lang="en-US" altLang="en-US" sz="2400"/>
          </a:p>
        </p:txBody>
      </p:sp>
      <p:sp>
        <p:nvSpPr>
          <p:cNvPr id="45060" name="Rectangle 4"/>
          <p:cNvSpPr>
            <a:spLocks noGrp="1" noChangeArrowheads="1"/>
          </p:cNvSpPr>
          <p:nvPr>
            <p:ph type="body" sz="half" idx="2"/>
          </p:nvPr>
        </p:nvSpPr>
        <p:spPr>
          <a:xfrm>
            <a:off x="4495800" y="2362200"/>
            <a:ext cx="4648200" cy="3733800"/>
          </a:xfrm>
        </p:spPr>
        <p:txBody>
          <a:bodyPr/>
          <a:lstStyle/>
          <a:p>
            <a:r>
              <a:rPr lang="en-US" altLang="en-US" sz="2400" u="sng"/>
              <a:t>Leaf, stem, thatch inhabitants</a:t>
            </a:r>
          </a:p>
          <a:p>
            <a:r>
              <a:rPr lang="en-US" altLang="en-US" sz="2400"/>
              <a:t>Spittlebugs</a:t>
            </a:r>
          </a:p>
          <a:p>
            <a:r>
              <a:rPr lang="en-US" altLang="en-US" sz="2400"/>
              <a:t>Chinch Bugs</a:t>
            </a:r>
          </a:p>
          <a:p>
            <a:r>
              <a:rPr lang="en-US" altLang="en-US" sz="2400"/>
              <a:t>Sod Webworms</a:t>
            </a:r>
          </a:p>
          <a:p>
            <a:r>
              <a:rPr lang="en-US" altLang="en-US" sz="2400"/>
              <a:t>Armyworms</a:t>
            </a:r>
          </a:p>
          <a:p>
            <a:r>
              <a:rPr lang="en-US" altLang="en-US" sz="2400"/>
              <a:t>Cutworms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Mole Crickets</a:t>
            </a:r>
          </a:p>
        </p:txBody>
      </p:sp>
      <p:sp>
        <p:nvSpPr>
          <p:cNvPr id="47107" name="Rectangle 3"/>
          <p:cNvSpPr>
            <a:spLocks noGrp="1" noChangeArrowheads="1"/>
          </p:cNvSpPr>
          <p:nvPr>
            <p:ph type="body" sz="half" idx="1"/>
          </p:nvPr>
        </p:nvSpPr>
        <p:spPr>
          <a:xfrm>
            <a:off x="914400" y="2362200"/>
            <a:ext cx="4648200" cy="3733800"/>
          </a:xfrm>
        </p:spPr>
        <p:txBody>
          <a:bodyPr/>
          <a:lstStyle/>
          <a:p>
            <a:pPr>
              <a:lnSpc>
                <a:spcPct val="90000"/>
              </a:lnSpc>
            </a:pPr>
            <a:r>
              <a:rPr lang="en-US" altLang="en-US" sz="2000"/>
              <a:t>- light brown, up to 1 ½ inches long, have short, stout forelegs, spade-like feet, and large eyes</a:t>
            </a:r>
          </a:p>
          <a:p>
            <a:pPr>
              <a:lnSpc>
                <a:spcPct val="90000"/>
              </a:lnSpc>
            </a:pPr>
            <a:r>
              <a:rPr lang="en-US" altLang="en-US" sz="2000"/>
              <a:t>- adults lay eggs in underground cells in spring; eggs hatch in 2-4 weeks; nymphs feed &amp; grow until maturaton in the fall;  overwinter deep in soil; one generation per year</a:t>
            </a:r>
          </a:p>
          <a:p>
            <a:pPr>
              <a:lnSpc>
                <a:spcPct val="90000"/>
              </a:lnSpc>
            </a:pPr>
            <a:r>
              <a:rPr lang="en-US" altLang="en-US" sz="2000"/>
              <a:t>most damaging species feeds on grass, with other species damaging turf from tunneling</a:t>
            </a:r>
          </a:p>
          <a:p>
            <a:pPr>
              <a:lnSpc>
                <a:spcPct val="90000"/>
              </a:lnSpc>
            </a:pPr>
            <a:r>
              <a:rPr lang="en-US" altLang="en-US" sz="2000"/>
              <a:t>- more of a problem in sandy soils of south Georgia</a:t>
            </a:r>
          </a:p>
          <a:p>
            <a:pPr>
              <a:lnSpc>
                <a:spcPct val="90000"/>
              </a:lnSpc>
            </a:pPr>
            <a:endParaRPr lang="en-US" altLang="en-US" sz="2000"/>
          </a:p>
        </p:txBody>
      </p:sp>
      <p:grpSp>
        <p:nvGrpSpPr>
          <p:cNvPr id="47114" name="Group 10"/>
          <p:cNvGrpSpPr>
            <a:grpSpLocks/>
          </p:cNvGrpSpPr>
          <p:nvPr/>
        </p:nvGrpSpPr>
        <p:grpSpPr bwMode="auto">
          <a:xfrm>
            <a:off x="4191000" y="7010400"/>
            <a:ext cx="3902075" cy="3581400"/>
            <a:chOff x="-5" y="-5"/>
            <a:chExt cx="4618" cy="2756"/>
          </a:xfrm>
        </p:grpSpPr>
        <p:grpSp>
          <p:nvGrpSpPr>
            <p:cNvPr id="47112" name="Group 8"/>
            <p:cNvGrpSpPr>
              <a:grpSpLocks/>
            </p:cNvGrpSpPr>
            <p:nvPr/>
          </p:nvGrpSpPr>
          <p:grpSpPr bwMode="auto">
            <a:xfrm>
              <a:off x="0" y="0"/>
              <a:ext cx="4608" cy="2746"/>
              <a:chOff x="0" y="0"/>
              <a:chExt cx="4608" cy="2746"/>
            </a:xfrm>
          </p:grpSpPr>
          <p:sp>
            <p:nvSpPr>
              <p:cNvPr id="47109" name="Rectangle 5"/>
              <p:cNvSpPr>
                <a:spLocks noChangeArrowheads="1"/>
              </p:cNvSpPr>
              <p:nvPr/>
            </p:nvSpPr>
            <p:spPr bwMode="auto">
              <a:xfrm>
                <a:off x="0" y="0"/>
                <a:ext cx="4608" cy="2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r>
                  <a:rPr lang="en-US" altLang="en-US">
                    <a:latin typeface="Arial" charset="0"/>
                  </a:rPr>
                  <a:t>  </a:t>
                </a:r>
                <a:r>
                  <a:rPr lang="en-US" altLang="en-US" sz="25600">
                    <a:latin typeface="Arial" charset="0"/>
                  </a:rPr>
                  <a:t> </a:t>
                </a:r>
                <a:r>
                  <a:rPr lang="en-US" altLang="en-US">
                    <a:latin typeface="Arial" charset="0"/>
                  </a:rPr>
                  <a:t>                                       </a:t>
                </a:r>
              </a:p>
              <a:p>
                <a:pPr eaLnBrk="0" hangingPunct="0"/>
                <a:endParaRPr lang="en-US" altLang="en-US">
                  <a:latin typeface="Arial" charset="0"/>
                </a:endParaRPr>
              </a:p>
            </p:txBody>
          </p:sp>
          <p:sp>
            <p:nvSpPr>
              <p:cNvPr id="47111" name="Rectangle 7"/>
              <p:cNvSpPr>
                <a:spLocks noChangeArrowheads="1"/>
              </p:cNvSpPr>
              <p:nvPr/>
            </p:nvSpPr>
            <p:spPr bwMode="auto">
              <a:xfrm>
                <a:off x="0" y="0"/>
                <a:ext cx="4608" cy="274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47113" name="Rectangle 9"/>
            <p:cNvSpPr>
              <a:spLocks noChangeArrowheads="1"/>
            </p:cNvSpPr>
            <p:nvPr/>
          </p:nvSpPr>
          <p:spPr bwMode="auto">
            <a:xfrm>
              <a:off x="-5" y="-5"/>
              <a:ext cx="4618" cy="2756"/>
            </a:xfrm>
            <a:prstGeom prst="rect">
              <a:avLst/>
            </a:prstGeom>
            <a:noFill/>
            <a:ln w="1746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pic>
        <p:nvPicPr>
          <p:cNvPr id="47115" name="Picture 11" descr="mole crickets"/>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5741988" y="2362200"/>
            <a:ext cx="3146425" cy="3733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a:t>Mole Crickets</a:t>
            </a:r>
          </a:p>
        </p:txBody>
      </p:sp>
      <p:sp>
        <p:nvSpPr>
          <p:cNvPr id="63491" name="Rectangle 3"/>
          <p:cNvSpPr>
            <a:spLocks noGrp="1" noChangeArrowheads="1"/>
          </p:cNvSpPr>
          <p:nvPr>
            <p:ph type="body" sz="half" idx="1"/>
          </p:nvPr>
        </p:nvSpPr>
        <p:spPr/>
        <p:txBody>
          <a:bodyPr/>
          <a:lstStyle/>
          <a:p>
            <a:r>
              <a:rPr lang="en-US" altLang="en-US" sz="2000"/>
              <a:t>Carbaryl (Sevin)</a:t>
            </a:r>
          </a:p>
          <a:p>
            <a:r>
              <a:rPr lang="en-US" altLang="en-US" sz="2000"/>
              <a:t>Imidacloprid (Bayer Advanced Lawn Product)</a:t>
            </a:r>
          </a:p>
          <a:p>
            <a:r>
              <a:rPr lang="en-US" altLang="en-US" sz="2000"/>
              <a:t>cyfluthrin (Bayer Advanced Lawn and Garden)</a:t>
            </a:r>
          </a:p>
          <a:p>
            <a:r>
              <a:rPr lang="en-US" altLang="en-US" sz="2000"/>
              <a:t>Fipronil (Over-N-Out)</a:t>
            </a:r>
          </a:p>
          <a:p>
            <a:r>
              <a:rPr lang="en-US" altLang="en-US" sz="2000"/>
              <a:t>Acephate (Orthene)</a:t>
            </a:r>
          </a:p>
          <a:p>
            <a:r>
              <a:rPr lang="en-US" altLang="en-US" sz="2000"/>
              <a:t>Bifenthrin RESTRICTED (Talstar T &amp; O)</a:t>
            </a:r>
            <a:br>
              <a:rPr lang="en-US" altLang="en-US" sz="2000"/>
            </a:br>
            <a:r>
              <a:rPr lang="en-US" altLang="en-US" sz="2000"/>
              <a:t>(Talstar 0.2G)</a:t>
            </a:r>
          </a:p>
        </p:txBody>
      </p:sp>
      <p:sp>
        <p:nvSpPr>
          <p:cNvPr id="63492" name="Rectangle 4"/>
          <p:cNvSpPr>
            <a:spLocks noGrp="1" noChangeArrowheads="1"/>
          </p:cNvSpPr>
          <p:nvPr>
            <p:ph type="body" sz="half" idx="2"/>
          </p:nvPr>
        </p:nvSpPr>
        <p:spPr/>
        <p:txBody>
          <a:bodyPr/>
          <a:lstStyle/>
          <a:p>
            <a:r>
              <a:rPr lang="en-US" altLang="en-US" sz="2400"/>
              <a:t>Irrigate 24 hrs. before treatment if soil is dry. Apply in late afternoon to dry turf. Do not irrigate for 48 hrs.</a:t>
            </a:r>
          </a:p>
          <a:p>
            <a:endParaRPr lang="en-US"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a:t>White Grubs</a:t>
            </a:r>
          </a:p>
        </p:txBody>
      </p:sp>
      <p:sp>
        <p:nvSpPr>
          <p:cNvPr id="48131" name="Rectangle 3"/>
          <p:cNvSpPr>
            <a:spLocks noGrp="1" noChangeArrowheads="1"/>
          </p:cNvSpPr>
          <p:nvPr>
            <p:ph type="body" sz="half" idx="1"/>
          </p:nvPr>
        </p:nvSpPr>
        <p:spPr>
          <a:xfrm>
            <a:off x="762000" y="2362200"/>
            <a:ext cx="5181600" cy="3733800"/>
          </a:xfrm>
        </p:spPr>
        <p:txBody>
          <a:bodyPr/>
          <a:lstStyle/>
          <a:p>
            <a:pPr>
              <a:lnSpc>
                <a:spcPct val="90000"/>
              </a:lnSpc>
            </a:pPr>
            <a:r>
              <a:rPr lang="en-US" altLang="en-US" sz="2000"/>
              <a:t>plump, </a:t>
            </a:r>
            <a:r>
              <a:rPr lang="en-US" altLang="en-US" sz="2000" b="1"/>
              <a:t>C</a:t>
            </a:r>
            <a:r>
              <a:rPr lang="en-US" altLang="en-US" sz="2000"/>
              <a:t>-shaped grubs w/ 3 pairs of legs; whitish w/ dark areas near rear</a:t>
            </a:r>
          </a:p>
          <a:p>
            <a:pPr>
              <a:lnSpc>
                <a:spcPct val="90000"/>
              </a:lnSpc>
            </a:pPr>
            <a:r>
              <a:rPr lang="en-US" altLang="en-US" sz="2000"/>
              <a:t>have a distinct, brown head; adults are beetles (May beetles, June beetles, Japanese beetles and other chafers)</a:t>
            </a:r>
          </a:p>
          <a:p>
            <a:pPr>
              <a:lnSpc>
                <a:spcPct val="90000"/>
              </a:lnSpc>
            </a:pPr>
            <a:r>
              <a:rPr lang="en-US" altLang="en-US" sz="2000"/>
              <a:t>adults lay eggs in soil; grubs hatch &amp; spend most of their life feeding on roots</a:t>
            </a:r>
          </a:p>
          <a:p>
            <a:pPr>
              <a:lnSpc>
                <a:spcPct val="90000"/>
              </a:lnSpc>
            </a:pPr>
            <a:r>
              <a:rPr lang="en-US" altLang="en-US" sz="2000"/>
              <a:t>most have long life cycles w/ grub stage lasting from months to 2-3 years</a:t>
            </a:r>
          </a:p>
          <a:p>
            <a:pPr>
              <a:lnSpc>
                <a:spcPct val="90000"/>
              </a:lnSpc>
            </a:pPr>
            <a:r>
              <a:rPr lang="en-US" altLang="en-US" sz="2000"/>
              <a:t>treatment threshold: irrigated turf - 20 or more, non-irrigated turf - 5-10 grubs</a:t>
            </a:r>
          </a:p>
          <a:p>
            <a:pPr>
              <a:lnSpc>
                <a:spcPct val="90000"/>
              </a:lnSpc>
            </a:pPr>
            <a:r>
              <a:rPr lang="en-US" altLang="en-US" sz="2000"/>
              <a:t>scouting &amp; treatment are best done in fall &amp; spring when grubs are near surface</a:t>
            </a:r>
          </a:p>
        </p:txBody>
      </p:sp>
      <p:grpSp>
        <p:nvGrpSpPr>
          <p:cNvPr id="48138" name="Group 10"/>
          <p:cNvGrpSpPr>
            <a:grpSpLocks/>
          </p:cNvGrpSpPr>
          <p:nvPr/>
        </p:nvGrpSpPr>
        <p:grpSpPr bwMode="auto">
          <a:xfrm>
            <a:off x="3810000" y="-831850"/>
            <a:ext cx="2598738" cy="298450"/>
            <a:chOff x="-5" y="-5"/>
            <a:chExt cx="4618" cy="1594"/>
          </a:xfrm>
        </p:grpSpPr>
        <p:grpSp>
          <p:nvGrpSpPr>
            <p:cNvPr id="48136" name="Group 8"/>
            <p:cNvGrpSpPr>
              <a:grpSpLocks/>
            </p:cNvGrpSpPr>
            <p:nvPr/>
          </p:nvGrpSpPr>
          <p:grpSpPr bwMode="auto">
            <a:xfrm>
              <a:off x="0" y="0"/>
              <a:ext cx="4608" cy="1584"/>
              <a:chOff x="0" y="0"/>
              <a:chExt cx="4608" cy="1584"/>
            </a:xfrm>
          </p:grpSpPr>
          <p:sp>
            <p:nvSpPr>
              <p:cNvPr id="48133" name="Rectangle 5"/>
              <p:cNvSpPr>
                <a:spLocks noChangeArrowheads="1"/>
              </p:cNvSpPr>
              <p:nvPr/>
            </p:nvSpPr>
            <p:spPr bwMode="auto">
              <a:xfrm>
                <a:off x="0" y="0"/>
                <a:ext cx="4608" cy="1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r>
                  <a:rPr lang="en-US" altLang="en-US">
                    <a:latin typeface="Arial" charset="0"/>
                  </a:rPr>
                  <a:t>  </a:t>
                </a:r>
                <a:r>
                  <a:rPr lang="en-US" altLang="en-US" sz="15900">
                    <a:latin typeface="Arial" charset="0"/>
                  </a:rPr>
                  <a:t> </a:t>
                </a:r>
                <a:r>
                  <a:rPr lang="en-US" altLang="en-US">
                    <a:latin typeface="Arial" charset="0"/>
                  </a:rPr>
                  <a:t>                                       </a:t>
                </a:r>
              </a:p>
            </p:txBody>
          </p:sp>
          <p:sp>
            <p:nvSpPr>
              <p:cNvPr id="48135" name="Rectangle 7"/>
              <p:cNvSpPr>
                <a:spLocks noChangeArrowheads="1"/>
              </p:cNvSpPr>
              <p:nvPr/>
            </p:nvSpPr>
            <p:spPr bwMode="auto">
              <a:xfrm>
                <a:off x="0" y="0"/>
                <a:ext cx="4608" cy="1584"/>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48137" name="Rectangle 9"/>
            <p:cNvSpPr>
              <a:spLocks noChangeArrowheads="1"/>
            </p:cNvSpPr>
            <p:nvPr/>
          </p:nvSpPr>
          <p:spPr bwMode="auto">
            <a:xfrm>
              <a:off x="-5" y="-5"/>
              <a:ext cx="4618" cy="1594"/>
            </a:xfrm>
            <a:prstGeom prst="rect">
              <a:avLst/>
            </a:prstGeom>
            <a:noFill/>
            <a:ln w="1746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pic>
        <p:nvPicPr>
          <p:cNvPr id="48139" name="Picture 11" descr="grub"/>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5943600" y="3048000"/>
            <a:ext cx="3048000" cy="2495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026"/>
          <p:cNvSpPr>
            <a:spLocks noGrp="1" noChangeArrowheads="1"/>
          </p:cNvSpPr>
          <p:nvPr>
            <p:ph type="title"/>
          </p:nvPr>
        </p:nvSpPr>
        <p:spPr/>
        <p:txBody>
          <a:bodyPr/>
          <a:lstStyle/>
          <a:p>
            <a:r>
              <a:rPr lang="en-US" altLang="en-US"/>
              <a:t>White Grubs</a:t>
            </a:r>
          </a:p>
        </p:txBody>
      </p:sp>
      <p:sp>
        <p:nvSpPr>
          <p:cNvPr id="64515" name="Rectangle 1027"/>
          <p:cNvSpPr>
            <a:spLocks noGrp="1" noChangeArrowheads="1"/>
          </p:cNvSpPr>
          <p:nvPr>
            <p:ph type="body" sz="half" idx="1"/>
          </p:nvPr>
        </p:nvSpPr>
        <p:spPr>
          <a:xfrm>
            <a:off x="914400" y="2362200"/>
            <a:ext cx="4114800" cy="3733800"/>
          </a:xfrm>
        </p:spPr>
        <p:txBody>
          <a:bodyPr/>
          <a:lstStyle/>
          <a:p>
            <a:r>
              <a:rPr lang="en-US" altLang="en-US" sz="2000"/>
              <a:t>Carbaryl (Sevin)</a:t>
            </a:r>
          </a:p>
          <a:p>
            <a:r>
              <a:rPr lang="en-US" altLang="en-US" sz="2000"/>
              <a:t>Imidacloprid (Bayer Advanced)</a:t>
            </a:r>
          </a:p>
          <a:p>
            <a:r>
              <a:rPr lang="en-US" altLang="en-US" sz="2000"/>
              <a:t>Cyfluthrin (Bayer Advanced Lawn and Garden)</a:t>
            </a:r>
          </a:p>
          <a:p>
            <a:r>
              <a:rPr lang="en-US" altLang="en-US" sz="2000"/>
              <a:t>Halofenozide (Grub-B-Gon)</a:t>
            </a:r>
          </a:p>
          <a:p>
            <a:r>
              <a:rPr lang="en-US" altLang="en-US" sz="2000"/>
              <a:t>Pyrethroids RESTRICTED</a:t>
            </a:r>
          </a:p>
          <a:p>
            <a:pPr>
              <a:buFont typeface="Wingdings" charset="2"/>
              <a:buNone/>
            </a:pPr>
            <a:r>
              <a:rPr lang="en-US" altLang="en-US" sz="2000"/>
              <a:t>	(Deltaguard, Talstar, Pounce,)</a:t>
            </a:r>
          </a:p>
          <a:p>
            <a:r>
              <a:rPr lang="en-US" altLang="en-US" sz="2000"/>
              <a:t>bifenthrin RESTRICTED</a:t>
            </a:r>
          </a:p>
          <a:p>
            <a:pPr>
              <a:buFont typeface="Wingdings" charset="2"/>
              <a:buNone/>
            </a:pPr>
            <a:r>
              <a:rPr lang="en-US" altLang="en-US" sz="2000"/>
              <a:t>	(Talstar T &amp; O) (Talstar 0.2G)</a:t>
            </a:r>
          </a:p>
          <a:p>
            <a:endParaRPr lang="en-US" altLang="en-US" sz="2000"/>
          </a:p>
          <a:p>
            <a:endParaRPr lang="en-US" altLang="en-US" sz="2000"/>
          </a:p>
        </p:txBody>
      </p:sp>
      <p:sp>
        <p:nvSpPr>
          <p:cNvPr id="64516" name="Rectangle 1028"/>
          <p:cNvSpPr>
            <a:spLocks noGrp="1" noChangeArrowheads="1"/>
          </p:cNvSpPr>
          <p:nvPr>
            <p:ph type="body" sz="half" idx="2"/>
          </p:nvPr>
        </p:nvSpPr>
        <p:spPr/>
        <p:txBody>
          <a:bodyPr/>
          <a:lstStyle/>
          <a:p>
            <a:r>
              <a:rPr lang="en-US" altLang="en-US" sz="2400"/>
              <a:t>Identification of pest grub species is important for effective control recommendations.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a:t>Billbugs</a:t>
            </a:r>
          </a:p>
        </p:txBody>
      </p:sp>
      <p:sp>
        <p:nvSpPr>
          <p:cNvPr id="49155" name="Rectangle 3"/>
          <p:cNvSpPr>
            <a:spLocks noGrp="1" noChangeArrowheads="1"/>
          </p:cNvSpPr>
          <p:nvPr>
            <p:ph type="body" sz="half" idx="1"/>
          </p:nvPr>
        </p:nvSpPr>
        <p:spPr/>
        <p:txBody>
          <a:bodyPr/>
          <a:lstStyle/>
          <a:p>
            <a:pPr>
              <a:lnSpc>
                <a:spcPct val="90000"/>
              </a:lnSpc>
            </a:pPr>
            <a:r>
              <a:rPr lang="en-US" altLang="en-US" sz="2000"/>
              <a:t>adults are weevils 1/5 to 3/4 inch long; reddish-brown to black adults have a pair of jaws at the tip of a long snout or “bill”; young are white, legless grubs 3/8 inch long</a:t>
            </a:r>
          </a:p>
          <a:p>
            <a:pPr>
              <a:lnSpc>
                <a:spcPct val="90000"/>
              </a:lnSpc>
            </a:pPr>
            <a:r>
              <a:rPr lang="en-US" altLang="en-US" sz="2000"/>
              <a:t>adults feed above ground and deposit eggs in stems of host grasses; hatching larvae feed within stems; larger larvae feed on the crown; mature larvae feed on roots of the turf</a:t>
            </a:r>
          </a:p>
          <a:p>
            <a:pPr>
              <a:lnSpc>
                <a:spcPct val="90000"/>
              </a:lnSpc>
            </a:pPr>
            <a:r>
              <a:rPr lang="en-US" altLang="en-US" sz="2000"/>
              <a:t>zoysia and bermuda are often injured, but not exclusively</a:t>
            </a:r>
          </a:p>
        </p:txBody>
      </p:sp>
      <p:grpSp>
        <p:nvGrpSpPr>
          <p:cNvPr id="49162" name="Group 10"/>
          <p:cNvGrpSpPr>
            <a:grpSpLocks/>
          </p:cNvGrpSpPr>
          <p:nvPr/>
        </p:nvGrpSpPr>
        <p:grpSpPr bwMode="auto">
          <a:xfrm>
            <a:off x="838200" y="-762000"/>
            <a:ext cx="7331075" cy="552450"/>
            <a:chOff x="-5" y="-5"/>
            <a:chExt cx="4618" cy="348"/>
          </a:xfrm>
        </p:grpSpPr>
        <p:grpSp>
          <p:nvGrpSpPr>
            <p:cNvPr id="49160" name="Group 8"/>
            <p:cNvGrpSpPr>
              <a:grpSpLocks/>
            </p:cNvGrpSpPr>
            <p:nvPr/>
          </p:nvGrpSpPr>
          <p:grpSpPr bwMode="auto">
            <a:xfrm>
              <a:off x="0" y="0"/>
              <a:ext cx="4608" cy="338"/>
              <a:chOff x="0" y="0"/>
              <a:chExt cx="4608" cy="338"/>
            </a:xfrm>
          </p:grpSpPr>
          <p:sp>
            <p:nvSpPr>
              <p:cNvPr id="49157" name="Rectangle 5"/>
              <p:cNvSpPr>
                <a:spLocks noChangeArrowheads="1"/>
              </p:cNvSpPr>
              <p:nvPr/>
            </p:nvSpPr>
            <p:spPr bwMode="auto">
              <a:xfrm>
                <a:off x="0" y="0"/>
                <a:ext cx="4608"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endParaRPr lang="en-US"/>
              </a:p>
            </p:txBody>
          </p:sp>
          <p:sp>
            <p:nvSpPr>
              <p:cNvPr id="49159" name="Rectangle 7"/>
              <p:cNvSpPr>
                <a:spLocks noChangeArrowheads="1"/>
              </p:cNvSpPr>
              <p:nvPr/>
            </p:nvSpPr>
            <p:spPr bwMode="auto">
              <a:xfrm>
                <a:off x="0" y="0"/>
                <a:ext cx="4608" cy="33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sp>
          <p:nvSpPr>
            <p:cNvPr id="49161" name="Rectangle 9"/>
            <p:cNvSpPr>
              <a:spLocks noChangeArrowheads="1"/>
            </p:cNvSpPr>
            <p:nvPr/>
          </p:nvSpPr>
          <p:spPr bwMode="auto">
            <a:xfrm>
              <a:off x="-5" y="-5"/>
              <a:ext cx="4618" cy="348"/>
            </a:xfrm>
            <a:prstGeom prst="rect">
              <a:avLst/>
            </a:prstGeom>
            <a:noFill/>
            <a:ln w="1746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endParaRPr lang="en-US"/>
            </a:p>
          </p:txBody>
        </p:sp>
      </p:grpSp>
      <p:pic>
        <p:nvPicPr>
          <p:cNvPr id="49163" name="Picture 11" descr="bill bugs"/>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l="5557" t="12898" r="7372"/>
          <a:stretch>
            <a:fillRect/>
          </a:stretch>
        </p:blipFill>
        <p:spPr>
          <a:xfrm>
            <a:off x="5029200" y="3124200"/>
            <a:ext cx="3962400" cy="190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theme/theme1.xml><?xml version="1.0" encoding="utf-8"?>
<a:theme xmlns:a="http://schemas.openxmlformats.org/drawingml/2006/main" name="Capsules">
  <a:themeElements>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a:ln>
              <a:noFill/>
            </a:ln>
            <a:solidFill>
              <a:schemeClr val="tx1"/>
            </a:solidFill>
            <a:effectLst/>
            <a:latin typeface="Times New Roman" charset="0"/>
          </a:defRPr>
        </a:defPPr>
      </a:lstStyle>
    </a:lnDef>
  </a:objectDefaults>
  <a:extraClrSchemeLst>
    <a:extraClrScheme>
      <a:clrScheme name="Capsules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Capsules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Designs\Capsules.pot</Template>
  <TotalTime>7</TotalTime>
  <Words>1588</Words>
  <Application>Microsoft Macintosh PowerPoint</Application>
  <PresentationFormat>On-screen Show (4:3)</PresentationFormat>
  <Paragraphs>150</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Wingdings</vt:lpstr>
      <vt:lpstr>Times New Roman</vt:lpstr>
      <vt:lpstr>Capsules</vt:lpstr>
      <vt:lpstr>Identification &amp; Control  of Turf Insects</vt:lpstr>
      <vt:lpstr>Importance of Pests</vt:lpstr>
      <vt:lpstr>Nature of Turf Damage</vt:lpstr>
      <vt:lpstr>Pest ID, Life Cycle &amp; Diagnosis</vt:lpstr>
      <vt:lpstr>Mole Crickets</vt:lpstr>
      <vt:lpstr>Mole Crickets</vt:lpstr>
      <vt:lpstr>White Grubs</vt:lpstr>
      <vt:lpstr>White Grubs</vt:lpstr>
      <vt:lpstr>Billbugs</vt:lpstr>
      <vt:lpstr>Billbugs</vt:lpstr>
      <vt:lpstr>Spittlebugs</vt:lpstr>
      <vt:lpstr>Spittlebugs</vt:lpstr>
      <vt:lpstr>Spittlebugs</vt:lpstr>
      <vt:lpstr>Chinch Bugs</vt:lpstr>
      <vt:lpstr>Chinch Bugs</vt:lpstr>
      <vt:lpstr>Chinch Bugs</vt:lpstr>
      <vt:lpstr>Sod Webworms</vt:lpstr>
      <vt:lpstr>Sod Webworms</vt:lpstr>
      <vt:lpstr>Sod Webworms</vt:lpstr>
      <vt:lpstr>Armyworms</vt:lpstr>
      <vt:lpstr>Armyworms &amp; Cutworms</vt:lpstr>
      <vt:lpstr>Cutworms</vt:lpstr>
      <vt:lpstr>Early Detection</vt:lpstr>
      <vt:lpstr>Floatation</vt:lpstr>
      <vt:lpstr>Irritation</vt:lpstr>
      <vt:lpstr>Control of Turf Pests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Identification &amp; Control  of Turf Insects</dc:title>
  <dc:creator>George Braman</dc:creator>
  <cp:lastModifiedBy>George Braman</cp:lastModifiedBy>
  <cp:revision>1</cp:revision>
  <cp:lastPrinted>1601-01-01T00:00:00Z</cp:lastPrinted>
  <dcterms:created xsi:type="dcterms:W3CDTF">2015-09-08T00:07:19Z</dcterms:created>
  <dcterms:modified xsi:type="dcterms:W3CDTF">2015-09-08T00:14:30Z</dcterms:modified>
</cp:coreProperties>
</file>