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33"/>
  </p:notesMasterIdLst>
  <p:sldIdLst>
    <p:sldId id="257" r:id="rId2"/>
    <p:sldId id="258" r:id="rId3"/>
    <p:sldId id="288" r:id="rId4"/>
    <p:sldId id="284" r:id="rId5"/>
    <p:sldId id="259" r:id="rId6"/>
    <p:sldId id="263" r:id="rId7"/>
    <p:sldId id="261" r:id="rId8"/>
    <p:sldId id="264" r:id="rId9"/>
    <p:sldId id="260" r:id="rId10"/>
    <p:sldId id="265" r:id="rId11"/>
    <p:sldId id="266" r:id="rId12"/>
    <p:sldId id="267" r:id="rId13"/>
    <p:sldId id="268" r:id="rId14"/>
    <p:sldId id="269" r:id="rId15"/>
    <p:sldId id="270" r:id="rId16"/>
    <p:sldId id="271" r:id="rId17"/>
    <p:sldId id="273" r:id="rId18"/>
    <p:sldId id="272" r:id="rId19"/>
    <p:sldId id="280" r:id="rId20"/>
    <p:sldId id="281" r:id="rId21"/>
    <p:sldId id="282" r:id="rId22"/>
    <p:sldId id="283" r:id="rId23"/>
    <p:sldId id="286" r:id="rId24"/>
    <p:sldId id="274" r:id="rId25"/>
    <p:sldId id="275" r:id="rId26"/>
    <p:sldId id="276" r:id="rId27"/>
    <p:sldId id="289" r:id="rId28"/>
    <p:sldId id="279" r:id="rId29"/>
    <p:sldId id="278" r:id="rId30"/>
    <p:sldId id="287" r:id="rId31"/>
    <p:sldId id="290"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ltLang="en-US"/>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ltLang="en-US"/>
          </a:p>
        </p:txBody>
      </p:sp>
      <p:sp>
        <p:nvSpPr>
          <p:cNvPr id="1024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A9835022-462C-494D-A55F-B64D77DEA76E}" type="slidenum">
              <a:rPr lang="en-US" altLang="en-US"/>
              <a:pPr/>
              <a:t>‹#›</a:t>
            </a:fld>
            <a:endParaRPr lang="en-US" altLang="en-US"/>
          </a:p>
        </p:txBody>
      </p:sp>
    </p:spTree>
    <p:extLst>
      <p:ext uri="{BB962C8B-B14F-4D97-AF65-F5344CB8AC3E}">
        <p14:creationId xmlns:p14="http://schemas.microsoft.com/office/powerpoint/2010/main" val="10335389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1F7F0-9040-1D4C-BD79-EF597A14F37F}" type="slidenum">
              <a:rPr lang="en-US" altLang="en-US"/>
              <a:pPr/>
              <a:t>4</a:t>
            </a:fld>
            <a:endParaRPr lang="en-US" altLang="en-US"/>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en-US"/>
              <a:t>Clean water act passed in 1972</a:t>
            </a:r>
          </a:p>
        </p:txBody>
      </p:sp>
    </p:spTree>
    <p:extLst>
      <p:ext uri="{BB962C8B-B14F-4D97-AF65-F5344CB8AC3E}">
        <p14:creationId xmlns:p14="http://schemas.microsoft.com/office/powerpoint/2010/main" val="184132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CC9E-F471-EE43-B6A7-764B8EB9D5F2}" type="slidenum">
              <a:rPr lang="en-US" altLang="en-US"/>
              <a:pPr/>
              <a:t>17</a:t>
            </a:fld>
            <a:endParaRPr lang="en-US" altLang="en-US"/>
          </a:p>
        </p:txBody>
      </p:sp>
      <p:sp>
        <p:nvSpPr>
          <p:cNvPr id="33794" name="Rectangle 2"/>
          <p:cNvSpPr>
            <a:spLocks noRot="1" noChangeArrowheads="1" noTextEdit="1"/>
          </p:cNvSpPr>
          <p:nvPr>
            <p:ph type="sldImg"/>
          </p:nvPr>
        </p:nvSpPr>
        <p:spPr>
          <a:xfrm>
            <a:off x="1143000" y="685800"/>
            <a:ext cx="4573588" cy="3430588"/>
          </a:xfrm>
          <a:ln/>
        </p:spPr>
      </p:sp>
      <p:sp>
        <p:nvSpPr>
          <p:cNvPr id="33795" name="Rectangle 3"/>
          <p:cNvSpPr>
            <a:spLocks noGrp="1" noChangeArrowheads="1"/>
          </p:cNvSpPr>
          <p:nvPr>
            <p:ph type="body" idx="1"/>
          </p:nvPr>
        </p:nvSpPr>
        <p:spPr>
          <a:xfrm>
            <a:off x="914400" y="4343400"/>
            <a:ext cx="5029200" cy="4114800"/>
          </a:xfrm>
        </p:spPr>
        <p:txBody>
          <a:bodyPr/>
          <a:lstStyle/>
          <a:p>
            <a:r>
              <a:rPr lang="en-US" altLang="en-US" sz="1000" b="1"/>
              <a:t>The Major Pollutants transported to streams in Urban Stormwater</a:t>
            </a:r>
            <a:endParaRPr lang="en-US" altLang="en-US" sz="1000"/>
          </a:p>
          <a:p>
            <a:r>
              <a:rPr lang="en-US" altLang="en-US" sz="1000"/>
              <a:t>There are a variety of pollutants that can get into our waters.  Many officials know about sediment because there has been a lot of guidance and regulation on sediment and erosion control already. However, it's important to know that sediment is just one of several nonpoint pollutants and what we do to control sediment and erosion does not necessarily control other pollutants.  </a:t>
            </a:r>
          </a:p>
          <a:p>
            <a:endParaRPr lang="en-US" altLang="en-US" sz="1000"/>
          </a:p>
          <a:p>
            <a:r>
              <a:rPr lang="en-US" altLang="en-US" sz="1000"/>
              <a:t>Typical nutrients in stormwater runoff are nitrogen and phosphorus which may come from fertilizers, animal waste and leaks from septic systems or sewer lines.</a:t>
            </a:r>
          </a:p>
          <a:p>
            <a:endParaRPr lang="en-US" altLang="en-US" sz="1000"/>
          </a:p>
          <a:p>
            <a:r>
              <a:rPr lang="en-US" altLang="en-US" sz="1000"/>
              <a:t>Pathogens come from animal waste, both domestic and wild animal wastes, and from failed septic systems or leaking sewer lines.</a:t>
            </a:r>
          </a:p>
          <a:p>
            <a:endParaRPr lang="en-US" altLang="en-US" sz="1000"/>
          </a:p>
          <a:p>
            <a:r>
              <a:rPr lang="en-US" altLang="en-US" sz="1000"/>
              <a:t>Toxic contaminants include hydrocarbons, such as fuels and lubricants from cars, and metals that wash off of streets and parking lots.</a:t>
            </a:r>
          </a:p>
          <a:p>
            <a:endParaRPr lang="en-US" altLang="en-US" sz="1000"/>
          </a:p>
          <a:p>
            <a:r>
              <a:rPr lang="en-US" altLang="en-US" sz="1000"/>
              <a:t>Debris is any kind of litter.  Organic materials, such as yard waste and leaves, washed into streams can reduce the oxygen content of waters by feeding microbial activity in the water.  Other litter leaches toxics and metals as it degrades and breaks down in the water.</a:t>
            </a:r>
          </a:p>
          <a:p>
            <a:endParaRPr lang="en-US" altLang="en-US" sz="1000"/>
          </a:p>
          <a:p>
            <a:r>
              <a:rPr lang="en-US" altLang="en-US" sz="1000"/>
              <a:t>Thermal stress is considered a pollutant  because warmer water holds less oxygen.  When stormwater heated up by hot impervious surfaces mixes into cooler stream waters, the water temperature in the stream rises and the oxygen content decreases causing stress and sometimes death of the aquatic biota in the streams.</a:t>
            </a:r>
          </a:p>
          <a:p>
            <a:endParaRPr lang="en-US" altLang="en-US" sz="1000"/>
          </a:p>
        </p:txBody>
      </p:sp>
    </p:spTree>
    <p:extLst>
      <p:ext uri="{BB962C8B-B14F-4D97-AF65-F5344CB8AC3E}">
        <p14:creationId xmlns:p14="http://schemas.microsoft.com/office/powerpoint/2010/main" val="1083127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5E1D5-9733-7642-A8F6-812157076574}" type="slidenum">
              <a:rPr lang="en-US" altLang="en-US"/>
              <a:pPr/>
              <a:t>19</a:t>
            </a:fld>
            <a:endParaRPr lang="en-US" altLang="en-US"/>
          </a:p>
        </p:txBody>
      </p:sp>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en-US"/>
              <a:t>This graph came from Georgia, but is representative of the Southeast</a:t>
            </a:r>
          </a:p>
        </p:txBody>
      </p:sp>
    </p:spTree>
    <p:extLst>
      <p:ext uri="{BB962C8B-B14F-4D97-AF65-F5344CB8AC3E}">
        <p14:creationId xmlns:p14="http://schemas.microsoft.com/office/powerpoint/2010/main" val="205660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AE35-D39F-E342-9903-291FC02D8C04}" type="slidenum">
              <a:rPr lang="en-US" altLang="en-US"/>
              <a:pPr/>
              <a:t>5</a:t>
            </a:fld>
            <a:endParaRPr lang="en-US" altLang="en-US"/>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ltLang="en-US">
                <a:solidFill>
                  <a:schemeClr val="tx2"/>
                </a:solidFill>
                <a:effectLst>
                  <a:outerShdw blurRad="38100" dist="38100" dir="2700000" algn="tl">
                    <a:srgbClr val="C0C0C0"/>
                  </a:outerShdw>
                </a:effectLst>
              </a:rPr>
              <a:t>Point vs. Non-Point Pollution. Point vs. Non-Point Pollution. </a:t>
            </a:r>
            <a:r>
              <a:rPr lang="en-US" altLang="en-US"/>
              <a:t>Pollution that does not come from a single identifiable source.</a:t>
            </a:r>
          </a:p>
          <a:p>
            <a:r>
              <a:rPr lang="en-US" altLang="en-US"/>
              <a:t>Motor Oil • Sediment • Cooking Grease • Pet Waste Excess Fertilizer • Yard Waste • Litter • Pesticides Household Hazardous Waste • Detergents • Metals</a:t>
            </a:r>
          </a:p>
        </p:txBody>
      </p:sp>
    </p:spTree>
    <p:extLst>
      <p:ext uri="{BB962C8B-B14F-4D97-AF65-F5344CB8AC3E}">
        <p14:creationId xmlns:p14="http://schemas.microsoft.com/office/powerpoint/2010/main" val="196851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6B4B8-0CF4-674E-8D40-0CB1B8881C1C}" type="slidenum">
              <a:rPr lang="en-US" altLang="en-US"/>
              <a:pPr/>
              <a:t>6</a:t>
            </a:fld>
            <a:endParaRPr lang="en-US" altLang="en-US"/>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ltLang="en-US">
                <a:solidFill>
                  <a:schemeClr val="tx2"/>
                </a:solidFill>
                <a:effectLst>
                  <a:outerShdw blurRad="38100" dist="38100" dir="2700000" algn="tl">
                    <a:srgbClr val="C0C0C0"/>
                  </a:outerShdw>
                </a:effectLst>
              </a:rPr>
              <a:t>Point vs. Non-Point Pollution. Point vs. Non-Point Pollution. </a:t>
            </a:r>
            <a:r>
              <a:rPr lang="en-US" altLang="en-US"/>
              <a:t>Pollution that does not come from a single identifiable source.</a:t>
            </a:r>
          </a:p>
          <a:p>
            <a:r>
              <a:rPr lang="en-US" altLang="en-US"/>
              <a:t>Motor Oil • Sediment • Cooking Grease • Pet Waste Excess Fertilizer • Yard Waste • Litter • Pesticides Household Hazardous Waste • Detergents • Metals</a:t>
            </a:r>
          </a:p>
        </p:txBody>
      </p:sp>
    </p:spTree>
    <p:extLst>
      <p:ext uri="{BB962C8B-B14F-4D97-AF65-F5344CB8AC3E}">
        <p14:creationId xmlns:p14="http://schemas.microsoft.com/office/powerpoint/2010/main" val="63016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CF777-E975-C449-8441-7F2EE1BC2CBF}" type="slidenum">
              <a:rPr lang="en-US" altLang="en-US"/>
              <a:pPr/>
              <a:t>10</a:t>
            </a:fld>
            <a:endParaRPr lang="en-US" altLang="en-US"/>
          </a:p>
        </p:txBody>
      </p:sp>
      <p:sp>
        <p:nvSpPr>
          <p:cNvPr id="19458" name="Rectangle 2"/>
          <p:cNvSpPr>
            <a:spLocks noRot="1" noChangeArrowheads="1" noTextEdit="1"/>
          </p:cNvSpPr>
          <p:nvPr>
            <p:ph type="sldImg"/>
          </p:nvPr>
        </p:nvSpPr>
        <p:spPr>
          <a:xfrm>
            <a:off x="1460500" y="531813"/>
            <a:ext cx="3560763" cy="2670175"/>
          </a:xfrm>
          <a:ln/>
        </p:spPr>
      </p:sp>
      <p:sp>
        <p:nvSpPr>
          <p:cNvPr id="19459" name="Rectangle 3"/>
          <p:cNvSpPr>
            <a:spLocks noGrp="1" noChangeArrowheads="1"/>
          </p:cNvSpPr>
          <p:nvPr>
            <p:ph type="body" idx="1"/>
          </p:nvPr>
        </p:nvSpPr>
        <p:spPr>
          <a:xfrm>
            <a:off x="915988" y="3354388"/>
            <a:ext cx="5026025" cy="5105400"/>
          </a:xfrm>
        </p:spPr>
        <p:txBody>
          <a:bodyPr/>
          <a:lstStyle/>
          <a:p>
            <a:pPr>
              <a:tabLst>
                <a:tab pos="461963" algn="l"/>
              </a:tabLst>
            </a:pPr>
            <a:r>
              <a:rPr lang="en-US" altLang="en-US" b="1"/>
              <a:t>Impervious Surfaces -- not pollutants themselves</a:t>
            </a:r>
            <a:endParaRPr lang="en-US" altLang="en-US"/>
          </a:p>
          <a:p>
            <a:pPr>
              <a:tabLst>
                <a:tab pos="461963" algn="l"/>
              </a:tabLst>
            </a:pPr>
            <a:r>
              <a:rPr lang="en-US" altLang="en-US"/>
              <a:t>The surface is not necessarily a pollutant itself, but it transports pollutants, impedes infiltration, increases the volume of runoff generated, and indicates more intensive &amp; polluting land uses.</a:t>
            </a:r>
          </a:p>
        </p:txBody>
      </p:sp>
    </p:spTree>
    <p:extLst>
      <p:ext uri="{BB962C8B-B14F-4D97-AF65-F5344CB8AC3E}">
        <p14:creationId xmlns:p14="http://schemas.microsoft.com/office/powerpoint/2010/main" val="199914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ED3BD-77CD-1F45-A390-F39845B54D3A}" type="slidenum">
              <a:rPr lang="en-US" altLang="en-US"/>
              <a:pPr/>
              <a:t>12</a:t>
            </a:fld>
            <a:endParaRPr lang="en-US" altLang="en-US"/>
          </a:p>
        </p:txBody>
      </p:sp>
      <p:sp>
        <p:nvSpPr>
          <p:cNvPr id="22530" name="Rectangle 2"/>
          <p:cNvSpPr>
            <a:spLocks noRot="1" noChangeArrowheads="1" noTextEdit="1"/>
          </p:cNvSpPr>
          <p:nvPr>
            <p:ph type="sldImg"/>
          </p:nvPr>
        </p:nvSpPr>
        <p:spPr>
          <a:xfrm>
            <a:off x="1144588" y="685800"/>
            <a:ext cx="4568825" cy="3427413"/>
          </a:xfrm>
          <a:ln/>
        </p:spPr>
      </p:sp>
      <p:sp>
        <p:nvSpPr>
          <p:cNvPr id="22531" name="Rectangle 3"/>
          <p:cNvSpPr>
            <a:spLocks noGrp="1" noChangeArrowheads="1"/>
          </p:cNvSpPr>
          <p:nvPr>
            <p:ph type="body" idx="1"/>
          </p:nvPr>
        </p:nvSpPr>
        <p:spPr>
          <a:xfrm>
            <a:off x="914400" y="4344988"/>
            <a:ext cx="5029200" cy="4113212"/>
          </a:xfrm>
        </p:spPr>
        <p:txBody>
          <a:bodyPr lIns="91417" tIns="45709" rIns="91417" bIns="45709"/>
          <a:lstStyle/>
          <a:p>
            <a:endParaRPr lang="en-US" altLang="en-US"/>
          </a:p>
        </p:txBody>
      </p:sp>
    </p:spTree>
    <p:extLst>
      <p:ext uri="{BB962C8B-B14F-4D97-AF65-F5344CB8AC3E}">
        <p14:creationId xmlns:p14="http://schemas.microsoft.com/office/powerpoint/2010/main" val="3930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1C838-80DD-B44A-9E02-18A1FB5AC635}" type="slidenum">
              <a:rPr lang="en-US" altLang="en-US"/>
              <a:pPr/>
              <a:t>13</a:t>
            </a:fld>
            <a:endParaRPr lang="en-US" altLang="en-US"/>
          </a:p>
        </p:txBody>
      </p:sp>
      <p:sp>
        <p:nvSpPr>
          <p:cNvPr id="24578" name="Rectangle 2"/>
          <p:cNvSpPr>
            <a:spLocks noRot="1" noChangeArrowheads="1" noTextEdit="1"/>
          </p:cNvSpPr>
          <p:nvPr>
            <p:ph type="sldImg"/>
          </p:nvPr>
        </p:nvSpPr>
        <p:spPr>
          <a:xfrm>
            <a:off x="1466850" y="536575"/>
            <a:ext cx="3543300" cy="2657475"/>
          </a:xfrm>
          <a:ln/>
        </p:spPr>
      </p:sp>
      <p:sp>
        <p:nvSpPr>
          <p:cNvPr id="24579" name="Rectangle 3"/>
          <p:cNvSpPr>
            <a:spLocks noGrp="1" noChangeArrowheads="1"/>
          </p:cNvSpPr>
          <p:nvPr>
            <p:ph type="body" idx="1"/>
          </p:nvPr>
        </p:nvSpPr>
        <p:spPr>
          <a:xfrm>
            <a:off x="915988" y="3352800"/>
            <a:ext cx="5026025" cy="5106988"/>
          </a:xfrm>
        </p:spPr>
        <p:txBody>
          <a:bodyPr/>
          <a:lstStyle/>
          <a:p>
            <a:pPr>
              <a:tabLst>
                <a:tab pos="461963" algn="l"/>
              </a:tabLst>
            </a:pPr>
            <a:r>
              <a:rPr lang="en-US" altLang="en-US" b="1"/>
              <a:t>The Trend Toward Imperviousness</a:t>
            </a:r>
            <a:endParaRPr lang="en-US" altLang="en-US"/>
          </a:p>
          <a:p>
            <a:pPr>
              <a:tabLst>
                <a:tab pos="461963" algn="l"/>
              </a:tabLst>
            </a:pPr>
            <a:r>
              <a:rPr lang="en-US" altLang="en-US"/>
              <a:t>As we move from the less to more intense land covers, the potential water quality problems increase.  And the common thread throughout is the increasing amount of impervious surface.</a:t>
            </a:r>
          </a:p>
          <a:p>
            <a:pPr>
              <a:tabLst>
                <a:tab pos="461963" algn="l"/>
              </a:tabLst>
            </a:pPr>
            <a:endParaRPr lang="en-US" altLang="en-US"/>
          </a:p>
        </p:txBody>
      </p:sp>
    </p:spTree>
    <p:extLst>
      <p:ext uri="{BB962C8B-B14F-4D97-AF65-F5344CB8AC3E}">
        <p14:creationId xmlns:p14="http://schemas.microsoft.com/office/powerpoint/2010/main" val="140563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59EE7-C0F2-7A45-A428-4773EA06947F}" type="slidenum">
              <a:rPr lang="en-US" altLang="en-US"/>
              <a:pPr/>
              <a:t>14</a:t>
            </a:fld>
            <a:endParaRPr lang="en-US" altLang="en-US"/>
          </a:p>
        </p:txBody>
      </p:sp>
      <p:sp>
        <p:nvSpPr>
          <p:cNvPr id="26626" name="Rectangle 2"/>
          <p:cNvSpPr>
            <a:spLocks noRot="1" noChangeArrowheads="1" noTextEdit="1"/>
          </p:cNvSpPr>
          <p:nvPr>
            <p:ph type="sldImg"/>
          </p:nvPr>
        </p:nvSpPr>
        <p:spPr>
          <a:xfrm>
            <a:off x="1144588" y="684213"/>
            <a:ext cx="4576762" cy="3432175"/>
          </a:xfrm>
          <a:ln/>
        </p:spPr>
      </p:sp>
      <p:sp>
        <p:nvSpPr>
          <p:cNvPr id="26627" name="Rectangle 3"/>
          <p:cNvSpPr>
            <a:spLocks noGrp="1" noChangeArrowheads="1"/>
          </p:cNvSpPr>
          <p:nvPr>
            <p:ph type="body" idx="1"/>
          </p:nvPr>
        </p:nvSpPr>
        <p:spPr>
          <a:xfrm>
            <a:off x="915988" y="4344988"/>
            <a:ext cx="5026025" cy="4114800"/>
          </a:xfrm>
        </p:spPr>
        <p:txBody>
          <a:bodyPr/>
          <a:lstStyle/>
          <a:p>
            <a:pPr>
              <a:tabLst>
                <a:tab pos="461963" algn="l"/>
              </a:tabLst>
            </a:pPr>
            <a:r>
              <a:rPr lang="en-US" altLang="en-US" b="1"/>
              <a:t>Graph:  Relationship between % of impervious cover and water quality degradation</a:t>
            </a:r>
            <a:r>
              <a:rPr lang="en-US" altLang="en-US"/>
              <a:t> </a:t>
            </a:r>
          </a:p>
          <a:p>
            <a:pPr>
              <a:tabLst>
                <a:tab pos="461963" algn="l"/>
              </a:tabLst>
            </a:pPr>
            <a:r>
              <a:rPr lang="en-US" altLang="en-US"/>
              <a:t>Impervious cover is integrative, in that it indicates overall water quality impacts of urbanization without regard to specific pollutants or resources. Study after study points to common thresholds for water quality degradation at 10 &amp; 25%.  Where impervious cover is below 10%, water quality is pretty well protected.  (Some studies show that more sensitive habitats may be impacted at lower levels of 7-8%.)  From 10% to about 25%, we see impacted water quality.  And above about 25%, degradation is unavoidable.  Certain measures can be taken to reduce impacts, but water quality is still going to suffer some level of degradation.</a:t>
            </a:r>
          </a:p>
          <a:p>
            <a:pPr>
              <a:tabLst>
                <a:tab pos="461963" algn="l"/>
              </a:tabLst>
            </a:pPr>
            <a:endParaRPr lang="en-US" altLang="en-US"/>
          </a:p>
        </p:txBody>
      </p:sp>
    </p:spTree>
    <p:extLst>
      <p:ext uri="{BB962C8B-B14F-4D97-AF65-F5344CB8AC3E}">
        <p14:creationId xmlns:p14="http://schemas.microsoft.com/office/powerpoint/2010/main" val="12303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C1CB3-EAFD-354A-887B-FEAD7C8B4F64}" type="slidenum">
              <a:rPr lang="en-US" altLang="en-US"/>
              <a:pPr/>
              <a:t>15</a:t>
            </a:fld>
            <a:endParaRPr lang="en-US" altLang="en-US"/>
          </a:p>
        </p:txBody>
      </p:sp>
      <p:sp>
        <p:nvSpPr>
          <p:cNvPr id="28674" name="Rectangle 2"/>
          <p:cNvSpPr>
            <a:spLocks noRot="1" noChangeArrowheads="1" noTextEdit="1"/>
          </p:cNvSpPr>
          <p:nvPr>
            <p:ph type="sldImg"/>
          </p:nvPr>
        </p:nvSpPr>
        <p:spPr>
          <a:xfrm>
            <a:off x="1152525" y="692150"/>
            <a:ext cx="4554538" cy="3416300"/>
          </a:xfrm>
          <a:ln/>
        </p:spPr>
      </p:sp>
      <p:sp>
        <p:nvSpPr>
          <p:cNvPr id="28675" name="Rectangle 3"/>
          <p:cNvSpPr>
            <a:spLocks noGrp="1" noChangeArrowheads="1"/>
          </p:cNvSpPr>
          <p:nvPr>
            <p:ph type="body" idx="1"/>
          </p:nvPr>
        </p:nvSpPr>
        <p:spPr>
          <a:xfrm>
            <a:off x="914400" y="4343400"/>
            <a:ext cx="5029200" cy="4114800"/>
          </a:xfrm>
        </p:spPr>
        <p:txBody>
          <a:bodyPr/>
          <a:lstStyle/>
          <a:p>
            <a:pPr>
              <a:lnSpc>
                <a:spcPct val="90000"/>
              </a:lnSpc>
              <a:tabLst>
                <a:tab pos="461963" algn="l"/>
              </a:tabLst>
            </a:pPr>
            <a:r>
              <a:rPr lang="en-US" altLang="en-US"/>
              <a:t>Impervious surfaces are the primary cause of the radical change in the water movement patterns with development and urbanization.  Impervious surfaces cover the soil and prevent water from infiltrating. In an undisturbed situation, the soil removes pollutants from infiltrated rainfall and the some of the infiltrated water is used by plants. Both soil and plants purify water that is infiltrated. Without infiltration of rainfall, groundwater does not get recharged.  Without groundwater recharge, the base flows of streams are lowered during hot dry periods. </a:t>
            </a:r>
          </a:p>
          <a:p>
            <a:pPr>
              <a:lnSpc>
                <a:spcPct val="90000"/>
              </a:lnSpc>
              <a:tabLst>
                <a:tab pos="461963" algn="l"/>
              </a:tabLst>
            </a:pPr>
            <a:endParaRPr lang="en-US" altLang="en-US"/>
          </a:p>
          <a:p>
            <a:pPr>
              <a:lnSpc>
                <a:spcPct val="90000"/>
              </a:lnSpc>
              <a:tabLst>
                <a:tab pos="461963" algn="l"/>
              </a:tabLst>
            </a:pPr>
            <a:r>
              <a:rPr lang="en-US" altLang="en-US"/>
              <a:t>Without infiltration the amount of runoff volume is greatly increased.  The runoff builds up faster and moves over impervious surfaces faster than in natural conditions.  The impervious surfaces are places where pollutants accumulate when it is not raining, so that once rain begins the pollutants are quickly and easily picked up from the impervious surfaces as the rainfall runs off.  As the runoff accumulates, so do the pollutants at first.  Typically impervious surfaces are all interconnected to carry stormwater away quickly to natural streams and water bodies.  However, this means that pollutants entrained in the runoff are also carried off rapidly into our streams and water bodies.  The impervious surfaces become an express route for pollutants of all kinds.</a:t>
            </a:r>
          </a:p>
          <a:p>
            <a:pPr>
              <a:lnSpc>
                <a:spcPct val="90000"/>
              </a:lnSpc>
              <a:tabLst>
                <a:tab pos="461963" algn="l"/>
              </a:tabLst>
            </a:pPr>
            <a:endParaRPr lang="en-US" altLang="en-US"/>
          </a:p>
          <a:p>
            <a:pPr>
              <a:lnSpc>
                <a:spcPct val="90000"/>
              </a:lnSpc>
              <a:tabLst>
                <a:tab pos="461963" algn="l"/>
              </a:tabLst>
            </a:pPr>
            <a:r>
              <a:rPr lang="en-US" altLang="en-US"/>
              <a:t>The increased volume of runoff from storms also increases the likelihood of flooding downstream particularly during intense storms.</a:t>
            </a:r>
          </a:p>
        </p:txBody>
      </p:sp>
    </p:spTree>
    <p:extLst>
      <p:ext uri="{BB962C8B-B14F-4D97-AF65-F5344CB8AC3E}">
        <p14:creationId xmlns:p14="http://schemas.microsoft.com/office/powerpoint/2010/main" val="203725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F487E-C1F8-084D-A050-42DD7CB7F162}" type="slidenum">
              <a:rPr lang="en-US" altLang="en-US"/>
              <a:pPr/>
              <a:t>16</a:t>
            </a:fld>
            <a:endParaRPr lang="en-US" altLang="en-US"/>
          </a:p>
        </p:txBody>
      </p:sp>
      <p:sp>
        <p:nvSpPr>
          <p:cNvPr id="30722" name="Rectangle 2"/>
          <p:cNvSpPr>
            <a:spLocks noRot="1" noChangeArrowheads="1" noTextEdit="1"/>
          </p:cNvSpPr>
          <p:nvPr>
            <p:ph type="sldImg"/>
          </p:nvPr>
        </p:nvSpPr>
        <p:spPr>
          <a:xfrm>
            <a:off x="1144588" y="685800"/>
            <a:ext cx="4572000" cy="3429000"/>
          </a:xfrm>
          <a:ln/>
        </p:spPr>
      </p:sp>
      <p:sp>
        <p:nvSpPr>
          <p:cNvPr id="30723" name="Rectangle 3"/>
          <p:cNvSpPr>
            <a:spLocks noGrp="1" noChangeArrowheads="1"/>
          </p:cNvSpPr>
          <p:nvPr>
            <p:ph type="body" idx="1"/>
          </p:nvPr>
        </p:nvSpPr>
        <p:spPr/>
        <p:txBody>
          <a:bodyPr/>
          <a:lstStyle/>
          <a:p>
            <a:pPr>
              <a:lnSpc>
                <a:spcPct val="80000"/>
              </a:lnSpc>
            </a:pPr>
            <a:r>
              <a:rPr lang="en-US" altLang="en-US" sz="1000"/>
              <a:t>Two Storm Hydrographs</a:t>
            </a:r>
          </a:p>
          <a:p>
            <a:pPr>
              <a:lnSpc>
                <a:spcPct val="80000"/>
              </a:lnSpc>
            </a:pPr>
            <a:endParaRPr lang="en-US" altLang="en-US" sz="1000"/>
          </a:p>
          <a:p>
            <a:pPr>
              <a:lnSpc>
                <a:spcPct val="80000"/>
              </a:lnSpc>
            </a:pPr>
            <a:r>
              <a:rPr lang="en-US" altLang="en-US" sz="1000"/>
              <a:t>While stormwater carries pollutants into natural waterways, the increase in stormwater volume changes the dynamics of water flow in local streams.  The graph here shows typical changes that impervious surfaces cause in the flow of streams.  </a:t>
            </a:r>
          </a:p>
          <a:p>
            <a:pPr>
              <a:lnSpc>
                <a:spcPct val="80000"/>
              </a:lnSpc>
            </a:pPr>
            <a:endParaRPr lang="en-US" altLang="en-US" sz="1000"/>
          </a:p>
          <a:p>
            <a:pPr>
              <a:lnSpc>
                <a:spcPct val="80000"/>
              </a:lnSpc>
            </a:pPr>
            <a:r>
              <a:rPr lang="en-US" altLang="en-US" sz="1000"/>
              <a:t>The storm hydrographs that you see here show what a person would see if they stood at a spot by a stream and watched the stream flow rise and fall during a local storm event.  To the left the hydrograph starts before the stormwater reaches the stream.  As a storm occurs the water in the stream rises as can be seen in the two storm hydrographs here. Then when a storm stops, the stream water level and flow will gradually fall back down to the original stream level before the storm.</a:t>
            </a:r>
          </a:p>
          <a:p>
            <a:pPr>
              <a:lnSpc>
                <a:spcPct val="80000"/>
              </a:lnSpc>
            </a:pPr>
            <a:endParaRPr lang="en-US" altLang="en-US" sz="1000"/>
          </a:p>
          <a:p>
            <a:pPr>
              <a:lnSpc>
                <a:spcPct val="80000"/>
              </a:lnSpc>
            </a:pPr>
            <a:r>
              <a:rPr lang="en-US" altLang="en-US" sz="1000"/>
              <a:t>The two lines in this graph show how impervious surfaces change the flow regime in streams nearby.  The blue hydrograph is for a stream that is in an area with no development, such as undisturbed woodlands.  The red hydrograph is for the same stream after development and the amount of impervious surfaces has increased upstream in the watershed.  You can see from the difference in the hydrograph shapes the major impacts that increased stormwater volume from impervious surfaces cause</a:t>
            </a:r>
          </a:p>
          <a:p>
            <a:pPr>
              <a:lnSpc>
                <a:spcPct val="80000"/>
              </a:lnSpc>
              <a:buFontTx/>
              <a:buChar char="•"/>
            </a:pPr>
            <a:r>
              <a:rPr lang="en-US" altLang="en-US" sz="1000"/>
              <a:t>Increased peak volume of stormwater</a:t>
            </a:r>
          </a:p>
          <a:p>
            <a:pPr>
              <a:lnSpc>
                <a:spcPct val="80000"/>
              </a:lnSpc>
              <a:buFontTx/>
              <a:buChar char="•"/>
            </a:pPr>
            <a:r>
              <a:rPr lang="en-US" altLang="en-US" sz="1000"/>
              <a:t>Increased total volume of stormwater</a:t>
            </a:r>
          </a:p>
          <a:p>
            <a:pPr>
              <a:lnSpc>
                <a:spcPct val="80000"/>
              </a:lnSpc>
              <a:buFontTx/>
              <a:buChar char="•"/>
            </a:pPr>
            <a:r>
              <a:rPr lang="en-US" altLang="en-US" sz="1000"/>
              <a:t>Peak flow comes faster and with more energy</a:t>
            </a:r>
          </a:p>
          <a:p>
            <a:pPr>
              <a:lnSpc>
                <a:spcPct val="80000"/>
              </a:lnSpc>
              <a:buFontTx/>
              <a:buChar char="•"/>
            </a:pPr>
            <a:r>
              <a:rPr lang="en-US" altLang="en-US" sz="1000"/>
              <a:t>Low flow rates are reduced</a:t>
            </a:r>
          </a:p>
          <a:p>
            <a:pPr>
              <a:lnSpc>
                <a:spcPct val="80000"/>
              </a:lnSpc>
              <a:buFontTx/>
              <a:buChar char="•"/>
            </a:pPr>
            <a:endParaRPr lang="en-US" altLang="en-US" sz="1000"/>
          </a:p>
          <a:p>
            <a:pPr>
              <a:lnSpc>
                <a:spcPct val="80000"/>
              </a:lnSpc>
            </a:pPr>
            <a:r>
              <a:rPr lang="en-US" altLang="en-US" sz="1000"/>
              <a:t>The last impact of low flow rates in streams occurs because the reduction in infiltration due to imperviousness means reduced levels of groundwater.  When the groundwater levels are reduced the non-storm flow of streams is also reduced as groundwater is the chief source of water in streams when there storm is over. </a:t>
            </a:r>
          </a:p>
          <a:p>
            <a:pPr>
              <a:lnSpc>
                <a:spcPct val="80000"/>
              </a:lnSpc>
              <a:buFontTx/>
              <a:buChar char="•"/>
            </a:pPr>
            <a:endParaRPr lang="en-US" altLang="en-US" sz="1000"/>
          </a:p>
          <a:p>
            <a:pPr>
              <a:lnSpc>
                <a:spcPct val="80000"/>
              </a:lnSpc>
            </a:pPr>
            <a:endParaRPr lang="en-US" altLang="en-US" sz="1000"/>
          </a:p>
        </p:txBody>
      </p:sp>
    </p:spTree>
    <p:extLst>
      <p:ext uri="{BB962C8B-B14F-4D97-AF65-F5344CB8AC3E}">
        <p14:creationId xmlns:p14="http://schemas.microsoft.com/office/powerpoint/2010/main" val="66563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0825" cy="6850063"/>
            <a:chOff x="0" y="0"/>
            <a:chExt cx="5758" cy="4315"/>
          </a:xfrm>
        </p:grpSpPr>
        <p:grpSp>
          <p:nvGrpSpPr>
            <p:cNvPr id="5123" name="Group 3"/>
            <p:cNvGrpSpPr>
              <a:grpSpLocks/>
            </p:cNvGrpSpPr>
            <p:nvPr userDrawn="1"/>
          </p:nvGrpSpPr>
          <p:grpSpPr bwMode="auto">
            <a:xfrm>
              <a:off x="1728" y="2230"/>
              <a:ext cx="4027" cy="2085"/>
              <a:chOff x="1728" y="2230"/>
              <a:chExt cx="4027" cy="2085"/>
            </a:xfrm>
          </p:grpSpPr>
          <p:sp>
            <p:nvSpPr>
              <p:cNvPr id="512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5133"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5134"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5135" name="Rectangle 15"/>
          <p:cNvSpPr>
            <a:spLocks noGrp="1" noChangeArrowheads="1"/>
          </p:cNvSpPr>
          <p:nvPr>
            <p:ph type="sldNum" sz="quarter" idx="4"/>
          </p:nvPr>
        </p:nvSpPr>
        <p:spPr>
          <a:xfrm>
            <a:off x="6553200" y="6254750"/>
            <a:ext cx="2133600" cy="476250"/>
          </a:xfrm>
        </p:spPr>
        <p:txBody>
          <a:bodyPr/>
          <a:lstStyle>
            <a:lvl1pPr>
              <a:defRPr/>
            </a:lvl1pPr>
          </a:lstStyle>
          <a:p>
            <a:fld id="{D56B8807-0D12-E34D-B374-20FE2A70B26B}"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DDE8CC6D-E18C-3949-B94D-D717AD5540C1}"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53294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C1EB528-F57B-8442-A5BA-50C9AB775DBD}"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9155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A1FA77C7-14BA-604C-B4F2-71D9987F6590}"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43049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F1A807E-B3C8-5E4C-8D74-591233D8E068}"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41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64A32FD-F316-9245-B629-44C08C763A63}"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8975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5A04E265-C3B8-794B-84F0-B03A1F18D7AC}"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5355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901D2C6D-20E6-5444-8FA1-4FEA96B04F36}"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3791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71EE510-FC7F-CC4E-A8F8-C38A15A37086}"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571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AF56B850-B8E8-474C-BED1-1698471D26DE}"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6646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9FAB6FAB-8B0D-FB4B-94E6-BF77748D09EB}"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6387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BF6A129C-0F9C-7241-A74A-CFDA75C987FF}"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6949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BD0880E5-BE35-9046-BAED-F9DF1C9FD666}" type="slidenum">
              <a:rPr lang="en-US" altLang="en-US"/>
              <a:pPr/>
              <a:t>‹#›</a:t>
            </a:fld>
            <a:endParaRPr lang="en-US" altLang="en-US"/>
          </a:p>
        </p:txBody>
      </p:sp>
      <p:grpSp>
        <p:nvGrpSpPr>
          <p:cNvPr id="4100" name="Group 4"/>
          <p:cNvGrpSpPr>
            <a:grpSpLocks/>
          </p:cNvGrpSpPr>
          <p:nvPr/>
        </p:nvGrpSpPr>
        <p:grpSpPr bwMode="auto">
          <a:xfrm>
            <a:off x="0" y="0"/>
            <a:ext cx="9140825" cy="6850063"/>
            <a:chOff x="0" y="0"/>
            <a:chExt cx="5758" cy="4315"/>
          </a:xfrm>
        </p:grpSpPr>
        <p:grpSp>
          <p:nvGrpSpPr>
            <p:cNvPr id="4101"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lt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wmf"/><Relationship Id="rId13" Type="http://schemas.openxmlformats.org/officeDocument/2006/relationships/image" Target="../media/image10.wmf"/><Relationship Id="rId14" Type="http://schemas.openxmlformats.org/officeDocument/2006/relationships/image" Target="../media/image11.wmf"/><Relationship Id="rId15"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image" Target="../media/image4.wmf"/><Relationship Id="rId6" Type="http://schemas.openxmlformats.org/officeDocument/2006/relationships/image" Target="../media/image5.wmf"/><Relationship Id="rId7" Type="http://schemas.openxmlformats.org/officeDocument/2006/relationships/image" Target="../media/image6.wmf"/><Relationship Id="rId8" Type="http://schemas.openxmlformats.org/officeDocument/2006/relationships/image" Target="../media/image7.wmf"/><Relationship Id="rId9" Type="http://schemas.openxmlformats.org/officeDocument/2006/relationships/image" Target="../media/image8.wmf"/><Relationship Id="rId10" Type="http://schemas.openxmlformats.org/officeDocument/2006/relationships/image" Target="../media/image9.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37.emf"/><Relationship Id="rId6"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0.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http://www.dekalbcountysso.com/sso1.jpg" TargetMode="External"/><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aterdata.usgs.gov/ga/nwis/current/?type=flow&amp;group_key=NONE" TargetMode="Externa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8.wmf"/><Relationship Id="rId5" Type="http://schemas.openxmlformats.org/officeDocument/2006/relationships/image" Target="../media/image49.jpe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838200" y="1524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lvl1pPr algn="ctr">
              <a:defRPr sz="4400" b="1">
                <a:solidFill>
                  <a:schemeClr val="tx2"/>
                </a:solidFill>
                <a:effectLst>
                  <a:outerShdw blurRad="38100" dist="38100" dir="2700000" algn="tl">
                    <a:srgbClr val="000000"/>
                  </a:outerShdw>
                </a:effectLst>
                <a:latin typeface="Garamond"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en-US" altLang="en-US" dirty="0"/>
              <a:t>How do streams get impaired</a:t>
            </a:r>
          </a:p>
        </p:txBody>
      </p:sp>
      <p:sp>
        <p:nvSpPr>
          <p:cNvPr id="7171" name="Rectangle 3"/>
          <p:cNvSpPr>
            <a:spLocks noChangeArrowheads="1"/>
          </p:cNvSpPr>
          <p:nvPr/>
        </p:nvSpPr>
        <p:spPr bwMode="auto">
          <a:xfrm>
            <a:off x="582613" y="1479550"/>
            <a:ext cx="8162925" cy="4338638"/>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3200" b="1">
              <a:solidFill>
                <a:srgbClr val="99FFCC"/>
              </a:solidFill>
              <a:latin typeface="Arial" charset="0"/>
            </a:endParaRPr>
          </a:p>
        </p:txBody>
      </p:sp>
      <p:pic>
        <p:nvPicPr>
          <p:cNvPr id="7172" name="Picture 4" descr="MCj035131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1468438"/>
            <a:ext cx="1014413" cy="12477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MCSY00600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5" y="1868488"/>
            <a:ext cx="1425575" cy="890587"/>
          </a:xfrm>
          <a:prstGeom prst="rect">
            <a:avLst/>
          </a:prstGeom>
          <a:noFill/>
          <a:extLst>
            <a:ext uri="{909E8E84-426E-40DD-AFC4-6F175D3DCCD1}">
              <a14:hiddenFill xmlns:a14="http://schemas.microsoft.com/office/drawing/2010/main">
                <a:solidFill>
                  <a:srgbClr val="FFFFFF"/>
                </a:solidFill>
              </a14:hiddenFill>
            </a:ext>
          </a:extLst>
        </p:spPr>
      </p:pic>
      <p:sp>
        <p:nvSpPr>
          <p:cNvPr id="7174" name="Freeform 6"/>
          <p:cNvSpPr>
            <a:spLocks/>
          </p:cNvSpPr>
          <p:nvPr/>
        </p:nvSpPr>
        <p:spPr bwMode="auto">
          <a:xfrm>
            <a:off x="4256088" y="1479550"/>
            <a:ext cx="1301750" cy="4838700"/>
          </a:xfrm>
          <a:custGeom>
            <a:avLst/>
            <a:gdLst>
              <a:gd name="T0" fmla="*/ 775 w 820"/>
              <a:gd name="T1" fmla="*/ 0 h 2765"/>
              <a:gd name="T2" fmla="*/ 0 w 820"/>
              <a:gd name="T3" fmla="*/ 1299 h 2765"/>
              <a:gd name="T4" fmla="*/ 775 w 820"/>
              <a:gd name="T5" fmla="*/ 2053 h 2765"/>
              <a:gd name="T6" fmla="*/ 272 w 820"/>
              <a:gd name="T7" fmla="*/ 2765 h 2765"/>
            </a:gdLst>
            <a:ahLst/>
            <a:cxnLst>
              <a:cxn ang="0">
                <a:pos x="T0" y="T1"/>
              </a:cxn>
              <a:cxn ang="0">
                <a:pos x="T2" y="T3"/>
              </a:cxn>
              <a:cxn ang="0">
                <a:pos x="T4" y="T5"/>
              </a:cxn>
              <a:cxn ang="0">
                <a:pos x="T6" y="T7"/>
              </a:cxn>
            </a:cxnLst>
            <a:rect l="0" t="0" r="r" b="b"/>
            <a:pathLst>
              <a:path w="820" h="2765">
                <a:moveTo>
                  <a:pt x="775" y="0"/>
                </a:moveTo>
                <a:cubicBezTo>
                  <a:pt x="387" y="478"/>
                  <a:pt x="0" y="957"/>
                  <a:pt x="0" y="1299"/>
                </a:cubicBezTo>
                <a:cubicBezTo>
                  <a:pt x="0" y="1641"/>
                  <a:pt x="730" y="1809"/>
                  <a:pt x="775" y="2053"/>
                </a:cubicBezTo>
                <a:cubicBezTo>
                  <a:pt x="820" y="2297"/>
                  <a:pt x="352" y="2650"/>
                  <a:pt x="272" y="2765"/>
                </a:cubicBezTo>
              </a:path>
            </a:pathLst>
          </a:custGeom>
          <a:noFill/>
          <a:ln w="241300" cmpd="sng">
            <a:solidFill>
              <a:srgbClr val="00FFFF"/>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5" name="Freeform 7"/>
          <p:cNvSpPr>
            <a:spLocks/>
          </p:cNvSpPr>
          <p:nvPr/>
        </p:nvSpPr>
        <p:spPr bwMode="auto">
          <a:xfrm>
            <a:off x="1350963" y="2992438"/>
            <a:ext cx="1531937" cy="698500"/>
          </a:xfrm>
          <a:custGeom>
            <a:avLst/>
            <a:gdLst>
              <a:gd name="T0" fmla="*/ 144 w 965"/>
              <a:gd name="T1" fmla="*/ 0 h 440"/>
              <a:gd name="T2" fmla="*/ 332 w 965"/>
              <a:gd name="T3" fmla="*/ 52 h 440"/>
              <a:gd name="T4" fmla="*/ 427 w 965"/>
              <a:gd name="T5" fmla="*/ 136 h 440"/>
              <a:gd name="T6" fmla="*/ 846 w 965"/>
              <a:gd name="T7" fmla="*/ 63 h 440"/>
              <a:gd name="T8" fmla="*/ 877 w 965"/>
              <a:gd name="T9" fmla="*/ 105 h 440"/>
              <a:gd name="T10" fmla="*/ 940 w 965"/>
              <a:gd name="T11" fmla="*/ 157 h 440"/>
              <a:gd name="T12" fmla="*/ 835 w 965"/>
              <a:gd name="T13" fmla="*/ 293 h 440"/>
              <a:gd name="T14" fmla="*/ 552 w 965"/>
              <a:gd name="T15" fmla="*/ 325 h 440"/>
              <a:gd name="T16" fmla="*/ 437 w 965"/>
              <a:gd name="T17" fmla="*/ 440 h 440"/>
              <a:gd name="T18" fmla="*/ 228 w 965"/>
              <a:gd name="T19" fmla="*/ 429 h 440"/>
              <a:gd name="T20" fmla="*/ 165 w 965"/>
              <a:gd name="T21" fmla="*/ 409 h 440"/>
              <a:gd name="T22" fmla="*/ 18 w 965"/>
              <a:gd name="T23" fmla="*/ 241 h 440"/>
              <a:gd name="T24" fmla="*/ 81 w 965"/>
              <a:gd name="T25" fmla="*/ 115 h 440"/>
              <a:gd name="T26" fmla="*/ 154 w 965"/>
              <a:gd name="T27" fmla="*/ 42 h 440"/>
              <a:gd name="T28" fmla="*/ 144 w 965"/>
              <a:gd name="T29"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5" h="440">
                <a:moveTo>
                  <a:pt x="144" y="0"/>
                </a:moveTo>
                <a:cubicBezTo>
                  <a:pt x="208" y="18"/>
                  <a:pt x="270" y="28"/>
                  <a:pt x="332" y="52"/>
                </a:cubicBezTo>
                <a:cubicBezTo>
                  <a:pt x="358" y="91"/>
                  <a:pt x="388" y="111"/>
                  <a:pt x="427" y="136"/>
                </a:cubicBezTo>
                <a:cubicBezTo>
                  <a:pt x="619" y="58"/>
                  <a:pt x="570" y="73"/>
                  <a:pt x="846" y="63"/>
                </a:cubicBezTo>
                <a:cubicBezTo>
                  <a:pt x="856" y="77"/>
                  <a:pt x="864" y="94"/>
                  <a:pt x="877" y="105"/>
                </a:cubicBezTo>
                <a:cubicBezTo>
                  <a:pt x="962" y="178"/>
                  <a:pt x="885" y="76"/>
                  <a:pt x="940" y="157"/>
                </a:cubicBezTo>
                <a:cubicBezTo>
                  <a:pt x="965" y="260"/>
                  <a:pt x="936" y="282"/>
                  <a:pt x="835" y="293"/>
                </a:cubicBezTo>
                <a:cubicBezTo>
                  <a:pt x="557" y="322"/>
                  <a:pt x="698" y="299"/>
                  <a:pt x="552" y="325"/>
                </a:cubicBezTo>
                <a:cubicBezTo>
                  <a:pt x="517" y="360"/>
                  <a:pt x="479" y="413"/>
                  <a:pt x="437" y="440"/>
                </a:cubicBezTo>
                <a:cubicBezTo>
                  <a:pt x="367" y="436"/>
                  <a:pt x="297" y="437"/>
                  <a:pt x="228" y="429"/>
                </a:cubicBezTo>
                <a:cubicBezTo>
                  <a:pt x="206" y="427"/>
                  <a:pt x="165" y="409"/>
                  <a:pt x="165" y="409"/>
                </a:cubicBezTo>
                <a:cubicBezTo>
                  <a:pt x="82" y="346"/>
                  <a:pt x="70" y="318"/>
                  <a:pt x="18" y="241"/>
                </a:cubicBezTo>
                <a:cubicBezTo>
                  <a:pt x="35" y="96"/>
                  <a:pt x="0" y="183"/>
                  <a:pt x="81" y="115"/>
                </a:cubicBezTo>
                <a:cubicBezTo>
                  <a:pt x="107" y="93"/>
                  <a:pt x="154" y="42"/>
                  <a:pt x="154" y="42"/>
                </a:cubicBezTo>
                <a:cubicBezTo>
                  <a:pt x="168" y="4"/>
                  <a:pt x="175" y="16"/>
                  <a:pt x="144" y="0"/>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6" name="Freeform 8"/>
          <p:cNvSpPr>
            <a:spLocks/>
          </p:cNvSpPr>
          <p:nvPr/>
        </p:nvSpPr>
        <p:spPr bwMode="auto">
          <a:xfrm>
            <a:off x="5868988" y="3490913"/>
            <a:ext cx="1779587" cy="627062"/>
          </a:xfrm>
          <a:custGeom>
            <a:avLst/>
            <a:gdLst>
              <a:gd name="T0" fmla="*/ 63 w 1121"/>
              <a:gd name="T1" fmla="*/ 0 h 395"/>
              <a:gd name="T2" fmla="*/ 262 w 1121"/>
              <a:gd name="T3" fmla="*/ 126 h 395"/>
              <a:gd name="T4" fmla="*/ 461 w 1121"/>
              <a:gd name="T5" fmla="*/ 115 h 395"/>
              <a:gd name="T6" fmla="*/ 524 w 1121"/>
              <a:gd name="T7" fmla="*/ 63 h 395"/>
              <a:gd name="T8" fmla="*/ 691 w 1121"/>
              <a:gd name="T9" fmla="*/ 0 h 395"/>
              <a:gd name="T10" fmla="*/ 890 w 1121"/>
              <a:gd name="T11" fmla="*/ 63 h 395"/>
              <a:gd name="T12" fmla="*/ 963 w 1121"/>
              <a:gd name="T13" fmla="*/ 115 h 395"/>
              <a:gd name="T14" fmla="*/ 1016 w 1121"/>
              <a:gd name="T15" fmla="*/ 126 h 395"/>
              <a:gd name="T16" fmla="*/ 1120 w 1121"/>
              <a:gd name="T17" fmla="*/ 168 h 395"/>
              <a:gd name="T18" fmla="*/ 1110 w 1121"/>
              <a:gd name="T19" fmla="*/ 241 h 395"/>
              <a:gd name="T20" fmla="*/ 880 w 1121"/>
              <a:gd name="T21" fmla="*/ 325 h 395"/>
              <a:gd name="T22" fmla="*/ 544 w 1121"/>
              <a:gd name="T23" fmla="*/ 335 h 395"/>
              <a:gd name="T24" fmla="*/ 513 w 1121"/>
              <a:gd name="T25" fmla="*/ 346 h 395"/>
              <a:gd name="T26" fmla="*/ 450 w 1121"/>
              <a:gd name="T27" fmla="*/ 356 h 395"/>
              <a:gd name="T28" fmla="*/ 377 w 1121"/>
              <a:gd name="T29" fmla="*/ 388 h 395"/>
              <a:gd name="T30" fmla="*/ 94 w 1121"/>
              <a:gd name="T31" fmla="*/ 346 h 395"/>
              <a:gd name="T32" fmla="*/ 52 w 1121"/>
              <a:gd name="T33" fmla="*/ 294 h 395"/>
              <a:gd name="T34" fmla="*/ 0 w 1121"/>
              <a:gd name="T35" fmla="*/ 189 h 395"/>
              <a:gd name="T36" fmla="*/ 63 w 1121"/>
              <a:gd name="T3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1" h="395">
                <a:moveTo>
                  <a:pt x="63" y="0"/>
                </a:moveTo>
                <a:cubicBezTo>
                  <a:pt x="122" y="72"/>
                  <a:pt x="169" y="110"/>
                  <a:pt x="262" y="126"/>
                </a:cubicBezTo>
                <a:cubicBezTo>
                  <a:pt x="328" y="122"/>
                  <a:pt x="396" y="131"/>
                  <a:pt x="461" y="115"/>
                </a:cubicBezTo>
                <a:cubicBezTo>
                  <a:pt x="487" y="109"/>
                  <a:pt x="500" y="76"/>
                  <a:pt x="524" y="63"/>
                </a:cubicBezTo>
                <a:cubicBezTo>
                  <a:pt x="562" y="41"/>
                  <a:pt x="644" y="16"/>
                  <a:pt x="691" y="0"/>
                </a:cubicBezTo>
                <a:cubicBezTo>
                  <a:pt x="759" y="12"/>
                  <a:pt x="830" y="25"/>
                  <a:pt x="890" y="63"/>
                </a:cubicBezTo>
                <a:cubicBezTo>
                  <a:pt x="899" y="68"/>
                  <a:pt x="947" y="109"/>
                  <a:pt x="963" y="115"/>
                </a:cubicBezTo>
                <a:cubicBezTo>
                  <a:pt x="980" y="121"/>
                  <a:pt x="999" y="120"/>
                  <a:pt x="1016" y="126"/>
                </a:cubicBezTo>
                <a:cubicBezTo>
                  <a:pt x="1051" y="138"/>
                  <a:pt x="1120" y="168"/>
                  <a:pt x="1120" y="168"/>
                </a:cubicBezTo>
                <a:cubicBezTo>
                  <a:pt x="1117" y="192"/>
                  <a:pt x="1121" y="219"/>
                  <a:pt x="1110" y="241"/>
                </a:cubicBezTo>
                <a:cubicBezTo>
                  <a:pt x="1081" y="299"/>
                  <a:pt x="931" y="322"/>
                  <a:pt x="880" y="325"/>
                </a:cubicBezTo>
                <a:cubicBezTo>
                  <a:pt x="768" y="331"/>
                  <a:pt x="656" y="332"/>
                  <a:pt x="544" y="335"/>
                </a:cubicBezTo>
                <a:cubicBezTo>
                  <a:pt x="534" y="339"/>
                  <a:pt x="524" y="344"/>
                  <a:pt x="513" y="346"/>
                </a:cubicBezTo>
                <a:cubicBezTo>
                  <a:pt x="492" y="351"/>
                  <a:pt x="470" y="350"/>
                  <a:pt x="450" y="356"/>
                </a:cubicBezTo>
                <a:cubicBezTo>
                  <a:pt x="425" y="364"/>
                  <a:pt x="402" y="379"/>
                  <a:pt x="377" y="388"/>
                </a:cubicBezTo>
                <a:cubicBezTo>
                  <a:pt x="27" y="371"/>
                  <a:pt x="252" y="395"/>
                  <a:pt x="94" y="346"/>
                </a:cubicBezTo>
                <a:cubicBezTo>
                  <a:pt x="70" y="270"/>
                  <a:pt x="105" y="356"/>
                  <a:pt x="52" y="294"/>
                </a:cubicBezTo>
                <a:cubicBezTo>
                  <a:pt x="28" y="265"/>
                  <a:pt x="21" y="221"/>
                  <a:pt x="0" y="189"/>
                </a:cubicBezTo>
                <a:cubicBezTo>
                  <a:pt x="7" y="118"/>
                  <a:pt x="0" y="41"/>
                  <a:pt x="63" y="0"/>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7" name="Freeform 9"/>
          <p:cNvSpPr>
            <a:spLocks/>
          </p:cNvSpPr>
          <p:nvPr/>
        </p:nvSpPr>
        <p:spPr bwMode="auto">
          <a:xfrm>
            <a:off x="3687763" y="4708525"/>
            <a:ext cx="704850" cy="466725"/>
          </a:xfrm>
          <a:custGeom>
            <a:avLst/>
            <a:gdLst>
              <a:gd name="T0" fmla="*/ 86 w 444"/>
              <a:gd name="T1" fmla="*/ 113 h 294"/>
              <a:gd name="T2" fmla="*/ 222 w 444"/>
              <a:gd name="T3" fmla="*/ 239 h 294"/>
              <a:gd name="T4" fmla="*/ 379 w 444"/>
              <a:gd name="T5" fmla="*/ 281 h 294"/>
              <a:gd name="T6" fmla="*/ 410 w 444"/>
              <a:gd name="T7" fmla="*/ 123 h 294"/>
              <a:gd name="T8" fmla="*/ 358 w 444"/>
              <a:gd name="T9" fmla="*/ 92 h 294"/>
              <a:gd name="T10" fmla="*/ 264 w 444"/>
              <a:gd name="T11" fmla="*/ 29 h 294"/>
              <a:gd name="T12" fmla="*/ 54 w 444"/>
              <a:gd name="T13" fmla="*/ 82 h 294"/>
              <a:gd name="T14" fmla="*/ 86 w 444"/>
              <a:gd name="T15" fmla="*/ 113 h 2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294">
                <a:moveTo>
                  <a:pt x="86" y="113"/>
                </a:moveTo>
                <a:cubicBezTo>
                  <a:pt x="108" y="182"/>
                  <a:pt x="153" y="221"/>
                  <a:pt x="222" y="239"/>
                </a:cubicBezTo>
                <a:cubicBezTo>
                  <a:pt x="296" y="288"/>
                  <a:pt x="294" y="294"/>
                  <a:pt x="379" y="281"/>
                </a:cubicBezTo>
                <a:cubicBezTo>
                  <a:pt x="420" y="239"/>
                  <a:pt x="444" y="185"/>
                  <a:pt x="410" y="123"/>
                </a:cubicBezTo>
                <a:cubicBezTo>
                  <a:pt x="400" y="105"/>
                  <a:pt x="375" y="104"/>
                  <a:pt x="358" y="92"/>
                </a:cubicBezTo>
                <a:cubicBezTo>
                  <a:pt x="260" y="23"/>
                  <a:pt x="350" y="72"/>
                  <a:pt x="264" y="29"/>
                </a:cubicBezTo>
                <a:cubicBezTo>
                  <a:pt x="165" y="43"/>
                  <a:pt x="125" y="35"/>
                  <a:pt x="54" y="82"/>
                </a:cubicBezTo>
                <a:cubicBezTo>
                  <a:pt x="0" y="0"/>
                  <a:pt x="86" y="87"/>
                  <a:pt x="86" y="113"/>
                </a:cubicBezTo>
                <a:close/>
              </a:path>
            </a:pathLst>
          </a:custGeom>
          <a:solidFill>
            <a:srgbClr val="00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8" name="Freeform 10"/>
          <p:cNvSpPr>
            <a:spLocks/>
          </p:cNvSpPr>
          <p:nvPr/>
        </p:nvSpPr>
        <p:spPr bwMode="auto">
          <a:xfrm>
            <a:off x="4538663" y="3733800"/>
            <a:ext cx="1312862" cy="388938"/>
          </a:xfrm>
          <a:custGeom>
            <a:avLst/>
            <a:gdLst>
              <a:gd name="T0" fmla="*/ 827 w 827"/>
              <a:gd name="T1" fmla="*/ 57 h 245"/>
              <a:gd name="T2" fmla="*/ 566 w 827"/>
              <a:gd name="T3" fmla="*/ 99 h 245"/>
              <a:gd name="T4" fmla="*/ 408 w 827"/>
              <a:gd name="T5" fmla="*/ 4 h 245"/>
              <a:gd name="T6" fmla="*/ 262 w 827"/>
              <a:gd name="T7" fmla="*/ 78 h 245"/>
              <a:gd name="T8" fmla="*/ 63 w 827"/>
              <a:gd name="T9" fmla="*/ 99 h 245"/>
              <a:gd name="T10" fmla="*/ 0 w 827"/>
              <a:gd name="T11" fmla="*/ 245 h 245"/>
            </a:gdLst>
            <a:ahLst/>
            <a:cxnLst>
              <a:cxn ang="0">
                <a:pos x="T0" y="T1"/>
              </a:cxn>
              <a:cxn ang="0">
                <a:pos x="T2" y="T3"/>
              </a:cxn>
              <a:cxn ang="0">
                <a:pos x="T4" y="T5"/>
              </a:cxn>
              <a:cxn ang="0">
                <a:pos x="T6" y="T7"/>
              </a:cxn>
              <a:cxn ang="0">
                <a:pos x="T8" y="T9"/>
              </a:cxn>
              <a:cxn ang="0">
                <a:pos x="T10" y="T11"/>
              </a:cxn>
            </a:cxnLst>
            <a:rect l="0" t="0" r="r" b="b"/>
            <a:pathLst>
              <a:path w="827" h="245">
                <a:moveTo>
                  <a:pt x="827" y="57"/>
                </a:moveTo>
                <a:cubicBezTo>
                  <a:pt x="731" y="82"/>
                  <a:pt x="636" y="108"/>
                  <a:pt x="566" y="99"/>
                </a:cubicBezTo>
                <a:cubicBezTo>
                  <a:pt x="496" y="90"/>
                  <a:pt x="459" y="8"/>
                  <a:pt x="408" y="4"/>
                </a:cubicBezTo>
                <a:cubicBezTo>
                  <a:pt x="357" y="0"/>
                  <a:pt x="319" y="62"/>
                  <a:pt x="262" y="78"/>
                </a:cubicBezTo>
                <a:cubicBezTo>
                  <a:pt x="205" y="94"/>
                  <a:pt x="107" y="71"/>
                  <a:pt x="63" y="99"/>
                </a:cubicBezTo>
                <a:cubicBezTo>
                  <a:pt x="19" y="127"/>
                  <a:pt x="3" y="219"/>
                  <a:pt x="0" y="245"/>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9" name="Freeform 11"/>
          <p:cNvSpPr>
            <a:spLocks/>
          </p:cNvSpPr>
          <p:nvPr/>
        </p:nvSpPr>
        <p:spPr bwMode="auto">
          <a:xfrm>
            <a:off x="4322763" y="4691063"/>
            <a:ext cx="884237" cy="282575"/>
          </a:xfrm>
          <a:custGeom>
            <a:avLst/>
            <a:gdLst>
              <a:gd name="T0" fmla="*/ 0 w 557"/>
              <a:gd name="T1" fmla="*/ 145 h 178"/>
              <a:gd name="T2" fmla="*/ 251 w 557"/>
              <a:gd name="T3" fmla="*/ 155 h 178"/>
              <a:gd name="T4" fmla="*/ 262 w 557"/>
              <a:gd name="T5" fmla="*/ 9 h 178"/>
              <a:gd name="T6" fmla="*/ 513 w 557"/>
              <a:gd name="T7" fmla="*/ 103 h 178"/>
              <a:gd name="T8" fmla="*/ 524 w 557"/>
              <a:gd name="T9" fmla="*/ 40 h 178"/>
            </a:gdLst>
            <a:ahLst/>
            <a:cxnLst>
              <a:cxn ang="0">
                <a:pos x="T0" y="T1"/>
              </a:cxn>
              <a:cxn ang="0">
                <a:pos x="T2" y="T3"/>
              </a:cxn>
              <a:cxn ang="0">
                <a:pos x="T4" y="T5"/>
              </a:cxn>
              <a:cxn ang="0">
                <a:pos x="T6" y="T7"/>
              </a:cxn>
              <a:cxn ang="0">
                <a:pos x="T8" y="T9"/>
              </a:cxn>
            </a:cxnLst>
            <a:rect l="0" t="0" r="r" b="b"/>
            <a:pathLst>
              <a:path w="557" h="178">
                <a:moveTo>
                  <a:pt x="0" y="145"/>
                </a:moveTo>
                <a:cubicBezTo>
                  <a:pt x="103" y="161"/>
                  <a:pt x="207" y="178"/>
                  <a:pt x="251" y="155"/>
                </a:cubicBezTo>
                <a:cubicBezTo>
                  <a:pt x="295" y="132"/>
                  <a:pt x="218" y="18"/>
                  <a:pt x="262" y="9"/>
                </a:cubicBezTo>
                <a:cubicBezTo>
                  <a:pt x="306" y="0"/>
                  <a:pt x="469" y="98"/>
                  <a:pt x="513" y="103"/>
                </a:cubicBezTo>
                <a:cubicBezTo>
                  <a:pt x="557" y="108"/>
                  <a:pt x="540" y="74"/>
                  <a:pt x="524" y="40"/>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0" name="Freeform 12"/>
          <p:cNvSpPr>
            <a:spLocks/>
          </p:cNvSpPr>
          <p:nvPr/>
        </p:nvSpPr>
        <p:spPr bwMode="auto">
          <a:xfrm>
            <a:off x="2876550" y="3081338"/>
            <a:ext cx="1363663" cy="301625"/>
          </a:xfrm>
          <a:custGeom>
            <a:avLst/>
            <a:gdLst>
              <a:gd name="T0" fmla="*/ 0 w 859"/>
              <a:gd name="T1" fmla="*/ 101 h 190"/>
              <a:gd name="T2" fmla="*/ 251 w 859"/>
              <a:gd name="T3" fmla="*/ 49 h 190"/>
              <a:gd name="T4" fmla="*/ 492 w 859"/>
              <a:gd name="T5" fmla="*/ 185 h 190"/>
              <a:gd name="T6" fmla="*/ 681 w 859"/>
              <a:gd name="T7" fmla="*/ 17 h 190"/>
              <a:gd name="T8" fmla="*/ 859 w 859"/>
              <a:gd name="T9" fmla="*/ 80 h 190"/>
            </a:gdLst>
            <a:ahLst/>
            <a:cxnLst>
              <a:cxn ang="0">
                <a:pos x="T0" y="T1"/>
              </a:cxn>
              <a:cxn ang="0">
                <a:pos x="T2" y="T3"/>
              </a:cxn>
              <a:cxn ang="0">
                <a:pos x="T4" y="T5"/>
              </a:cxn>
              <a:cxn ang="0">
                <a:pos x="T6" y="T7"/>
              </a:cxn>
              <a:cxn ang="0">
                <a:pos x="T8" y="T9"/>
              </a:cxn>
            </a:cxnLst>
            <a:rect l="0" t="0" r="r" b="b"/>
            <a:pathLst>
              <a:path w="859" h="190">
                <a:moveTo>
                  <a:pt x="0" y="101"/>
                </a:moveTo>
                <a:cubicBezTo>
                  <a:pt x="84" y="68"/>
                  <a:pt x="169" y="35"/>
                  <a:pt x="251" y="49"/>
                </a:cubicBezTo>
                <a:cubicBezTo>
                  <a:pt x="333" y="63"/>
                  <a:pt x="420" y="190"/>
                  <a:pt x="492" y="185"/>
                </a:cubicBezTo>
                <a:cubicBezTo>
                  <a:pt x="564" y="180"/>
                  <a:pt x="620" y="34"/>
                  <a:pt x="681" y="17"/>
                </a:cubicBezTo>
                <a:cubicBezTo>
                  <a:pt x="742" y="0"/>
                  <a:pt x="800" y="40"/>
                  <a:pt x="859" y="80"/>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1" name="Line 13"/>
          <p:cNvSpPr>
            <a:spLocks noChangeShapeType="1"/>
          </p:cNvSpPr>
          <p:nvPr/>
        </p:nvSpPr>
        <p:spPr bwMode="auto">
          <a:xfrm flipH="1" flipV="1">
            <a:off x="5969000" y="5437188"/>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2" name="Line 14"/>
          <p:cNvSpPr>
            <a:spLocks noChangeShapeType="1"/>
          </p:cNvSpPr>
          <p:nvPr/>
        </p:nvSpPr>
        <p:spPr bwMode="auto">
          <a:xfrm flipH="1" flipV="1">
            <a:off x="6121400" y="5589588"/>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3" name="Line 15"/>
          <p:cNvSpPr>
            <a:spLocks noChangeShapeType="1"/>
          </p:cNvSpPr>
          <p:nvPr/>
        </p:nvSpPr>
        <p:spPr bwMode="auto">
          <a:xfrm flipH="1" flipV="1">
            <a:off x="5907088" y="5027613"/>
            <a:ext cx="1079500" cy="15875"/>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4" name="Line 16"/>
          <p:cNvSpPr>
            <a:spLocks noChangeShapeType="1"/>
          </p:cNvSpPr>
          <p:nvPr/>
        </p:nvSpPr>
        <p:spPr bwMode="auto">
          <a:xfrm flipH="1">
            <a:off x="7597775" y="3241675"/>
            <a:ext cx="265113" cy="2667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5" name="Line 17"/>
          <p:cNvSpPr>
            <a:spLocks noChangeShapeType="1"/>
          </p:cNvSpPr>
          <p:nvPr/>
        </p:nvSpPr>
        <p:spPr bwMode="auto">
          <a:xfrm flipH="1">
            <a:off x="7667625" y="3278188"/>
            <a:ext cx="396875" cy="48260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6" name="Freeform 18"/>
          <p:cNvSpPr>
            <a:spLocks/>
          </p:cNvSpPr>
          <p:nvPr/>
        </p:nvSpPr>
        <p:spPr bwMode="auto">
          <a:xfrm>
            <a:off x="614363" y="3070225"/>
            <a:ext cx="865187" cy="180975"/>
          </a:xfrm>
          <a:custGeom>
            <a:avLst/>
            <a:gdLst>
              <a:gd name="T0" fmla="*/ 0 w 545"/>
              <a:gd name="T1" fmla="*/ 14 h 114"/>
              <a:gd name="T2" fmla="*/ 105 w 545"/>
              <a:gd name="T3" fmla="*/ 77 h 114"/>
              <a:gd name="T4" fmla="*/ 252 w 545"/>
              <a:gd name="T5" fmla="*/ 3 h 114"/>
              <a:gd name="T6" fmla="*/ 419 w 545"/>
              <a:gd name="T7" fmla="*/ 98 h 114"/>
              <a:gd name="T8" fmla="*/ 545 w 545"/>
              <a:gd name="T9" fmla="*/ 98 h 114"/>
            </a:gdLst>
            <a:ahLst/>
            <a:cxnLst>
              <a:cxn ang="0">
                <a:pos x="T0" y="T1"/>
              </a:cxn>
              <a:cxn ang="0">
                <a:pos x="T2" y="T3"/>
              </a:cxn>
              <a:cxn ang="0">
                <a:pos x="T4" y="T5"/>
              </a:cxn>
              <a:cxn ang="0">
                <a:pos x="T6" y="T7"/>
              </a:cxn>
              <a:cxn ang="0">
                <a:pos x="T8" y="T9"/>
              </a:cxn>
            </a:cxnLst>
            <a:rect l="0" t="0" r="r" b="b"/>
            <a:pathLst>
              <a:path w="545" h="114">
                <a:moveTo>
                  <a:pt x="0" y="14"/>
                </a:moveTo>
                <a:cubicBezTo>
                  <a:pt x="31" y="46"/>
                  <a:pt x="63" y="79"/>
                  <a:pt x="105" y="77"/>
                </a:cubicBezTo>
                <a:cubicBezTo>
                  <a:pt x="147" y="75"/>
                  <a:pt x="200" y="0"/>
                  <a:pt x="252" y="3"/>
                </a:cubicBezTo>
                <a:cubicBezTo>
                  <a:pt x="304" y="6"/>
                  <a:pt x="370" y="82"/>
                  <a:pt x="419" y="98"/>
                </a:cubicBezTo>
                <a:cubicBezTo>
                  <a:pt x="468" y="114"/>
                  <a:pt x="524" y="102"/>
                  <a:pt x="545" y="98"/>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7" name="Freeform 19"/>
          <p:cNvSpPr>
            <a:spLocks/>
          </p:cNvSpPr>
          <p:nvPr/>
        </p:nvSpPr>
        <p:spPr bwMode="auto">
          <a:xfrm>
            <a:off x="7646988" y="3806825"/>
            <a:ext cx="1131887" cy="315913"/>
          </a:xfrm>
          <a:custGeom>
            <a:avLst/>
            <a:gdLst>
              <a:gd name="T0" fmla="*/ 0 w 713"/>
              <a:gd name="T1" fmla="*/ 0 h 199"/>
              <a:gd name="T2" fmla="*/ 346 w 713"/>
              <a:gd name="T3" fmla="*/ 178 h 199"/>
              <a:gd name="T4" fmla="*/ 493 w 713"/>
              <a:gd name="T5" fmla="*/ 95 h 199"/>
              <a:gd name="T6" fmla="*/ 597 w 713"/>
              <a:gd name="T7" fmla="*/ 157 h 199"/>
              <a:gd name="T8" fmla="*/ 713 w 713"/>
              <a:gd name="T9" fmla="*/ 199 h 199"/>
            </a:gdLst>
            <a:ahLst/>
            <a:cxnLst>
              <a:cxn ang="0">
                <a:pos x="T0" y="T1"/>
              </a:cxn>
              <a:cxn ang="0">
                <a:pos x="T2" y="T3"/>
              </a:cxn>
              <a:cxn ang="0">
                <a:pos x="T4" y="T5"/>
              </a:cxn>
              <a:cxn ang="0">
                <a:pos x="T6" y="T7"/>
              </a:cxn>
              <a:cxn ang="0">
                <a:pos x="T8" y="T9"/>
              </a:cxn>
            </a:cxnLst>
            <a:rect l="0" t="0" r="r" b="b"/>
            <a:pathLst>
              <a:path w="713" h="199">
                <a:moveTo>
                  <a:pt x="0" y="0"/>
                </a:moveTo>
                <a:cubicBezTo>
                  <a:pt x="132" y="81"/>
                  <a:pt x="264" y="162"/>
                  <a:pt x="346" y="178"/>
                </a:cubicBezTo>
                <a:cubicBezTo>
                  <a:pt x="428" y="194"/>
                  <a:pt x="451" y="98"/>
                  <a:pt x="493" y="95"/>
                </a:cubicBezTo>
                <a:cubicBezTo>
                  <a:pt x="535" y="92"/>
                  <a:pt x="560" y="140"/>
                  <a:pt x="597" y="157"/>
                </a:cubicBezTo>
                <a:cubicBezTo>
                  <a:pt x="634" y="174"/>
                  <a:pt x="673" y="186"/>
                  <a:pt x="713" y="199"/>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8" name="Freeform 20"/>
          <p:cNvSpPr>
            <a:spLocks/>
          </p:cNvSpPr>
          <p:nvPr/>
        </p:nvSpPr>
        <p:spPr bwMode="auto">
          <a:xfrm>
            <a:off x="3608388" y="5070475"/>
            <a:ext cx="331787" cy="482600"/>
          </a:xfrm>
          <a:custGeom>
            <a:avLst/>
            <a:gdLst>
              <a:gd name="T0" fmla="*/ 209 w 209"/>
              <a:gd name="T1" fmla="*/ 0 h 304"/>
              <a:gd name="T2" fmla="*/ 73 w 209"/>
              <a:gd name="T3" fmla="*/ 105 h 304"/>
              <a:gd name="T4" fmla="*/ 83 w 209"/>
              <a:gd name="T5" fmla="*/ 199 h 304"/>
              <a:gd name="T6" fmla="*/ 0 w 209"/>
              <a:gd name="T7" fmla="*/ 304 h 304"/>
            </a:gdLst>
            <a:ahLst/>
            <a:cxnLst>
              <a:cxn ang="0">
                <a:pos x="T0" y="T1"/>
              </a:cxn>
              <a:cxn ang="0">
                <a:pos x="T2" y="T3"/>
              </a:cxn>
              <a:cxn ang="0">
                <a:pos x="T4" y="T5"/>
              </a:cxn>
              <a:cxn ang="0">
                <a:pos x="T6" y="T7"/>
              </a:cxn>
            </a:cxnLst>
            <a:rect l="0" t="0" r="r" b="b"/>
            <a:pathLst>
              <a:path w="209" h="304">
                <a:moveTo>
                  <a:pt x="209" y="0"/>
                </a:moveTo>
                <a:cubicBezTo>
                  <a:pt x="151" y="36"/>
                  <a:pt x="94" y="72"/>
                  <a:pt x="73" y="105"/>
                </a:cubicBezTo>
                <a:cubicBezTo>
                  <a:pt x="52" y="138"/>
                  <a:pt x="95" y="166"/>
                  <a:pt x="83" y="199"/>
                </a:cubicBezTo>
                <a:cubicBezTo>
                  <a:pt x="71" y="232"/>
                  <a:pt x="35" y="268"/>
                  <a:pt x="0" y="304"/>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7189" name="Picture 21" descr="MCSY00600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1455738"/>
            <a:ext cx="1143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MCj035127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4716463"/>
            <a:ext cx="1277938" cy="1035050"/>
          </a:xfrm>
          <a:prstGeom prst="rect">
            <a:avLst/>
          </a:prstGeom>
          <a:noFill/>
          <a:extLst>
            <a:ext uri="{909E8E84-426E-40DD-AFC4-6F175D3DCCD1}">
              <a14:hiddenFill xmlns:a14="http://schemas.microsoft.com/office/drawing/2010/main">
                <a:solidFill>
                  <a:srgbClr val="FFFFFF"/>
                </a:solidFill>
              </a14:hiddenFill>
            </a:ext>
          </a:extLst>
        </p:spPr>
      </p:pic>
      <p:grpSp>
        <p:nvGrpSpPr>
          <p:cNvPr id="7191" name="Group 23"/>
          <p:cNvGrpSpPr>
            <a:grpSpLocks/>
          </p:cNvGrpSpPr>
          <p:nvPr/>
        </p:nvGrpSpPr>
        <p:grpSpPr bwMode="auto">
          <a:xfrm>
            <a:off x="3135313" y="1947863"/>
            <a:ext cx="1079500" cy="873125"/>
            <a:chOff x="528" y="816"/>
            <a:chExt cx="1228" cy="1325"/>
          </a:xfrm>
        </p:grpSpPr>
        <p:sp>
          <p:nvSpPr>
            <p:cNvPr id="7192" name="Freeform 24"/>
            <p:cNvSpPr>
              <a:spLocks/>
            </p:cNvSpPr>
            <p:nvPr/>
          </p:nvSpPr>
          <p:spPr bwMode="auto">
            <a:xfrm>
              <a:off x="528" y="2134"/>
              <a:ext cx="1228" cy="7"/>
            </a:xfrm>
            <a:custGeom>
              <a:avLst/>
              <a:gdLst>
                <a:gd name="T0" fmla="*/ 0 w 2455"/>
                <a:gd name="T1" fmla="*/ 7 h 15"/>
                <a:gd name="T2" fmla="*/ 8 w 2455"/>
                <a:gd name="T3" fmla="*/ 15 h 15"/>
                <a:gd name="T4" fmla="*/ 2455 w 2455"/>
                <a:gd name="T5" fmla="*/ 15 h 15"/>
                <a:gd name="T6" fmla="*/ 2455 w 2455"/>
                <a:gd name="T7" fmla="*/ 0 h 15"/>
                <a:gd name="T8" fmla="*/ 8 w 2455"/>
                <a:gd name="T9" fmla="*/ 0 h 15"/>
                <a:gd name="T10" fmla="*/ 15 w 2455"/>
                <a:gd name="T11" fmla="*/ 7 h 15"/>
                <a:gd name="T12" fmla="*/ 0 w 2455"/>
                <a:gd name="T13" fmla="*/ 7 h 15"/>
                <a:gd name="T14" fmla="*/ 0 w 2455"/>
                <a:gd name="T15" fmla="*/ 15 h 15"/>
                <a:gd name="T16" fmla="*/ 8 w 2455"/>
                <a:gd name="T17" fmla="*/ 15 h 15"/>
                <a:gd name="T18" fmla="*/ 0 w 2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5" h="15">
                  <a:moveTo>
                    <a:pt x="0" y="7"/>
                  </a:moveTo>
                  <a:lnTo>
                    <a:pt x="8" y="15"/>
                  </a:lnTo>
                  <a:lnTo>
                    <a:pt x="2455" y="15"/>
                  </a:lnTo>
                  <a:lnTo>
                    <a:pt x="245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3" name="Freeform 25"/>
            <p:cNvSpPr>
              <a:spLocks/>
            </p:cNvSpPr>
            <p:nvPr/>
          </p:nvSpPr>
          <p:spPr bwMode="auto">
            <a:xfrm>
              <a:off x="618" y="1821"/>
              <a:ext cx="1057" cy="277"/>
            </a:xfrm>
            <a:custGeom>
              <a:avLst/>
              <a:gdLst>
                <a:gd name="T0" fmla="*/ 11 w 2114"/>
                <a:gd name="T1" fmla="*/ 554 h 554"/>
                <a:gd name="T2" fmla="*/ 2113 w 2114"/>
                <a:gd name="T3" fmla="*/ 554 h 554"/>
                <a:gd name="T4" fmla="*/ 2114 w 2114"/>
                <a:gd name="T5" fmla="*/ 139 h 554"/>
                <a:gd name="T6" fmla="*/ 2067 w 2114"/>
                <a:gd name="T7" fmla="*/ 131 h 554"/>
                <a:gd name="T8" fmla="*/ 2062 w 2114"/>
                <a:gd name="T9" fmla="*/ 124 h 554"/>
                <a:gd name="T10" fmla="*/ 2056 w 2114"/>
                <a:gd name="T11" fmla="*/ 116 h 554"/>
                <a:gd name="T12" fmla="*/ 2049 w 2114"/>
                <a:gd name="T13" fmla="*/ 109 h 554"/>
                <a:gd name="T14" fmla="*/ 2043 w 2114"/>
                <a:gd name="T15" fmla="*/ 103 h 554"/>
                <a:gd name="T16" fmla="*/ 2009 w 2114"/>
                <a:gd name="T17" fmla="*/ 129 h 554"/>
                <a:gd name="T18" fmla="*/ 2016 w 2114"/>
                <a:gd name="T19" fmla="*/ 95 h 554"/>
                <a:gd name="T20" fmla="*/ 1996 w 2114"/>
                <a:gd name="T21" fmla="*/ 92 h 554"/>
                <a:gd name="T22" fmla="*/ 1975 w 2114"/>
                <a:gd name="T23" fmla="*/ 147 h 554"/>
                <a:gd name="T24" fmla="*/ 1971 w 2114"/>
                <a:gd name="T25" fmla="*/ 110 h 554"/>
                <a:gd name="T26" fmla="*/ 1953 w 2114"/>
                <a:gd name="T27" fmla="*/ 103 h 554"/>
                <a:gd name="T28" fmla="*/ 1960 w 2114"/>
                <a:gd name="T29" fmla="*/ 163 h 554"/>
                <a:gd name="T30" fmla="*/ 1945 w 2114"/>
                <a:gd name="T31" fmla="*/ 146 h 554"/>
                <a:gd name="T32" fmla="*/ 1922 w 2114"/>
                <a:gd name="T33" fmla="*/ 186 h 554"/>
                <a:gd name="T34" fmla="*/ 296 w 2114"/>
                <a:gd name="T35" fmla="*/ 92 h 554"/>
                <a:gd name="T36" fmla="*/ 132 w 2114"/>
                <a:gd name="T37" fmla="*/ 0 h 554"/>
                <a:gd name="T38" fmla="*/ 110 w 2114"/>
                <a:gd name="T39" fmla="*/ 8 h 554"/>
                <a:gd name="T40" fmla="*/ 94 w 2114"/>
                <a:gd name="T41" fmla="*/ 2 h 554"/>
                <a:gd name="T42" fmla="*/ 83 w 2114"/>
                <a:gd name="T43" fmla="*/ 60 h 554"/>
                <a:gd name="T44" fmla="*/ 69 w 2114"/>
                <a:gd name="T45" fmla="*/ 26 h 554"/>
                <a:gd name="T46" fmla="*/ 54 w 2114"/>
                <a:gd name="T47" fmla="*/ 33 h 554"/>
                <a:gd name="T48" fmla="*/ 53 w 2114"/>
                <a:gd name="T49" fmla="*/ 92 h 554"/>
                <a:gd name="T50" fmla="*/ 41 w 2114"/>
                <a:gd name="T51" fmla="*/ 45 h 554"/>
                <a:gd name="T52" fmla="*/ 30 w 2114"/>
                <a:gd name="T53" fmla="*/ 50 h 554"/>
                <a:gd name="T54" fmla="*/ 30 w 2114"/>
                <a:gd name="T55" fmla="*/ 142 h 554"/>
                <a:gd name="T56" fmla="*/ 15 w 2114"/>
                <a:gd name="T57" fmla="*/ 116 h 554"/>
                <a:gd name="T58" fmla="*/ 0 w 2114"/>
                <a:gd name="T59" fmla="*/ 126 h 554"/>
                <a:gd name="T60" fmla="*/ 10 w 2114"/>
                <a:gd name="T61" fmla="*/ 201 h 554"/>
                <a:gd name="T62" fmla="*/ 13 w 2114"/>
                <a:gd name="T63" fmla="*/ 331 h 554"/>
                <a:gd name="T64" fmla="*/ 13 w 2114"/>
                <a:gd name="T65" fmla="*/ 465 h 554"/>
                <a:gd name="T66" fmla="*/ 11 w 2114"/>
                <a:gd name="T6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4" h="554">
                  <a:moveTo>
                    <a:pt x="11" y="554"/>
                  </a:moveTo>
                  <a:lnTo>
                    <a:pt x="2113" y="554"/>
                  </a:lnTo>
                  <a:lnTo>
                    <a:pt x="2114" y="139"/>
                  </a:lnTo>
                  <a:lnTo>
                    <a:pt x="2067" y="131"/>
                  </a:lnTo>
                  <a:lnTo>
                    <a:pt x="2062" y="124"/>
                  </a:lnTo>
                  <a:lnTo>
                    <a:pt x="2056" y="116"/>
                  </a:lnTo>
                  <a:lnTo>
                    <a:pt x="2049" y="109"/>
                  </a:lnTo>
                  <a:lnTo>
                    <a:pt x="2043" y="103"/>
                  </a:lnTo>
                  <a:lnTo>
                    <a:pt x="2009" y="129"/>
                  </a:lnTo>
                  <a:lnTo>
                    <a:pt x="2016" y="95"/>
                  </a:lnTo>
                  <a:lnTo>
                    <a:pt x="1996" y="92"/>
                  </a:lnTo>
                  <a:lnTo>
                    <a:pt x="1975" y="147"/>
                  </a:lnTo>
                  <a:lnTo>
                    <a:pt x="1971" y="110"/>
                  </a:lnTo>
                  <a:lnTo>
                    <a:pt x="1953" y="103"/>
                  </a:lnTo>
                  <a:lnTo>
                    <a:pt x="1960" y="163"/>
                  </a:lnTo>
                  <a:lnTo>
                    <a:pt x="1945" y="146"/>
                  </a:lnTo>
                  <a:lnTo>
                    <a:pt x="1922" y="186"/>
                  </a:lnTo>
                  <a:lnTo>
                    <a:pt x="296" y="92"/>
                  </a:lnTo>
                  <a:lnTo>
                    <a:pt x="132" y="0"/>
                  </a:lnTo>
                  <a:lnTo>
                    <a:pt x="110" y="8"/>
                  </a:lnTo>
                  <a:lnTo>
                    <a:pt x="94" y="2"/>
                  </a:lnTo>
                  <a:lnTo>
                    <a:pt x="83" y="60"/>
                  </a:lnTo>
                  <a:lnTo>
                    <a:pt x="69" y="26"/>
                  </a:lnTo>
                  <a:lnTo>
                    <a:pt x="54" y="33"/>
                  </a:lnTo>
                  <a:lnTo>
                    <a:pt x="53" y="92"/>
                  </a:lnTo>
                  <a:lnTo>
                    <a:pt x="41" y="45"/>
                  </a:lnTo>
                  <a:lnTo>
                    <a:pt x="30" y="50"/>
                  </a:lnTo>
                  <a:lnTo>
                    <a:pt x="30" y="142"/>
                  </a:lnTo>
                  <a:lnTo>
                    <a:pt x="15" y="116"/>
                  </a:lnTo>
                  <a:lnTo>
                    <a:pt x="0" y="126"/>
                  </a:lnTo>
                  <a:lnTo>
                    <a:pt x="10" y="201"/>
                  </a:lnTo>
                  <a:lnTo>
                    <a:pt x="13" y="331"/>
                  </a:lnTo>
                  <a:lnTo>
                    <a:pt x="13" y="465"/>
                  </a:lnTo>
                  <a:lnTo>
                    <a:pt x="11" y="554"/>
                  </a:lnTo>
                  <a:close/>
                </a:path>
              </a:pathLst>
            </a:custGeom>
            <a:solidFill>
              <a:srgbClr val="02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auto">
            <a:xfrm>
              <a:off x="624" y="2094"/>
              <a:ext cx="1054" cy="7"/>
            </a:xfrm>
            <a:custGeom>
              <a:avLst/>
              <a:gdLst>
                <a:gd name="T0" fmla="*/ 2094 w 2109"/>
                <a:gd name="T1" fmla="*/ 8 h 15"/>
                <a:gd name="T2" fmla="*/ 2102 w 2109"/>
                <a:gd name="T3" fmla="*/ 0 h 15"/>
                <a:gd name="T4" fmla="*/ 0 w 2109"/>
                <a:gd name="T5" fmla="*/ 0 h 15"/>
                <a:gd name="T6" fmla="*/ 0 w 2109"/>
                <a:gd name="T7" fmla="*/ 15 h 15"/>
                <a:gd name="T8" fmla="*/ 2102 w 2109"/>
                <a:gd name="T9" fmla="*/ 15 h 15"/>
                <a:gd name="T10" fmla="*/ 2109 w 2109"/>
                <a:gd name="T11" fmla="*/ 8 h 15"/>
                <a:gd name="T12" fmla="*/ 2102 w 2109"/>
                <a:gd name="T13" fmla="*/ 15 h 15"/>
                <a:gd name="T14" fmla="*/ 2109 w 2109"/>
                <a:gd name="T15" fmla="*/ 15 h 15"/>
                <a:gd name="T16" fmla="*/ 2109 w 2109"/>
                <a:gd name="T17" fmla="*/ 8 h 15"/>
                <a:gd name="T18" fmla="*/ 2094 w 21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9" h="15">
                  <a:moveTo>
                    <a:pt x="2094" y="8"/>
                  </a:moveTo>
                  <a:lnTo>
                    <a:pt x="2102" y="0"/>
                  </a:lnTo>
                  <a:lnTo>
                    <a:pt x="0" y="0"/>
                  </a:lnTo>
                  <a:lnTo>
                    <a:pt x="0" y="15"/>
                  </a:lnTo>
                  <a:lnTo>
                    <a:pt x="2102" y="15"/>
                  </a:lnTo>
                  <a:lnTo>
                    <a:pt x="2109" y="8"/>
                  </a:lnTo>
                  <a:lnTo>
                    <a:pt x="2102" y="15"/>
                  </a:lnTo>
                  <a:lnTo>
                    <a:pt x="2109" y="15"/>
                  </a:lnTo>
                  <a:lnTo>
                    <a:pt x="2109" y="8"/>
                  </a:lnTo>
                  <a:lnTo>
                    <a:pt x="209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5" name="Freeform 27"/>
            <p:cNvSpPr>
              <a:spLocks/>
            </p:cNvSpPr>
            <p:nvPr/>
          </p:nvSpPr>
          <p:spPr bwMode="auto">
            <a:xfrm>
              <a:off x="1671" y="1887"/>
              <a:ext cx="8" cy="211"/>
            </a:xfrm>
            <a:custGeom>
              <a:avLst/>
              <a:gdLst>
                <a:gd name="T0" fmla="*/ 8 w 16"/>
                <a:gd name="T1" fmla="*/ 14 h 422"/>
                <a:gd name="T2" fmla="*/ 1 w 16"/>
                <a:gd name="T3" fmla="*/ 7 h 422"/>
                <a:gd name="T4" fmla="*/ 0 w 16"/>
                <a:gd name="T5" fmla="*/ 422 h 422"/>
                <a:gd name="T6" fmla="*/ 15 w 16"/>
                <a:gd name="T7" fmla="*/ 422 h 422"/>
                <a:gd name="T8" fmla="*/ 16 w 16"/>
                <a:gd name="T9" fmla="*/ 7 h 422"/>
                <a:gd name="T10" fmla="*/ 10 w 16"/>
                <a:gd name="T11" fmla="*/ 0 h 422"/>
                <a:gd name="T12" fmla="*/ 16 w 16"/>
                <a:gd name="T13" fmla="*/ 7 h 422"/>
                <a:gd name="T14" fmla="*/ 15 w 16"/>
                <a:gd name="T15" fmla="*/ 1 h 422"/>
                <a:gd name="T16" fmla="*/ 10 w 16"/>
                <a:gd name="T17" fmla="*/ 0 h 422"/>
                <a:gd name="T18" fmla="*/ 8 w 16"/>
                <a:gd name="T19" fmla="*/ 1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22">
                  <a:moveTo>
                    <a:pt x="8" y="14"/>
                  </a:moveTo>
                  <a:lnTo>
                    <a:pt x="1" y="7"/>
                  </a:lnTo>
                  <a:lnTo>
                    <a:pt x="0" y="422"/>
                  </a:lnTo>
                  <a:lnTo>
                    <a:pt x="15" y="422"/>
                  </a:lnTo>
                  <a:lnTo>
                    <a:pt x="16" y="7"/>
                  </a:lnTo>
                  <a:lnTo>
                    <a:pt x="10" y="0"/>
                  </a:lnTo>
                  <a:lnTo>
                    <a:pt x="16" y="7"/>
                  </a:lnTo>
                  <a:lnTo>
                    <a:pt x="15" y="1"/>
                  </a:lnTo>
                  <a:lnTo>
                    <a:pt x="1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6" name="Freeform 28"/>
            <p:cNvSpPr>
              <a:spLocks/>
            </p:cNvSpPr>
            <p:nvPr/>
          </p:nvSpPr>
          <p:spPr bwMode="auto">
            <a:xfrm>
              <a:off x="1650" y="1884"/>
              <a:ext cx="26" cy="10"/>
            </a:xfrm>
            <a:custGeom>
              <a:avLst/>
              <a:gdLst>
                <a:gd name="T0" fmla="*/ 0 w 53"/>
                <a:gd name="T1" fmla="*/ 11 h 21"/>
                <a:gd name="T2" fmla="*/ 51 w 53"/>
                <a:gd name="T3" fmla="*/ 21 h 21"/>
                <a:gd name="T4" fmla="*/ 53 w 53"/>
                <a:gd name="T5" fmla="*/ 7 h 21"/>
                <a:gd name="T6" fmla="*/ 6 w 53"/>
                <a:gd name="T7" fmla="*/ 0 h 21"/>
                <a:gd name="T8" fmla="*/ 10 w 53"/>
                <a:gd name="T9" fmla="*/ 3 h 21"/>
                <a:gd name="T10" fmla="*/ 0 w 53"/>
                <a:gd name="T11" fmla="*/ 11 h 21"/>
                <a:gd name="T12" fmla="*/ 0 w 53"/>
                <a:gd name="T13" fmla="*/ 12 h 21"/>
                <a:gd name="T14" fmla="*/ 1 w 53"/>
                <a:gd name="T15" fmla="*/ 13 h 21"/>
                <a:gd name="T16" fmla="*/ 2 w 53"/>
                <a:gd name="T17" fmla="*/ 13 h 21"/>
                <a:gd name="T18" fmla="*/ 4 w 53"/>
                <a:gd name="T19" fmla="*/ 13 h 21"/>
                <a:gd name="T20" fmla="*/ 0 w 53"/>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1">
                  <a:moveTo>
                    <a:pt x="0" y="11"/>
                  </a:moveTo>
                  <a:lnTo>
                    <a:pt x="51" y="21"/>
                  </a:lnTo>
                  <a:lnTo>
                    <a:pt x="53" y="7"/>
                  </a:lnTo>
                  <a:lnTo>
                    <a:pt x="6" y="0"/>
                  </a:lnTo>
                  <a:lnTo>
                    <a:pt x="10" y="3"/>
                  </a:lnTo>
                  <a:lnTo>
                    <a:pt x="0" y="11"/>
                  </a:lnTo>
                  <a:lnTo>
                    <a:pt x="0" y="12"/>
                  </a:lnTo>
                  <a:lnTo>
                    <a:pt x="1" y="13"/>
                  </a:lnTo>
                  <a:lnTo>
                    <a:pt x="2" y="13"/>
                  </a:lnTo>
                  <a:lnTo>
                    <a:pt x="4" y="13"/>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auto">
            <a:xfrm>
              <a:off x="1643" y="1876"/>
              <a:ext cx="12" cy="13"/>
            </a:xfrm>
            <a:custGeom>
              <a:avLst/>
              <a:gdLst>
                <a:gd name="T0" fmla="*/ 1 w 24"/>
                <a:gd name="T1" fmla="*/ 10 h 27"/>
                <a:gd name="T2" fmla="*/ 0 w 24"/>
                <a:gd name="T3" fmla="*/ 9 h 27"/>
                <a:gd name="T4" fmla="*/ 14 w 24"/>
                <a:gd name="T5" fmla="*/ 27 h 27"/>
                <a:gd name="T6" fmla="*/ 24 w 24"/>
                <a:gd name="T7" fmla="*/ 19 h 27"/>
                <a:gd name="T8" fmla="*/ 21 w 24"/>
                <a:gd name="T9" fmla="*/ 14 h 27"/>
                <a:gd name="T10" fmla="*/ 18 w 24"/>
                <a:gd name="T11" fmla="*/ 9 h 27"/>
                <a:gd name="T12" fmla="*/ 14 w 24"/>
                <a:gd name="T13" fmla="*/ 5 h 27"/>
                <a:gd name="T14" fmla="*/ 11 w 24"/>
                <a:gd name="T15" fmla="*/ 0 h 27"/>
                <a:gd name="T16" fmla="*/ 12 w 24"/>
                <a:gd name="T17" fmla="*/ 1 h 27"/>
                <a:gd name="T18" fmla="*/ 11 w 24"/>
                <a:gd name="T19" fmla="*/ 0 h 27"/>
                <a:gd name="T20" fmla="*/ 1 w 24"/>
                <a:gd name="T2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7">
                  <a:moveTo>
                    <a:pt x="1" y="10"/>
                  </a:moveTo>
                  <a:lnTo>
                    <a:pt x="0" y="9"/>
                  </a:lnTo>
                  <a:lnTo>
                    <a:pt x="14" y="27"/>
                  </a:lnTo>
                  <a:lnTo>
                    <a:pt x="24" y="19"/>
                  </a:lnTo>
                  <a:lnTo>
                    <a:pt x="21" y="14"/>
                  </a:lnTo>
                  <a:lnTo>
                    <a:pt x="18" y="9"/>
                  </a:lnTo>
                  <a:lnTo>
                    <a:pt x="14" y="5"/>
                  </a:lnTo>
                  <a:lnTo>
                    <a:pt x="11" y="0"/>
                  </a:lnTo>
                  <a:lnTo>
                    <a:pt x="12" y="1"/>
                  </a:lnTo>
                  <a:lnTo>
                    <a:pt x="11" y="0"/>
                  </a:lnTo>
                  <a:lnTo>
                    <a:pt x="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8" name="Freeform 30"/>
            <p:cNvSpPr>
              <a:spLocks/>
            </p:cNvSpPr>
            <p:nvPr/>
          </p:nvSpPr>
          <p:spPr bwMode="auto">
            <a:xfrm>
              <a:off x="1637" y="1867"/>
              <a:ext cx="11" cy="14"/>
            </a:xfrm>
            <a:custGeom>
              <a:avLst/>
              <a:gdLst>
                <a:gd name="T0" fmla="*/ 8 w 21"/>
                <a:gd name="T1" fmla="*/ 16 h 26"/>
                <a:gd name="T2" fmla="*/ 0 w 21"/>
                <a:gd name="T3" fmla="*/ 16 h 26"/>
                <a:gd name="T4" fmla="*/ 11 w 21"/>
                <a:gd name="T5" fmla="*/ 26 h 26"/>
                <a:gd name="T6" fmla="*/ 21 w 21"/>
                <a:gd name="T7" fmla="*/ 16 h 26"/>
                <a:gd name="T8" fmla="*/ 8 w 21"/>
                <a:gd name="T9" fmla="*/ 5 h 26"/>
                <a:gd name="T10" fmla="*/ 0 w 21"/>
                <a:gd name="T11" fmla="*/ 5 h 26"/>
                <a:gd name="T12" fmla="*/ 8 w 21"/>
                <a:gd name="T13" fmla="*/ 5 h 26"/>
                <a:gd name="T14" fmla="*/ 5 w 21"/>
                <a:gd name="T15" fmla="*/ 0 h 26"/>
                <a:gd name="T16" fmla="*/ 0 w 21"/>
                <a:gd name="T17" fmla="*/ 5 h 26"/>
                <a:gd name="T18" fmla="*/ 8 w 21"/>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6">
                  <a:moveTo>
                    <a:pt x="8" y="16"/>
                  </a:moveTo>
                  <a:lnTo>
                    <a:pt x="0" y="16"/>
                  </a:lnTo>
                  <a:lnTo>
                    <a:pt x="11" y="26"/>
                  </a:lnTo>
                  <a:lnTo>
                    <a:pt x="21" y="16"/>
                  </a:lnTo>
                  <a:lnTo>
                    <a:pt x="8" y="5"/>
                  </a:lnTo>
                  <a:lnTo>
                    <a:pt x="0" y="5"/>
                  </a:lnTo>
                  <a:lnTo>
                    <a:pt x="8" y="5"/>
                  </a:lnTo>
                  <a:lnTo>
                    <a:pt x="5" y="0"/>
                  </a:lnTo>
                  <a:lnTo>
                    <a:pt x="0" y="5"/>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auto">
            <a:xfrm>
              <a:off x="1617" y="1870"/>
              <a:ext cx="24" cy="25"/>
            </a:xfrm>
            <a:custGeom>
              <a:avLst/>
              <a:gdLst>
                <a:gd name="T0" fmla="*/ 4 w 48"/>
                <a:gd name="T1" fmla="*/ 30 h 49"/>
                <a:gd name="T2" fmla="*/ 15 w 48"/>
                <a:gd name="T3" fmla="*/ 36 h 49"/>
                <a:gd name="T4" fmla="*/ 48 w 48"/>
                <a:gd name="T5" fmla="*/ 11 h 49"/>
                <a:gd name="T6" fmla="*/ 40 w 48"/>
                <a:gd name="T7" fmla="*/ 0 h 49"/>
                <a:gd name="T8" fmla="*/ 7 w 48"/>
                <a:gd name="T9" fmla="*/ 26 h 49"/>
                <a:gd name="T10" fmla="*/ 17 w 48"/>
                <a:gd name="T11" fmla="*/ 32 h 49"/>
                <a:gd name="T12" fmla="*/ 4 w 48"/>
                <a:gd name="T13" fmla="*/ 30 h 49"/>
                <a:gd name="T14" fmla="*/ 0 w 48"/>
                <a:gd name="T15" fmla="*/ 49 h 49"/>
                <a:gd name="T16" fmla="*/ 15 w 48"/>
                <a:gd name="T17" fmla="*/ 36 h 49"/>
                <a:gd name="T18" fmla="*/ 4 w 48"/>
                <a:gd name="T1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 y="30"/>
                  </a:moveTo>
                  <a:lnTo>
                    <a:pt x="15" y="36"/>
                  </a:lnTo>
                  <a:lnTo>
                    <a:pt x="48" y="11"/>
                  </a:lnTo>
                  <a:lnTo>
                    <a:pt x="40" y="0"/>
                  </a:lnTo>
                  <a:lnTo>
                    <a:pt x="7" y="26"/>
                  </a:lnTo>
                  <a:lnTo>
                    <a:pt x="17" y="32"/>
                  </a:lnTo>
                  <a:lnTo>
                    <a:pt x="4" y="30"/>
                  </a:lnTo>
                  <a:lnTo>
                    <a:pt x="0" y="49"/>
                  </a:lnTo>
                  <a:lnTo>
                    <a:pt x="15" y="36"/>
                  </a:lnTo>
                  <a:lnTo>
                    <a:pt x="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0" name="Freeform 32"/>
            <p:cNvSpPr>
              <a:spLocks/>
            </p:cNvSpPr>
            <p:nvPr/>
          </p:nvSpPr>
          <p:spPr bwMode="auto">
            <a:xfrm>
              <a:off x="1620" y="1866"/>
              <a:ext cx="11" cy="20"/>
            </a:xfrm>
            <a:custGeom>
              <a:avLst/>
              <a:gdLst>
                <a:gd name="T0" fmla="*/ 13 w 23"/>
                <a:gd name="T1" fmla="*/ 12 h 40"/>
                <a:gd name="T2" fmla="*/ 8 w 23"/>
                <a:gd name="T3" fmla="*/ 4 h 40"/>
                <a:gd name="T4" fmla="*/ 0 w 23"/>
                <a:gd name="T5" fmla="*/ 38 h 40"/>
                <a:gd name="T6" fmla="*/ 13 w 23"/>
                <a:gd name="T7" fmla="*/ 40 h 40"/>
                <a:gd name="T8" fmla="*/ 21 w 23"/>
                <a:gd name="T9" fmla="*/ 6 h 40"/>
                <a:gd name="T10" fmla="*/ 15 w 23"/>
                <a:gd name="T11" fmla="*/ 0 h 40"/>
                <a:gd name="T12" fmla="*/ 21 w 23"/>
                <a:gd name="T13" fmla="*/ 6 h 40"/>
                <a:gd name="T14" fmla="*/ 23 w 23"/>
                <a:gd name="T15" fmla="*/ 1 h 40"/>
                <a:gd name="T16" fmla="*/ 15 w 23"/>
                <a:gd name="T17" fmla="*/ 0 h 40"/>
                <a:gd name="T18" fmla="*/ 13 w 23"/>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0">
                  <a:moveTo>
                    <a:pt x="13" y="12"/>
                  </a:moveTo>
                  <a:lnTo>
                    <a:pt x="8" y="4"/>
                  </a:lnTo>
                  <a:lnTo>
                    <a:pt x="0" y="38"/>
                  </a:lnTo>
                  <a:lnTo>
                    <a:pt x="13" y="40"/>
                  </a:lnTo>
                  <a:lnTo>
                    <a:pt x="21" y="6"/>
                  </a:lnTo>
                  <a:lnTo>
                    <a:pt x="15" y="0"/>
                  </a:lnTo>
                  <a:lnTo>
                    <a:pt x="21" y="6"/>
                  </a:lnTo>
                  <a:lnTo>
                    <a:pt x="23" y="1"/>
                  </a:lnTo>
                  <a:lnTo>
                    <a:pt x="15"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1" name="Freeform 33"/>
            <p:cNvSpPr>
              <a:spLocks/>
            </p:cNvSpPr>
            <p:nvPr/>
          </p:nvSpPr>
          <p:spPr bwMode="auto">
            <a:xfrm>
              <a:off x="1614" y="1862"/>
              <a:ext cx="13" cy="10"/>
            </a:xfrm>
            <a:custGeom>
              <a:avLst/>
              <a:gdLst>
                <a:gd name="T0" fmla="*/ 12 w 26"/>
                <a:gd name="T1" fmla="*/ 10 h 19"/>
                <a:gd name="T2" fmla="*/ 4 w 26"/>
                <a:gd name="T3" fmla="*/ 15 h 19"/>
                <a:gd name="T4" fmla="*/ 24 w 26"/>
                <a:gd name="T5" fmla="*/ 19 h 19"/>
                <a:gd name="T6" fmla="*/ 26 w 26"/>
                <a:gd name="T7" fmla="*/ 7 h 19"/>
                <a:gd name="T8" fmla="*/ 7 w 26"/>
                <a:gd name="T9" fmla="*/ 2 h 19"/>
                <a:gd name="T10" fmla="*/ 0 w 26"/>
                <a:gd name="T11" fmla="*/ 7 h 19"/>
                <a:gd name="T12" fmla="*/ 7 w 26"/>
                <a:gd name="T13" fmla="*/ 2 h 19"/>
                <a:gd name="T14" fmla="*/ 1 w 26"/>
                <a:gd name="T15" fmla="*/ 0 h 19"/>
                <a:gd name="T16" fmla="*/ 0 w 26"/>
                <a:gd name="T17" fmla="*/ 7 h 19"/>
                <a:gd name="T18" fmla="*/ 12 w 26"/>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9">
                  <a:moveTo>
                    <a:pt x="12" y="10"/>
                  </a:moveTo>
                  <a:lnTo>
                    <a:pt x="4" y="15"/>
                  </a:lnTo>
                  <a:lnTo>
                    <a:pt x="24" y="19"/>
                  </a:lnTo>
                  <a:lnTo>
                    <a:pt x="26" y="7"/>
                  </a:lnTo>
                  <a:lnTo>
                    <a:pt x="7" y="2"/>
                  </a:lnTo>
                  <a:lnTo>
                    <a:pt x="0" y="7"/>
                  </a:lnTo>
                  <a:lnTo>
                    <a:pt x="7" y="2"/>
                  </a:lnTo>
                  <a:lnTo>
                    <a:pt x="1" y="0"/>
                  </a:lnTo>
                  <a:lnTo>
                    <a:pt x="0" y="7"/>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2" name="Freeform 34"/>
            <p:cNvSpPr>
              <a:spLocks/>
            </p:cNvSpPr>
            <p:nvPr/>
          </p:nvSpPr>
          <p:spPr bwMode="auto">
            <a:xfrm>
              <a:off x="1603" y="1866"/>
              <a:ext cx="17" cy="44"/>
            </a:xfrm>
            <a:custGeom>
              <a:avLst/>
              <a:gdLst>
                <a:gd name="T0" fmla="*/ 0 w 34"/>
                <a:gd name="T1" fmla="*/ 57 h 88"/>
                <a:gd name="T2" fmla="*/ 12 w 34"/>
                <a:gd name="T3" fmla="*/ 59 h 88"/>
                <a:gd name="T4" fmla="*/ 34 w 34"/>
                <a:gd name="T5" fmla="*/ 3 h 88"/>
                <a:gd name="T6" fmla="*/ 22 w 34"/>
                <a:gd name="T7" fmla="*/ 0 h 88"/>
                <a:gd name="T8" fmla="*/ 0 w 34"/>
                <a:gd name="T9" fmla="*/ 56 h 88"/>
                <a:gd name="T10" fmla="*/ 12 w 34"/>
                <a:gd name="T11" fmla="*/ 57 h 88"/>
                <a:gd name="T12" fmla="*/ 0 w 34"/>
                <a:gd name="T13" fmla="*/ 57 h 88"/>
                <a:gd name="T14" fmla="*/ 3 w 34"/>
                <a:gd name="T15" fmla="*/ 88 h 88"/>
                <a:gd name="T16" fmla="*/ 12 w 34"/>
                <a:gd name="T17" fmla="*/ 59 h 88"/>
                <a:gd name="T18" fmla="*/ 0 w 34"/>
                <a:gd name="T19"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8">
                  <a:moveTo>
                    <a:pt x="0" y="57"/>
                  </a:moveTo>
                  <a:lnTo>
                    <a:pt x="12" y="59"/>
                  </a:lnTo>
                  <a:lnTo>
                    <a:pt x="34" y="3"/>
                  </a:lnTo>
                  <a:lnTo>
                    <a:pt x="22" y="0"/>
                  </a:lnTo>
                  <a:lnTo>
                    <a:pt x="0" y="56"/>
                  </a:lnTo>
                  <a:lnTo>
                    <a:pt x="12" y="57"/>
                  </a:lnTo>
                  <a:lnTo>
                    <a:pt x="0" y="57"/>
                  </a:lnTo>
                  <a:lnTo>
                    <a:pt x="3" y="88"/>
                  </a:lnTo>
                  <a:lnTo>
                    <a:pt x="12" y="59"/>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3" name="Freeform 35"/>
            <p:cNvSpPr>
              <a:spLocks/>
            </p:cNvSpPr>
            <p:nvPr/>
          </p:nvSpPr>
          <p:spPr bwMode="auto">
            <a:xfrm>
              <a:off x="1601" y="1873"/>
              <a:ext cx="8" cy="22"/>
            </a:xfrm>
            <a:custGeom>
              <a:avLst/>
              <a:gdLst>
                <a:gd name="T0" fmla="*/ 5 w 17"/>
                <a:gd name="T1" fmla="*/ 13 h 43"/>
                <a:gd name="T2" fmla="*/ 0 w 17"/>
                <a:gd name="T3" fmla="*/ 6 h 43"/>
                <a:gd name="T4" fmla="*/ 5 w 17"/>
                <a:gd name="T5" fmla="*/ 43 h 43"/>
                <a:gd name="T6" fmla="*/ 17 w 17"/>
                <a:gd name="T7" fmla="*/ 43 h 43"/>
                <a:gd name="T8" fmla="*/ 16 w 17"/>
                <a:gd name="T9" fmla="*/ 34 h 43"/>
                <a:gd name="T10" fmla="*/ 15 w 17"/>
                <a:gd name="T11" fmla="*/ 20 h 43"/>
                <a:gd name="T12" fmla="*/ 13 w 17"/>
                <a:gd name="T13" fmla="*/ 7 h 43"/>
                <a:gd name="T14" fmla="*/ 9 w 17"/>
                <a:gd name="T15" fmla="*/ 0 h 43"/>
                <a:gd name="T16" fmla="*/ 13 w 17"/>
                <a:gd name="T17" fmla="*/ 6 h 43"/>
                <a:gd name="T18" fmla="*/ 13 w 17"/>
                <a:gd name="T19" fmla="*/ 3 h 43"/>
                <a:gd name="T20" fmla="*/ 9 w 17"/>
                <a:gd name="T21" fmla="*/ 0 h 43"/>
                <a:gd name="T22" fmla="*/ 5 w 17"/>
                <a:gd name="T23"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43">
                  <a:moveTo>
                    <a:pt x="5" y="13"/>
                  </a:moveTo>
                  <a:lnTo>
                    <a:pt x="0" y="6"/>
                  </a:lnTo>
                  <a:lnTo>
                    <a:pt x="5" y="43"/>
                  </a:lnTo>
                  <a:lnTo>
                    <a:pt x="17" y="43"/>
                  </a:lnTo>
                  <a:lnTo>
                    <a:pt x="16" y="34"/>
                  </a:lnTo>
                  <a:lnTo>
                    <a:pt x="15" y="20"/>
                  </a:lnTo>
                  <a:lnTo>
                    <a:pt x="13" y="7"/>
                  </a:lnTo>
                  <a:lnTo>
                    <a:pt x="9" y="0"/>
                  </a:lnTo>
                  <a:lnTo>
                    <a:pt x="13" y="6"/>
                  </a:lnTo>
                  <a:lnTo>
                    <a:pt x="13" y="3"/>
                  </a:lnTo>
                  <a:lnTo>
                    <a:pt x="9" y="0"/>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4" name="Freeform 36"/>
            <p:cNvSpPr>
              <a:spLocks/>
            </p:cNvSpPr>
            <p:nvPr/>
          </p:nvSpPr>
          <p:spPr bwMode="auto">
            <a:xfrm>
              <a:off x="1590" y="1867"/>
              <a:ext cx="15" cy="13"/>
            </a:xfrm>
            <a:custGeom>
              <a:avLst/>
              <a:gdLst>
                <a:gd name="T0" fmla="*/ 15 w 30"/>
                <a:gd name="T1" fmla="*/ 11 h 25"/>
                <a:gd name="T2" fmla="*/ 7 w 30"/>
                <a:gd name="T3" fmla="*/ 18 h 25"/>
                <a:gd name="T4" fmla="*/ 26 w 30"/>
                <a:gd name="T5" fmla="*/ 25 h 25"/>
                <a:gd name="T6" fmla="*/ 30 w 30"/>
                <a:gd name="T7" fmla="*/ 12 h 25"/>
                <a:gd name="T8" fmla="*/ 12 w 30"/>
                <a:gd name="T9" fmla="*/ 4 h 25"/>
                <a:gd name="T10" fmla="*/ 3 w 30"/>
                <a:gd name="T11" fmla="*/ 11 h 25"/>
                <a:gd name="T12" fmla="*/ 12 w 30"/>
                <a:gd name="T13" fmla="*/ 4 h 25"/>
                <a:gd name="T14" fmla="*/ 0 w 30"/>
                <a:gd name="T15" fmla="*/ 0 h 25"/>
                <a:gd name="T16" fmla="*/ 3 w 30"/>
                <a:gd name="T17" fmla="*/ 11 h 25"/>
                <a:gd name="T18" fmla="*/ 15 w 30"/>
                <a:gd name="T19"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5">
                  <a:moveTo>
                    <a:pt x="15" y="11"/>
                  </a:moveTo>
                  <a:lnTo>
                    <a:pt x="7" y="18"/>
                  </a:lnTo>
                  <a:lnTo>
                    <a:pt x="26" y="25"/>
                  </a:lnTo>
                  <a:lnTo>
                    <a:pt x="30" y="12"/>
                  </a:lnTo>
                  <a:lnTo>
                    <a:pt x="12" y="4"/>
                  </a:lnTo>
                  <a:lnTo>
                    <a:pt x="3" y="11"/>
                  </a:lnTo>
                  <a:lnTo>
                    <a:pt x="12" y="4"/>
                  </a:lnTo>
                  <a:lnTo>
                    <a:pt x="0" y="0"/>
                  </a:lnTo>
                  <a:lnTo>
                    <a:pt x="3"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5" name="Freeform 37"/>
            <p:cNvSpPr>
              <a:spLocks/>
            </p:cNvSpPr>
            <p:nvPr/>
          </p:nvSpPr>
          <p:spPr bwMode="auto">
            <a:xfrm>
              <a:off x="1591" y="1873"/>
              <a:ext cx="12" cy="40"/>
            </a:xfrm>
            <a:custGeom>
              <a:avLst/>
              <a:gdLst>
                <a:gd name="T0" fmla="*/ 9 w 24"/>
                <a:gd name="T1" fmla="*/ 64 h 81"/>
                <a:gd name="T2" fmla="*/ 20 w 24"/>
                <a:gd name="T3" fmla="*/ 60 h 81"/>
                <a:gd name="T4" fmla="*/ 12 w 24"/>
                <a:gd name="T5" fmla="*/ 0 h 81"/>
                <a:gd name="T6" fmla="*/ 0 w 24"/>
                <a:gd name="T7" fmla="*/ 0 h 81"/>
                <a:gd name="T8" fmla="*/ 8 w 24"/>
                <a:gd name="T9" fmla="*/ 60 h 81"/>
                <a:gd name="T10" fmla="*/ 19 w 24"/>
                <a:gd name="T11" fmla="*/ 56 h 81"/>
                <a:gd name="T12" fmla="*/ 9 w 24"/>
                <a:gd name="T13" fmla="*/ 64 h 81"/>
                <a:gd name="T14" fmla="*/ 24 w 24"/>
                <a:gd name="T15" fmla="*/ 81 h 81"/>
                <a:gd name="T16" fmla="*/ 20 w 24"/>
                <a:gd name="T17" fmla="*/ 60 h 81"/>
                <a:gd name="T18" fmla="*/ 9 w 24"/>
                <a:gd name="T19"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1">
                  <a:moveTo>
                    <a:pt x="9" y="64"/>
                  </a:moveTo>
                  <a:lnTo>
                    <a:pt x="20" y="60"/>
                  </a:lnTo>
                  <a:lnTo>
                    <a:pt x="12" y="0"/>
                  </a:lnTo>
                  <a:lnTo>
                    <a:pt x="0" y="0"/>
                  </a:lnTo>
                  <a:lnTo>
                    <a:pt x="8" y="60"/>
                  </a:lnTo>
                  <a:lnTo>
                    <a:pt x="19" y="56"/>
                  </a:lnTo>
                  <a:lnTo>
                    <a:pt x="9" y="64"/>
                  </a:lnTo>
                  <a:lnTo>
                    <a:pt x="24" y="81"/>
                  </a:lnTo>
                  <a:lnTo>
                    <a:pt x="20" y="60"/>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6" name="Freeform 38"/>
            <p:cNvSpPr>
              <a:spLocks/>
            </p:cNvSpPr>
            <p:nvPr/>
          </p:nvSpPr>
          <p:spPr bwMode="auto">
            <a:xfrm>
              <a:off x="1588" y="1888"/>
              <a:ext cx="13" cy="16"/>
            </a:xfrm>
            <a:custGeom>
              <a:avLst/>
              <a:gdLst>
                <a:gd name="T0" fmla="*/ 13 w 26"/>
                <a:gd name="T1" fmla="*/ 15 h 33"/>
                <a:gd name="T2" fmla="*/ 0 w 26"/>
                <a:gd name="T3" fmla="*/ 17 h 33"/>
                <a:gd name="T4" fmla="*/ 16 w 26"/>
                <a:gd name="T5" fmla="*/ 33 h 33"/>
                <a:gd name="T6" fmla="*/ 26 w 26"/>
                <a:gd name="T7" fmla="*/ 25 h 33"/>
                <a:gd name="T8" fmla="*/ 11 w 26"/>
                <a:gd name="T9" fmla="*/ 8 h 33"/>
                <a:gd name="T10" fmla="*/ 0 w 26"/>
                <a:gd name="T11" fmla="*/ 10 h 33"/>
                <a:gd name="T12" fmla="*/ 11 w 26"/>
                <a:gd name="T13" fmla="*/ 8 h 33"/>
                <a:gd name="T14" fmla="*/ 4 w 26"/>
                <a:gd name="T15" fmla="*/ 0 h 33"/>
                <a:gd name="T16" fmla="*/ 0 w 26"/>
                <a:gd name="T17" fmla="*/ 10 h 33"/>
                <a:gd name="T18" fmla="*/ 13 w 26"/>
                <a:gd name="T19"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3">
                  <a:moveTo>
                    <a:pt x="13" y="15"/>
                  </a:moveTo>
                  <a:lnTo>
                    <a:pt x="0" y="17"/>
                  </a:lnTo>
                  <a:lnTo>
                    <a:pt x="16" y="33"/>
                  </a:lnTo>
                  <a:lnTo>
                    <a:pt x="26" y="25"/>
                  </a:lnTo>
                  <a:lnTo>
                    <a:pt x="11" y="8"/>
                  </a:lnTo>
                  <a:lnTo>
                    <a:pt x="0" y="10"/>
                  </a:lnTo>
                  <a:lnTo>
                    <a:pt x="11" y="8"/>
                  </a:lnTo>
                  <a:lnTo>
                    <a:pt x="4" y="0"/>
                  </a:lnTo>
                  <a:lnTo>
                    <a:pt x="0" y="10"/>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7" name="Freeform 39"/>
            <p:cNvSpPr>
              <a:spLocks/>
            </p:cNvSpPr>
            <p:nvPr/>
          </p:nvSpPr>
          <p:spPr bwMode="auto">
            <a:xfrm>
              <a:off x="1576" y="1893"/>
              <a:ext cx="18" cy="25"/>
            </a:xfrm>
            <a:custGeom>
              <a:avLst/>
              <a:gdLst>
                <a:gd name="T0" fmla="*/ 6 w 36"/>
                <a:gd name="T1" fmla="*/ 49 h 50"/>
                <a:gd name="T2" fmla="*/ 12 w 36"/>
                <a:gd name="T3" fmla="*/ 46 h 50"/>
                <a:gd name="T4" fmla="*/ 36 w 36"/>
                <a:gd name="T5" fmla="*/ 5 h 50"/>
                <a:gd name="T6" fmla="*/ 23 w 36"/>
                <a:gd name="T7" fmla="*/ 0 h 50"/>
                <a:gd name="T8" fmla="*/ 0 w 36"/>
                <a:gd name="T9" fmla="*/ 39 h 50"/>
                <a:gd name="T10" fmla="*/ 6 w 36"/>
                <a:gd name="T11" fmla="*/ 36 h 50"/>
                <a:gd name="T12" fmla="*/ 6 w 36"/>
                <a:gd name="T13" fmla="*/ 49 h 50"/>
                <a:gd name="T14" fmla="*/ 9 w 36"/>
                <a:gd name="T15" fmla="*/ 50 h 50"/>
                <a:gd name="T16" fmla="*/ 12 w 36"/>
                <a:gd name="T17" fmla="*/ 46 h 50"/>
                <a:gd name="T18" fmla="*/ 6 w 36"/>
                <a:gd name="T1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0">
                  <a:moveTo>
                    <a:pt x="6" y="49"/>
                  </a:moveTo>
                  <a:lnTo>
                    <a:pt x="12" y="46"/>
                  </a:lnTo>
                  <a:lnTo>
                    <a:pt x="36" y="5"/>
                  </a:lnTo>
                  <a:lnTo>
                    <a:pt x="23" y="0"/>
                  </a:lnTo>
                  <a:lnTo>
                    <a:pt x="0" y="39"/>
                  </a:lnTo>
                  <a:lnTo>
                    <a:pt x="6" y="36"/>
                  </a:lnTo>
                  <a:lnTo>
                    <a:pt x="6" y="49"/>
                  </a:lnTo>
                  <a:lnTo>
                    <a:pt x="9" y="50"/>
                  </a:lnTo>
                  <a:lnTo>
                    <a:pt x="12" y="46"/>
                  </a:lnTo>
                  <a:lnTo>
                    <a:pt x="6"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8" name="Freeform 40"/>
            <p:cNvSpPr>
              <a:spLocks/>
            </p:cNvSpPr>
            <p:nvPr/>
          </p:nvSpPr>
          <p:spPr bwMode="auto">
            <a:xfrm>
              <a:off x="765" y="1863"/>
              <a:ext cx="814" cy="55"/>
            </a:xfrm>
            <a:custGeom>
              <a:avLst/>
              <a:gdLst>
                <a:gd name="T0" fmla="*/ 0 w 1628"/>
                <a:gd name="T1" fmla="*/ 13 h 108"/>
                <a:gd name="T2" fmla="*/ 2 w 1628"/>
                <a:gd name="T3" fmla="*/ 13 h 108"/>
                <a:gd name="T4" fmla="*/ 1628 w 1628"/>
                <a:gd name="T5" fmla="*/ 108 h 108"/>
                <a:gd name="T6" fmla="*/ 1628 w 1628"/>
                <a:gd name="T7" fmla="*/ 95 h 108"/>
                <a:gd name="T8" fmla="*/ 2 w 1628"/>
                <a:gd name="T9" fmla="*/ 0 h 108"/>
                <a:gd name="T10" fmla="*/ 5 w 1628"/>
                <a:gd name="T11" fmla="*/ 0 h 108"/>
                <a:gd name="T12" fmla="*/ 0 w 1628"/>
                <a:gd name="T13" fmla="*/ 13 h 108"/>
                <a:gd name="T14" fmla="*/ 2 w 1628"/>
                <a:gd name="T15" fmla="*/ 13 h 108"/>
                <a:gd name="T16" fmla="*/ 0 w 1628"/>
                <a:gd name="T17" fmla="*/ 1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08">
                  <a:moveTo>
                    <a:pt x="0" y="13"/>
                  </a:moveTo>
                  <a:lnTo>
                    <a:pt x="2" y="13"/>
                  </a:lnTo>
                  <a:lnTo>
                    <a:pt x="1628" y="108"/>
                  </a:lnTo>
                  <a:lnTo>
                    <a:pt x="1628" y="95"/>
                  </a:lnTo>
                  <a:lnTo>
                    <a:pt x="2" y="0"/>
                  </a:lnTo>
                  <a:lnTo>
                    <a:pt x="5" y="0"/>
                  </a:lnTo>
                  <a:lnTo>
                    <a:pt x="0" y="13"/>
                  </a:lnTo>
                  <a:lnTo>
                    <a:pt x="2"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09" name="Freeform 41"/>
            <p:cNvSpPr>
              <a:spLocks/>
            </p:cNvSpPr>
            <p:nvPr/>
          </p:nvSpPr>
          <p:spPr bwMode="auto">
            <a:xfrm>
              <a:off x="683" y="1817"/>
              <a:ext cx="85" cy="53"/>
            </a:xfrm>
            <a:custGeom>
              <a:avLst/>
              <a:gdLst>
                <a:gd name="T0" fmla="*/ 6 w 170"/>
                <a:gd name="T1" fmla="*/ 13 h 106"/>
                <a:gd name="T2" fmla="*/ 0 w 170"/>
                <a:gd name="T3" fmla="*/ 13 h 106"/>
                <a:gd name="T4" fmla="*/ 165 w 170"/>
                <a:gd name="T5" fmla="*/ 106 h 106"/>
                <a:gd name="T6" fmla="*/ 170 w 170"/>
                <a:gd name="T7" fmla="*/ 93 h 106"/>
                <a:gd name="T8" fmla="*/ 158 w 170"/>
                <a:gd name="T9" fmla="*/ 85 h 106"/>
                <a:gd name="T10" fmla="*/ 136 w 170"/>
                <a:gd name="T11" fmla="*/ 73 h 106"/>
                <a:gd name="T12" fmla="*/ 111 w 170"/>
                <a:gd name="T13" fmla="*/ 58 h 106"/>
                <a:gd name="T14" fmla="*/ 82 w 170"/>
                <a:gd name="T15" fmla="*/ 42 h 106"/>
                <a:gd name="T16" fmla="*/ 54 w 170"/>
                <a:gd name="T17" fmla="*/ 26 h 106"/>
                <a:gd name="T18" fmla="*/ 30 w 170"/>
                <a:gd name="T19" fmla="*/ 13 h 106"/>
                <a:gd name="T20" fmla="*/ 10 w 170"/>
                <a:gd name="T21" fmla="*/ 4 h 106"/>
                <a:gd name="T22" fmla="*/ 1 w 170"/>
                <a:gd name="T23" fmla="*/ 1 h 106"/>
                <a:gd name="T24" fmla="*/ 6 w 170"/>
                <a:gd name="T25" fmla="*/ 1 h 106"/>
                <a:gd name="T26" fmla="*/ 5 w 170"/>
                <a:gd name="T27" fmla="*/ 0 h 106"/>
                <a:gd name="T28" fmla="*/ 3 w 170"/>
                <a:gd name="T29" fmla="*/ 0 h 106"/>
                <a:gd name="T30" fmla="*/ 2 w 170"/>
                <a:gd name="T31" fmla="*/ 0 h 106"/>
                <a:gd name="T32" fmla="*/ 1 w 170"/>
                <a:gd name="T33" fmla="*/ 1 h 106"/>
                <a:gd name="T34" fmla="*/ 6 w 170"/>
                <a:gd name="T35"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06">
                  <a:moveTo>
                    <a:pt x="6" y="13"/>
                  </a:moveTo>
                  <a:lnTo>
                    <a:pt x="0" y="13"/>
                  </a:lnTo>
                  <a:lnTo>
                    <a:pt x="165" y="106"/>
                  </a:lnTo>
                  <a:lnTo>
                    <a:pt x="170" y="93"/>
                  </a:lnTo>
                  <a:lnTo>
                    <a:pt x="158" y="85"/>
                  </a:lnTo>
                  <a:lnTo>
                    <a:pt x="136" y="73"/>
                  </a:lnTo>
                  <a:lnTo>
                    <a:pt x="111" y="58"/>
                  </a:lnTo>
                  <a:lnTo>
                    <a:pt x="82" y="42"/>
                  </a:lnTo>
                  <a:lnTo>
                    <a:pt x="54" y="26"/>
                  </a:lnTo>
                  <a:lnTo>
                    <a:pt x="30" y="13"/>
                  </a:lnTo>
                  <a:lnTo>
                    <a:pt x="10" y="4"/>
                  </a:lnTo>
                  <a:lnTo>
                    <a:pt x="1" y="1"/>
                  </a:lnTo>
                  <a:lnTo>
                    <a:pt x="6" y="1"/>
                  </a:lnTo>
                  <a:lnTo>
                    <a:pt x="5" y="0"/>
                  </a:lnTo>
                  <a:lnTo>
                    <a:pt x="3" y="0"/>
                  </a:lnTo>
                  <a:lnTo>
                    <a:pt x="2" y="0"/>
                  </a:lnTo>
                  <a:lnTo>
                    <a:pt x="1" y="1"/>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0" name="Freeform 42"/>
            <p:cNvSpPr>
              <a:spLocks/>
            </p:cNvSpPr>
            <p:nvPr/>
          </p:nvSpPr>
          <p:spPr bwMode="auto">
            <a:xfrm>
              <a:off x="673" y="1817"/>
              <a:ext cx="13" cy="12"/>
            </a:xfrm>
            <a:custGeom>
              <a:avLst/>
              <a:gdLst>
                <a:gd name="T0" fmla="*/ 0 w 27"/>
                <a:gd name="T1" fmla="*/ 22 h 23"/>
                <a:gd name="T2" fmla="*/ 5 w 27"/>
                <a:gd name="T3" fmla="*/ 20 h 23"/>
                <a:gd name="T4" fmla="*/ 13 w 27"/>
                <a:gd name="T5" fmla="*/ 18 h 23"/>
                <a:gd name="T6" fmla="*/ 21 w 27"/>
                <a:gd name="T7" fmla="*/ 15 h 23"/>
                <a:gd name="T8" fmla="*/ 27 w 27"/>
                <a:gd name="T9" fmla="*/ 12 h 23"/>
                <a:gd name="T10" fmla="*/ 22 w 27"/>
                <a:gd name="T11" fmla="*/ 0 h 23"/>
                <a:gd name="T12" fmla="*/ 0 w 27"/>
                <a:gd name="T13" fmla="*/ 9 h 23"/>
                <a:gd name="T14" fmla="*/ 5 w 27"/>
                <a:gd name="T15" fmla="*/ 9 h 23"/>
                <a:gd name="T16" fmla="*/ 0 w 27"/>
                <a:gd name="T17" fmla="*/ 22 h 23"/>
                <a:gd name="T18" fmla="*/ 1 w 27"/>
                <a:gd name="T19" fmla="*/ 23 h 23"/>
                <a:gd name="T20" fmla="*/ 2 w 27"/>
                <a:gd name="T21" fmla="*/ 23 h 23"/>
                <a:gd name="T22" fmla="*/ 4 w 27"/>
                <a:gd name="T23" fmla="*/ 23 h 23"/>
                <a:gd name="T24" fmla="*/ 5 w 27"/>
                <a:gd name="T25" fmla="*/ 22 h 23"/>
                <a:gd name="T26" fmla="*/ 0 w 27"/>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3">
                  <a:moveTo>
                    <a:pt x="0" y="22"/>
                  </a:moveTo>
                  <a:lnTo>
                    <a:pt x="5" y="20"/>
                  </a:lnTo>
                  <a:lnTo>
                    <a:pt x="13" y="18"/>
                  </a:lnTo>
                  <a:lnTo>
                    <a:pt x="21" y="15"/>
                  </a:lnTo>
                  <a:lnTo>
                    <a:pt x="27" y="12"/>
                  </a:lnTo>
                  <a:lnTo>
                    <a:pt x="22" y="0"/>
                  </a:lnTo>
                  <a:lnTo>
                    <a:pt x="0" y="9"/>
                  </a:lnTo>
                  <a:lnTo>
                    <a:pt x="5" y="9"/>
                  </a:lnTo>
                  <a:lnTo>
                    <a:pt x="0" y="22"/>
                  </a:lnTo>
                  <a:lnTo>
                    <a:pt x="1" y="23"/>
                  </a:lnTo>
                  <a:lnTo>
                    <a:pt x="2" y="23"/>
                  </a:lnTo>
                  <a:lnTo>
                    <a:pt x="4" y="23"/>
                  </a:lnTo>
                  <a:lnTo>
                    <a:pt x="5"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1" name="Freeform 43"/>
            <p:cNvSpPr>
              <a:spLocks/>
            </p:cNvSpPr>
            <p:nvPr/>
          </p:nvSpPr>
          <p:spPr bwMode="auto">
            <a:xfrm>
              <a:off x="662" y="1817"/>
              <a:ext cx="13" cy="11"/>
            </a:xfrm>
            <a:custGeom>
              <a:avLst/>
              <a:gdLst>
                <a:gd name="T0" fmla="*/ 13 w 26"/>
                <a:gd name="T1" fmla="*/ 10 h 23"/>
                <a:gd name="T2" fmla="*/ 5 w 26"/>
                <a:gd name="T3" fmla="*/ 16 h 23"/>
                <a:gd name="T4" fmla="*/ 21 w 26"/>
                <a:gd name="T5" fmla="*/ 23 h 23"/>
                <a:gd name="T6" fmla="*/ 26 w 26"/>
                <a:gd name="T7" fmla="*/ 10 h 23"/>
                <a:gd name="T8" fmla="*/ 10 w 26"/>
                <a:gd name="T9" fmla="*/ 3 h 23"/>
                <a:gd name="T10" fmla="*/ 0 w 26"/>
                <a:gd name="T11" fmla="*/ 9 h 23"/>
                <a:gd name="T12" fmla="*/ 10 w 26"/>
                <a:gd name="T13" fmla="*/ 3 h 23"/>
                <a:gd name="T14" fmla="*/ 2 w 26"/>
                <a:gd name="T15" fmla="*/ 0 h 23"/>
                <a:gd name="T16" fmla="*/ 0 w 26"/>
                <a:gd name="T17" fmla="*/ 9 h 23"/>
                <a:gd name="T18" fmla="*/ 13 w 26"/>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13" y="10"/>
                  </a:moveTo>
                  <a:lnTo>
                    <a:pt x="5" y="16"/>
                  </a:lnTo>
                  <a:lnTo>
                    <a:pt x="21" y="23"/>
                  </a:lnTo>
                  <a:lnTo>
                    <a:pt x="26" y="10"/>
                  </a:lnTo>
                  <a:lnTo>
                    <a:pt x="10" y="3"/>
                  </a:lnTo>
                  <a:lnTo>
                    <a:pt x="0" y="9"/>
                  </a:lnTo>
                  <a:lnTo>
                    <a:pt x="10" y="3"/>
                  </a:lnTo>
                  <a:lnTo>
                    <a:pt x="2" y="0"/>
                  </a:lnTo>
                  <a:lnTo>
                    <a:pt x="0" y="9"/>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2" name="Freeform 44"/>
            <p:cNvSpPr>
              <a:spLocks/>
            </p:cNvSpPr>
            <p:nvPr/>
          </p:nvSpPr>
          <p:spPr bwMode="auto">
            <a:xfrm>
              <a:off x="657" y="1821"/>
              <a:ext cx="12" cy="42"/>
            </a:xfrm>
            <a:custGeom>
              <a:avLst/>
              <a:gdLst>
                <a:gd name="T0" fmla="*/ 0 w 23"/>
                <a:gd name="T1" fmla="*/ 61 h 84"/>
                <a:gd name="T2" fmla="*/ 13 w 23"/>
                <a:gd name="T3" fmla="*/ 60 h 84"/>
                <a:gd name="T4" fmla="*/ 23 w 23"/>
                <a:gd name="T5" fmla="*/ 1 h 84"/>
                <a:gd name="T6" fmla="*/ 10 w 23"/>
                <a:gd name="T7" fmla="*/ 0 h 84"/>
                <a:gd name="T8" fmla="*/ 0 w 23"/>
                <a:gd name="T9" fmla="*/ 57 h 84"/>
                <a:gd name="T10" fmla="*/ 13 w 23"/>
                <a:gd name="T11" fmla="*/ 56 h 84"/>
                <a:gd name="T12" fmla="*/ 0 w 23"/>
                <a:gd name="T13" fmla="*/ 61 h 84"/>
                <a:gd name="T14" fmla="*/ 8 w 23"/>
                <a:gd name="T15" fmla="*/ 84 h 84"/>
                <a:gd name="T16" fmla="*/ 13 w 23"/>
                <a:gd name="T17" fmla="*/ 60 h 84"/>
                <a:gd name="T18" fmla="*/ 0 w 23"/>
                <a:gd name="T1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4">
                  <a:moveTo>
                    <a:pt x="0" y="61"/>
                  </a:moveTo>
                  <a:lnTo>
                    <a:pt x="13" y="60"/>
                  </a:lnTo>
                  <a:lnTo>
                    <a:pt x="23" y="1"/>
                  </a:lnTo>
                  <a:lnTo>
                    <a:pt x="10" y="0"/>
                  </a:lnTo>
                  <a:lnTo>
                    <a:pt x="0" y="57"/>
                  </a:lnTo>
                  <a:lnTo>
                    <a:pt x="13" y="56"/>
                  </a:lnTo>
                  <a:lnTo>
                    <a:pt x="0" y="61"/>
                  </a:lnTo>
                  <a:lnTo>
                    <a:pt x="8" y="84"/>
                  </a:lnTo>
                  <a:lnTo>
                    <a:pt x="13" y="6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3" name="Freeform 45"/>
            <p:cNvSpPr>
              <a:spLocks/>
            </p:cNvSpPr>
            <p:nvPr/>
          </p:nvSpPr>
          <p:spPr bwMode="auto">
            <a:xfrm>
              <a:off x="650" y="1829"/>
              <a:ext cx="13" cy="23"/>
            </a:xfrm>
            <a:custGeom>
              <a:avLst/>
              <a:gdLst>
                <a:gd name="T0" fmla="*/ 8 w 27"/>
                <a:gd name="T1" fmla="*/ 16 h 45"/>
                <a:gd name="T2" fmla="*/ 0 w 27"/>
                <a:gd name="T3" fmla="*/ 11 h 45"/>
                <a:gd name="T4" fmla="*/ 14 w 27"/>
                <a:gd name="T5" fmla="*/ 45 h 45"/>
                <a:gd name="T6" fmla="*/ 27 w 27"/>
                <a:gd name="T7" fmla="*/ 40 h 45"/>
                <a:gd name="T8" fmla="*/ 13 w 27"/>
                <a:gd name="T9" fmla="*/ 7 h 45"/>
                <a:gd name="T10" fmla="*/ 4 w 27"/>
                <a:gd name="T11" fmla="*/ 3 h 45"/>
                <a:gd name="T12" fmla="*/ 13 w 27"/>
                <a:gd name="T13" fmla="*/ 7 h 45"/>
                <a:gd name="T14" fmla="*/ 9 w 27"/>
                <a:gd name="T15" fmla="*/ 0 h 45"/>
                <a:gd name="T16" fmla="*/ 4 w 27"/>
                <a:gd name="T17" fmla="*/ 3 h 45"/>
                <a:gd name="T18" fmla="*/ 8 w 27"/>
                <a:gd name="T19"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5">
                  <a:moveTo>
                    <a:pt x="8" y="16"/>
                  </a:moveTo>
                  <a:lnTo>
                    <a:pt x="0" y="11"/>
                  </a:lnTo>
                  <a:lnTo>
                    <a:pt x="14" y="45"/>
                  </a:lnTo>
                  <a:lnTo>
                    <a:pt x="27" y="40"/>
                  </a:lnTo>
                  <a:lnTo>
                    <a:pt x="13" y="7"/>
                  </a:lnTo>
                  <a:lnTo>
                    <a:pt x="4" y="3"/>
                  </a:lnTo>
                  <a:lnTo>
                    <a:pt x="13" y="7"/>
                  </a:lnTo>
                  <a:lnTo>
                    <a:pt x="9" y="0"/>
                  </a:lnTo>
                  <a:lnTo>
                    <a:pt x="4" y="3"/>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4" name="Freeform 46"/>
            <p:cNvSpPr>
              <a:spLocks/>
            </p:cNvSpPr>
            <p:nvPr/>
          </p:nvSpPr>
          <p:spPr bwMode="auto">
            <a:xfrm>
              <a:off x="641" y="1831"/>
              <a:ext cx="13" cy="9"/>
            </a:xfrm>
            <a:custGeom>
              <a:avLst/>
              <a:gdLst>
                <a:gd name="T0" fmla="*/ 15 w 25"/>
                <a:gd name="T1" fmla="*/ 13 h 19"/>
                <a:gd name="T2" fmla="*/ 10 w 25"/>
                <a:gd name="T3" fmla="*/ 19 h 19"/>
                <a:gd name="T4" fmla="*/ 25 w 25"/>
                <a:gd name="T5" fmla="*/ 13 h 19"/>
                <a:gd name="T6" fmla="*/ 21 w 25"/>
                <a:gd name="T7" fmla="*/ 0 h 19"/>
                <a:gd name="T8" fmla="*/ 6 w 25"/>
                <a:gd name="T9" fmla="*/ 6 h 19"/>
                <a:gd name="T10" fmla="*/ 1 w 25"/>
                <a:gd name="T11" fmla="*/ 13 h 19"/>
                <a:gd name="T12" fmla="*/ 6 w 25"/>
                <a:gd name="T13" fmla="*/ 6 h 19"/>
                <a:gd name="T14" fmla="*/ 1 w 25"/>
                <a:gd name="T15" fmla="*/ 8 h 19"/>
                <a:gd name="T16" fmla="*/ 0 w 25"/>
                <a:gd name="T17" fmla="*/ 13 h 19"/>
                <a:gd name="T18" fmla="*/ 15 w 25"/>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15" y="13"/>
                  </a:moveTo>
                  <a:lnTo>
                    <a:pt x="10" y="19"/>
                  </a:lnTo>
                  <a:lnTo>
                    <a:pt x="25" y="13"/>
                  </a:lnTo>
                  <a:lnTo>
                    <a:pt x="21" y="0"/>
                  </a:lnTo>
                  <a:lnTo>
                    <a:pt x="6" y="6"/>
                  </a:lnTo>
                  <a:lnTo>
                    <a:pt x="1" y="13"/>
                  </a:lnTo>
                  <a:lnTo>
                    <a:pt x="6" y="6"/>
                  </a:lnTo>
                  <a:lnTo>
                    <a:pt x="1" y="8"/>
                  </a:lnTo>
                  <a:lnTo>
                    <a:pt x="0" y="13"/>
                  </a:lnTo>
                  <a:lnTo>
                    <a:pt x="1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5" name="Freeform 47"/>
            <p:cNvSpPr>
              <a:spLocks/>
            </p:cNvSpPr>
            <p:nvPr/>
          </p:nvSpPr>
          <p:spPr bwMode="auto">
            <a:xfrm>
              <a:off x="641" y="1838"/>
              <a:ext cx="8" cy="57"/>
            </a:xfrm>
            <a:custGeom>
              <a:avLst/>
              <a:gdLst>
                <a:gd name="T0" fmla="*/ 0 w 15"/>
                <a:gd name="T1" fmla="*/ 59 h 114"/>
                <a:gd name="T2" fmla="*/ 14 w 15"/>
                <a:gd name="T3" fmla="*/ 59 h 114"/>
                <a:gd name="T4" fmla="*/ 15 w 15"/>
                <a:gd name="T5" fmla="*/ 0 h 114"/>
                <a:gd name="T6" fmla="*/ 1 w 15"/>
                <a:gd name="T7" fmla="*/ 0 h 114"/>
                <a:gd name="T8" fmla="*/ 0 w 15"/>
                <a:gd name="T9" fmla="*/ 59 h 114"/>
                <a:gd name="T10" fmla="*/ 14 w 15"/>
                <a:gd name="T11" fmla="*/ 58 h 114"/>
                <a:gd name="T12" fmla="*/ 0 w 15"/>
                <a:gd name="T13" fmla="*/ 59 h 114"/>
                <a:gd name="T14" fmla="*/ 14 w 15"/>
                <a:gd name="T15" fmla="*/ 114 h 114"/>
                <a:gd name="T16" fmla="*/ 15 w 15"/>
                <a:gd name="T17" fmla="*/ 59 h 114"/>
                <a:gd name="T18" fmla="*/ 0 w 15"/>
                <a:gd name="T19" fmla="*/ 5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4">
                  <a:moveTo>
                    <a:pt x="0" y="59"/>
                  </a:moveTo>
                  <a:lnTo>
                    <a:pt x="14" y="59"/>
                  </a:lnTo>
                  <a:lnTo>
                    <a:pt x="15" y="0"/>
                  </a:lnTo>
                  <a:lnTo>
                    <a:pt x="1" y="0"/>
                  </a:lnTo>
                  <a:lnTo>
                    <a:pt x="0" y="59"/>
                  </a:lnTo>
                  <a:lnTo>
                    <a:pt x="14" y="58"/>
                  </a:lnTo>
                  <a:lnTo>
                    <a:pt x="0" y="59"/>
                  </a:lnTo>
                  <a:lnTo>
                    <a:pt x="14" y="114"/>
                  </a:lnTo>
                  <a:lnTo>
                    <a:pt x="15" y="5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6" name="Freeform 48"/>
            <p:cNvSpPr>
              <a:spLocks/>
            </p:cNvSpPr>
            <p:nvPr/>
          </p:nvSpPr>
          <p:spPr bwMode="auto">
            <a:xfrm>
              <a:off x="636" y="1838"/>
              <a:ext cx="12" cy="29"/>
            </a:xfrm>
            <a:custGeom>
              <a:avLst/>
              <a:gdLst>
                <a:gd name="T0" fmla="*/ 11 w 26"/>
                <a:gd name="T1" fmla="*/ 17 h 58"/>
                <a:gd name="T2" fmla="*/ 0 w 26"/>
                <a:gd name="T3" fmla="*/ 12 h 58"/>
                <a:gd name="T4" fmla="*/ 12 w 26"/>
                <a:gd name="T5" fmla="*/ 58 h 58"/>
                <a:gd name="T6" fmla="*/ 26 w 26"/>
                <a:gd name="T7" fmla="*/ 57 h 58"/>
                <a:gd name="T8" fmla="*/ 13 w 26"/>
                <a:gd name="T9" fmla="*/ 9 h 58"/>
                <a:gd name="T10" fmla="*/ 4 w 26"/>
                <a:gd name="T11" fmla="*/ 5 h 58"/>
                <a:gd name="T12" fmla="*/ 13 w 26"/>
                <a:gd name="T13" fmla="*/ 9 h 58"/>
                <a:gd name="T14" fmla="*/ 12 w 26"/>
                <a:gd name="T15" fmla="*/ 0 h 58"/>
                <a:gd name="T16" fmla="*/ 4 w 26"/>
                <a:gd name="T17" fmla="*/ 5 h 58"/>
                <a:gd name="T18" fmla="*/ 11 w 26"/>
                <a:gd name="T1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8">
                  <a:moveTo>
                    <a:pt x="11" y="17"/>
                  </a:moveTo>
                  <a:lnTo>
                    <a:pt x="0" y="12"/>
                  </a:lnTo>
                  <a:lnTo>
                    <a:pt x="12" y="58"/>
                  </a:lnTo>
                  <a:lnTo>
                    <a:pt x="26" y="57"/>
                  </a:lnTo>
                  <a:lnTo>
                    <a:pt x="13" y="9"/>
                  </a:lnTo>
                  <a:lnTo>
                    <a:pt x="4" y="5"/>
                  </a:lnTo>
                  <a:lnTo>
                    <a:pt x="13" y="9"/>
                  </a:lnTo>
                  <a:lnTo>
                    <a:pt x="12" y="0"/>
                  </a:lnTo>
                  <a:lnTo>
                    <a:pt x="4" y="5"/>
                  </a:lnTo>
                  <a:lnTo>
                    <a:pt x="1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7" name="Freeform 49"/>
            <p:cNvSpPr>
              <a:spLocks/>
            </p:cNvSpPr>
            <p:nvPr/>
          </p:nvSpPr>
          <p:spPr bwMode="auto">
            <a:xfrm>
              <a:off x="630" y="1840"/>
              <a:ext cx="11" cy="9"/>
            </a:xfrm>
            <a:custGeom>
              <a:avLst/>
              <a:gdLst>
                <a:gd name="T0" fmla="*/ 15 w 22"/>
                <a:gd name="T1" fmla="*/ 11 h 17"/>
                <a:gd name="T2" fmla="*/ 10 w 22"/>
                <a:gd name="T3" fmla="*/ 17 h 17"/>
                <a:gd name="T4" fmla="*/ 22 w 22"/>
                <a:gd name="T5" fmla="*/ 12 h 17"/>
                <a:gd name="T6" fmla="*/ 15 w 22"/>
                <a:gd name="T7" fmla="*/ 0 h 17"/>
                <a:gd name="T8" fmla="*/ 5 w 22"/>
                <a:gd name="T9" fmla="*/ 4 h 17"/>
                <a:gd name="T10" fmla="*/ 0 w 22"/>
                <a:gd name="T11" fmla="*/ 11 h 17"/>
                <a:gd name="T12" fmla="*/ 5 w 22"/>
                <a:gd name="T13" fmla="*/ 4 h 17"/>
                <a:gd name="T14" fmla="*/ 0 w 22"/>
                <a:gd name="T15" fmla="*/ 7 h 17"/>
                <a:gd name="T16" fmla="*/ 0 w 22"/>
                <a:gd name="T17" fmla="*/ 11 h 17"/>
                <a:gd name="T18" fmla="*/ 15 w 22"/>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15" y="11"/>
                  </a:moveTo>
                  <a:lnTo>
                    <a:pt x="10" y="17"/>
                  </a:lnTo>
                  <a:lnTo>
                    <a:pt x="22" y="12"/>
                  </a:lnTo>
                  <a:lnTo>
                    <a:pt x="15" y="0"/>
                  </a:lnTo>
                  <a:lnTo>
                    <a:pt x="5" y="4"/>
                  </a:lnTo>
                  <a:lnTo>
                    <a:pt x="0" y="11"/>
                  </a:lnTo>
                  <a:lnTo>
                    <a:pt x="5" y="4"/>
                  </a:lnTo>
                  <a:lnTo>
                    <a:pt x="0" y="7"/>
                  </a:lnTo>
                  <a:lnTo>
                    <a:pt x="0"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8" name="Freeform 50"/>
            <p:cNvSpPr>
              <a:spLocks/>
            </p:cNvSpPr>
            <p:nvPr/>
          </p:nvSpPr>
          <p:spPr bwMode="auto">
            <a:xfrm>
              <a:off x="630" y="1846"/>
              <a:ext cx="7" cy="59"/>
            </a:xfrm>
            <a:custGeom>
              <a:avLst/>
              <a:gdLst>
                <a:gd name="T0" fmla="*/ 1 w 15"/>
                <a:gd name="T1" fmla="*/ 96 h 118"/>
                <a:gd name="T2" fmla="*/ 15 w 15"/>
                <a:gd name="T3" fmla="*/ 92 h 118"/>
                <a:gd name="T4" fmla="*/ 15 w 15"/>
                <a:gd name="T5" fmla="*/ 0 h 118"/>
                <a:gd name="T6" fmla="*/ 0 w 15"/>
                <a:gd name="T7" fmla="*/ 0 h 118"/>
                <a:gd name="T8" fmla="*/ 0 w 15"/>
                <a:gd name="T9" fmla="*/ 92 h 118"/>
                <a:gd name="T10" fmla="*/ 14 w 15"/>
                <a:gd name="T11" fmla="*/ 89 h 118"/>
                <a:gd name="T12" fmla="*/ 1 w 15"/>
                <a:gd name="T13" fmla="*/ 96 h 118"/>
                <a:gd name="T14" fmla="*/ 15 w 15"/>
                <a:gd name="T15" fmla="*/ 118 h 118"/>
                <a:gd name="T16" fmla="*/ 15 w 15"/>
                <a:gd name="T17" fmla="*/ 92 h 118"/>
                <a:gd name="T18" fmla="*/ 1 w 15"/>
                <a:gd name="T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8">
                  <a:moveTo>
                    <a:pt x="1" y="96"/>
                  </a:moveTo>
                  <a:lnTo>
                    <a:pt x="15" y="92"/>
                  </a:lnTo>
                  <a:lnTo>
                    <a:pt x="15" y="0"/>
                  </a:lnTo>
                  <a:lnTo>
                    <a:pt x="0" y="0"/>
                  </a:lnTo>
                  <a:lnTo>
                    <a:pt x="0" y="92"/>
                  </a:lnTo>
                  <a:lnTo>
                    <a:pt x="14" y="89"/>
                  </a:lnTo>
                  <a:lnTo>
                    <a:pt x="1" y="96"/>
                  </a:lnTo>
                  <a:lnTo>
                    <a:pt x="15" y="118"/>
                  </a:lnTo>
                  <a:lnTo>
                    <a:pt x="15" y="92"/>
                  </a:lnTo>
                  <a:lnTo>
                    <a:pt x="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19" name="Freeform 51"/>
            <p:cNvSpPr>
              <a:spLocks/>
            </p:cNvSpPr>
            <p:nvPr/>
          </p:nvSpPr>
          <p:spPr bwMode="auto">
            <a:xfrm>
              <a:off x="623" y="1874"/>
              <a:ext cx="14" cy="20"/>
            </a:xfrm>
            <a:custGeom>
              <a:avLst/>
              <a:gdLst>
                <a:gd name="T0" fmla="*/ 9 w 28"/>
                <a:gd name="T1" fmla="*/ 15 h 39"/>
                <a:gd name="T2" fmla="*/ 0 w 28"/>
                <a:gd name="T3" fmla="*/ 12 h 39"/>
                <a:gd name="T4" fmla="*/ 15 w 28"/>
                <a:gd name="T5" fmla="*/ 39 h 39"/>
                <a:gd name="T6" fmla="*/ 28 w 28"/>
                <a:gd name="T7" fmla="*/ 32 h 39"/>
                <a:gd name="T8" fmla="*/ 13 w 28"/>
                <a:gd name="T9" fmla="*/ 6 h 39"/>
                <a:gd name="T10" fmla="*/ 2 w 28"/>
                <a:gd name="T11" fmla="*/ 3 h 39"/>
                <a:gd name="T12" fmla="*/ 13 w 28"/>
                <a:gd name="T13" fmla="*/ 6 h 39"/>
                <a:gd name="T14" fmla="*/ 8 w 28"/>
                <a:gd name="T15" fmla="*/ 0 h 39"/>
                <a:gd name="T16" fmla="*/ 2 w 28"/>
                <a:gd name="T17" fmla="*/ 3 h 39"/>
                <a:gd name="T18" fmla="*/ 9 w 28"/>
                <a:gd name="T1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9">
                  <a:moveTo>
                    <a:pt x="9" y="15"/>
                  </a:moveTo>
                  <a:lnTo>
                    <a:pt x="0" y="12"/>
                  </a:lnTo>
                  <a:lnTo>
                    <a:pt x="15" y="39"/>
                  </a:lnTo>
                  <a:lnTo>
                    <a:pt x="28" y="32"/>
                  </a:lnTo>
                  <a:lnTo>
                    <a:pt x="13" y="6"/>
                  </a:lnTo>
                  <a:lnTo>
                    <a:pt x="2" y="3"/>
                  </a:lnTo>
                  <a:lnTo>
                    <a:pt x="13" y="6"/>
                  </a:lnTo>
                  <a:lnTo>
                    <a:pt x="8" y="0"/>
                  </a:lnTo>
                  <a:lnTo>
                    <a:pt x="2" y="3"/>
                  </a:lnTo>
                  <a:lnTo>
                    <a:pt x="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0" name="Freeform 52"/>
            <p:cNvSpPr>
              <a:spLocks/>
            </p:cNvSpPr>
            <p:nvPr/>
          </p:nvSpPr>
          <p:spPr bwMode="auto">
            <a:xfrm>
              <a:off x="614" y="1876"/>
              <a:ext cx="14" cy="10"/>
            </a:xfrm>
            <a:custGeom>
              <a:avLst/>
              <a:gdLst>
                <a:gd name="T0" fmla="*/ 15 w 26"/>
                <a:gd name="T1" fmla="*/ 15 h 21"/>
                <a:gd name="T2" fmla="*/ 11 w 26"/>
                <a:gd name="T3" fmla="*/ 21 h 21"/>
                <a:gd name="T4" fmla="*/ 26 w 26"/>
                <a:gd name="T5" fmla="*/ 12 h 21"/>
                <a:gd name="T6" fmla="*/ 19 w 26"/>
                <a:gd name="T7" fmla="*/ 0 h 21"/>
                <a:gd name="T8" fmla="*/ 4 w 26"/>
                <a:gd name="T9" fmla="*/ 11 h 21"/>
                <a:gd name="T10" fmla="*/ 1 w 26"/>
                <a:gd name="T11" fmla="*/ 18 h 21"/>
                <a:gd name="T12" fmla="*/ 4 w 26"/>
                <a:gd name="T13" fmla="*/ 11 h 21"/>
                <a:gd name="T14" fmla="*/ 0 w 26"/>
                <a:gd name="T15" fmla="*/ 13 h 21"/>
                <a:gd name="T16" fmla="*/ 1 w 26"/>
                <a:gd name="T17" fmla="*/ 18 h 21"/>
                <a:gd name="T18" fmla="*/ 15 w 26"/>
                <a:gd name="T1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1">
                  <a:moveTo>
                    <a:pt x="15" y="15"/>
                  </a:moveTo>
                  <a:lnTo>
                    <a:pt x="11" y="21"/>
                  </a:lnTo>
                  <a:lnTo>
                    <a:pt x="26" y="12"/>
                  </a:lnTo>
                  <a:lnTo>
                    <a:pt x="19" y="0"/>
                  </a:lnTo>
                  <a:lnTo>
                    <a:pt x="4" y="11"/>
                  </a:lnTo>
                  <a:lnTo>
                    <a:pt x="1" y="18"/>
                  </a:lnTo>
                  <a:lnTo>
                    <a:pt x="4" y="11"/>
                  </a:lnTo>
                  <a:lnTo>
                    <a:pt x="0" y="13"/>
                  </a:lnTo>
                  <a:lnTo>
                    <a:pt x="1" y="18"/>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1" name="Freeform 53"/>
            <p:cNvSpPr>
              <a:spLocks/>
            </p:cNvSpPr>
            <p:nvPr/>
          </p:nvSpPr>
          <p:spPr bwMode="auto">
            <a:xfrm>
              <a:off x="615" y="1884"/>
              <a:ext cx="12" cy="23"/>
            </a:xfrm>
            <a:custGeom>
              <a:avLst/>
              <a:gdLst>
                <a:gd name="T0" fmla="*/ 23 w 24"/>
                <a:gd name="T1" fmla="*/ 44 h 46"/>
                <a:gd name="T2" fmla="*/ 14 w 24"/>
                <a:gd name="T3" fmla="*/ 0 h 46"/>
                <a:gd name="T4" fmla="*/ 0 w 24"/>
                <a:gd name="T5" fmla="*/ 3 h 46"/>
                <a:gd name="T6" fmla="*/ 10 w 24"/>
                <a:gd name="T7" fmla="*/ 46 h 46"/>
                <a:gd name="T8" fmla="*/ 9 w 24"/>
                <a:gd name="T9" fmla="*/ 45 h 46"/>
                <a:gd name="T10" fmla="*/ 24 w 24"/>
                <a:gd name="T11" fmla="*/ 45 h 46"/>
                <a:gd name="T12" fmla="*/ 23 w 24"/>
                <a:gd name="T13" fmla="*/ 45 h 46"/>
                <a:gd name="T14" fmla="*/ 23 w 24"/>
                <a:gd name="T15" fmla="*/ 45 h 46"/>
                <a:gd name="T16" fmla="*/ 23 w 24"/>
                <a:gd name="T17" fmla="*/ 44 h 46"/>
                <a:gd name="T18" fmla="*/ 23 w 24"/>
                <a:gd name="T1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6">
                  <a:moveTo>
                    <a:pt x="23" y="44"/>
                  </a:moveTo>
                  <a:lnTo>
                    <a:pt x="14" y="0"/>
                  </a:lnTo>
                  <a:lnTo>
                    <a:pt x="0" y="3"/>
                  </a:lnTo>
                  <a:lnTo>
                    <a:pt x="10" y="46"/>
                  </a:lnTo>
                  <a:lnTo>
                    <a:pt x="9" y="45"/>
                  </a:lnTo>
                  <a:lnTo>
                    <a:pt x="24" y="45"/>
                  </a:lnTo>
                  <a:lnTo>
                    <a:pt x="23" y="45"/>
                  </a:lnTo>
                  <a:lnTo>
                    <a:pt x="23" y="45"/>
                  </a:lnTo>
                  <a:lnTo>
                    <a:pt x="23" y="44"/>
                  </a:lnTo>
                  <a:lnTo>
                    <a:pt x="23"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2" name="Freeform 54"/>
            <p:cNvSpPr>
              <a:spLocks/>
            </p:cNvSpPr>
            <p:nvPr/>
          </p:nvSpPr>
          <p:spPr bwMode="auto">
            <a:xfrm>
              <a:off x="620" y="1906"/>
              <a:ext cx="8" cy="195"/>
            </a:xfrm>
            <a:custGeom>
              <a:avLst/>
              <a:gdLst>
                <a:gd name="T0" fmla="*/ 9 w 17"/>
                <a:gd name="T1" fmla="*/ 376 h 391"/>
                <a:gd name="T2" fmla="*/ 17 w 17"/>
                <a:gd name="T3" fmla="*/ 384 h 391"/>
                <a:gd name="T4" fmla="*/ 15 w 17"/>
                <a:gd name="T5" fmla="*/ 0 h 391"/>
                <a:gd name="T6" fmla="*/ 0 w 17"/>
                <a:gd name="T7" fmla="*/ 0 h 391"/>
                <a:gd name="T8" fmla="*/ 2 w 17"/>
                <a:gd name="T9" fmla="*/ 384 h 391"/>
                <a:gd name="T10" fmla="*/ 9 w 17"/>
                <a:gd name="T11" fmla="*/ 391 h 391"/>
                <a:gd name="T12" fmla="*/ 2 w 17"/>
                <a:gd name="T13" fmla="*/ 384 h 391"/>
                <a:gd name="T14" fmla="*/ 4 w 17"/>
                <a:gd name="T15" fmla="*/ 389 h 391"/>
                <a:gd name="T16" fmla="*/ 9 w 17"/>
                <a:gd name="T17" fmla="*/ 391 h 391"/>
                <a:gd name="T18" fmla="*/ 9 w 17"/>
                <a:gd name="T19" fmla="*/ 37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91">
                  <a:moveTo>
                    <a:pt x="9" y="376"/>
                  </a:moveTo>
                  <a:lnTo>
                    <a:pt x="17" y="384"/>
                  </a:lnTo>
                  <a:lnTo>
                    <a:pt x="15" y="0"/>
                  </a:lnTo>
                  <a:lnTo>
                    <a:pt x="0" y="0"/>
                  </a:lnTo>
                  <a:lnTo>
                    <a:pt x="2" y="384"/>
                  </a:lnTo>
                  <a:lnTo>
                    <a:pt x="9" y="391"/>
                  </a:lnTo>
                  <a:lnTo>
                    <a:pt x="2" y="384"/>
                  </a:lnTo>
                  <a:lnTo>
                    <a:pt x="4" y="389"/>
                  </a:lnTo>
                  <a:lnTo>
                    <a:pt x="9" y="391"/>
                  </a:lnTo>
                  <a:lnTo>
                    <a:pt x="9" y="3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3" name="Rectangle 55"/>
            <p:cNvSpPr>
              <a:spLocks noChangeArrowheads="1"/>
            </p:cNvSpPr>
            <p:nvPr/>
          </p:nvSpPr>
          <p:spPr bwMode="auto">
            <a:xfrm>
              <a:off x="1251" y="847"/>
              <a:ext cx="108" cy="212"/>
            </a:xfrm>
            <a:prstGeom prst="rect">
              <a:avLst/>
            </a:prstGeom>
            <a:solidFill>
              <a:srgbClr val="B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24" name="Freeform 56"/>
            <p:cNvSpPr>
              <a:spLocks/>
            </p:cNvSpPr>
            <p:nvPr/>
          </p:nvSpPr>
          <p:spPr bwMode="auto">
            <a:xfrm>
              <a:off x="1251" y="843"/>
              <a:ext cx="112" cy="8"/>
            </a:xfrm>
            <a:custGeom>
              <a:avLst/>
              <a:gdLst>
                <a:gd name="T0" fmla="*/ 225 w 225"/>
                <a:gd name="T1" fmla="*/ 8 h 15"/>
                <a:gd name="T2" fmla="*/ 216 w 225"/>
                <a:gd name="T3" fmla="*/ 0 h 15"/>
                <a:gd name="T4" fmla="*/ 0 w 225"/>
                <a:gd name="T5" fmla="*/ 0 h 15"/>
                <a:gd name="T6" fmla="*/ 0 w 225"/>
                <a:gd name="T7" fmla="*/ 15 h 15"/>
                <a:gd name="T8" fmla="*/ 216 w 225"/>
                <a:gd name="T9" fmla="*/ 15 h 15"/>
                <a:gd name="T10" fmla="*/ 210 w 225"/>
                <a:gd name="T11" fmla="*/ 8 h 15"/>
                <a:gd name="T12" fmla="*/ 225 w 225"/>
                <a:gd name="T13" fmla="*/ 8 h 15"/>
                <a:gd name="T14" fmla="*/ 225 w 225"/>
                <a:gd name="T15" fmla="*/ 0 h 15"/>
                <a:gd name="T16" fmla="*/ 216 w 225"/>
                <a:gd name="T17" fmla="*/ 0 h 15"/>
                <a:gd name="T18" fmla="*/ 225 w 22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5">
                  <a:moveTo>
                    <a:pt x="225" y="8"/>
                  </a:moveTo>
                  <a:lnTo>
                    <a:pt x="216" y="0"/>
                  </a:lnTo>
                  <a:lnTo>
                    <a:pt x="0" y="0"/>
                  </a:lnTo>
                  <a:lnTo>
                    <a:pt x="0" y="15"/>
                  </a:lnTo>
                  <a:lnTo>
                    <a:pt x="216" y="15"/>
                  </a:lnTo>
                  <a:lnTo>
                    <a:pt x="210" y="8"/>
                  </a:lnTo>
                  <a:lnTo>
                    <a:pt x="225" y="8"/>
                  </a:lnTo>
                  <a:lnTo>
                    <a:pt x="225" y="0"/>
                  </a:lnTo>
                  <a:lnTo>
                    <a:pt x="216" y="0"/>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5" name="Freeform 57"/>
            <p:cNvSpPr>
              <a:spLocks/>
            </p:cNvSpPr>
            <p:nvPr/>
          </p:nvSpPr>
          <p:spPr bwMode="auto">
            <a:xfrm>
              <a:off x="1356" y="847"/>
              <a:ext cx="7" cy="216"/>
            </a:xfrm>
            <a:custGeom>
              <a:avLst/>
              <a:gdLst>
                <a:gd name="T0" fmla="*/ 6 w 15"/>
                <a:gd name="T1" fmla="*/ 432 h 432"/>
                <a:gd name="T2" fmla="*/ 15 w 15"/>
                <a:gd name="T3" fmla="*/ 424 h 432"/>
                <a:gd name="T4" fmla="*/ 15 w 15"/>
                <a:gd name="T5" fmla="*/ 0 h 432"/>
                <a:gd name="T6" fmla="*/ 0 w 15"/>
                <a:gd name="T7" fmla="*/ 0 h 432"/>
                <a:gd name="T8" fmla="*/ 0 w 15"/>
                <a:gd name="T9" fmla="*/ 424 h 432"/>
                <a:gd name="T10" fmla="*/ 6 w 15"/>
                <a:gd name="T11" fmla="*/ 416 h 432"/>
                <a:gd name="T12" fmla="*/ 6 w 15"/>
                <a:gd name="T13" fmla="*/ 432 h 432"/>
                <a:gd name="T14" fmla="*/ 15 w 15"/>
                <a:gd name="T15" fmla="*/ 432 h 432"/>
                <a:gd name="T16" fmla="*/ 15 w 15"/>
                <a:gd name="T17" fmla="*/ 424 h 432"/>
                <a:gd name="T18" fmla="*/ 6 w 15"/>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6" y="432"/>
                  </a:moveTo>
                  <a:lnTo>
                    <a:pt x="15" y="424"/>
                  </a:lnTo>
                  <a:lnTo>
                    <a:pt x="15" y="0"/>
                  </a:lnTo>
                  <a:lnTo>
                    <a:pt x="0" y="0"/>
                  </a:lnTo>
                  <a:lnTo>
                    <a:pt x="0" y="424"/>
                  </a:lnTo>
                  <a:lnTo>
                    <a:pt x="6" y="416"/>
                  </a:lnTo>
                  <a:lnTo>
                    <a:pt x="6" y="432"/>
                  </a:lnTo>
                  <a:lnTo>
                    <a:pt x="15" y="432"/>
                  </a:lnTo>
                  <a:lnTo>
                    <a:pt x="15" y="424"/>
                  </a:lnTo>
                  <a:lnTo>
                    <a:pt x="6" y="4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6" name="Freeform 58"/>
            <p:cNvSpPr>
              <a:spLocks/>
            </p:cNvSpPr>
            <p:nvPr/>
          </p:nvSpPr>
          <p:spPr bwMode="auto">
            <a:xfrm>
              <a:off x="1247" y="1055"/>
              <a:ext cx="112" cy="8"/>
            </a:xfrm>
            <a:custGeom>
              <a:avLst/>
              <a:gdLst>
                <a:gd name="T0" fmla="*/ 0 w 223"/>
                <a:gd name="T1" fmla="*/ 8 h 16"/>
                <a:gd name="T2" fmla="*/ 7 w 223"/>
                <a:gd name="T3" fmla="*/ 16 h 16"/>
                <a:gd name="T4" fmla="*/ 223 w 223"/>
                <a:gd name="T5" fmla="*/ 16 h 16"/>
                <a:gd name="T6" fmla="*/ 223 w 223"/>
                <a:gd name="T7" fmla="*/ 0 h 16"/>
                <a:gd name="T8" fmla="*/ 7 w 223"/>
                <a:gd name="T9" fmla="*/ 0 h 16"/>
                <a:gd name="T10" fmla="*/ 15 w 223"/>
                <a:gd name="T11" fmla="*/ 8 h 16"/>
                <a:gd name="T12" fmla="*/ 0 w 223"/>
                <a:gd name="T13" fmla="*/ 8 h 16"/>
                <a:gd name="T14" fmla="*/ 0 w 223"/>
                <a:gd name="T15" fmla="*/ 16 h 16"/>
                <a:gd name="T16" fmla="*/ 7 w 223"/>
                <a:gd name="T17" fmla="*/ 16 h 16"/>
                <a:gd name="T18" fmla="*/ 0 w 223"/>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6">
                  <a:moveTo>
                    <a:pt x="0" y="8"/>
                  </a:moveTo>
                  <a:lnTo>
                    <a:pt x="7" y="16"/>
                  </a:lnTo>
                  <a:lnTo>
                    <a:pt x="223" y="16"/>
                  </a:lnTo>
                  <a:lnTo>
                    <a:pt x="223"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7" name="Freeform 59"/>
            <p:cNvSpPr>
              <a:spLocks/>
            </p:cNvSpPr>
            <p:nvPr/>
          </p:nvSpPr>
          <p:spPr bwMode="auto">
            <a:xfrm>
              <a:off x="1247" y="843"/>
              <a:ext cx="8" cy="216"/>
            </a:xfrm>
            <a:custGeom>
              <a:avLst/>
              <a:gdLst>
                <a:gd name="T0" fmla="*/ 7 w 15"/>
                <a:gd name="T1" fmla="*/ 0 h 432"/>
                <a:gd name="T2" fmla="*/ 0 w 15"/>
                <a:gd name="T3" fmla="*/ 8 h 432"/>
                <a:gd name="T4" fmla="*/ 0 w 15"/>
                <a:gd name="T5" fmla="*/ 432 h 432"/>
                <a:gd name="T6" fmla="*/ 15 w 15"/>
                <a:gd name="T7" fmla="*/ 432 h 432"/>
                <a:gd name="T8" fmla="*/ 15 w 15"/>
                <a:gd name="T9" fmla="*/ 8 h 432"/>
                <a:gd name="T10" fmla="*/ 7 w 15"/>
                <a:gd name="T11" fmla="*/ 15 h 432"/>
                <a:gd name="T12" fmla="*/ 7 w 15"/>
                <a:gd name="T13" fmla="*/ 0 h 432"/>
                <a:gd name="T14" fmla="*/ 0 w 15"/>
                <a:gd name="T15" fmla="*/ 0 h 432"/>
                <a:gd name="T16" fmla="*/ 0 w 15"/>
                <a:gd name="T17" fmla="*/ 8 h 432"/>
                <a:gd name="T18" fmla="*/ 7 w 15"/>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7" y="0"/>
                  </a:moveTo>
                  <a:lnTo>
                    <a:pt x="0" y="8"/>
                  </a:lnTo>
                  <a:lnTo>
                    <a:pt x="0" y="432"/>
                  </a:lnTo>
                  <a:lnTo>
                    <a:pt x="15" y="432"/>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8" name="Freeform 60"/>
            <p:cNvSpPr>
              <a:spLocks/>
            </p:cNvSpPr>
            <p:nvPr/>
          </p:nvSpPr>
          <p:spPr bwMode="auto">
            <a:xfrm>
              <a:off x="793" y="821"/>
              <a:ext cx="726" cy="363"/>
            </a:xfrm>
            <a:custGeom>
              <a:avLst/>
              <a:gdLst>
                <a:gd name="T0" fmla="*/ 726 w 1452"/>
                <a:gd name="T1" fmla="*/ 0 h 726"/>
                <a:gd name="T2" fmla="*/ 1452 w 1452"/>
                <a:gd name="T3" fmla="*/ 726 h 726"/>
                <a:gd name="T4" fmla="*/ 0 w 1452"/>
                <a:gd name="T5" fmla="*/ 726 h 726"/>
                <a:gd name="T6" fmla="*/ 726 w 1452"/>
                <a:gd name="T7" fmla="*/ 0 h 726"/>
              </a:gdLst>
              <a:ahLst/>
              <a:cxnLst>
                <a:cxn ang="0">
                  <a:pos x="T0" y="T1"/>
                </a:cxn>
                <a:cxn ang="0">
                  <a:pos x="T2" y="T3"/>
                </a:cxn>
                <a:cxn ang="0">
                  <a:pos x="T4" y="T5"/>
                </a:cxn>
                <a:cxn ang="0">
                  <a:pos x="T6" y="T7"/>
                </a:cxn>
              </a:cxnLst>
              <a:rect l="0" t="0" r="r" b="b"/>
              <a:pathLst>
                <a:path w="1452" h="726">
                  <a:moveTo>
                    <a:pt x="726" y="0"/>
                  </a:moveTo>
                  <a:lnTo>
                    <a:pt x="1452" y="726"/>
                  </a:lnTo>
                  <a:lnTo>
                    <a:pt x="0" y="726"/>
                  </a:lnTo>
                  <a:lnTo>
                    <a:pt x="726"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29" name="Freeform 61"/>
            <p:cNvSpPr>
              <a:spLocks/>
            </p:cNvSpPr>
            <p:nvPr/>
          </p:nvSpPr>
          <p:spPr bwMode="auto">
            <a:xfrm>
              <a:off x="1154" y="819"/>
              <a:ext cx="373" cy="369"/>
            </a:xfrm>
            <a:custGeom>
              <a:avLst/>
              <a:gdLst>
                <a:gd name="T0" fmla="*/ 731 w 748"/>
                <a:gd name="T1" fmla="*/ 738 h 738"/>
                <a:gd name="T2" fmla="*/ 735 w 748"/>
                <a:gd name="T3" fmla="*/ 725 h 738"/>
                <a:gd name="T4" fmla="*/ 9 w 748"/>
                <a:gd name="T5" fmla="*/ 0 h 738"/>
                <a:gd name="T6" fmla="*/ 0 w 748"/>
                <a:gd name="T7" fmla="*/ 8 h 738"/>
                <a:gd name="T8" fmla="*/ 726 w 748"/>
                <a:gd name="T9" fmla="*/ 735 h 738"/>
                <a:gd name="T10" fmla="*/ 731 w 748"/>
                <a:gd name="T11" fmla="*/ 722 h 738"/>
                <a:gd name="T12" fmla="*/ 731 w 748"/>
                <a:gd name="T13" fmla="*/ 738 h 738"/>
                <a:gd name="T14" fmla="*/ 748 w 748"/>
                <a:gd name="T15" fmla="*/ 738 h 738"/>
                <a:gd name="T16" fmla="*/ 735 w 748"/>
                <a:gd name="T17" fmla="*/ 725 h 738"/>
                <a:gd name="T18" fmla="*/ 731 w 748"/>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738">
                  <a:moveTo>
                    <a:pt x="731" y="738"/>
                  </a:moveTo>
                  <a:lnTo>
                    <a:pt x="735" y="725"/>
                  </a:lnTo>
                  <a:lnTo>
                    <a:pt x="9" y="0"/>
                  </a:lnTo>
                  <a:lnTo>
                    <a:pt x="0" y="8"/>
                  </a:lnTo>
                  <a:lnTo>
                    <a:pt x="726" y="735"/>
                  </a:lnTo>
                  <a:lnTo>
                    <a:pt x="731" y="722"/>
                  </a:lnTo>
                  <a:lnTo>
                    <a:pt x="731" y="738"/>
                  </a:lnTo>
                  <a:lnTo>
                    <a:pt x="748" y="738"/>
                  </a:lnTo>
                  <a:lnTo>
                    <a:pt x="735" y="725"/>
                  </a:lnTo>
                  <a:lnTo>
                    <a:pt x="731" y="7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0" name="Freeform 62"/>
            <p:cNvSpPr>
              <a:spLocks/>
            </p:cNvSpPr>
            <p:nvPr/>
          </p:nvSpPr>
          <p:spPr bwMode="auto">
            <a:xfrm>
              <a:off x="784" y="1180"/>
              <a:ext cx="735" cy="8"/>
            </a:xfrm>
            <a:custGeom>
              <a:avLst/>
              <a:gdLst>
                <a:gd name="T0" fmla="*/ 14 w 1469"/>
                <a:gd name="T1" fmla="*/ 3 h 16"/>
                <a:gd name="T2" fmla="*/ 17 w 1469"/>
                <a:gd name="T3" fmla="*/ 16 h 16"/>
                <a:gd name="T4" fmla="*/ 1469 w 1469"/>
                <a:gd name="T5" fmla="*/ 16 h 16"/>
                <a:gd name="T6" fmla="*/ 1469 w 1469"/>
                <a:gd name="T7" fmla="*/ 0 h 16"/>
                <a:gd name="T8" fmla="*/ 17 w 1469"/>
                <a:gd name="T9" fmla="*/ 0 h 16"/>
                <a:gd name="T10" fmla="*/ 22 w 1469"/>
                <a:gd name="T11" fmla="*/ 13 h 16"/>
                <a:gd name="T12" fmla="*/ 14 w 1469"/>
                <a:gd name="T13" fmla="*/ 3 h 16"/>
                <a:gd name="T14" fmla="*/ 0 w 1469"/>
                <a:gd name="T15" fmla="*/ 16 h 16"/>
                <a:gd name="T16" fmla="*/ 17 w 1469"/>
                <a:gd name="T17" fmla="*/ 16 h 16"/>
                <a:gd name="T18" fmla="*/ 14 w 1469"/>
                <a:gd name="T1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16">
                  <a:moveTo>
                    <a:pt x="14" y="3"/>
                  </a:moveTo>
                  <a:lnTo>
                    <a:pt x="17" y="16"/>
                  </a:lnTo>
                  <a:lnTo>
                    <a:pt x="1469" y="16"/>
                  </a:lnTo>
                  <a:lnTo>
                    <a:pt x="1469" y="0"/>
                  </a:lnTo>
                  <a:lnTo>
                    <a:pt x="17" y="0"/>
                  </a:lnTo>
                  <a:lnTo>
                    <a:pt x="22" y="13"/>
                  </a:lnTo>
                  <a:lnTo>
                    <a:pt x="14" y="3"/>
                  </a:lnTo>
                  <a:lnTo>
                    <a:pt x="0" y="16"/>
                  </a:lnTo>
                  <a:lnTo>
                    <a:pt x="17" y="16"/>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1" name="Freeform 63"/>
            <p:cNvSpPr>
              <a:spLocks/>
            </p:cNvSpPr>
            <p:nvPr/>
          </p:nvSpPr>
          <p:spPr bwMode="auto">
            <a:xfrm>
              <a:off x="791" y="816"/>
              <a:ext cx="367" cy="370"/>
            </a:xfrm>
            <a:custGeom>
              <a:avLst/>
              <a:gdLst>
                <a:gd name="T0" fmla="*/ 733 w 733"/>
                <a:gd name="T1" fmla="*/ 6 h 741"/>
                <a:gd name="T2" fmla="*/ 724 w 733"/>
                <a:gd name="T3" fmla="*/ 6 h 741"/>
                <a:gd name="T4" fmla="*/ 0 w 733"/>
                <a:gd name="T5" fmla="*/ 731 h 741"/>
                <a:gd name="T6" fmla="*/ 8 w 733"/>
                <a:gd name="T7" fmla="*/ 741 h 741"/>
                <a:gd name="T8" fmla="*/ 733 w 733"/>
                <a:gd name="T9" fmla="*/ 14 h 741"/>
                <a:gd name="T10" fmla="*/ 724 w 733"/>
                <a:gd name="T11" fmla="*/ 14 h 741"/>
                <a:gd name="T12" fmla="*/ 733 w 733"/>
                <a:gd name="T13" fmla="*/ 6 h 741"/>
                <a:gd name="T14" fmla="*/ 729 w 733"/>
                <a:gd name="T15" fmla="*/ 0 h 741"/>
                <a:gd name="T16" fmla="*/ 724 w 733"/>
                <a:gd name="T17" fmla="*/ 6 h 741"/>
                <a:gd name="T18" fmla="*/ 733 w 733"/>
                <a:gd name="T19" fmla="*/ 6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741">
                  <a:moveTo>
                    <a:pt x="733" y="6"/>
                  </a:moveTo>
                  <a:lnTo>
                    <a:pt x="724" y="6"/>
                  </a:lnTo>
                  <a:lnTo>
                    <a:pt x="0" y="731"/>
                  </a:lnTo>
                  <a:lnTo>
                    <a:pt x="8" y="741"/>
                  </a:lnTo>
                  <a:lnTo>
                    <a:pt x="733" y="14"/>
                  </a:lnTo>
                  <a:lnTo>
                    <a:pt x="724" y="14"/>
                  </a:lnTo>
                  <a:lnTo>
                    <a:pt x="733" y="6"/>
                  </a:lnTo>
                  <a:lnTo>
                    <a:pt x="729" y="0"/>
                  </a:lnTo>
                  <a:lnTo>
                    <a:pt x="724" y="6"/>
                  </a:lnTo>
                  <a:lnTo>
                    <a:pt x="73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2" name="Freeform 64"/>
            <p:cNvSpPr>
              <a:spLocks/>
            </p:cNvSpPr>
            <p:nvPr/>
          </p:nvSpPr>
          <p:spPr bwMode="auto">
            <a:xfrm>
              <a:off x="821" y="849"/>
              <a:ext cx="672" cy="1112"/>
            </a:xfrm>
            <a:custGeom>
              <a:avLst/>
              <a:gdLst>
                <a:gd name="T0" fmla="*/ 0 w 1345"/>
                <a:gd name="T1" fmla="*/ 671 h 2224"/>
                <a:gd name="T2" fmla="*/ 672 w 1345"/>
                <a:gd name="T3" fmla="*/ 0 h 2224"/>
                <a:gd name="T4" fmla="*/ 1345 w 1345"/>
                <a:gd name="T5" fmla="*/ 671 h 2224"/>
                <a:gd name="T6" fmla="*/ 1345 w 1345"/>
                <a:gd name="T7" fmla="*/ 2224 h 2224"/>
                <a:gd name="T8" fmla="*/ 0 w 1345"/>
                <a:gd name="T9" fmla="*/ 2224 h 2224"/>
                <a:gd name="T10" fmla="*/ 0 w 1345"/>
                <a:gd name="T11" fmla="*/ 671 h 2224"/>
              </a:gdLst>
              <a:ahLst/>
              <a:cxnLst>
                <a:cxn ang="0">
                  <a:pos x="T0" y="T1"/>
                </a:cxn>
                <a:cxn ang="0">
                  <a:pos x="T2" y="T3"/>
                </a:cxn>
                <a:cxn ang="0">
                  <a:pos x="T4" y="T5"/>
                </a:cxn>
                <a:cxn ang="0">
                  <a:pos x="T6" y="T7"/>
                </a:cxn>
                <a:cxn ang="0">
                  <a:pos x="T8" y="T9"/>
                </a:cxn>
                <a:cxn ang="0">
                  <a:pos x="T10" y="T11"/>
                </a:cxn>
              </a:cxnLst>
              <a:rect l="0" t="0" r="r" b="b"/>
              <a:pathLst>
                <a:path w="1345" h="2224">
                  <a:moveTo>
                    <a:pt x="0" y="671"/>
                  </a:moveTo>
                  <a:lnTo>
                    <a:pt x="672" y="0"/>
                  </a:lnTo>
                  <a:lnTo>
                    <a:pt x="1345" y="671"/>
                  </a:lnTo>
                  <a:lnTo>
                    <a:pt x="1345" y="2224"/>
                  </a:lnTo>
                  <a:lnTo>
                    <a:pt x="0" y="2224"/>
                  </a:lnTo>
                  <a:lnTo>
                    <a:pt x="0" y="671"/>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3" name="Freeform 65"/>
            <p:cNvSpPr>
              <a:spLocks/>
            </p:cNvSpPr>
            <p:nvPr/>
          </p:nvSpPr>
          <p:spPr bwMode="auto">
            <a:xfrm>
              <a:off x="819" y="844"/>
              <a:ext cx="340" cy="343"/>
            </a:xfrm>
            <a:custGeom>
              <a:avLst/>
              <a:gdLst>
                <a:gd name="T0" fmla="*/ 680 w 680"/>
                <a:gd name="T1" fmla="*/ 6 h 687"/>
                <a:gd name="T2" fmla="*/ 670 w 680"/>
                <a:gd name="T3" fmla="*/ 6 h 687"/>
                <a:gd name="T4" fmla="*/ 0 w 680"/>
                <a:gd name="T5" fmla="*/ 677 h 687"/>
                <a:gd name="T6" fmla="*/ 8 w 680"/>
                <a:gd name="T7" fmla="*/ 687 h 687"/>
                <a:gd name="T8" fmla="*/ 680 w 680"/>
                <a:gd name="T9" fmla="*/ 14 h 687"/>
                <a:gd name="T10" fmla="*/ 670 w 680"/>
                <a:gd name="T11" fmla="*/ 14 h 687"/>
                <a:gd name="T12" fmla="*/ 680 w 680"/>
                <a:gd name="T13" fmla="*/ 6 h 687"/>
                <a:gd name="T14" fmla="*/ 675 w 680"/>
                <a:gd name="T15" fmla="*/ 0 h 687"/>
                <a:gd name="T16" fmla="*/ 670 w 680"/>
                <a:gd name="T17" fmla="*/ 6 h 687"/>
                <a:gd name="T18" fmla="*/ 680 w 680"/>
                <a:gd name="T19" fmla="*/ 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687">
                  <a:moveTo>
                    <a:pt x="680" y="6"/>
                  </a:moveTo>
                  <a:lnTo>
                    <a:pt x="670" y="6"/>
                  </a:lnTo>
                  <a:lnTo>
                    <a:pt x="0" y="677"/>
                  </a:lnTo>
                  <a:lnTo>
                    <a:pt x="8" y="687"/>
                  </a:lnTo>
                  <a:lnTo>
                    <a:pt x="680" y="14"/>
                  </a:lnTo>
                  <a:lnTo>
                    <a:pt x="670" y="14"/>
                  </a:lnTo>
                  <a:lnTo>
                    <a:pt x="680" y="6"/>
                  </a:lnTo>
                  <a:lnTo>
                    <a:pt x="675" y="0"/>
                  </a:lnTo>
                  <a:lnTo>
                    <a:pt x="670" y="6"/>
                  </a:lnTo>
                  <a:lnTo>
                    <a:pt x="68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4" name="Freeform 66"/>
            <p:cNvSpPr>
              <a:spLocks/>
            </p:cNvSpPr>
            <p:nvPr/>
          </p:nvSpPr>
          <p:spPr bwMode="auto">
            <a:xfrm>
              <a:off x="1154" y="847"/>
              <a:ext cx="343" cy="340"/>
            </a:xfrm>
            <a:custGeom>
              <a:avLst/>
              <a:gdLst>
                <a:gd name="T0" fmla="*/ 686 w 686"/>
                <a:gd name="T1" fmla="*/ 676 h 681"/>
                <a:gd name="T2" fmla="*/ 678 w 686"/>
                <a:gd name="T3" fmla="*/ 668 h 681"/>
                <a:gd name="T4" fmla="*/ 657 w 686"/>
                <a:gd name="T5" fmla="*/ 647 h 681"/>
                <a:gd name="T6" fmla="*/ 626 w 686"/>
                <a:gd name="T7" fmla="*/ 615 h 681"/>
                <a:gd name="T8" fmla="*/ 586 w 686"/>
                <a:gd name="T9" fmla="*/ 575 h 681"/>
                <a:gd name="T10" fmla="*/ 537 w 686"/>
                <a:gd name="T11" fmla="*/ 526 h 681"/>
                <a:gd name="T12" fmla="*/ 483 w 686"/>
                <a:gd name="T13" fmla="*/ 472 h 681"/>
                <a:gd name="T14" fmla="*/ 424 w 686"/>
                <a:gd name="T15" fmla="*/ 413 h 681"/>
                <a:gd name="T16" fmla="*/ 364 w 686"/>
                <a:gd name="T17" fmla="*/ 354 h 681"/>
                <a:gd name="T18" fmla="*/ 303 w 686"/>
                <a:gd name="T19" fmla="*/ 293 h 681"/>
                <a:gd name="T20" fmla="*/ 243 w 686"/>
                <a:gd name="T21" fmla="*/ 234 h 681"/>
                <a:gd name="T22" fmla="*/ 187 w 686"/>
                <a:gd name="T23" fmla="*/ 177 h 681"/>
                <a:gd name="T24" fmla="*/ 135 w 686"/>
                <a:gd name="T25" fmla="*/ 126 h 681"/>
                <a:gd name="T26" fmla="*/ 89 w 686"/>
                <a:gd name="T27" fmla="*/ 80 h 681"/>
                <a:gd name="T28" fmla="*/ 52 w 686"/>
                <a:gd name="T29" fmla="*/ 43 h 681"/>
                <a:gd name="T30" fmla="*/ 25 w 686"/>
                <a:gd name="T31" fmla="*/ 15 h 681"/>
                <a:gd name="T32" fmla="*/ 10 w 686"/>
                <a:gd name="T33" fmla="*/ 0 h 681"/>
                <a:gd name="T34" fmla="*/ 0 w 686"/>
                <a:gd name="T35" fmla="*/ 8 h 681"/>
                <a:gd name="T36" fmla="*/ 673 w 686"/>
                <a:gd name="T37" fmla="*/ 681 h 681"/>
                <a:gd name="T38" fmla="*/ 671 w 686"/>
                <a:gd name="T39" fmla="*/ 676 h 681"/>
                <a:gd name="T40" fmla="*/ 686 w 686"/>
                <a:gd name="T41" fmla="*/ 676 h 681"/>
                <a:gd name="T42" fmla="*/ 686 w 686"/>
                <a:gd name="T43" fmla="*/ 674 h 681"/>
                <a:gd name="T44" fmla="*/ 682 w 686"/>
                <a:gd name="T45" fmla="*/ 671 h 681"/>
                <a:gd name="T46" fmla="*/ 686 w 686"/>
                <a:gd name="T47" fmla="*/ 67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6" h="681">
                  <a:moveTo>
                    <a:pt x="686" y="676"/>
                  </a:moveTo>
                  <a:lnTo>
                    <a:pt x="678" y="668"/>
                  </a:lnTo>
                  <a:lnTo>
                    <a:pt x="657" y="647"/>
                  </a:lnTo>
                  <a:lnTo>
                    <a:pt x="626" y="615"/>
                  </a:lnTo>
                  <a:lnTo>
                    <a:pt x="586" y="575"/>
                  </a:lnTo>
                  <a:lnTo>
                    <a:pt x="537" y="526"/>
                  </a:lnTo>
                  <a:lnTo>
                    <a:pt x="483" y="472"/>
                  </a:lnTo>
                  <a:lnTo>
                    <a:pt x="424" y="413"/>
                  </a:lnTo>
                  <a:lnTo>
                    <a:pt x="364" y="354"/>
                  </a:lnTo>
                  <a:lnTo>
                    <a:pt x="303" y="293"/>
                  </a:lnTo>
                  <a:lnTo>
                    <a:pt x="243" y="234"/>
                  </a:lnTo>
                  <a:lnTo>
                    <a:pt x="187" y="177"/>
                  </a:lnTo>
                  <a:lnTo>
                    <a:pt x="135" y="126"/>
                  </a:lnTo>
                  <a:lnTo>
                    <a:pt x="89" y="80"/>
                  </a:lnTo>
                  <a:lnTo>
                    <a:pt x="52" y="43"/>
                  </a:lnTo>
                  <a:lnTo>
                    <a:pt x="25" y="15"/>
                  </a:lnTo>
                  <a:lnTo>
                    <a:pt x="10" y="0"/>
                  </a:lnTo>
                  <a:lnTo>
                    <a:pt x="0" y="8"/>
                  </a:lnTo>
                  <a:lnTo>
                    <a:pt x="673" y="681"/>
                  </a:lnTo>
                  <a:lnTo>
                    <a:pt x="671" y="676"/>
                  </a:lnTo>
                  <a:lnTo>
                    <a:pt x="686" y="676"/>
                  </a:lnTo>
                  <a:lnTo>
                    <a:pt x="686" y="674"/>
                  </a:lnTo>
                  <a:lnTo>
                    <a:pt x="682" y="671"/>
                  </a:lnTo>
                  <a:lnTo>
                    <a:pt x="686" y="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5" name="Freeform 67"/>
            <p:cNvSpPr>
              <a:spLocks/>
            </p:cNvSpPr>
            <p:nvPr/>
          </p:nvSpPr>
          <p:spPr bwMode="auto">
            <a:xfrm>
              <a:off x="1489" y="1185"/>
              <a:ext cx="8" cy="780"/>
            </a:xfrm>
            <a:custGeom>
              <a:avLst/>
              <a:gdLst>
                <a:gd name="T0" fmla="*/ 7 w 15"/>
                <a:gd name="T1" fmla="*/ 1561 h 1561"/>
                <a:gd name="T2" fmla="*/ 15 w 15"/>
                <a:gd name="T3" fmla="*/ 1553 h 1561"/>
                <a:gd name="T4" fmla="*/ 15 w 15"/>
                <a:gd name="T5" fmla="*/ 0 h 1561"/>
                <a:gd name="T6" fmla="*/ 0 w 15"/>
                <a:gd name="T7" fmla="*/ 0 h 1561"/>
                <a:gd name="T8" fmla="*/ 0 w 15"/>
                <a:gd name="T9" fmla="*/ 1553 h 1561"/>
                <a:gd name="T10" fmla="*/ 7 w 15"/>
                <a:gd name="T11" fmla="*/ 1544 h 1561"/>
                <a:gd name="T12" fmla="*/ 7 w 15"/>
                <a:gd name="T13" fmla="*/ 1561 h 1561"/>
                <a:gd name="T14" fmla="*/ 15 w 15"/>
                <a:gd name="T15" fmla="*/ 1561 h 1561"/>
                <a:gd name="T16" fmla="*/ 15 w 15"/>
                <a:gd name="T17" fmla="*/ 1553 h 1561"/>
                <a:gd name="T18" fmla="*/ 7 w 15"/>
                <a:gd name="T1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61">
                  <a:moveTo>
                    <a:pt x="7" y="1561"/>
                  </a:moveTo>
                  <a:lnTo>
                    <a:pt x="15" y="1553"/>
                  </a:lnTo>
                  <a:lnTo>
                    <a:pt x="15" y="0"/>
                  </a:lnTo>
                  <a:lnTo>
                    <a:pt x="0" y="0"/>
                  </a:lnTo>
                  <a:lnTo>
                    <a:pt x="0" y="1553"/>
                  </a:lnTo>
                  <a:lnTo>
                    <a:pt x="7" y="1544"/>
                  </a:lnTo>
                  <a:lnTo>
                    <a:pt x="7" y="1561"/>
                  </a:lnTo>
                  <a:lnTo>
                    <a:pt x="15" y="1561"/>
                  </a:lnTo>
                  <a:lnTo>
                    <a:pt x="15" y="1553"/>
                  </a:lnTo>
                  <a:lnTo>
                    <a:pt x="7" y="15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6" name="Freeform 68"/>
            <p:cNvSpPr>
              <a:spLocks/>
            </p:cNvSpPr>
            <p:nvPr/>
          </p:nvSpPr>
          <p:spPr bwMode="auto">
            <a:xfrm>
              <a:off x="817" y="1957"/>
              <a:ext cx="676" cy="8"/>
            </a:xfrm>
            <a:custGeom>
              <a:avLst/>
              <a:gdLst>
                <a:gd name="T0" fmla="*/ 0 w 1352"/>
                <a:gd name="T1" fmla="*/ 9 h 17"/>
                <a:gd name="T2" fmla="*/ 7 w 1352"/>
                <a:gd name="T3" fmla="*/ 17 h 17"/>
                <a:gd name="T4" fmla="*/ 1352 w 1352"/>
                <a:gd name="T5" fmla="*/ 17 h 17"/>
                <a:gd name="T6" fmla="*/ 1352 w 1352"/>
                <a:gd name="T7" fmla="*/ 0 h 17"/>
                <a:gd name="T8" fmla="*/ 7 w 1352"/>
                <a:gd name="T9" fmla="*/ 0 h 17"/>
                <a:gd name="T10" fmla="*/ 15 w 1352"/>
                <a:gd name="T11" fmla="*/ 9 h 17"/>
                <a:gd name="T12" fmla="*/ 0 w 1352"/>
                <a:gd name="T13" fmla="*/ 9 h 17"/>
                <a:gd name="T14" fmla="*/ 0 w 1352"/>
                <a:gd name="T15" fmla="*/ 17 h 17"/>
                <a:gd name="T16" fmla="*/ 7 w 1352"/>
                <a:gd name="T17" fmla="*/ 17 h 17"/>
                <a:gd name="T18" fmla="*/ 0 w 1352"/>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2" h="17">
                  <a:moveTo>
                    <a:pt x="0" y="9"/>
                  </a:moveTo>
                  <a:lnTo>
                    <a:pt x="7" y="17"/>
                  </a:lnTo>
                  <a:lnTo>
                    <a:pt x="1352" y="17"/>
                  </a:lnTo>
                  <a:lnTo>
                    <a:pt x="1352" y="0"/>
                  </a:lnTo>
                  <a:lnTo>
                    <a:pt x="7" y="0"/>
                  </a:lnTo>
                  <a:lnTo>
                    <a:pt x="15" y="9"/>
                  </a:lnTo>
                  <a:lnTo>
                    <a:pt x="0" y="9"/>
                  </a:lnTo>
                  <a:lnTo>
                    <a:pt x="0" y="17"/>
                  </a:lnTo>
                  <a:lnTo>
                    <a:pt x="7" y="17"/>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7" name="Freeform 69"/>
            <p:cNvSpPr>
              <a:spLocks/>
            </p:cNvSpPr>
            <p:nvPr/>
          </p:nvSpPr>
          <p:spPr bwMode="auto">
            <a:xfrm>
              <a:off x="817" y="1182"/>
              <a:ext cx="8" cy="779"/>
            </a:xfrm>
            <a:custGeom>
              <a:avLst/>
              <a:gdLst>
                <a:gd name="T0" fmla="*/ 4 w 15"/>
                <a:gd name="T1" fmla="*/ 0 h 1558"/>
                <a:gd name="T2" fmla="*/ 0 w 15"/>
                <a:gd name="T3" fmla="*/ 5 h 1558"/>
                <a:gd name="T4" fmla="*/ 0 w 15"/>
                <a:gd name="T5" fmla="*/ 1558 h 1558"/>
                <a:gd name="T6" fmla="*/ 15 w 15"/>
                <a:gd name="T7" fmla="*/ 1558 h 1558"/>
                <a:gd name="T8" fmla="*/ 15 w 15"/>
                <a:gd name="T9" fmla="*/ 5 h 1558"/>
                <a:gd name="T10" fmla="*/ 12 w 15"/>
                <a:gd name="T11" fmla="*/ 10 h 1558"/>
                <a:gd name="T12" fmla="*/ 4 w 15"/>
                <a:gd name="T13" fmla="*/ 0 h 1558"/>
                <a:gd name="T14" fmla="*/ 3 w 15"/>
                <a:gd name="T15" fmla="*/ 2 h 1558"/>
                <a:gd name="T16" fmla="*/ 0 w 15"/>
                <a:gd name="T17" fmla="*/ 3 h 1558"/>
                <a:gd name="T18" fmla="*/ 0 w 15"/>
                <a:gd name="T19" fmla="*/ 4 h 1558"/>
                <a:gd name="T20" fmla="*/ 0 w 15"/>
                <a:gd name="T21" fmla="*/ 5 h 1558"/>
                <a:gd name="T22" fmla="*/ 4 w 15"/>
                <a:gd name="T23"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58">
                  <a:moveTo>
                    <a:pt x="4" y="0"/>
                  </a:moveTo>
                  <a:lnTo>
                    <a:pt x="0" y="5"/>
                  </a:lnTo>
                  <a:lnTo>
                    <a:pt x="0" y="1558"/>
                  </a:lnTo>
                  <a:lnTo>
                    <a:pt x="15" y="1558"/>
                  </a:lnTo>
                  <a:lnTo>
                    <a:pt x="15" y="5"/>
                  </a:lnTo>
                  <a:lnTo>
                    <a:pt x="12" y="10"/>
                  </a:lnTo>
                  <a:lnTo>
                    <a:pt x="4" y="0"/>
                  </a:lnTo>
                  <a:lnTo>
                    <a:pt x="3" y="2"/>
                  </a:lnTo>
                  <a:lnTo>
                    <a:pt x="0" y="3"/>
                  </a:lnTo>
                  <a:lnTo>
                    <a:pt x="0" y="4"/>
                  </a:lnTo>
                  <a:lnTo>
                    <a:pt x="0" y="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38" name="Rectangle 70"/>
            <p:cNvSpPr>
              <a:spLocks noChangeArrowheads="1"/>
            </p:cNvSpPr>
            <p:nvPr/>
          </p:nvSpPr>
          <p:spPr bwMode="auto">
            <a:xfrm>
              <a:off x="894" y="1607"/>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39" name="Freeform 71"/>
            <p:cNvSpPr>
              <a:spLocks/>
            </p:cNvSpPr>
            <p:nvPr/>
          </p:nvSpPr>
          <p:spPr bwMode="auto">
            <a:xfrm>
              <a:off x="894" y="1603"/>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0" name="Freeform 72"/>
            <p:cNvSpPr>
              <a:spLocks/>
            </p:cNvSpPr>
            <p:nvPr/>
          </p:nvSpPr>
          <p:spPr bwMode="auto">
            <a:xfrm>
              <a:off x="1000"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1" name="Freeform 73"/>
            <p:cNvSpPr>
              <a:spLocks/>
            </p:cNvSpPr>
            <p:nvPr/>
          </p:nvSpPr>
          <p:spPr bwMode="auto">
            <a:xfrm>
              <a:off x="891" y="1858"/>
              <a:ext cx="113" cy="8"/>
            </a:xfrm>
            <a:custGeom>
              <a:avLst/>
              <a:gdLst>
                <a:gd name="T0" fmla="*/ 0 w 226"/>
                <a:gd name="T1" fmla="*/ 8 h 16"/>
                <a:gd name="T2" fmla="*/ 7 w 226"/>
                <a:gd name="T3" fmla="*/ 16 h 16"/>
                <a:gd name="T4" fmla="*/ 226 w 226"/>
                <a:gd name="T5" fmla="*/ 16 h 16"/>
                <a:gd name="T6" fmla="*/ 226 w 226"/>
                <a:gd name="T7" fmla="*/ 0 h 16"/>
                <a:gd name="T8" fmla="*/ 7 w 226"/>
                <a:gd name="T9" fmla="*/ 0 h 16"/>
                <a:gd name="T10" fmla="*/ 15 w 226"/>
                <a:gd name="T11" fmla="*/ 8 h 16"/>
                <a:gd name="T12" fmla="*/ 0 w 226"/>
                <a:gd name="T13" fmla="*/ 8 h 16"/>
                <a:gd name="T14" fmla="*/ 0 w 226"/>
                <a:gd name="T15" fmla="*/ 16 h 16"/>
                <a:gd name="T16" fmla="*/ 7 w 226"/>
                <a:gd name="T17" fmla="*/ 16 h 16"/>
                <a:gd name="T18" fmla="*/ 0 w 226"/>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
                  <a:moveTo>
                    <a:pt x="0" y="8"/>
                  </a:moveTo>
                  <a:lnTo>
                    <a:pt x="7" y="16"/>
                  </a:lnTo>
                  <a:lnTo>
                    <a:pt x="226" y="16"/>
                  </a:lnTo>
                  <a:lnTo>
                    <a:pt x="226"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2" name="Freeform 74"/>
            <p:cNvSpPr>
              <a:spLocks/>
            </p:cNvSpPr>
            <p:nvPr/>
          </p:nvSpPr>
          <p:spPr bwMode="auto">
            <a:xfrm>
              <a:off x="891" y="1603"/>
              <a:ext cx="7"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3" name="Rectangle 75"/>
            <p:cNvSpPr>
              <a:spLocks noChangeArrowheads="1"/>
            </p:cNvSpPr>
            <p:nvPr/>
          </p:nvSpPr>
          <p:spPr bwMode="auto">
            <a:xfrm>
              <a:off x="848"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44" name="Freeform 76"/>
            <p:cNvSpPr>
              <a:spLocks/>
            </p:cNvSpPr>
            <p:nvPr/>
          </p:nvSpPr>
          <p:spPr bwMode="auto">
            <a:xfrm>
              <a:off x="848" y="1603"/>
              <a:ext cx="52" cy="8"/>
            </a:xfrm>
            <a:custGeom>
              <a:avLst/>
              <a:gdLst>
                <a:gd name="T0" fmla="*/ 105 w 105"/>
                <a:gd name="T1" fmla="*/ 8 h 15"/>
                <a:gd name="T2" fmla="*/ 98 w 105"/>
                <a:gd name="T3" fmla="*/ 0 h 15"/>
                <a:gd name="T4" fmla="*/ 0 w 105"/>
                <a:gd name="T5" fmla="*/ 0 h 15"/>
                <a:gd name="T6" fmla="*/ 0 w 105"/>
                <a:gd name="T7" fmla="*/ 15 h 15"/>
                <a:gd name="T8" fmla="*/ 98 w 105"/>
                <a:gd name="T9" fmla="*/ 15 h 15"/>
                <a:gd name="T10" fmla="*/ 90 w 105"/>
                <a:gd name="T11" fmla="*/ 8 h 15"/>
                <a:gd name="T12" fmla="*/ 105 w 105"/>
                <a:gd name="T13" fmla="*/ 8 h 15"/>
                <a:gd name="T14" fmla="*/ 105 w 105"/>
                <a:gd name="T15" fmla="*/ 0 h 15"/>
                <a:gd name="T16" fmla="*/ 98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8" y="0"/>
                  </a:lnTo>
                  <a:lnTo>
                    <a:pt x="0" y="0"/>
                  </a:lnTo>
                  <a:lnTo>
                    <a:pt x="0" y="15"/>
                  </a:lnTo>
                  <a:lnTo>
                    <a:pt x="98" y="15"/>
                  </a:lnTo>
                  <a:lnTo>
                    <a:pt x="90" y="8"/>
                  </a:lnTo>
                  <a:lnTo>
                    <a:pt x="105" y="8"/>
                  </a:lnTo>
                  <a:lnTo>
                    <a:pt x="105" y="0"/>
                  </a:lnTo>
                  <a:lnTo>
                    <a:pt x="98"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5" name="Freeform 77"/>
            <p:cNvSpPr>
              <a:spLocks/>
            </p:cNvSpPr>
            <p:nvPr/>
          </p:nvSpPr>
          <p:spPr bwMode="auto">
            <a:xfrm>
              <a:off x="893"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6" name="Freeform 78"/>
            <p:cNvSpPr>
              <a:spLocks/>
            </p:cNvSpPr>
            <p:nvPr/>
          </p:nvSpPr>
          <p:spPr bwMode="auto">
            <a:xfrm>
              <a:off x="844" y="1858"/>
              <a:ext cx="53" cy="8"/>
            </a:xfrm>
            <a:custGeom>
              <a:avLst/>
              <a:gdLst>
                <a:gd name="T0" fmla="*/ 0 w 105"/>
                <a:gd name="T1" fmla="*/ 8 h 16"/>
                <a:gd name="T2" fmla="*/ 7 w 105"/>
                <a:gd name="T3" fmla="*/ 16 h 16"/>
                <a:gd name="T4" fmla="*/ 105 w 105"/>
                <a:gd name="T5" fmla="*/ 16 h 16"/>
                <a:gd name="T6" fmla="*/ 105 w 105"/>
                <a:gd name="T7" fmla="*/ 0 h 16"/>
                <a:gd name="T8" fmla="*/ 7 w 105"/>
                <a:gd name="T9" fmla="*/ 0 h 16"/>
                <a:gd name="T10" fmla="*/ 15 w 105"/>
                <a:gd name="T11" fmla="*/ 8 h 16"/>
                <a:gd name="T12" fmla="*/ 0 w 105"/>
                <a:gd name="T13" fmla="*/ 8 h 16"/>
                <a:gd name="T14" fmla="*/ 0 w 105"/>
                <a:gd name="T15" fmla="*/ 16 h 16"/>
                <a:gd name="T16" fmla="*/ 7 w 105"/>
                <a:gd name="T17" fmla="*/ 16 h 16"/>
                <a:gd name="T18" fmla="*/ 0 w 10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6">
                  <a:moveTo>
                    <a:pt x="0" y="8"/>
                  </a:moveTo>
                  <a:lnTo>
                    <a:pt x="7" y="16"/>
                  </a:lnTo>
                  <a:lnTo>
                    <a:pt x="105" y="16"/>
                  </a:lnTo>
                  <a:lnTo>
                    <a:pt x="105"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7" name="Freeform 79"/>
            <p:cNvSpPr>
              <a:spLocks/>
            </p:cNvSpPr>
            <p:nvPr/>
          </p:nvSpPr>
          <p:spPr bwMode="auto">
            <a:xfrm>
              <a:off x="844" y="1603"/>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48" name="Rectangle 80"/>
            <p:cNvSpPr>
              <a:spLocks noChangeArrowheads="1"/>
            </p:cNvSpPr>
            <p:nvPr/>
          </p:nvSpPr>
          <p:spPr bwMode="auto">
            <a:xfrm>
              <a:off x="1002"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49" name="Freeform 81"/>
            <p:cNvSpPr>
              <a:spLocks/>
            </p:cNvSpPr>
            <p:nvPr/>
          </p:nvSpPr>
          <p:spPr bwMode="auto">
            <a:xfrm>
              <a:off x="1002" y="1603"/>
              <a:ext cx="53" cy="8"/>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0" name="Freeform 82"/>
            <p:cNvSpPr>
              <a:spLocks/>
            </p:cNvSpPr>
            <p:nvPr/>
          </p:nvSpPr>
          <p:spPr bwMode="auto">
            <a:xfrm>
              <a:off x="1047" y="1607"/>
              <a:ext cx="8" cy="259"/>
            </a:xfrm>
            <a:custGeom>
              <a:avLst/>
              <a:gdLst>
                <a:gd name="T0" fmla="*/ 8 w 15"/>
                <a:gd name="T1" fmla="*/ 518 h 518"/>
                <a:gd name="T2" fmla="*/ 15 w 15"/>
                <a:gd name="T3" fmla="*/ 509 h 518"/>
                <a:gd name="T4" fmla="*/ 15 w 15"/>
                <a:gd name="T5" fmla="*/ 0 h 518"/>
                <a:gd name="T6" fmla="*/ 0 w 15"/>
                <a:gd name="T7" fmla="*/ 0 h 518"/>
                <a:gd name="T8" fmla="*/ 0 w 15"/>
                <a:gd name="T9" fmla="*/ 509 h 518"/>
                <a:gd name="T10" fmla="*/ 8 w 15"/>
                <a:gd name="T11" fmla="*/ 503 h 518"/>
                <a:gd name="T12" fmla="*/ 8 w 15"/>
                <a:gd name="T13" fmla="*/ 518 h 518"/>
                <a:gd name="T14" fmla="*/ 15 w 15"/>
                <a:gd name="T15" fmla="*/ 518 h 518"/>
                <a:gd name="T16" fmla="*/ 15 w 15"/>
                <a:gd name="T17" fmla="*/ 509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09"/>
                  </a:lnTo>
                  <a:lnTo>
                    <a:pt x="15" y="0"/>
                  </a:lnTo>
                  <a:lnTo>
                    <a:pt x="0" y="0"/>
                  </a:lnTo>
                  <a:lnTo>
                    <a:pt x="0" y="509"/>
                  </a:lnTo>
                  <a:lnTo>
                    <a:pt x="8" y="503"/>
                  </a:lnTo>
                  <a:lnTo>
                    <a:pt x="8" y="518"/>
                  </a:lnTo>
                  <a:lnTo>
                    <a:pt x="15" y="518"/>
                  </a:lnTo>
                  <a:lnTo>
                    <a:pt x="15" y="509"/>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 name="Freeform 83"/>
            <p:cNvSpPr>
              <a:spLocks/>
            </p:cNvSpPr>
            <p:nvPr/>
          </p:nvSpPr>
          <p:spPr bwMode="auto">
            <a:xfrm>
              <a:off x="998" y="1858"/>
              <a:ext cx="53" cy="8"/>
            </a:xfrm>
            <a:custGeom>
              <a:avLst/>
              <a:gdLst>
                <a:gd name="T0" fmla="*/ 0 w 106"/>
                <a:gd name="T1" fmla="*/ 6 h 15"/>
                <a:gd name="T2" fmla="*/ 7 w 106"/>
                <a:gd name="T3" fmla="*/ 15 h 15"/>
                <a:gd name="T4" fmla="*/ 106 w 106"/>
                <a:gd name="T5" fmla="*/ 15 h 15"/>
                <a:gd name="T6" fmla="*/ 106 w 106"/>
                <a:gd name="T7" fmla="*/ 0 h 15"/>
                <a:gd name="T8" fmla="*/ 7 w 106"/>
                <a:gd name="T9" fmla="*/ 0 h 15"/>
                <a:gd name="T10" fmla="*/ 15 w 106"/>
                <a:gd name="T11" fmla="*/ 6 h 15"/>
                <a:gd name="T12" fmla="*/ 0 w 106"/>
                <a:gd name="T13" fmla="*/ 6 h 15"/>
                <a:gd name="T14" fmla="*/ 0 w 106"/>
                <a:gd name="T15" fmla="*/ 15 h 15"/>
                <a:gd name="T16" fmla="*/ 7 w 106"/>
                <a:gd name="T17" fmla="*/ 15 h 15"/>
                <a:gd name="T18" fmla="*/ 0 w 106"/>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6"/>
                  </a:moveTo>
                  <a:lnTo>
                    <a:pt x="7" y="15"/>
                  </a:lnTo>
                  <a:lnTo>
                    <a:pt x="106" y="15"/>
                  </a:lnTo>
                  <a:lnTo>
                    <a:pt x="106"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 name="Freeform 84"/>
            <p:cNvSpPr>
              <a:spLocks/>
            </p:cNvSpPr>
            <p:nvPr/>
          </p:nvSpPr>
          <p:spPr bwMode="auto">
            <a:xfrm>
              <a:off x="998" y="1603"/>
              <a:ext cx="8"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3" name="Freeform 85"/>
            <p:cNvSpPr>
              <a:spLocks/>
            </p:cNvSpPr>
            <p:nvPr/>
          </p:nvSpPr>
          <p:spPr bwMode="auto">
            <a:xfrm>
              <a:off x="793" y="1438"/>
              <a:ext cx="722" cy="152"/>
            </a:xfrm>
            <a:custGeom>
              <a:avLst/>
              <a:gdLst>
                <a:gd name="T0" fmla="*/ 53 w 1445"/>
                <a:gd name="T1" fmla="*/ 0 h 303"/>
                <a:gd name="T2" fmla="*/ 1391 w 1445"/>
                <a:gd name="T3" fmla="*/ 0 h 303"/>
                <a:gd name="T4" fmla="*/ 1445 w 1445"/>
                <a:gd name="T5" fmla="*/ 303 h 303"/>
                <a:gd name="T6" fmla="*/ 0 w 1445"/>
                <a:gd name="T7" fmla="*/ 301 h 303"/>
                <a:gd name="T8" fmla="*/ 53 w 1445"/>
                <a:gd name="T9" fmla="*/ 0 h 303"/>
              </a:gdLst>
              <a:ahLst/>
              <a:cxnLst>
                <a:cxn ang="0">
                  <a:pos x="T0" y="T1"/>
                </a:cxn>
                <a:cxn ang="0">
                  <a:pos x="T2" y="T3"/>
                </a:cxn>
                <a:cxn ang="0">
                  <a:pos x="T4" y="T5"/>
                </a:cxn>
                <a:cxn ang="0">
                  <a:pos x="T6" y="T7"/>
                </a:cxn>
                <a:cxn ang="0">
                  <a:pos x="T8" y="T9"/>
                </a:cxn>
              </a:cxnLst>
              <a:rect l="0" t="0" r="r" b="b"/>
              <a:pathLst>
                <a:path w="1445" h="303">
                  <a:moveTo>
                    <a:pt x="53" y="0"/>
                  </a:moveTo>
                  <a:lnTo>
                    <a:pt x="1391" y="0"/>
                  </a:lnTo>
                  <a:lnTo>
                    <a:pt x="1445" y="303"/>
                  </a:lnTo>
                  <a:lnTo>
                    <a:pt x="0" y="301"/>
                  </a:lnTo>
                  <a:lnTo>
                    <a:pt x="53"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4" name="Freeform 86"/>
            <p:cNvSpPr>
              <a:spLocks/>
            </p:cNvSpPr>
            <p:nvPr/>
          </p:nvSpPr>
          <p:spPr bwMode="auto">
            <a:xfrm>
              <a:off x="819" y="1434"/>
              <a:ext cx="672" cy="8"/>
            </a:xfrm>
            <a:custGeom>
              <a:avLst/>
              <a:gdLst>
                <a:gd name="T0" fmla="*/ 1343 w 1343"/>
                <a:gd name="T1" fmla="*/ 7 h 15"/>
                <a:gd name="T2" fmla="*/ 1338 w 1343"/>
                <a:gd name="T3" fmla="*/ 0 h 15"/>
                <a:gd name="T4" fmla="*/ 0 w 1343"/>
                <a:gd name="T5" fmla="*/ 0 h 15"/>
                <a:gd name="T6" fmla="*/ 0 w 1343"/>
                <a:gd name="T7" fmla="*/ 15 h 15"/>
                <a:gd name="T8" fmla="*/ 1338 w 1343"/>
                <a:gd name="T9" fmla="*/ 15 h 15"/>
                <a:gd name="T10" fmla="*/ 1331 w 1343"/>
                <a:gd name="T11" fmla="*/ 8 h 15"/>
                <a:gd name="T12" fmla="*/ 1343 w 1343"/>
                <a:gd name="T13" fmla="*/ 7 h 15"/>
                <a:gd name="T14" fmla="*/ 1342 w 1343"/>
                <a:gd name="T15" fmla="*/ 1 h 15"/>
                <a:gd name="T16" fmla="*/ 1338 w 1343"/>
                <a:gd name="T17" fmla="*/ 0 h 15"/>
                <a:gd name="T18" fmla="*/ 1343 w 13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3" h="15">
                  <a:moveTo>
                    <a:pt x="1343" y="7"/>
                  </a:moveTo>
                  <a:lnTo>
                    <a:pt x="1338" y="0"/>
                  </a:lnTo>
                  <a:lnTo>
                    <a:pt x="0" y="0"/>
                  </a:lnTo>
                  <a:lnTo>
                    <a:pt x="0" y="15"/>
                  </a:lnTo>
                  <a:lnTo>
                    <a:pt x="1338" y="15"/>
                  </a:lnTo>
                  <a:lnTo>
                    <a:pt x="1331" y="8"/>
                  </a:lnTo>
                  <a:lnTo>
                    <a:pt x="1343" y="7"/>
                  </a:lnTo>
                  <a:lnTo>
                    <a:pt x="1342" y="1"/>
                  </a:lnTo>
                  <a:lnTo>
                    <a:pt x="1338" y="0"/>
                  </a:lnTo>
                  <a:lnTo>
                    <a:pt x="13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5" name="Freeform 87"/>
            <p:cNvSpPr>
              <a:spLocks/>
            </p:cNvSpPr>
            <p:nvPr/>
          </p:nvSpPr>
          <p:spPr bwMode="auto">
            <a:xfrm>
              <a:off x="1485" y="1438"/>
              <a:ext cx="34" cy="155"/>
            </a:xfrm>
            <a:custGeom>
              <a:avLst/>
              <a:gdLst>
                <a:gd name="T0" fmla="*/ 61 w 69"/>
                <a:gd name="T1" fmla="*/ 311 h 311"/>
                <a:gd name="T2" fmla="*/ 66 w 69"/>
                <a:gd name="T3" fmla="*/ 303 h 311"/>
                <a:gd name="T4" fmla="*/ 12 w 69"/>
                <a:gd name="T5" fmla="*/ 0 h 311"/>
                <a:gd name="T6" fmla="*/ 0 w 69"/>
                <a:gd name="T7" fmla="*/ 1 h 311"/>
                <a:gd name="T8" fmla="*/ 54 w 69"/>
                <a:gd name="T9" fmla="*/ 304 h 311"/>
                <a:gd name="T10" fmla="*/ 61 w 69"/>
                <a:gd name="T11" fmla="*/ 296 h 311"/>
                <a:gd name="T12" fmla="*/ 61 w 69"/>
                <a:gd name="T13" fmla="*/ 311 h 311"/>
                <a:gd name="T14" fmla="*/ 69 w 69"/>
                <a:gd name="T15" fmla="*/ 311 h 311"/>
                <a:gd name="T16" fmla="*/ 66 w 69"/>
                <a:gd name="T17" fmla="*/ 303 h 311"/>
                <a:gd name="T18" fmla="*/ 61 w 6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11">
                  <a:moveTo>
                    <a:pt x="61" y="311"/>
                  </a:moveTo>
                  <a:lnTo>
                    <a:pt x="66" y="303"/>
                  </a:lnTo>
                  <a:lnTo>
                    <a:pt x="12" y="0"/>
                  </a:lnTo>
                  <a:lnTo>
                    <a:pt x="0" y="1"/>
                  </a:lnTo>
                  <a:lnTo>
                    <a:pt x="54" y="304"/>
                  </a:lnTo>
                  <a:lnTo>
                    <a:pt x="61" y="296"/>
                  </a:lnTo>
                  <a:lnTo>
                    <a:pt x="61" y="311"/>
                  </a:lnTo>
                  <a:lnTo>
                    <a:pt x="69" y="311"/>
                  </a:lnTo>
                  <a:lnTo>
                    <a:pt x="66" y="303"/>
                  </a:lnTo>
                  <a:lnTo>
                    <a:pt x="61"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6" name="Freeform 88"/>
            <p:cNvSpPr>
              <a:spLocks/>
            </p:cNvSpPr>
            <p:nvPr/>
          </p:nvSpPr>
          <p:spPr bwMode="auto">
            <a:xfrm>
              <a:off x="789" y="1585"/>
              <a:ext cx="726" cy="8"/>
            </a:xfrm>
            <a:custGeom>
              <a:avLst/>
              <a:gdLst>
                <a:gd name="T0" fmla="*/ 2 w 1453"/>
                <a:gd name="T1" fmla="*/ 7 h 18"/>
                <a:gd name="T2" fmla="*/ 8 w 1453"/>
                <a:gd name="T3" fmla="*/ 15 h 18"/>
                <a:gd name="T4" fmla="*/ 1453 w 1453"/>
                <a:gd name="T5" fmla="*/ 18 h 18"/>
                <a:gd name="T6" fmla="*/ 1453 w 1453"/>
                <a:gd name="T7" fmla="*/ 3 h 18"/>
                <a:gd name="T8" fmla="*/ 8 w 1453"/>
                <a:gd name="T9" fmla="*/ 0 h 18"/>
                <a:gd name="T10" fmla="*/ 15 w 1453"/>
                <a:gd name="T11" fmla="*/ 10 h 18"/>
                <a:gd name="T12" fmla="*/ 2 w 1453"/>
                <a:gd name="T13" fmla="*/ 7 h 18"/>
                <a:gd name="T14" fmla="*/ 0 w 1453"/>
                <a:gd name="T15" fmla="*/ 15 h 18"/>
                <a:gd name="T16" fmla="*/ 8 w 1453"/>
                <a:gd name="T17" fmla="*/ 15 h 18"/>
                <a:gd name="T18" fmla="*/ 2 w 1453"/>
                <a:gd name="T19"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3" h="18">
                  <a:moveTo>
                    <a:pt x="2" y="7"/>
                  </a:moveTo>
                  <a:lnTo>
                    <a:pt x="8" y="15"/>
                  </a:lnTo>
                  <a:lnTo>
                    <a:pt x="1453" y="18"/>
                  </a:lnTo>
                  <a:lnTo>
                    <a:pt x="1453" y="3"/>
                  </a:lnTo>
                  <a:lnTo>
                    <a:pt x="8" y="0"/>
                  </a:lnTo>
                  <a:lnTo>
                    <a:pt x="15" y="10"/>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7" name="Freeform 89"/>
            <p:cNvSpPr>
              <a:spLocks/>
            </p:cNvSpPr>
            <p:nvPr/>
          </p:nvSpPr>
          <p:spPr bwMode="auto">
            <a:xfrm>
              <a:off x="790" y="1434"/>
              <a:ext cx="32" cy="155"/>
            </a:xfrm>
            <a:custGeom>
              <a:avLst/>
              <a:gdLst>
                <a:gd name="T0" fmla="*/ 59 w 65"/>
                <a:gd name="T1" fmla="*/ 0 h 310"/>
                <a:gd name="T2" fmla="*/ 52 w 65"/>
                <a:gd name="T3" fmla="*/ 7 h 310"/>
                <a:gd name="T4" fmla="*/ 0 w 65"/>
                <a:gd name="T5" fmla="*/ 307 h 310"/>
                <a:gd name="T6" fmla="*/ 13 w 65"/>
                <a:gd name="T7" fmla="*/ 310 h 310"/>
                <a:gd name="T8" fmla="*/ 65 w 65"/>
                <a:gd name="T9" fmla="*/ 8 h 310"/>
                <a:gd name="T10" fmla="*/ 59 w 65"/>
                <a:gd name="T11" fmla="*/ 15 h 310"/>
                <a:gd name="T12" fmla="*/ 59 w 65"/>
                <a:gd name="T13" fmla="*/ 0 h 310"/>
                <a:gd name="T14" fmla="*/ 53 w 65"/>
                <a:gd name="T15" fmla="*/ 1 h 310"/>
                <a:gd name="T16" fmla="*/ 52 w 65"/>
                <a:gd name="T17" fmla="*/ 7 h 310"/>
                <a:gd name="T18" fmla="*/ 59 w 65"/>
                <a:gd name="T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0">
                  <a:moveTo>
                    <a:pt x="59" y="0"/>
                  </a:moveTo>
                  <a:lnTo>
                    <a:pt x="52" y="7"/>
                  </a:lnTo>
                  <a:lnTo>
                    <a:pt x="0" y="307"/>
                  </a:lnTo>
                  <a:lnTo>
                    <a:pt x="13" y="310"/>
                  </a:lnTo>
                  <a:lnTo>
                    <a:pt x="65" y="8"/>
                  </a:lnTo>
                  <a:lnTo>
                    <a:pt x="59" y="15"/>
                  </a:lnTo>
                  <a:lnTo>
                    <a:pt x="59" y="0"/>
                  </a:lnTo>
                  <a:lnTo>
                    <a:pt x="53" y="1"/>
                  </a:lnTo>
                  <a:lnTo>
                    <a:pt x="52" y="7"/>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8" name="Rectangle 90"/>
            <p:cNvSpPr>
              <a:spLocks noChangeArrowheads="1"/>
            </p:cNvSpPr>
            <p:nvPr/>
          </p:nvSpPr>
          <p:spPr bwMode="auto">
            <a:xfrm>
              <a:off x="1303" y="1603"/>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59" name="Freeform 91"/>
            <p:cNvSpPr>
              <a:spLocks/>
            </p:cNvSpPr>
            <p:nvPr/>
          </p:nvSpPr>
          <p:spPr bwMode="auto">
            <a:xfrm>
              <a:off x="1303" y="1599"/>
              <a:ext cx="114" cy="8"/>
            </a:xfrm>
            <a:custGeom>
              <a:avLst/>
              <a:gdLst>
                <a:gd name="T0" fmla="*/ 228 w 228"/>
                <a:gd name="T1" fmla="*/ 8 h 16"/>
                <a:gd name="T2" fmla="*/ 220 w 228"/>
                <a:gd name="T3" fmla="*/ 0 h 16"/>
                <a:gd name="T4" fmla="*/ 0 w 228"/>
                <a:gd name="T5" fmla="*/ 0 h 16"/>
                <a:gd name="T6" fmla="*/ 0 w 228"/>
                <a:gd name="T7" fmla="*/ 16 h 16"/>
                <a:gd name="T8" fmla="*/ 220 w 228"/>
                <a:gd name="T9" fmla="*/ 16 h 16"/>
                <a:gd name="T10" fmla="*/ 213 w 228"/>
                <a:gd name="T11" fmla="*/ 8 h 16"/>
                <a:gd name="T12" fmla="*/ 228 w 228"/>
                <a:gd name="T13" fmla="*/ 8 h 16"/>
                <a:gd name="T14" fmla="*/ 228 w 228"/>
                <a:gd name="T15" fmla="*/ 0 h 16"/>
                <a:gd name="T16" fmla="*/ 220 w 228"/>
                <a:gd name="T17" fmla="*/ 0 h 16"/>
                <a:gd name="T18" fmla="*/ 228 w 228"/>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16">
                  <a:moveTo>
                    <a:pt x="228" y="8"/>
                  </a:moveTo>
                  <a:lnTo>
                    <a:pt x="220" y="0"/>
                  </a:lnTo>
                  <a:lnTo>
                    <a:pt x="0" y="0"/>
                  </a:lnTo>
                  <a:lnTo>
                    <a:pt x="0" y="16"/>
                  </a:lnTo>
                  <a:lnTo>
                    <a:pt x="220" y="16"/>
                  </a:lnTo>
                  <a:lnTo>
                    <a:pt x="213" y="8"/>
                  </a:lnTo>
                  <a:lnTo>
                    <a:pt x="228" y="8"/>
                  </a:lnTo>
                  <a:lnTo>
                    <a:pt x="228" y="0"/>
                  </a:lnTo>
                  <a:lnTo>
                    <a:pt x="220" y="0"/>
                  </a:lnTo>
                  <a:lnTo>
                    <a:pt x="22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0" name="Freeform 92"/>
            <p:cNvSpPr>
              <a:spLocks/>
            </p:cNvSpPr>
            <p:nvPr/>
          </p:nvSpPr>
          <p:spPr bwMode="auto">
            <a:xfrm>
              <a:off x="1409"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1" name="Freeform 93"/>
            <p:cNvSpPr>
              <a:spLocks/>
            </p:cNvSpPr>
            <p:nvPr/>
          </p:nvSpPr>
          <p:spPr bwMode="auto">
            <a:xfrm>
              <a:off x="1299" y="1855"/>
              <a:ext cx="114" cy="7"/>
            </a:xfrm>
            <a:custGeom>
              <a:avLst/>
              <a:gdLst>
                <a:gd name="T0" fmla="*/ 0 w 227"/>
                <a:gd name="T1" fmla="*/ 7 h 15"/>
                <a:gd name="T2" fmla="*/ 7 w 227"/>
                <a:gd name="T3" fmla="*/ 15 h 15"/>
                <a:gd name="T4" fmla="*/ 227 w 227"/>
                <a:gd name="T5" fmla="*/ 15 h 15"/>
                <a:gd name="T6" fmla="*/ 227 w 227"/>
                <a:gd name="T7" fmla="*/ 0 h 15"/>
                <a:gd name="T8" fmla="*/ 7 w 227"/>
                <a:gd name="T9" fmla="*/ 0 h 15"/>
                <a:gd name="T10" fmla="*/ 15 w 227"/>
                <a:gd name="T11" fmla="*/ 7 h 15"/>
                <a:gd name="T12" fmla="*/ 0 w 227"/>
                <a:gd name="T13" fmla="*/ 7 h 15"/>
                <a:gd name="T14" fmla="*/ 0 w 227"/>
                <a:gd name="T15" fmla="*/ 15 h 15"/>
                <a:gd name="T16" fmla="*/ 7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7" y="15"/>
                  </a:lnTo>
                  <a:lnTo>
                    <a:pt x="227" y="15"/>
                  </a:lnTo>
                  <a:lnTo>
                    <a:pt x="227"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2" name="Freeform 94"/>
            <p:cNvSpPr>
              <a:spLocks/>
            </p:cNvSpPr>
            <p:nvPr/>
          </p:nvSpPr>
          <p:spPr bwMode="auto">
            <a:xfrm>
              <a:off x="1299" y="1599"/>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6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3" name="Rectangle 95"/>
            <p:cNvSpPr>
              <a:spLocks noChangeArrowheads="1"/>
            </p:cNvSpPr>
            <p:nvPr/>
          </p:nvSpPr>
          <p:spPr bwMode="auto">
            <a:xfrm>
              <a:off x="1257"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64" name="Freeform 96"/>
            <p:cNvSpPr>
              <a:spLocks/>
            </p:cNvSpPr>
            <p:nvPr/>
          </p:nvSpPr>
          <p:spPr bwMode="auto">
            <a:xfrm>
              <a:off x="1257" y="1599"/>
              <a:ext cx="53" cy="8"/>
            </a:xfrm>
            <a:custGeom>
              <a:avLst/>
              <a:gdLst>
                <a:gd name="T0" fmla="*/ 104 w 104"/>
                <a:gd name="T1" fmla="*/ 8 h 16"/>
                <a:gd name="T2" fmla="*/ 96 w 104"/>
                <a:gd name="T3" fmla="*/ 0 h 16"/>
                <a:gd name="T4" fmla="*/ 0 w 104"/>
                <a:gd name="T5" fmla="*/ 0 h 16"/>
                <a:gd name="T6" fmla="*/ 0 w 104"/>
                <a:gd name="T7" fmla="*/ 16 h 16"/>
                <a:gd name="T8" fmla="*/ 96 w 104"/>
                <a:gd name="T9" fmla="*/ 16 h 16"/>
                <a:gd name="T10" fmla="*/ 89 w 104"/>
                <a:gd name="T11" fmla="*/ 8 h 16"/>
                <a:gd name="T12" fmla="*/ 104 w 104"/>
                <a:gd name="T13" fmla="*/ 8 h 16"/>
                <a:gd name="T14" fmla="*/ 104 w 104"/>
                <a:gd name="T15" fmla="*/ 0 h 16"/>
                <a:gd name="T16" fmla="*/ 96 w 104"/>
                <a:gd name="T17" fmla="*/ 0 h 16"/>
                <a:gd name="T18" fmla="*/ 104 w 10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
                  <a:moveTo>
                    <a:pt x="104" y="8"/>
                  </a:moveTo>
                  <a:lnTo>
                    <a:pt x="96" y="0"/>
                  </a:lnTo>
                  <a:lnTo>
                    <a:pt x="0" y="0"/>
                  </a:lnTo>
                  <a:lnTo>
                    <a:pt x="0" y="16"/>
                  </a:lnTo>
                  <a:lnTo>
                    <a:pt x="96" y="16"/>
                  </a:lnTo>
                  <a:lnTo>
                    <a:pt x="89" y="8"/>
                  </a:lnTo>
                  <a:lnTo>
                    <a:pt x="104" y="8"/>
                  </a:lnTo>
                  <a:lnTo>
                    <a:pt x="104" y="0"/>
                  </a:lnTo>
                  <a:lnTo>
                    <a:pt x="96" y="0"/>
                  </a:lnTo>
                  <a:lnTo>
                    <a:pt x="10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5" name="Freeform 97"/>
            <p:cNvSpPr>
              <a:spLocks/>
            </p:cNvSpPr>
            <p:nvPr/>
          </p:nvSpPr>
          <p:spPr bwMode="auto">
            <a:xfrm>
              <a:off x="1302"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6" name="Freeform 98"/>
            <p:cNvSpPr>
              <a:spLocks/>
            </p:cNvSpPr>
            <p:nvPr/>
          </p:nvSpPr>
          <p:spPr bwMode="auto">
            <a:xfrm>
              <a:off x="1253" y="1855"/>
              <a:ext cx="53" cy="7"/>
            </a:xfrm>
            <a:custGeom>
              <a:avLst/>
              <a:gdLst>
                <a:gd name="T0" fmla="*/ 0 w 105"/>
                <a:gd name="T1" fmla="*/ 7 h 15"/>
                <a:gd name="T2" fmla="*/ 9 w 105"/>
                <a:gd name="T3" fmla="*/ 15 h 15"/>
                <a:gd name="T4" fmla="*/ 105 w 105"/>
                <a:gd name="T5" fmla="*/ 15 h 15"/>
                <a:gd name="T6" fmla="*/ 105 w 105"/>
                <a:gd name="T7" fmla="*/ 0 h 15"/>
                <a:gd name="T8" fmla="*/ 9 w 105"/>
                <a:gd name="T9" fmla="*/ 0 h 15"/>
                <a:gd name="T10" fmla="*/ 15 w 105"/>
                <a:gd name="T11" fmla="*/ 7 h 15"/>
                <a:gd name="T12" fmla="*/ 0 w 105"/>
                <a:gd name="T13" fmla="*/ 7 h 15"/>
                <a:gd name="T14" fmla="*/ 0 w 105"/>
                <a:gd name="T15" fmla="*/ 15 h 15"/>
                <a:gd name="T16" fmla="*/ 9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9" y="15"/>
                  </a:lnTo>
                  <a:lnTo>
                    <a:pt x="105" y="15"/>
                  </a:lnTo>
                  <a:lnTo>
                    <a:pt x="105"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7" name="Freeform 99"/>
            <p:cNvSpPr>
              <a:spLocks/>
            </p:cNvSpPr>
            <p:nvPr/>
          </p:nvSpPr>
          <p:spPr bwMode="auto">
            <a:xfrm>
              <a:off x="1253" y="1599"/>
              <a:ext cx="8" cy="259"/>
            </a:xfrm>
            <a:custGeom>
              <a:avLst/>
              <a:gdLst>
                <a:gd name="T0" fmla="*/ 9 w 15"/>
                <a:gd name="T1" fmla="*/ 0 h 519"/>
                <a:gd name="T2" fmla="*/ 0 w 15"/>
                <a:gd name="T3" fmla="*/ 8 h 519"/>
                <a:gd name="T4" fmla="*/ 0 w 15"/>
                <a:gd name="T5" fmla="*/ 519 h 519"/>
                <a:gd name="T6" fmla="*/ 15 w 15"/>
                <a:gd name="T7" fmla="*/ 519 h 519"/>
                <a:gd name="T8" fmla="*/ 15 w 15"/>
                <a:gd name="T9" fmla="*/ 8 h 519"/>
                <a:gd name="T10" fmla="*/ 9 w 15"/>
                <a:gd name="T11" fmla="*/ 16 h 519"/>
                <a:gd name="T12" fmla="*/ 9 w 15"/>
                <a:gd name="T13" fmla="*/ 0 h 519"/>
                <a:gd name="T14" fmla="*/ 0 w 15"/>
                <a:gd name="T15" fmla="*/ 0 h 519"/>
                <a:gd name="T16" fmla="*/ 0 w 15"/>
                <a:gd name="T17" fmla="*/ 8 h 519"/>
                <a:gd name="T18" fmla="*/ 9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9" y="0"/>
                  </a:moveTo>
                  <a:lnTo>
                    <a:pt x="0" y="8"/>
                  </a:lnTo>
                  <a:lnTo>
                    <a:pt x="0" y="519"/>
                  </a:lnTo>
                  <a:lnTo>
                    <a:pt x="15" y="519"/>
                  </a:lnTo>
                  <a:lnTo>
                    <a:pt x="15" y="8"/>
                  </a:lnTo>
                  <a:lnTo>
                    <a:pt x="9" y="16"/>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68" name="Rectangle 100"/>
            <p:cNvSpPr>
              <a:spLocks noChangeArrowheads="1"/>
            </p:cNvSpPr>
            <p:nvPr/>
          </p:nvSpPr>
          <p:spPr bwMode="auto">
            <a:xfrm>
              <a:off x="1410"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69" name="Freeform 101"/>
            <p:cNvSpPr>
              <a:spLocks/>
            </p:cNvSpPr>
            <p:nvPr/>
          </p:nvSpPr>
          <p:spPr bwMode="auto">
            <a:xfrm>
              <a:off x="1410" y="1599"/>
              <a:ext cx="53" cy="8"/>
            </a:xfrm>
            <a:custGeom>
              <a:avLst/>
              <a:gdLst>
                <a:gd name="T0" fmla="*/ 105 w 105"/>
                <a:gd name="T1" fmla="*/ 7 h 15"/>
                <a:gd name="T2" fmla="*/ 98 w 105"/>
                <a:gd name="T3" fmla="*/ 0 h 15"/>
                <a:gd name="T4" fmla="*/ 0 w 105"/>
                <a:gd name="T5" fmla="*/ 0 h 15"/>
                <a:gd name="T6" fmla="*/ 0 w 105"/>
                <a:gd name="T7" fmla="*/ 15 h 15"/>
                <a:gd name="T8" fmla="*/ 98 w 105"/>
                <a:gd name="T9" fmla="*/ 15 h 15"/>
                <a:gd name="T10" fmla="*/ 90 w 105"/>
                <a:gd name="T11" fmla="*/ 7 h 15"/>
                <a:gd name="T12" fmla="*/ 105 w 105"/>
                <a:gd name="T13" fmla="*/ 7 h 15"/>
                <a:gd name="T14" fmla="*/ 105 w 105"/>
                <a:gd name="T15" fmla="*/ 0 h 15"/>
                <a:gd name="T16" fmla="*/ 98 w 105"/>
                <a:gd name="T17" fmla="*/ 0 h 15"/>
                <a:gd name="T18" fmla="*/ 105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7"/>
                  </a:moveTo>
                  <a:lnTo>
                    <a:pt x="98" y="0"/>
                  </a:lnTo>
                  <a:lnTo>
                    <a:pt x="0" y="0"/>
                  </a:lnTo>
                  <a:lnTo>
                    <a:pt x="0" y="15"/>
                  </a:lnTo>
                  <a:lnTo>
                    <a:pt x="98" y="15"/>
                  </a:lnTo>
                  <a:lnTo>
                    <a:pt x="90" y="7"/>
                  </a:lnTo>
                  <a:lnTo>
                    <a:pt x="105" y="7"/>
                  </a:lnTo>
                  <a:lnTo>
                    <a:pt x="105" y="0"/>
                  </a:lnTo>
                  <a:lnTo>
                    <a:pt x="98" y="0"/>
                  </a:lnTo>
                  <a:lnTo>
                    <a:pt x="10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0" name="Freeform 102"/>
            <p:cNvSpPr>
              <a:spLocks/>
            </p:cNvSpPr>
            <p:nvPr/>
          </p:nvSpPr>
          <p:spPr bwMode="auto">
            <a:xfrm>
              <a:off x="1455" y="1603"/>
              <a:ext cx="8" cy="259"/>
            </a:xfrm>
            <a:custGeom>
              <a:avLst/>
              <a:gdLst>
                <a:gd name="T0" fmla="*/ 8 w 15"/>
                <a:gd name="T1" fmla="*/ 518 h 518"/>
                <a:gd name="T2" fmla="*/ 15 w 15"/>
                <a:gd name="T3" fmla="*/ 512 h 518"/>
                <a:gd name="T4" fmla="*/ 15 w 15"/>
                <a:gd name="T5" fmla="*/ 0 h 518"/>
                <a:gd name="T6" fmla="*/ 0 w 15"/>
                <a:gd name="T7" fmla="*/ 0 h 518"/>
                <a:gd name="T8" fmla="*/ 0 w 15"/>
                <a:gd name="T9" fmla="*/ 512 h 518"/>
                <a:gd name="T10" fmla="*/ 8 w 15"/>
                <a:gd name="T11" fmla="*/ 503 h 518"/>
                <a:gd name="T12" fmla="*/ 8 w 15"/>
                <a:gd name="T13" fmla="*/ 518 h 518"/>
                <a:gd name="T14" fmla="*/ 15 w 15"/>
                <a:gd name="T15" fmla="*/ 518 h 518"/>
                <a:gd name="T16" fmla="*/ 15 w 15"/>
                <a:gd name="T17" fmla="*/ 512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12"/>
                  </a:lnTo>
                  <a:lnTo>
                    <a:pt x="15" y="0"/>
                  </a:lnTo>
                  <a:lnTo>
                    <a:pt x="0" y="0"/>
                  </a:lnTo>
                  <a:lnTo>
                    <a:pt x="0" y="512"/>
                  </a:lnTo>
                  <a:lnTo>
                    <a:pt x="8" y="503"/>
                  </a:lnTo>
                  <a:lnTo>
                    <a:pt x="8" y="518"/>
                  </a:lnTo>
                  <a:lnTo>
                    <a:pt x="15" y="518"/>
                  </a:lnTo>
                  <a:lnTo>
                    <a:pt x="15" y="512"/>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1" name="Freeform 103"/>
            <p:cNvSpPr>
              <a:spLocks/>
            </p:cNvSpPr>
            <p:nvPr/>
          </p:nvSpPr>
          <p:spPr bwMode="auto">
            <a:xfrm>
              <a:off x="1407" y="1854"/>
              <a:ext cx="52" cy="8"/>
            </a:xfrm>
            <a:custGeom>
              <a:avLst/>
              <a:gdLst>
                <a:gd name="T0" fmla="*/ 0 w 105"/>
                <a:gd name="T1" fmla="*/ 9 h 15"/>
                <a:gd name="T2" fmla="*/ 7 w 105"/>
                <a:gd name="T3" fmla="*/ 15 h 15"/>
                <a:gd name="T4" fmla="*/ 105 w 105"/>
                <a:gd name="T5" fmla="*/ 15 h 15"/>
                <a:gd name="T6" fmla="*/ 105 w 105"/>
                <a:gd name="T7" fmla="*/ 0 h 15"/>
                <a:gd name="T8" fmla="*/ 7 w 105"/>
                <a:gd name="T9" fmla="*/ 0 h 15"/>
                <a:gd name="T10" fmla="*/ 15 w 105"/>
                <a:gd name="T11" fmla="*/ 9 h 15"/>
                <a:gd name="T12" fmla="*/ 0 w 105"/>
                <a:gd name="T13" fmla="*/ 9 h 15"/>
                <a:gd name="T14" fmla="*/ 0 w 105"/>
                <a:gd name="T15" fmla="*/ 15 h 15"/>
                <a:gd name="T16" fmla="*/ 7 w 105"/>
                <a:gd name="T17" fmla="*/ 15 h 15"/>
                <a:gd name="T18" fmla="*/ 0 w 10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9"/>
                  </a:moveTo>
                  <a:lnTo>
                    <a:pt x="7" y="15"/>
                  </a:lnTo>
                  <a:lnTo>
                    <a:pt x="105" y="15"/>
                  </a:lnTo>
                  <a:lnTo>
                    <a:pt x="105" y="0"/>
                  </a:lnTo>
                  <a:lnTo>
                    <a:pt x="7" y="0"/>
                  </a:lnTo>
                  <a:lnTo>
                    <a:pt x="15" y="9"/>
                  </a:lnTo>
                  <a:lnTo>
                    <a:pt x="0" y="9"/>
                  </a:lnTo>
                  <a:lnTo>
                    <a:pt x="0" y="15"/>
                  </a:lnTo>
                  <a:lnTo>
                    <a:pt x="7"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2" name="Freeform 104"/>
            <p:cNvSpPr>
              <a:spLocks/>
            </p:cNvSpPr>
            <p:nvPr/>
          </p:nvSpPr>
          <p:spPr bwMode="auto">
            <a:xfrm>
              <a:off x="1407" y="1599"/>
              <a:ext cx="8" cy="259"/>
            </a:xfrm>
            <a:custGeom>
              <a:avLst/>
              <a:gdLst>
                <a:gd name="T0" fmla="*/ 7 w 15"/>
                <a:gd name="T1" fmla="*/ 0 h 519"/>
                <a:gd name="T2" fmla="*/ 0 w 15"/>
                <a:gd name="T3" fmla="*/ 7 h 519"/>
                <a:gd name="T4" fmla="*/ 0 w 15"/>
                <a:gd name="T5" fmla="*/ 519 h 519"/>
                <a:gd name="T6" fmla="*/ 15 w 15"/>
                <a:gd name="T7" fmla="*/ 519 h 519"/>
                <a:gd name="T8" fmla="*/ 15 w 15"/>
                <a:gd name="T9" fmla="*/ 7 h 519"/>
                <a:gd name="T10" fmla="*/ 7 w 15"/>
                <a:gd name="T11" fmla="*/ 15 h 519"/>
                <a:gd name="T12" fmla="*/ 7 w 15"/>
                <a:gd name="T13" fmla="*/ 0 h 519"/>
                <a:gd name="T14" fmla="*/ 0 w 15"/>
                <a:gd name="T15" fmla="*/ 0 h 519"/>
                <a:gd name="T16" fmla="*/ 0 w 15"/>
                <a:gd name="T17" fmla="*/ 7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7"/>
                  </a:lnTo>
                  <a:lnTo>
                    <a:pt x="0" y="519"/>
                  </a:lnTo>
                  <a:lnTo>
                    <a:pt x="15" y="519"/>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3" name="Rectangle 105"/>
            <p:cNvSpPr>
              <a:spLocks noChangeArrowheads="1"/>
            </p:cNvSpPr>
            <p:nvPr/>
          </p:nvSpPr>
          <p:spPr bwMode="auto">
            <a:xfrm>
              <a:off x="1083" y="1633"/>
              <a:ext cx="151" cy="281"/>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4" name="Freeform 106"/>
            <p:cNvSpPr>
              <a:spLocks/>
            </p:cNvSpPr>
            <p:nvPr/>
          </p:nvSpPr>
          <p:spPr bwMode="auto">
            <a:xfrm>
              <a:off x="1083" y="1629"/>
              <a:ext cx="155" cy="8"/>
            </a:xfrm>
            <a:custGeom>
              <a:avLst/>
              <a:gdLst>
                <a:gd name="T0" fmla="*/ 308 w 308"/>
                <a:gd name="T1" fmla="*/ 8 h 15"/>
                <a:gd name="T2" fmla="*/ 300 w 308"/>
                <a:gd name="T3" fmla="*/ 0 h 15"/>
                <a:gd name="T4" fmla="*/ 0 w 308"/>
                <a:gd name="T5" fmla="*/ 0 h 15"/>
                <a:gd name="T6" fmla="*/ 0 w 308"/>
                <a:gd name="T7" fmla="*/ 15 h 15"/>
                <a:gd name="T8" fmla="*/ 300 w 308"/>
                <a:gd name="T9" fmla="*/ 15 h 15"/>
                <a:gd name="T10" fmla="*/ 293 w 308"/>
                <a:gd name="T11" fmla="*/ 8 h 15"/>
                <a:gd name="T12" fmla="*/ 308 w 308"/>
                <a:gd name="T13" fmla="*/ 8 h 15"/>
                <a:gd name="T14" fmla="*/ 308 w 308"/>
                <a:gd name="T15" fmla="*/ 0 h 15"/>
                <a:gd name="T16" fmla="*/ 300 w 308"/>
                <a:gd name="T17" fmla="*/ 0 h 15"/>
                <a:gd name="T18" fmla="*/ 308 w 3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308" y="8"/>
                  </a:moveTo>
                  <a:lnTo>
                    <a:pt x="300" y="0"/>
                  </a:lnTo>
                  <a:lnTo>
                    <a:pt x="0" y="0"/>
                  </a:lnTo>
                  <a:lnTo>
                    <a:pt x="0" y="15"/>
                  </a:lnTo>
                  <a:lnTo>
                    <a:pt x="300" y="15"/>
                  </a:lnTo>
                  <a:lnTo>
                    <a:pt x="293" y="8"/>
                  </a:lnTo>
                  <a:lnTo>
                    <a:pt x="308" y="8"/>
                  </a:lnTo>
                  <a:lnTo>
                    <a:pt x="308" y="0"/>
                  </a:lnTo>
                  <a:lnTo>
                    <a:pt x="300" y="0"/>
                  </a:lnTo>
                  <a:lnTo>
                    <a:pt x="3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5" name="Freeform 107"/>
            <p:cNvSpPr>
              <a:spLocks/>
            </p:cNvSpPr>
            <p:nvPr/>
          </p:nvSpPr>
          <p:spPr bwMode="auto">
            <a:xfrm>
              <a:off x="1230" y="1633"/>
              <a:ext cx="8" cy="285"/>
            </a:xfrm>
            <a:custGeom>
              <a:avLst/>
              <a:gdLst>
                <a:gd name="T0" fmla="*/ 7 w 15"/>
                <a:gd name="T1" fmla="*/ 570 h 570"/>
                <a:gd name="T2" fmla="*/ 15 w 15"/>
                <a:gd name="T3" fmla="*/ 562 h 570"/>
                <a:gd name="T4" fmla="*/ 15 w 15"/>
                <a:gd name="T5" fmla="*/ 0 h 570"/>
                <a:gd name="T6" fmla="*/ 0 w 15"/>
                <a:gd name="T7" fmla="*/ 0 h 570"/>
                <a:gd name="T8" fmla="*/ 0 w 15"/>
                <a:gd name="T9" fmla="*/ 562 h 570"/>
                <a:gd name="T10" fmla="*/ 7 w 15"/>
                <a:gd name="T11" fmla="*/ 555 h 570"/>
                <a:gd name="T12" fmla="*/ 7 w 15"/>
                <a:gd name="T13" fmla="*/ 570 h 570"/>
                <a:gd name="T14" fmla="*/ 15 w 15"/>
                <a:gd name="T15" fmla="*/ 570 h 570"/>
                <a:gd name="T16" fmla="*/ 15 w 15"/>
                <a:gd name="T17" fmla="*/ 562 h 570"/>
                <a:gd name="T18" fmla="*/ 7 w 15"/>
                <a:gd name="T19"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70">
                  <a:moveTo>
                    <a:pt x="7" y="570"/>
                  </a:moveTo>
                  <a:lnTo>
                    <a:pt x="15" y="562"/>
                  </a:lnTo>
                  <a:lnTo>
                    <a:pt x="15" y="0"/>
                  </a:lnTo>
                  <a:lnTo>
                    <a:pt x="0" y="0"/>
                  </a:lnTo>
                  <a:lnTo>
                    <a:pt x="0" y="562"/>
                  </a:lnTo>
                  <a:lnTo>
                    <a:pt x="7" y="555"/>
                  </a:lnTo>
                  <a:lnTo>
                    <a:pt x="7" y="570"/>
                  </a:lnTo>
                  <a:lnTo>
                    <a:pt x="15" y="570"/>
                  </a:lnTo>
                  <a:lnTo>
                    <a:pt x="15" y="562"/>
                  </a:lnTo>
                  <a:lnTo>
                    <a:pt x="7" y="5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6" name="Freeform 108"/>
            <p:cNvSpPr>
              <a:spLocks/>
            </p:cNvSpPr>
            <p:nvPr/>
          </p:nvSpPr>
          <p:spPr bwMode="auto">
            <a:xfrm>
              <a:off x="1079" y="1911"/>
              <a:ext cx="155" cy="7"/>
            </a:xfrm>
            <a:custGeom>
              <a:avLst/>
              <a:gdLst>
                <a:gd name="T0" fmla="*/ 0 w 308"/>
                <a:gd name="T1" fmla="*/ 7 h 15"/>
                <a:gd name="T2" fmla="*/ 8 w 308"/>
                <a:gd name="T3" fmla="*/ 15 h 15"/>
                <a:gd name="T4" fmla="*/ 308 w 308"/>
                <a:gd name="T5" fmla="*/ 15 h 15"/>
                <a:gd name="T6" fmla="*/ 308 w 308"/>
                <a:gd name="T7" fmla="*/ 0 h 15"/>
                <a:gd name="T8" fmla="*/ 8 w 308"/>
                <a:gd name="T9" fmla="*/ 0 h 15"/>
                <a:gd name="T10" fmla="*/ 16 w 308"/>
                <a:gd name="T11" fmla="*/ 7 h 15"/>
                <a:gd name="T12" fmla="*/ 0 w 308"/>
                <a:gd name="T13" fmla="*/ 7 h 15"/>
                <a:gd name="T14" fmla="*/ 0 w 308"/>
                <a:gd name="T15" fmla="*/ 15 h 15"/>
                <a:gd name="T16" fmla="*/ 8 w 308"/>
                <a:gd name="T17" fmla="*/ 15 h 15"/>
                <a:gd name="T18" fmla="*/ 0 w 3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0" y="7"/>
                  </a:moveTo>
                  <a:lnTo>
                    <a:pt x="8" y="15"/>
                  </a:lnTo>
                  <a:lnTo>
                    <a:pt x="308" y="15"/>
                  </a:lnTo>
                  <a:lnTo>
                    <a:pt x="308"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7" name="Freeform 109"/>
            <p:cNvSpPr>
              <a:spLocks/>
            </p:cNvSpPr>
            <p:nvPr/>
          </p:nvSpPr>
          <p:spPr bwMode="auto">
            <a:xfrm>
              <a:off x="1079" y="1629"/>
              <a:ext cx="8" cy="285"/>
            </a:xfrm>
            <a:custGeom>
              <a:avLst/>
              <a:gdLst>
                <a:gd name="T0" fmla="*/ 8 w 16"/>
                <a:gd name="T1" fmla="*/ 0 h 570"/>
                <a:gd name="T2" fmla="*/ 0 w 16"/>
                <a:gd name="T3" fmla="*/ 8 h 570"/>
                <a:gd name="T4" fmla="*/ 0 w 16"/>
                <a:gd name="T5" fmla="*/ 570 h 570"/>
                <a:gd name="T6" fmla="*/ 16 w 16"/>
                <a:gd name="T7" fmla="*/ 570 h 570"/>
                <a:gd name="T8" fmla="*/ 16 w 16"/>
                <a:gd name="T9" fmla="*/ 8 h 570"/>
                <a:gd name="T10" fmla="*/ 8 w 16"/>
                <a:gd name="T11" fmla="*/ 15 h 570"/>
                <a:gd name="T12" fmla="*/ 8 w 16"/>
                <a:gd name="T13" fmla="*/ 0 h 570"/>
                <a:gd name="T14" fmla="*/ 0 w 16"/>
                <a:gd name="T15" fmla="*/ 0 h 570"/>
                <a:gd name="T16" fmla="*/ 0 w 16"/>
                <a:gd name="T17" fmla="*/ 8 h 570"/>
                <a:gd name="T18" fmla="*/ 8 w 16"/>
                <a:gd name="T19"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70">
                  <a:moveTo>
                    <a:pt x="8" y="0"/>
                  </a:moveTo>
                  <a:lnTo>
                    <a:pt x="0" y="8"/>
                  </a:lnTo>
                  <a:lnTo>
                    <a:pt x="0" y="570"/>
                  </a:lnTo>
                  <a:lnTo>
                    <a:pt x="16" y="570"/>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8" name="Rectangle 110"/>
            <p:cNvSpPr>
              <a:spLocks noChangeArrowheads="1"/>
            </p:cNvSpPr>
            <p:nvPr/>
          </p:nvSpPr>
          <p:spPr bwMode="auto">
            <a:xfrm>
              <a:off x="784" y="1910"/>
              <a:ext cx="268"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9" name="Freeform 111"/>
            <p:cNvSpPr>
              <a:spLocks/>
            </p:cNvSpPr>
            <p:nvPr/>
          </p:nvSpPr>
          <p:spPr bwMode="auto">
            <a:xfrm>
              <a:off x="784" y="1906"/>
              <a:ext cx="272" cy="8"/>
            </a:xfrm>
            <a:custGeom>
              <a:avLst/>
              <a:gdLst>
                <a:gd name="T0" fmla="*/ 543 w 543"/>
                <a:gd name="T1" fmla="*/ 8 h 15"/>
                <a:gd name="T2" fmla="*/ 535 w 543"/>
                <a:gd name="T3" fmla="*/ 0 h 15"/>
                <a:gd name="T4" fmla="*/ 0 w 543"/>
                <a:gd name="T5" fmla="*/ 0 h 15"/>
                <a:gd name="T6" fmla="*/ 0 w 543"/>
                <a:gd name="T7" fmla="*/ 15 h 15"/>
                <a:gd name="T8" fmla="*/ 535 w 543"/>
                <a:gd name="T9" fmla="*/ 15 h 15"/>
                <a:gd name="T10" fmla="*/ 528 w 543"/>
                <a:gd name="T11" fmla="*/ 8 h 15"/>
                <a:gd name="T12" fmla="*/ 543 w 543"/>
                <a:gd name="T13" fmla="*/ 8 h 15"/>
                <a:gd name="T14" fmla="*/ 543 w 543"/>
                <a:gd name="T15" fmla="*/ 0 h 15"/>
                <a:gd name="T16" fmla="*/ 535 w 543"/>
                <a:gd name="T17" fmla="*/ 0 h 15"/>
                <a:gd name="T18" fmla="*/ 543 w 5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8"/>
                  </a:moveTo>
                  <a:lnTo>
                    <a:pt x="535" y="0"/>
                  </a:lnTo>
                  <a:lnTo>
                    <a:pt x="0" y="0"/>
                  </a:lnTo>
                  <a:lnTo>
                    <a:pt x="0" y="15"/>
                  </a:lnTo>
                  <a:lnTo>
                    <a:pt x="535" y="15"/>
                  </a:lnTo>
                  <a:lnTo>
                    <a:pt x="528" y="8"/>
                  </a:lnTo>
                  <a:lnTo>
                    <a:pt x="543" y="8"/>
                  </a:lnTo>
                  <a:lnTo>
                    <a:pt x="543" y="0"/>
                  </a:lnTo>
                  <a:lnTo>
                    <a:pt x="535" y="0"/>
                  </a:lnTo>
                  <a:lnTo>
                    <a:pt x="5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0" name="Freeform 112"/>
            <p:cNvSpPr>
              <a:spLocks/>
            </p:cNvSpPr>
            <p:nvPr/>
          </p:nvSpPr>
          <p:spPr bwMode="auto">
            <a:xfrm>
              <a:off x="1049" y="1910"/>
              <a:ext cx="7" cy="12"/>
            </a:xfrm>
            <a:custGeom>
              <a:avLst/>
              <a:gdLst>
                <a:gd name="T0" fmla="*/ 7 w 15"/>
                <a:gd name="T1" fmla="*/ 24 h 24"/>
                <a:gd name="T2" fmla="*/ 15 w 15"/>
                <a:gd name="T3" fmla="*/ 17 h 24"/>
                <a:gd name="T4" fmla="*/ 15 w 15"/>
                <a:gd name="T5" fmla="*/ 0 h 24"/>
                <a:gd name="T6" fmla="*/ 0 w 15"/>
                <a:gd name="T7" fmla="*/ 0 h 24"/>
                <a:gd name="T8" fmla="*/ 0 w 15"/>
                <a:gd name="T9" fmla="*/ 17 h 24"/>
                <a:gd name="T10" fmla="*/ 7 w 15"/>
                <a:gd name="T11" fmla="*/ 9 h 24"/>
                <a:gd name="T12" fmla="*/ 7 w 15"/>
                <a:gd name="T13" fmla="*/ 24 h 24"/>
                <a:gd name="T14" fmla="*/ 15 w 15"/>
                <a:gd name="T15" fmla="*/ 24 h 24"/>
                <a:gd name="T16" fmla="*/ 15 w 15"/>
                <a:gd name="T17" fmla="*/ 17 h 24"/>
                <a:gd name="T18" fmla="*/ 7 w 1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7" y="24"/>
                  </a:moveTo>
                  <a:lnTo>
                    <a:pt x="15" y="17"/>
                  </a:lnTo>
                  <a:lnTo>
                    <a:pt x="15" y="0"/>
                  </a:lnTo>
                  <a:lnTo>
                    <a:pt x="0" y="0"/>
                  </a:lnTo>
                  <a:lnTo>
                    <a:pt x="0" y="17"/>
                  </a:lnTo>
                  <a:lnTo>
                    <a:pt x="7" y="9"/>
                  </a:lnTo>
                  <a:lnTo>
                    <a:pt x="7" y="24"/>
                  </a:lnTo>
                  <a:lnTo>
                    <a:pt x="15" y="24"/>
                  </a:lnTo>
                  <a:lnTo>
                    <a:pt x="15" y="17"/>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1" name="Freeform 113"/>
            <p:cNvSpPr>
              <a:spLocks/>
            </p:cNvSpPr>
            <p:nvPr/>
          </p:nvSpPr>
          <p:spPr bwMode="auto">
            <a:xfrm>
              <a:off x="781" y="1915"/>
              <a:ext cx="271" cy="7"/>
            </a:xfrm>
            <a:custGeom>
              <a:avLst/>
              <a:gdLst>
                <a:gd name="T0" fmla="*/ 0 w 542"/>
                <a:gd name="T1" fmla="*/ 8 h 15"/>
                <a:gd name="T2" fmla="*/ 7 w 542"/>
                <a:gd name="T3" fmla="*/ 15 h 15"/>
                <a:gd name="T4" fmla="*/ 542 w 542"/>
                <a:gd name="T5" fmla="*/ 15 h 15"/>
                <a:gd name="T6" fmla="*/ 542 w 542"/>
                <a:gd name="T7" fmla="*/ 0 h 15"/>
                <a:gd name="T8" fmla="*/ 7 w 542"/>
                <a:gd name="T9" fmla="*/ 0 h 15"/>
                <a:gd name="T10" fmla="*/ 15 w 542"/>
                <a:gd name="T11" fmla="*/ 8 h 15"/>
                <a:gd name="T12" fmla="*/ 0 w 542"/>
                <a:gd name="T13" fmla="*/ 8 h 15"/>
                <a:gd name="T14" fmla="*/ 0 w 542"/>
                <a:gd name="T15" fmla="*/ 15 h 15"/>
                <a:gd name="T16" fmla="*/ 7 w 542"/>
                <a:gd name="T17" fmla="*/ 15 h 15"/>
                <a:gd name="T18" fmla="*/ 0 w 5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
                  <a:moveTo>
                    <a:pt x="0" y="8"/>
                  </a:moveTo>
                  <a:lnTo>
                    <a:pt x="7" y="15"/>
                  </a:lnTo>
                  <a:lnTo>
                    <a:pt x="542" y="15"/>
                  </a:lnTo>
                  <a:lnTo>
                    <a:pt x="542"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2" name="Freeform 114"/>
            <p:cNvSpPr>
              <a:spLocks/>
            </p:cNvSpPr>
            <p:nvPr/>
          </p:nvSpPr>
          <p:spPr bwMode="auto">
            <a:xfrm>
              <a:off x="781" y="1906"/>
              <a:ext cx="7" cy="13"/>
            </a:xfrm>
            <a:custGeom>
              <a:avLst/>
              <a:gdLst>
                <a:gd name="T0" fmla="*/ 7 w 15"/>
                <a:gd name="T1" fmla="*/ 0 h 25"/>
                <a:gd name="T2" fmla="*/ 0 w 15"/>
                <a:gd name="T3" fmla="*/ 8 h 25"/>
                <a:gd name="T4" fmla="*/ 0 w 15"/>
                <a:gd name="T5" fmla="*/ 25 h 25"/>
                <a:gd name="T6" fmla="*/ 15 w 15"/>
                <a:gd name="T7" fmla="*/ 25 h 25"/>
                <a:gd name="T8" fmla="*/ 15 w 15"/>
                <a:gd name="T9" fmla="*/ 8 h 25"/>
                <a:gd name="T10" fmla="*/ 7 w 15"/>
                <a:gd name="T11" fmla="*/ 15 h 25"/>
                <a:gd name="T12" fmla="*/ 7 w 15"/>
                <a:gd name="T13" fmla="*/ 0 h 25"/>
                <a:gd name="T14" fmla="*/ 0 w 15"/>
                <a:gd name="T15" fmla="*/ 0 h 25"/>
                <a:gd name="T16" fmla="*/ 0 w 15"/>
                <a:gd name="T17" fmla="*/ 8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8"/>
                  </a:lnTo>
                  <a:lnTo>
                    <a:pt x="0" y="25"/>
                  </a:lnTo>
                  <a:lnTo>
                    <a:pt x="15" y="25"/>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3" name="Rectangle 115"/>
            <p:cNvSpPr>
              <a:spLocks noChangeArrowheads="1"/>
            </p:cNvSpPr>
            <p:nvPr/>
          </p:nvSpPr>
          <p:spPr bwMode="auto">
            <a:xfrm>
              <a:off x="802" y="1919"/>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84" name="Freeform 116"/>
            <p:cNvSpPr>
              <a:spLocks/>
            </p:cNvSpPr>
            <p:nvPr/>
          </p:nvSpPr>
          <p:spPr bwMode="auto">
            <a:xfrm>
              <a:off x="802" y="1915"/>
              <a:ext cx="254" cy="8"/>
            </a:xfrm>
            <a:custGeom>
              <a:avLst/>
              <a:gdLst>
                <a:gd name="T0" fmla="*/ 508 w 508"/>
                <a:gd name="T1" fmla="*/ 8 h 15"/>
                <a:gd name="T2" fmla="*/ 500 w 508"/>
                <a:gd name="T3" fmla="*/ 0 h 15"/>
                <a:gd name="T4" fmla="*/ 0 w 508"/>
                <a:gd name="T5" fmla="*/ 0 h 15"/>
                <a:gd name="T6" fmla="*/ 0 w 508"/>
                <a:gd name="T7" fmla="*/ 15 h 15"/>
                <a:gd name="T8" fmla="*/ 500 w 508"/>
                <a:gd name="T9" fmla="*/ 15 h 15"/>
                <a:gd name="T10" fmla="*/ 493 w 508"/>
                <a:gd name="T11" fmla="*/ 8 h 15"/>
                <a:gd name="T12" fmla="*/ 508 w 508"/>
                <a:gd name="T13" fmla="*/ 8 h 15"/>
                <a:gd name="T14" fmla="*/ 508 w 508"/>
                <a:gd name="T15" fmla="*/ 0 h 15"/>
                <a:gd name="T16" fmla="*/ 500 w 508"/>
                <a:gd name="T17" fmla="*/ 0 h 15"/>
                <a:gd name="T18" fmla="*/ 508 w 5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8"/>
                  </a:moveTo>
                  <a:lnTo>
                    <a:pt x="500" y="0"/>
                  </a:lnTo>
                  <a:lnTo>
                    <a:pt x="0" y="0"/>
                  </a:lnTo>
                  <a:lnTo>
                    <a:pt x="0" y="15"/>
                  </a:lnTo>
                  <a:lnTo>
                    <a:pt x="500" y="15"/>
                  </a:lnTo>
                  <a:lnTo>
                    <a:pt x="493" y="8"/>
                  </a:lnTo>
                  <a:lnTo>
                    <a:pt x="508" y="8"/>
                  </a:lnTo>
                  <a:lnTo>
                    <a:pt x="508" y="0"/>
                  </a:lnTo>
                  <a:lnTo>
                    <a:pt x="500" y="0"/>
                  </a:lnTo>
                  <a:lnTo>
                    <a:pt x="5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5" name="Freeform 117"/>
            <p:cNvSpPr>
              <a:spLocks/>
            </p:cNvSpPr>
            <p:nvPr/>
          </p:nvSpPr>
          <p:spPr bwMode="auto">
            <a:xfrm>
              <a:off x="1049" y="1919"/>
              <a:ext cx="7" cy="51"/>
            </a:xfrm>
            <a:custGeom>
              <a:avLst/>
              <a:gdLst>
                <a:gd name="T0" fmla="*/ 7 w 15"/>
                <a:gd name="T1" fmla="*/ 101 h 101"/>
                <a:gd name="T2" fmla="*/ 15 w 15"/>
                <a:gd name="T3" fmla="*/ 93 h 101"/>
                <a:gd name="T4" fmla="*/ 15 w 15"/>
                <a:gd name="T5" fmla="*/ 0 h 101"/>
                <a:gd name="T6" fmla="*/ 0 w 15"/>
                <a:gd name="T7" fmla="*/ 0 h 101"/>
                <a:gd name="T8" fmla="*/ 0 w 15"/>
                <a:gd name="T9" fmla="*/ 93 h 101"/>
                <a:gd name="T10" fmla="*/ 7 w 15"/>
                <a:gd name="T11" fmla="*/ 86 h 101"/>
                <a:gd name="T12" fmla="*/ 7 w 15"/>
                <a:gd name="T13" fmla="*/ 101 h 101"/>
                <a:gd name="T14" fmla="*/ 15 w 15"/>
                <a:gd name="T15" fmla="*/ 101 h 101"/>
                <a:gd name="T16" fmla="*/ 15 w 15"/>
                <a:gd name="T17" fmla="*/ 93 h 101"/>
                <a:gd name="T18" fmla="*/ 7 w 15"/>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7" y="101"/>
                  </a:moveTo>
                  <a:lnTo>
                    <a:pt x="15" y="93"/>
                  </a:lnTo>
                  <a:lnTo>
                    <a:pt x="15" y="0"/>
                  </a:lnTo>
                  <a:lnTo>
                    <a:pt x="0" y="0"/>
                  </a:lnTo>
                  <a:lnTo>
                    <a:pt x="0" y="93"/>
                  </a:lnTo>
                  <a:lnTo>
                    <a:pt x="7" y="86"/>
                  </a:lnTo>
                  <a:lnTo>
                    <a:pt x="7" y="101"/>
                  </a:lnTo>
                  <a:lnTo>
                    <a:pt x="15" y="101"/>
                  </a:lnTo>
                  <a:lnTo>
                    <a:pt x="15" y="93"/>
                  </a:lnTo>
                  <a:lnTo>
                    <a:pt x="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6" name="Freeform 118"/>
            <p:cNvSpPr>
              <a:spLocks/>
            </p:cNvSpPr>
            <p:nvPr/>
          </p:nvSpPr>
          <p:spPr bwMode="auto">
            <a:xfrm>
              <a:off x="798" y="1962"/>
              <a:ext cx="254" cy="8"/>
            </a:xfrm>
            <a:custGeom>
              <a:avLst/>
              <a:gdLst>
                <a:gd name="T0" fmla="*/ 0 w 508"/>
                <a:gd name="T1" fmla="*/ 7 h 15"/>
                <a:gd name="T2" fmla="*/ 8 w 508"/>
                <a:gd name="T3" fmla="*/ 15 h 15"/>
                <a:gd name="T4" fmla="*/ 508 w 508"/>
                <a:gd name="T5" fmla="*/ 15 h 15"/>
                <a:gd name="T6" fmla="*/ 508 w 508"/>
                <a:gd name="T7" fmla="*/ 0 h 15"/>
                <a:gd name="T8" fmla="*/ 8 w 508"/>
                <a:gd name="T9" fmla="*/ 0 h 15"/>
                <a:gd name="T10" fmla="*/ 15 w 508"/>
                <a:gd name="T11" fmla="*/ 7 h 15"/>
                <a:gd name="T12" fmla="*/ 0 w 508"/>
                <a:gd name="T13" fmla="*/ 7 h 15"/>
                <a:gd name="T14" fmla="*/ 0 w 508"/>
                <a:gd name="T15" fmla="*/ 15 h 15"/>
                <a:gd name="T16" fmla="*/ 8 w 508"/>
                <a:gd name="T17" fmla="*/ 15 h 15"/>
                <a:gd name="T18" fmla="*/ 0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0" y="7"/>
                  </a:moveTo>
                  <a:lnTo>
                    <a:pt x="8" y="15"/>
                  </a:lnTo>
                  <a:lnTo>
                    <a:pt x="508" y="15"/>
                  </a:lnTo>
                  <a:lnTo>
                    <a:pt x="508"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7" name="Freeform 119"/>
            <p:cNvSpPr>
              <a:spLocks/>
            </p:cNvSpPr>
            <p:nvPr/>
          </p:nvSpPr>
          <p:spPr bwMode="auto">
            <a:xfrm>
              <a:off x="798" y="1915"/>
              <a:ext cx="8" cy="51"/>
            </a:xfrm>
            <a:custGeom>
              <a:avLst/>
              <a:gdLst>
                <a:gd name="T0" fmla="*/ 8 w 15"/>
                <a:gd name="T1" fmla="*/ 0 h 101"/>
                <a:gd name="T2" fmla="*/ 0 w 15"/>
                <a:gd name="T3" fmla="*/ 8 h 101"/>
                <a:gd name="T4" fmla="*/ 0 w 15"/>
                <a:gd name="T5" fmla="*/ 101 h 101"/>
                <a:gd name="T6" fmla="*/ 15 w 15"/>
                <a:gd name="T7" fmla="*/ 101 h 101"/>
                <a:gd name="T8" fmla="*/ 15 w 15"/>
                <a:gd name="T9" fmla="*/ 8 h 101"/>
                <a:gd name="T10" fmla="*/ 8 w 15"/>
                <a:gd name="T11" fmla="*/ 15 h 101"/>
                <a:gd name="T12" fmla="*/ 8 w 15"/>
                <a:gd name="T13" fmla="*/ 0 h 101"/>
                <a:gd name="T14" fmla="*/ 0 w 15"/>
                <a:gd name="T15" fmla="*/ 0 h 101"/>
                <a:gd name="T16" fmla="*/ 0 w 15"/>
                <a:gd name="T17" fmla="*/ 8 h 101"/>
                <a:gd name="T18" fmla="*/ 8 w 15"/>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8" y="0"/>
                  </a:moveTo>
                  <a:lnTo>
                    <a:pt x="0" y="8"/>
                  </a:lnTo>
                  <a:lnTo>
                    <a:pt x="0" y="101"/>
                  </a:lnTo>
                  <a:lnTo>
                    <a:pt x="15" y="101"/>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8" name="Rectangle 120"/>
            <p:cNvSpPr>
              <a:spLocks noChangeArrowheads="1"/>
            </p:cNvSpPr>
            <p:nvPr/>
          </p:nvSpPr>
          <p:spPr bwMode="auto">
            <a:xfrm>
              <a:off x="1246" y="1906"/>
              <a:ext cx="26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89" name="Freeform 121"/>
            <p:cNvSpPr>
              <a:spLocks/>
            </p:cNvSpPr>
            <p:nvPr/>
          </p:nvSpPr>
          <p:spPr bwMode="auto">
            <a:xfrm>
              <a:off x="1246" y="1903"/>
              <a:ext cx="272" cy="7"/>
            </a:xfrm>
            <a:custGeom>
              <a:avLst/>
              <a:gdLst>
                <a:gd name="T0" fmla="*/ 543 w 543"/>
                <a:gd name="T1" fmla="*/ 7 h 15"/>
                <a:gd name="T2" fmla="*/ 537 w 543"/>
                <a:gd name="T3" fmla="*/ 0 h 15"/>
                <a:gd name="T4" fmla="*/ 0 w 543"/>
                <a:gd name="T5" fmla="*/ 0 h 15"/>
                <a:gd name="T6" fmla="*/ 0 w 543"/>
                <a:gd name="T7" fmla="*/ 15 h 15"/>
                <a:gd name="T8" fmla="*/ 537 w 543"/>
                <a:gd name="T9" fmla="*/ 15 h 15"/>
                <a:gd name="T10" fmla="*/ 528 w 543"/>
                <a:gd name="T11" fmla="*/ 7 h 15"/>
                <a:gd name="T12" fmla="*/ 543 w 543"/>
                <a:gd name="T13" fmla="*/ 7 h 15"/>
                <a:gd name="T14" fmla="*/ 543 w 543"/>
                <a:gd name="T15" fmla="*/ 0 h 15"/>
                <a:gd name="T16" fmla="*/ 537 w 543"/>
                <a:gd name="T17" fmla="*/ 0 h 15"/>
                <a:gd name="T18" fmla="*/ 543 w 5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7"/>
                  </a:moveTo>
                  <a:lnTo>
                    <a:pt x="537" y="0"/>
                  </a:lnTo>
                  <a:lnTo>
                    <a:pt x="0" y="0"/>
                  </a:lnTo>
                  <a:lnTo>
                    <a:pt x="0" y="15"/>
                  </a:lnTo>
                  <a:lnTo>
                    <a:pt x="537" y="15"/>
                  </a:lnTo>
                  <a:lnTo>
                    <a:pt x="528" y="7"/>
                  </a:lnTo>
                  <a:lnTo>
                    <a:pt x="543" y="7"/>
                  </a:lnTo>
                  <a:lnTo>
                    <a:pt x="543" y="0"/>
                  </a:lnTo>
                  <a:lnTo>
                    <a:pt x="537" y="0"/>
                  </a:lnTo>
                  <a:lnTo>
                    <a:pt x="5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0" name="Freeform 122"/>
            <p:cNvSpPr>
              <a:spLocks/>
            </p:cNvSpPr>
            <p:nvPr/>
          </p:nvSpPr>
          <p:spPr bwMode="auto">
            <a:xfrm>
              <a:off x="1511" y="1906"/>
              <a:ext cx="7" cy="13"/>
            </a:xfrm>
            <a:custGeom>
              <a:avLst/>
              <a:gdLst>
                <a:gd name="T0" fmla="*/ 9 w 15"/>
                <a:gd name="T1" fmla="*/ 25 h 25"/>
                <a:gd name="T2" fmla="*/ 15 w 15"/>
                <a:gd name="T3" fmla="*/ 17 h 25"/>
                <a:gd name="T4" fmla="*/ 15 w 15"/>
                <a:gd name="T5" fmla="*/ 0 h 25"/>
                <a:gd name="T6" fmla="*/ 0 w 15"/>
                <a:gd name="T7" fmla="*/ 0 h 25"/>
                <a:gd name="T8" fmla="*/ 0 w 15"/>
                <a:gd name="T9" fmla="*/ 17 h 25"/>
                <a:gd name="T10" fmla="*/ 9 w 15"/>
                <a:gd name="T11" fmla="*/ 10 h 25"/>
                <a:gd name="T12" fmla="*/ 9 w 15"/>
                <a:gd name="T13" fmla="*/ 25 h 25"/>
                <a:gd name="T14" fmla="*/ 15 w 15"/>
                <a:gd name="T15" fmla="*/ 25 h 25"/>
                <a:gd name="T16" fmla="*/ 15 w 15"/>
                <a:gd name="T17" fmla="*/ 17 h 25"/>
                <a:gd name="T18" fmla="*/ 9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9" y="25"/>
                  </a:moveTo>
                  <a:lnTo>
                    <a:pt x="15" y="17"/>
                  </a:lnTo>
                  <a:lnTo>
                    <a:pt x="15" y="0"/>
                  </a:lnTo>
                  <a:lnTo>
                    <a:pt x="0" y="0"/>
                  </a:lnTo>
                  <a:lnTo>
                    <a:pt x="0" y="17"/>
                  </a:lnTo>
                  <a:lnTo>
                    <a:pt x="9" y="10"/>
                  </a:lnTo>
                  <a:lnTo>
                    <a:pt x="9" y="25"/>
                  </a:lnTo>
                  <a:lnTo>
                    <a:pt x="15" y="25"/>
                  </a:lnTo>
                  <a:lnTo>
                    <a:pt x="15" y="17"/>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1" name="Freeform 123"/>
            <p:cNvSpPr>
              <a:spLocks/>
            </p:cNvSpPr>
            <p:nvPr/>
          </p:nvSpPr>
          <p:spPr bwMode="auto">
            <a:xfrm>
              <a:off x="1242" y="1911"/>
              <a:ext cx="273" cy="8"/>
            </a:xfrm>
            <a:custGeom>
              <a:avLst/>
              <a:gdLst>
                <a:gd name="T0" fmla="*/ 0 w 545"/>
                <a:gd name="T1" fmla="*/ 7 h 15"/>
                <a:gd name="T2" fmla="*/ 8 w 545"/>
                <a:gd name="T3" fmla="*/ 15 h 15"/>
                <a:gd name="T4" fmla="*/ 545 w 545"/>
                <a:gd name="T5" fmla="*/ 15 h 15"/>
                <a:gd name="T6" fmla="*/ 545 w 545"/>
                <a:gd name="T7" fmla="*/ 0 h 15"/>
                <a:gd name="T8" fmla="*/ 8 w 545"/>
                <a:gd name="T9" fmla="*/ 0 h 15"/>
                <a:gd name="T10" fmla="*/ 15 w 545"/>
                <a:gd name="T11" fmla="*/ 7 h 15"/>
                <a:gd name="T12" fmla="*/ 0 w 545"/>
                <a:gd name="T13" fmla="*/ 7 h 15"/>
                <a:gd name="T14" fmla="*/ 0 w 545"/>
                <a:gd name="T15" fmla="*/ 15 h 15"/>
                <a:gd name="T16" fmla="*/ 8 w 545"/>
                <a:gd name="T17" fmla="*/ 15 h 15"/>
                <a:gd name="T18" fmla="*/ 0 w 54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5" h="15">
                  <a:moveTo>
                    <a:pt x="0" y="7"/>
                  </a:moveTo>
                  <a:lnTo>
                    <a:pt x="8" y="15"/>
                  </a:lnTo>
                  <a:lnTo>
                    <a:pt x="545" y="15"/>
                  </a:lnTo>
                  <a:lnTo>
                    <a:pt x="54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2" name="Freeform 124"/>
            <p:cNvSpPr>
              <a:spLocks/>
            </p:cNvSpPr>
            <p:nvPr/>
          </p:nvSpPr>
          <p:spPr bwMode="auto">
            <a:xfrm>
              <a:off x="1242" y="1903"/>
              <a:ext cx="8" cy="12"/>
            </a:xfrm>
            <a:custGeom>
              <a:avLst/>
              <a:gdLst>
                <a:gd name="T0" fmla="*/ 8 w 15"/>
                <a:gd name="T1" fmla="*/ 0 h 24"/>
                <a:gd name="T2" fmla="*/ 0 w 15"/>
                <a:gd name="T3" fmla="*/ 7 h 24"/>
                <a:gd name="T4" fmla="*/ 0 w 15"/>
                <a:gd name="T5" fmla="*/ 24 h 24"/>
                <a:gd name="T6" fmla="*/ 15 w 15"/>
                <a:gd name="T7" fmla="*/ 24 h 24"/>
                <a:gd name="T8" fmla="*/ 15 w 15"/>
                <a:gd name="T9" fmla="*/ 7 h 24"/>
                <a:gd name="T10" fmla="*/ 8 w 15"/>
                <a:gd name="T11" fmla="*/ 15 h 24"/>
                <a:gd name="T12" fmla="*/ 8 w 15"/>
                <a:gd name="T13" fmla="*/ 0 h 24"/>
                <a:gd name="T14" fmla="*/ 0 w 15"/>
                <a:gd name="T15" fmla="*/ 0 h 24"/>
                <a:gd name="T16" fmla="*/ 0 w 15"/>
                <a:gd name="T17" fmla="*/ 7 h 24"/>
                <a:gd name="T18" fmla="*/ 8 w 15"/>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8" y="0"/>
                  </a:moveTo>
                  <a:lnTo>
                    <a:pt x="0" y="7"/>
                  </a:lnTo>
                  <a:lnTo>
                    <a:pt x="0" y="24"/>
                  </a:lnTo>
                  <a:lnTo>
                    <a:pt x="15" y="24"/>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3" name="Rectangle 125"/>
            <p:cNvSpPr>
              <a:spLocks noChangeArrowheads="1"/>
            </p:cNvSpPr>
            <p:nvPr/>
          </p:nvSpPr>
          <p:spPr bwMode="auto">
            <a:xfrm>
              <a:off x="1264" y="1915"/>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94" name="Freeform 126"/>
            <p:cNvSpPr>
              <a:spLocks/>
            </p:cNvSpPr>
            <p:nvPr/>
          </p:nvSpPr>
          <p:spPr bwMode="auto">
            <a:xfrm>
              <a:off x="1264" y="1911"/>
              <a:ext cx="254" cy="8"/>
            </a:xfrm>
            <a:custGeom>
              <a:avLst/>
              <a:gdLst>
                <a:gd name="T0" fmla="*/ 508 w 508"/>
                <a:gd name="T1" fmla="*/ 7 h 15"/>
                <a:gd name="T2" fmla="*/ 501 w 508"/>
                <a:gd name="T3" fmla="*/ 0 h 15"/>
                <a:gd name="T4" fmla="*/ 0 w 508"/>
                <a:gd name="T5" fmla="*/ 0 h 15"/>
                <a:gd name="T6" fmla="*/ 0 w 508"/>
                <a:gd name="T7" fmla="*/ 15 h 15"/>
                <a:gd name="T8" fmla="*/ 501 w 508"/>
                <a:gd name="T9" fmla="*/ 15 h 15"/>
                <a:gd name="T10" fmla="*/ 493 w 508"/>
                <a:gd name="T11" fmla="*/ 7 h 15"/>
                <a:gd name="T12" fmla="*/ 508 w 508"/>
                <a:gd name="T13" fmla="*/ 7 h 15"/>
                <a:gd name="T14" fmla="*/ 508 w 508"/>
                <a:gd name="T15" fmla="*/ 0 h 15"/>
                <a:gd name="T16" fmla="*/ 501 w 508"/>
                <a:gd name="T17" fmla="*/ 0 h 15"/>
                <a:gd name="T18" fmla="*/ 508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7"/>
                  </a:moveTo>
                  <a:lnTo>
                    <a:pt x="501" y="0"/>
                  </a:lnTo>
                  <a:lnTo>
                    <a:pt x="0" y="0"/>
                  </a:lnTo>
                  <a:lnTo>
                    <a:pt x="0" y="15"/>
                  </a:lnTo>
                  <a:lnTo>
                    <a:pt x="501" y="15"/>
                  </a:lnTo>
                  <a:lnTo>
                    <a:pt x="493" y="7"/>
                  </a:lnTo>
                  <a:lnTo>
                    <a:pt x="508" y="7"/>
                  </a:lnTo>
                  <a:lnTo>
                    <a:pt x="508" y="0"/>
                  </a:lnTo>
                  <a:lnTo>
                    <a:pt x="501" y="0"/>
                  </a:lnTo>
                  <a:lnTo>
                    <a:pt x="50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5" name="Freeform 127"/>
            <p:cNvSpPr>
              <a:spLocks/>
            </p:cNvSpPr>
            <p:nvPr/>
          </p:nvSpPr>
          <p:spPr bwMode="auto">
            <a:xfrm>
              <a:off x="1510" y="1915"/>
              <a:ext cx="8" cy="50"/>
            </a:xfrm>
            <a:custGeom>
              <a:avLst/>
              <a:gdLst>
                <a:gd name="T0" fmla="*/ 8 w 15"/>
                <a:gd name="T1" fmla="*/ 102 h 102"/>
                <a:gd name="T2" fmla="*/ 15 w 15"/>
                <a:gd name="T3" fmla="*/ 95 h 102"/>
                <a:gd name="T4" fmla="*/ 15 w 15"/>
                <a:gd name="T5" fmla="*/ 0 h 102"/>
                <a:gd name="T6" fmla="*/ 0 w 15"/>
                <a:gd name="T7" fmla="*/ 0 h 102"/>
                <a:gd name="T8" fmla="*/ 0 w 15"/>
                <a:gd name="T9" fmla="*/ 95 h 102"/>
                <a:gd name="T10" fmla="*/ 8 w 15"/>
                <a:gd name="T11" fmla="*/ 87 h 102"/>
                <a:gd name="T12" fmla="*/ 8 w 15"/>
                <a:gd name="T13" fmla="*/ 102 h 102"/>
                <a:gd name="T14" fmla="*/ 15 w 15"/>
                <a:gd name="T15" fmla="*/ 102 h 102"/>
                <a:gd name="T16" fmla="*/ 15 w 15"/>
                <a:gd name="T17" fmla="*/ 95 h 102"/>
                <a:gd name="T18" fmla="*/ 8 w 15"/>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102"/>
                  </a:moveTo>
                  <a:lnTo>
                    <a:pt x="15" y="95"/>
                  </a:lnTo>
                  <a:lnTo>
                    <a:pt x="15" y="0"/>
                  </a:lnTo>
                  <a:lnTo>
                    <a:pt x="0" y="0"/>
                  </a:lnTo>
                  <a:lnTo>
                    <a:pt x="0" y="95"/>
                  </a:lnTo>
                  <a:lnTo>
                    <a:pt x="8" y="87"/>
                  </a:lnTo>
                  <a:lnTo>
                    <a:pt x="8" y="102"/>
                  </a:lnTo>
                  <a:lnTo>
                    <a:pt x="15" y="102"/>
                  </a:lnTo>
                  <a:lnTo>
                    <a:pt x="15" y="95"/>
                  </a:lnTo>
                  <a:lnTo>
                    <a:pt x="8"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6" name="Freeform 128"/>
            <p:cNvSpPr>
              <a:spLocks/>
            </p:cNvSpPr>
            <p:nvPr/>
          </p:nvSpPr>
          <p:spPr bwMode="auto">
            <a:xfrm>
              <a:off x="1260" y="1958"/>
              <a:ext cx="254" cy="7"/>
            </a:xfrm>
            <a:custGeom>
              <a:avLst/>
              <a:gdLst>
                <a:gd name="T0" fmla="*/ 0 w 509"/>
                <a:gd name="T1" fmla="*/ 8 h 15"/>
                <a:gd name="T2" fmla="*/ 8 w 509"/>
                <a:gd name="T3" fmla="*/ 15 h 15"/>
                <a:gd name="T4" fmla="*/ 509 w 509"/>
                <a:gd name="T5" fmla="*/ 15 h 15"/>
                <a:gd name="T6" fmla="*/ 509 w 509"/>
                <a:gd name="T7" fmla="*/ 0 h 15"/>
                <a:gd name="T8" fmla="*/ 8 w 509"/>
                <a:gd name="T9" fmla="*/ 0 h 15"/>
                <a:gd name="T10" fmla="*/ 15 w 509"/>
                <a:gd name="T11" fmla="*/ 8 h 15"/>
                <a:gd name="T12" fmla="*/ 0 w 509"/>
                <a:gd name="T13" fmla="*/ 8 h 15"/>
                <a:gd name="T14" fmla="*/ 0 w 509"/>
                <a:gd name="T15" fmla="*/ 15 h 15"/>
                <a:gd name="T16" fmla="*/ 8 w 509"/>
                <a:gd name="T17" fmla="*/ 15 h 15"/>
                <a:gd name="T18" fmla="*/ 0 w 5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15">
                  <a:moveTo>
                    <a:pt x="0" y="8"/>
                  </a:moveTo>
                  <a:lnTo>
                    <a:pt x="8" y="15"/>
                  </a:lnTo>
                  <a:lnTo>
                    <a:pt x="509" y="15"/>
                  </a:lnTo>
                  <a:lnTo>
                    <a:pt x="509"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7" name="Freeform 129"/>
            <p:cNvSpPr>
              <a:spLocks/>
            </p:cNvSpPr>
            <p:nvPr/>
          </p:nvSpPr>
          <p:spPr bwMode="auto">
            <a:xfrm>
              <a:off x="1260" y="1911"/>
              <a:ext cx="7" cy="51"/>
            </a:xfrm>
            <a:custGeom>
              <a:avLst/>
              <a:gdLst>
                <a:gd name="T0" fmla="*/ 8 w 15"/>
                <a:gd name="T1" fmla="*/ 0 h 102"/>
                <a:gd name="T2" fmla="*/ 0 w 15"/>
                <a:gd name="T3" fmla="*/ 7 h 102"/>
                <a:gd name="T4" fmla="*/ 0 w 15"/>
                <a:gd name="T5" fmla="*/ 102 h 102"/>
                <a:gd name="T6" fmla="*/ 15 w 15"/>
                <a:gd name="T7" fmla="*/ 102 h 102"/>
                <a:gd name="T8" fmla="*/ 15 w 15"/>
                <a:gd name="T9" fmla="*/ 7 h 102"/>
                <a:gd name="T10" fmla="*/ 8 w 15"/>
                <a:gd name="T11" fmla="*/ 15 h 102"/>
                <a:gd name="T12" fmla="*/ 8 w 15"/>
                <a:gd name="T13" fmla="*/ 0 h 102"/>
                <a:gd name="T14" fmla="*/ 0 w 15"/>
                <a:gd name="T15" fmla="*/ 0 h 102"/>
                <a:gd name="T16" fmla="*/ 0 w 15"/>
                <a:gd name="T17" fmla="*/ 7 h 102"/>
                <a:gd name="T18" fmla="*/ 8 w 15"/>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0"/>
                  </a:moveTo>
                  <a:lnTo>
                    <a:pt x="0" y="7"/>
                  </a:lnTo>
                  <a:lnTo>
                    <a:pt x="0" y="102"/>
                  </a:lnTo>
                  <a:lnTo>
                    <a:pt x="15" y="102"/>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8" name="Rectangle 130"/>
            <p:cNvSpPr>
              <a:spLocks noChangeArrowheads="1"/>
            </p:cNvSpPr>
            <p:nvPr/>
          </p:nvSpPr>
          <p:spPr bwMode="auto">
            <a:xfrm>
              <a:off x="1491" y="1810"/>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99" name="Freeform 131"/>
            <p:cNvSpPr>
              <a:spLocks/>
            </p:cNvSpPr>
            <p:nvPr/>
          </p:nvSpPr>
          <p:spPr bwMode="auto">
            <a:xfrm>
              <a:off x="1491" y="1806"/>
              <a:ext cx="21" cy="8"/>
            </a:xfrm>
            <a:custGeom>
              <a:avLst/>
              <a:gdLst>
                <a:gd name="T0" fmla="*/ 43 w 43"/>
                <a:gd name="T1" fmla="*/ 8 h 15"/>
                <a:gd name="T2" fmla="*/ 35 w 43"/>
                <a:gd name="T3" fmla="*/ 0 h 15"/>
                <a:gd name="T4" fmla="*/ 0 w 43"/>
                <a:gd name="T5" fmla="*/ 0 h 15"/>
                <a:gd name="T6" fmla="*/ 0 w 43"/>
                <a:gd name="T7" fmla="*/ 15 h 15"/>
                <a:gd name="T8" fmla="*/ 35 w 43"/>
                <a:gd name="T9" fmla="*/ 15 h 15"/>
                <a:gd name="T10" fmla="*/ 28 w 43"/>
                <a:gd name="T11" fmla="*/ 8 h 15"/>
                <a:gd name="T12" fmla="*/ 43 w 43"/>
                <a:gd name="T13" fmla="*/ 8 h 15"/>
                <a:gd name="T14" fmla="*/ 43 w 43"/>
                <a:gd name="T15" fmla="*/ 0 h 15"/>
                <a:gd name="T16" fmla="*/ 35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5" y="0"/>
                  </a:lnTo>
                  <a:lnTo>
                    <a:pt x="0" y="0"/>
                  </a:lnTo>
                  <a:lnTo>
                    <a:pt x="0" y="15"/>
                  </a:lnTo>
                  <a:lnTo>
                    <a:pt x="35" y="15"/>
                  </a:lnTo>
                  <a:lnTo>
                    <a:pt x="28" y="8"/>
                  </a:lnTo>
                  <a:lnTo>
                    <a:pt x="43" y="8"/>
                  </a:lnTo>
                  <a:lnTo>
                    <a:pt x="43" y="0"/>
                  </a:lnTo>
                  <a:lnTo>
                    <a:pt x="35"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0" name="Freeform 132"/>
            <p:cNvSpPr>
              <a:spLocks/>
            </p:cNvSpPr>
            <p:nvPr/>
          </p:nvSpPr>
          <p:spPr bwMode="auto">
            <a:xfrm>
              <a:off x="1504" y="1810"/>
              <a:ext cx="8" cy="100"/>
            </a:xfrm>
            <a:custGeom>
              <a:avLst/>
              <a:gdLst>
                <a:gd name="T0" fmla="*/ 7 w 15"/>
                <a:gd name="T1" fmla="*/ 198 h 198"/>
                <a:gd name="T2" fmla="*/ 15 w 15"/>
                <a:gd name="T3" fmla="*/ 190 h 198"/>
                <a:gd name="T4" fmla="*/ 15 w 15"/>
                <a:gd name="T5" fmla="*/ 0 h 198"/>
                <a:gd name="T6" fmla="*/ 0 w 15"/>
                <a:gd name="T7" fmla="*/ 0 h 198"/>
                <a:gd name="T8" fmla="*/ 0 w 15"/>
                <a:gd name="T9" fmla="*/ 190 h 198"/>
                <a:gd name="T10" fmla="*/ 7 w 15"/>
                <a:gd name="T11" fmla="*/ 183 h 198"/>
                <a:gd name="T12" fmla="*/ 7 w 15"/>
                <a:gd name="T13" fmla="*/ 198 h 198"/>
                <a:gd name="T14" fmla="*/ 15 w 15"/>
                <a:gd name="T15" fmla="*/ 198 h 198"/>
                <a:gd name="T16" fmla="*/ 15 w 15"/>
                <a:gd name="T17" fmla="*/ 190 h 198"/>
                <a:gd name="T18" fmla="*/ 7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198"/>
                  </a:moveTo>
                  <a:lnTo>
                    <a:pt x="15" y="190"/>
                  </a:lnTo>
                  <a:lnTo>
                    <a:pt x="15" y="0"/>
                  </a:lnTo>
                  <a:lnTo>
                    <a:pt x="0" y="0"/>
                  </a:lnTo>
                  <a:lnTo>
                    <a:pt x="0" y="190"/>
                  </a:lnTo>
                  <a:lnTo>
                    <a:pt x="7" y="183"/>
                  </a:lnTo>
                  <a:lnTo>
                    <a:pt x="7" y="198"/>
                  </a:lnTo>
                  <a:lnTo>
                    <a:pt x="15" y="198"/>
                  </a:lnTo>
                  <a:lnTo>
                    <a:pt x="15" y="190"/>
                  </a:lnTo>
                  <a:lnTo>
                    <a:pt x="7"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1" name="Freeform 133"/>
            <p:cNvSpPr>
              <a:spLocks/>
            </p:cNvSpPr>
            <p:nvPr/>
          </p:nvSpPr>
          <p:spPr bwMode="auto">
            <a:xfrm>
              <a:off x="1487" y="1902"/>
              <a:ext cx="21" cy="8"/>
            </a:xfrm>
            <a:custGeom>
              <a:avLst/>
              <a:gdLst>
                <a:gd name="T0" fmla="*/ 0 w 42"/>
                <a:gd name="T1" fmla="*/ 7 h 15"/>
                <a:gd name="T2" fmla="*/ 7 w 42"/>
                <a:gd name="T3" fmla="*/ 15 h 15"/>
                <a:gd name="T4" fmla="*/ 42 w 42"/>
                <a:gd name="T5" fmla="*/ 15 h 15"/>
                <a:gd name="T6" fmla="*/ 42 w 42"/>
                <a:gd name="T7" fmla="*/ 0 h 15"/>
                <a:gd name="T8" fmla="*/ 7 w 42"/>
                <a:gd name="T9" fmla="*/ 0 h 15"/>
                <a:gd name="T10" fmla="*/ 15 w 42"/>
                <a:gd name="T11" fmla="*/ 7 h 15"/>
                <a:gd name="T12" fmla="*/ 0 w 42"/>
                <a:gd name="T13" fmla="*/ 7 h 15"/>
                <a:gd name="T14" fmla="*/ 0 w 42"/>
                <a:gd name="T15" fmla="*/ 15 h 15"/>
                <a:gd name="T16" fmla="*/ 7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7" y="15"/>
                  </a:lnTo>
                  <a:lnTo>
                    <a:pt x="42" y="15"/>
                  </a:lnTo>
                  <a:lnTo>
                    <a:pt x="4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2" name="Freeform 134"/>
            <p:cNvSpPr>
              <a:spLocks/>
            </p:cNvSpPr>
            <p:nvPr/>
          </p:nvSpPr>
          <p:spPr bwMode="auto">
            <a:xfrm>
              <a:off x="1487" y="1806"/>
              <a:ext cx="8" cy="99"/>
            </a:xfrm>
            <a:custGeom>
              <a:avLst/>
              <a:gdLst>
                <a:gd name="T0" fmla="*/ 7 w 15"/>
                <a:gd name="T1" fmla="*/ 0 h 198"/>
                <a:gd name="T2" fmla="*/ 0 w 15"/>
                <a:gd name="T3" fmla="*/ 8 h 198"/>
                <a:gd name="T4" fmla="*/ 0 w 15"/>
                <a:gd name="T5" fmla="*/ 198 h 198"/>
                <a:gd name="T6" fmla="*/ 15 w 15"/>
                <a:gd name="T7" fmla="*/ 198 h 198"/>
                <a:gd name="T8" fmla="*/ 15 w 15"/>
                <a:gd name="T9" fmla="*/ 8 h 198"/>
                <a:gd name="T10" fmla="*/ 7 w 15"/>
                <a:gd name="T11" fmla="*/ 15 h 198"/>
                <a:gd name="T12" fmla="*/ 7 w 15"/>
                <a:gd name="T13" fmla="*/ 0 h 198"/>
                <a:gd name="T14" fmla="*/ 0 w 15"/>
                <a:gd name="T15" fmla="*/ 0 h 198"/>
                <a:gd name="T16" fmla="*/ 0 w 15"/>
                <a:gd name="T17" fmla="*/ 8 h 198"/>
                <a:gd name="T18" fmla="*/ 7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0"/>
                  </a:moveTo>
                  <a:lnTo>
                    <a:pt x="0" y="8"/>
                  </a:lnTo>
                  <a:lnTo>
                    <a:pt x="0" y="198"/>
                  </a:lnTo>
                  <a:lnTo>
                    <a:pt x="15" y="198"/>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3" name="Rectangle 135"/>
            <p:cNvSpPr>
              <a:spLocks noChangeArrowheads="1"/>
            </p:cNvSpPr>
            <p:nvPr/>
          </p:nvSpPr>
          <p:spPr bwMode="auto">
            <a:xfrm>
              <a:off x="1242" y="830"/>
              <a:ext cx="13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04" name="Freeform 136"/>
            <p:cNvSpPr>
              <a:spLocks/>
            </p:cNvSpPr>
            <p:nvPr/>
          </p:nvSpPr>
          <p:spPr bwMode="auto">
            <a:xfrm>
              <a:off x="1242" y="826"/>
              <a:ext cx="138" cy="7"/>
            </a:xfrm>
            <a:custGeom>
              <a:avLst/>
              <a:gdLst>
                <a:gd name="T0" fmla="*/ 277 w 277"/>
                <a:gd name="T1" fmla="*/ 8 h 15"/>
                <a:gd name="T2" fmla="*/ 269 w 277"/>
                <a:gd name="T3" fmla="*/ 0 h 15"/>
                <a:gd name="T4" fmla="*/ 0 w 277"/>
                <a:gd name="T5" fmla="*/ 0 h 15"/>
                <a:gd name="T6" fmla="*/ 0 w 277"/>
                <a:gd name="T7" fmla="*/ 15 h 15"/>
                <a:gd name="T8" fmla="*/ 269 w 277"/>
                <a:gd name="T9" fmla="*/ 15 h 15"/>
                <a:gd name="T10" fmla="*/ 262 w 277"/>
                <a:gd name="T11" fmla="*/ 8 h 15"/>
                <a:gd name="T12" fmla="*/ 277 w 277"/>
                <a:gd name="T13" fmla="*/ 8 h 15"/>
                <a:gd name="T14" fmla="*/ 277 w 277"/>
                <a:gd name="T15" fmla="*/ 0 h 15"/>
                <a:gd name="T16" fmla="*/ 269 w 277"/>
                <a:gd name="T17" fmla="*/ 0 h 15"/>
                <a:gd name="T18" fmla="*/ 277 w 27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5">
                  <a:moveTo>
                    <a:pt x="277" y="8"/>
                  </a:moveTo>
                  <a:lnTo>
                    <a:pt x="269" y="0"/>
                  </a:lnTo>
                  <a:lnTo>
                    <a:pt x="0" y="0"/>
                  </a:lnTo>
                  <a:lnTo>
                    <a:pt x="0" y="15"/>
                  </a:lnTo>
                  <a:lnTo>
                    <a:pt x="269" y="15"/>
                  </a:lnTo>
                  <a:lnTo>
                    <a:pt x="262" y="8"/>
                  </a:lnTo>
                  <a:lnTo>
                    <a:pt x="277" y="8"/>
                  </a:lnTo>
                  <a:lnTo>
                    <a:pt x="277" y="0"/>
                  </a:lnTo>
                  <a:lnTo>
                    <a:pt x="269" y="0"/>
                  </a:lnTo>
                  <a:lnTo>
                    <a:pt x="27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5" name="Freeform 137"/>
            <p:cNvSpPr>
              <a:spLocks/>
            </p:cNvSpPr>
            <p:nvPr/>
          </p:nvSpPr>
          <p:spPr bwMode="auto">
            <a:xfrm>
              <a:off x="1372" y="830"/>
              <a:ext cx="8" cy="46"/>
            </a:xfrm>
            <a:custGeom>
              <a:avLst/>
              <a:gdLst>
                <a:gd name="T0" fmla="*/ 7 w 15"/>
                <a:gd name="T1" fmla="*/ 93 h 93"/>
                <a:gd name="T2" fmla="*/ 15 w 15"/>
                <a:gd name="T3" fmla="*/ 86 h 93"/>
                <a:gd name="T4" fmla="*/ 15 w 15"/>
                <a:gd name="T5" fmla="*/ 0 h 93"/>
                <a:gd name="T6" fmla="*/ 0 w 15"/>
                <a:gd name="T7" fmla="*/ 0 h 93"/>
                <a:gd name="T8" fmla="*/ 0 w 15"/>
                <a:gd name="T9" fmla="*/ 86 h 93"/>
                <a:gd name="T10" fmla="*/ 7 w 15"/>
                <a:gd name="T11" fmla="*/ 78 h 93"/>
                <a:gd name="T12" fmla="*/ 7 w 15"/>
                <a:gd name="T13" fmla="*/ 93 h 93"/>
                <a:gd name="T14" fmla="*/ 15 w 15"/>
                <a:gd name="T15" fmla="*/ 93 h 93"/>
                <a:gd name="T16" fmla="*/ 15 w 15"/>
                <a:gd name="T17" fmla="*/ 86 h 93"/>
                <a:gd name="T18" fmla="*/ 7 w 15"/>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3">
                  <a:moveTo>
                    <a:pt x="7" y="93"/>
                  </a:moveTo>
                  <a:lnTo>
                    <a:pt x="15" y="86"/>
                  </a:lnTo>
                  <a:lnTo>
                    <a:pt x="15" y="0"/>
                  </a:lnTo>
                  <a:lnTo>
                    <a:pt x="0" y="0"/>
                  </a:lnTo>
                  <a:lnTo>
                    <a:pt x="0" y="86"/>
                  </a:lnTo>
                  <a:lnTo>
                    <a:pt x="7" y="78"/>
                  </a:lnTo>
                  <a:lnTo>
                    <a:pt x="7" y="93"/>
                  </a:lnTo>
                  <a:lnTo>
                    <a:pt x="15" y="93"/>
                  </a:lnTo>
                  <a:lnTo>
                    <a:pt x="15" y="86"/>
                  </a:lnTo>
                  <a:lnTo>
                    <a:pt x="7"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6" name="Freeform 138"/>
            <p:cNvSpPr>
              <a:spLocks/>
            </p:cNvSpPr>
            <p:nvPr/>
          </p:nvSpPr>
          <p:spPr bwMode="auto">
            <a:xfrm>
              <a:off x="1238" y="869"/>
              <a:ext cx="138" cy="7"/>
            </a:xfrm>
            <a:custGeom>
              <a:avLst/>
              <a:gdLst>
                <a:gd name="T0" fmla="*/ 0 w 275"/>
                <a:gd name="T1" fmla="*/ 8 h 15"/>
                <a:gd name="T2" fmla="*/ 6 w 275"/>
                <a:gd name="T3" fmla="*/ 15 h 15"/>
                <a:gd name="T4" fmla="*/ 275 w 275"/>
                <a:gd name="T5" fmla="*/ 15 h 15"/>
                <a:gd name="T6" fmla="*/ 275 w 275"/>
                <a:gd name="T7" fmla="*/ 0 h 15"/>
                <a:gd name="T8" fmla="*/ 6 w 275"/>
                <a:gd name="T9" fmla="*/ 0 h 15"/>
                <a:gd name="T10" fmla="*/ 14 w 275"/>
                <a:gd name="T11" fmla="*/ 8 h 15"/>
                <a:gd name="T12" fmla="*/ 0 w 275"/>
                <a:gd name="T13" fmla="*/ 8 h 15"/>
                <a:gd name="T14" fmla="*/ 0 w 275"/>
                <a:gd name="T15" fmla="*/ 15 h 15"/>
                <a:gd name="T16" fmla="*/ 6 w 275"/>
                <a:gd name="T17" fmla="*/ 15 h 15"/>
                <a:gd name="T18" fmla="*/ 0 w 2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
                  <a:moveTo>
                    <a:pt x="0" y="8"/>
                  </a:moveTo>
                  <a:lnTo>
                    <a:pt x="6" y="15"/>
                  </a:lnTo>
                  <a:lnTo>
                    <a:pt x="275" y="15"/>
                  </a:lnTo>
                  <a:lnTo>
                    <a:pt x="275" y="0"/>
                  </a:lnTo>
                  <a:lnTo>
                    <a:pt x="6" y="0"/>
                  </a:lnTo>
                  <a:lnTo>
                    <a:pt x="14"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7" name="Freeform 139"/>
            <p:cNvSpPr>
              <a:spLocks/>
            </p:cNvSpPr>
            <p:nvPr/>
          </p:nvSpPr>
          <p:spPr bwMode="auto">
            <a:xfrm>
              <a:off x="1238" y="826"/>
              <a:ext cx="8" cy="47"/>
            </a:xfrm>
            <a:custGeom>
              <a:avLst/>
              <a:gdLst>
                <a:gd name="T0" fmla="*/ 6 w 14"/>
                <a:gd name="T1" fmla="*/ 0 h 94"/>
                <a:gd name="T2" fmla="*/ 0 w 14"/>
                <a:gd name="T3" fmla="*/ 8 h 94"/>
                <a:gd name="T4" fmla="*/ 0 w 14"/>
                <a:gd name="T5" fmla="*/ 94 h 94"/>
                <a:gd name="T6" fmla="*/ 14 w 14"/>
                <a:gd name="T7" fmla="*/ 94 h 94"/>
                <a:gd name="T8" fmla="*/ 14 w 14"/>
                <a:gd name="T9" fmla="*/ 8 h 94"/>
                <a:gd name="T10" fmla="*/ 6 w 14"/>
                <a:gd name="T11" fmla="*/ 15 h 94"/>
                <a:gd name="T12" fmla="*/ 6 w 14"/>
                <a:gd name="T13" fmla="*/ 0 h 94"/>
                <a:gd name="T14" fmla="*/ 0 w 14"/>
                <a:gd name="T15" fmla="*/ 0 h 94"/>
                <a:gd name="T16" fmla="*/ 0 w 14"/>
                <a:gd name="T17" fmla="*/ 8 h 94"/>
                <a:gd name="T18" fmla="*/ 6 w 14"/>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4">
                  <a:moveTo>
                    <a:pt x="6" y="0"/>
                  </a:moveTo>
                  <a:lnTo>
                    <a:pt x="0" y="8"/>
                  </a:lnTo>
                  <a:lnTo>
                    <a:pt x="0" y="94"/>
                  </a:lnTo>
                  <a:lnTo>
                    <a:pt x="14" y="94"/>
                  </a:lnTo>
                  <a:lnTo>
                    <a:pt x="14" y="8"/>
                  </a:lnTo>
                  <a:lnTo>
                    <a:pt x="6" y="15"/>
                  </a:lnTo>
                  <a:lnTo>
                    <a:pt x="6" y="0"/>
                  </a:lnTo>
                  <a:lnTo>
                    <a:pt x="0" y="0"/>
                  </a:lnTo>
                  <a:lnTo>
                    <a:pt x="0"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8" name="Rectangle 140"/>
            <p:cNvSpPr>
              <a:spLocks noChangeArrowheads="1"/>
            </p:cNvSpPr>
            <p:nvPr/>
          </p:nvSpPr>
          <p:spPr bwMode="auto">
            <a:xfrm>
              <a:off x="1117" y="891"/>
              <a:ext cx="8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09" name="Rectangle 141"/>
            <p:cNvSpPr>
              <a:spLocks noChangeArrowheads="1"/>
            </p:cNvSpPr>
            <p:nvPr/>
          </p:nvSpPr>
          <p:spPr bwMode="auto">
            <a:xfrm>
              <a:off x="1087" y="921"/>
              <a:ext cx="14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0" name="Freeform 142"/>
            <p:cNvSpPr>
              <a:spLocks/>
            </p:cNvSpPr>
            <p:nvPr/>
          </p:nvSpPr>
          <p:spPr bwMode="auto">
            <a:xfrm>
              <a:off x="1048" y="956"/>
              <a:ext cx="220" cy="8"/>
            </a:xfrm>
            <a:custGeom>
              <a:avLst/>
              <a:gdLst>
                <a:gd name="T0" fmla="*/ 440 w 440"/>
                <a:gd name="T1" fmla="*/ 0 h 16"/>
                <a:gd name="T2" fmla="*/ 0 w 440"/>
                <a:gd name="T3" fmla="*/ 1 h 16"/>
                <a:gd name="T4" fmla="*/ 0 w 440"/>
                <a:gd name="T5" fmla="*/ 16 h 16"/>
                <a:gd name="T6" fmla="*/ 440 w 440"/>
                <a:gd name="T7" fmla="*/ 15 h 16"/>
                <a:gd name="T8" fmla="*/ 440 w 440"/>
                <a:gd name="T9" fmla="*/ 0 h 16"/>
              </a:gdLst>
              <a:ahLst/>
              <a:cxnLst>
                <a:cxn ang="0">
                  <a:pos x="T0" y="T1"/>
                </a:cxn>
                <a:cxn ang="0">
                  <a:pos x="T2" y="T3"/>
                </a:cxn>
                <a:cxn ang="0">
                  <a:pos x="T4" y="T5"/>
                </a:cxn>
                <a:cxn ang="0">
                  <a:pos x="T6" y="T7"/>
                </a:cxn>
                <a:cxn ang="0">
                  <a:pos x="T8" y="T9"/>
                </a:cxn>
              </a:cxnLst>
              <a:rect l="0" t="0" r="r" b="b"/>
              <a:pathLst>
                <a:path w="440" h="16">
                  <a:moveTo>
                    <a:pt x="440" y="0"/>
                  </a:moveTo>
                  <a:lnTo>
                    <a:pt x="0" y="1"/>
                  </a:lnTo>
                  <a:lnTo>
                    <a:pt x="0" y="16"/>
                  </a:lnTo>
                  <a:lnTo>
                    <a:pt x="440" y="15"/>
                  </a:lnTo>
                  <a:lnTo>
                    <a:pt x="4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1" name="Freeform 143"/>
            <p:cNvSpPr>
              <a:spLocks/>
            </p:cNvSpPr>
            <p:nvPr/>
          </p:nvSpPr>
          <p:spPr bwMode="auto">
            <a:xfrm>
              <a:off x="1018" y="990"/>
              <a:ext cx="285" cy="9"/>
            </a:xfrm>
            <a:custGeom>
              <a:avLst/>
              <a:gdLst>
                <a:gd name="T0" fmla="*/ 571 w 571"/>
                <a:gd name="T1" fmla="*/ 0 h 16"/>
                <a:gd name="T2" fmla="*/ 0 w 571"/>
                <a:gd name="T3" fmla="*/ 1 h 16"/>
                <a:gd name="T4" fmla="*/ 0 w 571"/>
                <a:gd name="T5" fmla="*/ 16 h 16"/>
                <a:gd name="T6" fmla="*/ 571 w 571"/>
                <a:gd name="T7" fmla="*/ 15 h 16"/>
                <a:gd name="T8" fmla="*/ 571 w 571"/>
                <a:gd name="T9" fmla="*/ 0 h 16"/>
              </a:gdLst>
              <a:ahLst/>
              <a:cxnLst>
                <a:cxn ang="0">
                  <a:pos x="T0" y="T1"/>
                </a:cxn>
                <a:cxn ang="0">
                  <a:pos x="T2" y="T3"/>
                </a:cxn>
                <a:cxn ang="0">
                  <a:pos x="T4" y="T5"/>
                </a:cxn>
                <a:cxn ang="0">
                  <a:pos x="T6" y="T7"/>
                </a:cxn>
                <a:cxn ang="0">
                  <a:pos x="T8" y="T9"/>
                </a:cxn>
              </a:cxnLst>
              <a:rect l="0" t="0" r="r" b="b"/>
              <a:pathLst>
                <a:path w="571" h="16">
                  <a:moveTo>
                    <a:pt x="571" y="0"/>
                  </a:moveTo>
                  <a:lnTo>
                    <a:pt x="0" y="1"/>
                  </a:lnTo>
                  <a:lnTo>
                    <a:pt x="0" y="16"/>
                  </a:lnTo>
                  <a:lnTo>
                    <a:pt x="571" y="15"/>
                  </a:lnTo>
                  <a:lnTo>
                    <a:pt x="5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2" name="Rectangle 144"/>
            <p:cNvSpPr>
              <a:spLocks noChangeArrowheads="1"/>
            </p:cNvSpPr>
            <p:nvPr/>
          </p:nvSpPr>
          <p:spPr bwMode="auto">
            <a:xfrm>
              <a:off x="974" y="1029"/>
              <a:ext cx="3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3" name="Freeform 145"/>
            <p:cNvSpPr>
              <a:spLocks/>
            </p:cNvSpPr>
            <p:nvPr/>
          </p:nvSpPr>
          <p:spPr bwMode="auto">
            <a:xfrm>
              <a:off x="936" y="1071"/>
              <a:ext cx="439" cy="8"/>
            </a:xfrm>
            <a:custGeom>
              <a:avLst/>
              <a:gdLst>
                <a:gd name="T0" fmla="*/ 877 w 877"/>
                <a:gd name="T1" fmla="*/ 2 h 17"/>
                <a:gd name="T2" fmla="*/ 0 w 877"/>
                <a:gd name="T3" fmla="*/ 0 h 17"/>
                <a:gd name="T4" fmla="*/ 0 w 877"/>
                <a:gd name="T5" fmla="*/ 15 h 17"/>
                <a:gd name="T6" fmla="*/ 877 w 877"/>
                <a:gd name="T7" fmla="*/ 17 h 17"/>
                <a:gd name="T8" fmla="*/ 877 w 877"/>
                <a:gd name="T9" fmla="*/ 2 h 17"/>
              </a:gdLst>
              <a:ahLst/>
              <a:cxnLst>
                <a:cxn ang="0">
                  <a:pos x="T0" y="T1"/>
                </a:cxn>
                <a:cxn ang="0">
                  <a:pos x="T2" y="T3"/>
                </a:cxn>
                <a:cxn ang="0">
                  <a:pos x="T4" y="T5"/>
                </a:cxn>
                <a:cxn ang="0">
                  <a:pos x="T6" y="T7"/>
                </a:cxn>
                <a:cxn ang="0">
                  <a:pos x="T8" y="T9"/>
                </a:cxn>
              </a:cxnLst>
              <a:rect l="0" t="0" r="r" b="b"/>
              <a:pathLst>
                <a:path w="877" h="17">
                  <a:moveTo>
                    <a:pt x="877" y="2"/>
                  </a:moveTo>
                  <a:lnTo>
                    <a:pt x="0" y="0"/>
                  </a:lnTo>
                  <a:lnTo>
                    <a:pt x="0" y="15"/>
                  </a:lnTo>
                  <a:lnTo>
                    <a:pt x="877" y="17"/>
                  </a:lnTo>
                  <a:lnTo>
                    <a:pt x="8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4" name="Freeform 146"/>
            <p:cNvSpPr>
              <a:spLocks/>
            </p:cNvSpPr>
            <p:nvPr/>
          </p:nvSpPr>
          <p:spPr bwMode="auto">
            <a:xfrm>
              <a:off x="896" y="1106"/>
              <a:ext cx="520" cy="9"/>
            </a:xfrm>
            <a:custGeom>
              <a:avLst/>
              <a:gdLst>
                <a:gd name="T0" fmla="*/ 1039 w 1039"/>
                <a:gd name="T1" fmla="*/ 4 h 19"/>
                <a:gd name="T2" fmla="*/ 0 w 1039"/>
                <a:gd name="T3" fmla="*/ 0 h 19"/>
                <a:gd name="T4" fmla="*/ 0 w 1039"/>
                <a:gd name="T5" fmla="*/ 15 h 19"/>
                <a:gd name="T6" fmla="*/ 1039 w 1039"/>
                <a:gd name="T7" fmla="*/ 19 h 19"/>
                <a:gd name="T8" fmla="*/ 1039 w 1039"/>
                <a:gd name="T9" fmla="*/ 4 h 19"/>
              </a:gdLst>
              <a:ahLst/>
              <a:cxnLst>
                <a:cxn ang="0">
                  <a:pos x="T0" y="T1"/>
                </a:cxn>
                <a:cxn ang="0">
                  <a:pos x="T2" y="T3"/>
                </a:cxn>
                <a:cxn ang="0">
                  <a:pos x="T4" y="T5"/>
                </a:cxn>
                <a:cxn ang="0">
                  <a:pos x="T6" y="T7"/>
                </a:cxn>
                <a:cxn ang="0">
                  <a:pos x="T8" y="T9"/>
                </a:cxn>
              </a:cxnLst>
              <a:rect l="0" t="0" r="r" b="b"/>
              <a:pathLst>
                <a:path w="1039" h="19">
                  <a:moveTo>
                    <a:pt x="1039" y="4"/>
                  </a:moveTo>
                  <a:lnTo>
                    <a:pt x="0" y="0"/>
                  </a:lnTo>
                  <a:lnTo>
                    <a:pt x="0" y="15"/>
                  </a:lnTo>
                  <a:lnTo>
                    <a:pt x="1039" y="19"/>
                  </a:lnTo>
                  <a:lnTo>
                    <a:pt x="103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5" name="Freeform 147"/>
            <p:cNvSpPr>
              <a:spLocks/>
            </p:cNvSpPr>
            <p:nvPr/>
          </p:nvSpPr>
          <p:spPr bwMode="auto">
            <a:xfrm>
              <a:off x="862" y="1143"/>
              <a:ext cx="581" cy="9"/>
            </a:xfrm>
            <a:custGeom>
              <a:avLst/>
              <a:gdLst>
                <a:gd name="T0" fmla="*/ 1163 w 1163"/>
                <a:gd name="T1" fmla="*/ 0 h 19"/>
                <a:gd name="T2" fmla="*/ 0 w 1163"/>
                <a:gd name="T3" fmla="*/ 2 h 19"/>
                <a:gd name="T4" fmla="*/ 0 w 1163"/>
                <a:gd name="T5" fmla="*/ 19 h 19"/>
                <a:gd name="T6" fmla="*/ 1163 w 1163"/>
                <a:gd name="T7" fmla="*/ 15 h 19"/>
                <a:gd name="T8" fmla="*/ 1163 w 1163"/>
                <a:gd name="T9" fmla="*/ 0 h 19"/>
              </a:gdLst>
              <a:ahLst/>
              <a:cxnLst>
                <a:cxn ang="0">
                  <a:pos x="T0" y="T1"/>
                </a:cxn>
                <a:cxn ang="0">
                  <a:pos x="T2" y="T3"/>
                </a:cxn>
                <a:cxn ang="0">
                  <a:pos x="T4" y="T5"/>
                </a:cxn>
                <a:cxn ang="0">
                  <a:pos x="T6" y="T7"/>
                </a:cxn>
                <a:cxn ang="0">
                  <a:pos x="T8" y="T9"/>
                </a:cxn>
              </a:cxnLst>
              <a:rect l="0" t="0" r="r" b="b"/>
              <a:pathLst>
                <a:path w="1163" h="19">
                  <a:moveTo>
                    <a:pt x="1163" y="0"/>
                  </a:moveTo>
                  <a:lnTo>
                    <a:pt x="0" y="2"/>
                  </a:lnTo>
                  <a:lnTo>
                    <a:pt x="0" y="19"/>
                  </a:lnTo>
                  <a:lnTo>
                    <a:pt x="1163" y="15"/>
                  </a:lnTo>
                  <a:lnTo>
                    <a:pt x="11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16" name="Rectangle 148"/>
            <p:cNvSpPr>
              <a:spLocks noChangeArrowheads="1"/>
            </p:cNvSpPr>
            <p:nvPr/>
          </p:nvSpPr>
          <p:spPr bwMode="auto">
            <a:xfrm>
              <a:off x="815" y="1180"/>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7" name="Rectangle 149"/>
            <p:cNvSpPr>
              <a:spLocks noChangeArrowheads="1"/>
            </p:cNvSpPr>
            <p:nvPr/>
          </p:nvSpPr>
          <p:spPr bwMode="auto">
            <a:xfrm>
              <a:off x="819" y="1219"/>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8" name="Rectangle 150"/>
            <p:cNvSpPr>
              <a:spLocks noChangeArrowheads="1"/>
            </p:cNvSpPr>
            <p:nvPr/>
          </p:nvSpPr>
          <p:spPr bwMode="auto">
            <a:xfrm>
              <a:off x="824" y="1258"/>
              <a:ext cx="66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9" name="Rectangle 151"/>
            <p:cNvSpPr>
              <a:spLocks noChangeArrowheads="1"/>
            </p:cNvSpPr>
            <p:nvPr/>
          </p:nvSpPr>
          <p:spPr bwMode="auto">
            <a:xfrm>
              <a:off x="828" y="1297"/>
              <a:ext cx="66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0" name="Rectangle 152"/>
            <p:cNvSpPr>
              <a:spLocks noChangeArrowheads="1"/>
            </p:cNvSpPr>
            <p:nvPr/>
          </p:nvSpPr>
          <p:spPr bwMode="auto">
            <a:xfrm>
              <a:off x="819" y="1336"/>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1" name="Rectangle 153"/>
            <p:cNvSpPr>
              <a:spLocks noChangeArrowheads="1"/>
            </p:cNvSpPr>
            <p:nvPr/>
          </p:nvSpPr>
          <p:spPr bwMode="auto">
            <a:xfrm>
              <a:off x="819" y="1371"/>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2" name="Rectangle 154"/>
            <p:cNvSpPr>
              <a:spLocks noChangeArrowheads="1"/>
            </p:cNvSpPr>
            <p:nvPr/>
          </p:nvSpPr>
          <p:spPr bwMode="auto">
            <a:xfrm>
              <a:off x="824" y="1410"/>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3" name="Rectangle 155"/>
            <p:cNvSpPr>
              <a:spLocks noChangeArrowheads="1"/>
            </p:cNvSpPr>
            <p:nvPr/>
          </p:nvSpPr>
          <p:spPr bwMode="auto">
            <a:xfrm>
              <a:off x="1231" y="1123"/>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4" name="Freeform 156"/>
            <p:cNvSpPr>
              <a:spLocks/>
            </p:cNvSpPr>
            <p:nvPr/>
          </p:nvSpPr>
          <p:spPr bwMode="auto">
            <a:xfrm>
              <a:off x="1231" y="1119"/>
              <a:ext cx="114" cy="8"/>
            </a:xfrm>
            <a:custGeom>
              <a:avLst/>
              <a:gdLst>
                <a:gd name="T0" fmla="*/ 227 w 227"/>
                <a:gd name="T1" fmla="*/ 8 h 15"/>
                <a:gd name="T2" fmla="*/ 219 w 227"/>
                <a:gd name="T3" fmla="*/ 0 h 15"/>
                <a:gd name="T4" fmla="*/ 0 w 227"/>
                <a:gd name="T5" fmla="*/ 0 h 15"/>
                <a:gd name="T6" fmla="*/ 0 w 227"/>
                <a:gd name="T7" fmla="*/ 15 h 15"/>
                <a:gd name="T8" fmla="*/ 219 w 227"/>
                <a:gd name="T9" fmla="*/ 15 h 15"/>
                <a:gd name="T10" fmla="*/ 212 w 227"/>
                <a:gd name="T11" fmla="*/ 8 h 15"/>
                <a:gd name="T12" fmla="*/ 227 w 227"/>
                <a:gd name="T13" fmla="*/ 8 h 15"/>
                <a:gd name="T14" fmla="*/ 227 w 227"/>
                <a:gd name="T15" fmla="*/ 0 h 15"/>
                <a:gd name="T16" fmla="*/ 219 w 227"/>
                <a:gd name="T17" fmla="*/ 0 h 15"/>
                <a:gd name="T18" fmla="*/ 227 w 2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227" y="8"/>
                  </a:moveTo>
                  <a:lnTo>
                    <a:pt x="219" y="0"/>
                  </a:lnTo>
                  <a:lnTo>
                    <a:pt x="0" y="0"/>
                  </a:lnTo>
                  <a:lnTo>
                    <a:pt x="0" y="15"/>
                  </a:lnTo>
                  <a:lnTo>
                    <a:pt x="219" y="15"/>
                  </a:lnTo>
                  <a:lnTo>
                    <a:pt x="212" y="8"/>
                  </a:lnTo>
                  <a:lnTo>
                    <a:pt x="227" y="8"/>
                  </a:lnTo>
                  <a:lnTo>
                    <a:pt x="227" y="0"/>
                  </a:lnTo>
                  <a:lnTo>
                    <a:pt x="219" y="0"/>
                  </a:lnTo>
                  <a:lnTo>
                    <a:pt x="2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25" name="Freeform 157"/>
            <p:cNvSpPr>
              <a:spLocks/>
            </p:cNvSpPr>
            <p:nvPr/>
          </p:nvSpPr>
          <p:spPr bwMode="auto">
            <a:xfrm>
              <a:off x="1337" y="1123"/>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26" name="Freeform 158"/>
            <p:cNvSpPr>
              <a:spLocks/>
            </p:cNvSpPr>
            <p:nvPr/>
          </p:nvSpPr>
          <p:spPr bwMode="auto">
            <a:xfrm>
              <a:off x="1228" y="1375"/>
              <a:ext cx="113" cy="7"/>
            </a:xfrm>
            <a:custGeom>
              <a:avLst/>
              <a:gdLst>
                <a:gd name="T0" fmla="*/ 0 w 226"/>
                <a:gd name="T1" fmla="*/ 7 h 15"/>
                <a:gd name="T2" fmla="*/ 7 w 226"/>
                <a:gd name="T3" fmla="*/ 15 h 15"/>
                <a:gd name="T4" fmla="*/ 226 w 226"/>
                <a:gd name="T5" fmla="*/ 15 h 15"/>
                <a:gd name="T6" fmla="*/ 226 w 226"/>
                <a:gd name="T7" fmla="*/ 0 h 15"/>
                <a:gd name="T8" fmla="*/ 7 w 226"/>
                <a:gd name="T9" fmla="*/ 0 h 15"/>
                <a:gd name="T10" fmla="*/ 15 w 226"/>
                <a:gd name="T11" fmla="*/ 7 h 15"/>
                <a:gd name="T12" fmla="*/ 0 w 226"/>
                <a:gd name="T13" fmla="*/ 7 h 15"/>
                <a:gd name="T14" fmla="*/ 0 w 226"/>
                <a:gd name="T15" fmla="*/ 15 h 15"/>
                <a:gd name="T16" fmla="*/ 7 w 226"/>
                <a:gd name="T17" fmla="*/ 15 h 15"/>
                <a:gd name="T18" fmla="*/ 0 w 2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0" y="7"/>
                  </a:moveTo>
                  <a:lnTo>
                    <a:pt x="7" y="15"/>
                  </a:lnTo>
                  <a:lnTo>
                    <a:pt x="226" y="15"/>
                  </a:lnTo>
                  <a:lnTo>
                    <a:pt x="22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27" name="Freeform 159"/>
            <p:cNvSpPr>
              <a:spLocks/>
            </p:cNvSpPr>
            <p:nvPr/>
          </p:nvSpPr>
          <p:spPr bwMode="auto">
            <a:xfrm>
              <a:off x="1228" y="1119"/>
              <a:ext cx="7"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28" name="Rectangle 160"/>
            <p:cNvSpPr>
              <a:spLocks noChangeArrowheads="1"/>
            </p:cNvSpPr>
            <p:nvPr/>
          </p:nvSpPr>
          <p:spPr bwMode="auto">
            <a:xfrm>
              <a:off x="1185" y="1123"/>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9" name="Freeform 161"/>
            <p:cNvSpPr>
              <a:spLocks/>
            </p:cNvSpPr>
            <p:nvPr/>
          </p:nvSpPr>
          <p:spPr bwMode="auto">
            <a:xfrm>
              <a:off x="1185" y="1119"/>
              <a:ext cx="53" cy="8"/>
            </a:xfrm>
            <a:custGeom>
              <a:avLst/>
              <a:gdLst>
                <a:gd name="T0" fmla="*/ 106 w 106"/>
                <a:gd name="T1" fmla="*/ 8 h 15"/>
                <a:gd name="T2" fmla="*/ 97 w 106"/>
                <a:gd name="T3" fmla="*/ 0 h 15"/>
                <a:gd name="T4" fmla="*/ 0 w 106"/>
                <a:gd name="T5" fmla="*/ 0 h 15"/>
                <a:gd name="T6" fmla="*/ 0 w 106"/>
                <a:gd name="T7" fmla="*/ 15 h 15"/>
                <a:gd name="T8" fmla="*/ 97 w 106"/>
                <a:gd name="T9" fmla="*/ 15 h 15"/>
                <a:gd name="T10" fmla="*/ 89 w 106"/>
                <a:gd name="T11" fmla="*/ 8 h 15"/>
                <a:gd name="T12" fmla="*/ 106 w 106"/>
                <a:gd name="T13" fmla="*/ 8 h 15"/>
                <a:gd name="T14" fmla="*/ 106 w 106"/>
                <a:gd name="T15" fmla="*/ 0 h 15"/>
                <a:gd name="T16" fmla="*/ 97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7" y="0"/>
                  </a:lnTo>
                  <a:lnTo>
                    <a:pt x="0" y="0"/>
                  </a:lnTo>
                  <a:lnTo>
                    <a:pt x="0" y="15"/>
                  </a:lnTo>
                  <a:lnTo>
                    <a:pt x="97" y="15"/>
                  </a:lnTo>
                  <a:lnTo>
                    <a:pt x="89" y="8"/>
                  </a:lnTo>
                  <a:lnTo>
                    <a:pt x="106" y="8"/>
                  </a:lnTo>
                  <a:lnTo>
                    <a:pt x="106" y="0"/>
                  </a:lnTo>
                  <a:lnTo>
                    <a:pt x="97"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0" name="Freeform 162"/>
            <p:cNvSpPr>
              <a:spLocks/>
            </p:cNvSpPr>
            <p:nvPr/>
          </p:nvSpPr>
          <p:spPr bwMode="auto">
            <a:xfrm>
              <a:off x="1230" y="1123"/>
              <a:ext cx="8" cy="259"/>
            </a:xfrm>
            <a:custGeom>
              <a:avLst/>
              <a:gdLst>
                <a:gd name="T0" fmla="*/ 8 w 17"/>
                <a:gd name="T1" fmla="*/ 517 h 517"/>
                <a:gd name="T2" fmla="*/ 17 w 17"/>
                <a:gd name="T3" fmla="*/ 509 h 517"/>
                <a:gd name="T4" fmla="*/ 17 w 17"/>
                <a:gd name="T5" fmla="*/ 0 h 517"/>
                <a:gd name="T6" fmla="*/ 0 w 17"/>
                <a:gd name="T7" fmla="*/ 0 h 517"/>
                <a:gd name="T8" fmla="*/ 0 w 17"/>
                <a:gd name="T9" fmla="*/ 509 h 517"/>
                <a:gd name="T10" fmla="*/ 8 w 17"/>
                <a:gd name="T11" fmla="*/ 502 h 517"/>
                <a:gd name="T12" fmla="*/ 8 w 17"/>
                <a:gd name="T13" fmla="*/ 517 h 517"/>
                <a:gd name="T14" fmla="*/ 17 w 17"/>
                <a:gd name="T15" fmla="*/ 517 h 517"/>
                <a:gd name="T16" fmla="*/ 17 w 17"/>
                <a:gd name="T17" fmla="*/ 509 h 517"/>
                <a:gd name="T18" fmla="*/ 8 w 17"/>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17">
                  <a:moveTo>
                    <a:pt x="8" y="517"/>
                  </a:moveTo>
                  <a:lnTo>
                    <a:pt x="17" y="509"/>
                  </a:lnTo>
                  <a:lnTo>
                    <a:pt x="17" y="0"/>
                  </a:lnTo>
                  <a:lnTo>
                    <a:pt x="0" y="0"/>
                  </a:lnTo>
                  <a:lnTo>
                    <a:pt x="0" y="509"/>
                  </a:lnTo>
                  <a:lnTo>
                    <a:pt x="8" y="502"/>
                  </a:lnTo>
                  <a:lnTo>
                    <a:pt x="8" y="517"/>
                  </a:lnTo>
                  <a:lnTo>
                    <a:pt x="17" y="517"/>
                  </a:lnTo>
                  <a:lnTo>
                    <a:pt x="17"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1" name="Freeform 163"/>
            <p:cNvSpPr>
              <a:spLocks/>
            </p:cNvSpPr>
            <p:nvPr/>
          </p:nvSpPr>
          <p:spPr bwMode="auto">
            <a:xfrm>
              <a:off x="1181" y="1375"/>
              <a:ext cx="53" cy="7"/>
            </a:xfrm>
            <a:custGeom>
              <a:avLst/>
              <a:gdLst>
                <a:gd name="T0" fmla="*/ 0 w 106"/>
                <a:gd name="T1" fmla="*/ 7 h 15"/>
                <a:gd name="T2" fmla="*/ 9 w 106"/>
                <a:gd name="T3" fmla="*/ 15 h 15"/>
                <a:gd name="T4" fmla="*/ 106 w 106"/>
                <a:gd name="T5" fmla="*/ 15 h 15"/>
                <a:gd name="T6" fmla="*/ 106 w 106"/>
                <a:gd name="T7" fmla="*/ 0 h 15"/>
                <a:gd name="T8" fmla="*/ 9 w 106"/>
                <a:gd name="T9" fmla="*/ 0 h 15"/>
                <a:gd name="T10" fmla="*/ 15 w 106"/>
                <a:gd name="T11" fmla="*/ 7 h 15"/>
                <a:gd name="T12" fmla="*/ 0 w 106"/>
                <a:gd name="T13" fmla="*/ 7 h 15"/>
                <a:gd name="T14" fmla="*/ 0 w 106"/>
                <a:gd name="T15" fmla="*/ 15 h 15"/>
                <a:gd name="T16" fmla="*/ 9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9" y="15"/>
                  </a:lnTo>
                  <a:lnTo>
                    <a:pt x="106" y="15"/>
                  </a:lnTo>
                  <a:lnTo>
                    <a:pt x="106"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2" name="Freeform 164"/>
            <p:cNvSpPr>
              <a:spLocks/>
            </p:cNvSpPr>
            <p:nvPr/>
          </p:nvSpPr>
          <p:spPr bwMode="auto">
            <a:xfrm>
              <a:off x="1181" y="1119"/>
              <a:ext cx="8" cy="259"/>
            </a:xfrm>
            <a:custGeom>
              <a:avLst/>
              <a:gdLst>
                <a:gd name="T0" fmla="*/ 9 w 15"/>
                <a:gd name="T1" fmla="*/ 0 h 517"/>
                <a:gd name="T2" fmla="*/ 0 w 15"/>
                <a:gd name="T3" fmla="*/ 8 h 517"/>
                <a:gd name="T4" fmla="*/ 0 w 15"/>
                <a:gd name="T5" fmla="*/ 517 h 517"/>
                <a:gd name="T6" fmla="*/ 15 w 15"/>
                <a:gd name="T7" fmla="*/ 517 h 517"/>
                <a:gd name="T8" fmla="*/ 15 w 15"/>
                <a:gd name="T9" fmla="*/ 8 h 517"/>
                <a:gd name="T10" fmla="*/ 9 w 15"/>
                <a:gd name="T11" fmla="*/ 15 h 517"/>
                <a:gd name="T12" fmla="*/ 9 w 15"/>
                <a:gd name="T13" fmla="*/ 0 h 517"/>
                <a:gd name="T14" fmla="*/ 0 w 15"/>
                <a:gd name="T15" fmla="*/ 0 h 517"/>
                <a:gd name="T16" fmla="*/ 0 w 15"/>
                <a:gd name="T17" fmla="*/ 8 h 517"/>
                <a:gd name="T18" fmla="*/ 9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9" y="0"/>
                  </a:moveTo>
                  <a:lnTo>
                    <a:pt x="0" y="8"/>
                  </a:lnTo>
                  <a:lnTo>
                    <a:pt x="0" y="517"/>
                  </a:lnTo>
                  <a:lnTo>
                    <a:pt x="15" y="517"/>
                  </a:lnTo>
                  <a:lnTo>
                    <a:pt x="15" y="8"/>
                  </a:lnTo>
                  <a:lnTo>
                    <a:pt x="9" y="15"/>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3" name="Rectangle 165"/>
            <p:cNvSpPr>
              <a:spLocks noChangeArrowheads="1"/>
            </p:cNvSpPr>
            <p:nvPr/>
          </p:nvSpPr>
          <p:spPr bwMode="auto">
            <a:xfrm>
              <a:off x="1338" y="1123"/>
              <a:ext cx="50" cy="254"/>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34" name="Freeform 166"/>
            <p:cNvSpPr>
              <a:spLocks/>
            </p:cNvSpPr>
            <p:nvPr/>
          </p:nvSpPr>
          <p:spPr bwMode="auto">
            <a:xfrm>
              <a:off x="1338" y="1119"/>
              <a:ext cx="53" cy="7"/>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5" name="Freeform 167"/>
            <p:cNvSpPr>
              <a:spLocks/>
            </p:cNvSpPr>
            <p:nvPr/>
          </p:nvSpPr>
          <p:spPr bwMode="auto">
            <a:xfrm>
              <a:off x="1384" y="1123"/>
              <a:ext cx="7" cy="258"/>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6" name="Freeform 168"/>
            <p:cNvSpPr>
              <a:spLocks/>
            </p:cNvSpPr>
            <p:nvPr/>
          </p:nvSpPr>
          <p:spPr bwMode="auto">
            <a:xfrm>
              <a:off x="1335" y="1374"/>
              <a:ext cx="53" cy="7"/>
            </a:xfrm>
            <a:custGeom>
              <a:avLst/>
              <a:gdLst>
                <a:gd name="T0" fmla="*/ 0 w 106"/>
                <a:gd name="T1" fmla="*/ 7 h 15"/>
                <a:gd name="T2" fmla="*/ 7 w 106"/>
                <a:gd name="T3" fmla="*/ 15 h 15"/>
                <a:gd name="T4" fmla="*/ 106 w 106"/>
                <a:gd name="T5" fmla="*/ 15 h 15"/>
                <a:gd name="T6" fmla="*/ 106 w 106"/>
                <a:gd name="T7" fmla="*/ 0 h 15"/>
                <a:gd name="T8" fmla="*/ 7 w 106"/>
                <a:gd name="T9" fmla="*/ 0 h 15"/>
                <a:gd name="T10" fmla="*/ 15 w 106"/>
                <a:gd name="T11" fmla="*/ 7 h 15"/>
                <a:gd name="T12" fmla="*/ 0 w 106"/>
                <a:gd name="T13" fmla="*/ 7 h 15"/>
                <a:gd name="T14" fmla="*/ 0 w 106"/>
                <a:gd name="T15" fmla="*/ 15 h 15"/>
                <a:gd name="T16" fmla="*/ 7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7" y="15"/>
                  </a:lnTo>
                  <a:lnTo>
                    <a:pt x="106" y="15"/>
                  </a:lnTo>
                  <a:lnTo>
                    <a:pt x="10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7" name="Freeform 169"/>
            <p:cNvSpPr>
              <a:spLocks/>
            </p:cNvSpPr>
            <p:nvPr/>
          </p:nvSpPr>
          <p:spPr bwMode="auto">
            <a:xfrm>
              <a:off x="1335" y="1119"/>
              <a:ext cx="8" cy="258"/>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38" name="Rectangle 170"/>
            <p:cNvSpPr>
              <a:spLocks noChangeArrowheads="1"/>
            </p:cNvSpPr>
            <p:nvPr/>
          </p:nvSpPr>
          <p:spPr bwMode="auto">
            <a:xfrm>
              <a:off x="1242" y="1138"/>
              <a:ext cx="87" cy="98"/>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39" name="Freeform 171"/>
            <p:cNvSpPr>
              <a:spLocks/>
            </p:cNvSpPr>
            <p:nvPr/>
          </p:nvSpPr>
          <p:spPr bwMode="auto">
            <a:xfrm>
              <a:off x="1242" y="1135"/>
              <a:ext cx="91" cy="7"/>
            </a:xfrm>
            <a:custGeom>
              <a:avLst/>
              <a:gdLst>
                <a:gd name="T0" fmla="*/ 184 w 184"/>
                <a:gd name="T1" fmla="*/ 7 h 15"/>
                <a:gd name="T2" fmla="*/ 176 w 184"/>
                <a:gd name="T3" fmla="*/ 0 h 15"/>
                <a:gd name="T4" fmla="*/ 0 w 184"/>
                <a:gd name="T5" fmla="*/ 0 h 15"/>
                <a:gd name="T6" fmla="*/ 0 w 184"/>
                <a:gd name="T7" fmla="*/ 15 h 15"/>
                <a:gd name="T8" fmla="*/ 176 w 184"/>
                <a:gd name="T9" fmla="*/ 15 h 15"/>
                <a:gd name="T10" fmla="*/ 169 w 184"/>
                <a:gd name="T11" fmla="*/ 7 h 15"/>
                <a:gd name="T12" fmla="*/ 184 w 184"/>
                <a:gd name="T13" fmla="*/ 7 h 15"/>
                <a:gd name="T14" fmla="*/ 184 w 184"/>
                <a:gd name="T15" fmla="*/ 0 h 15"/>
                <a:gd name="T16" fmla="*/ 176 w 184"/>
                <a:gd name="T17" fmla="*/ 0 h 15"/>
                <a:gd name="T18" fmla="*/ 184 w 18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
                  <a:moveTo>
                    <a:pt x="184" y="7"/>
                  </a:moveTo>
                  <a:lnTo>
                    <a:pt x="176" y="0"/>
                  </a:lnTo>
                  <a:lnTo>
                    <a:pt x="0" y="0"/>
                  </a:lnTo>
                  <a:lnTo>
                    <a:pt x="0" y="15"/>
                  </a:lnTo>
                  <a:lnTo>
                    <a:pt x="176" y="15"/>
                  </a:lnTo>
                  <a:lnTo>
                    <a:pt x="169" y="7"/>
                  </a:lnTo>
                  <a:lnTo>
                    <a:pt x="184" y="7"/>
                  </a:lnTo>
                  <a:lnTo>
                    <a:pt x="184" y="0"/>
                  </a:lnTo>
                  <a:lnTo>
                    <a:pt x="176" y="0"/>
                  </a:lnTo>
                  <a:lnTo>
                    <a:pt x="18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0" name="Freeform 172"/>
            <p:cNvSpPr>
              <a:spLocks/>
            </p:cNvSpPr>
            <p:nvPr/>
          </p:nvSpPr>
          <p:spPr bwMode="auto">
            <a:xfrm>
              <a:off x="1326" y="1138"/>
              <a:ext cx="7" cy="102"/>
            </a:xfrm>
            <a:custGeom>
              <a:avLst/>
              <a:gdLst>
                <a:gd name="T0" fmla="*/ 7 w 15"/>
                <a:gd name="T1" fmla="*/ 204 h 204"/>
                <a:gd name="T2" fmla="*/ 15 w 15"/>
                <a:gd name="T3" fmla="*/ 196 h 204"/>
                <a:gd name="T4" fmla="*/ 15 w 15"/>
                <a:gd name="T5" fmla="*/ 0 h 204"/>
                <a:gd name="T6" fmla="*/ 0 w 15"/>
                <a:gd name="T7" fmla="*/ 0 h 204"/>
                <a:gd name="T8" fmla="*/ 0 w 15"/>
                <a:gd name="T9" fmla="*/ 196 h 204"/>
                <a:gd name="T10" fmla="*/ 7 w 15"/>
                <a:gd name="T11" fmla="*/ 189 h 204"/>
                <a:gd name="T12" fmla="*/ 7 w 15"/>
                <a:gd name="T13" fmla="*/ 204 h 204"/>
                <a:gd name="T14" fmla="*/ 15 w 15"/>
                <a:gd name="T15" fmla="*/ 204 h 204"/>
                <a:gd name="T16" fmla="*/ 15 w 15"/>
                <a:gd name="T17" fmla="*/ 196 h 204"/>
                <a:gd name="T18" fmla="*/ 7 w 15"/>
                <a:gd name="T19"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4">
                  <a:moveTo>
                    <a:pt x="7" y="204"/>
                  </a:moveTo>
                  <a:lnTo>
                    <a:pt x="15" y="196"/>
                  </a:lnTo>
                  <a:lnTo>
                    <a:pt x="15" y="0"/>
                  </a:lnTo>
                  <a:lnTo>
                    <a:pt x="0" y="0"/>
                  </a:lnTo>
                  <a:lnTo>
                    <a:pt x="0" y="196"/>
                  </a:lnTo>
                  <a:lnTo>
                    <a:pt x="7" y="189"/>
                  </a:lnTo>
                  <a:lnTo>
                    <a:pt x="7" y="204"/>
                  </a:lnTo>
                  <a:lnTo>
                    <a:pt x="15" y="204"/>
                  </a:lnTo>
                  <a:lnTo>
                    <a:pt x="15" y="196"/>
                  </a:lnTo>
                  <a:lnTo>
                    <a:pt x="7"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1" name="Freeform 173"/>
            <p:cNvSpPr>
              <a:spLocks/>
            </p:cNvSpPr>
            <p:nvPr/>
          </p:nvSpPr>
          <p:spPr bwMode="auto">
            <a:xfrm>
              <a:off x="1238" y="1233"/>
              <a:ext cx="91" cy="7"/>
            </a:xfrm>
            <a:custGeom>
              <a:avLst/>
              <a:gdLst>
                <a:gd name="T0" fmla="*/ 0 w 182"/>
                <a:gd name="T1" fmla="*/ 7 h 15"/>
                <a:gd name="T2" fmla="*/ 6 w 182"/>
                <a:gd name="T3" fmla="*/ 15 h 15"/>
                <a:gd name="T4" fmla="*/ 182 w 182"/>
                <a:gd name="T5" fmla="*/ 15 h 15"/>
                <a:gd name="T6" fmla="*/ 182 w 182"/>
                <a:gd name="T7" fmla="*/ 0 h 15"/>
                <a:gd name="T8" fmla="*/ 6 w 182"/>
                <a:gd name="T9" fmla="*/ 0 h 15"/>
                <a:gd name="T10" fmla="*/ 14 w 182"/>
                <a:gd name="T11" fmla="*/ 7 h 15"/>
                <a:gd name="T12" fmla="*/ 0 w 182"/>
                <a:gd name="T13" fmla="*/ 7 h 15"/>
                <a:gd name="T14" fmla="*/ 0 w 182"/>
                <a:gd name="T15" fmla="*/ 15 h 15"/>
                <a:gd name="T16" fmla="*/ 6 w 182"/>
                <a:gd name="T17" fmla="*/ 15 h 15"/>
                <a:gd name="T18" fmla="*/ 0 w 18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5">
                  <a:moveTo>
                    <a:pt x="0" y="7"/>
                  </a:moveTo>
                  <a:lnTo>
                    <a:pt x="6" y="15"/>
                  </a:lnTo>
                  <a:lnTo>
                    <a:pt x="182" y="15"/>
                  </a:lnTo>
                  <a:lnTo>
                    <a:pt x="182" y="0"/>
                  </a:lnTo>
                  <a:lnTo>
                    <a:pt x="6" y="0"/>
                  </a:lnTo>
                  <a:lnTo>
                    <a:pt x="14" y="7"/>
                  </a:lnTo>
                  <a:lnTo>
                    <a:pt x="0" y="7"/>
                  </a:lnTo>
                  <a:lnTo>
                    <a:pt x="0" y="15"/>
                  </a:lnTo>
                  <a:lnTo>
                    <a:pt x="6"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2" name="Freeform 174"/>
            <p:cNvSpPr>
              <a:spLocks/>
            </p:cNvSpPr>
            <p:nvPr/>
          </p:nvSpPr>
          <p:spPr bwMode="auto">
            <a:xfrm>
              <a:off x="1238" y="1135"/>
              <a:ext cx="8" cy="101"/>
            </a:xfrm>
            <a:custGeom>
              <a:avLst/>
              <a:gdLst>
                <a:gd name="T0" fmla="*/ 6 w 14"/>
                <a:gd name="T1" fmla="*/ 0 h 203"/>
                <a:gd name="T2" fmla="*/ 0 w 14"/>
                <a:gd name="T3" fmla="*/ 7 h 203"/>
                <a:gd name="T4" fmla="*/ 0 w 14"/>
                <a:gd name="T5" fmla="*/ 203 h 203"/>
                <a:gd name="T6" fmla="*/ 14 w 14"/>
                <a:gd name="T7" fmla="*/ 203 h 203"/>
                <a:gd name="T8" fmla="*/ 14 w 14"/>
                <a:gd name="T9" fmla="*/ 7 h 203"/>
                <a:gd name="T10" fmla="*/ 6 w 14"/>
                <a:gd name="T11" fmla="*/ 15 h 203"/>
                <a:gd name="T12" fmla="*/ 6 w 14"/>
                <a:gd name="T13" fmla="*/ 0 h 203"/>
                <a:gd name="T14" fmla="*/ 0 w 14"/>
                <a:gd name="T15" fmla="*/ 0 h 203"/>
                <a:gd name="T16" fmla="*/ 0 w 14"/>
                <a:gd name="T17" fmla="*/ 7 h 203"/>
                <a:gd name="T18" fmla="*/ 6 w 14"/>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03">
                  <a:moveTo>
                    <a:pt x="6" y="0"/>
                  </a:moveTo>
                  <a:lnTo>
                    <a:pt x="0" y="7"/>
                  </a:lnTo>
                  <a:lnTo>
                    <a:pt x="0" y="203"/>
                  </a:lnTo>
                  <a:lnTo>
                    <a:pt x="14" y="203"/>
                  </a:lnTo>
                  <a:lnTo>
                    <a:pt x="14" y="7"/>
                  </a:lnTo>
                  <a:lnTo>
                    <a:pt x="6" y="15"/>
                  </a:lnTo>
                  <a:lnTo>
                    <a:pt x="6" y="0"/>
                  </a:lnTo>
                  <a:lnTo>
                    <a:pt x="0" y="0"/>
                  </a:lnTo>
                  <a:lnTo>
                    <a:pt x="0"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3" name="Rectangle 175"/>
            <p:cNvSpPr>
              <a:spLocks noChangeArrowheads="1"/>
            </p:cNvSpPr>
            <p:nvPr/>
          </p:nvSpPr>
          <p:spPr bwMode="auto">
            <a:xfrm>
              <a:off x="1245" y="1246"/>
              <a:ext cx="83" cy="117"/>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44" name="Freeform 176"/>
            <p:cNvSpPr>
              <a:spLocks/>
            </p:cNvSpPr>
            <p:nvPr/>
          </p:nvSpPr>
          <p:spPr bwMode="auto">
            <a:xfrm>
              <a:off x="1245" y="1242"/>
              <a:ext cx="87" cy="8"/>
            </a:xfrm>
            <a:custGeom>
              <a:avLst/>
              <a:gdLst>
                <a:gd name="T0" fmla="*/ 174 w 174"/>
                <a:gd name="T1" fmla="*/ 8 h 16"/>
                <a:gd name="T2" fmla="*/ 167 w 174"/>
                <a:gd name="T3" fmla="*/ 0 h 16"/>
                <a:gd name="T4" fmla="*/ 0 w 174"/>
                <a:gd name="T5" fmla="*/ 0 h 16"/>
                <a:gd name="T6" fmla="*/ 0 w 174"/>
                <a:gd name="T7" fmla="*/ 16 h 16"/>
                <a:gd name="T8" fmla="*/ 167 w 174"/>
                <a:gd name="T9" fmla="*/ 16 h 16"/>
                <a:gd name="T10" fmla="*/ 159 w 174"/>
                <a:gd name="T11" fmla="*/ 8 h 16"/>
                <a:gd name="T12" fmla="*/ 174 w 174"/>
                <a:gd name="T13" fmla="*/ 8 h 16"/>
                <a:gd name="T14" fmla="*/ 174 w 174"/>
                <a:gd name="T15" fmla="*/ 0 h 16"/>
                <a:gd name="T16" fmla="*/ 167 w 174"/>
                <a:gd name="T17" fmla="*/ 0 h 16"/>
                <a:gd name="T18" fmla="*/ 174 w 17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6">
                  <a:moveTo>
                    <a:pt x="174" y="8"/>
                  </a:moveTo>
                  <a:lnTo>
                    <a:pt x="167" y="0"/>
                  </a:lnTo>
                  <a:lnTo>
                    <a:pt x="0" y="0"/>
                  </a:lnTo>
                  <a:lnTo>
                    <a:pt x="0" y="16"/>
                  </a:lnTo>
                  <a:lnTo>
                    <a:pt x="167" y="16"/>
                  </a:lnTo>
                  <a:lnTo>
                    <a:pt x="159" y="8"/>
                  </a:lnTo>
                  <a:lnTo>
                    <a:pt x="174" y="8"/>
                  </a:lnTo>
                  <a:lnTo>
                    <a:pt x="174" y="0"/>
                  </a:lnTo>
                  <a:lnTo>
                    <a:pt x="167" y="0"/>
                  </a:lnTo>
                  <a:lnTo>
                    <a:pt x="17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5" name="Freeform 177"/>
            <p:cNvSpPr>
              <a:spLocks/>
            </p:cNvSpPr>
            <p:nvPr/>
          </p:nvSpPr>
          <p:spPr bwMode="auto">
            <a:xfrm>
              <a:off x="1324" y="1246"/>
              <a:ext cx="8" cy="120"/>
            </a:xfrm>
            <a:custGeom>
              <a:avLst/>
              <a:gdLst>
                <a:gd name="T0" fmla="*/ 8 w 15"/>
                <a:gd name="T1" fmla="*/ 242 h 242"/>
                <a:gd name="T2" fmla="*/ 15 w 15"/>
                <a:gd name="T3" fmla="*/ 235 h 242"/>
                <a:gd name="T4" fmla="*/ 15 w 15"/>
                <a:gd name="T5" fmla="*/ 0 h 242"/>
                <a:gd name="T6" fmla="*/ 0 w 15"/>
                <a:gd name="T7" fmla="*/ 0 h 242"/>
                <a:gd name="T8" fmla="*/ 0 w 15"/>
                <a:gd name="T9" fmla="*/ 235 h 242"/>
                <a:gd name="T10" fmla="*/ 8 w 15"/>
                <a:gd name="T11" fmla="*/ 227 h 242"/>
                <a:gd name="T12" fmla="*/ 8 w 15"/>
                <a:gd name="T13" fmla="*/ 242 h 242"/>
                <a:gd name="T14" fmla="*/ 15 w 15"/>
                <a:gd name="T15" fmla="*/ 242 h 242"/>
                <a:gd name="T16" fmla="*/ 15 w 15"/>
                <a:gd name="T17" fmla="*/ 235 h 242"/>
                <a:gd name="T18" fmla="*/ 8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8" y="242"/>
                  </a:moveTo>
                  <a:lnTo>
                    <a:pt x="15" y="235"/>
                  </a:lnTo>
                  <a:lnTo>
                    <a:pt x="15" y="0"/>
                  </a:lnTo>
                  <a:lnTo>
                    <a:pt x="0" y="0"/>
                  </a:lnTo>
                  <a:lnTo>
                    <a:pt x="0" y="235"/>
                  </a:lnTo>
                  <a:lnTo>
                    <a:pt x="8" y="227"/>
                  </a:lnTo>
                  <a:lnTo>
                    <a:pt x="8" y="242"/>
                  </a:lnTo>
                  <a:lnTo>
                    <a:pt x="15" y="242"/>
                  </a:lnTo>
                  <a:lnTo>
                    <a:pt x="15" y="235"/>
                  </a:lnTo>
                  <a:lnTo>
                    <a:pt x="8"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6" name="Freeform 178"/>
            <p:cNvSpPr>
              <a:spLocks/>
            </p:cNvSpPr>
            <p:nvPr/>
          </p:nvSpPr>
          <p:spPr bwMode="auto">
            <a:xfrm>
              <a:off x="1241" y="1359"/>
              <a:ext cx="87" cy="7"/>
            </a:xfrm>
            <a:custGeom>
              <a:avLst/>
              <a:gdLst>
                <a:gd name="T0" fmla="*/ 0 w 175"/>
                <a:gd name="T1" fmla="*/ 8 h 15"/>
                <a:gd name="T2" fmla="*/ 8 w 175"/>
                <a:gd name="T3" fmla="*/ 15 h 15"/>
                <a:gd name="T4" fmla="*/ 175 w 175"/>
                <a:gd name="T5" fmla="*/ 15 h 15"/>
                <a:gd name="T6" fmla="*/ 175 w 175"/>
                <a:gd name="T7" fmla="*/ 0 h 15"/>
                <a:gd name="T8" fmla="*/ 8 w 175"/>
                <a:gd name="T9" fmla="*/ 0 h 15"/>
                <a:gd name="T10" fmla="*/ 16 w 175"/>
                <a:gd name="T11" fmla="*/ 8 h 15"/>
                <a:gd name="T12" fmla="*/ 0 w 175"/>
                <a:gd name="T13" fmla="*/ 8 h 15"/>
                <a:gd name="T14" fmla="*/ 0 w 175"/>
                <a:gd name="T15" fmla="*/ 15 h 15"/>
                <a:gd name="T16" fmla="*/ 8 w 175"/>
                <a:gd name="T17" fmla="*/ 15 h 15"/>
                <a:gd name="T18" fmla="*/ 0 w 1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
                  <a:moveTo>
                    <a:pt x="0" y="8"/>
                  </a:moveTo>
                  <a:lnTo>
                    <a:pt x="8" y="15"/>
                  </a:lnTo>
                  <a:lnTo>
                    <a:pt x="175" y="15"/>
                  </a:lnTo>
                  <a:lnTo>
                    <a:pt x="175"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7" name="Freeform 179"/>
            <p:cNvSpPr>
              <a:spLocks/>
            </p:cNvSpPr>
            <p:nvPr/>
          </p:nvSpPr>
          <p:spPr bwMode="auto">
            <a:xfrm>
              <a:off x="1241" y="1242"/>
              <a:ext cx="8" cy="121"/>
            </a:xfrm>
            <a:custGeom>
              <a:avLst/>
              <a:gdLst>
                <a:gd name="T0" fmla="*/ 8 w 16"/>
                <a:gd name="T1" fmla="*/ 0 h 243"/>
                <a:gd name="T2" fmla="*/ 0 w 16"/>
                <a:gd name="T3" fmla="*/ 8 h 243"/>
                <a:gd name="T4" fmla="*/ 0 w 16"/>
                <a:gd name="T5" fmla="*/ 243 h 243"/>
                <a:gd name="T6" fmla="*/ 16 w 16"/>
                <a:gd name="T7" fmla="*/ 243 h 243"/>
                <a:gd name="T8" fmla="*/ 16 w 16"/>
                <a:gd name="T9" fmla="*/ 8 h 243"/>
                <a:gd name="T10" fmla="*/ 8 w 16"/>
                <a:gd name="T11" fmla="*/ 16 h 243"/>
                <a:gd name="T12" fmla="*/ 8 w 16"/>
                <a:gd name="T13" fmla="*/ 0 h 243"/>
                <a:gd name="T14" fmla="*/ 0 w 16"/>
                <a:gd name="T15" fmla="*/ 0 h 243"/>
                <a:gd name="T16" fmla="*/ 0 w 16"/>
                <a:gd name="T17" fmla="*/ 8 h 243"/>
                <a:gd name="T18" fmla="*/ 8 w 16"/>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3">
                  <a:moveTo>
                    <a:pt x="8" y="0"/>
                  </a:moveTo>
                  <a:lnTo>
                    <a:pt x="0" y="8"/>
                  </a:lnTo>
                  <a:lnTo>
                    <a:pt x="0" y="243"/>
                  </a:lnTo>
                  <a:lnTo>
                    <a:pt x="16" y="243"/>
                  </a:lnTo>
                  <a:lnTo>
                    <a:pt x="16" y="8"/>
                  </a:lnTo>
                  <a:lnTo>
                    <a:pt x="8" y="16"/>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48" name="Rectangle 180"/>
            <p:cNvSpPr>
              <a:spLocks noChangeArrowheads="1"/>
            </p:cNvSpPr>
            <p:nvPr/>
          </p:nvSpPr>
          <p:spPr bwMode="auto">
            <a:xfrm>
              <a:off x="969" y="1124"/>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49" name="Freeform 181"/>
            <p:cNvSpPr>
              <a:spLocks/>
            </p:cNvSpPr>
            <p:nvPr/>
          </p:nvSpPr>
          <p:spPr bwMode="auto">
            <a:xfrm>
              <a:off x="969" y="1120"/>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0" name="Freeform 182"/>
            <p:cNvSpPr>
              <a:spLocks/>
            </p:cNvSpPr>
            <p:nvPr/>
          </p:nvSpPr>
          <p:spPr bwMode="auto">
            <a:xfrm>
              <a:off x="1075" y="1124"/>
              <a:ext cx="7" cy="259"/>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1" name="Freeform 183"/>
            <p:cNvSpPr>
              <a:spLocks/>
            </p:cNvSpPr>
            <p:nvPr/>
          </p:nvSpPr>
          <p:spPr bwMode="auto">
            <a:xfrm>
              <a:off x="965" y="1375"/>
              <a:ext cx="114" cy="8"/>
            </a:xfrm>
            <a:custGeom>
              <a:avLst/>
              <a:gdLst>
                <a:gd name="T0" fmla="*/ 0 w 227"/>
                <a:gd name="T1" fmla="*/ 7 h 15"/>
                <a:gd name="T2" fmla="*/ 8 w 227"/>
                <a:gd name="T3" fmla="*/ 15 h 15"/>
                <a:gd name="T4" fmla="*/ 227 w 227"/>
                <a:gd name="T5" fmla="*/ 15 h 15"/>
                <a:gd name="T6" fmla="*/ 227 w 227"/>
                <a:gd name="T7" fmla="*/ 0 h 15"/>
                <a:gd name="T8" fmla="*/ 8 w 227"/>
                <a:gd name="T9" fmla="*/ 0 h 15"/>
                <a:gd name="T10" fmla="*/ 15 w 227"/>
                <a:gd name="T11" fmla="*/ 7 h 15"/>
                <a:gd name="T12" fmla="*/ 0 w 227"/>
                <a:gd name="T13" fmla="*/ 7 h 15"/>
                <a:gd name="T14" fmla="*/ 0 w 227"/>
                <a:gd name="T15" fmla="*/ 15 h 15"/>
                <a:gd name="T16" fmla="*/ 8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8" y="15"/>
                  </a:lnTo>
                  <a:lnTo>
                    <a:pt x="227" y="15"/>
                  </a:lnTo>
                  <a:lnTo>
                    <a:pt x="2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2" name="Freeform 184"/>
            <p:cNvSpPr>
              <a:spLocks/>
            </p:cNvSpPr>
            <p:nvPr/>
          </p:nvSpPr>
          <p:spPr bwMode="auto">
            <a:xfrm>
              <a:off x="965" y="1120"/>
              <a:ext cx="8"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3" name="Rectangle 185"/>
            <p:cNvSpPr>
              <a:spLocks noChangeArrowheads="1"/>
            </p:cNvSpPr>
            <p:nvPr/>
          </p:nvSpPr>
          <p:spPr bwMode="auto">
            <a:xfrm>
              <a:off x="923" y="1124"/>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54" name="Freeform 186"/>
            <p:cNvSpPr>
              <a:spLocks/>
            </p:cNvSpPr>
            <p:nvPr/>
          </p:nvSpPr>
          <p:spPr bwMode="auto">
            <a:xfrm>
              <a:off x="923" y="1120"/>
              <a:ext cx="53" cy="8"/>
            </a:xfrm>
            <a:custGeom>
              <a:avLst/>
              <a:gdLst>
                <a:gd name="T0" fmla="*/ 106 w 106"/>
                <a:gd name="T1" fmla="*/ 8 h 15"/>
                <a:gd name="T2" fmla="*/ 98 w 106"/>
                <a:gd name="T3" fmla="*/ 0 h 15"/>
                <a:gd name="T4" fmla="*/ 0 w 106"/>
                <a:gd name="T5" fmla="*/ 0 h 15"/>
                <a:gd name="T6" fmla="*/ 0 w 106"/>
                <a:gd name="T7" fmla="*/ 15 h 15"/>
                <a:gd name="T8" fmla="*/ 98 w 106"/>
                <a:gd name="T9" fmla="*/ 15 h 15"/>
                <a:gd name="T10" fmla="*/ 91 w 106"/>
                <a:gd name="T11" fmla="*/ 8 h 15"/>
                <a:gd name="T12" fmla="*/ 106 w 106"/>
                <a:gd name="T13" fmla="*/ 8 h 15"/>
                <a:gd name="T14" fmla="*/ 106 w 106"/>
                <a:gd name="T15" fmla="*/ 0 h 15"/>
                <a:gd name="T16" fmla="*/ 98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8" y="0"/>
                  </a:lnTo>
                  <a:lnTo>
                    <a:pt x="0" y="0"/>
                  </a:lnTo>
                  <a:lnTo>
                    <a:pt x="0" y="15"/>
                  </a:lnTo>
                  <a:lnTo>
                    <a:pt x="98" y="15"/>
                  </a:lnTo>
                  <a:lnTo>
                    <a:pt x="91" y="8"/>
                  </a:lnTo>
                  <a:lnTo>
                    <a:pt x="106" y="8"/>
                  </a:lnTo>
                  <a:lnTo>
                    <a:pt x="106" y="0"/>
                  </a:lnTo>
                  <a:lnTo>
                    <a:pt x="98"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5" name="Freeform 187"/>
            <p:cNvSpPr>
              <a:spLocks/>
            </p:cNvSpPr>
            <p:nvPr/>
          </p:nvSpPr>
          <p:spPr bwMode="auto">
            <a:xfrm>
              <a:off x="968" y="1124"/>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6" name="Freeform 188"/>
            <p:cNvSpPr>
              <a:spLocks/>
            </p:cNvSpPr>
            <p:nvPr/>
          </p:nvSpPr>
          <p:spPr bwMode="auto">
            <a:xfrm>
              <a:off x="919" y="1375"/>
              <a:ext cx="53" cy="8"/>
            </a:xfrm>
            <a:custGeom>
              <a:avLst/>
              <a:gdLst>
                <a:gd name="T0" fmla="*/ 0 w 106"/>
                <a:gd name="T1" fmla="*/ 7 h 15"/>
                <a:gd name="T2" fmla="*/ 8 w 106"/>
                <a:gd name="T3" fmla="*/ 15 h 15"/>
                <a:gd name="T4" fmla="*/ 106 w 106"/>
                <a:gd name="T5" fmla="*/ 15 h 15"/>
                <a:gd name="T6" fmla="*/ 106 w 106"/>
                <a:gd name="T7" fmla="*/ 0 h 15"/>
                <a:gd name="T8" fmla="*/ 8 w 106"/>
                <a:gd name="T9" fmla="*/ 0 h 15"/>
                <a:gd name="T10" fmla="*/ 16 w 106"/>
                <a:gd name="T11" fmla="*/ 7 h 15"/>
                <a:gd name="T12" fmla="*/ 0 w 106"/>
                <a:gd name="T13" fmla="*/ 7 h 15"/>
                <a:gd name="T14" fmla="*/ 0 w 106"/>
                <a:gd name="T15" fmla="*/ 15 h 15"/>
                <a:gd name="T16" fmla="*/ 8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8" y="15"/>
                  </a:lnTo>
                  <a:lnTo>
                    <a:pt x="106" y="15"/>
                  </a:lnTo>
                  <a:lnTo>
                    <a:pt x="106"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7" name="Freeform 189"/>
            <p:cNvSpPr>
              <a:spLocks/>
            </p:cNvSpPr>
            <p:nvPr/>
          </p:nvSpPr>
          <p:spPr bwMode="auto">
            <a:xfrm>
              <a:off x="919" y="1120"/>
              <a:ext cx="8" cy="259"/>
            </a:xfrm>
            <a:custGeom>
              <a:avLst/>
              <a:gdLst>
                <a:gd name="T0" fmla="*/ 8 w 16"/>
                <a:gd name="T1" fmla="*/ 0 h 517"/>
                <a:gd name="T2" fmla="*/ 0 w 16"/>
                <a:gd name="T3" fmla="*/ 8 h 517"/>
                <a:gd name="T4" fmla="*/ 0 w 16"/>
                <a:gd name="T5" fmla="*/ 517 h 517"/>
                <a:gd name="T6" fmla="*/ 16 w 16"/>
                <a:gd name="T7" fmla="*/ 517 h 517"/>
                <a:gd name="T8" fmla="*/ 16 w 16"/>
                <a:gd name="T9" fmla="*/ 8 h 517"/>
                <a:gd name="T10" fmla="*/ 8 w 16"/>
                <a:gd name="T11" fmla="*/ 15 h 517"/>
                <a:gd name="T12" fmla="*/ 8 w 16"/>
                <a:gd name="T13" fmla="*/ 0 h 517"/>
                <a:gd name="T14" fmla="*/ 0 w 16"/>
                <a:gd name="T15" fmla="*/ 0 h 517"/>
                <a:gd name="T16" fmla="*/ 0 w 16"/>
                <a:gd name="T17" fmla="*/ 8 h 517"/>
                <a:gd name="T18" fmla="*/ 8 w 16"/>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17">
                  <a:moveTo>
                    <a:pt x="8" y="0"/>
                  </a:moveTo>
                  <a:lnTo>
                    <a:pt x="0" y="8"/>
                  </a:lnTo>
                  <a:lnTo>
                    <a:pt x="0" y="517"/>
                  </a:lnTo>
                  <a:lnTo>
                    <a:pt x="16" y="517"/>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58" name="Rectangle 190"/>
            <p:cNvSpPr>
              <a:spLocks noChangeArrowheads="1"/>
            </p:cNvSpPr>
            <p:nvPr/>
          </p:nvSpPr>
          <p:spPr bwMode="auto">
            <a:xfrm>
              <a:off x="1077" y="1123"/>
              <a:ext cx="48"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59" name="Freeform 191"/>
            <p:cNvSpPr>
              <a:spLocks/>
            </p:cNvSpPr>
            <p:nvPr/>
          </p:nvSpPr>
          <p:spPr bwMode="auto">
            <a:xfrm>
              <a:off x="1077" y="1119"/>
              <a:ext cx="52" cy="8"/>
            </a:xfrm>
            <a:custGeom>
              <a:avLst/>
              <a:gdLst>
                <a:gd name="T0" fmla="*/ 105 w 105"/>
                <a:gd name="T1" fmla="*/ 8 h 15"/>
                <a:gd name="T2" fmla="*/ 97 w 105"/>
                <a:gd name="T3" fmla="*/ 0 h 15"/>
                <a:gd name="T4" fmla="*/ 0 w 105"/>
                <a:gd name="T5" fmla="*/ 0 h 15"/>
                <a:gd name="T6" fmla="*/ 0 w 105"/>
                <a:gd name="T7" fmla="*/ 15 h 15"/>
                <a:gd name="T8" fmla="*/ 97 w 105"/>
                <a:gd name="T9" fmla="*/ 15 h 15"/>
                <a:gd name="T10" fmla="*/ 90 w 105"/>
                <a:gd name="T11" fmla="*/ 8 h 15"/>
                <a:gd name="T12" fmla="*/ 105 w 105"/>
                <a:gd name="T13" fmla="*/ 8 h 15"/>
                <a:gd name="T14" fmla="*/ 105 w 105"/>
                <a:gd name="T15" fmla="*/ 0 h 15"/>
                <a:gd name="T16" fmla="*/ 97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7" y="0"/>
                  </a:lnTo>
                  <a:lnTo>
                    <a:pt x="0" y="0"/>
                  </a:lnTo>
                  <a:lnTo>
                    <a:pt x="0" y="15"/>
                  </a:lnTo>
                  <a:lnTo>
                    <a:pt x="97" y="15"/>
                  </a:lnTo>
                  <a:lnTo>
                    <a:pt x="90" y="8"/>
                  </a:lnTo>
                  <a:lnTo>
                    <a:pt x="105" y="8"/>
                  </a:lnTo>
                  <a:lnTo>
                    <a:pt x="105" y="0"/>
                  </a:lnTo>
                  <a:lnTo>
                    <a:pt x="97"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0" name="Freeform 192"/>
            <p:cNvSpPr>
              <a:spLocks/>
            </p:cNvSpPr>
            <p:nvPr/>
          </p:nvSpPr>
          <p:spPr bwMode="auto">
            <a:xfrm>
              <a:off x="1122" y="1123"/>
              <a:ext cx="7"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1" name="Freeform 193"/>
            <p:cNvSpPr>
              <a:spLocks/>
            </p:cNvSpPr>
            <p:nvPr/>
          </p:nvSpPr>
          <p:spPr bwMode="auto">
            <a:xfrm>
              <a:off x="1073" y="1375"/>
              <a:ext cx="52" cy="7"/>
            </a:xfrm>
            <a:custGeom>
              <a:avLst/>
              <a:gdLst>
                <a:gd name="T0" fmla="*/ 0 w 105"/>
                <a:gd name="T1" fmla="*/ 7 h 15"/>
                <a:gd name="T2" fmla="*/ 8 w 105"/>
                <a:gd name="T3" fmla="*/ 15 h 15"/>
                <a:gd name="T4" fmla="*/ 105 w 105"/>
                <a:gd name="T5" fmla="*/ 15 h 15"/>
                <a:gd name="T6" fmla="*/ 105 w 105"/>
                <a:gd name="T7" fmla="*/ 0 h 15"/>
                <a:gd name="T8" fmla="*/ 8 w 105"/>
                <a:gd name="T9" fmla="*/ 0 h 15"/>
                <a:gd name="T10" fmla="*/ 15 w 105"/>
                <a:gd name="T11" fmla="*/ 7 h 15"/>
                <a:gd name="T12" fmla="*/ 0 w 105"/>
                <a:gd name="T13" fmla="*/ 7 h 15"/>
                <a:gd name="T14" fmla="*/ 0 w 105"/>
                <a:gd name="T15" fmla="*/ 15 h 15"/>
                <a:gd name="T16" fmla="*/ 8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8" y="15"/>
                  </a:lnTo>
                  <a:lnTo>
                    <a:pt x="105" y="15"/>
                  </a:lnTo>
                  <a:lnTo>
                    <a:pt x="10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2" name="Freeform 194"/>
            <p:cNvSpPr>
              <a:spLocks/>
            </p:cNvSpPr>
            <p:nvPr/>
          </p:nvSpPr>
          <p:spPr bwMode="auto">
            <a:xfrm>
              <a:off x="1073" y="1119"/>
              <a:ext cx="7"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3" name="Rectangle 195"/>
            <p:cNvSpPr>
              <a:spLocks noChangeArrowheads="1"/>
            </p:cNvSpPr>
            <p:nvPr/>
          </p:nvSpPr>
          <p:spPr bwMode="auto">
            <a:xfrm>
              <a:off x="983" y="1137"/>
              <a:ext cx="82" cy="99"/>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64" name="Freeform 196"/>
            <p:cNvSpPr>
              <a:spLocks/>
            </p:cNvSpPr>
            <p:nvPr/>
          </p:nvSpPr>
          <p:spPr bwMode="auto">
            <a:xfrm>
              <a:off x="983" y="1133"/>
              <a:ext cx="86" cy="8"/>
            </a:xfrm>
            <a:custGeom>
              <a:avLst/>
              <a:gdLst>
                <a:gd name="T0" fmla="*/ 173 w 173"/>
                <a:gd name="T1" fmla="*/ 6 h 15"/>
                <a:gd name="T2" fmla="*/ 165 w 173"/>
                <a:gd name="T3" fmla="*/ 0 h 15"/>
                <a:gd name="T4" fmla="*/ 0 w 173"/>
                <a:gd name="T5" fmla="*/ 0 h 15"/>
                <a:gd name="T6" fmla="*/ 0 w 173"/>
                <a:gd name="T7" fmla="*/ 15 h 15"/>
                <a:gd name="T8" fmla="*/ 165 w 173"/>
                <a:gd name="T9" fmla="*/ 15 h 15"/>
                <a:gd name="T10" fmla="*/ 157 w 173"/>
                <a:gd name="T11" fmla="*/ 6 h 15"/>
                <a:gd name="T12" fmla="*/ 173 w 173"/>
                <a:gd name="T13" fmla="*/ 6 h 15"/>
                <a:gd name="T14" fmla="*/ 173 w 173"/>
                <a:gd name="T15" fmla="*/ 0 h 15"/>
                <a:gd name="T16" fmla="*/ 165 w 173"/>
                <a:gd name="T17" fmla="*/ 0 h 15"/>
                <a:gd name="T18" fmla="*/ 173 w 17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5">
                  <a:moveTo>
                    <a:pt x="173" y="6"/>
                  </a:moveTo>
                  <a:lnTo>
                    <a:pt x="165" y="0"/>
                  </a:lnTo>
                  <a:lnTo>
                    <a:pt x="0" y="0"/>
                  </a:lnTo>
                  <a:lnTo>
                    <a:pt x="0" y="15"/>
                  </a:lnTo>
                  <a:lnTo>
                    <a:pt x="165" y="15"/>
                  </a:lnTo>
                  <a:lnTo>
                    <a:pt x="157" y="6"/>
                  </a:lnTo>
                  <a:lnTo>
                    <a:pt x="173" y="6"/>
                  </a:lnTo>
                  <a:lnTo>
                    <a:pt x="173" y="0"/>
                  </a:lnTo>
                  <a:lnTo>
                    <a:pt x="165" y="0"/>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5" name="Freeform 197"/>
            <p:cNvSpPr>
              <a:spLocks/>
            </p:cNvSpPr>
            <p:nvPr/>
          </p:nvSpPr>
          <p:spPr bwMode="auto">
            <a:xfrm>
              <a:off x="1061" y="1137"/>
              <a:ext cx="8" cy="103"/>
            </a:xfrm>
            <a:custGeom>
              <a:avLst/>
              <a:gdLst>
                <a:gd name="T0" fmla="*/ 8 w 16"/>
                <a:gd name="T1" fmla="*/ 207 h 207"/>
                <a:gd name="T2" fmla="*/ 16 w 16"/>
                <a:gd name="T3" fmla="*/ 199 h 207"/>
                <a:gd name="T4" fmla="*/ 16 w 16"/>
                <a:gd name="T5" fmla="*/ 0 h 207"/>
                <a:gd name="T6" fmla="*/ 0 w 16"/>
                <a:gd name="T7" fmla="*/ 0 h 207"/>
                <a:gd name="T8" fmla="*/ 0 w 16"/>
                <a:gd name="T9" fmla="*/ 199 h 207"/>
                <a:gd name="T10" fmla="*/ 8 w 16"/>
                <a:gd name="T11" fmla="*/ 192 h 207"/>
                <a:gd name="T12" fmla="*/ 8 w 16"/>
                <a:gd name="T13" fmla="*/ 207 h 207"/>
                <a:gd name="T14" fmla="*/ 16 w 16"/>
                <a:gd name="T15" fmla="*/ 207 h 207"/>
                <a:gd name="T16" fmla="*/ 16 w 16"/>
                <a:gd name="T17" fmla="*/ 199 h 207"/>
                <a:gd name="T18" fmla="*/ 8 w 16"/>
                <a:gd name="T1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07">
                  <a:moveTo>
                    <a:pt x="8" y="207"/>
                  </a:moveTo>
                  <a:lnTo>
                    <a:pt x="16" y="199"/>
                  </a:lnTo>
                  <a:lnTo>
                    <a:pt x="16" y="0"/>
                  </a:lnTo>
                  <a:lnTo>
                    <a:pt x="0" y="0"/>
                  </a:lnTo>
                  <a:lnTo>
                    <a:pt x="0" y="199"/>
                  </a:lnTo>
                  <a:lnTo>
                    <a:pt x="8" y="192"/>
                  </a:lnTo>
                  <a:lnTo>
                    <a:pt x="8" y="207"/>
                  </a:lnTo>
                  <a:lnTo>
                    <a:pt x="16" y="207"/>
                  </a:lnTo>
                  <a:lnTo>
                    <a:pt x="16" y="199"/>
                  </a:lnTo>
                  <a:lnTo>
                    <a:pt x="8"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6" name="Freeform 198"/>
            <p:cNvSpPr>
              <a:spLocks/>
            </p:cNvSpPr>
            <p:nvPr/>
          </p:nvSpPr>
          <p:spPr bwMode="auto">
            <a:xfrm>
              <a:off x="980" y="1232"/>
              <a:ext cx="85" cy="8"/>
            </a:xfrm>
            <a:custGeom>
              <a:avLst/>
              <a:gdLst>
                <a:gd name="T0" fmla="*/ 0 w 172"/>
                <a:gd name="T1" fmla="*/ 7 h 15"/>
                <a:gd name="T2" fmla="*/ 7 w 172"/>
                <a:gd name="T3" fmla="*/ 15 h 15"/>
                <a:gd name="T4" fmla="*/ 172 w 172"/>
                <a:gd name="T5" fmla="*/ 15 h 15"/>
                <a:gd name="T6" fmla="*/ 172 w 172"/>
                <a:gd name="T7" fmla="*/ 0 h 15"/>
                <a:gd name="T8" fmla="*/ 7 w 172"/>
                <a:gd name="T9" fmla="*/ 0 h 15"/>
                <a:gd name="T10" fmla="*/ 15 w 172"/>
                <a:gd name="T11" fmla="*/ 7 h 15"/>
                <a:gd name="T12" fmla="*/ 0 w 172"/>
                <a:gd name="T13" fmla="*/ 7 h 15"/>
                <a:gd name="T14" fmla="*/ 0 w 172"/>
                <a:gd name="T15" fmla="*/ 15 h 15"/>
                <a:gd name="T16" fmla="*/ 7 w 172"/>
                <a:gd name="T17" fmla="*/ 15 h 15"/>
                <a:gd name="T18" fmla="*/ 0 w 17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5">
                  <a:moveTo>
                    <a:pt x="0" y="7"/>
                  </a:moveTo>
                  <a:lnTo>
                    <a:pt x="7" y="15"/>
                  </a:lnTo>
                  <a:lnTo>
                    <a:pt x="172" y="15"/>
                  </a:lnTo>
                  <a:lnTo>
                    <a:pt x="17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7" name="Freeform 199"/>
            <p:cNvSpPr>
              <a:spLocks/>
            </p:cNvSpPr>
            <p:nvPr/>
          </p:nvSpPr>
          <p:spPr bwMode="auto">
            <a:xfrm>
              <a:off x="980" y="1133"/>
              <a:ext cx="7" cy="103"/>
            </a:xfrm>
            <a:custGeom>
              <a:avLst/>
              <a:gdLst>
                <a:gd name="T0" fmla="*/ 7 w 15"/>
                <a:gd name="T1" fmla="*/ 0 h 205"/>
                <a:gd name="T2" fmla="*/ 0 w 15"/>
                <a:gd name="T3" fmla="*/ 6 h 205"/>
                <a:gd name="T4" fmla="*/ 0 w 15"/>
                <a:gd name="T5" fmla="*/ 205 h 205"/>
                <a:gd name="T6" fmla="*/ 15 w 15"/>
                <a:gd name="T7" fmla="*/ 205 h 205"/>
                <a:gd name="T8" fmla="*/ 15 w 15"/>
                <a:gd name="T9" fmla="*/ 6 h 205"/>
                <a:gd name="T10" fmla="*/ 7 w 15"/>
                <a:gd name="T11" fmla="*/ 15 h 205"/>
                <a:gd name="T12" fmla="*/ 7 w 15"/>
                <a:gd name="T13" fmla="*/ 0 h 205"/>
                <a:gd name="T14" fmla="*/ 0 w 15"/>
                <a:gd name="T15" fmla="*/ 0 h 205"/>
                <a:gd name="T16" fmla="*/ 0 w 15"/>
                <a:gd name="T17" fmla="*/ 6 h 205"/>
                <a:gd name="T18" fmla="*/ 7 w 15"/>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5">
                  <a:moveTo>
                    <a:pt x="7" y="0"/>
                  </a:moveTo>
                  <a:lnTo>
                    <a:pt x="0" y="6"/>
                  </a:lnTo>
                  <a:lnTo>
                    <a:pt x="0" y="205"/>
                  </a:lnTo>
                  <a:lnTo>
                    <a:pt x="15" y="205"/>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68" name="Rectangle 200"/>
            <p:cNvSpPr>
              <a:spLocks noChangeArrowheads="1"/>
            </p:cNvSpPr>
            <p:nvPr/>
          </p:nvSpPr>
          <p:spPr bwMode="auto">
            <a:xfrm>
              <a:off x="984" y="1244"/>
              <a:ext cx="81" cy="116"/>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69" name="Freeform 201"/>
            <p:cNvSpPr>
              <a:spLocks/>
            </p:cNvSpPr>
            <p:nvPr/>
          </p:nvSpPr>
          <p:spPr bwMode="auto">
            <a:xfrm>
              <a:off x="984" y="1240"/>
              <a:ext cx="85" cy="8"/>
            </a:xfrm>
            <a:custGeom>
              <a:avLst/>
              <a:gdLst>
                <a:gd name="T0" fmla="*/ 171 w 171"/>
                <a:gd name="T1" fmla="*/ 7 h 15"/>
                <a:gd name="T2" fmla="*/ 163 w 171"/>
                <a:gd name="T3" fmla="*/ 0 h 15"/>
                <a:gd name="T4" fmla="*/ 0 w 171"/>
                <a:gd name="T5" fmla="*/ 0 h 15"/>
                <a:gd name="T6" fmla="*/ 0 w 171"/>
                <a:gd name="T7" fmla="*/ 15 h 15"/>
                <a:gd name="T8" fmla="*/ 163 w 171"/>
                <a:gd name="T9" fmla="*/ 15 h 15"/>
                <a:gd name="T10" fmla="*/ 155 w 171"/>
                <a:gd name="T11" fmla="*/ 7 h 15"/>
                <a:gd name="T12" fmla="*/ 171 w 171"/>
                <a:gd name="T13" fmla="*/ 7 h 15"/>
                <a:gd name="T14" fmla="*/ 171 w 171"/>
                <a:gd name="T15" fmla="*/ 0 h 15"/>
                <a:gd name="T16" fmla="*/ 163 w 171"/>
                <a:gd name="T17" fmla="*/ 0 h 15"/>
                <a:gd name="T18" fmla="*/ 171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171" y="7"/>
                  </a:moveTo>
                  <a:lnTo>
                    <a:pt x="163" y="0"/>
                  </a:lnTo>
                  <a:lnTo>
                    <a:pt x="0" y="0"/>
                  </a:lnTo>
                  <a:lnTo>
                    <a:pt x="0" y="15"/>
                  </a:lnTo>
                  <a:lnTo>
                    <a:pt x="163" y="15"/>
                  </a:lnTo>
                  <a:lnTo>
                    <a:pt x="155" y="7"/>
                  </a:lnTo>
                  <a:lnTo>
                    <a:pt x="171" y="7"/>
                  </a:lnTo>
                  <a:lnTo>
                    <a:pt x="171" y="0"/>
                  </a:lnTo>
                  <a:lnTo>
                    <a:pt x="163" y="0"/>
                  </a:lnTo>
                  <a:lnTo>
                    <a:pt x="17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0" name="Freeform 202"/>
            <p:cNvSpPr>
              <a:spLocks/>
            </p:cNvSpPr>
            <p:nvPr/>
          </p:nvSpPr>
          <p:spPr bwMode="auto">
            <a:xfrm>
              <a:off x="1061" y="1244"/>
              <a:ext cx="8" cy="120"/>
            </a:xfrm>
            <a:custGeom>
              <a:avLst/>
              <a:gdLst>
                <a:gd name="T0" fmla="*/ 8 w 16"/>
                <a:gd name="T1" fmla="*/ 240 h 240"/>
                <a:gd name="T2" fmla="*/ 16 w 16"/>
                <a:gd name="T3" fmla="*/ 232 h 240"/>
                <a:gd name="T4" fmla="*/ 16 w 16"/>
                <a:gd name="T5" fmla="*/ 0 h 240"/>
                <a:gd name="T6" fmla="*/ 0 w 16"/>
                <a:gd name="T7" fmla="*/ 0 h 240"/>
                <a:gd name="T8" fmla="*/ 0 w 16"/>
                <a:gd name="T9" fmla="*/ 232 h 240"/>
                <a:gd name="T10" fmla="*/ 8 w 16"/>
                <a:gd name="T11" fmla="*/ 225 h 240"/>
                <a:gd name="T12" fmla="*/ 8 w 16"/>
                <a:gd name="T13" fmla="*/ 240 h 240"/>
                <a:gd name="T14" fmla="*/ 16 w 16"/>
                <a:gd name="T15" fmla="*/ 240 h 240"/>
                <a:gd name="T16" fmla="*/ 16 w 16"/>
                <a:gd name="T17" fmla="*/ 232 h 240"/>
                <a:gd name="T18" fmla="*/ 8 w 1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0">
                  <a:moveTo>
                    <a:pt x="8" y="240"/>
                  </a:moveTo>
                  <a:lnTo>
                    <a:pt x="16" y="232"/>
                  </a:lnTo>
                  <a:lnTo>
                    <a:pt x="16" y="0"/>
                  </a:lnTo>
                  <a:lnTo>
                    <a:pt x="0" y="0"/>
                  </a:lnTo>
                  <a:lnTo>
                    <a:pt x="0" y="232"/>
                  </a:lnTo>
                  <a:lnTo>
                    <a:pt x="8" y="225"/>
                  </a:lnTo>
                  <a:lnTo>
                    <a:pt x="8" y="240"/>
                  </a:lnTo>
                  <a:lnTo>
                    <a:pt x="16" y="240"/>
                  </a:lnTo>
                  <a:lnTo>
                    <a:pt x="16" y="232"/>
                  </a:lnTo>
                  <a:lnTo>
                    <a:pt x="8"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1" name="Freeform 203"/>
            <p:cNvSpPr>
              <a:spLocks/>
            </p:cNvSpPr>
            <p:nvPr/>
          </p:nvSpPr>
          <p:spPr bwMode="auto">
            <a:xfrm>
              <a:off x="980" y="1357"/>
              <a:ext cx="85" cy="7"/>
            </a:xfrm>
            <a:custGeom>
              <a:avLst/>
              <a:gdLst>
                <a:gd name="T0" fmla="*/ 0 w 171"/>
                <a:gd name="T1" fmla="*/ 7 h 15"/>
                <a:gd name="T2" fmla="*/ 8 w 171"/>
                <a:gd name="T3" fmla="*/ 15 h 15"/>
                <a:gd name="T4" fmla="*/ 171 w 171"/>
                <a:gd name="T5" fmla="*/ 15 h 15"/>
                <a:gd name="T6" fmla="*/ 171 w 171"/>
                <a:gd name="T7" fmla="*/ 0 h 15"/>
                <a:gd name="T8" fmla="*/ 8 w 171"/>
                <a:gd name="T9" fmla="*/ 0 h 15"/>
                <a:gd name="T10" fmla="*/ 17 w 171"/>
                <a:gd name="T11" fmla="*/ 7 h 15"/>
                <a:gd name="T12" fmla="*/ 0 w 171"/>
                <a:gd name="T13" fmla="*/ 7 h 15"/>
                <a:gd name="T14" fmla="*/ 0 w 171"/>
                <a:gd name="T15" fmla="*/ 15 h 15"/>
                <a:gd name="T16" fmla="*/ 8 w 171"/>
                <a:gd name="T17" fmla="*/ 15 h 15"/>
                <a:gd name="T18" fmla="*/ 0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0" y="7"/>
                  </a:moveTo>
                  <a:lnTo>
                    <a:pt x="8" y="15"/>
                  </a:lnTo>
                  <a:lnTo>
                    <a:pt x="171" y="15"/>
                  </a:lnTo>
                  <a:lnTo>
                    <a:pt x="171"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 name="Freeform 204"/>
            <p:cNvSpPr>
              <a:spLocks/>
            </p:cNvSpPr>
            <p:nvPr/>
          </p:nvSpPr>
          <p:spPr bwMode="auto">
            <a:xfrm>
              <a:off x="980" y="1240"/>
              <a:ext cx="8" cy="120"/>
            </a:xfrm>
            <a:custGeom>
              <a:avLst/>
              <a:gdLst>
                <a:gd name="T0" fmla="*/ 8 w 17"/>
                <a:gd name="T1" fmla="*/ 0 h 239"/>
                <a:gd name="T2" fmla="*/ 0 w 17"/>
                <a:gd name="T3" fmla="*/ 7 h 239"/>
                <a:gd name="T4" fmla="*/ 0 w 17"/>
                <a:gd name="T5" fmla="*/ 239 h 239"/>
                <a:gd name="T6" fmla="*/ 17 w 17"/>
                <a:gd name="T7" fmla="*/ 239 h 239"/>
                <a:gd name="T8" fmla="*/ 17 w 17"/>
                <a:gd name="T9" fmla="*/ 7 h 239"/>
                <a:gd name="T10" fmla="*/ 8 w 17"/>
                <a:gd name="T11" fmla="*/ 15 h 239"/>
                <a:gd name="T12" fmla="*/ 8 w 17"/>
                <a:gd name="T13" fmla="*/ 0 h 239"/>
                <a:gd name="T14" fmla="*/ 0 w 17"/>
                <a:gd name="T15" fmla="*/ 0 h 239"/>
                <a:gd name="T16" fmla="*/ 0 w 17"/>
                <a:gd name="T17" fmla="*/ 7 h 239"/>
                <a:gd name="T18" fmla="*/ 8 w 17"/>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39">
                  <a:moveTo>
                    <a:pt x="8" y="0"/>
                  </a:moveTo>
                  <a:lnTo>
                    <a:pt x="0" y="7"/>
                  </a:lnTo>
                  <a:lnTo>
                    <a:pt x="0" y="239"/>
                  </a:lnTo>
                  <a:lnTo>
                    <a:pt x="17" y="239"/>
                  </a:lnTo>
                  <a:lnTo>
                    <a:pt x="17"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 name="Rectangle 205"/>
            <p:cNvSpPr>
              <a:spLocks noChangeArrowheads="1"/>
            </p:cNvSpPr>
            <p:nvPr/>
          </p:nvSpPr>
          <p:spPr bwMode="auto">
            <a:xfrm>
              <a:off x="1057" y="1610"/>
              <a:ext cx="19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4" name="Rectangle 206"/>
            <p:cNvSpPr>
              <a:spLocks noChangeArrowheads="1"/>
            </p:cNvSpPr>
            <p:nvPr/>
          </p:nvSpPr>
          <p:spPr bwMode="auto">
            <a:xfrm>
              <a:off x="1463" y="1608"/>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5" name="Rectangle 207"/>
            <p:cNvSpPr>
              <a:spLocks noChangeArrowheads="1"/>
            </p:cNvSpPr>
            <p:nvPr/>
          </p:nvSpPr>
          <p:spPr bwMode="auto">
            <a:xfrm>
              <a:off x="1462" y="162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6" name="Rectangle 208"/>
            <p:cNvSpPr>
              <a:spLocks noChangeArrowheads="1"/>
            </p:cNvSpPr>
            <p:nvPr/>
          </p:nvSpPr>
          <p:spPr bwMode="auto">
            <a:xfrm>
              <a:off x="1460" y="1650"/>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7" name="Rectangle 209"/>
            <p:cNvSpPr>
              <a:spLocks noChangeArrowheads="1"/>
            </p:cNvSpPr>
            <p:nvPr/>
          </p:nvSpPr>
          <p:spPr bwMode="auto">
            <a:xfrm>
              <a:off x="1461" y="1672"/>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8" name="Rectangle 210"/>
            <p:cNvSpPr>
              <a:spLocks noChangeArrowheads="1"/>
            </p:cNvSpPr>
            <p:nvPr/>
          </p:nvSpPr>
          <p:spPr bwMode="auto">
            <a:xfrm>
              <a:off x="1460" y="1692"/>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9" name="Rectangle 211"/>
            <p:cNvSpPr>
              <a:spLocks noChangeArrowheads="1"/>
            </p:cNvSpPr>
            <p:nvPr/>
          </p:nvSpPr>
          <p:spPr bwMode="auto">
            <a:xfrm>
              <a:off x="1461" y="1714"/>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0" name="Rectangle 212"/>
            <p:cNvSpPr>
              <a:spLocks noChangeArrowheads="1"/>
            </p:cNvSpPr>
            <p:nvPr/>
          </p:nvSpPr>
          <p:spPr bwMode="auto">
            <a:xfrm>
              <a:off x="1460" y="1734"/>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1" name="Rectangle 213"/>
            <p:cNvSpPr>
              <a:spLocks noChangeArrowheads="1"/>
            </p:cNvSpPr>
            <p:nvPr/>
          </p:nvSpPr>
          <p:spPr bwMode="auto">
            <a:xfrm>
              <a:off x="1461" y="1755"/>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2" name="Rectangle 214"/>
            <p:cNvSpPr>
              <a:spLocks noChangeArrowheads="1"/>
            </p:cNvSpPr>
            <p:nvPr/>
          </p:nvSpPr>
          <p:spPr bwMode="auto">
            <a:xfrm>
              <a:off x="1461" y="1778"/>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3" name="Rectangle 215"/>
            <p:cNvSpPr>
              <a:spLocks noChangeArrowheads="1"/>
            </p:cNvSpPr>
            <p:nvPr/>
          </p:nvSpPr>
          <p:spPr bwMode="auto">
            <a:xfrm>
              <a:off x="1238"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4" name="Rectangle 216"/>
            <p:cNvSpPr>
              <a:spLocks noChangeArrowheads="1"/>
            </p:cNvSpPr>
            <p:nvPr/>
          </p:nvSpPr>
          <p:spPr bwMode="auto">
            <a:xfrm>
              <a:off x="1237"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5" name="Rectangle 217"/>
            <p:cNvSpPr>
              <a:spLocks noChangeArrowheads="1"/>
            </p:cNvSpPr>
            <p:nvPr/>
          </p:nvSpPr>
          <p:spPr bwMode="auto">
            <a:xfrm>
              <a:off x="1235" y="1653"/>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6" name="Rectangle 218"/>
            <p:cNvSpPr>
              <a:spLocks noChangeArrowheads="1"/>
            </p:cNvSpPr>
            <p:nvPr/>
          </p:nvSpPr>
          <p:spPr bwMode="auto">
            <a:xfrm>
              <a:off x="1236"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7" name="Rectangle 219"/>
            <p:cNvSpPr>
              <a:spLocks noChangeArrowheads="1"/>
            </p:cNvSpPr>
            <p:nvPr/>
          </p:nvSpPr>
          <p:spPr bwMode="auto">
            <a:xfrm>
              <a:off x="1235" y="1696"/>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388" name="Group 220"/>
            <p:cNvGrpSpPr>
              <a:grpSpLocks/>
            </p:cNvGrpSpPr>
            <p:nvPr/>
          </p:nvGrpSpPr>
          <p:grpSpPr bwMode="auto">
            <a:xfrm>
              <a:off x="658" y="1586"/>
              <a:ext cx="943" cy="414"/>
              <a:chOff x="658" y="1586"/>
              <a:chExt cx="943" cy="414"/>
            </a:xfrm>
          </p:grpSpPr>
          <p:sp>
            <p:nvSpPr>
              <p:cNvPr id="7389" name="Rectangle 221"/>
              <p:cNvSpPr>
                <a:spLocks noChangeArrowheads="1"/>
              </p:cNvSpPr>
              <p:nvPr/>
            </p:nvSpPr>
            <p:spPr bwMode="auto">
              <a:xfrm>
                <a:off x="1236"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0" name="Rectangle 222"/>
              <p:cNvSpPr>
                <a:spLocks noChangeArrowheads="1"/>
              </p:cNvSpPr>
              <p:nvPr/>
            </p:nvSpPr>
            <p:spPr bwMode="auto">
              <a:xfrm>
                <a:off x="1235" y="1737"/>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1" name="Rectangle 223"/>
              <p:cNvSpPr>
                <a:spLocks noChangeArrowheads="1"/>
              </p:cNvSpPr>
              <p:nvPr/>
            </p:nvSpPr>
            <p:spPr bwMode="auto">
              <a:xfrm>
                <a:off x="1236"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2" name="Rectangle 224"/>
              <p:cNvSpPr>
                <a:spLocks noChangeArrowheads="1"/>
              </p:cNvSpPr>
              <p:nvPr/>
            </p:nvSpPr>
            <p:spPr bwMode="auto">
              <a:xfrm>
                <a:off x="1236"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3" name="Rectangle 225"/>
              <p:cNvSpPr>
                <a:spLocks noChangeArrowheads="1"/>
              </p:cNvSpPr>
              <p:nvPr/>
            </p:nvSpPr>
            <p:spPr bwMode="auto">
              <a:xfrm>
                <a:off x="1061"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4" name="Rectangle 226"/>
              <p:cNvSpPr>
                <a:spLocks noChangeArrowheads="1"/>
              </p:cNvSpPr>
              <p:nvPr/>
            </p:nvSpPr>
            <p:spPr bwMode="auto">
              <a:xfrm>
                <a:off x="1060"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5" name="Rectangle 227"/>
              <p:cNvSpPr>
                <a:spLocks noChangeArrowheads="1"/>
              </p:cNvSpPr>
              <p:nvPr/>
            </p:nvSpPr>
            <p:spPr bwMode="auto">
              <a:xfrm>
                <a:off x="1059" y="1653"/>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6" name="Rectangle 228"/>
              <p:cNvSpPr>
                <a:spLocks noChangeArrowheads="1"/>
              </p:cNvSpPr>
              <p:nvPr/>
            </p:nvSpPr>
            <p:spPr bwMode="auto">
              <a:xfrm>
                <a:off x="1059"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7" name="Rectangle 229"/>
              <p:cNvSpPr>
                <a:spLocks noChangeArrowheads="1"/>
              </p:cNvSpPr>
              <p:nvPr/>
            </p:nvSpPr>
            <p:spPr bwMode="auto">
              <a:xfrm>
                <a:off x="1059" y="1696"/>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8" name="Rectangle 230"/>
              <p:cNvSpPr>
                <a:spLocks noChangeArrowheads="1"/>
              </p:cNvSpPr>
              <p:nvPr/>
            </p:nvSpPr>
            <p:spPr bwMode="auto">
              <a:xfrm>
                <a:off x="1059"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9" name="Rectangle 231"/>
              <p:cNvSpPr>
                <a:spLocks noChangeArrowheads="1"/>
              </p:cNvSpPr>
              <p:nvPr/>
            </p:nvSpPr>
            <p:spPr bwMode="auto">
              <a:xfrm>
                <a:off x="1059" y="1737"/>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0" name="Rectangle 232"/>
              <p:cNvSpPr>
                <a:spLocks noChangeArrowheads="1"/>
              </p:cNvSpPr>
              <p:nvPr/>
            </p:nvSpPr>
            <p:spPr bwMode="auto">
              <a:xfrm>
                <a:off x="1059"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1" name="Rectangle 233"/>
              <p:cNvSpPr>
                <a:spLocks noChangeArrowheads="1"/>
              </p:cNvSpPr>
              <p:nvPr/>
            </p:nvSpPr>
            <p:spPr bwMode="auto">
              <a:xfrm>
                <a:off x="1059"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2" name="Rectangle 234"/>
              <p:cNvSpPr>
                <a:spLocks noChangeArrowheads="1"/>
              </p:cNvSpPr>
              <p:nvPr/>
            </p:nvSpPr>
            <p:spPr bwMode="auto">
              <a:xfrm>
                <a:off x="832" y="1611"/>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3" name="Rectangle 235"/>
              <p:cNvSpPr>
                <a:spLocks noChangeArrowheads="1"/>
              </p:cNvSpPr>
              <p:nvPr/>
            </p:nvSpPr>
            <p:spPr bwMode="auto">
              <a:xfrm>
                <a:off x="830" y="1633"/>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4" name="Rectangle 236"/>
              <p:cNvSpPr>
                <a:spLocks noChangeArrowheads="1"/>
              </p:cNvSpPr>
              <p:nvPr/>
            </p:nvSpPr>
            <p:spPr bwMode="auto">
              <a:xfrm>
                <a:off x="829" y="1653"/>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5" name="Rectangle 237"/>
              <p:cNvSpPr>
                <a:spLocks noChangeArrowheads="1"/>
              </p:cNvSpPr>
              <p:nvPr/>
            </p:nvSpPr>
            <p:spPr bwMode="auto">
              <a:xfrm>
                <a:off x="830"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6" name="Rectangle 238"/>
              <p:cNvSpPr>
                <a:spLocks noChangeArrowheads="1"/>
              </p:cNvSpPr>
              <p:nvPr/>
            </p:nvSpPr>
            <p:spPr bwMode="auto">
              <a:xfrm>
                <a:off x="829" y="1696"/>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7" name="Rectangle 239"/>
              <p:cNvSpPr>
                <a:spLocks noChangeArrowheads="1"/>
              </p:cNvSpPr>
              <p:nvPr/>
            </p:nvSpPr>
            <p:spPr bwMode="auto">
              <a:xfrm>
                <a:off x="830"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8" name="Rectangle 240"/>
              <p:cNvSpPr>
                <a:spLocks noChangeArrowheads="1"/>
              </p:cNvSpPr>
              <p:nvPr/>
            </p:nvSpPr>
            <p:spPr bwMode="auto">
              <a:xfrm>
                <a:off x="829" y="1737"/>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9" name="Rectangle 241"/>
              <p:cNvSpPr>
                <a:spLocks noChangeArrowheads="1"/>
              </p:cNvSpPr>
              <p:nvPr/>
            </p:nvSpPr>
            <p:spPr bwMode="auto">
              <a:xfrm>
                <a:off x="830"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0" name="Rectangle 242"/>
              <p:cNvSpPr>
                <a:spLocks noChangeArrowheads="1"/>
              </p:cNvSpPr>
              <p:nvPr/>
            </p:nvSpPr>
            <p:spPr bwMode="auto">
              <a:xfrm>
                <a:off x="830"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1" name="Rectangle 243"/>
              <p:cNvSpPr>
                <a:spLocks noChangeArrowheads="1"/>
              </p:cNvSpPr>
              <p:nvPr/>
            </p:nvSpPr>
            <p:spPr bwMode="auto">
              <a:xfrm>
                <a:off x="816" y="1590"/>
                <a:ext cx="17"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2" name="Freeform 244"/>
              <p:cNvSpPr>
                <a:spLocks/>
              </p:cNvSpPr>
              <p:nvPr/>
            </p:nvSpPr>
            <p:spPr bwMode="auto">
              <a:xfrm>
                <a:off x="816" y="1586"/>
                <a:ext cx="21" cy="7"/>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13" name="Freeform 245"/>
              <p:cNvSpPr>
                <a:spLocks/>
              </p:cNvSpPr>
              <p:nvPr/>
            </p:nvSpPr>
            <p:spPr bwMode="auto">
              <a:xfrm>
                <a:off x="829" y="1590"/>
                <a:ext cx="8" cy="215"/>
              </a:xfrm>
              <a:custGeom>
                <a:avLst/>
                <a:gdLst>
                  <a:gd name="T0" fmla="*/ 8 w 17"/>
                  <a:gd name="T1" fmla="*/ 431 h 431"/>
                  <a:gd name="T2" fmla="*/ 17 w 17"/>
                  <a:gd name="T3" fmla="*/ 424 h 431"/>
                  <a:gd name="T4" fmla="*/ 17 w 17"/>
                  <a:gd name="T5" fmla="*/ 0 h 431"/>
                  <a:gd name="T6" fmla="*/ 0 w 17"/>
                  <a:gd name="T7" fmla="*/ 0 h 431"/>
                  <a:gd name="T8" fmla="*/ 0 w 17"/>
                  <a:gd name="T9" fmla="*/ 424 h 431"/>
                  <a:gd name="T10" fmla="*/ 8 w 17"/>
                  <a:gd name="T11" fmla="*/ 416 h 431"/>
                  <a:gd name="T12" fmla="*/ 8 w 17"/>
                  <a:gd name="T13" fmla="*/ 431 h 431"/>
                  <a:gd name="T14" fmla="*/ 17 w 17"/>
                  <a:gd name="T15" fmla="*/ 431 h 431"/>
                  <a:gd name="T16" fmla="*/ 17 w 17"/>
                  <a:gd name="T17" fmla="*/ 424 h 431"/>
                  <a:gd name="T18" fmla="*/ 8 w 17"/>
                  <a:gd name="T1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31">
                    <a:moveTo>
                      <a:pt x="8" y="431"/>
                    </a:moveTo>
                    <a:lnTo>
                      <a:pt x="17" y="424"/>
                    </a:lnTo>
                    <a:lnTo>
                      <a:pt x="17" y="0"/>
                    </a:lnTo>
                    <a:lnTo>
                      <a:pt x="0" y="0"/>
                    </a:lnTo>
                    <a:lnTo>
                      <a:pt x="0" y="424"/>
                    </a:lnTo>
                    <a:lnTo>
                      <a:pt x="8" y="416"/>
                    </a:lnTo>
                    <a:lnTo>
                      <a:pt x="8" y="431"/>
                    </a:lnTo>
                    <a:lnTo>
                      <a:pt x="17" y="431"/>
                    </a:lnTo>
                    <a:lnTo>
                      <a:pt x="17" y="424"/>
                    </a:lnTo>
                    <a:lnTo>
                      <a:pt x="8" y="4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14" name="Freeform 246"/>
              <p:cNvSpPr>
                <a:spLocks/>
              </p:cNvSpPr>
              <p:nvPr/>
            </p:nvSpPr>
            <p:spPr bwMode="auto">
              <a:xfrm>
                <a:off x="812" y="1798"/>
                <a:ext cx="21" cy="7"/>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15" name="Freeform 247"/>
              <p:cNvSpPr>
                <a:spLocks/>
              </p:cNvSpPr>
              <p:nvPr/>
            </p:nvSpPr>
            <p:spPr bwMode="auto">
              <a:xfrm>
                <a:off x="812" y="1586"/>
                <a:ext cx="8" cy="216"/>
              </a:xfrm>
              <a:custGeom>
                <a:avLst/>
                <a:gdLst>
                  <a:gd name="T0" fmla="*/ 8 w 16"/>
                  <a:gd name="T1" fmla="*/ 0 h 432"/>
                  <a:gd name="T2" fmla="*/ 0 w 16"/>
                  <a:gd name="T3" fmla="*/ 8 h 432"/>
                  <a:gd name="T4" fmla="*/ 0 w 16"/>
                  <a:gd name="T5" fmla="*/ 432 h 432"/>
                  <a:gd name="T6" fmla="*/ 16 w 16"/>
                  <a:gd name="T7" fmla="*/ 432 h 432"/>
                  <a:gd name="T8" fmla="*/ 16 w 16"/>
                  <a:gd name="T9" fmla="*/ 8 h 432"/>
                  <a:gd name="T10" fmla="*/ 8 w 16"/>
                  <a:gd name="T11" fmla="*/ 15 h 432"/>
                  <a:gd name="T12" fmla="*/ 8 w 16"/>
                  <a:gd name="T13" fmla="*/ 0 h 432"/>
                  <a:gd name="T14" fmla="*/ 0 w 16"/>
                  <a:gd name="T15" fmla="*/ 0 h 432"/>
                  <a:gd name="T16" fmla="*/ 0 w 16"/>
                  <a:gd name="T17" fmla="*/ 8 h 432"/>
                  <a:gd name="T18" fmla="*/ 8 w 16"/>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32">
                    <a:moveTo>
                      <a:pt x="8" y="0"/>
                    </a:moveTo>
                    <a:lnTo>
                      <a:pt x="0" y="8"/>
                    </a:lnTo>
                    <a:lnTo>
                      <a:pt x="0" y="432"/>
                    </a:lnTo>
                    <a:lnTo>
                      <a:pt x="16" y="432"/>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16" name="Rectangle 248"/>
              <p:cNvSpPr>
                <a:spLocks noChangeArrowheads="1"/>
              </p:cNvSpPr>
              <p:nvPr/>
            </p:nvSpPr>
            <p:spPr bwMode="auto">
              <a:xfrm>
                <a:off x="1061"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7" name="Rectangle 249"/>
              <p:cNvSpPr>
                <a:spLocks noChangeArrowheads="1"/>
              </p:cNvSpPr>
              <p:nvPr/>
            </p:nvSpPr>
            <p:spPr bwMode="auto">
              <a:xfrm>
                <a:off x="1060"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8" name="Rectangle 250"/>
              <p:cNvSpPr>
                <a:spLocks noChangeArrowheads="1"/>
              </p:cNvSpPr>
              <p:nvPr/>
            </p:nvSpPr>
            <p:spPr bwMode="auto">
              <a:xfrm>
                <a:off x="1059"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9" name="Rectangle 251"/>
              <p:cNvSpPr>
                <a:spLocks noChangeArrowheads="1"/>
              </p:cNvSpPr>
              <p:nvPr/>
            </p:nvSpPr>
            <p:spPr bwMode="auto">
              <a:xfrm>
                <a:off x="1059" y="1869"/>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0" name="Rectangle 252"/>
              <p:cNvSpPr>
                <a:spLocks noChangeArrowheads="1"/>
              </p:cNvSpPr>
              <p:nvPr/>
            </p:nvSpPr>
            <p:spPr bwMode="auto">
              <a:xfrm>
                <a:off x="1059"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1" name="Rectangle 253"/>
              <p:cNvSpPr>
                <a:spLocks noChangeArrowheads="1"/>
              </p:cNvSpPr>
              <p:nvPr/>
            </p:nvSpPr>
            <p:spPr bwMode="auto">
              <a:xfrm>
                <a:off x="1239"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2" name="Rectangle 254"/>
              <p:cNvSpPr>
                <a:spLocks noChangeArrowheads="1"/>
              </p:cNvSpPr>
              <p:nvPr/>
            </p:nvSpPr>
            <p:spPr bwMode="auto">
              <a:xfrm>
                <a:off x="1238"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3" name="Rectangle 255"/>
              <p:cNvSpPr>
                <a:spLocks noChangeArrowheads="1"/>
              </p:cNvSpPr>
              <p:nvPr/>
            </p:nvSpPr>
            <p:spPr bwMode="auto">
              <a:xfrm>
                <a:off x="1237"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4" name="Rectangle 256"/>
              <p:cNvSpPr>
                <a:spLocks noChangeArrowheads="1"/>
              </p:cNvSpPr>
              <p:nvPr/>
            </p:nvSpPr>
            <p:spPr bwMode="auto">
              <a:xfrm>
                <a:off x="1238" y="186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5" name="Rectangle 257"/>
              <p:cNvSpPr>
                <a:spLocks noChangeArrowheads="1"/>
              </p:cNvSpPr>
              <p:nvPr/>
            </p:nvSpPr>
            <p:spPr bwMode="auto">
              <a:xfrm>
                <a:off x="1237"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6" name="Rectangle 258"/>
              <p:cNvSpPr>
                <a:spLocks noChangeArrowheads="1"/>
              </p:cNvSpPr>
              <p:nvPr/>
            </p:nvSpPr>
            <p:spPr bwMode="auto">
              <a:xfrm>
                <a:off x="1318" y="1615"/>
                <a:ext cx="82"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7" name="Freeform 259"/>
              <p:cNvSpPr>
                <a:spLocks/>
              </p:cNvSpPr>
              <p:nvPr/>
            </p:nvSpPr>
            <p:spPr bwMode="auto">
              <a:xfrm>
                <a:off x="1318" y="1611"/>
                <a:ext cx="85" cy="8"/>
              </a:xfrm>
              <a:custGeom>
                <a:avLst/>
                <a:gdLst>
                  <a:gd name="T0" fmla="*/ 169 w 169"/>
                  <a:gd name="T1" fmla="*/ 9 h 15"/>
                  <a:gd name="T2" fmla="*/ 162 w 169"/>
                  <a:gd name="T3" fmla="*/ 0 h 15"/>
                  <a:gd name="T4" fmla="*/ 0 w 169"/>
                  <a:gd name="T5" fmla="*/ 0 h 15"/>
                  <a:gd name="T6" fmla="*/ 0 w 169"/>
                  <a:gd name="T7" fmla="*/ 15 h 15"/>
                  <a:gd name="T8" fmla="*/ 162 w 169"/>
                  <a:gd name="T9" fmla="*/ 15 h 15"/>
                  <a:gd name="T10" fmla="*/ 154 w 169"/>
                  <a:gd name="T11" fmla="*/ 9 h 15"/>
                  <a:gd name="T12" fmla="*/ 169 w 169"/>
                  <a:gd name="T13" fmla="*/ 9 h 15"/>
                  <a:gd name="T14" fmla="*/ 169 w 169"/>
                  <a:gd name="T15" fmla="*/ 0 h 15"/>
                  <a:gd name="T16" fmla="*/ 162 w 169"/>
                  <a:gd name="T17" fmla="*/ 0 h 15"/>
                  <a:gd name="T18" fmla="*/ 169 w 16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9"/>
                    </a:moveTo>
                    <a:lnTo>
                      <a:pt x="162" y="0"/>
                    </a:lnTo>
                    <a:lnTo>
                      <a:pt x="0" y="0"/>
                    </a:lnTo>
                    <a:lnTo>
                      <a:pt x="0" y="15"/>
                    </a:lnTo>
                    <a:lnTo>
                      <a:pt x="162" y="15"/>
                    </a:lnTo>
                    <a:lnTo>
                      <a:pt x="154" y="9"/>
                    </a:lnTo>
                    <a:lnTo>
                      <a:pt x="169" y="9"/>
                    </a:lnTo>
                    <a:lnTo>
                      <a:pt x="169" y="0"/>
                    </a:lnTo>
                    <a:lnTo>
                      <a:pt x="162" y="0"/>
                    </a:lnTo>
                    <a:lnTo>
                      <a:pt x="16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8" name="Freeform 260"/>
              <p:cNvSpPr>
                <a:spLocks/>
              </p:cNvSpPr>
              <p:nvPr/>
            </p:nvSpPr>
            <p:spPr bwMode="auto">
              <a:xfrm>
                <a:off x="1396" y="1615"/>
                <a:ext cx="7" cy="120"/>
              </a:xfrm>
              <a:custGeom>
                <a:avLst/>
                <a:gdLst>
                  <a:gd name="T0" fmla="*/ 8 w 15"/>
                  <a:gd name="T1" fmla="*/ 239 h 239"/>
                  <a:gd name="T2" fmla="*/ 15 w 15"/>
                  <a:gd name="T3" fmla="*/ 232 h 239"/>
                  <a:gd name="T4" fmla="*/ 15 w 15"/>
                  <a:gd name="T5" fmla="*/ 0 h 239"/>
                  <a:gd name="T6" fmla="*/ 0 w 15"/>
                  <a:gd name="T7" fmla="*/ 0 h 239"/>
                  <a:gd name="T8" fmla="*/ 0 w 15"/>
                  <a:gd name="T9" fmla="*/ 232 h 239"/>
                  <a:gd name="T10" fmla="*/ 8 w 15"/>
                  <a:gd name="T11" fmla="*/ 224 h 239"/>
                  <a:gd name="T12" fmla="*/ 8 w 15"/>
                  <a:gd name="T13" fmla="*/ 239 h 239"/>
                  <a:gd name="T14" fmla="*/ 15 w 15"/>
                  <a:gd name="T15" fmla="*/ 239 h 239"/>
                  <a:gd name="T16" fmla="*/ 15 w 15"/>
                  <a:gd name="T17" fmla="*/ 232 h 239"/>
                  <a:gd name="T18" fmla="*/ 8 w 15"/>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9">
                    <a:moveTo>
                      <a:pt x="8" y="239"/>
                    </a:moveTo>
                    <a:lnTo>
                      <a:pt x="15" y="232"/>
                    </a:lnTo>
                    <a:lnTo>
                      <a:pt x="15" y="0"/>
                    </a:lnTo>
                    <a:lnTo>
                      <a:pt x="0" y="0"/>
                    </a:lnTo>
                    <a:lnTo>
                      <a:pt x="0" y="232"/>
                    </a:lnTo>
                    <a:lnTo>
                      <a:pt x="8" y="224"/>
                    </a:lnTo>
                    <a:lnTo>
                      <a:pt x="8" y="239"/>
                    </a:lnTo>
                    <a:lnTo>
                      <a:pt x="15" y="239"/>
                    </a:lnTo>
                    <a:lnTo>
                      <a:pt x="15" y="232"/>
                    </a:lnTo>
                    <a:lnTo>
                      <a:pt x="8"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9" name="Freeform 261"/>
              <p:cNvSpPr>
                <a:spLocks/>
              </p:cNvSpPr>
              <p:nvPr/>
            </p:nvSpPr>
            <p:spPr bwMode="auto">
              <a:xfrm>
                <a:off x="1314" y="1728"/>
                <a:ext cx="86" cy="7"/>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0" name="Freeform 262"/>
              <p:cNvSpPr>
                <a:spLocks/>
              </p:cNvSpPr>
              <p:nvPr/>
            </p:nvSpPr>
            <p:spPr bwMode="auto">
              <a:xfrm>
                <a:off x="1314" y="1611"/>
                <a:ext cx="8" cy="121"/>
              </a:xfrm>
              <a:custGeom>
                <a:avLst/>
                <a:gdLst>
                  <a:gd name="T0" fmla="*/ 8 w 15"/>
                  <a:gd name="T1" fmla="*/ 0 h 241"/>
                  <a:gd name="T2" fmla="*/ 0 w 15"/>
                  <a:gd name="T3" fmla="*/ 9 h 241"/>
                  <a:gd name="T4" fmla="*/ 0 w 15"/>
                  <a:gd name="T5" fmla="*/ 241 h 241"/>
                  <a:gd name="T6" fmla="*/ 15 w 15"/>
                  <a:gd name="T7" fmla="*/ 241 h 241"/>
                  <a:gd name="T8" fmla="*/ 15 w 15"/>
                  <a:gd name="T9" fmla="*/ 9 h 241"/>
                  <a:gd name="T10" fmla="*/ 8 w 15"/>
                  <a:gd name="T11" fmla="*/ 15 h 241"/>
                  <a:gd name="T12" fmla="*/ 8 w 15"/>
                  <a:gd name="T13" fmla="*/ 0 h 241"/>
                  <a:gd name="T14" fmla="*/ 0 w 15"/>
                  <a:gd name="T15" fmla="*/ 0 h 241"/>
                  <a:gd name="T16" fmla="*/ 0 w 15"/>
                  <a:gd name="T17" fmla="*/ 9 h 241"/>
                  <a:gd name="T18" fmla="*/ 8 w 15"/>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1">
                    <a:moveTo>
                      <a:pt x="8" y="0"/>
                    </a:moveTo>
                    <a:lnTo>
                      <a:pt x="0" y="9"/>
                    </a:lnTo>
                    <a:lnTo>
                      <a:pt x="0" y="241"/>
                    </a:lnTo>
                    <a:lnTo>
                      <a:pt x="15" y="241"/>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1" name="Rectangle 263"/>
              <p:cNvSpPr>
                <a:spLocks noChangeArrowheads="1"/>
              </p:cNvSpPr>
              <p:nvPr/>
            </p:nvSpPr>
            <p:spPr bwMode="auto">
              <a:xfrm>
                <a:off x="1318" y="1743"/>
                <a:ext cx="82"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32" name="Freeform 264"/>
              <p:cNvSpPr>
                <a:spLocks/>
              </p:cNvSpPr>
              <p:nvPr/>
            </p:nvSpPr>
            <p:spPr bwMode="auto">
              <a:xfrm>
                <a:off x="1318" y="1739"/>
                <a:ext cx="85" cy="8"/>
              </a:xfrm>
              <a:custGeom>
                <a:avLst/>
                <a:gdLst>
                  <a:gd name="T0" fmla="*/ 169 w 169"/>
                  <a:gd name="T1" fmla="*/ 7 h 15"/>
                  <a:gd name="T2" fmla="*/ 162 w 169"/>
                  <a:gd name="T3" fmla="*/ 0 h 15"/>
                  <a:gd name="T4" fmla="*/ 0 w 169"/>
                  <a:gd name="T5" fmla="*/ 0 h 15"/>
                  <a:gd name="T6" fmla="*/ 0 w 169"/>
                  <a:gd name="T7" fmla="*/ 15 h 15"/>
                  <a:gd name="T8" fmla="*/ 162 w 169"/>
                  <a:gd name="T9" fmla="*/ 15 h 15"/>
                  <a:gd name="T10" fmla="*/ 154 w 169"/>
                  <a:gd name="T11" fmla="*/ 7 h 15"/>
                  <a:gd name="T12" fmla="*/ 169 w 169"/>
                  <a:gd name="T13" fmla="*/ 7 h 15"/>
                  <a:gd name="T14" fmla="*/ 169 w 169"/>
                  <a:gd name="T15" fmla="*/ 0 h 15"/>
                  <a:gd name="T16" fmla="*/ 162 w 169"/>
                  <a:gd name="T17" fmla="*/ 0 h 15"/>
                  <a:gd name="T18" fmla="*/ 169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7"/>
                    </a:moveTo>
                    <a:lnTo>
                      <a:pt x="162" y="0"/>
                    </a:lnTo>
                    <a:lnTo>
                      <a:pt x="0" y="0"/>
                    </a:lnTo>
                    <a:lnTo>
                      <a:pt x="0" y="15"/>
                    </a:lnTo>
                    <a:lnTo>
                      <a:pt x="162" y="15"/>
                    </a:lnTo>
                    <a:lnTo>
                      <a:pt x="154" y="7"/>
                    </a:lnTo>
                    <a:lnTo>
                      <a:pt x="169" y="7"/>
                    </a:lnTo>
                    <a:lnTo>
                      <a:pt x="169" y="0"/>
                    </a:lnTo>
                    <a:lnTo>
                      <a:pt x="162" y="0"/>
                    </a:lnTo>
                    <a:lnTo>
                      <a:pt x="16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3" name="Freeform 265"/>
              <p:cNvSpPr>
                <a:spLocks/>
              </p:cNvSpPr>
              <p:nvPr/>
            </p:nvSpPr>
            <p:spPr bwMode="auto">
              <a:xfrm>
                <a:off x="1396" y="1743"/>
                <a:ext cx="7" cy="109"/>
              </a:xfrm>
              <a:custGeom>
                <a:avLst/>
                <a:gdLst>
                  <a:gd name="T0" fmla="*/ 8 w 15"/>
                  <a:gd name="T1" fmla="*/ 219 h 219"/>
                  <a:gd name="T2" fmla="*/ 15 w 15"/>
                  <a:gd name="T3" fmla="*/ 212 h 219"/>
                  <a:gd name="T4" fmla="*/ 15 w 15"/>
                  <a:gd name="T5" fmla="*/ 0 h 219"/>
                  <a:gd name="T6" fmla="*/ 0 w 15"/>
                  <a:gd name="T7" fmla="*/ 0 h 219"/>
                  <a:gd name="T8" fmla="*/ 0 w 15"/>
                  <a:gd name="T9" fmla="*/ 212 h 219"/>
                  <a:gd name="T10" fmla="*/ 8 w 15"/>
                  <a:gd name="T11" fmla="*/ 204 h 219"/>
                  <a:gd name="T12" fmla="*/ 8 w 15"/>
                  <a:gd name="T13" fmla="*/ 219 h 219"/>
                  <a:gd name="T14" fmla="*/ 15 w 15"/>
                  <a:gd name="T15" fmla="*/ 219 h 219"/>
                  <a:gd name="T16" fmla="*/ 15 w 15"/>
                  <a:gd name="T17" fmla="*/ 212 h 219"/>
                  <a:gd name="T18" fmla="*/ 8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219"/>
                    </a:moveTo>
                    <a:lnTo>
                      <a:pt x="15" y="212"/>
                    </a:lnTo>
                    <a:lnTo>
                      <a:pt x="15" y="0"/>
                    </a:lnTo>
                    <a:lnTo>
                      <a:pt x="0" y="0"/>
                    </a:lnTo>
                    <a:lnTo>
                      <a:pt x="0" y="212"/>
                    </a:lnTo>
                    <a:lnTo>
                      <a:pt x="8" y="204"/>
                    </a:lnTo>
                    <a:lnTo>
                      <a:pt x="8" y="219"/>
                    </a:lnTo>
                    <a:lnTo>
                      <a:pt x="15" y="219"/>
                    </a:lnTo>
                    <a:lnTo>
                      <a:pt x="15" y="212"/>
                    </a:lnTo>
                    <a:lnTo>
                      <a:pt x="8"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4" name="Freeform 266"/>
              <p:cNvSpPr>
                <a:spLocks/>
              </p:cNvSpPr>
              <p:nvPr/>
            </p:nvSpPr>
            <p:spPr bwMode="auto">
              <a:xfrm>
                <a:off x="1314" y="1844"/>
                <a:ext cx="86" cy="8"/>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5" name="Freeform 267"/>
              <p:cNvSpPr>
                <a:spLocks/>
              </p:cNvSpPr>
              <p:nvPr/>
            </p:nvSpPr>
            <p:spPr bwMode="auto">
              <a:xfrm>
                <a:off x="1314" y="1739"/>
                <a:ext cx="8" cy="109"/>
              </a:xfrm>
              <a:custGeom>
                <a:avLst/>
                <a:gdLst>
                  <a:gd name="T0" fmla="*/ 8 w 15"/>
                  <a:gd name="T1" fmla="*/ 0 h 219"/>
                  <a:gd name="T2" fmla="*/ 0 w 15"/>
                  <a:gd name="T3" fmla="*/ 7 h 219"/>
                  <a:gd name="T4" fmla="*/ 0 w 15"/>
                  <a:gd name="T5" fmla="*/ 219 h 219"/>
                  <a:gd name="T6" fmla="*/ 15 w 15"/>
                  <a:gd name="T7" fmla="*/ 219 h 219"/>
                  <a:gd name="T8" fmla="*/ 15 w 15"/>
                  <a:gd name="T9" fmla="*/ 7 h 219"/>
                  <a:gd name="T10" fmla="*/ 8 w 15"/>
                  <a:gd name="T11" fmla="*/ 15 h 219"/>
                  <a:gd name="T12" fmla="*/ 8 w 15"/>
                  <a:gd name="T13" fmla="*/ 0 h 219"/>
                  <a:gd name="T14" fmla="*/ 0 w 15"/>
                  <a:gd name="T15" fmla="*/ 0 h 219"/>
                  <a:gd name="T16" fmla="*/ 0 w 15"/>
                  <a:gd name="T17" fmla="*/ 7 h 219"/>
                  <a:gd name="T18" fmla="*/ 8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0"/>
                    </a:moveTo>
                    <a:lnTo>
                      <a:pt x="0" y="7"/>
                    </a:lnTo>
                    <a:lnTo>
                      <a:pt x="0" y="219"/>
                    </a:lnTo>
                    <a:lnTo>
                      <a:pt x="15" y="219"/>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6" name="Rectangle 268"/>
              <p:cNvSpPr>
                <a:spLocks noChangeArrowheads="1"/>
              </p:cNvSpPr>
              <p:nvPr/>
            </p:nvSpPr>
            <p:spPr bwMode="auto">
              <a:xfrm>
                <a:off x="1256" y="1801"/>
                <a:ext cx="25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37" name="Freeform 269"/>
              <p:cNvSpPr>
                <a:spLocks/>
              </p:cNvSpPr>
              <p:nvPr/>
            </p:nvSpPr>
            <p:spPr bwMode="auto">
              <a:xfrm>
                <a:off x="1256" y="1797"/>
                <a:ext cx="262" cy="8"/>
              </a:xfrm>
              <a:custGeom>
                <a:avLst/>
                <a:gdLst>
                  <a:gd name="T0" fmla="*/ 525 w 525"/>
                  <a:gd name="T1" fmla="*/ 9 h 15"/>
                  <a:gd name="T2" fmla="*/ 519 w 525"/>
                  <a:gd name="T3" fmla="*/ 0 h 15"/>
                  <a:gd name="T4" fmla="*/ 0 w 525"/>
                  <a:gd name="T5" fmla="*/ 0 h 15"/>
                  <a:gd name="T6" fmla="*/ 0 w 525"/>
                  <a:gd name="T7" fmla="*/ 15 h 15"/>
                  <a:gd name="T8" fmla="*/ 519 w 525"/>
                  <a:gd name="T9" fmla="*/ 15 h 15"/>
                  <a:gd name="T10" fmla="*/ 510 w 525"/>
                  <a:gd name="T11" fmla="*/ 9 h 15"/>
                  <a:gd name="T12" fmla="*/ 525 w 525"/>
                  <a:gd name="T13" fmla="*/ 9 h 15"/>
                  <a:gd name="T14" fmla="*/ 525 w 525"/>
                  <a:gd name="T15" fmla="*/ 0 h 15"/>
                  <a:gd name="T16" fmla="*/ 519 w 525"/>
                  <a:gd name="T17" fmla="*/ 0 h 15"/>
                  <a:gd name="T18" fmla="*/ 525 w 52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5">
                    <a:moveTo>
                      <a:pt x="525" y="9"/>
                    </a:moveTo>
                    <a:lnTo>
                      <a:pt x="519" y="0"/>
                    </a:lnTo>
                    <a:lnTo>
                      <a:pt x="0" y="0"/>
                    </a:lnTo>
                    <a:lnTo>
                      <a:pt x="0" y="15"/>
                    </a:lnTo>
                    <a:lnTo>
                      <a:pt x="519" y="15"/>
                    </a:lnTo>
                    <a:lnTo>
                      <a:pt x="510" y="9"/>
                    </a:lnTo>
                    <a:lnTo>
                      <a:pt x="525" y="9"/>
                    </a:lnTo>
                    <a:lnTo>
                      <a:pt x="525" y="0"/>
                    </a:lnTo>
                    <a:lnTo>
                      <a:pt x="519" y="0"/>
                    </a:lnTo>
                    <a:lnTo>
                      <a:pt x="5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8" name="Freeform 270"/>
              <p:cNvSpPr>
                <a:spLocks/>
              </p:cNvSpPr>
              <p:nvPr/>
            </p:nvSpPr>
            <p:spPr bwMode="auto">
              <a:xfrm>
                <a:off x="1511" y="1801"/>
                <a:ext cx="7" cy="17"/>
              </a:xfrm>
              <a:custGeom>
                <a:avLst/>
                <a:gdLst>
                  <a:gd name="T0" fmla="*/ 9 w 15"/>
                  <a:gd name="T1" fmla="*/ 33 h 33"/>
                  <a:gd name="T2" fmla="*/ 15 w 15"/>
                  <a:gd name="T3" fmla="*/ 25 h 33"/>
                  <a:gd name="T4" fmla="*/ 15 w 15"/>
                  <a:gd name="T5" fmla="*/ 0 h 33"/>
                  <a:gd name="T6" fmla="*/ 0 w 15"/>
                  <a:gd name="T7" fmla="*/ 0 h 33"/>
                  <a:gd name="T8" fmla="*/ 0 w 15"/>
                  <a:gd name="T9" fmla="*/ 25 h 33"/>
                  <a:gd name="T10" fmla="*/ 9 w 15"/>
                  <a:gd name="T11" fmla="*/ 18 h 33"/>
                  <a:gd name="T12" fmla="*/ 9 w 15"/>
                  <a:gd name="T13" fmla="*/ 33 h 33"/>
                  <a:gd name="T14" fmla="*/ 15 w 15"/>
                  <a:gd name="T15" fmla="*/ 33 h 33"/>
                  <a:gd name="T16" fmla="*/ 15 w 15"/>
                  <a:gd name="T17" fmla="*/ 25 h 33"/>
                  <a:gd name="T18" fmla="*/ 9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9" y="33"/>
                    </a:moveTo>
                    <a:lnTo>
                      <a:pt x="15" y="25"/>
                    </a:lnTo>
                    <a:lnTo>
                      <a:pt x="15" y="0"/>
                    </a:lnTo>
                    <a:lnTo>
                      <a:pt x="0" y="0"/>
                    </a:lnTo>
                    <a:lnTo>
                      <a:pt x="0" y="25"/>
                    </a:lnTo>
                    <a:lnTo>
                      <a:pt x="9" y="18"/>
                    </a:lnTo>
                    <a:lnTo>
                      <a:pt x="9" y="33"/>
                    </a:lnTo>
                    <a:lnTo>
                      <a:pt x="15" y="33"/>
                    </a:lnTo>
                    <a:lnTo>
                      <a:pt x="15" y="25"/>
                    </a:lnTo>
                    <a:lnTo>
                      <a:pt x="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39" name="Freeform 271"/>
              <p:cNvSpPr>
                <a:spLocks/>
              </p:cNvSpPr>
              <p:nvPr/>
            </p:nvSpPr>
            <p:spPr bwMode="auto">
              <a:xfrm>
                <a:off x="1252" y="1810"/>
                <a:ext cx="263" cy="8"/>
              </a:xfrm>
              <a:custGeom>
                <a:avLst/>
                <a:gdLst>
                  <a:gd name="T0" fmla="*/ 0 w 527"/>
                  <a:gd name="T1" fmla="*/ 7 h 15"/>
                  <a:gd name="T2" fmla="*/ 8 w 527"/>
                  <a:gd name="T3" fmla="*/ 15 h 15"/>
                  <a:gd name="T4" fmla="*/ 527 w 527"/>
                  <a:gd name="T5" fmla="*/ 15 h 15"/>
                  <a:gd name="T6" fmla="*/ 527 w 527"/>
                  <a:gd name="T7" fmla="*/ 0 h 15"/>
                  <a:gd name="T8" fmla="*/ 8 w 527"/>
                  <a:gd name="T9" fmla="*/ 0 h 15"/>
                  <a:gd name="T10" fmla="*/ 15 w 527"/>
                  <a:gd name="T11" fmla="*/ 7 h 15"/>
                  <a:gd name="T12" fmla="*/ 0 w 527"/>
                  <a:gd name="T13" fmla="*/ 7 h 15"/>
                  <a:gd name="T14" fmla="*/ 0 w 527"/>
                  <a:gd name="T15" fmla="*/ 15 h 15"/>
                  <a:gd name="T16" fmla="*/ 8 w 527"/>
                  <a:gd name="T17" fmla="*/ 15 h 15"/>
                  <a:gd name="T18" fmla="*/ 0 w 5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7"/>
                    </a:moveTo>
                    <a:lnTo>
                      <a:pt x="8" y="15"/>
                    </a:lnTo>
                    <a:lnTo>
                      <a:pt x="527" y="15"/>
                    </a:lnTo>
                    <a:lnTo>
                      <a:pt x="5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0" name="Freeform 272"/>
              <p:cNvSpPr>
                <a:spLocks/>
              </p:cNvSpPr>
              <p:nvPr/>
            </p:nvSpPr>
            <p:spPr bwMode="auto">
              <a:xfrm>
                <a:off x="1252" y="1797"/>
                <a:ext cx="7" cy="17"/>
              </a:xfrm>
              <a:custGeom>
                <a:avLst/>
                <a:gdLst>
                  <a:gd name="T0" fmla="*/ 8 w 15"/>
                  <a:gd name="T1" fmla="*/ 0 h 34"/>
                  <a:gd name="T2" fmla="*/ 0 w 15"/>
                  <a:gd name="T3" fmla="*/ 9 h 34"/>
                  <a:gd name="T4" fmla="*/ 0 w 15"/>
                  <a:gd name="T5" fmla="*/ 34 h 34"/>
                  <a:gd name="T6" fmla="*/ 15 w 15"/>
                  <a:gd name="T7" fmla="*/ 34 h 34"/>
                  <a:gd name="T8" fmla="*/ 15 w 15"/>
                  <a:gd name="T9" fmla="*/ 9 h 34"/>
                  <a:gd name="T10" fmla="*/ 8 w 15"/>
                  <a:gd name="T11" fmla="*/ 15 h 34"/>
                  <a:gd name="T12" fmla="*/ 8 w 15"/>
                  <a:gd name="T13" fmla="*/ 0 h 34"/>
                  <a:gd name="T14" fmla="*/ 0 w 15"/>
                  <a:gd name="T15" fmla="*/ 0 h 34"/>
                  <a:gd name="T16" fmla="*/ 0 w 15"/>
                  <a:gd name="T17" fmla="*/ 9 h 34"/>
                  <a:gd name="T18" fmla="*/ 8 w 1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4">
                    <a:moveTo>
                      <a:pt x="8" y="0"/>
                    </a:moveTo>
                    <a:lnTo>
                      <a:pt x="0" y="9"/>
                    </a:lnTo>
                    <a:lnTo>
                      <a:pt x="0" y="34"/>
                    </a:lnTo>
                    <a:lnTo>
                      <a:pt x="15" y="34"/>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1" name="Rectangle 273"/>
              <p:cNvSpPr>
                <a:spLocks noChangeArrowheads="1"/>
              </p:cNvSpPr>
              <p:nvPr/>
            </p:nvSpPr>
            <p:spPr bwMode="auto">
              <a:xfrm>
                <a:off x="1460"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42" name="Freeform 274"/>
              <p:cNvSpPr>
                <a:spLocks/>
              </p:cNvSpPr>
              <p:nvPr/>
            </p:nvSpPr>
            <p:spPr bwMode="auto">
              <a:xfrm>
                <a:off x="1460" y="1808"/>
                <a:ext cx="21" cy="8"/>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3" name="Freeform 275"/>
              <p:cNvSpPr>
                <a:spLocks/>
              </p:cNvSpPr>
              <p:nvPr/>
            </p:nvSpPr>
            <p:spPr bwMode="auto">
              <a:xfrm>
                <a:off x="1473" y="1812"/>
                <a:ext cx="8" cy="97"/>
              </a:xfrm>
              <a:custGeom>
                <a:avLst/>
                <a:gdLst>
                  <a:gd name="T0" fmla="*/ 8 w 17"/>
                  <a:gd name="T1" fmla="*/ 194 h 194"/>
                  <a:gd name="T2" fmla="*/ 17 w 17"/>
                  <a:gd name="T3" fmla="*/ 186 h 194"/>
                  <a:gd name="T4" fmla="*/ 17 w 17"/>
                  <a:gd name="T5" fmla="*/ 0 h 194"/>
                  <a:gd name="T6" fmla="*/ 0 w 17"/>
                  <a:gd name="T7" fmla="*/ 0 h 194"/>
                  <a:gd name="T8" fmla="*/ 0 w 17"/>
                  <a:gd name="T9" fmla="*/ 186 h 194"/>
                  <a:gd name="T10" fmla="*/ 8 w 17"/>
                  <a:gd name="T11" fmla="*/ 179 h 194"/>
                  <a:gd name="T12" fmla="*/ 8 w 17"/>
                  <a:gd name="T13" fmla="*/ 194 h 194"/>
                  <a:gd name="T14" fmla="*/ 17 w 17"/>
                  <a:gd name="T15" fmla="*/ 194 h 194"/>
                  <a:gd name="T16" fmla="*/ 17 w 17"/>
                  <a:gd name="T17" fmla="*/ 186 h 194"/>
                  <a:gd name="T18" fmla="*/ 8 w 17"/>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194"/>
                    </a:moveTo>
                    <a:lnTo>
                      <a:pt x="17" y="186"/>
                    </a:lnTo>
                    <a:lnTo>
                      <a:pt x="17" y="0"/>
                    </a:lnTo>
                    <a:lnTo>
                      <a:pt x="0" y="0"/>
                    </a:lnTo>
                    <a:lnTo>
                      <a:pt x="0" y="186"/>
                    </a:lnTo>
                    <a:lnTo>
                      <a:pt x="8" y="179"/>
                    </a:lnTo>
                    <a:lnTo>
                      <a:pt x="8" y="194"/>
                    </a:lnTo>
                    <a:lnTo>
                      <a:pt x="17" y="194"/>
                    </a:lnTo>
                    <a:lnTo>
                      <a:pt x="17"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4" name="Freeform 276"/>
              <p:cNvSpPr>
                <a:spLocks/>
              </p:cNvSpPr>
              <p:nvPr/>
            </p:nvSpPr>
            <p:spPr bwMode="auto">
              <a:xfrm>
                <a:off x="1456"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5" name="Freeform 277"/>
              <p:cNvSpPr>
                <a:spLocks/>
              </p:cNvSpPr>
              <p:nvPr/>
            </p:nvSpPr>
            <p:spPr bwMode="auto">
              <a:xfrm>
                <a:off x="1456"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6" name="Rectangle 278"/>
              <p:cNvSpPr>
                <a:spLocks noChangeArrowheads="1"/>
              </p:cNvSpPr>
              <p:nvPr/>
            </p:nvSpPr>
            <p:spPr bwMode="auto">
              <a:xfrm>
                <a:off x="1431"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47" name="Freeform 279"/>
              <p:cNvSpPr>
                <a:spLocks/>
              </p:cNvSpPr>
              <p:nvPr/>
            </p:nvSpPr>
            <p:spPr bwMode="auto">
              <a:xfrm>
                <a:off x="1431"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7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7"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8" name="Freeform 280"/>
              <p:cNvSpPr>
                <a:spLocks/>
              </p:cNvSpPr>
              <p:nvPr/>
            </p:nvSpPr>
            <p:spPr bwMode="auto">
              <a:xfrm>
                <a:off x="1444" y="1812"/>
                <a:ext cx="8"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49" name="Freeform 281"/>
              <p:cNvSpPr>
                <a:spLocks/>
              </p:cNvSpPr>
              <p:nvPr/>
            </p:nvSpPr>
            <p:spPr bwMode="auto">
              <a:xfrm>
                <a:off x="1427"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7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0" name="Freeform 282"/>
              <p:cNvSpPr>
                <a:spLocks/>
              </p:cNvSpPr>
              <p:nvPr/>
            </p:nvSpPr>
            <p:spPr bwMode="auto">
              <a:xfrm>
                <a:off x="1427" y="1808"/>
                <a:ext cx="8" cy="97"/>
              </a:xfrm>
              <a:custGeom>
                <a:avLst/>
                <a:gdLst>
                  <a:gd name="T0" fmla="*/ 8 w 17"/>
                  <a:gd name="T1" fmla="*/ 0 h 194"/>
                  <a:gd name="T2" fmla="*/ 0 w 17"/>
                  <a:gd name="T3" fmla="*/ 8 h 194"/>
                  <a:gd name="T4" fmla="*/ 0 w 17"/>
                  <a:gd name="T5" fmla="*/ 194 h 194"/>
                  <a:gd name="T6" fmla="*/ 17 w 17"/>
                  <a:gd name="T7" fmla="*/ 194 h 194"/>
                  <a:gd name="T8" fmla="*/ 17 w 17"/>
                  <a:gd name="T9" fmla="*/ 8 h 194"/>
                  <a:gd name="T10" fmla="*/ 8 w 17"/>
                  <a:gd name="T11" fmla="*/ 15 h 194"/>
                  <a:gd name="T12" fmla="*/ 8 w 17"/>
                  <a:gd name="T13" fmla="*/ 0 h 194"/>
                  <a:gd name="T14" fmla="*/ 0 w 17"/>
                  <a:gd name="T15" fmla="*/ 0 h 194"/>
                  <a:gd name="T16" fmla="*/ 0 w 17"/>
                  <a:gd name="T17" fmla="*/ 8 h 194"/>
                  <a:gd name="T18" fmla="*/ 8 w 17"/>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0"/>
                    </a:moveTo>
                    <a:lnTo>
                      <a:pt x="0" y="8"/>
                    </a:lnTo>
                    <a:lnTo>
                      <a:pt x="0" y="194"/>
                    </a:lnTo>
                    <a:lnTo>
                      <a:pt x="17" y="194"/>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1" name="Rectangle 283"/>
              <p:cNvSpPr>
                <a:spLocks noChangeArrowheads="1"/>
              </p:cNvSpPr>
              <p:nvPr/>
            </p:nvSpPr>
            <p:spPr bwMode="auto">
              <a:xfrm>
                <a:off x="1402"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52" name="Freeform 284"/>
              <p:cNvSpPr>
                <a:spLocks/>
              </p:cNvSpPr>
              <p:nvPr/>
            </p:nvSpPr>
            <p:spPr bwMode="auto">
              <a:xfrm>
                <a:off x="1402"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3" name="Freeform 285"/>
              <p:cNvSpPr>
                <a:spLocks/>
              </p:cNvSpPr>
              <p:nvPr/>
            </p:nvSpPr>
            <p:spPr bwMode="auto">
              <a:xfrm>
                <a:off x="1416"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4" name="Freeform 286"/>
              <p:cNvSpPr>
                <a:spLocks/>
              </p:cNvSpPr>
              <p:nvPr/>
            </p:nvSpPr>
            <p:spPr bwMode="auto">
              <a:xfrm>
                <a:off x="1399" y="1901"/>
                <a:ext cx="20" cy="8"/>
              </a:xfrm>
              <a:custGeom>
                <a:avLst/>
                <a:gdLst>
                  <a:gd name="T0" fmla="*/ 0 w 40"/>
                  <a:gd name="T1" fmla="*/ 7 h 15"/>
                  <a:gd name="T2" fmla="*/ 7 w 40"/>
                  <a:gd name="T3" fmla="*/ 15 h 15"/>
                  <a:gd name="T4" fmla="*/ 40 w 40"/>
                  <a:gd name="T5" fmla="*/ 15 h 15"/>
                  <a:gd name="T6" fmla="*/ 40 w 40"/>
                  <a:gd name="T7" fmla="*/ 0 h 15"/>
                  <a:gd name="T8" fmla="*/ 7 w 40"/>
                  <a:gd name="T9" fmla="*/ 0 h 15"/>
                  <a:gd name="T10" fmla="*/ 15 w 40"/>
                  <a:gd name="T11" fmla="*/ 7 h 15"/>
                  <a:gd name="T12" fmla="*/ 0 w 40"/>
                  <a:gd name="T13" fmla="*/ 7 h 15"/>
                  <a:gd name="T14" fmla="*/ 0 w 40"/>
                  <a:gd name="T15" fmla="*/ 15 h 15"/>
                  <a:gd name="T16" fmla="*/ 7 w 40"/>
                  <a:gd name="T17" fmla="*/ 15 h 15"/>
                  <a:gd name="T18" fmla="*/ 0 w 40"/>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7"/>
                    </a:moveTo>
                    <a:lnTo>
                      <a:pt x="7" y="15"/>
                    </a:lnTo>
                    <a:lnTo>
                      <a:pt x="40" y="15"/>
                    </a:lnTo>
                    <a:lnTo>
                      <a:pt x="40"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5" name="Freeform 287"/>
              <p:cNvSpPr>
                <a:spLocks/>
              </p:cNvSpPr>
              <p:nvPr/>
            </p:nvSpPr>
            <p:spPr bwMode="auto">
              <a:xfrm>
                <a:off x="1399" y="1808"/>
                <a:ext cx="7"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6" name="Rectangle 288"/>
              <p:cNvSpPr>
                <a:spLocks noChangeArrowheads="1"/>
              </p:cNvSpPr>
              <p:nvPr/>
            </p:nvSpPr>
            <p:spPr bwMode="auto">
              <a:xfrm>
                <a:off x="1374"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57" name="Freeform 289"/>
              <p:cNvSpPr>
                <a:spLocks/>
              </p:cNvSpPr>
              <p:nvPr/>
            </p:nvSpPr>
            <p:spPr bwMode="auto">
              <a:xfrm>
                <a:off x="1374" y="1808"/>
                <a:ext cx="21" cy="8"/>
              </a:xfrm>
              <a:custGeom>
                <a:avLst/>
                <a:gdLst>
                  <a:gd name="T0" fmla="*/ 43 w 43"/>
                  <a:gd name="T1" fmla="*/ 8 h 15"/>
                  <a:gd name="T2" fmla="*/ 36 w 43"/>
                  <a:gd name="T3" fmla="*/ 0 h 15"/>
                  <a:gd name="T4" fmla="*/ 0 w 43"/>
                  <a:gd name="T5" fmla="*/ 0 h 15"/>
                  <a:gd name="T6" fmla="*/ 0 w 43"/>
                  <a:gd name="T7" fmla="*/ 15 h 15"/>
                  <a:gd name="T8" fmla="*/ 36 w 43"/>
                  <a:gd name="T9" fmla="*/ 15 h 15"/>
                  <a:gd name="T10" fmla="*/ 28 w 43"/>
                  <a:gd name="T11" fmla="*/ 8 h 15"/>
                  <a:gd name="T12" fmla="*/ 43 w 43"/>
                  <a:gd name="T13" fmla="*/ 8 h 15"/>
                  <a:gd name="T14" fmla="*/ 43 w 43"/>
                  <a:gd name="T15" fmla="*/ 0 h 15"/>
                  <a:gd name="T16" fmla="*/ 36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6" y="0"/>
                    </a:lnTo>
                    <a:lnTo>
                      <a:pt x="0" y="0"/>
                    </a:lnTo>
                    <a:lnTo>
                      <a:pt x="0" y="15"/>
                    </a:lnTo>
                    <a:lnTo>
                      <a:pt x="36" y="15"/>
                    </a:lnTo>
                    <a:lnTo>
                      <a:pt x="28" y="8"/>
                    </a:lnTo>
                    <a:lnTo>
                      <a:pt x="43" y="8"/>
                    </a:lnTo>
                    <a:lnTo>
                      <a:pt x="43" y="0"/>
                    </a:lnTo>
                    <a:lnTo>
                      <a:pt x="36"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8" name="Freeform 290"/>
              <p:cNvSpPr>
                <a:spLocks/>
              </p:cNvSpPr>
              <p:nvPr/>
            </p:nvSpPr>
            <p:spPr bwMode="auto">
              <a:xfrm>
                <a:off x="1387"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59" name="Freeform 291"/>
              <p:cNvSpPr>
                <a:spLocks/>
              </p:cNvSpPr>
              <p:nvPr/>
            </p:nvSpPr>
            <p:spPr bwMode="auto">
              <a:xfrm>
                <a:off x="1370" y="1901"/>
                <a:ext cx="21" cy="8"/>
              </a:xfrm>
              <a:custGeom>
                <a:avLst/>
                <a:gdLst>
                  <a:gd name="T0" fmla="*/ 0 w 43"/>
                  <a:gd name="T1" fmla="*/ 7 h 15"/>
                  <a:gd name="T2" fmla="*/ 7 w 43"/>
                  <a:gd name="T3" fmla="*/ 15 h 15"/>
                  <a:gd name="T4" fmla="*/ 43 w 43"/>
                  <a:gd name="T5" fmla="*/ 15 h 15"/>
                  <a:gd name="T6" fmla="*/ 43 w 43"/>
                  <a:gd name="T7" fmla="*/ 0 h 15"/>
                  <a:gd name="T8" fmla="*/ 7 w 43"/>
                  <a:gd name="T9" fmla="*/ 0 h 15"/>
                  <a:gd name="T10" fmla="*/ 15 w 43"/>
                  <a:gd name="T11" fmla="*/ 7 h 15"/>
                  <a:gd name="T12" fmla="*/ 0 w 43"/>
                  <a:gd name="T13" fmla="*/ 7 h 15"/>
                  <a:gd name="T14" fmla="*/ 0 w 43"/>
                  <a:gd name="T15" fmla="*/ 15 h 15"/>
                  <a:gd name="T16" fmla="*/ 7 w 43"/>
                  <a:gd name="T17" fmla="*/ 15 h 15"/>
                  <a:gd name="T18" fmla="*/ 0 w 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7"/>
                    </a:moveTo>
                    <a:lnTo>
                      <a:pt x="7" y="15"/>
                    </a:lnTo>
                    <a:lnTo>
                      <a:pt x="43" y="15"/>
                    </a:lnTo>
                    <a:lnTo>
                      <a:pt x="43"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0" name="Freeform 292"/>
              <p:cNvSpPr>
                <a:spLocks/>
              </p:cNvSpPr>
              <p:nvPr/>
            </p:nvSpPr>
            <p:spPr bwMode="auto">
              <a:xfrm>
                <a:off x="1370" y="1808"/>
                <a:ext cx="8"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1" name="Rectangle 293"/>
              <p:cNvSpPr>
                <a:spLocks noChangeArrowheads="1"/>
              </p:cNvSpPr>
              <p:nvPr/>
            </p:nvSpPr>
            <p:spPr bwMode="auto">
              <a:xfrm>
                <a:off x="1346"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62" name="Freeform 294"/>
              <p:cNvSpPr>
                <a:spLocks/>
              </p:cNvSpPr>
              <p:nvPr/>
            </p:nvSpPr>
            <p:spPr bwMode="auto">
              <a:xfrm>
                <a:off x="1346" y="1808"/>
                <a:ext cx="20" cy="8"/>
              </a:xfrm>
              <a:custGeom>
                <a:avLst/>
                <a:gdLst>
                  <a:gd name="T0" fmla="*/ 40 w 40"/>
                  <a:gd name="T1" fmla="*/ 8 h 15"/>
                  <a:gd name="T2" fmla="*/ 33 w 40"/>
                  <a:gd name="T3" fmla="*/ 0 h 15"/>
                  <a:gd name="T4" fmla="*/ 0 w 40"/>
                  <a:gd name="T5" fmla="*/ 0 h 15"/>
                  <a:gd name="T6" fmla="*/ 0 w 40"/>
                  <a:gd name="T7" fmla="*/ 15 h 15"/>
                  <a:gd name="T8" fmla="*/ 33 w 40"/>
                  <a:gd name="T9" fmla="*/ 15 h 15"/>
                  <a:gd name="T10" fmla="*/ 25 w 40"/>
                  <a:gd name="T11" fmla="*/ 8 h 15"/>
                  <a:gd name="T12" fmla="*/ 40 w 40"/>
                  <a:gd name="T13" fmla="*/ 8 h 15"/>
                  <a:gd name="T14" fmla="*/ 40 w 40"/>
                  <a:gd name="T15" fmla="*/ 0 h 15"/>
                  <a:gd name="T16" fmla="*/ 33 w 40"/>
                  <a:gd name="T17" fmla="*/ 0 h 15"/>
                  <a:gd name="T18" fmla="*/ 4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40" y="8"/>
                    </a:moveTo>
                    <a:lnTo>
                      <a:pt x="33" y="0"/>
                    </a:lnTo>
                    <a:lnTo>
                      <a:pt x="0" y="0"/>
                    </a:lnTo>
                    <a:lnTo>
                      <a:pt x="0" y="15"/>
                    </a:lnTo>
                    <a:lnTo>
                      <a:pt x="33" y="15"/>
                    </a:lnTo>
                    <a:lnTo>
                      <a:pt x="25" y="8"/>
                    </a:lnTo>
                    <a:lnTo>
                      <a:pt x="40" y="8"/>
                    </a:lnTo>
                    <a:lnTo>
                      <a:pt x="40" y="0"/>
                    </a:lnTo>
                    <a:lnTo>
                      <a:pt x="33" y="0"/>
                    </a:ln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3" name="Freeform 295"/>
              <p:cNvSpPr>
                <a:spLocks/>
              </p:cNvSpPr>
              <p:nvPr/>
            </p:nvSpPr>
            <p:spPr bwMode="auto">
              <a:xfrm>
                <a:off x="1359" y="1812"/>
                <a:ext cx="7"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4" name="Freeform 296"/>
              <p:cNvSpPr>
                <a:spLocks/>
              </p:cNvSpPr>
              <p:nvPr/>
            </p:nvSpPr>
            <p:spPr bwMode="auto">
              <a:xfrm>
                <a:off x="1342"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5" name="Freeform 297"/>
              <p:cNvSpPr>
                <a:spLocks/>
              </p:cNvSpPr>
              <p:nvPr/>
            </p:nvSpPr>
            <p:spPr bwMode="auto">
              <a:xfrm>
                <a:off x="1342"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6" name="Rectangle 298"/>
              <p:cNvSpPr>
                <a:spLocks noChangeArrowheads="1"/>
              </p:cNvSpPr>
              <p:nvPr/>
            </p:nvSpPr>
            <p:spPr bwMode="auto">
              <a:xfrm>
                <a:off x="1317"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67" name="Freeform 299"/>
              <p:cNvSpPr>
                <a:spLocks/>
              </p:cNvSpPr>
              <p:nvPr/>
            </p:nvSpPr>
            <p:spPr bwMode="auto">
              <a:xfrm>
                <a:off x="1317"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6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6"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8" name="Freeform 300"/>
              <p:cNvSpPr>
                <a:spLocks/>
              </p:cNvSpPr>
              <p:nvPr/>
            </p:nvSpPr>
            <p:spPr bwMode="auto">
              <a:xfrm>
                <a:off x="1330" y="1812"/>
                <a:ext cx="8" cy="97"/>
              </a:xfrm>
              <a:custGeom>
                <a:avLst/>
                <a:gdLst>
                  <a:gd name="T0" fmla="*/ 8 w 16"/>
                  <a:gd name="T1" fmla="*/ 194 h 194"/>
                  <a:gd name="T2" fmla="*/ 16 w 16"/>
                  <a:gd name="T3" fmla="*/ 186 h 194"/>
                  <a:gd name="T4" fmla="*/ 16 w 16"/>
                  <a:gd name="T5" fmla="*/ 0 h 194"/>
                  <a:gd name="T6" fmla="*/ 0 w 16"/>
                  <a:gd name="T7" fmla="*/ 0 h 194"/>
                  <a:gd name="T8" fmla="*/ 0 w 16"/>
                  <a:gd name="T9" fmla="*/ 186 h 194"/>
                  <a:gd name="T10" fmla="*/ 8 w 16"/>
                  <a:gd name="T11" fmla="*/ 179 h 194"/>
                  <a:gd name="T12" fmla="*/ 8 w 16"/>
                  <a:gd name="T13" fmla="*/ 194 h 194"/>
                  <a:gd name="T14" fmla="*/ 16 w 16"/>
                  <a:gd name="T15" fmla="*/ 194 h 194"/>
                  <a:gd name="T16" fmla="*/ 16 w 16"/>
                  <a:gd name="T17" fmla="*/ 186 h 194"/>
                  <a:gd name="T18" fmla="*/ 8 w 16"/>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194"/>
                    </a:moveTo>
                    <a:lnTo>
                      <a:pt x="16" y="186"/>
                    </a:lnTo>
                    <a:lnTo>
                      <a:pt x="16" y="0"/>
                    </a:lnTo>
                    <a:lnTo>
                      <a:pt x="0" y="0"/>
                    </a:lnTo>
                    <a:lnTo>
                      <a:pt x="0" y="186"/>
                    </a:lnTo>
                    <a:lnTo>
                      <a:pt x="8" y="179"/>
                    </a:lnTo>
                    <a:lnTo>
                      <a:pt x="8" y="194"/>
                    </a:lnTo>
                    <a:lnTo>
                      <a:pt x="16" y="194"/>
                    </a:lnTo>
                    <a:lnTo>
                      <a:pt x="16"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69" name="Freeform 301"/>
              <p:cNvSpPr>
                <a:spLocks/>
              </p:cNvSpPr>
              <p:nvPr/>
            </p:nvSpPr>
            <p:spPr bwMode="auto">
              <a:xfrm>
                <a:off x="1313"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0" name="Freeform 302"/>
              <p:cNvSpPr>
                <a:spLocks/>
              </p:cNvSpPr>
              <p:nvPr/>
            </p:nvSpPr>
            <p:spPr bwMode="auto">
              <a:xfrm>
                <a:off x="1313" y="1808"/>
                <a:ext cx="8"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1" name="Rectangle 303"/>
              <p:cNvSpPr>
                <a:spLocks noChangeArrowheads="1"/>
              </p:cNvSpPr>
              <p:nvPr/>
            </p:nvSpPr>
            <p:spPr bwMode="auto">
              <a:xfrm>
                <a:off x="1288"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2" name="Freeform 304"/>
              <p:cNvSpPr>
                <a:spLocks/>
              </p:cNvSpPr>
              <p:nvPr/>
            </p:nvSpPr>
            <p:spPr bwMode="auto">
              <a:xfrm>
                <a:off x="1288"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3" name="Freeform 305"/>
              <p:cNvSpPr>
                <a:spLocks/>
              </p:cNvSpPr>
              <p:nvPr/>
            </p:nvSpPr>
            <p:spPr bwMode="auto">
              <a:xfrm>
                <a:off x="1302"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4" name="Freeform 306"/>
              <p:cNvSpPr>
                <a:spLocks/>
              </p:cNvSpPr>
              <p:nvPr/>
            </p:nvSpPr>
            <p:spPr bwMode="auto">
              <a:xfrm>
                <a:off x="1284"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6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5" name="Freeform 307"/>
              <p:cNvSpPr>
                <a:spLocks/>
              </p:cNvSpPr>
              <p:nvPr/>
            </p:nvSpPr>
            <p:spPr bwMode="auto">
              <a:xfrm>
                <a:off x="1284" y="1808"/>
                <a:ext cx="8" cy="97"/>
              </a:xfrm>
              <a:custGeom>
                <a:avLst/>
                <a:gdLst>
                  <a:gd name="T0" fmla="*/ 8 w 16"/>
                  <a:gd name="T1" fmla="*/ 0 h 194"/>
                  <a:gd name="T2" fmla="*/ 0 w 16"/>
                  <a:gd name="T3" fmla="*/ 8 h 194"/>
                  <a:gd name="T4" fmla="*/ 0 w 16"/>
                  <a:gd name="T5" fmla="*/ 194 h 194"/>
                  <a:gd name="T6" fmla="*/ 16 w 16"/>
                  <a:gd name="T7" fmla="*/ 194 h 194"/>
                  <a:gd name="T8" fmla="*/ 16 w 16"/>
                  <a:gd name="T9" fmla="*/ 8 h 194"/>
                  <a:gd name="T10" fmla="*/ 8 w 16"/>
                  <a:gd name="T11" fmla="*/ 15 h 194"/>
                  <a:gd name="T12" fmla="*/ 8 w 16"/>
                  <a:gd name="T13" fmla="*/ 0 h 194"/>
                  <a:gd name="T14" fmla="*/ 0 w 16"/>
                  <a:gd name="T15" fmla="*/ 0 h 194"/>
                  <a:gd name="T16" fmla="*/ 0 w 16"/>
                  <a:gd name="T17" fmla="*/ 8 h 194"/>
                  <a:gd name="T18" fmla="*/ 8 w 16"/>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0"/>
                    </a:moveTo>
                    <a:lnTo>
                      <a:pt x="0" y="8"/>
                    </a:lnTo>
                    <a:lnTo>
                      <a:pt x="0" y="194"/>
                    </a:lnTo>
                    <a:lnTo>
                      <a:pt x="16" y="194"/>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 name="Rectangle 308"/>
              <p:cNvSpPr>
                <a:spLocks noChangeArrowheads="1"/>
              </p:cNvSpPr>
              <p:nvPr/>
            </p:nvSpPr>
            <p:spPr bwMode="auto">
              <a:xfrm>
                <a:off x="1257" y="1812"/>
                <a:ext cx="16"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7" name="Freeform 309"/>
              <p:cNvSpPr>
                <a:spLocks/>
              </p:cNvSpPr>
              <p:nvPr/>
            </p:nvSpPr>
            <p:spPr bwMode="auto">
              <a:xfrm>
                <a:off x="1257" y="1808"/>
                <a:ext cx="20" cy="8"/>
              </a:xfrm>
              <a:custGeom>
                <a:avLst/>
                <a:gdLst>
                  <a:gd name="T0" fmla="*/ 41 w 41"/>
                  <a:gd name="T1" fmla="*/ 8 h 15"/>
                  <a:gd name="T2" fmla="*/ 34 w 41"/>
                  <a:gd name="T3" fmla="*/ 0 h 15"/>
                  <a:gd name="T4" fmla="*/ 0 w 41"/>
                  <a:gd name="T5" fmla="*/ 0 h 15"/>
                  <a:gd name="T6" fmla="*/ 0 w 41"/>
                  <a:gd name="T7" fmla="*/ 15 h 15"/>
                  <a:gd name="T8" fmla="*/ 34 w 41"/>
                  <a:gd name="T9" fmla="*/ 15 h 15"/>
                  <a:gd name="T10" fmla="*/ 26 w 41"/>
                  <a:gd name="T11" fmla="*/ 8 h 15"/>
                  <a:gd name="T12" fmla="*/ 41 w 41"/>
                  <a:gd name="T13" fmla="*/ 8 h 15"/>
                  <a:gd name="T14" fmla="*/ 41 w 41"/>
                  <a:gd name="T15" fmla="*/ 0 h 15"/>
                  <a:gd name="T16" fmla="*/ 34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4" y="0"/>
                    </a:lnTo>
                    <a:lnTo>
                      <a:pt x="0" y="0"/>
                    </a:lnTo>
                    <a:lnTo>
                      <a:pt x="0" y="15"/>
                    </a:lnTo>
                    <a:lnTo>
                      <a:pt x="34" y="15"/>
                    </a:lnTo>
                    <a:lnTo>
                      <a:pt x="26" y="8"/>
                    </a:lnTo>
                    <a:lnTo>
                      <a:pt x="41" y="8"/>
                    </a:lnTo>
                    <a:lnTo>
                      <a:pt x="41" y="0"/>
                    </a:lnTo>
                    <a:lnTo>
                      <a:pt x="34"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 name="Freeform 310"/>
              <p:cNvSpPr>
                <a:spLocks/>
              </p:cNvSpPr>
              <p:nvPr/>
            </p:nvSpPr>
            <p:spPr bwMode="auto">
              <a:xfrm>
                <a:off x="1269"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 name="Freeform 311"/>
              <p:cNvSpPr>
                <a:spLocks/>
              </p:cNvSpPr>
              <p:nvPr/>
            </p:nvSpPr>
            <p:spPr bwMode="auto">
              <a:xfrm>
                <a:off x="1253" y="1901"/>
                <a:ext cx="20"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0" name="Freeform 312"/>
              <p:cNvSpPr>
                <a:spLocks/>
              </p:cNvSpPr>
              <p:nvPr/>
            </p:nvSpPr>
            <p:spPr bwMode="auto">
              <a:xfrm>
                <a:off x="1253"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1" name="Rectangle 313"/>
              <p:cNvSpPr>
                <a:spLocks noChangeArrowheads="1"/>
              </p:cNvSpPr>
              <p:nvPr/>
            </p:nvSpPr>
            <p:spPr bwMode="auto">
              <a:xfrm>
                <a:off x="1477" y="1590"/>
                <a:ext cx="21"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82" name="Freeform 314"/>
              <p:cNvSpPr>
                <a:spLocks/>
              </p:cNvSpPr>
              <p:nvPr/>
            </p:nvSpPr>
            <p:spPr bwMode="auto">
              <a:xfrm>
                <a:off x="1477" y="1586"/>
                <a:ext cx="25" cy="7"/>
              </a:xfrm>
              <a:custGeom>
                <a:avLst/>
                <a:gdLst>
                  <a:gd name="T0" fmla="*/ 50 w 50"/>
                  <a:gd name="T1" fmla="*/ 8 h 15"/>
                  <a:gd name="T2" fmla="*/ 43 w 50"/>
                  <a:gd name="T3" fmla="*/ 0 h 15"/>
                  <a:gd name="T4" fmla="*/ 0 w 50"/>
                  <a:gd name="T5" fmla="*/ 0 h 15"/>
                  <a:gd name="T6" fmla="*/ 0 w 50"/>
                  <a:gd name="T7" fmla="*/ 15 h 15"/>
                  <a:gd name="T8" fmla="*/ 43 w 50"/>
                  <a:gd name="T9" fmla="*/ 15 h 15"/>
                  <a:gd name="T10" fmla="*/ 35 w 50"/>
                  <a:gd name="T11" fmla="*/ 8 h 15"/>
                  <a:gd name="T12" fmla="*/ 50 w 50"/>
                  <a:gd name="T13" fmla="*/ 8 h 15"/>
                  <a:gd name="T14" fmla="*/ 50 w 50"/>
                  <a:gd name="T15" fmla="*/ 0 h 15"/>
                  <a:gd name="T16" fmla="*/ 43 w 50"/>
                  <a:gd name="T17" fmla="*/ 0 h 15"/>
                  <a:gd name="T18" fmla="*/ 50 w 5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5">
                    <a:moveTo>
                      <a:pt x="50" y="8"/>
                    </a:moveTo>
                    <a:lnTo>
                      <a:pt x="43" y="0"/>
                    </a:lnTo>
                    <a:lnTo>
                      <a:pt x="0" y="0"/>
                    </a:lnTo>
                    <a:lnTo>
                      <a:pt x="0" y="15"/>
                    </a:lnTo>
                    <a:lnTo>
                      <a:pt x="43" y="15"/>
                    </a:lnTo>
                    <a:lnTo>
                      <a:pt x="35" y="8"/>
                    </a:lnTo>
                    <a:lnTo>
                      <a:pt x="50" y="8"/>
                    </a:lnTo>
                    <a:lnTo>
                      <a:pt x="50" y="0"/>
                    </a:lnTo>
                    <a:lnTo>
                      <a:pt x="43" y="0"/>
                    </a:lnTo>
                    <a:lnTo>
                      <a:pt x="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3" name="Freeform 315"/>
              <p:cNvSpPr>
                <a:spLocks/>
              </p:cNvSpPr>
              <p:nvPr/>
            </p:nvSpPr>
            <p:spPr bwMode="auto">
              <a:xfrm>
                <a:off x="1494" y="1590"/>
                <a:ext cx="8" cy="211"/>
              </a:xfrm>
              <a:custGeom>
                <a:avLst/>
                <a:gdLst>
                  <a:gd name="T0" fmla="*/ 8 w 15"/>
                  <a:gd name="T1" fmla="*/ 423 h 423"/>
                  <a:gd name="T2" fmla="*/ 15 w 15"/>
                  <a:gd name="T3" fmla="*/ 414 h 423"/>
                  <a:gd name="T4" fmla="*/ 15 w 15"/>
                  <a:gd name="T5" fmla="*/ 0 h 423"/>
                  <a:gd name="T6" fmla="*/ 0 w 15"/>
                  <a:gd name="T7" fmla="*/ 0 h 423"/>
                  <a:gd name="T8" fmla="*/ 0 w 15"/>
                  <a:gd name="T9" fmla="*/ 414 h 423"/>
                  <a:gd name="T10" fmla="*/ 8 w 15"/>
                  <a:gd name="T11" fmla="*/ 408 h 423"/>
                  <a:gd name="T12" fmla="*/ 8 w 15"/>
                  <a:gd name="T13" fmla="*/ 423 h 423"/>
                  <a:gd name="T14" fmla="*/ 15 w 15"/>
                  <a:gd name="T15" fmla="*/ 423 h 423"/>
                  <a:gd name="T16" fmla="*/ 15 w 15"/>
                  <a:gd name="T17" fmla="*/ 414 h 423"/>
                  <a:gd name="T18" fmla="*/ 8 w 15"/>
                  <a:gd name="T1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23">
                    <a:moveTo>
                      <a:pt x="8" y="423"/>
                    </a:moveTo>
                    <a:lnTo>
                      <a:pt x="15" y="414"/>
                    </a:lnTo>
                    <a:lnTo>
                      <a:pt x="15" y="0"/>
                    </a:lnTo>
                    <a:lnTo>
                      <a:pt x="0" y="0"/>
                    </a:lnTo>
                    <a:lnTo>
                      <a:pt x="0" y="414"/>
                    </a:lnTo>
                    <a:lnTo>
                      <a:pt x="8" y="408"/>
                    </a:lnTo>
                    <a:lnTo>
                      <a:pt x="8" y="423"/>
                    </a:lnTo>
                    <a:lnTo>
                      <a:pt x="15" y="423"/>
                    </a:lnTo>
                    <a:lnTo>
                      <a:pt x="15" y="414"/>
                    </a:lnTo>
                    <a:lnTo>
                      <a:pt x="8"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4" name="Freeform 316"/>
              <p:cNvSpPr>
                <a:spLocks/>
              </p:cNvSpPr>
              <p:nvPr/>
            </p:nvSpPr>
            <p:spPr bwMode="auto">
              <a:xfrm>
                <a:off x="1473" y="1794"/>
                <a:ext cx="25" cy="7"/>
              </a:xfrm>
              <a:custGeom>
                <a:avLst/>
                <a:gdLst>
                  <a:gd name="T0" fmla="*/ 0 w 51"/>
                  <a:gd name="T1" fmla="*/ 6 h 15"/>
                  <a:gd name="T2" fmla="*/ 8 w 51"/>
                  <a:gd name="T3" fmla="*/ 15 h 15"/>
                  <a:gd name="T4" fmla="*/ 51 w 51"/>
                  <a:gd name="T5" fmla="*/ 15 h 15"/>
                  <a:gd name="T6" fmla="*/ 51 w 51"/>
                  <a:gd name="T7" fmla="*/ 0 h 15"/>
                  <a:gd name="T8" fmla="*/ 8 w 51"/>
                  <a:gd name="T9" fmla="*/ 0 h 15"/>
                  <a:gd name="T10" fmla="*/ 17 w 51"/>
                  <a:gd name="T11" fmla="*/ 6 h 15"/>
                  <a:gd name="T12" fmla="*/ 0 w 51"/>
                  <a:gd name="T13" fmla="*/ 6 h 15"/>
                  <a:gd name="T14" fmla="*/ 0 w 51"/>
                  <a:gd name="T15" fmla="*/ 15 h 15"/>
                  <a:gd name="T16" fmla="*/ 8 w 51"/>
                  <a:gd name="T17" fmla="*/ 15 h 15"/>
                  <a:gd name="T18" fmla="*/ 0 w 5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
                    <a:moveTo>
                      <a:pt x="0" y="6"/>
                    </a:moveTo>
                    <a:lnTo>
                      <a:pt x="8" y="15"/>
                    </a:lnTo>
                    <a:lnTo>
                      <a:pt x="51" y="15"/>
                    </a:lnTo>
                    <a:lnTo>
                      <a:pt x="51" y="0"/>
                    </a:lnTo>
                    <a:lnTo>
                      <a:pt x="8" y="0"/>
                    </a:lnTo>
                    <a:lnTo>
                      <a:pt x="17" y="6"/>
                    </a:lnTo>
                    <a:lnTo>
                      <a:pt x="0" y="6"/>
                    </a:lnTo>
                    <a:lnTo>
                      <a:pt x="0" y="15"/>
                    </a:lnTo>
                    <a:lnTo>
                      <a:pt x="8"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5" name="Freeform 317"/>
              <p:cNvSpPr>
                <a:spLocks/>
              </p:cNvSpPr>
              <p:nvPr/>
            </p:nvSpPr>
            <p:spPr bwMode="auto">
              <a:xfrm>
                <a:off x="1473" y="1586"/>
                <a:ext cx="8" cy="211"/>
              </a:xfrm>
              <a:custGeom>
                <a:avLst/>
                <a:gdLst>
                  <a:gd name="T0" fmla="*/ 8 w 17"/>
                  <a:gd name="T1" fmla="*/ 0 h 422"/>
                  <a:gd name="T2" fmla="*/ 0 w 17"/>
                  <a:gd name="T3" fmla="*/ 8 h 422"/>
                  <a:gd name="T4" fmla="*/ 0 w 17"/>
                  <a:gd name="T5" fmla="*/ 422 h 422"/>
                  <a:gd name="T6" fmla="*/ 17 w 17"/>
                  <a:gd name="T7" fmla="*/ 422 h 422"/>
                  <a:gd name="T8" fmla="*/ 17 w 17"/>
                  <a:gd name="T9" fmla="*/ 8 h 422"/>
                  <a:gd name="T10" fmla="*/ 8 w 17"/>
                  <a:gd name="T11" fmla="*/ 15 h 422"/>
                  <a:gd name="T12" fmla="*/ 8 w 17"/>
                  <a:gd name="T13" fmla="*/ 0 h 422"/>
                  <a:gd name="T14" fmla="*/ 0 w 17"/>
                  <a:gd name="T15" fmla="*/ 0 h 422"/>
                  <a:gd name="T16" fmla="*/ 0 w 17"/>
                  <a:gd name="T17" fmla="*/ 8 h 422"/>
                  <a:gd name="T18" fmla="*/ 8 w 17"/>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22">
                    <a:moveTo>
                      <a:pt x="8" y="0"/>
                    </a:moveTo>
                    <a:lnTo>
                      <a:pt x="0" y="8"/>
                    </a:lnTo>
                    <a:lnTo>
                      <a:pt x="0" y="422"/>
                    </a:lnTo>
                    <a:lnTo>
                      <a:pt x="17" y="422"/>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6" name="Freeform 318"/>
              <p:cNvSpPr>
                <a:spLocks/>
              </p:cNvSpPr>
              <p:nvPr/>
            </p:nvSpPr>
            <p:spPr bwMode="auto">
              <a:xfrm>
                <a:off x="1387" y="1778"/>
                <a:ext cx="212" cy="218"/>
              </a:xfrm>
              <a:custGeom>
                <a:avLst/>
                <a:gdLst>
                  <a:gd name="T0" fmla="*/ 223 w 423"/>
                  <a:gd name="T1" fmla="*/ 10 h 437"/>
                  <a:gd name="T2" fmla="*/ 211 w 423"/>
                  <a:gd name="T3" fmla="*/ 38 h 437"/>
                  <a:gd name="T4" fmla="*/ 191 w 423"/>
                  <a:gd name="T5" fmla="*/ 60 h 437"/>
                  <a:gd name="T6" fmla="*/ 169 w 423"/>
                  <a:gd name="T7" fmla="*/ 77 h 437"/>
                  <a:gd name="T8" fmla="*/ 151 w 423"/>
                  <a:gd name="T9" fmla="*/ 94 h 437"/>
                  <a:gd name="T10" fmla="*/ 155 w 423"/>
                  <a:gd name="T11" fmla="*/ 103 h 437"/>
                  <a:gd name="T12" fmla="*/ 162 w 423"/>
                  <a:gd name="T13" fmla="*/ 117 h 437"/>
                  <a:gd name="T14" fmla="*/ 155 w 423"/>
                  <a:gd name="T15" fmla="*/ 130 h 437"/>
                  <a:gd name="T16" fmla="*/ 117 w 423"/>
                  <a:gd name="T17" fmla="*/ 138 h 437"/>
                  <a:gd name="T18" fmla="*/ 109 w 423"/>
                  <a:gd name="T19" fmla="*/ 177 h 437"/>
                  <a:gd name="T20" fmla="*/ 61 w 423"/>
                  <a:gd name="T21" fmla="*/ 209 h 437"/>
                  <a:gd name="T22" fmla="*/ 39 w 423"/>
                  <a:gd name="T23" fmla="*/ 251 h 437"/>
                  <a:gd name="T24" fmla="*/ 33 w 423"/>
                  <a:gd name="T25" fmla="*/ 292 h 437"/>
                  <a:gd name="T26" fmla="*/ 26 w 423"/>
                  <a:gd name="T27" fmla="*/ 331 h 437"/>
                  <a:gd name="T28" fmla="*/ 0 w 423"/>
                  <a:gd name="T29" fmla="*/ 368 h 437"/>
                  <a:gd name="T30" fmla="*/ 25 w 423"/>
                  <a:gd name="T31" fmla="*/ 424 h 437"/>
                  <a:gd name="T32" fmla="*/ 122 w 423"/>
                  <a:gd name="T33" fmla="*/ 400 h 437"/>
                  <a:gd name="T34" fmla="*/ 159 w 423"/>
                  <a:gd name="T35" fmla="*/ 416 h 437"/>
                  <a:gd name="T36" fmla="*/ 176 w 423"/>
                  <a:gd name="T37" fmla="*/ 418 h 437"/>
                  <a:gd name="T38" fmla="*/ 193 w 423"/>
                  <a:gd name="T39" fmla="*/ 420 h 437"/>
                  <a:gd name="T40" fmla="*/ 211 w 423"/>
                  <a:gd name="T41" fmla="*/ 422 h 437"/>
                  <a:gd name="T42" fmla="*/ 228 w 423"/>
                  <a:gd name="T43" fmla="*/ 424 h 437"/>
                  <a:gd name="T44" fmla="*/ 244 w 423"/>
                  <a:gd name="T45" fmla="*/ 417 h 437"/>
                  <a:gd name="T46" fmla="*/ 271 w 423"/>
                  <a:gd name="T47" fmla="*/ 399 h 437"/>
                  <a:gd name="T48" fmla="*/ 302 w 423"/>
                  <a:gd name="T49" fmla="*/ 381 h 437"/>
                  <a:gd name="T50" fmla="*/ 333 w 423"/>
                  <a:gd name="T51" fmla="*/ 373 h 437"/>
                  <a:gd name="T52" fmla="*/ 355 w 423"/>
                  <a:gd name="T53" fmla="*/ 377 h 437"/>
                  <a:gd name="T54" fmla="*/ 370 w 423"/>
                  <a:gd name="T55" fmla="*/ 384 h 437"/>
                  <a:gd name="T56" fmla="*/ 388 w 423"/>
                  <a:gd name="T57" fmla="*/ 387 h 437"/>
                  <a:gd name="T58" fmla="*/ 418 w 423"/>
                  <a:gd name="T59" fmla="*/ 384 h 437"/>
                  <a:gd name="T60" fmla="*/ 423 w 423"/>
                  <a:gd name="T61" fmla="*/ 349 h 437"/>
                  <a:gd name="T62" fmla="*/ 415 w 423"/>
                  <a:gd name="T63" fmla="*/ 310 h 437"/>
                  <a:gd name="T64" fmla="*/ 400 w 423"/>
                  <a:gd name="T65" fmla="*/ 272 h 437"/>
                  <a:gd name="T66" fmla="*/ 380 w 423"/>
                  <a:gd name="T67" fmla="*/ 241 h 437"/>
                  <a:gd name="T68" fmla="*/ 381 w 423"/>
                  <a:gd name="T69" fmla="*/ 215 h 437"/>
                  <a:gd name="T70" fmla="*/ 369 w 423"/>
                  <a:gd name="T71" fmla="*/ 216 h 437"/>
                  <a:gd name="T72" fmla="*/ 358 w 423"/>
                  <a:gd name="T73" fmla="*/ 211 h 437"/>
                  <a:gd name="T74" fmla="*/ 359 w 423"/>
                  <a:gd name="T75" fmla="*/ 180 h 437"/>
                  <a:gd name="T76" fmla="*/ 356 w 423"/>
                  <a:gd name="T77" fmla="*/ 150 h 437"/>
                  <a:gd name="T78" fmla="*/ 371 w 423"/>
                  <a:gd name="T79" fmla="*/ 130 h 437"/>
                  <a:gd name="T80" fmla="*/ 290 w 423"/>
                  <a:gd name="T81" fmla="*/ 1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 h="437">
                    <a:moveTo>
                      <a:pt x="225" y="8"/>
                    </a:moveTo>
                    <a:lnTo>
                      <a:pt x="223" y="10"/>
                    </a:lnTo>
                    <a:lnTo>
                      <a:pt x="218" y="26"/>
                    </a:lnTo>
                    <a:lnTo>
                      <a:pt x="211" y="38"/>
                    </a:lnTo>
                    <a:lnTo>
                      <a:pt x="202" y="50"/>
                    </a:lnTo>
                    <a:lnTo>
                      <a:pt x="191" y="60"/>
                    </a:lnTo>
                    <a:lnTo>
                      <a:pt x="181" y="69"/>
                    </a:lnTo>
                    <a:lnTo>
                      <a:pt x="169" y="77"/>
                    </a:lnTo>
                    <a:lnTo>
                      <a:pt x="160" y="86"/>
                    </a:lnTo>
                    <a:lnTo>
                      <a:pt x="151" y="94"/>
                    </a:lnTo>
                    <a:lnTo>
                      <a:pt x="151" y="97"/>
                    </a:lnTo>
                    <a:lnTo>
                      <a:pt x="155" y="103"/>
                    </a:lnTo>
                    <a:lnTo>
                      <a:pt x="160" y="110"/>
                    </a:lnTo>
                    <a:lnTo>
                      <a:pt x="162" y="117"/>
                    </a:lnTo>
                    <a:lnTo>
                      <a:pt x="162" y="124"/>
                    </a:lnTo>
                    <a:lnTo>
                      <a:pt x="155" y="130"/>
                    </a:lnTo>
                    <a:lnTo>
                      <a:pt x="122" y="119"/>
                    </a:lnTo>
                    <a:lnTo>
                      <a:pt x="117" y="138"/>
                    </a:lnTo>
                    <a:lnTo>
                      <a:pt x="114" y="157"/>
                    </a:lnTo>
                    <a:lnTo>
                      <a:pt x="109" y="177"/>
                    </a:lnTo>
                    <a:lnTo>
                      <a:pt x="106" y="196"/>
                    </a:lnTo>
                    <a:lnTo>
                      <a:pt x="61" y="209"/>
                    </a:lnTo>
                    <a:lnTo>
                      <a:pt x="47" y="231"/>
                    </a:lnTo>
                    <a:lnTo>
                      <a:pt x="39" y="251"/>
                    </a:lnTo>
                    <a:lnTo>
                      <a:pt x="34" y="272"/>
                    </a:lnTo>
                    <a:lnTo>
                      <a:pt x="33" y="292"/>
                    </a:lnTo>
                    <a:lnTo>
                      <a:pt x="31" y="312"/>
                    </a:lnTo>
                    <a:lnTo>
                      <a:pt x="26" y="331"/>
                    </a:lnTo>
                    <a:lnTo>
                      <a:pt x="16" y="349"/>
                    </a:lnTo>
                    <a:lnTo>
                      <a:pt x="0" y="368"/>
                    </a:lnTo>
                    <a:lnTo>
                      <a:pt x="0" y="395"/>
                    </a:lnTo>
                    <a:lnTo>
                      <a:pt x="25" y="424"/>
                    </a:lnTo>
                    <a:lnTo>
                      <a:pt x="94" y="437"/>
                    </a:lnTo>
                    <a:lnTo>
                      <a:pt x="122" y="400"/>
                    </a:lnTo>
                    <a:lnTo>
                      <a:pt x="184" y="392"/>
                    </a:lnTo>
                    <a:lnTo>
                      <a:pt x="159" y="416"/>
                    </a:lnTo>
                    <a:lnTo>
                      <a:pt x="168" y="417"/>
                    </a:lnTo>
                    <a:lnTo>
                      <a:pt x="176" y="418"/>
                    </a:lnTo>
                    <a:lnTo>
                      <a:pt x="185" y="420"/>
                    </a:lnTo>
                    <a:lnTo>
                      <a:pt x="193" y="420"/>
                    </a:lnTo>
                    <a:lnTo>
                      <a:pt x="203" y="421"/>
                    </a:lnTo>
                    <a:lnTo>
                      <a:pt x="211" y="422"/>
                    </a:lnTo>
                    <a:lnTo>
                      <a:pt x="220" y="423"/>
                    </a:lnTo>
                    <a:lnTo>
                      <a:pt x="228" y="424"/>
                    </a:lnTo>
                    <a:lnTo>
                      <a:pt x="234" y="422"/>
                    </a:lnTo>
                    <a:lnTo>
                      <a:pt x="244" y="417"/>
                    </a:lnTo>
                    <a:lnTo>
                      <a:pt x="256" y="409"/>
                    </a:lnTo>
                    <a:lnTo>
                      <a:pt x="271" y="399"/>
                    </a:lnTo>
                    <a:lnTo>
                      <a:pt x="286" y="390"/>
                    </a:lnTo>
                    <a:lnTo>
                      <a:pt x="302" y="381"/>
                    </a:lnTo>
                    <a:lnTo>
                      <a:pt x="318" y="376"/>
                    </a:lnTo>
                    <a:lnTo>
                      <a:pt x="333" y="373"/>
                    </a:lnTo>
                    <a:lnTo>
                      <a:pt x="346" y="375"/>
                    </a:lnTo>
                    <a:lnTo>
                      <a:pt x="355" y="377"/>
                    </a:lnTo>
                    <a:lnTo>
                      <a:pt x="363" y="380"/>
                    </a:lnTo>
                    <a:lnTo>
                      <a:pt x="370" y="384"/>
                    </a:lnTo>
                    <a:lnTo>
                      <a:pt x="378" y="386"/>
                    </a:lnTo>
                    <a:lnTo>
                      <a:pt x="388" y="387"/>
                    </a:lnTo>
                    <a:lnTo>
                      <a:pt x="401" y="387"/>
                    </a:lnTo>
                    <a:lnTo>
                      <a:pt x="418" y="384"/>
                    </a:lnTo>
                    <a:lnTo>
                      <a:pt x="423" y="368"/>
                    </a:lnTo>
                    <a:lnTo>
                      <a:pt x="423" y="349"/>
                    </a:lnTo>
                    <a:lnTo>
                      <a:pt x="420" y="330"/>
                    </a:lnTo>
                    <a:lnTo>
                      <a:pt x="415" y="310"/>
                    </a:lnTo>
                    <a:lnTo>
                      <a:pt x="408" y="291"/>
                    </a:lnTo>
                    <a:lnTo>
                      <a:pt x="400" y="272"/>
                    </a:lnTo>
                    <a:lnTo>
                      <a:pt x="389" y="255"/>
                    </a:lnTo>
                    <a:lnTo>
                      <a:pt x="380" y="241"/>
                    </a:lnTo>
                    <a:lnTo>
                      <a:pt x="387" y="212"/>
                    </a:lnTo>
                    <a:lnTo>
                      <a:pt x="381" y="215"/>
                    </a:lnTo>
                    <a:lnTo>
                      <a:pt x="375" y="216"/>
                    </a:lnTo>
                    <a:lnTo>
                      <a:pt x="369" y="216"/>
                    </a:lnTo>
                    <a:lnTo>
                      <a:pt x="363" y="215"/>
                    </a:lnTo>
                    <a:lnTo>
                      <a:pt x="358" y="211"/>
                    </a:lnTo>
                    <a:lnTo>
                      <a:pt x="357" y="195"/>
                    </a:lnTo>
                    <a:lnTo>
                      <a:pt x="359" y="180"/>
                    </a:lnTo>
                    <a:lnTo>
                      <a:pt x="361" y="164"/>
                    </a:lnTo>
                    <a:lnTo>
                      <a:pt x="356" y="150"/>
                    </a:lnTo>
                    <a:lnTo>
                      <a:pt x="343" y="147"/>
                    </a:lnTo>
                    <a:lnTo>
                      <a:pt x="371" y="130"/>
                    </a:lnTo>
                    <a:lnTo>
                      <a:pt x="322" y="0"/>
                    </a:lnTo>
                    <a:lnTo>
                      <a:pt x="290" y="18"/>
                    </a:lnTo>
                    <a:lnTo>
                      <a:pt x="225" y="8"/>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7" name="Freeform 319"/>
              <p:cNvSpPr>
                <a:spLocks/>
              </p:cNvSpPr>
              <p:nvPr/>
            </p:nvSpPr>
            <p:spPr bwMode="auto">
              <a:xfrm>
                <a:off x="1481" y="1780"/>
                <a:ext cx="22" cy="30"/>
              </a:xfrm>
              <a:custGeom>
                <a:avLst/>
                <a:gdLst>
                  <a:gd name="T0" fmla="*/ 10 w 44"/>
                  <a:gd name="T1" fmla="*/ 60 h 61"/>
                  <a:gd name="T2" fmla="*/ 10 w 44"/>
                  <a:gd name="T3" fmla="*/ 61 h 61"/>
                  <a:gd name="T4" fmla="*/ 15 w 44"/>
                  <a:gd name="T5" fmla="*/ 54 h 61"/>
                  <a:gd name="T6" fmla="*/ 18 w 44"/>
                  <a:gd name="T7" fmla="*/ 47 h 61"/>
                  <a:gd name="T8" fmla="*/ 23 w 44"/>
                  <a:gd name="T9" fmla="*/ 41 h 61"/>
                  <a:gd name="T10" fmla="*/ 27 w 44"/>
                  <a:gd name="T11" fmla="*/ 34 h 61"/>
                  <a:gd name="T12" fmla="*/ 32 w 44"/>
                  <a:gd name="T13" fmla="*/ 28 h 61"/>
                  <a:gd name="T14" fmla="*/ 36 w 44"/>
                  <a:gd name="T15" fmla="*/ 21 h 61"/>
                  <a:gd name="T16" fmla="*/ 40 w 44"/>
                  <a:gd name="T17" fmla="*/ 14 h 61"/>
                  <a:gd name="T18" fmla="*/ 44 w 44"/>
                  <a:gd name="T19" fmla="*/ 7 h 61"/>
                  <a:gd name="T20" fmla="*/ 32 w 44"/>
                  <a:gd name="T21" fmla="*/ 0 h 61"/>
                  <a:gd name="T22" fmla="*/ 26 w 44"/>
                  <a:gd name="T23" fmla="*/ 13 h 61"/>
                  <a:gd name="T24" fmla="*/ 18 w 44"/>
                  <a:gd name="T25" fmla="*/ 28 h 61"/>
                  <a:gd name="T26" fmla="*/ 8 w 44"/>
                  <a:gd name="T27" fmla="*/ 41 h 61"/>
                  <a:gd name="T28" fmla="*/ 0 w 44"/>
                  <a:gd name="T29" fmla="*/ 52 h 61"/>
                  <a:gd name="T30" fmla="*/ 0 w 44"/>
                  <a:gd name="T31" fmla="*/ 53 h 61"/>
                  <a:gd name="T32" fmla="*/ 10 w 44"/>
                  <a:gd name="T3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61">
                    <a:moveTo>
                      <a:pt x="10" y="60"/>
                    </a:moveTo>
                    <a:lnTo>
                      <a:pt x="10" y="61"/>
                    </a:lnTo>
                    <a:lnTo>
                      <a:pt x="15" y="54"/>
                    </a:lnTo>
                    <a:lnTo>
                      <a:pt x="18" y="47"/>
                    </a:lnTo>
                    <a:lnTo>
                      <a:pt x="23" y="41"/>
                    </a:lnTo>
                    <a:lnTo>
                      <a:pt x="27" y="34"/>
                    </a:lnTo>
                    <a:lnTo>
                      <a:pt x="32" y="28"/>
                    </a:lnTo>
                    <a:lnTo>
                      <a:pt x="36" y="21"/>
                    </a:lnTo>
                    <a:lnTo>
                      <a:pt x="40" y="14"/>
                    </a:lnTo>
                    <a:lnTo>
                      <a:pt x="44" y="7"/>
                    </a:lnTo>
                    <a:lnTo>
                      <a:pt x="32" y="0"/>
                    </a:lnTo>
                    <a:lnTo>
                      <a:pt x="26" y="13"/>
                    </a:lnTo>
                    <a:lnTo>
                      <a:pt x="18" y="28"/>
                    </a:lnTo>
                    <a:lnTo>
                      <a:pt x="8" y="41"/>
                    </a:lnTo>
                    <a:lnTo>
                      <a:pt x="0" y="52"/>
                    </a:lnTo>
                    <a:lnTo>
                      <a:pt x="0" y="53"/>
                    </a:lnTo>
                    <a:lnTo>
                      <a:pt x="1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8" name="Freeform 320"/>
              <p:cNvSpPr>
                <a:spLocks/>
              </p:cNvSpPr>
              <p:nvPr/>
            </p:nvSpPr>
            <p:spPr bwMode="auto">
              <a:xfrm>
                <a:off x="1460" y="1806"/>
                <a:ext cx="26" cy="25"/>
              </a:xfrm>
              <a:custGeom>
                <a:avLst/>
                <a:gdLst>
                  <a:gd name="T0" fmla="*/ 15 w 52"/>
                  <a:gd name="T1" fmla="*/ 40 h 49"/>
                  <a:gd name="T2" fmla="*/ 15 w 52"/>
                  <a:gd name="T3" fmla="*/ 39 h 49"/>
                  <a:gd name="T4" fmla="*/ 14 w 52"/>
                  <a:gd name="T5" fmla="*/ 38 h 49"/>
                  <a:gd name="T6" fmla="*/ 13 w 52"/>
                  <a:gd name="T7" fmla="*/ 36 h 49"/>
                  <a:gd name="T8" fmla="*/ 13 w 52"/>
                  <a:gd name="T9" fmla="*/ 36 h 49"/>
                  <a:gd name="T10" fmla="*/ 13 w 52"/>
                  <a:gd name="T11" fmla="*/ 39 h 49"/>
                  <a:gd name="T12" fmla="*/ 17 w 52"/>
                  <a:gd name="T13" fmla="*/ 34 h 49"/>
                  <a:gd name="T14" fmla="*/ 23 w 52"/>
                  <a:gd name="T15" fmla="*/ 31 h 49"/>
                  <a:gd name="T16" fmla="*/ 28 w 52"/>
                  <a:gd name="T17" fmla="*/ 28 h 49"/>
                  <a:gd name="T18" fmla="*/ 33 w 52"/>
                  <a:gd name="T19" fmla="*/ 24 h 49"/>
                  <a:gd name="T20" fmla="*/ 38 w 52"/>
                  <a:gd name="T21" fmla="*/ 21 h 49"/>
                  <a:gd name="T22" fmla="*/ 43 w 52"/>
                  <a:gd name="T23" fmla="*/ 17 h 49"/>
                  <a:gd name="T24" fmla="*/ 47 w 52"/>
                  <a:gd name="T25" fmla="*/ 13 h 49"/>
                  <a:gd name="T26" fmla="*/ 52 w 52"/>
                  <a:gd name="T27" fmla="*/ 7 h 49"/>
                  <a:gd name="T28" fmla="*/ 42 w 52"/>
                  <a:gd name="T29" fmla="*/ 0 h 49"/>
                  <a:gd name="T30" fmla="*/ 38 w 52"/>
                  <a:gd name="T31" fmla="*/ 6 h 49"/>
                  <a:gd name="T32" fmla="*/ 32 w 52"/>
                  <a:gd name="T33" fmla="*/ 10 h 49"/>
                  <a:gd name="T34" fmla="*/ 28 w 52"/>
                  <a:gd name="T35" fmla="*/ 14 h 49"/>
                  <a:gd name="T36" fmla="*/ 22 w 52"/>
                  <a:gd name="T37" fmla="*/ 17 h 49"/>
                  <a:gd name="T38" fmla="*/ 16 w 52"/>
                  <a:gd name="T39" fmla="*/ 21 h 49"/>
                  <a:gd name="T40" fmla="*/ 10 w 52"/>
                  <a:gd name="T41" fmla="*/ 24 h 49"/>
                  <a:gd name="T42" fmla="*/ 5 w 52"/>
                  <a:gd name="T43" fmla="*/ 28 h 49"/>
                  <a:gd name="T44" fmla="*/ 0 w 52"/>
                  <a:gd name="T45" fmla="*/ 32 h 49"/>
                  <a:gd name="T46" fmla="*/ 0 w 52"/>
                  <a:gd name="T47" fmla="*/ 42 h 49"/>
                  <a:gd name="T48" fmla="*/ 6 w 52"/>
                  <a:gd name="T49" fmla="*/ 49 h 49"/>
                  <a:gd name="T50" fmla="*/ 6 w 52"/>
                  <a:gd name="T51" fmla="*/ 49 h 49"/>
                  <a:gd name="T52" fmla="*/ 15 w 52"/>
                  <a:gd name="T5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49">
                    <a:moveTo>
                      <a:pt x="15" y="40"/>
                    </a:moveTo>
                    <a:lnTo>
                      <a:pt x="15" y="39"/>
                    </a:lnTo>
                    <a:lnTo>
                      <a:pt x="14" y="38"/>
                    </a:lnTo>
                    <a:lnTo>
                      <a:pt x="13" y="36"/>
                    </a:lnTo>
                    <a:lnTo>
                      <a:pt x="13" y="36"/>
                    </a:lnTo>
                    <a:lnTo>
                      <a:pt x="13" y="39"/>
                    </a:lnTo>
                    <a:lnTo>
                      <a:pt x="17" y="34"/>
                    </a:lnTo>
                    <a:lnTo>
                      <a:pt x="23" y="31"/>
                    </a:lnTo>
                    <a:lnTo>
                      <a:pt x="28" y="28"/>
                    </a:lnTo>
                    <a:lnTo>
                      <a:pt x="33" y="24"/>
                    </a:lnTo>
                    <a:lnTo>
                      <a:pt x="38" y="21"/>
                    </a:lnTo>
                    <a:lnTo>
                      <a:pt x="43" y="17"/>
                    </a:lnTo>
                    <a:lnTo>
                      <a:pt x="47" y="13"/>
                    </a:lnTo>
                    <a:lnTo>
                      <a:pt x="52" y="7"/>
                    </a:lnTo>
                    <a:lnTo>
                      <a:pt x="42" y="0"/>
                    </a:lnTo>
                    <a:lnTo>
                      <a:pt x="38" y="6"/>
                    </a:lnTo>
                    <a:lnTo>
                      <a:pt x="32" y="10"/>
                    </a:lnTo>
                    <a:lnTo>
                      <a:pt x="28" y="14"/>
                    </a:lnTo>
                    <a:lnTo>
                      <a:pt x="22" y="17"/>
                    </a:lnTo>
                    <a:lnTo>
                      <a:pt x="16" y="21"/>
                    </a:lnTo>
                    <a:lnTo>
                      <a:pt x="10" y="24"/>
                    </a:lnTo>
                    <a:lnTo>
                      <a:pt x="5" y="28"/>
                    </a:lnTo>
                    <a:lnTo>
                      <a:pt x="0" y="32"/>
                    </a:lnTo>
                    <a:lnTo>
                      <a:pt x="0" y="42"/>
                    </a:lnTo>
                    <a:lnTo>
                      <a:pt x="6" y="49"/>
                    </a:lnTo>
                    <a:lnTo>
                      <a:pt x="6" y="49"/>
                    </a:lnTo>
                    <a:lnTo>
                      <a:pt x="1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9" name="Freeform 321"/>
              <p:cNvSpPr>
                <a:spLocks/>
              </p:cNvSpPr>
              <p:nvPr/>
            </p:nvSpPr>
            <p:spPr bwMode="auto">
              <a:xfrm>
                <a:off x="1463" y="1827"/>
                <a:ext cx="9" cy="20"/>
              </a:xfrm>
              <a:custGeom>
                <a:avLst/>
                <a:gdLst>
                  <a:gd name="T0" fmla="*/ 2 w 17"/>
                  <a:gd name="T1" fmla="*/ 39 h 40"/>
                  <a:gd name="T2" fmla="*/ 9 w 17"/>
                  <a:gd name="T3" fmla="*/ 38 h 40"/>
                  <a:gd name="T4" fmla="*/ 17 w 17"/>
                  <a:gd name="T5" fmla="*/ 27 h 40"/>
                  <a:gd name="T6" fmla="*/ 17 w 17"/>
                  <a:gd name="T7" fmla="*/ 13 h 40"/>
                  <a:gd name="T8" fmla="*/ 9 w 17"/>
                  <a:gd name="T9" fmla="*/ 0 h 40"/>
                  <a:gd name="T10" fmla="*/ 0 w 17"/>
                  <a:gd name="T11" fmla="*/ 9 h 40"/>
                  <a:gd name="T12" fmla="*/ 2 w 17"/>
                  <a:gd name="T13" fmla="*/ 13 h 40"/>
                  <a:gd name="T14" fmla="*/ 4 w 17"/>
                  <a:gd name="T15" fmla="*/ 16 h 40"/>
                  <a:gd name="T16" fmla="*/ 4 w 17"/>
                  <a:gd name="T17" fmla="*/ 21 h 40"/>
                  <a:gd name="T18" fmla="*/ 4 w 17"/>
                  <a:gd name="T19" fmla="*/ 24 h 40"/>
                  <a:gd name="T20" fmla="*/ 0 w 17"/>
                  <a:gd name="T21" fmla="*/ 28 h 40"/>
                  <a:gd name="T22" fmla="*/ 7 w 17"/>
                  <a:gd name="T23" fmla="*/ 27 h 40"/>
                  <a:gd name="T24" fmla="*/ 2 w 17"/>
                  <a:gd name="T25" fmla="*/ 39 h 40"/>
                  <a:gd name="T26" fmla="*/ 4 w 17"/>
                  <a:gd name="T27" fmla="*/ 40 h 40"/>
                  <a:gd name="T28" fmla="*/ 6 w 17"/>
                  <a:gd name="T29" fmla="*/ 40 h 40"/>
                  <a:gd name="T30" fmla="*/ 8 w 17"/>
                  <a:gd name="T31" fmla="*/ 39 h 40"/>
                  <a:gd name="T32" fmla="*/ 9 w 17"/>
                  <a:gd name="T33" fmla="*/ 38 h 40"/>
                  <a:gd name="T34" fmla="*/ 2 w 17"/>
                  <a:gd name="T35"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40">
                    <a:moveTo>
                      <a:pt x="2" y="39"/>
                    </a:moveTo>
                    <a:lnTo>
                      <a:pt x="9" y="38"/>
                    </a:lnTo>
                    <a:lnTo>
                      <a:pt x="17" y="27"/>
                    </a:lnTo>
                    <a:lnTo>
                      <a:pt x="17" y="13"/>
                    </a:lnTo>
                    <a:lnTo>
                      <a:pt x="9" y="0"/>
                    </a:lnTo>
                    <a:lnTo>
                      <a:pt x="0" y="9"/>
                    </a:lnTo>
                    <a:lnTo>
                      <a:pt x="2" y="13"/>
                    </a:lnTo>
                    <a:lnTo>
                      <a:pt x="4" y="16"/>
                    </a:lnTo>
                    <a:lnTo>
                      <a:pt x="4" y="21"/>
                    </a:lnTo>
                    <a:lnTo>
                      <a:pt x="4" y="24"/>
                    </a:lnTo>
                    <a:lnTo>
                      <a:pt x="0" y="28"/>
                    </a:lnTo>
                    <a:lnTo>
                      <a:pt x="7" y="27"/>
                    </a:lnTo>
                    <a:lnTo>
                      <a:pt x="2" y="39"/>
                    </a:lnTo>
                    <a:lnTo>
                      <a:pt x="4" y="40"/>
                    </a:lnTo>
                    <a:lnTo>
                      <a:pt x="6" y="40"/>
                    </a:lnTo>
                    <a:lnTo>
                      <a:pt x="8" y="39"/>
                    </a:lnTo>
                    <a:lnTo>
                      <a:pt x="9" y="38"/>
                    </a:lnTo>
                    <a:lnTo>
                      <a:pt x="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0" name="Freeform 322"/>
              <p:cNvSpPr>
                <a:spLocks/>
              </p:cNvSpPr>
              <p:nvPr/>
            </p:nvSpPr>
            <p:spPr bwMode="auto">
              <a:xfrm>
                <a:off x="1445" y="1832"/>
                <a:ext cx="21" cy="14"/>
              </a:xfrm>
              <a:custGeom>
                <a:avLst/>
                <a:gdLst>
                  <a:gd name="T0" fmla="*/ 14 w 43"/>
                  <a:gd name="T1" fmla="*/ 11 h 28"/>
                  <a:gd name="T2" fmla="*/ 5 w 43"/>
                  <a:gd name="T3" fmla="*/ 17 h 28"/>
                  <a:gd name="T4" fmla="*/ 38 w 43"/>
                  <a:gd name="T5" fmla="*/ 28 h 28"/>
                  <a:gd name="T6" fmla="*/ 43 w 43"/>
                  <a:gd name="T7" fmla="*/ 16 h 28"/>
                  <a:gd name="T8" fmla="*/ 9 w 43"/>
                  <a:gd name="T9" fmla="*/ 3 h 28"/>
                  <a:gd name="T10" fmla="*/ 0 w 43"/>
                  <a:gd name="T11" fmla="*/ 9 h 28"/>
                  <a:gd name="T12" fmla="*/ 9 w 43"/>
                  <a:gd name="T13" fmla="*/ 3 h 28"/>
                  <a:gd name="T14" fmla="*/ 1 w 43"/>
                  <a:gd name="T15" fmla="*/ 0 h 28"/>
                  <a:gd name="T16" fmla="*/ 0 w 43"/>
                  <a:gd name="T17" fmla="*/ 9 h 28"/>
                  <a:gd name="T18" fmla="*/ 14 w 43"/>
                  <a:gd name="T1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4" y="11"/>
                    </a:moveTo>
                    <a:lnTo>
                      <a:pt x="5" y="17"/>
                    </a:lnTo>
                    <a:lnTo>
                      <a:pt x="38" y="28"/>
                    </a:lnTo>
                    <a:lnTo>
                      <a:pt x="43" y="16"/>
                    </a:lnTo>
                    <a:lnTo>
                      <a:pt x="9" y="3"/>
                    </a:lnTo>
                    <a:lnTo>
                      <a:pt x="0" y="9"/>
                    </a:lnTo>
                    <a:lnTo>
                      <a:pt x="9" y="3"/>
                    </a:lnTo>
                    <a:lnTo>
                      <a:pt x="1" y="0"/>
                    </a:lnTo>
                    <a:lnTo>
                      <a:pt x="0" y="9"/>
                    </a:lnTo>
                    <a:lnTo>
                      <a:pt x="1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1" name="Freeform 323"/>
              <p:cNvSpPr>
                <a:spLocks/>
              </p:cNvSpPr>
              <p:nvPr/>
            </p:nvSpPr>
            <p:spPr bwMode="auto">
              <a:xfrm>
                <a:off x="1442" y="1836"/>
                <a:ext cx="10" cy="18"/>
              </a:xfrm>
              <a:custGeom>
                <a:avLst/>
                <a:gdLst>
                  <a:gd name="T0" fmla="*/ 13 w 21"/>
                  <a:gd name="T1" fmla="*/ 34 h 34"/>
                  <a:gd name="T2" fmla="*/ 21 w 21"/>
                  <a:gd name="T3" fmla="*/ 2 h 34"/>
                  <a:gd name="T4" fmla="*/ 7 w 21"/>
                  <a:gd name="T5" fmla="*/ 0 h 34"/>
                  <a:gd name="T6" fmla="*/ 0 w 21"/>
                  <a:gd name="T7" fmla="*/ 32 h 34"/>
                  <a:gd name="T8" fmla="*/ 13 w 21"/>
                  <a:gd name="T9" fmla="*/ 34 h 34"/>
                </a:gdLst>
                <a:ahLst/>
                <a:cxnLst>
                  <a:cxn ang="0">
                    <a:pos x="T0" y="T1"/>
                  </a:cxn>
                  <a:cxn ang="0">
                    <a:pos x="T2" y="T3"/>
                  </a:cxn>
                  <a:cxn ang="0">
                    <a:pos x="T4" y="T5"/>
                  </a:cxn>
                  <a:cxn ang="0">
                    <a:pos x="T6" y="T7"/>
                  </a:cxn>
                  <a:cxn ang="0">
                    <a:pos x="T8" y="T9"/>
                  </a:cxn>
                </a:cxnLst>
                <a:rect l="0" t="0" r="r" b="b"/>
                <a:pathLst>
                  <a:path w="21" h="34">
                    <a:moveTo>
                      <a:pt x="13" y="34"/>
                    </a:moveTo>
                    <a:lnTo>
                      <a:pt x="21" y="2"/>
                    </a:lnTo>
                    <a:lnTo>
                      <a:pt x="7" y="0"/>
                    </a:lnTo>
                    <a:lnTo>
                      <a:pt x="0" y="32"/>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2" name="Freeform 324"/>
              <p:cNvSpPr>
                <a:spLocks/>
              </p:cNvSpPr>
              <p:nvPr/>
            </p:nvSpPr>
            <p:spPr bwMode="auto">
              <a:xfrm>
                <a:off x="1437" y="1853"/>
                <a:ext cx="11" cy="25"/>
              </a:xfrm>
              <a:custGeom>
                <a:avLst/>
                <a:gdLst>
                  <a:gd name="T0" fmla="*/ 8 w 22"/>
                  <a:gd name="T1" fmla="*/ 52 h 52"/>
                  <a:gd name="T2" fmla="*/ 14 w 22"/>
                  <a:gd name="T3" fmla="*/ 47 h 52"/>
                  <a:gd name="T4" fmla="*/ 22 w 22"/>
                  <a:gd name="T5" fmla="*/ 2 h 52"/>
                  <a:gd name="T6" fmla="*/ 9 w 22"/>
                  <a:gd name="T7" fmla="*/ 0 h 52"/>
                  <a:gd name="T8" fmla="*/ 0 w 22"/>
                  <a:gd name="T9" fmla="*/ 45 h 52"/>
                  <a:gd name="T10" fmla="*/ 6 w 22"/>
                  <a:gd name="T11" fmla="*/ 39 h 52"/>
                  <a:gd name="T12" fmla="*/ 8 w 22"/>
                  <a:gd name="T13" fmla="*/ 52 h 52"/>
                  <a:gd name="T14" fmla="*/ 14 w 22"/>
                  <a:gd name="T15" fmla="*/ 51 h 52"/>
                  <a:gd name="T16" fmla="*/ 14 w 22"/>
                  <a:gd name="T17" fmla="*/ 47 h 52"/>
                  <a:gd name="T18" fmla="*/ 8 w 2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2">
                    <a:moveTo>
                      <a:pt x="8" y="52"/>
                    </a:moveTo>
                    <a:lnTo>
                      <a:pt x="14" y="47"/>
                    </a:lnTo>
                    <a:lnTo>
                      <a:pt x="22" y="2"/>
                    </a:lnTo>
                    <a:lnTo>
                      <a:pt x="9" y="0"/>
                    </a:lnTo>
                    <a:lnTo>
                      <a:pt x="0" y="45"/>
                    </a:lnTo>
                    <a:lnTo>
                      <a:pt x="6" y="39"/>
                    </a:lnTo>
                    <a:lnTo>
                      <a:pt x="8" y="52"/>
                    </a:lnTo>
                    <a:lnTo>
                      <a:pt x="14" y="51"/>
                    </a:lnTo>
                    <a:lnTo>
                      <a:pt x="14" y="47"/>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3" name="Freeform 325"/>
              <p:cNvSpPr>
                <a:spLocks/>
              </p:cNvSpPr>
              <p:nvPr/>
            </p:nvSpPr>
            <p:spPr bwMode="auto">
              <a:xfrm>
                <a:off x="1415" y="1872"/>
                <a:ext cx="26" cy="13"/>
              </a:xfrm>
              <a:custGeom>
                <a:avLst/>
                <a:gdLst>
                  <a:gd name="T0" fmla="*/ 13 w 52"/>
                  <a:gd name="T1" fmla="*/ 23 h 26"/>
                  <a:gd name="T2" fmla="*/ 7 w 52"/>
                  <a:gd name="T3" fmla="*/ 26 h 26"/>
                  <a:gd name="T4" fmla="*/ 52 w 52"/>
                  <a:gd name="T5" fmla="*/ 13 h 26"/>
                  <a:gd name="T6" fmla="*/ 50 w 52"/>
                  <a:gd name="T7" fmla="*/ 0 h 26"/>
                  <a:gd name="T8" fmla="*/ 45 w 52"/>
                  <a:gd name="T9" fmla="*/ 1 h 26"/>
                  <a:gd name="T10" fmla="*/ 38 w 52"/>
                  <a:gd name="T11" fmla="*/ 2 h 26"/>
                  <a:gd name="T12" fmla="*/ 31 w 52"/>
                  <a:gd name="T13" fmla="*/ 5 h 26"/>
                  <a:gd name="T14" fmla="*/ 23 w 52"/>
                  <a:gd name="T15" fmla="*/ 7 h 26"/>
                  <a:gd name="T16" fmla="*/ 15 w 52"/>
                  <a:gd name="T17" fmla="*/ 9 h 26"/>
                  <a:gd name="T18" fmla="*/ 9 w 52"/>
                  <a:gd name="T19" fmla="*/ 12 h 26"/>
                  <a:gd name="T20" fmla="*/ 4 w 52"/>
                  <a:gd name="T21" fmla="*/ 14 h 26"/>
                  <a:gd name="T22" fmla="*/ 0 w 52"/>
                  <a:gd name="T23" fmla="*/ 16 h 26"/>
                  <a:gd name="T24" fmla="*/ 6 w 52"/>
                  <a:gd name="T25" fmla="*/ 13 h 26"/>
                  <a:gd name="T26" fmla="*/ 5 w 52"/>
                  <a:gd name="T27" fmla="*/ 13 h 26"/>
                  <a:gd name="T28" fmla="*/ 3 w 52"/>
                  <a:gd name="T29" fmla="*/ 14 h 26"/>
                  <a:gd name="T30" fmla="*/ 1 w 52"/>
                  <a:gd name="T31" fmla="*/ 15 h 26"/>
                  <a:gd name="T32" fmla="*/ 0 w 52"/>
                  <a:gd name="T33" fmla="*/ 16 h 26"/>
                  <a:gd name="T34" fmla="*/ 13 w 52"/>
                  <a:gd name="T35"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6">
                    <a:moveTo>
                      <a:pt x="13" y="23"/>
                    </a:moveTo>
                    <a:lnTo>
                      <a:pt x="7" y="26"/>
                    </a:lnTo>
                    <a:lnTo>
                      <a:pt x="52" y="13"/>
                    </a:lnTo>
                    <a:lnTo>
                      <a:pt x="50" y="0"/>
                    </a:lnTo>
                    <a:lnTo>
                      <a:pt x="45" y="1"/>
                    </a:lnTo>
                    <a:lnTo>
                      <a:pt x="38" y="2"/>
                    </a:lnTo>
                    <a:lnTo>
                      <a:pt x="31" y="5"/>
                    </a:lnTo>
                    <a:lnTo>
                      <a:pt x="23" y="7"/>
                    </a:lnTo>
                    <a:lnTo>
                      <a:pt x="15" y="9"/>
                    </a:lnTo>
                    <a:lnTo>
                      <a:pt x="9" y="12"/>
                    </a:lnTo>
                    <a:lnTo>
                      <a:pt x="4" y="14"/>
                    </a:lnTo>
                    <a:lnTo>
                      <a:pt x="0" y="16"/>
                    </a:lnTo>
                    <a:lnTo>
                      <a:pt x="6" y="13"/>
                    </a:lnTo>
                    <a:lnTo>
                      <a:pt x="5" y="13"/>
                    </a:lnTo>
                    <a:lnTo>
                      <a:pt x="3" y="14"/>
                    </a:lnTo>
                    <a:lnTo>
                      <a:pt x="1" y="15"/>
                    </a:lnTo>
                    <a:lnTo>
                      <a:pt x="0" y="16"/>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4" name="Freeform 326"/>
              <p:cNvSpPr>
                <a:spLocks/>
              </p:cNvSpPr>
              <p:nvPr/>
            </p:nvSpPr>
            <p:spPr bwMode="auto">
              <a:xfrm>
                <a:off x="1400" y="1880"/>
                <a:ext cx="21" cy="30"/>
              </a:xfrm>
              <a:custGeom>
                <a:avLst/>
                <a:gdLst>
                  <a:gd name="T0" fmla="*/ 16 w 43"/>
                  <a:gd name="T1" fmla="*/ 57 h 60"/>
                  <a:gd name="T2" fmla="*/ 15 w 43"/>
                  <a:gd name="T3" fmla="*/ 60 h 60"/>
                  <a:gd name="T4" fmla="*/ 43 w 43"/>
                  <a:gd name="T5" fmla="*/ 7 h 60"/>
                  <a:gd name="T6" fmla="*/ 30 w 43"/>
                  <a:gd name="T7" fmla="*/ 0 h 60"/>
                  <a:gd name="T8" fmla="*/ 23 w 43"/>
                  <a:gd name="T9" fmla="*/ 12 h 60"/>
                  <a:gd name="T10" fmla="*/ 14 w 43"/>
                  <a:gd name="T11" fmla="*/ 30 h 60"/>
                  <a:gd name="T12" fmla="*/ 5 w 43"/>
                  <a:gd name="T13" fmla="*/ 48 h 60"/>
                  <a:gd name="T14" fmla="*/ 0 w 43"/>
                  <a:gd name="T15" fmla="*/ 57 h 60"/>
                  <a:gd name="T16" fmla="*/ 1 w 43"/>
                  <a:gd name="T17" fmla="*/ 53 h 60"/>
                  <a:gd name="T18" fmla="*/ 1 w 43"/>
                  <a:gd name="T19" fmla="*/ 54 h 60"/>
                  <a:gd name="T20" fmla="*/ 1 w 43"/>
                  <a:gd name="T21" fmla="*/ 54 h 60"/>
                  <a:gd name="T22" fmla="*/ 0 w 43"/>
                  <a:gd name="T23" fmla="*/ 56 h 60"/>
                  <a:gd name="T24" fmla="*/ 0 w 43"/>
                  <a:gd name="T25" fmla="*/ 57 h 60"/>
                  <a:gd name="T26" fmla="*/ 16 w 43"/>
                  <a:gd name="T2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0">
                    <a:moveTo>
                      <a:pt x="16" y="57"/>
                    </a:moveTo>
                    <a:lnTo>
                      <a:pt x="15" y="60"/>
                    </a:lnTo>
                    <a:lnTo>
                      <a:pt x="43" y="7"/>
                    </a:lnTo>
                    <a:lnTo>
                      <a:pt x="30" y="0"/>
                    </a:lnTo>
                    <a:lnTo>
                      <a:pt x="23" y="12"/>
                    </a:lnTo>
                    <a:lnTo>
                      <a:pt x="14" y="30"/>
                    </a:lnTo>
                    <a:lnTo>
                      <a:pt x="5" y="48"/>
                    </a:lnTo>
                    <a:lnTo>
                      <a:pt x="0" y="57"/>
                    </a:lnTo>
                    <a:lnTo>
                      <a:pt x="1" y="53"/>
                    </a:lnTo>
                    <a:lnTo>
                      <a:pt x="1" y="54"/>
                    </a:lnTo>
                    <a:lnTo>
                      <a:pt x="1" y="54"/>
                    </a:lnTo>
                    <a:lnTo>
                      <a:pt x="0" y="56"/>
                    </a:lnTo>
                    <a:lnTo>
                      <a:pt x="0" y="57"/>
                    </a:lnTo>
                    <a:lnTo>
                      <a:pt x="1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5" name="Freeform 327"/>
              <p:cNvSpPr>
                <a:spLocks/>
              </p:cNvSpPr>
              <p:nvPr/>
            </p:nvSpPr>
            <p:spPr bwMode="auto">
              <a:xfrm>
                <a:off x="1400" y="1908"/>
                <a:ext cx="8" cy="26"/>
              </a:xfrm>
              <a:custGeom>
                <a:avLst/>
                <a:gdLst>
                  <a:gd name="T0" fmla="*/ 15 w 16"/>
                  <a:gd name="T1" fmla="*/ 50 h 50"/>
                  <a:gd name="T2" fmla="*/ 15 w 16"/>
                  <a:gd name="T3" fmla="*/ 50 h 50"/>
                  <a:gd name="T4" fmla="*/ 16 w 16"/>
                  <a:gd name="T5" fmla="*/ 49 h 50"/>
                  <a:gd name="T6" fmla="*/ 16 w 16"/>
                  <a:gd name="T7" fmla="*/ 48 h 50"/>
                  <a:gd name="T8" fmla="*/ 16 w 16"/>
                  <a:gd name="T9" fmla="*/ 48 h 50"/>
                  <a:gd name="T10" fmla="*/ 16 w 16"/>
                  <a:gd name="T11" fmla="*/ 0 h 50"/>
                  <a:gd name="T12" fmla="*/ 0 w 16"/>
                  <a:gd name="T13" fmla="*/ 0 h 50"/>
                  <a:gd name="T14" fmla="*/ 0 w 16"/>
                  <a:gd name="T15" fmla="*/ 48 h 50"/>
                  <a:gd name="T16" fmla="*/ 1 w 16"/>
                  <a:gd name="T17" fmla="*/ 46 h 50"/>
                  <a:gd name="T18" fmla="*/ 15 w 16"/>
                  <a:gd name="T19" fmla="*/ 50 h 50"/>
                  <a:gd name="T20" fmla="*/ 16 w 16"/>
                  <a:gd name="T21" fmla="*/ 49 h 50"/>
                  <a:gd name="T22" fmla="*/ 16 w 16"/>
                  <a:gd name="T23" fmla="*/ 48 h 50"/>
                  <a:gd name="T24" fmla="*/ 15 w 16"/>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0">
                    <a:moveTo>
                      <a:pt x="15" y="50"/>
                    </a:moveTo>
                    <a:lnTo>
                      <a:pt x="15" y="50"/>
                    </a:lnTo>
                    <a:lnTo>
                      <a:pt x="16" y="49"/>
                    </a:lnTo>
                    <a:lnTo>
                      <a:pt x="16" y="48"/>
                    </a:lnTo>
                    <a:lnTo>
                      <a:pt x="16" y="48"/>
                    </a:lnTo>
                    <a:lnTo>
                      <a:pt x="16" y="0"/>
                    </a:lnTo>
                    <a:lnTo>
                      <a:pt x="0" y="0"/>
                    </a:lnTo>
                    <a:lnTo>
                      <a:pt x="0" y="48"/>
                    </a:lnTo>
                    <a:lnTo>
                      <a:pt x="1" y="46"/>
                    </a:lnTo>
                    <a:lnTo>
                      <a:pt x="15" y="50"/>
                    </a:lnTo>
                    <a:lnTo>
                      <a:pt x="16" y="49"/>
                    </a:lnTo>
                    <a:lnTo>
                      <a:pt x="16" y="48"/>
                    </a:lnTo>
                    <a:lnTo>
                      <a:pt x="1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6" name="Freeform 328"/>
              <p:cNvSpPr>
                <a:spLocks/>
              </p:cNvSpPr>
              <p:nvPr/>
            </p:nvSpPr>
            <p:spPr bwMode="auto">
              <a:xfrm>
                <a:off x="1394" y="1931"/>
                <a:ext cx="14" cy="20"/>
              </a:xfrm>
              <a:custGeom>
                <a:avLst/>
                <a:gdLst>
                  <a:gd name="T0" fmla="*/ 11 w 26"/>
                  <a:gd name="T1" fmla="*/ 39 h 39"/>
                  <a:gd name="T2" fmla="*/ 16 w 26"/>
                  <a:gd name="T3" fmla="*/ 31 h 39"/>
                  <a:gd name="T4" fmla="*/ 19 w 26"/>
                  <a:gd name="T5" fmla="*/ 22 h 39"/>
                  <a:gd name="T6" fmla="*/ 23 w 26"/>
                  <a:gd name="T7" fmla="*/ 14 h 39"/>
                  <a:gd name="T8" fmla="*/ 26 w 26"/>
                  <a:gd name="T9" fmla="*/ 4 h 39"/>
                  <a:gd name="T10" fmla="*/ 12 w 26"/>
                  <a:gd name="T11" fmla="*/ 0 h 39"/>
                  <a:gd name="T12" fmla="*/ 0 w 26"/>
                  <a:gd name="T13" fmla="*/ 32 h 39"/>
                  <a:gd name="T14" fmla="*/ 1 w 26"/>
                  <a:gd name="T15" fmla="*/ 31 h 39"/>
                  <a:gd name="T16" fmla="*/ 11 w 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9">
                    <a:moveTo>
                      <a:pt x="11" y="39"/>
                    </a:moveTo>
                    <a:lnTo>
                      <a:pt x="16" y="31"/>
                    </a:lnTo>
                    <a:lnTo>
                      <a:pt x="19" y="22"/>
                    </a:lnTo>
                    <a:lnTo>
                      <a:pt x="23" y="14"/>
                    </a:lnTo>
                    <a:lnTo>
                      <a:pt x="26" y="4"/>
                    </a:lnTo>
                    <a:lnTo>
                      <a:pt x="12" y="0"/>
                    </a:lnTo>
                    <a:lnTo>
                      <a:pt x="0" y="32"/>
                    </a:lnTo>
                    <a:lnTo>
                      <a:pt x="1" y="31"/>
                    </a:lnTo>
                    <a:lnTo>
                      <a:pt x="1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7" name="Freeform 329"/>
              <p:cNvSpPr>
                <a:spLocks/>
              </p:cNvSpPr>
              <p:nvPr/>
            </p:nvSpPr>
            <p:spPr bwMode="auto">
              <a:xfrm>
                <a:off x="1383" y="1947"/>
                <a:ext cx="17" cy="17"/>
              </a:xfrm>
              <a:custGeom>
                <a:avLst/>
                <a:gdLst>
                  <a:gd name="T0" fmla="*/ 16 w 33"/>
                  <a:gd name="T1" fmla="*/ 29 h 33"/>
                  <a:gd name="T2" fmla="*/ 14 w 33"/>
                  <a:gd name="T3" fmla="*/ 33 h 33"/>
                  <a:gd name="T4" fmla="*/ 33 w 33"/>
                  <a:gd name="T5" fmla="*/ 8 h 33"/>
                  <a:gd name="T6" fmla="*/ 23 w 33"/>
                  <a:gd name="T7" fmla="*/ 0 h 33"/>
                  <a:gd name="T8" fmla="*/ 0 w 33"/>
                  <a:gd name="T9" fmla="*/ 29 h 33"/>
                  <a:gd name="T10" fmla="*/ 2 w 33"/>
                  <a:gd name="T11" fmla="*/ 24 h 33"/>
                  <a:gd name="T12" fmla="*/ 1 w 33"/>
                  <a:gd name="T13" fmla="*/ 25 h 33"/>
                  <a:gd name="T14" fmla="*/ 1 w 33"/>
                  <a:gd name="T15" fmla="*/ 26 h 33"/>
                  <a:gd name="T16" fmla="*/ 0 w 33"/>
                  <a:gd name="T17" fmla="*/ 28 h 33"/>
                  <a:gd name="T18" fmla="*/ 0 w 33"/>
                  <a:gd name="T19" fmla="*/ 29 h 33"/>
                  <a:gd name="T20" fmla="*/ 16 w 3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16" y="29"/>
                    </a:moveTo>
                    <a:lnTo>
                      <a:pt x="14" y="33"/>
                    </a:lnTo>
                    <a:lnTo>
                      <a:pt x="33" y="8"/>
                    </a:lnTo>
                    <a:lnTo>
                      <a:pt x="23" y="0"/>
                    </a:lnTo>
                    <a:lnTo>
                      <a:pt x="0" y="29"/>
                    </a:lnTo>
                    <a:lnTo>
                      <a:pt x="2" y="24"/>
                    </a:lnTo>
                    <a:lnTo>
                      <a:pt x="1" y="25"/>
                    </a:lnTo>
                    <a:lnTo>
                      <a:pt x="1" y="26"/>
                    </a:lnTo>
                    <a:lnTo>
                      <a:pt x="0" y="28"/>
                    </a:lnTo>
                    <a:lnTo>
                      <a:pt x="0" y="29"/>
                    </a:lnTo>
                    <a:lnTo>
                      <a:pt x="1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8" name="Freeform 330"/>
              <p:cNvSpPr>
                <a:spLocks/>
              </p:cNvSpPr>
              <p:nvPr/>
            </p:nvSpPr>
            <p:spPr bwMode="auto">
              <a:xfrm>
                <a:off x="1383" y="1961"/>
                <a:ext cx="8" cy="16"/>
              </a:xfrm>
              <a:custGeom>
                <a:avLst/>
                <a:gdLst>
                  <a:gd name="T0" fmla="*/ 14 w 16"/>
                  <a:gd name="T1" fmla="*/ 24 h 32"/>
                  <a:gd name="T2" fmla="*/ 16 w 16"/>
                  <a:gd name="T3" fmla="*/ 27 h 32"/>
                  <a:gd name="T4" fmla="*/ 16 w 16"/>
                  <a:gd name="T5" fmla="*/ 0 h 32"/>
                  <a:gd name="T6" fmla="*/ 0 w 16"/>
                  <a:gd name="T7" fmla="*/ 0 h 32"/>
                  <a:gd name="T8" fmla="*/ 0 w 16"/>
                  <a:gd name="T9" fmla="*/ 7 h 32"/>
                  <a:gd name="T10" fmla="*/ 0 w 16"/>
                  <a:gd name="T11" fmla="*/ 17 h 32"/>
                  <a:gd name="T12" fmla="*/ 0 w 16"/>
                  <a:gd name="T13" fmla="*/ 26 h 32"/>
                  <a:gd name="T14" fmla="*/ 2 w 16"/>
                  <a:gd name="T15" fmla="*/ 32 h 32"/>
                  <a:gd name="T16" fmla="*/ 0 w 16"/>
                  <a:gd name="T17" fmla="*/ 27 h 32"/>
                  <a:gd name="T18" fmla="*/ 0 w 16"/>
                  <a:gd name="T19" fmla="*/ 28 h 32"/>
                  <a:gd name="T20" fmla="*/ 1 w 16"/>
                  <a:gd name="T21" fmla="*/ 31 h 32"/>
                  <a:gd name="T22" fmla="*/ 1 w 16"/>
                  <a:gd name="T23" fmla="*/ 32 h 32"/>
                  <a:gd name="T24" fmla="*/ 2 w 16"/>
                  <a:gd name="T25" fmla="*/ 32 h 32"/>
                  <a:gd name="T26" fmla="*/ 14 w 1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24"/>
                    </a:moveTo>
                    <a:lnTo>
                      <a:pt x="16" y="27"/>
                    </a:lnTo>
                    <a:lnTo>
                      <a:pt x="16" y="0"/>
                    </a:lnTo>
                    <a:lnTo>
                      <a:pt x="0" y="0"/>
                    </a:lnTo>
                    <a:lnTo>
                      <a:pt x="0" y="7"/>
                    </a:lnTo>
                    <a:lnTo>
                      <a:pt x="0" y="17"/>
                    </a:lnTo>
                    <a:lnTo>
                      <a:pt x="0" y="26"/>
                    </a:lnTo>
                    <a:lnTo>
                      <a:pt x="2" y="32"/>
                    </a:lnTo>
                    <a:lnTo>
                      <a:pt x="0" y="27"/>
                    </a:lnTo>
                    <a:lnTo>
                      <a:pt x="0" y="28"/>
                    </a:lnTo>
                    <a:lnTo>
                      <a:pt x="1" y="31"/>
                    </a:lnTo>
                    <a:lnTo>
                      <a:pt x="1" y="32"/>
                    </a:lnTo>
                    <a:lnTo>
                      <a:pt x="2" y="32"/>
                    </a:lnTo>
                    <a:lnTo>
                      <a:pt x="1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99" name="Freeform 331"/>
              <p:cNvSpPr>
                <a:spLocks/>
              </p:cNvSpPr>
              <p:nvPr/>
            </p:nvSpPr>
            <p:spPr bwMode="auto">
              <a:xfrm>
                <a:off x="1385" y="1973"/>
                <a:ext cx="17" cy="19"/>
              </a:xfrm>
              <a:custGeom>
                <a:avLst/>
                <a:gdLst>
                  <a:gd name="T0" fmla="*/ 31 w 36"/>
                  <a:gd name="T1" fmla="*/ 25 h 38"/>
                  <a:gd name="T2" fmla="*/ 36 w 36"/>
                  <a:gd name="T3" fmla="*/ 28 h 38"/>
                  <a:gd name="T4" fmla="*/ 12 w 36"/>
                  <a:gd name="T5" fmla="*/ 0 h 38"/>
                  <a:gd name="T6" fmla="*/ 0 w 36"/>
                  <a:gd name="T7" fmla="*/ 8 h 38"/>
                  <a:gd name="T8" fmla="*/ 6 w 36"/>
                  <a:gd name="T9" fmla="*/ 15 h 38"/>
                  <a:gd name="T10" fmla="*/ 15 w 36"/>
                  <a:gd name="T11" fmla="*/ 24 h 38"/>
                  <a:gd name="T12" fmla="*/ 23 w 36"/>
                  <a:gd name="T13" fmla="*/ 33 h 38"/>
                  <a:gd name="T14" fmla="*/ 30 w 36"/>
                  <a:gd name="T15" fmla="*/ 38 h 38"/>
                  <a:gd name="T16" fmla="*/ 25 w 36"/>
                  <a:gd name="T17" fmla="*/ 37 h 38"/>
                  <a:gd name="T18" fmla="*/ 25 w 36"/>
                  <a:gd name="T19" fmla="*/ 38 h 38"/>
                  <a:gd name="T20" fmla="*/ 27 w 36"/>
                  <a:gd name="T21" fmla="*/ 38 h 38"/>
                  <a:gd name="T22" fmla="*/ 29 w 36"/>
                  <a:gd name="T23" fmla="*/ 38 h 38"/>
                  <a:gd name="T24" fmla="*/ 30 w 36"/>
                  <a:gd name="T25" fmla="*/ 38 h 38"/>
                  <a:gd name="T26" fmla="*/ 31 w 36"/>
                  <a:gd name="T2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8">
                    <a:moveTo>
                      <a:pt x="31" y="25"/>
                    </a:moveTo>
                    <a:lnTo>
                      <a:pt x="36" y="28"/>
                    </a:lnTo>
                    <a:lnTo>
                      <a:pt x="12" y="0"/>
                    </a:lnTo>
                    <a:lnTo>
                      <a:pt x="0" y="8"/>
                    </a:lnTo>
                    <a:lnTo>
                      <a:pt x="6" y="15"/>
                    </a:lnTo>
                    <a:lnTo>
                      <a:pt x="15" y="24"/>
                    </a:lnTo>
                    <a:lnTo>
                      <a:pt x="23" y="33"/>
                    </a:lnTo>
                    <a:lnTo>
                      <a:pt x="30" y="38"/>
                    </a:lnTo>
                    <a:lnTo>
                      <a:pt x="25" y="37"/>
                    </a:lnTo>
                    <a:lnTo>
                      <a:pt x="25" y="38"/>
                    </a:lnTo>
                    <a:lnTo>
                      <a:pt x="27" y="38"/>
                    </a:lnTo>
                    <a:lnTo>
                      <a:pt x="29" y="38"/>
                    </a:lnTo>
                    <a:lnTo>
                      <a:pt x="30" y="38"/>
                    </a:lnTo>
                    <a:lnTo>
                      <a:pt x="3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0" name="Freeform 332"/>
              <p:cNvSpPr>
                <a:spLocks/>
              </p:cNvSpPr>
              <p:nvPr/>
            </p:nvSpPr>
            <p:spPr bwMode="auto">
              <a:xfrm>
                <a:off x="1400" y="1986"/>
                <a:ext cx="37" cy="14"/>
              </a:xfrm>
              <a:custGeom>
                <a:avLst/>
                <a:gdLst>
                  <a:gd name="T0" fmla="*/ 65 w 75"/>
                  <a:gd name="T1" fmla="*/ 15 h 28"/>
                  <a:gd name="T2" fmla="*/ 72 w 75"/>
                  <a:gd name="T3" fmla="*/ 13 h 28"/>
                  <a:gd name="T4" fmla="*/ 1 w 75"/>
                  <a:gd name="T5" fmla="*/ 0 h 28"/>
                  <a:gd name="T6" fmla="*/ 0 w 75"/>
                  <a:gd name="T7" fmla="*/ 13 h 28"/>
                  <a:gd name="T8" fmla="*/ 6 w 75"/>
                  <a:gd name="T9" fmla="*/ 14 h 28"/>
                  <a:gd name="T10" fmla="*/ 15 w 75"/>
                  <a:gd name="T11" fmla="*/ 16 h 28"/>
                  <a:gd name="T12" fmla="*/ 27 w 75"/>
                  <a:gd name="T13" fmla="*/ 19 h 28"/>
                  <a:gd name="T14" fmla="*/ 39 w 75"/>
                  <a:gd name="T15" fmla="*/ 21 h 28"/>
                  <a:gd name="T16" fmla="*/ 52 w 75"/>
                  <a:gd name="T17" fmla="*/ 23 h 28"/>
                  <a:gd name="T18" fmla="*/ 62 w 75"/>
                  <a:gd name="T19" fmla="*/ 24 h 28"/>
                  <a:gd name="T20" fmla="*/ 70 w 75"/>
                  <a:gd name="T21" fmla="*/ 26 h 28"/>
                  <a:gd name="T22" fmla="*/ 75 w 75"/>
                  <a:gd name="T23" fmla="*/ 24 h 28"/>
                  <a:gd name="T24" fmla="*/ 69 w 75"/>
                  <a:gd name="T25" fmla="*/ 27 h 28"/>
                  <a:gd name="T26" fmla="*/ 73 w 75"/>
                  <a:gd name="T27" fmla="*/ 28 h 28"/>
                  <a:gd name="T28" fmla="*/ 75 w 75"/>
                  <a:gd name="T29" fmla="*/ 24 h 28"/>
                  <a:gd name="T30" fmla="*/ 65 w 75"/>
                  <a:gd name="T3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28">
                    <a:moveTo>
                      <a:pt x="65" y="15"/>
                    </a:moveTo>
                    <a:lnTo>
                      <a:pt x="72" y="13"/>
                    </a:lnTo>
                    <a:lnTo>
                      <a:pt x="1" y="0"/>
                    </a:lnTo>
                    <a:lnTo>
                      <a:pt x="0" y="13"/>
                    </a:lnTo>
                    <a:lnTo>
                      <a:pt x="6" y="14"/>
                    </a:lnTo>
                    <a:lnTo>
                      <a:pt x="15" y="16"/>
                    </a:lnTo>
                    <a:lnTo>
                      <a:pt x="27" y="19"/>
                    </a:lnTo>
                    <a:lnTo>
                      <a:pt x="39" y="21"/>
                    </a:lnTo>
                    <a:lnTo>
                      <a:pt x="52" y="23"/>
                    </a:lnTo>
                    <a:lnTo>
                      <a:pt x="62" y="24"/>
                    </a:lnTo>
                    <a:lnTo>
                      <a:pt x="70" y="26"/>
                    </a:lnTo>
                    <a:lnTo>
                      <a:pt x="75" y="24"/>
                    </a:lnTo>
                    <a:lnTo>
                      <a:pt x="69" y="27"/>
                    </a:lnTo>
                    <a:lnTo>
                      <a:pt x="73" y="28"/>
                    </a:lnTo>
                    <a:lnTo>
                      <a:pt x="75" y="24"/>
                    </a:lnTo>
                    <a:lnTo>
                      <a:pt x="6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1" name="Freeform 333"/>
              <p:cNvSpPr>
                <a:spLocks/>
              </p:cNvSpPr>
              <p:nvPr/>
            </p:nvSpPr>
            <p:spPr bwMode="auto">
              <a:xfrm>
                <a:off x="1432" y="1974"/>
                <a:ext cx="19" cy="24"/>
              </a:xfrm>
              <a:custGeom>
                <a:avLst/>
                <a:gdLst>
                  <a:gd name="T0" fmla="*/ 33 w 39"/>
                  <a:gd name="T1" fmla="*/ 0 h 48"/>
                  <a:gd name="T2" fmla="*/ 26 w 39"/>
                  <a:gd name="T3" fmla="*/ 6 h 48"/>
                  <a:gd name="T4" fmla="*/ 16 w 39"/>
                  <a:gd name="T5" fmla="*/ 17 h 48"/>
                  <a:gd name="T6" fmla="*/ 7 w 39"/>
                  <a:gd name="T7" fmla="*/ 31 h 48"/>
                  <a:gd name="T8" fmla="*/ 0 w 39"/>
                  <a:gd name="T9" fmla="*/ 39 h 48"/>
                  <a:gd name="T10" fmla="*/ 10 w 39"/>
                  <a:gd name="T11" fmla="*/ 48 h 48"/>
                  <a:gd name="T12" fmla="*/ 39 w 39"/>
                  <a:gd name="T13" fmla="*/ 12 h 48"/>
                  <a:gd name="T14" fmla="*/ 33 w 39"/>
                  <a:gd name="T15" fmla="*/ 14 h 48"/>
                  <a:gd name="T16" fmla="*/ 33 w 39"/>
                  <a:gd name="T17" fmla="*/ 0 h 48"/>
                  <a:gd name="T18" fmla="*/ 32 w 39"/>
                  <a:gd name="T19" fmla="*/ 0 h 48"/>
                  <a:gd name="T20" fmla="*/ 30 w 39"/>
                  <a:gd name="T21" fmla="*/ 1 h 48"/>
                  <a:gd name="T22" fmla="*/ 28 w 39"/>
                  <a:gd name="T23" fmla="*/ 1 h 48"/>
                  <a:gd name="T24" fmla="*/ 27 w 39"/>
                  <a:gd name="T25" fmla="*/ 2 h 48"/>
                  <a:gd name="T26" fmla="*/ 33 w 39"/>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3" y="0"/>
                    </a:moveTo>
                    <a:lnTo>
                      <a:pt x="26" y="6"/>
                    </a:lnTo>
                    <a:lnTo>
                      <a:pt x="16" y="17"/>
                    </a:lnTo>
                    <a:lnTo>
                      <a:pt x="7" y="31"/>
                    </a:lnTo>
                    <a:lnTo>
                      <a:pt x="0" y="39"/>
                    </a:lnTo>
                    <a:lnTo>
                      <a:pt x="10" y="48"/>
                    </a:lnTo>
                    <a:lnTo>
                      <a:pt x="39" y="12"/>
                    </a:lnTo>
                    <a:lnTo>
                      <a:pt x="33" y="14"/>
                    </a:lnTo>
                    <a:lnTo>
                      <a:pt x="33" y="0"/>
                    </a:lnTo>
                    <a:lnTo>
                      <a:pt x="32" y="0"/>
                    </a:lnTo>
                    <a:lnTo>
                      <a:pt x="30" y="1"/>
                    </a:lnTo>
                    <a:lnTo>
                      <a:pt x="28" y="1"/>
                    </a:lnTo>
                    <a:lnTo>
                      <a:pt x="27" y="2"/>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2" name="Freeform 334"/>
              <p:cNvSpPr>
                <a:spLocks/>
              </p:cNvSpPr>
              <p:nvPr/>
            </p:nvSpPr>
            <p:spPr bwMode="auto">
              <a:xfrm>
                <a:off x="1449" y="1968"/>
                <a:ext cx="40" cy="13"/>
              </a:xfrm>
              <a:custGeom>
                <a:avLst/>
                <a:gdLst>
                  <a:gd name="T0" fmla="*/ 66 w 82"/>
                  <a:gd name="T1" fmla="*/ 14 h 26"/>
                  <a:gd name="T2" fmla="*/ 62 w 82"/>
                  <a:gd name="T3" fmla="*/ 4 h 26"/>
                  <a:gd name="T4" fmla="*/ 0 w 82"/>
                  <a:gd name="T5" fmla="*/ 12 h 26"/>
                  <a:gd name="T6" fmla="*/ 0 w 82"/>
                  <a:gd name="T7" fmla="*/ 26 h 26"/>
                  <a:gd name="T8" fmla="*/ 62 w 82"/>
                  <a:gd name="T9" fmla="*/ 17 h 26"/>
                  <a:gd name="T10" fmla="*/ 58 w 82"/>
                  <a:gd name="T11" fmla="*/ 6 h 26"/>
                  <a:gd name="T12" fmla="*/ 66 w 82"/>
                  <a:gd name="T13" fmla="*/ 14 h 26"/>
                  <a:gd name="T14" fmla="*/ 82 w 82"/>
                  <a:gd name="T15" fmla="*/ 0 h 26"/>
                  <a:gd name="T16" fmla="*/ 62 w 82"/>
                  <a:gd name="T17" fmla="*/ 4 h 26"/>
                  <a:gd name="T18" fmla="*/ 66 w 82"/>
                  <a:gd name="T1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66" y="14"/>
                    </a:moveTo>
                    <a:lnTo>
                      <a:pt x="62" y="4"/>
                    </a:lnTo>
                    <a:lnTo>
                      <a:pt x="0" y="12"/>
                    </a:lnTo>
                    <a:lnTo>
                      <a:pt x="0" y="26"/>
                    </a:lnTo>
                    <a:lnTo>
                      <a:pt x="62" y="17"/>
                    </a:lnTo>
                    <a:lnTo>
                      <a:pt x="58" y="6"/>
                    </a:lnTo>
                    <a:lnTo>
                      <a:pt x="66" y="14"/>
                    </a:lnTo>
                    <a:lnTo>
                      <a:pt x="82" y="0"/>
                    </a:lnTo>
                    <a:lnTo>
                      <a:pt x="62" y="4"/>
                    </a:lnTo>
                    <a:lnTo>
                      <a:pt x="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3" name="Freeform 335"/>
              <p:cNvSpPr>
                <a:spLocks/>
              </p:cNvSpPr>
              <p:nvPr/>
            </p:nvSpPr>
            <p:spPr bwMode="auto">
              <a:xfrm>
                <a:off x="1459" y="1971"/>
                <a:ext cx="22" cy="18"/>
              </a:xfrm>
              <a:custGeom>
                <a:avLst/>
                <a:gdLst>
                  <a:gd name="T0" fmla="*/ 16 w 45"/>
                  <a:gd name="T1" fmla="*/ 23 h 36"/>
                  <a:gd name="T2" fmla="*/ 21 w 45"/>
                  <a:gd name="T3" fmla="*/ 34 h 36"/>
                  <a:gd name="T4" fmla="*/ 45 w 45"/>
                  <a:gd name="T5" fmla="*/ 8 h 36"/>
                  <a:gd name="T6" fmla="*/ 37 w 45"/>
                  <a:gd name="T7" fmla="*/ 0 h 36"/>
                  <a:gd name="T8" fmla="*/ 11 w 45"/>
                  <a:gd name="T9" fmla="*/ 24 h 36"/>
                  <a:gd name="T10" fmla="*/ 16 w 45"/>
                  <a:gd name="T11" fmla="*/ 36 h 36"/>
                  <a:gd name="T12" fmla="*/ 11 w 45"/>
                  <a:gd name="T13" fmla="*/ 24 h 36"/>
                  <a:gd name="T14" fmla="*/ 0 w 45"/>
                  <a:gd name="T15" fmla="*/ 35 h 36"/>
                  <a:gd name="T16" fmla="*/ 16 w 45"/>
                  <a:gd name="T17" fmla="*/ 36 h 36"/>
                  <a:gd name="T18" fmla="*/ 16 w 45"/>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16" y="23"/>
                    </a:moveTo>
                    <a:lnTo>
                      <a:pt x="21" y="34"/>
                    </a:lnTo>
                    <a:lnTo>
                      <a:pt x="45" y="8"/>
                    </a:lnTo>
                    <a:lnTo>
                      <a:pt x="37" y="0"/>
                    </a:lnTo>
                    <a:lnTo>
                      <a:pt x="11" y="24"/>
                    </a:lnTo>
                    <a:lnTo>
                      <a:pt x="16" y="36"/>
                    </a:lnTo>
                    <a:lnTo>
                      <a:pt x="11" y="24"/>
                    </a:lnTo>
                    <a:lnTo>
                      <a:pt x="0" y="35"/>
                    </a:lnTo>
                    <a:lnTo>
                      <a:pt x="16" y="36"/>
                    </a:lnTo>
                    <a:lnTo>
                      <a:pt x="1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4" name="Freeform 336"/>
              <p:cNvSpPr>
                <a:spLocks/>
              </p:cNvSpPr>
              <p:nvPr/>
            </p:nvSpPr>
            <p:spPr bwMode="auto">
              <a:xfrm>
                <a:off x="1467" y="1983"/>
                <a:ext cx="36" cy="10"/>
              </a:xfrm>
              <a:custGeom>
                <a:avLst/>
                <a:gdLst>
                  <a:gd name="T0" fmla="*/ 66 w 72"/>
                  <a:gd name="T1" fmla="*/ 8 h 21"/>
                  <a:gd name="T2" fmla="*/ 69 w 72"/>
                  <a:gd name="T3" fmla="*/ 7 h 21"/>
                  <a:gd name="T4" fmla="*/ 0 w 72"/>
                  <a:gd name="T5" fmla="*/ 0 h 21"/>
                  <a:gd name="T6" fmla="*/ 0 w 72"/>
                  <a:gd name="T7" fmla="*/ 13 h 21"/>
                  <a:gd name="T8" fmla="*/ 69 w 72"/>
                  <a:gd name="T9" fmla="*/ 20 h 21"/>
                  <a:gd name="T10" fmla="*/ 69 w 72"/>
                  <a:gd name="T11" fmla="*/ 20 h 21"/>
                  <a:gd name="T12" fmla="*/ 70 w 72"/>
                  <a:gd name="T13" fmla="*/ 20 h 21"/>
                  <a:gd name="T14" fmla="*/ 71 w 72"/>
                  <a:gd name="T15" fmla="*/ 20 h 21"/>
                  <a:gd name="T16" fmla="*/ 72 w 72"/>
                  <a:gd name="T17" fmla="*/ 19 h 21"/>
                  <a:gd name="T18" fmla="*/ 69 w 72"/>
                  <a:gd name="T19" fmla="*/ 20 h 21"/>
                  <a:gd name="T20" fmla="*/ 70 w 72"/>
                  <a:gd name="T21" fmla="*/ 21 h 21"/>
                  <a:gd name="T22" fmla="*/ 72 w 72"/>
                  <a:gd name="T23" fmla="*/ 19 h 21"/>
                  <a:gd name="T24" fmla="*/ 66 w 7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1">
                    <a:moveTo>
                      <a:pt x="66" y="8"/>
                    </a:moveTo>
                    <a:lnTo>
                      <a:pt x="69" y="7"/>
                    </a:lnTo>
                    <a:lnTo>
                      <a:pt x="0" y="0"/>
                    </a:lnTo>
                    <a:lnTo>
                      <a:pt x="0" y="13"/>
                    </a:lnTo>
                    <a:lnTo>
                      <a:pt x="69" y="20"/>
                    </a:lnTo>
                    <a:lnTo>
                      <a:pt x="69" y="20"/>
                    </a:lnTo>
                    <a:lnTo>
                      <a:pt x="70" y="20"/>
                    </a:lnTo>
                    <a:lnTo>
                      <a:pt x="71" y="20"/>
                    </a:lnTo>
                    <a:lnTo>
                      <a:pt x="72" y="19"/>
                    </a:lnTo>
                    <a:lnTo>
                      <a:pt x="69" y="20"/>
                    </a:lnTo>
                    <a:lnTo>
                      <a:pt x="70" y="21"/>
                    </a:lnTo>
                    <a:lnTo>
                      <a:pt x="72" y="19"/>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5" name="Freeform 337"/>
              <p:cNvSpPr>
                <a:spLocks/>
              </p:cNvSpPr>
              <p:nvPr/>
            </p:nvSpPr>
            <p:spPr bwMode="auto">
              <a:xfrm>
                <a:off x="1500" y="1961"/>
                <a:ext cx="61" cy="31"/>
              </a:xfrm>
              <a:custGeom>
                <a:avLst/>
                <a:gdLst>
                  <a:gd name="T0" fmla="*/ 123 w 123"/>
                  <a:gd name="T1" fmla="*/ 1 h 61"/>
                  <a:gd name="T2" fmla="*/ 104 w 123"/>
                  <a:gd name="T3" fmla="*/ 0 h 61"/>
                  <a:gd name="T4" fmla="*/ 88 w 123"/>
                  <a:gd name="T5" fmla="*/ 2 h 61"/>
                  <a:gd name="T6" fmla="*/ 72 w 123"/>
                  <a:gd name="T7" fmla="*/ 8 h 61"/>
                  <a:gd name="T8" fmla="*/ 58 w 123"/>
                  <a:gd name="T9" fmla="*/ 16 h 61"/>
                  <a:gd name="T10" fmla="*/ 43 w 123"/>
                  <a:gd name="T11" fmla="*/ 25 h 61"/>
                  <a:gd name="T12" fmla="*/ 30 w 123"/>
                  <a:gd name="T13" fmla="*/ 34 h 61"/>
                  <a:gd name="T14" fmla="*/ 15 w 123"/>
                  <a:gd name="T15" fmla="*/ 43 h 61"/>
                  <a:gd name="T16" fmla="*/ 0 w 123"/>
                  <a:gd name="T17" fmla="*/ 50 h 61"/>
                  <a:gd name="T18" fmla="*/ 6 w 123"/>
                  <a:gd name="T19" fmla="*/ 61 h 61"/>
                  <a:gd name="T20" fmla="*/ 19 w 123"/>
                  <a:gd name="T21" fmla="*/ 55 h 61"/>
                  <a:gd name="T22" fmla="*/ 33 w 123"/>
                  <a:gd name="T23" fmla="*/ 47 h 61"/>
                  <a:gd name="T24" fmla="*/ 47 w 123"/>
                  <a:gd name="T25" fmla="*/ 39 h 61"/>
                  <a:gd name="T26" fmla="*/ 61 w 123"/>
                  <a:gd name="T27" fmla="*/ 30 h 61"/>
                  <a:gd name="T28" fmla="*/ 76 w 123"/>
                  <a:gd name="T29" fmla="*/ 22 h 61"/>
                  <a:gd name="T30" fmla="*/ 89 w 123"/>
                  <a:gd name="T31" fmla="*/ 16 h 61"/>
                  <a:gd name="T32" fmla="*/ 104 w 123"/>
                  <a:gd name="T33" fmla="*/ 12 h 61"/>
                  <a:gd name="T34" fmla="*/ 119 w 123"/>
                  <a:gd name="T35" fmla="*/ 13 h 61"/>
                  <a:gd name="T36" fmla="*/ 123 w 123"/>
                  <a:gd name="T3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1">
                    <a:moveTo>
                      <a:pt x="123" y="1"/>
                    </a:moveTo>
                    <a:lnTo>
                      <a:pt x="104" y="0"/>
                    </a:lnTo>
                    <a:lnTo>
                      <a:pt x="88" y="2"/>
                    </a:lnTo>
                    <a:lnTo>
                      <a:pt x="72" y="8"/>
                    </a:lnTo>
                    <a:lnTo>
                      <a:pt x="58" y="16"/>
                    </a:lnTo>
                    <a:lnTo>
                      <a:pt x="43" y="25"/>
                    </a:lnTo>
                    <a:lnTo>
                      <a:pt x="30" y="34"/>
                    </a:lnTo>
                    <a:lnTo>
                      <a:pt x="15" y="43"/>
                    </a:lnTo>
                    <a:lnTo>
                      <a:pt x="0" y="50"/>
                    </a:lnTo>
                    <a:lnTo>
                      <a:pt x="6" y="61"/>
                    </a:lnTo>
                    <a:lnTo>
                      <a:pt x="19" y="55"/>
                    </a:lnTo>
                    <a:lnTo>
                      <a:pt x="33" y="47"/>
                    </a:lnTo>
                    <a:lnTo>
                      <a:pt x="47" y="39"/>
                    </a:lnTo>
                    <a:lnTo>
                      <a:pt x="61" y="30"/>
                    </a:lnTo>
                    <a:lnTo>
                      <a:pt x="76" y="22"/>
                    </a:lnTo>
                    <a:lnTo>
                      <a:pt x="89" y="16"/>
                    </a:lnTo>
                    <a:lnTo>
                      <a:pt x="104" y="12"/>
                    </a:lnTo>
                    <a:lnTo>
                      <a:pt x="119" y="13"/>
                    </a:lnTo>
                    <a:lnTo>
                      <a:pt x="1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6" name="Freeform 338"/>
              <p:cNvSpPr>
                <a:spLocks/>
              </p:cNvSpPr>
              <p:nvPr/>
            </p:nvSpPr>
            <p:spPr bwMode="auto">
              <a:xfrm>
                <a:off x="1560" y="1896"/>
                <a:ext cx="41" cy="79"/>
              </a:xfrm>
              <a:custGeom>
                <a:avLst/>
                <a:gdLst>
                  <a:gd name="T0" fmla="*/ 29 w 83"/>
                  <a:gd name="T1" fmla="*/ 2 h 156"/>
                  <a:gd name="T2" fmla="*/ 33 w 83"/>
                  <a:gd name="T3" fmla="*/ 15 h 156"/>
                  <a:gd name="T4" fmla="*/ 40 w 83"/>
                  <a:gd name="T5" fmla="*/ 29 h 156"/>
                  <a:gd name="T6" fmla="*/ 49 w 83"/>
                  <a:gd name="T7" fmla="*/ 47 h 156"/>
                  <a:gd name="T8" fmla="*/ 58 w 83"/>
                  <a:gd name="T9" fmla="*/ 64 h 156"/>
                  <a:gd name="T10" fmla="*/ 67 w 83"/>
                  <a:gd name="T11" fmla="*/ 84 h 156"/>
                  <a:gd name="T12" fmla="*/ 73 w 83"/>
                  <a:gd name="T13" fmla="*/ 103 h 156"/>
                  <a:gd name="T14" fmla="*/ 74 w 83"/>
                  <a:gd name="T15" fmla="*/ 122 h 156"/>
                  <a:gd name="T16" fmla="*/ 70 w 83"/>
                  <a:gd name="T17" fmla="*/ 140 h 156"/>
                  <a:gd name="T18" fmla="*/ 63 w 83"/>
                  <a:gd name="T19" fmla="*/ 142 h 156"/>
                  <a:gd name="T20" fmla="*/ 55 w 83"/>
                  <a:gd name="T21" fmla="*/ 143 h 156"/>
                  <a:gd name="T22" fmla="*/ 45 w 83"/>
                  <a:gd name="T23" fmla="*/ 143 h 156"/>
                  <a:gd name="T24" fmla="*/ 36 w 83"/>
                  <a:gd name="T25" fmla="*/ 141 h 156"/>
                  <a:gd name="T26" fmla="*/ 27 w 83"/>
                  <a:gd name="T27" fmla="*/ 139 h 156"/>
                  <a:gd name="T28" fmla="*/ 18 w 83"/>
                  <a:gd name="T29" fmla="*/ 137 h 156"/>
                  <a:gd name="T30" fmla="*/ 10 w 83"/>
                  <a:gd name="T31" fmla="*/ 133 h 156"/>
                  <a:gd name="T32" fmla="*/ 4 w 83"/>
                  <a:gd name="T33" fmla="*/ 131 h 156"/>
                  <a:gd name="T34" fmla="*/ 0 w 83"/>
                  <a:gd name="T35" fmla="*/ 143 h 156"/>
                  <a:gd name="T36" fmla="*/ 8 w 83"/>
                  <a:gd name="T37" fmla="*/ 147 h 156"/>
                  <a:gd name="T38" fmla="*/ 18 w 83"/>
                  <a:gd name="T39" fmla="*/ 150 h 156"/>
                  <a:gd name="T40" fmla="*/ 28 w 83"/>
                  <a:gd name="T41" fmla="*/ 153 h 156"/>
                  <a:gd name="T42" fmla="*/ 38 w 83"/>
                  <a:gd name="T43" fmla="*/ 155 h 156"/>
                  <a:gd name="T44" fmla="*/ 50 w 83"/>
                  <a:gd name="T45" fmla="*/ 156 h 156"/>
                  <a:gd name="T46" fmla="*/ 60 w 83"/>
                  <a:gd name="T47" fmla="*/ 156 h 156"/>
                  <a:gd name="T48" fmla="*/ 70 w 83"/>
                  <a:gd name="T49" fmla="*/ 155 h 156"/>
                  <a:gd name="T50" fmla="*/ 78 w 83"/>
                  <a:gd name="T51" fmla="*/ 152 h 156"/>
                  <a:gd name="T52" fmla="*/ 82 w 83"/>
                  <a:gd name="T53" fmla="*/ 134 h 156"/>
                  <a:gd name="T54" fmla="*/ 83 w 83"/>
                  <a:gd name="T55" fmla="*/ 115 h 156"/>
                  <a:gd name="T56" fmla="*/ 82 w 83"/>
                  <a:gd name="T57" fmla="*/ 94 h 156"/>
                  <a:gd name="T58" fmla="*/ 78 w 83"/>
                  <a:gd name="T59" fmla="*/ 72 h 156"/>
                  <a:gd name="T60" fmla="*/ 71 w 83"/>
                  <a:gd name="T61" fmla="*/ 50 h 156"/>
                  <a:gd name="T62" fmla="*/ 61 w 83"/>
                  <a:gd name="T63" fmla="*/ 31 h 156"/>
                  <a:gd name="T64" fmla="*/ 51 w 83"/>
                  <a:gd name="T65" fmla="*/ 13 h 156"/>
                  <a:gd name="T66" fmla="*/ 41 w 83"/>
                  <a:gd name="T67" fmla="*/ 0 h 156"/>
                  <a:gd name="T68" fmla="*/ 42 w 83"/>
                  <a:gd name="T69" fmla="*/ 4 h 156"/>
                  <a:gd name="T70" fmla="*/ 29 w 83"/>
                  <a:gd name="T71" fmla="*/ 2 h 156"/>
                  <a:gd name="T72" fmla="*/ 28 w 83"/>
                  <a:gd name="T73" fmla="*/ 3 h 156"/>
                  <a:gd name="T74" fmla="*/ 28 w 83"/>
                  <a:gd name="T75" fmla="*/ 4 h 156"/>
                  <a:gd name="T76" fmla="*/ 29 w 83"/>
                  <a:gd name="T77" fmla="*/ 6 h 156"/>
                  <a:gd name="T78" fmla="*/ 30 w 83"/>
                  <a:gd name="T79" fmla="*/ 6 h 156"/>
                  <a:gd name="T80" fmla="*/ 29 w 83"/>
                  <a:gd name="T8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6">
                    <a:moveTo>
                      <a:pt x="29" y="2"/>
                    </a:moveTo>
                    <a:lnTo>
                      <a:pt x="33" y="15"/>
                    </a:lnTo>
                    <a:lnTo>
                      <a:pt x="40" y="29"/>
                    </a:lnTo>
                    <a:lnTo>
                      <a:pt x="49" y="47"/>
                    </a:lnTo>
                    <a:lnTo>
                      <a:pt x="58" y="64"/>
                    </a:lnTo>
                    <a:lnTo>
                      <a:pt x="67" y="84"/>
                    </a:lnTo>
                    <a:lnTo>
                      <a:pt x="73" y="103"/>
                    </a:lnTo>
                    <a:lnTo>
                      <a:pt x="74" y="122"/>
                    </a:lnTo>
                    <a:lnTo>
                      <a:pt x="70" y="140"/>
                    </a:lnTo>
                    <a:lnTo>
                      <a:pt x="63" y="142"/>
                    </a:lnTo>
                    <a:lnTo>
                      <a:pt x="55" y="143"/>
                    </a:lnTo>
                    <a:lnTo>
                      <a:pt x="45" y="143"/>
                    </a:lnTo>
                    <a:lnTo>
                      <a:pt x="36" y="141"/>
                    </a:lnTo>
                    <a:lnTo>
                      <a:pt x="27" y="139"/>
                    </a:lnTo>
                    <a:lnTo>
                      <a:pt x="18" y="137"/>
                    </a:lnTo>
                    <a:lnTo>
                      <a:pt x="10" y="133"/>
                    </a:lnTo>
                    <a:lnTo>
                      <a:pt x="4" y="131"/>
                    </a:lnTo>
                    <a:lnTo>
                      <a:pt x="0" y="143"/>
                    </a:lnTo>
                    <a:lnTo>
                      <a:pt x="8" y="147"/>
                    </a:lnTo>
                    <a:lnTo>
                      <a:pt x="18" y="150"/>
                    </a:lnTo>
                    <a:lnTo>
                      <a:pt x="28" y="153"/>
                    </a:lnTo>
                    <a:lnTo>
                      <a:pt x="38" y="155"/>
                    </a:lnTo>
                    <a:lnTo>
                      <a:pt x="50" y="156"/>
                    </a:lnTo>
                    <a:lnTo>
                      <a:pt x="60" y="156"/>
                    </a:lnTo>
                    <a:lnTo>
                      <a:pt x="70" y="155"/>
                    </a:lnTo>
                    <a:lnTo>
                      <a:pt x="78" y="152"/>
                    </a:lnTo>
                    <a:lnTo>
                      <a:pt x="82" y="134"/>
                    </a:lnTo>
                    <a:lnTo>
                      <a:pt x="83" y="115"/>
                    </a:lnTo>
                    <a:lnTo>
                      <a:pt x="82" y="94"/>
                    </a:lnTo>
                    <a:lnTo>
                      <a:pt x="78" y="72"/>
                    </a:lnTo>
                    <a:lnTo>
                      <a:pt x="71" y="50"/>
                    </a:lnTo>
                    <a:lnTo>
                      <a:pt x="61" y="31"/>
                    </a:lnTo>
                    <a:lnTo>
                      <a:pt x="51" y="13"/>
                    </a:lnTo>
                    <a:lnTo>
                      <a:pt x="41" y="0"/>
                    </a:lnTo>
                    <a:lnTo>
                      <a:pt x="42" y="4"/>
                    </a:lnTo>
                    <a:lnTo>
                      <a:pt x="29" y="2"/>
                    </a:lnTo>
                    <a:lnTo>
                      <a:pt x="28" y="3"/>
                    </a:lnTo>
                    <a:lnTo>
                      <a:pt x="28" y="4"/>
                    </a:lnTo>
                    <a:lnTo>
                      <a:pt x="29" y="6"/>
                    </a:lnTo>
                    <a:lnTo>
                      <a:pt x="30" y="6"/>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7" name="Freeform 339"/>
              <p:cNvSpPr>
                <a:spLocks/>
              </p:cNvSpPr>
              <p:nvPr/>
            </p:nvSpPr>
            <p:spPr bwMode="auto">
              <a:xfrm>
                <a:off x="1574" y="1877"/>
                <a:ext cx="13" cy="22"/>
              </a:xfrm>
              <a:custGeom>
                <a:avLst/>
                <a:gdLst>
                  <a:gd name="T0" fmla="*/ 17 w 26"/>
                  <a:gd name="T1" fmla="*/ 20 h 44"/>
                  <a:gd name="T2" fmla="*/ 8 w 26"/>
                  <a:gd name="T3" fmla="*/ 13 h 44"/>
                  <a:gd name="T4" fmla="*/ 0 w 26"/>
                  <a:gd name="T5" fmla="*/ 42 h 44"/>
                  <a:gd name="T6" fmla="*/ 13 w 26"/>
                  <a:gd name="T7" fmla="*/ 44 h 44"/>
                  <a:gd name="T8" fmla="*/ 21 w 26"/>
                  <a:gd name="T9" fmla="*/ 15 h 44"/>
                  <a:gd name="T10" fmla="*/ 11 w 26"/>
                  <a:gd name="T11" fmla="*/ 7 h 44"/>
                  <a:gd name="T12" fmla="*/ 21 w 26"/>
                  <a:gd name="T13" fmla="*/ 15 h 44"/>
                  <a:gd name="T14" fmla="*/ 26 w 26"/>
                  <a:gd name="T15" fmla="*/ 0 h 44"/>
                  <a:gd name="T16" fmla="*/ 11 w 26"/>
                  <a:gd name="T17" fmla="*/ 7 h 44"/>
                  <a:gd name="T18" fmla="*/ 17 w 26"/>
                  <a:gd name="T19"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4">
                    <a:moveTo>
                      <a:pt x="17" y="20"/>
                    </a:moveTo>
                    <a:lnTo>
                      <a:pt x="8" y="13"/>
                    </a:lnTo>
                    <a:lnTo>
                      <a:pt x="0" y="42"/>
                    </a:lnTo>
                    <a:lnTo>
                      <a:pt x="13" y="44"/>
                    </a:lnTo>
                    <a:lnTo>
                      <a:pt x="21" y="15"/>
                    </a:lnTo>
                    <a:lnTo>
                      <a:pt x="11" y="7"/>
                    </a:lnTo>
                    <a:lnTo>
                      <a:pt x="21" y="15"/>
                    </a:lnTo>
                    <a:lnTo>
                      <a:pt x="26" y="0"/>
                    </a:lnTo>
                    <a:lnTo>
                      <a:pt x="11" y="7"/>
                    </a:lnTo>
                    <a:lnTo>
                      <a:pt x="1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8" name="Freeform 340"/>
              <p:cNvSpPr>
                <a:spLocks/>
              </p:cNvSpPr>
              <p:nvPr/>
            </p:nvSpPr>
            <p:spPr bwMode="auto">
              <a:xfrm>
                <a:off x="1563" y="1871"/>
                <a:ext cx="20" cy="18"/>
              </a:xfrm>
              <a:custGeom>
                <a:avLst/>
                <a:gdLst>
                  <a:gd name="T0" fmla="*/ 2 w 40"/>
                  <a:gd name="T1" fmla="*/ 0 h 36"/>
                  <a:gd name="T2" fmla="*/ 0 w 40"/>
                  <a:gd name="T3" fmla="*/ 9 h 36"/>
                  <a:gd name="T4" fmla="*/ 0 w 40"/>
                  <a:gd name="T5" fmla="*/ 18 h 36"/>
                  <a:gd name="T6" fmla="*/ 4 w 40"/>
                  <a:gd name="T7" fmla="*/ 28 h 36"/>
                  <a:gd name="T8" fmla="*/ 9 w 40"/>
                  <a:gd name="T9" fmla="*/ 34 h 36"/>
                  <a:gd name="T10" fmla="*/ 19 w 40"/>
                  <a:gd name="T11" fmla="*/ 36 h 36"/>
                  <a:gd name="T12" fmla="*/ 25 w 40"/>
                  <a:gd name="T13" fmla="*/ 36 h 36"/>
                  <a:gd name="T14" fmla="*/ 32 w 40"/>
                  <a:gd name="T15" fmla="*/ 33 h 36"/>
                  <a:gd name="T16" fmla="*/ 40 w 40"/>
                  <a:gd name="T17" fmla="*/ 31 h 36"/>
                  <a:gd name="T18" fmla="*/ 34 w 40"/>
                  <a:gd name="T19" fmla="*/ 18 h 36"/>
                  <a:gd name="T20" fmla="*/ 29 w 40"/>
                  <a:gd name="T21" fmla="*/ 21 h 36"/>
                  <a:gd name="T22" fmla="*/ 24 w 40"/>
                  <a:gd name="T23" fmla="*/ 22 h 36"/>
                  <a:gd name="T24" fmla="*/ 21 w 40"/>
                  <a:gd name="T25" fmla="*/ 23 h 36"/>
                  <a:gd name="T26" fmla="*/ 15 w 40"/>
                  <a:gd name="T27" fmla="*/ 22 h 36"/>
                  <a:gd name="T28" fmla="*/ 15 w 40"/>
                  <a:gd name="T29" fmla="*/ 17 h 36"/>
                  <a:gd name="T30" fmla="*/ 15 w 40"/>
                  <a:gd name="T31" fmla="*/ 11 h 36"/>
                  <a:gd name="T32" fmla="*/ 15 w 40"/>
                  <a:gd name="T33" fmla="*/ 7 h 36"/>
                  <a:gd name="T34" fmla="*/ 15 w 40"/>
                  <a:gd name="T35" fmla="*/ 2 h 36"/>
                  <a:gd name="T36" fmla="*/ 2 w 40"/>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6">
                    <a:moveTo>
                      <a:pt x="2" y="0"/>
                    </a:moveTo>
                    <a:lnTo>
                      <a:pt x="0" y="9"/>
                    </a:lnTo>
                    <a:lnTo>
                      <a:pt x="0" y="18"/>
                    </a:lnTo>
                    <a:lnTo>
                      <a:pt x="4" y="28"/>
                    </a:lnTo>
                    <a:lnTo>
                      <a:pt x="9" y="34"/>
                    </a:lnTo>
                    <a:lnTo>
                      <a:pt x="19" y="36"/>
                    </a:lnTo>
                    <a:lnTo>
                      <a:pt x="25" y="36"/>
                    </a:lnTo>
                    <a:lnTo>
                      <a:pt x="32" y="33"/>
                    </a:lnTo>
                    <a:lnTo>
                      <a:pt x="40" y="31"/>
                    </a:lnTo>
                    <a:lnTo>
                      <a:pt x="34" y="18"/>
                    </a:lnTo>
                    <a:lnTo>
                      <a:pt x="29" y="21"/>
                    </a:lnTo>
                    <a:lnTo>
                      <a:pt x="24" y="22"/>
                    </a:lnTo>
                    <a:lnTo>
                      <a:pt x="21" y="23"/>
                    </a:lnTo>
                    <a:lnTo>
                      <a:pt x="15" y="22"/>
                    </a:lnTo>
                    <a:lnTo>
                      <a:pt x="15" y="17"/>
                    </a:lnTo>
                    <a:lnTo>
                      <a:pt x="15" y="11"/>
                    </a:lnTo>
                    <a:lnTo>
                      <a:pt x="15" y="7"/>
                    </a:lnTo>
                    <a:lnTo>
                      <a:pt x="15"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09" name="Freeform 341"/>
              <p:cNvSpPr>
                <a:spLocks/>
              </p:cNvSpPr>
              <p:nvPr/>
            </p:nvSpPr>
            <p:spPr bwMode="auto">
              <a:xfrm>
                <a:off x="1542" y="1847"/>
                <a:ext cx="29" cy="25"/>
              </a:xfrm>
              <a:custGeom>
                <a:avLst/>
                <a:gdLst>
                  <a:gd name="T0" fmla="*/ 31 w 58"/>
                  <a:gd name="T1" fmla="*/ 1 h 49"/>
                  <a:gd name="T2" fmla="*/ 35 w 58"/>
                  <a:gd name="T3" fmla="*/ 13 h 49"/>
                  <a:gd name="T4" fmla="*/ 41 w 58"/>
                  <a:gd name="T5" fmla="*/ 15 h 49"/>
                  <a:gd name="T6" fmla="*/ 46 w 58"/>
                  <a:gd name="T7" fmla="*/ 22 h 49"/>
                  <a:gd name="T8" fmla="*/ 43 w 58"/>
                  <a:gd name="T9" fmla="*/ 47 h 49"/>
                  <a:gd name="T10" fmla="*/ 56 w 58"/>
                  <a:gd name="T11" fmla="*/ 49 h 49"/>
                  <a:gd name="T12" fmla="*/ 58 w 58"/>
                  <a:gd name="T13" fmla="*/ 37 h 49"/>
                  <a:gd name="T14" fmla="*/ 58 w 58"/>
                  <a:gd name="T15" fmla="*/ 27 h 49"/>
                  <a:gd name="T16" fmla="*/ 57 w 58"/>
                  <a:gd name="T17" fmla="*/ 18 h 49"/>
                  <a:gd name="T18" fmla="*/ 53 w 58"/>
                  <a:gd name="T19" fmla="*/ 5 h 49"/>
                  <a:gd name="T20" fmla="*/ 48 w 58"/>
                  <a:gd name="T21" fmla="*/ 3 h 49"/>
                  <a:gd name="T22" fmla="*/ 43 w 58"/>
                  <a:gd name="T23" fmla="*/ 1 h 49"/>
                  <a:gd name="T24" fmla="*/ 38 w 58"/>
                  <a:gd name="T25" fmla="*/ 0 h 49"/>
                  <a:gd name="T26" fmla="*/ 33 w 58"/>
                  <a:gd name="T27" fmla="*/ 1 h 49"/>
                  <a:gd name="T28" fmla="*/ 38 w 58"/>
                  <a:gd name="T29" fmla="*/ 13 h 49"/>
                  <a:gd name="T30" fmla="*/ 31 w 58"/>
                  <a:gd name="T31" fmla="*/ 1 h 49"/>
                  <a:gd name="T32" fmla="*/ 0 w 58"/>
                  <a:gd name="T33" fmla="*/ 19 h 49"/>
                  <a:gd name="T34" fmla="*/ 35 w 58"/>
                  <a:gd name="T35" fmla="*/ 13 h 49"/>
                  <a:gd name="T36" fmla="*/ 31 w 58"/>
                  <a:gd name="T3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31" y="1"/>
                    </a:moveTo>
                    <a:lnTo>
                      <a:pt x="35" y="13"/>
                    </a:lnTo>
                    <a:lnTo>
                      <a:pt x="41" y="15"/>
                    </a:lnTo>
                    <a:lnTo>
                      <a:pt x="46" y="22"/>
                    </a:lnTo>
                    <a:lnTo>
                      <a:pt x="43" y="47"/>
                    </a:lnTo>
                    <a:lnTo>
                      <a:pt x="56" y="49"/>
                    </a:lnTo>
                    <a:lnTo>
                      <a:pt x="58" y="37"/>
                    </a:lnTo>
                    <a:lnTo>
                      <a:pt x="58" y="27"/>
                    </a:lnTo>
                    <a:lnTo>
                      <a:pt x="57" y="18"/>
                    </a:lnTo>
                    <a:lnTo>
                      <a:pt x="53" y="5"/>
                    </a:lnTo>
                    <a:lnTo>
                      <a:pt x="48" y="3"/>
                    </a:lnTo>
                    <a:lnTo>
                      <a:pt x="43" y="1"/>
                    </a:lnTo>
                    <a:lnTo>
                      <a:pt x="38" y="0"/>
                    </a:lnTo>
                    <a:lnTo>
                      <a:pt x="33" y="1"/>
                    </a:lnTo>
                    <a:lnTo>
                      <a:pt x="38" y="13"/>
                    </a:lnTo>
                    <a:lnTo>
                      <a:pt x="31" y="1"/>
                    </a:lnTo>
                    <a:lnTo>
                      <a:pt x="0" y="19"/>
                    </a:lnTo>
                    <a:lnTo>
                      <a:pt x="35" y="13"/>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0" name="Freeform 342"/>
              <p:cNvSpPr>
                <a:spLocks/>
              </p:cNvSpPr>
              <p:nvPr/>
            </p:nvSpPr>
            <p:spPr bwMode="auto">
              <a:xfrm>
                <a:off x="1557" y="1840"/>
                <a:ext cx="21" cy="14"/>
              </a:xfrm>
              <a:custGeom>
                <a:avLst/>
                <a:gdLst>
                  <a:gd name="T0" fmla="*/ 25 w 40"/>
                  <a:gd name="T1" fmla="*/ 8 h 28"/>
                  <a:gd name="T2" fmla="*/ 27 w 40"/>
                  <a:gd name="T3" fmla="*/ 0 h 28"/>
                  <a:gd name="T4" fmla="*/ 0 w 40"/>
                  <a:gd name="T5" fmla="*/ 16 h 28"/>
                  <a:gd name="T6" fmla="*/ 7 w 40"/>
                  <a:gd name="T7" fmla="*/ 28 h 28"/>
                  <a:gd name="T8" fmla="*/ 34 w 40"/>
                  <a:gd name="T9" fmla="*/ 12 h 28"/>
                  <a:gd name="T10" fmla="*/ 38 w 40"/>
                  <a:gd name="T11" fmla="*/ 3 h 28"/>
                  <a:gd name="T12" fmla="*/ 34 w 40"/>
                  <a:gd name="T13" fmla="*/ 12 h 28"/>
                  <a:gd name="T14" fmla="*/ 40 w 40"/>
                  <a:gd name="T15" fmla="*/ 9 h 28"/>
                  <a:gd name="T16" fmla="*/ 38 w 40"/>
                  <a:gd name="T17" fmla="*/ 3 h 28"/>
                  <a:gd name="T18" fmla="*/ 25 w 40"/>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8">
                    <a:moveTo>
                      <a:pt x="25" y="8"/>
                    </a:moveTo>
                    <a:lnTo>
                      <a:pt x="27" y="0"/>
                    </a:lnTo>
                    <a:lnTo>
                      <a:pt x="0" y="16"/>
                    </a:lnTo>
                    <a:lnTo>
                      <a:pt x="7" y="28"/>
                    </a:lnTo>
                    <a:lnTo>
                      <a:pt x="34" y="12"/>
                    </a:lnTo>
                    <a:lnTo>
                      <a:pt x="38" y="3"/>
                    </a:lnTo>
                    <a:lnTo>
                      <a:pt x="34" y="12"/>
                    </a:lnTo>
                    <a:lnTo>
                      <a:pt x="40" y="9"/>
                    </a:lnTo>
                    <a:lnTo>
                      <a:pt x="38" y="3"/>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1" name="Freeform 343"/>
              <p:cNvSpPr>
                <a:spLocks/>
              </p:cNvSpPr>
              <p:nvPr/>
            </p:nvSpPr>
            <p:spPr bwMode="auto">
              <a:xfrm>
                <a:off x="1545" y="1773"/>
                <a:ext cx="31" cy="71"/>
              </a:xfrm>
              <a:custGeom>
                <a:avLst/>
                <a:gdLst>
                  <a:gd name="T0" fmla="*/ 10 w 62"/>
                  <a:gd name="T1" fmla="*/ 16 h 142"/>
                  <a:gd name="T2" fmla="*/ 0 w 62"/>
                  <a:gd name="T3" fmla="*/ 12 h 142"/>
                  <a:gd name="T4" fmla="*/ 49 w 62"/>
                  <a:gd name="T5" fmla="*/ 142 h 142"/>
                  <a:gd name="T6" fmla="*/ 62 w 62"/>
                  <a:gd name="T7" fmla="*/ 137 h 142"/>
                  <a:gd name="T8" fmla="*/ 13 w 62"/>
                  <a:gd name="T9" fmla="*/ 8 h 142"/>
                  <a:gd name="T10" fmla="*/ 3 w 62"/>
                  <a:gd name="T11" fmla="*/ 4 h 142"/>
                  <a:gd name="T12" fmla="*/ 13 w 62"/>
                  <a:gd name="T13" fmla="*/ 8 h 142"/>
                  <a:gd name="T14" fmla="*/ 10 w 62"/>
                  <a:gd name="T15" fmla="*/ 0 h 142"/>
                  <a:gd name="T16" fmla="*/ 3 w 62"/>
                  <a:gd name="T17" fmla="*/ 4 h 142"/>
                  <a:gd name="T18" fmla="*/ 10 w 62"/>
                  <a:gd name="T19"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2">
                    <a:moveTo>
                      <a:pt x="10" y="16"/>
                    </a:moveTo>
                    <a:lnTo>
                      <a:pt x="0" y="12"/>
                    </a:lnTo>
                    <a:lnTo>
                      <a:pt x="49" y="142"/>
                    </a:lnTo>
                    <a:lnTo>
                      <a:pt x="62" y="137"/>
                    </a:lnTo>
                    <a:lnTo>
                      <a:pt x="13" y="8"/>
                    </a:lnTo>
                    <a:lnTo>
                      <a:pt x="3" y="4"/>
                    </a:lnTo>
                    <a:lnTo>
                      <a:pt x="13" y="8"/>
                    </a:lnTo>
                    <a:lnTo>
                      <a:pt x="10" y="0"/>
                    </a:lnTo>
                    <a:lnTo>
                      <a:pt x="3" y="4"/>
                    </a:lnTo>
                    <a:lnTo>
                      <a:pt x="1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2" name="Freeform 344"/>
              <p:cNvSpPr>
                <a:spLocks/>
              </p:cNvSpPr>
              <p:nvPr/>
            </p:nvSpPr>
            <p:spPr bwMode="auto">
              <a:xfrm>
                <a:off x="1531" y="1775"/>
                <a:ext cx="19" cy="15"/>
              </a:xfrm>
              <a:custGeom>
                <a:avLst/>
                <a:gdLst>
                  <a:gd name="T0" fmla="*/ 3 w 39"/>
                  <a:gd name="T1" fmla="*/ 28 h 29"/>
                  <a:gd name="T2" fmla="*/ 7 w 39"/>
                  <a:gd name="T3" fmla="*/ 28 h 29"/>
                  <a:gd name="T4" fmla="*/ 39 w 39"/>
                  <a:gd name="T5" fmla="*/ 12 h 29"/>
                  <a:gd name="T6" fmla="*/ 32 w 39"/>
                  <a:gd name="T7" fmla="*/ 0 h 29"/>
                  <a:gd name="T8" fmla="*/ 0 w 39"/>
                  <a:gd name="T9" fmla="*/ 16 h 29"/>
                  <a:gd name="T10" fmla="*/ 3 w 39"/>
                  <a:gd name="T11" fmla="*/ 16 h 29"/>
                  <a:gd name="T12" fmla="*/ 3 w 39"/>
                  <a:gd name="T13" fmla="*/ 28 h 29"/>
                  <a:gd name="T14" fmla="*/ 4 w 39"/>
                  <a:gd name="T15" fmla="*/ 29 h 29"/>
                  <a:gd name="T16" fmla="*/ 7 w 39"/>
                  <a:gd name="T17" fmla="*/ 28 h 29"/>
                  <a:gd name="T18" fmla="*/ 3 w 39"/>
                  <a:gd name="T19"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9">
                    <a:moveTo>
                      <a:pt x="3" y="28"/>
                    </a:moveTo>
                    <a:lnTo>
                      <a:pt x="7" y="28"/>
                    </a:lnTo>
                    <a:lnTo>
                      <a:pt x="39" y="12"/>
                    </a:lnTo>
                    <a:lnTo>
                      <a:pt x="32" y="0"/>
                    </a:lnTo>
                    <a:lnTo>
                      <a:pt x="0" y="16"/>
                    </a:lnTo>
                    <a:lnTo>
                      <a:pt x="3" y="16"/>
                    </a:lnTo>
                    <a:lnTo>
                      <a:pt x="3" y="28"/>
                    </a:lnTo>
                    <a:lnTo>
                      <a:pt x="4" y="29"/>
                    </a:lnTo>
                    <a:lnTo>
                      <a:pt x="7" y="28"/>
                    </a:lnTo>
                    <a:lnTo>
                      <a:pt x="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3" name="Freeform 345"/>
              <p:cNvSpPr>
                <a:spLocks/>
              </p:cNvSpPr>
              <p:nvPr/>
            </p:nvSpPr>
            <p:spPr bwMode="auto">
              <a:xfrm>
                <a:off x="1497" y="1778"/>
                <a:ext cx="36" cy="11"/>
              </a:xfrm>
              <a:custGeom>
                <a:avLst/>
                <a:gdLst>
                  <a:gd name="T0" fmla="*/ 12 w 71"/>
                  <a:gd name="T1" fmla="*/ 12 h 23"/>
                  <a:gd name="T2" fmla="*/ 6 w 71"/>
                  <a:gd name="T3" fmla="*/ 15 h 23"/>
                  <a:gd name="T4" fmla="*/ 71 w 71"/>
                  <a:gd name="T5" fmla="*/ 23 h 23"/>
                  <a:gd name="T6" fmla="*/ 71 w 71"/>
                  <a:gd name="T7" fmla="*/ 11 h 23"/>
                  <a:gd name="T8" fmla="*/ 6 w 71"/>
                  <a:gd name="T9" fmla="*/ 1 h 23"/>
                  <a:gd name="T10" fmla="*/ 0 w 71"/>
                  <a:gd name="T11" fmla="*/ 5 h 23"/>
                  <a:gd name="T12" fmla="*/ 6 w 71"/>
                  <a:gd name="T13" fmla="*/ 1 h 23"/>
                  <a:gd name="T14" fmla="*/ 3 w 71"/>
                  <a:gd name="T15" fmla="*/ 0 h 23"/>
                  <a:gd name="T16" fmla="*/ 0 w 71"/>
                  <a:gd name="T17" fmla="*/ 5 h 23"/>
                  <a:gd name="T18" fmla="*/ 12 w 7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3">
                    <a:moveTo>
                      <a:pt x="12" y="12"/>
                    </a:moveTo>
                    <a:lnTo>
                      <a:pt x="6" y="15"/>
                    </a:lnTo>
                    <a:lnTo>
                      <a:pt x="71" y="23"/>
                    </a:lnTo>
                    <a:lnTo>
                      <a:pt x="71" y="11"/>
                    </a:lnTo>
                    <a:lnTo>
                      <a:pt x="6" y="1"/>
                    </a:lnTo>
                    <a:lnTo>
                      <a:pt x="0" y="5"/>
                    </a:lnTo>
                    <a:lnTo>
                      <a:pt x="6" y="1"/>
                    </a:lnTo>
                    <a:lnTo>
                      <a:pt x="3" y="0"/>
                    </a:lnTo>
                    <a:lnTo>
                      <a:pt x="0" y="5"/>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4" name="Rectangle 346"/>
              <p:cNvSpPr>
                <a:spLocks noChangeArrowheads="1"/>
              </p:cNvSpPr>
              <p:nvPr/>
            </p:nvSpPr>
            <p:spPr bwMode="auto">
              <a:xfrm>
                <a:off x="909" y="1619"/>
                <a:ext cx="81"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15" name="Freeform 347"/>
              <p:cNvSpPr>
                <a:spLocks/>
              </p:cNvSpPr>
              <p:nvPr/>
            </p:nvSpPr>
            <p:spPr bwMode="auto">
              <a:xfrm>
                <a:off x="909" y="1615"/>
                <a:ext cx="85" cy="8"/>
              </a:xfrm>
              <a:custGeom>
                <a:avLst/>
                <a:gdLst>
                  <a:gd name="T0" fmla="*/ 170 w 170"/>
                  <a:gd name="T1" fmla="*/ 6 h 14"/>
                  <a:gd name="T2" fmla="*/ 162 w 170"/>
                  <a:gd name="T3" fmla="*/ 0 h 14"/>
                  <a:gd name="T4" fmla="*/ 0 w 170"/>
                  <a:gd name="T5" fmla="*/ 0 h 14"/>
                  <a:gd name="T6" fmla="*/ 0 w 170"/>
                  <a:gd name="T7" fmla="*/ 14 h 14"/>
                  <a:gd name="T8" fmla="*/ 162 w 170"/>
                  <a:gd name="T9" fmla="*/ 14 h 14"/>
                  <a:gd name="T10" fmla="*/ 155 w 170"/>
                  <a:gd name="T11" fmla="*/ 6 h 14"/>
                  <a:gd name="T12" fmla="*/ 170 w 170"/>
                  <a:gd name="T13" fmla="*/ 6 h 14"/>
                  <a:gd name="T14" fmla="*/ 170 w 170"/>
                  <a:gd name="T15" fmla="*/ 0 h 14"/>
                  <a:gd name="T16" fmla="*/ 162 w 170"/>
                  <a:gd name="T17" fmla="*/ 0 h 14"/>
                  <a:gd name="T18" fmla="*/ 170 w 170"/>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4">
                    <a:moveTo>
                      <a:pt x="170" y="6"/>
                    </a:moveTo>
                    <a:lnTo>
                      <a:pt x="162" y="0"/>
                    </a:lnTo>
                    <a:lnTo>
                      <a:pt x="0" y="0"/>
                    </a:lnTo>
                    <a:lnTo>
                      <a:pt x="0" y="14"/>
                    </a:lnTo>
                    <a:lnTo>
                      <a:pt x="162" y="14"/>
                    </a:lnTo>
                    <a:lnTo>
                      <a:pt x="155" y="6"/>
                    </a:lnTo>
                    <a:lnTo>
                      <a:pt x="170" y="6"/>
                    </a:lnTo>
                    <a:lnTo>
                      <a:pt x="170" y="0"/>
                    </a:lnTo>
                    <a:lnTo>
                      <a:pt x="162" y="0"/>
                    </a:lnTo>
                    <a:lnTo>
                      <a:pt x="17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6" name="Freeform 348"/>
              <p:cNvSpPr>
                <a:spLocks/>
              </p:cNvSpPr>
              <p:nvPr/>
            </p:nvSpPr>
            <p:spPr bwMode="auto">
              <a:xfrm>
                <a:off x="987" y="1619"/>
                <a:ext cx="7" cy="121"/>
              </a:xfrm>
              <a:custGeom>
                <a:avLst/>
                <a:gdLst>
                  <a:gd name="T0" fmla="*/ 7 w 15"/>
                  <a:gd name="T1" fmla="*/ 242 h 242"/>
                  <a:gd name="T2" fmla="*/ 15 w 15"/>
                  <a:gd name="T3" fmla="*/ 234 h 242"/>
                  <a:gd name="T4" fmla="*/ 15 w 15"/>
                  <a:gd name="T5" fmla="*/ 0 h 242"/>
                  <a:gd name="T6" fmla="*/ 0 w 15"/>
                  <a:gd name="T7" fmla="*/ 0 h 242"/>
                  <a:gd name="T8" fmla="*/ 0 w 15"/>
                  <a:gd name="T9" fmla="*/ 234 h 242"/>
                  <a:gd name="T10" fmla="*/ 7 w 15"/>
                  <a:gd name="T11" fmla="*/ 227 h 242"/>
                  <a:gd name="T12" fmla="*/ 7 w 15"/>
                  <a:gd name="T13" fmla="*/ 242 h 242"/>
                  <a:gd name="T14" fmla="*/ 15 w 15"/>
                  <a:gd name="T15" fmla="*/ 242 h 242"/>
                  <a:gd name="T16" fmla="*/ 15 w 15"/>
                  <a:gd name="T17" fmla="*/ 234 h 242"/>
                  <a:gd name="T18" fmla="*/ 7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7" y="242"/>
                    </a:moveTo>
                    <a:lnTo>
                      <a:pt x="15" y="234"/>
                    </a:lnTo>
                    <a:lnTo>
                      <a:pt x="15" y="0"/>
                    </a:lnTo>
                    <a:lnTo>
                      <a:pt x="0" y="0"/>
                    </a:lnTo>
                    <a:lnTo>
                      <a:pt x="0" y="234"/>
                    </a:lnTo>
                    <a:lnTo>
                      <a:pt x="7" y="227"/>
                    </a:lnTo>
                    <a:lnTo>
                      <a:pt x="7" y="242"/>
                    </a:lnTo>
                    <a:lnTo>
                      <a:pt x="15" y="242"/>
                    </a:lnTo>
                    <a:lnTo>
                      <a:pt x="15" y="234"/>
                    </a:lnTo>
                    <a:lnTo>
                      <a:pt x="7"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7" name="Freeform 349"/>
              <p:cNvSpPr>
                <a:spLocks/>
              </p:cNvSpPr>
              <p:nvPr/>
            </p:nvSpPr>
            <p:spPr bwMode="auto">
              <a:xfrm>
                <a:off x="905" y="1732"/>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8" name="Freeform 350"/>
              <p:cNvSpPr>
                <a:spLocks/>
              </p:cNvSpPr>
              <p:nvPr/>
            </p:nvSpPr>
            <p:spPr bwMode="auto">
              <a:xfrm>
                <a:off x="905" y="1615"/>
                <a:ext cx="8" cy="121"/>
              </a:xfrm>
              <a:custGeom>
                <a:avLst/>
                <a:gdLst>
                  <a:gd name="T0" fmla="*/ 7 w 15"/>
                  <a:gd name="T1" fmla="*/ 0 h 240"/>
                  <a:gd name="T2" fmla="*/ 0 w 15"/>
                  <a:gd name="T3" fmla="*/ 6 h 240"/>
                  <a:gd name="T4" fmla="*/ 0 w 15"/>
                  <a:gd name="T5" fmla="*/ 240 h 240"/>
                  <a:gd name="T6" fmla="*/ 15 w 15"/>
                  <a:gd name="T7" fmla="*/ 240 h 240"/>
                  <a:gd name="T8" fmla="*/ 15 w 15"/>
                  <a:gd name="T9" fmla="*/ 6 h 240"/>
                  <a:gd name="T10" fmla="*/ 7 w 15"/>
                  <a:gd name="T11" fmla="*/ 14 h 240"/>
                  <a:gd name="T12" fmla="*/ 7 w 15"/>
                  <a:gd name="T13" fmla="*/ 0 h 240"/>
                  <a:gd name="T14" fmla="*/ 0 w 15"/>
                  <a:gd name="T15" fmla="*/ 0 h 240"/>
                  <a:gd name="T16" fmla="*/ 0 w 15"/>
                  <a:gd name="T17" fmla="*/ 6 h 240"/>
                  <a:gd name="T18" fmla="*/ 7 w 15"/>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0">
                    <a:moveTo>
                      <a:pt x="7" y="0"/>
                    </a:moveTo>
                    <a:lnTo>
                      <a:pt x="0" y="6"/>
                    </a:lnTo>
                    <a:lnTo>
                      <a:pt x="0" y="240"/>
                    </a:lnTo>
                    <a:lnTo>
                      <a:pt x="15" y="240"/>
                    </a:lnTo>
                    <a:lnTo>
                      <a:pt x="15" y="6"/>
                    </a:lnTo>
                    <a:lnTo>
                      <a:pt x="7" y="14"/>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9" name="Rectangle 351"/>
              <p:cNvSpPr>
                <a:spLocks noChangeArrowheads="1"/>
              </p:cNvSpPr>
              <p:nvPr/>
            </p:nvSpPr>
            <p:spPr bwMode="auto">
              <a:xfrm>
                <a:off x="909" y="1747"/>
                <a:ext cx="81"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20" name="Freeform 352"/>
              <p:cNvSpPr>
                <a:spLocks/>
              </p:cNvSpPr>
              <p:nvPr/>
            </p:nvSpPr>
            <p:spPr bwMode="auto">
              <a:xfrm>
                <a:off x="909" y="1743"/>
                <a:ext cx="85" cy="8"/>
              </a:xfrm>
              <a:custGeom>
                <a:avLst/>
                <a:gdLst>
                  <a:gd name="T0" fmla="*/ 170 w 170"/>
                  <a:gd name="T1" fmla="*/ 8 h 16"/>
                  <a:gd name="T2" fmla="*/ 162 w 170"/>
                  <a:gd name="T3" fmla="*/ 0 h 16"/>
                  <a:gd name="T4" fmla="*/ 0 w 170"/>
                  <a:gd name="T5" fmla="*/ 0 h 16"/>
                  <a:gd name="T6" fmla="*/ 0 w 170"/>
                  <a:gd name="T7" fmla="*/ 16 h 16"/>
                  <a:gd name="T8" fmla="*/ 162 w 170"/>
                  <a:gd name="T9" fmla="*/ 16 h 16"/>
                  <a:gd name="T10" fmla="*/ 155 w 170"/>
                  <a:gd name="T11" fmla="*/ 8 h 16"/>
                  <a:gd name="T12" fmla="*/ 170 w 170"/>
                  <a:gd name="T13" fmla="*/ 8 h 16"/>
                  <a:gd name="T14" fmla="*/ 170 w 170"/>
                  <a:gd name="T15" fmla="*/ 0 h 16"/>
                  <a:gd name="T16" fmla="*/ 162 w 170"/>
                  <a:gd name="T17" fmla="*/ 0 h 16"/>
                  <a:gd name="T18" fmla="*/ 170 w 17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6">
                    <a:moveTo>
                      <a:pt x="170" y="8"/>
                    </a:moveTo>
                    <a:lnTo>
                      <a:pt x="162" y="0"/>
                    </a:lnTo>
                    <a:lnTo>
                      <a:pt x="0" y="0"/>
                    </a:lnTo>
                    <a:lnTo>
                      <a:pt x="0" y="16"/>
                    </a:lnTo>
                    <a:lnTo>
                      <a:pt x="162" y="16"/>
                    </a:lnTo>
                    <a:lnTo>
                      <a:pt x="155" y="8"/>
                    </a:lnTo>
                    <a:lnTo>
                      <a:pt x="170" y="8"/>
                    </a:lnTo>
                    <a:lnTo>
                      <a:pt x="170" y="0"/>
                    </a:lnTo>
                    <a:lnTo>
                      <a:pt x="162" y="0"/>
                    </a:lnTo>
                    <a:lnTo>
                      <a:pt x="17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1" name="Freeform 353"/>
              <p:cNvSpPr>
                <a:spLocks/>
              </p:cNvSpPr>
              <p:nvPr/>
            </p:nvSpPr>
            <p:spPr bwMode="auto">
              <a:xfrm>
                <a:off x="987" y="1747"/>
                <a:ext cx="7" cy="109"/>
              </a:xfrm>
              <a:custGeom>
                <a:avLst/>
                <a:gdLst>
                  <a:gd name="T0" fmla="*/ 7 w 15"/>
                  <a:gd name="T1" fmla="*/ 219 h 219"/>
                  <a:gd name="T2" fmla="*/ 15 w 15"/>
                  <a:gd name="T3" fmla="*/ 211 h 219"/>
                  <a:gd name="T4" fmla="*/ 15 w 15"/>
                  <a:gd name="T5" fmla="*/ 0 h 219"/>
                  <a:gd name="T6" fmla="*/ 0 w 15"/>
                  <a:gd name="T7" fmla="*/ 0 h 219"/>
                  <a:gd name="T8" fmla="*/ 0 w 15"/>
                  <a:gd name="T9" fmla="*/ 211 h 219"/>
                  <a:gd name="T10" fmla="*/ 7 w 15"/>
                  <a:gd name="T11" fmla="*/ 204 h 219"/>
                  <a:gd name="T12" fmla="*/ 7 w 15"/>
                  <a:gd name="T13" fmla="*/ 219 h 219"/>
                  <a:gd name="T14" fmla="*/ 15 w 15"/>
                  <a:gd name="T15" fmla="*/ 219 h 219"/>
                  <a:gd name="T16" fmla="*/ 15 w 15"/>
                  <a:gd name="T17" fmla="*/ 211 h 219"/>
                  <a:gd name="T18" fmla="*/ 7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219"/>
                    </a:moveTo>
                    <a:lnTo>
                      <a:pt x="15" y="211"/>
                    </a:lnTo>
                    <a:lnTo>
                      <a:pt x="15" y="0"/>
                    </a:lnTo>
                    <a:lnTo>
                      <a:pt x="0" y="0"/>
                    </a:lnTo>
                    <a:lnTo>
                      <a:pt x="0" y="211"/>
                    </a:lnTo>
                    <a:lnTo>
                      <a:pt x="7" y="204"/>
                    </a:lnTo>
                    <a:lnTo>
                      <a:pt x="7" y="219"/>
                    </a:lnTo>
                    <a:lnTo>
                      <a:pt x="15" y="219"/>
                    </a:lnTo>
                    <a:lnTo>
                      <a:pt x="15" y="211"/>
                    </a:lnTo>
                    <a:lnTo>
                      <a:pt x="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2" name="Freeform 354"/>
              <p:cNvSpPr>
                <a:spLocks/>
              </p:cNvSpPr>
              <p:nvPr/>
            </p:nvSpPr>
            <p:spPr bwMode="auto">
              <a:xfrm>
                <a:off x="905" y="1848"/>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3" name="Freeform 355"/>
              <p:cNvSpPr>
                <a:spLocks/>
              </p:cNvSpPr>
              <p:nvPr/>
            </p:nvSpPr>
            <p:spPr bwMode="auto">
              <a:xfrm>
                <a:off x="905" y="1743"/>
                <a:ext cx="8" cy="109"/>
              </a:xfrm>
              <a:custGeom>
                <a:avLst/>
                <a:gdLst>
                  <a:gd name="T0" fmla="*/ 7 w 15"/>
                  <a:gd name="T1" fmla="*/ 0 h 219"/>
                  <a:gd name="T2" fmla="*/ 0 w 15"/>
                  <a:gd name="T3" fmla="*/ 8 h 219"/>
                  <a:gd name="T4" fmla="*/ 0 w 15"/>
                  <a:gd name="T5" fmla="*/ 219 h 219"/>
                  <a:gd name="T6" fmla="*/ 15 w 15"/>
                  <a:gd name="T7" fmla="*/ 219 h 219"/>
                  <a:gd name="T8" fmla="*/ 15 w 15"/>
                  <a:gd name="T9" fmla="*/ 8 h 219"/>
                  <a:gd name="T10" fmla="*/ 7 w 15"/>
                  <a:gd name="T11" fmla="*/ 16 h 219"/>
                  <a:gd name="T12" fmla="*/ 7 w 15"/>
                  <a:gd name="T13" fmla="*/ 0 h 219"/>
                  <a:gd name="T14" fmla="*/ 0 w 15"/>
                  <a:gd name="T15" fmla="*/ 0 h 219"/>
                  <a:gd name="T16" fmla="*/ 0 w 15"/>
                  <a:gd name="T17" fmla="*/ 8 h 219"/>
                  <a:gd name="T18" fmla="*/ 7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0"/>
                    </a:moveTo>
                    <a:lnTo>
                      <a:pt x="0" y="8"/>
                    </a:lnTo>
                    <a:lnTo>
                      <a:pt x="0" y="219"/>
                    </a:lnTo>
                    <a:lnTo>
                      <a:pt x="15" y="2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4" name="Rectangle 356"/>
              <p:cNvSpPr>
                <a:spLocks noChangeArrowheads="1"/>
              </p:cNvSpPr>
              <p:nvPr/>
            </p:nvSpPr>
            <p:spPr bwMode="auto">
              <a:xfrm>
                <a:off x="802" y="1805"/>
                <a:ext cx="259"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25" name="Freeform 357"/>
              <p:cNvSpPr>
                <a:spLocks/>
              </p:cNvSpPr>
              <p:nvPr/>
            </p:nvSpPr>
            <p:spPr bwMode="auto">
              <a:xfrm>
                <a:off x="802" y="1802"/>
                <a:ext cx="262" cy="7"/>
              </a:xfrm>
              <a:custGeom>
                <a:avLst/>
                <a:gdLst>
                  <a:gd name="T0" fmla="*/ 526 w 526"/>
                  <a:gd name="T1" fmla="*/ 7 h 15"/>
                  <a:gd name="T2" fmla="*/ 519 w 526"/>
                  <a:gd name="T3" fmla="*/ 0 h 15"/>
                  <a:gd name="T4" fmla="*/ 0 w 526"/>
                  <a:gd name="T5" fmla="*/ 0 h 15"/>
                  <a:gd name="T6" fmla="*/ 0 w 526"/>
                  <a:gd name="T7" fmla="*/ 15 h 15"/>
                  <a:gd name="T8" fmla="*/ 519 w 526"/>
                  <a:gd name="T9" fmla="*/ 15 h 15"/>
                  <a:gd name="T10" fmla="*/ 511 w 526"/>
                  <a:gd name="T11" fmla="*/ 7 h 15"/>
                  <a:gd name="T12" fmla="*/ 526 w 526"/>
                  <a:gd name="T13" fmla="*/ 7 h 15"/>
                  <a:gd name="T14" fmla="*/ 526 w 526"/>
                  <a:gd name="T15" fmla="*/ 0 h 15"/>
                  <a:gd name="T16" fmla="*/ 519 w 526"/>
                  <a:gd name="T17" fmla="*/ 0 h 15"/>
                  <a:gd name="T18" fmla="*/ 526 w 5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 h="15">
                    <a:moveTo>
                      <a:pt x="526" y="7"/>
                    </a:moveTo>
                    <a:lnTo>
                      <a:pt x="519" y="0"/>
                    </a:lnTo>
                    <a:lnTo>
                      <a:pt x="0" y="0"/>
                    </a:lnTo>
                    <a:lnTo>
                      <a:pt x="0" y="15"/>
                    </a:lnTo>
                    <a:lnTo>
                      <a:pt x="519" y="15"/>
                    </a:lnTo>
                    <a:lnTo>
                      <a:pt x="511" y="7"/>
                    </a:lnTo>
                    <a:lnTo>
                      <a:pt x="526" y="7"/>
                    </a:lnTo>
                    <a:lnTo>
                      <a:pt x="526" y="0"/>
                    </a:lnTo>
                    <a:lnTo>
                      <a:pt x="519" y="0"/>
                    </a:lnTo>
                    <a:lnTo>
                      <a:pt x="5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6" name="Freeform 358"/>
              <p:cNvSpPr>
                <a:spLocks/>
              </p:cNvSpPr>
              <p:nvPr/>
            </p:nvSpPr>
            <p:spPr bwMode="auto">
              <a:xfrm>
                <a:off x="1057" y="1805"/>
                <a:ext cx="7" cy="17"/>
              </a:xfrm>
              <a:custGeom>
                <a:avLst/>
                <a:gdLst>
                  <a:gd name="T0" fmla="*/ 8 w 15"/>
                  <a:gd name="T1" fmla="*/ 33 h 33"/>
                  <a:gd name="T2" fmla="*/ 15 w 15"/>
                  <a:gd name="T3" fmla="*/ 26 h 33"/>
                  <a:gd name="T4" fmla="*/ 15 w 15"/>
                  <a:gd name="T5" fmla="*/ 0 h 33"/>
                  <a:gd name="T6" fmla="*/ 0 w 15"/>
                  <a:gd name="T7" fmla="*/ 0 h 33"/>
                  <a:gd name="T8" fmla="*/ 0 w 15"/>
                  <a:gd name="T9" fmla="*/ 26 h 33"/>
                  <a:gd name="T10" fmla="*/ 8 w 15"/>
                  <a:gd name="T11" fmla="*/ 18 h 33"/>
                  <a:gd name="T12" fmla="*/ 8 w 15"/>
                  <a:gd name="T13" fmla="*/ 33 h 33"/>
                  <a:gd name="T14" fmla="*/ 15 w 15"/>
                  <a:gd name="T15" fmla="*/ 33 h 33"/>
                  <a:gd name="T16" fmla="*/ 15 w 15"/>
                  <a:gd name="T17" fmla="*/ 26 h 33"/>
                  <a:gd name="T18" fmla="*/ 8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33"/>
                    </a:moveTo>
                    <a:lnTo>
                      <a:pt x="15" y="26"/>
                    </a:lnTo>
                    <a:lnTo>
                      <a:pt x="15" y="0"/>
                    </a:lnTo>
                    <a:lnTo>
                      <a:pt x="0" y="0"/>
                    </a:lnTo>
                    <a:lnTo>
                      <a:pt x="0" y="26"/>
                    </a:lnTo>
                    <a:lnTo>
                      <a:pt x="8" y="18"/>
                    </a:lnTo>
                    <a:lnTo>
                      <a:pt x="8" y="33"/>
                    </a:lnTo>
                    <a:lnTo>
                      <a:pt x="15" y="33"/>
                    </a:lnTo>
                    <a:lnTo>
                      <a:pt x="15" y="26"/>
                    </a:lnTo>
                    <a:lnTo>
                      <a:pt x="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7" name="Freeform 359"/>
              <p:cNvSpPr>
                <a:spLocks/>
              </p:cNvSpPr>
              <p:nvPr/>
            </p:nvSpPr>
            <p:spPr bwMode="auto">
              <a:xfrm>
                <a:off x="798" y="1815"/>
                <a:ext cx="263" cy="7"/>
              </a:xfrm>
              <a:custGeom>
                <a:avLst/>
                <a:gdLst>
                  <a:gd name="T0" fmla="*/ 0 w 527"/>
                  <a:gd name="T1" fmla="*/ 8 h 15"/>
                  <a:gd name="T2" fmla="*/ 8 w 527"/>
                  <a:gd name="T3" fmla="*/ 15 h 15"/>
                  <a:gd name="T4" fmla="*/ 527 w 527"/>
                  <a:gd name="T5" fmla="*/ 15 h 15"/>
                  <a:gd name="T6" fmla="*/ 527 w 527"/>
                  <a:gd name="T7" fmla="*/ 0 h 15"/>
                  <a:gd name="T8" fmla="*/ 8 w 527"/>
                  <a:gd name="T9" fmla="*/ 0 h 15"/>
                  <a:gd name="T10" fmla="*/ 15 w 527"/>
                  <a:gd name="T11" fmla="*/ 8 h 15"/>
                  <a:gd name="T12" fmla="*/ 0 w 527"/>
                  <a:gd name="T13" fmla="*/ 8 h 15"/>
                  <a:gd name="T14" fmla="*/ 0 w 527"/>
                  <a:gd name="T15" fmla="*/ 15 h 15"/>
                  <a:gd name="T16" fmla="*/ 8 w 527"/>
                  <a:gd name="T17" fmla="*/ 15 h 15"/>
                  <a:gd name="T18" fmla="*/ 0 w 5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8"/>
                    </a:moveTo>
                    <a:lnTo>
                      <a:pt x="8" y="15"/>
                    </a:lnTo>
                    <a:lnTo>
                      <a:pt x="527" y="15"/>
                    </a:lnTo>
                    <a:lnTo>
                      <a:pt x="527"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8" name="Freeform 360"/>
              <p:cNvSpPr>
                <a:spLocks/>
              </p:cNvSpPr>
              <p:nvPr/>
            </p:nvSpPr>
            <p:spPr bwMode="auto">
              <a:xfrm>
                <a:off x="798" y="1802"/>
                <a:ext cx="7" cy="17"/>
              </a:xfrm>
              <a:custGeom>
                <a:avLst/>
                <a:gdLst>
                  <a:gd name="T0" fmla="*/ 8 w 15"/>
                  <a:gd name="T1" fmla="*/ 0 h 33"/>
                  <a:gd name="T2" fmla="*/ 0 w 15"/>
                  <a:gd name="T3" fmla="*/ 7 h 33"/>
                  <a:gd name="T4" fmla="*/ 0 w 15"/>
                  <a:gd name="T5" fmla="*/ 33 h 33"/>
                  <a:gd name="T6" fmla="*/ 15 w 15"/>
                  <a:gd name="T7" fmla="*/ 33 h 33"/>
                  <a:gd name="T8" fmla="*/ 15 w 15"/>
                  <a:gd name="T9" fmla="*/ 7 h 33"/>
                  <a:gd name="T10" fmla="*/ 8 w 15"/>
                  <a:gd name="T11" fmla="*/ 15 h 33"/>
                  <a:gd name="T12" fmla="*/ 8 w 15"/>
                  <a:gd name="T13" fmla="*/ 0 h 33"/>
                  <a:gd name="T14" fmla="*/ 0 w 15"/>
                  <a:gd name="T15" fmla="*/ 0 h 33"/>
                  <a:gd name="T16" fmla="*/ 0 w 15"/>
                  <a:gd name="T17" fmla="*/ 7 h 33"/>
                  <a:gd name="T18" fmla="*/ 8 w 15"/>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0"/>
                    </a:moveTo>
                    <a:lnTo>
                      <a:pt x="0" y="7"/>
                    </a:lnTo>
                    <a:lnTo>
                      <a:pt x="0" y="33"/>
                    </a:lnTo>
                    <a:lnTo>
                      <a:pt x="15" y="33"/>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29" name="Rectangle 361"/>
              <p:cNvSpPr>
                <a:spLocks noChangeArrowheads="1"/>
              </p:cNvSpPr>
              <p:nvPr/>
            </p:nvSpPr>
            <p:spPr bwMode="auto">
              <a:xfrm>
                <a:off x="1033" y="1815"/>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30" name="Freeform 362"/>
              <p:cNvSpPr>
                <a:spLocks/>
              </p:cNvSpPr>
              <p:nvPr/>
            </p:nvSpPr>
            <p:spPr bwMode="auto">
              <a:xfrm>
                <a:off x="1033" y="1811"/>
                <a:ext cx="20" cy="8"/>
              </a:xfrm>
              <a:custGeom>
                <a:avLst/>
                <a:gdLst>
                  <a:gd name="T0" fmla="*/ 42 w 42"/>
                  <a:gd name="T1" fmla="*/ 7 h 15"/>
                  <a:gd name="T2" fmla="*/ 35 w 42"/>
                  <a:gd name="T3" fmla="*/ 0 h 15"/>
                  <a:gd name="T4" fmla="*/ 0 w 42"/>
                  <a:gd name="T5" fmla="*/ 0 h 15"/>
                  <a:gd name="T6" fmla="*/ 0 w 42"/>
                  <a:gd name="T7" fmla="*/ 15 h 15"/>
                  <a:gd name="T8" fmla="*/ 35 w 42"/>
                  <a:gd name="T9" fmla="*/ 15 h 15"/>
                  <a:gd name="T10" fmla="*/ 27 w 42"/>
                  <a:gd name="T11" fmla="*/ 7 h 15"/>
                  <a:gd name="T12" fmla="*/ 42 w 42"/>
                  <a:gd name="T13" fmla="*/ 7 h 15"/>
                  <a:gd name="T14" fmla="*/ 42 w 42"/>
                  <a:gd name="T15" fmla="*/ 0 h 15"/>
                  <a:gd name="T16" fmla="*/ 35 w 42"/>
                  <a:gd name="T17" fmla="*/ 0 h 15"/>
                  <a:gd name="T18" fmla="*/ 42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7"/>
                    </a:moveTo>
                    <a:lnTo>
                      <a:pt x="35" y="0"/>
                    </a:lnTo>
                    <a:lnTo>
                      <a:pt x="0" y="0"/>
                    </a:lnTo>
                    <a:lnTo>
                      <a:pt x="0" y="15"/>
                    </a:lnTo>
                    <a:lnTo>
                      <a:pt x="35" y="15"/>
                    </a:lnTo>
                    <a:lnTo>
                      <a:pt x="27" y="7"/>
                    </a:lnTo>
                    <a:lnTo>
                      <a:pt x="42" y="7"/>
                    </a:lnTo>
                    <a:lnTo>
                      <a:pt x="42" y="0"/>
                    </a:lnTo>
                    <a:lnTo>
                      <a:pt x="35" y="0"/>
                    </a:lnTo>
                    <a:lnTo>
                      <a:pt x="4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1" name="Freeform 363"/>
              <p:cNvSpPr>
                <a:spLocks/>
              </p:cNvSpPr>
              <p:nvPr/>
            </p:nvSpPr>
            <p:spPr bwMode="auto">
              <a:xfrm>
                <a:off x="1046" y="1815"/>
                <a:ext cx="7" cy="99"/>
              </a:xfrm>
              <a:custGeom>
                <a:avLst/>
                <a:gdLst>
                  <a:gd name="T0" fmla="*/ 8 w 15"/>
                  <a:gd name="T1" fmla="*/ 198 h 198"/>
                  <a:gd name="T2" fmla="*/ 15 w 15"/>
                  <a:gd name="T3" fmla="*/ 191 h 198"/>
                  <a:gd name="T4" fmla="*/ 15 w 15"/>
                  <a:gd name="T5" fmla="*/ 0 h 198"/>
                  <a:gd name="T6" fmla="*/ 0 w 15"/>
                  <a:gd name="T7" fmla="*/ 0 h 198"/>
                  <a:gd name="T8" fmla="*/ 0 w 15"/>
                  <a:gd name="T9" fmla="*/ 191 h 198"/>
                  <a:gd name="T10" fmla="*/ 8 w 15"/>
                  <a:gd name="T11" fmla="*/ 183 h 198"/>
                  <a:gd name="T12" fmla="*/ 8 w 15"/>
                  <a:gd name="T13" fmla="*/ 198 h 198"/>
                  <a:gd name="T14" fmla="*/ 15 w 15"/>
                  <a:gd name="T15" fmla="*/ 198 h 198"/>
                  <a:gd name="T16" fmla="*/ 15 w 15"/>
                  <a:gd name="T17" fmla="*/ 191 h 198"/>
                  <a:gd name="T18" fmla="*/ 8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198"/>
                    </a:moveTo>
                    <a:lnTo>
                      <a:pt x="15" y="191"/>
                    </a:lnTo>
                    <a:lnTo>
                      <a:pt x="15" y="0"/>
                    </a:lnTo>
                    <a:lnTo>
                      <a:pt x="0" y="0"/>
                    </a:lnTo>
                    <a:lnTo>
                      <a:pt x="0" y="191"/>
                    </a:lnTo>
                    <a:lnTo>
                      <a:pt x="8" y="183"/>
                    </a:lnTo>
                    <a:lnTo>
                      <a:pt x="8" y="198"/>
                    </a:lnTo>
                    <a:lnTo>
                      <a:pt x="15" y="198"/>
                    </a:lnTo>
                    <a:lnTo>
                      <a:pt x="15" y="191"/>
                    </a:lnTo>
                    <a:lnTo>
                      <a:pt x="8"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2" name="Freeform 364"/>
              <p:cNvSpPr>
                <a:spLocks/>
              </p:cNvSpPr>
              <p:nvPr/>
            </p:nvSpPr>
            <p:spPr bwMode="auto">
              <a:xfrm>
                <a:off x="1029" y="1906"/>
                <a:ext cx="21" cy="8"/>
              </a:xfrm>
              <a:custGeom>
                <a:avLst/>
                <a:gdLst>
                  <a:gd name="T0" fmla="*/ 0 w 43"/>
                  <a:gd name="T1" fmla="*/ 8 h 15"/>
                  <a:gd name="T2" fmla="*/ 8 w 43"/>
                  <a:gd name="T3" fmla="*/ 15 h 15"/>
                  <a:gd name="T4" fmla="*/ 43 w 43"/>
                  <a:gd name="T5" fmla="*/ 15 h 15"/>
                  <a:gd name="T6" fmla="*/ 43 w 43"/>
                  <a:gd name="T7" fmla="*/ 0 h 15"/>
                  <a:gd name="T8" fmla="*/ 8 w 43"/>
                  <a:gd name="T9" fmla="*/ 0 h 15"/>
                  <a:gd name="T10" fmla="*/ 15 w 43"/>
                  <a:gd name="T11" fmla="*/ 8 h 15"/>
                  <a:gd name="T12" fmla="*/ 0 w 43"/>
                  <a:gd name="T13" fmla="*/ 8 h 15"/>
                  <a:gd name="T14" fmla="*/ 0 w 43"/>
                  <a:gd name="T15" fmla="*/ 15 h 15"/>
                  <a:gd name="T16" fmla="*/ 8 w 43"/>
                  <a:gd name="T17" fmla="*/ 15 h 15"/>
                  <a:gd name="T18" fmla="*/ 0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8"/>
                    </a:moveTo>
                    <a:lnTo>
                      <a:pt x="8" y="15"/>
                    </a:lnTo>
                    <a:lnTo>
                      <a:pt x="43" y="15"/>
                    </a:lnTo>
                    <a:lnTo>
                      <a:pt x="43"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3" name="Freeform 365"/>
              <p:cNvSpPr>
                <a:spLocks/>
              </p:cNvSpPr>
              <p:nvPr/>
            </p:nvSpPr>
            <p:spPr bwMode="auto">
              <a:xfrm>
                <a:off x="1029" y="1811"/>
                <a:ext cx="7" cy="99"/>
              </a:xfrm>
              <a:custGeom>
                <a:avLst/>
                <a:gdLst>
                  <a:gd name="T0" fmla="*/ 8 w 15"/>
                  <a:gd name="T1" fmla="*/ 0 h 198"/>
                  <a:gd name="T2" fmla="*/ 0 w 15"/>
                  <a:gd name="T3" fmla="*/ 7 h 198"/>
                  <a:gd name="T4" fmla="*/ 0 w 15"/>
                  <a:gd name="T5" fmla="*/ 198 h 198"/>
                  <a:gd name="T6" fmla="*/ 15 w 15"/>
                  <a:gd name="T7" fmla="*/ 198 h 198"/>
                  <a:gd name="T8" fmla="*/ 15 w 15"/>
                  <a:gd name="T9" fmla="*/ 7 h 198"/>
                  <a:gd name="T10" fmla="*/ 8 w 15"/>
                  <a:gd name="T11" fmla="*/ 15 h 198"/>
                  <a:gd name="T12" fmla="*/ 8 w 15"/>
                  <a:gd name="T13" fmla="*/ 0 h 198"/>
                  <a:gd name="T14" fmla="*/ 0 w 15"/>
                  <a:gd name="T15" fmla="*/ 0 h 198"/>
                  <a:gd name="T16" fmla="*/ 0 w 15"/>
                  <a:gd name="T17" fmla="*/ 7 h 198"/>
                  <a:gd name="T18" fmla="*/ 8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0"/>
                    </a:moveTo>
                    <a:lnTo>
                      <a:pt x="0" y="7"/>
                    </a:lnTo>
                    <a:lnTo>
                      <a:pt x="0" y="198"/>
                    </a:lnTo>
                    <a:lnTo>
                      <a:pt x="15" y="198"/>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4" name="Rectangle 366"/>
              <p:cNvSpPr>
                <a:spLocks noChangeArrowheads="1"/>
              </p:cNvSpPr>
              <p:nvPr/>
            </p:nvSpPr>
            <p:spPr bwMode="auto">
              <a:xfrm>
                <a:off x="1002"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35" name="Freeform 367"/>
              <p:cNvSpPr>
                <a:spLocks/>
              </p:cNvSpPr>
              <p:nvPr/>
            </p:nvSpPr>
            <p:spPr bwMode="auto">
              <a:xfrm>
                <a:off x="1002" y="1813"/>
                <a:ext cx="20"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7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7"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6" name="Freeform 368"/>
              <p:cNvSpPr>
                <a:spLocks/>
              </p:cNvSpPr>
              <p:nvPr/>
            </p:nvSpPr>
            <p:spPr bwMode="auto">
              <a:xfrm>
                <a:off x="1015" y="1816"/>
                <a:ext cx="7" cy="97"/>
              </a:xfrm>
              <a:custGeom>
                <a:avLst/>
                <a:gdLst>
                  <a:gd name="T0" fmla="*/ 6 w 14"/>
                  <a:gd name="T1" fmla="*/ 194 h 194"/>
                  <a:gd name="T2" fmla="*/ 14 w 14"/>
                  <a:gd name="T3" fmla="*/ 187 h 194"/>
                  <a:gd name="T4" fmla="*/ 14 w 14"/>
                  <a:gd name="T5" fmla="*/ 0 h 194"/>
                  <a:gd name="T6" fmla="*/ 0 w 14"/>
                  <a:gd name="T7" fmla="*/ 0 h 194"/>
                  <a:gd name="T8" fmla="*/ 0 w 14"/>
                  <a:gd name="T9" fmla="*/ 187 h 194"/>
                  <a:gd name="T10" fmla="*/ 6 w 14"/>
                  <a:gd name="T11" fmla="*/ 179 h 194"/>
                  <a:gd name="T12" fmla="*/ 6 w 14"/>
                  <a:gd name="T13" fmla="*/ 194 h 194"/>
                  <a:gd name="T14" fmla="*/ 14 w 14"/>
                  <a:gd name="T15" fmla="*/ 194 h 194"/>
                  <a:gd name="T16" fmla="*/ 14 w 14"/>
                  <a:gd name="T17" fmla="*/ 187 h 194"/>
                  <a:gd name="T18" fmla="*/ 6 w 14"/>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4">
                    <a:moveTo>
                      <a:pt x="6" y="194"/>
                    </a:moveTo>
                    <a:lnTo>
                      <a:pt x="14" y="187"/>
                    </a:lnTo>
                    <a:lnTo>
                      <a:pt x="14" y="0"/>
                    </a:lnTo>
                    <a:lnTo>
                      <a:pt x="0" y="0"/>
                    </a:lnTo>
                    <a:lnTo>
                      <a:pt x="0" y="187"/>
                    </a:lnTo>
                    <a:lnTo>
                      <a:pt x="6" y="179"/>
                    </a:lnTo>
                    <a:lnTo>
                      <a:pt x="6" y="194"/>
                    </a:lnTo>
                    <a:lnTo>
                      <a:pt x="14" y="194"/>
                    </a:lnTo>
                    <a:lnTo>
                      <a:pt x="14" y="187"/>
                    </a:lnTo>
                    <a:lnTo>
                      <a:pt x="6"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7" name="Freeform 369"/>
              <p:cNvSpPr>
                <a:spLocks/>
              </p:cNvSpPr>
              <p:nvPr/>
            </p:nvSpPr>
            <p:spPr bwMode="auto">
              <a:xfrm>
                <a:off x="998"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8" name="Freeform 370"/>
              <p:cNvSpPr>
                <a:spLocks/>
              </p:cNvSpPr>
              <p:nvPr/>
            </p:nvSpPr>
            <p:spPr bwMode="auto">
              <a:xfrm>
                <a:off x="998"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39" name="Rectangle 371"/>
              <p:cNvSpPr>
                <a:spLocks noChangeArrowheads="1"/>
              </p:cNvSpPr>
              <p:nvPr/>
            </p:nvSpPr>
            <p:spPr bwMode="auto">
              <a:xfrm>
                <a:off x="973"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40" name="Freeform 372"/>
              <p:cNvSpPr>
                <a:spLocks/>
              </p:cNvSpPr>
              <p:nvPr/>
            </p:nvSpPr>
            <p:spPr bwMode="auto">
              <a:xfrm>
                <a:off x="973" y="1813"/>
                <a:ext cx="20"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1" name="Freeform 373"/>
              <p:cNvSpPr>
                <a:spLocks/>
              </p:cNvSpPr>
              <p:nvPr/>
            </p:nvSpPr>
            <p:spPr bwMode="auto">
              <a:xfrm>
                <a:off x="986"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2" name="Freeform 374"/>
              <p:cNvSpPr>
                <a:spLocks/>
              </p:cNvSpPr>
              <p:nvPr/>
            </p:nvSpPr>
            <p:spPr bwMode="auto">
              <a:xfrm>
                <a:off x="969" y="1905"/>
                <a:ext cx="20" cy="8"/>
              </a:xfrm>
              <a:custGeom>
                <a:avLst/>
                <a:gdLst>
                  <a:gd name="T0" fmla="*/ 0 w 41"/>
                  <a:gd name="T1" fmla="*/ 8 h 15"/>
                  <a:gd name="T2" fmla="*/ 7 w 41"/>
                  <a:gd name="T3" fmla="*/ 15 h 15"/>
                  <a:gd name="T4" fmla="*/ 41 w 41"/>
                  <a:gd name="T5" fmla="*/ 15 h 15"/>
                  <a:gd name="T6" fmla="*/ 41 w 41"/>
                  <a:gd name="T7" fmla="*/ 0 h 15"/>
                  <a:gd name="T8" fmla="*/ 7 w 41"/>
                  <a:gd name="T9" fmla="*/ 0 h 15"/>
                  <a:gd name="T10" fmla="*/ 15 w 41"/>
                  <a:gd name="T11" fmla="*/ 8 h 15"/>
                  <a:gd name="T12" fmla="*/ 0 w 41"/>
                  <a:gd name="T13" fmla="*/ 8 h 15"/>
                  <a:gd name="T14" fmla="*/ 0 w 41"/>
                  <a:gd name="T15" fmla="*/ 15 h 15"/>
                  <a:gd name="T16" fmla="*/ 7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7" y="15"/>
                    </a:lnTo>
                    <a:lnTo>
                      <a:pt x="41" y="15"/>
                    </a:lnTo>
                    <a:lnTo>
                      <a:pt x="41"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3" name="Freeform 375"/>
              <p:cNvSpPr>
                <a:spLocks/>
              </p:cNvSpPr>
              <p:nvPr/>
            </p:nvSpPr>
            <p:spPr bwMode="auto">
              <a:xfrm>
                <a:off x="969"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4" name="Rectangle 376"/>
              <p:cNvSpPr>
                <a:spLocks noChangeArrowheads="1"/>
              </p:cNvSpPr>
              <p:nvPr/>
            </p:nvSpPr>
            <p:spPr bwMode="auto">
              <a:xfrm>
                <a:off x="940"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45" name="Freeform 377"/>
              <p:cNvSpPr>
                <a:spLocks/>
              </p:cNvSpPr>
              <p:nvPr/>
            </p:nvSpPr>
            <p:spPr bwMode="auto">
              <a:xfrm>
                <a:off x="940"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6" name="Freeform 378"/>
              <p:cNvSpPr>
                <a:spLocks/>
              </p:cNvSpPr>
              <p:nvPr/>
            </p:nvSpPr>
            <p:spPr bwMode="auto">
              <a:xfrm>
                <a:off x="954"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7" name="Freeform 379"/>
              <p:cNvSpPr>
                <a:spLocks/>
              </p:cNvSpPr>
              <p:nvPr/>
            </p:nvSpPr>
            <p:spPr bwMode="auto">
              <a:xfrm>
                <a:off x="936" y="1905"/>
                <a:ext cx="21" cy="8"/>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8" name="Freeform 380"/>
              <p:cNvSpPr>
                <a:spLocks/>
              </p:cNvSpPr>
              <p:nvPr/>
            </p:nvSpPr>
            <p:spPr bwMode="auto">
              <a:xfrm>
                <a:off x="936" y="1813"/>
                <a:ext cx="8" cy="97"/>
              </a:xfrm>
              <a:custGeom>
                <a:avLst/>
                <a:gdLst>
                  <a:gd name="T0" fmla="*/ 8 w 16"/>
                  <a:gd name="T1" fmla="*/ 0 h 193"/>
                  <a:gd name="T2" fmla="*/ 0 w 16"/>
                  <a:gd name="T3" fmla="*/ 6 h 193"/>
                  <a:gd name="T4" fmla="*/ 0 w 16"/>
                  <a:gd name="T5" fmla="*/ 193 h 193"/>
                  <a:gd name="T6" fmla="*/ 16 w 16"/>
                  <a:gd name="T7" fmla="*/ 193 h 193"/>
                  <a:gd name="T8" fmla="*/ 16 w 16"/>
                  <a:gd name="T9" fmla="*/ 6 h 193"/>
                  <a:gd name="T10" fmla="*/ 8 w 16"/>
                  <a:gd name="T11" fmla="*/ 15 h 193"/>
                  <a:gd name="T12" fmla="*/ 8 w 16"/>
                  <a:gd name="T13" fmla="*/ 0 h 193"/>
                  <a:gd name="T14" fmla="*/ 0 w 16"/>
                  <a:gd name="T15" fmla="*/ 0 h 193"/>
                  <a:gd name="T16" fmla="*/ 0 w 16"/>
                  <a:gd name="T17" fmla="*/ 6 h 193"/>
                  <a:gd name="T18" fmla="*/ 8 w 16"/>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3">
                    <a:moveTo>
                      <a:pt x="8" y="0"/>
                    </a:moveTo>
                    <a:lnTo>
                      <a:pt x="0" y="6"/>
                    </a:lnTo>
                    <a:lnTo>
                      <a:pt x="0" y="193"/>
                    </a:lnTo>
                    <a:lnTo>
                      <a:pt x="16" y="193"/>
                    </a:lnTo>
                    <a:lnTo>
                      <a:pt x="16"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49" name="Rectangle 381"/>
              <p:cNvSpPr>
                <a:spLocks noChangeArrowheads="1"/>
              </p:cNvSpPr>
              <p:nvPr/>
            </p:nvSpPr>
            <p:spPr bwMode="auto">
              <a:xfrm>
                <a:off x="912"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50" name="Freeform 382"/>
              <p:cNvSpPr>
                <a:spLocks/>
              </p:cNvSpPr>
              <p:nvPr/>
            </p:nvSpPr>
            <p:spPr bwMode="auto">
              <a:xfrm>
                <a:off x="912" y="1813"/>
                <a:ext cx="21"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1" name="Freeform 383"/>
              <p:cNvSpPr>
                <a:spLocks/>
              </p:cNvSpPr>
              <p:nvPr/>
            </p:nvSpPr>
            <p:spPr bwMode="auto">
              <a:xfrm>
                <a:off x="925" y="1816"/>
                <a:ext cx="8"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2" name="Freeform 384"/>
              <p:cNvSpPr>
                <a:spLocks/>
              </p:cNvSpPr>
              <p:nvPr/>
            </p:nvSpPr>
            <p:spPr bwMode="auto">
              <a:xfrm>
                <a:off x="909" y="1905"/>
                <a:ext cx="20" cy="8"/>
              </a:xfrm>
              <a:custGeom>
                <a:avLst/>
                <a:gdLst>
                  <a:gd name="T0" fmla="*/ 0 w 40"/>
                  <a:gd name="T1" fmla="*/ 8 h 15"/>
                  <a:gd name="T2" fmla="*/ 6 w 40"/>
                  <a:gd name="T3" fmla="*/ 15 h 15"/>
                  <a:gd name="T4" fmla="*/ 40 w 40"/>
                  <a:gd name="T5" fmla="*/ 15 h 15"/>
                  <a:gd name="T6" fmla="*/ 40 w 40"/>
                  <a:gd name="T7" fmla="*/ 0 h 15"/>
                  <a:gd name="T8" fmla="*/ 6 w 40"/>
                  <a:gd name="T9" fmla="*/ 0 h 15"/>
                  <a:gd name="T10" fmla="*/ 15 w 40"/>
                  <a:gd name="T11" fmla="*/ 8 h 15"/>
                  <a:gd name="T12" fmla="*/ 0 w 40"/>
                  <a:gd name="T13" fmla="*/ 8 h 15"/>
                  <a:gd name="T14" fmla="*/ 0 w 40"/>
                  <a:gd name="T15" fmla="*/ 15 h 15"/>
                  <a:gd name="T16" fmla="*/ 6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6" y="15"/>
                    </a:lnTo>
                    <a:lnTo>
                      <a:pt x="40" y="15"/>
                    </a:lnTo>
                    <a:lnTo>
                      <a:pt x="40" y="0"/>
                    </a:lnTo>
                    <a:lnTo>
                      <a:pt x="6" y="0"/>
                    </a:lnTo>
                    <a:lnTo>
                      <a:pt x="15"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3" name="Freeform 385"/>
              <p:cNvSpPr>
                <a:spLocks/>
              </p:cNvSpPr>
              <p:nvPr/>
            </p:nvSpPr>
            <p:spPr bwMode="auto">
              <a:xfrm>
                <a:off x="909" y="1813"/>
                <a:ext cx="7" cy="97"/>
              </a:xfrm>
              <a:custGeom>
                <a:avLst/>
                <a:gdLst>
                  <a:gd name="T0" fmla="*/ 6 w 15"/>
                  <a:gd name="T1" fmla="*/ 0 h 193"/>
                  <a:gd name="T2" fmla="*/ 0 w 15"/>
                  <a:gd name="T3" fmla="*/ 6 h 193"/>
                  <a:gd name="T4" fmla="*/ 0 w 15"/>
                  <a:gd name="T5" fmla="*/ 193 h 193"/>
                  <a:gd name="T6" fmla="*/ 15 w 15"/>
                  <a:gd name="T7" fmla="*/ 193 h 193"/>
                  <a:gd name="T8" fmla="*/ 15 w 15"/>
                  <a:gd name="T9" fmla="*/ 6 h 193"/>
                  <a:gd name="T10" fmla="*/ 6 w 15"/>
                  <a:gd name="T11" fmla="*/ 15 h 193"/>
                  <a:gd name="T12" fmla="*/ 6 w 15"/>
                  <a:gd name="T13" fmla="*/ 0 h 193"/>
                  <a:gd name="T14" fmla="*/ 0 w 15"/>
                  <a:gd name="T15" fmla="*/ 0 h 193"/>
                  <a:gd name="T16" fmla="*/ 0 w 15"/>
                  <a:gd name="T17" fmla="*/ 6 h 193"/>
                  <a:gd name="T18" fmla="*/ 6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6" y="0"/>
                    </a:moveTo>
                    <a:lnTo>
                      <a:pt x="0" y="6"/>
                    </a:lnTo>
                    <a:lnTo>
                      <a:pt x="0" y="193"/>
                    </a:lnTo>
                    <a:lnTo>
                      <a:pt x="15" y="193"/>
                    </a:lnTo>
                    <a:lnTo>
                      <a:pt x="15" y="6"/>
                    </a:lnTo>
                    <a:lnTo>
                      <a:pt x="6" y="15"/>
                    </a:lnTo>
                    <a:lnTo>
                      <a:pt x="6" y="0"/>
                    </a:lnTo>
                    <a:lnTo>
                      <a:pt x="0" y="0"/>
                    </a:lnTo>
                    <a:lnTo>
                      <a:pt x="0"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4" name="Rectangle 386"/>
              <p:cNvSpPr>
                <a:spLocks noChangeArrowheads="1"/>
              </p:cNvSpPr>
              <p:nvPr/>
            </p:nvSpPr>
            <p:spPr bwMode="auto">
              <a:xfrm>
                <a:off x="883"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55" name="Freeform 387"/>
              <p:cNvSpPr>
                <a:spLocks/>
              </p:cNvSpPr>
              <p:nvPr/>
            </p:nvSpPr>
            <p:spPr bwMode="auto">
              <a:xfrm>
                <a:off x="883"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6" name="Freeform 388"/>
              <p:cNvSpPr>
                <a:spLocks/>
              </p:cNvSpPr>
              <p:nvPr/>
            </p:nvSpPr>
            <p:spPr bwMode="auto">
              <a:xfrm>
                <a:off x="897"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7" name="Freeform 389"/>
              <p:cNvSpPr>
                <a:spLocks/>
              </p:cNvSpPr>
              <p:nvPr/>
            </p:nvSpPr>
            <p:spPr bwMode="auto">
              <a:xfrm>
                <a:off x="880"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8" name="Freeform 390"/>
              <p:cNvSpPr>
                <a:spLocks/>
              </p:cNvSpPr>
              <p:nvPr/>
            </p:nvSpPr>
            <p:spPr bwMode="auto">
              <a:xfrm>
                <a:off x="880" y="1813"/>
                <a:ext cx="7"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59" name="Rectangle 391"/>
              <p:cNvSpPr>
                <a:spLocks noChangeArrowheads="1"/>
              </p:cNvSpPr>
              <p:nvPr/>
            </p:nvSpPr>
            <p:spPr bwMode="auto">
              <a:xfrm>
                <a:off x="855"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60" name="Freeform 392"/>
              <p:cNvSpPr>
                <a:spLocks/>
              </p:cNvSpPr>
              <p:nvPr/>
            </p:nvSpPr>
            <p:spPr bwMode="auto">
              <a:xfrm>
                <a:off x="855" y="1813"/>
                <a:ext cx="20" cy="7"/>
              </a:xfrm>
              <a:custGeom>
                <a:avLst/>
                <a:gdLst>
                  <a:gd name="T0" fmla="*/ 41 w 41"/>
                  <a:gd name="T1" fmla="*/ 6 h 15"/>
                  <a:gd name="T2" fmla="*/ 34 w 41"/>
                  <a:gd name="T3" fmla="*/ 0 h 15"/>
                  <a:gd name="T4" fmla="*/ 0 w 41"/>
                  <a:gd name="T5" fmla="*/ 0 h 15"/>
                  <a:gd name="T6" fmla="*/ 0 w 41"/>
                  <a:gd name="T7" fmla="*/ 15 h 15"/>
                  <a:gd name="T8" fmla="*/ 34 w 41"/>
                  <a:gd name="T9" fmla="*/ 15 h 15"/>
                  <a:gd name="T10" fmla="*/ 26 w 41"/>
                  <a:gd name="T11" fmla="*/ 6 h 15"/>
                  <a:gd name="T12" fmla="*/ 41 w 41"/>
                  <a:gd name="T13" fmla="*/ 6 h 15"/>
                  <a:gd name="T14" fmla="*/ 41 w 41"/>
                  <a:gd name="T15" fmla="*/ 0 h 15"/>
                  <a:gd name="T16" fmla="*/ 34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4" y="0"/>
                    </a:lnTo>
                    <a:lnTo>
                      <a:pt x="0" y="0"/>
                    </a:lnTo>
                    <a:lnTo>
                      <a:pt x="0" y="15"/>
                    </a:lnTo>
                    <a:lnTo>
                      <a:pt x="34" y="15"/>
                    </a:lnTo>
                    <a:lnTo>
                      <a:pt x="26" y="6"/>
                    </a:lnTo>
                    <a:lnTo>
                      <a:pt x="41" y="6"/>
                    </a:lnTo>
                    <a:lnTo>
                      <a:pt x="41" y="0"/>
                    </a:lnTo>
                    <a:lnTo>
                      <a:pt x="34"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1" name="Freeform 393"/>
              <p:cNvSpPr>
                <a:spLocks/>
              </p:cNvSpPr>
              <p:nvPr/>
            </p:nvSpPr>
            <p:spPr bwMode="auto">
              <a:xfrm>
                <a:off x="868" y="1816"/>
                <a:ext cx="7"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2" name="Freeform 394"/>
              <p:cNvSpPr>
                <a:spLocks/>
              </p:cNvSpPr>
              <p:nvPr/>
            </p:nvSpPr>
            <p:spPr bwMode="auto">
              <a:xfrm>
                <a:off x="851" y="1905"/>
                <a:ext cx="21" cy="8"/>
              </a:xfrm>
              <a:custGeom>
                <a:avLst/>
                <a:gdLst>
                  <a:gd name="T0" fmla="*/ 0 w 42"/>
                  <a:gd name="T1" fmla="*/ 8 h 15"/>
                  <a:gd name="T2" fmla="*/ 8 w 42"/>
                  <a:gd name="T3" fmla="*/ 15 h 15"/>
                  <a:gd name="T4" fmla="*/ 42 w 42"/>
                  <a:gd name="T5" fmla="*/ 15 h 15"/>
                  <a:gd name="T6" fmla="*/ 42 w 42"/>
                  <a:gd name="T7" fmla="*/ 0 h 15"/>
                  <a:gd name="T8" fmla="*/ 8 w 42"/>
                  <a:gd name="T9" fmla="*/ 0 h 15"/>
                  <a:gd name="T10" fmla="*/ 15 w 42"/>
                  <a:gd name="T11" fmla="*/ 8 h 15"/>
                  <a:gd name="T12" fmla="*/ 0 w 42"/>
                  <a:gd name="T13" fmla="*/ 8 h 15"/>
                  <a:gd name="T14" fmla="*/ 0 w 42"/>
                  <a:gd name="T15" fmla="*/ 15 h 15"/>
                  <a:gd name="T16" fmla="*/ 8 w 42"/>
                  <a:gd name="T17" fmla="*/ 15 h 15"/>
                  <a:gd name="T18" fmla="*/ 0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8"/>
                    </a:moveTo>
                    <a:lnTo>
                      <a:pt x="8" y="15"/>
                    </a:lnTo>
                    <a:lnTo>
                      <a:pt x="42" y="15"/>
                    </a:lnTo>
                    <a:lnTo>
                      <a:pt x="42"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3" name="Freeform 395"/>
              <p:cNvSpPr>
                <a:spLocks/>
              </p:cNvSpPr>
              <p:nvPr/>
            </p:nvSpPr>
            <p:spPr bwMode="auto">
              <a:xfrm>
                <a:off x="851"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4" name="Rectangle 396"/>
              <p:cNvSpPr>
                <a:spLocks noChangeArrowheads="1"/>
              </p:cNvSpPr>
              <p:nvPr/>
            </p:nvSpPr>
            <p:spPr bwMode="auto">
              <a:xfrm>
                <a:off x="820"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65" name="Freeform 397"/>
              <p:cNvSpPr>
                <a:spLocks/>
              </p:cNvSpPr>
              <p:nvPr/>
            </p:nvSpPr>
            <p:spPr bwMode="auto">
              <a:xfrm>
                <a:off x="820" y="1813"/>
                <a:ext cx="20" cy="7"/>
              </a:xfrm>
              <a:custGeom>
                <a:avLst/>
                <a:gdLst>
                  <a:gd name="T0" fmla="*/ 39 w 39"/>
                  <a:gd name="T1" fmla="*/ 6 h 15"/>
                  <a:gd name="T2" fmla="*/ 32 w 39"/>
                  <a:gd name="T3" fmla="*/ 0 h 15"/>
                  <a:gd name="T4" fmla="*/ 0 w 39"/>
                  <a:gd name="T5" fmla="*/ 0 h 15"/>
                  <a:gd name="T6" fmla="*/ 0 w 39"/>
                  <a:gd name="T7" fmla="*/ 15 h 15"/>
                  <a:gd name="T8" fmla="*/ 32 w 39"/>
                  <a:gd name="T9" fmla="*/ 15 h 15"/>
                  <a:gd name="T10" fmla="*/ 24 w 39"/>
                  <a:gd name="T11" fmla="*/ 6 h 15"/>
                  <a:gd name="T12" fmla="*/ 39 w 39"/>
                  <a:gd name="T13" fmla="*/ 6 h 15"/>
                  <a:gd name="T14" fmla="*/ 39 w 39"/>
                  <a:gd name="T15" fmla="*/ 0 h 15"/>
                  <a:gd name="T16" fmla="*/ 32 w 39"/>
                  <a:gd name="T17" fmla="*/ 0 h 15"/>
                  <a:gd name="T18" fmla="*/ 39 w 39"/>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5">
                    <a:moveTo>
                      <a:pt x="39" y="6"/>
                    </a:moveTo>
                    <a:lnTo>
                      <a:pt x="32" y="0"/>
                    </a:lnTo>
                    <a:lnTo>
                      <a:pt x="0" y="0"/>
                    </a:lnTo>
                    <a:lnTo>
                      <a:pt x="0" y="15"/>
                    </a:lnTo>
                    <a:lnTo>
                      <a:pt x="32" y="15"/>
                    </a:lnTo>
                    <a:lnTo>
                      <a:pt x="24" y="6"/>
                    </a:lnTo>
                    <a:lnTo>
                      <a:pt x="39" y="6"/>
                    </a:lnTo>
                    <a:lnTo>
                      <a:pt x="39" y="0"/>
                    </a:lnTo>
                    <a:lnTo>
                      <a:pt x="32" y="0"/>
                    </a:lnTo>
                    <a:lnTo>
                      <a:pt x="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6" name="Freeform 398"/>
              <p:cNvSpPr>
                <a:spLocks/>
              </p:cNvSpPr>
              <p:nvPr/>
            </p:nvSpPr>
            <p:spPr bwMode="auto">
              <a:xfrm>
                <a:off x="832" y="1816"/>
                <a:ext cx="8"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7" name="Freeform 399"/>
              <p:cNvSpPr>
                <a:spLocks/>
              </p:cNvSpPr>
              <p:nvPr/>
            </p:nvSpPr>
            <p:spPr bwMode="auto">
              <a:xfrm>
                <a:off x="816" y="1905"/>
                <a:ext cx="20" cy="8"/>
              </a:xfrm>
              <a:custGeom>
                <a:avLst/>
                <a:gdLst>
                  <a:gd name="T0" fmla="*/ 0 w 40"/>
                  <a:gd name="T1" fmla="*/ 8 h 15"/>
                  <a:gd name="T2" fmla="*/ 8 w 40"/>
                  <a:gd name="T3" fmla="*/ 15 h 15"/>
                  <a:gd name="T4" fmla="*/ 40 w 40"/>
                  <a:gd name="T5" fmla="*/ 15 h 15"/>
                  <a:gd name="T6" fmla="*/ 40 w 40"/>
                  <a:gd name="T7" fmla="*/ 0 h 15"/>
                  <a:gd name="T8" fmla="*/ 8 w 40"/>
                  <a:gd name="T9" fmla="*/ 0 h 15"/>
                  <a:gd name="T10" fmla="*/ 15 w 40"/>
                  <a:gd name="T11" fmla="*/ 8 h 15"/>
                  <a:gd name="T12" fmla="*/ 0 w 40"/>
                  <a:gd name="T13" fmla="*/ 8 h 15"/>
                  <a:gd name="T14" fmla="*/ 0 w 40"/>
                  <a:gd name="T15" fmla="*/ 15 h 15"/>
                  <a:gd name="T16" fmla="*/ 8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8" y="15"/>
                    </a:lnTo>
                    <a:lnTo>
                      <a:pt x="40" y="15"/>
                    </a:lnTo>
                    <a:lnTo>
                      <a:pt x="4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8" name="Freeform 400"/>
              <p:cNvSpPr>
                <a:spLocks/>
              </p:cNvSpPr>
              <p:nvPr/>
            </p:nvSpPr>
            <p:spPr bwMode="auto">
              <a:xfrm>
                <a:off x="816"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69" name="Freeform 401"/>
              <p:cNvSpPr>
                <a:spLocks/>
              </p:cNvSpPr>
              <p:nvPr/>
            </p:nvSpPr>
            <p:spPr bwMode="auto">
              <a:xfrm>
                <a:off x="658" y="1777"/>
                <a:ext cx="210" cy="218"/>
              </a:xfrm>
              <a:custGeom>
                <a:avLst/>
                <a:gdLst>
                  <a:gd name="T0" fmla="*/ 205 w 421"/>
                  <a:gd name="T1" fmla="*/ 16 h 435"/>
                  <a:gd name="T2" fmla="*/ 217 w 421"/>
                  <a:gd name="T3" fmla="*/ 39 h 435"/>
                  <a:gd name="T4" fmla="*/ 228 w 421"/>
                  <a:gd name="T5" fmla="*/ 57 h 435"/>
                  <a:gd name="T6" fmla="*/ 240 w 421"/>
                  <a:gd name="T7" fmla="*/ 67 h 435"/>
                  <a:gd name="T8" fmla="*/ 253 w 421"/>
                  <a:gd name="T9" fmla="*/ 77 h 435"/>
                  <a:gd name="T10" fmla="*/ 265 w 421"/>
                  <a:gd name="T11" fmla="*/ 87 h 435"/>
                  <a:gd name="T12" fmla="*/ 271 w 421"/>
                  <a:gd name="T13" fmla="*/ 96 h 435"/>
                  <a:gd name="T14" fmla="*/ 263 w 421"/>
                  <a:gd name="T15" fmla="*/ 107 h 435"/>
                  <a:gd name="T16" fmla="*/ 261 w 421"/>
                  <a:gd name="T17" fmla="*/ 122 h 435"/>
                  <a:gd name="T18" fmla="*/ 300 w 421"/>
                  <a:gd name="T19" fmla="*/ 118 h 435"/>
                  <a:gd name="T20" fmla="*/ 308 w 421"/>
                  <a:gd name="T21" fmla="*/ 157 h 435"/>
                  <a:gd name="T22" fmla="*/ 316 w 421"/>
                  <a:gd name="T23" fmla="*/ 196 h 435"/>
                  <a:gd name="T24" fmla="*/ 375 w 421"/>
                  <a:gd name="T25" fmla="*/ 228 h 435"/>
                  <a:gd name="T26" fmla="*/ 386 w 421"/>
                  <a:gd name="T27" fmla="*/ 271 h 435"/>
                  <a:gd name="T28" fmla="*/ 391 w 421"/>
                  <a:gd name="T29" fmla="*/ 311 h 435"/>
                  <a:gd name="T30" fmla="*/ 405 w 421"/>
                  <a:gd name="T31" fmla="*/ 349 h 435"/>
                  <a:gd name="T32" fmla="*/ 421 w 421"/>
                  <a:gd name="T33" fmla="*/ 394 h 435"/>
                  <a:gd name="T34" fmla="*/ 327 w 421"/>
                  <a:gd name="T35" fmla="*/ 435 h 435"/>
                  <a:gd name="T36" fmla="*/ 238 w 421"/>
                  <a:gd name="T37" fmla="*/ 391 h 435"/>
                  <a:gd name="T38" fmla="*/ 255 w 421"/>
                  <a:gd name="T39" fmla="*/ 416 h 435"/>
                  <a:gd name="T40" fmla="*/ 238 w 421"/>
                  <a:gd name="T41" fmla="*/ 418 h 435"/>
                  <a:gd name="T42" fmla="*/ 220 w 421"/>
                  <a:gd name="T43" fmla="*/ 421 h 435"/>
                  <a:gd name="T44" fmla="*/ 203 w 421"/>
                  <a:gd name="T45" fmla="*/ 422 h 435"/>
                  <a:gd name="T46" fmla="*/ 187 w 421"/>
                  <a:gd name="T47" fmla="*/ 421 h 435"/>
                  <a:gd name="T48" fmla="*/ 165 w 421"/>
                  <a:gd name="T49" fmla="*/ 408 h 435"/>
                  <a:gd name="T50" fmla="*/ 134 w 421"/>
                  <a:gd name="T51" fmla="*/ 388 h 435"/>
                  <a:gd name="T52" fmla="*/ 103 w 421"/>
                  <a:gd name="T53" fmla="*/ 374 h 435"/>
                  <a:gd name="T54" fmla="*/ 76 w 421"/>
                  <a:gd name="T55" fmla="*/ 373 h 435"/>
                  <a:gd name="T56" fmla="*/ 59 w 421"/>
                  <a:gd name="T57" fmla="*/ 379 h 435"/>
                  <a:gd name="T58" fmla="*/ 44 w 421"/>
                  <a:gd name="T59" fmla="*/ 385 h 435"/>
                  <a:gd name="T60" fmla="*/ 22 w 421"/>
                  <a:gd name="T61" fmla="*/ 386 h 435"/>
                  <a:gd name="T62" fmla="*/ 0 w 421"/>
                  <a:gd name="T63" fmla="*/ 366 h 435"/>
                  <a:gd name="T64" fmla="*/ 3 w 421"/>
                  <a:gd name="T65" fmla="*/ 328 h 435"/>
                  <a:gd name="T66" fmla="*/ 15 w 421"/>
                  <a:gd name="T67" fmla="*/ 289 h 435"/>
                  <a:gd name="T68" fmla="*/ 34 w 421"/>
                  <a:gd name="T69" fmla="*/ 254 h 435"/>
                  <a:gd name="T70" fmla="*/ 35 w 421"/>
                  <a:gd name="T71" fmla="*/ 212 h 435"/>
                  <a:gd name="T72" fmla="*/ 44 w 421"/>
                  <a:gd name="T73" fmla="*/ 216 h 435"/>
                  <a:gd name="T74" fmla="*/ 54 w 421"/>
                  <a:gd name="T75" fmla="*/ 216 h 435"/>
                  <a:gd name="T76" fmla="*/ 65 w 421"/>
                  <a:gd name="T77" fmla="*/ 195 h 435"/>
                  <a:gd name="T78" fmla="*/ 61 w 421"/>
                  <a:gd name="T79" fmla="*/ 165 h 435"/>
                  <a:gd name="T80" fmla="*/ 79 w 421"/>
                  <a:gd name="T81" fmla="*/ 145 h 435"/>
                  <a:gd name="T82" fmla="*/ 99 w 421"/>
                  <a:gd name="T83" fmla="*/ 0 h 435"/>
                  <a:gd name="T84" fmla="*/ 198 w 421"/>
                  <a:gd name="T85" fmla="*/ 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435">
                    <a:moveTo>
                      <a:pt x="198" y="7"/>
                    </a:moveTo>
                    <a:lnTo>
                      <a:pt x="205" y="16"/>
                    </a:lnTo>
                    <a:lnTo>
                      <a:pt x="211" y="28"/>
                    </a:lnTo>
                    <a:lnTo>
                      <a:pt x="217" y="39"/>
                    </a:lnTo>
                    <a:lnTo>
                      <a:pt x="223" y="50"/>
                    </a:lnTo>
                    <a:lnTo>
                      <a:pt x="228" y="57"/>
                    </a:lnTo>
                    <a:lnTo>
                      <a:pt x="234" y="62"/>
                    </a:lnTo>
                    <a:lnTo>
                      <a:pt x="240" y="67"/>
                    </a:lnTo>
                    <a:lnTo>
                      <a:pt x="247" y="73"/>
                    </a:lnTo>
                    <a:lnTo>
                      <a:pt x="253" y="77"/>
                    </a:lnTo>
                    <a:lnTo>
                      <a:pt x="259" y="82"/>
                    </a:lnTo>
                    <a:lnTo>
                      <a:pt x="265" y="87"/>
                    </a:lnTo>
                    <a:lnTo>
                      <a:pt x="271" y="92"/>
                    </a:lnTo>
                    <a:lnTo>
                      <a:pt x="271" y="96"/>
                    </a:lnTo>
                    <a:lnTo>
                      <a:pt x="266" y="101"/>
                    </a:lnTo>
                    <a:lnTo>
                      <a:pt x="263" y="107"/>
                    </a:lnTo>
                    <a:lnTo>
                      <a:pt x="261" y="114"/>
                    </a:lnTo>
                    <a:lnTo>
                      <a:pt x="261" y="122"/>
                    </a:lnTo>
                    <a:lnTo>
                      <a:pt x="268" y="129"/>
                    </a:lnTo>
                    <a:lnTo>
                      <a:pt x="300" y="118"/>
                    </a:lnTo>
                    <a:lnTo>
                      <a:pt x="304" y="137"/>
                    </a:lnTo>
                    <a:lnTo>
                      <a:pt x="308" y="157"/>
                    </a:lnTo>
                    <a:lnTo>
                      <a:pt x="312" y="176"/>
                    </a:lnTo>
                    <a:lnTo>
                      <a:pt x="316" y="196"/>
                    </a:lnTo>
                    <a:lnTo>
                      <a:pt x="360" y="207"/>
                    </a:lnTo>
                    <a:lnTo>
                      <a:pt x="375" y="228"/>
                    </a:lnTo>
                    <a:lnTo>
                      <a:pt x="383" y="250"/>
                    </a:lnTo>
                    <a:lnTo>
                      <a:pt x="386" y="271"/>
                    </a:lnTo>
                    <a:lnTo>
                      <a:pt x="388" y="290"/>
                    </a:lnTo>
                    <a:lnTo>
                      <a:pt x="391" y="311"/>
                    </a:lnTo>
                    <a:lnTo>
                      <a:pt x="395" y="330"/>
                    </a:lnTo>
                    <a:lnTo>
                      <a:pt x="405" y="349"/>
                    </a:lnTo>
                    <a:lnTo>
                      <a:pt x="421" y="366"/>
                    </a:lnTo>
                    <a:lnTo>
                      <a:pt x="421" y="394"/>
                    </a:lnTo>
                    <a:lnTo>
                      <a:pt x="395" y="423"/>
                    </a:lnTo>
                    <a:lnTo>
                      <a:pt x="327" y="435"/>
                    </a:lnTo>
                    <a:lnTo>
                      <a:pt x="300" y="399"/>
                    </a:lnTo>
                    <a:lnTo>
                      <a:pt x="238" y="391"/>
                    </a:lnTo>
                    <a:lnTo>
                      <a:pt x="263" y="415"/>
                    </a:lnTo>
                    <a:lnTo>
                      <a:pt x="255" y="416"/>
                    </a:lnTo>
                    <a:lnTo>
                      <a:pt x="246" y="417"/>
                    </a:lnTo>
                    <a:lnTo>
                      <a:pt x="238" y="418"/>
                    </a:lnTo>
                    <a:lnTo>
                      <a:pt x="228" y="419"/>
                    </a:lnTo>
                    <a:lnTo>
                      <a:pt x="220" y="421"/>
                    </a:lnTo>
                    <a:lnTo>
                      <a:pt x="211" y="421"/>
                    </a:lnTo>
                    <a:lnTo>
                      <a:pt x="203" y="422"/>
                    </a:lnTo>
                    <a:lnTo>
                      <a:pt x="194" y="423"/>
                    </a:lnTo>
                    <a:lnTo>
                      <a:pt x="187" y="421"/>
                    </a:lnTo>
                    <a:lnTo>
                      <a:pt x="178" y="416"/>
                    </a:lnTo>
                    <a:lnTo>
                      <a:pt x="165" y="408"/>
                    </a:lnTo>
                    <a:lnTo>
                      <a:pt x="150" y="397"/>
                    </a:lnTo>
                    <a:lnTo>
                      <a:pt x="134" y="388"/>
                    </a:lnTo>
                    <a:lnTo>
                      <a:pt x="118" y="380"/>
                    </a:lnTo>
                    <a:lnTo>
                      <a:pt x="103" y="374"/>
                    </a:lnTo>
                    <a:lnTo>
                      <a:pt x="89" y="372"/>
                    </a:lnTo>
                    <a:lnTo>
                      <a:pt x="76" y="373"/>
                    </a:lnTo>
                    <a:lnTo>
                      <a:pt x="67" y="376"/>
                    </a:lnTo>
                    <a:lnTo>
                      <a:pt x="59" y="379"/>
                    </a:lnTo>
                    <a:lnTo>
                      <a:pt x="52" y="382"/>
                    </a:lnTo>
                    <a:lnTo>
                      <a:pt x="44" y="385"/>
                    </a:lnTo>
                    <a:lnTo>
                      <a:pt x="35" y="387"/>
                    </a:lnTo>
                    <a:lnTo>
                      <a:pt x="22" y="386"/>
                    </a:lnTo>
                    <a:lnTo>
                      <a:pt x="5" y="382"/>
                    </a:lnTo>
                    <a:lnTo>
                      <a:pt x="0" y="366"/>
                    </a:lnTo>
                    <a:lnTo>
                      <a:pt x="0" y="348"/>
                    </a:lnTo>
                    <a:lnTo>
                      <a:pt x="3" y="328"/>
                    </a:lnTo>
                    <a:lnTo>
                      <a:pt x="8" y="309"/>
                    </a:lnTo>
                    <a:lnTo>
                      <a:pt x="15" y="289"/>
                    </a:lnTo>
                    <a:lnTo>
                      <a:pt x="23" y="271"/>
                    </a:lnTo>
                    <a:lnTo>
                      <a:pt x="34" y="254"/>
                    </a:lnTo>
                    <a:lnTo>
                      <a:pt x="43" y="240"/>
                    </a:lnTo>
                    <a:lnTo>
                      <a:pt x="35" y="212"/>
                    </a:lnTo>
                    <a:lnTo>
                      <a:pt x="39" y="214"/>
                    </a:lnTo>
                    <a:lnTo>
                      <a:pt x="44" y="216"/>
                    </a:lnTo>
                    <a:lnTo>
                      <a:pt x="50" y="216"/>
                    </a:lnTo>
                    <a:lnTo>
                      <a:pt x="54" y="216"/>
                    </a:lnTo>
                    <a:lnTo>
                      <a:pt x="64" y="210"/>
                    </a:lnTo>
                    <a:lnTo>
                      <a:pt x="65" y="195"/>
                    </a:lnTo>
                    <a:lnTo>
                      <a:pt x="62" y="180"/>
                    </a:lnTo>
                    <a:lnTo>
                      <a:pt x="61" y="165"/>
                    </a:lnTo>
                    <a:lnTo>
                      <a:pt x="66" y="150"/>
                    </a:lnTo>
                    <a:lnTo>
                      <a:pt x="79" y="145"/>
                    </a:lnTo>
                    <a:lnTo>
                      <a:pt x="51" y="129"/>
                    </a:lnTo>
                    <a:lnTo>
                      <a:pt x="99" y="0"/>
                    </a:lnTo>
                    <a:lnTo>
                      <a:pt x="132" y="16"/>
                    </a:lnTo>
                    <a:lnTo>
                      <a:pt x="198" y="7"/>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0" name="Freeform 402"/>
              <p:cNvSpPr>
                <a:spLocks/>
              </p:cNvSpPr>
              <p:nvPr/>
            </p:nvSpPr>
            <p:spPr bwMode="auto">
              <a:xfrm>
                <a:off x="753" y="1779"/>
                <a:ext cx="22" cy="30"/>
              </a:xfrm>
              <a:custGeom>
                <a:avLst/>
                <a:gdLst>
                  <a:gd name="T0" fmla="*/ 44 w 44"/>
                  <a:gd name="T1" fmla="*/ 51 h 61"/>
                  <a:gd name="T2" fmla="*/ 35 w 44"/>
                  <a:gd name="T3" fmla="*/ 40 h 61"/>
                  <a:gd name="T4" fmla="*/ 27 w 44"/>
                  <a:gd name="T5" fmla="*/ 27 h 61"/>
                  <a:gd name="T6" fmla="*/ 20 w 44"/>
                  <a:gd name="T7" fmla="*/ 13 h 61"/>
                  <a:gd name="T8" fmla="*/ 13 w 44"/>
                  <a:gd name="T9" fmla="*/ 0 h 61"/>
                  <a:gd name="T10" fmla="*/ 0 w 44"/>
                  <a:gd name="T11" fmla="*/ 7 h 61"/>
                  <a:gd name="T12" fmla="*/ 6 w 44"/>
                  <a:gd name="T13" fmla="*/ 18 h 61"/>
                  <a:gd name="T14" fmla="*/ 15 w 44"/>
                  <a:gd name="T15" fmla="*/ 33 h 61"/>
                  <a:gd name="T16" fmla="*/ 26 w 44"/>
                  <a:gd name="T17" fmla="*/ 49 h 61"/>
                  <a:gd name="T18" fmla="*/ 34 w 44"/>
                  <a:gd name="T19" fmla="*/ 61 h 61"/>
                  <a:gd name="T20" fmla="*/ 44 w 44"/>
                  <a:gd name="T2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1">
                    <a:moveTo>
                      <a:pt x="44" y="51"/>
                    </a:moveTo>
                    <a:lnTo>
                      <a:pt x="35" y="40"/>
                    </a:lnTo>
                    <a:lnTo>
                      <a:pt x="27" y="27"/>
                    </a:lnTo>
                    <a:lnTo>
                      <a:pt x="20" y="13"/>
                    </a:lnTo>
                    <a:lnTo>
                      <a:pt x="13" y="0"/>
                    </a:lnTo>
                    <a:lnTo>
                      <a:pt x="0" y="7"/>
                    </a:lnTo>
                    <a:lnTo>
                      <a:pt x="6" y="18"/>
                    </a:lnTo>
                    <a:lnTo>
                      <a:pt x="15" y="33"/>
                    </a:lnTo>
                    <a:lnTo>
                      <a:pt x="26" y="49"/>
                    </a:lnTo>
                    <a:lnTo>
                      <a:pt x="34" y="61"/>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1" name="Freeform 403"/>
              <p:cNvSpPr>
                <a:spLocks/>
              </p:cNvSpPr>
              <p:nvPr/>
            </p:nvSpPr>
            <p:spPr bwMode="auto">
              <a:xfrm>
                <a:off x="770" y="1805"/>
                <a:ext cx="26" cy="25"/>
              </a:xfrm>
              <a:custGeom>
                <a:avLst/>
                <a:gdLst>
                  <a:gd name="T0" fmla="*/ 46 w 53"/>
                  <a:gd name="T1" fmla="*/ 51 h 51"/>
                  <a:gd name="T2" fmla="*/ 53 w 53"/>
                  <a:gd name="T3" fmla="*/ 44 h 51"/>
                  <a:gd name="T4" fmla="*/ 53 w 53"/>
                  <a:gd name="T5" fmla="*/ 35 h 51"/>
                  <a:gd name="T6" fmla="*/ 48 w 53"/>
                  <a:gd name="T7" fmla="*/ 30 h 51"/>
                  <a:gd name="T8" fmla="*/ 43 w 53"/>
                  <a:gd name="T9" fmla="*/ 26 h 51"/>
                  <a:gd name="T10" fmla="*/ 37 w 53"/>
                  <a:gd name="T11" fmla="*/ 22 h 51"/>
                  <a:gd name="T12" fmla="*/ 31 w 53"/>
                  <a:gd name="T13" fmla="*/ 19 h 51"/>
                  <a:gd name="T14" fmla="*/ 25 w 53"/>
                  <a:gd name="T15" fmla="*/ 15 h 51"/>
                  <a:gd name="T16" fmla="*/ 19 w 53"/>
                  <a:gd name="T17" fmla="*/ 11 h 51"/>
                  <a:gd name="T18" fmla="*/ 15 w 53"/>
                  <a:gd name="T19" fmla="*/ 6 h 51"/>
                  <a:gd name="T20" fmla="*/ 10 w 53"/>
                  <a:gd name="T21" fmla="*/ 0 h 51"/>
                  <a:gd name="T22" fmla="*/ 0 w 53"/>
                  <a:gd name="T23" fmla="*/ 10 h 51"/>
                  <a:gd name="T24" fmla="*/ 4 w 53"/>
                  <a:gd name="T25" fmla="*/ 14 h 51"/>
                  <a:gd name="T26" fmla="*/ 10 w 53"/>
                  <a:gd name="T27" fmla="*/ 19 h 51"/>
                  <a:gd name="T28" fmla="*/ 15 w 53"/>
                  <a:gd name="T29" fmla="*/ 22 h 51"/>
                  <a:gd name="T30" fmla="*/ 21 w 53"/>
                  <a:gd name="T31" fmla="*/ 26 h 51"/>
                  <a:gd name="T32" fmla="*/ 25 w 53"/>
                  <a:gd name="T33" fmla="*/ 29 h 51"/>
                  <a:gd name="T34" fmla="*/ 30 w 53"/>
                  <a:gd name="T35" fmla="*/ 33 h 51"/>
                  <a:gd name="T36" fmla="*/ 36 w 53"/>
                  <a:gd name="T37" fmla="*/ 36 h 51"/>
                  <a:gd name="T38" fmla="*/ 40 w 53"/>
                  <a:gd name="T39" fmla="*/ 41 h 51"/>
                  <a:gd name="T40" fmla="*/ 40 w 53"/>
                  <a:gd name="T41" fmla="*/ 37 h 51"/>
                  <a:gd name="T42" fmla="*/ 38 w 53"/>
                  <a:gd name="T43" fmla="*/ 42 h 51"/>
                  <a:gd name="T44" fmla="*/ 46 w 53"/>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51">
                    <a:moveTo>
                      <a:pt x="46" y="51"/>
                    </a:moveTo>
                    <a:lnTo>
                      <a:pt x="53" y="44"/>
                    </a:lnTo>
                    <a:lnTo>
                      <a:pt x="53" y="35"/>
                    </a:lnTo>
                    <a:lnTo>
                      <a:pt x="48" y="30"/>
                    </a:lnTo>
                    <a:lnTo>
                      <a:pt x="43" y="26"/>
                    </a:lnTo>
                    <a:lnTo>
                      <a:pt x="37" y="22"/>
                    </a:lnTo>
                    <a:lnTo>
                      <a:pt x="31" y="19"/>
                    </a:lnTo>
                    <a:lnTo>
                      <a:pt x="25" y="15"/>
                    </a:lnTo>
                    <a:lnTo>
                      <a:pt x="19" y="11"/>
                    </a:lnTo>
                    <a:lnTo>
                      <a:pt x="15" y="6"/>
                    </a:lnTo>
                    <a:lnTo>
                      <a:pt x="10" y="0"/>
                    </a:lnTo>
                    <a:lnTo>
                      <a:pt x="0" y="10"/>
                    </a:lnTo>
                    <a:lnTo>
                      <a:pt x="4" y="14"/>
                    </a:lnTo>
                    <a:lnTo>
                      <a:pt x="10" y="19"/>
                    </a:lnTo>
                    <a:lnTo>
                      <a:pt x="15" y="22"/>
                    </a:lnTo>
                    <a:lnTo>
                      <a:pt x="21" y="26"/>
                    </a:lnTo>
                    <a:lnTo>
                      <a:pt x="25" y="29"/>
                    </a:lnTo>
                    <a:lnTo>
                      <a:pt x="30" y="33"/>
                    </a:lnTo>
                    <a:lnTo>
                      <a:pt x="36" y="36"/>
                    </a:lnTo>
                    <a:lnTo>
                      <a:pt x="40" y="41"/>
                    </a:lnTo>
                    <a:lnTo>
                      <a:pt x="40" y="37"/>
                    </a:lnTo>
                    <a:lnTo>
                      <a:pt x="38" y="42"/>
                    </a:lnTo>
                    <a:lnTo>
                      <a:pt x="4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2" name="Freeform 404"/>
              <p:cNvSpPr>
                <a:spLocks/>
              </p:cNvSpPr>
              <p:nvPr/>
            </p:nvSpPr>
            <p:spPr bwMode="auto">
              <a:xfrm>
                <a:off x="784" y="1825"/>
                <a:ext cx="9" cy="21"/>
              </a:xfrm>
              <a:custGeom>
                <a:avLst/>
                <a:gdLst>
                  <a:gd name="T0" fmla="*/ 11 w 17"/>
                  <a:gd name="T1" fmla="*/ 26 h 40"/>
                  <a:gd name="T2" fmla="*/ 17 w 17"/>
                  <a:gd name="T3" fmla="*/ 28 h 40"/>
                  <a:gd name="T4" fmla="*/ 14 w 17"/>
                  <a:gd name="T5" fmla="*/ 24 h 40"/>
                  <a:gd name="T6" fmla="*/ 12 w 17"/>
                  <a:gd name="T7" fmla="*/ 21 h 40"/>
                  <a:gd name="T8" fmla="*/ 14 w 17"/>
                  <a:gd name="T9" fmla="*/ 16 h 40"/>
                  <a:gd name="T10" fmla="*/ 15 w 17"/>
                  <a:gd name="T11" fmla="*/ 13 h 40"/>
                  <a:gd name="T12" fmla="*/ 17 w 17"/>
                  <a:gd name="T13" fmla="*/ 9 h 40"/>
                  <a:gd name="T14" fmla="*/ 9 w 17"/>
                  <a:gd name="T15" fmla="*/ 0 h 40"/>
                  <a:gd name="T16" fmla="*/ 0 w 17"/>
                  <a:gd name="T17" fmla="*/ 13 h 40"/>
                  <a:gd name="T18" fmla="*/ 0 w 17"/>
                  <a:gd name="T19" fmla="*/ 26 h 40"/>
                  <a:gd name="T20" fmla="*/ 9 w 17"/>
                  <a:gd name="T21" fmla="*/ 38 h 40"/>
                  <a:gd name="T22" fmla="*/ 16 w 17"/>
                  <a:gd name="T23" fmla="*/ 39 h 40"/>
                  <a:gd name="T24" fmla="*/ 9 w 17"/>
                  <a:gd name="T25" fmla="*/ 38 h 40"/>
                  <a:gd name="T26" fmla="*/ 12 w 17"/>
                  <a:gd name="T27" fmla="*/ 40 h 40"/>
                  <a:gd name="T28" fmla="*/ 16 w 17"/>
                  <a:gd name="T29" fmla="*/ 39 h 40"/>
                  <a:gd name="T30" fmla="*/ 11 w 17"/>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40">
                    <a:moveTo>
                      <a:pt x="11" y="26"/>
                    </a:moveTo>
                    <a:lnTo>
                      <a:pt x="17" y="28"/>
                    </a:lnTo>
                    <a:lnTo>
                      <a:pt x="14" y="24"/>
                    </a:lnTo>
                    <a:lnTo>
                      <a:pt x="12" y="21"/>
                    </a:lnTo>
                    <a:lnTo>
                      <a:pt x="14" y="16"/>
                    </a:lnTo>
                    <a:lnTo>
                      <a:pt x="15" y="13"/>
                    </a:lnTo>
                    <a:lnTo>
                      <a:pt x="17" y="9"/>
                    </a:lnTo>
                    <a:lnTo>
                      <a:pt x="9" y="0"/>
                    </a:lnTo>
                    <a:lnTo>
                      <a:pt x="0" y="13"/>
                    </a:lnTo>
                    <a:lnTo>
                      <a:pt x="0" y="26"/>
                    </a:lnTo>
                    <a:lnTo>
                      <a:pt x="9" y="38"/>
                    </a:lnTo>
                    <a:lnTo>
                      <a:pt x="16" y="39"/>
                    </a:lnTo>
                    <a:lnTo>
                      <a:pt x="9" y="38"/>
                    </a:lnTo>
                    <a:lnTo>
                      <a:pt x="12" y="40"/>
                    </a:lnTo>
                    <a:lnTo>
                      <a:pt x="16" y="39"/>
                    </a:lnTo>
                    <a:lnTo>
                      <a:pt x="1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3" name="Freeform 405"/>
              <p:cNvSpPr>
                <a:spLocks/>
              </p:cNvSpPr>
              <p:nvPr/>
            </p:nvSpPr>
            <p:spPr bwMode="auto">
              <a:xfrm>
                <a:off x="790" y="1831"/>
                <a:ext cx="21" cy="14"/>
              </a:xfrm>
              <a:custGeom>
                <a:avLst/>
                <a:gdLst>
                  <a:gd name="T0" fmla="*/ 42 w 42"/>
                  <a:gd name="T1" fmla="*/ 8 h 28"/>
                  <a:gd name="T2" fmla="*/ 32 w 42"/>
                  <a:gd name="T3" fmla="*/ 3 h 28"/>
                  <a:gd name="T4" fmla="*/ 0 w 42"/>
                  <a:gd name="T5" fmla="*/ 15 h 28"/>
                  <a:gd name="T6" fmla="*/ 5 w 42"/>
                  <a:gd name="T7" fmla="*/ 28 h 28"/>
                  <a:gd name="T8" fmla="*/ 37 w 42"/>
                  <a:gd name="T9" fmla="*/ 17 h 28"/>
                  <a:gd name="T10" fmla="*/ 28 w 42"/>
                  <a:gd name="T11" fmla="*/ 11 h 28"/>
                  <a:gd name="T12" fmla="*/ 42 w 42"/>
                  <a:gd name="T13" fmla="*/ 8 h 28"/>
                  <a:gd name="T14" fmla="*/ 41 w 42"/>
                  <a:gd name="T15" fmla="*/ 0 h 28"/>
                  <a:gd name="T16" fmla="*/ 32 w 42"/>
                  <a:gd name="T17" fmla="*/ 3 h 28"/>
                  <a:gd name="T18" fmla="*/ 42 w 42"/>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2" y="8"/>
                    </a:moveTo>
                    <a:lnTo>
                      <a:pt x="32" y="3"/>
                    </a:lnTo>
                    <a:lnTo>
                      <a:pt x="0" y="15"/>
                    </a:lnTo>
                    <a:lnTo>
                      <a:pt x="5" y="28"/>
                    </a:lnTo>
                    <a:lnTo>
                      <a:pt x="37" y="17"/>
                    </a:lnTo>
                    <a:lnTo>
                      <a:pt x="28" y="11"/>
                    </a:lnTo>
                    <a:lnTo>
                      <a:pt x="42" y="8"/>
                    </a:lnTo>
                    <a:lnTo>
                      <a:pt x="41" y="0"/>
                    </a:lnTo>
                    <a:lnTo>
                      <a:pt x="32" y="3"/>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4" name="Freeform 406"/>
              <p:cNvSpPr>
                <a:spLocks/>
              </p:cNvSpPr>
              <p:nvPr/>
            </p:nvSpPr>
            <p:spPr bwMode="auto">
              <a:xfrm>
                <a:off x="804" y="1835"/>
                <a:ext cx="10" cy="18"/>
              </a:xfrm>
              <a:custGeom>
                <a:avLst/>
                <a:gdLst>
                  <a:gd name="T0" fmla="*/ 21 w 21"/>
                  <a:gd name="T1" fmla="*/ 33 h 35"/>
                  <a:gd name="T2" fmla="*/ 14 w 21"/>
                  <a:gd name="T3" fmla="*/ 0 h 35"/>
                  <a:gd name="T4" fmla="*/ 0 w 21"/>
                  <a:gd name="T5" fmla="*/ 3 h 35"/>
                  <a:gd name="T6" fmla="*/ 8 w 21"/>
                  <a:gd name="T7" fmla="*/ 35 h 35"/>
                  <a:gd name="T8" fmla="*/ 21 w 21"/>
                  <a:gd name="T9" fmla="*/ 33 h 35"/>
                </a:gdLst>
                <a:ahLst/>
                <a:cxnLst>
                  <a:cxn ang="0">
                    <a:pos x="T0" y="T1"/>
                  </a:cxn>
                  <a:cxn ang="0">
                    <a:pos x="T2" y="T3"/>
                  </a:cxn>
                  <a:cxn ang="0">
                    <a:pos x="T4" y="T5"/>
                  </a:cxn>
                  <a:cxn ang="0">
                    <a:pos x="T6" y="T7"/>
                  </a:cxn>
                  <a:cxn ang="0">
                    <a:pos x="T8" y="T9"/>
                  </a:cxn>
                </a:cxnLst>
                <a:rect l="0" t="0" r="r" b="b"/>
                <a:pathLst>
                  <a:path w="21" h="35">
                    <a:moveTo>
                      <a:pt x="21" y="33"/>
                    </a:moveTo>
                    <a:lnTo>
                      <a:pt x="14" y="0"/>
                    </a:lnTo>
                    <a:lnTo>
                      <a:pt x="0" y="3"/>
                    </a:lnTo>
                    <a:lnTo>
                      <a:pt x="8" y="35"/>
                    </a:lnTo>
                    <a:lnTo>
                      <a:pt x="2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5" name="Freeform 407"/>
              <p:cNvSpPr>
                <a:spLocks/>
              </p:cNvSpPr>
              <p:nvPr/>
            </p:nvSpPr>
            <p:spPr bwMode="auto">
              <a:xfrm>
                <a:off x="808" y="1851"/>
                <a:ext cx="11" cy="27"/>
              </a:xfrm>
              <a:custGeom>
                <a:avLst/>
                <a:gdLst>
                  <a:gd name="T0" fmla="*/ 16 w 22"/>
                  <a:gd name="T1" fmla="*/ 40 h 53"/>
                  <a:gd name="T2" fmla="*/ 22 w 22"/>
                  <a:gd name="T3" fmla="*/ 46 h 53"/>
                  <a:gd name="T4" fmla="*/ 13 w 22"/>
                  <a:gd name="T5" fmla="*/ 0 h 53"/>
                  <a:gd name="T6" fmla="*/ 0 w 22"/>
                  <a:gd name="T7" fmla="*/ 2 h 53"/>
                  <a:gd name="T8" fmla="*/ 8 w 22"/>
                  <a:gd name="T9" fmla="*/ 48 h 53"/>
                  <a:gd name="T10" fmla="*/ 14 w 22"/>
                  <a:gd name="T11" fmla="*/ 53 h 53"/>
                  <a:gd name="T12" fmla="*/ 8 w 22"/>
                  <a:gd name="T13" fmla="*/ 48 h 53"/>
                  <a:gd name="T14" fmla="*/ 8 w 22"/>
                  <a:gd name="T15" fmla="*/ 52 h 53"/>
                  <a:gd name="T16" fmla="*/ 14 w 22"/>
                  <a:gd name="T17" fmla="*/ 53 h 53"/>
                  <a:gd name="T18" fmla="*/ 16 w 22"/>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3">
                    <a:moveTo>
                      <a:pt x="16" y="40"/>
                    </a:moveTo>
                    <a:lnTo>
                      <a:pt x="22" y="46"/>
                    </a:lnTo>
                    <a:lnTo>
                      <a:pt x="13" y="0"/>
                    </a:lnTo>
                    <a:lnTo>
                      <a:pt x="0" y="2"/>
                    </a:lnTo>
                    <a:lnTo>
                      <a:pt x="8" y="48"/>
                    </a:lnTo>
                    <a:lnTo>
                      <a:pt x="14" y="53"/>
                    </a:lnTo>
                    <a:lnTo>
                      <a:pt x="8" y="48"/>
                    </a:lnTo>
                    <a:lnTo>
                      <a:pt x="8" y="52"/>
                    </a:lnTo>
                    <a:lnTo>
                      <a:pt x="14" y="53"/>
                    </a:lnTo>
                    <a:lnTo>
                      <a:pt x="1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6" name="Freeform 408"/>
              <p:cNvSpPr>
                <a:spLocks/>
              </p:cNvSpPr>
              <p:nvPr/>
            </p:nvSpPr>
            <p:spPr bwMode="auto">
              <a:xfrm>
                <a:off x="815" y="1872"/>
                <a:ext cx="25" cy="12"/>
              </a:xfrm>
              <a:custGeom>
                <a:avLst/>
                <a:gdLst>
                  <a:gd name="T0" fmla="*/ 50 w 50"/>
                  <a:gd name="T1" fmla="*/ 15 h 25"/>
                  <a:gd name="T2" fmla="*/ 47 w 50"/>
                  <a:gd name="T3" fmla="*/ 13 h 25"/>
                  <a:gd name="T4" fmla="*/ 42 w 50"/>
                  <a:gd name="T5" fmla="*/ 12 h 25"/>
                  <a:gd name="T6" fmla="*/ 35 w 50"/>
                  <a:gd name="T7" fmla="*/ 9 h 25"/>
                  <a:gd name="T8" fmla="*/ 27 w 50"/>
                  <a:gd name="T9" fmla="*/ 7 h 25"/>
                  <a:gd name="T10" fmla="*/ 19 w 50"/>
                  <a:gd name="T11" fmla="*/ 5 h 25"/>
                  <a:gd name="T12" fmla="*/ 12 w 50"/>
                  <a:gd name="T13" fmla="*/ 2 h 25"/>
                  <a:gd name="T14" fmla="*/ 7 w 50"/>
                  <a:gd name="T15" fmla="*/ 1 h 25"/>
                  <a:gd name="T16" fmla="*/ 2 w 50"/>
                  <a:gd name="T17" fmla="*/ 0 h 25"/>
                  <a:gd name="T18" fmla="*/ 0 w 50"/>
                  <a:gd name="T19" fmla="*/ 13 h 25"/>
                  <a:gd name="T20" fmla="*/ 44 w 50"/>
                  <a:gd name="T21" fmla="*/ 25 h 25"/>
                  <a:gd name="T22" fmla="*/ 38 w 50"/>
                  <a:gd name="T23" fmla="*/ 22 h 25"/>
                  <a:gd name="T24" fmla="*/ 50 w 50"/>
                  <a:gd name="T25" fmla="*/ 15 h 25"/>
                  <a:gd name="T26" fmla="*/ 49 w 50"/>
                  <a:gd name="T27" fmla="*/ 14 h 25"/>
                  <a:gd name="T28" fmla="*/ 48 w 50"/>
                  <a:gd name="T29" fmla="*/ 13 h 25"/>
                  <a:gd name="T30" fmla="*/ 46 w 50"/>
                  <a:gd name="T31" fmla="*/ 13 h 25"/>
                  <a:gd name="T32" fmla="*/ 45 w 50"/>
                  <a:gd name="T33" fmla="*/ 12 h 25"/>
                  <a:gd name="T34" fmla="*/ 50 w 50"/>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5">
                    <a:moveTo>
                      <a:pt x="50" y="15"/>
                    </a:moveTo>
                    <a:lnTo>
                      <a:pt x="47" y="13"/>
                    </a:lnTo>
                    <a:lnTo>
                      <a:pt x="42" y="12"/>
                    </a:lnTo>
                    <a:lnTo>
                      <a:pt x="35" y="9"/>
                    </a:lnTo>
                    <a:lnTo>
                      <a:pt x="27" y="7"/>
                    </a:lnTo>
                    <a:lnTo>
                      <a:pt x="19" y="5"/>
                    </a:lnTo>
                    <a:lnTo>
                      <a:pt x="12" y="2"/>
                    </a:lnTo>
                    <a:lnTo>
                      <a:pt x="7" y="1"/>
                    </a:lnTo>
                    <a:lnTo>
                      <a:pt x="2" y="0"/>
                    </a:lnTo>
                    <a:lnTo>
                      <a:pt x="0" y="13"/>
                    </a:lnTo>
                    <a:lnTo>
                      <a:pt x="44" y="25"/>
                    </a:lnTo>
                    <a:lnTo>
                      <a:pt x="38" y="22"/>
                    </a:lnTo>
                    <a:lnTo>
                      <a:pt x="50" y="15"/>
                    </a:lnTo>
                    <a:lnTo>
                      <a:pt x="49" y="14"/>
                    </a:lnTo>
                    <a:lnTo>
                      <a:pt x="48" y="13"/>
                    </a:lnTo>
                    <a:lnTo>
                      <a:pt x="46" y="13"/>
                    </a:lnTo>
                    <a:lnTo>
                      <a:pt x="45" y="12"/>
                    </a:lnTo>
                    <a:lnTo>
                      <a:pt x="5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7" name="Freeform 409"/>
              <p:cNvSpPr>
                <a:spLocks/>
              </p:cNvSpPr>
              <p:nvPr/>
            </p:nvSpPr>
            <p:spPr bwMode="auto">
              <a:xfrm>
                <a:off x="834" y="1879"/>
                <a:ext cx="21" cy="30"/>
              </a:xfrm>
              <a:custGeom>
                <a:avLst/>
                <a:gdLst>
                  <a:gd name="T0" fmla="*/ 42 w 42"/>
                  <a:gd name="T1" fmla="*/ 56 h 60"/>
                  <a:gd name="T2" fmla="*/ 12 w 42"/>
                  <a:gd name="T3" fmla="*/ 0 h 60"/>
                  <a:gd name="T4" fmla="*/ 0 w 42"/>
                  <a:gd name="T5" fmla="*/ 7 h 60"/>
                  <a:gd name="T6" fmla="*/ 29 w 42"/>
                  <a:gd name="T7" fmla="*/ 60 h 60"/>
                  <a:gd name="T8" fmla="*/ 27 w 42"/>
                  <a:gd name="T9" fmla="*/ 56 h 60"/>
                  <a:gd name="T10" fmla="*/ 42 w 42"/>
                  <a:gd name="T11" fmla="*/ 56 h 60"/>
                  <a:gd name="T12" fmla="*/ 42 w 42"/>
                  <a:gd name="T13" fmla="*/ 55 h 60"/>
                  <a:gd name="T14" fmla="*/ 42 w 42"/>
                  <a:gd name="T15" fmla="*/ 54 h 60"/>
                  <a:gd name="T16" fmla="*/ 42 w 42"/>
                  <a:gd name="T17" fmla="*/ 53 h 60"/>
                  <a:gd name="T18" fmla="*/ 42 w 42"/>
                  <a:gd name="T19" fmla="*/ 53 h 60"/>
                  <a:gd name="T20" fmla="*/ 42 w 42"/>
                  <a:gd name="T2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0">
                    <a:moveTo>
                      <a:pt x="42" y="56"/>
                    </a:moveTo>
                    <a:lnTo>
                      <a:pt x="12" y="0"/>
                    </a:lnTo>
                    <a:lnTo>
                      <a:pt x="0" y="7"/>
                    </a:lnTo>
                    <a:lnTo>
                      <a:pt x="29" y="60"/>
                    </a:lnTo>
                    <a:lnTo>
                      <a:pt x="27" y="56"/>
                    </a:lnTo>
                    <a:lnTo>
                      <a:pt x="42" y="56"/>
                    </a:lnTo>
                    <a:lnTo>
                      <a:pt x="42" y="55"/>
                    </a:lnTo>
                    <a:lnTo>
                      <a:pt x="42" y="54"/>
                    </a:lnTo>
                    <a:lnTo>
                      <a:pt x="42" y="53"/>
                    </a:lnTo>
                    <a:lnTo>
                      <a:pt x="42" y="53"/>
                    </a:lnTo>
                    <a:lnTo>
                      <a:pt x="4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8" name="Freeform 410"/>
              <p:cNvSpPr>
                <a:spLocks/>
              </p:cNvSpPr>
              <p:nvPr/>
            </p:nvSpPr>
            <p:spPr bwMode="auto">
              <a:xfrm>
                <a:off x="848" y="1907"/>
                <a:ext cx="7" cy="26"/>
              </a:xfrm>
              <a:custGeom>
                <a:avLst/>
                <a:gdLst>
                  <a:gd name="T0" fmla="*/ 15 w 15"/>
                  <a:gd name="T1" fmla="*/ 46 h 51"/>
                  <a:gd name="T2" fmla="*/ 15 w 15"/>
                  <a:gd name="T3" fmla="*/ 49 h 51"/>
                  <a:gd name="T4" fmla="*/ 15 w 15"/>
                  <a:gd name="T5" fmla="*/ 0 h 51"/>
                  <a:gd name="T6" fmla="*/ 0 w 15"/>
                  <a:gd name="T7" fmla="*/ 0 h 51"/>
                  <a:gd name="T8" fmla="*/ 0 w 15"/>
                  <a:gd name="T9" fmla="*/ 49 h 51"/>
                  <a:gd name="T10" fmla="*/ 2 w 15"/>
                  <a:gd name="T11" fmla="*/ 51 h 51"/>
                  <a:gd name="T12" fmla="*/ 0 w 15"/>
                  <a:gd name="T13" fmla="*/ 49 h 51"/>
                  <a:gd name="T14" fmla="*/ 0 w 15"/>
                  <a:gd name="T15" fmla="*/ 50 h 51"/>
                  <a:gd name="T16" fmla="*/ 2 w 15"/>
                  <a:gd name="T17" fmla="*/ 51 h 51"/>
                  <a:gd name="T18" fmla="*/ 15 w 15"/>
                  <a:gd name="T1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
                    <a:moveTo>
                      <a:pt x="15" y="46"/>
                    </a:moveTo>
                    <a:lnTo>
                      <a:pt x="15" y="49"/>
                    </a:lnTo>
                    <a:lnTo>
                      <a:pt x="15" y="0"/>
                    </a:lnTo>
                    <a:lnTo>
                      <a:pt x="0" y="0"/>
                    </a:lnTo>
                    <a:lnTo>
                      <a:pt x="0" y="49"/>
                    </a:lnTo>
                    <a:lnTo>
                      <a:pt x="2" y="51"/>
                    </a:lnTo>
                    <a:lnTo>
                      <a:pt x="0" y="49"/>
                    </a:lnTo>
                    <a:lnTo>
                      <a:pt x="0" y="50"/>
                    </a:lnTo>
                    <a:lnTo>
                      <a:pt x="2" y="51"/>
                    </a:lnTo>
                    <a:lnTo>
                      <a:pt x="1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79" name="Freeform 411"/>
              <p:cNvSpPr>
                <a:spLocks/>
              </p:cNvSpPr>
              <p:nvPr/>
            </p:nvSpPr>
            <p:spPr bwMode="auto">
              <a:xfrm>
                <a:off x="848" y="1930"/>
                <a:ext cx="13" cy="20"/>
              </a:xfrm>
              <a:custGeom>
                <a:avLst/>
                <a:gdLst>
                  <a:gd name="T0" fmla="*/ 24 w 25"/>
                  <a:gd name="T1" fmla="*/ 32 h 40"/>
                  <a:gd name="T2" fmla="*/ 25 w 25"/>
                  <a:gd name="T3" fmla="*/ 34 h 40"/>
                  <a:gd name="T4" fmla="*/ 13 w 25"/>
                  <a:gd name="T5" fmla="*/ 0 h 40"/>
                  <a:gd name="T6" fmla="*/ 0 w 25"/>
                  <a:gd name="T7" fmla="*/ 5 h 40"/>
                  <a:gd name="T8" fmla="*/ 13 w 25"/>
                  <a:gd name="T9" fmla="*/ 40 h 40"/>
                  <a:gd name="T10" fmla="*/ 12 w 25"/>
                  <a:gd name="T11" fmla="*/ 40 h 40"/>
                  <a:gd name="T12" fmla="*/ 11 w 25"/>
                  <a:gd name="T13" fmla="*/ 38 h 40"/>
                  <a:gd name="T14" fmla="*/ 11 w 25"/>
                  <a:gd name="T15" fmla="*/ 38 h 40"/>
                  <a:gd name="T16" fmla="*/ 12 w 25"/>
                  <a:gd name="T17" fmla="*/ 40 h 40"/>
                  <a:gd name="T18" fmla="*/ 13 w 25"/>
                  <a:gd name="T19" fmla="*/ 40 h 40"/>
                  <a:gd name="T20" fmla="*/ 24 w 25"/>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0">
                    <a:moveTo>
                      <a:pt x="24" y="32"/>
                    </a:moveTo>
                    <a:lnTo>
                      <a:pt x="25" y="34"/>
                    </a:lnTo>
                    <a:lnTo>
                      <a:pt x="13" y="0"/>
                    </a:lnTo>
                    <a:lnTo>
                      <a:pt x="0" y="5"/>
                    </a:lnTo>
                    <a:lnTo>
                      <a:pt x="13" y="40"/>
                    </a:lnTo>
                    <a:lnTo>
                      <a:pt x="12" y="40"/>
                    </a:lnTo>
                    <a:lnTo>
                      <a:pt x="11" y="38"/>
                    </a:lnTo>
                    <a:lnTo>
                      <a:pt x="11" y="38"/>
                    </a:lnTo>
                    <a:lnTo>
                      <a:pt x="12" y="40"/>
                    </a:lnTo>
                    <a:lnTo>
                      <a:pt x="13" y="40"/>
                    </a:ln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 name="Freeform 412"/>
              <p:cNvSpPr>
                <a:spLocks/>
              </p:cNvSpPr>
              <p:nvPr/>
            </p:nvSpPr>
            <p:spPr bwMode="auto">
              <a:xfrm>
                <a:off x="855" y="1946"/>
                <a:ext cx="17" cy="16"/>
              </a:xfrm>
              <a:custGeom>
                <a:avLst/>
                <a:gdLst>
                  <a:gd name="T0" fmla="*/ 34 w 34"/>
                  <a:gd name="T1" fmla="*/ 28 h 33"/>
                  <a:gd name="T2" fmla="*/ 11 w 34"/>
                  <a:gd name="T3" fmla="*/ 0 h 33"/>
                  <a:gd name="T4" fmla="*/ 0 w 34"/>
                  <a:gd name="T5" fmla="*/ 8 h 33"/>
                  <a:gd name="T6" fmla="*/ 20 w 34"/>
                  <a:gd name="T7" fmla="*/ 33 h 33"/>
                  <a:gd name="T8" fmla="*/ 19 w 34"/>
                  <a:gd name="T9" fmla="*/ 28 h 33"/>
                  <a:gd name="T10" fmla="*/ 34 w 34"/>
                  <a:gd name="T11" fmla="*/ 28 h 33"/>
                  <a:gd name="T12" fmla="*/ 34 w 34"/>
                  <a:gd name="T13" fmla="*/ 27 h 33"/>
                  <a:gd name="T14" fmla="*/ 33 w 34"/>
                  <a:gd name="T15" fmla="*/ 26 h 33"/>
                  <a:gd name="T16" fmla="*/ 33 w 34"/>
                  <a:gd name="T17" fmla="*/ 25 h 33"/>
                  <a:gd name="T18" fmla="*/ 31 w 34"/>
                  <a:gd name="T19" fmla="*/ 24 h 33"/>
                  <a:gd name="T20" fmla="*/ 34 w 34"/>
                  <a:gd name="T2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34" y="28"/>
                    </a:moveTo>
                    <a:lnTo>
                      <a:pt x="11" y="0"/>
                    </a:lnTo>
                    <a:lnTo>
                      <a:pt x="0" y="8"/>
                    </a:lnTo>
                    <a:lnTo>
                      <a:pt x="20" y="33"/>
                    </a:lnTo>
                    <a:lnTo>
                      <a:pt x="19" y="28"/>
                    </a:lnTo>
                    <a:lnTo>
                      <a:pt x="34" y="28"/>
                    </a:lnTo>
                    <a:lnTo>
                      <a:pt x="34" y="27"/>
                    </a:lnTo>
                    <a:lnTo>
                      <a:pt x="33" y="26"/>
                    </a:lnTo>
                    <a:lnTo>
                      <a:pt x="33" y="25"/>
                    </a:lnTo>
                    <a:lnTo>
                      <a:pt x="31" y="24"/>
                    </a:lnTo>
                    <a:lnTo>
                      <a:pt x="3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1" name="Freeform 413"/>
              <p:cNvSpPr>
                <a:spLocks/>
              </p:cNvSpPr>
              <p:nvPr/>
            </p:nvSpPr>
            <p:spPr bwMode="auto">
              <a:xfrm>
                <a:off x="864" y="1960"/>
                <a:ext cx="8" cy="16"/>
              </a:xfrm>
              <a:custGeom>
                <a:avLst/>
                <a:gdLst>
                  <a:gd name="T0" fmla="*/ 12 w 15"/>
                  <a:gd name="T1" fmla="*/ 33 h 33"/>
                  <a:gd name="T2" fmla="*/ 15 w 15"/>
                  <a:gd name="T3" fmla="*/ 27 h 33"/>
                  <a:gd name="T4" fmla="*/ 15 w 15"/>
                  <a:gd name="T5" fmla="*/ 18 h 33"/>
                  <a:gd name="T6" fmla="*/ 15 w 15"/>
                  <a:gd name="T7" fmla="*/ 7 h 33"/>
                  <a:gd name="T8" fmla="*/ 15 w 15"/>
                  <a:gd name="T9" fmla="*/ 0 h 33"/>
                  <a:gd name="T10" fmla="*/ 0 w 15"/>
                  <a:gd name="T11" fmla="*/ 0 h 33"/>
                  <a:gd name="T12" fmla="*/ 0 w 15"/>
                  <a:gd name="T13" fmla="*/ 28 h 33"/>
                  <a:gd name="T14" fmla="*/ 1 w 15"/>
                  <a:gd name="T15" fmla="*/ 25 h 33"/>
                  <a:gd name="T16" fmla="*/ 12 w 15"/>
                  <a:gd name="T17" fmla="*/ 33 h 33"/>
                  <a:gd name="T18" fmla="*/ 14 w 15"/>
                  <a:gd name="T19" fmla="*/ 33 h 33"/>
                  <a:gd name="T20" fmla="*/ 14 w 15"/>
                  <a:gd name="T21" fmla="*/ 31 h 33"/>
                  <a:gd name="T22" fmla="*/ 15 w 15"/>
                  <a:gd name="T23" fmla="*/ 29 h 33"/>
                  <a:gd name="T24" fmla="*/ 15 w 15"/>
                  <a:gd name="T25" fmla="*/ 28 h 33"/>
                  <a:gd name="T26" fmla="*/ 12 w 15"/>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3">
                    <a:moveTo>
                      <a:pt x="12" y="33"/>
                    </a:moveTo>
                    <a:lnTo>
                      <a:pt x="15" y="27"/>
                    </a:lnTo>
                    <a:lnTo>
                      <a:pt x="15" y="18"/>
                    </a:lnTo>
                    <a:lnTo>
                      <a:pt x="15" y="7"/>
                    </a:lnTo>
                    <a:lnTo>
                      <a:pt x="15" y="0"/>
                    </a:lnTo>
                    <a:lnTo>
                      <a:pt x="0" y="0"/>
                    </a:lnTo>
                    <a:lnTo>
                      <a:pt x="0" y="28"/>
                    </a:lnTo>
                    <a:lnTo>
                      <a:pt x="1" y="25"/>
                    </a:lnTo>
                    <a:lnTo>
                      <a:pt x="12" y="33"/>
                    </a:lnTo>
                    <a:lnTo>
                      <a:pt x="14" y="33"/>
                    </a:lnTo>
                    <a:lnTo>
                      <a:pt x="14" y="31"/>
                    </a:lnTo>
                    <a:lnTo>
                      <a:pt x="15" y="29"/>
                    </a:lnTo>
                    <a:lnTo>
                      <a:pt x="15" y="28"/>
                    </a:lnTo>
                    <a:lnTo>
                      <a:pt x="1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2" name="Freeform 414"/>
              <p:cNvSpPr>
                <a:spLocks/>
              </p:cNvSpPr>
              <p:nvPr/>
            </p:nvSpPr>
            <p:spPr bwMode="auto">
              <a:xfrm>
                <a:off x="853" y="1972"/>
                <a:ext cx="18" cy="20"/>
              </a:xfrm>
              <a:custGeom>
                <a:avLst/>
                <a:gdLst>
                  <a:gd name="T0" fmla="*/ 6 w 35"/>
                  <a:gd name="T1" fmla="*/ 39 h 39"/>
                  <a:gd name="T2" fmla="*/ 12 w 35"/>
                  <a:gd name="T3" fmla="*/ 34 h 39"/>
                  <a:gd name="T4" fmla="*/ 21 w 35"/>
                  <a:gd name="T5" fmla="*/ 25 h 39"/>
                  <a:gd name="T6" fmla="*/ 30 w 35"/>
                  <a:gd name="T7" fmla="*/ 15 h 39"/>
                  <a:gd name="T8" fmla="*/ 35 w 35"/>
                  <a:gd name="T9" fmla="*/ 8 h 39"/>
                  <a:gd name="T10" fmla="*/ 24 w 35"/>
                  <a:gd name="T11" fmla="*/ 0 h 39"/>
                  <a:gd name="T12" fmla="*/ 0 w 35"/>
                  <a:gd name="T13" fmla="*/ 27 h 39"/>
                  <a:gd name="T14" fmla="*/ 4 w 35"/>
                  <a:gd name="T15" fmla="*/ 25 h 39"/>
                  <a:gd name="T16" fmla="*/ 6 w 35"/>
                  <a:gd name="T17" fmla="*/ 39 h 39"/>
                  <a:gd name="T18" fmla="*/ 7 w 35"/>
                  <a:gd name="T19" fmla="*/ 39 h 39"/>
                  <a:gd name="T20" fmla="*/ 9 w 35"/>
                  <a:gd name="T21" fmla="*/ 38 h 39"/>
                  <a:gd name="T22" fmla="*/ 10 w 35"/>
                  <a:gd name="T23" fmla="*/ 38 h 39"/>
                  <a:gd name="T24" fmla="*/ 10 w 35"/>
                  <a:gd name="T25" fmla="*/ 36 h 39"/>
                  <a:gd name="T26" fmla="*/ 6 w 35"/>
                  <a:gd name="T2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9">
                    <a:moveTo>
                      <a:pt x="6" y="39"/>
                    </a:moveTo>
                    <a:lnTo>
                      <a:pt x="12" y="34"/>
                    </a:lnTo>
                    <a:lnTo>
                      <a:pt x="21" y="25"/>
                    </a:lnTo>
                    <a:lnTo>
                      <a:pt x="30" y="15"/>
                    </a:lnTo>
                    <a:lnTo>
                      <a:pt x="35" y="8"/>
                    </a:lnTo>
                    <a:lnTo>
                      <a:pt x="24" y="0"/>
                    </a:lnTo>
                    <a:lnTo>
                      <a:pt x="0" y="27"/>
                    </a:lnTo>
                    <a:lnTo>
                      <a:pt x="4" y="25"/>
                    </a:lnTo>
                    <a:lnTo>
                      <a:pt x="6" y="39"/>
                    </a:lnTo>
                    <a:lnTo>
                      <a:pt x="7" y="39"/>
                    </a:lnTo>
                    <a:lnTo>
                      <a:pt x="9" y="38"/>
                    </a:lnTo>
                    <a:lnTo>
                      <a:pt x="10" y="38"/>
                    </a:lnTo>
                    <a:lnTo>
                      <a:pt x="10" y="36"/>
                    </a:lnTo>
                    <a:lnTo>
                      <a:pt x="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3" name="Freeform 415"/>
              <p:cNvSpPr>
                <a:spLocks/>
              </p:cNvSpPr>
              <p:nvPr/>
            </p:nvSpPr>
            <p:spPr bwMode="auto">
              <a:xfrm>
                <a:off x="819" y="1985"/>
                <a:ext cx="37" cy="14"/>
              </a:xfrm>
              <a:custGeom>
                <a:avLst/>
                <a:gdLst>
                  <a:gd name="T0" fmla="*/ 0 w 74"/>
                  <a:gd name="T1" fmla="*/ 24 h 28"/>
                  <a:gd name="T2" fmla="*/ 4 w 74"/>
                  <a:gd name="T3" fmla="*/ 25 h 28"/>
                  <a:gd name="T4" fmla="*/ 12 w 74"/>
                  <a:gd name="T5" fmla="*/ 25 h 28"/>
                  <a:gd name="T6" fmla="*/ 23 w 74"/>
                  <a:gd name="T7" fmla="*/ 24 h 28"/>
                  <a:gd name="T8" fmla="*/ 36 w 74"/>
                  <a:gd name="T9" fmla="*/ 22 h 28"/>
                  <a:gd name="T10" fmla="*/ 47 w 74"/>
                  <a:gd name="T11" fmla="*/ 19 h 28"/>
                  <a:gd name="T12" fmla="*/ 59 w 74"/>
                  <a:gd name="T13" fmla="*/ 17 h 28"/>
                  <a:gd name="T14" fmla="*/ 68 w 74"/>
                  <a:gd name="T15" fmla="*/ 15 h 28"/>
                  <a:gd name="T16" fmla="*/ 74 w 74"/>
                  <a:gd name="T17" fmla="*/ 14 h 28"/>
                  <a:gd name="T18" fmla="*/ 72 w 74"/>
                  <a:gd name="T19" fmla="*/ 0 h 28"/>
                  <a:gd name="T20" fmla="*/ 3 w 74"/>
                  <a:gd name="T21" fmla="*/ 14 h 28"/>
                  <a:gd name="T22" fmla="*/ 10 w 74"/>
                  <a:gd name="T23" fmla="*/ 15 h 28"/>
                  <a:gd name="T24" fmla="*/ 0 w 74"/>
                  <a:gd name="T25" fmla="*/ 24 h 28"/>
                  <a:gd name="T26" fmla="*/ 2 w 74"/>
                  <a:gd name="T27" fmla="*/ 28 h 28"/>
                  <a:gd name="T28" fmla="*/ 6 w 74"/>
                  <a:gd name="T29" fmla="*/ 26 h 28"/>
                  <a:gd name="T30" fmla="*/ 0 w 74"/>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28">
                    <a:moveTo>
                      <a:pt x="0" y="24"/>
                    </a:moveTo>
                    <a:lnTo>
                      <a:pt x="4" y="25"/>
                    </a:lnTo>
                    <a:lnTo>
                      <a:pt x="12" y="25"/>
                    </a:lnTo>
                    <a:lnTo>
                      <a:pt x="23" y="24"/>
                    </a:lnTo>
                    <a:lnTo>
                      <a:pt x="36" y="22"/>
                    </a:lnTo>
                    <a:lnTo>
                      <a:pt x="47" y="19"/>
                    </a:lnTo>
                    <a:lnTo>
                      <a:pt x="59" y="17"/>
                    </a:lnTo>
                    <a:lnTo>
                      <a:pt x="68" y="15"/>
                    </a:lnTo>
                    <a:lnTo>
                      <a:pt x="74" y="14"/>
                    </a:lnTo>
                    <a:lnTo>
                      <a:pt x="72" y="0"/>
                    </a:lnTo>
                    <a:lnTo>
                      <a:pt x="3" y="14"/>
                    </a:lnTo>
                    <a:lnTo>
                      <a:pt x="10" y="15"/>
                    </a:lnTo>
                    <a:lnTo>
                      <a:pt x="0" y="24"/>
                    </a:lnTo>
                    <a:lnTo>
                      <a:pt x="2" y="28"/>
                    </a:lnTo>
                    <a:lnTo>
                      <a:pt x="6" y="2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4" name="Freeform 416"/>
              <p:cNvSpPr>
                <a:spLocks/>
              </p:cNvSpPr>
              <p:nvPr/>
            </p:nvSpPr>
            <p:spPr bwMode="auto">
              <a:xfrm>
                <a:off x="804" y="1973"/>
                <a:ext cx="20" cy="24"/>
              </a:xfrm>
              <a:custGeom>
                <a:avLst/>
                <a:gdLst>
                  <a:gd name="T0" fmla="*/ 6 w 39"/>
                  <a:gd name="T1" fmla="*/ 13 h 47"/>
                  <a:gd name="T2" fmla="*/ 0 w 39"/>
                  <a:gd name="T3" fmla="*/ 10 h 47"/>
                  <a:gd name="T4" fmla="*/ 29 w 39"/>
                  <a:gd name="T5" fmla="*/ 47 h 47"/>
                  <a:gd name="T6" fmla="*/ 39 w 39"/>
                  <a:gd name="T7" fmla="*/ 38 h 47"/>
                  <a:gd name="T8" fmla="*/ 12 w 39"/>
                  <a:gd name="T9" fmla="*/ 1 h 47"/>
                  <a:gd name="T10" fmla="*/ 6 w 39"/>
                  <a:gd name="T11" fmla="*/ 0 h 47"/>
                  <a:gd name="T12" fmla="*/ 12 w 39"/>
                  <a:gd name="T13" fmla="*/ 1 h 47"/>
                  <a:gd name="T14" fmla="*/ 10 w 39"/>
                  <a:gd name="T15" fmla="*/ 0 h 47"/>
                  <a:gd name="T16" fmla="*/ 9 w 39"/>
                  <a:gd name="T17" fmla="*/ 0 h 47"/>
                  <a:gd name="T18" fmla="*/ 7 w 39"/>
                  <a:gd name="T19" fmla="*/ 0 h 47"/>
                  <a:gd name="T20" fmla="*/ 6 w 39"/>
                  <a:gd name="T21" fmla="*/ 0 h 47"/>
                  <a:gd name="T22" fmla="*/ 6 w 39"/>
                  <a:gd name="T2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7">
                    <a:moveTo>
                      <a:pt x="6" y="13"/>
                    </a:moveTo>
                    <a:lnTo>
                      <a:pt x="0" y="10"/>
                    </a:lnTo>
                    <a:lnTo>
                      <a:pt x="29" y="47"/>
                    </a:lnTo>
                    <a:lnTo>
                      <a:pt x="39" y="38"/>
                    </a:lnTo>
                    <a:lnTo>
                      <a:pt x="12" y="1"/>
                    </a:lnTo>
                    <a:lnTo>
                      <a:pt x="6" y="0"/>
                    </a:lnTo>
                    <a:lnTo>
                      <a:pt x="12" y="1"/>
                    </a:lnTo>
                    <a:lnTo>
                      <a:pt x="10" y="0"/>
                    </a:lnTo>
                    <a:lnTo>
                      <a:pt x="9" y="0"/>
                    </a:lnTo>
                    <a:lnTo>
                      <a:pt x="7" y="0"/>
                    </a:lnTo>
                    <a:lnTo>
                      <a:pt x="6" y="0"/>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5" name="Freeform 417"/>
              <p:cNvSpPr>
                <a:spLocks/>
              </p:cNvSpPr>
              <p:nvPr/>
            </p:nvSpPr>
            <p:spPr bwMode="auto">
              <a:xfrm>
                <a:off x="766" y="1967"/>
                <a:ext cx="41" cy="13"/>
              </a:xfrm>
              <a:custGeom>
                <a:avLst/>
                <a:gdLst>
                  <a:gd name="T0" fmla="*/ 24 w 82"/>
                  <a:gd name="T1" fmla="*/ 6 h 26"/>
                  <a:gd name="T2" fmla="*/ 20 w 82"/>
                  <a:gd name="T3" fmla="*/ 16 h 26"/>
                  <a:gd name="T4" fmla="*/ 82 w 82"/>
                  <a:gd name="T5" fmla="*/ 26 h 26"/>
                  <a:gd name="T6" fmla="*/ 82 w 82"/>
                  <a:gd name="T7" fmla="*/ 13 h 26"/>
                  <a:gd name="T8" fmla="*/ 20 w 82"/>
                  <a:gd name="T9" fmla="*/ 4 h 26"/>
                  <a:gd name="T10" fmla="*/ 16 w 82"/>
                  <a:gd name="T11" fmla="*/ 14 h 26"/>
                  <a:gd name="T12" fmla="*/ 20 w 82"/>
                  <a:gd name="T13" fmla="*/ 4 h 26"/>
                  <a:gd name="T14" fmla="*/ 0 w 82"/>
                  <a:gd name="T15" fmla="*/ 0 h 26"/>
                  <a:gd name="T16" fmla="*/ 16 w 82"/>
                  <a:gd name="T17" fmla="*/ 14 h 26"/>
                  <a:gd name="T18" fmla="*/ 24 w 82"/>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24" y="6"/>
                    </a:moveTo>
                    <a:lnTo>
                      <a:pt x="20" y="16"/>
                    </a:lnTo>
                    <a:lnTo>
                      <a:pt x="82" y="26"/>
                    </a:lnTo>
                    <a:lnTo>
                      <a:pt x="82" y="13"/>
                    </a:lnTo>
                    <a:lnTo>
                      <a:pt x="20" y="4"/>
                    </a:lnTo>
                    <a:lnTo>
                      <a:pt x="16" y="14"/>
                    </a:lnTo>
                    <a:lnTo>
                      <a:pt x="20" y="4"/>
                    </a:lnTo>
                    <a:lnTo>
                      <a:pt x="0" y="0"/>
                    </a:lnTo>
                    <a:lnTo>
                      <a:pt x="16" y="14"/>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6" name="Freeform 418"/>
              <p:cNvSpPr>
                <a:spLocks/>
              </p:cNvSpPr>
              <p:nvPr/>
            </p:nvSpPr>
            <p:spPr bwMode="auto">
              <a:xfrm>
                <a:off x="775" y="1970"/>
                <a:ext cx="22" cy="18"/>
              </a:xfrm>
              <a:custGeom>
                <a:avLst/>
                <a:gdLst>
                  <a:gd name="T0" fmla="*/ 29 w 45"/>
                  <a:gd name="T1" fmla="*/ 36 h 36"/>
                  <a:gd name="T2" fmla="*/ 34 w 45"/>
                  <a:gd name="T3" fmla="*/ 25 h 36"/>
                  <a:gd name="T4" fmla="*/ 8 w 45"/>
                  <a:gd name="T5" fmla="*/ 0 h 36"/>
                  <a:gd name="T6" fmla="*/ 0 w 45"/>
                  <a:gd name="T7" fmla="*/ 8 h 36"/>
                  <a:gd name="T8" fmla="*/ 24 w 45"/>
                  <a:gd name="T9" fmla="*/ 33 h 36"/>
                  <a:gd name="T10" fmla="*/ 29 w 45"/>
                  <a:gd name="T11" fmla="*/ 23 h 36"/>
                  <a:gd name="T12" fmla="*/ 29 w 45"/>
                  <a:gd name="T13" fmla="*/ 36 h 36"/>
                  <a:gd name="T14" fmla="*/ 45 w 45"/>
                  <a:gd name="T15" fmla="*/ 35 h 36"/>
                  <a:gd name="T16" fmla="*/ 34 w 45"/>
                  <a:gd name="T17" fmla="*/ 25 h 36"/>
                  <a:gd name="T18" fmla="*/ 29 w 45"/>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29" y="36"/>
                    </a:moveTo>
                    <a:lnTo>
                      <a:pt x="34" y="25"/>
                    </a:lnTo>
                    <a:lnTo>
                      <a:pt x="8" y="0"/>
                    </a:lnTo>
                    <a:lnTo>
                      <a:pt x="0" y="8"/>
                    </a:lnTo>
                    <a:lnTo>
                      <a:pt x="24" y="33"/>
                    </a:lnTo>
                    <a:lnTo>
                      <a:pt x="29" y="23"/>
                    </a:lnTo>
                    <a:lnTo>
                      <a:pt x="29" y="36"/>
                    </a:lnTo>
                    <a:lnTo>
                      <a:pt x="45" y="35"/>
                    </a:lnTo>
                    <a:lnTo>
                      <a:pt x="34" y="25"/>
                    </a:lnTo>
                    <a:lnTo>
                      <a:pt x="2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7" name="Freeform 419"/>
              <p:cNvSpPr>
                <a:spLocks/>
              </p:cNvSpPr>
              <p:nvPr/>
            </p:nvSpPr>
            <p:spPr bwMode="auto">
              <a:xfrm>
                <a:off x="753" y="1981"/>
                <a:ext cx="36" cy="11"/>
              </a:xfrm>
              <a:custGeom>
                <a:avLst/>
                <a:gdLst>
                  <a:gd name="T0" fmla="*/ 0 w 73"/>
                  <a:gd name="T1" fmla="*/ 20 h 21"/>
                  <a:gd name="T2" fmla="*/ 0 w 73"/>
                  <a:gd name="T3" fmla="*/ 20 h 21"/>
                  <a:gd name="T4" fmla="*/ 3 w 73"/>
                  <a:gd name="T5" fmla="*/ 20 h 21"/>
                  <a:gd name="T6" fmla="*/ 4 w 73"/>
                  <a:gd name="T7" fmla="*/ 21 h 21"/>
                  <a:gd name="T8" fmla="*/ 4 w 73"/>
                  <a:gd name="T9" fmla="*/ 21 h 21"/>
                  <a:gd name="T10" fmla="*/ 73 w 73"/>
                  <a:gd name="T11" fmla="*/ 13 h 21"/>
                  <a:gd name="T12" fmla="*/ 73 w 73"/>
                  <a:gd name="T13" fmla="*/ 0 h 21"/>
                  <a:gd name="T14" fmla="*/ 4 w 73"/>
                  <a:gd name="T15" fmla="*/ 7 h 21"/>
                  <a:gd name="T16" fmla="*/ 7 w 73"/>
                  <a:gd name="T17" fmla="*/ 8 h 21"/>
                  <a:gd name="T18" fmla="*/ 0 w 73"/>
                  <a:gd name="T19" fmla="*/ 20 h 21"/>
                  <a:gd name="T20" fmla="*/ 3 w 73"/>
                  <a:gd name="T21" fmla="*/ 21 h 21"/>
                  <a:gd name="T22" fmla="*/ 4 w 73"/>
                  <a:gd name="T23" fmla="*/ 21 h 21"/>
                  <a:gd name="T24" fmla="*/ 0 w 73"/>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21">
                    <a:moveTo>
                      <a:pt x="0" y="20"/>
                    </a:moveTo>
                    <a:lnTo>
                      <a:pt x="0" y="20"/>
                    </a:lnTo>
                    <a:lnTo>
                      <a:pt x="3" y="20"/>
                    </a:lnTo>
                    <a:lnTo>
                      <a:pt x="4" y="21"/>
                    </a:lnTo>
                    <a:lnTo>
                      <a:pt x="4" y="21"/>
                    </a:lnTo>
                    <a:lnTo>
                      <a:pt x="73" y="13"/>
                    </a:lnTo>
                    <a:lnTo>
                      <a:pt x="73" y="0"/>
                    </a:lnTo>
                    <a:lnTo>
                      <a:pt x="4" y="7"/>
                    </a:lnTo>
                    <a:lnTo>
                      <a:pt x="7" y="8"/>
                    </a:lnTo>
                    <a:lnTo>
                      <a:pt x="0" y="20"/>
                    </a:lnTo>
                    <a:lnTo>
                      <a:pt x="3" y="21"/>
                    </a:lnTo>
                    <a:lnTo>
                      <a:pt x="4" y="21"/>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8" name="Freeform 420"/>
              <p:cNvSpPr>
                <a:spLocks/>
              </p:cNvSpPr>
              <p:nvPr/>
            </p:nvSpPr>
            <p:spPr bwMode="auto">
              <a:xfrm>
                <a:off x="694" y="1960"/>
                <a:ext cx="62" cy="31"/>
              </a:xfrm>
              <a:custGeom>
                <a:avLst/>
                <a:gdLst>
                  <a:gd name="T0" fmla="*/ 3 w 123"/>
                  <a:gd name="T1" fmla="*/ 14 h 63"/>
                  <a:gd name="T2" fmla="*/ 17 w 123"/>
                  <a:gd name="T3" fmla="*/ 13 h 63"/>
                  <a:gd name="T4" fmla="*/ 32 w 123"/>
                  <a:gd name="T5" fmla="*/ 15 h 63"/>
                  <a:gd name="T6" fmla="*/ 47 w 123"/>
                  <a:gd name="T7" fmla="*/ 22 h 63"/>
                  <a:gd name="T8" fmla="*/ 62 w 123"/>
                  <a:gd name="T9" fmla="*/ 29 h 63"/>
                  <a:gd name="T10" fmla="*/ 77 w 123"/>
                  <a:gd name="T11" fmla="*/ 38 h 63"/>
                  <a:gd name="T12" fmla="*/ 91 w 123"/>
                  <a:gd name="T13" fmla="*/ 48 h 63"/>
                  <a:gd name="T14" fmla="*/ 104 w 123"/>
                  <a:gd name="T15" fmla="*/ 56 h 63"/>
                  <a:gd name="T16" fmla="*/ 116 w 123"/>
                  <a:gd name="T17" fmla="*/ 63 h 63"/>
                  <a:gd name="T18" fmla="*/ 123 w 123"/>
                  <a:gd name="T19" fmla="*/ 51 h 63"/>
                  <a:gd name="T20" fmla="*/ 107 w 123"/>
                  <a:gd name="T21" fmla="*/ 44 h 63"/>
                  <a:gd name="T22" fmla="*/ 93 w 123"/>
                  <a:gd name="T23" fmla="*/ 36 h 63"/>
                  <a:gd name="T24" fmla="*/ 79 w 123"/>
                  <a:gd name="T25" fmla="*/ 27 h 63"/>
                  <a:gd name="T26" fmla="*/ 66 w 123"/>
                  <a:gd name="T27" fmla="*/ 18 h 63"/>
                  <a:gd name="T28" fmla="*/ 52 w 123"/>
                  <a:gd name="T29" fmla="*/ 10 h 63"/>
                  <a:gd name="T30" fmla="*/ 37 w 123"/>
                  <a:gd name="T31" fmla="*/ 4 h 63"/>
                  <a:gd name="T32" fmla="*/ 20 w 123"/>
                  <a:gd name="T33" fmla="*/ 0 h 63"/>
                  <a:gd name="T34" fmla="*/ 0 w 123"/>
                  <a:gd name="T35" fmla="*/ 2 h 63"/>
                  <a:gd name="T36" fmla="*/ 3 w 123"/>
                  <a:gd name="T37"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3">
                    <a:moveTo>
                      <a:pt x="3" y="14"/>
                    </a:moveTo>
                    <a:lnTo>
                      <a:pt x="17" y="13"/>
                    </a:lnTo>
                    <a:lnTo>
                      <a:pt x="32" y="15"/>
                    </a:lnTo>
                    <a:lnTo>
                      <a:pt x="47" y="22"/>
                    </a:lnTo>
                    <a:lnTo>
                      <a:pt x="62" y="29"/>
                    </a:lnTo>
                    <a:lnTo>
                      <a:pt x="77" y="38"/>
                    </a:lnTo>
                    <a:lnTo>
                      <a:pt x="91" y="48"/>
                    </a:lnTo>
                    <a:lnTo>
                      <a:pt x="104" y="56"/>
                    </a:lnTo>
                    <a:lnTo>
                      <a:pt x="116" y="63"/>
                    </a:lnTo>
                    <a:lnTo>
                      <a:pt x="123" y="51"/>
                    </a:lnTo>
                    <a:lnTo>
                      <a:pt x="107" y="44"/>
                    </a:lnTo>
                    <a:lnTo>
                      <a:pt x="93" y="36"/>
                    </a:lnTo>
                    <a:lnTo>
                      <a:pt x="79" y="27"/>
                    </a:lnTo>
                    <a:lnTo>
                      <a:pt x="66" y="18"/>
                    </a:lnTo>
                    <a:lnTo>
                      <a:pt x="52" y="10"/>
                    </a:lnTo>
                    <a:lnTo>
                      <a:pt x="37" y="4"/>
                    </a:lnTo>
                    <a:lnTo>
                      <a:pt x="20" y="0"/>
                    </a:lnTo>
                    <a:lnTo>
                      <a:pt x="0" y="2"/>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589" name="Freeform 421"/>
            <p:cNvSpPr>
              <a:spLocks/>
            </p:cNvSpPr>
            <p:nvPr/>
          </p:nvSpPr>
          <p:spPr bwMode="auto">
            <a:xfrm>
              <a:off x="655" y="1895"/>
              <a:ext cx="41" cy="78"/>
            </a:xfrm>
            <a:custGeom>
              <a:avLst/>
              <a:gdLst>
                <a:gd name="T0" fmla="*/ 43 w 83"/>
                <a:gd name="T1" fmla="*/ 6 h 157"/>
                <a:gd name="T2" fmla="*/ 44 w 83"/>
                <a:gd name="T3" fmla="*/ 0 h 157"/>
                <a:gd name="T4" fmla="*/ 33 w 83"/>
                <a:gd name="T5" fmla="*/ 14 h 157"/>
                <a:gd name="T6" fmla="*/ 22 w 83"/>
                <a:gd name="T7" fmla="*/ 32 h 157"/>
                <a:gd name="T8" fmla="*/ 14 w 83"/>
                <a:gd name="T9" fmla="*/ 52 h 157"/>
                <a:gd name="T10" fmla="*/ 7 w 83"/>
                <a:gd name="T11" fmla="*/ 73 h 157"/>
                <a:gd name="T12" fmla="*/ 3 w 83"/>
                <a:gd name="T13" fmla="*/ 95 h 157"/>
                <a:gd name="T14" fmla="*/ 0 w 83"/>
                <a:gd name="T15" fmla="*/ 117 h 157"/>
                <a:gd name="T16" fmla="*/ 3 w 83"/>
                <a:gd name="T17" fmla="*/ 135 h 157"/>
                <a:gd name="T18" fmla="*/ 7 w 83"/>
                <a:gd name="T19" fmla="*/ 152 h 157"/>
                <a:gd name="T20" fmla="*/ 15 w 83"/>
                <a:gd name="T21" fmla="*/ 156 h 157"/>
                <a:gd name="T22" fmla="*/ 25 w 83"/>
                <a:gd name="T23" fmla="*/ 157 h 157"/>
                <a:gd name="T24" fmla="*/ 35 w 83"/>
                <a:gd name="T25" fmla="*/ 157 h 157"/>
                <a:gd name="T26" fmla="*/ 45 w 83"/>
                <a:gd name="T27" fmla="*/ 156 h 157"/>
                <a:gd name="T28" fmla="*/ 57 w 83"/>
                <a:gd name="T29" fmla="*/ 153 h 157"/>
                <a:gd name="T30" fmla="*/ 67 w 83"/>
                <a:gd name="T31" fmla="*/ 151 h 157"/>
                <a:gd name="T32" fmla="*/ 76 w 83"/>
                <a:gd name="T33" fmla="*/ 148 h 157"/>
                <a:gd name="T34" fmla="*/ 83 w 83"/>
                <a:gd name="T35" fmla="*/ 144 h 157"/>
                <a:gd name="T36" fmla="*/ 80 w 83"/>
                <a:gd name="T37" fmla="*/ 132 h 157"/>
                <a:gd name="T38" fmla="*/ 74 w 83"/>
                <a:gd name="T39" fmla="*/ 134 h 157"/>
                <a:gd name="T40" fmla="*/ 66 w 83"/>
                <a:gd name="T41" fmla="*/ 137 h 157"/>
                <a:gd name="T42" fmla="*/ 57 w 83"/>
                <a:gd name="T43" fmla="*/ 140 h 157"/>
                <a:gd name="T44" fmla="*/ 48 w 83"/>
                <a:gd name="T45" fmla="*/ 142 h 157"/>
                <a:gd name="T46" fmla="*/ 38 w 83"/>
                <a:gd name="T47" fmla="*/ 144 h 157"/>
                <a:gd name="T48" fmla="*/ 30 w 83"/>
                <a:gd name="T49" fmla="*/ 144 h 157"/>
                <a:gd name="T50" fmla="*/ 22 w 83"/>
                <a:gd name="T51" fmla="*/ 143 h 157"/>
                <a:gd name="T52" fmla="*/ 15 w 83"/>
                <a:gd name="T53" fmla="*/ 141 h 157"/>
                <a:gd name="T54" fmla="*/ 10 w 83"/>
                <a:gd name="T55" fmla="*/ 122 h 157"/>
                <a:gd name="T56" fmla="*/ 11 w 83"/>
                <a:gd name="T57" fmla="*/ 105 h 157"/>
                <a:gd name="T58" fmla="*/ 17 w 83"/>
                <a:gd name="T59" fmla="*/ 87 h 157"/>
                <a:gd name="T60" fmla="*/ 26 w 83"/>
                <a:gd name="T61" fmla="*/ 69 h 157"/>
                <a:gd name="T62" fmla="*/ 35 w 83"/>
                <a:gd name="T63" fmla="*/ 51 h 157"/>
                <a:gd name="T64" fmla="*/ 44 w 83"/>
                <a:gd name="T65" fmla="*/ 35 h 157"/>
                <a:gd name="T66" fmla="*/ 52 w 83"/>
                <a:gd name="T67" fmla="*/ 18 h 157"/>
                <a:gd name="T68" fmla="*/ 56 w 83"/>
                <a:gd name="T69" fmla="*/ 1 h 157"/>
                <a:gd name="T70" fmla="*/ 55 w 83"/>
                <a:gd name="T71" fmla="*/ 7 h 157"/>
                <a:gd name="T72" fmla="*/ 56 w 83"/>
                <a:gd name="T73" fmla="*/ 6 h 157"/>
                <a:gd name="T74" fmla="*/ 57 w 83"/>
                <a:gd name="T75" fmla="*/ 4 h 157"/>
                <a:gd name="T76" fmla="*/ 57 w 83"/>
                <a:gd name="T77" fmla="*/ 3 h 157"/>
                <a:gd name="T78" fmla="*/ 56 w 83"/>
                <a:gd name="T79" fmla="*/ 1 h 157"/>
                <a:gd name="T80" fmla="*/ 43 w 83"/>
                <a:gd name="T8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7">
                  <a:moveTo>
                    <a:pt x="43" y="6"/>
                  </a:moveTo>
                  <a:lnTo>
                    <a:pt x="44" y="0"/>
                  </a:lnTo>
                  <a:lnTo>
                    <a:pt x="33" y="14"/>
                  </a:lnTo>
                  <a:lnTo>
                    <a:pt x="22" y="32"/>
                  </a:lnTo>
                  <a:lnTo>
                    <a:pt x="14" y="52"/>
                  </a:lnTo>
                  <a:lnTo>
                    <a:pt x="7" y="73"/>
                  </a:lnTo>
                  <a:lnTo>
                    <a:pt x="3" y="95"/>
                  </a:lnTo>
                  <a:lnTo>
                    <a:pt x="0" y="117"/>
                  </a:lnTo>
                  <a:lnTo>
                    <a:pt x="3" y="135"/>
                  </a:lnTo>
                  <a:lnTo>
                    <a:pt x="7" y="152"/>
                  </a:lnTo>
                  <a:lnTo>
                    <a:pt x="15" y="156"/>
                  </a:lnTo>
                  <a:lnTo>
                    <a:pt x="25" y="157"/>
                  </a:lnTo>
                  <a:lnTo>
                    <a:pt x="35" y="157"/>
                  </a:lnTo>
                  <a:lnTo>
                    <a:pt x="45" y="156"/>
                  </a:lnTo>
                  <a:lnTo>
                    <a:pt x="57" y="153"/>
                  </a:lnTo>
                  <a:lnTo>
                    <a:pt x="67" y="151"/>
                  </a:lnTo>
                  <a:lnTo>
                    <a:pt x="76" y="148"/>
                  </a:lnTo>
                  <a:lnTo>
                    <a:pt x="83" y="144"/>
                  </a:lnTo>
                  <a:lnTo>
                    <a:pt x="80" y="132"/>
                  </a:lnTo>
                  <a:lnTo>
                    <a:pt x="74" y="134"/>
                  </a:lnTo>
                  <a:lnTo>
                    <a:pt x="66" y="137"/>
                  </a:lnTo>
                  <a:lnTo>
                    <a:pt x="57" y="140"/>
                  </a:lnTo>
                  <a:lnTo>
                    <a:pt x="48" y="142"/>
                  </a:lnTo>
                  <a:lnTo>
                    <a:pt x="38" y="144"/>
                  </a:lnTo>
                  <a:lnTo>
                    <a:pt x="30" y="144"/>
                  </a:lnTo>
                  <a:lnTo>
                    <a:pt x="22" y="143"/>
                  </a:lnTo>
                  <a:lnTo>
                    <a:pt x="15" y="141"/>
                  </a:lnTo>
                  <a:lnTo>
                    <a:pt x="10" y="122"/>
                  </a:lnTo>
                  <a:lnTo>
                    <a:pt x="11" y="105"/>
                  </a:lnTo>
                  <a:lnTo>
                    <a:pt x="17" y="87"/>
                  </a:lnTo>
                  <a:lnTo>
                    <a:pt x="26" y="69"/>
                  </a:lnTo>
                  <a:lnTo>
                    <a:pt x="35" y="51"/>
                  </a:lnTo>
                  <a:lnTo>
                    <a:pt x="44" y="35"/>
                  </a:lnTo>
                  <a:lnTo>
                    <a:pt x="52" y="18"/>
                  </a:lnTo>
                  <a:lnTo>
                    <a:pt x="56" y="1"/>
                  </a:lnTo>
                  <a:lnTo>
                    <a:pt x="55" y="7"/>
                  </a:lnTo>
                  <a:lnTo>
                    <a:pt x="56" y="6"/>
                  </a:lnTo>
                  <a:lnTo>
                    <a:pt x="57" y="4"/>
                  </a:lnTo>
                  <a:lnTo>
                    <a:pt x="57" y="3"/>
                  </a:lnTo>
                  <a:lnTo>
                    <a:pt x="56" y="1"/>
                  </a:lnTo>
                  <a:lnTo>
                    <a:pt x="4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0" name="Freeform 422"/>
            <p:cNvSpPr>
              <a:spLocks/>
            </p:cNvSpPr>
            <p:nvPr/>
          </p:nvSpPr>
          <p:spPr bwMode="auto">
            <a:xfrm>
              <a:off x="669" y="1876"/>
              <a:ext cx="13" cy="22"/>
            </a:xfrm>
            <a:custGeom>
              <a:avLst/>
              <a:gdLst>
                <a:gd name="T0" fmla="*/ 15 w 28"/>
                <a:gd name="T1" fmla="*/ 7 h 44"/>
                <a:gd name="T2" fmla="*/ 6 w 28"/>
                <a:gd name="T3" fmla="*/ 16 h 44"/>
                <a:gd name="T4" fmla="*/ 15 w 28"/>
                <a:gd name="T5" fmla="*/ 44 h 44"/>
                <a:gd name="T6" fmla="*/ 28 w 28"/>
                <a:gd name="T7" fmla="*/ 39 h 44"/>
                <a:gd name="T8" fmla="*/ 19 w 28"/>
                <a:gd name="T9" fmla="*/ 12 h 44"/>
                <a:gd name="T10" fmla="*/ 10 w 28"/>
                <a:gd name="T11" fmla="*/ 20 h 44"/>
                <a:gd name="T12" fmla="*/ 15 w 28"/>
                <a:gd name="T13" fmla="*/ 7 h 44"/>
                <a:gd name="T14" fmla="*/ 0 w 28"/>
                <a:gd name="T15" fmla="*/ 0 h 44"/>
                <a:gd name="T16" fmla="*/ 6 w 28"/>
                <a:gd name="T17" fmla="*/ 16 h 44"/>
                <a:gd name="T18" fmla="*/ 15 w 28"/>
                <a:gd name="T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4">
                  <a:moveTo>
                    <a:pt x="15" y="7"/>
                  </a:moveTo>
                  <a:lnTo>
                    <a:pt x="6" y="16"/>
                  </a:lnTo>
                  <a:lnTo>
                    <a:pt x="15" y="44"/>
                  </a:lnTo>
                  <a:lnTo>
                    <a:pt x="28" y="39"/>
                  </a:lnTo>
                  <a:lnTo>
                    <a:pt x="19" y="12"/>
                  </a:lnTo>
                  <a:lnTo>
                    <a:pt x="10" y="20"/>
                  </a:lnTo>
                  <a:lnTo>
                    <a:pt x="15" y="7"/>
                  </a:lnTo>
                  <a:lnTo>
                    <a:pt x="0" y="0"/>
                  </a:lnTo>
                  <a:lnTo>
                    <a:pt x="6" y="16"/>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1" name="Freeform 423"/>
            <p:cNvSpPr>
              <a:spLocks/>
            </p:cNvSpPr>
            <p:nvPr/>
          </p:nvSpPr>
          <p:spPr bwMode="auto">
            <a:xfrm>
              <a:off x="674" y="1870"/>
              <a:ext cx="19" cy="18"/>
            </a:xfrm>
            <a:custGeom>
              <a:avLst/>
              <a:gdLst>
                <a:gd name="T0" fmla="*/ 25 w 40"/>
                <a:gd name="T1" fmla="*/ 2 h 36"/>
                <a:gd name="T2" fmla="*/ 25 w 40"/>
                <a:gd name="T3" fmla="*/ 6 h 36"/>
                <a:gd name="T4" fmla="*/ 25 w 40"/>
                <a:gd name="T5" fmla="*/ 11 h 36"/>
                <a:gd name="T6" fmla="*/ 25 w 40"/>
                <a:gd name="T7" fmla="*/ 17 h 36"/>
                <a:gd name="T8" fmla="*/ 25 w 40"/>
                <a:gd name="T9" fmla="*/ 21 h 36"/>
                <a:gd name="T10" fmla="*/ 21 w 40"/>
                <a:gd name="T11" fmla="*/ 24 h 36"/>
                <a:gd name="T12" fmla="*/ 15 w 40"/>
                <a:gd name="T13" fmla="*/ 23 h 36"/>
                <a:gd name="T14" fmla="*/ 9 w 40"/>
                <a:gd name="T15" fmla="*/ 20 h 36"/>
                <a:gd name="T16" fmla="*/ 5 w 40"/>
                <a:gd name="T17" fmla="*/ 19 h 36"/>
                <a:gd name="T18" fmla="*/ 0 w 40"/>
                <a:gd name="T19" fmla="*/ 32 h 36"/>
                <a:gd name="T20" fmla="*/ 7 w 40"/>
                <a:gd name="T21" fmla="*/ 34 h 36"/>
                <a:gd name="T22" fmla="*/ 12 w 40"/>
                <a:gd name="T23" fmla="*/ 35 h 36"/>
                <a:gd name="T24" fmla="*/ 17 w 40"/>
                <a:gd name="T25" fmla="*/ 36 h 36"/>
                <a:gd name="T26" fmla="*/ 24 w 40"/>
                <a:gd name="T27" fmla="*/ 36 h 36"/>
                <a:gd name="T28" fmla="*/ 38 w 40"/>
                <a:gd name="T29" fmla="*/ 26 h 36"/>
                <a:gd name="T30" fmla="*/ 40 w 40"/>
                <a:gd name="T31" fmla="*/ 20 h 36"/>
                <a:gd name="T32" fmla="*/ 40 w 40"/>
                <a:gd name="T33" fmla="*/ 12 h 36"/>
                <a:gd name="T34" fmla="*/ 38 w 40"/>
                <a:gd name="T35" fmla="*/ 5 h 36"/>
                <a:gd name="T36" fmla="*/ 37 w 40"/>
                <a:gd name="T37" fmla="*/ 0 h 36"/>
                <a:gd name="T38" fmla="*/ 25 w 40"/>
                <a:gd name="T3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6">
                  <a:moveTo>
                    <a:pt x="25" y="2"/>
                  </a:moveTo>
                  <a:lnTo>
                    <a:pt x="25" y="6"/>
                  </a:lnTo>
                  <a:lnTo>
                    <a:pt x="25" y="11"/>
                  </a:lnTo>
                  <a:lnTo>
                    <a:pt x="25" y="17"/>
                  </a:lnTo>
                  <a:lnTo>
                    <a:pt x="25" y="21"/>
                  </a:lnTo>
                  <a:lnTo>
                    <a:pt x="21" y="24"/>
                  </a:lnTo>
                  <a:lnTo>
                    <a:pt x="15" y="23"/>
                  </a:lnTo>
                  <a:lnTo>
                    <a:pt x="9" y="20"/>
                  </a:lnTo>
                  <a:lnTo>
                    <a:pt x="5" y="19"/>
                  </a:lnTo>
                  <a:lnTo>
                    <a:pt x="0" y="32"/>
                  </a:lnTo>
                  <a:lnTo>
                    <a:pt x="7" y="34"/>
                  </a:lnTo>
                  <a:lnTo>
                    <a:pt x="12" y="35"/>
                  </a:lnTo>
                  <a:lnTo>
                    <a:pt x="17" y="36"/>
                  </a:lnTo>
                  <a:lnTo>
                    <a:pt x="24" y="36"/>
                  </a:lnTo>
                  <a:lnTo>
                    <a:pt x="38" y="26"/>
                  </a:lnTo>
                  <a:lnTo>
                    <a:pt x="40" y="20"/>
                  </a:lnTo>
                  <a:lnTo>
                    <a:pt x="40" y="12"/>
                  </a:lnTo>
                  <a:lnTo>
                    <a:pt x="38" y="5"/>
                  </a:lnTo>
                  <a:lnTo>
                    <a:pt x="37"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2" name="Freeform 424"/>
            <p:cNvSpPr>
              <a:spLocks/>
            </p:cNvSpPr>
            <p:nvPr/>
          </p:nvSpPr>
          <p:spPr bwMode="auto">
            <a:xfrm>
              <a:off x="685" y="1847"/>
              <a:ext cx="28" cy="24"/>
            </a:xfrm>
            <a:custGeom>
              <a:avLst/>
              <a:gdLst>
                <a:gd name="T0" fmla="*/ 21 w 58"/>
                <a:gd name="T1" fmla="*/ 13 h 49"/>
                <a:gd name="T2" fmla="*/ 25 w 58"/>
                <a:gd name="T3" fmla="*/ 0 h 49"/>
                <a:gd name="T4" fmla="*/ 20 w 58"/>
                <a:gd name="T5" fmla="*/ 0 h 49"/>
                <a:gd name="T6" fmla="*/ 15 w 58"/>
                <a:gd name="T7" fmla="*/ 2 h 49"/>
                <a:gd name="T8" fmla="*/ 10 w 58"/>
                <a:gd name="T9" fmla="*/ 4 h 49"/>
                <a:gd name="T10" fmla="*/ 6 w 58"/>
                <a:gd name="T11" fmla="*/ 6 h 49"/>
                <a:gd name="T12" fmla="*/ 2 w 58"/>
                <a:gd name="T13" fmla="*/ 19 h 49"/>
                <a:gd name="T14" fmla="*/ 0 w 58"/>
                <a:gd name="T15" fmla="*/ 28 h 49"/>
                <a:gd name="T16" fmla="*/ 2 w 58"/>
                <a:gd name="T17" fmla="*/ 36 h 49"/>
                <a:gd name="T18" fmla="*/ 3 w 58"/>
                <a:gd name="T19" fmla="*/ 49 h 49"/>
                <a:gd name="T20" fmla="*/ 15 w 58"/>
                <a:gd name="T21" fmla="*/ 47 h 49"/>
                <a:gd name="T22" fmla="*/ 13 w 58"/>
                <a:gd name="T23" fmla="*/ 24 h 49"/>
                <a:gd name="T24" fmla="*/ 18 w 58"/>
                <a:gd name="T25" fmla="*/ 15 h 49"/>
                <a:gd name="T26" fmla="*/ 25 w 58"/>
                <a:gd name="T27" fmla="*/ 13 h 49"/>
                <a:gd name="T28" fmla="*/ 28 w 58"/>
                <a:gd name="T29" fmla="*/ 0 h 49"/>
                <a:gd name="T30" fmla="*/ 25 w 58"/>
                <a:gd name="T31" fmla="*/ 13 h 49"/>
                <a:gd name="T32" fmla="*/ 58 w 58"/>
                <a:gd name="T33" fmla="*/ 18 h 49"/>
                <a:gd name="T34" fmla="*/ 28 w 58"/>
                <a:gd name="T35" fmla="*/ 0 h 49"/>
                <a:gd name="T36" fmla="*/ 21 w 58"/>
                <a:gd name="T37"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21" y="13"/>
                  </a:moveTo>
                  <a:lnTo>
                    <a:pt x="25" y="0"/>
                  </a:lnTo>
                  <a:lnTo>
                    <a:pt x="20" y="0"/>
                  </a:lnTo>
                  <a:lnTo>
                    <a:pt x="15" y="2"/>
                  </a:lnTo>
                  <a:lnTo>
                    <a:pt x="10" y="4"/>
                  </a:lnTo>
                  <a:lnTo>
                    <a:pt x="6" y="6"/>
                  </a:lnTo>
                  <a:lnTo>
                    <a:pt x="2" y="19"/>
                  </a:lnTo>
                  <a:lnTo>
                    <a:pt x="0" y="28"/>
                  </a:lnTo>
                  <a:lnTo>
                    <a:pt x="2" y="36"/>
                  </a:lnTo>
                  <a:lnTo>
                    <a:pt x="3" y="49"/>
                  </a:lnTo>
                  <a:lnTo>
                    <a:pt x="15" y="47"/>
                  </a:lnTo>
                  <a:lnTo>
                    <a:pt x="13" y="24"/>
                  </a:lnTo>
                  <a:lnTo>
                    <a:pt x="18" y="15"/>
                  </a:lnTo>
                  <a:lnTo>
                    <a:pt x="25" y="13"/>
                  </a:lnTo>
                  <a:lnTo>
                    <a:pt x="28" y="0"/>
                  </a:lnTo>
                  <a:lnTo>
                    <a:pt x="25" y="13"/>
                  </a:lnTo>
                  <a:lnTo>
                    <a:pt x="58" y="18"/>
                  </a:lnTo>
                  <a:lnTo>
                    <a:pt x="28" y="0"/>
                  </a:lnTo>
                  <a:lnTo>
                    <a:pt x="2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3" name="Freeform 425"/>
            <p:cNvSpPr>
              <a:spLocks/>
            </p:cNvSpPr>
            <p:nvPr/>
          </p:nvSpPr>
          <p:spPr bwMode="auto">
            <a:xfrm>
              <a:off x="678" y="1839"/>
              <a:ext cx="21" cy="14"/>
            </a:xfrm>
            <a:custGeom>
              <a:avLst/>
              <a:gdLst>
                <a:gd name="T0" fmla="*/ 2 w 40"/>
                <a:gd name="T1" fmla="*/ 4 h 29"/>
                <a:gd name="T2" fmla="*/ 5 w 40"/>
                <a:gd name="T3" fmla="*/ 13 h 29"/>
                <a:gd name="T4" fmla="*/ 33 w 40"/>
                <a:gd name="T5" fmla="*/ 29 h 29"/>
                <a:gd name="T6" fmla="*/ 40 w 40"/>
                <a:gd name="T7" fmla="*/ 16 h 29"/>
                <a:gd name="T8" fmla="*/ 12 w 40"/>
                <a:gd name="T9" fmla="*/ 0 h 29"/>
                <a:gd name="T10" fmla="*/ 15 w 40"/>
                <a:gd name="T11" fmla="*/ 8 h 29"/>
                <a:gd name="T12" fmla="*/ 2 w 40"/>
                <a:gd name="T13" fmla="*/ 4 h 29"/>
                <a:gd name="T14" fmla="*/ 0 w 40"/>
                <a:gd name="T15" fmla="*/ 10 h 29"/>
                <a:gd name="T16" fmla="*/ 5 w 40"/>
                <a:gd name="T17" fmla="*/ 13 h 29"/>
                <a:gd name="T18" fmla="*/ 2 w 40"/>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9">
                  <a:moveTo>
                    <a:pt x="2" y="4"/>
                  </a:moveTo>
                  <a:lnTo>
                    <a:pt x="5" y="13"/>
                  </a:lnTo>
                  <a:lnTo>
                    <a:pt x="33" y="29"/>
                  </a:lnTo>
                  <a:lnTo>
                    <a:pt x="40" y="16"/>
                  </a:lnTo>
                  <a:lnTo>
                    <a:pt x="12" y="0"/>
                  </a:lnTo>
                  <a:lnTo>
                    <a:pt x="15" y="8"/>
                  </a:lnTo>
                  <a:lnTo>
                    <a:pt x="2" y="4"/>
                  </a:lnTo>
                  <a:lnTo>
                    <a:pt x="0" y="10"/>
                  </a:lnTo>
                  <a:lnTo>
                    <a:pt x="5" y="1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4" name="Freeform 426"/>
            <p:cNvSpPr>
              <a:spLocks/>
            </p:cNvSpPr>
            <p:nvPr/>
          </p:nvSpPr>
          <p:spPr bwMode="auto">
            <a:xfrm>
              <a:off x="679" y="1772"/>
              <a:ext cx="32" cy="71"/>
            </a:xfrm>
            <a:custGeom>
              <a:avLst/>
              <a:gdLst>
                <a:gd name="T0" fmla="*/ 59 w 62"/>
                <a:gd name="T1" fmla="*/ 3 h 141"/>
                <a:gd name="T2" fmla="*/ 48 w 62"/>
                <a:gd name="T3" fmla="*/ 8 h 141"/>
                <a:gd name="T4" fmla="*/ 0 w 62"/>
                <a:gd name="T5" fmla="*/ 137 h 141"/>
                <a:gd name="T6" fmla="*/ 13 w 62"/>
                <a:gd name="T7" fmla="*/ 141 h 141"/>
                <a:gd name="T8" fmla="*/ 62 w 62"/>
                <a:gd name="T9" fmla="*/ 11 h 141"/>
                <a:gd name="T10" fmla="*/ 52 w 62"/>
                <a:gd name="T11" fmla="*/ 16 h 141"/>
                <a:gd name="T12" fmla="*/ 59 w 62"/>
                <a:gd name="T13" fmla="*/ 3 h 141"/>
                <a:gd name="T14" fmla="*/ 52 w 62"/>
                <a:gd name="T15" fmla="*/ 0 h 141"/>
                <a:gd name="T16" fmla="*/ 48 w 62"/>
                <a:gd name="T17" fmla="*/ 8 h 141"/>
                <a:gd name="T18" fmla="*/ 59 w 62"/>
                <a:gd name="T19" fmla="*/ 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1">
                  <a:moveTo>
                    <a:pt x="59" y="3"/>
                  </a:moveTo>
                  <a:lnTo>
                    <a:pt x="48" y="8"/>
                  </a:lnTo>
                  <a:lnTo>
                    <a:pt x="0" y="137"/>
                  </a:lnTo>
                  <a:lnTo>
                    <a:pt x="13" y="141"/>
                  </a:lnTo>
                  <a:lnTo>
                    <a:pt x="62" y="11"/>
                  </a:lnTo>
                  <a:lnTo>
                    <a:pt x="52" y="16"/>
                  </a:lnTo>
                  <a:lnTo>
                    <a:pt x="59" y="3"/>
                  </a:lnTo>
                  <a:lnTo>
                    <a:pt x="52" y="0"/>
                  </a:lnTo>
                  <a:lnTo>
                    <a:pt x="48" y="8"/>
                  </a:lnTo>
                  <a:lnTo>
                    <a:pt x="5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5" name="Freeform 427"/>
            <p:cNvSpPr>
              <a:spLocks/>
            </p:cNvSpPr>
            <p:nvPr/>
          </p:nvSpPr>
          <p:spPr bwMode="auto">
            <a:xfrm>
              <a:off x="705" y="1774"/>
              <a:ext cx="20" cy="15"/>
            </a:xfrm>
            <a:custGeom>
              <a:avLst/>
              <a:gdLst>
                <a:gd name="T0" fmla="*/ 36 w 39"/>
                <a:gd name="T1" fmla="*/ 16 h 30"/>
                <a:gd name="T2" fmla="*/ 39 w 39"/>
                <a:gd name="T3" fmla="*/ 16 h 30"/>
                <a:gd name="T4" fmla="*/ 7 w 39"/>
                <a:gd name="T5" fmla="*/ 0 h 30"/>
                <a:gd name="T6" fmla="*/ 0 w 39"/>
                <a:gd name="T7" fmla="*/ 13 h 30"/>
                <a:gd name="T8" fmla="*/ 32 w 39"/>
                <a:gd name="T9" fmla="*/ 29 h 30"/>
                <a:gd name="T10" fmla="*/ 36 w 39"/>
                <a:gd name="T11" fmla="*/ 29 h 30"/>
                <a:gd name="T12" fmla="*/ 32 w 39"/>
                <a:gd name="T13" fmla="*/ 29 h 30"/>
                <a:gd name="T14" fmla="*/ 34 w 39"/>
                <a:gd name="T15" fmla="*/ 30 h 30"/>
                <a:gd name="T16" fmla="*/ 36 w 39"/>
                <a:gd name="T17" fmla="*/ 29 h 30"/>
                <a:gd name="T18" fmla="*/ 36 w 39"/>
                <a:gd name="T1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36" y="16"/>
                  </a:moveTo>
                  <a:lnTo>
                    <a:pt x="39" y="16"/>
                  </a:lnTo>
                  <a:lnTo>
                    <a:pt x="7" y="0"/>
                  </a:lnTo>
                  <a:lnTo>
                    <a:pt x="0" y="13"/>
                  </a:lnTo>
                  <a:lnTo>
                    <a:pt x="32" y="29"/>
                  </a:lnTo>
                  <a:lnTo>
                    <a:pt x="36" y="29"/>
                  </a:lnTo>
                  <a:lnTo>
                    <a:pt x="32" y="29"/>
                  </a:lnTo>
                  <a:lnTo>
                    <a:pt x="34" y="30"/>
                  </a:lnTo>
                  <a:lnTo>
                    <a:pt x="36" y="29"/>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6" name="Freeform 428"/>
            <p:cNvSpPr>
              <a:spLocks/>
            </p:cNvSpPr>
            <p:nvPr/>
          </p:nvSpPr>
          <p:spPr bwMode="auto">
            <a:xfrm>
              <a:off x="723" y="1777"/>
              <a:ext cx="37" cy="11"/>
            </a:xfrm>
            <a:custGeom>
              <a:avLst/>
              <a:gdLst>
                <a:gd name="T0" fmla="*/ 72 w 72"/>
                <a:gd name="T1" fmla="*/ 4 h 22"/>
                <a:gd name="T2" fmla="*/ 66 w 72"/>
                <a:gd name="T3" fmla="*/ 1 h 22"/>
                <a:gd name="T4" fmla="*/ 0 w 72"/>
                <a:gd name="T5" fmla="*/ 9 h 22"/>
                <a:gd name="T6" fmla="*/ 0 w 72"/>
                <a:gd name="T7" fmla="*/ 22 h 22"/>
                <a:gd name="T8" fmla="*/ 66 w 72"/>
                <a:gd name="T9" fmla="*/ 14 h 22"/>
                <a:gd name="T10" fmla="*/ 59 w 72"/>
                <a:gd name="T11" fmla="*/ 11 h 22"/>
                <a:gd name="T12" fmla="*/ 72 w 72"/>
                <a:gd name="T13" fmla="*/ 4 h 22"/>
                <a:gd name="T14" fmla="*/ 70 w 72"/>
                <a:gd name="T15" fmla="*/ 0 h 22"/>
                <a:gd name="T16" fmla="*/ 66 w 72"/>
                <a:gd name="T17" fmla="*/ 1 h 22"/>
                <a:gd name="T18" fmla="*/ 72 w 72"/>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2">
                  <a:moveTo>
                    <a:pt x="72" y="4"/>
                  </a:moveTo>
                  <a:lnTo>
                    <a:pt x="66" y="1"/>
                  </a:lnTo>
                  <a:lnTo>
                    <a:pt x="0" y="9"/>
                  </a:lnTo>
                  <a:lnTo>
                    <a:pt x="0" y="22"/>
                  </a:lnTo>
                  <a:lnTo>
                    <a:pt x="66" y="14"/>
                  </a:lnTo>
                  <a:lnTo>
                    <a:pt x="59" y="11"/>
                  </a:lnTo>
                  <a:lnTo>
                    <a:pt x="72" y="4"/>
                  </a:lnTo>
                  <a:lnTo>
                    <a:pt x="70" y="0"/>
                  </a:lnTo>
                  <a:lnTo>
                    <a:pt x="66" y="1"/>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7" name="Rectangle 429"/>
            <p:cNvSpPr>
              <a:spLocks noChangeArrowheads="1"/>
            </p:cNvSpPr>
            <p:nvPr/>
          </p:nvSpPr>
          <p:spPr bwMode="auto">
            <a:xfrm>
              <a:off x="1052" y="1910"/>
              <a:ext cx="212" cy="111"/>
            </a:xfrm>
            <a:prstGeom prst="rect">
              <a:avLst/>
            </a:prstGeom>
            <a:solidFill>
              <a:srgbClr val="FF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98" name="Freeform 430"/>
            <p:cNvSpPr>
              <a:spLocks/>
            </p:cNvSpPr>
            <p:nvPr/>
          </p:nvSpPr>
          <p:spPr bwMode="auto">
            <a:xfrm>
              <a:off x="1052" y="1906"/>
              <a:ext cx="216" cy="8"/>
            </a:xfrm>
            <a:custGeom>
              <a:avLst/>
              <a:gdLst>
                <a:gd name="T0" fmla="*/ 432 w 432"/>
                <a:gd name="T1" fmla="*/ 8 h 15"/>
                <a:gd name="T2" fmla="*/ 425 w 432"/>
                <a:gd name="T3" fmla="*/ 0 h 15"/>
                <a:gd name="T4" fmla="*/ 0 w 432"/>
                <a:gd name="T5" fmla="*/ 0 h 15"/>
                <a:gd name="T6" fmla="*/ 0 w 432"/>
                <a:gd name="T7" fmla="*/ 15 h 15"/>
                <a:gd name="T8" fmla="*/ 425 w 432"/>
                <a:gd name="T9" fmla="*/ 15 h 15"/>
                <a:gd name="T10" fmla="*/ 417 w 432"/>
                <a:gd name="T11" fmla="*/ 8 h 15"/>
                <a:gd name="T12" fmla="*/ 432 w 432"/>
                <a:gd name="T13" fmla="*/ 8 h 15"/>
                <a:gd name="T14" fmla="*/ 432 w 432"/>
                <a:gd name="T15" fmla="*/ 0 h 15"/>
                <a:gd name="T16" fmla="*/ 425 w 432"/>
                <a:gd name="T17" fmla="*/ 0 h 15"/>
                <a:gd name="T18" fmla="*/ 432 w 43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432" y="8"/>
                  </a:moveTo>
                  <a:lnTo>
                    <a:pt x="425" y="0"/>
                  </a:lnTo>
                  <a:lnTo>
                    <a:pt x="0" y="0"/>
                  </a:lnTo>
                  <a:lnTo>
                    <a:pt x="0" y="15"/>
                  </a:lnTo>
                  <a:lnTo>
                    <a:pt x="425" y="15"/>
                  </a:lnTo>
                  <a:lnTo>
                    <a:pt x="417" y="8"/>
                  </a:lnTo>
                  <a:lnTo>
                    <a:pt x="432" y="8"/>
                  </a:lnTo>
                  <a:lnTo>
                    <a:pt x="432" y="0"/>
                  </a:lnTo>
                  <a:lnTo>
                    <a:pt x="425" y="0"/>
                  </a:lnTo>
                  <a:lnTo>
                    <a:pt x="4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99" name="Freeform 431"/>
            <p:cNvSpPr>
              <a:spLocks/>
            </p:cNvSpPr>
            <p:nvPr/>
          </p:nvSpPr>
          <p:spPr bwMode="auto">
            <a:xfrm>
              <a:off x="1260" y="1910"/>
              <a:ext cx="8" cy="115"/>
            </a:xfrm>
            <a:custGeom>
              <a:avLst/>
              <a:gdLst>
                <a:gd name="T0" fmla="*/ 8 w 15"/>
                <a:gd name="T1" fmla="*/ 229 h 229"/>
                <a:gd name="T2" fmla="*/ 15 w 15"/>
                <a:gd name="T3" fmla="*/ 221 h 229"/>
                <a:gd name="T4" fmla="*/ 15 w 15"/>
                <a:gd name="T5" fmla="*/ 0 h 229"/>
                <a:gd name="T6" fmla="*/ 0 w 15"/>
                <a:gd name="T7" fmla="*/ 0 h 229"/>
                <a:gd name="T8" fmla="*/ 0 w 15"/>
                <a:gd name="T9" fmla="*/ 221 h 229"/>
                <a:gd name="T10" fmla="*/ 8 w 15"/>
                <a:gd name="T11" fmla="*/ 214 h 229"/>
                <a:gd name="T12" fmla="*/ 8 w 15"/>
                <a:gd name="T13" fmla="*/ 229 h 229"/>
                <a:gd name="T14" fmla="*/ 15 w 15"/>
                <a:gd name="T15" fmla="*/ 229 h 229"/>
                <a:gd name="T16" fmla="*/ 15 w 15"/>
                <a:gd name="T17" fmla="*/ 221 h 229"/>
                <a:gd name="T18" fmla="*/ 8 w 15"/>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8" y="229"/>
                  </a:moveTo>
                  <a:lnTo>
                    <a:pt x="15" y="221"/>
                  </a:lnTo>
                  <a:lnTo>
                    <a:pt x="15" y="0"/>
                  </a:lnTo>
                  <a:lnTo>
                    <a:pt x="0" y="0"/>
                  </a:lnTo>
                  <a:lnTo>
                    <a:pt x="0" y="221"/>
                  </a:lnTo>
                  <a:lnTo>
                    <a:pt x="8" y="214"/>
                  </a:lnTo>
                  <a:lnTo>
                    <a:pt x="8" y="229"/>
                  </a:lnTo>
                  <a:lnTo>
                    <a:pt x="15" y="229"/>
                  </a:lnTo>
                  <a:lnTo>
                    <a:pt x="15" y="221"/>
                  </a:lnTo>
                  <a:lnTo>
                    <a:pt x="8" y="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0" name="Freeform 432"/>
            <p:cNvSpPr>
              <a:spLocks/>
            </p:cNvSpPr>
            <p:nvPr/>
          </p:nvSpPr>
          <p:spPr bwMode="auto">
            <a:xfrm>
              <a:off x="1048" y="2017"/>
              <a:ext cx="216" cy="8"/>
            </a:xfrm>
            <a:custGeom>
              <a:avLst/>
              <a:gdLst>
                <a:gd name="T0" fmla="*/ 0 w 432"/>
                <a:gd name="T1" fmla="*/ 7 h 15"/>
                <a:gd name="T2" fmla="*/ 7 w 432"/>
                <a:gd name="T3" fmla="*/ 15 h 15"/>
                <a:gd name="T4" fmla="*/ 432 w 432"/>
                <a:gd name="T5" fmla="*/ 15 h 15"/>
                <a:gd name="T6" fmla="*/ 432 w 432"/>
                <a:gd name="T7" fmla="*/ 0 h 15"/>
                <a:gd name="T8" fmla="*/ 7 w 432"/>
                <a:gd name="T9" fmla="*/ 0 h 15"/>
                <a:gd name="T10" fmla="*/ 15 w 432"/>
                <a:gd name="T11" fmla="*/ 7 h 15"/>
                <a:gd name="T12" fmla="*/ 0 w 432"/>
                <a:gd name="T13" fmla="*/ 7 h 15"/>
                <a:gd name="T14" fmla="*/ 0 w 432"/>
                <a:gd name="T15" fmla="*/ 15 h 15"/>
                <a:gd name="T16" fmla="*/ 7 w 432"/>
                <a:gd name="T17" fmla="*/ 15 h 15"/>
                <a:gd name="T18" fmla="*/ 0 w 43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0" y="7"/>
                  </a:moveTo>
                  <a:lnTo>
                    <a:pt x="7" y="15"/>
                  </a:lnTo>
                  <a:lnTo>
                    <a:pt x="432" y="15"/>
                  </a:lnTo>
                  <a:lnTo>
                    <a:pt x="43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1" name="Freeform 433"/>
            <p:cNvSpPr>
              <a:spLocks/>
            </p:cNvSpPr>
            <p:nvPr/>
          </p:nvSpPr>
          <p:spPr bwMode="auto">
            <a:xfrm>
              <a:off x="1048" y="1906"/>
              <a:ext cx="8" cy="115"/>
            </a:xfrm>
            <a:custGeom>
              <a:avLst/>
              <a:gdLst>
                <a:gd name="T0" fmla="*/ 7 w 15"/>
                <a:gd name="T1" fmla="*/ 0 h 229"/>
                <a:gd name="T2" fmla="*/ 0 w 15"/>
                <a:gd name="T3" fmla="*/ 8 h 229"/>
                <a:gd name="T4" fmla="*/ 0 w 15"/>
                <a:gd name="T5" fmla="*/ 229 h 229"/>
                <a:gd name="T6" fmla="*/ 15 w 15"/>
                <a:gd name="T7" fmla="*/ 229 h 229"/>
                <a:gd name="T8" fmla="*/ 15 w 15"/>
                <a:gd name="T9" fmla="*/ 8 h 229"/>
                <a:gd name="T10" fmla="*/ 7 w 15"/>
                <a:gd name="T11" fmla="*/ 15 h 229"/>
                <a:gd name="T12" fmla="*/ 7 w 15"/>
                <a:gd name="T13" fmla="*/ 0 h 229"/>
                <a:gd name="T14" fmla="*/ 0 w 15"/>
                <a:gd name="T15" fmla="*/ 0 h 229"/>
                <a:gd name="T16" fmla="*/ 0 w 15"/>
                <a:gd name="T17" fmla="*/ 8 h 229"/>
                <a:gd name="T18" fmla="*/ 7 w 15"/>
                <a:gd name="T1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7" y="0"/>
                  </a:moveTo>
                  <a:lnTo>
                    <a:pt x="0" y="8"/>
                  </a:lnTo>
                  <a:lnTo>
                    <a:pt x="0" y="229"/>
                  </a:lnTo>
                  <a:lnTo>
                    <a:pt x="15" y="22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2" name="Rectangle 434"/>
            <p:cNvSpPr>
              <a:spLocks noChangeArrowheads="1"/>
            </p:cNvSpPr>
            <p:nvPr/>
          </p:nvSpPr>
          <p:spPr bwMode="auto">
            <a:xfrm>
              <a:off x="1044" y="1933"/>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03" name="Freeform 435"/>
            <p:cNvSpPr>
              <a:spLocks/>
            </p:cNvSpPr>
            <p:nvPr/>
          </p:nvSpPr>
          <p:spPr bwMode="auto">
            <a:xfrm>
              <a:off x="1044" y="1929"/>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4" name="Freeform 436"/>
            <p:cNvSpPr>
              <a:spLocks/>
            </p:cNvSpPr>
            <p:nvPr/>
          </p:nvSpPr>
          <p:spPr bwMode="auto">
            <a:xfrm>
              <a:off x="1264" y="1933"/>
              <a:ext cx="8" cy="13"/>
            </a:xfrm>
            <a:custGeom>
              <a:avLst/>
              <a:gdLst>
                <a:gd name="T0" fmla="*/ 7 w 15"/>
                <a:gd name="T1" fmla="*/ 27 h 27"/>
                <a:gd name="T2" fmla="*/ 15 w 15"/>
                <a:gd name="T3" fmla="*/ 19 h 27"/>
                <a:gd name="T4" fmla="*/ 15 w 15"/>
                <a:gd name="T5" fmla="*/ 0 h 27"/>
                <a:gd name="T6" fmla="*/ 0 w 15"/>
                <a:gd name="T7" fmla="*/ 0 h 27"/>
                <a:gd name="T8" fmla="*/ 0 w 15"/>
                <a:gd name="T9" fmla="*/ 19 h 27"/>
                <a:gd name="T10" fmla="*/ 7 w 15"/>
                <a:gd name="T11" fmla="*/ 12 h 27"/>
                <a:gd name="T12" fmla="*/ 7 w 15"/>
                <a:gd name="T13" fmla="*/ 27 h 27"/>
                <a:gd name="T14" fmla="*/ 15 w 15"/>
                <a:gd name="T15" fmla="*/ 27 h 27"/>
                <a:gd name="T16" fmla="*/ 15 w 15"/>
                <a:gd name="T17" fmla="*/ 19 h 27"/>
                <a:gd name="T18" fmla="*/ 7 w 15"/>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7">
                  <a:moveTo>
                    <a:pt x="7" y="27"/>
                  </a:moveTo>
                  <a:lnTo>
                    <a:pt x="15" y="19"/>
                  </a:lnTo>
                  <a:lnTo>
                    <a:pt x="15" y="0"/>
                  </a:lnTo>
                  <a:lnTo>
                    <a:pt x="0" y="0"/>
                  </a:lnTo>
                  <a:lnTo>
                    <a:pt x="0" y="19"/>
                  </a:lnTo>
                  <a:lnTo>
                    <a:pt x="7" y="12"/>
                  </a:lnTo>
                  <a:lnTo>
                    <a:pt x="7" y="27"/>
                  </a:lnTo>
                  <a:lnTo>
                    <a:pt x="15" y="27"/>
                  </a:lnTo>
                  <a:lnTo>
                    <a:pt x="15" y="19"/>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5" name="Freeform 437"/>
            <p:cNvSpPr>
              <a:spLocks/>
            </p:cNvSpPr>
            <p:nvPr/>
          </p:nvSpPr>
          <p:spPr bwMode="auto">
            <a:xfrm>
              <a:off x="1041" y="1938"/>
              <a:ext cx="227" cy="8"/>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6" name="Freeform 438"/>
            <p:cNvSpPr>
              <a:spLocks/>
            </p:cNvSpPr>
            <p:nvPr/>
          </p:nvSpPr>
          <p:spPr bwMode="auto">
            <a:xfrm>
              <a:off x="1041" y="1929"/>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7" name="Rectangle 439"/>
            <p:cNvSpPr>
              <a:spLocks noChangeArrowheads="1"/>
            </p:cNvSpPr>
            <p:nvPr/>
          </p:nvSpPr>
          <p:spPr bwMode="auto">
            <a:xfrm>
              <a:off x="1046" y="195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08" name="Freeform 440"/>
            <p:cNvSpPr>
              <a:spLocks/>
            </p:cNvSpPr>
            <p:nvPr/>
          </p:nvSpPr>
          <p:spPr bwMode="auto">
            <a:xfrm>
              <a:off x="1046" y="1955"/>
              <a:ext cx="227" cy="7"/>
            </a:xfrm>
            <a:custGeom>
              <a:avLst/>
              <a:gdLst>
                <a:gd name="T0" fmla="*/ 454 w 454"/>
                <a:gd name="T1" fmla="*/ 7 h 15"/>
                <a:gd name="T2" fmla="*/ 446 w 454"/>
                <a:gd name="T3" fmla="*/ 0 h 15"/>
                <a:gd name="T4" fmla="*/ 0 w 454"/>
                <a:gd name="T5" fmla="*/ 0 h 15"/>
                <a:gd name="T6" fmla="*/ 0 w 454"/>
                <a:gd name="T7" fmla="*/ 15 h 15"/>
                <a:gd name="T8" fmla="*/ 446 w 454"/>
                <a:gd name="T9" fmla="*/ 15 h 15"/>
                <a:gd name="T10" fmla="*/ 439 w 454"/>
                <a:gd name="T11" fmla="*/ 7 h 15"/>
                <a:gd name="T12" fmla="*/ 454 w 454"/>
                <a:gd name="T13" fmla="*/ 7 h 15"/>
                <a:gd name="T14" fmla="*/ 454 w 454"/>
                <a:gd name="T15" fmla="*/ 0 h 15"/>
                <a:gd name="T16" fmla="*/ 446 w 454"/>
                <a:gd name="T17" fmla="*/ 0 h 15"/>
                <a:gd name="T18" fmla="*/ 454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454" y="7"/>
                  </a:moveTo>
                  <a:lnTo>
                    <a:pt x="446" y="0"/>
                  </a:lnTo>
                  <a:lnTo>
                    <a:pt x="0" y="0"/>
                  </a:lnTo>
                  <a:lnTo>
                    <a:pt x="0" y="15"/>
                  </a:lnTo>
                  <a:lnTo>
                    <a:pt x="446" y="15"/>
                  </a:lnTo>
                  <a:lnTo>
                    <a:pt x="439" y="7"/>
                  </a:lnTo>
                  <a:lnTo>
                    <a:pt x="454" y="7"/>
                  </a:lnTo>
                  <a:lnTo>
                    <a:pt x="454" y="0"/>
                  </a:lnTo>
                  <a:lnTo>
                    <a:pt x="446" y="0"/>
                  </a:lnTo>
                  <a:lnTo>
                    <a:pt x="45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09" name="Freeform 441"/>
            <p:cNvSpPr>
              <a:spLocks/>
            </p:cNvSpPr>
            <p:nvPr/>
          </p:nvSpPr>
          <p:spPr bwMode="auto">
            <a:xfrm>
              <a:off x="1266" y="1958"/>
              <a:ext cx="7" cy="14"/>
            </a:xfrm>
            <a:custGeom>
              <a:avLst/>
              <a:gdLst>
                <a:gd name="T0" fmla="*/ 7 w 15"/>
                <a:gd name="T1" fmla="*/ 28 h 28"/>
                <a:gd name="T2" fmla="*/ 15 w 15"/>
                <a:gd name="T3" fmla="*/ 19 h 28"/>
                <a:gd name="T4" fmla="*/ 15 w 15"/>
                <a:gd name="T5" fmla="*/ 0 h 28"/>
                <a:gd name="T6" fmla="*/ 0 w 15"/>
                <a:gd name="T7" fmla="*/ 0 h 28"/>
                <a:gd name="T8" fmla="*/ 0 w 15"/>
                <a:gd name="T9" fmla="*/ 19 h 28"/>
                <a:gd name="T10" fmla="*/ 7 w 15"/>
                <a:gd name="T11" fmla="*/ 13 h 28"/>
                <a:gd name="T12" fmla="*/ 7 w 15"/>
                <a:gd name="T13" fmla="*/ 28 h 28"/>
                <a:gd name="T14" fmla="*/ 15 w 15"/>
                <a:gd name="T15" fmla="*/ 28 h 28"/>
                <a:gd name="T16" fmla="*/ 15 w 15"/>
                <a:gd name="T17" fmla="*/ 19 h 28"/>
                <a:gd name="T18" fmla="*/ 7 w 1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8">
                  <a:moveTo>
                    <a:pt x="7" y="28"/>
                  </a:moveTo>
                  <a:lnTo>
                    <a:pt x="15" y="19"/>
                  </a:lnTo>
                  <a:lnTo>
                    <a:pt x="15" y="0"/>
                  </a:lnTo>
                  <a:lnTo>
                    <a:pt x="0" y="0"/>
                  </a:lnTo>
                  <a:lnTo>
                    <a:pt x="0" y="19"/>
                  </a:lnTo>
                  <a:lnTo>
                    <a:pt x="7" y="13"/>
                  </a:lnTo>
                  <a:lnTo>
                    <a:pt x="7" y="28"/>
                  </a:lnTo>
                  <a:lnTo>
                    <a:pt x="15" y="28"/>
                  </a:lnTo>
                  <a:lnTo>
                    <a:pt x="15" y="19"/>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0" name="Freeform 442"/>
            <p:cNvSpPr>
              <a:spLocks/>
            </p:cNvSpPr>
            <p:nvPr/>
          </p:nvSpPr>
          <p:spPr bwMode="auto">
            <a:xfrm>
              <a:off x="1043" y="1965"/>
              <a:ext cx="226" cy="7"/>
            </a:xfrm>
            <a:custGeom>
              <a:avLst/>
              <a:gdLst>
                <a:gd name="T0" fmla="*/ 0 w 453"/>
                <a:gd name="T1" fmla="*/ 6 h 15"/>
                <a:gd name="T2" fmla="*/ 7 w 453"/>
                <a:gd name="T3" fmla="*/ 15 h 15"/>
                <a:gd name="T4" fmla="*/ 453 w 453"/>
                <a:gd name="T5" fmla="*/ 15 h 15"/>
                <a:gd name="T6" fmla="*/ 453 w 453"/>
                <a:gd name="T7" fmla="*/ 0 h 15"/>
                <a:gd name="T8" fmla="*/ 7 w 453"/>
                <a:gd name="T9" fmla="*/ 0 h 15"/>
                <a:gd name="T10" fmla="*/ 15 w 453"/>
                <a:gd name="T11" fmla="*/ 6 h 15"/>
                <a:gd name="T12" fmla="*/ 0 w 453"/>
                <a:gd name="T13" fmla="*/ 6 h 15"/>
                <a:gd name="T14" fmla="*/ 0 w 453"/>
                <a:gd name="T15" fmla="*/ 15 h 15"/>
                <a:gd name="T16" fmla="*/ 7 w 453"/>
                <a:gd name="T17" fmla="*/ 15 h 15"/>
                <a:gd name="T18" fmla="*/ 0 w 45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0" y="6"/>
                  </a:moveTo>
                  <a:lnTo>
                    <a:pt x="7" y="15"/>
                  </a:lnTo>
                  <a:lnTo>
                    <a:pt x="453" y="15"/>
                  </a:lnTo>
                  <a:lnTo>
                    <a:pt x="453"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1" name="Freeform 443"/>
            <p:cNvSpPr>
              <a:spLocks/>
            </p:cNvSpPr>
            <p:nvPr/>
          </p:nvSpPr>
          <p:spPr bwMode="auto">
            <a:xfrm>
              <a:off x="1043" y="1955"/>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2" name="Rectangle 444"/>
            <p:cNvSpPr>
              <a:spLocks noChangeArrowheads="1"/>
            </p:cNvSpPr>
            <p:nvPr/>
          </p:nvSpPr>
          <p:spPr bwMode="auto">
            <a:xfrm>
              <a:off x="1044" y="1985"/>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13" name="Freeform 445"/>
            <p:cNvSpPr>
              <a:spLocks/>
            </p:cNvSpPr>
            <p:nvPr/>
          </p:nvSpPr>
          <p:spPr bwMode="auto">
            <a:xfrm>
              <a:off x="1044" y="1981"/>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4" name="Freeform 446"/>
            <p:cNvSpPr>
              <a:spLocks/>
            </p:cNvSpPr>
            <p:nvPr/>
          </p:nvSpPr>
          <p:spPr bwMode="auto">
            <a:xfrm>
              <a:off x="1264" y="1985"/>
              <a:ext cx="8" cy="13"/>
            </a:xfrm>
            <a:custGeom>
              <a:avLst/>
              <a:gdLst>
                <a:gd name="T0" fmla="*/ 7 w 15"/>
                <a:gd name="T1" fmla="*/ 26 h 26"/>
                <a:gd name="T2" fmla="*/ 15 w 15"/>
                <a:gd name="T3" fmla="*/ 18 h 26"/>
                <a:gd name="T4" fmla="*/ 15 w 15"/>
                <a:gd name="T5" fmla="*/ 0 h 26"/>
                <a:gd name="T6" fmla="*/ 0 w 15"/>
                <a:gd name="T7" fmla="*/ 0 h 26"/>
                <a:gd name="T8" fmla="*/ 0 w 15"/>
                <a:gd name="T9" fmla="*/ 18 h 26"/>
                <a:gd name="T10" fmla="*/ 7 w 15"/>
                <a:gd name="T11" fmla="*/ 11 h 26"/>
                <a:gd name="T12" fmla="*/ 7 w 15"/>
                <a:gd name="T13" fmla="*/ 26 h 26"/>
                <a:gd name="T14" fmla="*/ 15 w 15"/>
                <a:gd name="T15" fmla="*/ 26 h 26"/>
                <a:gd name="T16" fmla="*/ 15 w 15"/>
                <a:gd name="T17" fmla="*/ 18 h 26"/>
                <a:gd name="T18" fmla="*/ 7 w 15"/>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26"/>
                  </a:moveTo>
                  <a:lnTo>
                    <a:pt x="15" y="18"/>
                  </a:lnTo>
                  <a:lnTo>
                    <a:pt x="15" y="0"/>
                  </a:lnTo>
                  <a:lnTo>
                    <a:pt x="0" y="0"/>
                  </a:lnTo>
                  <a:lnTo>
                    <a:pt x="0" y="18"/>
                  </a:lnTo>
                  <a:lnTo>
                    <a:pt x="7" y="11"/>
                  </a:lnTo>
                  <a:lnTo>
                    <a:pt x="7" y="26"/>
                  </a:lnTo>
                  <a:lnTo>
                    <a:pt x="15" y="26"/>
                  </a:lnTo>
                  <a:lnTo>
                    <a:pt x="15" y="1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5" name="Freeform 447"/>
            <p:cNvSpPr>
              <a:spLocks/>
            </p:cNvSpPr>
            <p:nvPr/>
          </p:nvSpPr>
          <p:spPr bwMode="auto">
            <a:xfrm>
              <a:off x="1041" y="1991"/>
              <a:ext cx="227" cy="7"/>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6" name="Freeform 448"/>
            <p:cNvSpPr>
              <a:spLocks/>
            </p:cNvSpPr>
            <p:nvPr/>
          </p:nvSpPr>
          <p:spPr bwMode="auto">
            <a:xfrm>
              <a:off x="1041" y="1981"/>
              <a:ext cx="7" cy="13"/>
            </a:xfrm>
            <a:custGeom>
              <a:avLst/>
              <a:gdLst>
                <a:gd name="T0" fmla="*/ 7 w 15"/>
                <a:gd name="T1" fmla="*/ 0 h 25"/>
                <a:gd name="T2" fmla="*/ 0 w 15"/>
                <a:gd name="T3" fmla="*/ 7 h 25"/>
                <a:gd name="T4" fmla="*/ 0 w 15"/>
                <a:gd name="T5" fmla="*/ 25 h 25"/>
                <a:gd name="T6" fmla="*/ 15 w 15"/>
                <a:gd name="T7" fmla="*/ 25 h 25"/>
                <a:gd name="T8" fmla="*/ 15 w 15"/>
                <a:gd name="T9" fmla="*/ 7 h 25"/>
                <a:gd name="T10" fmla="*/ 7 w 15"/>
                <a:gd name="T11" fmla="*/ 15 h 25"/>
                <a:gd name="T12" fmla="*/ 7 w 15"/>
                <a:gd name="T13" fmla="*/ 0 h 25"/>
                <a:gd name="T14" fmla="*/ 0 w 15"/>
                <a:gd name="T15" fmla="*/ 0 h 25"/>
                <a:gd name="T16" fmla="*/ 0 w 15"/>
                <a:gd name="T17" fmla="*/ 7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7"/>
                  </a:lnTo>
                  <a:lnTo>
                    <a:pt x="0" y="25"/>
                  </a:lnTo>
                  <a:lnTo>
                    <a:pt x="15" y="25"/>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7" name="Rectangle 449"/>
            <p:cNvSpPr>
              <a:spLocks noChangeArrowheads="1"/>
            </p:cNvSpPr>
            <p:nvPr/>
          </p:nvSpPr>
          <p:spPr bwMode="auto">
            <a:xfrm>
              <a:off x="1043" y="190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18" name="Freeform 450"/>
            <p:cNvSpPr>
              <a:spLocks/>
            </p:cNvSpPr>
            <p:nvPr/>
          </p:nvSpPr>
          <p:spPr bwMode="auto">
            <a:xfrm>
              <a:off x="1043" y="1904"/>
              <a:ext cx="226" cy="8"/>
            </a:xfrm>
            <a:custGeom>
              <a:avLst/>
              <a:gdLst>
                <a:gd name="T0" fmla="*/ 453 w 453"/>
                <a:gd name="T1" fmla="*/ 8 h 15"/>
                <a:gd name="T2" fmla="*/ 446 w 453"/>
                <a:gd name="T3" fmla="*/ 0 h 15"/>
                <a:gd name="T4" fmla="*/ 0 w 453"/>
                <a:gd name="T5" fmla="*/ 0 h 15"/>
                <a:gd name="T6" fmla="*/ 0 w 453"/>
                <a:gd name="T7" fmla="*/ 15 h 15"/>
                <a:gd name="T8" fmla="*/ 446 w 453"/>
                <a:gd name="T9" fmla="*/ 15 h 15"/>
                <a:gd name="T10" fmla="*/ 438 w 453"/>
                <a:gd name="T11" fmla="*/ 8 h 15"/>
                <a:gd name="T12" fmla="*/ 453 w 453"/>
                <a:gd name="T13" fmla="*/ 8 h 15"/>
                <a:gd name="T14" fmla="*/ 453 w 453"/>
                <a:gd name="T15" fmla="*/ 0 h 15"/>
                <a:gd name="T16" fmla="*/ 446 w 453"/>
                <a:gd name="T17" fmla="*/ 0 h 15"/>
                <a:gd name="T18" fmla="*/ 453 w 45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453" y="8"/>
                  </a:moveTo>
                  <a:lnTo>
                    <a:pt x="446" y="0"/>
                  </a:lnTo>
                  <a:lnTo>
                    <a:pt x="0" y="0"/>
                  </a:lnTo>
                  <a:lnTo>
                    <a:pt x="0" y="15"/>
                  </a:lnTo>
                  <a:lnTo>
                    <a:pt x="446" y="15"/>
                  </a:lnTo>
                  <a:lnTo>
                    <a:pt x="438" y="8"/>
                  </a:lnTo>
                  <a:lnTo>
                    <a:pt x="453" y="8"/>
                  </a:lnTo>
                  <a:lnTo>
                    <a:pt x="453" y="0"/>
                  </a:lnTo>
                  <a:lnTo>
                    <a:pt x="446" y="0"/>
                  </a:lnTo>
                  <a:lnTo>
                    <a:pt x="4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19" name="Freeform 451"/>
            <p:cNvSpPr>
              <a:spLocks/>
            </p:cNvSpPr>
            <p:nvPr/>
          </p:nvSpPr>
          <p:spPr bwMode="auto">
            <a:xfrm>
              <a:off x="1262" y="1908"/>
              <a:ext cx="7" cy="13"/>
            </a:xfrm>
            <a:custGeom>
              <a:avLst/>
              <a:gdLst>
                <a:gd name="T0" fmla="*/ 8 w 15"/>
                <a:gd name="T1" fmla="*/ 25 h 25"/>
                <a:gd name="T2" fmla="*/ 15 w 15"/>
                <a:gd name="T3" fmla="*/ 18 h 25"/>
                <a:gd name="T4" fmla="*/ 15 w 15"/>
                <a:gd name="T5" fmla="*/ 0 h 25"/>
                <a:gd name="T6" fmla="*/ 0 w 15"/>
                <a:gd name="T7" fmla="*/ 0 h 25"/>
                <a:gd name="T8" fmla="*/ 0 w 15"/>
                <a:gd name="T9" fmla="*/ 18 h 25"/>
                <a:gd name="T10" fmla="*/ 8 w 15"/>
                <a:gd name="T11" fmla="*/ 10 h 25"/>
                <a:gd name="T12" fmla="*/ 8 w 15"/>
                <a:gd name="T13" fmla="*/ 25 h 25"/>
                <a:gd name="T14" fmla="*/ 15 w 15"/>
                <a:gd name="T15" fmla="*/ 25 h 25"/>
                <a:gd name="T16" fmla="*/ 15 w 15"/>
                <a:gd name="T17" fmla="*/ 18 h 25"/>
                <a:gd name="T18" fmla="*/ 8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8" y="25"/>
                  </a:moveTo>
                  <a:lnTo>
                    <a:pt x="15" y="18"/>
                  </a:lnTo>
                  <a:lnTo>
                    <a:pt x="15" y="0"/>
                  </a:lnTo>
                  <a:lnTo>
                    <a:pt x="0" y="0"/>
                  </a:lnTo>
                  <a:lnTo>
                    <a:pt x="0" y="18"/>
                  </a:lnTo>
                  <a:lnTo>
                    <a:pt x="8" y="10"/>
                  </a:lnTo>
                  <a:lnTo>
                    <a:pt x="8" y="25"/>
                  </a:lnTo>
                  <a:lnTo>
                    <a:pt x="15" y="25"/>
                  </a:lnTo>
                  <a:lnTo>
                    <a:pt x="15" y="18"/>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0" name="Freeform 452"/>
            <p:cNvSpPr>
              <a:spLocks/>
            </p:cNvSpPr>
            <p:nvPr/>
          </p:nvSpPr>
          <p:spPr bwMode="auto">
            <a:xfrm>
              <a:off x="1039" y="1914"/>
              <a:ext cx="227" cy="7"/>
            </a:xfrm>
            <a:custGeom>
              <a:avLst/>
              <a:gdLst>
                <a:gd name="T0" fmla="*/ 0 w 454"/>
                <a:gd name="T1" fmla="*/ 8 h 15"/>
                <a:gd name="T2" fmla="*/ 8 w 454"/>
                <a:gd name="T3" fmla="*/ 15 h 15"/>
                <a:gd name="T4" fmla="*/ 454 w 454"/>
                <a:gd name="T5" fmla="*/ 15 h 15"/>
                <a:gd name="T6" fmla="*/ 454 w 454"/>
                <a:gd name="T7" fmla="*/ 0 h 15"/>
                <a:gd name="T8" fmla="*/ 8 w 454"/>
                <a:gd name="T9" fmla="*/ 0 h 15"/>
                <a:gd name="T10" fmla="*/ 15 w 454"/>
                <a:gd name="T11" fmla="*/ 8 h 15"/>
                <a:gd name="T12" fmla="*/ 0 w 454"/>
                <a:gd name="T13" fmla="*/ 8 h 15"/>
                <a:gd name="T14" fmla="*/ 0 w 454"/>
                <a:gd name="T15" fmla="*/ 15 h 15"/>
                <a:gd name="T16" fmla="*/ 8 w 454"/>
                <a:gd name="T17" fmla="*/ 15 h 15"/>
                <a:gd name="T18" fmla="*/ 0 w 454"/>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8"/>
                  </a:moveTo>
                  <a:lnTo>
                    <a:pt x="8" y="15"/>
                  </a:lnTo>
                  <a:lnTo>
                    <a:pt x="454" y="15"/>
                  </a:lnTo>
                  <a:lnTo>
                    <a:pt x="454"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1" name="Freeform 453"/>
            <p:cNvSpPr>
              <a:spLocks/>
            </p:cNvSpPr>
            <p:nvPr/>
          </p:nvSpPr>
          <p:spPr bwMode="auto">
            <a:xfrm>
              <a:off x="1039" y="1904"/>
              <a:ext cx="7" cy="14"/>
            </a:xfrm>
            <a:custGeom>
              <a:avLst/>
              <a:gdLst>
                <a:gd name="T0" fmla="*/ 8 w 15"/>
                <a:gd name="T1" fmla="*/ 0 h 26"/>
                <a:gd name="T2" fmla="*/ 0 w 15"/>
                <a:gd name="T3" fmla="*/ 8 h 26"/>
                <a:gd name="T4" fmla="*/ 0 w 15"/>
                <a:gd name="T5" fmla="*/ 26 h 26"/>
                <a:gd name="T6" fmla="*/ 15 w 15"/>
                <a:gd name="T7" fmla="*/ 26 h 26"/>
                <a:gd name="T8" fmla="*/ 15 w 15"/>
                <a:gd name="T9" fmla="*/ 8 h 26"/>
                <a:gd name="T10" fmla="*/ 8 w 15"/>
                <a:gd name="T11" fmla="*/ 15 h 26"/>
                <a:gd name="T12" fmla="*/ 8 w 15"/>
                <a:gd name="T13" fmla="*/ 0 h 26"/>
                <a:gd name="T14" fmla="*/ 0 w 15"/>
                <a:gd name="T15" fmla="*/ 0 h 26"/>
                <a:gd name="T16" fmla="*/ 0 w 15"/>
                <a:gd name="T17" fmla="*/ 8 h 26"/>
                <a:gd name="T18" fmla="*/ 8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8" y="0"/>
                  </a:moveTo>
                  <a:lnTo>
                    <a:pt x="0" y="8"/>
                  </a:lnTo>
                  <a:lnTo>
                    <a:pt x="0" y="26"/>
                  </a:lnTo>
                  <a:lnTo>
                    <a:pt x="15" y="26"/>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2" name="Freeform 454"/>
            <p:cNvSpPr>
              <a:spLocks/>
            </p:cNvSpPr>
            <p:nvPr/>
          </p:nvSpPr>
          <p:spPr bwMode="auto">
            <a:xfrm>
              <a:off x="1037" y="2021"/>
              <a:ext cx="244" cy="75"/>
            </a:xfrm>
            <a:custGeom>
              <a:avLst/>
              <a:gdLst>
                <a:gd name="T0" fmla="*/ 29 w 488"/>
                <a:gd name="T1" fmla="*/ 0 h 151"/>
                <a:gd name="T2" fmla="*/ 458 w 488"/>
                <a:gd name="T3" fmla="*/ 0 h 151"/>
                <a:gd name="T4" fmla="*/ 488 w 488"/>
                <a:gd name="T5" fmla="*/ 151 h 151"/>
                <a:gd name="T6" fmla="*/ 0 w 488"/>
                <a:gd name="T7" fmla="*/ 151 h 151"/>
                <a:gd name="T8" fmla="*/ 29 w 488"/>
                <a:gd name="T9" fmla="*/ 0 h 151"/>
              </a:gdLst>
              <a:ahLst/>
              <a:cxnLst>
                <a:cxn ang="0">
                  <a:pos x="T0" y="T1"/>
                </a:cxn>
                <a:cxn ang="0">
                  <a:pos x="T2" y="T3"/>
                </a:cxn>
                <a:cxn ang="0">
                  <a:pos x="T4" y="T5"/>
                </a:cxn>
                <a:cxn ang="0">
                  <a:pos x="T6" y="T7"/>
                </a:cxn>
                <a:cxn ang="0">
                  <a:pos x="T8" y="T9"/>
                </a:cxn>
              </a:cxnLst>
              <a:rect l="0" t="0" r="r" b="b"/>
              <a:pathLst>
                <a:path w="488" h="151">
                  <a:moveTo>
                    <a:pt x="29" y="0"/>
                  </a:moveTo>
                  <a:lnTo>
                    <a:pt x="458" y="0"/>
                  </a:lnTo>
                  <a:lnTo>
                    <a:pt x="488" y="151"/>
                  </a:lnTo>
                  <a:lnTo>
                    <a:pt x="0" y="151"/>
                  </a:lnTo>
                  <a:lnTo>
                    <a:pt x="29"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3" name="Freeform 455"/>
            <p:cNvSpPr>
              <a:spLocks/>
            </p:cNvSpPr>
            <p:nvPr/>
          </p:nvSpPr>
          <p:spPr bwMode="auto">
            <a:xfrm>
              <a:off x="1052" y="2017"/>
              <a:ext cx="217" cy="8"/>
            </a:xfrm>
            <a:custGeom>
              <a:avLst/>
              <a:gdLst>
                <a:gd name="T0" fmla="*/ 435 w 435"/>
                <a:gd name="T1" fmla="*/ 6 h 15"/>
                <a:gd name="T2" fmla="*/ 429 w 435"/>
                <a:gd name="T3" fmla="*/ 0 h 15"/>
                <a:gd name="T4" fmla="*/ 0 w 435"/>
                <a:gd name="T5" fmla="*/ 0 h 15"/>
                <a:gd name="T6" fmla="*/ 0 w 435"/>
                <a:gd name="T7" fmla="*/ 15 h 15"/>
                <a:gd name="T8" fmla="*/ 429 w 435"/>
                <a:gd name="T9" fmla="*/ 15 h 15"/>
                <a:gd name="T10" fmla="*/ 422 w 435"/>
                <a:gd name="T11" fmla="*/ 8 h 15"/>
                <a:gd name="T12" fmla="*/ 435 w 435"/>
                <a:gd name="T13" fmla="*/ 6 h 15"/>
                <a:gd name="T14" fmla="*/ 433 w 435"/>
                <a:gd name="T15" fmla="*/ 0 h 15"/>
                <a:gd name="T16" fmla="*/ 429 w 435"/>
                <a:gd name="T17" fmla="*/ 0 h 15"/>
                <a:gd name="T18" fmla="*/ 435 w 435"/>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5">
                  <a:moveTo>
                    <a:pt x="435" y="6"/>
                  </a:moveTo>
                  <a:lnTo>
                    <a:pt x="429" y="0"/>
                  </a:lnTo>
                  <a:lnTo>
                    <a:pt x="0" y="0"/>
                  </a:lnTo>
                  <a:lnTo>
                    <a:pt x="0" y="15"/>
                  </a:lnTo>
                  <a:lnTo>
                    <a:pt x="429" y="15"/>
                  </a:lnTo>
                  <a:lnTo>
                    <a:pt x="422" y="8"/>
                  </a:lnTo>
                  <a:lnTo>
                    <a:pt x="435" y="6"/>
                  </a:lnTo>
                  <a:lnTo>
                    <a:pt x="433" y="0"/>
                  </a:lnTo>
                  <a:lnTo>
                    <a:pt x="429" y="0"/>
                  </a:lnTo>
                  <a:lnTo>
                    <a:pt x="43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4" name="Freeform 456"/>
            <p:cNvSpPr>
              <a:spLocks/>
            </p:cNvSpPr>
            <p:nvPr/>
          </p:nvSpPr>
          <p:spPr bwMode="auto">
            <a:xfrm>
              <a:off x="1262" y="2020"/>
              <a:ext cx="23" cy="80"/>
            </a:xfrm>
            <a:custGeom>
              <a:avLst/>
              <a:gdLst>
                <a:gd name="T0" fmla="*/ 37 w 45"/>
                <a:gd name="T1" fmla="*/ 159 h 159"/>
                <a:gd name="T2" fmla="*/ 44 w 45"/>
                <a:gd name="T3" fmla="*/ 151 h 159"/>
                <a:gd name="T4" fmla="*/ 13 w 45"/>
                <a:gd name="T5" fmla="*/ 0 h 159"/>
                <a:gd name="T6" fmla="*/ 0 w 45"/>
                <a:gd name="T7" fmla="*/ 2 h 159"/>
                <a:gd name="T8" fmla="*/ 30 w 45"/>
                <a:gd name="T9" fmla="*/ 153 h 159"/>
                <a:gd name="T10" fmla="*/ 37 w 45"/>
                <a:gd name="T11" fmla="*/ 144 h 159"/>
                <a:gd name="T12" fmla="*/ 37 w 45"/>
                <a:gd name="T13" fmla="*/ 159 h 159"/>
                <a:gd name="T14" fmla="*/ 45 w 45"/>
                <a:gd name="T15" fmla="*/ 159 h 159"/>
                <a:gd name="T16" fmla="*/ 44 w 45"/>
                <a:gd name="T17" fmla="*/ 151 h 159"/>
                <a:gd name="T18" fmla="*/ 37 w 45"/>
                <a:gd name="T1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59">
                  <a:moveTo>
                    <a:pt x="37" y="159"/>
                  </a:moveTo>
                  <a:lnTo>
                    <a:pt x="44" y="151"/>
                  </a:lnTo>
                  <a:lnTo>
                    <a:pt x="13" y="0"/>
                  </a:lnTo>
                  <a:lnTo>
                    <a:pt x="0" y="2"/>
                  </a:lnTo>
                  <a:lnTo>
                    <a:pt x="30" y="153"/>
                  </a:lnTo>
                  <a:lnTo>
                    <a:pt x="37" y="144"/>
                  </a:lnTo>
                  <a:lnTo>
                    <a:pt x="37" y="159"/>
                  </a:lnTo>
                  <a:lnTo>
                    <a:pt x="45" y="159"/>
                  </a:lnTo>
                  <a:lnTo>
                    <a:pt x="44" y="151"/>
                  </a:lnTo>
                  <a:lnTo>
                    <a:pt x="37"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5" name="Freeform 457"/>
            <p:cNvSpPr>
              <a:spLocks/>
            </p:cNvSpPr>
            <p:nvPr/>
          </p:nvSpPr>
          <p:spPr bwMode="auto">
            <a:xfrm>
              <a:off x="1033" y="2092"/>
              <a:ext cx="248" cy="8"/>
            </a:xfrm>
            <a:custGeom>
              <a:avLst/>
              <a:gdLst>
                <a:gd name="T0" fmla="*/ 2 w 496"/>
                <a:gd name="T1" fmla="*/ 7 h 15"/>
                <a:gd name="T2" fmla="*/ 8 w 496"/>
                <a:gd name="T3" fmla="*/ 15 h 15"/>
                <a:gd name="T4" fmla="*/ 496 w 496"/>
                <a:gd name="T5" fmla="*/ 15 h 15"/>
                <a:gd name="T6" fmla="*/ 496 w 496"/>
                <a:gd name="T7" fmla="*/ 0 h 15"/>
                <a:gd name="T8" fmla="*/ 8 w 496"/>
                <a:gd name="T9" fmla="*/ 0 h 15"/>
                <a:gd name="T10" fmla="*/ 15 w 496"/>
                <a:gd name="T11" fmla="*/ 9 h 15"/>
                <a:gd name="T12" fmla="*/ 2 w 496"/>
                <a:gd name="T13" fmla="*/ 7 h 15"/>
                <a:gd name="T14" fmla="*/ 0 w 496"/>
                <a:gd name="T15" fmla="*/ 15 h 15"/>
                <a:gd name="T16" fmla="*/ 8 w 496"/>
                <a:gd name="T17" fmla="*/ 15 h 15"/>
                <a:gd name="T18" fmla="*/ 2 w 49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15">
                  <a:moveTo>
                    <a:pt x="2" y="7"/>
                  </a:moveTo>
                  <a:lnTo>
                    <a:pt x="8" y="15"/>
                  </a:lnTo>
                  <a:lnTo>
                    <a:pt x="496" y="15"/>
                  </a:lnTo>
                  <a:lnTo>
                    <a:pt x="496" y="0"/>
                  </a:lnTo>
                  <a:lnTo>
                    <a:pt x="8" y="0"/>
                  </a:lnTo>
                  <a:lnTo>
                    <a:pt x="15" y="9"/>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6" name="Freeform 458"/>
            <p:cNvSpPr>
              <a:spLocks/>
            </p:cNvSpPr>
            <p:nvPr/>
          </p:nvSpPr>
          <p:spPr bwMode="auto">
            <a:xfrm>
              <a:off x="1034" y="2017"/>
              <a:ext cx="21" cy="80"/>
            </a:xfrm>
            <a:custGeom>
              <a:avLst/>
              <a:gdLst>
                <a:gd name="T0" fmla="*/ 35 w 42"/>
                <a:gd name="T1" fmla="*/ 0 h 159"/>
                <a:gd name="T2" fmla="*/ 29 w 42"/>
                <a:gd name="T3" fmla="*/ 6 h 159"/>
                <a:gd name="T4" fmla="*/ 0 w 42"/>
                <a:gd name="T5" fmla="*/ 157 h 159"/>
                <a:gd name="T6" fmla="*/ 13 w 42"/>
                <a:gd name="T7" fmla="*/ 159 h 159"/>
                <a:gd name="T8" fmla="*/ 42 w 42"/>
                <a:gd name="T9" fmla="*/ 8 h 159"/>
                <a:gd name="T10" fmla="*/ 35 w 42"/>
                <a:gd name="T11" fmla="*/ 15 h 159"/>
                <a:gd name="T12" fmla="*/ 35 w 42"/>
                <a:gd name="T13" fmla="*/ 0 h 159"/>
                <a:gd name="T14" fmla="*/ 31 w 42"/>
                <a:gd name="T15" fmla="*/ 0 h 159"/>
                <a:gd name="T16" fmla="*/ 29 w 42"/>
                <a:gd name="T17" fmla="*/ 6 h 159"/>
                <a:gd name="T18" fmla="*/ 35 w 4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9">
                  <a:moveTo>
                    <a:pt x="35" y="0"/>
                  </a:moveTo>
                  <a:lnTo>
                    <a:pt x="29" y="6"/>
                  </a:lnTo>
                  <a:lnTo>
                    <a:pt x="0" y="157"/>
                  </a:lnTo>
                  <a:lnTo>
                    <a:pt x="13" y="159"/>
                  </a:lnTo>
                  <a:lnTo>
                    <a:pt x="42" y="8"/>
                  </a:lnTo>
                  <a:lnTo>
                    <a:pt x="35" y="15"/>
                  </a:lnTo>
                  <a:lnTo>
                    <a:pt x="35" y="0"/>
                  </a:lnTo>
                  <a:lnTo>
                    <a:pt x="31" y="0"/>
                  </a:lnTo>
                  <a:lnTo>
                    <a:pt x="29" y="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7" name="Freeform 459"/>
            <p:cNvSpPr>
              <a:spLocks/>
            </p:cNvSpPr>
            <p:nvPr/>
          </p:nvSpPr>
          <p:spPr bwMode="auto">
            <a:xfrm>
              <a:off x="1087" y="1768"/>
              <a:ext cx="21" cy="20"/>
            </a:xfrm>
            <a:custGeom>
              <a:avLst/>
              <a:gdLst>
                <a:gd name="T0" fmla="*/ 0 w 41"/>
                <a:gd name="T1" fmla="*/ 19 h 40"/>
                <a:gd name="T2" fmla="*/ 2 w 41"/>
                <a:gd name="T3" fmla="*/ 10 h 40"/>
                <a:gd name="T4" fmla="*/ 7 w 41"/>
                <a:gd name="T5" fmla="*/ 4 h 40"/>
                <a:gd name="T6" fmla="*/ 13 w 41"/>
                <a:gd name="T7" fmla="*/ 1 h 40"/>
                <a:gd name="T8" fmla="*/ 22 w 41"/>
                <a:gd name="T9" fmla="*/ 0 h 40"/>
                <a:gd name="T10" fmla="*/ 30 w 41"/>
                <a:gd name="T11" fmla="*/ 1 h 40"/>
                <a:gd name="T12" fmla="*/ 35 w 41"/>
                <a:gd name="T13" fmla="*/ 4 h 40"/>
                <a:gd name="T14" fmla="*/ 40 w 41"/>
                <a:gd name="T15" fmla="*/ 10 h 40"/>
                <a:gd name="T16" fmla="*/ 41 w 41"/>
                <a:gd name="T17" fmla="*/ 19 h 40"/>
                <a:gd name="T18" fmla="*/ 39 w 41"/>
                <a:gd name="T19" fmla="*/ 30 h 40"/>
                <a:gd name="T20" fmla="*/ 33 w 41"/>
                <a:gd name="T21" fmla="*/ 35 h 40"/>
                <a:gd name="T22" fmla="*/ 26 w 41"/>
                <a:gd name="T23" fmla="*/ 39 h 40"/>
                <a:gd name="T24" fmla="*/ 19 w 41"/>
                <a:gd name="T25" fmla="*/ 40 h 40"/>
                <a:gd name="T26" fmla="*/ 12 w 41"/>
                <a:gd name="T27" fmla="*/ 38 h 40"/>
                <a:gd name="T28" fmla="*/ 5 w 41"/>
                <a:gd name="T29" fmla="*/ 33 h 40"/>
                <a:gd name="T30" fmla="*/ 1 w 41"/>
                <a:gd name="T31" fmla="*/ 27 h 40"/>
                <a:gd name="T32" fmla="*/ 0 w 41"/>
                <a:gd name="T33"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0" y="19"/>
                  </a:moveTo>
                  <a:lnTo>
                    <a:pt x="2" y="10"/>
                  </a:lnTo>
                  <a:lnTo>
                    <a:pt x="7" y="4"/>
                  </a:lnTo>
                  <a:lnTo>
                    <a:pt x="13" y="1"/>
                  </a:lnTo>
                  <a:lnTo>
                    <a:pt x="22" y="0"/>
                  </a:lnTo>
                  <a:lnTo>
                    <a:pt x="30" y="1"/>
                  </a:lnTo>
                  <a:lnTo>
                    <a:pt x="35" y="4"/>
                  </a:lnTo>
                  <a:lnTo>
                    <a:pt x="40" y="10"/>
                  </a:lnTo>
                  <a:lnTo>
                    <a:pt x="41" y="19"/>
                  </a:lnTo>
                  <a:lnTo>
                    <a:pt x="39" y="30"/>
                  </a:lnTo>
                  <a:lnTo>
                    <a:pt x="33" y="35"/>
                  </a:lnTo>
                  <a:lnTo>
                    <a:pt x="26" y="39"/>
                  </a:lnTo>
                  <a:lnTo>
                    <a:pt x="19" y="40"/>
                  </a:lnTo>
                  <a:lnTo>
                    <a:pt x="12" y="38"/>
                  </a:lnTo>
                  <a:lnTo>
                    <a:pt x="5" y="33"/>
                  </a:lnTo>
                  <a:lnTo>
                    <a:pt x="1" y="27"/>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8" name="Freeform 460"/>
            <p:cNvSpPr>
              <a:spLocks/>
            </p:cNvSpPr>
            <p:nvPr/>
          </p:nvSpPr>
          <p:spPr bwMode="auto">
            <a:xfrm>
              <a:off x="1084" y="1763"/>
              <a:ext cx="14" cy="15"/>
            </a:xfrm>
            <a:custGeom>
              <a:avLst/>
              <a:gdLst>
                <a:gd name="T0" fmla="*/ 27 w 27"/>
                <a:gd name="T1" fmla="*/ 0 h 28"/>
                <a:gd name="T2" fmla="*/ 17 w 27"/>
                <a:gd name="T3" fmla="*/ 4 h 28"/>
                <a:gd name="T4" fmla="*/ 9 w 27"/>
                <a:gd name="T5" fmla="*/ 10 h 28"/>
                <a:gd name="T6" fmla="*/ 3 w 27"/>
                <a:gd name="T7" fmla="*/ 17 h 28"/>
                <a:gd name="T8" fmla="*/ 0 w 27"/>
                <a:gd name="T9" fmla="*/ 28 h 28"/>
                <a:gd name="T10" fmla="*/ 15 w 27"/>
                <a:gd name="T11" fmla="*/ 28 h 28"/>
                <a:gd name="T12" fmla="*/ 18 w 27"/>
                <a:gd name="T13" fmla="*/ 18 h 28"/>
                <a:gd name="T14" fmla="*/ 27 w 27"/>
                <a:gd name="T15" fmla="*/ 14 h 28"/>
                <a:gd name="T16" fmla="*/ 27 w 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0"/>
                  </a:moveTo>
                  <a:lnTo>
                    <a:pt x="17" y="4"/>
                  </a:lnTo>
                  <a:lnTo>
                    <a:pt x="9" y="10"/>
                  </a:lnTo>
                  <a:lnTo>
                    <a:pt x="3" y="17"/>
                  </a:lnTo>
                  <a:lnTo>
                    <a:pt x="0" y="28"/>
                  </a:lnTo>
                  <a:lnTo>
                    <a:pt x="15" y="28"/>
                  </a:lnTo>
                  <a:lnTo>
                    <a:pt x="18" y="18"/>
                  </a:lnTo>
                  <a:lnTo>
                    <a:pt x="27" y="1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29" name="Freeform 461"/>
            <p:cNvSpPr>
              <a:spLocks/>
            </p:cNvSpPr>
            <p:nvPr/>
          </p:nvSpPr>
          <p:spPr bwMode="auto">
            <a:xfrm>
              <a:off x="1098" y="1763"/>
              <a:ext cx="14" cy="15"/>
            </a:xfrm>
            <a:custGeom>
              <a:avLst/>
              <a:gdLst>
                <a:gd name="T0" fmla="*/ 29 w 29"/>
                <a:gd name="T1" fmla="*/ 28 h 28"/>
                <a:gd name="T2" fmla="*/ 26 w 29"/>
                <a:gd name="T3" fmla="*/ 18 h 28"/>
                <a:gd name="T4" fmla="*/ 20 w 29"/>
                <a:gd name="T5" fmla="*/ 9 h 28"/>
                <a:gd name="T6" fmla="*/ 11 w 29"/>
                <a:gd name="T7" fmla="*/ 3 h 28"/>
                <a:gd name="T8" fmla="*/ 0 w 29"/>
                <a:gd name="T9" fmla="*/ 0 h 28"/>
                <a:gd name="T10" fmla="*/ 0 w 29"/>
                <a:gd name="T11" fmla="*/ 14 h 28"/>
                <a:gd name="T12" fmla="*/ 12 w 29"/>
                <a:gd name="T13" fmla="*/ 18 h 28"/>
                <a:gd name="T14" fmla="*/ 14 w 29"/>
                <a:gd name="T15" fmla="*/ 28 h 28"/>
                <a:gd name="T16" fmla="*/ 29 w 2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9" y="28"/>
                  </a:moveTo>
                  <a:lnTo>
                    <a:pt x="26" y="18"/>
                  </a:lnTo>
                  <a:lnTo>
                    <a:pt x="20" y="9"/>
                  </a:lnTo>
                  <a:lnTo>
                    <a:pt x="11" y="3"/>
                  </a:lnTo>
                  <a:lnTo>
                    <a:pt x="0" y="0"/>
                  </a:lnTo>
                  <a:lnTo>
                    <a:pt x="0" y="14"/>
                  </a:lnTo>
                  <a:lnTo>
                    <a:pt x="12" y="18"/>
                  </a:lnTo>
                  <a:lnTo>
                    <a:pt x="14" y="28"/>
                  </a:lnTo>
                  <a:lnTo>
                    <a:pt x="2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0" name="Freeform 462"/>
            <p:cNvSpPr>
              <a:spLocks/>
            </p:cNvSpPr>
            <p:nvPr/>
          </p:nvSpPr>
          <p:spPr bwMode="auto">
            <a:xfrm>
              <a:off x="1098" y="1778"/>
              <a:ext cx="14" cy="14"/>
            </a:xfrm>
            <a:custGeom>
              <a:avLst/>
              <a:gdLst>
                <a:gd name="T0" fmla="*/ 0 w 29"/>
                <a:gd name="T1" fmla="*/ 29 h 29"/>
                <a:gd name="T2" fmla="*/ 11 w 29"/>
                <a:gd name="T3" fmla="*/ 26 h 29"/>
                <a:gd name="T4" fmla="*/ 20 w 29"/>
                <a:gd name="T5" fmla="*/ 19 h 29"/>
                <a:gd name="T6" fmla="*/ 26 w 29"/>
                <a:gd name="T7" fmla="*/ 11 h 29"/>
                <a:gd name="T8" fmla="*/ 29 w 29"/>
                <a:gd name="T9" fmla="*/ 0 h 29"/>
                <a:gd name="T10" fmla="*/ 14 w 29"/>
                <a:gd name="T11" fmla="*/ 0 h 29"/>
                <a:gd name="T12" fmla="*/ 12 w 29"/>
                <a:gd name="T13" fmla="*/ 11 h 29"/>
                <a:gd name="T14" fmla="*/ 0 w 29"/>
                <a:gd name="T15" fmla="*/ 14 h 29"/>
                <a:gd name="T16" fmla="*/ 0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0" y="29"/>
                  </a:moveTo>
                  <a:lnTo>
                    <a:pt x="11" y="26"/>
                  </a:lnTo>
                  <a:lnTo>
                    <a:pt x="20" y="19"/>
                  </a:lnTo>
                  <a:lnTo>
                    <a:pt x="26" y="11"/>
                  </a:lnTo>
                  <a:lnTo>
                    <a:pt x="29" y="0"/>
                  </a:lnTo>
                  <a:lnTo>
                    <a:pt x="14" y="0"/>
                  </a:lnTo>
                  <a:lnTo>
                    <a:pt x="12" y="11"/>
                  </a:lnTo>
                  <a:lnTo>
                    <a:pt x="0" y="14"/>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1" name="Freeform 463"/>
            <p:cNvSpPr>
              <a:spLocks/>
            </p:cNvSpPr>
            <p:nvPr/>
          </p:nvSpPr>
          <p:spPr bwMode="auto">
            <a:xfrm>
              <a:off x="1084" y="1778"/>
              <a:ext cx="14" cy="14"/>
            </a:xfrm>
            <a:custGeom>
              <a:avLst/>
              <a:gdLst>
                <a:gd name="T0" fmla="*/ 0 w 27"/>
                <a:gd name="T1" fmla="*/ 0 h 29"/>
                <a:gd name="T2" fmla="*/ 3 w 27"/>
                <a:gd name="T3" fmla="*/ 12 h 29"/>
                <a:gd name="T4" fmla="*/ 9 w 27"/>
                <a:gd name="T5" fmla="*/ 19 h 29"/>
                <a:gd name="T6" fmla="*/ 16 w 27"/>
                <a:gd name="T7" fmla="*/ 24 h 29"/>
                <a:gd name="T8" fmla="*/ 27 w 27"/>
                <a:gd name="T9" fmla="*/ 29 h 29"/>
                <a:gd name="T10" fmla="*/ 27 w 27"/>
                <a:gd name="T11" fmla="*/ 14 h 29"/>
                <a:gd name="T12" fmla="*/ 18 w 27"/>
                <a:gd name="T13" fmla="*/ 11 h 29"/>
                <a:gd name="T14" fmla="*/ 15 w 27"/>
                <a:gd name="T15" fmla="*/ 0 h 29"/>
                <a:gd name="T16" fmla="*/ 0 w 2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0" y="0"/>
                  </a:moveTo>
                  <a:lnTo>
                    <a:pt x="3" y="12"/>
                  </a:lnTo>
                  <a:lnTo>
                    <a:pt x="9" y="19"/>
                  </a:lnTo>
                  <a:lnTo>
                    <a:pt x="16" y="24"/>
                  </a:lnTo>
                  <a:lnTo>
                    <a:pt x="27" y="29"/>
                  </a:lnTo>
                  <a:lnTo>
                    <a:pt x="27" y="14"/>
                  </a:lnTo>
                  <a:lnTo>
                    <a:pt x="18" y="11"/>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632" name="Picture 464"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0" y="1620838"/>
            <a:ext cx="806450" cy="839787"/>
          </a:xfrm>
          <a:prstGeom prst="rect">
            <a:avLst/>
          </a:prstGeom>
          <a:noFill/>
          <a:extLst>
            <a:ext uri="{909E8E84-426E-40DD-AFC4-6F175D3DCCD1}">
              <a14:hiddenFill xmlns:a14="http://schemas.microsoft.com/office/drawing/2010/main">
                <a:solidFill>
                  <a:srgbClr val="FFFFFF"/>
                </a:solidFill>
              </a14:hiddenFill>
            </a:ext>
          </a:extLst>
        </p:spPr>
      </p:pic>
      <p:pic>
        <p:nvPicPr>
          <p:cNvPr id="7633" name="Picture 465" descr="MCj0303947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013" y="3614738"/>
            <a:ext cx="1206500" cy="728662"/>
          </a:xfrm>
          <a:prstGeom prst="rect">
            <a:avLst/>
          </a:prstGeom>
          <a:noFill/>
          <a:extLst>
            <a:ext uri="{909E8E84-426E-40DD-AFC4-6F175D3DCCD1}">
              <a14:hiddenFill xmlns:a14="http://schemas.microsoft.com/office/drawing/2010/main">
                <a:solidFill>
                  <a:srgbClr val="FFFFFF"/>
                </a:solidFill>
              </a14:hiddenFill>
            </a:ext>
          </a:extLst>
        </p:spPr>
      </p:pic>
      <p:pic>
        <p:nvPicPr>
          <p:cNvPr id="7634" name="Picture 466" descr="MCj0303945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1175" y="4576763"/>
            <a:ext cx="1077913" cy="617537"/>
          </a:xfrm>
          <a:prstGeom prst="rect">
            <a:avLst/>
          </a:prstGeom>
          <a:noFill/>
          <a:extLst>
            <a:ext uri="{909E8E84-426E-40DD-AFC4-6F175D3DCCD1}">
              <a14:hiddenFill xmlns:a14="http://schemas.microsoft.com/office/drawing/2010/main">
                <a:solidFill>
                  <a:srgbClr val="FFFFFF"/>
                </a:solidFill>
              </a14:hiddenFill>
            </a:ext>
          </a:extLst>
        </p:spPr>
      </p:pic>
      <p:grpSp>
        <p:nvGrpSpPr>
          <p:cNvPr id="7635" name="Group 467"/>
          <p:cNvGrpSpPr>
            <a:grpSpLocks/>
          </p:cNvGrpSpPr>
          <p:nvPr/>
        </p:nvGrpSpPr>
        <p:grpSpPr bwMode="auto">
          <a:xfrm>
            <a:off x="7743825" y="4910138"/>
            <a:ext cx="1079500" cy="873125"/>
            <a:chOff x="528" y="816"/>
            <a:chExt cx="1228" cy="1325"/>
          </a:xfrm>
        </p:grpSpPr>
        <p:sp>
          <p:nvSpPr>
            <p:cNvPr id="7636" name="Freeform 468"/>
            <p:cNvSpPr>
              <a:spLocks/>
            </p:cNvSpPr>
            <p:nvPr/>
          </p:nvSpPr>
          <p:spPr bwMode="auto">
            <a:xfrm>
              <a:off x="528" y="2134"/>
              <a:ext cx="1228" cy="7"/>
            </a:xfrm>
            <a:custGeom>
              <a:avLst/>
              <a:gdLst>
                <a:gd name="T0" fmla="*/ 0 w 2455"/>
                <a:gd name="T1" fmla="*/ 7 h 15"/>
                <a:gd name="T2" fmla="*/ 8 w 2455"/>
                <a:gd name="T3" fmla="*/ 15 h 15"/>
                <a:gd name="T4" fmla="*/ 2455 w 2455"/>
                <a:gd name="T5" fmla="*/ 15 h 15"/>
                <a:gd name="T6" fmla="*/ 2455 w 2455"/>
                <a:gd name="T7" fmla="*/ 0 h 15"/>
                <a:gd name="T8" fmla="*/ 8 w 2455"/>
                <a:gd name="T9" fmla="*/ 0 h 15"/>
                <a:gd name="T10" fmla="*/ 15 w 2455"/>
                <a:gd name="T11" fmla="*/ 7 h 15"/>
                <a:gd name="T12" fmla="*/ 0 w 2455"/>
                <a:gd name="T13" fmla="*/ 7 h 15"/>
                <a:gd name="T14" fmla="*/ 0 w 2455"/>
                <a:gd name="T15" fmla="*/ 15 h 15"/>
                <a:gd name="T16" fmla="*/ 8 w 2455"/>
                <a:gd name="T17" fmla="*/ 15 h 15"/>
                <a:gd name="T18" fmla="*/ 0 w 2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5" h="15">
                  <a:moveTo>
                    <a:pt x="0" y="7"/>
                  </a:moveTo>
                  <a:lnTo>
                    <a:pt x="8" y="15"/>
                  </a:lnTo>
                  <a:lnTo>
                    <a:pt x="2455" y="15"/>
                  </a:lnTo>
                  <a:lnTo>
                    <a:pt x="245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7" name="Freeform 469"/>
            <p:cNvSpPr>
              <a:spLocks/>
            </p:cNvSpPr>
            <p:nvPr/>
          </p:nvSpPr>
          <p:spPr bwMode="auto">
            <a:xfrm>
              <a:off x="618" y="1821"/>
              <a:ext cx="1057" cy="277"/>
            </a:xfrm>
            <a:custGeom>
              <a:avLst/>
              <a:gdLst>
                <a:gd name="T0" fmla="*/ 11 w 2114"/>
                <a:gd name="T1" fmla="*/ 554 h 554"/>
                <a:gd name="T2" fmla="*/ 2113 w 2114"/>
                <a:gd name="T3" fmla="*/ 554 h 554"/>
                <a:gd name="T4" fmla="*/ 2114 w 2114"/>
                <a:gd name="T5" fmla="*/ 139 h 554"/>
                <a:gd name="T6" fmla="*/ 2067 w 2114"/>
                <a:gd name="T7" fmla="*/ 131 h 554"/>
                <a:gd name="T8" fmla="*/ 2062 w 2114"/>
                <a:gd name="T9" fmla="*/ 124 h 554"/>
                <a:gd name="T10" fmla="*/ 2056 w 2114"/>
                <a:gd name="T11" fmla="*/ 116 h 554"/>
                <a:gd name="T12" fmla="*/ 2049 w 2114"/>
                <a:gd name="T13" fmla="*/ 109 h 554"/>
                <a:gd name="T14" fmla="*/ 2043 w 2114"/>
                <a:gd name="T15" fmla="*/ 103 h 554"/>
                <a:gd name="T16" fmla="*/ 2009 w 2114"/>
                <a:gd name="T17" fmla="*/ 129 h 554"/>
                <a:gd name="T18" fmla="*/ 2016 w 2114"/>
                <a:gd name="T19" fmla="*/ 95 h 554"/>
                <a:gd name="T20" fmla="*/ 1996 w 2114"/>
                <a:gd name="T21" fmla="*/ 92 h 554"/>
                <a:gd name="T22" fmla="*/ 1975 w 2114"/>
                <a:gd name="T23" fmla="*/ 147 h 554"/>
                <a:gd name="T24" fmla="*/ 1971 w 2114"/>
                <a:gd name="T25" fmla="*/ 110 h 554"/>
                <a:gd name="T26" fmla="*/ 1953 w 2114"/>
                <a:gd name="T27" fmla="*/ 103 h 554"/>
                <a:gd name="T28" fmla="*/ 1960 w 2114"/>
                <a:gd name="T29" fmla="*/ 163 h 554"/>
                <a:gd name="T30" fmla="*/ 1945 w 2114"/>
                <a:gd name="T31" fmla="*/ 146 h 554"/>
                <a:gd name="T32" fmla="*/ 1922 w 2114"/>
                <a:gd name="T33" fmla="*/ 186 h 554"/>
                <a:gd name="T34" fmla="*/ 296 w 2114"/>
                <a:gd name="T35" fmla="*/ 92 h 554"/>
                <a:gd name="T36" fmla="*/ 132 w 2114"/>
                <a:gd name="T37" fmla="*/ 0 h 554"/>
                <a:gd name="T38" fmla="*/ 110 w 2114"/>
                <a:gd name="T39" fmla="*/ 8 h 554"/>
                <a:gd name="T40" fmla="*/ 94 w 2114"/>
                <a:gd name="T41" fmla="*/ 2 h 554"/>
                <a:gd name="T42" fmla="*/ 83 w 2114"/>
                <a:gd name="T43" fmla="*/ 60 h 554"/>
                <a:gd name="T44" fmla="*/ 69 w 2114"/>
                <a:gd name="T45" fmla="*/ 26 h 554"/>
                <a:gd name="T46" fmla="*/ 54 w 2114"/>
                <a:gd name="T47" fmla="*/ 33 h 554"/>
                <a:gd name="T48" fmla="*/ 53 w 2114"/>
                <a:gd name="T49" fmla="*/ 92 h 554"/>
                <a:gd name="T50" fmla="*/ 41 w 2114"/>
                <a:gd name="T51" fmla="*/ 45 h 554"/>
                <a:gd name="T52" fmla="*/ 30 w 2114"/>
                <a:gd name="T53" fmla="*/ 50 h 554"/>
                <a:gd name="T54" fmla="*/ 30 w 2114"/>
                <a:gd name="T55" fmla="*/ 142 h 554"/>
                <a:gd name="T56" fmla="*/ 15 w 2114"/>
                <a:gd name="T57" fmla="*/ 116 h 554"/>
                <a:gd name="T58" fmla="*/ 0 w 2114"/>
                <a:gd name="T59" fmla="*/ 126 h 554"/>
                <a:gd name="T60" fmla="*/ 10 w 2114"/>
                <a:gd name="T61" fmla="*/ 201 h 554"/>
                <a:gd name="T62" fmla="*/ 13 w 2114"/>
                <a:gd name="T63" fmla="*/ 331 h 554"/>
                <a:gd name="T64" fmla="*/ 13 w 2114"/>
                <a:gd name="T65" fmla="*/ 465 h 554"/>
                <a:gd name="T66" fmla="*/ 11 w 2114"/>
                <a:gd name="T6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4" h="554">
                  <a:moveTo>
                    <a:pt x="11" y="554"/>
                  </a:moveTo>
                  <a:lnTo>
                    <a:pt x="2113" y="554"/>
                  </a:lnTo>
                  <a:lnTo>
                    <a:pt x="2114" y="139"/>
                  </a:lnTo>
                  <a:lnTo>
                    <a:pt x="2067" y="131"/>
                  </a:lnTo>
                  <a:lnTo>
                    <a:pt x="2062" y="124"/>
                  </a:lnTo>
                  <a:lnTo>
                    <a:pt x="2056" y="116"/>
                  </a:lnTo>
                  <a:lnTo>
                    <a:pt x="2049" y="109"/>
                  </a:lnTo>
                  <a:lnTo>
                    <a:pt x="2043" y="103"/>
                  </a:lnTo>
                  <a:lnTo>
                    <a:pt x="2009" y="129"/>
                  </a:lnTo>
                  <a:lnTo>
                    <a:pt x="2016" y="95"/>
                  </a:lnTo>
                  <a:lnTo>
                    <a:pt x="1996" y="92"/>
                  </a:lnTo>
                  <a:lnTo>
                    <a:pt x="1975" y="147"/>
                  </a:lnTo>
                  <a:lnTo>
                    <a:pt x="1971" y="110"/>
                  </a:lnTo>
                  <a:lnTo>
                    <a:pt x="1953" y="103"/>
                  </a:lnTo>
                  <a:lnTo>
                    <a:pt x="1960" y="163"/>
                  </a:lnTo>
                  <a:lnTo>
                    <a:pt x="1945" y="146"/>
                  </a:lnTo>
                  <a:lnTo>
                    <a:pt x="1922" y="186"/>
                  </a:lnTo>
                  <a:lnTo>
                    <a:pt x="296" y="92"/>
                  </a:lnTo>
                  <a:lnTo>
                    <a:pt x="132" y="0"/>
                  </a:lnTo>
                  <a:lnTo>
                    <a:pt x="110" y="8"/>
                  </a:lnTo>
                  <a:lnTo>
                    <a:pt x="94" y="2"/>
                  </a:lnTo>
                  <a:lnTo>
                    <a:pt x="83" y="60"/>
                  </a:lnTo>
                  <a:lnTo>
                    <a:pt x="69" y="26"/>
                  </a:lnTo>
                  <a:lnTo>
                    <a:pt x="54" y="33"/>
                  </a:lnTo>
                  <a:lnTo>
                    <a:pt x="53" y="92"/>
                  </a:lnTo>
                  <a:lnTo>
                    <a:pt x="41" y="45"/>
                  </a:lnTo>
                  <a:lnTo>
                    <a:pt x="30" y="50"/>
                  </a:lnTo>
                  <a:lnTo>
                    <a:pt x="30" y="142"/>
                  </a:lnTo>
                  <a:lnTo>
                    <a:pt x="15" y="116"/>
                  </a:lnTo>
                  <a:lnTo>
                    <a:pt x="0" y="126"/>
                  </a:lnTo>
                  <a:lnTo>
                    <a:pt x="10" y="201"/>
                  </a:lnTo>
                  <a:lnTo>
                    <a:pt x="13" y="331"/>
                  </a:lnTo>
                  <a:lnTo>
                    <a:pt x="13" y="465"/>
                  </a:lnTo>
                  <a:lnTo>
                    <a:pt x="11" y="554"/>
                  </a:lnTo>
                  <a:close/>
                </a:path>
              </a:pathLst>
            </a:custGeom>
            <a:solidFill>
              <a:srgbClr val="02C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8" name="Freeform 470"/>
            <p:cNvSpPr>
              <a:spLocks/>
            </p:cNvSpPr>
            <p:nvPr/>
          </p:nvSpPr>
          <p:spPr bwMode="auto">
            <a:xfrm>
              <a:off x="624" y="2094"/>
              <a:ext cx="1054" cy="7"/>
            </a:xfrm>
            <a:custGeom>
              <a:avLst/>
              <a:gdLst>
                <a:gd name="T0" fmla="*/ 2094 w 2109"/>
                <a:gd name="T1" fmla="*/ 8 h 15"/>
                <a:gd name="T2" fmla="*/ 2102 w 2109"/>
                <a:gd name="T3" fmla="*/ 0 h 15"/>
                <a:gd name="T4" fmla="*/ 0 w 2109"/>
                <a:gd name="T5" fmla="*/ 0 h 15"/>
                <a:gd name="T6" fmla="*/ 0 w 2109"/>
                <a:gd name="T7" fmla="*/ 15 h 15"/>
                <a:gd name="T8" fmla="*/ 2102 w 2109"/>
                <a:gd name="T9" fmla="*/ 15 h 15"/>
                <a:gd name="T10" fmla="*/ 2109 w 2109"/>
                <a:gd name="T11" fmla="*/ 8 h 15"/>
                <a:gd name="T12" fmla="*/ 2102 w 2109"/>
                <a:gd name="T13" fmla="*/ 15 h 15"/>
                <a:gd name="T14" fmla="*/ 2109 w 2109"/>
                <a:gd name="T15" fmla="*/ 15 h 15"/>
                <a:gd name="T16" fmla="*/ 2109 w 2109"/>
                <a:gd name="T17" fmla="*/ 8 h 15"/>
                <a:gd name="T18" fmla="*/ 2094 w 21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9" h="15">
                  <a:moveTo>
                    <a:pt x="2094" y="8"/>
                  </a:moveTo>
                  <a:lnTo>
                    <a:pt x="2102" y="0"/>
                  </a:lnTo>
                  <a:lnTo>
                    <a:pt x="0" y="0"/>
                  </a:lnTo>
                  <a:lnTo>
                    <a:pt x="0" y="15"/>
                  </a:lnTo>
                  <a:lnTo>
                    <a:pt x="2102" y="15"/>
                  </a:lnTo>
                  <a:lnTo>
                    <a:pt x="2109" y="8"/>
                  </a:lnTo>
                  <a:lnTo>
                    <a:pt x="2102" y="15"/>
                  </a:lnTo>
                  <a:lnTo>
                    <a:pt x="2109" y="15"/>
                  </a:lnTo>
                  <a:lnTo>
                    <a:pt x="2109" y="8"/>
                  </a:lnTo>
                  <a:lnTo>
                    <a:pt x="209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39" name="Freeform 471"/>
            <p:cNvSpPr>
              <a:spLocks/>
            </p:cNvSpPr>
            <p:nvPr/>
          </p:nvSpPr>
          <p:spPr bwMode="auto">
            <a:xfrm>
              <a:off x="1671" y="1887"/>
              <a:ext cx="8" cy="211"/>
            </a:xfrm>
            <a:custGeom>
              <a:avLst/>
              <a:gdLst>
                <a:gd name="T0" fmla="*/ 8 w 16"/>
                <a:gd name="T1" fmla="*/ 14 h 422"/>
                <a:gd name="T2" fmla="*/ 1 w 16"/>
                <a:gd name="T3" fmla="*/ 7 h 422"/>
                <a:gd name="T4" fmla="*/ 0 w 16"/>
                <a:gd name="T5" fmla="*/ 422 h 422"/>
                <a:gd name="T6" fmla="*/ 15 w 16"/>
                <a:gd name="T7" fmla="*/ 422 h 422"/>
                <a:gd name="T8" fmla="*/ 16 w 16"/>
                <a:gd name="T9" fmla="*/ 7 h 422"/>
                <a:gd name="T10" fmla="*/ 10 w 16"/>
                <a:gd name="T11" fmla="*/ 0 h 422"/>
                <a:gd name="T12" fmla="*/ 16 w 16"/>
                <a:gd name="T13" fmla="*/ 7 h 422"/>
                <a:gd name="T14" fmla="*/ 15 w 16"/>
                <a:gd name="T15" fmla="*/ 1 h 422"/>
                <a:gd name="T16" fmla="*/ 10 w 16"/>
                <a:gd name="T17" fmla="*/ 0 h 422"/>
                <a:gd name="T18" fmla="*/ 8 w 16"/>
                <a:gd name="T19" fmla="*/ 1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22">
                  <a:moveTo>
                    <a:pt x="8" y="14"/>
                  </a:moveTo>
                  <a:lnTo>
                    <a:pt x="1" y="7"/>
                  </a:lnTo>
                  <a:lnTo>
                    <a:pt x="0" y="422"/>
                  </a:lnTo>
                  <a:lnTo>
                    <a:pt x="15" y="422"/>
                  </a:lnTo>
                  <a:lnTo>
                    <a:pt x="16" y="7"/>
                  </a:lnTo>
                  <a:lnTo>
                    <a:pt x="10" y="0"/>
                  </a:lnTo>
                  <a:lnTo>
                    <a:pt x="16" y="7"/>
                  </a:lnTo>
                  <a:lnTo>
                    <a:pt x="15" y="1"/>
                  </a:lnTo>
                  <a:lnTo>
                    <a:pt x="10" y="0"/>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0" name="Freeform 472"/>
            <p:cNvSpPr>
              <a:spLocks/>
            </p:cNvSpPr>
            <p:nvPr/>
          </p:nvSpPr>
          <p:spPr bwMode="auto">
            <a:xfrm>
              <a:off x="1650" y="1884"/>
              <a:ext cx="26" cy="10"/>
            </a:xfrm>
            <a:custGeom>
              <a:avLst/>
              <a:gdLst>
                <a:gd name="T0" fmla="*/ 0 w 53"/>
                <a:gd name="T1" fmla="*/ 11 h 21"/>
                <a:gd name="T2" fmla="*/ 51 w 53"/>
                <a:gd name="T3" fmla="*/ 21 h 21"/>
                <a:gd name="T4" fmla="*/ 53 w 53"/>
                <a:gd name="T5" fmla="*/ 7 h 21"/>
                <a:gd name="T6" fmla="*/ 6 w 53"/>
                <a:gd name="T7" fmla="*/ 0 h 21"/>
                <a:gd name="T8" fmla="*/ 10 w 53"/>
                <a:gd name="T9" fmla="*/ 3 h 21"/>
                <a:gd name="T10" fmla="*/ 0 w 53"/>
                <a:gd name="T11" fmla="*/ 11 h 21"/>
                <a:gd name="T12" fmla="*/ 0 w 53"/>
                <a:gd name="T13" fmla="*/ 12 h 21"/>
                <a:gd name="T14" fmla="*/ 1 w 53"/>
                <a:gd name="T15" fmla="*/ 13 h 21"/>
                <a:gd name="T16" fmla="*/ 2 w 53"/>
                <a:gd name="T17" fmla="*/ 13 h 21"/>
                <a:gd name="T18" fmla="*/ 4 w 53"/>
                <a:gd name="T19" fmla="*/ 13 h 21"/>
                <a:gd name="T20" fmla="*/ 0 w 53"/>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1">
                  <a:moveTo>
                    <a:pt x="0" y="11"/>
                  </a:moveTo>
                  <a:lnTo>
                    <a:pt x="51" y="21"/>
                  </a:lnTo>
                  <a:lnTo>
                    <a:pt x="53" y="7"/>
                  </a:lnTo>
                  <a:lnTo>
                    <a:pt x="6" y="0"/>
                  </a:lnTo>
                  <a:lnTo>
                    <a:pt x="10" y="3"/>
                  </a:lnTo>
                  <a:lnTo>
                    <a:pt x="0" y="11"/>
                  </a:lnTo>
                  <a:lnTo>
                    <a:pt x="0" y="12"/>
                  </a:lnTo>
                  <a:lnTo>
                    <a:pt x="1" y="13"/>
                  </a:lnTo>
                  <a:lnTo>
                    <a:pt x="2" y="13"/>
                  </a:lnTo>
                  <a:lnTo>
                    <a:pt x="4" y="13"/>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1" name="Freeform 473"/>
            <p:cNvSpPr>
              <a:spLocks/>
            </p:cNvSpPr>
            <p:nvPr/>
          </p:nvSpPr>
          <p:spPr bwMode="auto">
            <a:xfrm>
              <a:off x="1643" y="1876"/>
              <a:ext cx="12" cy="13"/>
            </a:xfrm>
            <a:custGeom>
              <a:avLst/>
              <a:gdLst>
                <a:gd name="T0" fmla="*/ 1 w 24"/>
                <a:gd name="T1" fmla="*/ 10 h 27"/>
                <a:gd name="T2" fmla="*/ 0 w 24"/>
                <a:gd name="T3" fmla="*/ 9 h 27"/>
                <a:gd name="T4" fmla="*/ 14 w 24"/>
                <a:gd name="T5" fmla="*/ 27 h 27"/>
                <a:gd name="T6" fmla="*/ 24 w 24"/>
                <a:gd name="T7" fmla="*/ 19 h 27"/>
                <a:gd name="T8" fmla="*/ 21 w 24"/>
                <a:gd name="T9" fmla="*/ 14 h 27"/>
                <a:gd name="T10" fmla="*/ 18 w 24"/>
                <a:gd name="T11" fmla="*/ 9 h 27"/>
                <a:gd name="T12" fmla="*/ 14 w 24"/>
                <a:gd name="T13" fmla="*/ 5 h 27"/>
                <a:gd name="T14" fmla="*/ 11 w 24"/>
                <a:gd name="T15" fmla="*/ 0 h 27"/>
                <a:gd name="T16" fmla="*/ 12 w 24"/>
                <a:gd name="T17" fmla="*/ 1 h 27"/>
                <a:gd name="T18" fmla="*/ 11 w 24"/>
                <a:gd name="T19" fmla="*/ 0 h 27"/>
                <a:gd name="T20" fmla="*/ 1 w 24"/>
                <a:gd name="T2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7">
                  <a:moveTo>
                    <a:pt x="1" y="10"/>
                  </a:moveTo>
                  <a:lnTo>
                    <a:pt x="0" y="9"/>
                  </a:lnTo>
                  <a:lnTo>
                    <a:pt x="14" y="27"/>
                  </a:lnTo>
                  <a:lnTo>
                    <a:pt x="24" y="19"/>
                  </a:lnTo>
                  <a:lnTo>
                    <a:pt x="21" y="14"/>
                  </a:lnTo>
                  <a:lnTo>
                    <a:pt x="18" y="9"/>
                  </a:lnTo>
                  <a:lnTo>
                    <a:pt x="14" y="5"/>
                  </a:lnTo>
                  <a:lnTo>
                    <a:pt x="11" y="0"/>
                  </a:lnTo>
                  <a:lnTo>
                    <a:pt x="12" y="1"/>
                  </a:lnTo>
                  <a:lnTo>
                    <a:pt x="11" y="0"/>
                  </a:lnTo>
                  <a:lnTo>
                    <a:pt x="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2" name="Freeform 474"/>
            <p:cNvSpPr>
              <a:spLocks/>
            </p:cNvSpPr>
            <p:nvPr/>
          </p:nvSpPr>
          <p:spPr bwMode="auto">
            <a:xfrm>
              <a:off x="1637" y="1867"/>
              <a:ext cx="11" cy="14"/>
            </a:xfrm>
            <a:custGeom>
              <a:avLst/>
              <a:gdLst>
                <a:gd name="T0" fmla="*/ 8 w 21"/>
                <a:gd name="T1" fmla="*/ 16 h 26"/>
                <a:gd name="T2" fmla="*/ 0 w 21"/>
                <a:gd name="T3" fmla="*/ 16 h 26"/>
                <a:gd name="T4" fmla="*/ 11 w 21"/>
                <a:gd name="T5" fmla="*/ 26 h 26"/>
                <a:gd name="T6" fmla="*/ 21 w 21"/>
                <a:gd name="T7" fmla="*/ 16 h 26"/>
                <a:gd name="T8" fmla="*/ 8 w 21"/>
                <a:gd name="T9" fmla="*/ 5 h 26"/>
                <a:gd name="T10" fmla="*/ 0 w 21"/>
                <a:gd name="T11" fmla="*/ 5 h 26"/>
                <a:gd name="T12" fmla="*/ 8 w 21"/>
                <a:gd name="T13" fmla="*/ 5 h 26"/>
                <a:gd name="T14" fmla="*/ 5 w 21"/>
                <a:gd name="T15" fmla="*/ 0 h 26"/>
                <a:gd name="T16" fmla="*/ 0 w 21"/>
                <a:gd name="T17" fmla="*/ 5 h 26"/>
                <a:gd name="T18" fmla="*/ 8 w 21"/>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6">
                  <a:moveTo>
                    <a:pt x="8" y="16"/>
                  </a:moveTo>
                  <a:lnTo>
                    <a:pt x="0" y="16"/>
                  </a:lnTo>
                  <a:lnTo>
                    <a:pt x="11" y="26"/>
                  </a:lnTo>
                  <a:lnTo>
                    <a:pt x="21" y="16"/>
                  </a:lnTo>
                  <a:lnTo>
                    <a:pt x="8" y="5"/>
                  </a:lnTo>
                  <a:lnTo>
                    <a:pt x="0" y="5"/>
                  </a:lnTo>
                  <a:lnTo>
                    <a:pt x="8" y="5"/>
                  </a:lnTo>
                  <a:lnTo>
                    <a:pt x="5" y="0"/>
                  </a:lnTo>
                  <a:lnTo>
                    <a:pt x="0" y="5"/>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3" name="Freeform 475"/>
            <p:cNvSpPr>
              <a:spLocks/>
            </p:cNvSpPr>
            <p:nvPr/>
          </p:nvSpPr>
          <p:spPr bwMode="auto">
            <a:xfrm>
              <a:off x="1617" y="1870"/>
              <a:ext cx="24" cy="25"/>
            </a:xfrm>
            <a:custGeom>
              <a:avLst/>
              <a:gdLst>
                <a:gd name="T0" fmla="*/ 4 w 48"/>
                <a:gd name="T1" fmla="*/ 30 h 49"/>
                <a:gd name="T2" fmla="*/ 15 w 48"/>
                <a:gd name="T3" fmla="*/ 36 h 49"/>
                <a:gd name="T4" fmla="*/ 48 w 48"/>
                <a:gd name="T5" fmla="*/ 11 h 49"/>
                <a:gd name="T6" fmla="*/ 40 w 48"/>
                <a:gd name="T7" fmla="*/ 0 h 49"/>
                <a:gd name="T8" fmla="*/ 7 w 48"/>
                <a:gd name="T9" fmla="*/ 26 h 49"/>
                <a:gd name="T10" fmla="*/ 17 w 48"/>
                <a:gd name="T11" fmla="*/ 32 h 49"/>
                <a:gd name="T12" fmla="*/ 4 w 48"/>
                <a:gd name="T13" fmla="*/ 30 h 49"/>
                <a:gd name="T14" fmla="*/ 0 w 48"/>
                <a:gd name="T15" fmla="*/ 49 h 49"/>
                <a:gd name="T16" fmla="*/ 15 w 48"/>
                <a:gd name="T17" fmla="*/ 36 h 49"/>
                <a:gd name="T18" fmla="*/ 4 w 48"/>
                <a:gd name="T1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 y="30"/>
                  </a:moveTo>
                  <a:lnTo>
                    <a:pt x="15" y="36"/>
                  </a:lnTo>
                  <a:lnTo>
                    <a:pt x="48" y="11"/>
                  </a:lnTo>
                  <a:lnTo>
                    <a:pt x="40" y="0"/>
                  </a:lnTo>
                  <a:lnTo>
                    <a:pt x="7" y="26"/>
                  </a:lnTo>
                  <a:lnTo>
                    <a:pt x="17" y="32"/>
                  </a:lnTo>
                  <a:lnTo>
                    <a:pt x="4" y="30"/>
                  </a:lnTo>
                  <a:lnTo>
                    <a:pt x="0" y="49"/>
                  </a:lnTo>
                  <a:lnTo>
                    <a:pt x="15" y="36"/>
                  </a:lnTo>
                  <a:lnTo>
                    <a:pt x="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4" name="Freeform 476"/>
            <p:cNvSpPr>
              <a:spLocks/>
            </p:cNvSpPr>
            <p:nvPr/>
          </p:nvSpPr>
          <p:spPr bwMode="auto">
            <a:xfrm>
              <a:off x="1620" y="1866"/>
              <a:ext cx="11" cy="20"/>
            </a:xfrm>
            <a:custGeom>
              <a:avLst/>
              <a:gdLst>
                <a:gd name="T0" fmla="*/ 13 w 23"/>
                <a:gd name="T1" fmla="*/ 12 h 40"/>
                <a:gd name="T2" fmla="*/ 8 w 23"/>
                <a:gd name="T3" fmla="*/ 4 h 40"/>
                <a:gd name="T4" fmla="*/ 0 w 23"/>
                <a:gd name="T5" fmla="*/ 38 h 40"/>
                <a:gd name="T6" fmla="*/ 13 w 23"/>
                <a:gd name="T7" fmla="*/ 40 h 40"/>
                <a:gd name="T8" fmla="*/ 21 w 23"/>
                <a:gd name="T9" fmla="*/ 6 h 40"/>
                <a:gd name="T10" fmla="*/ 15 w 23"/>
                <a:gd name="T11" fmla="*/ 0 h 40"/>
                <a:gd name="T12" fmla="*/ 21 w 23"/>
                <a:gd name="T13" fmla="*/ 6 h 40"/>
                <a:gd name="T14" fmla="*/ 23 w 23"/>
                <a:gd name="T15" fmla="*/ 1 h 40"/>
                <a:gd name="T16" fmla="*/ 15 w 23"/>
                <a:gd name="T17" fmla="*/ 0 h 40"/>
                <a:gd name="T18" fmla="*/ 13 w 23"/>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0">
                  <a:moveTo>
                    <a:pt x="13" y="12"/>
                  </a:moveTo>
                  <a:lnTo>
                    <a:pt x="8" y="4"/>
                  </a:lnTo>
                  <a:lnTo>
                    <a:pt x="0" y="38"/>
                  </a:lnTo>
                  <a:lnTo>
                    <a:pt x="13" y="40"/>
                  </a:lnTo>
                  <a:lnTo>
                    <a:pt x="21" y="6"/>
                  </a:lnTo>
                  <a:lnTo>
                    <a:pt x="15" y="0"/>
                  </a:lnTo>
                  <a:lnTo>
                    <a:pt x="21" y="6"/>
                  </a:lnTo>
                  <a:lnTo>
                    <a:pt x="23" y="1"/>
                  </a:lnTo>
                  <a:lnTo>
                    <a:pt x="15"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5" name="Freeform 477"/>
            <p:cNvSpPr>
              <a:spLocks/>
            </p:cNvSpPr>
            <p:nvPr/>
          </p:nvSpPr>
          <p:spPr bwMode="auto">
            <a:xfrm>
              <a:off x="1614" y="1862"/>
              <a:ext cx="13" cy="10"/>
            </a:xfrm>
            <a:custGeom>
              <a:avLst/>
              <a:gdLst>
                <a:gd name="T0" fmla="*/ 12 w 26"/>
                <a:gd name="T1" fmla="*/ 10 h 19"/>
                <a:gd name="T2" fmla="*/ 4 w 26"/>
                <a:gd name="T3" fmla="*/ 15 h 19"/>
                <a:gd name="T4" fmla="*/ 24 w 26"/>
                <a:gd name="T5" fmla="*/ 19 h 19"/>
                <a:gd name="T6" fmla="*/ 26 w 26"/>
                <a:gd name="T7" fmla="*/ 7 h 19"/>
                <a:gd name="T8" fmla="*/ 7 w 26"/>
                <a:gd name="T9" fmla="*/ 2 h 19"/>
                <a:gd name="T10" fmla="*/ 0 w 26"/>
                <a:gd name="T11" fmla="*/ 7 h 19"/>
                <a:gd name="T12" fmla="*/ 7 w 26"/>
                <a:gd name="T13" fmla="*/ 2 h 19"/>
                <a:gd name="T14" fmla="*/ 1 w 26"/>
                <a:gd name="T15" fmla="*/ 0 h 19"/>
                <a:gd name="T16" fmla="*/ 0 w 26"/>
                <a:gd name="T17" fmla="*/ 7 h 19"/>
                <a:gd name="T18" fmla="*/ 12 w 26"/>
                <a:gd name="T1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9">
                  <a:moveTo>
                    <a:pt x="12" y="10"/>
                  </a:moveTo>
                  <a:lnTo>
                    <a:pt x="4" y="15"/>
                  </a:lnTo>
                  <a:lnTo>
                    <a:pt x="24" y="19"/>
                  </a:lnTo>
                  <a:lnTo>
                    <a:pt x="26" y="7"/>
                  </a:lnTo>
                  <a:lnTo>
                    <a:pt x="7" y="2"/>
                  </a:lnTo>
                  <a:lnTo>
                    <a:pt x="0" y="7"/>
                  </a:lnTo>
                  <a:lnTo>
                    <a:pt x="7" y="2"/>
                  </a:lnTo>
                  <a:lnTo>
                    <a:pt x="1" y="0"/>
                  </a:lnTo>
                  <a:lnTo>
                    <a:pt x="0" y="7"/>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6" name="Freeform 478"/>
            <p:cNvSpPr>
              <a:spLocks/>
            </p:cNvSpPr>
            <p:nvPr/>
          </p:nvSpPr>
          <p:spPr bwMode="auto">
            <a:xfrm>
              <a:off x="1603" y="1866"/>
              <a:ext cx="17" cy="44"/>
            </a:xfrm>
            <a:custGeom>
              <a:avLst/>
              <a:gdLst>
                <a:gd name="T0" fmla="*/ 0 w 34"/>
                <a:gd name="T1" fmla="*/ 57 h 88"/>
                <a:gd name="T2" fmla="*/ 12 w 34"/>
                <a:gd name="T3" fmla="*/ 59 h 88"/>
                <a:gd name="T4" fmla="*/ 34 w 34"/>
                <a:gd name="T5" fmla="*/ 3 h 88"/>
                <a:gd name="T6" fmla="*/ 22 w 34"/>
                <a:gd name="T7" fmla="*/ 0 h 88"/>
                <a:gd name="T8" fmla="*/ 0 w 34"/>
                <a:gd name="T9" fmla="*/ 56 h 88"/>
                <a:gd name="T10" fmla="*/ 12 w 34"/>
                <a:gd name="T11" fmla="*/ 57 h 88"/>
                <a:gd name="T12" fmla="*/ 0 w 34"/>
                <a:gd name="T13" fmla="*/ 57 h 88"/>
                <a:gd name="T14" fmla="*/ 3 w 34"/>
                <a:gd name="T15" fmla="*/ 88 h 88"/>
                <a:gd name="T16" fmla="*/ 12 w 34"/>
                <a:gd name="T17" fmla="*/ 59 h 88"/>
                <a:gd name="T18" fmla="*/ 0 w 34"/>
                <a:gd name="T19"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8">
                  <a:moveTo>
                    <a:pt x="0" y="57"/>
                  </a:moveTo>
                  <a:lnTo>
                    <a:pt x="12" y="59"/>
                  </a:lnTo>
                  <a:lnTo>
                    <a:pt x="34" y="3"/>
                  </a:lnTo>
                  <a:lnTo>
                    <a:pt x="22" y="0"/>
                  </a:lnTo>
                  <a:lnTo>
                    <a:pt x="0" y="56"/>
                  </a:lnTo>
                  <a:lnTo>
                    <a:pt x="12" y="57"/>
                  </a:lnTo>
                  <a:lnTo>
                    <a:pt x="0" y="57"/>
                  </a:lnTo>
                  <a:lnTo>
                    <a:pt x="3" y="88"/>
                  </a:lnTo>
                  <a:lnTo>
                    <a:pt x="12" y="59"/>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7" name="Freeform 479"/>
            <p:cNvSpPr>
              <a:spLocks/>
            </p:cNvSpPr>
            <p:nvPr/>
          </p:nvSpPr>
          <p:spPr bwMode="auto">
            <a:xfrm>
              <a:off x="1601" y="1873"/>
              <a:ext cx="8" cy="22"/>
            </a:xfrm>
            <a:custGeom>
              <a:avLst/>
              <a:gdLst>
                <a:gd name="T0" fmla="*/ 5 w 17"/>
                <a:gd name="T1" fmla="*/ 13 h 43"/>
                <a:gd name="T2" fmla="*/ 0 w 17"/>
                <a:gd name="T3" fmla="*/ 6 h 43"/>
                <a:gd name="T4" fmla="*/ 5 w 17"/>
                <a:gd name="T5" fmla="*/ 43 h 43"/>
                <a:gd name="T6" fmla="*/ 17 w 17"/>
                <a:gd name="T7" fmla="*/ 43 h 43"/>
                <a:gd name="T8" fmla="*/ 16 w 17"/>
                <a:gd name="T9" fmla="*/ 34 h 43"/>
                <a:gd name="T10" fmla="*/ 15 w 17"/>
                <a:gd name="T11" fmla="*/ 20 h 43"/>
                <a:gd name="T12" fmla="*/ 13 w 17"/>
                <a:gd name="T13" fmla="*/ 7 h 43"/>
                <a:gd name="T14" fmla="*/ 9 w 17"/>
                <a:gd name="T15" fmla="*/ 0 h 43"/>
                <a:gd name="T16" fmla="*/ 13 w 17"/>
                <a:gd name="T17" fmla="*/ 6 h 43"/>
                <a:gd name="T18" fmla="*/ 13 w 17"/>
                <a:gd name="T19" fmla="*/ 3 h 43"/>
                <a:gd name="T20" fmla="*/ 9 w 17"/>
                <a:gd name="T21" fmla="*/ 0 h 43"/>
                <a:gd name="T22" fmla="*/ 5 w 17"/>
                <a:gd name="T23"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43">
                  <a:moveTo>
                    <a:pt x="5" y="13"/>
                  </a:moveTo>
                  <a:lnTo>
                    <a:pt x="0" y="6"/>
                  </a:lnTo>
                  <a:lnTo>
                    <a:pt x="5" y="43"/>
                  </a:lnTo>
                  <a:lnTo>
                    <a:pt x="17" y="43"/>
                  </a:lnTo>
                  <a:lnTo>
                    <a:pt x="16" y="34"/>
                  </a:lnTo>
                  <a:lnTo>
                    <a:pt x="15" y="20"/>
                  </a:lnTo>
                  <a:lnTo>
                    <a:pt x="13" y="7"/>
                  </a:lnTo>
                  <a:lnTo>
                    <a:pt x="9" y="0"/>
                  </a:lnTo>
                  <a:lnTo>
                    <a:pt x="13" y="6"/>
                  </a:lnTo>
                  <a:lnTo>
                    <a:pt x="13" y="3"/>
                  </a:lnTo>
                  <a:lnTo>
                    <a:pt x="9" y="0"/>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8" name="Freeform 480"/>
            <p:cNvSpPr>
              <a:spLocks/>
            </p:cNvSpPr>
            <p:nvPr/>
          </p:nvSpPr>
          <p:spPr bwMode="auto">
            <a:xfrm>
              <a:off x="1590" y="1867"/>
              <a:ext cx="15" cy="13"/>
            </a:xfrm>
            <a:custGeom>
              <a:avLst/>
              <a:gdLst>
                <a:gd name="T0" fmla="*/ 15 w 30"/>
                <a:gd name="T1" fmla="*/ 11 h 25"/>
                <a:gd name="T2" fmla="*/ 7 w 30"/>
                <a:gd name="T3" fmla="*/ 18 h 25"/>
                <a:gd name="T4" fmla="*/ 26 w 30"/>
                <a:gd name="T5" fmla="*/ 25 h 25"/>
                <a:gd name="T6" fmla="*/ 30 w 30"/>
                <a:gd name="T7" fmla="*/ 12 h 25"/>
                <a:gd name="T8" fmla="*/ 12 w 30"/>
                <a:gd name="T9" fmla="*/ 4 h 25"/>
                <a:gd name="T10" fmla="*/ 3 w 30"/>
                <a:gd name="T11" fmla="*/ 11 h 25"/>
                <a:gd name="T12" fmla="*/ 12 w 30"/>
                <a:gd name="T13" fmla="*/ 4 h 25"/>
                <a:gd name="T14" fmla="*/ 0 w 30"/>
                <a:gd name="T15" fmla="*/ 0 h 25"/>
                <a:gd name="T16" fmla="*/ 3 w 30"/>
                <a:gd name="T17" fmla="*/ 11 h 25"/>
                <a:gd name="T18" fmla="*/ 15 w 30"/>
                <a:gd name="T19"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5">
                  <a:moveTo>
                    <a:pt x="15" y="11"/>
                  </a:moveTo>
                  <a:lnTo>
                    <a:pt x="7" y="18"/>
                  </a:lnTo>
                  <a:lnTo>
                    <a:pt x="26" y="25"/>
                  </a:lnTo>
                  <a:lnTo>
                    <a:pt x="30" y="12"/>
                  </a:lnTo>
                  <a:lnTo>
                    <a:pt x="12" y="4"/>
                  </a:lnTo>
                  <a:lnTo>
                    <a:pt x="3" y="11"/>
                  </a:lnTo>
                  <a:lnTo>
                    <a:pt x="12" y="4"/>
                  </a:lnTo>
                  <a:lnTo>
                    <a:pt x="0" y="0"/>
                  </a:lnTo>
                  <a:lnTo>
                    <a:pt x="3"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9" name="Freeform 481"/>
            <p:cNvSpPr>
              <a:spLocks/>
            </p:cNvSpPr>
            <p:nvPr/>
          </p:nvSpPr>
          <p:spPr bwMode="auto">
            <a:xfrm>
              <a:off x="1591" y="1873"/>
              <a:ext cx="12" cy="40"/>
            </a:xfrm>
            <a:custGeom>
              <a:avLst/>
              <a:gdLst>
                <a:gd name="T0" fmla="*/ 9 w 24"/>
                <a:gd name="T1" fmla="*/ 64 h 81"/>
                <a:gd name="T2" fmla="*/ 20 w 24"/>
                <a:gd name="T3" fmla="*/ 60 h 81"/>
                <a:gd name="T4" fmla="*/ 12 w 24"/>
                <a:gd name="T5" fmla="*/ 0 h 81"/>
                <a:gd name="T6" fmla="*/ 0 w 24"/>
                <a:gd name="T7" fmla="*/ 0 h 81"/>
                <a:gd name="T8" fmla="*/ 8 w 24"/>
                <a:gd name="T9" fmla="*/ 60 h 81"/>
                <a:gd name="T10" fmla="*/ 19 w 24"/>
                <a:gd name="T11" fmla="*/ 56 h 81"/>
                <a:gd name="T12" fmla="*/ 9 w 24"/>
                <a:gd name="T13" fmla="*/ 64 h 81"/>
                <a:gd name="T14" fmla="*/ 24 w 24"/>
                <a:gd name="T15" fmla="*/ 81 h 81"/>
                <a:gd name="T16" fmla="*/ 20 w 24"/>
                <a:gd name="T17" fmla="*/ 60 h 81"/>
                <a:gd name="T18" fmla="*/ 9 w 24"/>
                <a:gd name="T19" fmla="*/ 6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1">
                  <a:moveTo>
                    <a:pt x="9" y="64"/>
                  </a:moveTo>
                  <a:lnTo>
                    <a:pt x="20" y="60"/>
                  </a:lnTo>
                  <a:lnTo>
                    <a:pt x="12" y="0"/>
                  </a:lnTo>
                  <a:lnTo>
                    <a:pt x="0" y="0"/>
                  </a:lnTo>
                  <a:lnTo>
                    <a:pt x="8" y="60"/>
                  </a:lnTo>
                  <a:lnTo>
                    <a:pt x="19" y="56"/>
                  </a:lnTo>
                  <a:lnTo>
                    <a:pt x="9" y="64"/>
                  </a:lnTo>
                  <a:lnTo>
                    <a:pt x="24" y="81"/>
                  </a:lnTo>
                  <a:lnTo>
                    <a:pt x="20" y="60"/>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0" name="Freeform 482"/>
            <p:cNvSpPr>
              <a:spLocks/>
            </p:cNvSpPr>
            <p:nvPr/>
          </p:nvSpPr>
          <p:spPr bwMode="auto">
            <a:xfrm>
              <a:off x="1588" y="1888"/>
              <a:ext cx="13" cy="16"/>
            </a:xfrm>
            <a:custGeom>
              <a:avLst/>
              <a:gdLst>
                <a:gd name="T0" fmla="*/ 13 w 26"/>
                <a:gd name="T1" fmla="*/ 15 h 33"/>
                <a:gd name="T2" fmla="*/ 0 w 26"/>
                <a:gd name="T3" fmla="*/ 17 h 33"/>
                <a:gd name="T4" fmla="*/ 16 w 26"/>
                <a:gd name="T5" fmla="*/ 33 h 33"/>
                <a:gd name="T6" fmla="*/ 26 w 26"/>
                <a:gd name="T7" fmla="*/ 25 h 33"/>
                <a:gd name="T8" fmla="*/ 11 w 26"/>
                <a:gd name="T9" fmla="*/ 8 h 33"/>
                <a:gd name="T10" fmla="*/ 0 w 26"/>
                <a:gd name="T11" fmla="*/ 10 h 33"/>
                <a:gd name="T12" fmla="*/ 11 w 26"/>
                <a:gd name="T13" fmla="*/ 8 h 33"/>
                <a:gd name="T14" fmla="*/ 4 w 26"/>
                <a:gd name="T15" fmla="*/ 0 h 33"/>
                <a:gd name="T16" fmla="*/ 0 w 26"/>
                <a:gd name="T17" fmla="*/ 10 h 33"/>
                <a:gd name="T18" fmla="*/ 13 w 26"/>
                <a:gd name="T19"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3">
                  <a:moveTo>
                    <a:pt x="13" y="15"/>
                  </a:moveTo>
                  <a:lnTo>
                    <a:pt x="0" y="17"/>
                  </a:lnTo>
                  <a:lnTo>
                    <a:pt x="16" y="33"/>
                  </a:lnTo>
                  <a:lnTo>
                    <a:pt x="26" y="25"/>
                  </a:lnTo>
                  <a:lnTo>
                    <a:pt x="11" y="8"/>
                  </a:lnTo>
                  <a:lnTo>
                    <a:pt x="0" y="10"/>
                  </a:lnTo>
                  <a:lnTo>
                    <a:pt x="11" y="8"/>
                  </a:lnTo>
                  <a:lnTo>
                    <a:pt x="4" y="0"/>
                  </a:lnTo>
                  <a:lnTo>
                    <a:pt x="0" y="10"/>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1" name="Freeform 483"/>
            <p:cNvSpPr>
              <a:spLocks/>
            </p:cNvSpPr>
            <p:nvPr/>
          </p:nvSpPr>
          <p:spPr bwMode="auto">
            <a:xfrm>
              <a:off x="1576" y="1893"/>
              <a:ext cx="18" cy="25"/>
            </a:xfrm>
            <a:custGeom>
              <a:avLst/>
              <a:gdLst>
                <a:gd name="T0" fmla="*/ 6 w 36"/>
                <a:gd name="T1" fmla="*/ 49 h 50"/>
                <a:gd name="T2" fmla="*/ 12 w 36"/>
                <a:gd name="T3" fmla="*/ 46 h 50"/>
                <a:gd name="T4" fmla="*/ 36 w 36"/>
                <a:gd name="T5" fmla="*/ 5 h 50"/>
                <a:gd name="T6" fmla="*/ 23 w 36"/>
                <a:gd name="T7" fmla="*/ 0 h 50"/>
                <a:gd name="T8" fmla="*/ 0 w 36"/>
                <a:gd name="T9" fmla="*/ 39 h 50"/>
                <a:gd name="T10" fmla="*/ 6 w 36"/>
                <a:gd name="T11" fmla="*/ 36 h 50"/>
                <a:gd name="T12" fmla="*/ 6 w 36"/>
                <a:gd name="T13" fmla="*/ 49 h 50"/>
                <a:gd name="T14" fmla="*/ 9 w 36"/>
                <a:gd name="T15" fmla="*/ 50 h 50"/>
                <a:gd name="T16" fmla="*/ 12 w 36"/>
                <a:gd name="T17" fmla="*/ 46 h 50"/>
                <a:gd name="T18" fmla="*/ 6 w 36"/>
                <a:gd name="T1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0">
                  <a:moveTo>
                    <a:pt x="6" y="49"/>
                  </a:moveTo>
                  <a:lnTo>
                    <a:pt x="12" y="46"/>
                  </a:lnTo>
                  <a:lnTo>
                    <a:pt x="36" y="5"/>
                  </a:lnTo>
                  <a:lnTo>
                    <a:pt x="23" y="0"/>
                  </a:lnTo>
                  <a:lnTo>
                    <a:pt x="0" y="39"/>
                  </a:lnTo>
                  <a:lnTo>
                    <a:pt x="6" y="36"/>
                  </a:lnTo>
                  <a:lnTo>
                    <a:pt x="6" y="49"/>
                  </a:lnTo>
                  <a:lnTo>
                    <a:pt x="9" y="50"/>
                  </a:lnTo>
                  <a:lnTo>
                    <a:pt x="12" y="46"/>
                  </a:lnTo>
                  <a:lnTo>
                    <a:pt x="6"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2" name="Freeform 484"/>
            <p:cNvSpPr>
              <a:spLocks/>
            </p:cNvSpPr>
            <p:nvPr/>
          </p:nvSpPr>
          <p:spPr bwMode="auto">
            <a:xfrm>
              <a:off x="765" y="1863"/>
              <a:ext cx="814" cy="55"/>
            </a:xfrm>
            <a:custGeom>
              <a:avLst/>
              <a:gdLst>
                <a:gd name="T0" fmla="*/ 0 w 1628"/>
                <a:gd name="T1" fmla="*/ 13 h 108"/>
                <a:gd name="T2" fmla="*/ 2 w 1628"/>
                <a:gd name="T3" fmla="*/ 13 h 108"/>
                <a:gd name="T4" fmla="*/ 1628 w 1628"/>
                <a:gd name="T5" fmla="*/ 108 h 108"/>
                <a:gd name="T6" fmla="*/ 1628 w 1628"/>
                <a:gd name="T7" fmla="*/ 95 h 108"/>
                <a:gd name="T8" fmla="*/ 2 w 1628"/>
                <a:gd name="T9" fmla="*/ 0 h 108"/>
                <a:gd name="T10" fmla="*/ 5 w 1628"/>
                <a:gd name="T11" fmla="*/ 0 h 108"/>
                <a:gd name="T12" fmla="*/ 0 w 1628"/>
                <a:gd name="T13" fmla="*/ 13 h 108"/>
                <a:gd name="T14" fmla="*/ 2 w 1628"/>
                <a:gd name="T15" fmla="*/ 13 h 108"/>
                <a:gd name="T16" fmla="*/ 0 w 1628"/>
                <a:gd name="T17" fmla="*/ 1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08">
                  <a:moveTo>
                    <a:pt x="0" y="13"/>
                  </a:moveTo>
                  <a:lnTo>
                    <a:pt x="2" y="13"/>
                  </a:lnTo>
                  <a:lnTo>
                    <a:pt x="1628" y="108"/>
                  </a:lnTo>
                  <a:lnTo>
                    <a:pt x="1628" y="95"/>
                  </a:lnTo>
                  <a:lnTo>
                    <a:pt x="2" y="0"/>
                  </a:lnTo>
                  <a:lnTo>
                    <a:pt x="5" y="0"/>
                  </a:lnTo>
                  <a:lnTo>
                    <a:pt x="0" y="13"/>
                  </a:lnTo>
                  <a:lnTo>
                    <a:pt x="2"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3" name="Freeform 485"/>
            <p:cNvSpPr>
              <a:spLocks/>
            </p:cNvSpPr>
            <p:nvPr/>
          </p:nvSpPr>
          <p:spPr bwMode="auto">
            <a:xfrm>
              <a:off x="683" y="1817"/>
              <a:ext cx="85" cy="53"/>
            </a:xfrm>
            <a:custGeom>
              <a:avLst/>
              <a:gdLst>
                <a:gd name="T0" fmla="*/ 6 w 170"/>
                <a:gd name="T1" fmla="*/ 13 h 106"/>
                <a:gd name="T2" fmla="*/ 0 w 170"/>
                <a:gd name="T3" fmla="*/ 13 h 106"/>
                <a:gd name="T4" fmla="*/ 165 w 170"/>
                <a:gd name="T5" fmla="*/ 106 h 106"/>
                <a:gd name="T6" fmla="*/ 170 w 170"/>
                <a:gd name="T7" fmla="*/ 93 h 106"/>
                <a:gd name="T8" fmla="*/ 158 w 170"/>
                <a:gd name="T9" fmla="*/ 85 h 106"/>
                <a:gd name="T10" fmla="*/ 136 w 170"/>
                <a:gd name="T11" fmla="*/ 73 h 106"/>
                <a:gd name="T12" fmla="*/ 111 w 170"/>
                <a:gd name="T13" fmla="*/ 58 h 106"/>
                <a:gd name="T14" fmla="*/ 82 w 170"/>
                <a:gd name="T15" fmla="*/ 42 h 106"/>
                <a:gd name="T16" fmla="*/ 54 w 170"/>
                <a:gd name="T17" fmla="*/ 26 h 106"/>
                <a:gd name="T18" fmla="*/ 30 w 170"/>
                <a:gd name="T19" fmla="*/ 13 h 106"/>
                <a:gd name="T20" fmla="*/ 10 w 170"/>
                <a:gd name="T21" fmla="*/ 4 h 106"/>
                <a:gd name="T22" fmla="*/ 1 w 170"/>
                <a:gd name="T23" fmla="*/ 1 h 106"/>
                <a:gd name="T24" fmla="*/ 6 w 170"/>
                <a:gd name="T25" fmla="*/ 1 h 106"/>
                <a:gd name="T26" fmla="*/ 5 w 170"/>
                <a:gd name="T27" fmla="*/ 0 h 106"/>
                <a:gd name="T28" fmla="*/ 3 w 170"/>
                <a:gd name="T29" fmla="*/ 0 h 106"/>
                <a:gd name="T30" fmla="*/ 2 w 170"/>
                <a:gd name="T31" fmla="*/ 0 h 106"/>
                <a:gd name="T32" fmla="*/ 1 w 170"/>
                <a:gd name="T33" fmla="*/ 1 h 106"/>
                <a:gd name="T34" fmla="*/ 6 w 170"/>
                <a:gd name="T35"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06">
                  <a:moveTo>
                    <a:pt x="6" y="13"/>
                  </a:moveTo>
                  <a:lnTo>
                    <a:pt x="0" y="13"/>
                  </a:lnTo>
                  <a:lnTo>
                    <a:pt x="165" y="106"/>
                  </a:lnTo>
                  <a:lnTo>
                    <a:pt x="170" y="93"/>
                  </a:lnTo>
                  <a:lnTo>
                    <a:pt x="158" y="85"/>
                  </a:lnTo>
                  <a:lnTo>
                    <a:pt x="136" y="73"/>
                  </a:lnTo>
                  <a:lnTo>
                    <a:pt x="111" y="58"/>
                  </a:lnTo>
                  <a:lnTo>
                    <a:pt x="82" y="42"/>
                  </a:lnTo>
                  <a:lnTo>
                    <a:pt x="54" y="26"/>
                  </a:lnTo>
                  <a:lnTo>
                    <a:pt x="30" y="13"/>
                  </a:lnTo>
                  <a:lnTo>
                    <a:pt x="10" y="4"/>
                  </a:lnTo>
                  <a:lnTo>
                    <a:pt x="1" y="1"/>
                  </a:lnTo>
                  <a:lnTo>
                    <a:pt x="6" y="1"/>
                  </a:lnTo>
                  <a:lnTo>
                    <a:pt x="5" y="0"/>
                  </a:lnTo>
                  <a:lnTo>
                    <a:pt x="3" y="0"/>
                  </a:lnTo>
                  <a:lnTo>
                    <a:pt x="2" y="0"/>
                  </a:lnTo>
                  <a:lnTo>
                    <a:pt x="1" y="1"/>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4" name="Freeform 486"/>
            <p:cNvSpPr>
              <a:spLocks/>
            </p:cNvSpPr>
            <p:nvPr/>
          </p:nvSpPr>
          <p:spPr bwMode="auto">
            <a:xfrm>
              <a:off x="673" y="1817"/>
              <a:ext cx="13" cy="12"/>
            </a:xfrm>
            <a:custGeom>
              <a:avLst/>
              <a:gdLst>
                <a:gd name="T0" fmla="*/ 0 w 27"/>
                <a:gd name="T1" fmla="*/ 22 h 23"/>
                <a:gd name="T2" fmla="*/ 5 w 27"/>
                <a:gd name="T3" fmla="*/ 20 h 23"/>
                <a:gd name="T4" fmla="*/ 13 w 27"/>
                <a:gd name="T5" fmla="*/ 18 h 23"/>
                <a:gd name="T6" fmla="*/ 21 w 27"/>
                <a:gd name="T7" fmla="*/ 15 h 23"/>
                <a:gd name="T8" fmla="*/ 27 w 27"/>
                <a:gd name="T9" fmla="*/ 12 h 23"/>
                <a:gd name="T10" fmla="*/ 22 w 27"/>
                <a:gd name="T11" fmla="*/ 0 h 23"/>
                <a:gd name="T12" fmla="*/ 0 w 27"/>
                <a:gd name="T13" fmla="*/ 9 h 23"/>
                <a:gd name="T14" fmla="*/ 5 w 27"/>
                <a:gd name="T15" fmla="*/ 9 h 23"/>
                <a:gd name="T16" fmla="*/ 0 w 27"/>
                <a:gd name="T17" fmla="*/ 22 h 23"/>
                <a:gd name="T18" fmla="*/ 1 w 27"/>
                <a:gd name="T19" fmla="*/ 23 h 23"/>
                <a:gd name="T20" fmla="*/ 2 w 27"/>
                <a:gd name="T21" fmla="*/ 23 h 23"/>
                <a:gd name="T22" fmla="*/ 4 w 27"/>
                <a:gd name="T23" fmla="*/ 23 h 23"/>
                <a:gd name="T24" fmla="*/ 5 w 27"/>
                <a:gd name="T25" fmla="*/ 22 h 23"/>
                <a:gd name="T26" fmla="*/ 0 w 27"/>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3">
                  <a:moveTo>
                    <a:pt x="0" y="22"/>
                  </a:moveTo>
                  <a:lnTo>
                    <a:pt x="5" y="20"/>
                  </a:lnTo>
                  <a:lnTo>
                    <a:pt x="13" y="18"/>
                  </a:lnTo>
                  <a:lnTo>
                    <a:pt x="21" y="15"/>
                  </a:lnTo>
                  <a:lnTo>
                    <a:pt x="27" y="12"/>
                  </a:lnTo>
                  <a:lnTo>
                    <a:pt x="22" y="0"/>
                  </a:lnTo>
                  <a:lnTo>
                    <a:pt x="0" y="9"/>
                  </a:lnTo>
                  <a:lnTo>
                    <a:pt x="5" y="9"/>
                  </a:lnTo>
                  <a:lnTo>
                    <a:pt x="0" y="22"/>
                  </a:lnTo>
                  <a:lnTo>
                    <a:pt x="1" y="23"/>
                  </a:lnTo>
                  <a:lnTo>
                    <a:pt x="2" y="23"/>
                  </a:lnTo>
                  <a:lnTo>
                    <a:pt x="4" y="23"/>
                  </a:lnTo>
                  <a:lnTo>
                    <a:pt x="5"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5" name="Freeform 487"/>
            <p:cNvSpPr>
              <a:spLocks/>
            </p:cNvSpPr>
            <p:nvPr/>
          </p:nvSpPr>
          <p:spPr bwMode="auto">
            <a:xfrm>
              <a:off x="662" y="1817"/>
              <a:ext cx="13" cy="11"/>
            </a:xfrm>
            <a:custGeom>
              <a:avLst/>
              <a:gdLst>
                <a:gd name="T0" fmla="*/ 13 w 26"/>
                <a:gd name="T1" fmla="*/ 10 h 23"/>
                <a:gd name="T2" fmla="*/ 5 w 26"/>
                <a:gd name="T3" fmla="*/ 16 h 23"/>
                <a:gd name="T4" fmla="*/ 21 w 26"/>
                <a:gd name="T5" fmla="*/ 23 h 23"/>
                <a:gd name="T6" fmla="*/ 26 w 26"/>
                <a:gd name="T7" fmla="*/ 10 h 23"/>
                <a:gd name="T8" fmla="*/ 10 w 26"/>
                <a:gd name="T9" fmla="*/ 3 h 23"/>
                <a:gd name="T10" fmla="*/ 0 w 26"/>
                <a:gd name="T11" fmla="*/ 9 h 23"/>
                <a:gd name="T12" fmla="*/ 10 w 26"/>
                <a:gd name="T13" fmla="*/ 3 h 23"/>
                <a:gd name="T14" fmla="*/ 2 w 26"/>
                <a:gd name="T15" fmla="*/ 0 h 23"/>
                <a:gd name="T16" fmla="*/ 0 w 26"/>
                <a:gd name="T17" fmla="*/ 9 h 23"/>
                <a:gd name="T18" fmla="*/ 13 w 26"/>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13" y="10"/>
                  </a:moveTo>
                  <a:lnTo>
                    <a:pt x="5" y="16"/>
                  </a:lnTo>
                  <a:lnTo>
                    <a:pt x="21" y="23"/>
                  </a:lnTo>
                  <a:lnTo>
                    <a:pt x="26" y="10"/>
                  </a:lnTo>
                  <a:lnTo>
                    <a:pt x="10" y="3"/>
                  </a:lnTo>
                  <a:lnTo>
                    <a:pt x="0" y="9"/>
                  </a:lnTo>
                  <a:lnTo>
                    <a:pt x="10" y="3"/>
                  </a:lnTo>
                  <a:lnTo>
                    <a:pt x="2" y="0"/>
                  </a:lnTo>
                  <a:lnTo>
                    <a:pt x="0" y="9"/>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6" name="Freeform 488"/>
            <p:cNvSpPr>
              <a:spLocks/>
            </p:cNvSpPr>
            <p:nvPr/>
          </p:nvSpPr>
          <p:spPr bwMode="auto">
            <a:xfrm>
              <a:off x="657" y="1821"/>
              <a:ext cx="12" cy="42"/>
            </a:xfrm>
            <a:custGeom>
              <a:avLst/>
              <a:gdLst>
                <a:gd name="T0" fmla="*/ 0 w 23"/>
                <a:gd name="T1" fmla="*/ 61 h 84"/>
                <a:gd name="T2" fmla="*/ 13 w 23"/>
                <a:gd name="T3" fmla="*/ 60 h 84"/>
                <a:gd name="T4" fmla="*/ 23 w 23"/>
                <a:gd name="T5" fmla="*/ 1 h 84"/>
                <a:gd name="T6" fmla="*/ 10 w 23"/>
                <a:gd name="T7" fmla="*/ 0 h 84"/>
                <a:gd name="T8" fmla="*/ 0 w 23"/>
                <a:gd name="T9" fmla="*/ 57 h 84"/>
                <a:gd name="T10" fmla="*/ 13 w 23"/>
                <a:gd name="T11" fmla="*/ 56 h 84"/>
                <a:gd name="T12" fmla="*/ 0 w 23"/>
                <a:gd name="T13" fmla="*/ 61 h 84"/>
                <a:gd name="T14" fmla="*/ 8 w 23"/>
                <a:gd name="T15" fmla="*/ 84 h 84"/>
                <a:gd name="T16" fmla="*/ 13 w 23"/>
                <a:gd name="T17" fmla="*/ 60 h 84"/>
                <a:gd name="T18" fmla="*/ 0 w 23"/>
                <a:gd name="T1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4">
                  <a:moveTo>
                    <a:pt x="0" y="61"/>
                  </a:moveTo>
                  <a:lnTo>
                    <a:pt x="13" y="60"/>
                  </a:lnTo>
                  <a:lnTo>
                    <a:pt x="23" y="1"/>
                  </a:lnTo>
                  <a:lnTo>
                    <a:pt x="10" y="0"/>
                  </a:lnTo>
                  <a:lnTo>
                    <a:pt x="0" y="57"/>
                  </a:lnTo>
                  <a:lnTo>
                    <a:pt x="13" y="56"/>
                  </a:lnTo>
                  <a:lnTo>
                    <a:pt x="0" y="61"/>
                  </a:lnTo>
                  <a:lnTo>
                    <a:pt x="8" y="84"/>
                  </a:lnTo>
                  <a:lnTo>
                    <a:pt x="13" y="6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7" name="Freeform 489"/>
            <p:cNvSpPr>
              <a:spLocks/>
            </p:cNvSpPr>
            <p:nvPr/>
          </p:nvSpPr>
          <p:spPr bwMode="auto">
            <a:xfrm>
              <a:off x="650" y="1829"/>
              <a:ext cx="13" cy="23"/>
            </a:xfrm>
            <a:custGeom>
              <a:avLst/>
              <a:gdLst>
                <a:gd name="T0" fmla="*/ 8 w 27"/>
                <a:gd name="T1" fmla="*/ 16 h 45"/>
                <a:gd name="T2" fmla="*/ 0 w 27"/>
                <a:gd name="T3" fmla="*/ 11 h 45"/>
                <a:gd name="T4" fmla="*/ 14 w 27"/>
                <a:gd name="T5" fmla="*/ 45 h 45"/>
                <a:gd name="T6" fmla="*/ 27 w 27"/>
                <a:gd name="T7" fmla="*/ 40 h 45"/>
                <a:gd name="T8" fmla="*/ 13 w 27"/>
                <a:gd name="T9" fmla="*/ 7 h 45"/>
                <a:gd name="T10" fmla="*/ 4 w 27"/>
                <a:gd name="T11" fmla="*/ 3 h 45"/>
                <a:gd name="T12" fmla="*/ 13 w 27"/>
                <a:gd name="T13" fmla="*/ 7 h 45"/>
                <a:gd name="T14" fmla="*/ 9 w 27"/>
                <a:gd name="T15" fmla="*/ 0 h 45"/>
                <a:gd name="T16" fmla="*/ 4 w 27"/>
                <a:gd name="T17" fmla="*/ 3 h 45"/>
                <a:gd name="T18" fmla="*/ 8 w 27"/>
                <a:gd name="T19"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5">
                  <a:moveTo>
                    <a:pt x="8" y="16"/>
                  </a:moveTo>
                  <a:lnTo>
                    <a:pt x="0" y="11"/>
                  </a:lnTo>
                  <a:lnTo>
                    <a:pt x="14" y="45"/>
                  </a:lnTo>
                  <a:lnTo>
                    <a:pt x="27" y="40"/>
                  </a:lnTo>
                  <a:lnTo>
                    <a:pt x="13" y="7"/>
                  </a:lnTo>
                  <a:lnTo>
                    <a:pt x="4" y="3"/>
                  </a:lnTo>
                  <a:lnTo>
                    <a:pt x="13" y="7"/>
                  </a:lnTo>
                  <a:lnTo>
                    <a:pt x="9" y="0"/>
                  </a:lnTo>
                  <a:lnTo>
                    <a:pt x="4" y="3"/>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8" name="Freeform 490"/>
            <p:cNvSpPr>
              <a:spLocks/>
            </p:cNvSpPr>
            <p:nvPr/>
          </p:nvSpPr>
          <p:spPr bwMode="auto">
            <a:xfrm>
              <a:off x="641" y="1831"/>
              <a:ext cx="13" cy="9"/>
            </a:xfrm>
            <a:custGeom>
              <a:avLst/>
              <a:gdLst>
                <a:gd name="T0" fmla="*/ 15 w 25"/>
                <a:gd name="T1" fmla="*/ 13 h 19"/>
                <a:gd name="T2" fmla="*/ 10 w 25"/>
                <a:gd name="T3" fmla="*/ 19 h 19"/>
                <a:gd name="T4" fmla="*/ 25 w 25"/>
                <a:gd name="T5" fmla="*/ 13 h 19"/>
                <a:gd name="T6" fmla="*/ 21 w 25"/>
                <a:gd name="T7" fmla="*/ 0 h 19"/>
                <a:gd name="T8" fmla="*/ 6 w 25"/>
                <a:gd name="T9" fmla="*/ 6 h 19"/>
                <a:gd name="T10" fmla="*/ 1 w 25"/>
                <a:gd name="T11" fmla="*/ 13 h 19"/>
                <a:gd name="T12" fmla="*/ 6 w 25"/>
                <a:gd name="T13" fmla="*/ 6 h 19"/>
                <a:gd name="T14" fmla="*/ 1 w 25"/>
                <a:gd name="T15" fmla="*/ 8 h 19"/>
                <a:gd name="T16" fmla="*/ 0 w 25"/>
                <a:gd name="T17" fmla="*/ 13 h 19"/>
                <a:gd name="T18" fmla="*/ 15 w 25"/>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9">
                  <a:moveTo>
                    <a:pt x="15" y="13"/>
                  </a:moveTo>
                  <a:lnTo>
                    <a:pt x="10" y="19"/>
                  </a:lnTo>
                  <a:lnTo>
                    <a:pt x="25" y="13"/>
                  </a:lnTo>
                  <a:lnTo>
                    <a:pt x="21" y="0"/>
                  </a:lnTo>
                  <a:lnTo>
                    <a:pt x="6" y="6"/>
                  </a:lnTo>
                  <a:lnTo>
                    <a:pt x="1" y="13"/>
                  </a:lnTo>
                  <a:lnTo>
                    <a:pt x="6" y="6"/>
                  </a:lnTo>
                  <a:lnTo>
                    <a:pt x="1" y="8"/>
                  </a:lnTo>
                  <a:lnTo>
                    <a:pt x="0" y="13"/>
                  </a:lnTo>
                  <a:lnTo>
                    <a:pt x="1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59" name="Freeform 491"/>
            <p:cNvSpPr>
              <a:spLocks/>
            </p:cNvSpPr>
            <p:nvPr/>
          </p:nvSpPr>
          <p:spPr bwMode="auto">
            <a:xfrm>
              <a:off x="641" y="1838"/>
              <a:ext cx="8" cy="57"/>
            </a:xfrm>
            <a:custGeom>
              <a:avLst/>
              <a:gdLst>
                <a:gd name="T0" fmla="*/ 0 w 15"/>
                <a:gd name="T1" fmla="*/ 59 h 114"/>
                <a:gd name="T2" fmla="*/ 14 w 15"/>
                <a:gd name="T3" fmla="*/ 59 h 114"/>
                <a:gd name="T4" fmla="*/ 15 w 15"/>
                <a:gd name="T5" fmla="*/ 0 h 114"/>
                <a:gd name="T6" fmla="*/ 1 w 15"/>
                <a:gd name="T7" fmla="*/ 0 h 114"/>
                <a:gd name="T8" fmla="*/ 0 w 15"/>
                <a:gd name="T9" fmla="*/ 59 h 114"/>
                <a:gd name="T10" fmla="*/ 14 w 15"/>
                <a:gd name="T11" fmla="*/ 58 h 114"/>
                <a:gd name="T12" fmla="*/ 0 w 15"/>
                <a:gd name="T13" fmla="*/ 59 h 114"/>
                <a:gd name="T14" fmla="*/ 14 w 15"/>
                <a:gd name="T15" fmla="*/ 114 h 114"/>
                <a:gd name="T16" fmla="*/ 15 w 15"/>
                <a:gd name="T17" fmla="*/ 59 h 114"/>
                <a:gd name="T18" fmla="*/ 0 w 15"/>
                <a:gd name="T19" fmla="*/ 5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4">
                  <a:moveTo>
                    <a:pt x="0" y="59"/>
                  </a:moveTo>
                  <a:lnTo>
                    <a:pt x="14" y="59"/>
                  </a:lnTo>
                  <a:lnTo>
                    <a:pt x="15" y="0"/>
                  </a:lnTo>
                  <a:lnTo>
                    <a:pt x="1" y="0"/>
                  </a:lnTo>
                  <a:lnTo>
                    <a:pt x="0" y="59"/>
                  </a:lnTo>
                  <a:lnTo>
                    <a:pt x="14" y="58"/>
                  </a:lnTo>
                  <a:lnTo>
                    <a:pt x="0" y="59"/>
                  </a:lnTo>
                  <a:lnTo>
                    <a:pt x="14" y="114"/>
                  </a:lnTo>
                  <a:lnTo>
                    <a:pt x="15" y="59"/>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0" name="Freeform 492"/>
            <p:cNvSpPr>
              <a:spLocks/>
            </p:cNvSpPr>
            <p:nvPr/>
          </p:nvSpPr>
          <p:spPr bwMode="auto">
            <a:xfrm>
              <a:off x="636" y="1838"/>
              <a:ext cx="12" cy="29"/>
            </a:xfrm>
            <a:custGeom>
              <a:avLst/>
              <a:gdLst>
                <a:gd name="T0" fmla="*/ 11 w 26"/>
                <a:gd name="T1" fmla="*/ 17 h 58"/>
                <a:gd name="T2" fmla="*/ 0 w 26"/>
                <a:gd name="T3" fmla="*/ 12 h 58"/>
                <a:gd name="T4" fmla="*/ 12 w 26"/>
                <a:gd name="T5" fmla="*/ 58 h 58"/>
                <a:gd name="T6" fmla="*/ 26 w 26"/>
                <a:gd name="T7" fmla="*/ 57 h 58"/>
                <a:gd name="T8" fmla="*/ 13 w 26"/>
                <a:gd name="T9" fmla="*/ 9 h 58"/>
                <a:gd name="T10" fmla="*/ 4 w 26"/>
                <a:gd name="T11" fmla="*/ 5 h 58"/>
                <a:gd name="T12" fmla="*/ 13 w 26"/>
                <a:gd name="T13" fmla="*/ 9 h 58"/>
                <a:gd name="T14" fmla="*/ 12 w 26"/>
                <a:gd name="T15" fmla="*/ 0 h 58"/>
                <a:gd name="T16" fmla="*/ 4 w 26"/>
                <a:gd name="T17" fmla="*/ 5 h 58"/>
                <a:gd name="T18" fmla="*/ 11 w 26"/>
                <a:gd name="T1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8">
                  <a:moveTo>
                    <a:pt x="11" y="17"/>
                  </a:moveTo>
                  <a:lnTo>
                    <a:pt x="0" y="12"/>
                  </a:lnTo>
                  <a:lnTo>
                    <a:pt x="12" y="58"/>
                  </a:lnTo>
                  <a:lnTo>
                    <a:pt x="26" y="57"/>
                  </a:lnTo>
                  <a:lnTo>
                    <a:pt x="13" y="9"/>
                  </a:lnTo>
                  <a:lnTo>
                    <a:pt x="4" y="5"/>
                  </a:lnTo>
                  <a:lnTo>
                    <a:pt x="13" y="9"/>
                  </a:lnTo>
                  <a:lnTo>
                    <a:pt x="12" y="0"/>
                  </a:lnTo>
                  <a:lnTo>
                    <a:pt x="4" y="5"/>
                  </a:lnTo>
                  <a:lnTo>
                    <a:pt x="1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1" name="Freeform 493"/>
            <p:cNvSpPr>
              <a:spLocks/>
            </p:cNvSpPr>
            <p:nvPr/>
          </p:nvSpPr>
          <p:spPr bwMode="auto">
            <a:xfrm>
              <a:off x="630" y="1840"/>
              <a:ext cx="11" cy="9"/>
            </a:xfrm>
            <a:custGeom>
              <a:avLst/>
              <a:gdLst>
                <a:gd name="T0" fmla="*/ 15 w 22"/>
                <a:gd name="T1" fmla="*/ 11 h 17"/>
                <a:gd name="T2" fmla="*/ 10 w 22"/>
                <a:gd name="T3" fmla="*/ 17 h 17"/>
                <a:gd name="T4" fmla="*/ 22 w 22"/>
                <a:gd name="T5" fmla="*/ 12 h 17"/>
                <a:gd name="T6" fmla="*/ 15 w 22"/>
                <a:gd name="T7" fmla="*/ 0 h 17"/>
                <a:gd name="T8" fmla="*/ 5 w 22"/>
                <a:gd name="T9" fmla="*/ 4 h 17"/>
                <a:gd name="T10" fmla="*/ 0 w 22"/>
                <a:gd name="T11" fmla="*/ 11 h 17"/>
                <a:gd name="T12" fmla="*/ 5 w 22"/>
                <a:gd name="T13" fmla="*/ 4 h 17"/>
                <a:gd name="T14" fmla="*/ 0 w 22"/>
                <a:gd name="T15" fmla="*/ 7 h 17"/>
                <a:gd name="T16" fmla="*/ 0 w 22"/>
                <a:gd name="T17" fmla="*/ 11 h 17"/>
                <a:gd name="T18" fmla="*/ 15 w 22"/>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7">
                  <a:moveTo>
                    <a:pt x="15" y="11"/>
                  </a:moveTo>
                  <a:lnTo>
                    <a:pt x="10" y="17"/>
                  </a:lnTo>
                  <a:lnTo>
                    <a:pt x="22" y="12"/>
                  </a:lnTo>
                  <a:lnTo>
                    <a:pt x="15" y="0"/>
                  </a:lnTo>
                  <a:lnTo>
                    <a:pt x="5" y="4"/>
                  </a:lnTo>
                  <a:lnTo>
                    <a:pt x="0" y="11"/>
                  </a:lnTo>
                  <a:lnTo>
                    <a:pt x="5" y="4"/>
                  </a:lnTo>
                  <a:lnTo>
                    <a:pt x="0" y="7"/>
                  </a:lnTo>
                  <a:lnTo>
                    <a:pt x="0" y="11"/>
                  </a:lnTo>
                  <a:lnTo>
                    <a:pt x="1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2" name="Freeform 494"/>
            <p:cNvSpPr>
              <a:spLocks/>
            </p:cNvSpPr>
            <p:nvPr/>
          </p:nvSpPr>
          <p:spPr bwMode="auto">
            <a:xfrm>
              <a:off x="630" y="1846"/>
              <a:ext cx="7" cy="59"/>
            </a:xfrm>
            <a:custGeom>
              <a:avLst/>
              <a:gdLst>
                <a:gd name="T0" fmla="*/ 1 w 15"/>
                <a:gd name="T1" fmla="*/ 96 h 118"/>
                <a:gd name="T2" fmla="*/ 15 w 15"/>
                <a:gd name="T3" fmla="*/ 92 h 118"/>
                <a:gd name="T4" fmla="*/ 15 w 15"/>
                <a:gd name="T5" fmla="*/ 0 h 118"/>
                <a:gd name="T6" fmla="*/ 0 w 15"/>
                <a:gd name="T7" fmla="*/ 0 h 118"/>
                <a:gd name="T8" fmla="*/ 0 w 15"/>
                <a:gd name="T9" fmla="*/ 92 h 118"/>
                <a:gd name="T10" fmla="*/ 14 w 15"/>
                <a:gd name="T11" fmla="*/ 89 h 118"/>
                <a:gd name="T12" fmla="*/ 1 w 15"/>
                <a:gd name="T13" fmla="*/ 96 h 118"/>
                <a:gd name="T14" fmla="*/ 15 w 15"/>
                <a:gd name="T15" fmla="*/ 118 h 118"/>
                <a:gd name="T16" fmla="*/ 15 w 15"/>
                <a:gd name="T17" fmla="*/ 92 h 118"/>
                <a:gd name="T18" fmla="*/ 1 w 15"/>
                <a:gd name="T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8">
                  <a:moveTo>
                    <a:pt x="1" y="96"/>
                  </a:moveTo>
                  <a:lnTo>
                    <a:pt x="15" y="92"/>
                  </a:lnTo>
                  <a:lnTo>
                    <a:pt x="15" y="0"/>
                  </a:lnTo>
                  <a:lnTo>
                    <a:pt x="0" y="0"/>
                  </a:lnTo>
                  <a:lnTo>
                    <a:pt x="0" y="92"/>
                  </a:lnTo>
                  <a:lnTo>
                    <a:pt x="14" y="89"/>
                  </a:lnTo>
                  <a:lnTo>
                    <a:pt x="1" y="96"/>
                  </a:lnTo>
                  <a:lnTo>
                    <a:pt x="15" y="118"/>
                  </a:lnTo>
                  <a:lnTo>
                    <a:pt x="15" y="92"/>
                  </a:lnTo>
                  <a:lnTo>
                    <a:pt x="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3" name="Freeform 495"/>
            <p:cNvSpPr>
              <a:spLocks/>
            </p:cNvSpPr>
            <p:nvPr/>
          </p:nvSpPr>
          <p:spPr bwMode="auto">
            <a:xfrm>
              <a:off x="623" y="1874"/>
              <a:ext cx="14" cy="20"/>
            </a:xfrm>
            <a:custGeom>
              <a:avLst/>
              <a:gdLst>
                <a:gd name="T0" fmla="*/ 9 w 28"/>
                <a:gd name="T1" fmla="*/ 15 h 39"/>
                <a:gd name="T2" fmla="*/ 0 w 28"/>
                <a:gd name="T3" fmla="*/ 12 h 39"/>
                <a:gd name="T4" fmla="*/ 15 w 28"/>
                <a:gd name="T5" fmla="*/ 39 h 39"/>
                <a:gd name="T6" fmla="*/ 28 w 28"/>
                <a:gd name="T7" fmla="*/ 32 h 39"/>
                <a:gd name="T8" fmla="*/ 13 w 28"/>
                <a:gd name="T9" fmla="*/ 6 h 39"/>
                <a:gd name="T10" fmla="*/ 2 w 28"/>
                <a:gd name="T11" fmla="*/ 3 h 39"/>
                <a:gd name="T12" fmla="*/ 13 w 28"/>
                <a:gd name="T13" fmla="*/ 6 h 39"/>
                <a:gd name="T14" fmla="*/ 8 w 28"/>
                <a:gd name="T15" fmla="*/ 0 h 39"/>
                <a:gd name="T16" fmla="*/ 2 w 28"/>
                <a:gd name="T17" fmla="*/ 3 h 39"/>
                <a:gd name="T18" fmla="*/ 9 w 28"/>
                <a:gd name="T1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9">
                  <a:moveTo>
                    <a:pt x="9" y="15"/>
                  </a:moveTo>
                  <a:lnTo>
                    <a:pt x="0" y="12"/>
                  </a:lnTo>
                  <a:lnTo>
                    <a:pt x="15" y="39"/>
                  </a:lnTo>
                  <a:lnTo>
                    <a:pt x="28" y="32"/>
                  </a:lnTo>
                  <a:lnTo>
                    <a:pt x="13" y="6"/>
                  </a:lnTo>
                  <a:lnTo>
                    <a:pt x="2" y="3"/>
                  </a:lnTo>
                  <a:lnTo>
                    <a:pt x="13" y="6"/>
                  </a:lnTo>
                  <a:lnTo>
                    <a:pt x="8" y="0"/>
                  </a:lnTo>
                  <a:lnTo>
                    <a:pt x="2" y="3"/>
                  </a:lnTo>
                  <a:lnTo>
                    <a:pt x="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4" name="Freeform 496"/>
            <p:cNvSpPr>
              <a:spLocks/>
            </p:cNvSpPr>
            <p:nvPr/>
          </p:nvSpPr>
          <p:spPr bwMode="auto">
            <a:xfrm>
              <a:off x="614" y="1876"/>
              <a:ext cx="14" cy="10"/>
            </a:xfrm>
            <a:custGeom>
              <a:avLst/>
              <a:gdLst>
                <a:gd name="T0" fmla="*/ 15 w 26"/>
                <a:gd name="T1" fmla="*/ 15 h 21"/>
                <a:gd name="T2" fmla="*/ 11 w 26"/>
                <a:gd name="T3" fmla="*/ 21 h 21"/>
                <a:gd name="T4" fmla="*/ 26 w 26"/>
                <a:gd name="T5" fmla="*/ 12 h 21"/>
                <a:gd name="T6" fmla="*/ 19 w 26"/>
                <a:gd name="T7" fmla="*/ 0 h 21"/>
                <a:gd name="T8" fmla="*/ 4 w 26"/>
                <a:gd name="T9" fmla="*/ 11 h 21"/>
                <a:gd name="T10" fmla="*/ 1 w 26"/>
                <a:gd name="T11" fmla="*/ 18 h 21"/>
                <a:gd name="T12" fmla="*/ 4 w 26"/>
                <a:gd name="T13" fmla="*/ 11 h 21"/>
                <a:gd name="T14" fmla="*/ 0 w 26"/>
                <a:gd name="T15" fmla="*/ 13 h 21"/>
                <a:gd name="T16" fmla="*/ 1 w 26"/>
                <a:gd name="T17" fmla="*/ 18 h 21"/>
                <a:gd name="T18" fmla="*/ 15 w 26"/>
                <a:gd name="T1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1">
                  <a:moveTo>
                    <a:pt x="15" y="15"/>
                  </a:moveTo>
                  <a:lnTo>
                    <a:pt x="11" y="21"/>
                  </a:lnTo>
                  <a:lnTo>
                    <a:pt x="26" y="12"/>
                  </a:lnTo>
                  <a:lnTo>
                    <a:pt x="19" y="0"/>
                  </a:lnTo>
                  <a:lnTo>
                    <a:pt x="4" y="11"/>
                  </a:lnTo>
                  <a:lnTo>
                    <a:pt x="1" y="18"/>
                  </a:lnTo>
                  <a:lnTo>
                    <a:pt x="4" y="11"/>
                  </a:lnTo>
                  <a:lnTo>
                    <a:pt x="0" y="13"/>
                  </a:lnTo>
                  <a:lnTo>
                    <a:pt x="1" y="18"/>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5" name="Freeform 497"/>
            <p:cNvSpPr>
              <a:spLocks/>
            </p:cNvSpPr>
            <p:nvPr/>
          </p:nvSpPr>
          <p:spPr bwMode="auto">
            <a:xfrm>
              <a:off x="615" y="1884"/>
              <a:ext cx="12" cy="23"/>
            </a:xfrm>
            <a:custGeom>
              <a:avLst/>
              <a:gdLst>
                <a:gd name="T0" fmla="*/ 23 w 24"/>
                <a:gd name="T1" fmla="*/ 44 h 46"/>
                <a:gd name="T2" fmla="*/ 14 w 24"/>
                <a:gd name="T3" fmla="*/ 0 h 46"/>
                <a:gd name="T4" fmla="*/ 0 w 24"/>
                <a:gd name="T5" fmla="*/ 3 h 46"/>
                <a:gd name="T6" fmla="*/ 10 w 24"/>
                <a:gd name="T7" fmla="*/ 46 h 46"/>
                <a:gd name="T8" fmla="*/ 9 w 24"/>
                <a:gd name="T9" fmla="*/ 45 h 46"/>
                <a:gd name="T10" fmla="*/ 24 w 24"/>
                <a:gd name="T11" fmla="*/ 45 h 46"/>
                <a:gd name="T12" fmla="*/ 23 w 24"/>
                <a:gd name="T13" fmla="*/ 45 h 46"/>
                <a:gd name="T14" fmla="*/ 23 w 24"/>
                <a:gd name="T15" fmla="*/ 45 h 46"/>
                <a:gd name="T16" fmla="*/ 23 w 24"/>
                <a:gd name="T17" fmla="*/ 44 h 46"/>
                <a:gd name="T18" fmla="*/ 23 w 24"/>
                <a:gd name="T1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6">
                  <a:moveTo>
                    <a:pt x="23" y="44"/>
                  </a:moveTo>
                  <a:lnTo>
                    <a:pt x="14" y="0"/>
                  </a:lnTo>
                  <a:lnTo>
                    <a:pt x="0" y="3"/>
                  </a:lnTo>
                  <a:lnTo>
                    <a:pt x="10" y="46"/>
                  </a:lnTo>
                  <a:lnTo>
                    <a:pt x="9" y="45"/>
                  </a:lnTo>
                  <a:lnTo>
                    <a:pt x="24" y="45"/>
                  </a:lnTo>
                  <a:lnTo>
                    <a:pt x="23" y="45"/>
                  </a:lnTo>
                  <a:lnTo>
                    <a:pt x="23" y="45"/>
                  </a:lnTo>
                  <a:lnTo>
                    <a:pt x="23" y="44"/>
                  </a:lnTo>
                  <a:lnTo>
                    <a:pt x="23"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6" name="Freeform 498"/>
            <p:cNvSpPr>
              <a:spLocks/>
            </p:cNvSpPr>
            <p:nvPr/>
          </p:nvSpPr>
          <p:spPr bwMode="auto">
            <a:xfrm>
              <a:off x="620" y="1906"/>
              <a:ext cx="8" cy="195"/>
            </a:xfrm>
            <a:custGeom>
              <a:avLst/>
              <a:gdLst>
                <a:gd name="T0" fmla="*/ 9 w 17"/>
                <a:gd name="T1" fmla="*/ 376 h 391"/>
                <a:gd name="T2" fmla="*/ 17 w 17"/>
                <a:gd name="T3" fmla="*/ 384 h 391"/>
                <a:gd name="T4" fmla="*/ 15 w 17"/>
                <a:gd name="T5" fmla="*/ 0 h 391"/>
                <a:gd name="T6" fmla="*/ 0 w 17"/>
                <a:gd name="T7" fmla="*/ 0 h 391"/>
                <a:gd name="T8" fmla="*/ 2 w 17"/>
                <a:gd name="T9" fmla="*/ 384 h 391"/>
                <a:gd name="T10" fmla="*/ 9 w 17"/>
                <a:gd name="T11" fmla="*/ 391 h 391"/>
                <a:gd name="T12" fmla="*/ 2 w 17"/>
                <a:gd name="T13" fmla="*/ 384 h 391"/>
                <a:gd name="T14" fmla="*/ 4 w 17"/>
                <a:gd name="T15" fmla="*/ 389 h 391"/>
                <a:gd name="T16" fmla="*/ 9 w 17"/>
                <a:gd name="T17" fmla="*/ 391 h 391"/>
                <a:gd name="T18" fmla="*/ 9 w 17"/>
                <a:gd name="T19" fmla="*/ 37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91">
                  <a:moveTo>
                    <a:pt x="9" y="376"/>
                  </a:moveTo>
                  <a:lnTo>
                    <a:pt x="17" y="384"/>
                  </a:lnTo>
                  <a:lnTo>
                    <a:pt x="15" y="0"/>
                  </a:lnTo>
                  <a:lnTo>
                    <a:pt x="0" y="0"/>
                  </a:lnTo>
                  <a:lnTo>
                    <a:pt x="2" y="384"/>
                  </a:lnTo>
                  <a:lnTo>
                    <a:pt x="9" y="391"/>
                  </a:lnTo>
                  <a:lnTo>
                    <a:pt x="2" y="384"/>
                  </a:lnTo>
                  <a:lnTo>
                    <a:pt x="4" y="389"/>
                  </a:lnTo>
                  <a:lnTo>
                    <a:pt x="9" y="391"/>
                  </a:lnTo>
                  <a:lnTo>
                    <a:pt x="9" y="3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7" name="Rectangle 499"/>
            <p:cNvSpPr>
              <a:spLocks noChangeArrowheads="1"/>
            </p:cNvSpPr>
            <p:nvPr/>
          </p:nvSpPr>
          <p:spPr bwMode="auto">
            <a:xfrm>
              <a:off x="1251" y="847"/>
              <a:ext cx="108" cy="212"/>
            </a:xfrm>
            <a:prstGeom prst="rect">
              <a:avLst/>
            </a:prstGeom>
            <a:solidFill>
              <a:srgbClr val="B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68" name="Freeform 500"/>
            <p:cNvSpPr>
              <a:spLocks/>
            </p:cNvSpPr>
            <p:nvPr/>
          </p:nvSpPr>
          <p:spPr bwMode="auto">
            <a:xfrm>
              <a:off x="1251" y="843"/>
              <a:ext cx="112" cy="8"/>
            </a:xfrm>
            <a:custGeom>
              <a:avLst/>
              <a:gdLst>
                <a:gd name="T0" fmla="*/ 225 w 225"/>
                <a:gd name="T1" fmla="*/ 8 h 15"/>
                <a:gd name="T2" fmla="*/ 216 w 225"/>
                <a:gd name="T3" fmla="*/ 0 h 15"/>
                <a:gd name="T4" fmla="*/ 0 w 225"/>
                <a:gd name="T5" fmla="*/ 0 h 15"/>
                <a:gd name="T6" fmla="*/ 0 w 225"/>
                <a:gd name="T7" fmla="*/ 15 h 15"/>
                <a:gd name="T8" fmla="*/ 216 w 225"/>
                <a:gd name="T9" fmla="*/ 15 h 15"/>
                <a:gd name="T10" fmla="*/ 210 w 225"/>
                <a:gd name="T11" fmla="*/ 8 h 15"/>
                <a:gd name="T12" fmla="*/ 225 w 225"/>
                <a:gd name="T13" fmla="*/ 8 h 15"/>
                <a:gd name="T14" fmla="*/ 225 w 225"/>
                <a:gd name="T15" fmla="*/ 0 h 15"/>
                <a:gd name="T16" fmla="*/ 216 w 225"/>
                <a:gd name="T17" fmla="*/ 0 h 15"/>
                <a:gd name="T18" fmla="*/ 225 w 22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5">
                  <a:moveTo>
                    <a:pt x="225" y="8"/>
                  </a:moveTo>
                  <a:lnTo>
                    <a:pt x="216" y="0"/>
                  </a:lnTo>
                  <a:lnTo>
                    <a:pt x="0" y="0"/>
                  </a:lnTo>
                  <a:lnTo>
                    <a:pt x="0" y="15"/>
                  </a:lnTo>
                  <a:lnTo>
                    <a:pt x="216" y="15"/>
                  </a:lnTo>
                  <a:lnTo>
                    <a:pt x="210" y="8"/>
                  </a:lnTo>
                  <a:lnTo>
                    <a:pt x="225" y="8"/>
                  </a:lnTo>
                  <a:lnTo>
                    <a:pt x="225" y="0"/>
                  </a:lnTo>
                  <a:lnTo>
                    <a:pt x="216" y="0"/>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69" name="Freeform 501"/>
            <p:cNvSpPr>
              <a:spLocks/>
            </p:cNvSpPr>
            <p:nvPr/>
          </p:nvSpPr>
          <p:spPr bwMode="auto">
            <a:xfrm>
              <a:off x="1356" y="847"/>
              <a:ext cx="7" cy="216"/>
            </a:xfrm>
            <a:custGeom>
              <a:avLst/>
              <a:gdLst>
                <a:gd name="T0" fmla="*/ 6 w 15"/>
                <a:gd name="T1" fmla="*/ 432 h 432"/>
                <a:gd name="T2" fmla="*/ 15 w 15"/>
                <a:gd name="T3" fmla="*/ 424 h 432"/>
                <a:gd name="T4" fmla="*/ 15 w 15"/>
                <a:gd name="T5" fmla="*/ 0 h 432"/>
                <a:gd name="T6" fmla="*/ 0 w 15"/>
                <a:gd name="T7" fmla="*/ 0 h 432"/>
                <a:gd name="T8" fmla="*/ 0 w 15"/>
                <a:gd name="T9" fmla="*/ 424 h 432"/>
                <a:gd name="T10" fmla="*/ 6 w 15"/>
                <a:gd name="T11" fmla="*/ 416 h 432"/>
                <a:gd name="T12" fmla="*/ 6 w 15"/>
                <a:gd name="T13" fmla="*/ 432 h 432"/>
                <a:gd name="T14" fmla="*/ 15 w 15"/>
                <a:gd name="T15" fmla="*/ 432 h 432"/>
                <a:gd name="T16" fmla="*/ 15 w 15"/>
                <a:gd name="T17" fmla="*/ 424 h 432"/>
                <a:gd name="T18" fmla="*/ 6 w 15"/>
                <a:gd name="T19"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6" y="432"/>
                  </a:moveTo>
                  <a:lnTo>
                    <a:pt x="15" y="424"/>
                  </a:lnTo>
                  <a:lnTo>
                    <a:pt x="15" y="0"/>
                  </a:lnTo>
                  <a:lnTo>
                    <a:pt x="0" y="0"/>
                  </a:lnTo>
                  <a:lnTo>
                    <a:pt x="0" y="424"/>
                  </a:lnTo>
                  <a:lnTo>
                    <a:pt x="6" y="416"/>
                  </a:lnTo>
                  <a:lnTo>
                    <a:pt x="6" y="432"/>
                  </a:lnTo>
                  <a:lnTo>
                    <a:pt x="15" y="432"/>
                  </a:lnTo>
                  <a:lnTo>
                    <a:pt x="15" y="424"/>
                  </a:lnTo>
                  <a:lnTo>
                    <a:pt x="6" y="4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0" name="Freeform 502"/>
            <p:cNvSpPr>
              <a:spLocks/>
            </p:cNvSpPr>
            <p:nvPr/>
          </p:nvSpPr>
          <p:spPr bwMode="auto">
            <a:xfrm>
              <a:off x="1247" y="1055"/>
              <a:ext cx="112" cy="8"/>
            </a:xfrm>
            <a:custGeom>
              <a:avLst/>
              <a:gdLst>
                <a:gd name="T0" fmla="*/ 0 w 223"/>
                <a:gd name="T1" fmla="*/ 8 h 16"/>
                <a:gd name="T2" fmla="*/ 7 w 223"/>
                <a:gd name="T3" fmla="*/ 16 h 16"/>
                <a:gd name="T4" fmla="*/ 223 w 223"/>
                <a:gd name="T5" fmla="*/ 16 h 16"/>
                <a:gd name="T6" fmla="*/ 223 w 223"/>
                <a:gd name="T7" fmla="*/ 0 h 16"/>
                <a:gd name="T8" fmla="*/ 7 w 223"/>
                <a:gd name="T9" fmla="*/ 0 h 16"/>
                <a:gd name="T10" fmla="*/ 15 w 223"/>
                <a:gd name="T11" fmla="*/ 8 h 16"/>
                <a:gd name="T12" fmla="*/ 0 w 223"/>
                <a:gd name="T13" fmla="*/ 8 h 16"/>
                <a:gd name="T14" fmla="*/ 0 w 223"/>
                <a:gd name="T15" fmla="*/ 16 h 16"/>
                <a:gd name="T16" fmla="*/ 7 w 223"/>
                <a:gd name="T17" fmla="*/ 16 h 16"/>
                <a:gd name="T18" fmla="*/ 0 w 223"/>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6">
                  <a:moveTo>
                    <a:pt x="0" y="8"/>
                  </a:moveTo>
                  <a:lnTo>
                    <a:pt x="7" y="16"/>
                  </a:lnTo>
                  <a:lnTo>
                    <a:pt x="223" y="16"/>
                  </a:lnTo>
                  <a:lnTo>
                    <a:pt x="223"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1" name="Freeform 503"/>
            <p:cNvSpPr>
              <a:spLocks/>
            </p:cNvSpPr>
            <p:nvPr/>
          </p:nvSpPr>
          <p:spPr bwMode="auto">
            <a:xfrm>
              <a:off x="1247" y="843"/>
              <a:ext cx="8" cy="216"/>
            </a:xfrm>
            <a:custGeom>
              <a:avLst/>
              <a:gdLst>
                <a:gd name="T0" fmla="*/ 7 w 15"/>
                <a:gd name="T1" fmla="*/ 0 h 432"/>
                <a:gd name="T2" fmla="*/ 0 w 15"/>
                <a:gd name="T3" fmla="*/ 8 h 432"/>
                <a:gd name="T4" fmla="*/ 0 w 15"/>
                <a:gd name="T5" fmla="*/ 432 h 432"/>
                <a:gd name="T6" fmla="*/ 15 w 15"/>
                <a:gd name="T7" fmla="*/ 432 h 432"/>
                <a:gd name="T8" fmla="*/ 15 w 15"/>
                <a:gd name="T9" fmla="*/ 8 h 432"/>
                <a:gd name="T10" fmla="*/ 7 w 15"/>
                <a:gd name="T11" fmla="*/ 15 h 432"/>
                <a:gd name="T12" fmla="*/ 7 w 15"/>
                <a:gd name="T13" fmla="*/ 0 h 432"/>
                <a:gd name="T14" fmla="*/ 0 w 15"/>
                <a:gd name="T15" fmla="*/ 0 h 432"/>
                <a:gd name="T16" fmla="*/ 0 w 15"/>
                <a:gd name="T17" fmla="*/ 8 h 432"/>
                <a:gd name="T18" fmla="*/ 7 w 15"/>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32">
                  <a:moveTo>
                    <a:pt x="7" y="0"/>
                  </a:moveTo>
                  <a:lnTo>
                    <a:pt x="0" y="8"/>
                  </a:lnTo>
                  <a:lnTo>
                    <a:pt x="0" y="432"/>
                  </a:lnTo>
                  <a:lnTo>
                    <a:pt x="15" y="432"/>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2" name="Freeform 504"/>
            <p:cNvSpPr>
              <a:spLocks/>
            </p:cNvSpPr>
            <p:nvPr/>
          </p:nvSpPr>
          <p:spPr bwMode="auto">
            <a:xfrm>
              <a:off x="793" y="821"/>
              <a:ext cx="726" cy="363"/>
            </a:xfrm>
            <a:custGeom>
              <a:avLst/>
              <a:gdLst>
                <a:gd name="T0" fmla="*/ 726 w 1452"/>
                <a:gd name="T1" fmla="*/ 0 h 726"/>
                <a:gd name="T2" fmla="*/ 1452 w 1452"/>
                <a:gd name="T3" fmla="*/ 726 h 726"/>
                <a:gd name="T4" fmla="*/ 0 w 1452"/>
                <a:gd name="T5" fmla="*/ 726 h 726"/>
                <a:gd name="T6" fmla="*/ 726 w 1452"/>
                <a:gd name="T7" fmla="*/ 0 h 726"/>
              </a:gdLst>
              <a:ahLst/>
              <a:cxnLst>
                <a:cxn ang="0">
                  <a:pos x="T0" y="T1"/>
                </a:cxn>
                <a:cxn ang="0">
                  <a:pos x="T2" y="T3"/>
                </a:cxn>
                <a:cxn ang="0">
                  <a:pos x="T4" y="T5"/>
                </a:cxn>
                <a:cxn ang="0">
                  <a:pos x="T6" y="T7"/>
                </a:cxn>
              </a:cxnLst>
              <a:rect l="0" t="0" r="r" b="b"/>
              <a:pathLst>
                <a:path w="1452" h="726">
                  <a:moveTo>
                    <a:pt x="726" y="0"/>
                  </a:moveTo>
                  <a:lnTo>
                    <a:pt x="1452" y="726"/>
                  </a:lnTo>
                  <a:lnTo>
                    <a:pt x="0" y="726"/>
                  </a:lnTo>
                  <a:lnTo>
                    <a:pt x="726"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3" name="Freeform 505"/>
            <p:cNvSpPr>
              <a:spLocks/>
            </p:cNvSpPr>
            <p:nvPr/>
          </p:nvSpPr>
          <p:spPr bwMode="auto">
            <a:xfrm>
              <a:off x="1154" y="819"/>
              <a:ext cx="373" cy="369"/>
            </a:xfrm>
            <a:custGeom>
              <a:avLst/>
              <a:gdLst>
                <a:gd name="T0" fmla="*/ 731 w 748"/>
                <a:gd name="T1" fmla="*/ 738 h 738"/>
                <a:gd name="T2" fmla="*/ 735 w 748"/>
                <a:gd name="T3" fmla="*/ 725 h 738"/>
                <a:gd name="T4" fmla="*/ 9 w 748"/>
                <a:gd name="T5" fmla="*/ 0 h 738"/>
                <a:gd name="T6" fmla="*/ 0 w 748"/>
                <a:gd name="T7" fmla="*/ 8 h 738"/>
                <a:gd name="T8" fmla="*/ 726 w 748"/>
                <a:gd name="T9" fmla="*/ 735 h 738"/>
                <a:gd name="T10" fmla="*/ 731 w 748"/>
                <a:gd name="T11" fmla="*/ 722 h 738"/>
                <a:gd name="T12" fmla="*/ 731 w 748"/>
                <a:gd name="T13" fmla="*/ 738 h 738"/>
                <a:gd name="T14" fmla="*/ 748 w 748"/>
                <a:gd name="T15" fmla="*/ 738 h 738"/>
                <a:gd name="T16" fmla="*/ 735 w 748"/>
                <a:gd name="T17" fmla="*/ 725 h 738"/>
                <a:gd name="T18" fmla="*/ 731 w 748"/>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738">
                  <a:moveTo>
                    <a:pt x="731" y="738"/>
                  </a:moveTo>
                  <a:lnTo>
                    <a:pt x="735" y="725"/>
                  </a:lnTo>
                  <a:lnTo>
                    <a:pt x="9" y="0"/>
                  </a:lnTo>
                  <a:lnTo>
                    <a:pt x="0" y="8"/>
                  </a:lnTo>
                  <a:lnTo>
                    <a:pt x="726" y="735"/>
                  </a:lnTo>
                  <a:lnTo>
                    <a:pt x="731" y="722"/>
                  </a:lnTo>
                  <a:lnTo>
                    <a:pt x="731" y="738"/>
                  </a:lnTo>
                  <a:lnTo>
                    <a:pt x="748" y="738"/>
                  </a:lnTo>
                  <a:lnTo>
                    <a:pt x="735" y="725"/>
                  </a:lnTo>
                  <a:lnTo>
                    <a:pt x="731" y="7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4" name="Freeform 506"/>
            <p:cNvSpPr>
              <a:spLocks/>
            </p:cNvSpPr>
            <p:nvPr/>
          </p:nvSpPr>
          <p:spPr bwMode="auto">
            <a:xfrm>
              <a:off x="784" y="1180"/>
              <a:ext cx="735" cy="8"/>
            </a:xfrm>
            <a:custGeom>
              <a:avLst/>
              <a:gdLst>
                <a:gd name="T0" fmla="*/ 14 w 1469"/>
                <a:gd name="T1" fmla="*/ 3 h 16"/>
                <a:gd name="T2" fmla="*/ 17 w 1469"/>
                <a:gd name="T3" fmla="*/ 16 h 16"/>
                <a:gd name="T4" fmla="*/ 1469 w 1469"/>
                <a:gd name="T5" fmla="*/ 16 h 16"/>
                <a:gd name="T6" fmla="*/ 1469 w 1469"/>
                <a:gd name="T7" fmla="*/ 0 h 16"/>
                <a:gd name="T8" fmla="*/ 17 w 1469"/>
                <a:gd name="T9" fmla="*/ 0 h 16"/>
                <a:gd name="T10" fmla="*/ 22 w 1469"/>
                <a:gd name="T11" fmla="*/ 13 h 16"/>
                <a:gd name="T12" fmla="*/ 14 w 1469"/>
                <a:gd name="T13" fmla="*/ 3 h 16"/>
                <a:gd name="T14" fmla="*/ 0 w 1469"/>
                <a:gd name="T15" fmla="*/ 16 h 16"/>
                <a:gd name="T16" fmla="*/ 17 w 1469"/>
                <a:gd name="T17" fmla="*/ 16 h 16"/>
                <a:gd name="T18" fmla="*/ 14 w 1469"/>
                <a:gd name="T1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16">
                  <a:moveTo>
                    <a:pt x="14" y="3"/>
                  </a:moveTo>
                  <a:lnTo>
                    <a:pt x="17" y="16"/>
                  </a:lnTo>
                  <a:lnTo>
                    <a:pt x="1469" y="16"/>
                  </a:lnTo>
                  <a:lnTo>
                    <a:pt x="1469" y="0"/>
                  </a:lnTo>
                  <a:lnTo>
                    <a:pt x="17" y="0"/>
                  </a:lnTo>
                  <a:lnTo>
                    <a:pt x="22" y="13"/>
                  </a:lnTo>
                  <a:lnTo>
                    <a:pt x="14" y="3"/>
                  </a:lnTo>
                  <a:lnTo>
                    <a:pt x="0" y="16"/>
                  </a:lnTo>
                  <a:lnTo>
                    <a:pt x="17" y="16"/>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5" name="Freeform 507"/>
            <p:cNvSpPr>
              <a:spLocks/>
            </p:cNvSpPr>
            <p:nvPr/>
          </p:nvSpPr>
          <p:spPr bwMode="auto">
            <a:xfrm>
              <a:off x="791" y="816"/>
              <a:ext cx="367" cy="370"/>
            </a:xfrm>
            <a:custGeom>
              <a:avLst/>
              <a:gdLst>
                <a:gd name="T0" fmla="*/ 733 w 733"/>
                <a:gd name="T1" fmla="*/ 6 h 741"/>
                <a:gd name="T2" fmla="*/ 724 w 733"/>
                <a:gd name="T3" fmla="*/ 6 h 741"/>
                <a:gd name="T4" fmla="*/ 0 w 733"/>
                <a:gd name="T5" fmla="*/ 731 h 741"/>
                <a:gd name="T6" fmla="*/ 8 w 733"/>
                <a:gd name="T7" fmla="*/ 741 h 741"/>
                <a:gd name="T8" fmla="*/ 733 w 733"/>
                <a:gd name="T9" fmla="*/ 14 h 741"/>
                <a:gd name="T10" fmla="*/ 724 w 733"/>
                <a:gd name="T11" fmla="*/ 14 h 741"/>
                <a:gd name="T12" fmla="*/ 733 w 733"/>
                <a:gd name="T13" fmla="*/ 6 h 741"/>
                <a:gd name="T14" fmla="*/ 729 w 733"/>
                <a:gd name="T15" fmla="*/ 0 h 741"/>
                <a:gd name="T16" fmla="*/ 724 w 733"/>
                <a:gd name="T17" fmla="*/ 6 h 741"/>
                <a:gd name="T18" fmla="*/ 733 w 733"/>
                <a:gd name="T19" fmla="*/ 6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741">
                  <a:moveTo>
                    <a:pt x="733" y="6"/>
                  </a:moveTo>
                  <a:lnTo>
                    <a:pt x="724" y="6"/>
                  </a:lnTo>
                  <a:lnTo>
                    <a:pt x="0" y="731"/>
                  </a:lnTo>
                  <a:lnTo>
                    <a:pt x="8" y="741"/>
                  </a:lnTo>
                  <a:lnTo>
                    <a:pt x="733" y="14"/>
                  </a:lnTo>
                  <a:lnTo>
                    <a:pt x="724" y="14"/>
                  </a:lnTo>
                  <a:lnTo>
                    <a:pt x="733" y="6"/>
                  </a:lnTo>
                  <a:lnTo>
                    <a:pt x="729" y="0"/>
                  </a:lnTo>
                  <a:lnTo>
                    <a:pt x="724" y="6"/>
                  </a:lnTo>
                  <a:lnTo>
                    <a:pt x="73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6" name="Freeform 508"/>
            <p:cNvSpPr>
              <a:spLocks/>
            </p:cNvSpPr>
            <p:nvPr/>
          </p:nvSpPr>
          <p:spPr bwMode="auto">
            <a:xfrm>
              <a:off x="821" y="849"/>
              <a:ext cx="672" cy="1112"/>
            </a:xfrm>
            <a:custGeom>
              <a:avLst/>
              <a:gdLst>
                <a:gd name="T0" fmla="*/ 0 w 1345"/>
                <a:gd name="T1" fmla="*/ 671 h 2224"/>
                <a:gd name="T2" fmla="*/ 672 w 1345"/>
                <a:gd name="T3" fmla="*/ 0 h 2224"/>
                <a:gd name="T4" fmla="*/ 1345 w 1345"/>
                <a:gd name="T5" fmla="*/ 671 h 2224"/>
                <a:gd name="T6" fmla="*/ 1345 w 1345"/>
                <a:gd name="T7" fmla="*/ 2224 h 2224"/>
                <a:gd name="T8" fmla="*/ 0 w 1345"/>
                <a:gd name="T9" fmla="*/ 2224 h 2224"/>
                <a:gd name="T10" fmla="*/ 0 w 1345"/>
                <a:gd name="T11" fmla="*/ 671 h 2224"/>
              </a:gdLst>
              <a:ahLst/>
              <a:cxnLst>
                <a:cxn ang="0">
                  <a:pos x="T0" y="T1"/>
                </a:cxn>
                <a:cxn ang="0">
                  <a:pos x="T2" y="T3"/>
                </a:cxn>
                <a:cxn ang="0">
                  <a:pos x="T4" y="T5"/>
                </a:cxn>
                <a:cxn ang="0">
                  <a:pos x="T6" y="T7"/>
                </a:cxn>
                <a:cxn ang="0">
                  <a:pos x="T8" y="T9"/>
                </a:cxn>
                <a:cxn ang="0">
                  <a:pos x="T10" y="T11"/>
                </a:cxn>
              </a:cxnLst>
              <a:rect l="0" t="0" r="r" b="b"/>
              <a:pathLst>
                <a:path w="1345" h="2224">
                  <a:moveTo>
                    <a:pt x="0" y="671"/>
                  </a:moveTo>
                  <a:lnTo>
                    <a:pt x="672" y="0"/>
                  </a:lnTo>
                  <a:lnTo>
                    <a:pt x="1345" y="671"/>
                  </a:lnTo>
                  <a:lnTo>
                    <a:pt x="1345" y="2224"/>
                  </a:lnTo>
                  <a:lnTo>
                    <a:pt x="0" y="2224"/>
                  </a:lnTo>
                  <a:lnTo>
                    <a:pt x="0" y="671"/>
                  </a:lnTo>
                  <a:close/>
                </a:path>
              </a:pathLst>
            </a:custGeom>
            <a:solidFill>
              <a:srgbClr val="FFF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7" name="Freeform 509"/>
            <p:cNvSpPr>
              <a:spLocks/>
            </p:cNvSpPr>
            <p:nvPr/>
          </p:nvSpPr>
          <p:spPr bwMode="auto">
            <a:xfrm>
              <a:off x="819" y="844"/>
              <a:ext cx="340" cy="343"/>
            </a:xfrm>
            <a:custGeom>
              <a:avLst/>
              <a:gdLst>
                <a:gd name="T0" fmla="*/ 680 w 680"/>
                <a:gd name="T1" fmla="*/ 6 h 687"/>
                <a:gd name="T2" fmla="*/ 670 w 680"/>
                <a:gd name="T3" fmla="*/ 6 h 687"/>
                <a:gd name="T4" fmla="*/ 0 w 680"/>
                <a:gd name="T5" fmla="*/ 677 h 687"/>
                <a:gd name="T6" fmla="*/ 8 w 680"/>
                <a:gd name="T7" fmla="*/ 687 h 687"/>
                <a:gd name="T8" fmla="*/ 680 w 680"/>
                <a:gd name="T9" fmla="*/ 14 h 687"/>
                <a:gd name="T10" fmla="*/ 670 w 680"/>
                <a:gd name="T11" fmla="*/ 14 h 687"/>
                <a:gd name="T12" fmla="*/ 680 w 680"/>
                <a:gd name="T13" fmla="*/ 6 h 687"/>
                <a:gd name="T14" fmla="*/ 675 w 680"/>
                <a:gd name="T15" fmla="*/ 0 h 687"/>
                <a:gd name="T16" fmla="*/ 670 w 680"/>
                <a:gd name="T17" fmla="*/ 6 h 687"/>
                <a:gd name="T18" fmla="*/ 680 w 680"/>
                <a:gd name="T19" fmla="*/ 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687">
                  <a:moveTo>
                    <a:pt x="680" y="6"/>
                  </a:moveTo>
                  <a:lnTo>
                    <a:pt x="670" y="6"/>
                  </a:lnTo>
                  <a:lnTo>
                    <a:pt x="0" y="677"/>
                  </a:lnTo>
                  <a:lnTo>
                    <a:pt x="8" y="687"/>
                  </a:lnTo>
                  <a:lnTo>
                    <a:pt x="680" y="14"/>
                  </a:lnTo>
                  <a:lnTo>
                    <a:pt x="670" y="14"/>
                  </a:lnTo>
                  <a:lnTo>
                    <a:pt x="680" y="6"/>
                  </a:lnTo>
                  <a:lnTo>
                    <a:pt x="675" y="0"/>
                  </a:lnTo>
                  <a:lnTo>
                    <a:pt x="670" y="6"/>
                  </a:lnTo>
                  <a:lnTo>
                    <a:pt x="68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8" name="Freeform 510"/>
            <p:cNvSpPr>
              <a:spLocks/>
            </p:cNvSpPr>
            <p:nvPr/>
          </p:nvSpPr>
          <p:spPr bwMode="auto">
            <a:xfrm>
              <a:off x="1154" y="847"/>
              <a:ext cx="343" cy="340"/>
            </a:xfrm>
            <a:custGeom>
              <a:avLst/>
              <a:gdLst>
                <a:gd name="T0" fmla="*/ 686 w 686"/>
                <a:gd name="T1" fmla="*/ 676 h 681"/>
                <a:gd name="T2" fmla="*/ 678 w 686"/>
                <a:gd name="T3" fmla="*/ 668 h 681"/>
                <a:gd name="T4" fmla="*/ 657 w 686"/>
                <a:gd name="T5" fmla="*/ 647 h 681"/>
                <a:gd name="T6" fmla="*/ 626 w 686"/>
                <a:gd name="T7" fmla="*/ 615 h 681"/>
                <a:gd name="T8" fmla="*/ 586 w 686"/>
                <a:gd name="T9" fmla="*/ 575 h 681"/>
                <a:gd name="T10" fmla="*/ 537 w 686"/>
                <a:gd name="T11" fmla="*/ 526 h 681"/>
                <a:gd name="T12" fmla="*/ 483 w 686"/>
                <a:gd name="T13" fmla="*/ 472 h 681"/>
                <a:gd name="T14" fmla="*/ 424 w 686"/>
                <a:gd name="T15" fmla="*/ 413 h 681"/>
                <a:gd name="T16" fmla="*/ 364 w 686"/>
                <a:gd name="T17" fmla="*/ 354 h 681"/>
                <a:gd name="T18" fmla="*/ 303 w 686"/>
                <a:gd name="T19" fmla="*/ 293 h 681"/>
                <a:gd name="T20" fmla="*/ 243 w 686"/>
                <a:gd name="T21" fmla="*/ 234 h 681"/>
                <a:gd name="T22" fmla="*/ 187 w 686"/>
                <a:gd name="T23" fmla="*/ 177 h 681"/>
                <a:gd name="T24" fmla="*/ 135 w 686"/>
                <a:gd name="T25" fmla="*/ 126 h 681"/>
                <a:gd name="T26" fmla="*/ 89 w 686"/>
                <a:gd name="T27" fmla="*/ 80 h 681"/>
                <a:gd name="T28" fmla="*/ 52 w 686"/>
                <a:gd name="T29" fmla="*/ 43 h 681"/>
                <a:gd name="T30" fmla="*/ 25 w 686"/>
                <a:gd name="T31" fmla="*/ 15 h 681"/>
                <a:gd name="T32" fmla="*/ 10 w 686"/>
                <a:gd name="T33" fmla="*/ 0 h 681"/>
                <a:gd name="T34" fmla="*/ 0 w 686"/>
                <a:gd name="T35" fmla="*/ 8 h 681"/>
                <a:gd name="T36" fmla="*/ 673 w 686"/>
                <a:gd name="T37" fmla="*/ 681 h 681"/>
                <a:gd name="T38" fmla="*/ 671 w 686"/>
                <a:gd name="T39" fmla="*/ 676 h 681"/>
                <a:gd name="T40" fmla="*/ 686 w 686"/>
                <a:gd name="T41" fmla="*/ 676 h 681"/>
                <a:gd name="T42" fmla="*/ 686 w 686"/>
                <a:gd name="T43" fmla="*/ 674 h 681"/>
                <a:gd name="T44" fmla="*/ 682 w 686"/>
                <a:gd name="T45" fmla="*/ 671 h 681"/>
                <a:gd name="T46" fmla="*/ 686 w 686"/>
                <a:gd name="T47" fmla="*/ 67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6" h="681">
                  <a:moveTo>
                    <a:pt x="686" y="676"/>
                  </a:moveTo>
                  <a:lnTo>
                    <a:pt x="678" y="668"/>
                  </a:lnTo>
                  <a:lnTo>
                    <a:pt x="657" y="647"/>
                  </a:lnTo>
                  <a:lnTo>
                    <a:pt x="626" y="615"/>
                  </a:lnTo>
                  <a:lnTo>
                    <a:pt x="586" y="575"/>
                  </a:lnTo>
                  <a:lnTo>
                    <a:pt x="537" y="526"/>
                  </a:lnTo>
                  <a:lnTo>
                    <a:pt x="483" y="472"/>
                  </a:lnTo>
                  <a:lnTo>
                    <a:pt x="424" y="413"/>
                  </a:lnTo>
                  <a:lnTo>
                    <a:pt x="364" y="354"/>
                  </a:lnTo>
                  <a:lnTo>
                    <a:pt x="303" y="293"/>
                  </a:lnTo>
                  <a:lnTo>
                    <a:pt x="243" y="234"/>
                  </a:lnTo>
                  <a:lnTo>
                    <a:pt x="187" y="177"/>
                  </a:lnTo>
                  <a:lnTo>
                    <a:pt x="135" y="126"/>
                  </a:lnTo>
                  <a:lnTo>
                    <a:pt x="89" y="80"/>
                  </a:lnTo>
                  <a:lnTo>
                    <a:pt x="52" y="43"/>
                  </a:lnTo>
                  <a:lnTo>
                    <a:pt x="25" y="15"/>
                  </a:lnTo>
                  <a:lnTo>
                    <a:pt x="10" y="0"/>
                  </a:lnTo>
                  <a:lnTo>
                    <a:pt x="0" y="8"/>
                  </a:lnTo>
                  <a:lnTo>
                    <a:pt x="673" y="681"/>
                  </a:lnTo>
                  <a:lnTo>
                    <a:pt x="671" y="676"/>
                  </a:lnTo>
                  <a:lnTo>
                    <a:pt x="686" y="676"/>
                  </a:lnTo>
                  <a:lnTo>
                    <a:pt x="686" y="674"/>
                  </a:lnTo>
                  <a:lnTo>
                    <a:pt x="682" y="671"/>
                  </a:lnTo>
                  <a:lnTo>
                    <a:pt x="686" y="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79" name="Freeform 511"/>
            <p:cNvSpPr>
              <a:spLocks/>
            </p:cNvSpPr>
            <p:nvPr/>
          </p:nvSpPr>
          <p:spPr bwMode="auto">
            <a:xfrm>
              <a:off x="1489" y="1185"/>
              <a:ext cx="8" cy="780"/>
            </a:xfrm>
            <a:custGeom>
              <a:avLst/>
              <a:gdLst>
                <a:gd name="T0" fmla="*/ 7 w 15"/>
                <a:gd name="T1" fmla="*/ 1561 h 1561"/>
                <a:gd name="T2" fmla="*/ 15 w 15"/>
                <a:gd name="T3" fmla="*/ 1553 h 1561"/>
                <a:gd name="T4" fmla="*/ 15 w 15"/>
                <a:gd name="T5" fmla="*/ 0 h 1561"/>
                <a:gd name="T6" fmla="*/ 0 w 15"/>
                <a:gd name="T7" fmla="*/ 0 h 1561"/>
                <a:gd name="T8" fmla="*/ 0 w 15"/>
                <a:gd name="T9" fmla="*/ 1553 h 1561"/>
                <a:gd name="T10" fmla="*/ 7 w 15"/>
                <a:gd name="T11" fmla="*/ 1544 h 1561"/>
                <a:gd name="T12" fmla="*/ 7 w 15"/>
                <a:gd name="T13" fmla="*/ 1561 h 1561"/>
                <a:gd name="T14" fmla="*/ 15 w 15"/>
                <a:gd name="T15" fmla="*/ 1561 h 1561"/>
                <a:gd name="T16" fmla="*/ 15 w 15"/>
                <a:gd name="T17" fmla="*/ 1553 h 1561"/>
                <a:gd name="T18" fmla="*/ 7 w 15"/>
                <a:gd name="T19"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61">
                  <a:moveTo>
                    <a:pt x="7" y="1561"/>
                  </a:moveTo>
                  <a:lnTo>
                    <a:pt x="15" y="1553"/>
                  </a:lnTo>
                  <a:lnTo>
                    <a:pt x="15" y="0"/>
                  </a:lnTo>
                  <a:lnTo>
                    <a:pt x="0" y="0"/>
                  </a:lnTo>
                  <a:lnTo>
                    <a:pt x="0" y="1553"/>
                  </a:lnTo>
                  <a:lnTo>
                    <a:pt x="7" y="1544"/>
                  </a:lnTo>
                  <a:lnTo>
                    <a:pt x="7" y="1561"/>
                  </a:lnTo>
                  <a:lnTo>
                    <a:pt x="15" y="1561"/>
                  </a:lnTo>
                  <a:lnTo>
                    <a:pt x="15" y="1553"/>
                  </a:lnTo>
                  <a:lnTo>
                    <a:pt x="7" y="15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0" name="Freeform 512"/>
            <p:cNvSpPr>
              <a:spLocks/>
            </p:cNvSpPr>
            <p:nvPr/>
          </p:nvSpPr>
          <p:spPr bwMode="auto">
            <a:xfrm>
              <a:off x="817" y="1957"/>
              <a:ext cx="676" cy="8"/>
            </a:xfrm>
            <a:custGeom>
              <a:avLst/>
              <a:gdLst>
                <a:gd name="T0" fmla="*/ 0 w 1352"/>
                <a:gd name="T1" fmla="*/ 9 h 17"/>
                <a:gd name="T2" fmla="*/ 7 w 1352"/>
                <a:gd name="T3" fmla="*/ 17 h 17"/>
                <a:gd name="T4" fmla="*/ 1352 w 1352"/>
                <a:gd name="T5" fmla="*/ 17 h 17"/>
                <a:gd name="T6" fmla="*/ 1352 w 1352"/>
                <a:gd name="T7" fmla="*/ 0 h 17"/>
                <a:gd name="T8" fmla="*/ 7 w 1352"/>
                <a:gd name="T9" fmla="*/ 0 h 17"/>
                <a:gd name="T10" fmla="*/ 15 w 1352"/>
                <a:gd name="T11" fmla="*/ 9 h 17"/>
                <a:gd name="T12" fmla="*/ 0 w 1352"/>
                <a:gd name="T13" fmla="*/ 9 h 17"/>
                <a:gd name="T14" fmla="*/ 0 w 1352"/>
                <a:gd name="T15" fmla="*/ 17 h 17"/>
                <a:gd name="T16" fmla="*/ 7 w 1352"/>
                <a:gd name="T17" fmla="*/ 17 h 17"/>
                <a:gd name="T18" fmla="*/ 0 w 1352"/>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2" h="17">
                  <a:moveTo>
                    <a:pt x="0" y="9"/>
                  </a:moveTo>
                  <a:lnTo>
                    <a:pt x="7" y="17"/>
                  </a:lnTo>
                  <a:lnTo>
                    <a:pt x="1352" y="17"/>
                  </a:lnTo>
                  <a:lnTo>
                    <a:pt x="1352" y="0"/>
                  </a:lnTo>
                  <a:lnTo>
                    <a:pt x="7" y="0"/>
                  </a:lnTo>
                  <a:lnTo>
                    <a:pt x="15" y="9"/>
                  </a:lnTo>
                  <a:lnTo>
                    <a:pt x="0" y="9"/>
                  </a:lnTo>
                  <a:lnTo>
                    <a:pt x="0" y="17"/>
                  </a:lnTo>
                  <a:lnTo>
                    <a:pt x="7" y="17"/>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1" name="Freeform 513"/>
            <p:cNvSpPr>
              <a:spLocks/>
            </p:cNvSpPr>
            <p:nvPr/>
          </p:nvSpPr>
          <p:spPr bwMode="auto">
            <a:xfrm>
              <a:off x="817" y="1182"/>
              <a:ext cx="8" cy="779"/>
            </a:xfrm>
            <a:custGeom>
              <a:avLst/>
              <a:gdLst>
                <a:gd name="T0" fmla="*/ 4 w 15"/>
                <a:gd name="T1" fmla="*/ 0 h 1558"/>
                <a:gd name="T2" fmla="*/ 0 w 15"/>
                <a:gd name="T3" fmla="*/ 5 h 1558"/>
                <a:gd name="T4" fmla="*/ 0 w 15"/>
                <a:gd name="T5" fmla="*/ 1558 h 1558"/>
                <a:gd name="T6" fmla="*/ 15 w 15"/>
                <a:gd name="T7" fmla="*/ 1558 h 1558"/>
                <a:gd name="T8" fmla="*/ 15 w 15"/>
                <a:gd name="T9" fmla="*/ 5 h 1558"/>
                <a:gd name="T10" fmla="*/ 12 w 15"/>
                <a:gd name="T11" fmla="*/ 10 h 1558"/>
                <a:gd name="T12" fmla="*/ 4 w 15"/>
                <a:gd name="T13" fmla="*/ 0 h 1558"/>
                <a:gd name="T14" fmla="*/ 3 w 15"/>
                <a:gd name="T15" fmla="*/ 2 h 1558"/>
                <a:gd name="T16" fmla="*/ 0 w 15"/>
                <a:gd name="T17" fmla="*/ 3 h 1558"/>
                <a:gd name="T18" fmla="*/ 0 w 15"/>
                <a:gd name="T19" fmla="*/ 4 h 1558"/>
                <a:gd name="T20" fmla="*/ 0 w 15"/>
                <a:gd name="T21" fmla="*/ 5 h 1558"/>
                <a:gd name="T22" fmla="*/ 4 w 15"/>
                <a:gd name="T23"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58">
                  <a:moveTo>
                    <a:pt x="4" y="0"/>
                  </a:moveTo>
                  <a:lnTo>
                    <a:pt x="0" y="5"/>
                  </a:lnTo>
                  <a:lnTo>
                    <a:pt x="0" y="1558"/>
                  </a:lnTo>
                  <a:lnTo>
                    <a:pt x="15" y="1558"/>
                  </a:lnTo>
                  <a:lnTo>
                    <a:pt x="15" y="5"/>
                  </a:lnTo>
                  <a:lnTo>
                    <a:pt x="12" y="10"/>
                  </a:lnTo>
                  <a:lnTo>
                    <a:pt x="4" y="0"/>
                  </a:lnTo>
                  <a:lnTo>
                    <a:pt x="3" y="2"/>
                  </a:lnTo>
                  <a:lnTo>
                    <a:pt x="0" y="3"/>
                  </a:lnTo>
                  <a:lnTo>
                    <a:pt x="0" y="4"/>
                  </a:lnTo>
                  <a:lnTo>
                    <a:pt x="0" y="5"/>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2" name="Rectangle 514"/>
            <p:cNvSpPr>
              <a:spLocks noChangeArrowheads="1"/>
            </p:cNvSpPr>
            <p:nvPr/>
          </p:nvSpPr>
          <p:spPr bwMode="auto">
            <a:xfrm>
              <a:off x="894" y="1607"/>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3" name="Freeform 515"/>
            <p:cNvSpPr>
              <a:spLocks/>
            </p:cNvSpPr>
            <p:nvPr/>
          </p:nvSpPr>
          <p:spPr bwMode="auto">
            <a:xfrm>
              <a:off x="894" y="1603"/>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4" name="Freeform 516"/>
            <p:cNvSpPr>
              <a:spLocks/>
            </p:cNvSpPr>
            <p:nvPr/>
          </p:nvSpPr>
          <p:spPr bwMode="auto">
            <a:xfrm>
              <a:off x="1000"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5" name="Freeform 517"/>
            <p:cNvSpPr>
              <a:spLocks/>
            </p:cNvSpPr>
            <p:nvPr/>
          </p:nvSpPr>
          <p:spPr bwMode="auto">
            <a:xfrm>
              <a:off x="891" y="1858"/>
              <a:ext cx="113" cy="8"/>
            </a:xfrm>
            <a:custGeom>
              <a:avLst/>
              <a:gdLst>
                <a:gd name="T0" fmla="*/ 0 w 226"/>
                <a:gd name="T1" fmla="*/ 8 h 16"/>
                <a:gd name="T2" fmla="*/ 7 w 226"/>
                <a:gd name="T3" fmla="*/ 16 h 16"/>
                <a:gd name="T4" fmla="*/ 226 w 226"/>
                <a:gd name="T5" fmla="*/ 16 h 16"/>
                <a:gd name="T6" fmla="*/ 226 w 226"/>
                <a:gd name="T7" fmla="*/ 0 h 16"/>
                <a:gd name="T8" fmla="*/ 7 w 226"/>
                <a:gd name="T9" fmla="*/ 0 h 16"/>
                <a:gd name="T10" fmla="*/ 15 w 226"/>
                <a:gd name="T11" fmla="*/ 8 h 16"/>
                <a:gd name="T12" fmla="*/ 0 w 226"/>
                <a:gd name="T13" fmla="*/ 8 h 16"/>
                <a:gd name="T14" fmla="*/ 0 w 226"/>
                <a:gd name="T15" fmla="*/ 16 h 16"/>
                <a:gd name="T16" fmla="*/ 7 w 226"/>
                <a:gd name="T17" fmla="*/ 16 h 16"/>
                <a:gd name="T18" fmla="*/ 0 w 226"/>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
                  <a:moveTo>
                    <a:pt x="0" y="8"/>
                  </a:moveTo>
                  <a:lnTo>
                    <a:pt x="7" y="16"/>
                  </a:lnTo>
                  <a:lnTo>
                    <a:pt x="226" y="16"/>
                  </a:lnTo>
                  <a:lnTo>
                    <a:pt x="226"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6" name="Freeform 518"/>
            <p:cNvSpPr>
              <a:spLocks/>
            </p:cNvSpPr>
            <p:nvPr/>
          </p:nvSpPr>
          <p:spPr bwMode="auto">
            <a:xfrm>
              <a:off x="891" y="1603"/>
              <a:ext cx="7"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7" name="Rectangle 519"/>
            <p:cNvSpPr>
              <a:spLocks noChangeArrowheads="1"/>
            </p:cNvSpPr>
            <p:nvPr/>
          </p:nvSpPr>
          <p:spPr bwMode="auto">
            <a:xfrm>
              <a:off x="848"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8" name="Freeform 520"/>
            <p:cNvSpPr>
              <a:spLocks/>
            </p:cNvSpPr>
            <p:nvPr/>
          </p:nvSpPr>
          <p:spPr bwMode="auto">
            <a:xfrm>
              <a:off x="848" y="1603"/>
              <a:ext cx="52" cy="8"/>
            </a:xfrm>
            <a:custGeom>
              <a:avLst/>
              <a:gdLst>
                <a:gd name="T0" fmla="*/ 105 w 105"/>
                <a:gd name="T1" fmla="*/ 8 h 15"/>
                <a:gd name="T2" fmla="*/ 98 w 105"/>
                <a:gd name="T3" fmla="*/ 0 h 15"/>
                <a:gd name="T4" fmla="*/ 0 w 105"/>
                <a:gd name="T5" fmla="*/ 0 h 15"/>
                <a:gd name="T6" fmla="*/ 0 w 105"/>
                <a:gd name="T7" fmla="*/ 15 h 15"/>
                <a:gd name="T8" fmla="*/ 98 w 105"/>
                <a:gd name="T9" fmla="*/ 15 h 15"/>
                <a:gd name="T10" fmla="*/ 90 w 105"/>
                <a:gd name="T11" fmla="*/ 8 h 15"/>
                <a:gd name="T12" fmla="*/ 105 w 105"/>
                <a:gd name="T13" fmla="*/ 8 h 15"/>
                <a:gd name="T14" fmla="*/ 105 w 105"/>
                <a:gd name="T15" fmla="*/ 0 h 15"/>
                <a:gd name="T16" fmla="*/ 98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8" y="0"/>
                  </a:lnTo>
                  <a:lnTo>
                    <a:pt x="0" y="0"/>
                  </a:lnTo>
                  <a:lnTo>
                    <a:pt x="0" y="15"/>
                  </a:lnTo>
                  <a:lnTo>
                    <a:pt x="98" y="15"/>
                  </a:lnTo>
                  <a:lnTo>
                    <a:pt x="90" y="8"/>
                  </a:lnTo>
                  <a:lnTo>
                    <a:pt x="105" y="8"/>
                  </a:lnTo>
                  <a:lnTo>
                    <a:pt x="105" y="0"/>
                  </a:lnTo>
                  <a:lnTo>
                    <a:pt x="98"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9" name="Freeform 521"/>
            <p:cNvSpPr>
              <a:spLocks/>
            </p:cNvSpPr>
            <p:nvPr/>
          </p:nvSpPr>
          <p:spPr bwMode="auto">
            <a:xfrm>
              <a:off x="893" y="1607"/>
              <a:ext cx="7" cy="259"/>
            </a:xfrm>
            <a:custGeom>
              <a:avLst/>
              <a:gdLst>
                <a:gd name="T0" fmla="*/ 8 w 15"/>
                <a:gd name="T1" fmla="*/ 519 h 519"/>
                <a:gd name="T2" fmla="*/ 15 w 15"/>
                <a:gd name="T3" fmla="*/ 511 h 519"/>
                <a:gd name="T4" fmla="*/ 15 w 15"/>
                <a:gd name="T5" fmla="*/ 0 h 519"/>
                <a:gd name="T6" fmla="*/ 0 w 15"/>
                <a:gd name="T7" fmla="*/ 0 h 519"/>
                <a:gd name="T8" fmla="*/ 0 w 15"/>
                <a:gd name="T9" fmla="*/ 511 h 519"/>
                <a:gd name="T10" fmla="*/ 8 w 15"/>
                <a:gd name="T11" fmla="*/ 503 h 519"/>
                <a:gd name="T12" fmla="*/ 8 w 15"/>
                <a:gd name="T13" fmla="*/ 519 h 519"/>
                <a:gd name="T14" fmla="*/ 15 w 15"/>
                <a:gd name="T15" fmla="*/ 519 h 519"/>
                <a:gd name="T16" fmla="*/ 15 w 15"/>
                <a:gd name="T17" fmla="*/ 511 h 519"/>
                <a:gd name="T18" fmla="*/ 8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8" y="519"/>
                  </a:moveTo>
                  <a:lnTo>
                    <a:pt x="15" y="511"/>
                  </a:lnTo>
                  <a:lnTo>
                    <a:pt x="15" y="0"/>
                  </a:lnTo>
                  <a:lnTo>
                    <a:pt x="0" y="0"/>
                  </a:lnTo>
                  <a:lnTo>
                    <a:pt x="0" y="511"/>
                  </a:lnTo>
                  <a:lnTo>
                    <a:pt x="8" y="503"/>
                  </a:lnTo>
                  <a:lnTo>
                    <a:pt x="8" y="519"/>
                  </a:lnTo>
                  <a:lnTo>
                    <a:pt x="15" y="519"/>
                  </a:lnTo>
                  <a:lnTo>
                    <a:pt x="15" y="511"/>
                  </a:lnTo>
                  <a:lnTo>
                    <a:pt x="8"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0" name="Freeform 522"/>
            <p:cNvSpPr>
              <a:spLocks/>
            </p:cNvSpPr>
            <p:nvPr/>
          </p:nvSpPr>
          <p:spPr bwMode="auto">
            <a:xfrm>
              <a:off x="844" y="1858"/>
              <a:ext cx="53" cy="8"/>
            </a:xfrm>
            <a:custGeom>
              <a:avLst/>
              <a:gdLst>
                <a:gd name="T0" fmla="*/ 0 w 105"/>
                <a:gd name="T1" fmla="*/ 8 h 16"/>
                <a:gd name="T2" fmla="*/ 7 w 105"/>
                <a:gd name="T3" fmla="*/ 16 h 16"/>
                <a:gd name="T4" fmla="*/ 105 w 105"/>
                <a:gd name="T5" fmla="*/ 16 h 16"/>
                <a:gd name="T6" fmla="*/ 105 w 105"/>
                <a:gd name="T7" fmla="*/ 0 h 16"/>
                <a:gd name="T8" fmla="*/ 7 w 105"/>
                <a:gd name="T9" fmla="*/ 0 h 16"/>
                <a:gd name="T10" fmla="*/ 15 w 105"/>
                <a:gd name="T11" fmla="*/ 8 h 16"/>
                <a:gd name="T12" fmla="*/ 0 w 105"/>
                <a:gd name="T13" fmla="*/ 8 h 16"/>
                <a:gd name="T14" fmla="*/ 0 w 105"/>
                <a:gd name="T15" fmla="*/ 16 h 16"/>
                <a:gd name="T16" fmla="*/ 7 w 105"/>
                <a:gd name="T17" fmla="*/ 16 h 16"/>
                <a:gd name="T18" fmla="*/ 0 w 10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6">
                  <a:moveTo>
                    <a:pt x="0" y="8"/>
                  </a:moveTo>
                  <a:lnTo>
                    <a:pt x="7" y="16"/>
                  </a:lnTo>
                  <a:lnTo>
                    <a:pt x="105" y="16"/>
                  </a:lnTo>
                  <a:lnTo>
                    <a:pt x="105" y="0"/>
                  </a:lnTo>
                  <a:lnTo>
                    <a:pt x="7" y="0"/>
                  </a:lnTo>
                  <a:lnTo>
                    <a:pt x="15" y="8"/>
                  </a:lnTo>
                  <a:lnTo>
                    <a:pt x="0" y="8"/>
                  </a:lnTo>
                  <a:lnTo>
                    <a:pt x="0" y="16"/>
                  </a:lnTo>
                  <a:lnTo>
                    <a:pt x="7"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1" name="Freeform 523"/>
            <p:cNvSpPr>
              <a:spLocks/>
            </p:cNvSpPr>
            <p:nvPr/>
          </p:nvSpPr>
          <p:spPr bwMode="auto">
            <a:xfrm>
              <a:off x="844" y="1603"/>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5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2" name="Rectangle 524"/>
            <p:cNvSpPr>
              <a:spLocks noChangeArrowheads="1"/>
            </p:cNvSpPr>
            <p:nvPr/>
          </p:nvSpPr>
          <p:spPr bwMode="auto">
            <a:xfrm>
              <a:off x="1002" y="1607"/>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93" name="Freeform 525"/>
            <p:cNvSpPr>
              <a:spLocks/>
            </p:cNvSpPr>
            <p:nvPr/>
          </p:nvSpPr>
          <p:spPr bwMode="auto">
            <a:xfrm>
              <a:off x="1002" y="1603"/>
              <a:ext cx="53" cy="8"/>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4" name="Freeform 526"/>
            <p:cNvSpPr>
              <a:spLocks/>
            </p:cNvSpPr>
            <p:nvPr/>
          </p:nvSpPr>
          <p:spPr bwMode="auto">
            <a:xfrm>
              <a:off x="1047" y="1607"/>
              <a:ext cx="8" cy="259"/>
            </a:xfrm>
            <a:custGeom>
              <a:avLst/>
              <a:gdLst>
                <a:gd name="T0" fmla="*/ 8 w 15"/>
                <a:gd name="T1" fmla="*/ 518 h 518"/>
                <a:gd name="T2" fmla="*/ 15 w 15"/>
                <a:gd name="T3" fmla="*/ 509 h 518"/>
                <a:gd name="T4" fmla="*/ 15 w 15"/>
                <a:gd name="T5" fmla="*/ 0 h 518"/>
                <a:gd name="T6" fmla="*/ 0 w 15"/>
                <a:gd name="T7" fmla="*/ 0 h 518"/>
                <a:gd name="T8" fmla="*/ 0 w 15"/>
                <a:gd name="T9" fmla="*/ 509 h 518"/>
                <a:gd name="T10" fmla="*/ 8 w 15"/>
                <a:gd name="T11" fmla="*/ 503 h 518"/>
                <a:gd name="T12" fmla="*/ 8 w 15"/>
                <a:gd name="T13" fmla="*/ 518 h 518"/>
                <a:gd name="T14" fmla="*/ 15 w 15"/>
                <a:gd name="T15" fmla="*/ 518 h 518"/>
                <a:gd name="T16" fmla="*/ 15 w 15"/>
                <a:gd name="T17" fmla="*/ 509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09"/>
                  </a:lnTo>
                  <a:lnTo>
                    <a:pt x="15" y="0"/>
                  </a:lnTo>
                  <a:lnTo>
                    <a:pt x="0" y="0"/>
                  </a:lnTo>
                  <a:lnTo>
                    <a:pt x="0" y="509"/>
                  </a:lnTo>
                  <a:lnTo>
                    <a:pt x="8" y="503"/>
                  </a:lnTo>
                  <a:lnTo>
                    <a:pt x="8" y="518"/>
                  </a:lnTo>
                  <a:lnTo>
                    <a:pt x="15" y="518"/>
                  </a:lnTo>
                  <a:lnTo>
                    <a:pt x="15" y="509"/>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5" name="Freeform 527"/>
            <p:cNvSpPr>
              <a:spLocks/>
            </p:cNvSpPr>
            <p:nvPr/>
          </p:nvSpPr>
          <p:spPr bwMode="auto">
            <a:xfrm>
              <a:off x="998" y="1858"/>
              <a:ext cx="53" cy="8"/>
            </a:xfrm>
            <a:custGeom>
              <a:avLst/>
              <a:gdLst>
                <a:gd name="T0" fmla="*/ 0 w 106"/>
                <a:gd name="T1" fmla="*/ 6 h 15"/>
                <a:gd name="T2" fmla="*/ 7 w 106"/>
                <a:gd name="T3" fmla="*/ 15 h 15"/>
                <a:gd name="T4" fmla="*/ 106 w 106"/>
                <a:gd name="T5" fmla="*/ 15 h 15"/>
                <a:gd name="T6" fmla="*/ 106 w 106"/>
                <a:gd name="T7" fmla="*/ 0 h 15"/>
                <a:gd name="T8" fmla="*/ 7 w 106"/>
                <a:gd name="T9" fmla="*/ 0 h 15"/>
                <a:gd name="T10" fmla="*/ 15 w 106"/>
                <a:gd name="T11" fmla="*/ 6 h 15"/>
                <a:gd name="T12" fmla="*/ 0 w 106"/>
                <a:gd name="T13" fmla="*/ 6 h 15"/>
                <a:gd name="T14" fmla="*/ 0 w 106"/>
                <a:gd name="T15" fmla="*/ 15 h 15"/>
                <a:gd name="T16" fmla="*/ 7 w 106"/>
                <a:gd name="T17" fmla="*/ 15 h 15"/>
                <a:gd name="T18" fmla="*/ 0 w 106"/>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6"/>
                  </a:moveTo>
                  <a:lnTo>
                    <a:pt x="7" y="15"/>
                  </a:lnTo>
                  <a:lnTo>
                    <a:pt x="106" y="15"/>
                  </a:lnTo>
                  <a:lnTo>
                    <a:pt x="106"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6" name="Freeform 528"/>
            <p:cNvSpPr>
              <a:spLocks/>
            </p:cNvSpPr>
            <p:nvPr/>
          </p:nvSpPr>
          <p:spPr bwMode="auto">
            <a:xfrm>
              <a:off x="998" y="1603"/>
              <a:ext cx="8"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7" name="Freeform 529"/>
            <p:cNvSpPr>
              <a:spLocks/>
            </p:cNvSpPr>
            <p:nvPr/>
          </p:nvSpPr>
          <p:spPr bwMode="auto">
            <a:xfrm>
              <a:off x="793" y="1438"/>
              <a:ext cx="722" cy="152"/>
            </a:xfrm>
            <a:custGeom>
              <a:avLst/>
              <a:gdLst>
                <a:gd name="T0" fmla="*/ 53 w 1445"/>
                <a:gd name="T1" fmla="*/ 0 h 303"/>
                <a:gd name="T2" fmla="*/ 1391 w 1445"/>
                <a:gd name="T3" fmla="*/ 0 h 303"/>
                <a:gd name="T4" fmla="*/ 1445 w 1445"/>
                <a:gd name="T5" fmla="*/ 303 h 303"/>
                <a:gd name="T6" fmla="*/ 0 w 1445"/>
                <a:gd name="T7" fmla="*/ 301 h 303"/>
                <a:gd name="T8" fmla="*/ 53 w 1445"/>
                <a:gd name="T9" fmla="*/ 0 h 303"/>
              </a:gdLst>
              <a:ahLst/>
              <a:cxnLst>
                <a:cxn ang="0">
                  <a:pos x="T0" y="T1"/>
                </a:cxn>
                <a:cxn ang="0">
                  <a:pos x="T2" y="T3"/>
                </a:cxn>
                <a:cxn ang="0">
                  <a:pos x="T4" y="T5"/>
                </a:cxn>
                <a:cxn ang="0">
                  <a:pos x="T6" y="T7"/>
                </a:cxn>
                <a:cxn ang="0">
                  <a:pos x="T8" y="T9"/>
                </a:cxn>
              </a:cxnLst>
              <a:rect l="0" t="0" r="r" b="b"/>
              <a:pathLst>
                <a:path w="1445" h="303">
                  <a:moveTo>
                    <a:pt x="53" y="0"/>
                  </a:moveTo>
                  <a:lnTo>
                    <a:pt x="1391" y="0"/>
                  </a:lnTo>
                  <a:lnTo>
                    <a:pt x="1445" y="303"/>
                  </a:lnTo>
                  <a:lnTo>
                    <a:pt x="0" y="301"/>
                  </a:lnTo>
                  <a:lnTo>
                    <a:pt x="53"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8" name="Freeform 530"/>
            <p:cNvSpPr>
              <a:spLocks/>
            </p:cNvSpPr>
            <p:nvPr/>
          </p:nvSpPr>
          <p:spPr bwMode="auto">
            <a:xfrm>
              <a:off x="819" y="1434"/>
              <a:ext cx="672" cy="8"/>
            </a:xfrm>
            <a:custGeom>
              <a:avLst/>
              <a:gdLst>
                <a:gd name="T0" fmla="*/ 1343 w 1343"/>
                <a:gd name="T1" fmla="*/ 7 h 15"/>
                <a:gd name="T2" fmla="*/ 1338 w 1343"/>
                <a:gd name="T3" fmla="*/ 0 h 15"/>
                <a:gd name="T4" fmla="*/ 0 w 1343"/>
                <a:gd name="T5" fmla="*/ 0 h 15"/>
                <a:gd name="T6" fmla="*/ 0 w 1343"/>
                <a:gd name="T7" fmla="*/ 15 h 15"/>
                <a:gd name="T8" fmla="*/ 1338 w 1343"/>
                <a:gd name="T9" fmla="*/ 15 h 15"/>
                <a:gd name="T10" fmla="*/ 1331 w 1343"/>
                <a:gd name="T11" fmla="*/ 8 h 15"/>
                <a:gd name="T12" fmla="*/ 1343 w 1343"/>
                <a:gd name="T13" fmla="*/ 7 h 15"/>
                <a:gd name="T14" fmla="*/ 1342 w 1343"/>
                <a:gd name="T15" fmla="*/ 1 h 15"/>
                <a:gd name="T16" fmla="*/ 1338 w 1343"/>
                <a:gd name="T17" fmla="*/ 0 h 15"/>
                <a:gd name="T18" fmla="*/ 1343 w 13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3" h="15">
                  <a:moveTo>
                    <a:pt x="1343" y="7"/>
                  </a:moveTo>
                  <a:lnTo>
                    <a:pt x="1338" y="0"/>
                  </a:lnTo>
                  <a:lnTo>
                    <a:pt x="0" y="0"/>
                  </a:lnTo>
                  <a:lnTo>
                    <a:pt x="0" y="15"/>
                  </a:lnTo>
                  <a:lnTo>
                    <a:pt x="1338" y="15"/>
                  </a:lnTo>
                  <a:lnTo>
                    <a:pt x="1331" y="8"/>
                  </a:lnTo>
                  <a:lnTo>
                    <a:pt x="1343" y="7"/>
                  </a:lnTo>
                  <a:lnTo>
                    <a:pt x="1342" y="1"/>
                  </a:lnTo>
                  <a:lnTo>
                    <a:pt x="1338" y="0"/>
                  </a:lnTo>
                  <a:lnTo>
                    <a:pt x="13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99" name="Freeform 531"/>
            <p:cNvSpPr>
              <a:spLocks/>
            </p:cNvSpPr>
            <p:nvPr/>
          </p:nvSpPr>
          <p:spPr bwMode="auto">
            <a:xfrm>
              <a:off x="1485" y="1438"/>
              <a:ext cx="34" cy="155"/>
            </a:xfrm>
            <a:custGeom>
              <a:avLst/>
              <a:gdLst>
                <a:gd name="T0" fmla="*/ 61 w 69"/>
                <a:gd name="T1" fmla="*/ 311 h 311"/>
                <a:gd name="T2" fmla="*/ 66 w 69"/>
                <a:gd name="T3" fmla="*/ 303 h 311"/>
                <a:gd name="T4" fmla="*/ 12 w 69"/>
                <a:gd name="T5" fmla="*/ 0 h 311"/>
                <a:gd name="T6" fmla="*/ 0 w 69"/>
                <a:gd name="T7" fmla="*/ 1 h 311"/>
                <a:gd name="T8" fmla="*/ 54 w 69"/>
                <a:gd name="T9" fmla="*/ 304 h 311"/>
                <a:gd name="T10" fmla="*/ 61 w 69"/>
                <a:gd name="T11" fmla="*/ 296 h 311"/>
                <a:gd name="T12" fmla="*/ 61 w 69"/>
                <a:gd name="T13" fmla="*/ 311 h 311"/>
                <a:gd name="T14" fmla="*/ 69 w 69"/>
                <a:gd name="T15" fmla="*/ 311 h 311"/>
                <a:gd name="T16" fmla="*/ 66 w 69"/>
                <a:gd name="T17" fmla="*/ 303 h 311"/>
                <a:gd name="T18" fmla="*/ 61 w 6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11">
                  <a:moveTo>
                    <a:pt x="61" y="311"/>
                  </a:moveTo>
                  <a:lnTo>
                    <a:pt x="66" y="303"/>
                  </a:lnTo>
                  <a:lnTo>
                    <a:pt x="12" y="0"/>
                  </a:lnTo>
                  <a:lnTo>
                    <a:pt x="0" y="1"/>
                  </a:lnTo>
                  <a:lnTo>
                    <a:pt x="54" y="304"/>
                  </a:lnTo>
                  <a:lnTo>
                    <a:pt x="61" y="296"/>
                  </a:lnTo>
                  <a:lnTo>
                    <a:pt x="61" y="311"/>
                  </a:lnTo>
                  <a:lnTo>
                    <a:pt x="69" y="311"/>
                  </a:lnTo>
                  <a:lnTo>
                    <a:pt x="66" y="303"/>
                  </a:lnTo>
                  <a:lnTo>
                    <a:pt x="61"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0" name="Freeform 532"/>
            <p:cNvSpPr>
              <a:spLocks/>
            </p:cNvSpPr>
            <p:nvPr/>
          </p:nvSpPr>
          <p:spPr bwMode="auto">
            <a:xfrm>
              <a:off x="789" y="1585"/>
              <a:ext cx="726" cy="8"/>
            </a:xfrm>
            <a:custGeom>
              <a:avLst/>
              <a:gdLst>
                <a:gd name="T0" fmla="*/ 2 w 1453"/>
                <a:gd name="T1" fmla="*/ 7 h 18"/>
                <a:gd name="T2" fmla="*/ 8 w 1453"/>
                <a:gd name="T3" fmla="*/ 15 h 18"/>
                <a:gd name="T4" fmla="*/ 1453 w 1453"/>
                <a:gd name="T5" fmla="*/ 18 h 18"/>
                <a:gd name="T6" fmla="*/ 1453 w 1453"/>
                <a:gd name="T7" fmla="*/ 3 h 18"/>
                <a:gd name="T8" fmla="*/ 8 w 1453"/>
                <a:gd name="T9" fmla="*/ 0 h 18"/>
                <a:gd name="T10" fmla="*/ 15 w 1453"/>
                <a:gd name="T11" fmla="*/ 10 h 18"/>
                <a:gd name="T12" fmla="*/ 2 w 1453"/>
                <a:gd name="T13" fmla="*/ 7 h 18"/>
                <a:gd name="T14" fmla="*/ 0 w 1453"/>
                <a:gd name="T15" fmla="*/ 15 h 18"/>
                <a:gd name="T16" fmla="*/ 8 w 1453"/>
                <a:gd name="T17" fmla="*/ 15 h 18"/>
                <a:gd name="T18" fmla="*/ 2 w 1453"/>
                <a:gd name="T19"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3" h="18">
                  <a:moveTo>
                    <a:pt x="2" y="7"/>
                  </a:moveTo>
                  <a:lnTo>
                    <a:pt x="8" y="15"/>
                  </a:lnTo>
                  <a:lnTo>
                    <a:pt x="1453" y="18"/>
                  </a:lnTo>
                  <a:lnTo>
                    <a:pt x="1453" y="3"/>
                  </a:lnTo>
                  <a:lnTo>
                    <a:pt x="8" y="0"/>
                  </a:lnTo>
                  <a:lnTo>
                    <a:pt x="15" y="10"/>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1" name="Freeform 533"/>
            <p:cNvSpPr>
              <a:spLocks/>
            </p:cNvSpPr>
            <p:nvPr/>
          </p:nvSpPr>
          <p:spPr bwMode="auto">
            <a:xfrm>
              <a:off x="790" y="1434"/>
              <a:ext cx="32" cy="155"/>
            </a:xfrm>
            <a:custGeom>
              <a:avLst/>
              <a:gdLst>
                <a:gd name="T0" fmla="*/ 59 w 65"/>
                <a:gd name="T1" fmla="*/ 0 h 310"/>
                <a:gd name="T2" fmla="*/ 52 w 65"/>
                <a:gd name="T3" fmla="*/ 7 h 310"/>
                <a:gd name="T4" fmla="*/ 0 w 65"/>
                <a:gd name="T5" fmla="*/ 307 h 310"/>
                <a:gd name="T6" fmla="*/ 13 w 65"/>
                <a:gd name="T7" fmla="*/ 310 h 310"/>
                <a:gd name="T8" fmla="*/ 65 w 65"/>
                <a:gd name="T9" fmla="*/ 8 h 310"/>
                <a:gd name="T10" fmla="*/ 59 w 65"/>
                <a:gd name="T11" fmla="*/ 15 h 310"/>
                <a:gd name="T12" fmla="*/ 59 w 65"/>
                <a:gd name="T13" fmla="*/ 0 h 310"/>
                <a:gd name="T14" fmla="*/ 53 w 65"/>
                <a:gd name="T15" fmla="*/ 1 h 310"/>
                <a:gd name="T16" fmla="*/ 52 w 65"/>
                <a:gd name="T17" fmla="*/ 7 h 310"/>
                <a:gd name="T18" fmla="*/ 59 w 65"/>
                <a:gd name="T1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0">
                  <a:moveTo>
                    <a:pt x="59" y="0"/>
                  </a:moveTo>
                  <a:lnTo>
                    <a:pt x="52" y="7"/>
                  </a:lnTo>
                  <a:lnTo>
                    <a:pt x="0" y="307"/>
                  </a:lnTo>
                  <a:lnTo>
                    <a:pt x="13" y="310"/>
                  </a:lnTo>
                  <a:lnTo>
                    <a:pt x="65" y="8"/>
                  </a:lnTo>
                  <a:lnTo>
                    <a:pt x="59" y="15"/>
                  </a:lnTo>
                  <a:lnTo>
                    <a:pt x="59" y="0"/>
                  </a:lnTo>
                  <a:lnTo>
                    <a:pt x="53" y="1"/>
                  </a:lnTo>
                  <a:lnTo>
                    <a:pt x="52" y="7"/>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2" name="Rectangle 534"/>
            <p:cNvSpPr>
              <a:spLocks noChangeArrowheads="1"/>
            </p:cNvSpPr>
            <p:nvPr/>
          </p:nvSpPr>
          <p:spPr bwMode="auto">
            <a:xfrm>
              <a:off x="1303" y="1603"/>
              <a:ext cx="110" cy="255"/>
            </a:xfrm>
            <a:prstGeom prst="rect">
              <a:avLst/>
            </a:prstGeom>
            <a:solidFill>
              <a:srgbClr val="00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03" name="Freeform 535"/>
            <p:cNvSpPr>
              <a:spLocks/>
            </p:cNvSpPr>
            <p:nvPr/>
          </p:nvSpPr>
          <p:spPr bwMode="auto">
            <a:xfrm>
              <a:off x="1303" y="1599"/>
              <a:ext cx="114" cy="8"/>
            </a:xfrm>
            <a:custGeom>
              <a:avLst/>
              <a:gdLst>
                <a:gd name="T0" fmla="*/ 228 w 228"/>
                <a:gd name="T1" fmla="*/ 8 h 16"/>
                <a:gd name="T2" fmla="*/ 220 w 228"/>
                <a:gd name="T3" fmla="*/ 0 h 16"/>
                <a:gd name="T4" fmla="*/ 0 w 228"/>
                <a:gd name="T5" fmla="*/ 0 h 16"/>
                <a:gd name="T6" fmla="*/ 0 w 228"/>
                <a:gd name="T7" fmla="*/ 16 h 16"/>
                <a:gd name="T8" fmla="*/ 220 w 228"/>
                <a:gd name="T9" fmla="*/ 16 h 16"/>
                <a:gd name="T10" fmla="*/ 213 w 228"/>
                <a:gd name="T11" fmla="*/ 8 h 16"/>
                <a:gd name="T12" fmla="*/ 228 w 228"/>
                <a:gd name="T13" fmla="*/ 8 h 16"/>
                <a:gd name="T14" fmla="*/ 228 w 228"/>
                <a:gd name="T15" fmla="*/ 0 h 16"/>
                <a:gd name="T16" fmla="*/ 220 w 228"/>
                <a:gd name="T17" fmla="*/ 0 h 16"/>
                <a:gd name="T18" fmla="*/ 228 w 228"/>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16">
                  <a:moveTo>
                    <a:pt x="228" y="8"/>
                  </a:moveTo>
                  <a:lnTo>
                    <a:pt x="220" y="0"/>
                  </a:lnTo>
                  <a:lnTo>
                    <a:pt x="0" y="0"/>
                  </a:lnTo>
                  <a:lnTo>
                    <a:pt x="0" y="16"/>
                  </a:lnTo>
                  <a:lnTo>
                    <a:pt x="220" y="16"/>
                  </a:lnTo>
                  <a:lnTo>
                    <a:pt x="213" y="8"/>
                  </a:lnTo>
                  <a:lnTo>
                    <a:pt x="228" y="8"/>
                  </a:lnTo>
                  <a:lnTo>
                    <a:pt x="228" y="0"/>
                  </a:lnTo>
                  <a:lnTo>
                    <a:pt x="220" y="0"/>
                  </a:lnTo>
                  <a:lnTo>
                    <a:pt x="22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4" name="Freeform 536"/>
            <p:cNvSpPr>
              <a:spLocks/>
            </p:cNvSpPr>
            <p:nvPr/>
          </p:nvSpPr>
          <p:spPr bwMode="auto">
            <a:xfrm>
              <a:off x="1409"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5" name="Freeform 537"/>
            <p:cNvSpPr>
              <a:spLocks/>
            </p:cNvSpPr>
            <p:nvPr/>
          </p:nvSpPr>
          <p:spPr bwMode="auto">
            <a:xfrm>
              <a:off x="1299" y="1855"/>
              <a:ext cx="114" cy="7"/>
            </a:xfrm>
            <a:custGeom>
              <a:avLst/>
              <a:gdLst>
                <a:gd name="T0" fmla="*/ 0 w 227"/>
                <a:gd name="T1" fmla="*/ 7 h 15"/>
                <a:gd name="T2" fmla="*/ 7 w 227"/>
                <a:gd name="T3" fmla="*/ 15 h 15"/>
                <a:gd name="T4" fmla="*/ 227 w 227"/>
                <a:gd name="T5" fmla="*/ 15 h 15"/>
                <a:gd name="T6" fmla="*/ 227 w 227"/>
                <a:gd name="T7" fmla="*/ 0 h 15"/>
                <a:gd name="T8" fmla="*/ 7 w 227"/>
                <a:gd name="T9" fmla="*/ 0 h 15"/>
                <a:gd name="T10" fmla="*/ 15 w 227"/>
                <a:gd name="T11" fmla="*/ 7 h 15"/>
                <a:gd name="T12" fmla="*/ 0 w 227"/>
                <a:gd name="T13" fmla="*/ 7 h 15"/>
                <a:gd name="T14" fmla="*/ 0 w 227"/>
                <a:gd name="T15" fmla="*/ 15 h 15"/>
                <a:gd name="T16" fmla="*/ 7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7" y="15"/>
                  </a:lnTo>
                  <a:lnTo>
                    <a:pt x="227" y="15"/>
                  </a:lnTo>
                  <a:lnTo>
                    <a:pt x="227"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6" name="Freeform 538"/>
            <p:cNvSpPr>
              <a:spLocks/>
            </p:cNvSpPr>
            <p:nvPr/>
          </p:nvSpPr>
          <p:spPr bwMode="auto">
            <a:xfrm>
              <a:off x="1299" y="1599"/>
              <a:ext cx="8" cy="259"/>
            </a:xfrm>
            <a:custGeom>
              <a:avLst/>
              <a:gdLst>
                <a:gd name="T0" fmla="*/ 7 w 15"/>
                <a:gd name="T1" fmla="*/ 0 h 519"/>
                <a:gd name="T2" fmla="*/ 0 w 15"/>
                <a:gd name="T3" fmla="*/ 8 h 519"/>
                <a:gd name="T4" fmla="*/ 0 w 15"/>
                <a:gd name="T5" fmla="*/ 519 h 519"/>
                <a:gd name="T6" fmla="*/ 15 w 15"/>
                <a:gd name="T7" fmla="*/ 519 h 519"/>
                <a:gd name="T8" fmla="*/ 15 w 15"/>
                <a:gd name="T9" fmla="*/ 8 h 519"/>
                <a:gd name="T10" fmla="*/ 7 w 15"/>
                <a:gd name="T11" fmla="*/ 16 h 519"/>
                <a:gd name="T12" fmla="*/ 7 w 15"/>
                <a:gd name="T13" fmla="*/ 0 h 519"/>
                <a:gd name="T14" fmla="*/ 0 w 15"/>
                <a:gd name="T15" fmla="*/ 0 h 519"/>
                <a:gd name="T16" fmla="*/ 0 w 15"/>
                <a:gd name="T17" fmla="*/ 8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8"/>
                  </a:lnTo>
                  <a:lnTo>
                    <a:pt x="0" y="519"/>
                  </a:lnTo>
                  <a:lnTo>
                    <a:pt x="15" y="5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7" name="Rectangle 539"/>
            <p:cNvSpPr>
              <a:spLocks noChangeArrowheads="1"/>
            </p:cNvSpPr>
            <p:nvPr/>
          </p:nvSpPr>
          <p:spPr bwMode="auto">
            <a:xfrm>
              <a:off x="1257"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08" name="Freeform 540"/>
            <p:cNvSpPr>
              <a:spLocks/>
            </p:cNvSpPr>
            <p:nvPr/>
          </p:nvSpPr>
          <p:spPr bwMode="auto">
            <a:xfrm>
              <a:off x="1257" y="1599"/>
              <a:ext cx="53" cy="8"/>
            </a:xfrm>
            <a:custGeom>
              <a:avLst/>
              <a:gdLst>
                <a:gd name="T0" fmla="*/ 104 w 104"/>
                <a:gd name="T1" fmla="*/ 8 h 16"/>
                <a:gd name="T2" fmla="*/ 96 w 104"/>
                <a:gd name="T3" fmla="*/ 0 h 16"/>
                <a:gd name="T4" fmla="*/ 0 w 104"/>
                <a:gd name="T5" fmla="*/ 0 h 16"/>
                <a:gd name="T6" fmla="*/ 0 w 104"/>
                <a:gd name="T7" fmla="*/ 16 h 16"/>
                <a:gd name="T8" fmla="*/ 96 w 104"/>
                <a:gd name="T9" fmla="*/ 16 h 16"/>
                <a:gd name="T10" fmla="*/ 89 w 104"/>
                <a:gd name="T11" fmla="*/ 8 h 16"/>
                <a:gd name="T12" fmla="*/ 104 w 104"/>
                <a:gd name="T13" fmla="*/ 8 h 16"/>
                <a:gd name="T14" fmla="*/ 104 w 104"/>
                <a:gd name="T15" fmla="*/ 0 h 16"/>
                <a:gd name="T16" fmla="*/ 96 w 104"/>
                <a:gd name="T17" fmla="*/ 0 h 16"/>
                <a:gd name="T18" fmla="*/ 104 w 10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
                  <a:moveTo>
                    <a:pt x="104" y="8"/>
                  </a:moveTo>
                  <a:lnTo>
                    <a:pt x="96" y="0"/>
                  </a:lnTo>
                  <a:lnTo>
                    <a:pt x="0" y="0"/>
                  </a:lnTo>
                  <a:lnTo>
                    <a:pt x="0" y="16"/>
                  </a:lnTo>
                  <a:lnTo>
                    <a:pt x="96" y="16"/>
                  </a:lnTo>
                  <a:lnTo>
                    <a:pt x="89" y="8"/>
                  </a:lnTo>
                  <a:lnTo>
                    <a:pt x="104" y="8"/>
                  </a:lnTo>
                  <a:lnTo>
                    <a:pt x="104" y="0"/>
                  </a:lnTo>
                  <a:lnTo>
                    <a:pt x="96" y="0"/>
                  </a:lnTo>
                  <a:lnTo>
                    <a:pt x="10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09" name="Freeform 541"/>
            <p:cNvSpPr>
              <a:spLocks/>
            </p:cNvSpPr>
            <p:nvPr/>
          </p:nvSpPr>
          <p:spPr bwMode="auto">
            <a:xfrm>
              <a:off x="1302" y="1603"/>
              <a:ext cx="8" cy="259"/>
            </a:xfrm>
            <a:custGeom>
              <a:avLst/>
              <a:gdLst>
                <a:gd name="T0" fmla="*/ 7 w 15"/>
                <a:gd name="T1" fmla="*/ 519 h 519"/>
                <a:gd name="T2" fmla="*/ 15 w 15"/>
                <a:gd name="T3" fmla="*/ 511 h 519"/>
                <a:gd name="T4" fmla="*/ 15 w 15"/>
                <a:gd name="T5" fmla="*/ 0 h 519"/>
                <a:gd name="T6" fmla="*/ 0 w 15"/>
                <a:gd name="T7" fmla="*/ 0 h 519"/>
                <a:gd name="T8" fmla="*/ 0 w 15"/>
                <a:gd name="T9" fmla="*/ 511 h 519"/>
                <a:gd name="T10" fmla="*/ 7 w 15"/>
                <a:gd name="T11" fmla="*/ 504 h 519"/>
                <a:gd name="T12" fmla="*/ 7 w 15"/>
                <a:gd name="T13" fmla="*/ 519 h 519"/>
                <a:gd name="T14" fmla="*/ 15 w 15"/>
                <a:gd name="T15" fmla="*/ 519 h 519"/>
                <a:gd name="T16" fmla="*/ 15 w 15"/>
                <a:gd name="T17" fmla="*/ 511 h 519"/>
                <a:gd name="T18" fmla="*/ 7 w 15"/>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519"/>
                  </a:moveTo>
                  <a:lnTo>
                    <a:pt x="15" y="511"/>
                  </a:lnTo>
                  <a:lnTo>
                    <a:pt x="15" y="0"/>
                  </a:lnTo>
                  <a:lnTo>
                    <a:pt x="0" y="0"/>
                  </a:lnTo>
                  <a:lnTo>
                    <a:pt x="0" y="511"/>
                  </a:lnTo>
                  <a:lnTo>
                    <a:pt x="7" y="504"/>
                  </a:lnTo>
                  <a:lnTo>
                    <a:pt x="7" y="519"/>
                  </a:lnTo>
                  <a:lnTo>
                    <a:pt x="15" y="519"/>
                  </a:lnTo>
                  <a:lnTo>
                    <a:pt x="15" y="511"/>
                  </a:lnTo>
                  <a:lnTo>
                    <a:pt x="7" y="5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0" name="Freeform 542"/>
            <p:cNvSpPr>
              <a:spLocks/>
            </p:cNvSpPr>
            <p:nvPr/>
          </p:nvSpPr>
          <p:spPr bwMode="auto">
            <a:xfrm>
              <a:off x="1253" y="1855"/>
              <a:ext cx="53" cy="7"/>
            </a:xfrm>
            <a:custGeom>
              <a:avLst/>
              <a:gdLst>
                <a:gd name="T0" fmla="*/ 0 w 105"/>
                <a:gd name="T1" fmla="*/ 7 h 15"/>
                <a:gd name="T2" fmla="*/ 9 w 105"/>
                <a:gd name="T3" fmla="*/ 15 h 15"/>
                <a:gd name="T4" fmla="*/ 105 w 105"/>
                <a:gd name="T5" fmla="*/ 15 h 15"/>
                <a:gd name="T6" fmla="*/ 105 w 105"/>
                <a:gd name="T7" fmla="*/ 0 h 15"/>
                <a:gd name="T8" fmla="*/ 9 w 105"/>
                <a:gd name="T9" fmla="*/ 0 h 15"/>
                <a:gd name="T10" fmla="*/ 15 w 105"/>
                <a:gd name="T11" fmla="*/ 7 h 15"/>
                <a:gd name="T12" fmla="*/ 0 w 105"/>
                <a:gd name="T13" fmla="*/ 7 h 15"/>
                <a:gd name="T14" fmla="*/ 0 w 105"/>
                <a:gd name="T15" fmla="*/ 15 h 15"/>
                <a:gd name="T16" fmla="*/ 9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9" y="15"/>
                  </a:lnTo>
                  <a:lnTo>
                    <a:pt x="105" y="15"/>
                  </a:lnTo>
                  <a:lnTo>
                    <a:pt x="105"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1" name="Freeform 543"/>
            <p:cNvSpPr>
              <a:spLocks/>
            </p:cNvSpPr>
            <p:nvPr/>
          </p:nvSpPr>
          <p:spPr bwMode="auto">
            <a:xfrm>
              <a:off x="1253" y="1599"/>
              <a:ext cx="8" cy="259"/>
            </a:xfrm>
            <a:custGeom>
              <a:avLst/>
              <a:gdLst>
                <a:gd name="T0" fmla="*/ 9 w 15"/>
                <a:gd name="T1" fmla="*/ 0 h 519"/>
                <a:gd name="T2" fmla="*/ 0 w 15"/>
                <a:gd name="T3" fmla="*/ 8 h 519"/>
                <a:gd name="T4" fmla="*/ 0 w 15"/>
                <a:gd name="T5" fmla="*/ 519 h 519"/>
                <a:gd name="T6" fmla="*/ 15 w 15"/>
                <a:gd name="T7" fmla="*/ 519 h 519"/>
                <a:gd name="T8" fmla="*/ 15 w 15"/>
                <a:gd name="T9" fmla="*/ 8 h 519"/>
                <a:gd name="T10" fmla="*/ 9 w 15"/>
                <a:gd name="T11" fmla="*/ 16 h 519"/>
                <a:gd name="T12" fmla="*/ 9 w 15"/>
                <a:gd name="T13" fmla="*/ 0 h 519"/>
                <a:gd name="T14" fmla="*/ 0 w 15"/>
                <a:gd name="T15" fmla="*/ 0 h 519"/>
                <a:gd name="T16" fmla="*/ 0 w 15"/>
                <a:gd name="T17" fmla="*/ 8 h 519"/>
                <a:gd name="T18" fmla="*/ 9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9" y="0"/>
                  </a:moveTo>
                  <a:lnTo>
                    <a:pt x="0" y="8"/>
                  </a:lnTo>
                  <a:lnTo>
                    <a:pt x="0" y="519"/>
                  </a:lnTo>
                  <a:lnTo>
                    <a:pt x="15" y="519"/>
                  </a:lnTo>
                  <a:lnTo>
                    <a:pt x="15" y="8"/>
                  </a:lnTo>
                  <a:lnTo>
                    <a:pt x="9" y="16"/>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2" name="Rectangle 544"/>
            <p:cNvSpPr>
              <a:spLocks noChangeArrowheads="1"/>
            </p:cNvSpPr>
            <p:nvPr/>
          </p:nvSpPr>
          <p:spPr bwMode="auto">
            <a:xfrm>
              <a:off x="1410" y="1603"/>
              <a:ext cx="49" cy="255"/>
            </a:xfrm>
            <a:prstGeom prst="rect">
              <a:avLst/>
            </a:prstGeom>
            <a:solidFill>
              <a:srgbClr val="003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13" name="Freeform 545"/>
            <p:cNvSpPr>
              <a:spLocks/>
            </p:cNvSpPr>
            <p:nvPr/>
          </p:nvSpPr>
          <p:spPr bwMode="auto">
            <a:xfrm>
              <a:off x="1410" y="1599"/>
              <a:ext cx="53" cy="8"/>
            </a:xfrm>
            <a:custGeom>
              <a:avLst/>
              <a:gdLst>
                <a:gd name="T0" fmla="*/ 105 w 105"/>
                <a:gd name="T1" fmla="*/ 7 h 15"/>
                <a:gd name="T2" fmla="*/ 98 w 105"/>
                <a:gd name="T3" fmla="*/ 0 h 15"/>
                <a:gd name="T4" fmla="*/ 0 w 105"/>
                <a:gd name="T5" fmla="*/ 0 h 15"/>
                <a:gd name="T6" fmla="*/ 0 w 105"/>
                <a:gd name="T7" fmla="*/ 15 h 15"/>
                <a:gd name="T8" fmla="*/ 98 w 105"/>
                <a:gd name="T9" fmla="*/ 15 h 15"/>
                <a:gd name="T10" fmla="*/ 90 w 105"/>
                <a:gd name="T11" fmla="*/ 7 h 15"/>
                <a:gd name="T12" fmla="*/ 105 w 105"/>
                <a:gd name="T13" fmla="*/ 7 h 15"/>
                <a:gd name="T14" fmla="*/ 105 w 105"/>
                <a:gd name="T15" fmla="*/ 0 h 15"/>
                <a:gd name="T16" fmla="*/ 98 w 105"/>
                <a:gd name="T17" fmla="*/ 0 h 15"/>
                <a:gd name="T18" fmla="*/ 105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7"/>
                  </a:moveTo>
                  <a:lnTo>
                    <a:pt x="98" y="0"/>
                  </a:lnTo>
                  <a:lnTo>
                    <a:pt x="0" y="0"/>
                  </a:lnTo>
                  <a:lnTo>
                    <a:pt x="0" y="15"/>
                  </a:lnTo>
                  <a:lnTo>
                    <a:pt x="98" y="15"/>
                  </a:lnTo>
                  <a:lnTo>
                    <a:pt x="90" y="7"/>
                  </a:lnTo>
                  <a:lnTo>
                    <a:pt x="105" y="7"/>
                  </a:lnTo>
                  <a:lnTo>
                    <a:pt x="105" y="0"/>
                  </a:lnTo>
                  <a:lnTo>
                    <a:pt x="98" y="0"/>
                  </a:lnTo>
                  <a:lnTo>
                    <a:pt x="10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4" name="Freeform 546"/>
            <p:cNvSpPr>
              <a:spLocks/>
            </p:cNvSpPr>
            <p:nvPr/>
          </p:nvSpPr>
          <p:spPr bwMode="auto">
            <a:xfrm>
              <a:off x="1455" y="1603"/>
              <a:ext cx="8" cy="259"/>
            </a:xfrm>
            <a:custGeom>
              <a:avLst/>
              <a:gdLst>
                <a:gd name="T0" fmla="*/ 8 w 15"/>
                <a:gd name="T1" fmla="*/ 518 h 518"/>
                <a:gd name="T2" fmla="*/ 15 w 15"/>
                <a:gd name="T3" fmla="*/ 512 h 518"/>
                <a:gd name="T4" fmla="*/ 15 w 15"/>
                <a:gd name="T5" fmla="*/ 0 h 518"/>
                <a:gd name="T6" fmla="*/ 0 w 15"/>
                <a:gd name="T7" fmla="*/ 0 h 518"/>
                <a:gd name="T8" fmla="*/ 0 w 15"/>
                <a:gd name="T9" fmla="*/ 512 h 518"/>
                <a:gd name="T10" fmla="*/ 8 w 15"/>
                <a:gd name="T11" fmla="*/ 503 h 518"/>
                <a:gd name="T12" fmla="*/ 8 w 15"/>
                <a:gd name="T13" fmla="*/ 518 h 518"/>
                <a:gd name="T14" fmla="*/ 15 w 15"/>
                <a:gd name="T15" fmla="*/ 518 h 518"/>
                <a:gd name="T16" fmla="*/ 15 w 15"/>
                <a:gd name="T17" fmla="*/ 512 h 518"/>
                <a:gd name="T18" fmla="*/ 8 w 15"/>
                <a:gd name="T19" fmla="*/ 51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8">
                  <a:moveTo>
                    <a:pt x="8" y="518"/>
                  </a:moveTo>
                  <a:lnTo>
                    <a:pt x="15" y="512"/>
                  </a:lnTo>
                  <a:lnTo>
                    <a:pt x="15" y="0"/>
                  </a:lnTo>
                  <a:lnTo>
                    <a:pt x="0" y="0"/>
                  </a:lnTo>
                  <a:lnTo>
                    <a:pt x="0" y="512"/>
                  </a:lnTo>
                  <a:lnTo>
                    <a:pt x="8" y="503"/>
                  </a:lnTo>
                  <a:lnTo>
                    <a:pt x="8" y="518"/>
                  </a:lnTo>
                  <a:lnTo>
                    <a:pt x="15" y="518"/>
                  </a:lnTo>
                  <a:lnTo>
                    <a:pt x="15" y="512"/>
                  </a:lnTo>
                  <a:lnTo>
                    <a:pt x="8" y="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5" name="Freeform 547"/>
            <p:cNvSpPr>
              <a:spLocks/>
            </p:cNvSpPr>
            <p:nvPr/>
          </p:nvSpPr>
          <p:spPr bwMode="auto">
            <a:xfrm>
              <a:off x="1407" y="1854"/>
              <a:ext cx="52" cy="8"/>
            </a:xfrm>
            <a:custGeom>
              <a:avLst/>
              <a:gdLst>
                <a:gd name="T0" fmla="*/ 0 w 105"/>
                <a:gd name="T1" fmla="*/ 9 h 15"/>
                <a:gd name="T2" fmla="*/ 7 w 105"/>
                <a:gd name="T3" fmla="*/ 15 h 15"/>
                <a:gd name="T4" fmla="*/ 105 w 105"/>
                <a:gd name="T5" fmla="*/ 15 h 15"/>
                <a:gd name="T6" fmla="*/ 105 w 105"/>
                <a:gd name="T7" fmla="*/ 0 h 15"/>
                <a:gd name="T8" fmla="*/ 7 w 105"/>
                <a:gd name="T9" fmla="*/ 0 h 15"/>
                <a:gd name="T10" fmla="*/ 15 w 105"/>
                <a:gd name="T11" fmla="*/ 9 h 15"/>
                <a:gd name="T12" fmla="*/ 0 w 105"/>
                <a:gd name="T13" fmla="*/ 9 h 15"/>
                <a:gd name="T14" fmla="*/ 0 w 105"/>
                <a:gd name="T15" fmla="*/ 15 h 15"/>
                <a:gd name="T16" fmla="*/ 7 w 105"/>
                <a:gd name="T17" fmla="*/ 15 h 15"/>
                <a:gd name="T18" fmla="*/ 0 w 10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9"/>
                  </a:moveTo>
                  <a:lnTo>
                    <a:pt x="7" y="15"/>
                  </a:lnTo>
                  <a:lnTo>
                    <a:pt x="105" y="15"/>
                  </a:lnTo>
                  <a:lnTo>
                    <a:pt x="105" y="0"/>
                  </a:lnTo>
                  <a:lnTo>
                    <a:pt x="7" y="0"/>
                  </a:lnTo>
                  <a:lnTo>
                    <a:pt x="15" y="9"/>
                  </a:lnTo>
                  <a:lnTo>
                    <a:pt x="0" y="9"/>
                  </a:lnTo>
                  <a:lnTo>
                    <a:pt x="0" y="15"/>
                  </a:lnTo>
                  <a:lnTo>
                    <a:pt x="7"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6" name="Freeform 548"/>
            <p:cNvSpPr>
              <a:spLocks/>
            </p:cNvSpPr>
            <p:nvPr/>
          </p:nvSpPr>
          <p:spPr bwMode="auto">
            <a:xfrm>
              <a:off x="1407" y="1599"/>
              <a:ext cx="8" cy="259"/>
            </a:xfrm>
            <a:custGeom>
              <a:avLst/>
              <a:gdLst>
                <a:gd name="T0" fmla="*/ 7 w 15"/>
                <a:gd name="T1" fmla="*/ 0 h 519"/>
                <a:gd name="T2" fmla="*/ 0 w 15"/>
                <a:gd name="T3" fmla="*/ 7 h 519"/>
                <a:gd name="T4" fmla="*/ 0 w 15"/>
                <a:gd name="T5" fmla="*/ 519 h 519"/>
                <a:gd name="T6" fmla="*/ 15 w 15"/>
                <a:gd name="T7" fmla="*/ 519 h 519"/>
                <a:gd name="T8" fmla="*/ 15 w 15"/>
                <a:gd name="T9" fmla="*/ 7 h 519"/>
                <a:gd name="T10" fmla="*/ 7 w 15"/>
                <a:gd name="T11" fmla="*/ 15 h 519"/>
                <a:gd name="T12" fmla="*/ 7 w 15"/>
                <a:gd name="T13" fmla="*/ 0 h 519"/>
                <a:gd name="T14" fmla="*/ 0 w 15"/>
                <a:gd name="T15" fmla="*/ 0 h 519"/>
                <a:gd name="T16" fmla="*/ 0 w 15"/>
                <a:gd name="T17" fmla="*/ 7 h 519"/>
                <a:gd name="T18" fmla="*/ 7 w 15"/>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9">
                  <a:moveTo>
                    <a:pt x="7" y="0"/>
                  </a:moveTo>
                  <a:lnTo>
                    <a:pt x="0" y="7"/>
                  </a:lnTo>
                  <a:lnTo>
                    <a:pt x="0" y="519"/>
                  </a:lnTo>
                  <a:lnTo>
                    <a:pt x="15" y="519"/>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7" name="Rectangle 549"/>
            <p:cNvSpPr>
              <a:spLocks noChangeArrowheads="1"/>
            </p:cNvSpPr>
            <p:nvPr/>
          </p:nvSpPr>
          <p:spPr bwMode="auto">
            <a:xfrm>
              <a:off x="1083" y="1633"/>
              <a:ext cx="151" cy="281"/>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18" name="Freeform 550"/>
            <p:cNvSpPr>
              <a:spLocks/>
            </p:cNvSpPr>
            <p:nvPr/>
          </p:nvSpPr>
          <p:spPr bwMode="auto">
            <a:xfrm>
              <a:off x="1083" y="1629"/>
              <a:ext cx="155" cy="8"/>
            </a:xfrm>
            <a:custGeom>
              <a:avLst/>
              <a:gdLst>
                <a:gd name="T0" fmla="*/ 308 w 308"/>
                <a:gd name="T1" fmla="*/ 8 h 15"/>
                <a:gd name="T2" fmla="*/ 300 w 308"/>
                <a:gd name="T3" fmla="*/ 0 h 15"/>
                <a:gd name="T4" fmla="*/ 0 w 308"/>
                <a:gd name="T5" fmla="*/ 0 h 15"/>
                <a:gd name="T6" fmla="*/ 0 w 308"/>
                <a:gd name="T7" fmla="*/ 15 h 15"/>
                <a:gd name="T8" fmla="*/ 300 w 308"/>
                <a:gd name="T9" fmla="*/ 15 h 15"/>
                <a:gd name="T10" fmla="*/ 293 w 308"/>
                <a:gd name="T11" fmla="*/ 8 h 15"/>
                <a:gd name="T12" fmla="*/ 308 w 308"/>
                <a:gd name="T13" fmla="*/ 8 h 15"/>
                <a:gd name="T14" fmla="*/ 308 w 308"/>
                <a:gd name="T15" fmla="*/ 0 h 15"/>
                <a:gd name="T16" fmla="*/ 300 w 308"/>
                <a:gd name="T17" fmla="*/ 0 h 15"/>
                <a:gd name="T18" fmla="*/ 308 w 3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308" y="8"/>
                  </a:moveTo>
                  <a:lnTo>
                    <a:pt x="300" y="0"/>
                  </a:lnTo>
                  <a:lnTo>
                    <a:pt x="0" y="0"/>
                  </a:lnTo>
                  <a:lnTo>
                    <a:pt x="0" y="15"/>
                  </a:lnTo>
                  <a:lnTo>
                    <a:pt x="300" y="15"/>
                  </a:lnTo>
                  <a:lnTo>
                    <a:pt x="293" y="8"/>
                  </a:lnTo>
                  <a:lnTo>
                    <a:pt x="308" y="8"/>
                  </a:lnTo>
                  <a:lnTo>
                    <a:pt x="308" y="0"/>
                  </a:lnTo>
                  <a:lnTo>
                    <a:pt x="300" y="0"/>
                  </a:lnTo>
                  <a:lnTo>
                    <a:pt x="3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19" name="Freeform 551"/>
            <p:cNvSpPr>
              <a:spLocks/>
            </p:cNvSpPr>
            <p:nvPr/>
          </p:nvSpPr>
          <p:spPr bwMode="auto">
            <a:xfrm>
              <a:off x="1230" y="1633"/>
              <a:ext cx="8" cy="285"/>
            </a:xfrm>
            <a:custGeom>
              <a:avLst/>
              <a:gdLst>
                <a:gd name="T0" fmla="*/ 7 w 15"/>
                <a:gd name="T1" fmla="*/ 570 h 570"/>
                <a:gd name="T2" fmla="*/ 15 w 15"/>
                <a:gd name="T3" fmla="*/ 562 h 570"/>
                <a:gd name="T4" fmla="*/ 15 w 15"/>
                <a:gd name="T5" fmla="*/ 0 h 570"/>
                <a:gd name="T6" fmla="*/ 0 w 15"/>
                <a:gd name="T7" fmla="*/ 0 h 570"/>
                <a:gd name="T8" fmla="*/ 0 w 15"/>
                <a:gd name="T9" fmla="*/ 562 h 570"/>
                <a:gd name="T10" fmla="*/ 7 w 15"/>
                <a:gd name="T11" fmla="*/ 555 h 570"/>
                <a:gd name="T12" fmla="*/ 7 w 15"/>
                <a:gd name="T13" fmla="*/ 570 h 570"/>
                <a:gd name="T14" fmla="*/ 15 w 15"/>
                <a:gd name="T15" fmla="*/ 570 h 570"/>
                <a:gd name="T16" fmla="*/ 15 w 15"/>
                <a:gd name="T17" fmla="*/ 562 h 570"/>
                <a:gd name="T18" fmla="*/ 7 w 15"/>
                <a:gd name="T19"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70">
                  <a:moveTo>
                    <a:pt x="7" y="570"/>
                  </a:moveTo>
                  <a:lnTo>
                    <a:pt x="15" y="562"/>
                  </a:lnTo>
                  <a:lnTo>
                    <a:pt x="15" y="0"/>
                  </a:lnTo>
                  <a:lnTo>
                    <a:pt x="0" y="0"/>
                  </a:lnTo>
                  <a:lnTo>
                    <a:pt x="0" y="562"/>
                  </a:lnTo>
                  <a:lnTo>
                    <a:pt x="7" y="555"/>
                  </a:lnTo>
                  <a:lnTo>
                    <a:pt x="7" y="570"/>
                  </a:lnTo>
                  <a:lnTo>
                    <a:pt x="15" y="570"/>
                  </a:lnTo>
                  <a:lnTo>
                    <a:pt x="15" y="562"/>
                  </a:lnTo>
                  <a:lnTo>
                    <a:pt x="7" y="5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0" name="Freeform 552"/>
            <p:cNvSpPr>
              <a:spLocks/>
            </p:cNvSpPr>
            <p:nvPr/>
          </p:nvSpPr>
          <p:spPr bwMode="auto">
            <a:xfrm>
              <a:off x="1079" y="1911"/>
              <a:ext cx="155" cy="7"/>
            </a:xfrm>
            <a:custGeom>
              <a:avLst/>
              <a:gdLst>
                <a:gd name="T0" fmla="*/ 0 w 308"/>
                <a:gd name="T1" fmla="*/ 7 h 15"/>
                <a:gd name="T2" fmla="*/ 8 w 308"/>
                <a:gd name="T3" fmla="*/ 15 h 15"/>
                <a:gd name="T4" fmla="*/ 308 w 308"/>
                <a:gd name="T5" fmla="*/ 15 h 15"/>
                <a:gd name="T6" fmla="*/ 308 w 308"/>
                <a:gd name="T7" fmla="*/ 0 h 15"/>
                <a:gd name="T8" fmla="*/ 8 w 308"/>
                <a:gd name="T9" fmla="*/ 0 h 15"/>
                <a:gd name="T10" fmla="*/ 16 w 308"/>
                <a:gd name="T11" fmla="*/ 7 h 15"/>
                <a:gd name="T12" fmla="*/ 0 w 308"/>
                <a:gd name="T13" fmla="*/ 7 h 15"/>
                <a:gd name="T14" fmla="*/ 0 w 308"/>
                <a:gd name="T15" fmla="*/ 15 h 15"/>
                <a:gd name="T16" fmla="*/ 8 w 308"/>
                <a:gd name="T17" fmla="*/ 15 h 15"/>
                <a:gd name="T18" fmla="*/ 0 w 3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
                  <a:moveTo>
                    <a:pt x="0" y="7"/>
                  </a:moveTo>
                  <a:lnTo>
                    <a:pt x="8" y="15"/>
                  </a:lnTo>
                  <a:lnTo>
                    <a:pt x="308" y="15"/>
                  </a:lnTo>
                  <a:lnTo>
                    <a:pt x="308"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1" name="Freeform 553"/>
            <p:cNvSpPr>
              <a:spLocks/>
            </p:cNvSpPr>
            <p:nvPr/>
          </p:nvSpPr>
          <p:spPr bwMode="auto">
            <a:xfrm>
              <a:off x="1079" y="1629"/>
              <a:ext cx="8" cy="285"/>
            </a:xfrm>
            <a:custGeom>
              <a:avLst/>
              <a:gdLst>
                <a:gd name="T0" fmla="*/ 8 w 16"/>
                <a:gd name="T1" fmla="*/ 0 h 570"/>
                <a:gd name="T2" fmla="*/ 0 w 16"/>
                <a:gd name="T3" fmla="*/ 8 h 570"/>
                <a:gd name="T4" fmla="*/ 0 w 16"/>
                <a:gd name="T5" fmla="*/ 570 h 570"/>
                <a:gd name="T6" fmla="*/ 16 w 16"/>
                <a:gd name="T7" fmla="*/ 570 h 570"/>
                <a:gd name="T8" fmla="*/ 16 w 16"/>
                <a:gd name="T9" fmla="*/ 8 h 570"/>
                <a:gd name="T10" fmla="*/ 8 w 16"/>
                <a:gd name="T11" fmla="*/ 15 h 570"/>
                <a:gd name="T12" fmla="*/ 8 w 16"/>
                <a:gd name="T13" fmla="*/ 0 h 570"/>
                <a:gd name="T14" fmla="*/ 0 w 16"/>
                <a:gd name="T15" fmla="*/ 0 h 570"/>
                <a:gd name="T16" fmla="*/ 0 w 16"/>
                <a:gd name="T17" fmla="*/ 8 h 570"/>
                <a:gd name="T18" fmla="*/ 8 w 16"/>
                <a:gd name="T19"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70">
                  <a:moveTo>
                    <a:pt x="8" y="0"/>
                  </a:moveTo>
                  <a:lnTo>
                    <a:pt x="0" y="8"/>
                  </a:lnTo>
                  <a:lnTo>
                    <a:pt x="0" y="570"/>
                  </a:lnTo>
                  <a:lnTo>
                    <a:pt x="16" y="570"/>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2" name="Rectangle 554"/>
            <p:cNvSpPr>
              <a:spLocks noChangeArrowheads="1"/>
            </p:cNvSpPr>
            <p:nvPr/>
          </p:nvSpPr>
          <p:spPr bwMode="auto">
            <a:xfrm>
              <a:off x="784" y="1910"/>
              <a:ext cx="268"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23" name="Freeform 555"/>
            <p:cNvSpPr>
              <a:spLocks/>
            </p:cNvSpPr>
            <p:nvPr/>
          </p:nvSpPr>
          <p:spPr bwMode="auto">
            <a:xfrm>
              <a:off x="784" y="1906"/>
              <a:ext cx="272" cy="8"/>
            </a:xfrm>
            <a:custGeom>
              <a:avLst/>
              <a:gdLst>
                <a:gd name="T0" fmla="*/ 543 w 543"/>
                <a:gd name="T1" fmla="*/ 8 h 15"/>
                <a:gd name="T2" fmla="*/ 535 w 543"/>
                <a:gd name="T3" fmla="*/ 0 h 15"/>
                <a:gd name="T4" fmla="*/ 0 w 543"/>
                <a:gd name="T5" fmla="*/ 0 h 15"/>
                <a:gd name="T6" fmla="*/ 0 w 543"/>
                <a:gd name="T7" fmla="*/ 15 h 15"/>
                <a:gd name="T8" fmla="*/ 535 w 543"/>
                <a:gd name="T9" fmla="*/ 15 h 15"/>
                <a:gd name="T10" fmla="*/ 528 w 543"/>
                <a:gd name="T11" fmla="*/ 8 h 15"/>
                <a:gd name="T12" fmla="*/ 543 w 543"/>
                <a:gd name="T13" fmla="*/ 8 h 15"/>
                <a:gd name="T14" fmla="*/ 543 w 543"/>
                <a:gd name="T15" fmla="*/ 0 h 15"/>
                <a:gd name="T16" fmla="*/ 535 w 543"/>
                <a:gd name="T17" fmla="*/ 0 h 15"/>
                <a:gd name="T18" fmla="*/ 543 w 5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8"/>
                  </a:moveTo>
                  <a:lnTo>
                    <a:pt x="535" y="0"/>
                  </a:lnTo>
                  <a:lnTo>
                    <a:pt x="0" y="0"/>
                  </a:lnTo>
                  <a:lnTo>
                    <a:pt x="0" y="15"/>
                  </a:lnTo>
                  <a:lnTo>
                    <a:pt x="535" y="15"/>
                  </a:lnTo>
                  <a:lnTo>
                    <a:pt x="528" y="8"/>
                  </a:lnTo>
                  <a:lnTo>
                    <a:pt x="543" y="8"/>
                  </a:lnTo>
                  <a:lnTo>
                    <a:pt x="543" y="0"/>
                  </a:lnTo>
                  <a:lnTo>
                    <a:pt x="535" y="0"/>
                  </a:lnTo>
                  <a:lnTo>
                    <a:pt x="5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4" name="Freeform 556"/>
            <p:cNvSpPr>
              <a:spLocks/>
            </p:cNvSpPr>
            <p:nvPr/>
          </p:nvSpPr>
          <p:spPr bwMode="auto">
            <a:xfrm>
              <a:off x="1049" y="1910"/>
              <a:ext cx="7" cy="12"/>
            </a:xfrm>
            <a:custGeom>
              <a:avLst/>
              <a:gdLst>
                <a:gd name="T0" fmla="*/ 7 w 15"/>
                <a:gd name="T1" fmla="*/ 24 h 24"/>
                <a:gd name="T2" fmla="*/ 15 w 15"/>
                <a:gd name="T3" fmla="*/ 17 h 24"/>
                <a:gd name="T4" fmla="*/ 15 w 15"/>
                <a:gd name="T5" fmla="*/ 0 h 24"/>
                <a:gd name="T6" fmla="*/ 0 w 15"/>
                <a:gd name="T7" fmla="*/ 0 h 24"/>
                <a:gd name="T8" fmla="*/ 0 w 15"/>
                <a:gd name="T9" fmla="*/ 17 h 24"/>
                <a:gd name="T10" fmla="*/ 7 w 15"/>
                <a:gd name="T11" fmla="*/ 9 h 24"/>
                <a:gd name="T12" fmla="*/ 7 w 15"/>
                <a:gd name="T13" fmla="*/ 24 h 24"/>
                <a:gd name="T14" fmla="*/ 15 w 15"/>
                <a:gd name="T15" fmla="*/ 24 h 24"/>
                <a:gd name="T16" fmla="*/ 15 w 15"/>
                <a:gd name="T17" fmla="*/ 17 h 24"/>
                <a:gd name="T18" fmla="*/ 7 w 1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7" y="24"/>
                  </a:moveTo>
                  <a:lnTo>
                    <a:pt x="15" y="17"/>
                  </a:lnTo>
                  <a:lnTo>
                    <a:pt x="15" y="0"/>
                  </a:lnTo>
                  <a:lnTo>
                    <a:pt x="0" y="0"/>
                  </a:lnTo>
                  <a:lnTo>
                    <a:pt x="0" y="17"/>
                  </a:lnTo>
                  <a:lnTo>
                    <a:pt x="7" y="9"/>
                  </a:lnTo>
                  <a:lnTo>
                    <a:pt x="7" y="24"/>
                  </a:lnTo>
                  <a:lnTo>
                    <a:pt x="15" y="24"/>
                  </a:lnTo>
                  <a:lnTo>
                    <a:pt x="15" y="17"/>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5" name="Freeform 557"/>
            <p:cNvSpPr>
              <a:spLocks/>
            </p:cNvSpPr>
            <p:nvPr/>
          </p:nvSpPr>
          <p:spPr bwMode="auto">
            <a:xfrm>
              <a:off x="781" y="1915"/>
              <a:ext cx="271" cy="7"/>
            </a:xfrm>
            <a:custGeom>
              <a:avLst/>
              <a:gdLst>
                <a:gd name="T0" fmla="*/ 0 w 542"/>
                <a:gd name="T1" fmla="*/ 8 h 15"/>
                <a:gd name="T2" fmla="*/ 7 w 542"/>
                <a:gd name="T3" fmla="*/ 15 h 15"/>
                <a:gd name="T4" fmla="*/ 542 w 542"/>
                <a:gd name="T5" fmla="*/ 15 h 15"/>
                <a:gd name="T6" fmla="*/ 542 w 542"/>
                <a:gd name="T7" fmla="*/ 0 h 15"/>
                <a:gd name="T8" fmla="*/ 7 w 542"/>
                <a:gd name="T9" fmla="*/ 0 h 15"/>
                <a:gd name="T10" fmla="*/ 15 w 542"/>
                <a:gd name="T11" fmla="*/ 8 h 15"/>
                <a:gd name="T12" fmla="*/ 0 w 542"/>
                <a:gd name="T13" fmla="*/ 8 h 15"/>
                <a:gd name="T14" fmla="*/ 0 w 542"/>
                <a:gd name="T15" fmla="*/ 15 h 15"/>
                <a:gd name="T16" fmla="*/ 7 w 542"/>
                <a:gd name="T17" fmla="*/ 15 h 15"/>
                <a:gd name="T18" fmla="*/ 0 w 5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
                  <a:moveTo>
                    <a:pt x="0" y="8"/>
                  </a:moveTo>
                  <a:lnTo>
                    <a:pt x="7" y="15"/>
                  </a:lnTo>
                  <a:lnTo>
                    <a:pt x="542" y="15"/>
                  </a:lnTo>
                  <a:lnTo>
                    <a:pt x="542"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6" name="Freeform 558"/>
            <p:cNvSpPr>
              <a:spLocks/>
            </p:cNvSpPr>
            <p:nvPr/>
          </p:nvSpPr>
          <p:spPr bwMode="auto">
            <a:xfrm>
              <a:off x="781" y="1906"/>
              <a:ext cx="7" cy="13"/>
            </a:xfrm>
            <a:custGeom>
              <a:avLst/>
              <a:gdLst>
                <a:gd name="T0" fmla="*/ 7 w 15"/>
                <a:gd name="T1" fmla="*/ 0 h 25"/>
                <a:gd name="T2" fmla="*/ 0 w 15"/>
                <a:gd name="T3" fmla="*/ 8 h 25"/>
                <a:gd name="T4" fmla="*/ 0 w 15"/>
                <a:gd name="T5" fmla="*/ 25 h 25"/>
                <a:gd name="T6" fmla="*/ 15 w 15"/>
                <a:gd name="T7" fmla="*/ 25 h 25"/>
                <a:gd name="T8" fmla="*/ 15 w 15"/>
                <a:gd name="T9" fmla="*/ 8 h 25"/>
                <a:gd name="T10" fmla="*/ 7 w 15"/>
                <a:gd name="T11" fmla="*/ 15 h 25"/>
                <a:gd name="T12" fmla="*/ 7 w 15"/>
                <a:gd name="T13" fmla="*/ 0 h 25"/>
                <a:gd name="T14" fmla="*/ 0 w 15"/>
                <a:gd name="T15" fmla="*/ 0 h 25"/>
                <a:gd name="T16" fmla="*/ 0 w 15"/>
                <a:gd name="T17" fmla="*/ 8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8"/>
                  </a:lnTo>
                  <a:lnTo>
                    <a:pt x="0" y="25"/>
                  </a:lnTo>
                  <a:lnTo>
                    <a:pt x="15" y="25"/>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7" name="Rectangle 559"/>
            <p:cNvSpPr>
              <a:spLocks noChangeArrowheads="1"/>
            </p:cNvSpPr>
            <p:nvPr/>
          </p:nvSpPr>
          <p:spPr bwMode="auto">
            <a:xfrm>
              <a:off x="802" y="1919"/>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28" name="Freeform 560"/>
            <p:cNvSpPr>
              <a:spLocks/>
            </p:cNvSpPr>
            <p:nvPr/>
          </p:nvSpPr>
          <p:spPr bwMode="auto">
            <a:xfrm>
              <a:off x="802" y="1915"/>
              <a:ext cx="254" cy="8"/>
            </a:xfrm>
            <a:custGeom>
              <a:avLst/>
              <a:gdLst>
                <a:gd name="T0" fmla="*/ 508 w 508"/>
                <a:gd name="T1" fmla="*/ 8 h 15"/>
                <a:gd name="T2" fmla="*/ 500 w 508"/>
                <a:gd name="T3" fmla="*/ 0 h 15"/>
                <a:gd name="T4" fmla="*/ 0 w 508"/>
                <a:gd name="T5" fmla="*/ 0 h 15"/>
                <a:gd name="T6" fmla="*/ 0 w 508"/>
                <a:gd name="T7" fmla="*/ 15 h 15"/>
                <a:gd name="T8" fmla="*/ 500 w 508"/>
                <a:gd name="T9" fmla="*/ 15 h 15"/>
                <a:gd name="T10" fmla="*/ 493 w 508"/>
                <a:gd name="T11" fmla="*/ 8 h 15"/>
                <a:gd name="T12" fmla="*/ 508 w 508"/>
                <a:gd name="T13" fmla="*/ 8 h 15"/>
                <a:gd name="T14" fmla="*/ 508 w 508"/>
                <a:gd name="T15" fmla="*/ 0 h 15"/>
                <a:gd name="T16" fmla="*/ 500 w 508"/>
                <a:gd name="T17" fmla="*/ 0 h 15"/>
                <a:gd name="T18" fmla="*/ 508 w 508"/>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8"/>
                  </a:moveTo>
                  <a:lnTo>
                    <a:pt x="500" y="0"/>
                  </a:lnTo>
                  <a:lnTo>
                    <a:pt x="0" y="0"/>
                  </a:lnTo>
                  <a:lnTo>
                    <a:pt x="0" y="15"/>
                  </a:lnTo>
                  <a:lnTo>
                    <a:pt x="500" y="15"/>
                  </a:lnTo>
                  <a:lnTo>
                    <a:pt x="493" y="8"/>
                  </a:lnTo>
                  <a:lnTo>
                    <a:pt x="508" y="8"/>
                  </a:lnTo>
                  <a:lnTo>
                    <a:pt x="508" y="0"/>
                  </a:lnTo>
                  <a:lnTo>
                    <a:pt x="500" y="0"/>
                  </a:lnTo>
                  <a:lnTo>
                    <a:pt x="50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29" name="Freeform 561"/>
            <p:cNvSpPr>
              <a:spLocks/>
            </p:cNvSpPr>
            <p:nvPr/>
          </p:nvSpPr>
          <p:spPr bwMode="auto">
            <a:xfrm>
              <a:off x="1049" y="1919"/>
              <a:ext cx="7" cy="51"/>
            </a:xfrm>
            <a:custGeom>
              <a:avLst/>
              <a:gdLst>
                <a:gd name="T0" fmla="*/ 7 w 15"/>
                <a:gd name="T1" fmla="*/ 101 h 101"/>
                <a:gd name="T2" fmla="*/ 15 w 15"/>
                <a:gd name="T3" fmla="*/ 93 h 101"/>
                <a:gd name="T4" fmla="*/ 15 w 15"/>
                <a:gd name="T5" fmla="*/ 0 h 101"/>
                <a:gd name="T6" fmla="*/ 0 w 15"/>
                <a:gd name="T7" fmla="*/ 0 h 101"/>
                <a:gd name="T8" fmla="*/ 0 w 15"/>
                <a:gd name="T9" fmla="*/ 93 h 101"/>
                <a:gd name="T10" fmla="*/ 7 w 15"/>
                <a:gd name="T11" fmla="*/ 86 h 101"/>
                <a:gd name="T12" fmla="*/ 7 w 15"/>
                <a:gd name="T13" fmla="*/ 101 h 101"/>
                <a:gd name="T14" fmla="*/ 15 w 15"/>
                <a:gd name="T15" fmla="*/ 101 h 101"/>
                <a:gd name="T16" fmla="*/ 15 w 15"/>
                <a:gd name="T17" fmla="*/ 93 h 101"/>
                <a:gd name="T18" fmla="*/ 7 w 15"/>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7" y="101"/>
                  </a:moveTo>
                  <a:lnTo>
                    <a:pt x="15" y="93"/>
                  </a:lnTo>
                  <a:lnTo>
                    <a:pt x="15" y="0"/>
                  </a:lnTo>
                  <a:lnTo>
                    <a:pt x="0" y="0"/>
                  </a:lnTo>
                  <a:lnTo>
                    <a:pt x="0" y="93"/>
                  </a:lnTo>
                  <a:lnTo>
                    <a:pt x="7" y="86"/>
                  </a:lnTo>
                  <a:lnTo>
                    <a:pt x="7" y="101"/>
                  </a:lnTo>
                  <a:lnTo>
                    <a:pt x="15" y="101"/>
                  </a:lnTo>
                  <a:lnTo>
                    <a:pt x="15" y="93"/>
                  </a:lnTo>
                  <a:lnTo>
                    <a:pt x="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0" name="Freeform 562"/>
            <p:cNvSpPr>
              <a:spLocks/>
            </p:cNvSpPr>
            <p:nvPr/>
          </p:nvSpPr>
          <p:spPr bwMode="auto">
            <a:xfrm>
              <a:off x="798" y="1962"/>
              <a:ext cx="254" cy="8"/>
            </a:xfrm>
            <a:custGeom>
              <a:avLst/>
              <a:gdLst>
                <a:gd name="T0" fmla="*/ 0 w 508"/>
                <a:gd name="T1" fmla="*/ 7 h 15"/>
                <a:gd name="T2" fmla="*/ 8 w 508"/>
                <a:gd name="T3" fmla="*/ 15 h 15"/>
                <a:gd name="T4" fmla="*/ 508 w 508"/>
                <a:gd name="T5" fmla="*/ 15 h 15"/>
                <a:gd name="T6" fmla="*/ 508 w 508"/>
                <a:gd name="T7" fmla="*/ 0 h 15"/>
                <a:gd name="T8" fmla="*/ 8 w 508"/>
                <a:gd name="T9" fmla="*/ 0 h 15"/>
                <a:gd name="T10" fmla="*/ 15 w 508"/>
                <a:gd name="T11" fmla="*/ 7 h 15"/>
                <a:gd name="T12" fmla="*/ 0 w 508"/>
                <a:gd name="T13" fmla="*/ 7 h 15"/>
                <a:gd name="T14" fmla="*/ 0 w 508"/>
                <a:gd name="T15" fmla="*/ 15 h 15"/>
                <a:gd name="T16" fmla="*/ 8 w 508"/>
                <a:gd name="T17" fmla="*/ 15 h 15"/>
                <a:gd name="T18" fmla="*/ 0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0" y="7"/>
                  </a:moveTo>
                  <a:lnTo>
                    <a:pt x="8" y="15"/>
                  </a:lnTo>
                  <a:lnTo>
                    <a:pt x="508" y="15"/>
                  </a:lnTo>
                  <a:lnTo>
                    <a:pt x="508"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1" name="Freeform 563"/>
            <p:cNvSpPr>
              <a:spLocks/>
            </p:cNvSpPr>
            <p:nvPr/>
          </p:nvSpPr>
          <p:spPr bwMode="auto">
            <a:xfrm>
              <a:off x="798" y="1915"/>
              <a:ext cx="8" cy="51"/>
            </a:xfrm>
            <a:custGeom>
              <a:avLst/>
              <a:gdLst>
                <a:gd name="T0" fmla="*/ 8 w 15"/>
                <a:gd name="T1" fmla="*/ 0 h 101"/>
                <a:gd name="T2" fmla="*/ 0 w 15"/>
                <a:gd name="T3" fmla="*/ 8 h 101"/>
                <a:gd name="T4" fmla="*/ 0 w 15"/>
                <a:gd name="T5" fmla="*/ 101 h 101"/>
                <a:gd name="T6" fmla="*/ 15 w 15"/>
                <a:gd name="T7" fmla="*/ 101 h 101"/>
                <a:gd name="T8" fmla="*/ 15 w 15"/>
                <a:gd name="T9" fmla="*/ 8 h 101"/>
                <a:gd name="T10" fmla="*/ 8 w 15"/>
                <a:gd name="T11" fmla="*/ 15 h 101"/>
                <a:gd name="T12" fmla="*/ 8 w 15"/>
                <a:gd name="T13" fmla="*/ 0 h 101"/>
                <a:gd name="T14" fmla="*/ 0 w 15"/>
                <a:gd name="T15" fmla="*/ 0 h 101"/>
                <a:gd name="T16" fmla="*/ 0 w 15"/>
                <a:gd name="T17" fmla="*/ 8 h 101"/>
                <a:gd name="T18" fmla="*/ 8 w 15"/>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1">
                  <a:moveTo>
                    <a:pt x="8" y="0"/>
                  </a:moveTo>
                  <a:lnTo>
                    <a:pt x="0" y="8"/>
                  </a:lnTo>
                  <a:lnTo>
                    <a:pt x="0" y="101"/>
                  </a:lnTo>
                  <a:lnTo>
                    <a:pt x="15" y="101"/>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2" name="Rectangle 564"/>
            <p:cNvSpPr>
              <a:spLocks noChangeArrowheads="1"/>
            </p:cNvSpPr>
            <p:nvPr/>
          </p:nvSpPr>
          <p:spPr bwMode="auto">
            <a:xfrm>
              <a:off x="1246" y="1906"/>
              <a:ext cx="26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33" name="Freeform 565"/>
            <p:cNvSpPr>
              <a:spLocks/>
            </p:cNvSpPr>
            <p:nvPr/>
          </p:nvSpPr>
          <p:spPr bwMode="auto">
            <a:xfrm>
              <a:off x="1246" y="1903"/>
              <a:ext cx="272" cy="7"/>
            </a:xfrm>
            <a:custGeom>
              <a:avLst/>
              <a:gdLst>
                <a:gd name="T0" fmla="*/ 543 w 543"/>
                <a:gd name="T1" fmla="*/ 7 h 15"/>
                <a:gd name="T2" fmla="*/ 537 w 543"/>
                <a:gd name="T3" fmla="*/ 0 h 15"/>
                <a:gd name="T4" fmla="*/ 0 w 543"/>
                <a:gd name="T5" fmla="*/ 0 h 15"/>
                <a:gd name="T6" fmla="*/ 0 w 543"/>
                <a:gd name="T7" fmla="*/ 15 h 15"/>
                <a:gd name="T8" fmla="*/ 537 w 543"/>
                <a:gd name="T9" fmla="*/ 15 h 15"/>
                <a:gd name="T10" fmla="*/ 528 w 543"/>
                <a:gd name="T11" fmla="*/ 7 h 15"/>
                <a:gd name="T12" fmla="*/ 543 w 543"/>
                <a:gd name="T13" fmla="*/ 7 h 15"/>
                <a:gd name="T14" fmla="*/ 543 w 543"/>
                <a:gd name="T15" fmla="*/ 0 h 15"/>
                <a:gd name="T16" fmla="*/ 537 w 543"/>
                <a:gd name="T17" fmla="*/ 0 h 15"/>
                <a:gd name="T18" fmla="*/ 543 w 5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15">
                  <a:moveTo>
                    <a:pt x="543" y="7"/>
                  </a:moveTo>
                  <a:lnTo>
                    <a:pt x="537" y="0"/>
                  </a:lnTo>
                  <a:lnTo>
                    <a:pt x="0" y="0"/>
                  </a:lnTo>
                  <a:lnTo>
                    <a:pt x="0" y="15"/>
                  </a:lnTo>
                  <a:lnTo>
                    <a:pt x="537" y="15"/>
                  </a:lnTo>
                  <a:lnTo>
                    <a:pt x="528" y="7"/>
                  </a:lnTo>
                  <a:lnTo>
                    <a:pt x="543" y="7"/>
                  </a:lnTo>
                  <a:lnTo>
                    <a:pt x="543" y="0"/>
                  </a:lnTo>
                  <a:lnTo>
                    <a:pt x="537" y="0"/>
                  </a:lnTo>
                  <a:lnTo>
                    <a:pt x="5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4" name="Freeform 566"/>
            <p:cNvSpPr>
              <a:spLocks/>
            </p:cNvSpPr>
            <p:nvPr/>
          </p:nvSpPr>
          <p:spPr bwMode="auto">
            <a:xfrm>
              <a:off x="1511" y="1906"/>
              <a:ext cx="7" cy="13"/>
            </a:xfrm>
            <a:custGeom>
              <a:avLst/>
              <a:gdLst>
                <a:gd name="T0" fmla="*/ 9 w 15"/>
                <a:gd name="T1" fmla="*/ 25 h 25"/>
                <a:gd name="T2" fmla="*/ 15 w 15"/>
                <a:gd name="T3" fmla="*/ 17 h 25"/>
                <a:gd name="T4" fmla="*/ 15 w 15"/>
                <a:gd name="T5" fmla="*/ 0 h 25"/>
                <a:gd name="T6" fmla="*/ 0 w 15"/>
                <a:gd name="T7" fmla="*/ 0 h 25"/>
                <a:gd name="T8" fmla="*/ 0 w 15"/>
                <a:gd name="T9" fmla="*/ 17 h 25"/>
                <a:gd name="T10" fmla="*/ 9 w 15"/>
                <a:gd name="T11" fmla="*/ 10 h 25"/>
                <a:gd name="T12" fmla="*/ 9 w 15"/>
                <a:gd name="T13" fmla="*/ 25 h 25"/>
                <a:gd name="T14" fmla="*/ 15 w 15"/>
                <a:gd name="T15" fmla="*/ 25 h 25"/>
                <a:gd name="T16" fmla="*/ 15 w 15"/>
                <a:gd name="T17" fmla="*/ 17 h 25"/>
                <a:gd name="T18" fmla="*/ 9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9" y="25"/>
                  </a:moveTo>
                  <a:lnTo>
                    <a:pt x="15" y="17"/>
                  </a:lnTo>
                  <a:lnTo>
                    <a:pt x="15" y="0"/>
                  </a:lnTo>
                  <a:lnTo>
                    <a:pt x="0" y="0"/>
                  </a:lnTo>
                  <a:lnTo>
                    <a:pt x="0" y="17"/>
                  </a:lnTo>
                  <a:lnTo>
                    <a:pt x="9" y="10"/>
                  </a:lnTo>
                  <a:lnTo>
                    <a:pt x="9" y="25"/>
                  </a:lnTo>
                  <a:lnTo>
                    <a:pt x="15" y="25"/>
                  </a:lnTo>
                  <a:lnTo>
                    <a:pt x="15" y="17"/>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5" name="Freeform 567"/>
            <p:cNvSpPr>
              <a:spLocks/>
            </p:cNvSpPr>
            <p:nvPr/>
          </p:nvSpPr>
          <p:spPr bwMode="auto">
            <a:xfrm>
              <a:off x="1242" y="1911"/>
              <a:ext cx="273" cy="8"/>
            </a:xfrm>
            <a:custGeom>
              <a:avLst/>
              <a:gdLst>
                <a:gd name="T0" fmla="*/ 0 w 545"/>
                <a:gd name="T1" fmla="*/ 7 h 15"/>
                <a:gd name="T2" fmla="*/ 8 w 545"/>
                <a:gd name="T3" fmla="*/ 15 h 15"/>
                <a:gd name="T4" fmla="*/ 545 w 545"/>
                <a:gd name="T5" fmla="*/ 15 h 15"/>
                <a:gd name="T6" fmla="*/ 545 w 545"/>
                <a:gd name="T7" fmla="*/ 0 h 15"/>
                <a:gd name="T8" fmla="*/ 8 w 545"/>
                <a:gd name="T9" fmla="*/ 0 h 15"/>
                <a:gd name="T10" fmla="*/ 15 w 545"/>
                <a:gd name="T11" fmla="*/ 7 h 15"/>
                <a:gd name="T12" fmla="*/ 0 w 545"/>
                <a:gd name="T13" fmla="*/ 7 h 15"/>
                <a:gd name="T14" fmla="*/ 0 w 545"/>
                <a:gd name="T15" fmla="*/ 15 h 15"/>
                <a:gd name="T16" fmla="*/ 8 w 545"/>
                <a:gd name="T17" fmla="*/ 15 h 15"/>
                <a:gd name="T18" fmla="*/ 0 w 54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5" h="15">
                  <a:moveTo>
                    <a:pt x="0" y="7"/>
                  </a:moveTo>
                  <a:lnTo>
                    <a:pt x="8" y="15"/>
                  </a:lnTo>
                  <a:lnTo>
                    <a:pt x="545" y="15"/>
                  </a:lnTo>
                  <a:lnTo>
                    <a:pt x="54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6" name="Freeform 568"/>
            <p:cNvSpPr>
              <a:spLocks/>
            </p:cNvSpPr>
            <p:nvPr/>
          </p:nvSpPr>
          <p:spPr bwMode="auto">
            <a:xfrm>
              <a:off x="1242" y="1903"/>
              <a:ext cx="8" cy="12"/>
            </a:xfrm>
            <a:custGeom>
              <a:avLst/>
              <a:gdLst>
                <a:gd name="T0" fmla="*/ 8 w 15"/>
                <a:gd name="T1" fmla="*/ 0 h 24"/>
                <a:gd name="T2" fmla="*/ 0 w 15"/>
                <a:gd name="T3" fmla="*/ 7 h 24"/>
                <a:gd name="T4" fmla="*/ 0 w 15"/>
                <a:gd name="T5" fmla="*/ 24 h 24"/>
                <a:gd name="T6" fmla="*/ 15 w 15"/>
                <a:gd name="T7" fmla="*/ 24 h 24"/>
                <a:gd name="T8" fmla="*/ 15 w 15"/>
                <a:gd name="T9" fmla="*/ 7 h 24"/>
                <a:gd name="T10" fmla="*/ 8 w 15"/>
                <a:gd name="T11" fmla="*/ 15 h 24"/>
                <a:gd name="T12" fmla="*/ 8 w 15"/>
                <a:gd name="T13" fmla="*/ 0 h 24"/>
                <a:gd name="T14" fmla="*/ 0 w 15"/>
                <a:gd name="T15" fmla="*/ 0 h 24"/>
                <a:gd name="T16" fmla="*/ 0 w 15"/>
                <a:gd name="T17" fmla="*/ 7 h 24"/>
                <a:gd name="T18" fmla="*/ 8 w 15"/>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
                  <a:moveTo>
                    <a:pt x="8" y="0"/>
                  </a:moveTo>
                  <a:lnTo>
                    <a:pt x="0" y="7"/>
                  </a:lnTo>
                  <a:lnTo>
                    <a:pt x="0" y="24"/>
                  </a:lnTo>
                  <a:lnTo>
                    <a:pt x="15" y="24"/>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7" name="Rectangle 569"/>
            <p:cNvSpPr>
              <a:spLocks noChangeArrowheads="1"/>
            </p:cNvSpPr>
            <p:nvPr/>
          </p:nvSpPr>
          <p:spPr bwMode="auto">
            <a:xfrm>
              <a:off x="1264" y="1915"/>
              <a:ext cx="250" cy="47"/>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38" name="Freeform 570"/>
            <p:cNvSpPr>
              <a:spLocks/>
            </p:cNvSpPr>
            <p:nvPr/>
          </p:nvSpPr>
          <p:spPr bwMode="auto">
            <a:xfrm>
              <a:off x="1264" y="1911"/>
              <a:ext cx="254" cy="8"/>
            </a:xfrm>
            <a:custGeom>
              <a:avLst/>
              <a:gdLst>
                <a:gd name="T0" fmla="*/ 508 w 508"/>
                <a:gd name="T1" fmla="*/ 7 h 15"/>
                <a:gd name="T2" fmla="*/ 501 w 508"/>
                <a:gd name="T3" fmla="*/ 0 h 15"/>
                <a:gd name="T4" fmla="*/ 0 w 508"/>
                <a:gd name="T5" fmla="*/ 0 h 15"/>
                <a:gd name="T6" fmla="*/ 0 w 508"/>
                <a:gd name="T7" fmla="*/ 15 h 15"/>
                <a:gd name="T8" fmla="*/ 501 w 508"/>
                <a:gd name="T9" fmla="*/ 15 h 15"/>
                <a:gd name="T10" fmla="*/ 493 w 508"/>
                <a:gd name="T11" fmla="*/ 7 h 15"/>
                <a:gd name="T12" fmla="*/ 508 w 508"/>
                <a:gd name="T13" fmla="*/ 7 h 15"/>
                <a:gd name="T14" fmla="*/ 508 w 508"/>
                <a:gd name="T15" fmla="*/ 0 h 15"/>
                <a:gd name="T16" fmla="*/ 501 w 508"/>
                <a:gd name="T17" fmla="*/ 0 h 15"/>
                <a:gd name="T18" fmla="*/ 508 w 508"/>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15">
                  <a:moveTo>
                    <a:pt x="508" y="7"/>
                  </a:moveTo>
                  <a:lnTo>
                    <a:pt x="501" y="0"/>
                  </a:lnTo>
                  <a:lnTo>
                    <a:pt x="0" y="0"/>
                  </a:lnTo>
                  <a:lnTo>
                    <a:pt x="0" y="15"/>
                  </a:lnTo>
                  <a:lnTo>
                    <a:pt x="501" y="15"/>
                  </a:lnTo>
                  <a:lnTo>
                    <a:pt x="493" y="7"/>
                  </a:lnTo>
                  <a:lnTo>
                    <a:pt x="508" y="7"/>
                  </a:lnTo>
                  <a:lnTo>
                    <a:pt x="508" y="0"/>
                  </a:lnTo>
                  <a:lnTo>
                    <a:pt x="501" y="0"/>
                  </a:lnTo>
                  <a:lnTo>
                    <a:pt x="50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39" name="Freeform 571"/>
            <p:cNvSpPr>
              <a:spLocks/>
            </p:cNvSpPr>
            <p:nvPr/>
          </p:nvSpPr>
          <p:spPr bwMode="auto">
            <a:xfrm>
              <a:off x="1510" y="1915"/>
              <a:ext cx="8" cy="50"/>
            </a:xfrm>
            <a:custGeom>
              <a:avLst/>
              <a:gdLst>
                <a:gd name="T0" fmla="*/ 8 w 15"/>
                <a:gd name="T1" fmla="*/ 102 h 102"/>
                <a:gd name="T2" fmla="*/ 15 w 15"/>
                <a:gd name="T3" fmla="*/ 95 h 102"/>
                <a:gd name="T4" fmla="*/ 15 w 15"/>
                <a:gd name="T5" fmla="*/ 0 h 102"/>
                <a:gd name="T6" fmla="*/ 0 w 15"/>
                <a:gd name="T7" fmla="*/ 0 h 102"/>
                <a:gd name="T8" fmla="*/ 0 w 15"/>
                <a:gd name="T9" fmla="*/ 95 h 102"/>
                <a:gd name="T10" fmla="*/ 8 w 15"/>
                <a:gd name="T11" fmla="*/ 87 h 102"/>
                <a:gd name="T12" fmla="*/ 8 w 15"/>
                <a:gd name="T13" fmla="*/ 102 h 102"/>
                <a:gd name="T14" fmla="*/ 15 w 15"/>
                <a:gd name="T15" fmla="*/ 102 h 102"/>
                <a:gd name="T16" fmla="*/ 15 w 15"/>
                <a:gd name="T17" fmla="*/ 95 h 102"/>
                <a:gd name="T18" fmla="*/ 8 w 15"/>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102"/>
                  </a:moveTo>
                  <a:lnTo>
                    <a:pt x="15" y="95"/>
                  </a:lnTo>
                  <a:lnTo>
                    <a:pt x="15" y="0"/>
                  </a:lnTo>
                  <a:lnTo>
                    <a:pt x="0" y="0"/>
                  </a:lnTo>
                  <a:lnTo>
                    <a:pt x="0" y="95"/>
                  </a:lnTo>
                  <a:lnTo>
                    <a:pt x="8" y="87"/>
                  </a:lnTo>
                  <a:lnTo>
                    <a:pt x="8" y="102"/>
                  </a:lnTo>
                  <a:lnTo>
                    <a:pt x="15" y="102"/>
                  </a:lnTo>
                  <a:lnTo>
                    <a:pt x="15" y="95"/>
                  </a:lnTo>
                  <a:lnTo>
                    <a:pt x="8"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0" name="Freeform 572"/>
            <p:cNvSpPr>
              <a:spLocks/>
            </p:cNvSpPr>
            <p:nvPr/>
          </p:nvSpPr>
          <p:spPr bwMode="auto">
            <a:xfrm>
              <a:off x="1260" y="1958"/>
              <a:ext cx="254" cy="7"/>
            </a:xfrm>
            <a:custGeom>
              <a:avLst/>
              <a:gdLst>
                <a:gd name="T0" fmla="*/ 0 w 509"/>
                <a:gd name="T1" fmla="*/ 8 h 15"/>
                <a:gd name="T2" fmla="*/ 8 w 509"/>
                <a:gd name="T3" fmla="*/ 15 h 15"/>
                <a:gd name="T4" fmla="*/ 509 w 509"/>
                <a:gd name="T5" fmla="*/ 15 h 15"/>
                <a:gd name="T6" fmla="*/ 509 w 509"/>
                <a:gd name="T7" fmla="*/ 0 h 15"/>
                <a:gd name="T8" fmla="*/ 8 w 509"/>
                <a:gd name="T9" fmla="*/ 0 h 15"/>
                <a:gd name="T10" fmla="*/ 15 w 509"/>
                <a:gd name="T11" fmla="*/ 8 h 15"/>
                <a:gd name="T12" fmla="*/ 0 w 509"/>
                <a:gd name="T13" fmla="*/ 8 h 15"/>
                <a:gd name="T14" fmla="*/ 0 w 509"/>
                <a:gd name="T15" fmla="*/ 15 h 15"/>
                <a:gd name="T16" fmla="*/ 8 w 509"/>
                <a:gd name="T17" fmla="*/ 15 h 15"/>
                <a:gd name="T18" fmla="*/ 0 w 509"/>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15">
                  <a:moveTo>
                    <a:pt x="0" y="8"/>
                  </a:moveTo>
                  <a:lnTo>
                    <a:pt x="8" y="15"/>
                  </a:lnTo>
                  <a:lnTo>
                    <a:pt x="509" y="15"/>
                  </a:lnTo>
                  <a:lnTo>
                    <a:pt x="509"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1" name="Freeform 573"/>
            <p:cNvSpPr>
              <a:spLocks/>
            </p:cNvSpPr>
            <p:nvPr/>
          </p:nvSpPr>
          <p:spPr bwMode="auto">
            <a:xfrm>
              <a:off x="1260" y="1911"/>
              <a:ext cx="7" cy="51"/>
            </a:xfrm>
            <a:custGeom>
              <a:avLst/>
              <a:gdLst>
                <a:gd name="T0" fmla="*/ 8 w 15"/>
                <a:gd name="T1" fmla="*/ 0 h 102"/>
                <a:gd name="T2" fmla="*/ 0 w 15"/>
                <a:gd name="T3" fmla="*/ 7 h 102"/>
                <a:gd name="T4" fmla="*/ 0 w 15"/>
                <a:gd name="T5" fmla="*/ 102 h 102"/>
                <a:gd name="T6" fmla="*/ 15 w 15"/>
                <a:gd name="T7" fmla="*/ 102 h 102"/>
                <a:gd name="T8" fmla="*/ 15 w 15"/>
                <a:gd name="T9" fmla="*/ 7 h 102"/>
                <a:gd name="T10" fmla="*/ 8 w 15"/>
                <a:gd name="T11" fmla="*/ 15 h 102"/>
                <a:gd name="T12" fmla="*/ 8 w 15"/>
                <a:gd name="T13" fmla="*/ 0 h 102"/>
                <a:gd name="T14" fmla="*/ 0 w 15"/>
                <a:gd name="T15" fmla="*/ 0 h 102"/>
                <a:gd name="T16" fmla="*/ 0 w 15"/>
                <a:gd name="T17" fmla="*/ 7 h 102"/>
                <a:gd name="T18" fmla="*/ 8 w 15"/>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2">
                  <a:moveTo>
                    <a:pt x="8" y="0"/>
                  </a:moveTo>
                  <a:lnTo>
                    <a:pt x="0" y="7"/>
                  </a:lnTo>
                  <a:lnTo>
                    <a:pt x="0" y="102"/>
                  </a:lnTo>
                  <a:lnTo>
                    <a:pt x="15" y="102"/>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2" name="Rectangle 574"/>
            <p:cNvSpPr>
              <a:spLocks noChangeArrowheads="1"/>
            </p:cNvSpPr>
            <p:nvPr/>
          </p:nvSpPr>
          <p:spPr bwMode="auto">
            <a:xfrm>
              <a:off x="1491" y="1810"/>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43" name="Freeform 575"/>
            <p:cNvSpPr>
              <a:spLocks/>
            </p:cNvSpPr>
            <p:nvPr/>
          </p:nvSpPr>
          <p:spPr bwMode="auto">
            <a:xfrm>
              <a:off x="1491" y="1806"/>
              <a:ext cx="21" cy="8"/>
            </a:xfrm>
            <a:custGeom>
              <a:avLst/>
              <a:gdLst>
                <a:gd name="T0" fmla="*/ 43 w 43"/>
                <a:gd name="T1" fmla="*/ 8 h 15"/>
                <a:gd name="T2" fmla="*/ 35 w 43"/>
                <a:gd name="T3" fmla="*/ 0 h 15"/>
                <a:gd name="T4" fmla="*/ 0 w 43"/>
                <a:gd name="T5" fmla="*/ 0 h 15"/>
                <a:gd name="T6" fmla="*/ 0 w 43"/>
                <a:gd name="T7" fmla="*/ 15 h 15"/>
                <a:gd name="T8" fmla="*/ 35 w 43"/>
                <a:gd name="T9" fmla="*/ 15 h 15"/>
                <a:gd name="T10" fmla="*/ 28 w 43"/>
                <a:gd name="T11" fmla="*/ 8 h 15"/>
                <a:gd name="T12" fmla="*/ 43 w 43"/>
                <a:gd name="T13" fmla="*/ 8 h 15"/>
                <a:gd name="T14" fmla="*/ 43 w 43"/>
                <a:gd name="T15" fmla="*/ 0 h 15"/>
                <a:gd name="T16" fmla="*/ 35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5" y="0"/>
                  </a:lnTo>
                  <a:lnTo>
                    <a:pt x="0" y="0"/>
                  </a:lnTo>
                  <a:lnTo>
                    <a:pt x="0" y="15"/>
                  </a:lnTo>
                  <a:lnTo>
                    <a:pt x="35" y="15"/>
                  </a:lnTo>
                  <a:lnTo>
                    <a:pt x="28" y="8"/>
                  </a:lnTo>
                  <a:lnTo>
                    <a:pt x="43" y="8"/>
                  </a:lnTo>
                  <a:lnTo>
                    <a:pt x="43" y="0"/>
                  </a:lnTo>
                  <a:lnTo>
                    <a:pt x="35"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4" name="Freeform 576"/>
            <p:cNvSpPr>
              <a:spLocks/>
            </p:cNvSpPr>
            <p:nvPr/>
          </p:nvSpPr>
          <p:spPr bwMode="auto">
            <a:xfrm>
              <a:off x="1504" y="1810"/>
              <a:ext cx="8" cy="100"/>
            </a:xfrm>
            <a:custGeom>
              <a:avLst/>
              <a:gdLst>
                <a:gd name="T0" fmla="*/ 7 w 15"/>
                <a:gd name="T1" fmla="*/ 198 h 198"/>
                <a:gd name="T2" fmla="*/ 15 w 15"/>
                <a:gd name="T3" fmla="*/ 190 h 198"/>
                <a:gd name="T4" fmla="*/ 15 w 15"/>
                <a:gd name="T5" fmla="*/ 0 h 198"/>
                <a:gd name="T6" fmla="*/ 0 w 15"/>
                <a:gd name="T7" fmla="*/ 0 h 198"/>
                <a:gd name="T8" fmla="*/ 0 w 15"/>
                <a:gd name="T9" fmla="*/ 190 h 198"/>
                <a:gd name="T10" fmla="*/ 7 w 15"/>
                <a:gd name="T11" fmla="*/ 183 h 198"/>
                <a:gd name="T12" fmla="*/ 7 w 15"/>
                <a:gd name="T13" fmla="*/ 198 h 198"/>
                <a:gd name="T14" fmla="*/ 15 w 15"/>
                <a:gd name="T15" fmla="*/ 198 h 198"/>
                <a:gd name="T16" fmla="*/ 15 w 15"/>
                <a:gd name="T17" fmla="*/ 190 h 198"/>
                <a:gd name="T18" fmla="*/ 7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198"/>
                  </a:moveTo>
                  <a:lnTo>
                    <a:pt x="15" y="190"/>
                  </a:lnTo>
                  <a:lnTo>
                    <a:pt x="15" y="0"/>
                  </a:lnTo>
                  <a:lnTo>
                    <a:pt x="0" y="0"/>
                  </a:lnTo>
                  <a:lnTo>
                    <a:pt x="0" y="190"/>
                  </a:lnTo>
                  <a:lnTo>
                    <a:pt x="7" y="183"/>
                  </a:lnTo>
                  <a:lnTo>
                    <a:pt x="7" y="198"/>
                  </a:lnTo>
                  <a:lnTo>
                    <a:pt x="15" y="198"/>
                  </a:lnTo>
                  <a:lnTo>
                    <a:pt x="15" y="190"/>
                  </a:lnTo>
                  <a:lnTo>
                    <a:pt x="7"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5" name="Freeform 577"/>
            <p:cNvSpPr>
              <a:spLocks/>
            </p:cNvSpPr>
            <p:nvPr/>
          </p:nvSpPr>
          <p:spPr bwMode="auto">
            <a:xfrm>
              <a:off x="1487" y="1902"/>
              <a:ext cx="21" cy="8"/>
            </a:xfrm>
            <a:custGeom>
              <a:avLst/>
              <a:gdLst>
                <a:gd name="T0" fmla="*/ 0 w 42"/>
                <a:gd name="T1" fmla="*/ 7 h 15"/>
                <a:gd name="T2" fmla="*/ 7 w 42"/>
                <a:gd name="T3" fmla="*/ 15 h 15"/>
                <a:gd name="T4" fmla="*/ 42 w 42"/>
                <a:gd name="T5" fmla="*/ 15 h 15"/>
                <a:gd name="T6" fmla="*/ 42 w 42"/>
                <a:gd name="T7" fmla="*/ 0 h 15"/>
                <a:gd name="T8" fmla="*/ 7 w 42"/>
                <a:gd name="T9" fmla="*/ 0 h 15"/>
                <a:gd name="T10" fmla="*/ 15 w 42"/>
                <a:gd name="T11" fmla="*/ 7 h 15"/>
                <a:gd name="T12" fmla="*/ 0 w 42"/>
                <a:gd name="T13" fmla="*/ 7 h 15"/>
                <a:gd name="T14" fmla="*/ 0 w 42"/>
                <a:gd name="T15" fmla="*/ 15 h 15"/>
                <a:gd name="T16" fmla="*/ 7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7" y="15"/>
                  </a:lnTo>
                  <a:lnTo>
                    <a:pt x="42" y="15"/>
                  </a:lnTo>
                  <a:lnTo>
                    <a:pt x="4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6" name="Freeform 578"/>
            <p:cNvSpPr>
              <a:spLocks/>
            </p:cNvSpPr>
            <p:nvPr/>
          </p:nvSpPr>
          <p:spPr bwMode="auto">
            <a:xfrm>
              <a:off x="1487" y="1806"/>
              <a:ext cx="8" cy="99"/>
            </a:xfrm>
            <a:custGeom>
              <a:avLst/>
              <a:gdLst>
                <a:gd name="T0" fmla="*/ 7 w 15"/>
                <a:gd name="T1" fmla="*/ 0 h 198"/>
                <a:gd name="T2" fmla="*/ 0 w 15"/>
                <a:gd name="T3" fmla="*/ 8 h 198"/>
                <a:gd name="T4" fmla="*/ 0 w 15"/>
                <a:gd name="T5" fmla="*/ 198 h 198"/>
                <a:gd name="T6" fmla="*/ 15 w 15"/>
                <a:gd name="T7" fmla="*/ 198 h 198"/>
                <a:gd name="T8" fmla="*/ 15 w 15"/>
                <a:gd name="T9" fmla="*/ 8 h 198"/>
                <a:gd name="T10" fmla="*/ 7 w 15"/>
                <a:gd name="T11" fmla="*/ 15 h 198"/>
                <a:gd name="T12" fmla="*/ 7 w 15"/>
                <a:gd name="T13" fmla="*/ 0 h 198"/>
                <a:gd name="T14" fmla="*/ 0 w 15"/>
                <a:gd name="T15" fmla="*/ 0 h 198"/>
                <a:gd name="T16" fmla="*/ 0 w 15"/>
                <a:gd name="T17" fmla="*/ 8 h 198"/>
                <a:gd name="T18" fmla="*/ 7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7" y="0"/>
                  </a:moveTo>
                  <a:lnTo>
                    <a:pt x="0" y="8"/>
                  </a:lnTo>
                  <a:lnTo>
                    <a:pt x="0" y="198"/>
                  </a:lnTo>
                  <a:lnTo>
                    <a:pt x="15" y="198"/>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7" name="Rectangle 579"/>
            <p:cNvSpPr>
              <a:spLocks noChangeArrowheads="1"/>
            </p:cNvSpPr>
            <p:nvPr/>
          </p:nvSpPr>
          <p:spPr bwMode="auto">
            <a:xfrm>
              <a:off x="1242" y="830"/>
              <a:ext cx="13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48" name="Freeform 580"/>
            <p:cNvSpPr>
              <a:spLocks/>
            </p:cNvSpPr>
            <p:nvPr/>
          </p:nvSpPr>
          <p:spPr bwMode="auto">
            <a:xfrm>
              <a:off x="1242" y="826"/>
              <a:ext cx="138" cy="7"/>
            </a:xfrm>
            <a:custGeom>
              <a:avLst/>
              <a:gdLst>
                <a:gd name="T0" fmla="*/ 277 w 277"/>
                <a:gd name="T1" fmla="*/ 8 h 15"/>
                <a:gd name="T2" fmla="*/ 269 w 277"/>
                <a:gd name="T3" fmla="*/ 0 h 15"/>
                <a:gd name="T4" fmla="*/ 0 w 277"/>
                <a:gd name="T5" fmla="*/ 0 h 15"/>
                <a:gd name="T6" fmla="*/ 0 w 277"/>
                <a:gd name="T7" fmla="*/ 15 h 15"/>
                <a:gd name="T8" fmla="*/ 269 w 277"/>
                <a:gd name="T9" fmla="*/ 15 h 15"/>
                <a:gd name="T10" fmla="*/ 262 w 277"/>
                <a:gd name="T11" fmla="*/ 8 h 15"/>
                <a:gd name="T12" fmla="*/ 277 w 277"/>
                <a:gd name="T13" fmla="*/ 8 h 15"/>
                <a:gd name="T14" fmla="*/ 277 w 277"/>
                <a:gd name="T15" fmla="*/ 0 h 15"/>
                <a:gd name="T16" fmla="*/ 269 w 277"/>
                <a:gd name="T17" fmla="*/ 0 h 15"/>
                <a:gd name="T18" fmla="*/ 277 w 27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5">
                  <a:moveTo>
                    <a:pt x="277" y="8"/>
                  </a:moveTo>
                  <a:lnTo>
                    <a:pt x="269" y="0"/>
                  </a:lnTo>
                  <a:lnTo>
                    <a:pt x="0" y="0"/>
                  </a:lnTo>
                  <a:lnTo>
                    <a:pt x="0" y="15"/>
                  </a:lnTo>
                  <a:lnTo>
                    <a:pt x="269" y="15"/>
                  </a:lnTo>
                  <a:lnTo>
                    <a:pt x="262" y="8"/>
                  </a:lnTo>
                  <a:lnTo>
                    <a:pt x="277" y="8"/>
                  </a:lnTo>
                  <a:lnTo>
                    <a:pt x="277" y="0"/>
                  </a:lnTo>
                  <a:lnTo>
                    <a:pt x="269" y="0"/>
                  </a:lnTo>
                  <a:lnTo>
                    <a:pt x="27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49" name="Freeform 581"/>
            <p:cNvSpPr>
              <a:spLocks/>
            </p:cNvSpPr>
            <p:nvPr/>
          </p:nvSpPr>
          <p:spPr bwMode="auto">
            <a:xfrm>
              <a:off x="1372" y="830"/>
              <a:ext cx="8" cy="46"/>
            </a:xfrm>
            <a:custGeom>
              <a:avLst/>
              <a:gdLst>
                <a:gd name="T0" fmla="*/ 7 w 15"/>
                <a:gd name="T1" fmla="*/ 93 h 93"/>
                <a:gd name="T2" fmla="*/ 15 w 15"/>
                <a:gd name="T3" fmla="*/ 86 h 93"/>
                <a:gd name="T4" fmla="*/ 15 w 15"/>
                <a:gd name="T5" fmla="*/ 0 h 93"/>
                <a:gd name="T6" fmla="*/ 0 w 15"/>
                <a:gd name="T7" fmla="*/ 0 h 93"/>
                <a:gd name="T8" fmla="*/ 0 w 15"/>
                <a:gd name="T9" fmla="*/ 86 h 93"/>
                <a:gd name="T10" fmla="*/ 7 w 15"/>
                <a:gd name="T11" fmla="*/ 78 h 93"/>
                <a:gd name="T12" fmla="*/ 7 w 15"/>
                <a:gd name="T13" fmla="*/ 93 h 93"/>
                <a:gd name="T14" fmla="*/ 15 w 15"/>
                <a:gd name="T15" fmla="*/ 93 h 93"/>
                <a:gd name="T16" fmla="*/ 15 w 15"/>
                <a:gd name="T17" fmla="*/ 86 h 93"/>
                <a:gd name="T18" fmla="*/ 7 w 15"/>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3">
                  <a:moveTo>
                    <a:pt x="7" y="93"/>
                  </a:moveTo>
                  <a:lnTo>
                    <a:pt x="15" y="86"/>
                  </a:lnTo>
                  <a:lnTo>
                    <a:pt x="15" y="0"/>
                  </a:lnTo>
                  <a:lnTo>
                    <a:pt x="0" y="0"/>
                  </a:lnTo>
                  <a:lnTo>
                    <a:pt x="0" y="86"/>
                  </a:lnTo>
                  <a:lnTo>
                    <a:pt x="7" y="78"/>
                  </a:lnTo>
                  <a:lnTo>
                    <a:pt x="7" y="93"/>
                  </a:lnTo>
                  <a:lnTo>
                    <a:pt x="15" y="93"/>
                  </a:lnTo>
                  <a:lnTo>
                    <a:pt x="15" y="86"/>
                  </a:lnTo>
                  <a:lnTo>
                    <a:pt x="7"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0" name="Freeform 582"/>
            <p:cNvSpPr>
              <a:spLocks/>
            </p:cNvSpPr>
            <p:nvPr/>
          </p:nvSpPr>
          <p:spPr bwMode="auto">
            <a:xfrm>
              <a:off x="1238" y="869"/>
              <a:ext cx="138" cy="7"/>
            </a:xfrm>
            <a:custGeom>
              <a:avLst/>
              <a:gdLst>
                <a:gd name="T0" fmla="*/ 0 w 275"/>
                <a:gd name="T1" fmla="*/ 8 h 15"/>
                <a:gd name="T2" fmla="*/ 6 w 275"/>
                <a:gd name="T3" fmla="*/ 15 h 15"/>
                <a:gd name="T4" fmla="*/ 275 w 275"/>
                <a:gd name="T5" fmla="*/ 15 h 15"/>
                <a:gd name="T6" fmla="*/ 275 w 275"/>
                <a:gd name="T7" fmla="*/ 0 h 15"/>
                <a:gd name="T8" fmla="*/ 6 w 275"/>
                <a:gd name="T9" fmla="*/ 0 h 15"/>
                <a:gd name="T10" fmla="*/ 14 w 275"/>
                <a:gd name="T11" fmla="*/ 8 h 15"/>
                <a:gd name="T12" fmla="*/ 0 w 275"/>
                <a:gd name="T13" fmla="*/ 8 h 15"/>
                <a:gd name="T14" fmla="*/ 0 w 275"/>
                <a:gd name="T15" fmla="*/ 15 h 15"/>
                <a:gd name="T16" fmla="*/ 6 w 275"/>
                <a:gd name="T17" fmla="*/ 15 h 15"/>
                <a:gd name="T18" fmla="*/ 0 w 2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5">
                  <a:moveTo>
                    <a:pt x="0" y="8"/>
                  </a:moveTo>
                  <a:lnTo>
                    <a:pt x="6" y="15"/>
                  </a:lnTo>
                  <a:lnTo>
                    <a:pt x="275" y="15"/>
                  </a:lnTo>
                  <a:lnTo>
                    <a:pt x="275" y="0"/>
                  </a:lnTo>
                  <a:lnTo>
                    <a:pt x="6" y="0"/>
                  </a:lnTo>
                  <a:lnTo>
                    <a:pt x="14"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1" name="Freeform 583"/>
            <p:cNvSpPr>
              <a:spLocks/>
            </p:cNvSpPr>
            <p:nvPr/>
          </p:nvSpPr>
          <p:spPr bwMode="auto">
            <a:xfrm>
              <a:off x="1238" y="826"/>
              <a:ext cx="8" cy="47"/>
            </a:xfrm>
            <a:custGeom>
              <a:avLst/>
              <a:gdLst>
                <a:gd name="T0" fmla="*/ 6 w 14"/>
                <a:gd name="T1" fmla="*/ 0 h 94"/>
                <a:gd name="T2" fmla="*/ 0 w 14"/>
                <a:gd name="T3" fmla="*/ 8 h 94"/>
                <a:gd name="T4" fmla="*/ 0 w 14"/>
                <a:gd name="T5" fmla="*/ 94 h 94"/>
                <a:gd name="T6" fmla="*/ 14 w 14"/>
                <a:gd name="T7" fmla="*/ 94 h 94"/>
                <a:gd name="T8" fmla="*/ 14 w 14"/>
                <a:gd name="T9" fmla="*/ 8 h 94"/>
                <a:gd name="T10" fmla="*/ 6 w 14"/>
                <a:gd name="T11" fmla="*/ 15 h 94"/>
                <a:gd name="T12" fmla="*/ 6 w 14"/>
                <a:gd name="T13" fmla="*/ 0 h 94"/>
                <a:gd name="T14" fmla="*/ 0 w 14"/>
                <a:gd name="T15" fmla="*/ 0 h 94"/>
                <a:gd name="T16" fmla="*/ 0 w 14"/>
                <a:gd name="T17" fmla="*/ 8 h 94"/>
                <a:gd name="T18" fmla="*/ 6 w 14"/>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94">
                  <a:moveTo>
                    <a:pt x="6" y="0"/>
                  </a:moveTo>
                  <a:lnTo>
                    <a:pt x="0" y="8"/>
                  </a:lnTo>
                  <a:lnTo>
                    <a:pt x="0" y="94"/>
                  </a:lnTo>
                  <a:lnTo>
                    <a:pt x="14" y="94"/>
                  </a:lnTo>
                  <a:lnTo>
                    <a:pt x="14" y="8"/>
                  </a:lnTo>
                  <a:lnTo>
                    <a:pt x="6" y="15"/>
                  </a:lnTo>
                  <a:lnTo>
                    <a:pt x="6" y="0"/>
                  </a:lnTo>
                  <a:lnTo>
                    <a:pt x="0" y="0"/>
                  </a:lnTo>
                  <a:lnTo>
                    <a:pt x="0"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2" name="Rectangle 584"/>
            <p:cNvSpPr>
              <a:spLocks noChangeArrowheads="1"/>
            </p:cNvSpPr>
            <p:nvPr/>
          </p:nvSpPr>
          <p:spPr bwMode="auto">
            <a:xfrm>
              <a:off x="1117" y="891"/>
              <a:ext cx="8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53" name="Rectangle 585"/>
            <p:cNvSpPr>
              <a:spLocks noChangeArrowheads="1"/>
            </p:cNvSpPr>
            <p:nvPr/>
          </p:nvSpPr>
          <p:spPr bwMode="auto">
            <a:xfrm>
              <a:off x="1087" y="921"/>
              <a:ext cx="14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54" name="Freeform 586"/>
            <p:cNvSpPr>
              <a:spLocks/>
            </p:cNvSpPr>
            <p:nvPr/>
          </p:nvSpPr>
          <p:spPr bwMode="auto">
            <a:xfrm>
              <a:off x="1048" y="956"/>
              <a:ext cx="220" cy="8"/>
            </a:xfrm>
            <a:custGeom>
              <a:avLst/>
              <a:gdLst>
                <a:gd name="T0" fmla="*/ 440 w 440"/>
                <a:gd name="T1" fmla="*/ 0 h 16"/>
                <a:gd name="T2" fmla="*/ 0 w 440"/>
                <a:gd name="T3" fmla="*/ 1 h 16"/>
                <a:gd name="T4" fmla="*/ 0 w 440"/>
                <a:gd name="T5" fmla="*/ 16 h 16"/>
                <a:gd name="T6" fmla="*/ 440 w 440"/>
                <a:gd name="T7" fmla="*/ 15 h 16"/>
                <a:gd name="T8" fmla="*/ 440 w 440"/>
                <a:gd name="T9" fmla="*/ 0 h 16"/>
              </a:gdLst>
              <a:ahLst/>
              <a:cxnLst>
                <a:cxn ang="0">
                  <a:pos x="T0" y="T1"/>
                </a:cxn>
                <a:cxn ang="0">
                  <a:pos x="T2" y="T3"/>
                </a:cxn>
                <a:cxn ang="0">
                  <a:pos x="T4" y="T5"/>
                </a:cxn>
                <a:cxn ang="0">
                  <a:pos x="T6" y="T7"/>
                </a:cxn>
                <a:cxn ang="0">
                  <a:pos x="T8" y="T9"/>
                </a:cxn>
              </a:cxnLst>
              <a:rect l="0" t="0" r="r" b="b"/>
              <a:pathLst>
                <a:path w="440" h="16">
                  <a:moveTo>
                    <a:pt x="440" y="0"/>
                  </a:moveTo>
                  <a:lnTo>
                    <a:pt x="0" y="1"/>
                  </a:lnTo>
                  <a:lnTo>
                    <a:pt x="0" y="16"/>
                  </a:lnTo>
                  <a:lnTo>
                    <a:pt x="440" y="15"/>
                  </a:lnTo>
                  <a:lnTo>
                    <a:pt x="4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5" name="Freeform 587"/>
            <p:cNvSpPr>
              <a:spLocks/>
            </p:cNvSpPr>
            <p:nvPr/>
          </p:nvSpPr>
          <p:spPr bwMode="auto">
            <a:xfrm>
              <a:off x="1018" y="990"/>
              <a:ext cx="285" cy="9"/>
            </a:xfrm>
            <a:custGeom>
              <a:avLst/>
              <a:gdLst>
                <a:gd name="T0" fmla="*/ 571 w 571"/>
                <a:gd name="T1" fmla="*/ 0 h 16"/>
                <a:gd name="T2" fmla="*/ 0 w 571"/>
                <a:gd name="T3" fmla="*/ 1 h 16"/>
                <a:gd name="T4" fmla="*/ 0 w 571"/>
                <a:gd name="T5" fmla="*/ 16 h 16"/>
                <a:gd name="T6" fmla="*/ 571 w 571"/>
                <a:gd name="T7" fmla="*/ 15 h 16"/>
                <a:gd name="T8" fmla="*/ 571 w 571"/>
                <a:gd name="T9" fmla="*/ 0 h 16"/>
              </a:gdLst>
              <a:ahLst/>
              <a:cxnLst>
                <a:cxn ang="0">
                  <a:pos x="T0" y="T1"/>
                </a:cxn>
                <a:cxn ang="0">
                  <a:pos x="T2" y="T3"/>
                </a:cxn>
                <a:cxn ang="0">
                  <a:pos x="T4" y="T5"/>
                </a:cxn>
                <a:cxn ang="0">
                  <a:pos x="T6" y="T7"/>
                </a:cxn>
                <a:cxn ang="0">
                  <a:pos x="T8" y="T9"/>
                </a:cxn>
              </a:cxnLst>
              <a:rect l="0" t="0" r="r" b="b"/>
              <a:pathLst>
                <a:path w="571" h="16">
                  <a:moveTo>
                    <a:pt x="571" y="0"/>
                  </a:moveTo>
                  <a:lnTo>
                    <a:pt x="0" y="1"/>
                  </a:lnTo>
                  <a:lnTo>
                    <a:pt x="0" y="16"/>
                  </a:lnTo>
                  <a:lnTo>
                    <a:pt x="571" y="15"/>
                  </a:lnTo>
                  <a:lnTo>
                    <a:pt x="5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6" name="Rectangle 588"/>
            <p:cNvSpPr>
              <a:spLocks noChangeArrowheads="1"/>
            </p:cNvSpPr>
            <p:nvPr/>
          </p:nvSpPr>
          <p:spPr bwMode="auto">
            <a:xfrm>
              <a:off x="974" y="1029"/>
              <a:ext cx="3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57" name="Freeform 589"/>
            <p:cNvSpPr>
              <a:spLocks/>
            </p:cNvSpPr>
            <p:nvPr/>
          </p:nvSpPr>
          <p:spPr bwMode="auto">
            <a:xfrm>
              <a:off x="936" y="1071"/>
              <a:ext cx="439" cy="8"/>
            </a:xfrm>
            <a:custGeom>
              <a:avLst/>
              <a:gdLst>
                <a:gd name="T0" fmla="*/ 877 w 877"/>
                <a:gd name="T1" fmla="*/ 2 h 17"/>
                <a:gd name="T2" fmla="*/ 0 w 877"/>
                <a:gd name="T3" fmla="*/ 0 h 17"/>
                <a:gd name="T4" fmla="*/ 0 w 877"/>
                <a:gd name="T5" fmla="*/ 15 h 17"/>
                <a:gd name="T6" fmla="*/ 877 w 877"/>
                <a:gd name="T7" fmla="*/ 17 h 17"/>
                <a:gd name="T8" fmla="*/ 877 w 877"/>
                <a:gd name="T9" fmla="*/ 2 h 17"/>
              </a:gdLst>
              <a:ahLst/>
              <a:cxnLst>
                <a:cxn ang="0">
                  <a:pos x="T0" y="T1"/>
                </a:cxn>
                <a:cxn ang="0">
                  <a:pos x="T2" y="T3"/>
                </a:cxn>
                <a:cxn ang="0">
                  <a:pos x="T4" y="T5"/>
                </a:cxn>
                <a:cxn ang="0">
                  <a:pos x="T6" y="T7"/>
                </a:cxn>
                <a:cxn ang="0">
                  <a:pos x="T8" y="T9"/>
                </a:cxn>
              </a:cxnLst>
              <a:rect l="0" t="0" r="r" b="b"/>
              <a:pathLst>
                <a:path w="877" h="17">
                  <a:moveTo>
                    <a:pt x="877" y="2"/>
                  </a:moveTo>
                  <a:lnTo>
                    <a:pt x="0" y="0"/>
                  </a:lnTo>
                  <a:lnTo>
                    <a:pt x="0" y="15"/>
                  </a:lnTo>
                  <a:lnTo>
                    <a:pt x="877" y="17"/>
                  </a:lnTo>
                  <a:lnTo>
                    <a:pt x="8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8" name="Freeform 590"/>
            <p:cNvSpPr>
              <a:spLocks/>
            </p:cNvSpPr>
            <p:nvPr/>
          </p:nvSpPr>
          <p:spPr bwMode="auto">
            <a:xfrm>
              <a:off x="896" y="1106"/>
              <a:ext cx="520" cy="9"/>
            </a:xfrm>
            <a:custGeom>
              <a:avLst/>
              <a:gdLst>
                <a:gd name="T0" fmla="*/ 1039 w 1039"/>
                <a:gd name="T1" fmla="*/ 4 h 19"/>
                <a:gd name="T2" fmla="*/ 0 w 1039"/>
                <a:gd name="T3" fmla="*/ 0 h 19"/>
                <a:gd name="T4" fmla="*/ 0 w 1039"/>
                <a:gd name="T5" fmla="*/ 15 h 19"/>
                <a:gd name="T6" fmla="*/ 1039 w 1039"/>
                <a:gd name="T7" fmla="*/ 19 h 19"/>
                <a:gd name="T8" fmla="*/ 1039 w 1039"/>
                <a:gd name="T9" fmla="*/ 4 h 19"/>
              </a:gdLst>
              <a:ahLst/>
              <a:cxnLst>
                <a:cxn ang="0">
                  <a:pos x="T0" y="T1"/>
                </a:cxn>
                <a:cxn ang="0">
                  <a:pos x="T2" y="T3"/>
                </a:cxn>
                <a:cxn ang="0">
                  <a:pos x="T4" y="T5"/>
                </a:cxn>
                <a:cxn ang="0">
                  <a:pos x="T6" y="T7"/>
                </a:cxn>
                <a:cxn ang="0">
                  <a:pos x="T8" y="T9"/>
                </a:cxn>
              </a:cxnLst>
              <a:rect l="0" t="0" r="r" b="b"/>
              <a:pathLst>
                <a:path w="1039" h="19">
                  <a:moveTo>
                    <a:pt x="1039" y="4"/>
                  </a:moveTo>
                  <a:lnTo>
                    <a:pt x="0" y="0"/>
                  </a:lnTo>
                  <a:lnTo>
                    <a:pt x="0" y="15"/>
                  </a:lnTo>
                  <a:lnTo>
                    <a:pt x="1039" y="19"/>
                  </a:lnTo>
                  <a:lnTo>
                    <a:pt x="103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59" name="Freeform 591"/>
            <p:cNvSpPr>
              <a:spLocks/>
            </p:cNvSpPr>
            <p:nvPr/>
          </p:nvSpPr>
          <p:spPr bwMode="auto">
            <a:xfrm>
              <a:off x="862" y="1143"/>
              <a:ext cx="581" cy="9"/>
            </a:xfrm>
            <a:custGeom>
              <a:avLst/>
              <a:gdLst>
                <a:gd name="T0" fmla="*/ 1163 w 1163"/>
                <a:gd name="T1" fmla="*/ 0 h 19"/>
                <a:gd name="T2" fmla="*/ 0 w 1163"/>
                <a:gd name="T3" fmla="*/ 2 h 19"/>
                <a:gd name="T4" fmla="*/ 0 w 1163"/>
                <a:gd name="T5" fmla="*/ 19 h 19"/>
                <a:gd name="T6" fmla="*/ 1163 w 1163"/>
                <a:gd name="T7" fmla="*/ 15 h 19"/>
                <a:gd name="T8" fmla="*/ 1163 w 1163"/>
                <a:gd name="T9" fmla="*/ 0 h 19"/>
              </a:gdLst>
              <a:ahLst/>
              <a:cxnLst>
                <a:cxn ang="0">
                  <a:pos x="T0" y="T1"/>
                </a:cxn>
                <a:cxn ang="0">
                  <a:pos x="T2" y="T3"/>
                </a:cxn>
                <a:cxn ang="0">
                  <a:pos x="T4" y="T5"/>
                </a:cxn>
                <a:cxn ang="0">
                  <a:pos x="T6" y="T7"/>
                </a:cxn>
                <a:cxn ang="0">
                  <a:pos x="T8" y="T9"/>
                </a:cxn>
              </a:cxnLst>
              <a:rect l="0" t="0" r="r" b="b"/>
              <a:pathLst>
                <a:path w="1163" h="19">
                  <a:moveTo>
                    <a:pt x="1163" y="0"/>
                  </a:moveTo>
                  <a:lnTo>
                    <a:pt x="0" y="2"/>
                  </a:lnTo>
                  <a:lnTo>
                    <a:pt x="0" y="19"/>
                  </a:lnTo>
                  <a:lnTo>
                    <a:pt x="1163" y="15"/>
                  </a:lnTo>
                  <a:lnTo>
                    <a:pt x="11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60" name="Rectangle 592"/>
            <p:cNvSpPr>
              <a:spLocks noChangeArrowheads="1"/>
            </p:cNvSpPr>
            <p:nvPr/>
          </p:nvSpPr>
          <p:spPr bwMode="auto">
            <a:xfrm>
              <a:off x="815" y="1180"/>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1" name="Rectangle 593"/>
            <p:cNvSpPr>
              <a:spLocks noChangeArrowheads="1"/>
            </p:cNvSpPr>
            <p:nvPr/>
          </p:nvSpPr>
          <p:spPr bwMode="auto">
            <a:xfrm>
              <a:off x="819" y="1219"/>
              <a:ext cx="67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2" name="Rectangle 594"/>
            <p:cNvSpPr>
              <a:spLocks noChangeArrowheads="1"/>
            </p:cNvSpPr>
            <p:nvPr/>
          </p:nvSpPr>
          <p:spPr bwMode="auto">
            <a:xfrm>
              <a:off x="824" y="1258"/>
              <a:ext cx="669"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3" name="Rectangle 595"/>
            <p:cNvSpPr>
              <a:spLocks noChangeArrowheads="1"/>
            </p:cNvSpPr>
            <p:nvPr/>
          </p:nvSpPr>
          <p:spPr bwMode="auto">
            <a:xfrm>
              <a:off x="828" y="1297"/>
              <a:ext cx="66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4" name="Rectangle 596"/>
            <p:cNvSpPr>
              <a:spLocks noChangeArrowheads="1"/>
            </p:cNvSpPr>
            <p:nvPr/>
          </p:nvSpPr>
          <p:spPr bwMode="auto">
            <a:xfrm>
              <a:off x="819" y="1336"/>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5" name="Rectangle 597"/>
            <p:cNvSpPr>
              <a:spLocks noChangeArrowheads="1"/>
            </p:cNvSpPr>
            <p:nvPr/>
          </p:nvSpPr>
          <p:spPr bwMode="auto">
            <a:xfrm>
              <a:off x="819" y="1371"/>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6" name="Rectangle 598"/>
            <p:cNvSpPr>
              <a:spLocks noChangeArrowheads="1"/>
            </p:cNvSpPr>
            <p:nvPr/>
          </p:nvSpPr>
          <p:spPr bwMode="auto">
            <a:xfrm>
              <a:off x="824" y="1410"/>
              <a:ext cx="67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7" name="Rectangle 599"/>
            <p:cNvSpPr>
              <a:spLocks noChangeArrowheads="1"/>
            </p:cNvSpPr>
            <p:nvPr/>
          </p:nvSpPr>
          <p:spPr bwMode="auto">
            <a:xfrm>
              <a:off x="1231" y="1123"/>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68" name="Freeform 600"/>
            <p:cNvSpPr>
              <a:spLocks/>
            </p:cNvSpPr>
            <p:nvPr/>
          </p:nvSpPr>
          <p:spPr bwMode="auto">
            <a:xfrm>
              <a:off x="1231" y="1119"/>
              <a:ext cx="114" cy="8"/>
            </a:xfrm>
            <a:custGeom>
              <a:avLst/>
              <a:gdLst>
                <a:gd name="T0" fmla="*/ 227 w 227"/>
                <a:gd name="T1" fmla="*/ 8 h 15"/>
                <a:gd name="T2" fmla="*/ 219 w 227"/>
                <a:gd name="T3" fmla="*/ 0 h 15"/>
                <a:gd name="T4" fmla="*/ 0 w 227"/>
                <a:gd name="T5" fmla="*/ 0 h 15"/>
                <a:gd name="T6" fmla="*/ 0 w 227"/>
                <a:gd name="T7" fmla="*/ 15 h 15"/>
                <a:gd name="T8" fmla="*/ 219 w 227"/>
                <a:gd name="T9" fmla="*/ 15 h 15"/>
                <a:gd name="T10" fmla="*/ 212 w 227"/>
                <a:gd name="T11" fmla="*/ 8 h 15"/>
                <a:gd name="T12" fmla="*/ 227 w 227"/>
                <a:gd name="T13" fmla="*/ 8 h 15"/>
                <a:gd name="T14" fmla="*/ 227 w 227"/>
                <a:gd name="T15" fmla="*/ 0 h 15"/>
                <a:gd name="T16" fmla="*/ 219 w 227"/>
                <a:gd name="T17" fmla="*/ 0 h 15"/>
                <a:gd name="T18" fmla="*/ 227 w 2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227" y="8"/>
                  </a:moveTo>
                  <a:lnTo>
                    <a:pt x="219" y="0"/>
                  </a:lnTo>
                  <a:lnTo>
                    <a:pt x="0" y="0"/>
                  </a:lnTo>
                  <a:lnTo>
                    <a:pt x="0" y="15"/>
                  </a:lnTo>
                  <a:lnTo>
                    <a:pt x="219" y="15"/>
                  </a:lnTo>
                  <a:lnTo>
                    <a:pt x="212" y="8"/>
                  </a:lnTo>
                  <a:lnTo>
                    <a:pt x="227" y="8"/>
                  </a:lnTo>
                  <a:lnTo>
                    <a:pt x="227" y="0"/>
                  </a:lnTo>
                  <a:lnTo>
                    <a:pt x="219" y="0"/>
                  </a:lnTo>
                  <a:lnTo>
                    <a:pt x="2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69" name="Freeform 601"/>
            <p:cNvSpPr>
              <a:spLocks/>
            </p:cNvSpPr>
            <p:nvPr/>
          </p:nvSpPr>
          <p:spPr bwMode="auto">
            <a:xfrm>
              <a:off x="1337" y="1123"/>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0" name="Freeform 602"/>
            <p:cNvSpPr>
              <a:spLocks/>
            </p:cNvSpPr>
            <p:nvPr/>
          </p:nvSpPr>
          <p:spPr bwMode="auto">
            <a:xfrm>
              <a:off x="1228" y="1375"/>
              <a:ext cx="113" cy="7"/>
            </a:xfrm>
            <a:custGeom>
              <a:avLst/>
              <a:gdLst>
                <a:gd name="T0" fmla="*/ 0 w 226"/>
                <a:gd name="T1" fmla="*/ 7 h 15"/>
                <a:gd name="T2" fmla="*/ 7 w 226"/>
                <a:gd name="T3" fmla="*/ 15 h 15"/>
                <a:gd name="T4" fmla="*/ 226 w 226"/>
                <a:gd name="T5" fmla="*/ 15 h 15"/>
                <a:gd name="T6" fmla="*/ 226 w 226"/>
                <a:gd name="T7" fmla="*/ 0 h 15"/>
                <a:gd name="T8" fmla="*/ 7 w 226"/>
                <a:gd name="T9" fmla="*/ 0 h 15"/>
                <a:gd name="T10" fmla="*/ 15 w 226"/>
                <a:gd name="T11" fmla="*/ 7 h 15"/>
                <a:gd name="T12" fmla="*/ 0 w 226"/>
                <a:gd name="T13" fmla="*/ 7 h 15"/>
                <a:gd name="T14" fmla="*/ 0 w 226"/>
                <a:gd name="T15" fmla="*/ 15 h 15"/>
                <a:gd name="T16" fmla="*/ 7 w 226"/>
                <a:gd name="T17" fmla="*/ 15 h 15"/>
                <a:gd name="T18" fmla="*/ 0 w 2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0" y="7"/>
                  </a:moveTo>
                  <a:lnTo>
                    <a:pt x="7" y="15"/>
                  </a:lnTo>
                  <a:lnTo>
                    <a:pt x="226" y="15"/>
                  </a:lnTo>
                  <a:lnTo>
                    <a:pt x="22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1" name="Freeform 603"/>
            <p:cNvSpPr>
              <a:spLocks/>
            </p:cNvSpPr>
            <p:nvPr/>
          </p:nvSpPr>
          <p:spPr bwMode="auto">
            <a:xfrm>
              <a:off x="1228" y="1119"/>
              <a:ext cx="7" cy="259"/>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 name="Rectangle 604"/>
            <p:cNvSpPr>
              <a:spLocks noChangeArrowheads="1"/>
            </p:cNvSpPr>
            <p:nvPr/>
          </p:nvSpPr>
          <p:spPr bwMode="auto">
            <a:xfrm>
              <a:off x="1185" y="1123"/>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73" name="Freeform 605"/>
            <p:cNvSpPr>
              <a:spLocks/>
            </p:cNvSpPr>
            <p:nvPr/>
          </p:nvSpPr>
          <p:spPr bwMode="auto">
            <a:xfrm>
              <a:off x="1185" y="1119"/>
              <a:ext cx="53" cy="8"/>
            </a:xfrm>
            <a:custGeom>
              <a:avLst/>
              <a:gdLst>
                <a:gd name="T0" fmla="*/ 106 w 106"/>
                <a:gd name="T1" fmla="*/ 8 h 15"/>
                <a:gd name="T2" fmla="*/ 97 w 106"/>
                <a:gd name="T3" fmla="*/ 0 h 15"/>
                <a:gd name="T4" fmla="*/ 0 w 106"/>
                <a:gd name="T5" fmla="*/ 0 h 15"/>
                <a:gd name="T6" fmla="*/ 0 w 106"/>
                <a:gd name="T7" fmla="*/ 15 h 15"/>
                <a:gd name="T8" fmla="*/ 97 w 106"/>
                <a:gd name="T9" fmla="*/ 15 h 15"/>
                <a:gd name="T10" fmla="*/ 89 w 106"/>
                <a:gd name="T11" fmla="*/ 8 h 15"/>
                <a:gd name="T12" fmla="*/ 106 w 106"/>
                <a:gd name="T13" fmla="*/ 8 h 15"/>
                <a:gd name="T14" fmla="*/ 106 w 106"/>
                <a:gd name="T15" fmla="*/ 0 h 15"/>
                <a:gd name="T16" fmla="*/ 97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7" y="0"/>
                  </a:lnTo>
                  <a:lnTo>
                    <a:pt x="0" y="0"/>
                  </a:lnTo>
                  <a:lnTo>
                    <a:pt x="0" y="15"/>
                  </a:lnTo>
                  <a:lnTo>
                    <a:pt x="97" y="15"/>
                  </a:lnTo>
                  <a:lnTo>
                    <a:pt x="89" y="8"/>
                  </a:lnTo>
                  <a:lnTo>
                    <a:pt x="106" y="8"/>
                  </a:lnTo>
                  <a:lnTo>
                    <a:pt x="106" y="0"/>
                  </a:lnTo>
                  <a:lnTo>
                    <a:pt x="97"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4" name="Freeform 606"/>
            <p:cNvSpPr>
              <a:spLocks/>
            </p:cNvSpPr>
            <p:nvPr/>
          </p:nvSpPr>
          <p:spPr bwMode="auto">
            <a:xfrm>
              <a:off x="1230" y="1123"/>
              <a:ext cx="8" cy="259"/>
            </a:xfrm>
            <a:custGeom>
              <a:avLst/>
              <a:gdLst>
                <a:gd name="T0" fmla="*/ 8 w 17"/>
                <a:gd name="T1" fmla="*/ 517 h 517"/>
                <a:gd name="T2" fmla="*/ 17 w 17"/>
                <a:gd name="T3" fmla="*/ 509 h 517"/>
                <a:gd name="T4" fmla="*/ 17 w 17"/>
                <a:gd name="T5" fmla="*/ 0 h 517"/>
                <a:gd name="T6" fmla="*/ 0 w 17"/>
                <a:gd name="T7" fmla="*/ 0 h 517"/>
                <a:gd name="T8" fmla="*/ 0 w 17"/>
                <a:gd name="T9" fmla="*/ 509 h 517"/>
                <a:gd name="T10" fmla="*/ 8 w 17"/>
                <a:gd name="T11" fmla="*/ 502 h 517"/>
                <a:gd name="T12" fmla="*/ 8 w 17"/>
                <a:gd name="T13" fmla="*/ 517 h 517"/>
                <a:gd name="T14" fmla="*/ 17 w 17"/>
                <a:gd name="T15" fmla="*/ 517 h 517"/>
                <a:gd name="T16" fmla="*/ 17 w 17"/>
                <a:gd name="T17" fmla="*/ 509 h 517"/>
                <a:gd name="T18" fmla="*/ 8 w 17"/>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517">
                  <a:moveTo>
                    <a:pt x="8" y="517"/>
                  </a:moveTo>
                  <a:lnTo>
                    <a:pt x="17" y="509"/>
                  </a:lnTo>
                  <a:lnTo>
                    <a:pt x="17" y="0"/>
                  </a:lnTo>
                  <a:lnTo>
                    <a:pt x="0" y="0"/>
                  </a:lnTo>
                  <a:lnTo>
                    <a:pt x="0" y="509"/>
                  </a:lnTo>
                  <a:lnTo>
                    <a:pt x="8" y="502"/>
                  </a:lnTo>
                  <a:lnTo>
                    <a:pt x="8" y="517"/>
                  </a:lnTo>
                  <a:lnTo>
                    <a:pt x="17" y="517"/>
                  </a:lnTo>
                  <a:lnTo>
                    <a:pt x="17"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5" name="Freeform 607"/>
            <p:cNvSpPr>
              <a:spLocks/>
            </p:cNvSpPr>
            <p:nvPr/>
          </p:nvSpPr>
          <p:spPr bwMode="auto">
            <a:xfrm>
              <a:off x="1181" y="1375"/>
              <a:ext cx="53" cy="7"/>
            </a:xfrm>
            <a:custGeom>
              <a:avLst/>
              <a:gdLst>
                <a:gd name="T0" fmla="*/ 0 w 106"/>
                <a:gd name="T1" fmla="*/ 7 h 15"/>
                <a:gd name="T2" fmla="*/ 9 w 106"/>
                <a:gd name="T3" fmla="*/ 15 h 15"/>
                <a:gd name="T4" fmla="*/ 106 w 106"/>
                <a:gd name="T5" fmla="*/ 15 h 15"/>
                <a:gd name="T6" fmla="*/ 106 w 106"/>
                <a:gd name="T7" fmla="*/ 0 h 15"/>
                <a:gd name="T8" fmla="*/ 9 w 106"/>
                <a:gd name="T9" fmla="*/ 0 h 15"/>
                <a:gd name="T10" fmla="*/ 15 w 106"/>
                <a:gd name="T11" fmla="*/ 7 h 15"/>
                <a:gd name="T12" fmla="*/ 0 w 106"/>
                <a:gd name="T13" fmla="*/ 7 h 15"/>
                <a:gd name="T14" fmla="*/ 0 w 106"/>
                <a:gd name="T15" fmla="*/ 15 h 15"/>
                <a:gd name="T16" fmla="*/ 9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9" y="15"/>
                  </a:lnTo>
                  <a:lnTo>
                    <a:pt x="106" y="15"/>
                  </a:lnTo>
                  <a:lnTo>
                    <a:pt x="106" y="0"/>
                  </a:lnTo>
                  <a:lnTo>
                    <a:pt x="9" y="0"/>
                  </a:lnTo>
                  <a:lnTo>
                    <a:pt x="15" y="7"/>
                  </a:lnTo>
                  <a:lnTo>
                    <a:pt x="0" y="7"/>
                  </a:lnTo>
                  <a:lnTo>
                    <a:pt x="0" y="15"/>
                  </a:lnTo>
                  <a:lnTo>
                    <a:pt x="9"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6" name="Freeform 608"/>
            <p:cNvSpPr>
              <a:spLocks/>
            </p:cNvSpPr>
            <p:nvPr/>
          </p:nvSpPr>
          <p:spPr bwMode="auto">
            <a:xfrm>
              <a:off x="1181" y="1119"/>
              <a:ext cx="8" cy="259"/>
            </a:xfrm>
            <a:custGeom>
              <a:avLst/>
              <a:gdLst>
                <a:gd name="T0" fmla="*/ 9 w 15"/>
                <a:gd name="T1" fmla="*/ 0 h 517"/>
                <a:gd name="T2" fmla="*/ 0 w 15"/>
                <a:gd name="T3" fmla="*/ 8 h 517"/>
                <a:gd name="T4" fmla="*/ 0 w 15"/>
                <a:gd name="T5" fmla="*/ 517 h 517"/>
                <a:gd name="T6" fmla="*/ 15 w 15"/>
                <a:gd name="T7" fmla="*/ 517 h 517"/>
                <a:gd name="T8" fmla="*/ 15 w 15"/>
                <a:gd name="T9" fmla="*/ 8 h 517"/>
                <a:gd name="T10" fmla="*/ 9 w 15"/>
                <a:gd name="T11" fmla="*/ 15 h 517"/>
                <a:gd name="T12" fmla="*/ 9 w 15"/>
                <a:gd name="T13" fmla="*/ 0 h 517"/>
                <a:gd name="T14" fmla="*/ 0 w 15"/>
                <a:gd name="T15" fmla="*/ 0 h 517"/>
                <a:gd name="T16" fmla="*/ 0 w 15"/>
                <a:gd name="T17" fmla="*/ 8 h 517"/>
                <a:gd name="T18" fmla="*/ 9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9" y="0"/>
                  </a:moveTo>
                  <a:lnTo>
                    <a:pt x="0" y="8"/>
                  </a:lnTo>
                  <a:lnTo>
                    <a:pt x="0" y="517"/>
                  </a:lnTo>
                  <a:lnTo>
                    <a:pt x="15" y="517"/>
                  </a:lnTo>
                  <a:lnTo>
                    <a:pt x="15" y="8"/>
                  </a:lnTo>
                  <a:lnTo>
                    <a:pt x="9" y="15"/>
                  </a:lnTo>
                  <a:lnTo>
                    <a:pt x="9" y="0"/>
                  </a:lnTo>
                  <a:lnTo>
                    <a:pt x="0" y="0"/>
                  </a:lnTo>
                  <a:lnTo>
                    <a:pt x="0"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7" name="Rectangle 609"/>
            <p:cNvSpPr>
              <a:spLocks noChangeArrowheads="1"/>
            </p:cNvSpPr>
            <p:nvPr/>
          </p:nvSpPr>
          <p:spPr bwMode="auto">
            <a:xfrm>
              <a:off x="1338" y="1123"/>
              <a:ext cx="50" cy="254"/>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78" name="Freeform 610"/>
            <p:cNvSpPr>
              <a:spLocks/>
            </p:cNvSpPr>
            <p:nvPr/>
          </p:nvSpPr>
          <p:spPr bwMode="auto">
            <a:xfrm>
              <a:off x="1338" y="1119"/>
              <a:ext cx="53" cy="7"/>
            </a:xfrm>
            <a:custGeom>
              <a:avLst/>
              <a:gdLst>
                <a:gd name="T0" fmla="*/ 106 w 106"/>
                <a:gd name="T1" fmla="*/ 8 h 15"/>
                <a:gd name="T2" fmla="*/ 99 w 106"/>
                <a:gd name="T3" fmla="*/ 0 h 15"/>
                <a:gd name="T4" fmla="*/ 0 w 106"/>
                <a:gd name="T5" fmla="*/ 0 h 15"/>
                <a:gd name="T6" fmla="*/ 0 w 106"/>
                <a:gd name="T7" fmla="*/ 15 h 15"/>
                <a:gd name="T8" fmla="*/ 99 w 106"/>
                <a:gd name="T9" fmla="*/ 15 h 15"/>
                <a:gd name="T10" fmla="*/ 91 w 106"/>
                <a:gd name="T11" fmla="*/ 8 h 15"/>
                <a:gd name="T12" fmla="*/ 106 w 106"/>
                <a:gd name="T13" fmla="*/ 8 h 15"/>
                <a:gd name="T14" fmla="*/ 106 w 106"/>
                <a:gd name="T15" fmla="*/ 0 h 15"/>
                <a:gd name="T16" fmla="*/ 99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9" y="0"/>
                  </a:lnTo>
                  <a:lnTo>
                    <a:pt x="0" y="0"/>
                  </a:lnTo>
                  <a:lnTo>
                    <a:pt x="0" y="15"/>
                  </a:lnTo>
                  <a:lnTo>
                    <a:pt x="99" y="15"/>
                  </a:lnTo>
                  <a:lnTo>
                    <a:pt x="91" y="8"/>
                  </a:lnTo>
                  <a:lnTo>
                    <a:pt x="106" y="8"/>
                  </a:lnTo>
                  <a:lnTo>
                    <a:pt x="106" y="0"/>
                  </a:lnTo>
                  <a:lnTo>
                    <a:pt x="99"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9" name="Freeform 611"/>
            <p:cNvSpPr>
              <a:spLocks/>
            </p:cNvSpPr>
            <p:nvPr/>
          </p:nvSpPr>
          <p:spPr bwMode="auto">
            <a:xfrm>
              <a:off x="1384" y="1123"/>
              <a:ext cx="7" cy="258"/>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0" name="Freeform 612"/>
            <p:cNvSpPr>
              <a:spLocks/>
            </p:cNvSpPr>
            <p:nvPr/>
          </p:nvSpPr>
          <p:spPr bwMode="auto">
            <a:xfrm>
              <a:off x="1335" y="1374"/>
              <a:ext cx="53" cy="7"/>
            </a:xfrm>
            <a:custGeom>
              <a:avLst/>
              <a:gdLst>
                <a:gd name="T0" fmla="*/ 0 w 106"/>
                <a:gd name="T1" fmla="*/ 7 h 15"/>
                <a:gd name="T2" fmla="*/ 7 w 106"/>
                <a:gd name="T3" fmla="*/ 15 h 15"/>
                <a:gd name="T4" fmla="*/ 106 w 106"/>
                <a:gd name="T5" fmla="*/ 15 h 15"/>
                <a:gd name="T6" fmla="*/ 106 w 106"/>
                <a:gd name="T7" fmla="*/ 0 h 15"/>
                <a:gd name="T8" fmla="*/ 7 w 106"/>
                <a:gd name="T9" fmla="*/ 0 h 15"/>
                <a:gd name="T10" fmla="*/ 15 w 106"/>
                <a:gd name="T11" fmla="*/ 7 h 15"/>
                <a:gd name="T12" fmla="*/ 0 w 106"/>
                <a:gd name="T13" fmla="*/ 7 h 15"/>
                <a:gd name="T14" fmla="*/ 0 w 106"/>
                <a:gd name="T15" fmla="*/ 15 h 15"/>
                <a:gd name="T16" fmla="*/ 7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7" y="15"/>
                  </a:lnTo>
                  <a:lnTo>
                    <a:pt x="106" y="15"/>
                  </a:lnTo>
                  <a:lnTo>
                    <a:pt x="106"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1" name="Freeform 613"/>
            <p:cNvSpPr>
              <a:spLocks/>
            </p:cNvSpPr>
            <p:nvPr/>
          </p:nvSpPr>
          <p:spPr bwMode="auto">
            <a:xfrm>
              <a:off x="1335" y="1119"/>
              <a:ext cx="8" cy="258"/>
            </a:xfrm>
            <a:custGeom>
              <a:avLst/>
              <a:gdLst>
                <a:gd name="T0" fmla="*/ 7 w 15"/>
                <a:gd name="T1" fmla="*/ 0 h 517"/>
                <a:gd name="T2" fmla="*/ 0 w 15"/>
                <a:gd name="T3" fmla="*/ 8 h 517"/>
                <a:gd name="T4" fmla="*/ 0 w 15"/>
                <a:gd name="T5" fmla="*/ 517 h 517"/>
                <a:gd name="T6" fmla="*/ 15 w 15"/>
                <a:gd name="T7" fmla="*/ 517 h 517"/>
                <a:gd name="T8" fmla="*/ 15 w 15"/>
                <a:gd name="T9" fmla="*/ 8 h 517"/>
                <a:gd name="T10" fmla="*/ 7 w 15"/>
                <a:gd name="T11" fmla="*/ 15 h 517"/>
                <a:gd name="T12" fmla="*/ 7 w 15"/>
                <a:gd name="T13" fmla="*/ 0 h 517"/>
                <a:gd name="T14" fmla="*/ 0 w 15"/>
                <a:gd name="T15" fmla="*/ 0 h 517"/>
                <a:gd name="T16" fmla="*/ 0 w 15"/>
                <a:gd name="T17" fmla="*/ 8 h 517"/>
                <a:gd name="T18" fmla="*/ 7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0"/>
                  </a:moveTo>
                  <a:lnTo>
                    <a:pt x="0" y="8"/>
                  </a:lnTo>
                  <a:lnTo>
                    <a:pt x="0" y="517"/>
                  </a:lnTo>
                  <a:lnTo>
                    <a:pt x="15" y="517"/>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 name="Rectangle 614"/>
            <p:cNvSpPr>
              <a:spLocks noChangeArrowheads="1"/>
            </p:cNvSpPr>
            <p:nvPr/>
          </p:nvSpPr>
          <p:spPr bwMode="auto">
            <a:xfrm>
              <a:off x="1242" y="1138"/>
              <a:ext cx="87" cy="98"/>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3" name="Freeform 615"/>
            <p:cNvSpPr>
              <a:spLocks/>
            </p:cNvSpPr>
            <p:nvPr/>
          </p:nvSpPr>
          <p:spPr bwMode="auto">
            <a:xfrm>
              <a:off x="1242" y="1135"/>
              <a:ext cx="91" cy="7"/>
            </a:xfrm>
            <a:custGeom>
              <a:avLst/>
              <a:gdLst>
                <a:gd name="T0" fmla="*/ 184 w 184"/>
                <a:gd name="T1" fmla="*/ 7 h 15"/>
                <a:gd name="T2" fmla="*/ 176 w 184"/>
                <a:gd name="T3" fmla="*/ 0 h 15"/>
                <a:gd name="T4" fmla="*/ 0 w 184"/>
                <a:gd name="T5" fmla="*/ 0 h 15"/>
                <a:gd name="T6" fmla="*/ 0 w 184"/>
                <a:gd name="T7" fmla="*/ 15 h 15"/>
                <a:gd name="T8" fmla="*/ 176 w 184"/>
                <a:gd name="T9" fmla="*/ 15 h 15"/>
                <a:gd name="T10" fmla="*/ 169 w 184"/>
                <a:gd name="T11" fmla="*/ 7 h 15"/>
                <a:gd name="T12" fmla="*/ 184 w 184"/>
                <a:gd name="T13" fmla="*/ 7 h 15"/>
                <a:gd name="T14" fmla="*/ 184 w 184"/>
                <a:gd name="T15" fmla="*/ 0 h 15"/>
                <a:gd name="T16" fmla="*/ 176 w 184"/>
                <a:gd name="T17" fmla="*/ 0 h 15"/>
                <a:gd name="T18" fmla="*/ 184 w 18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
                  <a:moveTo>
                    <a:pt x="184" y="7"/>
                  </a:moveTo>
                  <a:lnTo>
                    <a:pt x="176" y="0"/>
                  </a:lnTo>
                  <a:lnTo>
                    <a:pt x="0" y="0"/>
                  </a:lnTo>
                  <a:lnTo>
                    <a:pt x="0" y="15"/>
                  </a:lnTo>
                  <a:lnTo>
                    <a:pt x="176" y="15"/>
                  </a:lnTo>
                  <a:lnTo>
                    <a:pt x="169" y="7"/>
                  </a:lnTo>
                  <a:lnTo>
                    <a:pt x="184" y="7"/>
                  </a:lnTo>
                  <a:lnTo>
                    <a:pt x="184" y="0"/>
                  </a:lnTo>
                  <a:lnTo>
                    <a:pt x="176" y="0"/>
                  </a:lnTo>
                  <a:lnTo>
                    <a:pt x="18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 name="Freeform 616"/>
            <p:cNvSpPr>
              <a:spLocks/>
            </p:cNvSpPr>
            <p:nvPr/>
          </p:nvSpPr>
          <p:spPr bwMode="auto">
            <a:xfrm>
              <a:off x="1326" y="1138"/>
              <a:ext cx="7" cy="102"/>
            </a:xfrm>
            <a:custGeom>
              <a:avLst/>
              <a:gdLst>
                <a:gd name="T0" fmla="*/ 7 w 15"/>
                <a:gd name="T1" fmla="*/ 204 h 204"/>
                <a:gd name="T2" fmla="*/ 15 w 15"/>
                <a:gd name="T3" fmla="*/ 196 h 204"/>
                <a:gd name="T4" fmla="*/ 15 w 15"/>
                <a:gd name="T5" fmla="*/ 0 h 204"/>
                <a:gd name="T6" fmla="*/ 0 w 15"/>
                <a:gd name="T7" fmla="*/ 0 h 204"/>
                <a:gd name="T8" fmla="*/ 0 w 15"/>
                <a:gd name="T9" fmla="*/ 196 h 204"/>
                <a:gd name="T10" fmla="*/ 7 w 15"/>
                <a:gd name="T11" fmla="*/ 189 h 204"/>
                <a:gd name="T12" fmla="*/ 7 w 15"/>
                <a:gd name="T13" fmla="*/ 204 h 204"/>
                <a:gd name="T14" fmla="*/ 15 w 15"/>
                <a:gd name="T15" fmla="*/ 204 h 204"/>
                <a:gd name="T16" fmla="*/ 15 w 15"/>
                <a:gd name="T17" fmla="*/ 196 h 204"/>
                <a:gd name="T18" fmla="*/ 7 w 15"/>
                <a:gd name="T19"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4">
                  <a:moveTo>
                    <a:pt x="7" y="204"/>
                  </a:moveTo>
                  <a:lnTo>
                    <a:pt x="15" y="196"/>
                  </a:lnTo>
                  <a:lnTo>
                    <a:pt x="15" y="0"/>
                  </a:lnTo>
                  <a:lnTo>
                    <a:pt x="0" y="0"/>
                  </a:lnTo>
                  <a:lnTo>
                    <a:pt x="0" y="196"/>
                  </a:lnTo>
                  <a:lnTo>
                    <a:pt x="7" y="189"/>
                  </a:lnTo>
                  <a:lnTo>
                    <a:pt x="7" y="204"/>
                  </a:lnTo>
                  <a:lnTo>
                    <a:pt x="15" y="204"/>
                  </a:lnTo>
                  <a:lnTo>
                    <a:pt x="15" y="196"/>
                  </a:lnTo>
                  <a:lnTo>
                    <a:pt x="7"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5" name="Freeform 617"/>
            <p:cNvSpPr>
              <a:spLocks/>
            </p:cNvSpPr>
            <p:nvPr/>
          </p:nvSpPr>
          <p:spPr bwMode="auto">
            <a:xfrm>
              <a:off x="1238" y="1233"/>
              <a:ext cx="91" cy="7"/>
            </a:xfrm>
            <a:custGeom>
              <a:avLst/>
              <a:gdLst>
                <a:gd name="T0" fmla="*/ 0 w 182"/>
                <a:gd name="T1" fmla="*/ 7 h 15"/>
                <a:gd name="T2" fmla="*/ 6 w 182"/>
                <a:gd name="T3" fmla="*/ 15 h 15"/>
                <a:gd name="T4" fmla="*/ 182 w 182"/>
                <a:gd name="T5" fmla="*/ 15 h 15"/>
                <a:gd name="T6" fmla="*/ 182 w 182"/>
                <a:gd name="T7" fmla="*/ 0 h 15"/>
                <a:gd name="T8" fmla="*/ 6 w 182"/>
                <a:gd name="T9" fmla="*/ 0 h 15"/>
                <a:gd name="T10" fmla="*/ 14 w 182"/>
                <a:gd name="T11" fmla="*/ 7 h 15"/>
                <a:gd name="T12" fmla="*/ 0 w 182"/>
                <a:gd name="T13" fmla="*/ 7 h 15"/>
                <a:gd name="T14" fmla="*/ 0 w 182"/>
                <a:gd name="T15" fmla="*/ 15 h 15"/>
                <a:gd name="T16" fmla="*/ 6 w 182"/>
                <a:gd name="T17" fmla="*/ 15 h 15"/>
                <a:gd name="T18" fmla="*/ 0 w 18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5">
                  <a:moveTo>
                    <a:pt x="0" y="7"/>
                  </a:moveTo>
                  <a:lnTo>
                    <a:pt x="6" y="15"/>
                  </a:lnTo>
                  <a:lnTo>
                    <a:pt x="182" y="15"/>
                  </a:lnTo>
                  <a:lnTo>
                    <a:pt x="182" y="0"/>
                  </a:lnTo>
                  <a:lnTo>
                    <a:pt x="6" y="0"/>
                  </a:lnTo>
                  <a:lnTo>
                    <a:pt x="14" y="7"/>
                  </a:lnTo>
                  <a:lnTo>
                    <a:pt x="0" y="7"/>
                  </a:lnTo>
                  <a:lnTo>
                    <a:pt x="0" y="15"/>
                  </a:lnTo>
                  <a:lnTo>
                    <a:pt x="6"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 name="Freeform 618"/>
            <p:cNvSpPr>
              <a:spLocks/>
            </p:cNvSpPr>
            <p:nvPr/>
          </p:nvSpPr>
          <p:spPr bwMode="auto">
            <a:xfrm>
              <a:off x="1238" y="1135"/>
              <a:ext cx="8" cy="101"/>
            </a:xfrm>
            <a:custGeom>
              <a:avLst/>
              <a:gdLst>
                <a:gd name="T0" fmla="*/ 6 w 14"/>
                <a:gd name="T1" fmla="*/ 0 h 203"/>
                <a:gd name="T2" fmla="*/ 0 w 14"/>
                <a:gd name="T3" fmla="*/ 7 h 203"/>
                <a:gd name="T4" fmla="*/ 0 w 14"/>
                <a:gd name="T5" fmla="*/ 203 h 203"/>
                <a:gd name="T6" fmla="*/ 14 w 14"/>
                <a:gd name="T7" fmla="*/ 203 h 203"/>
                <a:gd name="T8" fmla="*/ 14 w 14"/>
                <a:gd name="T9" fmla="*/ 7 h 203"/>
                <a:gd name="T10" fmla="*/ 6 w 14"/>
                <a:gd name="T11" fmla="*/ 15 h 203"/>
                <a:gd name="T12" fmla="*/ 6 w 14"/>
                <a:gd name="T13" fmla="*/ 0 h 203"/>
                <a:gd name="T14" fmla="*/ 0 w 14"/>
                <a:gd name="T15" fmla="*/ 0 h 203"/>
                <a:gd name="T16" fmla="*/ 0 w 14"/>
                <a:gd name="T17" fmla="*/ 7 h 203"/>
                <a:gd name="T18" fmla="*/ 6 w 14"/>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03">
                  <a:moveTo>
                    <a:pt x="6" y="0"/>
                  </a:moveTo>
                  <a:lnTo>
                    <a:pt x="0" y="7"/>
                  </a:lnTo>
                  <a:lnTo>
                    <a:pt x="0" y="203"/>
                  </a:lnTo>
                  <a:lnTo>
                    <a:pt x="14" y="203"/>
                  </a:lnTo>
                  <a:lnTo>
                    <a:pt x="14" y="7"/>
                  </a:lnTo>
                  <a:lnTo>
                    <a:pt x="6" y="15"/>
                  </a:lnTo>
                  <a:lnTo>
                    <a:pt x="6" y="0"/>
                  </a:lnTo>
                  <a:lnTo>
                    <a:pt x="0" y="0"/>
                  </a:lnTo>
                  <a:lnTo>
                    <a:pt x="0"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 name="Rectangle 619"/>
            <p:cNvSpPr>
              <a:spLocks noChangeArrowheads="1"/>
            </p:cNvSpPr>
            <p:nvPr/>
          </p:nvSpPr>
          <p:spPr bwMode="auto">
            <a:xfrm>
              <a:off x="1245" y="1246"/>
              <a:ext cx="83" cy="117"/>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8" name="Freeform 620"/>
            <p:cNvSpPr>
              <a:spLocks/>
            </p:cNvSpPr>
            <p:nvPr/>
          </p:nvSpPr>
          <p:spPr bwMode="auto">
            <a:xfrm>
              <a:off x="1245" y="1242"/>
              <a:ext cx="87" cy="8"/>
            </a:xfrm>
            <a:custGeom>
              <a:avLst/>
              <a:gdLst>
                <a:gd name="T0" fmla="*/ 174 w 174"/>
                <a:gd name="T1" fmla="*/ 8 h 16"/>
                <a:gd name="T2" fmla="*/ 167 w 174"/>
                <a:gd name="T3" fmla="*/ 0 h 16"/>
                <a:gd name="T4" fmla="*/ 0 w 174"/>
                <a:gd name="T5" fmla="*/ 0 h 16"/>
                <a:gd name="T6" fmla="*/ 0 w 174"/>
                <a:gd name="T7" fmla="*/ 16 h 16"/>
                <a:gd name="T8" fmla="*/ 167 w 174"/>
                <a:gd name="T9" fmla="*/ 16 h 16"/>
                <a:gd name="T10" fmla="*/ 159 w 174"/>
                <a:gd name="T11" fmla="*/ 8 h 16"/>
                <a:gd name="T12" fmla="*/ 174 w 174"/>
                <a:gd name="T13" fmla="*/ 8 h 16"/>
                <a:gd name="T14" fmla="*/ 174 w 174"/>
                <a:gd name="T15" fmla="*/ 0 h 16"/>
                <a:gd name="T16" fmla="*/ 167 w 174"/>
                <a:gd name="T17" fmla="*/ 0 h 16"/>
                <a:gd name="T18" fmla="*/ 174 w 17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6">
                  <a:moveTo>
                    <a:pt x="174" y="8"/>
                  </a:moveTo>
                  <a:lnTo>
                    <a:pt x="167" y="0"/>
                  </a:lnTo>
                  <a:lnTo>
                    <a:pt x="0" y="0"/>
                  </a:lnTo>
                  <a:lnTo>
                    <a:pt x="0" y="16"/>
                  </a:lnTo>
                  <a:lnTo>
                    <a:pt x="167" y="16"/>
                  </a:lnTo>
                  <a:lnTo>
                    <a:pt x="159" y="8"/>
                  </a:lnTo>
                  <a:lnTo>
                    <a:pt x="174" y="8"/>
                  </a:lnTo>
                  <a:lnTo>
                    <a:pt x="174" y="0"/>
                  </a:lnTo>
                  <a:lnTo>
                    <a:pt x="167" y="0"/>
                  </a:lnTo>
                  <a:lnTo>
                    <a:pt x="17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9" name="Freeform 621"/>
            <p:cNvSpPr>
              <a:spLocks/>
            </p:cNvSpPr>
            <p:nvPr/>
          </p:nvSpPr>
          <p:spPr bwMode="auto">
            <a:xfrm>
              <a:off x="1324" y="1246"/>
              <a:ext cx="8" cy="120"/>
            </a:xfrm>
            <a:custGeom>
              <a:avLst/>
              <a:gdLst>
                <a:gd name="T0" fmla="*/ 8 w 15"/>
                <a:gd name="T1" fmla="*/ 242 h 242"/>
                <a:gd name="T2" fmla="*/ 15 w 15"/>
                <a:gd name="T3" fmla="*/ 235 h 242"/>
                <a:gd name="T4" fmla="*/ 15 w 15"/>
                <a:gd name="T5" fmla="*/ 0 h 242"/>
                <a:gd name="T6" fmla="*/ 0 w 15"/>
                <a:gd name="T7" fmla="*/ 0 h 242"/>
                <a:gd name="T8" fmla="*/ 0 w 15"/>
                <a:gd name="T9" fmla="*/ 235 h 242"/>
                <a:gd name="T10" fmla="*/ 8 w 15"/>
                <a:gd name="T11" fmla="*/ 227 h 242"/>
                <a:gd name="T12" fmla="*/ 8 w 15"/>
                <a:gd name="T13" fmla="*/ 242 h 242"/>
                <a:gd name="T14" fmla="*/ 15 w 15"/>
                <a:gd name="T15" fmla="*/ 242 h 242"/>
                <a:gd name="T16" fmla="*/ 15 w 15"/>
                <a:gd name="T17" fmla="*/ 235 h 242"/>
                <a:gd name="T18" fmla="*/ 8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8" y="242"/>
                  </a:moveTo>
                  <a:lnTo>
                    <a:pt x="15" y="235"/>
                  </a:lnTo>
                  <a:lnTo>
                    <a:pt x="15" y="0"/>
                  </a:lnTo>
                  <a:lnTo>
                    <a:pt x="0" y="0"/>
                  </a:lnTo>
                  <a:lnTo>
                    <a:pt x="0" y="235"/>
                  </a:lnTo>
                  <a:lnTo>
                    <a:pt x="8" y="227"/>
                  </a:lnTo>
                  <a:lnTo>
                    <a:pt x="8" y="242"/>
                  </a:lnTo>
                  <a:lnTo>
                    <a:pt x="15" y="242"/>
                  </a:lnTo>
                  <a:lnTo>
                    <a:pt x="15" y="235"/>
                  </a:lnTo>
                  <a:lnTo>
                    <a:pt x="8"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0" name="Freeform 622"/>
            <p:cNvSpPr>
              <a:spLocks/>
            </p:cNvSpPr>
            <p:nvPr/>
          </p:nvSpPr>
          <p:spPr bwMode="auto">
            <a:xfrm>
              <a:off x="1241" y="1359"/>
              <a:ext cx="87" cy="7"/>
            </a:xfrm>
            <a:custGeom>
              <a:avLst/>
              <a:gdLst>
                <a:gd name="T0" fmla="*/ 0 w 175"/>
                <a:gd name="T1" fmla="*/ 8 h 15"/>
                <a:gd name="T2" fmla="*/ 8 w 175"/>
                <a:gd name="T3" fmla="*/ 15 h 15"/>
                <a:gd name="T4" fmla="*/ 175 w 175"/>
                <a:gd name="T5" fmla="*/ 15 h 15"/>
                <a:gd name="T6" fmla="*/ 175 w 175"/>
                <a:gd name="T7" fmla="*/ 0 h 15"/>
                <a:gd name="T8" fmla="*/ 8 w 175"/>
                <a:gd name="T9" fmla="*/ 0 h 15"/>
                <a:gd name="T10" fmla="*/ 16 w 175"/>
                <a:gd name="T11" fmla="*/ 8 h 15"/>
                <a:gd name="T12" fmla="*/ 0 w 175"/>
                <a:gd name="T13" fmla="*/ 8 h 15"/>
                <a:gd name="T14" fmla="*/ 0 w 175"/>
                <a:gd name="T15" fmla="*/ 15 h 15"/>
                <a:gd name="T16" fmla="*/ 8 w 175"/>
                <a:gd name="T17" fmla="*/ 15 h 15"/>
                <a:gd name="T18" fmla="*/ 0 w 17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
                  <a:moveTo>
                    <a:pt x="0" y="8"/>
                  </a:moveTo>
                  <a:lnTo>
                    <a:pt x="8" y="15"/>
                  </a:lnTo>
                  <a:lnTo>
                    <a:pt x="175" y="15"/>
                  </a:lnTo>
                  <a:lnTo>
                    <a:pt x="175"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1" name="Freeform 623"/>
            <p:cNvSpPr>
              <a:spLocks/>
            </p:cNvSpPr>
            <p:nvPr/>
          </p:nvSpPr>
          <p:spPr bwMode="auto">
            <a:xfrm>
              <a:off x="1241" y="1242"/>
              <a:ext cx="8" cy="121"/>
            </a:xfrm>
            <a:custGeom>
              <a:avLst/>
              <a:gdLst>
                <a:gd name="T0" fmla="*/ 8 w 16"/>
                <a:gd name="T1" fmla="*/ 0 h 243"/>
                <a:gd name="T2" fmla="*/ 0 w 16"/>
                <a:gd name="T3" fmla="*/ 8 h 243"/>
                <a:gd name="T4" fmla="*/ 0 w 16"/>
                <a:gd name="T5" fmla="*/ 243 h 243"/>
                <a:gd name="T6" fmla="*/ 16 w 16"/>
                <a:gd name="T7" fmla="*/ 243 h 243"/>
                <a:gd name="T8" fmla="*/ 16 w 16"/>
                <a:gd name="T9" fmla="*/ 8 h 243"/>
                <a:gd name="T10" fmla="*/ 8 w 16"/>
                <a:gd name="T11" fmla="*/ 16 h 243"/>
                <a:gd name="T12" fmla="*/ 8 w 16"/>
                <a:gd name="T13" fmla="*/ 0 h 243"/>
                <a:gd name="T14" fmla="*/ 0 w 16"/>
                <a:gd name="T15" fmla="*/ 0 h 243"/>
                <a:gd name="T16" fmla="*/ 0 w 16"/>
                <a:gd name="T17" fmla="*/ 8 h 243"/>
                <a:gd name="T18" fmla="*/ 8 w 16"/>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3">
                  <a:moveTo>
                    <a:pt x="8" y="0"/>
                  </a:moveTo>
                  <a:lnTo>
                    <a:pt x="0" y="8"/>
                  </a:lnTo>
                  <a:lnTo>
                    <a:pt x="0" y="243"/>
                  </a:lnTo>
                  <a:lnTo>
                    <a:pt x="16" y="243"/>
                  </a:lnTo>
                  <a:lnTo>
                    <a:pt x="16" y="8"/>
                  </a:lnTo>
                  <a:lnTo>
                    <a:pt x="8" y="16"/>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2" name="Rectangle 624"/>
            <p:cNvSpPr>
              <a:spLocks noChangeArrowheads="1"/>
            </p:cNvSpPr>
            <p:nvPr/>
          </p:nvSpPr>
          <p:spPr bwMode="auto">
            <a:xfrm>
              <a:off x="969" y="1124"/>
              <a:ext cx="110" cy="255"/>
            </a:xfrm>
            <a:prstGeom prst="rect">
              <a:avLst/>
            </a:prstGeom>
            <a:solidFill>
              <a:srgbClr val="007F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93" name="Freeform 625"/>
            <p:cNvSpPr>
              <a:spLocks/>
            </p:cNvSpPr>
            <p:nvPr/>
          </p:nvSpPr>
          <p:spPr bwMode="auto">
            <a:xfrm>
              <a:off x="969" y="1120"/>
              <a:ext cx="113" cy="8"/>
            </a:xfrm>
            <a:custGeom>
              <a:avLst/>
              <a:gdLst>
                <a:gd name="T0" fmla="*/ 226 w 226"/>
                <a:gd name="T1" fmla="*/ 8 h 15"/>
                <a:gd name="T2" fmla="*/ 219 w 226"/>
                <a:gd name="T3" fmla="*/ 0 h 15"/>
                <a:gd name="T4" fmla="*/ 0 w 226"/>
                <a:gd name="T5" fmla="*/ 0 h 15"/>
                <a:gd name="T6" fmla="*/ 0 w 226"/>
                <a:gd name="T7" fmla="*/ 15 h 15"/>
                <a:gd name="T8" fmla="*/ 219 w 226"/>
                <a:gd name="T9" fmla="*/ 15 h 15"/>
                <a:gd name="T10" fmla="*/ 211 w 226"/>
                <a:gd name="T11" fmla="*/ 8 h 15"/>
                <a:gd name="T12" fmla="*/ 226 w 226"/>
                <a:gd name="T13" fmla="*/ 8 h 15"/>
                <a:gd name="T14" fmla="*/ 226 w 226"/>
                <a:gd name="T15" fmla="*/ 0 h 15"/>
                <a:gd name="T16" fmla="*/ 219 w 226"/>
                <a:gd name="T17" fmla="*/ 0 h 15"/>
                <a:gd name="T18" fmla="*/ 226 w 22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5">
                  <a:moveTo>
                    <a:pt x="226" y="8"/>
                  </a:moveTo>
                  <a:lnTo>
                    <a:pt x="219" y="0"/>
                  </a:lnTo>
                  <a:lnTo>
                    <a:pt x="0" y="0"/>
                  </a:lnTo>
                  <a:lnTo>
                    <a:pt x="0" y="15"/>
                  </a:lnTo>
                  <a:lnTo>
                    <a:pt x="219" y="15"/>
                  </a:lnTo>
                  <a:lnTo>
                    <a:pt x="211" y="8"/>
                  </a:lnTo>
                  <a:lnTo>
                    <a:pt x="226" y="8"/>
                  </a:lnTo>
                  <a:lnTo>
                    <a:pt x="226" y="0"/>
                  </a:lnTo>
                  <a:lnTo>
                    <a:pt x="219" y="0"/>
                  </a:lnTo>
                  <a:lnTo>
                    <a:pt x="2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4" name="Freeform 626"/>
            <p:cNvSpPr>
              <a:spLocks/>
            </p:cNvSpPr>
            <p:nvPr/>
          </p:nvSpPr>
          <p:spPr bwMode="auto">
            <a:xfrm>
              <a:off x="1075" y="1124"/>
              <a:ext cx="7" cy="259"/>
            </a:xfrm>
            <a:custGeom>
              <a:avLst/>
              <a:gdLst>
                <a:gd name="T0" fmla="*/ 8 w 15"/>
                <a:gd name="T1" fmla="*/ 517 h 517"/>
                <a:gd name="T2" fmla="*/ 15 w 15"/>
                <a:gd name="T3" fmla="*/ 509 h 517"/>
                <a:gd name="T4" fmla="*/ 15 w 15"/>
                <a:gd name="T5" fmla="*/ 0 h 517"/>
                <a:gd name="T6" fmla="*/ 0 w 15"/>
                <a:gd name="T7" fmla="*/ 0 h 517"/>
                <a:gd name="T8" fmla="*/ 0 w 15"/>
                <a:gd name="T9" fmla="*/ 509 h 517"/>
                <a:gd name="T10" fmla="*/ 8 w 15"/>
                <a:gd name="T11" fmla="*/ 502 h 517"/>
                <a:gd name="T12" fmla="*/ 8 w 15"/>
                <a:gd name="T13" fmla="*/ 517 h 517"/>
                <a:gd name="T14" fmla="*/ 15 w 15"/>
                <a:gd name="T15" fmla="*/ 517 h 517"/>
                <a:gd name="T16" fmla="*/ 15 w 15"/>
                <a:gd name="T17" fmla="*/ 509 h 517"/>
                <a:gd name="T18" fmla="*/ 8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517"/>
                  </a:moveTo>
                  <a:lnTo>
                    <a:pt x="15" y="509"/>
                  </a:lnTo>
                  <a:lnTo>
                    <a:pt x="15" y="0"/>
                  </a:lnTo>
                  <a:lnTo>
                    <a:pt x="0" y="0"/>
                  </a:lnTo>
                  <a:lnTo>
                    <a:pt x="0" y="509"/>
                  </a:lnTo>
                  <a:lnTo>
                    <a:pt x="8" y="502"/>
                  </a:lnTo>
                  <a:lnTo>
                    <a:pt x="8" y="517"/>
                  </a:lnTo>
                  <a:lnTo>
                    <a:pt x="15" y="517"/>
                  </a:lnTo>
                  <a:lnTo>
                    <a:pt x="15" y="509"/>
                  </a:lnTo>
                  <a:lnTo>
                    <a:pt x="8"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5" name="Freeform 627"/>
            <p:cNvSpPr>
              <a:spLocks/>
            </p:cNvSpPr>
            <p:nvPr/>
          </p:nvSpPr>
          <p:spPr bwMode="auto">
            <a:xfrm>
              <a:off x="965" y="1375"/>
              <a:ext cx="114" cy="8"/>
            </a:xfrm>
            <a:custGeom>
              <a:avLst/>
              <a:gdLst>
                <a:gd name="T0" fmla="*/ 0 w 227"/>
                <a:gd name="T1" fmla="*/ 7 h 15"/>
                <a:gd name="T2" fmla="*/ 8 w 227"/>
                <a:gd name="T3" fmla="*/ 15 h 15"/>
                <a:gd name="T4" fmla="*/ 227 w 227"/>
                <a:gd name="T5" fmla="*/ 15 h 15"/>
                <a:gd name="T6" fmla="*/ 227 w 227"/>
                <a:gd name="T7" fmla="*/ 0 h 15"/>
                <a:gd name="T8" fmla="*/ 8 w 227"/>
                <a:gd name="T9" fmla="*/ 0 h 15"/>
                <a:gd name="T10" fmla="*/ 15 w 227"/>
                <a:gd name="T11" fmla="*/ 7 h 15"/>
                <a:gd name="T12" fmla="*/ 0 w 227"/>
                <a:gd name="T13" fmla="*/ 7 h 15"/>
                <a:gd name="T14" fmla="*/ 0 w 227"/>
                <a:gd name="T15" fmla="*/ 15 h 15"/>
                <a:gd name="T16" fmla="*/ 8 w 227"/>
                <a:gd name="T17" fmla="*/ 15 h 15"/>
                <a:gd name="T18" fmla="*/ 0 w 2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
                  <a:moveTo>
                    <a:pt x="0" y="7"/>
                  </a:moveTo>
                  <a:lnTo>
                    <a:pt x="8" y="15"/>
                  </a:lnTo>
                  <a:lnTo>
                    <a:pt x="227" y="15"/>
                  </a:lnTo>
                  <a:lnTo>
                    <a:pt x="2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6" name="Freeform 628"/>
            <p:cNvSpPr>
              <a:spLocks/>
            </p:cNvSpPr>
            <p:nvPr/>
          </p:nvSpPr>
          <p:spPr bwMode="auto">
            <a:xfrm>
              <a:off x="965" y="1120"/>
              <a:ext cx="8"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7" name="Rectangle 629"/>
            <p:cNvSpPr>
              <a:spLocks noChangeArrowheads="1"/>
            </p:cNvSpPr>
            <p:nvPr/>
          </p:nvSpPr>
          <p:spPr bwMode="auto">
            <a:xfrm>
              <a:off x="923" y="1124"/>
              <a:ext cx="49"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98" name="Freeform 630"/>
            <p:cNvSpPr>
              <a:spLocks/>
            </p:cNvSpPr>
            <p:nvPr/>
          </p:nvSpPr>
          <p:spPr bwMode="auto">
            <a:xfrm>
              <a:off x="923" y="1120"/>
              <a:ext cx="53" cy="8"/>
            </a:xfrm>
            <a:custGeom>
              <a:avLst/>
              <a:gdLst>
                <a:gd name="T0" fmla="*/ 106 w 106"/>
                <a:gd name="T1" fmla="*/ 8 h 15"/>
                <a:gd name="T2" fmla="*/ 98 w 106"/>
                <a:gd name="T3" fmla="*/ 0 h 15"/>
                <a:gd name="T4" fmla="*/ 0 w 106"/>
                <a:gd name="T5" fmla="*/ 0 h 15"/>
                <a:gd name="T6" fmla="*/ 0 w 106"/>
                <a:gd name="T7" fmla="*/ 15 h 15"/>
                <a:gd name="T8" fmla="*/ 98 w 106"/>
                <a:gd name="T9" fmla="*/ 15 h 15"/>
                <a:gd name="T10" fmla="*/ 91 w 106"/>
                <a:gd name="T11" fmla="*/ 8 h 15"/>
                <a:gd name="T12" fmla="*/ 106 w 106"/>
                <a:gd name="T13" fmla="*/ 8 h 15"/>
                <a:gd name="T14" fmla="*/ 106 w 106"/>
                <a:gd name="T15" fmla="*/ 0 h 15"/>
                <a:gd name="T16" fmla="*/ 98 w 106"/>
                <a:gd name="T17" fmla="*/ 0 h 15"/>
                <a:gd name="T18" fmla="*/ 106 w 106"/>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106" y="8"/>
                  </a:moveTo>
                  <a:lnTo>
                    <a:pt x="98" y="0"/>
                  </a:lnTo>
                  <a:lnTo>
                    <a:pt x="0" y="0"/>
                  </a:lnTo>
                  <a:lnTo>
                    <a:pt x="0" y="15"/>
                  </a:lnTo>
                  <a:lnTo>
                    <a:pt x="98" y="15"/>
                  </a:lnTo>
                  <a:lnTo>
                    <a:pt x="91" y="8"/>
                  </a:lnTo>
                  <a:lnTo>
                    <a:pt x="106" y="8"/>
                  </a:lnTo>
                  <a:lnTo>
                    <a:pt x="106" y="0"/>
                  </a:lnTo>
                  <a:lnTo>
                    <a:pt x="98" y="0"/>
                  </a:lnTo>
                  <a:lnTo>
                    <a:pt x="10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99" name="Freeform 631"/>
            <p:cNvSpPr>
              <a:spLocks/>
            </p:cNvSpPr>
            <p:nvPr/>
          </p:nvSpPr>
          <p:spPr bwMode="auto">
            <a:xfrm>
              <a:off x="968" y="1124"/>
              <a:ext cx="8"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0" name="Freeform 632"/>
            <p:cNvSpPr>
              <a:spLocks/>
            </p:cNvSpPr>
            <p:nvPr/>
          </p:nvSpPr>
          <p:spPr bwMode="auto">
            <a:xfrm>
              <a:off x="919" y="1375"/>
              <a:ext cx="53" cy="8"/>
            </a:xfrm>
            <a:custGeom>
              <a:avLst/>
              <a:gdLst>
                <a:gd name="T0" fmla="*/ 0 w 106"/>
                <a:gd name="T1" fmla="*/ 7 h 15"/>
                <a:gd name="T2" fmla="*/ 8 w 106"/>
                <a:gd name="T3" fmla="*/ 15 h 15"/>
                <a:gd name="T4" fmla="*/ 106 w 106"/>
                <a:gd name="T5" fmla="*/ 15 h 15"/>
                <a:gd name="T6" fmla="*/ 106 w 106"/>
                <a:gd name="T7" fmla="*/ 0 h 15"/>
                <a:gd name="T8" fmla="*/ 8 w 106"/>
                <a:gd name="T9" fmla="*/ 0 h 15"/>
                <a:gd name="T10" fmla="*/ 16 w 106"/>
                <a:gd name="T11" fmla="*/ 7 h 15"/>
                <a:gd name="T12" fmla="*/ 0 w 106"/>
                <a:gd name="T13" fmla="*/ 7 h 15"/>
                <a:gd name="T14" fmla="*/ 0 w 106"/>
                <a:gd name="T15" fmla="*/ 15 h 15"/>
                <a:gd name="T16" fmla="*/ 8 w 106"/>
                <a:gd name="T17" fmla="*/ 15 h 15"/>
                <a:gd name="T18" fmla="*/ 0 w 10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5">
                  <a:moveTo>
                    <a:pt x="0" y="7"/>
                  </a:moveTo>
                  <a:lnTo>
                    <a:pt x="8" y="15"/>
                  </a:lnTo>
                  <a:lnTo>
                    <a:pt x="106" y="15"/>
                  </a:lnTo>
                  <a:lnTo>
                    <a:pt x="106"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1" name="Freeform 633"/>
            <p:cNvSpPr>
              <a:spLocks/>
            </p:cNvSpPr>
            <p:nvPr/>
          </p:nvSpPr>
          <p:spPr bwMode="auto">
            <a:xfrm>
              <a:off x="919" y="1120"/>
              <a:ext cx="8" cy="259"/>
            </a:xfrm>
            <a:custGeom>
              <a:avLst/>
              <a:gdLst>
                <a:gd name="T0" fmla="*/ 8 w 16"/>
                <a:gd name="T1" fmla="*/ 0 h 517"/>
                <a:gd name="T2" fmla="*/ 0 w 16"/>
                <a:gd name="T3" fmla="*/ 8 h 517"/>
                <a:gd name="T4" fmla="*/ 0 w 16"/>
                <a:gd name="T5" fmla="*/ 517 h 517"/>
                <a:gd name="T6" fmla="*/ 16 w 16"/>
                <a:gd name="T7" fmla="*/ 517 h 517"/>
                <a:gd name="T8" fmla="*/ 16 w 16"/>
                <a:gd name="T9" fmla="*/ 8 h 517"/>
                <a:gd name="T10" fmla="*/ 8 w 16"/>
                <a:gd name="T11" fmla="*/ 15 h 517"/>
                <a:gd name="T12" fmla="*/ 8 w 16"/>
                <a:gd name="T13" fmla="*/ 0 h 517"/>
                <a:gd name="T14" fmla="*/ 0 w 16"/>
                <a:gd name="T15" fmla="*/ 0 h 517"/>
                <a:gd name="T16" fmla="*/ 0 w 16"/>
                <a:gd name="T17" fmla="*/ 8 h 517"/>
                <a:gd name="T18" fmla="*/ 8 w 16"/>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17">
                  <a:moveTo>
                    <a:pt x="8" y="0"/>
                  </a:moveTo>
                  <a:lnTo>
                    <a:pt x="0" y="8"/>
                  </a:lnTo>
                  <a:lnTo>
                    <a:pt x="0" y="517"/>
                  </a:lnTo>
                  <a:lnTo>
                    <a:pt x="16" y="517"/>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2" name="Rectangle 634"/>
            <p:cNvSpPr>
              <a:spLocks noChangeArrowheads="1"/>
            </p:cNvSpPr>
            <p:nvPr/>
          </p:nvSpPr>
          <p:spPr bwMode="auto">
            <a:xfrm>
              <a:off x="1077" y="1123"/>
              <a:ext cx="48" cy="255"/>
            </a:xfrm>
            <a:prstGeom prst="rect">
              <a:avLst/>
            </a:prstGeom>
            <a:solidFill>
              <a:srgbClr val="003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03" name="Freeform 635"/>
            <p:cNvSpPr>
              <a:spLocks/>
            </p:cNvSpPr>
            <p:nvPr/>
          </p:nvSpPr>
          <p:spPr bwMode="auto">
            <a:xfrm>
              <a:off x="1077" y="1119"/>
              <a:ext cx="52" cy="8"/>
            </a:xfrm>
            <a:custGeom>
              <a:avLst/>
              <a:gdLst>
                <a:gd name="T0" fmla="*/ 105 w 105"/>
                <a:gd name="T1" fmla="*/ 8 h 15"/>
                <a:gd name="T2" fmla="*/ 97 w 105"/>
                <a:gd name="T3" fmla="*/ 0 h 15"/>
                <a:gd name="T4" fmla="*/ 0 w 105"/>
                <a:gd name="T5" fmla="*/ 0 h 15"/>
                <a:gd name="T6" fmla="*/ 0 w 105"/>
                <a:gd name="T7" fmla="*/ 15 h 15"/>
                <a:gd name="T8" fmla="*/ 97 w 105"/>
                <a:gd name="T9" fmla="*/ 15 h 15"/>
                <a:gd name="T10" fmla="*/ 90 w 105"/>
                <a:gd name="T11" fmla="*/ 8 h 15"/>
                <a:gd name="T12" fmla="*/ 105 w 105"/>
                <a:gd name="T13" fmla="*/ 8 h 15"/>
                <a:gd name="T14" fmla="*/ 105 w 105"/>
                <a:gd name="T15" fmla="*/ 0 h 15"/>
                <a:gd name="T16" fmla="*/ 97 w 105"/>
                <a:gd name="T17" fmla="*/ 0 h 15"/>
                <a:gd name="T18" fmla="*/ 105 w 105"/>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105" y="8"/>
                  </a:moveTo>
                  <a:lnTo>
                    <a:pt x="97" y="0"/>
                  </a:lnTo>
                  <a:lnTo>
                    <a:pt x="0" y="0"/>
                  </a:lnTo>
                  <a:lnTo>
                    <a:pt x="0" y="15"/>
                  </a:lnTo>
                  <a:lnTo>
                    <a:pt x="97" y="15"/>
                  </a:lnTo>
                  <a:lnTo>
                    <a:pt x="90" y="8"/>
                  </a:lnTo>
                  <a:lnTo>
                    <a:pt x="105" y="8"/>
                  </a:lnTo>
                  <a:lnTo>
                    <a:pt x="105" y="0"/>
                  </a:lnTo>
                  <a:lnTo>
                    <a:pt x="97" y="0"/>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4" name="Freeform 636"/>
            <p:cNvSpPr>
              <a:spLocks/>
            </p:cNvSpPr>
            <p:nvPr/>
          </p:nvSpPr>
          <p:spPr bwMode="auto">
            <a:xfrm>
              <a:off x="1122" y="1123"/>
              <a:ext cx="7" cy="259"/>
            </a:xfrm>
            <a:custGeom>
              <a:avLst/>
              <a:gdLst>
                <a:gd name="T0" fmla="*/ 7 w 15"/>
                <a:gd name="T1" fmla="*/ 517 h 517"/>
                <a:gd name="T2" fmla="*/ 15 w 15"/>
                <a:gd name="T3" fmla="*/ 509 h 517"/>
                <a:gd name="T4" fmla="*/ 15 w 15"/>
                <a:gd name="T5" fmla="*/ 0 h 517"/>
                <a:gd name="T6" fmla="*/ 0 w 15"/>
                <a:gd name="T7" fmla="*/ 0 h 517"/>
                <a:gd name="T8" fmla="*/ 0 w 15"/>
                <a:gd name="T9" fmla="*/ 509 h 517"/>
                <a:gd name="T10" fmla="*/ 7 w 15"/>
                <a:gd name="T11" fmla="*/ 502 h 517"/>
                <a:gd name="T12" fmla="*/ 7 w 15"/>
                <a:gd name="T13" fmla="*/ 517 h 517"/>
                <a:gd name="T14" fmla="*/ 15 w 15"/>
                <a:gd name="T15" fmla="*/ 517 h 517"/>
                <a:gd name="T16" fmla="*/ 15 w 15"/>
                <a:gd name="T17" fmla="*/ 509 h 517"/>
                <a:gd name="T18" fmla="*/ 7 w 15"/>
                <a:gd name="T1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7" y="517"/>
                  </a:moveTo>
                  <a:lnTo>
                    <a:pt x="15" y="509"/>
                  </a:lnTo>
                  <a:lnTo>
                    <a:pt x="15" y="0"/>
                  </a:lnTo>
                  <a:lnTo>
                    <a:pt x="0" y="0"/>
                  </a:lnTo>
                  <a:lnTo>
                    <a:pt x="0" y="509"/>
                  </a:lnTo>
                  <a:lnTo>
                    <a:pt x="7" y="502"/>
                  </a:lnTo>
                  <a:lnTo>
                    <a:pt x="7" y="517"/>
                  </a:lnTo>
                  <a:lnTo>
                    <a:pt x="15" y="517"/>
                  </a:lnTo>
                  <a:lnTo>
                    <a:pt x="15" y="509"/>
                  </a:lnTo>
                  <a:lnTo>
                    <a:pt x="7" y="5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5" name="Freeform 637"/>
            <p:cNvSpPr>
              <a:spLocks/>
            </p:cNvSpPr>
            <p:nvPr/>
          </p:nvSpPr>
          <p:spPr bwMode="auto">
            <a:xfrm>
              <a:off x="1073" y="1375"/>
              <a:ext cx="52" cy="7"/>
            </a:xfrm>
            <a:custGeom>
              <a:avLst/>
              <a:gdLst>
                <a:gd name="T0" fmla="*/ 0 w 105"/>
                <a:gd name="T1" fmla="*/ 7 h 15"/>
                <a:gd name="T2" fmla="*/ 8 w 105"/>
                <a:gd name="T3" fmla="*/ 15 h 15"/>
                <a:gd name="T4" fmla="*/ 105 w 105"/>
                <a:gd name="T5" fmla="*/ 15 h 15"/>
                <a:gd name="T6" fmla="*/ 105 w 105"/>
                <a:gd name="T7" fmla="*/ 0 h 15"/>
                <a:gd name="T8" fmla="*/ 8 w 105"/>
                <a:gd name="T9" fmla="*/ 0 h 15"/>
                <a:gd name="T10" fmla="*/ 15 w 105"/>
                <a:gd name="T11" fmla="*/ 7 h 15"/>
                <a:gd name="T12" fmla="*/ 0 w 105"/>
                <a:gd name="T13" fmla="*/ 7 h 15"/>
                <a:gd name="T14" fmla="*/ 0 w 105"/>
                <a:gd name="T15" fmla="*/ 15 h 15"/>
                <a:gd name="T16" fmla="*/ 8 w 105"/>
                <a:gd name="T17" fmla="*/ 15 h 15"/>
                <a:gd name="T18" fmla="*/ 0 w 10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5">
                  <a:moveTo>
                    <a:pt x="0" y="7"/>
                  </a:moveTo>
                  <a:lnTo>
                    <a:pt x="8" y="15"/>
                  </a:lnTo>
                  <a:lnTo>
                    <a:pt x="105" y="15"/>
                  </a:lnTo>
                  <a:lnTo>
                    <a:pt x="105"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6" name="Freeform 638"/>
            <p:cNvSpPr>
              <a:spLocks/>
            </p:cNvSpPr>
            <p:nvPr/>
          </p:nvSpPr>
          <p:spPr bwMode="auto">
            <a:xfrm>
              <a:off x="1073" y="1119"/>
              <a:ext cx="7" cy="259"/>
            </a:xfrm>
            <a:custGeom>
              <a:avLst/>
              <a:gdLst>
                <a:gd name="T0" fmla="*/ 8 w 15"/>
                <a:gd name="T1" fmla="*/ 0 h 517"/>
                <a:gd name="T2" fmla="*/ 0 w 15"/>
                <a:gd name="T3" fmla="*/ 8 h 517"/>
                <a:gd name="T4" fmla="*/ 0 w 15"/>
                <a:gd name="T5" fmla="*/ 517 h 517"/>
                <a:gd name="T6" fmla="*/ 15 w 15"/>
                <a:gd name="T7" fmla="*/ 517 h 517"/>
                <a:gd name="T8" fmla="*/ 15 w 15"/>
                <a:gd name="T9" fmla="*/ 8 h 517"/>
                <a:gd name="T10" fmla="*/ 8 w 15"/>
                <a:gd name="T11" fmla="*/ 15 h 517"/>
                <a:gd name="T12" fmla="*/ 8 w 15"/>
                <a:gd name="T13" fmla="*/ 0 h 517"/>
                <a:gd name="T14" fmla="*/ 0 w 15"/>
                <a:gd name="T15" fmla="*/ 0 h 517"/>
                <a:gd name="T16" fmla="*/ 0 w 15"/>
                <a:gd name="T17" fmla="*/ 8 h 517"/>
                <a:gd name="T18" fmla="*/ 8 w 15"/>
                <a:gd name="T19"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7">
                  <a:moveTo>
                    <a:pt x="8" y="0"/>
                  </a:moveTo>
                  <a:lnTo>
                    <a:pt x="0" y="8"/>
                  </a:lnTo>
                  <a:lnTo>
                    <a:pt x="0" y="517"/>
                  </a:lnTo>
                  <a:lnTo>
                    <a:pt x="15" y="517"/>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7" name="Rectangle 639"/>
            <p:cNvSpPr>
              <a:spLocks noChangeArrowheads="1"/>
            </p:cNvSpPr>
            <p:nvPr/>
          </p:nvSpPr>
          <p:spPr bwMode="auto">
            <a:xfrm>
              <a:off x="983" y="1137"/>
              <a:ext cx="82" cy="99"/>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08" name="Freeform 640"/>
            <p:cNvSpPr>
              <a:spLocks/>
            </p:cNvSpPr>
            <p:nvPr/>
          </p:nvSpPr>
          <p:spPr bwMode="auto">
            <a:xfrm>
              <a:off x="983" y="1133"/>
              <a:ext cx="86" cy="8"/>
            </a:xfrm>
            <a:custGeom>
              <a:avLst/>
              <a:gdLst>
                <a:gd name="T0" fmla="*/ 173 w 173"/>
                <a:gd name="T1" fmla="*/ 6 h 15"/>
                <a:gd name="T2" fmla="*/ 165 w 173"/>
                <a:gd name="T3" fmla="*/ 0 h 15"/>
                <a:gd name="T4" fmla="*/ 0 w 173"/>
                <a:gd name="T5" fmla="*/ 0 h 15"/>
                <a:gd name="T6" fmla="*/ 0 w 173"/>
                <a:gd name="T7" fmla="*/ 15 h 15"/>
                <a:gd name="T8" fmla="*/ 165 w 173"/>
                <a:gd name="T9" fmla="*/ 15 h 15"/>
                <a:gd name="T10" fmla="*/ 157 w 173"/>
                <a:gd name="T11" fmla="*/ 6 h 15"/>
                <a:gd name="T12" fmla="*/ 173 w 173"/>
                <a:gd name="T13" fmla="*/ 6 h 15"/>
                <a:gd name="T14" fmla="*/ 173 w 173"/>
                <a:gd name="T15" fmla="*/ 0 h 15"/>
                <a:gd name="T16" fmla="*/ 165 w 173"/>
                <a:gd name="T17" fmla="*/ 0 h 15"/>
                <a:gd name="T18" fmla="*/ 173 w 17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5">
                  <a:moveTo>
                    <a:pt x="173" y="6"/>
                  </a:moveTo>
                  <a:lnTo>
                    <a:pt x="165" y="0"/>
                  </a:lnTo>
                  <a:lnTo>
                    <a:pt x="0" y="0"/>
                  </a:lnTo>
                  <a:lnTo>
                    <a:pt x="0" y="15"/>
                  </a:lnTo>
                  <a:lnTo>
                    <a:pt x="165" y="15"/>
                  </a:lnTo>
                  <a:lnTo>
                    <a:pt x="157" y="6"/>
                  </a:lnTo>
                  <a:lnTo>
                    <a:pt x="173" y="6"/>
                  </a:lnTo>
                  <a:lnTo>
                    <a:pt x="173" y="0"/>
                  </a:lnTo>
                  <a:lnTo>
                    <a:pt x="165" y="0"/>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09" name="Freeform 641"/>
            <p:cNvSpPr>
              <a:spLocks/>
            </p:cNvSpPr>
            <p:nvPr/>
          </p:nvSpPr>
          <p:spPr bwMode="auto">
            <a:xfrm>
              <a:off x="1061" y="1137"/>
              <a:ext cx="8" cy="103"/>
            </a:xfrm>
            <a:custGeom>
              <a:avLst/>
              <a:gdLst>
                <a:gd name="T0" fmla="*/ 8 w 16"/>
                <a:gd name="T1" fmla="*/ 207 h 207"/>
                <a:gd name="T2" fmla="*/ 16 w 16"/>
                <a:gd name="T3" fmla="*/ 199 h 207"/>
                <a:gd name="T4" fmla="*/ 16 w 16"/>
                <a:gd name="T5" fmla="*/ 0 h 207"/>
                <a:gd name="T6" fmla="*/ 0 w 16"/>
                <a:gd name="T7" fmla="*/ 0 h 207"/>
                <a:gd name="T8" fmla="*/ 0 w 16"/>
                <a:gd name="T9" fmla="*/ 199 h 207"/>
                <a:gd name="T10" fmla="*/ 8 w 16"/>
                <a:gd name="T11" fmla="*/ 192 h 207"/>
                <a:gd name="T12" fmla="*/ 8 w 16"/>
                <a:gd name="T13" fmla="*/ 207 h 207"/>
                <a:gd name="T14" fmla="*/ 16 w 16"/>
                <a:gd name="T15" fmla="*/ 207 h 207"/>
                <a:gd name="T16" fmla="*/ 16 w 16"/>
                <a:gd name="T17" fmla="*/ 199 h 207"/>
                <a:gd name="T18" fmla="*/ 8 w 16"/>
                <a:gd name="T19"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07">
                  <a:moveTo>
                    <a:pt x="8" y="207"/>
                  </a:moveTo>
                  <a:lnTo>
                    <a:pt x="16" y="199"/>
                  </a:lnTo>
                  <a:lnTo>
                    <a:pt x="16" y="0"/>
                  </a:lnTo>
                  <a:lnTo>
                    <a:pt x="0" y="0"/>
                  </a:lnTo>
                  <a:lnTo>
                    <a:pt x="0" y="199"/>
                  </a:lnTo>
                  <a:lnTo>
                    <a:pt x="8" y="192"/>
                  </a:lnTo>
                  <a:lnTo>
                    <a:pt x="8" y="207"/>
                  </a:lnTo>
                  <a:lnTo>
                    <a:pt x="16" y="207"/>
                  </a:lnTo>
                  <a:lnTo>
                    <a:pt x="16" y="199"/>
                  </a:lnTo>
                  <a:lnTo>
                    <a:pt x="8"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0" name="Freeform 642"/>
            <p:cNvSpPr>
              <a:spLocks/>
            </p:cNvSpPr>
            <p:nvPr/>
          </p:nvSpPr>
          <p:spPr bwMode="auto">
            <a:xfrm>
              <a:off x="980" y="1232"/>
              <a:ext cx="85" cy="8"/>
            </a:xfrm>
            <a:custGeom>
              <a:avLst/>
              <a:gdLst>
                <a:gd name="T0" fmla="*/ 0 w 172"/>
                <a:gd name="T1" fmla="*/ 7 h 15"/>
                <a:gd name="T2" fmla="*/ 7 w 172"/>
                <a:gd name="T3" fmla="*/ 15 h 15"/>
                <a:gd name="T4" fmla="*/ 172 w 172"/>
                <a:gd name="T5" fmla="*/ 15 h 15"/>
                <a:gd name="T6" fmla="*/ 172 w 172"/>
                <a:gd name="T7" fmla="*/ 0 h 15"/>
                <a:gd name="T8" fmla="*/ 7 w 172"/>
                <a:gd name="T9" fmla="*/ 0 h 15"/>
                <a:gd name="T10" fmla="*/ 15 w 172"/>
                <a:gd name="T11" fmla="*/ 7 h 15"/>
                <a:gd name="T12" fmla="*/ 0 w 172"/>
                <a:gd name="T13" fmla="*/ 7 h 15"/>
                <a:gd name="T14" fmla="*/ 0 w 172"/>
                <a:gd name="T15" fmla="*/ 15 h 15"/>
                <a:gd name="T16" fmla="*/ 7 w 172"/>
                <a:gd name="T17" fmla="*/ 15 h 15"/>
                <a:gd name="T18" fmla="*/ 0 w 17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5">
                  <a:moveTo>
                    <a:pt x="0" y="7"/>
                  </a:moveTo>
                  <a:lnTo>
                    <a:pt x="7" y="15"/>
                  </a:lnTo>
                  <a:lnTo>
                    <a:pt x="172" y="15"/>
                  </a:lnTo>
                  <a:lnTo>
                    <a:pt x="17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1" name="Freeform 643"/>
            <p:cNvSpPr>
              <a:spLocks/>
            </p:cNvSpPr>
            <p:nvPr/>
          </p:nvSpPr>
          <p:spPr bwMode="auto">
            <a:xfrm>
              <a:off x="980" y="1133"/>
              <a:ext cx="7" cy="103"/>
            </a:xfrm>
            <a:custGeom>
              <a:avLst/>
              <a:gdLst>
                <a:gd name="T0" fmla="*/ 7 w 15"/>
                <a:gd name="T1" fmla="*/ 0 h 205"/>
                <a:gd name="T2" fmla="*/ 0 w 15"/>
                <a:gd name="T3" fmla="*/ 6 h 205"/>
                <a:gd name="T4" fmla="*/ 0 w 15"/>
                <a:gd name="T5" fmla="*/ 205 h 205"/>
                <a:gd name="T6" fmla="*/ 15 w 15"/>
                <a:gd name="T7" fmla="*/ 205 h 205"/>
                <a:gd name="T8" fmla="*/ 15 w 15"/>
                <a:gd name="T9" fmla="*/ 6 h 205"/>
                <a:gd name="T10" fmla="*/ 7 w 15"/>
                <a:gd name="T11" fmla="*/ 15 h 205"/>
                <a:gd name="T12" fmla="*/ 7 w 15"/>
                <a:gd name="T13" fmla="*/ 0 h 205"/>
                <a:gd name="T14" fmla="*/ 0 w 15"/>
                <a:gd name="T15" fmla="*/ 0 h 205"/>
                <a:gd name="T16" fmla="*/ 0 w 15"/>
                <a:gd name="T17" fmla="*/ 6 h 205"/>
                <a:gd name="T18" fmla="*/ 7 w 15"/>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5">
                  <a:moveTo>
                    <a:pt x="7" y="0"/>
                  </a:moveTo>
                  <a:lnTo>
                    <a:pt x="0" y="6"/>
                  </a:lnTo>
                  <a:lnTo>
                    <a:pt x="0" y="205"/>
                  </a:lnTo>
                  <a:lnTo>
                    <a:pt x="15" y="205"/>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2" name="Rectangle 644"/>
            <p:cNvSpPr>
              <a:spLocks noChangeArrowheads="1"/>
            </p:cNvSpPr>
            <p:nvPr/>
          </p:nvSpPr>
          <p:spPr bwMode="auto">
            <a:xfrm>
              <a:off x="984" y="1244"/>
              <a:ext cx="81" cy="116"/>
            </a:xfrm>
            <a:prstGeom prst="rect">
              <a:avLst/>
            </a:prstGeom>
            <a:solidFill>
              <a:srgbClr val="C6E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13" name="Freeform 645"/>
            <p:cNvSpPr>
              <a:spLocks/>
            </p:cNvSpPr>
            <p:nvPr/>
          </p:nvSpPr>
          <p:spPr bwMode="auto">
            <a:xfrm>
              <a:off x="984" y="1240"/>
              <a:ext cx="85" cy="8"/>
            </a:xfrm>
            <a:custGeom>
              <a:avLst/>
              <a:gdLst>
                <a:gd name="T0" fmla="*/ 171 w 171"/>
                <a:gd name="T1" fmla="*/ 7 h 15"/>
                <a:gd name="T2" fmla="*/ 163 w 171"/>
                <a:gd name="T3" fmla="*/ 0 h 15"/>
                <a:gd name="T4" fmla="*/ 0 w 171"/>
                <a:gd name="T5" fmla="*/ 0 h 15"/>
                <a:gd name="T6" fmla="*/ 0 w 171"/>
                <a:gd name="T7" fmla="*/ 15 h 15"/>
                <a:gd name="T8" fmla="*/ 163 w 171"/>
                <a:gd name="T9" fmla="*/ 15 h 15"/>
                <a:gd name="T10" fmla="*/ 155 w 171"/>
                <a:gd name="T11" fmla="*/ 7 h 15"/>
                <a:gd name="T12" fmla="*/ 171 w 171"/>
                <a:gd name="T13" fmla="*/ 7 h 15"/>
                <a:gd name="T14" fmla="*/ 171 w 171"/>
                <a:gd name="T15" fmla="*/ 0 h 15"/>
                <a:gd name="T16" fmla="*/ 163 w 171"/>
                <a:gd name="T17" fmla="*/ 0 h 15"/>
                <a:gd name="T18" fmla="*/ 171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171" y="7"/>
                  </a:moveTo>
                  <a:lnTo>
                    <a:pt x="163" y="0"/>
                  </a:lnTo>
                  <a:lnTo>
                    <a:pt x="0" y="0"/>
                  </a:lnTo>
                  <a:lnTo>
                    <a:pt x="0" y="15"/>
                  </a:lnTo>
                  <a:lnTo>
                    <a:pt x="163" y="15"/>
                  </a:lnTo>
                  <a:lnTo>
                    <a:pt x="155" y="7"/>
                  </a:lnTo>
                  <a:lnTo>
                    <a:pt x="171" y="7"/>
                  </a:lnTo>
                  <a:lnTo>
                    <a:pt x="171" y="0"/>
                  </a:lnTo>
                  <a:lnTo>
                    <a:pt x="163" y="0"/>
                  </a:lnTo>
                  <a:lnTo>
                    <a:pt x="17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4" name="Freeform 646"/>
            <p:cNvSpPr>
              <a:spLocks/>
            </p:cNvSpPr>
            <p:nvPr/>
          </p:nvSpPr>
          <p:spPr bwMode="auto">
            <a:xfrm>
              <a:off x="1061" y="1244"/>
              <a:ext cx="8" cy="120"/>
            </a:xfrm>
            <a:custGeom>
              <a:avLst/>
              <a:gdLst>
                <a:gd name="T0" fmla="*/ 8 w 16"/>
                <a:gd name="T1" fmla="*/ 240 h 240"/>
                <a:gd name="T2" fmla="*/ 16 w 16"/>
                <a:gd name="T3" fmla="*/ 232 h 240"/>
                <a:gd name="T4" fmla="*/ 16 w 16"/>
                <a:gd name="T5" fmla="*/ 0 h 240"/>
                <a:gd name="T6" fmla="*/ 0 w 16"/>
                <a:gd name="T7" fmla="*/ 0 h 240"/>
                <a:gd name="T8" fmla="*/ 0 w 16"/>
                <a:gd name="T9" fmla="*/ 232 h 240"/>
                <a:gd name="T10" fmla="*/ 8 w 16"/>
                <a:gd name="T11" fmla="*/ 225 h 240"/>
                <a:gd name="T12" fmla="*/ 8 w 16"/>
                <a:gd name="T13" fmla="*/ 240 h 240"/>
                <a:gd name="T14" fmla="*/ 16 w 16"/>
                <a:gd name="T15" fmla="*/ 240 h 240"/>
                <a:gd name="T16" fmla="*/ 16 w 16"/>
                <a:gd name="T17" fmla="*/ 232 h 240"/>
                <a:gd name="T18" fmla="*/ 8 w 1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0">
                  <a:moveTo>
                    <a:pt x="8" y="240"/>
                  </a:moveTo>
                  <a:lnTo>
                    <a:pt x="16" y="232"/>
                  </a:lnTo>
                  <a:lnTo>
                    <a:pt x="16" y="0"/>
                  </a:lnTo>
                  <a:lnTo>
                    <a:pt x="0" y="0"/>
                  </a:lnTo>
                  <a:lnTo>
                    <a:pt x="0" y="232"/>
                  </a:lnTo>
                  <a:lnTo>
                    <a:pt x="8" y="225"/>
                  </a:lnTo>
                  <a:lnTo>
                    <a:pt x="8" y="240"/>
                  </a:lnTo>
                  <a:lnTo>
                    <a:pt x="16" y="240"/>
                  </a:lnTo>
                  <a:lnTo>
                    <a:pt x="16" y="232"/>
                  </a:lnTo>
                  <a:lnTo>
                    <a:pt x="8"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5" name="Freeform 647"/>
            <p:cNvSpPr>
              <a:spLocks/>
            </p:cNvSpPr>
            <p:nvPr/>
          </p:nvSpPr>
          <p:spPr bwMode="auto">
            <a:xfrm>
              <a:off x="980" y="1357"/>
              <a:ext cx="85" cy="7"/>
            </a:xfrm>
            <a:custGeom>
              <a:avLst/>
              <a:gdLst>
                <a:gd name="T0" fmla="*/ 0 w 171"/>
                <a:gd name="T1" fmla="*/ 7 h 15"/>
                <a:gd name="T2" fmla="*/ 8 w 171"/>
                <a:gd name="T3" fmla="*/ 15 h 15"/>
                <a:gd name="T4" fmla="*/ 171 w 171"/>
                <a:gd name="T5" fmla="*/ 15 h 15"/>
                <a:gd name="T6" fmla="*/ 171 w 171"/>
                <a:gd name="T7" fmla="*/ 0 h 15"/>
                <a:gd name="T8" fmla="*/ 8 w 171"/>
                <a:gd name="T9" fmla="*/ 0 h 15"/>
                <a:gd name="T10" fmla="*/ 17 w 171"/>
                <a:gd name="T11" fmla="*/ 7 h 15"/>
                <a:gd name="T12" fmla="*/ 0 w 171"/>
                <a:gd name="T13" fmla="*/ 7 h 15"/>
                <a:gd name="T14" fmla="*/ 0 w 171"/>
                <a:gd name="T15" fmla="*/ 15 h 15"/>
                <a:gd name="T16" fmla="*/ 8 w 171"/>
                <a:gd name="T17" fmla="*/ 15 h 15"/>
                <a:gd name="T18" fmla="*/ 0 w 17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5">
                  <a:moveTo>
                    <a:pt x="0" y="7"/>
                  </a:moveTo>
                  <a:lnTo>
                    <a:pt x="8" y="15"/>
                  </a:lnTo>
                  <a:lnTo>
                    <a:pt x="171" y="15"/>
                  </a:lnTo>
                  <a:lnTo>
                    <a:pt x="171"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6" name="Freeform 648"/>
            <p:cNvSpPr>
              <a:spLocks/>
            </p:cNvSpPr>
            <p:nvPr/>
          </p:nvSpPr>
          <p:spPr bwMode="auto">
            <a:xfrm>
              <a:off x="980" y="1240"/>
              <a:ext cx="8" cy="120"/>
            </a:xfrm>
            <a:custGeom>
              <a:avLst/>
              <a:gdLst>
                <a:gd name="T0" fmla="*/ 8 w 17"/>
                <a:gd name="T1" fmla="*/ 0 h 239"/>
                <a:gd name="T2" fmla="*/ 0 w 17"/>
                <a:gd name="T3" fmla="*/ 7 h 239"/>
                <a:gd name="T4" fmla="*/ 0 w 17"/>
                <a:gd name="T5" fmla="*/ 239 h 239"/>
                <a:gd name="T6" fmla="*/ 17 w 17"/>
                <a:gd name="T7" fmla="*/ 239 h 239"/>
                <a:gd name="T8" fmla="*/ 17 w 17"/>
                <a:gd name="T9" fmla="*/ 7 h 239"/>
                <a:gd name="T10" fmla="*/ 8 w 17"/>
                <a:gd name="T11" fmla="*/ 15 h 239"/>
                <a:gd name="T12" fmla="*/ 8 w 17"/>
                <a:gd name="T13" fmla="*/ 0 h 239"/>
                <a:gd name="T14" fmla="*/ 0 w 17"/>
                <a:gd name="T15" fmla="*/ 0 h 239"/>
                <a:gd name="T16" fmla="*/ 0 w 17"/>
                <a:gd name="T17" fmla="*/ 7 h 239"/>
                <a:gd name="T18" fmla="*/ 8 w 17"/>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39">
                  <a:moveTo>
                    <a:pt x="8" y="0"/>
                  </a:moveTo>
                  <a:lnTo>
                    <a:pt x="0" y="7"/>
                  </a:lnTo>
                  <a:lnTo>
                    <a:pt x="0" y="239"/>
                  </a:lnTo>
                  <a:lnTo>
                    <a:pt x="17" y="239"/>
                  </a:lnTo>
                  <a:lnTo>
                    <a:pt x="17"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17" name="Rectangle 649"/>
            <p:cNvSpPr>
              <a:spLocks noChangeArrowheads="1"/>
            </p:cNvSpPr>
            <p:nvPr/>
          </p:nvSpPr>
          <p:spPr bwMode="auto">
            <a:xfrm>
              <a:off x="1057" y="1610"/>
              <a:ext cx="19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18" name="Rectangle 650"/>
            <p:cNvSpPr>
              <a:spLocks noChangeArrowheads="1"/>
            </p:cNvSpPr>
            <p:nvPr/>
          </p:nvSpPr>
          <p:spPr bwMode="auto">
            <a:xfrm>
              <a:off x="1463" y="1608"/>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19" name="Rectangle 651"/>
            <p:cNvSpPr>
              <a:spLocks noChangeArrowheads="1"/>
            </p:cNvSpPr>
            <p:nvPr/>
          </p:nvSpPr>
          <p:spPr bwMode="auto">
            <a:xfrm>
              <a:off x="1462" y="162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0" name="Rectangle 652"/>
            <p:cNvSpPr>
              <a:spLocks noChangeArrowheads="1"/>
            </p:cNvSpPr>
            <p:nvPr/>
          </p:nvSpPr>
          <p:spPr bwMode="auto">
            <a:xfrm>
              <a:off x="1460" y="1650"/>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1" name="Rectangle 653"/>
            <p:cNvSpPr>
              <a:spLocks noChangeArrowheads="1"/>
            </p:cNvSpPr>
            <p:nvPr/>
          </p:nvSpPr>
          <p:spPr bwMode="auto">
            <a:xfrm>
              <a:off x="1461" y="1672"/>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2" name="Rectangle 654"/>
            <p:cNvSpPr>
              <a:spLocks noChangeArrowheads="1"/>
            </p:cNvSpPr>
            <p:nvPr/>
          </p:nvSpPr>
          <p:spPr bwMode="auto">
            <a:xfrm>
              <a:off x="1460" y="1692"/>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3" name="Rectangle 655"/>
            <p:cNvSpPr>
              <a:spLocks noChangeArrowheads="1"/>
            </p:cNvSpPr>
            <p:nvPr/>
          </p:nvSpPr>
          <p:spPr bwMode="auto">
            <a:xfrm>
              <a:off x="1461" y="1714"/>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4" name="Rectangle 656"/>
            <p:cNvSpPr>
              <a:spLocks noChangeArrowheads="1"/>
            </p:cNvSpPr>
            <p:nvPr/>
          </p:nvSpPr>
          <p:spPr bwMode="auto">
            <a:xfrm>
              <a:off x="1460" y="1734"/>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5" name="Rectangle 657"/>
            <p:cNvSpPr>
              <a:spLocks noChangeArrowheads="1"/>
            </p:cNvSpPr>
            <p:nvPr/>
          </p:nvSpPr>
          <p:spPr bwMode="auto">
            <a:xfrm>
              <a:off x="1461" y="1755"/>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6" name="Rectangle 658"/>
            <p:cNvSpPr>
              <a:spLocks noChangeArrowheads="1"/>
            </p:cNvSpPr>
            <p:nvPr/>
          </p:nvSpPr>
          <p:spPr bwMode="auto">
            <a:xfrm>
              <a:off x="1461" y="1778"/>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7" name="Rectangle 659"/>
            <p:cNvSpPr>
              <a:spLocks noChangeArrowheads="1"/>
            </p:cNvSpPr>
            <p:nvPr/>
          </p:nvSpPr>
          <p:spPr bwMode="auto">
            <a:xfrm>
              <a:off x="1238"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8" name="Rectangle 660"/>
            <p:cNvSpPr>
              <a:spLocks noChangeArrowheads="1"/>
            </p:cNvSpPr>
            <p:nvPr/>
          </p:nvSpPr>
          <p:spPr bwMode="auto">
            <a:xfrm>
              <a:off x="1237"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29" name="Rectangle 661"/>
            <p:cNvSpPr>
              <a:spLocks noChangeArrowheads="1"/>
            </p:cNvSpPr>
            <p:nvPr/>
          </p:nvSpPr>
          <p:spPr bwMode="auto">
            <a:xfrm>
              <a:off x="1235" y="1653"/>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0" name="Rectangle 662"/>
            <p:cNvSpPr>
              <a:spLocks noChangeArrowheads="1"/>
            </p:cNvSpPr>
            <p:nvPr/>
          </p:nvSpPr>
          <p:spPr bwMode="auto">
            <a:xfrm>
              <a:off x="1236"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1" name="Rectangle 663"/>
            <p:cNvSpPr>
              <a:spLocks noChangeArrowheads="1"/>
            </p:cNvSpPr>
            <p:nvPr/>
          </p:nvSpPr>
          <p:spPr bwMode="auto">
            <a:xfrm>
              <a:off x="1235" y="1696"/>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832" name="Group 664"/>
            <p:cNvGrpSpPr>
              <a:grpSpLocks/>
            </p:cNvGrpSpPr>
            <p:nvPr/>
          </p:nvGrpSpPr>
          <p:grpSpPr bwMode="auto">
            <a:xfrm>
              <a:off x="658" y="1586"/>
              <a:ext cx="943" cy="414"/>
              <a:chOff x="658" y="1586"/>
              <a:chExt cx="943" cy="414"/>
            </a:xfrm>
          </p:grpSpPr>
          <p:sp>
            <p:nvSpPr>
              <p:cNvPr id="7833" name="Rectangle 665"/>
              <p:cNvSpPr>
                <a:spLocks noChangeArrowheads="1"/>
              </p:cNvSpPr>
              <p:nvPr/>
            </p:nvSpPr>
            <p:spPr bwMode="auto">
              <a:xfrm>
                <a:off x="1236"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4" name="Rectangle 666"/>
              <p:cNvSpPr>
                <a:spLocks noChangeArrowheads="1"/>
              </p:cNvSpPr>
              <p:nvPr/>
            </p:nvSpPr>
            <p:spPr bwMode="auto">
              <a:xfrm>
                <a:off x="1235" y="1737"/>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5" name="Rectangle 667"/>
              <p:cNvSpPr>
                <a:spLocks noChangeArrowheads="1"/>
              </p:cNvSpPr>
              <p:nvPr/>
            </p:nvSpPr>
            <p:spPr bwMode="auto">
              <a:xfrm>
                <a:off x="1236"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6" name="Rectangle 668"/>
              <p:cNvSpPr>
                <a:spLocks noChangeArrowheads="1"/>
              </p:cNvSpPr>
              <p:nvPr/>
            </p:nvSpPr>
            <p:spPr bwMode="auto">
              <a:xfrm>
                <a:off x="1236"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7" name="Rectangle 669"/>
              <p:cNvSpPr>
                <a:spLocks noChangeArrowheads="1"/>
              </p:cNvSpPr>
              <p:nvPr/>
            </p:nvSpPr>
            <p:spPr bwMode="auto">
              <a:xfrm>
                <a:off x="1061" y="1611"/>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8" name="Rectangle 670"/>
              <p:cNvSpPr>
                <a:spLocks noChangeArrowheads="1"/>
              </p:cNvSpPr>
              <p:nvPr/>
            </p:nvSpPr>
            <p:spPr bwMode="auto">
              <a:xfrm>
                <a:off x="1060" y="1633"/>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39" name="Rectangle 671"/>
              <p:cNvSpPr>
                <a:spLocks noChangeArrowheads="1"/>
              </p:cNvSpPr>
              <p:nvPr/>
            </p:nvSpPr>
            <p:spPr bwMode="auto">
              <a:xfrm>
                <a:off x="1059" y="1653"/>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0" name="Rectangle 672"/>
              <p:cNvSpPr>
                <a:spLocks noChangeArrowheads="1"/>
              </p:cNvSpPr>
              <p:nvPr/>
            </p:nvSpPr>
            <p:spPr bwMode="auto">
              <a:xfrm>
                <a:off x="1059"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1" name="Rectangle 673"/>
              <p:cNvSpPr>
                <a:spLocks noChangeArrowheads="1"/>
              </p:cNvSpPr>
              <p:nvPr/>
            </p:nvSpPr>
            <p:spPr bwMode="auto">
              <a:xfrm>
                <a:off x="1059" y="1696"/>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2" name="Rectangle 674"/>
              <p:cNvSpPr>
                <a:spLocks noChangeArrowheads="1"/>
              </p:cNvSpPr>
              <p:nvPr/>
            </p:nvSpPr>
            <p:spPr bwMode="auto">
              <a:xfrm>
                <a:off x="1059"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3" name="Rectangle 675"/>
              <p:cNvSpPr>
                <a:spLocks noChangeArrowheads="1"/>
              </p:cNvSpPr>
              <p:nvPr/>
            </p:nvSpPr>
            <p:spPr bwMode="auto">
              <a:xfrm>
                <a:off x="1059" y="1737"/>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4" name="Rectangle 676"/>
              <p:cNvSpPr>
                <a:spLocks noChangeArrowheads="1"/>
              </p:cNvSpPr>
              <p:nvPr/>
            </p:nvSpPr>
            <p:spPr bwMode="auto">
              <a:xfrm>
                <a:off x="1059"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5" name="Rectangle 677"/>
              <p:cNvSpPr>
                <a:spLocks noChangeArrowheads="1"/>
              </p:cNvSpPr>
              <p:nvPr/>
            </p:nvSpPr>
            <p:spPr bwMode="auto">
              <a:xfrm>
                <a:off x="1059"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6" name="Rectangle 678"/>
              <p:cNvSpPr>
                <a:spLocks noChangeArrowheads="1"/>
              </p:cNvSpPr>
              <p:nvPr/>
            </p:nvSpPr>
            <p:spPr bwMode="auto">
              <a:xfrm>
                <a:off x="832" y="1611"/>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7" name="Rectangle 679"/>
              <p:cNvSpPr>
                <a:spLocks noChangeArrowheads="1"/>
              </p:cNvSpPr>
              <p:nvPr/>
            </p:nvSpPr>
            <p:spPr bwMode="auto">
              <a:xfrm>
                <a:off x="830" y="1633"/>
                <a:ext cx="1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8" name="Rectangle 680"/>
              <p:cNvSpPr>
                <a:spLocks noChangeArrowheads="1"/>
              </p:cNvSpPr>
              <p:nvPr/>
            </p:nvSpPr>
            <p:spPr bwMode="auto">
              <a:xfrm>
                <a:off x="829" y="1653"/>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49" name="Rectangle 681"/>
              <p:cNvSpPr>
                <a:spLocks noChangeArrowheads="1"/>
              </p:cNvSpPr>
              <p:nvPr/>
            </p:nvSpPr>
            <p:spPr bwMode="auto">
              <a:xfrm>
                <a:off x="830" y="1675"/>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0" name="Rectangle 682"/>
              <p:cNvSpPr>
                <a:spLocks noChangeArrowheads="1"/>
              </p:cNvSpPr>
              <p:nvPr/>
            </p:nvSpPr>
            <p:spPr bwMode="auto">
              <a:xfrm>
                <a:off x="829" y="1696"/>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1" name="Rectangle 683"/>
              <p:cNvSpPr>
                <a:spLocks noChangeArrowheads="1"/>
              </p:cNvSpPr>
              <p:nvPr/>
            </p:nvSpPr>
            <p:spPr bwMode="auto">
              <a:xfrm>
                <a:off x="830" y="171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2" name="Rectangle 684"/>
              <p:cNvSpPr>
                <a:spLocks noChangeArrowheads="1"/>
              </p:cNvSpPr>
              <p:nvPr/>
            </p:nvSpPr>
            <p:spPr bwMode="auto">
              <a:xfrm>
                <a:off x="829" y="1737"/>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3" name="Rectangle 685"/>
              <p:cNvSpPr>
                <a:spLocks noChangeArrowheads="1"/>
              </p:cNvSpPr>
              <p:nvPr/>
            </p:nvSpPr>
            <p:spPr bwMode="auto">
              <a:xfrm>
                <a:off x="830" y="1759"/>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4" name="Rectangle 686"/>
              <p:cNvSpPr>
                <a:spLocks noChangeArrowheads="1"/>
              </p:cNvSpPr>
              <p:nvPr/>
            </p:nvSpPr>
            <p:spPr bwMode="auto">
              <a:xfrm>
                <a:off x="830" y="1781"/>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5" name="Rectangle 687"/>
              <p:cNvSpPr>
                <a:spLocks noChangeArrowheads="1"/>
              </p:cNvSpPr>
              <p:nvPr/>
            </p:nvSpPr>
            <p:spPr bwMode="auto">
              <a:xfrm>
                <a:off x="816" y="1590"/>
                <a:ext cx="17"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56" name="Freeform 688"/>
              <p:cNvSpPr>
                <a:spLocks/>
              </p:cNvSpPr>
              <p:nvPr/>
            </p:nvSpPr>
            <p:spPr bwMode="auto">
              <a:xfrm>
                <a:off x="816" y="1586"/>
                <a:ext cx="21" cy="7"/>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57" name="Freeform 689"/>
              <p:cNvSpPr>
                <a:spLocks/>
              </p:cNvSpPr>
              <p:nvPr/>
            </p:nvSpPr>
            <p:spPr bwMode="auto">
              <a:xfrm>
                <a:off x="829" y="1590"/>
                <a:ext cx="8" cy="215"/>
              </a:xfrm>
              <a:custGeom>
                <a:avLst/>
                <a:gdLst>
                  <a:gd name="T0" fmla="*/ 8 w 17"/>
                  <a:gd name="T1" fmla="*/ 431 h 431"/>
                  <a:gd name="T2" fmla="*/ 17 w 17"/>
                  <a:gd name="T3" fmla="*/ 424 h 431"/>
                  <a:gd name="T4" fmla="*/ 17 w 17"/>
                  <a:gd name="T5" fmla="*/ 0 h 431"/>
                  <a:gd name="T6" fmla="*/ 0 w 17"/>
                  <a:gd name="T7" fmla="*/ 0 h 431"/>
                  <a:gd name="T8" fmla="*/ 0 w 17"/>
                  <a:gd name="T9" fmla="*/ 424 h 431"/>
                  <a:gd name="T10" fmla="*/ 8 w 17"/>
                  <a:gd name="T11" fmla="*/ 416 h 431"/>
                  <a:gd name="T12" fmla="*/ 8 w 17"/>
                  <a:gd name="T13" fmla="*/ 431 h 431"/>
                  <a:gd name="T14" fmla="*/ 17 w 17"/>
                  <a:gd name="T15" fmla="*/ 431 h 431"/>
                  <a:gd name="T16" fmla="*/ 17 w 17"/>
                  <a:gd name="T17" fmla="*/ 424 h 431"/>
                  <a:gd name="T18" fmla="*/ 8 w 17"/>
                  <a:gd name="T1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31">
                    <a:moveTo>
                      <a:pt x="8" y="431"/>
                    </a:moveTo>
                    <a:lnTo>
                      <a:pt x="17" y="424"/>
                    </a:lnTo>
                    <a:lnTo>
                      <a:pt x="17" y="0"/>
                    </a:lnTo>
                    <a:lnTo>
                      <a:pt x="0" y="0"/>
                    </a:lnTo>
                    <a:lnTo>
                      <a:pt x="0" y="424"/>
                    </a:lnTo>
                    <a:lnTo>
                      <a:pt x="8" y="416"/>
                    </a:lnTo>
                    <a:lnTo>
                      <a:pt x="8" y="431"/>
                    </a:lnTo>
                    <a:lnTo>
                      <a:pt x="17" y="431"/>
                    </a:lnTo>
                    <a:lnTo>
                      <a:pt x="17" y="424"/>
                    </a:lnTo>
                    <a:lnTo>
                      <a:pt x="8" y="4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58" name="Freeform 690"/>
              <p:cNvSpPr>
                <a:spLocks/>
              </p:cNvSpPr>
              <p:nvPr/>
            </p:nvSpPr>
            <p:spPr bwMode="auto">
              <a:xfrm>
                <a:off x="812" y="1798"/>
                <a:ext cx="21" cy="7"/>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59" name="Freeform 691"/>
              <p:cNvSpPr>
                <a:spLocks/>
              </p:cNvSpPr>
              <p:nvPr/>
            </p:nvSpPr>
            <p:spPr bwMode="auto">
              <a:xfrm>
                <a:off x="812" y="1586"/>
                <a:ext cx="8" cy="216"/>
              </a:xfrm>
              <a:custGeom>
                <a:avLst/>
                <a:gdLst>
                  <a:gd name="T0" fmla="*/ 8 w 16"/>
                  <a:gd name="T1" fmla="*/ 0 h 432"/>
                  <a:gd name="T2" fmla="*/ 0 w 16"/>
                  <a:gd name="T3" fmla="*/ 8 h 432"/>
                  <a:gd name="T4" fmla="*/ 0 w 16"/>
                  <a:gd name="T5" fmla="*/ 432 h 432"/>
                  <a:gd name="T6" fmla="*/ 16 w 16"/>
                  <a:gd name="T7" fmla="*/ 432 h 432"/>
                  <a:gd name="T8" fmla="*/ 16 w 16"/>
                  <a:gd name="T9" fmla="*/ 8 h 432"/>
                  <a:gd name="T10" fmla="*/ 8 w 16"/>
                  <a:gd name="T11" fmla="*/ 15 h 432"/>
                  <a:gd name="T12" fmla="*/ 8 w 16"/>
                  <a:gd name="T13" fmla="*/ 0 h 432"/>
                  <a:gd name="T14" fmla="*/ 0 w 16"/>
                  <a:gd name="T15" fmla="*/ 0 h 432"/>
                  <a:gd name="T16" fmla="*/ 0 w 16"/>
                  <a:gd name="T17" fmla="*/ 8 h 432"/>
                  <a:gd name="T18" fmla="*/ 8 w 16"/>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32">
                    <a:moveTo>
                      <a:pt x="8" y="0"/>
                    </a:moveTo>
                    <a:lnTo>
                      <a:pt x="0" y="8"/>
                    </a:lnTo>
                    <a:lnTo>
                      <a:pt x="0" y="432"/>
                    </a:lnTo>
                    <a:lnTo>
                      <a:pt x="16" y="432"/>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60" name="Rectangle 692"/>
              <p:cNvSpPr>
                <a:spLocks noChangeArrowheads="1"/>
              </p:cNvSpPr>
              <p:nvPr/>
            </p:nvSpPr>
            <p:spPr bwMode="auto">
              <a:xfrm>
                <a:off x="1061"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1" name="Rectangle 693"/>
              <p:cNvSpPr>
                <a:spLocks noChangeArrowheads="1"/>
              </p:cNvSpPr>
              <p:nvPr/>
            </p:nvSpPr>
            <p:spPr bwMode="auto">
              <a:xfrm>
                <a:off x="1060"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2" name="Rectangle 694"/>
              <p:cNvSpPr>
                <a:spLocks noChangeArrowheads="1"/>
              </p:cNvSpPr>
              <p:nvPr/>
            </p:nvSpPr>
            <p:spPr bwMode="auto">
              <a:xfrm>
                <a:off x="1059"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3" name="Rectangle 695"/>
              <p:cNvSpPr>
                <a:spLocks noChangeArrowheads="1"/>
              </p:cNvSpPr>
              <p:nvPr/>
            </p:nvSpPr>
            <p:spPr bwMode="auto">
              <a:xfrm>
                <a:off x="1059" y="1869"/>
                <a:ext cx="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4" name="Rectangle 696"/>
              <p:cNvSpPr>
                <a:spLocks noChangeArrowheads="1"/>
              </p:cNvSpPr>
              <p:nvPr/>
            </p:nvSpPr>
            <p:spPr bwMode="auto">
              <a:xfrm>
                <a:off x="1059"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5" name="Rectangle 697"/>
              <p:cNvSpPr>
                <a:spLocks noChangeArrowheads="1"/>
              </p:cNvSpPr>
              <p:nvPr/>
            </p:nvSpPr>
            <p:spPr bwMode="auto">
              <a:xfrm>
                <a:off x="1239" y="1805"/>
                <a:ext cx="1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6" name="Rectangle 698"/>
              <p:cNvSpPr>
                <a:spLocks noChangeArrowheads="1"/>
              </p:cNvSpPr>
              <p:nvPr/>
            </p:nvSpPr>
            <p:spPr bwMode="auto">
              <a:xfrm>
                <a:off x="1238" y="1827"/>
                <a:ext cx="1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7" name="Rectangle 699"/>
              <p:cNvSpPr>
                <a:spLocks noChangeArrowheads="1"/>
              </p:cNvSpPr>
              <p:nvPr/>
            </p:nvSpPr>
            <p:spPr bwMode="auto">
              <a:xfrm>
                <a:off x="1237" y="1848"/>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8" name="Rectangle 700"/>
              <p:cNvSpPr>
                <a:spLocks noChangeArrowheads="1"/>
              </p:cNvSpPr>
              <p:nvPr/>
            </p:nvSpPr>
            <p:spPr bwMode="auto">
              <a:xfrm>
                <a:off x="1238" y="1869"/>
                <a:ext cx="1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69" name="Rectangle 701"/>
              <p:cNvSpPr>
                <a:spLocks noChangeArrowheads="1"/>
              </p:cNvSpPr>
              <p:nvPr/>
            </p:nvSpPr>
            <p:spPr bwMode="auto">
              <a:xfrm>
                <a:off x="1237" y="1891"/>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70" name="Rectangle 702"/>
              <p:cNvSpPr>
                <a:spLocks noChangeArrowheads="1"/>
              </p:cNvSpPr>
              <p:nvPr/>
            </p:nvSpPr>
            <p:spPr bwMode="auto">
              <a:xfrm>
                <a:off x="1318" y="1615"/>
                <a:ext cx="82"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71" name="Freeform 703"/>
              <p:cNvSpPr>
                <a:spLocks/>
              </p:cNvSpPr>
              <p:nvPr/>
            </p:nvSpPr>
            <p:spPr bwMode="auto">
              <a:xfrm>
                <a:off x="1318" y="1611"/>
                <a:ext cx="85" cy="8"/>
              </a:xfrm>
              <a:custGeom>
                <a:avLst/>
                <a:gdLst>
                  <a:gd name="T0" fmla="*/ 169 w 169"/>
                  <a:gd name="T1" fmla="*/ 9 h 15"/>
                  <a:gd name="T2" fmla="*/ 162 w 169"/>
                  <a:gd name="T3" fmla="*/ 0 h 15"/>
                  <a:gd name="T4" fmla="*/ 0 w 169"/>
                  <a:gd name="T5" fmla="*/ 0 h 15"/>
                  <a:gd name="T6" fmla="*/ 0 w 169"/>
                  <a:gd name="T7" fmla="*/ 15 h 15"/>
                  <a:gd name="T8" fmla="*/ 162 w 169"/>
                  <a:gd name="T9" fmla="*/ 15 h 15"/>
                  <a:gd name="T10" fmla="*/ 154 w 169"/>
                  <a:gd name="T11" fmla="*/ 9 h 15"/>
                  <a:gd name="T12" fmla="*/ 169 w 169"/>
                  <a:gd name="T13" fmla="*/ 9 h 15"/>
                  <a:gd name="T14" fmla="*/ 169 w 169"/>
                  <a:gd name="T15" fmla="*/ 0 h 15"/>
                  <a:gd name="T16" fmla="*/ 162 w 169"/>
                  <a:gd name="T17" fmla="*/ 0 h 15"/>
                  <a:gd name="T18" fmla="*/ 169 w 16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9"/>
                    </a:moveTo>
                    <a:lnTo>
                      <a:pt x="162" y="0"/>
                    </a:lnTo>
                    <a:lnTo>
                      <a:pt x="0" y="0"/>
                    </a:lnTo>
                    <a:lnTo>
                      <a:pt x="0" y="15"/>
                    </a:lnTo>
                    <a:lnTo>
                      <a:pt x="162" y="15"/>
                    </a:lnTo>
                    <a:lnTo>
                      <a:pt x="154" y="9"/>
                    </a:lnTo>
                    <a:lnTo>
                      <a:pt x="169" y="9"/>
                    </a:lnTo>
                    <a:lnTo>
                      <a:pt x="169" y="0"/>
                    </a:lnTo>
                    <a:lnTo>
                      <a:pt x="162" y="0"/>
                    </a:lnTo>
                    <a:lnTo>
                      <a:pt x="16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2" name="Freeform 704"/>
              <p:cNvSpPr>
                <a:spLocks/>
              </p:cNvSpPr>
              <p:nvPr/>
            </p:nvSpPr>
            <p:spPr bwMode="auto">
              <a:xfrm>
                <a:off x="1396" y="1615"/>
                <a:ext cx="7" cy="120"/>
              </a:xfrm>
              <a:custGeom>
                <a:avLst/>
                <a:gdLst>
                  <a:gd name="T0" fmla="*/ 8 w 15"/>
                  <a:gd name="T1" fmla="*/ 239 h 239"/>
                  <a:gd name="T2" fmla="*/ 15 w 15"/>
                  <a:gd name="T3" fmla="*/ 232 h 239"/>
                  <a:gd name="T4" fmla="*/ 15 w 15"/>
                  <a:gd name="T5" fmla="*/ 0 h 239"/>
                  <a:gd name="T6" fmla="*/ 0 w 15"/>
                  <a:gd name="T7" fmla="*/ 0 h 239"/>
                  <a:gd name="T8" fmla="*/ 0 w 15"/>
                  <a:gd name="T9" fmla="*/ 232 h 239"/>
                  <a:gd name="T10" fmla="*/ 8 w 15"/>
                  <a:gd name="T11" fmla="*/ 224 h 239"/>
                  <a:gd name="T12" fmla="*/ 8 w 15"/>
                  <a:gd name="T13" fmla="*/ 239 h 239"/>
                  <a:gd name="T14" fmla="*/ 15 w 15"/>
                  <a:gd name="T15" fmla="*/ 239 h 239"/>
                  <a:gd name="T16" fmla="*/ 15 w 15"/>
                  <a:gd name="T17" fmla="*/ 232 h 239"/>
                  <a:gd name="T18" fmla="*/ 8 w 15"/>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9">
                    <a:moveTo>
                      <a:pt x="8" y="239"/>
                    </a:moveTo>
                    <a:lnTo>
                      <a:pt x="15" y="232"/>
                    </a:lnTo>
                    <a:lnTo>
                      <a:pt x="15" y="0"/>
                    </a:lnTo>
                    <a:lnTo>
                      <a:pt x="0" y="0"/>
                    </a:lnTo>
                    <a:lnTo>
                      <a:pt x="0" y="232"/>
                    </a:lnTo>
                    <a:lnTo>
                      <a:pt x="8" y="224"/>
                    </a:lnTo>
                    <a:lnTo>
                      <a:pt x="8" y="239"/>
                    </a:lnTo>
                    <a:lnTo>
                      <a:pt x="15" y="239"/>
                    </a:lnTo>
                    <a:lnTo>
                      <a:pt x="15" y="232"/>
                    </a:lnTo>
                    <a:lnTo>
                      <a:pt x="8"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3" name="Freeform 705"/>
              <p:cNvSpPr>
                <a:spLocks/>
              </p:cNvSpPr>
              <p:nvPr/>
            </p:nvSpPr>
            <p:spPr bwMode="auto">
              <a:xfrm>
                <a:off x="1314" y="1728"/>
                <a:ext cx="86" cy="7"/>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4" name="Freeform 706"/>
              <p:cNvSpPr>
                <a:spLocks/>
              </p:cNvSpPr>
              <p:nvPr/>
            </p:nvSpPr>
            <p:spPr bwMode="auto">
              <a:xfrm>
                <a:off x="1314" y="1611"/>
                <a:ext cx="8" cy="121"/>
              </a:xfrm>
              <a:custGeom>
                <a:avLst/>
                <a:gdLst>
                  <a:gd name="T0" fmla="*/ 8 w 15"/>
                  <a:gd name="T1" fmla="*/ 0 h 241"/>
                  <a:gd name="T2" fmla="*/ 0 w 15"/>
                  <a:gd name="T3" fmla="*/ 9 h 241"/>
                  <a:gd name="T4" fmla="*/ 0 w 15"/>
                  <a:gd name="T5" fmla="*/ 241 h 241"/>
                  <a:gd name="T6" fmla="*/ 15 w 15"/>
                  <a:gd name="T7" fmla="*/ 241 h 241"/>
                  <a:gd name="T8" fmla="*/ 15 w 15"/>
                  <a:gd name="T9" fmla="*/ 9 h 241"/>
                  <a:gd name="T10" fmla="*/ 8 w 15"/>
                  <a:gd name="T11" fmla="*/ 15 h 241"/>
                  <a:gd name="T12" fmla="*/ 8 w 15"/>
                  <a:gd name="T13" fmla="*/ 0 h 241"/>
                  <a:gd name="T14" fmla="*/ 0 w 15"/>
                  <a:gd name="T15" fmla="*/ 0 h 241"/>
                  <a:gd name="T16" fmla="*/ 0 w 15"/>
                  <a:gd name="T17" fmla="*/ 9 h 241"/>
                  <a:gd name="T18" fmla="*/ 8 w 15"/>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1">
                    <a:moveTo>
                      <a:pt x="8" y="0"/>
                    </a:moveTo>
                    <a:lnTo>
                      <a:pt x="0" y="9"/>
                    </a:lnTo>
                    <a:lnTo>
                      <a:pt x="0" y="241"/>
                    </a:lnTo>
                    <a:lnTo>
                      <a:pt x="15" y="241"/>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5" name="Rectangle 707"/>
              <p:cNvSpPr>
                <a:spLocks noChangeArrowheads="1"/>
              </p:cNvSpPr>
              <p:nvPr/>
            </p:nvSpPr>
            <p:spPr bwMode="auto">
              <a:xfrm>
                <a:off x="1318" y="1743"/>
                <a:ext cx="82"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76" name="Freeform 708"/>
              <p:cNvSpPr>
                <a:spLocks/>
              </p:cNvSpPr>
              <p:nvPr/>
            </p:nvSpPr>
            <p:spPr bwMode="auto">
              <a:xfrm>
                <a:off x="1318" y="1739"/>
                <a:ext cx="85" cy="8"/>
              </a:xfrm>
              <a:custGeom>
                <a:avLst/>
                <a:gdLst>
                  <a:gd name="T0" fmla="*/ 169 w 169"/>
                  <a:gd name="T1" fmla="*/ 7 h 15"/>
                  <a:gd name="T2" fmla="*/ 162 w 169"/>
                  <a:gd name="T3" fmla="*/ 0 h 15"/>
                  <a:gd name="T4" fmla="*/ 0 w 169"/>
                  <a:gd name="T5" fmla="*/ 0 h 15"/>
                  <a:gd name="T6" fmla="*/ 0 w 169"/>
                  <a:gd name="T7" fmla="*/ 15 h 15"/>
                  <a:gd name="T8" fmla="*/ 162 w 169"/>
                  <a:gd name="T9" fmla="*/ 15 h 15"/>
                  <a:gd name="T10" fmla="*/ 154 w 169"/>
                  <a:gd name="T11" fmla="*/ 7 h 15"/>
                  <a:gd name="T12" fmla="*/ 169 w 169"/>
                  <a:gd name="T13" fmla="*/ 7 h 15"/>
                  <a:gd name="T14" fmla="*/ 169 w 169"/>
                  <a:gd name="T15" fmla="*/ 0 h 15"/>
                  <a:gd name="T16" fmla="*/ 162 w 169"/>
                  <a:gd name="T17" fmla="*/ 0 h 15"/>
                  <a:gd name="T18" fmla="*/ 169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169" y="7"/>
                    </a:moveTo>
                    <a:lnTo>
                      <a:pt x="162" y="0"/>
                    </a:lnTo>
                    <a:lnTo>
                      <a:pt x="0" y="0"/>
                    </a:lnTo>
                    <a:lnTo>
                      <a:pt x="0" y="15"/>
                    </a:lnTo>
                    <a:lnTo>
                      <a:pt x="162" y="15"/>
                    </a:lnTo>
                    <a:lnTo>
                      <a:pt x="154" y="7"/>
                    </a:lnTo>
                    <a:lnTo>
                      <a:pt x="169" y="7"/>
                    </a:lnTo>
                    <a:lnTo>
                      <a:pt x="169" y="0"/>
                    </a:lnTo>
                    <a:lnTo>
                      <a:pt x="162" y="0"/>
                    </a:lnTo>
                    <a:lnTo>
                      <a:pt x="16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7" name="Freeform 709"/>
              <p:cNvSpPr>
                <a:spLocks/>
              </p:cNvSpPr>
              <p:nvPr/>
            </p:nvSpPr>
            <p:spPr bwMode="auto">
              <a:xfrm>
                <a:off x="1396" y="1743"/>
                <a:ext cx="7" cy="109"/>
              </a:xfrm>
              <a:custGeom>
                <a:avLst/>
                <a:gdLst>
                  <a:gd name="T0" fmla="*/ 8 w 15"/>
                  <a:gd name="T1" fmla="*/ 219 h 219"/>
                  <a:gd name="T2" fmla="*/ 15 w 15"/>
                  <a:gd name="T3" fmla="*/ 212 h 219"/>
                  <a:gd name="T4" fmla="*/ 15 w 15"/>
                  <a:gd name="T5" fmla="*/ 0 h 219"/>
                  <a:gd name="T6" fmla="*/ 0 w 15"/>
                  <a:gd name="T7" fmla="*/ 0 h 219"/>
                  <a:gd name="T8" fmla="*/ 0 w 15"/>
                  <a:gd name="T9" fmla="*/ 212 h 219"/>
                  <a:gd name="T10" fmla="*/ 8 w 15"/>
                  <a:gd name="T11" fmla="*/ 204 h 219"/>
                  <a:gd name="T12" fmla="*/ 8 w 15"/>
                  <a:gd name="T13" fmla="*/ 219 h 219"/>
                  <a:gd name="T14" fmla="*/ 15 w 15"/>
                  <a:gd name="T15" fmla="*/ 219 h 219"/>
                  <a:gd name="T16" fmla="*/ 15 w 15"/>
                  <a:gd name="T17" fmla="*/ 212 h 219"/>
                  <a:gd name="T18" fmla="*/ 8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219"/>
                    </a:moveTo>
                    <a:lnTo>
                      <a:pt x="15" y="212"/>
                    </a:lnTo>
                    <a:lnTo>
                      <a:pt x="15" y="0"/>
                    </a:lnTo>
                    <a:lnTo>
                      <a:pt x="0" y="0"/>
                    </a:lnTo>
                    <a:lnTo>
                      <a:pt x="0" y="212"/>
                    </a:lnTo>
                    <a:lnTo>
                      <a:pt x="8" y="204"/>
                    </a:lnTo>
                    <a:lnTo>
                      <a:pt x="8" y="219"/>
                    </a:lnTo>
                    <a:lnTo>
                      <a:pt x="15" y="219"/>
                    </a:lnTo>
                    <a:lnTo>
                      <a:pt x="15" y="212"/>
                    </a:lnTo>
                    <a:lnTo>
                      <a:pt x="8"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8" name="Freeform 710"/>
              <p:cNvSpPr>
                <a:spLocks/>
              </p:cNvSpPr>
              <p:nvPr/>
            </p:nvSpPr>
            <p:spPr bwMode="auto">
              <a:xfrm>
                <a:off x="1314" y="1844"/>
                <a:ext cx="86" cy="8"/>
              </a:xfrm>
              <a:custGeom>
                <a:avLst/>
                <a:gdLst>
                  <a:gd name="T0" fmla="*/ 0 w 170"/>
                  <a:gd name="T1" fmla="*/ 8 h 15"/>
                  <a:gd name="T2" fmla="*/ 8 w 170"/>
                  <a:gd name="T3" fmla="*/ 15 h 15"/>
                  <a:gd name="T4" fmla="*/ 170 w 170"/>
                  <a:gd name="T5" fmla="*/ 15 h 15"/>
                  <a:gd name="T6" fmla="*/ 170 w 170"/>
                  <a:gd name="T7" fmla="*/ 0 h 15"/>
                  <a:gd name="T8" fmla="*/ 8 w 170"/>
                  <a:gd name="T9" fmla="*/ 0 h 15"/>
                  <a:gd name="T10" fmla="*/ 15 w 170"/>
                  <a:gd name="T11" fmla="*/ 8 h 15"/>
                  <a:gd name="T12" fmla="*/ 0 w 170"/>
                  <a:gd name="T13" fmla="*/ 8 h 15"/>
                  <a:gd name="T14" fmla="*/ 0 w 170"/>
                  <a:gd name="T15" fmla="*/ 15 h 15"/>
                  <a:gd name="T16" fmla="*/ 8 w 170"/>
                  <a:gd name="T17" fmla="*/ 15 h 15"/>
                  <a:gd name="T18" fmla="*/ 0 w 17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
                    <a:moveTo>
                      <a:pt x="0" y="8"/>
                    </a:moveTo>
                    <a:lnTo>
                      <a:pt x="8" y="15"/>
                    </a:lnTo>
                    <a:lnTo>
                      <a:pt x="170" y="15"/>
                    </a:lnTo>
                    <a:lnTo>
                      <a:pt x="17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79" name="Freeform 711"/>
              <p:cNvSpPr>
                <a:spLocks/>
              </p:cNvSpPr>
              <p:nvPr/>
            </p:nvSpPr>
            <p:spPr bwMode="auto">
              <a:xfrm>
                <a:off x="1314" y="1739"/>
                <a:ext cx="8" cy="109"/>
              </a:xfrm>
              <a:custGeom>
                <a:avLst/>
                <a:gdLst>
                  <a:gd name="T0" fmla="*/ 8 w 15"/>
                  <a:gd name="T1" fmla="*/ 0 h 219"/>
                  <a:gd name="T2" fmla="*/ 0 w 15"/>
                  <a:gd name="T3" fmla="*/ 7 h 219"/>
                  <a:gd name="T4" fmla="*/ 0 w 15"/>
                  <a:gd name="T5" fmla="*/ 219 h 219"/>
                  <a:gd name="T6" fmla="*/ 15 w 15"/>
                  <a:gd name="T7" fmla="*/ 219 h 219"/>
                  <a:gd name="T8" fmla="*/ 15 w 15"/>
                  <a:gd name="T9" fmla="*/ 7 h 219"/>
                  <a:gd name="T10" fmla="*/ 8 w 15"/>
                  <a:gd name="T11" fmla="*/ 15 h 219"/>
                  <a:gd name="T12" fmla="*/ 8 w 15"/>
                  <a:gd name="T13" fmla="*/ 0 h 219"/>
                  <a:gd name="T14" fmla="*/ 0 w 15"/>
                  <a:gd name="T15" fmla="*/ 0 h 219"/>
                  <a:gd name="T16" fmla="*/ 0 w 15"/>
                  <a:gd name="T17" fmla="*/ 7 h 219"/>
                  <a:gd name="T18" fmla="*/ 8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8" y="0"/>
                    </a:moveTo>
                    <a:lnTo>
                      <a:pt x="0" y="7"/>
                    </a:lnTo>
                    <a:lnTo>
                      <a:pt x="0" y="219"/>
                    </a:lnTo>
                    <a:lnTo>
                      <a:pt x="15" y="219"/>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0" name="Rectangle 712"/>
              <p:cNvSpPr>
                <a:spLocks noChangeArrowheads="1"/>
              </p:cNvSpPr>
              <p:nvPr/>
            </p:nvSpPr>
            <p:spPr bwMode="auto">
              <a:xfrm>
                <a:off x="1256" y="1801"/>
                <a:ext cx="25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1" name="Freeform 713"/>
              <p:cNvSpPr>
                <a:spLocks/>
              </p:cNvSpPr>
              <p:nvPr/>
            </p:nvSpPr>
            <p:spPr bwMode="auto">
              <a:xfrm>
                <a:off x="1256" y="1797"/>
                <a:ext cx="262" cy="8"/>
              </a:xfrm>
              <a:custGeom>
                <a:avLst/>
                <a:gdLst>
                  <a:gd name="T0" fmla="*/ 525 w 525"/>
                  <a:gd name="T1" fmla="*/ 9 h 15"/>
                  <a:gd name="T2" fmla="*/ 519 w 525"/>
                  <a:gd name="T3" fmla="*/ 0 h 15"/>
                  <a:gd name="T4" fmla="*/ 0 w 525"/>
                  <a:gd name="T5" fmla="*/ 0 h 15"/>
                  <a:gd name="T6" fmla="*/ 0 w 525"/>
                  <a:gd name="T7" fmla="*/ 15 h 15"/>
                  <a:gd name="T8" fmla="*/ 519 w 525"/>
                  <a:gd name="T9" fmla="*/ 15 h 15"/>
                  <a:gd name="T10" fmla="*/ 510 w 525"/>
                  <a:gd name="T11" fmla="*/ 9 h 15"/>
                  <a:gd name="T12" fmla="*/ 525 w 525"/>
                  <a:gd name="T13" fmla="*/ 9 h 15"/>
                  <a:gd name="T14" fmla="*/ 525 w 525"/>
                  <a:gd name="T15" fmla="*/ 0 h 15"/>
                  <a:gd name="T16" fmla="*/ 519 w 525"/>
                  <a:gd name="T17" fmla="*/ 0 h 15"/>
                  <a:gd name="T18" fmla="*/ 525 w 525"/>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5">
                    <a:moveTo>
                      <a:pt x="525" y="9"/>
                    </a:moveTo>
                    <a:lnTo>
                      <a:pt x="519" y="0"/>
                    </a:lnTo>
                    <a:lnTo>
                      <a:pt x="0" y="0"/>
                    </a:lnTo>
                    <a:lnTo>
                      <a:pt x="0" y="15"/>
                    </a:lnTo>
                    <a:lnTo>
                      <a:pt x="519" y="15"/>
                    </a:lnTo>
                    <a:lnTo>
                      <a:pt x="510" y="9"/>
                    </a:lnTo>
                    <a:lnTo>
                      <a:pt x="525" y="9"/>
                    </a:lnTo>
                    <a:lnTo>
                      <a:pt x="525" y="0"/>
                    </a:lnTo>
                    <a:lnTo>
                      <a:pt x="519" y="0"/>
                    </a:lnTo>
                    <a:lnTo>
                      <a:pt x="52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2" name="Freeform 714"/>
              <p:cNvSpPr>
                <a:spLocks/>
              </p:cNvSpPr>
              <p:nvPr/>
            </p:nvSpPr>
            <p:spPr bwMode="auto">
              <a:xfrm>
                <a:off x="1511" y="1801"/>
                <a:ext cx="7" cy="17"/>
              </a:xfrm>
              <a:custGeom>
                <a:avLst/>
                <a:gdLst>
                  <a:gd name="T0" fmla="*/ 9 w 15"/>
                  <a:gd name="T1" fmla="*/ 33 h 33"/>
                  <a:gd name="T2" fmla="*/ 15 w 15"/>
                  <a:gd name="T3" fmla="*/ 25 h 33"/>
                  <a:gd name="T4" fmla="*/ 15 w 15"/>
                  <a:gd name="T5" fmla="*/ 0 h 33"/>
                  <a:gd name="T6" fmla="*/ 0 w 15"/>
                  <a:gd name="T7" fmla="*/ 0 h 33"/>
                  <a:gd name="T8" fmla="*/ 0 w 15"/>
                  <a:gd name="T9" fmla="*/ 25 h 33"/>
                  <a:gd name="T10" fmla="*/ 9 w 15"/>
                  <a:gd name="T11" fmla="*/ 18 h 33"/>
                  <a:gd name="T12" fmla="*/ 9 w 15"/>
                  <a:gd name="T13" fmla="*/ 33 h 33"/>
                  <a:gd name="T14" fmla="*/ 15 w 15"/>
                  <a:gd name="T15" fmla="*/ 33 h 33"/>
                  <a:gd name="T16" fmla="*/ 15 w 15"/>
                  <a:gd name="T17" fmla="*/ 25 h 33"/>
                  <a:gd name="T18" fmla="*/ 9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9" y="33"/>
                    </a:moveTo>
                    <a:lnTo>
                      <a:pt x="15" y="25"/>
                    </a:lnTo>
                    <a:lnTo>
                      <a:pt x="15" y="0"/>
                    </a:lnTo>
                    <a:lnTo>
                      <a:pt x="0" y="0"/>
                    </a:lnTo>
                    <a:lnTo>
                      <a:pt x="0" y="25"/>
                    </a:lnTo>
                    <a:lnTo>
                      <a:pt x="9" y="18"/>
                    </a:lnTo>
                    <a:lnTo>
                      <a:pt x="9" y="33"/>
                    </a:lnTo>
                    <a:lnTo>
                      <a:pt x="15" y="33"/>
                    </a:lnTo>
                    <a:lnTo>
                      <a:pt x="15" y="25"/>
                    </a:lnTo>
                    <a:lnTo>
                      <a:pt x="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3" name="Freeform 715"/>
              <p:cNvSpPr>
                <a:spLocks/>
              </p:cNvSpPr>
              <p:nvPr/>
            </p:nvSpPr>
            <p:spPr bwMode="auto">
              <a:xfrm>
                <a:off x="1252" y="1810"/>
                <a:ext cx="263" cy="8"/>
              </a:xfrm>
              <a:custGeom>
                <a:avLst/>
                <a:gdLst>
                  <a:gd name="T0" fmla="*/ 0 w 527"/>
                  <a:gd name="T1" fmla="*/ 7 h 15"/>
                  <a:gd name="T2" fmla="*/ 8 w 527"/>
                  <a:gd name="T3" fmla="*/ 15 h 15"/>
                  <a:gd name="T4" fmla="*/ 527 w 527"/>
                  <a:gd name="T5" fmla="*/ 15 h 15"/>
                  <a:gd name="T6" fmla="*/ 527 w 527"/>
                  <a:gd name="T7" fmla="*/ 0 h 15"/>
                  <a:gd name="T8" fmla="*/ 8 w 527"/>
                  <a:gd name="T9" fmla="*/ 0 h 15"/>
                  <a:gd name="T10" fmla="*/ 15 w 527"/>
                  <a:gd name="T11" fmla="*/ 7 h 15"/>
                  <a:gd name="T12" fmla="*/ 0 w 527"/>
                  <a:gd name="T13" fmla="*/ 7 h 15"/>
                  <a:gd name="T14" fmla="*/ 0 w 527"/>
                  <a:gd name="T15" fmla="*/ 15 h 15"/>
                  <a:gd name="T16" fmla="*/ 8 w 527"/>
                  <a:gd name="T17" fmla="*/ 15 h 15"/>
                  <a:gd name="T18" fmla="*/ 0 w 527"/>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7"/>
                    </a:moveTo>
                    <a:lnTo>
                      <a:pt x="8" y="15"/>
                    </a:lnTo>
                    <a:lnTo>
                      <a:pt x="527" y="15"/>
                    </a:lnTo>
                    <a:lnTo>
                      <a:pt x="527"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4" name="Freeform 716"/>
              <p:cNvSpPr>
                <a:spLocks/>
              </p:cNvSpPr>
              <p:nvPr/>
            </p:nvSpPr>
            <p:spPr bwMode="auto">
              <a:xfrm>
                <a:off x="1252" y="1797"/>
                <a:ext cx="7" cy="17"/>
              </a:xfrm>
              <a:custGeom>
                <a:avLst/>
                <a:gdLst>
                  <a:gd name="T0" fmla="*/ 8 w 15"/>
                  <a:gd name="T1" fmla="*/ 0 h 34"/>
                  <a:gd name="T2" fmla="*/ 0 w 15"/>
                  <a:gd name="T3" fmla="*/ 9 h 34"/>
                  <a:gd name="T4" fmla="*/ 0 w 15"/>
                  <a:gd name="T5" fmla="*/ 34 h 34"/>
                  <a:gd name="T6" fmla="*/ 15 w 15"/>
                  <a:gd name="T7" fmla="*/ 34 h 34"/>
                  <a:gd name="T8" fmla="*/ 15 w 15"/>
                  <a:gd name="T9" fmla="*/ 9 h 34"/>
                  <a:gd name="T10" fmla="*/ 8 w 15"/>
                  <a:gd name="T11" fmla="*/ 15 h 34"/>
                  <a:gd name="T12" fmla="*/ 8 w 15"/>
                  <a:gd name="T13" fmla="*/ 0 h 34"/>
                  <a:gd name="T14" fmla="*/ 0 w 15"/>
                  <a:gd name="T15" fmla="*/ 0 h 34"/>
                  <a:gd name="T16" fmla="*/ 0 w 15"/>
                  <a:gd name="T17" fmla="*/ 9 h 34"/>
                  <a:gd name="T18" fmla="*/ 8 w 15"/>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4">
                    <a:moveTo>
                      <a:pt x="8" y="0"/>
                    </a:moveTo>
                    <a:lnTo>
                      <a:pt x="0" y="9"/>
                    </a:lnTo>
                    <a:lnTo>
                      <a:pt x="0" y="34"/>
                    </a:lnTo>
                    <a:lnTo>
                      <a:pt x="15" y="34"/>
                    </a:lnTo>
                    <a:lnTo>
                      <a:pt x="15" y="9"/>
                    </a:lnTo>
                    <a:lnTo>
                      <a:pt x="8" y="15"/>
                    </a:lnTo>
                    <a:lnTo>
                      <a:pt x="8" y="0"/>
                    </a:lnTo>
                    <a:lnTo>
                      <a:pt x="0" y="0"/>
                    </a:lnTo>
                    <a:lnTo>
                      <a:pt x="0"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5" name="Rectangle 717"/>
              <p:cNvSpPr>
                <a:spLocks noChangeArrowheads="1"/>
              </p:cNvSpPr>
              <p:nvPr/>
            </p:nvSpPr>
            <p:spPr bwMode="auto">
              <a:xfrm>
                <a:off x="1460"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6" name="Freeform 718"/>
              <p:cNvSpPr>
                <a:spLocks/>
              </p:cNvSpPr>
              <p:nvPr/>
            </p:nvSpPr>
            <p:spPr bwMode="auto">
              <a:xfrm>
                <a:off x="1460" y="1808"/>
                <a:ext cx="21" cy="8"/>
              </a:xfrm>
              <a:custGeom>
                <a:avLst/>
                <a:gdLst>
                  <a:gd name="T0" fmla="*/ 42 w 42"/>
                  <a:gd name="T1" fmla="*/ 8 h 15"/>
                  <a:gd name="T2" fmla="*/ 33 w 42"/>
                  <a:gd name="T3" fmla="*/ 0 h 15"/>
                  <a:gd name="T4" fmla="*/ 0 w 42"/>
                  <a:gd name="T5" fmla="*/ 0 h 15"/>
                  <a:gd name="T6" fmla="*/ 0 w 42"/>
                  <a:gd name="T7" fmla="*/ 15 h 15"/>
                  <a:gd name="T8" fmla="*/ 33 w 42"/>
                  <a:gd name="T9" fmla="*/ 15 h 15"/>
                  <a:gd name="T10" fmla="*/ 25 w 42"/>
                  <a:gd name="T11" fmla="*/ 8 h 15"/>
                  <a:gd name="T12" fmla="*/ 42 w 42"/>
                  <a:gd name="T13" fmla="*/ 8 h 15"/>
                  <a:gd name="T14" fmla="*/ 42 w 42"/>
                  <a:gd name="T15" fmla="*/ 0 h 15"/>
                  <a:gd name="T16" fmla="*/ 33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3" y="0"/>
                    </a:lnTo>
                    <a:lnTo>
                      <a:pt x="0" y="0"/>
                    </a:lnTo>
                    <a:lnTo>
                      <a:pt x="0" y="15"/>
                    </a:lnTo>
                    <a:lnTo>
                      <a:pt x="33" y="15"/>
                    </a:lnTo>
                    <a:lnTo>
                      <a:pt x="25" y="8"/>
                    </a:lnTo>
                    <a:lnTo>
                      <a:pt x="42" y="8"/>
                    </a:lnTo>
                    <a:lnTo>
                      <a:pt x="42" y="0"/>
                    </a:lnTo>
                    <a:lnTo>
                      <a:pt x="33"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7" name="Freeform 719"/>
              <p:cNvSpPr>
                <a:spLocks/>
              </p:cNvSpPr>
              <p:nvPr/>
            </p:nvSpPr>
            <p:spPr bwMode="auto">
              <a:xfrm>
                <a:off x="1473" y="1812"/>
                <a:ext cx="8" cy="97"/>
              </a:xfrm>
              <a:custGeom>
                <a:avLst/>
                <a:gdLst>
                  <a:gd name="T0" fmla="*/ 8 w 17"/>
                  <a:gd name="T1" fmla="*/ 194 h 194"/>
                  <a:gd name="T2" fmla="*/ 17 w 17"/>
                  <a:gd name="T3" fmla="*/ 186 h 194"/>
                  <a:gd name="T4" fmla="*/ 17 w 17"/>
                  <a:gd name="T5" fmla="*/ 0 h 194"/>
                  <a:gd name="T6" fmla="*/ 0 w 17"/>
                  <a:gd name="T7" fmla="*/ 0 h 194"/>
                  <a:gd name="T8" fmla="*/ 0 w 17"/>
                  <a:gd name="T9" fmla="*/ 186 h 194"/>
                  <a:gd name="T10" fmla="*/ 8 w 17"/>
                  <a:gd name="T11" fmla="*/ 179 h 194"/>
                  <a:gd name="T12" fmla="*/ 8 w 17"/>
                  <a:gd name="T13" fmla="*/ 194 h 194"/>
                  <a:gd name="T14" fmla="*/ 17 w 17"/>
                  <a:gd name="T15" fmla="*/ 194 h 194"/>
                  <a:gd name="T16" fmla="*/ 17 w 17"/>
                  <a:gd name="T17" fmla="*/ 186 h 194"/>
                  <a:gd name="T18" fmla="*/ 8 w 17"/>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194"/>
                    </a:moveTo>
                    <a:lnTo>
                      <a:pt x="17" y="186"/>
                    </a:lnTo>
                    <a:lnTo>
                      <a:pt x="17" y="0"/>
                    </a:lnTo>
                    <a:lnTo>
                      <a:pt x="0" y="0"/>
                    </a:lnTo>
                    <a:lnTo>
                      <a:pt x="0" y="186"/>
                    </a:lnTo>
                    <a:lnTo>
                      <a:pt x="8" y="179"/>
                    </a:lnTo>
                    <a:lnTo>
                      <a:pt x="8" y="194"/>
                    </a:lnTo>
                    <a:lnTo>
                      <a:pt x="17" y="194"/>
                    </a:lnTo>
                    <a:lnTo>
                      <a:pt x="17"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8" name="Freeform 720"/>
              <p:cNvSpPr>
                <a:spLocks/>
              </p:cNvSpPr>
              <p:nvPr/>
            </p:nvSpPr>
            <p:spPr bwMode="auto">
              <a:xfrm>
                <a:off x="1456"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89" name="Freeform 721"/>
              <p:cNvSpPr>
                <a:spLocks/>
              </p:cNvSpPr>
              <p:nvPr/>
            </p:nvSpPr>
            <p:spPr bwMode="auto">
              <a:xfrm>
                <a:off x="1456"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0" name="Rectangle 722"/>
              <p:cNvSpPr>
                <a:spLocks noChangeArrowheads="1"/>
              </p:cNvSpPr>
              <p:nvPr/>
            </p:nvSpPr>
            <p:spPr bwMode="auto">
              <a:xfrm>
                <a:off x="1431"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91" name="Freeform 723"/>
              <p:cNvSpPr>
                <a:spLocks/>
              </p:cNvSpPr>
              <p:nvPr/>
            </p:nvSpPr>
            <p:spPr bwMode="auto">
              <a:xfrm>
                <a:off x="1431"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7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7"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2" name="Freeform 724"/>
              <p:cNvSpPr>
                <a:spLocks/>
              </p:cNvSpPr>
              <p:nvPr/>
            </p:nvSpPr>
            <p:spPr bwMode="auto">
              <a:xfrm>
                <a:off x="1444" y="1812"/>
                <a:ext cx="8"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3" name="Freeform 725"/>
              <p:cNvSpPr>
                <a:spLocks/>
              </p:cNvSpPr>
              <p:nvPr/>
            </p:nvSpPr>
            <p:spPr bwMode="auto">
              <a:xfrm>
                <a:off x="1427"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7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7"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4" name="Freeform 726"/>
              <p:cNvSpPr>
                <a:spLocks/>
              </p:cNvSpPr>
              <p:nvPr/>
            </p:nvSpPr>
            <p:spPr bwMode="auto">
              <a:xfrm>
                <a:off x="1427" y="1808"/>
                <a:ext cx="8" cy="97"/>
              </a:xfrm>
              <a:custGeom>
                <a:avLst/>
                <a:gdLst>
                  <a:gd name="T0" fmla="*/ 8 w 17"/>
                  <a:gd name="T1" fmla="*/ 0 h 194"/>
                  <a:gd name="T2" fmla="*/ 0 w 17"/>
                  <a:gd name="T3" fmla="*/ 8 h 194"/>
                  <a:gd name="T4" fmla="*/ 0 w 17"/>
                  <a:gd name="T5" fmla="*/ 194 h 194"/>
                  <a:gd name="T6" fmla="*/ 17 w 17"/>
                  <a:gd name="T7" fmla="*/ 194 h 194"/>
                  <a:gd name="T8" fmla="*/ 17 w 17"/>
                  <a:gd name="T9" fmla="*/ 8 h 194"/>
                  <a:gd name="T10" fmla="*/ 8 w 17"/>
                  <a:gd name="T11" fmla="*/ 15 h 194"/>
                  <a:gd name="T12" fmla="*/ 8 w 17"/>
                  <a:gd name="T13" fmla="*/ 0 h 194"/>
                  <a:gd name="T14" fmla="*/ 0 w 17"/>
                  <a:gd name="T15" fmla="*/ 0 h 194"/>
                  <a:gd name="T16" fmla="*/ 0 w 17"/>
                  <a:gd name="T17" fmla="*/ 8 h 194"/>
                  <a:gd name="T18" fmla="*/ 8 w 17"/>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4">
                    <a:moveTo>
                      <a:pt x="8" y="0"/>
                    </a:moveTo>
                    <a:lnTo>
                      <a:pt x="0" y="8"/>
                    </a:lnTo>
                    <a:lnTo>
                      <a:pt x="0" y="194"/>
                    </a:lnTo>
                    <a:lnTo>
                      <a:pt x="17" y="194"/>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5" name="Rectangle 727"/>
              <p:cNvSpPr>
                <a:spLocks noChangeArrowheads="1"/>
              </p:cNvSpPr>
              <p:nvPr/>
            </p:nvSpPr>
            <p:spPr bwMode="auto">
              <a:xfrm>
                <a:off x="1402"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96" name="Freeform 728"/>
              <p:cNvSpPr>
                <a:spLocks/>
              </p:cNvSpPr>
              <p:nvPr/>
            </p:nvSpPr>
            <p:spPr bwMode="auto">
              <a:xfrm>
                <a:off x="1402"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7" name="Freeform 729"/>
              <p:cNvSpPr>
                <a:spLocks/>
              </p:cNvSpPr>
              <p:nvPr/>
            </p:nvSpPr>
            <p:spPr bwMode="auto">
              <a:xfrm>
                <a:off x="1416"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8" name="Freeform 730"/>
              <p:cNvSpPr>
                <a:spLocks/>
              </p:cNvSpPr>
              <p:nvPr/>
            </p:nvSpPr>
            <p:spPr bwMode="auto">
              <a:xfrm>
                <a:off x="1399" y="1901"/>
                <a:ext cx="20" cy="8"/>
              </a:xfrm>
              <a:custGeom>
                <a:avLst/>
                <a:gdLst>
                  <a:gd name="T0" fmla="*/ 0 w 40"/>
                  <a:gd name="T1" fmla="*/ 7 h 15"/>
                  <a:gd name="T2" fmla="*/ 7 w 40"/>
                  <a:gd name="T3" fmla="*/ 15 h 15"/>
                  <a:gd name="T4" fmla="*/ 40 w 40"/>
                  <a:gd name="T5" fmla="*/ 15 h 15"/>
                  <a:gd name="T6" fmla="*/ 40 w 40"/>
                  <a:gd name="T7" fmla="*/ 0 h 15"/>
                  <a:gd name="T8" fmla="*/ 7 w 40"/>
                  <a:gd name="T9" fmla="*/ 0 h 15"/>
                  <a:gd name="T10" fmla="*/ 15 w 40"/>
                  <a:gd name="T11" fmla="*/ 7 h 15"/>
                  <a:gd name="T12" fmla="*/ 0 w 40"/>
                  <a:gd name="T13" fmla="*/ 7 h 15"/>
                  <a:gd name="T14" fmla="*/ 0 w 40"/>
                  <a:gd name="T15" fmla="*/ 15 h 15"/>
                  <a:gd name="T16" fmla="*/ 7 w 40"/>
                  <a:gd name="T17" fmla="*/ 15 h 15"/>
                  <a:gd name="T18" fmla="*/ 0 w 40"/>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7"/>
                    </a:moveTo>
                    <a:lnTo>
                      <a:pt x="7" y="15"/>
                    </a:lnTo>
                    <a:lnTo>
                      <a:pt x="40" y="15"/>
                    </a:lnTo>
                    <a:lnTo>
                      <a:pt x="40"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99" name="Freeform 731"/>
              <p:cNvSpPr>
                <a:spLocks/>
              </p:cNvSpPr>
              <p:nvPr/>
            </p:nvSpPr>
            <p:spPr bwMode="auto">
              <a:xfrm>
                <a:off x="1399" y="1808"/>
                <a:ext cx="7"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0" name="Rectangle 732"/>
              <p:cNvSpPr>
                <a:spLocks noChangeArrowheads="1"/>
              </p:cNvSpPr>
              <p:nvPr/>
            </p:nvSpPr>
            <p:spPr bwMode="auto">
              <a:xfrm>
                <a:off x="1374"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01" name="Freeform 733"/>
              <p:cNvSpPr>
                <a:spLocks/>
              </p:cNvSpPr>
              <p:nvPr/>
            </p:nvSpPr>
            <p:spPr bwMode="auto">
              <a:xfrm>
                <a:off x="1374" y="1808"/>
                <a:ext cx="21" cy="8"/>
              </a:xfrm>
              <a:custGeom>
                <a:avLst/>
                <a:gdLst>
                  <a:gd name="T0" fmla="*/ 43 w 43"/>
                  <a:gd name="T1" fmla="*/ 8 h 15"/>
                  <a:gd name="T2" fmla="*/ 36 w 43"/>
                  <a:gd name="T3" fmla="*/ 0 h 15"/>
                  <a:gd name="T4" fmla="*/ 0 w 43"/>
                  <a:gd name="T5" fmla="*/ 0 h 15"/>
                  <a:gd name="T6" fmla="*/ 0 w 43"/>
                  <a:gd name="T7" fmla="*/ 15 h 15"/>
                  <a:gd name="T8" fmla="*/ 36 w 43"/>
                  <a:gd name="T9" fmla="*/ 15 h 15"/>
                  <a:gd name="T10" fmla="*/ 28 w 43"/>
                  <a:gd name="T11" fmla="*/ 8 h 15"/>
                  <a:gd name="T12" fmla="*/ 43 w 43"/>
                  <a:gd name="T13" fmla="*/ 8 h 15"/>
                  <a:gd name="T14" fmla="*/ 43 w 43"/>
                  <a:gd name="T15" fmla="*/ 0 h 15"/>
                  <a:gd name="T16" fmla="*/ 36 w 43"/>
                  <a:gd name="T17" fmla="*/ 0 h 15"/>
                  <a:gd name="T18" fmla="*/ 43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43" y="8"/>
                    </a:moveTo>
                    <a:lnTo>
                      <a:pt x="36" y="0"/>
                    </a:lnTo>
                    <a:lnTo>
                      <a:pt x="0" y="0"/>
                    </a:lnTo>
                    <a:lnTo>
                      <a:pt x="0" y="15"/>
                    </a:lnTo>
                    <a:lnTo>
                      <a:pt x="36" y="15"/>
                    </a:lnTo>
                    <a:lnTo>
                      <a:pt x="28" y="8"/>
                    </a:lnTo>
                    <a:lnTo>
                      <a:pt x="43" y="8"/>
                    </a:lnTo>
                    <a:lnTo>
                      <a:pt x="43" y="0"/>
                    </a:lnTo>
                    <a:lnTo>
                      <a:pt x="36" y="0"/>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2" name="Freeform 734"/>
              <p:cNvSpPr>
                <a:spLocks/>
              </p:cNvSpPr>
              <p:nvPr/>
            </p:nvSpPr>
            <p:spPr bwMode="auto">
              <a:xfrm>
                <a:off x="1387"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3" name="Freeform 735"/>
              <p:cNvSpPr>
                <a:spLocks/>
              </p:cNvSpPr>
              <p:nvPr/>
            </p:nvSpPr>
            <p:spPr bwMode="auto">
              <a:xfrm>
                <a:off x="1370" y="1901"/>
                <a:ext cx="21" cy="8"/>
              </a:xfrm>
              <a:custGeom>
                <a:avLst/>
                <a:gdLst>
                  <a:gd name="T0" fmla="*/ 0 w 43"/>
                  <a:gd name="T1" fmla="*/ 7 h 15"/>
                  <a:gd name="T2" fmla="*/ 7 w 43"/>
                  <a:gd name="T3" fmla="*/ 15 h 15"/>
                  <a:gd name="T4" fmla="*/ 43 w 43"/>
                  <a:gd name="T5" fmla="*/ 15 h 15"/>
                  <a:gd name="T6" fmla="*/ 43 w 43"/>
                  <a:gd name="T7" fmla="*/ 0 h 15"/>
                  <a:gd name="T8" fmla="*/ 7 w 43"/>
                  <a:gd name="T9" fmla="*/ 0 h 15"/>
                  <a:gd name="T10" fmla="*/ 15 w 43"/>
                  <a:gd name="T11" fmla="*/ 7 h 15"/>
                  <a:gd name="T12" fmla="*/ 0 w 43"/>
                  <a:gd name="T13" fmla="*/ 7 h 15"/>
                  <a:gd name="T14" fmla="*/ 0 w 43"/>
                  <a:gd name="T15" fmla="*/ 15 h 15"/>
                  <a:gd name="T16" fmla="*/ 7 w 43"/>
                  <a:gd name="T17" fmla="*/ 15 h 15"/>
                  <a:gd name="T18" fmla="*/ 0 w 43"/>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7"/>
                    </a:moveTo>
                    <a:lnTo>
                      <a:pt x="7" y="15"/>
                    </a:lnTo>
                    <a:lnTo>
                      <a:pt x="43" y="15"/>
                    </a:lnTo>
                    <a:lnTo>
                      <a:pt x="43"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4" name="Freeform 736"/>
              <p:cNvSpPr>
                <a:spLocks/>
              </p:cNvSpPr>
              <p:nvPr/>
            </p:nvSpPr>
            <p:spPr bwMode="auto">
              <a:xfrm>
                <a:off x="1370" y="1808"/>
                <a:ext cx="8" cy="97"/>
              </a:xfrm>
              <a:custGeom>
                <a:avLst/>
                <a:gdLst>
                  <a:gd name="T0" fmla="*/ 7 w 15"/>
                  <a:gd name="T1" fmla="*/ 0 h 194"/>
                  <a:gd name="T2" fmla="*/ 0 w 15"/>
                  <a:gd name="T3" fmla="*/ 8 h 194"/>
                  <a:gd name="T4" fmla="*/ 0 w 15"/>
                  <a:gd name="T5" fmla="*/ 194 h 194"/>
                  <a:gd name="T6" fmla="*/ 15 w 15"/>
                  <a:gd name="T7" fmla="*/ 194 h 194"/>
                  <a:gd name="T8" fmla="*/ 15 w 15"/>
                  <a:gd name="T9" fmla="*/ 8 h 194"/>
                  <a:gd name="T10" fmla="*/ 7 w 15"/>
                  <a:gd name="T11" fmla="*/ 15 h 194"/>
                  <a:gd name="T12" fmla="*/ 7 w 15"/>
                  <a:gd name="T13" fmla="*/ 0 h 194"/>
                  <a:gd name="T14" fmla="*/ 0 w 15"/>
                  <a:gd name="T15" fmla="*/ 0 h 194"/>
                  <a:gd name="T16" fmla="*/ 0 w 15"/>
                  <a:gd name="T17" fmla="*/ 8 h 194"/>
                  <a:gd name="T18" fmla="*/ 7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0"/>
                    </a:moveTo>
                    <a:lnTo>
                      <a:pt x="0" y="8"/>
                    </a:lnTo>
                    <a:lnTo>
                      <a:pt x="0" y="194"/>
                    </a:lnTo>
                    <a:lnTo>
                      <a:pt x="15" y="194"/>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5" name="Rectangle 737"/>
              <p:cNvSpPr>
                <a:spLocks noChangeArrowheads="1"/>
              </p:cNvSpPr>
              <p:nvPr/>
            </p:nvSpPr>
            <p:spPr bwMode="auto">
              <a:xfrm>
                <a:off x="1346"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06" name="Freeform 738"/>
              <p:cNvSpPr>
                <a:spLocks/>
              </p:cNvSpPr>
              <p:nvPr/>
            </p:nvSpPr>
            <p:spPr bwMode="auto">
              <a:xfrm>
                <a:off x="1346" y="1808"/>
                <a:ext cx="20" cy="8"/>
              </a:xfrm>
              <a:custGeom>
                <a:avLst/>
                <a:gdLst>
                  <a:gd name="T0" fmla="*/ 40 w 40"/>
                  <a:gd name="T1" fmla="*/ 8 h 15"/>
                  <a:gd name="T2" fmla="*/ 33 w 40"/>
                  <a:gd name="T3" fmla="*/ 0 h 15"/>
                  <a:gd name="T4" fmla="*/ 0 w 40"/>
                  <a:gd name="T5" fmla="*/ 0 h 15"/>
                  <a:gd name="T6" fmla="*/ 0 w 40"/>
                  <a:gd name="T7" fmla="*/ 15 h 15"/>
                  <a:gd name="T8" fmla="*/ 33 w 40"/>
                  <a:gd name="T9" fmla="*/ 15 h 15"/>
                  <a:gd name="T10" fmla="*/ 25 w 40"/>
                  <a:gd name="T11" fmla="*/ 8 h 15"/>
                  <a:gd name="T12" fmla="*/ 40 w 40"/>
                  <a:gd name="T13" fmla="*/ 8 h 15"/>
                  <a:gd name="T14" fmla="*/ 40 w 40"/>
                  <a:gd name="T15" fmla="*/ 0 h 15"/>
                  <a:gd name="T16" fmla="*/ 33 w 40"/>
                  <a:gd name="T17" fmla="*/ 0 h 15"/>
                  <a:gd name="T18" fmla="*/ 4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40" y="8"/>
                    </a:moveTo>
                    <a:lnTo>
                      <a:pt x="33" y="0"/>
                    </a:lnTo>
                    <a:lnTo>
                      <a:pt x="0" y="0"/>
                    </a:lnTo>
                    <a:lnTo>
                      <a:pt x="0" y="15"/>
                    </a:lnTo>
                    <a:lnTo>
                      <a:pt x="33" y="15"/>
                    </a:lnTo>
                    <a:lnTo>
                      <a:pt x="25" y="8"/>
                    </a:lnTo>
                    <a:lnTo>
                      <a:pt x="40" y="8"/>
                    </a:lnTo>
                    <a:lnTo>
                      <a:pt x="40" y="0"/>
                    </a:lnTo>
                    <a:lnTo>
                      <a:pt x="33" y="0"/>
                    </a:ln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7" name="Freeform 739"/>
              <p:cNvSpPr>
                <a:spLocks/>
              </p:cNvSpPr>
              <p:nvPr/>
            </p:nvSpPr>
            <p:spPr bwMode="auto">
              <a:xfrm>
                <a:off x="1359" y="1812"/>
                <a:ext cx="7"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8" name="Freeform 740"/>
              <p:cNvSpPr>
                <a:spLocks/>
              </p:cNvSpPr>
              <p:nvPr/>
            </p:nvSpPr>
            <p:spPr bwMode="auto">
              <a:xfrm>
                <a:off x="1342"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5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09" name="Freeform 741"/>
              <p:cNvSpPr>
                <a:spLocks/>
              </p:cNvSpPr>
              <p:nvPr/>
            </p:nvSpPr>
            <p:spPr bwMode="auto">
              <a:xfrm>
                <a:off x="1342"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0" name="Rectangle 742"/>
              <p:cNvSpPr>
                <a:spLocks noChangeArrowheads="1"/>
              </p:cNvSpPr>
              <p:nvPr/>
            </p:nvSpPr>
            <p:spPr bwMode="auto">
              <a:xfrm>
                <a:off x="1317"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11" name="Freeform 743"/>
              <p:cNvSpPr>
                <a:spLocks/>
              </p:cNvSpPr>
              <p:nvPr/>
            </p:nvSpPr>
            <p:spPr bwMode="auto">
              <a:xfrm>
                <a:off x="1317" y="1808"/>
                <a:ext cx="21" cy="8"/>
              </a:xfrm>
              <a:custGeom>
                <a:avLst/>
                <a:gdLst>
                  <a:gd name="T0" fmla="*/ 42 w 42"/>
                  <a:gd name="T1" fmla="*/ 8 h 15"/>
                  <a:gd name="T2" fmla="*/ 34 w 42"/>
                  <a:gd name="T3" fmla="*/ 0 h 15"/>
                  <a:gd name="T4" fmla="*/ 0 w 42"/>
                  <a:gd name="T5" fmla="*/ 0 h 15"/>
                  <a:gd name="T6" fmla="*/ 0 w 42"/>
                  <a:gd name="T7" fmla="*/ 15 h 15"/>
                  <a:gd name="T8" fmla="*/ 34 w 42"/>
                  <a:gd name="T9" fmla="*/ 15 h 15"/>
                  <a:gd name="T10" fmla="*/ 26 w 42"/>
                  <a:gd name="T11" fmla="*/ 8 h 15"/>
                  <a:gd name="T12" fmla="*/ 42 w 42"/>
                  <a:gd name="T13" fmla="*/ 8 h 15"/>
                  <a:gd name="T14" fmla="*/ 42 w 42"/>
                  <a:gd name="T15" fmla="*/ 0 h 15"/>
                  <a:gd name="T16" fmla="*/ 34 w 42"/>
                  <a:gd name="T17" fmla="*/ 0 h 15"/>
                  <a:gd name="T18" fmla="*/ 42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8"/>
                    </a:moveTo>
                    <a:lnTo>
                      <a:pt x="34" y="0"/>
                    </a:lnTo>
                    <a:lnTo>
                      <a:pt x="0" y="0"/>
                    </a:lnTo>
                    <a:lnTo>
                      <a:pt x="0" y="15"/>
                    </a:lnTo>
                    <a:lnTo>
                      <a:pt x="34" y="15"/>
                    </a:lnTo>
                    <a:lnTo>
                      <a:pt x="26" y="8"/>
                    </a:lnTo>
                    <a:lnTo>
                      <a:pt x="42" y="8"/>
                    </a:lnTo>
                    <a:lnTo>
                      <a:pt x="42" y="0"/>
                    </a:lnTo>
                    <a:lnTo>
                      <a:pt x="34" y="0"/>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2" name="Freeform 744"/>
              <p:cNvSpPr>
                <a:spLocks/>
              </p:cNvSpPr>
              <p:nvPr/>
            </p:nvSpPr>
            <p:spPr bwMode="auto">
              <a:xfrm>
                <a:off x="1330" y="1812"/>
                <a:ext cx="8" cy="97"/>
              </a:xfrm>
              <a:custGeom>
                <a:avLst/>
                <a:gdLst>
                  <a:gd name="T0" fmla="*/ 8 w 16"/>
                  <a:gd name="T1" fmla="*/ 194 h 194"/>
                  <a:gd name="T2" fmla="*/ 16 w 16"/>
                  <a:gd name="T3" fmla="*/ 186 h 194"/>
                  <a:gd name="T4" fmla="*/ 16 w 16"/>
                  <a:gd name="T5" fmla="*/ 0 h 194"/>
                  <a:gd name="T6" fmla="*/ 0 w 16"/>
                  <a:gd name="T7" fmla="*/ 0 h 194"/>
                  <a:gd name="T8" fmla="*/ 0 w 16"/>
                  <a:gd name="T9" fmla="*/ 186 h 194"/>
                  <a:gd name="T10" fmla="*/ 8 w 16"/>
                  <a:gd name="T11" fmla="*/ 179 h 194"/>
                  <a:gd name="T12" fmla="*/ 8 w 16"/>
                  <a:gd name="T13" fmla="*/ 194 h 194"/>
                  <a:gd name="T14" fmla="*/ 16 w 16"/>
                  <a:gd name="T15" fmla="*/ 194 h 194"/>
                  <a:gd name="T16" fmla="*/ 16 w 16"/>
                  <a:gd name="T17" fmla="*/ 186 h 194"/>
                  <a:gd name="T18" fmla="*/ 8 w 16"/>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194"/>
                    </a:moveTo>
                    <a:lnTo>
                      <a:pt x="16" y="186"/>
                    </a:lnTo>
                    <a:lnTo>
                      <a:pt x="16" y="0"/>
                    </a:lnTo>
                    <a:lnTo>
                      <a:pt x="0" y="0"/>
                    </a:lnTo>
                    <a:lnTo>
                      <a:pt x="0" y="186"/>
                    </a:lnTo>
                    <a:lnTo>
                      <a:pt x="8" y="179"/>
                    </a:lnTo>
                    <a:lnTo>
                      <a:pt x="8" y="194"/>
                    </a:lnTo>
                    <a:lnTo>
                      <a:pt x="16" y="194"/>
                    </a:lnTo>
                    <a:lnTo>
                      <a:pt x="16"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3" name="Freeform 745"/>
              <p:cNvSpPr>
                <a:spLocks/>
              </p:cNvSpPr>
              <p:nvPr/>
            </p:nvSpPr>
            <p:spPr bwMode="auto">
              <a:xfrm>
                <a:off x="1313" y="1901"/>
                <a:ext cx="21"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4" name="Freeform 746"/>
              <p:cNvSpPr>
                <a:spLocks/>
              </p:cNvSpPr>
              <p:nvPr/>
            </p:nvSpPr>
            <p:spPr bwMode="auto">
              <a:xfrm>
                <a:off x="1313" y="1808"/>
                <a:ext cx="8"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5" name="Rectangle 747"/>
              <p:cNvSpPr>
                <a:spLocks noChangeArrowheads="1"/>
              </p:cNvSpPr>
              <p:nvPr/>
            </p:nvSpPr>
            <p:spPr bwMode="auto">
              <a:xfrm>
                <a:off x="1288" y="1812"/>
                <a:ext cx="17"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16" name="Freeform 748"/>
              <p:cNvSpPr>
                <a:spLocks/>
              </p:cNvSpPr>
              <p:nvPr/>
            </p:nvSpPr>
            <p:spPr bwMode="auto">
              <a:xfrm>
                <a:off x="1288" y="1808"/>
                <a:ext cx="21" cy="8"/>
              </a:xfrm>
              <a:custGeom>
                <a:avLst/>
                <a:gdLst>
                  <a:gd name="T0" fmla="*/ 41 w 41"/>
                  <a:gd name="T1" fmla="*/ 8 h 15"/>
                  <a:gd name="T2" fmla="*/ 33 w 41"/>
                  <a:gd name="T3" fmla="*/ 0 h 15"/>
                  <a:gd name="T4" fmla="*/ 0 w 41"/>
                  <a:gd name="T5" fmla="*/ 0 h 15"/>
                  <a:gd name="T6" fmla="*/ 0 w 41"/>
                  <a:gd name="T7" fmla="*/ 15 h 15"/>
                  <a:gd name="T8" fmla="*/ 33 w 41"/>
                  <a:gd name="T9" fmla="*/ 15 h 15"/>
                  <a:gd name="T10" fmla="*/ 26 w 41"/>
                  <a:gd name="T11" fmla="*/ 8 h 15"/>
                  <a:gd name="T12" fmla="*/ 41 w 41"/>
                  <a:gd name="T13" fmla="*/ 8 h 15"/>
                  <a:gd name="T14" fmla="*/ 41 w 41"/>
                  <a:gd name="T15" fmla="*/ 0 h 15"/>
                  <a:gd name="T16" fmla="*/ 33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3" y="0"/>
                    </a:lnTo>
                    <a:lnTo>
                      <a:pt x="0" y="0"/>
                    </a:lnTo>
                    <a:lnTo>
                      <a:pt x="0" y="15"/>
                    </a:lnTo>
                    <a:lnTo>
                      <a:pt x="33" y="15"/>
                    </a:lnTo>
                    <a:lnTo>
                      <a:pt x="26" y="8"/>
                    </a:lnTo>
                    <a:lnTo>
                      <a:pt x="41" y="8"/>
                    </a:lnTo>
                    <a:lnTo>
                      <a:pt x="41" y="0"/>
                    </a:lnTo>
                    <a:lnTo>
                      <a:pt x="33"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7" name="Freeform 749"/>
              <p:cNvSpPr>
                <a:spLocks/>
              </p:cNvSpPr>
              <p:nvPr/>
            </p:nvSpPr>
            <p:spPr bwMode="auto">
              <a:xfrm>
                <a:off x="1302" y="1812"/>
                <a:ext cx="7" cy="97"/>
              </a:xfrm>
              <a:custGeom>
                <a:avLst/>
                <a:gdLst>
                  <a:gd name="T0" fmla="*/ 7 w 15"/>
                  <a:gd name="T1" fmla="*/ 194 h 194"/>
                  <a:gd name="T2" fmla="*/ 15 w 15"/>
                  <a:gd name="T3" fmla="*/ 186 h 194"/>
                  <a:gd name="T4" fmla="*/ 15 w 15"/>
                  <a:gd name="T5" fmla="*/ 0 h 194"/>
                  <a:gd name="T6" fmla="*/ 0 w 15"/>
                  <a:gd name="T7" fmla="*/ 0 h 194"/>
                  <a:gd name="T8" fmla="*/ 0 w 15"/>
                  <a:gd name="T9" fmla="*/ 186 h 194"/>
                  <a:gd name="T10" fmla="*/ 7 w 15"/>
                  <a:gd name="T11" fmla="*/ 179 h 194"/>
                  <a:gd name="T12" fmla="*/ 7 w 15"/>
                  <a:gd name="T13" fmla="*/ 194 h 194"/>
                  <a:gd name="T14" fmla="*/ 15 w 15"/>
                  <a:gd name="T15" fmla="*/ 194 h 194"/>
                  <a:gd name="T16" fmla="*/ 15 w 15"/>
                  <a:gd name="T17" fmla="*/ 186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6"/>
                    </a:lnTo>
                    <a:lnTo>
                      <a:pt x="15" y="0"/>
                    </a:lnTo>
                    <a:lnTo>
                      <a:pt x="0" y="0"/>
                    </a:lnTo>
                    <a:lnTo>
                      <a:pt x="0" y="186"/>
                    </a:lnTo>
                    <a:lnTo>
                      <a:pt x="7" y="179"/>
                    </a:lnTo>
                    <a:lnTo>
                      <a:pt x="7" y="194"/>
                    </a:lnTo>
                    <a:lnTo>
                      <a:pt x="15" y="194"/>
                    </a:lnTo>
                    <a:lnTo>
                      <a:pt x="15" y="186"/>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8" name="Freeform 750"/>
              <p:cNvSpPr>
                <a:spLocks/>
              </p:cNvSpPr>
              <p:nvPr/>
            </p:nvSpPr>
            <p:spPr bwMode="auto">
              <a:xfrm>
                <a:off x="1284" y="1901"/>
                <a:ext cx="21" cy="8"/>
              </a:xfrm>
              <a:custGeom>
                <a:avLst/>
                <a:gdLst>
                  <a:gd name="T0" fmla="*/ 0 w 41"/>
                  <a:gd name="T1" fmla="*/ 7 h 15"/>
                  <a:gd name="T2" fmla="*/ 8 w 41"/>
                  <a:gd name="T3" fmla="*/ 15 h 15"/>
                  <a:gd name="T4" fmla="*/ 41 w 41"/>
                  <a:gd name="T5" fmla="*/ 15 h 15"/>
                  <a:gd name="T6" fmla="*/ 41 w 41"/>
                  <a:gd name="T7" fmla="*/ 0 h 15"/>
                  <a:gd name="T8" fmla="*/ 8 w 41"/>
                  <a:gd name="T9" fmla="*/ 0 h 15"/>
                  <a:gd name="T10" fmla="*/ 16 w 41"/>
                  <a:gd name="T11" fmla="*/ 7 h 15"/>
                  <a:gd name="T12" fmla="*/ 0 w 41"/>
                  <a:gd name="T13" fmla="*/ 7 h 15"/>
                  <a:gd name="T14" fmla="*/ 0 w 41"/>
                  <a:gd name="T15" fmla="*/ 15 h 15"/>
                  <a:gd name="T16" fmla="*/ 8 w 41"/>
                  <a:gd name="T17" fmla="*/ 15 h 15"/>
                  <a:gd name="T18" fmla="*/ 0 w 41"/>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7"/>
                    </a:moveTo>
                    <a:lnTo>
                      <a:pt x="8" y="15"/>
                    </a:lnTo>
                    <a:lnTo>
                      <a:pt x="41" y="15"/>
                    </a:lnTo>
                    <a:lnTo>
                      <a:pt x="41" y="0"/>
                    </a:lnTo>
                    <a:lnTo>
                      <a:pt x="8" y="0"/>
                    </a:lnTo>
                    <a:lnTo>
                      <a:pt x="16"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19" name="Freeform 751"/>
              <p:cNvSpPr>
                <a:spLocks/>
              </p:cNvSpPr>
              <p:nvPr/>
            </p:nvSpPr>
            <p:spPr bwMode="auto">
              <a:xfrm>
                <a:off x="1284" y="1808"/>
                <a:ext cx="8" cy="97"/>
              </a:xfrm>
              <a:custGeom>
                <a:avLst/>
                <a:gdLst>
                  <a:gd name="T0" fmla="*/ 8 w 16"/>
                  <a:gd name="T1" fmla="*/ 0 h 194"/>
                  <a:gd name="T2" fmla="*/ 0 w 16"/>
                  <a:gd name="T3" fmla="*/ 8 h 194"/>
                  <a:gd name="T4" fmla="*/ 0 w 16"/>
                  <a:gd name="T5" fmla="*/ 194 h 194"/>
                  <a:gd name="T6" fmla="*/ 16 w 16"/>
                  <a:gd name="T7" fmla="*/ 194 h 194"/>
                  <a:gd name="T8" fmla="*/ 16 w 16"/>
                  <a:gd name="T9" fmla="*/ 8 h 194"/>
                  <a:gd name="T10" fmla="*/ 8 w 16"/>
                  <a:gd name="T11" fmla="*/ 15 h 194"/>
                  <a:gd name="T12" fmla="*/ 8 w 16"/>
                  <a:gd name="T13" fmla="*/ 0 h 194"/>
                  <a:gd name="T14" fmla="*/ 0 w 16"/>
                  <a:gd name="T15" fmla="*/ 0 h 194"/>
                  <a:gd name="T16" fmla="*/ 0 w 16"/>
                  <a:gd name="T17" fmla="*/ 8 h 194"/>
                  <a:gd name="T18" fmla="*/ 8 w 16"/>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4">
                    <a:moveTo>
                      <a:pt x="8" y="0"/>
                    </a:moveTo>
                    <a:lnTo>
                      <a:pt x="0" y="8"/>
                    </a:lnTo>
                    <a:lnTo>
                      <a:pt x="0" y="194"/>
                    </a:lnTo>
                    <a:lnTo>
                      <a:pt x="16" y="194"/>
                    </a:lnTo>
                    <a:lnTo>
                      <a:pt x="16"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0" name="Rectangle 752"/>
              <p:cNvSpPr>
                <a:spLocks noChangeArrowheads="1"/>
              </p:cNvSpPr>
              <p:nvPr/>
            </p:nvSpPr>
            <p:spPr bwMode="auto">
              <a:xfrm>
                <a:off x="1257" y="1812"/>
                <a:ext cx="16"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21" name="Freeform 753"/>
              <p:cNvSpPr>
                <a:spLocks/>
              </p:cNvSpPr>
              <p:nvPr/>
            </p:nvSpPr>
            <p:spPr bwMode="auto">
              <a:xfrm>
                <a:off x="1257" y="1808"/>
                <a:ext cx="20" cy="8"/>
              </a:xfrm>
              <a:custGeom>
                <a:avLst/>
                <a:gdLst>
                  <a:gd name="T0" fmla="*/ 41 w 41"/>
                  <a:gd name="T1" fmla="*/ 8 h 15"/>
                  <a:gd name="T2" fmla="*/ 34 w 41"/>
                  <a:gd name="T3" fmla="*/ 0 h 15"/>
                  <a:gd name="T4" fmla="*/ 0 w 41"/>
                  <a:gd name="T5" fmla="*/ 0 h 15"/>
                  <a:gd name="T6" fmla="*/ 0 w 41"/>
                  <a:gd name="T7" fmla="*/ 15 h 15"/>
                  <a:gd name="T8" fmla="*/ 34 w 41"/>
                  <a:gd name="T9" fmla="*/ 15 h 15"/>
                  <a:gd name="T10" fmla="*/ 26 w 41"/>
                  <a:gd name="T11" fmla="*/ 8 h 15"/>
                  <a:gd name="T12" fmla="*/ 41 w 41"/>
                  <a:gd name="T13" fmla="*/ 8 h 15"/>
                  <a:gd name="T14" fmla="*/ 41 w 41"/>
                  <a:gd name="T15" fmla="*/ 0 h 15"/>
                  <a:gd name="T16" fmla="*/ 34 w 41"/>
                  <a:gd name="T17" fmla="*/ 0 h 15"/>
                  <a:gd name="T18" fmla="*/ 41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8"/>
                    </a:moveTo>
                    <a:lnTo>
                      <a:pt x="34" y="0"/>
                    </a:lnTo>
                    <a:lnTo>
                      <a:pt x="0" y="0"/>
                    </a:lnTo>
                    <a:lnTo>
                      <a:pt x="0" y="15"/>
                    </a:lnTo>
                    <a:lnTo>
                      <a:pt x="34" y="15"/>
                    </a:lnTo>
                    <a:lnTo>
                      <a:pt x="26" y="8"/>
                    </a:lnTo>
                    <a:lnTo>
                      <a:pt x="41" y="8"/>
                    </a:lnTo>
                    <a:lnTo>
                      <a:pt x="41" y="0"/>
                    </a:lnTo>
                    <a:lnTo>
                      <a:pt x="34" y="0"/>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2" name="Freeform 754"/>
              <p:cNvSpPr>
                <a:spLocks/>
              </p:cNvSpPr>
              <p:nvPr/>
            </p:nvSpPr>
            <p:spPr bwMode="auto">
              <a:xfrm>
                <a:off x="1269" y="1812"/>
                <a:ext cx="8" cy="97"/>
              </a:xfrm>
              <a:custGeom>
                <a:avLst/>
                <a:gdLst>
                  <a:gd name="T0" fmla="*/ 8 w 15"/>
                  <a:gd name="T1" fmla="*/ 194 h 194"/>
                  <a:gd name="T2" fmla="*/ 15 w 15"/>
                  <a:gd name="T3" fmla="*/ 186 h 194"/>
                  <a:gd name="T4" fmla="*/ 15 w 15"/>
                  <a:gd name="T5" fmla="*/ 0 h 194"/>
                  <a:gd name="T6" fmla="*/ 0 w 15"/>
                  <a:gd name="T7" fmla="*/ 0 h 194"/>
                  <a:gd name="T8" fmla="*/ 0 w 15"/>
                  <a:gd name="T9" fmla="*/ 186 h 194"/>
                  <a:gd name="T10" fmla="*/ 8 w 15"/>
                  <a:gd name="T11" fmla="*/ 179 h 194"/>
                  <a:gd name="T12" fmla="*/ 8 w 15"/>
                  <a:gd name="T13" fmla="*/ 194 h 194"/>
                  <a:gd name="T14" fmla="*/ 15 w 15"/>
                  <a:gd name="T15" fmla="*/ 194 h 194"/>
                  <a:gd name="T16" fmla="*/ 15 w 15"/>
                  <a:gd name="T17" fmla="*/ 186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6"/>
                    </a:lnTo>
                    <a:lnTo>
                      <a:pt x="15" y="0"/>
                    </a:lnTo>
                    <a:lnTo>
                      <a:pt x="0" y="0"/>
                    </a:lnTo>
                    <a:lnTo>
                      <a:pt x="0" y="186"/>
                    </a:lnTo>
                    <a:lnTo>
                      <a:pt x="8" y="179"/>
                    </a:lnTo>
                    <a:lnTo>
                      <a:pt x="8" y="194"/>
                    </a:lnTo>
                    <a:lnTo>
                      <a:pt x="15" y="194"/>
                    </a:lnTo>
                    <a:lnTo>
                      <a:pt x="15" y="186"/>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3" name="Freeform 755"/>
              <p:cNvSpPr>
                <a:spLocks/>
              </p:cNvSpPr>
              <p:nvPr/>
            </p:nvSpPr>
            <p:spPr bwMode="auto">
              <a:xfrm>
                <a:off x="1253" y="1901"/>
                <a:ext cx="20" cy="8"/>
              </a:xfrm>
              <a:custGeom>
                <a:avLst/>
                <a:gdLst>
                  <a:gd name="T0" fmla="*/ 0 w 42"/>
                  <a:gd name="T1" fmla="*/ 7 h 15"/>
                  <a:gd name="T2" fmla="*/ 8 w 42"/>
                  <a:gd name="T3" fmla="*/ 15 h 15"/>
                  <a:gd name="T4" fmla="*/ 42 w 42"/>
                  <a:gd name="T5" fmla="*/ 15 h 15"/>
                  <a:gd name="T6" fmla="*/ 42 w 42"/>
                  <a:gd name="T7" fmla="*/ 0 h 15"/>
                  <a:gd name="T8" fmla="*/ 8 w 42"/>
                  <a:gd name="T9" fmla="*/ 0 h 15"/>
                  <a:gd name="T10" fmla="*/ 15 w 42"/>
                  <a:gd name="T11" fmla="*/ 7 h 15"/>
                  <a:gd name="T12" fmla="*/ 0 w 42"/>
                  <a:gd name="T13" fmla="*/ 7 h 15"/>
                  <a:gd name="T14" fmla="*/ 0 w 42"/>
                  <a:gd name="T15" fmla="*/ 15 h 15"/>
                  <a:gd name="T16" fmla="*/ 8 w 42"/>
                  <a:gd name="T17" fmla="*/ 15 h 15"/>
                  <a:gd name="T18" fmla="*/ 0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7"/>
                    </a:moveTo>
                    <a:lnTo>
                      <a:pt x="8" y="15"/>
                    </a:lnTo>
                    <a:lnTo>
                      <a:pt x="42" y="15"/>
                    </a:lnTo>
                    <a:lnTo>
                      <a:pt x="42" y="0"/>
                    </a:lnTo>
                    <a:lnTo>
                      <a:pt x="8" y="0"/>
                    </a:lnTo>
                    <a:lnTo>
                      <a:pt x="15" y="7"/>
                    </a:lnTo>
                    <a:lnTo>
                      <a:pt x="0" y="7"/>
                    </a:lnTo>
                    <a:lnTo>
                      <a:pt x="0" y="15"/>
                    </a:lnTo>
                    <a:lnTo>
                      <a:pt x="8"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4" name="Freeform 756"/>
              <p:cNvSpPr>
                <a:spLocks/>
              </p:cNvSpPr>
              <p:nvPr/>
            </p:nvSpPr>
            <p:spPr bwMode="auto">
              <a:xfrm>
                <a:off x="1253" y="1808"/>
                <a:ext cx="7" cy="97"/>
              </a:xfrm>
              <a:custGeom>
                <a:avLst/>
                <a:gdLst>
                  <a:gd name="T0" fmla="*/ 8 w 15"/>
                  <a:gd name="T1" fmla="*/ 0 h 194"/>
                  <a:gd name="T2" fmla="*/ 0 w 15"/>
                  <a:gd name="T3" fmla="*/ 8 h 194"/>
                  <a:gd name="T4" fmla="*/ 0 w 15"/>
                  <a:gd name="T5" fmla="*/ 194 h 194"/>
                  <a:gd name="T6" fmla="*/ 15 w 15"/>
                  <a:gd name="T7" fmla="*/ 194 h 194"/>
                  <a:gd name="T8" fmla="*/ 15 w 15"/>
                  <a:gd name="T9" fmla="*/ 8 h 194"/>
                  <a:gd name="T10" fmla="*/ 8 w 15"/>
                  <a:gd name="T11" fmla="*/ 15 h 194"/>
                  <a:gd name="T12" fmla="*/ 8 w 15"/>
                  <a:gd name="T13" fmla="*/ 0 h 194"/>
                  <a:gd name="T14" fmla="*/ 0 w 15"/>
                  <a:gd name="T15" fmla="*/ 0 h 194"/>
                  <a:gd name="T16" fmla="*/ 0 w 15"/>
                  <a:gd name="T17" fmla="*/ 8 h 194"/>
                  <a:gd name="T18" fmla="*/ 8 w 15"/>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0"/>
                    </a:moveTo>
                    <a:lnTo>
                      <a:pt x="0" y="8"/>
                    </a:lnTo>
                    <a:lnTo>
                      <a:pt x="0" y="194"/>
                    </a:lnTo>
                    <a:lnTo>
                      <a:pt x="15" y="194"/>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5" name="Rectangle 757"/>
              <p:cNvSpPr>
                <a:spLocks noChangeArrowheads="1"/>
              </p:cNvSpPr>
              <p:nvPr/>
            </p:nvSpPr>
            <p:spPr bwMode="auto">
              <a:xfrm>
                <a:off x="1477" y="1590"/>
                <a:ext cx="21"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26" name="Freeform 758"/>
              <p:cNvSpPr>
                <a:spLocks/>
              </p:cNvSpPr>
              <p:nvPr/>
            </p:nvSpPr>
            <p:spPr bwMode="auto">
              <a:xfrm>
                <a:off x="1477" y="1586"/>
                <a:ext cx="25" cy="7"/>
              </a:xfrm>
              <a:custGeom>
                <a:avLst/>
                <a:gdLst>
                  <a:gd name="T0" fmla="*/ 50 w 50"/>
                  <a:gd name="T1" fmla="*/ 8 h 15"/>
                  <a:gd name="T2" fmla="*/ 43 w 50"/>
                  <a:gd name="T3" fmla="*/ 0 h 15"/>
                  <a:gd name="T4" fmla="*/ 0 w 50"/>
                  <a:gd name="T5" fmla="*/ 0 h 15"/>
                  <a:gd name="T6" fmla="*/ 0 w 50"/>
                  <a:gd name="T7" fmla="*/ 15 h 15"/>
                  <a:gd name="T8" fmla="*/ 43 w 50"/>
                  <a:gd name="T9" fmla="*/ 15 h 15"/>
                  <a:gd name="T10" fmla="*/ 35 w 50"/>
                  <a:gd name="T11" fmla="*/ 8 h 15"/>
                  <a:gd name="T12" fmla="*/ 50 w 50"/>
                  <a:gd name="T13" fmla="*/ 8 h 15"/>
                  <a:gd name="T14" fmla="*/ 50 w 50"/>
                  <a:gd name="T15" fmla="*/ 0 h 15"/>
                  <a:gd name="T16" fmla="*/ 43 w 50"/>
                  <a:gd name="T17" fmla="*/ 0 h 15"/>
                  <a:gd name="T18" fmla="*/ 50 w 5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5">
                    <a:moveTo>
                      <a:pt x="50" y="8"/>
                    </a:moveTo>
                    <a:lnTo>
                      <a:pt x="43" y="0"/>
                    </a:lnTo>
                    <a:lnTo>
                      <a:pt x="0" y="0"/>
                    </a:lnTo>
                    <a:lnTo>
                      <a:pt x="0" y="15"/>
                    </a:lnTo>
                    <a:lnTo>
                      <a:pt x="43" y="15"/>
                    </a:lnTo>
                    <a:lnTo>
                      <a:pt x="35" y="8"/>
                    </a:lnTo>
                    <a:lnTo>
                      <a:pt x="50" y="8"/>
                    </a:lnTo>
                    <a:lnTo>
                      <a:pt x="50" y="0"/>
                    </a:lnTo>
                    <a:lnTo>
                      <a:pt x="43" y="0"/>
                    </a:lnTo>
                    <a:lnTo>
                      <a:pt x="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7" name="Freeform 759"/>
              <p:cNvSpPr>
                <a:spLocks/>
              </p:cNvSpPr>
              <p:nvPr/>
            </p:nvSpPr>
            <p:spPr bwMode="auto">
              <a:xfrm>
                <a:off x="1494" y="1590"/>
                <a:ext cx="8" cy="211"/>
              </a:xfrm>
              <a:custGeom>
                <a:avLst/>
                <a:gdLst>
                  <a:gd name="T0" fmla="*/ 8 w 15"/>
                  <a:gd name="T1" fmla="*/ 423 h 423"/>
                  <a:gd name="T2" fmla="*/ 15 w 15"/>
                  <a:gd name="T3" fmla="*/ 414 h 423"/>
                  <a:gd name="T4" fmla="*/ 15 w 15"/>
                  <a:gd name="T5" fmla="*/ 0 h 423"/>
                  <a:gd name="T6" fmla="*/ 0 w 15"/>
                  <a:gd name="T7" fmla="*/ 0 h 423"/>
                  <a:gd name="T8" fmla="*/ 0 w 15"/>
                  <a:gd name="T9" fmla="*/ 414 h 423"/>
                  <a:gd name="T10" fmla="*/ 8 w 15"/>
                  <a:gd name="T11" fmla="*/ 408 h 423"/>
                  <a:gd name="T12" fmla="*/ 8 w 15"/>
                  <a:gd name="T13" fmla="*/ 423 h 423"/>
                  <a:gd name="T14" fmla="*/ 15 w 15"/>
                  <a:gd name="T15" fmla="*/ 423 h 423"/>
                  <a:gd name="T16" fmla="*/ 15 w 15"/>
                  <a:gd name="T17" fmla="*/ 414 h 423"/>
                  <a:gd name="T18" fmla="*/ 8 w 15"/>
                  <a:gd name="T1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23">
                    <a:moveTo>
                      <a:pt x="8" y="423"/>
                    </a:moveTo>
                    <a:lnTo>
                      <a:pt x="15" y="414"/>
                    </a:lnTo>
                    <a:lnTo>
                      <a:pt x="15" y="0"/>
                    </a:lnTo>
                    <a:lnTo>
                      <a:pt x="0" y="0"/>
                    </a:lnTo>
                    <a:lnTo>
                      <a:pt x="0" y="414"/>
                    </a:lnTo>
                    <a:lnTo>
                      <a:pt x="8" y="408"/>
                    </a:lnTo>
                    <a:lnTo>
                      <a:pt x="8" y="423"/>
                    </a:lnTo>
                    <a:lnTo>
                      <a:pt x="15" y="423"/>
                    </a:lnTo>
                    <a:lnTo>
                      <a:pt x="15" y="414"/>
                    </a:lnTo>
                    <a:lnTo>
                      <a:pt x="8" y="4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8" name="Freeform 760"/>
              <p:cNvSpPr>
                <a:spLocks/>
              </p:cNvSpPr>
              <p:nvPr/>
            </p:nvSpPr>
            <p:spPr bwMode="auto">
              <a:xfrm>
                <a:off x="1473" y="1794"/>
                <a:ext cx="25" cy="7"/>
              </a:xfrm>
              <a:custGeom>
                <a:avLst/>
                <a:gdLst>
                  <a:gd name="T0" fmla="*/ 0 w 51"/>
                  <a:gd name="T1" fmla="*/ 6 h 15"/>
                  <a:gd name="T2" fmla="*/ 8 w 51"/>
                  <a:gd name="T3" fmla="*/ 15 h 15"/>
                  <a:gd name="T4" fmla="*/ 51 w 51"/>
                  <a:gd name="T5" fmla="*/ 15 h 15"/>
                  <a:gd name="T6" fmla="*/ 51 w 51"/>
                  <a:gd name="T7" fmla="*/ 0 h 15"/>
                  <a:gd name="T8" fmla="*/ 8 w 51"/>
                  <a:gd name="T9" fmla="*/ 0 h 15"/>
                  <a:gd name="T10" fmla="*/ 17 w 51"/>
                  <a:gd name="T11" fmla="*/ 6 h 15"/>
                  <a:gd name="T12" fmla="*/ 0 w 51"/>
                  <a:gd name="T13" fmla="*/ 6 h 15"/>
                  <a:gd name="T14" fmla="*/ 0 w 51"/>
                  <a:gd name="T15" fmla="*/ 15 h 15"/>
                  <a:gd name="T16" fmla="*/ 8 w 51"/>
                  <a:gd name="T17" fmla="*/ 15 h 15"/>
                  <a:gd name="T18" fmla="*/ 0 w 5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
                    <a:moveTo>
                      <a:pt x="0" y="6"/>
                    </a:moveTo>
                    <a:lnTo>
                      <a:pt x="8" y="15"/>
                    </a:lnTo>
                    <a:lnTo>
                      <a:pt x="51" y="15"/>
                    </a:lnTo>
                    <a:lnTo>
                      <a:pt x="51" y="0"/>
                    </a:lnTo>
                    <a:lnTo>
                      <a:pt x="8" y="0"/>
                    </a:lnTo>
                    <a:lnTo>
                      <a:pt x="17" y="6"/>
                    </a:lnTo>
                    <a:lnTo>
                      <a:pt x="0" y="6"/>
                    </a:lnTo>
                    <a:lnTo>
                      <a:pt x="0" y="15"/>
                    </a:lnTo>
                    <a:lnTo>
                      <a:pt x="8"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29" name="Freeform 761"/>
              <p:cNvSpPr>
                <a:spLocks/>
              </p:cNvSpPr>
              <p:nvPr/>
            </p:nvSpPr>
            <p:spPr bwMode="auto">
              <a:xfrm>
                <a:off x="1473" y="1586"/>
                <a:ext cx="8" cy="211"/>
              </a:xfrm>
              <a:custGeom>
                <a:avLst/>
                <a:gdLst>
                  <a:gd name="T0" fmla="*/ 8 w 17"/>
                  <a:gd name="T1" fmla="*/ 0 h 422"/>
                  <a:gd name="T2" fmla="*/ 0 w 17"/>
                  <a:gd name="T3" fmla="*/ 8 h 422"/>
                  <a:gd name="T4" fmla="*/ 0 w 17"/>
                  <a:gd name="T5" fmla="*/ 422 h 422"/>
                  <a:gd name="T6" fmla="*/ 17 w 17"/>
                  <a:gd name="T7" fmla="*/ 422 h 422"/>
                  <a:gd name="T8" fmla="*/ 17 w 17"/>
                  <a:gd name="T9" fmla="*/ 8 h 422"/>
                  <a:gd name="T10" fmla="*/ 8 w 17"/>
                  <a:gd name="T11" fmla="*/ 15 h 422"/>
                  <a:gd name="T12" fmla="*/ 8 w 17"/>
                  <a:gd name="T13" fmla="*/ 0 h 422"/>
                  <a:gd name="T14" fmla="*/ 0 w 17"/>
                  <a:gd name="T15" fmla="*/ 0 h 422"/>
                  <a:gd name="T16" fmla="*/ 0 w 17"/>
                  <a:gd name="T17" fmla="*/ 8 h 422"/>
                  <a:gd name="T18" fmla="*/ 8 w 17"/>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422">
                    <a:moveTo>
                      <a:pt x="8" y="0"/>
                    </a:moveTo>
                    <a:lnTo>
                      <a:pt x="0" y="8"/>
                    </a:lnTo>
                    <a:lnTo>
                      <a:pt x="0" y="422"/>
                    </a:lnTo>
                    <a:lnTo>
                      <a:pt x="17" y="422"/>
                    </a:lnTo>
                    <a:lnTo>
                      <a:pt x="17"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0" name="Freeform 762"/>
              <p:cNvSpPr>
                <a:spLocks/>
              </p:cNvSpPr>
              <p:nvPr/>
            </p:nvSpPr>
            <p:spPr bwMode="auto">
              <a:xfrm>
                <a:off x="1387" y="1778"/>
                <a:ext cx="212" cy="218"/>
              </a:xfrm>
              <a:custGeom>
                <a:avLst/>
                <a:gdLst>
                  <a:gd name="T0" fmla="*/ 223 w 423"/>
                  <a:gd name="T1" fmla="*/ 10 h 437"/>
                  <a:gd name="T2" fmla="*/ 211 w 423"/>
                  <a:gd name="T3" fmla="*/ 38 h 437"/>
                  <a:gd name="T4" fmla="*/ 191 w 423"/>
                  <a:gd name="T5" fmla="*/ 60 h 437"/>
                  <a:gd name="T6" fmla="*/ 169 w 423"/>
                  <a:gd name="T7" fmla="*/ 77 h 437"/>
                  <a:gd name="T8" fmla="*/ 151 w 423"/>
                  <a:gd name="T9" fmla="*/ 94 h 437"/>
                  <a:gd name="T10" fmla="*/ 155 w 423"/>
                  <a:gd name="T11" fmla="*/ 103 h 437"/>
                  <a:gd name="T12" fmla="*/ 162 w 423"/>
                  <a:gd name="T13" fmla="*/ 117 h 437"/>
                  <a:gd name="T14" fmla="*/ 155 w 423"/>
                  <a:gd name="T15" fmla="*/ 130 h 437"/>
                  <a:gd name="T16" fmla="*/ 117 w 423"/>
                  <a:gd name="T17" fmla="*/ 138 h 437"/>
                  <a:gd name="T18" fmla="*/ 109 w 423"/>
                  <a:gd name="T19" fmla="*/ 177 h 437"/>
                  <a:gd name="T20" fmla="*/ 61 w 423"/>
                  <a:gd name="T21" fmla="*/ 209 h 437"/>
                  <a:gd name="T22" fmla="*/ 39 w 423"/>
                  <a:gd name="T23" fmla="*/ 251 h 437"/>
                  <a:gd name="T24" fmla="*/ 33 w 423"/>
                  <a:gd name="T25" fmla="*/ 292 h 437"/>
                  <a:gd name="T26" fmla="*/ 26 w 423"/>
                  <a:gd name="T27" fmla="*/ 331 h 437"/>
                  <a:gd name="T28" fmla="*/ 0 w 423"/>
                  <a:gd name="T29" fmla="*/ 368 h 437"/>
                  <a:gd name="T30" fmla="*/ 25 w 423"/>
                  <a:gd name="T31" fmla="*/ 424 h 437"/>
                  <a:gd name="T32" fmla="*/ 122 w 423"/>
                  <a:gd name="T33" fmla="*/ 400 h 437"/>
                  <a:gd name="T34" fmla="*/ 159 w 423"/>
                  <a:gd name="T35" fmla="*/ 416 h 437"/>
                  <a:gd name="T36" fmla="*/ 176 w 423"/>
                  <a:gd name="T37" fmla="*/ 418 h 437"/>
                  <a:gd name="T38" fmla="*/ 193 w 423"/>
                  <a:gd name="T39" fmla="*/ 420 h 437"/>
                  <a:gd name="T40" fmla="*/ 211 w 423"/>
                  <a:gd name="T41" fmla="*/ 422 h 437"/>
                  <a:gd name="T42" fmla="*/ 228 w 423"/>
                  <a:gd name="T43" fmla="*/ 424 h 437"/>
                  <a:gd name="T44" fmla="*/ 244 w 423"/>
                  <a:gd name="T45" fmla="*/ 417 h 437"/>
                  <a:gd name="T46" fmla="*/ 271 w 423"/>
                  <a:gd name="T47" fmla="*/ 399 h 437"/>
                  <a:gd name="T48" fmla="*/ 302 w 423"/>
                  <a:gd name="T49" fmla="*/ 381 h 437"/>
                  <a:gd name="T50" fmla="*/ 333 w 423"/>
                  <a:gd name="T51" fmla="*/ 373 h 437"/>
                  <a:gd name="T52" fmla="*/ 355 w 423"/>
                  <a:gd name="T53" fmla="*/ 377 h 437"/>
                  <a:gd name="T54" fmla="*/ 370 w 423"/>
                  <a:gd name="T55" fmla="*/ 384 h 437"/>
                  <a:gd name="T56" fmla="*/ 388 w 423"/>
                  <a:gd name="T57" fmla="*/ 387 h 437"/>
                  <a:gd name="T58" fmla="*/ 418 w 423"/>
                  <a:gd name="T59" fmla="*/ 384 h 437"/>
                  <a:gd name="T60" fmla="*/ 423 w 423"/>
                  <a:gd name="T61" fmla="*/ 349 h 437"/>
                  <a:gd name="T62" fmla="*/ 415 w 423"/>
                  <a:gd name="T63" fmla="*/ 310 h 437"/>
                  <a:gd name="T64" fmla="*/ 400 w 423"/>
                  <a:gd name="T65" fmla="*/ 272 h 437"/>
                  <a:gd name="T66" fmla="*/ 380 w 423"/>
                  <a:gd name="T67" fmla="*/ 241 h 437"/>
                  <a:gd name="T68" fmla="*/ 381 w 423"/>
                  <a:gd name="T69" fmla="*/ 215 h 437"/>
                  <a:gd name="T70" fmla="*/ 369 w 423"/>
                  <a:gd name="T71" fmla="*/ 216 h 437"/>
                  <a:gd name="T72" fmla="*/ 358 w 423"/>
                  <a:gd name="T73" fmla="*/ 211 h 437"/>
                  <a:gd name="T74" fmla="*/ 359 w 423"/>
                  <a:gd name="T75" fmla="*/ 180 h 437"/>
                  <a:gd name="T76" fmla="*/ 356 w 423"/>
                  <a:gd name="T77" fmla="*/ 150 h 437"/>
                  <a:gd name="T78" fmla="*/ 371 w 423"/>
                  <a:gd name="T79" fmla="*/ 130 h 437"/>
                  <a:gd name="T80" fmla="*/ 290 w 423"/>
                  <a:gd name="T81" fmla="*/ 1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 h="437">
                    <a:moveTo>
                      <a:pt x="225" y="8"/>
                    </a:moveTo>
                    <a:lnTo>
                      <a:pt x="223" y="10"/>
                    </a:lnTo>
                    <a:lnTo>
                      <a:pt x="218" y="26"/>
                    </a:lnTo>
                    <a:lnTo>
                      <a:pt x="211" y="38"/>
                    </a:lnTo>
                    <a:lnTo>
                      <a:pt x="202" y="50"/>
                    </a:lnTo>
                    <a:lnTo>
                      <a:pt x="191" y="60"/>
                    </a:lnTo>
                    <a:lnTo>
                      <a:pt x="181" y="69"/>
                    </a:lnTo>
                    <a:lnTo>
                      <a:pt x="169" y="77"/>
                    </a:lnTo>
                    <a:lnTo>
                      <a:pt x="160" y="86"/>
                    </a:lnTo>
                    <a:lnTo>
                      <a:pt x="151" y="94"/>
                    </a:lnTo>
                    <a:lnTo>
                      <a:pt x="151" y="97"/>
                    </a:lnTo>
                    <a:lnTo>
                      <a:pt x="155" y="103"/>
                    </a:lnTo>
                    <a:lnTo>
                      <a:pt x="160" y="110"/>
                    </a:lnTo>
                    <a:lnTo>
                      <a:pt x="162" y="117"/>
                    </a:lnTo>
                    <a:lnTo>
                      <a:pt x="162" y="124"/>
                    </a:lnTo>
                    <a:lnTo>
                      <a:pt x="155" y="130"/>
                    </a:lnTo>
                    <a:lnTo>
                      <a:pt x="122" y="119"/>
                    </a:lnTo>
                    <a:lnTo>
                      <a:pt x="117" y="138"/>
                    </a:lnTo>
                    <a:lnTo>
                      <a:pt x="114" y="157"/>
                    </a:lnTo>
                    <a:lnTo>
                      <a:pt x="109" y="177"/>
                    </a:lnTo>
                    <a:lnTo>
                      <a:pt x="106" y="196"/>
                    </a:lnTo>
                    <a:lnTo>
                      <a:pt x="61" y="209"/>
                    </a:lnTo>
                    <a:lnTo>
                      <a:pt x="47" y="231"/>
                    </a:lnTo>
                    <a:lnTo>
                      <a:pt x="39" y="251"/>
                    </a:lnTo>
                    <a:lnTo>
                      <a:pt x="34" y="272"/>
                    </a:lnTo>
                    <a:lnTo>
                      <a:pt x="33" y="292"/>
                    </a:lnTo>
                    <a:lnTo>
                      <a:pt x="31" y="312"/>
                    </a:lnTo>
                    <a:lnTo>
                      <a:pt x="26" y="331"/>
                    </a:lnTo>
                    <a:lnTo>
                      <a:pt x="16" y="349"/>
                    </a:lnTo>
                    <a:lnTo>
                      <a:pt x="0" y="368"/>
                    </a:lnTo>
                    <a:lnTo>
                      <a:pt x="0" y="395"/>
                    </a:lnTo>
                    <a:lnTo>
                      <a:pt x="25" y="424"/>
                    </a:lnTo>
                    <a:lnTo>
                      <a:pt x="94" y="437"/>
                    </a:lnTo>
                    <a:lnTo>
                      <a:pt x="122" y="400"/>
                    </a:lnTo>
                    <a:lnTo>
                      <a:pt x="184" y="392"/>
                    </a:lnTo>
                    <a:lnTo>
                      <a:pt x="159" y="416"/>
                    </a:lnTo>
                    <a:lnTo>
                      <a:pt x="168" y="417"/>
                    </a:lnTo>
                    <a:lnTo>
                      <a:pt x="176" y="418"/>
                    </a:lnTo>
                    <a:lnTo>
                      <a:pt x="185" y="420"/>
                    </a:lnTo>
                    <a:lnTo>
                      <a:pt x="193" y="420"/>
                    </a:lnTo>
                    <a:lnTo>
                      <a:pt x="203" y="421"/>
                    </a:lnTo>
                    <a:lnTo>
                      <a:pt x="211" y="422"/>
                    </a:lnTo>
                    <a:lnTo>
                      <a:pt x="220" y="423"/>
                    </a:lnTo>
                    <a:lnTo>
                      <a:pt x="228" y="424"/>
                    </a:lnTo>
                    <a:lnTo>
                      <a:pt x="234" y="422"/>
                    </a:lnTo>
                    <a:lnTo>
                      <a:pt x="244" y="417"/>
                    </a:lnTo>
                    <a:lnTo>
                      <a:pt x="256" y="409"/>
                    </a:lnTo>
                    <a:lnTo>
                      <a:pt x="271" y="399"/>
                    </a:lnTo>
                    <a:lnTo>
                      <a:pt x="286" y="390"/>
                    </a:lnTo>
                    <a:lnTo>
                      <a:pt x="302" y="381"/>
                    </a:lnTo>
                    <a:lnTo>
                      <a:pt x="318" y="376"/>
                    </a:lnTo>
                    <a:lnTo>
                      <a:pt x="333" y="373"/>
                    </a:lnTo>
                    <a:lnTo>
                      <a:pt x="346" y="375"/>
                    </a:lnTo>
                    <a:lnTo>
                      <a:pt x="355" y="377"/>
                    </a:lnTo>
                    <a:lnTo>
                      <a:pt x="363" y="380"/>
                    </a:lnTo>
                    <a:lnTo>
                      <a:pt x="370" y="384"/>
                    </a:lnTo>
                    <a:lnTo>
                      <a:pt x="378" y="386"/>
                    </a:lnTo>
                    <a:lnTo>
                      <a:pt x="388" y="387"/>
                    </a:lnTo>
                    <a:lnTo>
                      <a:pt x="401" y="387"/>
                    </a:lnTo>
                    <a:lnTo>
                      <a:pt x="418" y="384"/>
                    </a:lnTo>
                    <a:lnTo>
                      <a:pt x="423" y="368"/>
                    </a:lnTo>
                    <a:lnTo>
                      <a:pt x="423" y="349"/>
                    </a:lnTo>
                    <a:lnTo>
                      <a:pt x="420" y="330"/>
                    </a:lnTo>
                    <a:lnTo>
                      <a:pt x="415" y="310"/>
                    </a:lnTo>
                    <a:lnTo>
                      <a:pt x="408" y="291"/>
                    </a:lnTo>
                    <a:lnTo>
                      <a:pt x="400" y="272"/>
                    </a:lnTo>
                    <a:lnTo>
                      <a:pt x="389" y="255"/>
                    </a:lnTo>
                    <a:lnTo>
                      <a:pt x="380" y="241"/>
                    </a:lnTo>
                    <a:lnTo>
                      <a:pt x="387" y="212"/>
                    </a:lnTo>
                    <a:lnTo>
                      <a:pt x="381" y="215"/>
                    </a:lnTo>
                    <a:lnTo>
                      <a:pt x="375" y="216"/>
                    </a:lnTo>
                    <a:lnTo>
                      <a:pt x="369" y="216"/>
                    </a:lnTo>
                    <a:lnTo>
                      <a:pt x="363" y="215"/>
                    </a:lnTo>
                    <a:lnTo>
                      <a:pt x="358" y="211"/>
                    </a:lnTo>
                    <a:lnTo>
                      <a:pt x="357" y="195"/>
                    </a:lnTo>
                    <a:lnTo>
                      <a:pt x="359" y="180"/>
                    </a:lnTo>
                    <a:lnTo>
                      <a:pt x="361" y="164"/>
                    </a:lnTo>
                    <a:lnTo>
                      <a:pt x="356" y="150"/>
                    </a:lnTo>
                    <a:lnTo>
                      <a:pt x="343" y="147"/>
                    </a:lnTo>
                    <a:lnTo>
                      <a:pt x="371" y="130"/>
                    </a:lnTo>
                    <a:lnTo>
                      <a:pt x="322" y="0"/>
                    </a:lnTo>
                    <a:lnTo>
                      <a:pt x="290" y="18"/>
                    </a:lnTo>
                    <a:lnTo>
                      <a:pt x="225" y="8"/>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1" name="Freeform 763"/>
              <p:cNvSpPr>
                <a:spLocks/>
              </p:cNvSpPr>
              <p:nvPr/>
            </p:nvSpPr>
            <p:spPr bwMode="auto">
              <a:xfrm>
                <a:off x="1481" y="1780"/>
                <a:ext cx="22" cy="30"/>
              </a:xfrm>
              <a:custGeom>
                <a:avLst/>
                <a:gdLst>
                  <a:gd name="T0" fmla="*/ 10 w 44"/>
                  <a:gd name="T1" fmla="*/ 60 h 61"/>
                  <a:gd name="T2" fmla="*/ 10 w 44"/>
                  <a:gd name="T3" fmla="*/ 61 h 61"/>
                  <a:gd name="T4" fmla="*/ 15 w 44"/>
                  <a:gd name="T5" fmla="*/ 54 h 61"/>
                  <a:gd name="T6" fmla="*/ 18 w 44"/>
                  <a:gd name="T7" fmla="*/ 47 h 61"/>
                  <a:gd name="T8" fmla="*/ 23 w 44"/>
                  <a:gd name="T9" fmla="*/ 41 h 61"/>
                  <a:gd name="T10" fmla="*/ 27 w 44"/>
                  <a:gd name="T11" fmla="*/ 34 h 61"/>
                  <a:gd name="T12" fmla="*/ 32 w 44"/>
                  <a:gd name="T13" fmla="*/ 28 h 61"/>
                  <a:gd name="T14" fmla="*/ 36 w 44"/>
                  <a:gd name="T15" fmla="*/ 21 h 61"/>
                  <a:gd name="T16" fmla="*/ 40 w 44"/>
                  <a:gd name="T17" fmla="*/ 14 h 61"/>
                  <a:gd name="T18" fmla="*/ 44 w 44"/>
                  <a:gd name="T19" fmla="*/ 7 h 61"/>
                  <a:gd name="T20" fmla="*/ 32 w 44"/>
                  <a:gd name="T21" fmla="*/ 0 h 61"/>
                  <a:gd name="T22" fmla="*/ 26 w 44"/>
                  <a:gd name="T23" fmla="*/ 13 h 61"/>
                  <a:gd name="T24" fmla="*/ 18 w 44"/>
                  <a:gd name="T25" fmla="*/ 28 h 61"/>
                  <a:gd name="T26" fmla="*/ 8 w 44"/>
                  <a:gd name="T27" fmla="*/ 41 h 61"/>
                  <a:gd name="T28" fmla="*/ 0 w 44"/>
                  <a:gd name="T29" fmla="*/ 52 h 61"/>
                  <a:gd name="T30" fmla="*/ 0 w 44"/>
                  <a:gd name="T31" fmla="*/ 53 h 61"/>
                  <a:gd name="T32" fmla="*/ 10 w 44"/>
                  <a:gd name="T3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61">
                    <a:moveTo>
                      <a:pt x="10" y="60"/>
                    </a:moveTo>
                    <a:lnTo>
                      <a:pt x="10" y="61"/>
                    </a:lnTo>
                    <a:lnTo>
                      <a:pt x="15" y="54"/>
                    </a:lnTo>
                    <a:lnTo>
                      <a:pt x="18" y="47"/>
                    </a:lnTo>
                    <a:lnTo>
                      <a:pt x="23" y="41"/>
                    </a:lnTo>
                    <a:lnTo>
                      <a:pt x="27" y="34"/>
                    </a:lnTo>
                    <a:lnTo>
                      <a:pt x="32" y="28"/>
                    </a:lnTo>
                    <a:lnTo>
                      <a:pt x="36" y="21"/>
                    </a:lnTo>
                    <a:lnTo>
                      <a:pt x="40" y="14"/>
                    </a:lnTo>
                    <a:lnTo>
                      <a:pt x="44" y="7"/>
                    </a:lnTo>
                    <a:lnTo>
                      <a:pt x="32" y="0"/>
                    </a:lnTo>
                    <a:lnTo>
                      <a:pt x="26" y="13"/>
                    </a:lnTo>
                    <a:lnTo>
                      <a:pt x="18" y="28"/>
                    </a:lnTo>
                    <a:lnTo>
                      <a:pt x="8" y="41"/>
                    </a:lnTo>
                    <a:lnTo>
                      <a:pt x="0" y="52"/>
                    </a:lnTo>
                    <a:lnTo>
                      <a:pt x="0" y="53"/>
                    </a:lnTo>
                    <a:lnTo>
                      <a:pt x="1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2" name="Freeform 764"/>
              <p:cNvSpPr>
                <a:spLocks/>
              </p:cNvSpPr>
              <p:nvPr/>
            </p:nvSpPr>
            <p:spPr bwMode="auto">
              <a:xfrm>
                <a:off x="1460" y="1806"/>
                <a:ext cx="26" cy="25"/>
              </a:xfrm>
              <a:custGeom>
                <a:avLst/>
                <a:gdLst>
                  <a:gd name="T0" fmla="*/ 15 w 52"/>
                  <a:gd name="T1" fmla="*/ 40 h 49"/>
                  <a:gd name="T2" fmla="*/ 15 w 52"/>
                  <a:gd name="T3" fmla="*/ 39 h 49"/>
                  <a:gd name="T4" fmla="*/ 14 w 52"/>
                  <a:gd name="T5" fmla="*/ 38 h 49"/>
                  <a:gd name="T6" fmla="*/ 13 w 52"/>
                  <a:gd name="T7" fmla="*/ 36 h 49"/>
                  <a:gd name="T8" fmla="*/ 13 w 52"/>
                  <a:gd name="T9" fmla="*/ 36 h 49"/>
                  <a:gd name="T10" fmla="*/ 13 w 52"/>
                  <a:gd name="T11" fmla="*/ 39 h 49"/>
                  <a:gd name="T12" fmla="*/ 17 w 52"/>
                  <a:gd name="T13" fmla="*/ 34 h 49"/>
                  <a:gd name="T14" fmla="*/ 23 w 52"/>
                  <a:gd name="T15" fmla="*/ 31 h 49"/>
                  <a:gd name="T16" fmla="*/ 28 w 52"/>
                  <a:gd name="T17" fmla="*/ 28 h 49"/>
                  <a:gd name="T18" fmla="*/ 33 w 52"/>
                  <a:gd name="T19" fmla="*/ 24 h 49"/>
                  <a:gd name="T20" fmla="*/ 38 w 52"/>
                  <a:gd name="T21" fmla="*/ 21 h 49"/>
                  <a:gd name="T22" fmla="*/ 43 w 52"/>
                  <a:gd name="T23" fmla="*/ 17 h 49"/>
                  <a:gd name="T24" fmla="*/ 47 w 52"/>
                  <a:gd name="T25" fmla="*/ 13 h 49"/>
                  <a:gd name="T26" fmla="*/ 52 w 52"/>
                  <a:gd name="T27" fmla="*/ 7 h 49"/>
                  <a:gd name="T28" fmla="*/ 42 w 52"/>
                  <a:gd name="T29" fmla="*/ 0 h 49"/>
                  <a:gd name="T30" fmla="*/ 38 w 52"/>
                  <a:gd name="T31" fmla="*/ 6 h 49"/>
                  <a:gd name="T32" fmla="*/ 32 w 52"/>
                  <a:gd name="T33" fmla="*/ 10 h 49"/>
                  <a:gd name="T34" fmla="*/ 28 w 52"/>
                  <a:gd name="T35" fmla="*/ 14 h 49"/>
                  <a:gd name="T36" fmla="*/ 22 w 52"/>
                  <a:gd name="T37" fmla="*/ 17 h 49"/>
                  <a:gd name="T38" fmla="*/ 16 w 52"/>
                  <a:gd name="T39" fmla="*/ 21 h 49"/>
                  <a:gd name="T40" fmla="*/ 10 w 52"/>
                  <a:gd name="T41" fmla="*/ 24 h 49"/>
                  <a:gd name="T42" fmla="*/ 5 w 52"/>
                  <a:gd name="T43" fmla="*/ 28 h 49"/>
                  <a:gd name="T44" fmla="*/ 0 w 52"/>
                  <a:gd name="T45" fmla="*/ 32 h 49"/>
                  <a:gd name="T46" fmla="*/ 0 w 52"/>
                  <a:gd name="T47" fmla="*/ 42 h 49"/>
                  <a:gd name="T48" fmla="*/ 6 w 52"/>
                  <a:gd name="T49" fmla="*/ 49 h 49"/>
                  <a:gd name="T50" fmla="*/ 6 w 52"/>
                  <a:gd name="T51" fmla="*/ 49 h 49"/>
                  <a:gd name="T52" fmla="*/ 15 w 52"/>
                  <a:gd name="T5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49">
                    <a:moveTo>
                      <a:pt x="15" y="40"/>
                    </a:moveTo>
                    <a:lnTo>
                      <a:pt x="15" y="39"/>
                    </a:lnTo>
                    <a:lnTo>
                      <a:pt x="14" y="38"/>
                    </a:lnTo>
                    <a:lnTo>
                      <a:pt x="13" y="36"/>
                    </a:lnTo>
                    <a:lnTo>
                      <a:pt x="13" y="36"/>
                    </a:lnTo>
                    <a:lnTo>
                      <a:pt x="13" y="39"/>
                    </a:lnTo>
                    <a:lnTo>
                      <a:pt x="17" y="34"/>
                    </a:lnTo>
                    <a:lnTo>
                      <a:pt x="23" y="31"/>
                    </a:lnTo>
                    <a:lnTo>
                      <a:pt x="28" y="28"/>
                    </a:lnTo>
                    <a:lnTo>
                      <a:pt x="33" y="24"/>
                    </a:lnTo>
                    <a:lnTo>
                      <a:pt x="38" y="21"/>
                    </a:lnTo>
                    <a:lnTo>
                      <a:pt x="43" y="17"/>
                    </a:lnTo>
                    <a:lnTo>
                      <a:pt x="47" y="13"/>
                    </a:lnTo>
                    <a:lnTo>
                      <a:pt x="52" y="7"/>
                    </a:lnTo>
                    <a:lnTo>
                      <a:pt x="42" y="0"/>
                    </a:lnTo>
                    <a:lnTo>
                      <a:pt x="38" y="6"/>
                    </a:lnTo>
                    <a:lnTo>
                      <a:pt x="32" y="10"/>
                    </a:lnTo>
                    <a:lnTo>
                      <a:pt x="28" y="14"/>
                    </a:lnTo>
                    <a:lnTo>
                      <a:pt x="22" y="17"/>
                    </a:lnTo>
                    <a:lnTo>
                      <a:pt x="16" y="21"/>
                    </a:lnTo>
                    <a:lnTo>
                      <a:pt x="10" y="24"/>
                    </a:lnTo>
                    <a:lnTo>
                      <a:pt x="5" y="28"/>
                    </a:lnTo>
                    <a:lnTo>
                      <a:pt x="0" y="32"/>
                    </a:lnTo>
                    <a:lnTo>
                      <a:pt x="0" y="42"/>
                    </a:lnTo>
                    <a:lnTo>
                      <a:pt x="6" y="49"/>
                    </a:lnTo>
                    <a:lnTo>
                      <a:pt x="6" y="49"/>
                    </a:lnTo>
                    <a:lnTo>
                      <a:pt x="1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3" name="Freeform 765"/>
              <p:cNvSpPr>
                <a:spLocks/>
              </p:cNvSpPr>
              <p:nvPr/>
            </p:nvSpPr>
            <p:spPr bwMode="auto">
              <a:xfrm>
                <a:off x="1463" y="1827"/>
                <a:ext cx="9" cy="20"/>
              </a:xfrm>
              <a:custGeom>
                <a:avLst/>
                <a:gdLst>
                  <a:gd name="T0" fmla="*/ 2 w 17"/>
                  <a:gd name="T1" fmla="*/ 39 h 40"/>
                  <a:gd name="T2" fmla="*/ 9 w 17"/>
                  <a:gd name="T3" fmla="*/ 38 h 40"/>
                  <a:gd name="T4" fmla="*/ 17 w 17"/>
                  <a:gd name="T5" fmla="*/ 27 h 40"/>
                  <a:gd name="T6" fmla="*/ 17 w 17"/>
                  <a:gd name="T7" fmla="*/ 13 h 40"/>
                  <a:gd name="T8" fmla="*/ 9 w 17"/>
                  <a:gd name="T9" fmla="*/ 0 h 40"/>
                  <a:gd name="T10" fmla="*/ 0 w 17"/>
                  <a:gd name="T11" fmla="*/ 9 h 40"/>
                  <a:gd name="T12" fmla="*/ 2 w 17"/>
                  <a:gd name="T13" fmla="*/ 13 h 40"/>
                  <a:gd name="T14" fmla="*/ 4 w 17"/>
                  <a:gd name="T15" fmla="*/ 16 h 40"/>
                  <a:gd name="T16" fmla="*/ 4 w 17"/>
                  <a:gd name="T17" fmla="*/ 21 h 40"/>
                  <a:gd name="T18" fmla="*/ 4 w 17"/>
                  <a:gd name="T19" fmla="*/ 24 h 40"/>
                  <a:gd name="T20" fmla="*/ 0 w 17"/>
                  <a:gd name="T21" fmla="*/ 28 h 40"/>
                  <a:gd name="T22" fmla="*/ 7 w 17"/>
                  <a:gd name="T23" fmla="*/ 27 h 40"/>
                  <a:gd name="T24" fmla="*/ 2 w 17"/>
                  <a:gd name="T25" fmla="*/ 39 h 40"/>
                  <a:gd name="T26" fmla="*/ 4 w 17"/>
                  <a:gd name="T27" fmla="*/ 40 h 40"/>
                  <a:gd name="T28" fmla="*/ 6 w 17"/>
                  <a:gd name="T29" fmla="*/ 40 h 40"/>
                  <a:gd name="T30" fmla="*/ 8 w 17"/>
                  <a:gd name="T31" fmla="*/ 39 h 40"/>
                  <a:gd name="T32" fmla="*/ 9 w 17"/>
                  <a:gd name="T33" fmla="*/ 38 h 40"/>
                  <a:gd name="T34" fmla="*/ 2 w 17"/>
                  <a:gd name="T35"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40">
                    <a:moveTo>
                      <a:pt x="2" y="39"/>
                    </a:moveTo>
                    <a:lnTo>
                      <a:pt x="9" y="38"/>
                    </a:lnTo>
                    <a:lnTo>
                      <a:pt x="17" y="27"/>
                    </a:lnTo>
                    <a:lnTo>
                      <a:pt x="17" y="13"/>
                    </a:lnTo>
                    <a:lnTo>
                      <a:pt x="9" y="0"/>
                    </a:lnTo>
                    <a:lnTo>
                      <a:pt x="0" y="9"/>
                    </a:lnTo>
                    <a:lnTo>
                      <a:pt x="2" y="13"/>
                    </a:lnTo>
                    <a:lnTo>
                      <a:pt x="4" y="16"/>
                    </a:lnTo>
                    <a:lnTo>
                      <a:pt x="4" y="21"/>
                    </a:lnTo>
                    <a:lnTo>
                      <a:pt x="4" y="24"/>
                    </a:lnTo>
                    <a:lnTo>
                      <a:pt x="0" y="28"/>
                    </a:lnTo>
                    <a:lnTo>
                      <a:pt x="7" y="27"/>
                    </a:lnTo>
                    <a:lnTo>
                      <a:pt x="2" y="39"/>
                    </a:lnTo>
                    <a:lnTo>
                      <a:pt x="4" y="40"/>
                    </a:lnTo>
                    <a:lnTo>
                      <a:pt x="6" y="40"/>
                    </a:lnTo>
                    <a:lnTo>
                      <a:pt x="8" y="39"/>
                    </a:lnTo>
                    <a:lnTo>
                      <a:pt x="9" y="38"/>
                    </a:lnTo>
                    <a:lnTo>
                      <a:pt x="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4" name="Freeform 766"/>
              <p:cNvSpPr>
                <a:spLocks/>
              </p:cNvSpPr>
              <p:nvPr/>
            </p:nvSpPr>
            <p:spPr bwMode="auto">
              <a:xfrm>
                <a:off x="1445" y="1832"/>
                <a:ext cx="21" cy="14"/>
              </a:xfrm>
              <a:custGeom>
                <a:avLst/>
                <a:gdLst>
                  <a:gd name="T0" fmla="*/ 14 w 43"/>
                  <a:gd name="T1" fmla="*/ 11 h 28"/>
                  <a:gd name="T2" fmla="*/ 5 w 43"/>
                  <a:gd name="T3" fmla="*/ 17 h 28"/>
                  <a:gd name="T4" fmla="*/ 38 w 43"/>
                  <a:gd name="T5" fmla="*/ 28 h 28"/>
                  <a:gd name="T6" fmla="*/ 43 w 43"/>
                  <a:gd name="T7" fmla="*/ 16 h 28"/>
                  <a:gd name="T8" fmla="*/ 9 w 43"/>
                  <a:gd name="T9" fmla="*/ 3 h 28"/>
                  <a:gd name="T10" fmla="*/ 0 w 43"/>
                  <a:gd name="T11" fmla="*/ 9 h 28"/>
                  <a:gd name="T12" fmla="*/ 9 w 43"/>
                  <a:gd name="T13" fmla="*/ 3 h 28"/>
                  <a:gd name="T14" fmla="*/ 1 w 43"/>
                  <a:gd name="T15" fmla="*/ 0 h 28"/>
                  <a:gd name="T16" fmla="*/ 0 w 43"/>
                  <a:gd name="T17" fmla="*/ 9 h 28"/>
                  <a:gd name="T18" fmla="*/ 14 w 43"/>
                  <a:gd name="T1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4" y="11"/>
                    </a:moveTo>
                    <a:lnTo>
                      <a:pt x="5" y="17"/>
                    </a:lnTo>
                    <a:lnTo>
                      <a:pt x="38" y="28"/>
                    </a:lnTo>
                    <a:lnTo>
                      <a:pt x="43" y="16"/>
                    </a:lnTo>
                    <a:lnTo>
                      <a:pt x="9" y="3"/>
                    </a:lnTo>
                    <a:lnTo>
                      <a:pt x="0" y="9"/>
                    </a:lnTo>
                    <a:lnTo>
                      <a:pt x="9" y="3"/>
                    </a:lnTo>
                    <a:lnTo>
                      <a:pt x="1" y="0"/>
                    </a:lnTo>
                    <a:lnTo>
                      <a:pt x="0" y="9"/>
                    </a:lnTo>
                    <a:lnTo>
                      <a:pt x="1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5" name="Freeform 767"/>
              <p:cNvSpPr>
                <a:spLocks/>
              </p:cNvSpPr>
              <p:nvPr/>
            </p:nvSpPr>
            <p:spPr bwMode="auto">
              <a:xfrm>
                <a:off x="1442" y="1836"/>
                <a:ext cx="10" cy="18"/>
              </a:xfrm>
              <a:custGeom>
                <a:avLst/>
                <a:gdLst>
                  <a:gd name="T0" fmla="*/ 13 w 21"/>
                  <a:gd name="T1" fmla="*/ 34 h 34"/>
                  <a:gd name="T2" fmla="*/ 21 w 21"/>
                  <a:gd name="T3" fmla="*/ 2 h 34"/>
                  <a:gd name="T4" fmla="*/ 7 w 21"/>
                  <a:gd name="T5" fmla="*/ 0 h 34"/>
                  <a:gd name="T6" fmla="*/ 0 w 21"/>
                  <a:gd name="T7" fmla="*/ 32 h 34"/>
                  <a:gd name="T8" fmla="*/ 13 w 21"/>
                  <a:gd name="T9" fmla="*/ 34 h 34"/>
                </a:gdLst>
                <a:ahLst/>
                <a:cxnLst>
                  <a:cxn ang="0">
                    <a:pos x="T0" y="T1"/>
                  </a:cxn>
                  <a:cxn ang="0">
                    <a:pos x="T2" y="T3"/>
                  </a:cxn>
                  <a:cxn ang="0">
                    <a:pos x="T4" y="T5"/>
                  </a:cxn>
                  <a:cxn ang="0">
                    <a:pos x="T6" y="T7"/>
                  </a:cxn>
                  <a:cxn ang="0">
                    <a:pos x="T8" y="T9"/>
                  </a:cxn>
                </a:cxnLst>
                <a:rect l="0" t="0" r="r" b="b"/>
                <a:pathLst>
                  <a:path w="21" h="34">
                    <a:moveTo>
                      <a:pt x="13" y="34"/>
                    </a:moveTo>
                    <a:lnTo>
                      <a:pt x="21" y="2"/>
                    </a:lnTo>
                    <a:lnTo>
                      <a:pt x="7" y="0"/>
                    </a:lnTo>
                    <a:lnTo>
                      <a:pt x="0" y="32"/>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6" name="Freeform 768"/>
              <p:cNvSpPr>
                <a:spLocks/>
              </p:cNvSpPr>
              <p:nvPr/>
            </p:nvSpPr>
            <p:spPr bwMode="auto">
              <a:xfrm>
                <a:off x="1437" y="1853"/>
                <a:ext cx="11" cy="25"/>
              </a:xfrm>
              <a:custGeom>
                <a:avLst/>
                <a:gdLst>
                  <a:gd name="T0" fmla="*/ 8 w 22"/>
                  <a:gd name="T1" fmla="*/ 52 h 52"/>
                  <a:gd name="T2" fmla="*/ 14 w 22"/>
                  <a:gd name="T3" fmla="*/ 47 h 52"/>
                  <a:gd name="T4" fmla="*/ 22 w 22"/>
                  <a:gd name="T5" fmla="*/ 2 h 52"/>
                  <a:gd name="T6" fmla="*/ 9 w 22"/>
                  <a:gd name="T7" fmla="*/ 0 h 52"/>
                  <a:gd name="T8" fmla="*/ 0 w 22"/>
                  <a:gd name="T9" fmla="*/ 45 h 52"/>
                  <a:gd name="T10" fmla="*/ 6 w 22"/>
                  <a:gd name="T11" fmla="*/ 39 h 52"/>
                  <a:gd name="T12" fmla="*/ 8 w 22"/>
                  <a:gd name="T13" fmla="*/ 52 h 52"/>
                  <a:gd name="T14" fmla="*/ 14 w 22"/>
                  <a:gd name="T15" fmla="*/ 51 h 52"/>
                  <a:gd name="T16" fmla="*/ 14 w 22"/>
                  <a:gd name="T17" fmla="*/ 47 h 52"/>
                  <a:gd name="T18" fmla="*/ 8 w 2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2">
                    <a:moveTo>
                      <a:pt x="8" y="52"/>
                    </a:moveTo>
                    <a:lnTo>
                      <a:pt x="14" y="47"/>
                    </a:lnTo>
                    <a:lnTo>
                      <a:pt x="22" y="2"/>
                    </a:lnTo>
                    <a:lnTo>
                      <a:pt x="9" y="0"/>
                    </a:lnTo>
                    <a:lnTo>
                      <a:pt x="0" y="45"/>
                    </a:lnTo>
                    <a:lnTo>
                      <a:pt x="6" y="39"/>
                    </a:lnTo>
                    <a:lnTo>
                      <a:pt x="8" y="52"/>
                    </a:lnTo>
                    <a:lnTo>
                      <a:pt x="14" y="51"/>
                    </a:lnTo>
                    <a:lnTo>
                      <a:pt x="14" y="47"/>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7" name="Freeform 769"/>
              <p:cNvSpPr>
                <a:spLocks/>
              </p:cNvSpPr>
              <p:nvPr/>
            </p:nvSpPr>
            <p:spPr bwMode="auto">
              <a:xfrm>
                <a:off x="1415" y="1872"/>
                <a:ext cx="26" cy="13"/>
              </a:xfrm>
              <a:custGeom>
                <a:avLst/>
                <a:gdLst>
                  <a:gd name="T0" fmla="*/ 13 w 52"/>
                  <a:gd name="T1" fmla="*/ 23 h 26"/>
                  <a:gd name="T2" fmla="*/ 7 w 52"/>
                  <a:gd name="T3" fmla="*/ 26 h 26"/>
                  <a:gd name="T4" fmla="*/ 52 w 52"/>
                  <a:gd name="T5" fmla="*/ 13 h 26"/>
                  <a:gd name="T6" fmla="*/ 50 w 52"/>
                  <a:gd name="T7" fmla="*/ 0 h 26"/>
                  <a:gd name="T8" fmla="*/ 45 w 52"/>
                  <a:gd name="T9" fmla="*/ 1 h 26"/>
                  <a:gd name="T10" fmla="*/ 38 w 52"/>
                  <a:gd name="T11" fmla="*/ 2 h 26"/>
                  <a:gd name="T12" fmla="*/ 31 w 52"/>
                  <a:gd name="T13" fmla="*/ 5 h 26"/>
                  <a:gd name="T14" fmla="*/ 23 w 52"/>
                  <a:gd name="T15" fmla="*/ 7 h 26"/>
                  <a:gd name="T16" fmla="*/ 15 w 52"/>
                  <a:gd name="T17" fmla="*/ 9 h 26"/>
                  <a:gd name="T18" fmla="*/ 9 w 52"/>
                  <a:gd name="T19" fmla="*/ 12 h 26"/>
                  <a:gd name="T20" fmla="*/ 4 w 52"/>
                  <a:gd name="T21" fmla="*/ 14 h 26"/>
                  <a:gd name="T22" fmla="*/ 0 w 52"/>
                  <a:gd name="T23" fmla="*/ 16 h 26"/>
                  <a:gd name="T24" fmla="*/ 6 w 52"/>
                  <a:gd name="T25" fmla="*/ 13 h 26"/>
                  <a:gd name="T26" fmla="*/ 5 w 52"/>
                  <a:gd name="T27" fmla="*/ 13 h 26"/>
                  <a:gd name="T28" fmla="*/ 3 w 52"/>
                  <a:gd name="T29" fmla="*/ 14 h 26"/>
                  <a:gd name="T30" fmla="*/ 1 w 52"/>
                  <a:gd name="T31" fmla="*/ 15 h 26"/>
                  <a:gd name="T32" fmla="*/ 0 w 52"/>
                  <a:gd name="T33" fmla="*/ 16 h 26"/>
                  <a:gd name="T34" fmla="*/ 13 w 52"/>
                  <a:gd name="T35"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6">
                    <a:moveTo>
                      <a:pt x="13" y="23"/>
                    </a:moveTo>
                    <a:lnTo>
                      <a:pt x="7" y="26"/>
                    </a:lnTo>
                    <a:lnTo>
                      <a:pt x="52" y="13"/>
                    </a:lnTo>
                    <a:lnTo>
                      <a:pt x="50" y="0"/>
                    </a:lnTo>
                    <a:lnTo>
                      <a:pt x="45" y="1"/>
                    </a:lnTo>
                    <a:lnTo>
                      <a:pt x="38" y="2"/>
                    </a:lnTo>
                    <a:lnTo>
                      <a:pt x="31" y="5"/>
                    </a:lnTo>
                    <a:lnTo>
                      <a:pt x="23" y="7"/>
                    </a:lnTo>
                    <a:lnTo>
                      <a:pt x="15" y="9"/>
                    </a:lnTo>
                    <a:lnTo>
                      <a:pt x="9" y="12"/>
                    </a:lnTo>
                    <a:lnTo>
                      <a:pt x="4" y="14"/>
                    </a:lnTo>
                    <a:lnTo>
                      <a:pt x="0" y="16"/>
                    </a:lnTo>
                    <a:lnTo>
                      <a:pt x="6" y="13"/>
                    </a:lnTo>
                    <a:lnTo>
                      <a:pt x="5" y="13"/>
                    </a:lnTo>
                    <a:lnTo>
                      <a:pt x="3" y="14"/>
                    </a:lnTo>
                    <a:lnTo>
                      <a:pt x="1" y="15"/>
                    </a:lnTo>
                    <a:lnTo>
                      <a:pt x="0" y="16"/>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8" name="Freeform 770"/>
              <p:cNvSpPr>
                <a:spLocks/>
              </p:cNvSpPr>
              <p:nvPr/>
            </p:nvSpPr>
            <p:spPr bwMode="auto">
              <a:xfrm>
                <a:off x="1400" y="1880"/>
                <a:ext cx="21" cy="30"/>
              </a:xfrm>
              <a:custGeom>
                <a:avLst/>
                <a:gdLst>
                  <a:gd name="T0" fmla="*/ 16 w 43"/>
                  <a:gd name="T1" fmla="*/ 57 h 60"/>
                  <a:gd name="T2" fmla="*/ 15 w 43"/>
                  <a:gd name="T3" fmla="*/ 60 h 60"/>
                  <a:gd name="T4" fmla="*/ 43 w 43"/>
                  <a:gd name="T5" fmla="*/ 7 h 60"/>
                  <a:gd name="T6" fmla="*/ 30 w 43"/>
                  <a:gd name="T7" fmla="*/ 0 h 60"/>
                  <a:gd name="T8" fmla="*/ 23 w 43"/>
                  <a:gd name="T9" fmla="*/ 12 h 60"/>
                  <a:gd name="T10" fmla="*/ 14 w 43"/>
                  <a:gd name="T11" fmla="*/ 30 h 60"/>
                  <a:gd name="T12" fmla="*/ 5 w 43"/>
                  <a:gd name="T13" fmla="*/ 48 h 60"/>
                  <a:gd name="T14" fmla="*/ 0 w 43"/>
                  <a:gd name="T15" fmla="*/ 57 h 60"/>
                  <a:gd name="T16" fmla="*/ 1 w 43"/>
                  <a:gd name="T17" fmla="*/ 53 h 60"/>
                  <a:gd name="T18" fmla="*/ 1 w 43"/>
                  <a:gd name="T19" fmla="*/ 54 h 60"/>
                  <a:gd name="T20" fmla="*/ 1 w 43"/>
                  <a:gd name="T21" fmla="*/ 54 h 60"/>
                  <a:gd name="T22" fmla="*/ 0 w 43"/>
                  <a:gd name="T23" fmla="*/ 56 h 60"/>
                  <a:gd name="T24" fmla="*/ 0 w 43"/>
                  <a:gd name="T25" fmla="*/ 57 h 60"/>
                  <a:gd name="T26" fmla="*/ 16 w 43"/>
                  <a:gd name="T2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60">
                    <a:moveTo>
                      <a:pt x="16" y="57"/>
                    </a:moveTo>
                    <a:lnTo>
                      <a:pt x="15" y="60"/>
                    </a:lnTo>
                    <a:lnTo>
                      <a:pt x="43" y="7"/>
                    </a:lnTo>
                    <a:lnTo>
                      <a:pt x="30" y="0"/>
                    </a:lnTo>
                    <a:lnTo>
                      <a:pt x="23" y="12"/>
                    </a:lnTo>
                    <a:lnTo>
                      <a:pt x="14" y="30"/>
                    </a:lnTo>
                    <a:lnTo>
                      <a:pt x="5" y="48"/>
                    </a:lnTo>
                    <a:lnTo>
                      <a:pt x="0" y="57"/>
                    </a:lnTo>
                    <a:lnTo>
                      <a:pt x="1" y="53"/>
                    </a:lnTo>
                    <a:lnTo>
                      <a:pt x="1" y="54"/>
                    </a:lnTo>
                    <a:lnTo>
                      <a:pt x="1" y="54"/>
                    </a:lnTo>
                    <a:lnTo>
                      <a:pt x="0" y="56"/>
                    </a:lnTo>
                    <a:lnTo>
                      <a:pt x="0" y="57"/>
                    </a:lnTo>
                    <a:lnTo>
                      <a:pt x="1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39" name="Freeform 771"/>
              <p:cNvSpPr>
                <a:spLocks/>
              </p:cNvSpPr>
              <p:nvPr/>
            </p:nvSpPr>
            <p:spPr bwMode="auto">
              <a:xfrm>
                <a:off x="1400" y="1908"/>
                <a:ext cx="8" cy="26"/>
              </a:xfrm>
              <a:custGeom>
                <a:avLst/>
                <a:gdLst>
                  <a:gd name="T0" fmla="*/ 15 w 16"/>
                  <a:gd name="T1" fmla="*/ 50 h 50"/>
                  <a:gd name="T2" fmla="*/ 15 w 16"/>
                  <a:gd name="T3" fmla="*/ 50 h 50"/>
                  <a:gd name="T4" fmla="*/ 16 w 16"/>
                  <a:gd name="T5" fmla="*/ 49 h 50"/>
                  <a:gd name="T6" fmla="*/ 16 w 16"/>
                  <a:gd name="T7" fmla="*/ 48 h 50"/>
                  <a:gd name="T8" fmla="*/ 16 w 16"/>
                  <a:gd name="T9" fmla="*/ 48 h 50"/>
                  <a:gd name="T10" fmla="*/ 16 w 16"/>
                  <a:gd name="T11" fmla="*/ 0 h 50"/>
                  <a:gd name="T12" fmla="*/ 0 w 16"/>
                  <a:gd name="T13" fmla="*/ 0 h 50"/>
                  <a:gd name="T14" fmla="*/ 0 w 16"/>
                  <a:gd name="T15" fmla="*/ 48 h 50"/>
                  <a:gd name="T16" fmla="*/ 1 w 16"/>
                  <a:gd name="T17" fmla="*/ 46 h 50"/>
                  <a:gd name="T18" fmla="*/ 15 w 16"/>
                  <a:gd name="T19" fmla="*/ 50 h 50"/>
                  <a:gd name="T20" fmla="*/ 16 w 16"/>
                  <a:gd name="T21" fmla="*/ 49 h 50"/>
                  <a:gd name="T22" fmla="*/ 16 w 16"/>
                  <a:gd name="T23" fmla="*/ 48 h 50"/>
                  <a:gd name="T24" fmla="*/ 15 w 16"/>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0">
                    <a:moveTo>
                      <a:pt x="15" y="50"/>
                    </a:moveTo>
                    <a:lnTo>
                      <a:pt x="15" y="50"/>
                    </a:lnTo>
                    <a:lnTo>
                      <a:pt x="16" y="49"/>
                    </a:lnTo>
                    <a:lnTo>
                      <a:pt x="16" y="48"/>
                    </a:lnTo>
                    <a:lnTo>
                      <a:pt x="16" y="48"/>
                    </a:lnTo>
                    <a:lnTo>
                      <a:pt x="16" y="0"/>
                    </a:lnTo>
                    <a:lnTo>
                      <a:pt x="0" y="0"/>
                    </a:lnTo>
                    <a:lnTo>
                      <a:pt x="0" y="48"/>
                    </a:lnTo>
                    <a:lnTo>
                      <a:pt x="1" y="46"/>
                    </a:lnTo>
                    <a:lnTo>
                      <a:pt x="15" y="50"/>
                    </a:lnTo>
                    <a:lnTo>
                      <a:pt x="16" y="49"/>
                    </a:lnTo>
                    <a:lnTo>
                      <a:pt x="16" y="48"/>
                    </a:lnTo>
                    <a:lnTo>
                      <a:pt x="1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0" name="Freeform 772"/>
              <p:cNvSpPr>
                <a:spLocks/>
              </p:cNvSpPr>
              <p:nvPr/>
            </p:nvSpPr>
            <p:spPr bwMode="auto">
              <a:xfrm>
                <a:off x="1394" y="1931"/>
                <a:ext cx="14" cy="20"/>
              </a:xfrm>
              <a:custGeom>
                <a:avLst/>
                <a:gdLst>
                  <a:gd name="T0" fmla="*/ 11 w 26"/>
                  <a:gd name="T1" fmla="*/ 39 h 39"/>
                  <a:gd name="T2" fmla="*/ 16 w 26"/>
                  <a:gd name="T3" fmla="*/ 31 h 39"/>
                  <a:gd name="T4" fmla="*/ 19 w 26"/>
                  <a:gd name="T5" fmla="*/ 22 h 39"/>
                  <a:gd name="T6" fmla="*/ 23 w 26"/>
                  <a:gd name="T7" fmla="*/ 14 h 39"/>
                  <a:gd name="T8" fmla="*/ 26 w 26"/>
                  <a:gd name="T9" fmla="*/ 4 h 39"/>
                  <a:gd name="T10" fmla="*/ 12 w 26"/>
                  <a:gd name="T11" fmla="*/ 0 h 39"/>
                  <a:gd name="T12" fmla="*/ 0 w 26"/>
                  <a:gd name="T13" fmla="*/ 32 h 39"/>
                  <a:gd name="T14" fmla="*/ 1 w 26"/>
                  <a:gd name="T15" fmla="*/ 31 h 39"/>
                  <a:gd name="T16" fmla="*/ 11 w 2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9">
                    <a:moveTo>
                      <a:pt x="11" y="39"/>
                    </a:moveTo>
                    <a:lnTo>
                      <a:pt x="16" y="31"/>
                    </a:lnTo>
                    <a:lnTo>
                      <a:pt x="19" y="22"/>
                    </a:lnTo>
                    <a:lnTo>
                      <a:pt x="23" y="14"/>
                    </a:lnTo>
                    <a:lnTo>
                      <a:pt x="26" y="4"/>
                    </a:lnTo>
                    <a:lnTo>
                      <a:pt x="12" y="0"/>
                    </a:lnTo>
                    <a:lnTo>
                      <a:pt x="0" y="32"/>
                    </a:lnTo>
                    <a:lnTo>
                      <a:pt x="1" y="31"/>
                    </a:lnTo>
                    <a:lnTo>
                      <a:pt x="1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1" name="Freeform 773"/>
              <p:cNvSpPr>
                <a:spLocks/>
              </p:cNvSpPr>
              <p:nvPr/>
            </p:nvSpPr>
            <p:spPr bwMode="auto">
              <a:xfrm>
                <a:off x="1383" y="1947"/>
                <a:ext cx="17" cy="17"/>
              </a:xfrm>
              <a:custGeom>
                <a:avLst/>
                <a:gdLst>
                  <a:gd name="T0" fmla="*/ 16 w 33"/>
                  <a:gd name="T1" fmla="*/ 29 h 33"/>
                  <a:gd name="T2" fmla="*/ 14 w 33"/>
                  <a:gd name="T3" fmla="*/ 33 h 33"/>
                  <a:gd name="T4" fmla="*/ 33 w 33"/>
                  <a:gd name="T5" fmla="*/ 8 h 33"/>
                  <a:gd name="T6" fmla="*/ 23 w 33"/>
                  <a:gd name="T7" fmla="*/ 0 h 33"/>
                  <a:gd name="T8" fmla="*/ 0 w 33"/>
                  <a:gd name="T9" fmla="*/ 29 h 33"/>
                  <a:gd name="T10" fmla="*/ 2 w 33"/>
                  <a:gd name="T11" fmla="*/ 24 h 33"/>
                  <a:gd name="T12" fmla="*/ 1 w 33"/>
                  <a:gd name="T13" fmla="*/ 25 h 33"/>
                  <a:gd name="T14" fmla="*/ 1 w 33"/>
                  <a:gd name="T15" fmla="*/ 26 h 33"/>
                  <a:gd name="T16" fmla="*/ 0 w 33"/>
                  <a:gd name="T17" fmla="*/ 28 h 33"/>
                  <a:gd name="T18" fmla="*/ 0 w 33"/>
                  <a:gd name="T19" fmla="*/ 29 h 33"/>
                  <a:gd name="T20" fmla="*/ 16 w 3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16" y="29"/>
                    </a:moveTo>
                    <a:lnTo>
                      <a:pt x="14" y="33"/>
                    </a:lnTo>
                    <a:lnTo>
                      <a:pt x="33" y="8"/>
                    </a:lnTo>
                    <a:lnTo>
                      <a:pt x="23" y="0"/>
                    </a:lnTo>
                    <a:lnTo>
                      <a:pt x="0" y="29"/>
                    </a:lnTo>
                    <a:lnTo>
                      <a:pt x="2" y="24"/>
                    </a:lnTo>
                    <a:lnTo>
                      <a:pt x="1" y="25"/>
                    </a:lnTo>
                    <a:lnTo>
                      <a:pt x="1" y="26"/>
                    </a:lnTo>
                    <a:lnTo>
                      <a:pt x="0" y="28"/>
                    </a:lnTo>
                    <a:lnTo>
                      <a:pt x="0" y="29"/>
                    </a:lnTo>
                    <a:lnTo>
                      <a:pt x="1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2" name="Freeform 774"/>
              <p:cNvSpPr>
                <a:spLocks/>
              </p:cNvSpPr>
              <p:nvPr/>
            </p:nvSpPr>
            <p:spPr bwMode="auto">
              <a:xfrm>
                <a:off x="1383" y="1961"/>
                <a:ext cx="8" cy="16"/>
              </a:xfrm>
              <a:custGeom>
                <a:avLst/>
                <a:gdLst>
                  <a:gd name="T0" fmla="*/ 14 w 16"/>
                  <a:gd name="T1" fmla="*/ 24 h 32"/>
                  <a:gd name="T2" fmla="*/ 16 w 16"/>
                  <a:gd name="T3" fmla="*/ 27 h 32"/>
                  <a:gd name="T4" fmla="*/ 16 w 16"/>
                  <a:gd name="T5" fmla="*/ 0 h 32"/>
                  <a:gd name="T6" fmla="*/ 0 w 16"/>
                  <a:gd name="T7" fmla="*/ 0 h 32"/>
                  <a:gd name="T8" fmla="*/ 0 w 16"/>
                  <a:gd name="T9" fmla="*/ 7 h 32"/>
                  <a:gd name="T10" fmla="*/ 0 w 16"/>
                  <a:gd name="T11" fmla="*/ 17 h 32"/>
                  <a:gd name="T12" fmla="*/ 0 w 16"/>
                  <a:gd name="T13" fmla="*/ 26 h 32"/>
                  <a:gd name="T14" fmla="*/ 2 w 16"/>
                  <a:gd name="T15" fmla="*/ 32 h 32"/>
                  <a:gd name="T16" fmla="*/ 0 w 16"/>
                  <a:gd name="T17" fmla="*/ 27 h 32"/>
                  <a:gd name="T18" fmla="*/ 0 w 16"/>
                  <a:gd name="T19" fmla="*/ 28 h 32"/>
                  <a:gd name="T20" fmla="*/ 1 w 16"/>
                  <a:gd name="T21" fmla="*/ 31 h 32"/>
                  <a:gd name="T22" fmla="*/ 1 w 16"/>
                  <a:gd name="T23" fmla="*/ 32 h 32"/>
                  <a:gd name="T24" fmla="*/ 2 w 16"/>
                  <a:gd name="T25" fmla="*/ 32 h 32"/>
                  <a:gd name="T26" fmla="*/ 14 w 16"/>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24"/>
                    </a:moveTo>
                    <a:lnTo>
                      <a:pt x="16" y="27"/>
                    </a:lnTo>
                    <a:lnTo>
                      <a:pt x="16" y="0"/>
                    </a:lnTo>
                    <a:lnTo>
                      <a:pt x="0" y="0"/>
                    </a:lnTo>
                    <a:lnTo>
                      <a:pt x="0" y="7"/>
                    </a:lnTo>
                    <a:lnTo>
                      <a:pt x="0" y="17"/>
                    </a:lnTo>
                    <a:lnTo>
                      <a:pt x="0" y="26"/>
                    </a:lnTo>
                    <a:lnTo>
                      <a:pt x="2" y="32"/>
                    </a:lnTo>
                    <a:lnTo>
                      <a:pt x="0" y="27"/>
                    </a:lnTo>
                    <a:lnTo>
                      <a:pt x="0" y="28"/>
                    </a:lnTo>
                    <a:lnTo>
                      <a:pt x="1" y="31"/>
                    </a:lnTo>
                    <a:lnTo>
                      <a:pt x="1" y="32"/>
                    </a:lnTo>
                    <a:lnTo>
                      <a:pt x="2" y="32"/>
                    </a:lnTo>
                    <a:lnTo>
                      <a:pt x="1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3" name="Freeform 775"/>
              <p:cNvSpPr>
                <a:spLocks/>
              </p:cNvSpPr>
              <p:nvPr/>
            </p:nvSpPr>
            <p:spPr bwMode="auto">
              <a:xfrm>
                <a:off x="1385" y="1973"/>
                <a:ext cx="17" cy="19"/>
              </a:xfrm>
              <a:custGeom>
                <a:avLst/>
                <a:gdLst>
                  <a:gd name="T0" fmla="*/ 31 w 36"/>
                  <a:gd name="T1" fmla="*/ 25 h 38"/>
                  <a:gd name="T2" fmla="*/ 36 w 36"/>
                  <a:gd name="T3" fmla="*/ 28 h 38"/>
                  <a:gd name="T4" fmla="*/ 12 w 36"/>
                  <a:gd name="T5" fmla="*/ 0 h 38"/>
                  <a:gd name="T6" fmla="*/ 0 w 36"/>
                  <a:gd name="T7" fmla="*/ 8 h 38"/>
                  <a:gd name="T8" fmla="*/ 6 w 36"/>
                  <a:gd name="T9" fmla="*/ 15 h 38"/>
                  <a:gd name="T10" fmla="*/ 15 w 36"/>
                  <a:gd name="T11" fmla="*/ 24 h 38"/>
                  <a:gd name="T12" fmla="*/ 23 w 36"/>
                  <a:gd name="T13" fmla="*/ 33 h 38"/>
                  <a:gd name="T14" fmla="*/ 30 w 36"/>
                  <a:gd name="T15" fmla="*/ 38 h 38"/>
                  <a:gd name="T16" fmla="*/ 25 w 36"/>
                  <a:gd name="T17" fmla="*/ 37 h 38"/>
                  <a:gd name="T18" fmla="*/ 25 w 36"/>
                  <a:gd name="T19" fmla="*/ 38 h 38"/>
                  <a:gd name="T20" fmla="*/ 27 w 36"/>
                  <a:gd name="T21" fmla="*/ 38 h 38"/>
                  <a:gd name="T22" fmla="*/ 29 w 36"/>
                  <a:gd name="T23" fmla="*/ 38 h 38"/>
                  <a:gd name="T24" fmla="*/ 30 w 36"/>
                  <a:gd name="T25" fmla="*/ 38 h 38"/>
                  <a:gd name="T26" fmla="*/ 31 w 36"/>
                  <a:gd name="T2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8">
                    <a:moveTo>
                      <a:pt x="31" y="25"/>
                    </a:moveTo>
                    <a:lnTo>
                      <a:pt x="36" y="28"/>
                    </a:lnTo>
                    <a:lnTo>
                      <a:pt x="12" y="0"/>
                    </a:lnTo>
                    <a:lnTo>
                      <a:pt x="0" y="8"/>
                    </a:lnTo>
                    <a:lnTo>
                      <a:pt x="6" y="15"/>
                    </a:lnTo>
                    <a:lnTo>
                      <a:pt x="15" y="24"/>
                    </a:lnTo>
                    <a:lnTo>
                      <a:pt x="23" y="33"/>
                    </a:lnTo>
                    <a:lnTo>
                      <a:pt x="30" y="38"/>
                    </a:lnTo>
                    <a:lnTo>
                      <a:pt x="25" y="37"/>
                    </a:lnTo>
                    <a:lnTo>
                      <a:pt x="25" y="38"/>
                    </a:lnTo>
                    <a:lnTo>
                      <a:pt x="27" y="38"/>
                    </a:lnTo>
                    <a:lnTo>
                      <a:pt x="29" y="38"/>
                    </a:lnTo>
                    <a:lnTo>
                      <a:pt x="30" y="38"/>
                    </a:lnTo>
                    <a:lnTo>
                      <a:pt x="3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4" name="Freeform 776"/>
              <p:cNvSpPr>
                <a:spLocks/>
              </p:cNvSpPr>
              <p:nvPr/>
            </p:nvSpPr>
            <p:spPr bwMode="auto">
              <a:xfrm>
                <a:off x="1400" y="1986"/>
                <a:ext cx="37" cy="14"/>
              </a:xfrm>
              <a:custGeom>
                <a:avLst/>
                <a:gdLst>
                  <a:gd name="T0" fmla="*/ 65 w 75"/>
                  <a:gd name="T1" fmla="*/ 15 h 28"/>
                  <a:gd name="T2" fmla="*/ 72 w 75"/>
                  <a:gd name="T3" fmla="*/ 13 h 28"/>
                  <a:gd name="T4" fmla="*/ 1 w 75"/>
                  <a:gd name="T5" fmla="*/ 0 h 28"/>
                  <a:gd name="T6" fmla="*/ 0 w 75"/>
                  <a:gd name="T7" fmla="*/ 13 h 28"/>
                  <a:gd name="T8" fmla="*/ 6 w 75"/>
                  <a:gd name="T9" fmla="*/ 14 h 28"/>
                  <a:gd name="T10" fmla="*/ 15 w 75"/>
                  <a:gd name="T11" fmla="*/ 16 h 28"/>
                  <a:gd name="T12" fmla="*/ 27 w 75"/>
                  <a:gd name="T13" fmla="*/ 19 h 28"/>
                  <a:gd name="T14" fmla="*/ 39 w 75"/>
                  <a:gd name="T15" fmla="*/ 21 h 28"/>
                  <a:gd name="T16" fmla="*/ 52 w 75"/>
                  <a:gd name="T17" fmla="*/ 23 h 28"/>
                  <a:gd name="T18" fmla="*/ 62 w 75"/>
                  <a:gd name="T19" fmla="*/ 24 h 28"/>
                  <a:gd name="T20" fmla="*/ 70 w 75"/>
                  <a:gd name="T21" fmla="*/ 26 h 28"/>
                  <a:gd name="T22" fmla="*/ 75 w 75"/>
                  <a:gd name="T23" fmla="*/ 24 h 28"/>
                  <a:gd name="T24" fmla="*/ 69 w 75"/>
                  <a:gd name="T25" fmla="*/ 27 h 28"/>
                  <a:gd name="T26" fmla="*/ 73 w 75"/>
                  <a:gd name="T27" fmla="*/ 28 h 28"/>
                  <a:gd name="T28" fmla="*/ 75 w 75"/>
                  <a:gd name="T29" fmla="*/ 24 h 28"/>
                  <a:gd name="T30" fmla="*/ 65 w 75"/>
                  <a:gd name="T3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28">
                    <a:moveTo>
                      <a:pt x="65" y="15"/>
                    </a:moveTo>
                    <a:lnTo>
                      <a:pt x="72" y="13"/>
                    </a:lnTo>
                    <a:lnTo>
                      <a:pt x="1" y="0"/>
                    </a:lnTo>
                    <a:lnTo>
                      <a:pt x="0" y="13"/>
                    </a:lnTo>
                    <a:lnTo>
                      <a:pt x="6" y="14"/>
                    </a:lnTo>
                    <a:lnTo>
                      <a:pt x="15" y="16"/>
                    </a:lnTo>
                    <a:lnTo>
                      <a:pt x="27" y="19"/>
                    </a:lnTo>
                    <a:lnTo>
                      <a:pt x="39" y="21"/>
                    </a:lnTo>
                    <a:lnTo>
                      <a:pt x="52" y="23"/>
                    </a:lnTo>
                    <a:lnTo>
                      <a:pt x="62" y="24"/>
                    </a:lnTo>
                    <a:lnTo>
                      <a:pt x="70" y="26"/>
                    </a:lnTo>
                    <a:lnTo>
                      <a:pt x="75" y="24"/>
                    </a:lnTo>
                    <a:lnTo>
                      <a:pt x="69" y="27"/>
                    </a:lnTo>
                    <a:lnTo>
                      <a:pt x="73" y="28"/>
                    </a:lnTo>
                    <a:lnTo>
                      <a:pt x="75" y="24"/>
                    </a:lnTo>
                    <a:lnTo>
                      <a:pt x="6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5" name="Freeform 777"/>
              <p:cNvSpPr>
                <a:spLocks/>
              </p:cNvSpPr>
              <p:nvPr/>
            </p:nvSpPr>
            <p:spPr bwMode="auto">
              <a:xfrm>
                <a:off x="1432" y="1974"/>
                <a:ext cx="19" cy="24"/>
              </a:xfrm>
              <a:custGeom>
                <a:avLst/>
                <a:gdLst>
                  <a:gd name="T0" fmla="*/ 33 w 39"/>
                  <a:gd name="T1" fmla="*/ 0 h 48"/>
                  <a:gd name="T2" fmla="*/ 26 w 39"/>
                  <a:gd name="T3" fmla="*/ 6 h 48"/>
                  <a:gd name="T4" fmla="*/ 16 w 39"/>
                  <a:gd name="T5" fmla="*/ 17 h 48"/>
                  <a:gd name="T6" fmla="*/ 7 w 39"/>
                  <a:gd name="T7" fmla="*/ 31 h 48"/>
                  <a:gd name="T8" fmla="*/ 0 w 39"/>
                  <a:gd name="T9" fmla="*/ 39 h 48"/>
                  <a:gd name="T10" fmla="*/ 10 w 39"/>
                  <a:gd name="T11" fmla="*/ 48 h 48"/>
                  <a:gd name="T12" fmla="*/ 39 w 39"/>
                  <a:gd name="T13" fmla="*/ 12 h 48"/>
                  <a:gd name="T14" fmla="*/ 33 w 39"/>
                  <a:gd name="T15" fmla="*/ 14 h 48"/>
                  <a:gd name="T16" fmla="*/ 33 w 39"/>
                  <a:gd name="T17" fmla="*/ 0 h 48"/>
                  <a:gd name="T18" fmla="*/ 32 w 39"/>
                  <a:gd name="T19" fmla="*/ 0 h 48"/>
                  <a:gd name="T20" fmla="*/ 30 w 39"/>
                  <a:gd name="T21" fmla="*/ 1 h 48"/>
                  <a:gd name="T22" fmla="*/ 28 w 39"/>
                  <a:gd name="T23" fmla="*/ 1 h 48"/>
                  <a:gd name="T24" fmla="*/ 27 w 39"/>
                  <a:gd name="T25" fmla="*/ 2 h 48"/>
                  <a:gd name="T26" fmla="*/ 33 w 39"/>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8">
                    <a:moveTo>
                      <a:pt x="33" y="0"/>
                    </a:moveTo>
                    <a:lnTo>
                      <a:pt x="26" y="6"/>
                    </a:lnTo>
                    <a:lnTo>
                      <a:pt x="16" y="17"/>
                    </a:lnTo>
                    <a:lnTo>
                      <a:pt x="7" y="31"/>
                    </a:lnTo>
                    <a:lnTo>
                      <a:pt x="0" y="39"/>
                    </a:lnTo>
                    <a:lnTo>
                      <a:pt x="10" y="48"/>
                    </a:lnTo>
                    <a:lnTo>
                      <a:pt x="39" y="12"/>
                    </a:lnTo>
                    <a:lnTo>
                      <a:pt x="33" y="14"/>
                    </a:lnTo>
                    <a:lnTo>
                      <a:pt x="33" y="0"/>
                    </a:lnTo>
                    <a:lnTo>
                      <a:pt x="32" y="0"/>
                    </a:lnTo>
                    <a:lnTo>
                      <a:pt x="30" y="1"/>
                    </a:lnTo>
                    <a:lnTo>
                      <a:pt x="28" y="1"/>
                    </a:lnTo>
                    <a:lnTo>
                      <a:pt x="27" y="2"/>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6" name="Freeform 778"/>
              <p:cNvSpPr>
                <a:spLocks/>
              </p:cNvSpPr>
              <p:nvPr/>
            </p:nvSpPr>
            <p:spPr bwMode="auto">
              <a:xfrm>
                <a:off x="1449" y="1968"/>
                <a:ext cx="40" cy="13"/>
              </a:xfrm>
              <a:custGeom>
                <a:avLst/>
                <a:gdLst>
                  <a:gd name="T0" fmla="*/ 66 w 82"/>
                  <a:gd name="T1" fmla="*/ 14 h 26"/>
                  <a:gd name="T2" fmla="*/ 62 w 82"/>
                  <a:gd name="T3" fmla="*/ 4 h 26"/>
                  <a:gd name="T4" fmla="*/ 0 w 82"/>
                  <a:gd name="T5" fmla="*/ 12 h 26"/>
                  <a:gd name="T6" fmla="*/ 0 w 82"/>
                  <a:gd name="T7" fmla="*/ 26 h 26"/>
                  <a:gd name="T8" fmla="*/ 62 w 82"/>
                  <a:gd name="T9" fmla="*/ 17 h 26"/>
                  <a:gd name="T10" fmla="*/ 58 w 82"/>
                  <a:gd name="T11" fmla="*/ 6 h 26"/>
                  <a:gd name="T12" fmla="*/ 66 w 82"/>
                  <a:gd name="T13" fmla="*/ 14 h 26"/>
                  <a:gd name="T14" fmla="*/ 82 w 82"/>
                  <a:gd name="T15" fmla="*/ 0 h 26"/>
                  <a:gd name="T16" fmla="*/ 62 w 82"/>
                  <a:gd name="T17" fmla="*/ 4 h 26"/>
                  <a:gd name="T18" fmla="*/ 66 w 82"/>
                  <a:gd name="T1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66" y="14"/>
                    </a:moveTo>
                    <a:lnTo>
                      <a:pt x="62" y="4"/>
                    </a:lnTo>
                    <a:lnTo>
                      <a:pt x="0" y="12"/>
                    </a:lnTo>
                    <a:lnTo>
                      <a:pt x="0" y="26"/>
                    </a:lnTo>
                    <a:lnTo>
                      <a:pt x="62" y="17"/>
                    </a:lnTo>
                    <a:lnTo>
                      <a:pt x="58" y="6"/>
                    </a:lnTo>
                    <a:lnTo>
                      <a:pt x="66" y="14"/>
                    </a:lnTo>
                    <a:lnTo>
                      <a:pt x="82" y="0"/>
                    </a:lnTo>
                    <a:lnTo>
                      <a:pt x="62" y="4"/>
                    </a:lnTo>
                    <a:lnTo>
                      <a:pt x="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7" name="Freeform 779"/>
              <p:cNvSpPr>
                <a:spLocks/>
              </p:cNvSpPr>
              <p:nvPr/>
            </p:nvSpPr>
            <p:spPr bwMode="auto">
              <a:xfrm>
                <a:off x="1459" y="1971"/>
                <a:ext cx="22" cy="18"/>
              </a:xfrm>
              <a:custGeom>
                <a:avLst/>
                <a:gdLst>
                  <a:gd name="T0" fmla="*/ 16 w 45"/>
                  <a:gd name="T1" fmla="*/ 23 h 36"/>
                  <a:gd name="T2" fmla="*/ 21 w 45"/>
                  <a:gd name="T3" fmla="*/ 34 h 36"/>
                  <a:gd name="T4" fmla="*/ 45 w 45"/>
                  <a:gd name="T5" fmla="*/ 8 h 36"/>
                  <a:gd name="T6" fmla="*/ 37 w 45"/>
                  <a:gd name="T7" fmla="*/ 0 h 36"/>
                  <a:gd name="T8" fmla="*/ 11 w 45"/>
                  <a:gd name="T9" fmla="*/ 24 h 36"/>
                  <a:gd name="T10" fmla="*/ 16 w 45"/>
                  <a:gd name="T11" fmla="*/ 36 h 36"/>
                  <a:gd name="T12" fmla="*/ 11 w 45"/>
                  <a:gd name="T13" fmla="*/ 24 h 36"/>
                  <a:gd name="T14" fmla="*/ 0 w 45"/>
                  <a:gd name="T15" fmla="*/ 35 h 36"/>
                  <a:gd name="T16" fmla="*/ 16 w 45"/>
                  <a:gd name="T17" fmla="*/ 36 h 36"/>
                  <a:gd name="T18" fmla="*/ 16 w 45"/>
                  <a:gd name="T1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16" y="23"/>
                    </a:moveTo>
                    <a:lnTo>
                      <a:pt x="21" y="34"/>
                    </a:lnTo>
                    <a:lnTo>
                      <a:pt x="45" y="8"/>
                    </a:lnTo>
                    <a:lnTo>
                      <a:pt x="37" y="0"/>
                    </a:lnTo>
                    <a:lnTo>
                      <a:pt x="11" y="24"/>
                    </a:lnTo>
                    <a:lnTo>
                      <a:pt x="16" y="36"/>
                    </a:lnTo>
                    <a:lnTo>
                      <a:pt x="11" y="24"/>
                    </a:lnTo>
                    <a:lnTo>
                      <a:pt x="0" y="35"/>
                    </a:lnTo>
                    <a:lnTo>
                      <a:pt x="16" y="36"/>
                    </a:lnTo>
                    <a:lnTo>
                      <a:pt x="1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8" name="Freeform 780"/>
              <p:cNvSpPr>
                <a:spLocks/>
              </p:cNvSpPr>
              <p:nvPr/>
            </p:nvSpPr>
            <p:spPr bwMode="auto">
              <a:xfrm>
                <a:off x="1467" y="1983"/>
                <a:ext cx="36" cy="10"/>
              </a:xfrm>
              <a:custGeom>
                <a:avLst/>
                <a:gdLst>
                  <a:gd name="T0" fmla="*/ 66 w 72"/>
                  <a:gd name="T1" fmla="*/ 8 h 21"/>
                  <a:gd name="T2" fmla="*/ 69 w 72"/>
                  <a:gd name="T3" fmla="*/ 7 h 21"/>
                  <a:gd name="T4" fmla="*/ 0 w 72"/>
                  <a:gd name="T5" fmla="*/ 0 h 21"/>
                  <a:gd name="T6" fmla="*/ 0 w 72"/>
                  <a:gd name="T7" fmla="*/ 13 h 21"/>
                  <a:gd name="T8" fmla="*/ 69 w 72"/>
                  <a:gd name="T9" fmla="*/ 20 h 21"/>
                  <a:gd name="T10" fmla="*/ 69 w 72"/>
                  <a:gd name="T11" fmla="*/ 20 h 21"/>
                  <a:gd name="T12" fmla="*/ 70 w 72"/>
                  <a:gd name="T13" fmla="*/ 20 h 21"/>
                  <a:gd name="T14" fmla="*/ 71 w 72"/>
                  <a:gd name="T15" fmla="*/ 20 h 21"/>
                  <a:gd name="T16" fmla="*/ 72 w 72"/>
                  <a:gd name="T17" fmla="*/ 19 h 21"/>
                  <a:gd name="T18" fmla="*/ 69 w 72"/>
                  <a:gd name="T19" fmla="*/ 20 h 21"/>
                  <a:gd name="T20" fmla="*/ 70 w 72"/>
                  <a:gd name="T21" fmla="*/ 21 h 21"/>
                  <a:gd name="T22" fmla="*/ 72 w 72"/>
                  <a:gd name="T23" fmla="*/ 19 h 21"/>
                  <a:gd name="T24" fmla="*/ 66 w 7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21">
                    <a:moveTo>
                      <a:pt x="66" y="8"/>
                    </a:moveTo>
                    <a:lnTo>
                      <a:pt x="69" y="7"/>
                    </a:lnTo>
                    <a:lnTo>
                      <a:pt x="0" y="0"/>
                    </a:lnTo>
                    <a:lnTo>
                      <a:pt x="0" y="13"/>
                    </a:lnTo>
                    <a:lnTo>
                      <a:pt x="69" y="20"/>
                    </a:lnTo>
                    <a:lnTo>
                      <a:pt x="69" y="20"/>
                    </a:lnTo>
                    <a:lnTo>
                      <a:pt x="70" y="20"/>
                    </a:lnTo>
                    <a:lnTo>
                      <a:pt x="71" y="20"/>
                    </a:lnTo>
                    <a:lnTo>
                      <a:pt x="72" y="19"/>
                    </a:lnTo>
                    <a:lnTo>
                      <a:pt x="69" y="20"/>
                    </a:lnTo>
                    <a:lnTo>
                      <a:pt x="70" y="21"/>
                    </a:lnTo>
                    <a:lnTo>
                      <a:pt x="72" y="19"/>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49" name="Freeform 781"/>
              <p:cNvSpPr>
                <a:spLocks/>
              </p:cNvSpPr>
              <p:nvPr/>
            </p:nvSpPr>
            <p:spPr bwMode="auto">
              <a:xfrm>
                <a:off x="1500" y="1961"/>
                <a:ext cx="61" cy="31"/>
              </a:xfrm>
              <a:custGeom>
                <a:avLst/>
                <a:gdLst>
                  <a:gd name="T0" fmla="*/ 123 w 123"/>
                  <a:gd name="T1" fmla="*/ 1 h 61"/>
                  <a:gd name="T2" fmla="*/ 104 w 123"/>
                  <a:gd name="T3" fmla="*/ 0 h 61"/>
                  <a:gd name="T4" fmla="*/ 88 w 123"/>
                  <a:gd name="T5" fmla="*/ 2 h 61"/>
                  <a:gd name="T6" fmla="*/ 72 w 123"/>
                  <a:gd name="T7" fmla="*/ 8 h 61"/>
                  <a:gd name="T8" fmla="*/ 58 w 123"/>
                  <a:gd name="T9" fmla="*/ 16 h 61"/>
                  <a:gd name="T10" fmla="*/ 43 w 123"/>
                  <a:gd name="T11" fmla="*/ 25 h 61"/>
                  <a:gd name="T12" fmla="*/ 30 w 123"/>
                  <a:gd name="T13" fmla="*/ 34 h 61"/>
                  <a:gd name="T14" fmla="*/ 15 w 123"/>
                  <a:gd name="T15" fmla="*/ 43 h 61"/>
                  <a:gd name="T16" fmla="*/ 0 w 123"/>
                  <a:gd name="T17" fmla="*/ 50 h 61"/>
                  <a:gd name="T18" fmla="*/ 6 w 123"/>
                  <a:gd name="T19" fmla="*/ 61 h 61"/>
                  <a:gd name="T20" fmla="*/ 19 w 123"/>
                  <a:gd name="T21" fmla="*/ 55 h 61"/>
                  <a:gd name="T22" fmla="*/ 33 w 123"/>
                  <a:gd name="T23" fmla="*/ 47 h 61"/>
                  <a:gd name="T24" fmla="*/ 47 w 123"/>
                  <a:gd name="T25" fmla="*/ 39 h 61"/>
                  <a:gd name="T26" fmla="*/ 61 w 123"/>
                  <a:gd name="T27" fmla="*/ 30 h 61"/>
                  <a:gd name="T28" fmla="*/ 76 w 123"/>
                  <a:gd name="T29" fmla="*/ 22 h 61"/>
                  <a:gd name="T30" fmla="*/ 89 w 123"/>
                  <a:gd name="T31" fmla="*/ 16 h 61"/>
                  <a:gd name="T32" fmla="*/ 104 w 123"/>
                  <a:gd name="T33" fmla="*/ 12 h 61"/>
                  <a:gd name="T34" fmla="*/ 119 w 123"/>
                  <a:gd name="T35" fmla="*/ 13 h 61"/>
                  <a:gd name="T36" fmla="*/ 123 w 123"/>
                  <a:gd name="T37"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1">
                    <a:moveTo>
                      <a:pt x="123" y="1"/>
                    </a:moveTo>
                    <a:lnTo>
                      <a:pt x="104" y="0"/>
                    </a:lnTo>
                    <a:lnTo>
                      <a:pt x="88" y="2"/>
                    </a:lnTo>
                    <a:lnTo>
                      <a:pt x="72" y="8"/>
                    </a:lnTo>
                    <a:lnTo>
                      <a:pt x="58" y="16"/>
                    </a:lnTo>
                    <a:lnTo>
                      <a:pt x="43" y="25"/>
                    </a:lnTo>
                    <a:lnTo>
                      <a:pt x="30" y="34"/>
                    </a:lnTo>
                    <a:lnTo>
                      <a:pt x="15" y="43"/>
                    </a:lnTo>
                    <a:lnTo>
                      <a:pt x="0" y="50"/>
                    </a:lnTo>
                    <a:lnTo>
                      <a:pt x="6" y="61"/>
                    </a:lnTo>
                    <a:lnTo>
                      <a:pt x="19" y="55"/>
                    </a:lnTo>
                    <a:lnTo>
                      <a:pt x="33" y="47"/>
                    </a:lnTo>
                    <a:lnTo>
                      <a:pt x="47" y="39"/>
                    </a:lnTo>
                    <a:lnTo>
                      <a:pt x="61" y="30"/>
                    </a:lnTo>
                    <a:lnTo>
                      <a:pt x="76" y="22"/>
                    </a:lnTo>
                    <a:lnTo>
                      <a:pt x="89" y="16"/>
                    </a:lnTo>
                    <a:lnTo>
                      <a:pt x="104" y="12"/>
                    </a:lnTo>
                    <a:lnTo>
                      <a:pt x="119" y="13"/>
                    </a:lnTo>
                    <a:lnTo>
                      <a:pt x="1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0" name="Freeform 782"/>
              <p:cNvSpPr>
                <a:spLocks/>
              </p:cNvSpPr>
              <p:nvPr/>
            </p:nvSpPr>
            <p:spPr bwMode="auto">
              <a:xfrm>
                <a:off x="1560" y="1896"/>
                <a:ext cx="41" cy="79"/>
              </a:xfrm>
              <a:custGeom>
                <a:avLst/>
                <a:gdLst>
                  <a:gd name="T0" fmla="*/ 29 w 83"/>
                  <a:gd name="T1" fmla="*/ 2 h 156"/>
                  <a:gd name="T2" fmla="*/ 33 w 83"/>
                  <a:gd name="T3" fmla="*/ 15 h 156"/>
                  <a:gd name="T4" fmla="*/ 40 w 83"/>
                  <a:gd name="T5" fmla="*/ 29 h 156"/>
                  <a:gd name="T6" fmla="*/ 49 w 83"/>
                  <a:gd name="T7" fmla="*/ 47 h 156"/>
                  <a:gd name="T8" fmla="*/ 58 w 83"/>
                  <a:gd name="T9" fmla="*/ 64 h 156"/>
                  <a:gd name="T10" fmla="*/ 67 w 83"/>
                  <a:gd name="T11" fmla="*/ 84 h 156"/>
                  <a:gd name="T12" fmla="*/ 73 w 83"/>
                  <a:gd name="T13" fmla="*/ 103 h 156"/>
                  <a:gd name="T14" fmla="*/ 74 w 83"/>
                  <a:gd name="T15" fmla="*/ 122 h 156"/>
                  <a:gd name="T16" fmla="*/ 70 w 83"/>
                  <a:gd name="T17" fmla="*/ 140 h 156"/>
                  <a:gd name="T18" fmla="*/ 63 w 83"/>
                  <a:gd name="T19" fmla="*/ 142 h 156"/>
                  <a:gd name="T20" fmla="*/ 55 w 83"/>
                  <a:gd name="T21" fmla="*/ 143 h 156"/>
                  <a:gd name="T22" fmla="*/ 45 w 83"/>
                  <a:gd name="T23" fmla="*/ 143 h 156"/>
                  <a:gd name="T24" fmla="*/ 36 w 83"/>
                  <a:gd name="T25" fmla="*/ 141 h 156"/>
                  <a:gd name="T26" fmla="*/ 27 w 83"/>
                  <a:gd name="T27" fmla="*/ 139 h 156"/>
                  <a:gd name="T28" fmla="*/ 18 w 83"/>
                  <a:gd name="T29" fmla="*/ 137 h 156"/>
                  <a:gd name="T30" fmla="*/ 10 w 83"/>
                  <a:gd name="T31" fmla="*/ 133 h 156"/>
                  <a:gd name="T32" fmla="*/ 4 w 83"/>
                  <a:gd name="T33" fmla="*/ 131 h 156"/>
                  <a:gd name="T34" fmla="*/ 0 w 83"/>
                  <a:gd name="T35" fmla="*/ 143 h 156"/>
                  <a:gd name="T36" fmla="*/ 8 w 83"/>
                  <a:gd name="T37" fmla="*/ 147 h 156"/>
                  <a:gd name="T38" fmla="*/ 18 w 83"/>
                  <a:gd name="T39" fmla="*/ 150 h 156"/>
                  <a:gd name="T40" fmla="*/ 28 w 83"/>
                  <a:gd name="T41" fmla="*/ 153 h 156"/>
                  <a:gd name="T42" fmla="*/ 38 w 83"/>
                  <a:gd name="T43" fmla="*/ 155 h 156"/>
                  <a:gd name="T44" fmla="*/ 50 w 83"/>
                  <a:gd name="T45" fmla="*/ 156 h 156"/>
                  <a:gd name="T46" fmla="*/ 60 w 83"/>
                  <a:gd name="T47" fmla="*/ 156 h 156"/>
                  <a:gd name="T48" fmla="*/ 70 w 83"/>
                  <a:gd name="T49" fmla="*/ 155 h 156"/>
                  <a:gd name="T50" fmla="*/ 78 w 83"/>
                  <a:gd name="T51" fmla="*/ 152 h 156"/>
                  <a:gd name="T52" fmla="*/ 82 w 83"/>
                  <a:gd name="T53" fmla="*/ 134 h 156"/>
                  <a:gd name="T54" fmla="*/ 83 w 83"/>
                  <a:gd name="T55" fmla="*/ 115 h 156"/>
                  <a:gd name="T56" fmla="*/ 82 w 83"/>
                  <a:gd name="T57" fmla="*/ 94 h 156"/>
                  <a:gd name="T58" fmla="*/ 78 w 83"/>
                  <a:gd name="T59" fmla="*/ 72 h 156"/>
                  <a:gd name="T60" fmla="*/ 71 w 83"/>
                  <a:gd name="T61" fmla="*/ 50 h 156"/>
                  <a:gd name="T62" fmla="*/ 61 w 83"/>
                  <a:gd name="T63" fmla="*/ 31 h 156"/>
                  <a:gd name="T64" fmla="*/ 51 w 83"/>
                  <a:gd name="T65" fmla="*/ 13 h 156"/>
                  <a:gd name="T66" fmla="*/ 41 w 83"/>
                  <a:gd name="T67" fmla="*/ 0 h 156"/>
                  <a:gd name="T68" fmla="*/ 42 w 83"/>
                  <a:gd name="T69" fmla="*/ 4 h 156"/>
                  <a:gd name="T70" fmla="*/ 29 w 83"/>
                  <a:gd name="T71" fmla="*/ 2 h 156"/>
                  <a:gd name="T72" fmla="*/ 28 w 83"/>
                  <a:gd name="T73" fmla="*/ 3 h 156"/>
                  <a:gd name="T74" fmla="*/ 28 w 83"/>
                  <a:gd name="T75" fmla="*/ 4 h 156"/>
                  <a:gd name="T76" fmla="*/ 29 w 83"/>
                  <a:gd name="T77" fmla="*/ 6 h 156"/>
                  <a:gd name="T78" fmla="*/ 30 w 83"/>
                  <a:gd name="T79" fmla="*/ 6 h 156"/>
                  <a:gd name="T80" fmla="*/ 29 w 83"/>
                  <a:gd name="T8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6">
                    <a:moveTo>
                      <a:pt x="29" y="2"/>
                    </a:moveTo>
                    <a:lnTo>
                      <a:pt x="33" y="15"/>
                    </a:lnTo>
                    <a:lnTo>
                      <a:pt x="40" y="29"/>
                    </a:lnTo>
                    <a:lnTo>
                      <a:pt x="49" y="47"/>
                    </a:lnTo>
                    <a:lnTo>
                      <a:pt x="58" y="64"/>
                    </a:lnTo>
                    <a:lnTo>
                      <a:pt x="67" y="84"/>
                    </a:lnTo>
                    <a:lnTo>
                      <a:pt x="73" y="103"/>
                    </a:lnTo>
                    <a:lnTo>
                      <a:pt x="74" y="122"/>
                    </a:lnTo>
                    <a:lnTo>
                      <a:pt x="70" y="140"/>
                    </a:lnTo>
                    <a:lnTo>
                      <a:pt x="63" y="142"/>
                    </a:lnTo>
                    <a:lnTo>
                      <a:pt x="55" y="143"/>
                    </a:lnTo>
                    <a:lnTo>
                      <a:pt x="45" y="143"/>
                    </a:lnTo>
                    <a:lnTo>
                      <a:pt x="36" y="141"/>
                    </a:lnTo>
                    <a:lnTo>
                      <a:pt x="27" y="139"/>
                    </a:lnTo>
                    <a:lnTo>
                      <a:pt x="18" y="137"/>
                    </a:lnTo>
                    <a:lnTo>
                      <a:pt x="10" y="133"/>
                    </a:lnTo>
                    <a:lnTo>
                      <a:pt x="4" y="131"/>
                    </a:lnTo>
                    <a:lnTo>
                      <a:pt x="0" y="143"/>
                    </a:lnTo>
                    <a:lnTo>
                      <a:pt x="8" y="147"/>
                    </a:lnTo>
                    <a:lnTo>
                      <a:pt x="18" y="150"/>
                    </a:lnTo>
                    <a:lnTo>
                      <a:pt x="28" y="153"/>
                    </a:lnTo>
                    <a:lnTo>
                      <a:pt x="38" y="155"/>
                    </a:lnTo>
                    <a:lnTo>
                      <a:pt x="50" y="156"/>
                    </a:lnTo>
                    <a:lnTo>
                      <a:pt x="60" y="156"/>
                    </a:lnTo>
                    <a:lnTo>
                      <a:pt x="70" y="155"/>
                    </a:lnTo>
                    <a:lnTo>
                      <a:pt x="78" y="152"/>
                    </a:lnTo>
                    <a:lnTo>
                      <a:pt x="82" y="134"/>
                    </a:lnTo>
                    <a:lnTo>
                      <a:pt x="83" y="115"/>
                    </a:lnTo>
                    <a:lnTo>
                      <a:pt x="82" y="94"/>
                    </a:lnTo>
                    <a:lnTo>
                      <a:pt x="78" y="72"/>
                    </a:lnTo>
                    <a:lnTo>
                      <a:pt x="71" y="50"/>
                    </a:lnTo>
                    <a:lnTo>
                      <a:pt x="61" y="31"/>
                    </a:lnTo>
                    <a:lnTo>
                      <a:pt x="51" y="13"/>
                    </a:lnTo>
                    <a:lnTo>
                      <a:pt x="41" y="0"/>
                    </a:lnTo>
                    <a:lnTo>
                      <a:pt x="42" y="4"/>
                    </a:lnTo>
                    <a:lnTo>
                      <a:pt x="29" y="2"/>
                    </a:lnTo>
                    <a:lnTo>
                      <a:pt x="28" y="3"/>
                    </a:lnTo>
                    <a:lnTo>
                      <a:pt x="28" y="4"/>
                    </a:lnTo>
                    <a:lnTo>
                      <a:pt x="29" y="6"/>
                    </a:lnTo>
                    <a:lnTo>
                      <a:pt x="30" y="6"/>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1" name="Freeform 783"/>
              <p:cNvSpPr>
                <a:spLocks/>
              </p:cNvSpPr>
              <p:nvPr/>
            </p:nvSpPr>
            <p:spPr bwMode="auto">
              <a:xfrm>
                <a:off x="1574" y="1877"/>
                <a:ext cx="13" cy="22"/>
              </a:xfrm>
              <a:custGeom>
                <a:avLst/>
                <a:gdLst>
                  <a:gd name="T0" fmla="*/ 17 w 26"/>
                  <a:gd name="T1" fmla="*/ 20 h 44"/>
                  <a:gd name="T2" fmla="*/ 8 w 26"/>
                  <a:gd name="T3" fmla="*/ 13 h 44"/>
                  <a:gd name="T4" fmla="*/ 0 w 26"/>
                  <a:gd name="T5" fmla="*/ 42 h 44"/>
                  <a:gd name="T6" fmla="*/ 13 w 26"/>
                  <a:gd name="T7" fmla="*/ 44 h 44"/>
                  <a:gd name="T8" fmla="*/ 21 w 26"/>
                  <a:gd name="T9" fmla="*/ 15 h 44"/>
                  <a:gd name="T10" fmla="*/ 11 w 26"/>
                  <a:gd name="T11" fmla="*/ 7 h 44"/>
                  <a:gd name="T12" fmla="*/ 21 w 26"/>
                  <a:gd name="T13" fmla="*/ 15 h 44"/>
                  <a:gd name="T14" fmla="*/ 26 w 26"/>
                  <a:gd name="T15" fmla="*/ 0 h 44"/>
                  <a:gd name="T16" fmla="*/ 11 w 26"/>
                  <a:gd name="T17" fmla="*/ 7 h 44"/>
                  <a:gd name="T18" fmla="*/ 17 w 26"/>
                  <a:gd name="T19"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4">
                    <a:moveTo>
                      <a:pt x="17" y="20"/>
                    </a:moveTo>
                    <a:lnTo>
                      <a:pt x="8" y="13"/>
                    </a:lnTo>
                    <a:lnTo>
                      <a:pt x="0" y="42"/>
                    </a:lnTo>
                    <a:lnTo>
                      <a:pt x="13" y="44"/>
                    </a:lnTo>
                    <a:lnTo>
                      <a:pt x="21" y="15"/>
                    </a:lnTo>
                    <a:lnTo>
                      <a:pt x="11" y="7"/>
                    </a:lnTo>
                    <a:lnTo>
                      <a:pt x="21" y="15"/>
                    </a:lnTo>
                    <a:lnTo>
                      <a:pt x="26" y="0"/>
                    </a:lnTo>
                    <a:lnTo>
                      <a:pt x="11" y="7"/>
                    </a:lnTo>
                    <a:lnTo>
                      <a:pt x="1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2" name="Freeform 784"/>
              <p:cNvSpPr>
                <a:spLocks/>
              </p:cNvSpPr>
              <p:nvPr/>
            </p:nvSpPr>
            <p:spPr bwMode="auto">
              <a:xfrm>
                <a:off x="1563" y="1871"/>
                <a:ext cx="20" cy="18"/>
              </a:xfrm>
              <a:custGeom>
                <a:avLst/>
                <a:gdLst>
                  <a:gd name="T0" fmla="*/ 2 w 40"/>
                  <a:gd name="T1" fmla="*/ 0 h 36"/>
                  <a:gd name="T2" fmla="*/ 0 w 40"/>
                  <a:gd name="T3" fmla="*/ 9 h 36"/>
                  <a:gd name="T4" fmla="*/ 0 w 40"/>
                  <a:gd name="T5" fmla="*/ 18 h 36"/>
                  <a:gd name="T6" fmla="*/ 4 w 40"/>
                  <a:gd name="T7" fmla="*/ 28 h 36"/>
                  <a:gd name="T8" fmla="*/ 9 w 40"/>
                  <a:gd name="T9" fmla="*/ 34 h 36"/>
                  <a:gd name="T10" fmla="*/ 19 w 40"/>
                  <a:gd name="T11" fmla="*/ 36 h 36"/>
                  <a:gd name="T12" fmla="*/ 25 w 40"/>
                  <a:gd name="T13" fmla="*/ 36 h 36"/>
                  <a:gd name="T14" fmla="*/ 32 w 40"/>
                  <a:gd name="T15" fmla="*/ 33 h 36"/>
                  <a:gd name="T16" fmla="*/ 40 w 40"/>
                  <a:gd name="T17" fmla="*/ 31 h 36"/>
                  <a:gd name="T18" fmla="*/ 34 w 40"/>
                  <a:gd name="T19" fmla="*/ 18 h 36"/>
                  <a:gd name="T20" fmla="*/ 29 w 40"/>
                  <a:gd name="T21" fmla="*/ 21 h 36"/>
                  <a:gd name="T22" fmla="*/ 24 w 40"/>
                  <a:gd name="T23" fmla="*/ 22 h 36"/>
                  <a:gd name="T24" fmla="*/ 21 w 40"/>
                  <a:gd name="T25" fmla="*/ 23 h 36"/>
                  <a:gd name="T26" fmla="*/ 15 w 40"/>
                  <a:gd name="T27" fmla="*/ 22 h 36"/>
                  <a:gd name="T28" fmla="*/ 15 w 40"/>
                  <a:gd name="T29" fmla="*/ 17 h 36"/>
                  <a:gd name="T30" fmla="*/ 15 w 40"/>
                  <a:gd name="T31" fmla="*/ 11 h 36"/>
                  <a:gd name="T32" fmla="*/ 15 w 40"/>
                  <a:gd name="T33" fmla="*/ 7 h 36"/>
                  <a:gd name="T34" fmla="*/ 15 w 40"/>
                  <a:gd name="T35" fmla="*/ 2 h 36"/>
                  <a:gd name="T36" fmla="*/ 2 w 40"/>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6">
                    <a:moveTo>
                      <a:pt x="2" y="0"/>
                    </a:moveTo>
                    <a:lnTo>
                      <a:pt x="0" y="9"/>
                    </a:lnTo>
                    <a:lnTo>
                      <a:pt x="0" y="18"/>
                    </a:lnTo>
                    <a:lnTo>
                      <a:pt x="4" y="28"/>
                    </a:lnTo>
                    <a:lnTo>
                      <a:pt x="9" y="34"/>
                    </a:lnTo>
                    <a:lnTo>
                      <a:pt x="19" y="36"/>
                    </a:lnTo>
                    <a:lnTo>
                      <a:pt x="25" y="36"/>
                    </a:lnTo>
                    <a:lnTo>
                      <a:pt x="32" y="33"/>
                    </a:lnTo>
                    <a:lnTo>
                      <a:pt x="40" y="31"/>
                    </a:lnTo>
                    <a:lnTo>
                      <a:pt x="34" y="18"/>
                    </a:lnTo>
                    <a:lnTo>
                      <a:pt x="29" y="21"/>
                    </a:lnTo>
                    <a:lnTo>
                      <a:pt x="24" y="22"/>
                    </a:lnTo>
                    <a:lnTo>
                      <a:pt x="21" y="23"/>
                    </a:lnTo>
                    <a:lnTo>
                      <a:pt x="15" y="22"/>
                    </a:lnTo>
                    <a:lnTo>
                      <a:pt x="15" y="17"/>
                    </a:lnTo>
                    <a:lnTo>
                      <a:pt x="15" y="11"/>
                    </a:lnTo>
                    <a:lnTo>
                      <a:pt x="15" y="7"/>
                    </a:lnTo>
                    <a:lnTo>
                      <a:pt x="15"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3" name="Freeform 785"/>
              <p:cNvSpPr>
                <a:spLocks/>
              </p:cNvSpPr>
              <p:nvPr/>
            </p:nvSpPr>
            <p:spPr bwMode="auto">
              <a:xfrm>
                <a:off x="1542" y="1847"/>
                <a:ext cx="29" cy="25"/>
              </a:xfrm>
              <a:custGeom>
                <a:avLst/>
                <a:gdLst>
                  <a:gd name="T0" fmla="*/ 31 w 58"/>
                  <a:gd name="T1" fmla="*/ 1 h 49"/>
                  <a:gd name="T2" fmla="*/ 35 w 58"/>
                  <a:gd name="T3" fmla="*/ 13 h 49"/>
                  <a:gd name="T4" fmla="*/ 41 w 58"/>
                  <a:gd name="T5" fmla="*/ 15 h 49"/>
                  <a:gd name="T6" fmla="*/ 46 w 58"/>
                  <a:gd name="T7" fmla="*/ 22 h 49"/>
                  <a:gd name="T8" fmla="*/ 43 w 58"/>
                  <a:gd name="T9" fmla="*/ 47 h 49"/>
                  <a:gd name="T10" fmla="*/ 56 w 58"/>
                  <a:gd name="T11" fmla="*/ 49 h 49"/>
                  <a:gd name="T12" fmla="*/ 58 w 58"/>
                  <a:gd name="T13" fmla="*/ 37 h 49"/>
                  <a:gd name="T14" fmla="*/ 58 w 58"/>
                  <a:gd name="T15" fmla="*/ 27 h 49"/>
                  <a:gd name="T16" fmla="*/ 57 w 58"/>
                  <a:gd name="T17" fmla="*/ 18 h 49"/>
                  <a:gd name="T18" fmla="*/ 53 w 58"/>
                  <a:gd name="T19" fmla="*/ 5 h 49"/>
                  <a:gd name="T20" fmla="*/ 48 w 58"/>
                  <a:gd name="T21" fmla="*/ 3 h 49"/>
                  <a:gd name="T22" fmla="*/ 43 w 58"/>
                  <a:gd name="T23" fmla="*/ 1 h 49"/>
                  <a:gd name="T24" fmla="*/ 38 w 58"/>
                  <a:gd name="T25" fmla="*/ 0 h 49"/>
                  <a:gd name="T26" fmla="*/ 33 w 58"/>
                  <a:gd name="T27" fmla="*/ 1 h 49"/>
                  <a:gd name="T28" fmla="*/ 38 w 58"/>
                  <a:gd name="T29" fmla="*/ 13 h 49"/>
                  <a:gd name="T30" fmla="*/ 31 w 58"/>
                  <a:gd name="T31" fmla="*/ 1 h 49"/>
                  <a:gd name="T32" fmla="*/ 0 w 58"/>
                  <a:gd name="T33" fmla="*/ 19 h 49"/>
                  <a:gd name="T34" fmla="*/ 35 w 58"/>
                  <a:gd name="T35" fmla="*/ 13 h 49"/>
                  <a:gd name="T36" fmla="*/ 31 w 58"/>
                  <a:gd name="T37"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31" y="1"/>
                    </a:moveTo>
                    <a:lnTo>
                      <a:pt x="35" y="13"/>
                    </a:lnTo>
                    <a:lnTo>
                      <a:pt x="41" y="15"/>
                    </a:lnTo>
                    <a:lnTo>
                      <a:pt x="46" y="22"/>
                    </a:lnTo>
                    <a:lnTo>
                      <a:pt x="43" y="47"/>
                    </a:lnTo>
                    <a:lnTo>
                      <a:pt x="56" y="49"/>
                    </a:lnTo>
                    <a:lnTo>
                      <a:pt x="58" y="37"/>
                    </a:lnTo>
                    <a:lnTo>
                      <a:pt x="58" y="27"/>
                    </a:lnTo>
                    <a:lnTo>
                      <a:pt x="57" y="18"/>
                    </a:lnTo>
                    <a:lnTo>
                      <a:pt x="53" y="5"/>
                    </a:lnTo>
                    <a:lnTo>
                      <a:pt x="48" y="3"/>
                    </a:lnTo>
                    <a:lnTo>
                      <a:pt x="43" y="1"/>
                    </a:lnTo>
                    <a:lnTo>
                      <a:pt x="38" y="0"/>
                    </a:lnTo>
                    <a:lnTo>
                      <a:pt x="33" y="1"/>
                    </a:lnTo>
                    <a:lnTo>
                      <a:pt x="38" y="13"/>
                    </a:lnTo>
                    <a:lnTo>
                      <a:pt x="31" y="1"/>
                    </a:lnTo>
                    <a:lnTo>
                      <a:pt x="0" y="19"/>
                    </a:lnTo>
                    <a:lnTo>
                      <a:pt x="35" y="13"/>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4" name="Freeform 786"/>
              <p:cNvSpPr>
                <a:spLocks/>
              </p:cNvSpPr>
              <p:nvPr/>
            </p:nvSpPr>
            <p:spPr bwMode="auto">
              <a:xfrm>
                <a:off x="1557" y="1840"/>
                <a:ext cx="21" cy="14"/>
              </a:xfrm>
              <a:custGeom>
                <a:avLst/>
                <a:gdLst>
                  <a:gd name="T0" fmla="*/ 25 w 40"/>
                  <a:gd name="T1" fmla="*/ 8 h 28"/>
                  <a:gd name="T2" fmla="*/ 27 w 40"/>
                  <a:gd name="T3" fmla="*/ 0 h 28"/>
                  <a:gd name="T4" fmla="*/ 0 w 40"/>
                  <a:gd name="T5" fmla="*/ 16 h 28"/>
                  <a:gd name="T6" fmla="*/ 7 w 40"/>
                  <a:gd name="T7" fmla="*/ 28 h 28"/>
                  <a:gd name="T8" fmla="*/ 34 w 40"/>
                  <a:gd name="T9" fmla="*/ 12 h 28"/>
                  <a:gd name="T10" fmla="*/ 38 w 40"/>
                  <a:gd name="T11" fmla="*/ 3 h 28"/>
                  <a:gd name="T12" fmla="*/ 34 w 40"/>
                  <a:gd name="T13" fmla="*/ 12 h 28"/>
                  <a:gd name="T14" fmla="*/ 40 w 40"/>
                  <a:gd name="T15" fmla="*/ 9 h 28"/>
                  <a:gd name="T16" fmla="*/ 38 w 40"/>
                  <a:gd name="T17" fmla="*/ 3 h 28"/>
                  <a:gd name="T18" fmla="*/ 25 w 40"/>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8">
                    <a:moveTo>
                      <a:pt x="25" y="8"/>
                    </a:moveTo>
                    <a:lnTo>
                      <a:pt x="27" y="0"/>
                    </a:lnTo>
                    <a:lnTo>
                      <a:pt x="0" y="16"/>
                    </a:lnTo>
                    <a:lnTo>
                      <a:pt x="7" y="28"/>
                    </a:lnTo>
                    <a:lnTo>
                      <a:pt x="34" y="12"/>
                    </a:lnTo>
                    <a:lnTo>
                      <a:pt x="38" y="3"/>
                    </a:lnTo>
                    <a:lnTo>
                      <a:pt x="34" y="12"/>
                    </a:lnTo>
                    <a:lnTo>
                      <a:pt x="40" y="9"/>
                    </a:lnTo>
                    <a:lnTo>
                      <a:pt x="38" y="3"/>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5" name="Freeform 787"/>
              <p:cNvSpPr>
                <a:spLocks/>
              </p:cNvSpPr>
              <p:nvPr/>
            </p:nvSpPr>
            <p:spPr bwMode="auto">
              <a:xfrm>
                <a:off x="1545" y="1773"/>
                <a:ext cx="31" cy="71"/>
              </a:xfrm>
              <a:custGeom>
                <a:avLst/>
                <a:gdLst>
                  <a:gd name="T0" fmla="*/ 10 w 62"/>
                  <a:gd name="T1" fmla="*/ 16 h 142"/>
                  <a:gd name="T2" fmla="*/ 0 w 62"/>
                  <a:gd name="T3" fmla="*/ 12 h 142"/>
                  <a:gd name="T4" fmla="*/ 49 w 62"/>
                  <a:gd name="T5" fmla="*/ 142 h 142"/>
                  <a:gd name="T6" fmla="*/ 62 w 62"/>
                  <a:gd name="T7" fmla="*/ 137 h 142"/>
                  <a:gd name="T8" fmla="*/ 13 w 62"/>
                  <a:gd name="T9" fmla="*/ 8 h 142"/>
                  <a:gd name="T10" fmla="*/ 3 w 62"/>
                  <a:gd name="T11" fmla="*/ 4 h 142"/>
                  <a:gd name="T12" fmla="*/ 13 w 62"/>
                  <a:gd name="T13" fmla="*/ 8 h 142"/>
                  <a:gd name="T14" fmla="*/ 10 w 62"/>
                  <a:gd name="T15" fmla="*/ 0 h 142"/>
                  <a:gd name="T16" fmla="*/ 3 w 62"/>
                  <a:gd name="T17" fmla="*/ 4 h 142"/>
                  <a:gd name="T18" fmla="*/ 10 w 62"/>
                  <a:gd name="T19"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2">
                    <a:moveTo>
                      <a:pt x="10" y="16"/>
                    </a:moveTo>
                    <a:lnTo>
                      <a:pt x="0" y="12"/>
                    </a:lnTo>
                    <a:lnTo>
                      <a:pt x="49" y="142"/>
                    </a:lnTo>
                    <a:lnTo>
                      <a:pt x="62" y="137"/>
                    </a:lnTo>
                    <a:lnTo>
                      <a:pt x="13" y="8"/>
                    </a:lnTo>
                    <a:lnTo>
                      <a:pt x="3" y="4"/>
                    </a:lnTo>
                    <a:lnTo>
                      <a:pt x="13" y="8"/>
                    </a:lnTo>
                    <a:lnTo>
                      <a:pt x="10" y="0"/>
                    </a:lnTo>
                    <a:lnTo>
                      <a:pt x="3" y="4"/>
                    </a:lnTo>
                    <a:lnTo>
                      <a:pt x="1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6" name="Freeform 788"/>
              <p:cNvSpPr>
                <a:spLocks/>
              </p:cNvSpPr>
              <p:nvPr/>
            </p:nvSpPr>
            <p:spPr bwMode="auto">
              <a:xfrm>
                <a:off x="1531" y="1775"/>
                <a:ext cx="19" cy="15"/>
              </a:xfrm>
              <a:custGeom>
                <a:avLst/>
                <a:gdLst>
                  <a:gd name="T0" fmla="*/ 3 w 39"/>
                  <a:gd name="T1" fmla="*/ 28 h 29"/>
                  <a:gd name="T2" fmla="*/ 7 w 39"/>
                  <a:gd name="T3" fmla="*/ 28 h 29"/>
                  <a:gd name="T4" fmla="*/ 39 w 39"/>
                  <a:gd name="T5" fmla="*/ 12 h 29"/>
                  <a:gd name="T6" fmla="*/ 32 w 39"/>
                  <a:gd name="T7" fmla="*/ 0 h 29"/>
                  <a:gd name="T8" fmla="*/ 0 w 39"/>
                  <a:gd name="T9" fmla="*/ 16 h 29"/>
                  <a:gd name="T10" fmla="*/ 3 w 39"/>
                  <a:gd name="T11" fmla="*/ 16 h 29"/>
                  <a:gd name="T12" fmla="*/ 3 w 39"/>
                  <a:gd name="T13" fmla="*/ 28 h 29"/>
                  <a:gd name="T14" fmla="*/ 4 w 39"/>
                  <a:gd name="T15" fmla="*/ 29 h 29"/>
                  <a:gd name="T16" fmla="*/ 7 w 39"/>
                  <a:gd name="T17" fmla="*/ 28 h 29"/>
                  <a:gd name="T18" fmla="*/ 3 w 39"/>
                  <a:gd name="T19"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9">
                    <a:moveTo>
                      <a:pt x="3" y="28"/>
                    </a:moveTo>
                    <a:lnTo>
                      <a:pt x="7" y="28"/>
                    </a:lnTo>
                    <a:lnTo>
                      <a:pt x="39" y="12"/>
                    </a:lnTo>
                    <a:lnTo>
                      <a:pt x="32" y="0"/>
                    </a:lnTo>
                    <a:lnTo>
                      <a:pt x="0" y="16"/>
                    </a:lnTo>
                    <a:lnTo>
                      <a:pt x="3" y="16"/>
                    </a:lnTo>
                    <a:lnTo>
                      <a:pt x="3" y="28"/>
                    </a:lnTo>
                    <a:lnTo>
                      <a:pt x="4" y="29"/>
                    </a:lnTo>
                    <a:lnTo>
                      <a:pt x="7" y="28"/>
                    </a:lnTo>
                    <a:lnTo>
                      <a:pt x="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7" name="Freeform 789"/>
              <p:cNvSpPr>
                <a:spLocks/>
              </p:cNvSpPr>
              <p:nvPr/>
            </p:nvSpPr>
            <p:spPr bwMode="auto">
              <a:xfrm>
                <a:off x="1497" y="1778"/>
                <a:ext cx="36" cy="11"/>
              </a:xfrm>
              <a:custGeom>
                <a:avLst/>
                <a:gdLst>
                  <a:gd name="T0" fmla="*/ 12 w 71"/>
                  <a:gd name="T1" fmla="*/ 12 h 23"/>
                  <a:gd name="T2" fmla="*/ 6 w 71"/>
                  <a:gd name="T3" fmla="*/ 15 h 23"/>
                  <a:gd name="T4" fmla="*/ 71 w 71"/>
                  <a:gd name="T5" fmla="*/ 23 h 23"/>
                  <a:gd name="T6" fmla="*/ 71 w 71"/>
                  <a:gd name="T7" fmla="*/ 11 h 23"/>
                  <a:gd name="T8" fmla="*/ 6 w 71"/>
                  <a:gd name="T9" fmla="*/ 1 h 23"/>
                  <a:gd name="T10" fmla="*/ 0 w 71"/>
                  <a:gd name="T11" fmla="*/ 5 h 23"/>
                  <a:gd name="T12" fmla="*/ 6 w 71"/>
                  <a:gd name="T13" fmla="*/ 1 h 23"/>
                  <a:gd name="T14" fmla="*/ 3 w 71"/>
                  <a:gd name="T15" fmla="*/ 0 h 23"/>
                  <a:gd name="T16" fmla="*/ 0 w 71"/>
                  <a:gd name="T17" fmla="*/ 5 h 23"/>
                  <a:gd name="T18" fmla="*/ 12 w 7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3">
                    <a:moveTo>
                      <a:pt x="12" y="12"/>
                    </a:moveTo>
                    <a:lnTo>
                      <a:pt x="6" y="15"/>
                    </a:lnTo>
                    <a:lnTo>
                      <a:pt x="71" y="23"/>
                    </a:lnTo>
                    <a:lnTo>
                      <a:pt x="71" y="11"/>
                    </a:lnTo>
                    <a:lnTo>
                      <a:pt x="6" y="1"/>
                    </a:lnTo>
                    <a:lnTo>
                      <a:pt x="0" y="5"/>
                    </a:lnTo>
                    <a:lnTo>
                      <a:pt x="6" y="1"/>
                    </a:lnTo>
                    <a:lnTo>
                      <a:pt x="3" y="0"/>
                    </a:lnTo>
                    <a:lnTo>
                      <a:pt x="0" y="5"/>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58" name="Rectangle 790"/>
              <p:cNvSpPr>
                <a:spLocks noChangeArrowheads="1"/>
              </p:cNvSpPr>
              <p:nvPr/>
            </p:nvSpPr>
            <p:spPr bwMode="auto">
              <a:xfrm>
                <a:off x="909" y="1619"/>
                <a:ext cx="81" cy="117"/>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59" name="Freeform 791"/>
              <p:cNvSpPr>
                <a:spLocks/>
              </p:cNvSpPr>
              <p:nvPr/>
            </p:nvSpPr>
            <p:spPr bwMode="auto">
              <a:xfrm>
                <a:off x="909" y="1615"/>
                <a:ext cx="85" cy="8"/>
              </a:xfrm>
              <a:custGeom>
                <a:avLst/>
                <a:gdLst>
                  <a:gd name="T0" fmla="*/ 170 w 170"/>
                  <a:gd name="T1" fmla="*/ 6 h 14"/>
                  <a:gd name="T2" fmla="*/ 162 w 170"/>
                  <a:gd name="T3" fmla="*/ 0 h 14"/>
                  <a:gd name="T4" fmla="*/ 0 w 170"/>
                  <a:gd name="T5" fmla="*/ 0 h 14"/>
                  <a:gd name="T6" fmla="*/ 0 w 170"/>
                  <a:gd name="T7" fmla="*/ 14 h 14"/>
                  <a:gd name="T8" fmla="*/ 162 w 170"/>
                  <a:gd name="T9" fmla="*/ 14 h 14"/>
                  <a:gd name="T10" fmla="*/ 155 w 170"/>
                  <a:gd name="T11" fmla="*/ 6 h 14"/>
                  <a:gd name="T12" fmla="*/ 170 w 170"/>
                  <a:gd name="T13" fmla="*/ 6 h 14"/>
                  <a:gd name="T14" fmla="*/ 170 w 170"/>
                  <a:gd name="T15" fmla="*/ 0 h 14"/>
                  <a:gd name="T16" fmla="*/ 162 w 170"/>
                  <a:gd name="T17" fmla="*/ 0 h 14"/>
                  <a:gd name="T18" fmla="*/ 170 w 170"/>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4">
                    <a:moveTo>
                      <a:pt x="170" y="6"/>
                    </a:moveTo>
                    <a:lnTo>
                      <a:pt x="162" y="0"/>
                    </a:lnTo>
                    <a:lnTo>
                      <a:pt x="0" y="0"/>
                    </a:lnTo>
                    <a:lnTo>
                      <a:pt x="0" y="14"/>
                    </a:lnTo>
                    <a:lnTo>
                      <a:pt x="162" y="14"/>
                    </a:lnTo>
                    <a:lnTo>
                      <a:pt x="155" y="6"/>
                    </a:lnTo>
                    <a:lnTo>
                      <a:pt x="170" y="6"/>
                    </a:lnTo>
                    <a:lnTo>
                      <a:pt x="170" y="0"/>
                    </a:lnTo>
                    <a:lnTo>
                      <a:pt x="162" y="0"/>
                    </a:lnTo>
                    <a:lnTo>
                      <a:pt x="17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0" name="Freeform 792"/>
              <p:cNvSpPr>
                <a:spLocks/>
              </p:cNvSpPr>
              <p:nvPr/>
            </p:nvSpPr>
            <p:spPr bwMode="auto">
              <a:xfrm>
                <a:off x="987" y="1619"/>
                <a:ext cx="7" cy="121"/>
              </a:xfrm>
              <a:custGeom>
                <a:avLst/>
                <a:gdLst>
                  <a:gd name="T0" fmla="*/ 7 w 15"/>
                  <a:gd name="T1" fmla="*/ 242 h 242"/>
                  <a:gd name="T2" fmla="*/ 15 w 15"/>
                  <a:gd name="T3" fmla="*/ 234 h 242"/>
                  <a:gd name="T4" fmla="*/ 15 w 15"/>
                  <a:gd name="T5" fmla="*/ 0 h 242"/>
                  <a:gd name="T6" fmla="*/ 0 w 15"/>
                  <a:gd name="T7" fmla="*/ 0 h 242"/>
                  <a:gd name="T8" fmla="*/ 0 w 15"/>
                  <a:gd name="T9" fmla="*/ 234 h 242"/>
                  <a:gd name="T10" fmla="*/ 7 w 15"/>
                  <a:gd name="T11" fmla="*/ 227 h 242"/>
                  <a:gd name="T12" fmla="*/ 7 w 15"/>
                  <a:gd name="T13" fmla="*/ 242 h 242"/>
                  <a:gd name="T14" fmla="*/ 15 w 15"/>
                  <a:gd name="T15" fmla="*/ 242 h 242"/>
                  <a:gd name="T16" fmla="*/ 15 w 15"/>
                  <a:gd name="T17" fmla="*/ 234 h 242"/>
                  <a:gd name="T18" fmla="*/ 7 w 15"/>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2">
                    <a:moveTo>
                      <a:pt x="7" y="242"/>
                    </a:moveTo>
                    <a:lnTo>
                      <a:pt x="15" y="234"/>
                    </a:lnTo>
                    <a:lnTo>
                      <a:pt x="15" y="0"/>
                    </a:lnTo>
                    <a:lnTo>
                      <a:pt x="0" y="0"/>
                    </a:lnTo>
                    <a:lnTo>
                      <a:pt x="0" y="234"/>
                    </a:lnTo>
                    <a:lnTo>
                      <a:pt x="7" y="227"/>
                    </a:lnTo>
                    <a:lnTo>
                      <a:pt x="7" y="242"/>
                    </a:lnTo>
                    <a:lnTo>
                      <a:pt x="15" y="242"/>
                    </a:lnTo>
                    <a:lnTo>
                      <a:pt x="15" y="234"/>
                    </a:lnTo>
                    <a:lnTo>
                      <a:pt x="7"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1" name="Freeform 793"/>
              <p:cNvSpPr>
                <a:spLocks/>
              </p:cNvSpPr>
              <p:nvPr/>
            </p:nvSpPr>
            <p:spPr bwMode="auto">
              <a:xfrm>
                <a:off x="905" y="1732"/>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2" name="Freeform 794"/>
              <p:cNvSpPr>
                <a:spLocks/>
              </p:cNvSpPr>
              <p:nvPr/>
            </p:nvSpPr>
            <p:spPr bwMode="auto">
              <a:xfrm>
                <a:off x="905" y="1615"/>
                <a:ext cx="8" cy="121"/>
              </a:xfrm>
              <a:custGeom>
                <a:avLst/>
                <a:gdLst>
                  <a:gd name="T0" fmla="*/ 7 w 15"/>
                  <a:gd name="T1" fmla="*/ 0 h 240"/>
                  <a:gd name="T2" fmla="*/ 0 w 15"/>
                  <a:gd name="T3" fmla="*/ 6 h 240"/>
                  <a:gd name="T4" fmla="*/ 0 w 15"/>
                  <a:gd name="T5" fmla="*/ 240 h 240"/>
                  <a:gd name="T6" fmla="*/ 15 w 15"/>
                  <a:gd name="T7" fmla="*/ 240 h 240"/>
                  <a:gd name="T8" fmla="*/ 15 w 15"/>
                  <a:gd name="T9" fmla="*/ 6 h 240"/>
                  <a:gd name="T10" fmla="*/ 7 w 15"/>
                  <a:gd name="T11" fmla="*/ 14 h 240"/>
                  <a:gd name="T12" fmla="*/ 7 w 15"/>
                  <a:gd name="T13" fmla="*/ 0 h 240"/>
                  <a:gd name="T14" fmla="*/ 0 w 15"/>
                  <a:gd name="T15" fmla="*/ 0 h 240"/>
                  <a:gd name="T16" fmla="*/ 0 w 15"/>
                  <a:gd name="T17" fmla="*/ 6 h 240"/>
                  <a:gd name="T18" fmla="*/ 7 w 15"/>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40">
                    <a:moveTo>
                      <a:pt x="7" y="0"/>
                    </a:moveTo>
                    <a:lnTo>
                      <a:pt x="0" y="6"/>
                    </a:lnTo>
                    <a:lnTo>
                      <a:pt x="0" y="240"/>
                    </a:lnTo>
                    <a:lnTo>
                      <a:pt x="15" y="240"/>
                    </a:lnTo>
                    <a:lnTo>
                      <a:pt x="15" y="6"/>
                    </a:lnTo>
                    <a:lnTo>
                      <a:pt x="7" y="14"/>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3" name="Rectangle 795"/>
              <p:cNvSpPr>
                <a:spLocks noChangeArrowheads="1"/>
              </p:cNvSpPr>
              <p:nvPr/>
            </p:nvSpPr>
            <p:spPr bwMode="auto">
              <a:xfrm>
                <a:off x="909" y="1747"/>
                <a:ext cx="81" cy="105"/>
              </a:xfrm>
              <a:prstGeom prst="rect">
                <a:avLst/>
              </a:prstGeom>
              <a:solidFill>
                <a:srgbClr val="84CC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64" name="Freeform 796"/>
              <p:cNvSpPr>
                <a:spLocks/>
              </p:cNvSpPr>
              <p:nvPr/>
            </p:nvSpPr>
            <p:spPr bwMode="auto">
              <a:xfrm>
                <a:off x="909" y="1743"/>
                <a:ext cx="85" cy="8"/>
              </a:xfrm>
              <a:custGeom>
                <a:avLst/>
                <a:gdLst>
                  <a:gd name="T0" fmla="*/ 170 w 170"/>
                  <a:gd name="T1" fmla="*/ 8 h 16"/>
                  <a:gd name="T2" fmla="*/ 162 w 170"/>
                  <a:gd name="T3" fmla="*/ 0 h 16"/>
                  <a:gd name="T4" fmla="*/ 0 w 170"/>
                  <a:gd name="T5" fmla="*/ 0 h 16"/>
                  <a:gd name="T6" fmla="*/ 0 w 170"/>
                  <a:gd name="T7" fmla="*/ 16 h 16"/>
                  <a:gd name="T8" fmla="*/ 162 w 170"/>
                  <a:gd name="T9" fmla="*/ 16 h 16"/>
                  <a:gd name="T10" fmla="*/ 155 w 170"/>
                  <a:gd name="T11" fmla="*/ 8 h 16"/>
                  <a:gd name="T12" fmla="*/ 170 w 170"/>
                  <a:gd name="T13" fmla="*/ 8 h 16"/>
                  <a:gd name="T14" fmla="*/ 170 w 170"/>
                  <a:gd name="T15" fmla="*/ 0 h 16"/>
                  <a:gd name="T16" fmla="*/ 162 w 170"/>
                  <a:gd name="T17" fmla="*/ 0 h 16"/>
                  <a:gd name="T18" fmla="*/ 170 w 17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6">
                    <a:moveTo>
                      <a:pt x="170" y="8"/>
                    </a:moveTo>
                    <a:lnTo>
                      <a:pt x="162" y="0"/>
                    </a:lnTo>
                    <a:lnTo>
                      <a:pt x="0" y="0"/>
                    </a:lnTo>
                    <a:lnTo>
                      <a:pt x="0" y="16"/>
                    </a:lnTo>
                    <a:lnTo>
                      <a:pt x="162" y="16"/>
                    </a:lnTo>
                    <a:lnTo>
                      <a:pt x="155" y="8"/>
                    </a:lnTo>
                    <a:lnTo>
                      <a:pt x="170" y="8"/>
                    </a:lnTo>
                    <a:lnTo>
                      <a:pt x="170" y="0"/>
                    </a:lnTo>
                    <a:lnTo>
                      <a:pt x="162" y="0"/>
                    </a:lnTo>
                    <a:lnTo>
                      <a:pt x="17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5" name="Freeform 797"/>
              <p:cNvSpPr>
                <a:spLocks/>
              </p:cNvSpPr>
              <p:nvPr/>
            </p:nvSpPr>
            <p:spPr bwMode="auto">
              <a:xfrm>
                <a:off x="987" y="1747"/>
                <a:ext cx="7" cy="109"/>
              </a:xfrm>
              <a:custGeom>
                <a:avLst/>
                <a:gdLst>
                  <a:gd name="T0" fmla="*/ 7 w 15"/>
                  <a:gd name="T1" fmla="*/ 219 h 219"/>
                  <a:gd name="T2" fmla="*/ 15 w 15"/>
                  <a:gd name="T3" fmla="*/ 211 h 219"/>
                  <a:gd name="T4" fmla="*/ 15 w 15"/>
                  <a:gd name="T5" fmla="*/ 0 h 219"/>
                  <a:gd name="T6" fmla="*/ 0 w 15"/>
                  <a:gd name="T7" fmla="*/ 0 h 219"/>
                  <a:gd name="T8" fmla="*/ 0 w 15"/>
                  <a:gd name="T9" fmla="*/ 211 h 219"/>
                  <a:gd name="T10" fmla="*/ 7 w 15"/>
                  <a:gd name="T11" fmla="*/ 204 h 219"/>
                  <a:gd name="T12" fmla="*/ 7 w 15"/>
                  <a:gd name="T13" fmla="*/ 219 h 219"/>
                  <a:gd name="T14" fmla="*/ 15 w 15"/>
                  <a:gd name="T15" fmla="*/ 219 h 219"/>
                  <a:gd name="T16" fmla="*/ 15 w 15"/>
                  <a:gd name="T17" fmla="*/ 211 h 219"/>
                  <a:gd name="T18" fmla="*/ 7 w 15"/>
                  <a:gd name="T1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219"/>
                    </a:moveTo>
                    <a:lnTo>
                      <a:pt x="15" y="211"/>
                    </a:lnTo>
                    <a:lnTo>
                      <a:pt x="15" y="0"/>
                    </a:lnTo>
                    <a:lnTo>
                      <a:pt x="0" y="0"/>
                    </a:lnTo>
                    <a:lnTo>
                      <a:pt x="0" y="211"/>
                    </a:lnTo>
                    <a:lnTo>
                      <a:pt x="7" y="204"/>
                    </a:lnTo>
                    <a:lnTo>
                      <a:pt x="7" y="219"/>
                    </a:lnTo>
                    <a:lnTo>
                      <a:pt x="15" y="219"/>
                    </a:lnTo>
                    <a:lnTo>
                      <a:pt x="15" y="211"/>
                    </a:lnTo>
                    <a:lnTo>
                      <a:pt x="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6" name="Freeform 798"/>
              <p:cNvSpPr>
                <a:spLocks/>
              </p:cNvSpPr>
              <p:nvPr/>
            </p:nvSpPr>
            <p:spPr bwMode="auto">
              <a:xfrm>
                <a:off x="905" y="1848"/>
                <a:ext cx="85" cy="8"/>
              </a:xfrm>
              <a:custGeom>
                <a:avLst/>
                <a:gdLst>
                  <a:gd name="T0" fmla="*/ 0 w 169"/>
                  <a:gd name="T1" fmla="*/ 7 h 15"/>
                  <a:gd name="T2" fmla="*/ 7 w 169"/>
                  <a:gd name="T3" fmla="*/ 15 h 15"/>
                  <a:gd name="T4" fmla="*/ 169 w 169"/>
                  <a:gd name="T5" fmla="*/ 15 h 15"/>
                  <a:gd name="T6" fmla="*/ 169 w 169"/>
                  <a:gd name="T7" fmla="*/ 0 h 15"/>
                  <a:gd name="T8" fmla="*/ 7 w 169"/>
                  <a:gd name="T9" fmla="*/ 0 h 15"/>
                  <a:gd name="T10" fmla="*/ 15 w 169"/>
                  <a:gd name="T11" fmla="*/ 7 h 15"/>
                  <a:gd name="T12" fmla="*/ 0 w 169"/>
                  <a:gd name="T13" fmla="*/ 7 h 15"/>
                  <a:gd name="T14" fmla="*/ 0 w 169"/>
                  <a:gd name="T15" fmla="*/ 15 h 15"/>
                  <a:gd name="T16" fmla="*/ 7 w 169"/>
                  <a:gd name="T17" fmla="*/ 15 h 15"/>
                  <a:gd name="T18" fmla="*/ 0 w 169"/>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5">
                    <a:moveTo>
                      <a:pt x="0" y="7"/>
                    </a:moveTo>
                    <a:lnTo>
                      <a:pt x="7" y="15"/>
                    </a:lnTo>
                    <a:lnTo>
                      <a:pt x="169" y="15"/>
                    </a:lnTo>
                    <a:lnTo>
                      <a:pt x="169"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7" name="Freeform 799"/>
              <p:cNvSpPr>
                <a:spLocks/>
              </p:cNvSpPr>
              <p:nvPr/>
            </p:nvSpPr>
            <p:spPr bwMode="auto">
              <a:xfrm>
                <a:off x="905" y="1743"/>
                <a:ext cx="8" cy="109"/>
              </a:xfrm>
              <a:custGeom>
                <a:avLst/>
                <a:gdLst>
                  <a:gd name="T0" fmla="*/ 7 w 15"/>
                  <a:gd name="T1" fmla="*/ 0 h 219"/>
                  <a:gd name="T2" fmla="*/ 0 w 15"/>
                  <a:gd name="T3" fmla="*/ 8 h 219"/>
                  <a:gd name="T4" fmla="*/ 0 w 15"/>
                  <a:gd name="T5" fmla="*/ 219 h 219"/>
                  <a:gd name="T6" fmla="*/ 15 w 15"/>
                  <a:gd name="T7" fmla="*/ 219 h 219"/>
                  <a:gd name="T8" fmla="*/ 15 w 15"/>
                  <a:gd name="T9" fmla="*/ 8 h 219"/>
                  <a:gd name="T10" fmla="*/ 7 w 15"/>
                  <a:gd name="T11" fmla="*/ 16 h 219"/>
                  <a:gd name="T12" fmla="*/ 7 w 15"/>
                  <a:gd name="T13" fmla="*/ 0 h 219"/>
                  <a:gd name="T14" fmla="*/ 0 w 15"/>
                  <a:gd name="T15" fmla="*/ 0 h 219"/>
                  <a:gd name="T16" fmla="*/ 0 w 15"/>
                  <a:gd name="T17" fmla="*/ 8 h 219"/>
                  <a:gd name="T18" fmla="*/ 7 w 15"/>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9">
                    <a:moveTo>
                      <a:pt x="7" y="0"/>
                    </a:moveTo>
                    <a:lnTo>
                      <a:pt x="0" y="8"/>
                    </a:lnTo>
                    <a:lnTo>
                      <a:pt x="0" y="219"/>
                    </a:lnTo>
                    <a:lnTo>
                      <a:pt x="15" y="219"/>
                    </a:lnTo>
                    <a:lnTo>
                      <a:pt x="15" y="8"/>
                    </a:lnTo>
                    <a:lnTo>
                      <a:pt x="7" y="16"/>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68" name="Rectangle 800"/>
              <p:cNvSpPr>
                <a:spLocks noChangeArrowheads="1"/>
              </p:cNvSpPr>
              <p:nvPr/>
            </p:nvSpPr>
            <p:spPr bwMode="auto">
              <a:xfrm>
                <a:off x="802" y="1805"/>
                <a:ext cx="259"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69" name="Freeform 801"/>
              <p:cNvSpPr>
                <a:spLocks/>
              </p:cNvSpPr>
              <p:nvPr/>
            </p:nvSpPr>
            <p:spPr bwMode="auto">
              <a:xfrm>
                <a:off x="802" y="1802"/>
                <a:ext cx="262" cy="7"/>
              </a:xfrm>
              <a:custGeom>
                <a:avLst/>
                <a:gdLst>
                  <a:gd name="T0" fmla="*/ 526 w 526"/>
                  <a:gd name="T1" fmla="*/ 7 h 15"/>
                  <a:gd name="T2" fmla="*/ 519 w 526"/>
                  <a:gd name="T3" fmla="*/ 0 h 15"/>
                  <a:gd name="T4" fmla="*/ 0 w 526"/>
                  <a:gd name="T5" fmla="*/ 0 h 15"/>
                  <a:gd name="T6" fmla="*/ 0 w 526"/>
                  <a:gd name="T7" fmla="*/ 15 h 15"/>
                  <a:gd name="T8" fmla="*/ 519 w 526"/>
                  <a:gd name="T9" fmla="*/ 15 h 15"/>
                  <a:gd name="T10" fmla="*/ 511 w 526"/>
                  <a:gd name="T11" fmla="*/ 7 h 15"/>
                  <a:gd name="T12" fmla="*/ 526 w 526"/>
                  <a:gd name="T13" fmla="*/ 7 h 15"/>
                  <a:gd name="T14" fmla="*/ 526 w 526"/>
                  <a:gd name="T15" fmla="*/ 0 h 15"/>
                  <a:gd name="T16" fmla="*/ 519 w 526"/>
                  <a:gd name="T17" fmla="*/ 0 h 15"/>
                  <a:gd name="T18" fmla="*/ 526 w 52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 h="15">
                    <a:moveTo>
                      <a:pt x="526" y="7"/>
                    </a:moveTo>
                    <a:lnTo>
                      <a:pt x="519" y="0"/>
                    </a:lnTo>
                    <a:lnTo>
                      <a:pt x="0" y="0"/>
                    </a:lnTo>
                    <a:lnTo>
                      <a:pt x="0" y="15"/>
                    </a:lnTo>
                    <a:lnTo>
                      <a:pt x="519" y="15"/>
                    </a:lnTo>
                    <a:lnTo>
                      <a:pt x="511" y="7"/>
                    </a:lnTo>
                    <a:lnTo>
                      <a:pt x="526" y="7"/>
                    </a:lnTo>
                    <a:lnTo>
                      <a:pt x="526" y="0"/>
                    </a:lnTo>
                    <a:lnTo>
                      <a:pt x="519" y="0"/>
                    </a:lnTo>
                    <a:lnTo>
                      <a:pt x="5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0" name="Freeform 802"/>
              <p:cNvSpPr>
                <a:spLocks/>
              </p:cNvSpPr>
              <p:nvPr/>
            </p:nvSpPr>
            <p:spPr bwMode="auto">
              <a:xfrm>
                <a:off x="1057" y="1805"/>
                <a:ext cx="7" cy="17"/>
              </a:xfrm>
              <a:custGeom>
                <a:avLst/>
                <a:gdLst>
                  <a:gd name="T0" fmla="*/ 8 w 15"/>
                  <a:gd name="T1" fmla="*/ 33 h 33"/>
                  <a:gd name="T2" fmla="*/ 15 w 15"/>
                  <a:gd name="T3" fmla="*/ 26 h 33"/>
                  <a:gd name="T4" fmla="*/ 15 w 15"/>
                  <a:gd name="T5" fmla="*/ 0 h 33"/>
                  <a:gd name="T6" fmla="*/ 0 w 15"/>
                  <a:gd name="T7" fmla="*/ 0 h 33"/>
                  <a:gd name="T8" fmla="*/ 0 w 15"/>
                  <a:gd name="T9" fmla="*/ 26 h 33"/>
                  <a:gd name="T10" fmla="*/ 8 w 15"/>
                  <a:gd name="T11" fmla="*/ 18 h 33"/>
                  <a:gd name="T12" fmla="*/ 8 w 15"/>
                  <a:gd name="T13" fmla="*/ 33 h 33"/>
                  <a:gd name="T14" fmla="*/ 15 w 15"/>
                  <a:gd name="T15" fmla="*/ 33 h 33"/>
                  <a:gd name="T16" fmla="*/ 15 w 15"/>
                  <a:gd name="T17" fmla="*/ 26 h 33"/>
                  <a:gd name="T18" fmla="*/ 8 w 15"/>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33"/>
                    </a:moveTo>
                    <a:lnTo>
                      <a:pt x="15" y="26"/>
                    </a:lnTo>
                    <a:lnTo>
                      <a:pt x="15" y="0"/>
                    </a:lnTo>
                    <a:lnTo>
                      <a:pt x="0" y="0"/>
                    </a:lnTo>
                    <a:lnTo>
                      <a:pt x="0" y="26"/>
                    </a:lnTo>
                    <a:lnTo>
                      <a:pt x="8" y="18"/>
                    </a:lnTo>
                    <a:lnTo>
                      <a:pt x="8" y="33"/>
                    </a:lnTo>
                    <a:lnTo>
                      <a:pt x="15" y="33"/>
                    </a:lnTo>
                    <a:lnTo>
                      <a:pt x="15" y="26"/>
                    </a:lnTo>
                    <a:lnTo>
                      <a:pt x="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1" name="Freeform 803"/>
              <p:cNvSpPr>
                <a:spLocks/>
              </p:cNvSpPr>
              <p:nvPr/>
            </p:nvSpPr>
            <p:spPr bwMode="auto">
              <a:xfrm>
                <a:off x="798" y="1815"/>
                <a:ext cx="263" cy="7"/>
              </a:xfrm>
              <a:custGeom>
                <a:avLst/>
                <a:gdLst>
                  <a:gd name="T0" fmla="*/ 0 w 527"/>
                  <a:gd name="T1" fmla="*/ 8 h 15"/>
                  <a:gd name="T2" fmla="*/ 8 w 527"/>
                  <a:gd name="T3" fmla="*/ 15 h 15"/>
                  <a:gd name="T4" fmla="*/ 527 w 527"/>
                  <a:gd name="T5" fmla="*/ 15 h 15"/>
                  <a:gd name="T6" fmla="*/ 527 w 527"/>
                  <a:gd name="T7" fmla="*/ 0 h 15"/>
                  <a:gd name="T8" fmla="*/ 8 w 527"/>
                  <a:gd name="T9" fmla="*/ 0 h 15"/>
                  <a:gd name="T10" fmla="*/ 15 w 527"/>
                  <a:gd name="T11" fmla="*/ 8 h 15"/>
                  <a:gd name="T12" fmla="*/ 0 w 527"/>
                  <a:gd name="T13" fmla="*/ 8 h 15"/>
                  <a:gd name="T14" fmla="*/ 0 w 527"/>
                  <a:gd name="T15" fmla="*/ 15 h 15"/>
                  <a:gd name="T16" fmla="*/ 8 w 527"/>
                  <a:gd name="T17" fmla="*/ 15 h 15"/>
                  <a:gd name="T18" fmla="*/ 0 w 527"/>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15">
                    <a:moveTo>
                      <a:pt x="0" y="8"/>
                    </a:moveTo>
                    <a:lnTo>
                      <a:pt x="8" y="15"/>
                    </a:lnTo>
                    <a:lnTo>
                      <a:pt x="527" y="15"/>
                    </a:lnTo>
                    <a:lnTo>
                      <a:pt x="527"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2" name="Freeform 804"/>
              <p:cNvSpPr>
                <a:spLocks/>
              </p:cNvSpPr>
              <p:nvPr/>
            </p:nvSpPr>
            <p:spPr bwMode="auto">
              <a:xfrm>
                <a:off x="798" y="1802"/>
                <a:ext cx="7" cy="17"/>
              </a:xfrm>
              <a:custGeom>
                <a:avLst/>
                <a:gdLst>
                  <a:gd name="T0" fmla="*/ 8 w 15"/>
                  <a:gd name="T1" fmla="*/ 0 h 33"/>
                  <a:gd name="T2" fmla="*/ 0 w 15"/>
                  <a:gd name="T3" fmla="*/ 7 h 33"/>
                  <a:gd name="T4" fmla="*/ 0 w 15"/>
                  <a:gd name="T5" fmla="*/ 33 h 33"/>
                  <a:gd name="T6" fmla="*/ 15 w 15"/>
                  <a:gd name="T7" fmla="*/ 33 h 33"/>
                  <a:gd name="T8" fmla="*/ 15 w 15"/>
                  <a:gd name="T9" fmla="*/ 7 h 33"/>
                  <a:gd name="T10" fmla="*/ 8 w 15"/>
                  <a:gd name="T11" fmla="*/ 15 h 33"/>
                  <a:gd name="T12" fmla="*/ 8 w 15"/>
                  <a:gd name="T13" fmla="*/ 0 h 33"/>
                  <a:gd name="T14" fmla="*/ 0 w 15"/>
                  <a:gd name="T15" fmla="*/ 0 h 33"/>
                  <a:gd name="T16" fmla="*/ 0 w 15"/>
                  <a:gd name="T17" fmla="*/ 7 h 33"/>
                  <a:gd name="T18" fmla="*/ 8 w 15"/>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3">
                    <a:moveTo>
                      <a:pt x="8" y="0"/>
                    </a:moveTo>
                    <a:lnTo>
                      <a:pt x="0" y="7"/>
                    </a:lnTo>
                    <a:lnTo>
                      <a:pt x="0" y="33"/>
                    </a:lnTo>
                    <a:lnTo>
                      <a:pt x="15" y="33"/>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3" name="Rectangle 805"/>
              <p:cNvSpPr>
                <a:spLocks noChangeArrowheads="1"/>
              </p:cNvSpPr>
              <p:nvPr/>
            </p:nvSpPr>
            <p:spPr bwMode="auto">
              <a:xfrm>
                <a:off x="1033" y="1815"/>
                <a:ext cx="17"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74" name="Freeform 806"/>
              <p:cNvSpPr>
                <a:spLocks/>
              </p:cNvSpPr>
              <p:nvPr/>
            </p:nvSpPr>
            <p:spPr bwMode="auto">
              <a:xfrm>
                <a:off x="1033" y="1811"/>
                <a:ext cx="20" cy="8"/>
              </a:xfrm>
              <a:custGeom>
                <a:avLst/>
                <a:gdLst>
                  <a:gd name="T0" fmla="*/ 42 w 42"/>
                  <a:gd name="T1" fmla="*/ 7 h 15"/>
                  <a:gd name="T2" fmla="*/ 35 w 42"/>
                  <a:gd name="T3" fmla="*/ 0 h 15"/>
                  <a:gd name="T4" fmla="*/ 0 w 42"/>
                  <a:gd name="T5" fmla="*/ 0 h 15"/>
                  <a:gd name="T6" fmla="*/ 0 w 42"/>
                  <a:gd name="T7" fmla="*/ 15 h 15"/>
                  <a:gd name="T8" fmla="*/ 35 w 42"/>
                  <a:gd name="T9" fmla="*/ 15 h 15"/>
                  <a:gd name="T10" fmla="*/ 27 w 42"/>
                  <a:gd name="T11" fmla="*/ 7 h 15"/>
                  <a:gd name="T12" fmla="*/ 42 w 42"/>
                  <a:gd name="T13" fmla="*/ 7 h 15"/>
                  <a:gd name="T14" fmla="*/ 42 w 42"/>
                  <a:gd name="T15" fmla="*/ 0 h 15"/>
                  <a:gd name="T16" fmla="*/ 35 w 42"/>
                  <a:gd name="T17" fmla="*/ 0 h 15"/>
                  <a:gd name="T18" fmla="*/ 42 w 4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7"/>
                    </a:moveTo>
                    <a:lnTo>
                      <a:pt x="35" y="0"/>
                    </a:lnTo>
                    <a:lnTo>
                      <a:pt x="0" y="0"/>
                    </a:lnTo>
                    <a:lnTo>
                      <a:pt x="0" y="15"/>
                    </a:lnTo>
                    <a:lnTo>
                      <a:pt x="35" y="15"/>
                    </a:lnTo>
                    <a:lnTo>
                      <a:pt x="27" y="7"/>
                    </a:lnTo>
                    <a:lnTo>
                      <a:pt x="42" y="7"/>
                    </a:lnTo>
                    <a:lnTo>
                      <a:pt x="42" y="0"/>
                    </a:lnTo>
                    <a:lnTo>
                      <a:pt x="35" y="0"/>
                    </a:lnTo>
                    <a:lnTo>
                      <a:pt x="4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5" name="Freeform 807"/>
              <p:cNvSpPr>
                <a:spLocks/>
              </p:cNvSpPr>
              <p:nvPr/>
            </p:nvSpPr>
            <p:spPr bwMode="auto">
              <a:xfrm>
                <a:off x="1046" y="1815"/>
                <a:ext cx="7" cy="99"/>
              </a:xfrm>
              <a:custGeom>
                <a:avLst/>
                <a:gdLst>
                  <a:gd name="T0" fmla="*/ 8 w 15"/>
                  <a:gd name="T1" fmla="*/ 198 h 198"/>
                  <a:gd name="T2" fmla="*/ 15 w 15"/>
                  <a:gd name="T3" fmla="*/ 191 h 198"/>
                  <a:gd name="T4" fmla="*/ 15 w 15"/>
                  <a:gd name="T5" fmla="*/ 0 h 198"/>
                  <a:gd name="T6" fmla="*/ 0 w 15"/>
                  <a:gd name="T7" fmla="*/ 0 h 198"/>
                  <a:gd name="T8" fmla="*/ 0 w 15"/>
                  <a:gd name="T9" fmla="*/ 191 h 198"/>
                  <a:gd name="T10" fmla="*/ 8 w 15"/>
                  <a:gd name="T11" fmla="*/ 183 h 198"/>
                  <a:gd name="T12" fmla="*/ 8 w 15"/>
                  <a:gd name="T13" fmla="*/ 198 h 198"/>
                  <a:gd name="T14" fmla="*/ 15 w 15"/>
                  <a:gd name="T15" fmla="*/ 198 h 198"/>
                  <a:gd name="T16" fmla="*/ 15 w 15"/>
                  <a:gd name="T17" fmla="*/ 191 h 198"/>
                  <a:gd name="T18" fmla="*/ 8 w 15"/>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198"/>
                    </a:moveTo>
                    <a:lnTo>
                      <a:pt x="15" y="191"/>
                    </a:lnTo>
                    <a:lnTo>
                      <a:pt x="15" y="0"/>
                    </a:lnTo>
                    <a:lnTo>
                      <a:pt x="0" y="0"/>
                    </a:lnTo>
                    <a:lnTo>
                      <a:pt x="0" y="191"/>
                    </a:lnTo>
                    <a:lnTo>
                      <a:pt x="8" y="183"/>
                    </a:lnTo>
                    <a:lnTo>
                      <a:pt x="8" y="198"/>
                    </a:lnTo>
                    <a:lnTo>
                      <a:pt x="15" y="198"/>
                    </a:lnTo>
                    <a:lnTo>
                      <a:pt x="15" y="191"/>
                    </a:lnTo>
                    <a:lnTo>
                      <a:pt x="8"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6" name="Freeform 808"/>
              <p:cNvSpPr>
                <a:spLocks/>
              </p:cNvSpPr>
              <p:nvPr/>
            </p:nvSpPr>
            <p:spPr bwMode="auto">
              <a:xfrm>
                <a:off x="1029" y="1906"/>
                <a:ext cx="21" cy="8"/>
              </a:xfrm>
              <a:custGeom>
                <a:avLst/>
                <a:gdLst>
                  <a:gd name="T0" fmla="*/ 0 w 43"/>
                  <a:gd name="T1" fmla="*/ 8 h 15"/>
                  <a:gd name="T2" fmla="*/ 8 w 43"/>
                  <a:gd name="T3" fmla="*/ 15 h 15"/>
                  <a:gd name="T4" fmla="*/ 43 w 43"/>
                  <a:gd name="T5" fmla="*/ 15 h 15"/>
                  <a:gd name="T6" fmla="*/ 43 w 43"/>
                  <a:gd name="T7" fmla="*/ 0 h 15"/>
                  <a:gd name="T8" fmla="*/ 8 w 43"/>
                  <a:gd name="T9" fmla="*/ 0 h 15"/>
                  <a:gd name="T10" fmla="*/ 15 w 43"/>
                  <a:gd name="T11" fmla="*/ 8 h 15"/>
                  <a:gd name="T12" fmla="*/ 0 w 43"/>
                  <a:gd name="T13" fmla="*/ 8 h 15"/>
                  <a:gd name="T14" fmla="*/ 0 w 43"/>
                  <a:gd name="T15" fmla="*/ 15 h 15"/>
                  <a:gd name="T16" fmla="*/ 8 w 43"/>
                  <a:gd name="T17" fmla="*/ 15 h 15"/>
                  <a:gd name="T18" fmla="*/ 0 w 4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5">
                    <a:moveTo>
                      <a:pt x="0" y="8"/>
                    </a:moveTo>
                    <a:lnTo>
                      <a:pt x="8" y="15"/>
                    </a:lnTo>
                    <a:lnTo>
                      <a:pt x="43" y="15"/>
                    </a:lnTo>
                    <a:lnTo>
                      <a:pt x="43"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7" name="Freeform 809"/>
              <p:cNvSpPr>
                <a:spLocks/>
              </p:cNvSpPr>
              <p:nvPr/>
            </p:nvSpPr>
            <p:spPr bwMode="auto">
              <a:xfrm>
                <a:off x="1029" y="1811"/>
                <a:ext cx="7" cy="99"/>
              </a:xfrm>
              <a:custGeom>
                <a:avLst/>
                <a:gdLst>
                  <a:gd name="T0" fmla="*/ 8 w 15"/>
                  <a:gd name="T1" fmla="*/ 0 h 198"/>
                  <a:gd name="T2" fmla="*/ 0 w 15"/>
                  <a:gd name="T3" fmla="*/ 7 h 198"/>
                  <a:gd name="T4" fmla="*/ 0 w 15"/>
                  <a:gd name="T5" fmla="*/ 198 h 198"/>
                  <a:gd name="T6" fmla="*/ 15 w 15"/>
                  <a:gd name="T7" fmla="*/ 198 h 198"/>
                  <a:gd name="T8" fmla="*/ 15 w 15"/>
                  <a:gd name="T9" fmla="*/ 7 h 198"/>
                  <a:gd name="T10" fmla="*/ 8 w 15"/>
                  <a:gd name="T11" fmla="*/ 15 h 198"/>
                  <a:gd name="T12" fmla="*/ 8 w 15"/>
                  <a:gd name="T13" fmla="*/ 0 h 198"/>
                  <a:gd name="T14" fmla="*/ 0 w 15"/>
                  <a:gd name="T15" fmla="*/ 0 h 198"/>
                  <a:gd name="T16" fmla="*/ 0 w 15"/>
                  <a:gd name="T17" fmla="*/ 7 h 198"/>
                  <a:gd name="T18" fmla="*/ 8 w 15"/>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8">
                    <a:moveTo>
                      <a:pt x="8" y="0"/>
                    </a:moveTo>
                    <a:lnTo>
                      <a:pt x="0" y="7"/>
                    </a:lnTo>
                    <a:lnTo>
                      <a:pt x="0" y="198"/>
                    </a:lnTo>
                    <a:lnTo>
                      <a:pt x="15" y="198"/>
                    </a:lnTo>
                    <a:lnTo>
                      <a:pt x="15" y="7"/>
                    </a:lnTo>
                    <a:lnTo>
                      <a:pt x="8" y="15"/>
                    </a:lnTo>
                    <a:lnTo>
                      <a:pt x="8" y="0"/>
                    </a:lnTo>
                    <a:lnTo>
                      <a:pt x="0" y="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78" name="Rectangle 810"/>
              <p:cNvSpPr>
                <a:spLocks noChangeArrowheads="1"/>
              </p:cNvSpPr>
              <p:nvPr/>
            </p:nvSpPr>
            <p:spPr bwMode="auto">
              <a:xfrm>
                <a:off x="1002"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79" name="Freeform 811"/>
              <p:cNvSpPr>
                <a:spLocks/>
              </p:cNvSpPr>
              <p:nvPr/>
            </p:nvSpPr>
            <p:spPr bwMode="auto">
              <a:xfrm>
                <a:off x="1002" y="1813"/>
                <a:ext cx="20"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7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7"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0" name="Freeform 812"/>
              <p:cNvSpPr>
                <a:spLocks/>
              </p:cNvSpPr>
              <p:nvPr/>
            </p:nvSpPr>
            <p:spPr bwMode="auto">
              <a:xfrm>
                <a:off x="1015" y="1816"/>
                <a:ext cx="7" cy="97"/>
              </a:xfrm>
              <a:custGeom>
                <a:avLst/>
                <a:gdLst>
                  <a:gd name="T0" fmla="*/ 6 w 14"/>
                  <a:gd name="T1" fmla="*/ 194 h 194"/>
                  <a:gd name="T2" fmla="*/ 14 w 14"/>
                  <a:gd name="T3" fmla="*/ 187 h 194"/>
                  <a:gd name="T4" fmla="*/ 14 w 14"/>
                  <a:gd name="T5" fmla="*/ 0 h 194"/>
                  <a:gd name="T6" fmla="*/ 0 w 14"/>
                  <a:gd name="T7" fmla="*/ 0 h 194"/>
                  <a:gd name="T8" fmla="*/ 0 w 14"/>
                  <a:gd name="T9" fmla="*/ 187 h 194"/>
                  <a:gd name="T10" fmla="*/ 6 w 14"/>
                  <a:gd name="T11" fmla="*/ 179 h 194"/>
                  <a:gd name="T12" fmla="*/ 6 w 14"/>
                  <a:gd name="T13" fmla="*/ 194 h 194"/>
                  <a:gd name="T14" fmla="*/ 14 w 14"/>
                  <a:gd name="T15" fmla="*/ 194 h 194"/>
                  <a:gd name="T16" fmla="*/ 14 w 14"/>
                  <a:gd name="T17" fmla="*/ 187 h 194"/>
                  <a:gd name="T18" fmla="*/ 6 w 14"/>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4">
                    <a:moveTo>
                      <a:pt x="6" y="194"/>
                    </a:moveTo>
                    <a:lnTo>
                      <a:pt x="14" y="187"/>
                    </a:lnTo>
                    <a:lnTo>
                      <a:pt x="14" y="0"/>
                    </a:lnTo>
                    <a:lnTo>
                      <a:pt x="0" y="0"/>
                    </a:lnTo>
                    <a:lnTo>
                      <a:pt x="0" y="187"/>
                    </a:lnTo>
                    <a:lnTo>
                      <a:pt x="6" y="179"/>
                    </a:lnTo>
                    <a:lnTo>
                      <a:pt x="6" y="194"/>
                    </a:lnTo>
                    <a:lnTo>
                      <a:pt x="14" y="194"/>
                    </a:lnTo>
                    <a:lnTo>
                      <a:pt x="14" y="187"/>
                    </a:lnTo>
                    <a:lnTo>
                      <a:pt x="6"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1" name="Freeform 813"/>
              <p:cNvSpPr>
                <a:spLocks/>
              </p:cNvSpPr>
              <p:nvPr/>
            </p:nvSpPr>
            <p:spPr bwMode="auto">
              <a:xfrm>
                <a:off x="998"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2" name="Freeform 814"/>
              <p:cNvSpPr>
                <a:spLocks/>
              </p:cNvSpPr>
              <p:nvPr/>
            </p:nvSpPr>
            <p:spPr bwMode="auto">
              <a:xfrm>
                <a:off x="998"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3" name="Rectangle 815"/>
              <p:cNvSpPr>
                <a:spLocks noChangeArrowheads="1"/>
              </p:cNvSpPr>
              <p:nvPr/>
            </p:nvSpPr>
            <p:spPr bwMode="auto">
              <a:xfrm>
                <a:off x="973"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4" name="Freeform 816"/>
              <p:cNvSpPr>
                <a:spLocks/>
              </p:cNvSpPr>
              <p:nvPr/>
            </p:nvSpPr>
            <p:spPr bwMode="auto">
              <a:xfrm>
                <a:off x="973" y="1813"/>
                <a:ext cx="20"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5" name="Freeform 817"/>
              <p:cNvSpPr>
                <a:spLocks/>
              </p:cNvSpPr>
              <p:nvPr/>
            </p:nvSpPr>
            <p:spPr bwMode="auto">
              <a:xfrm>
                <a:off x="986"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6" name="Freeform 818"/>
              <p:cNvSpPr>
                <a:spLocks/>
              </p:cNvSpPr>
              <p:nvPr/>
            </p:nvSpPr>
            <p:spPr bwMode="auto">
              <a:xfrm>
                <a:off x="969" y="1905"/>
                <a:ext cx="20" cy="8"/>
              </a:xfrm>
              <a:custGeom>
                <a:avLst/>
                <a:gdLst>
                  <a:gd name="T0" fmla="*/ 0 w 41"/>
                  <a:gd name="T1" fmla="*/ 8 h 15"/>
                  <a:gd name="T2" fmla="*/ 7 w 41"/>
                  <a:gd name="T3" fmla="*/ 15 h 15"/>
                  <a:gd name="T4" fmla="*/ 41 w 41"/>
                  <a:gd name="T5" fmla="*/ 15 h 15"/>
                  <a:gd name="T6" fmla="*/ 41 w 41"/>
                  <a:gd name="T7" fmla="*/ 0 h 15"/>
                  <a:gd name="T8" fmla="*/ 7 w 41"/>
                  <a:gd name="T9" fmla="*/ 0 h 15"/>
                  <a:gd name="T10" fmla="*/ 15 w 41"/>
                  <a:gd name="T11" fmla="*/ 8 h 15"/>
                  <a:gd name="T12" fmla="*/ 0 w 41"/>
                  <a:gd name="T13" fmla="*/ 8 h 15"/>
                  <a:gd name="T14" fmla="*/ 0 w 41"/>
                  <a:gd name="T15" fmla="*/ 15 h 15"/>
                  <a:gd name="T16" fmla="*/ 7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7" y="15"/>
                    </a:lnTo>
                    <a:lnTo>
                      <a:pt x="41" y="15"/>
                    </a:lnTo>
                    <a:lnTo>
                      <a:pt x="41"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7" name="Freeform 819"/>
              <p:cNvSpPr>
                <a:spLocks/>
              </p:cNvSpPr>
              <p:nvPr/>
            </p:nvSpPr>
            <p:spPr bwMode="auto">
              <a:xfrm>
                <a:off x="969" y="1813"/>
                <a:ext cx="8"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88" name="Rectangle 820"/>
              <p:cNvSpPr>
                <a:spLocks noChangeArrowheads="1"/>
              </p:cNvSpPr>
              <p:nvPr/>
            </p:nvSpPr>
            <p:spPr bwMode="auto">
              <a:xfrm>
                <a:off x="940"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9" name="Freeform 821"/>
              <p:cNvSpPr>
                <a:spLocks/>
              </p:cNvSpPr>
              <p:nvPr/>
            </p:nvSpPr>
            <p:spPr bwMode="auto">
              <a:xfrm>
                <a:off x="940"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0" name="Freeform 822"/>
              <p:cNvSpPr>
                <a:spLocks/>
              </p:cNvSpPr>
              <p:nvPr/>
            </p:nvSpPr>
            <p:spPr bwMode="auto">
              <a:xfrm>
                <a:off x="954"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1" name="Freeform 823"/>
              <p:cNvSpPr>
                <a:spLocks/>
              </p:cNvSpPr>
              <p:nvPr/>
            </p:nvSpPr>
            <p:spPr bwMode="auto">
              <a:xfrm>
                <a:off x="936" y="1905"/>
                <a:ext cx="21" cy="8"/>
              </a:xfrm>
              <a:custGeom>
                <a:avLst/>
                <a:gdLst>
                  <a:gd name="T0" fmla="*/ 0 w 41"/>
                  <a:gd name="T1" fmla="*/ 8 h 15"/>
                  <a:gd name="T2" fmla="*/ 8 w 41"/>
                  <a:gd name="T3" fmla="*/ 15 h 15"/>
                  <a:gd name="T4" fmla="*/ 41 w 41"/>
                  <a:gd name="T5" fmla="*/ 15 h 15"/>
                  <a:gd name="T6" fmla="*/ 41 w 41"/>
                  <a:gd name="T7" fmla="*/ 0 h 15"/>
                  <a:gd name="T8" fmla="*/ 8 w 41"/>
                  <a:gd name="T9" fmla="*/ 0 h 15"/>
                  <a:gd name="T10" fmla="*/ 16 w 41"/>
                  <a:gd name="T11" fmla="*/ 8 h 15"/>
                  <a:gd name="T12" fmla="*/ 0 w 41"/>
                  <a:gd name="T13" fmla="*/ 8 h 15"/>
                  <a:gd name="T14" fmla="*/ 0 w 41"/>
                  <a:gd name="T15" fmla="*/ 15 h 15"/>
                  <a:gd name="T16" fmla="*/ 8 w 41"/>
                  <a:gd name="T17" fmla="*/ 15 h 15"/>
                  <a:gd name="T18" fmla="*/ 0 w 41"/>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0" y="8"/>
                    </a:moveTo>
                    <a:lnTo>
                      <a:pt x="8" y="15"/>
                    </a:lnTo>
                    <a:lnTo>
                      <a:pt x="41" y="15"/>
                    </a:lnTo>
                    <a:lnTo>
                      <a:pt x="41" y="0"/>
                    </a:lnTo>
                    <a:lnTo>
                      <a:pt x="8" y="0"/>
                    </a:lnTo>
                    <a:lnTo>
                      <a:pt x="16"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2" name="Freeform 824"/>
              <p:cNvSpPr>
                <a:spLocks/>
              </p:cNvSpPr>
              <p:nvPr/>
            </p:nvSpPr>
            <p:spPr bwMode="auto">
              <a:xfrm>
                <a:off x="936" y="1813"/>
                <a:ext cx="8" cy="97"/>
              </a:xfrm>
              <a:custGeom>
                <a:avLst/>
                <a:gdLst>
                  <a:gd name="T0" fmla="*/ 8 w 16"/>
                  <a:gd name="T1" fmla="*/ 0 h 193"/>
                  <a:gd name="T2" fmla="*/ 0 w 16"/>
                  <a:gd name="T3" fmla="*/ 6 h 193"/>
                  <a:gd name="T4" fmla="*/ 0 w 16"/>
                  <a:gd name="T5" fmla="*/ 193 h 193"/>
                  <a:gd name="T6" fmla="*/ 16 w 16"/>
                  <a:gd name="T7" fmla="*/ 193 h 193"/>
                  <a:gd name="T8" fmla="*/ 16 w 16"/>
                  <a:gd name="T9" fmla="*/ 6 h 193"/>
                  <a:gd name="T10" fmla="*/ 8 w 16"/>
                  <a:gd name="T11" fmla="*/ 15 h 193"/>
                  <a:gd name="T12" fmla="*/ 8 w 16"/>
                  <a:gd name="T13" fmla="*/ 0 h 193"/>
                  <a:gd name="T14" fmla="*/ 0 w 16"/>
                  <a:gd name="T15" fmla="*/ 0 h 193"/>
                  <a:gd name="T16" fmla="*/ 0 w 16"/>
                  <a:gd name="T17" fmla="*/ 6 h 193"/>
                  <a:gd name="T18" fmla="*/ 8 w 16"/>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93">
                    <a:moveTo>
                      <a:pt x="8" y="0"/>
                    </a:moveTo>
                    <a:lnTo>
                      <a:pt x="0" y="6"/>
                    </a:lnTo>
                    <a:lnTo>
                      <a:pt x="0" y="193"/>
                    </a:lnTo>
                    <a:lnTo>
                      <a:pt x="16" y="193"/>
                    </a:lnTo>
                    <a:lnTo>
                      <a:pt x="16"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3" name="Rectangle 825"/>
              <p:cNvSpPr>
                <a:spLocks noChangeArrowheads="1"/>
              </p:cNvSpPr>
              <p:nvPr/>
            </p:nvSpPr>
            <p:spPr bwMode="auto">
              <a:xfrm>
                <a:off x="912"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94" name="Freeform 826"/>
              <p:cNvSpPr>
                <a:spLocks/>
              </p:cNvSpPr>
              <p:nvPr/>
            </p:nvSpPr>
            <p:spPr bwMode="auto">
              <a:xfrm>
                <a:off x="912" y="1813"/>
                <a:ext cx="21" cy="7"/>
              </a:xfrm>
              <a:custGeom>
                <a:avLst/>
                <a:gdLst>
                  <a:gd name="T0" fmla="*/ 42 w 42"/>
                  <a:gd name="T1" fmla="*/ 6 h 15"/>
                  <a:gd name="T2" fmla="*/ 34 w 42"/>
                  <a:gd name="T3" fmla="*/ 0 h 15"/>
                  <a:gd name="T4" fmla="*/ 0 w 42"/>
                  <a:gd name="T5" fmla="*/ 0 h 15"/>
                  <a:gd name="T6" fmla="*/ 0 w 42"/>
                  <a:gd name="T7" fmla="*/ 15 h 15"/>
                  <a:gd name="T8" fmla="*/ 34 w 42"/>
                  <a:gd name="T9" fmla="*/ 15 h 15"/>
                  <a:gd name="T10" fmla="*/ 27 w 42"/>
                  <a:gd name="T11" fmla="*/ 6 h 15"/>
                  <a:gd name="T12" fmla="*/ 42 w 42"/>
                  <a:gd name="T13" fmla="*/ 6 h 15"/>
                  <a:gd name="T14" fmla="*/ 42 w 42"/>
                  <a:gd name="T15" fmla="*/ 0 h 15"/>
                  <a:gd name="T16" fmla="*/ 34 w 42"/>
                  <a:gd name="T17" fmla="*/ 0 h 15"/>
                  <a:gd name="T18" fmla="*/ 42 w 42"/>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42" y="6"/>
                    </a:moveTo>
                    <a:lnTo>
                      <a:pt x="34" y="0"/>
                    </a:lnTo>
                    <a:lnTo>
                      <a:pt x="0" y="0"/>
                    </a:lnTo>
                    <a:lnTo>
                      <a:pt x="0" y="15"/>
                    </a:lnTo>
                    <a:lnTo>
                      <a:pt x="34" y="15"/>
                    </a:lnTo>
                    <a:lnTo>
                      <a:pt x="27" y="6"/>
                    </a:lnTo>
                    <a:lnTo>
                      <a:pt x="42" y="6"/>
                    </a:lnTo>
                    <a:lnTo>
                      <a:pt x="42" y="0"/>
                    </a:lnTo>
                    <a:lnTo>
                      <a:pt x="34" y="0"/>
                    </a:lnTo>
                    <a:lnTo>
                      <a:pt x="4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5" name="Freeform 827"/>
              <p:cNvSpPr>
                <a:spLocks/>
              </p:cNvSpPr>
              <p:nvPr/>
            </p:nvSpPr>
            <p:spPr bwMode="auto">
              <a:xfrm>
                <a:off x="925" y="1816"/>
                <a:ext cx="8"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6" name="Freeform 828"/>
              <p:cNvSpPr>
                <a:spLocks/>
              </p:cNvSpPr>
              <p:nvPr/>
            </p:nvSpPr>
            <p:spPr bwMode="auto">
              <a:xfrm>
                <a:off x="909" y="1905"/>
                <a:ext cx="20" cy="8"/>
              </a:xfrm>
              <a:custGeom>
                <a:avLst/>
                <a:gdLst>
                  <a:gd name="T0" fmla="*/ 0 w 40"/>
                  <a:gd name="T1" fmla="*/ 8 h 15"/>
                  <a:gd name="T2" fmla="*/ 6 w 40"/>
                  <a:gd name="T3" fmla="*/ 15 h 15"/>
                  <a:gd name="T4" fmla="*/ 40 w 40"/>
                  <a:gd name="T5" fmla="*/ 15 h 15"/>
                  <a:gd name="T6" fmla="*/ 40 w 40"/>
                  <a:gd name="T7" fmla="*/ 0 h 15"/>
                  <a:gd name="T8" fmla="*/ 6 w 40"/>
                  <a:gd name="T9" fmla="*/ 0 h 15"/>
                  <a:gd name="T10" fmla="*/ 15 w 40"/>
                  <a:gd name="T11" fmla="*/ 8 h 15"/>
                  <a:gd name="T12" fmla="*/ 0 w 40"/>
                  <a:gd name="T13" fmla="*/ 8 h 15"/>
                  <a:gd name="T14" fmla="*/ 0 w 40"/>
                  <a:gd name="T15" fmla="*/ 15 h 15"/>
                  <a:gd name="T16" fmla="*/ 6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6" y="15"/>
                    </a:lnTo>
                    <a:lnTo>
                      <a:pt x="40" y="15"/>
                    </a:lnTo>
                    <a:lnTo>
                      <a:pt x="40" y="0"/>
                    </a:lnTo>
                    <a:lnTo>
                      <a:pt x="6" y="0"/>
                    </a:lnTo>
                    <a:lnTo>
                      <a:pt x="15" y="8"/>
                    </a:lnTo>
                    <a:lnTo>
                      <a:pt x="0" y="8"/>
                    </a:lnTo>
                    <a:lnTo>
                      <a:pt x="0" y="15"/>
                    </a:lnTo>
                    <a:lnTo>
                      <a:pt x="6"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7" name="Freeform 829"/>
              <p:cNvSpPr>
                <a:spLocks/>
              </p:cNvSpPr>
              <p:nvPr/>
            </p:nvSpPr>
            <p:spPr bwMode="auto">
              <a:xfrm>
                <a:off x="909" y="1813"/>
                <a:ext cx="7" cy="97"/>
              </a:xfrm>
              <a:custGeom>
                <a:avLst/>
                <a:gdLst>
                  <a:gd name="T0" fmla="*/ 6 w 15"/>
                  <a:gd name="T1" fmla="*/ 0 h 193"/>
                  <a:gd name="T2" fmla="*/ 0 w 15"/>
                  <a:gd name="T3" fmla="*/ 6 h 193"/>
                  <a:gd name="T4" fmla="*/ 0 w 15"/>
                  <a:gd name="T5" fmla="*/ 193 h 193"/>
                  <a:gd name="T6" fmla="*/ 15 w 15"/>
                  <a:gd name="T7" fmla="*/ 193 h 193"/>
                  <a:gd name="T8" fmla="*/ 15 w 15"/>
                  <a:gd name="T9" fmla="*/ 6 h 193"/>
                  <a:gd name="T10" fmla="*/ 6 w 15"/>
                  <a:gd name="T11" fmla="*/ 15 h 193"/>
                  <a:gd name="T12" fmla="*/ 6 w 15"/>
                  <a:gd name="T13" fmla="*/ 0 h 193"/>
                  <a:gd name="T14" fmla="*/ 0 w 15"/>
                  <a:gd name="T15" fmla="*/ 0 h 193"/>
                  <a:gd name="T16" fmla="*/ 0 w 15"/>
                  <a:gd name="T17" fmla="*/ 6 h 193"/>
                  <a:gd name="T18" fmla="*/ 6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6" y="0"/>
                    </a:moveTo>
                    <a:lnTo>
                      <a:pt x="0" y="6"/>
                    </a:lnTo>
                    <a:lnTo>
                      <a:pt x="0" y="193"/>
                    </a:lnTo>
                    <a:lnTo>
                      <a:pt x="15" y="193"/>
                    </a:lnTo>
                    <a:lnTo>
                      <a:pt x="15" y="6"/>
                    </a:lnTo>
                    <a:lnTo>
                      <a:pt x="6" y="15"/>
                    </a:lnTo>
                    <a:lnTo>
                      <a:pt x="6" y="0"/>
                    </a:lnTo>
                    <a:lnTo>
                      <a:pt x="0" y="0"/>
                    </a:lnTo>
                    <a:lnTo>
                      <a:pt x="0"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98" name="Rectangle 830"/>
              <p:cNvSpPr>
                <a:spLocks noChangeArrowheads="1"/>
              </p:cNvSpPr>
              <p:nvPr/>
            </p:nvSpPr>
            <p:spPr bwMode="auto">
              <a:xfrm>
                <a:off x="883"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99" name="Freeform 831"/>
              <p:cNvSpPr>
                <a:spLocks/>
              </p:cNvSpPr>
              <p:nvPr/>
            </p:nvSpPr>
            <p:spPr bwMode="auto">
              <a:xfrm>
                <a:off x="883" y="1813"/>
                <a:ext cx="21" cy="7"/>
              </a:xfrm>
              <a:custGeom>
                <a:avLst/>
                <a:gdLst>
                  <a:gd name="T0" fmla="*/ 41 w 41"/>
                  <a:gd name="T1" fmla="*/ 6 h 15"/>
                  <a:gd name="T2" fmla="*/ 33 w 41"/>
                  <a:gd name="T3" fmla="*/ 0 h 15"/>
                  <a:gd name="T4" fmla="*/ 0 w 41"/>
                  <a:gd name="T5" fmla="*/ 0 h 15"/>
                  <a:gd name="T6" fmla="*/ 0 w 41"/>
                  <a:gd name="T7" fmla="*/ 15 h 15"/>
                  <a:gd name="T8" fmla="*/ 33 w 41"/>
                  <a:gd name="T9" fmla="*/ 15 h 15"/>
                  <a:gd name="T10" fmla="*/ 26 w 41"/>
                  <a:gd name="T11" fmla="*/ 6 h 15"/>
                  <a:gd name="T12" fmla="*/ 41 w 41"/>
                  <a:gd name="T13" fmla="*/ 6 h 15"/>
                  <a:gd name="T14" fmla="*/ 41 w 41"/>
                  <a:gd name="T15" fmla="*/ 0 h 15"/>
                  <a:gd name="T16" fmla="*/ 33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3" y="0"/>
                    </a:lnTo>
                    <a:lnTo>
                      <a:pt x="0" y="0"/>
                    </a:lnTo>
                    <a:lnTo>
                      <a:pt x="0" y="15"/>
                    </a:lnTo>
                    <a:lnTo>
                      <a:pt x="33" y="15"/>
                    </a:lnTo>
                    <a:lnTo>
                      <a:pt x="26" y="6"/>
                    </a:lnTo>
                    <a:lnTo>
                      <a:pt x="41" y="6"/>
                    </a:lnTo>
                    <a:lnTo>
                      <a:pt x="41" y="0"/>
                    </a:lnTo>
                    <a:lnTo>
                      <a:pt x="33"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0" name="Freeform 832"/>
              <p:cNvSpPr>
                <a:spLocks/>
              </p:cNvSpPr>
              <p:nvPr/>
            </p:nvSpPr>
            <p:spPr bwMode="auto">
              <a:xfrm>
                <a:off x="897" y="1816"/>
                <a:ext cx="7" cy="97"/>
              </a:xfrm>
              <a:custGeom>
                <a:avLst/>
                <a:gdLst>
                  <a:gd name="T0" fmla="*/ 7 w 15"/>
                  <a:gd name="T1" fmla="*/ 194 h 194"/>
                  <a:gd name="T2" fmla="*/ 15 w 15"/>
                  <a:gd name="T3" fmla="*/ 187 h 194"/>
                  <a:gd name="T4" fmla="*/ 15 w 15"/>
                  <a:gd name="T5" fmla="*/ 0 h 194"/>
                  <a:gd name="T6" fmla="*/ 0 w 15"/>
                  <a:gd name="T7" fmla="*/ 0 h 194"/>
                  <a:gd name="T8" fmla="*/ 0 w 15"/>
                  <a:gd name="T9" fmla="*/ 187 h 194"/>
                  <a:gd name="T10" fmla="*/ 7 w 15"/>
                  <a:gd name="T11" fmla="*/ 179 h 194"/>
                  <a:gd name="T12" fmla="*/ 7 w 15"/>
                  <a:gd name="T13" fmla="*/ 194 h 194"/>
                  <a:gd name="T14" fmla="*/ 15 w 15"/>
                  <a:gd name="T15" fmla="*/ 194 h 194"/>
                  <a:gd name="T16" fmla="*/ 15 w 15"/>
                  <a:gd name="T17" fmla="*/ 187 h 194"/>
                  <a:gd name="T18" fmla="*/ 7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7" y="194"/>
                    </a:moveTo>
                    <a:lnTo>
                      <a:pt x="15" y="187"/>
                    </a:lnTo>
                    <a:lnTo>
                      <a:pt x="15" y="0"/>
                    </a:lnTo>
                    <a:lnTo>
                      <a:pt x="0" y="0"/>
                    </a:lnTo>
                    <a:lnTo>
                      <a:pt x="0" y="187"/>
                    </a:lnTo>
                    <a:lnTo>
                      <a:pt x="7" y="179"/>
                    </a:lnTo>
                    <a:lnTo>
                      <a:pt x="7" y="194"/>
                    </a:lnTo>
                    <a:lnTo>
                      <a:pt x="15" y="194"/>
                    </a:lnTo>
                    <a:lnTo>
                      <a:pt x="15" y="187"/>
                    </a:lnTo>
                    <a:lnTo>
                      <a:pt x="7"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1" name="Freeform 833"/>
              <p:cNvSpPr>
                <a:spLocks/>
              </p:cNvSpPr>
              <p:nvPr/>
            </p:nvSpPr>
            <p:spPr bwMode="auto">
              <a:xfrm>
                <a:off x="880" y="1905"/>
                <a:ext cx="20" cy="8"/>
              </a:xfrm>
              <a:custGeom>
                <a:avLst/>
                <a:gdLst>
                  <a:gd name="T0" fmla="*/ 0 w 40"/>
                  <a:gd name="T1" fmla="*/ 8 h 15"/>
                  <a:gd name="T2" fmla="*/ 7 w 40"/>
                  <a:gd name="T3" fmla="*/ 15 h 15"/>
                  <a:gd name="T4" fmla="*/ 40 w 40"/>
                  <a:gd name="T5" fmla="*/ 15 h 15"/>
                  <a:gd name="T6" fmla="*/ 40 w 40"/>
                  <a:gd name="T7" fmla="*/ 0 h 15"/>
                  <a:gd name="T8" fmla="*/ 7 w 40"/>
                  <a:gd name="T9" fmla="*/ 0 h 15"/>
                  <a:gd name="T10" fmla="*/ 15 w 40"/>
                  <a:gd name="T11" fmla="*/ 8 h 15"/>
                  <a:gd name="T12" fmla="*/ 0 w 40"/>
                  <a:gd name="T13" fmla="*/ 8 h 15"/>
                  <a:gd name="T14" fmla="*/ 0 w 40"/>
                  <a:gd name="T15" fmla="*/ 15 h 15"/>
                  <a:gd name="T16" fmla="*/ 7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7" y="15"/>
                    </a:lnTo>
                    <a:lnTo>
                      <a:pt x="40" y="15"/>
                    </a:lnTo>
                    <a:lnTo>
                      <a:pt x="40" y="0"/>
                    </a:lnTo>
                    <a:lnTo>
                      <a:pt x="7" y="0"/>
                    </a:lnTo>
                    <a:lnTo>
                      <a:pt x="15" y="8"/>
                    </a:lnTo>
                    <a:lnTo>
                      <a:pt x="0" y="8"/>
                    </a:lnTo>
                    <a:lnTo>
                      <a:pt x="0" y="15"/>
                    </a:lnTo>
                    <a:lnTo>
                      <a:pt x="7"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2" name="Freeform 834"/>
              <p:cNvSpPr>
                <a:spLocks/>
              </p:cNvSpPr>
              <p:nvPr/>
            </p:nvSpPr>
            <p:spPr bwMode="auto">
              <a:xfrm>
                <a:off x="880" y="1813"/>
                <a:ext cx="7" cy="97"/>
              </a:xfrm>
              <a:custGeom>
                <a:avLst/>
                <a:gdLst>
                  <a:gd name="T0" fmla="*/ 7 w 15"/>
                  <a:gd name="T1" fmla="*/ 0 h 193"/>
                  <a:gd name="T2" fmla="*/ 0 w 15"/>
                  <a:gd name="T3" fmla="*/ 6 h 193"/>
                  <a:gd name="T4" fmla="*/ 0 w 15"/>
                  <a:gd name="T5" fmla="*/ 193 h 193"/>
                  <a:gd name="T6" fmla="*/ 15 w 15"/>
                  <a:gd name="T7" fmla="*/ 193 h 193"/>
                  <a:gd name="T8" fmla="*/ 15 w 15"/>
                  <a:gd name="T9" fmla="*/ 6 h 193"/>
                  <a:gd name="T10" fmla="*/ 7 w 15"/>
                  <a:gd name="T11" fmla="*/ 15 h 193"/>
                  <a:gd name="T12" fmla="*/ 7 w 15"/>
                  <a:gd name="T13" fmla="*/ 0 h 193"/>
                  <a:gd name="T14" fmla="*/ 0 w 15"/>
                  <a:gd name="T15" fmla="*/ 0 h 193"/>
                  <a:gd name="T16" fmla="*/ 0 w 15"/>
                  <a:gd name="T17" fmla="*/ 6 h 193"/>
                  <a:gd name="T18" fmla="*/ 7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7" y="0"/>
                    </a:moveTo>
                    <a:lnTo>
                      <a:pt x="0" y="6"/>
                    </a:lnTo>
                    <a:lnTo>
                      <a:pt x="0" y="193"/>
                    </a:lnTo>
                    <a:lnTo>
                      <a:pt x="15" y="193"/>
                    </a:lnTo>
                    <a:lnTo>
                      <a:pt x="15" y="6"/>
                    </a:lnTo>
                    <a:lnTo>
                      <a:pt x="7" y="15"/>
                    </a:lnTo>
                    <a:lnTo>
                      <a:pt x="7" y="0"/>
                    </a:lnTo>
                    <a:lnTo>
                      <a:pt x="0" y="0"/>
                    </a:lnTo>
                    <a:lnTo>
                      <a:pt x="0" y="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3" name="Rectangle 835"/>
              <p:cNvSpPr>
                <a:spLocks noChangeArrowheads="1"/>
              </p:cNvSpPr>
              <p:nvPr/>
            </p:nvSpPr>
            <p:spPr bwMode="auto">
              <a:xfrm>
                <a:off x="855" y="1816"/>
                <a:ext cx="17"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04" name="Freeform 836"/>
              <p:cNvSpPr>
                <a:spLocks/>
              </p:cNvSpPr>
              <p:nvPr/>
            </p:nvSpPr>
            <p:spPr bwMode="auto">
              <a:xfrm>
                <a:off x="855" y="1813"/>
                <a:ext cx="20" cy="7"/>
              </a:xfrm>
              <a:custGeom>
                <a:avLst/>
                <a:gdLst>
                  <a:gd name="T0" fmla="*/ 41 w 41"/>
                  <a:gd name="T1" fmla="*/ 6 h 15"/>
                  <a:gd name="T2" fmla="*/ 34 w 41"/>
                  <a:gd name="T3" fmla="*/ 0 h 15"/>
                  <a:gd name="T4" fmla="*/ 0 w 41"/>
                  <a:gd name="T5" fmla="*/ 0 h 15"/>
                  <a:gd name="T6" fmla="*/ 0 w 41"/>
                  <a:gd name="T7" fmla="*/ 15 h 15"/>
                  <a:gd name="T8" fmla="*/ 34 w 41"/>
                  <a:gd name="T9" fmla="*/ 15 h 15"/>
                  <a:gd name="T10" fmla="*/ 26 w 41"/>
                  <a:gd name="T11" fmla="*/ 6 h 15"/>
                  <a:gd name="T12" fmla="*/ 41 w 41"/>
                  <a:gd name="T13" fmla="*/ 6 h 15"/>
                  <a:gd name="T14" fmla="*/ 41 w 41"/>
                  <a:gd name="T15" fmla="*/ 0 h 15"/>
                  <a:gd name="T16" fmla="*/ 34 w 41"/>
                  <a:gd name="T17" fmla="*/ 0 h 15"/>
                  <a:gd name="T18" fmla="*/ 41 w 4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5">
                    <a:moveTo>
                      <a:pt x="41" y="6"/>
                    </a:moveTo>
                    <a:lnTo>
                      <a:pt x="34" y="0"/>
                    </a:lnTo>
                    <a:lnTo>
                      <a:pt x="0" y="0"/>
                    </a:lnTo>
                    <a:lnTo>
                      <a:pt x="0" y="15"/>
                    </a:lnTo>
                    <a:lnTo>
                      <a:pt x="34" y="15"/>
                    </a:lnTo>
                    <a:lnTo>
                      <a:pt x="26" y="6"/>
                    </a:lnTo>
                    <a:lnTo>
                      <a:pt x="41" y="6"/>
                    </a:lnTo>
                    <a:lnTo>
                      <a:pt x="41" y="0"/>
                    </a:lnTo>
                    <a:lnTo>
                      <a:pt x="34" y="0"/>
                    </a:lnTo>
                    <a:lnTo>
                      <a:pt x="4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5" name="Freeform 837"/>
              <p:cNvSpPr>
                <a:spLocks/>
              </p:cNvSpPr>
              <p:nvPr/>
            </p:nvSpPr>
            <p:spPr bwMode="auto">
              <a:xfrm>
                <a:off x="868" y="1816"/>
                <a:ext cx="7"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6" name="Freeform 838"/>
              <p:cNvSpPr>
                <a:spLocks/>
              </p:cNvSpPr>
              <p:nvPr/>
            </p:nvSpPr>
            <p:spPr bwMode="auto">
              <a:xfrm>
                <a:off x="851" y="1905"/>
                <a:ext cx="21" cy="8"/>
              </a:xfrm>
              <a:custGeom>
                <a:avLst/>
                <a:gdLst>
                  <a:gd name="T0" fmla="*/ 0 w 42"/>
                  <a:gd name="T1" fmla="*/ 8 h 15"/>
                  <a:gd name="T2" fmla="*/ 8 w 42"/>
                  <a:gd name="T3" fmla="*/ 15 h 15"/>
                  <a:gd name="T4" fmla="*/ 42 w 42"/>
                  <a:gd name="T5" fmla="*/ 15 h 15"/>
                  <a:gd name="T6" fmla="*/ 42 w 42"/>
                  <a:gd name="T7" fmla="*/ 0 h 15"/>
                  <a:gd name="T8" fmla="*/ 8 w 42"/>
                  <a:gd name="T9" fmla="*/ 0 h 15"/>
                  <a:gd name="T10" fmla="*/ 15 w 42"/>
                  <a:gd name="T11" fmla="*/ 8 h 15"/>
                  <a:gd name="T12" fmla="*/ 0 w 42"/>
                  <a:gd name="T13" fmla="*/ 8 h 15"/>
                  <a:gd name="T14" fmla="*/ 0 w 42"/>
                  <a:gd name="T15" fmla="*/ 15 h 15"/>
                  <a:gd name="T16" fmla="*/ 8 w 42"/>
                  <a:gd name="T17" fmla="*/ 15 h 15"/>
                  <a:gd name="T18" fmla="*/ 0 w 4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
                    <a:moveTo>
                      <a:pt x="0" y="8"/>
                    </a:moveTo>
                    <a:lnTo>
                      <a:pt x="8" y="15"/>
                    </a:lnTo>
                    <a:lnTo>
                      <a:pt x="42" y="15"/>
                    </a:lnTo>
                    <a:lnTo>
                      <a:pt x="42"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7" name="Freeform 839"/>
              <p:cNvSpPr>
                <a:spLocks/>
              </p:cNvSpPr>
              <p:nvPr/>
            </p:nvSpPr>
            <p:spPr bwMode="auto">
              <a:xfrm>
                <a:off x="851"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08" name="Rectangle 840"/>
              <p:cNvSpPr>
                <a:spLocks noChangeArrowheads="1"/>
              </p:cNvSpPr>
              <p:nvPr/>
            </p:nvSpPr>
            <p:spPr bwMode="auto">
              <a:xfrm>
                <a:off x="820" y="1816"/>
                <a:ext cx="16" cy="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09" name="Freeform 841"/>
              <p:cNvSpPr>
                <a:spLocks/>
              </p:cNvSpPr>
              <p:nvPr/>
            </p:nvSpPr>
            <p:spPr bwMode="auto">
              <a:xfrm>
                <a:off x="820" y="1813"/>
                <a:ext cx="20" cy="7"/>
              </a:xfrm>
              <a:custGeom>
                <a:avLst/>
                <a:gdLst>
                  <a:gd name="T0" fmla="*/ 39 w 39"/>
                  <a:gd name="T1" fmla="*/ 6 h 15"/>
                  <a:gd name="T2" fmla="*/ 32 w 39"/>
                  <a:gd name="T3" fmla="*/ 0 h 15"/>
                  <a:gd name="T4" fmla="*/ 0 w 39"/>
                  <a:gd name="T5" fmla="*/ 0 h 15"/>
                  <a:gd name="T6" fmla="*/ 0 w 39"/>
                  <a:gd name="T7" fmla="*/ 15 h 15"/>
                  <a:gd name="T8" fmla="*/ 32 w 39"/>
                  <a:gd name="T9" fmla="*/ 15 h 15"/>
                  <a:gd name="T10" fmla="*/ 24 w 39"/>
                  <a:gd name="T11" fmla="*/ 6 h 15"/>
                  <a:gd name="T12" fmla="*/ 39 w 39"/>
                  <a:gd name="T13" fmla="*/ 6 h 15"/>
                  <a:gd name="T14" fmla="*/ 39 w 39"/>
                  <a:gd name="T15" fmla="*/ 0 h 15"/>
                  <a:gd name="T16" fmla="*/ 32 w 39"/>
                  <a:gd name="T17" fmla="*/ 0 h 15"/>
                  <a:gd name="T18" fmla="*/ 39 w 39"/>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5">
                    <a:moveTo>
                      <a:pt x="39" y="6"/>
                    </a:moveTo>
                    <a:lnTo>
                      <a:pt x="32" y="0"/>
                    </a:lnTo>
                    <a:lnTo>
                      <a:pt x="0" y="0"/>
                    </a:lnTo>
                    <a:lnTo>
                      <a:pt x="0" y="15"/>
                    </a:lnTo>
                    <a:lnTo>
                      <a:pt x="32" y="15"/>
                    </a:lnTo>
                    <a:lnTo>
                      <a:pt x="24" y="6"/>
                    </a:lnTo>
                    <a:lnTo>
                      <a:pt x="39" y="6"/>
                    </a:lnTo>
                    <a:lnTo>
                      <a:pt x="39" y="0"/>
                    </a:lnTo>
                    <a:lnTo>
                      <a:pt x="32" y="0"/>
                    </a:lnTo>
                    <a:lnTo>
                      <a:pt x="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0" name="Freeform 842"/>
              <p:cNvSpPr>
                <a:spLocks/>
              </p:cNvSpPr>
              <p:nvPr/>
            </p:nvSpPr>
            <p:spPr bwMode="auto">
              <a:xfrm>
                <a:off x="832" y="1816"/>
                <a:ext cx="8" cy="97"/>
              </a:xfrm>
              <a:custGeom>
                <a:avLst/>
                <a:gdLst>
                  <a:gd name="T0" fmla="*/ 8 w 15"/>
                  <a:gd name="T1" fmla="*/ 194 h 194"/>
                  <a:gd name="T2" fmla="*/ 15 w 15"/>
                  <a:gd name="T3" fmla="*/ 187 h 194"/>
                  <a:gd name="T4" fmla="*/ 15 w 15"/>
                  <a:gd name="T5" fmla="*/ 0 h 194"/>
                  <a:gd name="T6" fmla="*/ 0 w 15"/>
                  <a:gd name="T7" fmla="*/ 0 h 194"/>
                  <a:gd name="T8" fmla="*/ 0 w 15"/>
                  <a:gd name="T9" fmla="*/ 187 h 194"/>
                  <a:gd name="T10" fmla="*/ 8 w 15"/>
                  <a:gd name="T11" fmla="*/ 179 h 194"/>
                  <a:gd name="T12" fmla="*/ 8 w 15"/>
                  <a:gd name="T13" fmla="*/ 194 h 194"/>
                  <a:gd name="T14" fmla="*/ 15 w 15"/>
                  <a:gd name="T15" fmla="*/ 194 h 194"/>
                  <a:gd name="T16" fmla="*/ 15 w 15"/>
                  <a:gd name="T17" fmla="*/ 187 h 194"/>
                  <a:gd name="T18" fmla="*/ 8 w 15"/>
                  <a:gd name="T1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4">
                    <a:moveTo>
                      <a:pt x="8" y="194"/>
                    </a:moveTo>
                    <a:lnTo>
                      <a:pt x="15" y="187"/>
                    </a:lnTo>
                    <a:lnTo>
                      <a:pt x="15" y="0"/>
                    </a:lnTo>
                    <a:lnTo>
                      <a:pt x="0" y="0"/>
                    </a:lnTo>
                    <a:lnTo>
                      <a:pt x="0" y="187"/>
                    </a:lnTo>
                    <a:lnTo>
                      <a:pt x="8" y="179"/>
                    </a:lnTo>
                    <a:lnTo>
                      <a:pt x="8" y="194"/>
                    </a:lnTo>
                    <a:lnTo>
                      <a:pt x="15" y="194"/>
                    </a:lnTo>
                    <a:lnTo>
                      <a:pt x="15" y="187"/>
                    </a:lnTo>
                    <a:lnTo>
                      <a:pt x="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1" name="Freeform 843"/>
              <p:cNvSpPr>
                <a:spLocks/>
              </p:cNvSpPr>
              <p:nvPr/>
            </p:nvSpPr>
            <p:spPr bwMode="auto">
              <a:xfrm>
                <a:off x="816" y="1905"/>
                <a:ext cx="20" cy="8"/>
              </a:xfrm>
              <a:custGeom>
                <a:avLst/>
                <a:gdLst>
                  <a:gd name="T0" fmla="*/ 0 w 40"/>
                  <a:gd name="T1" fmla="*/ 8 h 15"/>
                  <a:gd name="T2" fmla="*/ 8 w 40"/>
                  <a:gd name="T3" fmla="*/ 15 h 15"/>
                  <a:gd name="T4" fmla="*/ 40 w 40"/>
                  <a:gd name="T5" fmla="*/ 15 h 15"/>
                  <a:gd name="T6" fmla="*/ 40 w 40"/>
                  <a:gd name="T7" fmla="*/ 0 h 15"/>
                  <a:gd name="T8" fmla="*/ 8 w 40"/>
                  <a:gd name="T9" fmla="*/ 0 h 15"/>
                  <a:gd name="T10" fmla="*/ 15 w 40"/>
                  <a:gd name="T11" fmla="*/ 8 h 15"/>
                  <a:gd name="T12" fmla="*/ 0 w 40"/>
                  <a:gd name="T13" fmla="*/ 8 h 15"/>
                  <a:gd name="T14" fmla="*/ 0 w 40"/>
                  <a:gd name="T15" fmla="*/ 15 h 15"/>
                  <a:gd name="T16" fmla="*/ 8 w 40"/>
                  <a:gd name="T17" fmla="*/ 15 h 15"/>
                  <a:gd name="T18" fmla="*/ 0 w 40"/>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lnTo>
                      <a:pt x="8" y="15"/>
                    </a:lnTo>
                    <a:lnTo>
                      <a:pt x="40" y="15"/>
                    </a:lnTo>
                    <a:lnTo>
                      <a:pt x="40"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2" name="Freeform 844"/>
              <p:cNvSpPr>
                <a:spLocks/>
              </p:cNvSpPr>
              <p:nvPr/>
            </p:nvSpPr>
            <p:spPr bwMode="auto">
              <a:xfrm>
                <a:off x="816" y="1813"/>
                <a:ext cx="8" cy="97"/>
              </a:xfrm>
              <a:custGeom>
                <a:avLst/>
                <a:gdLst>
                  <a:gd name="T0" fmla="*/ 8 w 15"/>
                  <a:gd name="T1" fmla="*/ 0 h 193"/>
                  <a:gd name="T2" fmla="*/ 0 w 15"/>
                  <a:gd name="T3" fmla="*/ 6 h 193"/>
                  <a:gd name="T4" fmla="*/ 0 w 15"/>
                  <a:gd name="T5" fmla="*/ 193 h 193"/>
                  <a:gd name="T6" fmla="*/ 15 w 15"/>
                  <a:gd name="T7" fmla="*/ 193 h 193"/>
                  <a:gd name="T8" fmla="*/ 15 w 15"/>
                  <a:gd name="T9" fmla="*/ 6 h 193"/>
                  <a:gd name="T10" fmla="*/ 8 w 15"/>
                  <a:gd name="T11" fmla="*/ 15 h 193"/>
                  <a:gd name="T12" fmla="*/ 8 w 15"/>
                  <a:gd name="T13" fmla="*/ 0 h 193"/>
                  <a:gd name="T14" fmla="*/ 0 w 15"/>
                  <a:gd name="T15" fmla="*/ 0 h 193"/>
                  <a:gd name="T16" fmla="*/ 0 w 15"/>
                  <a:gd name="T17" fmla="*/ 6 h 193"/>
                  <a:gd name="T18" fmla="*/ 8 w 15"/>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3">
                    <a:moveTo>
                      <a:pt x="8" y="0"/>
                    </a:moveTo>
                    <a:lnTo>
                      <a:pt x="0" y="6"/>
                    </a:lnTo>
                    <a:lnTo>
                      <a:pt x="0" y="193"/>
                    </a:lnTo>
                    <a:lnTo>
                      <a:pt x="15" y="193"/>
                    </a:lnTo>
                    <a:lnTo>
                      <a:pt x="15" y="6"/>
                    </a:lnTo>
                    <a:lnTo>
                      <a:pt x="8" y="15"/>
                    </a:lnTo>
                    <a:lnTo>
                      <a:pt x="8" y="0"/>
                    </a:lnTo>
                    <a:lnTo>
                      <a:pt x="0" y="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3" name="Freeform 845"/>
              <p:cNvSpPr>
                <a:spLocks/>
              </p:cNvSpPr>
              <p:nvPr/>
            </p:nvSpPr>
            <p:spPr bwMode="auto">
              <a:xfrm>
                <a:off x="658" y="1777"/>
                <a:ext cx="210" cy="218"/>
              </a:xfrm>
              <a:custGeom>
                <a:avLst/>
                <a:gdLst>
                  <a:gd name="T0" fmla="*/ 205 w 421"/>
                  <a:gd name="T1" fmla="*/ 16 h 435"/>
                  <a:gd name="T2" fmla="*/ 217 w 421"/>
                  <a:gd name="T3" fmla="*/ 39 h 435"/>
                  <a:gd name="T4" fmla="*/ 228 w 421"/>
                  <a:gd name="T5" fmla="*/ 57 h 435"/>
                  <a:gd name="T6" fmla="*/ 240 w 421"/>
                  <a:gd name="T7" fmla="*/ 67 h 435"/>
                  <a:gd name="T8" fmla="*/ 253 w 421"/>
                  <a:gd name="T9" fmla="*/ 77 h 435"/>
                  <a:gd name="T10" fmla="*/ 265 w 421"/>
                  <a:gd name="T11" fmla="*/ 87 h 435"/>
                  <a:gd name="T12" fmla="*/ 271 w 421"/>
                  <a:gd name="T13" fmla="*/ 96 h 435"/>
                  <a:gd name="T14" fmla="*/ 263 w 421"/>
                  <a:gd name="T15" fmla="*/ 107 h 435"/>
                  <a:gd name="T16" fmla="*/ 261 w 421"/>
                  <a:gd name="T17" fmla="*/ 122 h 435"/>
                  <a:gd name="T18" fmla="*/ 300 w 421"/>
                  <a:gd name="T19" fmla="*/ 118 h 435"/>
                  <a:gd name="T20" fmla="*/ 308 w 421"/>
                  <a:gd name="T21" fmla="*/ 157 h 435"/>
                  <a:gd name="T22" fmla="*/ 316 w 421"/>
                  <a:gd name="T23" fmla="*/ 196 h 435"/>
                  <a:gd name="T24" fmla="*/ 375 w 421"/>
                  <a:gd name="T25" fmla="*/ 228 h 435"/>
                  <a:gd name="T26" fmla="*/ 386 w 421"/>
                  <a:gd name="T27" fmla="*/ 271 h 435"/>
                  <a:gd name="T28" fmla="*/ 391 w 421"/>
                  <a:gd name="T29" fmla="*/ 311 h 435"/>
                  <a:gd name="T30" fmla="*/ 405 w 421"/>
                  <a:gd name="T31" fmla="*/ 349 h 435"/>
                  <a:gd name="T32" fmla="*/ 421 w 421"/>
                  <a:gd name="T33" fmla="*/ 394 h 435"/>
                  <a:gd name="T34" fmla="*/ 327 w 421"/>
                  <a:gd name="T35" fmla="*/ 435 h 435"/>
                  <a:gd name="T36" fmla="*/ 238 w 421"/>
                  <a:gd name="T37" fmla="*/ 391 h 435"/>
                  <a:gd name="T38" fmla="*/ 255 w 421"/>
                  <a:gd name="T39" fmla="*/ 416 h 435"/>
                  <a:gd name="T40" fmla="*/ 238 w 421"/>
                  <a:gd name="T41" fmla="*/ 418 h 435"/>
                  <a:gd name="T42" fmla="*/ 220 w 421"/>
                  <a:gd name="T43" fmla="*/ 421 h 435"/>
                  <a:gd name="T44" fmla="*/ 203 w 421"/>
                  <a:gd name="T45" fmla="*/ 422 h 435"/>
                  <a:gd name="T46" fmla="*/ 187 w 421"/>
                  <a:gd name="T47" fmla="*/ 421 h 435"/>
                  <a:gd name="T48" fmla="*/ 165 w 421"/>
                  <a:gd name="T49" fmla="*/ 408 h 435"/>
                  <a:gd name="T50" fmla="*/ 134 w 421"/>
                  <a:gd name="T51" fmla="*/ 388 h 435"/>
                  <a:gd name="T52" fmla="*/ 103 w 421"/>
                  <a:gd name="T53" fmla="*/ 374 h 435"/>
                  <a:gd name="T54" fmla="*/ 76 w 421"/>
                  <a:gd name="T55" fmla="*/ 373 h 435"/>
                  <a:gd name="T56" fmla="*/ 59 w 421"/>
                  <a:gd name="T57" fmla="*/ 379 h 435"/>
                  <a:gd name="T58" fmla="*/ 44 w 421"/>
                  <a:gd name="T59" fmla="*/ 385 h 435"/>
                  <a:gd name="T60" fmla="*/ 22 w 421"/>
                  <a:gd name="T61" fmla="*/ 386 h 435"/>
                  <a:gd name="T62" fmla="*/ 0 w 421"/>
                  <a:gd name="T63" fmla="*/ 366 h 435"/>
                  <a:gd name="T64" fmla="*/ 3 w 421"/>
                  <a:gd name="T65" fmla="*/ 328 h 435"/>
                  <a:gd name="T66" fmla="*/ 15 w 421"/>
                  <a:gd name="T67" fmla="*/ 289 h 435"/>
                  <a:gd name="T68" fmla="*/ 34 w 421"/>
                  <a:gd name="T69" fmla="*/ 254 h 435"/>
                  <a:gd name="T70" fmla="*/ 35 w 421"/>
                  <a:gd name="T71" fmla="*/ 212 h 435"/>
                  <a:gd name="T72" fmla="*/ 44 w 421"/>
                  <a:gd name="T73" fmla="*/ 216 h 435"/>
                  <a:gd name="T74" fmla="*/ 54 w 421"/>
                  <a:gd name="T75" fmla="*/ 216 h 435"/>
                  <a:gd name="T76" fmla="*/ 65 w 421"/>
                  <a:gd name="T77" fmla="*/ 195 h 435"/>
                  <a:gd name="T78" fmla="*/ 61 w 421"/>
                  <a:gd name="T79" fmla="*/ 165 h 435"/>
                  <a:gd name="T80" fmla="*/ 79 w 421"/>
                  <a:gd name="T81" fmla="*/ 145 h 435"/>
                  <a:gd name="T82" fmla="*/ 99 w 421"/>
                  <a:gd name="T83" fmla="*/ 0 h 435"/>
                  <a:gd name="T84" fmla="*/ 198 w 421"/>
                  <a:gd name="T85" fmla="*/ 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435">
                    <a:moveTo>
                      <a:pt x="198" y="7"/>
                    </a:moveTo>
                    <a:lnTo>
                      <a:pt x="205" y="16"/>
                    </a:lnTo>
                    <a:lnTo>
                      <a:pt x="211" y="28"/>
                    </a:lnTo>
                    <a:lnTo>
                      <a:pt x="217" y="39"/>
                    </a:lnTo>
                    <a:lnTo>
                      <a:pt x="223" y="50"/>
                    </a:lnTo>
                    <a:lnTo>
                      <a:pt x="228" y="57"/>
                    </a:lnTo>
                    <a:lnTo>
                      <a:pt x="234" y="62"/>
                    </a:lnTo>
                    <a:lnTo>
                      <a:pt x="240" y="67"/>
                    </a:lnTo>
                    <a:lnTo>
                      <a:pt x="247" y="73"/>
                    </a:lnTo>
                    <a:lnTo>
                      <a:pt x="253" y="77"/>
                    </a:lnTo>
                    <a:lnTo>
                      <a:pt x="259" y="82"/>
                    </a:lnTo>
                    <a:lnTo>
                      <a:pt x="265" y="87"/>
                    </a:lnTo>
                    <a:lnTo>
                      <a:pt x="271" y="92"/>
                    </a:lnTo>
                    <a:lnTo>
                      <a:pt x="271" y="96"/>
                    </a:lnTo>
                    <a:lnTo>
                      <a:pt x="266" y="101"/>
                    </a:lnTo>
                    <a:lnTo>
                      <a:pt x="263" y="107"/>
                    </a:lnTo>
                    <a:lnTo>
                      <a:pt x="261" y="114"/>
                    </a:lnTo>
                    <a:lnTo>
                      <a:pt x="261" y="122"/>
                    </a:lnTo>
                    <a:lnTo>
                      <a:pt x="268" y="129"/>
                    </a:lnTo>
                    <a:lnTo>
                      <a:pt x="300" y="118"/>
                    </a:lnTo>
                    <a:lnTo>
                      <a:pt x="304" y="137"/>
                    </a:lnTo>
                    <a:lnTo>
                      <a:pt x="308" y="157"/>
                    </a:lnTo>
                    <a:lnTo>
                      <a:pt x="312" y="176"/>
                    </a:lnTo>
                    <a:lnTo>
                      <a:pt x="316" y="196"/>
                    </a:lnTo>
                    <a:lnTo>
                      <a:pt x="360" y="207"/>
                    </a:lnTo>
                    <a:lnTo>
                      <a:pt x="375" y="228"/>
                    </a:lnTo>
                    <a:lnTo>
                      <a:pt x="383" y="250"/>
                    </a:lnTo>
                    <a:lnTo>
                      <a:pt x="386" y="271"/>
                    </a:lnTo>
                    <a:lnTo>
                      <a:pt x="388" y="290"/>
                    </a:lnTo>
                    <a:lnTo>
                      <a:pt x="391" y="311"/>
                    </a:lnTo>
                    <a:lnTo>
                      <a:pt x="395" y="330"/>
                    </a:lnTo>
                    <a:lnTo>
                      <a:pt x="405" y="349"/>
                    </a:lnTo>
                    <a:lnTo>
                      <a:pt x="421" y="366"/>
                    </a:lnTo>
                    <a:lnTo>
                      <a:pt x="421" y="394"/>
                    </a:lnTo>
                    <a:lnTo>
                      <a:pt x="395" y="423"/>
                    </a:lnTo>
                    <a:lnTo>
                      <a:pt x="327" y="435"/>
                    </a:lnTo>
                    <a:lnTo>
                      <a:pt x="300" y="399"/>
                    </a:lnTo>
                    <a:lnTo>
                      <a:pt x="238" y="391"/>
                    </a:lnTo>
                    <a:lnTo>
                      <a:pt x="263" y="415"/>
                    </a:lnTo>
                    <a:lnTo>
                      <a:pt x="255" y="416"/>
                    </a:lnTo>
                    <a:lnTo>
                      <a:pt x="246" y="417"/>
                    </a:lnTo>
                    <a:lnTo>
                      <a:pt x="238" y="418"/>
                    </a:lnTo>
                    <a:lnTo>
                      <a:pt x="228" y="419"/>
                    </a:lnTo>
                    <a:lnTo>
                      <a:pt x="220" y="421"/>
                    </a:lnTo>
                    <a:lnTo>
                      <a:pt x="211" y="421"/>
                    </a:lnTo>
                    <a:lnTo>
                      <a:pt x="203" y="422"/>
                    </a:lnTo>
                    <a:lnTo>
                      <a:pt x="194" y="423"/>
                    </a:lnTo>
                    <a:lnTo>
                      <a:pt x="187" y="421"/>
                    </a:lnTo>
                    <a:lnTo>
                      <a:pt x="178" y="416"/>
                    </a:lnTo>
                    <a:lnTo>
                      <a:pt x="165" y="408"/>
                    </a:lnTo>
                    <a:lnTo>
                      <a:pt x="150" y="397"/>
                    </a:lnTo>
                    <a:lnTo>
                      <a:pt x="134" y="388"/>
                    </a:lnTo>
                    <a:lnTo>
                      <a:pt x="118" y="380"/>
                    </a:lnTo>
                    <a:lnTo>
                      <a:pt x="103" y="374"/>
                    </a:lnTo>
                    <a:lnTo>
                      <a:pt x="89" y="372"/>
                    </a:lnTo>
                    <a:lnTo>
                      <a:pt x="76" y="373"/>
                    </a:lnTo>
                    <a:lnTo>
                      <a:pt x="67" y="376"/>
                    </a:lnTo>
                    <a:lnTo>
                      <a:pt x="59" y="379"/>
                    </a:lnTo>
                    <a:lnTo>
                      <a:pt x="52" y="382"/>
                    </a:lnTo>
                    <a:lnTo>
                      <a:pt x="44" y="385"/>
                    </a:lnTo>
                    <a:lnTo>
                      <a:pt x="35" y="387"/>
                    </a:lnTo>
                    <a:lnTo>
                      <a:pt x="22" y="386"/>
                    </a:lnTo>
                    <a:lnTo>
                      <a:pt x="5" y="382"/>
                    </a:lnTo>
                    <a:lnTo>
                      <a:pt x="0" y="366"/>
                    </a:lnTo>
                    <a:lnTo>
                      <a:pt x="0" y="348"/>
                    </a:lnTo>
                    <a:lnTo>
                      <a:pt x="3" y="328"/>
                    </a:lnTo>
                    <a:lnTo>
                      <a:pt x="8" y="309"/>
                    </a:lnTo>
                    <a:lnTo>
                      <a:pt x="15" y="289"/>
                    </a:lnTo>
                    <a:lnTo>
                      <a:pt x="23" y="271"/>
                    </a:lnTo>
                    <a:lnTo>
                      <a:pt x="34" y="254"/>
                    </a:lnTo>
                    <a:lnTo>
                      <a:pt x="43" y="240"/>
                    </a:lnTo>
                    <a:lnTo>
                      <a:pt x="35" y="212"/>
                    </a:lnTo>
                    <a:lnTo>
                      <a:pt x="39" y="214"/>
                    </a:lnTo>
                    <a:lnTo>
                      <a:pt x="44" y="216"/>
                    </a:lnTo>
                    <a:lnTo>
                      <a:pt x="50" y="216"/>
                    </a:lnTo>
                    <a:lnTo>
                      <a:pt x="54" y="216"/>
                    </a:lnTo>
                    <a:lnTo>
                      <a:pt x="64" y="210"/>
                    </a:lnTo>
                    <a:lnTo>
                      <a:pt x="65" y="195"/>
                    </a:lnTo>
                    <a:lnTo>
                      <a:pt x="62" y="180"/>
                    </a:lnTo>
                    <a:lnTo>
                      <a:pt x="61" y="165"/>
                    </a:lnTo>
                    <a:lnTo>
                      <a:pt x="66" y="150"/>
                    </a:lnTo>
                    <a:lnTo>
                      <a:pt x="79" y="145"/>
                    </a:lnTo>
                    <a:lnTo>
                      <a:pt x="51" y="129"/>
                    </a:lnTo>
                    <a:lnTo>
                      <a:pt x="99" y="0"/>
                    </a:lnTo>
                    <a:lnTo>
                      <a:pt x="132" y="16"/>
                    </a:lnTo>
                    <a:lnTo>
                      <a:pt x="198" y="7"/>
                    </a:lnTo>
                    <a:close/>
                  </a:path>
                </a:pathLst>
              </a:custGeom>
              <a:solidFill>
                <a:srgbClr val="0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4" name="Freeform 846"/>
              <p:cNvSpPr>
                <a:spLocks/>
              </p:cNvSpPr>
              <p:nvPr/>
            </p:nvSpPr>
            <p:spPr bwMode="auto">
              <a:xfrm>
                <a:off x="753" y="1779"/>
                <a:ext cx="22" cy="30"/>
              </a:xfrm>
              <a:custGeom>
                <a:avLst/>
                <a:gdLst>
                  <a:gd name="T0" fmla="*/ 44 w 44"/>
                  <a:gd name="T1" fmla="*/ 51 h 61"/>
                  <a:gd name="T2" fmla="*/ 35 w 44"/>
                  <a:gd name="T3" fmla="*/ 40 h 61"/>
                  <a:gd name="T4" fmla="*/ 27 w 44"/>
                  <a:gd name="T5" fmla="*/ 27 h 61"/>
                  <a:gd name="T6" fmla="*/ 20 w 44"/>
                  <a:gd name="T7" fmla="*/ 13 h 61"/>
                  <a:gd name="T8" fmla="*/ 13 w 44"/>
                  <a:gd name="T9" fmla="*/ 0 h 61"/>
                  <a:gd name="T10" fmla="*/ 0 w 44"/>
                  <a:gd name="T11" fmla="*/ 7 h 61"/>
                  <a:gd name="T12" fmla="*/ 6 w 44"/>
                  <a:gd name="T13" fmla="*/ 18 h 61"/>
                  <a:gd name="T14" fmla="*/ 15 w 44"/>
                  <a:gd name="T15" fmla="*/ 33 h 61"/>
                  <a:gd name="T16" fmla="*/ 26 w 44"/>
                  <a:gd name="T17" fmla="*/ 49 h 61"/>
                  <a:gd name="T18" fmla="*/ 34 w 44"/>
                  <a:gd name="T19" fmla="*/ 61 h 61"/>
                  <a:gd name="T20" fmla="*/ 44 w 44"/>
                  <a:gd name="T2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1">
                    <a:moveTo>
                      <a:pt x="44" y="51"/>
                    </a:moveTo>
                    <a:lnTo>
                      <a:pt x="35" y="40"/>
                    </a:lnTo>
                    <a:lnTo>
                      <a:pt x="27" y="27"/>
                    </a:lnTo>
                    <a:lnTo>
                      <a:pt x="20" y="13"/>
                    </a:lnTo>
                    <a:lnTo>
                      <a:pt x="13" y="0"/>
                    </a:lnTo>
                    <a:lnTo>
                      <a:pt x="0" y="7"/>
                    </a:lnTo>
                    <a:lnTo>
                      <a:pt x="6" y="18"/>
                    </a:lnTo>
                    <a:lnTo>
                      <a:pt x="15" y="33"/>
                    </a:lnTo>
                    <a:lnTo>
                      <a:pt x="26" y="49"/>
                    </a:lnTo>
                    <a:lnTo>
                      <a:pt x="34" y="61"/>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5" name="Freeform 847"/>
              <p:cNvSpPr>
                <a:spLocks/>
              </p:cNvSpPr>
              <p:nvPr/>
            </p:nvSpPr>
            <p:spPr bwMode="auto">
              <a:xfrm>
                <a:off x="770" y="1805"/>
                <a:ext cx="26" cy="25"/>
              </a:xfrm>
              <a:custGeom>
                <a:avLst/>
                <a:gdLst>
                  <a:gd name="T0" fmla="*/ 46 w 53"/>
                  <a:gd name="T1" fmla="*/ 51 h 51"/>
                  <a:gd name="T2" fmla="*/ 53 w 53"/>
                  <a:gd name="T3" fmla="*/ 44 h 51"/>
                  <a:gd name="T4" fmla="*/ 53 w 53"/>
                  <a:gd name="T5" fmla="*/ 35 h 51"/>
                  <a:gd name="T6" fmla="*/ 48 w 53"/>
                  <a:gd name="T7" fmla="*/ 30 h 51"/>
                  <a:gd name="T8" fmla="*/ 43 w 53"/>
                  <a:gd name="T9" fmla="*/ 26 h 51"/>
                  <a:gd name="T10" fmla="*/ 37 w 53"/>
                  <a:gd name="T11" fmla="*/ 22 h 51"/>
                  <a:gd name="T12" fmla="*/ 31 w 53"/>
                  <a:gd name="T13" fmla="*/ 19 h 51"/>
                  <a:gd name="T14" fmla="*/ 25 w 53"/>
                  <a:gd name="T15" fmla="*/ 15 h 51"/>
                  <a:gd name="T16" fmla="*/ 19 w 53"/>
                  <a:gd name="T17" fmla="*/ 11 h 51"/>
                  <a:gd name="T18" fmla="*/ 15 w 53"/>
                  <a:gd name="T19" fmla="*/ 6 h 51"/>
                  <a:gd name="T20" fmla="*/ 10 w 53"/>
                  <a:gd name="T21" fmla="*/ 0 h 51"/>
                  <a:gd name="T22" fmla="*/ 0 w 53"/>
                  <a:gd name="T23" fmla="*/ 10 h 51"/>
                  <a:gd name="T24" fmla="*/ 4 w 53"/>
                  <a:gd name="T25" fmla="*/ 14 h 51"/>
                  <a:gd name="T26" fmla="*/ 10 w 53"/>
                  <a:gd name="T27" fmla="*/ 19 h 51"/>
                  <a:gd name="T28" fmla="*/ 15 w 53"/>
                  <a:gd name="T29" fmla="*/ 22 h 51"/>
                  <a:gd name="T30" fmla="*/ 21 w 53"/>
                  <a:gd name="T31" fmla="*/ 26 h 51"/>
                  <a:gd name="T32" fmla="*/ 25 w 53"/>
                  <a:gd name="T33" fmla="*/ 29 h 51"/>
                  <a:gd name="T34" fmla="*/ 30 w 53"/>
                  <a:gd name="T35" fmla="*/ 33 h 51"/>
                  <a:gd name="T36" fmla="*/ 36 w 53"/>
                  <a:gd name="T37" fmla="*/ 36 h 51"/>
                  <a:gd name="T38" fmla="*/ 40 w 53"/>
                  <a:gd name="T39" fmla="*/ 41 h 51"/>
                  <a:gd name="T40" fmla="*/ 40 w 53"/>
                  <a:gd name="T41" fmla="*/ 37 h 51"/>
                  <a:gd name="T42" fmla="*/ 38 w 53"/>
                  <a:gd name="T43" fmla="*/ 42 h 51"/>
                  <a:gd name="T44" fmla="*/ 46 w 53"/>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51">
                    <a:moveTo>
                      <a:pt x="46" y="51"/>
                    </a:moveTo>
                    <a:lnTo>
                      <a:pt x="53" y="44"/>
                    </a:lnTo>
                    <a:lnTo>
                      <a:pt x="53" y="35"/>
                    </a:lnTo>
                    <a:lnTo>
                      <a:pt x="48" y="30"/>
                    </a:lnTo>
                    <a:lnTo>
                      <a:pt x="43" y="26"/>
                    </a:lnTo>
                    <a:lnTo>
                      <a:pt x="37" y="22"/>
                    </a:lnTo>
                    <a:lnTo>
                      <a:pt x="31" y="19"/>
                    </a:lnTo>
                    <a:lnTo>
                      <a:pt x="25" y="15"/>
                    </a:lnTo>
                    <a:lnTo>
                      <a:pt x="19" y="11"/>
                    </a:lnTo>
                    <a:lnTo>
                      <a:pt x="15" y="6"/>
                    </a:lnTo>
                    <a:lnTo>
                      <a:pt x="10" y="0"/>
                    </a:lnTo>
                    <a:lnTo>
                      <a:pt x="0" y="10"/>
                    </a:lnTo>
                    <a:lnTo>
                      <a:pt x="4" y="14"/>
                    </a:lnTo>
                    <a:lnTo>
                      <a:pt x="10" y="19"/>
                    </a:lnTo>
                    <a:lnTo>
                      <a:pt x="15" y="22"/>
                    </a:lnTo>
                    <a:lnTo>
                      <a:pt x="21" y="26"/>
                    </a:lnTo>
                    <a:lnTo>
                      <a:pt x="25" y="29"/>
                    </a:lnTo>
                    <a:lnTo>
                      <a:pt x="30" y="33"/>
                    </a:lnTo>
                    <a:lnTo>
                      <a:pt x="36" y="36"/>
                    </a:lnTo>
                    <a:lnTo>
                      <a:pt x="40" y="41"/>
                    </a:lnTo>
                    <a:lnTo>
                      <a:pt x="40" y="37"/>
                    </a:lnTo>
                    <a:lnTo>
                      <a:pt x="38" y="42"/>
                    </a:lnTo>
                    <a:lnTo>
                      <a:pt x="4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6" name="Freeform 848"/>
              <p:cNvSpPr>
                <a:spLocks/>
              </p:cNvSpPr>
              <p:nvPr/>
            </p:nvSpPr>
            <p:spPr bwMode="auto">
              <a:xfrm>
                <a:off x="784" y="1825"/>
                <a:ext cx="9" cy="21"/>
              </a:xfrm>
              <a:custGeom>
                <a:avLst/>
                <a:gdLst>
                  <a:gd name="T0" fmla="*/ 11 w 17"/>
                  <a:gd name="T1" fmla="*/ 26 h 40"/>
                  <a:gd name="T2" fmla="*/ 17 w 17"/>
                  <a:gd name="T3" fmla="*/ 28 h 40"/>
                  <a:gd name="T4" fmla="*/ 14 w 17"/>
                  <a:gd name="T5" fmla="*/ 24 h 40"/>
                  <a:gd name="T6" fmla="*/ 12 w 17"/>
                  <a:gd name="T7" fmla="*/ 21 h 40"/>
                  <a:gd name="T8" fmla="*/ 14 w 17"/>
                  <a:gd name="T9" fmla="*/ 16 h 40"/>
                  <a:gd name="T10" fmla="*/ 15 w 17"/>
                  <a:gd name="T11" fmla="*/ 13 h 40"/>
                  <a:gd name="T12" fmla="*/ 17 w 17"/>
                  <a:gd name="T13" fmla="*/ 9 h 40"/>
                  <a:gd name="T14" fmla="*/ 9 w 17"/>
                  <a:gd name="T15" fmla="*/ 0 h 40"/>
                  <a:gd name="T16" fmla="*/ 0 w 17"/>
                  <a:gd name="T17" fmla="*/ 13 h 40"/>
                  <a:gd name="T18" fmla="*/ 0 w 17"/>
                  <a:gd name="T19" fmla="*/ 26 h 40"/>
                  <a:gd name="T20" fmla="*/ 9 w 17"/>
                  <a:gd name="T21" fmla="*/ 38 h 40"/>
                  <a:gd name="T22" fmla="*/ 16 w 17"/>
                  <a:gd name="T23" fmla="*/ 39 h 40"/>
                  <a:gd name="T24" fmla="*/ 9 w 17"/>
                  <a:gd name="T25" fmla="*/ 38 h 40"/>
                  <a:gd name="T26" fmla="*/ 12 w 17"/>
                  <a:gd name="T27" fmla="*/ 40 h 40"/>
                  <a:gd name="T28" fmla="*/ 16 w 17"/>
                  <a:gd name="T29" fmla="*/ 39 h 40"/>
                  <a:gd name="T30" fmla="*/ 11 w 17"/>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40">
                    <a:moveTo>
                      <a:pt x="11" y="26"/>
                    </a:moveTo>
                    <a:lnTo>
                      <a:pt x="17" y="28"/>
                    </a:lnTo>
                    <a:lnTo>
                      <a:pt x="14" y="24"/>
                    </a:lnTo>
                    <a:lnTo>
                      <a:pt x="12" y="21"/>
                    </a:lnTo>
                    <a:lnTo>
                      <a:pt x="14" y="16"/>
                    </a:lnTo>
                    <a:lnTo>
                      <a:pt x="15" y="13"/>
                    </a:lnTo>
                    <a:lnTo>
                      <a:pt x="17" y="9"/>
                    </a:lnTo>
                    <a:lnTo>
                      <a:pt x="9" y="0"/>
                    </a:lnTo>
                    <a:lnTo>
                      <a:pt x="0" y="13"/>
                    </a:lnTo>
                    <a:lnTo>
                      <a:pt x="0" y="26"/>
                    </a:lnTo>
                    <a:lnTo>
                      <a:pt x="9" y="38"/>
                    </a:lnTo>
                    <a:lnTo>
                      <a:pt x="16" y="39"/>
                    </a:lnTo>
                    <a:lnTo>
                      <a:pt x="9" y="38"/>
                    </a:lnTo>
                    <a:lnTo>
                      <a:pt x="12" y="40"/>
                    </a:lnTo>
                    <a:lnTo>
                      <a:pt x="16" y="39"/>
                    </a:lnTo>
                    <a:lnTo>
                      <a:pt x="1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7" name="Freeform 849"/>
              <p:cNvSpPr>
                <a:spLocks/>
              </p:cNvSpPr>
              <p:nvPr/>
            </p:nvSpPr>
            <p:spPr bwMode="auto">
              <a:xfrm>
                <a:off x="790" y="1831"/>
                <a:ext cx="21" cy="14"/>
              </a:xfrm>
              <a:custGeom>
                <a:avLst/>
                <a:gdLst>
                  <a:gd name="T0" fmla="*/ 42 w 42"/>
                  <a:gd name="T1" fmla="*/ 8 h 28"/>
                  <a:gd name="T2" fmla="*/ 32 w 42"/>
                  <a:gd name="T3" fmla="*/ 3 h 28"/>
                  <a:gd name="T4" fmla="*/ 0 w 42"/>
                  <a:gd name="T5" fmla="*/ 15 h 28"/>
                  <a:gd name="T6" fmla="*/ 5 w 42"/>
                  <a:gd name="T7" fmla="*/ 28 h 28"/>
                  <a:gd name="T8" fmla="*/ 37 w 42"/>
                  <a:gd name="T9" fmla="*/ 17 h 28"/>
                  <a:gd name="T10" fmla="*/ 28 w 42"/>
                  <a:gd name="T11" fmla="*/ 11 h 28"/>
                  <a:gd name="T12" fmla="*/ 42 w 42"/>
                  <a:gd name="T13" fmla="*/ 8 h 28"/>
                  <a:gd name="T14" fmla="*/ 41 w 42"/>
                  <a:gd name="T15" fmla="*/ 0 h 28"/>
                  <a:gd name="T16" fmla="*/ 32 w 42"/>
                  <a:gd name="T17" fmla="*/ 3 h 28"/>
                  <a:gd name="T18" fmla="*/ 42 w 42"/>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8">
                    <a:moveTo>
                      <a:pt x="42" y="8"/>
                    </a:moveTo>
                    <a:lnTo>
                      <a:pt x="32" y="3"/>
                    </a:lnTo>
                    <a:lnTo>
                      <a:pt x="0" y="15"/>
                    </a:lnTo>
                    <a:lnTo>
                      <a:pt x="5" y="28"/>
                    </a:lnTo>
                    <a:lnTo>
                      <a:pt x="37" y="17"/>
                    </a:lnTo>
                    <a:lnTo>
                      <a:pt x="28" y="11"/>
                    </a:lnTo>
                    <a:lnTo>
                      <a:pt x="42" y="8"/>
                    </a:lnTo>
                    <a:lnTo>
                      <a:pt x="41" y="0"/>
                    </a:lnTo>
                    <a:lnTo>
                      <a:pt x="32" y="3"/>
                    </a:lnTo>
                    <a:lnTo>
                      <a:pt x="4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8" name="Freeform 850"/>
              <p:cNvSpPr>
                <a:spLocks/>
              </p:cNvSpPr>
              <p:nvPr/>
            </p:nvSpPr>
            <p:spPr bwMode="auto">
              <a:xfrm>
                <a:off x="804" y="1835"/>
                <a:ext cx="10" cy="18"/>
              </a:xfrm>
              <a:custGeom>
                <a:avLst/>
                <a:gdLst>
                  <a:gd name="T0" fmla="*/ 21 w 21"/>
                  <a:gd name="T1" fmla="*/ 33 h 35"/>
                  <a:gd name="T2" fmla="*/ 14 w 21"/>
                  <a:gd name="T3" fmla="*/ 0 h 35"/>
                  <a:gd name="T4" fmla="*/ 0 w 21"/>
                  <a:gd name="T5" fmla="*/ 3 h 35"/>
                  <a:gd name="T6" fmla="*/ 8 w 21"/>
                  <a:gd name="T7" fmla="*/ 35 h 35"/>
                  <a:gd name="T8" fmla="*/ 21 w 21"/>
                  <a:gd name="T9" fmla="*/ 33 h 35"/>
                </a:gdLst>
                <a:ahLst/>
                <a:cxnLst>
                  <a:cxn ang="0">
                    <a:pos x="T0" y="T1"/>
                  </a:cxn>
                  <a:cxn ang="0">
                    <a:pos x="T2" y="T3"/>
                  </a:cxn>
                  <a:cxn ang="0">
                    <a:pos x="T4" y="T5"/>
                  </a:cxn>
                  <a:cxn ang="0">
                    <a:pos x="T6" y="T7"/>
                  </a:cxn>
                  <a:cxn ang="0">
                    <a:pos x="T8" y="T9"/>
                  </a:cxn>
                </a:cxnLst>
                <a:rect l="0" t="0" r="r" b="b"/>
                <a:pathLst>
                  <a:path w="21" h="35">
                    <a:moveTo>
                      <a:pt x="21" y="33"/>
                    </a:moveTo>
                    <a:lnTo>
                      <a:pt x="14" y="0"/>
                    </a:lnTo>
                    <a:lnTo>
                      <a:pt x="0" y="3"/>
                    </a:lnTo>
                    <a:lnTo>
                      <a:pt x="8" y="35"/>
                    </a:lnTo>
                    <a:lnTo>
                      <a:pt x="2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19" name="Freeform 851"/>
              <p:cNvSpPr>
                <a:spLocks/>
              </p:cNvSpPr>
              <p:nvPr/>
            </p:nvSpPr>
            <p:spPr bwMode="auto">
              <a:xfrm>
                <a:off x="808" y="1851"/>
                <a:ext cx="11" cy="27"/>
              </a:xfrm>
              <a:custGeom>
                <a:avLst/>
                <a:gdLst>
                  <a:gd name="T0" fmla="*/ 16 w 22"/>
                  <a:gd name="T1" fmla="*/ 40 h 53"/>
                  <a:gd name="T2" fmla="*/ 22 w 22"/>
                  <a:gd name="T3" fmla="*/ 46 h 53"/>
                  <a:gd name="T4" fmla="*/ 13 w 22"/>
                  <a:gd name="T5" fmla="*/ 0 h 53"/>
                  <a:gd name="T6" fmla="*/ 0 w 22"/>
                  <a:gd name="T7" fmla="*/ 2 h 53"/>
                  <a:gd name="T8" fmla="*/ 8 w 22"/>
                  <a:gd name="T9" fmla="*/ 48 h 53"/>
                  <a:gd name="T10" fmla="*/ 14 w 22"/>
                  <a:gd name="T11" fmla="*/ 53 h 53"/>
                  <a:gd name="T12" fmla="*/ 8 w 22"/>
                  <a:gd name="T13" fmla="*/ 48 h 53"/>
                  <a:gd name="T14" fmla="*/ 8 w 22"/>
                  <a:gd name="T15" fmla="*/ 52 h 53"/>
                  <a:gd name="T16" fmla="*/ 14 w 22"/>
                  <a:gd name="T17" fmla="*/ 53 h 53"/>
                  <a:gd name="T18" fmla="*/ 16 w 22"/>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3">
                    <a:moveTo>
                      <a:pt x="16" y="40"/>
                    </a:moveTo>
                    <a:lnTo>
                      <a:pt x="22" y="46"/>
                    </a:lnTo>
                    <a:lnTo>
                      <a:pt x="13" y="0"/>
                    </a:lnTo>
                    <a:lnTo>
                      <a:pt x="0" y="2"/>
                    </a:lnTo>
                    <a:lnTo>
                      <a:pt x="8" y="48"/>
                    </a:lnTo>
                    <a:lnTo>
                      <a:pt x="14" y="53"/>
                    </a:lnTo>
                    <a:lnTo>
                      <a:pt x="8" y="48"/>
                    </a:lnTo>
                    <a:lnTo>
                      <a:pt x="8" y="52"/>
                    </a:lnTo>
                    <a:lnTo>
                      <a:pt x="14" y="53"/>
                    </a:lnTo>
                    <a:lnTo>
                      <a:pt x="1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0" name="Freeform 852"/>
              <p:cNvSpPr>
                <a:spLocks/>
              </p:cNvSpPr>
              <p:nvPr/>
            </p:nvSpPr>
            <p:spPr bwMode="auto">
              <a:xfrm>
                <a:off x="815" y="1872"/>
                <a:ext cx="25" cy="12"/>
              </a:xfrm>
              <a:custGeom>
                <a:avLst/>
                <a:gdLst>
                  <a:gd name="T0" fmla="*/ 50 w 50"/>
                  <a:gd name="T1" fmla="*/ 15 h 25"/>
                  <a:gd name="T2" fmla="*/ 47 w 50"/>
                  <a:gd name="T3" fmla="*/ 13 h 25"/>
                  <a:gd name="T4" fmla="*/ 42 w 50"/>
                  <a:gd name="T5" fmla="*/ 12 h 25"/>
                  <a:gd name="T6" fmla="*/ 35 w 50"/>
                  <a:gd name="T7" fmla="*/ 9 h 25"/>
                  <a:gd name="T8" fmla="*/ 27 w 50"/>
                  <a:gd name="T9" fmla="*/ 7 h 25"/>
                  <a:gd name="T10" fmla="*/ 19 w 50"/>
                  <a:gd name="T11" fmla="*/ 5 h 25"/>
                  <a:gd name="T12" fmla="*/ 12 w 50"/>
                  <a:gd name="T13" fmla="*/ 2 h 25"/>
                  <a:gd name="T14" fmla="*/ 7 w 50"/>
                  <a:gd name="T15" fmla="*/ 1 h 25"/>
                  <a:gd name="T16" fmla="*/ 2 w 50"/>
                  <a:gd name="T17" fmla="*/ 0 h 25"/>
                  <a:gd name="T18" fmla="*/ 0 w 50"/>
                  <a:gd name="T19" fmla="*/ 13 h 25"/>
                  <a:gd name="T20" fmla="*/ 44 w 50"/>
                  <a:gd name="T21" fmla="*/ 25 h 25"/>
                  <a:gd name="T22" fmla="*/ 38 w 50"/>
                  <a:gd name="T23" fmla="*/ 22 h 25"/>
                  <a:gd name="T24" fmla="*/ 50 w 50"/>
                  <a:gd name="T25" fmla="*/ 15 h 25"/>
                  <a:gd name="T26" fmla="*/ 49 w 50"/>
                  <a:gd name="T27" fmla="*/ 14 h 25"/>
                  <a:gd name="T28" fmla="*/ 48 w 50"/>
                  <a:gd name="T29" fmla="*/ 13 h 25"/>
                  <a:gd name="T30" fmla="*/ 46 w 50"/>
                  <a:gd name="T31" fmla="*/ 13 h 25"/>
                  <a:gd name="T32" fmla="*/ 45 w 50"/>
                  <a:gd name="T33" fmla="*/ 12 h 25"/>
                  <a:gd name="T34" fmla="*/ 50 w 50"/>
                  <a:gd name="T35"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5">
                    <a:moveTo>
                      <a:pt x="50" y="15"/>
                    </a:moveTo>
                    <a:lnTo>
                      <a:pt x="47" y="13"/>
                    </a:lnTo>
                    <a:lnTo>
                      <a:pt x="42" y="12"/>
                    </a:lnTo>
                    <a:lnTo>
                      <a:pt x="35" y="9"/>
                    </a:lnTo>
                    <a:lnTo>
                      <a:pt x="27" y="7"/>
                    </a:lnTo>
                    <a:lnTo>
                      <a:pt x="19" y="5"/>
                    </a:lnTo>
                    <a:lnTo>
                      <a:pt x="12" y="2"/>
                    </a:lnTo>
                    <a:lnTo>
                      <a:pt x="7" y="1"/>
                    </a:lnTo>
                    <a:lnTo>
                      <a:pt x="2" y="0"/>
                    </a:lnTo>
                    <a:lnTo>
                      <a:pt x="0" y="13"/>
                    </a:lnTo>
                    <a:lnTo>
                      <a:pt x="44" y="25"/>
                    </a:lnTo>
                    <a:lnTo>
                      <a:pt x="38" y="22"/>
                    </a:lnTo>
                    <a:lnTo>
                      <a:pt x="50" y="15"/>
                    </a:lnTo>
                    <a:lnTo>
                      <a:pt x="49" y="14"/>
                    </a:lnTo>
                    <a:lnTo>
                      <a:pt x="48" y="13"/>
                    </a:lnTo>
                    <a:lnTo>
                      <a:pt x="46" y="13"/>
                    </a:lnTo>
                    <a:lnTo>
                      <a:pt x="45" y="12"/>
                    </a:lnTo>
                    <a:lnTo>
                      <a:pt x="5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1" name="Freeform 853"/>
              <p:cNvSpPr>
                <a:spLocks/>
              </p:cNvSpPr>
              <p:nvPr/>
            </p:nvSpPr>
            <p:spPr bwMode="auto">
              <a:xfrm>
                <a:off x="834" y="1879"/>
                <a:ext cx="21" cy="30"/>
              </a:xfrm>
              <a:custGeom>
                <a:avLst/>
                <a:gdLst>
                  <a:gd name="T0" fmla="*/ 42 w 42"/>
                  <a:gd name="T1" fmla="*/ 56 h 60"/>
                  <a:gd name="T2" fmla="*/ 12 w 42"/>
                  <a:gd name="T3" fmla="*/ 0 h 60"/>
                  <a:gd name="T4" fmla="*/ 0 w 42"/>
                  <a:gd name="T5" fmla="*/ 7 h 60"/>
                  <a:gd name="T6" fmla="*/ 29 w 42"/>
                  <a:gd name="T7" fmla="*/ 60 h 60"/>
                  <a:gd name="T8" fmla="*/ 27 w 42"/>
                  <a:gd name="T9" fmla="*/ 56 h 60"/>
                  <a:gd name="T10" fmla="*/ 42 w 42"/>
                  <a:gd name="T11" fmla="*/ 56 h 60"/>
                  <a:gd name="T12" fmla="*/ 42 w 42"/>
                  <a:gd name="T13" fmla="*/ 55 h 60"/>
                  <a:gd name="T14" fmla="*/ 42 w 42"/>
                  <a:gd name="T15" fmla="*/ 54 h 60"/>
                  <a:gd name="T16" fmla="*/ 42 w 42"/>
                  <a:gd name="T17" fmla="*/ 53 h 60"/>
                  <a:gd name="T18" fmla="*/ 42 w 42"/>
                  <a:gd name="T19" fmla="*/ 53 h 60"/>
                  <a:gd name="T20" fmla="*/ 42 w 42"/>
                  <a:gd name="T2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0">
                    <a:moveTo>
                      <a:pt x="42" y="56"/>
                    </a:moveTo>
                    <a:lnTo>
                      <a:pt x="12" y="0"/>
                    </a:lnTo>
                    <a:lnTo>
                      <a:pt x="0" y="7"/>
                    </a:lnTo>
                    <a:lnTo>
                      <a:pt x="29" y="60"/>
                    </a:lnTo>
                    <a:lnTo>
                      <a:pt x="27" y="56"/>
                    </a:lnTo>
                    <a:lnTo>
                      <a:pt x="42" y="56"/>
                    </a:lnTo>
                    <a:lnTo>
                      <a:pt x="42" y="55"/>
                    </a:lnTo>
                    <a:lnTo>
                      <a:pt x="42" y="54"/>
                    </a:lnTo>
                    <a:lnTo>
                      <a:pt x="42" y="53"/>
                    </a:lnTo>
                    <a:lnTo>
                      <a:pt x="42" y="53"/>
                    </a:lnTo>
                    <a:lnTo>
                      <a:pt x="4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2" name="Freeform 854"/>
              <p:cNvSpPr>
                <a:spLocks/>
              </p:cNvSpPr>
              <p:nvPr/>
            </p:nvSpPr>
            <p:spPr bwMode="auto">
              <a:xfrm>
                <a:off x="848" y="1907"/>
                <a:ext cx="7" cy="26"/>
              </a:xfrm>
              <a:custGeom>
                <a:avLst/>
                <a:gdLst>
                  <a:gd name="T0" fmla="*/ 15 w 15"/>
                  <a:gd name="T1" fmla="*/ 46 h 51"/>
                  <a:gd name="T2" fmla="*/ 15 w 15"/>
                  <a:gd name="T3" fmla="*/ 49 h 51"/>
                  <a:gd name="T4" fmla="*/ 15 w 15"/>
                  <a:gd name="T5" fmla="*/ 0 h 51"/>
                  <a:gd name="T6" fmla="*/ 0 w 15"/>
                  <a:gd name="T7" fmla="*/ 0 h 51"/>
                  <a:gd name="T8" fmla="*/ 0 w 15"/>
                  <a:gd name="T9" fmla="*/ 49 h 51"/>
                  <a:gd name="T10" fmla="*/ 2 w 15"/>
                  <a:gd name="T11" fmla="*/ 51 h 51"/>
                  <a:gd name="T12" fmla="*/ 0 w 15"/>
                  <a:gd name="T13" fmla="*/ 49 h 51"/>
                  <a:gd name="T14" fmla="*/ 0 w 15"/>
                  <a:gd name="T15" fmla="*/ 50 h 51"/>
                  <a:gd name="T16" fmla="*/ 2 w 15"/>
                  <a:gd name="T17" fmla="*/ 51 h 51"/>
                  <a:gd name="T18" fmla="*/ 15 w 15"/>
                  <a:gd name="T1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1">
                    <a:moveTo>
                      <a:pt x="15" y="46"/>
                    </a:moveTo>
                    <a:lnTo>
                      <a:pt x="15" y="49"/>
                    </a:lnTo>
                    <a:lnTo>
                      <a:pt x="15" y="0"/>
                    </a:lnTo>
                    <a:lnTo>
                      <a:pt x="0" y="0"/>
                    </a:lnTo>
                    <a:lnTo>
                      <a:pt x="0" y="49"/>
                    </a:lnTo>
                    <a:lnTo>
                      <a:pt x="2" y="51"/>
                    </a:lnTo>
                    <a:lnTo>
                      <a:pt x="0" y="49"/>
                    </a:lnTo>
                    <a:lnTo>
                      <a:pt x="0" y="50"/>
                    </a:lnTo>
                    <a:lnTo>
                      <a:pt x="2" y="51"/>
                    </a:lnTo>
                    <a:lnTo>
                      <a:pt x="1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3" name="Freeform 855"/>
              <p:cNvSpPr>
                <a:spLocks/>
              </p:cNvSpPr>
              <p:nvPr/>
            </p:nvSpPr>
            <p:spPr bwMode="auto">
              <a:xfrm>
                <a:off x="848" y="1930"/>
                <a:ext cx="13" cy="20"/>
              </a:xfrm>
              <a:custGeom>
                <a:avLst/>
                <a:gdLst>
                  <a:gd name="T0" fmla="*/ 24 w 25"/>
                  <a:gd name="T1" fmla="*/ 32 h 40"/>
                  <a:gd name="T2" fmla="*/ 25 w 25"/>
                  <a:gd name="T3" fmla="*/ 34 h 40"/>
                  <a:gd name="T4" fmla="*/ 13 w 25"/>
                  <a:gd name="T5" fmla="*/ 0 h 40"/>
                  <a:gd name="T6" fmla="*/ 0 w 25"/>
                  <a:gd name="T7" fmla="*/ 5 h 40"/>
                  <a:gd name="T8" fmla="*/ 13 w 25"/>
                  <a:gd name="T9" fmla="*/ 40 h 40"/>
                  <a:gd name="T10" fmla="*/ 12 w 25"/>
                  <a:gd name="T11" fmla="*/ 40 h 40"/>
                  <a:gd name="T12" fmla="*/ 11 w 25"/>
                  <a:gd name="T13" fmla="*/ 38 h 40"/>
                  <a:gd name="T14" fmla="*/ 11 w 25"/>
                  <a:gd name="T15" fmla="*/ 38 h 40"/>
                  <a:gd name="T16" fmla="*/ 12 w 25"/>
                  <a:gd name="T17" fmla="*/ 40 h 40"/>
                  <a:gd name="T18" fmla="*/ 13 w 25"/>
                  <a:gd name="T19" fmla="*/ 40 h 40"/>
                  <a:gd name="T20" fmla="*/ 24 w 25"/>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0">
                    <a:moveTo>
                      <a:pt x="24" y="32"/>
                    </a:moveTo>
                    <a:lnTo>
                      <a:pt x="25" y="34"/>
                    </a:lnTo>
                    <a:lnTo>
                      <a:pt x="13" y="0"/>
                    </a:lnTo>
                    <a:lnTo>
                      <a:pt x="0" y="5"/>
                    </a:lnTo>
                    <a:lnTo>
                      <a:pt x="13" y="40"/>
                    </a:lnTo>
                    <a:lnTo>
                      <a:pt x="12" y="40"/>
                    </a:lnTo>
                    <a:lnTo>
                      <a:pt x="11" y="38"/>
                    </a:lnTo>
                    <a:lnTo>
                      <a:pt x="11" y="38"/>
                    </a:lnTo>
                    <a:lnTo>
                      <a:pt x="12" y="40"/>
                    </a:lnTo>
                    <a:lnTo>
                      <a:pt x="13" y="40"/>
                    </a:ln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4" name="Freeform 856"/>
              <p:cNvSpPr>
                <a:spLocks/>
              </p:cNvSpPr>
              <p:nvPr/>
            </p:nvSpPr>
            <p:spPr bwMode="auto">
              <a:xfrm>
                <a:off x="855" y="1946"/>
                <a:ext cx="17" cy="16"/>
              </a:xfrm>
              <a:custGeom>
                <a:avLst/>
                <a:gdLst>
                  <a:gd name="T0" fmla="*/ 34 w 34"/>
                  <a:gd name="T1" fmla="*/ 28 h 33"/>
                  <a:gd name="T2" fmla="*/ 11 w 34"/>
                  <a:gd name="T3" fmla="*/ 0 h 33"/>
                  <a:gd name="T4" fmla="*/ 0 w 34"/>
                  <a:gd name="T5" fmla="*/ 8 h 33"/>
                  <a:gd name="T6" fmla="*/ 20 w 34"/>
                  <a:gd name="T7" fmla="*/ 33 h 33"/>
                  <a:gd name="T8" fmla="*/ 19 w 34"/>
                  <a:gd name="T9" fmla="*/ 28 h 33"/>
                  <a:gd name="T10" fmla="*/ 34 w 34"/>
                  <a:gd name="T11" fmla="*/ 28 h 33"/>
                  <a:gd name="T12" fmla="*/ 34 w 34"/>
                  <a:gd name="T13" fmla="*/ 27 h 33"/>
                  <a:gd name="T14" fmla="*/ 33 w 34"/>
                  <a:gd name="T15" fmla="*/ 26 h 33"/>
                  <a:gd name="T16" fmla="*/ 33 w 34"/>
                  <a:gd name="T17" fmla="*/ 25 h 33"/>
                  <a:gd name="T18" fmla="*/ 31 w 34"/>
                  <a:gd name="T19" fmla="*/ 24 h 33"/>
                  <a:gd name="T20" fmla="*/ 34 w 34"/>
                  <a:gd name="T2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34" y="28"/>
                    </a:moveTo>
                    <a:lnTo>
                      <a:pt x="11" y="0"/>
                    </a:lnTo>
                    <a:lnTo>
                      <a:pt x="0" y="8"/>
                    </a:lnTo>
                    <a:lnTo>
                      <a:pt x="20" y="33"/>
                    </a:lnTo>
                    <a:lnTo>
                      <a:pt x="19" y="28"/>
                    </a:lnTo>
                    <a:lnTo>
                      <a:pt x="34" y="28"/>
                    </a:lnTo>
                    <a:lnTo>
                      <a:pt x="34" y="27"/>
                    </a:lnTo>
                    <a:lnTo>
                      <a:pt x="33" y="26"/>
                    </a:lnTo>
                    <a:lnTo>
                      <a:pt x="33" y="25"/>
                    </a:lnTo>
                    <a:lnTo>
                      <a:pt x="31" y="24"/>
                    </a:lnTo>
                    <a:lnTo>
                      <a:pt x="3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5" name="Freeform 857"/>
              <p:cNvSpPr>
                <a:spLocks/>
              </p:cNvSpPr>
              <p:nvPr/>
            </p:nvSpPr>
            <p:spPr bwMode="auto">
              <a:xfrm>
                <a:off x="864" y="1960"/>
                <a:ext cx="8" cy="16"/>
              </a:xfrm>
              <a:custGeom>
                <a:avLst/>
                <a:gdLst>
                  <a:gd name="T0" fmla="*/ 12 w 15"/>
                  <a:gd name="T1" fmla="*/ 33 h 33"/>
                  <a:gd name="T2" fmla="*/ 15 w 15"/>
                  <a:gd name="T3" fmla="*/ 27 h 33"/>
                  <a:gd name="T4" fmla="*/ 15 w 15"/>
                  <a:gd name="T5" fmla="*/ 18 h 33"/>
                  <a:gd name="T6" fmla="*/ 15 w 15"/>
                  <a:gd name="T7" fmla="*/ 7 h 33"/>
                  <a:gd name="T8" fmla="*/ 15 w 15"/>
                  <a:gd name="T9" fmla="*/ 0 h 33"/>
                  <a:gd name="T10" fmla="*/ 0 w 15"/>
                  <a:gd name="T11" fmla="*/ 0 h 33"/>
                  <a:gd name="T12" fmla="*/ 0 w 15"/>
                  <a:gd name="T13" fmla="*/ 28 h 33"/>
                  <a:gd name="T14" fmla="*/ 1 w 15"/>
                  <a:gd name="T15" fmla="*/ 25 h 33"/>
                  <a:gd name="T16" fmla="*/ 12 w 15"/>
                  <a:gd name="T17" fmla="*/ 33 h 33"/>
                  <a:gd name="T18" fmla="*/ 14 w 15"/>
                  <a:gd name="T19" fmla="*/ 33 h 33"/>
                  <a:gd name="T20" fmla="*/ 14 w 15"/>
                  <a:gd name="T21" fmla="*/ 31 h 33"/>
                  <a:gd name="T22" fmla="*/ 15 w 15"/>
                  <a:gd name="T23" fmla="*/ 29 h 33"/>
                  <a:gd name="T24" fmla="*/ 15 w 15"/>
                  <a:gd name="T25" fmla="*/ 28 h 33"/>
                  <a:gd name="T26" fmla="*/ 12 w 15"/>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3">
                    <a:moveTo>
                      <a:pt x="12" y="33"/>
                    </a:moveTo>
                    <a:lnTo>
                      <a:pt x="15" y="27"/>
                    </a:lnTo>
                    <a:lnTo>
                      <a:pt x="15" y="18"/>
                    </a:lnTo>
                    <a:lnTo>
                      <a:pt x="15" y="7"/>
                    </a:lnTo>
                    <a:lnTo>
                      <a:pt x="15" y="0"/>
                    </a:lnTo>
                    <a:lnTo>
                      <a:pt x="0" y="0"/>
                    </a:lnTo>
                    <a:lnTo>
                      <a:pt x="0" y="28"/>
                    </a:lnTo>
                    <a:lnTo>
                      <a:pt x="1" y="25"/>
                    </a:lnTo>
                    <a:lnTo>
                      <a:pt x="12" y="33"/>
                    </a:lnTo>
                    <a:lnTo>
                      <a:pt x="14" y="33"/>
                    </a:lnTo>
                    <a:lnTo>
                      <a:pt x="14" y="31"/>
                    </a:lnTo>
                    <a:lnTo>
                      <a:pt x="15" y="29"/>
                    </a:lnTo>
                    <a:lnTo>
                      <a:pt x="15" y="28"/>
                    </a:lnTo>
                    <a:lnTo>
                      <a:pt x="1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6" name="Freeform 858"/>
              <p:cNvSpPr>
                <a:spLocks/>
              </p:cNvSpPr>
              <p:nvPr/>
            </p:nvSpPr>
            <p:spPr bwMode="auto">
              <a:xfrm>
                <a:off x="853" y="1972"/>
                <a:ext cx="18" cy="20"/>
              </a:xfrm>
              <a:custGeom>
                <a:avLst/>
                <a:gdLst>
                  <a:gd name="T0" fmla="*/ 6 w 35"/>
                  <a:gd name="T1" fmla="*/ 39 h 39"/>
                  <a:gd name="T2" fmla="*/ 12 w 35"/>
                  <a:gd name="T3" fmla="*/ 34 h 39"/>
                  <a:gd name="T4" fmla="*/ 21 w 35"/>
                  <a:gd name="T5" fmla="*/ 25 h 39"/>
                  <a:gd name="T6" fmla="*/ 30 w 35"/>
                  <a:gd name="T7" fmla="*/ 15 h 39"/>
                  <a:gd name="T8" fmla="*/ 35 w 35"/>
                  <a:gd name="T9" fmla="*/ 8 h 39"/>
                  <a:gd name="T10" fmla="*/ 24 w 35"/>
                  <a:gd name="T11" fmla="*/ 0 h 39"/>
                  <a:gd name="T12" fmla="*/ 0 w 35"/>
                  <a:gd name="T13" fmla="*/ 27 h 39"/>
                  <a:gd name="T14" fmla="*/ 4 w 35"/>
                  <a:gd name="T15" fmla="*/ 25 h 39"/>
                  <a:gd name="T16" fmla="*/ 6 w 35"/>
                  <a:gd name="T17" fmla="*/ 39 h 39"/>
                  <a:gd name="T18" fmla="*/ 7 w 35"/>
                  <a:gd name="T19" fmla="*/ 39 h 39"/>
                  <a:gd name="T20" fmla="*/ 9 w 35"/>
                  <a:gd name="T21" fmla="*/ 38 h 39"/>
                  <a:gd name="T22" fmla="*/ 10 w 35"/>
                  <a:gd name="T23" fmla="*/ 38 h 39"/>
                  <a:gd name="T24" fmla="*/ 10 w 35"/>
                  <a:gd name="T25" fmla="*/ 36 h 39"/>
                  <a:gd name="T26" fmla="*/ 6 w 35"/>
                  <a:gd name="T2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9">
                    <a:moveTo>
                      <a:pt x="6" y="39"/>
                    </a:moveTo>
                    <a:lnTo>
                      <a:pt x="12" y="34"/>
                    </a:lnTo>
                    <a:lnTo>
                      <a:pt x="21" y="25"/>
                    </a:lnTo>
                    <a:lnTo>
                      <a:pt x="30" y="15"/>
                    </a:lnTo>
                    <a:lnTo>
                      <a:pt x="35" y="8"/>
                    </a:lnTo>
                    <a:lnTo>
                      <a:pt x="24" y="0"/>
                    </a:lnTo>
                    <a:lnTo>
                      <a:pt x="0" y="27"/>
                    </a:lnTo>
                    <a:lnTo>
                      <a:pt x="4" y="25"/>
                    </a:lnTo>
                    <a:lnTo>
                      <a:pt x="6" y="39"/>
                    </a:lnTo>
                    <a:lnTo>
                      <a:pt x="7" y="39"/>
                    </a:lnTo>
                    <a:lnTo>
                      <a:pt x="9" y="38"/>
                    </a:lnTo>
                    <a:lnTo>
                      <a:pt x="10" y="38"/>
                    </a:lnTo>
                    <a:lnTo>
                      <a:pt x="10" y="36"/>
                    </a:lnTo>
                    <a:lnTo>
                      <a:pt x="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7" name="Freeform 859"/>
              <p:cNvSpPr>
                <a:spLocks/>
              </p:cNvSpPr>
              <p:nvPr/>
            </p:nvSpPr>
            <p:spPr bwMode="auto">
              <a:xfrm>
                <a:off x="819" y="1985"/>
                <a:ext cx="37" cy="14"/>
              </a:xfrm>
              <a:custGeom>
                <a:avLst/>
                <a:gdLst>
                  <a:gd name="T0" fmla="*/ 0 w 74"/>
                  <a:gd name="T1" fmla="*/ 24 h 28"/>
                  <a:gd name="T2" fmla="*/ 4 w 74"/>
                  <a:gd name="T3" fmla="*/ 25 h 28"/>
                  <a:gd name="T4" fmla="*/ 12 w 74"/>
                  <a:gd name="T5" fmla="*/ 25 h 28"/>
                  <a:gd name="T6" fmla="*/ 23 w 74"/>
                  <a:gd name="T7" fmla="*/ 24 h 28"/>
                  <a:gd name="T8" fmla="*/ 36 w 74"/>
                  <a:gd name="T9" fmla="*/ 22 h 28"/>
                  <a:gd name="T10" fmla="*/ 47 w 74"/>
                  <a:gd name="T11" fmla="*/ 19 h 28"/>
                  <a:gd name="T12" fmla="*/ 59 w 74"/>
                  <a:gd name="T13" fmla="*/ 17 h 28"/>
                  <a:gd name="T14" fmla="*/ 68 w 74"/>
                  <a:gd name="T15" fmla="*/ 15 h 28"/>
                  <a:gd name="T16" fmla="*/ 74 w 74"/>
                  <a:gd name="T17" fmla="*/ 14 h 28"/>
                  <a:gd name="T18" fmla="*/ 72 w 74"/>
                  <a:gd name="T19" fmla="*/ 0 h 28"/>
                  <a:gd name="T20" fmla="*/ 3 w 74"/>
                  <a:gd name="T21" fmla="*/ 14 h 28"/>
                  <a:gd name="T22" fmla="*/ 10 w 74"/>
                  <a:gd name="T23" fmla="*/ 15 h 28"/>
                  <a:gd name="T24" fmla="*/ 0 w 74"/>
                  <a:gd name="T25" fmla="*/ 24 h 28"/>
                  <a:gd name="T26" fmla="*/ 2 w 74"/>
                  <a:gd name="T27" fmla="*/ 28 h 28"/>
                  <a:gd name="T28" fmla="*/ 6 w 74"/>
                  <a:gd name="T29" fmla="*/ 26 h 28"/>
                  <a:gd name="T30" fmla="*/ 0 w 74"/>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28">
                    <a:moveTo>
                      <a:pt x="0" y="24"/>
                    </a:moveTo>
                    <a:lnTo>
                      <a:pt x="4" y="25"/>
                    </a:lnTo>
                    <a:lnTo>
                      <a:pt x="12" y="25"/>
                    </a:lnTo>
                    <a:lnTo>
                      <a:pt x="23" y="24"/>
                    </a:lnTo>
                    <a:lnTo>
                      <a:pt x="36" y="22"/>
                    </a:lnTo>
                    <a:lnTo>
                      <a:pt x="47" y="19"/>
                    </a:lnTo>
                    <a:lnTo>
                      <a:pt x="59" y="17"/>
                    </a:lnTo>
                    <a:lnTo>
                      <a:pt x="68" y="15"/>
                    </a:lnTo>
                    <a:lnTo>
                      <a:pt x="74" y="14"/>
                    </a:lnTo>
                    <a:lnTo>
                      <a:pt x="72" y="0"/>
                    </a:lnTo>
                    <a:lnTo>
                      <a:pt x="3" y="14"/>
                    </a:lnTo>
                    <a:lnTo>
                      <a:pt x="10" y="15"/>
                    </a:lnTo>
                    <a:lnTo>
                      <a:pt x="0" y="24"/>
                    </a:lnTo>
                    <a:lnTo>
                      <a:pt x="2" y="28"/>
                    </a:lnTo>
                    <a:lnTo>
                      <a:pt x="6" y="2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8" name="Freeform 860"/>
              <p:cNvSpPr>
                <a:spLocks/>
              </p:cNvSpPr>
              <p:nvPr/>
            </p:nvSpPr>
            <p:spPr bwMode="auto">
              <a:xfrm>
                <a:off x="804" y="1973"/>
                <a:ext cx="20" cy="24"/>
              </a:xfrm>
              <a:custGeom>
                <a:avLst/>
                <a:gdLst>
                  <a:gd name="T0" fmla="*/ 6 w 39"/>
                  <a:gd name="T1" fmla="*/ 13 h 47"/>
                  <a:gd name="T2" fmla="*/ 0 w 39"/>
                  <a:gd name="T3" fmla="*/ 10 h 47"/>
                  <a:gd name="T4" fmla="*/ 29 w 39"/>
                  <a:gd name="T5" fmla="*/ 47 h 47"/>
                  <a:gd name="T6" fmla="*/ 39 w 39"/>
                  <a:gd name="T7" fmla="*/ 38 h 47"/>
                  <a:gd name="T8" fmla="*/ 12 w 39"/>
                  <a:gd name="T9" fmla="*/ 1 h 47"/>
                  <a:gd name="T10" fmla="*/ 6 w 39"/>
                  <a:gd name="T11" fmla="*/ 0 h 47"/>
                  <a:gd name="T12" fmla="*/ 12 w 39"/>
                  <a:gd name="T13" fmla="*/ 1 h 47"/>
                  <a:gd name="T14" fmla="*/ 10 w 39"/>
                  <a:gd name="T15" fmla="*/ 0 h 47"/>
                  <a:gd name="T16" fmla="*/ 9 w 39"/>
                  <a:gd name="T17" fmla="*/ 0 h 47"/>
                  <a:gd name="T18" fmla="*/ 7 w 39"/>
                  <a:gd name="T19" fmla="*/ 0 h 47"/>
                  <a:gd name="T20" fmla="*/ 6 w 39"/>
                  <a:gd name="T21" fmla="*/ 0 h 47"/>
                  <a:gd name="T22" fmla="*/ 6 w 39"/>
                  <a:gd name="T23"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7">
                    <a:moveTo>
                      <a:pt x="6" y="13"/>
                    </a:moveTo>
                    <a:lnTo>
                      <a:pt x="0" y="10"/>
                    </a:lnTo>
                    <a:lnTo>
                      <a:pt x="29" y="47"/>
                    </a:lnTo>
                    <a:lnTo>
                      <a:pt x="39" y="38"/>
                    </a:lnTo>
                    <a:lnTo>
                      <a:pt x="12" y="1"/>
                    </a:lnTo>
                    <a:lnTo>
                      <a:pt x="6" y="0"/>
                    </a:lnTo>
                    <a:lnTo>
                      <a:pt x="12" y="1"/>
                    </a:lnTo>
                    <a:lnTo>
                      <a:pt x="10" y="0"/>
                    </a:lnTo>
                    <a:lnTo>
                      <a:pt x="9" y="0"/>
                    </a:lnTo>
                    <a:lnTo>
                      <a:pt x="7" y="0"/>
                    </a:lnTo>
                    <a:lnTo>
                      <a:pt x="6" y="0"/>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29" name="Freeform 861"/>
              <p:cNvSpPr>
                <a:spLocks/>
              </p:cNvSpPr>
              <p:nvPr/>
            </p:nvSpPr>
            <p:spPr bwMode="auto">
              <a:xfrm>
                <a:off x="766" y="1967"/>
                <a:ext cx="41" cy="13"/>
              </a:xfrm>
              <a:custGeom>
                <a:avLst/>
                <a:gdLst>
                  <a:gd name="T0" fmla="*/ 24 w 82"/>
                  <a:gd name="T1" fmla="*/ 6 h 26"/>
                  <a:gd name="T2" fmla="*/ 20 w 82"/>
                  <a:gd name="T3" fmla="*/ 16 h 26"/>
                  <a:gd name="T4" fmla="*/ 82 w 82"/>
                  <a:gd name="T5" fmla="*/ 26 h 26"/>
                  <a:gd name="T6" fmla="*/ 82 w 82"/>
                  <a:gd name="T7" fmla="*/ 13 h 26"/>
                  <a:gd name="T8" fmla="*/ 20 w 82"/>
                  <a:gd name="T9" fmla="*/ 4 h 26"/>
                  <a:gd name="T10" fmla="*/ 16 w 82"/>
                  <a:gd name="T11" fmla="*/ 14 h 26"/>
                  <a:gd name="T12" fmla="*/ 20 w 82"/>
                  <a:gd name="T13" fmla="*/ 4 h 26"/>
                  <a:gd name="T14" fmla="*/ 0 w 82"/>
                  <a:gd name="T15" fmla="*/ 0 h 26"/>
                  <a:gd name="T16" fmla="*/ 16 w 82"/>
                  <a:gd name="T17" fmla="*/ 14 h 26"/>
                  <a:gd name="T18" fmla="*/ 24 w 82"/>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6">
                    <a:moveTo>
                      <a:pt x="24" y="6"/>
                    </a:moveTo>
                    <a:lnTo>
                      <a:pt x="20" y="16"/>
                    </a:lnTo>
                    <a:lnTo>
                      <a:pt x="82" y="26"/>
                    </a:lnTo>
                    <a:lnTo>
                      <a:pt x="82" y="13"/>
                    </a:lnTo>
                    <a:lnTo>
                      <a:pt x="20" y="4"/>
                    </a:lnTo>
                    <a:lnTo>
                      <a:pt x="16" y="14"/>
                    </a:lnTo>
                    <a:lnTo>
                      <a:pt x="20" y="4"/>
                    </a:lnTo>
                    <a:lnTo>
                      <a:pt x="0" y="0"/>
                    </a:lnTo>
                    <a:lnTo>
                      <a:pt x="16" y="14"/>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0" name="Freeform 862"/>
              <p:cNvSpPr>
                <a:spLocks/>
              </p:cNvSpPr>
              <p:nvPr/>
            </p:nvSpPr>
            <p:spPr bwMode="auto">
              <a:xfrm>
                <a:off x="775" y="1970"/>
                <a:ext cx="22" cy="18"/>
              </a:xfrm>
              <a:custGeom>
                <a:avLst/>
                <a:gdLst>
                  <a:gd name="T0" fmla="*/ 29 w 45"/>
                  <a:gd name="T1" fmla="*/ 36 h 36"/>
                  <a:gd name="T2" fmla="*/ 34 w 45"/>
                  <a:gd name="T3" fmla="*/ 25 h 36"/>
                  <a:gd name="T4" fmla="*/ 8 w 45"/>
                  <a:gd name="T5" fmla="*/ 0 h 36"/>
                  <a:gd name="T6" fmla="*/ 0 w 45"/>
                  <a:gd name="T7" fmla="*/ 8 h 36"/>
                  <a:gd name="T8" fmla="*/ 24 w 45"/>
                  <a:gd name="T9" fmla="*/ 33 h 36"/>
                  <a:gd name="T10" fmla="*/ 29 w 45"/>
                  <a:gd name="T11" fmla="*/ 23 h 36"/>
                  <a:gd name="T12" fmla="*/ 29 w 45"/>
                  <a:gd name="T13" fmla="*/ 36 h 36"/>
                  <a:gd name="T14" fmla="*/ 45 w 45"/>
                  <a:gd name="T15" fmla="*/ 35 h 36"/>
                  <a:gd name="T16" fmla="*/ 34 w 45"/>
                  <a:gd name="T17" fmla="*/ 25 h 36"/>
                  <a:gd name="T18" fmla="*/ 29 w 45"/>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6">
                    <a:moveTo>
                      <a:pt x="29" y="36"/>
                    </a:moveTo>
                    <a:lnTo>
                      <a:pt x="34" y="25"/>
                    </a:lnTo>
                    <a:lnTo>
                      <a:pt x="8" y="0"/>
                    </a:lnTo>
                    <a:lnTo>
                      <a:pt x="0" y="8"/>
                    </a:lnTo>
                    <a:lnTo>
                      <a:pt x="24" y="33"/>
                    </a:lnTo>
                    <a:lnTo>
                      <a:pt x="29" y="23"/>
                    </a:lnTo>
                    <a:lnTo>
                      <a:pt x="29" y="36"/>
                    </a:lnTo>
                    <a:lnTo>
                      <a:pt x="45" y="35"/>
                    </a:lnTo>
                    <a:lnTo>
                      <a:pt x="34" y="25"/>
                    </a:lnTo>
                    <a:lnTo>
                      <a:pt x="2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1" name="Freeform 863"/>
              <p:cNvSpPr>
                <a:spLocks/>
              </p:cNvSpPr>
              <p:nvPr/>
            </p:nvSpPr>
            <p:spPr bwMode="auto">
              <a:xfrm>
                <a:off x="753" y="1981"/>
                <a:ext cx="36" cy="11"/>
              </a:xfrm>
              <a:custGeom>
                <a:avLst/>
                <a:gdLst>
                  <a:gd name="T0" fmla="*/ 0 w 73"/>
                  <a:gd name="T1" fmla="*/ 20 h 21"/>
                  <a:gd name="T2" fmla="*/ 0 w 73"/>
                  <a:gd name="T3" fmla="*/ 20 h 21"/>
                  <a:gd name="T4" fmla="*/ 3 w 73"/>
                  <a:gd name="T5" fmla="*/ 20 h 21"/>
                  <a:gd name="T6" fmla="*/ 4 w 73"/>
                  <a:gd name="T7" fmla="*/ 21 h 21"/>
                  <a:gd name="T8" fmla="*/ 4 w 73"/>
                  <a:gd name="T9" fmla="*/ 21 h 21"/>
                  <a:gd name="T10" fmla="*/ 73 w 73"/>
                  <a:gd name="T11" fmla="*/ 13 h 21"/>
                  <a:gd name="T12" fmla="*/ 73 w 73"/>
                  <a:gd name="T13" fmla="*/ 0 h 21"/>
                  <a:gd name="T14" fmla="*/ 4 w 73"/>
                  <a:gd name="T15" fmla="*/ 7 h 21"/>
                  <a:gd name="T16" fmla="*/ 7 w 73"/>
                  <a:gd name="T17" fmla="*/ 8 h 21"/>
                  <a:gd name="T18" fmla="*/ 0 w 73"/>
                  <a:gd name="T19" fmla="*/ 20 h 21"/>
                  <a:gd name="T20" fmla="*/ 3 w 73"/>
                  <a:gd name="T21" fmla="*/ 21 h 21"/>
                  <a:gd name="T22" fmla="*/ 4 w 73"/>
                  <a:gd name="T23" fmla="*/ 21 h 21"/>
                  <a:gd name="T24" fmla="*/ 0 w 73"/>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21">
                    <a:moveTo>
                      <a:pt x="0" y="20"/>
                    </a:moveTo>
                    <a:lnTo>
                      <a:pt x="0" y="20"/>
                    </a:lnTo>
                    <a:lnTo>
                      <a:pt x="3" y="20"/>
                    </a:lnTo>
                    <a:lnTo>
                      <a:pt x="4" y="21"/>
                    </a:lnTo>
                    <a:lnTo>
                      <a:pt x="4" y="21"/>
                    </a:lnTo>
                    <a:lnTo>
                      <a:pt x="73" y="13"/>
                    </a:lnTo>
                    <a:lnTo>
                      <a:pt x="73" y="0"/>
                    </a:lnTo>
                    <a:lnTo>
                      <a:pt x="4" y="7"/>
                    </a:lnTo>
                    <a:lnTo>
                      <a:pt x="7" y="8"/>
                    </a:lnTo>
                    <a:lnTo>
                      <a:pt x="0" y="20"/>
                    </a:lnTo>
                    <a:lnTo>
                      <a:pt x="3" y="21"/>
                    </a:lnTo>
                    <a:lnTo>
                      <a:pt x="4" y="21"/>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2" name="Freeform 864"/>
              <p:cNvSpPr>
                <a:spLocks/>
              </p:cNvSpPr>
              <p:nvPr/>
            </p:nvSpPr>
            <p:spPr bwMode="auto">
              <a:xfrm>
                <a:off x="694" y="1960"/>
                <a:ext cx="62" cy="31"/>
              </a:xfrm>
              <a:custGeom>
                <a:avLst/>
                <a:gdLst>
                  <a:gd name="T0" fmla="*/ 3 w 123"/>
                  <a:gd name="T1" fmla="*/ 14 h 63"/>
                  <a:gd name="T2" fmla="*/ 17 w 123"/>
                  <a:gd name="T3" fmla="*/ 13 h 63"/>
                  <a:gd name="T4" fmla="*/ 32 w 123"/>
                  <a:gd name="T5" fmla="*/ 15 h 63"/>
                  <a:gd name="T6" fmla="*/ 47 w 123"/>
                  <a:gd name="T7" fmla="*/ 22 h 63"/>
                  <a:gd name="T8" fmla="*/ 62 w 123"/>
                  <a:gd name="T9" fmla="*/ 29 h 63"/>
                  <a:gd name="T10" fmla="*/ 77 w 123"/>
                  <a:gd name="T11" fmla="*/ 38 h 63"/>
                  <a:gd name="T12" fmla="*/ 91 w 123"/>
                  <a:gd name="T13" fmla="*/ 48 h 63"/>
                  <a:gd name="T14" fmla="*/ 104 w 123"/>
                  <a:gd name="T15" fmla="*/ 56 h 63"/>
                  <a:gd name="T16" fmla="*/ 116 w 123"/>
                  <a:gd name="T17" fmla="*/ 63 h 63"/>
                  <a:gd name="T18" fmla="*/ 123 w 123"/>
                  <a:gd name="T19" fmla="*/ 51 h 63"/>
                  <a:gd name="T20" fmla="*/ 107 w 123"/>
                  <a:gd name="T21" fmla="*/ 44 h 63"/>
                  <a:gd name="T22" fmla="*/ 93 w 123"/>
                  <a:gd name="T23" fmla="*/ 36 h 63"/>
                  <a:gd name="T24" fmla="*/ 79 w 123"/>
                  <a:gd name="T25" fmla="*/ 27 h 63"/>
                  <a:gd name="T26" fmla="*/ 66 w 123"/>
                  <a:gd name="T27" fmla="*/ 18 h 63"/>
                  <a:gd name="T28" fmla="*/ 52 w 123"/>
                  <a:gd name="T29" fmla="*/ 10 h 63"/>
                  <a:gd name="T30" fmla="*/ 37 w 123"/>
                  <a:gd name="T31" fmla="*/ 4 h 63"/>
                  <a:gd name="T32" fmla="*/ 20 w 123"/>
                  <a:gd name="T33" fmla="*/ 0 h 63"/>
                  <a:gd name="T34" fmla="*/ 0 w 123"/>
                  <a:gd name="T35" fmla="*/ 2 h 63"/>
                  <a:gd name="T36" fmla="*/ 3 w 123"/>
                  <a:gd name="T37"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3">
                    <a:moveTo>
                      <a:pt x="3" y="14"/>
                    </a:moveTo>
                    <a:lnTo>
                      <a:pt x="17" y="13"/>
                    </a:lnTo>
                    <a:lnTo>
                      <a:pt x="32" y="15"/>
                    </a:lnTo>
                    <a:lnTo>
                      <a:pt x="47" y="22"/>
                    </a:lnTo>
                    <a:lnTo>
                      <a:pt x="62" y="29"/>
                    </a:lnTo>
                    <a:lnTo>
                      <a:pt x="77" y="38"/>
                    </a:lnTo>
                    <a:lnTo>
                      <a:pt x="91" y="48"/>
                    </a:lnTo>
                    <a:lnTo>
                      <a:pt x="104" y="56"/>
                    </a:lnTo>
                    <a:lnTo>
                      <a:pt x="116" y="63"/>
                    </a:lnTo>
                    <a:lnTo>
                      <a:pt x="123" y="51"/>
                    </a:lnTo>
                    <a:lnTo>
                      <a:pt x="107" y="44"/>
                    </a:lnTo>
                    <a:lnTo>
                      <a:pt x="93" y="36"/>
                    </a:lnTo>
                    <a:lnTo>
                      <a:pt x="79" y="27"/>
                    </a:lnTo>
                    <a:lnTo>
                      <a:pt x="66" y="18"/>
                    </a:lnTo>
                    <a:lnTo>
                      <a:pt x="52" y="10"/>
                    </a:lnTo>
                    <a:lnTo>
                      <a:pt x="37" y="4"/>
                    </a:lnTo>
                    <a:lnTo>
                      <a:pt x="20" y="0"/>
                    </a:lnTo>
                    <a:lnTo>
                      <a:pt x="0" y="2"/>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033" name="Freeform 865"/>
            <p:cNvSpPr>
              <a:spLocks/>
            </p:cNvSpPr>
            <p:nvPr/>
          </p:nvSpPr>
          <p:spPr bwMode="auto">
            <a:xfrm>
              <a:off x="655" y="1895"/>
              <a:ext cx="41" cy="78"/>
            </a:xfrm>
            <a:custGeom>
              <a:avLst/>
              <a:gdLst>
                <a:gd name="T0" fmla="*/ 43 w 83"/>
                <a:gd name="T1" fmla="*/ 6 h 157"/>
                <a:gd name="T2" fmla="*/ 44 w 83"/>
                <a:gd name="T3" fmla="*/ 0 h 157"/>
                <a:gd name="T4" fmla="*/ 33 w 83"/>
                <a:gd name="T5" fmla="*/ 14 h 157"/>
                <a:gd name="T6" fmla="*/ 22 w 83"/>
                <a:gd name="T7" fmla="*/ 32 h 157"/>
                <a:gd name="T8" fmla="*/ 14 w 83"/>
                <a:gd name="T9" fmla="*/ 52 h 157"/>
                <a:gd name="T10" fmla="*/ 7 w 83"/>
                <a:gd name="T11" fmla="*/ 73 h 157"/>
                <a:gd name="T12" fmla="*/ 3 w 83"/>
                <a:gd name="T13" fmla="*/ 95 h 157"/>
                <a:gd name="T14" fmla="*/ 0 w 83"/>
                <a:gd name="T15" fmla="*/ 117 h 157"/>
                <a:gd name="T16" fmla="*/ 3 w 83"/>
                <a:gd name="T17" fmla="*/ 135 h 157"/>
                <a:gd name="T18" fmla="*/ 7 w 83"/>
                <a:gd name="T19" fmla="*/ 152 h 157"/>
                <a:gd name="T20" fmla="*/ 15 w 83"/>
                <a:gd name="T21" fmla="*/ 156 h 157"/>
                <a:gd name="T22" fmla="*/ 25 w 83"/>
                <a:gd name="T23" fmla="*/ 157 h 157"/>
                <a:gd name="T24" fmla="*/ 35 w 83"/>
                <a:gd name="T25" fmla="*/ 157 h 157"/>
                <a:gd name="T26" fmla="*/ 45 w 83"/>
                <a:gd name="T27" fmla="*/ 156 h 157"/>
                <a:gd name="T28" fmla="*/ 57 w 83"/>
                <a:gd name="T29" fmla="*/ 153 h 157"/>
                <a:gd name="T30" fmla="*/ 67 w 83"/>
                <a:gd name="T31" fmla="*/ 151 h 157"/>
                <a:gd name="T32" fmla="*/ 76 w 83"/>
                <a:gd name="T33" fmla="*/ 148 h 157"/>
                <a:gd name="T34" fmla="*/ 83 w 83"/>
                <a:gd name="T35" fmla="*/ 144 h 157"/>
                <a:gd name="T36" fmla="*/ 80 w 83"/>
                <a:gd name="T37" fmla="*/ 132 h 157"/>
                <a:gd name="T38" fmla="*/ 74 w 83"/>
                <a:gd name="T39" fmla="*/ 134 h 157"/>
                <a:gd name="T40" fmla="*/ 66 w 83"/>
                <a:gd name="T41" fmla="*/ 137 h 157"/>
                <a:gd name="T42" fmla="*/ 57 w 83"/>
                <a:gd name="T43" fmla="*/ 140 h 157"/>
                <a:gd name="T44" fmla="*/ 48 w 83"/>
                <a:gd name="T45" fmla="*/ 142 h 157"/>
                <a:gd name="T46" fmla="*/ 38 w 83"/>
                <a:gd name="T47" fmla="*/ 144 h 157"/>
                <a:gd name="T48" fmla="*/ 30 w 83"/>
                <a:gd name="T49" fmla="*/ 144 h 157"/>
                <a:gd name="T50" fmla="*/ 22 w 83"/>
                <a:gd name="T51" fmla="*/ 143 h 157"/>
                <a:gd name="T52" fmla="*/ 15 w 83"/>
                <a:gd name="T53" fmla="*/ 141 h 157"/>
                <a:gd name="T54" fmla="*/ 10 w 83"/>
                <a:gd name="T55" fmla="*/ 122 h 157"/>
                <a:gd name="T56" fmla="*/ 11 w 83"/>
                <a:gd name="T57" fmla="*/ 105 h 157"/>
                <a:gd name="T58" fmla="*/ 17 w 83"/>
                <a:gd name="T59" fmla="*/ 87 h 157"/>
                <a:gd name="T60" fmla="*/ 26 w 83"/>
                <a:gd name="T61" fmla="*/ 69 h 157"/>
                <a:gd name="T62" fmla="*/ 35 w 83"/>
                <a:gd name="T63" fmla="*/ 51 h 157"/>
                <a:gd name="T64" fmla="*/ 44 w 83"/>
                <a:gd name="T65" fmla="*/ 35 h 157"/>
                <a:gd name="T66" fmla="*/ 52 w 83"/>
                <a:gd name="T67" fmla="*/ 18 h 157"/>
                <a:gd name="T68" fmla="*/ 56 w 83"/>
                <a:gd name="T69" fmla="*/ 1 h 157"/>
                <a:gd name="T70" fmla="*/ 55 w 83"/>
                <a:gd name="T71" fmla="*/ 7 h 157"/>
                <a:gd name="T72" fmla="*/ 56 w 83"/>
                <a:gd name="T73" fmla="*/ 6 h 157"/>
                <a:gd name="T74" fmla="*/ 57 w 83"/>
                <a:gd name="T75" fmla="*/ 4 h 157"/>
                <a:gd name="T76" fmla="*/ 57 w 83"/>
                <a:gd name="T77" fmla="*/ 3 h 157"/>
                <a:gd name="T78" fmla="*/ 56 w 83"/>
                <a:gd name="T79" fmla="*/ 1 h 157"/>
                <a:gd name="T80" fmla="*/ 43 w 83"/>
                <a:gd name="T8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57">
                  <a:moveTo>
                    <a:pt x="43" y="6"/>
                  </a:moveTo>
                  <a:lnTo>
                    <a:pt x="44" y="0"/>
                  </a:lnTo>
                  <a:lnTo>
                    <a:pt x="33" y="14"/>
                  </a:lnTo>
                  <a:lnTo>
                    <a:pt x="22" y="32"/>
                  </a:lnTo>
                  <a:lnTo>
                    <a:pt x="14" y="52"/>
                  </a:lnTo>
                  <a:lnTo>
                    <a:pt x="7" y="73"/>
                  </a:lnTo>
                  <a:lnTo>
                    <a:pt x="3" y="95"/>
                  </a:lnTo>
                  <a:lnTo>
                    <a:pt x="0" y="117"/>
                  </a:lnTo>
                  <a:lnTo>
                    <a:pt x="3" y="135"/>
                  </a:lnTo>
                  <a:lnTo>
                    <a:pt x="7" y="152"/>
                  </a:lnTo>
                  <a:lnTo>
                    <a:pt x="15" y="156"/>
                  </a:lnTo>
                  <a:lnTo>
                    <a:pt x="25" y="157"/>
                  </a:lnTo>
                  <a:lnTo>
                    <a:pt x="35" y="157"/>
                  </a:lnTo>
                  <a:lnTo>
                    <a:pt x="45" y="156"/>
                  </a:lnTo>
                  <a:lnTo>
                    <a:pt x="57" y="153"/>
                  </a:lnTo>
                  <a:lnTo>
                    <a:pt x="67" y="151"/>
                  </a:lnTo>
                  <a:lnTo>
                    <a:pt x="76" y="148"/>
                  </a:lnTo>
                  <a:lnTo>
                    <a:pt x="83" y="144"/>
                  </a:lnTo>
                  <a:lnTo>
                    <a:pt x="80" y="132"/>
                  </a:lnTo>
                  <a:lnTo>
                    <a:pt x="74" y="134"/>
                  </a:lnTo>
                  <a:lnTo>
                    <a:pt x="66" y="137"/>
                  </a:lnTo>
                  <a:lnTo>
                    <a:pt x="57" y="140"/>
                  </a:lnTo>
                  <a:lnTo>
                    <a:pt x="48" y="142"/>
                  </a:lnTo>
                  <a:lnTo>
                    <a:pt x="38" y="144"/>
                  </a:lnTo>
                  <a:lnTo>
                    <a:pt x="30" y="144"/>
                  </a:lnTo>
                  <a:lnTo>
                    <a:pt x="22" y="143"/>
                  </a:lnTo>
                  <a:lnTo>
                    <a:pt x="15" y="141"/>
                  </a:lnTo>
                  <a:lnTo>
                    <a:pt x="10" y="122"/>
                  </a:lnTo>
                  <a:lnTo>
                    <a:pt x="11" y="105"/>
                  </a:lnTo>
                  <a:lnTo>
                    <a:pt x="17" y="87"/>
                  </a:lnTo>
                  <a:lnTo>
                    <a:pt x="26" y="69"/>
                  </a:lnTo>
                  <a:lnTo>
                    <a:pt x="35" y="51"/>
                  </a:lnTo>
                  <a:lnTo>
                    <a:pt x="44" y="35"/>
                  </a:lnTo>
                  <a:lnTo>
                    <a:pt x="52" y="18"/>
                  </a:lnTo>
                  <a:lnTo>
                    <a:pt x="56" y="1"/>
                  </a:lnTo>
                  <a:lnTo>
                    <a:pt x="55" y="7"/>
                  </a:lnTo>
                  <a:lnTo>
                    <a:pt x="56" y="6"/>
                  </a:lnTo>
                  <a:lnTo>
                    <a:pt x="57" y="4"/>
                  </a:lnTo>
                  <a:lnTo>
                    <a:pt x="57" y="3"/>
                  </a:lnTo>
                  <a:lnTo>
                    <a:pt x="56" y="1"/>
                  </a:lnTo>
                  <a:lnTo>
                    <a:pt x="4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4" name="Freeform 866"/>
            <p:cNvSpPr>
              <a:spLocks/>
            </p:cNvSpPr>
            <p:nvPr/>
          </p:nvSpPr>
          <p:spPr bwMode="auto">
            <a:xfrm>
              <a:off x="669" y="1876"/>
              <a:ext cx="13" cy="22"/>
            </a:xfrm>
            <a:custGeom>
              <a:avLst/>
              <a:gdLst>
                <a:gd name="T0" fmla="*/ 15 w 28"/>
                <a:gd name="T1" fmla="*/ 7 h 44"/>
                <a:gd name="T2" fmla="*/ 6 w 28"/>
                <a:gd name="T3" fmla="*/ 16 h 44"/>
                <a:gd name="T4" fmla="*/ 15 w 28"/>
                <a:gd name="T5" fmla="*/ 44 h 44"/>
                <a:gd name="T6" fmla="*/ 28 w 28"/>
                <a:gd name="T7" fmla="*/ 39 h 44"/>
                <a:gd name="T8" fmla="*/ 19 w 28"/>
                <a:gd name="T9" fmla="*/ 12 h 44"/>
                <a:gd name="T10" fmla="*/ 10 w 28"/>
                <a:gd name="T11" fmla="*/ 20 h 44"/>
                <a:gd name="T12" fmla="*/ 15 w 28"/>
                <a:gd name="T13" fmla="*/ 7 h 44"/>
                <a:gd name="T14" fmla="*/ 0 w 28"/>
                <a:gd name="T15" fmla="*/ 0 h 44"/>
                <a:gd name="T16" fmla="*/ 6 w 28"/>
                <a:gd name="T17" fmla="*/ 16 h 44"/>
                <a:gd name="T18" fmla="*/ 15 w 28"/>
                <a:gd name="T19"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4">
                  <a:moveTo>
                    <a:pt x="15" y="7"/>
                  </a:moveTo>
                  <a:lnTo>
                    <a:pt x="6" y="16"/>
                  </a:lnTo>
                  <a:lnTo>
                    <a:pt x="15" y="44"/>
                  </a:lnTo>
                  <a:lnTo>
                    <a:pt x="28" y="39"/>
                  </a:lnTo>
                  <a:lnTo>
                    <a:pt x="19" y="12"/>
                  </a:lnTo>
                  <a:lnTo>
                    <a:pt x="10" y="20"/>
                  </a:lnTo>
                  <a:lnTo>
                    <a:pt x="15" y="7"/>
                  </a:lnTo>
                  <a:lnTo>
                    <a:pt x="0" y="0"/>
                  </a:lnTo>
                  <a:lnTo>
                    <a:pt x="6" y="16"/>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5" name="Freeform 867"/>
            <p:cNvSpPr>
              <a:spLocks/>
            </p:cNvSpPr>
            <p:nvPr/>
          </p:nvSpPr>
          <p:spPr bwMode="auto">
            <a:xfrm>
              <a:off x="674" y="1870"/>
              <a:ext cx="19" cy="18"/>
            </a:xfrm>
            <a:custGeom>
              <a:avLst/>
              <a:gdLst>
                <a:gd name="T0" fmla="*/ 25 w 40"/>
                <a:gd name="T1" fmla="*/ 2 h 36"/>
                <a:gd name="T2" fmla="*/ 25 w 40"/>
                <a:gd name="T3" fmla="*/ 6 h 36"/>
                <a:gd name="T4" fmla="*/ 25 w 40"/>
                <a:gd name="T5" fmla="*/ 11 h 36"/>
                <a:gd name="T6" fmla="*/ 25 w 40"/>
                <a:gd name="T7" fmla="*/ 17 h 36"/>
                <a:gd name="T8" fmla="*/ 25 w 40"/>
                <a:gd name="T9" fmla="*/ 21 h 36"/>
                <a:gd name="T10" fmla="*/ 21 w 40"/>
                <a:gd name="T11" fmla="*/ 24 h 36"/>
                <a:gd name="T12" fmla="*/ 15 w 40"/>
                <a:gd name="T13" fmla="*/ 23 h 36"/>
                <a:gd name="T14" fmla="*/ 9 w 40"/>
                <a:gd name="T15" fmla="*/ 20 h 36"/>
                <a:gd name="T16" fmla="*/ 5 w 40"/>
                <a:gd name="T17" fmla="*/ 19 h 36"/>
                <a:gd name="T18" fmla="*/ 0 w 40"/>
                <a:gd name="T19" fmla="*/ 32 h 36"/>
                <a:gd name="T20" fmla="*/ 7 w 40"/>
                <a:gd name="T21" fmla="*/ 34 h 36"/>
                <a:gd name="T22" fmla="*/ 12 w 40"/>
                <a:gd name="T23" fmla="*/ 35 h 36"/>
                <a:gd name="T24" fmla="*/ 17 w 40"/>
                <a:gd name="T25" fmla="*/ 36 h 36"/>
                <a:gd name="T26" fmla="*/ 24 w 40"/>
                <a:gd name="T27" fmla="*/ 36 h 36"/>
                <a:gd name="T28" fmla="*/ 38 w 40"/>
                <a:gd name="T29" fmla="*/ 26 h 36"/>
                <a:gd name="T30" fmla="*/ 40 w 40"/>
                <a:gd name="T31" fmla="*/ 20 h 36"/>
                <a:gd name="T32" fmla="*/ 40 w 40"/>
                <a:gd name="T33" fmla="*/ 12 h 36"/>
                <a:gd name="T34" fmla="*/ 38 w 40"/>
                <a:gd name="T35" fmla="*/ 5 h 36"/>
                <a:gd name="T36" fmla="*/ 37 w 40"/>
                <a:gd name="T37" fmla="*/ 0 h 36"/>
                <a:gd name="T38" fmla="*/ 25 w 40"/>
                <a:gd name="T3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6">
                  <a:moveTo>
                    <a:pt x="25" y="2"/>
                  </a:moveTo>
                  <a:lnTo>
                    <a:pt x="25" y="6"/>
                  </a:lnTo>
                  <a:lnTo>
                    <a:pt x="25" y="11"/>
                  </a:lnTo>
                  <a:lnTo>
                    <a:pt x="25" y="17"/>
                  </a:lnTo>
                  <a:lnTo>
                    <a:pt x="25" y="21"/>
                  </a:lnTo>
                  <a:lnTo>
                    <a:pt x="21" y="24"/>
                  </a:lnTo>
                  <a:lnTo>
                    <a:pt x="15" y="23"/>
                  </a:lnTo>
                  <a:lnTo>
                    <a:pt x="9" y="20"/>
                  </a:lnTo>
                  <a:lnTo>
                    <a:pt x="5" y="19"/>
                  </a:lnTo>
                  <a:lnTo>
                    <a:pt x="0" y="32"/>
                  </a:lnTo>
                  <a:lnTo>
                    <a:pt x="7" y="34"/>
                  </a:lnTo>
                  <a:lnTo>
                    <a:pt x="12" y="35"/>
                  </a:lnTo>
                  <a:lnTo>
                    <a:pt x="17" y="36"/>
                  </a:lnTo>
                  <a:lnTo>
                    <a:pt x="24" y="36"/>
                  </a:lnTo>
                  <a:lnTo>
                    <a:pt x="38" y="26"/>
                  </a:lnTo>
                  <a:lnTo>
                    <a:pt x="40" y="20"/>
                  </a:lnTo>
                  <a:lnTo>
                    <a:pt x="40" y="12"/>
                  </a:lnTo>
                  <a:lnTo>
                    <a:pt x="38" y="5"/>
                  </a:lnTo>
                  <a:lnTo>
                    <a:pt x="37"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6" name="Freeform 868"/>
            <p:cNvSpPr>
              <a:spLocks/>
            </p:cNvSpPr>
            <p:nvPr/>
          </p:nvSpPr>
          <p:spPr bwMode="auto">
            <a:xfrm>
              <a:off x="685" y="1847"/>
              <a:ext cx="28" cy="24"/>
            </a:xfrm>
            <a:custGeom>
              <a:avLst/>
              <a:gdLst>
                <a:gd name="T0" fmla="*/ 21 w 58"/>
                <a:gd name="T1" fmla="*/ 13 h 49"/>
                <a:gd name="T2" fmla="*/ 25 w 58"/>
                <a:gd name="T3" fmla="*/ 0 h 49"/>
                <a:gd name="T4" fmla="*/ 20 w 58"/>
                <a:gd name="T5" fmla="*/ 0 h 49"/>
                <a:gd name="T6" fmla="*/ 15 w 58"/>
                <a:gd name="T7" fmla="*/ 2 h 49"/>
                <a:gd name="T8" fmla="*/ 10 w 58"/>
                <a:gd name="T9" fmla="*/ 4 h 49"/>
                <a:gd name="T10" fmla="*/ 6 w 58"/>
                <a:gd name="T11" fmla="*/ 6 h 49"/>
                <a:gd name="T12" fmla="*/ 2 w 58"/>
                <a:gd name="T13" fmla="*/ 19 h 49"/>
                <a:gd name="T14" fmla="*/ 0 w 58"/>
                <a:gd name="T15" fmla="*/ 28 h 49"/>
                <a:gd name="T16" fmla="*/ 2 w 58"/>
                <a:gd name="T17" fmla="*/ 36 h 49"/>
                <a:gd name="T18" fmla="*/ 3 w 58"/>
                <a:gd name="T19" fmla="*/ 49 h 49"/>
                <a:gd name="T20" fmla="*/ 15 w 58"/>
                <a:gd name="T21" fmla="*/ 47 h 49"/>
                <a:gd name="T22" fmla="*/ 13 w 58"/>
                <a:gd name="T23" fmla="*/ 24 h 49"/>
                <a:gd name="T24" fmla="*/ 18 w 58"/>
                <a:gd name="T25" fmla="*/ 15 h 49"/>
                <a:gd name="T26" fmla="*/ 25 w 58"/>
                <a:gd name="T27" fmla="*/ 13 h 49"/>
                <a:gd name="T28" fmla="*/ 28 w 58"/>
                <a:gd name="T29" fmla="*/ 0 h 49"/>
                <a:gd name="T30" fmla="*/ 25 w 58"/>
                <a:gd name="T31" fmla="*/ 13 h 49"/>
                <a:gd name="T32" fmla="*/ 58 w 58"/>
                <a:gd name="T33" fmla="*/ 18 h 49"/>
                <a:gd name="T34" fmla="*/ 28 w 58"/>
                <a:gd name="T35" fmla="*/ 0 h 49"/>
                <a:gd name="T36" fmla="*/ 21 w 58"/>
                <a:gd name="T37"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9">
                  <a:moveTo>
                    <a:pt x="21" y="13"/>
                  </a:moveTo>
                  <a:lnTo>
                    <a:pt x="25" y="0"/>
                  </a:lnTo>
                  <a:lnTo>
                    <a:pt x="20" y="0"/>
                  </a:lnTo>
                  <a:lnTo>
                    <a:pt x="15" y="2"/>
                  </a:lnTo>
                  <a:lnTo>
                    <a:pt x="10" y="4"/>
                  </a:lnTo>
                  <a:lnTo>
                    <a:pt x="6" y="6"/>
                  </a:lnTo>
                  <a:lnTo>
                    <a:pt x="2" y="19"/>
                  </a:lnTo>
                  <a:lnTo>
                    <a:pt x="0" y="28"/>
                  </a:lnTo>
                  <a:lnTo>
                    <a:pt x="2" y="36"/>
                  </a:lnTo>
                  <a:lnTo>
                    <a:pt x="3" y="49"/>
                  </a:lnTo>
                  <a:lnTo>
                    <a:pt x="15" y="47"/>
                  </a:lnTo>
                  <a:lnTo>
                    <a:pt x="13" y="24"/>
                  </a:lnTo>
                  <a:lnTo>
                    <a:pt x="18" y="15"/>
                  </a:lnTo>
                  <a:lnTo>
                    <a:pt x="25" y="13"/>
                  </a:lnTo>
                  <a:lnTo>
                    <a:pt x="28" y="0"/>
                  </a:lnTo>
                  <a:lnTo>
                    <a:pt x="25" y="13"/>
                  </a:lnTo>
                  <a:lnTo>
                    <a:pt x="58" y="18"/>
                  </a:lnTo>
                  <a:lnTo>
                    <a:pt x="28" y="0"/>
                  </a:lnTo>
                  <a:lnTo>
                    <a:pt x="2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7" name="Freeform 869"/>
            <p:cNvSpPr>
              <a:spLocks/>
            </p:cNvSpPr>
            <p:nvPr/>
          </p:nvSpPr>
          <p:spPr bwMode="auto">
            <a:xfrm>
              <a:off x="678" y="1839"/>
              <a:ext cx="21" cy="14"/>
            </a:xfrm>
            <a:custGeom>
              <a:avLst/>
              <a:gdLst>
                <a:gd name="T0" fmla="*/ 2 w 40"/>
                <a:gd name="T1" fmla="*/ 4 h 29"/>
                <a:gd name="T2" fmla="*/ 5 w 40"/>
                <a:gd name="T3" fmla="*/ 13 h 29"/>
                <a:gd name="T4" fmla="*/ 33 w 40"/>
                <a:gd name="T5" fmla="*/ 29 h 29"/>
                <a:gd name="T6" fmla="*/ 40 w 40"/>
                <a:gd name="T7" fmla="*/ 16 h 29"/>
                <a:gd name="T8" fmla="*/ 12 w 40"/>
                <a:gd name="T9" fmla="*/ 0 h 29"/>
                <a:gd name="T10" fmla="*/ 15 w 40"/>
                <a:gd name="T11" fmla="*/ 8 h 29"/>
                <a:gd name="T12" fmla="*/ 2 w 40"/>
                <a:gd name="T13" fmla="*/ 4 h 29"/>
                <a:gd name="T14" fmla="*/ 0 w 40"/>
                <a:gd name="T15" fmla="*/ 10 h 29"/>
                <a:gd name="T16" fmla="*/ 5 w 40"/>
                <a:gd name="T17" fmla="*/ 13 h 29"/>
                <a:gd name="T18" fmla="*/ 2 w 40"/>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9">
                  <a:moveTo>
                    <a:pt x="2" y="4"/>
                  </a:moveTo>
                  <a:lnTo>
                    <a:pt x="5" y="13"/>
                  </a:lnTo>
                  <a:lnTo>
                    <a:pt x="33" y="29"/>
                  </a:lnTo>
                  <a:lnTo>
                    <a:pt x="40" y="16"/>
                  </a:lnTo>
                  <a:lnTo>
                    <a:pt x="12" y="0"/>
                  </a:lnTo>
                  <a:lnTo>
                    <a:pt x="15" y="8"/>
                  </a:lnTo>
                  <a:lnTo>
                    <a:pt x="2" y="4"/>
                  </a:lnTo>
                  <a:lnTo>
                    <a:pt x="0" y="10"/>
                  </a:lnTo>
                  <a:lnTo>
                    <a:pt x="5" y="1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8" name="Freeform 870"/>
            <p:cNvSpPr>
              <a:spLocks/>
            </p:cNvSpPr>
            <p:nvPr/>
          </p:nvSpPr>
          <p:spPr bwMode="auto">
            <a:xfrm>
              <a:off x="679" y="1772"/>
              <a:ext cx="32" cy="71"/>
            </a:xfrm>
            <a:custGeom>
              <a:avLst/>
              <a:gdLst>
                <a:gd name="T0" fmla="*/ 59 w 62"/>
                <a:gd name="T1" fmla="*/ 3 h 141"/>
                <a:gd name="T2" fmla="*/ 48 w 62"/>
                <a:gd name="T3" fmla="*/ 8 h 141"/>
                <a:gd name="T4" fmla="*/ 0 w 62"/>
                <a:gd name="T5" fmla="*/ 137 h 141"/>
                <a:gd name="T6" fmla="*/ 13 w 62"/>
                <a:gd name="T7" fmla="*/ 141 h 141"/>
                <a:gd name="T8" fmla="*/ 62 w 62"/>
                <a:gd name="T9" fmla="*/ 11 h 141"/>
                <a:gd name="T10" fmla="*/ 52 w 62"/>
                <a:gd name="T11" fmla="*/ 16 h 141"/>
                <a:gd name="T12" fmla="*/ 59 w 62"/>
                <a:gd name="T13" fmla="*/ 3 h 141"/>
                <a:gd name="T14" fmla="*/ 52 w 62"/>
                <a:gd name="T15" fmla="*/ 0 h 141"/>
                <a:gd name="T16" fmla="*/ 48 w 62"/>
                <a:gd name="T17" fmla="*/ 8 h 141"/>
                <a:gd name="T18" fmla="*/ 59 w 62"/>
                <a:gd name="T19" fmla="*/ 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41">
                  <a:moveTo>
                    <a:pt x="59" y="3"/>
                  </a:moveTo>
                  <a:lnTo>
                    <a:pt x="48" y="8"/>
                  </a:lnTo>
                  <a:lnTo>
                    <a:pt x="0" y="137"/>
                  </a:lnTo>
                  <a:lnTo>
                    <a:pt x="13" y="141"/>
                  </a:lnTo>
                  <a:lnTo>
                    <a:pt x="62" y="11"/>
                  </a:lnTo>
                  <a:lnTo>
                    <a:pt x="52" y="16"/>
                  </a:lnTo>
                  <a:lnTo>
                    <a:pt x="59" y="3"/>
                  </a:lnTo>
                  <a:lnTo>
                    <a:pt x="52" y="0"/>
                  </a:lnTo>
                  <a:lnTo>
                    <a:pt x="48" y="8"/>
                  </a:lnTo>
                  <a:lnTo>
                    <a:pt x="5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39" name="Freeform 871"/>
            <p:cNvSpPr>
              <a:spLocks/>
            </p:cNvSpPr>
            <p:nvPr/>
          </p:nvSpPr>
          <p:spPr bwMode="auto">
            <a:xfrm>
              <a:off x="705" y="1774"/>
              <a:ext cx="20" cy="15"/>
            </a:xfrm>
            <a:custGeom>
              <a:avLst/>
              <a:gdLst>
                <a:gd name="T0" fmla="*/ 36 w 39"/>
                <a:gd name="T1" fmla="*/ 16 h 30"/>
                <a:gd name="T2" fmla="*/ 39 w 39"/>
                <a:gd name="T3" fmla="*/ 16 h 30"/>
                <a:gd name="T4" fmla="*/ 7 w 39"/>
                <a:gd name="T5" fmla="*/ 0 h 30"/>
                <a:gd name="T6" fmla="*/ 0 w 39"/>
                <a:gd name="T7" fmla="*/ 13 h 30"/>
                <a:gd name="T8" fmla="*/ 32 w 39"/>
                <a:gd name="T9" fmla="*/ 29 h 30"/>
                <a:gd name="T10" fmla="*/ 36 w 39"/>
                <a:gd name="T11" fmla="*/ 29 h 30"/>
                <a:gd name="T12" fmla="*/ 32 w 39"/>
                <a:gd name="T13" fmla="*/ 29 h 30"/>
                <a:gd name="T14" fmla="*/ 34 w 39"/>
                <a:gd name="T15" fmla="*/ 30 h 30"/>
                <a:gd name="T16" fmla="*/ 36 w 39"/>
                <a:gd name="T17" fmla="*/ 29 h 30"/>
                <a:gd name="T18" fmla="*/ 36 w 39"/>
                <a:gd name="T1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36" y="16"/>
                  </a:moveTo>
                  <a:lnTo>
                    <a:pt x="39" y="16"/>
                  </a:lnTo>
                  <a:lnTo>
                    <a:pt x="7" y="0"/>
                  </a:lnTo>
                  <a:lnTo>
                    <a:pt x="0" y="13"/>
                  </a:lnTo>
                  <a:lnTo>
                    <a:pt x="32" y="29"/>
                  </a:lnTo>
                  <a:lnTo>
                    <a:pt x="36" y="29"/>
                  </a:lnTo>
                  <a:lnTo>
                    <a:pt x="32" y="29"/>
                  </a:lnTo>
                  <a:lnTo>
                    <a:pt x="34" y="30"/>
                  </a:lnTo>
                  <a:lnTo>
                    <a:pt x="36" y="29"/>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0" name="Freeform 872"/>
            <p:cNvSpPr>
              <a:spLocks/>
            </p:cNvSpPr>
            <p:nvPr/>
          </p:nvSpPr>
          <p:spPr bwMode="auto">
            <a:xfrm>
              <a:off x="723" y="1777"/>
              <a:ext cx="37" cy="11"/>
            </a:xfrm>
            <a:custGeom>
              <a:avLst/>
              <a:gdLst>
                <a:gd name="T0" fmla="*/ 72 w 72"/>
                <a:gd name="T1" fmla="*/ 4 h 22"/>
                <a:gd name="T2" fmla="*/ 66 w 72"/>
                <a:gd name="T3" fmla="*/ 1 h 22"/>
                <a:gd name="T4" fmla="*/ 0 w 72"/>
                <a:gd name="T5" fmla="*/ 9 h 22"/>
                <a:gd name="T6" fmla="*/ 0 w 72"/>
                <a:gd name="T7" fmla="*/ 22 h 22"/>
                <a:gd name="T8" fmla="*/ 66 w 72"/>
                <a:gd name="T9" fmla="*/ 14 h 22"/>
                <a:gd name="T10" fmla="*/ 59 w 72"/>
                <a:gd name="T11" fmla="*/ 11 h 22"/>
                <a:gd name="T12" fmla="*/ 72 w 72"/>
                <a:gd name="T13" fmla="*/ 4 h 22"/>
                <a:gd name="T14" fmla="*/ 70 w 72"/>
                <a:gd name="T15" fmla="*/ 0 h 22"/>
                <a:gd name="T16" fmla="*/ 66 w 72"/>
                <a:gd name="T17" fmla="*/ 1 h 22"/>
                <a:gd name="T18" fmla="*/ 72 w 72"/>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22">
                  <a:moveTo>
                    <a:pt x="72" y="4"/>
                  </a:moveTo>
                  <a:lnTo>
                    <a:pt x="66" y="1"/>
                  </a:lnTo>
                  <a:lnTo>
                    <a:pt x="0" y="9"/>
                  </a:lnTo>
                  <a:lnTo>
                    <a:pt x="0" y="22"/>
                  </a:lnTo>
                  <a:lnTo>
                    <a:pt x="66" y="14"/>
                  </a:lnTo>
                  <a:lnTo>
                    <a:pt x="59" y="11"/>
                  </a:lnTo>
                  <a:lnTo>
                    <a:pt x="72" y="4"/>
                  </a:lnTo>
                  <a:lnTo>
                    <a:pt x="70" y="0"/>
                  </a:lnTo>
                  <a:lnTo>
                    <a:pt x="66" y="1"/>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1" name="Rectangle 873"/>
            <p:cNvSpPr>
              <a:spLocks noChangeArrowheads="1"/>
            </p:cNvSpPr>
            <p:nvPr/>
          </p:nvSpPr>
          <p:spPr bwMode="auto">
            <a:xfrm>
              <a:off x="1052" y="1910"/>
              <a:ext cx="212" cy="111"/>
            </a:xfrm>
            <a:prstGeom prst="rect">
              <a:avLst/>
            </a:prstGeom>
            <a:solidFill>
              <a:srgbClr val="FF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42" name="Freeform 874"/>
            <p:cNvSpPr>
              <a:spLocks/>
            </p:cNvSpPr>
            <p:nvPr/>
          </p:nvSpPr>
          <p:spPr bwMode="auto">
            <a:xfrm>
              <a:off x="1052" y="1906"/>
              <a:ext cx="216" cy="8"/>
            </a:xfrm>
            <a:custGeom>
              <a:avLst/>
              <a:gdLst>
                <a:gd name="T0" fmla="*/ 432 w 432"/>
                <a:gd name="T1" fmla="*/ 8 h 15"/>
                <a:gd name="T2" fmla="*/ 425 w 432"/>
                <a:gd name="T3" fmla="*/ 0 h 15"/>
                <a:gd name="T4" fmla="*/ 0 w 432"/>
                <a:gd name="T5" fmla="*/ 0 h 15"/>
                <a:gd name="T6" fmla="*/ 0 w 432"/>
                <a:gd name="T7" fmla="*/ 15 h 15"/>
                <a:gd name="T8" fmla="*/ 425 w 432"/>
                <a:gd name="T9" fmla="*/ 15 h 15"/>
                <a:gd name="T10" fmla="*/ 417 w 432"/>
                <a:gd name="T11" fmla="*/ 8 h 15"/>
                <a:gd name="T12" fmla="*/ 432 w 432"/>
                <a:gd name="T13" fmla="*/ 8 h 15"/>
                <a:gd name="T14" fmla="*/ 432 w 432"/>
                <a:gd name="T15" fmla="*/ 0 h 15"/>
                <a:gd name="T16" fmla="*/ 425 w 432"/>
                <a:gd name="T17" fmla="*/ 0 h 15"/>
                <a:gd name="T18" fmla="*/ 432 w 432"/>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432" y="8"/>
                  </a:moveTo>
                  <a:lnTo>
                    <a:pt x="425" y="0"/>
                  </a:lnTo>
                  <a:lnTo>
                    <a:pt x="0" y="0"/>
                  </a:lnTo>
                  <a:lnTo>
                    <a:pt x="0" y="15"/>
                  </a:lnTo>
                  <a:lnTo>
                    <a:pt x="425" y="15"/>
                  </a:lnTo>
                  <a:lnTo>
                    <a:pt x="417" y="8"/>
                  </a:lnTo>
                  <a:lnTo>
                    <a:pt x="432" y="8"/>
                  </a:lnTo>
                  <a:lnTo>
                    <a:pt x="432" y="0"/>
                  </a:lnTo>
                  <a:lnTo>
                    <a:pt x="425" y="0"/>
                  </a:lnTo>
                  <a:lnTo>
                    <a:pt x="4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3" name="Freeform 875"/>
            <p:cNvSpPr>
              <a:spLocks/>
            </p:cNvSpPr>
            <p:nvPr/>
          </p:nvSpPr>
          <p:spPr bwMode="auto">
            <a:xfrm>
              <a:off x="1260" y="1910"/>
              <a:ext cx="8" cy="115"/>
            </a:xfrm>
            <a:custGeom>
              <a:avLst/>
              <a:gdLst>
                <a:gd name="T0" fmla="*/ 8 w 15"/>
                <a:gd name="T1" fmla="*/ 229 h 229"/>
                <a:gd name="T2" fmla="*/ 15 w 15"/>
                <a:gd name="T3" fmla="*/ 221 h 229"/>
                <a:gd name="T4" fmla="*/ 15 w 15"/>
                <a:gd name="T5" fmla="*/ 0 h 229"/>
                <a:gd name="T6" fmla="*/ 0 w 15"/>
                <a:gd name="T7" fmla="*/ 0 h 229"/>
                <a:gd name="T8" fmla="*/ 0 w 15"/>
                <a:gd name="T9" fmla="*/ 221 h 229"/>
                <a:gd name="T10" fmla="*/ 8 w 15"/>
                <a:gd name="T11" fmla="*/ 214 h 229"/>
                <a:gd name="T12" fmla="*/ 8 w 15"/>
                <a:gd name="T13" fmla="*/ 229 h 229"/>
                <a:gd name="T14" fmla="*/ 15 w 15"/>
                <a:gd name="T15" fmla="*/ 229 h 229"/>
                <a:gd name="T16" fmla="*/ 15 w 15"/>
                <a:gd name="T17" fmla="*/ 221 h 229"/>
                <a:gd name="T18" fmla="*/ 8 w 15"/>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8" y="229"/>
                  </a:moveTo>
                  <a:lnTo>
                    <a:pt x="15" y="221"/>
                  </a:lnTo>
                  <a:lnTo>
                    <a:pt x="15" y="0"/>
                  </a:lnTo>
                  <a:lnTo>
                    <a:pt x="0" y="0"/>
                  </a:lnTo>
                  <a:lnTo>
                    <a:pt x="0" y="221"/>
                  </a:lnTo>
                  <a:lnTo>
                    <a:pt x="8" y="214"/>
                  </a:lnTo>
                  <a:lnTo>
                    <a:pt x="8" y="229"/>
                  </a:lnTo>
                  <a:lnTo>
                    <a:pt x="15" y="229"/>
                  </a:lnTo>
                  <a:lnTo>
                    <a:pt x="15" y="221"/>
                  </a:lnTo>
                  <a:lnTo>
                    <a:pt x="8" y="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4" name="Freeform 876"/>
            <p:cNvSpPr>
              <a:spLocks/>
            </p:cNvSpPr>
            <p:nvPr/>
          </p:nvSpPr>
          <p:spPr bwMode="auto">
            <a:xfrm>
              <a:off x="1048" y="2017"/>
              <a:ext cx="216" cy="8"/>
            </a:xfrm>
            <a:custGeom>
              <a:avLst/>
              <a:gdLst>
                <a:gd name="T0" fmla="*/ 0 w 432"/>
                <a:gd name="T1" fmla="*/ 7 h 15"/>
                <a:gd name="T2" fmla="*/ 7 w 432"/>
                <a:gd name="T3" fmla="*/ 15 h 15"/>
                <a:gd name="T4" fmla="*/ 432 w 432"/>
                <a:gd name="T5" fmla="*/ 15 h 15"/>
                <a:gd name="T6" fmla="*/ 432 w 432"/>
                <a:gd name="T7" fmla="*/ 0 h 15"/>
                <a:gd name="T8" fmla="*/ 7 w 432"/>
                <a:gd name="T9" fmla="*/ 0 h 15"/>
                <a:gd name="T10" fmla="*/ 15 w 432"/>
                <a:gd name="T11" fmla="*/ 7 h 15"/>
                <a:gd name="T12" fmla="*/ 0 w 432"/>
                <a:gd name="T13" fmla="*/ 7 h 15"/>
                <a:gd name="T14" fmla="*/ 0 w 432"/>
                <a:gd name="T15" fmla="*/ 15 h 15"/>
                <a:gd name="T16" fmla="*/ 7 w 432"/>
                <a:gd name="T17" fmla="*/ 15 h 15"/>
                <a:gd name="T18" fmla="*/ 0 w 432"/>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15">
                  <a:moveTo>
                    <a:pt x="0" y="7"/>
                  </a:moveTo>
                  <a:lnTo>
                    <a:pt x="7" y="15"/>
                  </a:lnTo>
                  <a:lnTo>
                    <a:pt x="432" y="15"/>
                  </a:lnTo>
                  <a:lnTo>
                    <a:pt x="432"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5" name="Freeform 877"/>
            <p:cNvSpPr>
              <a:spLocks/>
            </p:cNvSpPr>
            <p:nvPr/>
          </p:nvSpPr>
          <p:spPr bwMode="auto">
            <a:xfrm>
              <a:off x="1048" y="1906"/>
              <a:ext cx="8" cy="115"/>
            </a:xfrm>
            <a:custGeom>
              <a:avLst/>
              <a:gdLst>
                <a:gd name="T0" fmla="*/ 7 w 15"/>
                <a:gd name="T1" fmla="*/ 0 h 229"/>
                <a:gd name="T2" fmla="*/ 0 w 15"/>
                <a:gd name="T3" fmla="*/ 8 h 229"/>
                <a:gd name="T4" fmla="*/ 0 w 15"/>
                <a:gd name="T5" fmla="*/ 229 h 229"/>
                <a:gd name="T6" fmla="*/ 15 w 15"/>
                <a:gd name="T7" fmla="*/ 229 h 229"/>
                <a:gd name="T8" fmla="*/ 15 w 15"/>
                <a:gd name="T9" fmla="*/ 8 h 229"/>
                <a:gd name="T10" fmla="*/ 7 w 15"/>
                <a:gd name="T11" fmla="*/ 15 h 229"/>
                <a:gd name="T12" fmla="*/ 7 w 15"/>
                <a:gd name="T13" fmla="*/ 0 h 229"/>
                <a:gd name="T14" fmla="*/ 0 w 15"/>
                <a:gd name="T15" fmla="*/ 0 h 229"/>
                <a:gd name="T16" fmla="*/ 0 w 15"/>
                <a:gd name="T17" fmla="*/ 8 h 229"/>
                <a:gd name="T18" fmla="*/ 7 w 15"/>
                <a:gd name="T1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9">
                  <a:moveTo>
                    <a:pt x="7" y="0"/>
                  </a:moveTo>
                  <a:lnTo>
                    <a:pt x="0" y="8"/>
                  </a:lnTo>
                  <a:lnTo>
                    <a:pt x="0" y="229"/>
                  </a:lnTo>
                  <a:lnTo>
                    <a:pt x="15" y="229"/>
                  </a:lnTo>
                  <a:lnTo>
                    <a:pt x="15" y="8"/>
                  </a:lnTo>
                  <a:lnTo>
                    <a:pt x="7" y="15"/>
                  </a:lnTo>
                  <a:lnTo>
                    <a:pt x="7" y="0"/>
                  </a:lnTo>
                  <a:lnTo>
                    <a:pt x="0" y="0"/>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6" name="Rectangle 878"/>
            <p:cNvSpPr>
              <a:spLocks noChangeArrowheads="1"/>
            </p:cNvSpPr>
            <p:nvPr/>
          </p:nvSpPr>
          <p:spPr bwMode="auto">
            <a:xfrm>
              <a:off x="1044" y="1933"/>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47" name="Freeform 879"/>
            <p:cNvSpPr>
              <a:spLocks/>
            </p:cNvSpPr>
            <p:nvPr/>
          </p:nvSpPr>
          <p:spPr bwMode="auto">
            <a:xfrm>
              <a:off x="1044" y="1929"/>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8" name="Freeform 880"/>
            <p:cNvSpPr>
              <a:spLocks/>
            </p:cNvSpPr>
            <p:nvPr/>
          </p:nvSpPr>
          <p:spPr bwMode="auto">
            <a:xfrm>
              <a:off x="1264" y="1933"/>
              <a:ext cx="8" cy="13"/>
            </a:xfrm>
            <a:custGeom>
              <a:avLst/>
              <a:gdLst>
                <a:gd name="T0" fmla="*/ 7 w 15"/>
                <a:gd name="T1" fmla="*/ 27 h 27"/>
                <a:gd name="T2" fmla="*/ 15 w 15"/>
                <a:gd name="T3" fmla="*/ 19 h 27"/>
                <a:gd name="T4" fmla="*/ 15 w 15"/>
                <a:gd name="T5" fmla="*/ 0 h 27"/>
                <a:gd name="T6" fmla="*/ 0 w 15"/>
                <a:gd name="T7" fmla="*/ 0 h 27"/>
                <a:gd name="T8" fmla="*/ 0 w 15"/>
                <a:gd name="T9" fmla="*/ 19 h 27"/>
                <a:gd name="T10" fmla="*/ 7 w 15"/>
                <a:gd name="T11" fmla="*/ 12 h 27"/>
                <a:gd name="T12" fmla="*/ 7 w 15"/>
                <a:gd name="T13" fmla="*/ 27 h 27"/>
                <a:gd name="T14" fmla="*/ 15 w 15"/>
                <a:gd name="T15" fmla="*/ 27 h 27"/>
                <a:gd name="T16" fmla="*/ 15 w 15"/>
                <a:gd name="T17" fmla="*/ 19 h 27"/>
                <a:gd name="T18" fmla="*/ 7 w 15"/>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7">
                  <a:moveTo>
                    <a:pt x="7" y="27"/>
                  </a:moveTo>
                  <a:lnTo>
                    <a:pt x="15" y="19"/>
                  </a:lnTo>
                  <a:lnTo>
                    <a:pt x="15" y="0"/>
                  </a:lnTo>
                  <a:lnTo>
                    <a:pt x="0" y="0"/>
                  </a:lnTo>
                  <a:lnTo>
                    <a:pt x="0" y="19"/>
                  </a:lnTo>
                  <a:lnTo>
                    <a:pt x="7" y="12"/>
                  </a:lnTo>
                  <a:lnTo>
                    <a:pt x="7" y="27"/>
                  </a:lnTo>
                  <a:lnTo>
                    <a:pt x="15" y="27"/>
                  </a:lnTo>
                  <a:lnTo>
                    <a:pt x="15" y="19"/>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9" name="Freeform 881"/>
            <p:cNvSpPr>
              <a:spLocks/>
            </p:cNvSpPr>
            <p:nvPr/>
          </p:nvSpPr>
          <p:spPr bwMode="auto">
            <a:xfrm>
              <a:off x="1041" y="1938"/>
              <a:ext cx="227" cy="8"/>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0" name="Freeform 882"/>
            <p:cNvSpPr>
              <a:spLocks/>
            </p:cNvSpPr>
            <p:nvPr/>
          </p:nvSpPr>
          <p:spPr bwMode="auto">
            <a:xfrm>
              <a:off x="1041" y="1929"/>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1" name="Rectangle 883"/>
            <p:cNvSpPr>
              <a:spLocks noChangeArrowheads="1"/>
            </p:cNvSpPr>
            <p:nvPr/>
          </p:nvSpPr>
          <p:spPr bwMode="auto">
            <a:xfrm>
              <a:off x="1046" y="195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52" name="Freeform 884"/>
            <p:cNvSpPr>
              <a:spLocks/>
            </p:cNvSpPr>
            <p:nvPr/>
          </p:nvSpPr>
          <p:spPr bwMode="auto">
            <a:xfrm>
              <a:off x="1046" y="1955"/>
              <a:ext cx="227" cy="7"/>
            </a:xfrm>
            <a:custGeom>
              <a:avLst/>
              <a:gdLst>
                <a:gd name="T0" fmla="*/ 454 w 454"/>
                <a:gd name="T1" fmla="*/ 7 h 15"/>
                <a:gd name="T2" fmla="*/ 446 w 454"/>
                <a:gd name="T3" fmla="*/ 0 h 15"/>
                <a:gd name="T4" fmla="*/ 0 w 454"/>
                <a:gd name="T5" fmla="*/ 0 h 15"/>
                <a:gd name="T6" fmla="*/ 0 w 454"/>
                <a:gd name="T7" fmla="*/ 15 h 15"/>
                <a:gd name="T8" fmla="*/ 446 w 454"/>
                <a:gd name="T9" fmla="*/ 15 h 15"/>
                <a:gd name="T10" fmla="*/ 439 w 454"/>
                <a:gd name="T11" fmla="*/ 7 h 15"/>
                <a:gd name="T12" fmla="*/ 454 w 454"/>
                <a:gd name="T13" fmla="*/ 7 h 15"/>
                <a:gd name="T14" fmla="*/ 454 w 454"/>
                <a:gd name="T15" fmla="*/ 0 h 15"/>
                <a:gd name="T16" fmla="*/ 446 w 454"/>
                <a:gd name="T17" fmla="*/ 0 h 15"/>
                <a:gd name="T18" fmla="*/ 454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454" y="7"/>
                  </a:moveTo>
                  <a:lnTo>
                    <a:pt x="446" y="0"/>
                  </a:lnTo>
                  <a:lnTo>
                    <a:pt x="0" y="0"/>
                  </a:lnTo>
                  <a:lnTo>
                    <a:pt x="0" y="15"/>
                  </a:lnTo>
                  <a:lnTo>
                    <a:pt x="446" y="15"/>
                  </a:lnTo>
                  <a:lnTo>
                    <a:pt x="439" y="7"/>
                  </a:lnTo>
                  <a:lnTo>
                    <a:pt x="454" y="7"/>
                  </a:lnTo>
                  <a:lnTo>
                    <a:pt x="454" y="0"/>
                  </a:lnTo>
                  <a:lnTo>
                    <a:pt x="446" y="0"/>
                  </a:lnTo>
                  <a:lnTo>
                    <a:pt x="45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3" name="Freeform 885"/>
            <p:cNvSpPr>
              <a:spLocks/>
            </p:cNvSpPr>
            <p:nvPr/>
          </p:nvSpPr>
          <p:spPr bwMode="auto">
            <a:xfrm>
              <a:off x="1266" y="1958"/>
              <a:ext cx="7" cy="14"/>
            </a:xfrm>
            <a:custGeom>
              <a:avLst/>
              <a:gdLst>
                <a:gd name="T0" fmla="*/ 7 w 15"/>
                <a:gd name="T1" fmla="*/ 28 h 28"/>
                <a:gd name="T2" fmla="*/ 15 w 15"/>
                <a:gd name="T3" fmla="*/ 19 h 28"/>
                <a:gd name="T4" fmla="*/ 15 w 15"/>
                <a:gd name="T5" fmla="*/ 0 h 28"/>
                <a:gd name="T6" fmla="*/ 0 w 15"/>
                <a:gd name="T7" fmla="*/ 0 h 28"/>
                <a:gd name="T8" fmla="*/ 0 w 15"/>
                <a:gd name="T9" fmla="*/ 19 h 28"/>
                <a:gd name="T10" fmla="*/ 7 w 15"/>
                <a:gd name="T11" fmla="*/ 13 h 28"/>
                <a:gd name="T12" fmla="*/ 7 w 15"/>
                <a:gd name="T13" fmla="*/ 28 h 28"/>
                <a:gd name="T14" fmla="*/ 15 w 15"/>
                <a:gd name="T15" fmla="*/ 28 h 28"/>
                <a:gd name="T16" fmla="*/ 15 w 15"/>
                <a:gd name="T17" fmla="*/ 19 h 28"/>
                <a:gd name="T18" fmla="*/ 7 w 15"/>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8">
                  <a:moveTo>
                    <a:pt x="7" y="28"/>
                  </a:moveTo>
                  <a:lnTo>
                    <a:pt x="15" y="19"/>
                  </a:lnTo>
                  <a:lnTo>
                    <a:pt x="15" y="0"/>
                  </a:lnTo>
                  <a:lnTo>
                    <a:pt x="0" y="0"/>
                  </a:lnTo>
                  <a:lnTo>
                    <a:pt x="0" y="19"/>
                  </a:lnTo>
                  <a:lnTo>
                    <a:pt x="7" y="13"/>
                  </a:lnTo>
                  <a:lnTo>
                    <a:pt x="7" y="28"/>
                  </a:lnTo>
                  <a:lnTo>
                    <a:pt x="15" y="28"/>
                  </a:lnTo>
                  <a:lnTo>
                    <a:pt x="15" y="19"/>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4" name="Freeform 886"/>
            <p:cNvSpPr>
              <a:spLocks/>
            </p:cNvSpPr>
            <p:nvPr/>
          </p:nvSpPr>
          <p:spPr bwMode="auto">
            <a:xfrm>
              <a:off x="1043" y="1965"/>
              <a:ext cx="226" cy="7"/>
            </a:xfrm>
            <a:custGeom>
              <a:avLst/>
              <a:gdLst>
                <a:gd name="T0" fmla="*/ 0 w 453"/>
                <a:gd name="T1" fmla="*/ 6 h 15"/>
                <a:gd name="T2" fmla="*/ 7 w 453"/>
                <a:gd name="T3" fmla="*/ 15 h 15"/>
                <a:gd name="T4" fmla="*/ 453 w 453"/>
                <a:gd name="T5" fmla="*/ 15 h 15"/>
                <a:gd name="T6" fmla="*/ 453 w 453"/>
                <a:gd name="T7" fmla="*/ 0 h 15"/>
                <a:gd name="T8" fmla="*/ 7 w 453"/>
                <a:gd name="T9" fmla="*/ 0 h 15"/>
                <a:gd name="T10" fmla="*/ 15 w 453"/>
                <a:gd name="T11" fmla="*/ 6 h 15"/>
                <a:gd name="T12" fmla="*/ 0 w 453"/>
                <a:gd name="T13" fmla="*/ 6 h 15"/>
                <a:gd name="T14" fmla="*/ 0 w 453"/>
                <a:gd name="T15" fmla="*/ 15 h 15"/>
                <a:gd name="T16" fmla="*/ 7 w 453"/>
                <a:gd name="T17" fmla="*/ 15 h 15"/>
                <a:gd name="T18" fmla="*/ 0 w 453"/>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0" y="6"/>
                  </a:moveTo>
                  <a:lnTo>
                    <a:pt x="7" y="15"/>
                  </a:lnTo>
                  <a:lnTo>
                    <a:pt x="453" y="15"/>
                  </a:lnTo>
                  <a:lnTo>
                    <a:pt x="453" y="0"/>
                  </a:lnTo>
                  <a:lnTo>
                    <a:pt x="7" y="0"/>
                  </a:lnTo>
                  <a:lnTo>
                    <a:pt x="15" y="6"/>
                  </a:lnTo>
                  <a:lnTo>
                    <a:pt x="0" y="6"/>
                  </a:lnTo>
                  <a:lnTo>
                    <a:pt x="0" y="15"/>
                  </a:lnTo>
                  <a:lnTo>
                    <a:pt x="7" y="1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5" name="Freeform 887"/>
            <p:cNvSpPr>
              <a:spLocks/>
            </p:cNvSpPr>
            <p:nvPr/>
          </p:nvSpPr>
          <p:spPr bwMode="auto">
            <a:xfrm>
              <a:off x="1043" y="1955"/>
              <a:ext cx="7" cy="13"/>
            </a:xfrm>
            <a:custGeom>
              <a:avLst/>
              <a:gdLst>
                <a:gd name="T0" fmla="*/ 7 w 15"/>
                <a:gd name="T1" fmla="*/ 0 h 26"/>
                <a:gd name="T2" fmla="*/ 0 w 15"/>
                <a:gd name="T3" fmla="*/ 7 h 26"/>
                <a:gd name="T4" fmla="*/ 0 w 15"/>
                <a:gd name="T5" fmla="*/ 26 h 26"/>
                <a:gd name="T6" fmla="*/ 15 w 15"/>
                <a:gd name="T7" fmla="*/ 26 h 26"/>
                <a:gd name="T8" fmla="*/ 15 w 15"/>
                <a:gd name="T9" fmla="*/ 7 h 26"/>
                <a:gd name="T10" fmla="*/ 7 w 15"/>
                <a:gd name="T11" fmla="*/ 15 h 26"/>
                <a:gd name="T12" fmla="*/ 7 w 15"/>
                <a:gd name="T13" fmla="*/ 0 h 26"/>
                <a:gd name="T14" fmla="*/ 0 w 15"/>
                <a:gd name="T15" fmla="*/ 0 h 26"/>
                <a:gd name="T16" fmla="*/ 0 w 15"/>
                <a:gd name="T17" fmla="*/ 7 h 26"/>
                <a:gd name="T18" fmla="*/ 7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0"/>
                  </a:moveTo>
                  <a:lnTo>
                    <a:pt x="0" y="7"/>
                  </a:lnTo>
                  <a:lnTo>
                    <a:pt x="0" y="26"/>
                  </a:lnTo>
                  <a:lnTo>
                    <a:pt x="15" y="26"/>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6" name="Rectangle 888"/>
            <p:cNvSpPr>
              <a:spLocks noChangeArrowheads="1"/>
            </p:cNvSpPr>
            <p:nvPr/>
          </p:nvSpPr>
          <p:spPr bwMode="auto">
            <a:xfrm>
              <a:off x="1044" y="1985"/>
              <a:ext cx="224" cy="9"/>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57" name="Freeform 889"/>
            <p:cNvSpPr>
              <a:spLocks/>
            </p:cNvSpPr>
            <p:nvPr/>
          </p:nvSpPr>
          <p:spPr bwMode="auto">
            <a:xfrm>
              <a:off x="1044" y="1981"/>
              <a:ext cx="228" cy="8"/>
            </a:xfrm>
            <a:custGeom>
              <a:avLst/>
              <a:gdLst>
                <a:gd name="T0" fmla="*/ 455 w 455"/>
                <a:gd name="T1" fmla="*/ 7 h 15"/>
                <a:gd name="T2" fmla="*/ 447 w 455"/>
                <a:gd name="T3" fmla="*/ 0 h 15"/>
                <a:gd name="T4" fmla="*/ 0 w 455"/>
                <a:gd name="T5" fmla="*/ 0 h 15"/>
                <a:gd name="T6" fmla="*/ 0 w 455"/>
                <a:gd name="T7" fmla="*/ 15 h 15"/>
                <a:gd name="T8" fmla="*/ 447 w 455"/>
                <a:gd name="T9" fmla="*/ 15 h 15"/>
                <a:gd name="T10" fmla="*/ 440 w 455"/>
                <a:gd name="T11" fmla="*/ 7 h 15"/>
                <a:gd name="T12" fmla="*/ 455 w 455"/>
                <a:gd name="T13" fmla="*/ 7 h 15"/>
                <a:gd name="T14" fmla="*/ 455 w 455"/>
                <a:gd name="T15" fmla="*/ 0 h 15"/>
                <a:gd name="T16" fmla="*/ 447 w 455"/>
                <a:gd name="T17" fmla="*/ 0 h 15"/>
                <a:gd name="T18" fmla="*/ 455 w 455"/>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15">
                  <a:moveTo>
                    <a:pt x="455" y="7"/>
                  </a:moveTo>
                  <a:lnTo>
                    <a:pt x="447" y="0"/>
                  </a:lnTo>
                  <a:lnTo>
                    <a:pt x="0" y="0"/>
                  </a:lnTo>
                  <a:lnTo>
                    <a:pt x="0" y="15"/>
                  </a:lnTo>
                  <a:lnTo>
                    <a:pt x="447" y="15"/>
                  </a:lnTo>
                  <a:lnTo>
                    <a:pt x="440" y="7"/>
                  </a:lnTo>
                  <a:lnTo>
                    <a:pt x="455" y="7"/>
                  </a:lnTo>
                  <a:lnTo>
                    <a:pt x="455" y="0"/>
                  </a:lnTo>
                  <a:lnTo>
                    <a:pt x="447" y="0"/>
                  </a:lnTo>
                  <a:lnTo>
                    <a:pt x="4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8" name="Freeform 890"/>
            <p:cNvSpPr>
              <a:spLocks/>
            </p:cNvSpPr>
            <p:nvPr/>
          </p:nvSpPr>
          <p:spPr bwMode="auto">
            <a:xfrm>
              <a:off x="1264" y="1985"/>
              <a:ext cx="8" cy="13"/>
            </a:xfrm>
            <a:custGeom>
              <a:avLst/>
              <a:gdLst>
                <a:gd name="T0" fmla="*/ 7 w 15"/>
                <a:gd name="T1" fmla="*/ 26 h 26"/>
                <a:gd name="T2" fmla="*/ 15 w 15"/>
                <a:gd name="T3" fmla="*/ 18 h 26"/>
                <a:gd name="T4" fmla="*/ 15 w 15"/>
                <a:gd name="T5" fmla="*/ 0 h 26"/>
                <a:gd name="T6" fmla="*/ 0 w 15"/>
                <a:gd name="T7" fmla="*/ 0 h 26"/>
                <a:gd name="T8" fmla="*/ 0 w 15"/>
                <a:gd name="T9" fmla="*/ 18 h 26"/>
                <a:gd name="T10" fmla="*/ 7 w 15"/>
                <a:gd name="T11" fmla="*/ 11 h 26"/>
                <a:gd name="T12" fmla="*/ 7 w 15"/>
                <a:gd name="T13" fmla="*/ 26 h 26"/>
                <a:gd name="T14" fmla="*/ 15 w 15"/>
                <a:gd name="T15" fmla="*/ 26 h 26"/>
                <a:gd name="T16" fmla="*/ 15 w 15"/>
                <a:gd name="T17" fmla="*/ 18 h 26"/>
                <a:gd name="T18" fmla="*/ 7 w 15"/>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7" y="26"/>
                  </a:moveTo>
                  <a:lnTo>
                    <a:pt x="15" y="18"/>
                  </a:lnTo>
                  <a:lnTo>
                    <a:pt x="15" y="0"/>
                  </a:lnTo>
                  <a:lnTo>
                    <a:pt x="0" y="0"/>
                  </a:lnTo>
                  <a:lnTo>
                    <a:pt x="0" y="18"/>
                  </a:lnTo>
                  <a:lnTo>
                    <a:pt x="7" y="11"/>
                  </a:lnTo>
                  <a:lnTo>
                    <a:pt x="7" y="26"/>
                  </a:lnTo>
                  <a:lnTo>
                    <a:pt x="15" y="26"/>
                  </a:lnTo>
                  <a:lnTo>
                    <a:pt x="15" y="1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59" name="Freeform 891"/>
            <p:cNvSpPr>
              <a:spLocks/>
            </p:cNvSpPr>
            <p:nvPr/>
          </p:nvSpPr>
          <p:spPr bwMode="auto">
            <a:xfrm>
              <a:off x="1041" y="1991"/>
              <a:ext cx="227" cy="7"/>
            </a:xfrm>
            <a:custGeom>
              <a:avLst/>
              <a:gdLst>
                <a:gd name="T0" fmla="*/ 0 w 454"/>
                <a:gd name="T1" fmla="*/ 7 h 15"/>
                <a:gd name="T2" fmla="*/ 7 w 454"/>
                <a:gd name="T3" fmla="*/ 15 h 15"/>
                <a:gd name="T4" fmla="*/ 454 w 454"/>
                <a:gd name="T5" fmla="*/ 15 h 15"/>
                <a:gd name="T6" fmla="*/ 454 w 454"/>
                <a:gd name="T7" fmla="*/ 0 h 15"/>
                <a:gd name="T8" fmla="*/ 7 w 454"/>
                <a:gd name="T9" fmla="*/ 0 h 15"/>
                <a:gd name="T10" fmla="*/ 15 w 454"/>
                <a:gd name="T11" fmla="*/ 7 h 15"/>
                <a:gd name="T12" fmla="*/ 0 w 454"/>
                <a:gd name="T13" fmla="*/ 7 h 15"/>
                <a:gd name="T14" fmla="*/ 0 w 454"/>
                <a:gd name="T15" fmla="*/ 15 h 15"/>
                <a:gd name="T16" fmla="*/ 7 w 454"/>
                <a:gd name="T17" fmla="*/ 15 h 15"/>
                <a:gd name="T18" fmla="*/ 0 w 454"/>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7"/>
                  </a:moveTo>
                  <a:lnTo>
                    <a:pt x="7" y="15"/>
                  </a:lnTo>
                  <a:lnTo>
                    <a:pt x="454" y="15"/>
                  </a:lnTo>
                  <a:lnTo>
                    <a:pt x="454" y="0"/>
                  </a:lnTo>
                  <a:lnTo>
                    <a:pt x="7" y="0"/>
                  </a:lnTo>
                  <a:lnTo>
                    <a:pt x="15" y="7"/>
                  </a:lnTo>
                  <a:lnTo>
                    <a:pt x="0" y="7"/>
                  </a:lnTo>
                  <a:lnTo>
                    <a:pt x="0" y="15"/>
                  </a:lnTo>
                  <a:lnTo>
                    <a:pt x="7"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0" name="Freeform 892"/>
            <p:cNvSpPr>
              <a:spLocks/>
            </p:cNvSpPr>
            <p:nvPr/>
          </p:nvSpPr>
          <p:spPr bwMode="auto">
            <a:xfrm>
              <a:off x="1041" y="1981"/>
              <a:ext cx="7" cy="13"/>
            </a:xfrm>
            <a:custGeom>
              <a:avLst/>
              <a:gdLst>
                <a:gd name="T0" fmla="*/ 7 w 15"/>
                <a:gd name="T1" fmla="*/ 0 h 25"/>
                <a:gd name="T2" fmla="*/ 0 w 15"/>
                <a:gd name="T3" fmla="*/ 7 h 25"/>
                <a:gd name="T4" fmla="*/ 0 w 15"/>
                <a:gd name="T5" fmla="*/ 25 h 25"/>
                <a:gd name="T6" fmla="*/ 15 w 15"/>
                <a:gd name="T7" fmla="*/ 25 h 25"/>
                <a:gd name="T8" fmla="*/ 15 w 15"/>
                <a:gd name="T9" fmla="*/ 7 h 25"/>
                <a:gd name="T10" fmla="*/ 7 w 15"/>
                <a:gd name="T11" fmla="*/ 15 h 25"/>
                <a:gd name="T12" fmla="*/ 7 w 15"/>
                <a:gd name="T13" fmla="*/ 0 h 25"/>
                <a:gd name="T14" fmla="*/ 0 w 15"/>
                <a:gd name="T15" fmla="*/ 0 h 25"/>
                <a:gd name="T16" fmla="*/ 0 w 15"/>
                <a:gd name="T17" fmla="*/ 7 h 25"/>
                <a:gd name="T18" fmla="*/ 7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7" y="0"/>
                  </a:moveTo>
                  <a:lnTo>
                    <a:pt x="0" y="7"/>
                  </a:lnTo>
                  <a:lnTo>
                    <a:pt x="0" y="25"/>
                  </a:lnTo>
                  <a:lnTo>
                    <a:pt x="15" y="25"/>
                  </a:lnTo>
                  <a:lnTo>
                    <a:pt x="15" y="7"/>
                  </a:lnTo>
                  <a:lnTo>
                    <a:pt x="7" y="15"/>
                  </a:lnTo>
                  <a:lnTo>
                    <a:pt x="7" y="0"/>
                  </a:lnTo>
                  <a:lnTo>
                    <a:pt x="0" y="0"/>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1" name="Rectangle 893"/>
            <p:cNvSpPr>
              <a:spLocks noChangeArrowheads="1"/>
            </p:cNvSpPr>
            <p:nvPr/>
          </p:nvSpPr>
          <p:spPr bwMode="auto">
            <a:xfrm>
              <a:off x="1043" y="1908"/>
              <a:ext cx="223" cy="10"/>
            </a:xfrm>
            <a:prstGeom prst="rect">
              <a:avLst/>
            </a:prstGeom>
            <a:solidFill>
              <a:srgbClr val="D1A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62" name="Freeform 894"/>
            <p:cNvSpPr>
              <a:spLocks/>
            </p:cNvSpPr>
            <p:nvPr/>
          </p:nvSpPr>
          <p:spPr bwMode="auto">
            <a:xfrm>
              <a:off x="1043" y="1904"/>
              <a:ext cx="226" cy="8"/>
            </a:xfrm>
            <a:custGeom>
              <a:avLst/>
              <a:gdLst>
                <a:gd name="T0" fmla="*/ 453 w 453"/>
                <a:gd name="T1" fmla="*/ 8 h 15"/>
                <a:gd name="T2" fmla="*/ 446 w 453"/>
                <a:gd name="T3" fmla="*/ 0 h 15"/>
                <a:gd name="T4" fmla="*/ 0 w 453"/>
                <a:gd name="T5" fmla="*/ 0 h 15"/>
                <a:gd name="T6" fmla="*/ 0 w 453"/>
                <a:gd name="T7" fmla="*/ 15 h 15"/>
                <a:gd name="T8" fmla="*/ 446 w 453"/>
                <a:gd name="T9" fmla="*/ 15 h 15"/>
                <a:gd name="T10" fmla="*/ 438 w 453"/>
                <a:gd name="T11" fmla="*/ 8 h 15"/>
                <a:gd name="T12" fmla="*/ 453 w 453"/>
                <a:gd name="T13" fmla="*/ 8 h 15"/>
                <a:gd name="T14" fmla="*/ 453 w 453"/>
                <a:gd name="T15" fmla="*/ 0 h 15"/>
                <a:gd name="T16" fmla="*/ 446 w 453"/>
                <a:gd name="T17" fmla="*/ 0 h 15"/>
                <a:gd name="T18" fmla="*/ 453 w 453"/>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5">
                  <a:moveTo>
                    <a:pt x="453" y="8"/>
                  </a:moveTo>
                  <a:lnTo>
                    <a:pt x="446" y="0"/>
                  </a:lnTo>
                  <a:lnTo>
                    <a:pt x="0" y="0"/>
                  </a:lnTo>
                  <a:lnTo>
                    <a:pt x="0" y="15"/>
                  </a:lnTo>
                  <a:lnTo>
                    <a:pt x="446" y="15"/>
                  </a:lnTo>
                  <a:lnTo>
                    <a:pt x="438" y="8"/>
                  </a:lnTo>
                  <a:lnTo>
                    <a:pt x="453" y="8"/>
                  </a:lnTo>
                  <a:lnTo>
                    <a:pt x="453" y="0"/>
                  </a:lnTo>
                  <a:lnTo>
                    <a:pt x="446" y="0"/>
                  </a:lnTo>
                  <a:lnTo>
                    <a:pt x="4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3" name="Freeform 895"/>
            <p:cNvSpPr>
              <a:spLocks/>
            </p:cNvSpPr>
            <p:nvPr/>
          </p:nvSpPr>
          <p:spPr bwMode="auto">
            <a:xfrm>
              <a:off x="1262" y="1908"/>
              <a:ext cx="7" cy="13"/>
            </a:xfrm>
            <a:custGeom>
              <a:avLst/>
              <a:gdLst>
                <a:gd name="T0" fmla="*/ 8 w 15"/>
                <a:gd name="T1" fmla="*/ 25 h 25"/>
                <a:gd name="T2" fmla="*/ 15 w 15"/>
                <a:gd name="T3" fmla="*/ 18 h 25"/>
                <a:gd name="T4" fmla="*/ 15 w 15"/>
                <a:gd name="T5" fmla="*/ 0 h 25"/>
                <a:gd name="T6" fmla="*/ 0 w 15"/>
                <a:gd name="T7" fmla="*/ 0 h 25"/>
                <a:gd name="T8" fmla="*/ 0 w 15"/>
                <a:gd name="T9" fmla="*/ 18 h 25"/>
                <a:gd name="T10" fmla="*/ 8 w 15"/>
                <a:gd name="T11" fmla="*/ 10 h 25"/>
                <a:gd name="T12" fmla="*/ 8 w 15"/>
                <a:gd name="T13" fmla="*/ 25 h 25"/>
                <a:gd name="T14" fmla="*/ 15 w 15"/>
                <a:gd name="T15" fmla="*/ 25 h 25"/>
                <a:gd name="T16" fmla="*/ 15 w 15"/>
                <a:gd name="T17" fmla="*/ 18 h 25"/>
                <a:gd name="T18" fmla="*/ 8 w 15"/>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8" y="25"/>
                  </a:moveTo>
                  <a:lnTo>
                    <a:pt x="15" y="18"/>
                  </a:lnTo>
                  <a:lnTo>
                    <a:pt x="15" y="0"/>
                  </a:lnTo>
                  <a:lnTo>
                    <a:pt x="0" y="0"/>
                  </a:lnTo>
                  <a:lnTo>
                    <a:pt x="0" y="18"/>
                  </a:lnTo>
                  <a:lnTo>
                    <a:pt x="8" y="10"/>
                  </a:lnTo>
                  <a:lnTo>
                    <a:pt x="8" y="25"/>
                  </a:lnTo>
                  <a:lnTo>
                    <a:pt x="15" y="25"/>
                  </a:lnTo>
                  <a:lnTo>
                    <a:pt x="15" y="18"/>
                  </a:lnTo>
                  <a:lnTo>
                    <a:pt x="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4" name="Freeform 896"/>
            <p:cNvSpPr>
              <a:spLocks/>
            </p:cNvSpPr>
            <p:nvPr/>
          </p:nvSpPr>
          <p:spPr bwMode="auto">
            <a:xfrm>
              <a:off x="1039" y="1914"/>
              <a:ext cx="227" cy="7"/>
            </a:xfrm>
            <a:custGeom>
              <a:avLst/>
              <a:gdLst>
                <a:gd name="T0" fmla="*/ 0 w 454"/>
                <a:gd name="T1" fmla="*/ 8 h 15"/>
                <a:gd name="T2" fmla="*/ 8 w 454"/>
                <a:gd name="T3" fmla="*/ 15 h 15"/>
                <a:gd name="T4" fmla="*/ 454 w 454"/>
                <a:gd name="T5" fmla="*/ 15 h 15"/>
                <a:gd name="T6" fmla="*/ 454 w 454"/>
                <a:gd name="T7" fmla="*/ 0 h 15"/>
                <a:gd name="T8" fmla="*/ 8 w 454"/>
                <a:gd name="T9" fmla="*/ 0 h 15"/>
                <a:gd name="T10" fmla="*/ 15 w 454"/>
                <a:gd name="T11" fmla="*/ 8 h 15"/>
                <a:gd name="T12" fmla="*/ 0 w 454"/>
                <a:gd name="T13" fmla="*/ 8 h 15"/>
                <a:gd name="T14" fmla="*/ 0 w 454"/>
                <a:gd name="T15" fmla="*/ 15 h 15"/>
                <a:gd name="T16" fmla="*/ 8 w 454"/>
                <a:gd name="T17" fmla="*/ 15 h 15"/>
                <a:gd name="T18" fmla="*/ 0 w 454"/>
                <a:gd name="T1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15">
                  <a:moveTo>
                    <a:pt x="0" y="8"/>
                  </a:moveTo>
                  <a:lnTo>
                    <a:pt x="8" y="15"/>
                  </a:lnTo>
                  <a:lnTo>
                    <a:pt x="454" y="15"/>
                  </a:lnTo>
                  <a:lnTo>
                    <a:pt x="454" y="0"/>
                  </a:lnTo>
                  <a:lnTo>
                    <a:pt x="8" y="0"/>
                  </a:lnTo>
                  <a:lnTo>
                    <a:pt x="15" y="8"/>
                  </a:lnTo>
                  <a:lnTo>
                    <a:pt x="0" y="8"/>
                  </a:lnTo>
                  <a:lnTo>
                    <a:pt x="0" y="15"/>
                  </a:lnTo>
                  <a:lnTo>
                    <a:pt x="8" y="15"/>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5" name="Freeform 897"/>
            <p:cNvSpPr>
              <a:spLocks/>
            </p:cNvSpPr>
            <p:nvPr/>
          </p:nvSpPr>
          <p:spPr bwMode="auto">
            <a:xfrm>
              <a:off x="1039" y="1904"/>
              <a:ext cx="7" cy="14"/>
            </a:xfrm>
            <a:custGeom>
              <a:avLst/>
              <a:gdLst>
                <a:gd name="T0" fmla="*/ 8 w 15"/>
                <a:gd name="T1" fmla="*/ 0 h 26"/>
                <a:gd name="T2" fmla="*/ 0 w 15"/>
                <a:gd name="T3" fmla="*/ 8 h 26"/>
                <a:gd name="T4" fmla="*/ 0 w 15"/>
                <a:gd name="T5" fmla="*/ 26 h 26"/>
                <a:gd name="T6" fmla="*/ 15 w 15"/>
                <a:gd name="T7" fmla="*/ 26 h 26"/>
                <a:gd name="T8" fmla="*/ 15 w 15"/>
                <a:gd name="T9" fmla="*/ 8 h 26"/>
                <a:gd name="T10" fmla="*/ 8 w 15"/>
                <a:gd name="T11" fmla="*/ 15 h 26"/>
                <a:gd name="T12" fmla="*/ 8 w 15"/>
                <a:gd name="T13" fmla="*/ 0 h 26"/>
                <a:gd name="T14" fmla="*/ 0 w 15"/>
                <a:gd name="T15" fmla="*/ 0 h 26"/>
                <a:gd name="T16" fmla="*/ 0 w 15"/>
                <a:gd name="T17" fmla="*/ 8 h 26"/>
                <a:gd name="T18" fmla="*/ 8 w 1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8" y="0"/>
                  </a:moveTo>
                  <a:lnTo>
                    <a:pt x="0" y="8"/>
                  </a:lnTo>
                  <a:lnTo>
                    <a:pt x="0" y="26"/>
                  </a:lnTo>
                  <a:lnTo>
                    <a:pt x="15" y="26"/>
                  </a:lnTo>
                  <a:lnTo>
                    <a:pt x="15" y="8"/>
                  </a:lnTo>
                  <a:lnTo>
                    <a:pt x="8" y="15"/>
                  </a:lnTo>
                  <a:lnTo>
                    <a:pt x="8" y="0"/>
                  </a:lnTo>
                  <a:lnTo>
                    <a:pt x="0"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6" name="Freeform 898"/>
            <p:cNvSpPr>
              <a:spLocks/>
            </p:cNvSpPr>
            <p:nvPr/>
          </p:nvSpPr>
          <p:spPr bwMode="auto">
            <a:xfrm>
              <a:off x="1037" y="2021"/>
              <a:ext cx="244" cy="75"/>
            </a:xfrm>
            <a:custGeom>
              <a:avLst/>
              <a:gdLst>
                <a:gd name="T0" fmla="*/ 29 w 488"/>
                <a:gd name="T1" fmla="*/ 0 h 151"/>
                <a:gd name="T2" fmla="*/ 458 w 488"/>
                <a:gd name="T3" fmla="*/ 0 h 151"/>
                <a:gd name="T4" fmla="*/ 488 w 488"/>
                <a:gd name="T5" fmla="*/ 151 h 151"/>
                <a:gd name="T6" fmla="*/ 0 w 488"/>
                <a:gd name="T7" fmla="*/ 151 h 151"/>
                <a:gd name="T8" fmla="*/ 29 w 488"/>
                <a:gd name="T9" fmla="*/ 0 h 151"/>
              </a:gdLst>
              <a:ahLst/>
              <a:cxnLst>
                <a:cxn ang="0">
                  <a:pos x="T0" y="T1"/>
                </a:cxn>
                <a:cxn ang="0">
                  <a:pos x="T2" y="T3"/>
                </a:cxn>
                <a:cxn ang="0">
                  <a:pos x="T4" y="T5"/>
                </a:cxn>
                <a:cxn ang="0">
                  <a:pos x="T6" y="T7"/>
                </a:cxn>
                <a:cxn ang="0">
                  <a:pos x="T8" y="T9"/>
                </a:cxn>
              </a:cxnLst>
              <a:rect l="0" t="0" r="r" b="b"/>
              <a:pathLst>
                <a:path w="488" h="151">
                  <a:moveTo>
                    <a:pt x="29" y="0"/>
                  </a:moveTo>
                  <a:lnTo>
                    <a:pt x="458" y="0"/>
                  </a:lnTo>
                  <a:lnTo>
                    <a:pt x="488" y="151"/>
                  </a:lnTo>
                  <a:lnTo>
                    <a:pt x="0" y="151"/>
                  </a:lnTo>
                  <a:lnTo>
                    <a:pt x="29" y="0"/>
                  </a:lnTo>
                  <a:close/>
                </a:path>
              </a:pathLst>
            </a:custGeom>
            <a:solidFill>
              <a:srgbClr val="D1AF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7" name="Freeform 899"/>
            <p:cNvSpPr>
              <a:spLocks/>
            </p:cNvSpPr>
            <p:nvPr/>
          </p:nvSpPr>
          <p:spPr bwMode="auto">
            <a:xfrm>
              <a:off x="1052" y="2017"/>
              <a:ext cx="217" cy="8"/>
            </a:xfrm>
            <a:custGeom>
              <a:avLst/>
              <a:gdLst>
                <a:gd name="T0" fmla="*/ 435 w 435"/>
                <a:gd name="T1" fmla="*/ 6 h 15"/>
                <a:gd name="T2" fmla="*/ 429 w 435"/>
                <a:gd name="T3" fmla="*/ 0 h 15"/>
                <a:gd name="T4" fmla="*/ 0 w 435"/>
                <a:gd name="T5" fmla="*/ 0 h 15"/>
                <a:gd name="T6" fmla="*/ 0 w 435"/>
                <a:gd name="T7" fmla="*/ 15 h 15"/>
                <a:gd name="T8" fmla="*/ 429 w 435"/>
                <a:gd name="T9" fmla="*/ 15 h 15"/>
                <a:gd name="T10" fmla="*/ 422 w 435"/>
                <a:gd name="T11" fmla="*/ 8 h 15"/>
                <a:gd name="T12" fmla="*/ 435 w 435"/>
                <a:gd name="T13" fmla="*/ 6 h 15"/>
                <a:gd name="T14" fmla="*/ 433 w 435"/>
                <a:gd name="T15" fmla="*/ 0 h 15"/>
                <a:gd name="T16" fmla="*/ 429 w 435"/>
                <a:gd name="T17" fmla="*/ 0 h 15"/>
                <a:gd name="T18" fmla="*/ 435 w 435"/>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5">
                  <a:moveTo>
                    <a:pt x="435" y="6"/>
                  </a:moveTo>
                  <a:lnTo>
                    <a:pt x="429" y="0"/>
                  </a:lnTo>
                  <a:lnTo>
                    <a:pt x="0" y="0"/>
                  </a:lnTo>
                  <a:lnTo>
                    <a:pt x="0" y="15"/>
                  </a:lnTo>
                  <a:lnTo>
                    <a:pt x="429" y="15"/>
                  </a:lnTo>
                  <a:lnTo>
                    <a:pt x="422" y="8"/>
                  </a:lnTo>
                  <a:lnTo>
                    <a:pt x="435" y="6"/>
                  </a:lnTo>
                  <a:lnTo>
                    <a:pt x="433" y="0"/>
                  </a:lnTo>
                  <a:lnTo>
                    <a:pt x="429" y="0"/>
                  </a:lnTo>
                  <a:lnTo>
                    <a:pt x="43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8" name="Freeform 900"/>
            <p:cNvSpPr>
              <a:spLocks/>
            </p:cNvSpPr>
            <p:nvPr/>
          </p:nvSpPr>
          <p:spPr bwMode="auto">
            <a:xfrm>
              <a:off x="1262" y="2020"/>
              <a:ext cx="23" cy="80"/>
            </a:xfrm>
            <a:custGeom>
              <a:avLst/>
              <a:gdLst>
                <a:gd name="T0" fmla="*/ 37 w 45"/>
                <a:gd name="T1" fmla="*/ 159 h 159"/>
                <a:gd name="T2" fmla="*/ 44 w 45"/>
                <a:gd name="T3" fmla="*/ 151 h 159"/>
                <a:gd name="T4" fmla="*/ 13 w 45"/>
                <a:gd name="T5" fmla="*/ 0 h 159"/>
                <a:gd name="T6" fmla="*/ 0 w 45"/>
                <a:gd name="T7" fmla="*/ 2 h 159"/>
                <a:gd name="T8" fmla="*/ 30 w 45"/>
                <a:gd name="T9" fmla="*/ 153 h 159"/>
                <a:gd name="T10" fmla="*/ 37 w 45"/>
                <a:gd name="T11" fmla="*/ 144 h 159"/>
                <a:gd name="T12" fmla="*/ 37 w 45"/>
                <a:gd name="T13" fmla="*/ 159 h 159"/>
                <a:gd name="T14" fmla="*/ 45 w 45"/>
                <a:gd name="T15" fmla="*/ 159 h 159"/>
                <a:gd name="T16" fmla="*/ 44 w 45"/>
                <a:gd name="T17" fmla="*/ 151 h 159"/>
                <a:gd name="T18" fmla="*/ 37 w 45"/>
                <a:gd name="T1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59">
                  <a:moveTo>
                    <a:pt x="37" y="159"/>
                  </a:moveTo>
                  <a:lnTo>
                    <a:pt x="44" y="151"/>
                  </a:lnTo>
                  <a:lnTo>
                    <a:pt x="13" y="0"/>
                  </a:lnTo>
                  <a:lnTo>
                    <a:pt x="0" y="2"/>
                  </a:lnTo>
                  <a:lnTo>
                    <a:pt x="30" y="153"/>
                  </a:lnTo>
                  <a:lnTo>
                    <a:pt x="37" y="144"/>
                  </a:lnTo>
                  <a:lnTo>
                    <a:pt x="37" y="159"/>
                  </a:lnTo>
                  <a:lnTo>
                    <a:pt x="45" y="159"/>
                  </a:lnTo>
                  <a:lnTo>
                    <a:pt x="44" y="151"/>
                  </a:lnTo>
                  <a:lnTo>
                    <a:pt x="37"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69" name="Freeform 901"/>
            <p:cNvSpPr>
              <a:spLocks/>
            </p:cNvSpPr>
            <p:nvPr/>
          </p:nvSpPr>
          <p:spPr bwMode="auto">
            <a:xfrm>
              <a:off x="1033" y="2092"/>
              <a:ext cx="248" cy="8"/>
            </a:xfrm>
            <a:custGeom>
              <a:avLst/>
              <a:gdLst>
                <a:gd name="T0" fmla="*/ 2 w 496"/>
                <a:gd name="T1" fmla="*/ 7 h 15"/>
                <a:gd name="T2" fmla="*/ 8 w 496"/>
                <a:gd name="T3" fmla="*/ 15 h 15"/>
                <a:gd name="T4" fmla="*/ 496 w 496"/>
                <a:gd name="T5" fmla="*/ 15 h 15"/>
                <a:gd name="T6" fmla="*/ 496 w 496"/>
                <a:gd name="T7" fmla="*/ 0 h 15"/>
                <a:gd name="T8" fmla="*/ 8 w 496"/>
                <a:gd name="T9" fmla="*/ 0 h 15"/>
                <a:gd name="T10" fmla="*/ 15 w 496"/>
                <a:gd name="T11" fmla="*/ 9 h 15"/>
                <a:gd name="T12" fmla="*/ 2 w 496"/>
                <a:gd name="T13" fmla="*/ 7 h 15"/>
                <a:gd name="T14" fmla="*/ 0 w 496"/>
                <a:gd name="T15" fmla="*/ 15 h 15"/>
                <a:gd name="T16" fmla="*/ 8 w 496"/>
                <a:gd name="T17" fmla="*/ 15 h 15"/>
                <a:gd name="T18" fmla="*/ 2 w 49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15">
                  <a:moveTo>
                    <a:pt x="2" y="7"/>
                  </a:moveTo>
                  <a:lnTo>
                    <a:pt x="8" y="15"/>
                  </a:lnTo>
                  <a:lnTo>
                    <a:pt x="496" y="15"/>
                  </a:lnTo>
                  <a:lnTo>
                    <a:pt x="496" y="0"/>
                  </a:lnTo>
                  <a:lnTo>
                    <a:pt x="8" y="0"/>
                  </a:lnTo>
                  <a:lnTo>
                    <a:pt x="15" y="9"/>
                  </a:lnTo>
                  <a:lnTo>
                    <a:pt x="2" y="7"/>
                  </a:lnTo>
                  <a:lnTo>
                    <a:pt x="0" y="15"/>
                  </a:lnTo>
                  <a:lnTo>
                    <a:pt x="8" y="1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0" name="Freeform 902"/>
            <p:cNvSpPr>
              <a:spLocks/>
            </p:cNvSpPr>
            <p:nvPr/>
          </p:nvSpPr>
          <p:spPr bwMode="auto">
            <a:xfrm>
              <a:off x="1034" y="2017"/>
              <a:ext cx="21" cy="80"/>
            </a:xfrm>
            <a:custGeom>
              <a:avLst/>
              <a:gdLst>
                <a:gd name="T0" fmla="*/ 35 w 42"/>
                <a:gd name="T1" fmla="*/ 0 h 159"/>
                <a:gd name="T2" fmla="*/ 29 w 42"/>
                <a:gd name="T3" fmla="*/ 6 h 159"/>
                <a:gd name="T4" fmla="*/ 0 w 42"/>
                <a:gd name="T5" fmla="*/ 157 h 159"/>
                <a:gd name="T6" fmla="*/ 13 w 42"/>
                <a:gd name="T7" fmla="*/ 159 h 159"/>
                <a:gd name="T8" fmla="*/ 42 w 42"/>
                <a:gd name="T9" fmla="*/ 8 h 159"/>
                <a:gd name="T10" fmla="*/ 35 w 42"/>
                <a:gd name="T11" fmla="*/ 15 h 159"/>
                <a:gd name="T12" fmla="*/ 35 w 42"/>
                <a:gd name="T13" fmla="*/ 0 h 159"/>
                <a:gd name="T14" fmla="*/ 31 w 42"/>
                <a:gd name="T15" fmla="*/ 0 h 159"/>
                <a:gd name="T16" fmla="*/ 29 w 42"/>
                <a:gd name="T17" fmla="*/ 6 h 159"/>
                <a:gd name="T18" fmla="*/ 35 w 4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59">
                  <a:moveTo>
                    <a:pt x="35" y="0"/>
                  </a:moveTo>
                  <a:lnTo>
                    <a:pt x="29" y="6"/>
                  </a:lnTo>
                  <a:lnTo>
                    <a:pt x="0" y="157"/>
                  </a:lnTo>
                  <a:lnTo>
                    <a:pt x="13" y="159"/>
                  </a:lnTo>
                  <a:lnTo>
                    <a:pt x="42" y="8"/>
                  </a:lnTo>
                  <a:lnTo>
                    <a:pt x="35" y="15"/>
                  </a:lnTo>
                  <a:lnTo>
                    <a:pt x="35" y="0"/>
                  </a:lnTo>
                  <a:lnTo>
                    <a:pt x="31" y="0"/>
                  </a:lnTo>
                  <a:lnTo>
                    <a:pt x="29" y="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1" name="Freeform 903"/>
            <p:cNvSpPr>
              <a:spLocks/>
            </p:cNvSpPr>
            <p:nvPr/>
          </p:nvSpPr>
          <p:spPr bwMode="auto">
            <a:xfrm>
              <a:off x="1087" y="1768"/>
              <a:ext cx="21" cy="20"/>
            </a:xfrm>
            <a:custGeom>
              <a:avLst/>
              <a:gdLst>
                <a:gd name="T0" fmla="*/ 0 w 41"/>
                <a:gd name="T1" fmla="*/ 19 h 40"/>
                <a:gd name="T2" fmla="*/ 2 w 41"/>
                <a:gd name="T3" fmla="*/ 10 h 40"/>
                <a:gd name="T4" fmla="*/ 7 w 41"/>
                <a:gd name="T5" fmla="*/ 4 h 40"/>
                <a:gd name="T6" fmla="*/ 13 w 41"/>
                <a:gd name="T7" fmla="*/ 1 h 40"/>
                <a:gd name="T8" fmla="*/ 22 w 41"/>
                <a:gd name="T9" fmla="*/ 0 h 40"/>
                <a:gd name="T10" fmla="*/ 30 w 41"/>
                <a:gd name="T11" fmla="*/ 1 h 40"/>
                <a:gd name="T12" fmla="*/ 35 w 41"/>
                <a:gd name="T13" fmla="*/ 4 h 40"/>
                <a:gd name="T14" fmla="*/ 40 w 41"/>
                <a:gd name="T15" fmla="*/ 10 h 40"/>
                <a:gd name="T16" fmla="*/ 41 w 41"/>
                <a:gd name="T17" fmla="*/ 19 h 40"/>
                <a:gd name="T18" fmla="*/ 39 w 41"/>
                <a:gd name="T19" fmla="*/ 30 h 40"/>
                <a:gd name="T20" fmla="*/ 33 w 41"/>
                <a:gd name="T21" fmla="*/ 35 h 40"/>
                <a:gd name="T22" fmla="*/ 26 w 41"/>
                <a:gd name="T23" fmla="*/ 39 h 40"/>
                <a:gd name="T24" fmla="*/ 19 w 41"/>
                <a:gd name="T25" fmla="*/ 40 h 40"/>
                <a:gd name="T26" fmla="*/ 12 w 41"/>
                <a:gd name="T27" fmla="*/ 38 h 40"/>
                <a:gd name="T28" fmla="*/ 5 w 41"/>
                <a:gd name="T29" fmla="*/ 33 h 40"/>
                <a:gd name="T30" fmla="*/ 1 w 41"/>
                <a:gd name="T31" fmla="*/ 27 h 40"/>
                <a:gd name="T32" fmla="*/ 0 w 41"/>
                <a:gd name="T33"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40">
                  <a:moveTo>
                    <a:pt x="0" y="19"/>
                  </a:moveTo>
                  <a:lnTo>
                    <a:pt x="2" y="10"/>
                  </a:lnTo>
                  <a:lnTo>
                    <a:pt x="7" y="4"/>
                  </a:lnTo>
                  <a:lnTo>
                    <a:pt x="13" y="1"/>
                  </a:lnTo>
                  <a:lnTo>
                    <a:pt x="22" y="0"/>
                  </a:lnTo>
                  <a:lnTo>
                    <a:pt x="30" y="1"/>
                  </a:lnTo>
                  <a:lnTo>
                    <a:pt x="35" y="4"/>
                  </a:lnTo>
                  <a:lnTo>
                    <a:pt x="40" y="10"/>
                  </a:lnTo>
                  <a:lnTo>
                    <a:pt x="41" y="19"/>
                  </a:lnTo>
                  <a:lnTo>
                    <a:pt x="39" y="30"/>
                  </a:lnTo>
                  <a:lnTo>
                    <a:pt x="33" y="35"/>
                  </a:lnTo>
                  <a:lnTo>
                    <a:pt x="26" y="39"/>
                  </a:lnTo>
                  <a:lnTo>
                    <a:pt x="19" y="40"/>
                  </a:lnTo>
                  <a:lnTo>
                    <a:pt x="12" y="38"/>
                  </a:lnTo>
                  <a:lnTo>
                    <a:pt x="5" y="33"/>
                  </a:lnTo>
                  <a:lnTo>
                    <a:pt x="1" y="27"/>
                  </a:lnTo>
                  <a:lnTo>
                    <a:pt x="0" y="1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2" name="Freeform 904"/>
            <p:cNvSpPr>
              <a:spLocks/>
            </p:cNvSpPr>
            <p:nvPr/>
          </p:nvSpPr>
          <p:spPr bwMode="auto">
            <a:xfrm>
              <a:off x="1084" y="1763"/>
              <a:ext cx="14" cy="15"/>
            </a:xfrm>
            <a:custGeom>
              <a:avLst/>
              <a:gdLst>
                <a:gd name="T0" fmla="*/ 27 w 27"/>
                <a:gd name="T1" fmla="*/ 0 h 28"/>
                <a:gd name="T2" fmla="*/ 17 w 27"/>
                <a:gd name="T3" fmla="*/ 4 h 28"/>
                <a:gd name="T4" fmla="*/ 9 w 27"/>
                <a:gd name="T5" fmla="*/ 10 h 28"/>
                <a:gd name="T6" fmla="*/ 3 w 27"/>
                <a:gd name="T7" fmla="*/ 17 h 28"/>
                <a:gd name="T8" fmla="*/ 0 w 27"/>
                <a:gd name="T9" fmla="*/ 28 h 28"/>
                <a:gd name="T10" fmla="*/ 15 w 27"/>
                <a:gd name="T11" fmla="*/ 28 h 28"/>
                <a:gd name="T12" fmla="*/ 18 w 27"/>
                <a:gd name="T13" fmla="*/ 18 h 28"/>
                <a:gd name="T14" fmla="*/ 27 w 27"/>
                <a:gd name="T15" fmla="*/ 14 h 28"/>
                <a:gd name="T16" fmla="*/ 27 w 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0"/>
                  </a:moveTo>
                  <a:lnTo>
                    <a:pt x="17" y="4"/>
                  </a:lnTo>
                  <a:lnTo>
                    <a:pt x="9" y="10"/>
                  </a:lnTo>
                  <a:lnTo>
                    <a:pt x="3" y="17"/>
                  </a:lnTo>
                  <a:lnTo>
                    <a:pt x="0" y="28"/>
                  </a:lnTo>
                  <a:lnTo>
                    <a:pt x="15" y="28"/>
                  </a:lnTo>
                  <a:lnTo>
                    <a:pt x="18" y="18"/>
                  </a:lnTo>
                  <a:lnTo>
                    <a:pt x="27" y="1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3" name="Freeform 905"/>
            <p:cNvSpPr>
              <a:spLocks/>
            </p:cNvSpPr>
            <p:nvPr/>
          </p:nvSpPr>
          <p:spPr bwMode="auto">
            <a:xfrm>
              <a:off x="1098" y="1763"/>
              <a:ext cx="14" cy="15"/>
            </a:xfrm>
            <a:custGeom>
              <a:avLst/>
              <a:gdLst>
                <a:gd name="T0" fmla="*/ 29 w 29"/>
                <a:gd name="T1" fmla="*/ 28 h 28"/>
                <a:gd name="T2" fmla="*/ 26 w 29"/>
                <a:gd name="T3" fmla="*/ 18 h 28"/>
                <a:gd name="T4" fmla="*/ 20 w 29"/>
                <a:gd name="T5" fmla="*/ 9 h 28"/>
                <a:gd name="T6" fmla="*/ 11 w 29"/>
                <a:gd name="T7" fmla="*/ 3 h 28"/>
                <a:gd name="T8" fmla="*/ 0 w 29"/>
                <a:gd name="T9" fmla="*/ 0 h 28"/>
                <a:gd name="T10" fmla="*/ 0 w 29"/>
                <a:gd name="T11" fmla="*/ 14 h 28"/>
                <a:gd name="T12" fmla="*/ 12 w 29"/>
                <a:gd name="T13" fmla="*/ 18 h 28"/>
                <a:gd name="T14" fmla="*/ 14 w 29"/>
                <a:gd name="T15" fmla="*/ 28 h 28"/>
                <a:gd name="T16" fmla="*/ 29 w 2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9" y="28"/>
                  </a:moveTo>
                  <a:lnTo>
                    <a:pt x="26" y="18"/>
                  </a:lnTo>
                  <a:lnTo>
                    <a:pt x="20" y="9"/>
                  </a:lnTo>
                  <a:lnTo>
                    <a:pt x="11" y="3"/>
                  </a:lnTo>
                  <a:lnTo>
                    <a:pt x="0" y="0"/>
                  </a:lnTo>
                  <a:lnTo>
                    <a:pt x="0" y="14"/>
                  </a:lnTo>
                  <a:lnTo>
                    <a:pt x="12" y="18"/>
                  </a:lnTo>
                  <a:lnTo>
                    <a:pt x="14" y="28"/>
                  </a:lnTo>
                  <a:lnTo>
                    <a:pt x="2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4" name="Freeform 906"/>
            <p:cNvSpPr>
              <a:spLocks/>
            </p:cNvSpPr>
            <p:nvPr/>
          </p:nvSpPr>
          <p:spPr bwMode="auto">
            <a:xfrm>
              <a:off x="1098" y="1778"/>
              <a:ext cx="14" cy="14"/>
            </a:xfrm>
            <a:custGeom>
              <a:avLst/>
              <a:gdLst>
                <a:gd name="T0" fmla="*/ 0 w 29"/>
                <a:gd name="T1" fmla="*/ 29 h 29"/>
                <a:gd name="T2" fmla="*/ 11 w 29"/>
                <a:gd name="T3" fmla="*/ 26 h 29"/>
                <a:gd name="T4" fmla="*/ 20 w 29"/>
                <a:gd name="T5" fmla="*/ 19 h 29"/>
                <a:gd name="T6" fmla="*/ 26 w 29"/>
                <a:gd name="T7" fmla="*/ 11 h 29"/>
                <a:gd name="T8" fmla="*/ 29 w 29"/>
                <a:gd name="T9" fmla="*/ 0 h 29"/>
                <a:gd name="T10" fmla="*/ 14 w 29"/>
                <a:gd name="T11" fmla="*/ 0 h 29"/>
                <a:gd name="T12" fmla="*/ 12 w 29"/>
                <a:gd name="T13" fmla="*/ 11 h 29"/>
                <a:gd name="T14" fmla="*/ 0 w 29"/>
                <a:gd name="T15" fmla="*/ 14 h 29"/>
                <a:gd name="T16" fmla="*/ 0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0" y="29"/>
                  </a:moveTo>
                  <a:lnTo>
                    <a:pt x="11" y="26"/>
                  </a:lnTo>
                  <a:lnTo>
                    <a:pt x="20" y="19"/>
                  </a:lnTo>
                  <a:lnTo>
                    <a:pt x="26" y="11"/>
                  </a:lnTo>
                  <a:lnTo>
                    <a:pt x="29" y="0"/>
                  </a:lnTo>
                  <a:lnTo>
                    <a:pt x="14" y="0"/>
                  </a:lnTo>
                  <a:lnTo>
                    <a:pt x="12" y="11"/>
                  </a:lnTo>
                  <a:lnTo>
                    <a:pt x="0" y="14"/>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75" name="Freeform 907"/>
            <p:cNvSpPr>
              <a:spLocks/>
            </p:cNvSpPr>
            <p:nvPr/>
          </p:nvSpPr>
          <p:spPr bwMode="auto">
            <a:xfrm>
              <a:off x="1084" y="1778"/>
              <a:ext cx="14" cy="14"/>
            </a:xfrm>
            <a:custGeom>
              <a:avLst/>
              <a:gdLst>
                <a:gd name="T0" fmla="*/ 0 w 27"/>
                <a:gd name="T1" fmla="*/ 0 h 29"/>
                <a:gd name="T2" fmla="*/ 3 w 27"/>
                <a:gd name="T3" fmla="*/ 12 h 29"/>
                <a:gd name="T4" fmla="*/ 9 w 27"/>
                <a:gd name="T5" fmla="*/ 19 h 29"/>
                <a:gd name="T6" fmla="*/ 16 w 27"/>
                <a:gd name="T7" fmla="*/ 24 h 29"/>
                <a:gd name="T8" fmla="*/ 27 w 27"/>
                <a:gd name="T9" fmla="*/ 29 h 29"/>
                <a:gd name="T10" fmla="*/ 27 w 27"/>
                <a:gd name="T11" fmla="*/ 14 h 29"/>
                <a:gd name="T12" fmla="*/ 18 w 27"/>
                <a:gd name="T13" fmla="*/ 11 h 29"/>
                <a:gd name="T14" fmla="*/ 15 w 27"/>
                <a:gd name="T15" fmla="*/ 0 h 29"/>
                <a:gd name="T16" fmla="*/ 0 w 2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0" y="0"/>
                  </a:moveTo>
                  <a:lnTo>
                    <a:pt x="3" y="12"/>
                  </a:lnTo>
                  <a:lnTo>
                    <a:pt x="9" y="19"/>
                  </a:lnTo>
                  <a:lnTo>
                    <a:pt x="16" y="24"/>
                  </a:lnTo>
                  <a:lnTo>
                    <a:pt x="27" y="29"/>
                  </a:lnTo>
                  <a:lnTo>
                    <a:pt x="27" y="14"/>
                  </a:lnTo>
                  <a:lnTo>
                    <a:pt x="18" y="11"/>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8076" name="Picture 908"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4016375"/>
            <a:ext cx="806450" cy="839788"/>
          </a:xfrm>
          <a:prstGeom prst="rect">
            <a:avLst/>
          </a:prstGeom>
          <a:noFill/>
          <a:extLst>
            <a:ext uri="{909E8E84-426E-40DD-AFC4-6F175D3DCCD1}">
              <a14:hiddenFill xmlns:a14="http://schemas.microsoft.com/office/drawing/2010/main">
                <a:solidFill>
                  <a:srgbClr val="FFFFFF"/>
                </a:solidFill>
              </a14:hiddenFill>
            </a:ext>
          </a:extLst>
        </p:spPr>
      </p:pic>
      <p:pic>
        <p:nvPicPr>
          <p:cNvPr id="8077" name="Picture 909" descr="MCj039141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675" y="4084638"/>
            <a:ext cx="739775" cy="839787"/>
          </a:xfrm>
          <a:prstGeom prst="rect">
            <a:avLst/>
          </a:prstGeom>
          <a:noFill/>
          <a:extLst>
            <a:ext uri="{909E8E84-426E-40DD-AFC4-6F175D3DCCD1}">
              <a14:hiddenFill xmlns:a14="http://schemas.microsoft.com/office/drawing/2010/main">
                <a:solidFill>
                  <a:srgbClr val="FFFFFF"/>
                </a:solidFill>
              </a14:hiddenFill>
            </a:ext>
          </a:extLst>
        </p:spPr>
      </p:pic>
      <p:pic>
        <p:nvPicPr>
          <p:cNvPr id="8078" name="Picture 910" descr="j02971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8075" y="2641600"/>
            <a:ext cx="1309688" cy="1042988"/>
          </a:xfrm>
          <a:prstGeom prst="rect">
            <a:avLst/>
          </a:prstGeom>
          <a:noFill/>
          <a:extLst>
            <a:ext uri="{909E8E84-426E-40DD-AFC4-6F175D3DCCD1}">
              <a14:hiddenFill xmlns:a14="http://schemas.microsoft.com/office/drawing/2010/main">
                <a:solidFill>
                  <a:srgbClr val="FFFFFF"/>
                </a:solidFill>
              </a14:hiddenFill>
            </a:ext>
          </a:extLst>
        </p:spPr>
      </p:pic>
      <p:pic>
        <p:nvPicPr>
          <p:cNvPr id="8079" name="Picture 911" descr="MCj04154700000[1]"/>
          <p:cNvPicPr>
            <a:picLocks noChangeAspect="1" noChangeArrowheads="1"/>
          </p:cNvPicPr>
          <p:nvPr/>
        </p:nvPicPr>
        <p:blipFill>
          <a:blip r:embed="rId10">
            <a:extLst>
              <a:ext uri="{28A0092B-C50C-407E-A947-70E740481C1C}">
                <a14:useLocalDpi xmlns:a14="http://schemas.microsoft.com/office/drawing/2010/main" val="0"/>
              </a:ext>
            </a:extLst>
          </a:blip>
          <a:srcRect l="3580" t="14227"/>
          <a:stretch>
            <a:fillRect/>
          </a:stretch>
        </p:blipFill>
        <p:spPr bwMode="auto">
          <a:xfrm>
            <a:off x="2693988" y="4797425"/>
            <a:ext cx="1325562" cy="1004888"/>
          </a:xfrm>
          <a:prstGeom prst="rect">
            <a:avLst/>
          </a:prstGeom>
          <a:noFill/>
          <a:extLst>
            <a:ext uri="{909E8E84-426E-40DD-AFC4-6F175D3DCCD1}">
              <a14:hiddenFill xmlns:a14="http://schemas.microsoft.com/office/drawing/2010/main">
                <a:solidFill>
                  <a:srgbClr val="FFFFFF"/>
                </a:solidFill>
              </a14:hiddenFill>
            </a:ext>
          </a:extLst>
        </p:spPr>
      </p:pic>
      <p:grpSp>
        <p:nvGrpSpPr>
          <p:cNvPr id="8080" name="Group 912"/>
          <p:cNvGrpSpPr>
            <a:grpSpLocks/>
          </p:cNvGrpSpPr>
          <p:nvPr/>
        </p:nvGrpSpPr>
        <p:grpSpPr bwMode="auto">
          <a:xfrm>
            <a:off x="4652963" y="2703513"/>
            <a:ext cx="2124075" cy="1311275"/>
            <a:chOff x="3360" y="912"/>
            <a:chExt cx="2592" cy="1277"/>
          </a:xfrm>
        </p:grpSpPr>
        <p:sp>
          <p:nvSpPr>
            <p:cNvPr id="8081" name="Freeform 913"/>
            <p:cNvSpPr>
              <a:spLocks/>
            </p:cNvSpPr>
            <p:nvPr/>
          </p:nvSpPr>
          <p:spPr bwMode="auto">
            <a:xfrm rot="1918964">
              <a:off x="3567" y="1803"/>
              <a:ext cx="249" cy="318"/>
            </a:xfrm>
            <a:custGeom>
              <a:avLst/>
              <a:gdLst>
                <a:gd name="T0" fmla="*/ 934 w 1800"/>
                <a:gd name="T1" fmla="*/ 3015 h 3015"/>
                <a:gd name="T2" fmla="*/ 906 w 1800"/>
                <a:gd name="T3" fmla="*/ 2990 h 3015"/>
                <a:gd name="T4" fmla="*/ 830 w 1800"/>
                <a:gd name="T5" fmla="*/ 2915 h 3015"/>
                <a:gd name="T6" fmla="*/ 777 w 1800"/>
                <a:gd name="T7" fmla="*/ 2862 h 3015"/>
                <a:gd name="T8" fmla="*/ 717 w 1800"/>
                <a:gd name="T9" fmla="*/ 2799 h 3015"/>
                <a:gd name="T10" fmla="*/ 652 w 1800"/>
                <a:gd name="T11" fmla="*/ 2725 h 3015"/>
                <a:gd name="T12" fmla="*/ 583 w 1800"/>
                <a:gd name="T13" fmla="*/ 2644 h 3015"/>
                <a:gd name="T14" fmla="*/ 511 w 1800"/>
                <a:gd name="T15" fmla="*/ 2555 h 3015"/>
                <a:gd name="T16" fmla="*/ 438 w 1800"/>
                <a:gd name="T17" fmla="*/ 2459 h 3015"/>
                <a:gd name="T18" fmla="*/ 365 w 1800"/>
                <a:gd name="T19" fmla="*/ 2356 h 3015"/>
                <a:gd name="T20" fmla="*/ 295 w 1800"/>
                <a:gd name="T21" fmla="*/ 2248 h 3015"/>
                <a:gd name="T22" fmla="*/ 229 w 1800"/>
                <a:gd name="T23" fmla="*/ 2135 h 3015"/>
                <a:gd name="T24" fmla="*/ 168 w 1800"/>
                <a:gd name="T25" fmla="*/ 2018 h 3015"/>
                <a:gd name="T26" fmla="*/ 115 w 1800"/>
                <a:gd name="T27" fmla="*/ 1898 h 3015"/>
                <a:gd name="T28" fmla="*/ 69 w 1800"/>
                <a:gd name="T29" fmla="*/ 1774 h 3015"/>
                <a:gd name="T30" fmla="*/ 34 w 1800"/>
                <a:gd name="T31" fmla="*/ 1648 h 3015"/>
                <a:gd name="T32" fmla="*/ 10 w 1800"/>
                <a:gd name="T33" fmla="*/ 1521 h 3015"/>
                <a:gd name="T34" fmla="*/ 0 w 1800"/>
                <a:gd name="T35" fmla="*/ 1394 h 3015"/>
                <a:gd name="T36" fmla="*/ 4 w 1800"/>
                <a:gd name="T37" fmla="*/ 1266 h 3015"/>
                <a:gd name="T38" fmla="*/ 26 w 1800"/>
                <a:gd name="T39" fmla="*/ 1139 h 3015"/>
                <a:gd name="T40" fmla="*/ 65 w 1800"/>
                <a:gd name="T41" fmla="*/ 1014 h 3015"/>
                <a:gd name="T42" fmla="*/ 124 w 1800"/>
                <a:gd name="T43" fmla="*/ 891 h 3015"/>
                <a:gd name="T44" fmla="*/ 204 w 1800"/>
                <a:gd name="T45" fmla="*/ 770 h 3015"/>
                <a:gd name="T46" fmla="*/ 307 w 1800"/>
                <a:gd name="T47" fmla="*/ 654 h 3015"/>
                <a:gd name="T48" fmla="*/ 435 w 1800"/>
                <a:gd name="T49" fmla="*/ 541 h 3015"/>
                <a:gd name="T50" fmla="*/ 587 w 1800"/>
                <a:gd name="T51" fmla="*/ 434 h 3015"/>
                <a:gd name="T52" fmla="*/ 769 w 1800"/>
                <a:gd name="T53" fmla="*/ 333 h 3015"/>
                <a:gd name="T54" fmla="*/ 978 w 1800"/>
                <a:gd name="T55" fmla="*/ 239 h 3015"/>
                <a:gd name="T56" fmla="*/ 1220 w 1800"/>
                <a:gd name="T57" fmla="*/ 151 h 3015"/>
                <a:gd name="T58" fmla="*/ 1492 w 1800"/>
                <a:gd name="T59" fmla="*/ 71 h 3015"/>
                <a:gd name="T60" fmla="*/ 1800 w 1800"/>
                <a:gd name="T61" fmla="*/ 0 h 3015"/>
                <a:gd name="T62" fmla="*/ 1776 w 1800"/>
                <a:gd name="T63" fmla="*/ 10 h 3015"/>
                <a:gd name="T64" fmla="*/ 1711 w 1800"/>
                <a:gd name="T65" fmla="*/ 41 h 3015"/>
                <a:gd name="T66" fmla="*/ 1665 w 1800"/>
                <a:gd name="T67" fmla="*/ 64 h 3015"/>
                <a:gd name="T68" fmla="*/ 1612 w 1800"/>
                <a:gd name="T69" fmla="*/ 93 h 3015"/>
                <a:gd name="T70" fmla="*/ 1552 w 1800"/>
                <a:gd name="T71" fmla="*/ 127 h 3015"/>
                <a:gd name="T72" fmla="*/ 1487 w 1800"/>
                <a:gd name="T73" fmla="*/ 166 h 3015"/>
                <a:gd name="T74" fmla="*/ 1418 w 1800"/>
                <a:gd name="T75" fmla="*/ 212 h 3015"/>
                <a:gd name="T76" fmla="*/ 1345 w 1800"/>
                <a:gd name="T77" fmla="*/ 263 h 3015"/>
                <a:gd name="T78" fmla="*/ 1269 w 1800"/>
                <a:gd name="T79" fmla="*/ 319 h 3015"/>
                <a:gd name="T80" fmla="*/ 1193 w 1800"/>
                <a:gd name="T81" fmla="*/ 382 h 3015"/>
                <a:gd name="T82" fmla="*/ 1116 w 1800"/>
                <a:gd name="T83" fmla="*/ 451 h 3015"/>
                <a:gd name="T84" fmla="*/ 1040 w 1800"/>
                <a:gd name="T85" fmla="*/ 526 h 3015"/>
                <a:gd name="T86" fmla="*/ 965 w 1800"/>
                <a:gd name="T87" fmla="*/ 607 h 3015"/>
                <a:gd name="T88" fmla="*/ 894 w 1800"/>
                <a:gd name="T89" fmla="*/ 694 h 3015"/>
                <a:gd name="T90" fmla="*/ 826 w 1800"/>
                <a:gd name="T91" fmla="*/ 788 h 3015"/>
                <a:gd name="T92" fmla="*/ 762 w 1800"/>
                <a:gd name="T93" fmla="*/ 888 h 3015"/>
                <a:gd name="T94" fmla="*/ 704 w 1800"/>
                <a:gd name="T95" fmla="*/ 995 h 3015"/>
                <a:gd name="T96" fmla="*/ 653 w 1800"/>
                <a:gd name="T97" fmla="*/ 1107 h 3015"/>
                <a:gd name="T98" fmla="*/ 610 w 1800"/>
                <a:gd name="T99" fmla="*/ 1228 h 3015"/>
                <a:gd name="T100" fmla="*/ 575 w 1800"/>
                <a:gd name="T101" fmla="*/ 1354 h 3015"/>
                <a:gd name="T102" fmla="*/ 551 w 1800"/>
                <a:gd name="T103" fmla="*/ 1488 h 3015"/>
                <a:gd name="T104" fmla="*/ 537 w 1800"/>
                <a:gd name="T105" fmla="*/ 1629 h 3015"/>
                <a:gd name="T106" fmla="*/ 535 w 1800"/>
                <a:gd name="T107" fmla="*/ 1777 h 3015"/>
                <a:gd name="T108" fmla="*/ 545 w 1800"/>
                <a:gd name="T109" fmla="*/ 1932 h 3015"/>
                <a:gd name="T110" fmla="*/ 570 w 1800"/>
                <a:gd name="T111" fmla="*/ 2094 h 3015"/>
                <a:gd name="T112" fmla="*/ 609 w 1800"/>
                <a:gd name="T113" fmla="*/ 2263 h 3015"/>
                <a:gd name="T114" fmla="*/ 664 w 1800"/>
                <a:gd name="T115" fmla="*/ 2440 h 3015"/>
                <a:gd name="T116" fmla="*/ 736 w 1800"/>
                <a:gd name="T117" fmla="*/ 2624 h 3015"/>
                <a:gd name="T118" fmla="*/ 826 w 1800"/>
                <a:gd name="T119" fmla="*/ 2816 h 3015"/>
                <a:gd name="T120" fmla="*/ 934 w 1800"/>
                <a:gd name="T121" fmla="*/ 3015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0" h="3015">
                  <a:moveTo>
                    <a:pt x="934" y="3015"/>
                  </a:moveTo>
                  <a:lnTo>
                    <a:pt x="906" y="2990"/>
                  </a:lnTo>
                  <a:lnTo>
                    <a:pt x="830" y="2915"/>
                  </a:lnTo>
                  <a:lnTo>
                    <a:pt x="777" y="2862"/>
                  </a:lnTo>
                  <a:lnTo>
                    <a:pt x="717" y="2799"/>
                  </a:lnTo>
                  <a:lnTo>
                    <a:pt x="652" y="2725"/>
                  </a:lnTo>
                  <a:lnTo>
                    <a:pt x="583" y="2644"/>
                  </a:lnTo>
                  <a:lnTo>
                    <a:pt x="511" y="2555"/>
                  </a:lnTo>
                  <a:lnTo>
                    <a:pt x="438" y="2459"/>
                  </a:lnTo>
                  <a:lnTo>
                    <a:pt x="365" y="2356"/>
                  </a:lnTo>
                  <a:lnTo>
                    <a:pt x="295" y="2248"/>
                  </a:lnTo>
                  <a:lnTo>
                    <a:pt x="229" y="2135"/>
                  </a:lnTo>
                  <a:lnTo>
                    <a:pt x="168" y="2018"/>
                  </a:lnTo>
                  <a:lnTo>
                    <a:pt x="115" y="1898"/>
                  </a:lnTo>
                  <a:lnTo>
                    <a:pt x="69" y="1774"/>
                  </a:lnTo>
                  <a:lnTo>
                    <a:pt x="34" y="1648"/>
                  </a:lnTo>
                  <a:lnTo>
                    <a:pt x="10" y="1521"/>
                  </a:lnTo>
                  <a:lnTo>
                    <a:pt x="0" y="1394"/>
                  </a:lnTo>
                  <a:lnTo>
                    <a:pt x="4" y="1266"/>
                  </a:lnTo>
                  <a:lnTo>
                    <a:pt x="26" y="1139"/>
                  </a:lnTo>
                  <a:lnTo>
                    <a:pt x="65" y="1014"/>
                  </a:lnTo>
                  <a:lnTo>
                    <a:pt x="124" y="891"/>
                  </a:lnTo>
                  <a:lnTo>
                    <a:pt x="204" y="770"/>
                  </a:lnTo>
                  <a:lnTo>
                    <a:pt x="307" y="654"/>
                  </a:lnTo>
                  <a:lnTo>
                    <a:pt x="435" y="541"/>
                  </a:lnTo>
                  <a:lnTo>
                    <a:pt x="587" y="434"/>
                  </a:lnTo>
                  <a:lnTo>
                    <a:pt x="769" y="333"/>
                  </a:lnTo>
                  <a:lnTo>
                    <a:pt x="978" y="239"/>
                  </a:lnTo>
                  <a:lnTo>
                    <a:pt x="1220" y="151"/>
                  </a:lnTo>
                  <a:lnTo>
                    <a:pt x="1492" y="71"/>
                  </a:lnTo>
                  <a:lnTo>
                    <a:pt x="1800" y="0"/>
                  </a:lnTo>
                  <a:lnTo>
                    <a:pt x="1776" y="10"/>
                  </a:lnTo>
                  <a:lnTo>
                    <a:pt x="1711" y="41"/>
                  </a:lnTo>
                  <a:lnTo>
                    <a:pt x="1665" y="64"/>
                  </a:lnTo>
                  <a:lnTo>
                    <a:pt x="1612" y="93"/>
                  </a:lnTo>
                  <a:lnTo>
                    <a:pt x="1552" y="127"/>
                  </a:lnTo>
                  <a:lnTo>
                    <a:pt x="1487" y="166"/>
                  </a:lnTo>
                  <a:lnTo>
                    <a:pt x="1418" y="212"/>
                  </a:lnTo>
                  <a:lnTo>
                    <a:pt x="1345" y="263"/>
                  </a:lnTo>
                  <a:lnTo>
                    <a:pt x="1269" y="319"/>
                  </a:lnTo>
                  <a:lnTo>
                    <a:pt x="1193" y="382"/>
                  </a:lnTo>
                  <a:lnTo>
                    <a:pt x="1116" y="451"/>
                  </a:lnTo>
                  <a:lnTo>
                    <a:pt x="1040" y="526"/>
                  </a:lnTo>
                  <a:lnTo>
                    <a:pt x="965" y="607"/>
                  </a:lnTo>
                  <a:lnTo>
                    <a:pt x="894" y="694"/>
                  </a:lnTo>
                  <a:lnTo>
                    <a:pt x="826" y="788"/>
                  </a:lnTo>
                  <a:lnTo>
                    <a:pt x="762" y="888"/>
                  </a:lnTo>
                  <a:lnTo>
                    <a:pt x="704" y="995"/>
                  </a:lnTo>
                  <a:lnTo>
                    <a:pt x="653" y="1107"/>
                  </a:lnTo>
                  <a:lnTo>
                    <a:pt x="610" y="1228"/>
                  </a:lnTo>
                  <a:lnTo>
                    <a:pt x="575" y="1354"/>
                  </a:lnTo>
                  <a:lnTo>
                    <a:pt x="551" y="1488"/>
                  </a:lnTo>
                  <a:lnTo>
                    <a:pt x="537" y="1629"/>
                  </a:lnTo>
                  <a:lnTo>
                    <a:pt x="535" y="1777"/>
                  </a:lnTo>
                  <a:lnTo>
                    <a:pt x="545" y="1932"/>
                  </a:lnTo>
                  <a:lnTo>
                    <a:pt x="570" y="2094"/>
                  </a:lnTo>
                  <a:lnTo>
                    <a:pt x="609" y="2263"/>
                  </a:lnTo>
                  <a:lnTo>
                    <a:pt x="664" y="2440"/>
                  </a:lnTo>
                  <a:lnTo>
                    <a:pt x="736" y="2624"/>
                  </a:lnTo>
                  <a:lnTo>
                    <a:pt x="826" y="2816"/>
                  </a:lnTo>
                  <a:lnTo>
                    <a:pt x="934" y="3015"/>
                  </a:lnTo>
                  <a:close/>
                </a:path>
              </a:pathLst>
            </a:custGeom>
            <a:solidFill>
              <a:srgbClr val="30E0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2" name="Freeform 914"/>
            <p:cNvSpPr>
              <a:spLocks/>
            </p:cNvSpPr>
            <p:nvPr/>
          </p:nvSpPr>
          <p:spPr bwMode="auto">
            <a:xfrm flipH="1">
              <a:off x="4226" y="2146"/>
              <a:ext cx="23" cy="1"/>
            </a:xfrm>
            <a:custGeom>
              <a:avLst/>
              <a:gdLst>
                <a:gd name="T0" fmla="*/ 25 w 25"/>
                <a:gd name="T1" fmla="*/ 3 h 3"/>
                <a:gd name="T2" fmla="*/ 25 w 25"/>
                <a:gd name="T3" fmla="*/ 1 h 3"/>
                <a:gd name="T4" fmla="*/ 8 w 25"/>
                <a:gd name="T5" fmla="*/ 0 h 3"/>
                <a:gd name="T6" fmla="*/ 0 w 25"/>
                <a:gd name="T7" fmla="*/ 0 h 3"/>
                <a:gd name="T8" fmla="*/ 0 w 25"/>
                <a:gd name="T9" fmla="*/ 0 h 3"/>
                <a:gd name="T10" fmla="*/ 3 w 25"/>
                <a:gd name="T11" fmla="*/ 1 h 3"/>
                <a:gd name="T12" fmla="*/ 10 w 25"/>
                <a:gd name="T13" fmla="*/ 1 h 3"/>
                <a:gd name="T14" fmla="*/ 17 w 25"/>
                <a:gd name="T15" fmla="*/ 3 h 3"/>
                <a:gd name="T16" fmla="*/ 22 w 25"/>
                <a:gd name="T17" fmla="*/ 3 h 3"/>
                <a:gd name="T18" fmla="*/ 25 w 2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
                  <a:moveTo>
                    <a:pt x="25" y="3"/>
                  </a:moveTo>
                  <a:lnTo>
                    <a:pt x="25" y="1"/>
                  </a:lnTo>
                  <a:lnTo>
                    <a:pt x="8" y="0"/>
                  </a:lnTo>
                  <a:lnTo>
                    <a:pt x="0" y="0"/>
                  </a:lnTo>
                  <a:lnTo>
                    <a:pt x="0" y="0"/>
                  </a:lnTo>
                  <a:lnTo>
                    <a:pt x="3" y="1"/>
                  </a:lnTo>
                  <a:lnTo>
                    <a:pt x="10" y="1"/>
                  </a:lnTo>
                  <a:lnTo>
                    <a:pt x="17" y="3"/>
                  </a:lnTo>
                  <a:lnTo>
                    <a:pt x="22" y="3"/>
                  </a:lnTo>
                  <a:lnTo>
                    <a:pt x="25" y="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3" name="Rectangle 915"/>
            <p:cNvSpPr>
              <a:spLocks noChangeArrowheads="1"/>
            </p:cNvSpPr>
            <p:nvPr/>
          </p:nvSpPr>
          <p:spPr bwMode="auto">
            <a:xfrm>
              <a:off x="3464" y="1702"/>
              <a:ext cx="2328" cy="370"/>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71842" dir="2700000" algn="ctr" rotWithShape="0">
                      <a:schemeClr val="bg2">
                        <a:alpha val="74998"/>
                      </a:schemeClr>
                    </a:outerShdw>
                  </a:effectLst>
                </a14:hiddenEffects>
              </a:ext>
            </a:extLst>
          </p:spPr>
          <p:txBody>
            <a:bodyPr wrap="none" anchor="ctr"/>
            <a:lstStyle/>
            <a:p>
              <a:pPr algn="ctr"/>
              <a:endParaRPr lang="en-US" altLang="en-US" sz="1200" b="1">
                <a:latin typeface="Arial" charset="0"/>
              </a:endParaRPr>
            </a:p>
          </p:txBody>
        </p:sp>
        <p:sp>
          <p:nvSpPr>
            <p:cNvPr id="8084" name="Freeform 916"/>
            <p:cNvSpPr>
              <a:spLocks/>
            </p:cNvSpPr>
            <p:nvPr/>
          </p:nvSpPr>
          <p:spPr bwMode="auto">
            <a:xfrm>
              <a:off x="3619" y="1711"/>
              <a:ext cx="2333" cy="478"/>
            </a:xfrm>
            <a:custGeom>
              <a:avLst/>
              <a:gdLst>
                <a:gd name="T0" fmla="*/ 938 w 1070"/>
                <a:gd name="T1" fmla="*/ 60 h 504"/>
                <a:gd name="T2" fmla="*/ 758 w 1070"/>
                <a:gd name="T3" fmla="*/ 84 h 504"/>
                <a:gd name="T4" fmla="*/ 98 w 1070"/>
                <a:gd name="T5" fmla="*/ 84 h 504"/>
                <a:gd name="T6" fmla="*/ 170 w 1070"/>
                <a:gd name="T7" fmla="*/ 264 h 504"/>
                <a:gd name="T8" fmla="*/ 146 w 1070"/>
                <a:gd name="T9" fmla="*/ 420 h 504"/>
                <a:gd name="T10" fmla="*/ 938 w 1070"/>
                <a:gd name="T11" fmla="*/ 444 h 504"/>
                <a:gd name="T12" fmla="*/ 938 w 1070"/>
                <a:gd name="T13" fmla="*/ 60 h 504"/>
              </a:gdLst>
              <a:ahLst/>
              <a:cxnLst>
                <a:cxn ang="0">
                  <a:pos x="T0" y="T1"/>
                </a:cxn>
                <a:cxn ang="0">
                  <a:pos x="T2" y="T3"/>
                </a:cxn>
                <a:cxn ang="0">
                  <a:pos x="T4" y="T5"/>
                </a:cxn>
                <a:cxn ang="0">
                  <a:pos x="T6" y="T7"/>
                </a:cxn>
                <a:cxn ang="0">
                  <a:pos x="T8" y="T9"/>
                </a:cxn>
                <a:cxn ang="0">
                  <a:pos x="T10" y="T11"/>
                </a:cxn>
                <a:cxn ang="0">
                  <a:pos x="T12" y="T13"/>
                </a:cxn>
              </a:cxnLst>
              <a:rect l="0" t="0" r="r" b="b"/>
              <a:pathLst>
                <a:path w="1070" h="504">
                  <a:moveTo>
                    <a:pt x="938" y="60"/>
                  </a:moveTo>
                  <a:cubicBezTo>
                    <a:pt x="908" y="0"/>
                    <a:pt x="898" y="80"/>
                    <a:pt x="758" y="84"/>
                  </a:cubicBezTo>
                  <a:cubicBezTo>
                    <a:pt x="618" y="88"/>
                    <a:pt x="196" y="54"/>
                    <a:pt x="98" y="84"/>
                  </a:cubicBezTo>
                  <a:cubicBezTo>
                    <a:pt x="0" y="114"/>
                    <a:pt x="162" y="208"/>
                    <a:pt x="170" y="264"/>
                  </a:cubicBezTo>
                  <a:cubicBezTo>
                    <a:pt x="178" y="320"/>
                    <a:pt x="18" y="390"/>
                    <a:pt x="146" y="420"/>
                  </a:cubicBezTo>
                  <a:cubicBezTo>
                    <a:pt x="274" y="450"/>
                    <a:pt x="806" y="504"/>
                    <a:pt x="938" y="444"/>
                  </a:cubicBezTo>
                  <a:cubicBezTo>
                    <a:pt x="1070" y="384"/>
                    <a:pt x="968" y="128"/>
                    <a:pt x="938" y="60"/>
                  </a:cubicBezTo>
                  <a:close/>
                </a:path>
              </a:pathLst>
            </a:custGeom>
            <a:solidFill>
              <a:schemeClr val="hlink"/>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71842" dir="2700000" algn="ctr" rotWithShape="0">
                      <a:schemeClr val="bg2"/>
                    </a:outerShdw>
                  </a:effectLst>
                </a14:hiddenEffects>
              </a:ext>
            </a:extLst>
          </p:spPr>
          <p:txBody>
            <a:bodyPr wrap="none" anchor="ctr"/>
            <a:lstStyle/>
            <a:p>
              <a:endParaRPr lang="en-US"/>
            </a:p>
          </p:txBody>
        </p:sp>
        <p:grpSp>
          <p:nvGrpSpPr>
            <p:cNvPr id="8085" name="Group 917"/>
            <p:cNvGrpSpPr>
              <a:grpSpLocks/>
            </p:cNvGrpSpPr>
            <p:nvPr/>
          </p:nvGrpSpPr>
          <p:grpSpPr bwMode="auto">
            <a:xfrm>
              <a:off x="3360" y="1415"/>
              <a:ext cx="2333" cy="658"/>
              <a:chOff x="2928" y="3083"/>
              <a:chExt cx="2766" cy="1218"/>
            </a:xfrm>
          </p:grpSpPr>
          <p:sp>
            <p:nvSpPr>
              <p:cNvPr id="8086" name="Freeform 918"/>
              <p:cNvSpPr>
                <a:spLocks/>
              </p:cNvSpPr>
              <p:nvPr/>
            </p:nvSpPr>
            <p:spPr bwMode="auto">
              <a:xfrm>
                <a:off x="3032" y="3139"/>
                <a:ext cx="852" cy="601"/>
              </a:xfrm>
              <a:custGeom>
                <a:avLst/>
                <a:gdLst>
                  <a:gd name="T0" fmla="*/ 1382 w 1706"/>
                  <a:gd name="T1" fmla="*/ 150 h 1203"/>
                  <a:gd name="T2" fmla="*/ 1299 w 1706"/>
                  <a:gd name="T3" fmla="*/ 110 h 1203"/>
                  <a:gd name="T4" fmla="*/ 1217 w 1706"/>
                  <a:gd name="T5" fmla="*/ 74 h 1203"/>
                  <a:gd name="T6" fmla="*/ 1131 w 1706"/>
                  <a:gd name="T7" fmla="*/ 40 h 1203"/>
                  <a:gd name="T8" fmla="*/ 989 w 1706"/>
                  <a:gd name="T9" fmla="*/ 4 h 1203"/>
                  <a:gd name="T10" fmla="*/ 871 w 1706"/>
                  <a:gd name="T11" fmla="*/ 0 h 1203"/>
                  <a:gd name="T12" fmla="*/ 679 w 1706"/>
                  <a:gd name="T13" fmla="*/ 59 h 1203"/>
                  <a:gd name="T14" fmla="*/ 624 w 1706"/>
                  <a:gd name="T15" fmla="*/ 116 h 1203"/>
                  <a:gd name="T16" fmla="*/ 592 w 1706"/>
                  <a:gd name="T17" fmla="*/ 200 h 1203"/>
                  <a:gd name="T18" fmla="*/ 563 w 1706"/>
                  <a:gd name="T19" fmla="*/ 357 h 1203"/>
                  <a:gd name="T20" fmla="*/ 341 w 1706"/>
                  <a:gd name="T21" fmla="*/ 382 h 1203"/>
                  <a:gd name="T22" fmla="*/ 257 w 1706"/>
                  <a:gd name="T23" fmla="*/ 426 h 1203"/>
                  <a:gd name="T24" fmla="*/ 221 w 1706"/>
                  <a:gd name="T25" fmla="*/ 475 h 1203"/>
                  <a:gd name="T26" fmla="*/ 196 w 1706"/>
                  <a:gd name="T27" fmla="*/ 570 h 1203"/>
                  <a:gd name="T28" fmla="*/ 219 w 1706"/>
                  <a:gd name="T29" fmla="*/ 677 h 1203"/>
                  <a:gd name="T30" fmla="*/ 236 w 1706"/>
                  <a:gd name="T31" fmla="*/ 740 h 1203"/>
                  <a:gd name="T32" fmla="*/ 86 w 1706"/>
                  <a:gd name="T33" fmla="*/ 818 h 1203"/>
                  <a:gd name="T34" fmla="*/ 65 w 1706"/>
                  <a:gd name="T35" fmla="*/ 844 h 1203"/>
                  <a:gd name="T36" fmla="*/ 29 w 1706"/>
                  <a:gd name="T37" fmla="*/ 903 h 1203"/>
                  <a:gd name="T38" fmla="*/ 0 w 1706"/>
                  <a:gd name="T39" fmla="*/ 1053 h 1203"/>
                  <a:gd name="T40" fmla="*/ 17 w 1706"/>
                  <a:gd name="T41" fmla="*/ 1146 h 1203"/>
                  <a:gd name="T42" fmla="*/ 34 w 1706"/>
                  <a:gd name="T43" fmla="*/ 1182 h 1203"/>
                  <a:gd name="T44" fmla="*/ 57 w 1706"/>
                  <a:gd name="T45" fmla="*/ 1203 h 1203"/>
                  <a:gd name="T46" fmla="*/ 107 w 1706"/>
                  <a:gd name="T47" fmla="*/ 1186 h 1203"/>
                  <a:gd name="T48" fmla="*/ 133 w 1706"/>
                  <a:gd name="T49" fmla="*/ 1160 h 1203"/>
                  <a:gd name="T50" fmla="*/ 322 w 1706"/>
                  <a:gd name="T51" fmla="*/ 1125 h 1203"/>
                  <a:gd name="T52" fmla="*/ 443 w 1706"/>
                  <a:gd name="T53" fmla="*/ 1184 h 1203"/>
                  <a:gd name="T54" fmla="*/ 548 w 1706"/>
                  <a:gd name="T55" fmla="*/ 1150 h 1203"/>
                  <a:gd name="T56" fmla="*/ 650 w 1706"/>
                  <a:gd name="T57" fmla="*/ 1063 h 1203"/>
                  <a:gd name="T58" fmla="*/ 808 w 1706"/>
                  <a:gd name="T59" fmla="*/ 1038 h 1203"/>
                  <a:gd name="T60" fmla="*/ 1002 w 1706"/>
                  <a:gd name="T61" fmla="*/ 1097 h 1203"/>
                  <a:gd name="T62" fmla="*/ 1150 w 1706"/>
                  <a:gd name="T63" fmla="*/ 1169 h 1203"/>
                  <a:gd name="T64" fmla="*/ 1706 w 1706"/>
                  <a:gd name="T65" fmla="*/ 1049 h 1203"/>
                  <a:gd name="T66" fmla="*/ 1681 w 1706"/>
                  <a:gd name="T67" fmla="*/ 831 h 1203"/>
                  <a:gd name="T68" fmla="*/ 1514 w 1706"/>
                  <a:gd name="T69" fmla="*/ 662 h 1203"/>
                  <a:gd name="T70" fmla="*/ 1445 w 1706"/>
                  <a:gd name="T71" fmla="*/ 203 h 1203"/>
                  <a:gd name="T72" fmla="*/ 1382 w 1706"/>
                  <a:gd name="T73" fmla="*/ 150 h 1203"/>
                  <a:gd name="T74" fmla="*/ 1382 w 1706"/>
                  <a:gd name="T75" fmla="*/ 15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6" h="1203">
                    <a:moveTo>
                      <a:pt x="1382" y="150"/>
                    </a:moveTo>
                    <a:lnTo>
                      <a:pt x="1299" y="110"/>
                    </a:lnTo>
                    <a:lnTo>
                      <a:pt x="1217" y="74"/>
                    </a:lnTo>
                    <a:lnTo>
                      <a:pt x="1131" y="40"/>
                    </a:lnTo>
                    <a:lnTo>
                      <a:pt x="989" y="4"/>
                    </a:lnTo>
                    <a:lnTo>
                      <a:pt x="871" y="0"/>
                    </a:lnTo>
                    <a:lnTo>
                      <a:pt x="679" y="59"/>
                    </a:lnTo>
                    <a:lnTo>
                      <a:pt x="624" y="116"/>
                    </a:lnTo>
                    <a:lnTo>
                      <a:pt x="592" y="200"/>
                    </a:lnTo>
                    <a:lnTo>
                      <a:pt x="563" y="357"/>
                    </a:lnTo>
                    <a:lnTo>
                      <a:pt x="341" y="382"/>
                    </a:lnTo>
                    <a:lnTo>
                      <a:pt x="257" y="426"/>
                    </a:lnTo>
                    <a:lnTo>
                      <a:pt x="221" y="475"/>
                    </a:lnTo>
                    <a:lnTo>
                      <a:pt x="196" y="570"/>
                    </a:lnTo>
                    <a:lnTo>
                      <a:pt x="219" y="677"/>
                    </a:lnTo>
                    <a:lnTo>
                      <a:pt x="236" y="740"/>
                    </a:lnTo>
                    <a:lnTo>
                      <a:pt x="86" y="818"/>
                    </a:lnTo>
                    <a:lnTo>
                      <a:pt x="65" y="844"/>
                    </a:lnTo>
                    <a:lnTo>
                      <a:pt x="29" y="903"/>
                    </a:lnTo>
                    <a:lnTo>
                      <a:pt x="0" y="1053"/>
                    </a:lnTo>
                    <a:lnTo>
                      <a:pt x="17" y="1146"/>
                    </a:lnTo>
                    <a:lnTo>
                      <a:pt x="34" y="1182"/>
                    </a:lnTo>
                    <a:lnTo>
                      <a:pt x="57" y="1203"/>
                    </a:lnTo>
                    <a:lnTo>
                      <a:pt x="107" y="1186"/>
                    </a:lnTo>
                    <a:lnTo>
                      <a:pt x="133" y="1160"/>
                    </a:lnTo>
                    <a:lnTo>
                      <a:pt x="322" y="1125"/>
                    </a:lnTo>
                    <a:lnTo>
                      <a:pt x="443" y="1184"/>
                    </a:lnTo>
                    <a:lnTo>
                      <a:pt x="548" y="1150"/>
                    </a:lnTo>
                    <a:lnTo>
                      <a:pt x="650" y="1063"/>
                    </a:lnTo>
                    <a:lnTo>
                      <a:pt x="808" y="1038"/>
                    </a:lnTo>
                    <a:lnTo>
                      <a:pt x="1002" y="1097"/>
                    </a:lnTo>
                    <a:lnTo>
                      <a:pt x="1150" y="1169"/>
                    </a:lnTo>
                    <a:lnTo>
                      <a:pt x="1706" y="1049"/>
                    </a:lnTo>
                    <a:lnTo>
                      <a:pt x="1681" y="831"/>
                    </a:lnTo>
                    <a:lnTo>
                      <a:pt x="1514" y="662"/>
                    </a:lnTo>
                    <a:lnTo>
                      <a:pt x="1445" y="203"/>
                    </a:lnTo>
                    <a:lnTo>
                      <a:pt x="1382" y="150"/>
                    </a:lnTo>
                    <a:lnTo>
                      <a:pt x="1382" y="150"/>
                    </a:lnTo>
                    <a:close/>
                  </a:path>
                </a:pathLst>
              </a:custGeom>
              <a:solidFill>
                <a:srgbClr val="D6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7" name="Freeform 919"/>
              <p:cNvSpPr>
                <a:spLocks/>
              </p:cNvSpPr>
              <p:nvPr/>
            </p:nvSpPr>
            <p:spPr bwMode="auto">
              <a:xfrm>
                <a:off x="2971" y="3638"/>
                <a:ext cx="2723" cy="648"/>
              </a:xfrm>
              <a:custGeom>
                <a:avLst/>
                <a:gdLst>
                  <a:gd name="T0" fmla="*/ 1791 w 5447"/>
                  <a:gd name="T1" fmla="*/ 129 h 1295"/>
                  <a:gd name="T2" fmla="*/ 2310 w 5447"/>
                  <a:gd name="T3" fmla="*/ 61 h 1295"/>
                  <a:gd name="T4" fmla="*/ 3017 w 5447"/>
                  <a:gd name="T5" fmla="*/ 0 h 1295"/>
                  <a:gd name="T6" fmla="*/ 4985 w 5447"/>
                  <a:gd name="T7" fmla="*/ 141 h 1295"/>
                  <a:gd name="T8" fmla="*/ 5139 w 5447"/>
                  <a:gd name="T9" fmla="*/ 289 h 1295"/>
                  <a:gd name="T10" fmla="*/ 3971 w 5447"/>
                  <a:gd name="T11" fmla="*/ 483 h 1295"/>
                  <a:gd name="T12" fmla="*/ 2825 w 5447"/>
                  <a:gd name="T13" fmla="*/ 1053 h 1295"/>
                  <a:gd name="T14" fmla="*/ 2794 w 5447"/>
                  <a:gd name="T15" fmla="*/ 1188 h 1295"/>
                  <a:gd name="T16" fmla="*/ 2671 w 5447"/>
                  <a:gd name="T17" fmla="*/ 1234 h 1295"/>
                  <a:gd name="T18" fmla="*/ 2382 w 5447"/>
                  <a:gd name="T19" fmla="*/ 1285 h 1295"/>
                  <a:gd name="T20" fmla="*/ 1754 w 5447"/>
                  <a:gd name="T21" fmla="*/ 1255 h 1295"/>
                  <a:gd name="T22" fmla="*/ 1733 w 5447"/>
                  <a:gd name="T23" fmla="*/ 1211 h 1295"/>
                  <a:gd name="T24" fmla="*/ 1416 w 5447"/>
                  <a:gd name="T25" fmla="*/ 1148 h 1295"/>
                  <a:gd name="T26" fmla="*/ 1363 w 5447"/>
                  <a:gd name="T27" fmla="*/ 1036 h 1295"/>
                  <a:gd name="T28" fmla="*/ 1530 w 5447"/>
                  <a:gd name="T29" fmla="*/ 1030 h 1295"/>
                  <a:gd name="T30" fmla="*/ 1707 w 5447"/>
                  <a:gd name="T31" fmla="*/ 1091 h 1295"/>
                  <a:gd name="T32" fmla="*/ 1880 w 5447"/>
                  <a:gd name="T33" fmla="*/ 1142 h 1295"/>
                  <a:gd name="T34" fmla="*/ 2180 w 5447"/>
                  <a:gd name="T35" fmla="*/ 1171 h 1295"/>
                  <a:gd name="T36" fmla="*/ 2401 w 5447"/>
                  <a:gd name="T37" fmla="*/ 1030 h 1295"/>
                  <a:gd name="T38" fmla="*/ 2524 w 5447"/>
                  <a:gd name="T39" fmla="*/ 893 h 1295"/>
                  <a:gd name="T40" fmla="*/ 2988 w 5447"/>
                  <a:gd name="T41" fmla="*/ 646 h 1295"/>
                  <a:gd name="T42" fmla="*/ 3005 w 5447"/>
                  <a:gd name="T43" fmla="*/ 338 h 1295"/>
                  <a:gd name="T44" fmla="*/ 2555 w 5447"/>
                  <a:gd name="T45" fmla="*/ 203 h 1295"/>
                  <a:gd name="T46" fmla="*/ 2081 w 5447"/>
                  <a:gd name="T47" fmla="*/ 300 h 1295"/>
                  <a:gd name="T48" fmla="*/ 1638 w 5447"/>
                  <a:gd name="T49" fmla="*/ 570 h 1295"/>
                  <a:gd name="T50" fmla="*/ 1349 w 5447"/>
                  <a:gd name="T51" fmla="*/ 705 h 1295"/>
                  <a:gd name="T52" fmla="*/ 1060 w 5447"/>
                  <a:gd name="T53" fmla="*/ 850 h 1295"/>
                  <a:gd name="T54" fmla="*/ 732 w 5447"/>
                  <a:gd name="T55" fmla="*/ 800 h 1295"/>
                  <a:gd name="T56" fmla="*/ 433 w 5447"/>
                  <a:gd name="T57" fmla="*/ 684 h 1295"/>
                  <a:gd name="T58" fmla="*/ 97 w 5447"/>
                  <a:gd name="T59" fmla="*/ 599 h 1295"/>
                  <a:gd name="T60" fmla="*/ 119 w 5447"/>
                  <a:gd name="T61" fmla="*/ 566 h 1295"/>
                  <a:gd name="T62" fmla="*/ 95 w 5447"/>
                  <a:gd name="T63" fmla="*/ 532 h 1295"/>
                  <a:gd name="T64" fmla="*/ 13 w 5447"/>
                  <a:gd name="T65" fmla="*/ 479 h 1295"/>
                  <a:gd name="T66" fmla="*/ 192 w 5447"/>
                  <a:gd name="T67" fmla="*/ 424 h 1295"/>
                  <a:gd name="T68" fmla="*/ 376 w 5447"/>
                  <a:gd name="T69" fmla="*/ 492 h 1295"/>
                  <a:gd name="T70" fmla="*/ 532 w 5447"/>
                  <a:gd name="T71" fmla="*/ 540 h 1295"/>
                  <a:gd name="T72" fmla="*/ 874 w 5447"/>
                  <a:gd name="T73" fmla="*/ 542 h 1295"/>
                  <a:gd name="T74" fmla="*/ 1171 w 5447"/>
                  <a:gd name="T75" fmla="*/ 462 h 1295"/>
                  <a:gd name="T76" fmla="*/ 1467 w 5447"/>
                  <a:gd name="T77" fmla="*/ 386 h 1295"/>
                  <a:gd name="T78" fmla="*/ 1842 w 5447"/>
                  <a:gd name="T79" fmla="*/ 279 h 1295"/>
                  <a:gd name="T80" fmla="*/ 1870 w 5447"/>
                  <a:gd name="T81" fmla="*/ 194 h 1295"/>
                  <a:gd name="T82" fmla="*/ 1657 w 5447"/>
                  <a:gd name="T83" fmla="*/ 144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47" h="1295">
                    <a:moveTo>
                      <a:pt x="1657" y="144"/>
                    </a:moveTo>
                    <a:lnTo>
                      <a:pt x="1791" y="129"/>
                    </a:lnTo>
                    <a:lnTo>
                      <a:pt x="2112" y="87"/>
                    </a:lnTo>
                    <a:lnTo>
                      <a:pt x="2310" y="61"/>
                    </a:lnTo>
                    <a:lnTo>
                      <a:pt x="2526" y="36"/>
                    </a:lnTo>
                    <a:lnTo>
                      <a:pt x="3017" y="0"/>
                    </a:lnTo>
                    <a:lnTo>
                      <a:pt x="3779" y="6"/>
                    </a:lnTo>
                    <a:lnTo>
                      <a:pt x="4985" y="141"/>
                    </a:lnTo>
                    <a:lnTo>
                      <a:pt x="5447" y="260"/>
                    </a:lnTo>
                    <a:lnTo>
                      <a:pt x="5139" y="289"/>
                    </a:lnTo>
                    <a:lnTo>
                      <a:pt x="4705" y="329"/>
                    </a:lnTo>
                    <a:lnTo>
                      <a:pt x="3971" y="483"/>
                    </a:lnTo>
                    <a:lnTo>
                      <a:pt x="3403" y="686"/>
                    </a:lnTo>
                    <a:lnTo>
                      <a:pt x="2825" y="1053"/>
                    </a:lnTo>
                    <a:lnTo>
                      <a:pt x="2815" y="1169"/>
                    </a:lnTo>
                    <a:lnTo>
                      <a:pt x="2794" y="1188"/>
                    </a:lnTo>
                    <a:lnTo>
                      <a:pt x="2743" y="1211"/>
                    </a:lnTo>
                    <a:lnTo>
                      <a:pt x="2671" y="1234"/>
                    </a:lnTo>
                    <a:lnTo>
                      <a:pt x="2583" y="1255"/>
                    </a:lnTo>
                    <a:lnTo>
                      <a:pt x="2382" y="1285"/>
                    </a:lnTo>
                    <a:lnTo>
                      <a:pt x="2150" y="1295"/>
                    </a:lnTo>
                    <a:lnTo>
                      <a:pt x="1754" y="1255"/>
                    </a:lnTo>
                    <a:lnTo>
                      <a:pt x="1732" y="1234"/>
                    </a:lnTo>
                    <a:lnTo>
                      <a:pt x="1733" y="1211"/>
                    </a:lnTo>
                    <a:lnTo>
                      <a:pt x="1716" y="1177"/>
                    </a:lnTo>
                    <a:lnTo>
                      <a:pt x="1416" y="1148"/>
                    </a:lnTo>
                    <a:lnTo>
                      <a:pt x="1353" y="1074"/>
                    </a:lnTo>
                    <a:lnTo>
                      <a:pt x="1363" y="1036"/>
                    </a:lnTo>
                    <a:lnTo>
                      <a:pt x="1397" y="1013"/>
                    </a:lnTo>
                    <a:lnTo>
                      <a:pt x="1530" y="1030"/>
                    </a:lnTo>
                    <a:lnTo>
                      <a:pt x="1616" y="1059"/>
                    </a:lnTo>
                    <a:lnTo>
                      <a:pt x="1707" y="1091"/>
                    </a:lnTo>
                    <a:lnTo>
                      <a:pt x="1794" y="1120"/>
                    </a:lnTo>
                    <a:lnTo>
                      <a:pt x="1880" y="1142"/>
                    </a:lnTo>
                    <a:lnTo>
                      <a:pt x="2040" y="1173"/>
                    </a:lnTo>
                    <a:lnTo>
                      <a:pt x="2180" y="1171"/>
                    </a:lnTo>
                    <a:lnTo>
                      <a:pt x="2323" y="1101"/>
                    </a:lnTo>
                    <a:lnTo>
                      <a:pt x="2401" y="1030"/>
                    </a:lnTo>
                    <a:lnTo>
                      <a:pt x="2473" y="954"/>
                    </a:lnTo>
                    <a:lnTo>
                      <a:pt x="2524" y="893"/>
                    </a:lnTo>
                    <a:lnTo>
                      <a:pt x="2545" y="869"/>
                    </a:lnTo>
                    <a:lnTo>
                      <a:pt x="2988" y="646"/>
                    </a:lnTo>
                    <a:lnTo>
                      <a:pt x="3355" y="435"/>
                    </a:lnTo>
                    <a:lnTo>
                      <a:pt x="3005" y="338"/>
                    </a:lnTo>
                    <a:lnTo>
                      <a:pt x="2872" y="203"/>
                    </a:lnTo>
                    <a:lnTo>
                      <a:pt x="2555" y="203"/>
                    </a:lnTo>
                    <a:lnTo>
                      <a:pt x="2207" y="241"/>
                    </a:lnTo>
                    <a:lnTo>
                      <a:pt x="2081" y="300"/>
                    </a:lnTo>
                    <a:lnTo>
                      <a:pt x="1918" y="502"/>
                    </a:lnTo>
                    <a:lnTo>
                      <a:pt x="1638" y="570"/>
                    </a:lnTo>
                    <a:lnTo>
                      <a:pt x="1446" y="646"/>
                    </a:lnTo>
                    <a:lnTo>
                      <a:pt x="1349" y="705"/>
                    </a:lnTo>
                    <a:lnTo>
                      <a:pt x="1311" y="810"/>
                    </a:lnTo>
                    <a:lnTo>
                      <a:pt x="1060" y="850"/>
                    </a:lnTo>
                    <a:lnTo>
                      <a:pt x="922" y="835"/>
                    </a:lnTo>
                    <a:lnTo>
                      <a:pt x="732" y="800"/>
                    </a:lnTo>
                    <a:lnTo>
                      <a:pt x="549" y="715"/>
                    </a:lnTo>
                    <a:lnTo>
                      <a:pt x="433" y="684"/>
                    </a:lnTo>
                    <a:lnTo>
                      <a:pt x="296" y="654"/>
                    </a:lnTo>
                    <a:lnTo>
                      <a:pt x="97" y="599"/>
                    </a:lnTo>
                    <a:lnTo>
                      <a:pt x="85" y="580"/>
                    </a:lnTo>
                    <a:lnTo>
                      <a:pt x="119" y="566"/>
                    </a:lnTo>
                    <a:lnTo>
                      <a:pt x="182" y="551"/>
                    </a:lnTo>
                    <a:lnTo>
                      <a:pt x="95" y="532"/>
                    </a:lnTo>
                    <a:lnTo>
                      <a:pt x="0" y="502"/>
                    </a:lnTo>
                    <a:lnTo>
                      <a:pt x="13" y="479"/>
                    </a:lnTo>
                    <a:lnTo>
                      <a:pt x="60" y="454"/>
                    </a:lnTo>
                    <a:lnTo>
                      <a:pt x="192" y="424"/>
                    </a:lnTo>
                    <a:lnTo>
                      <a:pt x="283" y="445"/>
                    </a:lnTo>
                    <a:lnTo>
                      <a:pt x="376" y="492"/>
                    </a:lnTo>
                    <a:lnTo>
                      <a:pt x="446" y="517"/>
                    </a:lnTo>
                    <a:lnTo>
                      <a:pt x="532" y="540"/>
                    </a:lnTo>
                    <a:lnTo>
                      <a:pt x="713" y="561"/>
                    </a:lnTo>
                    <a:lnTo>
                      <a:pt x="874" y="542"/>
                    </a:lnTo>
                    <a:lnTo>
                      <a:pt x="1021" y="502"/>
                    </a:lnTo>
                    <a:lnTo>
                      <a:pt x="1171" y="462"/>
                    </a:lnTo>
                    <a:lnTo>
                      <a:pt x="1321" y="424"/>
                    </a:lnTo>
                    <a:lnTo>
                      <a:pt x="1467" y="386"/>
                    </a:lnTo>
                    <a:lnTo>
                      <a:pt x="1610" y="348"/>
                    </a:lnTo>
                    <a:lnTo>
                      <a:pt x="1842" y="279"/>
                    </a:lnTo>
                    <a:lnTo>
                      <a:pt x="1884" y="232"/>
                    </a:lnTo>
                    <a:lnTo>
                      <a:pt x="1870" y="194"/>
                    </a:lnTo>
                    <a:lnTo>
                      <a:pt x="1735" y="184"/>
                    </a:lnTo>
                    <a:lnTo>
                      <a:pt x="1657" y="144"/>
                    </a:lnTo>
                    <a:lnTo>
                      <a:pt x="1657" y="14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8" name="Freeform 920"/>
              <p:cNvSpPr>
                <a:spLocks/>
              </p:cNvSpPr>
              <p:nvPr/>
            </p:nvSpPr>
            <p:spPr bwMode="auto">
              <a:xfrm>
                <a:off x="3931" y="3906"/>
                <a:ext cx="813" cy="395"/>
              </a:xfrm>
              <a:custGeom>
                <a:avLst/>
                <a:gdLst>
                  <a:gd name="T0" fmla="*/ 1264 w 1625"/>
                  <a:gd name="T1" fmla="*/ 44 h 791"/>
                  <a:gd name="T2" fmla="*/ 1471 w 1625"/>
                  <a:gd name="T3" fmla="*/ 29 h 791"/>
                  <a:gd name="T4" fmla="*/ 1460 w 1625"/>
                  <a:gd name="T5" fmla="*/ 67 h 791"/>
                  <a:gd name="T6" fmla="*/ 1471 w 1625"/>
                  <a:gd name="T7" fmla="*/ 124 h 791"/>
                  <a:gd name="T8" fmla="*/ 1625 w 1625"/>
                  <a:gd name="T9" fmla="*/ 175 h 791"/>
                  <a:gd name="T10" fmla="*/ 1595 w 1625"/>
                  <a:gd name="T11" fmla="*/ 207 h 791"/>
                  <a:gd name="T12" fmla="*/ 1538 w 1625"/>
                  <a:gd name="T13" fmla="*/ 247 h 791"/>
                  <a:gd name="T14" fmla="*/ 1431 w 1625"/>
                  <a:gd name="T15" fmla="*/ 327 h 791"/>
                  <a:gd name="T16" fmla="*/ 1426 w 1625"/>
                  <a:gd name="T17" fmla="*/ 356 h 791"/>
                  <a:gd name="T18" fmla="*/ 1445 w 1625"/>
                  <a:gd name="T19" fmla="*/ 378 h 791"/>
                  <a:gd name="T20" fmla="*/ 1490 w 1625"/>
                  <a:gd name="T21" fmla="*/ 424 h 791"/>
                  <a:gd name="T22" fmla="*/ 1483 w 1625"/>
                  <a:gd name="T23" fmla="*/ 455 h 791"/>
                  <a:gd name="T24" fmla="*/ 1450 w 1625"/>
                  <a:gd name="T25" fmla="*/ 489 h 791"/>
                  <a:gd name="T26" fmla="*/ 1393 w 1625"/>
                  <a:gd name="T27" fmla="*/ 519 h 791"/>
                  <a:gd name="T28" fmla="*/ 1315 w 1625"/>
                  <a:gd name="T29" fmla="*/ 540 h 791"/>
                  <a:gd name="T30" fmla="*/ 1066 w 1625"/>
                  <a:gd name="T31" fmla="*/ 597 h 791"/>
                  <a:gd name="T32" fmla="*/ 943 w 1625"/>
                  <a:gd name="T33" fmla="*/ 641 h 791"/>
                  <a:gd name="T34" fmla="*/ 844 w 1625"/>
                  <a:gd name="T35" fmla="*/ 694 h 791"/>
                  <a:gd name="T36" fmla="*/ 800 w 1625"/>
                  <a:gd name="T37" fmla="*/ 717 h 791"/>
                  <a:gd name="T38" fmla="*/ 739 w 1625"/>
                  <a:gd name="T39" fmla="*/ 730 h 791"/>
                  <a:gd name="T40" fmla="*/ 602 w 1625"/>
                  <a:gd name="T41" fmla="*/ 751 h 791"/>
                  <a:gd name="T42" fmla="*/ 475 w 1625"/>
                  <a:gd name="T43" fmla="*/ 781 h 791"/>
                  <a:gd name="T44" fmla="*/ 313 w 1625"/>
                  <a:gd name="T45" fmla="*/ 791 h 791"/>
                  <a:gd name="T46" fmla="*/ 97 w 1625"/>
                  <a:gd name="T47" fmla="*/ 751 h 791"/>
                  <a:gd name="T48" fmla="*/ 19 w 1625"/>
                  <a:gd name="T49" fmla="*/ 721 h 791"/>
                  <a:gd name="T50" fmla="*/ 0 w 1625"/>
                  <a:gd name="T51" fmla="*/ 690 h 791"/>
                  <a:gd name="T52" fmla="*/ 55 w 1625"/>
                  <a:gd name="T53" fmla="*/ 662 h 791"/>
                  <a:gd name="T54" fmla="*/ 152 w 1625"/>
                  <a:gd name="T55" fmla="*/ 637 h 791"/>
                  <a:gd name="T56" fmla="*/ 285 w 1625"/>
                  <a:gd name="T57" fmla="*/ 616 h 791"/>
                  <a:gd name="T58" fmla="*/ 464 w 1625"/>
                  <a:gd name="T59" fmla="*/ 458 h 791"/>
                  <a:gd name="T60" fmla="*/ 882 w 1625"/>
                  <a:gd name="T61" fmla="*/ 192 h 791"/>
                  <a:gd name="T62" fmla="*/ 1180 w 1625"/>
                  <a:gd name="T63" fmla="*/ 0 h 791"/>
                  <a:gd name="T64" fmla="*/ 1264 w 1625"/>
                  <a:gd name="T65" fmla="*/ 44 h 791"/>
                  <a:gd name="T66" fmla="*/ 1264 w 1625"/>
                  <a:gd name="T67" fmla="*/ 44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5" h="791">
                    <a:moveTo>
                      <a:pt x="1264" y="44"/>
                    </a:moveTo>
                    <a:lnTo>
                      <a:pt x="1471" y="29"/>
                    </a:lnTo>
                    <a:lnTo>
                      <a:pt x="1460" y="67"/>
                    </a:lnTo>
                    <a:lnTo>
                      <a:pt x="1471" y="124"/>
                    </a:lnTo>
                    <a:lnTo>
                      <a:pt x="1625" y="175"/>
                    </a:lnTo>
                    <a:lnTo>
                      <a:pt x="1595" y="207"/>
                    </a:lnTo>
                    <a:lnTo>
                      <a:pt x="1538" y="247"/>
                    </a:lnTo>
                    <a:lnTo>
                      <a:pt x="1431" y="327"/>
                    </a:lnTo>
                    <a:lnTo>
                      <a:pt x="1426" y="356"/>
                    </a:lnTo>
                    <a:lnTo>
                      <a:pt x="1445" y="378"/>
                    </a:lnTo>
                    <a:lnTo>
                      <a:pt x="1490" y="424"/>
                    </a:lnTo>
                    <a:lnTo>
                      <a:pt x="1483" y="455"/>
                    </a:lnTo>
                    <a:lnTo>
                      <a:pt x="1450" y="489"/>
                    </a:lnTo>
                    <a:lnTo>
                      <a:pt x="1393" y="519"/>
                    </a:lnTo>
                    <a:lnTo>
                      <a:pt x="1315" y="540"/>
                    </a:lnTo>
                    <a:lnTo>
                      <a:pt x="1066" y="597"/>
                    </a:lnTo>
                    <a:lnTo>
                      <a:pt x="943" y="641"/>
                    </a:lnTo>
                    <a:lnTo>
                      <a:pt x="844" y="694"/>
                    </a:lnTo>
                    <a:lnTo>
                      <a:pt x="800" y="717"/>
                    </a:lnTo>
                    <a:lnTo>
                      <a:pt x="739" y="730"/>
                    </a:lnTo>
                    <a:lnTo>
                      <a:pt x="602" y="751"/>
                    </a:lnTo>
                    <a:lnTo>
                      <a:pt x="475" y="781"/>
                    </a:lnTo>
                    <a:lnTo>
                      <a:pt x="313" y="791"/>
                    </a:lnTo>
                    <a:lnTo>
                      <a:pt x="97" y="751"/>
                    </a:lnTo>
                    <a:lnTo>
                      <a:pt x="19" y="721"/>
                    </a:lnTo>
                    <a:lnTo>
                      <a:pt x="0" y="690"/>
                    </a:lnTo>
                    <a:lnTo>
                      <a:pt x="55" y="662"/>
                    </a:lnTo>
                    <a:lnTo>
                      <a:pt x="152" y="637"/>
                    </a:lnTo>
                    <a:lnTo>
                      <a:pt x="285" y="616"/>
                    </a:lnTo>
                    <a:lnTo>
                      <a:pt x="464" y="458"/>
                    </a:lnTo>
                    <a:lnTo>
                      <a:pt x="882" y="192"/>
                    </a:lnTo>
                    <a:lnTo>
                      <a:pt x="1180" y="0"/>
                    </a:lnTo>
                    <a:lnTo>
                      <a:pt x="1264" y="44"/>
                    </a:lnTo>
                    <a:lnTo>
                      <a:pt x="1264" y="4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89" name="Freeform 921"/>
              <p:cNvSpPr>
                <a:spLocks/>
              </p:cNvSpPr>
              <p:nvPr/>
            </p:nvSpPr>
            <p:spPr bwMode="auto">
              <a:xfrm>
                <a:off x="4578" y="3621"/>
                <a:ext cx="1030" cy="182"/>
              </a:xfrm>
              <a:custGeom>
                <a:avLst/>
                <a:gdLst>
                  <a:gd name="T0" fmla="*/ 0 w 2059"/>
                  <a:gd name="T1" fmla="*/ 0 h 363"/>
                  <a:gd name="T2" fmla="*/ 1057 w 2059"/>
                  <a:gd name="T3" fmla="*/ 197 h 363"/>
                  <a:gd name="T4" fmla="*/ 1490 w 2059"/>
                  <a:gd name="T5" fmla="*/ 363 h 363"/>
                  <a:gd name="T6" fmla="*/ 2059 w 2059"/>
                  <a:gd name="T7" fmla="*/ 247 h 363"/>
                  <a:gd name="T8" fmla="*/ 1811 w 2059"/>
                  <a:gd name="T9" fmla="*/ 178 h 363"/>
                  <a:gd name="T10" fmla="*/ 1214 w 2059"/>
                  <a:gd name="T11" fmla="*/ 83 h 363"/>
                  <a:gd name="T12" fmla="*/ 0 w 2059"/>
                  <a:gd name="T13" fmla="*/ 0 h 363"/>
                  <a:gd name="T14" fmla="*/ 0 w 2059"/>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9" h="363">
                    <a:moveTo>
                      <a:pt x="0" y="0"/>
                    </a:moveTo>
                    <a:lnTo>
                      <a:pt x="1057" y="197"/>
                    </a:lnTo>
                    <a:lnTo>
                      <a:pt x="1490" y="363"/>
                    </a:lnTo>
                    <a:lnTo>
                      <a:pt x="2059" y="247"/>
                    </a:lnTo>
                    <a:lnTo>
                      <a:pt x="1811" y="178"/>
                    </a:lnTo>
                    <a:lnTo>
                      <a:pt x="1214" y="83"/>
                    </a:lnTo>
                    <a:lnTo>
                      <a:pt x="0" y="0"/>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0" name="Freeform 922"/>
              <p:cNvSpPr>
                <a:spLocks/>
              </p:cNvSpPr>
              <p:nvPr/>
            </p:nvSpPr>
            <p:spPr bwMode="auto">
              <a:xfrm>
                <a:off x="3658" y="3740"/>
                <a:ext cx="1019" cy="485"/>
              </a:xfrm>
              <a:custGeom>
                <a:avLst/>
                <a:gdLst>
                  <a:gd name="T0" fmla="*/ 0 w 2038"/>
                  <a:gd name="T1" fmla="*/ 734 h 970"/>
                  <a:gd name="T2" fmla="*/ 57 w 2038"/>
                  <a:gd name="T3" fmla="*/ 656 h 970"/>
                  <a:gd name="T4" fmla="*/ 93 w 2038"/>
                  <a:gd name="T5" fmla="*/ 500 h 970"/>
                  <a:gd name="T6" fmla="*/ 327 w 2038"/>
                  <a:gd name="T7" fmla="*/ 440 h 970"/>
                  <a:gd name="T8" fmla="*/ 578 w 2038"/>
                  <a:gd name="T9" fmla="*/ 369 h 970"/>
                  <a:gd name="T10" fmla="*/ 698 w 2038"/>
                  <a:gd name="T11" fmla="*/ 259 h 970"/>
                  <a:gd name="T12" fmla="*/ 787 w 2038"/>
                  <a:gd name="T13" fmla="*/ 158 h 970"/>
                  <a:gd name="T14" fmla="*/ 1156 w 2038"/>
                  <a:gd name="T15" fmla="*/ 107 h 970"/>
                  <a:gd name="T16" fmla="*/ 1263 w 2038"/>
                  <a:gd name="T17" fmla="*/ 48 h 970"/>
                  <a:gd name="T18" fmla="*/ 1571 w 2038"/>
                  <a:gd name="T19" fmla="*/ 35 h 970"/>
                  <a:gd name="T20" fmla="*/ 1643 w 2038"/>
                  <a:gd name="T21" fmla="*/ 126 h 970"/>
                  <a:gd name="T22" fmla="*/ 1856 w 2038"/>
                  <a:gd name="T23" fmla="*/ 139 h 970"/>
                  <a:gd name="T24" fmla="*/ 2038 w 2038"/>
                  <a:gd name="T25" fmla="*/ 236 h 970"/>
                  <a:gd name="T26" fmla="*/ 2010 w 2038"/>
                  <a:gd name="T27" fmla="*/ 318 h 970"/>
                  <a:gd name="T28" fmla="*/ 1827 w 2038"/>
                  <a:gd name="T29" fmla="*/ 381 h 970"/>
                  <a:gd name="T30" fmla="*/ 1614 w 2038"/>
                  <a:gd name="T31" fmla="*/ 550 h 970"/>
                  <a:gd name="T32" fmla="*/ 1493 w 2038"/>
                  <a:gd name="T33" fmla="*/ 622 h 970"/>
                  <a:gd name="T34" fmla="*/ 1360 w 2038"/>
                  <a:gd name="T35" fmla="*/ 702 h 970"/>
                  <a:gd name="T36" fmla="*/ 1253 w 2038"/>
                  <a:gd name="T37" fmla="*/ 768 h 970"/>
                  <a:gd name="T38" fmla="*/ 1128 w 2038"/>
                  <a:gd name="T39" fmla="*/ 738 h 970"/>
                  <a:gd name="T40" fmla="*/ 920 w 2038"/>
                  <a:gd name="T41" fmla="*/ 970 h 970"/>
                  <a:gd name="T42" fmla="*/ 666 w 2038"/>
                  <a:gd name="T43" fmla="*/ 970 h 970"/>
                  <a:gd name="T44" fmla="*/ 671 w 2038"/>
                  <a:gd name="T45" fmla="*/ 801 h 970"/>
                  <a:gd name="T46" fmla="*/ 732 w 2038"/>
                  <a:gd name="T47" fmla="*/ 692 h 970"/>
                  <a:gd name="T48" fmla="*/ 993 w 2038"/>
                  <a:gd name="T49" fmla="*/ 614 h 970"/>
                  <a:gd name="T50" fmla="*/ 1076 w 2038"/>
                  <a:gd name="T51" fmla="*/ 529 h 970"/>
                  <a:gd name="T52" fmla="*/ 985 w 2038"/>
                  <a:gd name="T53" fmla="*/ 523 h 970"/>
                  <a:gd name="T54" fmla="*/ 858 w 2038"/>
                  <a:gd name="T55" fmla="*/ 559 h 970"/>
                  <a:gd name="T56" fmla="*/ 593 w 2038"/>
                  <a:gd name="T57" fmla="*/ 690 h 970"/>
                  <a:gd name="T58" fmla="*/ 578 w 2038"/>
                  <a:gd name="T59" fmla="*/ 863 h 970"/>
                  <a:gd name="T60" fmla="*/ 217 w 2038"/>
                  <a:gd name="T61" fmla="*/ 772 h 970"/>
                  <a:gd name="T62" fmla="*/ 23 w 2038"/>
                  <a:gd name="T63" fmla="*/ 81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8" h="970">
                    <a:moveTo>
                      <a:pt x="23" y="810"/>
                    </a:moveTo>
                    <a:lnTo>
                      <a:pt x="0" y="734"/>
                    </a:lnTo>
                    <a:lnTo>
                      <a:pt x="23" y="696"/>
                    </a:lnTo>
                    <a:lnTo>
                      <a:pt x="57" y="656"/>
                    </a:lnTo>
                    <a:lnTo>
                      <a:pt x="76" y="531"/>
                    </a:lnTo>
                    <a:lnTo>
                      <a:pt x="93" y="500"/>
                    </a:lnTo>
                    <a:lnTo>
                      <a:pt x="167" y="478"/>
                    </a:lnTo>
                    <a:lnTo>
                      <a:pt x="327" y="440"/>
                    </a:lnTo>
                    <a:lnTo>
                      <a:pt x="491" y="400"/>
                    </a:lnTo>
                    <a:lnTo>
                      <a:pt x="578" y="369"/>
                    </a:lnTo>
                    <a:lnTo>
                      <a:pt x="631" y="327"/>
                    </a:lnTo>
                    <a:lnTo>
                      <a:pt x="698" y="259"/>
                    </a:lnTo>
                    <a:lnTo>
                      <a:pt x="757" y="192"/>
                    </a:lnTo>
                    <a:lnTo>
                      <a:pt x="787" y="158"/>
                    </a:lnTo>
                    <a:lnTo>
                      <a:pt x="863" y="135"/>
                    </a:lnTo>
                    <a:lnTo>
                      <a:pt x="1156" y="107"/>
                    </a:lnTo>
                    <a:lnTo>
                      <a:pt x="1223" y="82"/>
                    </a:lnTo>
                    <a:lnTo>
                      <a:pt x="1263" y="48"/>
                    </a:lnTo>
                    <a:lnTo>
                      <a:pt x="1325" y="0"/>
                    </a:lnTo>
                    <a:lnTo>
                      <a:pt x="1571" y="35"/>
                    </a:lnTo>
                    <a:lnTo>
                      <a:pt x="1618" y="94"/>
                    </a:lnTo>
                    <a:lnTo>
                      <a:pt x="1643" y="126"/>
                    </a:lnTo>
                    <a:lnTo>
                      <a:pt x="1673" y="145"/>
                    </a:lnTo>
                    <a:lnTo>
                      <a:pt x="1856" y="139"/>
                    </a:lnTo>
                    <a:lnTo>
                      <a:pt x="2004" y="173"/>
                    </a:lnTo>
                    <a:lnTo>
                      <a:pt x="2038" y="236"/>
                    </a:lnTo>
                    <a:lnTo>
                      <a:pt x="2034" y="284"/>
                    </a:lnTo>
                    <a:lnTo>
                      <a:pt x="2010" y="318"/>
                    </a:lnTo>
                    <a:lnTo>
                      <a:pt x="1894" y="327"/>
                    </a:lnTo>
                    <a:lnTo>
                      <a:pt x="1827" y="381"/>
                    </a:lnTo>
                    <a:lnTo>
                      <a:pt x="1774" y="468"/>
                    </a:lnTo>
                    <a:lnTo>
                      <a:pt x="1614" y="550"/>
                    </a:lnTo>
                    <a:lnTo>
                      <a:pt x="1557" y="582"/>
                    </a:lnTo>
                    <a:lnTo>
                      <a:pt x="1493" y="622"/>
                    </a:lnTo>
                    <a:lnTo>
                      <a:pt x="1426" y="662"/>
                    </a:lnTo>
                    <a:lnTo>
                      <a:pt x="1360" y="702"/>
                    </a:lnTo>
                    <a:lnTo>
                      <a:pt x="1301" y="738"/>
                    </a:lnTo>
                    <a:lnTo>
                      <a:pt x="1253" y="768"/>
                    </a:lnTo>
                    <a:lnTo>
                      <a:pt x="1209" y="797"/>
                    </a:lnTo>
                    <a:lnTo>
                      <a:pt x="1128" y="738"/>
                    </a:lnTo>
                    <a:lnTo>
                      <a:pt x="1061" y="791"/>
                    </a:lnTo>
                    <a:lnTo>
                      <a:pt x="920" y="970"/>
                    </a:lnTo>
                    <a:lnTo>
                      <a:pt x="829" y="970"/>
                    </a:lnTo>
                    <a:lnTo>
                      <a:pt x="666" y="970"/>
                    </a:lnTo>
                    <a:lnTo>
                      <a:pt x="652" y="882"/>
                    </a:lnTo>
                    <a:lnTo>
                      <a:pt x="671" y="801"/>
                    </a:lnTo>
                    <a:lnTo>
                      <a:pt x="799" y="789"/>
                    </a:lnTo>
                    <a:lnTo>
                      <a:pt x="732" y="692"/>
                    </a:lnTo>
                    <a:lnTo>
                      <a:pt x="880" y="658"/>
                    </a:lnTo>
                    <a:lnTo>
                      <a:pt x="993" y="614"/>
                    </a:lnTo>
                    <a:lnTo>
                      <a:pt x="1071" y="555"/>
                    </a:lnTo>
                    <a:lnTo>
                      <a:pt x="1076" y="529"/>
                    </a:lnTo>
                    <a:lnTo>
                      <a:pt x="1059" y="517"/>
                    </a:lnTo>
                    <a:lnTo>
                      <a:pt x="985" y="523"/>
                    </a:lnTo>
                    <a:lnTo>
                      <a:pt x="898" y="546"/>
                    </a:lnTo>
                    <a:lnTo>
                      <a:pt x="858" y="559"/>
                    </a:lnTo>
                    <a:lnTo>
                      <a:pt x="656" y="641"/>
                    </a:lnTo>
                    <a:lnTo>
                      <a:pt x="593" y="690"/>
                    </a:lnTo>
                    <a:lnTo>
                      <a:pt x="582" y="825"/>
                    </a:lnTo>
                    <a:lnTo>
                      <a:pt x="578" y="863"/>
                    </a:lnTo>
                    <a:lnTo>
                      <a:pt x="378" y="789"/>
                    </a:lnTo>
                    <a:lnTo>
                      <a:pt x="217" y="772"/>
                    </a:lnTo>
                    <a:lnTo>
                      <a:pt x="154" y="829"/>
                    </a:lnTo>
                    <a:lnTo>
                      <a:pt x="23" y="810"/>
                    </a:lnTo>
                    <a:lnTo>
                      <a:pt x="23" y="810"/>
                    </a:lnTo>
                    <a:close/>
                  </a:path>
                </a:pathLst>
              </a:custGeom>
              <a:solidFill>
                <a:srgbClr val="66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1" name="Freeform 923"/>
              <p:cNvSpPr>
                <a:spLocks/>
              </p:cNvSpPr>
              <p:nvPr/>
            </p:nvSpPr>
            <p:spPr bwMode="auto">
              <a:xfrm>
                <a:off x="2957" y="3721"/>
                <a:ext cx="296" cy="176"/>
              </a:xfrm>
              <a:custGeom>
                <a:avLst/>
                <a:gdLst>
                  <a:gd name="T0" fmla="*/ 0 w 593"/>
                  <a:gd name="T1" fmla="*/ 255 h 352"/>
                  <a:gd name="T2" fmla="*/ 13 w 593"/>
                  <a:gd name="T3" fmla="*/ 238 h 352"/>
                  <a:gd name="T4" fmla="*/ 57 w 593"/>
                  <a:gd name="T5" fmla="*/ 211 h 352"/>
                  <a:gd name="T6" fmla="*/ 198 w 593"/>
                  <a:gd name="T7" fmla="*/ 187 h 352"/>
                  <a:gd name="T8" fmla="*/ 234 w 593"/>
                  <a:gd name="T9" fmla="*/ 145 h 352"/>
                  <a:gd name="T10" fmla="*/ 255 w 593"/>
                  <a:gd name="T11" fmla="*/ 95 h 352"/>
                  <a:gd name="T12" fmla="*/ 281 w 593"/>
                  <a:gd name="T13" fmla="*/ 67 h 352"/>
                  <a:gd name="T14" fmla="*/ 323 w 593"/>
                  <a:gd name="T15" fmla="*/ 48 h 352"/>
                  <a:gd name="T16" fmla="*/ 384 w 593"/>
                  <a:gd name="T17" fmla="*/ 27 h 352"/>
                  <a:gd name="T18" fmla="*/ 468 w 593"/>
                  <a:gd name="T19" fmla="*/ 8 h 352"/>
                  <a:gd name="T20" fmla="*/ 555 w 593"/>
                  <a:gd name="T21" fmla="*/ 0 h 352"/>
                  <a:gd name="T22" fmla="*/ 593 w 593"/>
                  <a:gd name="T23" fmla="*/ 19 h 352"/>
                  <a:gd name="T24" fmla="*/ 538 w 593"/>
                  <a:gd name="T25" fmla="*/ 67 h 352"/>
                  <a:gd name="T26" fmla="*/ 491 w 593"/>
                  <a:gd name="T27" fmla="*/ 95 h 352"/>
                  <a:gd name="T28" fmla="*/ 415 w 593"/>
                  <a:gd name="T29" fmla="*/ 168 h 352"/>
                  <a:gd name="T30" fmla="*/ 295 w 593"/>
                  <a:gd name="T31" fmla="*/ 217 h 352"/>
                  <a:gd name="T32" fmla="*/ 221 w 593"/>
                  <a:gd name="T33" fmla="*/ 346 h 352"/>
                  <a:gd name="T34" fmla="*/ 150 w 593"/>
                  <a:gd name="T35" fmla="*/ 352 h 352"/>
                  <a:gd name="T36" fmla="*/ 29 w 593"/>
                  <a:gd name="T37" fmla="*/ 337 h 352"/>
                  <a:gd name="T38" fmla="*/ 0 w 593"/>
                  <a:gd name="T39" fmla="*/ 255 h 352"/>
                  <a:gd name="T40" fmla="*/ 0 w 593"/>
                  <a:gd name="T41" fmla="*/ 25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3" h="352">
                    <a:moveTo>
                      <a:pt x="0" y="255"/>
                    </a:moveTo>
                    <a:lnTo>
                      <a:pt x="13" y="238"/>
                    </a:lnTo>
                    <a:lnTo>
                      <a:pt x="57" y="211"/>
                    </a:lnTo>
                    <a:lnTo>
                      <a:pt x="198" y="187"/>
                    </a:lnTo>
                    <a:lnTo>
                      <a:pt x="234" y="145"/>
                    </a:lnTo>
                    <a:lnTo>
                      <a:pt x="255" y="95"/>
                    </a:lnTo>
                    <a:lnTo>
                      <a:pt x="281" y="67"/>
                    </a:lnTo>
                    <a:lnTo>
                      <a:pt x="323" y="48"/>
                    </a:lnTo>
                    <a:lnTo>
                      <a:pt x="384" y="27"/>
                    </a:lnTo>
                    <a:lnTo>
                      <a:pt x="468" y="8"/>
                    </a:lnTo>
                    <a:lnTo>
                      <a:pt x="555" y="0"/>
                    </a:lnTo>
                    <a:lnTo>
                      <a:pt x="593" y="19"/>
                    </a:lnTo>
                    <a:lnTo>
                      <a:pt x="538" y="67"/>
                    </a:lnTo>
                    <a:lnTo>
                      <a:pt x="491" y="95"/>
                    </a:lnTo>
                    <a:lnTo>
                      <a:pt x="415" y="168"/>
                    </a:lnTo>
                    <a:lnTo>
                      <a:pt x="295" y="217"/>
                    </a:lnTo>
                    <a:lnTo>
                      <a:pt x="221" y="346"/>
                    </a:lnTo>
                    <a:lnTo>
                      <a:pt x="150" y="352"/>
                    </a:lnTo>
                    <a:lnTo>
                      <a:pt x="29" y="337"/>
                    </a:lnTo>
                    <a:lnTo>
                      <a:pt x="0" y="255"/>
                    </a:lnTo>
                    <a:lnTo>
                      <a:pt x="0" y="255"/>
                    </a:lnTo>
                    <a:close/>
                  </a:path>
                </a:pathLst>
              </a:custGeom>
              <a:solidFill>
                <a:srgbClr val="A5BF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2" name="Freeform 924"/>
              <p:cNvSpPr>
                <a:spLocks/>
              </p:cNvSpPr>
              <p:nvPr/>
            </p:nvSpPr>
            <p:spPr bwMode="auto">
              <a:xfrm>
                <a:off x="3556" y="3725"/>
                <a:ext cx="372" cy="147"/>
              </a:xfrm>
              <a:custGeom>
                <a:avLst/>
                <a:gdLst>
                  <a:gd name="T0" fmla="*/ 0 w 743"/>
                  <a:gd name="T1" fmla="*/ 150 h 295"/>
                  <a:gd name="T2" fmla="*/ 91 w 743"/>
                  <a:gd name="T3" fmla="*/ 93 h 295"/>
                  <a:gd name="T4" fmla="*/ 127 w 743"/>
                  <a:gd name="T5" fmla="*/ 61 h 295"/>
                  <a:gd name="T6" fmla="*/ 182 w 743"/>
                  <a:gd name="T7" fmla="*/ 15 h 295"/>
                  <a:gd name="T8" fmla="*/ 298 w 743"/>
                  <a:gd name="T9" fmla="*/ 0 h 295"/>
                  <a:gd name="T10" fmla="*/ 452 w 743"/>
                  <a:gd name="T11" fmla="*/ 25 h 295"/>
                  <a:gd name="T12" fmla="*/ 536 w 743"/>
                  <a:gd name="T13" fmla="*/ 68 h 295"/>
                  <a:gd name="T14" fmla="*/ 659 w 743"/>
                  <a:gd name="T15" fmla="*/ 59 h 295"/>
                  <a:gd name="T16" fmla="*/ 743 w 743"/>
                  <a:gd name="T17" fmla="*/ 97 h 295"/>
                  <a:gd name="T18" fmla="*/ 743 w 743"/>
                  <a:gd name="T19" fmla="*/ 156 h 295"/>
                  <a:gd name="T20" fmla="*/ 684 w 743"/>
                  <a:gd name="T21" fmla="*/ 169 h 295"/>
                  <a:gd name="T22" fmla="*/ 593 w 743"/>
                  <a:gd name="T23" fmla="*/ 165 h 295"/>
                  <a:gd name="T24" fmla="*/ 502 w 743"/>
                  <a:gd name="T25" fmla="*/ 228 h 295"/>
                  <a:gd name="T26" fmla="*/ 279 w 743"/>
                  <a:gd name="T27" fmla="*/ 295 h 295"/>
                  <a:gd name="T28" fmla="*/ 266 w 743"/>
                  <a:gd name="T29" fmla="*/ 228 h 295"/>
                  <a:gd name="T30" fmla="*/ 150 w 743"/>
                  <a:gd name="T31" fmla="*/ 251 h 295"/>
                  <a:gd name="T32" fmla="*/ 0 w 743"/>
                  <a:gd name="T33" fmla="*/ 150 h 295"/>
                  <a:gd name="T34" fmla="*/ 0 w 743"/>
                  <a:gd name="T35" fmla="*/ 15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3" h="295">
                    <a:moveTo>
                      <a:pt x="0" y="150"/>
                    </a:moveTo>
                    <a:lnTo>
                      <a:pt x="91" y="93"/>
                    </a:lnTo>
                    <a:lnTo>
                      <a:pt x="127" y="61"/>
                    </a:lnTo>
                    <a:lnTo>
                      <a:pt x="182" y="15"/>
                    </a:lnTo>
                    <a:lnTo>
                      <a:pt x="298" y="0"/>
                    </a:lnTo>
                    <a:lnTo>
                      <a:pt x="452" y="25"/>
                    </a:lnTo>
                    <a:lnTo>
                      <a:pt x="536" y="68"/>
                    </a:lnTo>
                    <a:lnTo>
                      <a:pt x="659" y="59"/>
                    </a:lnTo>
                    <a:lnTo>
                      <a:pt x="743" y="97"/>
                    </a:lnTo>
                    <a:lnTo>
                      <a:pt x="743" y="156"/>
                    </a:lnTo>
                    <a:lnTo>
                      <a:pt x="684" y="169"/>
                    </a:lnTo>
                    <a:lnTo>
                      <a:pt x="593" y="165"/>
                    </a:lnTo>
                    <a:lnTo>
                      <a:pt x="502" y="228"/>
                    </a:lnTo>
                    <a:lnTo>
                      <a:pt x="279" y="295"/>
                    </a:lnTo>
                    <a:lnTo>
                      <a:pt x="266" y="228"/>
                    </a:lnTo>
                    <a:lnTo>
                      <a:pt x="150" y="251"/>
                    </a:lnTo>
                    <a:lnTo>
                      <a:pt x="0" y="150"/>
                    </a:lnTo>
                    <a:lnTo>
                      <a:pt x="0" y="150"/>
                    </a:lnTo>
                    <a:close/>
                  </a:path>
                </a:pathLst>
              </a:custGeom>
              <a:solidFill>
                <a:srgbClr val="FFAD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3" name="Freeform 925"/>
              <p:cNvSpPr>
                <a:spLocks/>
              </p:cNvSpPr>
              <p:nvPr/>
            </p:nvSpPr>
            <p:spPr bwMode="auto">
              <a:xfrm>
                <a:off x="3342" y="3695"/>
                <a:ext cx="285" cy="100"/>
              </a:xfrm>
              <a:custGeom>
                <a:avLst/>
                <a:gdLst>
                  <a:gd name="T0" fmla="*/ 0 w 570"/>
                  <a:gd name="T1" fmla="*/ 42 h 202"/>
                  <a:gd name="T2" fmla="*/ 40 w 570"/>
                  <a:gd name="T3" fmla="*/ 31 h 202"/>
                  <a:gd name="T4" fmla="*/ 116 w 570"/>
                  <a:gd name="T5" fmla="*/ 10 h 202"/>
                  <a:gd name="T6" fmla="*/ 247 w 570"/>
                  <a:gd name="T7" fmla="*/ 0 h 202"/>
                  <a:gd name="T8" fmla="*/ 300 w 570"/>
                  <a:gd name="T9" fmla="*/ 21 h 202"/>
                  <a:gd name="T10" fmla="*/ 348 w 570"/>
                  <a:gd name="T11" fmla="*/ 38 h 202"/>
                  <a:gd name="T12" fmla="*/ 430 w 570"/>
                  <a:gd name="T13" fmla="*/ 13 h 202"/>
                  <a:gd name="T14" fmla="*/ 508 w 570"/>
                  <a:gd name="T15" fmla="*/ 10 h 202"/>
                  <a:gd name="T16" fmla="*/ 561 w 570"/>
                  <a:gd name="T17" fmla="*/ 4 h 202"/>
                  <a:gd name="T18" fmla="*/ 570 w 570"/>
                  <a:gd name="T19" fmla="*/ 32 h 202"/>
                  <a:gd name="T20" fmla="*/ 540 w 570"/>
                  <a:gd name="T21" fmla="*/ 70 h 202"/>
                  <a:gd name="T22" fmla="*/ 498 w 570"/>
                  <a:gd name="T23" fmla="*/ 116 h 202"/>
                  <a:gd name="T24" fmla="*/ 445 w 570"/>
                  <a:gd name="T25" fmla="*/ 167 h 202"/>
                  <a:gd name="T26" fmla="*/ 352 w 570"/>
                  <a:gd name="T27" fmla="*/ 202 h 202"/>
                  <a:gd name="T28" fmla="*/ 217 w 570"/>
                  <a:gd name="T29" fmla="*/ 164 h 202"/>
                  <a:gd name="T30" fmla="*/ 188 w 570"/>
                  <a:gd name="T31" fmla="*/ 105 h 202"/>
                  <a:gd name="T32" fmla="*/ 97 w 570"/>
                  <a:gd name="T33" fmla="*/ 95 h 202"/>
                  <a:gd name="T34" fmla="*/ 0 w 570"/>
                  <a:gd name="T35" fmla="*/ 42 h 202"/>
                  <a:gd name="T36" fmla="*/ 0 w 570"/>
                  <a:gd name="T37" fmla="*/ 4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202">
                    <a:moveTo>
                      <a:pt x="0" y="42"/>
                    </a:moveTo>
                    <a:lnTo>
                      <a:pt x="40" y="31"/>
                    </a:lnTo>
                    <a:lnTo>
                      <a:pt x="116" y="10"/>
                    </a:lnTo>
                    <a:lnTo>
                      <a:pt x="247" y="0"/>
                    </a:lnTo>
                    <a:lnTo>
                      <a:pt x="300" y="21"/>
                    </a:lnTo>
                    <a:lnTo>
                      <a:pt x="348" y="38"/>
                    </a:lnTo>
                    <a:lnTo>
                      <a:pt x="430" y="13"/>
                    </a:lnTo>
                    <a:lnTo>
                      <a:pt x="508" y="10"/>
                    </a:lnTo>
                    <a:lnTo>
                      <a:pt x="561" y="4"/>
                    </a:lnTo>
                    <a:lnTo>
                      <a:pt x="570" y="32"/>
                    </a:lnTo>
                    <a:lnTo>
                      <a:pt x="540" y="70"/>
                    </a:lnTo>
                    <a:lnTo>
                      <a:pt x="498" y="116"/>
                    </a:lnTo>
                    <a:lnTo>
                      <a:pt x="445" y="167"/>
                    </a:lnTo>
                    <a:lnTo>
                      <a:pt x="352" y="202"/>
                    </a:lnTo>
                    <a:lnTo>
                      <a:pt x="217" y="164"/>
                    </a:lnTo>
                    <a:lnTo>
                      <a:pt x="188" y="105"/>
                    </a:lnTo>
                    <a:lnTo>
                      <a:pt x="97" y="95"/>
                    </a:lnTo>
                    <a:lnTo>
                      <a:pt x="0" y="42"/>
                    </a:lnTo>
                    <a:lnTo>
                      <a:pt x="0" y="42"/>
                    </a:lnTo>
                    <a:close/>
                  </a:path>
                </a:pathLst>
              </a:custGeom>
              <a:solidFill>
                <a:srgbClr val="C28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4" name="Freeform 926"/>
              <p:cNvSpPr>
                <a:spLocks/>
              </p:cNvSpPr>
              <p:nvPr/>
            </p:nvSpPr>
            <p:spPr bwMode="auto">
              <a:xfrm>
                <a:off x="3087" y="3745"/>
                <a:ext cx="379" cy="169"/>
              </a:xfrm>
              <a:custGeom>
                <a:avLst/>
                <a:gdLst>
                  <a:gd name="T0" fmla="*/ 0 w 758"/>
                  <a:gd name="T1" fmla="*/ 270 h 338"/>
                  <a:gd name="T2" fmla="*/ 57 w 758"/>
                  <a:gd name="T3" fmla="*/ 207 h 338"/>
                  <a:gd name="T4" fmla="*/ 192 w 758"/>
                  <a:gd name="T5" fmla="*/ 179 h 338"/>
                  <a:gd name="T6" fmla="*/ 218 w 758"/>
                  <a:gd name="T7" fmla="*/ 163 h 338"/>
                  <a:gd name="T8" fmla="*/ 260 w 758"/>
                  <a:gd name="T9" fmla="*/ 129 h 338"/>
                  <a:gd name="T10" fmla="*/ 290 w 758"/>
                  <a:gd name="T11" fmla="*/ 89 h 338"/>
                  <a:gd name="T12" fmla="*/ 336 w 758"/>
                  <a:gd name="T13" fmla="*/ 47 h 338"/>
                  <a:gd name="T14" fmla="*/ 399 w 758"/>
                  <a:gd name="T15" fmla="*/ 19 h 338"/>
                  <a:gd name="T16" fmla="*/ 452 w 758"/>
                  <a:gd name="T17" fmla="*/ 0 h 338"/>
                  <a:gd name="T18" fmla="*/ 697 w 758"/>
                  <a:gd name="T19" fmla="*/ 4 h 338"/>
                  <a:gd name="T20" fmla="*/ 758 w 758"/>
                  <a:gd name="T21" fmla="*/ 36 h 338"/>
                  <a:gd name="T22" fmla="*/ 726 w 758"/>
                  <a:gd name="T23" fmla="*/ 63 h 338"/>
                  <a:gd name="T24" fmla="*/ 543 w 758"/>
                  <a:gd name="T25" fmla="*/ 82 h 338"/>
                  <a:gd name="T26" fmla="*/ 437 w 758"/>
                  <a:gd name="T27" fmla="*/ 110 h 338"/>
                  <a:gd name="T28" fmla="*/ 355 w 758"/>
                  <a:gd name="T29" fmla="*/ 188 h 338"/>
                  <a:gd name="T30" fmla="*/ 264 w 758"/>
                  <a:gd name="T31" fmla="*/ 232 h 338"/>
                  <a:gd name="T32" fmla="*/ 197 w 758"/>
                  <a:gd name="T33" fmla="*/ 276 h 338"/>
                  <a:gd name="T34" fmla="*/ 154 w 758"/>
                  <a:gd name="T35" fmla="*/ 338 h 338"/>
                  <a:gd name="T36" fmla="*/ 62 w 758"/>
                  <a:gd name="T37" fmla="*/ 314 h 338"/>
                  <a:gd name="T38" fmla="*/ 0 w 758"/>
                  <a:gd name="T39" fmla="*/ 270 h 338"/>
                  <a:gd name="T40" fmla="*/ 0 w 758"/>
                  <a:gd name="T41" fmla="*/ 27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8" h="338">
                    <a:moveTo>
                      <a:pt x="0" y="270"/>
                    </a:moveTo>
                    <a:lnTo>
                      <a:pt x="57" y="207"/>
                    </a:lnTo>
                    <a:lnTo>
                      <a:pt x="192" y="179"/>
                    </a:lnTo>
                    <a:lnTo>
                      <a:pt x="218" y="163"/>
                    </a:lnTo>
                    <a:lnTo>
                      <a:pt x="260" y="129"/>
                    </a:lnTo>
                    <a:lnTo>
                      <a:pt x="290" y="89"/>
                    </a:lnTo>
                    <a:lnTo>
                      <a:pt x="336" y="47"/>
                    </a:lnTo>
                    <a:lnTo>
                      <a:pt x="399" y="19"/>
                    </a:lnTo>
                    <a:lnTo>
                      <a:pt x="452" y="0"/>
                    </a:lnTo>
                    <a:lnTo>
                      <a:pt x="697" y="4"/>
                    </a:lnTo>
                    <a:lnTo>
                      <a:pt x="758" y="36"/>
                    </a:lnTo>
                    <a:lnTo>
                      <a:pt x="726" y="63"/>
                    </a:lnTo>
                    <a:lnTo>
                      <a:pt x="543" y="82"/>
                    </a:lnTo>
                    <a:lnTo>
                      <a:pt x="437" y="110"/>
                    </a:lnTo>
                    <a:lnTo>
                      <a:pt x="355" y="188"/>
                    </a:lnTo>
                    <a:lnTo>
                      <a:pt x="264" y="232"/>
                    </a:lnTo>
                    <a:lnTo>
                      <a:pt x="197" y="276"/>
                    </a:lnTo>
                    <a:lnTo>
                      <a:pt x="154" y="338"/>
                    </a:lnTo>
                    <a:lnTo>
                      <a:pt x="62" y="314"/>
                    </a:lnTo>
                    <a:lnTo>
                      <a:pt x="0" y="270"/>
                    </a:lnTo>
                    <a:lnTo>
                      <a:pt x="0" y="270"/>
                    </a:lnTo>
                    <a:close/>
                  </a:path>
                </a:pathLst>
              </a:custGeom>
              <a:solidFill>
                <a:srgbClr val="A3A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5" name="Freeform 927"/>
              <p:cNvSpPr>
                <a:spLocks/>
              </p:cNvSpPr>
              <p:nvPr/>
            </p:nvSpPr>
            <p:spPr bwMode="auto">
              <a:xfrm>
                <a:off x="3192" y="3798"/>
                <a:ext cx="408" cy="195"/>
              </a:xfrm>
              <a:custGeom>
                <a:avLst/>
                <a:gdLst>
                  <a:gd name="T0" fmla="*/ 0 w 815"/>
                  <a:gd name="T1" fmla="*/ 261 h 390"/>
                  <a:gd name="T2" fmla="*/ 9 w 815"/>
                  <a:gd name="T3" fmla="*/ 202 h 390"/>
                  <a:gd name="T4" fmla="*/ 81 w 815"/>
                  <a:gd name="T5" fmla="*/ 179 h 390"/>
                  <a:gd name="T6" fmla="*/ 184 w 815"/>
                  <a:gd name="T7" fmla="*/ 158 h 390"/>
                  <a:gd name="T8" fmla="*/ 237 w 815"/>
                  <a:gd name="T9" fmla="*/ 101 h 390"/>
                  <a:gd name="T10" fmla="*/ 289 w 815"/>
                  <a:gd name="T11" fmla="*/ 57 h 390"/>
                  <a:gd name="T12" fmla="*/ 361 w 815"/>
                  <a:gd name="T13" fmla="*/ 38 h 390"/>
                  <a:gd name="T14" fmla="*/ 526 w 815"/>
                  <a:gd name="T15" fmla="*/ 0 h 390"/>
                  <a:gd name="T16" fmla="*/ 655 w 815"/>
                  <a:gd name="T17" fmla="*/ 29 h 390"/>
                  <a:gd name="T18" fmla="*/ 733 w 815"/>
                  <a:gd name="T19" fmla="*/ 29 h 390"/>
                  <a:gd name="T20" fmla="*/ 800 w 815"/>
                  <a:gd name="T21" fmla="*/ 73 h 390"/>
                  <a:gd name="T22" fmla="*/ 815 w 815"/>
                  <a:gd name="T23" fmla="*/ 183 h 390"/>
                  <a:gd name="T24" fmla="*/ 674 w 815"/>
                  <a:gd name="T25" fmla="*/ 242 h 390"/>
                  <a:gd name="T26" fmla="*/ 511 w 815"/>
                  <a:gd name="T27" fmla="*/ 318 h 390"/>
                  <a:gd name="T28" fmla="*/ 414 w 815"/>
                  <a:gd name="T29" fmla="*/ 280 h 390"/>
                  <a:gd name="T30" fmla="*/ 357 w 815"/>
                  <a:gd name="T31" fmla="*/ 390 h 390"/>
                  <a:gd name="T32" fmla="*/ 250 w 815"/>
                  <a:gd name="T33" fmla="*/ 371 h 390"/>
                  <a:gd name="T34" fmla="*/ 247 w 815"/>
                  <a:gd name="T35" fmla="*/ 308 h 390"/>
                  <a:gd name="T36" fmla="*/ 121 w 815"/>
                  <a:gd name="T37" fmla="*/ 246 h 390"/>
                  <a:gd name="T38" fmla="*/ 53 w 815"/>
                  <a:gd name="T39" fmla="*/ 232 h 390"/>
                  <a:gd name="T40" fmla="*/ 0 w 815"/>
                  <a:gd name="T41" fmla="*/ 261 h 390"/>
                  <a:gd name="T42" fmla="*/ 0 w 815"/>
                  <a:gd name="T43" fmla="*/ 26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390">
                    <a:moveTo>
                      <a:pt x="0" y="261"/>
                    </a:moveTo>
                    <a:lnTo>
                      <a:pt x="9" y="202"/>
                    </a:lnTo>
                    <a:lnTo>
                      <a:pt x="81" y="179"/>
                    </a:lnTo>
                    <a:lnTo>
                      <a:pt x="184" y="158"/>
                    </a:lnTo>
                    <a:lnTo>
                      <a:pt x="237" y="101"/>
                    </a:lnTo>
                    <a:lnTo>
                      <a:pt x="289" y="57"/>
                    </a:lnTo>
                    <a:lnTo>
                      <a:pt x="361" y="38"/>
                    </a:lnTo>
                    <a:lnTo>
                      <a:pt x="526" y="0"/>
                    </a:lnTo>
                    <a:lnTo>
                      <a:pt x="655" y="29"/>
                    </a:lnTo>
                    <a:lnTo>
                      <a:pt x="733" y="29"/>
                    </a:lnTo>
                    <a:lnTo>
                      <a:pt x="800" y="73"/>
                    </a:lnTo>
                    <a:lnTo>
                      <a:pt x="815" y="183"/>
                    </a:lnTo>
                    <a:lnTo>
                      <a:pt x="674" y="242"/>
                    </a:lnTo>
                    <a:lnTo>
                      <a:pt x="511" y="318"/>
                    </a:lnTo>
                    <a:lnTo>
                      <a:pt x="414" y="280"/>
                    </a:lnTo>
                    <a:lnTo>
                      <a:pt x="357" y="390"/>
                    </a:lnTo>
                    <a:lnTo>
                      <a:pt x="250" y="371"/>
                    </a:lnTo>
                    <a:lnTo>
                      <a:pt x="247" y="308"/>
                    </a:lnTo>
                    <a:lnTo>
                      <a:pt x="121" y="246"/>
                    </a:lnTo>
                    <a:lnTo>
                      <a:pt x="53" y="232"/>
                    </a:lnTo>
                    <a:lnTo>
                      <a:pt x="0" y="261"/>
                    </a:lnTo>
                    <a:lnTo>
                      <a:pt x="0" y="261"/>
                    </a:lnTo>
                    <a:close/>
                  </a:path>
                </a:pathLst>
              </a:custGeom>
              <a:solidFill>
                <a:srgbClr val="BA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6" name="Freeform 928"/>
              <p:cNvSpPr>
                <a:spLocks/>
              </p:cNvSpPr>
              <p:nvPr/>
            </p:nvSpPr>
            <p:spPr bwMode="auto">
              <a:xfrm>
                <a:off x="3858" y="3535"/>
                <a:ext cx="772" cy="128"/>
              </a:xfrm>
              <a:custGeom>
                <a:avLst/>
                <a:gdLst>
                  <a:gd name="T0" fmla="*/ 0 w 1544"/>
                  <a:gd name="T1" fmla="*/ 140 h 256"/>
                  <a:gd name="T2" fmla="*/ 54 w 1544"/>
                  <a:gd name="T3" fmla="*/ 256 h 256"/>
                  <a:gd name="T4" fmla="*/ 396 w 1544"/>
                  <a:gd name="T5" fmla="*/ 203 h 256"/>
                  <a:gd name="T6" fmla="*/ 464 w 1544"/>
                  <a:gd name="T7" fmla="*/ 78 h 256"/>
                  <a:gd name="T8" fmla="*/ 478 w 1544"/>
                  <a:gd name="T9" fmla="*/ 182 h 256"/>
                  <a:gd name="T10" fmla="*/ 540 w 1544"/>
                  <a:gd name="T11" fmla="*/ 188 h 256"/>
                  <a:gd name="T12" fmla="*/ 613 w 1544"/>
                  <a:gd name="T13" fmla="*/ 82 h 256"/>
                  <a:gd name="T14" fmla="*/ 632 w 1544"/>
                  <a:gd name="T15" fmla="*/ 182 h 256"/>
                  <a:gd name="T16" fmla="*/ 864 w 1544"/>
                  <a:gd name="T17" fmla="*/ 178 h 256"/>
                  <a:gd name="T18" fmla="*/ 1134 w 1544"/>
                  <a:gd name="T19" fmla="*/ 87 h 256"/>
                  <a:gd name="T20" fmla="*/ 1153 w 1544"/>
                  <a:gd name="T21" fmla="*/ 173 h 256"/>
                  <a:gd name="T22" fmla="*/ 1544 w 1544"/>
                  <a:gd name="T23" fmla="*/ 188 h 256"/>
                  <a:gd name="T24" fmla="*/ 1529 w 1544"/>
                  <a:gd name="T25" fmla="*/ 53 h 256"/>
                  <a:gd name="T26" fmla="*/ 748 w 1544"/>
                  <a:gd name="T27" fmla="*/ 0 h 256"/>
                  <a:gd name="T28" fmla="*/ 0 w 1544"/>
                  <a:gd name="T29" fmla="*/ 140 h 256"/>
                  <a:gd name="T30" fmla="*/ 0 w 1544"/>
                  <a:gd name="T31"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4" h="256">
                    <a:moveTo>
                      <a:pt x="0" y="140"/>
                    </a:moveTo>
                    <a:lnTo>
                      <a:pt x="54" y="256"/>
                    </a:lnTo>
                    <a:lnTo>
                      <a:pt x="396" y="203"/>
                    </a:lnTo>
                    <a:lnTo>
                      <a:pt x="464" y="78"/>
                    </a:lnTo>
                    <a:lnTo>
                      <a:pt x="478" y="182"/>
                    </a:lnTo>
                    <a:lnTo>
                      <a:pt x="540" y="188"/>
                    </a:lnTo>
                    <a:lnTo>
                      <a:pt x="613" y="82"/>
                    </a:lnTo>
                    <a:lnTo>
                      <a:pt x="632" y="182"/>
                    </a:lnTo>
                    <a:lnTo>
                      <a:pt x="864" y="178"/>
                    </a:lnTo>
                    <a:lnTo>
                      <a:pt x="1134" y="87"/>
                    </a:lnTo>
                    <a:lnTo>
                      <a:pt x="1153" y="173"/>
                    </a:lnTo>
                    <a:lnTo>
                      <a:pt x="1544" y="188"/>
                    </a:lnTo>
                    <a:lnTo>
                      <a:pt x="1529" y="53"/>
                    </a:lnTo>
                    <a:lnTo>
                      <a:pt x="748" y="0"/>
                    </a:lnTo>
                    <a:lnTo>
                      <a:pt x="0" y="140"/>
                    </a:lnTo>
                    <a:lnTo>
                      <a:pt x="0" y="140"/>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7" name="Freeform 929"/>
              <p:cNvSpPr>
                <a:spLocks/>
              </p:cNvSpPr>
              <p:nvPr/>
            </p:nvSpPr>
            <p:spPr bwMode="auto">
              <a:xfrm>
                <a:off x="3845" y="3508"/>
                <a:ext cx="1656" cy="201"/>
              </a:xfrm>
              <a:custGeom>
                <a:avLst/>
                <a:gdLst>
                  <a:gd name="T0" fmla="*/ 3312 w 3312"/>
                  <a:gd name="T1" fmla="*/ 332 h 401"/>
                  <a:gd name="T2" fmla="*/ 2969 w 3312"/>
                  <a:gd name="T3" fmla="*/ 245 h 401"/>
                  <a:gd name="T4" fmla="*/ 1823 w 3312"/>
                  <a:gd name="T5" fmla="*/ 15 h 401"/>
                  <a:gd name="T6" fmla="*/ 1312 w 3312"/>
                  <a:gd name="T7" fmla="*/ 0 h 401"/>
                  <a:gd name="T8" fmla="*/ 464 w 3312"/>
                  <a:gd name="T9" fmla="*/ 43 h 401"/>
                  <a:gd name="T10" fmla="*/ 0 w 3312"/>
                  <a:gd name="T11" fmla="*/ 163 h 401"/>
                  <a:gd name="T12" fmla="*/ 15 w 3312"/>
                  <a:gd name="T13" fmla="*/ 193 h 401"/>
                  <a:gd name="T14" fmla="*/ 43 w 3312"/>
                  <a:gd name="T15" fmla="*/ 222 h 401"/>
                  <a:gd name="T16" fmla="*/ 220 w 3312"/>
                  <a:gd name="T17" fmla="*/ 188 h 401"/>
                  <a:gd name="T18" fmla="*/ 382 w 3312"/>
                  <a:gd name="T19" fmla="*/ 159 h 401"/>
                  <a:gd name="T20" fmla="*/ 840 w 3312"/>
                  <a:gd name="T21" fmla="*/ 125 h 401"/>
                  <a:gd name="T22" fmla="*/ 1412 w 3312"/>
                  <a:gd name="T23" fmla="*/ 121 h 401"/>
                  <a:gd name="T24" fmla="*/ 1466 w 3312"/>
                  <a:gd name="T25" fmla="*/ 226 h 401"/>
                  <a:gd name="T26" fmla="*/ 2376 w 3312"/>
                  <a:gd name="T27" fmla="*/ 285 h 401"/>
                  <a:gd name="T28" fmla="*/ 2840 w 3312"/>
                  <a:gd name="T29" fmla="*/ 351 h 401"/>
                  <a:gd name="T30" fmla="*/ 2960 w 3312"/>
                  <a:gd name="T31" fmla="*/ 372 h 401"/>
                  <a:gd name="T32" fmla="*/ 3236 w 3312"/>
                  <a:gd name="T33" fmla="*/ 401 h 401"/>
                  <a:gd name="T34" fmla="*/ 3226 w 3312"/>
                  <a:gd name="T35" fmla="*/ 361 h 401"/>
                  <a:gd name="T36" fmla="*/ 3312 w 3312"/>
                  <a:gd name="T37" fmla="*/ 332 h 401"/>
                  <a:gd name="T38" fmla="*/ 3312 w 3312"/>
                  <a:gd name="T39" fmla="*/ 332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12" h="401">
                    <a:moveTo>
                      <a:pt x="3312" y="332"/>
                    </a:moveTo>
                    <a:lnTo>
                      <a:pt x="2969" y="245"/>
                    </a:lnTo>
                    <a:lnTo>
                      <a:pt x="1823" y="15"/>
                    </a:lnTo>
                    <a:lnTo>
                      <a:pt x="1312" y="0"/>
                    </a:lnTo>
                    <a:lnTo>
                      <a:pt x="464" y="43"/>
                    </a:lnTo>
                    <a:lnTo>
                      <a:pt x="0" y="163"/>
                    </a:lnTo>
                    <a:lnTo>
                      <a:pt x="15" y="193"/>
                    </a:lnTo>
                    <a:lnTo>
                      <a:pt x="43" y="222"/>
                    </a:lnTo>
                    <a:lnTo>
                      <a:pt x="220" y="188"/>
                    </a:lnTo>
                    <a:lnTo>
                      <a:pt x="382" y="159"/>
                    </a:lnTo>
                    <a:lnTo>
                      <a:pt x="840" y="125"/>
                    </a:lnTo>
                    <a:lnTo>
                      <a:pt x="1412" y="121"/>
                    </a:lnTo>
                    <a:lnTo>
                      <a:pt x="1466" y="226"/>
                    </a:lnTo>
                    <a:lnTo>
                      <a:pt x="2376" y="285"/>
                    </a:lnTo>
                    <a:lnTo>
                      <a:pt x="2840" y="351"/>
                    </a:lnTo>
                    <a:lnTo>
                      <a:pt x="2960" y="372"/>
                    </a:lnTo>
                    <a:lnTo>
                      <a:pt x="3236" y="401"/>
                    </a:lnTo>
                    <a:lnTo>
                      <a:pt x="3226" y="361"/>
                    </a:lnTo>
                    <a:lnTo>
                      <a:pt x="3312" y="332"/>
                    </a:lnTo>
                    <a:lnTo>
                      <a:pt x="3312" y="332"/>
                    </a:lnTo>
                    <a:close/>
                  </a:path>
                </a:pathLst>
              </a:custGeom>
              <a:solidFill>
                <a:srgbClr val="4D8B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8" name="Freeform 930"/>
              <p:cNvSpPr>
                <a:spLocks/>
              </p:cNvSpPr>
              <p:nvPr/>
            </p:nvSpPr>
            <p:spPr bwMode="auto">
              <a:xfrm>
                <a:off x="3993" y="3850"/>
                <a:ext cx="267" cy="119"/>
              </a:xfrm>
              <a:custGeom>
                <a:avLst/>
                <a:gdLst>
                  <a:gd name="T0" fmla="*/ 61 w 535"/>
                  <a:gd name="T1" fmla="*/ 8 h 238"/>
                  <a:gd name="T2" fmla="*/ 0 w 535"/>
                  <a:gd name="T3" fmla="*/ 70 h 238"/>
                  <a:gd name="T4" fmla="*/ 69 w 535"/>
                  <a:gd name="T5" fmla="*/ 106 h 238"/>
                  <a:gd name="T6" fmla="*/ 160 w 535"/>
                  <a:gd name="T7" fmla="*/ 106 h 238"/>
                  <a:gd name="T8" fmla="*/ 289 w 535"/>
                  <a:gd name="T9" fmla="*/ 141 h 238"/>
                  <a:gd name="T10" fmla="*/ 392 w 535"/>
                  <a:gd name="T11" fmla="*/ 184 h 238"/>
                  <a:gd name="T12" fmla="*/ 462 w 535"/>
                  <a:gd name="T13" fmla="*/ 228 h 238"/>
                  <a:gd name="T14" fmla="*/ 535 w 535"/>
                  <a:gd name="T15" fmla="*/ 238 h 238"/>
                  <a:gd name="T16" fmla="*/ 525 w 535"/>
                  <a:gd name="T17" fmla="*/ 68 h 238"/>
                  <a:gd name="T18" fmla="*/ 392 w 535"/>
                  <a:gd name="T19" fmla="*/ 15 h 238"/>
                  <a:gd name="T20" fmla="*/ 189 w 535"/>
                  <a:gd name="T21" fmla="*/ 0 h 238"/>
                  <a:gd name="T22" fmla="*/ 61 w 535"/>
                  <a:gd name="T23" fmla="*/ 8 h 238"/>
                  <a:gd name="T24" fmla="*/ 61 w 535"/>
                  <a:gd name="T25" fmla="*/ 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238">
                    <a:moveTo>
                      <a:pt x="61" y="8"/>
                    </a:moveTo>
                    <a:lnTo>
                      <a:pt x="0" y="70"/>
                    </a:lnTo>
                    <a:lnTo>
                      <a:pt x="69" y="106"/>
                    </a:lnTo>
                    <a:lnTo>
                      <a:pt x="160" y="106"/>
                    </a:lnTo>
                    <a:lnTo>
                      <a:pt x="289" y="141"/>
                    </a:lnTo>
                    <a:lnTo>
                      <a:pt x="392" y="184"/>
                    </a:lnTo>
                    <a:lnTo>
                      <a:pt x="462" y="228"/>
                    </a:lnTo>
                    <a:lnTo>
                      <a:pt x="535" y="238"/>
                    </a:lnTo>
                    <a:lnTo>
                      <a:pt x="525" y="68"/>
                    </a:lnTo>
                    <a:lnTo>
                      <a:pt x="392" y="15"/>
                    </a:lnTo>
                    <a:lnTo>
                      <a:pt x="189" y="0"/>
                    </a:lnTo>
                    <a:lnTo>
                      <a:pt x="61" y="8"/>
                    </a:lnTo>
                    <a:lnTo>
                      <a:pt x="61" y="8"/>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 name="Freeform 931"/>
              <p:cNvSpPr>
                <a:spLocks/>
              </p:cNvSpPr>
              <p:nvPr/>
            </p:nvSpPr>
            <p:spPr bwMode="auto">
              <a:xfrm>
                <a:off x="4321" y="3861"/>
                <a:ext cx="132" cy="91"/>
              </a:xfrm>
              <a:custGeom>
                <a:avLst/>
                <a:gdLst>
                  <a:gd name="T0" fmla="*/ 19 w 265"/>
                  <a:gd name="T1" fmla="*/ 47 h 182"/>
                  <a:gd name="T2" fmla="*/ 111 w 265"/>
                  <a:gd name="T3" fmla="*/ 0 h 182"/>
                  <a:gd name="T4" fmla="*/ 179 w 265"/>
                  <a:gd name="T5" fmla="*/ 9 h 182"/>
                  <a:gd name="T6" fmla="*/ 265 w 265"/>
                  <a:gd name="T7" fmla="*/ 57 h 182"/>
                  <a:gd name="T8" fmla="*/ 202 w 265"/>
                  <a:gd name="T9" fmla="*/ 110 h 182"/>
                  <a:gd name="T10" fmla="*/ 120 w 265"/>
                  <a:gd name="T11" fmla="*/ 139 h 182"/>
                  <a:gd name="T12" fmla="*/ 14 w 265"/>
                  <a:gd name="T13" fmla="*/ 182 h 182"/>
                  <a:gd name="T14" fmla="*/ 0 w 265"/>
                  <a:gd name="T15" fmla="*/ 116 h 182"/>
                  <a:gd name="T16" fmla="*/ 19 w 265"/>
                  <a:gd name="T17" fmla="*/ 47 h 182"/>
                  <a:gd name="T18" fmla="*/ 19 w 265"/>
                  <a:gd name="T19" fmla="*/ 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82">
                    <a:moveTo>
                      <a:pt x="19" y="47"/>
                    </a:moveTo>
                    <a:lnTo>
                      <a:pt x="111" y="0"/>
                    </a:lnTo>
                    <a:lnTo>
                      <a:pt x="179" y="9"/>
                    </a:lnTo>
                    <a:lnTo>
                      <a:pt x="265" y="57"/>
                    </a:lnTo>
                    <a:lnTo>
                      <a:pt x="202" y="110"/>
                    </a:lnTo>
                    <a:lnTo>
                      <a:pt x="120" y="139"/>
                    </a:lnTo>
                    <a:lnTo>
                      <a:pt x="14" y="182"/>
                    </a:lnTo>
                    <a:lnTo>
                      <a:pt x="0" y="116"/>
                    </a:lnTo>
                    <a:lnTo>
                      <a:pt x="19" y="47"/>
                    </a:lnTo>
                    <a:lnTo>
                      <a:pt x="19" y="47"/>
                    </a:lnTo>
                    <a:close/>
                  </a:path>
                </a:pathLst>
              </a:custGeom>
              <a:solidFill>
                <a:srgbClr val="B2F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0" name="Freeform 932"/>
              <p:cNvSpPr>
                <a:spLocks/>
              </p:cNvSpPr>
              <p:nvPr/>
            </p:nvSpPr>
            <p:spPr bwMode="auto">
              <a:xfrm>
                <a:off x="3661" y="4004"/>
                <a:ext cx="62" cy="77"/>
              </a:xfrm>
              <a:custGeom>
                <a:avLst/>
                <a:gdLst>
                  <a:gd name="T0" fmla="*/ 0 w 123"/>
                  <a:gd name="T1" fmla="*/ 101 h 154"/>
                  <a:gd name="T2" fmla="*/ 44 w 123"/>
                  <a:gd name="T3" fmla="*/ 63 h 154"/>
                  <a:gd name="T4" fmla="*/ 42 w 123"/>
                  <a:gd name="T5" fmla="*/ 0 h 154"/>
                  <a:gd name="T6" fmla="*/ 99 w 123"/>
                  <a:gd name="T7" fmla="*/ 21 h 154"/>
                  <a:gd name="T8" fmla="*/ 123 w 123"/>
                  <a:gd name="T9" fmla="*/ 78 h 154"/>
                  <a:gd name="T10" fmla="*/ 99 w 123"/>
                  <a:gd name="T11" fmla="*/ 131 h 154"/>
                  <a:gd name="T12" fmla="*/ 51 w 123"/>
                  <a:gd name="T13" fmla="*/ 154 h 154"/>
                  <a:gd name="T14" fmla="*/ 0 w 123"/>
                  <a:gd name="T15" fmla="*/ 101 h 154"/>
                  <a:gd name="T16" fmla="*/ 0 w 123"/>
                  <a:gd name="T17" fmla="*/ 10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54">
                    <a:moveTo>
                      <a:pt x="0" y="101"/>
                    </a:moveTo>
                    <a:lnTo>
                      <a:pt x="44" y="63"/>
                    </a:lnTo>
                    <a:lnTo>
                      <a:pt x="42" y="0"/>
                    </a:lnTo>
                    <a:lnTo>
                      <a:pt x="99" y="21"/>
                    </a:lnTo>
                    <a:lnTo>
                      <a:pt x="123" y="78"/>
                    </a:lnTo>
                    <a:lnTo>
                      <a:pt x="99" y="131"/>
                    </a:lnTo>
                    <a:lnTo>
                      <a:pt x="51" y="154"/>
                    </a:lnTo>
                    <a:lnTo>
                      <a:pt x="0" y="101"/>
                    </a:lnTo>
                    <a:lnTo>
                      <a:pt x="0" y="101"/>
                    </a:lnTo>
                    <a:close/>
                  </a:path>
                </a:pathLst>
              </a:custGeom>
              <a:solidFill>
                <a:srgbClr val="FF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1" name="Freeform 933"/>
              <p:cNvSpPr>
                <a:spLocks/>
              </p:cNvSpPr>
              <p:nvPr/>
            </p:nvSpPr>
            <p:spPr bwMode="auto">
              <a:xfrm>
                <a:off x="4019" y="4095"/>
                <a:ext cx="63" cy="63"/>
              </a:xfrm>
              <a:custGeom>
                <a:avLst/>
                <a:gdLst>
                  <a:gd name="T0" fmla="*/ 0 w 125"/>
                  <a:gd name="T1" fmla="*/ 82 h 128"/>
                  <a:gd name="T2" fmla="*/ 45 w 125"/>
                  <a:gd name="T3" fmla="*/ 63 h 128"/>
                  <a:gd name="T4" fmla="*/ 24 w 125"/>
                  <a:gd name="T5" fmla="*/ 4 h 128"/>
                  <a:gd name="T6" fmla="*/ 81 w 125"/>
                  <a:gd name="T7" fmla="*/ 0 h 128"/>
                  <a:gd name="T8" fmla="*/ 125 w 125"/>
                  <a:gd name="T9" fmla="*/ 52 h 128"/>
                  <a:gd name="T10" fmla="*/ 102 w 125"/>
                  <a:gd name="T11" fmla="*/ 109 h 128"/>
                  <a:gd name="T12" fmla="*/ 74 w 125"/>
                  <a:gd name="T13" fmla="*/ 128 h 128"/>
                  <a:gd name="T14" fmla="*/ 0 w 125"/>
                  <a:gd name="T15" fmla="*/ 82 h 128"/>
                  <a:gd name="T16" fmla="*/ 0 w 125"/>
                  <a:gd name="T17" fmla="*/ 8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28">
                    <a:moveTo>
                      <a:pt x="0" y="82"/>
                    </a:moveTo>
                    <a:lnTo>
                      <a:pt x="45" y="63"/>
                    </a:lnTo>
                    <a:lnTo>
                      <a:pt x="24" y="4"/>
                    </a:lnTo>
                    <a:lnTo>
                      <a:pt x="81" y="0"/>
                    </a:lnTo>
                    <a:lnTo>
                      <a:pt x="125" y="52"/>
                    </a:lnTo>
                    <a:lnTo>
                      <a:pt x="102" y="109"/>
                    </a:lnTo>
                    <a:lnTo>
                      <a:pt x="74" y="128"/>
                    </a:lnTo>
                    <a:lnTo>
                      <a:pt x="0" y="82"/>
                    </a:lnTo>
                    <a:lnTo>
                      <a:pt x="0" y="82"/>
                    </a:lnTo>
                    <a:close/>
                  </a:path>
                </a:pathLst>
              </a:custGeom>
              <a:solidFill>
                <a:srgbClr val="FF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2" name="Freeform 934"/>
              <p:cNvSpPr>
                <a:spLocks/>
              </p:cNvSpPr>
              <p:nvPr/>
            </p:nvSpPr>
            <p:spPr bwMode="auto">
              <a:xfrm>
                <a:off x="3783" y="3483"/>
                <a:ext cx="1687" cy="194"/>
              </a:xfrm>
              <a:custGeom>
                <a:avLst/>
                <a:gdLst>
                  <a:gd name="T0" fmla="*/ 0 w 3375"/>
                  <a:gd name="T1" fmla="*/ 228 h 388"/>
                  <a:gd name="T2" fmla="*/ 103 w 3375"/>
                  <a:gd name="T3" fmla="*/ 190 h 388"/>
                  <a:gd name="T4" fmla="*/ 204 w 3375"/>
                  <a:gd name="T5" fmla="*/ 156 h 388"/>
                  <a:gd name="T6" fmla="*/ 306 w 3375"/>
                  <a:gd name="T7" fmla="*/ 128 h 388"/>
                  <a:gd name="T8" fmla="*/ 411 w 3375"/>
                  <a:gd name="T9" fmla="*/ 99 h 388"/>
                  <a:gd name="T10" fmla="*/ 620 w 3375"/>
                  <a:gd name="T11" fmla="*/ 55 h 388"/>
                  <a:gd name="T12" fmla="*/ 831 w 3375"/>
                  <a:gd name="T13" fmla="*/ 27 h 388"/>
                  <a:gd name="T14" fmla="*/ 1261 w 3375"/>
                  <a:gd name="T15" fmla="*/ 0 h 388"/>
                  <a:gd name="T16" fmla="*/ 1692 w 3375"/>
                  <a:gd name="T17" fmla="*/ 17 h 388"/>
                  <a:gd name="T18" fmla="*/ 2124 w 3375"/>
                  <a:gd name="T19" fmla="*/ 67 h 388"/>
                  <a:gd name="T20" fmla="*/ 2337 w 3375"/>
                  <a:gd name="T21" fmla="*/ 103 h 388"/>
                  <a:gd name="T22" fmla="*/ 2550 w 3375"/>
                  <a:gd name="T23" fmla="*/ 145 h 388"/>
                  <a:gd name="T24" fmla="*/ 2761 w 3375"/>
                  <a:gd name="T25" fmla="*/ 192 h 388"/>
                  <a:gd name="T26" fmla="*/ 2968 w 3375"/>
                  <a:gd name="T27" fmla="*/ 245 h 388"/>
                  <a:gd name="T28" fmla="*/ 3173 w 3375"/>
                  <a:gd name="T29" fmla="*/ 301 h 388"/>
                  <a:gd name="T30" fmla="*/ 3274 w 3375"/>
                  <a:gd name="T31" fmla="*/ 329 h 388"/>
                  <a:gd name="T32" fmla="*/ 3375 w 3375"/>
                  <a:gd name="T33" fmla="*/ 358 h 388"/>
                  <a:gd name="T34" fmla="*/ 3365 w 3375"/>
                  <a:gd name="T35" fmla="*/ 388 h 388"/>
                  <a:gd name="T36" fmla="*/ 3200 w 3375"/>
                  <a:gd name="T37" fmla="*/ 344 h 388"/>
                  <a:gd name="T38" fmla="*/ 3017 w 3375"/>
                  <a:gd name="T39" fmla="*/ 301 h 388"/>
                  <a:gd name="T40" fmla="*/ 2818 w 3375"/>
                  <a:gd name="T41" fmla="*/ 261 h 388"/>
                  <a:gd name="T42" fmla="*/ 2607 w 3375"/>
                  <a:gd name="T43" fmla="*/ 225 h 388"/>
                  <a:gd name="T44" fmla="*/ 2384 w 3375"/>
                  <a:gd name="T45" fmla="*/ 190 h 388"/>
                  <a:gd name="T46" fmla="*/ 2154 w 3375"/>
                  <a:gd name="T47" fmla="*/ 162 h 388"/>
                  <a:gd name="T48" fmla="*/ 1683 w 3375"/>
                  <a:gd name="T49" fmla="*/ 122 h 388"/>
                  <a:gd name="T50" fmla="*/ 1211 w 3375"/>
                  <a:gd name="T51" fmla="*/ 109 h 388"/>
                  <a:gd name="T52" fmla="*/ 763 w 3375"/>
                  <a:gd name="T53" fmla="*/ 126 h 388"/>
                  <a:gd name="T54" fmla="*/ 358 w 3375"/>
                  <a:gd name="T55" fmla="*/ 179 h 388"/>
                  <a:gd name="T56" fmla="*/ 179 w 3375"/>
                  <a:gd name="T57" fmla="*/ 221 h 388"/>
                  <a:gd name="T58" fmla="*/ 19 w 3375"/>
                  <a:gd name="T59" fmla="*/ 274 h 388"/>
                  <a:gd name="T60" fmla="*/ 0 w 3375"/>
                  <a:gd name="T61" fmla="*/ 228 h 388"/>
                  <a:gd name="T62" fmla="*/ 0 w 3375"/>
                  <a:gd name="T63" fmla="*/ 2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75" h="388">
                    <a:moveTo>
                      <a:pt x="0" y="228"/>
                    </a:moveTo>
                    <a:lnTo>
                      <a:pt x="103" y="190"/>
                    </a:lnTo>
                    <a:lnTo>
                      <a:pt x="204" y="156"/>
                    </a:lnTo>
                    <a:lnTo>
                      <a:pt x="306" y="128"/>
                    </a:lnTo>
                    <a:lnTo>
                      <a:pt x="411" y="99"/>
                    </a:lnTo>
                    <a:lnTo>
                      <a:pt x="620" y="55"/>
                    </a:lnTo>
                    <a:lnTo>
                      <a:pt x="831" y="27"/>
                    </a:lnTo>
                    <a:lnTo>
                      <a:pt x="1261" y="0"/>
                    </a:lnTo>
                    <a:lnTo>
                      <a:pt x="1692" y="17"/>
                    </a:lnTo>
                    <a:lnTo>
                      <a:pt x="2124" y="67"/>
                    </a:lnTo>
                    <a:lnTo>
                      <a:pt x="2337" y="103"/>
                    </a:lnTo>
                    <a:lnTo>
                      <a:pt x="2550" y="145"/>
                    </a:lnTo>
                    <a:lnTo>
                      <a:pt x="2761" y="192"/>
                    </a:lnTo>
                    <a:lnTo>
                      <a:pt x="2968" y="245"/>
                    </a:lnTo>
                    <a:lnTo>
                      <a:pt x="3173" y="301"/>
                    </a:lnTo>
                    <a:lnTo>
                      <a:pt x="3274" y="329"/>
                    </a:lnTo>
                    <a:lnTo>
                      <a:pt x="3375" y="358"/>
                    </a:lnTo>
                    <a:lnTo>
                      <a:pt x="3365" y="388"/>
                    </a:lnTo>
                    <a:lnTo>
                      <a:pt x="3200" y="344"/>
                    </a:lnTo>
                    <a:lnTo>
                      <a:pt x="3017" y="301"/>
                    </a:lnTo>
                    <a:lnTo>
                      <a:pt x="2818" y="261"/>
                    </a:lnTo>
                    <a:lnTo>
                      <a:pt x="2607" y="225"/>
                    </a:lnTo>
                    <a:lnTo>
                      <a:pt x="2384" y="190"/>
                    </a:lnTo>
                    <a:lnTo>
                      <a:pt x="2154" y="162"/>
                    </a:lnTo>
                    <a:lnTo>
                      <a:pt x="1683" y="122"/>
                    </a:lnTo>
                    <a:lnTo>
                      <a:pt x="1211" y="109"/>
                    </a:lnTo>
                    <a:lnTo>
                      <a:pt x="763" y="126"/>
                    </a:lnTo>
                    <a:lnTo>
                      <a:pt x="358" y="179"/>
                    </a:lnTo>
                    <a:lnTo>
                      <a:pt x="179" y="221"/>
                    </a:lnTo>
                    <a:lnTo>
                      <a:pt x="19" y="274"/>
                    </a:lnTo>
                    <a:lnTo>
                      <a:pt x="0" y="228"/>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3" name="Freeform 935"/>
              <p:cNvSpPr>
                <a:spLocks/>
              </p:cNvSpPr>
              <p:nvPr/>
            </p:nvSpPr>
            <p:spPr bwMode="auto">
              <a:xfrm>
                <a:off x="3669" y="3613"/>
                <a:ext cx="1831" cy="115"/>
              </a:xfrm>
              <a:custGeom>
                <a:avLst/>
                <a:gdLst>
                  <a:gd name="T0" fmla="*/ 0 w 3662"/>
                  <a:gd name="T1" fmla="*/ 171 h 230"/>
                  <a:gd name="T2" fmla="*/ 101 w 3662"/>
                  <a:gd name="T3" fmla="*/ 144 h 230"/>
                  <a:gd name="T4" fmla="*/ 203 w 3662"/>
                  <a:gd name="T5" fmla="*/ 119 h 230"/>
                  <a:gd name="T6" fmla="*/ 418 w 3662"/>
                  <a:gd name="T7" fmla="*/ 78 h 230"/>
                  <a:gd name="T8" fmla="*/ 641 w 3662"/>
                  <a:gd name="T9" fmla="*/ 47 h 230"/>
                  <a:gd name="T10" fmla="*/ 869 w 3662"/>
                  <a:gd name="T11" fmla="*/ 22 h 230"/>
                  <a:gd name="T12" fmla="*/ 1340 w 3662"/>
                  <a:gd name="T13" fmla="*/ 0 h 230"/>
                  <a:gd name="T14" fmla="*/ 1823 w 3662"/>
                  <a:gd name="T15" fmla="*/ 2 h 230"/>
                  <a:gd name="T16" fmla="*/ 2781 w 3662"/>
                  <a:gd name="T17" fmla="*/ 74 h 230"/>
                  <a:gd name="T18" fmla="*/ 3236 w 3662"/>
                  <a:gd name="T19" fmla="*/ 131 h 230"/>
                  <a:gd name="T20" fmla="*/ 3453 w 3662"/>
                  <a:gd name="T21" fmla="*/ 163 h 230"/>
                  <a:gd name="T22" fmla="*/ 3662 w 3662"/>
                  <a:gd name="T23" fmla="*/ 197 h 230"/>
                  <a:gd name="T24" fmla="*/ 3658 w 3662"/>
                  <a:gd name="T25" fmla="*/ 230 h 230"/>
                  <a:gd name="T26" fmla="*/ 3489 w 3662"/>
                  <a:gd name="T27" fmla="*/ 203 h 230"/>
                  <a:gd name="T28" fmla="*/ 3297 w 3662"/>
                  <a:gd name="T29" fmla="*/ 178 h 230"/>
                  <a:gd name="T30" fmla="*/ 2854 w 3662"/>
                  <a:gd name="T31" fmla="*/ 133 h 230"/>
                  <a:gd name="T32" fmla="*/ 2357 w 3662"/>
                  <a:gd name="T33" fmla="*/ 99 h 230"/>
                  <a:gd name="T34" fmla="*/ 1835 w 3662"/>
                  <a:gd name="T35" fmla="*/ 78 h 230"/>
                  <a:gd name="T36" fmla="*/ 827 w 3662"/>
                  <a:gd name="T37" fmla="*/ 89 h 230"/>
                  <a:gd name="T38" fmla="*/ 395 w 3662"/>
                  <a:gd name="T39" fmla="*/ 127 h 230"/>
                  <a:gd name="T40" fmla="*/ 47 w 3662"/>
                  <a:gd name="T41" fmla="*/ 195 h 230"/>
                  <a:gd name="T42" fmla="*/ 0 w 3662"/>
                  <a:gd name="T43" fmla="*/ 171 h 230"/>
                  <a:gd name="T44" fmla="*/ 0 w 3662"/>
                  <a:gd name="T45" fmla="*/ 17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2" h="230">
                    <a:moveTo>
                      <a:pt x="0" y="171"/>
                    </a:moveTo>
                    <a:lnTo>
                      <a:pt x="101" y="144"/>
                    </a:lnTo>
                    <a:lnTo>
                      <a:pt x="203" y="119"/>
                    </a:lnTo>
                    <a:lnTo>
                      <a:pt x="418" y="78"/>
                    </a:lnTo>
                    <a:lnTo>
                      <a:pt x="641" y="47"/>
                    </a:lnTo>
                    <a:lnTo>
                      <a:pt x="869" y="22"/>
                    </a:lnTo>
                    <a:lnTo>
                      <a:pt x="1340" y="0"/>
                    </a:lnTo>
                    <a:lnTo>
                      <a:pt x="1823" y="2"/>
                    </a:lnTo>
                    <a:lnTo>
                      <a:pt x="2781" y="74"/>
                    </a:lnTo>
                    <a:lnTo>
                      <a:pt x="3236" y="131"/>
                    </a:lnTo>
                    <a:lnTo>
                      <a:pt x="3453" y="163"/>
                    </a:lnTo>
                    <a:lnTo>
                      <a:pt x="3662" y="197"/>
                    </a:lnTo>
                    <a:lnTo>
                      <a:pt x="3658" y="230"/>
                    </a:lnTo>
                    <a:lnTo>
                      <a:pt x="3489" y="203"/>
                    </a:lnTo>
                    <a:lnTo>
                      <a:pt x="3297" y="178"/>
                    </a:lnTo>
                    <a:lnTo>
                      <a:pt x="2854" y="133"/>
                    </a:lnTo>
                    <a:lnTo>
                      <a:pt x="2357" y="99"/>
                    </a:lnTo>
                    <a:lnTo>
                      <a:pt x="1835" y="78"/>
                    </a:lnTo>
                    <a:lnTo>
                      <a:pt x="827" y="89"/>
                    </a:lnTo>
                    <a:lnTo>
                      <a:pt x="395" y="127"/>
                    </a:lnTo>
                    <a:lnTo>
                      <a:pt x="47" y="195"/>
                    </a:lnTo>
                    <a:lnTo>
                      <a:pt x="0" y="171"/>
                    </a:lnTo>
                    <a:lnTo>
                      <a:pt x="0"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4" name="Freeform 936"/>
              <p:cNvSpPr>
                <a:spLocks/>
              </p:cNvSpPr>
              <p:nvPr/>
            </p:nvSpPr>
            <p:spPr bwMode="auto">
              <a:xfrm>
                <a:off x="3656" y="3719"/>
                <a:ext cx="1010" cy="273"/>
              </a:xfrm>
              <a:custGeom>
                <a:avLst/>
                <a:gdLst>
                  <a:gd name="T0" fmla="*/ 23 w 2019"/>
                  <a:gd name="T1" fmla="*/ 515 h 545"/>
                  <a:gd name="T2" fmla="*/ 84 w 2019"/>
                  <a:gd name="T3" fmla="*/ 481 h 545"/>
                  <a:gd name="T4" fmla="*/ 145 w 2019"/>
                  <a:gd name="T5" fmla="*/ 454 h 545"/>
                  <a:gd name="T6" fmla="*/ 267 w 2019"/>
                  <a:gd name="T7" fmla="*/ 410 h 545"/>
                  <a:gd name="T8" fmla="*/ 390 w 2019"/>
                  <a:gd name="T9" fmla="*/ 368 h 545"/>
                  <a:gd name="T10" fmla="*/ 512 w 2019"/>
                  <a:gd name="T11" fmla="*/ 317 h 545"/>
                  <a:gd name="T12" fmla="*/ 614 w 2019"/>
                  <a:gd name="T13" fmla="*/ 226 h 545"/>
                  <a:gd name="T14" fmla="*/ 662 w 2019"/>
                  <a:gd name="T15" fmla="*/ 169 h 545"/>
                  <a:gd name="T16" fmla="*/ 713 w 2019"/>
                  <a:gd name="T17" fmla="*/ 123 h 545"/>
                  <a:gd name="T18" fmla="*/ 774 w 2019"/>
                  <a:gd name="T19" fmla="*/ 93 h 545"/>
                  <a:gd name="T20" fmla="*/ 867 w 2019"/>
                  <a:gd name="T21" fmla="*/ 66 h 545"/>
                  <a:gd name="T22" fmla="*/ 983 w 2019"/>
                  <a:gd name="T23" fmla="*/ 41 h 545"/>
                  <a:gd name="T24" fmla="*/ 1109 w 2019"/>
                  <a:gd name="T25" fmla="*/ 22 h 545"/>
                  <a:gd name="T26" fmla="*/ 1354 w 2019"/>
                  <a:gd name="T27" fmla="*/ 0 h 545"/>
                  <a:gd name="T28" fmla="*/ 1519 w 2019"/>
                  <a:gd name="T29" fmla="*/ 7 h 545"/>
                  <a:gd name="T30" fmla="*/ 1599 w 2019"/>
                  <a:gd name="T31" fmla="*/ 49 h 545"/>
                  <a:gd name="T32" fmla="*/ 1666 w 2019"/>
                  <a:gd name="T33" fmla="*/ 108 h 545"/>
                  <a:gd name="T34" fmla="*/ 1742 w 2019"/>
                  <a:gd name="T35" fmla="*/ 136 h 545"/>
                  <a:gd name="T36" fmla="*/ 1837 w 2019"/>
                  <a:gd name="T37" fmla="*/ 140 h 545"/>
                  <a:gd name="T38" fmla="*/ 1934 w 2019"/>
                  <a:gd name="T39" fmla="*/ 155 h 545"/>
                  <a:gd name="T40" fmla="*/ 2019 w 2019"/>
                  <a:gd name="T41" fmla="*/ 214 h 545"/>
                  <a:gd name="T42" fmla="*/ 1985 w 2019"/>
                  <a:gd name="T43" fmla="*/ 241 h 545"/>
                  <a:gd name="T44" fmla="*/ 1902 w 2019"/>
                  <a:gd name="T45" fmla="*/ 212 h 545"/>
                  <a:gd name="T46" fmla="*/ 1789 w 2019"/>
                  <a:gd name="T47" fmla="*/ 201 h 545"/>
                  <a:gd name="T48" fmla="*/ 1637 w 2019"/>
                  <a:gd name="T49" fmla="*/ 192 h 545"/>
                  <a:gd name="T50" fmla="*/ 1576 w 2019"/>
                  <a:gd name="T51" fmla="*/ 123 h 545"/>
                  <a:gd name="T52" fmla="*/ 1504 w 2019"/>
                  <a:gd name="T53" fmla="*/ 68 h 545"/>
                  <a:gd name="T54" fmla="*/ 1116 w 2019"/>
                  <a:gd name="T55" fmla="*/ 85 h 545"/>
                  <a:gd name="T56" fmla="*/ 746 w 2019"/>
                  <a:gd name="T57" fmla="*/ 173 h 545"/>
                  <a:gd name="T58" fmla="*/ 649 w 2019"/>
                  <a:gd name="T59" fmla="*/ 283 h 545"/>
                  <a:gd name="T60" fmla="*/ 601 w 2019"/>
                  <a:gd name="T61" fmla="*/ 338 h 545"/>
                  <a:gd name="T62" fmla="*/ 573 w 2019"/>
                  <a:gd name="T63" fmla="*/ 363 h 545"/>
                  <a:gd name="T64" fmla="*/ 542 w 2019"/>
                  <a:gd name="T65" fmla="*/ 380 h 545"/>
                  <a:gd name="T66" fmla="*/ 481 w 2019"/>
                  <a:gd name="T67" fmla="*/ 406 h 545"/>
                  <a:gd name="T68" fmla="*/ 417 w 2019"/>
                  <a:gd name="T69" fmla="*/ 425 h 545"/>
                  <a:gd name="T70" fmla="*/ 287 w 2019"/>
                  <a:gd name="T71" fmla="*/ 454 h 545"/>
                  <a:gd name="T72" fmla="*/ 33 w 2019"/>
                  <a:gd name="T73" fmla="*/ 543 h 545"/>
                  <a:gd name="T74" fmla="*/ 0 w 2019"/>
                  <a:gd name="T75" fmla="*/ 545 h 545"/>
                  <a:gd name="T76" fmla="*/ 23 w 2019"/>
                  <a:gd name="T77" fmla="*/ 515 h 545"/>
                  <a:gd name="T78" fmla="*/ 23 w 2019"/>
                  <a:gd name="T79" fmla="*/ 51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9" h="545">
                    <a:moveTo>
                      <a:pt x="23" y="515"/>
                    </a:moveTo>
                    <a:lnTo>
                      <a:pt x="84" y="481"/>
                    </a:lnTo>
                    <a:lnTo>
                      <a:pt x="145" y="454"/>
                    </a:lnTo>
                    <a:lnTo>
                      <a:pt x="267" y="410"/>
                    </a:lnTo>
                    <a:lnTo>
                      <a:pt x="390" y="368"/>
                    </a:lnTo>
                    <a:lnTo>
                      <a:pt x="512" y="317"/>
                    </a:lnTo>
                    <a:lnTo>
                      <a:pt x="614" y="226"/>
                    </a:lnTo>
                    <a:lnTo>
                      <a:pt x="662" y="169"/>
                    </a:lnTo>
                    <a:lnTo>
                      <a:pt x="713" y="123"/>
                    </a:lnTo>
                    <a:lnTo>
                      <a:pt x="774" y="93"/>
                    </a:lnTo>
                    <a:lnTo>
                      <a:pt x="867" y="66"/>
                    </a:lnTo>
                    <a:lnTo>
                      <a:pt x="983" y="41"/>
                    </a:lnTo>
                    <a:lnTo>
                      <a:pt x="1109" y="22"/>
                    </a:lnTo>
                    <a:lnTo>
                      <a:pt x="1354" y="0"/>
                    </a:lnTo>
                    <a:lnTo>
                      <a:pt x="1519" y="7"/>
                    </a:lnTo>
                    <a:lnTo>
                      <a:pt x="1599" y="49"/>
                    </a:lnTo>
                    <a:lnTo>
                      <a:pt x="1666" y="108"/>
                    </a:lnTo>
                    <a:lnTo>
                      <a:pt x="1742" y="136"/>
                    </a:lnTo>
                    <a:lnTo>
                      <a:pt x="1837" y="140"/>
                    </a:lnTo>
                    <a:lnTo>
                      <a:pt x="1934" y="155"/>
                    </a:lnTo>
                    <a:lnTo>
                      <a:pt x="2019" y="214"/>
                    </a:lnTo>
                    <a:lnTo>
                      <a:pt x="1985" y="241"/>
                    </a:lnTo>
                    <a:lnTo>
                      <a:pt x="1902" y="212"/>
                    </a:lnTo>
                    <a:lnTo>
                      <a:pt x="1789" y="201"/>
                    </a:lnTo>
                    <a:lnTo>
                      <a:pt x="1637" y="192"/>
                    </a:lnTo>
                    <a:lnTo>
                      <a:pt x="1576" y="123"/>
                    </a:lnTo>
                    <a:lnTo>
                      <a:pt x="1504" y="68"/>
                    </a:lnTo>
                    <a:lnTo>
                      <a:pt x="1116" y="85"/>
                    </a:lnTo>
                    <a:lnTo>
                      <a:pt x="746" y="173"/>
                    </a:lnTo>
                    <a:lnTo>
                      <a:pt x="649" y="283"/>
                    </a:lnTo>
                    <a:lnTo>
                      <a:pt x="601" y="338"/>
                    </a:lnTo>
                    <a:lnTo>
                      <a:pt x="573" y="363"/>
                    </a:lnTo>
                    <a:lnTo>
                      <a:pt x="542" y="380"/>
                    </a:lnTo>
                    <a:lnTo>
                      <a:pt x="481" y="406"/>
                    </a:lnTo>
                    <a:lnTo>
                      <a:pt x="417" y="425"/>
                    </a:lnTo>
                    <a:lnTo>
                      <a:pt x="287" y="454"/>
                    </a:lnTo>
                    <a:lnTo>
                      <a:pt x="33" y="543"/>
                    </a:lnTo>
                    <a:lnTo>
                      <a:pt x="0" y="545"/>
                    </a:lnTo>
                    <a:lnTo>
                      <a:pt x="23" y="515"/>
                    </a:lnTo>
                    <a:lnTo>
                      <a:pt x="23" y="5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5" name="Freeform 937"/>
              <p:cNvSpPr>
                <a:spLocks/>
              </p:cNvSpPr>
              <p:nvPr/>
            </p:nvSpPr>
            <p:spPr bwMode="auto">
              <a:xfrm>
                <a:off x="3990" y="3833"/>
                <a:ext cx="305" cy="157"/>
              </a:xfrm>
              <a:custGeom>
                <a:avLst/>
                <a:gdLst>
                  <a:gd name="T0" fmla="*/ 0 w 610"/>
                  <a:gd name="T1" fmla="*/ 102 h 313"/>
                  <a:gd name="T2" fmla="*/ 28 w 610"/>
                  <a:gd name="T3" fmla="*/ 43 h 313"/>
                  <a:gd name="T4" fmla="*/ 83 w 610"/>
                  <a:gd name="T5" fmla="*/ 3 h 313"/>
                  <a:gd name="T6" fmla="*/ 340 w 610"/>
                  <a:gd name="T7" fmla="*/ 0 h 313"/>
                  <a:gd name="T8" fmla="*/ 465 w 610"/>
                  <a:gd name="T9" fmla="*/ 28 h 313"/>
                  <a:gd name="T10" fmla="*/ 557 w 610"/>
                  <a:gd name="T11" fmla="*/ 81 h 313"/>
                  <a:gd name="T12" fmla="*/ 600 w 610"/>
                  <a:gd name="T13" fmla="*/ 194 h 313"/>
                  <a:gd name="T14" fmla="*/ 610 w 610"/>
                  <a:gd name="T15" fmla="*/ 264 h 313"/>
                  <a:gd name="T16" fmla="*/ 597 w 610"/>
                  <a:gd name="T17" fmla="*/ 296 h 313"/>
                  <a:gd name="T18" fmla="*/ 572 w 610"/>
                  <a:gd name="T19" fmla="*/ 313 h 313"/>
                  <a:gd name="T20" fmla="*/ 526 w 610"/>
                  <a:gd name="T21" fmla="*/ 291 h 313"/>
                  <a:gd name="T22" fmla="*/ 496 w 610"/>
                  <a:gd name="T23" fmla="*/ 186 h 313"/>
                  <a:gd name="T24" fmla="*/ 460 w 610"/>
                  <a:gd name="T25" fmla="*/ 135 h 313"/>
                  <a:gd name="T26" fmla="*/ 426 w 610"/>
                  <a:gd name="T27" fmla="*/ 108 h 313"/>
                  <a:gd name="T28" fmla="*/ 338 w 610"/>
                  <a:gd name="T29" fmla="*/ 87 h 313"/>
                  <a:gd name="T30" fmla="*/ 209 w 610"/>
                  <a:gd name="T31" fmla="*/ 61 h 313"/>
                  <a:gd name="T32" fmla="*/ 108 w 610"/>
                  <a:gd name="T33" fmla="*/ 49 h 313"/>
                  <a:gd name="T34" fmla="*/ 24 w 610"/>
                  <a:gd name="T35" fmla="*/ 125 h 313"/>
                  <a:gd name="T36" fmla="*/ 0 w 610"/>
                  <a:gd name="T37" fmla="*/ 125 h 313"/>
                  <a:gd name="T38" fmla="*/ 0 w 610"/>
                  <a:gd name="T39" fmla="*/ 102 h 313"/>
                  <a:gd name="T40" fmla="*/ 0 w 610"/>
                  <a:gd name="T41" fmla="*/ 10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0" h="313">
                    <a:moveTo>
                      <a:pt x="0" y="102"/>
                    </a:moveTo>
                    <a:lnTo>
                      <a:pt x="28" y="43"/>
                    </a:lnTo>
                    <a:lnTo>
                      <a:pt x="83" y="3"/>
                    </a:lnTo>
                    <a:lnTo>
                      <a:pt x="340" y="0"/>
                    </a:lnTo>
                    <a:lnTo>
                      <a:pt x="465" y="28"/>
                    </a:lnTo>
                    <a:lnTo>
                      <a:pt x="557" y="81"/>
                    </a:lnTo>
                    <a:lnTo>
                      <a:pt x="600" y="194"/>
                    </a:lnTo>
                    <a:lnTo>
                      <a:pt x="610" y="264"/>
                    </a:lnTo>
                    <a:lnTo>
                      <a:pt x="597" y="296"/>
                    </a:lnTo>
                    <a:lnTo>
                      <a:pt x="572" y="313"/>
                    </a:lnTo>
                    <a:lnTo>
                      <a:pt x="526" y="291"/>
                    </a:lnTo>
                    <a:lnTo>
                      <a:pt x="496" y="186"/>
                    </a:lnTo>
                    <a:lnTo>
                      <a:pt x="460" y="135"/>
                    </a:lnTo>
                    <a:lnTo>
                      <a:pt x="426" y="108"/>
                    </a:lnTo>
                    <a:lnTo>
                      <a:pt x="338" y="87"/>
                    </a:lnTo>
                    <a:lnTo>
                      <a:pt x="209" y="61"/>
                    </a:lnTo>
                    <a:lnTo>
                      <a:pt x="108" y="49"/>
                    </a:lnTo>
                    <a:lnTo>
                      <a:pt x="24" y="125"/>
                    </a:lnTo>
                    <a:lnTo>
                      <a:pt x="0" y="125"/>
                    </a:lnTo>
                    <a:lnTo>
                      <a:pt x="0"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6" name="Freeform 938"/>
              <p:cNvSpPr>
                <a:spLocks/>
              </p:cNvSpPr>
              <p:nvPr/>
            </p:nvSpPr>
            <p:spPr bwMode="auto">
              <a:xfrm>
                <a:off x="4312" y="3845"/>
                <a:ext cx="225" cy="101"/>
              </a:xfrm>
              <a:custGeom>
                <a:avLst/>
                <a:gdLst>
                  <a:gd name="T0" fmla="*/ 257 w 451"/>
                  <a:gd name="T1" fmla="*/ 57 h 201"/>
                  <a:gd name="T2" fmla="*/ 344 w 451"/>
                  <a:gd name="T3" fmla="*/ 34 h 201"/>
                  <a:gd name="T4" fmla="*/ 432 w 451"/>
                  <a:gd name="T5" fmla="*/ 19 h 201"/>
                  <a:gd name="T6" fmla="*/ 451 w 451"/>
                  <a:gd name="T7" fmla="*/ 32 h 201"/>
                  <a:gd name="T8" fmla="*/ 437 w 451"/>
                  <a:gd name="T9" fmla="*/ 51 h 201"/>
                  <a:gd name="T10" fmla="*/ 346 w 451"/>
                  <a:gd name="T11" fmla="*/ 91 h 201"/>
                  <a:gd name="T12" fmla="*/ 251 w 451"/>
                  <a:gd name="T13" fmla="*/ 121 h 201"/>
                  <a:gd name="T14" fmla="*/ 202 w 451"/>
                  <a:gd name="T15" fmla="*/ 89 h 201"/>
                  <a:gd name="T16" fmla="*/ 154 w 451"/>
                  <a:gd name="T17" fmla="*/ 79 h 201"/>
                  <a:gd name="T18" fmla="*/ 72 w 451"/>
                  <a:gd name="T19" fmla="*/ 108 h 201"/>
                  <a:gd name="T20" fmla="*/ 63 w 451"/>
                  <a:gd name="T21" fmla="*/ 190 h 201"/>
                  <a:gd name="T22" fmla="*/ 27 w 451"/>
                  <a:gd name="T23" fmla="*/ 201 h 201"/>
                  <a:gd name="T24" fmla="*/ 4 w 451"/>
                  <a:gd name="T25" fmla="*/ 150 h 201"/>
                  <a:gd name="T26" fmla="*/ 0 w 451"/>
                  <a:gd name="T27" fmla="*/ 53 h 201"/>
                  <a:gd name="T28" fmla="*/ 59 w 451"/>
                  <a:gd name="T29" fmla="*/ 15 h 201"/>
                  <a:gd name="T30" fmla="*/ 135 w 451"/>
                  <a:gd name="T31" fmla="*/ 0 h 201"/>
                  <a:gd name="T32" fmla="*/ 207 w 451"/>
                  <a:gd name="T33" fmla="*/ 11 h 201"/>
                  <a:gd name="T34" fmla="*/ 257 w 451"/>
                  <a:gd name="T35" fmla="*/ 57 h 201"/>
                  <a:gd name="T36" fmla="*/ 257 w 451"/>
                  <a:gd name="T37" fmla="*/ 5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201">
                    <a:moveTo>
                      <a:pt x="257" y="57"/>
                    </a:moveTo>
                    <a:lnTo>
                      <a:pt x="344" y="34"/>
                    </a:lnTo>
                    <a:lnTo>
                      <a:pt x="432" y="19"/>
                    </a:lnTo>
                    <a:lnTo>
                      <a:pt x="451" y="32"/>
                    </a:lnTo>
                    <a:lnTo>
                      <a:pt x="437" y="51"/>
                    </a:lnTo>
                    <a:lnTo>
                      <a:pt x="346" y="91"/>
                    </a:lnTo>
                    <a:lnTo>
                      <a:pt x="251" y="121"/>
                    </a:lnTo>
                    <a:lnTo>
                      <a:pt x="202" y="89"/>
                    </a:lnTo>
                    <a:lnTo>
                      <a:pt x="154" y="79"/>
                    </a:lnTo>
                    <a:lnTo>
                      <a:pt x="72" y="108"/>
                    </a:lnTo>
                    <a:lnTo>
                      <a:pt x="63" y="190"/>
                    </a:lnTo>
                    <a:lnTo>
                      <a:pt x="27" y="201"/>
                    </a:lnTo>
                    <a:lnTo>
                      <a:pt x="4" y="150"/>
                    </a:lnTo>
                    <a:lnTo>
                      <a:pt x="0" y="53"/>
                    </a:lnTo>
                    <a:lnTo>
                      <a:pt x="59" y="15"/>
                    </a:lnTo>
                    <a:lnTo>
                      <a:pt x="135" y="0"/>
                    </a:lnTo>
                    <a:lnTo>
                      <a:pt x="207" y="11"/>
                    </a:lnTo>
                    <a:lnTo>
                      <a:pt x="257" y="57"/>
                    </a:lnTo>
                    <a:lnTo>
                      <a:pt x="257"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7" name="Freeform 939"/>
              <p:cNvSpPr>
                <a:spLocks/>
              </p:cNvSpPr>
              <p:nvPr/>
            </p:nvSpPr>
            <p:spPr bwMode="auto">
              <a:xfrm>
                <a:off x="4052" y="3955"/>
                <a:ext cx="512" cy="285"/>
              </a:xfrm>
              <a:custGeom>
                <a:avLst/>
                <a:gdLst>
                  <a:gd name="T0" fmla="*/ 428 w 1025"/>
                  <a:gd name="T1" fmla="*/ 321 h 570"/>
                  <a:gd name="T2" fmla="*/ 565 w 1025"/>
                  <a:gd name="T3" fmla="*/ 262 h 570"/>
                  <a:gd name="T4" fmla="*/ 633 w 1025"/>
                  <a:gd name="T5" fmla="*/ 217 h 570"/>
                  <a:gd name="T6" fmla="*/ 702 w 1025"/>
                  <a:gd name="T7" fmla="*/ 167 h 570"/>
                  <a:gd name="T8" fmla="*/ 770 w 1025"/>
                  <a:gd name="T9" fmla="*/ 118 h 570"/>
                  <a:gd name="T10" fmla="*/ 839 w 1025"/>
                  <a:gd name="T11" fmla="*/ 70 h 570"/>
                  <a:gd name="T12" fmla="*/ 909 w 1025"/>
                  <a:gd name="T13" fmla="*/ 29 h 570"/>
                  <a:gd name="T14" fmla="*/ 979 w 1025"/>
                  <a:gd name="T15" fmla="*/ 0 h 570"/>
                  <a:gd name="T16" fmla="*/ 1025 w 1025"/>
                  <a:gd name="T17" fmla="*/ 19 h 570"/>
                  <a:gd name="T18" fmla="*/ 1006 w 1025"/>
                  <a:gd name="T19" fmla="*/ 65 h 570"/>
                  <a:gd name="T20" fmla="*/ 932 w 1025"/>
                  <a:gd name="T21" fmla="*/ 99 h 570"/>
                  <a:gd name="T22" fmla="*/ 861 w 1025"/>
                  <a:gd name="T23" fmla="*/ 135 h 570"/>
                  <a:gd name="T24" fmla="*/ 793 w 1025"/>
                  <a:gd name="T25" fmla="*/ 171 h 570"/>
                  <a:gd name="T26" fmla="*/ 723 w 1025"/>
                  <a:gd name="T27" fmla="*/ 215 h 570"/>
                  <a:gd name="T28" fmla="*/ 662 w 1025"/>
                  <a:gd name="T29" fmla="*/ 255 h 570"/>
                  <a:gd name="T30" fmla="*/ 614 w 1025"/>
                  <a:gd name="T31" fmla="*/ 285 h 570"/>
                  <a:gd name="T32" fmla="*/ 563 w 1025"/>
                  <a:gd name="T33" fmla="*/ 317 h 570"/>
                  <a:gd name="T34" fmla="*/ 514 w 1025"/>
                  <a:gd name="T35" fmla="*/ 348 h 570"/>
                  <a:gd name="T36" fmla="*/ 470 w 1025"/>
                  <a:gd name="T37" fmla="*/ 375 h 570"/>
                  <a:gd name="T38" fmla="*/ 417 w 1025"/>
                  <a:gd name="T39" fmla="*/ 399 h 570"/>
                  <a:gd name="T40" fmla="*/ 388 w 1025"/>
                  <a:gd name="T41" fmla="*/ 394 h 570"/>
                  <a:gd name="T42" fmla="*/ 377 w 1025"/>
                  <a:gd name="T43" fmla="*/ 375 h 570"/>
                  <a:gd name="T44" fmla="*/ 360 w 1025"/>
                  <a:gd name="T45" fmla="*/ 346 h 570"/>
                  <a:gd name="T46" fmla="*/ 295 w 1025"/>
                  <a:gd name="T47" fmla="*/ 392 h 570"/>
                  <a:gd name="T48" fmla="*/ 225 w 1025"/>
                  <a:gd name="T49" fmla="*/ 477 h 570"/>
                  <a:gd name="T50" fmla="*/ 183 w 1025"/>
                  <a:gd name="T51" fmla="*/ 519 h 570"/>
                  <a:gd name="T52" fmla="*/ 135 w 1025"/>
                  <a:gd name="T53" fmla="*/ 553 h 570"/>
                  <a:gd name="T54" fmla="*/ 80 w 1025"/>
                  <a:gd name="T55" fmla="*/ 570 h 570"/>
                  <a:gd name="T56" fmla="*/ 15 w 1025"/>
                  <a:gd name="T57" fmla="*/ 567 h 570"/>
                  <a:gd name="T58" fmla="*/ 0 w 1025"/>
                  <a:gd name="T59" fmla="*/ 549 h 570"/>
                  <a:gd name="T60" fmla="*/ 17 w 1025"/>
                  <a:gd name="T61" fmla="*/ 534 h 570"/>
                  <a:gd name="T62" fmla="*/ 139 w 1025"/>
                  <a:gd name="T63" fmla="*/ 498 h 570"/>
                  <a:gd name="T64" fmla="*/ 226 w 1025"/>
                  <a:gd name="T65" fmla="*/ 401 h 570"/>
                  <a:gd name="T66" fmla="*/ 265 w 1025"/>
                  <a:gd name="T67" fmla="*/ 346 h 570"/>
                  <a:gd name="T68" fmla="*/ 312 w 1025"/>
                  <a:gd name="T69" fmla="*/ 298 h 570"/>
                  <a:gd name="T70" fmla="*/ 367 w 1025"/>
                  <a:gd name="T71" fmla="*/ 281 h 570"/>
                  <a:gd name="T72" fmla="*/ 428 w 1025"/>
                  <a:gd name="T73" fmla="*/ 321 h 570"/>
                  <a:gd name="T74" fmla="*/ 428 w 1025"/>
                  <a:gd name="T75" fmla="*/ 32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5" h="570">
                    <a:moveTo>
                      <a:pt x="428" y="321"/>
                    </a:moveTo>
                    <a:lnTo>
                      <a:pt x="565" y="262"/>
                    </a:lnTo>
                    <a:lnTo>
                      <a:pt x="633" y="217"/>
                    </a:lnTo>
                    <a:lnTo>
                      <a:pt x="702" y="167"/>
                    </a:lnTo>
                    <a:lnTo>
                      <a:pt x="770" y="118"/>
                    </a:lnTo>
                    <a:lnTo>
                      <a:pt x="839" y="70"/>
                    </a:lnTo>
                    <a:lnTo>
                      <a:pt x="909" y="29"/>
                    </a:lnTo>
                    <a:lnTo>
                      <a:pt x="979" y="0"/>
                    </a:lnTo>
                    <a:lnTo>
                      <a:pt x="1025" y="19"/>
                    </a:lnTo>
                    <a:lnTo>
                      <a:pt x="1006" y="65"/>
                    </a:lnTo>
                    <a:lnTo>
                      <a:pt x="932" y="99"/>
                    </a:lnTo>
                    <a:lnTo>
                      <a:pt x="861" y="135"/>
                    </a:lnTo>
                    <a:lnTo>
                      <a:pt x="793" y="171"/>
                    </a:lnTo>
                    <a:lnTo>
                      <a:pt x="723" y="215"/>
                    </a:lnTo>
                    <a:lnTo>
                      <a:pt x="662" y="255"/>
                    </a:lnTo>
                    <a:lnTo>
                      <a:pt x="614" y="285"/>
                    </a:lnTo>
                    <a:lnTo>
                      <a:pt x="563" y="317"/>
                    </a:lnTo>
                    <a:lnTo>
                      <a:pt x="514" y="348"/>
                    </a:lnTo>
                    <a:lnTo>
                      <a:pt x="470" y="375"/>
                    </a:lnTo>
                    <a:lnTo>
                      <a:pt x="417" y="399"/>
                    </a:lnTo>
                    <a:lnTo>
                      <a:pt x="388" y="394"/>
                    </a:lnTo>
                    <a:lnTo>
                      <a:pt x="377" y="375"/>
                    </a:lnTo>
                    <a:lnTo>
                      <a:pt x="360" y="346"/>
                    </a:lnTo>
                    <a:lnTo>
                      <a:pt x="295" y="392"/>
                    </a:lnTo>
                    <a:lnTo>
                      <a:pt x="225" y="477"/>
                    </a:lnTo>
                    <a:lnTo>
                      <a:pt x="183" y="519"/>
                    </a:lnTo>
                    <a:lnTo>
                      <a:pt x="135" y="553"/>
                    </a:lnTo>
                    <a:lnTo>
                      <a:pt x="80" y="570"/>
                    </a:lnTo>
                    <a:lnTo>
                      <a:pt x="15" y="567"/>
                    </a:lnTo>
                    <a:lnTo>
                      <a:pt x="0" y="549"/>
                    </a:lnTo>
                    <a:lnTo>
                      <a:pt x="17" y="534"/>
                    </a:lnTo>
                    <a:lnTo>
                      <a:pt x="139" y="498"/>
                    </a:lnTo>
                    <a:lnTo>
                      <a:pt x="226" y="401"/>
                    </a:lnTo>
                    <a:lnTo>
                      <a:pt x="265" y="346"/>
                    </a:lnTo>
                    <a:lnTo>
                      <a:pt x="312" y="298"/>
                    </a:lnTo>
                    <a:lnTo>
                      <a:pt x="367" y="281"/>
                    </a:lnTo>
                    <a:lnTo>
                      <a:pt x="428" y="321"/>
                    </a:lnTo>
                    <a:lnTo>
                      <a:pt x="428" y="3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8" name="Freeform 940"/>
              <p:cNvSpPr>
                <a:spLocks/>
              </p:cNvSpPr>
              <p:nvPr/>
            </p:nvSpPr>
            <p:spPr bwMode="auto">
              <a:xfrm>
                <a:off x="4038" y="3578"/>
                <a:ext cx="34" cy="64"/>
              </a:xfrm>
              <a:custGeom>
                <a:avLst/>
                <a:gdLst>
                  <a:gd name="T0" fmla="*/ 32 w 66"/>
                  <a:gd name="T1" fmla="*/ 8 h 130"/>
                  <a:gd name="T2" fmla="*/ 66 w 66"/>
                  <a:gd name="T3" fmla="*/ 109 h 130"/>
                  <a:gd name="T4" fmla="*/ 51 w 66"/>
                  <a:gd name="T5" fmla="*/ 130 h 130"/>
                  <a:gd name="T6" fmla="*/ 30 w 66"/>
                  <a:gd name="T7" fmla="*/ 114 h 130"/>
                  <a:gd name="T8" fmla="*/ 0 w 66"/>
                  <a:gd name="T9" fmla="*/ 25 h 130"/>
                  <a:gd name="T10" fmla="*/ 7 w 66"/>
                  <a:gd name="T11" fmla="*/ 0 h 130"/>
                  <a:gd name="T12" fmla="*/ 32 w 66"/>
                  <a:gd name="T13" fmla="*/ 8 h 130"/>
                  <a:gd name="T14" fmla="*/ 32 w 66"/>
                  <a:gd name="T15" fmla="*/ 8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32" y="8"/>
                    </a:moveTo>
                    <a:lnTo>
                      <a:pt x="66" y="109"/>
                    </a:lnTo>
                    <a:lnTo>
                      <a:pt x="51" y="130"/>
                    </a:lnTo>
                    <a:lnTo>
                      <a:pt x="30" y="114"/>
                    </a:lnTo>
                    <a:lnTo>
                      <a:pt x="0" y="25"/>
                    </a:lnTo>
                    <a:lnTo>
                      <a:pt x="7" y="0"/>
                    </a:lnTo>
                    <a:lnTo>
                      <a:pt x="32" y="8"/>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 name="Freeform 941"/>
              <p:cNvSpPr>
                <a:spLocks/>
              </p:cNvSpPr>
              <p:nvPr/>
            </p:nvSpPr>
            <p:spPr bwMode="auto">
              <a:xfrm>
                <a:off x="4184" y="3557"/>
                <a:ext cx="24" cy="79"/>
              </a:xfrm>
              <a:custGeom>
                <a:avLst/>
                <a:gdLst>
                  <a:gd name="T0" fmla="*/ 41 w 47"/>
                  <a:gd name="T1" fmla="*/ 19 h 157"/>
                  <a:gd name="T2" fmla="*/ 47 w 47"/>
                  <a:gd name="T3" fmla="*/ 87 h 157"/>
                  <a:gd name="T4" fmla="*/ 39 w 47"/>
                  <a:gd name="T5" fmla="*/ 140 h 157"/>
                  <a:gd name="T6" fmla="*/ 22 w 47"/>
                  <a:gd name="T7" fmla="*/ 157 h 157"/>
                  <a:gd name="T8" fmla="*/ 7 w 47"/>
                  <a:gd name="T9" fmla="*/ 140 h 157"/>
                  <a:gd name="T10" fmla="*/ 0 w 47"/>
                  <a:gd name="T11" fmla="*/ 87 h 157"/>
                  <a:gd name="T12" fmla="*/ 5 w 47"/>
                  <a:gd name="T13" fmla="*/ 19 h 157"/>
                  <a:gd name="T14" fmla="*/ 22 w 47"/>
                  <a:gd name="T15" fmla="*/ 0 h 157"/>
                  <a:gd name="T16" fmla="*/ 41 w 47"/>
                  <a:gd name="T17" fmla="*/ 19 h 157"/>
                  <a:gd name="T18" fmla="*/ 41 w 47"/>
                  <a:gd name="T19" fmla="*/ 1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57">
                    <a:moveTo>
                      <a:pt x="41" y="19"/>
                    </a:moveTo>
                    <a:lnTo>
                      <a:pt x="47" y="87"/>
                    </a:lnTo>
                    <a:lnTo>
                      <a:pt x="39" y="140"/>
                    </a:lnTo>
                    <a:lnTo>
                      <a:pt x="22" y="157"/>
                    </a:lnTo>
                    <a:lnTo>
                      <a:pt x="7" y="140"/>
                    </a:lnTo>
                    <a:lnTo>
                      <a:pt x="0" y="87"/>
                    </a:lnTo>
                    <a:lnTo>
                      <a:pt x="5" y="19"/>
                    </a:lnTo>
                    <a:lnTo>
                      <a:pt x="22" y="0"/>
                    </a:lnTo>
                    <a:lnTo>
                      <a:pt x="41" y="19"/>
                    </a:lnTo>
                    <a:lnTo>
                      <a:pt x="4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 name="Freeform 942"/>
              <p:cNvSpPr>
                <a:spLocks/>
              </p:cNvSpPr>
              <p:nvPr/>
            </p:nvSpPr>
            <p:spPr bwMode="auto">
              <a:xfrm>
                <a:off x="4112" y="3567"/>
                <a:ext cx="25" cy="61"/>
              </a:xfrm>
              <a:custGeom>
                <a:avLst/>
                <a:gdLst>
                  <a:gd name="T0" fmla="*/ 51 w 51"/>
                  <a:gd name="T1" fmla="*/ 59 h 122"/>
                  <a:gd name="T2" fmla="*/ 42 w 51"/>
                  <a:gd name="T3" fmla="*/ 107 h 122"/>
                  <a:gd name="T4" fmla="*/ 27 w 51"/>
                  <a:gd name="T5" fmla="*/ 122 h 122"/>
                  <a:gd name="T6" fmla="*/ 10 w 51"/>
                  <a:gd name="T7" fmla="*/ 107 h 122"/>
                  <a:gd name="T8" fmla="*/ 0 w 51"/>
                  <a:gd name="T9" fmla="*/ 21 h 122"/>
                  <a:gd name="T10" fmla="*/ 17 w 51"/>
                  <a:gd name="T11" fmla="*/ 0 h 122"/>
                  <a:gd name="T12" fmla="*/ 38 w 51"/>
                  <a:gd name="T13" fmla="*/ 16 h 122"/>
                  <a:gd name="T14" fmla="*/ 51 w 51"/>
                  <a:gd name="T15" fmla="*/ 59 h 122"/>
                  <a:gd name="T16" fmla="*/ 51 w 51"/>
                  <a:gd name="T17" fmla="*/ 5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2">
                    <a:moveTo>
                      <a:pt x="51" y="59"/>
                    </a:moveTo>
                    <a:lnTo>
                      <a:pt x="42" y="107"/>
                    </a:lnTo>
                    <a:lnTo>
                      <a:pt x="27" y="122"/>
                    </a:lnTo>
                    <a:lnTo>
                      <a:pt x="10" y="107"/>
                    </a:lnTo>
                    <a:lnTo>
                      <a:pt x="0" y="21"/>
                    </a:lnTo>
                    <a:lnTo>
                      <a:pt x="17" y="0"/>
                    </a:lnTo>
                    <a:lnTo>
                      <a:pt x="38" y="16"/>
                    </a:lnTo>
                    <a:lnTo>
                      <a:pt x="51" y="59"/>
                    </a:lnTo>
                    <a:lnTo>
                      <a:pt x="51"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 name="Freeform 943"/>
              <p:cNvSpPr>
                <a:spLocks/>
              </p:cNvSpPr>
              <p:nvPr/>
            </p:nvSpPr>
            <p:spPr bwMode="auto">
              <a:xfrm>
                <a:off x="3852" y="3608"/>
                <a:ext cx="31" cy="53"/>
              </a:xfrm>
              <a:custGeom>
                <a:avLst/>
                <a:gdLst>
                  <a:gd name="T0" fmla="*/ 27 w 63"/>
                  <a:gd name="T1" fmla="*/ 6 h 107"/>
                  <a:gd name="T2" fmla="*/ 63 w 63"/>
                  <a:gd name="T3" fmla="*/ 80 h 107"/>
                  <a:gd name="T4" fmla="*/ 44 w 63"/>
                  <a:gd name="T5" fmla="*/ 107 h 107"/>
                  <a:gd name="T6" fmla="*/ 15 w 63"/>
                  <a:gd name="T7" fmla="*/ 88 h 107"/>
                  <a:gd name="T8" fmla="*/ 0 w 63"/>
                  <a:gd name="T9" fmla="*/ 23 h 107"/>
                  <a:gd name="T10" fmla="*/ 6 w 63"/>
                  <a:gd name="T11" fmla="*/ 0 h 107"/>
                  <a:gd name="T12" fmla="*/ 27 w 63"/>
                  <a:gd name="T13" fmla="*/ 6 h 107"/>
                  <a:gd name="T14" fmla="*/ 27 w 63"/>
                  <a:gd name="T15" fmla="*/ 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27" y="6"/>
                    </a:moveTo>
                    <a:lnTo>
                      <a:pt x="63" y="80"/>
                    </a:lnTo>
                    <a:lnTo>
                      <a:pt x="44" y="107"/>
                    </a:lnTo>
                    <a:lnTo>
                      <a:pt x="15" y="88"/>
                    </a:lnTo>
                    <a:lnTo>
                      <a:pt x="0" y="23"/>
                    </a:lnTo>
                    <a:lnTo>
                      <a:pt x="6" y="0"/>
                    </a:lnTo>
                    <a:lnTo>
                      <a:pt x="27" y="6"/>
                    </a:lnTo>
                    <a:lnTo>
                      <a:pt x="2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2" name="Freeform 944"/>
              <p:cNvSpPr>
                <a:spLocks/>
              </p:cNvSpPr>
              <p:nvPr/>
            </p:nvSpPr>
            <p:spPr bwMode="auto">
              <a:xfrm>
                <a:off x="3086" y="3706"/>
                <a:ext cx="350" cy="156"/>
              </a:xfrm>
              <a:custGeom>
                <a:avLst/>
                <a:gdLst>
                  <a:gd name="T0" fmla="*/ 568 w 699"/>
                  <a:gd name="T1" fmla="*/ 49 h 312"/>
                  <a:gd name="T2" fmla="*/ 456 w 699"/>
                  <a:gd name="T3" fmla="*/ 44 h 312"/>
                  <a:gd name="T4" fmla="*/ 359 w 699"/>
                  <a:gd name="T5" fmla="*/ 70 h 312"/>
                  <a:gd name="T6" fmla="*/ 201 w 699"/>
                  <a:gd name="T7" fmla="*/ 194 h 312"/>
                  <a:gd name="T8" fmla="*/ 156 w 699"/>
                  <a:gd name="T9" fmla="*/ 228 h 312"/>
                  <a:gd name="T10" fmla="*/ 106 w 699"/>
                  <a:gd name="T11" fmla="*/ 247 h 312"/>
                  <a:gd name="T12" fmla="*/ 17 w 699"/>
                  <a:gd name="T13" fmla="*/ 312 h 312"/>
                  <a:gd name="T14" fmla="*/ 0 w 699"/>
                  <a:gd name="T15" fmla="*/ 266 h 312"/>
                  <a:gd name="T16" fmla="*/ 41 w 699"/>
                  <a:gd name="T17" fmla="*/ 234 h 312"/>
                  <a:gd name="T18" fmla="*/ 93 w 699"/>
                  <a:gd name="T19" fmla="*/ 213 h 312"/>
                  <a:gd name="T20" fmla="*/ 178 w 699"/>
                  <a:gd name="T21" fmla="*/ 156 h 312"/>
                  <a:gd name="T22" fmla="*/ 209 w 699"/>
                  <a:gd name="T23" fmla="*/ 122 h 312"/>
                  <a:gd name="T24" fmla="*/ 251 w 699"/>
                  <a:gd name="T25" fmla="*/ 87 h 312"/>
                  <a:gd name="T26" fmla="*/ 304 w 699"/>
                  <a:gd name="T27" fmla="*/ 55 h 312"/>
                  <a:gd name="T28" fmla="*/ 361 w 699"/>
                  <a:gd name="T29" fmla="*/ 28 h 312"/>
                  <a:gd name="T30" fmla="*/ 481 w 699"/>
                  <a:gd name="T31" fmla="*/ 0 h 312"/>
                  <a:gd name="T32" fmla="*/ 585 w 699"/>
                  <a:gd name="T33" fmla="*/ 17 h 312"/>
                  <a:gd name="T34" fmla="*/ 678 w 699"/>
                  <a:gd name="T35" fmla="*/ 68 h 312"/>
                  <a:gd name="T36" fmla="*/ 699 w 699"/>
                  <a:gd name="T37" fmla="*/ 89 h 312"/>
                  <a:gd name="T38" fmla="*/ 665 w 699"/>
                  <a:gd name="T39" fmla="*/ 103 h 312"/>
                  <a:gd name="T40" fmla="*/ 608 w 699"/>
                  <a:gd name="T41" fmla="*/ 91 h 312"/>
                  <a:gd name="T42" fmla="*/ 568 w 699"/>
                  <a:gd name="T43" fmla="*/ 49 h 312"/>
                  <a:gd name="T44" fmla="*/ 568 w 699"/>
                  <a:gd name="T45" fmla="*/ 4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9" h="312">
                    <a:moveTo>
                      <a:pt x="568" y="49"/>
                    </a:moveTo>
                    <a:lnTo>
                      <a:pt x="456" y="44"/>
                    </a:lnTo>
                    <a:lnTo>
                      <a:pt x="359" y="70"/>
                    </a:lnTo>
                    <a:lnTo>
                      <a:pt x="201" y="194"/>
                    </a:lnTo>
                    <a:lnTo>
                      <a:pt x="156" y="228"/>
                    </a:lnTo>
                    <a:lnTo>
                      <a:pt x="106" y="247"/>
                    </a:lnTo>
                    <a:lnTo>
                      <a:pt x="17" y="312"/>
                    </a:lnTo>
                    <a:lnTo>
                      <a:pt x="0" y="266"/>
                    </a:lnTo>
                    <a:lnTo>
                      <a:pt x="41" y="234"/>
                    </a:lnTo>
                    <a:lnTo>
                      <a:pt x="93" y="213"/>
                    </a:lnTo>
                    <a:lnTo>
                      <a:pt x="178" y="156"/>
                    </a:lnTo>
                    <a:lnTo>
                      <a:pt x="209" y="122"/>
                    </a:lnTo>
                    <a:lnTo>
                      <a:pt x="251" y="87"/>
                    </a:lnTo>
                    <a:lnTo>
                      <a:pt x="304" y="55"/>
                    </a:lnTo>
                    <a:lnTo>
                      <a:pt x="361" y="28"/>
                    </a:lnTo>
                    <a:lnTo>
                      <a:pt x="481" y="0"/>
                    </a:lnTo>
                    <a:lnTo>
                      <a:pt x="585" y="17"/>
                    </a:lnTo>
                    <a:lnTo>
                      <a:pt x="678" y="68"/>
                    </a:lnTo>
                    <a:lnTo>
                      <a:pt x="699" y="89"/>
                    </a:lnTo>
                    <a:lnTo>
                      <a:pt x="665" y="103"/>
                    </a:lnTo>
                    <a:lnTo>
                      <a:pt x="608" y="91"/>
                    </a:lnTo>
                    <a:lnTo>
                      <a:pt x="568" y="49"/>
                    </a:lnTo>
                    <a:lnTo>
                      <a:pt x="56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3" name="Freeform 945"/>
              <p:cNvSpPr>
                <a:spLocks/>
              </p:cNvSpPr>
              <p:nvPr/>
            </p:nvSpPr>
            <p:spPr bwMode="auto">
              <a:xfrm>
                <a:off x="2928" y="3699"/>
                <a:ext cx="335" cy="195"/>
              </a:xfrm>
              <a:custGeom>
                <a:avLst/>
                <a:gdLst>
                  <a:gd name="T0" fmla="*/ 184 w 669"/>
                  <a:gd name="T1" fmla="*/ 161 h 389"/>
                  <a:gd name="T2" fmla="*/ 249 w 669"/>
                  <a:gd name="T3" fmla="*/ 74 h 389"/>
                  <a:gd name="T4" fmla="*/ 308 w 669"/>
                  <a:gd name="T5" fmla="*/ 32 h 389"/>
                  <a:gd name="T6" fmla="*/ 367 w 669"/>
                  <a:gd name="T7" fmla="*/ 13 h 389"/>
                  <a:gd name="T8" fmla="*/ 466 w 669"/>
                  <a:gd name="T9" fmla="*/ 0 h 389"/>
                  <a:gd name="T10" fmla="*/ 620 w 669"/>
                  <a:gd name="T11" fmla="*/ 7 h 389"/>
                  <a:gd name="T12" fmla="*/ 669 w 669"/>
                  <a:gd name="T13" fmla="*/ 57 h 389"/>
                  <a:gd name="T14" fmla="*/ 669 w 669"/>
                  <a:gd name="T15" fmla="*/ 83 h 389"/>
                  <a:gd name="T16" fmla="*/ 645 w 669"/>
                  <a:gd name="T17" fmla="*/ 85 h 389"/>
                  <a:gd name="T18" fmla="*/ 580 w 669"/>
                  <a:gd name="T19" fmla="*/ 43 h 389"/>
                  <a:gd name="T20" fmla="*/ 432 w 669"/>
                  <a:gd name="T21" fmla="*/ 41 h 389"/>
                  <a:gd name="T22" fmla="*/ 293 w 669"/>
                  <a:gd name="T23" fmla="*/ 97 h 389"/>
                  <a:gd name="T24" fmla="*/ 260 w 669"/>
                  <a:gd name="T25" fmla="*/ 157 h 389"/>
                  <a:gd name="T26" fmla="*/ 217 w 669"/>
                  <a:gd name="T27" fmla="*/ 213 h 389"/>
                  <a:gd name="T28" fmla="*/ 42 w 669"/>
                  <a:gd name="T29" fmla="*/ 273 h 389"/>
                  <a:gd name="T30" fmla="*/ 51 w 669"/>
                  <a:gd name="T31" fmla="*/ 323 h 389"/>
                  <a:gd name="T32" fmla="*/ 93 w 669"/>
                  <a:gd name="T33" fmla="*/ 363 h 389"/>
                  <a:gd name="T34" fmla="*/ 97 w 669"/>
                  <a:gd name="T35" fmla="*/ 378 h 389"/>
                  <a:gd name="T36" fmla="*/ 93 w 669"/>
                  <a:gd name="T37" fmla="*/ 389 h 389"/>
                  <a:gd name="T38" fmla="*/ 65 w 669"/>
                  <a:gd name="T39" fmla="*/ 389 h 389"/>
                  <a:gd name="T40" fmla="*/ 0 w 669"/>
                  <a:gd name="T41" fmla="*/ 304 h 389"/>
                  <a:gd name="T42" fmla="*/ 21 w 669"/>
                  <a:gd name="T43" fmla="*/ 239 h 389"/>
                  <a:gd name="T44" fmla="*/ 53 w 669"/>
                  <a:gd name="T45" fmla="*/ 214 h 389"/>
                  <a:gd name="T46" fmla="*/ 93 w 669"/>
                  <a:gd name="T47" fmla="*/ 194 h 389"/>
                  <a:gd name="T48" fmla="*/ 184 w 669"/>
                  <a:gd name="T49" fmla="*/ 161 h 389"/>
                  <a:gd name="T50" fmla="*/ 184 w 669"/>
                  <a:gd name="T51" fmla="*/ 16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9" h="389">
                    <a:moveTo>
                      <a:pt x="184" y="161"/>
                    </a:moveTo>
                    <a:lnTo>
                      <a:pt x="249" y="74"/>
                    </a:lnTo>
                    <a:lnTo>
                      <a:pt x="308" y="32"/>
                    </a:lnTo>
                    <a:lnTo>
                      <a:pt x="367" y="13"/>
                    </a:lnTo>
                    <a:lnTo>
                      <a:pt x="466" y="0"/>
                    </a:lnTo>
                    <a:lnTo>
                      <a:pt x="620" y="7"/>
                    </a:lnTo>
                    <a:lnTo>
                      <a:pt x="669" y="57"/>
                    </a:lnTo>
                    <a:lnTo>
                      <a:pt x="669" y="83"/>
                    </a:lnTo>
                    <a:lnTo>
                      <a:pt x="645" y="85"/>
                    </a:lnTo>
                    <a:lnTo>
                      <a:pt x="580" y="43"/>
                    </a:lnTo>
                    <a:lnTo>
                      <a:pt x="432" y="41"/>
                    </a:lnTo>
                    <a:lnTo>
                      <a:pt x="293" y="97"/>
                    </a:lnTo>
                    <a:lnTo>
                      <a:pt x="260" y="157"/>
                    </a:lnTo>
                    <a:lnTo>
                      <a:pt x="217" y="213"/>
                    </a:lnTo>
                    <a:lnTo>
                      <a:pt x="42" y="273"/>
                    </a:lnTo>
                    <a:lnTo>
                      <a:pt x="51" y="323"/>
                    </a:lnTo>
                    <a:lnTo>
                      <a:pt x="93" y="363"/>
                    </a:lnTo>
                    <a:lnTo>
                      <a:pt x="97" y="378"/>
                    </a:lnTo>
                    <a:lnTo>
                      <a:pt x="93" y="389"/>
                    </a:lnTo>
                    <a:lnTo>
                      <a:pt x="65" y="389"/>
                    </a:lnTo>
                    <a:lnTo>
                      <a:pt x="0" y="304"/>
                    </a:lnTo>
                    <a:lnTo>
                      <a:pt x="21" y="239"/>
                    </a:lnTo>
                    <a:lnTo>
                      <a:pt x="53" y="214"/>
                    </a:lnTo>
                    <a:lnTo>
                      <a:pt x="93" y="194"/>
                    </a:lnTo>
                    <a:lnTo>
                      <a:pt x="184" y="161"/>
                    </a:lnTo>
                    <a:lnTo>
                      <a:pt x="184"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4" name="Freeform 946"/>
              <p:cNvSpPr>
                <a:spLocks/>
              </p:cNvSpPr>
              <p:nvPr/>
            </p:nvSpPr>
            <p:spPr bwMode="auto">
              <a:xfrm>
                <a:off x="3158" y="3773"/>
                <a:ext cx="393" cy="156"/>
              </a:xfrm>
              <a:custGeom>
                <a:avLst/>
                <a:gdLst>
                  <a:gd name="T0" fmla="*/ 0 w 785"/>
                  <a:gd name="T1" fmla="*/ 293 h 314"/>
                  <a:gd name="T2" fmla="*/ 25 w 785"/>
                  <a:gd name="T3" fmla="*/ 236 h 314"/>
                  <a:gd name="T4" fmla="*/ 55 w 785"/>
                  <a:gd name="T5" fmla="*/ 211 h 314"/>
                  <a:gd name="T6" fmla="*/ 89 w 785"/>
                  <a:gd name="T7" fmla="*/ 188 h 314"/>
                  <a:gd name="T8" fmla="*/ 162 w 785"/>
                  <a:gd name="T9" fmla="*/ 145 h 314"/>
                  <a:gd name="T10" fmla="*/ 219 w 785"/>
                  <a:gd name="T11" fmla="*/ 99 h 314"/>
                  <a:gd name="T12" fmla="*/ 266 w 785"/>
                  <a:gd name="T13" fmla="*/ 55 h 314"/>
                  <a:gd name="T14" fmla="*/ 335 w 785"/>
                  <a:gd name="T15" fmla="*/ 25 h 314"/>
                  <a:gd name="T16" fmla="*/ 502 w 785"/>
                  <a:gd name="T17" fmla="*/ 0 h 314"/>
                  <a:gd name="T18" fmla="*/ 669 w 785"/>
                  <a:gd name="T19" fmla="*/ 25 h 314"/>
                  <a:gd name="T20" fmla="*/ 785 w 785"/>
                  <a:gd name="T21" fmla="*/ 105 h 314"/>
                  <a:gd name="T22" fmla="*/ 780 w 785"/>
                  <a:gd name="T23" fmla="*/ 158 h 314"/>
                  <a:gd name="T24" fmla="*/ 726 w 785"/>
                  <a:gd name="T25" fmla="*/ 152 h 314"/>
                  <a:gd name="T26" fmla="*/ 656 w 785"/>
                  <a:gd name="T27" fmla="*/ 93 h 314"/>
                  <a:gd name="T28" fmla="*/ 586 w 785"/>
                  <a:gd name="T29" fmla="*/ 61 h 314"/>
                  <a:gd name="T30" fmla="*/ 416 w 785"/>
                  <a:gd name="T31" fmla="*/ 59 h 314"/>
                  <a:gd name="T32" fmla="*/ 289 w 785"/>
                  <a:gd name="T33" fmla="*/ 84 h 314"/>
                  <a:gd name="T34" fmla="*/ 259 w 785"/>
                  <a:gd name="T35" fmla="*/ 127 h 314"/>
                  <a:gd name="T36" fmla="*/ 200 w 785"/>
                  <a:gd name="T37" fmla="*/ 175 h 314"/>
                  <a:gd name="T38" fmla="*/ 137 w 785"/>
                  <a:gd name="T39" fmla="*/ 202 h 314"/>
                  <a:gd name="T40" fmla="*/ 38 w 785"/>
                  <a:gd name="T41" fmla="*/ 297 h 314"/>
                  <a:gd name="T42" fmla="*/ 17 w 785"/>
                  <a:gd name="T43" fmla="*/ 314 h 314"/>
                  <a:gd name="T44" fmla="*/ 0 w 785"/>
                  <a:gd name="T45" fmla="*/ 293 h 314"/>
                  <a:gd name="T46" fmla="*/ 0 w 785"/>
                  <a:gd name="T47" fmla="*/ 29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5" h="314">
                    <a:moveTo>
                      <a:pt x="0" y="293"/>
                    </a:moveTo>
                    <a:lnTo>
                      <a:pt x="25" y="236"/>
                    </a:lnTo>
                    <a:lnTo>
                      <a:pt x="55" y="211"/>
                    </a:lnTo>
                    <a:lnTo>
                      <a:pt x="89" y="188"/>
                    </a:lnTo>
                    <a:lnTo>
                      <a:pt x="162" y="145"/>
                    </a:lnTo>
                    <a:lnTo>
                      <a:pt x="219" y="99"/>
                    </a:lnTo>
                    <a:lnTo>
                      <a:pt x="266" y="55"/>
                    </a:lnTo>
                    <a:lnTo>
                      <a:pt x="335" y="25"/>
                    </a:lnTo>
                    <a:lnTo>
                      <a:pt x="502" y="0"/>
                    </a:lnTo>
                    <a:lnTo>
                      <a:pt x="669" y="25"/>
                    </a:lnTo>
                    <a:lnTo>
                      <a:pt x="785" y="105"/>
                    </a:lnTo>
                    <a:lnTo>
                      <a:pt x="780" y="158"/>
                    </a:lnTo>
                    <a:lnTo>
                      <a:pt x="726" y="152"/>
                    </a:lnTo>
                    <a:lnTo>
                      <a:pt x="656" y="93"/>
                    </a:lnTo>
                    <a:lnTo>
                      <a:pt x="586" y="61"/>
                    </a:lnTo>
                    <a:lnTo>
                      <a:pt x="416" y="59"/>
                    </a:lnTo>
                    <a:lnTo>
                      <a:pt x="289" y="84"/>
                    </a:lnTo>
                    <a:lnTo>
                      <a:pt x="259" y="127"/>
                    </a:lnTo>
                    <a:lnTo>
                      <a:pt x="200" y="175"/>
                    </a:lnTo>
                    <a:lnTo>
                      <a:pt x="137" y="202"/>
                    </a:lnTo>
                    <a:lnTo>
                      <a:pt x="38" y="297"/>
                    </a:lnTo>
                    <a:lnTo>
                      <a:pt x="17" y="314"/>
                    </a:lnTo>
                    <a:lnTo>
                      <a:pt x="0" y="293"/>
                    </a:lnTo>
                    <a:lnTo>
                      <a:pt x="0" y="2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5" name="Freeform 947"/>
              <p:cNvSpPr>
                <a:spLocks/>
              </p:cNvSpPr>
              <p:nvPr/>
            </p:nvSpPr>
            <p:spPr bwMode="auto">
              <a:xfrm>
                <a:off x="3552" y="3693"/>
                <a:ext cx="383" cy="93"/>
              </a:xfrm>
              <a:custGeom>
                <a:avLst/>
                <a:gdLst>
                  <a:gd name="T0" fmla="*/ 2 w 766"/>
                  <a:gd name="T1" fmla="*/ 158 h 187"/>
                  <a:gd name="T2" fmla="*/ 91 w 766"/>
                  <a:gd name="T3" fmla="*/ 69 h 187"/>
                  <a:gd name="T4" fmla="*/ 154 w 766"/>
                  <a:gd name="T5" fmla="*/ 21 h 187"/>
                  <a:gd name="T6" fmla="*/ 232 w 766"/>
                  <a:gd name="T7" fmla="*/ 0 h 187"/>
                  <a:gd name="T8" fmla="*/ 358 w 766"/>
                  <a:gd name="T9" fmla="*/ 4 h 187"/>
                  <a:gd name="T10" fmla="*/ 458 w 766"/>
                  <a:gd name="T11" fmla="*/ 8 h 187"/>
                  <a:gd name="T12" fmla="*/ 553 w 766"/>
                  <a:gd name="T13" fmla="*/ 42 h 187"/>
                  <a:gd name="T14" fmla="*/ 590 w 766"/>
                  <a:gd name="T15" fmla="*/ 65 h 187"/>
                  <a:gd name="T16" fmla="*/ 681 w 766"/>
                  <a:gd name="T17" fmla="*/ 71 h 187"/>
                  <a:gd name="T18" fmla="*/ 766 w 766"/>
                  <a:gd name="T19" fmla="*/ 147 h 187"/>
                  <a:gd name="T20" fmla="*/ 763 w 766"/>
                  <a:gd name="T21" fmla="*/ 173 h 187"/>
                  <a:gd name="T22" fmla="*/ 736 w 766"/>
                  <a:gd name="T23" fmla="*/ 168 h 187"/>
                  <a:gd name="T24" fmla="*/ 692 w 766"/>
                  <a:gd name="T25" fmla="*/ 130 h 187"/>
                  <a:gd name="T26" fmla="*/ 637 w 766"/>
                  <a:gd name="T27" fmla="*/ 116 h 187"/>
                  <a:gd name="T28" fmla="*/ 525 w 766"/>
                  <a:gd name="T29" fmla="*/ 90 h 187"/>
                  <a:gd name="T30" fmla="*/ 455 w 766"/>
                  <a:gd name="T31" fmla="*/ 65 h 187"/>
                  <a:gd name="T32" fmla="*/ 354 w 766"/>
                  <a:gd name="T33" fmla="*/ 48 h 187"/>
                  <a:gd name="T34" fmla="*/ 183 w 766"/>
                  <a:gd name="T35" fmla="*/ 55 h 187"/>
                  <a:gd name="T36" fmla="*/ 103 w 766"/>
                  <a:gd name="T37" fmla="*/ 120 h 187"/>
                  <a:gd name="T38" fmla="*/ 27 w 766"/>
                  <a:gd name="T39" fmla="*/ 187 h 187"/>
                  <a:gd name="T40" fmla="*/ 0 w 766"/>
                  <a:gd name="T41" fmla="*/ 183 h 187"/>
                  <a:gd name="T42" fmla="*/ 2 w 766"/>
                  <a:gd name="T43" fmla="*/ 158 h 187"/>
                  <a:gd name="T44" fmla="*/ 2 w 766"/>
                  <a:gd name="T45" fmla="*/ 15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6" h="187">
                    <a:moveTo>
                      <a:pt x="2" y="158"/>
                    </a:moveTo>
                    <a:lnTo>
                      <a:pt x="91" y="69"/>
                    </a:lnTo>
                    <a:lnTo>
                      <a:pt x="154" y="21"/>
                    </a:lnTo>
                    <a:lnTo>
                      <a:pt x="232" y="0"/>
                    </a:lnTo>
                    <a:lnTo>
                      <a:pt x="358" y="4"/>
                    </a:lnTo>
                    <a:lnTo>
                      <a:pt x="458" y="8"/>
                    </a:lnTo>
                    <a:lnTo>
                      <a:pt x="553" y="42"/>
                    </a:lnTo>
                    <a:lnTo>
                      <a:pt x="590" y="65"/>
                    </a:lnTo>
                    <a:lnTo>
                      <a:pt x="681" y="71"/>
                    </a:lnTo>
                    <a:lnTo>
                      <a:pt x="766" y="147"/>
                    </a:lnTo>
                    <a:lnTo>
                      <a:pt x="763" y="173"/>
                    </a:lnTo>
                    <a:lnTo>
                      <a:pt x="736" y="168"/>
                    </a:lnTo>
                    <a:lnTo>
                      <a:pt x="692" y="130"/>
                    </a:lnTo>
                    <a:lnTo>
                      <a:pt x="637" y="116"/>
                    </a:lnTo>
                    <a:lnTo>
                      <a:pt x="525" y="90"/>
                    </a:lnTo>
                    <a:lnTo>
                      <a:pt x="455" y="65"/>
                    </a:lnTo>
                    <a:lnTo>
                      <a:pt x="354" y="48"/>
                    </a:lnTo>
                    <a:lnTo>
                      <a:pt x="183" y="55"/>
                    </a:lnTo>
                    <a:lnTo>
                      <a:pt x="103" y="120"/>
                    </a:lnTo>
                    <a:lnTo>
                      <a:pt x="27" y="187"/>
                    </a:lnTo>
                    <a:lnTo>
                      <a:pt x="0" y="183"/>
                    </a:lnTo>
                    <a:lnTo>
                      <a:pt x="2" y="158"/>
                    </a:lnTo>
                    <a:lnTo>
                      <a:pt x="2"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6" name="Freeform 948"/>
              <p:cNvSpPr>
                <a:spLocks/>
              </p:cNvSpPr>
              <p:nvPr/>
            </p:nvSpPr>
            <p:spPr bwMode="auto">
              <a:xfrm>
                <a:off x="3706" y="3757"/>
                <a:ext cx="83" cy="37"/>
              </a:xfrm>
              <a:custGeom>
                <a:avLst/>
                <a:gdLst>
                  <a:gd name="T0" fmla="*/ 148 w 168"/>
                  <a:gd name="T1" fmla="*/ 38 h 74"/>
                  <a:gd name="T2" fmla="*/ 44 w 168"/>
                  <a:gd name="T3" fmla="*/ 74 h 74"/>
                  <a:gd name="T4" fmla="*/ 0 w 168"/>
                  <a:gd name="T5" fmla="*/ 49 h 74"/>
                  <a:gd name="T6" fmla="*/ 2 w 168"/>
                  <a:gd name="T7" fmla="*/ 24 h 74"/>
                  <a:gd name="T8" fmla="*/ 25 w 168"/>
                  <a:gd name="T9" fmla="*/ 7 h 74"/>
                  <a:gd name="T10" fmla="*/ 147 w 168"/>
                  <a:gd name="T11" fmla="*/ 0 h 74"/>
                  <a:gd name="T12" fmla="*/ 168 w 168"/>
                  <a:gd name="T13" fmla="*/ 17 h 74"/>
                  <a:gd name="T14" fmla="*/ 148 w 168"/>
                  <a:gd name="T15" fmla="*/ 38 h 74"/>
                  <a:gd name="T16" fmla="*/ 148 w 168"/>
                  <a:gd name="T17"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74">
                    <a:moveTo>
                      <a:pt x="148" y="38"/>
                    </a:moveTo>
                    <a:lnTo>
                      <a:pt x="44" y="74"/>
                    </a:lnTo>
                    <a:lnTo>
                      <a:pt x="0" y="49"/>
                    </a:lnTo>
                    <a:lnTo>
                      <a:pt x="2" y="24"/>
                    </a:lnTo>
                    <a:lnTo>
                      <a:pt x="25" y="7"/>
                    </a:lnTo>
                    <a:lnTo>
                      <a:pt x="147" y="0"/>
                    </a:lnTo>
                    <a:lnTo>
                      <a:pt x="168" y="17"/>
                    </a:lnTo>
                    <a:lnTo>
                      <a:pt x="148" y="38"/>
                    </a:lnTo>
                    <a:lnTo>
                      <a:pt x="14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7" name="Freeform 949"/>
              <p:cNvSpPr>
                <a:spLocks/>
              </p:cNvSpPr>
              <p:nvPr/>
            </p:nvSpPr>
            <p:spPr bwMode="auto">
              <a:xfrm>
                <a:off x="3306" y="3839"/>
                <a:ext cx="99" cy="41"/>
              </a:xfrm>
              <a:custGeom>
                <a:avLst/>
                <a:gdLst>
                  <a:gd name="T0" fmla="*/ 26 w 197"/>
                  <a:gd name="T1" fmla="*/ 0 h 82"/>
                  <a:gd name="T2" fmla="*/ 97 w 197"/>
                  <a:gd name="T3" fmla="*/ 23 h 82"/>
                  <a:gd name="T4" fmla="*/ 159 w 197"/>
                  <a:gd name="T5" fmla="*/ 31 h 82"/>
                  <a:gd name="T6" fmla="*/ 184 w 197"/>
                  <a:gd name="T7" fmla="*/ 40 h 82"/>
                  <a:gd name="T8" fmla="*/ 197 w 197"/>
                  <a:gd name="T9" fmla="*/ 67 h 82"/>
                  <a:gd name="T10" fmla="*/ 169 w 197"/>
                  <a:gd name="T11" fmla="*/ 82 h 82"/>
                  <a:gd name="T12" fmla="*/ 9 w 197"/>
                  <a:gd name="T13" fmla="*/ 34 h 82"/>
                  <a:gd name="T14" fmla="*/ 0 w 197"/>
                  <a:gd name="T15" fmla="*/ 10 h 82"/>
                  <a:gd name="T16" fmla="*/ 26 w 197"/>
                  <a:gd name="T17" fmla="*/ 0 h 82"/>
                  <a:gd name="T18" fmla="*/ 26 w 19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82">
                    <a:moveTo>
                      <a:pt x="26" y="0"/>
                    </a:moveTo>
                    <a:lnTo>
                      <a:pt x="97" y="23"/>
                    </a:lnTo>
                    <a:lnTo>
                      <a:pt x="159" y="31"/>
                    </a:lnTo>
                    <a:lnTo>
                      <a:pt x="184" y="40"/>
                    </a:lnTo>
                    <a:lnTo>
                      <a:pt x="197" y="67"/>
                    </a:lnTo>
                    <a:lnTo>
                      <a:pt x="169" y="82"/>
                    </a:lnTo>
                    <a:lnTo>
                      <a:pt x="9" y="34"/>
                    </a:lnTo>
                    <a:lnTo>
                      <a:pt x="0" y="10"/>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8" name="Freeform 950"/>
              <p:cNvSpPr>
                <a:spLocks/>
              </p:cNvSpPr>
              <p:nvPr/>
            </p:nvSpPr>
            <p:spPr bwMode="auto">
              <a:xfrm>
                <a:off x="3235" y="3791"/>
                <a:ext cx="51" cy="27"/>
              </a:xfrm>
              <a:custGeom>
                <a:avLst/>
                <a:gdLst>
                  <a:gd name="T0" fmla="*/ 25 w 103"/>
                  <a:gd name="T1" fmla="*/ 0 h 55"/>
                  <a:gd name="T2" fmla="*/ 89 w 103"/>
                  <a:gd name="T3" fmla="*/ 13 h 55"/>
                  <a:gd name="T4" fmla="*/ 103 w 103"/>
                  <a:gd name="T5" fmla="*/ 42 h 55"/>
                  <a:gd name="T6" fmla="*/ 74 w 103"/>
                  <a:gd name="T7" fmla="*/ 55 h 55"/>
                  <a:gd name="T8" fmla="*/ 19 w 103"/>
                  <a:gd name="T9" fmla="*/ 42 h 55"/>
                  <a:gd name="T10" fmla="*/ 0 w 103"/>
                  <a:gd name="T11" fmla="*/ 17 h 55"/>
                  <a:gd name="T12" fmla="*/ 8 w 103"/>
                  <a:gd name="T13" fmla="*/ 4 h 55"/>
                  <a:gd name="T14" fmla="*/ 25 w 103"/>
                  <a:gd name="T15" fmla="*/ 0 h 55"/>
                  <a:gd name="T16" fmla="*/ 25 w 10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5">
                    <a:moveTo>
                      <a:pt x="25" y="0"/>
                    </a:moveTo>
                    <a:lnTo>
                      <a:pt x="89" y="13"/>
                    </a:lnTo>
                    <a:lnTo>
                      <a:pt x="103" y="42"/>
                    </a:lnTo>
                    <a:lnTo>
                      <a:pt x="74" y="55"/>
                    </a:lnTo>
                    <a:lnTo>
                      <a:pt x="19" y="42"/>
                    </a:lnTo>
                    <a:lnTo>
                      <a:pt x="0" y="17"/>
                    </a:lnTo>
                    <a:lnTo>
                      <a:pt x="8" y="4"/>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9" name="Freeform 951"/>
              <p:cNvSpPr>
                <a:spLocks/>
              </p:cNvSpPr>
              <p:nvPr/>
            </p:nvSpPr>
            <p:spPr bwMode="auto">
              <a:xfrm>
                <a:off x="3077" y="3765"/>
                <a:ext cx="59" cy="30"/>
              </a:xfrm>
              <a:custGeom>
                <a:avLst/>
                <a:gdLst>
                  <a:gd name="T0" fmla="*/ 16 w 118"/>
                  <a:gd name="T1" fmla="*/ 0 h 61"/>
                  <a:gd name="T2" fmla="*/ 99 w 118"/>
                  <a:gd name="T3" fmla="*/ 23 h 61"/>
                  <a:gd name="T4" fmla="*/ 118 w 118"/>
                  <a:gd name="T5" fmla="*/ 42 h 61"/>
                  <a:gd name="T6" fmla="*/ 99 w 118"/>
                  <a:gd name="T7" fmla="*/ 61 h 61"/>
                  <a:gd name="T8" fmla="*/ 23 w 118"/>
                  <a:gd name="T9" fmla="*/ 42 h 61"/>
                  <a:gd name="T10" fmla="*/ 0 w 118"/>
                  <a:gd name="T11" fmla="*/ 21 h 61"/>
                  <a:gd name="T12" fmla="*/ 16 w 118"/>
                  <a:gd name="T13" fmla="*/ 0 h 61"/>
                  <a:gd name="T14" fmla="*/ 16 w 118"/>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61">
                    <a:moveTo>
                      <a:pt x="16" y="0"/>
                    </a:moveTo>
                    <a:lnTo>
                      <a:pt x="99" y="23"/>
                    </a:lnTo>
                    <a:lnTo>
                      <a:pt x="118" y="42"/>
                    </a:lnTo>
                    <a:lnTo>
                      <a:pt x="99" y="61"/>
                    </a:lnTo>
                    <a:lnTo>
                      <a:pt x="23" y="42"/>
                    </a:lnTo>
                    <a:lnTo>
                      <a:pt x="0" y="21"/>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0" name="Freeform 952"/>
              <p:cNvSpPr>
                <a:spLocks/>
              </p:cNvSpPr>
              <p:nvPr/>
            </p:nvSpPr>
            <p:spPr bwMode="auto">
              <a:xfrm>
                <a:off x="3295" y="3653"/>
                <a:ext cx="273" cy="70"/>
              </a:xfrm>
              <a:custGeom>
                <a:avLst/>
                <a:gdLst>
                  <a:gd name="T0" fmla="*/ 7 w 546"/>
                  <a:gd name="T1" fmla="*/ 100 h 140"/>
                  <a:gd name="T2" fmla="*/ 78 w 546"/>
                  <a:gd name="T3" fmla="*/ 45 h 140"/>
                  <a:gd name="T4" fmla="*/ 154 w 546"/>
                  <a:gd name="T5" fmla="*/ 11 h 140"/>
                  <a:gd name="T6" fmla="*/ 331 w 546"/>
                  <a:gd name="T7" fmla="*/ 0 h 140"/>
                  <a:gd name="T8" fmla="*/ 426 w 546"/>
                  <a:gd name="T9" fmla="*/ 32 h 140"/>
                  <a:gd name="T10" fmla="*/ 469 w 546"/>
                  <a:gd name="T11" fmla="*/ 55 h 140"/>
                  <a:gd name="T12" fmla="*/ 523 w 546"/>
                  <a:gd name="T13" fmla="*/ 70 h 140"/>
                  <a:gd name="T14" fmla="*/ 546 w 546"/>
                  <a:gd name="T15" fmla="*/ 100 h 140"/>
                  <a:gd name="T16" fmla="*/ 515 w 546"/>
                  <a:gd name="T17" fmla="*/ 123 h 140"/>
                  <a:gd name="T18" fmla="*/ 420 w 546"/>
                  <a:gd name="T19" fmla="*/ 85 h 140"/>
                  <a:gd name="T20" fmla="*/ 376 w 546"/>
                  <a:gd name="T21" fmla="*/ 64 h 140"/>
                  <a:gd name="T22" fmla="*/ 325 w 546"/>
                  <a:gd name="T23" fmla="*/ 53 h 140"/>
                  <a:gd name="T24" fmla="*/ 173 w 546"/>
                  <a:gd name="T25" fmla="*/ 62 h 140"/>
                  <a:gd name="T26" fmla="*/ 45 w 546"/>
                  <a:gd name="T27" fmla="*/ 140 h 140"/>
                  <a:gd name="T28" fmla="*/ 7 w 546"/>
                  <a:gd name="T29" fmla="*/ 140 h 140"/>
                  <a:gd name="T30" fmla="*/ 0 w 546"/>
                  <a:gd name="T31" fmla="*/ 121 h 140"/>
                  <a:gd name="T32" fmla="*/ 7 w 546"/>
                  <a:gd name="T33" fmla="*/ 100 h 140"/>
                  <a:gd name="T34" fmla="*/ 7 w 546"/>
                  <a:gd name="T35" fmla="*/ 10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6" h="140">
                    <a:moveTo>
                      <a:pt x="7" y="100"/>
                    </a:moveTo>
                    <a:lnTo>
                      <a:pt x="78" y="45"/>
                    </a:lnTo>
                    <a:lnTo>
                      <a:pt x="154" y="11"/>
                    </a:lnTo>
                    <a:lnTo>
                      <a:pt x="331" y="0"/>
                    </a:lnTo>
                    <a:lnTo>
                      <a:pt x="426" y="32"/>
                    </a:lnTo>
                    <a:lnTo>
                      <a:pt x="469" y="55"/>
                    </a:lnTo>
                    <a:lnTo>
                      <a:pt x="523" y="70"/>
                    </a:lnTo>
                    <a:lnTo>
                      <a:pt x="546" y="100"/>
                    </a:lnTo>
                    <a:lnTo>
                      <a:pt x="515" y="123"/>
                    </a:lnTo>
                    <a:lnTo>
                      <a:pt x="420" y="85"/>
                    </a:lnTo>
                    <a:lnTo>
                      <a:pt x="376" y="64"/>
                    </a:lnTo>
                    <a:lnTo>
                      <a:pt x="325" y="53"/>
                    </a:lnTo>
                    <a:lnTo>
                      <a:pt x="173" y="62"/>
                    </a:lnTo>
                    <a:lnTo>
                      <a:pt x="45" y="140"/>
                    </a:lnTo>
                    <a:lnTo>
                      <a:pt x="7" y="140"/>
                    </a:lnTo>
                    <a:lnTo>
                      <a:pt x="0" y="121"/>
                    </a:lnTo>
                    <a:lnTo>
                      <a:pt x="7" y="100"/>
                    </a:lnTo>
                    <a:lnTo>
                      <a:pt x="7"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1" name="Freeform 953"/>
              <p:cNvSpPr>
                <a:spLocks/>
              </p:cNvSpPr>
              <p:nvPr/>
            </p:nvSpPr>
            <p:spPr bwMode="auto">
              <a:xfrm>
                <a:off x="3456" y="3717"/>
                <a:ext cx="57" cy="28"/>
              </a:xfrm>
              <a:custGeom>
                <a:avLst/>
                <a:gdLst>
                  <a:gd name="T0" fmla="*/ 27 w 114"/>
                  <a:gd name="T1" fmla="*/ 2 h 55"/>
                  <a:gd name="T2" fmla="*/ 84 w 114"/>
                  <a:gd name="T3" fmla="*/ 0 h 55"/>
                  <a:gd name="T4" fmla="*/ 114 w 114"/>
                  <a:gd name="T5" fmla="*/ 23 h 55"/>
                  <a:gd name="T6" fmla="*/ 90 w 114"/>
                  <a:gd name="T7" fmla="*/ 53 h 55"/>
                  <a:gd name="T8" fmla="*/ 27 w 114"/>
                  <a:gd name="T9" fmla="*/ 55 h 55"/>
                  <a:gd name="T10" fmla="*/ 0 w 114"/>
                  <a:gd name="T11" fmla="*/ 28 h 55"/>
                  <a:gd name="T12" fmla="*/ 27 w 114"/>
                  <a:gd name="T13" fmla="*/ 2 h 55"/>
                  <a:gd name="T14" fmla="*/ 27 w 114"/>
                  <a:gd name="T15" fmla="*/ 2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5">
                    <a:moveTo>
                      <a:pt x="27" y="2"/>
                    </a:moveTo>
                    <a:lnTo>
                      <a:pt x="84" y="0"/>
                    </a:lnTo>
                    <a:lnTo>
                      <a:pt x="114" y="23"/>
                    </a:lnTo>
                    <a:lnTo>
                      <a:pt x="90" y="53"/>
                    </a:lnTo>
                    <a:lnTo>
                      <a:pt x="27" y="55"/>
                    </a:lnTo>
                    <a:lnTo>
                      <a:pt x="0" y="28"/>
                    </a:lnTo>
                    <a:lnTo>
                      <a:pt x="27" y="2"/>
                    </a:lnTo>
                    <a:lnTo>
                      <a:pt x="2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2" name="Freeform 954"/>
              <p:cNvSpPr>
                <a:spLocks/>
              </p:cNvSpPr>
              <p:nvPr/>
            </p:nvSpPr>
            <p:spPr bwMode="auto">
              <a:xfrm>
                <a:off x="3601" y="3821"/>
                <a:ext cx="102" cy="44"/>
              </a:xfrm>
              <a:custGeom>
                <a:avLst/>
                <a:gdLst>
                  <a:gd name="T0" fmla="*/ 80 w 203"/>
                  <a:gd name="T1" fmla="*/ 34 h 87"/>
                  <a:gd name="T2" fmla="*/ 141 w 203"/>
                  <a:gd name="T3" fmla="*/ 25 h 87"/>
                  <a:gd name="T4" fmla="*/ 158 w 203"/>
                  <a:gd name="T5" fmla="*/ 6 h 87"/>
                  <a:gd name="T6" fmla="*/ 184 w 203"/>
                  <a:gd name="T7" fmla="*/ 13 h 87"/>
                  <a:gd name="T8" fmla="*/ 194 w 203"/>
                  <a:gd name="T9" fmla="*/ 21 h 87"/>
                  <a:gd name="T10" fmla="*/ 203 w 203"/>
                  <a:gd name="T11" fmla="*/ 46 h 87"/>
                  <a:gd name="T12" fmla="*/ 184 w 203"/>
                  <a:gd name="T13" fmla="*/ 65 h 87"/>
                  <a:gd name="T14" fmla="*/ 101 w 203"/>
                  <a:gd name="T15" fmla="*/ 87 h 87"/>
                  <a:gd name="T16" fmla="*/ 11 w 203"/>
                  <a:gd name="T17" fmla="*/ 74 h 87"/>
                  <a:gd name="T18" fmla="*/ 0 w 203"/>
                  <a:gd name="T19" fmla="*/ 32 h 87"/>
                  <a:gd name="T20" fmla="*/ 44 w 203"/>
                  <a:gd name="T21" fmla="*/ 0 h 87"/>
                  <a:gd name="T22" fmla="*/ 72 w 203"/>
                  <a:gd name="T23" fmla="*/ 6 h 87"/>
                  <a:gd name="T24" fmla="*/ 80 w 203"/>
                  <a:gd name="T25" fmla="*/ 34 h 87"/>
                  <a:gd name="T26" fmla="*/ 80 w 203"/>
                  <a:gd name="T27"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87">
                    <a:moveTo>
                      <a:pt x="80" y="34"/>
                    </a:moveTo>
                    <a:lnTo>
                      <a:pt x="141" y="25"/>
                    </a:lnTo>
                    <a:lnTo>
                      <a:pt x="158" y="6"/>
                    </a:lnTo>
                    <a:lnTo>
                      <a:pt x="184" y="13"/>
                    </a:lnTo>
                    <a:lnTo>
                      <a:pt x="194" y="21"/>
                    </a:lnTo>
                    <a:lnTo>
                      <a:pt x="203" y="46"/>
                    </a:lnTo>
                    <a:lnTo>
                      <a:pt x="184" y="65"/>
                    </a:lnTo>
                    <a:lnTo>
                      <a:pt x="101" y="87"/>
                    </a:lnTo>
                    <a:lnTo>
                      <a:pt x="11" y="74"/>
                    </a:lnTo>
                    <a:lnTo>
                      <a:pt x="0" y="32"/>
                    </a:lnTo>
                    <a:lnTo>
                      <a:pt x="44" y="0"/>
                    </a:lnTo>
                    <a:lnTo>
                      <a:pt x="72" y="6"/>
                    </a:lnTo>
                    <a:lnTo>
                      <a:pt x="80" y="34"/>
                    </a:lnTo>
                    <a:lnTo>
                      <a:pt x="8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3" name="Freeform 955"/>
              <p:cNvSpPr>
                <a:spLocks/>
              </p:cNvSpPr>
              <p:nvPr/>
            </p:nvSpPr>
            <p:spPr bwMode="auto">
              <a:xfrm>
                <a:off x="3370" y="3887"/>
                <a:ext cx="218" cy="90"/>
              </a:xfrm>
              <a:custGeom>
                <a:avLst/>
                <a:gdLst>
                  <a:gd name="T0" fmla="*/ 0 w 435"/>
                  <a:gd name="T1" fmla="*/ 145 h 181"/>
                  <a:gd name="T2" fmla="*/ 23 w 435"/>
                  <a:gd name="T3" fmla="*/ 107 h 181"/>
                  <a:gd name="T4" fmla="*/ 59 w 435"/>
                  <a:gd name="T5" fmla="*/ 84 h 181"/>
                  <a:gd name="T6" fmla="*/ 97 w 435"/>
                  <a:gd name="T7" fmla="*/ 101 h 181"/>
                  <a:gd name="T8" fmla="*/ 137 w 435"/>
                  <a:gd name="T9" fmla="*/ 122 h 181"/>
                  <a:gd name="T10" fmla="*/ 203 w 435"/>
                  <a:gd name="T11" fmla="*/ 84 h 181"/>
                  <a:gd name="T12" fmla="*/ 397 w 435"/>
                  <a:gd name="T13" fmla="*/ 0 h 181"/>
                  <a:gd name="T14" fmla="*/ 435 w 435"/>
                  <a:gd name="T15" fmla="*/ 8 h 181"/>
                  <a:gd name="T16" fmla="*/ 428 w 435"/>
                  <a:gd name="T17" fmla="*/ 44 h 181"/>
                  <a:gd name="T18" fmla="*/ 378 w 435"/>
                  <a:gd name="T19" fmla="*/ 72 h 181"/>
                  <a:gd name="T20" fmla="*/ 329 w 435"/>
                  <a:gd name="T21" fmla="*/ 93 h 181"/>
                  <a:gd name="T22" fmla="*/ 224 w 435"/>
                  <a:gd name="T23" fmla="*/ 133 h 181"/>
                  <a:gd name="T24" fmla="*/ 181 w 435"/>
                  <a:gd name="T25" fmla="*/ 158 h 181"/>
                  <a:gd name="T26" fmla="*/ 137 w 435"/>
                  <a:gd name="T27" fmla="*/ 175 h 181"/>
                  <a:gd name="T28" fmla="*/ 103 w 435"/>
                  <a:gd name="T29" fmla="*/ 154 h 181"/>
                  <a:gd name="T30" fmla="*/ 70 w 435"/>
                  <a:gd name="T31" fmla="*/ 137 h 181"/>
                  <a:gd name="T32" fmla="*/ 48 w 435"/>
                  <a:gd name="T33" fmla="*/ 167 h 181"/>
                  <a:gd name="T34" fmla="*/ 11 w 435"/>
                  <a:gd name="T35" fmla="*/ 181 h 181"/>
                  <a:gd name="T36" fmla="*/ 0 w 435"/>
                  <a:gd name="T37" fmla="*/ 145 h 181"/>
                  <a:gd name="T38" fmla="*/ 0 w 435"/>
                  <a:gd name="T39" fmla="*/ 1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5" h="181">
                    <a:moveTo>
                      <a:pt x="0" y="145"/>
                    </a:moveTo>
                    <a:lnTo>
                      <a:pt x="23" y="107"/>
                    </a:lnTo>
                    <a:lnTo>
                      <a:pt x="59" y="84"/>
                    </a:lnTo>
                    <a:lnTo>
                      <a:pt x="97" y="101"/>
                    </a:lnTo>
                    <a:lnTo>
                      <a:pt x="137" y="122"/>
                    </a:lnTo>
                    <a:lnTo>
                      <a:pt x="203" y="84"/>
                    </a:lnTo>
                    <a:lnTo>
                      <a:pt x="397" y="0"/>
                    </a:lnTo>
                    <a:lnTo>
                      <a:pt x="435" y="8"/>
                    </a:lnTo>
                    <a:lnTo>
                      <a:pt x="428" y="44"/>
                    </a:lnTo>
                    <a:lnTo>
                      <a:pt x="378" y="72"/>
                    </a:lnTo>
                    <a:lnTo>
                      <a:pt x="329" y="93"/>
                    </a:lnTo>
                    <a:lnTo>
                      <a:pt x="224" y="133"/>
                    </a:lnTo>
                    <a:lnTo>
                      <a:pt x="181" y="158"/>
                    </a:lnTo>
                    <a:lnTo>
                      <a:pt x="137" y="175"/>
                    </a:lnTo>
                    <a:lnTo>
                      <a:pt x="103" y="154"/>
                    </a:lnTo>
                    <a:lnTo>
                      <a:pt x="70" y="137"/>
                    </a:lnTo>
                    <a:lnTo>
                      <a:pt x="48" y="167"/>
                    </a:lnTo>
                    <a:lnTo>
                      <a:pt x="11" y="181"/>
                    </a:lnTo>
                    <a:lnTo>
                      <a:pt x="0" y="145"/>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4" name="Freeform 956"/>
              <p:cNvSpPr>
                <a:spLocks/>
              </p:cNvSpPr>
              <p:nvPr/>
            </p:nvSpPr>
            <p:spPr bwMode="auto">
              <a:xfrm>
                <a:off x="3493" y="3794"/>
                <a:ext cx="120" cy="47"/>
              </a:xfrm>
              <a:custGeom>
                <a:avLst/>
                <a:gdLst>
                  <a:gd name="T0" fmla="*/ 23 w 242"/>
                  <a:gd name="T1" fmla="*/ 0 h 93"/>
                  <a:gd name="T2" fmla="*/ 132 w 242"/>
                  <a:gd name="T3" fmla="*/ 4 h 93"/>
                  <a:gd name="T4" fmla="*/ 230 w 242"/>
                  <a:gd name="T5" fmla="*/ 45 h 93"/>
                  <a:gd name="T6" fmla="*/ 242 w 242"/>
                  <a:gd name="T7" fmla="*/ 81 h 93"/>
                  <a:gd name="T8" fmla="*/ 206 w 242"/>
                  <a:gd name="T9" fmla="*/ 93 h 93"/>
                  <a:gd name="T10" fmla="*/ 122 w 242"/>
                  <a:gd name="T11" fmla="*/ 55 h 93"/>
                  <a:gd name="T12" fmla="*/ 33 w 242"/>
                  <a:gd name="T13" fmla="*/ 53 h 93"/>
                  <a:gd name="T14" fmla="*/ 0 w 242"/>
                  <a:gd name="T15" fmla="*/ 30 h 93"/>
                  <a:gd name="T16" fmla="*/ 4 w 242"/>
                  <a:gd name="T17" fmla="*/ 11 h 93"/>
                  <a:gd name="T18" fmla="*/ 23 w 242"/>
                  <a:gd name="T19" fmla="*/ 0 h 93"/>
                  <a:gd name="T20" fmla="*/ 23 w 242"/>
                  <a:gd name="T2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93">
                    <a:moveTo>
                      <a:pt x="23" y="0"/>
                    </a:moveTo>
                    <a:lnTo>
                      <a:pt x="132" y="4"/>
                    </a:lnTo>
                    <a:lnTo>
                      <a:pt x="230" y="45"/>
                    </a:lnTo>
                    <a:lnTo>
                      <a:pt x="242" y="81"/>
                    </a:lnTo>
                    <a:lnTo>
                      <a:pt x="206" y="93"/>
                    </a:lnTo>
                    <a:lnTo>
                      <a:pt x="122" y="55"/>
                    </a:lnTo>
                    <a:lnTo>
                      <a:pt x="33" y="53"/>
                    </a:lnTo>
                    <a:lnTo>
                      <a:pt x="0" y="30"/>
                    </a:lnTo>
                    <a:lnTo>
                      <a:pt x="4" y="11"/>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5" name="Freeform 957"/>
              <p:cNvSpPr>
                <a:spLocks/>
              </p:cNvSpPr>
              <p:nvPr/>
            </p:nvSpPr>
            <p:spPr bwMode="auto">
              <a:xfrm>
                <a:off x="3822" y="3793"/>
                <a:ext cx="81" cy="47"/>
              </a:xfrm>
              <a:custGeom>
                <a:avLst/>
                <a:gdLst>
                  <a:gd name="T0" fmla="*/ 0 w 164"/>
                  <a:gd name="T1" fmla="*/ 55 h 93"/>
                  <a:gd name="T2" fmla="*/ 29 w 164"/>
                  <a:gd name="T3" fmla="*/ 19 h 93"/>
                  <a:gd name="T4" fmla="*/ 65 w 164"/>
                  <a:gd name="T5" fmla="*/ 0 h 93"/>
                  <a:gd name="T6" fmla="*/ 147 w 164"/>
                  <a:gd name="T7" fmla="*/ 15 h 93"/>
                  <a:gd name="T8" fmla="*/ 164 w 164"/>
                  <a:gd name="T9" fmla="*/ 49 h 93"/>
                  <a:gd name="T10" fmla="*/ 135 w 164"/>
                  <a:gd name="T11" fmla="*/ 55 h 93"/>
                  <a:gd name="T12" fmla="*/ 84 w 164"/>
                  <a:gd name="T13" fmla="*/ 47 h 93"/>
                  <a:gd name="T14" fmla="*/ 46 w 164"/>
                  <a:gd name="T15" fmla="*/ 83 h 93"/>
                  <a:gd name="T16" fmla="*/ 8 w 164"/>
                  <a:gd name="T17" fmla="*/ 93 h 93"/>
                  <a:gd name="T18" fmla="*/ 0 w 164"/>
                  <a:gd name="T19" fmla="*/ 55 h 93"/>
                  <a:gd name="T20" fmla="*/ 0 w 164"/>
                  <a:gd name="T21" fmla="*/ 5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93">
                    <a:moveTo>
                      <a:pt x="0" y="55"/>
                    </a:moveTo>
                    <a:lnTo>
                      <a:pt x="29" y="19"/>
                    </a:lnTo>
                    <a:lnTo>
                      <a:pt x="65" y="0"/>
                    </a:lnTo>
                    <a:lnTo>
                      <a:pt x="147" y="15"/>
                    </a:lnTo>
                    <a:lnTo>
                      <a:pt x="164" y="49"/>
                    </a:lnTo>
                    <a:lnTo>
                      <a:pt x="135" y="55"/>
                    </a:lnTo>
                    <a:lnTo>
                      <a:pt x="84" y="47"/>
                    </a:lnTo>
                    <a:lnTo>
                      <a:pt x="46" y="83"/>
                    </a:lnTo>
                    <a:lnTo>
                      <a:pt x="8" y="93"/>
                    </a:lnTo>
                    <a:lnTo>
                      <a:pt x="0" y="55"/>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6" name="Freeform 958"/>
              <p:cNvSpPr>
                <a:spLocks/>
              </p:cNvSpPr>
              <p:nvPr/>
            </p:nvSpPr>
            <p:spPr bwMode="auto">
              <a:xfrm>
                <a:off x="3661" y="3824"/>
                <a:ext cx="42" cy="138"/>
              </a:xfrm>
              <a:custGeom>
                <a:avLst/>
                <a:gdLst>
                  <a:gd name="T0" fmla="*/ 83 w 83"/>
                  <a:gd name="T1" fmla="*/ 26 h 275"/>
                  <a:gd name="T2" fmla="*/ 76 w 83"/>
                  <a:gd name="T3" fmla="*/ 140 h 275"/>
                  <a:gd name="T4" fmla="*/ 53 w 83"/>
                  <a:gd name="T5" fmla="*/ 254 h 275"/>
                  <a:gd name="T6" fmla="*/ 42 w 83"/>
                  <a:gd name="T7" fmla="*/ 273 h 275"/>
                  <a:gd name="T8" fmla="*/ 23 w 83"/>
                  <a:gd name="T9" fmla="*/ 275 h 275"/>
                  <a:gd name="T10" fmla="*/ 0 w 83"/>
                  <a:gd name="T11" fmla="*/ 245 h 275"/>
                  <a:gd name="T12" fmla="*/ 30 w 83"/>
                  <a:gd name="T13" fmla="*/ 28 h 275"/>
                  <a:gd name="T14" fmla="*/ 55 w 83"/>
                  <a:gd name="T15" fmla="*/ 0 h 275"/>
                  <a:gd name="T16" fmla="*/ 83 w 83"/>
                  <a:gd name="T17" fmla="*/ 26 h 275"/>
                  <a:gd name="T18" fmla="*/ 83 w 83"/>
                  <a:gd name="T19" fmla="*/ 2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275">
                    <a:moveTo>
                      <a:pt x="83" y="26"/>
                    </a:moveTo>
                    <a:lnTo>
                      <a:pt x="76" y="140"/>
                    </a:lnTo>
                    <a:lnTo>
                      <a:pt x="53" y="254"/>
                    </a:lnTo>
                    <a:lnTo>
                      <a:pt x="42" y="273"/>
                    </a:lnTo>
                    <a:lnTo>
                      <a:pt x="23" y="275"/>
                    </a:lnTo>
                    <a:lnTo>
                      <a:pt x="0" y="245"/>
                    </a:lnTo>
                    <a:lnTo>
                      <a:pt x="30" y="28"/>
                    </a:lnTo>
                    <a:lnTo>
                      <a:pt x="55" y="0"/>
                    </a:lnTo>
                    <a:lnTo>
                      <a:pt x="83" y="26"/>
                    </a:lnTo>
                    <a:lnTo>
                      <a:pt x="8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7" name="Freeform 959"/>
              <p:cNvSpPr>
                <a:spLocks/>
              </p:cNvSpPr>
              <p:nvPr/>
            </p:nvSpPr>
            <p:spPr bwMode="auto">
              <a:xfrm>
                <a:off x="3590" y="3836"/>
                <a:ext cx="41" cy="128"/>
              </a:xfrm>
              <a:custGeom>
                <a:avLst/>
                <a:gdLst>
                  <a:gd name="T0" fmla="*/ 52 w 82"/>
                  <a:gd name="T1" fmla="*/ 21 h 255"/>
                  <a:gd name="T2" fmla="*/ 82 w 82"/>
                  <a:gd name="T3" fmla="*/ 227 h 255"/>
                  <a:gd name="T4" fmla="*/ 57 w 82"/>
                  <a:gd name="T5" fmla="*/ 255 h 255"/>
                  <a:gd name="T6" fmla="*/ 29 w 82"/>
                  <a:gd name="T7" fmla="*/ 232 h 255"/>
                  <a:gd name="T8" fmla="*/ 0 w 82"/>
                  <a:gd name="T9" fmla="*/ 33 h 255"/>
                  <a:gd name="T10" fmla="*/ 19 w 82"/>
                  <a:gd name="T11" fmla="*/ 0 h 255"/>
                  <a:gd name="T12" fmla="*/ 52 w 82"/>
                  <a:gd name="T13" fmla="*/ 21 h 255"/>
                  <a:gd name="T14" fmla="*/ 52 w 82"/>
                  <a:gd name="T15" fmla="*/ 21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55">
                    <a:moveTo>
                      <a:pt x="52" y="21"/>
                    </a:moveTo>
                    <a:lnTo>
                      <a:pt x="82" y="227"/>
                    </a:lnTo>
                    <a:lnTo>
                      <a:pt x="57" y="255"/>
                    </a:lnTo>
                    <a:lnTo>
                      <a:pt x="29" y="232"/>
                    </a:lnTo>
                    <a:lnTo>
                      <a:pt x="0" y="33"/>
                    </a:lnTo>
                    <a:lnTo>
                      <a:pt x="19" y="0"/>
                    </a:lnTo>
                    <a:lnTo>
                      <a:pt x="52" y="21"/>
                    </a:lnTo>
                    <a:lnTo>
                      <a:pt x="5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8" name="Freeform 960"/>
              <p:cNvSpPr>
                <a:spLocks/>
              </p:cNvSpPr>
              <p:nvPr/>
            </p:nvSpPr>
            <p:spPr bwMode="auto">
              <a:xfrm>
                <a:off x="2976" y="3083"/>
                <a:ext cx="620" cy="592"/>
              </a:xfrm>
              <a:custGeom>
                <a:avLst/>
                <a:gdLst>
                  <a:gd name="T0" fmla="*/ 1215 w 1242"/>
                  <a:gd name="T1" fmla="*/ 116 h 1182"/>
                  <a:gd name="T2" fmla="*/ 1120 w 1242"/>
                  <a:gd name="T3" fmla="*/ 76 h 1182"/>
                  <a:gd name="T4" fmla="*/ 1029 w 1242"/>
                  <a:gd name="T5" fmla="*/ 51 h 1182"/>
                  <a:gd name="T6" fmla="*/ 837 w 1242"/>
                  <a:gd name="T7" fmla="*/ 68 h 1182"/>
                  <a:gd name="T8" fmla="*/ 736 w 1242"/>
                  <a:gd name="T9" fmla="*/ 120 h 1182"/>
                  <a:gd name="T10" fmla="*/ 669 w 1242"/>
                  <a:gd name="T11" fmla="*/ 205 h 1182"/>
                  <a:gd name="T12" fmla="*/ 637 w 1242"/>
                  <a:gd name="T13" fmla="*/ 310 h 1182"/>
                  <a:gd name="T14" fmla="*/ 643 w 1242"/>
                  <a:gd name="T15" fmla="*/ 428 h 1182"/>
                  <a:gd name="T16" fmla="*/ 633 w 1242"/>
                  <a:gd name="T17" fmla="*/ 473 h 1182"/>
                  <a:gd name="T18" fmla="*/ 588 w 1242"/>
                  <a:gd name="T19" fmla="*/ 481 h 1182"/>
                  <a:gd name="T20" fmla="*/ 473 w 1242"/>
                  <a:gd name="T21" fmla="*/ 464 h 1182"/>
                  <a:gd name="T22" fmla="*/ 352 w 1242"/>
                  <a:gd name="T23" fmla="*/ 502 h 1182"/>
                  <a:gd name="T24" fmla="*/ 257 w 1242"/>
                  <a:gd name="T25" fmla="*/ 580 h 1182"/>
                  <a:gd name="T26" fmla="*/ 223 w 1242"/>
                  <a:gd name="T27" fmla="*/ 688 h 1182"/>
                  <a:gd name="T28" fmla="*/ 238 w 1242"/>
                  <a:gd name="T29" fmla="*/ 810 h 1182"/>
                  <a:gd name="T30" fmla="*/ 226 w 1242"/>
                  <a:gd name="T31" fmla="*/ 848 h 1182"/>
                  <a:gd name="T32" fmla="*/ 91 w 1242"/>
                  <a:gd name="T33" fmla="*/ 966 h 1182"/>
                  <a:gd name="T34" fmla="*/ 57 w 1242"/>
                  <a:gd name="T35" fmla="*/ 1057 h 1182"/>
                  <a:gd name="T36" fmla="*/ 49 w 1242"/>
                  <a:gd name="T37" fmla="*/ 1158 h 1182"/>
                  <a:gd name="T38" fmla="*/ 25 w 1242"/>
                  <a:gd name="T39" fmla="*/ 1182 h 1182"/>
                  <a:gd name="T40" fmla="*/ 0 w 1242"/>
                  <a:gd name="T41" fmla="*/ 1156 h 1182"/>
                  <a:gd name="T42" fmla="*/ 23 w 1242"/>
                  <a:gd name="T43" fmla="*/ 918 h 1182"/>
                  <a:gd name="T44" fmla="*/ 80 w 1242"/>
                  <a:gd name="T45" fmla="*/ 855 h 1182"/>
                  <a:gd name="T46" fmla="*/ 141 w 1242"/>
                  <a:gd name="T47" fmla="*/ 800 h 1182"/>
                  <a:gd name="T48" fmla="*/ 135 w 1242"/>
                  <a:gd name="T49" fmla="*/ 658 h 1182"/>
                  <a:gd name="T50" fmla="*/ 152 w 1242"/>
                  <a:gd name="T51" fmla="*/ 593 h 1182"/>
                  <a:gd name="T52" fmla="*/ 188 w 1242"/>
                  <a:gd name="T53" fmla="*/ 530 h 1182"/>
                  <a:gd name="T54" fmla="*/ 245 w 1242"/>
                  <a:gd name="T55" fmla="*/ 471 h 1182"/>
                  <a:gd name="T56" fmla="*/ 310 w 1242"/>
                  <a:gd name="T57" fmla="*/ 429 h 1182"/>
                  <a:gd name="T58" fmla="*/ 382 w 1242"/>
                  <a:gd name="T59" fmla="*/ 403 h 1182"/>
                  <a:gd name="T60" fmla="*/ 462 w 1242"/>
                  <a:gd name="T61" fmla="*/ 380 h 1182"/>
                  <a:gd name="T62" fmla="*/ 544 w 1242"/>
                  <a:gd name="T63" fmla="*/ 382 h 1182"/>
                  <a:gd name="T64" fmla="*/ 563 w 1242"/>
                  <a:gd name="T65" fmla="*/ 262 h 1182"/>
                  <a:gd name="T66" fmla="*/ 586 w 1242"/>
                  <a:gd name="T67" fmla="*/ 207 h 1182"/>
                  <a:gd name="T68" fmla="*/ 620 w 1242"/>
                  <a:gd name="T69" fmla="*/ 156 h 1182"/>
                  <a:gd name="T70" fmla="*/ 660 w 1242"/>
                  <a:gd name="T71" fmla="*/ 112 h 1182"/>
                  <a:gd name="T72" fmla="*/ 709 w 1242"/>
                  <a:gd name="T73" fmla="*/ 74 h 1182"/>
                  <a:gd name="T74" fmla="*/ 762 w 1242"/>
                  <a:gd name="T75" fmla="*/ 42 h 1182"/>
                  <a:gd name="T76" fmla="*/ 823 w 1242"/>
                  <a:gd name="T77" fmla="*/ 21 h 1182"/>
                  <a:gd name="T78" fmla="*/ 932 w 1242"/>
                  <a:gd name="T79" fmla="*/ 0 h 1182"/>
                  <a:gd name="T80" fmla="*/ 1031 w 1242"/>
                  <a:gd name="T81" fmla="*/ 7 h 1182"/>
                  <a:gd name="T82" fmla="*/ 1232 w 1242"/>
                  <a:gd name="T83" fmla="*/ 82 h 1182"/>
                  <a:gd name="T84" fmla="*/ 1242 w 1242"/>
                  <a:gd name="T85" fmla="*/ 108 h 1182"/>
                  <a:gd name="T86" fmla="*/ 1215 w 1242"/>
                  <a:gd name="T87" fmla="*/ 116 h 1182"/>
                  <a:gd name="T88" fmla="*/ 1215 w 1242"/>
                  <a:gd name="T89" fmla="*/ 116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2" h="1182">
                    <a:moveTo>
                      <a:pt x="1215" y="116"/>
                    </a:moveTo>
                    <a:lnTo>
                      <a:pt x="1120" y="76"/>
                    </a:lnTo>
                    <a:lnTo>
                      <a:pt x="1029" y="51"/>
                    </a:lnTo>
                    <a:lnTo>
                      <a:pt x="837" y="68"/>
                    </a:lnTo>
                    <a:lnTo>
                      <a:pt x="736" y="120"/>
                    </a:lnTo>
                    <a:lnTo>
                      <a:pt x="669" y="205"/>
                    </a:lnTo>
                    <a:lnTo>
                      <a:pt x="637" y="310"/>
                    </a:lnTo>
                    <a:lnTo>
                      <a:pt x="643" y="428"/>
                    </a:lnTo>
                    <a:lnTo>
                      <a:pt x="633" y="473"/>
                    </a:lnTo>
                    <a:lnTo>
                      <a:pt x="588" y="481"/>
                    </a:lnTo>
                    <a:lnTo>
                      <a:pt x="473" y="464"/>
                    </a:lnTo>
                    <a:lnTo>
                      <a:pt x="352" y="502"/>
                    </a:lnTo>
                    <a:lnTo>
                      <a:pt x="257" y="580"/>
                    </a:lnTo>
                    <a:lnTo>
                      <a:pt x="223" y="688"/>
                    </a:lnTo>
                    <a:lnTo>
                      <a:pt x="238" y="810"/>
                    </a:lnTo>
                    <a:lnTo>
                      <a:pt x="226" y="848"/>
                    </a:lnTo>
                    <a:lnTo>
                      <a:pt x="91" y="966"/>
                    </a:lnTo>
                    <a:lnTo>
                      <a:pt x="57" y="1057"/>
                    </a:lnTo>
                    <a:lnTo>
                      <a:pt x="49" y="1158"/>
                    </a:lnTo>
                    <a:lnTo>
                      <a:pt x="25" y="1182"/>
                    </a:lnTo>
                    <a:lnTo>
                      <a:pt x="0" y="1156"/>
                    </a:lnTo>
                    <a:lnTo>
                      <a:pt x="23" y="918"/>
                    </a:lnTo>
                    <a:lnTo>
                      <a:pt x="80" y="855"/>
                    </a:lnTo>
                    <a:lnTo>
                      <a:pt x="141" y="800"/>
                    </a:lnTo>
                    <a:lnTo>
                      <a:pt x="135" y="658"/>
                    </a:lnTo>
                    <a:lnTo>
                      <a:pt x="152" y="593"/>
                    </a:lnTo>
                    <a:lnTo>
                      <a:pt x="188" y="530"/>
                    </a:lnTo>
                    <a:lnTo>
                      <a:pt x="245" y="471"/>
                    </a:lnTo>
                    <a:lnTo>
                      <a:pt x="310" y="429"/>
                    </a:lnTo>
                    <a:lnTo>
                      <a:pt x="382" y="403"/>
                    </a:lnTo>
                    <a:lnTo>
                      <a:pt x="462" y="380"/>
                    </a:lnTo>
                    <a:lnTo>
                      <a:pt x="544" y="382"/>
                    </a:lnTo>
                    <a:lnTo>
                      <a:pt x="563" y="262"/>
                    </a:lnTo>
                    <a:lnTo>
                      <a:pt x="586" y="207"/>
                    </a:lnTo>
                    <a:lnTo>
                      <a:pt x="620" y="156"/>
                    </a:lnTo>
                    <a:lnTo>
                      <a:pt x="660" y="112"/>
                    </a:lnTo>
                    <a:lnTo>
                      <a:pt x="709" y="74"/>
                    </a:lnTo>
                    <a:lnTo>
                      <a:pt x="762" y="42"/>
                    </a:lnTo>
                    <a:lnTo>
                      <a:pt x="823" y="21"/>
                    </a:lnTo>
                    <a:lnTo>
                      <a:pt x="932" y="0"/>
                    </a:lnTo>
                    <a:lnTo>
                      <a:pt x="1031" y="7"/>
                    </a:lnTo>
                    <a:lnTo>
                      <a:pt x="1232" y="82"/>
                    </a:lnTo>
                    <a:lnTo>
                      <a:pt x="1242" y="108"/>
                    </a:lnTo>
                    <a:lnTo>
                      <a:pt x="1215" y="116"/>
                    </a:lnTo>
                    <a:lnTo>
                      <a:pt x="1215"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29" name="Freeform 961"/>
              <p:cNvSpPr>
                <a:spLocks/>
              </p:cNvSpPr>
              <p:nvPr/>
            </p:nvSpPr>
            <p:spPr bwMode="auto">
              <a:xfrm>
                <a:off x="4153" y="4136"/>
                <a:ext cx="117" cy="136"/>
              </a:xfrm>
              <a:custGeom>
                <a:avLst/>
                <a:gdLst>
                  <a:gd name="T0" fmla="*/ 38 w 234"/>
                  <a:gd name="T1" fmla="*/ 145 h 274"/>
                  <a:gd name="T2" fmla="*/ 78 w 234"/>
                  <a:gd name="T3" fmla="*/ 219 h 274"/>
                  <a:gd name="T4" fmla="*/ 131 w 234"/>
                  <a:gd name="T5" fmla="*/ 192 h 274"/>
                  <a:gd name="T6" fmla="*/ 163 w 234"/>
                  <a:gd name="T7" fmla="*/ 137 h 274"/>
                  <a:gd name="T8" fmla="*/ 175 w 234"/>
                  <a:gd name="T9" fmla="*/ 17 h 274"/>
                  <a:gd name="T10" fmla="*/ 207 w 234"/>
                  <a:gd name="T11" fmla="*/ 0 h 274"/>
                  <a:gd name="T12" fmla="*/ 234 w 234"/>
                  <a:gd name="T13" fmla="*/ 21 h 274"/>
                  <a:gd name="T14" fmla="*/ 218 w 234"/>
                  <a:gd name="T15" fmla="*/ 164 h 274"/>
                  <a:gd name="T16" fmla="*/ 195 w 234"/>
                  <a:gd name="T17" fmla="*/ 209 h 274"/>
                  <a:gd name="T18" fmla="*/ 154 w 234"/>
                  <a:gd name="T19" fmla="*/ 249 h 274"/>
                  <a:gd name="T20" fmla="*/ 104 w 234"/>
                  <a:gd name="T21" fmla="*/ 274 h 274"/>
                  <a:gd name="T22" fmla="*/ 55 w 234"/>
                  <a:gd name="T23" fmla="*/ 266 h 274"/>
                  <a:gd name="T24" fmla="*/ 13 w 234"/>
                  <a:gd name="T25" fmla="*/ 219 h 274"/>
                  <a:gd name="T26" fmla="*/ 0 w 234"/>
                  <a:gd name="T27" fmla="*/ 152 h 274"/>
                  <a:gd name="T28" fmla="*/ 15 w 234"/>
                  <a:gd name="T29" fmla="*/ 129 h 274"/>
                  <a:gd name="T30" fmla="*/ 38 w 234"/>
                  <a:gd name="T31" fmla="*/ 145 h 274"/>
                  <a:gd name="T32" fmla="*/ 38 w 234"/>
                  <a:gd name="T33" fmla="*/ 14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274">
                    <a:moveTo>
                      <a:pt x="38" y="145"/>
                    </a:moveTo>
                    <a:lnTo>
                      <a:pt x="78" y="219"/>
                    </a:lnTo>
                    <a:lnTo>
                      <a:pt x="131" y="192"/>
                    </a:lnTo>
                    <a:lnTo>
                      <a:pt x="163" y="137"/>
                    </a:lnTo>
                    <a:lnTo>
                      <a:pt x="175" y="17"/>
                    </a:lnTo>
                    <a:lnTo>
                      <a:pt x="207" y="0"/>
                    </a:lnTo>
                    <a:lnTo>
                      <a:pt x="234" y="21"/>
                    </a:lnTo>
                    <a:lnTo>
                      <a:pt x="218" y="164"/>
                    </a:lnTo>
                    <a:lnTo>
                      <a:pt x="195" y="209"/>
                    </a:lnTo>
                    <a:lnTo>
                      <a:pt x="154" y="249"/>
                    </a:lnTo>
                    <a:lnTo>
                      <a:pt x="104" y="274"/>
                    </a:lnTo>
                    <a:lnTo>
                      <a:pt x="55" y="266"/>
                    </a:lnTo>
                    <a:lnTo>
                      <a:pt x="13" y="219"/>
                    </a:lnTo>
                    <a:lnTo>
                      <a:pt x="0" y="152"/>
                    </a:lnTo>
                    <a:lnTo>
                      <a:pt x="15" y="129"/>
                    </a:lnTo>
                    <a:lnTo>
                      <a:pt x="38" y="145"/>
                    </a:lnTo>
                    <a:lnTo>
                      <a:pt x="38"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0" name="Freeform 962"/>
              <p:cNvSpPr>
                <a:spLocks/>
              </p:cNvSpPr>
              <p:nvPr/>
            </p:nvSpPr>
            <p:spPr bwMode="auto">
              <a:xfrm>
                <a:off x="3646" y="4001"/>
                <a:ext cx="51" cy="79"/>
              </a:xfrm>
              <a:custGeom>
                <a:avLst/>
                <a:gdLst>
                  <a:gd name="T0" fmla="*/ 57 w 103"/>
                  <a:gd name="T1" fmla="*/ 80 h 160"/>
                  <a:gd name="T2" fmla="*/ 56 w 103"/>
                  <a:gd name="T3" fmla="*/ 76 h 160"/>
                  <a:gd name="T4" fmla="*/ 82 w 103"/>
                  <a:gd name="T5" fmla="*/ 97 h 160"/>
                  <a:gd name="T6" fmla="*/ 103 w 103"/>
                  <a:gd name="T7" fmla="*/ 141 h 160"/>
                  <a:gd name="T8" fmla="*/ 86 w 103"/>
                  <a:gd name="T9" fmla="*/ 160 h 160"/>
                  <a:gd name="T10" fmla="*/ 59 w 103"/>
                  <a:gd name="T11" fmla="*/ 160 h 160"/>
                  <a:gd name="T12" fmla="*/ 2 w 103"/>
                  <a:gd name="T13" fmla="*/ 124 h 160"/>
                  <a:gd name="T14" fmla="*/ 0 w 103"/>
                  <a:gd name="T15" fmla="*/ 44 h 160"/>
                  <a:gd name="T16" fmla="*/ 31 w 103"/>
                  <a:gd name="T17" fmla="*/ 8 h 160"/>
                  <a:gd name="T18" fmla="*/ 76 w 103"/>
                  <a:gd name="T19" fmla="*/ 0 h 160"/>
                  <a:gd name="T20" fmla="*/ 97 w 103"/>
                  <a:gd name="T21" fmla="*/ 19 h 160"/>
                  <a:gd name="T22" fmla="*/ 76 w 103"/>
                  <a:gd name="T23" fmla="*/ 38 h 160"/>
                  <a:gd name="T24" fmla="*/ 40 w 103"/>
                  <a:gd name="T25" fmla="*/ 50 h 160"/>
                  <a:gd name="T26" fmla="*/ 57 w 103"/>
                  <a:gd name="T27" fmla="*/ 80 h 160"/>
                  <a:gd name="T28" fmla="*/ 57 w 103"/>
                  <a:gd name="T2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60">
                    <a:moveTo>
                      <a:pt x="57" y="80"/>
                    </a:moveTo>
                    <a:lnTo>
                      <a:pt x="56" y="76"/>
                    </a:lnTo>
                    <a:lnTo>
                      <a:pt x="82" y="97"/>
                    </a:lnTo>
                    <a:lnTo>
                      <a:pt x="103" y="141"/>
                    </a:lnTo>
                    <a:lnTo>
                      <a:pt x="86" y="160"/>
                    </a:lnTo>
                    <a:lnTo>
                      <a:pt x="59" y="160"/>
                    </a:lnTo>
                    <a:lnTo>
                      <a:pt x="2" y="124"/>
                    </a:lnTo>
                    <a:lnTo>
                      <a:pt x="0" y="44"/>
                    </a:lnTo>
                    <a:lnTo>
                      <a:pt x="31" y="8"/>
                    </a:lnTo>
                    <a:lnTo>
                      <a:pt x="76" y="0"/>
                    </a:lnTo>
                    <a:lnTo>
                      <a:pt x="97" y="19"/>
                    </a:lnTo>
                    <a:lnTo>
                      <a:pt x="76" y="38"/>
                    </a:lnTo>
                    <a:lnTo>
                      <a:pt x="40" y="50"/>
                    </a:lnTo>
                    <a:lnTo>
                      <a:pt x="57" y="80"/>
                    </a:lnTo>
                    <a:lnTo>
                      <a:pt x="5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1" name="Freeform 963"/>
              <p:cNvSpPr>
                <a:spLocks/>
              </p:cNvSpPr>
              <p:nvPr/>
            </p:nvSpPr>
            <p:spPr bwMode="auto">
              <a:xfrm>
                <a:off x="3382" y="3956"/>
                <a:ext cx="67" cy="60"/>
              </a:xfrm>
              <a:custGeom>
                <a:avLst/>
                <a:gdLst>
                  <a:gd name="T0" fmla="*/ 28 w 133"/>
                  <a:gd name="T1" fmla="*/ 68 h 120"/>
                  <a:gd name="T2" fmla="*/ 51 w 133"/>
                  <a:gd name="T3" fmla="*/ 63 h 120"/>
                  <a:gd name="T4" fmla="*/ 97 w 133"/>
                  <a:gd name="T5" fmla="*/ 11 h 120"/>
                  <a:gd name="T6" fmla="*/ 121 w 133"/>
                  <a:gd name="T7" fmla="*/ 0 h 120"/>
                  <a:gd name="T8" fmla="*/ 133 w 133"/>
                  <a:gd name="T9" fmla="*/ 25 h 120"/>
                  <a:gd name="T10" fmla="*/ 97 w 133"/>
                  <a:gd name="T11" fmla="*/ 108 h 120"/>
                  <a:gd name="T12" fmla="*/ 51 w 133"/>
                  <a:gd name="T13" fmla="*/ 120 h 120"/>
                  <a:gd name="T14" fmla="*/ 5 w 133"/>
                  <a:gd name="T15" fmla="*/ 101 h 120"/>
                  <a:gd name="T16" fmla="*/ 0 w 133"/>
                  <a:gd name="T17" fmla="*/ 74 h 120"/>
                  <a:gd name="T18" fmla="*/ 28 w 133"/>
                  <a:gd name="T19" fmla="*/ 68 h 120"/>
                  <a:gd name="T20" fmla="*/ 28 w 133"/>
                  <a:gd name="T21"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0">
                    <a:moveTo>
                      <a:pt x="28" y="68"/>
                    </a:moveTo>
                    <a:lnTo>
                      <a:pt x="51" y="63"/>
                    </a:lnTo>
                    <a:lnTo>
                      <a:pt x="97" y="11"/>
                    </a:lnTo>
                    <a:lnTo>
                      <a:pt x="121" y="0"/>
                    </a:lnTo>
                    <a:lnTo>
                      <a:pt x="133" y="25"/>
                    </a:lnTo>
                    <a:lnTo>
                      <a:pt x="97" y="108"/>
                    </a:lnTo>
                    <a:lnTo>
                      <a:pt x="51" y="120"/>
                    </a:lnTo>
                    <a:lnTo>
                      <a:pt x="5" y="101"/>
                    </a:lnTo>
                    <a:lnTo>
                      <a:pt x="0" y="74"/>
                    </a:lnTo>
                    <a:lnTo>
                      <a:pt x="28" y="68"/>
                    </a:lnTo>
                    <a:lnTo>
                      <a:pt x="2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2" name="Freeform 964"/>
              <p:cNvSpPr>
                <a:spLocks/>
              </p:cNvSpPr>
              <p:nvPr/>
            </p:nvSpPr>
            <p:spPr bwMode="auto">
              <a:xfrm>
                <a:off x="3109" y="3851"/>
                <a:ext cx="76" cy="33"/>
              </a:xfrm>
              <a:custGeom>
                <a:avLst/>
                <a:gdLst>
                  <a:gd name="T0" fmla="*/ 0 w 152"/>
                  <a:gd name="T1" fmla="*/ 40 h 64"/>
                  <a:gd name="T2" fmla="*/ 21 w 152"/>
                  <a:gd name="T3" fmla="*/ 11 h 64"/>
                  <a:gd name="T4" fmla="*/ 53 w 152"/>
                  <a:gd name="T5" fmla="*/ 0 h 64"/>
                  <a:gd name="T6" fmla="*/ 128 w 152"/>
                  <a:gd name="T7" fmla="*/ 13 h 64"/>
                  <a:gd name="T8" fmla="*/ 152 w 152"/>
                  <a:gd name="T9" fmla="*/ 47 h 64"/>
                  <a:gd name="T10" fmla="*/ 124 w 152"/>
                  <a:gd name="T11" fmla="*/ 59 h 64"/>
                  <a:gd name="T12" fmla="*/ 74 w 152"/>
                  <a:gd name="T13" fmla="*/ 42 h 64"/>
                  <a:gd name="T14" fmla="*/ 38 w 152"/>
                  <a:gd name="T15" fmla="*/ 51 h 64"/>
                  <a:gd name="T16" fmla="*/ 14 w 152"/>
                  <a:gd name="T17" fmla="*/ 64 h 64"/>
                  <a:gd name="T18" fmla="*/ 0 w 152"/>
                  <a:gd name="T19" fmla="*/ 40 h 64"/>
                  <a:gd name="T20" fmla="*/ 0 w 152"/>
                  <a:gd name="T21"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64">
                    <a:moveTo>
                      <a:pt x="0" y="40"/>
                    </a:moveTo>
                    <a:lnTo>
                      <a:pt x="21" y="11"/>
                    </a:lnTo>
                    <a:lnTo>
                      <a:pt x="53" y="0"/>
                    </a:lnTo>
                    <a:lnTo>
                      <a:pt x="128" y="13"/>
                    </a:lnTo>
                    <a:lnTo>
                      <a:pt x="152" y="47"/>
                    </a:lnTo>
                    <a:lnTo>
                      <a:pt x="124" y="59"/>
                    </a:lnTo>
                    <a:lnTo>
                      <a:pt x="74" y="42"/>
                    </a:lnTo>
                    <a:lnTo>
                      <a:pt x="38" y="51"/>
                    </a:lnTo>
                    <a:lnTo>
                      <a:pt x="14" y="64"/>
                    </a:lnTo>
                    <a:lnTo>
                      <a:pt x="0" y="40"/>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3" name="Freeform 965"/>
              <p:cNvSpPr>
                <a:spLocks/>
              </p:cNvSpPr>
              <p:nvPr/>
            </p:nvSpPr>
            <p:spPr bwMode="auto">
              <a:xfrm>
                <a:off x="3068" y="3879"/>
                <a:ext cx="90" cy="36"/>
              </a:xfrm>
              <a:custGeom>
                <a:avLst/>
                <a:gdLst>
                  <a:gd name="T0" fmla="*/ 25 w 181"/>
                  <a:gd name="T1" fmla="*/ 0 h 72"/>
                  <a:gd name="T2" fmla="*/ 94 w 181"/>
                  <a:gd name="T3" fmla="*/ 23 h 72"/>
                  <a:gd name="T4" fmla="*/ 160 w 181"/>
                  <a:gd name="T5" fmla="*/ 32 h 72"/>
                  <a:gd name="T6" fmla="*/ 181 w 181"/>
                  <a:gd name="T7" fmla="*/ 51 h 72"/>
                  <a:gd name="T8" fmla="*/ 162 w 181"/>
                  <a:gd name="T9" fmla="*/ 72 h 72"/>
                  <a:gd name="T10" fmla="*/ 14 w 181"/>
                  <a:gd name="T11" fmla="*/ 38 h 72"/>
                  <a:gd name="T12" fmla="*/ 0 w 181"/>
                  <a:gd name="T13" fmla="*/ 13 h 72"/>
                  <a:gd name="T14" fmla="*/ 25 w 181"/>
                  <a:gd name="T15" fmla="*/ 0 h 72"/>
                  <a:gd name="T16" fmla="*/ 25 w 181"/>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72">
                    <a:moveTo>
                      <a:pt x="25" y="0"/>
                    </a:moveTo>
                    <a:lnTo>
                      <a:pt x="94" y="23"/>
                    </a:lnTo>
                    <a:lnTo>
                      <a:pt x="160" y="32"/>
                    </a:lnTo>
                    <a:lnTo>
                      <a:pt x="181" y="51"/>
                    </a:lnTo>
                    <a:lnTo>
                      <a:pt x="162" y="72"/>
                    </a:lnTo>
                    <a:lnTo>
                      <a:pt x="14" y="38"/>
                    </a:lnTo>
                    <a:lnTo>
                      <a:pt x="0" y="13"/>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4" name="Freeform 966"/>
              <p:cNvSpPr>
                <a:spLocks/>
              </p:cNvSpPr>
              <p:nvPr/>
            </p:nvSpPr>
            <p:spPr bwMode="auto">
              <a:xfrm>
                <a:off x="2960" y="3834"/>
                <a:ext cx="93" cy="66"/>
              </a:xfrm>
              <a:custGeom>
                <a:avLst/>
                <a:gdLst>
                  <a:gd name="T0" fmla="*/ 19 w 186"/>
                  <a:gd name="T1" fmla="*/ 0 h 131"/>
                  <a:gd name="T2" fmla="*/ 97 w 186"/>
                  <a:gd name="T3" fmla="*/ 11 h 131"/>
                  <a:gd name="T4" fmla="*/ 142 w 186"/>
                  <a:gd name="T5" fmla="*/ 72 h 131"/>
                  <a:gd name="T6" fmla="*/ 169 w 186"/>
                  <a:gd name="T7" fmla="*/ 76 h 131"/>
                  <a:gd name="T8" fmla="*/ 186 w 186"/>
                  <a:gd name="T9" fmla="*/ 112 h 131"/>
                  <a:gd name="T10" fmla="*/ 173 w 186"/>
                  <a:gd name="T11" fmla="*/ 129 h 131"/>
                  <a:gd name="T12" fmla="*/ 150 w 186"/>
                  <a:gd name="T13" fmla="*/ 131 h 131"/>
                  <a:gd name="T14" fmla="*/ 106 w 186"/>
                  <a:gd name="T15" fmla="*/ 97 h 131"/>
                  <a:gd name="T16" fmla="*/ 72 w 186"/>
                  <a:gd name="T17" fmla="*/ 53 h 131"/>
                  <a:gd name="T18" fmla="*/ 21 w 186"/>
                  <a:gd name="T19" fmla="*/ 40 h 131"/>
                  <a:gd name="T20" fmla="*/ 0 w 186"/>
                  <a:gd name="T21" fmla="*/ 21 h 131"/>
                  <a:gd name="T22" fmla="*/ 19 w 186"/>
                  <a:gd name="T23" fmla="*/ 0 h 131"/>
                  <a:gd name="T24" fmla="*/ 19 w 186"/>
                  <a:gd name="T2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31">
                    <a:moveTo>
                      <a:pt x="19" y="0"/>
                    </a:moveTo>
                    <a:lnTo>
                      <a:pt x="97" y="11"/>
                    </a:lnTo>
                    <a:lnTo>
                      <a:pt x="142" y="72"/>
                    </a:lnTo>
                    <a:lnTo>
                      <a:pt x="169" y="76"/>
                    </a:lnTo>
                    <a:lnTo>
                      <a:pt x="186" y="112"/>
                    </a:lnTo>
                    <a:lnTo>
                      <a:pt x="173" y="129"/>
                    </a:lnTo>
                    <a:lnTo>
                      <a:pt x="150" y="131"/>
                    </a:lnTo>
                    <a:lnTo>
                      <a:pt x="106" y="97"/>
                    </a:lnTo>
                    <a:lnTo>
                      <a:pt x="72" y="53"/>
                    </a:lnTo>
                    <a:lnTo>
                      <a:pt x="21" y="40"/>
                    </a:lnTo>
                    <a:lnTo>
                      <a:pt x="0" y="21"/>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5" name="Freeform 967"/>
              <p:cNvSpPr>
                <a:spLocks/>
              </p:cNvSpPr>
              <p:nvPr/>
            </p:nvSpPr>
            <p:spPr bwMode="auto">
              <a:xfrm>
                <a:off x="3694" y="3826"/>
                <a:ext cx="138" cy="59"/>
              </a:xfrm>
              <a:custGeom>
                <a:avLst/>
                <a:gdLst>
                  <a:gd name="T0" fmla="*/ 12 w 276"/>
                  <a:gd name="T1" fmla="*/ 82 h 118"/>
                  <a:gd name="T2" fmla="*/ 251 w 276"/>
                  <a:gd name="T3" fmla="*/ 0 h 118"/>
                  <a:gd name="T4" fmla="*/ 276 w 276"/>
                  <a:gd name="T5" fmla="*/ 14 h 118"/>
                  <a:gd name="T6" fmla="*/ 263 w 276"/>
                  <a:gd name="T7" fmla="*/ 39 h 118"/>
                  <a:gd name="T8" fmla="*/ 25 w 276"/>
                  <a:gd name="T9" fmla="*/ 118 h 118"/>
                  <a:gd name="T10" fmla="*/ 0 w 276"/>
                  <a:gd name="T11" fmla="*/ 107 h 118"/>
                  <a:gd name="T12" fmla="*/ 12 w 276"/>
                  <a:gd name="T13" fmla="*/ 82 h 118"/>
                  <a:gd name="T14" fmla="*/ 12 w 276"/>
                  <a:gd name="T15" fmla="*/ 82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18">
                    <a:moveTo>
                      <a:pt x="12" y="82"/>
                    </a:moveTo>
                    <a:lnTo>
                      <a:pt x="251" y="0"/>
                    </a:lnTo>
                    <a:lnTo>
                      <a:pt x="276" y="14"/>
                    </a:lnTo>
                    <a:lnTo>
                      <a:pt x="263" y="39"/>
                    </a:lnTo>
                    <a:lnTo>
                      <a:pt x="25" y="118"/>
                    </a:lnTo>
                    <a:lnTo>
                      <a:pt x="0" y="107"/>
                    </a:lnTo>
                    <a:lnTo>
                      <a:pt x="12" y="82"/>
                    </a:lnTo>
                    <a:lnTo>
                      <a:pt x="12"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6" name="Freeform 968"/>
              <p:cNvSpPr>
                <a:spLocks/>
              </p:cNvSpPr>
              <p:nvPr/>
            </p:nvSpPr>
            <p:spPr bwMode="auto">
              <a:xfrm>
                <a:off x="3840" y="3804"/>
                <a:ext cx="65" cy="53"/>
              </a:xfrm>
              <a:custGeom>
                <a:avLst/>
                <a:gdLst>
                  <a:gd name="T0" fmla="*/ 131 w 131"/>
                  <a:gd name="T1" fmla="*/ 24 h 106"/>
                  <a:gd name="T2" fmla="*/ 114 w 131"/>
                  <a:gd name="T3" fmla="*/ 59 h 106"/>
                  <a:gd name="T4" fmla="*/ 92 w 131"/>
                  <a:gd name="T5" fmla="*/ 83 h 106"/>
                  <a:gd name="T6" fmla="*/ 23 w 131"/>
                  <a:gd name="T7" fmla="*/ 106 h 106"/>
                  <a:gd name="T8" fmla="*/ 0 w 131"/>
                  <a:gd name="T9" fmla="*/ 89 h 106"/>
                  <a:gd name="T10" fmla="*/ 17 w 131"/>
                  <a:gd name="T11" fmla="*/ 68 h 106"/>
                  <a:gd name="T12" fmla="*/ 65 w 131"/>
                  <a:gd name="T13" fmla="*/ 53 h 106"/>
                  <a:gd name="T14" fmla="*/ 93 w 131"/>
                  <a:gd name="T15" fmla="*/ 13 h 106"/>
                  <a:gd name="T16" fmla="*/ 118 w 131"/>
                  <a:gd name="T17" fmla="*/ 0 h 106"/>
                  <a:gd name="T18" fmla="*/ 131 w 131"/>
                  <a:gd name="T19" fmla="*/ 24 h 106"/>
                  <a:gd name="T20" fmla="*/ 131 w 131"/>
                  <a:gd name="T21"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106">
                    <a:moveTo>
                      <a:pt x="131" y="24"/>
                    </a:moveTo>
                    <a:lnTo>
                      <a:pt x="114" y="59"/>
                    </a:lnTo>
                    <a:lnTo>
                      <a:pt x="92" y="83"/>
                    </a:lnTo>
                    <a:lnTo>
                      <a:pt x="23" y="106"/>
                    </a:lnTo>
                    <a:lnTo>
                      <a:pt x="0" y="89"/>
                    </a:lnTo>
                    <a:lnTo>
                      <a:pt x="17" y="68"/>
                    </a:lnTo>
                    <a:lnTo>
                      <a:pt x="65" y="53"/>
                    </a:lnTo>
                    <a:lnTo>
                      <a:pt x="93" y="13"/>
                    </a:lnTo>
                    <a:lnTo>
                      <a:pt x="118" y="0"/>
                    </a:lnTo>
                    <a:lnTo>
                      <a:pt x="131" y="24"/>
                    </a:lnTo>
                    <a:lnTo>
                      <a:pt x="13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7" name="Freeform 969"/>
              <p:cNvSpPr>
                <a:spLocks/>
              </p:cNvSpPr>
              <p:nvPr/>
            </p:nvSpPr>
            <p:spPr bwMode="auto">
              <a:xfrm>
                <a:off x="3199" y="3908"/>
                <a:ext cx="145" cy="84"/>
              </a:xfrm>
              <a:custGeom>
                <a:avLst/>
                <a:gdLst>
                  <a:gd name="T0" fmla="*/ 247 w 291"/>
                  <a:gd name="T1" fmla="*/ 116 h 167"/>
                  <a:gd name="T2" fmla="*/ 215 w 291"/>
                  <a:gd name="T3" fmla="*/ 84 h 167"/>
                  <a:gd name="T4" fmla="*/ 142 w 291"/>
                  <a:gd name="T5" fmla="*/ 53 h 167"/>
                  <a:gd name="T6" fmla="*/ 21 w 291"/>
                  <a:gd name="T7" fmla="*/ 40 h 167"/>
                  <a:gd name="T8" fmla="*/ 6 w 291"/>
                  <a:gd name="T9" fmla="*/ 80 h 167"/>
                  <a:gd name="T10" fmla="*/ 0 w 291"/>
                  <a:gd name="T11" fmla="*/ 15 h 167"/>
                  <a:gd name="T12" fmla="*/ 95 w 291"/>
                  <a:gd name="T13" fmla="*/ 0 h 167"/>
                  <a:gd name="T14" fmla="*/ 194 w 291"/>
                  <a:gd name="T15" fmla="*/ 28 h 167"/>
                  <a:gd name="T16" fmla="*/ 291 w 291"/>
                  <a:gd name="T17" fmla="*/ 129 h 167"/>
                  <a:gd name="T18" fmla="*/ 264 w 291"/>
                  <a:gd name="T19" fmla="*/ 160 h 167"/>
                  <a:gd name="T20" fmla="*/ 237 w 291"/>
                  <a:gd name="T21" fmla="*/ 167 h 167"/>
                  <a:gd name="T22" fmla="*/ 247 w 291"/>
                  <a:gd name="T23" fmla="*/ 116 h 167"/>
                  <a:gd name="T24" fmla="*/ 247 w 291"/>
                  <a:gd name="T25" fmla="*/ 11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167">
                    <a:moveTo>
                      <a:pt x="247" y="116"/>
                    </a:moveTo>
                    <a:lnTo>
                      <a:pt x="215" y="84"/>
                    </a:lnTo>
                    <a:lnTo>
                      <a:pt x="142" y="53"/>
                    </a:lnTo>
                    <a:lnTo>
                      <a:pt x="21" y="40"/>
                    </a:lnTo>
                    <a:lnTo>
                      <a:pt x="6" y="80"/>
                    </a:lnTo>
                    <a:lnTo>
                      <a:pt x="0" y="15"/>
                    </a:lnTo>
                    <a:lnTo>
                      <a:pt x="95" y="0"/>
                    </a:lnTo>
                    <a:lnTo>
                      <a:pt x="194" y="28"/>
                    </a:lnTo>
                    <a:lnTo>
                      <a:pt x="291" y="129"/>
                    </a:lnTo>
                    <a:lnTo>
                      <a:pt x="264" y="160"/>
                    </a:lnTo>
                    <a:lnTo>
                      <a:pt x="237" y="167"/>
                    </a:lnTo>
                    <a:lnTo>
                      <a:pt x="247" y="116"/>
                    </a:lnTo>
                    <a:lnTo>
                      <a:pt x="247"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8" name="Freeform 970"/>
              <p:cNvSpPr>
                <a:spLocks/>
              </p:cNvSpPr>
              <p:nvPr/>
            </p:nvSpPr>
            <p:spPr bwMode="auto">
              <a:xfrm>
                <a:off x="3221" y="3927"/>
                <a:ext cx="19" cy="39"/>
              </a:xfrm>
              <a:custGeom>
                <a:avLst/>
                <a:gdLst>
                  <a:gd name="T0" fmla="*/ 0 w 38"/>
                  <a:gd name="T1" fmla="*/ 51 h 78"/>
                  <a:gd name="T2" fmla="*/ 22 w 38"/>
                  <a:gd name="T3" fmla="*/ 0 h 78"/>
                  <a:gd name="T4" fmla="*/ 34 w 38"/>
                  <a:gd name="T5" fmla="*/ 7 h 78"/>
                  <a:gd name="T6" fmla="*/ 38 w 38"/>
                  <a:gd name="T7" fmla="*/ 57 h 78"/>
                  <a:gd name="T8" fmla="*/ 32 w 38"/>
                  <a:gd name="T9" fmla="*/ 78 h 78"/>
                  <a:gd name="T10" fmla="*/ 13 w 38"/>
                  <a:gd name="T11" fmla="*/ 70 h 78"/>
                  <a:gd name="T12" fmla="*/ 0 w 38"/>
                  <a:gd name="T13" fmla="*/ 51 h 78"/>
                  <a:gd name="T14" fmla="*/ 0 w 38"/>
                  <a:gd name="T15" fmla="*/ 5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8">
                    <a:moveTo>
                      <a:pt x="0" y="51"/>
                    </a:moveTo>
                    <a:lnTo>
                      <a:pt x="22" y="0"/>
                    </a:lnTo>
                    <a:lnTo>
                      <a:pt x="34" y="7"/>
                    </a:lnTo>
                    <a:lnTo>
                      <a:pt x="38" y="57"/>
                    </a:lnTo>
                    <a:lnTo>
                      <a:pt x="32" y="78"/>
                    </a:lnTo>
                    <a:lnTo>
                      <a:pt x="13" y="70"/>
                    </a:lnTo>
                    <a:lnTo>
                      <a:pt x="0" y="51"/>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39" name="Freeform 971"/>
              <p:cNvSpPr>
                <a:spLocks/>
              </p:cNvSpPr>
              <p:nvPr/>
            </p:nvSpPr>
            <p:spPr bwMode="auto">
              <a:xfrm>
                <a:off x="3248" y="3932"/>
                <a:ext cx="20" cy="39"/>
              </a:xfrm>
              <a:custGeom>
                <a:avLst/>
                <a:gdLst>
                  <a:gd name="T0" fmla="*/ 0 w 40"/>
                  <a:gd name="T1" fmla="*/ 44 h 78"/>
                  <a:gd name="T2" fmla="*/ 21 w 40"/>
                  <a:gd name="T3" fmla="*/ 0 h 78"/>
                  <a:gd name="T4" fmla="*/ 34 w 40"/>
                  <a:gd name="T5" fmla="*/ 6 h 78"/>
                  <a:gd name="T6" fmla="*/ 32 w 40"/>
                  <a:gd name="T7" fmla="*/ 35 h 78"/>
                  <a:gd name="T8" fmla="*/ 40 w 40"/>
                  <a:gd name="T9" fmla="*/ 63 h 78"/>
                  <a:gd name="T10" fmla="*/ 32 w 40"/>
                  <a:gd name="T11" fmla="*/ 78 h 78"/>
                  <a:gd name="T12" fmla="*/ 13 w 40"/>
                  <a:gd name="T13" fmla="*/ 73 h 78"/>
                  <a:gd name="T14" fmla="*/ 0 w 40"/>
                  <a:gd name="T15" fmla="*/ 44 h 78"/>
                  <a:gd name="T16" fmla="*/ 0 w 40"/>
                  <a:gd name="T17"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8">
                    <a:moveTo>
                      <a:pt x="0" y="44"/>
                    </a:moveTo>
                    <a:lnTo>
                      <a:pt x="21" y="0"/>
                    </a:lnTo>
                    <a:lnTo>
                      <a:pt x="34" y="6"/>
                    </a:lnTo>
                    <a:lnTo>
                      <a:pt x="32" y="35"/>
                    </a:lnTo>
                    <a:lnTo>
                      <a:pt x="40" y="63"/>
                    </a:lnTo>
                    <a:lnTo>
                      <a:pt x="32" y="78"/>
                    </a:lnTo>
                    <a:lnTo>
                      <a:pt x="13" y="73"/>
                    </a:lnTo>
                    <a:lnTo>
                      <a:pt x="0" y="44"/>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0" name="Freeform 972"/>
              <p:cNvSpPr>
                <a:spLocks/>
              </p:cNvSpPr>
              <p:nvPr/>
            </p:nvSpPr>
            <p:spPr bwMode="auto">
              <a:xfrm>
                <a:off x="3279" y="3938"/>
                <a:ext cx="24" cy="42"/>
              </a:xfrm>
              <a:custGeom>
                <a:avLst/>
                <a:gdLst>
                  <a:gd name="T0" fmla="*/ 1 w 47"/>
                  <a:gd name="T1" fmla="*/ 80 h 83"/>
                  <a:gd name="T2" fmla="*/ 0 w 47"/>
                  <a:gd name="T3" fmla="*/ 59 h 83"/>
                  <a:gd name="T4" fmla="*/ 13 w 47"/>
                  <a:gd name="T5" fmla="*/ 26 h 83"/>
                  <a:gd name="T6" fmla="*/ 39 w 47"/>
                  <a:gd name="T7" fmla="*/ 0 h 83"/>
                  <a:gd name="T8" fmla="*/ 47 w 47"/>
                  <a:gd name="T9" fmla="*/ 11 h 83"/>
                  <a:gd name="T10" fmla="*/ 36 w 47"/>
                  <a:gd name="T11" fmla="*/ 66 h 83"/>
                  <a:gd name="T12" fmla="*/ 28 w 47"/>
                  <a:gd name="T13" fmla="*/ 83 h 83"/>
                  <a:gd name="T14" fmla="*/ 1 w 47"/>
                  <a:gd name="T15" fmla="*/ 80 h 83"/>
                  <a:gd name="T16" fmla="*/ 1 w 47"/>
                  <a:gd name="T1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83">
                    <a:moveTo>
                      <a:pt x="1" y="80"/>
                    </a:moveTo>
                    <a:lnTo>
                      <a:pt x="0" y="59"/>
                    </a:lnTo>
                    <a:lnTo>
                      <a:pt x="13" y="26"/>
                    </a:lnTo>
                    <a:lnTo>
                      <a:pt x="39" y="0"/>
                    </a:lnTo>
                    <a:lnTo>
                      <a:pt x="47" y="11"/>
                    </a:lnTo>
                    <a:lnTo>
                      <a:pt x="36" y="66"/>
                    </a:lnTo>
                    <a:lnTo>
                      <a:pt x="28" y="83"/>
                    </a:lnTo>
                    <a:lnTo>
                      <a:pt x="1" y="80"/>
                    </a:lnTo>
                    <a:lnTo>
                      <a:pt x="1"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1" name="Freeform 973"/>
              <p:cNvSpPr>
                <a:spLocks/>
              </p:cNvSpPr>
              <p:nvPr/>
            </p:nvSpPr>
            <p:spPr bwMode="auto">
              <a:xfrm>
                <a:off x="3992" y="4083"/>
                <a:ext cx="67" cy="81"/>
              </a:xfrm>
              <a:custGeom>
                <a:avLst/>
                <a:gdLst>
                  <a:gd name="T0" fmla="*/ 82 w 135"/>
                  <a:gd name="T1" fmla="*/ 40 h 161"/>
                  <a:gd name="T2" fmla="*/ 52 w 135"/>
                  <a:gd name="T3" fmla="*/ 79 h 161"/>
                  <a:gd name="T4" fmla="*/ 80 w 135"/>
                  <a:gd name="T5" fmla="*/ 104 h 161"/>
                  <a:gd name="T6" fmla="*/ 118 w 135"/>
                  <a:gd name="T7" fmla="*/ 118 h 161"/>
                  <a:gd name="T8" fmla="*/ 135 w 135"/>
                  <a:gd name="T9" fmla="*/ 138 h 161"/>
                  <a:gd name="T10" fmla="*/ 115 w 135"/>
                  <a:gd name="T11" fmla="*/ 157 h 161"/>
                  <a:gd name="T12" fmla="*/ 78 w 135"/>
                  <a:gd name="T13" fmla="*/ 161 h 161"/>
                  <a:gd name="T14" fmla="*/ 0 w 135"/>
                  <a:gd name="T15" fmla="*/ 93 h 161"/>
                  <a:gd name="T16" fmla="*/ 21 w 135"/>
                  <a:gd name="T17" fmla="*/ 28 h 161"/>
                  <a:gd name="T18" fmla="*/ 50 w 135"/>
                  <a:gd name="T19" fmla="*/ 7 h 161"/>
                  <a:gd name="T20" fmla="*/ 82 w 135"/>
                  <a:gd name="T21" fmla="*/ 0 h 161"/>
                  <a:gd name="T22" fmla="*/ 103 w 135"/>
                  <a:gd name="T23" fmla="*/ 19 h 161"/>
                  <a:gd name="T24" fmla="*/ 82 w 135"/>
                  <a:gd name="T25" fmla="*/ 40 h 161"/>
                  <a:gd name="T26" fmla="*/ 82 w 135"/>
                  <a:gd name="T27" fmla="*/ 4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61">
                    <a:moveTo>
                      <a:pt x="82" y="40"/>
                    </a:moveTo>
                    <a:lnTo>
                      <a:pt x="52" y="79"/>
                    </a:lnTo>
                    <a:lnTo>
                      <a:pt x="80" y="104"/>
                    </a:lnTo>
                    <a:lnTo>
                      <a:pt x="118" y="118"/>
                    </a:lnTo>
                    <a:lnTo>
                      <a:pt x="135" y="138"/>
                    </a:lnTo>
                    <a:lnTo>
                      <a:pt x="115" y="157"/>
                    </a:lnTo>
                    <a:lnTo>
                      <a:pt x="78" y="161"/>
                    </a:lnTo>
                    <a:lnTo>
                      <a:pt x="0" y="93"/>
                    </a:lnTo>
                    <a:lnTo>
                      <a:pt x="21" y="28"/>
                    </a:lnTo>
                    <a:lnTo>
                      <a:pt x="50" y="7"/>
                    </a:lnTo>
                    <a:lnTo>
                      <a:pt x="82" y="0"/>
                    </a:lnTo>
                    <a:lnTo>
                      <a:pt x="103" y="19"/>
                    </a:lnTo>
                    <a:lnTo>
                      <a:pt x="82" y="40"/>
                    </a:lnTo>
                    <a:lnTo>
                      <a:pt x="8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2" name="Freeform 974"/>
              <p:cNvSpPr>
                <a:spLocks/>
              </p:cNvSpPr>
              <p:nvPr/>
            </p:nvSpPr>
            <p:spPr bwMode="auto">
              <a:xfrm>
                <a:off x="3751" y="3925"/>
                <a:ext cx="233" cy="196"/>
              </a:xfrm>
              <a:custGeom>
                <a:avLst/>
                <a:gdLst>
                  <a:gd name="T0" fmla="*/ 457 w 466"/>
                  <a:gd name="T1" fmla="*/ 36 h 394"/>
                  <a:gd name="T2" fmla="*/ 371 w 466"/>
                  <a:gd name="T3" fmla="*/ 76 h 394"/>
                  <a:gd name="T4" fmla="*/ 282 w 466"/>
                  <a:gd name="T5" fmla="*/ 110 h 394"/>
                  <a:gd name="T6" fmla="*/ 107 w 466"/>
                  <a:gd name="T7" fmla="*/ 183 h 394"/>
                  <a:gd name="T8" fmla="*/ 67 w 466"/>
                  <a:gd name="T9" fmla="*/ 217 h 394"/>
                  <a:gd name="T10" fmla="*/ 50 w 466"/>
                  <a:gd name="T11" fmla="*/ 264 h 394"/>
                  <a:gd name="T12" fmla="*/ 48 w 466"/>
                  <a:gd name="T13" fmla="*/ 318 h 394"/>
                  <a:gd name="T14" fmla="*/ 50 w 466"/>
                  <a:gd name="T15" fmla="*/ 373 h 394"/>
                  <a:gd name="T16" fmla="*/ 31 w 466"/>
                  <a:gd name="T17" fmla="*/ 394 h 394"/>
                  <a:gd name="T18" fmla="*/ 10 w 466"/>
                  <a:gd name="T19" fmla="*/ 373 h 394"/>
                  <a:gd name="T20" fmla="*/ 0 w 466"/>
                  <a:gd name="T21" fmla="*/ 327 h 394"/>
                  <a:gd name="T22" fmla="*/ 4 w 466"/>
                  <a:gd name="T23" fmla="*/ 232 h 394"/>
                  <a:gd name="T24" fmla="*/ 31 w 466"/>
                  <a:gd name="T25" fmla="*/ 179 h 394"/>
                  <a:gd name="T26" fmla="*/ 84 w 466"/>
                  <a:gd name="T27" fmla="*/ 145 h 394"/>
                  <a:gd name="T28" fmla="*/ 170 w 466"/>
                  <a:gd name="T29" fmla="*/ 110 h 394"/>
                  <a:gd name="T30" fmla="*/ 305 w 466"/>
                  <a:gd name="T31" fmla="*/ 55 h 394"/>
                  <a:gd name="T32" fmla="*/ 373 w 466"/>
                  <a:gd name="T33" fmla="*/ 29 h 394"/>
                  <a:gd name="T34" fmla="*/ 440 w 466"/>
                  <a:gd name="T35" fmla="*/ 0 h 394"/>
                  <a:gd name="T36" fmla="*/ 466 w 466"/>
                  <a:gd name="T37" fmla="*/ 12 h 394"/>
                  <a:gd name="T38" fmla="*/ 457 w 466"/>
                  <a:gd name="T39" fmla="*/ 36 h 394"/>
                  <a:gd name="T40" fmla="*/ 457 w 466"/>
                  <a:gd name="T41" fmla="*/ 3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394">
                    <a:moveTo>
                      <a:pt x="457" y="36"/>
                    </a:moveTo>
                    <a:lnTo>
                      <a:pt x="371" y="76"/>
                    </a:lnTo>
                    <a:lnTo>
                      <a:pt x="282" y="110"/>
                    </a:lnTo>
                    <a:lnTo>
                      <a:pt x="107" y="183"/>
                    </a:lnTo>
                    <a:lnTo>
                      <a:pt x="67" y="217"/>
                    </a:lnTo>
                    <a:lnTo>
                      <a:pt x="50" y="264"/>
                    </a:lnTo>
                    <a:lnTo>
                      <a:pt x="48" y="318"/>
                    </a:lnTo>
                    <a:lnTo>
                      <a:pt x="50" y="373"/>
                    </a:lnTo>
                    <a:lnTo>
                      <a:pt x="31" y="394"/>
                    </a:lnTo>
                    <a:lnTo>
                      <a:pt x="10" y="373"/>
                    </a:lnTo>
                    <a:lnTo>
                      <a:pt x="0" y="327"/>
                    </a:lnTo>
                    <a:lnTo>
                      <a:pt x="4" y="232"/>
                    </a:lnTo>
                    <a:lnTo>
                      <a:pt x="31" y="179"/>
                    </a:lnTo>
                    <a:lnTo>
                      <a:pt x="84" y="145"/>
                    </a:lnTo>
                    <a:lnTo>
                      <a:pt x="170" y="110"/>
                    </a:lnTo>
                    <a:lnTo>
                      <a:pt x="305" y="55"/>
                    </a:lnTo>
                    <a:lnTo>
                      <a:pt x="373" y="29"/>
                    </a:lnTo>
                    <a:lnTo>
                      <a:pt x="440" y="0"/>
                    </a:lnTo>
                    <a:lnTo>
                      <a:pt x="466" y="12"/>
                    </a:lnTo>
                    <a:lnTo>
                      <a:pt x="457" y="36"/>
                    </a:lnTo>
                    <a:lnTo>
                      <a:pt x="45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3" name="Freeform 975"/>
              <p:cNvSpPr>
                <a:spLocks/>
              </p:cNvSpPr>
              <p:nvPr/>
            </p:nvSpPr>
            <p:spPr bwMode="auto">
              <a:xfrm>
                <a:off x="3633" y="4079"/>
                <a:ext cx="385" cy="171"/>
              </a:xfrm>
              <a:custGeom>
                <a:avLst/>
                <a:gdLst>
                  <a:gd name="T0" fmla="*/ 68 w 770"/>
                  <a:gd name="T1" fmla="*/ 107 h 342"/>
                  <a:gd name="T2" fmla="*/ 119 w 770"/>
                  <a:gd name="T3" fmla="*/ 95 h 342"/>
                  <a:gd name="T4" fmla="*/ 197 w 770"/>
                  <a:gd name="T5" fmla="*/ 126 h 342"/>
                  <a:gd name="T6" fmla="*/ 568 w 770"/>
                  <a:gd name="T7" fmla="*/ 217 h 342"/>
                  <a:gd name="T8" fmla="*/ 646 w 770"/>
                  <a:gd name="T9" fmla="*/ 262 h 342"/>
                  <a:gd name="T10" fmla="*/ 732 w 770"/>
                  <a:gd name="T11" fmla="*/ 280 h 342"/>
                  <a:gd name="T12" fmla="*/ 770 w 770"/>
                  <a:gd name="T13" fmla="*/ 306 h 342"/>
                  <a:gd name="T14" fmla="*/ 764 w 770"/>
                  <a:gd name="T15" fmla="*/ 327 h 342"/>
                  <a:gd name="T16" fmla="*/ 741 w 770"/>
                  <a:gd name="T17" fmla="*/ 342 h 342"/>
                  <a:gd name="T18" fmla="*/ 644 w 770"/>
                  <a:gd name="T19" fmla="*/ 333 h 342"/>
                  <a:gd name="T20" fmla="*/ 606 w 770"/>
                  <a:gd name="T21" fmla="*/ 310 h 342"/>
                  <a:gd name="T22" fmla="*/ 561 w 770"/>
                  <a:gd name="T23" fmla="*/ 285 h 342"/>
                  <a:gd name="T24" fmla="*/ 469 w 770"/>
                  <a:gd name="T25" fmla="*/ 261 h 342"/>
                  <a:gd name="T26" fmla="*/ 361 w 770"/>
                  <a:gd name="T27" fmla="*/ 240 h 342"/>
                  <a:gd name="T28" fmla="*/ 192 w 770"/>
                  <a:gd name="T29" fmla="*/ 198 h 342"/>
                  <a:gd name="T30" fmla="*/ 158 w 770"/>
                  <a:gd name="T31" fmla="*/ 177 h 342"/>
                  <a:gd name="T32" fmla="*/ 121 w 770"/>
                  <a:gd name="T33" fmla="*/ 166 h 342"/>
                  <a:gd name="T34" fmla="*/ 53 w 770"/>
                  <a:gd name="T35" fmla="*/ 175 h 342"/>
                  <a:gd name="T36" fmla="*/ 19 w 770"/>
                  <a:gd name="T37" fmla="*/ 152 h 342"/>
                  <a:gd name="T38" fmla="*/ 4 w 770"/>
                  <a:gd name="T39" fmla="*/ 110 h 342"/>
                  <a:gd name="T40" fmla="*/ 0 w 770"/>
                  <a:gd name="T41" fmla="*/ 19 h 342"/>
                  <a:gd name="T42" fmla="*/ 21 w 770"/>
                  <a:gd name="T43" fmla="*/ 0 h 342"/>
                  <a:gd name="T44" fmla="*/ 40 w 770"/>
                  <a:gd name="T45" fmla="*/ 19 h 342"/>
                  <a:gd name="T46" fmla="*/ 42 w 770"/>
                  <a:gd name="T47" fmla="*/ 69 h 342"/>
                  <a:gd name="T48" fmla="*/ 68 w 770"/>
                  <a:gd name="T49" fmla="*/ 107 h 342"/>
                  <a:gd name="T50" fmla="*/ 68 w 770"/>
                  <a:gd name="T51" fmla="*/ 10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0" h="342">
                    <a:moveTo>
                      <a:pt x="68" y="107"/>
                    </a:moveTo>
                    <a:lnTo>
                      <a:pt x="119" y="95"/>
                    </a:lnTo>
                    <a:lnTo>
                      <a:pt x="197" y="126"/>
                    </a:lnTo>
                    <a:lnTo>
                      <a:pt x="568" y="217"/>
                    </a:lnTo>
                    <a:lnTo>
                      <a:pt x="646" y="262"/>
                    </a:lnTo>
                    <a:lnTo>
                      <a:pt x="732" y="280"/>
                    </a:lnTo>
                    <a:lnTo>
                      <a:pt x="770" y="306"/>
                    </a:lnTo>
                    <a:lnTo>
                      <a:pt x="764" y="327"/>
                    </a:lnTo>
                    <a:lnTo>
                      <a:pt x="741" y="342"/>
                    </a:lnTo>
                    <a:lnTo>
                      <a:pt x="644" y="333"/>
                    </a:lnTo>
                    <a:lnTo>
                      <a:pt x="606" y="310"/>
                    </a:lnTo>
                    <a:lnTo>
                      <a:pt x="561" y="285"/>
                    </a:lnTo>
                    <a:lnTo>
                      <a:pt x="469" y="261"/>
                    </a:lnTo>
                    <a:lnTo>
                      <a:pt x="361" y="240"/>
                    </a:lnTo>
                    <a:lnTo>
                      <a:pt x="192" y="198"/>
                    </a:lnTo>
                    <a:lnTo>
                      <a:pt x="158" y="177"/>
                    </a:lnTo>
                    <a:lnTo>
                      <a:pt x="121" y="166"/>
                    </a:lnTo>
                    <a:lnTo>
                      <a:pt x="53" y="175"/>
                    </a:lnTo>
                    <a:lnTo>
                      <a:pt x="19" y="152"/>
                    </a:lnTo>
                    <a:lnTo>
                      <a:pt x="4" y="110"/>
                    </a:lnTo>
                    <a:lnTo>
                      <a:pt x="0" y="19"/>
                    </a:lnTo>
                    <a:lnTo>
                      <a:pt x="21" y="0"/>
                    </a:lnTo>
                    <a:lnTo>
                      <a:pt x="40" y="19"/>
                    </a:lnTo>
                    <a:lnTo>
                      <a:pt x="42" y="69"/>
                    </a:lnTo>
                    <a:lnTo>
                      <a:pt x="68" y="107"/>
                    </a:lnTo>
                    <a:lnTo>
                      <a:pt x="68"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4" name="Freeform 976"/>
              <p:cNvSpPr>
                <a:spLocks/>
              </p:cNvSpPr>
              <p:nvPr/>
            </p:nvSpPr>
            <p:spPr bwMode="auto">
              <a:xfrm>
                <a:off x="3940" y="3992"/>
                <a:ext cx="261" cy="181"/>
              </a:xfrm>
              <a:custGeom>
                <a:avLst/>
                <a:gdLst>
                  <a:gd name="T0" fmla="*/ 506 w 521"/>
                  <a:gd name="T1" fmla="*/ 40 h 361"/>
                  <a:gd name="T2" fmla="*/ 401 w 521"/>
                  <a:gd name="T3" fmla="*/ 65 h 361"/>
                  <a:gd name="T4" fmla="*/ 260 w 521"/>
                  <a:gd name="T5" fmla="*/ 97 h 361"/>
                  <a:gd name="T6" fmla="*/ 47 w 521"/>
                  <a:gd name="T7" fmla="*/ 194 h 361"/>
                  <a:gd name="T8" fmla="*/ 55 w 521"/>
                  <a:gd name="T9" fmla="*/ 242 h 361"/>
                  <a:gd name="T10" fmla="*/ 57 w 521"/>
                  <a:gd name="T11" fmla="*/ 335 h 361"/>
                  <a:gd name="T12" fmla="*/ 26 w 521"/>
                  <a:gd name="T13" fmla="*/ 361 h 361"/>
                  <a:gd name="T14" fmla="*/ 0 w 521"/>
                  <a:gd name="T15" fmla="*/ 331 h 361"/>
                  <a:gd name="T16" fmla="*/ 4 w 521"/>
                  <a:gd name="T17" fmla="*/ 207 h 361"/>
                  <a:gd name="T18" fmla="*/ 21 w 521"/>
                  <a:gd name="T19" fmla="*/ 167 h 361"/>
                  <a:gd name="T20" fmla="*/ 49 w 521"/>
                  <a:gd name="T21" fmla="*/ 139 h 361"/>
                  <a:gd name="T22" fmla="*/ 129 w 521"/>
                  <a:gd name="T23" fmla="*/ 97 h 361"/>
                  <a:gd name="T24" fmla="*/ 245 w 521"/>
                  <a:gd name="T25" fmla="*/ 63 h 361"/>
                  <a:gd name="T26" fmla="*/ 371 w 521"/>
                  <a:gd name="T27" fmla="*/ 25 h 361"/>
                  <a:gd name="T28" fmla="*/ 498 w 521"/>
                  <a:gd name="T29" fmla="*/ 0 h 361"/>
                  <a:gd name="T30" fmla="*/ 521 w 521"/>
                  <a:gd name="T31" fmla="*/ 17 h 361"/>
                  <a:gd name="T32" fmla="*/ 506 w 521"/>
                  <a:gd name="T33" fmla="*/ 40 h 361"/>
                  <a:gd name="T34" fmla="*/ 506 w 521"/>
                  <a:gd name="T35" fmla="*/ 4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1" h="361">
                    <a:moveTo>
                      <a:pt x="506" y="40"/>
                    </a:moveTo>
                    <a:lnTo>
                      <a:pt x="401" y="65"/>
                    </a:lnTo>
                    <a:lnTo>
                      <a:pt x="260" y="97"/>
                    </a:lnTo>
                    <a:lnTo>
                      <a:pt x="47" y="194"/>
                    </a:lnTo>
                    <a:lnTo>
                      <a:pt x="55" y="242"/>
                    </a:lnTo>
                    <a:lnTo>
                      <a:pt x="57" y="335"/>
                    </a:lnTo>
                    <a:lnTo>
                      <a:pt x="26" y="361"/>
                    </a:lnTo>
                    <a:lnTo>
                      <a:pt x="0" y="331"/>
                    </a:lnTo>
                    <a:lnTo>
                      <a:pt x="4" y="207"/>
                    </a:lnTo>
                    <a:lnTo>
                      <a:pt x="21" y="167"/>
                    </a:lnTo>
                    <a:lnTo>
                      <a:pt x="49" y="139"/>
                    </a:lnTo>
                    <a:lnTo>
                      <a:pt x="129" y="97"/>
                    </a:lnTo>
                    <a:lnTo>
                      <a:pt x="245" y="63"/>
                    </a:lnTo>
                    <a:lnTo>
                      <a:pt x="371" y="25"/>
                    </a:lnTo>
                    <a:lnTo>
                      <a:pt x="498" y="0"/>
                    </a:lnTo>
                    <a:lnTo>
                      <a:pt x="521" y="17"/>
                    </a:lnTo>
                    <a:lnTo>
                      <a:pt x="506" y="40"/>
                    </a:lnTo>
                    <a:lnTo>
                      <a:pt x="50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45" name="Freeform 977"/>
              <p:cNvSpPr>
                <a:spLocks/>
              </p:cNvSpPr>
              <p:nvPr/>
            </p:nvSpPr>
            <p:spPr bwMode="auto">
              <a:xfrm>
                <a:off x="3958" y="3926"/>
                <a:ext cx="202" cy="52"/>
              </a:xfrm>
              <a:custGeom>
                <a:avLst/>
                <a:gdLst>
                  <a:gd name="T0" fmla="*/ 17 w 403"/>
                  <a:gd name="T1" fmla="*/ 0 h 105"/>
                  <a:gd name="T2" fmla="*/ 154 w 403"/>
                  <a:gd name="T3" fmla="*/ 2 h 105"/>
                  <a:gd name="T4" fmla="*/ 295 w 403"/>
                  <a:gd name="T5" fmla="*/ 25 h 105"/>
                  <a:gd name="T6" fmla="*/ 393 w 403"/>
                  <a:gd name="T7" fmla="*/ 69 h 105"/>
                  <a:gd name="T8" fmla="*/ 403 w 403"/>
                  <a:gd name="T9" fmla="*/ 95 h 105"/>
                  <a:gd name="T10" fmla="*/ 374 w 403"/>
                  <a:gd name="T11" fmla="*/ 105 h 105"/>
                  <a:gd name="T12" fmla="*/ 302 w 403"/>
                  <a:gd name="T13" fmla="*/ 82 h 105"/>
                  <a:gd name="T14" fmla="*/ 200 w 403"/>
                  <a:gd name="T15" fmla="*/ 61 h 105"/>
                  <a:gd name="T16" fmla="*/ 25 w 403"/>
                  <a:gd name="T17" fmla="*/ 40 h 105"/>
                  <a:gd name="T18" fmla="*/ 0 w 403"/>
                  <a:gd name="T19" fmla="*/ 23 h 105"/>
                  <a:gd name="T20" fmla="*/ 17 w 403"/>
                  <a:gd name="T21" fmla="*/ 0 h 105"/>
                  <a:gd name="T22" fmla="*/ 17 w 403"/>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05">
                    <a:moveTo>
                      <a:pt x="17" y="0"/>
                    </a:moveTo>
                    <a:lnTo>
                      <a:pt x="154" y="2"/>
                    </a:lnTo>
                    <a:lnTo>
                      <a:pt x="295" y="25"/>
                    </a:lnTo>
                    <a:lnTo>
                      <a:pt x="393" y="69"/>
                    </a:lnTo>
                    <a:lnTo>
                      <a:pt x="403" y="95"/>
                    </a:lnTo>
                    <a:lnTo>
                      <a:pt x="374" y="105"/>
                    </a:lnTo>
                    <a:lnTo>
                      <a:pt x="302" y="82"/>
                    </a:lnTo>
                    <a:lnTo>
                      <a:pt x="200" y="61"/>
                    </a:lnTo>
                    <a:lnTo>
                      <a:pt x="25" y="40"/>
                    </a:lnTo>
                    <a:lnTo>
                      <a:pt x="0" y="23"/>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aphicFrame>
          <p:nvGraphicFramePr>
            <p:cNvPr id="8146" name="Object 978"/>
            <p:cNvGraphicFramePr>
              <a:graphicFrameLocks noChangeAspect="1"/>
            </p:cNvGraphicFramePr>
            <p:nvPr/>
          </p:nvGraphicFramePr>
          <p:xfrm>
            <a:off x="3775" y="912"/>
            <a:ext cx="1863" cy="924"/>
          </p:xfrm>
          <a:graphic>
            <a:graphicData uri="http://schemas.openxmlformats.org/presentationml/2006/ole">
              <mc:AlternateContent xmlns:mc="http://schemas.openxmlformats.org/markup-compatibility/2006">
                <mc:Choice xmlns:v="urn:schemas-microsoft-com:vml" Requires="v">
                  <p:oleObj spid="_x0000_s8164" name="Clip" r:id="rId11" imgW="1823760" imgH="1821960" progId="MS_ClipArt_Gallery.2">
                    <p:embed/>
                  </p:oleObj>
                </mc:Choice>
                <mc:Fallback>
                  <p:oleObj name="Clip" r:id="rId11" imgW="1823760" imgH="1821960" progId="MS_ClipArt_Gallery.2">
                    <p:embed/>
                    <p:pic>
                      <p:nvPicPr>
                        <p:cNvPr id="0" name="Object 9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 y="912"/>
                          <a:ext cx="1863" cy="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pic>
        <p:nvPicPr>
          <p:cNvPr id="8147" name="Picture 979" descr="MCj025008400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7875" y="4051300"/>
            <a:ext cx="1598613" cy="1622425"/>
          </a:xfrm>
          <a:prstGeom prst="rect">
            <a:avLst/>
          </a:prstGeom>
          <a:noFill/>
          <a:extLst>
            <a:ext uri="{909E8E84-426E-40DD-AFC4-6F175D3DCCD1}">
              <a14:hiddenFill xmlns:a14="http://schemas.microsoft.com/office/drawing/2010/main">
                <a:solidFill>
                  <a:srgbClr val="FFFFFF"/>
                </a:solidFill>
              </a14:hiddenFill>
            </a:ext>
          </a:extLst>
        </p:spPr>
      </p:pic>
      <p:pic>
        <p:nvPicPr>
          <p:cNvPr id="8148" name="Picture 980" descr="MCj029344000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888" y="1817688"/>
            <a:ext cx="1084262" cy="1309687"/>
          </a:xfrm>
          <a:prstGeom prst="rect">
            <a:avLst/>
          </a:prstGeom>
          <a:noFill/>
          <a:extLst>
            <a:ext uri="{909E8E84-426E-40DD-AFC4-6F175D3DCCD1}">
              <a14:hiddenFill xmlns:a14="http://schemas.microsoft.com/office/drawing/2010/main">
                <a:solidFill>
                  <a:srgbClr val="FFFFFF"/>
                </a:solidFill>
              </a14:hiddenFill>
            </a:ext>
          </a:extLst>
        </p:spPr>
      </p:pic>
      <p:pic>
        <p:nvPicPr>
          <p:cNvPr id="8149" name="Picture 981" descr="MCBD07954_00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9088" y="1827213"/>
            <a:ext cx="1541462" cy="1138237"/>
          </a:xfrm>
          <a:prstGeom prst="rect">
            <a:avLst/>
          </a:prstGeom>
          <a:noFill/>
          <a:extLst>
            <a:ext uri="{909E8E84-426E-40DD-AFC4-6F175D3DCCD1}">
              <a14:hiddenFill xmlns:a14="http://schemas.microsoft.com/office/drawing/2010/main">
                <a:solidFill>
                  <a:srgbClr val="FFFFFF"/>
                </a:solidFill>
              </a14:hiddenFill>
            </a:ext>
          </a:extLst>
        </p:spPr>
      </p:pic>
      <p:sp>
        <p:nvSpPr>
          <p:cNvPr id="8150" name="Line 982"/>
          <p:cNvSpPr>
            <a:spLocks noChangeShapeType="1"/>
          </p:cNvSpPr>
          <p:nvPr/>
        </p:nvSpPr>
        <p:spPr bwMode="auto">
          <a:xfrm flipH="1">
            <a:off x="2193925" y="2344738"/>
            <a:ext cx="166688"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1" name="Line 983"/>
          <p:cNvSpPr>
            <a:spLocks noChangeShapeType="1"/>
          </p:cNvSpPr>
          <p:nvPr/>
        </p:nvSpPr>
        <p:spPr bwMode="auto">
          <a:xfrm flipH="1">
            <a:off x="4110038" y="2746375"/>
            <a:ext cx="49212" cy="314325"/>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2" name="Line 984"/>
          <p:cNvSpPr>
            <a:spLocks noChangeShapeType="1"/>
          </p:cNvSpPr>
          <p:nvPr/>
        </p:nvSpPr>
        <p:spPr bwMode="auto">
          <a:xfrm flipH="1">
            <a:off x="2732088" y="2832100"/>
            <a:ext cx="498475" cy="314325"/>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3" name="Line 985"/>
          <p:cNvSpPr>
            <a:spLocks noChangeShapeType="1"/>
          </p:cNvSpPr>
          <p:nvPr/>
        </p:nvSpPr>
        <p:spPr bwMode="auto">
          <a:xfrm flipH="1">
            <a:off x="1347788" y="3611563"/>
            <a:ext cx="166687"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4" name="Line 986"/>
          <p:cNvSpPr>
            <a:spLocks noChangeShapeType="1"/>
          </p:cNvSpPr>
          <p:nvPr/>
        </p:nvSpPr>
        <p:spPr bwMode="auto">
          <a:xfrm flipH="1">
            <a:off x="2860675" y="3929063"/>
            <a:ext cx="1330325" cy="33020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5" name="Line 987"/>
          <p:cNvSpPr>
            <a:spLocks noChangeShapeType="1"/>
          </p:cNvSpPr>
          <p:nvPr/>
        </p:nvSpPr>
        <p:spPr bwMode="auto">
          <a:xfrm flipH="1">
            <a:off x="5421313" y="3925888"/>
            <a:ext cx="166687" cy="830262"/>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6" name="Line 988"/>
          <p:cNvSpPr>
            <a:spLocks noChangeShapeType="1"/>
          </p:cNvSpPr>
          <p:nvPr/>
        </p:nvSpPr>
        <p:spPr bwMode="auto">
          <a:xfrm flipH="1" flipV="1">
            <a:off x="2549525" y="4743450"/>
            <a:ext cx="1247775" cy="34925"/>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7" name="Line 989"/>
          <p:cNvSpPr>
            <a:spLocks noChangeShapeType="1"/>
          </p:cNvSpPr>
          <p:nvPr/>
        </p:nvSpPr>
        <p:spPr bwMode="auto">
          <a:xfrm flipH="1">
            <a:off x="3898900" y="5246688"/>
            <a:ext cx="1497013" cy="19685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8" name="Line 990"/>
          <p:cNvSpPr>
            <a:spLocks noChangeShapeType="1"/>
          </p:cNvSpPr>
          <p:nvPr/>
        </p:nvSpPr>
        <p:spPr bwMode="auto">
          <a:xfrm>
            <a:off x="8367713" y="3662363"/>
            <a:ext cx="131762" cy="1362075"/>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59" name="Line 991"/>
          <p:cNvSpPr>
            <a:spLocks noChangeShapeType="1"/>
          </p:cNvSpPr>
          <p:nvPr/>
        </p:nvSpPr>
        <p:spPr bwMode="auto">
          <a:xfrm flipH="1" flipV="1">
            <a:off x="4911725" y="2516188"/>
            <a:ext cx="649288" cy="1905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0" name="Line 992"/>
          <p:cNvSpPr>
            <a:spLocks noChangeShapeType="1"/>
          </p:cNvSpPr>
          <p:nvPr/>
        </p:nvSpPr>
        <p:spPr bwMode="auto">
          <a:xfrm flipH="1">
            <a:off x="5878513" y="4383088"/>
            <a:ext cx="166687" cy="830262"/>
          </a:xfrm>
          <a:prstGeom prst="line">
            <a:avLst/>
          </a:prstGeom>
          <a:noFill/>
          <a:ln w="571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1" name="Line 993"/>
          <p:cNvSpPr>
            <a:spLocks noChangeShapeType="1"/>
          </p:cNvSpPr>
          <p:nvPr/>
        </p:nvSpPr>
        <p:spPr bwMode="auto">
          <a:xfrm flipH="1">
            <a:off x="6030913" y="4535488"/>
            <a:ext cx="166687" cy="830262"/>
          </a:xfrm>
          <a:prstGeom prst="line">
            <a:avLst/>
          </a:prstGeom>
          <a:noFill/>
          <a:ln w="571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2" name="Line 994"/>
          <p:cNvSpPr>
            <a:spLocks noChangeShapeType="1"/>
          </p:cNvSpPr>
          <p:nvPr/>
        </p:nvSpPr>
        <p:spPr bwMode="auto">
          <a:xfrm flipH="1" flipV="1">
            <a:off x="7375525" y="3951288"/>
            <a:ext cx="350838" cy="368300"/>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3" name="Line 995"/>
          <p:cNvSpPr>
            <a:spLocks noChangeShapeType="1"/>
          </p:cNvSpPr>
          <p:nvPr/>
        </p:nvSpPr>
        <p:spPr bwMode="auto">
          <a:xfrm flipH="1">
            <a:off x="5549900" y="5219700"/>
            <a:ext cx="866775" cy="214313"/>
          </a:xfrm>
          <a:prstGeom prst="line">
            <a:avLst/>
          </a:prstGeom>
          <a:noFill/>
          <a:ln w="762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rban scape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Grp="1" noRot="1" noChangeArrowheads="1"/>
          </p:cNvSpPr>
          <p:nvPr>
            <p:ph type="title"/>
          </p:nvPr>
        </p:nvSpPr>
        <p:spPr>
          <a:xfrm>
            <a:off x="152400" y="152400"/>
            <a:ext cx="8763000" cy="1600200"/>
          </a:xfrm>
        </p:spPr>
        <p:txBody>
          <a:bodyPr/>
          <a:lstStyle/>
          <a:p>
            <a:pPr defTabSz="741363"/>
            <a:r>
              <a:rPr lang="en-US" altLang="en-US"/>
              <a:t>Impervious Surfaces</a:t>
            </a:r>
          </a:p>
        </p:txBody>
      </p:sp>
      <p:sp>
        <p:nvSpPr>
          <p:cNvPr id="18436" name="Rectangle 4"/>
          <p:cNvSpPr>
            <a:spLocks noGrp="1" noChangeArrowheads="1"/>
          </p:cNvSpPr>
          <p:nvPr>
            <p:ph type="body" idx="1"/>
          </p:nvPr>
        </p:nvSpPr>
        <p:spPr>
          <a:xfrm>
            <a:off x="746125" y="1752600"/>
            <a:ext cx="7796213" cy="1371600"/>
          </a:xfrm>
          <a:solidFill>
            <a:srgbClr val="333366">
              <a:alpha val="50000"/>
            </a:srgbClr>
          </a:solidFill>
          <a:ln w="25400">
            <a:solidFill>
              <a:srgbClr val="FF6600"/>
            </a:solidFill>
            <a:miter lim="800000"/>
            <a:headEnd/>
            <a:tailEnd/>
          </a:ln>
        </p:spPr>
        <p:txBody>
          <a:bodyPr/>
          <a:lstStyle/>
          <a:p>
            <a:pPr algn="ctr">
              <a:lnSpc>
                <a:spcPct val="90000"/>
              </a:lnSpc>
              <a:buFont typeface="Wingdings" charset="2"/>
              <a:buNone/>
            </a:pPr>
            <a:r>
              <a:rPr lang="en-US" altLang="en-US" sz="2800"/>
              <a:t>Materials like cement, asphalt, roofing, and compacted soil that prevent percolation of runoff into the ground.</a:t>
            </a:r>
          </a:p>
        </p:txBody>
      </p:sp>
      <p:sp>
        <p:nvSpPr>
          <p:cNvPr id="18437" name="Rectangle 5"/>
          <p:cNvSpPr>
            <a:spLocks noChangeArrowheads="1"/>
          </p:cNvSpPr>
          <p:nvPr/>
        </p:nvSpPr>
        <p:spPr bwMode="auto">
          <a:xfrm>
            <a:off x="533400" y="4114800"/>
            <a:ext cx="8205788" cy="2351088"/>
          </a:xfrm>
          <a:prstGeom prst="rect">
            <a:avLst/>
          </a:prstGeom>
          <a:solidFill>
            <a:srgbClr val="FF6600">
              <a:alpha val="50000"/>
            </a:srgbClr>
          </a:solidFill>
          <a:ln w="25400">
            <a:solidFill>
              <a:srgbClr val="3333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9250" indent="-349250" defTabSz="741363">
              <a:spcBef>
                <a:spcPct val="20000"/>
              </a:spcBef>
              <a:buClr>
                <a:schemeClr val="hlink"/>
              </a:buClr>
              <a:buSzPct val="70000"/>
              <a:buFont typeface="Wingdings" charset="2"/>
              <a:buChar char="n"/>
              <a:defRPr sz="3200">
                <a:solidFill>
                  <a:schemeClr val="tx1"/>
                </a:solidFill>
                <a:effectLst>
                  <a:outerShdw blurRad="38100" dist="38100" dir="2700000" algn="tl">
                    <a:srgbClr val="000000"/>
                  </a:outerShdw>
                </a:effectLst>
                <a:latin typeface="Garamond" charset="0"/>
              </a:defRPr>
            </a:lvl1pPr>
            <a:lvl2pPr marL="801688" indent="-257175" defTabSz="741363">
              <a:spcBef>
                <a:spcPct val="20000"/>
              </a:spcBef>
              <a:buClr>
                <a:schemeClr val="accent2"/>
              </a:buClr>
              <a:buSzPct val="70000"/>
              <a:buFont typeface="Wingdings" charset="2"/>
              <a:buChar char="n"/>
              <a:defRPr sz="2800">
                <a:solidFill>
                  <a:schemeClr val="tx1"/>
                </a:solidFill>
                <a:effectLst>
                  <a:outerShdw blurRad="38100" dist="38100" dir="2700000" algn="tl">
                    <a:srgbClr val="000000"/>
                  </a:outerShdw>
                </a:effectLst>
                <a:latin typeface="Garamond" charset="0"/>
              </a:defRPr>
            </a:lvl2pPr>
            <a:lvl3pPr marL="1139825" indent="-223838" defTabSz="741363">
              <a:spcBef>
                <a:spcPct val="20000"/>
              </a:spcBef>
              <a:buClr>
                <a:schemeClr val="tx2"/>
              </a:buClr>
              <a:buSzPct val="70000"/>
              <a:buFont typeface="Wingdings" charset="2"/>
              <a:buChar char="n"/>
              <a:defRPr sz="2400">
                <a:solidFill>
                  <a:schemeClr val="tx1"/>
                </a:solidFill>
                <a:effectLst>
                  <a:outerShdw blurRad="38100" dist="38100" dir="2700000" algn="tl">
                    <a:srgbClr val="000000"/>
                  </a:outerShdw>
                </a:effectLst>
                <a:latin typeface="Garamond" charset="0"/>
              </a:defRPr>
            </a:lvl3pPr>
            <a:lvl4pPr marL="1597025" indent="-222250" defTabSz="741363">
              <a:spcBef>
                <a:spcPct val="20000"/>
              </a:spcBef>
              <a:buClr>
                <a:schemeClr val="accent2"/>
              </a:buClr>
              <a:buSzPct val="70000"/>
              <a:buFont typeface="Wingdings" charset="2"/>
              <a:buChar char="n"/>
              <a:defRPr sz="2000">
                <a:solidFill>
                  <a:schemeClr val="tx1"/>
                </a:solidFill>
                <a:effectLst>
                  <a:outerShdw blurRad="38100" dist="38100" dir="2700000" algn="tl">
                    <a:srgbClr val="000000"/>
                  </a:outerShdw>
                </a:effectLst>
                <a:latin typeface="Garamond" charset="0"/>
              </a:defRPr>
            </a:lvl4pPr>
            <a:lvl5pPr marL="2090738" indent="-206375" defTabSz="741363">
              <a:spcBef>
                <a:spcPct val="20000"/>
              </a:spcBef>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5pPr>
            <a:lvl6pPr marL="2547938" indent="-206375" defTabSz="741363"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6pPr>
            <a:lvl7pPr marL="3005138" indent="-206375" defTabSz="741363"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7pPr>
            <a:lvl8pPr marL="3462338" indent="-206375" defTabSz="741363"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8pPr>
            <a:lvl9pPr marL="3919538" indent="-206375" defTabSz="741363"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Garamond" charset="0"/>
              </a:defRPr>
            </a:lvl9pPr>
          </a:lstStyle>
          <a:p>
            <a:pPr algn="ctr" eaLnBrk="1" hangingPunct="1"/>
            <a:r>
              <a:rPr lang="en-US" altLang="en-US" sz="2400">
                <a:solidFill>
                  <a:schemeClr val="bg2"/>
                </a:solidFill>
              </a:rPr>
              <a:t>Indicate intensive land uses that cause pollution</a:t>
            </a:r>
          </a:p>
          <a:p>
            <a:pPr algn="ctr" eaLnBrk="1" hangingPunct="1"/>
            <a:r>
              <a:rPr lang="en-US" altLang="en-US" sz="2400">
                <a:solidFill>
                  <a:schemeClr val="bg2"/>
                </a:solidFill>
              </a:rPr>
              <a:t>Inhibit recharge of groundwater</a:t>
            </a:r>
          </a:p>
          <a:p>
            <a:pPr algn="ctr" eaLnBrk="1" hangingPunct="1"/>
            <a:r>
              <a:rPr lang="en-US" altLang="en-US" sz="2400">
                <a:solidFill>
                  <a:schemeClr val="bg2"/>
                </a:solidFill>
              </a:rPr>
              <a:t>Prevent natural processing of pollutants in soil &amp; plants</a:t>
            </a:r>
          </a:p>
          <a:p>
            <a:pPr algn="ctr" eaLnBrk="1" hangingPunct="1"/>
            <a:r>
              <a:rPr lang="en-US" altLang="en-US" sz="2400">
                <a:solidFill>
                  <a:schemeClr val="bg2"/>
                </a:solidFill>
              </a:rPr>
              <a:t>Provide a surface for accumulation of pollutants</a:t>
            </a:r>
          </a:p>
          <a:p>
            <a:pPr algn="ctr" eaLnBrk="1" hangingPunct="1"/>
            <a:r>
              <a:rPr lang="en-US" altLang="en-US" sz="2400">
                <a:solidFill>
                  <a:schemeClr val="bg2"/>
                </a:solidFill>
              </a:rPr>
              <a:t>Provide an express route for pollutants to waterways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436">
                                            <p:bg/>
                                          </p:spTgt>
                                        </p:tgtEl>
                                        <p:attrNameLst>
                                          <p:attrName>style.visibility</p:attrName>
                                        </p:attrNameLst>
                                      </p:cBhvr>
                                      <p:to>
                                        <p:strVal val="visible"/>
                                      </p:to>
                                    </p:set>
                                    <p:animEffect transition="in" filter="fade">
                                      <p:cBhvr>
                                        <p:cTn id="7" dur="2000"/>
                                        <p:tgtEl>
                                          <p:spTgt spid="1843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6">
                                            <p:txEl>
                                              <p:pRg st="0" end="0"/>
                                            </p:txEl>
                                          </p:spTgt>
                                        </p:tgtEl>
                                        <p:attrNameLst>
                                          <p:attrName>style.visibility</p:attrName>
                                        </p:attrNameLst>
                                      </p:cBhvr>
                                      <p:to>
                                        <p:strVal val="visible"/>
                                      </p:to>
                                    </p:set>
                                    <p:animEffect transition="in" filter="fade">
                                      <p:cBhvr>
                                        <p:cTn id="10" dur="2000"/>
                                        <p:tgtEl>
                                          <p:spTgt spid="18436">
                                            <p:txEl>
                                              <p:pRg st="0" end="0"/>
                                            </p:txEl>
                                          </p:spTgt>
                                        </p:tgtEl>
                                      </p:cBhvr>
                                    </p:animEffect>
                                  </p:childTnLst>
                                </p:cTn>
                              </p:par>
                            </p:childTnLst>
                          </p:cTn>
                        </p:par>
                        <p:par>
                          <p:cTn id="11" fill="hold" nodeType="afterGroup">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18437"/>
                                        </p:tgtEl>
                                        <p:attrNameLst>
                                          <p:attrName>style.visibility</p:attrName>
                                        </p:attrNameLst>
                                      </p:cBhvr>
                                      <p:to>
                                        <p:strVal val="visible"/>
                                      </p:to>
                                    </p:set>
                                    <p:animEffect transition="in" filter="fade">
                                      <p:cBhvr>
                                        <p:cTn id="14"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p:bldP spid="184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13126" t="19531" r="35625" b="53125"/>
          <a:stretch>
            <a:fillRect/>
          </a:stretch>
        </p:blipFill>
        <p:spPr bwMode="auto">
          <a:xfrm>
            <a:off x="0" y="1524000"/>
            <a:ext cx="8839200" cy="377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3" name="Text Box 3"/>
          <p:cNvSpPr txBox="1">
            <a:spLocks noChangeArrowheads="1"/>
          </p:cNvSpPr>
          <p:nvPr/>
        </p:nvSpPr>
        <p:spPr bwMode="auto">
          <a:xfrm>
            <a:off x="2590800" y="533400"/>
            <a:ext cx="3373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b="1">
                <a:latin typeface="Arial" charset="0"/>
              </a:rPr>
              <a:t>Development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506" name="AutoShape 2"/>
          <p:cNvCxnSpPr>
            <a:cxnSpLocks noChangeShapeType="1"/>
            <a:stCxn id="21515" idx="2"/>
          </p:cNvCxnSpPr>
          <p:nvPr/>
        </p:nvCxnSpPr>
        <p:spPr bwMode="auto">
          <a:xfrm rot="16200000" flipH="1">
            <a:off x="563563" y="4525962"/>
            <a:ext cx="1282700" cy="180975"/>
          </a:xfrm>
          <a:prstGeom prst="bentConnector3">
            <a:avLst>
              <a:gd name="adj1" fmla="val 49505"/>
            </a:avLst>
          </a:prstGeom>
          <a:noFill/>
          <a:ln w="28575">
            <a:solidFill>
              <a:schemeClr val="fo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07" name="Text Box 3"/>
          <p:cNvSpPr txBox="1">
            <a:spLocks noChangeArrowheads="1"/>
          </p:cNvSpPr>
          <p:nvPr/>
        </p:nvSpPr>
        <p:spPr bwMode="auto">
          <a:xfrm>
            <a:off x="609600" y="5486400"/>
            <a:ext cx="13779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2400">
                <a:solidFill>
                  <a:schemeClr val="folHlink"/>
                </a:solidFill>
                <a:latin typeface="Impact" charset="0"/>
                <a:ea typeface="Arial" charset="0"/>
                <a:cs typeface="Arial" charset="0"/>
              </a:rPr>
              <a:t>0 – 5%</a:t>
            </a:r>
          </a:p>
          <a:p>
            <a:pPr algn="ctr">
              <a:lnSpc>
                <a:spcPct val="55000"/>
              </a:lnSpc>
              <a:spcBef>
                <a:spcPct val="50000"/>
              </a:spcBef>
            </a:pPr>
            <a:r>
              <a:rPr lang="en-US" altLang="en-US" sz="2400">
                <a:solidFill>
                  <a:schemeClr val="folHlink"/>
                </a:solidFill>
                <a:latin typeface="Impact" charset="0"/>
                <a:ea typeface="Arial" charset="0"/>
                <a:cs typeface="Arial" charset="0"/>
              </a:rPr>
              <a:t>Natural</a:t>
            </a:r>
          </a:p>
        </p:txBody>
      </p:sp>
      <p:sp>
        <p:nvSpPr>
          <p:cNvPr id="21508" name="Rectangle 4"/>
          <p:cNvSpPr>
            <a:spLocks noGrp="1" noRot="1" noChangeArrowheads="1"/>
          </p:cNvSpPr>
          <p:nvPr>
            <p:ph type="title"/>
          </p:nvPr>
        </p:nvSpPr>
        <p:spPr>
          <a:xfrm>
            <a:off x="228600" y="228600"/>
            <a:ext cx="8262938" cy="720725"/>
          </a:xfrm>
          <a:extLst>
            <a:ext uri="{AF507438-7753-43E0-B8FC-AC1667EBCBE1}">
              <a14:hiddenEffects xmlns:a14="http://schemas.microsoft.com/office/drawing/2010/main">
                <a:effectLst>
                  <a:outerShdw blurRad="63500" dist="71842" dir="2700000" algn="ctr" rotWithShape="0">
                    <a:schemeClr val="bg2">
                      <a:alpha val="74998"/>
                    </a:schemeClr>
                  </a:outerShdw>
                </a:effectLst>
              </a14:hiddenEffects>
            </a:ext>
          </a:extLst>
        </p:spPr>
        <p:txBody>
          <a:bodyPr/>
          <a:lstStyle/>
          <a:p>
            <a:pPr defTabSz="741363"/>
            <a:r>
              <a:rPr lang="en-US" altLang="en-US"/>
              <a:t>Imperviousness varies by use</a:t>
            </a:r>
          </a:p>
        </p:txBody>
      </p:sp>
      <p:cxnSp>
        <p:nvCxnSpPr>
          <p:cNvPr id="21509" name="AutoShape 5"/>
          <p:cNvCxnSpPr>
            <a:cxnSpLocks noChangeShapeType="1"/>
            <a:stCxn id="21516" idx="2"/>
          </p:cNvCxnSpPr>
          <p:nvPr/>
        </p:nvCxnSpPr>
        <p:spPr bwMode="auto">
          <a:xfrm rot="16200000" flipH="1">
            <a:off x="2777331" y="4758532"/>
            <a:ext cx="808037" cy="342900"/>
          </a:xfrm>
          <a:prstGeom prst="bentConnector3">
            <a:avLst>
              <a:gd name="adj1" fmla="val 49116"/>
            </a:avLst>
          </a:prstGeom>
          <a:noFill/>
          <a:ln w="28575">
            <a:solidFill>
              <a:schemeClr val="accent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10" name="Text Box 6"/>
          <p:cNvSpPr txBox="1">
            <a:spLocks noChangeArrowheads="1"/>
          </p:cNvSpPr>
          <p:nvPr/>
        </p:nvSpPr>
        <p:spPr bwMode="auto">
          <a:xfrm>
            <a:off x="2667000" y="5486400"/>
            <a:ext cx="13779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2400">
                <a:solidFill>
                  <a:schemeClr val="accent1"/>
                </a:solidFill>
                <a:latin typeface="Impact" charset="0"/>
                <a:ea typeface="Arial" charset="0"/>
                <a:cs typeface="Arial" charset="0"/>
              </a:rPr>
              <a:t>0 – 15%</a:t>
            </a:r>
          </a:p>
          <a:p>
            <a:pPr algn="ctr">
              <a:lnSpc>
                <a:spcPct val="55000"/>
              </a:lnSpc>
              <a:spcBef>
                <a:spcPct val="50000"/>
              </a:spcBef>
            </a:pPr>
            <a:r>
              <a:rPr lang="en-US" altLang="en-US" sz="2400">
                <a:solidFill>
                  <a:schemeClr val="accent1"/>
                </a:solidFill>
                <a:latin typeface="Impact" charset="0"/>
                <a:ea typeface="Arial" charset="0"/>
                <a:cs typeface="Arial" charset="0"/>
              </a:rPr>
              <a:t>Rural</a:t>
            </a:r>
          </a:p>
        </p:txBody>
      </p:sp>
      <p:cxnSp>
        <p:nvCxnSpPr>
          <p:cNvPr id="21511" name="AutoShape 7"/>
          <p:cNvCxnSpPr>
            <a:cxnSpLocks noChangeShapeType="1"/>
            <a:stCxn id="21517" idx="2"/>
          </p:cNvCxnSpPr>
          <p:nvPr/>
        </p:nvCxnSpPr>
        <p:spPr bwMode="auto">
          <a:xfrm rot="16200000" flipH="1">
            <a:off x="4406900" y="4102100"/>
            <a:ext cx="1930400" cy="228600"/>
          </a:xfrm>
          <a:prstGeom prst="bentConnector3">
            <a:avLst>
              <a:gd name="adj1" fmla="val 49671"/>
            </a:avLst>
          </a:prstGeom>
          <a:noFill/>
          <a:ln w="28575">
            <a:solidFill>
              <a:srgbClr val="FFCC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12" name="Text Box 8"/>
          <p:cNvSpPr txBox="1">
            <a:spLocks noChangeArrowheads="1"/>
          </p:cNvSpPr>
          <p:nvPr/>
        </p:nvSpPr>
        <p:spPr bwMode="auto">
          <a:xfrm>
            <a:off x="4800600" y="5486400"/>
            <a:ext cx="15240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2400">
                <a:solidFill>
                  <a:srgbClr val="FFCC00"/>
                </a:solidFill>
                <a:latin typeface="Impact" charset="0"/>
                <a:ea typeface="Arial" charset="0"/>
                <a:cs typeface="Arial" charset="0"/>
              </a:rPr>
              <a:t>5 - 65%</a:t>
            </a:r>
          </a:p>
          <a:p>
            <a:pPr algn="ctr">
              <a:lnSpc>
                <a:spcPct val="55000"/>
              </a:lnSpc>
              <a:spcBef>
                <a:spcPct val="50000"/>
              </a:spcBef>
            </a:pPr>
            <a:r>
              <a:rPr lang="en-US" altLang="en-US" sz="2400">
                <a:solidFill>
                  <a:srgbClr val="FFCC00"/>
                </a:solidFill>
                <a:latin typeface="Impact" charset="0"/>
                <a:ea typeface="Arial" charset="0"/>
                <a:cs typeface="Arial" charset="0"/>
              </a:rPr>
              <a:t>Suburban</a:t>
            </a:r>
          </a:p>
        </p:txBody>
      </p:sp>
      <p:cxnSp>
        <p:nvCxnSpPr>
          <p:cNvPr id="21513" name="AutoShape 9"/>
          <p:cNvCxnSpPr>
            <a:cxnSpLocks noChangeShapeType="1"/>
            <a:stCxn id="21518" idx="2"/>
          </p:cNvCxnSpPr>
          <p:nvPr/>
        </p:nvCxnSpPr>
        <p:spPr bwMode="auto">
          <a:xfrm rot="16200000" flipH="1">
            <a:off x="7010400" y="4724400"/>
            <a:ext cx="1016000" cy="50800"/>
          </a:xfrm>
          <a:prstGeom prst="bentConnector3">
            <a:avLst>
              <a:gd name="adj1" fmla="val 49375"/>
            </a:avLst>
          </a:prstGeom>
          <a:noFill/>
          <a:ln w="28575">
            <a:solidFill>
              <a:srgbClr val="FF9933"/>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14" name="Text Box 10"/>
          <p:cNvSpPr txBox="1">
            <a:spLocks noChangeArrowheads="1"/>
          </p:cNvSpPr>
          <p:nvPr/>
        </p:nvSpPr>
        <p:spPr bwMode="auto">
          <a:xfrm>
            <a:off x="6705600" y="5486400"/>
            <a:ext cx="16827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2400">
                <a:solidFill>
                  <a:srgbClr val="FF9900"/>
                </a:solidFill>
                <a:latin typeface="Impact" charset="0"/>
                <a:ea typeface="Arial" charset="0"/>
                <a:cs typeface="Arial" charset="0"/>
              </a:rPr>
              <a:t>50 - 95%</a:t>
            </a:r>
          </a:p>
          <a:p>
            <a:pPr algn="ctr">
              <a:lnSpc>
                <a:spcPct val="55000"/>
              </a:lnSpc>
              <a:spcBef>
                <a:spcPct val="50000"/>
              </a:spcBef>
            </a:pPr>
            <a:r>
              <a:rPr lang="en-US" altLang="en-US" sz="2400">
                <a:solidFill>
                  <a:srgbClr val="FF9900"/>
                </a:solidFill>
                <a:latin typeface="Impact" charset="0"/>
                <a:ea typeface="Arial" charset="0"/>
                <a:cs typeface="Arial" charset="0"/>
              </a:rPr>
              <a:t>Urban</a:t>
            </a:r>
          </a:p>
        </p:txBody>
      </p:sp>
      <p:pic>
        <p:nvPicPr>
          <p:cNvPr id="21515" name="Picture 11" descr="Sapelo11_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1619250" cy="2438400"/>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16" name="Picture 12" descr="Sapelo09_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743200"/>
            <a:ext cx="2667000" cy="177006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1517" name="Picture 13" descr="RH_drive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295400"/>
            <a:ext cx="2590800" cy="1943100"/>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1518" name="Picture 14" descr="12savanna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362200"/>
            <a:ext cx="2489200" cy="1866900"/>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apelo14_D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276475" cy="3429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descr="glynn place 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
            <a:ext cx="4038600" cy="30210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56" name="Group 4"/>
          <p:cNvGrpSpPr>
            <a:grpSpLocks/>
          </p:cNvGrpSpPr>
          <p:nvPr/>
        </p:nvGrpSpPr>
        <p:grpSpPr bwMode="auto">
          <a:xfrm>
            <a:off x="228600" y="3657600"/>
            <a:ext cx="7315200" cy="701675"/>
            <a:chOff x="336" y="2304"/>
            <a:chExt cx="4608" cy="442"/>
          </a:xfrm>
        </p:grpSpPr>
        <p:sp>
          <p:nvSpPr>
            <p:cNvPr id="23557" name="AutoShape 5"/>
            <p:cNvSpPr>
              <a:spLocks noChangeArrowheads="1"/>
            </p:cNvSpPr>
            <p:nvPr/>
          </p:nvSpPr>
          <p:spPr bwMode="auto">
            <a:xfrm>
              <a:off x="336" y="2304"/>
              <a:ext cx="4608" cy="240"/>
            </a:xfrm>
            <a:prstGeom prst="notchedRightArrow">
              <a:avLst>
                <a:gd name="adj1" fmla="val 27500"/>
                <a:gd name="adj2" fmla="val 123289"/>
              </a:avLst>
            </a:prstGeom>
            <a:gradFill rotWithShape="0">
              <a:gsLst>
                <a:gs pos="0">
                  <a:srgbClr val="FFF200"/>
                </a:gs>
                <a:gs pos="45000">
                  <a:srgbClr val="FF7A00">
                    <a:alpha val="99550"/>
                  </a:srgbClr>
                </a:gs>
                <a:gs pos="70000">
                  <a:srgbClr val="FF0300">
                    <a:alpha val="99300"/>
                  </a:srgbClr>
                </a:gs>
                <a:gs pos="100000">
                  <a:srgbClr val="4D0808">
                    <a:alpha val="99001"/>
                  </a:srgbClr>
                </a:gs>
              </a:gsLst>
              <a:lin ang="0" scaled="1"/>
            </a:gradFill>
            <a:ln>
              <a:noFill/>
            </a:ln>
            <a:effectLst/>
            <a:extLs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blurRad="63500" sy="50000" kx="2453608" rotWithShape="0">
                      <a:schemeClr val="bg2">
                        <a:alpha val="50000"/>
                      </a:schemeClr>
                    </a:outerShdw>
                  </a:effectLst>
                </a14:hiddenEffects>
              </a:ext>
            </a:extLst>
          </p:spPr>
          <p:txBody>
            <a:bodyPr wrap="none" anchor="ctr"/>
            <a:lstStyle/>
            <a:p>
              <a:endParaRPr lang="en-US"/>
            </a:p>
          </p:txBody>
        </p:sp>
        <p:sp>
          <p:nvSpPr>
            <p:cNvPr id="23558" name="Text Box 6"/>
            <p:cNvSpPr txBox="1">
              <a:spLocks noChangeArrowheads="1"/>
            </p:cNvSpPr>
            <p:nvPr/>
          </p:nvSpPr>
          <p:spPr bwMode="auto">
            <a:xfrm>
              <a:off x="336" y="2496"/>
              <a:ext cx="46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8100000" algn="ctr" rotWithShape="0">
                      <a:schemeClr val="bg2">
                        <a:alpha val="50000"/>
                      </a:schemeClr>
                    </a:outerShdw>
                  </a:effectLst>
                </a14:hiddenEffects>
              </a:ext>
            </a:extLst>
          </p:spPr>
          <p:txBody>
            <a:bodyPr>
              <a:spAutoFit/>
            </a:bodyPr>
            <a:lstStyle/>
            <a:p>
              <a:pPr algn="ctr" eaLnBrk="1" hangingPunct="1">
                <a:spcBef>
                  <a:spcPct val="50000"/>
                </a:spcBef>
              </a:pPr>
              <a:r>
                <a:rPr lang="en-US" altLang="en-US" sz="2000">
                  <a:solidFill>
                    <a:srgbClr val="FF9933"/>
                  </a:solidFill>
                  <a:latin typeface="Franklin Gothic Heavy" charset="0"/>
                  <a:ea typeface="Arial" charset="0"/>
                  <a:cs typeface="Arial" charset="0"/>
                </a:rPr>
                <a:t>INTENSITY OF LAND USE</a:t>
              </a:r>
            </a:p>
          </p:txBody>
        </p:sp>
      </p:grpSp>
      <p:grpSp>
        <p:nvGrpSpPr>
          <p:cNvPr id="23559" name="Group 7"/>
          <p:cNvGrpSpPr>
            <a:grpSpLocks/>
          </p:cNvGrpSpPr>
          <p:nvPr/>
        </p:nvGrpSpPr>
        <p:grpSpPr bwMode="auto">
          <a:xfrm>
            <a:off x="914400" y="4419600"/>
            <a:ext cx="7315200" cy="701675"/>
            <a:chOff x="1008" y="3312"/>
            <a:chExt cx="4608" cy="442"/>
          </a:xfrm>
        </p:grpSpPr>
        <p:sp>
          <p:nvSpPr>
            <p:cNvPr id="23560" name="Text Box 8"/>
            <p:cNvSpPr txBox="1">
              <a:spLocks noChangeArrowheads="1"/>
            </p:cNvSpPr>
            <p:nvPr/>
          </p:nvSpPr>
          <p:spPr bwMode="auto">
            <a:xfrm>
              <a:off x="1008" y="3504"/>
              <a:ext cx="46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2000">
                  <a:solidFill>
                    <a:srgbClr val="FF9933"/>
                  </a:solidFill>
                  <a:latin typeface="Franklin Gothic Heavy" charset="0"/>
                  <a:ea typeface="Arial" charset="0"/>
                  <a:cs typeface="Arial" charset="0"/>
                </a:rPr>
                <a:t>AMOUNT OF IMPERVIOUS SURFACE</a:t>
              </a:r>
            </a:p>
          </p:txBody>
        </p:sp>
        <p:sp>
          <p:nvSpPr>
            <p:cNvPr id="23561" name="AutoShape 9"/>
            <p:cNvSpPr>
              <a:spLocks noChangeArrowheads="1"/>
            </p:cNvSpPr>
            <p:nvPr/>
          </p:nvSpPr>
          <p:spPr bwMode="auto">
            <a:xfrm>
              <a:off x="1008" y="3312"/>
              <a:ext cx="4608" cy="240"/>
            </a:xfrm>
            <a:prstGeom prst="notchedRightArrow">
              <a:avLst>
                <a:gd name="adj1" fmla="val 27500"/>
                <a:gd name="adj2" fmla="val 123289"/>
              </a:avLst>
            </a:prstGeom>
            <a:gradFill rotWithShape="0">
              <a:gsLst>
                <a:gs pos="0">
                  <a:srgbClr val="FFF200"/>
                </a:gs>
                <a:gs pos="45000">
                  <a:srgbClr val="FF7A00">
                    <a:alpha val="99550"/>
                  </a:srgbClr>
                </a:gs>
                <a:gs pos="70000">
                  <a:srgbClr val="FF0300">
                    <a:alpha val="99300"/>
                  </a:srgbClr>
                </a:gs>
                <a:gs pos="100000">
                  <a:srgbClr val="4D0808">
                    <a:alpha val="99001"/>
                  </a:srgbClr>
                </a:gs>
              </a:gsLst>
              <a:lin ang="0" scaled="1"/>
            </a:gradFill>
            <a:ln>
              <a:noFill/>
            </a:ln>
            <a:effectLst/>
            <a:extLs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blurRad="63500" sy="50000" kx="2453608" rotWithShape="0">
                      <a:schemeClr val="bg2">
                        <a:alpha val="50000"/>
                      </a:schemeClr>
                    </a:outerShdw>
                  </a:effectLst>
                </a14:hiddenEffects>
              </a:ext>
            </a:extLst>
          </p:spPr>
          <p:txBody>
            <a:bodyPr wrap="none" anchor="ctr"/>
            <a:lstStyle/>
            <a:p>
              <a:endParaRPr lang="en-US"/>
            </a:p>
          </p:txBody>
        </p:sp>
      </p:grpSp>
      <p:grpSp>
        <p:nvGrpSpPr>
          <p:cNvPr id="23562" name="Group 10"/>
          <p:cNvGrpSpPr>
            <a:grpSpLocks/>
          </p:cNvGrpSpPr>
          <p:nvPr/>
        </p:nvGrpSpPr>
        <p:grpSpPr bwMode="auto">
          <a:xfrm>
            <a:off x="1676400" y="5257800"/>
            <a:ext cx="7315200" cy="701675"/>
            <a:chOff x="528" y="2832"/>
            <a:chExt cx="4608" cy="442"/>
          </a:xfrm>
        </p:grpSpPr>
        <p:sp>
          <p:nvSpPr>
            <p:cNvPr id="23563" name="Text Box 11"/>
            <p:cNvSpPr txBox="1">
              <a:spLocks noChangeArrowheads="1"/>
            </p:cNvSpPr>
            <p:nvPr/>
          </p:nvSpPr>
          <p:spPr bwMode="auto">
            <a:xfrm>
              <a:off x="528" y="3024"/>
              <a:ext cx="46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en-US" sz="2000">
                  <a:solidFill>
                    <a:srgbClr val="FF9933"/>
                  </a:solidFill>
                  <a:latin typeface="Franklin Gothic Heavy" charset="0"/>
                  <a:ea typeface="Arial" charset="0"/>
                  <a:cs typeface="Arial" charset="0"/>
                </a:rPr>
                <a:t>WATER QUALITY PROBLEMS</a:t>
              </a:r>
            </a:p>
          </p:txBody>
        </p:sp>
        <p:sp>
          <p:nvSpPr>
            <p:cNvPr id="23564" name="AutoShape 12"/>
            <p:cNvSpPr>
              <a:spLocks noChangeArrowheads="1"/>
            </p:cNvSpPr>
            <p:nvPr/>
          </p:nvSpPr>
          <p:spPr bwMode="auto">
            <a:xfrm>
              <a:off x="528" y="2832"/>
              <a:ext cx="4608" cy="240"/>
            </a:xfrm>
            <a:prstGeom prst="notchedRightArrow">
              <a:avLst>
                <a:gd name="adj1" fmla="val 27500"/>
                <a:gd name="adj2" fmla="val 123289"/>
              </a:avLst>
            </a:prstGeom>
            <a:gradFill rotWithShape="0">
              <a:gsLst>
                <a:gs pos="0">
                  <a:srgbClr val="FFF200"/>
                </a:gs>
                <a:gs pos="45000">
                  <a:srgbClr val="FF7A00"/>
                </a:gs>
                <a:gs pos="70000">
                  <a:srgbClr val="FF0300"/>
                </a:gs>
                <a:gs pos="100000">
                  <a:srgbClr val="4D0808"/>
                </a:gs>
              </a:gsLst>
              <a:lin ang="0" scaled="1"/>
            </a:gradFill>
            <a:ln>
              <a:noFill/>
            </a:ln>
            <a:effectLst/>
            <a:extLs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blurRad="63500" sy="50000" kx="2453608" rotWithShape="0">
                      <a:schemeClr val="bg2">
                        <a:alpha val="50000"/>
                      </a:schemeClr>
                    </a:outerShdw>
                  </a:effectLst>
                </a14:hiddenEffects>
              </a:ext>
            </a:extLst>
          </p:spPr>
          <p:txBody>
            <a:bodyPr wrap="none" anchor="ctr"/>
            <a:lstStyle/>
            <a:p>
              <a:endParaRPr lang="en-US"/>
            </a:p>
          </p:txBody>
        </p:sp>
      </p:grpSp>
      <p:pic>
        <p:nvPicPr>
          <p:cNvPr id="23565" name="Picture 13" descr="RH_drivewa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838200"/>
            <a:ext cx="2743200" cy="2057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left)">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wipe(left)">
                                      <p:cBhvr>
                                        <p:cTn id="12" dur="500"/>
                                        <p:tgtEl>
                                          <p:spTgt spid="235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562"/>
                                        </p:tgtEl>
                                        <p:attrNameLst>
                                          <p:attrName>style.visibility</p:attrName>
                                        </p:attrNameLst>
                                      </p:cBhvr>
                                      <p:to>
                                        <p:strVal val="visible"/>
                                      </p:to>
                                    </p:set>
                                    <p:animEffect transition="in" filter="wipe(left)">
                                      <p:cBhvr>
                                        <p:cTn id="17"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defTabSz="741363"/>
            <a:r>
              <a:rPr lang="en-US" altLang="en-US"/>
              <a:t>Waterway Health &amp; Imperviousness</a:t>
            </a:r>
          </a:p>
        </p:txBody>
      </p:sp>
      <p:grpSp>
        <p:nvGrpSpPr>
          <p:cNvPr id="25603" name="Group 3"/>
          <p:cNvGrpSpPr>
            <a:grpSpLocks/>
          </p:cNvGrpSpPr>
          <p:nvPr/>
        </p:nvGrpSpPr>
        <p:grpSpPr bwMode="auto">
          <a:xfrm>
            <a:off x="838200" y="2057400"/>
            <a:ext cx="7391400" cy="4019550"/>
            <a:chOff x="108013500" y="108013500"/>
            <a:chExt cx="6858000" cy="394335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13500" y="108813600"/>
              <a:ext cx="6858000" cy="2432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pic>
        <p:grpSp>
          <p:nvGrpSpPr>
            <p:cNvPr id="25605" name="Group 5"/>
            <p:cNvGrpSpPr>
              <a:grpSpLocks/>
            </p:cNvGrpSpPr>
            <p:nvPr/>
          </p:nvGrpSpPr>
          <p:grpSpPr bwMode="auto">
            <a:xfrm>
              <a:off x="108013500" y="108013500"/>
              <a:ext cx="5886450" cy="742950"/>
              <a:chOff x="108013500" y="108013500"/>
              <a:chExt cx="5886450" cy="742950"/>
            </a:xfrm>
          </p:grpSpPr>
          <p:sp>
            <p:nvSpPr>
              <p:cNvPr id="25606" name="Text Box 6"/>
              <p:cNvSpPr txBox="1">
                <a:spLocks noChangeArrowheads="1"/>
              </p:cNvSpPr>
              <p:nvPr/>
            </p:nvSpPr>
            <p:spPr bwMode="auto">
              <a:xfrm>
                <a:off x="108013500" y="108013500"/>
                <a:ext cx="58293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algn="ctr" eaLnBrk="1" hangingPunct="1"/>
                <a:r>
                  <a:rPr lang="en-US" altLang="en-US" sz="2200">
                    <a:solidFill>
                      <a:srgbClr val="FFFFFF"/>
                    </a:solidFill>
                    <a:latin typeface="Impact" charset="0"/>
                    <a:ea typeface="Arial" charset="0"/>
                    <a:cs typeface="Arial" charset="0"/>
                  </a:rPr>
                  <a:t>Watershed Imperviousness </a:t>
                </a:r>
                <a:endParaRPr lang="en-US" altLang="en-US" i="1">
                  <a:latin typeface="Arial" charset="0"/>
                  <a:ea typeface="Arial" charset="0"/>
                  <a:cs typeface="Arial" charset="0"/>
                </a:endParaRPr>
              </a:p>
            </p:txBody>
          </p:sp>
          <p:sp>
            <p:nvSpPr>
              <p:cNvPr id="25607" name="Text Box 7"/>
              <p:cNvSpPr txBox="1">
                <a:spLocks noChangeArrowheads="1"/>
              </p:cNvSpPr>
              <p:nvPr/>
            </p:nvSpPr>
            <p:spPr bwMode="auto">
              <a:xfrm>
                <a:off x="108013500" y="108413550"/>
                <a:ext cx="58864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eaLnBrk="1" hangingPunct="1"/>
                <a:r>
                  <a:rPr lang="en-US" altLang="en-US" sz="1600">
                    <a:solidFill>
                      <a:srgbClr val="FFFFFF"/>
                    </a:solidFill>
                    <a:latin typeface="Impact" charset="0"/>
                    <a:ea typeface="Arial" charset="0"/>
                    <a:cs typeface="Arial" charset="0"/>
                  </a:rPr>
                  <a:t>0%                   10%                  20%                              30%               40%      50%    60%                                 </a:t>
                </a:r>
                <a:endParaRPr lang="en-US" altLang="en-US" i="1">
                  <a:latin typeface="Arial" charset="0"/>
                  <a:ea typeface="Arial" charset="0"/>
                  <a:cs typeface="Arial" charset="0"/>
                </a:endParaRPr>
              </a:p>
            </p:txBody>
          </p:sp>
        </p:grpSp>
        <p:grpSp>
          <p:nvGrpSpPr>
            <p:cNvPr id="25608" name="Group 8"/>
            <p:cNvGrpSpPr>
              <a:grpSpLocks/>
            </p:cNvGrpSpPr>
            <p:nvPr/>
          </p:nvGrpSpPr>
          <p:grpSpPr bwMode="auto">
            <a:xfrm>
              <a:off x="108035481" y="111240879"/>
              <a:ext cx="5807319" cy="715971"/>
              <a:chOff x="108035481" y="111240879"/>
              <a:chExt cx="5807319" cy="715971"/>
            </a:xfrm>
          </p:grpSpPr>
          <p:sp>
            <p:nvSpPr>
              <p:cNvPr id="25609" name="Text Box 9"/>
              <p:cNvSpPr txBox="1">
                <a:spLocks noChangeArrowheads="1"/>
              </p:cNvSpPr>
              <p:nvPr/>
            </p:nvSpPr>
            <p:spPr bwMode="auto">
              <a:xfrm>
                <a:off x="108070650" y="111613950"/>
                <a:ext cx="57150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algn="ctr" eaLnBrk="1" hangingPunct="1"/>
                <a:r>
                  <a:rPr lang="en-US" altLang="en-US" sz="1200">
                    <a:solidFill>
                      <a:srgbClr val="000000"/>
                    </a:solidFill>
                    <a:latin typeface="Impact" charset="0"/>
                    <a:ea typeface="Arial" charset="0"/>
                    <a:cs typeface="Arial" charset="0"/>
                  </a:rPr>
                  <a:t>Adapted from Schueler, et. al., 1992</a:t>
                </a:r>
                <a:endParaRPr lang="en-US" altLang="en-US" i="1">
                  <a:latin typeface="Arial" charset="0"/>
                  <a:ea typeface="Arial" charset="0"/>
                  <a:cs typeface="Arial" charset="0"/>
                </a:endParaRPr>
              </a:p>
            </p:txBody>
          </p:sp>
          <p:sp>
            <p:nvSpPr>
              <p:cNvPr id="25610" name="Text Box 10"/>
              <p:cNvSpPr txBox="1">
                <a:spLocks noChangeArrowheads="1"/>
              </p:cNvSpPr>
              <p:nvPr/>
            </p:nvSpPr>
            <p:spPr bwMode="auto">
              <a:xfrm>
                <a:off x="108035481" y="111240879"/>
                <a:ext cx="5807319" cy="430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algn="ctr" eaLnBrk="1" hangingPunct="1"/>
                <a:r>
                  <a:rPr lang="en-US" altLang="en-US" sz="2000">
                    <a:solidFill>
                      <a:srgbClr val="FFFFFF"/>
                    </a:solidFill>
                    <a:latin typeface="Impact" charset="0"/>
                    <a:ea typeface="Arial" charset="0"/>
                    <a:cs typeface="Arial" charset="0"/>
                  </a:rPr>
                  <a:t>Waterway Health</a:t>
                </a:r>
                <a:endParaRPr lang="en-US" altLang="en-US" i="1">
                  <a:latin typeface="Arial" charset="0"/>
                  <a:ea typeface="Arial" charset="0"/>
                  <a:cs typeface="Arial" charset="0"/>
                </a:endParaRPr>
              </a:p>
            </p:txBody>
          </p:sp>
        </p:grpSp>
        <p:grpSp>
          <p:nvGrpSpPr>
            <p:cNvPr id="25611" name="Group 11"/>
            <p:cNvGrpSpPr>
              <a:grpSpLocks/>
            </p:cNvGrpSpPr>
            <p:nvPr/>
          </p:nvGrpSpPr>
          <p:grpSpPr bwMode="auto">
            <a:xfrm>
              <a:off x="108070650" y="109809228"/>
              <a:ext cx="5108331" cy="477217"/>
              <a:chOff x="108070650" y="109809228"/>
              <a:chExt cx="5108331" cy="477217"/>
            </a:xfrm>
          </p:grpSpPr>
          <p:sp>
            <p:nvSpPr>
              <p:cNvPr id="25612" name="Text Box 12"/>
              <p:cNvSpPr txBox="1">
                <a:spLocks noChangeArrowheads="1"/>
              </p:cNvSpPr>
              <p:nvPr/>
            </p:nvSpPr>
            <p:spPr bwMode="auto">
              <a:xfrm>
                <a:off x="108070650" y="109809228"/>
                <a:ext cx="971550"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algn="ctr" eaLnBrk="1" hangingPunct="1"/>
                <a:r>
                  <a:rPr lang="en-US" altLang="en-US" sz="1600">
                    <a:solidFill>
                      <a:srgbClr val="FFFFFF"/>
                    </a:solidFill>
                    <a:latin typeface="Impact" charset="0"/>
                    <a:ea typeface="Arial" charset="0"/>
                    <a:cs typeface="Arial" charset="0"/>
                  </a:rPr>
                  <a:t>Protected</a:t>
                </a:r>
                <a:endParaRPr lang="en-US" altLang="en-US" i="1">
                  <a:latin typeface="Arial" charset="0"/>
                  <a:ea typeface="Arial" charset="0"/>
                  <a:cs typeface="Arial" charset="0"/>
                </a:endParaRPr>
              </a:p>
            </p:txBody>
          </p:sp>
          <p:sp>
            <p:nvSpPr>
              <p:cNvPr id="25613" name="Text Box 13"/>
              <p:cNvSpPr txBox="1">
                <a:spLocks noChangeArrowheads="1"/>
              </p:cNvSpPr>
              <p:nvPr/>
            </p:nvSpPr>
            <p:spPr bwMode="auto">
              <a:xfrm>
                <a:off x="109156500" y="109809228"/>
                <a:ext cx="1600200"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algn="ctr" eaLnBrk="1" hangingPunct="1"/>
                <a:r>
                  <a:rPr lang="en-US" altLang="en-US" sz="1600">
                    <a:solidFill>
                      <a:srgbClr val="FFFFFF"/>
                    </a:solidFill>
                    <a:latin typeface="Impact" charset="0"/>
                    <a:ea typeface="Arial" charset="0"/>
                    <a:cs typeface="Arial" charset="0"/>
                  </a:rPr>
                  <a:t>Impacted</a:t>
                </a:r>
                <a:endParaRPr lang="en-US" altLang="en-US" i="1">
                  <a:latin typeface="Arial" charset="0"/>
                  <a:ea typeface="Arial" charset="0"/>
                  <a:cs typeface="Arial" charset="0"/>
                </a:endParaRPr>
              </a:p>
            </p:txBody>
          </p:sp>
          <p:sp>
            <p:nvSpPr>
              <p:cNvPr id="25614" name="Text Box 14"/>
              <p:cNvSpPr txBox="1">
                <a:spLocks noChangeArrowheads="1"/>
              </p:cNvSpPr>
              <p:nvPr/>
            </p:nvSpPr>
            <p:spPr bwMode="auto">
              <a:xfrm>
                <a:off x="111517235" y="109809228"/>
                <a:ext cx="1661746" cy="477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FDCC00">
                          <a:alpha val="74998"/>
                        </a:srgbClr>
                      </a:outerShdw>
                    </a:effectLst>
                  </a14:hiddenEffects>
                </a:ext>
              </a:extLst>
            </p:spPr>
            <p:txBody>
              <a:bodyPr lIns="36576" tIns="36576" rIns="36576" bIns="36576"/>
              <a:lstStyle/>
              <a:p>
                <a:pPr eaLnBrk="1" hangingPunct="1"/>
                <a:r>
                  <a:rPr lang="en-US" altLang="en-US" sz="1600">
                    <a:solidFill>
                      <a:srgbClr val="FFFFFF"/>
                    </a:solidFill>
                    <a:latin typeface="Impact" charset="0"/>
                    <a:ea typeface="Arial" charset="0"/>
                    <a:cs typeface="Arial" charset="0"/>
                  </a:rPr>
                  <a:t>Degraded</a:t>
                </a:r>
                <a:endParaRPr lang="en-US" altLang="en-US" i="1">
                  <a:latin typeface="Arial" charset="0"/>
                  <a:ea typeface="Arial" charset="0"/>
                  <a:cs typeface="Arial" charset="0"/>
                </a:endParaRPr>
              </a:p>
            </p:txBody>
          </p:sp>
        </p:gr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381000" y="1447800"/>
            <a:ext cx="5486400" cy="4800600"/>
          </a:xfrm>
        </p:spPr>
        <p:txBody>
          <a:bodyPr/>
          <a:lstStyle/>
          <a:p>
            <a:r>
              <a:rPr lang="en-US" altLang="en-US" sz="2800"/>
              <a:t>Impedes or prevents infiltration</a:t>
            </a:r>
          </a:p>
          <a:p>
            <a:r>
              <a:rPr lang="en-US" altLang="en-US" sz="2800"/>
              <a:t>Prevents natural processing of pollutants in soil and through plants</a:t>
            </a:r>
          </a:p>
          <a:p>
            <a:r>
              <a:rPr lang="en-US" altLang="en-US" sz="2800"/>
              <a:t>Inhibits recharge of groundwater</a:t>
            </a:r>
          </a:p>
          <a:p>
            <a:r>
              <a:rPr lang="en-US" altLang="en-US" sz="2800"/>
              <a:t>Provides a surface for accumulation of pollutants</a:t>
            </a:r>
          </a:p>
          <a:p>
            <a:r>
              <a:rPr lang="en-US" altLang="en-US" sz="2800"/>
              <a:t>Provides an express route </a:t>
            </a:r>
          </a:p>
          <a:p>
            <a:pPr>
              <a:buFont typeface="Wingdings" charset="2"/>
              <a:buNone/>
            </a:pPr>
            <a:r>
              <a:rPr lang="en-US" altLang="en-US" sz="2800"/>
              <a:t>    for pollutants to waterways</a:t>
            </a:r>
          </a:p>
        </p:txBody>
      </p:sp>
      <p:sp>
        <p:nvSpPr>
          <p:cNvPr id="27651" name="Rectangle 3"/>
          <p:cNvSpPr>
            <a:spLocks noChangeArrowheads="1"/>
          </p:cNvSpPr>
          <p:nvPr/>
        </p:nvSpPr>
        <p:spPr bwMode="auto">
          <a:xfrm>
            <a:off x="304800" y="228600"/>
            <a:ext cx="5334000" cy="1143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0962" tIns="41275" rIns="80962" bIns="41275" anchor="ctr"/>
          <a:lstStyle>
            <a:lvl1pPr defTabSz="741363">
              <a:defRPr>
                <a:solidFill>
                  <a:schemeClr val="tx1"/>
                </a:solidFill>
                <a:latin typeface="Arial" charset="0"/>
              </a:defRPr>
            </a:lvl1pPr>
            <a:lvl2pPr marL="409575" defTabSz="741363">
              <a:defRPr>
                <a:solidFill>
                  <a:schemeClr val="tx1"/>
                </a:solidFill>
                <a:latin typeface="Arial" charset="0"/>
              </a:defRPr>
            </a:lvl2pPr>
            <a:lvl3pPr marL="822325" defTabSz="741363">
              <a:defRPr>
                <a:solidFill>
                  <a:schemeClr val="tx1"/>
                </a:solidFill>
                <a:latin typeface="Arial" charset="0"/>
              </a:defRPr>
            </a:lvl3pPr>
            <a:lvl4pPr marL="1235075" defTabSz="741363">
              <a:defRPr>
                <a:solidFill>
                  <a:schemeClr val="tx1"/>
                </a:solidFill>
                <a:latin typeface="Arial" charset="0"/>
              </a:defRPr>
            </a:lvl4pPr>
            <a:lvl5pPr marL="1644650" defTabSz="741363">
              <a:defRPr>
                <a:solidFill>
                  <a:schemeClr val="tx1"/>
                </a:solidFill>
                <a:latin typeface="Arial" charset="0"/>
              </a:defRPr>
            </a:lvl5pPr>
            <a:lvl6pPr marL="2101850" defTabSz="741363" fontAlgn="base">
              <a:spcBef>
                <a:spcPct val="0"/>
              </a:spcBef>
              <a:spcAft>
                <a:spcPct val="0"/>
              </a:spcAft>
              <a:defRPr>
                <a:solidFill>
                  <a:schemeClr val="tx1"/>
                </a:solidFill>
                <a:latin typeface="Arial" charset="0"/>
              </a:defRPr>
            </a:lvl6pPr>
            <a:lvl7pPr marL="2559050" defTabSz="741363" fontAlgn="base">
              <a:spcBef>
                <a:spcPct val="0"/>
              </a:spcBef>
              <a:spcAft>
                <a:spcPct val="0"/>
              </a:spcAft>
              <a:defRPr>
                <a:solidFill>
                  <a:schemeClr val="tx1"/>
                </a:solidFill>
                <a:latin typeface="Arial" charset="0"/>
              </a:defRPr>
            </a:lvl7pPr>
            <a:lvl8pPr marL="3016250" defTabSz="741363" fontAlgn="base">
              <a:spcBef>
                <a:spcPct val="0"/>
              </a:spcBef>
              <a:spcAft>
                <a:spcPct val="0"/>
              </a:spcAft>
              <a:defRPr>
                <a:solidFill>
                  <a:schemeClr val="tx1"/>
                </a:solidFill>
                <a:latin typeface="Arial" charset="0"/>
              </a:defRPr>
            </a:lvl8pPr>
            <a:lvl9pPr marL="3473450" defTabSz="741363" fontAlgn="base">
              <a:spcBef>
                <a:spcPct val="0"/>
              </a:spcBef>
              <a:spcAft>
                <a:spcPct val="0"/>
              </a:spcAft>
              <a:defRPr>
                <a:solidFill>
                  <a:schemeClr val="tx1"/>
                </a:solidFill>
                <a:latin typeface="Arial" charset="0"/>
              </a:defRPr>
            </a:lvl9pPr>
          </a:lstStyle>
          <a:p>
            <a:r>
              <a:rPr lang="en-US" altLang="en-US" sz="4400"/>
              <a:t>Impervious surfaces</a:t>
            </a:r>
          </a:p>
        </p:txBody>
      </p:sp>
      <p:pic>
        <p:nvPicPr>
          <p:cNvPr id="276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48000"/>
            <a:ext cx="3414713" cy="3352800"/>
          </a:xfrm>
          <a:prstGeom prst="rect">
            <a:avLst/>
          </a:prstGeom>
          <a:noFill/>
          <a:ln w="12700">
            <a:solidFill>
              <a:srgbClr val="FFF71A"/>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27653" name="Picture 5" descr="clear_compas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725488" cy="72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698500" y="1689100"/>
          <a:ext cx="7315200" cy="4919663"/>
        </p:xfrm>
        <a:graphic>
          <a:graphicData uri="http://schemas.openxmlformats.org/presentationml/2006/ole">
            <mc:AlternateContent xmlns:mc="http://schemas.openxmlformats.org/markup-compatibility/2006">
              <mc:Choice xmlns:v="urn:schemas-microsoft-com:vml" Requires="v">
                <p:oleObj spid="_x0000_s29729" name="Chart" r:id="rId4" imgW="5867400" imgH="3943350" progId="MSGraph.Chart.8">
                  <p:embed followColorScheme="full"/>
                </p:oleObj>
              </mc:Choice>
              <mc:Fallback>
                <p:oleObj name="Chart" r:id="rId4" imgW="5867400" imgH="394335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689100"/>
                        <a:ext cx="7315200" cy="491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699" name="Freeform 3"/>
          <p:cNvSpPr>
            <a:spLocks/>
          </p:cNvSpPr>
          <p:nvPr/>
        </p:nvSpPr>
        <p:spPr bwMode="auto">
          <a:xfrm>
            <a:off x="1527175" y="2670175"/>
            <a:ext cx="5581650" cy="2828925"/>
          </a:xfrm>
          <a:custGeom>
            <a:avLst/>
            <a:gdLst>
              <a:gd name="T0" fmla="*/ 10 w 2949"/>
              <a:gd name="T1" fmla="*/ 1301 h 1373"/>
              <a:gd name="T2" fmla="*/ 42 w 2949"/>
              <a:gd name="T3" fmla="*/ 1312 h 1373"/>
              <a:gd name="T4" fmla="*/ 264 w 2949"/>
              <a:gd name="T5" fmla="*/ 1311 h 1373"/>
              <a:gd name="T6" fmla="*/ 575 w 2949"/>
              <a:gd name="T7" fmla="*/ 1240 h 1373"/>
              <a:gd name="T8" fmla="*/ 824 w 2949"/>
              <a:gd name="T9" fmla="*/ 991 h 1373"/>
              <a:gd name="T10" fmla="*/ 920 w 2949"/>
              <a:gd name="T11" fmla="*/ 787 h 1373"/>
              <a:gd name="T12" fmla="*/ 1011 w 2949"/>
              <a:gd name="T13" fmla="*/ 576 h 1373"/>
              <a:gd name="T14" fmla="*/ 1080 w 2949"/>
              <a:gd name="T15" fmla="*/ 379 h 1373"/>
              <a:gd name="T16" fmla="*/ 1177 w 2949"/>
              <a:gd name="T17" fmla="*/ 124 h 1373"/>
              <a:gd name="T18" fmla="*/ 1288 w 2949"/>
              <a:gd name="T19" fmla="*/ 2 h 1373"/>
              <a:gd name="T20" fmla="*/ 1371 w 2949"/>
              <a:gd name="T21" fmla="*/ 111 h 1373"/>
              <a:gd name="T22" fmla="*/ 1454 w 2949"/>
              <a:gd name="T23" fmla="*/ 417 h 1373"/>
              <a:gd name="T24" fmla="*/ 1509 w 2949"/>
              <a:gd name="T25" fmla="*/ 592 h 1373"/>
              <a:gd name="T26" fmla="*/ 1632 w 2949"/>
              <a:gd name="T27" fmla="*/ 859 h 1373"/>
              <a:gd name="T28" fmla="*/ 1866 w 2949"/>
              <a:gd name="T29" fmla="*/ 1104 h 1373"/>
              <a:gd name="T30" fmla="*/ 2165 w 2949"/>
              <a:gd name="T31" fmla="*/ 1237 h 1373"/>
              <a:gd name="T32" fmla="*/ 2405 w 2949"/>
              <a:gd name="T33" fmla="*/ 1312 h 1373"/>
              <a:gd name="T34" fmla="*/ 2582 w 2949"/>
              <a:gd name="T35" fmla="*/ 1342 h 1373"/>
              <a:gd name="T36" fmla="*/ 2845 w 2949"/>
              <a:gd name="T37" fmla="*/ 1368 h 1373"/>
              <a:gd name="T38" fmla="*/ 2949 w 2949"/>
              <a:gd name="T39" fmla="*/ 1368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9" h="1373">
                <a:moveTo>
                  <a:pt x="10" y="1301"/>
                </a:moveTo>
                <a:cubicBezTo>
                  <a:pt x="15" y="1302"/>
                  <a:pt x="0" y="1310"/>
                  <a:pt x="42" y="1312"/>
                </a:cubicBezTo>
                <a:cubicBezTo>
                  <a:pt x="84" y="1314"/>
                  <a:pt x="175" y="1323"/>
                  <a:pt x="264" y="1311"/>
                </a:cubicBezTo>
                <a:cubicBezTo>
                  <a:pt x="353" y="1299"/>
                  <a:pt x="482" y="1293"/>
                  <a:pt x="575" y="1240"/>
                </a:cubicBezTo>
                <a:cubicBezTo>
                  <a:pt x="669" y="1188"/>
                  <a:pt x="767" y="1067"/>
                  <a:pt x="824" y="991"/>
                </a:cubicBezTo>
                <a:cubicBezTo>
                  <a:pt x="881" y="916"/>
                  <a:pt x="889" y="856"/>
                  <a:pt x="920" y="787"/>
                </a:cubicBezTo>
                <a:cubicBezTo>
                  <a:pt x="952" y="718"/>
                  <a:pt x="984" y="645"/>
                  <a:pt x="1011" y="576"/>
                </a:cubicBezTo>
                <a:cubicBezTo>
                  <a:pt x="1039" y="508"/>
                  <a:pt x="1053" y="454"/>
                  <a:pt x="1080" y="379"/>
                </a:cubicBezTo>
                <a:cubicBezTo>
                  <a:pt x="1107" y="304"/>
                  <a:pt x="1142" y="188"/>
                  <a:pt x="1177" y="124"/>
                </a:cubicBezTo>
                <a:cubicBezTo>
                  <a:pt x="1212" y="61"/>
                  <a:pt x="1255" y="5"/>
                  <a:pt x="1288" y="2"/>
                </a:cubicBezTo>
                <a:cubicBezTo>
                  <a:pt x="1320" y="0"/>
                  <a:pt x="1344" y="42"/>
                  <a:pt x="1371" y="111"/>
                </a:cubicBezTo>
                <a:cubicBezTo>
                  <a:pt x="1398" y="181"/>
                  <a:pt x="1431" y="337"/>
                  <a:pt x="1454" y="417"/>
                </a:cubicBezTo>
                <a:cubicBezTo>
                  <a:pt x="1477" y="497"/>
                  <a:pt x="1479" y="518"/>
                  <a:pt x="1509" y="592"/>
                </a:cubicBezTo>
                <a:cubicBezTo>
                  <a:pt x="1539" y="666"/>
                  <a:pt x="1573" y="774"/>
                  <a:pt x="1632" y="859"/>
                </a:cubicBezTo>
                <a:cubicBezTo>
                  <a:pt x="1691" y="944"/>
                  <a:pt x="1777" y="1041"/>
                  <a:pt x="1866" y="1104"/>
                </a:cubicBezTo>
                <a:cubicBezTo>
                  <a:pt x="1955" y="1167"/>
                  <a:pt x="2075" y="1202"/>
                  <a:pt x="2165" y="1237"/>
                </a:cubicBezTo>
                <a:cubicBezTo>
                  <a:pt x="2255" y="1272"/>
                  <a:pt x="2336" y="1295"/>
                  <a:pt x="2405" y="1312"/>
                </a:cubicBezTo>
                <a:cubicBezTo>
                  <a:pt x="2474" y="1329"/>
                  <a:pt x="2509" y="1333"/>
                  <a:pt x="2582" y="1342"/>
                </a:cubicBezTo>
                <a:cubicBezTo>
                  <a:pt x="2655" y="1351"/>
                  <a:pt x="2784" y="1363"/>
                  <a:pt x="2845" y="1368"/>
                </a:cubicBezTo>
                <a:cubicBezTo>
                  <a:pt x="2906" y="1373"/>
                  <a:pt x="2927" y="1368"/>
                  <a:pt x="2949" y="1368"/>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0" name="Freeform 4"/>
          <p:cNvSpPr>
            <a:spLocks/>
          </p:cNvSpPr>
          <p:nvPr/>
        </p:nvSpPr>
        <p:spPr bwMode="auto">
          <a:xfrm>
            <a:off x="1557338" y="3659188"/>
            <a:ext cx="5541962" cy="1539875"/>
          </a:xfrm>
          <a:custGeom>
            <a:avLst/>
            <a:gdLst>
              <a:gd name="T0" fmla="*/ 0 w 2928"/>
              <a:gd name="T1" fmla="*/ 709 h 747"/>
              <a:gd name="T2" fmla="*/ 181 w 2928"/>
              <a:gd name="T3" fmla="*/ 720 h 747"/>
              <a:gd name="T4" fmla="*/ 387 w 2928"/>
              <a:gd name="T5" fmla="*/ 705 h 747"/>
              <a:gd name="T6" fmla="*/ 642 w 2928"/>
              <a:gd name="T7" fmla="*/ 636 h 747"/>
              <a:gd name="T8" fmla="*/ 903 w 2928"/>
              <a:gd name="T9" fmla="*/ 543 h 747"/>
              <a:gd name="T10" fmla="*/ 1087 w 2928"/>
              <a:gd name="T11" fmla="*/ 427 h 747"/>
              <a:gd name="T12" fmla="*/ 1278 w 2928"/>
              <a:gd name="T13" fmla="*/ 288 h 747"/>
              <a:gd name="T14" fmla="*/ 1399 w 2928"/>
              <a:gd name="T15" fmla="*/ 149 h 747"/>
              <a:gd name="T16" fmla="*/ 1533 w 2928"/>
              <a:gd name="T17" fmla="*/ 33 h 747"/>
              <a:gd name="T18" fmla="*/ 1730 w 2928"/>
              <a:gd name="T19" fmla="*/ 33 h 747"/>
              <a:gd name="T20" fmla="*/ 1915 w 2928"/>
              <a:gd name="T21" fmla="*/ 235 h 747"/>
              <a:gd name="T22" fmla="*/ 2070 w 2928"/>
              <a:gd name="T23" fmla="*/ 451 h 747"/>
              <a:gd name="T24" fmla="*/ 2261 w 2928"/>
              <a:gd name="T25" fmla="*/ 574 h 747"/>
              <a:gd name="T26" fmla="*/ 2615 w 2928"/>
              <a:gd name="T27" fmla="*/ 705 h 747"/>
              <a:gd name="T28" fmla="*/ 2928 w 2928"/>
              <a:gd name="T29"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8" h="747">
                <a:moveTo>
                  <a:pt x="0" y="709"/>
                </a:moveTo>
                <a:cubicBezTo>
                  <a:pt x="29" y="710"/>
                  <a:pt x="117" y="721"/>
                  <a:pt x="181" y="720"/>
                </a:cubicBezTo>
                <a:cubicBezTo>
                  <a:pt x="245" y="719"/>
                  <a:pt x="310" y="719"/>
                  <a:pt x="387" y="705"/>
                </a:cubicBezTo>
                <a:cubicBezTo>
                  <a:pt x="464" y="691"/>
                  <a:pt x="555" y="663"/>
                  <a:pt x="642" y="636"/>
                </a:cubicBezTo>
                <a:cubicBezTo>
                  <a:pt x="728" y="608"/>
                  <a:pt x="829" y="578"/>
                  <a:pt x="903" y="543"/>
                </a:cubicBezTo>
                <a:cubicBezTo>
                  <a:pt x="977" y="508"/>
                  <a:pt x="1025" y="469"/>
                  <a:pt x="1087" y="427"/>
                </a:cubicBezTo>
                <a:cubicBezTo>
                  <a:pt x="1149" y="385"/>
                  <a:pt x="1226" y="335"/>
                  <a:pt x="1278" y="288"/>
                </a:cubicBezTo>
                <a:cubicBezTo>
                  <a:pt x="1330" y="242"/>
                  <a:pt x="1356" y="191"/>
                  <a:pt x="1399" y="149"/>
                </a:cubicBezTo>
                <a:cubicBezTo>
                  <a:pt x="1441" y="107"/>
                  <a:pt x="1477" y="52"/>
                  <a:pt x="1533" y="33"/>
                </a:cubicBezTo>
                <a:cubicBezTo>
                  <a:pt x="1588" y="14"/>
                  <a:pt x="1667" y="0"/>
                  <a:pt x="1730" y="33"/>
                </a:cubicBezTo>
                <a:cubicBezTo>
                  <a:pt x="1794" y="67"/>
                  <a:pt x="1858" y="165"/>
                  <a:pt x="1915" y="235"/>
                </a:cubicBezTo>
                <a:cubicBezTo>
                  <a:pt x="1972" y="304"/>
                  <a:pt x="2013" y="394"/>
                  <a:pt x="2070" y="451"/>
                </a:cubicBezTo>
                <a:cubicBezTo>
                  <a:pt x="2127" y="507"/>
                  <a:pt x="2171" y="532"/>
                  <a:pt x="2261" y="574"/>
                </a:cubicBezTo>
                <a:cubicBezTo>
                  <a:pt x="2351" y="616"/>
                  <a:pt x="2504" y="676"/>
                  <a:pt x="2615" y="705"/>
                </a:cubicBezTo>
                <a:cubicBezTo>
                  <a:pt x="2726" y="734"/>
                  <a:pt x="2863" y="738"/>
                  <a:pt x="2928" y="747"/>
                </a:cubicBezTo>
              </a:path>
            </a:pathLst>
          </a:cu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1" name="Text Box 5"/>
          <p:cNvSpPr txBox="1">
            <a:spLocks noChangeArrowheads="1"/>
          </p:cNvSpPr>
          <p:nvPr/>
        </p:nvSpPr>
        <p:spPr bwMode="auto">
          <a:xfrm>
            <a:off x="4454525" y="2174875"/>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en-US" sz="1400">
                <a:solidFill>
                  <a:srgbClr val="FF0000"/>
                </a:solidFill>
                <a:latin typeface="Arial" charset="0"/>
              </a:rPr>
              <a:t>Short, high volume peak discharge</a:t>
            </a:r>
          </a:p>
        </p:txBody>
      </p:sp>
      <p:sp>
        <p:nvSpPr>
          <p:cNvPr id="29702" name="Line 6"/>
          <p:cNvSpPr>
            <a:spLocks noChangeShapeType="1"/>
          </p:cNvSpPr>
          <p:nvPr/>
        </p:nvSpPr>
        <p:spPr bwMode="auto">
          <a:xfrm flipH="1">
            <a:off x="4110038" y="2471738"/>
            <a:ext cx="363537" cy="296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3" name="Text Box 7"/>
          <p:cNvSpPr txBox="1">
            <a:spLocks noChangeArrowheads="1"/>
          </p:cNvSpPr>
          <p:nvPr/>
        </p:nvSpPr>
        <p:spPr bwMode="auto">
          <a:xfrm>
            <a:off x="4429125" y="2922588"/>
            <a:ext cx="2468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a:solidFill>
                  <a:srgbClr val="FF0000"/>
                </a:solidFill>
                <a:latin typeface="Arial" charset="0"/>
              </a:rPr>
              <a:t>Increased total runoff volume</a:t>
            </a:r>
          </a:p>
        </p:txBody>
      </p:sp>
      <p:sp>
        <p:nvSpPr>
          <p:cNvPr id="29704" name="Line 8"/>
          <p:cNvSpPr>
            <a:spLocks noChangeShapeType="1"/>
          </p:cNvSpPr>
          <p:nvPr/>
        </p:nvSpPr>
        <p:spPr bwMode="auto">
          <a:xfrm flipH="1">
            <a:off x="3929063" y="3163888"/>
            <a:ext cx="544512" cy="296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5" name="Text Box 9"/>
          <p:cNvSpPr txBox="1">
            <a:spLocks noChangeArrowheads="1"/>
          </p:cNvSpPr>
          <p:nvPr/>
        </p:nvSpPr>
        <p:spPr bwMode="auto">
          <a:xfrm>
            <a:off x="6232525" y="4483100"/>
            <a:ext cx="1593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a:solidFill>
                  <a:schemeClr val="accent2"/>
                </a:solidFill>
                <a:latin typeface="Arial" charset="0"/>
              </a:rPr>
              <a:t>Higher base flows</a:t>
            </a:r>
          </a:p>
        </p:txBody>
      </p:sp>
      <p:sp>
        <p:nvSpPr>
          <p:cNvPr id="29706" name="Line 10"/>
          <p:cNvSpPr>
            <a:spLocks noChangeShapeType="1"/>
          </p:cNvSpPr>
          <p:nvPr/>
        </p:nvSpPr>
        <p:spPr bwMode="auto">
          <a:xfrm flipH="1">
            <a:off x="6326188" y="4746625"/>
            <a:ext cx="328612" cy="249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7" name="Text Box 11"/>
          <p:cNvSpPr txBox="1">
            <a:spLocks noChangeArrowheads="1"/>
          </p:cNvSpPr>
          <p:nvPr/>
        </p:nvSpPr>
        <p:spPr bwMode="auto">
          <a:xfrm>
            <a:off x="5059363" y="3386138"/>
            <a:ext cx="2560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400">
                <a:solidFill>
                  <a:schemeClr val="accent2"/>
                </a:solidFill>
                <a:latin typeface="Arial" charset="0"/>
              </a:rPr>
              <a:t>Baseline peak discharge</a:t>
            </a:r>
          </a:p>
        </p:txBody>
      </p:sp>
      <p:grpSp>
        <p:nvGrpSpPr>
          <p:cNvPr id="29708" name="Group 12"/>
          <p:cNvGrpSpPr>
            <a:grpSpLocks/>
          </p:cNvGrpSpPr>
          <p:nvPr/>
        </p:nvGrpSpPr>
        <p:grpSpPr bwMode="auto">
          <a:xfrm>
            <a:off x="2038350" y="2282825"/>
            <a:ext cx="709613" cy="989013"/>
            <a:chOff x="2021" y="1160"/>
            <a:chExt cx="288" cy="367"/>
          </a:xfrm>
        </p:grpSpPr>
        <p:grpSp>
          <p:nvGrpSpPr>
            <p:cNvPr id="29709" name="Group 13"/>
            <p:cNvGrpSpPr>
              <a:grpSpLocks/>
            </p:cNvGrpSpPr>
            <p:nvPr/>
          </p:nvGrpSpPr>
          <p:grpSpPr bwMode="auto">
            <a:xfrm>
              <a:off x="2021" y="1160"/>
              <a:ext cx="288" cy="367"/>
              <a:chOff x="624" y="3478"/>
              <a:chExt cx="288" cy="367"/>
            </a:xfrm>
          </p:grpSpPr>
          <p:sp>
            <p:nvSpPr>
              <p:cNvPr id="29710" name="Line 14"/>
              <p:cNvSpPr>
                <a:spLocks noChangeShapeType="1"/>
              </p:cNvSpPr>
              <p:nvPr/>
            </p:nvSpPr>
            <p:spPr bwMode="auto">
              <a:xfrm>
                <a:off x="794" y="3669"/>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9711" name="Group 15"/>
              <p:cNvGrpSpPr>
                <a:grpSpLocks/>
              </p:cNvGrpSpPr>
              <p:nvPr/>
            </p:nvGrpSpPr>
            <p:grpSpPr bwMode="auto">
              <a:xfrm>
                <a:off x="624" y="3478"/>
                <a:ext cx="288" cy="367"/>
                <a:chOff x="912" y="3504"/>
                <a:chExt cx="288" cy="367"/>
              </a:xfrm>
            </p:grpSpPr>
            <p:sp>
              <p:nvSpPr>
                <p:cNvPr id="29712" name="Line 16"/>
                <p:cNvSpPr>
                  <a:spLocks noChangeShapeType="1"/>
                </p:cNvSpPr>
                <p:nvPr/>
              </p:nvSpPr>
              <p:spPr bwMode="auto">
                <a:xfrm>
                  <a:off x="1125" y="3711"/>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3" name="Line 17"/>
                <p:cNvSpPr>
                  <a:spLocks noChangeShapeType="1"/>
                </p:cNvSpPr>
                <p:nvPr/>
              </p:nvSpPr>
              <p:spPr bwMode="auto">
                <a:xfrm>
                  <a:off x="1098" y="3727"/>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4" name="Line 18"/>
                <p:cNvSpPr>
                  <a:spLocks noChangeShapeType="1"/>
                </p:cNvSpPr>
                <p:nvPr/>
              </p:nvSpPr>
              <p:spPr bwMode="auto">
                <a:xfrm>
                  <a:off x="1108" y="3675"/>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5" name="Line 19"/>
                <p:cNvSpPr>
                  <a:spLocks noChangeShapeType="1"/>
                </p:cNvSpPr>
                <p:nvPr/>
              </p:nvSpPr>
              <p:spPr bwMode="auto">
                <a:xfrm>
                  <a:off x="1141" y="3674"/>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6" name="Line 20"/>
                <p:cNvSpPr>
                  <a:spLocks noChangeShapeType="1"/>
                </p:cNvSpPr>
                <p:nvPr/>
              </p:nvSpPr>
              <p:spPr bwMode="auto">
                <a:xfrm>
                  <a:off x="1008" y="3674"/>
                  <a:ext cx="0" cy="16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7" name="Line 21"/>
                <p:cNvSpPr>
                  <a:spLocks noChangeShapeType="1"/>
                </p:cNvSpPr>
                <p:nvPr/>
              </p:nvSpPr>
              <p:spPr bwMode="auto">
                <a:xfrm>
                  <a:off x="987" y="3690"/>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8" name="Line 22"/>
                <p:cNvSpPr>
                  <a:spLocks noChangeShapeType="1"/>
                </p:cNvSpPr>
                <p:nvPr/>
              </p:nvSpPr>
              <p:spPr bwMode="auto">
                <a:xfrm>
                  <a:off x="1030" y="3696"/>
                  <a:ext cx="0" cy="160"/>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19" name="Line 23"/>
                <p:cNvSpPr>
                  <a:spLocks noChangeShapeType="1"/>
                </p:cNvSpPr>
                <p:nvPr/>
              </p:nvSpPr>
              <p:spPr bwMode="auto">
                <a:xfrm>
                  <a:off x="1050" y="3712"/>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0" name="Line 24"/>
                <p:cNvSpPr>
                  <a:spLocks noChangeShapeType="1"/>
                </p:cNvSpPr>
                <p:nvPr/>
              </p:nvSpPr>
              <p:spPr bwMode="auto">
                <a:xfrm>
                  <a:off x="1066" y="3717"/>
                  <a:ext cx="0" cy="144"/>
                </a:xfrm>
                <a:prstGeom prst="line">
                  <a:avLst/>
                </a:prstGeom>
                <a:noFill/>
                <a:ln w="222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1" name="AutoShape 25"/>
                <p:cNvSpPr>
                  <a:spLocks noChangeArrowheads="1"/>
                </p:cNvSpPr>
                <p:nvPr/>
              </p:nvSpPr>
              <p:spPr bwMode="auto">
                <a:xfrm>
                  <a:off x="912" y="3504"/>
                  <a:ext cx="288" cy="192"/>
                </a:xfrm>
                <a:prstGeom prst="cloudCallout">
                  <a:avLst>
                    <a:gd name="adj1" fmla="val -1042"/>
                    <a:gd name="adj2" fmla="val 39065"/>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endParaRPr lang="en-US" altLang="en-US" sz="2400">
                    <a:latin typeface="Times New Roman" charset="0"/>
                  </a:endParaRPr>
                </a:p>
              </p:txBody>
            </p:sp>
          </p:grpSp>
        </p:grpSp>
        <p:sp>
          <p:nvSpPr>
            <p:cNvPr id="29722" name="AutoShape 26"/>
            <p:cNvSpPr>
              <a:spLocks noChangeArrowheads="1"/>
            </p:cNvSpPr>
            <p:nvPr/>
          </p:nvSpPr>
          <p:spPr bwMode="auto">
            <a:xfrm>
              <a:off x="2127" y="1303"/>
              <a:ext cx="96" cy="192"/>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723" name="Line 27"/>
          <p:cNvSpPr>
            <a:spLocks noChangeShapeType="1"/>
          </p:cNvSpPr>
          <p:nvPr/>
        </p:nvSpPr>
        <p:spPr bwMode="auto">
          <a:xfrm flipH="1">
            <a:off x="4746625" y="3560763"/>
            <a:ext cx="363538" cy="9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24" name="Text Box 28"/>
          <p:cNvSpPr txBox="1">
            <a:spLocks noChangeArrowheads="1"/>
          </p:cNvSpPr>
          <p:nvPr/>
        </p:nvSpPr>
        <p:spPr bwMode="auto">
          <a:xfrm>
            <a:off x="1406525" y="46656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a:solidFill>
                  <a:schemeClr val="accent2"/>
                </a:solidFill>
                <a:latin typeface="Arial" charset="0"/>
              </a:rPr>
              <a:t>Pre-development</a:t>
            </a:r>
          </a:p>
        </p:txBody>
      </p:sp>
      <p:sp>
        <p:nvSpPr>
          <p:cNvPr id="29725" name="Text Box 29"/>
          <p:cNvSpPr txBox="1">
            <a:spLocks noChangeArrowheads="1"/>
          </p:cNvSpPr>
          <p:nvPr/>
        </p:nvSpPr>
        <p:spPr bwMode="auto">
          <a:xfrm>
            <a:off x="1406525" y="5338763"/>
            <a:ext cx="161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400">
                <a:solidFill>
                  <a:srgbClr val="FF0000"/>
                </a:solidFill>
                <a:latin typeface="Arial" charset="0"/>
              </a:rPr>
              <a:t>Post-development</a:t>
            </a:r>
          </a:p>
        </p:txBody>
      </p:sp>
      <p:sp>
        <p:nvSpPr>
          <p:cNvPr id="29726" name="Oval 30"/>
          <p:cNvSpPr>
            <a:spLocks noChangeArrowheads="1"/>
          </p:cNvSpPr>
          <p:nvPr/>
        </p:nvSpPr>
        <p:spPr bwMode="auto">
          <a:xfrm>
            <a:off x="2257425" y="2568575"/>
            <a:ext cx="180975" cy="133350"/>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7" name="Rectangle 31"/>
          <p:cNvSpPr>
            <a:spLocks noGrp="1" noRot="1" noChangeArrowheads="1"/>
          </p:cNvSpPr>
          <p:nvPr>
            <p:ph type="title"/>
          </p:nvPr>
        </p:nvSpPr>
        <p:spPr>
          <a:noFill/>
          <a:ln/>
        </p:spPr>
        <p:txBody>
          <a:bodyPr/>
          <a:lstStyle/>
          <a:p>
            <a:r>
              <a:rPr lang="en-US" altLang="en-US"/>
              <a:t>Two Storm Hydrographs</a:t>
            </a:r>
          </a:p>
        </p:txBody>
      </p:sp>
      <p:pic>
        <p:nvPicPr>
          <p:cNvPr id="29728" name="Picture 32" descr="clear_compass_logo"/>
          <p:cNvPicPr>
            <a:picLocks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flipV="1">
            <a:off x="152400" y="6211888"/>
            <a:ext cx="650875" cy="646112"/>
          </a:xfrm>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858000" y="5486400"/>
            <a:ext cx="990600"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2400" b="1">
              <a:effectLst>
                <a:outerShdw blurRad="38100" dist="38100" dir="2700000" algn="tl">
                  <a:srgbClr val="000000"/>
                </a:outerShdw>
              </a:effectLst>
              <a:latin typeface="Tahoma" charset="0"/>
            </a:endParaRPr>
          </a:p>
        </p:txBody>
      </p:sp>
      <p:sp>
        <p:nvSpPr>
          <p:cNvPr id="32771" name="Text Box 3"/>
          <p:cNvSpPr txBox="1">
            <a:spLocks noChangeArrowheads="1"/>
          </p:cNvSpPr>
          <p:nvPr/>
        </p:nvSpPr>
        <p:spPr bwMode="auto">
          <a:xfrm>
            <a:off x="5181600" y="5105400"/>
            <a:ext cx="990600"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2400" b="1">
              <a:effectLst>
                <a:outerShdw blurRad="38100" dist="38100" dir="2700000" algn="tl">
                  <a:srgbClr val="000000"/>
                </a:outerShdw>
              </a:effectLst>
              <a:latin typeface="Tahoma" charset="0"/>
            </a:endParaRPr>
          </a:p>
        </p:txBody>
      </p:sp>
      <p:pic>
        <p:nvPicPr>
          <p:cNvPr id="32772" name="Picture 4" descr="clear_compas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48375"/>
            <a:ext cx="812800" cy="809625"/>
          </a:xfrm>
          <a:prstGeom prst="rect">
            <a:avLst/>
          </a:prstGeom>
          <a:noFill/>
          <a:extLst>
            <a:ext uri="{909E8E84-426E-40DD-AFC4-6F175D3DCCD1}">
              <a14:hiddenFill xmlns:a14="http://schemas.microsoft.com/office/drawing/2010/main">
                <a:solidFill>
                  <a:schemeClr val="tx1"/>
                </a:solidFill>
              </a14:hiddenFill>
            </a:ext>
          </a:extLst>
        </p:spPr>
      </p:pic>
      <p:pic>
        <p:nvPicPr>
          <p:cNvPr id="32773" name="Picture 5" descr="ErinDsedi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24000"/>
            <a:ext cx="2193925" cy="3292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4" name="Rectangle 6"/>
          <p:cNvSpPr>
            <a:spLocks noGrp="1" noRot="1" noChangeArrowheads="1"/>
          </p:cNvSpPr>
          <p:nvPr>
            <p:ph type="title"/>
          </p:nvPr>
        </p:nvSpPr>
        <p:spPr>
          <a:xfrm>
            <a:off x="457200" y="228600"/>
            <a:ext cx="8154988" cy="1143000"/>
          </a:xfrm>
        </p:spPr>
        <p:txBody>
          <a:bodyPr/>
          <a:lstStyle/>
          <a:p>
            <a:r>
              <a:rPr lang="en-US" altLang="en-US" sz="3600"/>
              <a:t>Stream Pollutants from  Urban and Developed Land  </a:t>
            </a:r>
          </a:p>
        </p:txBody>
      </p:sp>
      <p:sp>
        <p:nvSpPr>
          <p:cNvPr id="32775" name="Rectangle 7"/>
          <p:cNvSpPr>
            <a:spLocks noGrp="1" noChangeArrowheads="1"/>
          </p:cNvSpPr>
          <p:nvPr>
            <p:ph type="body" sz="half" idx="1"/>
          </p:nvPr>
        </p:nvSpPr>
        <p:spPr>
          <a:xfrm>
            <a:off x="0" y="1905000"/>
            <a:ext cx="3810000" cy="4113213"/>
          </a:xfrm>
        </p:spPr>
        <p:txBody>
          <a:bodyPr/>
          <a:lstStyle/>
          <a:p>
            <a:r>
              <a:rPr lang="en-US" altLang="en-US" sz="2800"/>
              <a:t>Nutrients</a:t>
            </a:r>
          </a:p>
          <a:p>
            <a:r>
              <a:rPr lang="en-US" altLang="en-US" sz="2800"/>
              <a:t>Pathogens</a:t>
            </a:r>
          </a:p>
          <a:p>
            <a:r>
              <a:rPr lang="en-US" altLang="en-US" sz="2800"/>
              <a:t>Sediment</a:t>
            </a:r>
          </a:p>
          <a:p>
            <a:r>
              <a:rPr lang="en-US" altLang="en-US" sz="2800"/>
              <a:t>Toxic contaminants</a:t>
            </a:r>
          </a:p>
          <a:p>
            <a:r>
              <a:rPr lang="en-US" altLang="en-US" sz="2800"/>
              <a:t>Debris</a:t>
            </a:r>
          </a:p>
          <a:p>
            <a:r>
              <a:rPr lang="en-US" altLang="en-US" sz="2800"/>
              <a:t>Thermal Stress</a:t>
            </a:r>
          </a:p>
        </p:txBody>
      </p:sp>
      <p:pic>
        <p:nvPicPr>
          <p:cNvPr id="32776" name="Picture 8" descr="ns1123-s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733800"/>
            <a:ext cx="3581400" cy="269875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altLang="en-US" sz="4000" b="0"/>
              <a:t>Quality and Quantity</a:t>
            </a:r>
          </a:p>
        </p:txBody>
      </p:sp>
      <p:graphicFrame>
        <p:nvGraphicFramePr>
          <p:cNvPr id="31747" name="Object 3"/>
          <p:cNvGraphicFramePr>
            <a:graphicFrameLocks noChangeAspect="1"/>
          </p:cNvGraphicFramePr>
          <p:nvPr>
            <p:ph idx="1"/>
          </p:nvPr>
        </p:nvGraphicFramePr>
        <p:xfrm>
          <a:off x="1138238" y="1600200"/>
          <a:ext cx="6867525" cy="4525963"/>
        </p:xfrm>
        <a:graphic>
          <a:graphicData uri="http://schemas.openxmlformats.org/presentationml/2006/ole">
            <mc:AlternateContent xmlns:mc="http://schemas.openxmlformats.org/markup-compatibility/2006">
              <mc:Choice xmlns:v="urn:schemas-microsoft-com:vml" Requires="v">
                <p:oleObj spid="_x0000_s31748" name="Photo Editor Photo" r:id="rId3" imgW="11488754" imgH="7571429" progId="MSPhotoEd.3">
                  <p:embed/>
                </p:oleObj>
              </mc:Choice>
              <mc:Fallback>
                <p:oleObj name="Photo Editor Photo" r:id="rId3" imgW="11488754" imgH="757142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38" y="1600200"/>
                        <a:ext cx="6867525" cy="452596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emands on Georgia's water supply -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7543800" cy="4224338"/>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617538" y="381000"/>
            <a:ext cx="78057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4000" b="1">
                <a:latin typeface="Times New Roman" charset="0"/>
              </a:rPr>
              <a:t>Growth and Water Use in Georgia </a:t>
            </a:r>
          </a:p>
          <a:p>
            <a:pPr algn="ctr" eaLnBrk="1" hangingPunct="1"/>
            <a:r>
              <a:rPr lang="en-US" altLang="en-US" sz="4000" b="1">
                <a:latin typeface="Times New Roman" charset="0"/>
              </a:rPr>
              <a:t>1950 - 2000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609600" y="381000"/>
            <a:ext cx="36655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400">
                <a:latin typeface="Arial" charset="0"/>
              </a:rPr>
              <a:t>Point Sources</a:t>
            </a:r>
          </a:p>
          <a:p>
            <a:pPr eaLnBrk="1" hangingPunct="1"/>
            <a:r>
              <a:rPr lang="en-US" altLang="en-US" sz="4400">
                <a:latin typeface="Arial" charset="0"/>
              </a:rPr>
              <a:t>Of Pollution</a:t>
            </a:r>
          </a:p>
        </p:txBody>
      </p:sp>
      <p:sp>
        <p:nvSpPr>
          <p:cNvPr id="8195" name="Text Box 3"/>
          <p:cNvSpPr txBox="1">
            <a:spLocks noChangeArrowheads="1"/>
          </p:cNvSpPr>
          <p:nvPr/>
        </p:nvSpPr>
        <p:spPr bwMode="auto">
          <a:xfrm>
            <a:off x="990600" y="2057400"/>
            <a:ext cx="3078163"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Arial" charset="0"/>
              </a:rPr>
              <a:t> Sewage</a:t>
            </a:r>
          </a:p>
          <a:p>
            <a:pPr eaLnBrk="1" hangingPunct="1">
              <a:buFontTx/>
              <a:buChar char="•"/>
            </a:pPr>
            <a:r>
              <a:rPr lang="en-US" altLang="en-US" sz="3200">
                <a:latin typeface="Arial" charset="0"/>
              </a:rPr>
              <a:t> Wash water</a:t>
            </a:r>
          </a:p>
          <a:p>
            <a:pPr eaLnBrk="1" hangingPunct="1">
              <a:buFontTx/>
              <a:buChar char="•"/>
            </a:pPr>
            <a:r>
              <a:rPr lang="en-US" altLang="en-US" sz="3200">
                <a:latin typeface="Arial" charset="0"/>
              </a:rPr>
              <a:t> Tap water</a:t>
            </a:r>
          </a:p>
          <a:p>
            <a:pPr eaLnBrk="1" hangingPunct="1">
              <a:buFontTx/>
              <a:buChar char="•"/>
            </a:pPr>
            <a:r>
              <a:rPr lang="en-US" altLang="en-US" sz="3200">
                <a:latin typeface="Arial" charset="0"/>
              </a:rPr>
              <a:t> Industrial</a:t>
            </a:r>
          </a:p>
          <a:p>
            <a:pPr eaLnBrk="1" hangingPunct="1">
              <a:buFontTx/>
              <a:buChar char="•"/>
            </a:pPr>
            <a:r>
              <a:rPr lang="en-US" altLang="en-US" sz="3200">
                <a:latin typeface="Arial" charset="0"/>
              </a:rPr>
              <a:t> Natural source</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l="42969" t="25000" r="22656" b="34375"/>
          <a:stretch>
            <a:fillRect/>
          </a:stretch>
        </p:blipFill>
        <p:spPr bwMode="auto">
          <a:xfrm>
            <a:off x="5105400" y="228600"/>
            <a:ext cx="3733800"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7" name="Picture 5" descr="Sanitary Sewer Overflo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12962"/>
          <a:stretch>
            <a:fillRect/>
          </a:stretch>
        </p:blipFill>
        <p:spPr bwMode="auto">
          <a:xfrm>
            <a:off x="5029200" y="3733800"/>
            <a:ext cx="3886200" cy="2874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667000" y="685800"/>
            <a:ext cx="3702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b="1">
                <a:latin typeface="Times New Roman" charset="0"/>
              </a:rPr>
              <a:t>Off-stream Uses</a:t>
            </a:r>
          </a:p>
        </p:txBody>
      </p:sp>
      <p:sp>
        <p:nvSpPr>
          <p:cNvPr id="41987" name="Text Box 3"/>
          <p:cNvSpPr txBox="1">
            <a:spLocks noChangeArrowheads="1"/>
          </p:cNvSpPr>
          <p:nvPr/>
        </p:nvSpPr>
        <p:spPr bwMode="auto">
          <a:xfrm>
            <a:off x="838200" y="1524000"/>
            <a:ext cx="774223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imes New Roman" charset="0"/>
              </a:rPr>
              <a:t> Domestic water supply</a:t>
            </a:r>
          </a:p>
          <a:p>
            <a:pPr eaLnBrk="1" hangingPunct="1">
              <a:buFontTx/>
              <a:buChar char="•"/>
            </a:pPr>
            <a:r>
              <a:rPr lang="en-US" altLang="en-US" sz="3200">
                <a:latin typeface="Times New Roman" charset="0"/>
              </a:rPr>
              <a:t> Industrial uses</a:t>
            </a:r>
          </a:p>
          <a:p>
            <a:pPr eaLnBrk="1" hangingPunct="1">
              <a:buFontTx/>
              <a:buChar char="•"/>
            </a:pPr>
            <a:r>
              <a:rPr lang="en-US" altLang="en-US" sz="3200">
                <a:latin typeface="Times New Roman" charset="0"/>
              </a:rPr>
              <a:t> Agricultural uses (including home irrigation)</a:t>
            </a:r>
          </a:p>
        </p:txBody>
      </p:sp>
      <p:sp>
        <p:nvSpPr>
          <p:cNvPr id="41988" name="Text Box 4"/>
          <p:cNvSpPr txBox="1">
            <a:spLocks noChangeArrowheads="1"/>
          </p:cNvSpPr>
          <p:nvPr/>
        </p:nvSpPr>
        <p:spPr bwMode="auto">
          <a:xfrm>
            <a:off x="2422525" y="3524250"/>
            <a:ext cx="3063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endParaRPr lang="en-US" altLang="en-US" sz="3200">
              <a:latin typeface="Times New Roman" charset="0"/>
            </a:endParaRPr>
          </a:p>
        </p:txBody>
      </p:sp>
      <p:pic>
        <p:nvPicPr>
          <p:cNvPr id="41989" name="Picture 5" descr="WaterR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276600"/>
            <a:ext cx="4876800" cy="3246438"/>
          </a:xfrm>
          <a:prstGeom prst="rect">
            <a:avLst/>
          </a:prstGeom>
          <a:solidFill>
            <a:schemeClr val="accent1"/>
          </a:solid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438400" y="533400"/>
            <a:ext cx="3659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000" b="1">
                <a:latin typeface="Times New Roman" charset="0"/>
              </a:rPr>
              <a:t>In-Stream Uses </a:t>
            </a:r>
          </a:p>
        </p:txBody>
      </p:sp>
      <p:sp>
        <p:nvSpPr>
          <p:cNvPr id="43011" name="Text Box 3"/>
          <p:cNvSpPr txBox="1">
            <a:spLocks noChangeArrowheads="1"/>
          </p:cNvSpPr>
          <p:nvPr/>
        </p:nvSpPr>
        <p:spPr bwMode="auto">
          <a:xfrm>
            <a:off x="1295400" y="1371600"/>
            <a:ext cx="5613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imes New Roman" charset="0"/>
              </a:rPr>
              <a:t> Maintain healthy biotic systems</a:t>
            </a:r>
          </a:p>
          <a:p>
            <a:pPr eaLnBrk="1" hangingPunct="1">
              <a:buFontTx/>
              <a:buChar char="•"/>
            </a:pPr>
            <a:r>
              <a:rPr lang="en-US" altLang="en-US" sz="3200">
                <a:latin typeface="Times New Roman" charset="0"/>
              </a:rPr>
              <a:t> Assimilate pollutants</a:t>
            </a:r>
          </a:p>
          <a:p>
            <a:pPr eaLnBrk="1" hangingPunct="1">
              <a:buFontTx/>
              <a:buChar char="•"/>
            </a:pPr>
            <a:r>
              <a:rPr lang="en-US" altLang="en-US" sz="3200">
                <a:latin typeface="Times New Roman" charset="0"/>
              </a:rPr>
              <a:t> Environmental services</a:t>
            </a:r>
          </a:p>
          <a:p>
            <a:pPr eaLnBrk="1" hangingPunct="1">
              <a:buFontTx/>
              <a:buChar char="•"/>
            </a:pPr>
            <a:r>
              <a:rPr lang="en-US" altLang="en-US" sz="3200">
                <a:latin typeface="Times New Roman" charset="0"/>
              </a:rPr>
              <a:t> Recreation</a:t>
            </a:r>
          </a:p>
        </p:txBody>
      </p:sp>
      <p:pic>
        <p:nvPicPr>
          <p:cNvPr id="43012" name="Picture 4" descr="rainbow"/>
          <p:cNvPicPr>
            <a:picLocks noChangeAspect="1" noChangeArrowheads="1"/>
          </p:cNvPicPr>
          <p:nvPr/>
        </p:nvPicPr>
        <p:blipFill>
          <a:blip r:embed="rId2">
            <a:extLst>
              <a:ext uri="{28A0092B-C50C-407E-A947-70E740481C1C}">
                <a14:useLocalDpi xmlns:a14="http://schemas.microsoft.com/office/drawing/2010/main" val="0"/>
              </a:ext>
            </a:extLst>
          </a:blip>
          <a:srcRect b="8463"/>
          <a:stretch>
            <a:fillRect/>
          </a:stretch>
        </p:blipFill>
        <p:spPr bwMode="auto">
          <a:xfrm>
            <a:off x="1676400" y="3733800"/>
            <a:ext cx="4648200" cy="2754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762000" y="1219200"/>
            <a:ext cx="5181600" cy="1143000"/>
          </a:xfrm>
        </p:spPr>
        <p:txBody>
          <a:bodyPr/>
          <a:lstStyle/>
          <a:p>
            <a:r>
              <a:rPr lang="en-US" altLang="en-US"/>
              <a:t>7Q10</a:t>
            </a:r>
          </a:p>
        </p:txBody>
      </p:sp>
      <p:sp>
        <p:nvSpPr>
          <p:cNvPr id="44035" name="Rectangle 3"/>
          <p:cNvSpPr>
            <a:spLocks noGrp="1" noChangeArrowheads="1"/>
          </p:cNvSpPr>
          <p:nvPr>
            <p:ph type="body" idx="1"/>
          </p:nvPr>
        </p:nvSpPr>
        <p:spPr>
          <a:xfrm>
            <a:off x="457200" y="3124200"/>
            <a:ext cx="8382000" cy="2819400"/>
          </a:xfrm>
        </p:spPr>
        <p:txBody>
          <a:bodyPr/>
          <a:lstStyle/>
          <a:p>
            <a:pPr>
              <a:lnSpc>
                <a:spcPct val="80000"/>
              </a:lnSpc>
            </a:pPr>
            <a:r>
              <a:rPr lang="en-US" altLang="en-US" sz="2400"/>
              <a:t>Maintain flow for in-stream uses</a:t>
            </a:r>
          </a:p>
          <a:p>
            <a:pPr>
              <a:lnSpc>
                <a:spcPct val="80000"/>
              </a:lnSpc>
            </a:pPr>
            <a:r>
              <a:rPr lang="en-US" altLang="en-US" sz="2400"/>
              <a:t>Lowest flow for a 7 day period that occurs an average of once every 10 years</a:t>
            </a:r>
          </a:p>
          <a:p>
            <a:pPr>
              <a:lnSpc>
                <a:spcPct val="80000"/>
              </a:lnSpc>
            </a:pPr>
            <a:r>
              <a:rPr lang="en-US" altLang="en-US" sz="2400"/>
              <a:t>US Geologic Survey</a:t>
            </a:r>
          </a:p>
          <a:p>
            <a:pPr>
              <a:lnSpc>
                <a:spcPct val="80000"/>
              </a:lnSpc>
            </a:pPr>
            <a:r>
              <a:rPr lang="en-US" altLang="en-US" sz="2400">
                <a:hlinkClick r:id="rId2"/>
              </a:rPr>
              <a:t>http://waterdata.usgs.gov/ga/nwis/current/?type=flow&amp; group_key=NONE</a:t>
            </a:r>
            <a:endParaRPr lang="en-US" altLang="en-US" sz="2400"/>
          </a:p>
          <a:p>
            <a:pPr>
              <a:lnSpc>
                <a:spcPct val="80000"/>
              </a:lnSpc>
            </a:pPr>
            <a:endParaRPr lang="en-US" altLang="en-US" sz="2400"/>
          </a:p>
          <a:p>
            <a:pPr>
              <a:lnSpc>
                <a:spcPct val="80000"/>
              </a:lnSpc>
              <a:buFont typeface="Wingdings" charset="2"/>
              <a:buNone/>
            </a:pPr>
            <a:endParaRPr lang="en-US" altLang="en-US" sz="2000"/>
          </a:p>
        </p:txBody>
      </p:sp>
      <p:pic>
        <p:nvPicPr>
          <p:cNvPr id="44036" name="Picture 4" descr="untitle12"/>
          <p:cNvPicPr>
            <a:picLocks noChangeAspect="1" noChangeArrowheads="1"/>
          </p:cNvPicPr>
          <p:nvPr/>
        </p:nvPicPr>
        <p:blipFill>
          <a:blip r:embed="rId3">
            <a:extLst>
              <a:ext uri="{28A0092B-C50C-407E-A947-70E740481C1C}">
                <a14:useLocalDpi xmlns:a14="http://schemas.microsoft.com/office/drawing/2010/main" val="0"/>
              </a:ext>
            </a:extLst>
          </a:blip>
          <a:srcRect b="2380"/>
          <a:stretch>
            <a:fillRect/>
          </a:stretch>
        </p:blipFill>
        <p:spPr bwMode="auto">
          <a:xfrm>
            <a:off x="5867400" y="609600"/>
            <a:ext cx="2673350" cy="2819400"/>
          </a:xfrm>
          <a:prstGeom prst="rect">
            <a:avLst/>
          </a:prstGeom>
          <a:noFill/>
          <a:ln w="9525">
            <a:solidFill>
              <a:srgbClr val="33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28600" y="381000"/>
            <a:ext cx="6073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effectLst>
                  <a:outerShdw blurRad="38100" dist="38100" dir="2700000" algn="tl">
                    <a:srgbClr val="000000"/>
                  </a:outerShdw>
                </a:effectLst>
                <a:latin typeface="Tahoma" charset="0"/>
              </a:rPr>
              <a:t>Why manage</a:t>
            </a:r>
            <a:r>
              <a:rPr lang="en-US" altLang="en-US" sz="4000">
                <a:solidFill>
                  <a:srgbClr val="24388E"/>
                </a:solidFill>
                <a:effectLst>
                  <a:outerShdw blurRad="38100" dist="38100" dir="2700000" algn="tl">
                    <a:srgbClr val="000000"/>
                  </a:outerShdw>
                </a:effectLst>
                <a:latin typeface="Tahoma" charset="0"/>
              </a:rPr>
              <a:t> </a:t>
            </a:r>
            <a:r>
              <a:rPr lang="en-US" altLang="en-US" sz="4000">
                <a:effectLst>
                  <a:outerShdw blurRad="38100" dist="38100" dir="2700000" algn="tl">
                    <a:srgbClr val="000000"/>
                  </a:outerShdw>
                </a:effectLst>
                <a:latin typeface="Tahoma" charset="0"/>
              </a:rPr>
              <a:t>stormwater?</a:t>
            </a:r>
          </a:p>
        </p:txBody>
      </p:sp>
      <p:sp>
        <p:nvSpPr>
          <p:cNvPr id="50179" name="Text Box 3"/>
          <p:cNvSpPr txBox="1">
            <a:spLocks noChangeArrowheads="1"/>
          </p:cNvSpPr>
          <p:nvPr/>
        </p:nvSpPr>
        <p:spPr bwMode="auto">
          <a:xfrm>
            <a:off x="4800600" y="1676400"/>
            <a:ext cx="3581400" cy="441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en-US" sz="2700">
                <a:solidFill>
                  <a:schemeClr val="tx2"/>
                </a:solidFill>
                <a:latin typeface="Arial" charset="0"/>
              </a:rPr>
              <a:t> To prevent flooding during heavy rains.</a:t>
            </a:r>
          </a:p>
          <a:p>
            <a:pPr>
              <a:spcBef>
                <a:spcPct val="50000"/>
              </a:spcBef>
              <a:buFontTx/>
              <a:buChar char="•"/>
            </a:pPr>
            <a:r>
              <a:rPr lang="en-US" altLang="en-US" sz="2700">
                <a:solidFill>
                  <a:schemeClr val="tx2"/>
                </a:solidFill>
                <a:latin typeface="Arial" charset="0"/>
              </a:rPr>
              <a:t> To keep our rivers and streams healthy.</a:t>
            </a:r>
          </a:p>
          <a:p>
            <a:pPr>
              <a:spcBef>
                <a:spcPct val="50000"/>
              </a:spcBef>
              <a:buFontTx/>
              <a:buChar char="•"/>
            </a:pPr>
            <a:r>
              <a:rPr lang="en-US" altLang="en-US" sz="2700">
                <a:solidFill>
                  <a:schemeClr val="tx2"/>
                </a:solidFill>
                <a:latin typeface="Arial" charset="0"/>
              </a:rPr>
              <a:t> To meet state and federal requirements.</a:t>
            </a:r>
          </a:p>
          <a:p>
            <a:pPr>
              <a:spcBef>
                <a:spcPct val="50000"/>
              </a:spcBef>
              <a:buFontTx/>
              <a:buChar char="•"/>
            </a:pPr>
            <a:r>
              <a:rPr lang="en-US" altLang="en-US" sz="2700">
                <a:solidFill>
                  <a:schemeClr val="tx2"/>
                </a:solidFill>
                <a:latin typeface="Arial" charset="0"/>
              </a:rPr>
              <a:t> To provide for future growth and development.</a:t>
            </a:r>
            <a:endParaRPr lang="en-US" altLang="en-US" sz="2400">
              <a:latin typeface="Times New Roman" charset="0"/>
            </a:endParaRPr>
          </a:p>
        </p:txBody>
      </p:sp>
      <p:pic>
        <p:nvPicPr>
          <p:cNvPr id="50180" name="Picture 4" descr="NrthOcon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71475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0079"/>
          <p:cNvPicPr>
            <a:picLocks noChangeAspect="1" noChangeArrowheads="1"/>
          </p:cNvPicPr>
          <p:nvPr/>
        </p:nvPicPr>
        <p:blipFill>
          <a:blip r:embed="rId2">
            <a:extLst>
              <a:ext uri="{28A0092B-C50C-407E-A947-70E740481C1C}">
                <a14:useLocalDpi xmlns:a14="http://schemas.microsoft.com/office/drawing/2010/main" val="0"/>
              </a:ext>
            </a:extLst>
          </a:blip>
          <a:srcRect b="322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p:cNvSpPr txBox="1">
            <a:spLocks noChangeArrowheads="1"/>
          </p:cNvSpPr>
          <p:nvPr/>
        </p:nvSpPr>
        <p:spPr bwMode="auto">
          <a:xfrm>
            <a:off x="669925" y="630238"/>
            <a:ext cx="4260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t>Landscapes &amp; Water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N0530"/>
          <p:cNvPicPr>
            <a:picLocks noChangeAspect="1" noChangeArrowheads="1"/>
          </p:cNvPicPr>
          <p:nvPr/>
        </p:nvPicPr>
        <p:blipFill>
          <a:blip r:embed="rId2">
            <a:extLst>
              <a:ext uri="{28A0092B-C50C-407E-A947-70E740481C1C}">
                <a14:useLocalDpi xmlns:a14="http://schemas.microsoft.com/office/drawing/2010/main" val="0"/>
              </a:ext>
            </a:extLst>
          </a:blip>
          <a:srcRect t="21277" b="3284"/>
          <a:stretch>
            <a:fillRect/>
          </a:stretch>
        </p:blipFill>
        <p:spPr bwMode="auto">
          <a:xfrm>
            <a:off x="1371600" y="381000"/>
            <a:ext cx="6827838" cy="5943600"/>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5486400" y="3505200"/>
            <a:ext cx="195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t>Flooding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N0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p:cNvSpPr txBox="1">
            <a:spLocks noChangeArrowheads="1"/>
          </p:cNvSpPr>
          <p:nvPr/>
        </p:nvSpPr>
        <p:spPr bwMode="auto">
          <a:xfrm>
            <a:off x="2667000" y="2270125"/>
            <a:ext cx="3827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t>In Stream Erosion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3276600" y="2514600"/>
          <a:ext cx="5410200" cy="4057650"/>
        </p:xfrm>
        <a:graphic>
          <a:graphicData uri="http://schemas.openxmlformats.org/presentationml/2006/ole">
            <mc:AlternateContent xmlns:mc="http://schemas.openxmlformats.org/markup-compatibility/2006">
              <mc:Choice xmlns:v="urn:schemas-microsoft-com:vml" Requires="v">
                <p:oleObj spid="_x0000_s53253" name="Image Document" r:id="rId3" imgW="5791320" imgH="4343400" progId="Imaging.Document">
                  <p:embed/>
                </p:oleObj>
              </mc:Choice>
              <mc:Fallback>
                <p:oleObj name="Image Document" r:id="rId3" imgW="5791320" imgH="4343400" progId="Imaging.Document">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5410200" cy="40576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3252" name="Picture 4" descr="erosion 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4419600" cy="372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washing paint brush"/>
          <p:cNvPicPr>
            <a:picLocks noChangeAspect="1" noChangeArrowheads="1"/>
          </p:cNvPicPr>
          <p:nvPr/>
        </p:nvPicPr>
        <p:blipFill>
          <a:blip r:embed="rId2">
            <a:extLst>
              <a:ext uri="{28A0092B-C50C-407E-A947-70E740481C1C}">
                <a14:useLocalDpi xmlns:a14="http://schemas.microsoft.com/office/drawing/2010/main" val="0"/>
              </a:ext>
            </a:extLst>
          </a:blip>
          <a:srcRect l="3279" r="1897"/>
          <a:stretch>
            <a:fillRect/>
          </a:stretch>
        </p:blipFill>
        <p:spPr bwMode="auto">
          <a:xfrm>
            <a:off x="4572000" y="304800"/>
            <a:ext cx="35814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dog-d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98863"/>
            <a:ext cx="3581400" cy="270192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ptic-probl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60045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5"/>
          <p:cNvSpPr txBox="1">
            <a:spLocks noChangeArrowheads="1"/>
          </p:cNvSpPr>
          <p:nvPr/>
        </p:nvSpPr>
        <p:spPr bwMode="auto">
          <a:xfrm>
            <a:off x="381000" y="533400"/>
            <a:ext cx="3962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000" b="1">
                <a:latin typeface="Arial" charset="0"/>
              </a:rPr>
              <a:t>Other Sources of  Pollution at </a:t>
            </a:r>
          </a:p>
          <a:p>
            <a:pPr eaLnBrk="1" hangingPunct="1"/>
            <a:r>
              <a:rPr lang="en-US" altLang="en-US" sz="4000" b="1">
                <a:latin typeface="Arial" charset="0"/>
              </a:rPr>
              <a:t>Landscape Level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N2779"/>
          <p:cNvPicPr>
            <a:picLocks noChangeAspect="1" noChangeArrowheads="1"/>
          </p:cNvPicPr>
          <p:nvPr/>
        </p:nvPicPr>
        <p:blipFill>
          <a:blip r:embed="rId2">
            <a:extLst>
              <a:ext uri="{28A0092B-C50C-407E-A947-70E740481C1C}">
                <a14:useLocalDpi xmlns:a14="http://schemas.microsoft.com/office/drawing/2010/main" val="0"/>
              </a:ext>
            </a:extLst>
          </a:blip>
          <a:srcRect l="9222" t="33556" r="30833"/>
          <a:stretch>
            <a:fillRect/>
          </a:stretch>
        </p:blipFill>
        <p:spPr bwMode="auto">
          <a:xfrm>
            <a:off x="0" y="0"/>
            <a:ext cx="9144000" cy="6905625"/>
          </a:xfrm>
          <a:prstGeom prst="rect">
            <a:avLst/>
          </a:prstGeom>
          <a:noFill/>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6553200" y="381000"/>
            <a:ext cx="21986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t>Maintenance</a:t>
            </a:r>
          </a:p>
          <a:p>
            <a:r>
              <a:rPr lang="en-US" altLang="en-US" sz="3200"/>
              <a:t>Costs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 y="609600"/>
            <a:ext cx="85296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4000" b="1">
                <a:latin typeface="Times New Roman" charset="0"/>
              </a:rPr>
              <a:t>Stream Water Quality</a:t>
            </a:r>
          </a:p>
          <a:p>
            <a:pPr algn="ctr" eaLnBrk="1" hangingPunct="1"/>
            <a:r>
              <a:rPr lang="en-US" altLang="en-US" sz="4000" b="1">
                <a:latin typeface="Times New Roman" charset="0"/>
              </a:rPr>
              <a:t> initial focus:</a:t>
            </a:r>
          </a:p>
          <a:p>
            <a:pPr algn="ctr" eaLnBrk="1" hangingPunct="1"/>
            <a:r>
              <a:rPr lang="en-US" altLang="en-US" sz="4000" b="1">
                <a:latin typeface="Times New Roman" charset="0"/>
              </a:rPr>
              <a:t>    Municipal and industrial discharges</a:t>
            </a:r>
          </a:p>
        </p:txBody>
      </p:sp>
      <p:pic>
        <p:nvPicPr>
          <p:cNvPr id="52227" name="Picture 3" descr="Storm D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743200"/>
            <a:ext cx="53340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8-24-06 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39863"/>
            <a:ext cx="762000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2895600" y="533400"/>
            <a:ext cx="288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Detention Ponds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arking4"/>
          <p:cNvPicPr>
            <a:picLocks noChangeAspect="1" noChangeArrowheads="1"/>
          </p:cNvPicPr>
          <p:nvPr/>
        </p:nvPicPr>
        <p:blipFill>
          <a:blip r:embed="rId2">
            <a:extLst>
              <a:ext uri="{28A0092B-C50C-407E-A947-70E740481C1C}">
                <a14:useLocalDpi xmlns:a14="http://schemas.microsoft.com/office/drawing/2010/main" val="0"/>
              </a:ext>
            </a:extLst>
          </a:blip>
          <a:srcRect b="11432"/>
          <a:stretch>
            <a:fillRect/>
          </a:stretch>
        </p:blipFill>
        <p:spPr bwMode="auto">
          <a:xfrm>
            <a:off x="2209800" y="3429000"/>
            <a:ext cx="47148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descr="Raingarden2006 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865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Raingarden2006 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tlanta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839200" cy="5062538"/>
          </a:xfrm>
          <a:prstGeom prst="rect">
            <a:avLst/>
          </a:prstGeom>
          <a:noFill/>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1905000" y="381000"/>
            <a:ext cx="5208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4000" b="1">
                <a:latin typeface="Times New Roman" charset="0"/>
              </a:rPr>
              <a:t>Urban Water Pollution</a:t>
            </a:r>
          </a:p>
        </p:txBody>
      </p:sp>
      <p:sp>
        <p:nvSpPr>
          <p:cNvPr id="46084" name="Line 4"/>
          <p:cNvSpPr>
            <a:spLocks noChangeShapeType="1"/>
          </p:cNvSpPr>
          <p:nvPr/>
        </p:nvSpPr>
        <p:spPr bwMode="auto">
          <a:xfrm>
            <a:off x="990600" y="4953000"/>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5" name="Line 5"/>
          <p:cNvSpPr>
            <a:spLocks noChangeShapeType="1"/>
          </p:cNvSpPr>
          <p:nvPr/>
        </p:nvSpPr>
        <p:spPr bwMode="auto">
          <a:xfrm>
            <a:off x="3505200" y="4038600"/>
            <a:ext cx="51054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6" name="Text Box 6"/>
          <p:cNvSpPr txBox="1">
            <a:spLocks noChangeArrowheads="1"/>
          </p:cNvSpPr>
          <p:nvPr/>
        </p:nvSpPr>
        <p:spPr bwMode="auto">
          <a:xfrm>
            <a:off x="1447800" y="6324600"/>
            <a:ext cx="607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a:latin typeface="Arial" charset="0"/>
              </a:rPr>
              <a:t>Bacteria still 50 times higher than the impairment standard</a:t>
            </a:r>
          </a:p>
        </p:txBody>
      </p:sp>
      <p:sp>
        <p:nvSpPr>
          <p:cNvPr id="46089" name="Line 9"/>
          <p:cNvSpPr>
            <a:spLocks noChangeShapeType="1"/>
          </p:cNvSpPr>
          <p:nvPr/>
        </p:nvSpPr>
        <p:spPr bwMode="auto">
          <a:xfrm>
            <a:off x="1219200" y="2667000"/>
            <a:ext cx="16764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90" name="Line 10"/>
          <p:cNvSpPr>
            <a:spLocks noChangeShapeType="1"/>
          </p:cNvSpPr>
          <p:nvPr/>
        </p:nvSpPr>
        <p:spPr bwMode="auto">
          <a:xfrm flipH="1">
            <a:off x="2209800" y="2209800"/>
            <a:ext cx="609600" cy="304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91" name="Text Box 11"/>
          <p:cNvSpPr txBox="1">
            <a:spLocks noChangeArrowheads="1"/>
          </p:cNvSpPr>
          <p:nvPr/>
        </p:nvSpPr>
        <p:spPr bwMode="auto">
          <a:xfrm>
            <a:off x="2819400" y="19812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2"/>
                </a:solidFill>
              </a:rPr>
              <a:t>Before CWA</a:t>
            </a:r>
          </a:p>
        </p:txBody>
      </p:sp>
      <p:sp>
        <p:nvSpPr>
          <p:cNvPr id="46092" name="Line 12"/>
          <p:cNvSpPr>
            <a:spLocks noChangeShapeType="1"/>
          </p:cNvSpPr>
          <p:nvPr/>
        </p:nvSpPr>
        <p:spPr bwMode="auto">
          <a:xfrm flipH="1">
            <a:off x="3733800" y="2819400"/>
            <a:ext cx="1752600" cy="990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93" name="Text Box 13"/>
          <p:cNvSpPr txBox="1">
            <a:spLocks noChangeArrowheads="1"/>
          </p:cNvSpPr>
          <p:nvPr/>
        </p:nvSpPr>
        <p:spPr bwMode="auto">
          <a:xfrm>
            <a:off x="5486400" y="2590800"/>
            <a:ext cx="1209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2"/>
                </a:solidFill>
              </a:rPr>
              <a:t>After CWA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85800" y="609600"/>
            <a:ext cx="662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latin typeface="Arial" charset="0"/>
              </a:rPr>
              <a:t>Non-point Source Pollution</a:t>
            </a:r>
          </a:p>
        </p:txBody>
      </p:sp>
      <p:pic>
        <p:nvPicPr>
          <p:cNvPr id="9219" name="Picture 3" descr="DSCN2442"/>
          <p:cNvPicPr>
            <a:picLocks noChangeAspect="1" noChangeArrowheads="1"/>
          </p:cNvPicPr>
          <p:nvPr/>
        </p:nvPicPr>
        <p:blipFill>
          <a:blip r:embed="rId3">
            <a:extLst>
              <a:ext uri="{28A0092B-C50C-407E-A947-70E740481C1C}">
                <a14:useLocalDpi xmlns:a14="http://schemas.microsoft.com/office/drawing/2010/main" val="0"/>
              </a:ext>
            </a:extLst>
          </a:blip>
          <a:srcRect t="10638" r="710"/>
          <a:stretch>
            <a:fillRect/>
          </a:stretch>
        </p:blipFill>
        <p:spPr bwMode="auto">
          <a:xfrm>
            <a:off x="5943600" y="1600200"/>
            <a:ext cx="2667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p:cNvSpPr txBox="1">
            <a:spLocks noChangeArrowheads="1"/>
          </p:cNvSpPr>
          <p:nvPr/>
        </p:nvSpPr>
        <p:spPr bwMode="auto">
          <a:xfrm>
            <a:off x="1219200" y="2743200"/>
            <a:ext cx="4572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i="1">
                <a:latin typeface="Arial" charset="0"/>
              </a:rPr>
              <a:t>Pollution that does not come from a single identifiable source.</a:t>
            </a:r>
            <a:endParaRPr lang="en-US" altLang="en-US" sz="3200">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228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a:effectLst>
                  <a:outerShdw blurRad="38100" dist="38100" dir="2700000" algn="tl">
                    <a:srgbClr val="000000"/>
                  </a:outerShdw>
                </a:effectLst>
                <a:latin typeface="Tahoma" charset="0"/>
              </a:rPr>
              <a:t>Non-Point Source Pollution</a:t>
            </a:r>
          </a:p>
        </p:txBody>
      </p:sp>
      <p:sp>
        <p:nvSpPr>
          <p:cNvPr id="15363" name="Text Box 3"/>
          <p:cNvSpPr txBox="1">
            <a:spLocks noChangeArrowheads="1"/>
          </p:cNvSpPr>
          <p:nvPr/>
        </p:nvSpPr>
        <p:spPr bwMode="auto">
          <a:xfrm>
            <a:off x="457200" y="2209800"/>
            <a:ext cx="48768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latin typeface="Arial" charset="0"/>
              </a:rPr>
              <a:t>Motor Oil • Sediment • Cooking Grease • Pet Waste Excess Fertilizer • Yard Waste • Litter • Pesticides Household Hazardous Waste • Detergents • Metals</a:t>
            </a:r>
          </a:p>
        </p:txBody>
      </p:sp>
      <p:pic>
        <p:nvPicPr>
          <p:cNvPr id="15364" name="Picture 4" descr="catchbasin"/>
          <p:cNvPicPr>
            <a:picLocks noChangeAspect="1" noChangeArrowheads="1"/>
          </p:cNvPicPr>
          <p:nvPr/>
        </p:nvPicPr>
        <p:blipFill>
          <a:blip r:embed="rId3">
            <a:extLst>
              <a:ext uri="{28A0092B-C50C-407E-A947-70E740481C1C}">
                <a14:useLocalDpi xmlns:a14="http://schemas.microsoft.com/office/drawing/2010/main" val="0"/>
              </a:ext>
            </a:extLst>
          </a:blip>
          <a:srcRect l="11594" t="20291" r="13043"/>
          <a:stretch>
            <a:fillRect/>
          </a:stretch>
        </p:blipFill>
        <p:spPr bwMode="auto">
          <a:xfrm>
            <a:off x="5680075" y="1524000"/>
            <a:ext cx="3006725" cy="419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cks-in-str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3200400"/>
            <a:ext cx="257175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3315" name="Group 3"/>
          <p:cNvGrpSpPr>
            <a:grpSpLocks/>
          </p:cNvGrpSpPr>
          <p:nvPr/>
        </p:nvGrpSpPr>
        <p:grpSpPr bwMode="auto">
          <a:xfrm>
            <a:off x="0" y="304800"/>
            <a:ext cx="9144000" cy="823913"/>
            <a:chOff x="0" y="-1775520"/>
            <a:chExt cx="5760" cy="2242080"/>
          </a:xfrm>
        </p:grpSpPr>
        <p:pic>
          <p:nvPicPr>
            <p:cNvPr id="13316" name="Picture 4"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blu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3216"/>
              <a:ext cx="840" cy="960"/>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6"/>
            <p:cNvSpPr>
              <a:spLocks noChangeArrowheads="1"/>
            </p:cNvSpPr>
            <p:nvPr/>
          </p:nvSpPr>
          <p:spPr bwMode="auto">
            <a:xfrm>
              <a:off x="0" y="0"/>
              <a:ext cx="5760" cy="1392"/>
            </a:xfrm>
            <a:prstGeom prst="rect">
              <a:avLst/>
            </a:prstGeom>
            <a:gradFill rotWithShape="0">
              <a:gsLst>
                <a:gs pos="0">
                  <a:srgbClr val="10A4B2"/>
                </a:gs>
                <a:gs pos="100000">
                  <a:srgbClr val="A0BADD"/>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9" name="Text Box 7"/>
            <p:cNvSpPr txBox="1">
              <a:spLocks noChangeArrowheads="1"/>
            </p:cNvSpPr>
            <p:nvPr/>
          </p:nvSpPr>
          <p:spPr bwMode="auto">
            <a:xfrm>
              <a:off x="144" y="-1775520"/>
              <a:ext cx="1760" cy="224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a:effectLst>
                    <a:outerShdw blurRad="38100" dist="38100" dir="2700000" algn="tl">
                      <a:srgbClr val="000000"/>
                    </a:outerShdw>
                  </a:effectLst>
                  <a:latin typeface="Tahoma" charset="0"/>
                </a:rPr>
                <a:t>Storwater</a:t>
              </a:r>
            </a:p>
          </p:txBody>
        </p:sp>
      </p:grpSp>
      <p:sp>
        <p:nvSpPr>
          <p:cNvPr id="13320" name="Text Box 8"/>
          <p:cNvSpPr txBox="1">
            <a:spLocks noChangeArrowheads="1"/>
          </p:cNvSpPr>
          <p:nvPr/>
        </p:nvSpPr>
        <p:spPr bwMode="auto">
          <a:xfrm>
            <a:off x="3048000" y="1295400"/>
            <a:ext cx="4953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solidFill>
                  <a:schemeClr val="tx2"/>
                </a:solidFill>
                <a:latin typeface="Arial" charset="0"/>
              </a:rPr>
              <a:t>Water that runs off of impervious surfaces such as roads, parking lots, or rooftops.</a:t>
            </a:r>
            <a:r>
              <a:rPr lang="en-US" altLang="en-US" sz="2400">
                <a:latin typeface="Times New Roman" charset="0"/>
              </a:rPr>
              <a:t>  </a:t>
            </a:r>
          </a:p>
        </p:txBody>
      </p:sp>
      <p:pic>
        <p:nvPicPr>
          <p:cNvPr id="13321" name="Picture 9" descr="storm outlet"/>
          <p:cNvPicPr>
            <a:picLocks noChangeAspect="1" noChangeArrowheads="1"/>
          </p:cNvPicPr>
          <p:nvPr/>
        </p:nvPicPr>
        <p:blipFill>
          <a:blip r:embed="rId5">
            <a:extLst>
              <a:ext uri="{28A0092B-C50C-407E-A947-70E740481C1C}">
                <a14:useLocalDpi xmlns:a14="http://schemas.microsoft.com/office/drawing/2010/main" val="0"/>
              </a:ext>
            </a:extLst>
          </a:blip>
          <a:srcRect l="1019" t="1932" r="51530" b="3566"/>
          <a:stretch>
            <a:fillRect/>
          </a:stretch>
        </p:blipFill>
        <p:spPr bwMode="auto">
          <a:xfrm>
            <a:off x="381000" y="1219200"/>
            <a:ext cx="25749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catchbasin"/>
          <p:cNvPicPr>
            <a:picLocks noChangeAspect="1" noChangeArrowheads="1"/>
          </p:cNvPicPr>
          <p:nvPr/>
        </p:nvPicPr>
        <p:blipFill>
          <a:blip r:embed="rId6">
            <a:extLst>
              <a:ext uri="{28A0092B-C50C-407E-A947-70E740481C1C}">
                <a14:useLocalDpi xmlns:a14="http://schemas.microsoft.com/office/drawing/2010/main" val="0"/>
              </a:ext>
            </a:extLst>
          </a:blip>
          <a:srcRect l="11594" t="20291" r="13043"/>
          <a:stretch>
            <a:fillRect/>
          </a:stretch>
        </p:blipFill>
        <p:spPr bwMode="auto">
          <a:xfrm rot="-21600000">
            <a:off x="446088" y="3962400"/>
            <a:ext cx="1912937"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 y="381000"/>
            <a:ext cx="6073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effectLst>
                  <a:outerShdw blurRad="38100" dist="38100" dir="2700000" algn="tl">
                    <a:srgbClr val="000000"/>
                  </a:outerShdw>
                </a:effectLst>
                <a:latin typeface="Tahoma" charset="0"/>
              </a:rPr>
              <a:t>Why manage</a:t>
            </a:r>
            <a:r>
              <a:rPr lang="en-US" altLang="en-US" sz="4000">
                <a:solidFill>
                  <a:srgbClr val="24388E"/>
                </a:solidFill>
                <a:effectLst>
                  <a:outerShdw blurRad="38100" dist="38100" dir="2700000" algn="tl">
                    <a:srgbClr val="000000"/>
                  </a:outerShdw>
                </a:effectLst>
                <a:latin typeface="Tahoma" charset="0"/>
              </a:rPr>
              <a:t> </a:t>
            </a:r>
            <a:r>
              <a:rPr lang="en-US" altLang="en-US" sz="4000">
                <a:effectLst>
                  <a:outerShdw blurRad="38100" dist="38100" dir="2700000" algn="tl">
                    <a:srgbClr val="000000"/>
                  </a:outerShdw>
                </a:effectLst>
                <a:latin typeface="Tahoma" charset="0"/>
              </a:rPr>
              <a:t>stormwater?</a:t>
            </a:r>
          </a:p>
        </p:txBody>
      </p:sp>
      <p:sp>
        <p:nvSpPr>
          <p:cNvPr id="17411" name="Text Box 3"/>
          <p:cNvSpPr txBox="1">
            <a:spLocks noChangeArrowheads="1"/>
          </p:cNvSpPr>
          <p:nvPr/>
        </p:nvSpPr>
        <p:spPr bwMode="auto">
          <a:xfrm>
            <a:off x="4800600" y="1676400"/>
            <a:ext cx="3581400" cy="441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en-US" sz="2700">
                <a:solidFill>
                  <a:schemeClr val="tx2"/>
                </a:solidFill>
                <a:latin typeface="Arial" charset="0"/>
              </a:rPr>
              <a:t> To prevent flooding during heavy rains.</a:t>
            </a:r>
          </a:p>
          <a:p>
            <a:pPr>
              <a:spcBef>
                <a:spcPct val="50000"/>
              </a:spcBef>
              <a:buFontTx/>
              <a:buChar char="•"/>
            </a:pPr>
            <a:r>
              <a:rPr lang="en-US" altLang="en-US" sz="2700">
                <a:solidFill>
                  <a:schemeClr val="tx2"/>
                </a:solidFill>
                <a:latin typeface="Arial" charset="0"/>
              </a:rPr>
              <a:t> To keep our rivers and streams healthy.</a:t>
            </a:r>
          </a:p>
          <a:p>
            <a:pPr>
              <a:spcBef>
                <a:spcPct val="50000"/>
              </a:spcBef>
              <a:buFontTx/>
              <a:buChar char="•"/>
            </a:pPr>
            <a:r>
              <a:rPr lang="en-US" altLang="en-US" sz="2700">
                <a:solidFill>
                  <a:schemeClr val="tx2"/>
                </a:solidFill>
                <a:latin typeface="Arial" charset="0"/>
              </a:rPr>
              <a:t> To meet state and federal requirements.</a:t>
            </a:r>
          </a:p>
          <a:p>
            <a:pPr>
              <a:spcBef>
                <a:spcPct val="50000"/>
              </a:spcBef>
              <a:buFontTx/>
              <a:buChar char="•"/>
            </a:pPr>
            <a:r>
              <a:rPr lang="en-US" altLang="en-US" sz="2700">
                <a:solidFill>
                  <a:schemeClr val="tx2"/>
                </a:solidFill>
                <a:latin typeface="Arial" charset="0"/>
              </a:rPr>
              <a:t> To provide for future growth and development.</a:t>
            </a:r>
            <a:endParaRPr lang="en-US" altLang="en-US" sz="2400">
              <a:latin typeface="Times New Roman" charset="0"/>
            </a:endParaRPr>
          </a:p>
        </p:txBody>
      </p:sp>
      <p:pic>
        <p:nvPicPr>
          <p:cNvPr id="17412" name="Picture 4" descr="NrthOcon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71475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28600" y="533400"/>
            <a:ext cx="8763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a:solidFill>
                  <a:schemeClr val="tx2"/>
                </a:solidFill>
                <a:effectLst>
                  <a:outerShdw blurRad="38100" dist="38100" dir="2700000" algn="tl">
                    <a:srgbClr val="000000"/>
                  </a:outerShdw>
                </a:effectLst>
                <a:latin typeface="Tahoma" charset="0"/>
              </a:rPr>
              <a:t>Stormwater &amp; Non-Point Source Pollution</a:t>
            </a:r>
            <a:endParaRPr lang="en-US" altLang="en-US" sz="4400">
              <a:solidFill>
                <a:srgbClr val="24388E"/>
              </a:solidFill>
              <a:latin typeface="Tahoma" charset="0"/>
            </a:endParaRPr>
          </a:p>
        </p:txBody>
      </p:sp>
      <p:sp>
        <p:nvSpPr>
          <p:cNvPr id="12291" name="Text Box 3"/>
          <p:cNvSpPr txBox="1">
            <a:spLocks noChangeArrowheads="1"/>
          </p:cNvSpPr>
          <p:nvPr/>
        </p:nvSpPr>
        <p:spPr bwMode="auto">
          <a:xfrm>
            <a:off x="3429000" y="2438400"/>
            <a:ext cx="5715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600">
                <a:latin typeface="Arial" charset="0"/>
              </a:rPr>
              <a:t>Stormwater runoff carries </a:t>
            </a:r>
            <a:r>
              <a:rPr lang="en-US" altLang="en-US" sz="3600" i="1">
                <a:latin typeface="Arial" charset="0"/>
              </a:rPr>
              <a:t>nonpoint source pollution</a:t>
            </a:r>
            <a:r>
              <a:rPr lang="en-US" altLang="en-US" sz="3600">
                <a:latin typeface="Arial" charset="0"/>
              </a:rPr>
              <a:t> to our rivers and streams.</a:t>
            </a:r>
            <a:endParaRPr lang="en-US" altLang="en-US" sz="2400">
              <a:latin typeface="Times New Roman" charset="0"/>
            </a:endParaRPr>
          </a:p>
        </p:txBody>
      </p:sp>
      <p:sp>
        <p:nvSpPr>
          <p:cNvPr id="12292" name="Text Box 4"/>
          <p:cNvSpPr txBox="1">
            <a:spLocks noChangeArrowheads="1"/>
          </p:cNvSpPr>
          <p:nvPr/>
        </p:nvSpPr>
        <p:spPr bwMode="auto">
          <a:xfrm>
            <a:off x="3581400" y="4572000"/>
            <a:ext cx="5715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600">
                <a:latin typeface="Arial" charset="0"/>
              </a:rPr>
              <a:t>Stormdrains lead directly to rivers and streams.</a:t>
            </a:r>
            <a:endParaRPr lang="en-US" altLang="en-US" sz="2400">
              <a:latin typeface="Times New Roman" charset="0"/>
            </a:endParaRPr>
          </a:p>
        </p:txBody>
      </p:sp>
      <p:pic>
        <p:nvPicPr>
          <p:cNvPr id="12293" name="Picture 5" descr="Looking Out (downstream)"/>
          <p:cNvPicPr>
            <a:picLocks noChangeAspect="1" noChangeArrowheads="1"/>
          </p:cNvPicPr>
          <p:nvPr/>
        </p:nvPicPr>
        <p:blipFill>
          <a:blip r:embed="rId2">
            <a:extLst>
              <a:ext uri="{28A0092B-C50C-407E-A947-70E740481C1C}">
                <a14:useLocalDpi xmlns:a14="http://schemas.microsoft.com/office/drawing/2010/main" val="0"/>
              </a:ext>
            </a:extLst>
          </a:blip>
          <a:srcRect l="23283" t="8511"/>
          <a:stretch>
            <a:fillRect/>
          </a:stretch>
        </p:blipFill>
        <p:spPr bwMode="auto">
          <a:xfrm>
            <a:off x="381000" y="2819400"/>
            <a:ext cx="3048000" cy="2673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1</TotalTime>
  <Words>1622</Words>
  <Application>Microsoft Macintosh PowerPoint</Application>
  <PresentationFormat>On-screen Show (4:3)</PresentationFormat>
  <Paragraphs>161</Paragraphs>
  <Slides>31</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31</vt:i4>
      </vt:variant>
    </vt:vector>
  </HeadingPairs>
  <TitlesOfParts>
    <vt:vector size="44" baseType="lpstr">
      <vt:lpstr>Arial</vt:lpstr>
      <vt:lpstr>Garamond</vt:lpstr>
      <vt:lpstr>Times New Roman</vt:lpstr>
      <vt:lpstr>Wingdings</vt:lpstr>
      <vt:lpstr>Tahoma</vt:lpstr>
      <vt:lpstr>Impact</vt:lpstr>
      <vt:lpstr>Franklin Gothic Demi</vt:lpstr>
      <vt:lpstr>Franklin Gothic Heavy</vt:lpstr>
      <vt:lpstr>Stream</vt:lpstr>
      <vt:lpstr>Microsoft Clip Gallery</vt:lpstr>
      <vt:lpstr>Microsoft Graph Chart</vt:lpstr>
      <vt:lpstr>Microsoft Photo Editor 3.0 Photo</vt:lpstr>
      <vt:lpstr>Image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Impervious Surfaces</vt:lpstr>
      <vt:lpstr>PowerPoint Presentation</vt:lpstr>
      <vt:lpstr>Imperviousness varies by use</vt:lpstr>
      <vt:lpstr>PowerPoint Presentation</vt:lpstr>
      <vt:lpstr>Waterway Health &amp; Imperviousness</vt:lpstr>
      <vt:lpstr>PowerPoint Presentation</vt:lpstr>
      <vt:lpstr>Two Storm Hydrographs</vt:lpstr>
      <vt:lpstr>Stream Pollutants from  Urban and Developed Land  </vt:lpstr>
      <vt:lpstr>Quality and Quantity</vt:lpstr>
      <vt:lpstr>PowerPoint Presentation</vt:lpstr>
      <vt:lpstr>PowerPoint Presentation</vt:lpstr>
      <vt:lpstr>PowerPoint Presentation</vt:lpstr>
      <vt:lpstr>7Q10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2015-09-08T00:49:50Z</dcterms:created>
  <dcterms:modified xsi:type="dcterms:W3CDTF">2015-09-08T00:51:24Z</dcterms:modified>
</cp:coreProperties>
</file>