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61" r:id="rId3"/>
    <p:sldId id="347" r:id="rId4"/>
    <p:sldId id="273" r:id="rId5"/>
    <p:sldId id="275" r:id="rId6"/>
    <p:sldId id="281" r:id="rId7"/>
    <p:sldId id="337" r:id="rId8"/>
    <p:sldId id="333" r:id="rId9"/>
    <p:sldId id="348" r:id="rId10"/>
    <p:sldId id="357" r:id="rId11"/>
    <p:sldId id="356" r:id="rId12"/>
    <p:sldId id="350" r:id="rId13"/>
    <p:sldId id="351" r:id="rId14"/>
    <p:sldId id="325" r:id="rId15"/>
    <p:sldId id="324" r:id="rId16"/>
    <p:sldId id="322" r:id="rId17"/>
    <p:sldId id="321" r:id="rId18"/>
    <p:sldId id="331" r:id="rId19"/>
    <p:sldId id="330" r:id="rId20"/>
    <p:sldId id="284" r:id="rId21"/>
    <p:sldId id="289" r:id="rId22"/>
    <p:sldId id="291" r:id="rId23"/>
    <p:sldId id="296" r:id="rId24"/>
    <p:sldId id="297" r:id="rId25"/>
    <p:sldId id="298" r:id="rId26"/>
    <p:sldId id="305" r:id="rId27"/>
    <p:sldId id="304" r:id="rId28"/>
    <p:sldId id="303" r:id="rId29"/>
    <p:sldId id="302" r:id="rId30"/>
    <p:sldId id="309" r:id="rId31"/>
    <p:sldId id="308" r:id="rId32"/>
    <p:sldId id="307" r:id="rId33"/>
    <p:sldId id="306" r:id="rId34"/>
    <p:sldId id="320" r:id="rId35"/>
    <p:sldId id="319" r:id="rId36"/>
    <p:sldId id="318" r:id="rId37"/>
    <p:sldId id="300" r:id="rId38"/>
    <p:sldId id="294" r:id="rId39"/>
    <p:sldId id="293" r:id="rId40"/>
    <p:sldId id="295" r:id="rId41"/>
    <p:sldId id="292" r:id="rId42"/>
    <p:sldId id="290" r:id="rId43"/>
    <p:sldId id="335" r:id="rId44"/>
    <p:sldId id="262"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21DD0E-2493-4B3B-ACA1-D3D043EEB693}">
          <p14:sldIdLst>
            <p14:sldId id="258"/>
            <p14:sldId id="261"/>
            <p14:sldId id="347"/>
            <p14:sldId id="273"/>
            <p14:sldId id="275"/>
            <p14:sldId id="281"/>
            <p14:sldId id="337"/>
            <p14:sldId id="333"/>
            <p14:sldId id="348"/>
            <p14:sldId id="357"/>
            <p14:sldId id="356"/>
          </p14:sldIdLst>
        </p14:section>
        <p14:section name="Untitled Section" id="{4D4584CA-67F0-4AE1-B1CC-B34E80169159}">
          <p14:sldIdLst>
            <p14:sldId id="350"/>
            <p14:sldId id="351"/>
            <p14:sldId id="325"/>
            <p14:sldId id="324"/>
            <p14:sldId id="322"/>
            <p14:sldId id="321"/>
            <p14:sldId id="331"/>
            <p14:sldId id="330"/>
            <p14:sldId id="284"/>
            <p14:sldId id="289"/>
            <p14:sldId id="291"/>
            <p14:sldId id="296"/>
            <p14:sldId id="297"/>
            <p14:sldId id="298"/>
            <p14:sldId id="305"/>
            <p14:sldId id="304"/>
            <p14:sldId id="303"/>
            <p14:sldId id="302"/>
            <p14:sldId id="309"/>
            <p14:sldId id="308"/>
            <p14:sldId id="307"/>
            <p14:sldId id="306"/>
            <p14:sldId id="320"/>
            <p14:sldId id="319"/>
            <p14:sldId id="318"/>
            <p14:sldId id="300"/>
            <p14:sldId id="294"/>
            <p14:sldId id="293"/>
            <p14:sldId id="295"/>
            <p14:sldId id="292"/>
            <p14:sldId id="290"/>
            <p14:sldId id="335"/>
            <p14:sldId id="262"/>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5" autoAdjust="0"/>
    <p:restoredTop sz="83888" autoAdjust="0"/>
  </p:normalViewPr>
  <p:slideViewPr>
    <p:cSldViewPr>
      <p:cViewPr>
        <p:scale>
          <a:sx n="67" d="100"/>
          <a:sy n="67" d="100"/>
        </p:scale>
        <p:origin x="3176" y="10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2E14F-BAC5-49E7-A456-77CCC6DDA01A}" type="datetimeFigureOut">
              <a:rPr lang="en-US" smtClean="0"/>
              <a:t>9/8/15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0B905-4507-4AB6-B03C-F4004845795E}" type="slidenum">
              <a:rPr lang="en-US" smtClean="0"/>
              <a:t>‹#›</a:t>
            </a:fld>
            <a:endParaRPr lang="en-US"/>
          </a:p>
        </p:txBody>
      </p:sp>
    </p:spTree>
    <p:extLst>
      <p:ext uri="{BB962C8B-B14F-4D97-AF65-F5344CB8AC3E}">
        <p14:creationId xmlns:p14="http://schemas.microsoft.com/office/powerpoint/2010/main" val="91718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Caterpillar" TargetMode="External"/><Relationship Id="rId4" Type="http://schemas.openxmlformats.org/officeDocument/2006/relationships/hyperlink" Target="http://en.wikipedia.org/wiki/Lepidoptera" TargetMode="External"/><Relationship Id="rId5" Type="http://schemas.openxmlformats.org/officeDocument/2006/relationships/hyperlink" Target="http://en.wikipedia.org/wiki/Orthonama_obstipata" TargetMode="External"/><Relationship Id="rId6" Type="http://schemas.openxmlformats.org/officeDocument/2006/relationships/hyperlink" Target="http://en.wikipedia.org/wiki/Genus" TargetMode="External"/><Relationship Id="rId7" Type="http://schemas.openxmlformats.org/officeDocument/2006/relationships/hyperlink" Target="http://en.wikipedia.org/wiki/Flowering_plant" TargetMode="External"/><Relationship Id="rId8" Type="http://schemas.openxmlformats.org/officeDocument/2006/relationships/hyperlink" Target="http://en.wikipedia.org/wiki/Family_(biology)" TargetMode="External"/><Relationship Id="rId9" Type="http://schemas.openxmlformats.org/officeDocument/2006/relationships/hyperlink" Target="http://en.wikipedia.org/wiki/Brassicaceae"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Herbaceous_plant" TargetMode="External"/><Relationship Id="rId4" Type="http://schemas.openxmlformats.org/officeDocument/2006/relationships/hyperlink" Target="http://en.wikipedia.org/wiki/Perennial_plant" TargetMode="External"/><Relationship Id="rId5" Type="http://schemas.openxmlformats.org/officeDocument/2006/relationships/hyperlink" Target="http://en.wikipedia.org/wiki/Annual_plant" TargetMode="External"/><Relationship Id="rId6" Type="http://schemas.openxmlformats.org/officeDocument/2006/relationships/hyperlink" Target="http://en.wikipedia.org/wiki/Biennial_plant" TargetMode="External"/><Relationship Id="rId7" Type="http://schemas.openxmlformats.org/officeDocument/2006/relationships/hyperlink" Target="http://en.wikipedia.org/wiki/Subshrub" TargetMode="External"/><Relationship Id="rId8" Type="http://schemas.openxmlformats.org/officeDocument/2006/relationships/hyperlink" Target="http://en.wikipedia.org/wiki/Genus"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lmanac.com/plants/flowercolor/Red" TargetMode="External"/><Relationship Id="rId4" Type="http://schemas.openxmlformats.org/officeDocument/2006/relationships/hyperlink" Target="http://www.almanac.com/plants/flowercolor/Pink" TargetMode="External"/><Relationship Id="rId5" Type="http://schemas.openxmlformats.org/officeDocument/2006/relationships/hyperlink" Target="http://www.almanac.com/plants/flowercolor/Orange" TargetMode="External"/><Relationship Id="rId6" Type="http://schemas.openxmlformats.org/officeDocument/2006/relationships/hyperlink" Target="http://www.almanac.com/plants/flowercolor/Yellow" TargetMode="External"/><Relationship Id="rId7" Type="http://schemas.openxmlformats.org/officeDocument/2006/relationships/hyperlink" Target="http://www.almanac.com/plants/flowercolor/Purple" TargetMode="External"/><Relationship Id="rId8" Type="http://schemas.openxmlformats.org/officeDocument/2006/relationships/hyperlink" Target="http://www.almanac.com/plants/flowercolor/White" TargetMode="External"/><Relationship Id="rId9" Type="http://schemas.openxmlformats.org/officeDocument/2006/relationships/hyperlink" Target="http://www.almanac.com/plants/flowercolor/Multicolor" TargetMode="External"/><Relationship Id="rId10" Type="http://schemas.openxmlformats.org/officeDocument/2006/relationships/hyperlink" Target="http://en.wikipedia.org/wiki/Whitefly" TargetMode="External"/><Relationship Id="rId11" Type="http://schemas.openxmlformats.org/officeDocument/2006/relationships/hyperlink" Target="http://en.wikipedia.org/wiki/Powdery_mildew"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1" Type="http://schemas.openxmlformats.org/officeDocument/2006/relationships/hyperlink" Target="http://en.wikipedia.org/wiki/Berry" TargetMode="External"/><Relationship Id="rId12" Type="http://schemas.openxmlformats.org/officeDocument/2006/relationships/hyperlink" Target="http://en.wikipedia.org/wiki/Poison" TargetMode="External"/><Relationship Id="rId13" Type="http://schemas.openxmlformats.org/officeDocument/2006/relationships/hyperlink" Target="http://en.wikipedia.org/wiki/Aphid" TargetMode="External"/><Relationship Id="rId14" Type="http://schemas.openxmlformats.org/officeDocument/2006/relationships/hyperlink" Target="http://en.wikipedia.org/w/index.php?title=Lipaphis_erysimi&amp;action=edit&amp;redlink=1"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Flower" TargetMode="External"/><Relationship Id="rId4" Type="http://schemas.openxmlformats.org/officeDocument/2006/relationships/hyperlink" Target="http://en.wikipedia.org/wiki/Umbel" TargetMode="External"/><Relationship Id="rId5" Type="http://schemas.openxmlformats.org/officeDocument/2006/relationships/hyperlink" Target="http://en.wikipedia.org/wiki/Floret" TargetMode="External"/><Relationship Id="rId6" Type="http://schemas.openxmlformats.org/officeDocument/2006/relationships/hyperlink" Target="http://en.wikipedia.org/wiki/Genus" TargetMode="External"/><Relationship Id="rId7" Type="http://schemas.openxmlformats.org/officeDocument/2006/relationships/hyperlink" Target="http://en.wikipedia.org/wiki/Species" TargetMode="External"/><Relationship Id="rId8" Type="http://schemas.openxmlformats.org/officeDocument/2006/relationships/hyperlink" Target="http://en.wikipedia.org/wiki/Perennial_plant" TargetMode="External"/><Relationship Id="rId9" Type="http://schemas.openxmlformats.org/officeDocument/2006/relationships/hyperlink" Target="http://en.wikipedia.org/wiki/Flowering_plant" TargetMode="External"/><Relationship Id="rId10" Type="http://schemas.openxmlformats.org/officeDocument/2006/relationships/hyperlink" Target="http://en.wikipedia.org/wiki/Verben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Genus" TargetMode="External"/><Relationship Id="rId4" Type="http://schemas.openxmlformats.org/officeDocument/2006/relationships/hyperlink" Target="http://en.wikipedia.org/wiki/Mentha" TargetMode="External"/><Relationship Id="rId5" Type="http://schemas.openxmlformats.org/officeDocument/2006/relationships/hyperlink" Target="http://en.wikipedia.org/wiki/Lamiaceae" TargetMode="External"/><Relationship Id="rId6" Type="http://schemas.openxmlformats.org/officeDocument/2006/relationships/hyperlink" Target="http://en.wikipedia.org/wiki/Shrub" TargetMode="External"/><Relationship Id="rId7" Type="http://schemas.openxmlformats.org/officeDocument/2006/relationships/hyperlink" Target="http://en.wikipedia.org/wiki/Herbaceous_plant" TargetMode="External"/><Relationship Id="rId8" Type="http://schemas.openxmlformats.org/officeDocument/2006/relationships/hyperlink" Target="http://en.wikipedia.org/wiki/Perennial_plant" TargetMode="External"/><Relationship Id="rId9" Type="http://schemas.openxmlformats.org/officeDocument/2006/relationships/hyperlink" Target="http://en.wikipedia.org/wiki/Annual_plant" TargetMode="External"/><Relationship Id="rId10" Type="http://schemas.openxmlformats.org/officeDocument/2006/relationships/hyperlink" Target="http://en.wikipedia.org/wiki/Salvia"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Rubiaceae" TargetMode="External"/><Relationship Id="rId4" Type="http://schemas.openxmlformats.org/officeDocument/2006/relationships/hyperlink" Target="http://en.wikipedia.org/wiki/Pentas_lanceolata" TargetMode="External"/><Relationship Id="rId5" Type="http://schemas.openxmlformats.org/officeDocument/2006/relationships/hyperlink" Target="http://en.wikipedia.org/wiki/Lavender"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Genus" TargetMode="External"/><Relationship Id="rId4" Type="http://schemas.openxmlformats.org/officeDocument/2006/relationships/hyperlink" Target="http://en.wikipedia.org/wiki/Species" TargetMode="External"/><Relationship Id="rId5" Type="http://schemas.openxmlformats.org/officeDocument/2006/relationships/hyperlink" Target="http://en.wikipedia.org/wiki/Annual_plant" TargetMode="External"/><Relationship Id="rId6" Type="http://schemas.openxmlformats.org/officeDocument/2006/relationships/hyperlink" Target="http://en.wikipedia.org/wiki/Perennial" TargetMode="External"/><Relationship Id="rId7" Type="http://schemas.openxmlformats.org/officeDocument/2006/relationships/hyperlink" Target="http://en.wikipedia.org/wiki/Flowering_plant" TargetMode="External"/><Relationship Id="rId8" Type="http://schemas.openxmlformats.org/officeDocument/2006/relationships/hyperlink" Target="http://en.wikipedia.org/wiki/Temperate" TargetMode="External"/><Relationship Id="rId9" Type="http://schemas.openxmlformats.org/officeDocument/2006/relationships/hyperlink" Target="http://en.wikipedia.org/wiki/Tropical" TargetMode="External"/><Relationship Id="rId10" Type="http://schemas.openxmlformats.org/officeDocument/2006/relationships/hyperlink" Target="http://en.wikipedia.org/wiki/Herbaceous_plant" TargetMode="External"/><Relationship Id="rId11" Type="http://schemas.openxmlformats.org/officeDocument/2006/relationships/hyperlink" Target="http://en.wikipedia.org/wiki/Shrub"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Genus" TargetMode="External"/><Relationship Id="rId4" Type="http://schemas.openxmlformats.org/officeDocument/2006/relationships/hyperlink" Target="http://en.wikipedia.org/wiki/Mentha"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1" Type="http://schemas.openxmlformats.org/officeDocument/2006/relationships/hyperlink" Target="http://en.wikipedia.org/wiki/Perennial_plant" TargetMode="External"/><Relationship Id="rId12" Type="http://schemas.openxmlformats.org/officeDocument/2006/relationships/hyperlink" Target="http://en.wikipedia.org/wiki/Herbaceous_plant" TargetMode="External"/><Relationship Id="rId13" Type="http://schemas.openxmlformats.org/officeDocument/2006/relationships/hyperlink" Target="http://en.wikipedia.org/wiki/Woody_plant" TargetMode="External"/><Relationship Id="rId14" Type="http://schemas.openxmlformats.org/officeDocument/2006/relationships/hyperlink" Target="http://en.wikipedia.org/wiki/Shrub" TargetMode="External"/><Relationship Id="rId15" Type="http://schemas.openxmlformats.org/officeDocument/2006/relationships/hyperlink" Target="http://en.wikipedia.org/wiki/Tree" TargetMode="External"/><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en.wikipedia.org/wiki/Flowering_plant" TargetMode="External"/><Relationship Id="rId4" Type="http://schemas.openxmlformats.org/officeDocument/2006/relationships/hyperlink" Target="http://en.wikipedia.org/wiki/Malva" TargetMode="External"/><Relationship Id="rId5" Type="http://schemas.openxmlformats.org/officeDocument/2006/relationships/hyperlink" Target="http://en.wikipedia.org/wiki/Malvaceae" TargetMode="External"/><Relationship Id="rId6" Type="http://schemas.openxmlformats.org/officeDocument/2006/relationships/hyperlink" Target="http://en.wikipedia.org/wiki/Temperate" TargetMode="External"/><Relationship Id="rId7" Type="http://schemas.openxmlformats.org/officeDocument/2006/relationships/hyperlink" Target="http://en.wikipedia.org/wiki/Subtropics" TargetMode="External"/><Relationship Id="rId8" Type="http://schemas.openxmlformats.org/officeDocument/2006/relationships/hyperlink" Target="http://en.wikipedia.org/wiki/Tropics" TargetMode="External"/><Relationship Id="rId9" Type="http://schemas.openxmlformats.org/officeDocument/2006/relationships/hyperlink" Target="http://en.wikipedia.org/wiki/Flower" TargetMode="External"/><Relationship Id="rId10" Type="http://schemas.openxmlformats.org/officeDocument/2006/relationships/hyperlink" Target="http://en.wikipedia.org/wiki/Annual_plan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Apocynaceae" TargetMode="External"/><Relationship Id="rId4" Type="http://schemas.openxmlformats.org/officeDocument/2006/relationships/hyperlink" Target="http://en.wikipedia.org/wiki/Vinca_major" TargetMode="External"/><Relationship Id="rId5" Type="http://schemas.openxmlformats.org/officeDocument/2006/relationships/hyperlink" Target="http://en.wikipedia.org/wiki/Vinca_minor" TargetMode="External"/><Relationship Id="rId6" Type="http://schemas.openxmlformats.org/officeDocument/2006/relationships/hyperlink" Target="http://en.wikipedia.org/wiki/Ornamental_plant" TargetMode="External"/><Relationship Id="rId7" Type="http://schemas.openxmlformats.org/officeDocument/2006/relationships/hyperlink" Target="http://en.wikipedia.org/wiki/Groundcover" TargetMode="External"/><Relationship Id="rId8" Type="http://schemas.openxmlformats.org/officeDocument/2006/relationships/hyperlink" Target="http://en.wikipedia.org/wiki/Garden" TargetMode="External"/><Relationship Id="rId9" Type="http://schemas.openxmlformats.org/officeDocument/2006/relationships/hyperlink" Target="http://en.wikipedia.org/wiki/Container_garden" TargetMode="External"/><Relationship Id="rId10" Type="http://schemas.openxmlformats.org/officeDocument/2006/relationships/hyperlink" Target="http://en.wikipedia.org/wiki/Cultivar"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Genus" TargetMode="External"/><Relationship Id="rId4" Type="http://schemas.openxmlformats.org/officeDocument/2006/relationships/hyperlink" Target="http://en.wikipedia.org/wiki/Species" TargetMode="External"/><Relationship Id="rId5" Type="http://schemas.openxmlformats.org/officeDocument/2006/relationships/hyperlink" Target="http://en.wikipedia.org/wiki/Flowering_plant" TargetMode="External"/><Relationship Id="rId6" Type="http://schemas.openxmlformats.org/officeDocument/2006/relationships/hyperlink" Target="http://en.wikipedia.org/wiki/Touch-me-not" TargetMode="External"/><Relationship Id="rId7" Type="http://schemas.openxmlformats.org/officeDocument/2006/relationships/hyperlink" Target="http://en.wikipedia.org/wiki/Impatiens_walleriana" TargetMode="External"/><Relationship Id="rId8" Type="http://schemas.openxmlformats.org/officeDocument/2006/relationships/hyperlink" Target="http://en.wikipedia.org/wiki/Annual_plant" TargetMode="External"/><Relationship Id="rId9" Type="http://schemas.openxmlformats.org/officeDocument/2006/relationships/hyperlink" Target="http://en.wikipedia.org/wiki/Frost" TargetMode="External"/><Relationship Id="rId10" Type="http://schemas.openxmlformats.org/officeDocument/2006/relationships/hyperlink" Target="http://en.wikipedia.org/wiki/Perennial_plant"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Lamiaceae" TargetMode="External"/><Relationship Id="rId4" Type="http://schemas.openxmlformats.org/officeDocument/2006/relationships/hyperlink" Target="http://en.wikipedia.org/wiki/Mentha" TargetMode="External"/><Relationship Id="rId5" Type="http://schemas.openxmlformats.org/officeDocument/2006/relationships/hyperlink" Target="http://en.wikipedia.org/wiki/Medicine" TargetMode="External"/><Relationship Id="rId6" Type="http://schemas.openxmlformats.org/officeDocument/2006/relationships/hyperlink" Target="http://en.wikipedia.org/wiki/Psychoactive_drug" TargetMode="External"/><Relationship Id="rId7" Type="http://schemas.openxmlformats.org/officeDocument/2006/relationships/hyperlink" Target="http://en.wikipedia.org/wiki/Ornamental_plant" TargetMode="External"/><Relationship Id="rId8" Type="http://schemas.openxmlformats.org/officeDocument/2006/relationships/hyperlink" Target="http://en.wikipedia.org/wiki/Garden" TargetMode="External"/><Relationship Id="rId9" Type="http://schemas.openxmlformats.org/officeDocument/2006/relationships/hyperlink" Target="http://en.wikipedia.org/wiki/Park" TargetMode="External"/><Relationship Id="rId10" Type="http://schemas.openxmlformats.org/officeDocument/2006/relationships/hyperlink" Target="http://en.wikipedia.org/wiki/Xeriscapes"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1" Type="http://schemas.openxmlformats.org/officeDocument/2006/relationships/hyperlink" Target="http://en.wikipedia.org/wiki/Macroglossum_stellatarum" TargetMode="External"/><Relationship Id="rId12" Type="http://schemas.openxmlformats.org/officeDocument/2006/relationships/hyperlink" Target="http://en.wikipedia.org/wiki/Schinia" TargetMode="External"/><Relationship Id="rId13" Type="http://schemas.openxmlformats.org/officeDocument/2006/relationships/hyperlink" Target="http://en.wikipedia.org/wiki/Groundhog" TargetMode="External"/><Relationship Id="rId14" Type="http://schemas.openxmlformats.org/officeDocument/2006/relationships/hyperlink" Target="http://en.wikipedia.org/wiki/Rabbit" TargetMode="External"/><Relationship Id="rId15" Type="http://schemas.openxmlformats.org/officeDocument/2006/relationships/hyperlink" Target="http://en.wikipedia.org/wiki/Deer" TargetMode="External"/><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en.wikipedia.org/wiki/Perennial_plant" TargetMode="External"/><Relationship Id="rId4" Type="http://schemas.openxmlformats.org/officeDocument/2006/relationships/hyperlink" Target="http://en.wikipedia.org/wiki/Annual_plant" TargetMode="External"/><Relationship Id="rId5" Type="http://schemas.openxmlformats.org/officeDocument/2006/relationships/hyperlink" Target="http://en.wikipedia.org/wiki/Polemoniaceae" TargetMode="External"/><Relationship Id="rId6" Type="http://schemas.openxmlformats.org/officeDocument/2006/relationships/hyperlink" Target="http://en.wikipedia.org/wiki/Aroma_compound" TargetMode="External"/><Relationship Id="rId7" Type="http://schemas.openxmlformats.org/officeDocument/2006/relationships/hyperlink" Target="http://en.wikipedia.org/wiki/Larva" TargetMode="External"/><Relationship Id="rId8" Type="http://schemas.openxmlformats.org/officeDocument/2006/relationships/hyperlink" Target="http://en.wikipedia.org/wiki/Lepidoptera" TargetMode="External"/><Relationship Id="rId9" Type="http://schemas.openxmlformats.org/officeDocument/2006/relationships/hyperlink" Target="http://en.wikipedia.org/wiki/Dot_Moth" TargetMode="External"/><Relationship Id="rId10" Type="http://schemas.openxmlformats.org/officeDocument/2006/relationships/hyperlink" Target="http://en.wikipedia.org/wiki/Gazoryctra" TargetMode="External"/></Relationships>
</file>

<file path=ppt/notesSlides/_rels/notesSlide26.xml.rels><?xml version="1.0" encoding="UTF-8" standalone="yes"?>
<Relationships xmlns="http://schemas.openxmlformats.org/package/2006/relationships"><Relationship Id="rId11" Type="http://schemas.openxmlformats.org/officeDocument/2006/relationships/hyperlink" Target="http://gardening.about.com/od/annuals/g/Annual.htm" TargetMode="External"/><Relationship Id="rId12" Type="http://schemas.openxmlformats.org/officeDocument/2006/relationships/hyperlink" Target="http://gardening.about.com/od/perennials/g/Biennal.htm" TargetMode="External"/><Relationship Id="rId13" Type="http://schemas.openxmlformats.org/officeDocument/2006/relationships/hyperlink" Target="http://gardening.about.com/od/annuals/a/SelfSeeders.htm" TargetMode="External"/><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en.wikipedia.org/wiki/Viola_cornuta" TargetMode="External"/><Relationship Id="rId4" Type="http://schemas.openxmlformats.org/officeDocument/2006/relationships/hyperlink" Target="http://en.wikipedia.org/wiki/Hybrid_plant" TargetMode="External"/><Relationship Id="rId5" Type="http://schemas.openxmlformats.org/officeDocument/2006/relationships/hyperlink" Target="http://en.wikipedia.org/wiki/Flower" TargetMode="External"/><Relationship Id="rId6" Type="http://schemas.openxmlformats.org/officeDocument/2006/relationships/hyperlink" Target="http://en.wikipedia.org/wiki/Viola_(plant)" TargetMode="External"/><Relationship Id="rId7" Type="http://schemas.openxmlformats.org/officeDocument/2006/relationships/hyperlink" Target="http://en.wikipedia.org/wiki/Viola_tricolor" TargetMode="External"/><Relationship Id="rId8" Type="http://schemas.openxmlformats.org/officeDocument/2006/relationships/hyperlink" Target="http://en.wikipedia.org/wiki/Hybrid_(biology)" TargetMode="External"/><Relationship Id="rId9" Type="http://schemas.openxmlformats.org/officeDocument/2006/relationships/hyperlink" Target="http://en.wikipedia.org/wiki/Mimulus" TargetMode="External"/><Relationship Id="rId10" Type="http://schemas.openxmlformats.org/officeDocument/2006/relationships/hyperlink" Target="http://gardening.about.com/od/zones/USDA_Hardiness_Zones.htm"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Flowering_plant" TargetMode="External"/><Relationship Id="rId4" Type="http://schemas.openxmlformats.org/officeDocument/2006/relationships/hyperlink" Target="http://en.wikipedia.org/wiki/Family_(biology)" TargetMode="External"/><Relationship Id="rId5" Type="http://schemas.openxmlformats.org/officeDocument/2006/relationships/hyperlink" Target="http://en.wikipedia.org/wiki/Asteraceae" TargetMode="External"/><Relationship Id="rId6" Type="http://schemas.openxmlformats.org/officeDocument/2006/relationships/hyperlink" Target="http://en.wikipedia.org/wiki/Annual_plant" TargetMode="External"/><Relationship Id="rId7" Type="http://schemas.openxmlformats.org/officeDocument/2006/relationships/hyperlink" Target="http://en.wikipedia.org/wiki/Biennial_plant" TargetMode="External"/><Relationship Id="rId8" Type="http://schemas.openxmlformats.org/officeDocument/2006/relationships/hyperlink" Target="http://en.wikipedia.org/wiki/Perennial_plant" TargetMode="External"/><Relationship Id="rId9" Type="http://schemas.openxmlformats.org/officeDocument/2006/relationships/hyperlink" Target="http://en.wikipedia.org/wiki/North_America" TargetMode="External"/><Relationship Id="rId10" Type="http://schemas.openxmlformats.org/officeDocument/2006/relationships/hyperlink" Target="http://en.wikipedia.org/wiki/Black-eyed_Susan"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Annual_plant" TargetMode="External"/><Relationship Id="rId4" Type="http://schemas.openxmlformats.org/officeDocument/2006/relationships/hyperlink" Target="http://en.wikipedia.org/wiki/Perennial_plant"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ompanion_plant" TargetMode="External"/><Relationship Id="rId4" Type="http://schemas.openxmlformats.org/officeDocument/2006/relationships/hyperlink" Target="http://en.wikipedia.org/wiki/Tomato_hornworm" TargetMode="External"/><Relationship Id="rId5" Type="http://schemas.openxmlformats.org/officeDocument/2006/relationships/hyperlink" Target="http://en.wikipedia.org/wiki/Cucumber" TargetMode="External"/><Relationship Id="rId6" Type="http://schemas.openxmlformats.org/officeDocument/2006/relationships/hyperlink" Target="http://en.wikipedia.org/wiki/Pyrrolizidine_alkaloid" TargetMode="External"/><Relationship Id="rId7" Type="http://schemas.openxmlformats.org/officeDocument/2006/relationships/hyperlink" Target="http://en.wikipedia.org/w/index.php?title=Thesinine&amp;action=edit&amp;redlink=1" TargetMode="External"/><Relationship Id="rId8" Type="http://schemas.openxmlformats.org/officeDocument/2006/relationships/hyperlink" Target="http://en.wikipedia.org/wiki/Wikipedia:Citation_needed" TargetMode="External"/><Relationship Id="rId9" Type="http://schemas.openxmlformats.org/officeDocument/2006/relationships/hyperlink" Target="http://en.wikipedia.org/wiki/Dessert"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Purgative" TargetMode="External"/><Relationship Id="rId4" Type="http://schemas.openxmlformats.org/officeDocument/2006/relationships/hyperlink" Target="http://en.wikipedia.org/wiki/Rubefacient"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1" Type="http://schemas.openxmlformats.org/officeDocument/2006/relationships/hyperlink" Target="http://en.wikipedia.org/wiki/Herbaceous" TargetMode="External"/><Relationship Id="rId12" Type="http://schemas.openxmlformats.org/officeDocument/2006/relationships/hyperlink" Target="http://en.wikipedia.org/wiki/Honeybee" TargetMode="External"/><Relationship Id="rId13" Type="http://schemas.openxmlformats.org/officeDocument/2006/relationships/hyperlink" Target="http://en.wikipedia.org/wiki/Beekeeper" TargetMode="External"/><Relationship Id="rId14" Type="http://schemas.openxmlformats.org/officeDocument/2006/relationships/hyperlink" Target="http://en.wikipedia.org/wiki/Northern_Nectar_Sources_for_Honeybees" TargetMode="External"/><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http://en.wikipedia.org/wiki/Genus" TargetMode="External"/><Relationship Id="rId4" Type="http://schemas.openxmlformats.org/officeDocument/2006/relationships/hyperlink" Target="http://en.wikipedia.org/wiki/Species" TargetMode="External"/><Relationship Id="rId5" Type="http://schemas.openxmlformats.org/officeDocument/2006/relationships/hyperlink" Target="http://en.wikipedia.org/wiki/Plant" TargetMode="External"/><Relationship Id="rId6" Type="http://schemas.openxmlformats.org/officeDocument/2006/relationships/hyperlink" Target="http://en.wikipedia.org/wiki/Legume" TargetMode="External"/><Relationship Id="rId7" Type="http://schemas.openxmlformats.org/officeDocument/2006/relationships/hyperlink" Target="http://en.wikipedia.org/wiki/Fabaceae" TargetMode="External"/><Relationship Id="rId8" Type="http://schemas.openxmlformats.org/officeDocument/2006/relationships/hyperlink" Target="http://en.wikipedia.org/wiki/Annual_plant" TargetMode="External"/><Relationship Id="rId9" Type="http://schemas.openxmlformats.org/officeDocument/2006/relationships/hyperlink" Target="http://en.wikipedia.org/wiki/Biennial_plant" TargetMode="External"/><Relationship Id="rId10" Type="http://schemas.openxmlformats.org/officeDocument/2006/relationships/hyperlink" Target="http://en.wikipedia.org/wiki/Perennial_plant"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Flowering_plants" TargetMode="External"/><Relationship Id="rId4" Type="http://schemas.openxmlformats.org/officeDocument/2006/relationships/hyperlink" Target="http://en.wikipedia.org/wiki/Asteraceae" TargetMode="External"/><Relationship Id="rId5" Type="http://schemas.openxmlformats.org/officeDocument/2006/relationships/hyperlink" Target="http://en.wikipedia.org/wiki/Goldenrod" TargetMode="External"/><Relationship Id="rId6" Type="http://schemas.openxmlformats.org/officeDocument/2006/relationships/hyperlink" Target="http://en.wikipedia.org/wiki/Perennial" TargetMode="External"/><Relationship Id="rId7" Type="http://schemas.openxmlformats.org/officeDocument/2006/relationships/hyperlink" Target="http://en.wikipedia.org/wiki/Companion_plant" TargetMode="External"/><Relationship Id="rId8" Type="http://schemas.openxmlformats.org/officeDocument/2006/relationships/hyperlink" Target="http://en.wikipedia.org/wiki/Wikipedia:Citation_needed" TargetMode="External"/><Relationship Id="rId9" Type="http://schemas.openxmlformats.org/officeDocument/2006/relationships/hyperlink" Target="http://en.wikipedia.org/wiki/Larva" TargetMode="External"/><Relationship Id="rId10" Type="http://schemas.openxmlformats.org/officeDocument/2006/relationships/hyperlink" Target="http://en.wikipedia.org/wiki/Lepidoptera" TargetMode="External"/><Relationship Id="rId11" Type="http://schemas.openxmlformats.org/officeDocument/2006/relationships/hyperlink" Target="http://en.wikipedia.org/wiki/List_of_Lepidoptera_that_feed_on_goldenrods" TargetMode="External"/><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Larva" TargetMode="External"/><Relationship Id="rId4" Type="http://schemas.openxmlformats.org/officeDocument/2006/relationships/hyperlink" Target="http://en.wikipedia.org/wiki/Lepidoptera" TargetMode="External"/><Relationship Id="rId5" Type="http://schemas.openxmlformats.org/officeDocument/2006/relationships/hyperlink" Target="http://en.wikipedia.org/wiki/Coleophora" TargetMode="External"/><Relationship Id="rId6" Type="http://schemas.openxmlformats.org/officeDocument/2006/relationships/hyperlink" Target="http://en.wikipedia.org/wiki/Orange_Swift"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1" Type="http://schemas.openxmlformats.org/officeDocument/2006/relationships/hyperlink" Target="http://en.wikipedia.org/wiki/Bee" TargetMode="External"/><Relationship Id="rId12" Type="http://schemas.openxmlformats.org/officeDocument/2006/relationships/hyperlink" Target="http://en.wikipedia.org/wiki/Mosquito" TargetMode="External"/><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en.wikipedia.org/wiki/Greek_language" TargetMode="External"/><Relationship Id="rId4" Type="http://schemas.openxmlformats.org/officeDocument/2006/relationships/hyperlink" Target="http://en.wikipedia.org/wiki/Lemon_balm" TargetMode="External"/><Relationship Id="rId5" Type="http://schemas.openxmlformats.org/officeDocument/2006/relationships/hyperlink" Target="http://en.wikipedia.org/wiki/Perennial_plant" TargetMode="External"/><Relationship Id="rId6" Type="http://schemas.openxmlformats.org/officeDocument/2006/relationships/hyperlink" Target="http://en.wikipedia.org/wiki/Herb" TargetMode="External"/><Relationship Id="rId7" Type="http://schemas.openxmlformats.org/officeDocument/2006/relationships/hyperlink" Target="http://en.wikipedia.org/wiki/Mentha" TargetMode="External"/><Relationship Id="rId8" Type="http://schemas.openxmlformats.org/officeDocument/2006/relationships/hyperlink" Target="http://en.wikipedia.org/wiki/Flower" TargetMode="External"/><Relationship Id="rId9" Type="http://schemas.openxmlformats.org/officeDocument/2006/relationships/hyperlink" Target="http://en.wikipedia.org/wiki/Leaf" TargetMode="External"/><Relationship Id="rId10" Type="http://schemas.openxmlformats.org/officeDocument/2006/relationships/hyperlink" Target="http://en.wikipedia.org/wiki/Lem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Herbaceous" TargetMode="External"/><Relationship Id="rId4" Type="http://schemas.openxmlformats.org/officeDocument/2006/relationships/hyperlink" Target="http://en.wikipedia.org/wiki/Perennial_plant" TargetMode="External"/><Relationship Id="rId5" Type="http://schemas.openxmlformats.org/officeDocument/2006/relationships/hyperlink" Target="http://en.wikipedia.org/wiki/Salvia" TargetMode="External"/><Relationship Id="rId6" Type="http://schemas.openxmlformats.org/officeDocument/2006/relationships/hyperlink" Target="http://en.wikipedia.org/wiki/Sub-shrub"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en.wikipedia.org/wiki/South_America" TargetMode="External"/><Relationship Id="rId12" Type="http://schemas.openxmlformats.org/officeDocument/2006/relationships/hyperlink" Target="http://en.wikipedia.org/wiki/Garden_plant" TargetMode="External"/><Relationship Id="rId13" Type="http://schemas.openxmlformats.org/officeDocument/2006/relationships/hyperlink" Target="http://en.wikipedia.org/wiki/Honey_plant" TargetMode="External"/><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en.wikipedia.org/wiki/Heliotropium" TargetMode="External"/><Relationship Id="rId4" Type="http://schemas.openxmlformats.org/officeDocument/2006/relationships/hyperlink" Target="http://en.wikipedia.org/wiki/Genus" TargetMode="External"/><Relationship Id="rId5" Type="http://schemas.openxmlformats.org/officeDocument/2006/relationships/hyperlink" Target="http://en.wikipedia.org/wiki/Species" TargetMode="External"/><Relationship Id="rId6" Type="http://schemas.openxmlformats.org/officeDocument/2006/relationships/hyperlink" Target="http://en.wikipedia.org/wiki/Annual_plant" TargetMode="External"/><Relationship Id="rId7" Type="http://schemas.openxmlformats.org/officeDocument/2006/relationships/hyperlink" Target="http://en.wikipedia.org/wiki/Perennial_plant" TargetMode="External"/><Relationship Id="rId8" Type="http://schemas.openxmlformats.org/officeDocument/2006/relationships/hyperlink" Target="http://en.wikipedia.org/wiki/Herbaceous_plant" TargetMode="External"/><Relationship Id="rId9" Type="http://schemas.openxmlformats.org/officeDocument/2006/relationships/hyperlink" Target="http://en.wikipedia.org/wiki/Flowering_plant" TargetMode="External"/><Relationship Id="rId10" Type="http://schemas.openxmlformats.org/officeDocument/2006/relationships/hyperlink" Target="http://en.wikipedia.org/wiki/North_Americ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Larva" TargetMode="External"/><Relationship Id="rId4" Type="http://schemas.openxmlformats.org/officeDocument/2006/relationships/hyperlink" Target="http://en.wikipedia.org/wiki/Lepidoptera"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Annual_plant" TargetMode="External"/><Relationship Id="rId4" Type="http://schemas.openxmlformats.org/officeDocument/2006/relationships/hyperlink" Target="http://en.wikipedia.org/wiki/Flower" TargetMode="External"/><Relationship Id="rId5" Type="http://schemas.openxmlformats.org/officeDocument/2006/relationships/hyperlink" Target="http://en.wikipedia.org/wiki/Seed" TargetMode="External"/><Relationship Id="rId6" Type="http://schemas.openxmlformats.org/officeDocument/2006/relationships/hyperlink" Target="http://en.wikipedia.org/wiki/Weed" TargetMode="External"/><Relationship Id="rId7" Type="http://schemas.openxmlformats.org/officeDocument/2006/relationships/hyperlink" Target="http://en.wikipedia.org/wiki/Nectar" TargetMode="External"/><Relationship Id="rId8" Type="http://schemas.openxmlformats.org/officeDocument/2006/relationships/hyperlink" Target="http://en.wikipedia.org/wiki/Pollen" TargetMode="External"/><Relationship Id="rId9" Type="http://schemas.openxmlformats.org/officeDocument/2006/relationships/hyperlink" Target="http://en.wikipedia.org/wiki/Bee" TargetMode="External"/><Relationship Id="rId10" Type="http://schemas.openxmlformats.org/officeDocument/2006/relationships/hyperlink" Target="http://en.wikipedia.org/wiki/Honeybee"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7</a:t>
            </a:fld>
            <a:endParaRPr lang="en-US" dirty="0"/>
          </a:p>
        </p:txBody>
      </p:sp>
    </p:spTree>
    <p:extLst>
      <p:ext uri="{BB962C8B-B14F-4D97-AF65-F5344CB8AC3E}">
        <p14:creationId xmlns:p14="http://schemas.microsoft.com/office/powerpoint/2010/main" val="34508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Sweet alyssum flower, also known as carpet flower or Lobularia maritima, is a popular annual garden flower valued for its delicate, fragrant flowers and ease of care. Alyssum flowers appear in late spring through first frost in shades of white, pink and violet. The plant grows to a height of 12 inches and creates an attractive, spreading mass over the planting area.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Hardiness Zones:</a:t>
            </a:r>
            <a:r>
              <a:rPr lang="en-US" sz="1200" kern="1200" dirty="0" smtClean="0">
                <a:solidFill>
                  <a:schemeClr val="tx1"/>
                </a:solidFill>
                <a:effectLst/>
                <a:latin typeface="+mn-lt"/>
                <a:ea typeface="+mn-ea"/>
                <a:cs typeface="+mn-cs"/>
              </a:rPr>
              <a:t> Sweet alyssum flower grows as an annual in zones 3 through 9 and will die back at the first frost. In zones 10 through 11, the plant may survive as a perennial.</a:t>
            </a:r>
          </a:p>
          <a:p>
            <a:r>
              <a:rPr lang="en-US" sz="1200" i="1" kern="1200" dirty="0" smtClean="0">
                <a:solidFill>
                  <a:schemeClr val="tx1"/>
                </a:solidFill>
                <a:effectLst/>
                <a:latin typeface="+mn-lt"/>
                <a:ea typeface="+mn-ea"/>
                <a:cs typeface="+mn-cs"/>
              </a:rPr>
              <a:t>Alyssum</a:t>
            </a:r>
            <a:r>
              <a:rPr lang="en-US" sz="1200" kern="1200" dirty="0" smtClean="0">
                <a:solidFill>
                  <a:schemeClr val="tx1"/>
                </a:solidFill>
                <a:effectLst/>
                <a:latin typeface="+mn-lt"/>
                <a:ea typeface="+mn-ea"/>
                <a:cs typeface="+mn-cs"/>
              </a:rPr>
              <a:t> foliage is used as food by the </a:t>
            </a:r>
            <a:r>
              <a:rPr lang="en-US" sz="1200" u="sng" kern="1200" dirty="0" smtClean="0">
                <a:solidFill>
                  <a:schemeClr val="tx1"/>
                </a:solidFill>
                <a:effectLst/>
                <a:latin typeface="+mn-lt"/>
                <a:ea typeface="+mn-ea"/>
                <a:cs typeface="+mn-cs"/>
                <a:hlinkClick r:id="rId3"/>
              </a:rPr>
              <a:t>caterpillars</a:t>
            </a:r>
            <a:r>
              <a:rPr lang="en-US" sz="1200" kern="1200" dirty="0" smtClean="0">
                <a:solidFill>
                  <a:schemeClr val="tx1"/>
                </a:solidFill>
                <a:effectLst/>
                <a:latin typeface="+mn-lt"/>
                <a:ea typeface="+mn-ea"/>
                <a:cs typeface="+mn-cs"/>
              </a:rPr>
              <a:t> of certain </a:t>
            </a:r>
            <a:r>
              <a:rPr lang="en-US" sz="1200" u="sng" kern="1200" dirty="0" smtClean="0">
                <a:solidFill>
                  <a:schemeClr val="tx1"/>
                </a:solidFill>
                <a:effectLst/>
                <a:latin typeface="+mn-lt"/>
                <a:ea typeface="+mn-ea"/>
                <a:cs typeface="+mn-cs"/>
                <a:hlinkClick r:id="rId4"/>
              </a:rPr>
              <a:t>Lepidoptera</a:t>
            </a:r>
            <a:r>
              <a:rPr lang="en-US" sz="1200" kern="1200" dirty="0" smtClean="0">
                <a:solidFill>
                  <a:schemeClr val="tx1"/>
                </a:solidFill>
                <a:effectLst/>
                <a:latin typeface="+mn-lt"/>
                <a:ea typeface="+mn-ea"/>
                <a:cs typeface="+mn-cs"/>
              </a:rPr>
              <a:t>, including </a:t>
            </a:r>
            <a:r>
              <a:rPr lang="en-US" sz="1200" i="1" u="sng" kern="1200" dirty="0" smtClean="0">
                <a:solidFill>
                  <a:schemeClr val="tx1"/>
                </a:solidFill>
                <a:effectLst/>
                <a:latin typeface="+mn-lt"/>
                <a:ea typeface="+mn-ea"/>
                <a:cs typeface="+mn-cs"/>
                <a:hlinkClick r:id="rId5"/>
              </a:rPr>
              <a:t>Orthonama obstipata</a:t>
            </a:r>
            <a:r>
              <a:rPr lang="en-US" sz="1200" kern="1200" dirty="0" smtClean="0">
                <a:solidFill>
                  <a:schemeClr val="tx1"/>
                </a:solidFill>
                <a:effectLst/>
                <a:latin typeface="+mn-lt"/>
                <a:ea typeface="+mn-ea"/>
                <a:cs typeface="+mn-cs"/>
              </a:rPr>
              <a:t> (The Gem). </a:t>
            </a:r>
            <a:r>
              <a:rPr lang="en-US" sz="1200" b="1" i="1" kern="1200" dirty="0" smtClean="0">
                <a:solidFill>
                  <a:schemeClr val="tx1"/>
                </a:solidFill>
                <a:effectLst/>
                <a:latin typeface="+mn-lt"/>
                <a:ea typeface="+mn-ea"/>
                <a:cs typeface="+mn-cs"/>
              </a:rPr>
              <a:t>Alyssum</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6"/>
              </a:rPr>
              <a:t>genus</a:t>
            </a:r>
            <a:r>
              <a:rPr lang="en-US" sz="1200" kern="1200" dirty="0" smtClean="0">
                <a:solidFill>
                  <a:schemeClr val="tx1"/>
                </a:solidFill>
                <a:effectLst/>
                <a:latin typeface="+mn-lt"/>
                <a:ea typeface="+mn-ea"/>
                <a:cs typeface="+mn-cs"/>
              </a:rPr>
              <a:t> of about 100–170 species of </a:t>
            </a:r>
            <a:r>
              <a:rPr lang="en-US" sz="1200" u="sng" kern="1200" dirty="0" smtClean="0">
                <a:solidFill>
                  <a:schemeClr val="tx1"/>
                </a:solidFill>
                <a:effectLst/>
                <a:latin typeface="+mn-lt"/>
                <a:ea typeface="+mn-ea"/>
                <a:cs typeface="+mn-cs"/>
                <a:hlinkClick r:id="rId7"/>
              </a:rPr>
              <a:t>flowering plants</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8"/>
              </a:rPr>
              <a:t>family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Brassicaceae</a:t>
            </a:r>
            <a:r>
              <a:rPr lang="en-US" sz="1200" kern="1200" dirty="0" smtClean="0">
                <a:solidFill>
                  <a:schemeClr val="tx1"/>
                </a:solidFill>
                <a:effectLst/>
                <a:latin typeface="+mn-lt"/>
                <a:ea typeface="+mn-ea"/>
                <a:cs typeface="+mn-cs"/>
              </a:rPr>
              <a:t>. garden plant of the genus Alyssum having clusters of small yellow or white flowers</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21</a:t>
            </a:fld>
            <a:endParaRPr lang="en-US" dirty="0"/>
          </a:p>
        </p:txBody>
      </p:sp>
    </p:spTree>
    <p:extLst>
      <p:ext uri="{BB962C8B-B14F-4D97-AF65-F5344CB8AC3E}">
        <p14:creationId xmlns:p14="http://schemas.microsoft.com/office/powerpoint/2010/main" val="67622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species are mostly </a:t>
            </a:r>
            <a:r>
              <a:rPr lang="en-US" sz="1200" u="sng" kern="1200" dirty="0" smtClean="0">
                <a:solidFill>
                  <a:schemeClr val="tx1"/>
                </a:solidFill>
                <a:effectLst/>
                <a:latin typeface="+mn-lt"/>
                <a:ea typeface="+mn-ea"/>
                <a:cs typeface="+mn-cs"/>
                <a:hlinkClick r:id="rId3" tooltip="Herbaceous plant"/>
              </a:rPr>
              <a:t>herbaceous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Perennial plant"/>
              </a:rPr>
              <a:t>perennials</a:t>
            </a:r>
            <a:r>
              <a:rPr lang="en-US" sz="1200" kern="1200" dirty="0" smtClean="0">
                <a:solidFill>
                  <a:schemeClr val="tx1"/>
                </a:solidFill>
                <a:effectLst/>
                <a:latin typeface="+mn-lt"/>
                <a:ea typeface="+mn-ea"/>
                <a:cs typeface="+mn-cs"/>
              </a:rPr>
              <a:t>, a few are </a:t>
            </a:r>
            <a:r>
              <a:rPr lang="en-US" sz="1200" u="sng" kern="1200" dirty="0" smtClean="0">
                <a:solidFill>
                  <a:schemeClr val="tx1"/>
                </a:solidFill>
                <a:effectLst/>
                <a:latin typeface="+mn-lt"/>
                <a:ea typeface="+mn-ea"/>
                <a:cs typeface="+mn-cs"/>
                <a:hlinkClick r:id="rId5" tooltip="Annual plant"/>
              </a:rPr>
              <a:t>annual</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6" tooltip="Biennial plant"/>
              </a:rPr>
              <a:t>biennial</a:t>
            </a:r>
            <a:r>
              <a:rPr lang="en-US" sz="1200" kern="1200" dirty="0" smtClean="0">
                <a:solidFill>
                  <a:schemeClr val="tx1"/>
                </a:solidFill>
                <a:effectLst/>
                <a:latin typeface="+mn-lt"/>
                <a:ea typeface="+mn-ea"/>
                <a:cs typeface="+mn-cs"/>
              </a:rPr>
              <a:t>, and some are low </a:t>
            </a:r>
            <a:r>
              <a:rPr lang="en-US" sz="1200" u="sng" kern="1200" dirty="0" smtClean="0">
                <a:solidFill>
                  <a:schemeClr val="tx1"/>
                </a:solidFill>
                <a:effectLst/>
                <a:latin typeface="+mn-lt"/>
                <a:ea typeface="+mn-ea"/>
                <a:cs typeface="+mn-cs"/>
                <a:hlinkClick r:id="rId7" tooltip="Subshrub"/>
              </a:rPr>
              <a:t>subshrubs</a:t>
            </a:r>
            <a:r>
              <a:rPr lang="en-US" sz="1200" kern="1200" dirty="0" smtClean="0">
                <a:solidFill>
                  <a:schemeClr val="tx1"/>
                </a:solidFill>
                <a:effectLst/>
                <a:latin typeface="+mn-lt"/>
                <a:ea typeface="+mn-ea"/>
                <a:cs typeface="+mn-cs"/>
              </a:rPr>
              <a:t> with woody basal stems. </a:t>
            </a:r>
            <a:r>
              <a:rPr lang="en-US" sz="1200" b="1" i="1" kern="1200" dirty="0" smtClean="0">
                <a:solidFill>
                  <a:schemeClr val="tx1"/>
                </a:solidFill>
                <a:effectLst/>
                <a:latin typeface="+mn-lt"/>
                <a:ea typeface="+mn-ea"/>
                <a:cs typeface="+mn-cs"/>
              </a:rPr>
              <a:t>Dianthus</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8" tooltip="Genus"/>
              </a:rPr>
              <a:t>genus</a:t>
            </a:r>
            <a:r>
              <a:rPr lang="en-US" sz="1200" kern="1200" dirty="0" smtClean="0">
                <a:solidFill>
                  <a:schemeClr val="tx1"/>
                </a:solidFill>
                <a:effectLst/>
                <a:latin typeface="+mn-lt"/>
                <a:ea typeface="+mn-ea"/>
                <a:cs typeface="+mn-cs"/>
              </a:rPr>
              <a:t> of about 300 Common names include </a:t>
            </a:r>
            <a:r>
              <a:rPr lang="en-US" sz="1200" b="1" kern="1200" dirty="0" smtClean="0">
                <a:solidFill>
                  <a:schemeClr val="tx1"/>
                </a:solidFill>
                <a:effectLst/>
                <a:latin typeface="+mn-lt"/>
                <a:ea typeface="+mn-ea"/>
                <a:cs typeface="+mn-cs"/>
              </a:rPr>
              <a:t>carnation</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pink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sweet william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dianthus have pink, red, or white flowers with notched petals. Sweet Williams are biennial or short-lived perennials covered with bicolor flowers in late spring. Pinks are low-growing dianthus suitable for rock gardens. Carnations are taller and good for bouquets but tend to be less hardy than other dianthus. </a:t>
            </a:r>
          </a:p>
          <a:p>
            <a:r>
              <a:rPr lang="en-US" sz="1200" b="1" kern="1200" dirty="0" smtClean="0">
                <a:solidFill>
                  <a:schemeClr val="tx1"/>
                </a:solidFill>
                <a:effectLst/>
                <a:latin typeface="+mn-lt"/>
                <a:ea typeface="+mn-ea"/>
                <a:cs typeface="+mn-cs"/>
              </a:rPr>
              <a:t>Special Features - </a:t>
            </a:r>
            <a:r>
              <a:rPr lang="en-US" sz="1200" kern="1200" dirty="0" smtClean="0">
                <a:solidFill>
                  <a:schemeClr val="tx1"/>
                </a:solidFill>
                <a:effectLst/>
                <a:latin typeface="+mn-lt"/>
                <a:ea typeface="+mn-ea"/>
                <a:cs typeface="+mn-cs"/>
              </a:rPr>
              <a:t>Multiplies readily, Fragrant, Good for cut flowers, Deer resistant </a:t>
            </a:r>
          </a:p>
          <a:p>
            <a:r>
              <a:rPr lang="en-US" sz="1200" kern="1200" dirty="0" smtClean="0">
                <a:solidFill>
                  <a:schemeClr val="tx1"/>
                </a:solidFill>
                <a:effectLst/>
                <a:latin typeface="+mn-lt"/>
                <a:ea typeface="+mn-ea"/>
                <a:cs typeface="+mn-cs"/>
              </a:rPr>
              <a:t>Select a site with full sun and well-drained soil, preferably with neutral to alkaline soil pH. Dianthus won't tolerate wet soils, especially in winter.</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22</a:t>
            </a:fld>
            <a:endParaRPr lang="en-US" dirty="0"/>
          </a:p>
        </p:txBody>
      </p:sp>
    </p:spTree>
    <p:extLst>
      <p:ext uri="{BB962C8B-B14F-4D97-AF65-F5344CB8AC3E}">
        <p14:creationId xmlns:p14="http://schemas.microsoft.com/office/powerpoint/2010/main" val="227831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Annual &amp; Perennial – full sun, will reseed, 100 cultivars - </a:t>
            </a:r>
            <a:r>
              <a:rPr lang="en-US" sz="1200" u="sng" kern="1200" dirty="0" smtClean="0">
                <a:solidFill>
                  <a:schemeClr val="tx1"/>
                </a:solidFill>
                <a:effectLst/>
                <a:latin typeface="+mn-lt"/>
                <a:ea typeface="+mn-ea"/>
                <a:cs typeface="+mn-cs"/>
                <a:hlinkClick r:id="rId3"/>
              </a:rPr>
              <a:t>Red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Pink</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Orange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Yellow</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Purple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White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Multicolor</a:t>
            </a:r>
            <a:r>
              <a:rPr lang="en-US" sz="1200" kern="1200" dirty="0" smtClean="0">
                <a:solidFill>
                  <a:schemeClr val="tx1"/>
                </a:solidFill>
                <a:effectLst/>
                <a:latin typeface="+mn-lt"/>
                <a:ea typeface="+mn-ea"/>
                <a:cs typeface="+mn-cs"/>
              </a:rPr>
              <a:t>, Needs to be deadheaded, Blooms in Summer</a:t>
            </a:r>
          </a:p>
          <a:p>
            <a:r>
              <a:rPr lang="en-US" sz="1200" b="1" kern="1200" dirty="0" smtClean="0">
                <a:solidFill>
                  <a:schemeClr val="tx1"/>
                </a:solidFill>
                <a:effectLst/>
                <a:latin typeface="+mn-lt"/>
                <a:ea typeface="+mn-ea"/>
                <a:cs typeface="+mn-cs"/>
              </a:rPr>
              <a:t>Companion plants - </a:t>
            </a:r>
            <a:r>
              <a:rPr lang="en-US" sz="1200" kern="1200" dirty="0" smtClean="0">
                <a:solidFill>
                  <a:schemeClr val="tx1"/>
                </a:solidFill>
                <a:effectLst/>
                <a:latin typeface="+mn-lt"/>
                <a:ea typeface="+mn-ea"/>
                <a:cs typeface="+mn-cs"/>
              </a:rPr>
              <a:t>Their ability to attract hummingbirds is also seen as useful as a defense against </a:t>
            </a:r>
            <a:r>
              <a:rPr lang="en-US" sz="1200" u="sng" kern="1200" dirty="0" smtClean="0">
                <a:solidFill>
                  <a:schemeClr val="tx1"/>
                </a:solidFill>
                <a:effectLst/>
                <a:latin typeface="+mn-lt"/>
                <a:ea typeface="+mn-ea"/>
                <a:cs typeface="+mn-cs"/>
                <a:hlinkClick r:id="rId10"/>
              </a:rPr>
              <a:t>whiteflies</a:t>
            </a:r>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Zinnia elegans</a:t>
            </a:r>
            <a:r>
              <a:rPr lang="en-US" sz="1200" kern="1200" dirty="0" smtClean="0">
                <a:solidFill>
                  <a:schemeClr val="tx1"/>
                </a:solidFill>
                <a:effectLst/>
                <a:latin typeface="+mn-lt"/>
                <a:ea typeface="+mn-ea"/>
                <a:cs typeface="+mn-cs"/>
              </a:rPr>
              <a:t>, also known as </a:t>
            </a:r>
            <a:r>
              <a:rPr lang="en-US" sz="1200" i="1" kern="1200" dirty="0" smtClean="0">
                <a:solidFill>
                  <a:schemeClr val="tx1"/>
                </a:solidFill>
                <a:effectLst/>
                <a:latin typeface="+mn-lt"/>
                <a:ea typeface="+mn-ea"/>
                <a:cs typeface="+mn-cs"/>
              </a:rPr>
              <a:t>Zinnia violacea</a:t>
            </a:r>
            <a:r>
              <a:rPr lang="en-US" sz="1200" kern="1200" dirty="0" smtClean="0">
                <a:solidFill>
                  <a:schemeClr val="tx1"/>
                </a:solidFill>
                <a:effectLst/>
                <a:latin typeface="+mn-lt"/>
                <a:ea typeface="+mn-ea"/>
                <a:cs typeface="+mn-cs"/>
              </a:rPr>
              <a:t>, is the most familiar species, originally from Mexico and thus a warm–hot climate plant. Its leaves are lance-shaped and sandpapery in texture, and height ranges from 15 cm to 1 meter.</a:t>
            </a:r>
          </a:p>
          <a:p>
            <a:r>
              <a:rPr lang="en-US" sz="1200" i="1" kern="1200" dirty="0" smtClean="0">
                <a:solidFill>
                  <a:schemeClr val="tx1"/>
                </a:solidFill>
                <a:effectLst/>
                <a:latin typeface="+mn-lt"/>
                <a:ea typeface="+mn-ea"/>
                <a:cs typeface="+mn-cs"/>
              </a:rPr>
              <a:t>Zinnia angustifolia</a:t>
            </a:r>
            <a:r>
              <a:rPr lang="en-US" sz="1200" kern="1200" dirty="0" smtClean="0">
                <a:solidFill>
                  <a:schemeClr val="tx1"/>
                </a:solidFill>
                <a:effectLst/>
                <a:latin typeface="+mn-lt"/>
                <a:ea typeface="+mn-ea"/>
                <a:cs typeface="+mn-cs"/>
              </a:rPr>
              <a:t> is another Mexican species. It has a low bushy plant habit, linear foliage, and more delicate flowers than </a:t>
            </a:r>
            <a:r>
              <a:rPr lang="en-US" sz="1200" i="1" kern="1200" dirty="0" smtClean="0">
                <a:solidFill>
                  <a:schemeClr val="tx1"/>
                </a:solidFill>
                <a:effectLst/>
                <a:latin typeface="+mn-lt"/>
                <a:ea typeface="+mn-ea"/>
                <a:cs typeface="+mn-cs"/>
              </a:rPr>
              <a:t>Z. elegans</a:t>
            </a:r>
            <a:r>
              <a:rPr lang="en-US" sz="1200" kern="1200" dirty="0" smtClean="0">
                <a:solidFill>
                  <a:schemeClr val="tx1"/>
                </a:solidFill>
                <a:effectLst/>
                <a:latin typeface="+mn-lt"/>
                <a:ea typeface="+mn-ea"/>
                <a:cs typeface="+mn-cs"/>
              </a:rPr>
              <a:t> – usually single, and in shades of yellow, orange or white. It is also more resistant to </a:t>
            </a:r>
            <a:r>
              <a:rPr lang="en-US" sz="1200" u="sng" kern="1200" dirty="0" smtClean="0">
                <a:solidFill>
                  <a:schemeClr val="tx1"/>
                </a:solidFill>
                <a:effectLst/>
                <a:latin typeface="+mn-lt"/>
                <a:ea typeface="+mn-ea"/>
                <a:cs typeface="+mn-cs"/>
                <a:hlinkClick r:id="rId11"/>
              </a:rPr>
              <a:t>powdery mildew</a:t>
            </a:r>
            <a:r>
              <a:rPr lang="en-US" sz="1200" kern="1200" dirty="0" smtClean="0">
                <a:solidFill>
                  <a:schemeClr val="tx1"/>
                </a:solidFill>
                <a:effectLst/>
                <a:latin typeface="+mn-lt"/>
                <a:ea typeface="+mn-ea"/>
                <a:cs typeface="+mn-cs"/>
              </a:rPr>
              <a:t> than </a:t>
            </a:r>
            <a:r>
              <a:rPr lang="en-US" sz="1200" i="1" kern="1200" dirty="0" smtClean="0">
                <a:solidFill>
                  <a:schemeClr val="tx1"/>
                </a:solidFill>
                <a:effectLst/>
                <a:latin typeface="+mn-lt"/>
                <a:ea typeface="+mn-ea"/>
                <a:cs typeface="+mn-cs"/>
              </a:rPr>
              <a:t>Z. elegans</a:t>
            </a:r>
            <a:r>
              <a:rPr lang="en-US" sz="1200" kern="1200" dirty="0" smtClean="0">
                <a:solidFill>
                  <a:schemeClr val="tx1"/>
                </a:solidFill>
                <a:effectLst/>
                <a:latin typeface="+mn-lt"/>
                <a:ea typeface="+mn-ea"/>
                <a:cs typeface="+mn-cs"/>
              </a:rPr>
              <a:t>, and hybrids between the two species have been raised which impart this resistance on plants intermediate in appearance between the two. The </a:t>
            </a:r>
            <a:r>
              <a:rPr lang="en-US" sz="1200" i="1" kern="1200" dirty="0" smtClean="0">
                <a:solidFill>
                  <a:schemeClr val="tx1"/>
                </a:solidFill>
                <a:effectLst/>
                <a:latin typeface="+mn-lt"/>
                <a:ea typeface="+mn-ea"/>
                <a:cs typeface="+mn-cs"/>
              </a:rPr>
              <a:t>Profusion</a:t>
            </a:r>
            <a:r>
              <a:rPr lang="en-US" sz="1200" kern="1200" dirty="0" smtClean="0">
                <a:solidFill>
                  <a:schemeClr val="tx1"/>
                </a:solidFill>
                <a:effectLst/>
                <a:latin typeface="+mn-lt"/>
                <a:ea typeface="+mn-ea"/>
                <a:cs typeface="+mn-cs"/>
              </a:rPr>
              <a:t> series, with both single and double-flowered components, is bred by Sakata of Japan, and is among the most well-known of this hybrid group.</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23</a:t>
            </a:fld>
            <a:endParaRPr lang="en-US" dirty="0"/>
          </a:p>
        </p:txBody>
      </p:sp>
    </p:spTree>
    <p:extLst>
      <p:ext uri="{BB962C8B-B14F-4D97-AF65-F5344CB8AC3E}">
        <p14:creationId xmlns:p14="http://schemas.microsoft.com/office/powerpoint/2010/main" val="376849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Lantana is commonly grown as a sun loving flowering annual in South Carolina. A few cultivars are reliably perennial throughout much of the state. More are perennial near the coast. All are tough, resilient plants that thrive in hot weather and bloom profusely from spring until frost.</a:t>
            </a:r>
          </a:p>
          <a:p>
            <a:r>
              <a:rPr lang="en-US" sz="1200" kern="1200" dirty="0" smtClean="0">
                <a:solidFill>
                  <a:schemeClr val="tx1"/>
                </a:solidFill>
                <a:effectLst/>
                <a:latin typeface="+mn-lt"/>
                <a:ea typeface="+mn-ea"/>
                <a:cs typeface="+mn-cs"/>
              </a:rPr>
              <a:t>Lantana's aromatic </a:t>
            </a:r>
            <a:r>
              <a:rPr lang="en-US" sz="1200" u="sng" kern="1200" dirty="0" smtClean="0">
                <a:solidFill>
                  <a:schemeClr val="tx1"/>
                </a:solidFill>
                <a:effectLst/>
                <a:latin typeface="+mn-lt"/>
                <a:ea typeface="+mn-ea"/>
                <a:cs typeface="+mn-cs"/>
                <a:hlinkClick r:id="rId3"/>
              </a:rPr>
              <a:t>flower</a:t>
            </a:r>
            <a:r>
              <a:rPr lang="en-US" sz="1200" kern="1200" dirty="0" smtClean="0">
                <a:solidFill>
                  <a:schemeClr val="tx1"/>
                </a:solidFill>
                <a:effectLst/>
                <a:latin typeface="+mn-lt"/>
                <a:ea typeface="+mn-ea"/>
                <a:cs typeface="+mn-cs"/>
              </a:rPr>
              <a:t> clusters (called </a:t>
            </a:r>
            <a:r>
              <a:rPr lang="en-US" sz="1200" u="sng" kern="1200" dirty="0" smtClean="0">
                <a:solidFill>
                  <a:schemeClr val="tx1"/>
                </a:solidFill>
                <a:effectLst/>
                <a:latin typeface="+mn-lt"/>
                <a:ea typeface="+mn-ea"/>
                <a:cs typeface="+mn-cs"/>
                <a:hlinkClick r:id="rId4"/>
              </a:rPr>
              <a:t>umbels</a:t>
            </a:r>
            <a:r>
              <a:rPr lang="en-US" sz="1200" kern="1200" dirty="0" smtClean="0">
                <a:solidFill>
                  <a:schemeClr val="tx1"/>
                </a:solidFill>
                <a:effectLst/>
                <a:latin typeface="+mn-lt"/>
                <a:ea typeface="+mn-ea"/>
                <a:cs typeface="+mn-cs"/>
              </a:rPr>
              <a:t>) are a mix of red, orange, yellow, or blue and white </a:t>
            </a:r>
            <a:r>
              <a:rPr lang="en-US" sz="1200" u="sng" kern="1200" dirty="0" smtClean="0">
                <a:solidFill>
                  <a:schemeClr val="tx1"/>
                </a:solidFill>
                <a:effectLst/>
                <a:latin typeface="+mn-lt"/>
                <a:ea typeface="+mn-ea"/>
                <a:cs typeface="+mn-cs"/>
                <a:hlinkClick r:id="rId5"/>
              </a:rPr>
              <a:t>florets</a:t>
            </a:r>
            <a:r>
              <a:rPr lang="en-US" sz="1200" kern="1200" dirty="0" smtClean="0">
                <a:solidFill>
                  <a:schemeClr val="tx1"/>
                </a:solidFill>
                <a:effectLst/>
                <a:latin typeface="+mn-lt"/>
                <a:ea typeface="+mn-ea"/>
                <a:cs typeface="+mn-cs"/>
              </a:rPr>
              <a:t>. Other colors exist as new varieties are being selected. </a:t>
            </a:r>
            <a:r>
              <a:rPr lang="en-US" sz="1200" b="1" i="1" kern="1200" dirty="0" smtClean="0">
                <a:solidFill>
                  <a:schemeClr val="tx1"/>
                </a:solidFill>
                <a:effectLst/>
                <a:latin typeface="+mn-lt"/>
                <a:ea typeface="+mn-ea"/>
                <a:cs typeface="+mn-cs"/>
              </a:rPr>
              <a:t>Lantana</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6"/>
              </a:rPr>
              <a:t>genus</a:t>
            </a:r>
            <a:r>
              <a:rPr lang="en-US" sz="1200" kern="1200" dirty="0" smtClean="0">
                <a:solidFill>
                  <a:schemeClr val="tx1"/>
                </a:solidFill>
                <a:effectLst/>
                <a:latin typeface="+mn-lt"/>
                <a:ea typeface="+mn-ea"/>
                <a:cs typeface="+mn-cs"/>
              </a:rPr>
              <a:t> of about 150 </a:t>
            </a:r>
            <a:r>
              <a:rPr lang="en-US" sz="1200" u="sng" kern="1200" dirty="0" smtClean="0">
                <a:solidFill>
                  <a:schemeClr val="tx1"/>
                </a:solidFill>
                <a:effectLst/>
                <a:latin typeface="+mn-lt"/>
                <a:ea typeface="+mn-ea"/>
                <a:cs typeface="+mn-cs"/>
                <a:hlinkClick r:id="rId7"/>
              </a:rPr>
              <a:t>species</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8"/>
              </a:rPr>
              <a:t>perennial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flowering plants</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10"/>
              </a:rPr>
              <a:t>verbena</a:t>
            </a:r>
            <a:r>
              <a:rPr lang="en-US" sz="1200" kern="1200" dirty="0" smtClean="0">
                <a:solidFill>
                  <a:schemeClr val="tx1"/>
                </a:solidFill>
                <a:effectLst/>
                <a:latin typeface="+mn-lt"/>
                <a:ea typeface="+mn-ea"/>
                <a:cs typeface="+mn-cs"/>
              </a:rPr>
              <a:t> family, Lantana </a:t>
            </a:r>
            <a:r>
              <a:rPr lang="en-US" sz="1200" u="sng" kern="1200" dirty="0" smtClean="0">
                <a:solidFill>
                  <a:schemeClr val="tx1"/>
                </a:solidFill>
                <a:effectLst/>
                <a:latin typeface="+mn-lt"/>
                <a:ea typeface="+mn-ea"/>
                <a:cs typeface="+mn-cs"/>
                <a:hlinkClick r:id="rId11"/>
              </a:rPr>
              <a:t>berries</a:t>
            </a:r>
            <a:r>
              <a:rPr lang="en-US" sz="1200" kern="1200" dirty="0" smtClean="0">
                <a:solidFill>
                  <a:schemeClr val="tx1"/>
                </a:solidFill>
                <a:effectLst/>
                <a:latin typeface="+mn-lt"/>
                <a:ea typeface="+mn-ea"/>
                <a:cs typeface="+mn-cs"/>
              </a:rPr>
              <a:t> are edible when ripe</a:t>
            </a:r>
            <a:r>
              <a:rPr lang="en-US" sz="1200" kern="1200" baseline="300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though like many fruit are mildly </a:t>
            </a:r>
            <a:r>
              <a:rPr lang="en-US" sz="1200" u="sng" kern="1200" dirty="0" smtClean="0">
                <a:solidFill>
                  <a:schemeClr val="tx1"/>
                </a:solidFill>
                <a:effectLst/>
                <a:latin typeface="+mn-lt"/>
                <a:ea typeface="+mn-ea"/>
                <a:cs typeface="+mn-cs"/>
                <a:hlinkClick r:id="rId12"/>
              </a:rPr>
              <a:t>poisonous</a:t>
            </a:r>
            <a:r>
              <a:rPr lang="en-US" sz="1200" kern="1200" dirty="0" smtClean="0">
                <a:solidFill>
                  <a:schemeClr val="tx1"/>
                </a:solidFill>
                <a:effectLst/>
                <a:latin typeface="+mn-lt"/>
                <a:ea typeface="+mn-ea"/>
                <a:cs typeface="+mn-cs"/>
              </a:rPr>
              <a:t> if eaten while still green. Extracts of </a:t>
            </a:r>
            <a:r>
              <a:rPr lang="en-US" sz="1200" i="1" kern="1200" dirty="0" smtClean="0">
                <a:solidFill>
                  <a:schemeClr val="tx1"/>
                </a:solidFill>
                <a:effectLst/>
                <a:latin typeface="+mn-lt"/>
                <a:ea typeface="+mn-ea"/>
                <a:cs typeface="+mn-cs"/>
              </a:rPr>
              <a:t>Lantana camara</a:t>
            </a:r>
            <a:r>
              <a:rPr lang="en-US" sz="1200" kern="1200" dirty="0" smtClean="0">
                <a:solidFill>
                  <a:schemeClr val="tx1"/>
                </a:solidFill>
                <a:effectLst/>
                <a:latin typeface="+mn-lt"/>
                <a:ea typeface="+mn-ea"/>
                <a:cs typeface="+mn-cs"/>
              </a:rPr>
              <a:t> may be used for protection of cabbage against the </a:t>
            </a:r>
            <a:r>
              <a:rPr lang="en-US" sz="1200" u="sng" kern="1200" dirty="0" smtClean="0">
                <a:solidFill>
                  <a:schemeClr val="tx1"/>
                </a:solidFill>
                <a:effectLst/>
                <a:latin typeface="+mn-lt"/>
                <a:ea typeface="+mn-ea"/>
                <a:cs typeface="+mn-cs"/>
                <a:hlinkClick r:id="rId13"/>
              </a:rPr>
              <a:t>aphid</a:t>
            </a:r>
            <a:r>
              <a:rPr lang="en-US" sz="1200"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14"/>
              </a:rPr>
              <a:t>Lipaphis erysimi</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24</a:t>
            </a:fld>
            <a:endParaRPr lang="en-US" dirty="0"/>
          </a:p>
        </p:txBody>
      </p:sp>
    </p:spTree>
    <p:extLst>
      <p:ext uri="{BB962C8B-B14F-4D97-AF65-F5344CB8AC3E}">
        <p14:creationId xmlns:p14="http://schemas.microsoft.com/office/powerpoint/2010/main" val="126175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Salvia</a:t>
            </a:r>
            <a:r>
              <a:rPr lang="en-US" sz="1200" kern="1200" dirty="0" smtClean="0">
                <a:solidFill>
                  <a:schemeClr val="tx1"/>
                </a:solidFill>
                <a:effectLst/>
                <a:latin typeface="+mn-lt"/>
                <a:ea typeface="+mn-ea"/>
                <a:cs typeface="+mn-cs"/>
              </a:rPr>
              <a:t> is the largest </a:t>
            </a:r>
            <a:r>
              <a:rPr lang="en-US" sz="1200" u="sng" kern="1200" dirty="0" smtClean="0">
                <a:solidFill>
                  <a:schemeClr val="tx1"/>
                </a:solidFill>
                <a:effectLst/>
                <a:latin typeface="+mn-lt"/>
                <a:ea typeface="+mn-ea"/>
                <a:cs typeface="+mn-cs"/>
                <a:hlinkClick r:id="rId3" tooltip="Genus"/>
              </a:rPr>
              <a:t>genus</a:t>
            </a:r>
            <a:r>
              <a:rPr lang="en-US" sz="1200" kern="1200" dirty="0" smtClean="0">
                <a:solidFill>
                  <a:schemeClr val="tx1"/>
                </a:solidFill>
                <a:effectLst/>
                <a:latin typeface="+mn-lt"/>
                <a:ea typeface="+mn-ea"/>
                <a:cs typeface="+mn-cs"/>
              </a:rPr>
              <a:t> of plants in the </a:t>
            </a:r>
            <a:r>
              <a:rPr lang="en-US" sz="1200" u="sng" kern="1200" dirty="0" smtClean="0">
                <a:solidFill>
                  <a:schemeClr val="tx1"/>
                </a:solidFill>
                <a:effectLst/>
                <a:latin typeface="+mn-lt"/>
                <a:ea typeface="+mn-ea"/>
                <a:cs typeface="+mn-cs"/>
                <a:hlinkClick r:id="rId4" tooltip="Mentha"/>
              </a:rPr>
              <a:t>mint</a:t>
            </a:r>
            <a:r>
              <a:rPr lang="en-US" sz="1200" kern="1200" dirty="0" smtClean="0">
                <a:solidFill>
                  <a:schemeClr val="tx1"/>
                </a:solidFill>
                <a:effectLst/>
                <a:latin typeface="+mn-lt"/>
                <a:ea typeface="+mn-ea"/>
                <a:cs typeface="+mn-cs"/>
              </a:rPr>
              <a:t> family, </a:t>
            </a:r>
            <a:r>
              <a:rPr lang="en-US" sz="1200" u="sng" kern="1200" dirty="0" smtClean="0">
                <a:solidFill>
                  <a:schemeClr val="tx1"/>
                </a:solidFill>
                <a:effectLst/>
                <a:latin typeface="+mn-lt"/>
                <a:ea typeface="+mn-ea"/>
                <a:cs typeface="+mn-cs"/>
                <a:hlinkClick r:id="rId5" tooltip="Lamiaceae"/>
              </a:rPr>
              <a:t>Lamiaceae</a:t>
            </a:r>
            <a:r>
              <a:rPr lang="en-US" sz="1200" kern="1200" dirty="0" smtClean="0">
                <a:solidFill>
                  <a:schemeClr val="tx1"/>
                </a:solidFill>
                <a:effectLst/>
                <a:latin typeface="+mn-lt"/>
                <a:ea typeface="+mn-ea"/>
                <a:cs typeface="+mn-cs"/>
              </a:rPr>
              <a:t>, with approximately 700–900 species of </a:t>
            </a:r>
            <a:r>
              <a:rPr lang="en-US" sz="1200" u="sng" kern="1200" dirty="0" smtClean="0">
                <a:solidFill>
                  <a:schemeClr val="tx1"/>
                </a:solidFill>
                <a:effectLst/>
                <a:latin typeface="+mn-lt"/>
                <a:ea typeface="+mn-ea"/>
                <a:cs typeface="+mn-cs"/>
                <a:hlinkClick r:id="rId6" tooltip="Shrub"/>
              </a:rPr>
              <a:t>shrubs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tooltip="Herbaceous plant"/>
              </a:rPr>
              <a:t>herbaceous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tooltip="Perennial plant"/>
              </a:rPr>
              <a:t>perennials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9" tooltip="Annual plant"/>
              </a:rPr>
              <a:t>annuals</a:t>
            </a:r>
            <a:r>
              <a:rPr lang="en-US" sz="1200" kern="1200" dirty="0" smtClean="0">
                <a:solidFill>
                  <a:schemeClr val="tx1"/>
                </a:solidFill>
                <a:effectLst/>
                <a:latin typeface="+mn-lt"/>
                <a:ea typeface="+mn-ea"/>
                <a:cs typeface="+mn-cs"/>
              </a:rPr>
              <a:t>.</a:t>
            </a:r>
            <a:r>
              <a:rPr lang="en-US" sz="1200" u="sng" kern="1200" baseline="30000" dirty="0" smtClean="0">
                <a:solidFill>
                  <a:schemeClr val="tx1"/>
                </a:solidFill>
                <a:effectLst/>
                <a:latin typeface="+mn-lt"/>
                <a:ea typeface="+mn-ea"/>
                <a:cs typeface="+mn-cs"/>
                <a:hlinkClick r:id="rId10"/>
              </a:rPr>
              <a:t>[2][3]</a:t>
            </a:r>
            <a:r>
              <a:rPr lang="en-US" sz="1200" kern="1200" dirty="0" smtClean="0">
                <a:solidFill>
                  <a:schemeClr val="tx1"/>
                </a:solidFill>
                <a:effectLst/>
                <a:latin typeface="+mn-lt"/>
                <a:ea typeface="+mn-ea"/>
                <a:cs typeface="+mn-cs"/>
              </a:rPr>
              <a:t> It is one of several </a:t>
            </a:r>
            <a:r>
              <a:rPr lang="en-US" sz="1200" u="sng" kern="1200" dirty="0" smtClean="0">
                <a:solidFill>
                  <a:schemeClr val="tx1"/>
                </a:solidFill>
                <a:effectLst/>
                <a:latin typeface="+mn-lt"/>
                <a:ea typeface="+mn-ea"/>
                <a:cs typeface="+mn-cs"/>
                <a:hlinkClick r:id="rId3" tooltip="Genus"/>
              </a:rPr>
              <a:t>genera</a:t>
            </a:r>
            <a:r>
              <a:rPr lang="en-US" sz="1200" kern="1200" dirty="0" smtClean="0">
                <a:solidFill>
                  <a:schemeClr val="tx1"/>
                </a:solidFill>
                <a:effectLst/>
                <a:latin typeface="+mn-lt"/>
                <a:ea typeface="+mn-ea"/>
                <a:cs typeface="+mn-cs"/>
              </a:rPr>
              <a:t> commonly referred to as </a:t>
            </a:r>
            <a:r>
              <a:rPr lang="en-US" sz="1200" b="1" kern="1200" dirty="0" smtClean="0">
                <a:solidFill>
                  <a:schemeClr val="tx1"/>
                </a:solidFill>
                <a:effectLst/>
                <a:latin typeface="+mn-lt"/>
                <a:ea typeface="+mn-ea"/>
                <a:cs typeface="+mn-cs"/>
              </a:rPr>
              <a:t>sage</a:t>
            </a:r>
            <a:r>
              <a:rPr lang="en-US"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Salvias</a:t>
            </a:r>
            <a:r>
              <a:rPr lang="en-US" sz="1200" kern="1200" dirty="0" smtClean="0">
                <a:solidFill>
                  <a:schemeClr val="tx1"/>
                </a:solidFill>
                <a:effectLst/>
                <a:latin typeface="+mn-lt"/>
                <a:ea typeface="+mn-ea"/>
                <a:cs typeface="+mn-cs"/>
              </a:rPr>
              <a:t> (Sages) are very easy to grow, are very durable, and are relatively carefree.  All have high tolerances for dry conditions. When you do water, water the soil, keeping moisture off the leaves.  Sages bloom in late spring to early summer, with intermittent flowering through the whole summer, if irrigation is available. All but </a:t>
            </a:r>
            <a:r>
              <a:rPr lang="en-US" sz="1200" i="1" kern="1200" dirty="0" smtClean="0">
                <a:solidFill>
                  <a:schemeClr val="tx1"/>
                </a:solidFill>
                <a:effectLst/>
                <a:latin typeface="+mn-lt"/>
                <a:ea typeface="+mn-ea"/>
                <a:cs typeface="+mn-cs"/>
              </a:rPr>
              <a:t>Salvia sonomensis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Salvia spathacea</a:t>
            </a:r>
            <a:r>
              <a:rPr lang="en-US" sz="1200" kern="1200" dirty="0" smtClean="0">
                <a:solidFill>
                  <a:schemeClr val="tx1"/>
                </a:solidFill>
                <a:effectLst/>
                <a:latin typeface="+mn-lt"/>
                <a:ea typeface="+mn-ea"/>
                <a:cs typeface="+mn-cs"/>
              </a:rPr>
              <a:t> prefer full sun exposures.  These two make fantastic drought tolerant groundcovers especially for under native oaks, that should be kept on the dry side through the summer.  All the other sage species take blasting heat and sun, though they certainly can tolerate a little shade during the day.  Sages can be used as culinary food flavorings or enhancers.  And the more  fragrant </a:t>
            </a:r>
            <a:r>
              <a:rPr lang="en-US" sz="1200" i="1" kern="1200" dirty="0" smtClean="0">
                <a:solidFill>
                  <a:schemeClr val="tx1"/>
                </a:solidFill>
                <a:effectLst/>
                <a:latin typeface="+mn-lt"/>
                <a:ea typeface="+mn-ea"/>
                <a:cs typeface="+mn-cs"/>
              </a:rPr>
              <a:t>Salvias</a:t>
            </a:r>
            <a:r>
              <a:rPr lang="en-US" sz="1200" kern="1200" dirty="0" smtClean="0">
                <a:solidFill>
                  <a:schemeClr val="tx1"/>
                </a:solidFill>
                <a:effectLst/>
                <a:latin typeface="+mn-lt"/>
                <a:ea typeface="+mn-ea"/>
                <a:cs typeface="+mn-cs"/>
              </a:rPr>
              <a:t> are useful as bee/honey plants.</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25</a:t>
            </a:fld>
            <a:endParaRPr lang="en-US" dirty="0"/>
          </a:p>
        </p:txBody>
      </p:sp>
    </p:spTree>
    <p:extLst>
      <p:ext uri="{BB962C8B-B14F-4D97-AF65-F5344CB8AC3E}">
        <p14:creationId xmlns:p14="http://schemas.microsoft.com/office/powerpoint/2010/main" val="286760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Pentas</a:t>
            </a:r>
            <a:r>
              <a:rPr lang="en-US" sz="1200" kern="1200" dirty="0" smtClean="0">
                <a:solidFill>
                  <a:schemeClr val="tx1"/>
                </a:solidFill>
                <a:effectLst/>
                <a:latin typeface="+mn-lt"/>
                <a:ea typeface="+mn-ea"/>
                <a:cs typeface="+mn-cs"/>
              </a:rPr>
              <a:t> is a genus of the </a:t>
            </a:r>
            <a:r>
              <a:rPr lang="en-US" sz="1200" u="sng" kern="1200" dirty="0" smtClean="0">
                <a:solidFill>
                  <a:schemeClr val="tx1"/>
                </a:solidFill>
                <a:effectLst/>
                <a:latin typeface="+mn-lt"/>
                <a:ea typeface="+mn-ea"/>
                <a:cs typeface="+mn-cs"/>
                <a:hlinkClick r:id="rId3" tooltip="Rubiaceae"/>
              </a:rPr>
              <a:t>Rubiaceae</a:t>
            </a:r>
            <a:r>
              <a:rPr lang="en-US" sz="1200" kern="1200" dirty="0" smtClean="0">
                <a:solidFill>
                  <a:schemeClr val="tx1"/>
                </a:solidFill>
                <a:effectLst/>
                <a:latin typeface="+mn-lt"/>
                <a:ea typeface="+mn-ea"/>
                <a:cs typeface="+mn-cs"/>
              </a:rPr>
              <a:t> family of flowering plants. </a:t>
            </a:r>
            <a:r>
              <a:rPr lang="en-US" sz="1200" i="1" u="sng" kern="1200" dirty="0" smtClean="0">
                <a:solidFill>
                  <a:schemeClr val="tx1"/>
                </a:solidFill>
                <a:effectLst/>
                <a:latin typeface="+mn-lt"/>
                <a:ea typeface="+mn-ea"/>
                <a:cs typeface="+mn-cs"/>
                <a:hlinkClick r:id="rId4" tooltip="Pentas lanceolata"/>
              </a:rPr>
              <a:t>Pentas lanceolata</a:t>
            </a:r>
            <a:r>
              <a:rPr lang="en-US" sz="1200" kern="1200" dirty="0" smtClean="0">
                <a:solidFill>
                  <a:schemeClr val="tx1"/>
                </a:solidFill>
                <a:effectLst/>
                <a:latin typeface="+mn-lt"/>
                <a:ea typeface="+mn-ea"/>
                <a:cs typeface="+mn-cs"/>
              </a:rPr>
              <a:t> is a particularly popular species. Flowers may be red, white, </a:t>
            </a:r>
            <a:r>
              <a:rPr lang="en-US" sz="1200" u="sng" kern="1200" dirty="0" smtClean="0">
                <a:solidFill>
                  <a:schemeClr val="tx1"/>
                </a:solidFill>
                <a:effectLst/>
                <a:latin typeface="+mn-lt"/>
                <a:ea typeface="+mn-ea"/>
                <a:cs typeface="+mn-cs"/>
                <a:hlinkClick r:id="rId5" tooltip="Lavender"/>
              </a:rPr>
              <a:t>lavender</a:t>
            </a:r>
            <a:r>
              <a:rPr lang="en-US" sz="1200" kern="1200" dirty="0" smtClean="0">
                <a:solidFill>
                  <a:schemeClr val="tx1"/>
                </a:solidFill>
                <a:effectLst/>
                <a:latin typeface="+mn-lt"/>
                <a:ea typeface="+mn-ea"/>
                <a:cs typeface="+mn-cs"/>
              </a:rPr>
              <a:t>, purple, or shades of pink. Some are two-toned. </a:t>
            </a:r>
          </a:p>
          <a:p>
            <a:r>
              <a:rPr lang="en-US" sz="1200" u="sng" kern="1200" dirty="0" smtClean="0">
                <a:solidFill>
                  <a:schemeClr val="tx1"/>
                </a:solidFill>
                <a:effectLst/>
                <a:latin typeface="+mn-lt"/>
                <a:ea typeface="+mn-ea"/>
                <a:cs typeface="+mn-cs"/>
              </a:rPr>
              <a:t>Where winters are not too severe, pentas are perennial. They may always be treated as an annual and replanted after danger of frost for long-lasting summer color.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Culture</a:t>
            </a:r>
            <a:r>
              <a:rPr lang="en-US" sz="1200" u="sng" kern="1200" dirty="0" smtClean="0">
                <a:solidFill>
                  <a:schemeClr val="tx1"/>
                </a:solidFill>
                <a:effectLst/>
                <a:latin typeface="+mn-lt"/>
                <a:ea typeface="+mn-ea"/>
                <a:cs typeface="+mn-cs"/>
              </a:rPr>
              <a:t/>
            </a:r>
            <a:br>
              <a:rPr lang="en-US" sz="1200" u="sng"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Likes well worked, moderately fertile soil that retains moisture well. </a:t>
            </a:r>
            <a:br>
              <a:rPr lang="en-US" sz="1200" u="sng" kern="1200" dirty="0" smtClean="0">
                <a:solidFill>
                  <a:schemeClr val="tx1"/>
                </a:solidFill>
                <a:effectLst/>
                <a:latin typeface="+mn-lt"/>
                <a:ea typeface="+mn-ea"/>
                <a:cs typeface="+mn-cs"/>
              </a:rPr>
            </a:br>
            <a:r>
              <a:rPr lang="en-US" sz="1200" b="1" u="sng" kern="1200" dirty="0" smtClean="0">
                <a:solidFill>
                  <a:schemeClr val="tx1"/>
                </a:solidFill>
                <a:effectLst/>
                <a:latin typeface="+mn-lt"/>
                <a:ea typeface="+mn-ea"/>
                <a:cs typeface="+mn-cs"/>
              </a:rPr>
              <a:t>Light:</a:t>
            </a:r>
            <a:r>
              <a:rPr lang="en-US" sz="1200" u="sng" kern="1200" dirty="0" smtClean="0">
                <a:solidFill>
                  <a:schemeClr val="tx1"/>
                </a:solidFill>
                <a:effectLst/>
                <a:latin typeface="+mn-lt"/>
                <a:ea typeface="+mn-ea"/>
                <a:cs typeface="+mn-cs"/>
              </a:rPr>
              <a:t> Sun to shade. Blooms better and is more robust in good sun, but will still bloom in shade and look good!</a:t>
            </a:r>
            <a:br>
              <a:rPr lang="en-US" sz="1200" u="sng"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The flowers are held in terminal clusters and self-deadhead. In warm weather the plant grows fast and stays in bloom constantly.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Red pentas and blue </a:t>
            </a:r>
            <a:r>
              <a:rPr lang="en-US" sz="1200" i="1" u="sng" kern="1200" dirty="0" smtClean="0">
                <a:solidFill>
                  <a:schemeClr val="tx1"/>
                </a:solidFill>
                <a:effectLst/>
                <a:latin typeface="+mn-lt"/>
                <a:ea typeface="+mn-ea"/>
                <a:cs typeface="+mn-cs"/>
              </a:rPr>
              <a:t>Salvia guaranitica</a:t>
            </a:r>
            <a:r>
              <a:rPr lang="en-US" sz="1200" u="sng" kern="1200" dirty="0" smtClean="0">
                <a:solidFill>
                  <a:schemeClr val="tx1"/>
                </a:solidFill>
                <a:effectLst/>
                <a:latin typeface="+mn-lt"/>
                <a:ea typeface="+mn-ea"/>
                <a:cs typeface="+mn-cs"/>
              </a:rPr>
              <a:t> are a good combination and can guarantee visits by hummingbirds, which seem to be drawn magnetically to these flowers! </a:t>
            </a:r>
            <a:br>
              <a:rPr lang="en-US" sz="1200" u="sng"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26</a:t>
            </a:fld>
            <a:endParaRPr lang="en-US" dirty="0"/>
          </a:p>
        </p:txBody>
      </p:sp>
    </p:spTree>
    <p:extLst>
      <p:ext uri="{BB962C8B-B14F-4D97-AF65-F5344CB8AC3E}">
        <p14:creationId xmlns:p14="http://schemas.microsoft.com/office/powerpoint/2010/main" val="125356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Cuphea</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3" tooltip="Genus"/>
              </a:rPr>
              <a:t>genus</a:t>
            </a:r>
            <a:r>
              <a:rPr lang="en-US" sz="1200" kern="1200" dirty="0" smtClean="0">
                <a:solidFill>
                  <a:schemeClr val="tx1"/>
                </a:solidFill>
                <a:effectLst/>
                <a:latin typeface="+mn-lt"/>
                <a:ea typeface="+mn-ea"/>
                <a:cs typeface="+mn-cs"/>
              </a:rPr>
              <a:t> containing about 260 </a:t>
            </a:r>
            <a:r>
              <a:rPr lang="en-US" sz="1200" u="sng" kern="1200" dirty="0" smtClean="0">
                <a:solidFill>
                  <a:schemeClr val="tx1"/>
                </a:solidFill>
                <a:effectLst/>
                <a:latin typeface="+mn-lt"/>
                <a:ea typeface="+mn-ea"/>
                <a:cs typeface="+mn-cs"/>
                <a:hlinkClick r:id="rId4" tooltip="Species"/>
              </a:rPr>
              <a:t>species</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5" tooltip="Annual plant"/>
              </a:rPr>
              <a:t>annual</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6" tooltip="Perennial"/>
              </a:rPr>
              <a:t>perennial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tooltip="Flowering plant"/>
              </a:rPr>
              <a:t>flowering plants</a:t>
            </a:r>
            <a:r>
              <a:rPr lang="en-US" sz="1200" kern="1200" dirty="0" smtClean="0">
                <a:solidFill>
                  <a:schemeClr val="tx1"/>
                </a:solidFill>
                <a:effectLst/>
                <a:latin typeface="+mn-lt"/>
                <a:ea typeface="+mn-ea"/>
                <a:cs typeface="+mn-cs"/>
              </a:rPr>
              <a:t> native to warm </a:t>
            </a:r>
            <a:r>
              <a:rPr lang="en-US" sz="1200" u="sng" kern="1200" dirty="0" smtClean="0">
                <a:solidFill>
                  <a:schemeClr val="tx1"/>
                </a:solidFill>
                <a:effectLst/>
                <a:latin typeface="+mn-lt"/>
                <a:ea typeface="+mn-ea"/>
                <a:cs typeface="+mn-cs"/>
                <a:hlinkClick r:id="rId8" tooltip="Temperate"/>
              </a:rPr>
              <a:t>temperate</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hlinkClick r:id="rId9" tooltip="Tropical"/>
              </a:rPr>
              <a:t>tropical</a:t>
            </a:r>
            <a:r>
              <a:rPr lang="en-US" sz="1200" kern="1200" dirty="0" smtClean="0">
                <a:solidFill>
                  <a:schemeClr val="tx1"/>
                </a:solidFill>
                <a:effectLst/>
                <a:latin typeface="+mn-lt"/>
                <a:ea typeface="+mn-ea"/>
                <a:cs typeface="+mn-cs"/>
              </a:rPr>
              <a:t> regions of the Americas. The species range from low-growing </a:t>
            </a:r>
            <a:r>
              <a:rPr lang="en-US" sz="1200" u="sng" kern="1200" dirty="0" smtClean="0">
                <a:solidFill>
                  <a:schemeClr val="tx1"/>
                </a:solidFill>
                <a:effectLst/>
                <a:latin typeface="+mn-lt"/>
                <a:ea typeface="+mn-ea"/>
                <a:cs typeface="+mn-cs"/>
                <a:hlinkClick r:id="rId10" tooltip="Herbaceous plant"/>
              </a:rPr>
              <a:t>herbaceous</a:t>
            </a:r>
            <a:r>
              <a:rPr lang="en-US" sz="1200" kern="1200" dirty="0" smtClean="0">
                <a:solidFill>
                  <a:schemeClr val="tx1"/>
                </a:solidFill>
                <a:effectLst/>
                <a:latin typeface="+mn-lt"/>
                <a:ea typeface="+mn-ea"/>
                <a:cs typeface="+mn-cs"/>
              </a:rPr>
              <a:t> plants to semi-woody </a:t>
            </a:r>
            <a:r>
              <a:rPr lang="en-US" sz="1200" u="sng" kern="1200" dirty="0" smtClean="0">
                <a:solidFill>
                  <a:schemeClr val="tx1"/>
                </a:solidFill>
                <a:effectLst/>
                <a:latin typeface="+mn-lt"/>
                <a:ea typeface="+mn-ea"/>
                <a:cs typeface="+mn-cs"/>
                <a:hlinkClick r:id="rId11" tooltip="Shrub"/>
              </a:rPr>
              <a:t>shrubs</a:t>
            </a:r>
            <a:r>
              <a:rPr lang="en-US" sz="1200" kern="1200" dirty="0" smtClean="0">
                <a:solidFill>
                  <a:schemeClr val="tx1"/>
                </a:solidFill>
                <a:effectLst/>
                <a:latin typeface="+mn-lt"/>
                <a:ea typeface="+mn-ea"/>
                <a:cs typeface="+mn-cs"/>
              </a:rPr>
              <a:t> up to 2 m (6 ft 7 in) tall. Commonly they are known as </a:t>
            </a:r>
            <a:r>
              <a:rPr lang="en-US" sz="1200" b="1" kern="1200" dirty="0" smtClean="0">
                <a:solidFill>
                  <a:schemeClr val="tx1"/>
                </a:solidFill>
                <a:effectLst/>
                <a:latin typeface="+mn-lt"/>
                <a:ea typeface="+mn-ea"/>
                <a:cs typeface="+mn-cs"/>
              </a:rPr>
              <a:t>cupheas</a:t>
            </a:r>
            <a:r>
              <a:rPr lang="en-US" sz="1200" kern="1200" dirty="0" smtClean="0">
                <a:solidFill>
                  <a:schemeClr val="tx1"/>
                </a:solidFill>
                <a:effectLst/>
                <a:latin typeface="+mn-lt"/>
                <a:ea typeface="+mn-ea"/>
                <a:cs typeface="+mn-cs"/>
              </a:rPr>
              <a:t>, or, in the case of some species, as </a:t>
            </a:r>
            <a:r>
              <a:rPr lang="en-US" sz="1200" b="1" kern="1200" dirty="0" smtClean="0">
                <a:solidFill>
                  <a:schemeClr val="tx1"/>
                </a:solidFill>
                <a:effectLst/>
                <a:latin typeface="+mn-lt"/>
                <a:ea typeface="+mn-ea"/>
                <a:cs typeface="+mn-cs"/>
              </a:rPr>
              <a:t>cigar plants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Flower</a:t>
            </a:r>
            <a:r>
              <a:rPr lang="en-US" sz="1200" b="0" kern="1200" dirty="0" smtClean="0">
                <a:solidFill>
                  <a:schemeClr val="tx1"/>
                </a:solidFill>
                <a:effectLst/>
                <a:latin typeface="+mn-lt"/>
                <a:ea typeface="+mn-ea"/>
                <a:cs typeface="+mn-cs"/>
              </a:rPr>
              <a:t>: red, purple, black, reminiscent of a tiny purple bat's face with red ears; blooms spring through fall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18 - 24 inches tall and wide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Hardiness</a:t>
            </a:r>
            <a:r>
              <a:rPr lang="en-US" sz="1200" b="0" kern="1200" dirty="0" smtClean="0">
                <a:solidFill>
                  <a:schemeClr val="tx1"/>
                </a:solidFill>
                <a:effectLst/>
                <a:latin typeface="+mn-lt"/>
                <a:ea typeface="+mn-ea"/>
                <a:cs typeface="+mn-cs"/>
              </a:rPr>
              <a:t>: USDA Zone 8; treat as annual in lower zones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Culture</a:t>
            </a:r>
            <a:r>
              <a:rPr lang="en-US" sz="1200" b="0" kern="1200" dirty="0" smtClean="0">
                <a:solidFill>
                  <a:schemeClr val="tx1"/>
                </a:solidFill>
                <a:effectLst/>
                <a:latin typeface="+mn-lt"/>
                <a:ea typeface="+mn-ea"/>
                <a:cs typeface="+mn-cs"/>
              </a:rPr>
              <a:t>: Grow in full sun or filtered sun in containers or in the ground. Drought tolerant but best with regular watering.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Comments</a:t>
            </a:r>
            <a:r>
              <a:rPr lang="en-US" sz="1200" b="0" kern="1200" dirty="0" smtClean="0">
                <a:solidFill>
                  <a:schemeClr val="tx1"/>
                </a:solidFill>
                <a:effectLst/>
                <a:latin typeface="+mn-lt"/>
                <a:ea typeface="+mn-ea"/>
                <a:cs typeface="+mn-cs"/>
              </a:rPr>
              <a:t>: Several cultivars are available, such as ‘Tiny Mice', ‘Torpedo', and ‘Totally Tempted' (thumbnail picture).  The Flamenco® series (hybrids of </a:t>
            </a:r>
            <a:r>
              <a:rPr lang="en-US" sz="1200" i="1" kern="1200" dirty="0" smtClean="0">
                <a:solidFill>
                  <a:schemeClr val="tx1"/>
                </a:solidFill>
                <a:effectLst/>
                <a:latin typeface="+mn-lt"/>
                <a:ea typeface="+mn-ea"/>
                <a:cs typeface="+mn-cs"/>
              </a:rPr>
              <a:t>Cuphea llavea </a:t>
            </a:r>
            <a:r>
              <a:rPr lang="en-US" sz="1200" b="0" kern="1200" dirty="0" smtClean="0">
                <a:solidFill>
                  <a:schemeClr val="tx1"/>
                </a:solidFill>
                <a:effectLst/>
                <a:latin typeface="+mn-lt"/>
                <a:ea typeface="+mn-ea"/>
                <a:cs typeface="+mn-cs"/>
              </a:rPr>
              <a:t>and the </a:t>
            </a:r>
            <a:r>
              <a:rPr lang="en-US" sz="1200" i="1" kern="1200" dirty="0" smtClean="0">
                <a:solidFill>
                  <a:schemeClr val="tx1"/>
                </a:solidFill>
                <a:effectLst/>
                <a:latin typeface="+mn-lt"/>
                <a:ea typeface="+mn-ea"/>
                <a:cs typeface="+mn-cs"/>
              </a:rPr>
              <a:t>C. procumbens</a:t>
            </a:r>
            <a:r>
              <a:rPr lang="en-US" sz="1200" b="0" kern="1200" dirty="0" smtClean="0">
                <a:solidFill>
                  <a:schemeClr val="tx1"/>
                </a:solidFill>
                <a:effectLst/>
                <a:latin typeface="+mn-lt"/>
                <a:ea typeface="+mn-ea"/>
                <a:cs typeface="+mn-cs"/>
              </a:rPr>
              <a:t>) includes ‘Flamenco Cha </a:t>
            </a:r>
            <a:r>
              <a:rPr lang="en-US" sz="1200" b="0" kern="1200" dirty="0" err="1" smtClean="0">
                <a:solidFill>
                  <a:schemeClr val="tx1"/>
                </a:solidFill>
                <a:effectLst/>
                <a:latin typeface="+mn-lt"/>
                <a:ea typeface="+mn-ea"/>
                <a:cs typeface="+mn-cs"/>
              </a:rPr>
              <a:t>Cha</a:t>
            </a:r>
            <a:r>
              <a:rPr lang="en-US" sz="1200" b="0" kern="1200" dirty="0" smtClean="0">
                <a:solidFill>
                  <a:schemeClr val="tx1"/>
                </a:solidFill>
                <a:effectLst/>
                <a:latin typeface="+mn-lt"/>
                <a:ea typeface="+mn-ea"/>
                <a:cs typeface="+mn-cs"/>
              </a:rPr>
              <a:t>' (flowers uniform fuchsia-purple), ‘Flamenco Rumba' (bright, lighter red flowers with purple faces), ‘Flamenco Samba' (burgundy flowers with a deep purple-colored face), and ‘Flamenco Tango' (hot pink or vivid red flowers with lavender faces). </a:t>
            </a:r>
            <a:r>
              <a:rPr lang="en-US" sz="1200" b="0" kern="1200" dirty="0" err="1" smtClean="0">
                <a:solidFill>
                  <a:schemeClr val="tx1"/>
                </a:solidFill>
                <a:effectLst/>
                <a:latin typeface="+mn-lt"/>
                <a:ea typeface="+mn-ea"/>
                <a:cs typeface="+mn-cs"/>
              </a:rPr>
              <a:t>Floraplant</a:t>
            </a:r>
            <a:r>
              <a:rPr lang="en-US" sz="1200" b="0" kern="1200" dirty="0" smtClean="0">
                <a:solidFill>
                  <a:schemeClr val="tx1"/>
                </a:solidFill>
                <a:effectLst/>
                <a:latin typeface="+mn-lt"/>
                <a:ea typeface="+mn-ea"/>
                <a:cs typeface="+mn-cs"/>
              </a:rPr>
              <a:t>, S.A. de C.V. of Mexico offers the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series that features open, showier flowers. Cultivars include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Burgundy',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Lavender',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Purple Pink',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Purple Red',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Red',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Salmon Purple', and ‘</a:t>
            </a:r>
            <a:r>
              <a:rPr lang="en-US" sz="1200" b="0" kern="1200" dirty="0" err="1" smtClean="0">
                <a:solidFill>
                  <a:schemeClr val="tx1"/>
                </a:solidFill>
                <a:effectLst/>
                <a:latin typeface="+mn-lt"/>
                <a:ea typeface="+mn-ea"/>
                <a:cs typeface="+mn-cs"/>
              </a:rPr>
              <a:t>Vienco</a:t>
            </a:r>
            <a:r>
              <a:rPr lang="en-US" sz="1200" b="0" kern="1200" dirty="0" smtClean="0">
                <a:solidFill>
                  <a:schemeClr val="tx1"/>
                </a:solidFill>
                <a:effectLst/>
                <a:latin typeface="+mn-lt"/>
                <a:ea typeface="+mn-ea"/>
                <a:cs typeface="+mn-cs"/>
              </a:rPr>
              <a:t> White'.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27</a:t>
            </a:fld>
            <a:endParaRPr lang="en-US"/>
          </a:p>
        </p:txBody>
      </p:sp>
    </p:spTree>
    <p:extLst>
      <p:ext uri="{BB962C8B-B14F-4D97-AF65-F5344CB8AC3E}">
        <p14:creationId xmlns:p14="http://schemas.microsoft.com/office/powerpoint/2010/main" val="194567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SAGE – Common name for Salvia</a:t>
            </a:r>
            <a:r>
              <a:rPr lang="en-US" sz="1200" kern="1200" dirty="0" smtClean="0">
                <a:solidFill>
                  <a:schemeClr val="tx1"/>
                </a:solidFill>
                <a:effectLst/>
                <a:latin typeface="+mn-lt"/>
                <a:ea typeface="+mn-ea"/>
                <a:cs typeface="+mn-cs"/>
              </a:rPr>
              <a:t> is the largest </a:t>
            </a:r>
            <a:r>
              <a:rPr lang="en-US" sz="1200" u="sng" kern="1200" dirty="0" smtClean="0">
                <a:solidFill>
                  <a:schemeClr val="tx1"/>
                </a:solidFill>
                <a:effectLst/>
                <a:latin typeface="+mn-lt"/>
                <a:ea typeface="+mn-ea"/>
                <a:cs typeface="+mn-cs"/>
                <a:hlinkClick r:id="rId3" tooltip="Genus"/>
              </a:rPr>
              <a:t>genus</a:t>
            </a:r>
            <a:r>
              <a:rPr lang="en-US" sz="1200" kern="1200" dirty="0" smtClean="0">
                <a:solidFill>
                  <a:schemeClr val="tx1"/>
                </a:solidFill>
                <a:effectLst/>
                <a:latin typeface="+mn-lt"/>
                <a:ea typeface="+mn-ea"/>
                <a:cs typeface="+mn-cs"/>
              </a:rPr>
              <a:t> of plants in the </a:t>
            </a:r>
            <a:r>
              <a:rPr lang="en-US" sz="1200" u="sng" kern="1200" dirty="0" smtClean="0">
                <a:solidFill>
                  <a:schemeClr val="tx1"/>
                </a:solidFill>
                <a:effectLst/>
                <a:latin typeface="+mn-lt"/>
                <a:ea typeface="+mn-ea"/>
                <a:cs typeface="+mn-cs"/>
                <a:hlinkClick r:id="rId4" tooltip="Mentha"/>
              </a:rPr>
              <a:t>mint</a:t>
            </a:r>
            <a:r>
              <a:rPr lang="en-US" sz="1200" kern="1200" dirty="0" smtClean="0">
                <a:solidFill>
                  <a:schemeClr val="tx1"/>
                </a:solidFill>
                <a:effectLst/>
                <a:latin typeface="+mn-lt"/>
                <a:ea typeface="+mn-ea"/>
                <a:cs typeface="+mn-cs"/>
              </a:rPr>
              <a:t> family, 700–900 </a:t>
            </a:r>
          </a:p>
          <a:p>
            <a:r>
              <a:rPr lang="en-US" sz="1200" i="1" kern="1200" dirty="0" smtClean="0">
                <a:solidFill>
                  <a:schemeClr val="tx1"/>
                </a:solidFill>
                <a:effectLst/>
                <a:latin typeface="+mn-lt"/>
                <a:ea typeface="+mn-ea"/>
                <a:cs typeface="+mn-cs"/>
              </a:rPr>
              <a:t>Salvia </a:t>
            </a:r>
            <a:r>
              <a:rPr lang="en-US" sz="1200" i="1" kern="1200" dirty="0" err="1" smtClean="0">
                <a:solidFill>
                  <a:schemeClr val="tx1"/>
                </a:solidFill>
                <a:effectLst/>
                <a:latin typeface="+mn-lt"/>
                <a:ea typeface="+mn-ea"/>
                <a:cs typeface="+mn-cs"/>
              </a:rPr>
              <a:t>farinacea</a:t>
            </a:r>
            <a:r>
              <a:rPr lang="en-US" sz="1200" kern="1200" dirty="0" smtClean="0">
                <a:solidFill>
                  <a:schemeClr val="tx1"/>
                </a:solidFill>
                <a:effectLst/>
                <a:latin typeface="+mn-lt"/>
                <a:ea typeface="+mn-ea"/>
                <a:cs typeface="+mn-cs"/>
              </a:rPr>
              <a:t> grows from one to four feet tall with blue flowers on many spikes. A perennial, it usually is grown as an annual. Leaves are light green with silvery undersides. Sepals have a mealy white or purple look to them and they are covered with a felt-like hair. Flowers are two lipped and five lobed with a nice sage aroma. Leaves are in clusters and narrow. Bloom season is between April and October.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Growing Guide</a:t>
            </a:r>
          </a:p>
          <a:p>
            <a:r>
              <a:rPr lang="en-US" sz="1200" kern="1200" dirty="0" smtClean="0">
                <a:solidFill>
                  <a:schemeClr val="tx1"/>
                </a:solidFill>
                <a:effectLst/>
                <a:latin typeface="+mn-lt"/>
                <a:ea typeface="+mn-ea"/>
                <a:cs typeface="+mn-cs"/>
              </a:rPr>
              <a:t>This plant prefers to grow in afternoon shade conditions but can stand full sun if planted early in the season. Soil should be lean to average, well drained, with watering during the dry patches of the season. Propagate by seed or by division. Seed will need light to germinate and may require a period of cold-moist stratification prior to sowing. It is hardy in USDA hardiness zones of 8 through 10.</a:t>
            </a:r>
          </a:p>
          <a:p>
            <a:r>
              <a:rPr lang="en-US" sz="1200" b="1" kern="1200" dirty="0" smtClean="0">
                <a:solidFill>
                  <a:schemeClr val="tx1"/>
                </a:solidFill>
                <a:effectLst/>
                <a:latin typeface="+mn-lt"/>
                <a:ea typeface="+mn-ea"/>
                <a:cs typeface="+mn-cs"/>
              </a:rPr>
              <a:t>Special Features: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Attracts birds, Deer resistant, Fragrant foliage, North American native, Rabbit resistant</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28</a:t>
            </a:fld>
            <a:endParaRPr lang="en-US"/>
          </a:p>
        </p:txBody>
      </p:sp>
    </p:spTree>
    <p:extLst>
      <p:ext uri="{BB962C8B-B14F-4D97-AF65-F5344CB8AC3E}">
        <p14:creationId xmlns:p14="http://schemas.microsoft.com/office/powerpoint/2010/main" val="182843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Hibiscus</a:t>
            </a:r>
            <a:r>
              <a:rPr lang="en-US" sz="1200" kern="1200" dirty="0" smtClean="0">
                <a:solidFill>
                  <a:schemeClr val="tx1"/>
                </a:solidFill>
                <a:effectLst/>
                <a:latin typeface="+mn-lt"/>
                <a:ea typeface="+mn-ea"/>
                <a:cs typeface="+mn-cs"/>
              </a:rPr>
              <a:t> is a genus of </a:t>
            </a:r>
            <a:r>
              <a:rPr lang="en-US" sz="1200" u="sng" kern="1200" dirty="0" smtClean="0">
                <a:solidFill>
                  <a:schemeClr val="tx1"/>
                </a:solidFill>
                <a:effectLst/>
                <a:latin typeface="+mn-lt"/>
                <a:ea typeface="+mn-ea"/>
                <a:cs typeface="+mn-cs"/>
                <a:hlinkClick r:id="rId3" tooltip="Flowering plant"/>
              </a:rPr>
              <a:t>flowering plants</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4" tooltip="Malva"/>
              </a:rPr>
              <a:t>mallow</a:t>
            </a:r>
            <a:r>
              <a:rPr lang="en-US" sz="1200" kern="1200" dirty="0" smtClean="0">
                <a:solidFill>
                  <a:schemeClr val="tx1"/>
                </a:solidFill>
                <a:effectLst/>
                <a:latin typeface="+mn-lt"/>
                <a:ea typeface="+mn-ea"/>
                <a:cs typeface="+mn-cs"/>
              </a:rPr>
              <a:t> family, </a:t>
            </a:r>
            <a:r>
              <a:rPr lang="en-US" sz="1200" u="sng" kern="1200" dirty="0" err="1" smtClean="0">
                <a:solidFill>
                  <a:schemeClr val="tx1"/>
                </a:solidFill>
                <a:effectLst/>
                <a:latin typeface="+mn-lt"/>
                <a:ea typeface="+mn-ea"/>
                <a:cs typeface="+mn-cs"/>
                <a:hlinkClick r:id="rId5" tooltip="Malvaceae"/>
              </a:rPr>
              <a:t>Malvaceae</a:t>
            </a:r>
            <a:r>
              <a:rPr lang="en-US" sz="1200" kern="1200" dirty="0" smtClean="0">
                <a:solidFill>
                  <a:schemeClr val="tx1"/>
                </a:solidFill>
                <a:effectLst/>
                <a:latin typeface="+mn-lt"/>
                <a:ea typeface="+mn-ea"/>
                <a:cs typeface="+mn-cs"/>
              </a:rPr>
              <a:t>. It is quite large, containing several hundred species that are native to warm-</a:t>
            </a:r>
            <a:r>
              <a:rPr lang="en-US" sz="1200" u="sng" kern="1200" dirty="0" smtClean="0">
                <a:solidFill>
                  <a:schemeClr val="tx1"/>
                </a:solidFill>
                <a:effectLst/>
                <a:latin typeface="+mn-lt"/>
                <a:ea typeface="+mn-ea"/>
                <a:cs typeface="+mn-cs"/>
                <a:hlinkClick r:id="rId6" tooltip="Temperate"/>
              </a:rPr>
              <a:t>temperate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tooltip="Subtropics"/>
              </a:rPr>
              <a:t>subtropical</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8" tooltip="Tropics"/>
              </a:rPr>
              <a:t>tropical</a:t>
            </a:r>
            <a:r>
              <a:rPr lang="en-US" sz="1200" kern="1200" dirty="0" smtClean="0">
                <a:solidFill>
                  <a:schemeClr val="tx1"/>
                </a:solidFill>
                <a:effectLst/>
                <a:latin typeface="+mn-lt"/>
                <a:ea typeface="+mn-ea"/>
                <a:cs typeface="+mn-cs"/>
              </a:rPr>
              <a:t> regions throughout the world. Member species are often noted for their showy </a:t>
            </a:r>
            <a:r>
              <a:rPr lang="en-US" sz="1200" u="sng" kern="1200" dirty="0" smtClean="0">
                <a:solidFill>
                  <a:schemeClr val="tx1"/>
                </a:solidFill>
                <a:effectLst/>
                <a:latin typeface="+mn-lt"/>
                <a:ea typeface="+mn-ea"/>
                <a:cs typeface="+mn-cs"/>
                <a:hlinkClick r:id="rId9" tooltip="Flower"/>
              </a:rPr>
              <a:t>flowers</a:t>
            </a:r>
            <a:r>
              <a:rPr lang="en-US" sz="1200" kern="1200" dirty="0" smtClean="0">
                <a:solidFill>
                  <a:schemeClr val="tx1"/>
                </a:solidFill>
                <a:effectLst/>
                <a:latin typeface="+mn-lt"/>
                <a:ea typeface="+mn-ea"/>
                <a:cs typeface="+mn-cs"/>
              </a:rPr>
              <a:t> and are commonly known simply as </a:t>
            </a:r>
            <a:r>
              <a:rPr lang="en-US" sz="1200" b="1" kern="1200" dirty="0" smtClean="0">
                <a:solidFill>
                  <a:schemeClr val="tx1"/>
                </a:solidFill>
                <a:effectLst/>
                <a:latin typeface="+mn-lt"/>
                <a:ea typeface="+mn-ea"/>
                <a:cs typeface="+mn-cs"/>
              </a:rPr>
              <a:t>hibiscus</a:t>
            </a:r>
            <a:r>
              <a:rPr lang="en-US" sz="1200" kern="1200" dirty="0" smtClean="0">
                <a:solidFill>
                  <a:schemeClr val="tx1"/>
                </a:solidFill>
                <a:effectLst/>
                <a:latin typeface="+mn-lt"/>
                <a:ea typeface="+mn-ea"/>
                <a:cs typeface="+mn-cs"/>
              </a:rPr>
              <a:t>, or less widely known as </a:t>
            </a:r>
            <a:r>
              <a:rPr lang="en-US" sz="1200" b="1" kern="1200" dirty="0" err="1" smtClean="0">
                <a:solidFill>
                  <a:schemeClr val="tx1"/>
                </a:solidFill>
                <a:effectLst/>
                <a:latin typeface="+mn-lt"/>
                <a:ea typeface="+mn-ea"/>
                <a:cs typeface="+mn-cs"/>
              </a:rPr>
              <a:t>rosemallow</a:t>
            </a:r>
            <a:r>
              <a:rPr lang="en-US" sz="1200" kern="1200" dirty="0" smtClean="0">
                <a:solidFill>
                  <a:schemeClr val="tx1"/>
                </a:solidFill>
                <a:effectLst/>
                <a:latin typeface="+mn-lt"/>
                <a:ea typeface="+mn-ea"/>
                <a:cs typeface="+mn-cs"/>
              </a:rPr>
              <a:t>. The genus includes both </a:t>
            </a:r>
            <a:r>
              <a:rPr lang="en-US" sz="1200" u="sng" kern="1200" dirty="0" smtClean="0">
                <a:solidFill>
                  <a:schemeClr val="tx1"/>
                </a:solidFill>
                <a:effectLst/>
                <a:latin typeface="+mn-lt"/>
                <a:ea typeface="+mn-ea"/>
                <a:cs typeface="+mn-cs"/>
                <a:hlinkClick r:id="rId10" tooltip="Annual plant"/>
              </a:rPr>
              <a:t>annual</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1" tooltip="Perennial plant"/>
              </a:rPr>
              <a:t>perennial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2" tooltip="Herbaceous plant"/>
              </a:rPr>
              <a:t>herbaceous plants</a:t>
            </a:r>
            <a:r>
              <a:rPr lang="en-US" sz="1200" kern="1200" dirty="0" smtClean="0">
                <a:solidFill>
                  <a:schemeClr val="tx1"/>
                </a:solidFill>
                <a:effectLst/>
                <a:latin typeface="+mn-lt"/>
                <a:ea typeface="+mn-ea"/>
                <a:cs typeface="+mn-cs"/>
              </a:rPr>
              <a:t>, as well as </a:t>
            </a:r>
            <a:r>
              <a:rPr lang="en-US" sz="1200" u="sng" kern="1200" dirty="0" smtClean="0">
                <a:solidFill>
                  <a:schemeClr val="tx1"/>
                </a:solidFill>
                <a:effectLst/>
                <a:latin typeface="+mn-lt"/>
                <a:ea typeface="+mn-ea"/>
                <a:cs typeface="+mn-cs"/>
                <a:hlinkClick r:id="rId13" tooltip="Woody plant"/>
              </a:rPr>
              <a:t>woody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4" tooltip="Shrub"/>
              </a:rPr>
              <a:t>shrubs</a:t>
            </a:r>
            <a:r>
              <a:rPr lang="en-US" sz="1200" kern="1200" dirty="0" smtClean="0">
                <a:solidFill>
                  <a:schemeClr val="tx1"/>
                </a:solidFill>
                <a:effectLst/>
                <a:latin typeface="+mn-lt"/>
                <a:ea typeface="+mn-ea"/>
                <a:cs typeface="+mn-cs"/>
              </a:rPr>
              <a:t> and small </a:t>
            </a:r>
            <a:r>
              <a:rPr lang="en-US" sz="1200" u="sng" kern="1200" dirty="0" smtClean="0">
                <a:solidFill>
                  <a:schemeClr val="tx1"/>
                </a:solidFill>
                <a:effectLst/>
                <a:latin typeface="+mn-lt"/>
                <a:ea typeface="+mn-ea"/>
                <a:cs typeface="+mn-cs"/>
                <a:hlinkClick r:id="rId15" tooltip="Tree"/>
              </a:rPr>
              <a:t>trees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29</a:t>
            </a:fld>
            <a:endParaRPr lang="en-US"/>
          </a:p>
        </p:txBody>
      </p:sp>
    </p:spTree>
    <p:extLst>
      <p:ext uri="{BB962C8B-B14F-4D97-AF65-F5344CB8AC3E}">
        <p14:creationId xmlns:p14="http://schemas.microsoft.com/office/powerpoint/2010/main" val="321808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Vinca</a:t>
            </a:r>
            <a:r>
              <a:rPr lang="en-US" sz="1200" kern="1200" dirty="0" smtClean="0">
                <a:solidFill>
                  <a:schemeClr val="tx1"/>
                </a:solidFill>
                <a:effectLst/>
                <a:latin typeface="+mn-lt"/>
                <a:ea typeface="+mn-ea"/>
                <a:cs typeface="+mn-cs"/>
              </a:rPr>
              <a:t> is a genus of six species in the family </a:t>
            </a:r>
            <a:r>
              <a:rPr lang="en-US" sz="1200" u="sng" kern="1200" dirty="0" err="1" smtClean="0">
                <a:solidFill>
                  <a:schemeClr val="tx1"/>
                </a:solidFill>
                <a:effectLst/>
                <a:latin typeface="+mn-lt"/>
                <a:ea typeface="+mn-ea"/>
                <a:cs typeface="+mn-cs"/>
                <a:hlinkClick r:id="rId3" tooltip="Apocynaceae"/>
              </a:rPr>
              <a:t>Apocynaceae</a:t>
            </a:r>
            <a:r>
              <a:rPr lang="en-US" sz="1200" kern="1200" dirty="0" err="1" smtClean="0">
                <a:solidFill>
                  <a:schemeClr val="tx1"/>
                </a:solidFill>
                <a:effectLst/>
                <a:latin typeface="+mn-lt"/>
                <a:ea typeface="+mn-ea"/>
                <a:cs typeface="+mn-cs"/>
              </a:rPr>
              <a:t>Two</a:t>
            </a:r>
            <a:r>
              <a:rPr lang="en-US" sz="1200" kern="1200" dirty="0" smtClean="0">
                <a:solidFill>
                  <a:schemeClr val="tx1"/>
                </a:solidFill>
                <a:effectLst/>
                <a:latin typeface="+mn-lt"/>
                <a:ea typeface="+mn-ea"/>
                <a:cs typeface="+mn-cs"/>
              </a:rPr>
              <a:t> of the species, </a:t>
            </a:r>
            <a:r>
              <a:rPr lang="en-US" sz="1200" i="1" u="sng" kern="1200" dirty="0" err="1" smtClean="0">
                <a:solidFill>
                  <a:schemeClr val="tx1"/>
                </a:solidFill>
                <a:effectLst/>
                <a:latin typeface="+mn-lt"/>
                <a:ea typeface="+mn-ea"/>
                <a:cs typeface="+mn-cs"/>
                <a:hlinkClick r:id="rId4" tooltip="Vinca major"/>
              </a:rPr>
              <a:t>Vinca</a:t>
            </a:r>
            <a:r>
              <a:rPr lang="en-US" sz="1200" i="1" u="sng" kern="1200" dirty="0" smtClean="0">
                <a:solidFill>
                  <a:schemeClr val="tx1"/>
                </a:solidFill>
                <a:effectLst/>
                <a:latin typeface="+mn-lt"/>
                <a:ea typeface="+mn-ea"/>
                <a:cs typeface="+mn-cs"/>
                <a:hlinkClick r:id="rId4" tooltip="Vinca major"/>
              </a:rPr>
              <a:t> major</a:t>
            </a:r>
            <a:r>
              <a:rPr lang="en-US" sz="1200" kern="1200" dirty="0" smtClean="0">
                <a:solidFill>
                  <a:schemeClr val="tx1"/>
                </a:solidFill>
                <a:effectLst/>
                <a:latin typeface="+mn-lt"/>
                <a:ea typeface="+mn-ea"/>
                <a:cs typeface="+mn-cs"/>
              </a:rPr>
              <a:t> and </a:t>
            </a:r>
            <a:r>
              <a:rPr lang="en-US" sz="1200" i="1" u="sng" kern="1200" dirty="0" err="1" smtClean="0">
                <a:solidFill>
                  <a:schemeClr val="tx1"/>
                </a:solidFill>
                <a:effectLst/>
                <a:latin typeface="+mn-lt"/>
                <a:ea typeface="+mn-ea"/>
                <a:cs typeface="+mn-cs"/>
                <a:hlinkClick r:id="rId5" tooltip="Vinca minor"/>
              </a:rPr>
              <a:t>Vinca</a:t>
            </a:r>
            <a:r>
              <a:rPr lang="en-US" sz="1200" i="1" u="sng" kern="1200" dirty="0" smtClean="0">
                <a:solidFill>
                  <a:schemeClr val="tx1"/>
                </a:solidFill>
                <a:effectLst/>
                <a:latin typeface="+mn-lt"/>
                <a:ea typeface="+mn-ea"/>
                <a:cs typeface="+mn-cs"/>
                <a:hlinkClick r:id="rId5" tooltip="Vinca minor"/>
              </a:rPr>
              <a:t> minor</a:t>
            </a:r>
            <a:r>
              <a:rPr lang="en-US" sz="1200" kern="1200" dirty="0" smtClean="0">
                <a:solidFill>
                  <a:schemeClr val="tx1"/>
                </a:solidFill>
                <a:effectLst/>
                <a:latin typeface="+mn-lt"/>
                <a:ea typeface="+mn-ea"/>
                <a:cs typeface="+mn-cs"/>
              </a:rPr>
              <a:t>, are extensively cultivated as a flowering evergreen </a:t>
            </a:r>
            <a:r>
              <a:rPr lang="en-US" sz="1200" u="sng" kern="1200" dirty="0" smtClean="0">
                <a:solidFill>
                  <a:schemeClr val="tx1"/>
                </a:solidFill>
                <a:effectLst/>
                <a:latin typeface="+mn-lt"/>
                <a:ea typeface="+mn-ea"/>
                <a:cs typeface="+mn-cs"/>
                <a:hlinkClick r:id="rId6" tooltip="Ornamental plant"/>
              </a:rPr>
              <a:t>ornamental plant</a:t>
            </a:r>
            <a:r>
              <a:rPr lang="en-US" sz="1200" kern="1200" dirty="0" smtClean="0">
                <a:solidFill>
                  <a:schemeClr val="tx1"/>
                </a:solidFill>
                <a:effectLst/>
                <a:latin typeface="+mn-lt"/>
                <a:ea typeface="+mn-ea"/>
                <a:cs typeface="+mn-cs"/>
              </a:rPr>
              <a:t>. Because the plants are low and spread quickly, they are often used as a </a:t>
            </a:r>
            <a:r>
              <a:rPr lang="en-US" sz="1200" u="sng" kern="1200" dirty="0" smtClean="0">
                <a:solidFill>
                  <a:schemeClr val="tx1"/>
                </a:solidFill>
                <a:effectLst/>
                <a:latin typeface="+mn-lt"/>
                <a:ea typeface="+mn-ea"/>
                <a:cs typeface="+mn-cs"/>
                <a:hlinkClick r:id="rId7" tooltip="Groundcover"/>
              </a:rPr>
              <a:t>groundcover</a:t>
            </a:r>
            <a:r>
              <a:rPr lang="en-US" sz="1200" kern="1200" dirty="0" smtClean="0">
                <a:solidFill>
                  <a:schemeClr val="tx1"/>
                </a:solidFill>
                <a:effectLst/>
                <a:latin typeface="+mn-lt"/>
                <a:ea typeface="+mn-ea"/>
                <a:cs typeface="+mn-cs"/>
              </a:rPr>
              <a:t> in </a:t>
            </a:r>
            <a:r>
              <a:rPr lang="en-US" sz="1200" u="sng" kern="1200" dirty="0" smtClean="0">
                <a:solidFill>
                  <a:schemeClr val="tx1"/>
                </a:solidFill>
                <a:effectLst/>
                <a:latin typeface="+mn-lt"/>
                <a:ea typeface="+mn-ea"/>
                <a:cs typeface="+mn-cs"/>
                <a:hlinkClick r:id="rId8" tooltip="Garden"/>
              </a:rPr>
              <a:t>garden</a:t>
            </a:r>
            <a:r>
              <a:rPr lang="en-US" sz="1200" kern="1200" dirty="0" smtClean="0">
                <a:solidFill>
                  <a:schemeClr val="tx1"/>
                </a:solidFill>
                <a:effectLst/>
                <a:latin typeface="+mn-lt"/>
                <a:ea typeface="+mn-ea"/>
                <a:cs typeface="+mn-cs"/>
              </a:rPr>
              <a:t> landscapes and </a:t>
            </a:r>
            <a:r>
              <a:rPr lang="en-US" sz="1200" u="sng" kern="1200" dirty="0" smtClean="0">
                <a:solidFill>
                  <a:schemeClr val="tx1"/>
                </a:solidFill>
                <a:effectLst/>
                <a:latin typeface="+mn-lt"/>
                <a:ea typeface="+mn-ea"/>
                <a:cs typeface="+mn-cs"/>
                <a:hlinkClick r:id="rId9" tooltip="Container garden"/>
              </a:rPr>
              <a:t>container gardens</a:t>
            </a:r>
            <a:r>
              <a:rPr lang="en-US" sz="1200" kern="1200" dirty="0" smtClean="0">
                <a:solidFill>
                  <a:schemeClr val="tx1"/>
                </a:solidFill>
                <a:effectLst/>
                <a:latin typeface="+mn-lt"/>
                <a:ea typeface="+mn-ea"/>
                <a:cs typeface="+mn-cs"/>
              </a:rPr>
              <a:t>.  Many </a:t>
            </a:r>
            <a:r>
              <a:rPr lang="en-US" sz="1200" u="sng" kern="1200" dirty="0" smtClean="0">
                <a:solidFill>
                  <a:schemeClr val="tx1"/>
                </a:solidFill>
                <a:effectLst/>
                <a:latin typeface="+mn-lt"/>
                <a:ea typeface="+mn-ea"/>
                <a:cs typeface="+mn-cs"/>
                <a:hlinkClick r:id="rId10" tooltip="Cultivar"/>
              </a:rPr>
              <a:t>cultivars</a:t>
            </a:r>
            <a:r>
              <a:rPr lang="en-US" sz="1200" kern="1200" dirty="0" smtClean="0">
                <a:solidFill>
                  <a:schemeClr val="tx1"/>
                </a:solidFill>
                <a:effectLst/>
                <a:latin typeface="+mn-lt"/>
                <a:ea typeface="+mn-ea"/>
                <a:cs typeface="+mn-cs"/>
              </a:rPr>
              <a:t> are available, with different plant, leaf, and flower - colors, sizes, and habits.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Vinca</a:t>
            </a:r>
            <a:r>
              <a:rPr lang="en-US" sz="1200" kern="1200" dirty="0" smtClean="0">
                <a:solidFill>
                  <a:schemeClr val="tx1"/>
                </a:solidFill>
                <a:effectLst/>
                <a:latin typeface="+mn-lt"/>
                <a:ea typeface="+mn-ea"/>
                <a:cs typeface="+mn-cs"/>
              </a:rPr>
              <a:t> or Periwinkle is a prolific heat and drought tolerant annual, perfect for hot, dry areas. It's easy to grow, and requires little or no attention. A grower once reported that he has grown </a:t>
            </a:r>
            <a:r>
              <a:rPr lang="en-US" sz="1200" kern="1200" dirty="0" err="1" smtClean="0">
                <a:solidFill>
                  <a:schemeClr val="tx1"/>
                </a:solidFill>
                <a:effectLst/>
                <a:latin typeface="+mn-lt"/>
                <a:ea typeface="+mn-ea"/>
                <a:cs typeface="+mn-cs"/>
              </a:rPr>
              <a:t>Vinca</a:t>
            </a:r>
            <a:r>
              <a:rPr lang="en-US" sz="1200" kern="1200" dirty="0" smtClean="0">
                <a:solidFill>
                  <a:schemeClr val="tx1"/>
                </a:solidFill>
                <a:effectLst/>
                <a:latin typeface="+mn-lt"/>
                <a:ea typeface="+mn-ea"/>
                <a:cs typeface="+mn-cs"/>
              </a:rPr>
              <a:t> in the same location for 30 years. It successfully reseeded itself each year, with no effort on his part. Flowers bloom all summer, and up to frost. Common colors include white, rose, pink, and red. </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30</a:t>
            </a:fld>
            <a:endParaRPr lang="en-US"/>
          </a:p>
        </p:txBody>
      </p:sp>
    </p:spTree>
    <p:extLst>
      <p:ext uri="{BB962C8B-B14F-4D97-AF65-F5344CB8AC3E}">
        <p14:creationId xmlns:p14="http://schemas.microsoft.com/office/powerpoint/2010/main" val="408476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a:t>
            </a:r>
            <a:r>
              <a:rPr lang="en-US" baseline="0" dirty="0" smtClean="0"/>
              <a:t> any organic mulch or soil amendments will help the flowers grow faster and are beneficial for good soil structure.</a:t>
            </a:r>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11</a:t>
            </a:fld>
            <a:endParaRPr lang="en-US" dirty="0"/>
          </a:p>
        </p:txBody>
      </p:sp>
    </p:spTree>
    <p:extLst>
      <p:ext uri="{BB962C8B-B14F-4D97-AF65-F5344CB8AC3E}">
        <p14:creationId xmlns:p14="http://schemas.microsoft.com/office/powerpoint/2010/main" val="3267265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Impatiens</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3" tooltip="Genus"/>
              </a:rPr>
              <a:t>genus</a:t>
            </a:r>
            <a:r>
              <a:rPr lang="en-US" sz="1200" kern="1200" dirty="0" smtClean="0">
                <a:solidFill>
                  <a:schemeClr val="tx1"/>
                </a:solidFill>
                <a:effectLst/>
                <a:latin typeface="+mn-lt"/>
                <a:ea typeface="+mn-ea"/>
                <a:cs typeface="+mn-cs"/>
              </a:rPr>
              <a:t> of about 850–1,000 </a:t>
            </a:r>
            <a:r>
              <a:rPr lang="en-US" sz="1200" u="sng" kern="1200" dirty="0" smtClean="0">
                <a:solidFill>
                  <a:schemeClr val="tx1"/>
                </a:solidFill>
                <a:effectLst/>
                <a:latin typeface="+mn-lt"/>
                <a:ea typeface="+mn-ea"/>
                <a:cs typeface="+mn-cs"/>
                <a:hlinkClick r:id="rId4" tooltip="Species"/>
              </a:rPr>
              <a:t>species</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5" tooltip="Flowering plant"/>
              </a:rPr>
              <a:t>flowering plants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Like morning sun and afternoon shade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Common names include </a:t>
            </a:r>
            <a:r>
              <a:rPr lang="en-US" sz="1200" b="1" kern="1200" dirty="0" smtClean="0">
                <a:solidFill>
                  <a:schemeClr val="tx1"/>
                </a:solidFill>
                <a:effectLst/>
                <a:latin typeface="+mn-lt"/>
                <a:ea typeface="+mn-ea"/>
                <a:cs typeface="+mn-cs"/>
              </a:rPr>
              <a:t>impatiens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jewelweeds</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hlinkClick r:id="rId6" tooltip="Touch-me-not"/>
              </a:rPr>
              <a:t>touch-me-nots</a:t>
            </a:r>
            <a:r>
              <a:rPr lang="en-US" sz="1200" kern="1200" dirty="0" smtClean="0">
                <a:solidFill>
                  <a:schemeClr val="tx1"/>
                </a:solidFill>
                <a:effectLst/>
                <a:latin typeface="+mn-lt"/>
                <a:ea typeface="+mn-ea"/>
                <a:cs typeface="+mn-cs"/>
              </a:rPr>
              <a:t>, and, for </a:t>
            </a:r>
            <a:r>
              <a:rPr lang="en-US" sz="1200" i="1" u="sng" kern="1200" dirty="0" smtClean="0">
                <a:solidFill>
                  <a:schemeClr val="tx1"/>
                </a:solidFill>
                <a:effectLst/>
                <a:latin typeface="+mn-lt"/>
                <a:ea typeface="+mn-ea"/>
                <a:cs typeface="+mn-cs"/>
                <a:hlinkClick r:id="rId7" tooltip="Impatiens walleriana"/>
              </a:rPr>
              <a:t>I. </a:t>
            </a:r>
            <a:r>
              <a:rPr lang="en-US" sz="1200" i="1" u="sng" kern="1200" dirty="0" err="1" smtClean="0">
                <a:solidFill>
                  <a:schemeClr val="tx1"/>
                </a:solidFill>
                <a:effectLst/>
                <a:latin typeface="+mn-lt"/>
                <a:ea typeface="+mn-ea"/>
                <a:cs typeface="+mn-cs"/>
                <a:hlinkClick r:id="rId7" tooltip="Impatiens walleriana"/>
              </a:rPr>
              <a:t>walleriana</a:t>
            </a:r>
            <a:r>
              <a:rPr lang="en-US" sz="1200" kern="1200" dirty="0" smtClean="0">
                <a:solidFill>
                  <a:schemeClr val="tx1"/>
                </a:solidFill>
                <a:effectLst/>
                <a:latin typeface="+mn-lt"/>
                <a:ea typeface="+mn-ea"/>
                <a:cs typeface="+mn-cs"/>
              </a:rPr>
              <a:t>) in Great Britain, "Busy Lizzie", Some species are </a:t>
            </a:r>
            <a:r>
              <a:rPr lang="en-US" sz="1200" u="sng" kern="1200" dirty="0" smtClean="0">
                <a:solidFill>
                  <a:schemeClr val="tx1"/>
                </a:solidFill>
                <a:effectLst/>
                <a:latin typeface="+mn-lt"/>
                <a:ea typeface="+mn-ea"/>
                <a:cs typeface="+mn-cs"/>
                <a:hlinkClick r:id="rId8" tooltip="Annual plant"/>
              </a:rPr>
              <a:t>annual plants</a:t>
            </a:r>
            <a:r>
              <a:rPr lang="en-US" sz="1200" kern="1200" dirty="0" smtClean="0">
                <a:solidFill>
                  <a:schemeClr val="tx1"/>
                </a:solidFill>
                <a:effectLst/>
                <a:latin typeface="+mn-lt"/>
                <a:ea typeface="+mn-ea"/>
                <a:cs typeface="+mn-cs"/>
              </a:rPr>
              <a:t> and produce flowers from early summer until the first </a:t>
            </a:r>
            <a:r>
              <a:rPr lang="en-US" sz="1200" u="sng" kern="1200" dirty="0" smtClean="0">
                <a:solidFill>
                  <a:schemeClr val="tx1"/>
                </a:solidFill>
                <a:effectLst/>
                <a:latin typeface="+mn-lt"/>
                <a:ea typeface="+mn-ea"/>
                <a:cs typeface="+mn-cs"/>
                <a:hlinkClick r:id="rId9" tooltip="Frost"/>
              </a:rPr>
              <a:t>frost</a:t>
            </a:r>
            <a:r>
              <a:rPr lang="en-US" sz="1200" kern="1200" dirty="0" smtClean="0">
                <a:solidFill>
                  <a:schemeClr val="tx1"/>
                </a:solidFill>
                <a:effectLst/>
                <a:latin typeface="+mn-lt"/>
                <a:ea typeface="+mn-ea"/>
                <a:cs typeface="+mn-cs"/>
              </a:rPr>
              <a:t>, while </a:t>
            </a:r>
            <a:r>
              <a:rPr lang="en-US" sz="1200" u="sng" kern="1200" dirty="0" smtClean="0">
                <a:solidFill>
                  <a:schemeClr val="tx1"/>
                </a:solidFill>
                <a:effectLst/>
                <a:latin typeface="+mn-lt"/>
                <a:ea typeface="+mn-ea"/>
                <a:cs typeface="+mn-cs"/>
                <a:hlinkClick r:id="rId10" tooltip="Perennial plant"/>
              </a:rPr>
              <a:t>perennial</a:t>
            </a:r>
            <a:r>
              <a:rPr lang="en-US" sz="1200" kern="1200" dirty="0" smtClean="0">
                <a:solidFill>
                  <a:schemeClr val="tx1"/>
                </a:solidFill>
                <a:effectLst/>
                <a:latin typeface="+mn-lt"/>
                <a:ea typeface="+mn-ea"/>
                <a:cs typeface="+mn-cs"/>
              </a:rPr>
              <a:t> species, found in milder climates, can flower all year.</a:t>
            </a:r>
          </a:p>
          <a:p>
            <a:r>
              <a:rPr lang="en-US" sz="1200" kern="1200" dirty="0" smtClean="0">
                <a:solidFill>
                  <a:schemeClr val="tx1"/>
                </a:solidFill>
                <a:effectLst/>
                <a:latin typeface="+mn-lt"/>
                <a:ea typeface="+mn-ea"/>
                <a:cs typeface="+mn-cs"/>
              </a:rPr>
              <a:t>The widely grown cultivars of impatiens flowers are typically short plants, attaining a height of not more than 1 foot. Some, such as the 'Super Elfin' series, stay much shorter (thus their popularity -- and their name). Impatiens flowers come in a variety of colors, including white, red, pink, violet, coral and purple. Even a yellow cultivar has recently been developed.</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31</a:t>
            </a:fld>
            <a:endParaRPr lang="en-US"/>
          </a:p>
        </p:txBody>
      </p:sp>
    </p:spTree>
    <p:extLst>
      <p:ext uri="{BB962C8B-B14F-4D97-AF65-F5344CB8AC3E}">
        <p14:creationId xmlns:p14="http://schemas.microsoft.com/office/powerpoint/2010/main" val="3010708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Firebush</a:t>
            </a:r>
            <a:r>
              <a:rPr lang="en-US" sz="1200" b="1" kern="1200" dirty="0" smtClean="0">
                <a:solidFill>
                  <a:schemeClr val="tx1"/>
                </a:solidFill>
                <a:effectLst/>
                <a:latin typeface="+mn-lt"/>
                <a:ea typeface="+mn-ea"/>
                <a:cs typeface="+mn-cs"/>
              </a:rPr>
              <a:t> - </a:t>
            </a:r>
            <a:r>
              <a:rPr lang="en-US" sz="1200" i="1" kern="1200" dirty="0" err="1" smtClean="0">
                <a:solidFill>
                  <a:schemeClr val="tx1"/>
                </a:solidFill>
                <a:effectLst/>
                <a:latin typeface="+mn-lt"/>
                <a:ea typeface="+mn-ea"/>
                <a:cs typeface="+mn-cs"/>
              </a:rPr>
              <a:t>Hamelia</a:t>
            </a:r>
            <a:r>
              <a:rPr lang="en-US" sz="1200" i="1" kern="1200" dirty="0" smtClean="0">
                <a:solidFill>
                  <a:schemeClr val="tx1"/>
                </a:solidFill>
                <a:effectLst/>
                <a:latin typeface="+mn-lt"/>
                <a:ea typeface="+mn-ea"/>
                <a:cs typeface="+mn-cs"/>
              </a:rPr>
              <a:t> patens</a:t>
            </a:r>
            <a:r>
              <a:rPr lang="en-US" sz="1200" kern="1200" dirty="0" smtClean="0">
                <a:solidFill>
                  <a:schemeClr val="tx1"/>
                </a:solidFill>
                <a:effectLst/>
                <a:latin typeface="+mn-lt"/>
                <a:ea typeface="+mn-ea"/>
                <a:cs typeface="+mn-cs"/>
              </a:rPr>
              <a:t> Long blooming, easy care tropical bedding plant with showy red-orange, tubular flowers. Great hummingbird attractant. Tremendous heat tolerance coupled with good pest resistance. </a:t>
            </a:r>
          </a:p>
          <a:p>
            <a:r>
              <a:rPr lang="en-US" sz="1200" b="1" kern="1200" dirty="0" smtClean="0">
                <a:solidFill>
                  <a:schemeClr val="tx1"/>
                </a:solidFill>
                <a:effectLst/>
                <a:latin typeface="+mn-lt"/>
                <a:ea typeface="+mn-ea"/>
                <a:cs typeface="+mn-cs"/>
              </a:rPr>
              <a:t>Exposure</a:t>
            </a:r>
            <a:r>
              <a:rPr lang="en-US" sz="1200" kern="1200" dirty="0" smtClean="0">
                <a:solidFill>
                  <a:schemeClr val="tx1"/>
                </a:solidFill>
                <a:effectLst/>
                <a:latin typeface="+mn-lt"/>
                <a:ea typeface="+mn-ea"/>
                <a:cs typeface="+mn-cs"/>
              </a:rPr>
              <a:t>: Full sun </a:t>
            </a:r>
          </a:p>
          <a:p>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Height 3 feet tall, 3 feet wide </a:t>
            </a:r>
          </a:p>
          <a:p>
            <a:r>
              <a:rPr lang="en-US" sz="1200" b="1" kern="1200" dirty="0" smtClean="0">
                <a:solidFill>
                  <a:schemeClr val="tx1"/>
                </a:solidFill>
                <a:effectLst/>
                <a:latin typeface="+mn-lt"/>
                <a:ea typeface="+mn-ea"/>
                <a:cs typeface="+mn-cs"/>
              </a:rPr>
              <a:t>Bloom Time</a:t>
            </a:r>
            <a:r>
              <a:rPr lang="en-US" sz="1200" kern="1200" dirty="0" smtClean="0">
                <a:solidFill>
                  <a:schemeClr val="tx1"/>
                </a:solidFill>
                <a:effectLst/>
                <a:latin typeface="+mn-lt"/>
                <a:ea typeface="+mn-ea"/>
                <a:cs typeface="+mn-cs"/>
              </a:rPr>
              <a:t>: Summer till frost. </a:t>
            </a:r>
          </a:p>
          <a:p>
            <a:r>
              <a:rPr lang="en-US" sz="1200" b="1" kern="1200" dirty="0" err="1" smtClean="0">
                <a:solidFill>
                  <a:schemeClr val="tx1"/>
                </a:solidFill>
                <a:effectLst/>
                <a:latin typeface="+mn-lt"/>
                <a:ea typeface="+mn-ea"/>
                <a:cs typeface="+mn-cs"/>
              </a:rPr>
              <a:t>Notes</a:t>
            </a:r>
            <a:r>
              <a:rPr lang="en-US" sz="1200" kern="1200" dirty="0" err="1" smtClean="0">
                <a:solidFill>
                  <a:schemeClr val="tx1"/>
                </a:solidFill>
                <a:effectLst/>
                <a:latin typeface="+mn-lt"/>
                <a:ea typeface="+mn-ea"/>
                <a:cs typeface="+mn-cs"/>
              </a:rPr>
              <a:t>:Root-hardy</a:t>
            </a:r>
            <a:r>
              <a:rPr lang="en-US" sz="1200" kern="1200" dirty="0" smtClean="0">
                <a:solidFill>
                  <a:schemeClr val="tx1"/>
                </a:solidFill>
                <a:effectLst/>
                <a:latin typeface="+mn-lt"/>
                <a:ea typeface="+mn-ea"/>
                <a:cs typeface="+mn-cs"/>
              </a:rPr>
              <a:t> perennial in south Texas. </a:t>
            </a:r>
          </a:p>
          <a:p>
            <a:r>
              <a:rPr lang="en-US" sz="1200" kern="1200" dirty="0" smtClean="0">
                <a:solidFill>
                  <a:schemeClr val="tx1"/>
                </a:solidFill>
                <a:effectLst/>
                <a:latin typeface="+mn-lt"/>
                <a:ea typeface="+mn-ea"/>
                <a:cs typeface="+mn-cs"/>
              </a:rPr>
              <a:t>Will grow in almost any soil, even highly alkaline, heavy clays, as long as they are well drained </a:t>
            </a:r>
          </a:p>
          <a:p>
            <a:r>
              <a:rPr lang="en-US" sz="1200" kern="1200" dirty="0" smtClean="0">
                <a:solidFill>
                  <a:schemeClr val="tx1"/>
                </a:solidFill>
                <a:effectLst/>
                <a:latin typeface="+mn-lt"/>
                <a:ea typeface="+mn-ea"/>
                <a:cs typeface="+mn-cs"/>
              </a:rPr>
              <a:t>Has a very long blooming period (nonstop from June to November) </a:t>
            </a:r>
          </a:p>
          <a:p>
            <a:r>
              <a:rPr lang="en-US" sz="1200" kern="1200" dirty="0" smtClean="0">
                <a:solidFill>
                  <a:schemeClr val="tx1"/>
                </a:solidFill>
                <a:effectLst/>
                <a:latin typeface="+mn-lt"/>
                <a:ea typeface="+mn-ea"/>
                <a:cs typeface="+mn-cs"/>
              </a:rPr>
              <a:t>Is adaptable enough to tolerate partial shade even though it really "struts-its-stuff" in full, hot sun Although a woody perennial in its native habitat, </a:t>
            </a:r>
            <a:r>
              <a:rPr lang="en-US" sz="1200" kern="1200" dirty="0" err="1" smtClean="0">
                <a:solidFill>
                  <a:schemeClr val="tx1"/>
                </a:solidFill>
                <a:effectLst/>
                <a:latin typeface="+mn-lt"/>
                <a:ea typeface="+mn-ea"/>
                <a:cs typeface="+mn-cs"/>
              </a:rPr>
              <a:t>firebush</a:t>
            </a:r>
            <a:r>
              <a:rPr lang="en-US" sz="1200" kern="1200" dirty="0" smtClean="0">
                <a:solidFill>
                  <a:schemeClr val="tx1"/>
                </a:solidFill>
                <a:effectLst/>
                <a:latin typeface="+mn-lt"/>
                <a:ea typeface="+mn-ea"/>
                <a:cs typeface="+mn-cs"/>
              </a:rPr>
              <a:t> is best utilized as an annual (mature height: 18-30 inches) from central Texas northward.</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32</a:t>
            </a:fld>
            <a:endParaRPr lang="en-US"/>
          </a:p>
        </p:txBody>
      </p:sp>
    </p:spTree>
    <p:extLst>
      <p:ext uri="{BB962C8B-B14F-4D97-AF65-F5344CB8AC3E}">
        <p14:creationId xmlns:p14="http://schemas.microsoft.com/office/powerpoint/2010/main" val="2024713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Blue </a:t>
            </a:r>
            <a:r>
              <a:rPr lang="en-US" sz="1200" u="sng" kern="1200" dirty="0" err="1" smtClean="0">
                <a:solidFill>
                  <a:schemeClr val="tx1"/>
                </a:solidFill>
                <a:effectLst/>
                <a:latin typeface="+mn-lt"/>
                <a:ea typeface="+mn-ea"/>
                <a:cs typeface="+mn-cs"/>
              </a:rPr>
              <a:t>Porterweed</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Stachytarpheta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jamaicensis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Other common names for this plant include Blue Snakeweed, Jamaica </a:t>
            </a:r>
            <a:r>
              <a:rPr lang="en-US" sz="1200" kern="1200" dirty="0" err="1" smtClean="0">
                <a:solidFill>
                  <a:schemeClr val="tx1"/>
                </a:solidFill>
                <a:effectLst/>
                <a:latin typeface="+mn-lt"/>
                <a:ea typeface="+mn-ea"/>
                <a:cs typeface="+mn-cs"/>
              </a:rPr>
              <a:t>vervain</a:t>
            </a:r>
            <a:r>
              <a:rPr lang="en-US" sz="1200" kern="1200" dirty="0" smtClean="0">
                <a:solidFill>
                  <a:schemeClr val="tx1"/>
                </a:solidFill>
                <a:effectLst/>
                <a:latin typeface="+mn-lt"/>
                <a:ea typeface="+mn-ea"/>
                <a:cs typeface="+mn-cs"/>
              </a:rPr>
              <a:t>, Brazilian Tea, Devil's </a:t>
            </a:r>
            <a:r>
              <a:rPr lang="en-US" sz="1200" kern="1200" dirty="0" err="1" smtClean="0">
                <a:solidFill>
                  <a:schemeClr val="tx1"/>
                </a:solidFill>
                <a:effectLst/>
                <a:latin typeface="+mn-lt"/>
                <a:ea typeface="+mn-ea"/>
                <a:cs typeface="+mn-cs"/>
              </a:rPr>
              <a:t>Coachwhip</a:t>
            </a:r>
            <a:r>
              <a:rPr lang="en-US" sz="1200" kern="1200" dirty="0" smtClean="0">
                <a:solidFill>
                  <a:schemeClr val="tx1"/>
                </a:solidFill>
                <a:effectLst/>
                <a:latin typeface="+mn-lt"/>
                <a:ea typeface="+mn-ea"/>
                <a:cs typeface="+mn-cs"/>
              </a:rPr>
              <a:t>. Blue </a:t>
            </a:r>
            <a:r>
              <a:rPr lang="en-US" sz="1200" kern="1200" dirty="0" err="1" smtClean="0">
                <a:solidFill>
                  <a:schemeClr val="tx1"/>
                </a:solidFill>
                <a:effectLst/>
                <a:latin typeface="+mn-lt"/>
                <a:ea typeface="+mn-ea"/>
                <a:cs typeface="+mn-cs"/>
              </a:rPr>
              <a:t>porterweed</a:t>
            </a:r>
            <a:r>
              <a:rPr lang="en-US" sz="1200" kern="1200" dirty="0" smtClean="0">
                <a:solidFill>
                  <a:schemeClr val="tx1"/>
                </a:solidFill>
                <a:effectLst/>
                <a:latin typeface="+mn-lt"/>
                <a:ea typeface="+mn-ea"/>
                <a:cs typeface="+mn-cs"/>
              </a:rPr>
              <a:t> is a low growing perennial which blooms year round. Often used as a ground cover, While considered as a short lived perennial, blue </a:t>
            </a:r>
            <a:r>
              <a:rPr lang="en-US" sz="1200" kern="1200" dirty="0" err="1" smtClean="0">
                <a:solidFill>
                  <a:schemeClr val="tx1"/>
                </a:solidFill>
                <a:effectLst/>
                <a:latin typeface="+mn-lt"/>
                <a:ea typeface="+mn-ea"/>
                <a:cs typeface="+mn-cs"/>
              </a:rPr>
              <a:t>porterweed</a:t>
            </a:r>
            <a:r>
              <a:rPr lang="en-US" sz="1200" kern="1200" dirty="0" smtClean="0">
                <a:solidFill>
                  <a:schemeClr val="tx1"/>
                </a:solidFill>
                <a:effectLst/>
                <a:latin typeface="+mn-lt"/>
                <a:ea typeface="+mn-ea"/>
                <a:cs typeface="+mn-cs"/>
              </a:rPr>
              <a:t> is will self seed or can be propagated by stem cuttings. Although the flowers on blue </a:t>
            </a:r>
            <a:r>
              <a:rPr lang="en-US" sz="1200" kern="1200" dirty="0" err="1" smtClean="0">
                <a:solidFill>
                  <a:schemeClr val="tx1"/>
                </a:solidFill>
                <a:effectLst/>
                <a:latin typeface="+mn-lt"/>
                <a:ea typeface="+mn-ea"/>
                <a:cs typeface="+mn-cs"/>
              </a:rPr>
              <a:t>porterweed</a:t>
            </a:r>
            <a:r>
              <a:rPr lang="en-US" sz="1200" kern="1200" dirty="0" smtClean="0">
                <a:solidFill>
                  <a:schemeClr val="tx1"/>
                </a:solidFill>
                <a:effectLst/>
                <a:latin typeface="+mn-lt"/>
                <a:ea typeface="+mn-ea"/>
                <a:cs typeface="+mn-cs"/>
              </a:rPr>
              <a:t> are small and each flower only opens for one day, it attracts a large number of butterflies. </a:t>
            </a:r>
          </a:p>
          <a:p>
            <a:r>
              <a:rPr lang="en-US" sz="1200" kern="1200" dirty="0" err="1" smtClean="0">
                <a:solidFill>
                  <a:schemeClr val="tx1"/>
                </a:solidFill>
                <a:effectLst/>
                <a:latin typeface="+mn-lt"/>
                <a:ea typeface="+mn-ea"/>
                <a:cs typeface="+mn-cs"/>
              </a:rPr>
              <a:t>Stachytarpheta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urticifolia</a:t>
            </a:r>
            <a:r>
              <a:rPr lang="en-US" sz="1200" kern="1200" dirty="0" smtClean="0">
                <a:solidFill>
                  <a:schemeClr val="tx1"/>
                </a:solidFill>
                <a:effectLst/>
                <a:latin typeface="+mn-lt"/>
                <a:ea typeface="+mn-ea"/>
                <a:cs typeface="+mn-cs"/>
              </a:rPr>
              <a:t>, is often confused (and labeled) as blue </a:t>
            </a:r>
            <a:r>
              <a:rPr lang="en-US" sz="1200" kern="1200" dirty="0" err="1" smtClean="0">
                <a:solidFill>
                  <a:schemeClr val="tx1"/>
                </a:solidFill>
                <a:effectLst/>
                <a:latin typeface="+mn-lt"/>
                <a:ea typeface="+mn-ea"/>
                <a:cs typeface="+mn-cs"/>
              </a:rPr>
              <a:t>porterweed</a:t>
            </a:r>
            <a:r>
              <a:rPr lang="en-US" sz="1200" kern="1200" dirty="0" smtClean="0">
                <a:solidFill>
                  <a:schemeClr val="tx1"/>
                </a:solidFill>
                <a:effectLst/>
                <a:latin typeface="+mn-lt"/>
                <a:ea typeface="+mn-ea"/>
                <a:cs typeface="+mn-cs"/>
              </a:rPr>
              <a:t>. While both plants will attract butterflies, the non-native blue </a:t>
            </a:r>
            <a:r>
              <a:rPr lang="en-US" sz="1200" kern="1200" dirty="0" err="1" smtClean="0">
                <a:solidFill>
                  <a:schemeClr val="tx1"/>
                </a:solidFill>
                <a:effectLst/>
                <a:latin typeface="+mn-lt"/>
                <a:ea typeface="+mn-ea"/>
                <a:cs typeface="+mn-cs"/>
              </a:rPr>
              <a:t>porterweed</a:t>
            </a:r>
            <a:r>
              <a:rPr lang="en-US" sz="1200" kern="1200" dirty="0" smtClean="0">
                <a:solidFill>
                  <a:schemeClr val="tx1"/>
                </a:solidFill>
                <a:effectLst/>
                <a:latin typeface="+mn-lt"/>
                <a:ea typeface="+mn-ea"/>
                <a:cs typeface="+mn-cs"/>
              </a:rPr>
              <a:t> can spread more rapidly and there is the chance that it will become aggressive. </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33</a:t>
            </a:fld>
            <a:endParaRPr lang="en-US"/>
          </a:p>
        </p:txBody>
      </p:sp>
    </p:spTree>
    <p:extLst>
      <p:ext uri="{BB962C8B-B14F-4D97-AF65-F5344CB8AC3E}">
        <p14:creationId xmlns:p14="http://schemas.microsoft.com/office/powerpoint/2010/main" val="202476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Firespike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Odontonema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strictum</a:t>
            </a:r>
            <a:r>
              <a:rPr lang="en-US" sz="1200" kern="1200" dirty="0" smtClean="0">
                <a:solidFill>
                  <a:schemeClr val="tx1"/>
                </a:solidFill>
                <a:effectLst/>
                <a:latin typeface="+mn-lt"/>
                <a:ea typeface="+mn-ea"/>
                <a:cs typeface="+mn-cs"/>
              </a:rPr>
              <a:t>) is a shade loving, tender perennial with deep green, glossy leaves. It will be grown for its beautiful foliage in the spring and summer. This beautiful foliage provides a startling contrast to its fire-red late season blooms. Its brilliant spikes of deep red flowers in late summer and fall are cherished by hummingbirds and butterflies. </a:t>
            </a:r>
            <a:r>
              <a:rPr lang="en-US" sz="1200" kern="1200" dirty="0" err="1" smtClean="0">
                <a:solidFill>
                  <a:schemeClr val="tx1"/>
                </a:solidFill>
                <a:effectLst/>
                <a:latin typeface="+mn-lt"/>
                <a:ea typeface="+mn-ea"/>
                <a:cs typeface="+mn-cs"/>
              </a:rPr>
              <a:t>Firespike</a:t>
            </a:r>
            <a:r>
              <a:rPr lang="en-US" sz="1200" kern="1200" dirty="0" smtClean="0">
                <a:solidFill>
                  <a:schemeClr val="tx1"/>
                </a:solidFill>
                <a:effectLst/>
                <a:latin typeface="+mn-lt"/>
                <a:ea typeface="+mn-ea"/>
                <a:cs typeface="+mn-cs"/>
              </a:rPr>
              <a:t> can be grown as a tropical container plant, an annual which grows about 2 feet the first season, or, if it survives the winter as a protected perennial growing more than 4 feet tall </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34</a:t>
            </a:fld>
            <a:endParaRPr lang="en-US"/>
          </a:p>
        </p:txBody>
      </p:sp>
    </p:spTree>
    <p:extLst>
      <p:ext uri="{BB962C8B-B14F-4D97-AF65-F5344CB8AC3E}">
        <p14:creationId xmlns:p14="http://schemas.microsoft.com/office/powerpoint/2010/main" val="197159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Leonotis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leonurus</a:t>
            </a:r>
            <a:r>
              <a:rPr lang="en-US" sz="1200" kern="1200" dirty="0" smtClean="0">
                <a:solidFill>
                  <a:schemeClr val="tx1"/>
                </a:solidFill>
                <a:effectLst/>
                <a:latin typeface="+mn-lt"/>
                <a:ea typeface="+mn-ea"/>
                <a:cs typeface="+mn-cs"/>
              </a:rPr>
              <a:t>, also known as </a:t>
            </a:r>
            <a:r>
              <a:rPr lang="en-US" sz="1200" b="1" kern="1200" dirty="0" smtClean="0">
                <a:solidFill>
                  <a:schemeClr val="tx1"/>
                </a:solidFill>
                <a:effectLst/>
                <a:latin typeface="+mn-lt"/>
                <a:ea typeface="+mn-ea"/>
                <a:cs typeface="+mn-cs"/>
              </a:rPr>
              <a:t>Lion's Tail and Wild Dagga</a:t>
            </a:r>
            <a:r>
              <a:rPr lang="en-US" sz="1200" kern="1200" dirty="0" smtClean="0">
                <a:solidFill>
                  <a:schemeClr val="tx1"/>
                </a:solidFill>
                <a:effectLst/>
                <a:latin typeface="+mn-lt"/>
                <a:ea typeface="+mn-ea"/>
                <a:cs typeface="+mn-cs"/>
              </a:rPr>
              <a:t>, is a plant species in the </a:t>
            </a:r>
            <a:r>
              <a:rPr lang="en-US" sz="1200" u="sng" kern="1200" dirty="0" smtClean="0">
                <a:solidFill>
                  <a:schemeClr val="tx1"/>
                </a:solidFill>
                <a:effectLst/>
                <a:latin typeface="+mn-lt"/>
                <a:ea typeface="+mn-ea"/>
                <a:cs typeface="+mn-cs"/>
                <a:hlinkClick r:id="rId3"/>
              </a:rPr>
              <a:t>Lamiaceae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mint</a:t>
            </a:r>
            <a:r>
              <a:rPr lang="en-US" sz="1200" kern="1200" dirty="0" smtClean="0">
                <a:solidFill>
                  <a:schemeClr val="tx1"/>
                </a:solidFill>
                <a:effectLst/>
                <a:latin typeface="+mn-lt"/>
                <a:ea typeface="+mn-ea"/>
                <a:cs typeface="+mn-cs"/>
              </a:rPr>
              <a:t>) family. The plant is a broadleaf evergreen It is known for its </a:t>
            </a:r>
            <a:r>
              <a:rPr lang="en-US" sz="1200" u="sng" kern="1200" dirty="0" smtClean="0">
                <a:solidFill>
                  <a:schemeClr val="tx1"/>
                </a:solidFill>
                <a:effectLst/>
                <a:latin typeface="+mn-lt"/>
                <a:ea typeface="+mn-ea"/>
                <a:cs typeface="+mn-cs"/>
                <a:hlinkClick r:id="rId5"/>
              </a:rPr>
              <a:t>medicinal</a:t>
            </a:r>
            <a:r>
              <a:rPr lang="en-US" sz="1200" kern="1200" dirty="0" smtClean="0">
                <a:solidFill>
                  <a:schemeClr val="tx1"/>
                </a:solidFill>
                <a:effectLst/>
                <a:latin typeface="+mn-lt"/>
                <a:ea typeface="+mn-ea"/>
                <a:cs typeface="+mn-cs"/>
              </a:rPr>
              <a:t> and mild </a:t>
            </a:r>
            <a:r>
              <a:rPr lang="en-US" sz="1200" u="sng" kern="1200" dirty="0" smtClean="0">
                <a:solidFill>
                  <a:schemeClr val="tx1"/>
                </a:solidFill>
                <a:effectLst/>
                <a:latin typeface="+mn-lt"/>
                <a:ea typeface="+mn-ea"/>
                <a:cs typeface="+mn-cs"/>
                <a:hlinkClick r:id="rId6"/>
              </a:rPr>
              <a:t>psychoactive</a:t>
            </a:r>
            <a:r>
              <a:rPr lang="en-US" sz="1200" kern="1200" dirty="0" smtClean="0">
                <a:solidFill>
                  <a:schemeClr val="tx1"/>
                </a:solidFill>
                <a:effectLst/>
                <a:latin typeface="+mn-lt"/>
                <a:ea typeface="+mn-ea"/>
                <a:cs typeface="+mn-cs"/>
              </a:rPr>
              <a:t> properties. Suitable as Annual</a:t>
            </a:r>
          </a:p>
          <a:p>
            <a:r>
              <a:rPr lang="en-US" sz="1200" i="1" kern="1200" dirty="0" err="1" smtClean="0">
                <a:solidFill>
                  <a:schemeClr val="tx1"/>
                </a:solidFill>
                <a:effectLst/>
                <a:latin typeface="+mn-lt"/>
                <a:ea typeface="+mn-ea"/>
                <a:cs typeface="+mn-cs"/>
              </a:rPr>
              <a:t>Leonotis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leonurus</a:t>
            </a:r>
            <a:r>
              <a:rPr lang="en-US" sz="1200" kern="1200" dirty="0" smtClean="0">
                <a:solidFill>
                  <a:schemeClr val="tx1"/>
                </a:solidFill>
                <a:effectLst/>
                <a:latin typeface="+mn-lt"/>
                <a:ea typeface="+mn-ea"/>
                <a:cs typeface="+mn-cs"/>
              </a:rPr>
              <a:t> is cultivated as an </a:t>
            </a:r>
            <a:r>
              <a:rPr lang="en-US" sz="1200" u="sng" kern="1200" dirty="0" smtClean="0">
                <a:solidFill>
                  <a:schemeClr val="tx1"/>
                </a:solidFill>
                <a:effectLst/>
                <a:latin typeface="+mn-lt"/>
                <a:ea typeface="+mn-ea"/>
                <a:cs typeface="+mn-cs"/>
                <a:hlinkClick r:id="rId7"/>
              </a:rPr>
              <a:t>ornamental plant</a:t>
            </a:r>
            <a:r>
              <a:rPr lang="en-US" sz="1200" kern="1200" dirty="0" smtClean="0">
                <a:solidFill>
                  <a:schemeClr val="tx1"/>
                </a:solidFill>
                <a:effectLst/>
                <a:latin typeface="+mn-lt"/>
                <a:ea typeface="+mn-ea"/>
                <a:cs typeface="+mn-cs"/>
              </a:rPr>
              <a:t> for its copious orange blossom spikes and accent or screening qualities for use in </a:t>
            </a:r>
            <a:r>
              <a:rPr lang="en-US" sz="1200" u="sng" kern="1200" dirty="0" smtClean="0">
                <a:solidFill>
                  <a:schemeClr val="tx1"/>
                </a:solidFill>
                <a:effectLst/>
                <a:latin typeface="+mn-lt"/>
                <a:ea typeface="+mn-ea"/>
                <a:cs typeface="+mn-cs"/>
                <a:hlinkClick r:id="rId8"/>
              </a:rPr>
              <a:t>gardens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9"/>
              </a:rPr>
              <a:t>parks</a:t>
            </a:r>
            <a:r>
              <a:rPr lang="en-US" sz="1200" kern="1200" dirty="0" smtClean="0">
                <a:solidFill>
                  <a:schemeClr val="tx1"/>
                </a:solidFill>
                <a:effectLst/>
                <a:latin typeface="+mn-lt"/>
                <a:ea typeface="+mn-ea"/>
                <a:cs typeface="+mn-cs"/>
              </a:rPr>
              <a:t>. It is a moderate </a:t>
            </a:r>
            <a:r>
              <a:rPr lang="en-US" sz="1200" u="sng" kern="1200" dirty="0" smtClean="0">
                <a:solidFill>
                  <a:schemeClr val="tx1"/>
                </a:solidFill>
                <a:effectLst/>
                <a:latin typeface="+mn-lt"/>
                <a:ea typeface="+mn-ea"/>
                <a:cs typeface="+mn-cs"/>
                <a:hlinkClick r:id="rId10"/>
              </a:rPr>
              <a:t>drought tolerant</a:t>
            </a:r>
            <a:r>
              <a:rPr lang="en-US" sz="1200" kern="1200" dirty="0" smtClean="0">
                <a:solidFill>
                  <a:schemeClr val="tx1"/>
                </a:solidFill>
                <a:effectLst/>
                <a:latin typeface="+mn-lt"/>
                <a:ea typeface="+mn-ea"/>
                <a:cs typeface="+mn-cs"/>
              </a:rPr>
              <a:t> plant, and a nectar source for birds and butterflies in landscape settings.</a:t>
            </a:r>
          </a:p>
          <a:p>
            <a:r>
              <a:rPr lang="en-US" sz="1200" b="1" kern="1200" dirty="0" smtClean="0">
                <a:solidFill>
                  <a:schemeClr val="tx1"/>
                </a:solidFill>
                <a:effectLst/>
                <a:latin typeface="+mn-lt"/>
                <a:ea typeface="+mn-ea"/>
                <a:cs typeface="+mn-cs"/>
              </a:rPr>
              <a:t>Sun Exposure: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Full Sun</a:t>
            </a:r>
          </a:p>
          <a:p>
            <a:r>
              <a:rPr lang="en-US" sz="1200" b="1" kern="1200" dirty="0" smtClean="0">
                <a:solidFill>
                  <a:schemeClr val="tx1"/>
                </a:solidFill>
                <a:effectLst/>
                <a:latin typeface="+mn-lt"/>
                <a:ea typeface="+mn-ea"/>
                <a:cs typeface="+mn-cs"/>
              </a:rPr>
              <a:t>Danger: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Plant has spines or sharp edges; use extreme caution when handling</a:t>
            </a:r>
          </a:p>
          <a:p>
            <a:r>
              <a:rPr lang="en-US" sz="1200" b="1" kern="1200" dirty="0" smtClean="0">
                <a:solidFill>
                  <a:schemeClr val="tx1"/>
                </a:solidFill>
                <a:effectLst/>
                <a:latin typeface="+mn-lt"/>
                <a:ea typeface="+mn-ea"/>
                <a:cs typeface="+mn-cs"/>
              </a:rPr>
              <a:t>Bloom Color: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Scarlet (Dark Red)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Red-Orange</a:t>
            </a:r>
          </a:p>
          <a:p>
            <a:r>
              <a:rPr lang="en-US" sz="1200" b="1" kern="1200" dirty="0" smtClean="0">
                <a:solidFill>
                  <a:schemeClr val="tx1"/>
                </a:solidFill>
                <a:effectLst/>
                <a:latin typeface="+mn-lt"/>
                <a:ea typeface="+mn-ea"/>
                <a:cs typeface="+mn-cs"/>
              </a:rPr>
              <a:t>Bloom Time: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Late Summer/Early Fall</a:t>
            </a:r>
          </a:p>
          <a:p>
            <a:r>
              <a:rPr lang="en-US" sz="1200" b="1" kern="1200" dirty="0" smtClean="0">
                <a:solidFill>
                  <a:schemeClr val="tx1"/>
                </a:solidFill>
                <a:effectLst/>
                <a:latin typeface="+mn-lt"/>
                <a:ea typeface="+mn-ea"/>
                <a:cs typeface="+mn-cs"/>
              </a:rPr>
              <a:t>Foliage: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Aromatic</a:t>
            </a:r>
          </a:p>
          <a:p>
            <a:r>
              <a:rPr lang="en-US" sz="1200" b="1" kern="1200" dirty="0" smtClean="0">
                <a:solidFill>
                  <a:schemeClr val="tx1"/>
                </a:solidFill>
                <a:effectLst/>
                <a:latin typeface="+mn-lt"/>
                <a:ea typeface="+mn-ea"/>
                <a:cs typeface="+mn-cs"/>
              </a:rPr>
              <a:t>Other details: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plant is attractive to bees, butterflies and/or birds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Drought-tolerant; suitable for xeriscaping</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35</a:t>
            </a:fld>
            <a:endParaRPr lang="en-US"/>
          </a:p>
        </p:txBody>
      </p:sp>
    </p:spTree>
    <p:extLst>
      <p:ext uri="{BB962C8B-B14F-4D97-AF65-F5344CB8AC3E}">
        <p14:creationId xmlns:p14="http://schemas.microsoft.com/office/powerpoint/2010/main" val="3073211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Phlox</a:t>
            </a:r>
            <a:r>
              <a:rPr lang="en-US" sz="1200" kern="1200" dirty="0" smtClean="0">
                <a:solidFill>
                  <a:schemeClr val="tx1"/>
                </a:solidFill>
                <a:effectLst/>
                <a:latin typeface="+mn-lt"/>
                <a:ea typeface="+mn-ea"/>
                <a:cs typeface="+mn-cs"/>
              </a:rPr>
              <a:t> is a genus of 67 species of </a:t>
            </a:r>
            <a:r>
              <a:rPr lang="en-US" sz="1200" u="sng" kern="1200" dirty="0" smtClean="0">
                <a:solidFill>
                  <a:schemeClr val="tx1"/>
                </a:solidFill>
                <a:effectLst/>
                <a:latin typeface="+mn-lt"/>
                <a:ea typeface="+mn-ea"/>
                <a:cs typeface="+mn-cs"/>
                <a:hlinkClick r:id="rId3" tooltip="Perennial plant"/>
              </a:rPr>
              <a:t>perennial</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4" tooltip="Annual plant"/>
              </a:rPr>
              <a:t>annual</a:t>
            </a:r>
            <a:r>
              <a:rPr lang="en-US" sz="1200" kern="1200" dirty="0" smtClean="0">
                <a:solidFill>
                  <a:schemeClr val="tx1"/>
                </a:solidFill>
                <a:effectLst/>
                <a:latin typeface="+mn-lt"/>
                <a:ea typeface="+mn-ea"/>
                <a:cs typeface="+mn-cs"/>
              </a:rPr>
              <a:t> plants in the family </a:t>
            </a:r>
            <a:r>
              <a:rPr lang="en-US" sz="1200" u="sng" kern="1200" dirty="0" err="1" smtClean="0">
                <a:solidFill>
                  <a:schemeClr val="tx1"/>
                </a:solidFill>
                <a:effectLst/>
                <a:latin typeface="+mn-lt"/>
                <a:ea typeface="+mn-ea"/>
                <a:cs typeface="+mn-cs"/>
                <a:hlinkClick r:id="rId5" tooltip="Polemoniaceae"/>
              </a:rPr>
              <a:t>Polemoniaceae</a:t>
            </a:r>
            <a:r>
              <a:rPr lang="en-US" sz="1200" kern="1200" dirty="0" smtClean="0">
                <a:solidFill>
                  <a:schemeClr val="tx1"/>
                </a:solidFill>
                <a:effectLst/>
                <a:latin typeface="+mn-lt"/>
                <a:ea typeface="+mn-ea"/>
                <a:cs typeface="+mn-cs"/>
              </a:rPr>
              <a:t>. Some flower in spring, others in summer and fall. Flowers may be pale blue, violet, pink, bright red, or white. Many are </a:t>
            </a:r>
            <a:r>
              <a:rPr lang="en-US" sz="1200" u="sng" kern="1200" dirty="0" smtClean="0">
                <a:solidFill>
                  <a:schemeClr val="tx1"/>
                </a:solidFill>
                <a:effectLst/>
                <a:latin typeface="+mn-lt"/>
                <a:ea typeface="+mn-ea"/>
                <a:cs typeface="+mn-cs"/>
                <a:hlinkClick r:id="rId6" tooltip="Aroma compound"/>
              </a:rPr>
              <a:t>fragrant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foliage of </a:t>
            </a:r>
            <a:r>
              <a:rPr lang="en-US" sz="1200" i="1" kern="1200" dirty="0" smtClean="0">
                <a:solidFill>
                  <a:schemeClr val="tx1"/>
                </a:solidFill>
                <a:effectLst/>
                <a:latin typeface="+mn-lt"/>
                <a:ea typeface="+mn-ea"/>
                <a:cs typeface="+mn-cs"/>
              </a:rPr>
              <a:t>Phlox</a:t>
            </a:r>
            <a:r>
              <a:rPr lang="en-US" sz="1200" kern="1200" dirty="0" smtClean="0">
                <a:solidFill>
                  <a:schemeClr val="tx1"/>
                </a:solidFill>
                <a:effectLst/>
                <a:latin typeface="+mn-lt"/>
                <a:ea typeface="+mn-ea"/>
                <a:cs typeface="+mn-cs"/>
              </a:rPr>
              <a:t> is a food for the </a:t>
            </a:r>
            <a:r>
              <a:rPr lang="en-US" sz="1200" u="sng" kern="1200" dirty="0" smtClean="0">
                <a:solidFill>
                  <a:schemeClr val="tx1"/>
                </a:solidFill>
                <a:effectLst/>
                <a:latin typeface="+mn-lt"/>
                <a:ea typeface="+mn-ea"/>
                <a:cs typeface="+mn-cs"/>
                <a:hlinkClick r:id="rId7" tooltip="Larva"/>
              </a:rPr>
              <a:t>larvae</a:t>
            </a:r>
            <a:r>
              <a:rPr lang="en-US" sz="1200" kern="1200" dirty="0" smtClean="0">
                <a:solidFill>
                  <a:schemeClr val="tx1"/>
                </a:solidFill>
                <a:effectLst/>
                <a:latin typeface="+mn-lt"/>
                <a:ea typeface="+mn-ea"/>
                <a:cs typeface="+mn-cs"/>
              </a:rPr>
              <a:t> of some </a:t>
            </a:r>
            <a:r>
              <a:rPr lang="en-US" sz="1200" u="sng" kern="1200" dirty="0" smtClean="0">
                <a:solidFill>
                  <a:schemeClr val="tx1"/>
                </a:solidFill>
                <a:effectLst/>
                <a:latin typeface="+mn-lt"/>
                <a:ea typeface="+mn-ea"/>
                <a:cs typeface="+mn-cs"/>
                <a:hlinkClick r:id="rId8" tooltip="Lepidoptera"/>
              </a:rPr>
              <a:t>Lepidoptera</a:t>
            </a:r>
            <a:r>
              <a:rPr lang="en-US" sz="1200" kern="1200" dirty="0" smtClean="0">
                <a:solidFill>
                  <a:schemeClr val="tx1"/>
                </a:solidFill>
                <a:effectLst/>
                <a:latin typeface="+mn-lt"/>
                <a:ea typeface="+mn-ea"/>
                <a:cs typeface="+mn-cs"/>
              </a:rPr>
              <a:t> species including </a:t>
            </a:r>
            <a:r>
              <a:rPr lang="en-US" sz="1200" u="sng" kern="1200" dirty="0" smtClean="0">
                <a:solidFill>
                  <a:schemeClr val="tx1"/>
                </a:solidFill>
                <a:effectLst/>
                <a:latin typeface="+mn-lt"/>
                <a:ea typeface="+mn-ea"/>
                <a:cs typeface="+mn-cs"/>
                <a:hlinkClick r:id="rId9" tooltip="Dot Moth"/>
              </a:rPr>
              <a:t>Dot Moth</a:t>
            </a:r>
            <a:r>
              <a:rPr lang="en-US" sz="1200" kern="1200" dirty="0" smtClean="0">
                <a:solidFill>
                  <a:schemeClr val="tx1"/>
                </a:solidFill>
                <a:effectLst/>
                <a:latin typeface="+mn-lt"/>
                <a:ea typeface="+mn-ea"/>
                <a:cs typeface="+mn-cs"/>
              </a:rPr>
              <a:t>, </a:t>
            </a:r>
            <a:r>
              <a:rPr lang="en-US" sz="1200" i="1" u="sng" kern="1200" dirty="0" err="1" smtClean="0">
                <a:solidFill>
                  <a:schemeClr val="tx1"/>
                </a:solidFill>
                <a:effectLst/>
                <a:latin typeface="+mn-lt"/>
                <a:ea typeface="+mn-ea"/>
                <a:cs typeface="+mn-cs"/>
                <a:hlinkClick r:id="rId10" tooltip="Gazoryctra"/>
              </a:rPr>
              <a:t>Gazoryctra</a:t>
            </a:r>
            <a:r>
              <a:rPr lang="en-US" sz="1200" i="1" u="sng" kern="1200" dirty="0" smtClean="0">
                <a:solidFill>
                  <a:schemeClr val="tx1"/>
                </a:solidFill>
                <a:effectLst/>
                <a:latin typeface="+mn-lt"/>
                <a:ea typeface="+mn-ea"/>
                <a:cs typeface="+mn-cs"/>
                <a:hlinkClick r:id="rId10" tooltip="Gazoryctra"/>
              </a:rPr>
              <a:t> </a:t>
            </a:r>
            <a:r>
              <a:rPr lang="en-US" sz="1200" i="1" u="sng" kern="1200" dirty="0" err="1" smtClean="0">
                <a:solidFill>
                  <a:schemeClr val="tx1"/>
                </a:solidFill>
                <a:effectLst/>
                <a:latin typeface="+mn-lt"/>
                <a:ea typeface="+mn-ea"/>
                <a:cs typeface="+mn-cs"/>
                <a:hlinkClick r:id="rId10" tooltip="Gazoryctra"/>
              </a:rPr>
              <a:t>wielgusi</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1" tooltip="Macroglossum stellatarum"/>
              </a:rPr>
              <a:t>Hummingbird Hawk-moth</a:t>
            </a:r>
            <a:r>
              <a:rPr lang="en-US" sz="1200" kern="1200" dirty="0" smtClean="0">
                <a:solidFill>
                  <a:schemeClr val="tx1"/>
                </a:solidFill>
                <a:effectLst/>
                <a:latin typeface="+mn-lt"/>
                <a:ea typeface="+mn-ea"/>
                <a:cs typeface="+mn-cs"/>
              </a:rPr>
              <a:t> and </a:t>
            </a:r>
            <a:r>
              <a:rPr lang="en-US" sz="1200" i="1" u="sng" kern="1200" dirty="0" err="1" smtClean="0">
                <a:solidFill>
                  <a:schemeClr val="tx1"/>
                </a:solidFill>
                <a:effectLst/>
                <a:latin typeface="+mn-lt"/>
                <a:ea typeface="+mn-ea"/>
                <a:cs typeface="+mn-cs"/>
                <a:hlinkClick r:id="rId12" tooltip="Schinia"/>
              </a:rPr>
              <a:t>Schinia</a:t>
            </a:r>
            <a:r>
              <a:rPr lang="en-US" sz="1200" i="1" u="sng" kern="1200" dirty="0" smtClean="0">
                <a:solidFill>
                  <a:schemeClr val="tx1"/>
                </a:solidFill>
                <a:effectLst/>
                <a:latin typeface="+mn-lt"/>
                <a:ea typeface="+mn-ea"/>
                <a:cs typeface="+mn-cs"/>
                <a:hlinkClick r:id="rId12" tooltip="Schinia"/>
              </a:rPr>
              <a:t> </a:t>
            </a:r>
            <a:r>
              <a:rPr lang="en-US" sz="1200" i="1" u="sng" kern="1200" dirty="0" err="1" smtClean="0">
                <a:solidFill>
                  <a:schemeClr val="tx1"/>
                </a:solidFill>
                <a:effectLst/>
                <a:latin typeface="+mn-lt"/>
                <a:ea typeface="+mn-ea"/>
                <a:cs typeface="+mn-cs"/>
                <a:hlinkClick r:id="rId12" tooltip="Schinia"/>
              </a:rPr>
              <a:t>indiana</a:t>
            </a:r>
            <a:r>
              <a:rPr lang="en-US" sz="1200" kern="1200" dirty="0" smtClean="0">
                <a:solidFill>
                  <a:schemeClr val="tx1"/>
                </a:solidFill>
                <a:effectLst/>
                <a:latin typeface="+mn-lt"/>
                <a:ea typeface="+mn-ea"/>
                <a:cs typeface="+mn-cs"/>
              </a:rPr>
              <a:t> (which feeds exclusively on </a:t>
            </a:r>
            <a:r>
              <a:rPr lang="en-US" sz="1200" i="1" kern="1200" dirty="0" smtClean="0">
                <a:solidFill>
                  <a:schemeClr val="tx1"/>
                </a:solidFill>
                <a:effectLst/>
                <a:latin typeface="+mn-lt"/>
                <a:ea typeface="+mn-ea"/>
                <a:cs typeface="+mn-cs"/>
              </a:rPr>
              <a:t>P. </a:t>
            </a:r>
            <a:r>
              <a:rPr lang="en-US" sz="1200" i="1" kern="1200" dirty="0" err="1" smtClean="0">
                <a:solidFill>
                  <a:schemeClr val="tx1"/>
                </a:solidFill>
                <a:effectLst/>
                <a:latin typeface="+mn-lt"/>
                <a:ea typeface="+mn-ea"/>
                <a:cs typeface="+mn-cs"/>
              </a:rPr>
              <a:t>pilosa</a:t>
            </a:r>
            <a:r>
              <a:rPr lang="en-US" sz="1200" kern="1200" dirty="0" smtClean="0">
                <a:solidFill>
                  <a:schemeClr val="tx1"/>
                </a:solidFill>
                <a:effectLst/>
                <a:latin typeface="+mn-lt"/>
                <a:ea typeface="+mn-ea"/>
                <a:cs typeface="+mn-cs"/>
              </a:rPr>
              <a:t>). Phlox species are also a popular food source for </a:t>
            </a:r>
            <a:r>
              <a:rPr lang="en-US" sz="1200" u="sng" kern="1200" dirty="0" smtClean="0">
                <a:solidFill>
                  <a:schemeClr val="tx1"/>
                </a:solidFill>
                <a:effectLst/>
                <a:latin typeface="+mn-lt"/>
                <a:ea typeface="+mn-ea"/>
                <a:cs typeface="+mn-cs"/>
                <a:hlinkClick r:id="rId13" tooltip="Groundhog"/>
              </a:rPr>
              <a:t>groundhogs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4" tooltip="Rabbit"/>
              </a:rPr>
              <a:t>rabbits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5" tooltip="Deer"/>
              </a:rPr>
              <a:t>deer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Phlox </a:t>
            </a:r>
            <a:r>
              <a:rPr lang="en-US" sz="1200" kern="1200" dirty="0" err="1" smtClean="0">
                <a:solidFill>
                  <a:schemeClr val="tx1"/>
                </a:solidFill>
                <a:effectLst/>
                <a:latin typeface="+mn-lt"/>
                <a:ea typeface="+mn-ea"/>
                <a:cs typeface="+mn-cs"/>
              </a:rPr>
              <a:t>paniculata</a:t>
            </a:r>
            <a:r>
              <a:rPr lang="en-US" sz="1200" kern="1200" dirty="0" smtClean="0">
                <a:solidFill>
                  <a:schemeClr val="tx1"/>
                </a:solidFill>
                <a:effectLst/>
                <a:latin typeface="+mn-lt"/>
                <a:ea typeface="+mn-ea"/>
                <a:cs typeface="+mn-cs"/>
              </a:rPr>
              <a:t>. This phlox likes fertile, organic-rich beds with good drainage. I have seen phlox perform well in full sun, but I think a little shade in midafternoon makes a happier plant. Be sure to apply a good layer of mulch after planting. </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36</a:t>
            </a:fld>
            <a:endParaRPr lang="en-US"/>
          </a:p>
        </p:txBody>
      </p:sp>
    </p:spTree>
    <p:extLst>
      <p:ext uri="{BB962C8B-B14F-4D97-AF65-F5344CB8AC3E}">
        <p14:creationId xmlns:p14="http://schemas.microsoft.com/office/powerpoint/2010/main" val="1662027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common words "pansy" and "viola" are often confused. Pansies have four petals pointing upwards, and only one pointing down. Violas have three petals pointing up and two pointing down. Thus </a:t>
            </a:r>
            <a:r>
              <a:rPr lang="en-US" sz="1200" u="sng" kern="1200" dirty="0" smtClean="0">
                <a:solidFill>
                  <a:schemeClr val="tx1"/>
                </a:solidFill>
                <a:effectLst/>
                <a:latin typeface="+mn-lt"/>
                <a:ea typeface="+mn-ea"/>
                <a:cs typeface="+mn-cs"/>
                <a:hlinkClick r:id="rId3"/>
              </a:rPr>
              <a:t>Viola </a:t>
            </a:r>
            <a:r>
              <a:rPr lang="en-US" sz="1200" u="sng" kern="1200" dirty="0" err="1" smtClean="0">
                <a:solidFill>
                  <a:schemeClr val="tx1"/>
                </a:solidFill>
                <a:effectLst/>
                <a:latin typeface="+mn-lt"/>
                <a:ea typeface="+mn-ea"/>
                <a:cs typeface="+mn-cs"/>
                <a:hlinkClick r:id="rId3"/>
              </a:rPr>
              <a:t>cornuta</a:t>
            </a:r>
            <a:r>
              <a:rPr lang="en-US" sz="1200" kern="1200" dirty="0" smtClean="0">
                <a:solidFill>
                  <a:schemeClr val="tx1"/>
                </a:solidFill>
                <a:effectLst/>
                <a:latin typeface="+mn-lt"/>
                <a:ea typeface="+mn-ea"/>
                <a:cs typeface="+mn-cs"/>
              </a:rPr>
              <a:t> is correctly referred to as a pansy. However, modern horticulturalists tend to use the term "pansy" for those </a:t>
            </a:r>
            <a:r>
              <a:rPr lang="en-US" sz="1200" kern="1200" dirty="0" err="1" smtClean="0">
                <a:solidFill>
                  <a:schemeClr val="tx1"/>
                </a:solidFill>
                <a:effectLst/>
                <a:latin typeface="+mn-lt"/>
                <a:ea typeface="+mn-ea"/>
                <a:cs typeface="+mn-cs"/>
              </a:rPr>
              <a:t>multi-coloured</a:t>
            </a:r>
            <a:r>
              <a:rPr lang="en-US" sz="1200" kern="1200" dirty="0" smtClean="0">
                <a:solidFill>
                  <a:schemeClr val="tx1"/>
                </a:solidFill>
                <a:effectLst/>
                <a:latin typeface="+mn-lt"/>
                <a:ea typeface="+mn-ea"/>
                <a:cs typeface="+mn-cs"/>
              </a:rPr>
              <a:t> large-flowered hybrids that are grown for bedding purposes every year, while "viola" is usually reserved for smaller, more delicate annuals and perennials. The </a:t>
            </a:r>
            <a:r>
              <a:rPr lang="en-US" sz="1200" b="1" kern="1200" dirty="0" smtClean="0">
                <a:solidFill>
                  <a:schemeClr val="tx1"/>
                </a:solidFill>
                <a:effectLst/>
                <a:latin typeface="+mn-lt"/>
                <a:ea typeface="+mn-ea"/>
                <a:cs typeface="+mn-cs"/>
              </a:rPr>
              <a:t>pansy</a:t>
            </a:r>
            <a:r>
              <a:rPr lang="en-US" sz="1200" kern="1200" dirty="0" smtClean="0">
                <a:solidFill>
                  <a:schemeClr val="tx1"/>
                </a:solidFill>
                <a:effectLst/>
                <a:latin typeface="+mn-lt"/>
                <a:ea typeface="+mn-ea"/>
                <a:cs typeface="+mn-cs"/>
              </a:rPr>
              <a:t> is a group of large-flowered </a:t>
            </a:r>
            <a:r>
              <a:rPr lang="en-US" sz="1200" u="sng" kern="1200" dirty="0" smtClean="0">
                <a:solidFill>
                  <a:schemeClr val="tx1"/>
                </a:solidFill>
                <a:effectLst/>
                <a:latin typeface="+mn-lt"/>
                <a:ea typeface="+mn-ea"/>
                <a:cs typeface="+mn-cs"/>
                <a:hlinkClick r:id="rId4"/>
              </a:rPr>
              <a:t>hybrid plants</a:t>
            </a:r>
            <a:r>
              <a:rPr lang="en-US" sz="1200" kern="1200" dirty="0" smtClean="0">
                <a:solidFill>
                  <a:schemeClr val="tx1"/>
                </a:solidFill>
                <a:effectLst/>
                <a:latin typeface="+mn-lt"/>
                <a:ea typeface="+mn-ea"/>
                <a:cs typeface="+mn-cs"/>
              </a:rPr>
              <a:t> cultivated as garden </a:t>
            </a:r>
            <a:r>
              <a:rPr lang="en-US" sz="1200" u="sng" kern="1200" dirty="0" smtClean="0">
                <a:solidFill>
                  <a:schemeClr val="tx1"/>
                </a:solidFill>
                <a:effectLst/>
                <a:latin typeface="+mn-lt"/>
                <a:ea typeface="+mn-ea"/>
                <a:cs typeface="+mn-cs"/>
                <a:hlinkClick r:id="rId5"/>
              </a:rPr>
              <a:t>flowers</a:t>
            </a:r>
            <a:r>
              <a:rPr lang="en-US" sz="1200" kern="1200" dirty="0" smtClean="0">
                <a:solidFill>
                  <a:schemeClr val="tx1"/>
                </a:solidFill>
                <a:effectLst/>
                <a:latin typeface="+mn-lt"/>
                <a:ea typeface="+mn-ea"/>
                <a:cs typeface="+mn-cs"/>
              </a:rPr>
              <a:t>. Pansies are derived from </a:t>
            </a:r>
            <a:r>
              <a:rPr lang="en-US" sz="1200" u="sng" kern="1200" dirty="0" smtClean="0">
                <a:solidFill>
                  <a:schemeClr val="tx1"/>
                </a:solidFill>
                <a:effectLst/>
                <a:latin typeface="+mn-lt"/>
                <a:ea typeface="+mn-ea"/>
                <a:cs typeface="+mn-cs"/>
                <a:hlinkClick r:id="rId6"/>
              </a:rPr>
              <a:t>viola</a:t>
            </a:r>
            <a:r>
              <a:rPr lang="en-US" sz="1200" kern="1200" dirty="0" smtClean="0">
                <a:solidFill>
                  <a:schemeClr val="tx1"/>
                </a:solidFill>
                <a:effectLst/>
                <a:latin typeface="+mn-lt"/>
                <a:ea typeface="+mn-ea"/>
                <a:cs typeface="+mn-cs"/>
              </a:rPr>
              <a:t> species </a:t>
            </a:r>
            <a:r>
              <a:rPr lang="en-US" sz="1200" i="1" u="sng" kern="1200" dirty="0" smtClean="0">
                <a:solidFill>
                  <a:schemeClr val="tx1"/>
                </a:solidFill>
                <a:effectLst/>
                <a:latin typeface="+mn-lt"/>
                <a:ea typeface="+mn-ea"/>
                <a:cs typeface="+mn-cs"/>
                <a:hlinkClick r:id="rId7"/>
              </a:rPr>
              <a:t>Viola tricolor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hybridized</a:t>
            </a:r>
            <a:r>
              <a:rPr lang="en-US" sz="1200" kern="1200" dirty="0" smtClean="0">
                <a:solidFill>
                  <a:schemeClr val="tx1"/>
                </a:solidFill>
                <a:effectLst/>
                <a:latin typeface="+mn-lt"/>
                <a:ea typeface="+mn-ea"/>
                <a:cs typeface="+mn-cs"/>
              </a:rPr>
              <a:t> with other viola species, these hybrids are referred to as </a:t>
            </a:r>
            <a:r>
              <a:rPr lang="en-US" sz="1200" i="1" kern="1200" dirty="0" smtClean="0">
                <a:solidFill>
                  <a:schemeClr val="tx1"/>
                </a:solidFill>
                <a:effectLst/>
                <a:latin typeface="+mn-lt"/>
                <a:ea typeface="+mn-ea"/>
                <a:cs typeface="+mn-cs"/>
              </a:rPr>
              <a:t>Viola × </a:t>
            </a:r>
            <a:r>
              <a:rPr lang="en-US" sz="1200" i="1" kern="1200" dirty="0" err="1" smtClean="0">
                <a:solidFill>
                  <a:schemeClr val="tx1"/>
                </a:solidFill>
                <a:effectLst/>
                <a:latin typeface="+mn-lt"/>
                <a:ea typeface="+mn-ea"/>
                <a:cs typeface="+mn-cs"/>
              </a:rPr>
              <a:t>wittrockiana</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or less commonly </a:t>
            </a:r>
            <a:r>
              <a:rPr lang="en-US" sz="1200" i="1" kern="1200" dirty="0" smtClean="0">
                <a:solidFill>
                  <a:schemeClr val="tx1"/>
                </a:solidFill>
                <a:effectLst/>
                <a:latin typeface="+mn-lt"/>
                <a:ea typeface="+mn-ea"/>
                <a:cs typeface="+mn-cs"/>
              </a:rPr>
              <a:t>Viola tricolor </a:t>
            </a:r>
            <a:r>
              <a:rPr lang="en-US" sz="1200" i="1" kern="1200" dirty="0" err="1" smtClean="0">
                <a:solidFill>
                  <a:schemeClr val="tx1"/>
                </a:solidFill>
                <a:effectLst/>
                <a:latin typeface="+mn-lt"/>
                <a:ea typeface="+mn-ea"/>
                <a:cs typeface="+mn-cs"/>
              </a:rPr>
              <a:t>hortensis</a:t>
            </a:r>
            <a:r>
              <a:rPr lang="en-US" sz="1200" kern="1200" dirty="0" smtClean="0">
                <a:solidFill>
                  <a:schemeClr val="tx1"/>
                </a:solidFill>
                <a:effectLst/>
                <a:latin typeface="+mn-lt"/>
                <a:ea typeface="+mn-ea"/>
                <a:cs typeface="+mn-cs"/>
              </a:rPr>
              <a:t>. Some unrelated species, such as the </a:t>
            </a:r>
            <a:r>
              <a:rPr lang="en-US" sz="1200" u="sng" kern="1200" dirty="0" smtClean="0">
                <a:solidFill>
                  <a:schemeClr val="tx1"/>
                </a:solidFill>
                <a:effectLst/>
                <a:latin typeface="+mn-lt"/>
                <a:ea typeface="+mn-ea"/>
                <a:cs typeface="+mn-cs"/>
                <a:hlinkClick r:id="rId9"/>
              </a:rPr>
              <a:t>Pansy </a:t>
            </a:r>
            <a:r>
              <a:rPr lang="en-US" sz="1200" u="sng" kern="1200" dirty="0" err="1" smtClean="0">
                <a:solidFill>
                  <a:schemeClr val="tx1"/>
                </a:solidFill>
                <a:effectLst/>
                <a:latin typeface="+mn-lt"/>
                <a:ea typeface="+mn-ea"/>
                <a:cs typeface="+mn-cs"/>
                <a:hlinkClick r:id="rId9"/>
              </a:rPr>
              <a:t>Monkeyflower</a:t>
            </a:r>
            <a:r>
              <a:rPr lang="en-US" sz="1200" kern="1200" dirty="0" smtClean="0">
                <a:solidFill>
                  <a:schemeClr val="tx1"/>
                </a:solidFill>
                <a:effectLst/>
                <a:latin typeface="+mn-lt"/>
                <a:ea typeface="+mn-ea"/>
                <a:cs typeface="+mn-cs"/>
              </a:rPr>
              <a:t>, also have "pansy" in their name. Although technically pansies are hardy in </a:t>
            </a:r>
            <a:r>
              <a:rPr lang="en-US" sz="1200" u="sng" kern="1200" dirty="0" smtClean="0">
                <a:solidFill>
                  <a:schemeClr val="tx1"/>
                </a:solidFill>
                <a:effectLst/>
                <a:latin typeface="+mn-lt"/>
                <a:ea typeface="+mn-ea"/>
                <a:cs typeface="+mn-cs"/>
                <a:hlinkClick r:id="rId10"/>
              </a:rPr>
              <a:t>USDA Zones</a:t>
            </a:r>
            <a:r>
              <a:rPr lang="en-US" sz="1200" kern="1200" dirty="0" smtClean="0">
                <a:solidFill>
                  <a:schemeClr val="tx1"/>
                </a:solidFill>
                <a:effectLst/>
                <a:latin typeface="+mn-lt"/>
                <a:ea typeface="+mn-ea"/>
                <a:cs typeface="+mn-cs"/>
              </a:rPr>
              <a:t> 7 and higher, they are very short-lived as perennials and tend to deteriorate after their first year of bloom. Pansies are usually grown as </a:t>
            </a:r>
            <a:r>
              <a:rPr lang="en-US" sz="1200" u="sng" kern="1200" dirty="0" smtClean="0">
                <a:solidFill>
                  <a:schemeClr val="tx1"/>
                </a:solidFill>
                <a:effectLst/>
                <a:latin typeface="+mn-lt"/>
                <a:ea typeface="+mn-ea"/>
                <a:cs typeface="+mn-cs"/>
                <a:hlinkClick r:id="rId11"/>
              </a:rPr>
              <a:t>annuals</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12"/>
              </a:rPr>
              <a:t>biennials</a:t>
            </a:r>
            <a:r>
              <a:rPr lang="en-US" sz="1200" kern="1200" dirty="0" smtClean="0">
                <a:solidFill>
                  <a:schemeClr val="tx1"/>
                </a:solidFill>
                <a:effectLst/>
                <a:latin typeface="+mn-lt"/>
                <a:ea typeface="+mn-ea"/>
                <a:cs typeface="+mn-cs"/>
              </a:rPr>
              <a:t>. However, they can </a:t>
            </a:r>
            <a:r>
              <a:rPr lang="en-US" sz="1200" u="sng" kern="1200" dirty="0" smtClean="0">
                <a:solidFill>
                  <a:schemeClr val="tx1"/>
                </a:solidFill>
                <a:effectLst/>
                <a:latin typeface="+mn-lt"/>
                <a:ea typeface="+mn-ea"/>
                <a:cs typeface="+mn-cs"/>
                <a:hlinkClick r:id="rId13"/>
              </a:rPr>
              <a:t>self-seed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Bloom Period: cool season plant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Spring through early summer, with some repeat bloom in the fall. USDA Zones 7 and above can grow pansies throughout the winter and there are newer varieties, like the ice pansy, bred to withstand light snow. </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37</a:t>
            </a:fld>
            <a:endParaRPr lang="en-US"/>
          </a:p>
        </p:txBody>
      </p:sp>
    </p:spTree>
    <p:extLst>
      <p:ext uri="{BB962C8B-B14F-4D97-AF65-F5344CB8AC3E}">
        <p14:creationId xmlns:p14="http://schemas.microsoft.com/office/powerpoint/2010/main" val="3410886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Brown-eyed Susan</a:t>
            </a:r>
            <a:r>
              <a:rPr lang="en-US" sz="1200" kern="1200" dirty="0" smtClean="0">
                <a:solidFill>
                  <a:schemeClr val="tx1"/>
                </a:solidFill>
                <a:effectLst/>
                <a:latin typeface="+mn-lt"/>
                <a:ea typeface="+mn-ea"/>
                <a:cs typeface="+mn-cs"/>
              </a:rPr>
              <a:t>, common names of:  Brown Betty, Brown Daisy (</a:t>
            </a:r>
            <a:r>
              <a:rPr lang="en-US" sz="1200" kern="1200" dirty="0" err="1" smtClean="0">
                <a:solidFill>
                  <a:schemeClr val="tx1"/>
                </a:solidFill>
                <a:effectLst/>
                <a:latin typeface="+mn-lt"/>
                <a:ea typeface="+mn-ea"/>
                <a:cs typeface="+mn-cs"/>
              </a:rPr>
              <a:t>Rudbeckia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triloba</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Gloriosa</a:t>
            </a:r>
            <a:r>
              <a:rPr lang="en-US" sz="1200" b="1" kern="1200" dirty="0" smtClean="0">
                <a:solidFill>
                  <a:schemeClr val="tx1"/>
                </a:solidFill>
                <a:effectLst/>
                <a:latin typeface="+mn-lt"/>
                <a:ea typeface="+mn-ea"/>
                <a:cs typeface="+mn-cs"/>
              </a:rPr>
              <a:t> Daisy</a:t>
            </a:r>
            <a:r>
              <a:rPr lang="en-US" sz="1200" kern="1200" dirty="0" smtClean="0">
                <a:solidFill>
                  <a:schemeClr val="tx1"/>
                </a:solidFill>
                <a:effectLst/>
                <a:latin typeface="+mn-lt"/>
                <a:ea typeface="+mn-ea"/>
                <a:cs typeface="+mn-cs"/>
              </a:rPr>
              <a:t>, Golden Jerusalem, </a:t>
            </a:r>
            <a:r>
              <a:rPr lang="en-US" sz="1200" kern="1200" dirty="0" err="1" smtClean="0">
                <a:solidFill>
                  <a:schemeClr val="tx1"/>
                </a:solidFill>
                <a:effectLst/>
                <a:latin typeface="+mn-lt"/>
                <a:ea typeface="+mn-ea"/>
                <a:cs typeface="+mn-cs"/>
              </a:rPr>
              <a:t>Poorland</a:t>
            </a:r>
            <a:r>
              <a:rPr lang="en-US" sz="1200" kern="1200" dirty="0" smtClean="0">
                <a:solidFill>
                  <a:schemeClr val="tx1"/>
                </a:solidFill>
                <a:effectLst/>
                <a:latin typeface="+mn-lt"/>
                <a:ea typeface="+mn-ea"/>
                <a:cs typeface="+mn-cs"/>
              </a:rPr>
              <a:t> Daisy, Yellow Daisy, and </a:t>
            </a:r>
            <a:r>
              <a:rPr lang="en-US" sz="1200" b="1" kern="1200" dirty="0" smtClean="0">
                <a:solidFill>
                  <a:schemeClr val="tx1"/>
                </a:solidFill>
                <a:effectLst/>
                <a:latin typeface="+mn-lt"/>
                <a:ea typeface="+mn-ea"/>
                <a:cs typeface="+mn-cs"/>
              </a:rPr>
              <a:t>Yellow Ox-eye Daisy</a:t>
            </a:r>
            <a:r>
              <a:rPr lang="en-US" sz="1200" kern="1200" dirty="0" smtClean="0">
                <a:solidFill>
                  <a:schemeClr val="tx1"/>
                </a:solidFill>
                <a:effectLst/>
                <a:latin typeface="+mn-lt"/>
                <a:ea typeface="+mn-ea"/>
                <a:cs typeface="+mn-cs"/>
              </a:rPr>
              <a:t>. It is a </a:t>
            </a:r>
            <a:r>
              <a:rPr lang="en-US" sz="1200" u="sng" kern="1200" dirty="0" smtClean="0">
                <a:solidFill>
                  <a:schemeClr val="tx1"/>
                </a:solidFill>
                <a:effectLst/>
                <a:latin typeface="+mn-lt"/>
                <a:ea typeface="+mn-ea"/>
                <a:cs typeface="+mn-cs"/>
                <a:hlinkClick r:id="rId3"/>
              </a:rPr>
              <a:t>flowering plant</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4"/>
              </a:rPr>
              <a:t>family</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rPr>
              <a:t>Asteraceae</a:t>
            </a:r>
            <a:r>
              <a:rPr lang="en-US" sz="1200" kern="1200" dirty="0" smtClean="0">
                <a:solidFill>
                  <a:schemeClr val="tx1"/>
                </a:solidFill>
                <a:effectLst/>
                <a:latin typeface="+mn-lt"/>
                <a:ea typeface="+mn-ea"/>
                <a:cs typeface="+mn-cs"/>
              </a:rPr>
              <a:t>. It is an upright </a:t>
            </a:r>
            <a:r>
              <a:rPr lang="en-US" sz="1200" u="sng" kern="1200" dirty="0" smtClean="0">
                <a:solidFill>
                  <a:schemeClr val="tx1"/>
                </a:solidFill>
                <a:effectLst/>
                <a:latin typeface="+mn-lt"/>
                <a:ea typeface="+mn-ea"/>
                <a:cs typeface="+mn-cs"/>
                <a:hlinkClick r:id="rId6"/>
              </a:rPr>
              <a:t>annual</a:t>
            </a:r>
            <a:r>
              <a:rPr lang="en-US" sz="1200" kern="1200" dirty="0" smtClean="0">
                <a:solidFill>
                  <a:schemeClr val="tx1"/>
                </a:solidFill>
                <a:effectLst/>
                <a:latin typeface="+mn-lt"/>
                <a:ea typeface="+mn-ea"/>
                <a:cs typeface="+mn-cs"/>
              </a:rPr>
              <a:t> (sometimes </a:t>
            </a:r>
            <a:r>
              <a:rPr lang="en-US" sz="1200" u="sng" kern="1200" dirty="0" smtClean="0">
                <a:solidFill>
                  <a:schemeClr val="tx1"/>
                </a:solidFill>
                <a:effectLst/>
                <a:latin typeface="+mn-lt"/>
                <a:ea typeface="+mn-ea"/>
                <a:cs typeface="+mn-cs"/>
                <a:hlinkClick r:id="rId7"/>
              </a:rPr>
              <a:t>biennial</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8"/>
              </a:rPr>
              <a:t>perennial</a:t>
            </a:r>
            <a:r>
              <a:rPr lang="en-US" sz="1200" kern="1200" dirty="0" smtClean="0">
                <a:solidFill>
                  <a:schemeClr val="tx1"/>
                </a:solidFill>
                <a:effectLst/>
                <a:latin typeface="+mn-lt"/>
                <a:ea typeface="+mn-ea"/>
                <a:cs typeface="+mn-cs"/>
              </a:rPr>
              <a:t>) native to most of </a:t>
            </a:r>
            <a:r>
              <a:rPr lang="en-US" sz="1200" u="sng" kern="1200" dirty="0" smtClean="0">
                <a:solidFill>
                  <a:schemeClr val="tx1"/>
                </a:solidFill>
                <a:effectLst/>
                <a:latin typeface="+mn-lt"/>
                <a:ea typeface="+mn-ea"/>
                <a:cs typeface="+mn-cs"/>
                <a:hlinkClick r:id="rId9"/>
              </a:rPr>
              <a:t>North America</a:t>
            </a:r>
            <a:r>
              <a:rPr lang="en-US" sz="1200" kern="1200" dirty="0" smtClean="0">
                <a:solidFill>
                  <a:schemeClr val="tx1"/>
                </a:solidFill>
                <a:effectLst/>
                <a:latin typeface="+mn-lt"/>
                <a:ea typeface="+mn-ea"/>
                <a:cs typeface="+mn-cs"/>
              </a:rPr>
              <a:t>, and is one of a number of plants with the common name </a:t>
            </a:r>
            <a:r>
              <a:rPr lang="en-US" sz="1200" u="sng" kern="1200" dirty="0" smtClean="0">
                <a:solidFill>
                  <a:schemeClr val="tx1"/>
                </a:solidFill>
                <a:effectLst/>
                <a:latin typeface="+mn-lt"/>
                <a:ea typeface="+mn-ea"/>
                <a:cs typeface="+mn-cs"/>
                <a:hlinkClick r:id="rId10"/>
              </a:rPr>
              <a:t>Black-eyed Susan</a:t>
            </a:r>
            <a:r>
              <a:rPr lang="en-US" sz="1200" kern="1200" dirty="0" smtClean="0">
                <a:solidFill>
                  <a:schemeClr val="tx1"/>
                </a:solidFill>
                <a:effectLst/>
                <a:latin typeface="+mn-lt"/>
                <a:ea typeface="+mn-ea"/>
                <a:cs typeface="+mn-cs"/>
              </a:rPr>
              <a:t> with flowers having dark purplish brown centers.  Full sun </a:t>
            </a:r>
            <a:r>
              <a:rPr lang="en-US" sz="1200" b="1" kern="1200" dirty="0" smtClean="0">
                <a:solidFill>
                  <a:schemeClr val="tx1"/>
                </a:solidFill>
                <a:effectLst/>
                <a:latin typeface="+mn-lt"/>
                <a:ea typeface="+mn-ea"/>
                <a:cs typeface="+mn-cs"/>
              </a:rPr>
              <a:t>Blooming period</a:t>
            </a:r>
            <a:r>
              <a:rPr lang="en-US" sz="1200" kern="1200" dirty="0" smtClean="0">
                <a:solidFill>
                  <a:schemeClr val="tx1"/>
                </a:solidFill>
                <a:effectLst/>
                <a:latin typeface="+mn-lt"/>
                <a:ea typeface="+mn-ea"/>
                <a:cs typeface="+mn-cs"/>
              </a:rPr>
              <a:t>: June-August</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38</a:t>
            </a:fld>
            <a:endParaRPr lang="en-US"/>
          </a:p>
        </p:txBody>
      </p:sp>
    </p:spTree>
    <p:extLst>
      <p:ext uri="{BB962C8B-B14F-4D97-AF65-F5344CB8AC3E}">
        <p14:creationId xmlns:p14="http://schemas.microsoft.com/office/powerpoint/2010/main" val="3037380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commonly known as the </a:t>
            </a:r>
            <a:r>
              <a:rPr lang="en-US" sz="1200" b="1" kern="1200" dirty="0" smtClean="0">
                <a:solidFill>
                  <a:schemeClr val="tx1"/>
                </a:solidFill>
                <a:effectLst/>
                <a:latin typeface="+mn-lt"/>
                <a:ea typeface="+mn-ea"/>
                <a:cs typeface="+mn-cs"/>
              </a:rPr>
              <a:t>tree marigold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Mexican </a:t>
            </a:r>
            <a:r>
              <a:rPr lang="en-US" sz="1200" b="1" kern="1200" dirty="0" err="1" smtClean="0">
                <a:solidFill>
                  <a:schemeClr val="tx1"/>
                </a:solidFill>
                <a:effectLst/>
                <a:latin typeface="+mn-lt"/>
                <a:ea typeface="+mn-ea"/>
                <a:cs typeface="+mn-cs"/>
              </a:rPr>
              <a:t>tournesol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Mexican sunflower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Japanese sunflower</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Nitobe</a:t>
            </a:r>
            <a:r>
              <a:rPr lang="en-US" sz="1200" b="1" kern="1200" dirty="0" smtClean="0">
                <a:solidFill>
                  <a:schemeClr val="tx1"/>
                </a:solidFill>
                <a:effectLst/>
                <a:latin typeface="+mn-lt"/>
                <a:ea typeface="+mn-ea"/>
                <a:cs typeface="+mn-cs"/>
              </a:rPr>
              <a:t> chrysanthemum</a:t>
            </a:r>
            <a:r>
              <a:rPr lang="en-US" sz="1200" kern="1200" dirty="0" smtClean="0">
                <a:solidFill>
                  <a:schemeClr val="tx1"/>
                </a:solidFill>
                <a:effectLst/>
                <a:latin typeface="+mn-lt"/>
                <a:ea typeface="+mn-ea"/>
                <a:cs typeface="+mn-cs"/>
              </a:rPr>
              <a:t>. Depending on the area they may be either </a:t>
            </a:r>
            <a:r>
              <a:rPr lang="en-US" sz="1200" u="sng" kern="1200" dirty="0" smtClean="0">
                <a:solidFill>
                  <a:schemeClr val="tx1"/>
                </a:solidFill>
                <a:effectLst/>
                <a:latin typeface="+mn-lt"/>
                <a:ea typeface="+mn-ea"/>
                <a:cs typeface="+mn-cs"/>
                <a:hlinkClick r:id="rId3"/>
              </a:rPr>
              <a:t>annual</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4"/>
              </a:rPr>
              <a:t>perennial</a:t>
            </a:r>
            <a:r>
              <a:rPr lang="en-US" sz="1200" kern="1200" dirty="0" smtClean="0">
                <a:solidFill>
                  <a:schemeClr val="tx1"/>
                </a:solidFill>
                <a:effectLst/>
                <a:latin typeface="+mn-lt"/>
                <a:ea typeface="+mn-ea"/>
                <a:cs typeface="+mn-cs"/>
              </a:rPr>
              <a:t>, 2–3 m (6.6–9.8 ft) in height with upright and sometimes ligneous stalks in the form of woody shrubs. The flowers are orange. In the southern U.S., Mexican sunflower seeds planted in March or April will produce plants that flower and go to seed in June. Those seeds will fall to the ground, germinate, and produce a second generation of flowers that will mature before the first frost in October!</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39</a:t>
            </a:fld>
            <a:endParaRPr lang="en-US"/>
          </a:p>
        </p:txBody>
      </p:sp>
    </p:spTree>
    <p:extLst>
      <p:ext uri="{BB962C8B-B14F-4D97-AF65-F5344CB8AC3E}">
        <p14:creationId xmlns:p14="http://schemas.microsoft.com/office/powerpoint/2010/main" val="93487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Moss verbena is a freely branching annual (or a tender perennial) that can get about a foot tall, but usually sprawls over and spreads along the ground. Large clusters of pink, lilac, purple or white flowers 3 in (7.6 cm) across are produced all summer long. Each individual flower is about 1 in (2.5 cm) long and a 1/2 in (1.3 cm) across, with a slender, tubular base that flares abruptly to form a flat corolla with five petal-like lobes. An excellent drought-tolerant variety for arid regions. Prefers light to heavy soils in full sun. A valuable asset for summer color.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cultivars have been selected. 'Alba' has white flowers and threadlike leaf segments; '</a:t>
            </a:r>
            <a:r>
              <a:rPr lang="en-US" sz="1200" kern="1200" dirty="0" err="1" smtClean="0">
                <a:solidFill>
                  <a:schemeClr val="tx1"/>
                </a:solidFill>
                <a:effectLst/>
                <a:latin typeface="+mn-lt"/>
                <a:ea typeface="+mn-ea"/>
                <a:cs typeface="+mn-cs"/>
              </a:rPr>
              <a:t>Tapien</a:t>
            </a:r>
            <a:r>
              <a:rPr lang="en-US" sz="1200" kern="1200" dirty="0" smtClean="0">
                <a:solidFill>
                  <a:schemeClr val="tx1"/>
                </a:solidFill>
                <a:effectLst/>
                <a:latin typeface="+mn-lt"/>
                <a:ea typeface="+mn-ea"/>
                <a:cs typeface="+mn-cs"/>
              </a:rPr>
              <a:t> Pink' has pink flowers, and 'Imagination' has purple flowers and is available from seed. </a:t>
            </a:r>
          </a:p>
          <a:p>
            <a:r>
              <a:rPr lang="en-US" dirty="0" smtClean="0"/>
              <a:t/>
            </a:r>
            <a:br>
              <a:rPr lang="en-US" dirty="0" smtClean="0"/>
            </a:br>
            <a:r>
              <a:rPr lang="en-US" b="1" dirty="0" smtClean="0"/>
              <a:t>Blooming period</a:t>
            </a:r>
            <a:r>
              <a:rPr lang="en-US" dirty="0" smtClean="0"/>
              <a:t>: March-July</a:t>
            </a:r>
            <a:br>
              <a:rPr lang="en-US" dirty="0" smtClean="0"/>
            </a:br>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40</a:t>
            </a:fld>
            <a:endParaRPr lang="en-US"/>
          </a:p>
        </p:txBody>
      </p:sp>
    </p:spTree>
    <p:extLst>
      <p:ext uri="{BB962C8B-B14F-4D97-AF65-F5344CB8AC3E}">
        <p14:creationId xmlns:p14="http://schemas.microsoft.com/office/powerpoint/2010/main" val="18160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Borage (starflower) is used in </a:t>
            </a:r>
            <a:r>
              <a:rPr lang="en-US" sz="1200" u="sng" kern="1200" dirty="0" smtClean="0">
                <a:solidFill>
                  <a:schemeClr val="tx1"/>
                </a:solidFill>
                <a:effectLst/>
                <a:latin typeface="+mn-lt"/>
                <a:ea typeface="+mn-ea"/>
                <a:cs typeface="+mn-cs"/>
                <a:hlinkClick r:id="rId3"/>
              </a:rPr>
              <a:t>companion planting</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[13]</a:t>
            </a:r>
            <a:r>
              <a:rPr lang="en-US" sz="1200" kern="1200" dirty="0" smtClean="0">
                <a:solidFill>
                  <a:schemeClr val="tx1"/>
                </a:solidFill>
                <a:effectLst/>
                <a:latin typeface="+mn-lt"/>
                <a:ea typeface="+mn-ea"/>
                <a:cs typeface="+mn-cs"/>
              </a:rPr>
              <a:t> It is said to protect or nurse legumes, spinach, brassicas, and even strawberries.</a:t>
            </a:r>
            <a:r>
              <a:rPr lang="en-US" sz="1200" kern="1200" baseline="300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 It is also said to be a good companion plant to tomatoes because it confuses the search image of the mother moths of </a:t>
            </a:r>
            <a:r>
              <a:rPr lang="en-US" sz="1200" u="sng" kern="1200" dirty="0" smtClean="0">
                <a:solidFill>
                  <a:schemeClr val="tx1"/>
                </a:solidFill>
                <a:effectLst/>
                <a:latin typeface="+mn-lt"/>
                <a:ea typeface="+mn-ea"/>
                <a:cs typeface="+mn-cs"/>
                <a:hlinkClick r:id="rId4"/>
              </a:rPr>
              <a:t>tomato hornworms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Flowers are most often blue in color, although pink flowers are sometimes observed. White flowered types are also cultivated. The blue flower is genetically dominant over the white flower.</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borage will bloom continuously for most of the year.</a:t>
            </a:r>
          </a:p>
          <a:p>
            <a:r>
              <a:rPr lang="en-US" sz="1200" kern="1200" dirty="0" smtClean="0">
                <a:solidFill>
                  <a:schemeClr val="tx1"/>
                </a:solidFill>
                <a:effectLst/>
                <a:latin typeface="+mn-lt"/>
                <a:ea typeface="+mn-ea"/>
                <a:cs typeface="+mn-cs"/>
              </a:rPr>
              <a:t>Borage production does include use as either a fresh vegetable or a dried herb. As a fresh vegetable, borage, with a </a:t>
            </a:r>
            <a:r>
              <a:rPr lang="en-US" sz="1200" u="sng" kern="1200" dirty="0" smtClean="0">
                <a:solidFill>
                  <a:schemeClr val="tx1"/>
                </a:solidFill>
                <a:effectLst/>
                <a:latin typeface="+mn-lt"/>
                <a:ea typeface="+mn-ea"/>
                <a:cs typeface="+mn-cs"/>
                <a:hlinkClick r:id="rId5"/>
              </a:rPr>
              <a:t>cucumber</a:t>
            </a:r>
            <a:r>
              <a:rPr lang="en-US" sz="1200" kern="1200" dirty="0" smtClean="0">
                <a:solidFill>
                  <a:schemeClr val="tx1"/>
                </a:solidFill>
                <a:effectLst/>
                <a:latin typeface="+mn-lt"/>
                <a:ea typeface="+mn-ea"/>
                <a:cs typeface="+mn-cs"/>
              </a:rPr>
              <a:t> like taste, is often used in salads or as a garnish.</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The flower, which contains the non-toxic </a:t>
            </a:r>
            <a:r>
              <a:rPr lang="en-US" sz="1200" u="sng" kern="1200" dirty="0" smtClean="0">
                <a:solidFill>
                  <a:schemeClr val="tx1"/>
                </a:solidFill>
                <a:effectLst/>
                <a:latin typeface="+mn-lt"/>
                <a:ea typeface="+mn-ea"/>
                <a:cs typeface="+mn-cs"/>
                <a:hlinkClick r:id="rId6"/>
              </a:rPr>
              <a:t>pyrrolizidine alkaloid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thesinine</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a:t>
            </a:r>
            <a:r>
              <a:rPr lang="en-US" sz="1200" i="1" u="sng" kern="1200" baseline="30000" dirty="0" smtClean="0">
                <a:solidFill>
                  <a:schemeClr val="tx1"/>
                </a:solidFill>
                <a:effectLst/>
                <a:latin typeface="+mn-lt"/>
                <a:ea typeface="+mn-ea"/>
                <a:cs typeface="+mn-cs"/>
                <a:hlinkClick r:id="rId8"/>
              </a:rPr>
              <a:t>citation needed</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has a sweet honey-like taste and as one of the few truly blue-colored edible substances,</a:t>
            </a:r>
            <a:r>
              <a:rPr lang="en-US" sz="1200" kern="1200" baseline="30000" dirty="0" smtClean="0">
                <a:solidFill>
                  <a:schemeClr val="tx1"/>
                </a:solidFill>
                <a:effectLst/>
                <a:latin typeface="+mn-lt"/>
                <a:ea typeface="+mn-ea"/>
                <a:cs typeface="+mn-cs"/>
              </a:rPr>
              <a:t>[</a:t>
            </a:r>
            <a:r>
              <a:rPr lang="en-US" sz="1200" i="1" u="sng" kern="1200" baseline="30000" dirty="0" smtClean="0">
                <a:solidFill>
                  <a:schemeClr val="tx1"/>
                </a:solidFill>
                <a:effectLst/>
                <a:latin typeface="+mn-lt"/>
                <a:ea typeface="+mn-ea"/>
                <a:cs typeface="+mn-cs"/>
                <a:hlinkClick r:id="rId8"/>
              </a:rPr>
              <a:t>citation needed</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often used to decorate </a:t>
            </a:r>
            <a:r>
              <a:rPr lang="en-US" sz="1200" u="sng" kern="1200" dirty="0" smtClean="0">
                <a:solidFill>
                  <a:schemeClr val="tx1"/>
                </a:solidFill>
                <a:effectLst/>
                <a:latin typeface="+mn-lt"/>
                <a:ea typeface="+mn-ea"/>
                <a:cs typeface="+mn-cs"/>
                <a:hlinkClick r:id="rId9"/>
              </a:rPr>
              <a:t>dessert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GROWN AS ANNUAL</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14</a:t>
            </a:fld>
            <a:endParaRPr lang="en-US" dirty="0"/>
          </a:p>
        </p:txBody>
      </p:sp>
    </p:spTree>
    <p:extLst>
      <p:ext uri="{BB962C8B-B14F-4D97-AF65-F5344CB8AC3E}">
        <p14:creationId xmlns:p14="http://schemas.microsoft.com/office/powerpoint/2010/main" val="3761296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grows in damp ground in shady areas, woodland and scrub, flowering between June and August. It is slightly poisonous and is </a:t>
            </a:r>
            <a:r>
              <a:rPr lang="en-US" sz="1200" u="sng" kern="1200" dirty="0" smtClean="0">
                <a:solidFill>
                  <a:schemeClr val="tx1"/>
                </a:solidFill>
                <a:effectLst/>
                <a:latin typeface="+mn-lt"/>
                <a:ea typeface="+mn-ea"/>
                <a:cs typeface="+mn-cs"/>
                <a:hlinkClick r:id="rId3" tooltip="Purgative"/>
              </a:rPr>
              <a:t>purgative</a:t>
            </a:r>
            <a:r>
              <a:rPr lang="en-US" sz="1200" kern="1200" dirty="0" smtClean="0">
                <a:solidFill>
                  <a:schemeClr val="tx1"/>
                </a:solidFill>
                <a:effectLst/>
                <a:latin typeface="+mn-lt"/>
                <a:ea typeface="+mn-ea"/>
                <a:cs typeface="+mn-cs"/>
              </a:rPr>
              <a:t> and </a:t>
            </a:r>
            <a:r>
              <a:rPr lang="en-US" sz="1200" u="sng" kern="1200" dirty="0" err="1" smtClean="0">
                <a:solidFill>
                  <a:schemeClr val="tx1"/>
                </a:solidFill>
                <a:effectLst/>
                <a:latin typeface="+mn-lt"/>
                <a:ea typeface="+mn-ea"/>
                <a:cs typeface="+mn-cs"/>
                <a:hlinkClick r:id="rId4" tooltip="Rubefacient"/>
              </a:rPr>
              <a:t>rubefacient</a:t>
            </a:r>
            <a:r>
              <a:rPr lang="en-US" sz="1200" kern="1200" dirty="0" smtClean="0">
                <a:solidFill>
                  <a:schemeClr val="tx1"/>
                </a:solidFill>
                <a:effectLst/>
                <a:latin typeface="+mn-lt"/>
                <a:ea typeface="+mn-ea"/>
                <a:cs typeface="+mn-cs"/>
              </a:rPr>
              <a:t> when used fresh.  Perennial grown as an annual. Elsewhere, they are perfectly suited to rain gardens and boggy areas, and make a good showing in borders where soil does not dry 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Light: Sun, Part SunZones:4-8Plant Type: Perennial Plant Height:9-36 inches tall, depending on variety Plant Width:8-18 inches wide, depending on variety Flower Color: White, yellow, or orange flowers, depending on variety Bloom Time: Blooms late spring to midsummer, depending on variety Landscape Uses: Containers, Beds &amp; Borders Special Features: Flowers, Attractive Foliage, Cut Flowers, Tolerates Wet Soil, Easy to Grow</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41</a:t>
            </a:fld>
            <a:endParaRPr lang="en-US"/>
          </a:p>
        </p:txBody>
      </p:sp>
    </p:spTree>
    <p:extLst>
      <p:ext uri="{BB962C8B-B14F-4D97-AF65-F5344CB8AC3E}">
        <p14:creationId xmlns:p14="http://schemas.microsoft.com/office/powerpoint/2010/main" val="3532641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Clover</a:t>
            </a:r>
            <a:r>
              <a:rPr lang="en-US" sz="1200"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Trifolium</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trefoil</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3" tooltip="Genus"/>
              </a:rPr>
              <a:t>genus</a:t>
            </a:r>
            <a:r>
              <a:rPr lang="en-US" sz="1200" kern="1200" dirty="0" smtClean="0">
                <a:solidFill>
                  <a:schemeClr val="tx1"/>
                </a:solidFill>
                <a:effectLst/>
                <a:latin typeface="+mn-lt"/>
                <a:ea typeface="+mn-ea"/>
                <a:cs typeface="+mn-cs"/>
              </a:rPr>
              <a:t> of about 300 </a:t>
            </a:r>
            <a:r>
              <a:rPr lang="en-US" sz="1200" u="sng" kern="1200" dirty="0" smtClean="0">
                <a:solidFill>
                  <a:schemeClr val="tx1"/>
                </a:solidFill>
                <a:effectLst/>
                <a:latin typeface="+mn-lt"/>
                <a:ea typeface="+mn-ea"/>
                <a:cs typeface="+mn-cs"/>
                <a:hlinkClick r:id="rId4" tooltip="Species"/>
              </a:rPr>
              <a:t>species</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5" tooltip="Plant"/>
              </a:rPr>
              <a:t>plants</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6" tooltip="Legume"/>
              </a:rPr>
              <a:t>leguminous</a:t>
            </a:r>
            <a:r>
              <a:rPr lang="en-US" sz="1200" kern="1200" dirty="0" smtClean="0">
                <a:solidFill>
                  <a:schemeClr val="tx1"/>
                </a:solidFill>
                <a:effectLst/>
                <a:latin typeface="+mn-lt"/>
                <a:ea typeface="+mn-ea"/>
                <a:cs typeface="+mn-cs"/>
              </a:rPr>
              <a:t> pea family </a:t>
            </a:r>
            <a:r>
              <a:rPr lang="en-US" sz="1200" u="sng" kern="1200" dirty="0" err="1" smtClean="0">
                <a:solidFill>
                  <a:schemeClr val="tx1"/>
                </a:solidFill>
                <a:effectLst/>
                <a:latin typeface="+mn-lt"/>
                <a:ea typeface="+mn-ea"/>
                <a:cs typeface="+mn-cs"/>
                <a:hlinkClick r:id="rId7" tooltip="Fabaceae"/>
              </a:rPr>
              <a:t>Fabaceae</a:t>
            </a:r>
            <a:r>
              <a:rPr lang="en-US" sz="1200" kern="1200" dirty="0" smtClean="0">
                <a:solidFill>
                  <a:schemeClr val="tx1"/>
                </a:solidFill>
                <a:effectLst/>
                <a:latin typeface="+mn-lt"/>
                <a:ea typeface="+mn-ea"/>
                <a:cs typeface="+mn-cs"/>
              </a:rPr>
              <a:t>. They are small </a:t>
            </a:r>
            <a:r>
              <a:rPr lang="en-US" sz="1200" u="sng" kern="1200" dirty="0" smtClean="0">
                <a:solidFill>
                  <a:schemeClr val="tx1"/>
                </a:solidFill>
                <a:effectLst/>
                <a:latin typeface="+mn-lt"/>
                <a:ea typeface="+mn-ea"/>
                <a:cs typeface="+mn-cs"/>
                <a:hlinkClick r:id="rId8" tooltip="Annual plant"/>
              </a:rPr>
              <a:t>annual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iennial plant"/>
              </a:rPr>
              <a:t>biennial</a:t>
            </a:r>
            <a:r>
              <a:rPr lang="en-US" sz="1200" kern="1200" dirty="0" smtClean="0">
                <a:solidFill>
                  <a:schemeClr val="tx1"/>
                </a:solidFill>
                <a:effectLst/>
                <a:latin typeface="+mn-lt"/>
                <a:ea typeface="+mn-ea"/>
                <a:cs typeface="+mn-cs"/>
              </a:rPr>
              <a:t>, or short-lived </a:t>
            </a:r>
            <a:r>
              <a:rPr lang="en-US" sz="1200" u="sng" kern="1200" dirty="0" smtClean="0">
                <a:solidFill>
                  <a:schemeClr val="tx1"/>
                </a:solidFill>
                <a:effectLst/>
                <a:latin typeface="+mn-lt"/>
                <a:ea typeface="+mn-ea"/>
                <a:cs typeface="+mn-cs"/>
                <a:hlinkClick r:id="rId10" tooltip="Perennial plant"/>
              </a:rPr>
              <a:t>perennial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1" tooltip="Herbaceous"/>
              </a:rPr>
              <a:t>herbaceous</a:t>
            </a:r>
            <a:r>
              <a:rPr lang="en-US" sz="1200" kern="1200" dirty="0" smtClean="0">
                <a:solidFill>
                  <a:schemeClr val="tx1"/>
                </a:solidFill>
                <a:effectLst/>
                <a:latin typeface="+mn-lt"/>
                <a:ea typeface="+mn-ea"/>
                <a:cs typeface="+mn-cs"/>
              </a:rPr>
              <a:t> plants. Dense spikes of small red, purple, white, or yellow flowers; </a:t>
            </a:r>
          </a:p>
          <a:p>
            <a:r>
              <a:rPr lang="en-US" sz="1200" u="sng" kern="1200" dirty="0" smtClean="0">
                <a:solidFill>
                  <a:schemeClr val="tx1"/>
                </a:solidFill>
                <a:effectLst/>
                <a:latin typeface="+mn-lt"/>
                <a:ea typeface="+mn-ea"/>
                <a:cs typeface="+mn-cs"/>
                <a:hlinkClick r:id="rId12" tooltip="Honeybee"/>
              </a:rPr>
              <a:t>Honeybees</a:t>
            </a:r>
            <a:r>
              <a:rPr lang="en-US" sz="1200" kern="1200" dirty="0" smtClean="0">
                <a:solidFill>
                  <a:schemeClr val="tx1"/>
                </a:solidFill>
                <a:effectLst/>
                <a:latin typeface="+mn-lt"/>
                <a:ea typeface="+mn-ea"/>
                <a:cs typeface="+mn-cs"/>
              </a:rPr>
              <a:t> can also pollinate clover, and </a:t>
            </a:r>
            <a:r>
              <a:rPr lang="en-US" sz="1200" u="sng" kern="1200" dirty="0" smtClean="0">
                <a:solidFill>
                  <a:schemeClr val="tx1"/>
                </a:solidFill>
                <a:effectLst/>
                <a:latin typeface="+mn-lt"/>
                <a:ea typeface="+mn-ea"/>
                <a:cs typeface="+mn-cs"/>
                <a:hlinkClick r:id="rId13" tooltip="Beekeeper"/>
              </a:rPr>
              <a:t>beekeepers</a:t>
            </a:r>
            <a:r>
              <a:rPr lang="en-US" sz="1200" kern="1200" dirty="0" smtClean="0">
                <a:solidFill>
                  <a:schemeClr val="tx1"/>
                </a:solidFill>
                <a:effectLst/>
                <a:latin typeface="+mn-lt"/>
                <a:ea typeface="+mn-ea"/>
                <a:cs typeface="+mn-cs"/>
              </a:rPr>
              <a:t> are often in heavy demand from farmers with clover pastures. Farmers reap the benefits of increased reseeding that occurs with increased bee activity, which means that future clover yields remain abundant. Beekeepers benefit from the clover bloom, as clover is one of the main </a:t>
            </a:r>
            <a:r>
              <a:rPr lang="en-US" sz="1200" u="sng" kern="1200" dirty="0" smtClean="0">
                <a:solidFill>
                  <a:schemeClr val="tx1"/>
                </a:solidFill>
                <a:effectLst/>
                <a:latin typeface="+mn-lt"/>
                <a:ea typeface="+mn-ea"/>
                <a:cs typeface="+mn-cs"/>
                <a:hlinkClick r:id="rId14" tooltip="Northern Nectar Sources for Honeybees"/>
              </a:rPr>
              <a:t>nectar sources for honeybees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42</a:t>
            </a:fld>
            <a:endParaRPr lang="en-US"/>
          </a:p>
        </p:txBody>
      </p:sp>
    </p:spTree>
    <p:extLst>
      <p:ext uri="{BB962C8B-B14F-4D97-AF65-F5344CB8AC3E}">
        <p14:creationId xmlns:p14="http://schemas.microsoft.com/office/powerpoint/2010/main" val="1339919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err="1" smtClean="0">
                <a:solidFill>
                  <a:schemeClr val="tx1"/>
                </a:solidFill>
                <a:effectLst/>
                <a:latin typeface="+mn-lt"/>
                <a:ea typeface="+mn-ea"/>
                <a:cs typeface="+mn-cs"/>
              </a:rPr>
              <a:t>Solidago</a:t>
            </a:r>
            <a:r>
              <a:rPr lang="en-US" sz="1200" kern="1200" dirty="0" smtClean="0">
                <a:solidFill>
                  <a:schemeClr val="tx1"/>
                </a:solidFill>
                <a:effectLst/>
                <a:latin typeface="+mn-lt"/>
                <a:ea typeface="+mn-ea"/>
                <a:cs typeface="+mn-cs"/>
              </a:rPr>
              <a:t>, commonly called </a:t>
            </a:r>
            <a:r>
              <a:rPr lang="en-US" sz="1200" b="1" kern="1200" dirty="0" smtClean="0">
                <a:solidFill>
                  <a:schemeClr val="tx1"/>
                </a:solidFill>
                <a:effectLst/>
                <a:latin typeface="+mn-lt"/>
                <a:ea typeface="+mn-ea"/>
                <a:cs typeface="+mn-cs"/>
              </a:rPr>
              <a:t>goldenrods</a:t>
            </a:r>
            <a:r>
              <a:rPr lang="en-US" sz="1200" kern="1200" dirty="0" smtClean="0">
                <a:solidFill>
                  <a:schemeClr val="tx1"/>
                </a:solidFill>
                <a:effectLst/>
                <a:latin typeface="+mn-lt"/>
                <a:ea typeface="+mn-ea"/>
                <a:cs typeface="+mn-cs"/>
              </a:rPr>
              <a:t>, is a genus of about 100 species of </a:t>
            </a:r>
            <a:r>
              <a:rPr lang="en-US" sz="1200" u="sng" kern="1200" dirty="0" smtClean="0">
                <a:solidFill>
                  <a:schemeClr val="tx1"/>
                </a:solidFill>
                <a:effectLst/>
                <a:latin typeface="+mn-lt"/>
                <a:ea typeface="+mn-ea"/>
                <a:cs typeface="+mn-cs"/>
                <a:hlinkClick r:id="rId3" tooltip="Flowering plants"/>
              </a:rPr>
              <a:t>flowering plants</a:t>
            </a:r>
            <a:r>
              <a:rPr lang="en-US" sz="1200" kern="1200" dirty="0" smtClean="0">
                <a:solidFill>
                  <a:schemeClr val="tx1"/>
                </a:solidFill>
                <a:effectLst/>
                <a:latin typeface="+mn-lt"/>
                <a:ea typeface="+mn-ea"/>
                <a:cs typeface="+mn-cs"/>
              </a:rPr>
              <a:t> in the family </a:t>
            </a:r>
            <a:r>
              <a:rPr lang="en-US" sz="1200" u="sng" kern="1200" dirty="0" err="1" smtClean="0">
                <a:solidFill>
                  <a:schemeClr val="tx1"/>
                </a:solidFill>
                <a:effectLst/>
                <a:latin typeface="+mn-lt"/>
                <a:ea typeface="+mn-ea"/>
                <a:cs typeface="+mn-cs"/>
                <a:hlinkClick r:id="rId4" tooltip="Asteraceae"/>
              </a:rPr>
              <a:t>Asteraceae</a:t>
            </a:r>
            <a:r>
              <a:rPr lang="en-US" sz="1200" kern="1200" dirty="0" smtClean="0">
                <a:solidFill>
                  <a:schemeClr val="tx1"/>
                </a:solidFill>
                <a:effectLst/>
                <a:latin typeface="+mn-lt"/>
                <a:ea typeface="+mn-ea"/>
                <a:cs typeface="+mn-cs"/>
              </a:rPr>
              <a:t>.</a:t>
            </a:r>
            <a:r>
              <a:rPr lang="en-US" sz="1200" u="sng" kern="1200" baseline="30000" dirty="0" smtClean="0">
                <a:solidFill>
                  <a:schemeClr val="tx1"/>
                </a:solidFill>
                <a:effectLst/>
                <a:latin typeface="+mn-lt"/>
                <a:ea typeface="+mn-ea"/>
                <a:cs typeface="+mn-cs"/>
                <a:hlinkClick r:id="rId5"/>
              </a:rPr>
              <a:t>[1]</a:t>
            </a:r>
            <a:r>
              <a:rPr lang="en-US" sz="1200" kern="1200" dirty="0" smtClean="0">
                <a:solidFill>
                  <a:schemeClr val="tx1"/>
                </a:solidFill>
                <a:effectLst/>
                <a:latin typeface="+mn-lt"/>
                <a:ea typeface="+mn-ea"/>
                <a:cs typeface="+mn-cs"/>
              </a:rPr>
              <a:t> Most are herbaceous </a:t>
            </a:r>
            <a:r>
              <a:rPr lang="en-US" sz="1200" u="sng" kern="1200" dirty="0" smtClean="0">
                <a:solidFill>
                  <a:schemeClr val="tx1"/>
                </a:solidFill>
                <a:effectLst/>
                <a:latin typeface="+mn-lt"/>
                <a:ea typeface="+mn-ea"/>
                <a:cs typeface="+mn-cs"/>
                <a:hlinkClick r:id="rId6" tooltip="Perennial"/>
              </a:rPr>
              <a:t>perennial</a:t>
            </a:r>
            <a:r>
              <a:rPr lang="en-US" sz="1200" kern="1200" dirty="0" smtClean="0">
                <a:solidFill>
                  <a:schemeClr val="tx1"/>
                </a:solidFill>
                <a:effectLst/>
                <a:latin typeface="+mn-lt"/>
                <a:ea typeface="+mn-ea"/>
                <a:cs typeface="+mn-cs"/>
              </a:rPr>
              <a:t>. The many goldenrod species can be difficult to distinguish, due to their similar bright, golden yellow flower heads that bloom in late summer. Goldenrod is a </a:t>
            </a:r>
            <a:r>
              <a:rPr lang="en-US" sz="1200" u="sng" kern="1200" dirty="0" smtClean="0">
                <a:solidFill>
                  <a:schemeClr val="tx1"/>
                </a:solidFill>
                <a:effectLst/>
                <a:latin typeface="+mn-lt"/>
                <a:ea typeface="+mn-ea"/>
                <a:cs typeface="+mn-cs"/>
                <a:hlinkClick r:id="rId7"/>
              </a:rPr>
              <a:t>companion plant</a:t>
            </a:r>
            <a:r>
              <a:rPr lang="en-US" sz="1200" kern="1200" dirty="0" smtClean="0">
                <a:solidFill>
                  <a:schemeClr val="tx1"/>
                </a:solidFill>
                <a:effectLst/>
                <a:latin typeface="+mn-lt"/>
                <a:ea typeface="+mn-ea"/>
                <a:cs typeface="+mn-cs"/>
              </a:rPr>
              <a:t>, playing host to some beneficial insects, and repelling some pests.</a:t>
            </a:r>
            <a:r>
              <a:rPr lang="en-US" sz="1200" kern="1200" baseline="30000" dirty="0" smtClean="0">
                <a:solidFill>
                  <a:schemeClr val="tx1"/>
                </a:solidFill>
                <a:effectLst/>
                <a:latin typeface="+mn-lt"/>
                <a:ea typeface="+mn-ea"/>
                <a:cs typeface="+mn-cs"/>
              </a:rPr>
              <a:t>[</a:t>
            </a:r>
            <a:r>
              <a:rPr lang="en-US" sz="1200" i="1" u="sng" kern="1200" baseline="30000" dirty="0" smtClean="0">
                <a:solidFill>
                  <a:schemeClr val="tx1"/>
                </a:solidFill>
                <a:effectLst/>
                <a:latin typeface="+mn-lt"/>
                <a:ea typeface="+mn-ea"/>
                <a:cs typeface="+mn-cs"/>
                <a:hlinkClick r:id="rId8"/>
              </a:rPr>
              <a:t>citation needed</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They are used as a food source by the </a:t>
            </a:r>
            <a:r>
              <a:rPr lang="en-US" sz="1200" u="sng" kern="1200" dirty="0" smtClean="0">
                <a:solidFill>
                  <a:schemeClr val="tx1"/>
                </a:solidFill>
                <a:effectLst/>
                <a:latin typeface="+mn-lt"/>
                <a:ea typeface="+mn-ea"/>
                <a:cs typeface="+mn-cs"/>
                <a:hlinkClick r:id="rId9"/>
              </a:rPr>
              <a:t>larvae</a:t>
            </a:r>
            <a:r>
              <a:rPr lang="en-US" sz="1200" kern="1200" dirty="0" smtClean="0">
                <a:solidFill>
                  <a:schemeClr val="tx1"/>
                </a:solidFill>
                <a:effectLst/>
                <a:latin typeface="+mn-lt"/>
                <a:ea typeface="+mn-ea"/>
                <a:cs typeface="+mn-cs"/>
              </a:rPr>
              <a:t> of various </a:t>
            </a:r>
            <a:r>
              <a:rPr lang="en-US" sz="1200" u="sng" kern="1200" dirty="0" smtClean="0">
                <a:solidFill>
                  <a:schemeClr val="tx1"/>
                </a:solidFill>
                <a:effectLst/>
                <a:latin typeface="+mn-lt"/>
                <a:ea typeface="+mn-ea"/>
                <a:cs typeface="+mn-cs"/>
                <a:hlinkClick r:id="rId10"/>
              </a:rPr>
              <a:t>Lepidoptera</a:t>
            </a:r>
            <a:r>
              <a:rPr lang="en-US" sz="1200" kern="1200" dirty="0" smtClean="0">
                <a:solidFill>
                  <a:schemeClr val="tx1"/>
                </a:solidFill>
                <a:effectLst/>
                <a:latin typeface="+mn-lt"/>
                <a:ea typeface="+mn-ea"/>
                <a:cs typeface="+mn-cs"/>
              </a:rPr>
              <a:t> species (see </a:t>
            </a:r>
            <a:r>
              <a:rPr lang="en-US" sz="1200" u="sng" kern="1200" dirty="0" smtClean="0">
                <a:solidFill>
                  <a:schemeClr val="tx1"/>
                </a:solidFill>
                <a:effectLst/>
                <a:latin typeface="+mn-lt"/>
                <a:ea typeface="+mn-ea"/>
                <a:cs typeface="+mn-cs"/>
                <a:hlinkClick r:id="rId11"/>
              </a:rPr>
              <a:t>list of Lepidoptera that feed on goldenrods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43</a:t>
            </a:fld>
            <a:endParaRPr lang="en-US"/>
          </a:p>
        </p:txBody>
      </p:sp>
    </p:spTree>
    <p:extLst>
      <p:ext uri="{BB962C8B-B14F-4D97-AF65-F5344CB8AC3E}">
        <p14:creationId xmlns:p14="http://schemas.microsoft.com/office/powerpoint/2010/main" val="151030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60 species used as ornamental and garden plants. Tropical plant grown as an annual.  Some eaten for their tender shoots are eaten boiled or steamed.</a:t>
            </a:r>
            <a:r>
              <a:rPr lang="en-US" sz="1200" kern="1200" baseline="30000" dirty="0" smtClean="0">
                <a:solidFill>
                  <a:schemeClr val="tx1"/>
                </a:solidFill>
                <a:effectLst/>
                <a:latin typeface="+mn-lt"/>
                <a:ea typeface="+mn-ea"/>
                <a:cs typeface="+mn-cs"/>
              </a:rPr>
              <a:t>[3]</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Echium</a:t>
            </a:r>
            <a:r>
              <a:rPr lang="en-US" sz="1200" kern="1200" dirty="0" smtClean="0">
                <a:solidFill>
                  <a:schemeClr val="tx1"/>
                </a:solidFill>
                <a:effectLst/>
                <a:latin typeface="+mn-lt"/>
                <a:ea typeface="+mn-ea"/>
                <a:cs typeface="+mn-cs"/>
              </a:rPr>
              <a:t> species are used as food plants by the </a:t>
            </a:r>
            <a:r>
              <a:rPr lang="en-US" sz="1200" u="sng" kern="1200" dirty="0" smtClean="0">
                <a:solidFill>
                  <a:schemeClr val="tx1"/>
                </a:solidFill>
                <a:effectLst/>
                <a:latin typeface="+mn-lt"/>
                <a:ea typeface="+mn-ea"/>
                <a:cs typeface="+mn-cs"/>
                <a:hlinkClick r:id="rId3"/>
              </a:rPr>
              <a:t>larvae</a:t>
            </a:r>
            <a:r>
              <a:rPr lang="en-US" sz="1200" kern="1200" dirty="0" smtClean="0">
                <a:solidFill>
                  <a:schemeClr val="tx1"/>
                </a:solidFill>
                <a:effectLst/>
                <a:latin typeface="+mn-lt"/>
                <a:ea typeface="+mn-ea"/>
                <a:cs typeface="+mn-cs"/>
              </a:rPr>
              <a:t> of some </a:t>
            </a:r>
            <a:r>
              <a:rPr lang="en-US" sz="1200" u="sng" kern="1200" dirty="0" smtClean="0">
                <a:solidFill>
                  <a:schemeClr val="tx1"/>
                </a:solidFill>
                <a:effectLst/>
                <a:latin typeface="+mn-lt"/>
                <a:ea typeface="+mn-ea"/>
                <a:cs typeface="+mn-cs"/>
                <a:hlinkClick r:id="rId4"/>
              </a:rPr>
              <a:t>Lepidoptera</a:t>
            </a:r>
            <a:r>
              <a:rPr lang="en-US" sz="1200" kern="1200" dirty="0" smtClean="0">
                <a:solidFill>
                  <a:schemeClr val="tx1"/>
                </a:solidFill>
                <a:effectLst/>
                <a:latin typeface="+mn-lt"/>
                <a:ea typeface="+mn-ea"/>
                <a:cs typeface="+mn-cs"/>
              </a:rPr>
              <a:t> species including </a:t>
            </a:r>
            <a:r>
              <a:rPr lang="en-US" sz="1200" i="1" u="sng" kern="1200" dirty="0" smtClean="0">
                <a:solidFill>
                  <a:schemeClr val="tx1"/>
                </a:solidFill>
                <a:effectLst/>
                <a:latin typeface="+mn-lt"/>
                <a:ea typeface="+mn-ea"/>
                <a:cs typeface="+mn-cs"/>
                <a:hlinkClick r:id="rId5"/>
              </a:rPr>
              <a:t>Coleophora onosmella</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6"/>
              </a:rPr>
              <a:t>Orange Swift</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Height: </a:t>
            </a:r>
            <a:r>
              <a:rPr lang="en-US" sz="1200" kern="1200" dirty="0" smtClean="0">
                <a:solidFill>
                  <a:schemeClr val="tx1"/>
                </a:solidFill>
                <a:effectLst/>
                <a:latin typeface="+mn-lt"/>
                <a:ea typeface="+mn-ea"/>
                <a:cs typeface="+mn-cs"/>
              </a:rPr>
              <a:t>6-8 ft. (1.8-2.4 m)</a:t>
            </a:r>
          </a:p>
          <a:p>
            <a:r>
              <a:rPr lang="en-US" sz="1200" b="1" kern="1200" dirty="0" smtClean="0">
                <a:solidFill>
                  <a:schemeClr val="tx1"/>
                </a:solidFill>
                <a:effectLst/>
                <a:latin typeface="+mn-lt"/>
                <a:ea typeface="+mn-ea"/>
                <a:cs typeface="+mn-cs"/>
              </a:rPr>
              <a:t>Sun Exposure: </a:t>
            </a:r>
            <a:r>
              <a:rPr lang="en-US" sz="1200" kern="1200" dirty="0" smtClean="0">
                <a:solidFill>
                  <a:schemeClr val="tx1"/>
                </a:solidFill>
                <a:effectLst/>
                <a:latin typeface="+mn-lt"/>
                <a:ea typeface="+mn-ea"/>
                <a:cs typeface="+mn-cs"/>
              </a:rPr>
              <a:t>Full Sun</a:t>
            </a:r>
          </a:p>
          <a:p>
            <a:r>
              <a:rPr lang="en-US" sz="1200" b="1" kern="1200" dirty="0" smtClean="0">
                <a:solidFill>
                  <a:schemeClr val="tx1"/>
                </a:solidFill>
                <a:effectLst/>
                <a:latin typeface="+mn-lt"/>
                <a:ea typeface="+mn-ea"/>
                <a:cs typeface="+mn-cs"/>
              </a:rPr>
              <a:t>Danger: </a:t>
            </a:r>
            <a:r>
              <a:rPr lang="en-US" sz="1200" kern="1200" dirty="0" smtClean="0">
                <a:solidFill>
                  <a:schemeClr val="tx1"/>
                </a:solidFill>
                <a:effectLst/>
                <a:latin typeface="+mn-lt"/>
                <a:ea typeface="+mn-ea"/>
                <a:cs typeface="+mn-cs"/>
              </a:rPr>
              <a:t>Handling plant may cause skin irritation or allergic reaction</a:t>
            </a:r>
          </a:p>
          <a:p>
            <a:r>
              <a:rPr lang="en-US" sz="1200" b="1" kern="1200" dirty="0" smtClean="0">
                <a:solidFill>
                  <a:schemeClr val="tx1"/>
                </a:solidFill>
                <a:effectLst/>
                <a:latin typeface="+mn-lt"/>
                <a:ea typeface="+mn-ea"/>
                <a:cs typeface="+mn-cs"/>
              </a:rPr>
              <a:t>Bloom Color: </a:t>
            </a:r>
            <a:r>
              <a:rPr lang="en-US" sz="1200" kern="1200" dirty="0" smtClean="0">
                <a:solidFill>
                  <a:schemeClr val="tx1"/>
                </a:solidFill>
                <a:effectLst/>
                <a:latin typeface="+mn-lt"/>
                <a:ea typeface="+mn-ea"/>
                <a:cs typeface="+mn-cs"/>
              </a:rPr>
              <a:t>Purple</a:t>
            </a:r>
          </a:p>
          <a:p>
            <a:r>
              <a:rPr lang="en-US" sz="1200" b="1" kern="1200" dirty="0" smtClean="0">
                <a:solidFill>
                  <a:schemeClr val="tx1"/>
                </a:solidFill>
                <a:effectLst/>
                <a:latin typeface="+mn-lt"/>
                <a:ea typeface="+mn-ea"/>
                <a:cs typeface="+mn-cs"/>
              </a:rPr>
              <a:t>Bloom Time: </a:t>
            </a:r>
            <a:r>
              <a:rPr lang="en-US" sz="1200" kern="1200" dirty="0" smtClean="0">
                <a:solidFill>
                  <a:schemeClr val="tx1"/>
                </a:solidFill>
                <a:effectLst/>
                <a:latin typeface="+mn-lt"/>
                <a:ea typeface="+mn-ea"/>
                <a:cs typeface="+mn-cs"/>
              </a:rPr>
              <a:t>Late Spring/Early Summer Mid Summer</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15</a:t>
            </a:fld>
            <a:endParaRPr lang="en-US" dirty="0"/>
          </a:p>
        </p:txBody>
      </p:sp>
    </p:spTree>
    <p:extLst>
      <p:ext uri="{BB962C8B-B14F-4D97-AF65-F5344CB8AC3E}">
        <p14:creationId xmlns:p14="http://schemas.microsoft.com/office/powerpoint/2010/main" val="407853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Melissa</a:t>
            </a:r>
            <a:r>
              <a:rPr lang="en-US" sz="1200" kern="1200" dirty="0" smtClean="0">
                <a:solidFill>
                  <a:schemeClr val="tx1"/>
                </a:solidFill>
                <a:effectLst/>
                <a:latin typeface="+mn-lt"/>
                <a:ea typeface="+mn-ea"/>
                <a:cs typeface="+mn-cs"/>
              </a:rPr>
              <a:t> - comes from the </a:t>
            </a:r>
            <a:r>
              <a:rPr lang="en-US" sz="1200" u="sng" kern="1200" dirty="0" smtClean="0">
                <a:solidFill>
                  <a:schemeClr val="tx1"/>
                </a:solidFill>
                <a:effectLst/>
                <a:latin typeface="+mn-lt"/>
                <a:ea typeface="+mn-ea"/>
                <a:cs typeface="+mn-cs"/>
                <a:hlinkClick r:id="rId3"/>
              </a:rPr>
              <a:t>Greek</a:t>
            </a:r>
            <a:r>
              <a:rPr lang="en-US" sz="1200" kern="1200" dirty="0" smtClean="0">
                <a:solidFill>
                  <a:schemeClr val="tx1"/>
                </a:solidFill>
                <a:effectLst/>
                <a:latin typeface="+mn-lt"/>
                <a:ea typeface="+mn-ea"/>
                <a:cs typeface="+mn-cs"/>
              </a:rPr>
              <a:t> word μέλισσα (</a:t>
            </a:r>
            <a:r>
              <a:rPr lang="en-US" sz="1200" i="1" kern="1200" dirty="0" smtClean="0">
                <a:solidFill>
                  <a:schemeClr val="tx1"/>
                </a:solidFill>
                <a:effectLst/>
                <a:latin typeface="+mn-lt"/>
                <a:ea typeface="+mn-ea"/>
                <a:cs typeface="+mn-cs"/>
              </a:rPr>
              <a:t>melissa</a:t>
            </a:r>
            <a:r>
              <a:rPr lang="en-US" sz="1200" kern="1200" dirty="0" smtClean="0">
                <a:solidFill>
                  <a:schemeClr val="tx1"/>
                </a:solidFill>
                <a:effectLst/>
                <a:latin typeface="+mn-lt"/>
                <a:ea typeface="+mn-ea"/>
                <a:cs typeface="+mn-cs"/>
              </a:rPr>
              <a:t>), "honey bee",</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which in turn comes from μέλι (</a:t>
            </a:r>
            <a:r>
              <a:rPr lang="en-US" sz="1200" i="1" kern="1200" dirty="0" smtClean="0">
                <a:solidFill>
                  <a:schemeClr val="tx1"/>
                </a:solidFill>
                <a:effectLst/>
                <a:latin typeface="+mn-lt"/>
                <a:ea typeface="+mn-ea"/>
                <a:cs typeface="+mn-cs"/>
              </a:rPr>
              <a:t>meli</a:t>
            </a:r>
            <a:r>
              <a:rPr lang="en-US" sz="1200" kern="1200" dirty="0" smtClean="0">
                <a:solidFill>
                  <a:schemeClr val="tx1"/>
                </a:solidFill>
                <a:effectLst/>
                <a:latin typeface="+mn-lt"/>
                <a:ea typeface="+mn-ea"/>
                <a:cs typeface="+mn-cs"/>
              </a:rPr>
              <a:t>), "honey" Melissa also refers to the plant known as </a:t>
            </a:r>
            <a:r>
              <a:rPr lang="en-US" sz="1200" u="sng" kern="1200" dirty="0" smtClean="0">
                <a:solidFill>
                  <a:schemeClr val="tx1"/>
                </a:solidFill>
                <a:effectLst/>
                <a:latin typeface="+mn-lt"/>
                <a:ea typeface="+mn-ea"/>
                <a:cs typeface="+mn-cs"/>
                <a:hlinkClick r:id="rId4"/>
              </a:rPr>
              <a:t>lemon balm</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5"/>
              </a:rPr>
              <a:t>perennial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herb</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7"/>
              </a:rPr>
              <a:t>mint</a:t>
            </a:r>
            <a:r>
              <a:rPr lang="en-US" sz="1200" kern="1200" dirty="0" smtClean="0">
                <a:solidFill>
                  <a:schemeClr val="tx1"/>
                </a:solidFill>
                <a:effectLst/>
                <a:latin typeface="+mn-lt"/>
                <a:ea typeface="+mn-ea"/>
                <a:cs typeface="+mn-cs"/>
              </a:rPr>
              <a:t> family. During summer, small white </a:t>
            </a:r>
            <a:r>
              <a:rPr lang="en-US" sz="1200" u="sng" kern="1200" dirty="0" smtClean="0">
                <a:solidFill>
                  <a:schemeClr val="tx1"/>
                </a:solidFill>
                <a:effectLst/>
                <a:latin typeface="+mn-lt"/>
                <a:ea typeface="+mn-ea"/>
                <a:cs typeface="+mn-cs"/>
                <a:hlinkClick r:id="rId8"/>
              </a:rPr>
              <a:t>flowers</a:t>
            </a:r>
            <a:r>
              <a:rPr lang="en-US" sz="1200" kern="1200" dirty="0" smtClean="0">
                <a:solidFill>
                  <a:schemeClr val="tx1"/>
                </a:solidFill>
                <a:effectLst/>
                <a:latin typeface="+mn-lt"/>
                <a:ea typeface="+mn-ea"/>
                <a:cs typeface="+mn-cs"/>
              </a:rPr>
              <a:t> full of nectar appear. The </a:t>
            </a:r>
            <a:r>
              <a:rPr lang="en-US" sz="1200" u="sng" kern="1200" dirty="0" smtClean="0">
                <a:solidFill>
                  <a:schemeClr val="tx1"/>
                </a:solidFill>
                <a:effectLst/>
                <a:latin typeface="+mn-lt"/>
                <a:ea typeface="+mn-ea"/>
                <a:cs typeface="+mn-cs"/>
                <a:hlinkClick r:id="rId9"/>
              </a:rPr>
              <a:t>leaves</a:t>
            </a:r>
            <a:r>
              <a:rPr lang="en-US" sz="1200" kern="1200" dirty="0" smtClean="0">
                <a:solidFill>
                  <a:schemeClr val="tx1"/>
                </a:solidFill>
                <a:effectLst/>
                <a:latin typeface="+mn-lt"/>
                <a:ea typeface="+mn-ea"/>
                <a:cs typeface="+mn-cs"/>
              </a:rPr>
              <a:t> have a gentle </a:t>
            </a:r>
            <a:r>
              <a:rPr lang="en-US" sz="1200" u="sng" kern="1200" dirty="0" smtClean="0">
                <a:solidFill>
                  <a:schemeClr val="tx1"/>
                </a:solidFill>
                <a:effectLst/>
                <a:latin typeface="+mn-lt"/>
                <a:ea typeface="+mn-ea"/>
                <a:cs typeface="+mn-cs"/>
                <a:hlinkClick r:id="rId10"/>
              </a:rPr>
              <a:t>lemon</a:t>
            </a:r>
            <a:r>
              <a:rPr lang="en-US" sz="1200" kern="1200" dirty="0" smtClean="0">
                <a:solidFill>
                  <a:schemeClr val="tx1"/>
                </a:solidFill>
                <a:effectLst/>
                <a:latin typeface="+mn-lt"/>
                <a:ea typeface="+mn-ea"/>
                <a:cs typeface="+mn-cs"/>
              </a:rPr>
              <a:t> scent. These attract </a:t>
            </a:r>
            <a:r>
              <a:rPr lang="en-US" sz="1200" u="sng" kern="1200" dirty="0" smtClean="0">
                <a:solidFill>
                  <a:schemeClr val="tx1"/>
                </a:solidFill>
                <a:effectLst/>
                <a:latin typeface="+mn-lt"/>
                <a:ea typeface="+mn-ea"/>
                <a:cs typeface="+mn-cs"/>
                <a:hlinkClick r:id="rId11"/>
              </a:rPr>
              <a:t>bees</a:t>
            </a:r>
            <a:r>
              <a:rPr lang="en-US" sz="1200" kern="1200" dirty="0" smtClean="0">
                <a:solidFill>
                  <a:schemeClr val="tx1"/>
                </a:solidFill>
                <a:effectLst/>
                <a:latin typeface="+mn-lt"/>
                <a:ea typeface="+mn-ea"/>
                <a:cs typeface="+mn-cs"/>
              </a:rPr>
              <a:t>, The crushed leaves, when rubbed on the skin, are used as a repellant for </a:t>
            </a:r>
            <a:r>
              <a:rPr lang="en-US" sz="1200" u="sng" kern="1200" dirty="0" smtClean="0">
                <a:solidFill>
                  <a:schemeClr val="tx1"/>
                </a:solidFill>
                <a:effectLst/>
                <a:latin typeface="+mn-lt"/>
                <a:ea typeface="+mn-ea"/>
                <a:cs typeface="+mn-cs"/>
                <a:hlinkClick r:id="rId12"/>
              </a:rPr>
              <a:t>mosquitos</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Perennial Suitable for: light (sandy) and medium (loamy) soils and prefers well-drained soil. Suitable pH: acid, neutral and basic (alkaline) soils. It can grow in semi-shade (light woodland) or no shade. It prefers dry or moist soil and can tolerate drought. Woodland Garden Sunny Edge; Dappled Shade; Shady Edge . 1.25 feet tall</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16</a:t>
            </a:fld>
            <a:endParaRPr lang="en-US" dirty="0"/>
          </a:p>
        </p:txBody>
      </p:sp>
    </p:spTree>
    <p:extLst>
      <p:ext uri="{BB962C8B-B14F-4D97-AF65-F5344CB8AC3E}">
        <p14:creationId xmlns:p14="http://schemas.microsoft.com/office/powerpoint/2010/main" val="292061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Perovskia atriplicifolia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Russian sage</a:t>
            </a:r>
            <a:r>
              <a:rPr lang="en-US" sz="1200" kern="1200" dirty="0" smtClean="0">
                <a:solidFill>
                  <a:schemeClr val="tx1"/>
                </a:solidFill>
                <a:effectLst/>
                <a:latin typeface="+mn-lt"/>
                <a:ea typeface="+mn-ea"/>
                <a:cs typeface="+mn-cs"/>
              </a:rPr>
              <a:t>, is a flowering </a:t>
            </a:r>
            <a:r>
              <a:rPr lang="en-US" sz="1200" u="sng" kern="1200" dirty="0" smtClean="0">
                <a:solidFill>
                  <a:schemeClr val="tx1"/>
                </a:solidFill>
                <a:effectLst/>
                <a:latin typeface="+mn-lt"/>
                <a:ea typeface="+mn-ea"/>
                <a:cs typeface="+mn-cs"/>
                <a:hlinkClick r:id="rId3"/>
              </a:rPr>
              <a:t>herbaceous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perennial plant</a:t>
            </a:r>
            <a:r>
              <a:rPr lang="en-US" sz="1200" kern="1200" dirty="0" smtClean="0">
                <a:solidFill>
                  <a:schemeClr val="tx1"/>
                </a:solidFill>
                <a:effectLst/>
                <a:latin typeface="+mn-lt"/>
                <a:ea typeface="+mn-ea"/>
                <a:cs typeface="+mn-cs"/>
              </a:rPr>
              <a:t> that is native to central Asia in an area that includes Afghanistan, Iran, Pakistan, and Tibet.</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Despite its common name, Russian sage is not in the same genus as other </a:t>
            </a:r>
            <a:r>
              <a:rPr lang="en-US" sz="1200" i="1" u="sng" kern="1200" dirty="0" smtClean="0">
                <a:solidFill>
                  <a:schemeClr val="tx1"/>
                </a:solidFill>
                <a:effectLst/>
                <a:latin typeface="+mn-lt"/>
                <a:ea typeface="+mn-ea"/>
                <a:cs typeface="+mn-cs"/>
                <a:hlinkClick r:id="rId5"/>
              </a:rPr>
              <a:t>Salvias</a:t>
            </a:r>
            <a:r>
              <a:rPr lang="en-US" sz="1200" kern="1200" dirty="0" smtClean="0">
                <a:solidFill>
                  <a:schemeClr val="tx1"/>
                </a:solidFill>
                <a:effectLst/>
                <a:latin typeface="+mn-lt"/>
                <a:ea typeface="+mn-ea"/>
                <a:cs typeface="+mn-cs"/>
              </a:rPr>
              <a:t>, which are commonly called "sage".</a:t>
            </a:r>
          </a:p>
          <a:p>
            <a:r>
              <a:rPr lang="en-US" sz="1200" kern="1200" dirty="0" smtClean="0">
                <a:solidFill>
                  <a:schemeClr val="tx1"/>
                </a:solidFill>
                <a:effectLst/>
                <a:latin typeface="+mn-lt"/>
                <a:ea typeface="+mn-ea"/>
                <a:cs typeface="+mn-cs"/>
              </a:rPr>
              <a:t>Russian sage grows on upright, grayish white stems that are (3.3 to 4.3 ft) tall, The stems and leaves give off a pungent odor when crushed or bruised. In late summer and autumn, Russian sage produces spires of small, tubular flowers of blue or lavender color. These spires may grow up to 30 cm long, and last up to two or three months. It is considered a </a:t>
            </a:r>
            <a:r>
              <a:rPr lang="en-US" sz="1200" u="sng" kern="1200" dirty="0" smtClean="0">
                <a:solidFill>
                  <a:schemeClr val="tx1"/>
                </a:solidFill>
                <a:effectLst/>
                <a:latin typeface="+mn-lt"/>
                <a:ea typeface="+mn-ea"/>
                <a:cs typeface="+mn-cs"/>
                <a:hlinkClick r:id="rId6"/>
              </a:rPr>
              <a:t>sub-shrub</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 its native habitat, the flowers are eaten fresh, and the leaves are smoked like tobacco for its euphoria properties</a:t>
            </a:r>
          </a:p>
          <a:p>
            <a:pPr rtl="0"/>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17</a:t>
            </a:fld>
            <a:endParaRPr lang="en-US" dirty="0"/>
          </a:p>
        </p:txBody>
      </p:sp>
    </p:spTree>
    <p:extLst>
      <p:ext uri="{BB962C8B-B14F-4D97-AF65-F5344CB8AC3E}">
        <p14:creationId xmlns:p14="http://schemas.microsoft.com/office/powerpoint/2010/main" val="202362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Phacelia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phacelia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scorpionweed</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hlinkClick r:id="rId3"/>
              </a:rPr>
              <a:t>heliotrope</a:t>
            </a:r>
            <a:r>
              <a:rPr lang="en-US" sz="1200" kern="1200" dirty="0" smtClean="0">
                <a:solidFill>
                  <a:schemeClr val="tx1"/>
                </a:solidFill>
                <a:effectLst/>
                <a:latin typeface="+mn-lt"/>
                <a:ea typeface="+mn-ea"/>
                <a:cs typeface="+mn-cs"/>
              </a:rPr>
              <a:t>) is a </a:t>
            </a:r>
            <a:r>
              <a:rPr lang="en-US" sz="1200" u="sng" kern="1200" dirty="0" smtClean="0">
                <a:solidFill>
                  <a:schemeClr val="tx1"/>
                </a:solidFill>
                <a:effectLst/>
                <a:latin typeface="+mn-lt"/>
                <a:ea typeface="+mn-ea"/>
                <a:cs typeface="+mn-cs"/>
                <a:hlinkClick r:id="rId4"/>
              </a:rPr>
              <a:t>genus</a:t>
            </a:r>
            <a:r>
              <a:rPr lang="en-US" sz="1200" kern="1200" dirty="0" smtClean="0">
                <a:solidFill>
                  <a:schemeClr val="tx1"/>
                </a:solidFill>
                <a:effectLst/>
                <a:latin typeface="+mn-lt"/>
                <a:ea typeface="+mn-ea"/>
                <a:cs typeface="+mn-cs"/>
              </a:rPr>
              <a:t> of about 200 </a:t>
            </a:r>
            <a:r>
              <a:rPr lang="en-US" sz="1200" u="sng" kern="1200" dirty="0" smtClean="0">
                <a:solidFill>
                  <a:schemeClr val="tx1"/>
                </a:solidFill>
                <a:effectLst/>
                <a:latin typeface="+mn-lt"/>
                <a:ea typeface="+mn-ea"/>
                <a:cs typeface="+mn-cs"/>
                <a:hlinkClick r:id="rId5"/>
              </a:rPr>
              <a:t>species</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6"/>
              </a:rPr>
              <a:t>annual</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7"/>
              </a:rPr>
              <a:t>perennial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herbaceous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a:rPr>
              <a:t>plants</a:t>
            </a:r>
            <a:r>
              <a:rPr lang="en-US" sz="1200" kern="1200" dirty="0" smtClean="0">
                <a:solidFill>
                  <a:schemeClr val="tx1"/>
                </a:solidFill>
                <a:effectLst/>
                <a:latin typeface="+mn-lt"/>
                <a:ea typeface="+mn-ea"/>
                <a:cs typeface="+mn-cs"/>
              </a:rPr>
              <a:t>, native to </a:t>
            </a:r>
            <a:r>
              <a:rPr lang="en-US" sz="1200" u="sng" kern="1200" dirty="0" smtClean="0">
                <a:solidFill>
                  <a:schemeClr val="tx1"/>
                </a:solidFill>
                <a:effectLst/>
                <a:latin typeface="+mn-lt"/>
                <a:ea typeface="+mn-ea"/>
                <a:cs typeface="+mn-cs"/>
                <a:hlinkClick r:id="rId10"/>
              </a:rPr>
              <a:t>North</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1"/>
              </a:rPr>
              <a:t>South America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Blooms late Winter/late Spring – survives hottest temperatures</a:t>
            </a:r>
          </a:p>
          <a:p>
            <a:r>
              <a:rPr lang="en-US" sz="1200" kern="1200" dirty="0" smtClean="0">
                <a:solidFill>
                  <a:schemeClr val="tx1"/>
                </a:solidFill>
                <a:effectLst/>
                <a:latin typeface="+mn-lt"/>
                <a:ea typeface="+mn-ea"/>
                <a:cs typeface="+mn-cs"/>
              </a:rPr>
              <a:t>Smells like Bad BO and cause severe rash in some people depending on species</a:t>
            </a:r>
          </a:p>
          <a:p>
            <a:r>
              <a:rPr lang="en-US" sz="1200" kern="1200" dirty="0" smtClean="0">
                <a:solidFill>
                  <a:schemeClr val="tx1"/>
                </a:solidFill>
                <a:effectLst/>
                <a:latin typeface="+mn-lt"/>
                <a:ea typeface="+mn-ea"/>
                <a:cs typeface="+mn-cs"/>
              </a:rPr>
              <a:t>Many species are cultivated as </a:t>
            </a:r>
            <a:r>
              <a:rPr lang="en-US" sz="1200" u="sng" kern="1200" dirty="0" smtClean="0">
                <a:solidFill>
                  <a:schemeClr val="tx1"/>
                </a:solidFill>
                <a:effectLst/>
                <a:latin typeface="+mn-lt"/>
                <a:ea typeface="+mn-ea"/>
                <a:cs typeface="+mn-cs"/>
                <a:hlinkClick r:id="rId12"/>
              </a:rPr>
              <a:t>garden plants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3"/>
              </a:rPr>
              <a:t>honey plants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18</a:t>
            </a:fld>
            <a:endParaRPr lang="en-US" dirty="0"/>
          </a:p>
        </p:txBody>
      </p:sp>
    </p:spTree>
    <p:extLst>
      <p:ext uri="{BB962C8B-B14F-4D97-AF65-F5344CB8AC3E}">
        <p14:creationId xmlns:p14="http://schemas.microsoft.com/office/powerpoint/2010/main" val="48061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Aster</a:t>
            </a:r>
            <a:r>
              <a:rPr lang="en-US" sz="1200" kern="1200" dirty="0" smtClean="0">
                <a:solidFill>
                  <a:schemeClr val="tx1"/>
                </a:solidFill>
                <a:effectLst/>
                <a:latin typeface="+mn-lt"/>
                <a:ea typeface="+mn-ea"/>
                <a:cs typeface="+mn-cs"/>
              </a:rPr>
              <a:t> roughly 180 species within the genus, all but one being confined to Eurasia. Many species and a variety of hybrids and varieties are popular as garden plants because of their attractive and colorful flowers. </a:t>
            </a:r>
            <a:r>
              <a:rPr lang="en-US" sz="1200" i="1" kern="1200" dirty="0" smtClean="0">
                <a:solidFill>
                  <a:schemeClr val="tx1"/>
                </a:solidFill>
                <a:effectLst/>
                <a:latin typeface="+mn-lt"/>
                <a:ea typeface="+mn-ea"/>
                <a:cs typeface="+mn-cs"/>
              </a:rPr>
              <a:t>Aster</a:t>
            </a:r>
            <a:r>
              <a:rPr lang="en-US" sz="1200" kern="1200" dirty="0" smtClean="0">
                <a:solidFill>
                  <a:schemeClr val="tx1"/>
                </a:solidFill>
                <a:effectLst/>
                <a:latin typeface="+mn-lt"/>
                <a:ea typeface="+mn-ea"/>
                <a:cs typeface="+mn-cs"/>
              </a:rPr>
              <a:t> species are used as food plants by the </a:t>
            </a:r>
            <a:r>
              <a:rPr lang="en-US" sz="1200" u="sng" kern="1200" dirty="0" smtClean="0">
                <a:solidFill>
                  <a:schemeClr val="tx1"/>
                </a:solidFill>
                <a:effectLst/>
                <a:latin typeface="+mn-lt"/>
                <a:ea typeface="+mn-ea"/>
                <a:cs typeface="+mn-cs"/>
                <a:hlinkClick r:id="rId3"/>
              </a:rPr>
              <a:t>larvae</a:t>
            </a:r>
            <a:r>
              <a:rPr lang="en-US" sz="1200" kern="1200" dirty="0" smtClean="0">
                <a:solidFill>
                  <a:schemeClr val="tx1"/>
                </a:solidFill>
                <a:effectLst/>
                <a:latin typeface="+mn-lt"/>
                <a:ea typeface="+mn-ea"/>
                <a:cs typeface="+mn-cs"/>
              </a:rPr>
              <a:t> of a number of </a:t>
            </a:r>
            <a:r>
              <a:rPr lang="en-US" sz="1200" u="sng" kern="1200" dirty="0" smtClean="0">
                <a:solidFill>
                  <a:schemeClr val="tx1"/>
                </a:solidFill>
                <a:effectLst/>
                <a:latin typeface="+mn-lt"/>
                <a:ea typeface="+mn-ea"/>
                <a:cs typeface="+mn-cs"/>
                <a:hlinkClick r:id="rId4"/>
              </a:rPr>
              <a:t>Lepidoptera</a:t>
            </a:r>
            <a:r>
              <a:rPr lang="en-US" sz="1200" kern="1200" dirty="0" smtClean="0">
                <a:solidFill>
                  <a:schemeClr val="tx1"/>
                </a:solidFill>
                <a:effectLst/>
                <a:latin typeface="+mn-lt"/>
                <a:ea typeface="+mn-ea"/>
                <a:cs typeface="+mn-cs"/>
              </a:rPr>
              <a:t> species. Flowers Fall a wee or 2 before Mums</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19</a:t>
            </a:fld>
            <a:endParaRPr lang="en-US" dirty="0"/>
          </a:p>
        </p:txBody>
      </p:sp>
    </p:spTree>
    <p:extLst>
      <p:ext uri="{BB962C8B-B14F-4D97-AF65-F5344CB8AC3E}">
        <p14:creationId xmlns:p14="http://schemas.microsoft.com/office/powerpoint/2010/main" val="3969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a low-growing winter </a:t>
            </a:r>
            <a:r>
              <a:rPr lang="en-US" sz="1200" u="none" strike="noStrike" kern="1200" dirty="0" smtClean="0">
                <a:solidFill>
                  <a:schemeClr val="tx1"/>
                </a:solidFill>
                <a:effectLst/>
                <a:latin typeface="+mn-lt"/>
                <a:ea typeface="+mn-ea"/>
                <a:cs typeface="+mn-cs"/>
                <a:hlinkClick r:id="rId3" tooltip="Annual plant"/>
              </a:rPr>
              <a:t>annual plant</a:t>
            </a:r>
            <a:r>
              <a:rPr lang="en-US" sz="1200" kern="1200" dirty="0" smtClean="0">
                <a:solidFill>
                  <a:schemeClr val="tx1"/>
                </a:solidFill>
                <a:effectLst/>
                <a:latin typeface="+mn-lt"/>
                <a:ea typeface="+mn-ea"/>
                <a:cs typeface="+mn-cs"/>
              </a:rPr>
              <a:t>. The </a:t>
            </a:r>
            <a:r>
              <a:rPr lang="en-US" sz="1200" u="none" strike="noStrike" kern="1200" dirty="0" smtClean="0">
                <a:solidFill>
                  <a:schemeClr val="tx1"/>
                </a:solidFill>
                <a:effectLst/>
                <a:latin typeface="+mn-lt"/>
                <a:ea typeface="+mn-ea"/>
                <a:cs typeface="+mn-cs"/>
                <a:hlinkClick r:id="rId4" tooltip="Flower"/>
              </a:rPr>
              <a:t>flowers</a:t>
            </a:r>
            <a:r>
              <a:rPr lang="en-US" sz="1200" kern="1200" dirty="0" smtClean="0">
                <a:solidFill>
                  <a:schemeClr val="tx1"/>
                </a:solidFill>
                <a:effectLst/>
                <a:latin typeface="+mn-lt"/>
                <a:ea typeface="+mn-ea"/>
                <a:cs typeface="+mn-cs"/>
              </a:rPr>
              <a:t> are pink to purple, 1.5-2 cm long.</a:t>
            </a:r>
          </a:p>
          <a:p>
            <a:r>
              <a:rPr lang="en-US" sz="1200" kern="1200" dirty="0" smtClean="0">
                <a:solidFill>
                  <a:schemeClr val="tx1"/>
                </a:solidFill>
                <a:effectLst/>
                <a:latin typeface="+mn-lt"/>
                <a:ea typeface="+mn-ea"/>
                <a:cs typeface="+mn-cs"/>
              </a:rPr>
              <a:t>It flowers early spring it propagates freely by </a:t>
            </a:r>
            <a:r>
              <a:rPr lang="en-US" sz="1200" u="none" strike="noStrike" kern="1200" dirty="0" smtClean="0">
                <a:solidFill>
                  <a:schemeClr val="tx1"/>
                </a:solidFill>
                <a:effectLst/>
                <a:latin typeface="+mn-lt"/>
                <a:ea typeface="+mn-ea"/>
                <a:cs typeface="+mn-cs"/>
                <a:hlinkClick r:id="rId5" tooltip="Seed"/>
              </a:rPr>
              <a:t>seed</a:t>
            </a:r>
            <a:r>
              <a:rPr lang="en-US" sz="1200" kern="1200" dirty="0" smtClean="0">
                <a:solidFill>
                  <a:schemeClr val="tx1"/>
                </a:solidFill>
                <a:effectLst/>
                <a:latin typeface="+mn-lt"/>
                <a:ea typeface="+mn-ea"/>
                <a:cs typeface="+mn-cs"/>
              </a:rPr>
              <a:t> and is regarded as a minor </a:t>
            </a:r>
            <a:r>
              <a:rPr lang="en-US" sz="1200" u="none" strike="noStrike" kern="1200" dirty="0" smtClean="0">
                <a:solidFill>
                  <a:schemeClr val="tx1"/>
                </a:solidFill>
                <a:effectLst/>
                <a:latin typeface="+mn-lt"/>
                <a:ea typeface="+mn-ea"/>
                <a:cs typeface="+mn-cs"/>
                <a:hlinkClick r:id="rId6" tooltip="Weed"/>
              </a:rPr>
              <a:t>weed</a:t>
            </a:r>
            <a:r>
              <a:rPr lang="en-US" sz="1200" kern="1200" dirty="0" smtClean="0">
                <a:solidFill>
                  <a:schemeClr val="tx1"/>
                </a:solidFill>
                <a:effectLst/>
                <a:latin typeface="+mn-lt"/>
                <a:ea typeface="+mn-ea"/>
                <a:cs typeface="+mn-cs"/>
              </a:rPr>
              <a:t>. Where common, is an important </a:t>
            </a:r>
            <a:r>
              <a:rPr lang="en-US" sz="1200" u="none" strike="noStrike" kern="1200" dirty="0" smtClean="0">
                <a:solidFill>
                  <a:schemeClr val="tx1"/>
                </a:solidFill>
                <a:effectLst/>
                <a:latin typeface="+mn-lt"/>
                <a:ea typeface="+mn-ea"/>
                <a:cs typeface="+mn-cs"/>
                <a:hlinkClick r:id="rId7" tooltip="Nectar"/>
              </a:rPr>
              <a:t>nectar</a:t>
            </a:r>
            <a:r>
              <a:rPr lang="en-US" sz="1200" kern="1200" dirty="0" smtClean="0">
                <a:solidFill>
                  <a:schemeClr val="tx1"/>
                </a:solidFill>
                <a:effectLst/>
                <a:latin typeface="+mn-lt"/>
                <a:ea typeface="+mn-ea"/>
                <a:cs typeface="+mn-cs"/>
              </a:rPr>
              <a:t> and </a:t>
            </a:r>
            <a:r>
              <a:rPr lang="en-US" sz="1200" u="none" strike="noStrike" kern="1200" dirty="0" smtClean="0">
                <a:solidFill>
                  <a:schemeClr val="tx1"/>
                </a:solidFill>
                <a:effectLst/>
                <a:latin typeface="+mn-lt"/>
                <a:ea typeface="+mn-ea"/>
                <a:cs typeface="+mn-cs"/>
                <a:hlinkClick r:id="rId8" tooltip="Pollen"/>
              </a:rPr>
              <a:t>pollen</a:t>
            </a:r>
            <a:r>
              <a:rPr lang="en-US" sz="1200" kern="1200" dirty="0" smtClean="0">
                <a:solidFill>
                  <a:schemeClr val="tx1"/>
                </a:solidFill>
                <a:effectLst/>
                <a:latin typeface="+mn-lt"/>
                <a:ea typeface="+mn-ea"/>
                <a:cs typeface="+mn-cs"/>
              </a:rPr>
              <a:t> plant for </a:t>
            </a:r>
            <a:r>
              <a:rPr lang="en-US" sz="1200" u="none" strike="noStrike" kern="1200" dirty="0" smtClean="0">
                <a:solidFill>
                  <a:schemeClr val="tx1"/>
                </a:solidFill>
                <a:effectLst/>
                <a:latin typeface="+mn-lt"/>
                <a:ea typeface="+mn-ea"/>
                <a:cs typeface="+mn-cs"/>
                <a:hlinkClick r:id="rId9" tooltip="Bee"/>
              </a:rPr>
              <a:t>bees</a:t>
            </a:r>
            <a:r>
              <a:rPr lang="en-US" sz="1200" kern="1200" dirty="0" smtClean="0">
                <a:solidFill>
                  <a:schemeClr val="tx1"/>
                </a:solidFill>
                <a:effectLst/>
                <a:latin typeface="+mn-lt"/>
                <a:ea typeface="+mn-ea"/>
                <a:cs typeface="+mn-cs"/>
              </a:rPr>
              <a:t>, especially </a:t>
            </a:r>
            <a:r>
              <a:rPr lang="en-US" sz="1200" u="none" strike="noStrike" kern="1200" dirty="0" smtClean="0">
                <a:solidFill>
                  <a:schemeClr val="tx1"/>
                </a:solidFill>
                <a:effectLst/>
                <a:latin typeface="+mn-lt"/>
                <a:ea typeface="+mn-ea"/>
                <a:cs typeface="+mn-cs"/>
                <a:hlinkClick r:id="rId10" tooltip="Honeybee"/>
              </a:rPr>
              <a:t>honeybees</a:t>
            </a:r>
            <a:r>
              <a:rPr lang="en-US" sz="1200" kern="1200" dirty="0" smtClean="0">
                <a:solidFill>
                  <a:schemeClr val="tx1"/>
                </a:solidFill>
                <a:effectLst/>
                <a:latin typeface="+mn-lt"/>
                <a:ea typeface="+mn-ea"/>
                <a:cs typeface="+mn-cs"/>
              </a:rPr>
              <a:t>, where it helps start the spring buildup.</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2D0B905-4507-4AB6-B03C-F4004845795E}" type="slidenum">
              <a:rPr lang="en-US" smtClean="0"/>
              <a:t>20</a:t>
            </a:fld>
            <a:endParaRPr lang="en-US" dirty="0"/>
          </a:p>
        </p:txBody>
      </p:sp>
    </p:spTree>
    <p:extLst>
      <p:ext uri="{BB962C8B-B14F-4D97-AF65-F5344CB8AC3E}">
        <p14:creationId xmlns:p14="http://schemas.microsoft.com/office/powerpoint/2010/main" val="376211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0BD0E2-3F87-4E4C-95E5-EF1054254C5C}"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53878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BD0E2-3F87-4E4C-95E5-EF1054254C5C}"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190520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BD0E2-3F87-4E4C-95E5-EF1054254C5C}"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58130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BD0E2-3F87-4E4C-95E5-EF1054254C5C}"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200274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BD0E2-3F87-4E4C-95E5-EF1054254C5C}"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53828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0BD0E2-3F87-4E4C-95E5-EF1054254C5C}" type="datetimeFigureOut">
              <a:rPr lang="en-US" smtClean="0"/>
              <a:t>9/8/15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336760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0BD0E2-3F87-4E4C-95E5-EF1054254C5C}" type="datetimeFigureOut">
              <a:rPr lang="en-US" smtClean="0"/>
              <a:t>9/8/15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131042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BD0E2-3F87-4E4C-95E5-EF1054254C5C}" type="datetimeFigureOut">
              <a:rPr lang="en-US" smtClean="0"/>
              <a:t>9/8/15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204628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BD0E2-3F87-4E4C-95E5-EF1054254C5C}" type="datetimeFigureOut">
              <a:rPr lang="en-US" smtClean="0"/>
              <a:t>9/8/15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24475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BD0E2-3F87-4E4C-95E5-EF1054254C5C}" type="datetimeFigureOut">
              <a:rPr lang="en-US" smtClean="0"/>
              <a:t>9/8/15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233617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BD0E2-3F87-4E4C-95E5-EF1054254C5C}" type="datetimeFigureOut">
              <a:rPr lang="en-US" smtClean="0"/>
              <a:t>9/8/15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67C03D-D3A5-4DDD-8341-AD77E869B35D}" type="slidenum">
              <a:rPr lang="en-US" smtClean="0"/>
              <a:t>‹#›</a:t>
            </a:fld>
            <a:endParaRPr lang="en-US" dirty="0"/>
          </a:p>
        </p:txBody>
      </p:sp>
    </p:spTree>
    <p:extLst>
      <p:ext uri="{BB962C8B-B14F-4D97-AF65-F5344CB8AC3E}">
        <p14:creationId xmlns:p14="http://schemas.microsoft.com/office/powerpoint/2010/main" val="3472706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BD0E2-3F87-4E4C-95E5-EF1054254C5C}" type="datetimeFigureOut">
              <a:rPr lang="en-US" smtClean="0"/>
              <a:t>9/8/15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7C03D-D3A5-4DDD-8341-AD77E869B35D}" type="slidenum">
              <a:rPr lang="en-US" smtClean="0"/>
              <a:t>‹#›</a:t>
            </a:fld>
            <a:endParaRPr lang="en-US" dirty="0"/>
          </a:p>
        </p:txBody>
      </p:sp>
    </p:spTree>
    <p:extLst>
      <p:ext uri="{BB962C8B-B14F-4D97-AF65-F5344CB8AC3E}">
        <p14:creationId xmlns:p14="http://schemas.microsoft.com/office/powerpoint/2010/main" val="99200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1\16\Borago_officinalis_white_flower.jpg" TargetMode="External"/><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d\dc\Natternkopf_oe.jpg" TargetMode="External"/><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e\ec\Cerana.jpg" TargetMode="External"/><Relationship Id="rId5" Type="http://schemas.openxmlformats.org/officeDocument/2006/relationships/image" Target="../media/image17.jpeg"/><Relationship Id="rId6" Type="http://schemas.openxmlformats.org/officeDocument/2006/relationships/hyperlink" Target="file://localhost\\upload.wikimedia.org\wikipedia\commons\e\e6\Melissa_officinalis_-_K%C3%B6hler%E2%80%93s_Medizinal-Pflanzen-094.jpg" TargetMode="External"/><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5\51\Perovskia_atriplicifolia_3.jpg" TargetMode="External"/><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8\8e\Facelija.jpg" TargetMode="External"/><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b\be\Aster-alpinus.JPG" TargetMode="External"/><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en.wikipedia.org/wiki/File:Lamium_amplexicaule_Kaldari_01.jpg" TargetMode="External"/><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0\03\Dianthus_chinensis.jpg" TargetMode="External"/><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3\3a\Zinnia_x_hybrida.jpg" TargetMode="External"/><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5\52\LantanaFlowerLeaves.jpg" TargetMode="External"/><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d\d6\Salvia_splendens1.jpg" TargetMode="External"/><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3\38\Pentas_flowers.jpg" TargetMode="External"/><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0\05\Cuphea_nudicostata_2.jpg" TargetMode="External"/><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6\64\Salvia_farinacea1.jpg" TargetMode="External"/><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c\cb\Hibiscus_flower_TZ.jpg" TargetMode="External"/><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en\3\3f\VincaMinor_closeup.jpg" TargetMode="External"/><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5\51\Impatiens_zombensis.JPG" TargetMode="External"/><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a\aa\Leonotis_leonorus10.jpg" TargetMode="External"/><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3\3c\Viola_tricolor_001.JPG" TargetMode="External"/><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en.wikipedia.org/wiki/File:Black_eyed_susan_20040717_110754_2.1474.jpg" TargetMode="External"/><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7\70\Flore-bassin-bleu.jpg" TargetMode="External"/><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d\d4\Trollius_europaeus_020503.jpg" TargetMode="External"/><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1\1a\Trifolium_April_2010-2.jpg" TargetMode="External"/><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file://localhost\\upload.wikimedia.org\wikipedia\commons\2\26\Solidago_canadensis_20050815_248.jpg" TargetMode="External"/><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www.cebeekeeping.com/" TargetMode="External"/><Relationship Id="rId6" Type="http://schemas.openxmlformats.org/officeDocument/2006/relationships/hyperlink" Target="http://www.mnn.com/local-reports/pennsylvania/local-blog/the-importance-of-honeybees" TargetMode="External"/><Relationship Id="rId7" Type="http://schemas.openxmlformats.org/officeDocument/2006/relationships/hyperlink" Target="http://www.ent.uga.edu/index.html" TargetMode="External"/><Relationship Id="rId8" Type="http://schemas.openxmlformats.org/officeDocument/2006/relationships/hyperlink" Target="http://www.ent.uga.edu/bees/index.html" TargetMode="External"/><Relationship Id="rId9" Type="http://schemas.openxmlformats.org/officeDocument/2006/relationships/hyperlink" Target="http://www.ent.uga.edu/bees/beekeeping.html" TargetMode="External"/><Relationship Id="rId10" Type="http://schemas.openxmlformats.org/officeDocument/2006/relationships/hyperlink" Target="http://www.ent.uga.edu/bees/pollination/plants-year-round-forage.html" TargetMode="External"/><Relationship Id="rId11" Type="http://schemas.openxmlformats.org/officeDocument/2006/relationships/hyperlink" Target="file:///commons.wikimedia.org\wiki\Main_Page" TargetMode="External"/><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file://localhost\\upload.wikimedia.org\wikipedia\commons\6\6b\Mimulus_nectar_guide_UV_VIS.jpg"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72455"/>
            <a:ext cx="8001000" cy="5570756"/>
          </a:xfrm>
          <a:prstGeom prst="rect">
            <a:avLst/>
          </a:prstGeom>
          <a:noFill/>
        </p:spPr>
        <p:txBody>
          <a:bodyPr wrap="square" rtlCol="0">
            <a:spAutoFit/>
          </a:bodyPr>
          <a:lstStyle/>
          <a:p>
            <a:pPr algn="ctr"/>
            <a:r>
              <a:rPr lang="en-US" sz="8800" b="1" dirty="0" smtClean="0">
                <a:solidFill>
                  <a:srgbClr val="FF0000"/>
                </a:solidFill>
              </a:rPr>
              <a:t>HONEY BEE</a:t>
            </a:r>
          </a:p>
          <a:p>
            <a:pPr algn="ctr"/>
            <a:r>
              <a:rPr lang="en-US" sz="8800" b="1" dirty="0" smtClean="0">
                <a:solidFill>
                  <a:srgbClr val="FF0000"/>
                </a:solidFill>
              </a:rPr>
              <a:t> GARDENING</a:t>
            </a:r>
          </a:p>
          <a:p>
            <a:pPr algn="ctr"/>
            <a:r>
              <a:rPr lang="en-US" sz="6000" b="1" u="sng" dirty="0" smtClean="0">
                <a:solidFill>
                  <a:srgbClr val="0070C0"/>
                </a:solidFill>
              </a:rPr>
              <a:t>Annuals</a:t>
            </a:r>
            <a:r>
              <a:rPr lang="en-US" sz="6000" b="1" dirty="0" smtClean="0">
                <a:solidFill>
                  <a:srgbClr val="0070C0"/>
                </a:solidFill>
              </a:rPr>
              <a:t> Used</a:t>
            </a:r>
          </a:p>
          <a:p>
            <a:pPr algn="ctr"/>
            <a:r>
              <a:rPr lang="en-US" sz="6000" b="1" dirty="0" smtClean="0">
                <a:solidFill>
                  <a:srgbClr val="0070C0"/>
                </a:solidFill>
              </a:rPr>
              <a:t>To Attract &amp;</a:t>
            </a:r>
          </a:p>
          <a:p>
            <a:pPr algn="ctr"/>
            <a:r>
              <a:rPr lang="en-US" sz="6000" b="1" dirty="0" smtClean="0">
                <a:solidFill>
                  <a:srgbClr val="0070C0"/>
                </a:solidFill>
              </a:rPr>
              <a:t>Feed Honey Bees</a:t>
            </a:r>
            <a:endParaRPr lang="en-US" sz="6000" b="1" dirty="0">
              <a:solidFill>
                <a:srgbClr val="0070C0"/>
              </a:solidFill>
            </a:endParaRPr>
          </a:p>
        </p:txBody>
      </p:sp>
    </p:spTree>
    <p:extLst>
      <p:ext uri="{BB962C8B-B14F-4D97-AF65-F5344CB8AC3E}">
        <p14:creationId xmlns:p14="http://schemas.microsoft.com/office/powerpoint/2010/main" val="4132960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11" name="Text Placeholder 10"/>
          <p:cNvSpPr>
            <a:spLocks noGrp="1"/>
          </p:cNvSpPr>
          <p:nvPr>
            <p:ph type="body" idx="1"/>
          </p:nvPr>
        </p:nvSpPr>
        <p:spPr/>
        <p:txBody>
          <a:bodyPr/>
          <a:lstStyle/>
          <a:p>
            <a:endParaRPr lang="en-US" dirty="0"/>
          </a:p>
        </p:txBody>
      </p:sp>
      <p:sp>
        <p:nvSpPr>
          <p:cNvPr id="12" name="Content Placeholder 11"/>
          <p:cNvSpPr>
            <a:spLocks noGrp="1"/>
          </p:cNvSpPr>
          <p:nvPr>
            <p:ph sz="half" idx="2"/>
          </p:nvPr>
        </p:nvSpPr>
        <p:spPr/>
        <p:txBody>
          <a:bodyPr/>
          <a:lstStyle/>
          <a:p>
            <a:endParaRPr lang="en-US" dirty="0"/>
          </a:p>
        </p:txBody>
      </p:sp>
      <p:sp>
        <p:nvSpPr>
          <p:cNvPr id="13" name="Text Placeholder 12"/>
          <p:cNvSpPr>
            <a:spLocks noGrp="1"/>
          </p:cNvSpPr>
          <p:nvPr>
            <p:ph type="body" sz="quarter" idx="3"/>
          </p:nvPr>
        </p:nvSpPr>
        <p:spPr/>
        <p:txBody>
          <a:bodyPr/>
          <a:lstStyle/>
          <a:p>
            <a:endParaRPr lang="en-US" dirty="0"/>
          </a:p>
        </p:txBody>
      </p:sp>
      <p:sp>
        <p:nvSpPr>
          <p:cNvPr id="14" name="Content Placeholder 13"/>
          <p:cNvSpPr>
            <a:spLocks noGrp="1"/>
          </p:cNvSpPr>
          <p:nvPr>
            <p:ph sz="quarter" idx="4"/>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97"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2568" y="5257800"/>
            <a:ext cx="5735201" cy="523220"/>
          </a:xfrm>
          <a:prstGeom prst="rect">
            <a:avLst/>
          </a:prstGeom>
        </p:spPr>
        <p:txBody>
          <a:bodyPr wrap="square">
            <a:spAutoFit/>
          </a:bodyPr>
          <a:lstStyle/>
          <a:p>
            <a:endParaRPr lang="en-US" sz="2800" dirty="0"/>
          </a:p>
        </p:txBody>
      </p:sp>
      <p:sp>
        <p:nvSpPr>
          <p:cNvPr id="9" name="TextBox 8"/>
          <p:cNvSpPr txBox="1"/>
          <p:nvPr/>
        </p:nvSpPr>
        <p:spPr>
          <a:xfrm>
            <a:off x="3124200" y="533400"/>
            <a:ext cx="6019800" cy="369332"/>
          </a:xfrm>
          <a:prstGeom prst="rect">
            <a:avLst/>
          </a:prstGeom>
          <a:noFill/>
        </p:spPr>
        <p:txBody>
          <a:bodyPr wrap="square" rtlCol="0">
            <a:spAutoFit/>
          </a:bodyPr>
          <a:lstStyle/>
          <a:p>
            <a:pPr algn="ctr"/>
            <a:endParaRPr lang="en-US" dirty="0"/>
          </a:p>
        </p:txBody>
      </p:sp>
      <p:sp>
        <p:nvSpPr>
          <p:cNvPr id="4" name="TextBox 3"/>
          <p:cNvSpPr txBox="1"/>
          <p:nvPr/>
        </p:nvSpPr>
        <p:spPr>
          <a:xfrm>
            <a:off x="838200" y="0"/>
            <a:ext cx="6941432" cy="769441"/>
          </a:xfrm>
          <a:prstGeom prst="rect">
            <a:avLst/>
          </a:prstGeom>
          <a:noFill/>
        </p:spPr>
        <p:txBody>
          <a:bodyPr wrap="square" rtlCol="0">
            <a:spAutoFit/>
          </a:bodyPr>
          <a:lstStyle/>
          <a:p>
            <a:pPr algn="ctr"/>
            <a:r>
              <a:rPr lang="en-US" sz="4400" dirty="0" smtClean="0"/>
              <a:t>Mulches</a:t>
            </a:r>
            <a:endParaRPr lang="en-US" sz="4400" dirty="0"/>
          </a:p>
        </p:txBody>
      </p:sp>
      <p:pic>
        <p:nvPicPr>
          <p:cNvPr id="2050" name="Picture 2" descr="C:\Users\dlinvill\AppData\Local\Microsoft\Windows\Temporary Internet Files\Content.IE5\YNSJBEHJ\MP9003137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2064"/>
            <a:ext cx="3657600" cy="40619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38599" y="1281589"/>
            <a:ext cx="4952999" cy="4524315"/>
          </a:xfrm>
          <a:prstGeom prst="rect">
            <a:avLst/>
          </a:prstGeom>
          <a:noFill/>
        </p:spPr>
        <p:txBody>
          <a:bodyPr wrap="square" rtlCol="0">
            <a:spAutoFit/>
          </a:bodyPr>
          <a:lstStyle/>
          <a:p>
            <a:r>
              <a:rPr lang="en-US" sz="3200" dirty="0" smtClean="0"/>
              <a:t>Apply a mulch approximately 3 inches thick around the flowers. This helps keep weeds out and water in. It also helps reduces soil erosion and helps keep the nutrients in the soil. Almost any organic mulch will work.</a:t>
            </a:r>
            <a:endParaRPr lang="en-US" sz="3200" dirty="0"/>
          </a:p>
        </p:txBody>
      </p:sp>
    </p:spTree>
    <p:extLst>
      <p:ext uri="{BB962C8B-B14F-4D97-AF65-F5344CB8AC3E}">
        <p14:creationId xmlns:p14="http://schemas.microsoft.com/office/powerpoint/2010/main" val="3482858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2"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2568" y="5257800"/>
            <a:ext cx="5735201" cy="523220"/>
          </a:xfrm>
          <a:prstGeom prst="rect">
            <a:avLst/>
          </a:prstGeom>
        </p:spPr>
        <p:txBody>
          <a:bodyPr wrap="square">
            <a:spAutoFit/>
          </a:bodyPr>
          <a:lstStyle/>
          <a:p>
            <a:endParaRPr lang="en-US" sz="2800" dirty="0"/>
          </a:p>
        </p:txBody>
      </p:sp>
      <p:pic>
        <p:nvPicPr>
          <p:cNvPr id="6" name="Picture 3" descr="black H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609600"/>
            <a:ext cx="27432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l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599" y="609601"/>
            <a:ext cx="2666999" cy="43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l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098800"/>
            <a:ext cx="2816225" cy="391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l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599" y="609600"/>
            <a:ext cx="318631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l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6225" y="4129881"/>
            <a:ext cx="1787525" cy="274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l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4129881"/>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81200" y="-76200"/>
            <a:ext cx="6934200" cy="369332"/>
          </a:xfrm>
          <a:prstGeom prst="rect">
            <a:avLst/>
          </a:prstGeom>
          <a:noFill/>
        </p:spPr>
        <p:txBody>
          <a:bodyPr wrap="square" rtlCol="0">
            <a:spAutoFit/>
          </a:bodyPr>
          <a:lstStyle/>
          <a:p>
            <a:pPr algn="ctr"/>
            <a:r>
              <a:rPr lang="en-US" dirty="0" smtClean="0"/>
              <a:t>Soil Amendments</a:t>
            </a:r>
            <a:endParaRPr lang="en-US" dirty="0"/>
          </a:p>
        </p:txBody>
      </p:sp>
    </p:spTree>
    <p:extLst>
      <p:ext uri="{BB962C8B-B14F-4D97-AF65-F5344CB8AC3E}">
        <p14:creationId xmlns:p14="http://schemas.microsoft.com/office/powerpoint/2010/main" val="1958184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72"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2568" y="5257800"/>
            <a:ext cx="5735201" cy="523220"/>
          </a:xfrm>
          <a:prstGeom prst="rect">
            <a:avLst/>
          </a:prstGeom>
        </p:spPr>
        <p:txBody>
          <a:bodyPr wrap="square">
            <a:spAutoFit/>
          </a:bodyPr>
          <a:lstStyle/>
          <a:p>
            <a:endParaRPr lang="en-US" sz="2800" dirty="0"/>
          </a:p>
        </p:txBody>
      </p:sp>
      <p:sp>
        <p:nvSpPr>
          <p:cNvPr id="4" name="Rectangle 3"/>
          <p:cNvSpPr/>
          <p:nvPr/>
        </p:nvSpPr>
        <p:spPr>
          <a:xfrm>
            <a:off x="457200" y="-63127"/>
            <a:ext cx="8077200" cy="5927777"/>
          </a:xfrm>
          <a:prstGeom prst="rect">
            <a:avLst/>
          </a:prstGeom>
        </p:spPr>
        <p:txBody>
          <a:bodyPr wrap="square">
            <a:spAutoFit/>
          </a:bodyPr>
          <a:lstStyle/>
          <a:p>
            <a:pPr>
              <a:lnSpc>
                <a:spcPct val="80000"/>
              </a:lnSpc>
            </a:pPr>
            <a:r>
              <a:rPr lang="en-US" sz="2800" dirty="0"/>
              <a:t>Incorporate a MINIUM of 3 inches of </a:t>
            </a:r>
            <a:r>
              <a:rPr lang="en-US" sz="2800" dirty="0" smtClean="0"/>
              <a:t>compost/amendments </a:t>
            </a:r>
            <a:r>
              <a:rPr lang="en-US" sz="2800" dirty="0"/>
              <a:t>into the top 12 inches of the </a:t>
            </a:r>
            <a:r>
              <a:rPr lang="en-US" sz="2800" dirty="0" smtClean="0"/>
              <a:t>soil. One </a:t>
            </a:r>
            <a:r>
              <a:rPr lang="en-US" sz="2800" dirty="0"/>
              <a:t>cubic yard of soil amendment will put a 3 inch layer on 100 ft</a:t>
            </a:r>
            <a:r>
              <a:rPr lang="en-US" sz="2800" baseline="30000" dirty="0"/>
              <a:t>2</a:t>
            </a:r>
            <a:r>
              <a:rPr lang="en-US" sz="2800" dirty="0"/>
              <a:t> of </a:t>
            </a:r>
            <a:r>
              <a:rPr lang="en-US" sz="2800" dirty="0" smtClean="0"/>
              <a:t>garden </a:t>
            </a:r>
          </a:p>
          <a:p>
            <a:pPr>
              <a:lnSpc>
                <a:spcPct val="80000"/>
              </a:lnSpc>
            </a:pPr>
            <a:endParaRPr lang="en-US" sz="2800" dirty="0"/>
          </a:p>
          <a:p>
            <a:pPr algn="ctr">
              <a:lnSpc>
                <a:spcPct val="80000"/>
              </a:lnSpc>
            </a:pPr>
            <a:r>
              <a:rPr lang="en-US" sz="2800" dirty="0"/>
              <a:t>One cubic yard = 27 ft</a:t>
            </a:r>
            <a:r>
              <a:rPr lang="en-US" sz="2800" baseline="30000" dirty="0"/>
              <a:t>3</a:t>
            </a:r>
            <a:r>
              <a:rPr lang="en-US" sz="2800" dirty="0"/>
              <a:t> </a:t>
            </a:r>
          </a:p>
          <a:p>
            <a:pPr algn="ctr">
              <a:lnSpc>
                <a:spcPct val="80000"/>
              </a:lnSpc>
              <a:buFontTx/>
              <a:buNone/>
            </a:pPr>
            <a:r>
              <a:rPr lang="en-US" sz="2800" dirty="0"/>
              <a:t>You will need</a:t>
            </a:r>
          </a:p>
          <a:p>
            <a:pPr algn="ctr">
              <a:lnSpc>
                <a:spcPct val="80000"/>
              </a:lnSpc>
              <a:buFontTx/>
              <a:buNone/>
            </a:pPr>
            <a:r>
              <a:rPr lang="en-US" sz="2800" dirty="0"/>
              <a:t> 9 three cubic </a:t>
            </a:r>
            <a:r>
              <a:rPr lang="en-US" sz="2800" dirty="0" smtClean="0"/>
              <a:t>ft. </a:t>
            </a:r>
            <a:r>
              <a:rPr lang="en-US" sz="2800" dirty="0"/>
              <a:t>bags</a:t>
            </a:r>
          </a:p>
          <a:p>
            <a:pPr algn="ctr">
              <a:lnSpc>
                <a:spcPct val="80000"/>
              </a:lnSpc>
              <a:buFontTx/>
              <a:buNone/>
            </a:pPr>
            <a:r>
              <a:rPr lang="en-US" sz="2800" dirty="0"/>
              <a:t> or</a:t>
            </a:r>
          </a:p>
          <a:p>
            <a:pPr algn="ctr">
              <a:lnSpc>
                <a:spcPct val="80000"/>
              </a:lnSpc>
              <a:buFontTx/>
              <a:buNone/>
            </a:pPr>
            <a:r>
              <a:rPr lang="en-US" sz="2800" dirty="0"/>
              <a:t>      13 two cubic </a:t>
            </a:r>
            <a:r>
              <a:rPr lang="en-US" sz="2800" dirty="0" smtClean="0"/>
              <a:t>ft. </a:t>
            </a:r>
            <a:r>
              <a:rPr lang="en-US" sz="2800" dirty="0"/>
              <a:t>bags </a:t>
            </a:r>
          </a:p>
          <a:p>
            <a:pPr algn="ctr">
              <a:lnSpc>
                <a:spcPct val="80000"/>
              </a:lnSpc>
              <a:buFontTx/>
              <a:buNone/>
            </a:pPr>
            <a:r>
              <a:rPr lang="en-US" sz="2800" dirty="0"/>
              <a:t>or</a:t>
            </a:r>
          </a:p>
          <a:p>
            <a:pPr algn="ctr">
              <a:lnSpc>
                <a:spcPct val="80000"/>
              </a:lnSpc>
              <a:buFontTx/>
              <a:buNone/>
            </a:pPr>
            <a:r>
              <a:rPr lang="en-US" sz="2800" dirty="0"/>
              <a:t>27 1cubic </a:t>
            </a:r>
            <a:r>
              <a:rPr lang="en-US" sz="2800" dirty="0" smtClean="0"/>
              <a:t>ft. </a:t>
            </a:r>
            <a:r>
              <a:rPr lang="en-US" sz="2800" dirty="0"/>
              <a:t>bags</a:t>
            </a:r>
          </a:p>
          <a:p>
            <a:pPr algn="ctr">
              <a:lnSpc>
                <a:spcPct val="80000"/>
              </a:lnSpc>
              <a:buFontTx/>
              <a:buNone/>
            </a:pPr>
            <a:endParaRPr lang="en-US" sz="2800" dirty="0"/>
          </a:p>
          <a:p>
            <a:pPr algn="ctr">
              <a:lnSpc>
                <a:spcPct val="80000"/>
              </a:lnSpc>
              <a:buFontTx/>
              <a:buNone/>
            </a:pPr>
            <a:r>
              <a:rPr lang="en-US" sz="2800" dirty="0"/>
              <a:t>for a 100 ft</a:t>
            </a:r>
            <a:r>
              <a:rPr lang="en-US" sz="2800" baseline="30000" dirty="0"/>
              <a:t>2</a:t>
            </a:r>
            <a:r>
              <a:rPr lang="en-US" sz="2800" dirty="0"/>
              <a:t> garden</a:t>
            </a:r>
          </a:p>
          <a:p>
            <a:pPr algn="ctr">
              <a:lnSpc>
                <a:spcPct val="80000"/>
              </a:lnSpc>
              <a:buFontTx/>
              <a:buNone/>
            </a:pPr>
            <a:r>
              <a:rPr lang="en-US" sz="2800" dirty="0"/>
              <a:t>(10ft X 10ft)</a:t>
            </a:r>
          </a:p>
          <a:p>
            <a:pPr>
              <a:lnSpc>
                <a:spcPct val="80000"/>
              </a:lnSpc>
              <a:buFontTx/>
              <a:buNone/>
            </a:pPr>
            <a:r>
              <a:rPr lang="en-US" dirty="0"/>
              <a:t> </a:t>
            </a:r>
          </a:p>
          <a:p>
            <a:pPr>
              <a:lnSpc>
                <a:spcPct val="80000"/>
              </a:lnSpc>
            </a:pPr>
            <a:endParaRPr lang="en-US" dirty="0"/>
          </a:p>
          <a:p>
            <a:pPr>
              <a:lnSpc>
                <a:spcPct val="80000"/>
              </a:lnSpc>
            </a:pPr>
            <a:endParaRPr lang="en-US" dirty="0"/>
          </a:p>
        </p:txBody>
      </p:sp>
    </p:spTree>
    <p:extLst>
      <p:ext uri="{BB962C8B-B14F-4D97-AF65-F5344CB8AC3E}">
        <p14:creationId xmlns:p14="http://schemas.microsoft.com/office/powerpoint/2010/main" val="1115906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8" y="-396240"/>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2568" y="5257800"/>
            <a:ext cx="5735201" cy="523220"/>
          </a:xfrm>
          <a:prstGeom prst="rect">
            <a:avLst/>
          </a:prstGeom>
        </p:spPr>
        <p:txBody>
          <a:bodyPr wrap="square">
            <a:spAutoFit/>
          </a:bodyPr>
          <a:lstStyle/>
          <a:p>
            <a:endParaRPr lang="en-US" sz="2800" dirty="0"/>
          </a:p>
        </p:txBody>
      </p:sp>
      <p:pic>
        <p:nvPicPr>
          <p:cNvPr id="2050" name="Picture 2" descr="C:\Users\dlinvill\AppData\Local\Microsoft\Windows\Temporary Internet Files\Content.IE5\JPRER7SW\MC9002804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09" y="1724024"/>
            <a:ext cx="4371735" cy="3533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linvill\AppData\Local\Microsoft\Windows\Temporary Internet Files\Content.IE5\YNSJBEHJ\MC9002330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724024"/>
            <a:ext cx="3409343" cy="3389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5442466"/>
            <a:ext cx="7620000" cy="369332"/>
          </a:xfrm>
          <a:prstGeom prst="rect">
            <a:avLst/>
          </a:prstGeom>
          <a:noFill/>
        </p:spPr>
        <p:txBody>
          <a:bodyPr wrap="square" rtlCol="0">
            <a:spAutoFit/>
          </a:bodyPr>
          <a:lstStyle/>
          <a:p>
            <a:r>
              <a:rPr lang="en-US" dirty="0" smtClean="0"/>
              <a:t>                 </a:t>
            </a:r>
            <a:r>
              <a:rPr lang="en-US" b="1" dirty="0" smtClean="0"/>
              <a:t>YES                                                                       NO</a:t>
            </a:r>
            <a:endParaRPr lang="en-US" b="1" dirty="0"/>
          </a:p>
        </p:txBody>
      </p:sp>
      <p:sp>
        <p:nvSpPr>
          <p:cNvPr id="8" name="TextBox 7"/>
          <p:cNvSpPr txBox="1"/>
          <p:nvPr/>
        </p:nvSpPr>
        <p:spPr>
          <a:xfrm>
            <a:off x="152400" y="685800"/>
            <a:ext cx="7600343" cy="707886"/>
          </a:xfrm>
          <a:prstGeom prst="rect">
            <a:avLst/>
          </a:prstGeom>
          <a:noFill/>
        </p:spPr>
        <p:txBody>
          <a:bodyPr wrap="square" rtlCol="0">
            <a:spAutoFit/>
          </a:bodyPr>
          <a:lstStyle/>
          <a:p>
            <a:pPr algn="ctr"/>
            <a:r>
              <a:rPr lang="en-US" sz="2000" b="1" dirty="0" smtClean="0">
                <a:solidFill>
                  <a:schemeClr val="tx2">
                    <a:lumMod val="60000"/>
                    <a:lumOff val="40000"/>
                  </a:schemeClr>
                </a:solidFill>
              </a:rPr>
              <a:t>Keep water off plants to reduce diseases</a:t>
            </a:r>
          </a:p>
          <a:p>
            <a:pPr algn="ctr"/>
            <a:r>
              <a:rPr lang="en-US" sz="2000" b="1" dirty="0" smtClean="0">
                <a:solidFill>
                  <a:schemeClr val="tx2">
                    <a:lumMod val="60000"/>
                    <a:lumOff val="40000"/>
                  </a:schemeClr>
                </a:solidFill>
              </a:rPr>
              <a:t>Use trickle or drip irrigation and also save water and have less weeds</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2196776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529" y="-152400"/>
            <a:ext cx="9144000" cy="830997"/>
          </a:xfrm>
          <a:prstGeom prst="rect">
            <a:avLst/>
          </a:prstGeom>
          <a:noFill/>
        </p:spPr>
        <p:txBody>
          <a:bodyPr wrap="square" rtlCol="0">
            <a:spAutoFit/>
          </a:bodyPr>
          <a:lstStyle/>
          <a:p>
            <a:pPr algn="ctr"/>
            <a:r>
              <a:rPr lang="en-US" sz="4800" dirty="0" smtClean="0"/>
              <a:t>Borage</a:t>
            </a:r>
            <a:endParaRPr lang="en-US" sz="4800" dirty="0"/>
          </a:p>
        </p:txBody>
      </p:sp>
      <p:pic>
        <p:nvPicPr>
          <p:cNvPr id="8194" name="Picture 2" descr="File:Borago officinalis white flow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383" y="678597"/>
            <a:ext cx="6888175" cy="497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51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54" y="-446500"/>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81000"/>
            <a:ext cx="9144000" cy="830997"/>
          </a:xfrm>
          <a:prstGeom prst="rect">
            <a:avLst/>
          </a:prstGeom>
          <a:noFill/>
        </p:spPr>
        <p:txBody>
          <a:bodyPr wrap="square" rtlCol="0">
            <a:spAutoFit/>
          </a:bodyPr>
          <a:lstStyle/>
          <a:p>
            <a:pPr algn="ctr"/>
            <a:r>
              <a:rPr lang="en-US" sz="4800" dirty="0" smtClean="0"/>
              <a:t> </a:t>
            </a:r>
            <a:endParaRPr lang="en-US" sz="4800" dirty="0"/>
          </a:p>
        </p:txBody>
      </p:sp>
      <p:sp>
        <p:nvSpPr>
          <p:cNvPr id="5" name="TextBox 4"/>
          <p:cNvSpPr txBox="1"/>
          <p:nvPr/>
        </p:nvSpPr>
        <p:spPr>
          <a:xfrm>
            <a:off x="475488" y="129645"/>
            <a:ext cx="8382000" cy="923330"/>
          </a:xfrm>
          <a:prstGeom prst="rect">
            <a:avLst/>
          </a:prstGeom>
          <a:noFill/>
        </p:spPr>
        <p:txBody>
          <a:bodyPr wrap="square" rtlCol="0">
            <a:spAutoFit/>
          </a:bodyPr>
          <a:lstStyle/>
          <a:p>
            <a:pPr algn="ctr"/>
            <a:r>
              <a:rPr lang="en-US" sz="5400" dirty="0"/>
              <a:t>Echium</a:t>
            </a:r>
          </a:p>
        </p:txBody>
      </p:sp>
      <p:sp>
        <p:nvSpPr>
          <p:cNvPr id="7" name="Rectangle 1">
            <a:hlinkClick r:id="rId4"/>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a:hlinkClick r:id="rId4"/>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3">
            <a:hlinkClick r:id="rId4"/>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3" name="Rectangle 4">
            <a:hlinkClick r:id="rId4"/>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222" name="Picture 6" descr="http://upload.wikimedia.org/wikipedia/commons/d/dc/Natternkopf_o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606" y="990599"/>
            <a:ext cx="4319587" cy="578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25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84" y="0"/>
            <a:ext cx="9144000" cy="830997"/>
          </a:xfrm>
          <a:prstGeom prst="rect">
            <a:avLst/>
          </a:prstGeom>
          <a:noFill/>
        </p:spPr>
        <p:txBody>
          <a:bodyPr wrap="square" rtlCol="0">
            <a:spAutoFit/>
          </a:bodyPr>
          <a:lstStyle/>
          <a:p>
            <a:pPr algn="ctr"/>
            <a:r>
              <a:rPr lang="en-US" sz="4800" dirty="0" smtClean="0"/>
              <a:t>Melissa/Lemon Balm </a:t>
            </a:r>
            <a:endParaRPr lang="en-US" sz="4800" dirty="0"/>
          </a:p>
        </p:txBody>
      </p:sp>
      <p:pic>
        <p:nvPicPr>
          <p:cNvPr id="11266" name="Picture 2" descr="File:Ceran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 y="761999"/>
            <a:ext cx="4476750" cy="539100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le:Melissa officinalis - Köhler–s Medizinal-Pflanzen-094.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5790" y="761999"/>
            <a:ext cx="4804410" cy="534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45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 y="-44750"/>
            <a:ext cx="9144000" cy="830997"/>
          </a:xfrm>
          <a:prstGeom prst="rect">
            <a:avLst/>
          </a:prstGeom>
          <a:noFill/>
        </p:spPr>
        <p:txBody>
          <a:bodyPr wrap="square" rtlCol="0">
            <a:spAutoFit/>
          </a:bodyPr>
          <a:lstStyle/>
          <a:p>
            <a:pPr algn="ctr"/>
            <a:r>
              <a:rPr lang="en-US" sz="4800" dirty="0" smtClean="0"/>
              <a:t>Russian Sage </a:t>
            </a:r>
            <a:endParaRPr lang="en-US" sz="4800" dirty="0"/>
          </a:p>
        </p:txBody>
      </p:sp>
      <p:pic>
        <p:nvPicPr>
          <p:cNvPr id="12290" name="Picture 2" descr="File:Perovskia atriplicifolia 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86246"/>
            <a:ext cx="6602632" cy="492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7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052" y="-27140"/>
            <a:ext cx="9144000" cy="830997"/>
          </a:xfrm>
          <a:prstGeom prst="rect">
            <a:avLst/>
          </a:prstGeom>
          <a:noFill/>
        </p:spPr>
        <p:txBody>
          <a:bodyPr wrap="square" rtlCol="0">
            <a:spAutoFit/>
          </a:bodyPr>
          <a:lstStyle/>
          <a:p>
            <a:pPr algn="ctr"/>
            <a:r>
              <a:rPr lang="en-US" sz="4800" dirty="0" smtClean="0"/>
              <a:t>Phacelia -</a:t>
            </a:r>
            <a:r>
              <a:rPr lang="en-US" sz="4800" i="1" dirty="0"/>
              <a:t>tanacetifolia</a:t>
            </a:r>
            <a:r>
              <a:rPr lang="en-US" sz="4800" dirty="0" smtClean="0"/>
              <a:t> </a:t>
            </a:r>
            <a:endParaRPr lang="en-US" sz="4800" dirty="0"/>
          </a:p>
        </p:txBody>
      </p:sp>
      <p:pic>
        <p:nvPicPr>
          <p:cNvPr id="13314" name="Picture 2" descr="File:Facelij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830" y="803857"/>
            <a:ext cx="7050370" cy="507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1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709" y="-184896"/>
            <a:ext cx="9144000" cy="1015663"/>
          </a:xfrm>
          <a:prstGeom prst="rect">
            <a:avLst/>
          </a:prstGeom>
          <a:noFill/>
        </p:spPr>
        <p:txBody>
          <a:bodyPr wrap="square" rtlCol="0">
            <a:spAutoFit/>
          </a:bodyPr>
          <a:lstStyle/>
          <a:p>
            <a:pPr algn="ctr"/>
            <a:r>
              <a:rPr lang="en-US" sz="6000" dirty="0"/>
              <a:t>Asters</a:t>
            </a:r>
            <a:r>
              <a:rPr lang="en-US" sz="4800" dirty="0" smtClean="0"/>
              <a:t> </a:t>
            </a:r>
            <a:endParaRPr lang="en-US" sz="4800" dirty="0"/>
          </a:p>
        </p:txBody>
      </p:sp>
      <p:pic>
        <p:nvPicPr>
          <p:cNvPr id="14338" name="Picture 2" descr="File:Aster-alpin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542" y="830767"/>
            <a:ext cx="666749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63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72"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609599"/>
            <a:ext cx="8686800" cy="4801314"/>
          </a:xfrm>
          <a:prstGeom prst="rect">
            <a:avLst/>
          </a:prstGeom>
          <a:noFill/>
        </p:spPr>
        <p:txBody>
          <a:bodyPr wrap="square" rtlCol="0">
            <a:spAutoFit/>
          </a:bodyPr>
          <a:lstStyle/>
          <a:p>
            <a:pPr algn="ctr"/>
            <a:endParaRPr lang="en-US" sz="6600" b="1" dirty="0" smtClean="0">
              <a:solidFill>
                <a:srgbClr val="FF0000"/>
              </a:solidFill>
            </a:endParaRPr>
          </a:p>
          <a:p>
            <a:pPr algn="ctr"/>
            <a:r>
              <a:rPr lang="en-US" sz="6600" b="1" dirty="0" smtClean="0">
                <a:solidFill>
                  <a:srgbClr val="FF0000"/>
                </a:solidFill>
              </a:rPr>
              <a:t>Honey Bee Gardening</a:t>
            </a:r>
          </a:p>
          <a:p>
            <a:pPr algn="ctr"/>
            <a:r>
              <a:rPr lang="en-US" sz="6600" b="1" dirty="0" smtClean="0">
                <a:solidFill>
                  <a:srgbClr val="7030A0"/>
                </a:solidFill>
              </a:rPr>
              <a:t>Created by David Linvill</a:t>
            </a:r>
          </a:p>
          <a:p>
            <a:pPr algn="ctr"/>
            <a:endParaRPr lang="en-US" sz="5400" dirty="0"/>
          </a:p>
          <a:p>
            <a:pPr algn="ctr"/>
            <a:endParaRPr lang="en-US" sz="5400" dirty="0"/>
          </a:p>
        </p:txBody>
      </p:sp>
    </p:spTree>
    <p:extLst>
      <p:ext uri="{BB962C8B-B14F-4D97-AF65-F5344CB8AC3E}">
        <p14:creationId xmlns:p14="http://schemas.microsoft.com/office/powerpoint/2010/main" val="276806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855" y="48491"/>
            <a:ext cx="9144000" cy="830997"/>
          </a:xfrm>
          <a:prstGeom prst="rect">
            <a:avLst/>
          </a:prstGeom>
          <a:noFill/>
        </p:spPr>
        <p:txBody>
          <a:bodyPr wrap="square" rtlCol="0">
            <a:spAutoFit/>
          </a:bodyPr>
          <a:lstStyle/>
          <a:p>
            <a:pPr algn="ctr"/>
            <a:r>
              <a:rPr lang="en-US" sz="4800" dirty="0" smtClean="0"/>
              <a:t>Henbit - </a:t>
            </a:r>
            <a:r>
              <a:rPr lang="en-US" sz="4800" i="1" dirty="0"/>
              <a:t>Lamium </a:t>
            </a:r>
            <a:r>
              <a:rPr lang="en-US" sz="4800" i="1" dirty="0" smtClean="0"/>
              <a:t>amplexicaule</a:t>
            </a:r>
            <a:endParaRPr lang="en-US" sz="4800" dirty="0"/>
          </a:p>
        </p:txBody>
      </p:sp>
      <p:pic>
        <p:nvPicPr>
          <p:cNvPr id="1026" name="Picture 2" descr="http://upload.wikimedia.org/wikipedia/commons/thumb/8/82/Lamium_amplexicaule_Kaldari_01.jpg/220px-Lamium_amplexicaule_Kaldari_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789016"/>
            <a:ext cx="4191000"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61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927"/>
            <a:ext cx="9144000" cy="830997"/>
          </a:xfrm>
          <a:prstGeom prst="rect">
            <a:avLst/>
          </a:prstGeom>
          <a:noFill/>
        </p:spPr>
        <p:txBody>
          <a:bodyPr wrap="square" rtlCol="0">
            <a:spAutoFit/>
          </a:bodyPr>
          <a:lstStyle/>
          <a:p>
            <a:pPr algn="ctr"/>
            <a:r>
              <a:rPr lang="en-US" sz="4800" dirty="0" smtClean="0"/>
              <a:t>Alyssum </a:t>
            </a:r>
            <a:endParaRPr lang="en-US" sz="4800" dirty="0"/>
          </a:p>
        </p:txBody>
      </p:sp>
      <p:pic>
        <p:nvPicPr>
          <p:cNvPr id="5124" name="Picture 4" descr="http://upload.wikimedia.org/wikipedia/commons/b/b8/Alyssum_white_color_at_lalbagh73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774425"/>
            <a:ext cx="7848600" cy="523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05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854" y="0"/>
            <a:ext cx="9144000" cy="1015663"/>
          </a:xfrm>
          <a:prstGeom prst="rect">
            <a:avLst/>
          </a:prstGeom>
          <a:noFill/>
        </p:spPr>
        <p:txBody>
          <a:bodyPr wrap="square" rtlCol="0">
            <a:spAutoFit/>
          </a:bodyPr>
          <a:lstStyle/>
          <a:p>
            <a:pPr algn="ctr"/>
            <a:r>
              <a:rPr lang="en-US" sz="4800" dirty="0" smtClean="0"/>
              <a:t> </a:t>
            </a:r>
            <a:r>
              <a:rPr lang="en-US" sz="6000" dirty="0" smtClean="0"/>
              <a:t>Dianthus</a:t>
            </a:r>
            <a:r>
              <a:rPr lang="en-US" sz="4800" dirty="0" smtClean="0"/>
              <a:t> </a:t>
            </a:r>
            <a:endParaRPr lang="en-US" sz="4800" dirty="0"/>
          </a:p>
        </p:txBody>
      </p:sp>
      <p:pic>
        <p:nvPicPr>
          <p:cNvPr id="1026" name="Picture 2" descr="File:Dianthus chinensi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015663"/>
            <a:ext cx="6592200" cy="494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31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36" y="0"/>
            <a:ext cx="9144000" cy="830997"/>
          </a:xfrm>
          <a:prstGeom prst="rect">
            <a:avLst/>
          </a:prstGeom>
          <a:noFill/>
        </p:spPr>
        <p:txBody>
          <a:bodyPr wrap="square" rtlCol="0">
            <a:spAutoFit/>
          </a:bodyPr>
          <a:lstStyle/>
          <a:p>
            <a:pPr algn="ctr"/>
            <a:r>
              <a:rPr lang="en-US" sz="4800" dirty="0" smtClean="0"/>
              <a:t>Zinnia </a:t>
            </a:r>
            <a:endParaRPr lang="en-US" sz="4800" dirty="0"/>
          </a:p>
        </p:txBody>
      </p:sp>
      <p:pic>
        <p:nvPicPr>
          <p:cNvPr id="2050" name="Picture 2" descr="File:Zinnia x hybrid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97" y="990600"/>
            <a:ext cx="7609206" cy="507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08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234" y="0"/>
            <a:ext cx="9144000" cy="830997"/>
          </a:xfrm>
          <a:prstGeom prst="rect">
            <a:avLst/>
          </a:prstGeom>
          <a:noFill/>
        </p:spPr>
        <p:txBody>
          <a:bodyPr wrap="square" rtlCol="0">
            <a:spAutoFit/>
          </a:bodyPr>
          <a:lstStyle/>
          <a:p>
            <a:pPr algn="ctr"/>
            <a:r>
              <a:rPr lang="en-US" sz="4800" dirty="0" smtClean="0"/>
              <a:t>Lantana </a:t>
            </a:r>
            <a:endParaRPr lang="en-US" sz="4800" dirty="0"/>
          </a:p>
        </p:txBody>
      </p:sp>
      <p:pic>
        <p:nvPicPr>
          <p:cNvPr id="3074" name="Picture 2" descr="File:LantanaFlowerLeav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64" y="685800"/>
            <a:ext cx="731825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289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0782"/>
            <a:ext cx="9144000" cy="830997"/>
          </a:xfrm>
          <a:prstGeom prst="rect">
            <a:avLst/>
          </a:prstGeom>
          <a:noFill/>
        </p:spPr>
        <p:txBody>
          <a:bodyPr wrap="square" rtlCol="0">
            <a:spAutoFit/>
          </a:bodyPr>
          <a:lstStyle/>
          <a:p>
            <a:pPr algn="ctr"/>
            <a:r>
              <a:rPr lang="en-US" sz="4800" dirty="0" smtClean="0"/>
              <a:t>Salvia (Scarlet Sage Shown) </a:t>
            </a:r>
            <a:endParaRPr lang="en-US" sz="4800" dirty="0"/>
          </a:p>
        </p:txBody>
      </p:sp>
      <p:pic>
        <p:nvPicPr>
          <p:cNvPr id="4098" name="Picture 2" descr="File:Salvia splendens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44852"/>
            <a:ext cx="7546167" cy="565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45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0"/>
            <a:ext cx="9144000" cy="830997"/>
          </a:xfrm>
          <a:prstGeom prst="rect">
            <a:avLst/>
          </a:prstGeom>
          <a:noFill/>
        </p:spPr>
        <p:txBody>
          <a:bodyPr wrap="square" rtlCol="0">
            <a:spAutoFit/>
          </a:bodyPr>
          <a:lstStyle/>
          <a:p>
            <a:pPr algn="ctr"/>
            <a:r>
              <a:rPr lang="en-US" sz="4800" dirty="0" smtClean="0"/>
              <a:t>Pentas </a:t>
            </a:r>
            <a:endParaRPr lang="en-US" sz="4800" dirty="0"/>
          </a:p>
        </p:txBody>
      </p:sp>
      <p:pic>
        <p:nvPicPr>
          <p:cNvPr id="5122" name="Picture 2" descr="File:Pentas flow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830996"/>
            <a:ext cx="6629400" cy="511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16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419" y="0"/>
            <a:ext cx="9144000" cy="830997"/>
          </a:xfrm>
          <a:prstGeom prst="rect">
            <a:avLst/>
          </a:prstGeom>
          <a:noFill/>
        </p:spPr>
        <p:txBody>
          <a:bodyPr wrap="square" rtlCol="0">
            <a:spAutoFit/>
          </a:bodyPr>
          <a:lstStyle/>
          <a:p>
            <a:pPr algn="ctr"/>
            <a:r>
              <a:rPr lang="en-US" sz="4800" dirty="0" smtClean="0"/>
              <a:t>Cuphea </a:t>
            </a:r>
            <a:endParaRPr lang="en-US" sz="4800" dirty="0"/>
          </a:p>
        </p:txBody>
      </p:sp>
      <p:pic>
        <p:nvPicPr>
          <p:cNvPr id="7170" name="Picture 2" descr="File:Cuphea nudicostata 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130" y="901084"/>
            <a:ext cx="6468070" cy="549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160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1569660"/>
          </a:xfrm>
          <a:prstGeom prst="rect">
            <a:avLst/>
          </a:prstGeom>
          <a:noFill/>
        </p:spPr>
        <p:txBody>
          <a:bodyPr wrap="square" rtlCol="0">
            <a:spAutoFit/>
          </a:bodyPr>
          <a:lstStyle/>
          <a:p>
            <a:pPr algn="ctr"/>
            <a:r>
              <a:rPr lang="en-US" sz="4800" dirty="0" smtClean="0"/>
              <a:t> Sage - (</a:t>
            </a:r>
            <a:r>
              <a:rPr lang="en-US" sz="4800" dirty="0" err="1" smtClean="0"/>
              <a:t>Mealycup</a:t>
            </a:r>
            <a:r>
              <a:rPr lang="en-US" sz="4800" dirty="0" smtClean="0"/>
              <a:t> shown)</a:t>
            </a:r>
            <a:endParaRPr lang="en-US" sz="4800" dirty="0"/>
          </a:p>
          <a:p>
            <a:pPr algn="ctr"/>
            <a:r>
              <a:rPr lang="en-US" sz="4800" dirty="0" smtClean="0"/>
              <a:t> </a:t>
            </a:r>
            <a:endParaRPr lang="en-US" sz="4800" dirty="0"/>
          </a:p>
        </p:txBody>
      </p:sp>
      <p:pic>
        <p:nvPicPr>
          <p:cNvPr id="8194" name="Picture 2" descr="File:Salvia farinacea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7" y="914400"/>
            <a:ext cx="4124325"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75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0782"/>
            <a:ext cx="9144000" cy="1569660"/>
          </a:xfrm>
          <a:prstGeom prst="rect">
            <a:avLst/>
          </a:prstGeom>
          <a:noFill/>
        </p:spPr>
        <p:txBody>
          <a:bodyPr wrap="square" rtlCol="0">
            <a:spAutoFit/>
          </a:bodyPr>
          <a:lstStyle/>
          <a:p>
            <a:pPr algn="ctr"/>
            <a:r>
              <a:rPr lang="en-US" sz="4800" dirty="0" smtClean="0"/>
              <a:t>Hibiscus</a:t>
            </a:r>
            <a:endParaRPr lang="en-US" sz="4800" dirty="0"/>
          </a:p>
          <a:p>
            <a:pPr algn="ctr"/>
            <a:r>
              <a:rPr lang="en-US" sz="4800" dirty="0" smtClean="0"/>
              <a:t> </a:t>
            </a:r>
            <a:endParaRPr lang="en-US" sz="4800" dirty="0"/>
          </a:p>
        </p:txBody>
      </p:sp>
      <p:pic>
        <p:nvPicPr>
          <p:cNvPr id="9218" name="Picture 2" descr="File:Hibiscus flower TZ.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509" y="840248"/>
            <a:ext cx="3703940" cy="556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2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228600"/>
            <a:ext cx="7848600" cy="4801314"/>
          </a:xfrm>
          <a:prstGeom prst="rect">
            <a:avLst/>
          </a:prstGeom>
          <a:noFill/>
        </p:spPr>
        <p:txBody>
          <a:bodyPr wrap="square" rtlCol="0">
            <a:spAutoFit/>
          </a:bodyPr>
          <a:lstStyle/>
          <a:p>
            <a:r>
              <a:rPr lang="en-US" sz="3200" dirty="0"/>
              <a:t>The plants selected in this power point have been selected by various individuals as being honeybee desirable. This list is in no way complete and some plants </a:t>
            </a:r>
            <a:r>
              <a:rPr lang="en-US" sz="3200" dirty="0" smtClean="0"/>
              <a:t>shown may </a:t>
            </a:r>
            <a:r>
              <a:rPr lang="en-US" sz="3200" dirty="0"/>
              <a:t>not grow in your location. Some of </a:t>
            </a:r>
            <a:r>
              <a:rPr lang="en-US" sz="3200" dirty="0" smtClean="0"/>
              <a:t>plants shown are </a:t>
            </a:r>
            <a:r>
              <a:rPr lang="en-US" sz="3200" dirty="0"/>
              <a:t>perennial or biennial but are grown as annuals.  Some of the comments </a:t>
            </a:r>
            <a:r>
              <a:rPr lang="en-US" sz="3200" dirty="0" smtClean="0"/>
              <a:t>on </a:t>
            </a:r>
            <a:r>
              <a:rPr lang="en-US" sz="3200" dirty="0"/>
              <a:t>companion plants or medicinal usage are </a:t>
            </a:r>
            <a:r>
              <a:rPr lang="en-US" sz="3200" dirty="0" smtClean="0"/>
              <a:t>subjective.   </a:t>
            </a:r>
            <a:endParaRPr lang="en-US" sz="3200" dirty="0"/>
          </a:p>
          <a:p>
            <a:endParaRPr lang="en-US" dirty="0"/>
          </a:p>
        </p:txBody>
      </p:sp>
    </p:spTree>
    <p:extLst>
      <p:ext uri="{BB962C8B-B14F-4D97-AF65-F5344CB8AC3E}">
        <p14:creationId xmlns:p14="http://schemas.microsoft.com/office/powerpoint/2010/main" val="64625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2308324"/>
          </a:xfrm>
          <a:prstGeom prst="rect">
            <a:avLst/>
          </a:prstGeom>
          <a:noFill/>
        </p:spPr>
        <p:txBody>
          <a:bodyPr wrap="square" rtlCol="0">
            <a:spAutoFit/>
          </a:bodyPr>
          <a:lstStyle/>
          <a:p>
            <a:pPr algn="ctr"/>
            <a:r>
              <a:rPr lang="en-US" sz="4800" dirty="0" err="1" smtClean="0"/>
              <a:t>Vinca</a:t>
            </a:r>
            <a:endParaRPr lang="en-US" sz="4800" dirty="0"/>
          </a:p>
          <a:p>
            <a:pPr algn="ctr"/>
            <a:endParaRPr lang="en-US" sz="4800" dirty="0"/>
          </a:p>
          <a:p>
            <a:pPr algn="ctr"/>
            <a:r>
              <a:rPr lang="en-US" sz="4800" dirty="0" smtClean="0"/>
              <a:t> </a:t>
            </a:r>
            <a:endParaRPr lang="en-US" sz="4800" dirty="0"/>
          </a:p>
        </p:txBody>
      </p:sp>
      <p:pic>
        <p:nvPicPr>
          <p:cNvPr id="10242" name="Picture 2" descr="File:VincaMinor closeup.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56" y="777397"/>
            <a:ext cx="766288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11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1569660"/>
          </a:xfrm>
          <a:prstGeom prst="rect">
            <a:avLst/>
          </a:prstGeom>
          <a:noFill/>
        </p:spPr>
        <p:txBody>
          <a:bodyPr wrap="square" rtlCol="0">
            <a:spAutoFit/>
          </a:bodyPr>
          <a:lstStyle/>
          <a:p>
            <a:pPr algn="ctr"/>
            <a:r>
              <a:rPr lang="en-US" sz="4800" dirty="0" smtClean="0"/>
              <a:t>Impatiens</a:t>
            </a:r>
            <a:endParaRPr lang="en-US" sz="4800" dirty="0"/>
          </a:p>
          <a:p>
            <a:pPr algn="ctr"/>
            <a:r>
              <a:rPr lang="en-US" sz="4800" dirty="0" smtClean="0"/>
              <a:t> </a:t>
            </a:r>
            <a:endParaRPr lang="en-US" sz="4800" dirty="0"/>
          </a:p>
        </p:txBody>
      </p:sp>
      <p:pic>
        <p:nvPicPr>
          <p:cNvPr id="12290" name="Picture 2" descr="File:Impatiens zombensi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784830"/>
            <a:ext cx="7005360" cy="508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9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4086"/>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3856"/>
            <a:ext cx="9144000" cy="830997"/>
          </a:xfrm>
          <a:prstGeom prst="rect">
            <a:avLst/>
          </a:prstGeom>
          <a:noFill/>
        </p:spPr>
        <p:txBody>
          <a:bodyPr wrap="square" rtlCol="0">
            <a:spAutoFit/>
          </a:bodyPr>
          <a:lstStyle/>
          <a:p>
            <a:pPr algn="ctr"/>
            <a:r>
              <a:rPr lang="en-US" sz="4800" dirty="0" smtClean="0"/>
              <a:t>Texas </a:t>
            </a:r>
            <a:r>
              <a:rPr lang="en-US" sz="4800" dirty="0" err="1" smtClean="0"/>
              <a:t>Firebush</a:t>
            </a:r>
            <a:endParaRPr lang="en-US" sz="4800" dirty="0"/>
          </a:p>
        </p:txBody>
      </p:sp>
      <p:pic>
        <p:nvPicPr>
          <p:cNvPr id="2052" name="Picture 4" descr="File:Unknown red flower bel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17141"/>
            <a:ext cx="60960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31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52400"/>
            <a:ext cx="9144000" cy="830997"/>
          </a:xfrm>
          <a:prstGeom prst="rect">
            <a:avLst/>
          </a:prstGeom>
          <a:noFill/>
        </p:spPr>
        <p:txBody>
          <a:bodyPr wrap="square" rtlCol="0">
            <a:spAutoFit/>
          </a:bodyPr>
          <a:lstStyle/>
          <a:p>
            <a:pPr algn="ctr"/>
            <a:r>
              <a:rPr lang="en-US" sz="4800" dirty="0" err="1" smtClean="0"/>
              <a:t>Porterweed</a:t>
            </a:r>
            <a:r>
              <a:rPr lang="en-US" sz="4800" dirty="0" smtClean="0"/>
              <a:t> </a:t>
            </a:r>
            <a:endParaRPr lang="en-US" sz="4800" dirty="0"/>
          </a:p>
        </p:txBody>
      </p:sp>
      <p:pic>
        <p:nvPicPr>
          <p:cNvPr id="2050" name="Picture 2" descr="http://upload.wikimedia.org/wikipedia/commons/c/c9/Stachytarpheta_jamaicensis_(Porterweed)_in_Talakona_forest,_AP_W_IMG_83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83396"/>
            <a:ext cx="7339651" cy="480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03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76062"/>
            <a:ext cx="9144000" cy="830997"/>
          </a:xfrm>
          <a:prstGeom prst="rect">
            <a:avLst/>
          </a:prstGeom>
          <a:noFill/>
        </p:spPr>
        <p:txBody>
          <a:bodyPr wrap="square" rtlCol="0">
            <a:spAutoFit/>
          </a:bodyPr>
          <a:lstStyle/>
          <a:p>
            <a:pPr algn="ctr"/>
            <a:r>
              <a:rPr lang="en-US" sz="4800" dirty="0" err="1" smtClean="0"/>
              <a:t>Firespike</a:t>
            </a:r>
            <a:r>
              <a:rPr lang="en-US" sz="4800" dirty="0" smtClean="0"/>
              <a:t> </a:t>
            </a:r>
            <a:endParaRPr lang="en-US" sz="4800" dirty="0"/>
          </a:p>
        </p:txBody>
      </p:sp>
      <p:pic>
        <p:nvPicPr>
          <p:cNvPr id="5" name="Picture 2" descr="File:Starr 021122 0008 odontonema strict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12" y="907058"/>
            <a:ext cx="6855088" cy="488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56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13855"/>
            <a:ext cx="9144000" cy="830997"/>
          </a:xfrm>
          <a:prstGeom prst="rect">
            <a:avLst/>
          </a:prstGeom>
          <a:noFill/>
        </p:spPr>
        <p:txBody>
          <a:bodyPr wrap="square" rtlCol="0">
            <a:spAutoFit/>
          </a:bodyPr>
          <a:lstStyle/>
          <a:p>
            <a:pPr algn="ctr"/>
            <a:r>
              <a:rPr lang="en-US" sz="4800" dirty="0" smtClean="0"/>
              <a:t>Lion’s Ear </a:t>
            </a:r>
            <a:endParaRPr lang="en-US" sz="4800" dirty="0"/>
          </a:p>
        </p:txBody>
      </p:sp>
      <p:pic>
        <p:nvPicPr>
          <p:cNvPr id="4100" name="Picture 4" descr="File:Leonotis leonorus1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44852"/>
            <a:ext cx="723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82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830997"/>
          </a:xfrm>
          <a:prstGeom prst="rect">
            <a:avLst/>
          </a:prstGeom>
          <a:noFill/>
        </p:spPr>
        <p:txBody>
          <a:bodyPr wrap="square" rtlCol="0">
            <a:spAutoFit/>
          </a:bodyPr>
          <a:lstStyle/>
          <a:p>
            <a:pPr algn="ctr"/>
            <a:r>
              <a:rPr lang="en-US" sz="4800" dirty="0" smtClean="0"/>
              <a:t>Summer Phlox</a:t>
            </a:r>
          </a:p>
        </p:txBody>
      </p:sp>
      <p:pic>
        <p:nvPicPr>
          <p:cNvPr id="1028" name="Picture 4" descr="File:Phlox Panicul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0997"/>
            <a:ext cx="7543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19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82989"/>
            <a:ext cx="9144000" cy="830997"/>
          </a:xfrm>
          <a:prstGeom prst="rect">
            <a:avLst/>
          </a:prstGeom>
          <a:noFill/>
        </p:spPr>
        <p:txBody>
          <a:bodyPr wrap="square" rtlCol="0">
            <a:spAutoFit/>
          </a:bodyPr>
          <a:lstStyle/>
          <a:p>
            <a:pPr algn="ctr"/>
            <a:r>
              <a:rPr lang="en-US" sz="4800" dirty="0" smtClean="0"/>
              <a:t>Pansy </a:t>
            </a:r>
            <a:r>
              <a:rPr lang="en-US" sz="4800" dirty="0"/>
              <a:t>&amp; </a:t>
            </a:r>
            <a:r>
              <a:rPr lang="en-US" sz="4800" dirty="0" smtClean="0"/>
              <a:t>Violas </a:t>
            </a:r>
            <a:endParaRPr lang="en-US" sz="4800" dirty="0"/>
          </a:p>
        </p:txBody>
      </p:sp>
      <p:pic>
        <p:nvPicPr>
          <p:cNvPr id="6146" name="Picture 2" descr="File:Viola tricolor 0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1066800"/>
            <a:ext cx="71374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63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4636"/>
            <a:ext cx="9144000" cy="1569660"/>
          </a:xfrm>
          <a:prstGeom prst="rect">
            <a:avLst/>
          </a:prstGeom>
          <a:noFill/>
        </p:spPr>
        <p:txBody>
          <a:bodyPr wrap="square" rtlCol="0">
            <a:spAutoFit/>
          </a:bodyPr>
          <a:lstStyle/>
          <a:p>
            <a:pPr algn="ctr"/>
            <a:r>
              <a:rPr lang="en-US" sz="4800" dirty="0" err="1" smtClean="0"/>
              <a:t>Blackeyed</a:t>
            </a:r>
            <a:r>
              <a:rPr lang="en-US" sz="4800" dirty="0" smtClean="0"/>
              <a:t> </a:t>
            </a:r>
            <a:r>
              <a:rPr lang="en-US" sz="4800" dirty="0"/>
              <a:t>Susan</a:t>
            </a:r>
          </a:p>
          <a:p>
            <a:pPr algn="ctr"/>
            <a:endParaRPr lang="en-US" sz="4800" dirty="0"/>
          </a:p>
        </p:txBody>
      </p:sp>
      <p:pic>
        <p:nvPicPr>
          <p:cNvPr id="2050" name="Picture 2" descr="http://upload.wikimedia.org/wikipedia/commons/thumb/d/d1/Black_eyed_susan_20040717_110754_2.1474.jpg/220px-Black_eyed_susan_20040717_110754_2.147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14400"/>
            <a:ext cx="7162800" cy="520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16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1569660"/>
          </a:xfrm>
          <a:prstGeom prst="rect">
            <a:avLst/>
          </a:prstGeom>
          <a:noFill/>
        </p:spPr>
        <p:txBody>
          <a:bodyPr wrap="square" rtlCol="0">
            <a:spAutoFit/>
          </a:bodyPr>
          <a:lstStyle/>
          <a:p>
            <a:pPr algn="ctr"/>
            <a:r>
              <a:rPr lang="en-US" sz="4800" dirty="0" smtClean="0"/>
              <a:t>Mexican Sunflower</a:t>
            </a:r>
          </a:p>
          <a:p>
            <a:pPr algn="ctr"/>
            <a:r>
              <a:rPr lang="en-US" sz="4800" dirty="0" smtClean="0"/>
              <a:t> </a:t>
            </a:r>
            <a:endParaRPr lang="en-US" sz="4800" dirty="0"/>
          </a:p>
        </p:txBody>
      </p:sp>
      <p:pic>
        <p:nvPicPr>
          <p:cNvPr id="3076" name="Picture 4" descr="File:Flore-bassin-ble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26008"/>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21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89835" l="0" r="89922"/>
                    </a14:imgEffect>
                  </a14:imgLayer>
                </a14:imgProps>
              </a:ext>
              <a:ext uri="{28A0092B-C50C-407E-A947-70E740481C1C}">
                <a14:useLocalDpi xmlns:a14="http://schemas.microsoft.com/office/drawing/2010/main" val="0"/>
              </a:ext>
            </a:extLst>
          </a:blip>
          <a:stretch>
            <a:fillRect/>
          </a:stretch>
        </p:blipFill>
        <p:spPr>
          <a:xfrm>
            <a:off x="2999232" y="1644237"/>
            <a:ext cx="3145536" cy="4437888"/>
          </a:xfr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72"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2505" y="-152400"/>
            <a:ext cx="7315200" cy="2308324"/>
          </a:xfrm>
          <a:prstGeom prst="rect">
            <a:avLst/>
          </a:prstGeom>
          <a:noFill/>
        </p:spPr>
        <p:txBody>
          <a:bodyPr wrap="square" rtlCol="0">
            <a:spAutoFit/>
          </a:bodyPr>
          <a:lstStyle/>
          <a:p>
            <a:pPr algn="ctr"/>
            <a:r>
              <a:rPr lang="en-US" sz="6000" dirty="0" smtClean="0"/>
              <a:t>Importance of Bees</a:t>
            </a:r>
            <a:r>
              <a:rPr lang="en-US" sz="6000" dirty="0"/>
              <a:t> </a:t>
            </a:r>
            <a:endParaRPr lang="en-US" sz="6000" dirty="0" smtClean="0"/>
          </a:p>
          <a:p>
            <a:r>
              <a:rPr lang="en-US" dirty="0"/>
              <a:t>*Pollinate 80 percent of our flowering crops which constitute 1/3 of everything we eat</a:t>
            </a:r>
          </a:p>
          <a:p>
            <a:r>
              <a:rPr lang="en-US" dirty="0"/>
              <a:t>*One Cornell University study estimated that honeybees annually pollinate </a:t>
            </a:r>
          </a:p>
          <a:p>
            <a:r>
              <a:rPr lang="en-US" dirty="0"/>
              <a:t>   $14 billion worth of seeds and crops in the U.S.</a:t>
            </a:r>
          </a:p>
          <a:p>
            <a:pPr algn="ctr"/>
            <a:endParaRPr lang="en-US" sz="1200" dirty="0" smtClean="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596" y="1981200"/>
            <a:ext cx="3145536" cy="4437888"/>
          </a:xfrm>
          <a:prstGeom prst="rect">
            <a:avLst/>
          </a:prstGeom>
        </p:spPr>
      </p:pic>
    </p:spTree>
    <p:extLst>
      <p:ext uri="{BB962C8B-B14F-4D97-AF65-F5344CB8AC3E}">
        <p14:creationId xmlns:p14="http://schemas.microsoft.com/office/powerpoint/2010/main" val="54450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0"/>
            <a:ext cx="9144000" cy="1569660"/>
          </a:xfrm>
          <a:prstGeom prst="rect">
            <a:avLst/>
          </a:prstGeom>
          <a:noFill/>
        </p:spPr>
        <p:txBody>
          <a:bodyPr wrap="square" rtlCol="0">
            <a:spAutoFit/>
          </a:bodyPr>
          <a:lstStyle/>
          <a:p>
            <a:pPr algn="ctr"/>
            <a:r>
              <a:rPr lang="en-US" sz="4800" dirty="0" smtClean="0"/>
              <a:t>Moss </a:t>
            </a:r>
            <a:r>
              <a:rPr lang="en-US" sz="4800" dirty="0"/>
              <a:t>Verbena</a:t>
            </a:r>
          </a:p>
          <a:p>
            <a:pPr algn="ctr"/>
            <a:r>
              <a:rPr lang="en-US" sz="4800" dirty="0" smtClean="0"/>
              <a:t> </a:t>
            </a:r>
            <a:endParaRPr lang="en-US" sz="4800" dirty="0"/>
          </a:p>
        </p:txBody>
      </p:sp>
      <p:pic>
        <p:nvPicPr>
          <p:cNvPr id="1026" name="Picture 2" descr="http://upload.wikimedia.org/wikipedia/commons/9/97/Glandularia_pulchella_(Moss_Verbena)_W_IMG_16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298" y="926032"/>
            <a:ext cx="6514578" cy="501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61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4636"/>
            <a:ext cx="9144000" cy="1569660"/>
          </a:xfrm>
          <a:prstGeom prst="rect">
            <a:avLst/>
          </a:prstGeom>
          <a:noFill/>
        </p:spPr>
        <p:txBody>
          <a:bodyPr wrap="square" rtlCol="0">
            <a:spAutoFit/>
          </a:bodyPr>
          <a:lstStyle/>
          <a:p>
            <a:pPr algn="ctr"/>
            <a:r>
              <a:rPr lang="en-US" sz="4800" dirty="0" smtClean="0"/>
              <a:t>Globe </a:t>
            </a:r>
            <a:r>
              <a:rPr lang="en-US" sz="4800" dirty="0"/>
              <a:t>Flower</a:t>
            </a:r>
          </a:p>
          <a:p>
            <a:pPr algn="ctr"/>
            <a:r>
              <a:rPr lang="en-US" sz="4800" dirty="0" smtClean="0"/>
              <a:t> </a:t>
            </a:r>
            <a:endParaRPr lang="en-US" sz="4800" dirty="0"/>
          </a:p>
        </p:txBody>
      </p:sp>
      <p:pic>
        <p:nvPicPr>
          <p:cNvPr id="4098" name="Picture 2" descr="File:Trollius europaeus 02050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147" y="783474"/>
            <a:ext cx="7266288" cy="544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11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830997"/>
          </a:xfrm>
          <a:prstGeom prst="rect">
            <a:avLst/>
          </a:prstGeom>
          <a:noFill/>
        </p:spPr>
        <p:txBody>
          <a:bodyPr wrap="square" rtlCol="0">
            <a:spAutoFit/>
          </a:bodyPr>
          <a:lstStyle/>
          <a:p>
            <a:pPr algn="ctr"/>
            <a:r>
              <a:rPr lang="en-US" sz="4800" dirty="0" smtClean="0"/>
              <a:t>Clovers</a:t>
            </a:r>
            <a:endParaRPr lang="en-US" sz="4800" dirty="0"/>
          </a:p>
        </p:txBody>
      </p:sp>
      <p:pic>
        <p:nvPicPr>
          <p:cNvPr id="13314" name="Picture 2" descr="File:Trifolium April 201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631" y="830997"/>
            <a:ext cx="3774737" cy="546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23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7036" y="-207706"/>
            <a:ext cx="9144000" cy="1323439"/>
          </a:xfrm>
          <a:prstGeom prst="rect">
            <a:avLst/>
          </a:prstGeom>
          <a:noFill/>
        </p:spPr>
        <p:txBody>
          <a:bodyPr wrap="square" rtlCol="0">
            <a:spAutoFit/>
          </a:bodyPr>
          <a:lstStyle/>
          <a:p>
            <a:pPr algn="ctr"/>
            <a:r>
              <a:rPr lang="en-US" sz="8000" dirty="0" smtClean="0"/>
              <a:t>Goldenrod</a:t>
            </a:r>
            <a:r>
              <a:rPr lang="en-US" sz="4800" dirty="0" smtClean="0"/>
              <a:t> </a:t>
            </a:r>
            <a:endParaRPr lang="en-US" sz="4800" dirty="0"/>
          </a:p>
        </p:txBody>
      </p:sp>
      <p:pic>
        <p:nvPicPr>
          <p:cNvPr id="10242" name="Picture 2" descr="File:Solidago canadensis 20050815 24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464" y="914400"/>
            <a:ext cx="4953000" cy="534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870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8551"/>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1600" y="381000"/>
            <a:ext cx="6705600" cy="369332"/>
          </a:xfrm>
          <a:prstGeom prst="rect">
            <a:avLst/>
          </a:prstGeom>
          <a:noFill/>
        </p:spPr>
        <p:txBody>
          <a:bodyPr wrap="square" rtlCol="0">
            <a:spAutoFit/>
          </a:bodyPr>
          <a:lstStyle/>
          <a:p>
            <a:endParaRPr lang="en-US" dirty="0"/>
          </a:p>
        </p:txBody>
      </p:sp>
      <p:sp>
        <p:nvSpPr>
          <p:cNvPr id="8" name="TextBox 7"/>
          <p:cNvSpPr txBox="1"/>
          <p:nvPr/>
        </p:nvSpPr>
        <p:spPr>
          <a:xfrm>
            <a:off x="769374" y="263236"/>
            <a:ext cx="7848600" cy="1015663"/>
          </a:xfrm>
          <a:prstGeom prst="rect">
            <a:avLst/>
          </a:prstGeom>
          <a:noFill/>
        </p:spPr>
        <p:txBody>
          <a:bodyPr wrap="square" rtlCol="0">
            <a:spAutoFit/>
          </a:bodyPr>
          <a:lstStyle/>
          <a:p>
            <a:pPr algn="ctr"/>
            <a:r>
              <a:rPr lang="en-US" sz="6000" dirty="0" smtClean="0"/>
              <a:t>Sources</a:t>
            </a:r>
            <a:endParaRPr lang="en-US" sz="6000" dirty="0"/>
          </a:p>
        </p:txBody>
      </p:sp>
      <p:sp>
        <p:nvSpPr>
          <p:cNvPr id="10" name="TextBox 9"/>
          <p:cNvSpPr txBox="1"/>
          <p:nvPr/>
        </p:nvSpPr>
        <p:spPr>
          <a:xfrm>
            <a:off x="353738" y="1320463"/>
            <a:ext cx="8229600" cy="1354217"/>
          </a:xfrm>
          <a:prstGeom prst="rect">
            <a:avLst/>
          </a:prstGeom>
          <a:noFill/>
        </p:spPr>
        <p:txBody>
          <a:bodyPr wrap="square" rtlCol="0">
            <a:spAutoFit/>
          </a:bodyPr>
          <a:lstStyle/>
          <a:p>
            <a:pPr algn="ctr"/>
            <a:r>
              <a:rPr lang="en-US" sz="2800" dirty="0" smtClean="0"/>
              <a:t>CoastalScapes</a:t>
            </a:r>
          </a:p>
          <a:p>
            <a:pPr algn="ctr"/>
            <a:r>
              <a:rPr lang="en-US" dirty="0" smtClean="0"/>
              <a:t>Georgia Coastal Plain Native Plants -For Bees, Beetles,</a:t>
            </a:r>
          </a:p>
          <a:p>
            <a:pPr algn="ctr"/>
            <a:r>
              <a:rPr lang="en-US" dirty="0" smtClean="0"/>
              <a:t> and Other Non-Lepidopteron</a:t>
            </a:r>
          </a:p>
          <a:p>
            <a:pPr algn="ctr"/>
            <a:r>
              <a:rPr lang="en-US" dirty="0" smtClean="0"/>
              <a:t>Beneficial Insect pollinators</a:t>
            </a:r>
            <a:endParaRPr lang="en-US" dirty="0"/>
          </a:p>
        </p:txBody>
      </p:sp>
      <p:sp>
        <p:nvSpPr>
          <p:cNvPr id="2" name="TextBox 1"/>
          <p:cNvSpPr txBox="1"/>
          <p:nvPr/>
        </p:nvSpPr>
        <p:spPr>
          <a:xfrm>
            <a:off x="914400" y="2895600"/>
            <a:ext cx="7668938" cy="3354765"/>
          </a:xfrm>
          <a:prstGeom prst="rect">
            <a:avLst/>
          </a:prstGeom>
          <a:noFill/>
        </p:spPr>
        <p:txBody>
          <a:bodyPr wrap="square" rtlCol="0">
            <a:spAutoFit/>
          </a:bodyPr>
          <a:lstStyle/>
          <a:p>
            <a:pPr algn="ctr"/>
            <a:r>
              <a:rPr lang="en-US" i="1" dirty="0">
                <a:hlinkClick r:id="rId3" invalidUrl="http://www.google.com/url?sa=t&amp;rct=j&amp;q=coastal empire bee association&amp;source=web&amp;cd=1&amp;cad=rja&amp;ved=0CCIQFjAA&amp;url=http://www.cebeekeeping.com/&amp;ei=0lRbUPi7PIzo8QThioDIBw&amp;usg=AFQjCNFeFbJ9kJDMdLURoOF_iMlPEFeWtQ" action="ppaction://hlinkfile"/>
              </a:rPr>
              <a:t>Coastal Empire Beekeepers </a:t>
            </a:r>
            <a:r>
              <a:rPr lang="en-US" i="1" dirty="0" smtClean="0">
                <a:hlinkClick r:id="rId4" invalidUrl="http://www.google.com/url?sa=t&amp;rct=j&amp;q=coastal empire bee association&amp;source=web&amp;cd=1&amp;cad=rja&amp;ved=0CCIQFjAA&amp;url=http://www.cebeekeeping.com/&amp;ei=0lRbUPi7PIzo8QThioDIBw&amp;usg=AFQjCNFeFbJ9kJDMdLURoOF_iMlPEFeWtQ" action="ppaction://hlinkfile"/>
              </a:rPr>
              <a:t>Association</a:t>
            </a:r>
            <a:r>
              <a:rPr lang="en-US" i="1" dirty="0" smtClean="0"/>
              <a:t> -</a:t>
            </a:r>
            <a:r>
              <a:rPr lang="en-US" i="1" dirty="0" smtClean="0">
                <a:hlinkClick r:id="rId5"/>
              </a:rPr>
              <a:t>www.ce</a:t>
            </a:r>
            <a:r>
              <a:rPr lang="en-US" b="1" i="1" dirty="0" smtClean="0">
                <a:hlinkClick r:id="rId5"/>
              </a:rPr>
              <a:t>beekeeping</a:t>
            </a:r>
            <a:r>
              <a:rPr lang="en-US" i="1" dirty="0" smtClean="0">
                <a:hlinkClick r:id="rId5"/>
              </a:rPr>
              <a:t>.com/</a:t>
            </a:r>
            <a:endParaRPr lang="en-US" i="1" dirty="0" smtClean="0"/>
          </a:p>
          <a:p>
            <a:pPr algn="ctr"/>
            <a:endParaRPr lang="en-US" i="1" dirty="0"/>
          </a:p>
          <a:p>
            <a:pPr algn="ctr"/>
            <a:r>
              <a:rPr lang="en-US" dirty="0"/>
              <a:t>Mother Nature Network - The importance of honeybees </a:t>
            </a:r>
          </a:p>
          <a:p>
            <a:pPr algn="ctr"/>
            <a:r>
              <a:rPr lang="en-US" sz="1400" dirty="0">
                <a:hlinkClick r:id="rId6"/>
              </a:rPr>
              <a:t>http://www.mnn.com/local-reports/pennsylvania/local-blog/the-importance-of-honeybees</a:t>
            </a:r>
            <a:endParaRPr lang="en-US" sz="1400" dirty="0"/>
          </a:p>
          <a:p>
            <a:pPr algn="ctr"/>
            <a:endParaRPr lang="en-US" dirty="0"/>
          </a:p>
          <a:p>
            <a:r>
              <a:rPr lang="en-US" b="1" dirty="0">
                <a:hlinkClick r:id="rId7" action="ppaction://hlinkfile"/>
              </a:rPr>
              <a:t>Entomology</a:t>
            </a:r>
            <a:r>
              <a:rPr lang="en-US" b="1" dirty="0"/>
              <a:t>: </a:t>
            </a:r>
            <a:r>
              <a:rPr lang="en-US" b="1" dirty="0">
                <a:hlinkClick r:id="rId8" action="ppaction://hlinkfile"/>
              </a:rPr>
              <a:t>UGA Honey Bee Program</a:t>
            </a:r>
            <a:r>
              <a:rPr lang="en-US" b="1" dirty="0"/>
              <a:t>: </a:t>
            </a:r>
            <a:r>
              <a:rPr lang="en-US" b="1" dirty="0">
                <a:hlinkClick r:id="rId9" action="ppaction://hlinkfile"/>
              </a:rPr>
              <a:t>Bees, Beekeeping, and Pollination</a:t>
            </a:r>
            <a:endParaRPr lang="en-US" b="1" dirty="0"/>
          </a:p>
          <a:p>
            <a:r>
              <a:rPr lang="en-US" b="1" dirty="0"/>
              <a:t>Pollination: Plants for Year-round Bee Forage</a:t>
            </a:r>
          </a:p>
          <a:p>
            <a:endParaRPr lang="en-US" b="1" dirty="0"/>
          </a:p>
          <a:p>
            <a:r>
              <a:rPr lang="en-US" b="1" dirty="0">
                <a:hlinkClick r:id="rId10"/>
              </a:rPr>
              <a:t>http://www.ent.uga.edu/bees/pollination/plants-year-round-forage.html</a:t>
            </a:r>
            <a:endParaRPr lang="en-US" b="1" dirty="0"/>
          </a:p>
          <a:p>
            <a:endParaRPr lang="en-US" b="1" dirty="0"/>
          </a:p>
          <a:p>
            <a:r>
              <a:rPr lang="en-US" b="1" dirty="0">
                <a:hlinkClick r:id="rId11" action="ppaction://hlinkfile" tooltip="commons:Main Page"/>
              </a:rPr>
              <a:t>Wikimedia Commons</a:t>
            </a:r>
            <a:r>
              <a:rPr lang="en-US" dirty="0"/>
              <a:t>. Freely licensed or public domain media </a:t>
            </a:r>
          </a:p>
          <a:p>
            <a:pPr algn="ctr"/>
            <a:endParaRPr lang="en-US" dirty="0"/>
          </a:p>
        </p:txBody>
      </p:sp>
    </p:spTree>
    <p:extLst>
      <p:ext uri="{BB962C8B-B14F-4D97-AF65-F5344CB8AC3E}">
        <p14:creationId xmlns:p14="http://schemas.microsoft.com/office/powerpoint/2010/main" val="937032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609600"/>
            <a:ext cx="7543800" cy="3077766"/>
          </a:xfrm>
          <a:prstGeom prst="rect">
            <a:avLst/>
          </a:prstGeom>
          <a:noFill/>
        </p:spPr>
        <p:txBody>
          <a:bodyPr wrap="square" rtlCol="0">
            <a:spAutoFit/>
          </a:bodyPr>
          <a:lstStyle/>
          <a:p>
            <a:pPr algn="ctr"/>
            <a:r>
              <a:rPr lang="en-US" sz="2800" b="1" dirty="0" smtClean="0">
                <a:solidFill>
                  <a:srgbClr val="0070C0"/>
                </a:solidFill>
              </a:rPr>
              <a:t>Please email David Linvill </a:t>
            </a:r>
          </a:p>
          <a:p>
            <a:pPr algn="ctr"/>
            <a:r>
              <a:rPr lang="en-US" sz="2800" b="1" dirty="0" smtClean="0">
                <a:solidFill>
                  <a:srgbClr val="0070C0"/>
                </a:solidFill>
              </a:rPr>
              <a:t>With annual plants that you personally know </a:t>
            </a:r>
          </a:p>
          <a:p>
            <a:pPr algn="ctr"/>
            <a:r>
              <a:rPr lang="en-US" sz="2800" b="1" dirty="0" smtClean="0">
                <a:solidFill>
                  <a:srgbClr val="0070C0"/>
                </a:solidFill>
              </a:rPr>
              <a:t>That are Honey Bee Attractors</a:t>
            </a:r>
          </a:p>
          <a:p>
            <a:pPr algn="ctr"/>
            <a:r>
              <a:rPr lang="en-US" sz="2800" b="1" dirty="0" smtClean="0">
                <a:solidFill>
                  <a:srgbClr val="0070C0"/>
                </a:solidFill>
              </a:rPr>
              <a:t>To be added to this presentation</a:t>
            </a:r>
          </a:p>
          <a:p>
            <a:pPr algn="ctr"/>
            <a:endParaRPr lang="en-US" sz="2800" b="1" dirty="0" smtClean="0">
              <a:solidFill>
                <a:srgbClr val="0070C0"/>
              </a:solidFill>
            </a:endParaRPr>
          </a:p>
          <a:p>
            <a:pPr algn="ctr"/>
            <a:r>
              <a:rPr lang="en-US" sz="5400" b="1" dirty="0" smtClean="0">
                <a:solidFill>
                  <a:schemeClr val="accent6">
                    <a:lumMod val="50000"/>
                  </a:schemeClr>
                </a:solidFill>
              </a:rPr>
              <a:t>dlinvill@uga.edu</a:t>
            </a:r>
            <a:endParaRPr lang="en-US" sz="5400" b="1" dirty="0">
              <a:solidFill>
                <a:schemeClr val="accent6">
                  <a:lumMod val="50000"/>
                </a:schemeClr>
              </a:solidFill>
            </a:endParaRPr>
          </a:p>
        </p:txBody>
      </p:sp>
    </p:spTree>
    <p:extLst>
      <p:ext uri="{BB962C8B-B14F-4D97-AF65-F5344CB8AC3E}">
        <p14:creationId xmlns:p14="http://schemas.microsoft.com/office/powerpoint/2010/main" val="35586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72"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147935"/>
            <a:ext cx="7315200" cy="923330"/>
          </a:xfrm>
          <a:prstGeom prst="rect">
            <a:avLst/>
          </a:prstGeom>
          <a:noFill/>
        </p:spPr>
        <p:txBody>
          <a:bodyPr wrap="square" rtlCol="0">
            <a:spAutoFit/>
          </a:bodyPr>
          <a:lstStyle/>
          <a:p>
            <a:pPr algn="ctr"/>
            <a:r>
              <a:rPr lang="en-US" sz="5400" dirty="0" smtClean="0"/>
              <a:t>1 Hive has Approximately </a:t>
            </a:r>
          </a:p>
        </p:txBody>
      </p:sp>
      <p:sp>
        <p:nvSpPr>
          <p:cNvPr id="4" name="TextBox 3"/>
          <p:cNvSpPr txBox="1"/>
          <p:nvPr/>
        </p:nvSpPr>
        <p:spPr>
          <a:xfrm>
            <a:off x="152400" y="1625263"/>
            <a:ext cx="8915400" cy="4801314"/>
          </a:xfrm>
          <a:prstGeom prst="rect">
            <a:avLst/>
          </a:prstGeom>
          <a:noFill/>
        </p:spPr>
        <p:txBody>
          <a:bodyPr wrap="square" rtlCol="0">
            <a:spAutoFit/>
          </a:bodyPr>
          <a:lstStyle/>
          <a:p>
            <a:pPr algn="ctr"/>
            <a:r>
              <a:rPr lang="en-US" sz="3200" dirty="0"/>
              <a:t>1 Queen</a:t>
            </a:r>
            <a:br>
              <a:rPr lang="en-US" sz="3200" dirty="0"/>
            </a:br>
            <a:r>
              <a:rPr lang="en-US" sz="3200" dirty="0"/>
              <a:t>250 drones</a:t>
            </a:r>
            <a:br>
              <a:rPr lang="en-US" sz="3200" dirty="0"/>
            </a:br>
            <a:r>
              <a:rPr lang="en-US" sz="3200" dirty="0"/>
              <a:t>20,000 female foragers</a:t>
            </a:r>
            <a:br>
              <a:rPr lang="en-US" sz="3200" dirty="0"/>
            </a:br>
            <a:r>
              <a:rPr lang="en-US" sz="3200" dirty="0"/>
              <a:t>40,000 female house-bees</a:t>
            </a:r>
            <a:br>
              <a:rPr lang="en-US" sz="3200" dirty="0"/>
            </a:br>
            <a:r>
              <a:rPr lang="en-US" sz="3200" dirty="0"/>
              <a:t>5,000 to 7,000 eggs</a:t>
            </a:r>
            <a:br>
              <a:rPr lang="en-US" sz="3200" dirty="0"/>
            </a:br>
            <a:r>
              <a:rPr lang="en-US" sz="3200" dirty="0"/>
              <a:t>7,000 to 11,000 larvae being fed</a:t>
            </a:r>
            <a:br>
              <a:rPr lang="en-US" sz="3200" dirty="0"/>
            </a:br>
            <a:r>
              <a:rPr lang="en-US" sz="3200" dirty="0"/>
              <a:t>16,000 to 24,000 larvae developing into adults in sealed cells</a:t>
            </a:r>
            <a:br>
              <a:rPr lang="en-US" sz="3200" dirty="0"/>
            </a:br>
            <a:endParaRPr lang="en-US" sz="3200" dirty="0"/>
          </a:p>
          <a:p>
            <a:pPr algn="ctr"/>
            <a:endParaRPr lang="en-US" dirty="0"/>
          </a:p>
        </p:txBody>
      </p:sp>
    </p:spTree>
    <p:extLst>
      <p:ext uri="{BB962C8B-B14F-4D97-AF65-F5344CB8AC3E}">
        <p14:creationId xmlns:p14="http://schemas.microsoft.com/office/powerpoint/2010/main" val="295560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6"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609600"/>
            <a:ext cx="7315200" cy="1015663"/>
          </a:xfrm>
          <a:prstGeom prst="rect">
            <a:avLst/>
          </a:prstGeom>
          <a:noFill/>
        </p:spPr>
        <p:txBody>
          <a:bodyPr wrap="square" rtlCol="0">
            <a:spAutoFit/>
          </a:bodyPr>
          <a:lstStyle/>
          <a:p>
            <a:pPr algn="ctr"/>
            <a:r>
              <a:rPr lang="en-US" sz="6000" dirty="0" smtClean="0"/>
              <a:t>Interesting Bee Facts</a:t>
            </a:r>
            <a:endParaRPr lang="en-US" sz="6000" dirty="0"/>
          </a:p>
        </p:txBody>
      </p:sp>
      <p:sp>
        <p:nvSpPr>
          <p:cNvPr id="4" name="TextBox 3"/>
          <p:cNvSpPr txBox="1"/>
          <p:nvPr/>
        </p:nvSpPr>
        <p:spPr>
          <a:xfrm>
            <a:off x="0" y="1625263"/>
            <a:ext cx="9144000" cy="2523768"/>
          </a:xfrm>
          <a:prstGeom prst="rect">
            <a:avLst/>
          </a:prstGeom>
          <a:noFill/>
        </p:spPr>
        <p:txBody>
          <a:bodyPr wrap="square" rtlCol="0">
            <a:spAutoFit/>
          </a:bodyPr>
          <a:lstStyle/>
          <a:p>
            <a:r>
              <a:rPr lang="en-US" sz="2800" dirty="0"/>
              <a:t>*Honeybee can visit between 50-1000 flowers in one trip, </a:t>
            </a:r>
            <a:endParaRPr lang="en-US" sz="2800" dirty="0" smtClean="0"/>
          </a:p>
          <a:p>
            <a:r>
              <a:rPr lang="en-US" sz="2800" dirty="0" smtClean="0"/>
              <a:t>  </a:t>
            </a:r>
            <a:r>
              <a:rPr lang="en-US" sz="2800" dirty="0"/>
              <a:t>which takes between 30 minutes to four hours </a:t>
            </a:r>
          </a:p>
          <a:p>
            <a:r>
              <a:rPr lang="en-US" sz="2800" dirty="0"/>
              <a:t>*Without pollen, the young nurse bees cannot produce bee </a:t>
            </a:r>
            <a:endParaRPr lang="en-US" sz="2800" dirty="0" smtClean="0"/>
          </a:p>
          <a:p>
            <a:r>
              <a:rPr lang="en-US" sz="2800" dirty="0" smtClean="0"/>
              <a:t>   milk  or </a:t>
            </a:r>
            <a:r>
              <a:rPr lang="en-US" sz="2800" dirty="0"/>
              <a:t>royal jelly to feed the </a:t>
            </a:r>
            <a:r>
              <a:rPr lang="en-US" sz="2800" dirty="0" smtClean="0"/>
              <a:t>queen </a:t>
            </a:r>
            <a:r>
              <a:rPr lang="en-US" sz="2800" dirty="0"/>
              <a:t>and colony. If no pollen </a:t>
            </a:r>
            <a:endParaRPr lang="en-US" sz="2800" dirty="0" smtClean="0"/>
          </a:p>
          <a:p>
            <a:r>
              <a:rPr lang="en-US" sz="2800" dirty="0"/>
              <a:t> </a:t>
            </a:r>
            <a:r>
              <a:rPr lang="en-US" sz="2800" dirty="0" smtClean="0"/>
              <a:t>  is available to </a:t>
            </a:r>
            <a:r>
              <a:rPr lang="en-US" sz="2800" dirty="0"/>
              <a:t>the colony, egg laying by the queen will stop</a:t>
            </a:r>
          </a:p>
          <a:p>
            <a:endParaRPr lang="en-US" dirty="0"/>
          </a:p>
        </p:txBody>
      </p:sp>
    </p:spTree>
    <p:extLst>
      <p:ext uri="{BB962C8B-B14F-4D97-AF65-F5344CB8AC3E}">
        <p14:creationId xmlns:p14="http://schemas.microsoft.com/office/powerpoint/2010/main" val="72321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512"/>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81000"/>
            <a:ext cx="9144000" cy="830997"/>
          </a:xfrm>
          <a:prstGeom prst="rect">
            <a:avLst/>
          </a:prstGeom>
          <a:noFill/>
        </p:spPr>
        <p:txBody>
          <a:bodyPr wrap="square" rtlCol="0">
            <a:spAutoFit/>
          </a:bodyPr>
          <a:lstStyle/>
          <a:p>
            <a:pPr algn="ctr"/>
            <a:r>
              <a:rPr lang="en-US" sz="4800" dirty="0"/>
              <a:t>Honeybee pollinated flowers have </a:t>
            </a:r>
          </a:p>
        </p:txBody>
      </p:sp>
      <p:sp>
        <p:nvSpPr>
          <p:cNvPr id="5" name="TextBox 4"/>
          <p:cNvSpPr txBox="1"/>
          <p:nvPr/>
        </p:nvSpPr>
        <p:spPr>
          <a:xfrm>
            <a:off x="457200" y="1447800"/>
            <a:ext cx="8229600" cy="3539430"/>
          </a:xfrm>
          <a:prstGeom prst="rect">
            <a:avLst/>
          </a:prstGeom>
          <a:noFill/>
        </p:spPr>
        <p:txBody>
          <a:bodyPr wrap="square" rtlCol="0">
            <a:spAutoFit/>
          </a:bodyPr>
          <a:lstStyle/>
          <a:p>
            <a:r>
              <a:rPr lang="en-US" sz="3200" dirty="0" smtClean="0"/>
              <a:t>*Nectar </a:t>
            </a:r>
            <a:r>
              <a:rPr lang="en-US" sz="3200" dirty="0"/>
              <a:t>tubes no more than two centimeters </a:t>
            </a:r>
            <a:endParaRPr lang="en-US" sz="3200" dirty="0" smtClean="0"/>
          </a:p>
          <a:p>
            <a:r>
              <a:rPr lang="en-US" sz="3200" dirty="0" smtClean="0"/>
              <a:t>   long</a:t>
            </a:r>
          </a:p>
          <a:p>
            <a:r>
              <a:rPr lang="en-US" sz="3200" dirty="0" smtClean="0"/>
              <a:t>*</a:t>
            </a:r>
            <a:r>
              <a:rPr lang="en-US" sz="3200" dirty="0"/>
              <a:t>have nectar guides (patterns to direct the bee </a:t>
            </a:r>
            <a:endParaRPr lang="en-US" sz="3200" dirty="0" smtClean="0"/>
          </a:p>
          <a:p>
            <a:r>
              <a:rPr lang="en-US" sz="3200" dirty="0"/>
              <a:t> </a:t>
            </a:r>
            <a:r>
              <a:rPr lang="en-US" sz="3200" dirty="0" smtClean="0"/>
              <a:t> towards </a:t>
            </a:r>
            <a:r>
              <a:rPr lang="en-US" sz="3200" dirty="0"/>
              <a:t>the nectar</a:t>
            </a:r>
            <a:r>
              <a:rPr lang="en-US" sz="3200" dirty="0" smtClean="0"/>
              <a:t>)</a:t>
            </a:r>
          </a:p>
          <a:p>
            <a:r>
              <a:rPr lang="en-US" sz="3200" dirty="0"/>
              <a:t> </a:t>
            </a:r>
            <a:r>
              <a:rPr lang="en-US" sz="3200" dirty="0" smtClean="0"/>
              <a:t> and </a:t>
            </a:r>
            <a:r>
              <a:rPr lang="en-US" sz="3200" dirty="0"/>
              <a:t>often a landing place for </a:t>
            </a:r>
            <a:r>
              <a:rPr lang="en-US" sz="3200" dirty="0" smtClean="0"/>
              <a:t>bees</a:t>
            </a:r>
          </a:p>
          <a:p>
            <a:r>
              <a:rPr lang="en-US" sz="3200" dirty="0" smtClean="0"/>
              <a:t>*Honey Bees </a:t>
            </a:r>
            <a:r>
              <a:rPr lang="en-US" sz="3200" dirty="0"/>
              <a:t>attracted to white, </a:t>
            </a:r>
            <a:r>
              <a:rPr lang="en-US" sz="3200" dirty="0" smtClean="0"/>
              <a:t>blue, and </a:t>
            </a:r>
          </a:p>
          <a:p>
            <a:r>
              <a:rPr lang="en-US" sz="3200" dirty="0"/>
              <a:t> </a:t>
            </a:r>
            <a:r>
              <a:rPr lang="en-US" sz="3200" dirty="0" smtClean="0"/>
              <a:t> yellow   flowers</a:t>
            </a:r>
            <a:endParaRPr lang="en-US" sz="3200" dirty="0"/>
          </a:p>
        </p:txBody>
      </p:sp>
    </p:spTree>
    <p:extLst>
      <p:ext uri="{BB962C8B-B14F-4D97-AF65-F5344CB8AC3E}">
        <p14:creationId xmlns:p14="http://schemas.microsoft.com/office/powerpoint/2010/main" val="78013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72"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76200"/>
            <a:ext cx="7391400" cy="707886"/>
          </a:xfrm>
          <a:prstGeom prst="rect">
            <a:avLst/>
          </a:prstGeom>
          <a:noFill/>
        </p:spPr>
        <p:txBody>
          <a:bodyPr wrap="square" rtlCol="0">
            <a:spAutoFit/>
          </a:bodyPr>
          <a:lstStyle/>
          <a:p>
            <a:pPr algn="ctr"/>
            <a:r>
              <a:rPr lang="en-US" sz="4000" dirty="0" smtClean="0"/>
              <a:t>Nectar Guides</a:t>
            </a:r>
            <a:endParaRPr lang="en-US" sz="4000" dirty="0"/>
          </a:p>
        </p:txBody>
      </p:sp>
      <p:pic>
        <p:nvPicPr>
          <p:cNvPr id="15362" name="Picture 2" descr="File:Mimulus nectar guide UV VI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70" y="784086"/>
            <a:ext cx="7315200" cy="42355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2570" y="5257800"/>
            <a:ext cx="7315200" cy="1384995"/>
          </a:xfrm>
          <a:prstGeom prst="rect">
            <a:avLst/>
          </a:prstGeom>
        </p:spPr>
        <p:txBody>
          <a:bodyPr wrap="square">
            <a:spAutoFit/>
          </a:bodyPr>
          <a:lstStyle/>
          <a:p>
            <a:r>
              <a:rPr lang="en-US" sz="2800" dirty="0"/>
              <a:t>Images of a </a:t>
            </a:r>
            <a:r>
              <a:rPr lang="en-US" sz="2800" i="1" dirty="0"/>
              <a:t>Mimulus</a:t>
            </a:r>
            <a:r>
              <a:rPr lang="en-US" sz="2800" dirty="0"/>
              <a:t> flower in visible light (left) and ultraviolet light (right) showing a dark nectar guide, visible to bees but not to humans</a:t>
            </a:r>
          </a:p>
        </p:txBody>
      </p:sp>
      <p:sp>
        <p:nvSpPr>
          <p:cNvPr id="6" name="Down Arrow 5"/>
          <p:cNvSpPr/>
          <p:nvPr/>
        </p:nvSpPr>
        <p:spPr>
          <a:xfrm>
            <a:off x="2202569" y="2133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5867400" y="183623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994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97" y="-381649"/>
            <a:ext cx="97536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2568" y="5257800"/>
            <a:ext cx="5735201" cy="523220"/>
          </a:xfrm>
          <a:prstGeom prst="rect">
            <a:avLst/>
          </a:prstGeom>
        </p:spPr>
        <p:txBody>
          <a:bodyPr wrap="square">
            <a:spAutoFit/>
          </a:bodyPr>
          <a:lstStyle/>
          <a:p>
            <a:endParaRPr lang="en-US" sz="2800" dirty="0"/>
          </a:p>
        </p:txBody>
      </p:sp>
      <p:pic>
        <p:nvPicPr>
          <p:cNvPr id="10" name="Picture 8" descr="fert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2400" y="274637"/>
            <a:ext cx="2449513" cy="4983163"/>
          </a:xfrm>
          <a:prstGeom prst="rect">
            <a:avLst/>
          </a:prstGeom>
          <a:noFill/>
        </p:spPr>
      </p:pic>
      <p:sp>
        <p:nvSpPr>
          <p:cNvPr id="9" name="TextBox 8"/>
          <p:cNvSpPr txBox="1"/>
          <p:nvPr/>
        </p:nvSpPr>
        <p:spPr>
          <a:xfrm>
            <a:off x="3124200" y="533400"/>
            <a:ext cx="6019800" cy="369332"/>
          </a:xfrm>
          <a:prstGeom prst="rect">
            <a:avLst/>
          </a:prstGeom>
          <a:noFill/>
        </p:spPr>
        <p:txBody>
          <a:bodyPr wrap="square" rtlCol="0">
            <a:spAutoFit/>
          </a:bodyPr>
          <a:lstStyle/>
          <a:p>
            <a:pPr algn="ctr"/>
            <a:endParaRPr lang="en-US" dirty="0"/>
          </a:p>
        </p:txBody>
      </p:sp>
      <p:sp>
        <p:nvSpPr>
          <p:cNvPr id="4" name="TextBox 3"/>
          <p:cNvSpPr txBox="1"/>
          <p:nvPr/>
        </p:nvSpPr>
        <p:spPr>
          <a:xfrm>
            <a:off x="3505200" y="244649"/>
            <a:ext cx="4800600" cy="6001643"/>
          </a:xfrm>
          <a:prstGeom prst="rect">
            <a:avLst/>
          </a:prstGeom>
          <a:noFill/>
        </p:spPr>
        <p:txBody>
          <a:bodyPr wrap="square" rtlCol="0">
            <a:spAutoFit/>
          </a:bodyPr>
          <a:lstStyle/>
          <a:p>
            <a:r>
              <a:rPr lang="en-US" sz="4800" dirty="0" smtClean="0"/>
              <a:t>Soil testing is MANDATORY  to having any type of successful garden. Contact your local County Agent and ask how to take a soil test</a:t>
            </a:r>
            <a:endParaRPr lang="en-US" sz="4800" dirty="0"/>
          </a:p>
        </p:txBody>
      </p:sp>
    </p:spTree>
    <p:extLst>
      <p:ext uri="{BB962C8B-B14F-4D97-AF65-F5344CB8AC3E}">
        <p14:creationId xmlns:p14="http://schemas.microsoft.com/office/powerpoint/2010/main" val="84840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3617</Words>
  <Application>Microsoft Macintosh PowerPoint</Application>
  <PresentationFormat>On-screen Show (4:3)</PresentationFormat>
  <Paragraphs>251</Paragraphs>
  <Slides>45</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George Braman</cp:lastModifiedBy>
  <cp:revision>129</cp:revision>
  <dcterms:created xsi:type="dcterms:W3CDTF">2012-08-31T15:18:52Z</dcterms:created>
  <dcterms:modified xsi:type="dcterms:W3CDTF">2015-09-08T05:05:46Z</dcterms:modified>
</cp:coreProperties>
</file>