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1" r:id="rId1"/>
  </p:sldMasterIdLst>
  <p:notesMasterIdLst>
    <p:notesMasterId r:id="rId61"/>
  </p:notesMasterIdLst>
  <p:sldIdLst>
    <p:sldId id="324" r:id="rId2"/>
    <p:sldId id="327" r:id="rId3"/>
    <p:sldId id="337" r:id="rId4"/>
    <p:sldId id="338" r:id="rId5"/>
    <p:sldId id="341" r:id="rId6"/>
    <p:sldId id="339" r:id="rId7"/>
    <p:sldId id="331" r:id="rId8"/>
    <p:sldId id="289" r:id="rId9"/>
    <p:sldId id="329" r:id="rId10"/>
    <p:sldId id="332" r:id="rId11"/>
    <p:sldId id="333" r:id="rId12"/>
    <p:sldId id="334" r:id="rId13"/>
    <p:sldId id="335" r:id="rId14"/>
    <p:sldId id="336" r:id="rId15"/>
    <p:sldId id="325" r:id="rId16"/>
    <p:sldId id="257" r:id="rId17"/>
    <p:sldId id="285" r:id="rId18"/>
    <p:sldId id="258" r:id="rId19"/>
    <p:sldId id="282" r:id="rId20"/>
    <p:sldId id="293" r:id="rId21"/>
    <p:sldId id="259" r:id="rId22"/>
    <p:sldId id="260" r:id="rId23"/>
    <p:sldId id="261" r:id="rId24"/>
    <p:sldId id="262" r:id="rId25"/>
    <p:sldId id="263" r:id="rId26"/>
    <p:sldId id="264" r:id="rId27"/>
    <p:sldId id="326" r:id="rId28"/>
    <p:sldId id="265" r:id="rId29"/>
    <p:sldId id="321" r:id="rId30"/>
    <p:sldId id="266" r:id="rId31"/>
    <p:sldId id="322" r:id="rId32"/>
    <p:sldId id="269" r:id="rId33"/>
    <p:sldId id="270" r:id="rId34"/>
    <p:sldId id="274" r:id="rId35"/>
    <p:sldId id="275" r:id="rId36"/>
    <p:sldId id="343" r:id="rId37"/>
    <p:sldId id="276" r:id="rId38"/>
    <p:sldId id="277" r:id="rId39"/>
    <p:sldId id="287" r:id="rId40"/>
    <p:sldId id="278" r:id="rId41"/>
    <p:sldId id="300" r:id="rId42"/>
    <p:sldId id="271" r:id="rId43"/>
    <p:sldId id="299" r:id="rId44"/>
    <p:sldId id="301" r:id="rId45"/>
    <p:sldId id="340" r:id="rId46"/>
    <p:sldId id="302" r:id="rId47"/>
    <p:sldId id="303" r:id="rId48"/>
    <p:sldId id="304" r:id="rId49"/>
    <p:sldId id="309" r:id="rId50"/>
    <p:sldId id="305" r:id="rId51"/>
    <p:sldId id="311" r:id="rId52"/>
    <p:sldId id="312" r:id="rId53"/>
    <p:sldId id="313" r:id="rId54"/>
    <p:sldId id="314" r:id="rId55"/>
    <p:sldId id="315" r:id="rId56"/>
    <p:sldId id="316" r:id="rId57"/>
    <p:sldId id="317" r:id="rId58"/>
    <p:sldId id="318" r:id="rId59"/>
    <p:sldId id="320"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3901" autoAdjust="0"/>
  </p:normalViewPr>
  <p:slideViewPr>
    <p:cSldViewPr>
      <p:cViewPr varScale="1">
        <p:scale>
          <a:sx n="95" d="100"/>
          <a:sy n="95" d="100"/>
        </p:scale>
        <p:origin x="27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endParaRPr lang="en-US" alt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endParaRPr lang="en-US" altLang="en-US"/>
          </a:p>
        </p:txBody>
      </p:sp>
      <p:sp>
        <p:nvSpPr>
          <p:cNvPr id="297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endParaRPr lang="en-US" alt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575A6B66-42F5-4542-80B9-06E7F5453090}" type="slidenum">
              <a:rPr lang="en-US" altLang="en-US"/>
              <a:pPr/>
              <a:t>‹#›</a:t>
            </a:fld>
            <a:endParaRPr lang="en-US" altLang="en-US"/>
          </a:p>
        </p:txBody>
      </p:sp>
    </p:spTree>
    <p:extLst>
      <p:ext uri="{BB962C8B-B14F-4D97-AF65-F5344CB8AC3E}">
        <p14:creationId xmlns:p14="http://schemas.microsoft.com/office/powerpoint/2010/main" val="10396162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82E92-F849-EE4A-97A5-0CF5DDF93956}" type="slidenum">
              <a:rPr lang="en-US" altLang="en-US"/>
              <a:pPr/>
              <a:t>7</a:t>
            </a:fld>
            <a:endParaRPr lang="en-US" alt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a:t>One problem when starting seed indoors is the lack of good light. This can cause seedlings to stretch and become weak. A south west facing window or a good growers lamp will aid in growing healthy, stocky transplants. </a:t>
            </a:r>
          </a:p>
        </p:txBody>
      </p:sp>
    </p:spTree>
    <p:extLst>
      <p:ext uri="{BB962C8B-B14F-4D97-AF65-F5344CB8AC3E}">
        <p14:creationId xmlns:p14="http://schemas.microsoft.com/office/powerpoint/2010/main" val="90267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5BA4B-0FAB-C34F-8E93-D6FA99C3DDF3}" type="slidenum">
              <a:rPr lang="en-US" altLang="en-US"/>
              <a:pPr/>
              <a:t>20</a:t>
            </a:fld>
            <a:endParaRPr lang="en-US" alt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ltLang="en-US"/>
              <a:t>Many people like to add their wood ashes from their fireplace to the garden. While this is a source of potash or potassium, too many ashes can easily elevate the pH to levels that are unhealthy for the plant. Limit the amount of ashes to approximately five pounds per 100 square feet per season. </a:t>
            </a:r>
          </a:p>
        </p:txBody>
      </p:sp>
    </p:spTree>
    <p:extLst>
      <p:ext uri="{BB962C8B-B14F-4D97-AF65-F5344CB8AC3E}">
        <p14:creationId xmlns:p14="http://schemas.microsoft.com/office/powerpoint/2010/main" val="12291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77ADE-016C-564A-B18B-8C79A1DEB0D1}" type="slidenum">
              <a:rPr lang="en-US" altLang="en-US"/>
              <a:pPr/>
              <a:t>21</a:t>
            </a:fld>
            <a:endParaRPr lang="en-US" alt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ltLang="en-US"/>
              <a:t>Many factors can effect the availability of nutrients in the soil. These must be considered when diagnosing problems in the garden.</a:t>
            </a:r>
          </a:p>
        </p:txBody>
      </p:sp>
    </p:spTree>
    <p:extLst>
      <p:ext uri="{BB962C8B-B14F-4D97-AF65-F5344CB8AC3E}">
        <p14:creationId xmlns:p14="http://schemas.microsoft.com/office/powerpoint/2010/main" val="202643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A9E15-1BE6-F74E-9176-09527A84D03F}" type="slidenum">
              <a:rPr lang="en-US" altLang="en-US"/>
              <a:pPr/>
              <a:t>22</a:t>
            </a:fld>
            <a:endParaRPr lang="en-US" alt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ltLang="en-US"/>
              <a:t>Nitrogen deficiency is fairly common and appears in the lower leaves first. The leaves look pale when in color compared to the upper leaves. Too much nitrogen produces a dark green, tall plant with few blooms. </a:t>
            </a:r>
          </a:p>
        </p:txBody>
      </p:sp>
    </p:spTree>
    <p:extLst>
      <p:ext uri="{BB962C8B-B14F-4D97-AF65-F5344CB8AC3E}">
        <p14:creationId xmlns:p14="http://schemas.microsoft.com/office/powerpoint/2010/main" val="133534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87240-B292-1F43-A0AC-54FCCEEAF883}" type="slidenum">
              <a:rPr lang="en-US" altLang="en-US"/>
              <a:pPr/>
              <a:t>23</a:t>
            </a:fld>
            <a:endParaRPr lang="en-US" alt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ltLang="en-US"/>
              <a:t>Cupping of upper leaves and a slight off- color can indicate calcium deficiency. Poor moisture management can cause plant to be deficient in available calcium. </a:t>
            </a:r>
          </a:p>
        </p:txBody>
      </p:sp>
    </p:spTree>
    <p:extLst>
      <p:ext uri="{BB962C8B-B14F-4D97-AF65-F5344CB8AC3E}">
        <p14:creationId xmlns:p14="http://schemas.microsoft.com/office/powerpoint/2010/main" val="200942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B0D0D-69CA-6548-A7BF-50378120E926}" type="slidenum">
              <a:rPr lang="en-US" altLang="en-US"/>
              <a:pPr/>
              <a:t>24</a:t>
            </a:fld>
            <a:endParaRPr lang="en-US" alt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ltLang="en-US"/>
              <a:t>Iron deficiency looks like about the opposite of nitrogen deficiency with the symptoms appearing in the uppermost leaves first. Sometimes the leaf veins will stay dark green while the rest of the leaf turns pale yellow.</a:t>
            </a:r>
          </a:p>
        </p:txBody>
      </p:sp>
    </p:spTree>
    <p:extLst>
      <p:ext uri="{BB962C8B-B14F-4D97-AF65-F5344CB8AC3E}">
        <p14:creationId xmlns:p14="http://schemas.microsoft.com/office/powerpoint/2010/main" val="1038713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36D38-27F3-E84F-B82E-E243348DE6C5}" type="slidenum">
              <a:rPr lang="en-US" altLang="en-US"/>
              <a:pPr/>
              <a:t>25</a:t>
            </a:fld>
            <a:endParaRPr lang="en-US" alt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Sulfur deficiency occurs more often on sandy soils. Younger leaves are affected first and turn light green to yellowish in color. </a:t>
            </a:r>
          </a:p>
        </p:txBody>
      </p:sp>
    </p:spTree>
    <p:extLst>
      <p:ext uri="{BB962C8B-B14F-4D97-AF65-F5344CB8AC3E}">
        <p14:creationId xmlns:p14="http://schemas.microsoft.com/office/powerpoint/2010/main" val="755765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BE8DB-F45C-F148-ACC3-B7FBB367AEC9}" type="slidenum">
              <a:rPr lang="en-US" altLang="en-US"/>
              <a:pPr/>
              <a:t>27</a:t>
            </a:fld>
            <a:endParaRPr lang="en-US" alt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a:t>Interveinal yellowing, similar to iron deficiency, occurs first on young leaves. As the stress continues, leaves take on a gray metallic sheen and develop dark, necrotic areas along the veins.  Can purchase fertilizer with the micro nurtients in it.</a:t>
            </a:r>
          </a:p>
        </p:txBody>
      </p:sp>
    </p:spTree>
    <p:extLst>
      <p:ext uri="{BB962C8B-B14F-4D97-AF65-F5344CB8AC3E}">
        <p14:creationId xmlns:p14="http://schemas.microsoft.com/office/powerpoint/2010/main" val="193631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78A5E-ABE9-3D4E-8311-F16C4E968AC5}" type="slidenum">
              <a:rPr lang="en-US" altLang="en-US"/>
              <a:pPr/>
              <a:t>29</a:t>
            </a:fld>
            <a:endParaRPr lang="en-US" alt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ltLang="en-US"/>
              <a:t>Flea Beetles are tiny black insects that hop from plant to plant and cause damage to the leaves. Damage appears as small brown spots and holes. Heavy infestations can lead to reduced yield. </a:t>
            </a:r>
          </a:p>
        </p:txBody>
      </p:sp>
    </p:spTree>
    <p:extLst>
      <p:ext uri="{BB962C8B-B14F-4D97-AF65-F5344CB8AC3E}">
        <p14:creationId xmlns:p14="http://schemas.microsoft.com/office/powerpoint/2010/main" val="745321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B0416-F76F-C04A-843E-C0505FCEE694}" type="slidenum">
              <a:rPr lang="en-US" altLang="en-US"/>
              <a:pPr/>
              <a:t>31</a:t>
            </a:fld>
            <a:endParaRPr lang="en-US" alt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ltLang="en-US"/>
              <a:t>Several viruses can attack tomatoes including Cucumber Mosaic, Tobacco Mosaic and Spotted Wilt Virus. Symptoms typically include distorted foliage and discoloration or mottled leaves. Viruses are usually spread by insects or animals or humans moving through or touch plants while they are moist. Viruses can severely weaken and even kill infected plants. There are no sprays or cures to combat viruses and infected plants should be removed and destroyed immediately. Avoid using tobacco in or near the garden and walking in the garden while it is wet. Resistant varieties are available to help prevent viruses.   </a:t>
            </a:r>
          </a:p>
        </p:txBody>
      </p:sp>
    </p:spTree>
    <p:extLst>
      <p:ext uri="{BB962C8B-B14F-4D97-AF65-F5344CB8AC3E}">
        <p14:creationId xmlns:p14="http://schemas.microsoft.com/office/powerpoint/2010/main" val="35435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18C0D-0103-F144-92BD-2DE1035DF1E8}" type="slidenum">
              <a:rPr lang="en-US" altLang="en-US"/>
              <a:pPr/>
              <a:t>39</a:t>
            </a:fld>
            <a:endParaRPr lang="en-US" alt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ltLang="en-US"/>
              <a:t>Small, undeveloped fruit and irregular shaped fruit are possible signs of poor pollination. Poor pollination can occur when we experience frequent rain showers and or windy days. Pollinating insects do not fly much at these times and pollination may suffer. Spraying insecticides early in the day may also kill beneficial pollinators. </a:t>
            </a:r>
          </a:p>
        </p:txBody>
      </p:sp>
    </p:spTree>
    <p:extLst>
      <p:ext uri="{BB962C8B-B14F-4D97-AF65-F5344CB8AC3E}">
        <p14:creationId xmlns:p14="http://schemas.microsoft.com/office/powerpoint/2010/main" val="66372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06F17-0A03-EC47-877C-A4ABA63E69D4}" type="slidenum">
              <a:rPr lang="en-US" altLang="en-US"/>
              <a:pPr/>
              <a:t>8</a:t>
            </a:fld>
            <a:endParaRPr lang="en-US" alt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p:spPr>
        <p:txBody>
          <a:bodyPr/>
          <a:lstStyle/>
          <a:p>
            <a:r>
              <a:rPr lang="en-US" altLang="en-US">
                <a:solidFill>
                  <a:srgbClr val="000000"/>
                </a:solidFill>
                <a:latin typeface="Arial" charset="0"/>
              </a:rPr>
              <a:t>As sunlight is absolutely necessary for vegetable production, the garden site should receive a minimum of 6 to 8 hours of sun per day. Other factors to consider include location of trees and shrubs near the site, drainage and convenience to irrigation. Having the garden close to the house will help insure frequent viists to look for any signs of problems. </a:t>
            </a:r>
          </a:p>
        </p:txBody>
      </p:sp>
    </p:spTree>
    <p:extLst>
      <p:ext uri="{BB962C8B-B14F-4D97-AF65-F5344CB8AC3E}">
        <p14:creationId xmlns:p14="http://schemas.microsoft.com/office/powerpoint/2010/main" val="1395099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9713C-711B-E446-B3E3-DC2BF4434AB3}" type="slidenum">
              <a:rPr lang="en-US" altLang="en-US"/>
              <a:pPr/>
              <a:t>40</a:t>
            </a:fld>
            <a:endParaRPr lang="en-US" alt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This is an unusual situation where the seeds inside the tomato have actually germinated. This can occur when over ripe tomatoes are left in a warm, humid environment. </a:t>
            </a:r>
          </a:p>
        </p:txBody>
      </p:sp>
    </p:spTree>
    <p:extLst>
      <p:ext uri="{BB962C8B-B14F-4D97-AF65-F5344CB8AC3E}">
        <p14:creationId xmlns:p14="http://schemas.microsoft.com/office/powerpoint/2010/main" val="122433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447FD-833B-B847-B135-30E4E5A90D8F}" type="slidenum">
              <a:rPr lang="en-US" altLang="en-US"/>
              <a:pPr/>
              <a:t>41</a:t>
            </a:fld>
            <a:endParaRPr lang="en-US" altLang="en-U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ltLang="en-US"/>
              <a:t>Weather conditions can affect the performance of our tomatoes. </a:t>
            </a:r>
          </a:p>
        </p:txBody>
      </p:sp>
    </p:spTree>
    <p:extLst>
      <p:ext uri="{BB962C8B-B14F-4D97-AF65-F5344CB8AC3E}">
        <p14:creationId xmlns:p14="http://schemas.microsoft.com/office/powerpoint/2010/main" val="16427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98B793-43E4-FE40-8C9B-CF76FD5084E9}" type="slidenum">
              <a:rPr lang="en-US" altLang="en-US"/>
              <a:pPr/>
              <a:t>12</a:t>
            </a:fld>
            <a:endParaRPr lang="en-US" alt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a:xfrm>
            <a:off x="914400" y="4343400"/>
            <a:ext cx="5029200" cy="4114800"/>
          </a:xfrm>
        </p:spPr>
        <p:txBody>
          <a:bodyPr/>
          <a:lstStyle/>
          <a:p>
            <a:r>
              <a:rPr lang="en-US" altLang="en-US">
                <a:solidFill>
                  <a:srgbClr val="000000"/>
                </a:solidFill>
                <a:latin typeface="Arial" charset="0"/>
              </a:rPr>
              <a:t>Always support tomatoes to keep bushes upright and the fruit off the ground. This plant has not been pruned. Pruning will produce fewer but larger fruit. Pruning is done by removing suckers.</a:t>
            </a:r>
          </a:p>
        </p:txBody>
      </p:sp>
    </p:spTree>
    <p:extLst>
      <p:ext uri="{BB962C8B-B14F-4D97-AF65-F5344CB8AC3E}">
        <p14:creationId xmlns:p14="http://schemas.microsoft.com/office/powerpoint/2010/main" val="120393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83765-FA24-4945-ABF3-DFE3EAD612FC}" type="slidenum">
              <a:rPr lang="en-US" altLang="en-US"/>
              <a:pPr/>
              <a:t>14</a:t>
            </a:fld>
            <a:endParaRPr lang="en-US" alt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a:t>Good ventilation is essential to help prevent disease problems from starting. Allow 4 to 5 feet between plants for maximum air flow. </a:t>
            </a:r>
          </a:p>
        </p:txBody>
      </p:sp>
    </p:spTree>
    <p:extLst>
      <p:ext uri="{BB962C8B-B14F-4D97-AF65-F5344CB8AC3E}">
        <p14:creationId xmlns:p14="http://schemas.microsoft.com/office/powerpoint/2010/main" val="87532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A4D98-14DB-3E43-BEFB-CA9FA85E2FB9}" type="slidenum">
              <a:rPr lang="en-US" altLang="en-US"/>
              <a:pPr/>
              <a:t>15</a:t>
            </a:fld>
            <a:endParaRPr lang="en-US" alt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t>There are several things to consider when troubleshooting tomato problems. Is the plant suffering from a nutritional disorder, disease, insects, virus or some cultural problem. </a:t>
            </a:r>
          </a:p>
        </p:txBody>
      </p:sp>
    </p:spTree>
    <p:extLst>
      <p:ext uri="{BB962C8B-B14F-4D97-AF65-F5344CB8AC3E}">
        <p14:creationId xmlns:p14="http://schemas.microsoft.com/office/powerpoint/2010/main" val="136975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FE106-6A5E-EB47-BCA9-344910A8BFA2}" type="slidenum">
              <a:rPr lang="en-US" altLang="en-US"/>
              <a:pPr/>
              <a:t>16</a:t>
            </a:fld>
            <a:endParaRPr lang="en-US" alt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ltLang="en-US"/>
              <a:t>Let’s take a look at nutritional problems to start with. </a:t>
            </a:r>
          </a:p>
        </p:txBody>
      </p:sp>
    </p:spTree>
    <p:extLst>
      <p:ext uri="{BB962C8B-B14F-4D97-AF65-F5344CB8AC3E}">
        <p14:creationId xmlns:p14="http://schemas.microsoft.com/office/powerpoint/2010/main" val="46414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0E82B-4D5A-814A-80AB-746B66971A19}" type="slidenum">
              <a:rPr lang="en-US" altLang="en-US"/>
              <a:pPr/>
              <a:t>17</a:t>
            </a:fld>
            <a:endParaRPr lang="en-US" alt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tLang="en-US"/>
              <a:t>A common problem encountered by county extension agents is the infamous 10 foot tomato with no blooms. The likely cause of this usually relates back to too much nitrogen. More often than not, it also involves folks using liquid fertilizers and appling them at the from rate. It is very hard to calibrate and determine just how much fertilizer to put out with a liquid product. For this reason, it is a good idea to stick to granular applications of fertilizer to better control the rate.</a:t>
            </a:r>
          </a:p>
        </p:txBody>
      </p:sp>
    </p:spTree>
    <p:extLst>
      <p:ext uri="{BB962C8B-B14F-4D97-AF65-F5344CB8AC3E}">
        <p14:creationId xmlns:p14="http://schemas.microsoft.com/office/powerpoint/2010/main" val="120852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81E3A-FAF6-8247-B508-6B6CE09D53B3}" type="slidenum">
              <a:rPr lang="en-US" altLang="en-US"/>
              <a:pPr/>
              <a:t>18</a:t>
            </a:fld>
            <a:endParaRPr lang="en-US" alt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a:t>In most cases, several nutrients are commonly deficient, while others may be available in toxic quantities. The chart in this slide shows the likelihood of deficiency verses over abundance. The pH of the soil has a huge affect on the availability of nutrients.  </a:t>
            </a:r>
          </a:p>
        </p:txBody>
      </p:sp>
    </p:spTree>
    <p:extLst>
      <p:ext uri="{BB962C8B-B14F-4D97-AF65-F5344CB8AC3E}">
        <p14:creationId xmlns:p14="http://schemas.microsoft.com/office/powerpoint/2010/main" val="80423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810A1-0F2E-4346-8830-6E7D89BC94D0}" type="slidenum">
              <a:rPr lang="en-US" altLang="en-US"/>
              <a:pPr/>
              <a:t>19</a:t>
            </a:fld>
            <a:endParaRPr lang="en-US" alt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p:spPr>
        <p:txBody>
          <a:bodyPr/>
          <a:lstStyle/>
          <a:p>
            <a:r>
              <a:rPr lang="en-US" altLang="en-US">
                <a:solidFill>
                  <a:srgbClr val="000000"/>
                </a:solidFill>
                <a:latin typeface="Arial" charset="0"/>
              </a:rPr>
              <a:t>Plants differ in their needs or tolerance of soil acidity. Unsuitable soil pH can stunt plant growth, cause fruiting problems, necrosis or death of leaves and other plant parts. Tomatoes and other vegetables prefer a pH that is slightly acidic in the 6.0-7.0 range. </a:t>
            </a:r>
          </a:p>
        </p:txBody>
      </p:sp>
    </p:spTree>
    <p:extLst>
      <p:ext uri="{BB962C8B-B14F-4D97-AF65-F5344CB8AC3E}">
        <p14:creationId xmlns:p14="http://schemas.microsoft.com/office/powerpoint/2010/main" val="47928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0"/>
            <a:ext cx="8458200" cy="5943600"/>
            <a:chOff x="0" y="0"/>
            <a:chExt cx="5328" cy="3744"/>
          </a:xfrm>
        </p:grpSpPr>
        <p:sp>
          <p:nvSpPr>
            <p:cNvPr id="35843"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4"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5845"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35846" name="Rectangle 6"/>
          <p:cNvSpPr>
            <a:spLocks noGrp="1" noChangeArrowheads="1"/>
          </p:cNvSpPr>
          <p:nvPr>
            <p:ph type="dt" sz="quarter" idx="2"/>
          </p:nvPr>
        </p:nvSpPr>
        <p:spPr/>
        <p:txBody>
          <a:bodyPr/>
          <a:lstStyle>
            <a:lvl1pPr>
              <a:defRPr/>
            </a:lvl1pPr>
          </a:lstStyle>
          <a:p>
            <a:endParaRPr lang="en-US" altLang="en-US"/>
          </a:p>
        </p:txBody>
      </p:sp>
      <p:sp>
        <p:nvSpPr>
          <p:cNvPr id="35847" name="Rectangle 7"/>
          <p:cNvSpPr>
            <a:spLocks noGrp="1" noChangeArrowheads="1"/>
          </p:cNvSpPr>
          <p:nvPr>
            <p:ph type="ftr" sz="quarter" idx="3"/>
          </p:nvPr>
        </p:nvSpPr>
        <p:spPr/>
        <p:txBody>
          <a:bodyPr/>
          <a:lstStyle>
            <a:lvl1pPr>
              <a:defRPr/>
            </a:lvl1pPr>
          </a:lstStyle>
          <a:p>
            <a:endParaRPr lang="en-US" altLang="en-US"/>
          </a:p>
        </p:txBody>
      </p:sp>
      <p:sp>
        <p:nvSpPr>
          <p:cNvPr id="35848" name="Rectangle 8"/>
          <p:cNvSpPr>
            <a:spLocks noGrp="1" noChangeArrowheads="1"/>
          </p:cNvSpPr>
          <p:nvPr>
            <p:ph type="sldNum" sz="quarter" idx="4"/>
          </p:nvPr>
        </p:nvSpPr>
        <p:spPr/>
        <p:txBody>
          <a:bodyPr/>
          <a:lstStyle>
            <a:lvl1pPr>
              <a:defRPr/>
            </a:lvl1pPr>
          </a:lstStyle>
          <a:p>
            <a:fld id="{36AD7D0D-2441-9846-AE3C-67DA842AD533}" type="slidenum">
              <a:rPr lang="en-US" altLang="en-US"/>
              <a:pPr/>
              <a:t>‹#›</a:t>
            </a:fld>
            <a:endParaRPr lang="en-US" altLang="en-US"/>
          </a:p>
        </p:txBody>
      </p:sp>
      <p:sp>
        <p:nvSpPr>
          <p:cNvPr id="3584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9389A5-7E0A-F246-9030-509B7A3D15BD}" type="slidenum">
              <a:rPr lang="en-US" altLang="en-US"/>
              <a:pPr/>
              <a:t>‹#›</a:t>
            </a:fld>
            <a:endParaRPr lang="en-US" altLang="en-US"/>
          </a:p>
        </p:txBody>
      </p:sp>
    </p:spTree>
    <p:extLst>
      <p:ext uri="{BB962C8B-B14F-4D97-AF65-F5344CB8AC3E}">
        <p14:creationId xmlns:p14="http://schemas.microsoft.com/office/powerpoint/2010/main" val="131949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470B70-E82E-D94F-BC3A-BD9FFF86F509}" type="slidenum">
              <a:rPr lang="en-US" altLang="en-US"/>
              <a:pPr/>
              <a:t>‹#›</a:t>
            </a:fld>
            <a:endParaRPr lang="en-US" altLang="en-US"/>
          </a:p>
        </p:txBody>
      </p:sp>
    </p:spTree>
    <p:extLst>
      <p:ext uri="{BB962C8B-B14F-4D97-AF65-F5344CB8AC3E}">
        <p14:creationId xmlns:p14="http://schemas.microsoft.com/office/powerpoint/2010/main" val="183108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EC765F-5CF8-3F47-A8FB-5E83AEEFA695}" type="slidenum">
              <a:rPr lang="en-US" altLang="en-US"/>
              <a:pPr/>
              <a:t>‹#›</a:t>
            </a:fld>
            <a:endParaRPr lang="en-US" altLang="en-US"/>
          </a:p>
        </p:txBody>
      </p:sp>
    </p:spTree>
    <p:extLst>
      <p:ext uri="{BB962C8B-B14F-4D97-AF65-F5344CB8AC3E}">
        <p14:creationId xmlns:p14="http://schemas.microsoft.com/office/powerpoint/2010/main" val="67829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7DCF11-054D-424C-A52D-100300D22A0D}" type="slidenum">
              <a:rPr lang="en-US" altLang="en-US"/>
              <a:pPr/>
              <a:t>‹#›</a:t>
            </a:fld>
            <a:endParaRPr lang="en-US" altLang="en-US"/>
          </a:p>
        </p:txBody>
      </p:sp>
    </p:spTree>
    <p:extLst>
      <p:ext uri="{BB962C8B-B14F-4D97-AF65-F5344CB8AC3E}">
        <p14:creationId xmlns:p14="http://schemas.microsoft.com/office/powerpoint/2010/main" val="125189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738CE0D-60D6-594F-B2E2-6C161F99F217}" type="slidenum">
              <a:rPr lang="en-US" altLang="en-US"/>
              <a:pPr/>
              <a:t>‹#›</a:t>
            </a:fld>
            <a:endParaRPr lang="en-US" altLang="en-US"/>
          </a:p>
        </p:txBody>
      </p:sp>
    </p:spTree>
    <p:extLst>
      <p:ext uri="{BB962C8B-B14F-4D97-AF65-F5344CB8AC3E}">
        <p14:creationId xmlns:p14="http://schemas.microsoft.com/office/powerpoint/2010/main" val="164795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7FE2400-6AAA-DD49-8677-A5FE0D990C8F}" type="slidenum">
              <a:rPr lang="en-US" altLang="en-US"/>
              <a:pPr/>
              <a:t>‹#›</a:t>
            </a:fld>
            <a:endParaRPr lang="en-US" altLang="en-US"/>
          </a:p>
        </p:txBody>
      </p:sp>
    </p:spTree>
    <p:extLst>
      <p:ext uri="{BB962C8B-B14F-4D97-AF65-F5344CB8AC3E}">
        <p14:creationId xmlns:p14="http://schemas.microsoft.com/office/powerpoint/2010/main" val="11275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572FB1F-3955-2A4A-80C8-D57E64B62002}" type="slidenum">
              <a:rPr lang="en-US" altLang="en-US"/>
              <a:pPr/>
              <a:t>‹#›</a:t>
            </a:fld>
            <a:endParaRPr lang="en-US" altLang="en-US"/>
          </a:p>
        </p:txBody>
      </p:sp>
    </p:spTree>
    <p:extLst>
      <p:ext uri="{BB962C8B-B14F-4D97-AF65-F5344CB8AC3E}">
        <p14:creationId xmlns:p14="http://schemas.microsoft.com/office/powerpoint/2010/main" val="67397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001EF42-464F-7B4B-AA2F-885028C98341}" type="slidenum">
              <a:rPr lang="en-US" altLang="en-US"/>
              <a:pPr/>
              <a:t>‹#›</a:t>
            </a:fld>
            <a:endParaRPr lang="en-US" altLang="en-US"/>
          </a:p>
        </p:txBody>
      </p:sp>
    </p:spTree>
    <p:extLst>
      <p:ext uri="{BB962C8B-B14F-4D97-AF65-F5344CB8AC3E}">
        <p14:creationId xmlns:p14="http://schemas.microsoft.com/office/powerpoint/2010/main" val="172396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AC4B0BF-FD89-0444-A1BF-F7AECD20B1DD}" type="slidenum">
              <a:rPr lang="en-US" altLang="en-US"/>
              <a:pPr/>
              <a:t>‹#›</a:t>
            </a:fld>
            <a:endParaRPr lang="en-US" altLang="en-US"/>
          </a:p>
        </p:txBody>
      </p:sp>
    </p:spTree>
    <p:extLst>
      <p:ext uri="{BB962C8B-B14F-4D97-AF65-F5344CB8AC3E}">
        <p14:creationId xmlns:p14="http://schemas.microsoft.com/office/powerpoint/2010/main" val="78642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38EF93A-0E24-5040-AA3D-0E09A00302B3}" type="slidenum">
              <a:rPr lang="en-US" altLang="en-US"/>
              <a:pPr/>
              <a:t>‹#›</a:t>
            </a:fld>
            <a:endParaRPr lang="en-US" altLang="en-US"/>
          </a:p>
        </p:txBody>
      </p:sp>
    </p:spTree>
    <p:extLst>
      <p:ext uri="{BB962C8B-B14F-4D97-AF65-F5344CB8AC3E}">
        <p14:creationId xmlns:p14="http://schemas.microsoft.com/office/powerpoint/2010/main" val="17896695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7242175" cy="1981200"/>
            <a:chOff x="0" y="0"/>
            <a:chExt cx="4562" cy="1248"/>
          </a:xfrm>
        </p:grpSpPr>
        <p:sp>
          <p:nvSpPr>
            <p:cNvPr id="34819"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34820"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34821"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4822"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823"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34824"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34825"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99294C5-DA5E-BB40-B1F0-D3A8133F642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3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1981200"/>
            <a:ext cx="91440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en-US" sz="6000" b="1" dirty="0">
                <a:solidFill>
                  <a:srgbClr val="FFFF00"/>
                </a:solidFill>
                <a:effectLst>
                  <a:outerShdw blurRad="38100" dist="38100" dir="2700000" algn="tl">
                    <a:srgbClr val="000000"/>
                  </a:outerShdw>
                </a:effectLst>
              </a:rPr>
              <a:t>Home Grown </a:t>
            </a:r>
          </a:p>
          <a:p>
            <a:pPr algn="ctr" eaLnBrk="1" hangingPunct="1"/>
            <a:r>
              <a:rPr lang="en-US" altLang="en-US" sz="6000" b="1" dirty="0">
                <a:solidFill>
                  <a:srgbClr val="FFFF00"/>
                </a:solidFill>
                <a:effectLst>
                  <a:outerShdw blurRad="38100" dist="38100" dir="2700000" algn="tl">
                    <a:srgbClr val="000000"/>
                  </a:outerShdw>
                </a:effectLst>
              </a:rPr>
              <a:t>Tomatoes</a:t>
            </a:r>
          </a:p>
          <a:p>
            <a:pPr algn="ctr" eaLnBrk="1" hangingPunct="1"/>
            <a:r>
              <a:rPr lang="en-US" altLang="en-US" sz="2800" b="1" dirty="0">
                <a:solidFill>
                  <a:srgbClr val="FFFF00"/>
                </a:solidFill>
                <a:effectLst>
                  <a:outerShdw blurRad="38100" dist="38100" dir="2700000" algn="tl">
                    <a:srgbClr val="000000"/>
                  </a:outerShdw>
                </a:effectLst>
              </a:rPr>
              <a:t>Wade Hutcheson </a:t>
            </a:r>
          </a:p>
          <a:p>
            <a:pPr algn="ctr" eaLnBrk="1" hangingPunct="1"/>
            <a:r>
              <a:rPr lang="en-US" altLang="en-US" sz="2800" b="1" dirty="0">
                <a:solidFill>
                  <a:srgbClr val="FFFF00"/>
                </a:solidFill>
                <a:effectLst>
                  <a:outerShdw blurRad="38100" dist="38100" dir="2700000" algn="tl">
                    <a:srgbClr val="000000"/>
                  </a:outerShdw>
                </a:effectLst>
              </a:rPr>
              <a:t>UGA Extension Spalding County</a:t>
            </a:r>
          </a:p>
          <a:p>
            <a:pPr algn="ctr" eaLnBrk="1" hangingPunct="1"/>
            <a:r>
              <a:rPr lang="en-US" altLang="en-US" sz="2000" b="1" dirty="0">
                <a:solidFill>
                  <a:srgbClr val="FFFF00"/>
                </a:solidFill>
                <a:effectLst>
                  <a:outerShdw blurRad="38100" dist="38100" dir="2700000" algn="tl">
                    <a:srgbClr val="000000"/>
                  </a:outerShdw>
                </a:effectLst>
              </a:rPr>
              <a:t>Robert </a:t>
            </a:r>
            <a:r>
              <a:rPr lang="en-US" altLang="en-US" sz="2000" b="1" dirty="0" err="1">
                <a:solidFill>
                  <a:srgbClr val="FFFF00"/>
                </a:solidFill>
                <a:effectLst>
                  <a:outerShdw blurRad="38100" dist="38100" dir="2700000" algn="tl">
                    <a:srgbClr val="000000"/>
                  </a:outerShdw>
                </a:effectLst>
              </a:rPr>
              <a:t>Westerfield</a:t>
            </a:r>
            <a:r>
              <a:rPr lang="en-US" altLang="en-US" sz="2000" b="1" dirty="0">
                <a:solidFill>
                  <a:srgbClr val="FFFF00"/>
                </a:solidFill>
                <a:effectLst>
                  <a:outerShdw blurRad="38100" dist="38100" dir="2700000" algn="tl">
                    <a:srgbClr val="000000"/>
                  </a:outerShdw>
                </a:effectLst>
              </a:rPr>
              <a:t>, </a:t>
            </a:r>
          </a:p>
          <a:p>
            <a:pPr algn="ctr" eaLnBrk="1" hangingPunct="1"/>
            <a:r>
              <a:rPr lang="en-US" altLang="en-US" sz="2000" b="1" dirty="0">
                <a:solidFill>
                  <a:srgbClr val="FFFF00"/>
                </a:solidFill>
                <a:effectLst>
                  <a:outerShdw blurRad="38100" dist="38100" dir="2700000" algn="tl">
                    <a:srgbClr val="000000"/>
                  </a:outerShdw>
                </a:effectLst>
              </a:rPr>
              <a:t>University of Georgia Horticulture</a:t>
            </a:r>
          </a:p>
        </p:txBody>
      </p:sp>
      <p:pic>
        <p:nvPicPr>
          <p:cNvPr id="91139" name="Picture 3"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791200"/>
            <a:ext cx="4876800" cy="1268413"/>
          </a:xfrm>
          <a:prstGeom prst="rect">
            <a:avLst/>
          </a:prstGeom>
          <a:noFill/>
          <a:extLst>
            <a:ext uri="{909E8E84-426E-40DD-AFC4-6F175D3DCCD1}">
              <a14:hiddenFill xmlns:a14="http://schemas.microsoft.com/office/drawing/2010/main">
                <a:solidFill>
                  <a:srgbClr val="FFFFFF"/>
                </a:solidFill>
              </a14:hiddenFill>
            </a:ext>
          </a:extLst>
        </p:spPr>
      </p:pic>
      <p:pic>
        <p:nvPicPr>
          <p:cNvPr id="91140" name="Picture 4" descr="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6200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DSC01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IMG_0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a:extLst>
              <a:ext uri="{28A0092B-C50C-407E-A947-70E740481C1C}">
                <a14:useLocalDpi xmlns:a14="http://schemas.microsoft.com/office/drawing/2010/main" val="0"/>
              </a:ext>
            </a:extLst>
          </a:blip>
          <a:srcRect l="2870"/>
          <a:stretch>
            <a:fillRect/>
          </a:stretch>
        </p:blipFill>
        <p:spPr bwMode="auto">
          <a:xfrm>
            <a:off x="533400" y="228600"/>
            <a:ext cx="3540125" cy="5510213"/>
          </a:xfrm>
          <a:prstGeom prst="rect">
            <a:avLst/>
          </a:prstGeom>
          <a:noFill/>
          <a:ln>
            <a:noFill/>
          </a:ln>
          <a:effectLst>
            <a:outerShdw blurRad="63500" dist="170861" dir="2519233" algn="ctr" rotWithShape="0">
              <a:srgbClr val="FF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90800"/>
            <a:ext cx="5056188" cy="3792538"/>
          </a:xfrm>
          <a:prstGeom prst="rect">
            <a:avLst/>
          </a:prstGeom>
          <a:noFill/>
          <a:effectLst>
            <a:outerShdw blurRad="63500" dist="197566" dir="2700000" algn="ctr" rotWithShape="0">
              <a:srgbClr val="FF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Which cage is Best?</a:t>
            </a:r>
          </a:p>
        </p:txBody>
      </p:sp>
      <p:pic>
        <p:nvPicPr>
          <p:cNvPr id="12390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905000"/>
            <a:ext cx="3124200" cy="1706563"/>
          </a:xfrm>
        </p:spPr>
      </p:pic>
      <p:pic>
        <p:nvPicPr>
          <p:cNvPr id="123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676400"/>
            <a:ext cx="1708150"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39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89425"/>
            <a:ext cx="2590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39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191000"/>
            <a:ext cx="2976563"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39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1828800"/>
            <a:ext cx="1822450"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en-US" altLang="en-US"/>
          </a:p>
        </p:txBody>
      </p:sp>
      <p:sp>
        <p:nvSpPr>
          <p:cNvPr id="124931" name="Rectangle 3"/>
          <p:cNvSpPr>
            <a:spLocks noGrp="1" noChangeArrowheads="1"/>
          </p:cNvSpPr>
          <p:nvPr>
            <p:ph type="body" idx="1"/>
          </p:nvPr>
        </p:nvSpPr>
        <p:spPr/>
        <p:txBody>
          <a:bodyPr/>
          <a:lstStyle/>
          <a:p>
            <a:endParaRPr lang="en-US" altLang="en-US"/>
          </a:p>
        </p:txBody>
      </p:sp>
      <p:pic>
        <p:nvPicPr>
          <p:cNvPr id="124932" name="Picture 4" descr="Picture 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4933" name="Rectangle 5"/>
          <p:cNvSpPr>
            <a:spLocks noChangeArrowheads="1"/>
          </p:cNvSpPr>
          <p:nvPr/>
        </p:nvSpPr>
        <p:spPr bwMode="auto">
          <a:xfrm>
            <a:off x="9067800" y="48768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934" name="Oval 6"/>
          <p:cNvSpPr>
            <a:spLocks noChangeArrowheads="1"/>
          </p:cNvSpPr>
          <p:nvPr/>
        </p:nvSpPr>
        <p:spPr bwMode="auto">
          <a:xfrm>
            <a:off x="6248400" y="4343400"/>
            <a:ext cx="2895600" cy="1752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en-US" sz="4400">
                <a:solidFill>
                  <a:srgbClr val="FFFF00"/>
                </a:solidFill>
                <a:latin typeface="Garamond" charset="0"/>
              </a:rPr>
              <a:t>Ventilation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Common Problems Encountered</a:t>
            </a:r>
          </a:p>
        </p:txBody>
      </p:sp>
      <p:pic>
        <p:nvPicPr>
          <p:cNvPr id="92164"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52600" y="1371600"/>
            <a:ext cx="5257800" cy="5157788"/>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2143125" y="228600"/>
            <a:ext cx="4857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en-US" sz="4000" b="1">
                <a:solidFill>
                  <a:schemeClr val="tx2"/>
                </a:solidFill>
                <a:latin typeface="Times New Roman" charset="0"/>
              </a:rPr>
              <a:t>Nutritional Disorders</a:t>
            </a:r>
          </a:p>
        </p:txBody>
      </p:sp>
      <p:pic>
        <p:nvPicPr>
          <p:cNvPr id="1030" name="Picture 6" descr="pepmgde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42975"/>
            <a:ext cx="7886700" cy="5915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p:txBody>
          <a:bodyPr/>
          <a:lstStyle/>
          <a:p>
            <a:r>
              <a:rPr lang="en-US" altLang="en-US"/>
              <a:t>Ten foot tall Tomato Plants?</a:t>
            </a:r>
          </a:p>
        </p:txBody>
      </p:sp>
      <p:pic>
        <p:nvPicPr>
          <p:cNvPr id="41988" name="Picture 4" descr="miricle grow"/>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600200"/>
            <a:ext cx="4022725"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057400" y="381000"/>
            <a:ext cx="5081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3200" b="1">
                <a:solidFill>
                  <a:schemeClr val="tx2"/>
                </a:solidFill>
                <a:latin typeface="Times New Roman" charset="0"/>
              </a:rPr>
              <a:t>Likely Nutritional Problems</a:t>
            </a:r>
          </a:p>
        </p:txBody>
      </p:sp>
      <p:sp>
        <p:nvSpPr>
          <p:cNvPr id="5123" name="Text Box 3"/>
          <p:cNvSpPr txBox="1">
            <a:spLocks noChangeArrowheads="1"/>
          </p:cNvSpPr>
          <p:nvPr/>
        </p:nvSpPr>
        <p:spPr bwMode="auto">
          <a:xfrm>
            <a:off x="1582738" y="1565275"/>
            <a:ext cx="5961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400" b="1">
                <a:solidFill>
                  <a:srgbClr val="FFFF00"/>
                </a:solidFill>
                <a:latin typeface="Times New Roman" charset="0"/>
              </a:rPr>
              <a:t>pH – usually too low, but too high is possible</a:t>
            </a:r>
          </a:p>
        </p:txBody>
      </p:sp>
      <p:sp>
        <p:nvSpPr>
          <p:cNvPr id="5124" name="Text Box 4"/>
          <p:cNvSpPr txBox="1">
            <a:spLocks noChangeArrowheads="1"/>
          </p:cNvSpPr>
          <p:nvPr/>
        </p:nvSpPr>
        <p:spPr bwMode="auto">
          <a:xfrm>
            <a:off x="685800" y="2362200"/>
            <a:ext cx="274796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en-US" sz="2400" b="1" u="sng">
                <a:solidFill>
                  <a:srgbClr val="FFFF00"/>
                </a:solidFill>
                <a:latin typeface="Times New Roman" charset="0"/>
              </a:rPr>
              <a:t>Deficiencies</a:t>
            </a:r>
            <a:endParaRPr lang="en-US" altLang="en-US" sz="2400" b="1">
              <a:solidFill>
                <a:srgbClr val="FFFF00"/>
              </a:solidFill>
              <a:latin typeface="Times New Roman" charset="0"/>
            </a:endParaRPr>
          </a:p>
          <a:p>
            <a:pPr eaLnBrk="1" hangingPunct="1"/>
            <a:r>
              <a:rPr lang="en-US" altLang="en-US" sz="2400" b="1">
                <a:solidFill>
                  <a:srgbClr val="FFFF00"/>
                </a:solidFill>
                <a:latin typeface="Times New Roman" charset="0"/>
              </a:rPr>
              <a:t>Nitrogen</a:t>
            </a:r>
          </a:p>
          <a:p>
            <a:pPr eaLnBrk="1" hangingPunct="1"/>
            <a:r>
              <a:rPr lang="en-US" altLang="en-US" sz="2400" b="1">
                <a:solidFill>
                  <a:srgbClr val="FFFF00"/>
                </a:solidFill>
                <a:latin typeface="Times New Roman" charset="0"/>
              </a:rPr>
              <a:t>Calcium</a:t>
            </a:r>
          </a:p>
          <a:p>
            <a:pPr eaLnBrk="1" hangingPunct="1"/>
            <a:r>
              <a:rPr lang="en-US" altLang="en-US" sz="2400" b="1">
                <a:solidFill>
                  <a:srgbClr val="FFFF00"/>
                </a:solidFill>
                <a:latin typeface="Times New Roman" charset="0"/>
              </a:rPr>
              <a:t>Magnesium</a:t>
            </a:r>
          </a:p>
          <a:p>
            <a:pPr eaLnBrk="1" hangingPunct="1"/>
            <a:r>
              <a:rPr lang="en-US" altLang="en-US" sz="2400" b="1">
                <a:solidFill>
                  <a:srgbClr val="FFFF00"/>
                </a:solidFill>
                <a:latin typeface="Times New Roman" charset="0"/>
              </a:rPr>
              <a:t>Iron</a:t>
            </a:r>
          </a:p>
          <a:p>
            <a:pPr eaLnBrk="1" hangingPunct="1"/>
            <a:r>
              <a:rPr lang="en-US" altLang="en-US" sz="2400" b="1">
                <a:solidFill>
                  <a:srgbClr val="FFFF00"/>
                </a:solidFill>
                <a:latin typeface="Times New Roman" charset="0"/>
              </a:rPr>
              <a:t>Sulfur</a:t>
            </a:r>
          </a:p>
          <a:p>
            <a:pPr eaLnBrk="1" hangingPunct="1"/>
            <a:r>
              <a:rPr lang="en-US" altLang="en-US" sz="2400" b="1">
                <a:solidFill>
                  <a:srgbClr val="FFFF00"/>
                </a:solidFill>
                <a:latin typeface="Times New Roman" charset="0"/>
              </a:rPr>
              <a:t>Boron</a:t>
            </a:r>
          </a:p>
          <a:p>
            <a:pPr eaLnBrk="1" hangingPunct="1"/>
            <a:r>
              <a:rPr lang="en-US" altLang="en-US" sz="2400" b="1">
                <a:solidFill>
                  <a:srgbClr val="FFFF00"/>
                </a:solidFill>
                <a:latin typeface="Times New Roman" charset="0"/>
              </a:rPr>
              <a:t>Zinc</a:t>
            </a:r>
          </a:p>
          <a:p>
            <a:pPr eaLnBrk="1" hangingPunct="1"/>
            <a:r>
              <a:rPr lang="en-US" altLang="en-US" sz="2400" b="1">
                <a:solidFill>
                  <a:srgbClr val="FFFF00"/>
                </a:solidFill>
                <a:latin typeface="Times New Roman" charset="0"/>
              </a:rPr>
              <a:t>Phosphorous</a:t>
            </a:r>
          </a:p>
          <a:p>
            <a:pPr eaLnBrk="1" hangingPunct="1"/>
            <a:r>
              <a:rPr lang="en-US" altLang="en-US" sz="2400" b="1">
                <a:solidFill>
                  <a:srgbClr val="FFFF00"/>
                </a:solidFill>
                <a:latin typeface="Times New Roman" charset="0"/>
              </a:rPr>
              <a:t>Potassium</a:t>
            </a:r>
            <a:endParaRPr lang="en-US" altLang="en-US" sz="2400" b="1" u="sng">
              <a:solidFill>
                <a:srgbClr val="FFFF00"/>
              </a:solidFill>
              <a:latin typeface="Times New Roman" charset="0"/>
            </a:endParaRPr>
          </a:p>
        </p:txBody>
      </p:sp>
      <p:sp>
        <p:nvSpPr>
          <p:cNvPr id="5125" name="Text Box 5"/>
          <p:cNvSpPr txBox="1">
            <a:spLocks noChangeArrowheads="1"/>
          </p:cNvSpPr>
          <p:nvPr/>
        </p:nvSpPr>
        <p:spPr bwMode="auto">
          <a:xfrm>
            <a:off x="5410200" y="2362200"/>
            <a:ext cx="16573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400" b="1" u="sng">
                <a:solidFill>
                  <a:srgbClr val="FFFF00"/>
                </a:solidFill>
                <a:latin typeface="Times New Roman" charset="0"/>
              </a:rPr>
              <a:t>Toxicities</a:t>
            </a:r>
            <a:endParaRPr lang="en-US" altLang="en-US" sz="2400" b="1">
              <a:solidFill>
                <a:srgbClr val="FFFF00"/>
              </a:solidFill>
              <a:latin typeface="Times New Roman" charset="0"/>
            </a:endParaRPr>
          </a:p>
          <a:p>
            <a:pPr eaLnBrk="1" hangingPunct="1"/>
            <a:r>
              <a:rPr lang="en-US" altLang="en-US" sz="2400" b="1">
                <a:solidFill>
                  <a:srgbClr val="FFFF00"/>
                </a:solidFill>
                <a:latin typeface="Times New Roman" charset="0"/>
              </a:rPr>
              <a:t>Manganese</a:t>
            </a:r>
          </a:p>
          <a:p>
            <a:pPr eaLnBrk="1" hangingPunct="1"/>
            <a:r>
              <a:rPr lang="en-US" altLang="en-US" sz="2400" b="1">
                <a:solidFill>
                  <a:srgbClr val="FFFF00"/>
                </a:solidFill>
                <a:latin typeface="Times New Roman" charset="0"/>
              </a:rPr>
              <a:t>Aluminum</a:t>
            </a:r>
          </a:p>
          <a:p>
            <a:pPr eaLnBrk="1" hangingPunct="1"/>
            <a:r>
              <a:rPr lang="en-US" altLang="en-US" sz="2400" b="1">
                <a:solidFill>
                  <a:srgbClr val="FFFF00"/>
                </a:solidFill>
                <a:latin typeface="Times New Roman" charset="0"/>
              </a:rPr>
              <a:t>Boron</a:t>
            </a:r>
          </a:p>
          <a:p>
            <a:pPr eaLnBrk="1" hangingPunct="1"/>
            <a:r>
              <a:rPr lang="en-US" altLang="en-US" sz="2400" b="1">
                <a:solidFill>
                  <a:srgbClr val="FFFF00"/>
                </a:solidFill>
                <a:latin typeface="Times New Roman" charset="0"/>
              </a:rPr>
              <a:t>Zinc</a:t>
            </a:r>
          </a:p>
          <a:p>
            <a:pPr eaLnBrk="1" hangingPunct="1"/>
            <a:r>
              <a:rPr lang="en-US" altLang="en-US" sz="2400" b="1">
                <a:solidFill>
                  <a:srgbClr val="FFFF00"/>
                </a:solidFill>
                <a:latin typeface="Times New Roman" charset="0"/>
              </a:rPr>
              <a:t>Chlorine</a:t>
            </a:r>
          </a:p>
          <a:p>
            <a:pPr eaLnBrk="1" hangingPunct="1"/>
            <a:r>
              <a:rPr lang="en-US" altLang="en-US" sz="2400" b="1">
                <a:solidFill>
                  <a:srgbClr val="FFFF00"/>
                </a:solidFill>
                <a:latin typeface="Times New Roman" charset="0"/>
              </a:rPr>
              <a:t>Sodium</a:t>
            </a:r>
            <a:endParaRPr lang="en-US" altLang="en-US" sz="2400" b="1" u="sng">
              <a:solidFill>
                <a:srgbClr val="FFFF00"/>
              </a:solidFill>
              <a:latin typeface="Times New Roma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65300" y="274638"/>
            <a:ext cx="6921500" cy="1143000"/>
          </a:xfrm>
        </p:spPr>
        <p:txBody>
          <a:bodyPr/>
          <a:lstStyle/>
          <a:p>
            <a:r>
              <a:rPr lang="en-US" altLang="en-US"/>
              <a:t>pH Level</a:t>
            </a:r>
          </a:p>
        </p:txBody>
      </p:sp>
      <p:sp>
        <p:nvSpPr>
          <p:cNvPr id="32771" name="Rectangle 3"/>
          <p:cNvSpPr>
            <a:spLocks noChangeArrowheads="1"/>
          </p:cNvSpPr>
          <p:nvPr/>
        </p:nvSpPr>
        <p:spPr bwMode="auto">
          <a:xfrm>
            <a:off x="3962400" y="1981200"/>
            <a:ext cx="2362200" cy="1066800"/>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2" name="Rectangle 4"/>
          <p:cNvSpPr>
            <a:spLocks noChangeArrowheads="1"/>
          </p:cNvSpPr>
          <p:nvPr/>
        </p:nvSpPr>
        <p:spPr bwMode="auto">
          <a:xfrm>
            <a:off x="3962400" y="3048000"/>
            <a:ext cx="2362200" cy="762000"/>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3" name="Text Box 5"/>
          <p:cNvSpPr txBox="1">
            <a:spLocks noChangeArrowheads="1"/>
          </p:cNvSpPr>
          <p:nvPr/>
        </p:nvSpPr>
        <p:spPr bwMode="auto">
          <a:xfrm>
            <a:off x="6705600" y="2286000"/>
            <a:ext cx="9144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Times" charset="0"/>
              </a:rPr>
              <a:t>8.0</a:t>
            </a:r>
          </a:p>
          <a:p>
            <a:pPr>
              <a:spcBef>
                <a:spcPct val="50000"/>
              </a:spcBef>
            </a:pPr>
            <a:r>
              <a:rPr lang="en-US" altLang="en-US" sz="2400">
                <a:latin typeface="Times" charset="0"/>
              </a:rPr>
              <a:t>7.0</a:t>
            </a:r>
          </a:p>
          <a:p>
            <a:pPr>
              <a:spcBef>
                <a:spcPct val="95000"/>
              </a:spcBef>
            </a:pPr>
            <a:r>
              <a:rPr lang="en-US" altLang="en-US" sz="2400">
                <a:latin typeface="Times" charset="0"/>
              </a:rPr>
              <a:t>6.0</a:t>
            </a:r>
          </a:p>
          <a:p>
            <a:pPr>
              <a:spcBef>
                <a:spcPct val="40000"/>
              </a:spcBef>
            </a:pPr>
            <a:r>
              <a:rPr lang="en-US" altLang="en-US" sz="2400">
                <a:latin typeface="Times" charset="0"/>
              </a:rPr>
              <a:t>5.5</a:t>
            </a:r>
          </a:p>
          <a:p>
            <a:pPr>
              <a:spcBef>
                <a:spcPct val="85000"/>
              </a:spcBef>
            </a:pPr>
            <a:r>
              <a:rPr lang="en-US" altLang="en-US" sz="2400">
                <a:latin typeface="Times" charset="0"/>
              </a:rPr>
              <a:t>4.0</a:t>
            </a:r>
          </a:p>
        </p:txBody>
      </p:sp>
      <p:sp>
        <p:nvSpPr>
          <p:cNvPr id="32774" name="Rectangle 6"/>
          <p:cNvSpPr>
            <a:spLocks noChangeArrowheads="1"/>
          </p:cNvSpPr>
          <p:nvPr/>
        </p:nvSpPr>
        <p:spPr bwMode="auto">
          <a:xfrm>
            <a:off x="3962400" y="3810000"/>
            <a:ext cx="2362200" cy="762000"/>
          </a:xfrm>
          <a:prstGeom prst="rect">
            <a:avLst/>
          </a:prstGeom>
          <a:solidFill>
            <a:schemeClr val="tx2"/>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5" name="Rectangle 7"/>
          <p:cNvSpPr>
            <a:spLocks noChangeArrowheads="1"/>
          </p:cNvSpPr>
          <p:nvPr/>
        </p:nvSpPr>
        <p:spPr bwMode="auto">
          <a:xfrm>
            <a:off x="3962400" y="4572000"/>
            <a:ext cx="2362200" cy="762000"/>
          </a:xfrm>
          <a:prstGeom prst="rect">
            <a:avLst/>
          </a:prstGeom>
          <a:solidFill>
            <a:schemeClr val="tx2"/>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6" name="Text Box 8"/>
          <p:cNvSpPr txBox="1">
            <a:spLocks noChangeArrowheads="1"/>
          </p:cNvSpPr>
          <p:nvPr/>
        </p:nvSpPr>
        <p:spPr bwMode="auto">
          <a:xfrm>
            <a:off x="1828800" y="2286000"/>
            <a:ext cx="1811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a:latin typeface="Times" charset="0"/>
              </a:rPr>
              <a:t>ALKALINE</a:t>
            </a:r>
            <a:endParaRPr lang="en-US" altLang="en-US" sz="2400">
              <a:latin typeface="Times" charset="0"/>
            </a:endParaRPr>
          </a:p>
        </p:txBody>
      </p:sp>
      <p:sp>
        <p:nvSpPr>
          <p:cNvPr id="32777" name="Text Box 9"/>
          <p:cNvSpPr txBox="1">
            <a:spLocks noChangeArrowheads="1"/>
          </p:cNvSpPr>
          <p:nvPr/>
        </p:nvSpPr>
        <p:spPr bwMode="auto">
          <a:xfrm>
            <a:off x="2489200" y="3200400"/>
            <a:ext cx="115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a:latin typeface="Times" charset="0"/>
              </a:rPr>
              <a:t>IDEAL</a:t>
            </a:r>
            <a:endParaRPr lang="en-US" altLang="en-US" sz="2400">
              <a:latin typeface="Times" charset="0"/>
            </a:endParaRPr>
          </a:p>
        </p:txBody>
      </p:sp>
      <p:sp>
        <p:nvSpPr>
          <p:cNvPr id="32778" name="Text Box 10"/>
          <p:cNvSpPr txBox="1">
            <a:spLocks noChangeArrowheads="1"/>
          </p:cNvSpPr>
          <p:nvPr/>
        </p:nvSpPr>
        <p:spPr bwMode="auto">
          <a:xfrm>
            <a:off x="2674938" y="3962400"/>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a:latin typeface="Times" charset="0"/>
              </a:rPr>
              <a:t>ACID</a:t>
            </a:r>
            <a:endParaRPr lang="en-US" altLang="en-US" sz="2400">
              <a:latin typeface="Times" charset="0"/>
            </a:endParaRPr>
          </a:p>
        </p:txBody>
      </p:sp>
      <p:sp>
        <p:nvSpPr>
          <p:cNvPr id="32779" name="Text Box 11"/>
          <p:cNvSpPr txBox="1">
            <a:spLocks noChangeArrowheads="1"/>
          </p:cNvSpPr>
          <p:nvPr/>
        </p:nvSpPr>
        <p:spPr bwMode="auto">
          <a:xfrm>
            <a:off x="1733550" y="4724400"/>
            <a:ext cx="1906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a:latin typeface="Times" charset="0"/>
              </a:rPr>
              <a:t>VERY ACID</a:t>
            </a:r>
            <a:endParaRPr lang="en-US" altLang="en-US" sz="2400">
              <a:latin typeface="Times"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solidFill>
                  <a:srgbClr val="FFFF00"/>
                </a:solidFill>
              </a:rPr>
              <a:t>Tomato -vs- Tomato Tree</a:t>
            </a:r>
          </a:p>
        </p:txBody>
      </p:sp>
      <p:sp>
        <p:nvSpPr>
          <p:cNvPr id="113667" name="Rectangle 3"/>
          <p:cNvSpPr>
            <a:spLocks noGrp="1" noChangeArrowheads="1"/>
          </p:cNvSpPr>
          <p:nvPr>
            <p:ph type="body" idx="1"/>
          </p:nvPr>
        </p:nvSpPr>
        <p:spPr>
          <a:xfrm>
            <a:off x="0" y="1600200"/>
            <a:ext cx="9144000" cy="4495800"/>
          </a:xfrm>
        </p:spPr>
        <p:txBody>
          <a:bodyPr/>
          <a:lstStyle/>
          <a:p>
            <a:pPr>
              <a:buFont typeface="Wingdings" charset="2"/>
              <a:buNone/>
            </a:pPr>
            <a:r>
              <a:rPr lang="en-US" altLang="en-US">
                <a:solidFill>
                  <a:srgbClr val="FFFF00"/>
                </a:solidFill>
              </a:rPr>
              <a:t>Tomato				Tomato Tree</a:t>
            </a:r>
          </a:p>
          <a:p>
            <a:pPr>
              <a:buFont typeface="Wingdings" charset="2"/>
              <a:buNone/>
            </a:pPr>
            <a:r>
              <a:rPr lang="en-US" altLang="en-US">
                <a:solidFill>
                  <a:srgbClr val="FFFF00"/>
                </a:solidFill>
              </a:rPr>
              <a:t>Solanum lycopersicum	Cyphonandra betacea</a:t>
            </a:r>
          </a:p>
          <a:p>
            <a:pPr>
              <a:buFont typeface="Wingdings" charset="2"/>
              <a:buNone/>
            </a:pPr>
            <a:r>
              <a:rPr lang="en-US" altLang="en-US">
                <a:solidFill>
                  <a:srgbClr val="FFFF00"/>
                </a:solidFill>
              </a:rPr>
              <a:t>Annual vine			perennial shrub</a:t>
            </a:r>
          </a:p>
          <a:p>
            <a:pPr>
              <a:buFont typeface="Wingdings" charset="2"/>
              <a:buNone/>
            </a:pPr>
            <a:r>
              <a:rPr lang="en-US" altLang="en-US">
                <a:solidFill>
                  <a:srgbClr val="FFFF00"/>
                </a:solidFill>
              </a:rPr>
              <a:t>				Bloom to fruit</a:t>
            </a:r>
          </a:p>
          <a:p>
            <a:pPr>
              <a:buFont typeface="Wingdings" charset="2"/>
              <a:buNone/>
            </a:pPr>
            <a:r>
              <a:rPr lang="en-US" altLang="en-US">
                <a:solidFill>
                  <a:srgbClr val="FFFF00"/>
                </a:solidFill>
              </a:rPr>
              <a:t>Weeks				about 3 months</a:t>
            </a:r>
          </a:p>
          <a:p>
            <a:pPr>
              <a:buFont typeface="Wingdings" charset="2"/>
              <a:buNone/>
            </a:pPr>
            <a:r>
              <a:rPr lang="en-US" altLang="en-US">
                <a:solidFill>
                  <a:srgbClr val="FFFF00"/>
                </a:solidFill>
              </a:rPr>
              <a:t>				Grows</a:t>
            </a:r>
          </a:p>
          <a:p>
            <a:pPr>
              <a:buFont typeface="Wingdings" charset="2"/>
              <a:buNone/>
            </a:pPr>
            <a:r>
              <a:rPr lang="en-US" altLang="en-US">
                <a:solidFill>
                  <a:srgbClr val="FFFF00"/>
                </a:solidFill>
              </a:rPr>
              <a:t>Most anywhere			frost free locations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1524000"/>
            <a:ext cx="8229600" cy="4648200"/>
          </a:xfrm>
        </p:spPr>
        <p:txBody>
          <a:bodyPr/>
          <a:lstStyle/>
          <a:p>
            <a:r>
              <a:rPr lang="en-US" altLang="en-US">
                <a:solidFill>
                  <a:srgbClr val="FFFF00"/>
                </a:solidFill>
              </a:rPr>
              <a:t>Be Careful about </a:t>
            </a:r>
            <a:br>
              <a:rPr lang="en-US" altLang="en-US">
                <a:solidFill>
                  <a:srgbClr val="FFFF00"/>
                </a:solidFill>
              </a:rPr>
            </a:br>
            <a:r>
              <a:rPr lang="en-US" altLang="en-US">
                <a:solidFill>
                  <a:srgbClr val="FFFF00"/>
                </a:solidFill>
              </a:rPr>
              <a:t>Wood Ashes!</a:t>
            </a:r>
            <a:br>
              <a:rPr lang="en-US" altLang="en-US">
                <a:solidFill>
                  <a:srgbClr val="FFFF00"/>
                </a:solidFill>
              </a:rPr>
            </a:br>
            <a:r>
              <a:rPr lang="en-US" altLang="en-US">
                <a:solidFill>
                  <a:srgbClr val="FFFF00"/>
                </a:solidFill>
              </a:rPr>
              <a:t/>
            </a:r>
            <a:br>
              <a:rPr lang="en-US" altLang="en-US">
                <a:solidFill>
                  <a:srgbClr val="FFFF00"/>
                </a:solidFill>
              </a:rPr>
            </a:br>
            <a:r>
              <a:rPr lang="en-US" altLang="en-US">
                <a:solidFill>
                  <a:srgbClr val="FFFF00"/>
                </a:solidFill>
              </a:rPr>
              <a:t>5 lbs/100 sq ft</a:t>
            </a:r>
            <a:br>
              <a:rPr lang="en-US" altLang="en-US">
                <a:solidFill>
                  <a:srgbClr val="FFFF00"/>
                </a:solidFill>
              </a:rPr>
            </a:br>
            <a:r>
              <a:rPr lang="en-US" altLang="en-US">
                <a:solidFill>
                  <a:srgbClr val="FFFF00"/>
                </a:solidFill>
              </a:rPr>
              <a:t>25-50/1000 sq ft</a:t>
            </a:r>
            <a:br>
              <a:rPr lang="en-US" altLang="en-US">
                <a:solidFill>
                  <a:srgbClr val="FFFF00"/>
                </a:solidFill>
              </a:rPr>
            </a:br>
            <a:r>
              <a:rPr lang="en-US" altLang="en-US">
                <a:solidFill>
                  <a:srgbClr val="FFFF00"/>
                </a:solidFill>
              </a:rPr>
              <a:t/>
            </a:r>
            <a:br>
              <a:rPr lang="en-US" altLang="en-US">
                <a:solidFill>
                  <a:srgbClr val="FFFF00"/>
                </a:solidFill>
              </a:rPr>
            </a:br>
            <a:endParaRPr lang="en-US" altLang="en-US">
              <a:solidFill>
                <a:srgbClr val="FFFF00"/>
              </a:solidFill>
            </a:endParaRPr>
          </a:p>
        </p:txBody>
      </p:sp>
      <p:sp>
        <p:nvSpPr>
          <p:cNvPr id="57347" name="Rectangle 3"/>
          <p:cNvSpPr>
            <a:spLocks noGrp="1" noChangeArrowheads="1"/>
          </p:cNvSpPr>
          <p:nvPr>
            <p:ph type="body" idx="1"/>
          </p:nvPr>
        </p:nvSpPr>
        <p:spPr/>
        <p:txBody>
          <a:bodyPr/>
          <a:lstStyle/>
          <a:p>
            <a:pPr>
              <a:buFont typeface="Wingdings" charset="2"/>
              <a:buNone/>
            </a:pPr>
            <a:r>
              <a:rPr lang="en-US" altLang="en-US"/>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381000"/>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en-US" sz="3600" b="1">
                <a:solidFill>
                  <a:schemeClr val="tx2"/>
                </a:solidFill>
                <a:latin typeface="Times New Roman" charset="0"/>
              </a:rPr>
              <a:t>Conditions That Effect Nutrients</a:t>
            </a:r>
          </a:p>
        </p:txBody>
      </p:sp>
      <p:sp>
        <p:nvSpPr>
          <p:cNvPr id="6147" name="Text Box 3"/>
          <p:cNvSpPr txBox="1">
            <a:spLocks noChangeArrowheads="1"/>
          </p:cNvSpPr>
          <p:nvPr/>
        </p:nvSpPr>
        <p:spPr bwMode="auto">
          <a:xfrm>
            <a:off x="304800" y="1939925"/>
            <a:ext cx="8839200"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en-US" sz="2800" b="1">
                <a:solidFill>
                  <a:srgbClr val="FFFF00"/>
                </a:solidFill>
                <a:latin typeface="Times New Roman" charset="0"/>
              </a:rPr>
              <a:t>Soil Type				Rainfall/Irrigation</a:t>
            </a:r>
          </a:p>
          <a:p>
            <a:pPr eaLnBrk="1" hangingPunct="1"/>
            <a:r>
              <a:rPr lang="en-US" altLang="en-US" sz="2800" b="1">
                <a:solidFill>
                  <a:srgbClr val="FFFF00"/>
                </a:solidFill>
                <a:latin typeface="Times New Roman" charset="0"/>
              </a:rPr>
              <a:t>Applied Nutrients			Previous Crop</a:t>
            </a:r>
          </a:p>
          <a:p>
            <a:pPr eaLnBrk="1" hangingPunct="1"/>
            <a:r>
              <a:rPr lang="en-US" altLang="en-US" sz="2800" b="1">
                <a:solidFill>
                  <a:srgbClr val="FFFF00"/>
                </a:solidFill>
                <a:latin typeface="Times New Roman" charset="0"/>
              </a:rPr>
              <a:t>Temperature			Organic Matter</a:t>
            </a:r>
          </a:p>
          <a:p>
            <a:pPr eaLnBrk="1" hangingPunct="1"/>
            <a:r>
              <a:rPr lang="en-US" altLang="en-US" sz="2800" b="1">
                <a:solidFill>
                  <a:srgbClr val="FFFF00"/>
                </a:solidFill>
                <a:latin typeface="Times New Roman" charset="0"/>
              </a:rPr>
              <a:t>Fungicide Applications		Runoff</a:t>
            </a:r>
          </a:p>
          <a:p>
            <a:pPr eaLnBrk="1" hangingPunct="1"/>
            <a:endParaRPr lang="en-US" altLang="en-US" sz="2800" b="1">
              <a:solidFill>
                <a:srgbClr val="FFFF00"/>
              </a:solidFill>
              <a:latin typeface="Times New Roman" charset="0"/>
            </a:endParaRPr>
          </a:p>
          <a:p>
            <a:pPr eaLnBrk="1" hangingPunct="1"/>
            <a:endParaRPr lang="en-US" altLang="en-US" sz="2400" b="1">
              <a:solidFill>
                <a:srgbClr val="FFFF00"/>
              </a:solidFill>
              <a:latin typeface="Times New Roman" charset="0"/>
            </a:endParaRPr>
          </a:p>
          <a:p>
            <a:pPr eaLnBrk="1" hangingPunct="1"/>
            <a:endParaRPr lang="en-US" altLang="en-US" sz="2400" b="1">
              <a:latin typeface="Times New Roman"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429000" y="152400"/>
            <a:ext cx="17192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3200" b="1">
                <a:solidFill>
                  <a:schemeClr val="tx2"/>
                </a:solidFill>
                <a:latin typeface="Times New Roman" charset="0"/>
              </a:rPr>
              <a:t>Nitrogen</a:t>
            </a:r>
          </a:p>
        </p:txBody>
      </p:sp>
      <p:sp>
        <p:nvSpPr>
          <p:cNvPr id="7171" name="Text Box 3"/>
          <p:cNvSpPr txBox="1">
            <a:spLocks noChangeArrowheads="1"/>
          </p:cNvSpPr>
          <p:nvPr/>
        </p:nvSpPr>
        <p:spPr bwMode="auto">
          <a:xfrm>
            <a:off x="0" y="685800"/>
            <a:ext cx="9144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buClr>
                <a:srgbClr val="00CC99"/>
              </a:buClr>
              <a:buFont typeface="Wingdings" charset="2"/>
              <a:buChar char="q"/>
            </a:pPr>
            <a:r>
              <a:rPr lang="en-US" altLang="en-US" sz="2400" b="1">
                <a:latin typeface="Times New Roman" charset="0"/>
              </a:rPr>
              <a:t> </a:t>
            </a:r>
            <a:r>
              <a:rPr lang="en-US" altLang="en-US" sz="2400" b="1">
                <a:solidFill>
                  <a:srgbClr val="FFFF00"/>
                </a:solidFill>
                <a:latin typeface="Times New Roman" charset="0"/>
              </a:rPr>
              <a:t>Deficiency is characterized by a pale color of the leaves. Usually the </a:t>
            </a:r>
            <a:r>
              <a:rPr lang="en-US" altLang="en-US" sz="2400" b="1" u="sng">
                <a:solidFill>
                  <a:srgbClr val="FFFF00"/>
                </a:solidFill>
                <a:latin typeface="Times New Roman" charset="0"/>
              </a:rPr>
              <a:t>lower leaves</a:t>
            </a:r>
            <a:r>
              <a:rPr lang="en-US" altLang="en-US" sz="2400" b="1">
                <a:solidFill>
                  <a:srgbClr val="FFFF00"/>
                </a:solidFill>
                <a:latin typeface="Times New Roman" charset="0"/>
              </a:rPr>
              <a:t> will be more pale than upper leaves.</a:t>
            </a:r>
          </a:p>
          <a:p>
            <a:pPr eaLnBrk="1" hangingPunct="1">
              <a:buClr>
                <a:srgbClr val="00CC99"/>
              </a:buClr>
              <a:buFont typeface="Wingdings" charset="2"/>
              <a:buNone/>
            </a:pPr>
            <a:endParaRPr lang="en-US" altLang="en-US" sz="2400" b="1">
              <a:solidFill>
                <a:srgbClr val="FFFF00"/>
              </a:solidFill>
              <a:latin typeface="Times New Roman" charset="0"/>
            </a:endParaRPr>
          </a:p>
          <a:p>
            <a:pPr eaLnBrk="1" hangingPunct="1">
              <a:buClr>
                <a:srgbClr val="00CC99"/>
              </a:buClr>
              <a:buFont typeface="Wingdings" charset="2"/>
              <a:buChar char="q"/>
            </a:pPr>
            <a:r>
              <a:rPr lang="en-US" altLang="en-US" sz="2400" b="1">
                <a:solidFill>
                  <a:srgbClr val="FFFF00"/>
                </a:solidFill>
                <a:latin typeface="Times New Roman" charset="0"/>
              </a:rPr>
              <a:t> Too much nitrogen is a common problem in Georgia.  Over fertilization is usually the problem. </a:t>
            </a:r>
          </a:p>
          <a:p>
            <a:pPr eaLnBrk="1" hangingPunct="1">
              <a:buClr>
                <a:srgbClr val="00CC99"/>
              </a:buClr>
              <a:buFont typeface="Wingdings" charset="2"/>
              <a:buNone/>
            </a:pPr>
            <a:endParaRPr lang="en-US" altLang="en-US" sz="2400" b="1">
              <a:solidFill>
                <a:srgbClr val="FFFF00"/>
              </a:solidFill>
              <a:latin typeface="Times New Roman" charset="0"/>
            </a:endParaRPr>
          </a:p>
          <a:p>
            <a:pPr eaLnBrk="1" hangingPunct="1">
              <a:buClr>
                <a:srgbClr val="00CC99"/>
              </a:buClr>
              <a:buFont typeface="Wingdings" charset="2"/>
              <a:buNone/>
            </a:pPr>
            <a:endParaRPr lang="en-US" altLang="en-US" sz="2400" b="1">
              <a:solidFill>
                <a:srgbClr val="FFFF00"/>
              </a:solidFill>
              <a:latin typeface="Times New Roman" charset="0"/>
            </a:endParaRPr>
          </a:p>
        </p:txBody>
      </p:sp>
      <p:pic>
        <p:nvPicPr>
          <p:cNvPr id="7173" name="Picture 16" descr="http://www.dddi.org/uga/images/2043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194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19400" y="304800"/>
            <a:ext cx="3559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3200" b="1">
                <a:solidFill>
                  <a:schemeClr val="tx2"/>
                </a:solidFill>
                <a:latin typeface="Times New Roman" charset="0"/>
              </a:rPr>
              <a:t>Calcium Deficiency</a:t>
            </a:r>
          </a:p>
        </p:txBody>
      </p:sp>
      <p:pic>
        <p:nvPicPr>
          <p:cNvPr id="8196" name="Picture 4" descr="cabcade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90600"/>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8197" name="Text Box 5"/>
          <p:cNvSpPr txBox="1">
            <a:spLocks noChangeArrowheads="1"/>
          </p:cNvSpPr>
          <p:nvPr/>
        </p:nvSpPr>
        <p:spPr bwMode="auto">
          <a:xfrm>
            <a:off x="1065213" y="3810000"/>
            <a:ext cx="75755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en-US" sz="2400" b="1">
                <a:latin typeface="Times New Roman" charset="0"/>
              </a:rPr>
              <a:t>Calcium deficiency - characterized by cupping of the youngest leaves. Ca deficiency can also lead to </a:t>
            </a:r>
          </a:p>
          <a:p>
            <a:pPr eaLnBrk="1" hangingPunct="1"/>
            <a:r>
              <a:rPr lang="en-US" altLang="en-US" sz="2400" b="1">
                <a:solidFill>
                  <a:srgbClr val="FFFF00"/>
                </a:solidFill>
                <a:latin typeface="Times New Roman" charset="0"/>
              </a:rPr>
              <a:t>Blossom end rot.</a:t>
            </a:r>
          </a:p>
          <a:p>
            <a:pPr eaLnBrk="1" hangingPunct="1"/>
            <a:r>
              <a:rPr lang="en-US" altLang="en-US" sz="2400" b="1">
                <a:latin typeface="Times New Roman" charset="0"/>
              </a:rPr>
              <a:t> Drought or poor moisture management</a:t>
            </a:r>
          </a:p>
          <a:p>
            <a:pPr eaLnBrk="1" hangingPunct="1"/>
            <a:r>
              <a:rPr lang="en-US" altLang="en-US" sz="2400" b="1">
                <a:latin typeface="Times New Roman" charset="0"/>
              </a:rPr>
              <a:t>Over fertilization</a:t>
            </a:r>
          </a:p>
          <a:p>
            <a:pPr eaLnBrk="1" hangingPunct="1"/>
            <a:r>
              <a:rPr lang="en-US" altLang="en-US" sz="2400" b="1">
                <a:latin typeface="Times New Roman" charset="0"/>
              </a:rPr>
              <a:t>Low pH</a:t>
            </a:r>
          </a:p>
          <a:p>
            <a:pPr eaLnBrk="1" hangingPunct="1"/>
            <a:r>
              <a:rPr lang="en-US" altLang="en-US" sz="2400" b="1">
                <a:latin typeface="Times New Roman" charset="0"/>
              </a:rPr>
              <a:t> </a:t>
            </a:r>
          </a:p>
        </p:txBody>
      </p:sp>
      <p:pic>
        <p:nvPicPr>
          <p:cNvPr id="8198" name="Picture 6" descr="tomb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4267200" cy="288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124200" y="457200"/>
            <a:ext cx="2860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3200" b="1">
                <a:solidFill>
                  <a:schemeClr val="tx2"/>
                </a:solidFill>
                <a:latin typeface="Times New Roman" charset="0"/>
              </a:rPr>
              <a:t>Iron Deficiency</a:t>
            </a:r>
          </a:p>
        </p:txBody>
      </p:sp>
      <p:pic>
        <p:nvPicPr>
          <p:cNvPr id="9219" name="Picture 3" descr="ironde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191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ronde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0965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p:cNvSpPr txBox="1">
            <a:spLocks noChangeArrowheads="1"/>
          </p:cNvSpPr>
          <p:nvPr/>
        </p:nvSpPr>
        <p:spPr bwMode="auto">
          <a:xfrm>
            <a:off x="1065213" y="4613275"/>
            <a:ext cx="7073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400" b="1">
                <a:solidFill>
                  <a:srgbClr val="FFFF00"/>
                </a:solidFill>
                <a:latin typeface="Times New Roman" charset="0"/>
              </a:rPr>
              <a:t>Iron deficiency is characterized by pale color in the</a:t>
            </a:r>
          </a:p>
          <a:p>
            <a:pPr eaLnBrk="1" hangingPunct="1"/>
            <a:r>
              <a:rPr lang="en-US" altLang="en-US" sz="2400" b="1" u="sng">
                <a:solidFill>
                  <a:srgbClr val="FFFF00"/>
                </a:solidFill>
                <a:latin typeface="Times New Roman" charset="0"/>
              </a:rPr>
              <a:t>uppermost youngest</a:t>
            </a:r>
            <a:r>
              <a:rPr lang="en-US" altLang="en-US" sz="2400" b="1">
                <a:solidFill>
                  <a:srgbClr val="FFFF00"/>
                </a:solidFill>
                <a:latin typeface="Times New Roman" charset="0"/>
              </a:rPr>
              <a:t> leaves. Fe deficiency can be seen</a:t>
            </a:r>
          </a:p>
          <a:p>
            <a:pPr eaLnBrk="1" hangingPunct="1"/>
            <a:r>
              <a:rPr lang="en-US" altLang="en-US" sz="2400" b="1">
                <a:solidFill>
                  <a:srgbClr val="FFFF00"/>
                </a:solidFill>
                <a:latin typeface="Times New Roman" charset="0"/>
              </a:rPr>
              <a:t>particularly on sandy soils with higher pH and in</a:t>
            </a:r>
          </a:p>
          <a:p>
            <a:pPr eaLnBrk="1" hangingPunct="1"/>
            <a:r>
              <a:rPr lang="en-US" altLang="en-US" sz="2400" b="1">
                <a:solidFill>
                  <a:srgbClr val="FFFF00"/>
                </a:solidFill>
                <a:latin typeface="Times New Roman" charset="0"/>
              </a:rPr>
              <a:t>cold, wet, poorly aerated soils</a:t>
            </a:r>
            <a:r>
              <a:rPr lang="en-US" altLang="en-US" sz="2400" b="1">
                <a:latin typeface="Times New Roman"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895600" y="130175"/>
            <a:ext cx="3952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4000" b="1">
                <a:solidFill>
                  <a:schemeClr val="tx2"/>
                </a:solidFill>
                <a:latin typeface="Times New Roman" charset="0"/>
              </a:rPr>
              <a:t>Sulfur Deficiency</a:t>
            </a:r>
          </a:p>
        </p:txBody>
      </p:sp>
      <p:sp>
        <p:nvSpPr>
          <p:cNvPr id="10243" name="Text Box 3"/>
          <p:cNvSpPr txBox="1">
            <a:spLocks noChangeArrowheads="1"/>
          </p:cNvSpPr>
          <p:nvPr/>
        </p:nvSpPr>
        <p:spPr bwMode="auto">
          <a:xfrm>
            <a:off x="0" y="1219200"/>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buClr>
                <a:srgbClr val="00CC99"/>
              </a:buClr>
              <a:buFont typeface="Wingdings" charset="2"/>
              <a:buChar char="q"/>
            </a:pPr>
            <a:r>
              <a:rPr lang="en-US" altLang="en-US" sz="2400" b="1">
                <a:latin typeface="Times New Roman" charset="0"/>
              </a:rPr>
              <a:t> </a:t>
            </a:r>
            <a:r>
              <a:rPr lang="en-US" altLang="en-US" sz="2400" b="1">
                <a:solidFill>
                  <a:srgbClr val="FFFF00"/>
                </a:solidFill>
                <a:latin typeface="Times New Roman" charset="0"/>
              </a:rPr>
              <a:t>Sulfur deficiency is a common problem in sandy soils.</a:t>
            </a:r>
          </a:p>
          <a:p>
            <a:pPr eaLnBrk="1" hangingPunct="1">
              <a:buClr>
                <a:srgbClr val="00CC99"/>
              </a:buClr>
              <a:buFont typeface="Wingdings" charset="2"/>
              <a:buChar char="q"/>
            </a:pPr>
            <a:r>
              <a:rPr lang="en-US" altLang="en-US" sz="2400" b="1">
                <a:solidFill>
                  <a:srgbClr val="FFFF00"/>
                </a:solidFill>
                <a:latin typeface="Times New Roman" charset="0"/>
              </a:rPr>
              <a:t> Often confused with Nitrogen deficiency. </a:t>
            </a:r>
          </a:p>
          <a:p>
            <a:pPr eaLnBrk="1" hangingPunct="1">
              <a:buClr>
                <a:srgbClr val="00CC99"/>
              </a:buClr>
              <a:buFont typeface="Wingdings" charset="2"/>
              <a:buChar char="q"/>
            </a:pPr>
            <a:r>
              <a:rPr lang="en-US" altLang="en-US" sz="2400" b="1">
                <a:solidFill>
                  <a:srgbClr val="FFFF00"/>
                </a:solidFill>
                <a:latin typeface="Times New Roman" charset="0"/>
              </a:rPr>
              <a:t>  First seen on </a:t>
            </a:r>
            <a:r>
              <a:rPr lang="en-US" altLang="en-US" sz="2400" b="1" u="sng">
                <a:solidFill>
                  <a:srgbClr val="FFFF00"/>
                </a:solidFill>
                <a:latin typeface="Times New Roman" charset="0"/>
              </a:rPr>
              <a:t>younger tissue</a:t>
            </a:r>
            <a:r>
              <a:rPr lang="en-US" altLang="en-US" sz="2400" b="1">
                <a:solidFill>
                  <a:srgbClr val="FFFF00"/>
                </a:solidFill>
                <a:latin typeface="Times New Roman" charset="0"/>
              </a:rPr>
              <a:t>, not older.</a:t>
            </a:r>
          </a:p>
          <a:p>
            <a:pPr eaLnBrk="1" hangingPunct="1">
              <a:buClr>
                <a:srgbClr val="00CC99"/>
              </a:buClr>
              <a:buFont typeface="Wingdings" charset="2"/>
              <a:buChar char="q"/>
            </a:pPr>
            <a:r>
              <a:rPr lang="en-US" altLang="en-US" sz="2400" b="1">
                <a:solidFill>
                  <a:srgbClr val="FFFF00"/>
                </a:solidFill>
                <a:latin typeface="Times New Roman" charset="0"/>
              </a:rPr>
              <a:t> Usually readily corrected with foliar applications of magnesium           </a:t>
            </a:r>
          </a:p>
          <a:p>
            <a:pPr eaLnBrk="1" hangingPunct="1">
              <a:buClr>
                <a:srgbClr val="00CC99"/>
              </a:buClr>
              <a:buFont typeface="Wingdings" charset="2"/>
              <a:buNone/>
            </a:pPr>
            <a:r>
              <a:rPr lang="en-US" altLang="en-US" sz="2400" b="1">
                <a:solidFill>
                  <a:srgbClr val="FFFF00"/>
                </a:solidFill>
                <a:latin typeface="Times New Roman" charset="0"/>
              </a:rPr>
              <a:t>     sulfate.</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78138"/>
            <a:ext cx="48768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752600" y="511175"/>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4000" b="1">
                <a:solidFill>
                  <a:schemeClr val="tx2"/>
                </a:solidFill>
                <a:latin typeface="Times New Roman" charset="0"/>
              </a:rPr>
              <a:t>Potassium Deficiency</a:t>
            </a:r>
          </a:p>
        </p:txBody>
      </p:sp>
      <p:sp>
        <p:nvSpPr>
          <p:cNvPr id="11268" name="Text Box 4"/>
          <p:cNvSpPr txBox="1">
            <a:spLocks noChangeArrowheads="1"/>
          </p:cNvSpPr>
          <p:nvPr/>
        </p:nvSpPr>
        <p:spPr bwMode="auto">
          <a:xfrm>
            <a:off x="4648200" y="1447800"/>
            <a:ext cx="42799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400" b="1">
                <a:solidFill>
                  <a:srgbClr val="FFFF00"/>
                </a:solidFill>
                <a:latin typeface="Times New Roman" charset="0"/>
              </a:rPr>
              <a:t>Occurs mostly on </a:t>
            </a:r>
            <a:r>
              <a:rPr lang="en-US" altLang="en-US" sz="2400" b="1" u="sng">
                <a:solidFill>
                  <a:srgbClr val="FFFF00"/>
                </a:solidFill>
                <a:latin typeface="Times New Roman" charset="0"/>
              </a:rPr>
              <a:t>upper</a:t>
            </a:r>
            <a:r>
              <a:rPr lang="en-US" altLang="en-US" sz="2400" b="1">
                <a:solidFill>
                  <a:srgbClr val="FFFF00"/>
                </a:solidFill>
                <a:latin typeface="Times New Roman" charset="0"/>
              </a:rPr>
              <a:t> leaves.</a:t>
            </a:r>
          </a:p>
          <a:p>
            <a:pPr eaLnBrk="1" hangingPunct="1"/>
            <a:endParaRPr lang="en-US" altLang="en-US" sz="2400" b="1">
              <a:solidFill>
                <a:srgbClr val="FFFF00"/>
              </a:solidFill>
              <a:latin typeface="Times New Roman" charset="0"/>
            </a:endParaRPr>
          </a:p>
          <a:p>
            <a:pPr eaLnBrk="1" hangingPunct="1"/>
            <a:r>
              <a:rPr lang="en-US" altLang="en-US" sz="2400" b="1">
                <a:solidFill>
                  <a:srgbClr val="FFFF00"/>
                </a:solidFill>
                <a:latin typeface="Times New Roman" charset="0"/>
              </a:rPr>
              <a:t>Can be brought on by excess</a:t>
            </a:r>
          </a:p>
          <a:p>
            <a:pPr eaLnBrk="1" hangingPunct="1"/>
            <a:r>
              <a:rPr lang="en-US" altLang="en-US" sz="2400" b="1">
                <a:solidFill>
                  <a:srgbClr val="FFFF00"/>
                </a:solidFill>
                <a:latin typeface="Times New Roman" charset="0"/>
              </a:rPr>
              <a:t> rains and leaching.</a:t>
            </a:r>
          </a:p>
          <a:p>
            <a:pPr eaLnBrk="1" hangingPunct="1"/>
            <a:endParaRPr lang="en-US" altLang="en-US" sz="2400" b="1">
              <a:solidFill>
                <a:srgbClr val="FFFF00"/>
              </a:solidFill>
              <a:latin typeface="Times New Roman" charset="0"/>
            </a:endParaRPr>
          </a:p>
          <a:p>
            <a:pPr eaLnBrk="1" hangingPunct="1"/>
            <a:r>
              <a:rPr lang="en-US" altLang="en-US" sz="2400" b="1">
                <a:solidFill>
                  <a:srgbClr val="FFFF00"/>
                </a:solidFill>
                <a:latin typeface="Times New Roman" charset="0"/>
              </a:rPr>
              <a:t>Necrotic areas close to tips and </a:t>
            </a:r>
          </a:p>
          <a:p>
            <a:pPr eaLnBrk="1" hangingPunct="1"/>
            <a:r>
              <a:rPr lang="en-US" altLang="en-US" sz="2400" b="1">
                <a:solidFill>
                  <a:srgbClr val="FFFF00"/>
                </a:solidFill>
                <a:latin typeface="Times New Roman" charset="0"/>
              </a:rPr>
              <a:t>margins between veins.</a:t>
            </a:r>
          </a:p>
          <a:p>
            <a:pPr eaLnBrk="1" hangingPunct="1"/>
            <a:endParaRPr lang="en-US" altLang="en-US" sz="2400" b="1">
              <a:solidFill>
                <a:srgbClr val="FFFF00"/>
              </a:solidFill>
              <a:latin typeface="Times New Roman" charset="0"/>
            </a:endParaRPr>
          </a:p>
        </p:txBody>
      </p:sp>
      <p:pic>
        <p:nvPicPr>
          <p:cNvPr id="112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295400"/>
            <a:ext cx="42799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Manganese Deficiency</a:t>
            </a:r>
          </a:p>
        </p:txBody>
      </p:sp>
      <p:pic>
        <p:nvPicPr>
          <p:cNvPr id="10445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81200" y="1295400"/>
            <a:ext cx="5029200" cy="5013325"/>
          </a:xfr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2505075" y="381000"/>
            <a:ext cx="412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3200" b="1">
                <a:solidFill>
                  <a:schemeClr val="tx2"/>
                </a:solidFill>
                <a:latin typeface="Times New Roman" charset="0"/>
              </a:rPr>
              <a:t>Magnesium Deficiency</a:t>
            </a:r>
          </a:p>
        </p:txBody>
      </p:sp>
      <p:sp>
        <p:nvSpPr>
          <p:cNvPr id="12293" name="Text Box 5"/>
          <p:cNvSpPr txBox="1">
            <a:spLocks noChangeArrowheads="1"/>
          </p:cNvSpPr>
          <p:nvPr/>
        </p:nvSpPr>
        <p:spPr bwMode="auto">
          <a:xfrm>
            <a:off x="685800" y="5486400"/>
            <a:ext cx="77263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en-US" sz="2400" b="1">
                <a:solidFill>
                  <a:srgbClr val="FFFF00"/>
                </a:solidFill>
                <a:latin typeface="Times New Roman" charset="0"/>
              </a:rPr>
              <a:t>Magnesium deficiency can occur with low pH, but it is not</a:t>
            </a:r>
          </a:p>
          <a:p>
            <a:pPr eaLnBrk="1" hangingPunct="1"/>
            <a:r>
              <a:rPr lang="en-US" altLang="en-US" sz="2400" b="1">
                <a:solidFill>
                  <a:srgbClr val="FFFF00"/>
                </a:solidFill>
                <a:latin typeface="Times New Roman" charset="0"/>
              </a:rPr>
              <a:t>always the case. Occurs frequently on coarse-textured</a:t>
            </a:r>
          </a:p>
          <a:p>
            <a:pPr eaLnBrk="1" hangingPunct="1"/>
            <a:r>
              <a:rPr lang="en-US" altLang="en-US" sz="2400" b="1">
                <a:solidFill>
                  <a:srgbClr val="FFFF00"/>
                </a:solidFill>
                <a:latin typeface="Times New Roman" charset="0"/>
              </a:rPr>
              <a:t>Soils or sandy soils.</a:t>
            </a: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32460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Flea Beetle Damage</a:t>
            </a:r>
          </a:p>
        </p:txBody>
      </p:sp>
      <p:pic>
        <p:nvPicPr>
          <p:cNvPr id="88068" name="Picture 13" descr="http://www.dddi.org/uga/images/20554a.jpg"/>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1314450"/>
            <a:ext cx="7391400" cy="554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Tomatoes…just grow’em</a:t>
            </a:r>
          </a:p>
        </p:txBody>
      </p:sp>
      <p:sp>
        <p:nvSpPr>
          <p:cNvPr id="126979" name="Rectangle 3"/>
          <p:cNvSpPr>
            <a:spLocks noGrp="1" noChangeArrowheads="1"/>
          </p:cNvSpPr>
          <p:nvPr>
            <p:ph type="body" idx="1"/>
          </p:nvPr>
        </p:nvSpPr>
        <p:spPr/>
        <p:txBody>
          <a:bodyPr/>
          <a:lstStyle/>
          <a:p>
            <a:pPr>
              <a:buFont typeface="Wingdings" charset="2"/>
              <a:buNone/>
            </a:pPr>
            <a:r>
              <a:rPr lang="en-US" altLang="en-US">
                <a:solidFill>
                  <a:srgbClr val="FFFF00"/>
                </a:solidFill>
              </a:rPr>
              <a:t>Seeds					Sets</a:t>
            </a:r>
          </a:p>
          <a:p>
            <a:pPr>
              <a:buFont typeface="Wingdings" charset="2"/>
              <a:buNone/>
            </a:pPr>
            <a:r>
              <a:rPr lang="en-US" altLang="en-US">
                <a:solidFill>
                  <a:srgbClr val="FFFF00"/>
                </a:solidFill>
              </a:rPr>
              <a:t>Start early				Buy healthy</a:t>
            </a:r>
          </a:p>
          <a:p>
            <a:pPr>
              <a:buFont typeface="Wingdings" charset="2"/>
              <a:buNone/>
            </a:pPr>
            <a:r>
              <a:rPr lang="en-US" altLang="en-US">
                <a:solidFill>
                  <a:srgbClr val="FFFF00"/>
                </a:solidFill>
              </a:rPr>
              <a:t>Order earlier				Plant deep</a:t>
            </a:r>
          </a:p>
          <a:p>
            <a:pPr>
              <a:buFont typeface="Wingdings" charset="2"/>
              <a:buNone/>
            </a:pPr>
            <a:r>
              <a:rPr lang="en-US" altLang="en-US">
                <a:solidFill>
                  <a:srgbClr val="FFFF00"/>
                </a:solidFill>
              </a:rPr>
              <a:t>Seed catalogues			Shop local</a:t>
            </a:r>
          </a:p>
          <a:p>
            <a:pPr>
              <a:buFont typeface="Wingdings" charset="2"/>
              <a:buNone/>
            </a:pPr>
            <a:r>
              <a:rPr lang="en-US" altLang="en-US">
                <a:solidFill>
                  <a:srgbClr val="FFFF00"/>
                </a:solidFill>
              </a:rPr>
              <a:t>More varieties	</a:t>
            </a:r>
          </a:p>
          <a:p>
            <a:pPr>
              <a:buFont typeface="Wingdings" charset="2"/>
              <a:buNone/>
            </a:pPr>
            <a:r>
              <a:rPr lang="en-US" altLang="en-US">
                <a:solidFill>
                  <a:srgbClr val="FFFF00"/>
                </a:solidFill>
              </a:rPr>
              <a:t>More resistant varieties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62200" y="381000"/>
            <a:ext cx="434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3200" b="1">
                <a:solidFill>
                  <a:schemeClr val="tx2"/>
                </a:solidFill>
                <a:latin typeface="Times New Roman" charset="0"/>
              </a:rPr>
              <a:t>Phosphorous Deficiency</a:t>
            </a:r>
          </a:p>
        </p:txBody>
      </p:sp>
      <p:sp>
        <p:nvSpPr>
          <p:cNvPr id="13315" name="Text Box 3"/>
          <p:cNvSpPr txBox="1">
            <a:spLocks noChangeArrowheads="1"/>
          </p:cNvSpPr>
          <p:nvPr/>
        </p:nvSpPr>
        <p:spPr bwMode="auto">
          <a:xfrm>
            <a:off x="0" y="11430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buClr>
                <a:srgbClr val="00CC99"/>
              </a:buClr>
              <a:buFont typeface="Wingdings" charset="2"/>
              <a:buNone/>
            </a:pPr>
            <a:r>
              <a:rPr lang="en-US" altLang="en-US" sz="2400" b="1">
                <a:solidFill>
                  <a:srgbClr val="FFFF00"/>
                </a:solidFill>
                <a:latin typeface="Times New Roman" charset="0"/>
              </a:rPr>
              <a:t>Phosphorous deficiency occurs frequently during the spring and winter months when soils are cold and Phosphorous is less available. </a:t>
            </a:r>
          </a:p>
          <a:p>
            <a:pPr eaLnBrk="1" hangingPunct="1">
              <a:buClr>
                <a:srgbClr val="00CC99"/>
              </a:buClr>
              <a:buFont typeface="Wingdings" charset="2"/>
              <a:buNone/>
            </a:pPr>
            <a:endParaRPr lang="en-US" altLang="en-US" sz="2400" b="1">
              <a:solidFill>
                <a:srgbClr val="FFFF00"/>
              </a:solidFill>
              <a:latin typeface="Times New Roman" charset="0"/>
            </a:endParaRPr>
          </a:p>
          <a:p>
            <a:pPr eaLnBrk="1" hangingPunct="1">
              <a:buClr>
                <a:srgbClr val="00CC99"/>
              </a:buClr>
              <a:buFont typeface="Wingdings" charset="2"/>
              <a:buNone/>
            </a:pPr>
            <a:r>
              <a:rPr lang="en-US" altLang="en-US" sz="2400" b="1">
                <a:solidFill>
                  <a:srgbClr val="FFFF00"/>
                </a:solidFill>
                <a:latin typeface="Times New Roman" charset="0"/>
              </a:rPr>
              <a:t>pH either too low </a:t>
            </a:r>
            <a:r>
              <a:rPr lang="en-US" altLang="en-US" sz="2400" b="1" i="1">
                <a:solidFill>
                  <a:srgbClr val="FFFF00"/>
                </a:solidFill>
                <a:latin typeface="Times New Roman" charset="0"/>
              </a:rPr>
              <a:t>or too high</a:t>
            </a:r>
            <a:r>
              <a:rPr lang="en-US" altLang="en-US" sz="2400" b="1">
                <a:solidFill>
                  <a:srgbClr val="FFFF00"/>
                </a:solidFill>
                <a:latin typeface="Times New Roman" charset="0"/>
              </a:rPr>
              <a:t> can also cause P to be limiting.</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43200"/>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Virus </a:t>
            </a:r>
          </a:p>
        </p:txBody>
      </p:sp>
      <p:pic>
        <p:nvPicPr>
          <p:cNvPr id="89092" name="Picture 7" descr="http://www.dddi.org/uga/images/21728b.jpg"/>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2514600"/>
            <a:ext cx="457200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890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95563"/>
            <a:ext cx="4267200" cy="27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31988" y="609600"/>
            <a:ext cx="5280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4000" b="1">
                <a:solidFill>
                  <a:schemeClr val="tx2"/>
                </a:solidFill>
                <a:latin typeface="Times New Roman" charset="0"/>
              </a:rPr>
              <a:t>Physiological Disorders</a:t>
            </a:r>
          </a:p>
        </p:txBody>
      </p:sp>
      <p:pic>
        <p:nvPicPr>
          <p:cNvPr id="16387" name="Picture 3" descr="tomblcthri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1719263" y="5791200"/>
            <a:ext cx="5703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4000" b="1">
                <a:solidFill>
                  <a:schemeClr val="tx2"/>
                </a:solidFill>
                <a:latin typeface="Times New Roman" charset="0"/>
              </a:rPr>
              <a:t>Environmental Disorders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0-#ppt_w/2"/>
                                          </p:val>
                                        </p:tav>
                                        <p:tav tm="100000">
                                          <p:val>
                                            <p:strVal val="#ppt_x"/>
                                          </p:val>
                                        </p:tav>
                                      </p:tavLst>
                                    </p:anim>
                                    <p:anim calcmode="lin" valueType="num">
                                      <p:cBhvr additive="base">
                                        <p:cTn id="8"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600325" y="609600"/>
            <a:ext cx="3940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4000" b="1">
                <a:solidFill>
                  <a:schemeClr val="tx2"/>
                </a:solidFill>
                <a:latin typeface="Times New Roman" charset="0"/>
              </a:rPr>
              <a:t>Blossom End Rot</a:t>
            </a:r>
          </a:p>
        </p:txBody>
      </p:sp>
      <p:pic>
        <p:nvPicPr>
          <p:cNvPr id="17411" name="Picture 3" descr="tomb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524000"/>
            <a:ext cx="6961187" cy="4560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omblcthri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114800" cy="3086100"/>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2600325" y="381000"/>
            <a:ext cx="3952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4000" b="1">
                <a:solidFill>
                  <a:schemeClr val="tx2"/>
                </a:solidFill>
                <a:latin typeface="Times New Roman" charset="0"/>
              </a:rPr>
              <a:t>Blotchy Ripening</a:t>
            </a:r>
          </a:p>
        </p:txBody>
      </p:sp>
      <p:sp>
        <p:nvSpPr>
          <p:cNvPr id="21508" name="Text Box 4"/>
          <p:cNvSpPr txBox="1">
            <a:spLocks noChangeArrowheads="1"/>
          </p:cNvSpPr>
          <p:nvPr/>
        </p:nvSpPr>
        <p:spPr bwMode="auto">
          <a:xfrm>
            <a:off x="898525" y="5146675"/>
            <a:ext cx="77581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400" b="1">
                <a:solidFill>
                  <a:srgbClr val="FFFF00"/>
                </a:solidFill>
                <a:latin typeface="Times New Roman" charset="0"/>
              </a:rPr>
              <a:t>This condition is more prevalent in older varieties and can</a:t>
            </a:r>
          </a:p>
          <a:p>
            <a:pPr eaLnBrk="1" hangingPunct="1"/>
            <a:r>
              <a:rPr lang="en-US" altLang="en-US" sz="2400" b="1">
                <a:solidFill>
                  <a:srgbClr val="FFFF00"/>
                </a:solidFill>
                <a:latin typeface="Times New Roman" charset="0"/>
              </a:rPr>
              <a:t>be caused by excess water or drought conditions.</a:t>
            </a: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495800"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omcatfac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3434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p:cNvSpPr txBox="1">
            <a:spLocks noChangeArrowheads="1"/>
          </p:cNvSpPr>
          <p:nvPr/>
        </p:nvSpPr>
        <p:spPr bwMode="auto">
          <a:xfrm>
            <a:off x="3424238" y="381000"/>
            <a:ext cx="230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4000" b="1">
                <a:solidFill>
                  <a:schemeClr val="tx2"/>
                </a:solidFill>
                <a:latin typeface="Times New Roman" charset="0"/>
              </a:rPr>
              <a:t>Catfacing</a:t>
            </a:r>
          </a:p>
        </p:txBody>
      </p:sp>
      <p:sp>
        <p:nvSpPr>
          <p:cNvPr id="22532" name="Text Box 4"/>
          <p:cNvSpPr txBox="1">
            <a:spLocks noChangeArrowheads="1"/>
          </p:cNvSpPr>
          <p:nvPr/>
        </p:nvSpPr>
        <p:spPr bwMode="auto">
          <a:xfrm>
            <a:off x="1127125" y="5070475"/>
            <a:ext cx="72882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400" b="1">
                <a:solidFill>
                  <a:srgbClr val="FFFF00"/>
                </a:solidFill>
                <a:latin typeface="Times New Roman" charset="0"/>
              </a:rPr>
              <a:t>Catfacing is usually the result of blooms sticking to the</a:t>
            </a:r>
          </a:p>
          <a:p>
            <a:pPr eaLnBrk="1" hangingPunct="1"/>
            <a:r>
              <a:rPr lang="en-US" altLang="en-US" sz="2400" b="1">
                <a:solidFill>
                  <a:srgbClr val="FFFF00"/>
                </a:solidFill>
                <a:latin typeface="Times New Roman" charset="0"/>
              </a:rPr>
              <a:t>fruit and producing an enlarging scar. This is usually</a:t>
            </a:r>
          </a:p>
          <a:p>
            <a:pPr eaLnBrk="1" hangingPunct="1"/>
            <a:r>
              <a:rPr lang="en-US" altLang="en-US" sz="2400" b="1">
                <a:solidFill>
                  <a:srgbClr val="FFFF00"/>
                </a:solidFill>
                <a:latin typeface="Times New Roman" charset="0"/>
              </a:rPr>
              <a:t>aggravated or caused by cool weather.</a:t>
            </a: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38300"/>
            <a:ext cx="4495800" cy="336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a:t>Sun Scald</a:t>
            </a:r>
          </a:p>
        </p:txBody>
      </p:sp>
      <p:pic>
        <p:nvPicPr>
          <p:cNvPr id="13312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95400" y="1400175"/>
            <a:ext cx="6324600" cy="54578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mleaf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tomlf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12875"/>
            <a:ext cx="4471988" cy="2930525"/>
          </a:xfrm>
          <a:prstGeom prst="rect">
            <a:avLst/>
          </a:prstGeom>
          <a:noFill/>
          <a:extLst>
            <a:ext uri="{909E8E84-426E-40DD-AFC4-6F175D3DCCD1}">
              <a14:hiddenFill xmlns:a14="http://schemas.microsoft.com/office/drawing/2010/main">
                <a:solidFill>
                  <a:srgbClr val="FFFFFF"/>
                </a:solidFill>
              </a14:hiddenFill>
            </a:ext>
          </a:extLst>
        </p:spPr>
      </p:pic>
      <p:sp>
        <p:nvSpPr>
          <p:cNvPr id="23556" name="Text Box 4"/>
          <p:cNvSpPr txBox="1">
            <a:spLocks noChangeArrowheads="1"/>
          </p:cNvSpPr>
          <p:nvPr/>
        </p:nvSpPr>
        <p:spPr bwMode="auto">
          <a:xfrm>
            <a:off x="2566988" y="381000"/>
            <a:ext cx="4022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4000" b="1">
                <a:solidFill>
                  <a:schemeClr val="tx2"/>
                </a:solidFill>
                <a:latin typeface="Times New Roman" charset="0"/>
              </a:rPr>
              <a:t>Tomato Leaf Roll</a:t>
            </a:r>
          </a:p>
        </p:txBody>
      </p:sp>
      <p:sp>
        <p:nvSpPr>
          <p:cNvPr id="23557" name="Text Box 5"/>
          <p:cNvSpPr txBox="1">
            <a:spLocks noChangeArrowheads="1"/>
          </p:cNvSpPr>
          <p:nvPr/>
        </p:nvSpPr>
        <p:spPr bwMode="auto">
          <a:xfrm>
            <a:off x="533400" y="4908550"/>
            <a:ext cx="8388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2400" b="1">
                <a:solidFill>
                  <a:srgbClr val="FFFF00"/>
                </a:solidFill>
                <a:latin typeface="Times New Roman" charset="0"/>
              </a:rPr>
              <a:t>Usually caused by conditions of stress. These may be brought</a:t>
            </a:r>
          </a:p>
          <a:p>
            <a:pPr eaLnBrk="1" hangingPunct="1"/>
            <a:r>
              <a:rPr lang="en-US" altLang="en-US" sz="2400" b="1">
                <a:solidFill>
                  <a:srgbClr val="FFFF00"/>
                </a:solidFill>
                <a:latin typeface="Times New Roman" charset="0"/>
              </a:rPr>
              <a:t>about by drought, heat, cold or simply having a large fruit load</a:t>
            </a:r>
          </a:p>
          <a:p>
            <a:pPr eaLnBrk="1" hangingPunct="1"/>
            <a:r>
              <a:rPr lang="en-US" altLang="en-US" sz="2400" b="1">
                <a:solidFill>
                  <a:srgbClr val="FFFF00"/>
                </a:solidFill>
                <a:latin typeface="Times New Roman" charset="0"/>
              </a:rPr>
              <a:t>on the plant. Usually not a limiting condition.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omcrack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114800" cy="2781300"/>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2840038" y="304800"/>
            <a:ext cx="3471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4000" b="1">
                <a:solidFill>
                  <a:schemeClr val="tx2"/>
                </a:solidFill>
                <a:latin typeface="Times New Roman" charset="0"/>
              </a:rPr>
              <a:t>Fruit Cracking</a:t>
            </a:r>
          </a:p>
        </p:txBody>
      </p:sp>
      <p:sp>
        <p:nvSpPr>
          <p:cNvPr id="24580" name="Text Box 4"/>
          <p:cNvSpPr txBox="1">
            <a:spLocks noChangeArrowheads="1"/>
          </p:cNvSpPr>
          <p:nvPr/>
        </p:nvSpPr>
        <p:spPr bwMode="auto">
          <a:xfrm>
            <a:off x="0" y="45720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ltLang="en-US" sz="2800" b="1">
                <a:solidFill>
                  <a:srgbClr val="FFFF00"/>
                </a:solidFill>
                <a:latin typeface="Times New Roman" charset="0"/>
              </a:rPr>
              <a:t>Fruit cracking in tomatoes is variety related. </a:t>
            </a:r>
          </a:p>
          <a:p>
            <a:pPr eaLnBrk="1" hangingPunct="1"/>
            <a:r>
              <a:rPr lang="en-US" altLang="en-US" sz="2800" b="1">
                <a:solidFill>
                  <a:srgbClr val="FFFF00"/>
                </a:solidFill>
                <a:latin typeface="Times New Roman" charset="0"/>
              </a:rPr>
              <a:t>It can also be caused by sudden wet conditions </a:t>
            </a:r>
          </a:p>
          <a:p>
            <a:pPr eaLnBrk="1" hangingPunct="1"/>
            <a:r>
              <a:rPr lang="en-US" altLang="en-US" sz="2800" b="1">
                <a:solidFill>
                  <a:srgbClr val="FFFF00"/>
                </a:solidFill>
                <a:latin typeface="Times New Roman" charset="0"/>
              </a:rPr>
              <a:t>after a drought.</a:t>
            </a:r>
          </a:p>
        </p:txBody>
      </p:sp>
      <p:pic>
        <p:nvPicPr>
          <p:cNvPr id="24582" name="Picture 6" descr="IMG_17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Poor Pollination</a:t>
            </a:r>
          </a:p>
        </p:txBody>
      </p:sp>
      <p:pic>
        <p:nvPicPr>
          <p:cNvPr id="46083"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1828800"/>
            <a:ext cx="4876800" cy="3449638"/>
          </a:xfrm>
        </p:spPr>
      </p:pic>
      <p:pic>
        <p:nvPicPr>
          <p:cNvPr id="4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109788"/>
            <a:ext cx="40386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a:t>Locally found varieties</a:t>
            </a:r>
          </a:p>
        </p:txBody>
      </p:sp>
      <p:sp>
        <p:nvSpPr>
          <p:cNvPr id="128003" name="Rectangle 3"/>
          <p:cNvSpPr>
            <a:spLocks noGrp="1" noChangeArrowheads="1"/>
          </p:cNvSpPr>
          <p:nvPr>
            <p:ph type="body" idx="1"/>
          </p:nvPr>
        </p:nvSpPr>
        <p:spPr>
          <a:xfrm>
            <a:off x="457200" y="1600200"/>
            <a:ext cx="8229600" cy="4953000"/>
          </a:xfrm>
        </p:spPr>
        <p:txBody>
          <a:bodyPr/>
          <a:lstStyle/>
          <a:p>
            <a:pPr>
              <a:lnSpc>
                <a:spcPct val="90000"/>
              </a:lnSpc>
              <a:buFont typeface="Wingdings" charset="2"/>
              <a:buNone/>
            </a:pPr>
            <a:r>
              <a:rPr lang="en-US" altLang="en-US" sz="2800" u="sng">
                <a:solidFill>
                  <a:srgbClr val="FFFF00"/>
                </a:solidFill>
              </a:rPr>
              <a:t>Seeds</a:t>
            </a:r>
            <a:r>
              <a:rPr lang="en-US" altLang="en-US" sz="2800">
                <a:solidFill>
                  <a:srgbClr val="FFFF00"/>
                </a:solidFill>
              </a:rPr>
              <a:t>					</a:t>
            </a:r>
            <a:r>
              <a:rPr lang="en-US" altLang="en-US" sz="2800" u="sng">
                <a:solidFill>
                  <a:srgbClr val="FFFF00"/>
                </a:solidFill>
              </a:rPr>
              <a:t>Sets</a:t>
            </a:r>
          </a:p>
          <a:p>
            <a:pPr>
              <a:lnSpc>
                <a:spcPct val="90000"/>
              </a:lnSpc>
              <a:buFont typeface="Wingdings" charset="2"/>
              <a:buNone/>
            </a:pPr>
            <a:r>
              <a:rPr lang="en-US" altLang="en-US" sz="2800">
                <a:solidFill>
                  <a:srgbClr val="FFFF00"/>
                </a:solidFill>
              </a:rPr>
              <a:t>Celebrity					Celebrity	</a:t>
            </a:r>
          </a:p>
          <a:p>
            <a:pPr>
              <a:lnSpc>
                <a:spcPct val="90000"/>
              </a:lnSpc>
              <a:buFont typeface="Wingdings" charset="2"/>
              <a:buNone/>
            </a:pPr>
            <a:r>
              <a:rPr lang="en-US" altLang="en-US" sz="2800">
                <a:solidFill>
                  <a:srgbClr val="FFFF00"/>
                </a:solidFill>
              </a:rPr>
              <a:t>Big Boy					Big Boy</a:t>
            </a:r>
          </a:p>
          <a:p>
            <a:pPr>
              <a:lnSpc>
                <a:spcPct val="90000"/>
              </a:lnSpc>
              <a:buFont typeface="Wingdings" charset="2"/>
              <a:buNone/>
            </a:pPr>
            <a:r>
              <a:rPr lang="en-US" altLang="en-US" sz="2800">
                <a:solidFill>
                  <a:srgbClr val="FFFF00"/>
                </a:solidFill>
              </a:rPr>
              <a:t>Better Boy					Better Boy</a:t>
            </a:r>
          </a:p>
          <a:p>
            <a:pPr>
              <a:lnSpc>
                <a:spcPct val="90000"/>
              </a:lnSpc>
              <a:buFont typeface="Wingdings" charset="2"/>
              <a:buNone/>
            </a:pPr>
            <a:r>
              <a:rPr lang="en-US" altLang="en-US" sz="2800">
                <a:solidFill>
                  <a:srgbClr val="FFFF00"/>
                </a:solidFill>
              </a:rPr>
              <a:t>Rutgers					Whopper</a:t>
            </a:r>
          </a:p>
          <a:p>
            <a:pPr>
              <a:lnSpc>
                <a:spcPct val="90000"/>
              </a:lnSpc>
              <a:buFont typeface="Wingdings" charset="2"/>
              <a:buNone/>
            </a:pPr>
            <a:r>
              <a:rPr lang="en-US" altLang="en-US" sz="2800">
                <a:solidFill>
                  <a:srgbClr val="FFFF00"/>
                </a:solidFill>
              </a:rPr>
              <a:t>Mariglobe					Heat Wave</a:t>
            </a:r>
          </a:p>
          <a:p>
            <a:pPr>
              <a:lnSpc>
                <a:spcPct val="90000"/>
              </a:lnSpc>
              <a:buFont typeface="Wingdings" charset="2"/>
              <a:buNone/>
            </a:pPr>
            <a:r>
              <a:rPr lang="en-US" altLang="en-US" sz="2800">
                <a:solidFill>
                  <a:srgbClr val="FFFF00"/>
                </a:solidFill>
              </a:rPr>
              <a:t>Cherry Tomato				Early Girl</a:t>
            </a:r>
          </a:p>
          <a:p>
            <a:pPr>
              <a:lnSpc>
                <a:spcPct val="90000"/>
              </a:lnSpc>
              <a:buFont typeface="Wingdings" charset="2"/>
              <a:buNone/>
            </a:pPr>
            <a:r>
              <a:rPr lang="en-US" altLang="en-US" sz="2800">
                <a:solidFill>
                  <a:srgbClr val="FFFF00"/>
                </a:solidFill>
              </a:rPr>
              <a:t>							Homestead</a:t>
            </a:r>
          </a:p>
          <a:p>
            <a:pPr>
              <a:lnSpc>
                <a:spcPct val="90000"/>
              </a:lnSpc>
              <a:buFont typeface="Wingdings" charset="2"/>
              <a:buNone/>
            </a:pPr>
            <a:r>
              <a:rPr lang="en-US" altLang="en-US" sz="2800">
                <a:solidFill>
                  <a:srgbClr val="FFFF00"/>
                </a:solidFill>
              </a:rPr>
              <a:t>							Brandywine</a:t>
            </a:r>
          </a:p>
          <a:p>
            <a:pPr>
              <a:lnSpc>
                <a:spcPct val="90000"/>
              </a:lnSpc>
              <a:buFont typeface="Wingdings" charset="2"/>
              <a:buNone/>
            </a:pPr>
            <a:endParaRPr lang="en-US" altLang="en-US">
              <a:solidFill>
                <a:srgbClr val="FFFF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60600" y="304800"/>
            <a:ext cx="4632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4000" b="1">
                <a:solidFill>
                  <a:schemeClr val="tx2"/>
                </a:solidFill>
                <a:latin typeface="Times New Roman" charset="0"/>
              </a:rPr>
              <a:t>How about this one?</a:t>
            </a:r>
          </a:p>
        </p:txBody>
      </p:sp>
      <p:pic>
        <p:nvPicPr>
          <p:cNvPr id="25603" name="Picture 3" descr="tomsp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00150"/>
            <a:ext cx="7543800" cy="565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524000"/>
            <a:ext cx="8229600" cy="1143000"/>
          </a:xfrm>
        </p:spPr>
        <p:txBody>
          <a:bodyPr/>
          <a:lstStyle/>
          <a:p>
            <a:r>
              <a:rPr lang="en-US" altLang="en-US"/>
              <a:t>Weather Related Problems?</a:t>
            </a:r>
          </a:p>
        </p:txBody>
      </p:sp>
      <p:sp>
        <p:nvSpPr>
          <p:cNvPr id="65539" name="Rectangle 3"/>
          <p:cNvSpPr>
            <a:spLocks noGrp="1" noChangeArrowheads="1"/>
          </p:cNvSpPr>
          <p:nvPr>
            <p:ph type="body" idx="1"/>
          </p:nvPr>
        </p:nvSpPr>
        <p:spPr/>
        <p:txBody>
          <a:bodyPr/>
          <a:lstStyle/>
          <a:p>
            <a:pPr>
              <a:buFont typeface="Wingdings" charset="2"/>
              <a:buNone/>
            </a:pPr>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3065463" y="381000"/>
            <a:ext cx="3021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altLang="en-US" sz="4000" b="1">
                <a:solidFill>
                  <a:schemeClr val="tx2"/>
                </a:solidFill>
                <a:latin typeface="Times New Roman" charset="0"/>
              </a:rPr>
              <a:t>Hail Damage</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14450"/>
            <a:ext cx="73914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Lightening Damage</a:t>
            </a:r>
          </a:p>
        </p:txBody>
      </p:sp>
      <p:pic>
        <p:nvPicPr>
          <p:cNvPr id="6451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676400"/>
            <a:ext cx="8382000" cy="457835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Insects</a:t>
            </a:r>
          </a:p>
        </p:txBody>
      </p:sp>
      <p:pic>
        <p:nvPicPr>
          <p:cNvPr id="6656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600200"/>
            <a:ext cx="8686800" cy="474503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a:t>Insects</a:t>
            </a:r>
          </a:p>
        </p:txBody>
      </p:sp>
      <p:sp>
        <p:nvSpPr>
          <p:cNvPr id="130051" name="Rectangle 3"/>
          <p:cNvSpPr>
            <a:spLocks noGrp="1" noChangeArrowheads="1"/>
          </p:cNvSpPr>
          <p:nvPr>
            <p:ph type="body" idx="1"/>
          </p:nvPr>
        </p:nvSpPr>
        <p:spPr/>
        <p:txBody>
          <a:bodyPr/>
          <a:lstStyle/>
          <a:p>
            <a:pPr>
              <a:lnSpc>
                <a:spcPct val="90000"/>
              </a:lnSpc>
            </a:pPr>
            <a:r>
              <a:rPr lang="en-US" altLang="en-US">
                <a:solidFill>
                  <a:srgbClr val="FFFF00"/>
                </a:solidFill>
              </a:rPr>
              <a:t>Aphids</a:t>
            </a:r>
          </a:p>
          <a:p>
            <a:pPr>
              <a:lnSpc>
                <a:spcPct val="90000"/>
              </a:lnSpc>
            </a:pPr>
            <a:r>
              <a:rPr lang="en-US" altLang="en-US">
                <a:solidFill>
                  <a:srgbClr val="FFFF00"/>
                </a:solidFill>
              </a:rPr>
              <a:t>Whiteflies</a:t>
            </a:r>
          </a:p>
          <a:p>
            <a:pPr>
              <a:lnSpc>
                <a:spcPct val="90000"/>
              </a:lnSpc>
              <a:buFont typeface="Wingdings" charset="2"/>
              <a:buNone/>
            </a:pPr>
            <a:endParaRPr lang="en-US" altLang="en-US">
              <a:solidFill>
                <a:srgbClr val="FFFF00"/>
              </a:solidFill>
            </a:endParaRPr>
          </a:p>
          <a:p>
            <a:pPr>
              <a:lnSpc>
                <a:spcPct val="90000"/>
              </a:lnSpc>
              <a:buFont typeface="Wingdings" charset="2"/>
              <a:buNone/>
            </a:pPr>
            <a:r>
              <a:rPr lang="en-US" altLang="en-US">
                <a:solidFill>
                  <a:srgbClr val="FFFF00"/>
                </a:solidFill>
              </a:rPr>
              <a:t>Easily seen on underside of leaf.  </a:t>
            </a:r>
          </a:p>
          <a:p>
            <a:pPr>
              <a:lnSpc>
                <a:spcPct val="90000"/>
              </a:lnSpc>
              <a:buFont typeface="Wingdings" charset="2"/>
              <a:buNone/>
            </a:pPr>
            <a:r>
              <a:rPr lang="en-US" altLang="en-US">
                <a:solidFill>
                  <a:srgbClr val="FFFF00"/>
                </a:solidFill>
              </a:rPr>
              <a:t>Strong spray of water, 2x/day, several days.</a:t>
            </a:r>
          </a:p>
          <a:p>
            <a:pPr>
              <a:lnSpc>
                <a:spcPct val="90000"/>
              </a:lnSpc>
              <a:buFont typeface="Wingdings" charset="2"/>
              <a:buNone/>
            </a:pPr>
            <a:r>
              <a:rPr lang="en-US" altLang="en-US">
                <a:solidFill>
                  <a:srgbClr val="FFFF00"/>
                </a:solidFill>
              </a:rPr>
              <a:t>Insecticides – bifenthrin, cyfluthrin, esfenvalerate, permethrin, spinosad</a:t>
            </a:r>
          </a:p>
          <a:p>
            <a:pPr>
              <a:lnSpc>
                <a:spcPct val="90000"/>
              </a:lnSpc>
              <a:buFont typeface="Wingdings" charset="2"/>
              <a:buNone/>
            </a:pPr>
            <a:r>
              <a:rPr lang="en-US" altLang="en-US">
                <a:solidFill>
                  <a:srgbClr val="FFFF00"/>
                </a:solidFill>
              </a:rPr>
              <a:t>Insecticidal soap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Herbicide- 2,4-D</a:t>
            </a:r>
          </a:p>
        </p:txBody>
      </p:sp>
      <p:pic>
        <p:nvPicPr>
          <p:cNvPr id="6758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327150"/>
            <a:ext cx="8458200" cy="5240338"/>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Round-up</a:t>
            </a:r>
          </a:p>
        </p:txBody>
      </p:sp>
      <p:pic>
        <p:nvPicPr>
          <p:cNvPr id="68612"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277938"/>
            <a:ext cx="7391400" cy="55245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Treflan</a:t>
            </a:r>
          </a:p>
        </p:txBody>
      </p:sp>
      <p:pic>
        <p:nvPicPr>
          <p:cNvPr id="6963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0"/>
            <a:ext cx="8229600" cy="1143000"/>
          </a:xfrm>
        </p:spPr>
        <p:txBody>
          <a:bodyPr/>
          <a:lstStyle/>
          <a:p>
            <a:r>
              <a:rPr lang="en-US" altLang="en-US">
                <a:solidFill>
                  <a:srgbClr val="FFFF00"/>
                </a:solidFill>
              </a:rPr>
              <a:t>Resistant Varieties</a:t>
            </a:r>
          </a:p>
        </p:txBody>
      </p:sp>
      <p:sp>
        <p:nvSpPr>
          <p:cNvPr id="74755" name="Rectangle 3"/>
          <p:cNvSpPr>
            <a:spLocks noGrp="1" noChangeArrowheads="1"/>
          </p:cNvSpPr>
          <p:nvPr>
            <p:ph type="body" idx="1"/>
          </p:nvPr>
        </p:nvSpPr>
        <p:spPr>
          <a:xfrm>
            <a:off x="457200" y="5334000"/>
            <a:ext cx="8382000" cy="1295400"/>
          </a:xfrm>
        </p:spPr>
        <p:txBody>
          <a:bodyPr/>
          <a:lstStyle/>
          <a:p>
            <a:pPr algn="ctr">
              <a:buFont typeface="Wingdings" charset="2"/>
              <a:buNone/>
            </a:pPr>
            <a:r>
              <a:rPr lang="en-US" altLang="en-US">
                <a:solidFill>
                  <a:srgbClr val="FFFF00"/>
                </a:solidFill>
              </a:rPr>
              <a:t>VFFNTATSWV</a:t>
            </a:r>
          </a:p>
          <a:p>
            <a:pPr algn="ctr">
              <a:buFont typeface="Wingdings" charset="2"/>
              <a:buNone/>
            </a:pPr>
            <a:r>
              <a:rPr lang="en-US" altLang="en-US">
                <a:solidFill>
                  <a:srgbClr val="FFFF00"/>
                </a:solidFill>
              </a:rPr>
              <a:t>huh?</a:t>
            </a:r>
          </a:p>
        </p:txBody>
      </p:sp>
      <p:pic>
        <p:nvPicPr>
          <p:cNvPr id="74756" name="Picture 4" descr="Picture 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324600" cy="4162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a:t>Choosing varieties</a:t>
            </a:r>
          </a:p>
        </p:txBody>
      </p:sp>
      <p:sp>
        <p:nvSpPr>
          <p:cNvPr id="131075" name="Rectangle 3"/>
          <p:cNvSpPr>
            <a:spLocks noGrp="1" noChangeArrowheads="1"/>
          </p:cNvSpPr>
          <p:nvPr>
            <p:ph type="body" idx="1"/>
          </p:nvPr>
        </p:nvSpPr>
        <p:spPr/>
        <p:txBody>
          <a:bodyPr/>
          <a:lstStyle/>
          <a:p>
            <a:r>
              <a:rPr lang="en-US" altLang="en-US">
                <a:solidFill>
                  <a:srgbClr val="FFFF00"/>
                </a:solidFill>
              </a:rPr>
              <a:t>Determinate – bloom and bear all about the same time, good for canning</a:t>
            </a:r>
          </a:p>
          <a:p>
            <a:endParaRPr lang="en-US" altLang="en-US">
              <a:solidFill>
                <a:srgbClr val="FFFF00"/>
              </a:solidFill>
            </a:endParaRPr>
          </a:p>
          <a:p>
            <a:r>
              <a:rPr lang="en-US" altLang="en-US">
                <a:solidFill>
                  <a:srgbClr val="FFFF00"/>
                </a:solidFill>
              </a:rPr>
              <a:t>Indeterminate – produce till dead</a:t>
            </a:r>
          </a:p>
          <a:p>
            <a:endParaRPr lang="en-US" altLang="en-US">
              <a:solidFill>
                <a:srgbClr val="FFFF00"/>
              </a:solidFill>
            </a:endParaRPr>
          </a:p>
          <a:p>
            <a:pPr>
              <a:buFont typeface="Wingdings" charset="2"/>
              <a:buNone/>
            </a:pPr>
            <a:endParaRPr lang="en-US" altLang="en-US">
              <a:solidFill>
                <a:srgbClr val="FFFF00"/>
              </a:solidFill>
            </a:endParaRPr>
          </a:p>
          <a:p>
            <a:pPr>
              <a:buFont typeface="Wingdings" charset="2"/>
              <a:buNone/>
            </a:pPr>
            <a:endParaRPr lang="en-US" altLang="en-US"/>
          </a:p>
          <a:p>
            <a:pPr>
              <a:buFont typeface="Wingdings" charset="2"/>
              <a:buNone/>
            </a:pP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Brandywine- (Heirloom)</a:t>
            </a:r>
          </a:p>
        </p:txBody>
      </p:sp>
      <p:pic>
        <p:nvPicPr>
          <p:cNvPr id="7065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524000"/>
            <a:ext cx="6705600" cy="45783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Supersweet 100</a:t>
            </a:r>
          </a:p>
        </p:txBody>
      </p:sp>
      <p:pic>
        <p:nvPicPr>
          <p:cNvPr id="7782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95400" y="2057400"/>
            <a:ext cx="6781800" cy="3705225"/>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Celebrity- (Indeterminate) </a:t>
            </a:r>
          </a:p>
        </p:txBody>
      </p:sp>
      <p:pic>
        <p:nvPicPr>
          <p:cNvPr id="7885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2057400"/>
            <a:ext cx="6248400" cy="45720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Juliet- (Grape-Indeterminate)</a:t>
            </a:r>
          </a:p>
        </p:txBody>
      </p:sp>
      <p:pic>
        <p:nvPicPr>
          <p:cNvPr id="7987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81200" y="2209800"/>
            <a:ext cx="5410200" cy="42672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Sweet Cluster- (Indeterminate)</a:t>
            </a:r>
          </a:p>
        </p:txBody>
      </p:sp>
      <p:pic>
        <p:nvPicPr>
          <p:cNvPr id="8089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0" y="1524000"/>
            <a:ext cx="4800600" cy="51054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Amelia-(Spotted wilt. resis.)</a:t>
            </a:r>
          </a:p>
        </p:txBody>
      </p:sp>
      <p:pic>
        <p:nvPicPr>
          <p:cNvPr id="8192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447800"/>
            <a:ext cx="7467600" cy="54102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Rutgers Select (Determinate)</a:t>
            </a:r>
          </a:p>
        </p:txBody>
      </p:sp>
      <p:pic>
        <p:nvPicPr>
          <p:cNvPr id="8294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2286000"/>
            <a:ext cx="6172200" cy="45720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Roma (Determinate)</a:t>
            </a:r>
          </a:p>
        </p:txBody>
      </p:sp>
      <p:pic>
        <p:nvPicPr>
          <p:cNvPr id="8397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1905000"/>
            <a:ext cx="5943600" cy="46482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Big Beef- (Indeterminate) </a:t>
            </a:r>
          </a:p>
        </p:txBody>
      </p:sp>
      <p:pic>
        <p:nvPicPr>
          <p:cNvPr id="8499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1981200"/>
            <a:ext cx="5715000" cy="48768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Root Knot Nematode</a:t>
            </a:r>
          </a:p>
        </p:txBody>
      </p:sp>
      <p:pic>
        <p:nvPicPr>
          <p:cNvPr id="8704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3000" y="2133600"/>
            <a:ext cx="6934200" cy="3787775"/>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Some Seed Companies</a:t>
            </a:r>
          </a:p>
        </p:txBody>
      </p:sp>
      <p:sp>
        <p:nvSpPr>
          <p:cNvPr id="129027" name="Rectangle 3"/>
          <p:cNvSpPr>
            <a:spLocks noGrp="1" noChangeArrowheads="1"/>
          </p:cNvSpPr>
          <p:nvPr>
            <p:ph type="body" idx="1"/>
          </p:nvPr>
        </p:nvSpPr>
        <p:spPr/>
        <p:txBody>
          <a:bodyPr/>
          <a:lstStyle/>
          <a:p>
            <a:pPr>
              <a:buFont typeface="Wingdings" charset="2"/>
              <a:buNone/>
            </a:pPr>
            <a:r>
              <a:rPr lang="en-US" altLang="en-US">
                <a:solidFill>
                  <a:srgbClr val="FFFF00"/>
                </a:solidFill>
              </a:rPr>
              <a:t>Harris Seeds – harrisseeds.com		</a:t>
            </a:r>
          </a:p>
          <a:p>
            <a:pPr>
              <a:buFont typeface="Wingdings" charset="2"/>
              <a:buNone/>
            </a:pPr>
            <a:r>
              <a:rPr lang="en-US" altLang="en-US">
                <a:solidFill>
                  <a:srgbClr val="FFFF00"/>
                </a:solidFill>
              </a:rPr>
              <a:t>Twilley Seeds – twilleyseed.com</a:t>
            </a:r>
          </a:p>
          <a:p>
            <a:pPr>
              <a:buFont typeface="Wingdings" charset="2"/>
              <a:buNone/>
            </a:pPr>
            <a:r>
              <a:rPr lang="en-US" altLang="en-US">
                <a:solidFill>
                  <a:srgbClr val="FFFF00"/>
                </a:solidFill>
              </a:rPr>
              <a:t>Totally Tomatoes – totallytomato.com	</a:t>
            </a:r>
          </a:p>
          <a:p>
            <a:pPr>
              <a:buFont typeface="Wingdings" charset="2"/>
              <a:buNone/>
            </a:pPr>
            <a:r>
              <a:rPr lang="en-US" altLang="en-US">
                <a:solidFill>
                  <a:srgbClr val="FFFF00"/>
                </a:solidFill>
              </a:rPr>
              <a:t>Parks – parkseed.com</a:t>
            </a:r>
          </a:p>
          <a:p>
            <a:pPr>
              <a:buFont typeface="Wingdings" charset="2"/>
              <a:buNone/>
            </a:pPr>
            <a:r>
              <a:rPr lang="en-US" altLang="en-US">
                <a:solidFill>
                  <a:srgbClr val="FFFF00"/>
                </a:solidFill>
              </a:rPr>
              <a:t>Tomato Growers Supply – </a:t>
            </a:r>
            <a:r>
              <a:rPr lang="en-US" altLang="en-US" sz="2400">
                <a:solidFill>
                  <a:srgbClr val="FFFF00"/>
                </a:solidFill>
              </a:rPr>
              <a:t>tomatogrowers.com</a:t>
            </a:r>
          </a:p>
          <a:p>
            <a:pPr>
              <a:buFont typeface="Wingdings" charset="2"/>
              <a:buNone/>
            </a:pPr>
            <a:endParaRPr lang="en-US"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04800"/>
            <a:ext cx="8229600" cy="1600200"/>
          </a:xfrm>
        </p:spPr>
        <p:txBody>
          <a:bodyPr/>
          <a:lstStyle/>
          <a:p>
            <a:r>
              <a:rPr lang="en-US" altLang="en-US"/>
              <a:t>Give seeds Plenty of Light!</a:t>
            </a:r>
          </a:p>
        </p:txBody>
      </p:sp>
      <p:pic>
        <p:nvPicPr>
          <p:cNvPr id="117763" name="Picture 3" descr="DSC01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24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4000"/>
              <a:t>Selecting a Garden Site to Avoid Problems</a:t>
            </a:r>
          </a:p>
        </p:txBody>
      </p:sp>
      <p:sp>
        <p:nvSpPr>
          <p:cNvPr id="48131" name="Rectangle 3"/>
          <p:cNvSpPr>
            <a:spLocks noGrp="1" noChangeArrowheads="1"/>
          </p:cNvSpPr>
          <p:nvPr>
            <p:ph type="body" idx="1"/>
          </p:nvPr>
        </p:nvSpPr>
        <p:spPr>
          <a:xfrm>
            <a:off x="304800" y="1828800"/>
            <a:ext cx="8610600" cy="4152900"/>
          </a:xfrm>
        </p:spPr>
        <p:txBody>
          <a:bodyPr/>
          <a:lstStyle/>
          <a:p>
            <a:r>
              <a:rPr lang="en-US" altLang="en-US">
                <a:solidFill>
                  <a:srgbClr val="FFFF00"/>
                </a:solidFill>
              </a:rPr>
              <a:t>Six hours of daily sunshine are required.</a:t>
            </a:r>
          </a:p>
          <a:p>
            <a:r>
              <a:rPr lang="en-US" altLang="en-US">
                <a:solidFill>
                  <a:srgbClr val="FFFF00"/>
                </a:solidFill>
              </a:rPr>
              <a:t>Avoid trees and hedges.</a:t>
            </a:r>
          </a:p>
          <a:p>
            <a:r>
              <a:rPr lang="en-US" altLang="en-US">
                <a:solidFill>
                  <a:srgbClr val="FFFF00"/>
                </a:solidFill>
              </a:rPr>
              <a:t>Use well amended soils.</a:t>
            </a:r>
          </a:p>
          <a:p>
            <a:r>
              <a:rPr lang="en-US" altLang="en-US">
                <a:solidFill>
                  <a:srgbClr val="FFFF00"/>
                </a:solidFill>
              </a:rPr>
              <a:t>Select well drained soils.</a:t>
            </a:r>
          </a:p>
          <a:p>
            <a:r>
              <a:rPr lang="en-US" altLang="en-US">
                <a:solidFill>
                  <a:srgbClr val="FFFF00"/>
                </a:solidFill>
              </a:rPr>
              <a:t>Consider convenience to house and 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DSC01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0</TotalTime>
  <Words>1556</Words>
  <Application>Microsoft Macintosh PowerPoint</Application>
  <PresentationFormat>On-screen Show (4:3)</PresentationFormat>
  <Paragraphs>224</Paragraphs>
  <Slides>59</Slides>
  <Notes>21</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Times New Roman</vt:lpstr>
      <vt:lpstr>Tahoma</vt:lpstr>
      <vt:lpstr>Wingdings</vt:lpstr>
      <vt:lpstr>Arial</vt:lpstr>
      <vt:lpstr>Garamond</vt:lpstr>
      <vt:lpstr>Times</vt:lpstr>
      <vt:lpstr>Slit</vt:lpstr>
      <vt:lpstr>PowerPoint Presentation</vt:lpstr>
      <vt:lpstr>Tomato -vs- Tomato Tree</vt:lpstr>
      <vt:lpstr>Tomatoes…just grow’em</vt:lpstr>
      <vt:lpstr>Locally found varieties</vt:lpstr>
      <vt:lpstr>Choosing varieties</vt:lpstr>
      <vt:lpstr>Some Seed Companies</vt:lpstr>
      <vt:lpstr>Give seeds Plenty of Light!</vt:lpstr>
      <vt:lpstr>Selecting a Garden Site to Avoid Problems</vt:lpstr>
      <vt:lpstr>PowerPoint Presentation</vt:lpstr>
      <vt:lpstr>PowerPoint Presentation</vt:lpstr>
      <vt:lpstr>PowerPoint Presentation</vt:lpstr>
      <vt:lpstr>PowerPoint Presentation</vt:lpstr>
      <vt:lpstr>Which cage is Best?</vt:lpstr>
      <vt:lpstr>PowerPoint Presentation</vt:lpstr>
      <vt:lpstr>Common Problems Encountered</vt:lpstr>
      <vt:lpstr>PowerPoint Presentation</vt:lpstr>
      <vt:lpstr>Ten foot tall Tomato Plants?</vt:lpstr>
      <vt:lpstr>PowerPoint Presentation</vt:lpstr>
      <vt:lpstr>pH Level</vt:lpstr>
      <vt:lpstr>Be Careful about  Wood Ashes!  5 lbs/100 sq ft 25-50/1000 sq ft  </vt:lpstr>
      <vt:lpstr>PowerPoint Presentation</vt:lpstr>
      <vt:lpstr>PowerPoint Presentation</vt:lpstr>
      <vt:lpstr>PowerPoint Presentation</vt:lpstr>
      <vt:lpstr>PowerPoint Presentation</vt:lpstr>
      <vt:lpstr>PowerPoint Presentation</vt:lpstr>
      <vt:lpstr>PowerPoint Presentation</vt:lpstr>
      <vt:lpstr>Manganese Deficiency</vt:lpstr>
      <vt:lpstr>PowerPoint Presentation</vt:lpstr>
      <vt:lpstr>Flea Beetle Damage</vt:lpstr>
      <vt:lpstr>PowerPoint Presentation</vt:lpstr>
      <vt:lpstr>Virus </vt:lpstr>
      <vt:lpstr>PowerPoint Presentation</vt:lpstr>
      <vt:lpstr>PowerPoint Presentation</vt:lpstr>
      <vt:lpstr>PowerPoint Presentation</vt:lpstr>
      <vt:lpstr>PowerPoint Presentation</vt:lpstr>
      <vt:lpstr>Sun Scald</vt:lpstr>
      <vt:lpstr>PowerPoint Presentation</vt:lpstr>
      <vt:lpstr>PowerPoint Presentation</vt:lpstr>
      <vt:lpstr>Poor Pollination</vt:lpstr>
      <vt:lpstr>PowerPoint Presentation</vt:lpstr>
      <vt:lpstr>Weather Related Problems?</vt:lpstr>
      <vt:lpstr>PowerPoint Presentation</vt:lpstr>
      <vt:lpstr>Lightening Damage</vt:lpstr>
      <vt:lpstr>Insects</vt:lpstr>
      <vt:lpstr>Insects</vt:lpstr>
      <vt:lpstr>Herbicide- 2,4-D</vt:lpstr>
      <vt:lpstr>Round-up</vt:lpstr>
      <vt:lpstr>Treflan</vt:lpstr>
      <vt:lpstr>Resistant Varieties</vt:lpstr>
      <vt:lpstr>Brandywine- (Heirloom)</vt:lpstr>
      <vt:lpstr>Supersweet 100</vt:lpstr>
      <vt:lpstr>Celebrity- (Indeterminate) </vt:lpstr>
      <vt:lpstr>Juliet- (Grape-Indeterminate)</vt:lpstr>
      <vt:lpstr>Sweet Cluster- (Indeterminate)</vt:lpstr>
      <vt:lpstr>Amelia-(Spotted wilt. resis.)</vt:lpstr>
      <vt:lpstr>Rutgers Select (Determinate)</vt:lpstr>
      <vt:lpstr>Roma (Determinate)</vt:lpstr>
      <vt:lpstr>Big Beef- (Indeterminate) </vt:lpstr>
      <vt:lpstr>Root Knot Nematode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2015-09-08T05:07:36Z</dcterms:created>
  <dcterms:modified xsi:type="dcterms:W3CDTF">2015-09-08T05:08:33Z</dcterms:modified>
</cp:coreProperties>
</file>