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51" r:id="rId1"/>
  </p:sldMasterIdLst>
  <p:sldIdLst>
    <p:sldId id="375" r:id="rId2"/>
    <p:sldId id="377" r:id="rId3"/>
    <p:sldId id="374" r:id="rId4"/>
    <p:sldId id="290" r:id="rId5"/>
    <p:sldId id="292" r:id="rId6"/>
    <p:sldId id="261" r:id="rId7"/>
    <p:sldId id="372" r:id="rId8"/>
    <p:sldId id="293" r:id="rId9"/>
    <p:sldId id="294" r:id="rId10"/>
    <p:sldId id="319" r:id="rId11"/>
    <p:sldId id="320" r:id="rId12"/>
    <p:sldId id="316" r:id="rId13"/>
    <p:sldId id="318" r:id="rId14"/>
    <p:sldId id="321" r:id="rId15"/>
    <p:sldId id="378" r:id="rId16"/>
    <p:sldId id="317" r:id="rId17"/>
    <p:sldId id="379" r:id="rId18"/>
    <p:sldId id="380" r:id="rId19"/>
    <p:sldId id="304" r:id="rId20"/>
    <p:sldId id="305" r:id="rId21"/>
    <p:sldId id="303" r:id="rId22"/>
    <p:sldId id="306" r:id="rId23"/>
    <p:sldId id="381" r:id="rId24"/>
    <p:sldId id="308" r:id="rId25"/>
    <p:sldId id="315" r:id="rId26"/>
    <p:sldId id="314" r:id="rId27"/>
    <p:sldId id="322" r:id="rId28"/>
    <p:sldId id="323" r:id="rId29"/>
    <p:sldId id="326" r:id="rId30"/>
    <p:sldId id="327" r:id="rId31"/>
    <p:sldId id="328" r:id="rId32"/>
    <p:sldId id="329" r:id="rId33"/>
    <p:sldId id="330" r:id="rId34"/>
    <p:sldId id="382" r:id="rId35"/>
    <p:sldId id="383" r:id="rId36"/>
    <p:sldId id="333" r:id="rId37"/>
    <p:sldId id="334" r:id="rId38"/>
    <p:sldId id="335" r:id="rId39"/>
    <p:sldId id="336" r:id="rId40"/>
    <p:sldId id="384" r:id="rId41"/>
    <p:sldId id="385" r:id="rId42"/>
    <p:sldId id="341" r:id="rId43"/>
    <p:sldId id="342" r:id="rId44"/>
    <p:sldId id="343" r:id="rId45"/>
    <p:sldId id="346" r:id="rId46"/>
    <p:sldId id="386" r:id="rId47"/>
    <p:sldId id="387" r:id="rId48"/>
    <p:sldId id="349" r:id="rId49"/>
    <p:sldId id="350" r:id="rId50"/>
    <p:sldId id="388" r:id="rId51"/>
    <p:sldId id="352" r:id="rId52"/>
    <p:sldId id="389" r:id="rId53"/>
    <p:sldId id="354" r:id="rId54"/>
    <p:sldId id="390" r:id="rId55"/>
    <p:sldId id="356" r:id="rId56"/>
    <p:sldId id="357" r:id="rId57"/>
    <p:sldId id="391" r:id="rId58"/>
    <p:sldId id="392" r:id="rId59"/>
    <p:sldId id="393" r:id="rId60"/>
    <p:sldId id="394" r:id="rId61"/>
    <p:sldId id="395" r:id="rId62"/>
    <p:sldId id="396" r:id="rId63"/>
    <p:sldId id="397" r:id="rId64"/>
    <p:sldId id="398" r:id="rId65"/>
    <p:sldId id="399" r:id="rId66"/>
    <p:sldId id="400" r:id="rId67"/>
    <p:sldId id="401" r:id="rId68"/>
    <p:sldId id="402" r:id="rId69"/>
    <p:sldId id="403" r:id="rId70"/>
    <p:sldId id="404" r:id="rId71"/>
    <p:sldId id="405" r:id="rId72"/>
    <p:sldId id="406" r:id="rId73"/>
    <p:sldId id="407" r:id="rId74"/>
    <p:sldId id="408" r:id="rId75"/>
    <p:sldId id="409" r:id="rId76"/>
    <p:sldId id="410" r:id="rId77"/>
    <p:sldId id="411" r:id="rId78"/>
    <p:sldId id="412" r:id="rId79"/>
    <p:sldId id="413" r:id="rId80"/>
    <p:sldId id="414" r:id="rId81"/>
    <p:sldId id="415" r:id="rId82"/>
    <p:sldId id="416" r:id="rId83"/>
    <p:sldId id="417" r:id="rId84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1" autoAdjust="0"/>
    <p:restoredTop sz="94541" autoAdjust="0"/>
  </p:normalViewPr>
  <p:slideViewPr>
    <p:cSldViewPr>
      <p:cViewPr varScale="1">
        <p:scale>
          <a:sx n="124" d="100"/>
          <a:sy n="124" d="100"/>
        </p:scale>
        <p:origin x="203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789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s-MX" altLang="en-US" noProof="0" smtClean="0"/>
              <a:t>Click to edit Master title style</a:t>
            </a:r>
          </a:p>
        </p:txBody>
      </p:sp>
      <p:sp>
        <p:nvSpPr>
          <p:cNvPr id="3791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pPr lvl="0"/>
            <a:r>
              <a:rPr lang="es-MX" altLang="en-US" noProof="0" smtClean="0"/>
              <a:t>Click to edit Master subtitle style</a:t>
            </a:r>
          </a:p>
        </p:txBody>
      </p:sp>
      <p:sp>
        <p:nvSpPr>
          <p:cNvPr id="37911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37912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3791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507652-B824-9D49-BC66-2DBB26794711}" type="slidenum">
              <a:rPr lang="es-MX" altLang="en-US"/>
              <a:pPr/>
              <a:t>‹#›</a:t>
            </a:fld>
            <a:endParaRPr lang="es-MX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52290-7FDB-C34A-ACF9-60090D220227}" type="slidenum">
              <a:rPr lang="es-MX" altLang="en-US"/>
              <a:pPr/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02363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8AB65-84FF-CF4B-A439-7BACC1CE0977}" type="slidenum">
              <a:rPr lang="es-MX" altLang="en-US"/>
              <a:pPr/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76993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1B9872C-FD18-7446-8E27-2C6CC12F40F5}" type="slidenum">
              <a:rPr lang="es-MX" altLang="en-US"/>
              <a:pPr/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667192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B3BBAAE-C80A-F843-9C25-005824540FC4}" type="slidenum">
              <a:rPr lang="es-MX" altLang="en-US"/>
              <a:pPr/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4597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DEBD30-C986-0A45-A72C-1D824DDADF7F}" type="slidenum">
              <a:rPr lang="es-MX" altLang="en-US"/>
              <a:pPr/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95333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344F97F-5BAB-8E49-805F-2A4C66D95F58}" type="slidenum">
              <a:rPr lang="es-MX" altLang="en-US"/>
              <a:pPr/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270273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954B8B0-EC5D-7444-BB46-DF0C75FD4891}" type="slidenum">
              <a:rPr lang="es-MX" altLang="en-US"/>
              <a:pPr/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566935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BD5473E-68B5-134E-B78D-1568412F3A70}" type="slidenum">
              <a:rPr lang="es-MX" altLang="en-US"/>
              <a:pPr/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03082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176D39F-E293-6548-9DF2-0500D55A622D}" type="slidenum">
              <a:rPr lang="es-MX" altLang="en-US"/>
              <a:pPr/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634783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F5AB069-FB6B-C24A-9863-F02A0D5D1CD7}" type="slidenum">
              <a:rPr lang="es-MX" altLang="en-US"/>
              <a:pPr/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89566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87901-8FA8-8344-A876-1F8DD74795E1}" type="slidenum">
              <a:rPr lang="es-MX" altLang="en-US"/>
              <a:pPr/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50897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04069-00AE-CC40-A947-C8B4FE0D3A1E}" type="slidenum">
              <a:rPr lang="es-MX" altLang="en-US"/>
              <a:pPr/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99290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01DE0-CD91-3449-ADEB-CB9E1F2A2746}" type="slidenum">
              <a:rPr lang="es-MX" altLang="en-US"/>
              <a:pPr/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81740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CA528-DCF6-D342-8BDB-E4BC5C553225}" type="slidenum">
              <a:rPr lang="es-MX" altLang="en-US"/>
              <a:pPr/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48936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C9F62-45EF-3D4D-8F7B-3EF20B19B804}" type="slidenum">
              <a:rPr lang="es-MX" altLang="en-US"/>
              <a:pPr/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7635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7AB5B-F737-0641-A273-7CE8EEC82DDD}" type="slidenum">
              <a:rPr lang="es-MX" altLang="en-US"/>
              <a:pPr/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40292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B9A5B-8AE3-4446-BBBE-ED324E89CCC6}" type="slidenum">
              <a:rPr lang="es-MX" altLang="en-US"/>
              <a:pPr/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77225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2CA9F-9AC3-1E40-9CA5-0849674F9B70}" type="slidenum">
              <a:rPr lang="es-MX" altLang="en-US"/>
              <a:pPr/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68581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686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8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n-US"/>
              <a:t>Click to edit Master title style</a:t>
            </a:r>
          </a:p>
        </p:txBody>
      </p:sp>
      <p:sp>
        <p:nvSpPr>
          <p:cNvPr id="368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n-US"/>
              <a:t>Click to edit Master text styles</a:t>
            </a:r>
          </a:p>
          <a:p>
            <a:pPr lvl="1"/>
            <a:r>
              <a:rPr lang="es-MX" altLang="en-US"/>
              <a:t>Second level</a:t>
            </a:r>
          </a:p>
          <a:p>
            <a:pPr lvl="2"/>
            <a:r>
              <a:rPr lang="es-MX" altLang="en-US"/>
              <a:t>Third level</a:t>
            </a:r>
          </a:p>
          <a:p>
            <a:pPr lvl="3"/>
            <a:r>
              <a:rPr lang="es-MX" altLang="en-US"/>
              <a:t>Fourth level</a:t>
            </a:r>
          </a:p>
          <a:p>
            <a:pPr lvl="4"/>
            <a:r>
              <a:rPr lang="es-MX" altLang="en-US"/>
              <a:t>Fifth level</a:t>
            </a:r>
          </a:p>
        </p:txBody>
      </p:sp>
      <p:sp>
        <p:nvSpPr>
          <p:cNvPr id="3688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MX" altLang="en-US"/>
          </a:p>
        </p:txBody>
      </p:sp>
      <p:sp>
        <p:nvSpPr>
          <p:cNvPr id="3688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MX" altLang="en-US"/>
          </a:p>
        </p:txBody>
      </p:sp>
      <p:sp>
        <p:nvSpPr>
          <p:cNvPr id="3688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7F158AD-12ED-794D-914B-1CB4A457E5A8}" type="slidenum">
              <a:rPr lang="es-MX" altLang="en-US"/>
              <a:pPr/>
              <a:t>‹#›</a:t>
            </a:fld>
            <a:endParaRPr lang="es-MX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7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38.png"/><Relationship Id="rId8" Type="http://schemas.openxmlformats.org/officeDocument/2006/relationships/image" Target="../media/image4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0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1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2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3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5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MX" altLang="en-US" sz="3200" dirty="0">
                <a:effectLst/>
              </a:rPr>
              <a:t>SEGURIDAD LABORAL PARA TRABAJADORES HISPANOS DE JARDINERIA</a:t>
            </a:r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4648200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MX" altLang="en-US" sz="2000" b="1"/>
              <a:t>Universidad de Georgia</a:t>
            </a:r>
          </a:p>
          <a:p>
            <a:pPr>
              <a:lnSpc>
                <a:spcPct val="80000"/>
              </a:lnSpc>
            </a:pPr>
            <a:r>
              <a:rPr lang="es-MX" altLang="en-US" sz="2000" b="1"/>
              <a:t>Dr. Alfredo Martinez-Plant Pathology Department</a:t>
            </a:r>
          </a:p>
          <a:p>
            <a:pPr>
              <a:lnSpc>
                <a:spcPct val="80000"/>
              </a:lnSpc>
            </a:pPr>
            <a:r>
              <a:rPr lang="es-MX" altLang="en-US" sz="2000" b="1"/>
              <a:t>Marco Fonseca-Horticulture Department </a:t>
            </a:r>
          </a:p>
          <a:p>
            <a:pPr>
              <a:lnSpc>
                <a:spcPct val="80000"/>
              </a:lnSpc>
            </a:pPr>
            <a:r>
              <a:rPr lang="es-MX" altLang="en-US" sz="2000" b="1"/>
              <a:t>Vicente Lopez-Center for Urban 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i="1">
                <a:solidFill>
                  <a:schemeClr val="tx1"/>
                </a:solidFill>
                <a:effectLst/>
              </a:rPr>
              <a:t>PLANTAS VENENOSAS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 b="1">
                <a:effectLst/>
              </a:rPr>
              <a:t>Hiedra venenosa y roble ponzoñoso</a:t>
            </a:r>
            <a:endParaRPr lang="es-MX" altLang="en-US" sz="2800">
              <a:effectLst/>
            </a:endParaRPr>
          </a:p>
          <a:p>
            <a:pPr lvl="1">
              <a:lnSpc>
                <a:spcPct val="90000"/>
              </a:lnSpc>
            </a:pPr>
            <a:r>
              <a:rPr lang="es-MX" altLang="en-US" sz="2400">
                <a:effectLst/>
              </a:rPr>
              <a:t>Enredadera</a:t>
            </a:r>
          </a:p>
          <a:p>
            <a:pPr lvl="1">
              <a:lnSpc>
                <a:spcPct val="90000"/>
              </a:lnSpc>
            </a:pPr>
            <a:r>
              <a:rPr lang="es-MX" altLang="en-US" sz="2400">
                <a:effectLst/>
              </a:rPr>
              <a:t>Grupo de tres hojas</a:t>
            </a:r>
          </a:p>
          <a:p>
            <a:pPr lvl="1">
              <a:lnSpc>
                <a:spcPct val="90000"/>
              </a:lnSpc>
            </a:pPr>
            <a:r>
              <a:rPr lang="es-MX" altLang="en-US" sz="2400">
                <a:effectLst/>
              </a:rPr>
              <a:t>Tallo con vellosidades</a:t>
            </a:r>
          </a:p>
          <a:p>
            <a:pPr lvl="1">
              <a:lnSpc>
                <a:spcPct val="90000"/>
              </a:lnSpc>
            </a:pPr>
            <a:r>
              <a:rPr lang="es-MX" altLang="en-US" sz="2400">
                <a:effectLst/>
              </a:rPr>
              <a:t>Las hojas son de color verde en el verano</a:t>
            </a:r>
          </a:p>
          <a:p>
            <a:pPr lvl="1">
              <a:lnSpc>
                <a:spcPct val="90000"/>
              </a:lnSpc>
            </a:pPr>
            <a:r>
              <a:rPr lang="es-MX" altLang="en-US" sz="2400">
                <a:effectLst/>
              </a:rPr>
              <a:t>Rojizas durante el otoño</a:t>
            </a:r>
          </a:p>
          <a:p>
            <a:pPr lvl="1">
              <a:lnSpc>
                <a:spcPct val="90000"/>
              </a:lnSpc>
            </a:pPr>
            <a:r>
              <a:rPr lang="es-MX" altLang="en-US" sz="2400">
                <a:effectLst/>
              </a:rPr>
              <a:t>El roble ponzoñoso crece en zonas húmedas y en la sombra</a:t>
            </a:r>
          </a:p>
          <a:p>
            <a:pPr>
              <a:lnSpc>
                <a:spcPct val="90000"/>
              </a:lnSpc>
            </a:pPr>
            <a:endParaRPr lang="es-MX" altLang="en-US" sz="2800"/>
          </a:p>
        </p:txBody>
      </p:sp>
      <p:pic>
        <p:nvPicPr>
          <p:cNvPr id="104456" name="Picture 8" descr="DSC00930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4457" name="Picture 9" descr="poisono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9313" y="3941763"/>
            <a:ext cx="1474787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b="0"/>
              <a:t>Sumac ponzoñoso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altLang="en-US" sz="2800"/>
              <a:t>Arbusto</a:t>
            </a:r>
            <a:endParaRPr lang="en-US" altLang="en-US" sz="2800"/>
          </a:p>
          <a:p>
            <a:r>
              <a:rPr lang="es-MX" altLang="en-US" sz="2800"/>
              <a:t>Hoja compuesta con </a:t>
            </a:r>
          </a:p>
          <a:p>
            <a:r>
              <a:rPr lang="es-MX" altLang="en-US" sz="2800"/>
              <a:t>7-13 hojas por pecíolo</a:t>
            </a:r>
            <a:endParaRPr lang="en-US" altLang="en-US" sz="2800"/>
          </a:p>
          <a:p>
            <a:r>
              <a:rPr lang="es-MX" altLang="en-US" sz="2800"/>
              <a:t>Verde en el verano</a:t>
            </a:r>
            <a:endParaRPr lang="en-US" altLang="en-US" sz="2800"/>
          </a:p>
          <a:p>
            <a:r>
              <a:rPr lang="es-MX" altLang="en-US" sz="2800"/>
              <a:t>Amarillo a anaranjado </a:t>
            </a:r>
            <a:endParaRPr lang="en-US" altLang="en-US" sz="2800"/>
          </a:p>
          <a:p>
            <a:r>
              <a:rPr lang="es-MX" altLang="en-US" sz="2800"/>
              <a:t>Las irritaciones son más dolorosas que las causadas por la hiedra y </a:t>
            </a:r>
          </a:p>
          <a:p>
            <a:r>
              <a:rPr lang="es-MX" altLang="en-US" sz="2800"/>
              <a:t>cedro ponzoñosos</a:t>
            </a:r>
          </a:p>
        </p:txBody>
      </p:sp>
      <p:pic>
        <p:nvPicPr>
          <p:cNvPr id="106504" name="Picture 8" descr="p_sumac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5938" y="1641475"/>
            <a:ext cx="2143125" cy="2105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6505" name="Picture 9" descr="poison_sumac1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8375" y="4359275"/>
            <a:ext cx="1238250" cy="1352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 i="1">
                <a:solidFill>
                  <a:schemeClr val="tx1"/>
                </a:solidFill>
                <a:effectLst/>
              </a:rPr>
              <a:t>PICADURAS DE INSECTOS Y SERPIENTES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400" b="1">
                <a:effectLst/>
              </a:rPr>
              <a:t>Prevención</a:t>
            </a:r>
            <a:endParaRPr lang="es-MX" altLang="en-US" sz="2400">
              <a:effectLst/>
            </a:endParaRPr>
          </a:p>
          <a:p>
            <a:pPr>
              <a:lnSpc>
                <a:spcPct val="90000"/>
              </a:lnSpc>
            </a:pPr>
            <a:r>
              <a:rPr lang="es-MX" altLang="en-US" sz="2400">
                <a:effectLst/>
              </a:rPr>
              <a:t>Usar ropa de color claro</a:t>
            </a:r>
          </a:p>
          <a:p>
            <a:pPr>
              <a:lnSpc>
                <a:spcPct val="90000"/>
              </a:lnSpc>
            </a:pPr>
            <a:r>
              <a:rPr lang="es-MX" altLang="en-US" sz="2400">
                <a:effectLst/>
              </a:rPr>
              <a:t>Usar camisa de manga larga y pantalones largos</a:t>
            </a:r>
          </a:p>
          <a:p>
            <a:pPr>
              <a:lnSpc>
                <a:spcPct val="90000"/>
              </a:lnSpc>
            </a:pPr>
            <a:r>
              <a:rPr lang="es-MX" altLang="en-US" sz="2400">
                <a:effectLst/>
              </a:rPr>
              <a:t>Usar repelentes </a:t>
            </a:r>
          </a:p>
          <a:p>
            <a:pPr>
              <a:lnSpc>
                <a:spcPct val="90000"/>
              </a:lnSpc>
            </a:pPr>
            <a:r>
              <a:rPr lang="es-MX" altLang="en-US" sz="2400">
                <a:effectLst/>
              </a:rPr>
              <a:t>No usar perfumes</a:t>
            </a:r>
          </a:p>
          <a:p>
            <a:pPr>
              <a:lnSpc>
                <a:spcPct val="90000"/>
              </a:lnSpc>
            </a:pPr>
            <a:r>
              <a:rPr lang="es-MX" altLang="en-US" sz="2400">
                <a:effectLst/>
              </a:rPr>
              <a:t>Evite ropa holgada</a:t>
            </a:r>
          </a:p>
          <a:p>
            <a:pPr>
              <a:lnSpc>
                <a:spcPct val="90000"/>
              </a:lnSpc>
            </a:pPr>
            <a:r>
              <a:rPr lang="es-MX" altLang="en-US" sz="2400">
                <a:effectLst/>
              </a:rPr>
              <a:t>Inspeccione el área de trabajo por nidos o panales de insectos </a:t>
            </a:r>
          </a:p>
          <a:p>
            <a:pPr>
              <a:lnSpc>
                <a:spcPct val="90000"/>
              </a:lnSpc>
            </a:pPr>
            <a:r>
              <a:rPr lang="es-MX" altLang="en-US" sz="2400">
                <a:effectLst/>
              </a:rPr>
              <a:t>Evite trabajar en áreas de muchas flores durante la mañana.</a:t>
            </a:r>
          </a:p>
          <a:p>
            <a:pPr>
              <a:lnSpc>
                <a:spcPct val="90000"/>
              </a:lnSpc>
            </a:pPr>
            <a:r>
              <a:rPr lang="es-MX" altLang="en-US" sz="2400">
                <a:effectLst/>
              </a:rPr>
              <a:t>Si tiene un historial de alergia a ciertos insectos, utilice</a:t>
            </a:r>
          </a:p>
          <a:p>
            <a:pPr>
              <a:lnSpc>
                <a:spcPct val="90000"/>
              </a:lnSpc>
            </a:pPr>
            <a:r>
              <a:rPr lang="es-MX" altLang="en-US" sz="2400">
                <a:effectLst/>
              </a:rPr>
              <a:t> un brazalete con la información respectiva y</a:t>
            </a:r>
          </a:p>
          <a:p>
            <a:pPr>
              <a:lnSpc>
                <a:spcPct val="90000"/>
              </a:lnSpc>
            </a:pPr>
            <a:r>
              <a:rPr lang="es-MX" altLang="en-US" sz="2400">
                <a:effectLst/>
              </a:rPr>
              <a:t> tenga un botiquín de primeros auxilios a mano</a:t>
            </a:r>
          </a:p>
          <a:p>
            <a:pPr>
              <a:lnSpc>
                <a:spcPct val="90000"/>
              </a:lnSpc>
            </a:pPr>
            <a:endParaRPr lang="es-MX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Rectangle 8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i="1">
                <a:solidFill>
                  <a:schemeClr val="tx1"/>
                </a:solidFill>
                <a:effectLst/>
              </a:rPr>
              <a:t>SERPIENTES</a:t>
            </a:r>
          </a:p>
        </p:txBody>
      </p:sp>
      <p:pic>
        <p:nvPicPr>
          <p:cNvPr id="101388" name="Picture 12" descr="2MTF 016"/>
          <p:cNvPicPr>
            <a:picLocks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7313" y="2141538"/>
            <a:ext cx="2998787" cy="344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1389" name="Picture 13" descr="2MTF 018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5288" y="1600200"/>
            <a:ext cx="1620837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1390" name="Picture 14" descr="2MTF 017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6713" y="3941763"/>
            <a:ext cx="1679575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i="1">
                <a:solidFill>
                  <a:schemeClr val="tx1"/>
                </a:solidFill>
                <a:effectLst/>
              </a:rPr>
              <a:t>PICADURAS DE INSECTOS</a:t>
            </a:r>
          </a:p>
        </p:txBody>
      </p:sp>
      <p:pic>
        <p:nvPicPr>
          <p:cNvPr id="110600" name="Picture 8" descr="2MTF 01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775" y="2576513"/>
            <a:ext cx="3219450" cy="2578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0601" name="Picture 9" descr="2MTF 014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938" y="1633538"/>
            <a:ext cx="2903537" cy="2120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0602" name="Picture 10" descr="2MTF 015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0813" y="4005263"/>
            <a:ext cx="2871787" cy="2062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 i="1">
                <a:solidFill>
                  <a:schemeClr val="tx1"/>
                </a:solidFill>
                <a:effectLst/>
              </a:rPr>
              <a:t>ESTRÉS POR CALOR E INSOLACION</a:t>
            </a:r>
          </a:p>
        </p:txBody>
      </p:sp>
      <p:graphicFrame>
        <p:nvGraphicFramePr>
          <p:cNvPr id="224372" name="Group 116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table">
            <a:tbl>
              <a:tblPr/>
              <a:tblGrid>
                <a:gridCol w="1822450"/>
                <a:gridCol w="2897188"/>
                <a:gridCol w="3509962"/>
              </a:tblGrid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MX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Times New Roman" charset="0"/>
                          <a:cs typeface="Arial" charset="0"/>
                        </a:rPr>
                        <a:t>Síntomas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MX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Times New Roman" charset="0"/>
                          <a:cs typeface="Arial" charset="0"/>
                        </a:rPr>
                        <a:t>Insolación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MX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Times New Roman" charset="0"/>
                          <a:cs typeface="Arial" charset="0"/>
                        </a:rPr>
                        <a:t>Golpe de Calor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MX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Times New Roman" charset="0"/>
                          <a:cs typeface="Arial" charset="0"/>
                        </a:rPr>
                        <a:t>Cara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MX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Times New Roman" charset="0"/>
                          <a:cs typeface="Arial" charset="0"/>
                        </a:rPr>
                        <a:t>roja, seca y caliente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MX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Times New Roman" charset="0"/>
                          <a:cs typeface="Arial" charset="0"/>
                        </a:rPr>
                        <a:t>cenizo, húmedo y fresco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MX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Times New Roman" charset="0"/>
                          <a:cs typeface="Arial" charset="0"/>
                        </a:rPr>
                        <a:t>Piel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MX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Times New Roman" charset="0"/>
                          <a:cs typeface="Arial" charset="0"/>
                        </a:rPr>
                        <a:t>caliente y seca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MX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Times New Roman" charset="0"/>
                          <a:cs typeface="Arial" charset="0"/>
                        </a:rPr>
                        <a:t>fresca y pegajosa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MX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Times New Roman" charset="0"/>
                          <a:cs typeface="Arial" charset="0"/>
                        </a:rPr>
                        <a:t>Temperatura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MX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Times New Roman" charset="0"/>
                          <a:cs typeface="Arial" charset="0"/>
                        </a:rPr>
                        <a:t>muy alta (104-106 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MX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Times New Roman" charset="0"/>
                          <a:cs typeface="Arial" charset="0"/>
                        </a:rPr>
                        <a:t>debajo de 100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MX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Times New Roman" charset="0"/>
                          <a:cs typeface="Arial" charset="0"/>
                        </a:rPr>
                        <a:t>Pulso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MX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Times New Roman" charset="0"/>
                          <a:cs typeface="Arial" charset="0"/>
                        </a:rPr>
                        <a:t>rápido y fuerte (160-180)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MX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Times New Roman" charset="0"/>
                          <a:cs typeface="Arial" charset="0"/>
                        </a:rPr>
                        <a:t>rápido y débil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MX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Times New Roman" charset="0"/>
                          <a:cs typeface="Arial" charset="0"/>
                        </a:rPr>
                        <a:t>Respiración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MX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Times New Roman" charset="0"/>
                          <a:cs typeface="Arial" charset="0"/>
                        </a:rPr>
                        <a:t>rápida y jadeante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MX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Times New Roman" charset="0"/>
                          <a:cs typeface="Arial" charset="0"/>
                        </a:rPr>
                        <a:t>baja y suave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MX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Times New Roman" charset="0"/>
                          <a:cs typeface="Arial" charset="0"/>
                        </a:rPr>
                        <a:t>Ojos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MX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Times New Roman" charset="0"/>
                          <a:cs typeface="Arial" charset="0"/>
                        </a:rPr>
                        <a:t>pupilas dilatadas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s-MX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Times New Roman" charset="0"/>
                          <a:cs typeface="Arial" charset="0"/>
                        </a:rPr>
                        <a:t>pupilas normales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>
                <a:solidFill>
                  <a:schemeClr val="tx1"/>
                </a:solidFill>
                <a:effectLst/>
              </a:rPr>
              <a:t>PREVENCION</a:t>
            </a:r>
            <a:br>
              <a:rPr lang="es-MX" altLang="en-US" sz="3600">
                <a:solidFill>
                  <a:schemeClr val="tx1"/>
                </a:solidFill>
                <a:effectLst/>
              </a:rPr>
            </a:br>
            <a:endParaRPr lang="es-MX" altLang="en-US" sz="3600">
              <a:solidFill>
                <a:schemeClr val="tx1"/>
              </a:solidFill>
              <a:effectLst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MX" altLang="en-US" sz="2400">
                <a:effectLst/>
              </a:rPr>
              <a:t>Evita exposiciones en días muy calurosos</a:t>
            </a:r>
          </a:p>
          <a:p>
            <a:pPr>
              <a:lnSpc>
                <a:spcPct val="80000"/>
              </a:lnSpc>
            </a:pPr>
            <a:r>
              <a:rPr lang="es-MX" altLang="en-US" sz="2400">
                <a:effectLst/>
              </a:rPr>
              <a:t>Haga los trabajos que requieran fuerza, física durante las horas frescas del día</a:t>
            </a:r>
          </a:p>
          <a:p>
            <a:pPr>
              <a:lnSpc>
                <a:spcPct val="80000"/>
              </a:lnSpc>
            </a:pPr>
            <a:r>
              <a:rPr lang="es-MX" altLang="en-US" sz="2400">
                <a:effectLst/>
              </a:rPr>
              <a:t>Beba suficientes líquidos (agua, sueros, Gatorade etc.). </a:t>
            </a:r>
          </a:p>
          <a:p>
            <a:pPr>
              <a:lnSpc>
                <a:spcPct val="80000"/>
              </a:lnSpc>
            </a:pPr>
            <a:r>
              <a:rPr lang="es-MX" altLang="en-US" sz="2400">
                <a:effectLst/>
              </a:rPr>
              <a:t>Descanse frecuentemente. </a:t>
            </a:r>
          </a:p>
          <a:p>
            <a:pPr>
              <a:lnSpc>
                <a:spcPct val="80000"/>
              </a:lnSpc>
            </a:pPr>
            <a:r>
              <a:rPr lang="es-MX" altLang="en-US" sz="2400">
                <a:effectLst/>
              </a:rPr>
              <a:t>Use ropa de colores claros y cachuchas o sombreros</a:t>
            </a:r>
          </a:p>
          <a:p>
            <a:pPr>
              <a:lnSpc>
                <a:spcPct val="80000"/>
              </a:lnSpc>
            </a:pPr>
            <a:r>
              <a:rPr lang="es-MX" altLang="en-US" sz="2400">
                <a:effectLst/>
              </a:rPr>
              <a:t>Use bloqueadores de sol</a:t>
            </a:r>
          </a:p>
        </p:txBody>
      </p:sp>
      <p:pic>
        <p:nvPicPr>
          <p:cNvPr id="100357" name="Picture 5" descr="heat stres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6" b="30769"/>
          <a:stretch>
            <a:fillRect/>
          </a:stretch>
        </p:blipFill>
        <p:spPr>
          <a:xfrm>
            <a:off x="5238750" y="2236788"/>
            <a:ext cx="2857500" cy="325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438400"/>
            <a:ext cx="8229600" cy="1508125"/>
          </a:xfrm>
          <a:solidFill>
            <a:schemeClr val="accent1">
              <a:alpha val="99001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>
                <a:effectLst/>
              </a:rPr>
              <a:t>SEGURIDAD LABORAL Y MANEJO EFECTIVO DE EQUIPO USADO EN JARDINERIA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>
                <a:solidFill>
                  <a:schemeClr val="tx1"/>
                </a:solidFill>
                <a:effectLst/>
              </a:rPr>
              <a:t>INFORMACION GENERAL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>
                <a:effectLst/>
              </a:rPr>
              <a:t>El supervisor debe de asignarle y usted solo debe usar el equipo que conoce bien</a:t>
            </a:r>
          </a:p>
          <a:p>
            <a:pPr>
              <a:lnSpc>
                <a:spcPct val="90000"/>
              </a:lnSpc>
            </a:pPr>
            <a:r>
              <a:rPr lang="es-MX" altLang="en-US" sz="2800">
                <a:effectLst/>
              </a:rPr>
              <a:t>Antes de cargar el camión, verifique el buen funcionamiento de todo el equipo</a:t>
            </a:r>
          </a:p>
          <a:p>
            <a:pPr>
              <a:lnSpc>
                <a:spcPct val="90000"/>
              </a:lnSpc>
            </a:pPr>
            <a:r>
              <a:rPr lang="es-MX" altLang="en-US" sz="2800">
                <a:effectLst/>
              </a:rPr>
              <a:t>Cuando baje el equipo del camión compruebe si los niveles de aceite y gasolina se encuentran bien</a:t>
            </a:r>
          </a:p>
          <a:p>
            <a:pPr>
              <a:lnSpc>
                <a:spcPct val="90000"/>
              </a:lnSpc>
            </a:pPr>
            <a:r>
              <a:rPr lang="es-MX" altLang="en-US" sz="2800">
                <a:effectLst/>
              </a:rPr>
              <a:t>No llene los tanques de combustible sobre el césped, pues los derrames pueden dañar el césped </a:t>
            </a:r>
          </a:p>
          <a:p>
            <a:pPr>
              <a:lnSpc>
                <a:spcPct val="90000"/>
              </a:lnSpc>
            </a:pPr>
            <a:r>
              <a:rPr lang="es-MX" altLang="en-US" sz="2800">
                <a:effectLst/>
              </a:rPr>
              <a:t>No fume cuando este llenando el tanque de combustible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>
                <a:solidFill>
                  <a:schemeClr val="tx1"/>
                </a:solidFill>
                <a:effectLst/>
              </a:rPr>
              <a:t>GUIAS GENERALES DE SEGURIDAD PARA EQUIPO Y HERRAMIENTAS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MX" altLang="en-US" sz="2400" b="1" i="1">
                <a:effectLst/>
              </a:rPr>
              <a:t>MANUAL DEL USUARIO </a:t>
            </a:r>
          </a:p>
          <a:p>
            <a:pPr>
              <a:lnSpc>
                <a:spcPct val="80000"/>
              </a:lnSpc>
            </a:pPr>
            <a:r>
              <a:rPr lang="es-MX" altLang="en-US" sz="2400">
                <a:effectLst/>
              </a:rPr>
              <a:t>Antes de comenzar a trabajar con una maquina, conozca donde están ubicados los comandos o controles de operación, y apagado de emergencia</a:t>
            </a:r>
          </a:p>
          <a:p>
            <a:pPr>
              <a:lnSpc>
                <a:spcPct val="80000"/>
              </a:lnSpc>
            </a:pPr>
            <a:r>
              <a:rPr lang="es-MX" altLang="en-US" sz="2400">
                <a:effectLst/>
              </a:rPr>
              <a:t>Respete los dispositivos y etiquetas de seguridad, que traen las maquinas (nunca altere o retire de su lugar inicial)</a:t>
            </a:r>
          </a:p>
          <a:p>
            <a:pPr>
              <a:lnSpc>
                <a:spcPct val="80000"/>
              </a:lnSpc>
            </a:pPr>
            <a:r>
              <a:rPr lang="es-MX" altLang="en-US" sz="2400">
                <a:effectLst/>
              </a:rPr>
              <a:t>Revise el equipo cada vez antes de utilizar</a:t>
            </a:r>
          </a:p>
          <a:p>
            <a:pPr>
              <a:lnSpc>
                <a:spcPct val="80000"/>
              </a:lnSpc>
            </a:pPr>
            <a:endParaRPr lang="es-MX" altLang="en-US" sz="2400"/>
          </a:p>
        </p:txBody>
      </p:sp>
      <p:pic>
        <p:nvPicPr>
          <p:cNvPr id="79876" name="Picture 4" descr="saf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9650" y="2608263"/>
            <a:ext cx="3694113" cy="251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1600200"/>
          </a:xfr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/>
              <a:t>MEDIDAS PREVENTIVAS DE SALUD Y SU INFLUENCIA EN LA SEGURIDAD LABORAL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i="1">
                <a:solidFill>
                  <a:schemeClr val="tx1"/>
                </a:solidFill>
                <a:effectLst/>
              </a:rPr>
              <a:t>CARGA DE COMBUSTIBLE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400">
                <a:effectLst/>
              </a:rPr>
              <a:t>Limitar estrictamente el numero de empleados que pueden hacer el llenado de combustible y asigne este procedimiento solo a aquellos que han sido entrenados y autorizados.</a:t>
            </a:r>
          </a:p>
          <a:p>
            <a:pPr>
              <a:lnSpc>
                <a:spcPct val="90000"/>
              </a:lnSpc>
            </a:pPr>
            <a:r>
              <a:rPr lang="es-MX" altLang="en-US" sz="2400">
                <a:effectLst/>
              </a:rPr>
              <a:t>Siga las siguientes precauciones cuando cargue combustible:</a:t>
            </a:r>
          </a:p>
          <a:p>
            <a:pPr>
              <a:lnSpc>
                <a:spcPct val="90000"/>
              </a:lnSpc>
            </a:pPr>
            <a:r>
              <a:rPr lang="es-MX" altLang="en-US" sz="2400">
                <a:effectLst/>
              </a:rPr>
              <a:t>Apague el motor y deje que se enfríe</a:t>
            </a:r>
          </a:p>
          <a:p>
            <a:pPr>
              <a:lnSpc>
                <a:spcPct val="90000"/>
              </a:lnSpc>
            </a:pPr>
            <a:r>
              <a:rPr lang="es-MX" altLang="en-US" sz="2400">
                <a:effectLst/>
              </a:rPr>
              <a:t>Quite el tapón del combustible suavemente y manténgalo en una posición semi-cerrada hasta que la presión se libere</a:t>
            </a:r>
          </a:p>
          <a:p>
            <a:pPr>
              <a:lnSpc>
                <a:spcPct val="90000"/>
              </a:lnSpc>
            </a:pPr>
            <a:r>
              <a:rPr lang="es-MX" altLang="en-US" sz="2400">
                <a:effectLst/>
              </a:rPr>
              <a:t>Deje que la manguera termine de escurrir, manteniéndola adentro del recipiente o contenedor por unos segundos después de haber apagado la bomba de combustible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i="1">
                <a:solidFill>
                  <a:schemeClr val="tx1"/>
                </a:solidFill>
                <a:effectLst/>
              </a:rPr>
              <a:t>DE COMBUSTIBLE CARGA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endParaRPr lang="es-MX" altLang="en-US" sz="2400">
              <a:effectLst/>
            </a:endParaRPr>
          </a:p>
          <a:p>
            <a:pPr>
              <a:lnSpc>
                <a:spcPct val="80000"/>
              </a:lnSpc>
            </a:pPr>
            <a:r>
              <a:rPr lang="es-MX" altLang="en-US" sz="2400">
                <a:effectLst/>
              </a:rPr>
              <a:t>Almacene combustible en recipientes (contendores) apropiados y debidamente autorizados por agencias gubernamentales. </a:t>
            </a:r>
          </a:p>
          <a:p>
            <a:pPr>
              <a:lnSpc>
                <a:spcPct val="80000"/>
              </a:lnSpc>
            </a:pPr>
            <a:r>
              <a:rPr lang="es-MX" altLang="en-US" sz="2400">
                <a:effectLst/>
              </a:rPr>
              <a:t>Mantenga extinguidores y otro equipo para combatir fuego cerca y accesible</a:t>
            </a:r>
          </a:p>
          <a:p>
            <a:pPr>
              <a:lnSpc>
                <a:spcPct val="80000"/>
              </a:lnSpc>
            </a:pPr>
            <a:r>
              <a:rPr lang="es-MX" altLang="en-US" sz="2400">
                <a:effectLst/>
              </a:rPr>
              <a:t>No fume, o tenga una llama abierta o ninguna otra fuente de ignición cerca del combustible</a:t>
            </a:r>
          </a:p>
          <a:p>
            <a:pPr>
              <a:lnSpc>
                <a:spcPct val="80000"/>
              </a:lnSpc>
            </a:pPr>
            <a:r>
              <a:rPr lang="es-MX" altLang="en-US" sz="2400">
                <a:effectLst/>
              </a:rPr>
              <a:t>Si se derrama combustible sobre equipo, limpie inmediatamente cualquier residuo antes de encender el motor</a:t>
            </a:r>
          </a:p>
          <a:p>
            <a:pPr>
              <a:lnSpc>
                <a:spcPct val="80000"/>
              </a:lnSpc>
            </a:pPr>
            <a:r>
              <a:rPr lang="es-MX" altLang="en-US" sz="2400">
                <a:effectLst/>
              </a:rPr>
              <a:t>No corra si su ropa agarro fuego, pare, tírese al suelo y  ruede en el piso. Ponga una cobija o utilice un extinguidor si alguno de sus compañeros se esta quemando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 i="1">
                <a:solidFill>
                  <a:schemeClr val="tx1"/>
                </a:solidFill>
                <a:effectLst/>
              </a:rPr>
              <a:t>EQUIPO DE PROTECCION PERSONAL APROPIADO</a:t>
            </a:r>
          </a:p>
        </p:txBody>
      </p:sp>
      <p:pic>
        <p:nvPicPr>
          <p:cNvPr id="81928" name="Picture 8" descr="safe%2030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25" y="1600200"/>
            <a:ext cx="3687763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29" name="Picture 9" descr="figure 28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5525" y="1600200"/>
            <a:ext cx="1122363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30" name="Picture 10" descr="safety%203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4638" y="4022725"/>
            <a:ext cx="2624137" cy="2025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i="1"/>
              <a:t>SALUD EN EL TRABAJO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MX" altLang="en-US" sz="2000"/>
              <a:t>Utilice filtros o bloqueadores solares para proteger la piel </a:t>
            </a:r>
          </a:p>
          <a:p>
            <a:pPr>
              <a:lnSpc>
                <a:spcPct val="80000"/>
              </a:lnSpc>
            </a:pPr>
            <a:r>
              <a:rPr lang="es-MX" altLang="en-US" sz="2000"/>
              <a:t>Descanse cuando se sienta fatigado </a:t>
            </a:r>
          </a:p>
          <a:p>
            <a:pPr>
              <a:lnSpc>
                <a:spcPct val="80000"/>
              </a:lnSpc>
            </a:pPr>
            <a:r>
              <a:rPr lang="es-MX" altLang="en-US" sz="2000"/>
              <a:t>Tome </a:t>
            </a:r>
            <a:r>
              <a:rPr lang="es-MX" altLang="en-US" sz="2000" b="1"/>
              <a:t>abundante</a:t>
            </a:r>
            <a:r>
              <a:rPr lang="es-MX" altLang="en-US" sz="2000"/>
              <a:t> agua</a:t>
            </a:r>
          </a:p>
          <a:p>
            <a:pPr>
              <a:lnSpc>
                <a:spcPct val="80000"/>
              </a:lnSpc>
            </a:pPr>
            <a:r>
              <a:rPr lang="es-MX" altLang="en-US" sz="2000"/>
              <a:t>No operar el equipo, si te sientes cansado, enfermo o bajo la influencia del alcohol si estas tomando medicamentos que causen sueño o mareo</a:t>
            </a:r>
          </a:p>
          <a:p>
            <a:pPr>
              <a:lnSpc>
                <a:spcPct val="80000"/>
              </a:lnSpc>
            </a:pPr>
            <a:r>
              <a:rPr lang="es-MX" altLang="en-US" sz="2000"/>
              <a:t>No opere las maquinas en espacios con pobre ventilación, para evitar el monóxido de carbono (humo)</a:t>
            </a:r>
            <a:r>
              <a:rPr lang="es-MX" altLang="en-US" sz="1400"/>
              <a:t> </a:t>
            </a:r>
          </a:p>
          <a:p>
            <a:pPr>
              <a:lnSpc>
                <a:spcPct val="80000"/>
              </a:lnSpc>
            </a:pPr>
            <a:endParaRPr lang="es-MX" altLang="en-US" sz="1400"/>
          </a:p>
        </p:txBody>
      </p:sp>
      <p:sp>
        <p:nvSpPr>
          <p:cNvPr id="232452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s-MX" altLang="en-US" sz="1800"/>
          </a:p>
          <a:p>
            <a:pPr>
              <a:lnSpc>
                <a:spcPct val="80000"/>
              </a:lnSpc>
            </a:pPr>
            <a:endParaRPr lang="es-MX" altLang="en-US" sz="1800"/>
          </a:p>
        </p:txBody>
      </p:sp>
      <p:pic>
        <p:nvPicPr>
          <p:cNvPr id="232453" name="Picture 5" descr="safe10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2362200"/>
            <a:ext cx="29718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 i="1"/>
              <a:t>PRECAUCIONES GENERALES</a:t>
            </a:r>
            <a:br>
              <a:rPr lang="es-MX" altLang="en-US" sz="3600" i="1"/>
            </a:br>
            <a:endParaRPr lang="es-MX" altLang="en-US" sz="3600" i="1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MX" altLang="en-US" sz="2400"/>
              <a:t>Informe a su supervisor de cualquier condición pre-existente (diabetes, asma etc), así como alergias a polen y picaduras de insectos</a:t>
            </a:r>
          </a:p>
          <a:p>
            <a:pPr>
              <a:lnSpc>
                <a:spcPct val="80000"/>
              </a:lnSpc>
            </a:pPr>
            <a:r>
              <a:rPr lang="es-MX" altLang="en-US" sz="2400" b="1"/>
              <a:t>Nunca</a:t>
            </a:r>
            <a:r>
              <a:rPr lang="es-MX" altLang="en-US" sz="2400"/>
              <a:t> trabaje bajo la lluvia o fuertes vientos</a:t>
            </a:r>
          </a:p>
          <a:p>
            <a:pPr>
              <a:lnSpc>
                <a:spcPct val="80000"/>
              </a:lnSpc>
            </a:pPr>
            <a:r>
              <a:rPr lang="es-MX" altLang="en-US" sz="2400" b="1"/>
              <a:t>Nunca</a:t>
            </a:r>
            <a:r>
              <a:rPr lang="es-MX" altLang="en-US" sz="2400"/>
              <a:t> trabaje en condiciones de baja visibilidad</a:t>
            </a:r>
          </a:p>
          <a:p>
            <a:pPr>
              <a:lnSpc>
                <a:spcPct val="80000"/>
              </a:lnSpc>
            </a:pPr>
            <a:r>
              <a:rPr lang="es-MX" altLang="en-US" sz="2400"/>
              <a:t>Revise y limpie la zona de trabajo antes de iniciar </a:t>
            </a:r>
          </a:p>
        </p:txBody>
      </p:sp>
      <p:pic>
        <p:nvPicPr>
          <p:cNvPr id="87047" name="Picture 7" descr="safe1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3488" y="2119313"/>
            <a:ext cx="3246437" cy="3492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i="1"/>
              <a:t>PRECAUCIONES GENERALES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>
                <a:effectLst/>
              </a:rPr>
              <a:t>Mantenga a peatones y mascotas a no menos de 15 mts de distancia del lugar de trabajo</a:t>
            </a:r>
          </a:p>
          <a:p>
            <a:pPr>
              <a:lnSpc>
                <a:spcPct val="90000"/>
              </a:lnSpc>
            </a:pPr>
            <a:r>
              <a:rPr lang="es-MX" altLang="en-US" sz="2800">
                <a:effectLst/>
              </a:rPr>
              <a:t>No fumar alrededor de equipo que utilice gasolina.</a:t>
            </a:r>
          </a:p>
          <a:p>
            <a:pPr>
              <a:lnSpc>
                <a:spcPct val="90000"/>
              </a:lnSpc>
            </a:pPr>
            <a:r>
              <a:rPr lang="es-MX" altLang="en-US" sz="2800">
                <a:effectLst/>
              </a:rPr>
              <a:t>Permitir que se enfrié la unidad o maquina antes de volverla a llenar de combustible </a:t>
            </a:r>
          </a:p>
          <a:p>
            <a:pPr>
              <a:lnSpc>
                <a:spcPct val="90000"/>
              </a:lnSpc>
            </a:pPr>
            <a:endParaRPr lang="es-MX" altLang="en-US" sz="2800"/>
          </a:p>
        </p:txBody>
      </p:sp>
      <p:pic>
        <p:nvPicPr>
          <p:cNvPr id="97287" name="Picture 7" descr="safe1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475" y="2495550"/>
            <a:ext cx="3448050" cy="2738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i="1"/>
              <a:t>PRECAUCIONES GENERALES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n-US">
                <a:effectLst/>
              </a:rPr>
              <a:t>No arranque el motor de la maquina cerca del combustible</a:t>
            </a:r>
          </a:p>
          <a:p>
            <a:r>
              <a:rPr lang="es-MX" altLang="en-US">
                <a:effectLst/>
              </a:rPr>
              <a:t>No use radios con audífonos cuando este operando el equipo</a:t>
            </a:r>
          </a:p>
          <a:p>
            <a:r>
              <a:rPr lang="es-MX" altLang="en-US">
                <a:effectLst/>
              </a:rPr>
              <a:t>Identifique las líneas eléctricas y mantenga una distancia de por lo menos 10 pies (tres metros) mientras este operando las podadoras </a:t>
            </a:r>
          </a:p>
          <a:p>
            <a:endParaRPr lang="es-MX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 i="1"/>
              <a:t>TRABAJANDO EN UNA CALLE CON TRANSITO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n-US"/>
              <a:t>Trabaje de frente al tráfico</a:t>
            </a:r>
          </a:p>
          <a:p>
            <a:r>
              <a:rPr lang="es-MX" altLang="en-US"/>
              <a:t>Use chaleco de seguridad vial</a:t>
            </a:r>
          </a:p>
          <a:p>
            <a:pPr>
              <a:buFont typeface="Wingdings" charset="2"/>
              <a:buNone/>
            </a:pPr>
            <a:r>
              <a:rPr lang="es-MX" altLang="en-US"/>
              <a:t>	(por lo general de color anaranjado</a:t>
            </a:r>
          </a:p>
          <a:p>
            <a:pPr>
              <a:buFont typeface="Wingdings" charset="2"/>
              <a:buNone/>
            </a:pPr>
            <a:r>
              <a:rPr lang="es-MX" altLang="en-US"/>
              <a:t>    y   fluorescente)</a:t>
            </a:r>
          </a:p>
          <a:p>
            <a:r>
              <a:rPr lang="es-MX" altLang="en-US"/>
              <a:t>Este siempre alerta del tráfico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/>
              <a:t>OPERE CON SEGURIDAD Y RESPONSABILIDAD</a:t>
            </a:r>
            <a:r>
              <a:rPr lang="es-MX" altLang="en-US" sz="3600"/>
              <a:t> 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MX" altLang="en-US" sz="1800"/>
              <a:t> </a:t>
            </a:r>
            <a:r>
              <a:rPr lang="es-MX" altLang="en-US" sz="2000"/>
              <a:t>Opere la maquina con responsabilidad y seriedad</a:t>
            </a:r>
          </a:p>
          <a:p>
            <a:pPr>
              <a:lnSpc>
                <a:spcPct val="80000"/>
              </a:lnSpc>
            </a:pPr>
            <a:r>
              <a:rPr lang="es-MX" altLang="en-US" sz="2000"/>
              <a:t>No permita a ningún pasajero con usted, cuando opere  la maquina </a:t>
            </a:r>
          </a:p>
          <a:p>
            <a:pPr>
              <a:lnSpc>
                <a:spcPct val="80000"/>
              </a:lnSpc>
            </a:pPr>
            <a:r>
              <a:rPr lang="es-MX" altLang="en-US" sz="2000"/>
              <a:t>Nunca permita que operen las maquinas  personas no capacitadas o  bajo el efecto del alcohol o drogas  </a:t>
            </a:r>
          </a:p>
          <a:p>
            <a:pPr>
              <a:lnSpc>
                <a:spcPct val="80000"/>
              </a:lnSpc>
            </a:pPr>
            <a:r>
              <a:rPr lang="es-MX" altLang="en-US" sz="2000"/>
              <a:t>Mantenga sus manos y pies lejos de cualquier peligro </a:t>
            </a:r>
          </a:p>
          <a:p>
            <a:pPr>
              <a:lnSpc>
                <a:spcPct val="80000"/>
              </a:lnSpc>
            </a:pPr>
            <a:r>
              <a:rPr lang="es-MX" altLang="en-US" sz="2000"/>
              <a:t>Si se retira del equipo, apague el motor y retire las llaves </a:t>
            </a:r>
          </a:p>
          <a:p>
            <a:pPr>
              <a:lnSpc>
                <a:spcPct val="80000"/>
              </a:lnSpc>
            </a:pPr>
            <a:r>
              <a:rPr lang="es-MX" altLang="en-US" sz="2000"/>
              <a:t>Cuando necesite reparar  el equipo o destrabar la maquina, apague el motor y desconecte el cable de la bujía</a:t>
            </a:r>
          </a:p>
          <a:p>
            <a:pPr>
              <a:lnSpc>
                <a:spcPct val="80000"/>
              </a:lnSpc>
            </a:pPr>
            <a:endParaRPr lang="es-MX" altLang="en-US" sz="1800"/>
          </a:p>
        </p:txBody>
      </p:sp>
      <p:pic>
        <p:nvPicPr>
          <p:cNvPr id="114696" name="Picture 8" descr="figure 32-35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8" t="9555" b="7465"/>
          <a:stretch>
            <a:fillRect/>
          </a:stretch>
        </p:blipFill>
        <p:spPr>
          <a:xfrm>
            <a:off x="4665663" y="1600200"/>
            <a:ext cx="4003675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4697" name="Picture 9" descr="safe13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9488" y="3941763"/>
            <a:ext cx="3756025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/>
              <a:t>CORTADORA DE CESPED MANUAL (PUSH MOWER)</a:t>
            </a:r>
            <a:endParaRPr lang="es-MX" altLang="en-US" sz="3600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581400"/>
          </a:xfrm>
        </p:spPr>
        <p:txBody>
          <a:bodyPr/>
          <a:lstStyle/>
          <a:p>
            <a:r>
              <a:rPr lang="es-MX" altLang="en-US" sz="2400" b="1"/>
              <a:t>ANTES DE OPERAR LA CORTADORA </a:t>
            </a:r>
            <a:endParaRPr lang="es-MX" altLang="en-US" sz="2400"/>
          </a:p>
          <a:p>
            <a:pPr lvl="1"/>
            <a:r>
              <a:rPr lang="es-MX" altLang="en-US" sz="2000"/>
              <a:t>Asegúrese que todos los componentes de seguridad estén en sus debidos lugares y que funcione el escudo, el deflector del canal del césped.</a:t>
            </a:r>
          </a:p>
          <a:p>
            <a:pPr lvl="1"/>
            <a:r>
              <a:rPr lang="es-MX" altLang="en-US" sz="2000"/>
              <a:t>No opere la maquina con sandalias u otro tipo de zapato que no sea de trabajo </a:t>
            </a:r>
          </a:p>
        </p:txBody>
      </p:sp>
      <p:pic>
        <p:nvPicPr>
          <p:cNvPr id="119815" name="Picture 7" descr="figura 33-3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2" b="3798"/>
          <a:stretch>
            <a:fillRect/>
          </a:stretch>
        </p:blipFill>
        <p:spPr>
          <a:xfrm>
            <a:off x="4648200" y="1828800"/>
            <a:ext cx="4038600" cy="304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>
                <a:effectLst/>
              </a:rPr>
              <a:t>ASPECTOS GENERALES  DE SALUD</a:t>
            </a:r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altLang="en-US" sz="2400">
                <a:effectLst/>
              </a:rPr>
              <a:t>Utilice bloqueadores solares (especialmente en altas temperaturas y con mucho sol) </a:t>
            </a:r>
          </a:p>
          <a:p>
            <a:r>
              <a:rPr lang="es-MX" altLang="en-US" sz="2400">
                <a:effectLst/>
              </a:rPr>
              <a:t>Sea cuidadoso para evitar la fatiga y el calor </a:t>
            </a:r>
          </a:p>
          <a:p>
            <a:r>
              <a:rPr lang="es-MX" altLang="en-US" sz="2400">
                <a:effectLst/>
              </a:rPr>
              <a:t>Descanse cuando se sienta fatigado </a:t>
            </a:r>
          </a:p>
          <a:p>
            <a:r>
              <a:rPr lang="es-MX" altLang="en-US" sz="2400">
                <a:effectLst/>
              </a:rPr>
              <a:t>Tome abundante agua</a:t>
            </a:r>
          </a:p>
          <a:p>
            <a:r>
              <a:rPr lang="es-MX" altLang="en-US" sz="2400">
                <a:effectLst/>
              </a:rPr>
              <a:t>No trabaje bajo el efecto del alcohol o drogas</a:t>
            </a:r>
          </a:p>
          <a:p>
            <a:endParaRPr lang="es-MX" altLang="en-US" sz="2400"/>
          </a:p>
        </p:txBody>
      </p:sp>
      <p:pic>
        <p:nvPicPr>
          <p:cNvPr id="210952" name="Picture 8" descr="safety%201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8450" y="3954463"/>
            <a:ext cx="2578100" cy="2162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0953" name="Picture 9" descr="sunblocker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9750" y="1731963"/>
            <a:ext cx="2095500" cy="192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/>
              <a:t>ANTES DE OPERAR LA CORTADORA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n-US" sz="2800"/>
              <a:t>Ajuste la altura de corte, revise la condición y filo de la navaja. Antes de iniciar el trabajo</a:t>
            </a:r>
          </a:p>
          <a:p>
            <a:r>
              <a:rPr lang="es-MX" altLang="en-US" sz="2800"/>
              <a:t>Afile la navaja si es necesario; apague el motor para afilarla</a:t>
            </a:r>
          </a:p>
          <a:p>
            <a:r>
              <a:rPr lang="es-MX" altLang="en-US" sz="2800"/>
              <a:t>Asegúrese que el césped este seco antes de cortarlo para evitar deslizamientos del operador</a:t>
            </a:r>
          </a:p>
          <a:p>
            <a:r>
              <a:rPr lang="es-MX" altLang="en-US" sz="2800"/>
              <a:t>Inspeccione por riesgos escondidos como hoyos, líneas eléctricas, agua, charcos o nidos de insectos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/>
              <a:t>OPERANDO LA CORTADORA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/>
              <a:t>Arranque o encienda la maquina cerca de donde la va usar</a:t>
            </a:r>
          </a:p>
          <a:p>
            <a:pPr>
              <a:lnSpc>
                <a:spcPct val="90000"/>
              </a:lnSpc>
            </a:pPr>
            <a:r>
              <a:rPr lang="es-MX" altLang="en-US"/>
              <a:t>No opere la maquina estando con las manos húmedas, o estando parado bajo agua </a:t>
            </a:r>
          </a:p>
          <a:p>
            <a:pPr>
              <a:lnSpc>
                <a:spcPct val="90000"/>
              </a:lnSpc>
            </a:pPr>
            <a:r>
              <a:rPr lang="es-MX" altLang="en-US"/>
              <a:t>No ajustar la altura de las llantas mientras el motor esta trabajando</a:t>
            </a:r>
          </a:p>
          <a:p>
            <a:pPr>
              <a:lnSpc>
                <a:spcPct val="90000"/>
              </a:lnSpc>
            </a:pPr>
            <a:r>
              <a:rPr lang="es-MX" altLang="en-US"/>
              <a:t>Reducir la velocidad en las pendientes y cuando se hacen curvas, para prevenir volcaduras o pérdida del control</a:t>
            </a:r>
          </a:p>
          <a:p>
            <a:pPr>
              <a:lnSpc>
                <a:spcPct val="90000"/>
              </a:lnSpc>
            </a:pPr>
            <a:endParaRPr lang="es-MX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/>
              <a:t>OPERANDO LA CORTADORA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MX" altLang="en-US" sz="2800" b="1"/>
              <a:t>No</a:t>
            </a:r>
            <a:r>
              <a:rPr lang="es-MX" altLang="en-US" sz="2800"/>
              <a:t> pararse  o arrancar repentinamente, cuando este bajando o subiendo una pendiente</a:t>
            </a:r>
          </a:p>
          <a:p>
            <a:pPr>
              <a:lnSpc>
                <a:spcPct val="80000"/>
              </a:lnSpc>
            </a:pPr>
            <a:r>
              <a:rPr lang="es-MX" altLang="en-US" sz="2800"/>
              <a:t>Guarde las manos y los pies libres de las navajas y del canal de descarga</a:t>
            </a:r>
          </a:p>
          <a:p>
            <a:pPr>
              <a:lnSpc>
                <a:spcPct val="80000"/>
              </a:lnSpc>
            </a:pPr>
            <a:r>
              <a:rPr lang="es-MX" altLang="en-US" sz="2800" b="1"/>
              <a:t>No</a:t>
            </a:r>
            <a:r>
              <a:rPr lang="es-MX" altLang="en-US" sz="2800"/>
              <a:t> traslade la cortadora por superficies ásperas como  concreto, piedras, grava  u otros</a:t>
            </a:r>
          </a:p>
          <a:p>
            <a:pPr>
              <a:lnSpc>
                <a:spcPct val="80000"/>
              </a:lnSpc>
            </a:pPr>
            <a:r>
              <a:rPr lang="es-MX" altLang="en-US" sz="2800"/>
              <a:t>Empuje la cortadora no la jale</a:t>
            </a:r>
          </a:p>
          <a:p>
            <a:pPr>
              <a:lnSpc>
                <a:spcPct val="80000"/>
              </a:lnSpc>
            </a:pPr>
            <a:r>
              <a:rPr lang="es-MX" altLang="en-US" sz="2800" b="1"/>
              <a:t>No</a:t>
            </a:r>
            <a:r>
              <a:rPr lang="es-MX" altLang="en-US" sz="2800"/>
              <a:t> corra con la cortadora</a:t>
            </a:r>
          </a:p>
          <a:p>
            <a:pPr>
              <a:lnSpc>
                <a:spcPct val="80000"/>
              </a:lnSpc>
            </a:pPr>
            <a:r>
              <a:rPr lang="es-MX" altLang="en-US" sz="2800" b="1"/>
              <a:t>No</a:t>
            </a:r>
            <a:r>
              <a:rPr lang="es-MX" altLang="en-US" sz="2800"/>
              <a:t> corte el césped en pendientes pronunciadas o empinadas o en terrenos donde pueda perder el control de la cortadora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/>
              <a:t>OPERANDO LA CORTADORA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n-US"/>
              <a:t>Cuando utilice una cortadora que se opere a pie corte el césped en sentido contrario a la pendiente. Nunca a favor de la misma</a:t>
            </a:r>
          </a:p>
          <a:p>
            <a:r>
              <a:rPr lang="es-MX" altLang="en-US"/>
              <a:t>En jornadas de más de cuatro horas de trabajo se debe de usar protector de oídos</a:t>
            </a:r>
          </a:p>
          <a:p>
            <a:r>
              <a:rPr lang="es-MX" altLang="en-US"/>
              <a:t>Evite trabajar en lugares cerca del agua o fangosos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0" y="533400"/>
            <a:ext cx="9331325" cy="112395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CORTADORA DE CÉSPED AUTOPROPULSADA</a:t>
            </a:r>
            <a:br>
              <a:rPr lang="es-MX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MX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		(RIDING MOWER)</a:t>
            </a:r>
          </a:p>
        </p:txBody>
      </p:sp>
      <p:pic>
        <p:nvPicPr>
          <p:cNvPr id="235525" name="Picture 5" descr="safe%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3954463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>
                <a:effectLst/>
              </a:rPr>
              <a:t>ANTES DE OPERAR  LA CORTADORA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/>
              <a:t>Las cortadoras montables o tipo tractor “riding mower” son generalmente más estables cuando se operan de arriba hacia abajo en terrenos con pendientes</a:t>
            </a:r>
          </a:p>
          <a:p>
            <a:pPr>
              <a:lnSpc>
                <a:spcPct val="90000"/>
              </a:lnSpc>
            </a:pPr>
            <a:r>
              <a:rPr lang="es-MX" altLang="en-US" sz="2800"/>
              <a:t>Nunca encienda la maquina  si la palanca  para parar el motor a altas velocidades,  no esta en su lugar o del “clutch”</a:t>
            </a:r>
          </a:p>
          <a:p>
            <a:pPr>
              <a:lnSpc>
                <a:spcPct val="90000"/>
              </a:lnSpc>
            </a:pPr>
            <a:r>
              <a:rPr lang="es-MX" altLang="en-US" sz="2800"/>
              <a:t>Tener cuidado que en la parte de abajo de la cortadora no hayan objetos, ya que estos pueden ser lanzados  por la cuchillas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>
                <a:effectLst/>
              </a:rPr>
              <a:t>ANTES DE OPERAR  LA CORTADORA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/>
              <a:t>Identifique y marque la pendiente en la cual se puede operar el equipo en forma segura</a:t>
            </a:r>
          </a:p>
          <a:p>
            <a:pPr>
              <a:lnSpc>
                <a:spcPct val="90000"/>
              </a:lnSpc>
            </a:pPr>
            <a:r>
              <a:rPr lang="es-MX" altLang="en-US"/>
              <a:t>En jornadas de más de tres horas de trabajo se debe de usar protector de oídos</a:t>
            </a:r>
          </a:p>
          <a:p>
            <a:pPr>
              <a:lnSpc>
                <a:spcPct val="90000"/>
              </a:lnSpc>
            </a:pPr>
            <a:r>
              <a:rPr lang="es-MX" altLang="en-US"/>
              <a:t>Medir la altura y densidad del césped para ajustar correctamente la altura y velocidad de las cuchillas</a:t>
            </a:r>
          </a:p>
          <a:p>
            <a:pPr>
              <a:lnSpc>
                <a:spcPct val="90000"/>
              </a:lnSpc>
            </a:pPr>
            <a:r>
              <a:rPr lang="es-MX" altLang="en-US"/>
              <a:t>Para trabajos pesados considere el largo y densidad del material a cortar</a:t>
            </a:r>
          </a:p>
          <a:p>
            <a:pPr>
              <a:lnSpc>
                <a:spcPct val="90000"/>
              </a:lnSpc>
            </a:pPr>
            <a:endParaRPr lang="es-MX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/>
              <a:t>OPERANDO LA CORTADORA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/>
              <a:t>No corte el césped en marcha atrás, si tiene que retroceder desembrague la cuchilla y mire hacia atrás Reduzca la velocidad cuando trabaje en pendientes. Si es posible de las vueltas en la parte plana del terreno</a:t>
            </a:r>
          </a:p>
          <a:p>
            <a:pPr>
              <a:lnSpc>
                <a:spcPct val="90000"/>
              </a:lnSpc>
            </a:pPr>
            <a:r>
              <a:rPr lang="es-MX" altLang="en-US" sz="2800"/>
              <a:t>Tenga el cuidado con los agujeros, zanjas o cualquier otra depresión del terreno (volcadura)</a:t>
            </a:r>
          </a:p>
          <a:p>
            <a:pPr>
              <a:lnSpc>
                <a:spcPct val="90000"/>
              </a:lnSpc>
            </a:pPr>
            <a:r>
              <a:rPr lang="es-MX" altLang="en-US" sz="2800"/>
              <a:t>Siempre mantener las dos manos en el volante no operar con una mano o tener objetos cortantes en la mano </a:t>
            </a:r>
          </a:p>
          <a:p>
            <a:pPr>
              <a:lnSpc>
                <a:spcPct val="90000"/>
              </a:lnSpc>
            </a:pPr>
            <a:endParaRPr lang="es-MX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/>
              <a:t>OPERANDO LA CORTADORA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n-US"/>
              <a:t>No cambie de dirección bruscamente</a:t>
            </a:r>
          </a:p>
          <a:p>
            <a:r>
              <a:rPr lang="es-MX" altLang="en-US"/>
              <a:t>No suelte el embrague repentinamente</a:t>
            </a:r>
          </a:p>
          <a:p>
            <a:r>
              <a:rPr lang="es-MX" altLang="en-US"/>
              <a:t>Si las llantas se </a:t>
            </a:r>
            <a:r>
              <a:rPr lang="es-MX" altLang="en-US" b="1"/>
              <a:t>resbalan</a:t>
            </a:r>
            <a:r>
              <a:rPr lang="es-MX" altLang="en-US"/>
              <a:t>, significa que la </a:t>
            </a:r>
            <a:r>
              <a:rPr lang="es-MX" altLang="en-US" b="1"/>
              <a:t>pendiente</a:t>
            </a:r>
            <a:r>
              <a:rPr lang="es-MX" altLang="en-US"/>
              <a:t> es </a:t>
            </a:r>
            <a:r>
              <a:rPr lang="es-MX" altLang="en-US" b="1"/>
              <a:t>muy pronunciada</a:t>
            </a:r>
            <a:r>
              <a:rPr lang="es-MX" altLang="en-US"/>
              <a:t>, desembrague la cuchilla y muévase lentamente derecho hacia abajo de la pendiente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/>
              <a:t>OPERANDO LA CORTADORA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n-US"/>
              <a:t>Nunca utilice guantes en una afiladora de motor mientras afila las cuchillas</a:t>
            </a:r>
          </a:p>
          <a:p>
            <a:r>
              <a:rPr lang="es-MX" altLang="en-US"/>
              <a:t>Cuando utilice un recolector de césped,  tenga el cuidado de que este no le haga perder estabilidad</a:t>
            </a:r>
          </a:p>
          <a:p>
            <a:r>
              <a:rPr lang="es-MX" altLang="en-US"/>
              <a:t>Nunca limpie el canal de descargue  mientras el motor esta encendido o la llave de arranque este en la posición de encendido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>
                <a:effectLst/>
              </a:rPr>
              <a:t>ASPECTOS GENERALES  DE SALUD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715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>
                <a:effectLst/>
              </a:rPr>
              <a:t>No operar el equipo motorizado si te sientes cansado, enfermo o si estas tomando medicamentos que causen sueño o mareo</a:t>
            </a:r>
          </a:p>
          <a:p>
            <a:pPr>
              <a:lnSpc>
                <a:spcPct val="90000"/>
              </a:lnSpc>
            </a:pPr>
            <a:r>
              <a:rPr lang="es-MX" altLang="en-US" sz="2800">
                <a:effectLst/>
              </a:rPr>
              <a:t>Informe a su supervisor de cualquier historial medico</a:t>
            </a:r>
          </a:p>
          <a:p>
            <a:pPr>
              <a:lnSpc>
                <a:spcPct val="90000"/>
              </a:lnSpc>
            </a:pPr>
            <a:r>
              <a:rPr lang="es-MX" altLang="en-US" sz="2800">
                <a:effectLst/>
              </a:rPr>
              <a:t> No opere las maquinas en espacios con pobre ventilación para evitar, respirar el monóxido de carbono (humo)</a:t>
            </a:r>
          </a:p>
        </p:txBody>
      </p:sp>
      <p:pic>
        <p:nvPicPr>
          <p:cNvPr id="57350" name="Picture 6" descr="safe10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2438400"/>
            <a:ext cx="2913063" cy="2801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457200" y="533400"/>
            <a:ext cx="8178800" cy="758825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altLang="en-US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CORTA MALEZAS (WEED EATER)</a:t>
            </a:r>
          </a:p>
        </p:txBody>
      </p:sp>
      <p:pic>
        <p:nvPicPr>
          <p:cNvPr id="237573" name="Picture 5" descr="figure 34-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4" r="51501" b="12471"/>
          <a:stretch>
            <a:fillRect/>
          </a:stretch>
        </p:blipFill>
        <p:spPr bwMode="auto">
          <a:xfrm>
            <a:off x="2362200" y="2192338"/>
            <a:ext cx="502920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/>
              <a:t>ANTES DE OPERAR LA CORTA MALEZAS</a:t>
            </a:r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altLang="en-US" sz="2800"/>
              <a:t>No operar la unidad donde se pudiera tener contacto con restos de metal o alambres enterrados o cables eléctricos, y asegurese de identificar claramente (banderas) todas las líneas telefónicas y cables</a:t>
            </a:r>
          </a:p>
        </p:txBody>
      </p:sp>
      <p:pic>
        <p:nvPicPr>
          <p:cNvPr id="238599" name="Picture 7" descr="safe%202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0113" y="1854200"/>
            <a:ext cx="3913187" cy="402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/>
              <a:t>CORTA MALEZAS (WEED EATER)</a:t>
            </a:r>
            <a:r>
              <a:rPr lang="es-MX" altLang="en-US" sz="3600" i="1"/>
              <a:t> 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altLang="en-US" sz="2800"/>
              <a:t>No prender el motor mientras la unidad este amarrada  o suspendida del nivel de la tierra</a:t>
            </a:r>
          </a:p>
          <a:p>
            <a:r>
              <a:rPr lang="es-MX" altLang="en-US" sz="2800"/>
              <a:t>Apagar inmediatamente la maquina si esta vibrando, esto puede ser señal de un mal funcionamiento (alguna pieza dañada)</a:t>
            </a:r>
          </a:p>
        </p:txBody>
      </p:sp>
      <p:pic>
        <p:nvPicPr>
          <p:cNvPr id="143367" name="Picture 7" descr="safe%2029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58938"/>
            <a:ext cx="4038600" cy="441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/>
              <a:t>CORTA MALEZAS (WEED EATER) / ORILLADORA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n-US" b="1"/>
              <a:t>No</a:t>
            </a:r>
            <a:r>
              <a:rPr lang="es-MX" altLang="en-US"/>
              <a:t> cortar con las cuchillas dañadas  o sin filo ya que pueden aumentar el riesgo de ruptura o golpe hacia el operador</a:t>
            </a:r>
          </a:p>
          <a:p>
            <a:r>
              <a:rPr lang="es-MX" altLang="en-US"/>
              <a:t>Si no tienes el equipo o herramienta necesaria para afilar es mejor remplazar las cuchillas</a:t>
            </a:r>
          </a:p>
          <a:p>
            <a:r>
              <a:rPr lang="es-MX" altLang="en-US" b="1"/>
              <a:t>Nunca</a:t>
            </a:r>
            <a:r>
              <a:rPr lang="es-MX" altLang="en-US"/>
              <a:t> utilicé cuerdas o extensiones en lugar de nylon mono filamentado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 i="1"/>
              <a:t>CORTA MALEZAS (WEED EATER) / ORILLADORA</a:t>
            </a: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MX" altLang="en-US" sz="2400"/>
              <a:t>Nunca operar la maquina sin los escudos de protección </a:t>
            </a:r>
          </a:p>
          <a:p>
            <a:pPr>
              <a:lnSpc>
                <a:spcPct val="80000"/>
              </a:lnSpc>
            </a:pPr>
            <a:r>
              <a:rPr lang="es-MX" altLang="en-US" sz="2400"/>
              <a:t>Cuando va arrancar la maquina debe de hacerlo con una mano y con la otra mano sujetar la maquina, y debe de estar puesta en el suelo</a:t>
            </a:r>
          </a:p>
          <a:p>
            <a:pPr>
              <a:lnSpc>
                <a:spcPct val="80000"/>
              </a:lnSpc>
            </a:pPr>
            <a:r>
              <a:rPr lang="es-MX" altLang="en-US" sz="2400"/>
              <a:t>No arrancar la unidad en el aire </a:t>
            </a:r>
          </a:p>
          <a:p>
            <a:pPr>
              <a:lnSpc>
                <a:spcPct val="80000"/>
              </a:lnSpc>
            </a:pPr>
            <a:r>
              <a:rPr lang="es-MX" altLang="en-US" sz="2400"/>
              <a:t>No aumentar el corte más allá de la altura de las rodillas</a:t>
            </a:r>
          </a:p>
        </p:txBody>
      </p:sp>
      <p:pic>
        <p:nvPicPr>
          <p:cNvPr id="146439" name="Picture 7" descr="safe1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1725" y="2498725"/>
            <a:ext cx="3511550" cy="2733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/>
              <a:t>OPERANDO LA MAQUINA CORTA MALEZAS</a:t>
            </a: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s-MX" altLang="en-US" sz="2800"/>
          </a:p>
          <a:p>
            <a:r>
              <a:rPr lang="es-MX" altLang="en-US" sz="2800"/>
              <a:t>No corte cerca de automóviles o peatones</a:t>
            </a:r>
          </a:p>
          <a:p>
            <a:pPr>
              <a:buFont typeface="Wingdings" charset="2"/>
              <a:buNone/>
            </a:pPr>
            <a:endParaRPr lang="es-MX" altLang="en-US" sz="2800"/>
          </a:p>
          <a:p>
            <a:pPr>
              <a:buFont typeface="Wingdings" charset="2"/>
              <a:buNone/>
            </a:pPr>
            <a:endParaRPr lang="es-MX" altLang="en-US" sz="2800"/>
          </a:p>
          <a:p>
            <a:r>
              <a:rPr lang="es-MX" altLang="en-US" sz="2800"/>
              <a:t>Siempre sujetar la unida con los dedos de la mano y el pulgar en círculo  </a:t>
            </a:r>
          </a:p>
          <a:p>
            <a:endParaRPr lang="es-MX" altLang="en-US" sz="2800"/>
          </a:p>
        </p:txBody>
      </p:sp>
      <p:pic>
        <p:nvPicPr>
          <p:cNvPr id="152584" name="Picture 8" descr="figure 39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0788" y="1600200"/>
            <a:ext cx="3273425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2585" name="Picture 9" descr="safe14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4343400"/>
            <a:ext cx="3441700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4" name="Rectangle 6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i="1"/>
              <a:t>SOPLADORA</a:t>
            </a:r>
          </a:p>
        </p:txBody>
      </p:sp>
      <p:pic>
        <p:nvPicPr>
          <p:cNvPr id="242695" name="Picture 7" descr="safe%2019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263" y="2297113"/>
            <a:ext cx="3292475" cy="3136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2696" name="Picture 8" descr="safe20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5675" y="2463800"/>
            <a:ext cx="3803650" cy="2801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/>
              <a:t>ANTES DE OPERAR LA SOPLADORA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 altLang="en-US"/>
          </a:p>
          <a:p>
            <a:r>
              <a:rPr lang="es-MX" altLang="en-US"/>
              <a:t>Proteja sus ojos del polvo u objetos volando, con una careta o gafas de seguridad.</a:t>
            </a:r>
          </a:p>
          <a:p>
            <a:endParaRPr lang="es-MX" altLang="en-US"/>
          </a:p>
          <a:p>
            <a:r>
              <a:rPr lang="es-MX" altLang="en-US"/>
              <a:t> Use un respirador o mascara de aire, cuando las condiciones sean polvorientas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/>
              <a:t>OPERANDO LA SOPLADORA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/>
              <a:t>No opere la sopladora sin el tubo de descargue de aire</a:t>
            </a:r>
          </a:p>
          <a:p>
            <a:pPr>
              <a:lnSpc>
                <a:spcPct val="90000"/>
              </a:lnSpc>
            </a:pPr>
            <a:r>
              <a:rPr lang="es-MX" altLang="en-US" sz="2800"/>
              <a:t>Tenga el debido cuidado hacia donde va a dirigir la cubierta vegetal.</a:t>
            </a:r>
          </a:p>
          <a:p>
            <a:pPr>
              <a:lnSpc>
                <a:spcPct val="90000"/>
              </a:lnSpc>
            </a:pPr>
            <a:r>
              <a:rPr lang="es-MX" altLang="en-US" sz="2800"/>
              <a:t>Nunca utilice la unidad para lo que no ha sido diseñada, como lo es el dispersar químicos o fertilizantes </a:t>
            </a:r>
          </a:p>
          <a:p>
            <a:pPr>
              <a:lnSpc>
                <a:spcPct val="90000"/>
              </a:lnSpc>
            </a:pPr>
            <a:r>
              <a:rPr lang="es-MX" altLang="en-US" sz="2800"/>
              <a:t>No usar la sopladora cuando se este parado sobre una superficie inestable, como escaleras árboles o techos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s-MX" altLang="en-US" sz="2800"/>
              <a:t/>
            </a:r>
            <a:br>
              <a:rPr lang="es-MX" altLang="en-US" sz="2800"/>
            </a:br>
            <a:endParaRPr lang="es-MX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PODADORA </a:t>
            </a:r>
            <a:endParaRPr lang="es-MX" altLang="en-US"/>
          </a:p>
        </p:txBody>
      </p:sp>
      <p:pic>
        <p:nvPicPr>
          <p:cNvPr id="159751" name="Picture 7" descr="prunnerv%20w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2819400"/>
            <a:ext cx="4171950" cy="2100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>
                <a:effectLst/>
              </a:rPr>
              <a:t>ASPECTOS GENERALES  DE SALUD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altLang="en-US" sz="2400">
                <a:effectLst/>
              </a:rPr>
              <a:t>Use ropa apropiada (ajustada)</a:t>
            </a:r>
          </a:p>
          <a:p>
            <a:r>
              <a:rPr lang="es-MX" altLang="en-US" sz="2400">
                <a:effectLst/>
              </a:rPr>
              <a:t>zapatos adecuados, guantes, protector de ojos,</a:t>
            </a:r>
          </a:p>
          <a:p>
            <a:r>
              <a:rPr lang="es-MX" altLang="en-US" sz="2400">
                <a:effectLst/>
              </a:rPr>
              <a:t>  tapones de oídos, pelo corto o propiamente sujetado </a:t>
            </a:r>
          </a:p>
          <a:p>
            <a:r>
              <a:rPr lang="es-MX" altLang="en-US" sz="2400">
                <a:effectLst/>
              </a:rPr>
              <a:t>Evite cadenas o tirantes para prevenir que se</a:t>
            </a:r>
          </a:p>
          <a:p>
            <a:r>
              <a:rPr lang="es-MX" altLang="en-US" sz="2400">
                <a:effectLst/>
              </a:rPr>
              <a:t> enreden en las maquinas</a:t>
            </a:r>
            <a:r>
              <a:rPr lang="es-MX" altLang="en-US" sz="2400"/>
              <a:t> </a:t>
            </a:r>
          </a:p>
        </p:txBody>
      </p:sp>
      <p:pic>
        <p:nvPicPr>
          <p:cNvPr id="60420" name="Picture 4" descr="safe8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4" t="13034" b="6905"/>
          <a:stretch>
            <a:fillRect/>
          </a:stretch>
        </p:blipFill>
        <p:spPr>
          <a:xfrm>
            <a:off x="6137275" y="1600200"/>
            <a:ext cx="1058863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423" name="Picture 7" descr="figure 28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5525" y="3941763"/>
            <a:ext cx="1122363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/>
              <a:t>ANTES DE OPERAR LA PODADORA</a:t>
            </a:r>
            <a:endParaRPr lang="es-MX" altLang="en-US" sz="360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n-US"/>
              <a:t>Es recomendable usar cabello corto, pero si usa cabello largo tome precauciones </a:t>
            </a:r>
          </a:p>
          <a:p>
            <a:r>
              <a:rPr lang="es-MX" altLang="en-US"/>
              <a:t>Este seguro de que en el área que  va a cortar este libre de obstrucciones para maniobrar  la unidad y de cualquier otro peligro</a:t>
            </a:r>
          </a:p>
          <a:p>
            <a:r>
              <a:rPr lang="es-MX" altLang="en-US"/>
              <a:t>Antes de arrancar el motor estar seguro que las  cuchillas no estén en contacto con cualquier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/>
              <a:t>OPERANDO LA PODADORA</a:t>
            </a: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altLang="en-US" sz="2800"/>
              <a:t>Cuando trabaje debajo de árboles o arbustos utilice casco de seguridad </a:t>
            </a:r>
          </a:p>
          <a:p>
            <a:r>
              <a:rPr lang="es-MX" altLang="en-US" sz="2800"/>
              <a:t>Utilice siempre protección de oídos</a:t>
            </a:r>
          </a:p>
        </p:txBody>
      </p:sp>
      <p:pic>
        <p:nvPicPr>
          <p:cNvPr id="163847" name="Picture 7" descr="safety%20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4638" y="2247900"/>
            <a:ext cx="3408362" cy="2630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/>
              <a:t>OPERANDO LA PODADORA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MX" altLang="en-US" sz="2400"/>
              <a:t>No trabajar más de una persona en un árbol o arbusto al mismo tiempo</a:t>
            </a:r>
          </a:p>
          <a:p>
            <a:pPr>
              <a:lnSpc>
                <a:spcPct val="80000"/>
              </a:lnSpc>
            </a:pPr>
            <a:r>
              <a:rPr lang="es-MX" altLang="en-US" sz="2400"/>
              <a:t>Evite el trabajar con la maquina a alta velocidad</a:t>
            </a:r>
          </a:p>
          <a:p>
            <a:pPr>
              <a:lnSpc>
                <a:spcPct val="80000"/>
              </a:lnSpc>
            </a:pPr>
            <a:r>
              <a:rPr lang="es-MX" altLang="en-US" sz="2400"/>
              <a:t>Cuando este transportando la maquina utilice, un protector de la cuchilla</a:t>
            </a:r>
          </a:p>
          <a:p>
            <a:pPr>
              <a:lnSpc>
                <a:spcPct val="80000"/>
              </a:lnSpc>
            </a:pPr>
            <a:r>
              <a:rPr lang="es-MX" altLang="en-US" sz="2400"/>
              <a:t>No utilice escaleras para trabajar con la podadora, ya que existe el peligro de resbalarse además limitan su movimiento</a:t>
            </a:r>
          </a:p>
          <a:p>
            <a:pPr>
              <a:lnSpc>
                <a:spcPct val="80000"/>
              </a:lnSpc>
            </a:pPr>
            <a:endParaRPr lang="es-MX" altLang="en-US" sz="2400"/>
          </a:p>
        </p:txBody>
      </p:sp>
      <p:pic>
        <p:nvPicPr>
          <p:cNvPr id="249862" name="Picture 6" descr="safe%2030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2825" y="1600200"/>
            <a:ext cx="3687763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/>
              <a:t>OPERANDO LA PODADORA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n-US" sz="2800"/>
              <a:t>Busque el ángulo de trabajo  mas apropiado que le permita tener una buena vista de donde se esta trabajando</a:t>
            </a:r>
          </a:p>
          <a:p>
            <a:r>
              <a:rPr lang="es-MX" altLang="en-US" sz="2800"/>
              <a:t>No se extienda o trate de alcanzar a distancias inseguras que lo hagan perder el balance</a:t>
            </a:r>
          </a:p>
          <a:p>
            <a:r>
              <a:rPr lang="es-MX" altLang="en-US" sz="2800"/>
              <a:t>No corte ramas que tengan tensión, estas pueden rebotar y causar accidentes</a:t>
            </a:r>
          </a:p>
          <a:p>
            <a:r>
              <a:rPr lang="es-MX" altLang="en-US" sz="2800"/>
              <a:t>Tenga extremo cuidado donde va a cortar; si existen líneas eléctricas tome las precauciones necesarias </a:t>
            </a:r>
          </a:p>
          <a:p>
            <a:endParaRPr lang="es-MX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i="1"/>
              <a:t>HERRAMIENTAS DE MANO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n-US"/>
              <a:t>Las herramientas de mano mas comunes incluyen: Tijeras podadoras, lopers, serruchos  o sierra de mano, podadora de ramas, rastrillos, palas y azadón. </a:t>
            </a:r>
          </a:p>
          <a:p>
            <a:r>
              <a:rPr lang="es-MX" altLang="en-US"/>
              <a:t>El riesgo más grande al usar herramientas de mano es el uso inadecuado y un mantenimiento inapropiado. </a:t>
            </a:r>
          </a:p>
          <a:p>
            <a:endParaRPr lang="es-MX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i="1"/>
              <a:t>HERRAMIENTAS DE MANO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n-US" sz="2800"/>
              <a:t>Tenga en consideración las siguientes precauciones. </a:t>
            </a:r>
          </a:p>
          <a:p>
            <a:r>
              <a:rPr lang="es-MX" altLang="en-US" sz="2800"/>
              <a:t>Seleccione la herramienta apropiada para ese trabajo en particular.</a:t>
            </a:r>
          </a:p>
          <a:p>
            <a:r>
              <a:rPr lang="es-MX" altLang="en-US" sz="2800"/>
              <a:t>Revise las herramientas por cualquier daño y los mangos apropiados. Reemplace las herramientas que estén defectuosas o sean inseguras.</a:t>
            </a:r>
          </a:p>
          <a:p>
            <a:r>
              <a:rPr lang="es-MX" altLang="en-US" sz="2800"/>
              <a:t>Mantenga las herramientas filosas. De hecho las herramientas sin filo causan más accidentes que las bien afiladas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i="1"/>
              <a:t>HERRAMIENTAS DE MANO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400"/>
              <a:t>Los machetes y otro tipo de cuchillos no son herramientas de poda y NO deben ser usados en la jardinería.   </a:t>
            </a:r>
          </a:p>
          <a:p>
            <a:pPr>
              <a:lnSpc>
                <a:spcPct val="90000"/>
              </a:lnSpc>
            </a:pPr>
            <a:r>
              <a:rPr lang="es-MX" altLang="en-US" sz="2400"/>
              <a:t>Use herramientas que se acomoden a su estatura para evitar danos a la espalda.</a:t>
            </a:r>
          </a:p>
          <a:p>
            <a:pPr>
              <a:lnSpc>
                <a:spcPct val="90000"/>
              </a:lnSpc>
            </a:pPr>
            <a:r>
              <a:rPr lang="es-MX" altLang="en-US" sz="2400"/>
              <a:t>La podadora de mano es la herramienta más común para realizar podas y cortes de tallos con un diámetro de ½ de pulgada. El cortar tallos más gruesos daña a la planta también. </a:t>
            </a:r>
          </a:p>
          <a:p>
            <a:pPr>
              <a:lnSpc>
                <a:spcPct val="90000"/>
              </a:lnSpc>
            </a:pPr>
            <a:r>
              <a:rPr lang="es-MX" altLang="en-US" sz="2400"/>
              <a:t>Las lopers han sido diseñadas para cortar ramitas de una pulgada de ancho. </a:t>
            </a:r>
          </a:p>
          <a:p>
            <a:pPr>
              <a:lnSpc>
                <a:spcPct val="90000"/>
              </a:lnSpc>
            </a:pPr>
            <a:r>
              <a:rPr lang="es-MX" altLang="en-US" sz="2400"/>
              <a:t>Las sierras de corte son esenciales para cortar ramas que tengan un diámetro de 2 pulgadas de diámetro.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/>
              <a:t>MANEJO SEGURO Y APROPIADO DE PLAGUICIDAS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 altLang="en-US" b="1"/>
          </a:p>
          <a:p>
            <a:pPr algn="ctr">
              <a:buFont typeface="Wingdings" charset="2"/>
              <a:buNone/>
            </a:pPr>
            <a:r>
              <a:rPr lang="es-MX" altLang="en-US" b="1"/>
              <a:t>OBJETIVO</a:t>
            </a:r>
          </a:p>
          <a:p>
            <a:pPr>
              <a:buFont typeface="Wingdings" charset="2"/>
              <a:buNone/>
            </a:pPr>
            <a:endParaRPr lang="es-MX" altLang="en-US" b="1"/>
          </a:p>
          <a:p>
            <a:pPr lvl="1"/>
            <a:r>
              <a:rPr lang="es-MX" altLang="en-US"/>
              <a:t>Entender las medidas de seguridad requeridas para la aplicación, manejo y transporte de plaguicidas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 descr="pesticide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867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7443" name="Object 3"/>
          <p:cNvGraphicFramePr>
            <a:graphicFrameLocks noChangeAspect="1"/>
          </p:cNvGraphicFramePr>
          <p:nvPr/>
        </p:nvGraphicFramePr>
        <p:xfrm>
          <a:off x="0" y="0"/>
          <a:ext cx="5867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2" name="Photo Editor Photo" r:id="rId4" imgW="2505425" imgH="1676634" progId="MSPhotoEd.3">
                  <p:embed/>
                </p:oleObj>
              </mc:Choice>
              <mc:Fallback>
                <p:oleObj name="Photo Editor Photo" r:id="rId4" imgW="2505425" imgH="167663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867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44" name="Object 4"/>
          <p:cNvGraphicFramePr>
            <a:graphicFrameLocks noChangeAspect="1"/>
          </p:cNvGraphicFramePr>
          <p:nvPr/>
        </p:nvGraphicFramePr>
        <p:xfrm>
          <a:off x="5791200" y="0"/>
          <a:ext cx="33528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3" name="Photo Editor Photo" r:id="rId6" imgW="1886213" imgH="2723810" progId="MSPhotoEd.3">
                  <p:embed/>
                </p:oleObj>
              </mc:Choice>
              <mc:Fallback>
                <p:oleObj name="Photo Editor Photo" r:id="rId6" imgW="1886213" imgH="272381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949" b="11864"/>
                      <a:stretch>
                        <a:fillRect/>
                      </a:stretch>
                    </p:blipFill>
                    <p:spPr bwMode="auto">
                      <a:xfrm>
                        <a:off x="5791200" y="0"/>
                        <a:ext cx="33528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45" name="Picture 5" descr="pestici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3429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46" name="Text Box 6"/>
          <p:cNvSpPr txBox="1">
            <a:spLocks noChangeArrowheads="1"/>
          </p:cNvSpPr>
          <p:nvPr/>
        </p:nvSpPr>
        <p:spPr bwMode="auto">
          <a:xfrm>
            <a:off x="5562600" y="3063875"/>
            <a:ext cx="1158875" cy="5175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Sombrero</a:t>
            </a:r>
          </a:p>
          <a:p>
            <a:r>
              <a:rPr lang="en-US" altLang="en-US" sz="1400"/>
              <a:t>Cachucha</a:t>
            </a:r>
          </a:p>
        </p:txBody>
      </p:sp>
      <p:sp>
        <p:nvSpPr>
          <p:cNvPr id="317447" name="Text Box 7"/>
          <p:cNvSpPr txBox="1">
            <a:spLocks noChangeArrowheads="1"/>
          </p:cNvSpPr>
          <p:nvPr/>
        </p:nvSpPr>
        <p:spPr bwMode="auto">
          <a:xfrm>
            <a:off x="7239000" y="3013075"/>
            <a:ext cx="1600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Guantes  </a:t>
            </a:r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5486400" y="5222875"/>
            <a:ext cx="1106488" cy="822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Overol </a:t>
            </a:r>
          </a:p>
          <a:p>
            <a:r>
              <a:rPr lang="en-US" altLang="en-US" sz="2400"/>
              <a:t>Largo</a:t>
            </a:r>
          </a:p>
        </p:txBody>
      </p:sp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5464175" y="6019800"/>
            <a:ext cx="1241425" cy="822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Botas de</a:t>
            </a:r>
          </a:p>
          <a:p>
            <a:r>
              <a:rPr lang="en-US" altLang="en-US" sz="2400"/>
              <a:t>Hule</a:t>
            </a:r>
          </a:p>
        </p:txBody>
      </p:sp>
      <p:sp>
        <p:nvSpPr>
          <p:cNvPr id="317450" name="Text Box 10"/>
          <p:cNvSpPr txBox="1">
            <a:spLocks noChangeArrowheads="1"/>
          </p:cNvSpPr>
          <p:nvPr/>
        </p:nvSpPr>
        <p:spPr bwMode="auto">
          <a:xfrm>
            <a:off x="8097838" y="4876800"/>
            <a:ext cx="1046162" cy="33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Mascarilla</a:t>
            </a:r>
          </a:p>
        </p:txBody>
      </p:sp>
      <p:sp>
        <p:nvSpPr>
          <p:cNvPr id="317451" name="Text Box 11"/>
          <p:cNvSpPr txBox="1">
            <a:spLocks noChangeArrowheads="1"/>
          </p:cNvSpPr>
          <p:nvPr/>
        </p:nvSpPr>
        <p:spPr bwMode="auto">
          <a:xfrm>
            <a:off x="7924800" y="6400800"/>
            <a:ext cx="995363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Lentes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ETIQUETAS DE PLAGUICIDAS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altLang="en-US" sz="2800"/>
              <a:t>lea la etiqueta aunque lo haya utilizado anteriormente. No confié en su memoria podría equivocarse.</a:t>
            </a:r>
          </a:p>
          <a:p>
            <a:r>
              <a:rPr lang="es-MX" altLang="en-US" sz="2800"/>
              <a:t> Siempre siga las indicaciones de la etiqueta</a:t>
            </a:r>
          </a:p>
        </p:txBody>
      </p:sp>
      <p:pic>
        <p:nvPicPr>
          <p:cNvPr id="318468" name="Picture 4" descr="safe%202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9513" y="1819275"/>
            <a:ext cx="3355975" cy="4092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>
                <a:effectLst/>
              </a:rPr>
              <a:t>LESIONES</a:t>
            </a:r>
            <a:r>
              <a:rPr lang="es-MX" altLang="en-US" i="1">
                <a:effectLst/>
              </a:rPr>
              <a:t> DE ESPALDA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248400" cy="4530725"/>
          </a:xfrm>
        </p:spPr>
        <p:txBody>
          <a:bodyPr/>
          <a:lstStyle/>
          <a:p>
            <a:r>
              <a:rPr lang="es-MX" altLang="en-US" sz="2800" b="1">
                <a:effectLst/>
              </a:rPr>
              <a:t>Prevención</a:t>
            </a:r>
          </a:p>
          <a:p>
            <a:pPr lvl="1"/>
            <a:r>
              <a:rPr lang="es-MX" altLang="en-US" sz="2400">
                <a:effectLst/>
              </a:rPr>
              <a:t>Ejercicios de Calentamiento y Estiramiento</a:t>
            </a:r>
          </a:p>
          <a:p>
            <a:pPr lvl="1"/>
            <a:r>
              <a:rPr lang="es-MX" altLang="en-US" sz="2400">
                <a:effectLst/>
              </a:rPr>
              <a:t>Utilizar carretillas de mano y cargadores hidráulicos</a:t>
            </a:r>
          </a:p>
          <a:p>
            <a:pPr lvl="1"/>
            <a:r>
              <a:rPr lang="es-MX" altLang="en-US" sz="2400">
                <a:effectLst/>
              </a:rPr>
              <a:t>Solicite ayuda a sus  compañeros</a:t>
            </a:r>
          </a:p>
          <a:p>
            <a:pPr lvl="1"/>
            <a:r>
              <a:rPr lang="es-MX" altLang="en-US" sz="2400">
                <a:effectLst/>
              </a:rPr>
              <a:t>Utilice mecánica apropiada de levantamiento</a:t>
            </a:r>
          </a:p>
          <a:p>
            <a:pPr lvl="1"/>
            <a:r>
              <a:rPr lang="es-MX" altLang="en-US" sz="2400">
                <a:effectLst/>
              </a:rPr>
              <a:t>Prevenga caídas y tropiezos</a:t>
            </a:r>
          </a:p>
          <a:p>
            <a:pPr lvl="1"/>
            <a:r>
              <a:rPr lang="es-MX" altLang="en-US" sz="2400">
                <a:effectLst/>
              </a:rPr>
              <a:t>Transporte cargas livianas</a:t>
            </a:r>
          </a:p>
          <a:p>
            <a:pPr lvl="1"/>
            <a:r>
              <a:rPr lang="es-MX" altLang="en-US" sz="2400">
                <a:effectLst/>
              </a:rPr>
              <a:t>Evite movimientos repetitivos prolongados</a:t>
            </a:r>
            <a:endParaRPr lang="es-MX" altLang="en-US" sz="2400" b="1">
              <a:effectLst/>
            </a:endParaRPr>
          </a:p>
        </p:txBody>
      </p:sp>
      <p:pic>
        <p:nvPicPr>
          <p:cNvPr id="8198" name="Picture 6" descr="espalda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2743200"/>
            <a:ext cx="187325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/>
              <a:t>INFORMACION DE ETIQUETAS DE PLAGUICIDAS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 b="1">
                <a:solidFill>
                  <a:schemeClr val="folHlink"/>
                </a:solidFill>
              </a:rPr>
              <a:t>1</a:t>
            </a:r>
            <a:r>
              <a:rPr lang="es-MX" altLang="en-US" sz="2800" b="1"/>
              <a:t>)</a:t>
            </a:r>
            <a:r>
              <a:rPr lang="es-MX" altLang="en-US" sz="2800"/>
              <a:t> Para el gobierno, estatal o federal, dicha información le sirve para controlar la distribución almacenamiento, venta uso y disposición del producto. </a:t>
            </a:r>
          </a:p>
          <a:p>
            <a:pPr>
              <a:lnSpc>
                <a:spcPct val="90000"/>
              </a:lnSpc>
            </a:pPr>
            <a:r>
              <a:rPr lang="es-MX" altLang="en-US" sz="2800" b="1">
                <a:solidFill>
                  <a:schemeClr val="folHlink"/>
                </a:solidFill>
              </a:rPr>
              <a:t>2</a:t>
            </a:r>
            <a:r>
              <a:rPr lang="es-MX" altLang="en-US" sz="2800"/>
              <a:t>) Para el usuario, es la fuente principal de información sobre el uso correcto y legal del producto, y </a:t>
            </a:r>
          </a:p>
          <a:p>
            <a:pPr>
              <a:lnSpc>
                <a:spcPct val="90000"/>
              </a:lnSpc>
            </a:pPr>
            <a:r>
              <a:rPr lang="es-MX" altLang="en-US" sz="2800" b="1">
                <a:solidFill>
                  <a:schemeClr val="folHlink"/>
                </a:solidFill>
              </a:rPr>
              <a:t>3</a:t>
            </a:r>
            <a:r>
              <a:rPr lang="es-MX" altLang="en-US" sz="2800"/>
              <a:t>) Para el medico, la etiqueta, le brinda información correcta para diagnosticar y tratar apropiadamente a personas y animales</a:t>
            </a:r>
          </a:p>
          <a:p>
            <a:pPr>
              <a:lnSpc>
                <a:spcPct val="90000"/>
              </a:lnSpc>
            </a:pPr>
            <a:endParaRPr lang="es-MX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/>
              <a:t>PARTES DE LAS ETIQUETAS DE PLAGUICIDAS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n-US" b="1"/>
              <a:t>CLASIFICACION</a:t>
            </a:r>
          </a:p>
          <a:p>
            <a:r>
              <a:rPr lang="es-MX" altLang="en-US" b="1"/>
              <a:t>TIPO DE PLAGUICIDA</a:t>
            </a:r>
          </a:p>
          <a:p>
            <a:r>
              <a:rPr lang="es-MX" altLang="en-US" b="1"/>
              <a:t>NUMERO DE REGISTRO EN EPA</a:t>
            </a:r>
          </a:p>
          <a:p>
            <a:r>
              <a:rPr lang="es-MX" altLang="en-US" b="1"/>
              <a:t>NUMERO DE ESTABLECIMIENTO</a:t>
            </a:r>
            <a:r>
              <a:rPr lang="es-MX" altLang="en-US"/>
              <a:t> </a:t>
            </a:r>
          </a:p>
          <a:p>
            <a:r>
              <a:rPr lang="es-MX" altLang="en-US" b="1"/>
              <a:t>CLASIFICACION DE TOXICIDAD</a:t>
            </a:r>
          </a:p>
          <a:p>
            <a:r>
              <a:rPr lang="es-MX" altLang="en-US" b="1"/>
              <a:t>INSTRUCCIONES PARA SU USO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 descr="pesticida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4876800"/>
            <a:ext cx="28956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1539" name="Picture 3" descr="pesticida 2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75213"/>
            <a:ext cx="2895600" cy="198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1540" name="Picture 4" descr="mix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0"/>
          <a:stretch>
            <a:fillRect/>
          </a:stretch>
        </p:blipFill>
        <p:spPr bwMode="auto">
          <a:xfrm>
            <a:off x="0" y="0"/>
            <a:ext cx="6096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410200" y="152400"/>
            <a:ext cx="3733800" cy="990600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s-MX" altLang="en-US" sz="3600"/>
              <a:t>¿</a:t>
            </a:r>
            <a:r>
              <a:rPr lang="en-US" altLang="en-US" sz="3600"/>
              <a:t>Que</a:t>
            </a:r>
            <a:r>
              <a:rPr lang="es-MX" altLang="en-US" sz="3600"/>
              <a:t> es un </a:t>
            </a:r>
          </a:p>
          <a:p>
            <a:pPr algn="r">
              <a:lnSpc>
                <a:spcPct val="90000"/>
              </a:lnSpc>
              <a:buFont typeface="Wingdings" charset="2"/>
              <a:buNone/>
            </a:pPr>
            <a:r>
              <a:rPr lang="es-MX" altLang="en-US" sz="3600"/>
              <a:t>“</a:t>
            </a:r>
            <a:r>
              <a:rPr lang="es-MX" altLang="en-US" sz="3600" i="1"/>
              <a:t>Pesticida</a:t>
            </a:r>
            <a:r>
              <a:rPr lang="es-MX" altLang="en-US" sz="3600"/>
              <a:t>”?</a:t>
            </a:r>
          </a:p>
          <a:p>
            <a:pPr algn="r">
              <a:lnSpc>
                <a:spcPct val="90000"/>
              </a:lnSpc>
              <a:buFont typeface="Wingdings" charset="2"/>
              <a:buNone/>
            </a:pPr>
            <a:r>
              <a:rPr lang="es-MX" altLang="en-US" sz="2800"/>
              <a:t>	Un qu</a:t>
            </a:r>
            <a:r>
              <a:rPr lang="en-US" altLang="en-US" sz="2800">
                <a:ea typeface="Times New Roman" charset="0"/>
                <a:cs typeface="Times New Roman" charset="0"/>
              </a:rPr>
              <a:t>í</a:t>
            </a:r>
            <a:r>
              <a:rPr lang="es-MX" altLang="en-US" sz="2800"/>
              <a:t>mico que se usa para controlar plagas</a:t>
            </a:r>
            <a:endParaRPr lang="en-US" altLang="en-US" sz="2800"/>
          </a:p>
        </p:txBody>
      </p:sp>
      <p:sp>
        <p:nvSpPr>
          <p:cNvPr id="321542" name="Text Box 6"/>
          <p:cNvSpPr txBox="1">
            <a:spLocks noChangeArrowheads="1"/>
          </p:cNvSpPr>
          <p:nvPr/>
        </p:nvSpPr>
        <p:spPr bwMode="auto">
          <a:xfrm>
            <a:off x="1219200" y="4057650"/>
            <a:ext cx="7620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20000"/>
              </a:spcBef>
              <a:buFontTx/>
              <a:buChar char="•"/>
            </a:pPr>
            <a:r>
              <a:rPr lang="es-MX" altLang="en-US" sz="2400"/>
              <a:t>Hay diferentes qu</a:t>
            </a:r>
            <a:r>
              <a:rPr lang="en-US" altLang="en-US" sz="2400"/>
              <a:t>í</a:t>
            </a:r>
            <a:r>
              <a:rPr lang="es-MX" altLang="en-US" sz="2400"/>
              <a:t>micos para diferentes plagas</a:t>
            </a:r>
          </a:p>
          <a:p>
            <a:pPr lvl="2">
              <a:spcBef>
                <a:spcPct val="20000"/>
              </a:spcBef>
            </a:pPr>
            <a:r>
              <a:rPr lang="en-US" altLang="en-US" sz="2400"/>
              <a:t>	Insecticidas: insectos</a:t>
            </a:r>
          </a:p>
          <a:p>
            <a:pPr lvl="2">
              <a:spcBef>
                <a:spcPct val="20000"/>
              </a:spcBef>
            </a:pPr>
            <a:r>
              <a:rPr lang="en-US" altLang="en-US" sz="2400"/>
              <a:t>	herbicidas: malezas</a:t>
            </a:r>
          </a:p>
          <a:p>
            <a:pPr lvl="2">
              <a:spcBef>
                <a:spcPct val="20000"/>
              </a:spcBef>
            </a:pPr>
            <a:r>
              <a:rPr lang="en-US" altLang="en-US" sz="2400"/>
              <a:t>	Fungicidas: hongos</a:t>
            </a:r>
          </a:p>
          <a:p>
            <a:pPr lvl="2">
              <a:spcBef>
                <a:spcPct val="20000"/>
              </a:spcBef>
            </a:pPr>
            <a:r>
              <a:rPr lang="en-US" altLang="en-US" sz="2400"/>
              <a:t>	Bactericidas: nematicidas</a:t>
            </a:r>
          </a:p>
          <a:p>
            <a:pPr lvl="2">
              <a:spcBef>
                <a:spcPct val="20000"/>
              </a:spcBef>
            </a:pPr>
            <a:r>
              <a:rPr lang="en-US" altLang="en-US" sz="2400"/>
              <a:t>	rodenticidas: roedores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/>
              <a:t>ETIQUETAS DE PLAGUICIDAS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altLang="en-US" sz="2400"/>
              <a:t>Tenga siempre a mano números de teléfonos de emergencias: policía, bomberos y de envenenamientos </a:t>
            </a:r>
          </a:p>
          <a:p>
            <a:r>
              <a:rPr lang="es-MX" altLang="en-US" sz="2400"/>
              <a:t>Tenga siempre presente que la etiqueta del plaguicida es la información mas valiosa que puede utilizar el medico en caso de envenenamiento</a:t>
            </a:r>
          </a:p>
        </p:txBody>
      </p:sp>
      <p:pic>
        <p:nvPicPr>
          <p:cNvPr id="322564" name="Picture 4" descr="figure 31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9" b="10202"/>
          <a:stretch>
            <a:fillRect/>
          </a:stretch>
        </p:blipFill>
        <p:spPr>
          <a:xfrm>
            <a:off x="5595938" y="3941763"/>
            <a:ext cx="2141537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2565" name="Picture 5" descr="figure 22-25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0" t="8606"/>
          <a:stretch>
            <a:fillRect/>
          </a:stretch>
        </p:blipFill>
        <p:spPr>
          <a:xfrm>
            <a:off x="4648200" y="1905000"/>
            <a:ext cx="4038600" cy="154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/>
              <a:t>PARTES DE LAS ETIQUETAS DE PLAGUICIDAS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n-US" b="1" i="1"/>
              <a:t>RIESGOS AMBIENTALES</a:t>
            </a:r>
          </a:p>
          <a:p>
            <a:pPr lvl="1"/>
            <a:r>
              <a:rPr lang="es-MX" altLang="en-US"/>
              <a:t>La mayoría de las etiquetas trae consideraciones sobre el ambiente como proteger la vida silvestre, el aire, agua y suelo.</a:t>
            </a:r>
          </a:p>
          <a:p>
            <a:pPr lvl="1">
              <a:buFont typeface="Wingdings" charset="2"/>
              <a:buNone/>
            </a:pPr>
            <a:endParaRPr lang="es-MX" altLang="en-US"/>
          </a:p>
          <a:p>
            <a:r>
              <a:rPr lang="es-MX" altLang="en-US" b="1" i="1"/>
              <a:t>RIESGOS FISICOS O QUIMICOS</a:t>
            </a:r>
          </a:p>
          <a:p>
            <a:pPr lvl="1" algn="just">
              <a:buFont typeface="Symbol" charset="2"/>
              <a:buNone/>
            </a:pPr>
            <a:r>
              <a:rPr lang="es-MX" altLang="en-US"/>
              <a:t>Inflamable, corrosivo o cualquier otra consideración</a:t>
            </a:r>
          </a:p>
          <a:p>
            <a:pPr>
              <a:buFont typeface="Wingdings" charset="2"/>
              <a:buNone/>
            </a:pPr>
            <a:endParaRPr lang="es-MX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>
                <a:effectLst/>
              </a:rPr>
              <a:t>ALMACENAMIENTO Y DISPOSICION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81000" y="4419600"/>
            <a:ext cx="8229600" cy="2189163"/>
          </a:xfrm>
        </p:spPr>
        <p:txBody>
          <a:bodyPr/>
          <a:lstStyle/>
          <a:p>
            <a:endParaRPr lang="es-MX" altLang="en-US" sz="2800" b="1" i="1"/>
          </a:p>
          <a:p>
            <a:r>
              <a:rPr lang="es-MX" altLang="en-US" sz="2800"/>
              <a:t>Esta sección nos da a conocer las instrucciones generales para almacenar el plaguicida y disponer de sobrantes y envases vació</a:t>
            </a:r>
          </a:p>
        </p:txBody>
      </p:sp>
      <p:pic>
        <p:nvPicPr>
          <p:cNvPr id="324612" name="Picture 4" descr="greencabinet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76400"/>
            <a:ext cx="2046288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4613" name="Picture 5" descr="pesticide3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981200"/>
            <a:ext cx="2743200" cy="2325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>
                <a:effectLst/>
              </a:rPr>
              <a:t>ALMACENAMIENTO Y DISPOSICION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altLang="en-US" sz="2400"/>
              <a:t>Rotule puertas y ventanas indicando que ahí se almacenan pesticidas</a:t>
            </a:r>
          </a:p>
          <a:p>
            <a:endParaRPr lang="es-MX" altLang="en-US" sz="2400"/>
          </a:p>
          <a:p>
            <a:r>
              <a:rPr lang="es-MX" altLang="en-US" sz="2400"/>
              <a:t>Buena iluminación</a:t>
            </a:r>
          </a:p>
          <a:p>
            <a:pPr>
              <a:buFont typeface="Wingdings" charset="2"/>
              <a:buNone/>
            </a:pPr>
            <a:endParaRPr lang="es-MX" altLang="en-US" sz="2400"/>
          </a:p>
          <a:p>
            <a:r>
              <a:rPr lang="es-MX" altLang="en-US" sz="2400"/>
              <a:t>Mantenga Plaguicidas líquidos separados de los polvos y otras </a:t>
            </a:r>
            <a:br>
              <a:rPr lang="es-MX" altLang="en-US" sz="2400"/>
            </a:br>
            <a:r>
              <a:rPr lang="es-MX" altLang="en-US" sz="2400"/>
              <a:t>formulaciones secas</a:t>
            </a:r>
          </a:p>
        </p:txBody>
      </p:sp>
      <p:pic>
        <p:nvPicPr>
          <p:cNvPr id="325636" name="Picture 4" descr="almance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43163"/>
            <a:ext cx="4038600" cy="284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/>
              <a:t>PARTES DE LAS ETIQUETAS DE PLAGUICIDAS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n-US"/>
              <a:t>La etiqueta es un documento de carácter legal, por lo tanto; el producto solo se debe de utilizar para lo indicado y no para controlar otras plagas, y bajo las condiciones establecidas, por ejemplo: </a:t>
            </a:r>
            <a:r>
              <a:rPr lang="es-MX" altLang="en-US" b="1">
                <a:solidFill>
                  <a:schemeClr val="folHlink"/>
                </a:solidFill>
              </a:rPr>
              <a:t>No aumentar la dosis de lo señalado</a:t>
            </a:r>
          </a:p>
          <a:p>
            <a:endParaRPr lang="es-MX" altLang="en-US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/>
              <a:t>APLICACION DE PLAGUICIDAS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endParaRPr lang="es-MX" altLang="en-US" sz="2400" b="1"/>
          </a:p>
          <a:p>
            <a:pPr>
              <a:lnSpc>
                <a:spcPct val="80000"/>
              </a:lnSpc>
            </a:pPr>
            <a:r>
              <a:rPr lang="es-MX" altLang="en-US" sz="2400"/>
              <a:t>No se confié al trabajar con plaguicidas, lea las instrucciones de la etiqueta aunque ya haya trabajado con el producto, las indicaciones pueden haber cambiado</a:t>
            </a:r>
          </a:p>
          <a:p>
            <a:pPr>
              <a:lnSpc>
                <a:spcPct val="80000"/>
              </a:lnSpc>
            </a:pPr>
            <a:r>
              <a:rPr lang="es-MX" altLang="en-US" sz="2400"/>
              <a:t>Asegurese de que hay signos que indiquen que el área, a sido tratada con plaguicidas y evite el ingreso a esta área por el tiempo que recomienda la etiqueta </a:t>
            </a:r>
          </a:p>
          <a:p>
            <a:pPr>
              <a:lnSpc>
                <a:spcPct val="80000"/>
              </a:lnSpc>
            </a:pPr>
            <a:r>
              <a:rPr lang="es-MX" altLang="en-US" sz="2400"/>
              <a:t>No fume ni ingiera bebidas o alimentos mientras trabaje con plaguicidas</a:t>
            </a:r>
          </a:p>
          <a:p>
            <a:pPr>
              <a:lnSpc>
                <a:spcPct val="80000"/>
              </a:lnSpc>
            </a:pPr>
            <a:r>
              <a:rPr lang="es-MX" altLang="en-US" sz="2400"/>
              <a:t>Use la vestimenta y equipo de protección personal adecuados para los plaguicidas en uso. Aún los plaguicidas menos tóxicos pueden resultar peligrosos si se usan frecuentemente sin protección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/>
              <a:t>APLICACION DE PLAGUICIDAS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n-US" sz="2800"/>
              <a:t>Para evitar derrames, examine todo el equipo a usar en la aplicación y verifique que no hayan mangueras rotas, bombas o conexiones con escapes y boquillas obstruidas, gastadas o con goteras</a:t>
            </a:r>
          </a:p>
          <a:p>
            <a:r>
              <a:rPr lang="es-MX" altLang="en-US" sz="2800"/>
              <a:t>En el lugar de aplicación siempre debe de haber agua limpia,  jabón y toallas desechables para que los aplicadores puedan descontaminarse de cualquier salpicadura, o derrames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5" name="Rectangle 11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/>
              <a:t>Transporte de la Carga</a:t>
            </a:r>
          </a:p>
        </p:txBody>
      </p:sp>
      <p:sp>
        <p:nvSpPr>
          <p:cNvPr id="200716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MX" altLang="en-US" sz="2400"/>
              <a:t>Colocar la carga lo mas cerca posible del cuerpo</a:t>
            </a:r>
          </a:p>
          <a:p>
            <a:pPr>
              <a:lnSpc>
                <a:spcPct val="80000"/>
              </a:lnSpc>
            </a:pPr>
            <a:r>
              <a:rPr lang="es-MX" altLang="en-US" sz="2400" b="1"/>
              <a:t>NO </a:t>
            </a:r>
            <a:r>
              <a:rPr lang="es-MX" altLang="en-US" sz="2400"/>
              <a:t>lleve sus brazos extendidos ya que su columna puede llegar a soportar 10 veces mas el peso que esta cargando</a:t>
            </a:r>
          </a:p>
          <a:p>
            <a:pPr>
              <a:lnSpc>
                <a:spcPct val="80000"/>
              </a:lnSpc>
            </a:pPr>
            <a:r>
              <a:rPr lang="es-MX" altLang="en-US" sz="2400" b="1"/>
              <a:t>NO </a:t>
            </a:r>
            <a:r>
              <a:rPr lang="es-MX" altLang="en-US" sz="2400"/>
              <a:t>se incline con las piernas estiradas, ni gire, mientras este sosteniendo el peso</a:t>
            </a:r>
          </a:p>
          <a:p>
            <a:pPr>
              <a:lnSpc>
                <a:spcPct val="80000"/>
              </a:lnSpc>
            </a:pPr>
            <a:r>
              <a:rPr lang="es-MX" altLang="en-US" sz="2400"/>
              <a:t>Carga </a:t>
            </a:r>
            <a:r>
              <a:rPr lang="es-MX" altLang="en-US" sz="2400" b="1"/>
              <a:t>NO</a:t>
            </a:r>
            <a:r>
              <a:rPr lang="es-MX" altLang="en-US" sz="2400"/>
              <a:t> mas alta de la altura del pecho</a:t>
            </a:r>
          </a:p>
        </p:txBody>
      </p:sp>
      <p:pic>
        <p:nvPicPr>
          <p:cNvPr id="200718" name="Picture 14" descr="espalda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25" y="2057400"/>
            <a:ext cx="2319338" cy="2613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/>
              <a:t>APLICACION DE PLAGUICIDAS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MX" altLang="en-US" sz="2400" b="1"/>
              <a:t>Considere las siguientes recomendaciones para evitar o disminuir el acarreo</a:t>
            </a:r>
          </a:p>
          <a:p>
            <a:pPr>
              <a:lnSpc>
                <a:spcPct val="80000"/>
              </a:lnSpc>
            </a:pPr>
            <a:r>
              <a:rPr lang="es-MX" altLang="en-US" sz="2400"/>
              <a:t>Aplique los plaguicidas en días calmados de brisa suave, si los vientos se tornan de moderados a fuertes suspenda la aplicación</a:t>
            </a:r>
          </a:p>
          <a:p>
            <a:pPr>
              <a:lnSpc>
                <a:spcPct val="80000"/>
              </a:lnSpc>
            </a:pPr>
            <a:r>
              <a:rPr lang="es-MX" altLang="en-US" sz="2400"/>
              <a:t>Preferible hacer las aplicaciones temprano por la mañana o por el atardecer</a:t>
            </a:r>
          </a:p>
          <a:p>
            <a:pPr>
              <a:lnSpc>
                <a:spcPct val="80000"/>
              </a:lnSpc>
            </a:pPr>
            <a:r>
              <a:rPr lang="es-MX" altLang="en-US" sz="2400"/>
              <a:t>No haga aplicaciones en tiempo de sequía y altas temperaturas </a:t>
            </a:r>
          </a:p>
          <a:p>
            <a:pPr>
              <a:lnSpc>
                <a:spcPct val="80000"/>
              </a:lnSpc>
            </a:pPr>
            <a:r>
              <a:rPr lang="es-MX" altLang="en-US" sz="2400"/>
              <a:t>Al aplicar los plaguicidas colóquese de manera que cualquier brisa que sople no le vaya a tirar el plaguicida a su cuerpo</a:t>
            </a:r>
          </a:p>
          <a:p>
            <a:pPr>
              <a:lnSpc>
                <a:spcPct val="80000"/>
              </a:lnSpc>
            </a:pPr>
            <a:r>
              <a:rPr lang="es-MX" altLang="en-US" sz="2400"/>
              <a:t>Si necesita arreglar el equipo cuando este aplicando detenga la aplicación; apague el equipo, libere la presión y muevase donde no haya sido tratado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/>
              <a:t>Siempre utilice guantes resistentes a químicos para trabajar con las boquillas o cualquier otra parte contaminada </a:t>
            </a:r>
          </a:p>
          <a:p>
            <a:pPr>
              <a:lnSpc>
                <a:spcPct val="90000"/>
              </a:lnSpc>
            </a:pPr>
            <a:r>
              <a:rPr lang="es-MX" altLang="en-US"/>
              <a:t>Trate de preparar las cantidades que va a necesitar de manera que no le sobre </a:t>
            </a:r>
          </a:p>
          <a:p>
            <a:pPr>
              <a:lnSpc>
                <a:spcPct val="90000"/>
              </a:lnSpc>
            </a:pPr>
            <a:r>
              <a:rPr lang="es-MX" altLang="en-US"/>
              <a:t>De ser posible rotule los lugares tratados o por lo menos hágalo saber a otras personas que se ha aplicado algún plaguicida en una área determinada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/>
              <a:t>APLICACION DE PLAGUICIDAS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/>
              <a:t>PERIODO DE ESPERA PARA LA RE - ENTRADA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400"/>
              <a:t>Este periodo aparece indicado en las etiquetas de cada plaguicida. Este tiempo se fija tomando en cuenta el tiempo que requieren los residuos de los plaguicidas en degradarse</a:t>
            </a:r>
          </a:p>
          <a:p>
            <a:pPr>
              <a:lnSpc>
                <a:spcPct val="90000"/>
              </a:lnSpc>
            </a:pPr>
            <a:r>
              <a:rPr lang="es-MX" altLang="en-US" sz="2400"/>
              <a:t>colocar avisos que indique que se ha aplicado plaguicida en el área, como también comunicarlo verbalmente </a:t>
            </a:r>
          </a:p>
        </p:txBody>
      </p:sp>
      <p:pic>
        <p:nvPicPr>
          <p:cNvPr id="331780" name="Picture 4" descr="safe%203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93938"/>
            <a:ext cx="4038600" cy="3141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/>
              <a:t>TRANSPORTE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MX" altLang="en-US" sz="2400"/>
              <a:t>Nunca deben transportarse  en compartimientos para pasajeros</a:t>
            </a:r>
          </a:p>
          <a:p>
            <a:pPr>
              <a:lnSpc>
                <a:spcPct val="80000"/>
              </a:lnSpc>
            </a:pPr>
            <a:r>
              <a:rPr lang="es-MX" altLang="en-US" sz="2400"/>
              <a:t>Evite el transportar plaguicidas junto con comestibles, alimento para animales, fertilizantes, semillas y otros</a:t>
            </a:r>
          </a:p>
          <a:p>
            <a:pPr>
              <a:lnSpc>
                <a:spcPct val="80000"/>
              </a:lnSpc>
            </a:pPr>
            <a:r>
              <a:rPr lang="es-MX" altLang="en-US" sz="2400"/>
              <a:t>Los herbicidas en particular tienen que mantenerse alejados de fertilizantes, insecticidas y otros</a:t>
            </a:r>
          </a:p>
          <a:p>
            <a:pPr>
              <a:lnSpc>
                <a:spcPct val="80000"/>
              </a:lnSpc>
            </a:pPr>
            <a:r>
              <a:rPr lang="es-MX" altLang="en-US" sz="2400"/>
              <a:t>Asegure y amarre bien los plaguicidas</a:t>
            </a:r>
          </a:p>
        </p:txBody>
      </p:sp>
      <p:pic>
        <p:nvPicPr>
          <p:cNvPr id="332804" name="Picture 4" descr="saf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7263" y="2201863"/>
            <a:ext cx="4224337" cy="3021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endParaRPr lang="es-MX" altLang="en-US" sz="2400"/>
          </a:p>
          <a:p>
            <a:pPr>
              <a:lnSpc>
                <a:spcPct val="90000"/>
              </a:lnSpc>
            </a:pPr>
            <a:r>
              <a:rPr lang="es-MX" altLang="en-US" sz="2400"/>
              <a:t>Proteja los plaguicidas de las altas temperaturas; evite estacionar su vehículo donde reciba directamente el sol, si transporta los plaguicidas en un ambiente cerrado recuerde que dentro del vehículo, la temperatura es mas alta que afuera</a:t>
            </a:r>
          </a:p>
          <a:p>
            <a:pPr>
              <a:lnSpc>
                <a:spcPct val="90000"/>
              </a:lnSpc>
            </a:pPr>
            <a:r>
              <a:rPr lang="es-MX" altLang="en-US" sz="2400"/>
              <a:t>Si ocurre un derrame de un plaguicida dentro o fuera del vehículo, limpie rápidamente el área</a:t>
            </a:r>
          </a:p>
          <a:p>
            <a:pPr>
              <a:lnSpc>
                <a:spcPct val="90000"/>
              </a:lnSpc>
            </a:pPr>
            <a:r>
              <a:rPr lang="es-MX" altLang="en-US" sz="2400"/>
              <a:t>Al momento de transportar los plaguicidas usted es el responsable de cualquier accidente que ocurra, si es posible transportelos bajo llave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s-MX" altLang="en-US" sz="2400"/>
              <a:t/>
            </a:r>
            <a:br>
              <a:rPr lang="es-MX" altLang="en-US" sz="2400"/>
            </a:br>
            <a:endParaRPr lang="es-MX" altLang="en-US" sz="2400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/>
              <a:t>TRANSPORTE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/>
              <a:t>MANIPULACION DE PLAGUICIDAS</a:t>
            </a:r>
            <a:br>
              <a:rPr lang="es-MX" altLang="en-US" sz="3600"/>
            </a:br>
            <a:endParaRPr lang="es-MX" altLang="en-US" sz="360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MX" altLang="en-US" sz="2000" b="1">
                <a:solidFill>
                  <a:schemeClr val="folHlink"/>
                </a:solidFill>
              </a:rPr>
              <a:t>Se ha comprobado que el momento de cargar y mezclar o diluir los plaguicidas son los mas peligrosos ya que los plaguicidas están en forma concentrada</a:t>
            </a:r>
            <a:r>
              <a:rPr lang="es-MX" altLang="en-US" sz="2000"/>
              <a:t>. </a:t>
            </a:r>
          </a:p>
          <a:p>
            <a:pPr>
              <a:lnSpc>
                <a:spcPct val="80000"/>
              </a:lnSpc>
            </a:pPr>
            <a:r>
              <a:rPr lang="es-MX" altLang="en-US" sz="2000"/>
              <a:t>Escoja  responsablemente el lugar donde va a diluir y servir el plaguicida, el lugar debe de tener buena iluminación y ventilación , alejado de cuerpos de agua superficiales y subterráneos, alejado de personas y animales</a:t>
            </a:r>
            <a:r>
              <a:rPr lang="es-MX" altLang="en-US" sz="1600"/>
              <a:t/>
            </a:r>
            <a:br>
              <a:rPr lang="es-MX" altLang="en-US" sz="1600"/>
            </a:br>
            <a:endParaRPr lang="es-MX" altLang="en-US" sz="1600"/>
          </a:p>
        </p:txBody>
      </p:sp>
      <p:pic>
        <p:nvPicPr>
          <p:cNvPr id="334852" name="Picture 4" descr="safe9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752600"/>
            <a:ext cx="3457575" cy="4227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altLang="en-US" sz="2400"/>
              <a:t>No es apropiado trabajar sólo, cuando se esta manejando plaguicidas altamente tóxicos. Es recomendable observar y hablar, por lo menos cada dos horas, con las personas que manejan plaguicidas con etiquetas que tienen una calavera con dos huesos cruzados</a:t>
            </a:r>
          </a:p>
          <a:p>
            <a:pPr>
              <a:buFont typeface="Wingdings" charset="2"/>
              <a:buNone/>
            </a:pPr>
            <a:endParaRPr lang="es-MX" altLang="en-US" sz="2400"/>
          </a:p>
          <a:p>
            <a:pPr>
              <a:buFont typeface="Wingdings" charset="2"/>
              <a:buNone/>
            </a:pPr>
            <a:endParaRPr lang="es-MX" altLang="en-US" sz="2400"/>
          </a:p>
        </p:txBody>
      </p:sp>
      <p:pic>
        <p:nvPicPr>
          <p:cNvPr id="335875" name="Picture 3" descr="safe%202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4725" y="1752600"/>
            <a:ext cx="386556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587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/>
              <a:t>MANIPULACION DE PLAGUICIDAS</a:t>
            </a:r>
            <a:br>
              <a:rPr lang="es-MX" altLang="en-US" sz="3600"/>
            </a:br>
            <a:endParaRPr lang="es-MX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n-US"/>
              <a:t>Mida o pese correctamente los plaguicidas, lea cuidadosamente la etiqueta y mezcle solamente la cantidad que necesita usar, </a:t>
            </a:r>
            <a:r>
              <a:rPr lang="es-MX" altLang="en-US" b="1">
                <a:solidFill>
                  <a:schemeClr val="folHlink"/>
                </a:solidFill>
              </a:rPr>
              <a:t>No utilice cantidades mayores a las recomendadas</a:t>
            </a:r>
            <a:r>
              <a:rPr lang="es-MX" altLang="en-US">
                <a:solidFill>
                  <a:schemeClr val="folHlink"/>
                </a:solidFill>
              </a:rPr>
              <a:t>, </a:t>
            </a:r>
            <a:r>
              <a:rPr lang="es-MX" altLang="en-US" b="1">
                <a:solidFill>
                  <a:schemeClr val="folHlink"/>
                </a:solidFill>
              </a:rPr>
              <a:t>en la etiqueta</a:t>
            </a:r>
            <a:r>
              <a:rPr lang="es-MX" altLang="en-US">
                <a:solidFill>
                  <a:schemeClr val="folHlink"/>
                </a:solidFill>
              </a:rPr>
              <a:t>,</a:t>
            </a:r>
            <a:r>
              <a:rPr lang="es-MX" altLang="en-US"/>
              <a:t> esto es ilegal y, además, el control de plagas que obtendrá no será mejor. Una sobredosis de plaguicidas puede causar lo siguiente: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/>
              <a:t>MANIPULACION DE PLAGUICIDAS</a:t>
            </a:r>
            <a:br>
              <a:rPr lang="es-MX" altLang="en-US" sz="3600"/>
            </a:br>
            <a:endParaRPr lang="es-MX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n-US"/>
              <a:t>Aumento en los costos de control de plagas </a:t>
            </a:r>
          </a:p>
          <a:p>
            <a:r>
              <a:rPr lang="es-MX" altLang="en-US"/>
              <a:t>Los residuos de los plaguicidas pueden sobrepasar las tolerancias o residuos máximos permisibles</a:t>
            </a:r>
          </a:p>
          <a:p>
            <a:r>
              <a:rPr lang="es-MX" altLang="en-US"/>
              <a:t>Aumentan las posibilidades que los plaguicidas puedan alcanzar y contaminar aguas subterráneas o superficiales</a:t>
            </a:r>
          </a:p>
          <a:p>
            <a:r>
              <a:rPr lang="es-MX" altLang="en-US"/>
              <a:t>Se fomenta el desarrollo de plagas resistentes</a:t>
            </a:r>
          </a:p>
          <a:p>
            <a:endParaRPr lang="es-MX" altLang="en-US"/>
          </a:p>
          <a:p>
            <a:endParaRPr lang="es-MX" altLang="en-US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/>
              <a:t>MANIPULACION DE PLAGUICIDAS</a:t>
            </a:r>
            <a:br>
              <a:rPr lang="es-MX" altLang="en-US" sz="3600"/>
            </a:br>
            <a:endParaRPr lang="es-MX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/>
              <a:t>MANIPULACION DE PLAGUICIDAS</a:t>
            </a:r>
            <a:br>
              <a:rPr lang="es-MX" altLang="en-US" sz="3600"/>
            </a:br>
            <a:endParaRPr lang="es-MX" altLang="en-US" sz="360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altLang="en-US" sz="2800"/>
              <a:t>Para medir los plaguicidas utilice recipientes debidamente calibrados y rotulados. Siempre después de medir los plaguicidas enjuague los utensilios y guárdelos en un lugar seguro</a:t>
            </a:r>
          </a:p>
        </p:txBody>
      </p:sp>
      <p:pic>
        <p:nvPicPr>
          <p:cNvPr id="338948" name="Picture 4" descr="saf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38400"/>
            <a:ext cx="4038600" cy="2600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 i="1">
                <a:solidFill>
                  <a:schemeClr val="tx1"/>
                </a:solidFill>
                <a:effectLst/>
              </a:rPr>
              <a:t>ACTIVIDADES REPETITIVAS Y SOSTENIDAS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n-US">
                <a:effectLst/>
              </a:rPr>
              <a:t>Las actividades repetitivas y sostenidas pueden resultar en daños a la salud</a:t>
            </a:r>
          </a:p>
          <a:p>
            <a:r>
              <a:rPr lang="es-MX" altLang="en-US">
                <a:effectLst/>
              </a:rPr>
              <a:t>Evite trabajos continuos y prolongados cuando opere equipo de alta vibración.</a:t>
            </a:r>
          </a:p>
          <a:p>
            <a:r>
              <a:rPr lang="es-MX" altLang="en-US">
                <a:effectLst/>
              </a:rPr>
              <a:t> Descanse sus manos periódicamente y alterne actividades laborales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/>
              <a:t>MANIPULACION DE PLAGUICIDAS</a:t>
            </a:r>
            <a:br>
              <a:rPr lang="es-MX" altLang="en-US" sz="3600"/>
            </a:br>
            <a:endParaRPr lang="es-MX" altLang="en-US" sz="3600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altLang="en-US" sz="2400"/>
              <a:t>Enjuague los recipientes de calibración de los plaguicidas por lo menos tres veces y utilice esa agua para diluir el mismo plaguicida</a:t>
            </a:r>
          </a:p>
          <a:p>
            <a:r>
              <a:rPr lang="es-MX" altLang="en-US" sz="2400"/>
              <a:t>Evite poner en contacto la manguera con el plaguicida, ya que puede contaminar las fuentes de agua</a:t>
            </a:r>
          </a:p>
          <a:p>
            <a:endParaRPr lang="es-MX" altLang="en-US" sz="2400"/>
          </a:p>
        </p:txBody>
      </p:sp>
      <p:pic>
        <p:nvPicPr>
          <p:cNvPr id="339972" name="Picture 4" descr="figure 32-3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07"/>
          <a:stretch>
            <a:fillRect/>
          </a:stretch>
        </p:blipFill>
        <p:spPr>
          <a:xfrm>
            <a:off x="4724400" y="1752600"/>
            <a:ext cx="3962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/>
              <a:t>LIMPIEZA DE DERRAMES DE PLAGUICIDAS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n-US"/>
              <a:t>Control</a:t>
            </a:r>
          </a:p>
          <a:p>
            <a:r>
              <a:rPr lang="es-MX" altLang="en-US"/>
              <a:t>Contenga</a:t>
            </a:r>
          </a:p>
          <a:p>
            <a:r>
              <a:rPr lang="es-MX" altLang="en-US"/>
              <a:t>Clean up Limpie el derrame</a:t>
            </a:r>
          </a:p>
          <a:p>
            <a:r>
              <a:rPr lang="es-MX" altLang="en-US"/>
              <a:t>Nunca utilice la manguera para limpiar el sitio, ya que aumenta la contaminación (dispersión del plaguicida)</a:t>
            </a:r>
          </a:p>
          <a:p>
            <a:endParaRPr lang="es-MX" altLang="en-US"/>
          </a:p>
          <a:p>
            <a:endParaRPr lang="es-MX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/>
              <a:t>COMO DETERMINAR LA PENDIENTE DEL TERRENO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altLang="en-US" sz="2400"/>
              <a:t>El calculo de la pendiente se obtuvo midiendo la distancia de “a” a “b”, por la distancia de “b” a “c” luego se divide la distancia de “b” a “c” = 2  pies, por la distancia de “a” a “b” = 10 pies y se multiplica por 100%. Por lo tanto, la pendiente del terreno sera: 2/10 = 0.20*100% = 20%. </a:t>
            </a:r>
          </a:p>
        </p:txBody>
      </p:sp>
      <p:pic>
        <p:nvPicPr>
          <p:cNvPr id="342020" name="Picture 4" descr="figure 3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4114800"/>
            <a:ext cx="7391400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 altLang="en-US" sz="3600" i="1">
                <a:solidFill>
                  <a:schemeClr val="tx1"/>
                </a:solidFill>
                <a:effectLst/>
              </a:rPr>
              <a:t>ACTIVIDADES REPETITIVAS Y SOSTENIDAS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n-US">
                <a:effectLst/>
              </a:rPr>
              <a:t> Ponga atención si se presenta: malestar, enrojecimiento, hinchazón de los dedos</a:t>
            </a:r>
          </a:p>
          <a:p>
            <a:pPr>
              <a:buFont typeface="Wingdings" charset="2"/>
              <a:buNone/>
            </a:pPr>
            <a:r>
              <a:rPr lang="es-MX" altLang="en-US">
                <a:effectLst/>
              </a:rPr>
              <a:t>   emblanquecimiento y perdida de sensibilidad</a:t>
            </a:r>
          </a:p>
          <a:p>
            <a:endParaRPr lang="es-MX" altLang="en-US">
              <a:effectLst/>
            </a:endParaRPr>
          </a:p>
          <a:p>
            <a:r>
              <a:rPr lang="es-MX" altLang="en-US">
                <a:effectLst/>
              </a:rPr>
              <a:t>Usar un soporte de espalda para reducir el estrés en las manos y brazos</a:t>
            </a:r>
          </a:p>
          <a:p>
            <a:endParaRPr lang="es-MX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4">
      <a:dk1>
        <a:srgbClr val="008000"/>
      </a:dk1>
      <a:lt1>
        <a:srgbClr val="FFFFFF"/>
      </a:lt1>
      <a:dk2>
        <a:srgbClr val="005800"/>
      </a:dk2>
      <a:lt2>
        <a:srgbClr val="FFFFCC"/>
      </a:lt2>
      <a:accent1>
        <a:srgbClr val="00CC99"/>
      </a:accent1>
      <a:accent2>
        <a:srgbClr val="007825"/>
      </a:accent2>
      <a:accent3>
        <a:srgbClr val="AAB4AA"/>
      </a:accent3>
      <a:accent4>
        <a:srgbClr val="DADADA"/>
      </a:accent4>
      <a:accent5>
        <a:srgbClr val="AAE2CA"/>
      </a:accent5>
      <a:accent6>
        <a:srgbClr val="006C20"/>
      </a:accent6>
      <a:hlink>
        <a:srgbClr val="9966FF"/>
      </a:hlink>
      <a:folHlink>
        <a:srgbClr val="99CCFF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4</TotalTime>
  <Words>3917</Words>
  <Application>Microsoft Macintosh PowerPoint</Application>
  <PresentationFormat>On-screen Show (4:3)</PresentationFormat>
  <Paragraphs>389</Paragraphs>
  <Slides>83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9" baseType="lpstr">
      <vt:lpstr>Arial</vt:lpstr>
      <vt:lpstr>Times New Roman</vt:lpstr>
      <vt:lpstr>Wingdings</vt:lpstr>
      <vt:lpstr>Symbol</vt:lpstr>
      <vt:lpstr>Maple</vt:lpstr>
      <vt:lpstr>Microsoft Photo Editor 3.0 Photo</vt:lpstr>
      <vt:lpstr>SEGURIDAD LABORAL PARA TRABAJADORES HISPANOS DE JARDINERIA</vt:lpstr>
      <vt:lpstr>MEDIDAS PREVENTIVAS DE SALUD Y SU INFLUENCIA EN LA SEGURIDAD LABORAL</vt:lpstr>
      <vt:lpstr>ASPECTOS GENERALES  DE SALUD</vt:lpstr>
      <vt:lpstr>ASPECTOS GENERALES  DE SALUD</vt:lpstr>
      <vt:lpstr>ASPECTOS GENERALES  DE SALUD</vt:lpstr>
      <vt:lpstr>LESIONES DE ESPALDA</vt:lpstr>
      <vt:lpstr>Transporte de la Carga</vt:lpstr>
      <vt:lpstr>ACTIVIDADES REPETITIVAS Y SOSTENIDAS</vt:lpstr>
      <vt:lpstr>ACTIVIDADES REPETITIVAS Y SOSTENIDAS</vt:lpstr>
      <vt:lpstr>PLANTAS VENENOSAS</vt:lpstr>
      <vt:lpstr>Sumac ponzoñoso</vt:lpstr>
      <vt:lpstr>PICADURAS DE INSECTOS Y SERPIENTES</vt:lpstr>
      <vt:lpstr>SERPIENTES</vt:lpstr>
      <vt:lpstr>PICADURAS DE INSECTOS</vt:lpstr>
      <vt:lpstr>ESTRÉS POR CALOR E INSOLACION</vt:lpstr>
      <vt:lpstr>PREVENCION </vt:lpstr>
      <vt:lpstr>SEGURIDAD LABORAL Y MANEJO EFECTIVO DE EQUIPO USADO EN JARDINERIA</vt:lpstr>
      <vt:lpstr>INFORMACION GENERAL</vt:lpstr>
      <vt:lpstr>GUIAS GENERALES DE SEGURIDAD PARA EQUIPO Y HERRAMIENTAS</vt:lpstr>
      <vt:lpstr>CARGA DE COMBUSTIBLE</vt:lpstr>
      <vt:lpstr>DE COMBUSTIBLE CARGA </vt:lpstr>
      <vt:lpstr>EQUIPO DE PROTECCION PERSONAL APROPIADO</vt:lpstr>
      <vt:lpstr>SALUD EN EL TRABAJO</vt:lpstr>
      <vt:lpstr>PRECAUCIONES GENERALES </vt:lpstr>
      <vt:lpstr>PRECAUCIONES GENERALES</vt:lpstr>
      <vt:lpstr>PRECAUCIONES GENERALES</vt:lpstr>
      <vt:lpstr>TRABAJANDO EN UNA CALLE CON TRANSITO</vt:lpstr>
      <vt:lpstr>OPERE CON SEGURIDAD Y RESPONSABILIDAD </vt:lpstr>
      <vt:lpstr>CORTADORA DE CESPED MANUAL (PUSH MOWER)</vt:lpstr>
      <vt:lpstr>ANTES DE OPERAR LA CORTADORA</vt:lpstr>
      <vt:lpstr>OPERANDO LA CORTADORA</vt:lpstr>
      <vt:lpstr>OPERANDO LA CORTADORA</vt:lpstr>
      <vt:lpstr>OPERANDO LA CORTADORA</vt:lpstr>
      <vt:lpstr>PowerPoint Presentation</vt:lpstr>
      <vt:lpstr>ANTES DE OPERAR  LA CORTADORA</vt:lpstr>
      <vt:lpstr>ANTES DE OPERAR  LA CORTADORA</vt:lpstr>
      <vt:lpstr>OPERANDO LA CORTADORA</vt:lpstr>
      <vt:lpstr>OPERANDO LA CORTADORA</vt:lpstr>
      <vt:lpstr>OPERANDO LA CORTADORA</vt:lpstr>
      <vt:lpstr>PowerPoint Presentation</vt:lpstr>
      <vt:lpstr>ANTES DE OPERAR LA CORTA MALEZAS</vt:lpstr>
      <vt:lpstr>CORTA MALEZAS (WEED EATER) </vt:lpstr>
      <vt:lpstr>CORTA MALEZAS (WEED EATER) / ORILLADORA</vt:lpstr>
      <vt:lpstr>CORTA MALEZAS (WEED EATER) / ORILLADORA</vt:lpstr>
      <vt:lpstr>OPERANDO LA MAQUINA CORTA MALEZAS</vt:lpstr>
      <vt:lpstr>SOPLADORA</vt:lpstr>
      <vt:lpstr>ANTES DE OPERAR LA SOPLADORA</vt:lpstr>
      <vt:lpstr>OPERANDO LA SOPLADORA</vt:lpstr>
      <vt:lpstr>PODADORA </vt:lpstr>
      <vt:lpstr>ANTES DE OPERAR LA PODADORA</vt:lpstr>
      <vt:lpstr>OPERANDO LA PODADORA</vt:lpstr>
      <vt:lpstr>OPERANDO LA PODADORA</vt:lpstr>
      <vt:lpstr>OPERANDO LA PODADORA</vt:lpstr>
      <vt:lpstr>HERRAMIENTAS DE MANO</vt:lpstr>
      <vt:lpstr>HERRAMIENTAS DE MANO</vt:lpstr>
      <vt:lpstr>HERRAMIENTAS DE MANO</vt:lpstr>
      <vt:lpstr>MANEJO SEGURO Y APROPIADO DE PLAGUICIDAS</vt:lpstr>
      <vt:lpstr>PowerPoint Presentation</vt:lpstr>
      <vt:lpstr>ETIQUETAS DE PLAGUICIDAS</vt:lpstr>
      <vt:lpstr>INFORMACION DE ETIQUETAS DE PLAGUICIDAS</vt:lpstr>
      <vt:lpstr>PARTES DE LAS ETIQUETAS DE PLAGUICIDAS</vt:lpstr>
      <vt:lpstr>PowerPoint Presentation</vt:lpstr>
      <vt:lpstr>ETIQUETAS DE PLAGUICIDAS</vt:lpstr>
      <vt:lpstr>PARTES DE LAS ETIQUETAS DE PLAGUICIDAS</vt:lpstr>
      <vt:lpstr>ALMACENAMIENTO Y DISPOSICION</vt:lpstr>
      <vt:lpstr>ALMACENAMIENTO Y DISPOSICION</vt:lpstr>
      <vt:lpstr>PARTES DE LAS ETIQUETAS DE PLAGUICIDAS</vt:lpstr>
      <vt:lpstr>APLICACION DE PLAGUICIDAS</vt:lpstr>
      <vt:lpstr>APLICACION DE PLAGUICIDAS</vt:lpstr>
      <vt:lpstr>APLICACION DE PLAGUICIDAS</vt:lpstr>
      <vt:lpstr>APLICACION DE PLAGUICIDAS</vt:lpstr>
      <vt:lpstr>PERIODO DE ESPERA PARA LA RE - ENTRADA</vt:lpstr>
      <vt:lpstr>TRANSPORTE</vt:lpstr>
      <vt:lpstr>TRANSPORTE</vt:lpstr>
      <vt:lpstr>MANIPULACION DE PLAGUICIDAS </vt:lpstr>
      <vt:lpstr>MANIPULACION DE PLAGUICIDAS </vt:lpstr>
      <vt:lpstr>MANIPULACION DE PLAGUICIDAS </vt:lpstr>
      <vt:lpstr>MANIPULACION DE PLAGUICIDAS </vt:lpstr>
      <vt:lpstr>MANIPULACION DE PLAGUICIDAS </vt:lpstr>
      <vt:lpstr>MANIPULACION DE PLAGUICIDAS </vt:lpstr>
      <vt:lpstr>LIMPIEZA DE DERRAMES DE PLAGUICIDAS</vt:lpstr>
      <vt:lpstr>COMO DETERMINAR LA PENDIENTE DEL TERRENO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SEGURIDAD LABORAL PARA TRABAJADORES HISPANOS DE JARDINERIA</dc:title>
  <dc:creator>George Braman</dc:creator>
  <cp:lastModifiedBy>George Braman</cp:lastModifiedBy>
  <cp:revision>1</cp:revision>
  <dcterms:created xsi:type="dcterms:W3CDTF">2015-09-08T04:24:02Z</dcterms:created>
  <dcterms:modified xsi:type="dcterms:W3CDTF">2015-09-08T04:28:54Z</dcterms:modified>
</cp:coreProperties>
</file>