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152"/>
  </p:notesMasterIdLst>
  <p:sldIdLst>
    <p:sldId id="256" r:id="rId2"/>
    <p:sldId id="258" r:id="rId3"/>
    <p:sldId id="260" r:id="rId4"/>
    <p:sldId id="354" r:id="rId5"/>
    <p:sldId id="322" r:id="rId6"/>
    <p:sldId id="262" r:id="rId7"/>
    <p:sldId id="261" r:id="rId8"/>
    <p:sldId id="263" r:id="rId9"/>
    <p:sldId id="265" r:id="rId10"/>
    <p:sldId id="488" r:id="rId11"/>
    <p:sldId id="384" r:id="rId12"/>
    <p:sldId id="373" r:id="rId13"/>
    <p:sldId id="386" r:id="rId14"/>
    <p:sldId id="433" r:id="rId15"/>
    <p:sldId id="434" r:id="rId16"/>
    <p:sldId id="375" r:id="rId17"/>
    <p:sldId id="377" r:id="rId18"/>
    <p:sldId id="387" r:id="rId19"/>
    <p:sldId id="378" r:id="rId20"/>
    <p:sldId id="390" r:id="rId21"/>
    <p:sldId id="379" r:id="rId22"/>
    <p:sldId id="389" r:id="rId23"/>
    <p:sldId id="489" r:id="rId24"/>
    <p:sldId id="380" r:id="rId25"/>
    <p:sldId id="381" r:id="rId26"/>
    <p:sldId id="383" r:id="rId27"/>
    <p:sldId id="382" r:id="rId28"/>
    <p:sldId id="267" r:id="rId29"/>
    <p:sldId id="266" r:id="rId30"/>
    <p:sldId id="269" r:id="rId31"/>
    <p:sldId id="345" r:id="rId32"/>
    <p:sldId id="270" r:id="rId33"/>
    <p:sldId id="271" r:id="rId34"/>
    <p:sldId id="392" r:id="rId35"/>
    <p:sldId id="273" r:id="rId36"/>
    <p:sldId id="394" r:id="rId37"/>
    <p:sldId id="398" r:id="rId38"/>
    <p:sldId id="369" r:id="rId39"/>
    <p:sldId id="393" r:id="rId40"/>
    <p:sldId id="370" r:id="rId41"/>
    <p:sldId id="395" r:id="rId42"/>
    <p:sldId id="371" r:id="rId43"/>
    <p:sldId id="396" r:id="rId44"/>
    <p:sldId id="397" r:id="rId45"/>
    <p:sldId id="276" r:id="rId46"/>
    <p:sldId id="279" r:id="rId47"/>
    <p:sldId id="399" r:id="rId48"/>
    <p:sldId id="400" r:id="rId49"/>
    <p:sldId id="352" r:id="rId50"/>
    <p:sldId id="284" r:id="rId51"/>
    <p:sldId id="350" r:id="rId52"/>
    <p:sldId id="277" r:id="rId53"/>
    <p:sldId id="401" r:id="rId54"/>
    <p:sldId id="402" r:id="rId55"/>
    <p:sldId id="403" r:id="rId56"/>
    <p:sldId id="411" r:id="rId57"/>
    <p:sldId id="410" r:id="rId58"/>
    <p:sldId id="404" r:id="rId59"/>
    <p:sldId id="409" r:id="rId60"/>
    <p:sldId id="405" r:id="rId61"/>
    <p:sldId id="408" r:id="rId62"/>
    <p:sldId id="406" r:id="rId63"/>
    <p:sldId id="407" r:id="rId64"/>
    <p:sldId id="412" r:id="rId65"/>
    <p:sldId id="286" r:id="rId66"/>
    <p:sldId id="435" r:id="rId67"/>
    <p:sldId id="436" r:id="rId68"/>
    <p:sldId id="437" r:id="rId69"/>
    <p:sldId id="438" r:id="rId70"/>
    <p:sldId id="490" r:id="rId71"/>
    <p:sldId id="288" r:id="rId72"/>
    <p:sldId id="289" r:id="rId73"/>
    <p:sldId id="335" r:id="rId74"/>
    <p:sldId id="291" r:id="rId75"/>
    <p:sldId id="292" r:id="rId76"/>
    <p:sldId id="293" r:id="rId77"/>
    <p:sldId id="294" r:id="rId78"/>
    <p:sldId id="295" r:id="rId79"/>
    <p:sldId id="425" r:id="rId80"/>
    <p:sldId id="296" r:id="rId81"/>
    <p:sldId id="297" r:id="rId82"/>
    <p:sldId id="426" r:id="rId83"/>
    <p:sldId id="427" r:id="rId84"/>
    <p:sldId id="432" r:id="rId85"/>
    <p:sldId id="299" r:id="rId86"/>
    <p:sldId id="298" r:id="rId87"/>
    <p:sldId id="301" r:id="rId88"/>
    <p:sldId id="302" r:id="rId89"/>
    <p:sldId id="318" r:id="rId90"/>
    <p:sldId id="495" r:id="rId91"/>
    <p:sldId id="321" r:id="rId92"/>
    <p:sldId id="348" r:id="rId93"/>
    <p:sldId id="491" r:id="rId94"/>
    <p:sldId id="492" r:id="rId95"/>
    <p:sldId id="493" r:id="rId96"/>
    <p:sldId id="494" r:id="rId97"/>
    <p:sldId id="305" r:id="rId98"/>
    <p:sldId id="306" r:id="rId99"/>
    <p:sldId id="440" r:id="rId100"/>
    <p:sldId id="441" r:id="rId101"/>
    <p:sldId id="442" r:id="rId102"/>
    <p:sldId id="307" r:id="rId103"/>
    <p:sldId id="308" r:id="rId104"/>
    <p:sldId id="475" r:id="rId105"/>
    <p:sldId id="476" r:id="rId106"/>
    <p:sldId id="477" r:id="rId107"/>
    <p:sldId id="309" r:id="rId108"/>
    <p:sldId id="311" r:id="rId109"/>
    <p:sldId id="448" r:id="rId110"/>
    <p:sldId id="449" r:id="rId111"/>
    <p:sldId id="447" r:id="rId112"/>
    <p:sldId id="468" r:id="rId113"/>
    <p:sldId id="469" r:id="rId114"/>
    <p:sldId id="470" r:id="rId115"/>
    <p:sldId id="471" r:id="rId116"/>
    <p:sldId id="472" r:id="rId117"/>
    <p:sldId id="473" r:id="rId118"/>
    <p:sldId id="478" r:id="rId119"/>
    <p:sldId id="479" r:id="rId120"/>
    <p:sldId id="480" r:id="rId121"/>
    <p:sldId id="481" r:id="rId122"/>
    <p:sldId id="482" r:id="rId123"/>
    <p:sldId id="483" r:id="rId124"/>
    <p:sldId id="484" r:id="rId125"/>
    <p:sldId id="474" r:id="rId126"/>
    <p:sldId id="485" r:id="rId127"/>
    <p:sldId id="486" r:id="rId128"/>
    <p:sldId id="487" r:id="rId129"/>
    <p:sldId id="457" r:id="rId130"/>
    <p:sldId id="458" r:id="rId131"/>
    <p:sldId id="459" r:id="rId132"/>
    <p:sldId id="460" r:id="rId133"/>
    <p:sldId id="461" r:id="rId134"/>
    <p:sldId id="462" r:id="rId135"/>
    <p:sldId id="463" r:id="rId136"/>
    <p:sldId id="464" r:id="rId137"/>
    <p:sldId id="465" r:id="rId138"/>
    <p:sldId id="466" r:id="rId139"/>
    <p:sldId id="467" r:id="rId140"/>
    <p:sldId id="328" r:id="rId141"/>
    <p:sldId id="331" r:id="rId142"/>
    <p:sldId id="330" r:id="rId143"/>
    <p:sldId id="338" r:id="rId144"/>
    <p:sldId id="339" r:id="rId145"/>
    <p:sldId id="340" r:id="rId146"/>
    <p:sldId id="341" r:id="rId147"/>
    <p:sldId id="342" r:id="rId148"/>
    <p:sldId id="353" r:id="rId149"/>
    <p:sldId id="372" r:id="rId150"/>
    <p:sldId id="351" r:id="rId1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esProps" Target="presProps.xml"/><Relationship Id="rId154" Type="http://schemas.openxmlformats.org/officeDocument/2006/relationships/viewProps" Target="viewProps.xml"/><Relationship Id="rId155" Type="http://schemas.openxmlformats.org/officeDocument/2006/relationships/theme" Target="theme/theme1.xml"/><Relationship Id="rId15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47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CCAA87A-B2FA-F44B-9FA0-5235BFEE9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8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ED982-5A96-DE4B-ADC8-FF67AFD1D23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981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CB61F8-7FA7-E34C-AE8C-52256AAB64E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1850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335F2-0B3A-9A42-A467-0D70404A1BD6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69941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684FA1-8D9B-494F-AE57-8EB965270325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6027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88FC23-CC9A-174B-8002-907F26AFA921}" type="slidenum">
              <a:rPr lang="en-US"/>
              <a:pPr>
                <a:defRPr/>
              </a:pPr>
              <a:t>102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46461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383C5-B27B-7B46-AD1D-4A69CDC02704}" type="slidenum">
              <a:rPr lang="en-US"/>
              <a:pPr>
                <a:defRPr/>
              </a:pPr>
              <a:t>103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2800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F65312-8EEC-2C47-AE76-7979C9839E6D}" type="slidenum">
              <a:rPr lang="en-US"/>
              <a:pPr>
                <a:defRPr/>
              </a:pPr>
              <a:t>104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3296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E26F5-7637-6E41-A5C8-BCB946113C54}" type="slidenum">
              <a:rPr lang="en-US"/>
              <a:pPr>
                <a:defRPr/>
              </a:pPr>
              <a:t>105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195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E7DD31-32A8-E942-9375-E8EAC01F5D6C}" type="slidenum">
              <a:rPr lang="en-US"/>
              <a:pPr>
                <a:defRPr/>
              </a:pPr>
              <a:t>106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1128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FF50A-2AD2-1D4A-995A-51D39A83A52A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8706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193DA-5A96-AB44-8961-D1374E67FAA9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943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EC4A0-487F-C64B-9235-DE99F514587E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5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10E9B-3E35-2341-B927-D949A226616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7036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FD7AF-04AB-D64F-89EF-24C422CE4F8B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42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6EB19-7367-EE41-8C6C-35DB6FA8CC05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0582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571BB7-1527-5D49-91EF-35D85864B89E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774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7F583-5168-B64D-A967-21AA0505898C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1013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7467F-56D7-2A4E-91A1-81F75B013CFD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7983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53C2BD-1EEE-F848-9989-414464A47AFA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4258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11FCD9-93EF-4545-A1A6-ADC3F4635FAD}" type="slidenum">
              <a:rPr lang="en-US"/>
              <a:pPr>
                <a:defRPr/>
              </a:pPr>
              <a:t>116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9614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224AA-A6F1-BC48-8221-DC3E76FEFDA9}" type="slidenum">
              <a:rPr lang="en-US"/>
              <a:pPr>
                <a:defRPr/>
              </a:pPr>
              <a:t>117</a:t>
            </a:fld>
            <a:endParaRPr 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5570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A9846-4881-3148-BDF9-80386F82C14A}" type="slidenum">
              <a:rPr lang="en-US"/>
              <a:pPr>
                <a:defRPr/>
              </a:pPr>
              <a:t>118</a:t>
            </a:fld>
            <a:endParaRPr lang="en-US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529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1EEE69-5B8C-CF48-9C3F-A6E0A76E0401}" type="slidenum">
              <a:rPr lang="en-US"/>
              <a:pPr>
                <a:defRPr/>
              </a:pPr>
              <a:t>119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4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C9D7BE-84E4-C34E-A541-9824D5B9C51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553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4F1A8-433A-1D48-A0D5-61DA624B283C}" type="slidenum">
              <a:rPr lang="en-US"/>
              <a:pPr>
                <a:defRPr/>
              </a:pPr>
              <a:t>120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8851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192474-8756-4E43-8685-7B9D2E052827}" type="slidenum">
              <a:rPr lang="en-US"/>
              <a:pPr>
                <a:defRPr/>
              </a:pPr>
              <a:t>121</a:t>
            </a:fld>
            <a:endParaRPr 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4902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0E08D-3E66-FC45-8C98-C7C7B9028C6B}" type="slidenum">
              <a:rPr lang="en-US"/>
              <a:pPr>
                <a:defRPr/>
              </a:pPr>
              <a:t>122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599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9B046F-D11A-C843-91FA-AE3517B25BF2}" type="slidenum">
              <a:rPr lang="en-US"/>
              <a:pPr>
                <a:defRPr/>
              </a:pPr>
              <a:t>123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3966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91D387-D7F3-5943-8CC9-67260008CA28}" type="slidenum">
              <a:rPr lang="en-US"/>
              <a:pPr>
                <a:defRPr/>
              </a:pPr>
              <a:t>124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0703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6E5992-5385-7E45-9778-12E252CD3CF2}" type="slidenum">
              <a:rPr lang="en-US"/>
              <a:pPr>
                <a:defRPr/>
              </a:pPr>
              <a:t>125</a:t>
            </a:fld>
            <a:endParaRPr lang="en-US"/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149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7DBFE7-F8FD-1E4D-A178-4C4C16E9CBA9}" type="slidenum">
              <a:rPr lang="en-US"/>
              <a:pPr>
                <a:defRPr/>
              </a:pPr>
              <a:t>126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2013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6F0D38-F0AE-0E4B-9F78-AA1670560595}" type="slidenum">
              <a:rPr lang="en-US"/>
              <a:pPr>
                <a:defRPr/>
              </a:pPr>
              <a:t>127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252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60C957-6206-324A-9CD6-1FE794D7B615}" type="slidenum">
              <a:rPr lang="en-US"/>
              <a:pPr>
                <a:defRPr/>
              </a:pPr>
              <a:t>128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1324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CEDA32-2EC5-6C4A-BDC9-A27F01DA68DA}" type="slidenum">
              <a:rPr lang="en-US"/>
              <a:pPr>
                <a:defRPr/>
              </a:pPr>
              <a:t>129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2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70DFA-AB2C-D94C-9A96-21BBCDB98DD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5070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02CAF-9B06-804E-B033-84AC697D2F77}" type="slidenum">
              <a:rPr lang="en-US"/>
              <a:pPr>
                <a:defRPr/>
              </a:pPr>
              <a:t>130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967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5E25E0-9277-C142-9AC9-E4624735FC63}" type="slidenum">
              <a:rPr lang="en-US"/>
              <a:pPr>
                <a:defRPr/>
              </a:pPr>
              <a:t>131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354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75761-E648-D64D-A721-0462DA82D331}" type="slidenum">
              <a:rPr lang="en-US"/>
              <a:pPr>
                <a:defRPr/>
              </a:pPr>
              <a:t>132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7583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8BF1FF-57F1-F94D-901F-856838C0A8F5}" type="slidenum">
              <a:rPr lang="en-US"/>
              <a:pPr>
                <a:defRPr/>
              </a:pPr>
              <a:t>133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8150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546013-1D03-B44E-8047-18A78E992B9A}" type="slidenum">
              <a:rPr lang="en-US"/>
              <a:pPr>
                <a:defRPr/>
              </a:pPr>
              <a:t>134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3728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47D8C-49AB-5F4B-BA08-3EE7D13CADAC}" type="slidenum">
              <a:rPr lang="en-US"/>
              <a:pPr>
                <a:defRPr/>
              </a:pPr>
              <a:t>135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690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91456E-6FAB-064F-9016-FCE3C766ECE7}" type="slidenum">
              <a:rPr lang="en-US"/>
              <a:pPr>
                <a:defRPr/>
              </a:pPr>
              <a:t>136</a:t>
            </a:fld>
            <a:endParaRPr lang="en-US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3783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4A0E9-0776-1147-9994-8EADA4F09A59}" type="slidenum">
              <a:rPr lang="en-US"/>
              <a:pPr>
                <a:defRPr/>
              </a:pPr>
              <a:t>137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28531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7DB8F1-8485-E643-9901-163D2FB34E91}" type="slidenum">
              <a:rPr lang="en-US"/>
              <a:pPr>
                <a:defRPr/>
              </a:pPr>
              <a:t>138</a:t>
            </a:fld>
            <a:endParaRPr 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095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ECCCC3-22D7-5541-A59E-DEF4A107D578}" type="slidenum">
              <a:rPr lang="en-US"/>
              <a:pPr>
                <a:defRPr/>
              </a:pPr>
              <a:t>139</a:t>
            </a:fld>
            <a:endParaRPr lang="en-US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46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BF5F4B-2D44-5C46-AC1A-3698034A4AA9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0376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E506EB-E665-8648-A5EB-03D074A7433D}" type="slidenum">
              <a:rPr lang="en-US"/>
              <a:pPr>
                <a:defRPr/>
              </a:pPr>
              <a:t>140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305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F2AF25-DF47-2B45-B6B9-1A434E5BEFEC}" type="slidenum">
              <a:rPr lang="en-US"/>
              <a:pPr>
                <a:defRPr/>
              </a:pPr>
              <a:t>141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8416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00AE0-1840-3846-B4C1-308E68235680}" type="slidenum">
              <a:rPr lang="en-US"/>
              <a:pPr>
                <a:defRPr/>
              </a:pPr>
              <a:t>142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8530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244B2C-7A30-1340-BF9B-A0A241FB54C4}" type="slidenum">
              <a:rPr lang="en-US"/>
              <a:pPr>
                <a:defRPr/>
              </a:pPr>
              <a:t>143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6933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F674B7-601D-E247-9CDA-916EA75E4ADC}" type="slidenum">
              <a:rPr lang="en-US"/>
              <a:pPr>
                <a:defRPr/>
              </a:pPr>
              <a:t>144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4867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5B939-BBCD-134B-AF66-34D8E14E0CD5}" type="slidenum">
              <a:rPr lang="en-US"/>
              <a:pPr>
                <a:defRPr/>
              </a:pPr>
              <a:t>145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7192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B31B6-7AF0-574F-A2C9-3D804C39B9E7}" type="slidenum">
              <a:rPr lang="en-US"/>
              <a:pPr>
                <a:defRPr/>
              </a:pPr>
              <a:t>146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5215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E96286-BA9C-D846-8A14-914CF483E629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03752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031CBB-6660-2840-933A-45FCFF99CED2}" type="slidenum">
              <a:rPr lang="en-US"/>
              <a:pPr>
                <a:defRPr/>
              </a:pPr>
              <a:t>148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0457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952F02-6B00-604D-A2DB-07EFFC3A8EE6}" type="slidenum">
              <a:rPr lang="en-US"/>
              <a:pPr>
                <a:defRPr/>
              </a:pPr>
              <a:t>149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1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EAC2F-110F-4847-9949-3AD95ECDD2D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223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06372C-B367-F344-BF4F-5046D16478A5}" type="slidenum">
              <a:rPr lang="en-US"/>
              <a:pPr>
                <a:defRPr/>
              </a:pPr>
              <a:t>150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81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3C038-9B3D-AE46-A768-AF8E9A2C9EC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1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CA54B1-07D8-3242-8222-79D9E93E5EC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036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BE07E-CAF1-4149-B8BF-BFEC304B6FD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16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2963D-EA98-8945-B30D-D81260870DD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74ABB-1B0E-9543-8313-73E26305E66E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10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15BB3E-8AC5-4144-BE56-6EFA231F4CD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79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A6E39-6D24-3B4E-8C62-713E46A0085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70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6F4629-0B60-5441-B74E-C0ADDC964F5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9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CE9119-D13F-9344-84CA-215F274465C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24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3A4AF-6E2C-FE47-BECA-7E968F5C12D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120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15FFC5-5F37-9C40-8DF3-294B6332E5F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58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33265A-2A6D-644D-996D-EF7A922DB3FE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78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03751-11E8-A54E-B38F-049BBFE1793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885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E2144-F263-D64B-B2D3-76D9E3ADB022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539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FAA56-8648-8B40-BA1A-91018A439A5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5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A557-79D1-AE44-B081-F3FC9B099321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171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5A8F-152A-3A41-B9BB-F9B31416DF6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514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345F8-A533-714D-892D-7789C2C6FE6D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728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9C1277-0B0C-D149-9040-25C4D644930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33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338C1-A6C4-424C-9449-A0F7C17B970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73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0E4A1-BC4C-7749-BF5C-E299EF636870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321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07CBA1-580E-6945-B745-C0BD7996613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36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BA886-0DF9-824B-90FE-7B22232C058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1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19D84-2D6E-4D46-9ED2-1FF8A1DAF30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2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A0A181-0D17-584D-8172-359EA64556A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061EB658-DB0A-464F-948A-AAF41B5A184B}" type="slidenum">
              <a:rPr lang="en-US" sz="1200">
                <a:latin typeface="Times New Roman" charset="0"/>
              </a:rPr>
              <a:pPr algn="r" eaLnBrk="1" hangingPunct="1"/>
              <a:t>38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96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E8DFF-1E7F-234E-8D6B-3DB72E25CBAE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3E6D9F78-7B65-7142-8D1B-739F29DEE6F7}" type="slidenum">
              <a:rPr lang="en-US" sz="1200">
                <a:latin typeface="Times New Roman" charset="0"/>
              </a:rPr>
              <a:pPr algn="r" eaLnBrk="1" hangingPunct="1"/>
              <a:t>39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0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806AC-B428-6A4C-85FE-CB5B06F8DA2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88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D18361-13DD-4F42-9422-2DF498E10A52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689C7B83-27E7-B54A-AFFB-C76836ABD75A}" type="slidenum">
              <a:rPr lang="en-US" sz="1200">
                <a:latin typeface="Arial" charset="0"/>
              </a:rPr>
              <a:pPr algn="r"/>
              <a:t>40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39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52951F-739A-5549-A3A5-AC7D5ABC1734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5D9CF96A-F045-8C43-898D-F57D62D830E4}" type="slidenum">
              <a:rPr lang="en-US" sz="1200">
                <a:latin typeface="Arial" charset="0"/>
              </a:rPr>
              <a:pPr algn="r"/>
              <a:t>41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15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D3939-80C9-7C4E-BD30-9FCF55903E06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32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3A7634-77BF-5847-9C25-7E952FE51FEC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32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7731F2-30A4-0145-8AAC-226018C13E6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384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FD3D20-3424-614D-A1E6-C3E88A8EC843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27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9D8577-B689-A343-84F7-6BCB98B8E30A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33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B0F5A-FDBB-D543-BA46-D3648D7E9285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23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0C3F7-A472-A645-A540-B17A76F7A9E7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07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347632-5B5F-104F-8160-E838965835A7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18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71A181-8B39-B948-80BA-3FCC2A39232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957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D8F1EC-48F7-AC4B-AAA8-A9447F010D52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837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2CE5C7-D8DC-9F46-8CE2-BB2EBC2528FE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30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5730E5-0CA3-444A-BA48-EC965B71A1CF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43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BC14E4-B526-F343-A8D0-0D4DA35F31DD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23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14DED0-592F-974A-9ED3-91577BACA6C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684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F21FB4-718E-814E-A650-865913747358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70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40D9F-5C83-5345-980A-BDED56FD1C06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187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063FB-6B06-3546-B659-E14846F7DB37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7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8C7FEC-BA8B-9E43-8AAD-8128DF26940A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717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BDFB1-D60B-494F-ABFD-CFBEAF5306B3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0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D8F80-45BF-1D47-9628-4EDF526BC43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36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E3CE27-9F8C-0F4C-9AE3-BDC83284D0A1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526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76618-615A-E14D-95A3-A376C65F05AC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E40298F3-F2E9-5544-8409-5A90C4F0ABC9}" type="slidenum">
              <a:rPr lang="en-US" sz="1200">
                <a:latin typeface="Arial" charset="0"/>
              </a:rPr>
              <a:pPr algn="r"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006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B4224-5EEA-1047-BD3C-760D22AC7B67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14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E8955E-0CD8-0047-8671-1051B8A0B790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A612A06D-B892-E441-B3F8-5A8270BE9811}" type="slidenum">
              <a:rPr lang="en-US" sz="1200">
                <a:latin typeface="Arial" charset="0"/>
              </a:rPr>
              <a:pPr algn="r"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710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F3DE86-DEF8-C54C-87FA-4A9606986AB0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5081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01436B-3113-434B-9F28-2B64EF67E4C3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085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8BFD61-EEAE-4F41-90AB-5F12A0BBC105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046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A77CCE-A24E-2442-885B-44F9BA6FFF4A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277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BFBAAA-B10B-2645-94CD-249299B44592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487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F44143-FBAB-EB4C-AA76-1DF8161FDC8C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2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4412A-7186-3646-BE48-CC5288E6F22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93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8E30B-2A34-6048-A198-017DD00975B3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12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827C1-7628-5046-A5F3-37D492258F37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323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04097-C893-1245-ACD6-5D4DAB742996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889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E5BCAF-0C33-0944-99D7-224AC5C3C929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5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F597F9-84D2-454C-B3E5-92A6B6D8E485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049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F1CCA0-4DF0-0847-BD47-17C9C42F5A24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71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12A38-77E0-4045-B114-0FB05D25997C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929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080CF9-8D82-6A48-A7EF-7A25CB9ADBB0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131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1881DE-638E-BA44-A1D6-A6FCE13D0413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159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1AD43-B172-0345-B506-6EB1C52EBFA3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9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3896E-8400-3A4A-8FD9-71F1078176B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952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0B2EC3-BC21-4E4A-94C2-C48282CB89EB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526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03D8BF-D51A-A143-A78F-221E84A90189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4361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CF55E9-FB76-CA4F-A02D-8E09A10185F5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29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CFFA3D-C0EB-F949-AB9E-9E23BE4C65BE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164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E4DDDB-E341-614C-98E5-68BD3EDD731F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0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971C8-CEBB-C84E-8652-EC5D83747096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544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717C6-F957-B846-9920-8EF5051BCDD9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76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1EED4-AD94-184A-AB8C-BA12477EB5BF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352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DA93D1-B048-C841-ACC1-1658B81ABEB4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547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E2667-EED1-AC47-B05C-0CCBFE28400F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2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1C69C3-D9E1-7F46-9161-BB39CB7C41E5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565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F72B54-5124-C541-84D8-755984D253C8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84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5A6AB-C421-6C4A-BA19-01F77214861B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301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2EE933-CEDB-504E-9180-4C6BAACE4299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4440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5CB28-041E-024C-BD3C-1480437058D3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8444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DE4120-EACE-7646-A484-1E803C506FBB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001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E1CDA0-0489-A84B-BF52-FF43B4A0CEB0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2604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461DF6-FE41-A241-B7B3-7038EAC9304A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118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4302AA-509A-A24A-9675-C92EA1C3F820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611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C8840-AA82-FD43-9BC0-F1EE658DAA88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038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D24F4-EE3C-854F-9F96-FA1C7FEF483F}" type="slidenum">
              <a:rPr lang="en-US"/>
              <a:pPr>
                <a:defRPr/>
              </a:pPr>
              <a:t>99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00 w 5184"/>
                  <a:gd name="T3" fmla="*/ 3159 h 3159"/>
                  <a:gd name="T4" fmla="*/ 520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8 w 556"/>
                  <a:gd name="T5" fmla="*/ 3159 h 3159"/>
                  <a:gd name="T6" fmla="*/ 55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2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2 w 251"/>
                <a:gd name="T7" fmla="*/ 12 h 12"/>
                <a:gd name="T8" fmla="*/ 252 w 251"/>
                <a:gd name="T9" fmla="*/ 0 h 12"/>
                <a:gd name="T10" fmla="*/ 252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51 w 251"/>
                <a:gd name="T5" fmla="*/ 12 h 12"/>
                <a:gd name="T6" fmla="*/ 3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587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87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990359-27F0-3542-B78E-7CD357BE6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8B68-2C80-6645-A3FB-BDA8127E0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8948D-AC58-2346-80AC-D57AFBB75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8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3C8BF-CC79-9E47-8072-DF3A4445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39734-895E-824B-994E-5378BF671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B744D-7CBB-214A-A8B3-82881A01D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6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C3768-7110-F046-A2C2-AB337C2C1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66662-2C4D-1A46-8881-CA74928C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1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1E347-17A2-674C-9499-C0C090E52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0D87-25CA-5446-BDCA-5FE5738AE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7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C21A2-6FE2-BC4E-9A05-79ABB42B9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675A9-945E-E44F-BDA5-F963A02E8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5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45832-CA0C-4542-B29A-7AD0C1468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0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ADF7B-28DE-FB4C-8F80-2534CF33F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A22BE-B90F-274F-B7D7-E84491D8B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EB018-3489-0B41-AF66-13BA8EFC5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577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7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77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11E8A95F-98A1-C142-8F72-3F09A92F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8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8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92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9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95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03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04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5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7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08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09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10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11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2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13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15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16.w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17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18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19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image" Target="../media/image121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4" Type="http://schemas.openxmlformats.org/officeDocument/2006/relationships/image" Target="../media/image123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27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29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3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33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3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3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b="0" dirty="0" smtClean="0">
                <a:effectLst/>
                <a:cs typeface="+mj-cs"/>
              </a:rPr>
              <a:t>Growing  Home Garden Fruit in the Piedmont</a:t>
            </a:r>
            <a:r>
              <a:rPr lang="en-US" sz="4000" b="0" dirty="0" smtClean="0">
                <a:cs typeface="+mj-cs"/>
              </a:rPr>
              <a:t/>
            </a:r>
            <a:br>
              <a:rPr lang="en-US" sz="4000" b="0" dirty="0" smtClean="0">
                <a:cs typeface="+mj-cs"/>
              </a:rPr>
            </a:br>
            <a:r>
              <a:rPr lang="en-US" sz="4000" dirty="0" smtClean="0">
                <a:cs typeface="+mj-cs"/>
              </a:rPr>
              <a:t/>
            </a:r>
            <a:br>
              <a:rPr lang="en-US" sz="4000" dirty="0" smtClean="0">
                <a:cs typeface="+mj-cs"/>
              </a:rPr>
            </a:br>
            <a:r>
              <a:rPr lang="en-US" sz="2400" dirty="0" smtClean="0">
                <a:cs typeface="+mj-cs"/>
              </a:rPr>
              <a:t>Hills and Dales Estate</a:t>
            </a:r>
            <a:br>
              <a:rPr lang="en-US" sz="2400" dirty="0" smtClean="0">
                <a:cs typeface="+mj-cs"/>
              </a:rPr>
            </a:br>
            <a:r>
              <a:rPr lang="en-US" sz="2400" dirty="0" smtClean="0">
                <a:cs typeface="+mj-cs"/>
              </a:rPr>
              <a:t>March 27, 2010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>
              <a:effectLst/>
              <a:cs typeface="+mn-cs"/>
            </a:endParaRPr>
          </a:p>
          <a:p>
            <a:pPr algn="ctr" eaLnBrk="1" hangingPunct="1">
              <a:defRPr/>
            </a:pPr>
            <a:r>
              <a:rPr lang="en-US" sz="2400" smtClean="0">
                <a:effectLst/>
                <a:cs typeface="+mn-cs"/>
              </a:rPr>
              <a:t>Dr. Gerard Krewer</a:t>
            </a:r>
          </a:p>
          <a:p>
            <a:pPr algn="ctr" eaLnBrk="1" hangingPunct="1">
              <a:defRPr/>
            </a:pPr>
            <a:r>
              <a:rPr lang="en-US" sz="2400" smtClean="0">
                <a:effectLst/>
                <a:cs typeface="+mn-cs"/>
              </a:rPr>
              <a:t>University of Georgia</a:t>
            </a:r>
          </a:p>
          <a:p>
            <a:pPr algn="ctr" eaLnBrk="1" hangingPunct="1">
              <a:defRPr/>
            </a:pPr>
            <a:r>
              <a:rPr lang="en-US" sz="2400" smtClean="0">
                <a:effectLst/>
                <a:cs typeface="+mn-cs"/>
              </a:rPr>
              <a:t>Woodbine, Georgia</a:t>
            </a:r>
          </a:p>
          <a:p>
            <a:pPr algn="ctr" eaLnBrk="1" hangingPunct="1">
              <a:defRPr/>
            </a:pPr>
            <a:r>
              <a:rPr lang="en-US" sz="2400" smtClean="0">
                <a:effectLst/>
                <a:cs typeface="+mn-cs"/>
              </a:rPr>
              <a:t>229-392-1388</a:t>
            </a:r>
          </a:p>
          <a:p>
            <a:pPr eaLnBrk="1" hangingPunct="1">
              <a:defRPr/>
            </a:pPr>
            <a:endParaRPr lang="en-US" sz="2400" smtClean="0">
              <a:effectLst/>
              <a:cs typeface="+mn-cs"/>
            </a:endParaRPr>
          </a:p>
          <a:p>
            <a:pPr eaLnBrk="1" hangingPunct="1">
              <a:defRPr/>
            </a:pPr>
            <a:endParaRPr lang="en-US" sz="2800" smtClean="0">
              <a:effectLst/>
              <a:cs typeface="+mn-cs"/>
            </a:endParaRP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4099" name="Picture 5" descr="Blueberry Cut out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204628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Now let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selection the type of fruit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‘</a:t>
            </a:r>
            <a:r>
              <a:rPr lang="en-US" smtClean="0">
                <a:cs typeface="+mj-cs"/>
              </a:rPr>
              <a:t>O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rouke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endParaRPr lang="en-US" smtClean="0">
              <a:cs typeface="+mj-cs"/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New release from LSU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Very good for drying and preserves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Ripens mid-July to mid-August in South Georgia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sp>
        <p:nvSpPr>
          <p:cNvPr id="52326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06852" name="Picture 5" descr="O'Rouke 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81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270" name="Text Box 6"/>
          <p:cNvSpPr txBox="1">
            <a:spLocks noChangeArrowheads="1"/>
          </p:cNvSpPr>
          <p:nvPr/>
        </p:nvSpPr>
        <p:spPr bwMode="auto">
          <a:xfrm>
            <a:off x="6477000" y="5002213"/>
            <a:ext cx="473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charset="0"/>
              <a:cs typeface="+mn-cs"/>
            </a:endParaRPr>
          </a:p>
        </p:txBody>
      </p:sp>
      <p:sp>
        <p:nvSpPr>
          <p:cNvPr id="523271" name="Text Box 7"/>
          <p:cNvSpPr txBox="1">
            <a:spLocks noChangeArrowheads="1"/>
          </p:cNvSpPr>
          <p:nvPr/>
        </p:nvSpPr>
        <p:spPr bwMode="auto">
          <a:xfrm>
            <a:off x="6232525" y="5002213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Garamond" charset="0"/>
                <a:cs typeface="+mn-cs"/>
              </a:rPr>
              <a:t>Just Fruits and Exotics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‘</a:t>
            </a:r>
            <a:r>
              <a:rPr lang="en-US" smtClean="0">
                <a:cs typeface="+mj-cs"/>
              </a:rPr>
              <a:t>Tiger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endParaRPr lang="en-US" smtClean="0">
              <a:cs typeface="+mj-cs"/>
            </a:endParaRP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New release from LSU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Productive with a fairly tight eye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Ripens mid-July to mid-Aug. in South Georgia</a:t>
            </a:r>
          </a:p>
        </p:txBody>
      </p:sp>
      <p:sp>
        <p:nvSpPr>
          <p:cNvPr id="5253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08900" name="Picture 5" descr="Tiger 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886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8" name="Text Box 6"/>
          <p:cNvSpPr txBox="1">
            <a:spLocks noChangeArrowheads="1"/>
          </p:cNvSpPr>
          <p:nvPr/>
        </p:nvSpPr>
        <p:spPr bwMode="auto">
          <a:xfrm>
            <a:off x="4860925" y="5611813"/>
            <a:ext cx="241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Garamond" charset="0"/>
                <a:cs typeface="+mn-cs"/>
              </a:rPr>
              <a:t>Just Fruits and Exotics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Figs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Plant about 15 feet apart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Avoid areas infested with root knot nematodes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Fertilize in March and July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Fig Pruning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Height can be controlled by pruning back to outward growing limbs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Thin the number major canes to 8 to 10 if needed.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Jujube or Chinese Date (Ziziphus jujuba)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Medium size deciduous tree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Native to China where over 800 cultivars are know.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Cold hardy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Produces a fruit that can be eaten like an apple or dried like a date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Best grafted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Apparently will set without cross pollination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592900" name="Picture 4" descr="Untitled-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4191000" cy="3656013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GA 866 Jujube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Cultivar from the USDA station at Chico, Cal.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Sweet, crispy fruit</a:t>
            </a:r>
          </a:p>
        </p:txBody>
      </p:sp>
      <p:pic>
        <p:nvPicPr>
          <p:cNvPr id="594948" name="Picture 4" descr="GA-866 Jujub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100" y="2327275"/>
            <a:ext cx="3290888" cy="34639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‘</a:t>
            </a:r>
            <a:r>
              <a:rPr lang="en-US" smtClean="0">
                <a:cs typeface="+mj-cs"/>
              </a:rPr>
              <a:t>Tiger Tooth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 Jujube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Sweet and flavorful jujube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19140" name="Picture 5" descr="Tigertooth Juju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50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Kiwi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Kiwi have performed well fairly well from Macon south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Very susceptible to drought and root knot nematodes when young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Kiwi types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Two types</a:t>
            </a:r>
          </a:p>
          <a:p>
            <a:pPr eaLnBrk="1" hangingPunct="1">
              <a:defRPr/>
            </a:pPr>
            <a:r>
              <a:rPr lang="en-US" i="1" smtClean="0">
                <a:cs typeface="+mn-cs"/>
              </a:rPr>
              <a:t>Actinidia chinensis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Common fuzzy grocery store type</a:t>
            </a:r>
          </a:p>
          <a:p>
            <a:pPr eaLnBrk="1" hangingPunct="1">
              <a:defRPr/>
            </a:pPr>
            <a:r>
              <a:rPr lang="en-US" i="1" smtClean="0">
                <a:cs typeface="+mn-cs"/>
              </a:rPr>
              <a:t> Actinidia arguta</a:t>
            </a: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Fuzz-less kiwi sold like berries in clam shells</a:t>
            </a:r>
            <a:endParaRPr lang="en-US" i="1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Fuzzy Kiwifruit or Money Peach (</a:t>
            </a:r>
            <a:r>
              <a:rPr lang="en-US" sz="4000" i="1" smtClean="0">
                <a:cs typeface="+mj-cs"/>
              </a:rPr>
              <a:t>Actinidia deliciosa</a:t>
            </a:r>
            <a:r>
              <a:rPr lang="en-US" sz="4000" smtClean="0">
                <a:cs typeface="+mj-cs"/>
              </a:rPr>
              <a:t>)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Formerly grown commercially to a limited extent in Georgia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Hardy to about 10 degrees F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Best region appear to be the middle Georgia area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Provide trunk production while young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Don</a:t>
            </a:r>
            <a:r>
              <a:rPr lang="ja-JP" altLang="en-US" sz="2000" smtClean="0">
                <a:latin typeface="Arial"/>
                <a:cs typeface="+mn-cs"/>
              </a:rPr>
              <a:t>’</a:t>
            </a:r>
            <a:r>
              <a:rPr lang="en-US" sz="2000" smtClean="0">
                <a:cs typeface="+mn-cs"/>
              </a:rPr>
              <a:t>t plant in wet or root know nematode infested areas</a:t>
            </a:r>
          </a:p>
        </p:txBody>
      </p:sp>
      <p:sp>
        <p:nvSpPr>
          <p:cNvPr id="53760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225284" name="Picture 5" descr="ki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905000"/>
            <a:ext cx="4151312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cs typeface="+mj-cs"/>
              </a:rPr>
              <a:t>Can all fruits be grown successfully in all areas of the state?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No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Northern raspberries and northern highbush blueberries do best in a cool climate (move to Blairsville)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Citrus likes a warm climate (move to St. Marys)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Kiwifruit Cultivars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Hayward- Female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Bruno-Female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Matua-male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Tomuri-male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New yellow fruit types available from Auburn</a:t>
            </a:r>
          </a:p>
        </p:txBody>
      </p:sp>
      <p:pic>
        <p:nvPicPr>
          <p:cNvPr id="539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762500" y="1409700"/>
            <a:ext cx="3733800" cy="426720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Cold Hardy Kiwi 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(</a:t>
            </a:r>
            <a:r>
              <a:rPr lang="en-US" sz="4000" i="1" smtClean="0">
                <a:cs typeface="+mj-cs"/>
              </a:rPr>
              <a:t>Actinidia arguta, others</a:t>
            </a:r>
            <a:r>
              <a:rPr lang="en-US" sz="4000" smtClean="0">
                <a:cs typeface="+mj-cs"/>
              </a:rPr>
              <a:t>)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Smooth skinned and eaten like grapes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Several cultivars have been grown with success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Anna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Ken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Red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Lone Star</a:t>
            </a:r>
          </a:p>
        </p:txBody>
      </p:sp>
      <p:sp>
        <p:nvSpPr>
          <p:cNvPr id="53555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29380" name="Picture 5" descr="Lonestar or Panama Ki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58" name="Text Box 6"/>
          <p:cNvSpPr txBox="1">
            <a:spLocks noChangeArrowheads="1"/>
          </p:cNvSpPr>
          <p:nvPr/>
        </p:nvSpPr>
        <p:spPr bwMode="auto">
          <a:xfrm>
            <a:off x="7527925" y="5459413"/>
            <a:ext cx="1101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Garamond" charset="0"/>
                <a:cs typeface="+mn-cs"/>
              </a:rPr>
              <a:t>Just Fruits</a:t>
            </a:r>
          </a:p>
        </p:txBody>
      </p:sp>
      <p:sp>
        <p:nvSpPr>
          <p:cNvPr id="535559" name="Rectangle 7"/>
          <p:cNvSpPr>
            <a:spLocks noChangeArrowheads="1"/>
          </p:cNvSpPr>
          <p:nvPr/>
        </p:nvSpPr>
        <p:spPr bwMode="auto">
          <a:xfrm>
            <a:off x="3746500" y="32464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>
                <a:latin typeface="Garamond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Mayhaws (</a:t>
            </a:r>
            <a:r>
              <a:rPr lang="en-US" sz="4000" i="1" smtClean="0">
                <a:cs typeface="+mj-cs"/>
              </a:rPr>
              <a:t>Cratageus aestivalis, opaca and rufula</a:t>
            </a:r>
            <a:r>
              <a:rPr lang="en-US" sz="4000" smtClean="0">
                <a:cs typeface="+mj-cs"/>
              </a:rPr>
              <a:t>)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Native to the Coastal Plain with concentrations in the lime sinks of SW Georgia.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Typically know as </a:t>
            </a: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cs typeface="+mn-cs"/>
              </a:rPr>
              <a:t>mayhaw ponds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endParaRPr lang="en-US" sz="2800" smtClean="0">
              <a:cs typeface="+mn-cs"/>
            </a:endParaRPr>
          </a:p>
        </p:txBody>
      </p:sp>
      <p:pic>
        <p:nvPicPr>
          <p:cNvPr id="578564" name="Picture 4" descr="new folder 2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828800"/>
            <a:ext cx="4191000" cy="419100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Mayhaws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One of the very few spring flowering trees that thrive in wet areas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Produce tart tasting fruit with uses similar to cranberries</a:t>
            </a:r>
          </a:p>
        </p:txBody>
      </p:sp>
      <p:pic>
        <p:nvPicPr>
          <p:cNvPr id="580612" name="Picture 4" descr="new folder 2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8400" y="1981200"/>
            <a:ext cx="3422650" cy="1851025"/>
          </a:xfrm>
        </p:spPr>
      </p:pic>
      <p:pic>
        <p:nvPicPr>
          <p:cNvPr id="233476" name="Picture 5" descr="new folder 2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65538"/>
            <a:ext cx="36576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Mayhaw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35523" name="Picture 4" descr="new folder 3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7353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661" name="Picture 5" descr="new folder 4-1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800" y="1676400"/>
            <a:ext cx="4419600" cy="41910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Excellent for jelly and syrup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37571" name="Picture 4" descr="new folder 3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1148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709" name="Picture 5" descr="new folder 3-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752600"/>
            <a:ext cx="3962400" cy="44196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Cultivars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Recent breeding developments in Louisiana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In Georgia trials </a:t>
            </a:r>
            <a:r>
              <a:rPr lang="ja-JP" altLang="en-US" sz="2800" smtClean="0">
                <a:latin typeface="Arial"/>
                <a:cs typeface="+mn-cs"/>
              </a:rPr>
              <a:t>‘</a:t>
            </a:r>
            <a:r>
              <a:rPr lang="en-US" sz="2800" smtClean="0">
                <a:cs typeface="+mn-cs"/>
              </a:rPr>
              <a:t>Super Spur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, </a:t>
            </a:r>
            <a:r>
              <a:rPr lang="ja-JP" altLang="en-US" sz="2800" smtClean="0">
                <a:latin typeface="Arial"/>
                <a:cs typeface="+mn-cs"/>
              </a:rPr>
              <a:t>‘</a:t>
            </a:r>
            <a:r>
              <a:rPr lang="en-US" sz="2800" smtClean="0">
                <a:cs typeface="+mn-cs"/>
              </a:rPr>
              <a:t>Big Red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 and </a:t>
            </a:r>
            <a:r>
              <a:rPr lang="ja-JP" altLang="en-US" sz="2800" smtClean="0">
                <a:latin typeface="Arial"/>
                <a:cs typeface="+mn-cs"/>
              </a:rPr>
              <a:t>‘</a:t>
            </a:r>
            <a:r>
              <a:rPr lang="en-US" sz="2800" smtClean="0">
                <a:cs typeface="+mn-cs"/>
              </a:rPr>
              <a:t>Turnage 57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 have performed well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Mr. Burl Turnage from Albany, Ga. has been the leading authority in the state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586756" name="Picture 4" descr="new folder 4-1-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5850" y="1600200"/>
            <a:ext cx="3714750" cy="4876800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Mulberry (</a:t>
            </a:r>
            <a:r>
              <a:rPr lang="en-US" i="1" smtClean="0">
                <a:cs typeface="+mj-cs"/>
              </a:rPr>
              <a:t>Morus </a:t>
            </a:r>
            <a:r>
              <a:rPr lang="en-US" smtClean="0">
                <a:cs typeface="+mj-cs"/>
              </a:rPr>
              <a:t>sp.)</a:t>
            </a:r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Red (</a:t>
            </a:r>
            <a:r>
              <a:rPr lang="en-US" sz="2400" i="1" smtClean="0">
                <a:cs typeface="+mn-cs"/>
              </a:rPr>
              <a:t>rubra</a:t>
            </a:r>
            <a:r>
              <a:rPr lang="en-US" sz="2400" smtClean="0">
                <a:cs typeface="+mn-cs"/>
              </a:rPr>
              <a:t>) native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White (</a:t>
            </a:r>
            <a:r>
              <a:rPr lang="en-US" sz="2400" i="1" smtClean="0">
                <a:cs typeface="+mn-cs"/>
              </a:rPr>
              <a:t>alba</a:t>
            </a:r>
            <a:r>
              <a:rPr lang="en-US" sz="2400" smtClean="0">
                <a:cs typeface="+mn-cs"/>
              </a:rPr>
              <a:t>) China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Black (</a:t>
            </a:r>
            <a:r>
              <a:rPr lang="en-US" sz="2400" i="1" smtClean="0">
                <a:cs typeface="+mn-cs"/>
              </a:rPr>
              <a:t>nigra</a:t>
            </a:r>
            <a:r>
              <a:rPr lang="en-US" sz="2400" smtClean="0">
                <a:cs typeface="+mn-cs"/>
              </a:rPr>
              <a:t>) W. Asian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Large deciduous trees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Excellent for attracting birds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Voted #1 fruit by the Georgia Carwash Owners Association</a:t>
            </a:r>
          </a:p>
        </p:txBody>
      </p:sp>
      <p:pic>
        <p:nvPicPr>
          <p:cNvPr id="588804" name="Picture 4" descr="Untitled-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800" y="1752600"/>
            <a:ext cx="4419600" cy="3505200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Georgia and Mulberries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History of Georgia is interwoven with mulberries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The Trustees promoted  silk production and thousands of trees were planted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The Queen of England wore gowns made of Georgia silk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sp>
        <p:nvSpPr>
          <p:cNvPr id="613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43716" name="Picture 5" descr="silkco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572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Giant Mulberries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Pakistan mulberry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Expert in this field is Dr. A. J. Bullard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Too large for the birds to easily eat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2.5-3.5 inches by 0.4 inches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45764" name="Picture 5" descr="mulfr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381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j-cs"/>
              </a:rPr>
              <a:t>Mean Temperature in Ga. (F)</a:t>
            </a:r>
          </a:p>
        </p:txBody>
      </p:sp>
      <p:pic>
        <p:nvPicPr>
          <p:cNvPr id="26626" name="Picture 3" descr="t0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3912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Wacissa Mulberry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Black mulberry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Selection from North Florida with 1.5 inch long fruit</a:t>
            </a:r>
          </a:p>
        </p:txBody>
      </p:sp>
      <p:sp>
        <p:nvSpPr>
          <p:cNvPr id="6174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47812" name="Picture 5" descr="Wacissa Mulbe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600200"/>
            <a:ext cx="3938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Pawpaw (</a:t>
            </a:r>
            <a:r>
              <a:rPr lang="en-US" i="1" smtClean="0">
                <a:cs typeface="+mj-cs"/>
              </a:rPr>
              <a:t>Asimina triloba</a:t>
            </a:r>
            <a:r>
              <a:rPr lang="en-US" smtClean="0">
                <a:cs typeface="+mj-cs"/>
              </a:rPr>
              <a:t>)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Slow growing decidious tree native to Georgia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Needs shade to establishment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Produces rich, custard flavored fruit with slight wet sock odor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Very addicting</a:t>
            </a:r>
          </a:p>
        </p:txBody>
      </p:sp>
      <p:pic>
        <p:nvPicPr>
          <p:cNvPr id="619524" name="Picture 4" descr="100_16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3825" y="1981200"/>
            <a:ext cx="3111500" cy="411480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Pawpaw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Cultivar trial at the Tifton Experiment Station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Dr. Desmond Layne at Clemson is the expert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Overleese, Sunflower</a:t>
            </a:r>
          </a:p>
        </p:txBody>
      </p:sp>
      <p:pic>
        <p:nvPicPr>
          <p:cNvPr id="621572" name="Picture 4" descr="100_16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550" y="2660650"/>
            <a:ext cx="3702050" cy="2754313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Asian Pears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Korean Giant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Shinko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Yoinashi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Hybrids: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Kieffer-preserves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Orient-general purpose-canning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Spalding-fresh</a:t>
            </a:r>
          </a:p>
        </p:txBody>
      </p:sp>
      <p:sp>
        <p:nvSpPr>
          <p:cNvPr id="6236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253956" name="Picture 5" descr="P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30400"/>
            <a:ext cx="4191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4708525" y="5078413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Garamond" charset="0"/>
                <a:cs typeface="+mn-cs"/>
              </a:rPr>
              <a:t>Willis Orchards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 descr="Untitled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Asian Pear (</a:t>
            </a:r>
            <a:r>
              <a:rPr lang="en-US" i="1" smtClean="0">
                <a:cs typeface="+mj-cs"/>
              </a:rPr>
              <a:t>Pyrus pyrifolia</a:t>
            </a:r>
            <a:r>
              <a:rPr lang="en-US" smtClean="0">
                <a:cs typeface="+mj-cs"/>
              </a:rPr>
              <a:t>)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Cold hardy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Best grafted on to Callery pear root stock.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Susceptibility of cultivars to bot canker and fireblight varies greatly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Some limited commercial production in Georgia</a:t>
            </a:r>
          </a:p>
          <a:p>
            <a:pPr eaLnBrk="1" hangingPunct="1"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590852" name="Picture 4" descr="Untitled-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5275" y="1981200"/>
            <a:ext cx="2955925" cy="4114800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Peaches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 the Piedmont plant cultivars with a chilling requirement of 750 hours or more. 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Religious spraying is necessary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Back pew gardeners should plant early ripening cultivars….only one generation of worms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Peach cultivars</a:t>
            </a:r>
            <a:br>
              <a:rPr lang="en-US" smtClean="0">
                <a:cs typeface="+mj-cs"/>
              </a:rPr>
            </a:br>
            <a:r>
              <a:rPr lang="en-US" smtClean="0">
                <a:cs typeface="+mj-cs"/>
              </a:rPr>
              <a:t>Many to choose from</a:t>
            </a: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Surecrop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Summerprince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Sureprince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Redhaven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Nectar (white)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Majestic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Windblo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Loring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Dixieland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Jefferson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Autumnprince</a:t>
            </a:r>
          </a:p>
        </p:txBody>
      </p:sp>
      <p:pic>
        <p:nvPicPr>
          <p:cNvPr id="629765" name="Picture 5" descr="AP01-7 Branch 04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800" y="2209800"/>
            <a:ext cx="4114800" cy="3657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Plums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Byrongold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Robusto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Rubyprince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Segundo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sp>
        <p:nvSpPr>
          <p:cNvPr id="63181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Japanese or Oriental  Persimmon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(</a:t>
            </a:r>
            <a:r>
              <a:rPr lang="en-US" sz="4000" i="1" smtClean="0">
                <a:cs typeface="+mj-cs"/>
              </a:rPr>
              <a:t>Diospyos kaki</a:t>
            </a:r>
            <a:r>
              <a:rPr lang="en-US" sz="4000" smtClean="0">
                <a:cs typeface="+mj-cs"/>
              </a:rPr>
              <a:t>)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cs typeface="+mn-cs"/>
              </a:rPr>
              <a:t>Small deciduous tree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cs typeface="+mn-cs"/>
              </a:rPr>
              <a:t>Our native persimmon (</a:t>
            </a:r>
            <a:r>
              <a:rPr lang="en-US" sz="2000" i="1" smtClean="0">
                <a:cs typeface="+mn-cs"/>
              </a:rPr>
              <a:t>Diospyos virginiana</a:t>
            </a:r>
            <a:r>
              <a:rPr lang="en-US" sz="2000" smtClean="0">
                <a:cs typeface="+mn-cs"/>
              </a:rPr>
              <a:t>) is commonly used as the rootstock.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cs typeface="+mn-cs"/>
              </a:rPr>
              <a:t>Most cultivars are female flowered and will set fruit without pollination, but fruit  size and retention  is better with pollination (seeds)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556036" name="Picture 4" descr="Untitled-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267200" cy="4191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ypertext version of USDA Hardiness Zon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-3657600"/>
            <a:ext cx="10058400" cy="1104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Fruit Types in Persimmon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Astringent- need to be soft before eating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Non-astringent- eat like an apple, great on salads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Pollen constant- with seeds the fruit is </a:t>
            </a: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cs typeface="+mn-cs"/>
              </a:rPr>
              <a:t>clear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endParaRPr lang="en-US" sz="2800" smtClean="0">
              <a:cs typeface="+mn-cs"/>
            </a:endParaRP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Pollen variant- with seeds tannin spots are present</a:t>
            </a:r>
          </a:p>
        </p:txBody>
      </p:sp>
      <p:pic>
        <p:nvPicPr>
          <p:cNvPr id="558084" name="Picture 4" descr="Untitled-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550" y="2327275"/>
            <a:ext cx="3702050" cy="29352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772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5927725" y="6602413"/>
            <a:ext cx="93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Garamond" charset="0"/>
                <a:cs typeface="+mn-cs"/>
              </a:rPr>
              <a:t>U of Cal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Sheng Persimmon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Astringent but cold hardy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Has performed well in Middle and North Georgia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Very good quality</a:t>
            </a:r>
          </a:p>
        </p:txBody>
      </p:sp>
      <p:sp>
        <p:nvSpPr>
          <p:cNvPr id="5621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72388" name="Picture 5" descr="persimmonsheng6-s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57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4632325" y="5154613"/>
            <a:ext cx="2125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Garamond" charset="0"/>
                <a:cs typeface="+mn-cs"/>
              </a:rPr>
              <a:t>Just Fruit and Exotics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Saijo Persimmon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Astingent but very high quality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Performs well in South Georgia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Sept. through Oct. in South Georgia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74436" name="Picture 5" descr="Saijo Astringent Persim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54213"/>
            <a:ext cx="411480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Fuyugaki Persimmon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Fuyu and Jiro are good choices for non-astringent persimmons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Not at cold hardy as Great Wall and Sheng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Produces good quality fruit in Oct.</a:t>
            </a:r>
          </a:p>
        </p:txBody>
      </p:sp>
      <p:sp>
        <p:nvSpPr>
          <p:cNvPr id="5662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76484" name="Picture 5" descr="Fuyu Persim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495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Pomegranate (</a:t>
            </a:r>
            <a:r>
              <a:rPr lang="en-US" i="1" smtClean="0">
                <a:cs typeface="+mj-cs"/>
              </a:rPr>
              <a:t>Punica granatum</a:t>
            </a:r>
            <a:r>
              <a:rPr lang="en-US" smtClean="0">
                <a:cs typeface="+mj-cs"/>
              </a:rPr>
              <a:t>)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Large shrub or small deciduous tree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Hardy to about 12 degrees F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Both tart and sweet types are available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Fruit are borne  on current season</a:t>
            </a:r>
            <a:r>
              <a:rPr lang="ja-JP" altLang="en-US" sz="2000" smtClean="0">
                <a:latin typeface="Arial"/>
                <a:cs typeface="+mn-cs"/>
              </a:rPr>
              <a:t>’</a:t>
            </a:r>
            <a:r>
              <a:rPr lang="en-US" sz="2000" smtClean="0">
                <a:cs typeface="+mn-cs"/>
              </a:rPr>
              <a:t>s growth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Attractive flowers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Flowers can be vase shapes (sterile) or bell shaped (fertile)</a:t>
            </a:r>
          </a:p>
          <a:p>
            <a:pPr eaLnBrk="1" hangingPunct="1"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5683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1295400"/>
            <a:ext cx="3810000" cy="3748088"/>
          </a:xfrm>
        </p:spPr>
      </p:pic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3886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Pomegranate History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Persephone was kidnapped by Hades and carried to the Underworld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Her mother begged Zeus to allow Persephone to return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Zeus agreed on the condition Persephone had not eaten any food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in the Underworld. However, she had eaten a few pomegrate seeds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smtClean="0">
                <a:effectLst/>
                <a:cs typeface="+mn-cs"/>
              </a:rPr>
              <a:t>􀁺 So Zeus decreed that Persephone should spend part of each year on earth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(Spring, Fall, Summer), and part 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smtClean="0">
                <a:effectLst/>
                <a:cs typeface="+mn-cs"/>
              </a:rPr>
              <a:t>the Underworld (Winter).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smtClean="0">
              <a:cs typeface="+mn-cs"/>
            </a:endParaRPr>
          </a:p>
        </p:txBody>
      </p:sp>
      <p:pic>
        <p:nvPicPr>
          <p:cNvPr id="5703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524000"/>
            <a:ext cx="2643188" cy="3892550"/>
          </a:xfrm>
        </p:spPr>
      </p:pic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2667000"/>
            <a:ext cx="188753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7223125" y="6145213"/>
            <a:ext cx="1220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Garamond" charset="0"/>
                <a:cs typeface="+mn-cs"/>
              </a:rPr>
              <a:t>U. Of  Cal.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Pomegrantes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Best performing cultivars in South Georgia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Afganski (R-26)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Kaj-Acik-Anor (R-9)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Nikitski Ranni (R-19)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Cranberry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Crab</a:t>
            </a:r>
          </a:p>
        </p:txBody>
      </p:sp>
      <p:pic>
        <p:nvPicPr>
          <p:cNvPr id="5724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0725" y="3810000"/>
            <a:ext cx="2073275" cy="2362200"/>
          </a:xfrm>
        </p:spPr>
      </p:pic>
      <p:pic>
        <p:nvPicPr>
          <p:cNvPr id="572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23622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24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28194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5744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5765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Mean Low Temp in Ga. (F)- determines where m many fruits can be grown- i.e. Figs are hardy to about 0-10 degrees F</a:t>
            </a:r>
          </a:p>
        </p:txBody>
      </p:sp>
      <p:pic>
        <p:nvPicPr>
          <p:cNvPr id="503811" name="Picture 3" descr="South-East region Hardiness Zone Ma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2141538"/>
            <a:ext cx="7772400" cy="47164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3812" name="Oval 4"/>
          <p:cNvSpPr>
            <a:spLocks noChangeArrowheads="1"/>
          </p:cNvSpPr>
          <p:nvPr/>
        </p:nvSpPr>
        <p:spPr bwMode="auto">
          <a:xfrm>
            <a:off x="6172200" y="4419600"/>
            <a:ext cx="1676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Garamond" charset="0"/>
                <a:cs typeface="+mn-cs"/>
              </a:rPr>
              <a:t>20-25 F</a:t>
            </a:r>
          </a:p>
        </p:txBody>
      </p:sp>
      <p:sp>
        <p:nvSpPr>
          <p:cNvPr id="503813" name="Oval 5"/>
          <p:cNvSpPr>
            <a:spLocks noChangeArrowheads="1"/>
          </p:cNvSpPr>
          <p:nvPr/>
        </p:nvSpPr>
        <p:spPr bwMode="auto">
          <a:xfrm>
            <a:off x="2514600" y="3352800"/>
            <a:ext cx="1371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Garamond" charset="0"/>
                <a:cs typeface="+mn-cs"/>
              </a:rPr>
              <a:t>10-15 F</a:t>
            </a:r>
          </a:p>
        </p:txBody>
      </p:sp>
      <p:sp>
        <p:nvSpPr>
          <p:cNvPr id="503814" name="Oval 6"/>
          <p:cNvSpPr>
            <a:spLocks noChangeArrowheads="1"/>
          </p:cNvSpPr>
          <p:nvPr/>
        </p:nvSpPr>
        <p:spPr bwMode="auto">
          <a:xfrm>
            <a:off x="4419600" y="2438400"/>
            <a:ext cx="1524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Garamond" charset="0"/>
                <a:cs typeface="+mn-cs"/>
              </a:rPr>
              <a:t>0-5 F</a:t>
            </a:r>
          </a:p>
        </p:txBody>
      </p:sp>
      <p:sp>
        <p:nvSpPr>
          <p:cNvPr id="503815" name="Oval 7"/>
          <p:cNvSpPr>
            <a:spLocks noChangeArrowheads="1"/>
          </p:cNvSpPr>
          <p:nvPr/>
        </p:nvSpPr>
        <p:spPr bwMode="auto">
          <a:xfrm>
            <a:off x="2590800" y="4267200"/>
            <a:ext cx="1447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Garamond" charset="0"/>
                <a:cs typeface="+mn-cs"/>
              </a:rPr>
              <a:t>15-20 F</a:t>
            </a:r>
          </a:p>
        </p:txBody>
      </p:sp>
      <p:sp>
        <p:nvSpPr>
          <p:cNvPr id="503816" name="Text Box 8"/>
          <p:cNvSpPr txBox="1">
            <a:spLocks noChangeArrowheads="1"/>
          </p:cNvSpPr>
          <p:nvPr/>
        </p:nvSpPr>
        <p:spPr bwMode="auto">
          <a:xfrm>
            <a:off x="1143000" y="2438400"/>
            <a:ext cx="330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Garamond" charset="0"/>
                <a:cs typeface="+mn-cs"/>
              </a:rPr>
              <a:t>Five temperature zones</a:t>
            </a:r>
          </a:p>
        </p:txBody>
      </p:sp>
      <p:sp>
        <p:nvSpPr>
          <p:cNvPr id="503817" name="Oval 9"/>
          <p:cNvSpPr>
            <a:spLocks noChangeArrowheads="1"/>
          </p:cNvSpPr>
          <p:nvPr/>
        </p:nvSpPr>
        <p:spPr bwMode="auto">
          <a:xfrm>
            <a:off x="3200400" y="2819400"/>
            <a:ext cx="1295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5-10 F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Strawberry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981450" cy="3255963"/>
          </a:xfrm>
        </p:spPr>
        <p:txBody>
          <a:bodyPr/>
          <a:lstStyle/>
          <a:p>
            <a:pPr marL="533400" indent="-533400" eaLnBrk="1" hangingPunct="1">
              <a:buFont typeface="Wingdings" charset="0"/>
              <a:buNone/>
              <a:defRPr/>
            </a:pPr>
            <a:r>
              <a:rPr lang="en-US" sz="2800" smtClean="0">
                <a:latin typeface="Arial" charset="0"/>
                <a:cs typeface="+mn-cs"/>
              </a:rPr>
              <a:t>Two very different types and cultural systems can be used.</a:t>
            </a:r>
          </a:p>
          <a:p>
            <a:pPr marL="533400" indent="-533400" eaLnBrk="1" hangingPunct="1">
              <a:buFont typeface="Wingdings" charset="0"/>
              <a:buAutoNum type="arabicPeriod"/>
              <a:defRPr/>
            </a:pPr>
            <a:r>
              <a:rPr lang="en-US" sz="2800" smtClean="0">
                <a:latin typeface="Arial" charset="0"/>
                <a:cs typeface="+mn-cs"/>
              </a:rPr>
              <a:t>Annual hill system with California or Florida cultivars</a:t>
            </a:r>
          </a:p>
          <a:p>
            <a:pPr marL="533400" indent="-533400" eaLnBrk="1" hangingPunct="1">
              <a:buFont typeface="Wingdings" charset="0"/>
              <a:buAutoNum type="arabicPeriod"/>
              <a:defRPr/>
            </a:pPr>
            <a:r>
              <a:rPr lang="en-US" sz="2800" smtClean="0">
                <a:latin typeface="Arial" charset="0"/>
                <a:cs typeface="+mn-cs"/>
              </a:rPr>
              <a:t>Matted row with northern cultivars</a:t>
            </a:r>
          </a:p>
          <a:p>
            <a:pPr marL="533400" indent="-533400" eaLnBrk="1" hangingPunct="1">
              <a:defRPr/>
            </a:pPr>
            <a:endParaRPr lang="en-US" sz="2800" smtClean="0">
              <a:latin typeface="Arial" charset="0"/>
              <a:cs typeface="+mn-cs"/>
            </a:endParaRPr>
          </a:p>
          <a:p>
            <a:pPr marL="533400" indent="-533400" eaLnBrk="1" hangingPunct="1">
              <a:buFont typeface="Wingdings" charset="0"/>
              <a:buNone/>
              <a:defRPr/>
            </a:pPr>
            <a:endParaRPr lang="en-US" sz="2800" smtClean="0">
              <a:latin typeface="Arial" charset="0"/>
              <a:cs typeface="+mn-cs"/>
            </a:endParaRPr>
          </a:p>
          <a:p>
            <a:pPr marL="533400" indent="-533400" eaLnBrk="1" hangingPunct="1">
              <a:buFont typeface="Wingdings" charset="0"/>
              <a:buNone/>
              <a:defRPr/>
            </a:pPr>
            <a:endParaRPr lang="en-US" sz="2800" smtClean="0">
              <a:latin typeface="Arial" charset="0"/>
              <a:cs typeface="+mn-cs"/>
            </a:endParaRPr>
          </a:p>
          <a:p>
            <a:pPr marL="533400" indent="-533400" eaLnBrk="1" hangingPunct="1">
              <a:defRPr/>
            </a:pPr>
            <a:endParaRPr lang="en-US" sz="2800" smtClean="0">
              <a:latin typeface="Arial" charset="0"/>
              <a:cs typeface="+mn-cs"/>
            </a:endParaRPr>
          </a:p>
        </p:txBody>
      </p:sp>
      <p:pic>
        <p:nvPicPr>
          <p:cNvPr id="117764" name="Picture 4" descr="fchiloen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1905000"/>
            <a:ext cx="3581400" cy="29273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Strawberry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Annual hill or </a:t>
            </a: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latin typeface="Arial" charset="0"/>
                <a:cs typeface="+mn-cs"/>
              </a:rPr>
              <a:t>plasticulture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endParaRPr lang="en-US" sz="2800" smtClean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sz="2800" smtClean="0">
              <a:latin typeface="Arial" charset="0"/>
              <a:cs typeface="+mn-cs"/>
            </a:endParaRPr>
          </a:p>
        </p:txBody>
      </p:sp>
      <p:pic>
        <p:nvPicPr>
          <p:cNvPr id="120836" name="Picture 4" descr="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411413"/>
            <a:ext cx="6324600" cy="425291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Strawberry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Annual hill or </a:t>
            </a: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latin typeface="Arial" charset="0"/>
                <a:cs typeface="+mn-cs"/>
              </a:rPr>
              <a:t>plasticulture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High yields, good quality, avoids many pest problems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More expensive and time consuming</a:t>
            </a:r>
          </a:p>
          <a:p>
            <a:pPr eaLnBrk="1" hangingPunct="1">
              <a:defRPr/>
            </a:pPr>
            <a:endParaRPr lang="en-US" sz="2800" smtClean="0">
              <a:latin typeface="Arial" charset="0"/>
              <a:cs typeface="+mn-cs"/>
            </a:endParaRPr>
          </a:p>
        </p:txBody>
      </p:sp>
      <p:pic>
        <p:nvPicPr>
          <p:cNvPr id="119812" name="Picture 4" descr="strawbplasti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6213" y="1981200"/>
            <a:ext cx="3006725" cy="198913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9813" name="Picture 5" descr="8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4038600"/>
            <a:ext cx="3733800" cy="2286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Annual Hill System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Form raised beds 26 inches wide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Lime and fertilize as needed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Commercial growers use black plastic with drip tape under plastic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Plant in early Oct. if possible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Use only Chandler, Camarosa, Sweet Charlie, Festival, etc. (California and Florida types)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Regular matted row cultivars are not productive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Don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t plant too deep!!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Set plants 12 inches by 12 inches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cs typeface="+mn-cs"/>
              </a:rPr>
              <a:t>Use plug plants or cut off leaves if bare root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smtClean="0">
              <a:cs typeface="+mn-c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Annual Hill System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Plants will form branched crowns-a tree like structure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Pick off all dead leaves and flower in late winter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Pick off runners in spring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Fertilize like a vegetable crop in the spring. Keep actively growing all spring, if temperature are moderate you will keeping getting more flowers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Plow up in June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Rotate to another site next year.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cs typeface="+mj-cs"/>
              </a:rPr>
              <a:t>Laying Plastic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You can lay plastic manually or use pine or wheat straw as mulch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Be sure to adjust pH (lime) and fertilizer before planting, especially phosphrous </a:t>
            </a:r>
          </a:p>
        </p:txBody>
      </p:sp>
      <p:pic>
        <p:nvPicPr>
          <p:cNvPr id="161798" name="Picture 6" descr="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2133600"/>
            <a:ext cx="3886200" cy="3733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cs typeface="+mj-cs"/>
              </a:rPr>
              <a:t>Setting Plants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Containized (plug) plants are best, but bare root can be used.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Cut off the old leaves or very intensive watering is needed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Don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t </a:t>
            </a:r>
            <a:r>
              <a:rPr lang="ja-JP" altLang="en-US" sz="2400" smtClean="0">
                <a:latin typeface="Arial"/>
                <a:cs typeface="+mn-cs"/>
              </a:rPr>
              <a:t>“</a:t>
            </a:r>
            <a:r>
              <a:rPr lang="en-US" sz="2400" smtClean="0">
                <a:cs typeface="+mn-cs"/>
              </a:rPr>
              <a:t>J</a:t>
            </a:r>
            <a:r>
              <a:rPr lang="ja-JP" altLang="en-US" sz="2400" smtClean="0">
                <a:latin typeface="Arial"/>
                <a:cs typeface="+mn-cs"/>
              </a:rPr>
              <a:t>”</a:t>
            </a:r>
            <a:r>
              <a:rPr lang="en-US" sz="2400" smtClean="0">
                <a:cs typeface="+mn-cs"/>
              </a:rPr>
              <a:t> roots the plants, cut root off at five inches if needed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Don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t bury the growing tip!!!</a:t>
            </a:r>
          </a:p>
        </p:txBody>
      </p:sp>
      <p:pic>
        <p:nvPicPr>
          <p:cNvPr id="164871" name="Picture 7" descr="transpla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263" y="2209800"/>
            <a:ext cx="3028950" cy="3657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>
                <a:cs typeface="+mj-cs"/>
              </a:rPr>
              <a:t>Spring</a:t>
            </a:r>
          </a:p>
        </p:txBody>
      </p:sp>
      <p:sp>
        <p:nvSpPr>
          <p:cNvPr id="166920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Each plant will get the size of a dinner plant by summer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Production can be impressive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Sanitation (removal of dead leaves) is important</a:t>
            </a:r>
          </a:p>
        </p:txBody>
      </p:sp>
      <p:pic>
        <p:nvPicPr>
          <p:cNvPr id="166923" name="Picture 11" descr="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1933575"/>
            <a:ext cx="3505200" cy="21463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6924" name="Picture 12" descr="strawbplastic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4114800"/>
            <a:ext cx="3505200" cy="1981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Additional information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UGA CAES web site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www.smallfruits.org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smtClean="0">
                <a:cs typeface="+mj-cs"/>
              </a:rPr>
              <a:t>Thank you and have a great 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>fruit season!   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>Questions: Dr. Gerard Krewer 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>229-392-1388 </a:t>
            </a:r>
          </a:p>
        </p:txBody>
      </p:sp>
      <p:pic>
        <p:nvPicPr>
          <p:cNvPr id="256003" name="Picture 3" descr="09California 15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500" y="1981200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Winter chilling is important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Chilling requirement is the number of hours 45 degree F and below required for normal development in the spring.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Also has a big influence on bloom date.</a:t>
            </a:r>
          </a:p>
        </p:txBody>
      </p:sp>
      <p:pic>
        <p:nvPicPr>
          <p:cNvPr id="505863" name="Picture 7" descr="IMG_15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400" y="1295400"/>
            <a:ext cx="3695700" cy="27717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8" descr="Blueberry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8131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2" descr="krewer-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24384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/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Winter Chilling Map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Hours below 45 degrees F</a:t>
            </a:r>
          </a:p>
        </p:txBody>
      </p:sp>
      <p:pic>
        <p:nvPicPr>
          <p:cNvPr id="2826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9296400" cy="4724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01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9916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j-cs"/>
              </a:rPr>
              <a:t>Adequate Winter Chilling is Important</a:t>
            </a:r>
            <a:br>
              <a:rPr lang="en-US" sz="2800" smtClean="0">
                <a:cs typeface="+mj-cs"/>
              </a:rPr>
            </a:br>
            <a:r>
              <a:rPr lang="en-US" sz="2800" smtClean="0">
                <a:cs typeface="+mj-cs"/>
              </a:rPr>
              <a:t>in Fruit Production (esp. pears, apples, peaches)</a:t>
            </a: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5638800" y="5562600"/>
            <a:ext cx="2590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>
                <a:latin typeface="Times New Roman" charset="0"/>
                <a:cs typeface="+mn-cs"/>
              </a:rPr>
              <a:t>Chilling not satisfied</a:t>
            </a:r>
          </a:p>
          <a:p>
            <a:pPr algn="ctr" eaLnBrk="1" hangingPunct="1">
              <a:defRPr/>
            </a:pPr>
            <a:r>
              <a:rPr lang="ja-JP" altLang="en-US" sz="2400">
                <a:latin typeface="Arial"/>
                <a:cs typeface="+mn-cs"/>
              </a:rPr>
              <a:t>“</a:t>
            </a:r>
            <a:r>
              <a:rPr lang="en-US" sz="2400">
                <a:latin typeface="Times New Roman" charset="0"/>
                <a:cs typeface="+mn-cs"/>
              </a:rPr>
              <a:t>Plucked chicken</a:t>
            </a:r>
            <a:r>
              <a:rPr lang="ja-JP" altLang="en-US" sz="2400">
                <a:latin typeface="Arial"/>
                <a:cs typeface="+mn-cs"/>
              </a:rPr>
              <a:t>”</a:t>
            </a: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609600" y="4876800"/>
            <a:ext cx="2743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>
                <a:latin typeface="Times New Roman" charset="0"/>
                <a:cs typeface="+mn-cs"/>
              </a:rPr>
              <a:t>Chilling requirement</a:t>
            </a:r>
          </a:p>
          <a:p>
            <a:pPr algn="ctr" eaLnBrk="1" hangingPunct="1">
              <a:defRPr/>
            </a:pPr>
            <a:r>
              <a:rPr lang="en-US" sz="2400">
                <a:latin typeface="Times New Roman" charset="0"/>
                <a:cs typeface="+mn-cs"/>
              </a:rPr>
              <a:t>satisfied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Chill hours ranges available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Apples: 300-1200 hours below 45 F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Blueberries: 100-900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Peaches: 150-1100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Muscadine Grapes: ca. 400 but high heat requirement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Danger of Planting Too Low Chilling Cultivars</a:t>
            </a:r>
          </a:p>
        </p:txBody>
      </p:sp>
      <p:grpSp>
        <p:nvGrpSpPr>
          <p:cNvPr id="40962" name="Group 3"/>
          <p:cNvGrpSpPr>
            <a:grpSpLocks noChangeAspect="1"/>
          </p:cNvGrpSpPr>
          <p:nvPr/>
        </p:nvGrpSpPr>
        <p:grpSpPr bwMode="auto">
          <a:xfrm>
            <a:off x="1066800" y="1981200"/>
            <a:ext cx="7543800" cy="4114800"/>
            <a:chOff x="288" y="735"/>
            <a:chExt cx="5184" cy="2854"/>
          </a:xfrm>
        </p:grpSpPr>
        <p:sp>
          <p:nvSpPr>
            <p:cNvPr id="40963" name="AutoShape 4"/>
            <p:cNvSpPr>
              <a:spLocks noChangeAspect="1" noChangeArrowheads="1" noTextEdit="1"/>
            </p:cNvSpPr>
            <p:nvPr/>
          </p:nvSpPr>
          <p:spPr bwMode="auto">
            <a:xfrm>
              <a:off x="288" y="735"/>
              <a:ext cx="5184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4" name="_s288773"/>
            <p:cNvSpPr>
              <a:spLocks noChangeArrowheads="1" noTextEdit="1"/>
            </p:cNvSpPr>
            <p:nvPr/>
          </p:nvSpPr>
          <p:spPr bwMode="auto">
            <a:xfrm>
              <a:off x="1950" y="938"/>
              <a:ext cx="1861" cy="1861"/>
            </a:xfrm>
            <a:custGeom>
              <a:avLst/>
              <a:gdLst>
                <a:gd name="T0" fmla="*/ 690 w 21600"/>
                <a:gd name="T1" fmla="*/ 32 h 21600"/>
                <a:gd name="T2" fmla="*/ 432 w 21600"/>
                <a:gd name="T3" fmla="*/ 336 h 21600"/>
                <a:gd name="T4" fmla="*/ 770 w 21600"/>
                <a:gd name="T5" fmla="*/ 331 h 21600"/>
                <a:gd name="T6" fmla="*/ 1132 w 21600"/>
                <a:gd name="T7" fmla="*/ -215 h 21600"/>
                <a:gd name="T8" fmla="*/ 1447 w 21600"/>
                <a:gd name="T9" fmla="*/ 234 h 21600"/>
                <a:gd name="T10" fmla="*/ 998 w 21600"/>
                <a:gd name="T11" fmla="*/ 54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9 w 21600"/>
                <a:gd name="T19" fmla="*/ 3169 h 21600"/>
                <a:gd name="T20" fmla="*/ 18431 w 21600"/>
                <a:gd name="T21" fmla="*/ 1843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599"/>
                    <a:pt x="10800" y="3599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-1"/>
                  </a:cubicBezTo>
                  <a:cubicBezTo>
                    <a:pt x="11428" y="-1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0965" name="_s288774"/>
            <p:cNvSpPr>
              <a:spLocks noChangeArrowheads="1" noTextEdit="1"/>
            </p:cNvSpPr>
            <p:nvPr/>
          </p:nvSpPr>
          <p:spPr bwMode="auto">
            <a:xfrm rot="7200000">
              <a:off x="2205" y="1378"/>
              <a:ext cx="1861" cy="1861"/>
            </a:xfrm>
            <a:custGeom>
              <a:avLst/>
              <a:gdLst>
                <a:gd name="T0" fmla="*/ 690 w 21600"/>
                <a:gd name="T1" fmla="*/ 32 h 21600"/>
                <a:gd name="T2" fmla="*/ 432 w 21600"/>
                <a:gd name="T3" fmla="*/ 336 h 21600"/>
                <a:gd name="T4" fmla="*/ 770 w 21600"/>
                <a:gd name="T5" fmla="*/ 331 h 21600"/>
                <a:gd name="T6" fmla="*/ 1132 w 21600"/>
                <a:gd name="T7" fmla="*/ -215 h 21600"/>
                <a:gd name="T8" fmla="*/ 1447 w 21600"/>
                <a:gd name="T9" fmla="*/ 234 h 21600"/>
                <a:gd name="T10" fmla="*/ 998 w 21600"/>
                <a:gd name="T11" fmla="*/ 54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9 w 21600"/>
                <a:gd name="T19" fmla="*/ 3169 h 21600"/>
                <a:gd name="T20" fmla="*/ 18431 w 21600"/>
                <a:gd name="T21" fmla="*/ 1843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599"/>
                    <a:pt x="10800" y="3599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-1"/>
                  </a:cubicBezTo>
                  <a:cubicBezTo>
                    <a:pt x="11428" y="-1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0966" name="_s288775"/>
            <p:cNvSpPr>
              <a:spLocks noChangeArrowheads="1" noTextEdit="1"/>
            </p:cNvSpPr>
            <p:nvPr/>
          </p:nvSpPr>
          <p:spPr bwMode="auto">
            <a:xfrm rot="-7200000">
              <a:off x="1696" y="1380"/>
              <a:ext cx="1861" cy="1861"/>
            </a:xfrm>
            <a:custGeom>
              <a:avLst/>
              <a:gdLst>
                <a:gd name="T0" fmla="*/ 690 w 21600"/>
                <a:gd name="T1" fmla="*/ 32 h 21600"/>
                <a:gd name="T2" fmla="*/ 432 w 21600"/>
                <a:gd name="T3" fmla="*/ 336 h 21600"/>
                <a:gd name="T4" fmla="*/ 770 w 21600"/>
                <a:gd name="T5" fmla="*/ 331 h 21600"/>
                <a:gd name="T6" fmla="*/ 1132 w 21600"/>
                <a:gd name="T7" fmla="*/ -215 h 21600"/>
                <a:gd name="T8" fmla="*/ 1447 w 21600"/>
                <a:gd name="T9" fmla="*/ 234 h 21600"/>
                <a:gd name="T10" fmla="*/ 998 w 21600"/>
                <a:gd name="T11" fmla="*/ 54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9 w 21600"/>
                <a:gd name="T19" fmla="*/ 3169 h 21600"/>
                <a:gd name="T20" fmla="*/ 18431 w 21600"/>
                <a:gd name="T21" fmla="*/ 1843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599"/>
                    <a:pt x="10800" y="3599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-1"/>
                  </a:cubicBezTo>
                  <a:cubicBezTo>
                    <a:pt x="11428" y="-1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0967" name="_s288776"/>
            <p:cNvSpPr>
              <a:spLocks noChangeArrowheads="1"/>
            </p:cNvSpPr>
            <p:nvPr/>
          </p:nvSpPr>
          <p:spPr bwMode="auto">
            <a:xfrm>
              <a:off x="3390" y="1279"/>
              <a:ext cx="747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2000">
                  <a:latin typeface="Verdana" charset="0"/>
                </a:rPr>
                <a:t>Winter Chilling</a:t>
              </a:r>
            </a:p>
            <a:p>
              <a:pPr algn="ctr"/>
              <a:r>
                <a:rPr lang="en-US" sz="2000">
                  <a:latin typeface="Verdana" charset="0"/>
                </a:rPr>
                <a:t>Satisfied</a:t>
              </a:r>
            </a:p>
          </p:txBody>
        </p:sp>
        <p:sp>
          <p:nvSpPr>
            <p:cNvPr id="40968" name="_s288777"/>
            <p:cNvSpPr>
              <a:spLocks noChangeArrowheads="1"/>
            </p:cNvSpPr>
            <p:nvPr/>
          </p:nvSpPr>
          <p:spPr bwMode="auto">
            <a:xfrm>
              <a:off x="2507" y="2808"/>
              <a:ext cx="747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2000">
                  <a:latin typeface="Verdana" charset="0"/>
                </a:rPr>
                <a:t>Heat Units</a:t>
              </a:r>
            </a:p>
            <a:p>
              <a:pPr algn="ctr"/>
              <a:r>
                <a:rPr lang="en-US" sz="2000">
                  <a:latin typeface="Verdana" charset="0"/>
                </a:rPr>
                <a:t>Accumulated</a:t>
              </a:r>
            </a:p>
          </p:txBody>
        </p:sp>
        <p:sp>
          <p:nvSpPr>
            <p:cNvPr id="40969" name="_s288778"/>
            <p:cNvSpPr>
              <a:spLocks noChangeArrowheads="1"/>
            </p:cNvSpPr>
            <p:nvPr/>
          </p:nvSpPr>
          <p:spPr bwMode="auto">
            <a:xfrm>
              <a:off x="1624" y="1279"/>
              <a:ext cx="747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2000">
                  <a:latin typeface="Verdana" charset="0"/>
                </a:rPr>
                <a:t>Bloom</a:t>
              </a:r>
            </a:p>
            <a:p>
              <a:pPr algn="ctr"/>
              <a:r>
                <a:rPr lang="en-US" sz="2000">
                  <a:latin typeface="Verdana" charset="0"/>
                </a:rPr>
                <a:t>Occurs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Growing Fruit: A Rewarding Experience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Many types of fruits can be grown in the Piedmont.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Cultivar selection is important for success.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However, regular watering, fertilization and pruning is important in the production of fruits.</a:t>
            </a:r>
          </a:p>
        </p:txBody>
      </p:sp>
      <p:pic>
        <p:nvPicPr>
          <p:cNvPr id="4106" name="Picture 10" descr="Muscadine germpla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514600"/>
            <a:ext cx="4229100" cy="311943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089525" y="5175250"/>
            <a:ext cx="11064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>
                <a:cs typeface="+mn-cs"/>
              </a:rPr>
              <a:t>Photo: Pat Conner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Critical temperature for open blooms and small fruit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About 28 degree F if still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If the wind is blowing maybe slightly lower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70643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Georgia last date of 28 F or below in the Spring</a:t>
            </a:r>
          </a:p>
        </p:txBody>
      </p:sp>
      <p:pic>
        <p:nvPicPr>
          <p:cNvPr id="290819" name="Picture 3" descr="krewer-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838200"/>
            <a:ext cx="5105400" cy="6019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7467600" y="46482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Verdana" charset="0"/>
                <a:cs typeface="+mn-cs"/>
              </a:rPr>
              <a:t>Feb.20</a:t>
            </a:r>
          </a:p>
          <a:p>
            <a:pPr algn="ctr">
              <a:defRPr/>
            </a:pPr>
            <a:r>
              <a:rPr lang="en-US">
                <a:latin typeface="Verdana" charset="0"/>
                <a:cs typeface="+mn-cs"/>
              </a:rPr>
              <a:t>March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Learn about your site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47107" name="Picture 4" descr="fig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4676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2" name="Picture 4" descr="krewer-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80772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Strawberry freeze protection with water</a:t>
            </a:r>
          </a:p>
        </p:txBody>
      </p:sp>
      <p:pic>
        <p:nvPicPr>
          <p:cNvPr id="292867" name="Picture 3" descr="overhea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500" y="1981200"/>
            <a:ext cx="54864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3413125" y="5670550"/>
            <a:ext cx="371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Slide courtesy of Dr. Barclay Poling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Strawberry and blueberry freeze protection</a:t>
            </a:r>
          </a:p>
        </p:txBody>
      </p:sp>
      <p:pic>
        <p:nvPicPr>
          <p:cNvPr id="294915" name="Picture 3" descr="claymar29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2057400"/>
            <a:ext cx="54864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1295400" y="567055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Slide courtesy of Dr. Barclay Poling</a:t>
            </a:r>
          </a:p>
        </p:txBody>
      </p:sp>
      <p:pic>
        <p:nvPicPr>
          <p:cNvPr id="53252" name="Picture 5" descr="100_05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40386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Other Methods of Spring Freeze Control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Plant later blooming cultivars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Use floating row covers on strawberries 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Use plastic tunnels on strawberries and blueberries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gen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296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219200" y="101600"/>
            <a:ext cx="5324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Floating</a:t>
            </a:r>
            <a:r>
              <a:rPr lang="en-US" sz="2400">
                <a:cs typeface="+mn-cs"/>
              </a:rPr>
              <a:t> row covers and high tunnels</a:t>
            </a: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1203325" y="5594350"/>
            <a:ext cx="314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Slide coutesy of Fumi Takeda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Nematode Control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Root knot nematodes can be a problem on figs, bunch grapes and kiwifruit.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Special nematode resistant rootstocks are available for bunch grapes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You can sample for nematodes or avoid old garden spots likely to have nematode problems.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/>
            </a:r>
            <a:br>
              <a:rPr lang="en-US" smtClean="0">
                <a:cs typeface="+mj-cs"/>
              </a:rPr>
            </a:br>
            <a:r>
              <a:rPr lang="en-US" smtClean="0">
                <a:cs typeface="+mj-cs"/>
              </a:rPr>
              <a:t>Soil Preparation and Planting Depth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Dig a big hole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18 inches across and 15 inches deep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Break up hard pan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Set plants the same depth they grew in the nursery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1229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652713"/>
            <a:ext cx="3695700" cy="27717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Fruit pesticide requirements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Some need only a few pesticide applications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Many can be grown by the organic method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Apples and stone fruits need to be sprayed every 10-14 days during critical periods to have good quality fruit.</a:t>
            </a:r>
          </a:p>
        </p:txBody>
      </p:sp>
      <p:pic>
        <p:nvPicPr>
          <p:cNvPr id="6152" name="Picture 8" descr="1387046010_c964e853cd_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400" y="2362200"/>
            <a:ext cx="4038600" cy="34417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Install irrigation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Drip irrigation is popular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All you need is value, filter, pressure regulator (optional), tubing and emitters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 timer is a good investment (about $35)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Drip systems are often run daily during hot, dry weather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63491" name="Picture 6" descr="automation-drip-irriga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87888"/>
            <a:ext cx="24384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Systems For Irrigation</a:t>
            </a:r>
          </a:p>
        </p:txBody>
      </p:sp>
      <p:pic>
        <p:nvPicPr>
          <p:cNvPr id="1802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2900" y="1981200"/>
            <a:ext cx="3702050" cy="2193925"/>
          </a:xfrm>
        </p:spPr>
      </p:pic>
      <p:pic>
        <p:nvPicPr>
          <p:cNvPr id="18022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4168775"/>
            <a:ext cx="4038600" cy="2689225"/>
          </a:xfrm>
        </p:spPr>
      </p:pic>
      <p:pic>
        <p:nvPicPr>
          <p:cNvPr id="1802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4114800"/>
            <a:ext cx="4038600" cy="27432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Sprinkler Irrigation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Sprinkler irrigation is another option. Apply one to 1.5 inches per week during hot, dry weather if no rain is received.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Overhead irrigation can also be used for freeze protection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Weed Control in Fruits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A four foot weed-free band on both sides of the plants is needed for best growth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Use shallow cultivation, mulches or herbicides to control weeds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Get an 80-04E nozzle for you sprayer, use low pressure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Finale is a good choice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652713"/>
            <a:ext cx="3695700" cy="27717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!9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850"/>
            <a:ext cx="83058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Text Box 6"/>
          <p:cNvSpPr txBox="1">
            <a:spLocks noChangeArrowheads="1"/>
          </p:cNvSpPr>
          <p:nvPr/>
        </p:nvSpPr>
        <p:spPr bwMode="auto">
          <a:xfrm>
            <a:off x="593725" y="2774950"/>
            <a:ext cx="233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Photo: Fluid Products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Erect Blackberries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Erect Blackberry Cultivars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Natchez-early, thornless, large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Ouachita-mid-season,thornless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Kiowa-mid-season, thorny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Navaho-mid-late season, non-thorny</a:t>
            </a:r>
          </a:p>
        </p:txBody>
      </p:sp>
      <p:pic>
        <p:nvPicPr>
          <p:cNvPr id="19461" name="Picture 5" descr="blackberri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2513013"/>
            <a:ext cx="4038600" cy="28654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New Cultivars from Arkansas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Natchez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Ouachita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Prime Ark-45</a:t>
            </a:r>
          </a:p>
        </p:txBody>
      </p:sp>
      <p:pic>
        <p:nvPicPr>
          <p:cNvPr id="4014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2057400"/>
            <a:ext cx="4343400" cy="39624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Controlling viruses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Use virus tested tissue culture plants or virus tested 1</a:t>
            </a:r>
            <a:r>
              <a:rPr lang="en-US" sz="2800" baseline="30000" smtClean="0">
                <a:cs typeface="+mn-cs"/>
              </a:rPr>
              <a:t>st</a:t>
            </a:r>
            <a:r>
              <a:rPr lang="en-US" sz="2800" smtClean="0">
                <a:cs typeface="+mn-cs"/>
              </a:rPr>
              <a:t> generation plants from tissue culture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Virus tested tissue culture plants grown in a screen house are also a good choice</a:t>
            </a:r>
          </a:p>
        </p:txBody>
      </p:sp>
      <p:pic>
        <p:nvPicPr>
          <p:cNvPr id="409604" name="Picture 4" descr="rasp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lum bright="-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1828800"/>
            <a:ext cx="2990850" cy="3657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28" name="Picture 5" descr="rasp 7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1" t="2113" r="47469" b="71672"/>
          <a:stretch>
            <a:fillRect/>
          </a:stretch>
        </p:blipFill>
        <p:spPr bwMode="auto">
          <a:xfrm>
            <a:off x="7467600" y="3733800"/>
            <a:ext cx="1409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Natchez Characteristics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400" smtClean="0"/>
              <a:t>Flavor</a:t>
            </a:r>
          </a:p>
          <a:p>
            <a:pPr lvl="2" eaLnBrk="1" hangingPunct="1">
              <a:defRPr/>
            </a:pPr>
            <a:r>
              <a:rPr lang="en-US" sz="2000" smtClean="0"/>
              <a:t>Soluble solids averaged 9% compared to 10% for Navaho and Ouachita</a:t>
            </a:r>
          </a:p>
          <a:p>
            <a:pPr lvl="2" eaLnBrk="1" hangingPunct="1">
              <a:defRPr/>
            </a:pPr>
            <a:r>
              <a:rPr lang="en-US" sz="2000" smtClean="0"/>
              <a:t>Somewhat tart at times</a:t>
            </a:r>
          </a:p>
          <a:p>
            <a:pPr lvl="2" eaLnBrk="1" hangingPunct="1">
              <a:defRPr/>
            </a:pPr>
            <a:endParaRPr lang="en-US" sz="2000" smtClean="0"/>
          </a:p>
        </p:txBody>
      </p:sp>
      <p:pic>
        <p:nvPicPr>
          <p:cNvPr id="249860" name="Content Placeholder 8" descr="P1010132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652713"/>
            <a:ext cx="3695700" cy="2770187"/>
          </a:xfrm>
        </p:spPr>
      </p:pic>
      <p:pic>
        <p:nvPicPr>
          <p:cNvPr id="79876" name="Picture 4" descr="C:\Documents and Settings\JRCLARK\My Documents\My Pictures\UA-DivAg_left-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0800"/>
            <a:ext cx="1181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cs typeface="+mj-cs"/>
              </a:rPr>
              <a:t>Ouachita- mid season</a:t>
            </a:r>
          </a:p>
        </p:txBody>
      </p:sp>
      <p:pic>
        <p:nvPicPr>
          <p:cNvPr id="399363" name="Picture 9" descr="FH03002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1981200"/>
            <a:ext cx="4648200" cy="4876800"/>
          </a:xfrm>
        </p:spPr>
      </p:pic>
      <p:pic>
        <p:nvPicPr>
          <p:cNvPr id="81923" name="Picture 4" descr="C:\Documents and Settings\JRCLARK\My Documents\My Pictures\UA-DivAg_left-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0800"/>
            <a:ext cx="1181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Limited  spraying required, maybe even organic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Apples?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Blackberries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Rabbiteye Blueberries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Figs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Jujube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Kiwi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Muscadine Grapes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Pears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cs typeface="+mn-cs"/>
              </a:rPr>
              <a:t>Pomegranates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73075"/>
            <a:ext cx="8153400" cy="1143000"/>
          </a:xfrm>
        </p:spPr>
        <p:txBody>
          <a:bodyPr anchor="b"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eaLnBrk="1" fontAlgn="auto" hangingPunct="1">
              <a:spcAft>
                <a:spcPts val="0"/>
              </a:spcAft>
              <a:defRPr/>
            </a:pPr>
            <a:r>
              <a:rPr lang="en-US" sz="4600" b="0" kern="1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cs typeface="+mj-cs"/>
              </a:rPr>
              <a:t>The New Release: Prime-Ark® 45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36650" y="2147888"/>
            <a:ext cx="3667125" cy="3670300"/>
          </a:xfrm>
        </p:spPr>
        <p:txBody>
          <a:bodyPr/>
          <a:lstStyle/>
          <a:p>
            <a:pPr marL="292100" indent="-292100" eaLnBrk="1" hangingPunct="1">
              <a:lnSpc>
                <a:spcPct val="80000"/>
              </a:lnSpc>
              <a:defRPr/>
            </a:pPr>
            <a:r>
              <a:rPr lang="en-US" sz="2000" smtClean="0">
                <a:cs typeface="+mn-cs"/>
              </a:rPr>
              <a:t>Thorny, erect</a:t>
            </a:r>
          </a:p>
          <a:p>
            <a:pPr marL="292100" indent="-292100" eaLnBrk="1" hangingPunct="1">
              <a:lnSpc>
                <a:spcPct val="80000"/>
              </a:lnSpc>
              <a:defRPr/>
            </a:pPr>
            <a:r>
              <a:rPr lang="en-US" sz="2000" b="1" smtClean="0">
                <a:cs typeface="+mn-cs"/>
              </a:rPr>
              <a:t>Primocane</a:t>
            </a:r>
            <a:r>
              <a:rPr lang="en-US" sz="2000" smtClean="0">
                <a:cs typeface="+mn-cs"/>
              </a:rPr>
              <a:t> cropping begins two weeks later than PrimeJim and PrimeJan-Aug. 8 (Clarksville, Ark.)</a:t>
            </a:r>
          </a:p>
          <a:p>
            <a:pPr marL="292100" indent="-292100" eaLnBrk="1" hangingPunct="1">
              <a:lnSpc>
                <a:spcPct val="80000"/>
              </a:lnSpc>
              <a:defRPr/>
            </a:pPr>
            <a:r>
              <a:rPr lang="en-US" sz="2000" smtClean="0">
                <a:cs typeface="+mn-cs"/>
              </a:rPr>
              <a:t>Mow to ground in winter for primocane cropping</a:t>
            </a:r>
          </a:p>
          <a:p>
            <a:pPr marL="292100" indent="-292100" eaLnBrk="1" hangingPunct="1">
              <a:lnSpc>
                <a:spcPct val="80000"/>
              </a:lnSpc>
              <a:defRPr/>
            </a:pPr>
            <a:r>
              <a:rPr lang="en-US" sz="2000" b="1" smtClean="0">
                <a:cs typeface="+mn-cs"/>
              </a:rPr>
              <a:t>Floricane </a:t>
            </a:r>
            <a:r>
              <a:rPr lang="en-US" sz="2000" smtClean="0">
                <a:cs typeface="+mn-cs"/>
              </a:rPr>
              <a:t>crop ripens beginning June 6, with Natchez or before (Clarksville, Ark.)</a:t>
            </a:r>
          </a:p>
          <a:p>
            <a:pPr marL="292100" indent="-292100"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2000" smtClean="0">
              <a:cs typeface="+mn-cs"/>
            </a:endParaRPr>
          </a:p>
          <a:p>
            <a:pPr marL="292100" indent="-292100" eaLnBrk="1" hangingPunct="1">
              <a:lnSpc>
                <a:spcPct val="80000"/>
              </a:lnSpc>
              <a:defRPr/>
            </a:pPr>
            <a:endParaRPr lang="en-US" sz="1600" smtClean="0">
              <a:cs typeface="+mn-cs"/>
            </a:endParaRPr>
          </a:p>
        </p:txBody>
      </p:sp>
      <p:pic>
        <p:nvPicPr>
          <p:cNvPr id="251908" name="Content Placeholder 7" descr="P101012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1752600"/>
            <a:ext cx="4000500" cy="3000375"/>
          </a:xfrm>
        </p:spPr>
      </p:pic>
      <p:pic>
        <p:nvPicPr>
          <p:cNvPr id="83972" name="Picture 4" descr="C:\Documents and Settings\JRCLARK\My Documents\My Pictures\UA-DivAg_left-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0800"/>
            <a:ext cx="1181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 descr="P10100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962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73075"/>
            <a:ext cx="8153400" cy="1143000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eaLnBrk="1" fontAlgn="auto" hangingPunct="1">
              <a:spcAft>
                <a:spcPts val="0"/>
              </a:spcAft>
              <a:defRPr/>
            </a:pPr>
            <a:r>
              <a:rPr lang="en-US" sz="4600" b="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cs typeface="+mj-cs"/>
              </a:rPr>
              <a:t>Prime-Ark® 45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36650" y="2147888"/>
            <a:ext cx="3667125" cy="3670300"/>
          </a:xfrm>
        </p:spPr>
        <p:txBody>
          <a:bodyPr/>
          <a:lstStyle/>
          <a:p>
            <a:pPr marL="292100" indent="-292100" eaLnBrk="1" hangingPunct="1">
              <a:defRPr/>
            </a:pPr>
            <a:r>
              <a:rPr lang="en-US" sz="2800" smtClean="0">
                <a:cs typeface="+mn-cs"/>
              </a:rPr>
              <a:t>Excellent flavor</a:t>
            </a:r>
          </a:p>
          <a:p>
            <a:pPr marL="292100" indent="-292100" eaLnBrk="1" hangingPunct="1">
              <a:defRPr/>
            </a:pPr>
            <a:r>
              <a:rPr lang="en-US" sz="2800" smtClean="0">
                <a:cs typeface="+mn-cs"/>
              </a:rPr>
              <a:t>Berry weight: Primocane 4-5 g, Floricane 6-7g </a:t>
            </a:r>
          </a:p>
        </p:txBody>
      </p:sp>
      <p:pic>
        <p:nvPicPr>
          <p:cNvPr id="403460" name="Content Placeholder 8" descr="P101011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343400"/>
            <a:ext cx="3657600" cy="2514600"/>
          </a:xfrm>
        </p:spPr>
      </p:pic>
      <p:pic>
        <p:nvPicPr>
          <p:cNvPr id="86020" name="Picture 4" descr="Prime-Ark 45 - Oxnard - Sept  7 2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4191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 descr="C:\Documents and Settings\JRCLARK\My Documents\My Pictures\UA-DivAg_left-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0800"/>
            <a:ext cx="1181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6384925" y="2622550"/>
            <a:ext cx="2058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Floricane crop-Cal.</a:t>
            </a: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2193925" y="4038600"/>
            <a:ext cx="2220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Primocane-Arkansas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DSC00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6629400" y="628015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Photo: Phil Brannen</a:t>
            </a:r>
          </a:p>
        </p:txBody>
      </p:sp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5654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Viruses: The big problem in blackberries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90115" name="Picture 2" descr="C:\Documents and Settings\Josh.Beam\My Documents\My Pictures\uglynavaho\uglynavaho 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7675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 descr="C:\Documents and Settings\Josh.Beam\My Documents\My Pictures\uglynavaho\uglynavaho 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48100"/>
            <a:ext cx="41370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0" name="Text Box 6"/>
          <p:cNvSpPr txBox="1">
            <a:spLocks noChangeArrowheads="1"/>
          </p:cNvSpPr>
          <p:nvPr/>
        </p:nvSpPr>
        <p:spPr bwMode="auto">
          <a:xfrm>
            <a:off x="974725" y="635635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Photo: Josh Beam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/>
        </p:nvSpPr>
        <p:spPr bwMode="auto">
          <a:xfrm>
            <a:off x="4648200" y="412750"/>
            <a:ext cx="523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How can you tell infected nursery stock?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92163" name="Picture 4" descr="shaunbetter.jpg ZOMBIE NIGHT image by X-Man77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924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Erect Blackberry Growth Habit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First year canes are trailing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Second year canes are upright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Each cane lives for two years. Cane grows without fruiting in year one (primocanes), fruits and dies in year two (floricanes)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Erect Blackberry Trellises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Trellis are optional for erect blackberries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However, a trellis improves the production and make the planting neater in appearance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 </a:t>
            </a: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cs typeface="+mn-cs"/>
              </a:rPr>
              <a:t>V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r>
              <a:rPr lang="en-US" sz="2800" smtClean="0">
                <a:cs typeface="+mn-cs"/>
              </a:rPr>
              <a:t> trellis is ideal</a:t>
            </a:r>
          </a:p>
        </p:txBody>
      </p:sp>
      <p:pic>
        <p:nvPicPr>
          <p:cNvPr id="26630" name="Picture 6" descr="Raspberry Trelli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2133600"/>
            <a:ext cx="3810000" cy="3810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Treated 4</a:t>
            </a:r>
            <a:r>
              <a:rPr lang="ja-JP" altLang="en-US" sz="4000" smtClean="0">
                <a:latin typeface="Arial"/>
                <a:cs typeface="+mj-cs"/>
              </a:rPr>
              <a:t>’</a:t>
            </a:r>
            <a:r>
              <a:rPr lang="en-US" sz="4000" smtClean="0">
                <a:cs typeface="+mj-cs"/>
              </a:rPr>
              <a:t> by 4</a:t>
            </a:r>
            <a:r>
              <a:rPr lang="ja-JP" altLang="en-US" sz="4000" smtClean="0">
                <a:latin typeface="Arial"/>
                <a:cs typeface="+mj-cs"/>
              </a:rPr>
              <a:t>’</a:t>
            </a:r>
            <a:r>
              <a:rPr lang="en-US" sz="4000" smtClean="0">
                <a:cs typeface="+mj-cs"/>
              </a:rPr>
              <a:t> System</a:t>
            </a:r>
          </a:p>
        </p:txBody>
      </p:sp>
      <p:pic>
        <p:nvPicPr>
          <p:cNvPr id="98306" name="Picture 3" descr="DSC006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DSC006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 descr="DSC005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1050925" y="5899150"/>
            <a:ext cx="301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Courtesy of Wayne Mitchem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Two types of blackberries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Trailing, set 6-8 feet apart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Erect, set 3-4 feet apart (Erect are really semi-trailing in habit)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Erect types are usually the best in Georgia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Space requirements</a:t>
            </a: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Ideal for gardens with limited space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Most small fruits only need 6 to 8 feet between plants.  Some only 2 or 3 feet.</a:t>
            </a:r>
          </a:p>
        </p:txBody>
      </p:sp>
      <p:pic>
        <p:nvPicPr>
          <p:cNvPr id="108551" name="Picture 7" descr="100_18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905000"/>
            <a:ext cx="4191000" cy="35623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Erect Blackberry Pruning (non-primocane fruiters)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Blackberry canes grow in year one, then fruit and die the next.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After fruiting remove all of the old canes (floricanes) and pinch the tips on vigorous current season canes (primocanes) several times during the season to keep the bushes shorter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Erect Blackberries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1731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US" sz="2400" smtClean="0">
                <a:latin typeface="Arial" charset="0"/>
                <a:cs typeface="+mn-cs"/>
              </a:rPr>
              <a:t>Pruning and training: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rial" charset="0"/>
                <a:cs typeface="+mn-cs"/>
              </a:rPr>
              <a:t>Summer tipping of primocanes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rial" charset="0"/>
                <a:cs typeface="+mn-cs"/>
              </a:rPr>
              <a:t>Dieing floricane removal</a:t>
            </a:r>
            <a:endParaRPr lang="en-US" sz="2800" smtClean="0">
              <a:cs typeface="+mn-cs"/>
            </a:endParaRPr>
          </a:p>
        </p:txBody>
      </p:sp>
      <p:pic>
        <p:nvPicPr>
          <p:cNvPr id="218116" name="Picture 4" descr="8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4114800"/>
            <a:ext cx="4267200" cy="2743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8117" name="Picture 5" descr="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447800"/>
            <a:ext cx="3886200" cy="26733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Fertilization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Fertilize twice a year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Fertilization requirements are modest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cs typeface="+mj-cs"/>
              </a:rPr>
              <a:t>Raspberry -Hard to grow but everybody has to try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Two types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Primocane fruiting (late summer and fall fruiting on tips)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Floricane fruiting (spring fruiting)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Primocane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Fruit on current season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s growth in late summer and fall on tips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Usually mowed to the ground during the winter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If canes are left they will fruit the following year below the tips</a:t>
            </a:r>
          </a:p>
        </p:txBody>
      </p:sp>
      <p:pic>
        <p:nvPicPr>
          <p:cNvPr id="417796" name="Picture 4" descr="09La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914400"/>
            <a:ext cx="3695700" cy="2771775"/>
          </a:xfrm>
        </p:spPr>
      </p:pic>
      <p:pic>
        <p:nvPicPr>
          <p:cNvPr id="112644" name="Picture 5" descr="Raspberry field by Jason's Travel Photograph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810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Floricane Fruiting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Bear on second year canes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419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200000">
            <a:off x="4418012" y="2058988"/>
            <a:ext cx="44227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Floricane raspberry pruning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Remove old fruiting canes after harvest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Thin new floricanes to 6-8 per linear foot of row</a:t>
            </a:r>
          </a:p>
        </p:txBody>
      </p:sp>
      <p:pic>
        <p:nvPicPr>
          <p:cNvPr id="4362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4925" y="2355850"/>
            <a:ext cx="3295650" cy="336391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Raspberry trellises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A V trellis is the best for the floricane types.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New canes come up in the center</a:t>
            </a:r>
          </a:p>
        </p:txBody>
      </p:sp>
      <p:pic>
        <p:nvPicPr>
          <p:cNvPr id="434180" name="Picture 4" descr="09La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700" y="1981200"/>
            <a:ext cx="3086100" cy="41148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200000">
            <a:off x="1679575" y="-155575"/>
            <a:ext cx="6170613" cy="724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Raspberries- Floricane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Dorman Red (most hardy)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Latham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Nova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432132" name="Picture 4" descr="tworaspberri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2514600"/>
            <a:ext cx="4114800" cy="31797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Site Selection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Select a site with good soil drainage for most fruits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Plant on a raised bed if needed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Somewhat tolerant of damp soils: pears, rabbiteye blueberries and blackberries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8198" name="Picture 6" descr="08Japan 3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652713"/>
            <a:ext cx="3695700" cy="27717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21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Floricane Raspberries</a:t>
            </a:r>
            <a:br>
              <a:rPr lang="en-US" sz="2400" smtClean="0">
                <a:cs typeface="+mj-cs"/>
              </a:rPr>
            </a:br>
            <a:r>
              <a:rPr lang="en-US" sz="2400" smtClean="0">
                <a:cs typeface="+mj-cs"/>
              </a:rPr>
              <a:t>Salisbury, NC (photo:  Courtesy Dr. Fernandez)</a:t>
            </a:r>
          </a:p>
        </p:txBody>
      </p:sp>
      <p:pic>
        <p:nvPicPr>
          <p:cNvPr id="423939" name="Content Placeholder 5" descr="FF red rasp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575" y="1371600"/>
            <a:ext cx="9267825" cy="54864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Rasp9-26-06 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 Box 3"/>
          <p:cNvSpPr txBox="1">
            <a:spLocks noChangeArrowheads="1"/>
          </p:cNvSpPr>
          <p:nvPr/>
        </p:nvSpPr>
        <p:spPr bwMode="auto">
          <a:xfrm rot="5364062">
            <a:off x="7440612" y="1246188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Caroline</a:t>
            </a:r>
          </a:p>
        </p:txBody>
      </p:sp>
      <p:sp>
        <p:nvSpPr>
          <p:cNvPr id="126979" name="Text Box 4"/>
          <p:cNvSpPr txBox="1">
            <a:spLocks noChangeArrowheads="1"/>
          </p:cNvSpPr>
          <p:nvPr/>
        </p:nvSpPr>
        <p:spPr bwMode="auto">
          <a:xfrm rot="5375436">
            <a:off x="7318375" y="4340225"/>
            <a:ext cx="2187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Nantahala (NC 451)</a:t>
            </a:r>
          </a:p>
        </p:txBody>
      </p:sp>
      <p:sp>
        <p:nvSpPr>
          <p:cNvPr id="430085" name="Text Box 5"/>
          <p:cNvSpPr>
            <a:spLocks noGrp="1" noChangeArrowheads="1"/>
          </p:cNvSpPr>
          <p:nvPr>
            <p:ph type="subTitle" idx="4294967295"/>
          </p:nvPr>
        </p:nvSpPr>
        <p:spPr>
          <a:xfrm rot="16442618">
            <a:off x="38100" y="4229100"/>
            <a:ext cx="1371600" cy="381000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800" smtClean="0">
                <a:cs typeface="+mn-cs"/>
              </a:rPr>
              <a:t>NC450</a:t>
            </a:r>
          </a:p>
        </p:txBody>
      </p:sp>
      <p:sp>
        <p:nvSpPr>
          <p:cNvPr id="430086" name="Text Box 6"/>
          <p:cNvSpPr>
            <a:spLocks noGrp="1" noChangeArrowheads="1"/>
          </p:cNvSpPr>
          <p:nvPr>
            <p:ph type="ctrTitle" idx="4294967295"/>
          </p:nvPr>
        </p:nvSpPr>
        <p:spPr>
          <a:xfrm rot="16488342">
            <a:off x="119062" y="795338"/>
            <a:ext cx="1743075" cy="762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chemeClr val="tx1"/>
                </a:solidFill>
                <a:cs typeface="+mj-cs"/>
              </a:rPr>
              <a:t>Heritage</a:t>
            </a:r>
          </a:p>
        </p:txBody>
      </p:sp>
      <p:sp>
        <p:nvSpPr>
          <p:cNvPr id="430087" name="Text Box 7"/>
          <p:cNvSpPr txBox="1">
            <a:spLocks noChangeArrowheads="1"/>
          </p:cNvSpPr>
          <p:nvPr/>
        </p:nvSpPr>
        <p:spPr bwMode="auto">
          <a:xfrm>
            <a:off x="669925" y="6432550"/>
            <a:ext cx="2974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Picture: Dr. Gina Fernandez</a:t>
            </a:r>
          </a:p>
        </p:txBody>
      </p:sp>
      <p:sp>
        <p:nvSpPr>
          <p:cNvPr id="430088" name="Text Box 8"/>
          <p:cNvSpPr txBox="1">
            <a:spLocks noChangeArrowheads="1"/>
          </p:cNvSpPr>
          <p:nvPr/>
        </p:nvSpPr>
        <p:spPr bwMode="auto">
          <a:xfrm>
            <a:off x="2514600" y="4421188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Primocane raspberries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027" name="Picture 4" descr="IMG_1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5622925" y="260350"/>
            <a:ext cx="2862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Photo: Dr. Gina Fernandez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6" descr="NC4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35052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Nantahala</a:t>
            </a:r>
          </a:p>
        </p:txBody>
      </p:sp>
      <p:sp>
        <p:nvSpPr>
          <p:cNvPr id="428036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3810000" y="2057400"/>
            <a:ext cx="5867400" cy="2743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Late primocane fruiting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Larger than Heritage and Caroline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Yields lower than Caroline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Rated as good or better than others in sensory panel evaluations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Blueberries</a:t>
            </a:r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White blooms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Bluefruit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Red fall color on some</a:t>
            </a:r>
          </a:p>
        </p:txBody>
      </p:sp>
      <p:pic>
        <p:nvPicPr>
          <p:cNvPr id="439303" name="Picture 7" descr="100_10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133600"/>
            <a:ext cx="3848100" cy="3733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Blueberry Species in Ga.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Northern Highbush- Adapted to the Mountains of Georgia.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Southern Highbush- Adapted to all areas of Ga., but climate and cultivars must be matched up (genes from Darrow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Evergreen Blueberry-many low chill)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Rabbiteye-Best home garden type-adapted to all of SE except highest mountains, grows well in lower Georgia mountains. 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Callaways have a Vision</a:t>
            </a:r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UGA Board of Regents Member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Mr. Callaway planted blueberries and muscadines at his Bluesprings Plantation in mid-1930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Mostly N.J. and W. Fla. Blueberry types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50995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981200"/>
            <a:ext cx="4114800" cy="3886200"/>
          </a:xfrm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cs typeface="+mj-cs"/>
              </a:rPr>
              <a:t>Mr. Callaway produced blueberries and muscadine commercially on his plantation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Lobbied the legislature to create two positions in fruit breeding at UGA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Blueberries-1944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Muscadine-1947</a:t>
            </a:r>
          </a:p>
        </p:txBody>
      </p:sp>
      <p:pic>
        <p:nvPicPr>
          <p:cNvPr id="512004" name="Picture 4" descr="07history 0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2088" y="1981200"/>
            <a:ext cx="297815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UGA Alapaha Station-1945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Dr. Brightwell looks for a good blueberry site. MSU grad.</a:t>
            </a:r>
          </a:p>
          <a:p>
            <a:pPr eaLnBrk="1" hangingPunct="1">
              <a:defRPr/>
            </a:pPr>
            <a:r>
              <a:rPr lang="en-US" sz="2000" smtClean="0">
                <a:cs typeface="+mn-cs"/>
              </a:rPr>
              <a:t>Flatwoods site only 25 miles from Tifton. Typical of SE Ga.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n-US" sz="2000" smtClean="0">
                <a:cs typeface="+mn-cs"/>
              </a:rPr>
              <a:t>Too remote to ever be appropriated for a new building.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514052" name="Picture 4" descr="07history 0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2133600"/>
            <a:ext cx="4191000" cy="3810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Three Generations of blueberry breeders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Dr. Tom Brightwell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Dr. Max Austin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Dr. D. Scott NeSmith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Now Georgia has 12,000 acres of blueberries and 1500 acres of muscadines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Major economic engine in S.E. and S. Central Ga.</a:t>
            </a:r>
          </a:p>
        </p:txBody>
      </p:sp>
      <p:pic>
        <p:nvPicPr>
          <p:cNvPr id="516100" name="Picture 4" descr="07history 0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9513" y="2057400"/>
            <a:ext cx="4154487" cy="4057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Sunlight requirements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Select a site with sunlight for at least half a day.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Thin limbs on trees that shade the fruit orchard. Cut tree roots annually if needed.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7175" name="Picture 7" descr="krewer-1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2209800"/>
            <a:ext cx="3695700" cy="27432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 descr="6a00c22523edf6604a00c22525d11f8e1d-200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46038"/>
            <a:ext cx="8610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Some Southern Highbush Cultivars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Star (Blooms very early)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O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Neal (Blooms very early)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Windsor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Legacy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3584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478088"/>
            <a:ext cx="4000500" cy="289877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Rabbiteyes for the Piedmont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Premier (early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Vernon (early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Alapaha (early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Climax (early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Brightwell (mid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Tifblue (late season)-good fall color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Powderblue (late season)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Ochlockonee (v. late season)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Blueberry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038600" cy="3352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mtClean="0">
                <a:latin typeface="Arial" charset="0"/>
                <a:cs typeface="+mn-cs"/>
              </a:rPr>
              <a:t>Pollination: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Rabbiteye – long bloom period; use 3 different varieties for best results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Southern highbush – 2 varieties OK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latin typeface="Arial" charset="0"/>
              <a:cs typeface="+mn-cs"/>
            </a:endParaRPr>
          </a:p>
        </p:txBody>
      </p:sp>
      <p:pic>
        <p:nvPicPr>
          <p:cNvPr id="124932" name="Picture 4" descr="F23poln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400" y="4287838"/>
            <a:ext cx="3886200" cy="25701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4933" name="Picture 5" descr="floweringsho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00" y="457200"/>
            <a:ext cx="2595563" cy="3962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Planting Blueberries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Blueberries grow best at a pH of 4.0 to 5.3 in sandy soils or 4.5 to 5.3 in heavy soils.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Sulfur can be used to lower the pH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See your UGA soil sample print out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Apply at least 6 months before planting for best results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Can be applied post plant at the rate of 300 pounds per acre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Acid organic matter requirements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Rabbiteye grow best in a soil with  2% or more organic matter.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Highbush grow best in a soil with 3% or more organic matter.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Mix wet peat moss or milled pine bark in the planting hole soil or apply strip treatment.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Use a mix of 50% soil and 50% acid amendment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Avoid compost!!!</a:t>
            </a:r>
          </a:p>
        </p:txBody>
      </p:sp>
      <p:pic>
        <p:nvPicPr>
          <p:cNvPr id="41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2133600"/>
            <a:ext cx="3695700" cy="388620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Planting Blueberries and other Containerized Plants</a:t>
            </a:r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Break up root ball and tease out the roots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Plant the same depth the plant grew in the nursery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Mulching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Most fruit plants respond well to mulching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Pine bark, pine straw, wheat straw or leaves works well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If soil is soil has a high pH use pine bark.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Occasional problems with voles are seen, be on the look out for these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Blueberry Fertilization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Apply ounce of 10-10-10 per foot of bush height in the early Spring and July on rabbiteyes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Fertilize southern highbush and highbush three or four time a year.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FF0000"/>
                </a:solidFill>
                <a:cs typeface="+mj-cs"/>
              </a:rPr>
              <a:t>The names of plant parts:</a:t>
            </a:r>
            <a:r>
              <a:rPr lang="en-US" sz="4000" smtClean="0">
                <a:cs typeface="+mj-cs"/>
              </a:rPr>
              <a:t> Roots, crown, canes, shoots</a:t>
            </a:r>
          </a:p>
        </p:txBody>
      </p:sp>
      <p:pic>
        <p:nvPicPr>
          <p:cNvPr id="466947" name="Picture 3" descr="IMG_013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1688" y="1981200"/>
            <a:ext cx="5532437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4876800" y="6248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6949" name="Text Box 5"/>
          <p:cNvSpPr txBox="1">
            <a:spLocks noChangeArrowheads="1"/>
          </p:cNvSpPr>
          <p:nvPr/>
        </p:nvSpPr>
        <p:spPr bwMode="auto">
          <a:xfrm>
            <a:off x="2041525" y="6280150"/>
            <a:ext cx="537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Pruning slides courtesy of Dr. Mike Mainland- NCSU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Soil Test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Most fruits-pH 6.0 to 6.5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Blueberries-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Sandy soils: pH 3.8-5.3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Clay soils: pH 4.5-5.3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Blueberry Pruning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Rabbiteye and Highbush: When the plants are about 6 years old starting removing about 15% of the canopy each year.  This is usually one or two canes per year.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Set the height at about 7 feet.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Special Pruning on Southern Highbush and Highbush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These types often set more fruit than rabbiteyes.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Remove twiggy growth during the winter.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Leave strong wood four to six inches long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0292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j-cs"/>
              </a:rPr>
              <a:t>Weak (poor) fruiting shoots produce small berries that are slow to ripen and have reduced flavor.</a:t>
            </a:r>
          </a:p>
        </p:txBody>
      </p:sp>
      <p:pic>
        <p:nvPicPr>
          <p:cNvPr id="468995" name="Picture 3" descr=",Bees, BOI, Nursery, Blackberries, Harvester,Stumpster, Vanerweg 08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457200"/>
            <a:ext cx="6034088" cy="45259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FF0000"/>
                </a:solidFill>
                <a:cs typeface="+mj-cs"/>
              </a:rPr>
              <a:t>Fruiting canes: </a:t>
            </a:r>
            <a:r>
              <a:rPr lang="en-US" sz="3200" smtClean="0">
                <a:solidFill>
                  <a:schemeClr val="tx1"/>
                </a:solidFill>
                <a:cs typeface="+mj-cs"/>
              </a:rPr>
              <a:t>Productive fruiting canes will have many vigorous fruiting shoots and few or no weak or dead shoots.  These shoots should have large flower buds</a:t>
            </a:r>
            <a:endParaRPr lang="en-US" sz="4000" smtClean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471043" name="Picture 3" descr="IMG_015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6034088" cy="4572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What would you prune?</a:t>
            </a:r>
          </a:p>
        </p:txBody>
      </p:sp>
      <p:pic>
        <p:nvPicPr>
          <p:cNvPr id="481283" name="Picture 3" descr="IMG_013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1688" y="1981200"/>
            <a:ext cx="5532437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 Grape Types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56943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1.European bunch grape- </a:t>
            </a:r>
            <a:r>
              <a:rPr lang="en-US" sz="2400" i="1" smtClean="0">
                <a:cs typeface="+mn-cs"/>
              </a:rPr>
              <a:t>Vitis vinfera</a:t>
            </a:r>
            <a:r>
              <a:rPr lang="en-US" sz="2400" smtClean="0">
                <a:cs typeface="+mn-cs"/>
              </a:rPr>
              <a:t> -Merlot, Syrah, Chardonnay,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2.American bunch grapes- </a:t>
            </a:r>
            <a:r>
              <a:rPr lang="en-US" sz="2400" i="1" smtClean="0">
                <a:cs typeface="+mn-cs"/>
              </a:rPr>
              <a:t>Vitis labrusca</a:t>
            </a:r>
            <a:r>
              <a:rPr lang="en-US" sz="2400" smtClean="0">
                <a:cs typeface="+mn-cs"/>
              </a:rPr>
              <a:t> -Niagara, Fredonia, Concord,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3.French hybrids. Group 1. x 2. Seyval, Chambercin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4.Other American species- Norton/Cythiana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5. Pierce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s disease resistant hybrids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6. Muscadines- </a:t>
            </a:r>
            <a:r>
              <a:rPr lang="en-US" sz="2400" i="1" smtClean="0">
                <a:cs typeface="+mn-cs"/>
              </a:rPr>
              <a:t>V. rotundifolia</a:t>
            </a:r>
            <a:endParaRPr lang="en-US" sz="2400" smtClean="0">
              <a:cs typeface="+mn-cs"/>
            </a:endParaRPr>
          </a:p>
        </p:txBody>
      </p:sp>
      <p:pic>
        <p:nvPicPr>
          <p:cNvPr id="176131" name="Picture 4" descr="sangiov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9400"/>
            <a:ext cx="2535237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Bunch Grapes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A bacterial disease (Pierce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Disease) clogs the xylem of the plant and limits where certain bunch grapes can be grown.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Generally American bunch grapes and their hybrids are preferred for home garden production.  Less spraying required than with European grapes.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Below 1300 feet Pierce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Disease resistant cultivars are best.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Pierce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Disease Resistant Bunch Grapes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Miss Blue-jelly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Blanc Dubois-white wine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Norton / Cynthiana-red wine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Black Spanish-red wine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Planting Bunch Grapes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Generally set about 10 feet in the row and 10 feet between rows.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Single wire trellis or two wire horizontal trellis</a:t>
            </a:r>
          </a:p>
        </p:txBody>
      </p:sp>
      <p:pic>
        <p:nvPicPr>
          <p:cNvPr id="62471" name="Picture 7" descr="sangiove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2362200"/>
            <a:ext cx="2741613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Muscadine Grapes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smtClean="0">
                <a:cs typeface="+mn-cs"/>
              </a:rPr>
              <a:t>Vitis rotundifolia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Native grape resistant to Pierce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Disease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Excellent home garden fruit for table, jelly and wine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Table cultivars are one inch diameter plus.</a:t>
            </a:r>
          </a:p>
          <a:p>
            <a:pPr eaLnBrk="1" hangingPunct="1">
              <a:defRPr/>
            </a:pPr>
            <a:endParaRPr lang="en-US" sz="2800" i="1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89094" name="Picture 6" descr="bronze_mus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2971800"/>
            <a:ext cx="3810000" cy="31638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Soil pH Adjustment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Adjust pH up with dolomitic limestone (contains calcium and magnesium)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Adjust pH down with sulfur (blueberries)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Apply six months before planting blueberries (if possible)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If the soil is low in phosphorus apply before planting (less than 20 pounds per acre)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Rototill or mix by hand if possible into the top 8 inches of soil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2" descr="muscflw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2743200"/>
            <a:ext cx="4267200" cy="31972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Grape pollination</a:t>
            </a:r>
          </a:p>
        </p:txBody>
      </p:sp>
      <p:sp>
        <p:nvSpPr>
          <p:cNvPr id="6543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114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latin typeface="Arial" charset="0"/>
                <a:cs typeface="+mn-cs"/>
              </a:rPr>
              <a:t>Bunch grapes are self pollinating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latin typeface="Arial" charset="0"/>
                <a:cs typeface="+mn-cs"/>
              </a:rPr>
              <a:t>Muscadines: female cultivars need cross pollination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latin typeface="Arial" charset="0"/>
              </a:rPr>
              <a:t>Scuppernong, Summit, Fry, Jumbo, Hunt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latin typeface="Arial" charset="0"/>
                <a:cs typeface="+mn-cs"/>
              </a:rPr>
              <a:t>Self-fruitful: Carlos, Cowart, Dixiland, Tara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latin typeface="Arial" charset="0"/>
                <a:cs typeface="+mn-cs"/>
              </a:rPr>
              <a:t>Plant at least 1/3 self-fertile</a:t>
            </a:r>
          </a:p>
        </p:txBody>
      </p:sp>
      <p:sp>
        <p:nvSpPr>
          <p:cNvPr id="654341" name="Oval 5"/>
          <p:cNvSpPr>
            <a:spLocks noChangeArrowheads="1"/>
          </p:cNvSpPr>
          <p:nvPr/>
        </p:nvSpPr>
        <p:spPr bwMode="auto">
          <a:xfrm>
            <a:off x="7848600" y="495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Female</a:t>
            </a:r>
          </a:p>
        </p:txBody>
      </p:sp>
      <p:sp>
        <p:nvSpPr>
          <p:cNvPr id="654342" name="Oval 6"/>
          <p:cNvSpPr>
            <a:spLocks noChangeArrowheads="1"/>
          </p:cNvSpPr>
          <p:nvPr/>
        </p:nvSpPr>
        <p:spPr bwMode="auto">
          <a:xfrm>
            <a:off x="5638800" y="5638800"/>
            <a:ext cx="1295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Self-fertile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Some muscadine cultivars</a:t>
            </a:r>
          </a:p>
        </p:txBody>
      </p:sp>
      <p:sp>
        <p:nvSpPr>
          <p:cNvPr id="97289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Fry (bronze, female, table use)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Summit (bronze, female, table use)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Cowart (black, self-fertile, table/jelly)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Carlos (bronze, self-fertile, white wine)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Nobel (red wine)</a:t>
            </a:r>
          </a:p>
        </p:txBody>
      </p:sp>
      <p:pic>
        <p:nvPicPr>
          <p:cNvPr id="97293" name="Picture 13" descr="krewer-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00" y="2209800"/>
            <a:ext cx="3695700" cy="30607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Muscadine Grapes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General spacing is 12 between rows and 20 feet in the row.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Grapes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Training and pruning: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Spur vs cane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Spur pruning is typical</a:t>
            </a:r>
          </a:p>
        </p:txBody>
      </p:sp>
      <p:pic>
        <p:nvPicPr>
          <p:cNvPr id="646148" name="Picture 4" descr="head&amp;ca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600" y="1981200"/>
            <a:ext cx="3027363" cy="4419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46149" name="Picture 5" descr="initialprun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343400"/>
            <a:ext cx="3352800" cy="22494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Grapes</a:t>
            </a:r>
          </a:p>
        </p:txBody>
      </p:sp>
      <p:sp>
        <p:nvSpPr>
          <p:cNvPr id="64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 Train young vines to the wire</a:t>
            </a:r>
          </a:p>
        </p:txBody>
      </p:sp>
      <p:pic>
        <p:nvPicPr>
          <p:cNvPr id="648196" name="Picture 4" descr="2yrgrap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362200"/>
            <a:ext cx="4340225" cy="4343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Grapes</a:t>
            </a:r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Bunch grapes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Space spurs 6-12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r>
              <a:rPr lang="en-US" sz="2800" smtClean="0">
                <a:latin typeface="Arial" charset="0"/>
                <a:cs typeface="+mn-cs"/>
              </a:rPr>
              <a:t> apart on cordons, leave 2-6 buds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Muscadines: 3-4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endParaRPr lang="en-US" sz="2800" smtClean="0">
              <a:latin typeface="Arial" charset="0"/>
              <a:cs typeface="+mn-cs"/>
            </a:endParaRPr>
          </a:p>
        </p:txBody>
      </p:sp>
      <p:pic>
        <p:nvPicPr>
          <p:cNvPr id="650244" name="Picture 4" descr="F20prun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3886200"/>
            <a:ext cx="4419600" cy="24812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6612" name="Picture 5" descr="2-yr-oldcordonsp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5988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0246" name="Picture 6" descr="F22prun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4495800"/>
            <a:ext cx="3048000" cy="2032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j-cs"/>
              </a:rPr>
              <a:t>Grapes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cs typeface="+mn-cs"/>
              </a:rPr>
              <a:t>Muscadines: turn into kudzu if not pruned</a:t>
            </a:r>
          </a:p>
        </p:txBody>
      </p:sp>
      <p:pic>
        <p:nvPicPr>
          <p:cNvPr id="652292" name="Picture 4" descr="GRAPE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6200" y="3575050"/>
            <a:ext cx="2794000" cy="22002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52293" name="Picture 5" descr="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459288" cy="28638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Figs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Figs are an excellent home garden fruit in the Piedmont and Coastal Plain of Georgia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Plant adapted cultivars for best results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Recommended Fig Cultivars for Georgia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Plant only cultivars with closed or sap plugged eyes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Celeste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Alma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LSU Purple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Kadota</a:t>
            </a:r>
          </a:p>
        </p:txBody>
      </p:sp>
      <p:pic>
        <p:nvPicPr>
          <p:cNvPr id="68614" name="Picture 6" descr="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743200"/>
            <a:ext cx="4572000" cy="34163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‘</a:t>
            </a:r>
            <a:r>
              <a:rPr lang="en-US" smtClean="0">
                <a:cs typeface="+mj-cs"/>
              </a:rPr>
              <a:t>LSU Gold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endParaRPr lang="en-US" smtClean="0">
              <a:cs typeface="+mj-cs"/>
            </a:endParaRP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New fig from LSU breeding program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Very productive in Valdosta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Ripens July-Aug. in South Georgia</a:t>
            </a:r>
          </a:p>
        </p:txBody>
      </p:sp>
      <p:sp>
        <p:nvSpPr>
          <p:cNvPr id="5212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04804" name="Picture 5" descr="LSU Gold 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676400"/>
            <a:ext cx="39512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222" name="Text Box 6"/>
          <p:cNvSpPr txBox="1">
            <a:spLocks noChangeArrowheads="1"/>
          </p:cNvSpPr>
          <p:nvPr/>
        </p:nvSpPr>
        <p:spPr bwMode="auto">
          <a:xfrm>
            <a:off x="5394325" y="5611813"/>
            <a:ext cx="2125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Garamond" charset="0"/>
                <a:cs typeface="+mn-cs"/>
              </a:rPr>
              <a:t>Just Fruit and Exotics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1344</TotalTime>
  <Words>3838</Words>
  <Application>Microsoft Macintosh PowerPoint</Application>
  <PresentationFormat>On-screen Show (4:3)</PresentationFormat>
  <Paragraphs>740</Paragraphs>
  <Slides>150</Slides>
  <Notes>150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8" baseType="lpstr">
      <vt:lpstr>Garamond</vt:lpstr>
      <vt:lpstr>ＭＳ Ｐゴシック</vt:lpstr>
      <vt:lpstr>Tahoma</vt:lpstr>
      <vt:lpstr>Times New Roman</vt:lpstr>
      <vt:lpstr>Verdana</vt:lpstr>
      <vt:lpstr>Wingdings</vt:lpstr>
      <vt:lpstr>Arial</vt:lpstr>
      <vt:lpstr>Shimmer</vt:lpstr>
      <vt:lpstr>Growing  Home Garden Fruit in the Piedmont  Hills and Dales Estate March 27, 2010</vt:lpstr>
      <vt:lpstr>Growing Fruit: A Rewarding Experience</vt:lpstr>
      <vt:lpstr>Fruit pesticide requirements</vt:lpstr>
      <vt:lpstr>Limited  spraying required, maybe even organic</vt:lpstr>
      <vt:lpstr>Space requirements</vt:lpstr>
      <vt:lpstr>Site Selection</vt:lpstr>
      <vt:lpstr>Sunlight requirements</vt:lpstr>
      <vt:lpstr>Soil Test </vt:lpstr>
      <vt:lpstr>Soil pH Adjustment</vt:lpstr>
      <vt:lpstr>Now let’s selection the type of fruit</vt:lpstr>
      <vt:lpstr>Can all fruits be grown successfully in all areas of the state?</vt:lpstr>
      <vt:lpstr>Mean Temperature in Ga. (F)</vt:lpstr>
      <vt:lpstr>PowerPoint Presentation</vt:lpstr>
      <vt:lpstr>Mean Low Temp in Ga. (F)- determines where m many fruits can be grown- i.e. Figs are hardy to about 0-10 degrees F</vt:lpstr>
      <vt:lpstr>Winter chilling is important</vt:lpstr>
      <vt:lpstr> Winter Chilling Map Hours below 45 degrees F</vt:lpstr>
      <vt:lpstr>Adequate Winter Chilling is Important in Fruit Production (esp. pears, apples, peaches)</vt:lpstr>
      <vt:lpstr>Chill hours ranges available</vt:lpstr>
      <vt:lpstr>Danger of Planting Too Low Chilling Cultivars</vt:lpstr>
      <vt:lpstr>Critical temperature for open blooms and small fruit</vt:lpstr>
      <vt:lpstr>Georgia last date of 28 F or below in the Spring</vt:lpstr>
      <vt:lpstr>Learn about your site</vt:lpstr>
      <vt:lpstr>PowerPoint Presentation</vt:lpstr>
      <vt:lpstr>Strawberry freeze protection with water</vt:lpstr>
      <vt:lpstr>Strawberry and blueberry freeze protection</vt:lpstr>
      <vt:lpstr>Other Methods of Spring Freeze Control</vt:lpstr>
      <vt:lpstr>PowerPoint Presentation</vt:lpstr>
      <vt:lpstr>Nematode Control</vt:lpstr>
      <vt:lpstr> Soil Preparation and Planting Depth</vt:lpstr>
      <vt:lpstr>Install irrigation</vt:lpstr>
      <vt:lpstr>Systems For Irrigation</vt:lpstr>
      <vt:lpstr>Sprinkler Irrigation</vt:lpstr>
      <vt:lpstr>Weed Control in Fruits</vt:lpstr>
      <vt:lpstr>PowerPoint Presentation</vt:lpstr>
      <vt:lpstr>Erect Blackberries</vt:lpstr>
      <vt:lpstr>New Cultivars from Arkansas</vt:lpstr>
      <vt:lpstr>Controlling viruses</vt:lpstr>
      <vt:lpstr>Natchez Characteristics</vt:lpstr>
      <vt:lpstr>Ouachita- mid season</vt:lpstr>
      <vt:lpstr>The New Release: Prime-Ark® 45</vt:lpstr>
      <vt:lpstr>Prime-Ark® 45</vt:lpstr>
      <vt:lpstr>PowerPoint Presentation</vt:lpstr>
      <vt:lpstr>PowerPoint Presentation</vt:lpstr>
      <vt:lpstr>PowerPoint Presentation</vt:lpstr>
      <vt:lpstr>Erect Blackberry Growth Habit</vt:lpstr>
      <vt:lpstr>Erect Blackberry Trellises</vt:lpstr>
      <vt:lpstr>Treated 4’ by 4’ System</vt:lpstr>
      <vt:lpstr>PowerPoint Presentation</vt:lpstr>
      <vt:lpstr>Two types of blackberries</vt:lpstr>
      <vt:lpstr>Erect Blackberry Pruning (non-primocane fruiters)</vt:lpstr>
      <vt:lpstr>Erect Blackberries</vt:lpstr>
      <vt:lpstr>Fertilization</vt:lpstr>
      <vt:lpstr>Raspberry -Hard to grow but everybody has to try</vt:lpstr>
      <vt:lpstr>Primocane</vt:lpstr>
      <vt:lpstr>Floricane Fruiting</vt:lpstr>
      <vt:lpstr>Floricane raspberry pruning</vt:lpstr>
      <vt:lpstr>Raspberry trellises</vt:lpstr>
      <vt:lpstr>PowerPoint Presentation</vt:lpstr>
      <vt:lpstr>Raspberries- Floricane</vt:lpstr>
      <vt:lpstr>Floricane Raspberries Salisbury, NC (photo:  Courtesy Dr. Fernandez)</vt:lpstr>
      <vt:lpstr>Heritage</vt:lpstr>
      <vt:lpstr>PowerPoint Presentation</vt:lpstr>
      <vt:lpstr>Nantahala</vt:lpstr>
      <vt:lpstr>Blueberries</vt:lpstr>
      <vt:lpstr>Blueberry Species in Ga.</vt:lpstr>
      <vt:lpstr>The Callaways have a Vision</vt:lpstr>
      <vt:lpstr>Mr. Callaway produced blueberries and muscadine commercially on his plantation</vt:lpstr>
      <vt:lpstr>UGA Alapaha Station-1945</vt:lpstr>
      <vt:lpstr>Three Generations of blueberry breeders</vt:lpstr>
      <vt:lpstr>PowerPoint Presentation</vt:lpstr>
      <vt:lpstr>Some Southern Highbush Cultivars</vt:lpstr>
      <vt:lpstr>Rabbiteyes for the Piedmont</vt:lpstr>
      <vt:lpstr>Blueberry</vt:lpstr>
      <vt:lpstr>Planting Blueberries</vt:lpstr>
      <vt:lpstr>Acid organic matter requirements</vt:lpstr>
      <vt:lpstr>Planting Blueberries and other Containerized Plants</vt:lpstr>
      <vt:lpstr>Mulching</vt:lpstr>
      <vt:lpstr>Blueberry Fertilization</vt:lpstr>
      <vt:lpstr>The names of plant parts: Roots, crown, canes, shoots</vt:lpstr>
      <vt:lpstr>Blueberry Pruning</vt:lpstr>
      <vt:lpstr>Special Pruning on Southern Highbush and Highbush</vt:lpstr>
      <vt:lpstr>Weak (poor) fruiting shoots produce small berries that are slow to ripen and have reduced flavor.</vt:lpstr>
      <vt:lpstr>Fruiting canes: Productive fruiting canes will have many vigorous fruiting shoots and few or no weak or dead shoots.  These shoots should have large flower buds</vt:lpstr>
      <vt:lpstr>What would you prune?</vt:lpstr>
      <vt:lpstr> Grape Types</vt:lpstr>
      <vt:lpstr>Bunch Grapes</vt:lpstr>
      <vt:lpstr>Pierce’s Disease Resistant Bunch Grapes</vt:lpstr>
      <vt:lpstr>Planting Bunch Grapes</vt:lpstr>
      <vt:lpstr>Muscadine Grapes</vt:lpstr>
      <vt:lpstr>Grape pollination</vt:lpstr>
      <vt:lpstr>Some muscadine cultivars</vt:lpstr>
      <vt:lpstr>Muscadine Grapes</vt:lpstr>
      <vt:lpstr>Grapes</vt:lpstr>
      <vt:lpstr>Grapes</vt:lpstr>
      <vt:lpstr>Grapes</vt:lpstr>
      <vt:lpstr>Grapes</vt:lpstr>
      <vt:lpstr>Figs</vt:lpstr>
      <vt:lpstr>Recommended Fig Cultivars for Georgia</vt:lpstr>
      <vt:lpstr>‘LSU Gold’</vt:lpstr>
      <vt:lpstr>‘O’rouke’</vt:lpstr>
      <vt:lpstr>‘Tiger’</vt:lpstr>
      <vt:lpstr>Figs</vt:lpstr>
      <vt:lpstr>Fig Pruning</vt:lpstr>
      <vt:lpstr>Jujube or Chinese Date (Ziziphus jujuba)</vt:lpstr>
      <vt:lpstr>GA 866 Jujube</vt:lpstr>
      <vt:lpstr>‘Tiger Tooth’ Jujube</vt:lpstr>
      <vt:lpstr>Kiwi</vt:lpstr>
      <vt:lpstr>Kiwi types</vt:lpstr>
      <vt:lpstr>Fuzzy Kiwifruit or Money Peach (Actinidia deliciosa)</vt:lpstr>
      <vt:lpstr>Kiwifruit Cultivars</vt:lpstr>
      <vt:lpstr>Cold Hardy Kiwi  (Actinidia arguta, others)</vt:lpstr>
      <vt:lpstr>Mayhaws (Cratageus aestivalis, opaca and rufula)</vt:lpstr>
      <vt:lpstr>Mayhaws</vt:lpstr>
      <vt:lpstr>Mayhaw</vt:lpstr>
      <vt:lpstr>Excellent for jelly and syrup</vt:lpstr>
      <vt:lpstr>Cultivars</vt:lpstr>
      <vt:lpstr>Mulberry (Morus sp.)</vt:lpstr>
      <vt:lpstr>Georgia and Mulberries</vt:lpstr>
      <vt:lpstr>Giant Mulberries</vt:lpstr>
      <vt:lpstr>Wacissa Mulberry</vt:lpstr>
      <vt:lpstr>Pawpaw (Asimina triloba)</vt:lpstr>
      <vt:lpstr>Pawpaw</vt:lpstr>
      <vt:lpstr>Asian Pears</vt:lpstr>
      <vt:lpstr>PowerPoint Presentation</vt:lpstr>
      <vt:lpstr>Asian Pear (Pyrus pyrifolia)</vt:lpstr>
      <vt:lpstr>Peaches</vt:lpstr>
      <vt:lpstr>Peach cultivars Many to choose from</vt:lpstr>
      <vt:lpstr>Plums</vt:lpstr>
      <vt:lpstr>Japanese or Oriental  Persimmon (Diospyos kaki)</vt:lpstr>
      <vt:lpstr>Fruit Types in Persimmon</vt:lpstr>
      <vt:lpstr>PowerPoint Presentation</vt:lpstr>
      <vt:lpstr>Sheng Persimmon</vt:lpstr>
      <vt:lpstr>Saijo Persimmon</vt:lpstr>
      <vt:lpstr>Fuyugaki Persimmon</vt:lpstr>
      <vt:lpstr>Pomegranate (Punica granatum)</vt:lpstr>
      <vt:lpstr>Pomegranate History</vt:lpstr>
      <vt:lpstr>Pomegrantes</vt:lpstr>
      <vt:lpstr>PowerPoint Presentation</vt:lpstr>
      <vt:lpstr>PowerPoint Presentation</vt:lpstr>
      <vt:lpstr>Strawberry</vt:lpstr>
      <vt:lpstr>Strawberry</vt:lpstr>
      <vt:lpstr>Strawberry</vt:lpstr>
      <vt:lpstr>Annual Hill System</vt:lpstr>
      <vt:lpstr>Annual Hill System</vt:lpstr>
      <vt:lpstr>Laying Plastic</vt:lpstr>
      <vt:lpstr>Setting Plants</vt:lpstr>
      <vt:lpstr>Spring</vt:lpstr>
      <vt:lpstr>Additional information</vt:lpstr>
      <vt:lpstr>Thank you and have a great  fruit season!    Questions: Dr. Gerard Krewer  229-392-1388 </vt:lpstr>
      <vt:lpstr>PowerPoint Presentation</vt:lpstr>
    </vt:vector>
  </TitlesOfParts>
  <Company>UGA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OK</dc:title>
  <dc:creator>gkrewer</dc:creator>
  <cp:lastModifiedBy>George Braman</cp:lastModifiedBy>
  <cp:revision>47</cp:revision>
  <dcterms:created xsi:type="dcterms:W3CDTF">2005-09-20T20:02:06Z</dcterms:created>
  <dcterms:modified xsi:type="dcterms:W3CDTF">2015-09-08T05:31:29Z</dcterms:modified>
</cp:coreProperties>
</file>