
<file path=[Content_Types].xml><?xml version="1.0" encoding="utf-8"?>
<Types xmlns="http://schemas.openxmlformats.org/package/2006/content-types">
  <Default Extension="xml" ContentType="application/xml"/>
  <Default Extension="jpe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272"/>
  </p:notesMasterIdLst>
  <p:sldIdLst>
    <p:sldId id="256" r:id="rId2"/>
    <p:sldId id="298" r:id="rId3"/>
    <p:sldId id="257" r:id="rId4"/>
    <p:sldId id="258" r:id="rId5"/>
    <p:sldId id="259" r:id="rId6"/>
    <p:sldId id="260" r:id="rId7"/>
    <p:sldId id="261" r:id="rId8"/>
    <p:sldId id="262" r:id="rId9"/>
    <p:sldId id="263" r:id="rId10"/>
    <p:sldId id="264" r:id="rId11"/>
    <p:sldId id="266" r:id="rId12"/>
    <p:sldId id="265"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 id="461" r:id="rId207"/>
    <p:sldId id="462" r:id="rId208"/>
    <p:sldId id="463" r:id="rId209"/>
    <p:sldId id="464" r:id="rId210"/>
    <p:sldId id="465" r:id="rId211"/>
    <p:sldId id="466" r:id="rId212"/>
    <p:sldId id="467" r:id="rId213"/>
    <p:sldId id="468" r:id="rId214"/>
    <p:sldId id="469" r:id="rId215"/>
    <p:sldId id="470" r:id="rId216"/>
    <p:sldId id="471" r:id="rId217"/>
    <p:sldId id="472" r:id="rId218"/>
    <p:sldId id="473" r:id="rId219"/>
    <p:sldId id="474" r:id="rId220"/>
    <p:sldId id="475" r:id="rId221"/>
    <p:sldId id="476" r:id="rId222"/>
    <p:sldId id="477" r:id="rId223"/>
    <p:sldId id="478" r:id="rId224"/>
    <p:sldId id="479" r:id="rId225"/>
    <p:sldId id="480" r:id="rId226"/>
    <p:sldId id="481" r:id="rId227"/>
    <p:sldId id="482" r:id="rId228"/>
    <p:sldId id="483" r:id="rId229"/>
    <p:sldId id="484" r:id="rId230"/>
    <p:sldId id="485" r:id="rId231"/>
    <p:sldId id="486" r:id="rId232"/>
    <p:sldId id="487" r:id="rId233"/>
    <p:sldId id="488" r:id="rId234"/>
    <p:sldId id="489" r:id="rId235"/>
    <p:sldId id="490" r:id="rId236"/>
    <p:sldId id="491" r:id="rId237"/>
    <p:sldId id="492" r:id="rId238"/>
    <p:sldId id="493" r:id="rId239"/>
    <p:sldId id="494" r:id="rId240"/>
    <p:sldId id="495" r:id="rId241"/>
    <p:sldId id="496" r:id="rId242"/>
    <p:sldId id="497" r:id="rId243"/>
    <p:sldId id="498" r:id="rId244"/>
    <p:sldId id="499" r:id="rId245"/>
    <p:sldId id="500" r:id="rId246"/>
    <p:sldId id="501" r:id="rId247"/>
    <p:sldId id="502" r:id="rId248"/>
    <p:sldId id="503" r:id="rId249"/>
    <p:sldId id="504" r:id="rId250"/>
    <p:sldId id="505" r:id="rId251"/>
    <p:sldId id="506" r:id="rId252"/>
    <p:sldId id="507" r:id="rId253"/>
    <p:sldId id="508" r:id="rId254"/>
    <p:sldId id="509" r:id="rId255"/>
    <p:sldId id="510" r:id="rId256"/>
    <p:sldId id="511" r:id="rId257"/>
    <p:sldId id="512" r:id="rId258"/>
    <p:sldId id="513" r:id="rId259"/>
    <p:sldId id="514" r:id="rId260"/>
    <p:sldId id="515" r:id="rId261"/>
    <p:sldId id="516" r:id="rId262"/>
    <p:sldId id="517" r:id="rId263"/>
    <p:sldId id="518" r:id="rId264"/>
    <p:sldId id="519" r:id="rId265"/>
    <p:sldId id="520" r:id="rId266"/>
    <p:sldId id="521" r:id="rId267"/>
    <p:sldId id="522" r:id="rId268"/>
    <p:sldId id="523" r:id="rId269"/>
    <p:sldId id="524" r:id="rId270"/>
    <p:sldId id="525" r:id="rId2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4554" autoAdjust="0"/>
  </p:normalViewPr>
  <p:slideViewPr>
    <p:cSldViewPr>
      <p:cViewPr varScale="1">
        <p:scale>
          <a:sx n="110" d="100"/>
          <a:sy n="110" d="100"/>
        </p:scale>
        <p:origin x="2224"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60" Type="http://schemas.openxmlformats.org/officeDocument/2006/relationships/slide" Target="slides/slide259.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61" Type="http://schemas.openxmlformats.org/officeDocument/2006/relationships/slide" Target="slides/slide260.xml"/><Relationship Id="rId262" Type="http://schemas.openxmlformats.org/officeDocument/2006/relationships/slide" Target="slides/slide261.xml"/><Relationship Id="rId263" Type="http://schemas.openxmlformats.org/officeDocument/2006/relationships/slide" Target="slides/slide262.xml"/><Relationship Id="rId264" Type="http://schemas.openxmlformats.org/officeDocument/2006/relationships/slide" Target="slides/slide263.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265" Type="http://schemas.openxmlformats.org/officeDocument/2006/relationships/slide" Target="slides/slide264.xml"/><Relationship Id="rId266" Type="http://schemas.openxmlformats.org/officeDocument/2006/relationships/slide" Target="slides/slide265.xml"/><Relationship Id="rId267" Type="http://schemas.openxmlformats.org/officeDocument/2006/relationships/slide" Target="slides/slide266.xml"/><Relationship Id="rId268" Type="http://schemas.openxmlformats.org/officeDocument/2006/relationships/slide" Target="slides/slide267.xml"/><Relationship Id="rId269" Type="http://schemas.openxmlformats.org/officeDocument/2006/relationships/slide" Target="slides/slide26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70" Type="http://schemas.openxmlformats.org/officeDocument/2006/relationships/slide" Target="slides/slide26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271" Type="http://schemas.openxmlformats.org/officeDocument/2006/relationships/slide" Target="slides/slide270.xml"/><Relationship Id="rId272" Type="http://schemas.openxmlformats.org/officeDocument/2006/relationships/notesMaster" Target="notesMasters/notesMaster1.xml"/><Relationship Id="rId273" Type="http://schemas.openxmlformats.org/officeDocument/2006/relationships/presProps" Target="presProps.xml"/><Relationship Id="rId274" Type="http://schemas.openxmlformats.org/officeDocument/2006/relationships/viewProps" Target="viewProps.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275" Type="http://schemas.openxmlformats.org/officeDocument/2006/relationships/theme" Target="theme/theme1.xml"/><Relationship Id="rId276" Type="http://schemas.openxmlformats.org/officeDocument/2006/relationships/tableStyles" Target="tableStyle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slide" Target="slides/slide256.xml"/><Relationship Id="rId258" Type="http://schemas.openxmlformats.org/officeDocument/2006/relationships/slide" Target="slides/slide257.xml"/><Relationship Id="rId259" Type="http://schemas.openxmlformats.org/officeDocument/2006/relationships/slide" Target="slides/slide25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63523A-9F0F-4A53-B186-906E2F572935}" type="datetimeFigureOut">
              <a:rPr lang="en-US" smtClean="0"/>
              <a:t>9/8/15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551EFD-AFA2-4CE9-9208-11D30F4D0785}" type="slidenum">
              <a:rPr lang="en-US" smtClean="0"/>
              <a:t>‹#›</a:t>
            </a:fld>
            <a:endParaRPr lang="en-US"/>
          </a:p>
        </p:txBody>
      </p:sp>
    </p:spTree>
    <p:extLst>
      <p:ext uri="{BB962C8B-B14F-4D97-AF65-F5344CB8AC3E}">
        <p14:creationId xmlns:p14="http://schemas.microsoft.com/office/powerpoint/2010/main" val="2071310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9.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7.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0.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2.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5.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6.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7.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8.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9.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Updated version 09/13/2011    11:15pm</a:t>
            </a:r>
            <a:endParaRPr lang="en-US"/>
          </a:p>
        </p:txBody>
      </p:sp>
      <p:sp>
        <p:nvSpPr>
          <p:cNvPr id="4" name="Slide Number Placeholder 3"/>
          <p:cNvSpPr>
            <a:spLocks noGrp="1"/>
          </p:cNvSpPr>
          <p:nvPr>
            <p:ph type="sldNum" sz="quarter" idx="10"/>
          </p:nvPr>
        </p:nvSpPr>
        <p:spPr/>
        <p:txBody>
          <a:bodyPr/>
          <a:lstStyle/>
          <a:p>
            <a:fld id="{4E551EFD-AFA2-4CE9-9208-11D30F4D0785}" type="slidenum">
              <a:rPr lang="en-US" smtClean="0"/>
              <a:t>1</a:t>
            </a:fld>
            <a:endParaRPr lang="en-US"/>
          </a:p>
        </p:txBody>
      </p:sp>
    </p:spTree>
    <p:extLst>
      <p:ext uri="{BB962C8B-B14F-4D97-AF65-F5344CB8AC3E}">
        <p14:creationId xmlns:p14="http://schemas.microsoft.com/office/powerpoint/2010/main" val="871528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opposite, simple, leathery, elliptic-ovate to elliptic-</a:t>
            </a:r>
            <a:r>
              <a:rPr lang="en-US" dirty="0" err="1" smtClean="0"/>
              <a:t>lanceolate</a:t>
            </a:r>
            <a:r>
              <a:rPr lang="en-US" dirty="0" smtClean="0"/>
              <a:t>, 3 to 8" long, 1 1/2 to 3" wide, acute to acuminate, broad </a:t>
            </a:r>
            <a:r>
              <a:rPr lang="en-US" dirty="0" err="1" smtClean="0"/>
              <a:t>cuneate</a:t>
            </a:r>
            <a:r>
              <a:rPr lang="en-US" dirty="0" smtClean="0"/>
              <a:t> at base, entire to remotely coarsely dentate toward the apex, glabrous, lustrous dark green above, lighter beneath; petiole - 1/2 to 2" long.</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13</a:t>
            </a:fld>
            <a:endParaRPr lang="en-US"/>
          </a:p>
        </p:txBody>
      </p:sp>
    </p:spTree>
    <p:extLst>
      <p:ext uri="{BB962C8B-B14F-4D97-AF65-F5344CB8AC3E}">
        <p14:creationId xmlns:p14="http://schemas.microsoft.com/office/powerpoint/2010/main" val="320714151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sharply toothed,1-3 inches long, ovate- </a:t>
            </a:r>
            <a:r>
              <a:rPr lang="en-US" dirty="0" err="1" smtClean="0"/>
              <a:t>lanceolate</a:t>
            </a:r>
            <a:r>
              <a:rPr lang="en-US" dirty="0" smtClean="0"/>
              <a:t>, pointed apex Leaves are pinkish-red-purple when young, then turning dark green. The flowers are white to deep pink, flat-topped on new growth. A fast-growing plant good as a filler or low massing.</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145</a:t>
            </a:fld>
            <a:endParaRPr lang="en-US"/>
          </a:p>
        </p:txBody>
      </p:sp>
    </p:spTree>
    <p:extLst>
      <p:ext uri="{BB962C8B-B14F-4D97-AF65-F5344CB8AC3E}">
        <p14:creationId xmlns:p14="http://schemas.microsoft.com/office/powerpoint/2010/main" val="45351027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opposite, simple, oblong-ovate, 2-4 inches long that are dark green and glabrous above with 8-12 pairs of nearly straight veins. Grows 8 - 10 feet high. White flowers are borne in flat-top cymes along horizontal stems. One of the most attractive and elegant flowering shrubs for the landscape. Fruit is 1/3 inch long bright red drupe that later changes to black.</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156</a:t>
            </a:fld>
            <a:endParaRPr lang="en-US"/>
          </a:p>
        </p:txBody>
      </p:sp>
    </p:spTree>
    <p:extLst>
      <p:ext uri="{BB962C8B-B14F-4D97-AF65-F5344CB8AC3E}">
        <p14:creationId xmlns:p14="http://schemas.microsoft.com/office/powerpoint/2010/main" val="27681274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opposite, simple, entire, 1/2 to 1 1/2 inches long, wide, elliptic and evergreen. Low growing, prostrate, </a:t>
            </a:r>
            <a:r>
              <a:rPr lang="en-US" dirty="0" err="1" smtClean="0"/>
              <a:t>matforming</a:t>
            </a:r>
            <a:r>
              <a:rPr lang="en-US" dirty="0" smtClean="0"/>
              <a:t>, fast-growing groundcover. Flowers are perfect, lilac-blue, 1" in diameter. Grows well in semi-sunny to shady locations. An excellent groundcover in spite of numerous disease/insect problems.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158</a:t>
            </a:fld>
            <a:endParaRPr lang="en-US"/>
          </a:p>
        </p:txBody>
      </p:sp>
    </p:spTree>
    <p:extLst>
      <p:ext uri="{BB962C8B-B14F-4D97-AF65-F5344CB8AC3E}">
        <p14:creationId xmlns:p14="http://schemas.microsoft.com/office/powerpoint/2010/main" val="245456429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sword-like, 1 to 1 1/2  feet long, abruptly narrowed at the apex; curly, thread-like filaments on leaf edges. Low evergreen shrub with 3 to 6 foot high, erect, yellowish-white, conical flowers. A very hardy species. Used in mass.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162</a:t>
            </a:fld>
            <a:endParaRPr lang="en-US"/>
          </a:p>
        </p:txBody>
      </p:sp>
    </p:spTree>
    <p:extLst>
      <p:ext uri="{BB962C8B-B14F-4D97-AF65-F5344CB8AC3E}">
        <p14:creationId xmlns:p14="http://schemas.microsoft.com/office/powerpoint/2010/main" val="381083590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Alternate, simple, ovate leaves 1 1/2 to 2" long. Sharply serrated with acuminate teeth and 8 to 14 pairs of veins. Dark green 3/4 to 2" wide leaves. Bark is smooth-gray. Vase-shaped tree.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163</a:t>
            </a:fld>
            <a:endParaRPr lang="en-US"/>
          </a:p>
        </p:txBody>
      </p:sp>
    </p:spTree>
    <p:extLst>
      <p:ext uri="{BB962C8B-B14F-4D97-AF65-F5344CB8AC3E}">
        <p14:creationId xmlns:p14="http://schemas.microsoft.com/office/powerpoint/2010/main" val="101339653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blooms are the "dragons" and pinching the sides of the bloom helps them "snap" open and close.</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168</a:t>
            </a:fld>
            <a:endParaRPr lang="en-US"/>
          </a:p>
        </p:txBody>
      </p:sp>
    </p:spTree>
    <p:extLst>
      <p:ext uri="{BB962C8B-B14F-4D97-AF65-F5344CB8AC3E}">
        <p14:creationId xmlns:p14="http://schemas.microsoft.com/office/powerpoint/2010/main" val="226727721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Arching 18 to 24-inch stems are covered with bright green, inch-long flat needles.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172</a:t>
            </a:fld>
            <a:endParaRPr lang="en-US"/>
          </a:p>
        </p:txBody>
      </p:sp>
    </p:spTree>
    <p:extLst>
      <p:ext uri="{BB962C8B-B14F-4D97-AF65-F5344CB8AC3E}">
        <p14:creationId xmlns:p14="http://schemas.microsoft.com/office/powerpoint/2010/main" val="208291969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Foliage color varies from dark green to reddish green. Flowers are produced on erect or arching stems. Flower colors include white, pink, red, and lavender. </a:t>
            </a:r>
            <a:r>
              <a:rPr lang="en-US" dirty="0" err="1" smtClean="0"/>
              <a:t>Astilbe</a:t>
            </a:r>
            <a:r>
              <a:rPr lang="en-US" dirty="0" smtClean="0"/>
              <a:t> varieties range in height from 6 to 8 inches up to 3 to 4 feet.</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173</a:t>
            </a:fld>
            <a:endParaRPr lang="en-US"/>
          </a:p>
        </p:txBody>
      </p:sp>
    </p:spTree>
    <p:extLst>
      <p:ext uri="{BB962C8B-B14F-4D97-AF65-F5344CB8AC3E}">
        <p14:creationId xmlns:p14="http://schemas.microsoft.com/office/powerpoint/2010/main" val="66961837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waxy, shiny, and thick with serrated edges.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174</a:t>
            </a:fld>
            <a:endParaRPr lang="en-US"/>
          </a:p>
        </p:txBody>
      </p:sp>
    </p:spTree>
    <p:extLst>
      <p:ext uri="{BB962C8B-B14F-4D97-AF65-F5344CB8AC3E}">
        <p14:creationId xmlns:p14="http://schemas.microsoft.com/office/powerpoint/2010/main" val="250387018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Flowers are composed of three sepals and three petals. They are small and hidden. The broad, flat, alternate leaves, grow out of a stem in a long narrow roll and then unfurl.</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176</a:t>
            </a:fld>
            <a:endParaRPr lang="en-US"/>
          </a:p>
        </p:txBody>
      </p:sp>
    </p:spTree>
    <p:extLst>
      <p:ext uri="{BB962C8B-B14F-4D97-AF65-F5344CB8AC3E}">
        <p14:creationId xmlns:p14="http://schemas.microsoft.com/office/powerpoint/2010/main" val="900595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and often arranged 5 leaves at a node. Rigid, dark evergreen, narrow-elliptic shape, 2-3" long by 1/3-3/4" wide with spiny-serrate edges. Has sharp spines.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14</a:t>
            </a:fld>
            <a:endParaRPr lang="en-US"/>
          </a:p>
        </p:txBody>
      </p:sp>
    </p:spTree>
    <p:extLst>
      <p:ext uri="{BB962C8B-B14F-4D97-AF65-F5344CB8AC3E}">
        <p14:creationId xmlns:p14="http://schemas.microsoft.com/office/powerpoint/2010/main" val="2625352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leaves are oval to oblong, 2.5 – 9 cm long and 1 – 3.5 cm broad, glossy green, hairless, with a pale midrib and a short petiole 1 – 1.8 cm long; leaves are arranged in opposite pairs. The flowers are white to dark pink with a dark red center, a basal tube 2.5 - 3 cm long and a corolla 2–5 cm in diameter with five petal-like lobes.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177</a:t>
            </a:fld>
            <a:endParaRPr lang="en-US"/>
          </a:p>
        </p:txBody>
      </p:sp>
    </p:spTree>
    <p:extLst>
      <p:ext uri="{BB962C8B-B14F-4D97-AF65-F5344CB8AC3E}">
        <p14:creationId xmlns:p14="http://schemas.microsoft.com/office/powerpoint/2010/main" val="40462275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Annual plant offering colorful foliage that can be grown in shady locations. Coleus is a member of the mint family having opposite leaves and square stems.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181</a:t>
            </a:fld>
            <a:endParaRPr lang="en-US"/>
          </a:p>
        </p:txBody>
      </p:sp>
    </p:spTree>
    <p:extLst>
      <p:ext uri="{BB962C8B-B14F-4D97-AF65-F5344CB8AC3E}">
        <p14:creationId xmlns:p14="http://schemas.microsoft.com/office/powerpoint/2010/main" val="187492848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Stems are branched, 3-6" long, linear, powdery grey with white, pink or peach colored 'carnation' type flowers.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184</a:t>
            </a:fld>
            <a:endParaRPr lang="en-US"/>
          </a:p>
        </p:txBody>
      </p:sp>
    </p:spTree>
    <p:extLst>
      <p:ext uri="{BB962C8B-B14F-4D97-AF65-F5344CB8AC3E}">
        <p14:creationId xmlns:p14="http://schemas.microsoft.com/office/powerpoint/2010/main" val="289042915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leaves are spirally arranged, simple, 10-35 cm long and 5-12 cm broad, grey-green, downy, and with a finely toothed margin; they form a tight rosette at ground level in the first year.</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186</a:t>
            </a:fld>
            <a:endParaRPr lang="en-US"/>
          </a:p>
        </p:txBody>
      </p:sp>
    </p:spTree>
    <p:extLst>
      <p:ext uri="{BB962C8B-B14F-4D97-AF65-F5344CB8AC3E}">
        <p14:creationId xmlns:p14="http://schemas.microsoft.com/office/powerpoint/2010/main" val="314120318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have large, showy heads of composite flowers. The leaves are normally hairy with a rough texture, The basal leaves and the lower stem leaves have petioles, and as the leaves progress up the stem the petioles often decrease in length. The leaf blades in different species may have one, three or five nerves. Some species have linear to </a:t>
            </a:r>
            <a:r>
              <a:rPr lang="en-US" dirty="0" err="1" smtClean="0"/>
              <a:t>lanceolate</a:t>
            </a:r>
            <a:r>
              <a:rPr lang="en-US" dirty="0" smtClean="0"/>
              <a:t> shaped leaves, and others have elliptic to ovate shaped leaves. Often the leaves decrease in size as they progress up the stems. Leaf bases gradually increase in width away from the petioles or the bases are rounded to heart shaped. Most species have leaf margins that are entire, but sometimes they are dentate or serrate. The flowers are collected together into single, rounded Heads that terminate long peduncles.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188</a:t>
            </a:fld>
            <a:endParaRPr lang="en-US"/>
          </a:p>
        </p:txBody>
      </p:sp>
    </p:spTree>
    <p:extLst>
      <p:ext uri="{BB962C8B-B14F-4D97-AF65-F5344CB8AC3E}">
        <p14:creationId xmlns:p14="http://schemas.microsoft.com/office/powerpoint/2010/main" val="397254569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Lenten rose is a clump-forming, late winter-blooming perennial which typically grows 1-1.5' tall. Features large, cup-shaped, rose-like, usually nodding flowers (3-4" diameter) with center crowns of conspicuously contrasting yellow stamens. Flowers usually appear in clusters of 1-4 on thick stems rising above the foliage. Flower color is extremely variable, ranging from white to pink to light rose-purple, frequently with interior spotting. Palmate, serrate, leathery, 8-16" wide, glossy, basal, dark green leaves (7-9 leaflets) are evergreen in warm climates but deciduous in extremely cold winters.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192</a:t>
            </a:fld>
            <a:endParaRPr lang="en-US"/>
          </a:p>
        </p:txBody>
      </p:sp>
    </p:spTree>
    <p:extLst>
      <p:ext uri="{BB962C8B-B14F-4D97-AF65-F5344CB8AC3E}">
        <p14:creationId xmlns:p14="http://schemas.microsoft.com/office/powerpoint/2010/main" val="254002542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Flower consists of three petals and three sepals, collectively called </a:t>
            </a:r>
            <a:r>
              <a:rPr lang="en-US" dirty="0" err="1" smtClean="0"/>
              <a:t>tepals</a:t>
            </a:r>
            <a:r>
              <a:rPr lang="en-US" dirty="0" smtClean="0"/>
              <a:t>, each with a midrib in the same or a contrasting color. The centermost section of the flower, called the throat, has usually a different and contrasting color. There are six (sometimes seven) stamens, each with a two-lobed anther. Leaves:  Arching, strap-shaped, dark green, 30-48 in. long</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193</a:t>
            </a:fld>
            <a:endParaRPr lang="en-US"/>
          </a:p>
        </p:txBody>
      </p:sp>
    </p:spTree>
    <p:extLst>
      <p:ext uri="{BB962C8B-B14F-4D97-AF65-F5344CB8AC3E}">
        <p14:creationId xmlns:p14="http://schemas.microsoft.com/office/powerpoint/2010/main" val="92205332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Broad </a:t>
            </a:r>
            <a:r>
              <a:rPr lang="en-US" dirty="0" err="1" smtClean="0"/>
              <a:t>lanceolate</a:t>
            </a:r>
            <a:r>
              <a:rPr lang="en-US" dirty="0" smtClean="0"/>
              <a:t> or ovate leaves varying widely in size by species from 1–15 in (3–40 cm) long and 0.75–12 in (2–30cm) broad. They are know for a </a:t>
            </a:r>
            <a:r>
              <a:rPr lang="en-US" dirty="0" err="1" smtClean="0"/>
              <a:t>glaucous</a:t>
            </a:r>
            <a:r>
              <a:rPr lang="en-US" dirty="0" smtClean="0"/>
              <a:t> waxy leaf coating that gives a blue appearance to the leaf.</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195</a:t>
            </a:fld>
            <a:endParaRPr lang="en-US"/>
          </a:p>
        </p:txBody>
      </p:sp>
    </p:spTree>
    <p:extLst>
      <p:ext uri="{BB962C8B-B14F-4D97-AF65-F5344CB8AC3E}">
        <p14:creationId xmlns:p14="http://schemas.microsoft.com/office/powerpoint/2010/main" val="14938035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linear-oblong, obtuse, 1/2 - 2 inches long, dark green; white flowers in terminals; evergreen groundcover.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196</a:t>
            </a:fld>
            <a:endParaRPr lang="en-US"/>
          </a:p>
        </p:txBody>
      </p:sp>
    </p:spTree>
    <p:extLst>
      <p:ext uri="{BB962C8B-B14F-4D97-AF65-F5344CB8AC3E}">
        <p14:creationId xmlns:p14="http://schemas.microsoft.com/office/powerpoint/2010/main" val="28436518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mostly alternate, although they may be opposite near the top of the plant. The flowers are profusely borne, 2-5 cm diameter, with five petals and a 1 cm spur.</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197</a:t>
            </a:fld>
            <a:endParaRPr lang="en-US"/>
          </a:p>
        </p:txBody>
      </p:sp>
    </p:spTree>
    <p:extLst>
      <p:ext uri="{BB962C8B-B14F-4D97-AF65-F5344CB8AC3E}">
        <p14:creationId xmlns:p14="http://schemas.microsoft.com/office/powerpoint/2010/main" val="2052051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and unequal in size, yellow flowers, fruit is a bright red berry in fall, used as hedge plant. Has barbs along the stems.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15</a:t>
            </a:fld>
            <a:endParaRPr lang="en-US"/>
          </a:p>
        </p:txBody>
      </p:sp>
    </p:spTree>
    <p:extLst>
      <p:ext uri="{BB962C8B-B14F-4D97-AF65-F5344CB8AC3E}">
        <p14:creationId xmlns:p14="http://schemas.microsoft.com/office/powerpoint/2010/main" val="342920604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Sword-shaped leaves and distinctive flowers that consist of three usually erect petals called standards and three outer petals called falls. Iris come in a variety of colors.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198</a:t>
            </a:fld>
            <a:endParaRPr lang="en-US"/>
          </a:p>
        </p:txBody>
      </p:sp>
    </p:spTree>
    <p:extLst>
      <p:ext uri="{BB962C8B-B14F-4D97-AF65-F5344CB8AC3E}">
        <p14:creationId xmlns:p14="http://schemas.microsoft.com/office/powerpoint/2010/main" val="10438604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strong, somewhat unpleasant fragrance. Leaves:  Medium green, toothed, hairy and rough. Borne in opposite pairs or whorls of 3. Flowers: Small, 5-lobed, </a:t>
            </a:r>
            <a:r>
              <a:rPr lang="en-US" dirty="0" err="1" smtClean="0"/>
              <a:t>salverform</a:t>
            </a:r>
            <a:r>
              <a:rPr lang="en-US" dirty="0" smtClean="0"/>
              <a:t>, grouped tightly into rounded, flattened or domed, terminal heads. Color choices range from white to yellow, pink, salmon-pink, red, purple or combinations of the colors above.</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199</a:t>
            </a:fld>
            <a:endParaRPr lang="en-US"/>
          </a:p>
        </p:txBody>
      </p:sp>
    </p:spTree>
    <p:extLst>
      <p:ext uri="{BB962C8B-B14F-4D97-AF65-F5344CB8AC3E}">
        <p14:creationId xmlns:p14="http://schemas.microsoft.com/office/powerpoint/2010/main" val="177340500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Comes from the Latin “</a:t>
            </a:r>
            <a:r>
              <a:rPr lang="en-US" dirty="0" err="1" smtClean="0"/>
              <a:t>spica</a:t>
            </a:r>
            <a:r>
              <a:rPr lang="en-US" dirty="0" smtClean="0"/>
              <a:t>” for “spike.” The leaves are green in summer, acicular in shape.</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200</a:t>
            </a:fld>
            <a:endParaRPr lang="en-US"/>
          </a:p>
        </p:txBody>
      </p:sp>
    </p:spTree>
    <p:extLst>
      <p:ext uri="{BB962C8B-B14F-4D97-AF65-F5344CB8AC3E}">
        <p14:creationId xmlns:p14="http://schemas.microsoft.com/office/powerpoint/2010/main" val="265398724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simple, opposite and palmate. Has a very thick stem.</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206</a:t>
            </a:fld>
            <a:endParaRPr lang="en-US"/>
          </a:p>
        </p:txBody>
      </p:sp>
    </p:spTree>
    <p:extLst>
      <p:ext uri="{BB962C8B-B14F-4D97-AF65-F5344CB8AC3E}">
        <p14:creationId xmlns:p14="http://schemas.microsoft.com/office/powerpoint/2010/main" val="288913242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2-4' tall and usually </a:t>
            </a:r>
            <a:r>
              <a:rPr lang="en-US" dirty="0" err="1" smtClean="0"/>
              <a:t>unbranched</a:t>
            </a:r>
            <a:r>
              <a:rPr lang="en-US" dirty="0" smtClean="0"/>
              <a:t>, except near the apex where the flowers occur. The central stem is light green, round and usually hairless. Sometimes fine purple streaks [Close-up of Flowers] occur along the stem. Leaves are opposite and </a:t>
            </a:r>
            <a:r>
              <a:rPr lang="en-US" dirty="0" err="1" smtClean="0"/>
              <a:t>lanceolate</a:t>
            </a:r>
            <a:r>
              <a:rPr lang="en-US" dirty="0" smtClean="0"/>
              <a:t>.</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209</a:t>
            </a:fld>
            <a:endParaRPr lang="en-US"/>
          </a:p>
        </p:txBody>
      </p:sp>
    </p:spTree>
    <p:extLst>
      <p:ext uri="{BB962C8B-B14F-4D97-AF65-F5344CB8AC3E}">
        <p14:creationId xmlns:p14="http://schemas.microsoft.com/office/powerpoint/2010/main" val="313169836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Foliage: 1 foot narrow, sharply pointed light green to gray-green leaves. Flower/Fruit: Trumpet-shaped, red-purple, violet-purple, pink, or white flowers.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210</a:t>
            </a:fld>
            <a:endParaRPr lang="en-US"/>
          </a:p>
        </p:txBody>
      </p:sp>
    </p:spTree>
    <p:extLst>
      <p:ext uri="{BB962C8B-B14F-4D97-AF65-F5344CB8AC3E}">
        <p14:creationId xmlns:p14="http://schemas.microsoft.com/office/powerpoint/2010/main" val="113639663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opposite, simple, linear, narrow, 1-2 in. long, lustrous, thick, gray-green color. Very fragrant herb that grows 2 to 4 feet tall. Lavender, pink or white blooms. Easily rooted from cuttings, used in cooking.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212</a:t>
            </a:fld>
            <a:endParaRPr lang="en-US"/>
          </a:p>
        </p:txBody>
      </p:sp>
    </p:spTree>
    <p:extLst>
      <p:ext uri="{BB962C8B-B14F-4D97-AF65-F5344CB8AC3E}">
        <p14:creationId xmlns:p14="http://schemas.microsoft.com/office/powerpoint/2010/main" val="308327061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are characterized by woolly, silvery-gray foliage; low, </a:t>
            </a:r>
            <a:r>
              <a:rPr lang="en-US" dirty="0" err="1" smtClean="0"/>
              <a:t>moundlike</a:t>
            </a:r>
            <a:r>
              <a:rPr lang="en-US" dirty="0" smtClean="0"/>
              <a:t> habit of growth.</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218</a:t>
            </a:fld>
            <a:endParaRPr lang="en-US"/>
          </a:p>
        </p:txBody>
      </p:sp>
    </p:spTree>
    <p:extLst>
      <p:ext uri="{BB962C8B-B14F-4D97-AF65-F5344CB8AC3E}">
        <p14:creationId xmlns:p14="http://schemas.microsoft.com/office/powerpoint/2010/main" val="350361660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a perennial with a woody, fibrous root. The stems are numerous, round, hard, branched, and usually from 4 to 8 inches high, when of the largest growth scarcely attaining a foot in height. The leaves are small, only about 1/8 inch long and 1/16 inch broad, narrow and elliptical, greenish-grey in </a:t>
            </a:r>
            <a:r>
              <a:rPr lang="en-US" dirty="0" err="1" smtClean="0"/>
              <a:t>colour</a:t>
            </a:r>
            <a:r>
              <a:rPr lang="en-US" dirty="0" smtClean="0"/>
              <a:t>, reflexed at the margins, and set in pairs upon very small foot-stalks. The flowers terminate the branches in whorls.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223</a:t>
            </a:fld>
            <a:endParaRPr lang="en-US"/>
          </a:p>
        </p:txBody>
      </p:sp>
    </p:spTree>
    <p:extLst>
      <p:ext uri="{BB962C8B-B14F-4D97-AF65-F5344CB8AC3E}">
        <p14:creationId xmlns:p14="http://schemas.microsoft.com/office/powerpoint/2010/main" val="273620336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Tough leaves resembling Brazilian Verbena, but it is not tall and upright. It is a twisty trailing </a:t>
            </a:r>
            <a:r>
              <a:rPr lang="en-US" dirty="0" err="1" smtClean="0"/>
              <a:t>clumper</a:t>
            </a:r>
            <a:r>
              <a:rPr lang="en-US" dirty="0" smtClean="0"/>
              <a:t> about a foot tall and can spread to three feet wide or wider. Leaves - opposite, </a:t>
            </a:r>
            <a:r>
              <a:rPr lang="en-US" dirty="0" err="1" smtClean="0"/>
              <a:t>petiolate</a:t>
            </a:r>
            <a:r>
              <a:rPr lang="en-US" dirty="0" smtClean="0"/>
              <a:t>, decussate. Petioles to -2cm long, often with </a:t>
            </a:r>
            <a:r>
              <a:rPr lang="en-US" dirty="0" err="1" smtClean="0"/>
              <a:t>decurrent</a:t>
            </a:r>
            <a:r>
              <a:rPr lang="en-US" dirty="0" smtClean="0"/>
              <a:t> leaf tissue, villous. Blades to +3cm long and broad ovate, </a:t>
            </a:r>
            <a:r>
              <a:rPr lang="en-US" dirty="0" err="1" smtClean="0"/>
              <a:t>pinnatifid</a:t>
            </a:r>
            <a:r>
              <a:rPr lang="en-US" dirty="0" smtClean="0"/>
              <a:t>, pubescent. Ultimate divisions acute. Stems - Multiple from the base, from a woody caudex and fibrous roots, erect to ascending, herbaceous, to 30cm tall, typically simple, 4-angled, villous.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224</a:t>
            </a:fld>
            <a:endParaRPr lang="en-US"/>
          </a:p>
        </p:txBody>
      </p:sp>
    </p:spTree>
    <p:extLst>
      <p:ext uri="{BB962C8B-B14F-4D97-AF65-F5344CB8AC3E}">
        <p14:creationId xmlns:p14="http://schemas.microsoft.com/office/powerpoint/2010/main" val="2154248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sharp-pointed, doubly serrate, bark is brown to cinnamon and peels freely, fruit is a small </a:t>
            </a:r>
            <a:r>
              <a:rPr lang="en-US" dirty="0" err="1" smtClean="0"/>
              <a:t>nutlet</a:t>
            </a:r>
            <a:r>
              <a:rPr lang="en-US" dirty="0" smtClean="0"/>
              <a:t>. Also known as black birch (</a:t>
            </a:r>
            <a:r>
              <a:rPr lang="en-US" dirty="0" err="1" smtClean="0"/>
              <a:t>nigra</a:t>
            </a:r>
            <a:r>
              <a:rPr lang="en-US" dirty="0" smtClean="0"/>
              <a:t> means black in </a:t>
            </a:r>
            <a:r>
              <a:rPr lang="en-US" dirty="0" err="1" smtClean="0"/>
              <a:t>latin</a:t>
            </a:r>
            <a:r>
              <a:rPr lang="en-US" dirty="0" smtClean="0"/>
              <a:t>).</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16</a:t>
            </a:fld>
            <a:endParaRPr lang="en-US"/>
          </a:p>
        </p:txBody>
      </p:sp>
    </p:spTree>
    <p:extLst>
      <p:ext uri="{BB962C8B-B14F-4D97-AF65-F5344CB8AC3E}">
        <p14:creationId xmlns:p14="http://schemas.microsoft.com/office/powerpoint/2010/main" val="384432367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upright cultivar forms branched spikes (to 7 inches long) of dark violet-blue flowers. It has glossy and crinkled dark green leaves, and grows to less than 2 feet tall.</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225</a:t>
            </a:fld>
            <a:endParaRPr lang="en-US"/>
          </a:p>
        </p:txBody>
      </p:sp>
    </p:spTree>
    <p:extLst>
      <p:ext uri="{BB962C8B-B14F-4D97-AF65-F5344CB8AC3E}">
        <p14:creationId xmlns:p14="http://schemas.microsoft.com/office/powerpoint/2010/main" val="348517991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Five petals; two large upright petals, and three slightly smaller lower petals. Bloom color and design  varies depending upon  variety.</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226</a:t>
            </a:fld>
            <a:endParaRPr lang="en-US"/>
          </a:p>
        </p:txBody>
      </p:sp>
    </p:spTree>
    <p:extLst>
      <p:ext uri="{BB962C8B-B14F-4D97-AF65-F5344CB8AC3E}">
        <p14:creationId xmlns:p14="http://schemas.microsoft.com/office/powerpoint/2010/main" val="249467286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Blades are a grey-green color and are short, usually 2–15 centimeters (0.79–5.9 in) long with rough edges. The erect stems can grow 1–30 cm (0.39–12 in) tall. The stems are slightly flattened, often tinged purple in color.</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229</a:t>
            </a:fld>
            <a:endParaRPr lang="en-US"/>
          </a:p>
        </p:txBody>
      </p:sp>
    </p:spTree>
    <p:extLst>
      <p:ext uri="{BB962C8B-B14F-4D97-AF65-F5344CB8AC3E}">
        <p14:creationId xmlns:p14="http://schemas.microsoft.com/office/powerpoint/2010/main" val="316077638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Thick sod forming, uniform growing, and medium to light green colored. It has a coarse texture with short upright stems that grow to about 3-5 inches and spread by </a:t>
            </a:r>
            <a:r>
              <a:rPr lang="en-US" dirty="0" err="1" smtClean="0"/>
              <a:t>stolons</a:t>
            </a:r>
            <a:r>
              <a:rPr lang="en-US" dirty="0" smtClean="0"/>
              <a:t>.</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230</a:t>
            </a:fld>
            <a:endParaRPr lang="en-US"/>
          </a:p>
        </p:txBody>
      </p:sp>
    </p:spTree>
    <p:extLst>
      <p:ext uri="{BB962C8B-B14F-4D97-AF65-F5344CB8AC3E}">
        <p14:creationId xmlns:p14="http://schemas.microsoft.com/office/powerpoint/2010/main" val="321323565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Individual tillers, or stems, terminate in an inflorescence, reaching 3 to 4 feet in height, and have broad, dark green basal leaves. Leaf blades are glossy on the underside and serrated on the margins. The leaf sheath is smooth and the ligule is a short  membrane. Inflorescence is a compact panicle, 3 to 4 inches long with </a:t>
            </a:r>
            <a:r>
              <a:rPr lang="en-US" dirty="0" err="1" smtClean="0"/>
              <a:t>lanceolate</a:t>
            </a:r>
            <a:r>
              <a:rPr lang="en-US" dirty="0" smtClean="0"/>
              <a:t> </a:t>
            </a:r>
            <a:r>
              <a:rPr lang="en-US" dirty="0" err="1" smtClean="0"/>
              <a:t>spikelets</a:t>
            </a:r>
            <a:r>
              <a:rPr lang="en-US" dirty="0" smtClean="0"/>
              <a:t> one-half inch or more long. The grass flowers in the spring and seeds mature in early summer. Seed are 4 - 7 mm long, elliptic and awed.</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231</a:t>
            </a:fld>
            <a:endParaRPr lang="en-US"/>
          </a:p>
        </p:txBody>
      </p:sp>
    </p:spTree>
    <p:extLst>
      <p:ext uri="{BB962C8B-B14F-4D97-AF65-F5344CB8AC3E}">
        <p14:creationId xmlns:p14="http://schemas.microsoft.com/office/powerpoint/2010/main" val="61376159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cool-season perennial with slender, hollow, cylindrical leaves. The leaves develop from an underground bulb which in turn produces offset </a:t>
            </a:r>
            <a:r>
              <a:rPr lang="en-US" dirty="0" err="1" smtClean="0"/>
              <a:t>bulblets</a:t>
            </a:r>
            <a:r>
              <a:rPr lang="en-US" dirty="0" smtClean="0"/>
              <a:t>. Flowers are </a:t>
            </a:r>
          </a:p>
          <a:p>
            <a:r>
              <a:rPr lang="en-US" dirty="0" smtClean="0"/>
              <a:t>greenish-white, small, on short stems above aerial bulbils. Plants reproduce by underground</a:t>
            </a:r>
          </a:p>
          <a:p>
            <a:r>
              <a:rPr lang="en-US" dirty="0" err="1" smtClean="0"/>
              <a:t>bublets</a:t>
            </a:r>
            <a:r>
              <a:rPr lang="en-US" dirty="0" smtClean="0"/>
              <a:t>, aerial bulbils and seeds. Distinctive odor when crushed."</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235</a:t>
            </a:fld>
            <a:endParaRPr lang="en-US"/>
          </a:p>
        </p:txBody>
      </p:sp>
    </p:spTree>
    <p:extLst>
      <p:ext uri="{BB962C8B-B14F-4D97-AF65-F5344CB8AC3E}">
        <p14:creationId xmlns:p14="http://schemas.microsoft.com/office/powerpoint/2010/main" val="61174120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Stems erect, branched, with long, rough hairs. leaves  </a:t>
            </a:r>
            <a:r>
              <a:rPr lang="en-US" dirty="0" err="1" smtClean="0"/>
              <a:t>Leaves</a:t>
            </a:r>
            <a:r>
              <a:rPr lang="en-US" dirty="0" smtClean="0"/>
              <a:t> are 4 to 10 cm long, egg-shaped in outline and once or twice compound (</a:t>
            </a:r>
            <a:r>
              <a:rPr lang="en-US" dirty="0" err="1" smtClean="0"/>
              <a:t>pinnatifid</a:t>
            </a:r>
            <a:r>
              <a:rPr lang="en-US" dirty="0" smtClean="0"/>
              <a:t>).  Leaves hairy on upper surface and margin, densely </a:t>
            </a:r>
            <a:r>
              <a:rPr lang="en-US" dirty="0" err="1" smtClean="0"/>
              <a:t>appressed</a:t>
            </a:r>
            <a:r>
              <a:rPr lang="en-US" dirty="0" smtClean="0"/>
              <a:t> on lower surface. Young leaves opposite, becoming alternate with age, dense pubescence over entire leaf surface.</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237</a:t>
            </a:fld>
            <a:endParaRPr lang="en-US"/>
          </a:p>
        </p:txBody>
      </p:sp>
    </p:spTree>
    <p:extLst>
      <p:ext uri="{BB962C8B-B14F-4D97-AF65-F5344CB8AC3E}">
        <p14:creationId xmlns:p14="http://schemas.microsoft.com/office/powerpoint/2010/main" val="37399385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parasitic vine twining, usually counterclockwise in direction, branching, and yellowish to reddish-brown in color. Leaves are rarely noticeable.</a:t>
            </a:r>
          </a:p>
          <a:p>
            <a:r>
              <a:rPr lang="en-US" dirty="0" smtClean="0"/>
              <a:t>"</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240</a:t>
            </a:fld>
            <a:endParaRPr lang="en-US"/>
          </a:p>
        </p:txBody>
      </p:sp>
    </p:spTree>
    <p:extLst>
      <p:ext uri="{BB962C8B-B14F-4D97-AF65-F5344CB8AC3E}">
        <p14:creationId xmlns:p14="http://schemas.microsoft.com/office/powerpoint/2010/main" val="408106367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stems are triangular, usually leafless for most of their length with the slender grass-like leaves at the base of the plant, and in a whorl at the apex of the flowering stems.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241</a:t>
            </a:fld>
            <a:endParaRPr lang="en-US"/>
          </a:p>
        </p:txBody>
      </p:sp>
    </p:spTree>
    <p:extLst>
      <p:ext uri="{BB962C8B-B14F-4D97-AF65-F5344CB8AC3E}">
        <p14:creationId xmlns:p14="http://schemas.microsoft.com/office/powerpoint/2010/main" val="427534079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annual grass that bends and roots at the lower nodes, with tips that may rise to about 2 feet in height.   Leaf blades and sheaths are without hair. Leaf margins have long, stiff hairs. Ligule fringed, membranous. Seed head resembles a crow's foot.</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242</a:t>
            </a:fld>
            <a:endParaRPr lang="en-US"/>
          </a:p>
        </p:txBody>
      </p:sp>
    </p:spTree>
    <p:extLst>
      <p:ext uri="{BB962C8B-B14F-4D97-AF65-F5344CB8AC3E}">
        <p14:creationId xmlns:p14="http://schemas.microsoft.com/office/powerpoint/2010/main" val="1689676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opposite, simple, ovate, 4 to 10 inches long, serrate, multi-colored flowers, valued for summer flowering.</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17</a:t>
            </a:fld>
            <a:endParaRPr lang="en-US"/>
          </a:p>
        </p:txBody>
      </p:sp>
    </p:spTree>
    <p:extLst>
      <p:ext uri="{BB962C8B-B14F-4D97-AF65-F5344CB8AC3E}">
        <p14:creationId xmlns:p14="http://schemas.microsoft.com/office/powerpoint/2010/main" val="59927236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Leaf blades are 2-14 inches long, 3-8 mm wide, without hairs or only sparsely hairy, and folded along the </a:t>
            </a:r>
            <a:r>
              <a:rPr lang="en-US" dirty="0" err="1" smtClean="0"/>
              <a:t>midvein</a:t>
            </a:r>
            <a:r>
              <a:rPr lang="en-US" dirty="0" smtClean="0"/>
              <a:t>.  The ligule is 1-2 mm long, fringed, uneven, and membranous.   Sheaths are flattened, whitish at the base, and sparsely hairy in the collar region. Flowers:  </a:t>
            </a:r>
            <a:r>
              <a:rPr lang="en-US" dirty="0" err="1" smtClean="0"/>
              <a:t>Seedheads</a:t>
            </a:r>
            <a:r>
              <a:rPr lang="en-US" dirty="0" smtClean="0"/>
              <a:t> composed of 2-13 spikes each 1 1/2 to 6 inches long, 3-7 mm wide, in clusters at the top of stems.   Two rows of flattened </a:t>
            </a:r>
            <a:r>
              <a:rPr lang="en-US" dirty="0" err="1" smtClean="0"/>
              <a:t>spikelets</a:t>
            </a:r>
            <a:r>
              <a:rPr lang="en-US" dirty="0" smtClean="0"/>
              <a:t> occur along each spike. Flattened stems with a distinctive white or silver center.  Plants often appear compressed to the soil, as if they have been repeatedly stepped on.</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245</a:t>
            </a:fld>
            <a:endParaRPr lang="en-US"/>
          </a:p>
        </p:txBody>
      </p:sp>
    </p:spTree>
    <p:extLst>
      <p:ext uri="{BB962C8B-B14F-4D97-AF65-F5344CB8AC3E}">
        <p14:creationId xmlns:p14="http://schemas.microsoft.com/office/powerpoint/2010/main" val="344737197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perennial with finely dissected leaves that may reach 6 1/2 feet in height.  Leaves are finely divided into linear segments.   Lower leaves may sometimes be opposite, but upper leaves are always alternate. Identifying Characteristics:   Erect plants that branch in the upper portions only with finely dissected leaves.   Additionally, the leaves and flowers of this weed often emit an unpleasant odor when crushed</a:t>
            </a:r>
          </a:p>
          <a:p>
            <a:r>
              <a:rPr lang="en-US" dirty="0" smtClean="0"/>
              <a:t>"</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246</a:t>
            </a:fld>
            <a:endParaRPr lang="en-US"/>
          </a:p>
        </p:txBody>
      </p:sp>
    </p:spTree>
    <p:extLst>
      <p:ext uri="{BB962C8B-B14F-4D97-AF65-F5344CB8AC3E}">
        <p14:creationId xmlns:p14="http://schemas.microsoft.com/office/powerpoint/2010/main" val="381799023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summer annual or sometimes biennial reaching 1 to 2 </a:t>
            </a:r>
            <a:r>
              <a:rPr lang="en-US" dirty="0" err="1" smtClean="0"/>
              <a:t>ft</a:t>
            </a:r>
            <a:r>
              <a:rPr lang="en-US" dirty="0" smtClean="0"/>
              <a:t> in height with prominent white and yellow daisy-like </a:t>
            </a:r>
            <a:r>
              <a:rPr lang="en-US" dirty="0" err="1" smtClean="0"/>
              <a:t>flowersLeaves</a:t>
            </a:r>
            <a:r>
              <a:rPr lang="en-US" dirty="0" smtClean="0"/>
              <a:t>:  Occur mostly at the stem base. Basal leaves are egg-shaped (ovate) or widest near the middle and tapering to both ends (</a:t>
            </a:r>
            <a:r>
              <a:rPr lang="en-US" dirty="0" err="1" smtClean="0"/>
              <a:t>lanceolate</a:t>
            </a:r>
            <a:r>
              <a:rPr lang="en-US" dirty="0" smtClean="0"/>
              <a:t>), 2-6 inches long, 1-3 inches wide, and have petioles. Upper leaves are long and narrow (linear) or slightly </a:t>
            </a:r>
            <a:r>
              <a:rPr lang="en-US" dirty="0" err="1" smtClean="0"/>
              <a:t>lanceolate</a:t>
            </a:r>
            <a:r>
              <a:rPr lang="en-US" dirty="0" smtClean="0"/>
              <a:t>, much smaller than the basal leaves and may occur on short petioles or lack petioles. All leaves are prominently toothed and sparingly hairy.</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248</a:t>
            </a:fld>
            <a:endParaRPr lang="en-US"/>
          </a:p>
        </p:txBody>
      </p:sp>
    </p:spTree>
    <p:extLst>
      <p:ext uri="{BB962C8B-B14F-4D97-AF65-F5344CB8AC3E}">
        <p14:creationId xmlns:p14="http://schemas.microsoft.com/office/powerpoint/2010/main" val="198844665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"Stems:  Erect, freely branching near base to 28 inches tall.  Stems are usually pink to red in color and densely hairy.</a:t>
            </a:r>
          </a:p>
          <a:p>
            <a:r>
              <a:rPr lang="en-US" dirty="0" smtClean="0"/>
              <a:t>Leaves:   Alternate near base, opposite above, and hairy on both surfaces.  Leaves (3/4 to 2 1/2 inches wide) are rounded in appearance, and deeply (</a:t>
            </a:r>
            <a:r>
              <a:rPr lang="en-US" dirty="0" err="1" smtClean="0"/>
              <a:t>palmately</a:t>
            </a:r>
            <a:r>
              <a:rPr lang="en-US" dirty="0" smtClean="0"/>
              <a:t>) divided into 5-9 segments, with each segment also lobed or toothed. Flower:  Less than 3 mm long with an elongated beak that gives this structure the appearance of a crane's bill, which is also another common name of this weed."</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249</a:t>
            </a:fld>
            <a:endParaRPr lang="en-US"/>
          </a:p>
        </p:txBody>
      </p:sp>
    </p:spTree>
    <p:extLst>
      <p:ext uri="{BB962C8B-B14F-4D97-AF65-F5344CB8AC3E}">
        <p14:creationId xmlns:p14="http://schemas.microsoft.com/office/powerpoint/2010/main" val="135683863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Winter annual with square stems and pink-purple flowers, reaching 16 inches in height. Leaves:  Opposite, reaching 5 inches in length, circular to heart-shaped, with hairs on the upper leaf surfaces and along the veins of the lower surface.  Leaf margins have rounded teeth.   Lower leaves occur on petioles, while the upper leaves are without petioles (sessile)Flowers:  Occur in whorls in the upper leaves without petioles.  Flowers are pink to purple in color and are fused into a tube approximately 2/3 inch long.</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252</a:t>
            </a:fld>
            <a:endParaRPr lang="en-US"/>
          </a:p>
        </p:txBody>
      </p:sp>
    </p:spTree>
    <p:extLst>
      <p:ext uri="{BB962C8B-B14F-4D97-AF65-F5344CB8AC3E}">
        <p14:creationId xmlns:p14="http://schemas.microsoft.com/office/powerpoint/2010/main" val="208523816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Alternate leaves of this plant are divided into three heart-shaped leaflets (a typical trait of other species of Oxalis) that can grow up to 2 cm wide. Leaves curl up at night</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253</a:t>
            </a:fld>
            <a:endParaRPr lang="en-US"/>
          </a:p>
        </p:txBody>
      </p:sp>
    </p:spTree>
    <p:extLst>
      <p:ext uri="{BB962C8B-B14F-4D97-AF65-F5344CB8AC3E}">
        <p14:creationId xmlns:p14="http://schemas.microsoft.com/office/powerpoint/2010/main" val="151138235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large, 3 to 10 </a:t>
            </a:r>
            <a:r>
              <a:rPr lang="en-US" dirty="0" err="1" smtClean="0"/>
              <a:t>ft</a:t>
            </a:r>
            <a:r>
              <a:rPr lang="en-US" dirty="0" smtClean="0"/>
              <a:t> tall, perennial weed with thick, reddish-purple branched stems and dark purple to black berries. All parts of the plant are poisonous. Leaves: Alternate, 3 1/2-12 inches long, 1-4 inches wide, egg-shaped, </a:t>
            </a:r>
            <a:r>
              <a:rPr lang="en-US" dirty="0" err="1" smtClean="0"/>
              <a:t>petiolated</a:t>
            </a:r>
            <a:r>
              <a:rPr lang="en-US" dirty="0" smtClean="0"/>
              <a:t>, without hairs, and are smaller in size toward the top of the plant.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255</a:t>
            </a:fld>
            <a:endParaRPr lang="en-US"/>
          </a:p>
        </p:txBody>
      </p:sp>
    </p:spTree>
    <p:extLst>
      <p:ext uri="{BB962C8B-B14F-4D97-AF65-F5344CB8AC3E}">
        <p14:creationId xmlns:p14="http://schemas.microsoft.com/office/powerpoint/2010/main" val="42317335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leaves are sessile, but have a narrow part near the stem which is a pseudo-petiole. They have 3 or 5 parallel veins that diverge in the wider part of the leaf. Leaves are broad or narrow, depending on the species.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256</a:t>
            </a:fld>
            <a:endParaRPr lang="en-US"/>
          </a:p>
        </p:txBody>
      </p:sp>
    </p:spTree>
    <p:extLst>
      <p:ext uri="{BB962C8B-B14F-4D97-AF65-F5344CB8AC3E}">
        <p14:creationId xmlns:p14="http://schemas.microsoft.com/office/powerpoint/2010/main" val="23795679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erect or clump-forming annual grass that tolerates close mowing, or may reach 11 inches in height. Leaves: Light green in color, especially when compared to the dark green color of other closely related </a:t>
            </a:r>
            <a:r>
              <a:rPr lang="en-US" dirty="0" err="1" smtClean="0"/>
              <a:t>turfgrass</a:t>
            </a:r>
            <a:r>
              <a:rPr lang="en-US" dirty="0" smtClean="0"/>
              <a:t> species (for example Kentucky Bluegrass, </a:t>
            </a:r>
            <a:r>
              <a:rPr lang="en-US" dirty="0" err="1" smtClean="0"/>
              <a:t>Poa</a:t>
            </a:r>
            <a:r>
              <a:rPr lang="en-US" dirty="0" smtClean="0"/>
              <a:t> </a:t>
            </a:r>
            <a:r>
              <a:rPr lang="en-US" dirty="0" err="1" smtClean="0"/>
              <a:t>pratensis</a:t>
            </a:r>
            <a:r>
              <a:rPr lang="en-US" dirty="0" smtClean="0"/>
              <a:t>). Leaf blades are 0.5-5 inches long, 1-5 mm wide, folded in the bud and lack hairs on either surface. Leaves are 'keeled' and have a distinctive boat-shaped tip. The ligule is slightly pointed and membranous. Leaf sheaths are somewhat compressed and flattened, without hairs. Flowers: The </a:t>
            </a:r>
            <a:r>
              <a:rPr lang="en-US" dirty="0" err="1" smtClean="0"/>
              <a:t>seedhead</a:t>
            </a:r>
            <a:r>
              <a:rPr lang="en-US" dirty="0" smtClean="0"/>
              <a:t> is an open panicle, 3/4 to 2.5 inches long, and </a:t>
            </a:r>
            <a:r>
              <a:rPr lang="en-US" dirty="0" err="1" smtClean="0"/>
              <a:t>pyrimidal</a:t>
            </a:r>
            <a:r>
              <a:rPr lang="en-US" dirty="0" smtClean="0"/>
              <a:t> in outline.</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257</a:t>
            </a:fld>
            <a:endParaRPr lang="en-US"/>
          </a:p>
        </p:txBody>
      </p:sp>
    </p:spTree>
    <p:extLst>
      <p:ext uri="{BB962C8B-B14F-4D97-AF65-F5344CB8AC3E}">
        <p14:creationId xmlns:p14="http://schemas.microsoft.com/office/powerpoint/2010/main" val="109110809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summer annual weed that may reach 3 1/2 feet in height. Leaves:  Arranged alternately along the stem, </a:t>
            </a:r>
            <a:r>
              <a:rPr lang="en-US" dirty="0" err="1" smtClean="0"/>
              <a:t>lanceolate</a:t>
            </a:r>
            <a:r>
              <a:rPr lang="en-US" dirty="0" smtClean="0"/>
              <a:t> to elliptic in outline, approximately 2 to 6 inches long and 1 1/4 inches wide.  Older leaves are usually only slightly hairy.  Leaves taper to short petioles, which have an </a:t>
            </a:r>
            <a:r>
              <a:rPr lang="en-US" dirty="0" err="1" smtClean="0"/>
              <a:t>ocrea</a:t>
            </a:r>
            <a:r>
              <a:rPr lang="en-US" dirty="0" smtClean="0"/>
              <a:t> that encircles the stem.  Leaves often, but not always, have a purple spot in the middle of the leaf. Flowers:  Flowers are clustered in terminal spikes at the ends of stems.  Individual flowers are small and usually pink in color but can occasionally be white.</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258</a:t>
            </a:fld>
            <a:endParaRPr lang="en-US"/>
          </a:p>
        </p:txBody>
      </p:sp>
    </p:spTree>
    <p:extLst>
      <p:ext uri="{BB962C8B-B14F-4D97-AF65-F5344CB8AC3E}">
        <p14:creationId xmlns:p14="http://schemas.microsoft.com/office/powerpoint/2010/main" val="767394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opposite, simple, </a:t>
            </a:r>
            <a:r>
              <a:rPr lang="en-US" dirty="0" err="1" smtClean="0"/>
              <a:t>obovate</a:t>
            </a:r>
            <a:r>
              <a:rPr lang="en-US" dirty="0" smtClean="0"/>
              <a:t> and more rounded than </a:t>
            </a:r>
            <a:r>
              <a:rPr lang="en-US" dirty="0" err="1" smtClean="0"/>
              <a:t>sempervirens</a:t>
            </a:r>
            <a:r>
              <a:rPr lang="en-US" dirty="0" smtClean="0"/>
              <a:t>. lustrous dark green. 3-6' high shrub better adapted to Southeast than </a:t>
            </a:r>
            <a:r>
              <a:rPr lang="en-US" dirty="0" err="1" smtClean="0"/>
              <a:t>sempervirens</a:t>
            </a:r>
            <a:r>
              <a:rPr lang="en-US" dirty="0" smtClean="0"/>
              <a:t>. Yellowish brown in winter.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18</a:t>
            </a:fld>
            <a:endParaRPr lang="en-US"/>
          </a:p>
        </p:txBody>
      </p:sp>
    </p:spTree>
    <p:extLst>
      <p:ext uri="{BB962C8B-B14F-4D97-AF65-F5344CB8AC3E}">
        <p14:creationId xmlns:p14="http://schemas.microsoft.com/office/powerpoint/2010/main" val="381841290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invasive perennial vine with trifoliate leaves Each set of 3 leaflets is arranged alternately along the stem.   All leaflets occur on petioles, however the lateral leaflets are on very short petioles (less than 1/2 inch), while the center leaflet occurs on a petiole approximately 3/4 inch long.  All leaves are ovate in outline, hairy, and lobed.  Lateral leaflets are usually lobed on one side only while the center leaflet is usually lobed on both sides.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260</a:t>
            </a:fld>
            <a:endParaRPr lang="en-US"/>
          </a:p>
        </p:txBody>
      </p:sp>
    </p:spTree>
    <p:extLst>
      <p:ext uri="{BB962C8B-B14F-4D97-AF65-F5344CB8AC3E}">
        <p14:creationId xmlns:p14="http://schemas.microsoft.com/office/powerpoint/2010/main" val="223324315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Carolina false dandelion is a winter annual or biennial weed common in disturbed sites such as pastures and fields. The hairy leaves are deeply lobed and form a basal rosette with a taproot. The flower stalk can have many branches that end with flowers, unlike common and cat's ear dandelion. The bright yellow flowers appear in the spring and summer. Pointed leaf lobes point away from the center of the plant.</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261</a:t>
            </a:fld>
            <a:endParaRPr lang="en-US"/>
          </a:p>
        </p:txBody>
      </p:sp>
    </p:spTree>
    <p:extLst>
      <p:ext uri="{BB962C8B-B14F-4D97-AF65-F5344CB8AC3E}">
        <p14:creationId xmlns:p14="http://schemas.microsoft.com/office/powerpoint/2010/main" val="27445936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Erect, prostrate, or climbing perennials with prickly stems and red or black berries. Leaves:   Leaves are arranged alternately along the stem, occur on petioles, and are divided into 3 to 7 leaflets.  Each leaflet has toothed margins. Flowers:  Usually consist of 5 green, hairy sepals and 5 white or pinkish petals.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262</a:t>
            </a:fld>
            <a:endParaRPr lang="en-US"/>
          </a:p>
        </p:txBody>
      </p:sp>
    </p:spTree>
    <p:extLst>
      <p:ext uri="{BB962C8B-B14F-4D97-AF65-F5344CB8AC3E}">
        <p14:creationId xmlns:p14="http://schemas.microsoft.com/office/powerpoint/2010/main" val="342134016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clump-forming summer annual with a </a:t>
            </a:r>
            <a:r>
              <a:rPr lang="en-US" dirty="0" err="1" smtClean="0"/>
              <a:t>seedhead</a:t>
            </a:r>
            <a:r>
              <a:rPr lang="en-US" dirty="0" smtClean="0"/>
              <a:t> that resembles a fox's tail. Leaves:  Leaf blades may reach 12 inches in length and 7 to 12 mm in width, and have long silky hairs at the leaf bases.  Auricles are absent and the ligule is a fringe of hairs reaching 2 mm in length.</a:t>
            </a:r>
          </a:p>
          <a:p>
            <a:r>
              <a:rPr lang="en-US" dirty="0" smtClean="0"/>
              <a:t>Flowers:  The </a:t>
            </a:r>
            <a:r>
              <a:rPr lang="en-US" dirty="0" err="1" smtClean="0"/>
              <a:t>seedhead</a:t>
            </a:r>
            <a:r>
              <a:rPr lang="en-US" dirty="0" smtClean="0"/>
              <a:t> is a cylindrical bristly panicle, reaching 6 inches in length and 1/3-2/3 inch in width.   </a:t>
            </a:r>
            <a:r>
              <a:rPr lang="en-US" dirty="0" err="1" smtClean="0"/>
              <a:t>Spikelets</a:t>
            </a:r>
            <a:r>
              <a:rPr lang="en-US" dirty="0" smtClean="0"/>
              <a:t> are approximately 3 mm long, green, and each spikelet has 1-3 bristles that are 5-10 mm long.  The bristles turn yellow at maturity, giving the plant it's name."</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265</a:t>
            </a:fld>
            <a:endParaRPr lang="en-US"/>
          </a:p>
        </p:txBody>
      </p:sp>
    </p:spTree>
    <p:extLst>
      <p:ext uri="{BB962C8B-B14F-4D97-AF65-F5344CB8AC3E}">
        <p14:creationId xmlns:p14="http://schemas.microsoft.com/office/powerpoint/2010/main" val="287301973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common names of smilax, </a:t>
            </a:r>
            <a:r>
              <a:rPr lang="en-US" dirty="0" err="1" smtClean="0"/>
              <a:t>greenbriar</a:t>
            </a:r>
            <a:r>
              <a:rPr lang="en-US" dirty="0" smtClean="0"/>
              <a:t>, </a:t>
            </a:r>
            <a:r>
              <a:rPr lang="en-US" dirty="0" err="1" smtClean="0"/>
              <a:t>catbriar</a:t>
            </a:r>
            <a:r>
              <a:rPr lang="en-US" dirty="0" smtClean="0"/>
              <a:t>, or briar, all refer to a number of closely related species that look similar enough to be grouped together in the following description. All have sharp thorns and are a very prolific vine that climbs both by clinging and with tendrils. The leaves may be of various shapes, but are often ovate, elliptical, or shaped like a fiddle or arrowhead with distinct lobes at the leaf base. They are simple, alternately arranged, and evergreen or deciduous. Leaves are glossy green and smooth above, paler below, and grow from 2" to 5" long and ½" to 4" wide.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266</a:t>
            </a:fld>
            <a:endParaRPr lang="en-US"/>
          </a:p>
        </p:txBody>
      </p:sp>
    </p:spTree>
    <p:extLst>
      <p:ext uri="{BB962C8B-B14F-4D97-AF65-F5344CB8AC3E}">
        <p14:creationId xmlns:p14="http://schemas.microsoft.com/office/powerpoint/2010/main" val="86900741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perennial from rhizomes that may reach 6 1/2 feet in </a:t>
            </a:r>
            <a:r>
              <a:rPr lang="en-US" dirty="0" err="1" smtClean="0"/>
              <a:t>height.Leaves</a:t>
            </a:r>
            <a:r>
              <a:rPr lang="en-US" dirty="0" smtClean="0"/>
              <a:t>:   Rolled in the shoot, without auricles, 6 to 20 inches long by 10 to 30 mm wide, with a prominent white </a:t>
            </a:r>
            <a:r>
              <a:rPr lang="en-US" dirty="0" err="1" smtClean="0"/>
              <a:t>midvein</a:t>
            </a:r>
            <a:r>
              <a:rPr lang="en-US" dirty="0" smtClean="0"/>
              <a:t>.  Leaf blades are usually without hairs (glabrous) on both surfaces, however some hairs may be present at the base of the leaf blade.  The ligules are 3 to 4 mm long, membranous, and often toothed at the top.  With maturity, some ligules may develop a fringe of hairs in the upper portion of the ligule, and remain membranous towards the base. Flowers:  </a:t>
            </a:r>
            <a:r>
              <a:rPr lang="en-US" dirty="0" err="1" smtClean="0"/>
              <a:t>Seedhead</a:t>
            </a:r>
            <a:r>
              <a:rPr lang="en-US" dirty="0" smtClean="0"/>
              <a:t> a large, open panicle, often with a purplish tint</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267</a:t>
            </a:fld>
            <a:endParaRPr lang="en-US"/>
          </a:p>
        </p:txBody>
      </p:sp>
    </p:spTree>
    <p:extLst>
      <p:ext uri="{BB962C8B-B14F-4D97-AF65-F5344CB8AC3E}">
        <p14:creationId xmlns:p14="http://schemas.microsoft.com/office/powerpoint/2010/main" val="427096336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Flowers - Corolla white, rotate, 5-6mm broad. Petals 5, deeply notched and appearing as 10, glabrous, to 2mm long, free. Petal lobes oblong. Leaves - Opposite, ovate(sometimes truncate at base), short-</a:t>
            </a:r>
            <a:r>
              <a:rPr lang="en-US" dirty="0" err="1" smtClean="0"/>
              <a:t>mucronate</a:t>
            </a:r>
            <a:r>
              <a:rPr lang="en-US" dirty="0" smtClean="0"/>
              <a:t>, </a:t>
            </a:r>
            <a:r>
              <a:rPr lang="en-US" dirty="0" err="1" smtClean="0"/>
              <a:t>petiolate</a:t>
            </a:r>
            <a:r>
              <a:rPr lang="en-US" dirty="0" smtClean="0"/>
              <a:t>. Blades to +2cm wide, +2cm long, glabrous, green above, lighter green below, entire. Petiole to +2cm long, sometimes winged, pubescent.</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268</a:t>
            </a:fld>
            <a:endParaRPr lang="en-US"/>
          </a:p>
        </p:txBody>
      </p:sp>
    </p:spTree>
    <p:extLst>
      <p:ext uri="{BB962C8B-B14F-4D97-AF65-F5344CB8AC3E}">
        <p14:creationId xmlns:p14="http://schemas.microsoft.com/office/powerpoint/2010/main" val="386646172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perennial from a basal rosette, tap root, yellow flowers and a 'puff-ball' </a:t>
            </a:r>
            <a:r>
              <a:rPr lang="en-US" dirty="0" err="1" smtClean="0"/>
              <a:t>seedhead</a:t>
            </a:r>
            <a:r>
              <a:rPr lang="en-US" dirty="0" smtClean="0"/>
              <a:t>. Leaf lobes point toward the center of the plant.</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269</a:t>
            </a:fld>
            <a:endParaRPr lang="en-US"/>
          </a:p>
        </p:txBody>
      </p:sp>
    </p:spTree>
    <p:extLst>
      <p:ext uri="{BB962C8B-B14F-4D97-AF65-F5344CB8AC3E}">
        <p14:creationId xmlns:p14="http://schemas.microsoft.com/office/powerpoint/2010/main" val="213935360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biennial that may reach as much as 7 feet in height with large woolly leaves and a long spike with many showy yellow </a:t>
            </a:r>
            <a:r>
              <a:rPr lang="en-US" dirty="0" err="1" smtClean="0"/>
              <a:t>flowersLeaves</a:t>
            </a:r>
            <a:r>
              <a:rPr lang="en-US" dirty="0" smtClean="0"/>
              <a:t>:  Leaves initially develop as a basal rosette during the first year of growth and then occur alternately along the flowering stem during the second year of growth.  All leaves are covered in hairs, to the point that leaves are most often described as being 'woolly'.  Rosette leaves are oblong in outline, ranging from 6 to18 inches in length.  Leaves become progressively smaller up the flowering stem. Flowers:  Many flowers occur in a dense spike at the end of the flowering stem.  These spikes may reach as much as 20 inches in length.  Flowers are yellow in color, approximately 1 inch in diameter, and consist of five petals.</a:t>
            </a:r>
          </a:p>
          <a:p>
            <a:r>
              <a:rPr lang="en-US" dirty="0" smtClean="0"/>
              <a:t>"</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270</a:t>
            </a:fld>
            <a:endParaRPr lang="en-US"/>
          </a:p>
        </p:txBody>
      </p:sp>
    </p:spTree>
    <p:extLst>
      <p:ext uri="{BB962C8B-B14F-4D97-AF65-F5344CB8AC3E}">
        <p14:creationId xmlns:p14="http://schemas.microsoft.com/office/powerpoint/2010/main" val="3290316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opposite, simple, ovate to oblong, dark green above, yellowish green below, used as a hedge in formal gardens.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19</a:t>
            </a:fld>
            <a:endParaRPr lang="en-US"/>
          </a:p>
        </p:txBody>
      </p:sp>
    </p:spTree>
    <p:extLst>
      <p:ext uri="{BB962C8B-B14F-4D97-AF65-F5344CB8AC3E}">
        <p14:creationId xmlns:p14="http://schemas.microsoft.com/office/powerpoint/2010/main" val="448889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opposite, simple, broad-ovate, dark green, entire with dark reddish brown or maroon flowers. Sweet, fruity fragrance. Adaptable to many different environments and very disease resistant.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20</a:t>
            </a:fld>
            <a:endParaRPr lang="en-US"/>
          </a:p>
        </p:txBody>
      </p:sp>
    </p:spTree>
    <p:extLst>
      <p:ext uri="{BB962C8B-B14F-4D97-AF65-F5344CB8AC3E}">
        <p14:creationId xmlns:p14="http://schemas.microsoft.com/office/powerpoint/2010/main" val="2555799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elliptical to ovate, 2-4 inches long, serrate, dark green, evergreen, non-fragrant flowers.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21</a:t>
            </a:fld>
            <a:endParaRPr lang="en-US"/>
          </a:p>
        </p:txBody>
      </p:sp>
    </p:spTree>
    <p:extLst>
      <p:ext uri="{BB962C8B-B14F-4D97-AF65-F5344CB8AC3E}">
        <p14:creationId xmlns:p14="http://schemas.microsoft.com/office/powerpoint/2010/main" val="4133521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elliptical to ovate, 1-3 inches long, serrate, dark green, evergreen, flowers are 2-3 inches in diameter. </a:t>
            </a:r>
            <a:r>
              <a:rPr lang="en-US" dirty="0" err="1" smtClean="0"/>
              <a:t>Sasanqua</a:t>
            </a:r>
            <a:r>
              <a:rPr lang="en-US" dirty="0" smtClean="0"/>
              <a:t> = Small; the </a:t>
            </a:r>
            <a:r>
              <a:rPr lang="en-US" dirty="0" err="1" smtClean="0"/>
              <a:t>sasanqua</a:t>
            </a:r>
            <a:r>
              <a:rPr lang="en-US" dirty="0" smtClean="0"/>
              <a:t> variety is literally smaller than the japonica.</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22</a:t>
            </a:fld>
            <a:endParaRPr lang="en-US"/>
          </a:p>
        </p:txBody>
      </p:sp>
    </p:spTree>
    <p:extLst>
      <p:ext uri="{BB962C8B-B14F-4D97-AF65-F5344CB8AC3E}">
        <p14:creationId xmlns:p14="http://schemas.microsoft.com/office/powerpoint/2010/main" val="766746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opposite, simple, dentate, glossy,</a:t>
            </a:r>
          </a:p>
          <a:p>
            <a:r>
              <a:rPr lang="en-US" dirty="0" smtClean="0"/>
              <a:t>1/8 inch long petiole;  purple-pink flowers are small and bell-shaped; </a:t>
            </a:r>
            <a:r>
              <a:rPr lang="en-US" dirty="0" err="1" smtClean="0"/>
              <a:t>semiglobal</a:t>
            </a:r>
            <a:r>
              <a:rPr lang="en-US" dirty="0" smtClean="0"/>
              <a:t> plant form;  evergreen shrub used as a screen, foundation planting or in mass."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3</a:t>
            </a:fld>
            <a:endParaRPr lang="en-US"/>
          </a:p>
        </p:txBody>
      </p:sp>
    </p:spTree>
    <p:extLst>
      <p:ext uri="{BB962C8B-B14F-4D97-AF65-F5344CB8AC3E}">
        <p14:creationId xmlns:p14="http://schemas.microsoft.com/office/powerpoint/2010/main" val="3986599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Evergreen conifer. dark green to slightly silvery foliage. 15-20 1-2" sharply pointed needles per whorl. Pendulous branches.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24</a:t>
            </a:fld>
            <a:endParaRPr lang="en-US"/>
          </a:p>
        </p:txBody>
      </p:sp>
    </p:spTree>
    <p:extLst>
      <p:ext uri="{BB962C8B-B14F-4D97-AF65-F5344CB8AC3E}">
        <p14:creationId xmlns:p14="http://schemas.microsoft.com/office/powerpoint/2010/main" val="2091923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"Evergreen needle leaves. Coniferous shrub. The needles, in two rows, rise up from the twigs forming a V- shaped trough, and are about 1.5 in (3.8 cm) long, sharp-pointed and slightly curve.</a:t>
            </a:r>
          </a:p>
          <a:p>
            <a:r>
              <a:rPr lang="en-US" dirty="0" smtClean="0"/>
              <a:t>"</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25</a:t>
            </a:fld>
            <a:endParaRPr lang="en-US"/>
          </a:p>
        </p:txBody>
      </p:sp>
    </p:spTree>
    <p:extLst>
      <p:ext uri="{BB962C8B-B14F-4D97-AF65-F5344CB8AC3E}">
        <p14:creationId xmlns:p14="http://schemas.microsoft.com/office/powerpoint/2010/main" val="22214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broad-ovate, 3 to 5 inches across. A deciduous, small tree with rosy-pink flowers. Fruit is a true pod. Think that a heart is red, and the leaf of a redbud is heart shaped. The seeds of a redbud look like green beans!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26</a:t>
            </a:fld>
            <a:endParaRPr lang="en-US"/>
          </a:p>
        </p:txBody>
      </p:sp>
    </p:spTree>
    <p:extLst>
      <p:ext uri="{BB962C8B-B14F-4D97-AF65-F5344CB8AC3E}">
        <p14:creationId xmlns:p14="http://schemas.microsoft.com/office/powerpoint/2010/main" val="3268414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ovate to </a:t>
            </a:r>
            <a:r>
              <a:rPr lang="en-US" dirty="0" err="1" smtClean="0"/>
              <a:t>oblong,serrate</a:t>
            </a:r>
            <a:r>
              <a:rPr lang="en-US" dirty="0" smtClean="0"/>
              <a:t>, deciduous, shrub, flowers are red to scarlet.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27</a:t>
            </a:fld>
            <a:endParaRPr lang="en-US"/>
          </a:p>
        </p:txBody>
      </p:sp>
    </p:spTree>
    <p:extLst>
      <p:ext uri="{BB962C8B-B14F-4D97-AF65-F5344CB8AC3E}">
        <p14:creationId xmlns:p14="http://schemas.microsoft.com/office/powerpoint/2010/main" val="3108470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28</a:t>
            </a:fld>
            <a:endParaRPr lang="en-US"/>
          </a:p>
        </p:txBody>
      </p:sp>
    </p:spTree>
    <p:extLst>
      <p:ext uri="{BB962C8B-B14F-4D97-AF65-F5344CB8AC3E}">
        <p14:creationId xmlns:p14="http://schemas.microsoft.com/office/powerpoint/2010/main" val="1549342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opposite, simple, elliptic or ovate, acuminate, 3-6 inches long and small.  Flowers are showy bracts.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30</a:t>
            </a:fld>
            <a:endParaRPr lang="en-US"/>
          </a:p>
        </p:txBody>
      </p:sp>
    </p:spTree>
    <p:extLst>
      <p:ext uri="{BB962C8B-B14F-4D97-AF65-F5344CB8AC3E}">
        <p14:creationId xmlns:p14="http://schemas.microsoft.com/office/powerpoint/2010/main" val="2831623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Opposite, simple, entire, wavy margin, 2-4" long, 3/4" to 1 3/4" wide, dark green upper, lighter beneath, egg shaped, broadest below the middle.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31</a:t>
            </a:fld>
            <a:endParaRPr lang="en-US"/>
          </a:p>
        </p:txBody>
      </p:sp>
    </p:spTree>
    <p:extLst>
      <p:ext uri="{BB962C8B-B14F-4D97-AF65-F5344CB8AC3E}">
        <p14:creationId xmlns:p14="http://schemas.microsoft.com/office/powerpoint/2010/main" val="452065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Evergreen grass with sharply edged leaves. They are arranged in dense </a:t>
            </a:r>
            <a:r>
              <a:rPr lang="en-US" dirty="0" err="1" smtClean="0"/>
              <a:t>fountainlike</a:t>
            </a:r>
            <a:r>
              <a:rPr lang="en-US" dirty="0" smtClean="0"/>
              <a:t> clumps that are up to 12' high and 6' wide. Flowers are individually very small, but the panicles may be 1-2' long and 6-12" wide.  Flower color varies from silver to creamy white, and cultivars also include pink forms.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32</a:t>
            </a:fld>
            <a:endParaRPr lang="en-US"/>
          </a:p>
        </p:txBody>
      </p:sp>
    </p:spTree>
    <p:extLst>
      <p:ext uri="{BB962C8B-B14F-4D97-AF65-F5344CB8AC3E}">
        <p14:creationId xmlns:p14="http://schemas.microsoft.com/office/powerpoint/2010/main" val="244447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tree or large shrub with alternate, simple, entire, 1 1/2 -3 1/2" long rounded oval to egg shaped leaves. Leaves can be bluish-green or purple. The name </a:t>
            </a:r>
            <a:r>
              <a:rPr lang="en-US" dirty="0" err="1" smtClean="0"/>
              <a:t>smoketree</a:t>
            </a:r>
            <a:r>
              <a:rPr lang="en-US" dirty="0" smtClean="0"/>
              <a:t> comes from the smoky pink flowers.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33</a:t>
            </a:fld>
            <a:endParaRPr lang="en-US"/>
          </a:p>
        </p:txBody>
      </p:sp>
    </p:spTree>
    <p:extLst>
      <p:ext uri="{BB962C8B-B14F-4D97-AF65-F5344CB8AC3E}">
        <p14:creationId xmlns:p14="http://schemas.microsoft.com/office/powerpoint/2010/main" val="146659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Evergreen, 50-60' high, narrow, pyramidal conifer. Foliage are spirally arranged, entire, simple, awl-shaped, curve inward and taper to a blunt tip at end. Bright green to bluish-green often bronze in winter.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35</a:t>
            </a:fld>
            <a:endParaRPr lang="en-US"/>
          </a:p>
        </p:txBody>
      </p:sp>
    </p:spTree>
    <p:extLst>
      <p:ext uri="{BB962C8B-B14F-4D97-AF65-F5344CB8AC3E}">
        <p14:creationId xmlns:p14="http://schemas.microsoft.com/office/powerpoint/2010/main" val="350247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opposite, simple, 3 lobed, 1 1/2 to 3 1/2" high and wide. Margins are entire or slightly serrate towards apex of lobes. New growth is rich bronze to purple maturing to glossy dark-green  in summer. orange and red fall color. 20-30' small tree. Exfoliating, scaly bark.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4</a:t>
            </a:fld>
            <a:endParaRPr lang="en-US"/>
          </a:p>
        </p:txBody>
      </p:sp>
    </p:spTree>
    <p:extLst>
      <p:ext uri="{BB962C8B-B14F-4D97-AF65-F5344CB8AC3E}">
        <p14:creationId xmlns:p14="http://schemas.microsoft.com/office/powerpoint/2010/main" val="10217522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Evergreen and </a:t>
            </a:r>
            <a:r>
              <a:rPr lang="en-US" dirty="0" err="1" smtClean="0"/>
              <a:t>Conifer.It</a:t>
            </a:r>
            <a:r>
              <a:rPr lang="en-US" dirty="0" smtClean="0"/>
              <a:t> can grow to 30 meters(100 feet) and has a narrow, conical shape. The leaves of the </a:t>
            </a:r>
            <a:r>
              <a:rPr lang="en-US" dirty="0" err="1" smtClean="0"/>
              <a:t>leylandii</a:t>
            </a:r>
            <a:r>
              <a:rPr lang="en-US" dirty="0" smtClean="0"/>
              <a:t> are dark green on the top with a paler, yellow-green underside.</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36</a:t>
            </a:fld>
            <a:endParaRPr lang="en-US"/>
          </a:p>
        </p:txBody>
      </p:sp>
    </p:spTree>
    <p:extLst>
      <p:ext uri="{BB962C8B-B14F-4D97-AF65-F5344CB8AC3E}">
        <p14:creationId xmlns:p14="http://schemas.microsoft.com/office/powerpoint/2010/main" val="33999893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distinctive leaves grow 4-5 </a:t>
            </a:r>
            <a:r>
              <a:rPr lang="en-US" dirty="0" err="1" smtClean="0"/>
              <a:t>ft</a:t>
            </a:r>
            <a:r>
              <a:rPr lang="en-US" dirty="0" smtClean="0"/>
              <a:t> (1.2-1.5 m) in length and are about 9 in (22.9 cm) in width. Leaves are pinnate and are composed of a rigid midrib with glossy leaflets arranged in a plane along its length. These leaflets are revolute which means that they curl under along their edge - this attribute provides the plant's species name (C. </a:t>
            </a:r>
            <a:r>
              <a:rPr lang="en-US" dirty="0" err="1" smtClean="0"/>
              <a:t>revoluta</a:t>
            </a:r>
            <a:r>
              <a:rPr lang="en-US" dirty="0" smtClean="0"/>
              <a:t>). New leaves emerge as light green spikes, arranged in a circle around the perimeter of the trunk. They slowly uncoil growing to the ultimate length of the leaf. Then, in a graceful choreography, the individual leaflets unroll away from the midrib and the whole column of new leaves relaxes into a rosette that sits just above the existing crown of leaves.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37</a:t>
            </a:fld>
            <a:endParaRPr lang="en-US"/>
          </a:p>
        </p:txBody>
      </p:sp>
    </p:spTree>
    <p:extLst>
      <p:ext uri="{BB962C8B-B14F-4D97-AF65-F5344CB8AC3E}">
        <p14:creationId xmlns:p14="http://schemas.microsoft.com/office/powerpoint/2010/main" val="23577988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3-foliate, </a:t>
            </a:r>
            <a:r>
              <a:rPr lang="en-US" dirty="0" err="1" smtClean="0"/>
              <a:t>obovate</a:t>
            </a:r>
            <a:r>
              <a:rPr lang="en-US" dirty="0" smtClean="0"/>
              <a:t> or </a:t>
            </a:r>
            <a:r>
              <a:rPr lang="en-US" dirty="0" err="1" smtClean="0"/>
              <a:t>lanceolate</a:t>
            </a:r>
            <a:r>
              <a:rPr lang="en-US" dirty="0" smtClean="0"/>
              <a:t>, 1/4 to 5/8" long, sparingly </a:t>
            </a:r>
            <a:r>
              <a:rPr lang="en-US" dirty="0" err="1" smtClean="0"/>
              <a:t>appressed</a:t>
            </a:r>
            <a:r>
              <a:rPr lang="en-US" dirty="0" smtClean="0"/>
              <a:t> pubescent, the upper leaves reduced to 1 leaflet, bright to medium green.  The stem is slender, finely granular, green, almost winged on the ridges; bright green in summer and winter,; pith - small, roundish, continuous.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38</a:t>
            </a:fld>
            <a:endParaRPr lang="en-US"/>
          </a:p>
        </p:txBody>
      </p:sp>
    </p:spTree>
    <p:extLst>
      <p:ext uri="{BB962C8B-B14F-4D97-AF65-F5344CB8AC3E}">
        <p14:creationId xmlns:p14="http://schemas.microsoft.com/office/powerpoint/2010/main" val="3282644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oblong-</a:t>
            </a:r>
            <a:r>
              <a:rPr lang="en-US" dirty="0" err="1" smtClean="0"/>
              <a:t>lanceolate</a:t>
            </a:r>
            <a:r>
              <a:rPr lang="en-US" dirty="0" smtClean="0"/>
              <a:t> to linear-</a:t>
            </a:r>
            <a:r>
              <a:rPr lang="en-US" dirty="0" err="1" smtClean="0"/>
              <a:t>lanceolate</a:t>
            </a:r>
            <a:r>
              <a:rPr lang="en-US" dirty="0" smtClean="0"/>
              <a:t>, 1 to 3" long, 3/8 to 5/8" wide, dull green and scaly above, silvery-scaly beneath, acute to obtuse, usually broad-</a:t>
            </a:r>
            <a:r>
              <a:rPr lang="en-US" dirty="0" err="1" smtClean="0"/>
              <a:t>cuneate</a:t>
            </a:r>
            <a:r>
              <a:rPr lang="en-US" dirty="0" smtClean="0"/>
              <a:t> at base; petiole - 1/5 to 1/3" long.</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41</a:t>
            </a:fld>
            <a:endParaRPr lang="en-US"/>
          </a:p>
        </p:txBody>
      </p:sp>
    </p:spTree>
    <p:extLst>
      <p:ext uri="{BB962C8B-B14F-4D97-AF65-F5344CB8AC3E}">
        <p14:creationId xmlns:p14="http://schemas.microsoft.com/office/powerpoint/2010/main" val="36378058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evergreen, variable in size, usually 6 to 9" long, 3 to 4" wide but up to 12" long, and 5" wide, coarsely toothed, wrinkled, strongly set with parallel veins (ribs) about 1/4 to 1/2" apart, lustrous dark green above and glabrous, lower surface covered with a grayish brown tomentum; petiole - short, wooly.</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42</a:t>
            </a:fld>
            <a:endParaRPr lang="en-US"/>
          </a:p>
        </p:txBody>
      </p:sp>
    </p:spTree>
    <p:extLst>
      <p:ext uri="{BB962C8B-B14F-4D97-AF65-F5344CB8AC3E}">
        <p14:creationId xmlns:p14="http://schemas.microsoft.com/office/powerpoint/2010/main" val="3616813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opposite to </a:t>
            </a:r>
            <a:r>
              <a:rPr lang="en-US" dirty="0" err="1" smtClean="0"/>
              <a:t>subopposite</a:t>
            </a:r>
            <a:r>
              <a:rPr lang="en-US" dirty="0" smtClean="0"/>
              <a:t>, simple, elliptic to </a:t>
            </a:r>
            <a:r>
              <a:rPr lang="en-US" dirty="0" err="1" smtClean="0"/>
              <a:t>obovate</a:t>
            </a:r>
            <a:r>
              <a:rPr lang="en-US" dirty="0" smtClean="0"/>
              <a:t>, sharply serrate, fall color is brilliant red, stems have 2 to 4 armed corky wings, border, foundation, hedge </a:t>
            </a:r>
            <a:r>
              <a:rPr lang="en-US" dirty="0" err="1" smtClean="0"/>
              <a:t>plant.The</a:t>
            </a:r>
            <a:r>
              <a:rPr lang="en-US" dirty="0" smtClean="0"/>
              <a:t> stem literally is doubled, like a bird has two wings, the winged euonymus has two wings.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43</a:t>
            </a:fld>
            <a:endParaRPr lang="en-US"/>
          </a:p>
        </p:txBody>
      </p:sp>
    </p:spTree>
    <p:extLst>
      <p:ext uri="{BB962C8B-B14F-4D97-AF65-F5344CB8AC3E}">
        <p14:creationId xmlns:p14="http://schemas.microsoft.com/office/powerpoint/2010/main" val="4032620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opposite, evergreen leaves, usually 1" long or less, with crenate-serrate margins and leaves of dark green color prominently marked with silver veins.  A </a:t>
            </a:r>
            <a:r>
              <a:rPr lang="en-US" dirty="0" err="1" smtClean="0"/>
              <a:t>nonfruiting</a:t>
            </a:r>
            <a:r>
              <a:rPr lang="en-US" dirty="0" smtClean="0"/>
              <a:t> form.  This is a variable species because it sports (mutates) so readily and the range of leaf types produced is almost endless.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44</a:t>
            </a:fld>
            <a:endParaRPr lang="en-US"/>
          </a:p>
        </p:txBody>
      </p:sp>
    </p:spTree>
    <p:extLst>
      <p:ext uri="{BB962C8B-B14F-4D97-AF65-F5344CB8AC3E}">
        <p14:creationId xmlns:p14="http://schemas.microsoft.com/office/powerpoint/2010/main" val="8220057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opposite, simple, evergreen, </a:t>
            </a:r>
            <a:r>
              <a:rPr lang="en-US" dirty="0" err="1" smtClean="0"/>
              <a:t>obovate</a:t>
            </a:r>
            <a:r>
              <a:rPr lang="en-US" dirty="0" smtClean="0"/>
              <a:t> to narrowly oval, 1 to 3" long, 3/4 to 1 3/4" wide, lustrous dark green, leathery, glabrous, tapered at base, blunt or rounded at apex, serrated except at base; petiole 1/4 to 1/2" long.</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45</a:t>
            </a:fld>
            <a:endParaRPr lang="en-US"/>
          </a:p>
        </p:txBody>
      </p:sp>
    </p:spTree>
    <p:extLst>
      <p:ext uri="{BB962C8B-B14F-4D97-AF65-F5344CB8AC3E}">
        <p14:creationId xmlns:p14="http://schemas.microsoft.com/office/powerpoint/2010/main" val="39890525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ovate-oblong, 2 to 5" long, 3/4 to 2 1/2" wide, acuminate, broad-</a:t>
            </a:r>
            <a:r>
              <a:rPr lang="en-US" dirty="0" err="1" smtClean="0"/>
              <a:t>cuneate</a:t>
            </a:r>
            <a:r>
              <a:rPr lang="en-US" dirty="0" smtClean="0"/>
              <a:t> at base, coarsely serrate, glossy dark green above and light green and usually glabrous below or with tufts of hairs in the axils of the veins and along the midrib, silky when unfolding; more veins than F. </a:t>
            </a:r>
            <a:r>
              <a:rPr lang="en-US" dirty="0" err="1" smtClean="0"/>
              <a:t>sylvatica</a:t>
            </a:r>
            <a:r>
              <a:rPr lang="en-US" dirty="0" smtClean="0"/>
              <a:t> (11 to 15 pairs); petiole 1/4" or longer.</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46</a:t>
            </a:fld>
            <a:endParaRPr lang="en-US"/>
          </a:p>
        </p:txBody>
      </p:sp>
    </p:spTree>
    <p:extLst>
      <p:ext uri="{BB962C8B-B14F-4D97-AF65-F5344CB8AC3E}">
        <p14:creationId xmlns:p14="http://schemas.microsoft.com/office/powerpoint/2010/main" val="23442577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evergreen, deeply </a:t>
            </a:r>
            <a:r>
              <a:rPr lang="en-US" dirty="0" err="1" smtClean="0"/>
              <a:t>palmately</a:t>
            </a:r>
            <a:r>
              <a:rPr lang="en-US" dirty="0" smtClean="0"/>
              <a:t> 7 to 9 lobed, leathery, usually broader than high, 6 to 14" (16") across, </a:t>
            </a:r>
            <a:r>
              <a:rPr lang="en-US" dirty="0" err="1" smtClean="0"/>
              <a:t>cordate</a:t>
            </a:r>
            <a:r>
              <a:rPr lang="en-US" dirty="0" smtClean="0"/>
              <a:t>, divided beyond the middle into oblong-ovate, acuminate, serrate lobes with rounded sinuses, lustrous dark green above, paler beneath, glabrous; petiole - 4 to 12" long, round and smooth.</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48</a:t>
            </a:fld>
            <a:endParaRPr lang="en-US"/>
          </a:p>
        </p:txBody>
      </p:sp>
    </p:spTree>
    <p:extLst>
      <p:ext uri="{BB962C8B-B14F-4D97-AF65-F5344CB8AC3E}">
        <p14:creationId xmlns:p14="http://schemas.microsoft.com/office/powerpoint/2010/main" val="1519161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opposite, deciduous, simple, </a:t>
            </a:r>
            <a:r>
              <a:rPr lang="en-US" dirty="0" err="1" smtClean="0"/>
              <a:t>palmately</a:t>
            </a:r>
            <a:r>
              <a:rPr lang="en-US" dirty="0" smtClean="0"/>
              <a:t> lobed, leaf margin is serrate. Leaf color is green during the summer then turning purplish-bronze in fall.</a:t>
            </a:r>
          </a:p>
          <a:p>
            <a:r>
              <a:rPr lang="en-US" dirty="0" smtClean="0"/>
              <a:t>Fruit is a small purple 1/2-inch long </a:t>
            </a:r>
            <a:r>
              <a:rPr lang="en-US" dirty="0" err="1" smtClean="0"/>
              <a:t>sumara</a:t>
            </a:r>
            <a:r>
              <a:rPr lang="en-US" dirty="0" smtClean="0"/>
              <a:t>.</a:t>
            </a:r>
          </a:p>
          <a:p>
            <a:r>
              <a:rPr lang="en-US" dirty="0" smtClean="0"/>
              <a:t>Small tree grows 15-25 feet high. This tree lends a aristocratic touch to the landscape."</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5</a:t>
            </a:fld>
            <a:endParaRPr lang="en-US"/>
          </a:p>
        </p:txBody>
      </p:sp>
    </p:spTree>
    <p:extLst>
      <p:ext uri="{BB962C8B-B14F-4D97-AF65-F5344CB8AC3E}">
        <p14:creationId xmlns:p14="http://schemas.microsoft.com/office/powerpoint/2010/main" val="4382800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3 to 5-lobed, 4 to 8" long, and on occasion even larger in length and width, </a:t>
            </a:r>
            <a:r>
              <a:rPr lang="en-US" dirty="0" err="1" smtClean="0"/>
              <a:t>cordate</a:t>
            </a:r>
            <a:r>
              <a:rPr lang="en-US" dirty="0" smtClean="0"/>
              <a:t>, depth of sinuses variable, lobes usually scalloped into broad rounded teeth, dark green, both surfaces scabrous with short stiff hairs; petiole 1 to 4" long.</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49</a:t>
            </a:fld>
            <a:endParaRPr lang="en-US"/>
          </a:p>
        </p:txBody>
      </p:sp>
    </p:spTree>
    <p:extLst>
      <p:ext uri="{BB962C8B-B14F-4D97-AF65-F5344CB8AC3E}">
        <p14:creationId xmlns:p14="http://schemas.microsoft.com/office/powerpoint/2010/main" val="25305590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opposite, simple, toothed on the upper one-half, ovate-oblong, 3-5 in. long, perfect yellow flowers, a deciduous shrub.</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51</a:t>
            </a:fld>
            <a:endParaRPr lang="en-US"/>
          </a:p>
        </p:txBody>
      </p:sp>
    </p:spTree>
    <p:extLst>
      <p:ext uri="{BB962C8B-B14F-4D97-AF65-F5344CB8AC3E}">
        <p14:creationId xmlns:p14="http://schemas.microsoft.com/office/powerpoint/2010/main" val="16763149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opposite, whorled, simple and lustrous green, </a:t>
            </a:r>
            <a:r>
              <a:rPr lang="en-US" dirty="0" err="1" smtClean="0"/>
              <a:t>obovate</a:t>
            </a:r>
            <a:r>
              <a:rPr lang="en-US" dirty="0" smtClean="0"/>
              <a:t> to </a:t>
            </a:r>
            <a:r>
              <a:rPr lang="en-US" dirty="0" err="1" smtClean="0"/>
              <a:t>lanceolate</a:t>
            </a:r>
            <a:r>
              <a:rPr lang="en-US" dirty="0" smtClean="0"/>
              <a:t>; perfect waxy, white, fragrant flowers; orange, ovate, fleshy, 1 1/2 inch long berry.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52</a:t>
            </a:fld>
            <a:endParaRPr lang="en-US"/>
          </a:p>
        </p:txBody>
      </p:sp>
    </p:spTree>
    <p:extLst>
      <p:ext uri="{BB962C8B-B14F-4D97-AF65-F5344CB8AC3E}">
        <p14:creationId xmlns:p14="http://schemas.microsoft.com/office/powerpoint/2010/main" val="15377499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fan-shaped, in clusters of 3-5, bright green; orange plum-like </a:t>
            </a:r>
            <a:r>
              <a:rPr lang="en-US" dirty="0" err="1" smtClean="0"/>
              <a:t>malodorus</a:t>
            </a:r>
            <a:r>
              <a:rPr lang="en-US" dirty="0" smtClean="0"/>
              <a:t> fruit. Think that a maiden carries a fan - the same shape as the leaves.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54</a:t>
            </a:fld>
            <a:endParaRPr lang="en-US"/>
          </a:p>
        </p:txBody>
      </p:sp>
    </p:spTree>
    <p:extLst>
      <p:ext uri="{BB962C8B-B14F-4D97-AF65-F5344CB8AC3E}">
        <p14:creationId xmlns:p14="http://schemas.microsoft.com/office/powerpoint/2010/main" val="35350960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a:t>
            </a:r>
            <a:r>
              <a:rPr lang="en-US" dirty="0" err="1" smtClean="0"/>
              <a:t>obovate</a:t>
            </a:r>
            <a:r>
              <a:rPr lang="en-US" dirty="0" smtClean="0"/>
              <a:t> or elliptic, obtusely short-acuminate or </a:t>
            </a:r>
            <a:r>
              <a:rPr lang="en-US" dirty="0" err="1" smtClean="0"/>
              <a:t>obtusish</a:t>
            </a:r>
            <a:r>
              <a:rPr lang="en-US" dirty="0" smtClean="0"/>
              <a:t>, narrowed toward the base and </a:t>
            </a:r>
            <a:r>
              <a:rPr lang="en-US" dirty="0" err="1" smtClean="0"/>
              <a:t>subcordate</a:t>
            </a:r>
            <a:r>
              <a:rPr lang="en-US" dirty="0" smtClean="0"/>
              <a:t>, rarely broad-</a:t>
            </a:r>
            <a:r>
              <a:rPr lang="en-US" dirty="0" err="1" smtClean="0"/>
              <a:t>cuneate</a:t>
            </a:r>
            <a:r>
              <a:rPr lang="en-US" dirty="0" smtClean="0"/>
              <a:t>, 3 to 6" long, 2 to 3 1/2" wide, coarsely crenate-dentate, medium to dark green, nearly glabrous or pubescent on the veins beneath, with 5 to 7 pairs of veins; petioles 1/4 to 1/2" long pubescent; leaves - </a:t>
            </a:r>
            <a:r>
              <a:rPr lang="en-US" dirty="0" err="1" smtClean="0"/>
              <a:t>thinnish</a:t>
            </a:r>
            <a:r>
              <a:rPr lang="en-US" dirty="0" smtClean="0"/>
              <a:t>.  Older stems are slender, glabrous, smooth, and gray.  Younger stems are brownish, pubescent; pith - small, green, and continuous.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55</a:t>
            </a:fld>
            <a:endParaRPr lang="en-US"/>
          </a:p>
        </p:txBody>
      </p:sp>
    </p:spTree>
    <p:extLst>
      <p:ext uri="{BB962C8B-B14F-4D97-AF65-F5344CB8AC3E}">
        <p14:creationId xmlns:p14="http://schemas.microsoft.com/office/powerpoint/2010/main" val="17791238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an evergreen climbing plant, growing to 20–30 meters high.  Leaves are alternate, 50–100 mm long, with a 15–20 mm petiole; they are of two types, with </a:t>
            </a:r>
            <a:r>
              <a:rPr lang="en-US" dirty="0" err="1" smtClean="0"/>
              <a:t>palmately</a:t>
            </a:r>
            <a:r>
              <a:rPr lang="en-US" dirty="0" smtClean="0"/>
              <a:t> five-lobed juvenile leaves on creeping and climbing stems, and </a:t>
            </a:r>
            <a:r>
              <a:rPr lang="en-US" dirty="0" err="1" smtClean="0"/>
              <a:t>unlobed</a:t>
            </a:r>
            <a:r>
              <a:rPr lang="en-US" dirty="0" smtClean="0"/>
              <a:t> </a:t>
            </a:r>
            <a:r>
              <a:rPr lang="en-US" dirty="0" err="1" smtClean="0"/>
              <a:t>cordate</a:t>
            </a:r>
            <a:r>
              <a:rPr lang="en-US" dirty="0" smtClean="0"/>
              <a:t> adult leaves on fertile flowering stems exposed to full sun, usually high in the crowns of trees or the top of rock faces.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56</a:t>
            </a:fld>
            <a:endParaRPr lang="en-US"/>
          </a:p>
        </p:txBody>
      </p:sp>
    </p:spTree>
    <p:extLst>
      <p:ext uri="{BB962C8B-B14F-4D97-AF65-F5344CB8AC3E}">
        <p14:creationId xmlns:p14="http://schemas.microsoft.com/office/powerpoint/2010/main" val="11409189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a:t>
            </a:r>
            <a:r>
              <a:rPr lang="en-US" dirty="0" err="1" smtClean="0"/>
              <a:t>palmately</a:t>
            </a:r>
            <a:r>
              <a:rPr lang="en-US" dirty="0" smtClean="0"/>
              <a:t> veined and 3-lobed, ovate or rhombic-ovate, 2 to 4" long, often coarsely toothed with rounded or </a:t>
            </a:r>
            <a:r>
              <a:rPr lang="en-US" dirty="0" err="1" smtClean="0"/>
              <a:t>acutish</a:t>
            </a:r>
            <a:r>
              <a:rPr lang="en-US" dirty="0" smtClean="0"/>
              <a:t> teeth, broad-</a:t>
            </a:r>
            <a:r>
              <a:rPr lang="en-US" dirty="0" err="1" smtClean="0"/>
              <a:t>cuneate</a:t>
            </a:r>
            <a:r>
              <a:rPr lang="en-US" dirty="0" smtClean="0"/>
              <a:t> or rounded at base, medium green, often lustrous, glabrous except a few hairs on the veins beneath; petiole 1/4 to 1" long.  The stem is rounded, fluted </a:t>
            </a:r>
            <a:r>
              <a:rPr lang="en-US" dirty="0" err="1" smtClean="0"/>
              <a:t>enar</a:t>
            </a:r>
            <a:r>
              <a:rPr lang="en-US" dirty="0" smtClean="0"/>
              <a:t> the dilated tip, glabrescent, gray; pith - small, white, continuous with green border; leaf scars crowded at tip, half round or transversely </a:t>
            </a:r>
            <a:r>
              <a:rPr lang="en-US" dirty="0" err="1" smtClean="0"/>
              <a:t>ellipitical</a:t>
            </a:r>
            <a:r>
              <a:rPr lang="en-US" dirty="0" smtClean="0"/>
              <a:t>, raised, shortly </a:t>
            </a:r>
            <a:r>
              <a:rPr lang="en-US" dirty="0" err="1" smtClean="0"/>
              <a:t>decurrent</a:t>
            </a:r>
            <a:r>
              <a:rPr lang="en-US" dirty="0" smtClean="0"/>
              <a:t> in more or less evident ridges.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58</a:t>
            </a:fld>
            <a:endParaRPr lang="en-US"/>
          </a:p>
        </p:txBody>
      </p:sp>
    </p:spTree>
    <p:extLst>
      <p:ext uri="{BB962C8B-B14F-4D97-AF65-F5344CB8AC3E}">
        <p14:creationId xmlns:p14="http://schemas.microsoft.com/office/powerpoint/2010/main" val="10339552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opposite, simple, </a:t>
            </a:r>
            <a:r>
              <a:rPr lang="en-US" dirty="0" err="1" smtClean="0"/>
              <a:t>obovate</a:t>
            </a:r>
            <a:r>
              <a:rPr lang="en-US" dirty="0" smtClean="0"/>
              <a:t> to elliptic or broad ovate, 4-8 inches long; broad, flat </a:t>
            </a:r>
            <a:r>
              <a:rPr lang="en-US" dirty="0" err="1" smtClean="0"/>
              <a:t>flowerhead</a:t>
            </a:r>
            <a:r>
              <a:rPr lang="en-US" dirty="0" smtClean="0"/>
              <a:t> composed of sterile, outer flowers, fertile inner flowers, bluish to pink; a deciduous shrub.</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59</a:t>
            </a:fld>
            <a:endParaRPr lang="en-US"/>
          </a:p>
        </p:txBody>
      </p:sp>
    </p:spTree>
    <p:extLst>
      <p:ext uri="{BB962C8B-B14F-4D97-AF65-F5344CB8AC3E}">
        <p14:creationId xmlns:p14="http://schemas.microsoft.com/office/powerpoint/2010/main" val="39953836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opposite, simple, ovate. 3 to 7 lobed leaves that are orange-red-</a:t>
            </a:r>
            <a:r>
              <a:rPr lang="en-US" dirty="0" err="1" smtClean="0"/>
              <a:t>purlish</a:t>
            </a:r>
            <a:r>
              <a:rPr lang="en-US" dirty="0" smtClean="0"/>
              <a:t> in fall. Flowers are white changing to pink and then brown. A deciduous coarse-textured shrub.</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60</a:t>
            </a:fld>
            <a:endParaRPr lang="en-US"/>
          </a:p>
        </p:txBody>
      </p:sp>
    </p:spTree>
    <p:extLst>
      <p:ext uri="{BB962C8B-B14F-4D97-AF65-F5344CB8AC3E}">
        <p14:creationId xmlns:p14="http://schemas.microsoft.com/office/powerpoint/2010/main" val="38299058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evergreen, short-stalked, oblong-rectangular, 1 1/2 to 4" long, 1 to 3" wide with 3 strong almost equal spines at the broad apex and 1 or 2 spines on each side at the base, spines can vary from 5 to 9, or on older plants rounded at the base, lustrous dark green above, yellow-green below, leaves of old specimens show fewer spines, almost plastic in texture extremely lethal to work around; petiole - 1/6" long.  </a:t>
            </a:r>
            <a:r>
              <a:rPr lang="en-US" dirty="0" err="1" smtClean="0"/>
              <a:t>Bufordii</a:t>
            </a:r>
            <a:r>
              <a:rPr lang="en-US" dirty="0" smtClean="0"/>
              <a:t> have lustrous dark green leaves usually have a single terminal spine but on occasion two lateral spines may develop.</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66</a:t>
            </a:fld>
            <a:endParaRPr lang="en-US"/>
          </a:p>
        </p:txBody>
      </p:sp>
    </p:spTree>
    <p:extLst>
      <p:ext uri="{BB962C8B-B14F-4D97-AF65-F5344CB8AC3E}">
        <p14:creationId xmlns:p14="http://schemas.microsoft.com/office/powerpoint/2010/main" val="3822931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opposite, simple, triangular and ovate-lobed, red fall color; young bark is smooth and light gray, old bark is rough and dark gray.</a:t>
            </a:r>
          </a:p>
          <a:p>
            <a:r>
              <a:rPr lang="en-US" dirty="0" err="1" smtClean="0"/>
              <a:t>Rubrum</a:t>
            </a:r>
            <a:r>
              <a:rPr lang="en-US" dirty="0" smtClean="0"/>
              <a:t> means red in </a:t>
            </a:r>
            <a:r>
              <a:rPr lang="en-US" dirty="0" err="1" smtClean="0"/>
              <a:t>latin</a:t>
            </a:r>
            <a:r>
              <a:rPr lang="en-US" dirty="0" smtClean="0"/>
              <a:t> (hence the red foliage and the red stem)."</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6</a:t>
            </a:fld>
            <a:endParaRPr lang="en-US"/>
          </a:p>
        </p:txBody>
      </p:sp>
    </p:spTree>
    <p:extLst>
      <p:ext uri="{BB962C8B-B14F-4D97-AF65-F5344CB8AC3E}">
        <p14:creationId xmlns:p14="http://schemas.microsoft.com/office/powerpoint/2010/main" val="3454940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ovate, waxy,  dark green above, olive green beneath, 2-3 in. long, single terminal spine. Evergreen shrub.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67</a:t>
            </a:fld>
            <a:endParaRPr lang="en-US"/>
          </a:p>
        </p:txBody>
      </p:sp>
    </p:spTree>
    <p:extLst>
      <p:ext uri="{BB962C8B-B14F-4D97-AF65-F5344CB8AC3E}">
        <p14:creationId xmlns:p14="http://schemas.microsoft.com/office/powerpoint/2010/main" val="29957139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elliptic to oblong-</a:t>
            </a:r>
            <a:r>
              <a:rPr lang="en-US" dirty="0" err="1" smtClean="0"/>
              <a:t>lanceolate</a:t>
            </a:r>
            <a:r>
              <a:rPr lang="en-US" dirty="0" smtClean="0"/>
              <a:t>, 1/2 to 1/4 in. long, dull, greenish white flowers,  </a:t>
            </a:r>
            <a:r>
              <a:rPr lang="en-US" dirty="0" err="1" smtClean="0"/>
              <a:t>dioecious</a:t>
            </a:r>
            <a:r>
              <a:rPr lang="en-US" dirty="0" smtClean="0"/>
              <a:t>, fruit is a berry-like black drupe, used for foundation, hedge or mass plantings.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69</a:t>
            </a:fld>
            <a:endParaRPr lang="en-US"/>
          </a:p>
        </p:txBody>
      </p:sp>
    </p:spTree>
    <p:extLst>
      <p:ext uri="{BB962C8B-B14F-4D97-AF65-F5344CB8AC3E}">
        <p14:creationId xmlns:p14="http://schemas.microsoft.com/office/powerpoint/2010/main" val="23876337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a:t>
            </a:r>
            <a:r>
              <a:rPr lang="en-US" dirty="0" err="1" smtClean="0"/>
              <a:t>evergree</a:t>
            </a:r>
            <a:r>
              <a:rPr lang="en-US" dirty="0" smtClean="0"/>
              <a:t>, crowded, short-stalked, elliptic or </a:t>
            </a:r>
            <a:r>
              <a:rPr lang="en-US" dirty="0" err="1" smtClean="0"/>
              <a:t>obovate</a:t>
            </a:r>
            <a:r>
              <a:rPr lang="en-US" dirty="0" smtClean="0"/>
              <a:t> to oblong-</a:t>
            </a:r>
            <a:r>
              <a:rPr lang="en-US" dirty="0" err="1" smtClean="0"/>
              <a:t>lanceolate</a:t>
            </a:r>
            <a:r>
              <a:rPr lang="en-US" dirty="0" smtClean="0"/>
              <a:t>, 1/2 to 1 1/4" long, 1/4 to 5/8" wide, acute, </a:t>
            </a:r>
            <a:r>
              <a:rPr lang="en-US" dirty="0" err="1" smtClean="0"/>
              <a:t>cuneate</a:t>
            </a:r>
            <a:r>
              <a:rPr lang="en-US" dirty="0" smtClean="0"/>
              <a:t> or broad-</a:t>
            </a:r>
            <a:r>
              <a:rPr lang="en-US" dirty="0" err="1" smtClean="0"/>
              <a:t>cunate</a:t>
            </a:r>
            <a:r>
              <a:rPr lang="en-US" dirty="0" smtClean="0"/>
              <a:t>, crenate-</a:t>
            </a:r>
            <a:r>
              <a:rPr lang="en-US" dirty="0" err="1" smtClean="0"/>
              <a:t>serrulate</a:t>
            </a:r>
            <a:r>
              <a:rPr lang="en-US" dirty="0" smtClean="0"/>
              <a:t> or </a:t>
            </a:r>
            <a:r>
              <a:rPr lang="en-US" dirty="0" err="1" smtClean="0"/>
              <a:t>serrulate</a:t>
            </a:r>
            <a:r>
              <a:rPr lang="en-US" dirty="0" smtClean="0"/>
              <a:t>, lustrous dark green above, glabrous, of hard texture, dotted beneath with blackish pellucid glands.  </a:t>
            </a:r>
            <a:r>
              <a:rPr lang="en-US" dirty="0" err="1" smtClean="0"/>
              <a:t>Helleri</a:t>
            </a:r>
            <a:r>
              <a:rPr lang="en-US" dirty="0" smtClean="0"/>
              <a:t> is a dwarf, mounded, compact form; 26 year old plant is 4' by 5' with leaves about 1/2" long.</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70</a:t>
            </a:fld>
            <a:endParaRPr lang="en-US"/>
          </a:p>
        </p:txBody>
      </p:sp>
    </p:spTree>
    <p:extLst>
      <p:ext uri="{BB962C8B-B14F-4D97-AF65-F5344CB8AC3E}">
        <p14:creationId xmlns:p14="http://schemas.microsoft.com/office/powerpoint/2010/main" val="31376758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evergreen, </a:t>
            </a:r>
            <a:r>
              <a:rPr lang="en-US" dirty="0" err="1" smtClean="0"/>
              <a:t>obovate</a:t>
            </a:r>
            <a:r>
              <a:rPr lang="en-US" dirty="0" smtClean="0"/>
              <a:t> to </a:t>
            </a:r>
            <a:r>
              <a:rPr lang="en-US" dirty="0" err="1" smtClean="0"/>
              <a:t>oblanceolate</a:t>
            </a:r>
            <a:r>
              <a:rPr lang="en-US" dirty="0" smtClean="0"/>
              <a:t>, 3/4 to 2" long, 1/3 to 5/8" wide, acute or </a:t>
            </a:r>
            <a:r>
              <a:rPr lang="en-US" dirty="0" err="1" smtClean="0"/>
              <a:t>obtusish</a:t>
            </a:r>
            <a:r>
              <a:rPr lang="en-US" dirty="0" smtClean="0"/>
              <a:t>, </a:t>
            </a:r>
            <a:r>
              <a:rPr lang="en-US" dirty="0" err="1" smtClean="0"/>
              <a:t>cuneate</a:t>
            </a:r>
            <a:r>
              <a:rPr lang="en-US" dirty="0" smtClean="0"/>
              <a:t>, with few obtuse teeth </a:t>
            </a:r>
            <a:r>
              <a:rPr lang="en-US" dirty="0" err="1" smtClean="0"/>
              <a:t>nar</a:t>
            </a:r>
            <a:r>
              <a:rPr lang="en-US" dirty="0" smtClean="0"/>
              <a:t> apex or entire, dark green and lustrous above, glabrous, leaves are very thin compared to I. </a:t>
            </a:r>
            <a:r>
              <a:rPr lang="en-US" dirty="0" err="1" smtClean="0"/>
              <a:t>crenata</a:t>
            </a:r>
            <a:r>
              <a:rPr lang="en-US" dirty="0" smtClean="0"/>
              <a:t> forms with which it is often confused; petiole 1/8 to 1/4" long.  The stem is slender, green, pubescent at first, finally glabrous; normally hold their green color longer than I. </a:t>
            </a:r>
            <a:r>
              <a:rPr lang="en-US" dirty="0" err="1" smtClean="0"/>
              <a:t>crenata</a:t>
            </a:r>
            <a:r>
              <a:rPr lang="en-US" dirty="0" smtClean="0"/>
              <a:t> types.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72</a:t>
            </a:fld>
            <a:endParaRPr lang="en-US"/>
          </a:p>
        </p:txBody>
      </p:sp>
    </p:spTree>
    <p:extLst>
      <p:ext uri="{BB962C8B-B14F-4D97-AF65-F5344CB8AC3E}">
        <p14:creationId xmlns:p14="http://schemas.microsoft.com/office/powerpoint/2010/main" val="16188876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elliptic to </a:t>
            </a:r>
            <a:r>
              <a:rPr lang="en-US" dirty="0" err="1" smtClean="0"/>
              <a:t>lanceolate</a:t>
            </a:r>
            <a:r>
              <a:rPr lang="en-US" dirty="0" smtClean="0"/>
              <a:t>, yellow-green, 1/2 in. diameter flowers, fruit is a whorl of follicles. An evergreen shrub.</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76</a:t>
            </a:fld>
            <a:endParaRPr lang="en-US"/>
          </a:p>
        </p:txBody>
      </p:sp>
    </p:spTree>
    <p:extLst>
      <p:ext uri="{BB962C8B-B14F-4D97-AF65-F5344CB8AC3E}">
        <p14:creationId xmlns:p14="http://schemas.microsoft.com/office/powerpoint/2010/main" val="20411216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alternate, simple, evergreen, elliptic to elliptic-</a:t>
            </a:r>
            <a:r>
              <a:rPr lang="en-US" dirty="0" err="1" smtClean="0"/>
              <a:t>lanceolate</a:t>
            </a:r>
            <a:r>
              <a:rPr lang="en-US" dirty="0" smtClean="0"/>
              <a:t>, 2 to 6" long, half as wide, acute, </a:t>
            </a:r>
            <a:r>
              <a:rPr lang="en-US" dirty="0" err="1" smtClean="0"/>
              <a:t>cuneate</a:t>
            </a:r>
            <a:r>
              <a:rPr lang="en-US" dirty="0" smtClean="0"/>
              <a:t>, entire, glabrous, lustrous dark green above, pale beneath; petiole - 1/2" long; reddish purple </a:t>
            </a:r>
            <a:r>
              <a:rPr lang="en-US" dirty="0" err="1" smtClean="0"/>
              <a:t>whcih</a:t>
            </a:r>
            <a:r>
              <a:rPr lang="en-US" dirty="0" smtClean="0"/>
              <a:t> separates it from I. </a:t>
            </a:r>
            <a:r>
              <a:rPr lang="en-US" dirty="0" err="1" smtClean="0"/>
              <a:t>parviflorum</a:t>
            </a:r>
            <a:r>
              <a:rPr lang="en-US" dirty="0" smtClean="0"/>
              <a:t>; highly aromatic when bruised or crushed.</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77</a:t>
            </a:fld>
            <a:endParaRPr lang="en-US"/>
          </a:p>
        </p:txBody>
      </p:sp>
    </p:spTree>
    <p:extLst>
      <p:ext uri="{BB962C8B-B14F-4D97-AF65-F5344CB8AC3E}">
        <p14:creationId xmlns:p14="http://schemas.microsoft.com/office/powerpoint/2010/main" val="28027112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alternate, simple, deciduous, semi-evergreen or evergreen, elliptic or </a:t>
            </a:r>
            <a:r>
              <a:rPr lang="en-US" dirty="0" err="1" smtClean="0"/>
              <a:t>obovate</a:t>
            </a:r>
            <a:r>
              <a:rPr lang="en-US" dirty="0" smtClean="0"/>
              <a:t> to oblong, acute or short acuminate, usually </a:t>
            </a:r>
            <a:r>
              <a:rPr lang="en-US" dirty="0" err="1" smtClean="0"/>
              <a:t>cuneate</a:t>
            </a:r>
            <a:r>
              <a:rPr lang="en-US" dirty="0" smtClean="0"/>
              <a:t> at the base, 1 1/2 to 4" long, 3/4 to 1 1/4" wide, </a:t>
            </a:r>
            <a:r>
              <a:rPr lang="en-US" dirty="0" err="1" smtClean="0"/>
              <a:t>serrulate</a:t>
            </a:r>
            <a:r>
              <a:rPr lang="en-US" dirty="0" smtClean="0"/>
              <a:t>, glabrous and lustrous dark green above, often sparingly pubescent beneath; petiole 1/8 to 1/4" long, pubescent, grooved on upper side.</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78</a:t>
            </a:fld>
            <a:endParaRPr lang="en-US"/>
          </a:p>
        </p:txBody>
      </p:sp>
    </p:spTree>
    <p:extLst>
      <p:ext uri="{BB962C8B-B14F-4D97-AF65-F5344CB8AC3E}">
        <p14:creationId xmlns:p14="http://schemas.microsoft.com/office/powerpoint/2010/main" val="30441162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opposite, </a:t>
            </a:r>
            <a:r>
              <a:rPr lang="en-US" dirty="0" err="1" smtClean="0"/>
              <a:t>pinnately</a:t>
            </a:r>
            <a:r>
              <a:rPr lang="en-US" dirty="0" smtClean="0"/>
              <a:t> compound, 3 leaflets, each leaflet ovate to oblong-ovate, 1/2 to 1 1/4" long, one third to half as wide, narrowed at ends, </a:t>
            </a:r>
            <a:r>
              <a:rPr lang="en-US" dirty="0" err="1" smtClean="0"/>
              <a:t>mucronulate</a:t>
            </a:r>
            <a:r>
              <a:rPr lang="en-US" dirty="0" smtClean="0"/>
              <a:t>, entire, ciliolate, deep lustrous green; petiole - 1/3" long.  Stem is slender, trailing, green, glabrous, angled, almost 4-sided.</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79</a:t>
            </a:fld>
            <a:endParaRPr lang="en-US"/>
          </a:p>
        </p:txBody>
      </p:sp>
    </p:spTree>
    <p:extLst>
      <p:ext uri="{BB962C8B-B14F-4D97-AF65-F5344CB8AC3E}">
        <p14:creationId xmlns:p14="http://schemas.microsoft.com/office/powerpoint/2010/main" val="42121076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of 2 kinds, adult branches with the ultimate divisions about 1/25" in diameter, clothed with 4 ranks of leaves in opposite pairs which are closely pressed, overlapping and rhombic in outline, 1/16" long, blunt or bluntly pointed, the outer surface convex, green with a paler margin marked with a </a:t>
            </a:r>
            <a:r>
              <a:rPr lang="en-US" dirty="0" err="1" smtClean="0"/>
              <a:t>gladular</a:t>
            </a:r>
            <a:r>
              <a:rPr lang="en-US" dirty="0" smtClean="0"/>
              <a:t> depression on the back; juvenile leaves awl-shaped, 1/3" long, spreading, in </a:t>
            </a:r>
            <a:r>
              <a:rPr lang="en-US" dirty="0" err="1" smtClean="0"/>
              <a:t>whoris</a:t>
            </a:r>
            <a:r>
              <a:rPr lang="en-US" dirty="0" smtClean="0"/>
              <a:t> of 3 or in opposite pairs, with a green midrib and 2 </a:t>
            </a:r>
            <a:r>
              <a:rPr lang="en-US" dirty="0" err="1" smtClean="0"/>
              <a:t>glauccous</a:t>
            </a:r>
            <a:r>
              <a:rPr lang="en-US" dirty="0" smtClean="0"/>
              <a:t> bands above, convex beneath, ending in a spiny point, scale-like awl-shaped, bright green, </a:t>
            </a:r>
            <a:r>
              <a:rPr lang="en-US" dirty="0" err="1" smtClean="0"/>
              <a:t>brances</a:t>
            </a:r>
            <a:r>
              <a:rPr lang="en-US" dirty="0" smtClean="0"/>
              <a:t> emerge at 45 degree angle and the young shoots show a slight pendulous tendency.</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80</a:t>
            </a:fld>
            <a:endParaRPr lang="en-US"/>
          </a:p>
        </p:txBody>
      </p:sp>
    </p:spTree>
    <p:extLst>
      <p:ext uri="{BB962C8B-B14F-4D97-AF65-F5344CB8AC3E}">
        <p14:creationId xmlns:p14="http://schemas.microsoft.com/office/powerpoint/2010/main" val="338439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Leaves(needles) are crowed, 1/4"-5/8" long, </a:t>
            </a:r>
            <a:r>
              <a:rPr lang="en-US" dirty="0" err="1" smtClean="0"/>
              <a:t>glaucous</a:t>
            </a:r>
            <a:r>
              <a:rPr lang="en-US" dirty="0" smtClean="0"/>
              <a:t> green tapering to prickly point, cones </a:t>
            </a:r>
            <a:r>
              <a:rPr lang="en-US" dirty="0" err="1" smtClean="0"/>
              <a:t>globose</a:t>
            </a:r>
            <a:r>
              <a:rPr lang="en-US" dirty="0" smtClean="0"/>
              <a:t>, bluish-black, dense, bushy, evergreen shrub/groundcover. The plant curls off the ground like ocean waves, hence shore juniper.</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82</a:t>
            </a:fld>
            <a:endParaRPr lang="en-US"/>
          </a:p>
        </p:txBody>
      </p:sp>
    </p:spTree>
    <p:extLst>
      <p:ext uri="{BB962C8B-B14F-4D97-AF65-F5344CB8AC3E}">
        <p14:creationId xmlns:p14="http://schemas.microsoft.com/office/powerpoint/2010/main" val="576894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opposite, simple, 3 to 6" across, 5 lobed. Deeply and double acuminate lobes, the middle often 3 lobed. Rapid grower 50-70' or more. Fall color, is green-yellow-brown combination.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7</a:t>
            </a:fld>
            <a:endParaRPr lang="en-US"/>
          </a:p>
        </p:txBody>
      </p:sp>
    </p:spTree>
    <p:extLst>
      <p:ext uri="{BB962C8B-B14F-4D97-AF65-F5344CB8AC3E}">
        <p14:creationId xmlns:p14="http://schemas.microsoft.com/office/powerpoint/2010/main" val="3943506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evergreen, appearing irregularly whorled, elliptic to elliptic-</a:t>
            </a:r>
            <a:r>
              <a:rPr lang="en-US" dirty="0" err="1" smtClean="0"/>
              <a:t>lanceolate</a:t>
            </a:r>
            <a:r>
              <a:rPr lang="en-US" dirty="0" smtClean="0"/>
              <a:t>, 2 to 5" long, 3/4 to 1 1/2" wide, leathery, entire, acute or short acuminate, </a:t>
            </a:r>
            <a:r>
              <a:rPr lang="en-US" dirty="0" err="1" smtClean="0"/>
              <a:t>cuneate</a:t>
            </a:r>
            <a:r>
              <a:rPr lang="en-US" dirty="0" smtClean="0"/>
              <a:t>, dark green above, yellowish green beneath; petiole 1/4 to 1" long.</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86</a:t>
            </a:fld>
            <a:endParaRPr lang="en-US"/>
          </a:p>
        </p:txBody>
      </p:sp>
    </p:spTree>
    <p:extLst>
      <p:ext uri="{BB962C8B-B14F-4D97-AF65-F5344CB8AC3E}">
        <p14:creationId xmlns:p14="http://schemas.microsoft.com/office/powerpoint/2010/main" val="28479598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ovate-</a:t>
            </a:r>
            <a:r>
              <a:rPr lang="en-US" dirty="0" err="1" smtClean="0"/>
              <a:t>lanceolate</a:t>
            </a:r>
            <a:r>
              <a:rPr lang="en-US" dirty="0" smtClean="0"/>
              <a:t>, 1 1/2 to 4" long, about 1/2 as wide, acuminate, </a:t>
            </a:r>
            <a:r>
              <a:rPr lang="en-US" dirty="0" err="1" smtClean="0"/>
              <a:t>cuneate</a:t>
            </a:r>
            <a:r>
              <a:rPr lang="en-US" dirty="0" smtClean="0"/>
              <a:t>, double serrate, bright green and glabrous above, </a:t>
            </a:r>
            <a:r>
              <a:rPr lang="en-US" dirty="0" err="1" smtClean="0"/>
              <a:t>apler</a:t>
            </a:r>
            <a:r>
              <a:rPr lang="en-US" dirty="0" smtClean="0"/>
              <a:t> and slightly pubescent below on veins; petioles 1/4 to 1/2" long.</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87</a:t>
            </a:fld>
            <a:endParaRPr lang="en-US"/>
          </a:p>
        </p:txBody>
      </p:sp>
    </p:spTree>
    <p:extLst>
      <p:ext uri="{BB962C8B-B14F-4D97-AF65-F5344CB8AC3E}">
        <p14:creationId xmlns:p14="http://schemas.microsoft.com/office/powerpoint/2010/main" val="42531533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pinnate or </a:t>
            </a:r>
            <a:r>
              <a:rPr lang="en-US" dirty="0" err="1" smtClean="0"/>
              <a:t>bipinnately</a:t>
            </a:r>
            <a:r>
              <a:rPr lang="en-US" dirty="0" smtClean="0"/>
              <a:t> compound, 6 to 18" long, 7 to 15 leaflets, each leaflet ovate to ovate-oblong, 1 to 4" long, coarsely and irregularly crenate-serrate, at base often </a:t>
            </a:r>
            <a:r>
              <a:rPr lang="en-US" dirty="0" err="1" smtClean="0"/>
              <a:t>incisely</a:t>
            </a:r>
            <a:r>
              <a:rPr lang="en-US" dirty="0" smtClean="0"/>
              <a:t> lobed, rich green and glabrous above, pubescent on the veins beneath or nearly glabrous.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88</a:t>
            </a:fld>
            <a:endParaRPr lang="en-US"/>
          </a:p>
        </p:txBody>
      </p:sp>
    </p:spTree>
    <p:extLst>
      <p:ext uri="{BB962C8B-B14F-4D97-AF65-F5344CB8AC3E}">
        <p14:creationId xmlns:p14="http://schemas.microsoft.com/office/powerpoint/2010/main" val="34759126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Delicate paper thin petals; beautiful large blooms in white, pink, red, or purple; lustrous green leaves forming a thick canopy of foliage; smooth, exfoliating bark. The leaves are opposite, simple, with entire margins, and vary from 5-20 cm (2-8 in). While all species are woody in nature, they can range in height from over 100 feet to under one foot; most, however, are small to medium, multiple-trunked trees and shrubs. The leaves of temperate species provide autumn color.</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89</a:t>
            </a:fld>
            <a:endParaRPr lang="en-US"/>
          </a:p>
        </p:txBody>
      </p:sp>
    </p:spTree>
    <p:extLst>
      <p:ext uri="{BB962C8B-B14F-4D97-AF65-F5344CB8AC3E}">
        <p14:creationId xmlns:p14="http://schemas.microsoft.com/office/powerpoint/2010/main" val="25705949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opposite, simple, evergreen, entire, lustrous dark green, almost black-green, leathery, glabrous, broad-ovate to ovate-oblong, 1 1/2 to 4" long, 3/4 to 2" wide, obtusely short acuminate or acute to </a:t>
            </a:r>
            <a:r>
              <a:rPr lang="en-US" dirty="0" err="1" smtClean="0"/>
              <a:t>obtusish</a:t>
            </a:r>
            <a:r>
              <a:rPr lang="en-US" dirty="0" smtClean="0"/>
              <a:t>, usually rounded at base, 4 to 5 pairs of indistinct veins raised below, margin and midrib often reddish; petiole - 1/4" long.</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90</a:t>
            </a:fld>
            <a:endParaRPr lang="en-US"/>
          </a:p>
        </p:txBody>
      </p:sp>
    </p:spTree>
    <p:extLst>
      <p:ext uri="{BB962C8B-B14F-4D97-AF65-F5344CB8AC3E}">
        <p14:creationId xmlns:p14="http://schemas.microsoft.com/office/powerpoint/2010/main" val="42476210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five letters in SWEET, and usually five points on each leaf.  You can think of it as the moon and star tree, since the spiky, spherical fruit looks like a little moon among all the stars, or the leaves.</a:t>
            </a:r>
          </a:p>
          <a:p>
            <a:r>
              <a:rPr lang="en-US" dirty="0" smtClean="0"/>
              <a:t>The fruit is also known as the 'gum ball.'</a:t>
            </a:r>
          </a:p>
          <a:p>
            <a:r>
              <a:rPr lang="en-US" dirty="0" smtClean="0"/>
              <a:t>"</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92</a:t>
            </a:fld>
            <a:endParaRPr lang="en-US"/>
          </a:p>
        </p:txBody>
      </p:sp>
    </p:spTree>
    <p:extLst>
      <p:ext uri="{BB962C8B-B14F-4D97-AF65-F5344CB8AC3E}">
        <p14:creationId xmlns:p14="http://schemas.microsoft.com/office/powerpoint/2010/main" val="39860386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called cat tree because the leaf pointed upright looks like a cat's face! The bark is brown, and furrowed. The </a:t>
            </a:r>
            <a:r>
              <a:rPr lang="en-US" dirty="0" err="1" smtClean="0"/>
              <a:t>branchlets</a:t>
            </a:r>
            <a:r>
              <a:rPr lang="en-US" dirty="0" smtClean="0"/>
              <a:t> are smooth and lustrous, initially reddish, maturing to dark gray, and finally </a:t>
            </a:r>
            <a:r>
              <a:rPr lang="en-US" dirty="0" err="1" smtClean="0"/>
              <a:t>brown.The</a:t>
            </a:r>
            <a:r>
              <a:rPr lang="en-US" dirty="0" smtClean="0"/>
              <a:t> alternate leaves are simple, </a:t>
            </a:r>
            <a:r>
              <a:rPr lang="en-US" dirty="0" err="1" smtClean="0"/>
              <a:t>pinnately</a:t>
            </a:r>
            <a:r>
              <a:rPr lang="en-US" dirty="0" smtClean="0"/>
              <a:t> veined, measuring five to six inches long and wide. They have four lobes, and are heart-shaped or truncate or slightly wedge-shaped at base, entire, and the apex cut across at a shallow angle, making the upper part of the leaf look square; midrib and primary veins prominent.</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93</a:t>
            </a:fld>
            <a:endParaRPr lang="en-US"/>
          </a:p>
        </p:txBody>
      </p:sp>
    </p:spTree>
    <p:extLst>
      <p:ext uri="{BB962C8B-B14F-4D97-AF65-F5344CB8AC3E}">
        <p14:creationId xmlns:p14="http://schemas.microsoft.com/office/powerpoint/2010/main" val="25294758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Big blue </a:t>
            </a:r>
            <a:r>
              <a:rPr lang="en-US" dirty="0" err="1" smtClean="0"/>
              <a:t>lilyturf</a:t>
            </a:r>
            <a:r>
              <a:rPr lang="en-US" dirty="0" smtClean="0"/>
              <a:t> has arching, strap like leaves. Flowers: This plant has short stems lined with tiny globe shaped flower blossoms. Flowers begin in June and don't stop until August. The flowers are usually a purple color.</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94</a:t>
            </a:fld>
            <a:endParaRPr lang="en-US"/>
          </a:p>
        </p:txBody>
      </p:sp>
    </p:spTree>
    <p:extLst>
      <p:ext uri="{BB962C8B-B14F-4D97-AF65-F5344CB8AC3E}">
        <p14:creationId xmlns:p14="http://schemas.microsoft.com/office/powerpoint/2010/main" val="14087078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opposite, simple, elliptic to broad-ovate, 1 to 3" long, two-thirds to almost as wide, acute, broad </a:t>
            </a:r>
            <a:r>
              <a:rPr lang="en-US" dirty="0" err="1" smtClean="0"/>
              <a:t>cuneate</a:t>
            </a:r>
            <a:r>
              <a:rPr lang="en-US" dirty="0" smtClean="0"/>
              <a:t> at base, </a:t>
            </a:r>
            <a:r>
              <a:rPr lang="en-US" dirty="0" err="1" smtClean="0"/>
              <a:t>setose</a:t>
            </a:r>
            <a:r>
              <a:rPr lang="en-US" dirty="0" smtClean="0"/>
              <a:t>-ciliate, dull blue-green to dark green and glabrous above, </a:t>
            </a:r>
            <a:r>
              <a:rPr lang="en-US" dirty="0" err="1" smtClean="0"/>
              <a:t>setose</a:t>
            </a:r>
            <a:r>
              <a:rPr lang="en-US" dirty="0" smtClean="0"/>
              <a:t> on the midrib; petiole 1/3" long. The stem is slender, glabrous, light, often lustrous brown; pith-white, solid or slightly excavated.</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95</a:t>
            </a:fld>
            <a:endParaRPr lang="en-US"/>
          </a:p>
        </p:txBody>
      </p:sp>
    </p:spTree>
    <p:extLst>
      <p:ext uri="{BB962C8B-B14F-4D97-AF65-F5344CB8AC3E}">
        <p14:creationId xmlns:p14="http://schemas.microsoft.com/office/powerpoint/2010/main" val="32661920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evergreen, ovate-rounded, 1 to 2 1/2" long, 3/4 to 1 1/4" wide, apex pointed, oblique leaf base, finely toothed to essentially entire, dark green and rough above, paler beneath, pubescent; petiole - 1/2" long, pubescent.  The stem is slender, brown, densely pubescent; pith - solid, small and greenish.</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97</a:t>
            </a:fld>
            <a:endParaRPr lang="en-US"/>
          </a:p>
        </p:txBody>
      </p:sp>
    </p:spTree>
    <p:extLst>
      <p:ext uri="{BB962C8B-B14F-4D97-AF65-F5344CB8AC3E}">
        <p14:creationId xmlns:p14="http://schemas.microsoft.com/office/powerpoint/2010/main" val="402453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opposite, simple, 3 to 5 lobed, fall leaf color is brilliant yellow to burnt orange with red tones. Fruit is 1-2" long glabrous samara. One of the best of the larger landscape trees. Attains a height of 60 to 75 feet.</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8</a:t>
            </a:fld>
            <a:endParaRPr lang="en-US"/>
          </a:p>
        </p:txBody>
      </p:sp>
    </p:spTree>
    <p:extLst>
      <p:ext uri="{BB962C8B-B14F-4D97-AF65-F5344CB8AC3E}">
        <p14:creationId xmlns:p14="http://schemas.microsoft.com/office/powerpoint/2010/main" val="41961989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Southern magnolia is a large, broad-leafed evergreen tree that can grow 60-90 </a:t>
            </a:r>
            <a:r>
              <a:rPr lang="en-US" dirty="0" err="1" smtClean="0"/>
              <a:t>ft</a:t>
            </a:r>
            <a:r>
              <a:rPr lang="en-US" dirty="0" smtClean="0"/>
              <a:t> (18-27 m) in height with a trunk up to 2-3 </a:t>
            </a:r>
            <a:r>
              <a:rPr lang="en-US" dirty="0" err="1" smtClean="0"/>
              <a:t>ft</a:t>
            </a:r>
            <a:r>
              <a:rPr lang="en-US" dirty="0" smtClean="0"/>
              <a:t> (0.6-0.9 m) in diameter. It's trunk is typically straight and erect with spreading branches that form a dense, broadly pyramidal crown. The evergreen leaves are large 5-8 in (13-20 cm) long, leathery and dark glossy green above with rusty, velveteen undersides. Southern magnolia has large, showy white flowers that are 8-12 inches (20-30 cm) in diameter. These have a pleasant fragrance and appear throughout the spring and summer. Fruits are reddish-brown </a:t>
            </a:r>
            <a:r>
              <a:rPr lang="en-US" dirty="0" err="1" smtClean="0"/>
              <a:t>conelike</a:t>
            </a:r>
            <a:r>
              <a:rPr lang="en-US" dirty="0" smtClean="0"/>
              <a:t> structures, 2-4 inches (5-10 cm) long, with bright red, kidney shaped seeds that hang from little threads when fully mature in autumn.</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98</a:t>
            </a:fld>
            <a:endParaRPr lang="en-US"/>
          </a:p>
        </p:txBody>
      </p:sp>
    </p:spTree>
    <p:extLst>
      <p:ext uri="{BB962C8B-B14F-4D97-AF65-F5344CB8AC3E}">
        <p14:creationId xmlns:p14="http://schemas.microsoft.com/office/powerpoint/2010/main" val="32346682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entire, </a:t>
            </a:r>
            <a:r>
              <a:rPr lang="en-US" dirty="0" err="1" smtClean="0"/>
              <a:t>obovate</a:t>
            </a:r>
            <a:r>
              <a:rPr lang="en-US" dirty="0" smtClean="0"/>
              <a:t> or narrow elliptic to oblong-</a:t>
            </a:r>
            <a:r>
              <a:rPr lang="en-US" dirty="0" err="1" smtClean="0"/>
              <a:t>obovate</a:t>
            </a:r>
            <a:r>
              <a:rPr lang="en-US" dirty="0" smtClean="0"/>
              <a:t>, 2 to 4" long, half as wide, obtusely pointed or </a:t>
            </a:r>
            <a:r>
              <a:rPr lang="en-US" dirty="0" err="1" smtClean="0"/>
              <a:t>obtusish</a:t>
            </a:r>
            <a:r>
              <a:rPr lang="en-US" dirty="0" smtClean="0"/>
              <a:t>, gradually tapering at base, glabrous and dark green above, light green and reticulate beneath and glabrous or </a:t>
            </a:r>
            <a:r>
              <a:rPr lang="en-US" dirty="0" err="1" smtClean="0"/>
              <a:t>appressed</a:t>
            </a:r>
            <a:r>
              <a:rPr lang="en-US" dirty="0" smtClean="0"/>
              <a:t>-pubescent on the nerves; petiole - 1/4 to 1/3" long.  The stem is slender, brown, glabrous, more densely borne than in M. x </a:t>
            </a:r>
            <a:r>
              <a:rPr lang="en-US" dirty="0" err="1" smtClean="0"/>
              <a:t>soulangiana</a:t>
            </a:r>
            <a:r>
              <a:rPr lang="en-US" dirty="0" smtClean="0"/>
              <a:t>.</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99</a:t>
            </a:fld>
            <a:endParaRPr lang="en-US"/>
          </a:p>
        </p:txBody>
      </p:sp>
    </p:spTree>
    <p:extLst>
      <p:ext uri="{BB962C8B-B14F-4D97-AF65-F5344CB8AC3E}">
        <p14:creationId xmlns:p14="http://schemas.microsoft.com/office/powerpoint/2010/main" val="16290585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entire, evergreen, semi-evergreen to deciduous, elliptic to oblong-</a:t>
            </a:r>
            <a:r>
              <a:rPr lang="en-US" dirty="0" err="1" smtClean="0"/>
              <a:t>lanceolate</a:t>
            </a:r>
            <a:r>
              <a:rPr lang="en-US" dirty="0" smtClean="0"/>
              <a:t>, 3 to 5" long, about one-half as wide, acute or obtuse, broad </a:t>
            </a:r>
            <a:r>
              <a:rPr lang="en-US" dirty="0" err="1" smtClean="0"/>
              <a:t>cuneate</a:t>
            </a:r>
            <a:r>
              <a:rPr lang="en-US" dirty="0" smtClean="0"/>
              <a:t> at base, rarely rounded, dark lustrous green above and </a:t>
            </a:r>
            <a:r>
              <a:rPr lang="en-US" dirty="0" err="1" smtClean="0"/>
              <a:t>glauccous</a:t>
            </a:r>
            <a:r>
              <a:rPr lang="en-US" dirty="0" smtClean="0"/>
              <a:t> beneath.  Stem is green, slender, </a:t>
            </a:r>
            <a:r>
              <a:rPr lang="en-US" dirty="0" err="1" smtClean="0"/>
              <a:t>glaucous</a:t>
            </a:r>
            <a:r>
              <a:rPr lang="en-US" dirty="0" smtClean="0"/>
              <a:t>, with prominent diaphragms.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100</a:t>
            </a:fld>
            <a:endParaRPr lang="en-US"/>
          </a:p>
        </p:txBody>
      </p:sp>
    </p:spTree>
    <p:extLst>
      <p:ext uri="{BB962C8B-B14F-4D97-AF65-F5344CB8AC3E}">
        <p14:creationId xmlns:p14="http://schemas.microsoft.com/office/powerpoint/2010/main" val="42054385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3 to 6" long, half as wide, </a:t>
            </a:r>
            <a:r>
              <a:rPr lang="en-US" dirty="0" err="1" smtClean="0"/>
              <a:t>obovate</a:t>
            </a:r>
            <a:r>
              <a:rPr lang="en-US" dirty="0" smtClean="0"/>
              <a:t> to broad-oblong, apex narrow and more or less abruptly short-pointed, base taper-pointed, dark green above, pubescent below.  The Stem is brown, glabrous, with grayish lenticels, fragrant when crushed, with prominent </a:t>
            </a:r>
            <a:r>
              <a:rPr lang="en-US" dirty="0" err="1" smtClean="0"/>
              <a:t>stipular</a:t>
            </a:r>
            <a:r>
              <a:rPr lang="en-US" dirty="0" smtClean="0"/>
              <a:t> scars.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101</a:t>
            </a:fld>
            <a:endParaRPr lang="en-US"/>
          </a:p>
        </p:txBody>
      </p:sp>
    </p:spTree>
    <p:extLst>
      <p:ext uri="{BB962C8B-B14F-4D97-AF65-F5344CB8AC3E}">
        <p14:creationId xmlns:p14="http://schemas.microsoft.com/office/powerpoint/2010/main" val="11049360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invasive with large, </a:t>
            </a:r>
            <a:r>
              <a:rPr lang="en-US" dirty="0" err="1" smtClean="0"/>
              <a:t>pinnately</a:t>
            </a:r>
            <a:r>
              <a:rPr lang="en-US" dirty="0" smtClean="0"/>
              <a:t> compound leaves. It grows in an upright, open and loose, multi-stemmed clump 4-6 feet (1.2-1.8 m) tall and 3-4 feet (0.9-1.2 m) wide. It can get as large as 10 </a:t>
            </a:r>
            <a:r>
              <a:rPr lang="en-US" dirty="0" err="1" smtClean="0"/>
              <a:t>ft</a:t>
            </a:r>
            <a:r>
              <a:rPr lang="en-US" dirty="0" smtClean="0"/>
              <a:t> (3 m) tall and 8 feet (2.4 m) wide. The erect stems are stiff and </a:t>
            </a:r>
            <a:r>
              <a:rPr lang="en-US" dirty="0" err="1" smtClean="0"/>
              <a:t>unbranched</a:t>
            </a:r>
            <a:r>
              <a:rPr lang="en-US" dirty="0" smtClean="0"/>
              <a:t>, and the leaves come out in horizontal tiers. The leaves are about 18 in. (46 cm) long with 9 to 13 stiff, sharply spiny, </a:t>
            </a:r>
            <a:r>
              <a:rPr lang="en-US" dirty="0" err="1" smtClean="0"/>
              <a:t>hollylike</a:t>
            </a:r>
            <a:r>
              <a:rPr lang="en-US" dirty="0" smtClean="0"/>
              <a:t> leaflets. The leaflets are dull grayish blue-green above and pale yellowish green below, and about 2-4 in (5-10 cm) long and 1-2 in (2.5-5 cm) wide. The terminal leaflet is larger than the lateral leaflets. Flowers: lemon yellow and extremely fragrant, appears in March-April. Fruit is a bluish berry maturing in July-August.</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102</a:t>
            </a:fld>
            <a:endParaRPr lang="en-US"/>
          </a:p>
        </p:txBody>
      </p:sp>
    </p:spTree>
    <p:extLst>
      <p:ext uri="{BB962C8B-B14F-4D97-AF65-F5344CB8AC3E}">
        <p14:creationId xmlns:p14="http://schemas.microsoft.com/office/powerpoint/2010/main" val="4832625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deciduous tree and shrub, rarely half evergreen; most are between 15 to 25' in height at maturity.  Branches alternate, upright horizontal, or drooping, </a:t>
            </a:r>
            <a:r>
              <a:rPr lang="en-US" dirty="0" err="1" smtClean="0"/>
              <a:t>rately</a:t>
            </a:r>
            <a:r>
              <a:rPr lang="en-US" dirty="0" smtClean="0"/>
              <a:t> with </a:t>
            </a:r>
            <a:r>
              <a:rPr lang="en-US" dirty="0" err="1" smtClean="0"/>
              <a:t>spinescent</a:t>
            </a:r>
            <a:r>
              <a:rPr lang="en-US" dirty="0" smtClean="0"/>
              <a:t> branches.  Buds are ovoid, with several imbricate scales, usually reddish brown with hairs protruding from the underside of the bud scales.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103</a:t>
            </a:fld>
            <a:endParaRPr lang="en-US"/>
          </a:p>
        </p:txBody>
      </p:sp>
    </p:spTree>
    <p:extLst>
      <p:ext uri="{BB962C8B-B14F-4D97-AF65-F5344CB8AC3E}">
        <p14:creationId xmlns:p14="http://schemas.microsoft.com/office/powerpoint/2010/main" val="35656110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opposite in arrangement, deciduous, linear, flattened, straight or slightly curved, </a:t>
            </a:r>
            <a:r>
              <a:rPr lang="en-US" dirty="0" err="1" smtClean="0"/>
              <a:t>pectinately</a:t>
            </a:r>
            <a:r>
              <a:rPr lang="en-US" dirty="0" smtClean="0"/>
              <a:t> arranged, 1/2" long and 1/16" broad on mature trees; upper surface is bright green with a narrowly grooved </a:t>
            </a:r>
            <a:r>
              <a:rPr lang="en-US" dirty="0" err="1" smtClean="0"/>
              <a:t>midvein</a:t>
            </a:r>
            <a:r>
              <a:rPr lang="en-US" dirty="0" smtClean="0"/>
              <a:t>, lower surface bearing obscure lines of stomata, lighter green or slightly </a:t>
            </a:r>
            <a:r>
              <a:rPr lang="en-US" dirty="0" err="1" smtClean="0"/>
              <a:t>glauccous</a:t>
            </a:r>
            <a:r>
              <a:rPr lang="en-US" dirty="0" smtClean="0"/>
              <a:t>, the midrib slightly raised.</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104</a:t>
            </a:fld>
            <a:endParaRPr lang="en-US"/>
          </a:p>
        </p:txBody>
      </p:sp>
    </p:spTree>
    <p:extLst>
      <p:ext uri="{BB962C8B-B14F-4D97-AF65-F5344CB8AC3E}">
        <p14:creationId xmlns:p14="http://schemas.microsoft.com/office/powerpoint/2010/main" val="28142648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narrow blades that are 1/4" across and are green with a white midrib stripe down the center.  Blooms are silky tassels of coppery-red flowers in mid-autumn.  Winter the leaves turn warm golden yellow and flowers turn cool silvery white.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105</a:t>
            </a:fld>
            <a:endParaRPr lang="en-US"/>
          </a:p>
        </p:txBody>
      </p:sp>
    </p:spTree>
    <p:extLst>
      <p:ext uri="{BB962C8B-B14F-4D97-AF65-F5344CB8AC3E}">
        <p14:creationId xmlns:p14="http://schemas.microsoft.com/office/powerpoint/2010/main" val="30329860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entire; serrate, oblong; </a:t>
            </a:r>
            <a:r>
              <a:rPr lang="en-US" dirty="0" err="1" smtClean="0"/>
              <a:t>oblanceolate</a:t>
            </a:r>
            <a:r>
              <a:rPr lang="en-US" dirty="0" smtClean="0"/>
              <a:t>; </a:t>
            </a:r>
            <a:r>
              <a:rPr lang="en-US" dirty="0" err="1" smtClean="0"/>
              <a:t>spatulate</a:t>
            </a:r>
            <a:r>
              <a:rPr lang="en-US" dirty="0" smtClean="0"/>
              <a:t>, pinnate, evergreen; fragrant, 2 to 4 inches, green, no fall color change </a:t>
            </a:r>
            <a:r>
              <a:rPr lang="en-US" dirty="0" err="1" smtClean="0"/>
              <a:t>Waxmyrtle</a:t>
            </a:r>
            <a:r>
              <a:rPr lang="en-US" dirty="0" smtClean="0"/>
              <a:t> is also known as Southern bayberry or candleberry because early American colonists used the fruit's pale blue, waxy covering to make fragrant bayberry candles. This custom is still carried out today by crafts people here and in other countries. The tree's distinctive, fragrant scent comes from volatile oils contained in tiny glands on the leaves.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106</a:t>
            </a:fld>
            <a:endParaRPr lang="en-US"/>
          </a:p>
        </p:txBody>
      </p:sp>
    </p:spTree>
    <p:extLst>
      <p:ext uri="{BB962C8B-B14F-4D97-AF65-F5344CB8AC3E}">
        <p14:creationId xmlns:p14="http://schemas.microsoft.com/office/powerpoint/2010/main" val="38173144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evergreen (sometimes deciduous in colder areas), 50–100 cm long, bi- to tri-</a:t>
            </a:r>
            <a:r>
              <a:rPr lang="en-US" dirty="0" err="1" smtClean="0"/>
              <a:t>pinnately</a:t>
            </a:r>
            <a:r>
              <a:rPr lang="en-US" dirty="0" smtClean="0"/>
              <a:t> compound, with the individual leaflets 4–11 cm long and 1.5–3 cm broad. The young leaves in spring are brightly </a:t>
            </a:r>
            <a:r>
              <a:rPr lang="en-US" dirty="0" err="1" smtClean="0"/>
              <a:t>coloured</a:t>
            </a:r>
            <a:r>
              <a:rPr lang="en-US" dirty="0" smtClean="0"/>
              <a:t> pink to red before turning green; old leaves turn red or purple again before falling. The flowers are white, borne in early summer in conical clusters held well above the foliage. The fruit is a bright red berry 5–10 mm in  diameter, ripening in late autumn and often persisting through the winter.</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107</a:t>
            </a:fld>
            <a:endParaRPr lang="en-US"/>
          </a:p>
        </p:txBody>
      </p:sp>
    </p:spTree>
    <p:extLst>
      <p:ext uri="{BB962C8B-B14F-4D97-AF65-F5344CB8AC3E}">
        <p14:creationId xmlns:p14="http://schemas.microsoft.com/office/powerpoint/2010/main" val="4245375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glossy, deep green, </a:t>
            </a:r>
            <a:r>
              <a:rPr lang="en-US" dirty="0" err="1" smtClean="0"/>
              <a:t>lanceolate</a:t>
            </a:r>
            <a:r>
              <a:rPr lang="en-US" dirty="0" smtClean="0"/>
              <a:t>, 2-3 in (5.1-7.6 cm) long, and taper to an acute tip. The flowers, appearing in late spring, are creamy white, narrowly urn shaped, 1/3 in (0.8 cm) long, and borne in dense clusters that originate in the leaf axils. </a:t>
            </a:r>
            <a:r>
              <a:rPr lang="en-US" dirty="0" err="1" smtClean="0"/>
              <a:t>Pipestem</a:t>
            </a:r>
            <a:r>
              <a:rPr lang="en-US" dirty="0" smtClean="0"/>
              <a:t> is quite showy and the little flowers are sweetly fragrant.</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10</a:t>
            </a:fld>
            <a:endParaRPr lang="en-US"/>
          </a:p>
        </p:txBody>
      </p:sp>
    </p:spTree>
    <p:extLst>
      <p:ext uri="{BB962C8B-B14F-4D97-AF65-F5344CB8AC3E}">
        <p14:creationId xmlns:p14="http://schemas.microsoft.com/office/powerpoint/2010/main" val="25399274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opposite or in whorls of 2 to 4, evergreen, simple, linear-</a:t>
            </a:r>
            <a:r>
              <a:rPr lang="en-US" dirty="0" err="1" smtClean="0"/>
              <a:t>lanceolate</a:t>
            </a:r>
            <a:r>
              <a:rPr lang="en-US" dirty="0" smtClean="0"/>
              <a:t>, 3 to 5" long, 1/2 to 3/4" wide, apex acute, entire, leathery, dark green, with thick midrib and short petiole.  Stem is stout, green, glabrous, and shining.</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108</a:t>
            </a:fld>
            <a:endParaRPr lang="en-US"/>
          </a:p>
        </p:txBody>
      </p:sp>
    </p:spTree>
    <p:extLst>
      <p:ext uri="{BB962C8B-B14F-4D97-AF65-F5344CB8AC3E}">
        <p14:creationId xmlns:p14="http://schemas.microsoft.com/office/powerpoint/2010/main" val="13256400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Mondo grass resembles </a:t>
            </a:r>
            <a:r>
              <a:rPr lang="en-US" dirty="0" err="1" smtClean="0"/>
              <a:t>liriope</a:t>
            </a:r>
            <a:r>
              <a:rPr lang="en-US" dirty="0" smtClean="0"/>
              <a:t>; a grass-like plant growing to about 6"-8" high. Its leaves are 1/8" wide, and about 8"-12" long. Plant height is approximately 10 inches and the plant spreads like a carpet.</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109</a:t>
            </a:fld>
            <a:endParaRPr lang="en-US"/>
          </a:p>
        </p:txBody>
      </p:sp>
    </p:spTree>
    <p:extLst>
      <p:ext uri="{BB962C8B-B14F-4D97-AF65-F5344CB8AC3E}">
        <p14:creationId xmlns:p14="http://schemas.microsoft.com/office/powerpoint/2010/main" val="20414386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evergreen leaves are leathery, dark green and glossy above, lighter green and downy on underside. It has the most fragrant flowers of the </a:t>
            </a:r>
            <a:r>
              <a:rPr lang="en-US" dirty="0" err="1" smtClean="0"/>
              <a:t>Osmanthus</a:t>
            </a:r>
            <a:r>
              <a:rPr lang="en-US" dirty="0" smtClean="0"/>
              <a:t> group. A cut branch with tiny white flowers will fill a room with sweet perfume. The opposite leaves are a dark, shiny green and the edges may be finely toothed or smooth with both types present on the same individual.</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110</a:t>
            </a:fld>
            <a:endParaRPr lang="en-US"/>
          </a:p>
        </p:txBody>
      </p:sp>
    </p:spTree>
    <p:extLst>
      <p:ext uri="{BB962C8B-B14F-4D97-AF65-F5344CB8AC3E}">
        <p14:creationId xmlns:p14="http://schemas.microsoft.com/office/powerpoint/2010/main" val="23131846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Medium-sized, herbaceous perennial, evergreen groundcover. Foliage: 2 to 4 inch, oval-shaped, shiny medium green leaves.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112</a:t>
            </a:fld>
            <a:endParaRPr lang="en-US"/>
          </a:p>
        </p:txBody>
      </p:sp>
    </p:spTree>
    <p:extLst>
      <p:ext uri="{BB962C8B-B14F-4D97-AF65-F5344CB8AC3E}">
        <p14:creationId xmlns:p14="http://schemas.microsoft.com/office/powerpoint/2010/main" val="18768677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a:t>
            </a:r>
            <a:r>
              <a:rPr lang="en-US" dirty="0" err="1" smtClean="0"/>
              <a:t>obovate</a:t>
            </a:r>
            <a:r>
              <a:rPr lang="en-US" dirty="0" smtClean="0"/>
              <a:t>-</a:t>
            </a:r>
            <a:r>
              <a:rPr lang="en-US" dirty="0" err="1" smtClean="0"/>
              <a:t>oblong,crenate</a:t>
            </a:r>
            <a:r>
              <a:rPr lang="en-US" dirty="0" smtClean="0"/>
              <a:t>-serrate, dark green, new growth is bronze-purple in color. Flowers are white and weakly fragrant, urn-shaped, 1/5 in. long, borne in 3-6 inch long, on pendulous panicles. A broadleaf evergreen shrub. Excellent large specimen or planted in mass.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116</a:t>
            </a:fld>
            <a:endParaRPr lang="en-US"/>
          </a:p>
        </p:txBody>
      </p:sp>
    </p:spTree>
    <p:extLst>
      <p:ext uri="{BB962C8B-B14F-4D97-AF65-F5344CB8AC3E}">
        <p14:creationId xmlns:p14="http://schemas.microsoft.com/office/powerpoint/2010/main" val="27909940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Leaves(needles) in 5's, slender, bluish, 3 to 5 inches long, habit of growth is a symmetrical </a:t>
            </a:r>
            <a:r>
              <a:rPr lang="en-US" dirty="0" err="1" smtClean="0"/>
              <a:t>pyrimid</a:t>
            </a:r>
            <a:r>
              <a:rPr lang="en-US" dirty="0" smtClean="0"/>
              <a:t>, with a "soft" look, 6 to 8 inch long cylindrical cones. Fast growing landscape tree.</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118</a:t>
            </a:fld>
            <a:endParaRPr lang="en-US"/>
          </a:p>
        </p:txBody>
      </p:sp>
    </p:spTree>
    <p:extLst>
      <p:ext uri="{BB962C8B-B14F-4D97-AF65-F5344CB8AC3E}">
        <p14:creationId xmlns:p14="http://schemas.microsoft.com/office/powerpoint/2010/main" val="30314526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Leaves(needles) in 3's, occasionally 2, 6 to 9 inches long, yellowish-green, finely-toothed. Loosely </a:t>
            </a:r>
            <a:r>
              <a:rPr lang="en-US" dirty="0" err="1" smtClean="0"/>
              <a:t>pyrimidal</a:t>
            </a:r>
            <a:r>
              <a:rPr lang="en-US" dirty="0" smtClean="0"/>
              <a:t> shape losing its lower limbs with age. Ovid-</a:t>
            </a:r>
            <a:r>
              <a:rPr lang="en-US" dirty="0" err="1" smtClean="0"/>
              <a:t>cylindric</a:t>
            </a:r>
            <a:r>
              <a:rPr lang="en-US" dirty="0" smtClean="0"/>
              <a:t> cones are 3 to 6 inches long. Fast-growing tree.</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119</a:t>
            </a:fld>
            <a:endParaRPr lang="en-US"/>
          </a:p>
        </p:txBody>
      </p:sp>
    </p:spTree>
    <p:extLst>
      <p:ext uri="{BB962C8B-B14F-4D97-AF65-F5344CB8AC3E}">
        <p14:creationId xmlns:p14="http://schemas.microsoft.com/office/powerpoint/2010/main" val="6388524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persisting 3 to 5 years, densely crowded, twisted, more or less spreading, 2 1/2 to 4 1/2" long, 1/12" wide, apex stiff, fine pointed, rigid, margins finely toothed, with </a:t>
            </a:r>
            <a:r>
              <a:rPr lang="en-US" dirty="0" err="1" smtClean="0"/>
              <a:t>stomatic</a:t>
            </a:r>
            <a:r>
              <a:rPr lang="en-US" dirty="0" smtClean="0"/>
              <a:t> lines on each surface; very lustrous dark green; leaf sheaths 1/2" long, ending in two long, thread-like segments, persistent.  Stem light </a:t>
            </a:r>
            <a:r>
              <a:rPr lang="en-US" dirty="0" err="1" smtClean="0"/>
              <a:t>borwn</a:t>
            </a:r>
            <a:r>
              <a:rPr lang="en-US" dirty="0" smtClean="0"/>
              <a:t>, glabrous, ridged with the scale leaves persisting during the first year; in the second and third year blackish gray.</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120</a:t>
            </a:fld>
            <a:endParaRPr lang="en-US"/>
          </a:p>
        </p:txBody>
      </p:sp>
    </p:spTree>
    <p:extLst>
      <p:ext uri="{BB962C8B-B14F-4D97-AF65-F5344CB8AC3E}">
        <p14:creationId xmlns:p14="http://schemas.microsoft.com/office/powerpoint/2010/main" val="23880298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evergreen, </a:t>
            </a:r>
            <a:r>
              <a:rPr lang="en-US" dirty="0" err="1" smtClean="0"/>
              <a:t>obovate</a:t>
            </a:r>
            <a:r>
              <a:rPr lang="en-US" dirty="0" smtClean="0"/>
              <a:t>, 1 1/2 to 4" long, 3/4 to 1 1/2" wide, blunt or rounded at apex, tapering to a short petiole, glabrous, entire, leathery, lustrous dark green.</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121</a:t>
            </a:fld>
            <a:endParaRPr lang="en-US"/>
          </a:p>
        </p:txBody>
      </p:sp>
    </p:spTree>
    <p:extLst>
      <p:ext uri="{BB962C8B-B14F-4D97-AF65-F5344CB8AC3E}">
        <p14:creationId xmlns:p14="http://schemas.microsoft.com/office/powerpoint/2010/main" val="30654224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4 to 9" wide, often broader than long, 3 or sometimes 5-lobed with shallow sinuses and broad-</a:t>
            </a:r>
            <a:r>
              <a:rPr lang="en-US" dirty="0" err="1" smtClean="0"/>
              <a:t>triagular</a:t>
            </a:r>
            <a:r>
              <a:rPr lang="en-US" dirty="0" smtClean="0"/>
              <a:t> lobes, truncate or </a:t>
            </a:r>
            <a:r>
              <a:rPr lang="en-US" dirty="0" err="1" smtClean="0"/>
              <a:t>cordate</a:t>
            </a:r>
            <a:r>
              <a:rPr lang="en-US" dirty="0" smtClean="0"/>
              <a:t>, rarely </a:t>
            </a:r>
            <a:r>
              <a:rPr lang="en-US" dirty="0" err="1" smtClean="0"/>
              <a:t>enrtie</a:t>
            </a:r>
            <a:r>
              <a:rPr lang="en-US" dirty="0" smtClean="0"/>
              <a:t>, floccose-</a:t>
            </a:r>
            <a:r>
              <a:rPr lang="en-US" dirty="0" err="1" smtClean="0"/>
              <a:t>tomentulose</a:t>
            </a:r>
            <a:r>
              <a:rPr lang="en-US" dirty="0" smtClean="0"/>
              <a:t> when young, at maturity pubescent only along veins beneath, medium to dark green; petiole 3 to 5" long , stipules 1 to 1 1/2" long, entire or toothed.  Stem is rather stout, round, smooth or pubescent, shiny yellow-orange-brown, generally zigzag.</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122</a:t>
            </a:fld>
            <a:endParaRPr lang="en-US"/>
          </a:p>
        </p:txBody>
      </p:sp>
    </p:spTree>
    <p:extLst>
      <p:ext uri="{BB962C8B-B14F-4D97-AF65-F5344CB8AC3E}">
        <p14:creationId xmlns:p14="http://schemas.microsoft.com/office/powerpoint/2010/main" val="368664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flowers on its 6” tall spike are two-lipped and tubular. Flowers are generally in hues of blue and purple but can be found in white and red. It is a drought-tolerant evergreen plant prized for its dynamic color that stays compact and thick year round. The oval glossy leaves are 3”-4” long and grow opposite each other in a rosette.</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11</a:t>
            </a:fld>
            <a:endParaRPr lang="en-US"/>
          </a:p>
        </p:txBody>
      </p:sp>
    </p:spTree>
    <p:extLst>
      <p:ext uri="{BB962C8B-B14F-4D97-AF65-F5344CB8AC3E}">
        <p14:creationId xmlns:p14="http://schemas.microsoft.com/office/powerpoint/2010/main" val="246896084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arranged spirally on stem, evergreen needle like, 1/2 to 2 3/4" long, 1/4 to 3/8" wide, sharply acute, leathery, lustrous waxy dark green above with two side </a:t>
            </a:r>
            <a:r>
              <a:rPr lang="en-US" dirty="0" err="1" smtClean="0"/>
              <a:t>glaucous</a:t>
            </a:r>
            <a:r>
              <a:rPr lang="en-US" dirty="0" smtClean="0"/>
              <a:t> </a:t>
            </a:r>
            <a:r>
              <a:rPr lang="en-US" dirty="0" err="1" smtClean="0"/>
              <a:t>stomatiferous</a:t>
            </a:r>
            <a:r>
              <a:rPr lang="en-US" dirty="0" smtClean="0"/>
              <a:t> bands beneath, glabrous; needles give a bottlebrush-like effect.  Stems are stout, green, grooved, and glabrous.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123</a:t>
            </a:fld>
            <a:endParaRPr lang="en-US"/>
          </a:p>
        </p:txBody>
      </p:sp>
    </p:spTree>
    <p:extLst>
      <p:ext uri="{BB962C8B-B14F-4D97-AF65-F5344CB8AC3E}">
        <p14:creationId xmlns:p14="http://schemas.microsoft.com/office/powerpoint/2010/main" val="286461268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124</a:t>
            </a:fld>
            <a:endParaRPr lang="en-US"/>
          </a:p>
        </p:txBody>
      </p:sp>
    </p:spTree>
    <p:extLst>
      <p:ext uri="{BB962C8B-B14F-4D97-AF65-F5344CB8AC3E}">
        <p14:creationId xmlns:p14="http://schemas.microsoft.com/office/powerpoint/2010/main" val="42479116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2 to 3 inches (5.1-7.6 cm) long, </a:t>
            </a:r>
            <a:r>
              <a:rPr lang="en-US" dirty="0" err="1" smtClean="0"/>
              <a:t>petiolate</a:t>
            </a:r>
            <a:r>
              <a:rPr lang="en-US" dirty="0" smtClean="0"/>
              <a:t> and shiny with wavy, slightly-toothed margins. The overall shape of the tree is often described as a tear-drop that often spreads out with age. Flowering occurs early in the spring (April to May) before the leaves emerge.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128</a:t>
            </a:fld>
            <a:endParaRPr lang="en-US"/>
          </a:p>
        </p:txBody>
      </p:sp>
    </p:spTree>
    <p:extLst>
      <p:ext uri="{BB962C8B-B14F-4D97-AF65-F5344CB8AC3E}">
        <p14:creationId xmlns:p14="http://schemas.microsoft.com/office/powerpoint/2010/main" val="1110274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129</a:t>
            </a:fld>
            <a:endParaRPr lang="en-US"/>
          </a:p>
        </p:txBody>
      </p:sp>
    </p:spTree>
    <p:extLst>
      <p:ext uri="{BB962C8B-B14F-4D97-AF65-F5344CB8AC3E}">
        <p14:creationId xmlns:p14="http://schemas.microsoft.com/office/powerpoint/2010/main" val="146946022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3 to 6 inches long, 5-7 lobed, dark green, elliptic-oblong. Leaves changing to red, russet or bronze color in the fall. Pyramidal with a central leader.  Fruit is a light brown, 1/2 inch long and wide nut. A fast-growing oak that is probably the most widely used native oak for landscaping.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132</a:t>
            </a:fld>
            <a:endParaRPr lang="en-US"/>
          </a:p>
        </p:txBody>
      </p:sp>
    </p:spTree>
    <p:extLst>
      <p:ext uri="{BB962C8B-B14F-4D97-AF65-F5344CB8AC3E}">
        <p14:creationId xmlns:p14="http://schemas.microsoft.com/office/powerpoint/2010/main" val="193833296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elliptic-ovate, 2-3 in. long, leathery, dark green above, gray green beneath, woolly pubescent having a prominent yellowish-brown midrib. Massive, picturesque, spreading evergreen, magnificent horizontal and arching branches. Slow-growing. Cold tender in northern areas of Georgia.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134</a:t>
            </a:fld>
            <a:endParaRPr lang="en-US"/>
          </a:p>
        </p:txBody>
      </p:sp>
    </p:spTree>
    <p:extLst>
      <p:ext uri="{BB962C8B-B14F-4D97-AF65-F5344CB8AC3E}">
        <p14:creationId xmlns:p14="http://schemas.microsoft.com/office/powerpoint/2010/main" val="272918271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ovate to broad-ovate, 1 - 1 1/2 inches long, serrated margins, dark green above and extremely leathery, in winter turning a slight purplish tinge. A dense rounded evergreen shrub. White flowers in April with purplish-black to bluish-black berries. </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135</a:t>
            </a:fld>
            <a:endParaRPr lang="en-US"/>
          </a:p>
        </p:txBody>
      </p:sp>
    </p:spTree>
    <p:extLst>
      <p:ext uri="{BB962C8B-B14F-4D97-AF65-F5344CB8AC3E}">
        <p14:creationId xmlns:p14="http://schemas.microsoft.com/office/powerpoint/2010/main" val="145567194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"Azaleas are handsome shrubs with large clusters of pink, red, orange, yellow, purple, or white flowers. </a:t>
            </a:r>
          </a:p>
          <a:p>
            <a:r>
              <a:rPr lang="en-US" dirty="0" smtClean="0"/>
              <a:t>Deciduous leaves."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138</a:t>
            </a:fld>
            <a:endParaRPr lang="en-US"/>
          </a:p>
        </p:txBody>
      </p:sp>
    </p:spTree>
    <p:extLst>
      <p:ext uri="{BB962C8B-B14F-4D97-AF65-F5344CB8AC3E}">
        <p14:creationId xmlns:p14="http://schemas.microsoft.com/office/powerpoint/2010/main" val="231388932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Roses have thorns. Odd pinnate compound leaves have serrated edges.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142</a:t>
            </a:fld>
            <a:endParaRPr lang="en-US"/>
          </a:p>
        </p:txBody>
      </p:sp>
    </p:spTree>
    <p:extLst>
      <p:ext uri="{BB962C8B-B14F-4D97-AF65-F5344CB8AC3E}">
        <p14:creationId xmlns:p14="http://schemas.microsoft.com/office/powerpoint/2010/main" val="20001568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Leaves are alternate, simple, </a:t>
            </a:r>
            <a:r>
              <a:rPr lang="en-US" dirty="0" err="1" smtClean="0"/>
              <a:t>lanceolate</a:t>
            </a:r>
            <a:r>
              <a:rPr lang="en-US" dirty="0" smtClean="0"/>
              <a:t> to linear-</a:t>
            </a:r>
            <a:r>
              <a:rPr lang="en-US" dirty="0" err="1" smtClean="0"/>
              <a:t>lanceolate</a:t>
            </a:r>
            <a:r>
              <a:rPr lang="en-US" dirty="0" smtClean="0"/>
              <a:t>, 3-6 inches long, </a:t>
            </a:r>
            <a:r>
              <a:rPr lang="en-US" dirty="0" err="1" smtClean="0"/>
              <a:t>serrulate</a:t>
            </a:r>
            <a:r>
              <a:rPr lang="en-US" dirty="0" smtClean="0"/>
              <a:t>, light green above and grayish-green beneath. A graceful refined tree with a rounded crown of weeping branches.</a:t>
            </a:r>
            <a:endParaRPr lang="en-US" dirty="0"/>
          </a:p>
        </p:txBody>
      </p:sp>
      <p:sp>
        <p:nvSpPr>
          <p:cNvPr id="4" name="Slide Number Placeholder 3"/>
          <p:cNvSpPr>
            <a:spLocks noGrp="1"/>
          </p:cNvSpPr>
          <p:nvPr>
            <p:ph type="sldNum" sz="quarter" idx="10"/>
          </p:nvPr>
        </p:nvSpPr>
        <p:spPr/>
        <p:txBody>
          <a:bodyPr/>
          <a:lstStyle/>
          <a:p>
            <a:fld id="{4E551EFD-AFA2-4CE9-9208-11D30F4D0785}" type="slidenum">
              <a:rPr lang="en-US" smtClean="0"/>
              <a:t>144</a:t>
            </a:fld>
            <a:endParaRPr lang="en-US"/>
          </a:p>
        </p:txBody>
      </p:sp>
    </p:spTree>
    <p:extLst>
      <p:ext uri="{BB962C8B-B14F-4D97-AF65-F5344CB8AC3E}">
        <p14:creationId xmlns:p14="http://schemas.microsoft.com/office/powerpoint/2010/main" val="3261881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38CAB6B5-7983-4914-A766-94936677C256}" type="datetimeFigureOut">
              <a:rPr lang="en-US" smtClean="0"/>
              <a:t>9/8/15</a:t>
            </a:fld>
            <a:endParaRPr lang="en-US"/>
          </a:p>
        </p:txBody>
      </p:sp>
      <p:sp>
        <p:nvSpPr>
          <p:cNvPr id="17" name="Footer Placeholder 16"/>
          <p:cNvSpPr>
            <a:spLocks noGrp="1"/>
          </p:cNvSpPr>
          <p:nvPr>
            <p:ph type="ftr" sz="quarter" idx="11"/>
          </p:nvPr>
        </p:nvSpPr>
        <p:spPr>
          <a:xfrm>
            <a:off x="2898648" y="6355080"/>
            <a:ext cx="3474720" cy="365760"/>
          </a:xfrm>
        </p:spPr>
        <p:txBody>
          <a:bodyPr/>
          <a:lstStyle/>
          <a:p>
            <a:endParaRPr lang="en-US"/>
          </a:p>
        </p:txBody>
      </p:sp>
      <p:sp>
        <p:nvSpPr>
          <p:cNvPr id="29" name="Slide Number Placeholder 28"/>
          <p:cNvSpPr>
            <a:spLocks noGrp="1"/>
          </p:cNvSpPr>
          <p:nvPr>
            <p:ph type="sldNum" sz="quarter" idx="12"/>
          </p:nvPr>
        </p:nvSpPr>
        <p:spPr>
          <a:xfrm>
            <a:off x="1216152" y="6355080"/>
            <a:ext cx="1219200" cy="365760"/>
          </a:xfrm>
        </p:spPr>
        <p:txBody>
          <a:bodyPr/>
          <a:lstStyle/>
          <a:p>
            <a:fld id="{D9D86892-95E6-4221-BA60-A5F4EEB644EE}" type="slidenum">
              <a:rPr lang="en-US" smtClean="0"/>
              <a:t>‹#›</a:t>
            </a:fld>
            <a:endParaRPr lang="en-US"/>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8CAB6B5-7983-4914-A766-94936677C256}" type="datetimeFigureOut">
              <a:rPr lang="en-US" smtClean="0"/>
              <a:t>9/8/15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D86892-95E6-4221-BA60-A5F4EEB644E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8CAB6B5-7983-4914-A766-94936677C256}" type="datetimeFigureOut">
              <a:rPr lang="en-US" smtClean="0"/>
              <a:t>9/8/15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D86892-95E6-4221-BA60-A5F4EEB644EE}" type="slidenum">
              <a:rPr lang="en-US" smtClean="0"/>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8CAB6B5-7983-4914-A766-94936677C256}" type="datetimeFigureOut">
              <a:rPr lang="en-US" smtClean="0"/>
              <a:t>9/8/15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D86892-95E6-4221-BA60-A5F4EEB644EE}" type="slidenum">
              <a:rPr lang="en-US" smtClean="0"/>
              <a:t>‹#›</a:t>
            </a:fld>
            <a:endParaRPr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38CAB6B5-7983-4914-A766-94936677C256}" type="datetimeFigureOut">
              <a:rPr lang="en-US" smtClean="0"/>
              <a:t>9/8/15</a:t>
            </a:fld>
            <a:endParaRPr lang="en-US"/>
          </a:p>
        </p:txBody>
      </p:sp>
      <p:sp>
        <p:nvSpPr>
          <p:cNvPr id="5" name="Footer Placeholder 4"/>
          <p:cNvSpPr>
            <a:spLocks noGrp="1"/>
          </p:cNvSpPr>
          <p:nvPr>
            <p:ph type="ftr" sz="quarter" idx="11"/>
          </p:nvPr>
        </p:nvSpPr>
        <p:spPr>
          <a:xfrm>
            <a:off x="2898648" y="6355080"/>
            <a:ext cx="3474720" cy="365760"/>
          </a:xfrm>
        </p:spPr>
        <p:txBody>
          <a:bodyPr/>
          <a:lstStyle/>
          <a:p>
            <a:endParaRPr lang="en-US"/>
          </a:p>
        </p:txBody>
      </p:sp>
      <p:sp>
        <p:nvSpPr>
          <p:cNvPr id="6" name="Slide Number Placeholder 5"/>
          <p:cNvSpPr>
            <a:spLocks noGrp="1"/>
          </p:cNvSpPr>
          <p:nvPr>
            <p:ph type="sldNum" sz="quarter" idx="12"/>
          </p:nvPr>
        </p:nvSpPr>
        <p:spPr>
          <a:xfrm>
            <a:off x="1069848" y="6355080"/>
            <a:ext cx="1520952" cy="365760"/>
          </a:xfrm>
        </p:spPr>
        <p:txBody>
          <a:bodyPr/>
          <a:lstStyle/>
          <a:p>
            <a:fld id="{D9D86892-95E6-4221-BA60-A5F4EEB644EE}" type="slidenum">
              <a:rPr lang="en-US" smtClean="0"/>
              <a:t>‹#›</a:t>
            </a:fld>
            <a:endParaRPr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8CAB6B5-7983-4914-A766-94936677C256}" type="datetimeFigureOut">
              <a:rPr lang="en-US" smtClean="0"/>
              <a:t>9/8/15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D86892-95E6-4221-BA60-A5F4EEB644EE}" type="slidenum">
              <a:rPr lang="en-US" smtClean="0"/>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38CAB6B5-7983-4914-A766-94936677C256}" type="datetimeFigureOut">
              <a:rPr lang="en-US" smtClean="0"/>
              <a:t>9/8/15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D86892-95E6-4221-BA60-A5F4EEB644EE}" type="slidenum">
              <a:rPr lang="en-US" smtClean="0"/>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8CAB6B5-7983-4914-A766-94936677C256}" type="datetimeFigureOut">
              <a:rPr lang="en-US" smtClean="0"/>
              <a:t>9/8/15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D86892-95E6-4221-BA60-A5F4EEB644EE}" type="slidenum">
              <a:rPr lang="en-US" smtClean="0"/>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CAB6B5-7983-4914-A766-94936677C256}" type="datetimeFigureOut">
              <a:rPr lang="en-US" smtClean="0"/>
              <a:t>9/8/15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D86892-95E6-4221-BA60-A5F4EEB644EE}" type="slidenum">
              <a:rPr lang="en-US" smtClean="0"/>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8CAB6B5-7983-4914-A766-94936677C256}" type="datetimeFigureOut">
              <a:rPr lang="en-US" smtClean="0"/>
              <a:t>9/8/15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D86892-95E6-4221-BA60-A5F4EEB644EE}" type="slidenum">
              <a:rPr lang="en-US" smtClean="0"/>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8CAB6B5-7983-4914-A766-94936677C256}" type="datetimeFigureOut">
              <a:rPr lang="en-US" smtClean="0"/>
              <a:t>9/8/15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D86892-95E6-4221-BA60-A5F4EEB644EE}" type="slidenum">
              <a:rPr lang="en-US" smtClean="0"/>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38CAB6B5-7983-4914-A766-94936677C256}" type="datetimeFigureOut">
              <a:rPr lang="en-US" smtClean="0"/>
              <a:t>9/8/15</a:t>
            </a:fld>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D9D86892-95E6-4221-BA60-A5F4EEB644EE}" type="slidenum">
              <a:rPr lang="en-US" smtClean="0"/>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7.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2.xml"/><Relationship Id="rId3" Type="http://schemas.openxmlformats.org/officeDocument/2006/relationships/image" Target="../media/image171.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3.xml"/><Relationship Id="rId3" Type="http://schemas.openxmlformats.org/officeDocument/2006/relationships/image" Target="../media/image172.jpeg"/></Relationships>
</file>

<file path=ppt/slides/_rels/slide102.xml.rels><?xml version="1.0" encoding="UTF-8" standalone="yes"?>
<Relationships xmlns="http://schemas.openxmlformats.org/package/2006/relationships"><Relationship Id="rId3" Type="http://schemas.openxmlformats.org/officeDocument/2006/relationships/image" Target="../media/image173.jpeg"/><Relationship Id="rId4" Type="http://schemas.openxmlformats.org/officeDocument/2006/relationships/image" Target="../media/image174.jpeg"/><Relationship Id="rId1" Type="http://schemas.openxmlformats.org/officeDocument/2006/relationships/slideLayout" Target="../slideLayouts/slideLayout9.xml"/><Relationship Id="rId2" Type="http://schemas.openxmlformats.org/officeDocument/2006/relationships/notesSlide" Target="../notesSlides/notesSlide74.xml"/></Relationships>
</file>

<file path=ppt/slides/_rels/slide103.xml.rels><?xml version="1.0" encoding="UTF-8" standalone="yes"?>
<Relationships xmlns="http://schemas.openxmlformats.org/package/2006/relationships"><Relationship Id="rId3" Type="http://schemas.openxmlformats.org/officeDocument/2006/relationships/image" Target="../media/image175.jpeg"/><Relationship Id="rId4" Type="http://schemas.openxmlformats.org/officeDocument/2006/relationships/image" Target="../media/image176.jpeg"/><Relationship Id="rId1" Type="http://schemas.openxmlformats.org/officeDocument/2006/relationships/slideLayout" Target="../slideLayouts/slideLayout9.xml"/><Relationship Id="rId2" Type="http://schemas.openxmlformats.org/officeDocument/2006/relationships/notesSlide" Target="../notesSlides/notesSlide7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6.xml"/><Relationship Id="rId3" Type="http://schemas.openxmlformats.org/officeDocument/2006/relationships/image" Target="../media/image177.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7.xml"/><Relationship Id="rId3" Type="http://schemas.openxmlformats.org/officeDocument/2006/relationships/image" Target="../media/image178.jpeg"/></Relationships>
</file>

<file path=ppt/slides/_rels/slide106.xml.rels><?xml version="1.0" encoding="UTF-8" standalone="yes"?>
<Relationships xmlns="http://schemas.openxmlformats.org/package/2006/relationships"><Relationship Id="rId3" Type="http://schemas.openxmlformats.org/officeDocument/2006/relationships/image" Target="../media/image179.jpeg"/><Relationship Id="rId4" Type="http://schemas.openxmlformats.org/officeDocument/2006/relationships/image" Target="../media/image180.jpeg"/><Relationship Id="rId1" Type="http://schemas.openxmlformats.org/officeDocument/2006/relationships/slideLayout" Target="../slideLayouts/slideLayout9.xml"/><Relationship Id="rId2" Type="http://schemas.openxmlformats.org/officeDocument/2006/relationships/notesSlide" Target="../notesSlides/notesSlide78.xml"/></Relationships>
</file>

<file path=ppt/slides/_rels/slide107.xml.rels><?xml version="1.0" encoding="UTF-8" standalone="yes"?>
<Relationships xmlns="http://schemas.openxmlformats.org/package/2006/relationships"><Relationship Id="rId3" Type="http://schemas.openxmlformats.org/officeDocument/2006/relationships/image" Target="../media/image181.jpeg"/><Relationship Id="rId4" Type="http://schemas.openxmlformats.org/officeDocument/2006/relationships/image" Target="../media/image182.jpeg"/><Relationship Id="rId5" Type="http://schemas.openxmlformats.org/officeDocument/2006/relationships/image" Target="../media/image183.jpeg"/><Relationship Id="rId6" Type="http://schemas.openxmlformats.org/officeDocument/2006/relationships/image" Target="../media/image184.jpeg"/><Relationship Id="rId1" Type="http://schemas.openxmlformats.org/officeDocument/2006/relationships/slideLayout" Target="../slideLayouts/slideLayout9.xml"/><Relationship Id="rId2" Type="http://schemas.openxmlformats.org/officeDocument/2006/relationships/notesSlide" Target="../notesSlides/notesSlide7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0.xml"/><Relationship Id="rId3" Type="http://schemas.openxmlformats.org/officeDocument/2006/relationships/image" Target="../media/image185.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1.xml"/><Relationship Id="rId3" Type="http://schemas.openxmlformats.org/officeDocument/2006/relationships/image" Target="../media/image18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8.jpeg"/></Relationships>
</file>

<file path=ppt/slides/_rels/slide110.xml.rels><?xml version="1.0" encoding="UTF-8" standalone="yes"?>
<Relationships xmlns="http://schemas.openxmlformats.org/package/2006/relationships"><Relationship Id="rId3" Type="http://schemas.openxmlformats.org/officeDocument/2006/relationships/image" Target="../media/image187.jpeg"/><Relationship Id="rId4" Type="http://schemas.openxmlformats.org/officeDocument/2006/relationships/image" Target="../media/image188.jpeg"/><Relationship Id="rId1" Type="http://schemas.openxmlformats.org/officeDocument/2006/relationships/slideLayout" Target="../slideLayouts/slideLayout9.xml"/><Relationship Id="rId2" Type="http://schemas.openxmlformats.org/officeDocument/2006/relationships/notesSlide" Target="../notesSlides/notesSlide8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9.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3.xml"/><Relationship Id="rId3" Type="http://schemas.openxmlformats.org/officeDocument/2006/relationships/image" Target="../media/image190.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1.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2.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3.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4.xml"/><Relationship Id="rId3" Type="http://schemas.openxmlformats.org/officeDocument/2006/relationships/image" Target="../media/image194.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5.jpeg"/><Relationship Id="rId3" Type="http://schemas.openxmlformats.org/officeDocument/2006/relationships/image" Target="../media/image196.jpeg"/></Relationships>
</file>

<file path=ppt/slides/_rels/slide118.xml.rels><?xml version="1.0" encoding="UTF-8" standalone="yes"?>
<Relationships xmlns="http://schemas.openxmlformats.org/package/2006/relationships"><Relationship Id="rId3" Type="http://schemas.openxmlformats.org/officeDocument/2006/relationships/image" Target="../media/image197.jpeg"/><Relationship Id="rId4" Type="http://schemas.openxmlformats.org/officeDocument/2006/relationships/image" Target="../media/image198.jpeg"/><Relationship Id="rId1" Type="http://schemas.openxmlformats.org/officeDocument/2006/relationships/slideLayout" Target="../slideLayouts/slideLayout9.xml"/><Relationship Id="rId2" Type="http://schemas.openxmlformats.org/officeDocument/2006/relationships/notesSlide" Target="../notesSlides/notesSlide85.xml"/></Relationships>
</file>

<file path=ppt/slides/_rels/slide119.xml.rels><?xml version="1.0" encoding="UTF-8" standalone="yes"?>
<Relationships xmlns="http://schemas.openxmlformats.org/package/2006/relationships"><Relationship Id="rId3" Type="http://schemas.openxmlformats.org/officeDocument/2006/relationships/image" Target="../media/image199.jpeg"/><Relationship Id="rId4" Type="http://schemas.openxmlformats.org/officeDocument/2006/relationships/image" Target="../media/image200.jpeg"/><Relationship Id="rId1" Type="http://schemas.openxmlformats.org/officeDocument/2006/relationships/slideLayout" Target="../slideLayouts/slideLayout9.xml"/><Relationship Id="rId2" Type="http://schemas.openxmlformats.org/officeDocument/2006/relationships/notesSlide" Target="../notesSlides/notesSlide8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jpeg"/></Relationships>
</file>

<file path=ppt/slides/_rels/slide120.xml.rels><?xml version="1.0" encoding="UTF-8" standalone="yes"?>
<Relationships xmlns="http://schemas.openxmlformats.org/package/2006/relationships"><Relationship Id="rId3" Type="http://schemas.openxmlformats.org/officeDocument/2006/relationships/image" Target="../media/image201.jpeg"/><Relationship Id="rId4" Type="http://schemas.openxmlformats.org/officeDocument/2006/relationships/image" Target="../media/image202.jpeg"/><Relationship Id="rId1" Type="http://schemas.openxmlformats.org/officeDocument/2006/relationships/slideLayout" Target="../slideLayouts/slideLayout9.xml"/><Relationship Id="rId2" Type="http://schemas.openxmlformats.org/officeDocument/2006/relationships/notesSlide" Target="../notesSlides/notesSlide8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8.xml"/><Relationship Id="rId3" Type="http://schemas.openxmlformats.org/officeDocument/2006/relationships/image" Target="../media/image203.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9.xml"/><Relationship Id="rId3" Type="http://schemas.openxmlformats.org/officeDocument/2006/relationships/image" Target="../media/image204.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0.xml"/><Relationship Id="rId3" Type="http://schemas.openxmlformats.org/officeDocument/2006/relationships/image" Target="../media/image205.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1.xml"/><Relationship Id="rId3" Type="http://schemas.openxmlformats.org/officeDocument/2006/relationships/image" Target="../media/image206.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7.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8.jpeg"/><Relationship Id="rId3" Type="http://schemas.openxmlformats.org/officeDocument/2006/relationships/image" Target="../media/image209.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0.jpeg"/></Relationships>
</file>

<file path=ppt/slides/_rels/slide128.xml.rels><?xml version="1.0" encoding="UTF-8" standalone="yes"?>
<Relationships xmlns="http://schemas.openxmlformats.org/package/2006/relationships"><Relationship Id="rId3" Type="http://schemas.openxmlformats.org/officeDocument/2006/relationships/image" Target="../media/image211.jpeg"/><Relationship Id="rId4" Type="http://schemas.openxmlformats.org/officeDocument/2006/relationships/image" Target="../media/image212.jpeg"/><Relationship Id="rId1" Type="http://schemas.openxmlformats.org/officeDocument/2006/relationships/slideLayout" Target="../slideLayouts/slideLayout9.xml"/><Relationship Id="rId2" Type="http://schemas.openxmlformats.org/officeDocument/2006/relationships/notesSlide" Target="../notesSlides/notesSlide9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3.xml"/><Relationship Id="rId3" Type="http://schemas.openxmlformats.org/officeDocument/2006/relationships/image" Target="../media/image213.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4.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5.jpeg"/></Relationships>
</file>

<file path=ppt/slides/_rels/slide132.xml.rels><?xml version="1.0" encoding="UTF-8" standalone="yes"?>
<Relationships xmlns="http://schemas.openxmlformats.org/package/2006/relationships"><Relationship Id="rId3" Type="http://schemas.openxmlformats.org/officeDocument/2006/relationships/image" Target="../media/image216.jpeg"/><Relationship Id="rId4" Type="http://schemas.openxmlformats.org/officeDocument/2006/relationships/image" Target="../media/image217.jpeg"/><Relationship Id="rId1" Type="http://schemas.openxmlformats.org/officeDocument/2006/relationships/slideLayout" Target="../slideLayouts/slideLayout9.xml"/><Relationship Id="rId2" Type="http://schemas.openxmlformats.org/officeDocument/2006/relationships/notesSlide" Target="../notesSlides/notesSlide9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8.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5.xml"/><Relationship Id="rId3" Type="http://schemas.openxmlformats.org/officeDocument/2006/relationships/image" Target="../media/image219.jpeg"/></Relationships>
</file>

<file path=ppt/slides/_rels/slide135.xml.rels><?xml version="1.0" encoding="UTF-8" standalone="yes"?>
<Relationships xmlns="http://schemas.openxmlformats.org/package/2006/relationships"><Relationship Id="rId3" Type="http://schemas.openxmlformats.org/officeDocument/2006/relationships/image" Target="../media/image220.jpeg"/><Relationship Id="rId4" Type="http://schemas.openxmlformats.org/officeDocument/2006/relationships/image" Target="../media/image221.jpeg"/><Relationship Id="rId1" Type="http://schemas.openxmlformats.org/officeDocument/2006/relationships/slideLayout" Target="../slideLayouts/slideLayout9.xml"/><Relationship Id="rId2" Type="http://schemas.openxmlformats.org/officeDocument/2006/relationships/notesSlide" Target="../notesSlides/notesSlide9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2.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3.jpeg"/><Relationship Id="rId3" Type="http://schemas.openxmlformats.org/officeDocument/2006/relationships/image" Target="../media/image224.jpeg"/></Relationships>
</file>

<file path=ppt/slides/_rels/slide138.xml.rels><?xml version="1.0" encoding="UTF-8" standalone="yes"?>
<Relationships xmlns="http://schemas.openxmlformats.org/package/2006/relationships"><Relationship Id="rId3" Type="http://schemas.openxmlformats.org/officeDocument/2006/relationships/image" Target="../media/image225.jpeg"/><Relationship Id="rId4" Type="http://schemas.openxmlformats.org/officeDocument/2006/relationships/image" Target="../media/image226.jpeg"/><Relationship Id="rId1" Type="http://schemas.openxmlformats.org/officeDocument/2006/relationships/slideLayout" Target="../slideLayouts/slideLayout9.xml"/><Relationship Id="rId2" Type="http://schemas.openxmlformats.org/officeDocument/2006/relationships/notesSlide" Target="../notesSlides/notesSlide9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8.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9.jpeg"/><Relationship Id="rId3" Type="http://schemas.openxmlformats.org/officeDocument/2006/relationships/image" Target="../media/image230.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8.xml"/><Relationship Id="rId3" Type="http://schemas.openxmlformats.org/officeDocument/2006/relationships/image" Target="../media/image231.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2.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9.xml"/><Relationship Id="rId3" Type="http://schemas.openxmlformats.org/officeDocument/2006/relationships/image" Target="../media/image233.jpeg"/></Relationships>
</file>

<file path=ppt/slides/_rels/slide145.xml.rels><?xml version="1.0" encoding="UTF-8" standalone="yes"?>
<Relationships xmlns="http://schemas.openxmlformats.org/package/2006/relationships"><Relationship Id="rId3" Type="http://schemas.openxmlformats.org/officeDocument/2006/relationships/image" Target="../media/image234.jpeg"/><Relationship Id="rId4" Type="http://schemas.openxmlformats.org/officeDocument/2006/relationships/image" Target="../media/image235.jpeg"/><Relationship Id="rId1" Type="http://schemas.openxmlformats.org/officeDocument/2006/relationships/slideLayout" Target="../slideLayouts/slideLayout9.xml"/><Relationship Id="rId2" Type="http://schemas.openxmlformats.org/officeDocument/2006/relationships/notesSlide" Target="../notesSlides/notesSlide10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6.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7.jpeg"/><Relationship Id="rId3" Type="http://schemas.openxmlformats.org/officeDocument/2006/relationships/image" Target="../media/image238.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9.jpeg"/><Relationship Id="rId3" Type="http://schemas.openxmlformats.org/officeDocument/2006/relationships/image" Target="../media/image240.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1.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2.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3.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4.jpeg"/><Relationship Id="rId3" Type="http://schemas.openxmlformats.org/officeDocument/2006/relationships/image" Target="../media/image245.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6.jpeg"/><Relationship Id="rId3" Type="http://schemas.openxmlformats.org/officeDocument/2006/relationships/image" Target="../media/image247.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8.jpeg"/><Relationship Id="rId3" Type="http://schemas.openxmlformats.org/officeDocument/2006/relationships/image" Target="../media/image249.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0.jpeg"/><Relationship Id="rId3" Type="http://schemas.openxmlformats.org/officeDocument/2006/relationships/image" Target="../media/image251.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1.xml"/><Relationship Id="rId3" Type="http://schemas.openxmlformats.org/officeDocument/2006/relationships/image" Target="../media/image252.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3.jpeg"/><Relationship Id="rId3" Type="http://schemas.openxmlformats.org/officeDocument/2006/relationships/image" Target="../media/image254.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2.xml"/><Relationship Id="rId3" Type="http://schemas.openxmlformats.org/officeDocument/2006/relationships/image" Target="../media/image255.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6.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7.jpeg"/><Relationship Id="rId3" Type="http://schemas.openxmlformats.org/officeDocument/2006/relationships/image" Target="../media/image258.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9.jpeg"/><Relationship Id="rId3" Type="http://schemas.openxmlformats.org/officeDocument/2006/relationships/image" Target="../media/image260.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3.xml"/><Relationship Id="rId3" Type="http://schemas.openxmlformats.org/officeDocument/2006/relationships/image" Target="../media/image261.jpeg"/></Relationships>
</file>

<file path=ppt/slides/_rels/slide163.xml.rels><?xml version="1.0" encoding="UTF-8" standalone="yes"?>
<Relationships xmlns="http://schemas.openxmlformats.org/package/2006/relationships"><Relationship Id="rId3" Type="http://schemas.openxmlformats.org/officeDocument/2006/relationships/image" Target="../media/image262.jpeg"/><Relationship Id="rId4" Type="http://schemas.openxmlformats.org/officeDocument/2006/relationships/image" Target="../media/image263.jpeg"/><Relationship Id="rId1" Type="http://schemas.openxmlformats.org/officeDocument/2006/relationships/slideLayout" Target="../slideLayouts/slideLayout9.xml"/><Relationship Id="rId2" Type="http://schemas.openxmlformats.org/officeDocument/2006/relationships/notesSlide" Target="../notesSlides/notesSlide10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4.jpe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5.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6.jpeg"/><Relationship Id="rId3" Type="http://schemas.microsoft.com/office/2007/relationships/hdphoto" Target="../media/hdphoto1.wdp"/></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5.xml"/><Relationship Id="rId3" Type="http://schemas.openxmlformats.org/officeDocument/2006/relationships/image" Target="../media/image267.jpe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8.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9.jpe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70.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6.xml"/><Relationship Id="rId3" Type="http://schemas.openxmlformats.org/officeDocument/2006/relationships/image" Target="../media/image271.jpe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7.xml"/><Relationship Id="rId3" Type="http://schemas.openxmlformats.org/officeDocument/2006/relationships/image" Target="../media/image272.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8.xml"/><Relationship Id="rId3" Type="http://schemas.openxmlformats.org/officeDocument/2006/relationships/image" Target="../media/image273.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74.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9.xml"/><Relationship Id="rId3" Type="http://schemas.openxmlformats.org/officeDocument/2006/relationships/image" Target="../media/image275.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0.xml"/><Relationship Id="rId3" Type="http://schemas.openxmlformats.org/officeDocument/2006/relationships/image" Target="../media/image276.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77.jpe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7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79.jpe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1.xml"/><Relationship Id="rId3" Type="http://schemas.openxmlformats.org/officeDocument/2006/relationships/image" Target="../media/image280.jpe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81.jpe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82.jpe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2.xml"/><Relationship Id="rId3" Type="http://schemas.openxmlformats.org/officeDocument/2006/relationships/image" Target="../media/image283.jpe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84.jpe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3.xml"/><Relationship Id="rId3" Type="http://schemas.openxmlformats.org/officeDocument/2006/relationships/image" Target="../media/image285.jpe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86.jpe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4.xml"/><Relationship Id="rId3" Type="http://schemas.openxmlformats.org/officeDocument/2006/relationships/image" Target="../media/image287.jpe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88.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89.jpe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0.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5.xml"/><Relationship Id="rId3" Type="http://schemas.openxmlformats.org/officeDocument/2006/relationships/image" Target="../media/image291.jpe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6.xml"/><Relationship Id="rId3" Type="http://schemas.openxmlformats.org/officeDocument/2006/relationships/image" Target="../media/image292.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3.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7.xml"/><Relationship Id="rId3" Type="http://schemas.openxmlformats.org/officeDocument/2006/relationships/image" Target="../media/image294.jpeg"/></Relationships>
</file>

<file path=ppt/slides/_rels/slide196.xml.rels><?xml version="1.0" encoding="UTF-8" standalone="yes"?>
<Relationships xmlns="http://schemas.openxmlformats.org/package/2006/relationships"><Relationship Id="rId3" Type="http://schemas.openxmlformats.org/officeDocument/2006/relationships/image" Target="../media/image295.jpeg"/><Relationship Id="rId4" Type="http://schemas.openxmlformats.org/officeDocument/2006/relationships/image" Target="../media/image296.jpeg"/><Relationship Id="rId1" Type="http://schemas.openxmlformats.org/officeDocument/2006/relationships/slideLayout" Target="../slideLayouts/slideLayout9.xml"/><Relationship Id="rId2" Type="http://schemas.openxmlformats.org/officeDocument/2006/relationships/notesSlide" Target="../notesSlides/notesSlide118.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9.xml"/><Relationship Id="rId3" Type="http://schemas.openxmlformats.org/officeDocument/2006/relationships/image" Target="../media/image297.jpe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0.xml"/><Relationship Id="rId3" Type="http://schemas.openxmlformats.org/officeDocument/2006/relationships/image" Target="../media/image298.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1.xml"/><Relationship Id="rId3" Type="http://schemas.openxmlformats.org/officeDocument/2006/relationships/image" Target="../media/image29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2.xml"/><Relationship Id="rId3" Type="http://schemas.openxmlformats.org/officeDocument/2006/relationships/image" Target="../media/image300.jpe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1.jpe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2.jpe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3.jpe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4.jpe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5.jpe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3.xml"/><Relationship Id="rId3" Type="http://schemas.openxmlformats.org/officeDocument/2006/relationships/image" Target="../media/image306.jpe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7.jpe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8.jpe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4.xml"/><Relationship Id="rId3" Type="http://schemas.openxmlformats.org/officeDocument/2006/relationships/image" Target="../media/image309.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5.xml"/><Relationship Id="rId3" Type="http://schemas.openxmlformats.org/officeDocument/2006/relationships/image" Target="../media/image310.jpe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1.jpeg"/></Relationships>
</file>

<file path=ppt/slides/_rels/slide212.xml.rels><?xml version="1.0" encoding="UTF-8" standalone="yes"?>
<Relationships xmlns="http://schemas.openxmlformats.org/package/2006/relationships"><Relationship Id="rId3" Type="http://schemas.openxmlformats.org/officeDocument/2006/relationships/image" Target="../media/image312.jpeg"/><Relationship Id="rId4" Type="http://schemas.openxmlformats.org/officeDocument/2006/relationships/image" Target="../media/image313.jpeg"/><Relationship Id="rId1" Type="http://schemas.openxmlformats.org/officeDocument/2006/relationships/slideLayout" Target="../slideLayouts/slideLayout9.xml"/><Relationship Id="rId2" Type="http://schemas.openxmlformats.org/officeDocument/2006/relationships/notesSlide" Target="../notesSlides/notesSlide126.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4.jpe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5.jpe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6.jpe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7.jpe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8.jpe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7.xml"/><Relationship Id="rId3" Type="http://schemas.openxmlformats.org/officeDocument/2006/relationships/image" Target="../media/image319.jpe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0.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1.jpe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2.jpe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3.jpe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8.xml"/><Relationship Id="rId3" Type="http://schemas.openxmlformats.org/officeDocument/2006/relationships/image" Target="../media/image324.jpe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9.xml"/><Relationship Id="rId3" Type="http://schemas.openxmlformats.org/officeDocument/2006/relationships/image" Target="../media/image325.jpe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0.xml"/><Relationship Id="rId3" Type="http://schemas.openxmlformats.org/officeDocument/2006/relationships/image" Target="../media/image326.jpe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1.xml"/><Relationship Id="rId3" Type="http://schemas.openxmlformats.org/officeDocument/2006/relationships/image" Target="../media/image327.jpe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8.jpe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2.xml"/><Relationship Id="rId3" Type="http://schemas.openxmlformats.org/officeDocument/2006/relationships/image" Target="../media/image3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0.jpeg"/><Relationship Id="rId3" Type="http://schemas.openxmlformats.org/officeDocument/2006/relationships/image" Target="../media/image41.jpe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3.xml"/><Relationship Id="rId3" Type="http://schemas.openxmlformats.org/officeDocument/2006/relationships/image" Target="../media/image330.jpe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4.xml"/><Relationship Id="rId3" Type="http://schemas.openxmlformats.org/officeDocument/2006/relationships/image" Target="../media/image331.jpe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32.jpe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33.jpe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5.xml"/><Relationship Id="rId3" Type="http://schemas.openxmlformats.org/officeDocument/2006/relationships/image" Target="../media/image334.jpe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35.jpe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6.xml"/><Relationship Id="rId3" Type="http://schemas.openxmlformats.org/officeDocument/2006/relationships/image" Target="../media/image336.jpe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37.jpe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7.xml"/><Relationship Id="rId3" Type="http://schemas.openxmlformats.org/officeDocument/2006/relationships/image" Target="../media/image339.jpe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8.xml"/><Relationship Id="rId3" Type="http://schemas.openxmlformats.org/officeDocument/2006/relationships/image" Target="../media/image340.jpe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9.xml"/><Relationship Id="rId3" Type="http://schemas.openxmlformats.org/officeDocument/2006/relationships/image" Target="../media/image341.jpe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2.jpe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3.jpe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0.xml"/><Relationship Id="rId3" Type="http://schemas.openxmlformats.org/officeDocument/2006/relationships/image" Target="../media/image344.jpe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1.xml"/><Relationship Id="rId3" Type="http://schemas.openxmlformats.org/officeDocument/2006/relationships/image" Target="../media/image345.jpe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6.jpe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2.xml"/><Relationship Id="rId3" Type="http://schemas.openxmlformats.org/officeDocument/2006/relationships/image" Target="../media/image347.jpe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3.xml"/><Relationship Id="rId3" Type="http://schemas.openxmlformats.org/officeDocument/2006/relationships/image" Target="../media/image348.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9.jpe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0.jpe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4.xml"/><Relationship Id="rId3" Type="http://schemas.openxmlformats.org/officeDocument/2006/relationships/image" Target="../media/image351.jpe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5.xml"/><Relationship Id="rId3" Type="http://schemas.openxmlformats.org/officeDocument/2006/relationships/image" Target="../media/image352.jpe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3.jpe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6.xml"/><Relationship Id="rId3" Type="http://schemas.openxmlformats.org/officeDocument/2006/relationships/image" Target="../media/image354.jpe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7.xml"/><Relationship Id="rId3" Type="http://schemas.openxmlformats.org/officeDocument/2006/relationships/image" Target="../media/image355.jpe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8.xml"/><Relationship Id="rId3" Type="http://schemas.openxmlformats.org/officeDocument/2006/relationships/image" Target="../media/image356.jpe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9.xml"/><Relationship Id="rId3" Type="http://schemas.openxmlformats.org/officeDocument/2006/relationships/image" Target="../media/image357.jpe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8.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0.xml"/><Relationship Id="rId3" Type="http://schemas.openxmlformats.org/officeDocument/2006/relationships/image" Target="../media/image359.jpe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1.xml"/><Relationship Id="rId3" Type="http://schemas.openxmlformats.org/officeDocument/2006/relationships/image" Target="../media/image360.jpe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2.xml"/><Relationship Id="rId3" Type="http://schemas.openxmlformats.org/officeDocument/2006/relationships/image" Target="../media/image361.jpe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62.jpe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63.jpe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3.xml"/><Relationship Id="rId3" Type="http://schemas.openxmlformats.org/officeDocument/2006/relationships/image" Target="../media/image364.jpe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4.xml"/><Relationship Id="rId3" Type="http://schemas.openxmlformats.org/officeDocument/2006/relationships/image" Target="../media/image365.jpeg"/></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5.xml"/><Relationship Id="rId3" Type="http://schemas.openxmlformats.org/officeDocument/2006/relationships/image" Target="../media/image366.jpeg"/></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6.xml"/><Relationship Id="rId3" Type="http://schemas.openxmlformats.org/officeDocument/2006/relationships/image" Target="../media/image367.jpe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7.xml"/><Relationship Id="rId3" Type="http://schemas.openxmlformats.org/officeDocument/2006/relationships/image" Target="../media/image368.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9.xml"/><Relationship Id="rId2" Type="http://schemas.openxmlformats.org/officeDocument/2006/relationships/notesSlide" Target="../notesSlides/notesSlide23.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8.xml"/><Relationship Id="rId3" Type="http://schemas.openxmlformats.org/officeDocument/2006/relationships/image" Target="../media/image36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5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1.jpeg"/><Relationship Id="rId3"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9.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9.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9.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1" Type="http://schemas.openxmlformats.org/officeDocument/2006/relationships/slideLayout" Target="../slideLayouts/slideLayout9.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9.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9.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9.jpeg"/><Relationship Id="rId3"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1.jpeg"/></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1" Type="http://schemas.openxmlformats.org/officeDocument/2006/relationships/slideLayout" Target="../slideLayouts/slideLayout9.xml"/><Relationship Id="rId2"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1" Type="http://schemas.openxmlformats.org/officeDocument/2006/relationships/slideLayout" Target="../slideLayouts/slideLayout9.xml"/><Relationship Id="rId2"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1" Type="http://schemas.openxmlformats.org/officeDocument/2006/relationships/slideLayout" Target="../slideLayouts/slideLayout9.xml"/><Relationship Id="rId2"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1" Type="http://schemas.openxmlformats.org/officeDocument/2006/relationships/slideLayout" Target="../slideLayouts/slideLayout9.xml"/><Relationship Id="rId2"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80.jpeg"/></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1" Type="http://schemas.openxmlformats.org/officeDocument/2006/relationships/slideLayout" Target="../slideLayouts/slideLayout9.xml"/><Relationship Id="rId2"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3.jpeg"/></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1" Type="http://schemas.openxmlformats.org/officeDocument/2006/relationships/slideLayout" Target="../slideLayouts/slideLayout9.xml"/><Relationship Id="rId2" Type="http://schemas.openxmlformats.org/officeDocument/2006/relationships/notesSlide" Target="../notesSlides/notesSlide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8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7.jpeg"/></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1" Type="http://schemas.openxmlformats.org/officeDocument/2006/relationships/slideLayout" Target="../slideLayouts/slideLayout9.xml"/><Relationship Id="rId2" Type="http://schemas.openxmlformats.org/officeDocument/2006/relationships/notesSlide" Target="../notesSlides/notesSlide41.xml"/></Relationships>
</file>

<file path=ppt/slides/_rels/slide52.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1" Type="http://schemas.openxmlformats.org/officeDocument/2006/relationships/slideLayout" Target="../slideLayouts/slideLayout9.xml"/><Relationship Id="rId2" Type="http://schemas.openxmlformats.org/officeDocument/2006/relationships/notesSlide" Target="../notesSlides/notesSlide4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2.jpeg"/><Relationship Id="rId3" Type="http://schemas.openxmlformats.org/officeDocument/2006/relationships/image" Target="../media/image93.jpeg"/></Relationships>
</file>

<file path=ppt/slides/_rels/slide54.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eg"/><Relationship Id="rId1" Type="http://schemas.openxmlformats.org/officeDocument/2006/relationships/slideLayout" Target="../slideLayouts/slideLayout9.xml"/><Relationship Id="rId2" Type="http://schemas.openxmlformats.org/officeDocument/2006/relationships/notesSlide" Target="../notesSlides/notesSlide43.xml"/></Relationships>
</file>

<file path=ppt/slides/_rels/slide55.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1" Type="http://schemas.openxmlformats.org/officeDocument/2006/relationships/slideLayout" Target="../slideLayouts/slideLayout9.xml"/><Relationship Id="rId2" Type="http://schemas.openxmlformats.org/officeDocument/2006/relationships/notesSlide" Target="../notesSlides/notesSlide44.xml"/></Relationships>
</file>

<file path=ppt/slides/_rels/slide56.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1" Type="http://schemas.openxmlformats.org/officeDocument/2006/relationships/slideLayout" Target="../slideLayouts/slideLayout9.xml"/><Relationship Id="rId2" Type="http://schemas.openxmlformats.org/officeDocument/2006/relationships/notesSlide" Target="../notesSlides/notesSlide4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0.jpeg"/></Relationships>
</file>

<file path=ppt/slides/_rels/slide58.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eg"/><Relationship Id="rId1" Type="http://schemas.openxmlformats.org/officeDocument/2006/relationships/slideLayout" Target="../slideLayouts/slideLayout9.xml"/><Relationship Id="rId2" Type="http://schemas.openxmlformats.org/officeDocument/2006/relationships/notesSlide" Target="../notesSlides/notesSlide46.xml"/></Relationships>
</file>

<file path=ppt/slides/_rels/slide59.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1" Type="http://schemas.openxmlformats.org/officeDocument/2006/relationships/slideLayout" Target="../slideLayouts/slideLayout9.xml"/><Relationship Id="rId2" Type="http://schemas.openxmlformats.org/officeDocument/2006/relationships/notesSlide" Target="../notesSlides/notesSlide4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1" Type="http://schemas.openxmlformats.org/officeDocument/2006/relationships/slideLayout" Target="../slideLayouts/slideLayout9.xml"/><Relationship Id="rId2" Type="http://schemas.openxmlformats.org/officeDocument/2006/relationships/notesSlide" Target="../notesSlides/notesSlide4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7.jpeg"/><Relationship Id="rId3" Type="http://schemas.openxmlformats.org/officeDocument/2006/relationships/image" Target="../media/image10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0.jpeg"/><Relationship Id="rId3" Type="http://schemas.openxmlformats.org/officeDocument/2006/relationships/image" Target="../media/image11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2.jpeg"/><Relationship Id="rId3" Type="http://schemas.openxmlformats.org/officeDocument/2006/relationships/image" Target="../media/image11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4.jpeg"/><Relationship Id="rId3" Type="http://schemas.openxmlformats.org/officeDocument/2006/relationships/image" Target="../media/image115.jpeg"/></Relationships>
</file>

<file path=ppt/slides/_rels/slide66.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jpeg"/><Relationship Id="rId1" Type="http://schemas.openxmlformats.org/officeDocument/2006/relationships/slideLayout" Target="../slideLayouts/slideLayout9.xml"/><Relationship Id="rId2" Type="http://schemas.openxmlformats.org/officeDocument/2006/relationships/notesSlide" Target="../notesSlides/notesSlide49.xml"/></Relationships>
</file>

<file path=ppt/slides/_rels/slide67.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jpeg"/><Relationship Id="rId1" Type="http://schemas.openxmlformats.org/officeDocument/2006/relationships/slideLayout" Target="../slideLayouts/slideLayout9.xml"/><Relationship Id="rId2" Type="http://schemas.openxmlformats.org/officeDocument/2006/relationships/notesSlide" Target="../notesSlides/notesSlide5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0.jpeg"/></Relationships>
</file>

<file path=ppt/slides/_rels/slide69.xml.rels><?xml version="1.0" encoding="UTF-8" standalone="yes"?>
<Relationships xmlns="http://schemas.openxmlformats.org/package/2006/relationships"><Relationship Id="rId3" Type="http://schemas.openxmlformats.org/officeDocument/2006/relationships/image" Target="../media/image121.jpeg"/><Relationship Id="rId4" Type="http://schemas.openxmlformats.org/officeDocument/2006/relationships/image" Target="../media/image122.jpeg"/><Relationship Id="rId1" Type="http://schemas.openxmlformats.org/officeDocument/2006/relationships/slideLayout" Target="../slideLayouts/slideLayout9.xml"/><Relationship Id="rId2" Type="http://schemas.openxmlformats.org/officeDocument/2006/relationships/notesSlide" Target="../notesSlides/notesSlide5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jpeg"/><Relationship Id="rId1" Type="http://schemas.openxmlformats.org/officeDocument/2006/relationships/slideLayout" Target="../slideLayouts/slideLayout9.xml"/><Relationship Id="rId2" Type="http://schemas.openxmlformats.org/officeDocument/2006/relationships/notesSlide" Target="../notesSlides/notesSlide5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5.jpeg"/></Relationships>
</file>

<file path=ppt/slides/_rels/slide72.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jpeg"/><Relationship Id="rId1" Type="http://schemas.openxmlformats.org/officeDocument/2006/relationships/slideLayout" Target="../slideLayouts/slideLayout9.xml"/><Relationship Id="rId2" Type="http://schemas.openxmlformats.org/officeDocument/2006/relationships/notesSlide" Target="../notesSlides/notesSlide5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9.jpeg"/></Relationships>
</file>

<file path=ppt/slides/_rels/slide75.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5" Type="http://schemas.openxmlformats.org/officeDocument/2006/relationships/image" Target="../media/image133.jpeg"/><Relationship Id="rId1" Type="http://schemas.openxmlformats.org/officeDocument/2006/relationships/slideLayout" Target="../slideLayouts/slideLayout9.xml"/><Relationship Id="rId2" Type="http://schemas.openxmlformats.org/officeDocument/2006/relationships/image" Target="../media/image130.jpeg"/></Relationships>
</file>

<file path=ppt/slides/_rels/slide76.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image" Target="../media/image135.jpeg"/><Relationship Id="rId1" Type="http://schemas.openxmlformats.org/officeDocument/2006/relationships/slideLayout" Target="../slideLayouts/slideLayout9.xml"/><Relationship Id="rId2" Type="http://schemas.openxmlformats.org/officeDocument/2006/relationships/notesSlide" Target="../notesSlides/notesSlide5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5.xml"/><Relationship Id="rId3" Type="http://schemas.openxmlformats.org/officeDocument/2006/relationships/image" Target="../media/image136.jpeg"/></Relationships>
</file>

<file path=ppt/slides/_rels/slide78.xml.rels><?xml version="1.0" encoding="UTF-8" standalone="yes"?>
<Relationships xmlns="http://schemas.openxmlformats.org/package/2006/relationships"><Relationship Id="rId3" Type="http://schemas.openxmlformats.org/officeDocument/2006/relationships/image" Target="../media/image137.jpeg"/><Relationship Id="rId4" Type="http://schemas.openxmlformats.org/officeDocument/2006/relationships/image" Target="../media/image138.jpeg"/><Relationship Id="rId1" Type="http://schemas.openxmlformats.org/officeDocument/2006/relationships/slideLayout" Target="../slideLayouts/slideLayout9.xml"/><Relationship Id="rId2" Type="http://schemas.openxmlformats.org/officeDocument/2006/relationships/notesSlide" Target="../notesSlides/notesSlide5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7.xml"/><Relationship Id="rId3" Type="http://schemas.openxmlformats.org/officeDocument/2006/relationships/image" Target="../media/image139.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8.xml"/><Relationship Id="rId3" Type="http://schemas.openxmlformats.org/officeDocument/2006/relationships/image" Target="../media/image140.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9.xml"/><Relationship Id="rId3" Type="http://schemas.openxmlformats.org/officeDocument/2006/relationships/image" Target="../media/image142.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3.jpeg"/><Relationship Id="rId3" Type="http://schemas.openxmlformats.org/officeDocument/2006/relationships/image" Target="../media/image144.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5.jpeg"/><Relationship Id="rId3" Type="http://schemas.openxmlformats.org/officeDocument/2006/relationships/image" Target="../media/image146.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7.jpeg"/><Relationship Id="rId3" Type="http://schemas.openxmlformats.org/officeDocument/2006/relationships/image" Target="../media/image148.jpeg"/></Relationships>
</file>

<file path=ppt/slides/_rels/slide86.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150.jpeg"/><Relationship Id="rId1" Type="http://schemas.openxmlformats.org/officeDocument/2006/relationships/slideLayout" Target="../slideLayouts/slideLayout9.xml"/><Relationship Id="rId2" Type="http://schemas.openxmlformats.org/officeDocument/2006/relationships/notesSlide" Target="../notesSlides/notesSlide60.xml"/></Relationships>
</file>

<file path=ppt/slides/_rels/slide87.xml.rels><?xml version="1.0" encoding="UTF-8" standalone="yes"?>
<Relationships xmlns="http://schemas.openxmlformats.org/package/2006/relationships"><Relationship Id="rId3" Type="http://schemas.openxmlformats.org/officeDocument/2006/relationships/image" Target="../media/image151.jpeg"/><Relationship Id="rId4" Type="http://schemas.openxmlformats.org/officeDocument/2006/relationships/image" Target="../media/image152.jpeg"/><Relationship Id="rId1" Type="http://schemas.openxmlformats.org/officeDocument/2006/relationships/slideLayout" Target="../slideLayouts/slideLayout9.xml"/><Relationship Id="rId2" Type="http://schemas.openxmlformats.org/officeDocument/2006/relationships/notesSlide" Target="../notesSlides/notesSlide61.xml"/></Relationships>
</file>

<file path=ppt/slides/_rels/slide88.xml.rels><?xml version="1.0" encoding="UTF-8" standalone="yes"?>
<Relationships xmlns="http://schemas.openxmlformats.org/package/2006/relationships"><Relationship Id="rId3" Type="http://schemas.openxmlformats.org/officeDocument/2006/relationships/image" Target="../media/image153.jpeg"/><Relationship Id="rId4" Type="http://schemas.openxmlformats.org/officeDocument/2006/relationships/image" Target="../media/image154.jpeg"/><Relationship Id="rId1" Type="http://schemas.openxmlformats.org/officeDocument/2006/relationships/slideLayout" Target="../slideLayouts/slideLayout9.xml"/><Relationship Id="rId2" Type="http://schemas.openxmlformats.org/officeDocument/2006/relationships/notesSlide" Target="../notesSlides/notesSlide62.xml"/></Relationships>
</file>

<file path=ppt/slides/_rels/slide89.xml.rels><?xml version="1.0" encoding="UTF-8" standalone="yes"?>
<Relationships xmlns="http://schemas.openxmlformats.org/package/2006/relationships"><Relationship Id="rId3" Type="http://schemas.openxmlformats.org/officeDocument/2006/relationships/image" Target="../media/image155.jpeg"/><Relationship Id="rId4" Type="http://schemas.openxmlformats.org/officeDocument/2006/relationships/image" Target="../media/image156.jpeg"/><Relationship Id="rId1" Type="http://schemas.openxmlformats.org/officeDocument/2006/relationships/slideLayout" Target="../slideLayouts/slideLayout9.xml"/><Relationship Id="rId2" Type="http://schemas.openxmlformats.org/officeDocument/2006/relationships/notesSlide" Target="../notesSlides/notesSlide6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jpeg"/><Relationship Id="rId3" Type="http://schemas.openxmlformats.org/officeDocument/2006/relationships/image" Target="../media/image16.jpeg"/></Relationships>
</file>

<file path=ppt/slides/_rels/slide90.xml.rels><?xml version="1.0" encoding="UTF-8" standalone="yes"?>
<Relationships xmlns="http://schemas.openxmlformats.org/package/2006/relationships"><Relationship Id="rId3" Type="http://schemas.openxmlformats.org/officeDocument/2006/relationships/image" Target="../media/image157.jpeg"/><Relationship Id="rId4" Type="http://schemas.openxmlformats.org/officeDocument/2006/relationships/image" Target="../media/image158.jpeg"/><Relationship Id="rId1" Type="http://schemas.openxmlformats.org/officeDocument/2006/relationships/slideLayout" Target="../slideLayouts/slideLayout9.xml"/><Relationship Id="rId2" Type="http://schemas.openxmlformats.org/officeDocument/2006/relationships/notesSlide" Target="../notesSlides/notesSlide6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9.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5.xml"/><Relationship Id="rId3" Type="http://schemas.openxmlformats.org/officeDocument/2006/relationships/image" Target="../media/image160.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6.xml"/><Relationship Id="rId3" Type="http://schemas.openxmlformats.org/officeDocument/2006/relationships/image" Target="../media/image161.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7.xml"/><Relationship Id="rId3" Type="http://schemas.openxmlformats.org/officeDocument/2006/relationships/image" Target="../media/image162.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8.xml"/><Relationship Id="rId3" Type="http://schemas.openxmlformats.org/officeDocument/2006/relationships/image" Target="../media/image163.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4.jpeg"/><Relationship Id="rId3" Type="http://schemas.openxmlformats.org/officeDocument/2006/relationships/image" Target="../media/image165.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9.xml"/><Relationship Id="rId3" Type="http://schemas.openxmlformats.org/officeDocument/2006/relationships/image" Target="../media/image166.jpeg"/></Relationships>
</file>

<file path=ppt/slides/_rels/slide98.xml.rels><?xml version="1.0" encoding="UTF-8" standalone="yes"?>
<Relationships xmlns="http://schemas.openxmlformats.org/package/2006/relationships"><Relationship Id="rId3" Type="http://schemas.openxmlformats.org/officeDocument/2006/relationships/image" Target="../media/image167.jpeg"/><Relationship Id="rId4" Type="http://schemas.openxmlformats.org/officeDocument/2006/relationships/image" Target="../media/image168.jpeg"/><Relationship Id="rId1" Type="http://schemas.openxmlformats.org/officeDocument/2006/relationships/slideLayout" Target="../slideLayouts/slideLayout9.xml"/><Relationship Id="rId2" Type="http://schemas.openxmlformats.org/officeDocument/2006/relationships/notesSlide" Target="../notesSlides/notesSlide70.xml"/></Relationships>
</file>

<file path=ppt/slides/_rels/slide99.xml.rels><?xml version="1.0" encoding="UTF-8" standalone="yes"?>
<Relationships xmlns="http://schemas.openxmlformats.org/package/2006/relationships"><Relationship Id="rId3" Type="http://schemas.openxmlformats.org/officeDocument/2006/relationships/image" Target="../media/image169.jpeg"/><Relationship Id="rId4" Type="http://schemas.openxmlformats.org/officeDocument/2006/relationships/image" Target="../media/image170.jpeg"/><Relationship Id="rId1" Type="http://schemas.openxmlformats.org/officeDocument/2006/relationships/slideLayout" Target="../slideLayouts/slideLayout9.xml"/><Relationship Id="rId2" Type="http://schemas.openxmlformats.org/officeDocument/2006/relationships/notesSlide" Target="../notesSlides/notesSlide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Georgia Certified Landscape Professional</a:t>
            </a:r>
            <a:endParaRPr lang="en-US" dirty="0"/>
          </a:p>
        </p:txBody>
      </p:sp>
      <p:sp>
        <p:nvSpPr>
          <p:cNvPr id="3" name="Subtitle 2"/>
          <p:cNvSpPr>
            <a:spLocks noGrp="1"/>
          </p:cNvSpPr>
          <p:nvPr>
            <p:ph type="subTitle" idx="1"/>
          </p:nvPr>
        </p:nvSpPr>
        <p:spPr/>
        <p:txBody>
          <a:bodyPr/>
          <a:lstStyle/>
          <a:p>
            <a:r>
              <a:rPr lang="en-US" dirty="0" smtClean="0"/>
              <a:t>Plant Identification List</a:t>
            </a:r>
            <a:endParaRPr lang="en-US" dirty="0"/>
          </a:p>
        </p:txBody>
      </p:sp>
    </p:spTree>
    <p:extLst>
      <p:ext uri="{BB962C8B-B14F-4D97-AF65-F5344CB8AC3E}">
        <p14:creationId xmlns:p14="http://schemas.microsoft.com/office/powerpoint/2010/main" val="31915993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Agarista</a:t>
            </a:r>
            <a:r>
              <a:rPr lang="en-US" sz="3200" i="1" dirty="0" smtClean="0"/>
              <a:t> </a:t>
            </a:r>
            <a:r>
              <a:rPr lang="en-US" sz="3200" i="1" dirty="0" err="1" smtClean="0"/>
              <a:t>populifolia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Florida </a:t>
            </a:r>
            <a:r>
              <a:rPr lang="en-US" sz="2800" dirty="0" err="1" smtClean="0"/>
              <a:t>Agarista</a:t>
            </a:r>
            <a:r>
              <a:rPr lang="en-US" sz="2800" dirty="0" smtClean="0"/>
              <a:t> (</a:t>
            </a:r>
            <a:r>
              <a:rPr lang="en-US" sz="2800" dirty="0" err="1" smtClean="0"/>
              <a:t>Leucothoe</a:t>
            </a:r>
            <a:r>
              <a:rPr lang="en-US" sz="2800" dirty="0" smtClean="0"/>
              <a:t>)</a:t>
            </a:r>
            <a:endParaRPr lang="en-US" sz="2800" dirty="0"/>
          </a:p>
        </p:txBody>
      </p:sp>
      <p:pic>
        <p:nvPicPr>
          <p:cNvPr id="8194" name="Picture 2" descr="C:\Users\atedrow\Dropbox\Amanda Tedrow\Agarista_populifol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752600"/>
            <a:ext cx="3500437" cy="490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25853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Magnolia </a:t>
            </a:r>
            <a:r>
              <a:rPr lang="en-US" sz="3200" i="1" dirty="0" err="1" smtClean="0"/>
              <a:t>virginiana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Sweet Bay Magnolia</a:t>
            </a:r>
            <a:endParaRPr lang="en-US" sz="2800" dirty="0"/>
          </a:p>
        </p:txBody>
      </p:sp>
      <p:pic>
        <p:nvPicPr>
          <p:cNvPr id="100354" name="Picture 2" descr="C:\Users\atedrow\Dropbox\Amanda Tedrow\Magnolia_virginian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905000"/>
            <a:ext cx="3886200" cy="5451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Magnolia </a:t>
            </a:r>
            <a:r>
              <a:rPr lang="en-US" sz="3200" i="1" dirty="0" err="1" smtClean="0"/>
              <a:t>soulangiana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Saucer Magnolia</a:t>
            </a:r>
            <a:endParaRPr lang="en-US" sz="2800" dirty="0"/>
          </a:p>
        </p:txBody>
      </p:sp>
      <p:pic>
        <p:nvPicPr>
          <p:cNvPr id="101378" name="Picture 2" descr="C:\Users\atedrow\Dropbox\Amanda Tedrow\Magnolia_x_soulangia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2400" y="1828800"/>
            <a:ext cx="3784600" cy="5308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Mahonia</a:t>
            </a:r>
            <a:r>
              <a:rPr lang="en-US" sz="3200" i="1" dirty="0" smtClean="0"/>
              <a:t> </a:t>
            </a:r>
            <a:r>
              <a:rPr lang="en-US" sz="3200" i="1" dirty="0" err="1" smtClean="0"/>
              <a:t>bealei</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Leatherleaf</a:t>
            </a:r>
            <a:r>
              <a:rPr lang="en-US" sz="2800" dirty="0" smtClean="0"/>
              <a:t> </a:t>
            </a:r>
            <a:r>
              <a:rPr lang="en-US" sz="2800" dirty="0" err="1" smtClean="0"/>
              <a:t>Mahonia</a:t>
            </a:r>
            <a:endParaRPr lang="en-US" sz="2800" dirty="0"/>
          </a:p>
        </p:txBody>
      </p:sp>
      <p:pic>
        <p:nvPicPr>
          <p:cNvPr id="102402" name="Picture 2" descr="C:\Users\atedrow\Dropbox\Amanda Tedrow\Mahonia_bealei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1752600"/>
            <a:ext cx="3699831" cy="4953000"/>
          </a:xfrm>
          <a:prstGeom prst="rect">
            <a:avLst/>
          </a:prstGeom>
          <a:noFill/>
          <a:extLst>
            <a:ext uri="{909E8E84-426E-40DD-AFC4-6F175D3DCCD1}">
              <a14:hiddenFill xmlns:a14="http://schemas.microsoft.com/office/drawing/2010/main">
                <a:solidFill>
                  <a:srgbClr val="FFFFFF"/>
                </a:solidFill>
              </a14:hiddenFill>
            </a:ext>
          </a:extLst>
        </p:spPr>
      </p:pic>
      <p:pic>
        <p:nvPicPr>
          <p:cNvPr id="102403" name="Picture 3" descr="C:\Users\atedrow\Dropbox\Amanda Tedrow\Mahonia_bealei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772478"/>
            <a:ext cx="3919538" cy="5497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Malus</a:t>
            </a:r>
            <a:r>
              <a:rPr lang="en-US" sz="3200" i="1" dirty="0" smtClean="0"/>
              <a:t> spp.</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Crabapple (apple)</a:t>
            </a:r>
            <a:endParaRPr lang="en-US" sz="2800" dirty="0"/>
          </a:p>
        </p:txBody>
      </p:sp>
      <p:pic>
        <p:nvPicPr>
          <p:cNvPr id="103427" name="Picture 3" descr="C:\Users\atedrow\Dropbox\Amanda Tedrow\Malus_spp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8726" y="2590800"/>
            <a:ext cx="5694174"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03426" name="Picture 2" descr="C:\Users\atedrow\Dropbox\Amanda Tedrow\Malus_sp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76400"/>
            <a:ext cx="3585456"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Metasequoia</a:t>
            </a:r>
            <a:r>
              <a:rPr lang="en-US" sz="3200" i="1" dirty="0" smtClean="0"/>
              <a:t> </a:t>
            </a:r>
            <a:r>
              <a:rPr lang="en-US" sz="3200" i="1" dirty="0" err="1" smtClean="0"/>
              <a:t>glyptostroboides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Dawn Redwood</a:t>
            </a:r>
            <a:endParaRPr lang="en-US" sz="2800" dirty="0"/>
          </a:p>
        </p:txBody>
      </p:sp>
      <p:pic>
        <p:nvPicPr>
          <p:cNvPr id="104450" name="Picture 2" descr="C:\Users\atedrow\Dropbox\Amanda Tedrow\Metasequoia_glyptostroboide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030412"/>
            <a:ext cx="6388100" cy="4787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Miscanthus</a:t>
            </a:r>
            <a:r>
              <a:rPr lang="en-US" sz="3200" i="1" dirty="0" smtClean="0"/>
              <a:t> </a:t>
            </a:r>
            <a:r>
              <a:rPr lang="en-US" sz="3200" i="1" dirty="0" err="1" smtClean="0"/>
              <a:t>sinensis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Maiden Grass</a:t>
            </a:r>
            <a:endParaRPr lang="en-US" sz="2800" dirty="0"/>
          </a:p>
        </p:txBody>
      </p:sp>
      <p:pic>
        <p:nvPicPr>
          <p:cNvPr id="105474" name="Picture 2" descr="C:\Users\atedrow\Dropbox\Amanda Tedrow\Miscanthus_sinens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853" y="1881809"/>
            <a:ext cx="6676541" cy="5003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Myrica</a:t>
            </a:r>
            <a:r>
              <a:rPr lang="en-US" sz="3200" i="1" dirty="0" smtClean="0"/>
              <a:t> </a:t>
            </a:r>
            <a:r>
              <a:rPr lang="en-US" sz="3200" i="1" dirty="0" err="1" smtClean="0"/>
              <a:t>cerifera</a:t>
            </a:r>
            <a:endParaRPr lang="en-US" sz="3200" i="1"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normAutofit/>
          </a:bodyPr>
          <a:lstStyle/>
          <a:p>
            <a:pPr algn="ctr"/>
            <a:r>
              <a:rPr lang="en-US" sz="2800" dirty="0" smtClean="0"/>
              <a:t>Wax Myrtle</a:t>
            </a:r>
            <a:endParaRPr lang="en-US" sz="2800" dirty="0"/>
          </a:p>
        </p:txBody>
      </p:sp>
      <p:pic>
        <p:nvPicPr>
          <p:cNvPr id="106498" name="Picture 2" descr="C:\Users\atedrow\Dropbox\Amanda Tedrow\Myrica_cerifer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8" y="1600200"/>
            <a:ext cx="3585457"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06499" name="Picture 3" descr="C:\Users\atedrow\Dropbox\Amanda Tedrow\Myrica_cerifer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3633" y="2667000"/>
            <a:ext cx="5473863" cy="410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Nandina</a:t>
            </a:r>
            <a:r>
              <a:rPr lang="en-US" sz="3200" i="1" dirty="0" smtClean="0"/>
              <a:t> </a:t>
            </a:r>
            <a:r>
              <a:rPr lang="en-US" sz="3200" i="1" dirty="0" err="1" smtClean="0"/>
              <a:t>domestica</a:t>
            </a:r>
            <a:endParaRPr lang="en-US" sz="3200" i="1"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normAutofit/>
          </a:bodyPr>
          <a:lstStyle/>
          <a:p>
            <a:pPr algn="ctr"/>
            <a:r>
              <a:rPr lang="en-US" sz="2800" dirty="0" smtClean="0"/>
              <a:t>Heavenly Bamboo (</a:t>
            </a:r>
            <a:r>
              <a:rPr lang="en-US" sz="2800" dirty="0" err="1" smtClean="0"/>
              <a:t>Nandina</a:t>
            </a:r>
            <a:r>
              <a:rPr lang="en-US" sz="2800" dirty="0" smtClean="0"/>
              <a:t>)</a:t>
            </a:r>
            <a:endParaRPr lang="en-US" sz="2800" dirty="0"/>
          </a:p>
        </p:txBody>
      </p:sp>
      <p:pic>
        <p:nvPicPr>
          <p:cNvPr id="107522" name="Picture 2" descr="C:\Users\atedrow\Dropbox\Amanda Tedrow\Nandina_domestica_Firepow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2" y="0"/>
            <a:ext cx="2196548" cy="3081026"/>
          </a:xfrm>
          <a:prstGeom prst="rect">
            <a:avLst/>
          </a:prstGeom>
          <a:noFill/>
          <a:extLst>
            <a:ext uri="{909E8E84-426E-40DD-AFC4-6F175D3DCCD1}">
              <a14:hiddenFill xmlns:a14="http://schemas.microsoft.com/office/drawing/2010/main">
                <a:solidFill>
                  <a:srgbClr val="FFFFFF"/>
                </a:solidFill>
              </a14:hiddenFill>
            </a:ext>
          </a:extLst>
        </p:spPr>
      </p:pic>
      <p:pic>
        <p:nvPicPr>
          <p:cNvPr id="107523" name="Picture 3" descr="C:\Users\atedrow\Dropbox\Amanda Tedrow\Nandina_domestica_Harbour_Dwarf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00400"/>
            <a:ext cx="5265941" cy="3667125"/>
          </a:xfrm>
          <a:prstGeom prst="rect">
            <a:avLst/>
          </a:prstGeom>
          <a:noFill/>
          <a:extLst>
            <a:ext uri="{909E8E84-426E-40DD-AFC4-6F175D3DCCD1}">
              <a14:hiddenFill xmlns:a14="http://schemas.microsoft.com/office/drawing/2010/main">
                <a:solidFill>
                  <a:srgbClr val="FFFFFF"/>
                </a:solidFill>
              </a14:hiddenFill>
            </a:ext>
          </a:extLst>
        </p:spPr>
      </p:pic>
      <p:pic>
        <p:nvPicPr>
          <p:cNvPr id="107524" name="Picture 4" descr="C:\Users\atedrow\Dropbox\Amanda Tedrow\Nandina_domestic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0"/>
            <a:ext cx="2113722" cy="2964847"/>
          </a:xfrm>
          <a:prstGeom prst="rect">
            <a:avLst/>
          </a:prstGeom>
          <a:noFill/>
          <a:extLst>
            <a:ext uri="{909E8E84-426E-40DD-AFC4-6F175D3DCCD1}">
              <a14:hiddenFill xmlns:a14="http://schemas.microsoft.com/office/drawing/2010/main">
                <a:solidFill>
                  <a:srgbClr val="FFFFFF"/>
                </a:solidFill>
              </a14:hiddenFill>
            </a:ext>
          </a:extLst>
        </p:spPr>
      </p:pic>
      <p:pic>
        <p:nvPicPr>
          <p:cNvPr id="107525" name="Picture 5" descr="C:\Users\atedrow\Dropbox\Amanda Tedrow\Nandina_domestica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3250" y="3200400"/>
            <a:ext cx="4640750" cy="3657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Nerium</a:t>
            </a:r>
            <a:r>
              <a:rPr lang="en-US" sz="3200" i="1" dirty="0" smtClean="0"/>
              <a:t> oleander</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Oleander</a:t>
            </a:r>
            <a:endParaRPr lang="en-US" sz="2800" dirty="0"/>
          </a:p>
        </p:txBody>
      </p:sp>
      <p:pic>
        <p:nvPicPr>
          <p:cNvPr id="108546" name="Picture 2" descr="C:\Users\atedrow\Dropbox\Amanda Tedrow\Nerium_oleande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28800"/>
            <a:ext cx="3990975" cy="5598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Ophiopogon</a:t>
            </a:r>
            <a:r>
              <a:rPr lang="en-US" sz="3200" i="1" dirty="0" smtClean="0"/>
              <a:t> </a:t>
            </a:r>
            <a:r>
              <a:rPr lang="en-US" sz="3200" i="1" dirty="0" err="1" smtClean="0"/>
              <a:t>japonicus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Mondograss</a:t>
            </a:r>
            <a:endParaRPr lang="en-US" sz="2800" dirty="0"/>
          </a:p>
        </p:txBody>
      </p:sp>
      <p:pic>
        <p:nvPicPr>
          <p:cNvPr id="109570" name="Picture 2" descr="C:\Users\atedrow\Dropbox\Amanda Tedrow\Ophiopogon_japonic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8825" y="2212975"/>
            <a:ext cx="5270500"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Ajuga</a:t>
            </a:r>
            <a:r>
              <a:rPr lang="en-US" sz="3200" i="1" dirty="0" smtClean="0"/>
              <a:t> </a:t>
            </a:r>
            <a:r>
              <a:rPr lang="en-US" sz="3200" i="1" dirty="0" err="1" smtClean="0"/>
              <a:t>reptans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Bugleweed</a:t>
            </a:r>
            <a:endParaRPr lang="en-US" sz="2800" dirty="0"/>
          </a:p>
        </p:txBody>
      </p:sp>
      <p:pic>
        <p:nvPicPr>
          <p:cNvPr id="9218" name="Picture 2" descr="C:\Users\atedrow\Dropbox\Amanda Tedrow\Ajuga_repta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057400"/>
            <a:ext cx="5270500"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65087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Osmanthus</a:t>
            </a:r>
            <a:r>
              <a:rPr lang="en-US" sz="3200" i="1" dirty="0" smtClean="0"/>
              <a:t> </a:t>
            </a:r>
            <a:r>
              <a:rPr lang="en-US" sz="3200" i="1" dirty="0" err="1" smtClean="0"/>
              <a:t>fragrans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Fragrant Tea Olive (Sweet Olive)</a:t>
            </a:r>
            <a:endParaRPr lang="en-US" sz="2800" dirty="0"/>
          </a:p>
        </p:txBody>
      </p:sp>
      <p:pic>
        <p:nvPicPr>
          <p:cNvPr id="110594" name="Picture 2" descr="C:\Users\atedrow\Dropbox\Amanda Tedrow\Osmanthus_fragran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3422482" cy="4800600"/>
          </a:xfrm>
          <a:prstGeom prst="rect">
            <a:avLst/>
          </a:prstGeom>
          <a:noFill/>
          <a:extLst>
            <a:ext uri="{909E8E84-426E-40DD-AFC4-6F175D3DCCD1}">
              <a14:hiddenFill xmlns:a14="http://schemas.microsoft.com/office/drawing/2010/main">
                <a:solidFill>
                  <a:srgbClr val="FFFFFF"/>
                </a:solidFill>
              </a14:hiddenFill>
            </a:ext>
          </a:extLst>
        </p:spPr>
      </p:pic>
      <p:pic>
        <p:nvPicPr>
          <p:cNvPr id="110595" name="Picture 3" descr="C:\Users\atedrow\Dropbox\Amanda Tedrow\Osmanthus_fragran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3139" y="2590800"/>
            <a:ext cx="5694174"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Oxydendrum</a:t>
            </a:r>
            <a:r>
              <a:rPr lang="en-US" sz="3200" i="1" dirty="0" smtClean="0"/>
              <a:t> </a:t>
            </a:r>
            <a:r>
              <a:rPr lang="en-US" sz="3200" i="1" dirty="0" err="1" smtClean="0"/>
              <a:t>arboreum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Sourwood (Sorrel Tree)</a:t>
            </a:r>
            <a:endParaRPr lang="en-US" sz="2800" dirty="0"/>
          </a:p>
        </p:txBody>
      </p:sp>
      <p:pic>
        <p:nvPicPr>
          <p:cNvPr id="111618" name="Picture 2" descr="C:\Users\atedrow\Dropbox\Amanda Tedrow\Oxydendrum_arboreum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057400"/>
            <a:ext cx="5729288" cy="4293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Pachysandra </a:t>
            </a:r>
            <a:r>
              <a:rPr lang="en-US" sz="3200" i="1" dirty="0" err="1" smtClean="0"/>
              <a:t>terminalis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Japanese Pachysandra</a:t>
            </a:r>
            <a:endParaRPr lang="en-US" sz="2800" dirty="0"/>
          </a:p>
        </p:txBody>
      </p:sp>
      <p:pic>
        <p:nvPicPr>
          <p:cNvPr id="112642" name="Picture 2" descr="C:\Users\atedrow\Dropbox\Amanda Tedrow\Pachysandra_terminali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905000"/>
            <a:ext cx="6372308" cy="4452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Parthenocissus</a:t>
            </a:r>
            <a:r>
              <a:rPr lang="en-US" sz="3200" i="1" dirty="0" smtClean="0"/>
              <a:t> </a:t>
            </a:r>
            <a:r>
              <a:rPr lang="en-US" sz="3200" i="1" dirty="0" err="1" smtClean="0"/>
              <a:t>quinquefolia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Virginia Creeper (Woodbine)</a:t>
            </a:r>
            <a:endParaRPr lang="en-US" sz="2800" dirty="0"/>
          </a:p>
        </p:txBody>
      </p:sp>
      <p:pic>
        <p:nvPicPr>
          <p:cNvPr id="113666" name="Picture 2" descr="C:\Users\atedrow\Dropbox\Amanda Tedrow\Parthenocissus_quinquefo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81200"/>
            <a:ext cx="6275935" cy="434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Pennisetum</a:t>
            </a:r>
            <a:r>
              <a:rPr lang="en-US" sz="3200" i="1" dirty="0" smtClean="0"/>
              <a:t> </a:t>
            </a:r>
            <a:r>
              <a:rPr lang="en-US" sz="3200" i="1" dirty="0" err="1" smtClean="0"/>
              <a:t>setaceum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Fountain Grass</a:t>
            </a:r>
            <a:endParaRPr lang="en-US" sz="2800" dirty="0"/>
          </a:p>
        </p:txBody>
      </p:sp>
      <p:pic>
        <p:nvPicPr>
          <p:cNvPr id="114690" name="Picture 2" descr="C:\Users\atedrow\Dropbox\Amanda Tedrow\Pennisetum_setace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81199"/>
            <a:ext cx="6640173" cy="4496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Photinia</a:t>
            </a:r>
            <a:r>
              <a:rPr lang="en-US" sz="3200" i="1" dirty="0" smtClean="0"/>
              <a:t> x </a:t>
            </a:r>
            <a:r>
              <a:rPr lang="en-US" sz="3200" i="1" dirty="0" err="1" smtClean="0"/>
              <a:t>fraseri</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Fraser </a:t>
            </a:r>
            <a:r>
              <a:rPr lang="en-US" sz="2800" dirty="0" err="1" smtClean="0"/>
              <a:t>Photinia</a:t>
            </a:r>
            <a:r>
              <a:rPr lang="en-US" sz="2800" dirty="0" smtClean="0"/>
              <a:t> (Red Tip)</a:t>
            </a:r>
            <a:endParaRPr lang="en-US" sz="2800" dirty="0"/>
          </a:p>
        </p:txBody>
      </p:sp>
      <p:pic>
        <p:nvPicPr>
          <p:cNvPr id="115714" name="Picture 2" descr="C:\Users\atedrow\Dropbox\Amanda Tedrow\Photinia_fraser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057400"/>
            <a:ext cx="6061075" cy="4206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Pieris</a:t>
            </a:r>
            <a:r>
              <a:rPr lang="en-US" sz="3200" i="1" dirty="0" smtClean="0"/>
              <a:t> japonica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Japanese </a:t>
            </a:r>
            <a:r>
              <a:rPr lang="en-US" sz="2800" dirty="0" err="1" smtClean="0"/>
              <a:t>Pieris</a:t>
            </a:r>
            <a:endParaRPr lang="en-US" sz="2800" dirty="0"/>
          </a:p>
        </p:txBody>
      </p:sp>
      <p:pic>
        <p:nvPicPr>
          <p:cNvPr id="116738" name="Picture 2" descr="C:\Users\atedrow\Dropbox\Amanda Tedrow\Pieris_japonic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803314"/>
            <a:ext cx="3603625" cy="505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Pinus</a:t>
            </a:r>
            <a:r>
              <a:rPr lang="en-US" sz="3200" i="1" dirty="0" smtClean="0"/>
              <a:t> </a:t>
            </a:r>
            <a:r>
              <a:rPr lang="en-US" sz="3200" i="1" dirty="0" err="1" smtClean="0"/>
              <a:t>virginiana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Virginia Pine (Scrub Pine)</a:t>
            </a:r>
            <a:endParaRPr lang="en-US" sz="2800" dirty="0"/>
          </a:p>
        </p:txBody>
      </p:sp>
      <p:pic>
        <p:nvPicPr>
          <p:cNvPr id="117762" name="Picture 2" descr="C:\Users\atedrow\Dropbox\Amanda Tedrow\Pinus_virginian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26594"/>
            <a:ext cx="3098664" cy="4274206"/>
          </a:xfrm>
          <a:prstGeom prst="rect">
            <a:avLst/>
          </a:prstGeom>
          <a:noFill/>
          <a:extLst>
            <a:ext uri="{909E8E84-426E-40DD-AFC4-6F175D3DCCD1}">
              <a14:hiddenFill xmlns:a14="http://schemas.microsoft.com/office/drawing/2010/main">
                <a:solidFill>
                  <a:srgbClr val="FFFFFF"/>
                </a:solidFill>
              </a14:hiddenFill>
            </a:ext>
          </a:extLst>
        </p:spPr>
      </p:pic>
      <p:pic>
        <p:nvPicPr>
          <p:cNvPr id="117763" name="Picture 3" descr="C:\Users\atedrow\Dropbox\Amanda Tedrow\Pinus_virginian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6060" y="2362200"/>
            <a:ext cx="6047940" cy="4532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Pinus</a:t>
            </a:r>
            <a:r>
              <a:rPr lang="en-US" sz="3200" i="1" dirty="0" smtClean="0"/>
              <a:t> </a:t>
            </a:r>
            <a:r>
              <a:rPr lang="en-US" sz="3200" i="1" dirty="0" err="1" smtClean="0"/>
              <a:t>strobus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Eastern White Pine</a:t>
            </a:r>
            <a:endParaRPr lang="en-US" sz="2800" dirty="0"/>
          </a:p>
        </p:txBody>
      </p:sp>
      <p:pic>
        <p:nvPicPr>
          <p:cNvPr id="118786" name="Picture 2" descr="C:\Users\atedrow\Dropbox\Amanda Tedrow\Pinus_strobu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52600"/>
            <a:ext cx="3937000" cy="5270500"/>
          </a:xfrm>
          <a:prstGeom prst="rect">
            <a:avLst/>
          </a:prstGeom>
          <a:noFill/>
          <a:extLst>
            <a:ext uri="{909E8E84-426E-40DD-AFC4-6F175D3DCCD1}">
              <a14:hiddenFill xmlns:a14="http://schemas.microsoft.com/office/drawing/2010/main">
                <a:solidFill>
                  <a:srgbClr val="FFFFFF"/>
                </a:solidFill>
              </a14:hiddenFill>
            </a:ext>
          </a:extLst>
        </p:spPr>
      </p:pic>
      <p:pic>
        <p:nvPicPr>
          <p:cNvPr id="118787" name="Picture 3" descr="C:\Users\atedrow\Dropbox\Amanda Tedrow\Pinus_strobu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732722"/>
            <a:ext cx="3995738" cy="5604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Pinus</a:t>
            </a:r>
            <a:r>
              <a:rPr lang="en-US" sz="3200" i="1" dirty="0" smtClean="0"/>
              <a:t> </a:t>
            </a:r>
            <a:r>
              <a:rPr lang="en-US" sz="3200" i="1" dirty="0" err="1" smtClean="0"/>
              <a:t>taeda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Loblolly Pine</a:t>
            </a:r>
            <a:endParaRPr lang="en-US" sz="2800" dirty="0"/>
          </a:p>
        </p:txBody>
      </p:sp>
      <p:pic>
        <p:nvPicPr>
          <p:cNvPr id="119811" name="Picture 3" descr="C:\Users\atedrow\Dropbox\Amanda Tedrow\Pinus_taed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051739"/>
            <a:ext cx="6413500" cy="4806261"/>
          </a:xfrm>
          <a:prstGeom prst="rect">
            <a:avLst/>
          </a:prstGeom>
          <a:noFill/>
          <a:extLst>
            <a:ext uri="{909E8E84-426E-40DD-AFC4-6F175D3DCCD1}">
              <a14:hiddenFill xmlns:a14="http://schemas.microsoft.com/office/drawing/2010/main">
                <a:solidFill>
                  <a:srgbClr val="FFFFFF"/>
                </a:solidFill>
              </a14:hiddenFill>
            </a:ext>
          </a:extLst>
        </p:spPr>
      </p:pic>
      <p:pic>
        <p:nvPicPr>
          <p:cNvPr id="119810" name="Picture 2" descr="C:\Users\atedrow\Dropbox\Amanda Tedrow\Pinus_taed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28800"/>
            <a:ext cx="3042206"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Aspidistra </a:t>
            </a:r>
            <a:r>
              <a:rPr lang="en-US" sz="3200" i="1" dirty="0" err="1" smtClean="0"/>
              <a:t>elatior</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Cast-iron plant</a:t>
            </a:r>
            <a:endParaRPr lang="en-US" sz="2800" dirty="0"/>
          </a:p>
        </p:txBody>
      </p:sp>
      <p:pic>
        <p:nvPicPr>
          <p:cNvPr id="10242" name="Picture 2" descr="C:\Users\atedrow\Dropbox\Amanda Tedrow\Aspidistra_elati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168525"/>
            <a:ext cx="5270500"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25951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Pinus</a:t>
            </a:r>
            <a:r>
              <a:rPr lang="en-US" sz="3200" i="1" dirty="0" smtClean="0"/>
              <a:t> </a:t>
            </a:r>
            <a:r>
              <a:rPr lang="en-US" sz="3200" i="1" dirty="0" err="1" smtClean="0"/>
              <a:t>thunbergiana</a:t>
            </a:r>
            <a:endParaRPr lang="en-US" sz="3200" i="1"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normAutofit/>
          </a:bodyPr>
          <a:lstStyle/>
          <a:p>
            <a:pPr algn="ctr"/>
            <a:r>
              <a:rPr lang="en-US" sz="2800" dirty="0" smtClean="0"/>
              <a:t>Japanese Black Pine</a:t>
            </a:r>
            <a:endParaRPr lang="en-US" sz="2800" dirty="0"/>
          </a:p>
        </p:txBody>
      </p:sp>
      <p:pic>
        <p:nvPicPr>
          <p:cNvPr id="120834" name="Picture 2" descr="C:\Users\atedrow\Dropbox\Amanda Tedrow\Pinus_thunbergian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52600"/>
            <a:ext cx="3585455"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20835" name="Picture 3" descr="C:\Users\atedrow\Dropbox\Amanda Tedrow\Pinus_thunbergian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4019" y="1752600"/>
            <a:ext cx="5490104"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Pittosporum</a:t>
            </a:r>
            <a:r>
              <a:rPr lang="en-US" sz="3200" i="1" dirty="0" smtClean="0"/>
              <a:t> </a:t>
            </a:r>
            <a:r>
              <a:rPr lang="en-US" sz="3200" i="1" dirty="0" err="1" smtClean="0"/>
              <a:t>tobira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Japanese </a:t>
            </a:r>
            <a:r>
              <a:rPr lang="en-US" sz="2800" dirty="0" err="1" smtClean="0"/>
              <a:t>Pittosporum</a:t>
            </a:r>
            <a:endParaRPr lang="en-US" sz="2800" dirty="0"/>
          </a:p>
        </p:txBody>
      </p:sp>
      <p:pic>
        <p:nvPicPr>
          <p:cNvPr id="121858" name="Picture 2" descr="C:\Users\atedrow\Dropbox\Amanda Tedrow\Pittosporum_tobir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229754" y="1123046"/>
            <a:ext cx="4640836" cy="6509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Platanus</a:t>
            </a:r>
            <a:r>
              <a:rPr lang="en-US" sz="3200" i="1" dirty="0" smtClean="0"/>
              <a:t> </a:t>
            </a:r>
            <a:r>
              <a:rPr lang="en-US" sz="3200" i="1" dirty="0" err="1" smtClean="0"/>
              <a:t>occidentalis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Sycamore (American </a:t>
            </a:r>
            <a:r>
              <a:rPr lang="en-US" sz="2800" dirty="0" err="1" smtClean="0"/>
              <a:t>Planetree</a:t>
            </a:r>
            <a:r>
              <a:rPr lang="en-US" sz="2800" dirty="0" smtClean="0"/>
              <a:t>)</a:t>
            </a:r>
            <a:endParaRPr lang="en-US" sz="2800" dirty="0"/>
          </a:p>
        </p:txBody>
      </p:sp>
      <p:pic>
        <p:nvPicPr>
          <p:cNvPr id="122882" name="Picture 2" descr="C:\Users\atedrow\Dropbox\Amanda Tedrow\Platanus_occidentali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904999"/>
            <a:ext cx="6324600" cy="4739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Podocarpus</a:t>
            </a:r>
            <a:r>
              <a:rPr lang="en-US" sz="3200" i="1" dirty="0" smtClean="0"/>
              <a:t> </a:t>
            </a:r>
            <a:r>
              <a:rPr lang="en-US" sz="3200" i="1" dirty="0" err="1" smtClean="0"/>
              <a:t>macrophyllus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Podocarpus</a:t>
            </a:r>
            <a:r>
              <a:rPr lang="en-US" sz="2800" dirty="0" smtClean="0"/>
              <a:t> (Southern Yew)</a:t>
            </a:r>
            <a:endParaRPr lang="en-US" sz="2800" dirty="0"/>
          </a:p>
        </p:txBody>
      </p:sp>
      <p:pic>
        <p:nvPicPr>
          <p:cNvPr id="123906" name="Picture 2" descr="C:\Users\atedrow\Dropbox\Amanda Tedrow\Podocarpus_macrophyllus_var_mak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890166"/>
            <a:ext cx="3581400" cy="5023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Prunus</a:t>
            </a:r>
            <a:r>
              <a:rPr lang="en-US" sz="3200" i="1" dirty="0" smtClean="0"/>
              <a:t> </a:t>
            </a:r>
            <a:r>
              <a:rPr lang="en-US" sz="3200" i="1" dirty="0" err="1" smtClean="0"/>
              <a:t>caroliniana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Carolina Cherry Laurel</a:t>
            </a:r>
            <a:endParaRPr lang="en-US" sz="2800" dirty="0"/>
          </a:p>
        </p:txBody>
      </p:sp>
      <p:pic>
        <p:nvPicPr>
          <p:cNvPr id="124930" name="Picture 2" descr="C:\Users\atedrow\Dropbox\Amanda Tedrow\Prunus_carolinian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981200"/>
            <a:ext cx="3257550" cy="4569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Prunus</a:t>
            </a:r>
            <a:r>
              <a:rPr lang="en-US" sz="3200" i="1" dirty="0" smtClean="0"/>
              <a:t> </a:t>
            </a:r>
            <a:r>
              <a:rPr lang="en-US" sz="3200" i="1" dirty="0" err="1" smtClean="0"/>
              <a:t>laurocerasus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English Laurel (Cherry Laurel)</a:t>
            </a:r>
            <a:endParaRPr lang="en-US" sz="2800" dirty="0"/>
          </a:p>
        </p:txBody>
      </p:sp>
      <p:pic>
        <p:nvPicPr>
          <p:cNvPr id="125954" name="Picture 2" descr="C:\Users\atedrow\Dropbox\Amanda Tedrow\Prunus_laurocerasu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672566"/>
            <a:ext cx="3581400" cy="502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Prunus</a:t>
            </a:r>
            <a:r>
              <a:rPr lang="en-US" sz="3200" i="1" dirty="0" smtClean="0"/>
              <a:t> </a:t>
            </a:r>
            <a:r>
              <a:rPr lang="en-US" sz="3200" i="1" dirty="0" err="1" smtClean="0"/>
              <a:t>serrulata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Japanese Flowering Cherry</a:t>
            </a:r>
            <a:endParaRPr lang="en-US" sz="2800" dirty="0"/>
          </a:p>
        </p:txBody>
      </p:sp>
      <p:pic>
        <p:nvPicPr>
          <p:cNvPr id="126978" name="Picture 2" descr="C:\Users\atedrow\Dropbox\Amanda Tedrow\Prunus_serrula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33600"/>
            <a:ext cx="5839787"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26979" name="Picture 3" descr="C:\Users\atedrow\Dropbox\Amanda Tedrow\Prunus_serrulata_Kwanz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58" y="1828800"/>
            <a:ext cx="320518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Pyracantha</a:t>
            </a:r>
            <a:r>
              <a:rPr lang="en-US" sz="3200" i="1" dirty="0" smtClean="0"/>
              <a:t> </a:t>
            </a:r>
            <a:r>
              <a:rPr lang="en-US" sz="3200" i="1" dirty="0" err="1" smtClean="0"/>
              <a:t>coccinea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Scarlet Firethorn</a:t>
            </a:r>
            <a:endParaRPr lang="en-US" sz="2800" dirty="0"/>
          </a:p>
        </p:txBody>
      </p:sp>
      <p:pic>
        <p:nvPicPr>
          <p:cNvPr id="128002" name="Picture 2" descr="C:\Users\atedrow\Dropbox\Amanda Tedrow\Pyracantha_coccin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727604"/>
            <a:ext cx="3657600" cy="5130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Pyrus</a:t>
            </a:r>
            <a:r>
              <a:rPr lang="en-US" sz="3200" i="1" dirty="0" smtClean="0"/>
              <a:t> </a:t>
            </a:r>
            <a:r>
              <a:rPr lang="en-US" sz="3200" i="1" dirty="0" err="1" smtClean="0"/>
              <a:t>calleryana</a:t>
            </a:r>
            <a:r>
              <a:rPr lang="en-US" sz="3200" i="1" dirty="0" smtClean="0"/>
              <a:t> ‘Bradford’</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Bradford Pear</a:t>
            </a:r>
            <a:endParaRPr lang="en-US" sz="2800" dirty="0"/>
          </a:p>
        </p:txBody>
      </p:sp>
      <p:pic>
        <p:nvPicPr>
          <p:cNvPr id="129026" name="Picture 2" descr="C:\Users\atedrow\Dropbox\Amanda Tedrow\Pyrus_calleryana_Bradfo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 y="2024024"/>
            <a:ext cx="5829606" cy="4452976"/>
          </a:xfrm>
          <a:prstGeom prst="rect">
            <a:avLst/>
          </a:prstGeom>
          <a:noFill/>
          <a:extLst>
            <a:ext uri="{909E8E84-426E-40DD-AFC4-6F175D3DCCD1}">
              <a14:hiddenFill xmlns:a14="http://schemas.microsoft.com/office/drawing/2010/main">
                <a:solidFill>
                  <a:srgbClr val="FFFFFF"/>
                </a:solidFill>
              </a14:hiddenFill>
            </a:ext>
          </a:extLst>
        </p:spPr>
      </p:pic>
      <p:pic>
        <p:nvPicPr>
          <p:cNvPr id="129027" name="Picture 3" descr="C:\Users\atedrow\Dropbox\Amanda Tedrow\Pyrus_callerya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727835"/>
            <a:ext cx="3081338" cy="432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Quercus</a:t>
            </a:r>
            <a:r>
              <a:rPr lang="en-US" sz="3200" i="1" dirty="0" smtClean="0"/>
              <a:t> alba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White Oak</a:t>
            </a:r>
            <a:endParaRPr lang="en-US" sz="2800" dirty="0"/>
          </a:p>
        </p:txBody>
      </p:sp>
      <p:pic>
        <p:nvPicPr>
          <p:cNvPr id="130050" name="Picture 2" descr="C:\Users\atedrow\Dropbox\Amanda Tedrow\Quercus_alb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4888" y="1752600"/>
            <a:ext cx="3898900" cy="527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Aucuba</a:t>
            </a:r>
            <a:r>
              <a:rPr lang="en-US" sz="3200" i="1" dirty="0" smtClean="0"/>
              <a:t> japonica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Japanese </a:t>
            </a:r>
            <a:r>
              <a:rPr lang="en-US" sz="2800" dirty="0" err="1" smtClean="0"/>
              <a:t>Aucuba</a:t>
            </a:r>
            <a:endParaRPr lang="en-US" sz="2800" dirty="0"/>
          </a:p>
        </p:txBody>
      </p:sp>
      <p:pic>
        <p:nvPicPr>
          <p:cNvPr id="11266" name="Picture 2" descr="C:\Users\atedrow\Dropbox\Amanda Tedrow\Aucuba_japonic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76400"/>
            <a:ext cx="3694108" cy="518160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atedrow\Dropbox\Amanda Tedrow\Aucuba_japonic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108543"/>
            <a:ext cx="5270500"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Quercus</a:t>
            </a:r>
            <a:r>
              <a:rPr lang="en-US" sz="3200" i="1" dirty="0" smtClean="0"/>
              <a:t> </a:t>
            </a:r>
            <a:r>
              <a:rPr lang="en-US" sz="3200" i="1" dirty="0" err="1" smtClean="0"/>
              <a:t>falcata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Southern Red Oak</a:t>
            </a:r>
            <a:endParaRPr lang="en-US" sz="2800" dirty="0"/>
          </a:p>
        </p:txBody>
      </p:sp>
      <p:pic>
        <p:nvPicPr>
          <p:cNvPr id="131074" name="Picture 2" descr="C:\Users\atedrow\Dropbox\Amanda Tedrow\Quercus_falca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828800"/>
            <a:ext cx="3949700" cy="527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Quercus</a:t>
            </a:r>
            <a:r>
              <a:rPr lang="en-US" sz="3200" i="1" dirty="0" smtClean="0"/>
              <a:t> </a:t>
            </a:r>
            <a:r>
              <a:rPr lang="en-US" sz="3200" i="1" dirty="0" err="1" smtClean="0"/>
              <a:t>nigra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Water Oak</a:t>
            </a:r>
            <a:endParaRPr lang="en-US" sz="2800" dirty="0"/>
          </a:p>
        </p:txBody>
      </p:sp>
      <p:pic>
        <p:nvPicPr>
          <p:cNvPr id="132098" name="Picture 2" descr="C:\Users\atedrow\Dropbox\Amanda Tedrow\Quercus_nig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600199" y="2057399"/>
            <a:ext cx="6060157"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Quercus</a:t>
            </a:r>
            <a:r>
              <a:rPr lang="en-US" sz="3200" i="1" dirty="0" smtClean="0"/>
              <a:t> </a:t>
            </a:r>
            <a:r>
              <a:rPr lang="en-US" sz="3200" i="1" dirty="0" err="1" smtClean="0"/>
              <a:t>palustris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Pin Oak</a:t>
            </a:r>
            <a:endParaRPr lang="en-US" sz="2800" dirty="0"/>
          </a:p>
        </p:txBody>
      </p:sp>
      <p:pic>
        <p:nvPicPr>
          <p:cNvPr id="133123" name="Picture 3" descr="C:\Users\atedrow\Dropbox\Amanda Tedrow\Quercus_palustri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8402" y="2895601"/>
            <a:ext cx="5612273" cy="3962400"/>
          </a:xfrm>
          <a:prstGeom prst="rect">
            <a:avLst/>
          </a:prstGeom>
          <a:noFill/>
          <a:extLst>
            <a:ext uri="{909E8E84-426E-40DD-AFC4-6F175D3DCCD1}">
              <a14:hiddenFill xmlns:a14="http://schemas.microsoft.com/office/drawing/2010/main">
                <a:solidFill>
                  <a:srgbClr val="FFFFFF"/>
                </a:solidFill>
              </a14:hiddenFill>
            </a:ext>
          </a:extLst>
        </p:spPr>
      </p:pic>
      <p:pic>
        <p:nvPicPr>
          <p:cNvPr id="133122" name="Picture 2" descr="C:\Users\atedrow\Dropbox\Amanda Tedrow\Quercus_palustri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69" y="1600200"/>
            <a:ext cx="3748431"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Quercus</a:t>
            </a:r>
            <a:r>
              <a:rPr lang="en-US" sz="3200" i="1" dirty="0" smtClean="0"/>
              <a:t> </a:t>
            </a:r>
            <a:r>
              <a:rPr lang="en-US" sz="3200" i="1" dirty="0" err="1" smtClean="0"/>
              <a:t>phellos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Willow Oak</a:t>
            </a:r>
            <a:endParaRPr lang="en-US" sz="2800" dirty="0"/>
          </a:p>
        </p:txBody>
      </p:sp>
      <p:pic>
        <p:nvPicPr>
          <p:cNvPr id="134146" name="Picture 2" descr="C:\Users\atedrow\Dropbox\Amanda Tedrow\Quercus_phell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858617"/>
            <a:ext cx="6629400" cy="4968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Quercus</a:t>
            </a:r>
            <a:r>
              <a:rPr lang="en-US" sz="3200" i="1" dirty="0" smtClean="0"/>
              <a:t> </a:t>
            </a:r>
            <a:r>
              <a:rPr lang="en-US" sz="3200" i="1" dirty="0" err="1" smtClean="0"/>
              <a:t>virginiana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Live Oak (GA State Tree)</a:t>
            </a:r>
            <a:endParaRPr lang="en-US" sz="2800" dirty="0"/>
          </a:p>
        </p:txBody>
      </p:sp>
      <p:pic>
        <p:nvPicPr>
          <p:cNvPr id="135170" name="Picture 2" descr="C:\Users\atedrow\Dropbox\Amanda Tedrow\Quercus_virginia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752600"/>
            <a:ext cx="3941249" cy="5528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Raphiolepis</a:t>
            </a:r>
            <a:r>
              <a:rPr lang="en-US" sz="3200" i="1" dirty="0" smtClean="0"/>
              <a:t> </a:t>
            </a:r>
            <a:r>
              <a:rPr lang="en-US" sz="3200" i="1" dirty="0" err="1" smtClean="0"/>
              <a:t>umbellata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Indian Hawthorn</a:t>
            </a:r>
            <a:endParaRPr lang="en-US" sz="2800" dirty="0"/>
          </a:p>
        </p:txBody>
      </p:sp>
      <p:pic>
        <p:nvPicPr>
          <p:cNvPr id="136194" name="Picture 2" descr="C:\Users\atedrow\Dropbox\Amanda Tedrow\Raphiolepis_sp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71188"/>
            <a:ext cx="5504170" cy="4124812"/>
          </a:xfrm>
          <a:prstGeom prst="rect">
            <a:avLst/>
          </a:prstGeom>
          <a:noFill/>
          <a:extLst>
            <a:ext uri="{909E8E84-426E-40DD-AFC4-6F175D3DCCD1}">
              <a14:hiddenFill xmlns:a14="http://schemas.microsoft.com/office/drawing/2010/main">
                <a:solidFill>
                  <a:srgbClr val="FFFFFF"/>
                </a:solidFill>
              </a14:hiddenFill>
            </a:ext>
          </a:extLst>
        </p:spPr>
      </p:pic>
      <p:pic>
        <p:nvPicPr>
          <p:cNvPr id="136195" name="Picture 3" descr="C:\Users\atedrow\Dropbox\Amanda Tedrow\Rhaphiolepis_umbellat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1" y="1941371"/>
            <a:ext cx="3505200" cy="4916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Rhododendron </a:t>
            </a:r>
            <a:r>
              <a:rPr lang="en-US" sz="3200" i="1" dirty="0" err="1" smtClean="0"/>
              <a:t>calendulaceum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Deciduous Azalea</a:t>
            </a:r>
            <a:endParaRPr lang="en-US" sz="2800" dirty="0"/>
          </a:p>
        </p:txBody>
      </p:sp>
      <p:pic>
        <p:nvPicPr>
          <p:cNvPr id="137218" name="Picture 2" descr="C:\Users\atedrow\Dropbox\Amanda Tedrow\Rhododendron_calendulace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828800"/>
            <a:ext cx="6140450" cy="4764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Rhododendron </a:t>
            </a:r>
            <a:r>
              <a:rPr lang="en-US" sz="3200" i="1" dirty="0" err="1" smtClean="0"/>
              <a:t>catawbiense</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Hybrid Rhododendron</a:t>
            </a:r>
            <a:endParaRPr lang="en-US" sz="2800" dirty="0"/>
          </a:p>
        </p:txBody>
      </p:sp>
      <p:pic>
        <p:nvPicPr>
          <p:cNvPr id="138242" name="Picture 2" descr="C:\Users\atedrow\Dropbox\Amanda Tedrow\Rhododendron_catawbienc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1145" y="1828800"/>
            <a:ext cx="5729603" cy="3962400"/>
          </a:xfrm>
          <a:prstGeom prst="rect">
            <a:avLst/>
          </a:prstGeom>
          <a:noFill/>
          <a:extLst>
            <a:ext uri="{909E8E84-426E-40DD-AFC4-6F175D3DCCD1}">
              <a14:hiddenFill xmlns:a14="http://schemas.microsoft.com/office/drawing/2010/main">
                <a:solidFill>
                  <a:srgbClr val="FFFFFF"/>
                </a:solidFill>
              </a14:hiddenFill>
            </a:ext>
          </a:extLst>
        </p:spPr>
      </p:pic>
      <p:pic>
        <p:nvPicPr>
          <p:cNvPr id="138243" name="Picture 3" descr="C:\Users\atedrow\Dropbox\Amanda Tedrow\Rhododendron_catawbiens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 y="1828800"/>
            <a:ext cx="3096531"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Rhododendron </a:t>
            </a:r>
            <a:r>
              <a:rPr lang="en-US" sz="3200" i="1" dirty="0" err="1" smtClean="0"/>
              <a:t>indica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Southern Indian Azalea</a:t>
            </a:r>
            <a:endParaRPr lang="en-US" sz="2800" dirty="0"/>
          </a:p>
        </p:txBody>
      </p:sp>
      <p:pic>
        <p:nvPicPr>
          <p:cNvPr id="139266" name="Picture 2" descr="C:\Users\atedrow\Dropbox\Amanda Tedrow\Rhododendron_indic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76" y="1752600"/>
            <a:ext cx="3546924" cy="4975150"/>
          </a:xfrm>
          <a:prstGeom prst="rect">
            <a:avLst/>
          </a:prstGeom>
          <a:noFill/>
          <a:extLst>
            <a:ext uri="{909E8E84-426E-40DD-AFC4-6F175D3DCCD1}">
              <a14:hiddenFill xmlns:a14="http://schemas.microsoft.com/office/drawing/2010/main">
                <a:solidFill>
                  <a:srgbClr val="FFFFFF"/>
                </a:solidFill>
              </a14:hiddenFill>
            </a:ext>
          </a:extLst>
        </p:spPr>
      </p:pic>
      <p:pic>
        <p:nvPicPr>
          <p:cNvPr id="139267" name="Picture 3" descr="C:\Users\atedrow\Dropbox\Amanda Tedrow\Rhododendron_indic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565099"/>
            <a:ext cx="5554663" cy="4162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Rhododendron </a:t>
            </a:r>
            <a:r>
              <a:rPr lang="en-US" sz="3200" i="1" dirty="0" err="1" smtClean="0"/>
              <a:t>obiusum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Kurume Azalea</a:t>
            </a:r>
            <a:endParaRPr lang="en-US" sz="2800" dirty="0"/>
          </a:p>
        </p:txBody>
      </p:sp>
      <p:pic>
        <p:nvPicPr>
          <p:cNvPr id="140290" name="Picture 2" descr="C:\Users\atedrow\Dropbox\Amanda Tedrow\Rhododendron_obtusum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828800"/>
            <a:ext cx="5994538" cy="4492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Berberis</a:t>
            </a:r>
            <a:r>
              <a:rPr lang="en-US" sz="3200" i="1" dirty="0" smtClean="0"/>
              <a:t> </a:t>
            </a:r>
            <a:r>
              <a:rPr lang="en-US" sz="3200" i="1" dirty="0" err="1" smtClean="0"/>
              <a:t>julianae</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Wintergreen Barberry</a:t>
            </a:r>
            <a:endParaRPr lang="en-US" sz="2800" dirty="0"/>
          </a:p>
        </p:txBody>
      </p:sp>
      <p:pic>
        <p:nvPicPr>
          <p:cNvPr id="12290" name="Picture 2" descr="C:\Users\atedrow\Dropbox\Amanda Tedrow\Berberis_juliana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71319"/>
            <a:ext cx="3581400" cy="5023512"/>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atedrow\Dropbox\Amanda Tedrow\Berberis_juliana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202" y="3124200"/>
            <a:ext cx="4937674" cy="343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Rhus</a:t>
            </a:r>
            <a:r>
              <a:rPr lang="en-US" sz="3200" i="1" dirty="0" smtClean="0"/>
              <a:t> </a:t>
            </a:r>
            <a:r>
              <a:rPr lang="en-US" sz="3200" i="1" dirty="0" err="1" smtClean="0"/>
              <a:t>typhina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Staghorn</a:t>
            </a:r>
            <a:r>
              <a:rPr lang="en-US" sz="2800" dirty="0" smtClean="0"/>
              <a:t> Sumac</a:t>
            </a:r>
            <a:endParaRPr lang="en-US" sz="2800" dirty="0"/>
          </a:p>
        </p:txBody>
      </p:sp>
      <p:pic>
        <p:nvPicPr>
          <p:cNvPr id="141314" name="Picture 2" descr="C:\Users\atedrow\Dropbox\Amanda Tedrow\Rhus_typhi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05000"/>
            <a:ext cx="6100948"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Rosa </a:t>
            </a:r>
            <a:r>
              <a:rPr lang="en-US" sz="3200" i="1" dirty="0" err="1" smtClean="0"/>
              <a:t>banksiae</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Lady Banks Rose</a:t>
            </a:r>
            <a:endParaRPr lang="en-US" sz="2800" dirty="0"/>
          </a:p>
        </p:txBody>
      </p:sp>
      <p:pic>
        <p:nvPicPr>
          <p:cNvPr id="142338" name="Picture 2" descr="C:\Users\atedrow\Dropbox\Amanda Tedrow\Rosa_banksia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 y="1941513"/>
            <a:ext cx="5270501" cy="3644900"/>
          </a:xfrm>
          <a:prstGeom prst="rect">
            <a:avLst/>
          </a:prstGeom>
          <a:noFill/>
          <a:extLst>
            <a:ext uri="{909E8E84-426E-40DD-AFC4-6F175D3DCCD1}">
              <a14:hiddenFill xmlns:a14="http://schemas.microsoft.com/office/drawing/2010/main">
                <a:solidFill>
                  <a:srgbClr val="FFFFFF"/>
                </a:solidFill>
              </a14:hiddenFill>
            </a:ext>
          </a:extLst>
        </p:spPr>
      </p:pic>
      <p:pic>
        <p:nvPicPr>
          <p:cNvPr id="142339" name="Picture 3" descr="C:\Users\atedrow\Dropbox\Amanda Tedrow\Rosa_banksia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997092"/>
            <a:ext cx="3482009" cy="4884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Rosa </a:t>
            </a:r>
            <a:r>
              <a:rPr lang="en-US" sz="3200" i="1" dirty="0" err="1" smtClean="0"/>
              <a:t>hybrida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Hybrid Tea Rose</a:t>
            </a:r>
            <a:endParaRPr lang="en-US" sz="2800" dirty="0"/>
          </a:p>
        </p:txBody>
      </p:sp>
      <p:pic>
        <p:nvPicPr>
          <p:cNvPr id="143362" name="Picture 2" descr="C:\Users\atedrow\Dropbox\Amanda Tedrow\Rosa_hybr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847849"/>
            <a:ext cx="6477000" cy="4853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Rosa </a:t>
            </a:r>
            <a:r>
              <a:rPr lang="en-US" sz="3200" i="1" dirty="0" err="1" smtClean="0"/>
              <a:t>laevigata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Cherokee Rose (State Flower)</a:t>
            </a:r>
            <a:endParaRPr lang="en-US" sz="2800" dirty="0"/>
          </a:p>
        </p:txBody>
      </p:sp>
      <p:pic>
        <p:nvPicPr>
          <p:cNvPr id="144386" name="Picture 2" descr="C:\Users\atedrow\Dropbox\Amanda Tedrow\Rosa_laeviga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8825" y="1974850"/>
            <a:ext cx="5270500"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Salix </a:t>
            </a:r>
            <a:r>
              <a:rPr lang="en-US" sz="3200" i="1" dirty="0" err="1" smtClean="0"/>
              <a:t>babylonica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Weeping Willow</a:t>
            </a:r>
            <a:endParaRPr lang="en-US" sz="2800" dirty="0"/>
          </a:p>
        </p:txBody>
      </p:sp>
      <p:pic>
        <p:nvPicPr>
          <p:cNvPr id="145410" name="Picture 2" descr="C:\Users\atedrow\Dropbox\Amanda Tedrow\Salix_babyloni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981200"/>
            <a:ext cx="6248400" cy="4682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Spiraea</a:t>
            </a:r>
            <a:r>
              <a:rPr lang="en-US" sz="3200" i="1" dirty="0" smtClean="0"/>
              <a:t> x </a:t>
            </a:r>
            <a:r>
              <a:rPr lang="en-US" sz="3200" i="1" dirty="0" err="1" smtClean="0"/>
              <a:t>bumalda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Anthony </a:t>
            </a:r>
            <a:r>
              <a:rPr lang="en-US" sz="2800" dirty="0" err="1" smtClean="0"/>
              <a:t>Waterer</a:t>
            </a:r>
            <a:r>
              <a:rPr lang="en-US" sz="2800" dirty="0" smtClean="0"/>
              <a:t>’ </a:t>
            </a:r>
            <a:r>
              <a:rPr lang="en-US" sz="2800" dirty="0" err="1" smtClean="0"/>
              <a:t>Spirea</a:t>
            </a:r>
            <a:endParaRPr lang="en-US" sz="2800" dirty="0"/>
          </a:p>
        </p:txBody>
      </p:sp>
      <p:pic>
        <p:nvPicPr>
          <p:cNvPr id="146434" name="Picture 2" descr="C:\Users\atedrow\Dropbox\Amanda Tedrow\Spiraea_x_bumal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3505200" cy="4916626"/>
          </a:xfrm>
          <a:prstGeom prst="rect">
            <a:avLst/>
          </a:prstGeom>
          <a:noFill/>
          <a:extLst>
            <a:ext uri="{909E8E84-426E-40DD-AFC4-6F175D3DCCD1}">
              <a14:hiddenFill xmlns:a14="http://schemas.microsoft.com/office/drawing/2010/main">
                <a:solidFill>
                  <a:srgbClr val="FFFFFF"/>
                </a:solidFill>
              </a14:hiddenFill>
            </a:ext>
          </a:extLst>
        </p:spPr>
      </p:pic>
      <p:pic>
        <p:nvPicPr>
          <p:cNvPr id="146435" name="Picture 3" descr="C:\Users\atedrow\Dropbox\Amanda Tedrow\Spiraea_bumalda_Anthony_Water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700714"/>
            <a:ext cx="5675243" cy="4157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Spiraea</a:t>
            </a:r>
            <a:r>
              <a:rPr lang="en-US" sz="3200" i="1" dirty="0" smtClean="0"/>
              <a:t> x </a:t>
            </a:r>
            <a:r>
              <a:rPr lang="en-US" sz="3200" i="1" dirty="0" err="1" smtClean="0"/>
              <a:t>vanhouttei</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Vanhoutte</a:t>
            </a:r>
            <a:r>
              <a:rPr lang="en-US" sz="2800" dirty="0" smtClean="0"/>
              <a:t> </a:t>
            </a:r>
            <a:r>
              <a:rPr lang="en-US" sz="2800" dirty="0" err="1" smtClean="0"/>
              <a:t>Spirea</a:t>
            </a:r>
            <a:r>
              <a:rPr lang="en-US" sz="2800" dirty="0" smtClean="0"/>
              <a:t> (</a:t>
            </a:r>
            <a:r>
              <a:rPr lang="en-US" sz="2800" dirty="0" err="1" smtClean="0"/>
              <a:t>Bridalwreath</a:t>
            </a:r>
            <a:r>
              <a:rPr lang="en-US" sz="2800" dirty="0" smtClean="0"/>
              <a:t>)</a:t>
            </a:r>
            <a:endParaRPr lang="en-US" sz="2800" dirty="0"/>
          </a:p>
        </p:txBody>
      </p:sp>
      <p:pic>
        <p:nvPicPr>
          <p:cNvPr id="147458" name="Picture 2" descr="C:\Users\atedrow\Dropbox\Amanda Tedrow\Spiraea_vanhoutte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05000"/>
            <a:ext cx="62484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Taxodium</a:t>
            </a:r>
            <a:r>
              <a:rPr lang="en-US" sz="3200" i="1" dirty="0" smtClean="0"/>
              <a:t> </a:t>
            </a:r>
            <a:r>
              <a:rPr lang="en-US" sz="3200" i="1" dirty="0" err="1" smtClean="0"/>
              <a:t>distichum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 Bald Cypress</a:t>
            </a:r>
            <a:endParaRPr lang="en-US" sz="2800" dirty="0"/>
          </a:p>
        </p:txBody>
      </p:sp>
      <p:pic>
        <p:nvPicPr>
          <p:cNvPr id="148482" name="Picture 2" descr="C:\Users\atedrow\Dropbox\Amanda Tedrow\Taxodium_distichu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361" y="1828179"/>
            <a:ext cx="5270500" cy="3949700"/>
          </a:xfrm>
          <a:prstGeom prst="rect">
            <a:avLst/>
          </a:prstGeom>
          <a:noFill/>
          <a:extLst>
            <a:ext uri="{909E8E84-426E-40DD-AFC4-6F175D3DCCD1}">
              <a14:hiddenFill xmlns:a14="http://schemas.microsoft.com/office/drawing/2010/main">
                <a:solidFill>
                  <a:srgbClr val="FFFFFF"/>
                </a:solidFill>
              </a14:hiddenFill>
            </a:ext>
          </a:extLst>
        </p:spPr>
      </p:pic>
      <p:pic>
        <p:nvPicPr>
          <p:cNvPr id="148483" name="Picture 3" descr="C:\Users\atedrow\Dropbox\Amanda Tedrow\Taxodium_distichum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00526"/>
            <a:ext cx="3393558" cy="4760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Ternstroemia</a:t>
            </a:r>
            <a:r>
              <a:rPr lang="en-US" sz="3200" i="1" dirty="0" smtClean="0"/>
              <a:t> japonica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Cleyera</a:t>
            </a:r>
            <a:endParaRPr lang="en-US" sz="2800" dirty="0"/>
          </a:p>
        </p:txBody>
      </p:sp>
      <p:pic>
        <p:nvPicPr>
          <p:cNvPr id="149507" name="Picture 3" descr="C:\Users\atedrow\Dropbox\Amanda Tedrow\Ternstroemia_gymnanther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4699" y="2667000"/>
            <a:ext cx="5592492"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49506" name="Picture 2" descr="C:\Users\atedrow\Dropbox\Amanda Tedrow\Ternstroemia_gymnanther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76400"/>
            <a:ext cx="3574699" cy="5014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Thuja</a:t>
            </a:r>
            <a:r>
              <a:rPr lang="en-US" sz="3200" i="1" dirty="0" smtClean="0"/>
              <a:t> </a:t>
            </a:r>
            <a:r>
              <a:rPr lang="en-US" sz="3200" i="1" dirty="0" err="1" smtClean="0"/>
              <a:t>orientalis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Oriental Arborvitae</a:t>
            </a:r>
            <a:endParaRPr lang="en-US" sz="2800" dirty="0"/>
          </a:p>
        </p:txBody>
      </p:sp>
      <p:pic>
        <p:nvPicPr>
          <p:cNvPr id="150530" name="Picture 2" descr="C:\Users\atedrow\Dropbox\Amanda Tedrow\Thuja_oriental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822174"/>
            <a:ext cx="3962400" cy="5304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Berberis</a:t>
            </a:r>
            <a:r>
              <a:rPr lang="en-US" sz="3200" i="1" dirty="0" smtClean="0"/>
              <a:t> </a:t>
            </a:r>
            <a:r>
              <a:rPr lang="en-US" sz="3200" i="1" dirty="0" err="1" smtClean="0"/>
              <a:t>thunbergii</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Japanese Barberry</a:t>
            </a:r>
            <a:endParaRPr lang="en-US" sz="2800" dirty="0"/>
          </a:p>
        </p:txBody>
      </p:sp>
      <p:pic>
        <p:nvPicPr>
          <p:cNvPr id="13314" name="Picture 2" descr="C:\Users\atedrow\Dropbox\Amanda Tedrow\Berberis_thunbergii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34037"/>
            <a:ext cx="3480985" cy="4882663"/>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atedrow\Dropbox\Amanda Tedrow\Berberis_thunbergii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200518"/>
            <a:ext cx="5270500"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Trachelospermum</a:t>
            </a:r>
            <a:r>
              <a:rPr lang="en-US" sz="3200" i="1" dirty="0" smtClean="0"/>
              <a:t> </a:t>
            </a:r>
            <a:r>
              <a:rPr lang="en-US" sz="3200" i="1" dirty="0" err="1" smtClean="0"/>
              <a:t>asiaticum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Asiatic Jasmine</a:t>
            </a:r>
            <a:endParaRPr lang="en-US" sz="2800" dirty="0"/>
          </a:p>
        </p:txBody>
      </p:sp>
      <p:pic>
        <p:nvPicPr>
          <p:cNvPr id="151554" name="Picture 2" descr="C:\Users\atedrow\Dropbox\Amanda Tedrow\Trachelospermum_asiatic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828800"/>
            <a:ext cx="6324600" cy="4739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Trachelospermum</a:t>
            </a:r>
            <a:r>
              <a:rPr lang="en-US" sz="3200" i="1" dirty="0" smtClean="0"/>
              <a:t> </a:t>
            </a:r>
            <a:r>
              <a:rPr lang="en-US" sz="3200" i="1" dirty="0" err="1" smtClean="0"/>
              <a:t>jasminoides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Confederate Jasmine</a:t>
            </a:r>
            <a:endParaRPr lang="en-US" sz="2800" dirty="0"/>
          </a:p>
        </p:txBody>
      </p:sp>
      <p:pic>
        <p:nvPicPr>
          <p:cNvPr id="152578" name="Picture 2" descr="C:\Users\atedrow\Dropbox\Amanda Tedrow\Trachelospermum_jasminoid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878496"/>
            <a:ext cx="6553200" cy="491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Trachycarpus</a:t>
            </a:r>
            <a:r>
              <a:rPr lang="en-US" sz="3200" i="1" dirty="0" smtClean="0"/>
              <a:t> </a:t>
            </a:r>
            <a:r>
              <a:rPr lang="en-US" sz="3200" i="1" dirty="0" err="1" smtClean="0"/>
              <a:t>fortunei</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Windmill Palm</a:t>
            </a:r>
            <a:endParaRPr lang="en-US" sz="2800" dirty="0"/>
          </a:p>
        </p:txBody>
      </p:sp>
      <p:pic>
        <p:nvPicPr>
          <p:cNvPr id="153602" name="Picture 2" descr="C:\Users\atedrow\Dropbox\Amanda Tedrow\Trachycarpus_fortune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52600"/>
            <a:ext cx="3721100" cy="5219700"/>
          </a:xfrm>
          <a:prstGeom prst="rect">
            <a:avLst/>
          </a:prstGeom>
          <a:noFill/>
          <a:extLst>
            <a:ext uri="{909E8E84-426E-40DD-AFC4-6F175D3DCCD1}">
              <a14:hiddenFill xmlns:a14="http://schemas.microsoft.com/office/drawing/2010/main">
                <a:solidFill>
                  <a:srgbClr val="FFFFFF"/>
                </a:solidFill>
              </a14:hiddenFill>
            </a:ext>
          </a:extLst>
        </p:spPr>
      </p:pic>
      <p:pic>
        <p:nvPicPr>
          <p:cNvPr id="153603" name="Picture 3" descr="C:\Users\atedrow\Dropbox\Amanda Tedrow\Trachycarpus_fortunei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905000"/>
            <a:ext cx="3455988" cy="467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Tsuga</a:t>
            </a:r>
            <a:r>
              <a:rPr lang="en-US" sz="3200" i="1" dirty="0" smtClean="0"/>
              <a:t> </a:t>
            </a:r>
            <a:r>
              <a:rPr lang="en-US" sz="3200" i="1" dirty="0" err="1" smtClean="0"/>
              <a:t>canadensis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Canadian Hemlock</a:t>
            </a:r>
            <a:endParaRPr lang="en-US" sz="2800" dirty="0"/>
          </a:p>
        </p:txBody>
      </p:sp>
      <p:pic>
        <p:nvPicPr>
          <p:cNvPr id="154626" name="Picture 2" descr="C:\Users\atedrow\Dropbox\Amanda Tedrow\Tsuga_canadensi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760" y="1699591"/>
            <a:ext cx="3817040" cy="5354033"/>
          </a:xfrm>
          <a:prstGeom prst="rect">
            <a:avLst/>
          </a:prstGeom>
          <a:noFill/>
          <a:extLst>
            <a:ext uri="{909E8E84-426E-40DD-AFC4-6F175D3DCCD1}">
              <a14:hiddenFill xmlns:a14="http://schemas.microsoft.com/office/drawing/2010/main">
                <a:solidFill>
                  <a:srgbClr val="FFFFFF"/>
                </a:solidFill>
              </a14:hiddenFill>
            </a:ext>
          </a:extLst>
        </p:spPr>
      </p:pic>
      <p:pic>
        <p:nvPicPr>
          <p:cNvPr id="154627" name="Picture 3" descr="C:\Users\atedrow\Dropbox\Amanda Tedrow\Tsuga_canadensi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216400" y="2336800"/>
            <a:ext cx="5270500"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Ulmus</a:t>
            </a:r>
            <a:r>
              <a:rPr lang="en-US" sz="3200" i="1" dirty="0" smtClean="0"/>
              <a:t> </a:t>
            </a:r>
            <a:r>
              <a:rPr lang="en-US" sz="3200" i="1" dirty="0" err="1" smtClean="0"/>
              <a:t>parvifolia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Chinese Elm (Lacebark Elm)</a:t>
            </a:r>
            <a:endParaRPr lang="en-US" sz="2800" dirty="0"/>
          </a:p>
        </p:txBody>
      </p:sp>
      <p:pic>
        <p:nvPicPr>
          <p:cNvPr id="155650" name="Picture 2" descr="C:\Users\atedrow\Dropbox\Amanda Tedrow\Ulmus_parvifoli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30" y="2119855"/>
            <a:ext cx="3377954" cy="4738145"/>
          </a:xfrm>
          <a:prstGeom prst="rect">
            <a:avLst/>
          </a:prstGeom>
          <a:noFill/>
          <a:extLst>
            <a:ext uri="{909E8E84-426E-40DD-AFC4-6F175D3DCCD1}">
              <a14:hiddenFill xmlns:a14="http://schemas.microsoft.com/office/drawing/2010/main">
                <a:solidFill>
                  <a:srgbClr val="FFFFFF"/>
                </a:solidFill>
              </a14:hiddenFill>
            </a:ext>
          </a:extLst>
        </p:spPr>
      </p:pic>
      <p:pic>
        <p:nvPicPr>
          <p:cNvPr id="155651" name="Picture 3" descr="C:\Users\atedrow\Dropbox\Amanda Tedrow\Ulmus_parvifoli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084" y="2895601"/>
            <a:ext cx="5729603"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Viburnum </a:t>
            </a:r>
            <a:r>
              <a:rPr lang="en-US" sz="3200" i="1" dirty="0" err="1" smtClean="0"/>
              <a:t>opulus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Cranberrybush</a:t>
            </a:r>
            <a:r>
              <a:rPr lang="en-US" sz="2800" dirty="0" smtClean="0"/>
              <a:t> </a:t>
            </a:r>
            <a:r>
              <a:rPr lang="en-US" sz="2800" dirty="0" err="1" smtClean="0"/>
              <a:t>Vibernum</a:t>
            </a:r>
            <a:endParaRPr lang="en-US" sz="2800" dirty="0"/>
          </a:p>
        </p:txBody>
      </p:sp>
      <p:pic>
        <p:nvPicPr>
          <p:cNvPr id="156674" name="Picture 2" descr="C:\Users\atedrow\Dropbox\Amanda Tedrow\Viburnum_opulu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5" y="2214001"/>
            <a:ext cx="3310835" cy="4643999"/>
          </a:xfrm>
          <a:prstGeom prst="rect">
            <a:avLst/>
          </a:prstGeom>
          <a:noFill/>
          <a:extLst>
            <a:ext uri="{909E8E84-426E-40DD-AFC4-6F175D3DCCD1}">
              <a14:hiddenFill xmlns:a14="http://schemas.microsoft.com/office/drawing/2010/main">
                <a:solidFill>
                  <a:srgbClr val="FFFFFF"/>
                </a:solidFill>
              </a14:hiddenFill>
            </a:ext>
          </a:extLst>
        </p:spPr>
      </p:pic>
      <p:pic>
        <p:nvPicPr>
          <p:cNvPr id="156675" name="Picture 3" descr="C:\Users\atedrow\Dropbox\Amanda Tedrow\Viburnum_opulu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564" y="2895600"/>
            <a:ext cx="5637620" cy="3925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Viburnum </a:t>
            </a:r>
            <a:r>
              <a:rPr lang="en-US" sz="3200" i="1" dirty="0" err="1" smtClean="0"/>
              <a:t>plicatum</a:t>
            </a:r>
            <a:r>
              <a:rPr lang="en-US" sz="3200" i="1" dirty="0" smtClean="0"/>
              <a:t> var. </a:t>
            </a:r>
            <a:r>
              <a:rPr lang="en-US" sz="3200" i="1" dirty="0" err="1" smtClean="0"/>
              <a:t>tomentosum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Doublefile</a:t>
            </a:r>
            <a:r>
              <a:rPr lang="en-US" sz="2800" dirty="0" smtClean="0"/>
              <a:t> Viburnum (Snowball)</a:t>
            </a:r>
            <a:endParaRPr lang="en-US" sz="2800" dirty="0"/>
          </a:p>
        </p:txBody>
      </p:sp>
      <p:pic>
        <p:nvPicPr>
          <p:cNvPr id="157698" name="Picture 2" descr="C:\Users\atedrow\Dropbox\Amanda Tedrow\Viburnum_plicatum_var_tomentos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103" y="1905000"/>
            <a:ext cx="3675062" cy="5154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Viburnum x </a:t>
            </a:r>
            <a:r>
              <a:rPr lang="en-US" sz="3200" i="1" dirty="0" err="1" smtClean="0"/>
              <a:t>pragense</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Pragense</a:t>
            </a:r>
            <a:r>
              <a:rPr lang="en-US" sz="2800" dirty="0" smtClean="0"/>
              <a:t> Viburnum</a:t>
            </a:r>
            <a:endParaRPr lang="en-US" sz="2800" dirty="0"/>
          </a:p>
        </p:txBody>
      </p:sp>
      <p:pic>
        <p:nvPicPr>
          <p:cNvPr id="158722" name="Picture 2" descr="C:\Users\atedrow\Dropbox\Amanda Tedrow\Viburnum_x_pragen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2" y="1822369"/>
            <a:ext cx="3590041" cy="5035632"/>
          </a:xfrm>
          <a:prstGeom prst="rect">
            <a:avLst/>
          </a:prstGeom>
          <a:noFill/>
          <a:extLst>
            <a:ext uri="{909E8E84-426E-40DD-AFC4-6F175D3DCCD1}">
              <a14:hiddenFill xmlns:a14="http://schemas.microsoft.com/office/drawing/2010/main">
                <a:solidFill>
                  <a:srgbClr val="FFFFFF"/>
                </a:solidFill>
              </a14:hiddenFill>
            </a:ext>
          </a:extLst>
        </p:spPr>
      </p:pic>
      <p:pic>
        <p:nvPicPr>
          <p:cNvPr id="158723" name="Picture 3" descr="C:\Users\atedrow\Dropbox\Amanda Tedrow\Viburnum_x_pragens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8324" y="3048001"/>
            <a:ext cx="5509233"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Vinca</a:t>
            </a:r>
            <a:r>
              <a:rPr lang="en-US" sz="3200" i="1" dirty="0" smtClean="0"/>
              <a:t> minor</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Periwinkle</a:t>
            </a:r>
            <a:endParaRPr lang="en-US" sz="2800" dirty="0"/>
          </a:p>
        </p:txBody>
      </p:sp>
      <p:pic>
        <p:nvPicPr>
          <p:cNvPr id="159746" name="Picture 2" descr="C:\Users\atedrow\Dropbox\Amanda Tedrow\Vinca_mino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133600"/>
            <a:ext cx="6060157"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Vitex</a:t>
            </a:r>
            <a:r>
              <a:rPr lang="en-US" sz="3200" i="1" dirty="0" smtClean="0"/>
              <a:t> angus-</a:t>
            </a:r>
            <a:r>
              <a:rPr lang="en-US" sz="3200" i="1" dirty="0" err="1" smtClean="0"/>
              <a:t>castus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Vitex</a:t>
            </a:r>
            <a:r>
              <a:rPr lang="en-US" sz="2800" dirty="0" smtClean="0"/>
              <a:t> (Chaste Tree)</a:t>
            </a:r>
            <a:endParaRPr lang="en-US" sz="2800" dirty="0"/>
          </a:p>
        </p:txBody>
      </p:sp>
      <p:pic>
        <p:nvPicPr>
          <p:cNvPr id="160770" name="Picture 2" descr="C:\Users\atedrow\Dropbox\Amanda Tedrow\Vitex_angus-castu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752600"/>
            <a:ext cx="3581400" cy="5023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Betula</a:t>
            </a:r>
            <a:r>
              <a:rPr lang="en-US" sz="3200" i="1" dirty="0" smtClean="0"/>
              <a:t> </a:t>
            </a:r>
            <a:r>
              <a:rPr lang="en-US" sz="3200" i="1" dirty="0" err="1" smtClean="0"/>
              <a:t>nigra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River Birch</a:t>
            </a:r>
            <a:endParaRPr lang="en-US" sz="2800" dirty="0"/>
          </a:p>
        </p:txBody>
      </p:sp>
      <p:pic>
        <p:nvPicPr>
          <p:cNvPr id="14338" name="Picture 2" descr="C:\Users\atedrow\Dropbox\Amanda Tedrow\Betula_nigr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4" y="1919288"/>
            <a:ext cx="3032125" cy="425305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atedrow\Dropbox\Amanda Tedrow\Betula_nigr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971800"/>
            <a:ext cx="52705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Weigela</a:t>
            </a:r>
            <a:r>
              <a:rPr lang="en-US" sz="3200" i="1" dirty="0" smtClean="0"/>
              <a:t> </a:t>
            </a:r>
            <a:r>
              <a:rPr lang="en-US" sz="3200" i="1" dirty="0" err="1" smtClean="0"/>
              <a:t>florida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Weigela</a:t>
            </a:r>
            <a:endParaRPr lang="en-US" sz="2800" dirty="0"/>
          </a:p>
        </p:txBody>
      </p:sp>
      <p:pic>
        <p:nvPicPr>
          <p:cNvPr id="161794" name="Picture 2" descr="C:\Users\atedrow\Dropbox\Amanda Tedrow\Weigela_flori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862263"/>
            <a:ext cx="5757747" cy="3995737"/>
          </a:xfrm>
          <a:prstGeom prst="rect">
            <a:avLst/>
          </a:prstGeom>
          <a:noFill/>
          <a:extLst>
            <a:ext uri="{909E8E84-426E-40DD-AFC4-6F175D3DCCD1}">
              <a14:hiddenFill xmlns:a14="http://schemas.microsoft.com/office/drawing/2010/main">
                <a:solidFill>
                  <a:srgbClr val="FFFFFF"/>
                </a:solidFill>
              </a14:hiddenFill>
            </a:ext>
          </a:extLst>
        </p:spPr>
      </p:pic>
      <p:pic>
        <p:nvPicPr>
          <p:cNvPr id="161795" name="Picture 3" descr="C:\Users\atedrow\Dropbox\Amanda Tedrow\Weigela_florida_Variega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7746" y="2108217"/>
            <a:ext cx="3386254" cy="4749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Wisteria </a:t>
            </a:r>
            <a:r>
              <a:rPr lang="en-US" sz="3200" i="1" dirty="0" err="1" smtClean="0"/>
              <a:t>sinensis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Wisteria</a:t>
            </a:r>
            <a:endParaRPr lang="en-US" sz="2800" dirty="0"/>
          </a:p>
        </p:txBody>
      </p:sp>
      <p:pic>
        <p:nvPicPr>
          <p:cNvPr id="162818" name="Picture 2" descr="C:\Users\atedrow\Dropbox\Amanda Tedrow\Wister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2200"/>
            <a:ext cx="5575546" cy="4178300"/>
          </a:xfrm>
          <a:prstGeom prst="rect">
            <a:avLst/>
          </a:prstGeom>
          <a:noFill/>
          <a:extLst>
            <a:ext uri="{909E8E84-426E-40DD-AFC4-6F175D3DCCD1}">
              <a14:hiddenFill xmlns:a14="http://schemas.microsoft.com/office/drawing/2010/main">
                <a:solidFill>
                  <a:srgbClr val="FFFFFF"/>
                </a:solidFill>
              </a14:hiddenFill>
            </a:ext>
          </a:extLst>
        </p:spPr>
      </p:pic>
      <p:pic>
        <p:nvPicPr>
          <p:cNvPr id="162819" name="Picture 3" descr="C:\Users\atedrow\Dropbox\Amanda Tedrow\Wisteria_floribun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1" y="1834489"/>
            <a:ext cx="3581400" cy="5023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Yucca </a:t>
            </a:r>
            <a:r>
              <a:rPr lang="en-US" sz="3200" i="1" dirty="0" err="1" smtClean="0"/>
              <a:t>filamentosa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Adam’s Needle Yucca</a:t>
            </a:r>
            <a:endParaRPr lang="en-US" sz="2800" dirty="0"/>
          </a:p>
        </p:txBody>
      </p:sp>
      <p:pic>
        <p:nvPicPr>
          <p:cNvPr id="163842" name="Picture 2" descr="C:\Users\atedrow\Dropbox\Amanda Tedrow\Yucca_filamentosa_Adams_Need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813048"/>
            <a:ext cx="6553200" cy="4516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Zelkova</a:t>
            </a:r>
            <a:r>
              <a:rPr lang="en-US" sz="3200" i="1" dirty="0" smtClean="0"/>
              <a:t> </a:t>
            </a:r>
            <a:r>
              <a:rPr lang="en-US" sz="3200" i="1" dirty="0" err="1" smtClean="0"/>
              <a:t>serrata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Japanese </a:t>
            </a:r>
            <a:r>
              <a:rPr lang="en-US" sz="2800" dirty="0" err="1" smtClean="0"/>
              <a:t>Zelkova</a:t>
            </a:r>
            <a:endParaRPr lang="en-US" sz="2800" dirty="0"/>
          </a:p>
        </p:txBody>
      </p:sp>
      <p:pic>
        <p:nvPicPr>
          <p:cNvPr id="164866" name="Picture 2" descr="C:\Users\atedrow\Dropbox\Amanda Tedrow\Zelkova_serrat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0" y="2209800"/>
            <a:ext cx="3312319" cy="4646078"/>
          </a:xfrm>
          <a:prstGeom prst="rect">
            <a:avLst/>
          </a:prstGeom>
          <a:noFill/>
          <a:extLst>
            <a:ext uri="{909E8E84-426E-40DD-AFC4-6F175D3DCCD1}">
              <a14:hiddenFill xmlns:a14="http://schemas.microsoft.com/office/drawing/2010/main">
                <a:solidFill>
                  <a:srgbClr val="FFFFFF"/>
                </a:solidFill>
              </a14:hiddenFill>
            </a:ext>
          </a:extLst>
        </p:spPr>
      </p:pic>
      <p:pic>
        <p:nvPicPr>
          <p:cNvPr id="164867" name="Picture 3" descr="C:\Users\atedrow\Dropbox\Amanda Tedrow\Zelkova_serrat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1774" y="1905000"/>
            <a:ext cx="5380302"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Annuals and Perennials</a:t>
            </a:r>
            <a:endParaRPr lang="en-US" dirty="0"/>
          </a:p>
        </p:txBody>
      </p:sp>
    </p:spTree>
    <p:extLst>
      <p:ext uri="{BB962C8B-B14F-4D97-AF65-F5344CB8AC3E}">
        <p14:creationId xmlns:p14="http://schemas.microsoft.com/office/powerpoint/2010/main" val="200849344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Achillea</a:t>
            </a:r>
            <a:r>
              <a:rPr lang="en-US" sz="3200" i="1" dirty="0" smtClean="0"/>
              <a:t> spp.</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Yarrow</a:t>
            </a:r>
            <a:endParaRPr lang="en-US" sz="2800" dirty="0"/>
          </a:p>
        </p:txBody>
      </p:sp>
      <p:pic>
        <p:nvPicPr>
          <p:cNvPr id="165890" name="Picture 2" descr="C:\Users\atedrow\Dropbox\Amanda Tedrow\Achillea_s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828800"/>
            <a:ext cx="6415524" cy="4807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Agapanthus </a:t>
            </a:r>
            <a:r>
              <a:rPr lang="en-US" sz="3200" i="1" dirty="0" err="1" smtClean="0"/>
              <a:t>africanus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Lily of the Nile</a:t>
            </a:r>
            <a:endParaRPr lang="en-US" sz="2800" dirty="0"/>
          </a:p>
        </p:txBody>
      </p:sp>
      <p:pic>
        <p:nvPicPr>
          <p:cNvPr id="166914" name="Picture 2" descr="C:\Users\atedrow\Dropbox\Amanda Tedrow\Agapanthus_african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13972"/>
            <a:ext cx="6468758" cy="447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Ageratum </a:t>
            </a:r>
            <a:r>
              <a:rPr lang="en-US" sz="3200" i="1" dirty="0" err="1" smtClean="0"/>
              <a:t>houstonianum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Ageratum</a:t>
            </a:r>
            <a:endParaRPr lang="en-US" sz="2800" dirty="0"/>
          </a:p>
        </p:txBody>
      </p:sp>
      <p:pic>
        <p:nvPicPr>
          <p:cNvPr id="167938" name="Picture 2" descr="C:\Users\atedrow\Dropbox\Amanda Tedrow\Ageratum_houstonianum.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8000"/>
                    </a14:imgEffect>
                  </a14:imgLayer>
                </a14:imgProps>
              </a:ext>
              <a:ext uri="{28A0092B-C50C-407E-A947-70E740481C1C}">
                <a14:useLocalDpi xmlns:a14="http://schemas.microsoft.com/office/drawing/2010/main" val="0"/>
              </a:ext>
            </a:extLst>
          </a:blip>
          <a:srcRect/>
          <a:stretch>
            <a:fillRect/>
          </a:stretch>
        </p:blipFill>
        <p:spPr bwMode="auto">
          <a:xfrm>
            <a:off x="1524000" y="1809888"/>
            <a:ext cx="6019800" cy="4511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Antirrhinum </a:t>
            </a:r>
            <a:r>
              <a:rPr lang="en-US" sz="3200" i="1" dirty="0" err="1" smtClean="0"/>
              <a:t>majus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Snapdragon</a:t>
            </a:r>
            <a:endParaRPr lang="en-US" sz="2800" dirty="0"/>
          </a:p>
        </p:txBody>
      </p:sp>
      <p:pic>
        <p:nvPicPr>
          <p:cNvPr id="168962" name="Picture 2" descr="C:\Users\atedrow\Dropbox\Amanda Tedrow\Antirrhinum_maj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28800"/>
            <a:ext cx="6070600" cy="4549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Aquilegia </a:t>
            </a:r>
            <a:r>
              <a:rPr lang="en-US" sz="3200" i="1" dirty="0" err="1" smtClean="0"/>
              <a:t>hybrida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Columbine</a:t>
            </a:r>
            <a:endParaRPr lang="en-US" sz="2800" dirty="0"/>
          </a:p>
        </p:txBody>
      </p:sp>
      <p:pic>
        <p:nvPicPr>
          <p:cNvPr id="169986" name="Picture 2" descr="C:\Users\atedrow\Dropbox\Amanda Tedrow\Aquilegia_hybri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752600"/>
            <a:ext cx="6153860" cy="4611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Buddleia </a:t>
            </a:r>
            <a:r>
              <a:rPr lang="en-US" sz="3200" i="1" dirty="0" err="1" smtClean="0"/>
              <a:t>davidii</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Butterfly Bush</a:t>
            </a:r>
            <a:endParaRPr lang="en-US" sz="2800" dirty="0"/>
          </a:p>
        </p:txBody>
      </p:sp>
      <p:pic>
        <p:nvPicPr>
          <p:cNvPr id="15362" name="Picture 2" descr="C:\Users\atedrow\Dropbox\Amanda Tedrow\Buddleia_davidii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76400"/>
            <a:ext cx="3429000" cy="4809743"/>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atedrow\Dropbox\Amanda Tedrow\Buddleia_davidii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1774" y="2971800"/>
            <a:ext cx="5380302"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Artemisia </a:t>
            </a:r>
            <a:r>
              <a:rPr lang="en-US" sz="3200" i="1" dirty="0" err="1" smtClean="0"/>
              <a:t>ludoviciana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Silver King’ Wormwood</a:t>
            </a:r>
            <a:endParaRPr lang="en-US" sz="2800" dirty="0"/>
          </a:p>
        </p:txBody>
      </p:sp>
      <p:pic>
        <p:nvPicPr>
          <p:cNvPr id="171010" name="Picture 2" descr="C:\Users\atedrow\Dropbox\Amanda Tedrow\Artemisia_s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752600"/>
            <a:ext cx="4648200" cy="485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Asclepias</a:t>
            </a:r>
            <a:r>
              <a:rPr lang="en-US" sz="3200" i="1" dirty="0" smtClean="0"/>
              <a:t> </a:t>
            </a:r>
            <a:r>
              <a:rPr lang="en-US" sz="3200" i="1" dirty="0" err="1" smtClean="0"/>
              <a:t>tuberosa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Butterfly Weed (Milkweed)</a:t>
            </a:r>
            <a:endParaRPr lang="en-US" sz="2800" dirty="0"/>
          </a:p>
        </p:txBody>
      </p:sp>
      <p:pic>
        <p:nvPicPr>
          <p:cNvPr id="172034" name="Picture 2" descr="C:\Users\atedrow\Dropbox\Amanda Tedrow\Asclepias_tuberos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383" y="1905000"/>
            <a:ext cx="6813085" cy="471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Asparagus </a:t>
            </a:r>
            <a:r>
              <a:rPr lang="en-US" sz="3200" i="1" dirty="0" err="1" smtClean="0"/>
              <a:t>sprengeri</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Asparagus Fern</a:t>
            </a:r>
            <a:endParaRPr lang="en-US" sz="2800" dirty="0"/>
          </a:p>
        </p:txBody>
      </p:sp>
      <p:pic>
        <p:nvPicPr>
          <p:cNvPr id="173058" name="Picture 2" descr="C:\Users\atedrow\Dropbox\Amanda Tedrow\Asparagus_densiflorus_Sprenger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874520"/>
            <a:ext cx="5562600" cy="445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Astilbe</a:t>
            </a:r>
            <a:r>
              <a:rPr lang="en-US" sz="3200" i="1" dirty="0" smtClean="0"/>
              <a:t> </a:t>
            </a:r>
            <a:r>
              <a:rPr lang="en-US" sz="3200" i="1" dirty="0" err="1" smtClean="0"/>
              <a:t>arendsii</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Astilbe</a:t>
            </a:r>
            <a:endParaRPr lang="en-US" sz="2800" dirty="0"/>
          </a:p>
        </p:txBody>
      </p:sp>
      <p:pic>
        <p:nvPicPr>
          <p:cNvPr id="174082" name="Picture 2" descr="C:\Users\atedrow\Dropbox\Amanda Tedrow\Astilbe_x_arends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59333"/>
            <a:ext cx="6477000" cy="4463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Begonia </a:t>
            </a:r>
            <a:r>
              <a:rPr lang="en-US" sz="3200" i="1" dirty="0" err="1" smtClean="0"/>
              <a:t>semperflorens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Begonia</a:t>
            </a:r>
            <a:endParaRPr lang="en-US" sz="2800" dirty="0"/>
          </a:p>
        </p:txBody>
      </p:sp>
      <p:pic>
        <p:nvPicPr>
          <p:cNvPr id="175106" name="Picture 2" descr="C:\Users\atedrow\Dropbox\Amanda Tedrow\Begonia_semperflorens-cultor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752600"/>
            <a:ext cx="6096000" cy="4568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Caladium spp.</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Caladium</a:t>
            </a:r>
            <a:endParaRPr lang="en-US" sz="2800" dirty="0"/>
          </a:p>
        </p:txBody>
      </p:sp>
      <p:pic>
        <p:nvPicPr>
          <p:cNvPr id="176130" name="Picture 2" descr="C:\Users\atedrow\Dropbox\Amanda Tedrow\Caladium_x_hortulan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62539"/>
            <a:ext cx="6079717" cy="455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Canna x </a:t>
            </a:r>
            <a:r>
              <a:rPr lang="en-US" sz="3200" i="1" dirty="0" err="1" smtClean="0"/>
              <a:t>generales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Canna Lily</a:t>
            </a:r>
            <a:endParaRPr lang="en-US" sz="2800" dirty="0"/>
          </a:p>
        </p:txBody>
      </p:sp>
      <p:pic>
        <p:nvPicPr>
          <p:cNvPr id="177154" name="Picture 2" descr="C:\Users\atedrow\Dropbox\Amanda Tedrow\Canna_x_general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905000"/>
            <a:ext cx="6262162" cy="433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Catharanthus</a:t>
            </a:r>
            <a:r>
              <a:rPr lang="en-US" sz="3200" i="1" dirty="0" smtClean="0"/>
              <a:t> </a:t>
            </a:r>
            <a:r>
              <a:rPr lang="en-US" sz="3200" i="1" dirty="0" err="1" smtClean="0"/>
              <a:t>rosea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Periwinkle (</a:t>
            </a:r>
            <a:r>
              <a:rPr lang="en-US" sz="2800" dirty="0" err="1" smtClean="0"/>
              <a:t>vinca</a:t>
            </a:r>
            <a:r>
              <a:rPr lang="en-US" sz="2800" dirty="0" smtClean="0"/>
              <a:t>)</a:t>
            </a:r>
            <a:endParaRPr lang="en-US" sz="2800" dirty="0"/>
          </a:p>
        </p:txBody>
      </p:sp>
      <p:pic>
        <p:nvPicPr>
          <p:cNvPr id="178178" name="Picture 2" descr="C:\Users\atedrow\Dropbox\Amanda Tedrow\Catharanthus_ros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9" y="1752600"/>
            <a:ext cx="6487123" cy="448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Celosia spp.</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Celosia</a:t>
            </a:r>
            <a:endParaRPr lang="en-US" sz="2800" dirty="0"/>
          </a:p>
        </p:txBody>
      </p:sp>
      <p:pic>
        <p:nvPicPr>
          <p:cNvPr id="179202" name="Picture 2" descr="C:\Users\atedrow\Dropbox\Amanda Tedrow\Celosia_s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710868"/>
            <a:ext cx="6248400" cy="4682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Ceratostigma</a:t>
            </a:r>
            <a:r>
              <a:rPr lang="en-US" sz="3200" i="1" dirty="0" smtClean="0"/>
              <a:t> </a:t>
            </a:r>
            <a:r>
              <a:rPr lang="en-US" sz="3200" i="1" dirty="0" err="1" smtClean="0"/>
              <a:t>plumbaginoides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Plumbago</a:t>
            </a:r>
            <a:endParaRPr lang="en-US" sz="2800" dirty="0"/>
          </a:p>
        </p:txBody>
      </p:sp>
      <p:pic>
        <p:nvPicPr>
          <p:cNvPr id="180226" name="Picture 2" descr="C:\Users\atedrow\Dropbox\Amanda Tedrow\Ceratostigma_plumbaginoid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775791"/>
            <a:ext cx="5922978" cy="4452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Buxus</a:t>
            </a:r>
            <a:r>
              <a:rPr lang="en-US" sz="3200" i="1" dirty="0" smtClean="0"/>
              <a:t> </a:t>
            </a:r>
            <a:r>
              <a:rPr lang="en-US" sz="3200" i="1" dirty="0" err="1" smtClean="0"/>
              <a:t>microphylla</a:t>
            </a:r>
            <a:r>
              <a:rPr lang="en-US" sz="3200" i="1" dirty="0" smtClean="0"/>
              <a:t> var. japonica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Japanese Boxwood</a:t>
            </a:r>
            <a:endParaRPr lang="en-US" sz="2800" dirty="0"/>
          </a:p>
        </p:txBody>
      </p:sp>
      <p:pic>
        <p:nvPicPr>
          <p:cNvPr id="16386" name="Picture 2" descr="C:\Users\atedrow\Dropbox\Amanda Tedrow\Buxus_microphyl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37" y="1889426"/>
            <a:ext cx="3448050" cy="4836464"/>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atedrow\Dropbox\Amanda Tedrow\Buxus_microphylla_var._japonic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703067"/>
            <a:ext cx="5955175" cy="4132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Chrysanthemum maximum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Shasta Daisy</a:t>
            </a:r>
            <a:endParaRPr lang="en-US" sz="2800" dirty="0"/>
          </a:p>
        </p:txBody>
      </p:sp>
      <p:pic>
        <p:nvPicPr>
          <p:cNvPr id="181250" name="Picture 2" descr="C:\Users\atedrow\Dropbox\Amanda Tedrow\Chrysanthemum_superb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05000"/>
            <a:ext cx="5943600" cy="4454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Coleus x </a:t>
            </a:r>
            <a:r>
              <a:rPr lang="en-US" sz="3200" i="1" dirty="0" err="1" smtClean="0"/>
              <a:t>hybridus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Coleus</a:t>
            </a:r>
            <a:endParaRPr lang="en-US" sz="2800" dirty="0"/>
          </a:p>
        </p:txBody>
      </p:sp>
      <p:pic>
        <p:nvPicPr>
          <p:cNvPr id="182274" name="Picture 2" descr="C:\Users\atedrow\Dropbox\Amanda Tedrow\Coleus_hybrid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847849"/>
            <a:ext cx="6170613" cy="462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Coreopsis </a:t>
            </a:r>
            <a:r>
              <a:rPr lang="en-US" sz="3200" i="1" dirty="0" err="1" smtClean="0"/>
              <a:t>verticillata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Threadleaf</a:t>
            </a:r>
            <a:r>
              <a:rPr lang="en-US" sz="2800" dirty="0" smtClean="0"/>
              <a:t> Coreopsis</a:t>
            </a:r>
            <a:endParaRPr lang="en-US" sz="2800" dirty="0"/>
          </a:p>
        </p:txBody>
      </p:sp>
      <p:pic>
        <p:nvPicPr>
          <p:cNvPr id="183298" name="Picture 2" descr="C:\Users\atedrow\Dropbox\Amanda Tedrow\Coreopsis_verticilla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05000"/>
            <a:ext cx="5889064" cy="441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Delosperma</a:t>
            </a:r>
            <a:r>
              <a:rPr lang="en-US" sz="3200" i="1" dirty="0" smtClean="0"/>
              <a:t> </a:t>
            </a:r>
            <a:r>
              <a:rPr lang="en-US" sz="3200" i="1" dirty="0" err="1" smtClean="0"/>
              <a:t>cooperi</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Hardy Ice Plant</a:t>
            </a:r>
            <a:endParaRPr lang="en-US" sz="2800" dirty="0"/>
          </a:p>
        </p:txBody>
      </p:sp>
      <p:pic>
        <p:nvPicPr>
          <p:cNvPr id="184322" name="Picture 2" descr="C:\Users\atedrow\Dropbox\Amanda Tedrow\Delosperma_s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774263"/>
            <a:ext cx="6653212" cy="4601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Dianthus spp.</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Dianthus</a:t>
            </a:r>
            <a:endParaRPr lang="en-US" sz="2800" dirty="0"/>
          </a:p>
        </p:txBody>
      </p:sp>
      <p:pic>
        <p:nvPicPr>
          <p:cNvPr id="185346" name="Picture 2" descr="C:\Users\atedrow\Dropbox\Amanda Tedrow\Dianthus_sp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905000"/>
            <a:ext cx="6512635" cy="4519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Dicentra</a:t>
            </a:r>
            <a:r>
              <a:rPr lang="en-US" sz="3200" i="1" dirty="0" smtClean="0"/>
              <a:t> </a:t>
            </a:r>
            <a:r>
              <a:rPr lang="en-US" sz="3200" i="1" dirty="0" err="1" smtClean="0"/>
              <a:t>spectabilis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Bleeding Heart</a:t>
            </a:r>
            <a:endParaRPr lang="en-US" sz="2800" dirty="0"/>
          </a:p>
        </p:txBody>
      </p:sp>
      <p:pic>
        <p:nvPicPr>
          <p:cNvPr id="186370" name="Picture 2" descr="C:\Users\atedrow\Dropbox\Amanda Tedrow\Dicentra_s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828800"/>
            <a:ext cx="6477000" cy="4494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Digitalis </a:t>
            </a:r>
            <a:r>
              <a:rPr lang="en-US" sz="3200" i="1" dirty="0" err="1" smtClean="0"/>
              <a:t>purpurea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Foxglove</a:t>
            </a:r>
            <a:endParaRPr lang="en-US" sz="2800" dirty="0"/>
          </a:p>
        </p:txBody>
      </p:sp>
      <p:pic>
        <p:nvPicPr>
          <p:cNvPr id="187394" name="Picture 2" descr="C:\Users\atedrow\Dropbox\Amanda Tedrow\Digitalis_purpur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270" y="1845917"/>
            <a:ext cx="6519260" cy="450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Dryopteris</a:t>
            </a:r>
            <a:r>
              <a:rPr lang="en-US" sz="3200" i="1" dirty="0" smtClean="0"/>
              <a:t> </a:t>
            </a:r>
            <a:r>
              <a:rPr lang="en-US" sz="3200" i="1" dirty="0" err="1" smtClean="0"/>
              <a:t>erythrosora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Japanese Autumn Fern</a:t>
            </a:r>
            <a:endParaRPr lang="en-US" sz="2800" dirty="0"/>
          </a:p>
        </p:txBody>
      </p:sp>
      <p:pic>
        <p:nvPicPr>
          <p:cNvPr id="188418" name="Picture 2" descr="C:\Users\atedrow\Dropbox\Amanda Tedrow\Dryopteris_erythroso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81199"/>
            <a:ext cx="6248400" cy="4321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Echinacea </a:t>
            </a:r>
            <a:r>
              <a:rPr lang="en-US" sz="3200" i="1" dirty="0" err="1" smtClean="0"/>
              <a:t>purpurea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Purple Coneflower</a:t>
            </a:r>
            <a:endParaRPr lang="en-US" sz="2800" dirty="0"/>
          </a:p>
        </p:txBody>
      </p:sp>
      <p:pic>
        <p:nvPicPr>
          <p:cNvPr id="189442" name="Picture 2" descr="C:\Users\atedrow\Dropbox\Amanda Tedrow\Echinacea_purpur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638" y="1625600"/>
            <a:ext cx="3949700" cy="527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Gaillardia </a:t>
            </a:r>
            <a:r>
              <a:rPr lang="en-US" sz="3200" i="1" dirty="0" err="1" smtClean="0"/>
              <a:t>aristata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Blanket Flower (Fiesta Daisy)</a:t>
            </a:r>
            <a:endParaRPr lang="en-US" sz="2800" dirty="0"/>
          </a:p>
        </p:txBody>
      </p:sp>
      <p:pic>
        <p:nvPicPr>
          <p:cNvPr id="190466" name="Picture 2" descr="C:\Users\atedrow\Dropbox\Amanda Tedrow\Gaillardia_arista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600" y="1792287"/>
            <a:ext cx="6070600" cy="4549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Buxus</a:t>
            </a:r>
            <a:r>
              <a:rPr lang="en-US" sz="3200" i="1" dirty="0" smtClean="0"/>
              <a:t> </a:t>
            </a:r>
            <a:r>
              <a:rPr lang="en-US" sz="3200" i="1" dirty="0" err="1" smtClean="0"/>
              <a:t>sempervirens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Common Boxwood</a:t>
            </a:r>
            <a:endParaRPr lang="en-US" sz="2800" dirty="0"/>
          </a:p>
        </p:txBody>
      </p:sp>
      <p:pic>
        <p:nvPicPr>
          <p:cNvPr id="17410" name="Picture 2" descr="C:\Users\atedrow\Dropbox\Amanda Tedrow\Buxus_semperviren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73576"/>
            <a:ext cx="5270501" cy="3949700"/>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C:\Users\atedrow\Dropbox\Amanda Tedrow\Buxus_semperviren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934982"/>
            <a:ext cx="3513881" cy="4928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Gomphrena</a:t>
            </a:r>
            <a:r>
              <a:rPr lang="en-US" sz="3200" i="1" dirty="0" smtClean="0"/>
              <a:t> </a:t>
            </a:r>
            <a:r>
              <a:rPr lang="en-US" sz="3200" i="1" dirty="0" err="1" smtClean="0"/>
              <a:t>globosa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Globe Amaranth</a:t>
            </a:r>
            <a:endParaRPr lang="en-US" sz="2800" dirty="0"/>
          </a:p>
        </p:txBody>
      </p:sp>
      <p:pic>
        <p:nvPicPr>
          <p:cNvPr id="191490" name="Picture 2" descr="C:\Users\atedrow\Dropbox\Amanda Tedrow\Gomphrena_globos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828800"/>
            <a:ext cx="6400800" cy="4796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Helianthus </a:t>
            </a:r>
            <a:r>
              <a:rPr lang="en-US" sz="3200" i="1" dirty="0" err="1" smtClean="0"/>
              <a:t>angustifolius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Swamp Sunflower</a:t>
            </a:r>
            <a:endParaRPr lang="en-US" sz="2800" dirty="0"/>
          </a:p>
        </p:txBody>
      </p:sp>
      <p:pic>
        <p:nvPicPr>
          <p:cNvPr id="192514" name="Picture 2" descr="C:\Users\atedrow\Dropbox\Amanda Tedrow\Helianthus_angustifoli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905000"/>
            <a:ext cx="6248400" cy="4697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Helleborus</a:t>
            </a:r>
            <a:r>
              <a:rPr lang="en-US" sz="3200" i="1" dirty="0" smtClean="0"/>
              <a:t> </a:t>
            </a:r>
            <a:r>
              <a:rPr lang="en-US" sz="3200" i="1" dirty="0" err="1" smtClean="0"/>
              <a:t>orientalis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Lenten Rose</a:t>
            </a:r>
            <a:endParaRPr lang="en-US" sz="2800" dirty="0"/>
          </a:p>
        </p:txBody>
      </p:sp>
      <p:pic>
        <p:nvPicPr>
          <p:cNvPr id="193538" name="Picture 2" descr="C:\Users\atedrow\Dropbox\Amanda Tedrow\Helleborus_oriental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905000"/>
            <a:ext cx="6781800" cy="4673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Hemerocallis</a:t>
            </a:r>
            <a:r>
              <a:rPr lang="en-US" sz="3200" i="1" dirty="0" smtClean="0"/>
              <a:t> spp.</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Daylily</a:t>
            </a:r>
            <a:endParaRPr lang="en-US" sz="2800" dirty="0"/>
          </a:p>
        </p:txBody>
      </p:sp>
      <p:pic>
        <p:nvPicPr>
          <p:cNvPr id="194562" name="Picture 2" descr="C:\Users\atedrow\Dropbox\Amanda Tedrow\Hemerocallis_sp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05000"/>
            <a:ext cx="6172200" cy="4625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Heuchera</a:t>
            </a:r>
            <a:r>
              <a:rPr lang="en-US" sz="3200" i="1" dirty="0" smtClean="0"/>
              <a:t> </a:t>
            </a:r>
            <a:r>
              <a:rPr lang="en-US" sz="3200" i="1" dirty="0" err="1" smtClean="0"/>
              <a:t>sanguinea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Coral Bells</a:t>
            </a:r>
            <a:endParaRPr lang="en-US" sz="2800" dirty="0"/>
          </a:p>
        </p:txBody>
      </p:sp>
      <p:pic>
        <p:nvPicPr>
          <p:cNvPr id="195586" name="Picture 2" descr="C:\Users\atedrow\Dropbox\Amanda Tedrow\Heuchera_s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828800"/>
            <a:ext cx="6477000" cy="486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Hosta</a:t>
            </a:r>
            <a:r>
              <a:rPr lang="en-US" sz="3200" i="1" dirty="0" smtClean="0"/>
              <a:t> spp.</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Hosta</a:t>
            </a:r>
            <a:endParaRPr lang="en-US" sz="2800" dirty="0"/>
          </a:p>
        </p:txBody>
      </p:sp>
      <p:pic>
        <p:nvPicPr>
          <p:cNvPr id="196610" name="Picture 2" descr="C:\Users\atedrow\Dropbox\Amanda Tedrow\Hosta_sp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069202"/>
            <a:ext cx="6248400" cy="418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Iberis</a:t>
            </a:r>
            <a:r>
              <a:rPr lang="en-US" sz="3200" i="1" dirty="0" smtClean="0"/>
              <a:t> </a:t>
            </a:r>
            <a:r>
              <a:rPr lang="en-US" sz="3200" i="1" dirty="0" err="1" smtClean="0"/>
              <a:t>sempervirens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Candytuft</a:t>
            </a:r>
            <a:endParaRPr lang="en-US" sz="2800" dirty="0"/>
          </a:p>
        </p:txBody>
      </p:sp>
      <p:pic>
        <p:nvPicPr>
          <p:cNvPr id="197634" name="Picture 2" descr="C:\Users\atedrow\Dropbox\Amanda Tedrow\Iberis_semperviren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817596"/>
            <a:ext cx="2819400" cy="3954680"/>
          </a:xfrm>
          <a:prstGeom prst="rect">
            <a:avLst/>
          </a:prstGeom>
          <a:noFill/>
          <a:extLst>
            <a:ext uri="{909E8E84-426E-40DD-AFC4-6F175D3DCCD1}">
              <a14:hiddenFill xmlns:a14="http://schemas.microsoft.com/office/drawing/2010/main">
                <a:solidFill>
                  <a:srgbClr val="FFFFFF"/>
                </a:solidFill>
              </a14:hiddenFill>
            </a:ext>
          </a:extLst>
        </p:spPr>
      </p:pic>
      <p:pic>
        <p:nvPicPr>
          <p:cNvPr id="197635" name="Picture 3" descr="C:\Users\atedrow\Dropbox\Amanda Tedrow\Iberis_semperviren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235905"/>
            <a:ext cx="6096000" cy="4568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Impatiens </a:t>
            </a:r>
            <a:r>
              <a:rPr lang="en-US" sz="3200" i="1" dirty="0" err="1" smtClean="0"/>
              <a:t>wallerana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Impatiens</a:t>
            </a:r>
            <a:endParaRPr lang="en-US" sz="2800" dirty="0"/>
          </a:p>
        </p:txBody>
      </p:sp>
      <p:pic>
        <p:nvPicPr>
          <p:cNvPr id="198658" name="Picture 2" descr="C:\Users\atedrow\Dropbox\Amanda Tedrow\Impatiens_wallera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90290"/>
            <a:ext cx="5943600" cy="4454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Iris spp.</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Iris</a:t>
            </a:r>
            <a:endParaRPr lang="en-US" sz="2800" dirty="0"/>
          </a:p>
        </p:txBody>
      </p:sp>
      <p:pic>
        <p:nvPicPr>
          <p:cNvPr id="199682" name="Picture 2" descr="C:\Users\atedrow\Dropbox\Amanda Tedrow\Iris_sp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828800"/>
            <a:ext cx="3949700" cy="527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Lantana </a:t>
            </a:r>
            <a:r>
              <a:rPr lang="en-US" sz="3200" i="1" dirty="0" err="1" smtClean="0"/>
              <a:t>camara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Lantana</a:t>
            </a:r>
            <a:endParaRPr lang="en-US" sz="2800" dirty="0"/>
          </a:p>
        </p:txBody>
      </p:sp>
      <p:pic>
        <p:nvPicPr>
          <p:cNvPr id="200706" name="Picture 2" descr="C:\Users\atedrow\Dropbox\Amanda Tedrow\Lantana_cama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84362"/>
            <a:ext cx="5925075" cy="4440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Trees/Shrubs/Vines/Groundcovers</a:t>
            </a:r>
            <a:endParaRPr lang="en-US" dirty="0"/>
          </a:p>
        </p:txBody>
      </p:sp>
    </p:spTree>
    <p:extLst>
      <p:ext uri="{BB962C8B-B14F-4D97-AF65-F5344CB8AC3E}">
        <p14:creationId xmlns:p14="http://schemas.microsoft.com/office/powerpoint/2010/main" val="744980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Calycanthus</a:t>
            </a:r>
            <a:r>
              <a:rPr lang="en-US" sz="3200" i="1" dirty="0" smtClean="0"/>
              <a:t> </a:t>
            </a:r>
            <a:r>
              <a:rPr lang="en-US" sz="3200" i="1" dirty="0" err="1" smtClean="0"/>
              <a:t>floridus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Sweet Shrub</a:t>
            </a:r>
            <a:endParaRPr lang="en-US" sz="2800" dirty="0"/>
          </a:p>
        </p:txBody>
      </p:sp>
      <p:pic>
        <p:nvPicPr>
          <p:cNvPr id="1026" name="Picture 2" descr="C:\Users\atedrow\Dropbox\Amanda Tedrow\Calycanthus_floridu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9" y="2286000"/>
            <a:ext cx="5270500" cy="39497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tedrow\Dropbox\Amanda Tedrow\Calycanthus_floridu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752600"/>
            <a:ext cx="3386137" cy="4749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Liatris</a:t>
            </a:r>
            <a:r>
              <a:rPr lang="en-US" sz="3200" i="1" dirty="0" smtClean="0"/>
              <a:t> </a:t>
            </a:r>
            <a:r>
              <a:rPr lang="en-US" sz="3200" i="1" dirty="0" err="1" smtClean="0"/>
              <a:t>spicata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Gayfeather</a:t>
            </a:r>
            <a:endParaRPr lang="en-US" sz="2800" dirty="0"/>
          </a:p>
        </p:txBody>
      </p:sp>
      <p:pic>
        <p:nvPicPr>
          <p:cNvPr id="201730" name="Picture 2" descr="C:\Users\atedrow\Dropbox\Amanda Tedrow\Liatris_spica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981200"/>
            <a:ext cx="6280526"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Lobelia </a:t>
            </a:r>
            <a:r>
              <a:rPr lang="en-US" sz="3200" i="1" dirty="0" err="1" smtClean="0"/>
              <a:t>cardinalis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Cardinal Flower</a:t>
            </a:r>
            <a:endParaRPr lang="en-US" sz="2800" dirty="0"/>
          </a:p>
        </p:txBody>
      </p:sp>
      <p:pic>
        <p:nvPicPr>
          <p:cNvPr id="202754" name="Picture 2" descr="C:\Users\atedrow\Dropbox\Amanda Tedrow\Lobelia_cardinal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828800"/>
            <a:ext cx="419100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Lobularia</a:t>
            </a:r>
            <a:r>
              <a:rPr lang="en-US" sz="3200" i="1" dirty="0" smtClean="0"/>
              <a:t> </a:t>
            </a:r>
            <a:r>
              <a:rPr lang="en-US" sz="3200" i="1" dirty="0" err="1" smtClean="0"/>
              <a:t>maritima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Alyssum</a:t>
            </a:r>
            <a:endParaRPr lang="en-US" sz="2800" dirty="0"/>
          </a:p>
        </p:txBody>
      </p:sp>
      <p:pic>
        <p:nvPicPr>
          <p:cNvPr id="203778" name="Picture 2" descr="C:\Users\atedrow\Dropbox\Amanda Tedrow\Lobularia_mariti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81199"/>
            <a:ext cx="6400800" cy="444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Lythrum</a:t>
            </a:r>
            <a:r>
              <a:rPr lang="en-US" sz="3200" i="1" dirty="0" smtClean="0"/>
              <a:t> </a:t>
            </a:r>
            <a:r>
              <a:rPr lang="en-US" sz="3200" i="1" dirty="0" err="1" smtClean="0"/>
              <a:t>salicaria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Purple Loosestrife</a:t>
            </a:r>
            <a:endParaRPr lang="en-US" sz="2800" dirty="0"/>
          </a:p>
        </p:txBody>
      </p:sp>
      <p:pic>
        <p:nvPicPr>
          <p:cNvPr id="204802" name="Picture 2" descr="C:\Users\atedrow\Dropbox\Amanda Tedrow\Lythrum_salicar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905000"/>
            <a:ext cx="4191000" cy="55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Melampodium</a:t>
            </a:r>
            <a:r>
              <a:rPr lang="en-US" sz="3200" i="1" dirty="0" smtClean="0"/>
              <a:t> </a:t>
            </a:r>
            <a:r>
              <a:rPr lang="en-US" sz="3200" i="1" dirty="0" err="1" smtClean="0"/>
              <a:t>cinereum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Mountain Daisy</a:t>
            </a:r>
            <a:endParaRPr lang="en-US" sz="2800" dirty="0"/>
          </a:p>
        </p:txBody>
      </p:sp>
      <p:pic>
        <p:nvPicPr>
          <p:cNvPr id="205826" name="Picture 2" descr="C:\Users\atedrow\Dropbox\Amanda Tedrow\Melampodium_cinere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97765"/>
            <a:ext cx="5694174"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Monarda</a:t>
            </a:r>
            <a:r>
              <a:rPr lang="en-US" sz="3200" i="1" dirty="0" smtClean="0"/>
              <a:t> </a:t>
            </a:r>
            <a:r>
              <a:rPr lang="en-US" sz="3200" i="1" dirty="0" err="1" smtClean="0"/>
              <a:t>didyma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Monarda</a:t>
            </a:r>
            <a:r>
              <a:rPr lang="en-US" sz="2800" dirty="0" smtClean="0"/>
              <a:t> (Bee Balm)</a:t>
            </a:r>
            <a:endParaRPr lang="en-US" sz="2800" dirty="0"/>
          </a:p>
        </p:txBody>
      </p:sp>
      <p:pic>
        <p:nvPicPr>
          <p:cNvPr id="206850" name="Picture 2" descr="C:\Users\atedrow\Dropbox\Amanda Tedrow\Monarda_didy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905000"/>
            <a:ext cx="5943600" cy="4454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Pelargonium </a:t>
            </a:r>
            <a:r>
              <a:rPr lang="en-US" sz="3200" i="1" dirty="0" err="1" smtClean="0"/>
              <a:t>hortorum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Geranium</a:t>
            </a:r>
            <a:endParaRPr lang="en-US" sz="2800" dirty="0"/>
          </a:p>
        </p:txBody>
      </p:sp>
      <p:pic>
        <p:nvPicPr>
          <p:cNvPr id="207874" name="Picture 2" descr="C:\Users\atedrow\Dropbox\Amanda Tedrow\Pelargonium_x_hortor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736035"/>
            <a:ext cx="6225885" cy="4665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Perovskia</a:t>
            </a:r>
            <a:r>
              <a:rPr lang="en-US" sz="3200" i="1" dirty="0" smtClean="0"/>
              <a:t> </a:t>
            </a:r>
            <a:r>
              <a:rPr lang="en-US" sz="3200" i="1" dirty="0" err="1" smtClean="0"/>
              <a:t>atriplicifolia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Russian Sage</a:t>
            </a:r>
            <a:endParaRPr lang="en-US" sz="2800" dirty="0"/>
          </a:p>
        </p:txBody>
      </p:sp>
      <p:pic>
        <p:nvPicPr>
          <p:cNvPr id="208898" name="Picture 2" descr="C:\Users\atedrow\Dropbox\Amanda Tedrow\Perovskia_atriplicifo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850" y="2316163"/>
            <a:ext cx="52705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Petunia </a:t>
            </a:r>
            <a:r>
              <a:rPr lang="en-US" sz="3200" i="1" dirty="0" err="1" smtClean="0"/>
              <a:t>hybrida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Petunia</a:t>
            </a:r>
            <a:endParaRPr lang="en-US" sz="2800" dirty="0"/>
          </a:p>
        </p:txBody>
      </p:sp>
      <p:pic>
        <p:nvPicPr>
          <p:cNvPr id="209922" name="Picture 2" descr="C:\Users\atedrow\Dropbox\Amanda Tedrow\Petunia_hybri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838739"/>
            <a:ext cx="5982272" cy="448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Phlox </a:t>
            </a:r>
            <a:r>
              <a:rPr lang="en-US" sz="3200" i="1" dirty="0" err="1" smtClean="0"/>
              <a:t>paniculata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Tall Phlox</a:t>
            </a:r>
            <a:endParaRPr lang="en-US" sz="2800" dirty="0"/>
          </a:p>
        </p:txBody>
      </p:sp>
      <p:pic>
        <p:nvPicPr>
          <p:cNvPr id="210946" name="Picture 2" descr="C:\Users\atedrow\Dropbox\Amanda Tedrow\Phlox_panicula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752600"/>
            <a:ext cx="6248400" cy="4682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Camellia japonica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Japanese Camellia</a:t>
            </a:r>
            <a:endParaRPr lang="en-US" sz="2800" dirty="0"/>
          </a:p>
        </p:txBody>
      </p:sp>
      <p:pic>
        <p:nvPicPr>
          <p:cNvPr id="19458" name="Picture 2" descr="C:\Users\atedrow\Dropbox\Amanda Tedrow\Camellia_japonic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 y="2362200"/>
            <a:ext cx="5999219" cy="4495800"/>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Users\atedrow\Dropbox\Amanda Tedrow\Camellia_japonic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676400"/>
            <a:ext cx="3230563" cy="4531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Phlox </a:t>
            </a:r>
            <a:r>
              <a:rPr lang="en-US" sz="3200" i="1" dirty="0" err="1" smtClean="0"/>
              <a:t>subulata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Creeping Phlox (Thrift)</a:t>
            </a:r>
            <a:endParaRPr lang="en-US" sz="2800" dirty="0"/>
          </a:p>
        </p:txBody>
      </p:sp>
      <p:pic>
        <p:nvPicPr>
          <p:cNvPr id="211970" name="Picture 2" descr="C:\Users\atedrow\Dropbox\Amanda Tedrow\Phlox_subula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901687"/>
            <a:ext cx="6248400" cy="4697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Portulaca</a:t>
            </a:r>
            <a:r>
              <a:rPr lang="en-US" sz="3200" i="1" dirty="0" smtClean="0"/>
              <a:t> </a:t>
            </a:r>
            <a:r>
              <a:rPr lang="en-US" sz="3200" i="1" dirty="0" err="1" smtClean="0"/>
              <a:t>grandiflora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Moss Rose</a:t>
            </a:r>
            <a:endParaRPr lang="en-US" sz="2800" dirty="0"/>
          </a:p>
        </p:txBody>
      </p:sp>
      <p:pic>
        <p:nvPicPr>
          <p:cNvPr id="212994" name="Picture 2" descr="C:\Users\atedrow\Dropbox\Amanda Tedrow\Portulaca_grandiflo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725" y="1920875"/>
            <a:ext cx="5270500"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Rosmarinus</a:t>
            </a:r>
            <a:r>
              <a:rPr lang="en-US" sz="3200" i="1" dirty="0" smtClean="0"/>
              <a:t> </a:t>
            </a:r>
            <a:r>
              <a:rPr lang="en-US" sz="3200" i="1" dirty="0" err="1" smtClean="0"/>
              <a:t>officinalis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Rosemary</a:t>
            </a:r>
            <a:endParaRPr lang="en-US" sz="2800" dirty="0"/>
          </a:p>
        </p:txBody>
      </p:sp>
      <p:pic>
        <p:nvPicPr>
          <p:cNvPr id="214018" name="Picture 2" descr="C:\Users\atedrow\Dropbox\Amanda Tedrow\Rosmarinus_officinali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4999"/>
            <a:ext cx="5562600" cy="4182003"/>
          </a:xfrm>
          <a:prstGeom prst="rect">
            <a:avLst/>
          </a:prstGeom>
          <a:noFill/>
          <a:extLst>
            <a:ext uri="{909E8E84-426E-40DD-AFC4-6F175D3DCCD1}">
              <a14:hiddenFill xmlns:a14="http://schemas.microsoft.com/office/drawing/2010/main">
                <a:solidFill>
                  <a:srgbClr val="FFFFFF"/>
                </a:solidFill>
              </a14:hiddenFill>
            </a:ext>
          </a:extLst>
        </p:spPr>
      </p:pic>
      <p:pic>
        <p:nvPicPr>
          <p:cNvPr id="214019" name="Picture 3" descr="C:\Users\atedrow\Dropbox\Amanda Tedrow\Rosmarinus_officinali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748765"/>
            <a:ext cx="3581400" cy="502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Rudbeckia</a:t>
            </a:r>
            <a:r>
              <a:rPr lang="en-US" sz="3200" i="1" dirty="0" smtClean="0"/>
              <a:t> </a:t>
            </a:r>
            <a:r>
              <a:rPr lang="en-US" sz="3200" i="1" dirty="0" err="1" smtClean="0"/>
              <a:t>fulgida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Black-eyed Susan</a:t>
            </a:r>
            <a:endParaRPr lang="en-US" sz="2800" dirty="0"/>
          </a:p>
        </p:txBody>
      </p:sp>
      <p:pic>
        <p:nvPicPr>
          <p:cNvPr id="215042" name="Picture 2" descr="C:\Users\atedrow\Dropbox\Amanda Tedrow\Rudbeckia_fulgi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724844"/>
            <a:ext cx="6629400" cy="4968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Salvia </a:t>
            </a:r>
            <a:r>
              <a:rPr lang="en-US" sz="3200" i="1" dirty="0" err="1" smtClean="0"/>
              <a:t>officinalis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Common Sage</a:t>
            </a:r>
            <a:endParaRPr lang="en-US" sz="2800" dirty="0"/>
          </a:p>
        </p:txBody>
      </p:sp>
      <p:pic>
        <p:nvPicPr>
          <p:cNvPr id="216066" name="Picture 2" descr="C:\Users\atedrow\Dropbox\Amanda Tedrow\Salvia_officinal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851991"/>
            <a:ext cx="6705600" cy="4653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Salvia </a:t>
            </a:r>
            <a:r>
              <a:rPr lang="en-US" sz="3200" i="1" dirty="0" err="1" smtClean="0"/>
              <a:t>splendens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Annual Salvia</a:t>
            </a:r>
            <a:endParaRPr lang="en-US" sz="2800" dirty="0"/>
          </a:p>
        </p:txBody>
      </p:sp>
      <p:pic>
        <p:nvPicPr>
          <p:cNvPr id="217090" name="Picture 2" descr="C:\Users\atedrow\Dropbox\Amanda Tedrow\Salvia_splende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828800"/>
            <a:ext cx="6096000" cy="4568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Salvia </a:t>
            </a:r>
            <a:r>
              <a:rPr lang="en-US" sz="3200" i="1" dirty="0" err="1" smtClean="0"/>
              <a:t>farinacea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Blue Salvia</a:t>
            </a:r>
            <a:endParaRPr lang="en-US" sz="2800" dirty="0"/>
          </a:p>
        </p:txBody>
      </p:sp>
      <p:pic>
        <p:nvPicPr>
          <p:cNvPr id="218114" name="Picture 2" descr="C:\Users\atedrow\Dropbox\Amanda Tedrow\Salvia_farinac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05000"/>
            <a:ext cx="6324600" cy="4739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Sedum spp.</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Stonecrop</a:t>
            </a:r>
            <a:endParaRPr lang="en-US" sz="2800" dirty="0"/>
          </a:p>
        </p:txBody>
      </p:sp>
      <p:pic>
        <p:nvPicPr>
          <p:cNvPr id="219138" name="Picture 2" descr="C:\Users\atedrow\Dropbox\Amanda Tedrow\Sedum_s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828800"/>
            <a:ext cx="6405945"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Senecio</a:t>
            </a:r>
            <a:r>
              <a:rPr lang="en-US" sz="3200" i="1" dirty="0" smtClean="0"/>
              <a:t> cineraria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Dusty Miller</a:t>
            </a:r>
            <a:endParaRPr lang="en-US" sz="2800" dirty="0"/>
          </a:p>
        </p:txBody>
      </p:sp>
      <p:pic>
        <p:nvPicPr>
          <p:cNvPr id="220162" name="Picture 2" descr="C:\Users\atedrow\Dropbox\Amanda Tedrow\Senecio_cinerar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828800"/>
            <a:ext cx="6248400" cy="4682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Solidago</a:t>
            </a:r>
            <a:r>
              <a:rPr lang="en-US" sz="3200" i="1" dirty="0" smtClean="0"/>
              <a:t> spp.</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Goldenrod</a:t>
            </a:r>
            <a:endParaRPr lang="en-US" sz="2800" dirty="0"/>
          </a:p>
        </p:txBody>
      </p:sp>
      <p:pic>
        <p:nvPicPr>
          <p:cNvPr id="221186" name="Picture 2" descr="C:\Users\atedrow\Dropbox\Amanda Tedrow\Solidago_s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036762"/>
            <a:ext cx="6124575" cy="4235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Camellia </a:t>
            </a:r>
            <a:r>
              <a:rPr lang="en-US" sz="3200" i="1" dirty="0" err="1" smtClean="0"/>
              <a:t>sasanqua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Sasanqua</a:t>
            </a:r>
            <a:r>
              <a:rPr lang="en-US" sz="2800" dirty="0" smtClean="0"/>
              <a:t> Camellia</a:t>
            </a:r>
            <a:endParaRPr lang="en-US" sz="2800" dirty="0"/>
          </a:p>
        </p:txBody>
      </p:sp>
      <p:pic>
        <p:nvPicPr>
          <p:cNvPr id="20482" name="Picture 2" descr="C:\Users\atedrow\Dropbox\Amanda Tedrow\Camellia_sasanqu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08300"/>
            <a:ext cx="5270500" cy="3949700"/>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C:\Users\atedrow\Dropbox\Amanda Tedrow\Camellia_sasanqu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655762"/>
            <a:ext cx="3081337" cy="4322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Stachys</a:t>
            </a:r>
            <a:r>
              <a:rPr lang="en-US" sz="3200" i="1" dirty="0" smtClean="0"/>
              <a:t> </a:t>
            </a:r>
            <a:r>
              <a:rPr lang="en-US" sz="3200" i="1" dirty="0" err="1" smtClean="0"/>
              <a:t>lanata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Lamb’s Ear (Woolly Betony)</a:t>
            </a:r>
            <a:endParaRPr lang="en-US" sz="2800" dirty="0"/>
          </a:p>
        </p:txBody>
      </p:sp>
      <p:pic>
        <p:nvPicPr>
          <p:cNvPr id="222210" name="Picture 2" descr="C:\Users\atedrow\Dropbox\Amanda Tedrow\Stachys_byzanti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04999"/>
            <a:ext cx="5867400" cy="4397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Stokesia</a:t>
            </a:r>
            <a:r>
              <a:rPr lang="en-US" sz="3200" i="1" dirty="0" smtClean="0"/>
              <a:t> </a:t>
            </a:r>
            <a:r>
              <a:rPr lang="en-US" sz="3200" i="1" dirty="0" err="1" smtClean="0"/>
              <a:t>laevis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Stokes’ Aster</a:t>
            </a:r>
            <a:endParaRPr lang="en-US" sz="2800" dirty="0"/>
          </a:p>
        </p:txBody>
      </p:sp>
      <p:pic>
        <p:nvPicPr>
          <p:cNvPr id="223234" name="Picture 2" descr="C:\Users\atedrow\Dropbox\Amanda Tedrow\Stokesia_laev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057400"/>
            <a:ext cx="6324600" cy="435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Tagetes</a:t>
            </a:r>
            <a:r>
              <a:rPr lang="en-US" sz="3200" i="1" dirty="0" smtClean="0"/>
              <a:t> </a:t>
            </a:r>
            <a:r>
              <a:rPr lang="en-US" sz="3200" i="1" dirty="0" err="1" smtClean="0"/>
              <a:t>patula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French Marigold</a:t>
            </a:r>
            <a:endParaRPr lang="en-US" sz="2800" dirty="0"/>
          </a:p>
        </p:txBody>
      </p:sp>
      <p:pic>
        <p:nvPicPr>
          <p:cNvPr id="224258" name="Picture 2" descr="C:\Users\atedrow\Dropbox\Amanda Tedrow\Tagetes_s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81200"/>
            <a:ext cx="6248400" cy="4682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Thymus vulgaris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Common Thyme</a:t>
            </a:r>
            <a:endParaRPr lang="en-US" sz="2800" dirty="0"/>
          </a:p>
        </p:txBody>
      </p:sp>
      <p:pic>
        <p:nvPicPr>
          <p:cNvPr id="225282" name="Picture 2" descr="C:\Users\atedrow\Dropbox\Amanda Tedrow\Thymus_vulgar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923221"/>
            <a:ext cx="6622996" cy="4404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Verbena </a:t>
            </a:r>
            <a:r>
              <a:rPr lang="en-US" sz="3200" i="1" dirty="0" err="1" smtClean="0"/>
              <a:t>canadensis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Verbena</a:t>
            </a:r>
            <a:endParaRPr lang="en-US" sz="2800" dirty="0"/>
          </a:p>
        </p:txBody>
      </p:sp>
      <p:pic>
        <p:nvPicPr>
          <p:cNvPr id="226306" name="Picture 2" descr="C:\Users\atedrow\Dropbox\Amanda Tedrow\Verbena_canadens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828800"/>
            <a:ext cx="6400800" cy="4796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Veronica </a:t>
            </a:r>
            <a:r>
              <a:rPr lang="en-US" sz="3200" i="1" dirty="0" err="1" smtClean="0"/>
              <a:t>longifolia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Veronica</a:t>
            </a:r>
            <a:endParaRPr lang="en-US" sz="2800" dirty="0"/>
          </a:p>
        </p:txBody>
      </p:sp>
      <p:pic>
        <p:nvPicPr>
          <p:cNvPr id="227330" name="Picture 2" descr="C:\Users\atedrow\Dropbox\Amanda Tedrow\Veronica_longifol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28800"/>
            <a:ext cx="7010400" cy="4848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Viola x </a:t>
            </a:r>
            <a:r>
              <a:rPr lang="en-US" sz="3200" i="1" dirty="0" err="1" smtClean="0"/>
              <a:t>wittrockiana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Pansy</a:t>
            </a:r>
            <a:endParaRPr lang="en-US" sz="2800" dirty="0"/>
          </a:p>
        </p:txBody>
      </p:sp>
      <p:pic>
        <p:nvPicPr>
          <p:cNvPr id="228354" name="Picture 2" descr="C:\Users\atedrow\Dropbox\Amanda Tedrow\Viola_wittrockia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931504"/>
            <a:ext cx="6096000" cy="4568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Zinnia </a:t>
            </a:r>
            <a:r>
              <a:rPr lang="en-US" sz="3200" i="1" dirty="0" err="1" smtClean="0"/>
              <a:t>elegans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Zinnia</a:t>
            </a:r>
            <a:endParaRPr lang="en-US" sz="2800" dirty="0"/>
          </a:p>
        </p:txBody>
      </p:sp>
      <p:pic>
        <p:nvPicPr>
          <p:cNvPr id="229378" name="Picture 2" descr="C:\Users\atedrow\Dropbox\Amanda Tedrow\Zinnia_s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399" y="2133600"/>
            <a:ext cx="5795855"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Lawngrasses</a:t>
            </a:r>
            <a:endParaRPr lang="en-US" dirty="0"/>
          </a:p>
        </p:txBody>
      </p:sp>
    </p:spTree>
    <p:extLst>
      <p:ext uri="{BB962C8B-B14F-4D97-AF65-F5344CB8AC3E}">
        <p14:creationId xmlns:p14="http://schemas.microsoft.com/office/powerpoint/2010/main" val="1805182197"/>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Cynodon</a:t>
            </a:r>
            <a:r>
              <a:rPr lang="en-US" sz="3200" i="1" dirty="0" smtClean="0"/>
              <a:t> spp.</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Bermudagrass</a:t>
            </a:r>
            <a:endParaRPr lang="en-US" sz="2800" dirty="0"/>
          </a:p>
        </p:txBody>
      </p:sp>
      <p:pic>
        <p:nvPicPr>
          <p:cNvPr id="230402" name="Picture 2" descr="C:\Users\atedrow\Dropbox\Amanda Tedrow\Cynodon_sp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209800"/>
            <a:ext cx="60960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Campsis</a:t>
            </a:r>
            <a:r>
              <a:rPr lang="en-US" sz="3200" i="1" dirty="0" smtClean="0"/>
              <a:t> </a:t>
            </a:r>
            <a:r>
              <a:rPr lang="en-US" sz="3200" i="1" dirty="0" err="1" smtClean="0"/>
              <a:t>radicans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Trumpet Vine</a:t>
            </a:r>
            <a:endParaRPr lang="en-US" sz="2800" dirty="0"/>
          </a:p>
        </p:txBody>
      </p:sp>
      <p:pic>
        <p:nvPicPr>
          <p:cNvPr id="21506" name="Picture 2" descr="C:\Users\atedrow\Dropbox\Amanda Tedrow\Campsis_radican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295400"/>
            <a:ext cx="3157538" cy="4428972"/>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C:\Users\atedrow\Dropbox\Amanda Tedrow\Campsis_radican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2908300"/>
            <a:ext cx="5270500"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Eremochloa</a:t>
            </a:r>
            <a:r>
              <a:rPr lang="en-US" sz="3200" i="1" dirty="0" smtClean="0"/>
              <a:t> </a:t>
            </a:r>
            <a:r>
              <a:rPr lang="en-US" sz="3200" i="1" dirty="0" err="1" smtClean="0"/>
              <a:t>ophiuroides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Centipedegrass</a:t>
            </a:r>
            <a:endParaRPr lang="en-US" sz="2800" dirty="0"/>
          </a:p>
        </p:txBody>
      </p:sp>
      <p:pic>
        <p:nvPicPr>
          <p:cNvPr id="231426" name="Picture 2" descr="C:\Users\atedrow\Dropbox\Amanda Tedrow\Eremochloa_ophiuroid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285999"/>
            <a:ext cx="5867400" cy="4396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Festuca</a:t>
            </a:r>
            <a:r>
              <a:rPr lang="en-US" sz="3200" i="1" dirty="0" smtClean="0"/>
              <a:t> </a:t>
            </a:r>
            <a:r>
              <a:rPr lang="en-US" sz="3200" i="1" dirty="0" err="1" smtClean="0"/>
              <a:t>arundinacea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Tall Fescue grass</a:t>
            </a:r>
            <a:endParaRPr lang="en-US" sz="2800" dirty="0"/>
          </a:p>
        </p:txBody>
      </p:sp>
      <p:pic>
        <p:nvPicPr>
          <p:cNvPr id="232450" name="Picture 2" descr="C:\Users\atedrow\Dropbox\Amanda Tedrow\Festuca_arundinac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707102"/>
            <a:ext cx="3368848" cy="505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Stenotaphrum</a:t>
            </a:r>
            <a:r>
              <a:rPr lang="en-US" sz="3200" i="1" dirty="0" smtClean="0"/>
              <a:t> </a:t>
            </a:r>
            <a:r>
              <a:rPr lang="en-US" sz="3200" i="1" dirty="0" err="1" smtClean="0"/>
              <a:t>secundatum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St. </a:t>
            </a:r>
            <a:r>
              <a:rPr lang="en-US" sz="2800" dirty="0" err="1" smtClean="0"/>
              <a:t>Augustinegrass</a:t>
            </a:r>
            <a:endParaRPr lang="en-US" sz="2800" dirty="0"/>
          </a:p>
        </p:txBody>
      </p:sp>
      <p:pic>
        <p:nvPicPr>
          <p:cNvPr id="233474" name="Picture 2" descr="C:\Users\atedrow\Dropbox\Amanda Tedrow\Stenotaphrum_secundat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81200"/>
            <a:ext cx="6019800" cy="4511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Zoysia</a:t>
            </a:r>
            <a:r>
              <a:rPr lang="en-US" sz="3200" i="1" dirty="0" smtClean="0"/>
              <a:t> spp.</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Zoysiagrass</a:t>
            </a:r>
            <a:endParaRPr lang="en-US" sz="2800" dirty="0"/>
          </a:p>
        </p:txBody>
      </p:sp>
      <p:pic>
        <p:nvPicPr>
          <p:cNvPr id="234498" name="Picture 2" descr="C:\Users\atedrow\Dropbox\Amanda Tedrow\Zoysia_s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81200"/>
            <a:ext cx="6172200" cy="4625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Common Weeds</a:t>
            </a:r>
            <a:endParaRPr lang="en-US" dirty="0"/>
          </a:p>
        </p:txBody>
      </p:sp>
    </p:spTree>
    <p:extLst>
      <p:ext uri="{BB962C8B-B14F-4D97-AF65-F5344CB8AC3E}">
        <p14:creationId xmlns:p14="http://schemas.microsoft.com/office/powerpoint/2010/main" val="2037657094"/>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Allium </a:t>
            </a:r>
            <a:r>
              <a:rPr lang="en-US" sz="3200" i="1" dirty="0" err="1" smtClean="0"/>
              <a:t>vineale</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Wild Garlic</a:t>
            </a:r>
            <a:endParaRPr lang="en-US" sz="2800" dirty="0"/>
          </a:p>
        </p:txBody>
      </p:sp>
      <p:pic>
        <p:nvPicPr>
          <p:cNvPr id="235522" name="Picture 2" descr="C:\Users\atedrow\Dropbox\Amanda Tedrow\Allium_vinea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846" y="1981199"/>
            <a:ext cx="6609354" cy="4299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Andropogon</a:t>
            </a:r>
            <a:r>
              <a:rPr lang="en-US" sz="3200" i="1" dirty="0" smtClean="0"/>
              <a:t> </a:t>
            </a:r>
            <a:r>
              <a:rPr lang="en-US" sz="3200" i="1" dirty="0" err="1" smtClean="0"/>
              <a:t>virginicus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Broomsedge</a:t>
            </a:r>
            <a:endParaRPr lang="en-US" sz="2800" dirty="0"/>
          </a:p>
        </p:txBody>
      </p:sp>
      <p:pic>
        <p:nvPicPr>
          <p:cNvPr id="236546" name="Picture 2" descr="C:\Users\atedrow\Dropbox\Amanda Tedrow\Andropogon_virginicu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938613"/>
            <a:ext cx="3581400" cy="4717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Ambrosia </a:t>
            </a:r>
            <a:r>
              <a:rPr lang="en-US" sz="3200" i="1" dirty="0" err="1" smtClean="0"/>
              <a:t>artemisiifolia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Ragweed</a:t>
            </a:r>
            <a:endParaRPr lang="en-US" sz="2800" dirty="0"/>
          </a:p>
        </p:txBody>
      </p:sp>
      <p:pic>
        <p:nvPicPr>
          <p:cNvPr id="237570" name="Picture 2" descr="C:\Users\atedrow\Dropbox\Amanda Tedrow\Ambrosia_artemisiifoli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057400"/>
            <a:ext cx="2999582" cy="4805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Capsella</a:t>
            </a:r>
            <a:r>
              <a:rPr lang="en-US" sz="3200" i="1" dirty="0" smtClean="0"/>
              <a:t> bursa-</a:t>
            </a:r>
            <a:r>
              <a:rPr lang="en-US" sz="3200" i="1" dirty="0" err="1" smtClean="0"/>
              <a:t>pastoris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Shepherdspurse</a:t>
            </a:r>
            <a:endParaRPr lang="en-US" sz="2800" dirty="0"/>
          </a:p>
        </p:txBody>
      </p:sp>
      <p:pic>
        <p:nvPicPr>
          <p:cNvPr id="238594" name="Picture 2" descr="C:\Users\atedrow\Dropbox\Amanda Tedrow\Capsella_bursa-pastori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981200"/>
            <a:ext cx="3048000" cy="4772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Chenopodium</a:t>
            </a:r>
            <a:r>
              <a:rPr lang="en-US" sz="3200" i="1" dirty="0" smtClean="0"/>
              <a:t> album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Common </a:t>
            </a:r>
            <a:r>
              <a:rPr lang="en-US" sz="2800" dirty="0" err="1" smtClean="0"/>
              <a:t>Lambsquarter</a:t>
            </a:r>
            <a:endParaRPr lang="en-US" sz="2800" dirty="0"/>
          </a:p>
        </p:txBody>
      </p:sp>
      <p:pic>
        <p:nvPicPr>
          <p:cNvPr id="239618" name="Picture 2" descr="C:\Users\atedrow\Dropbox\Amanda Tedrow\Chenopodium_albu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981200"/>
            <a:ext cx="6759989"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Cedrus</a:t>
            </a:r>
            <a:r>
              <a:rPr lang="en-US" sz="3200" i="1" dirty="0" smtClean="0"/>
              <a:t> </a:t>
            </a:r>
            <a:r>
              <a:rPr lang="en-US" sz="3200" i="1" dirty="0" err="1" smtClean="0"/>
              <a:t>deodara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Deodar cedar</a:t>
            </a:r>
            <a:endParaRPr lang="en-US" sz="2800" dirty="0"/>
          </a:p>
        </p:txBody>
      </p:sp>
      <p:pic>
        <p:nvPicPr>
          <p:cNvPr id="22530" name="Picture 2" descr="C:\Users\atedrow\Dropbox\Amanda Tedrow\Cedrus_deodar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 y="1736899"/>
            <a:ext cx="3650974" cy="5121101"/>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Users\atedrow\Dropbox\Amanda Tedrow\Cedrus_deodar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300" y="1752600"/>
            <a:ext cx="3949700" cy="527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Cuscuta</a:t>
            </a:r>
            <a:r>
              <a:rPr lang="en-US" sz="3200" i="1" dirty="0" smtClean="0"/>
              <a:t> spp.</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Dodder</a:t>
            </a:r>
            <a:endParaRPr lang="en-US" sz="2800" dirty="0"/>
          </a:p>
        </p:txBody>
      </p:sp>
      <p:pic>
        <p:nvPicPr>
          <p:cNvPr id="240642" name="Picture 2" descr="C:\Users\atedrow\Dropbox\Amanda Tedrow\Cuscuta_sp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4238" y="1828800"/>
            <a:ext cx="4762500" cy="527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Cyperus</a:t>
            </a:r>
            <a:r>
              <a:rPr lang="en-US" sz="3200" i="1" dirty="0" smtClean="0"/>
              <a:t> spp.</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Nutsedge</a:t>
            </a:r>
            <a:endParaRPr lang="en-US" sz="2800" dirty="0"/>
          </a:p>
        </p:txBody>
      </p:sp>
      <p:pic>
        <p:nvPicPr>
          <p:cNvPr id="241666" name="Picture 2" descr="C:\Users\atedrow\Dropbox\Amanda Tedrow\Cyperus_sp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587500"/>
            <a:ext cx="3365500" cy="5270500"/>
          </a:xfrm>
          <a:prstGeom prst="rect">
            <a:avLst/>
          </a:prstGeom>
          <a:noFill/>
          <a:extLst>
            <a:ext uri="{909E8E84-426E-40DD-AFC4-6F175D3DCCD1}">
              <a14:hiddenFill xmlns:a14="http://schemas.microsoft.com/office/drawing/2010/main">
                <a:solidFill>
                  <a:srgbClr val="FFFFFF"/>
                </a:solidFill>
              </a14:hiddenFill>
            </a:ext>
          </a:extLst>
        </p:spPr>
      </p:pic>
      <p:pic>
        <p:nvPicPr>
          <p:cNvPr id="241667" name="Picture 3" descr="C:\Users\atedrow\Dropbox\Amanda Tedrow\Cyperus_sp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87500"/>
            <a:ext cx="3365500" cy="527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Dactyloctenium</a:t>
            </a:r>
            <a:r>
              <a:rPr lang="en-US" sz="3200" i="1" dirty="0" smtClean="0"/>
              <a:t> </a:t>
            </a:r>
            <a:r>
              <a:rPr lang="en-US" sz="3200" i="1" dirty="0" err="1" smtClean="0"/>
              <a:t>aegyptium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Crowfootgrass</a:t>
            </a:r>
            <a:endParaRPr lang="en-US" sz="2800" dirty="0"/>
          </a:p>
        </p:txBody>
      </p:sp>
      <p:pic>
        <p:nvPicPr>
          <p:cNvPr id="242690" name="Picture 2" descr="C:\Users\atedrow\Dropbox\Amanda Tedrow\Dactyloctenium_aegyptiu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828800"/>
            <a:ext cx="6934200" cy="4458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Daucus</a:t>
            </a:r>
            <a:r>
              <a:rPr lang="en-US" sz="3200" i="1" dirty="0" smtClean="0"/>
              <a:t> </a:t>
            </a:r>
            <a:r>
              <a:rPr lang="en-US" sz="3200" i="1" dirty="0" err="1" smtClean="0"/>
              <a:t>carota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Queen Ann’s Lace (Wild Carrot)</a:t>
            </a:r>
            <a:endParaRPr lang="en-US" sz="2800" dirty="0"/>
          </a:p>
        </p:txBody>
      </p:sp>
      <p:pic>
        <p:nvPicPr>
          <p:cNvPr id="243714" name="Picture 2" descr="C:\Users\atedrow\Dropbox\Amanda Tedrow\Daucus_carot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752600"/>
            <a:ext cx="4572000" cy="5019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Digitaria</a:t>
            </a:r>
            <a:r>
              <a:rPr lang="en-US" sz="3200" i="1" dirty="0" smtClean="0"/>
              <a:t> </a:t>
            </a:r>
            <a:r>
              <a:rPr lang="en-US" sz="3200" i="1" dirty="0" err="1" smtClean="0"/>
              <a:t>sanguinalis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Large Crabgrass</a:t>
            </a:r>
            <a:endParaRPr lang="en-US" sz="2800" dirty="0"/>
          </a:p>
        </p:txBody>
      </p:sp>
      <p:pic>
        <p:nvPicPr>
          <p:cNvPr id="244738" name="Picture 2" descr="C:\Users\atedrow\Dropbox\Amanda Tedrow\Digitaria_sanguinali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752600"/>
            <a:ext cx="5240337" cy="4632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Eleusine</a:t>
            </a:r>
            <a:r>
              <a:rPr lang="en-US" sz="3200" i="1" dirty="0" smtClean="0"/>
              <a:t> </a:t>
            </a:r>
            <a:r>
              <a:rPr lang="en-US" sz="3200" i="1" dirty="0" err="1" smtClean="0"/>
              <a:t>indica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Goosegrass</a:t>
            </a:r>
            <a:endParaRPr lang="en-US" sz="2800" dirty="0"/>
          </a:p>
        </p:txBody>
      </p:sp>
      <p:pic>
        <p:nvPicPr>
          <p:cNvPr id="245762" name="Picture 2" descr="C:\Users\atedrow\Dropbox\Amanda Tedrow\Eleusine_indic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057400"/>
            <a:ext cx="6168319" cy="427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Eupatorium </a:t>
            </a:r>
            <a:r>
              <a:rPr lang="en-US" sz="3200" i="1" dirty="0" err="1" smtClean="0"/>
              <a:t>capillifolium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Dogfennel</a:t>
            </a:r>
            <a:endParaRPr lang="en-US" sz="2800" dirty="0"/>
          </a:p>
        </p:txBody>
      </p:sp>
      <p:pic>
        <p:nvPicPr>
          <p:cNvPr id="246786" name="Picture 2" descr="C:\Users\atedrow\Dropbox\Amanda Tedrow\Eupatorium_capillifoliu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721508"/>
            <a:ext cx="3055938" cy="4895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Euphorbia </a:t>
            </a:r>
            <a:r>
              <a:rPr lang="en-US" sz="3200" i="1" dirty="0" err="1" smtClean="0"/>
              <a:t>maculata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Prostrate Spurge</a:t>
            </a:r>
            <a:endParaRPr lang="en-US" sz="2800" dirty="0"/>
          </a:p>
        </p:txBody>
      </p:sp>
      <p:pic>
        <p:nvPicPr>
          <p:cNvPr id="247810" name="Picture 2" descr="C:\Users\atedrow\Dropbox\Amanda Tedrow\Euphorbia_macula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001838"/>
            <a:ext cx="5270500" cy="415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Erigeron </a:t>
            </a:r>
            <a:r>
              <a:rPr lang="en-US" sz="3200" i="1" dirty="0" err="1" smtClean="0"/>
              <a:t>annuus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Annual Fleabane</a:t>
            </a:r>
            <a:endParaRPr lang="en-US" sz="2800" dirty="0"/>
          </a:p>
        </p:txBody>
      </p:sp>
      <p:pic>
        <p:nvPicPr>
          <p:cNvPr id="248834" name="Picture 2" descr="C:\Users\atedrow\Dropbox\Amanda Tedrow\Erigeron_annu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828800"/>
            <a:ext cx="4318000" cy="4454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Geranium </a:t>
            </a:r>
            <a:r>
              <a:rPr lang="en-US" sz="3200" i="1" dirty="0" err="1" smtClean="0"/>
              <a:t>carolinianum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Carolina Geranium</a:t>
            </a:r>
            <a:endParaRPr lang="en-US" sz="2800" dirty="0"/>
          </a:p>
        </p:txBody>
      </p:sp>
      <p:pic>
        <p:nvPicPr>
          <p:cNvPr id="249858" name="Picture 2" descr="C:\Users\atedrow\Dropbox\Amanda Tedrow\Geranium_carolinian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1905000"/>
            <a:ext cx="5270500"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Cephalotaxus</a:t>
            </a:r>
            <a:r>
              <a:rPr lang="en-US" sz="3200" i="1" dirty="0" smtClean="0"/>
              <a:t> </a:t>
            </a:r>
            <a:r>
              <a:rPr lang="en-US" sz="3200" i="1" dirty="0" err="1" smtClean="0"/>
              <a:t>harringtonia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Plum yew</a:t>
            </a:r>
            <a:endParaRPr lang="en-US" sz="2800" dirty="0"/>
          </a:p>
        </p:txBody>
      </p:sp>
      <p:pic>
        <p:nvPicPr>
          <p:cNvPr id="23554" name="Picture 2" descr="C:\Users\atedrow\Dropbox\Amanda Tedrow\Cephalotaxus_harringtoni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47800"/>
            <a:ext cx="3581400" cy="5023512"/>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C:\Users\atedrow\Dropbox\Amanda Tedrow\Cephalotaxus_harringtoni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934804"/>
            <a:ext cx="5270500"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Hydrocotyle</a:t>
            </a:r>
            <a:r>
              <a:rPr lang="en-US" sz="3200" i="1" dirty="0" smtClean="0"/>
              <a:t> spp.</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Pennywort (</a:t>
            </a:r>
            <a:r>
              <a:rPr lang="en-US" sz="2800" dirty="0" err="1" smtClean="0"/>
              <a:t>Dollarweed</a:t>
            </a:r>
            <a:r>
              <a:rPr lang="en-US" sz="2800" dirty="0" smtClean="0"/>
              <a:t>)</a:t>
            </a:r>
            <a:endParaRPr lang="en-US" sz="2800" dirty="0"/>
          </a:p>
        </p:txBody>
      </p:sp>
      <p:pic>
        <p:nvPicPr>
          <p:cNvPr id="250882" name="Picture 2" descr="C:\Users\atedrow\Dropbox\Amanda Tedrow\Hydrocotyle_sp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0"/>
            <a:ext cx="5547862"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Ipomoea spp.</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Morningglory</a:t>
            </a:r>
            <a:endParaRPr lang="en-US" sz="2800" dirty="0"/>
          </a:p>
        </p:txBody>
      </p:sp>
      <p:pic>
        <p:nvPicPr>
          <p:cNvPr id="251906" name="Picture 2" descr="C:\Users\atedrow\Dropbox\Amanda Tedrow\Ipomoea_sp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057400"/>
            <a:ext cx="6301685"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Lamium</a:t>
            </a:r>
            <a:r>
              <a:rPr lang="en-US" sz="3200" i="1" dirty="0" smtClean="0"/>
              <a:t> </a:t>
            </a:r>
            <a:r>
              <a:rPr lang="en-US" sz="3200" i="1" dirty="0" err="1" smtClean="0"/>
              <a:t>amplexicaule</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Henbit</a:t>
            </a:r>
            <a:endParaRPr lang="en-US" sz="2800" dirty="0"/>
          </a:p>
        </p:txBody>
      </p:sp>
      <p:pic>
        <p:nvPicPr>
          <p:cNvPr id="252930" name="Picture 2" descr="C:\Users\atedrow\Dropbox\Amanda Tedrow\Lamium_amplexicaul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997765"/>
            <a:ext cx="6581021"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Oxalis </a:t>
            </a:r>
            <a:r>
              <a:rPr lang="en-US" sz="3200" i="1" dirty="0" err="1" smtClean="0"/>
              <a:t>stricta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Yellow </a:t>
            </a:r>
            <a:r>
              <a:rPr lang="en-US" sz="2800" dirty="0" err="1" smtClean="0"/>
              <a:t>Woodsorrel</a:t>
            </a:r>
            <a:endParaRPr lang="en-US" sz="2800" dirty="0"/>
          </a:p>
        </p:txBody>
      </p:sp>
      <p:pic>
        <p:nvPicPr>
          <p:cNvPr id="253954" name="Picture 2" descr="C:\Users\atedrow\Dropbox\Amanda Tedrow\Oxalis_strict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981200"/>
            <a:ext cx="5257800" cy="447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Phyllanthus</a:t>
            </a:r>
            <a:r>
              <a:rPr lang="en-US" sz="3200" i="1" dirty="0" smtClean="0"/>
              <a:t> </a:t>
            </a:r>
            <a:r>
              <a:rPr lang="en-US" sz="3200" i="1" dirty="0" err="1" smtClean="0"/>
              <a:t>urinaria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Chamberbitter</a:t>
            </a:r>
            <a:endParaRPr lang="en-US" sz="2800" dirty="0"/>
          </a:p>
        </p:txBody>
      </p:sp>
      <p:pic>
        <p:nvPicPr>
          <p:cNvPr id="254978" name="Picture 2" descr="C:\Users\atedrow\Dropbox\Amanda Tedrow\Phyllanthus_urinar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09800"/>
            <a:ext cx="6442098"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Phytolacca</a:t>
            </a:r>
            <a:r>
              <a:rPr lang="en-US" sz="3200" i="1" dirty="0" smtClean="0"/>
              <a:t> </a:t>
            </a:r>
            <a:r>
              <a:rPr lang="en-US" sz="3200" i="1" dirty="0" err="1" smtClean="0"/>
              <a:t>americana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Common Pokeweed</a:t>
            </a:r>
            <a:endParaRPr lang="en-US" sz="2800" dirty="0"/>
          </a:p>
        </p:txBody>
      </p:sp>
      <p:pic>
        <p:nvPicPr>
          <p:cNvPr id="256002" name="Picture 2" descr="C:\Users\atedrow\Dropbox\Amanda Tedrow\Phytolacca_american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804641"/>
            <a:ext cx="6071243" cy="454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Plantago</a:t>
            </a:r>
            <a:r>
              <a:rPr lang="en-US" sz="3200" i="1" dirty="0" smtClean="0"/>
              <a:t> spp.</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Plantain</a:t>
            </a:r>
            <a:endParaRPr lang="en-US" sz="2800" dirty="0"/>
          </a:p>
        </p:txBody>
      </p:sp>
      <p:pic>
        <p:nvPicPr>
          <p:cNvPr id="257026" name="Picture 2" descr="C:\Users\atedrow\Dropbox\Amanda Tedrow\Plantago_sp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057400"/>
            <a:ext cx="6010602"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Poa</a:t>
            </a:r>
            <a:r>
              <a:rPr lang="en-US" sz="3200" i="1" dirty="0" smtClean="0"/>
              <a:t> </a:t>
            </a:r>
            <a:r>
              <a:rPr lang="en-US" sz="3200" i="1" dirty="0" err="1" smtClean="0"/>
              <a:t>annua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Annual Bluegrass</a:t>
            </a:r>
            <a:endParaRPr lang="en-US" sz="2800" dirty="0"/>
          </a:p>
        </p:txBody>
      </p:sp>
      <p:pic>
        <p:nvPicPr>
          <p:cNvPr id="258050" name="Picture 2" descr="C:\Users\atedrow\Dropbox\Amanda Tedrow\Poa_annu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133600"/>
            <a:ext cx="4495800" cy="4774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Polygonum</a:t>
            </a:r>
            <a:r>
              <a:rPr lang="en-US" sz="3200" i="1" dirty="0" smtClean="0"/>
              <a:t> </a:t>
            </a:r>
            <a:r>
              <a:rPr lang="en-US" sz="3200" i="1" dirty="0" err="1" smtClean="0"/>
              <a:t>pensylvanicum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Pennsylvania Smartweed</a:t>
            </a:r>
            <a:endParaRPr lang="en-US" sz="2800" dirty="0"/>
          </a:p>
        </p:txBody>
      </p:sp>
      <p:pic>
        <p:nvPicPr>
          <p:cNvPr id="259074" name="Picture 2" descr="C:\Users\atedrow\Dropbox\Amanda Tedrow\Polygonum_pensylvanicu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981199"/>
            <a:ext cx="6248400" cy="4411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Portulaca</a:t>
            </a:r>
            <a:r>
              <a:rPr lang="en-US" sz="3200" i="1" dirty="0" smtClean="0"/>
              <a:t> </a:t>
            </a:r>
            <a:r>
              <a:rPr lang="en-US" sz="3200" i="1" dirty="0" err="1" smtClean="0"/>
              <a:t>oleracea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Common </a:t>
            </a:r>
            <a:r>
              <a:rPr lang="en-US" sz="2800" dirty="0" err="1" smtClean="0"/>
              <a:t>Purslane</a:t>
            </a:r>
            <a:endParaRPr lang="en-US" sz="2800" dirty="0"/>
          </a:p>
        </p:txBody>
      </p:sp>
      <p:pic>
        <p:nvPicPr>
          <p:cNvPr id="260098" name="Picture 2" descr="C:\Users\atedrow\Dropbox\Amanda Tedrow\Portulaca_olerace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828800"/>
            <a:ext cx="5181600" cy="4843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Cercis</a:t>
            </a:r>
            <a:r>
              <a:rPr lang="en-US" sz="3200" i="1" dirty="0" smtClean="0"/>
              <a:t> </a:t>
            </a:r>
            <a:r>
              <a:rPr lang="en-US" sz="3200" i="1" dirty="0" err="1" smtClean="0"/>
              <a:t>canadensis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Redbud</a:t>
            </a:r>
            <a:endParaRPr lang="en-US" sz="2800" dirty="0"/>
          </a:p>
        </p:txBody>
      </p:sp>
      <p:pic>
        <p:nvPicPr>
          <p:cNvPr id="24579" name="Picture 3" descr="C:\Users\atedrow\Dropbox\Amanda Tedrow\Cercis_canadensi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3581400" cy="5023512"/>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C:\Users\atedrow\Dropbox\Amanda Tedrow\Cercis_canadensi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074593"/>
            <a:ext cx="5562600" cy="3846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Pueraria</a:t>
            </a:r>
            <a:r>
              <a:rPr lang="en-US" sz="3200" i="1" dirty="0" smtClean="0"/>
              <a:t> </a:t>
            </a:r>
            <a:r>
              <a:rPr lang="en-US" sz="3200" i="1" dirty="0" err="1" smtClean="0"/>
              <a:t>lobata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Kudzu</a:t>
            </a:r>
            <a:endParaRPr lang="en-US" sz="2800" dirty="0"/>
          </a:p>
        </p:txBody>
      </p:sp>
      <p:pic>
        <p:nvPicPr>
          <p:cNvPr id="261122" name="Picture 2" descr="C:\Users\atedrow\Dropbox\Amanda Tedrow\Pueraria_lobat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81199"/>
            <a:ext cx="6243637" cy="4678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Pyrrhopappus</a:t>
            </a:r>
            <a:r>
              <a:rPr lang="en-US" sz="3200" i="1" dirty="0" smtClean="0"/>
              <a:t> </a:t>
            </a:r>
            <a:r>
              <a:rPr lang="en-US" sz="3200" i="1" dirty="0" err="1" smtClean="0"/>
              <a:t>carolinianus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Carolina False Dandelion</a:t>
            </a:r>
            <a:endParaRPr lang="en-US" sz="2800" dirty="0"/>
          </a:p>
        </p:txBody>
      </p:sp>
      <p:pic>
        <p:nvPicPr>
          <p:cNvPr id="262146" name="Picture 2" descr="C:\Users\atedrow\Dropbox\Amanda Tedrow\Pyrrhopappus_carolinianu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963230"/>
            <a:ext cx="4114800" cy="489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Rubus</a:t>
            </a:r>
            <a:r>
              <a:rPr lang="en-US" sz="3200" i="1" dirty="0" smtClean="0"/>
              <a:t> spp.</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Blackberry</a:t>
            </a:r>
            <a:endParaRPr lang="en-US" sz="2800" dirty="0"/>
          </a:p>
        </p:txBody>
      </p:sp>
      <p:pic>
        <p:nvPicPr>
          <p:cNvPr id="263170" name="Picture 2" descr="C:\Users\atedrow\Dropbox\Amanda Tedrow\Rubus_sp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149061"/>
            <a:ext cx="5270500"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Rumex</a:t>
            </a:r>
            <a:r>
              <a:rPr lang="en-US" sz="3200" i="1" dirty="0" smtClean="0"/>
              <a:t> </a:t>
            </a:r>
            <a:r>
              <a:rPr lang="en-US" sz="3200" i="1" dirty="0" err="1" smtClean="0"/>
              <a:t>acetosella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Red Sorrel</a:t>
            </a:r>
            <a:endParaRPr lang="en-US" sz="2800" dirty="0"/>
          </a:p>
        </p:txBody>
      </p:sp>
      <p:pic>
        <p:nvPicPr>
          <p:cNvPr id="264194" name="Picture 2" descr="C:\Users\atedrow\Dropbox\Amanda Tedrow\Rumex_acelosell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828800"/>
            <a:ext cx="4224338" cy="422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Rumex</a:t>
            </a:r>
            <a:r>
              <a:rPr lang="en-US" sz="3200" i="1" dirty="0" smtClean="0"/>
              <a:t> </a:t>
            </a:r>
            <a:r>
              <a:rPr lang="en-US" sz="3200" i="1" dirty="0" err="1" smtClean="0"/>
              <a:t>crispus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Curly Dock</a:t>
            </a:r>
            <a:endParaRPr lang="en-US" sz="2800" dirty="0"/>
          </a:p>
        </p:txBody>
      </p:sp>
      <p:pic>
        <p:nvPicPr>
          <p:cNvPr id="265218" name="Picture 2" descr="C:\Users\atedrow\Dropbox\Amanda Tedrow\Rumex_crispu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898374"/>
            <a:ext cx="6476701" cy="4306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Setaria</a:t>
            </a:r>
            <a:r>
              <a:rPr lang="en-US" sz="3200" i="1" dirty="0" smtClean="0"/>
              <a:t> spp.</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Foxtail</a:t>
            </a:r>
            <a:endParaRPr lang="en-US" sz="2800" dirty="0"/>
          </a:p>
        </p:txBody>
      </p:sp>
      <p:pic>
        <p:nvPicPr>
          <p:cNvPr id="266242" name="Picture 2" descr="C:\Users\atedrow\Dropbox\Amanda Tedrow\Setaria_sp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362200"/>
            <a:ext cx="5675474"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Smilax </a:t>
            </a:r>
            <a:r>
              <a:rPr lang="en-US" sz="3200" i="1" dirty="0" err="1" smtClean="0"/>
              <a:t>rotundifolia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Common </a:t>
            </a:r>
            <a:r>
              <a:rPr lang="en-US" sz="2800" dirty="0" err="1" smtClean="0"/>
              <a:t>Greenbriar</a:t>
            </a:r>
            <a:endParaRPr lang="en-US" sz="2800" dirty="0"/>
          </a:p>
        </p:txBody>
      </p:sp>
      <p:pic>
        <p:nvPicPr>
          <p:cNvPr id="267266" name="Picture 2" descr="C:\Users\atedrow\Dropbox\Amanda Tedrow\Smilax_sp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828800"/>
            <a:ext cx="6496486" cy="4164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Sorghum </a:t>
            </a:r>
            <a:r>
              <a:rPr lang="en-US" sz="3200" i="1" dirty="0" err="1" smtClean="0"/>
              <a:t>halepense</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Johnsongrass</a:t>
            </a:r>
            <a:endParaRPr lang="en-US" sz="2800" dirty="0"/>
          </a:p>
        </p:txBody>
      </p:sp>
      <p:pic>
        <p:nvPicPr>
          <p:cNvPr id="268290" name="Picture 2" descr="C:\Users\atedrow\Dropbox\Amanda Tedrow\Sorghum_halepens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868360"/>
            <a:ext cx="5638800" cy="4367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Stellaria</a:t>
            </a:r>
            <a:r>
              <a:rPr lang="en-US" sz="3200" i="1" dirty="0" smtClean="0"/>
              <a:t> media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Common Chickweed</a:t>
            </a:r>
            <a:endParaRPr lang="en-US" sz="2800" dirty="0"/>
          </a:p>
        </p:txBody>
      </p:sp>
      <p:pic>
        <p:nvPicPr>
          <p:cNvPr id="269314" name="Picture 2" descr="C:\Users\atedrow\Dropbox\Amanda Tedrow\Stellaria_med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09800"/>
            <a:ext cx="6344920" cy="396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Taraxacum</a:t>
            </a:r>
            <a:r>
              <a:rPr lang="en-US" sz="3200" i="1" dirty="0" smtClean="0"/>
              <a:t> </a:t>
            </a:r>
            <a:r>
              <a:rPr lang="en-US" sz="3200" i="1" dirty="0" err="1" smtClean="0"/>
              <a:t>officinale</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Dandelion</a:t>
            </a:r>
            <a:endParaRPr lang="en-US" sz="2800" dirty="0"/>
          </a:p>
        </p:txBody>
      </p:sp>
      <p:pic>
        <p:nvPicPr>
          <p:cNvPr id="270338" name="Picture 2" descr="C:\Users\atedrow\Dropbox\Amanda Tedrow\Taxraxacum_officinal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04531"/>
            <a:ext cx="4800600" cy="4520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Chaenomeles</a:t>
            </a:r>
            <a:r>
              <a:rPr lang="en-US" sz="3200" i="1" dirty="0" smtClean="0"/>
              <a:t> </a:t>
            </a:r>
            <a:r>
              <a:rPr lang="en-US" sz="3200" i="1" dirty="0" err="1" smtClean="0"/>
              <a:t>speciosa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Flowering Quince</a:t>
            </a:r>
            <a:endParaRPr lang="en-US" sz="2800" dirty="0"/>
          </a:p>
        </p:txBody>
      </p:sp>
      <p:pic>
        <p:nvPicPr>
          <p:cNvPr id="25602" name="Picture 2" descr="C:\Users\atedrow\Dropbox\Amanda Tedrow\Chaenomeles_specios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3254"/>
            <a:ext cx="5486400" cy="4111494"/>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descr="C:\Users\atedrow\Dropbox\Amanda Tedrow\Chaenomeles_specios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1" y="1959960"/>
            <a:ext cx="3491948" cy="4898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Verbascum</a:t>
            </a:r>
            <a:r>
              <a:rPr lang="en-US" sz="3200" i="1" dirty="0" smtClean="0"/>
              <a:t> </a:t>
            </a:r>
            <a:r>
              <a:rPr lang="en-US" sz="3200" i="1" dirty="0" err="1" smtClean="0"/>
              <a:t>thapsus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Common Mullein</a:t>
            </a:r>
            <a:endParaRPr lang="en-US" sz="2800" dirty="0"/>
          </a:p>
        </p:txBody>
      </p:sp>
      <p:pic>
        <p:nvPicPr>
          <p:cNvPr id="271362" name="Picture 2" descr="C:\Users\atedrow\Dropbox\Amanda Tedrow\Verbascum_thapsu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828800"/>
            <a:ext cx="5717900" cy="447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Chionanthus</a:t>
            </a:r>
            <a:r>
              <a:rPr lang="en-US" sz="3200" i="1" dirty="0" smtClean="0"/>
              <a:t> </a:t>
            </a:r>
            <a:r>
              <a:rPr lang="en-US" sz="3200" i="1" dirty="0" err="1" smtClean="0"/>
              <a:t>virginicus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Fringe Tree</a:t>
            </a:r>
            <a:endParaRPr lang="en-US" sz="2800" dirty="0"/>
          </a:p>
        </p:txBody>
      </p:sp>
      <p:pic>
        <p:nvPicPr>
          <p:cNvPr id="26626" name="Picture 2" descr="C:\Users\atedrow\Dropbox\Amanda Tedrow\Chionanthus_virginic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27868"/>
            <a:ext cx="6096000" cy="415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Clematis spp.</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Clematis</a:t>
            </a:r>
            <a:endParaRPr lang="en-US" sz="2800" dirty="0"/>
          </a:p>
        </p:txBody>
      </p:sp>
      <p:pic>
        <p:nvPicPr>
          <p:cNvPr id="27650" name="Picture 2" descr="C:\Users\atedrow\Dropbox\Amanda Tedrow\Clematis_armandi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25800"/>
            <a:ext cx="5270500" cy="3632200"/>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3" descr="C:\Users\atedrow\Dropbox\Amanda Tedrow\Clematis_sp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518660" y="2413000"/>
            <a:ext cx="5270500"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200" i="1" dirty="0" err="1" smtClean="0"/>
              <a:t>Abelia</a:t>
            </a:r>
            <a:r>
              <a:rPr lang="en-US" sz="3200" i="1" dirty="0" smtClean="0"/>
              <a:t> </a:t>
            </a:r>
            <a:r>
              <a:rPr lang="en-US" sz="3200" i="1" dirty="0" err="1" smtClean="0"/>
              <a:t>grandiflora</a:t>
            </a:r>
            <a:endParaRPr lang="en-US" sz="3200" i="1" dirty="0"/>
          </a:p>
        </p:txBody>
      </p:sp>
      <p:sp>
        <p:nvSpPr>
          <p:cNvPr id="6" name="Text Placeholder 5"/>
          <p:cNvSpPr>
            <a:spLocks noGrp="1"/>
          </p:cNvSpPr>
          <p:nvPr>
            <p:ph type="body" sz="half" idx="2"/>
          </p:nvPr>
        </p:nvSpPr>
        <p:spPr/>
        <p:txBody>
          <a:bodyPr>
            <a:noAutofit/>
          </a:bodyPr>
          <a:lstStyle/>
          <a:p>
            <a:pPr algn="ctr"/>
            <a:r>
              <a:rPr lang="en-US" sz="2800" dirty="0" smtClean="0"/>
              <a:t>Glossy </a:t>
            </a:r>
            <a:r>
              <a:rPr lang="en-US" sz="2800" dirty="0" err="1" smtClean="0"/>
              <a:t>Abelia</a:t>
            </a:r>
            <a:endParaRPr lang="en-US" sz="2800" dirty="0"/>
          </a:p>
        </p:txBody>
      </p:sp>
      <p:pic>
        <p:nvPicPr>
          <p:cNvPr id="1026" name="Picture 2" descr="C:\Users\atedrow\Dropbox\Amanda Tedrow\Abelia_Edward_Gouche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33462"/>
            <a:ext cx="2514600" cy="352714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tedrow\Dropbox\Amanda Tedrow\Abelia_Edward_Goucher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286000"/>
            <a:ext cx="2962275" cy="3952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tedrow\Dropbox\Amanda Tedrow\Abelia_x_grandiflor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8260" y="3559094"/>
            <a:ext cx="2351882" cy="3298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7652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Cornus</a:t>
            </a:r>
            <a:r>
              <a:rPr lang="en-US" sz="3200" i="1" dirty="0" smtClean="0"/>
              <a:t> </a:t>
            </a:r>
            <a:r>
              <a:rPr lang="en-US" sz="3200" i="1" dirty="0" err="1" smtClean="0"/>
              <a:t>florida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Dogwood</a:t>
            </a:r>
            <a:endParaRPr lang="en-US" sz="2800" dirty="0"/>
          </a:p>
        </p:txBody>
      </p:sp>
      <p:pic>
        <p:nvPicPr>
          <p:cNvPr id="28674" name="Picture 2" descr="C:\Users\atedrow\Dropbox\Amanda Tedrow\Cornus_florid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62275"/>
            <a:ext cx="5270501" cy="3949700"/>
          </a:xfrm>
          <a:prstGeom prst="rect">
            <a:avLst/>
          </a:prstGeom>
          <a:noFill/>
          <a:extLst>
            <a:ext uri="{909E8E84-426E-40DD-AFC4-6F175D3DCCD1}">
              <a14:hiddenFill xmlns:a14="http://schemas.microsoft.com/office/drawing/2010/main">
                <a:solidFill>
                  <a:srgbClr val="FFFFFF"/>
                </a:solidFill>
              </a14:hiddenFill>
            </a:ext>
          </a:extLst>
        </p:spPr>
      </p:pic>
      <p:pic>
        <p:nvPicPr>
          <p:cNvPr id="28675" name="Picture 3" descr="C:\Users\atedrow\Dropbox\Amanda Tedrow\Cornus_florid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143000"/>
            <a:ext cx="3378993" cy="4739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Cornus</a:t>
            </a:r>
            <a:r>
              <a:rPr lang="en-US" sz="3200" i="1" dirty="0" smtClean="0"/>
              <a:t> </a:t>
            </a:r>
            <a:r>
              <a:rPr lang="en-US" sz="3200" i="1" dirty="0" err="1" smtClean="0"/>
              <a:t>kousa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Kousa</a:t>
            </a:r>
            <a:r>
              <a:rPr lang="en-US" sz="2800" dirty="0" smtClean="0"/>
              <a:t> Dogwood</a:t>
            </a:r>
            <a:endParaRPr lang="en-US" sz="2800" dirty="0"/>
          </a:p>
        </p:txBody>
      </p:sp>
      <p:pic>
        <p:nvPicPr>
          <p:cNvPr id="29698" name="Picture 2" descr="C:\Users\atedrow\Dropbox\Amanda Tedrow\Cornus_kous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4491"/>
            <a:ext cx="3581400" cy="5023509"/>
          </a:xfrm>
          <a:prstGeom prst="rect">
            <a:avLst/>
          </a:prstGeom>
          <a:noFill/>
          <a:extLst>
            <a:ext uri="{909E8E84-426E-40DD-AFC4-6F175D3DCCD1}">
              <a14:hiddenFill xmlns:a14="http://schemas.microsoft.com/office/drawing/2010/main">
                <a:solidFill>
                  <a:srgbClr val="FFFFFF"/>
                </a:solidFill>
              </a14:hiddenFill>
            </a:ext>
          </a:extLst>
        </p:spPr>
      </p:pic>
      <p:pic>
        <p:nvPicPr>
          <p:cNvPr id="29699" name="Picture 3" descr="C:\Users\atedrow\Dropbox\Amanda Tedrow\Cornus_kous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2948" y="2895600"/>
            <a:ext cx="5689952"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Cortaderia</a:t>
            </a:r>
            <a:r>
              <a:rPr lang="en-US" sz="3200" i="1" dirty="0" smtClean="0"/>
              <a:t> </a:t>
            </a:r>
            <a:r>
              <a:rPr lang="en-US" sz="3200" i="1" dirty="0" err="1" smtClean="0"/>
              <a:t>selloana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Pampas Grass</a:t>
            </a:r>
            <a:endParaRPr lang="en-US" sz="2800" dirty="0"/>
          </a:p>
        </p:txBody>
      </p:sp>
      <p:pic>
        <p:nvPicPr>
          <p:cNvPr id="30722" name="Picture 2" descr="C:\Users\atedrow\Dropbox\Amanda Tedrow\Cortaderia_selloan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383" y="1905000"/>
            <a:ext cx="5898274" cy="4420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Cotinus</a:t>
            </a:r>
            <a:r>
              <a:rPr lang="en-US" sz="3200" i="1" dirty="0" smtClean="0"/>
              <a:t> </a:t>
            </a:r>
            <a:r>
              <a:rPr lang="en-US" sz="3200" i="1" dirty="0" err="1" smtClean="0"/>
              <a:t>coggygria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Smoke Tree</a:t>
            </a:r>
            <a:endParaRPr lang="en-US" sz="2800" dirty="0"/>
          </a:p>
        </p:txBody>
      </p:sp>
      <p:pic>
        <p:nvPicPr>
          <p:cNvPr id="31746" name="Picture 2" descr="C:\Users\atedrow\Dropbox\Amanda Tedrow\Cotinus_coggygri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9" y="1819665"/>
            <a:ext cx="3361664" cy="4715295"/>
          </a:xfrm>
          <a:prstGeom prst="rect">
            <a:avLst/>
          </a:prstGeom>
          <a:noFill/>
          <a:extLst>
            <a:ext uri="{909E8E84-426E-40DD-AFC4-6F175D3DCCD1}">
              <a14:hiddenFill xmlns:a14="http://schemas.microsoft.com/office/drawing/2010/main">
                <a:solidFill>
                  <a:srgbClr val="FFFFFF"/>
                </a:solidFill>
              </a14:hiddenFill>
            </a:ext>
          </a:extLst>
        </p:spPr>
      </p:pic>
      <p:pic>
        <p:nvPicPr>
          <p:cNvPr id="31747" name="Picture 3" descr="C:\Users\atedrow\Dropbox\Amanda Tedrow\Cotinus_coggygri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603" y="2895600"/>
            <a:ext cx="5749636"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Cotoneaster </a:t>
            </a:r>
            <a:r>
              <a:rPr lang="en-US" sz="3200" i="1" dirty="0" err="1" smtClean="0"/>
              <a:t>dammeri</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Bearberry Cotoneaster</a:t>
            </a:r>
            <a:endParaRPr lang="en-US" sz="2800" dirty="0"/>
          </a:p>
        </p:txBody>
      </p:sp>
      <p:pic>
        <p:nvPicPr>
          <p:cNvPr id="32770" name="Picture 2" descr="C:\Users\atedrow\Dropbox\Amanda Tedrow\Cotoneaster_dammer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847603"/>
            <a:ext cx="6469585" cy="450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Cryptomeria</a:t>
            </a:r>
            <a:r>
              <a:rPr lang="en-US" sz="3200" i="1" dirty="0" smtClean="0"/>
              <a:t> japonica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Japanese </a:t>
            </a:r>
            <a:r>
              <a:rPr lang="en-US" sz="2800" dirty="0" err="1" smtClean="0"/>
              <a:t>Cryptomeria</a:t>
            </a:r>
            <a:endParaRPr lang="en-US" sz="2800" dirty="0"/>
          </a:p>
        </p:txBody>
      </p:sp>
      <p:pic>
        <p:nvPicPr>
          <p:cNvPr id="33794" name="Picture 2" descr="C:\Users\atedrow\Dropbox\Amanda Tedrow\Cryptomeria_japonic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95670"/>
            <a:ext cx="3429000" cy="4809745"/>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C:\Users\atedrow\Dropbox\Amanda Tedrow\Cryptomeria_japonic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828800"/>
            <a:ext cx="5270500"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Cupressocyparis</a:t>
            </a:r>
            <a:r>
              <a:rPr lang="en-US" sz="3200" i="1" dirty="0" smtClean="0"/>
              <a:t> </a:t>
            </a:r>
            <a:r>
              <a:rPr lang="en-US" sz="3200" i="1" dirty="0" err="1" smtClean="0"/>
              <a:t>leylandii</a:t>
            </a:r>
            <a:endParaRPr lang="en-US" sz="3200" i="1"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normAutofit/>
          </a:bodyPr>
          <a:lstStyle/>
          <a:p>
            <a:pPr algn="ctr"/>
            <a:r>
              <a:rPr lang="en-US" sz="2800" dirty="0" smtClean="0"/>
              <a:t>Leyland Cypress</a:t>
            </a:r>
            <a:endParaRPr lang="en-US" sz="2800" dirty="0"/>
          </a:p>
        </p:txBody>
      </p:sp>
      <p:pic>
        <p:nvPicPr>
          <p:cNvPr id="34818" name="Picture 2" descr="C:\Users\atedrow\Dropbox\Amanda Tedrow\Cupressocyparis_leylandii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3" y="1828800"/>
            <a:ext cx="3276600" cy="4595979"/>
          </a:xfrm>
          <a:prstGeom prst="rect">
            <a:avLst/>
          </a:prstGeom>
          <a:noFill/>
          <a:extLst>
            <a:ext uri="{909E8E84-426E-40DD-AFC4-6F175D3DCCD1}">
              <a14:hiddenFill xmlns:a14="http://schemas.microsoft.com/office/drawing/2010/main">
                <a:solidFill>
                  <a:srgbClr val="FFFFFF"/>
                </a:solidFill>
              </a14:hiddenFill>
            </a:ext>
          </a:extLst>
        </p:spPr>
      </p:pic>
      <p:pic>
        <p:nvPicPr>
          <p:cNvPr id="34819" name="Picture 3" descr="C:\Users\atedrow\Dropbox\Amanda Tedrow\Cupressocyparis_leylandii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0" y="1828800"/>
            <a:ext cx="5270500" cy="367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Cycas</a:t>
            </a:r>
            <a:r>
              <a:rPr lang="en-US" sz="3200" i="1" dirty="0" smtClean="0"/>
              <a:t> </a:t>
            </a:r>
            <a:r>
              <a:rPr lang="en-US" sz="3200" i="1" dirty="0" err="1" smtClean="0"/>
              <a:t>revoluta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Sago Palm</a:t>
            </a:r>
            <a:endParaRPr lang="en-US" sz="2800" dirty="0"/>
          </a:p>
        </p:txBody>
      </p:sp>
      <p:pic>
        <p:nvPicPr>
          <p:cNvPr id="35842" name="Picture 2" descr="C:\Users\atedrow\Dropbox\Amanda Tedrow\Cycas_revolut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16" y="3048000"/>
            <a:ext cx="5528397" cy="3823253"/>
          </a:xfrm>
          <a:prstGeom prst="rect">
            <a:avLst/>
          </a:prstGeom>
          <a:noFill/>
          <a:extLst>
            <a:ext uri="{909E8E84-426E-40DD-AFC4-6F175D3DCCD1}">
              <a14:hiddenFill xmlns:a14="http://schemas.microsoft.com/office/drawing/2010/main">
                <a:solidFill>
                  <a:srgbClr val="FFFFFF"/>
                </a:solidFill>
              </a14:hiddenFill>
            </a:ext>
          </a:extLst>
        </p:spPr>
      </p:pic>
      <p:pic>
        <p:nvPicPr>
          <p:cNvPr id="35843" name="Picture 3" descr="C:\Users\atedrow\Dropbox\Amanda Tedrow\Cycas_revolut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886992"/>
            <a:ext cx="3541609" cy="496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Cytisus</a:t>
            </a:r>
            <a:r>
              <a:rPr lang="en-US" sz="3200" i="1" dirty="0" smtClean="0"/>
              <a:t> </a:t>
            </a:r>
            <a:r>
              <a:rPr lang="en-US" sz="3200" i="1" dirty="0" err="1" smtClean="0"/>
              <a:t>scoparius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Scotch Broom</a:t>
            </a:r>
            <a:endParaRPr lang="en-US" sz="2800" dirty="0"/>
          </a:p>
        </p:txBody>
      </p:sp>
      <p:pic>
        <p:nvPicPr>
          <p:cNvPr id="36866" name="Picture 2" descr="C:\Users\atedrow\Dropbox\Amanda Tedrow\Cytisus_scopariu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4904"/>
            <a:ext cx="3657600" cy="5130395"/>
          </a:xfrm>
          <a:prstGeom prst="rect">
            <a:avLst/>
          </a:prstGeom>
          <a:noFill/>
          <a:extLst>
            <a:ext uri="{909E8E84-426E-40DD-AFC4-6F175D3DCCD1}">
              <a14:hiddenFill xmlns:a14="http://schemas.microsoft.com/office/drawing/2010/main">
                <a:solidFill>
                  <a:srgbClr val="FFFFFF"/>
                </a:solidFill>
              </a14:hiddenFill>
            </a:ext>
          </a:extLst>
        </p:spPr>
      </p:pic>
      <p:pic>
        <p:nvPicPr>
          <p:cNvPr id="36867" name="Picture 3" descr="C:\Users\atedrow\Dropbox\Amanda Tedrow\Cytisus_scopariu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711869"/>
            <a:ext cx="5486400" cy="4111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Cyrtomium</a:t>
            </a:r>
            <a:r>
              <a:rPr lang="en-US" sz="3200" i="1" dirty="0" smtClean="0"/>
              <a:t> </a:t>
            </a:r>
            <a:r>
              <a:rPr lang="en-US" sz="3200" i="1" dirty="0" err="1" smtClean="0"/>
              <a:t>falcatum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Holly Fern</a:t>
            </a:r>
            <a:endParaRPr lang="en-US" sz="2800" dirty="0"/>
          </a:p>
        </p:txBody>
      </p:sp>
      <p:pic>
        <p:nvPicPr>
          <p:cNvPr id="37891" name="Picture 3" descr="C:\Users\atedrow\Dropbox\Amanda Tedrow\Cyrtomium_falcat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6607" y="1752600"/>
            <a:ext cx="4677394" cy="3505200"/>
          </a:xfrm>
          <a:prstGeom prst="rect">
            <a:avLst/>
          </a:prstGeom>
          <a:noFill/>
          <a:extLst>
            <a:ext uri="{909E8E84-426E-40DD-AFC4-6F175D3DCCD1}">
              <a14:hiddenFill xmlns:a14="http://schemas.microsoft.com/office/drawing/2010/main">
                <a:solidFill>
                  <a:srgbClr val="FFFFFF"/>
                </a:solidFill>
              </a14:hiddenFill>
            </a:ext>
          </a:extLst>
        </p:spPr>
      </p:pic>
      <p:pic>
        <p:nvPicPr>
          <p:cNvPr id="37890" name="Picture 2" descr="C:\Users\atedrow\Dropbox\Amanda Tedrow\Cyrtomium_falcatum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08300"/>
            <a:ext cx="5270501"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Acer </a:t>
            </a:r>
            <a:r>
              <a:rPr lang="en-US" sz="3200" i="1" dirty="0" err="1" smtClean="0"/>
              <a:t>buergerianum</a:t>
            </a:r>
            <a:endParaRPr lang="en-US" sz="3200" i="1" dirty="0"/>
          </a:p>
        </p:txBody>
      </p:sp>
      <p:sp>
        <p:nvSpPr>
          <p:cNvPr id="4" name="Text Placeholder 3"/>
          <p:cNvSpPr>
            <a:spLocks noGrp="1"/>
          </p:cNvSpPr>
          <p:nvPr>
            <p:ph type="body" sz="half" idx="2"/>
          </p:nvPr>
        </p:nvSpPr>
        <p:spPr/>
        <p:txBody>
          <a:bodyPr>
            <a:noAutofit/>
          </a:bodyPr>
          <a:lstStyle/>
          <a:p>
            <a:pPr algn="ctr"/>
            <a:r>
              <a:rPr lang="en-US" sz="2800" dirty="0" smtClean="0"/>
              <a:t>Trident Maple</a:t>
            </a:r>
            <a:endParaRPr lang="en-US" sz="2800" dirty="0"/>
          </a:p>
        </p:txBody>
      </p:sp>
      <p:pic>
        <p:nvPicPr>
          <p:cNvPr id="2050" name="Picture 2" descr="C:\Users\atedrow\Dropbox\Amanda Tedrow\Acer_buergerianu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47743"/>
            <a:ext cx="3581400" cy="502350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tedrow\Dropbox\Amanda Tedrow\Acer_buergerianum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7138" y="2667000"/>
            <a:ext cx="5610175" cy="4204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5161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Deutzia </a:t>
            </a:r>
            <a:r>
              <a:rPr lang="en-US" sz="3200" i="1" dirty="0" err="1" smtClean="0"/>
              <a:t>gracilis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Deutzia</a:t>
            </a:r>
            <a:endParaRPr lang="en-US" sz="2800" dirty="0"/>
          </a:p>
        </p:txBody>
      </p:sp>
      <p:pic>
        <p:nvPicPr>
          <p:cNvPr id="38914" name="Picture 2" descr="C:\Users\atedrow\Dropbox\Amanda Tedrow\Deutzia_gracil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133600"/>
            <a:ext cx="5270500"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Elaeagnus</a:t>
            </a:r>
            <a:r>
              <a:rPr lang="en-US" sz="3200" i="1" dirty="0" smtClean="0"/>
              <a:t> </a:t>
            </a:r>
            <a:r>
              <a:rPr lang="en-US" sz="3200" i="1" dirty="0" err="1" smtClean="0"/>
              <a:t>pungens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Thorny </a:t>
            </a:r>
            <a:r>
              <a:rPr lang="en-US" sz="2800" dirty="0" err="1" smtClean="0"/>
              <a:t>Elaeagnus</a:t>
            </a:r>
            <a:endParaRPr lang="en-US" sz="2800" dirty="0"/>
          </a:p>
        </p:txBody>
      </p:sp>
      <p:pic>
        <p:nvPicPr>
          <p:cNvPr id="39938" name="Picture 2" descr="C:\Users\atedrow\Dropbox\Amanda Tedrow\Elaeagnus_pungen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2366328"/>
            <a:ext cx="5270500" cy="3949700"/>
          </a:xfrm>
          <a:prstGeom prst="rect">
            <a:avLst/>
          </a:prstGeom>
          <a:noFill/>
          <a:extLst>
            <a:ext uri="{909E8E84-426E-40DD-AFC4-6F175D3DCCD1}">
              <a14:hiddenFill xmlns:a14="http://schemas.microsoft.com/office/drawing/2010/main">
                <a:solidFill>
                  <a:srgbClr val="FFFFFF"/>
                </a:solidFill>
              </a14:hiddenFill>
            </a:ext>
          </a:extLst>
        </p:spPr>
      </p:pic>
      <p:pic>
        <p:nvPicPr>
          <p:cNvPr id="39939" name="Picture 3" descr="C:\Users\atedrow\Dropbox\Amanda Tedrow\Elaeagnus_pungen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752600"/>
            <a:ext cx="3690937" cy="5177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Eriobotrya</a:t>
            </a:r>
            <a:r>
              <a:rPr lang="en-US" sz="3200" i="1" dirty="0" smtClean="0"/>
              <a:t> japonica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Loquat</a:t>
            </a:r>
            <a:endParaRPr lang="en-US" sz="2800" dirty="0"/>
          </a:p>
        </p:txBody>
      </p:sp>
      <p:pic>
        <p:nvPicPr>
          <p:cNvPr id="40962" name="Picture 2" descr="C:\Users\atedrow\Dropbox\Amanda Tedrow\Erioborrya_japonic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5600"/>
            <a:ext cx="5824016" cy="3985591"/>
          </a:xfrm>
          <a:prstGeom prst="rect">
            <a:avLst/>
          </a:prstGeom>
          <a:noFill/>
          <a:extLst>
            <a:ext uri="{909E8E84-426E-40DD-AFC4-6F175D3DCCD1}">
              <a14:hiddenFill xmlns:a14="http://schemas.microsoft.com/office/drawing/2010/main">
                <a:solidFill>
                  <a:srgbClr val="FFFFFF"/>
                </a:solidFill>
              </a14:hiddenFill>
            </a:ext>
          </a:extLst>
        </p:spPr>
      </p:pic>
      <p:pic>
        <p:nvPicPr>
          <p:cNvPr id="40963" name="Picture 3" descr="C:\Users\atedrow\Dropbox\Amanda Tedrow\Eriobotrya_japonic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2566" y="1523999"/>
            <a:ext cx="3368156" cy="472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Euonymus </a:t>
            </a:r>
            <a:r>
              <a:rPr lang="en-US" sz="3200" i="1" dirty="0" err="1" smtClean="0"/>
              <a:t>alata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Winged Euonymus</a:t>
            </a:r>
            <a:endParaRPr lang="en-US" sz="2800" dirty="0"/>
          </a:p>
        </p:txBody>
      </p:sp>
      <p:pic>
        <p:nvPicPr>
          <p:cNvPr id="41986" name="Picture 2" descr="C:\Users\atedrow\Dropbox\Amanda Tedrow\Euonymus_alatu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4603"/>
            <a:ext cx="3566578" cy="5002719"/>
          </a:xfrm>
          <a:prstGeom prst="rect">
            <a:avLst/>
          </a:prstGeom>
          <a:noFill/>
          <a:extLst>
            <a:ext uri="{909E8E84-426E-40DD-AFC4-6F175D3DCCD1}">
              <a14:hiddenFill xmlns:a14="http://schemas.microsoft.com/office/drawing/2010/main">
                <a:solidFill>
                  <a:srgbClr val="FFFFFF"/>
                </a:solidFill>
              </a14:hiddenFill>
            </a:ext>
          </a:extLst>
        </p:spPr>
      </p:pic>
      <p:pic>
        <p:nvPicPr>
          <p:cNvPr id="41987" name="Picture 3" descr="C:\Users\atedrow\Dropbox\Amanda Tedrow\Euonymus_alatu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6578" y="1828800"/>
            <a:ext cx="5544292"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Euonymus </a:t>
            </a:r>
            <a:r>
              <a:rPr lang="en-US" sz="3200" i="1" dirty="0" err="1" smtClean="0"/>
              <a:t>fortunei</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Wintergreen Euonymus</a:t>
            </a:r>
            <a:endParaRPr lang="en-US" sz="2800" dirty="0"/>
          </a:p>
        </p:txBody>
      </p:sp>
      <p:pic>
        <p:nvPicPr>
          <p:cNvPr id="43010" name="Picture 2" descr="C:\Users\atedrow\Dropbox\Amanda Tedrow\Euonymus_fortunei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3200400" cy="4489093"/>
          </a:xfrm>
          <a:prstGeom prst="rect">
            <a:avLst/>
          </a:prstGeom>
          <a:noFill/>
          <a:extLst>
            <a:ext uri="{909E8E84-426E-40DD-AFC4-6F175D3DCCD1}">
              <a14:hiddenFill xmlns:a14="http://schemas.microsoft.com/office/drawing/2010/main">
                <a:solidFill>
                  <a:srgbClr val="FFFFFF"/>
                </a:solidFill>
              </a14:hiddenFill>
            </a:ext>
          </a:extLst>
        </p:spPr>
      </p:pic>
      <p:pic>
        <p:nvPicPr>
          <p:cNvPr id="43011" name="Picture 3" descr="C:\Users\atedrow\Dropbox\Amanda Tedrow\Euonymus_fortunei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972" y="1905000"/>
            <a:ext cx="5490104"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Euonymus </a:t>
            </a:r>
            <a:r>
              <a:rPr lang="en-US" sz="3200" i="1" dirty="0" err="1" smtClean="0"/>
              <a:t>japonicus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Japanese Euonymus</a:t>
            </a:r>
            <a:endParaRPr lang="en-US" sz="2800" dirty="0"/>
          </a:p>
        </p:txBody>
      </p:sp>
      <p:pic>
        <p:nvPicPr>
          <p:cNvPr id="44034" name="Picture 2" descr="C:\Users\atedrow\Dropbox\Amanda Tedrow\Euonymus_japonic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057400"/>
            <a:ext cx="2971800" cy="4168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Fagus</a:t>
            </a:r>
            <a:r>
              <a:rPr lang="en-US" sz="3200" i="1" dirty="0" smtClean="0"/>
              <a:t> </a:t>
            </a:r>
            <a:r>
              <a:rPr lang="en-US" sz="3200" i="1" dirty="0" err="1" smtClean="0"/>
              <a:t>grandifolia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Beech</a:t>
            </a:r>
            <a:endParaRPr lang="en-US" sz="2800" dirty="0"/>
          </a:p>
        </p:txBody>
      </p:sp>
      <p:pic>
        <p:nvPicPr>
          <p:cNvPr id="45058" name="Picture 2" descr="C:\Users\atedrow\Dropbox\Amanda Tedrow\Fagus_grandifoli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44675"/>
            <a:ext cx="3238500" cy="4542535"/>
          </a:xfrm>
          <a:prstGeom prst="rect">
            <a:avLst/>
          </a:prstGeom>
          <a:noFill/>
          <a:extLst>
            <a:ext uri="{909E8E84-426E-40DD-AFC4-6F175D3DCCD1}">
              <a14:hiddenFill xmlns:a14="http://schemas.microsoft.com/office/drawing/2010/main">
                <a:solidFill>
                  <a:srgbClr val="FFFFFF"/>
                </a:solidFill>
              </a14:hiddenFill>
            </a:ext>
          </a:extLst>
        </p:spPr>
      </p:pic>
      <p:pic>
        <p:nvPicPr>
          <p:cNvPr id="45059" name="Picture 3" descr="C:\Users\atedrow\Dropbox\Amanda Tedrow\Fagus_grandifoli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844675"/>
            <a:ext cx="3937000" cy="527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Farshedera</a:t>
            </a:r>
            <a:r>
              <a:rPr lang="en-US" sz="3200" i="1" dirty="0" smtClean="0"/>
              <a:t> </a:t>
            </a:r>
            <a:r>
              <a:rPr lang="en-US" sz="3200" i="1" dirty="0" err="1" smtClean="0"/>
              <a:t>lizei</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Fatshedera</a:t>
            </a:r>
            <a:endParaRPr lang="en-US" sz="2800" dirty="0"/>
          </a:p>
        </p:txBody>
      </p:sp>
      <p:pic>
        <p:nvPicPr>
          <p:cNvPr id="46082" name="Picture 2" descr="C:\Users\atedrow\Dropbox\Amanda Tedrow\Fatshedera_lizei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163" y="2247920"/>
            <a:ext cx="5405437" cy="3751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Fatsia</a:t>
            </a:r>
            <a:r>
              <a:rPr lang="en-US" sz="3200" i="1" dirty="0" smtClean="0"/>
              <a:t> japonica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Fatsia</a:t>
            </a:r>
            <a:endParaRPr lang="en-US" sz="2800" dirty="0"/>
          </a:p>
        </p:txBody>
      </p:sp>
      <p:pic>
        <p:nvPicPr>
          <p:cNvPr id="47106" name="Picture 2" descr="C:\Users\atedrow\Dropbox\Amanda Tedrow\Fatsia_japonic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 y="2262556"/>
            <a:ext cx="5270501" cy="3949700"/>
          </a:xfrm>
          <a:prstGeom prst="rect">
            <a:avLst/>
          </a:prstGeom>
          <a:noFill/>
          <a:extLst>
            <a:ext uri="{909E8E84-426E-40DD-AFC4-6F175D3DCCD1}">
              <a14:hiddenFill xmlns:a14="http://schemas.microsoft.com/office/drawing/2010/main">
                <a:solidFill>
                  <a:srgbClr val="FFFFFF"/>
                </a:solidFill>
              </a14:hiddenFill>
            </a:ext>
          </a:extLst>
        </p:spPr>
      </p:pic>
      <p:pic>
        <p:nvPicPr>
          <p:cNvPr id="47107" name="Picture 3" descr="C:\Users\atedrow\Dropbox\Amanda Tedrow\Fatsia_japonic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676400"/>
            <a:ext cx="3233737" cy="4535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Ficus</a:t>
            </a:r>
            <a:r>
              <a:rPr lang="en-US" sz="3200" i="1" dirty="0" smtClean="0"/>
              <a:t> </a:t>
            </a:r>
            <a:r>
              <a:rPr lang="en-US" sz="3200" i="1" dirty="0" err="1" smtClean="0"/>
              <a:t>carica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Fig</a:t>
            </a:r>
            <a:endParaRPr lang="en-US" sz="2800" dirty="0"/>
          </a:p>
        </p:txBody>
      </p:sp>
      <p:pic>
        <p:nvPicPr>
          <p:cNvPr id="48130" name="Picture 2" descr="C:\Users\atedrow\Dropbox\Amanda Tedrow\Ficus_cari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905000"/>
            <a:ext cx="6629158" cy="461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Acer </a:t>
            </a:r>
            <a:r>
              <a:rPr lang="en-US" sz="3200" i="1" dirty="0" err="1" smtClean="0"/>
              <a:t>palmatum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Japanese Maple</a:t>
            </a:r>
            <a:endParaRPr lang="en-US" sz="2800" dirty="0"/>
          </a:p>
        </p:txBody>
      </p:sp>
      <p:pic>
        <p:nvPicPr>
          <p:cNvPr id="3074" name="Picture 2" descr="C:\Users\atedrow\Dropbox\Amanda Tedrow\Acer_palmatu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5486"/>
            <a:ext cx="5844578" cy="404191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tedrow\Dropbox\Amanda Tedrow\Acer_palmatum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4578" y="2249063"/>
            <a:ext cx="3299422" cy="4627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8814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Ficus</a:t>
            </a:r>
            <a:r>
              <a:rPr lang="en-US" sz="3200" i="1" dirty="0" smtClean="0"/>
              <a:t> </a:t>
            </a:r>
            <a:r>
              <a:rPr lang="en-US" sz="3200" i="1" dirty="0" err="1"/>
              <a:t>p</a:t>
            </a:r>
            <a:r>
              <a:rPr lang="en-US" sz="3200" i="1" dirty="0" err="1" smtClean="0"/>
              <a:t>umila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Creeping Fig</a:t>
            </a:r>
            <a:endParaRPr lang="en-US" sz="2800" dirty="0"/>
          </a:p>
        </p:txBody>
      </p:sp>
      <p:pic>
        <p:nvPicPr>
          <p:cNvPr id="49154" name="Picture 2" descr="C:\Users\atedrow\Dropbox\Amanda Tedrow\Ficus_pumil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05000"/>
            <a:ext cx="6702901" cy="463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Forsythia </a:t>
            </a:r>
            <a:r>
              <a:rPr lang="en-US" sz="3200" i="1" dirty="0" err="1" smtClean="0"/>
              <a:t>intermedia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Forsythia</a:t>
            </a:r>
            <a:endParaRPr lang="en-US" sz="2800" dirty="0"/>
          </a:p>
        </p:txBody>
      </p:sp>
      <p:pic>
        <p:nvPicPr>
          <p:cNvPr id="50178" name="Picture 2" descr="C:\Users\atedrow\Dropbox\Amanda Tedrow\Forsythia_x_intermedi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3657600" cy="5130392"/>
          </a:xfrm>
          <a:prstGeom prst="rect">
            <a:avLst/>
          </a:prstGeom>
          <a:noFill/>
          <a:extLst>
            <a:ext uri="{909E8E84-426E-40DD-AFC4-6F175D3DCCD1}">
              <a14:hiddenFill xmlns:a14="http://schemas.microsoft.com/office/drawing/2010/main">
                <a:solidFill>
                  <a:srgbClr val="FFFFFF"/>
                </a:solidFill>
              </a14:hiddenFill>
            </a:ext>
          </a:extLst>
        </p:spPr>
      </p:pic>
      <p:pic>
        <p:nvPicPr>
          <p:cNvPr id="50179" name="Picture 3" descr="C:\Users\atedrow\Dropbox\Amanda Tedrow\Forsythia_x_intermedi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676400"/>
            <a:ext cx="3629025" cy="4873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Gardenia </a:t>
            </a:r>
            <a:r>
              <a:rPr lang="en-US" sz="3200" i="1" dirty="0" err="1" smtClean="0"/>
              <a:t>jasminoides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Cape Jasmine</a:t>
            </a:r>
            <a:endParaRPr lang="en-US" sz="2800" dirty="0"/>
          </a:p>
        </p:txBody>
      </p:sp>
      <p:pic>
        <p:nvPicPr>
          <p:cNvPr id="51202" name="Picture 2" descr="C:\Users\atedrow\Dropbox\Amanda Tedrow\Gardenia_jasminoid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5064621" cy="3514725"/>
          </a:xfrm>
          <a:prstGeom prst="rect">
            <a:avLst/>
          </a:prstGeom>
          <a:noFill/>
          <a:extLst>
            <a:ext uri="{909E8E84-426E-40DD-AFC4-6F175D3DCCD1}">
              <a14:hiddenFill xmlns:a14="http://schemas.microsoft.com/office/drawing/2010/main">
                <a:solidFill>
                  <a:srgbClr val="FFFFFF"/>
                </a:solidFill>
              </a14:hiddenFill>
            </a:ext>
          </a:extLst>
        </p:spPr>
      </p:pic>
      <p:pic>
        <p:nvPicPr>
          <p:cNvPr id="51203" name="Picture 3" descr="C:\Users\atedrow\Dropbox\Amanda Tedrow\Gardenia_jasminoide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752600"/>
            <a:ext cx="3309937" cy="4642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Gelsemium</a:t>
            </a:r>
            <a:r>
              <a:rPr lang="en-US" sz="3200" i="1" dirty="0" smtClean="0"/>
              <a:t> </a:t>
            </a:r>
            <a:r>
              <a:rPr lang="en-US" sz="3200" i="1" dirty="0" err="1" smtClean="0"/>
              <a:t>sempervirens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Carolina Yellow Jasmine</a:t>
            </a:r>
            <a:endParaRPr lang="en-US" sz="2800" dirty="0"/>
          </a:p>
        </p:txBody>
      </p:sp>
      <p:pic>
        <p:nvPicPr>
          <p:cNvPr id="52226" name="Picture 2" descr="C:\Users\atedrow\Dropbox\Amanda Tedrow\Gelsemium_semperviren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 y="1828800"/>
            <a:ext cx="5270500" cy="3949700"/>
          </a:xfrm>
          <a:prstGeom prst="rect">
            <a:avLst/>
          </a:prstGeom>
          <a:noFill/>
          <a:extLst>
            <a:ext uri="{909E8E84-426E-40DD-AFC4-6F175D3DCCD1}">
              <a14:hiddenFill xmlns:a14="http://schemas.microsoft.com/office/drawing/2010/main">
                <a:solidFill>
                  <a:srgbClr val="FFFFFF"/>
                </a:solidFill>
              </a14:hiddenFill>
            </a:ext>
          </a:extLst>
        </p:spPr>
      </p:pic>
      <p:pic>
        <p:nvPicPr>
          <p:cNvPr id="52227" name="Picture 3" descr="C:\Users\atedrow\Dropbox\Amanda Tedrow\Gelsemium_semperviren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76400"/>
            <a:ext cx="3386137" cy="4749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Ginkgo </a:t>
            </a:r>
            <a:r>
              <a:rPr lang="en-US" sz="3200" i="1" dirty="0" err="1" smtClean="0"/>
              <a:t>biloba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Ginkgo (Maidenhair tree)</a:t>
            </a:r>
            <a:endParaRPr lang="en-US" sz="2800" dirty="0"/>
          </a:p>
        </p:txBody>
      </p:sp>
      <p:pic>
        <p:nvPicPr>
          <p:cNvPr id="53250" name="Picture 2" descr="C:\Users\atedrow\Dropbox\Amanda Tedrow\Ginkgo_bilob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50796"/>
            <a:ext cx="3657600" cy="5130395"/>
          </a:xfrm>
          <a:prstGeom prst="rect">
            <a:avLst/>
          </a:prstGeom>
          <a:noFill/>
          <a:extLst>
            <a:ext uri="{909E8E84-426E-40DD-AFC4-6F175D3DCCD1}">
              <a14:hiddenFill xmlns:a14="http://schemas.microsoft.com/office/drawing/2010/main">
                <a:solidFill>
                  <a:srgbClr val="FFFFFF"/>
                </a:solidFill>
              </a14:hiddenFill>
            </a:ext>
          </a:extLst>
        </p:spPr>
      </p:pic>
      <p:pic>
        <p:nvPicPr>
          <p:cNvPr id="53251" name="Picture 3" descr="C:\Users\atedrow\Dropbox\Amanda Tedrow\Ginkgo_bilob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4657" y="2133600"/>
            <a:ext cx="5860206"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Hamamelis</a:t>
            </a:r>
            <a:r>
              <a:rPr lang="en-US" sz="3200" i="1" dirty="0" smtClean="0"/>
              <a:t> </a:t>
            </a:r>
            <a:r>
              <a:rPr lang="en-US" sz="3200" i="1" dirty="0" err="1" smtClean="0"/>
              <a:t>virginiana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Witch Hazel</a:t>
            </a:r>
            <a:endParaRPr lang="en-US" sz="2800" dirty="0"/>
          </a:p>
        </p:txBody>
      </p:sp>
      <p:pic>
        <p:nvPicPr>
          <p:cNvPr id="54274" name="Picture 2" descr="C:\Users\atedrow\Dropbox\Amanda Tedrow\Hammamelis_virginia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52600"/>
            <a:ext cx="3581400" cy="4763721"/>
          </a:xfrm>
          <a:prstGeom prst="rect">
            <a:avLst/>
          </a:prstGeom>
          <a:noFill/>
          <a:extLst>
            <a:ext uri="{909E8E84-426E-40DD-AFC4-6F175D3DCCD1}">
              <a14:hiddenFill xmlns:a14="http://schemas.microsoft.com/office/drawing/2010/main">
                <a:solidFill>
                  <a:srgbClr val="FFFFFF"/>
                </a:solidFill>
              </a14:hiddenFill>
            </a:ext>
          </a:extLst>
        </p:spPr>
      </p:pic>
      <p:pic>
        <p:nvPicPr>
          <p:cNvPr id="54275" name="Picture 3" descr="C:\Users\atedrow\Dropbox\Amanda Tedrow\Hamamelis_x_intermed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2306" y="1629385"/>
            <a:ext cx="3484031" cy="4886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Hedera</a:t>
            </a:r>
            <a:r>
              <a:rPr lang="en-US" sz="3200" i="1" dirty="0" smtClean="0"/>
              <a:t> helix</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English Ivy</a:t>
            </a:r>
            <a:endParaRPr lang="en-US" sz="2800" dirty="0"/>
          </a:p>
        </p:txBody>
      </p:sp>
      <p:pic>
        <p:nvPicPr>
          <p:cNvPr id="55298" name="Picture 2" descr="C:\Users\atedrow\Dropbox\Amanda Tedrow\Hedera_helix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0" y="1958616"/>
            <a:ext cx="3305175" cy="4636060"/>
          </a:xfrm>
          <a:prstGeom prst="rect">
            <a:avLst/>
          </a:prstGeom>
          <a:noFill/>
          <a:extLst>
            <a:ext uri="{909E8E84-426E-40DD-AFC4-6F175D3DCCD1}">
              <a14:hiddenFill xmlns:a14="http://schemas.microsoft.com/office/drawing/2010/main">
                <a:solidFill>
                  <a:srgbClr val="FFFFFF"/>
                </a:solidFill>
              </a14:hiddenFill>
            </a:ext>
          </a:extLst>
        </p:spPr>
      </p:pic>
      <p:pic>
        <p:nvPicPr>
          <p:cNvPr id="55299" name="Picture 3" descr="C:\Users\atedrow\Dropbox\Amanda Tedrow\Hedera_helix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1615" y="2057400"/>
            <a:ext cx="5802385"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Hibiscus </a:t>
            </a:r>
            <a:r>
              <a:rPr lang="en-US" sz="3200" i="1" dirty="0" err="1" smtClean="0"/>
              <a:t>rosa-sinensis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Chinese Hibiscus</a:t>
            </a:r>
            <a:endParaRPr lang="en-US" sz="2800" dirty="0"/>
          </a:p>
        </p:txBody>
      </p:sp>
      <p:pic>
        <p:nvPicPr>
          <p:cNvPr id="56322" name="Picture 2" descr="C:\Users\atedrow\Dropbox\Amanda Tedrow\Hibiscus_rosa-sinens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752600"/>
            <a:ext cx="6629400" cy="4968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Hibiscus </a:t>
            </a:r>
            <a:r>
              <a:rPr lang="en-US" sz="3200" i="1" dirty="0" err="1" smtClean="0"/>
              <a:t>syriacus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Shrub Althea (Rose of Sharon)</a:t>
            </a:r>
            <a:endParaRPr lang="en-US" sz="2800" dirty="0"/>
          </a:p>
        </p:txBody>
      </p:sp>
      <p:pic>
        <p:nvPicPr>
          <p:cNvPr id="57346" name="Picture 2" descr="C:\Users\atedrow\Dropbox\Amanda Tedrow\Hibiscus_syriacu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76400"/>
            <a:ext cx="4032250" cy="5655901"/>
          </a:xfrm>
          <a:prstGeom prst="rect">
            <a:avLst/>
          </a:prstGeom>
          <a:noFill/>
          <a:extLst>
            <a:ext uri="{909E8E84-426E-40DD-AFC4-6F175D3DCCD1}">
              <a14:hiddenFill xmlns:a14="http://schemas.microsoft.com/office/drawing/2010/main">
                <a:solidFill>
                  <a:srgbClr val="FFFFFF"/>
                </a:solidFill>
              </a14:hiddenFill>
            </a:ext>
          </a:extLst>
        </p:spPr>
      </p:pic>
      <p:pic>
        <p:nvPicPr>
          <p:cNvPr id="57347" name="Picture 3" descr="C:\Users\atedrow\Dropbox\Amanda Tedrow\Hibiscus_syriacu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0" y="1828800"/>
            <a:ext cx="5270500"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Hydrangea </a:t>
            </a:r>
            <a:r>
              <a:rPr lang="en-US" sz="3200" i="1" dirty="0" err="1" smtClean="0"/>
              <a:t>macrophylla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Hydrangea</a:t>
            </a:r>
            <a:endParaRPr lang="en-US" sz="2800" dirty="0"/>
          </a:p>
        </p:txBody>
      </p:sp>
      <p:pic>
        <p:nvPicPr>
          <p:cNvPr id="58370" name="Picture 2" descr="C:\Users\atedrow\Dropbox\Amanda Tedrow\Hydrangea_macrophyll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0" y="1752599"/>
            <a:ext cx="3710609" cy="5204745"/>
          </a:xfrm>
          <a:prstGeom prst="rect">
            <a:avLst/>
          </a:prstGeom>
          <a:noFill/>
          <a:extLst>
            <a:ext uri="{909E8E84-426E-40DD-AFC4-6F175D3DCCD1}">
              <a14:hiddenFill xmlns:a14="http://schemas.microsoft.com/office/drawing/2010/main">
                <a:solidFill>
                  <a:srgbClr val="FFFFFF"/>
                </a:solidFill>
              </a14:hiddenFill>
            </a:ext>
          </a:extLst>
        </p:spPr>
      </p:pic>
      <p:pic>
        <p:nvPicPr>
          <p:cNvPr id="58371" name="Picture 3" descr="C:\Users\atedrow\Dropbox\Amanda Tedrow\Hydrangea_macrophyll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3190" y="1905000"/>
            <a:ext cx="549081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Acer </a:t>
            </a:r>
            <a:r>
              <a:rPr lang="en-US" sz="3200" i="1" dirty="0" err="1" smtClean="0"/>
              <a:t>rubrum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Red Maple</a:t>
            </a:r>
            <a:endParaRPr lang="en-US" sz="2800" dirty="0"/>
          </a:p>
        </p:txBody>
      </p:sp>
      <p:pic>
        <p:nvPicPr>
          <p:cNvPr id="4098" name="Picture 2" descr="C:\Users\atedrow\Dropbox\Amanda Tedrow\Acer_rubru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30" y="1815198"/>
            <a:ext cx="5270500" cy="36703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tedrow\Dropbox\Amanda Tedrow\Acer_rubrum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1" y="1815198"/>
            <a:ext cx="3581400" cy="5023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4129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Hydrangea </a:t>
            </a:r>
            <a:r>
              <a:rPr lang="en-US" sz="3200" i="1" dirty="0" err="1" smtClean="0"/>
              <a:t>quercifolia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Oakleaf</a:t>
            </a:r>
            <a:r>
              <a:rPr lang="en-US" sz="2800" dirty="0" smtClean="0"/>
              <a:t> Hydrangea</a:t>
            </a:r>
            <a:endParaRPr lang="en-US" sz="2800" dirty="0"/>
          </a:p>
        </p:txBody>
      </p:sp>
      <p:pic>
        <p:nvPicPr>
          <p:cNvPr id="59394" name="Picture 2" descr="C:\Users\atedrow\Dropbox\Amanda Tedrow\Hydrangea_quercifoli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3398617" cy="4767125"/>
          </a:xfrm>
          <a:prstGeom prst="rect">
            <a:avLst/>
          </a:prstGeom>
          <a:noFill/>
          <a:extLst>
            <a:ext uri="{909E8E84-426E-40DD-AFC4-6F175D3DCCD1}">
              <a14:hiddenFill xmlns:a14="http://schemas.microsoft.com/office/drawing/2010/main">
                <a:solidFill>
                  <a:srgbClr val="FFFFFF"/>
                </a:solidFill>
              </a14:hiddenFill>
            </a:ext>
          </a:extLst>
        </p:spPr>
      </p:pic>
      <p:pic>
        <p:nvPicPr>
          <p:cNvPr id="59395" name="Picture 3" descr="C:\Users\atedrow\Dropbox\Amanda Tedrow\Hydrangea_quercifoli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5539" y="1755774"/>
            <a:ext cx="5595331" cy="388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Hypericum</a:t>
            </a:r>
            <a:r>
              <a:rPr lang="en-US" sz="3200" i="1" dirty="0" smtClean="0"/>
              <a:t> </a:t>
            </a:r>
            <a:r>
              <a:rPr lang="en-US" sz="3200" i="1" dirty="0" err="1" smtClean="0"/>
              <a:t>calycinum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St. John’s-</a:t>
            </a:r>
            <a:r>
              <a:rPr lang="en-US" sz="2800" dirty="0" err="1" smtClean="0"/>
              <a:t>wort</a:t>
            </a:r>
            <a:r>
              <a:rPr lang="en-US" sz="2800" dirty="0" smtClean="0"/>
              <a:t> (</a:t>
            </a:r>
            <a:r>
              <a:rPr lang="en-US" sz="2800" dirty="0" err="1" smtClean="0"/>
              <a:t>Aaronsbeard</a:t>
            </a:r>
            <a:r>
              <a:rPr lang="en-US" sz="2800" dirty="0" smtClean="0"/>
              <a:t>)</a:t>
            </a:r>
            <a:endParaRPr lang="en-US" sz="2800" dirty="0"/>
          </a:p>
        </p:txBody>
      </p:sp>
      <p:pic>
        <p:nvPicPr>
          <p:cNvPr id="60418" name="Picture 2" descr="C:\Users\atedrow\Dropbox\Amanda Tedrow\Hypericum_calycinu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157" y="2057400"/>
            <a:ext cx="5270500" cy="3949700"/>
          </a:xfrm>
          <a:prstGeom prst="rect">
            <a:avLst/>
          </a:prstGeom>
          <a:noFill/>
          <a:extLst>
            <a:ext uri="{909E8E84-426E-40DD-AFC4-6F175D3DCCD1}">
              <a14:hiddenFill xmlns:a14="http://schemas.microsoft.com/office/drawing/2010/main">
                <a:solidFill>
                  <a:srgbClr val="FFFFFF"/>
                </a:solidFill>
              </a14:hiddenFill>
            </a:ext>
          </a:extLst>
        </p:spPr>
      </p:pic>
      <p:pic>
        <p:nvPicPr>
          <p:cNvPr id="60419" name="Picture 3" descr="C:\Users\atedrow\Dropbox\Amanda Tedrow\Hypericum_calycinum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752600"/>
            <a:ext cx="3346651" cy="4694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Ilex </a:t>
            </a:r>
            <a:r>
              <a:rPr lang="en-US" sz="3200" i="1" dirty="0" err="1" smtClean="0"/>
              <a:t>aquifolium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English Holly</a:t>
            </a:r>
            <a:endParaRPr lang="en-US" sz="2800" dirty="0"/>
          </a:p>
        </p:txBody>
      </p:sp>
      <p:pic>
        <p:nvPicPr>
          <p:cNvPr id="61442" name="Picture 2" descr="C:\Users\atedrow\Dropbox\Amanda Tedrow\Ilex_aquifolium_Aureomargina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05000"/>
            <a:ext cx="6546516"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Ilex  x ‘Nellie R. Stevens’</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Nellie R. Stevens Holly</a:t>
            </a:r>
            <a:endParaRPr lang="en-US" sz="2800" dirty="0"/>
          </a:p>
        </p:txBody>
      </p:sp>
      <p:pic>
        <p:nvPicPr>
          <p:cNvPr id="62466" name="Picture 2" descr="C:\Users\atedrow\Dropbox\Amanda Tedrow\Ilex_x_Nellie_R._Steven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21051"/>
            <a:ext cx="5270500" cy="3683000"/>
          </a:xfrm>
          <a:prstGeom prst="rect">
            <a:avLst/>
          </a:prstGeom>
          <a:noFill/>
          <a:extLst>
            <a:ext uri="{909E8E84-426E-40DD-AFC4-6F175D3DCCD1}">
              <a14:hiddenFill xmlns:a14="http://schemas.microsoft.com/office/drawing/2010/main">
                <a:solidFill>
                  <a:srgbClr val="FFFFFF"/>
                </a:solidFill>
              </a14:hiddenFill>
            </a:ext>
          </a:extLst>
        </p:spPr>
      </p:pic>
      <p:pic>
        <p:nvPicPr>
          <p:cNvPr id="62467" name="Picture 3" descr="C:\Users\atedrow\Dropbox\Amanda Tedrow\Ilex_x_Nellie_R_Steven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752600"/>
            <a:ext cx="3538538" cy="4963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Ilex x </a:t>
            </a:r>
            <a:r>
              <a:rPr lang="en-US" sz="3200" i="1" dirty="0" err="1" smtClean="0"/>
              <a:t>attenuata</a:t>
            </a:r>
            <a:r>
              <a:rPr lang="en-US" sz="3200" i="1" dirty="0" smtClean="0"/>
              <a:t> ‘Foster’</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Foster Holly</a:t>
            </a:r>
            <a:endParaRPr lang="en-US" sz="2800" dirty="0"/>
          </a:p>
        </p:txBody>
      </p:sp>
      <p:pic>
        <p:nvPicPr>
          <p:cNvPr id="63490" name="Picture 2" descr="C:\Users\atedrow\Dropbox\Amanda Tedrow\Ilex_x_attenuata_Foster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86" y="1905000"/>
            <a:ext cx="3373112" cy="4731352"/>
          </a:xfrm>
          <a:prstGeom prst="rect">
            <a:avLst/>
          </a:prstGeom>
          <a:noFill/>
          <a:extLst>
            <a:ext uri="{909E8E84-426E-40DD-AFC4-6F175D3DCCD1}">
              <a14:hiddenFill xmlns:a14="http://schemas.microsoft.com/office/drawing/2010/main">
                <a:solidFill>
                  <a:srgbClr val="FFFFFF"/>
                </a:solidFill>
              </a14:hiddenFill>
            </a:ext>
          </a:extLst>
        </p:spPr>
      </p:pic>
      <p:pic>
        <p:nvPicPr>
          <p:cNvPr id="63491" name="Picture 3" descr="C:\Users\atedrow\Dropbox\Amanda Tedrow\Ilex_x_attenuata_Fosteri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681" y="1752600"/>
            <a:ext cx="5999219"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Ilex x </a:t>
            </a:r>
            <a:r>
              <a:rPr lang="en-US" sz="3200" i="1" dirty="0" err="1" smtClean="0"/>
              <a:t>attenuata</a:t>
            </a:r>
            <a:r>
              <a:rPr lang="en-US" sz="3200" i="1" dirty="0" smtClean="0"/>
              <a:t> ‘Savannah’</a:t>
            </a:r>
            <a:endParaRPr lang="en-US" sz="3200" i="1"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normAutofit/>
          </a:bodyPr>
          <a:lstStyle/>
          <a:p>
            <a:pPr algn="ctr"/>
            <a:r>
              <a:rPr lang="en-US" sz="2800" dirty="0" smtClean="0"/>
              <a:t>Savannah Holly</a:t>
            </a:r>
            <a:endParaRPr lang="en-US" sz="2800" dirty="0"/>
          </a:p>
        </p:txBody>
      </p:sp>
      <p:pic>
        <p:nvPicPr>
          <p:cNvPr id="64514" name="Picture 2" descr="C:\Users\atedrow\Dropbox\Amanda Tedrow\Ilex_x_attenuata_Savanna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81200"/>
            <a:ext cx="5270501" cy="3949700"/>
          </a:xfrm>
          <a:prstGeom prst="rect">
            <a:avLst/>
          </a:prstGeom>
          <a:noFill/>
          <a:extLst>
            <a:ext uri="{909E8E84-426E-40DD-AFC4-6F175D3DCCD1}">
              <a14:hiddenFill xmlns:a14="http://schemas.microsoft.com/office/drawing/2010/main">
                <a:solidFill>
                  <a:srgbClr val="FFFFFF"/>
                </a:solidFill>
              </a14:hiddenFill>
            </a:ext>
          </a:extLst>
        </p:spPr>
      </p:pic>
      <p:pic>
        <p:nvPicPr>
          <p:cNvPr id="64515" name="Picture 3" descr="C:\Users\atedrow\Dropbox\Amanda Tedrow\Ilex_x_attenuata_Savannah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114" y="1676400"/>
            <a:ext cx="3840886" cy="538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Ilex </a:t>
            </a:r>
            <a:r>
              <a:rPr lang="en-US" sz="3200" i="1" dirty="0" err="1" smtClean="0"/>
              <a:t>cornuta</a:t>
            </a:r>
            <a:r>
              <a:rPr lang="en-US" sz="3200" i="1" dirty="0" smtClean="0"/>
              <a:t> ‘</a:t>
            </a:r>
            <a:r>
              <a:rPr lang="en-US" sz="3200" i="1" dirty="0" err="1" smtClean="0"/>
              <a:t>Burfordii</a:t>
            </a:r>
            <a:r>
              <a:rPr lang="en-US" sz="3200" i="1" dirty="0" smtClean="0"/>
              <a:t>’</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Burford</a:t>
            </a:r>
            <a:r>
              <a:rPr lang="en-US" sz="2800" dirty="0" smtClean="0"/>
              <a:t> Holly</a:t>
            </a:r>
            <a:endParaRPr lang="en-US" sz="2800" dirty="0"/>
          </a:p>
        </p:txBody>
      </p:sp>
      <p:pic>
        <p:nvPicPr>
          <p:cNvPr id="65538" name="Picture 2" descr="C:\Users\atedrow\Dropbox\Amanda Tedrow\Ilex_cornuta_Burfordii_Na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828800"/>
            <a:ext cx="3505200" cy="4916625"/>
          </a:xfrm>
          <a:prstGeom prst="rect">
            <a:avLst/>
          </a:prstGeom>
          <a:noFill/>
          <a:extLst>
            <a:ext uri="{909E8E84-426E-40DD-AFC4-6F175D3DCCD1}">
              <a14:hiddenFill xmlns:a14="http://schemas.microsoft.com/office/drawing/2010/main">
                <a:solidFill>
                  <a:srgbClr val="FFFFFF"/>
                </a:solidFill>
              </a14:hiddenFill>
            </a:ext>
          </a:extLst>
        </p:spPr>
      </p:pic>
      <p:pic>
        <p:nvPicPr>
          <p:cNvPr id="65539" name="Picture 3" descr="C:\Users\atedrow\Dropbox\Amanda Tedrow\Ilex_cornuta_Burfordii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4397" y="1828800"/>
            <a:ext cx="5729603"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Ilex </a:t>
            </a:r>
            <a:r>
              <a:rPr lang="en-US" sz="3200" i="1" dirty="0" err="1" smtClean="0"/>
              <a:t>cornuta</a:t>
            </a:r>
            <a:r>
              <a:rPr lang="en-US" sz="3200" i="1" dirty="0" smtClean="0"/>
              <a:t> ‘Carissa’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Carissa Holly</a:t>
            </a:r>
            <a:endParaRPr lang="en-US" sz="2800" dirty="0"/>
          </a:p>
        </p:txBody>
      </p:sp>
      <p:pic>
        <p:nvPicPr>
          <p:cNvPr id="66562" name="Picture 2" descr="C:\Users\atedrow\Dropbox\Amanda Tedrow\Ilex_cornuta_Cariss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1832940"/>
            <a:ext cx="3783081" cy="4415460"/>
          </a:xfrm>
          <a:prstGeom prst="rect">
            <a:avLst/>
          </a:prstGeom>
          <a:noFill/>
          <a:extLst>
            <a:ext uri="{909E8E84-426E-40DD-AFC4-6F175D3DCCD1}">
              <a14:hiddenFill xmlns:a14="http://schemas.microsoft.com/office/drawing/2010/main">
                <a:solidFill>
                  <a:srgbClr val="FFFFFF"/>
                </a:solidFill>
              </a14:hiddenFill>
            </a:ext>
          </a:extLst>
        </p:spPr>
      </p:pic>
      <p:pic>
        <p:nvPicPr>
          <p:cNvPr id="66563" name="Picture 3" descr="C:\Users\atedrow\Dropbox\Amanda Tedrow\Ilex_cornuta_Cariss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9863" y="1832940"/>
            <a:ext cx="5484137" cy="3805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Ilex </a:t>
            </a:r>
            <a:r>
              <a:rPr lang="en-US" sz="3200" i="1" dirty="0" err="1" smtClean="0"/>
              <a:t>cornuta</a:t>
            </a:r>
            <a:r>
              <a:rPr lang="en-US" sz="3200" i="1" dirty="0" smtClean="0"/>
              <a:t> ‘Rotunda’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Rotunda Holly</a:t>
            </a:r>
            <a:endParaRPr lang="en-US" sz="2800" dirty="0"/>
          </a:p>
        </p:txBody>
      </p:sp>
      <p:pic>
        <p:nvPicPr>
          <p:cNvPr id="67586" name="Picture 2" descr="C:\Users\atedrow\Dropbox\Amanda Tedrow\Ilex_cornuta_Rotun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036" y="1981200"/>
            <a:ext cx="5270500"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Ilex </a:t>
            </a:r>
            <a:r>
              <a:rPr lang="en-US" sz="3200" i="1" dirty="0" err="1" smtClean="0"/>
              <a:t>crenata</a:t>
            </a:r>
            <a:r>
              <a:rPr lang="en-US" sz="3200" i="1" dirty="0" smtClean="0"/>
              <a:t> ‘</a:t>
            </a:r>
            <a:r>
              <a:rPr lang="en-US" sz="3200" i="1" dirty="0" err="1" smtClean="0"/>
              <a:t>Compacta</a:t>
            </a:r>
            <a:r>
              <a:rPr lang="en-US" sz="3200" i="1" dirty="0" smtClean="0"/>
              <a:t>’</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Compact Holly</a:t>
            </a:r>
            <a:endParaRPr lang="en-US" sz="2800" dirty="0"/>
          </a:p>
        </p:txBody>
      </p:sp>
      <p:pic>
        <p:nvPicPr>
          <p:cNvPr id="68610" name="Picture 2" descr="C:\Users\atedrow\Dropbox\Amanda Tedrow\Ilex_crenata_Compact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057400"/>
            <a:ext cx="5270501" cy="3949700"/>
          </a:xfrm>
          <a:prstGeom prst="rect">
            <a:avLst/>
          </a:prstGeom>
          <a:noFill/>
          <a:extLst>
            <a:ext uri="{909E8E84-426E-40DD-AFC4-6F175D3DCCD1}">
              <a14:hiddenFill xmlns:a14="http://schemas.microsoft.com/office/drawing/2010/main">
                <a:solidFill>
                  <a:srgbClr val="FFFFFF"/>
                </a:solidFill>
              </a14:hiddenFill>
            </a:ext>
          </a:extLst>
        </p:spPr>
      </p:pic>
      <p:pic>
        <p:nvPicPr>
          <p:cNvPr id="68611" name="Picture 3" descr="C:\Users\atedrow\Dropbox\Amanda Tedrow\Ilex_crenata_Compact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743351"/>
            <a:ext cx="3462338" cy="4856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Acer </a:t>
            </a:r>
            <a:r>
              <a:rPr lang="en-US" sz="3200" i="1" dirty="0" err="1" smtClean="0"/>
              <a:t>saccharinum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Silver Maple</a:t>
            </a:r>
            <a:endParaRPr lang="en-US" sz="2800" dirty="0"/>
          </a:p>
        </p:txBody>
      </p:sp>
      <p:pic>
        <p:nvPicPr>
          <p:cNvPr id="5122" name="Picture 2" descr="C:\Users\atedrow\Dropbox\Amanda Tedrow\Acer_saccharinu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3124200" cy="438221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tedrow\Dropbox\Amanda Tedrow\Acer_saccharinum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026333"/>
            <a:ext cx="5638800" cy="3831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68984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Ilex </a:t>
            </a:r>
            <a:r>
              <a:rPr lang="en-US" sz="3200" i="1" dirty="0" err="1" smtClean="0"/>
              <a:t>crenata</a:t>
            </a:r>
            <a:r>
              <a:rPr lang="en-US" sz="3200" i="1" dirty="0" smtClean="0"/>
              <a:t> ‘</a:t>
            </a:r>
            <a:r>
              <a:rPr lang="en-US" sz="3200" i="1" dirty="0" err="1" smtClean="0"/>
              <a:t>Helleri</a:t>
            </a:r>
            <a:r>
              <a:rPr lang="en-US" sz="3200" i="1" dirty="0" smtClean="0"/>
              <a:t>’</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Helleri</a:t>
            </a:r>
            <a:r>
              <a:rPr lang="en-US" sz="2800" dirty="0" smtClean="0"/>
              <a:t> Holly</a:t>
            </a:r>
            <a:endParaRPr lang="en-US" sz="2800" dirty="0"/>
          </a:p>
        </p:txBody>
      </p:sp>
      <p:pic>
        <p:nvPicPr>
          <p:cNvPr id="69634" name="Picture 2" descr="C:\Users\atedrow\Dropbox\Amanda Tedrow\Ilex_crenata_Helleri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56352"/>
            <a:ext cx="3708400" cy="5201648"/>
          </a:xfrm>
          <a:prstGeom prst="rect">
            <a:avLst/>
          </a:prstGeom>
          <a:noFill/>
          <a:extLst>
            <a:ext uri="{909E8E84-426E-40DD-AFC4-6F175D3DCCD1}">
              <a14:hiddenFill xmlns:a14="http://schemas.microsoft.com/office/drawing/2010/main">
                <a:solidFill>
                  <a:srgbClr val="FFFFFF"/>
                </a:solidFill>
              </a14:hiddenFill>
            </a:ext>
          </a:extLst>
        </p:spPr>
      </p:pic>
      <p:pic>
        <p:nvPicPr>
          <p:cNvPr id="69635" name="Picture 3" descr="C:\Users\atedrow\Dropbox\Amanda Tedrow\Ilex_crenata_Helleri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292600" y="2468562"/>
            <a:ext cx="5270500"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Ilex </a:t>
            </a:r>
            <a:r>
              <a:rPr lang="en-US" sz="3200" i="1" dirty="0" err="1" smtClean="0"/>
              <a:t>crenata</a:t>
            </a:r>
            <a:r>
              <a:rPr lang="en-US" sz="3200" i="1" dirty="0" smtClean="0"/>
              <a:t> ‘</a:t>
            </a:r>
            <a:r>
              <a:rPr lang="en-US" sz="3200" i="1" dirty="0" err="1" smtClean="0"/>
              <a:t>Rotundifolia</a:t>
            </a:r>
            <a:r>
              <a:rPr lang="en-US" sz="3200" i="1" dirty="0" smtClean="0"/>
              <a:t>’</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Bigleaf</a:t>
            </a:r>
            <a:r>
              <a:rPr lang="en-US" sz="2800" dirty="0" smtClean="0"/>
              <a:t> Japanese Holly</a:t>
            </a:r>
            <a:endParaRPr lang="en-US" sz="2800" dirty="0"/>
          </a:p>
        </p:txBody>
      </p:sp>
      <p:pic>
        <p:nvPicPr>
          <p:cNvPr id="70658" name="Picture 2" descr="C:\Users\atedrow\Dropbox\Amanda Tedrow\Ilex_crenata_Rotundifo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057400"/>
            <a:ext cx="6284058"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Ilex </a:t>
            </a:r>
            <a:r>
              <a:rPr lang="en-US" sz="3200" i="1" dirty="0" err="1" smtClean="0"/>
              <a:t>glabra</a:t>
            </a:r>
            <a:endParaRPr lang="en-US" sz="3200" i="1"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normAutofit/>
          </a:bodyPr>
          <a:lstStyle/>
          <a:p>
            <a:pPr algn="ctr"/>
            <a:r>
              <a:rPr lang="en-US" sz="2800" dirty="0" smtClean="0"/>
              <a:t>Inkberry (</a:t>
            </a:r>
            <a:r>
              <a:rPr lang="en-US" sz="2800" dirty="0" err="1" smtClean="0"/>
              <a:t>Gallberry</a:t>
            </a:r>
            <a:r>
              <a:rPr lang="en-US" sz="2800" dirty="0" smtClean="0"/>
              <a:t>)</a:t>
            </a:r>
            <a:endParaRPr lang="en-US" sz="2800" dirty="0"/>
          </a:p>
        </p:txBody>
      </p:sp>
      <p:pic>
        <p:nvPicPr>
          <p:cNvPr id="71682" name="Picture 2" descr="C:\Users\atedrow\Dropbox\Amanda Tedrow\Ilex_glabr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2" y="2024063"/>
            <a:ext cx="581951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71683" name="Picture 3" descr="C:\Users\atedrow\Dropbox\Amanda Tedrow\Ilex_glabr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2734" y="1676400"/>
            <a:ext cx="3042204"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Ilex </a:t>
            </a:r>
            <a:r>
              <a:rPr lang="en-US" sz="3200" i="1" dirty="0" err="1" smtClean="0"/>
              <a:t>latifolia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Lusterleaf</a:t>
            </a:r>
            <a:r>
              <a:rPr lang="en-US" sz="2800" dirty="0" smtClean="0"/>
              <a:t> Holly</a:t>
            </a:r>
            <a:endParaRPr lang="en-US" sz="2800" dirty="0"/>
          </a:p>
        </p:txBody>
      </p:sp>
      <p:pic>
        <p:nvPicPr>
          <p:cNvPr id="72706" name="Picture 2" descr="C:\Users\atedrow\Dropbox\Amanda Tedrow\Ilex_latifoli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05000"/>
            <a:ext cx="6934200" cy="5196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Ilex </a:t>
            </a:r>
            <a:r>
              <a:rPr lang="en-US" sz="3200" i="1" dirty="0" err="1" smtClean="0"/>
              <a:t>opaca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American Holly</a:t>
            </a:r>
            <a:endParaRPr lang="en-US" sz="2800" dirty="0"/>
          </a:p>
        </p:txBody>
      </p:sp>
      <p:pic>
        <p:nvPicPr>
          <p:cNvPr id="73730" name="Picture 2" descr="C:\Users\atedrow\Dropbox\Amanda Tedrow\Ilex_opa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05000"/>
            <a:ext cx="6858000" cy="477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Ilex </a:t>
            </a:r>
            <a:r>
              <a:rPr lang="en-US" sz="3200" i="1" dirty="0" err="1" smtClean="0"/>
              <a:t>vomitoria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Yaupon Holly</a:t>
            </a:r>
            <a:endParaRPr lang="en-US" sz="2800" dirty="0"/>
          </a:p>
        </p:txBody>
      </p:sp>
      <p:pic>
        <p:nvPicPr>
          <p:cNvPr id="74754" name="Picture 2" descr="C:\Users\atedrow\Dropbox\Amanda Tedrow\Ilex_vomitoria_Nan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45" y="3055938"/>
            <a:ext cx="5270500" cy="3949700"/>
          </a:xfrm>
          <a:prstGeom prst="rect">
            <a:avLst/>
          </a:prstGeom>
          <a:noFill/>
          <a:extLst>
            <a:ext uri="{909E8E84-426E-40DD-AFC4-6F175D3DCCD1}">
              <a14:hiddenFill xmlns:a14="http://schemas.microsoft.com/office/drawing/2010/main">
                <a:solidFill>
                  <a:srgbClr val="FFFFFF"/>
                </a:solidFill>
              </a14:hiddenFill>
            </a:ext>
          </a:extLst>
        </p:spPr>
      </p:pic>
      <p:pic>
        <p:nvPicPr>
          <p:cNvPr id="74755" name="Picture 3" descr="C:\Users\atedrow\Dropbox\Amanda Tedrow\Ilex_vomitoria_Nan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800" y="3055938"/>
            <a:ext cx="5270500" cy="3949700"/>
          </a:xfrm>
          <a:prstGeom prst="rect">
            <a:avLst/>
          </a:prstGeom>
          <a:noFill/>
          <a:extLst>
            <a:ext uri="{909E8E84-426E-40DD-AFC4-6F175D3DCCD1}">
              <a14:hiddenFill xmlns:a14="http://schemas.microsoft.com/office/drawing/2010/main">
                <a:solidFill>
                  <a:srgbClr val="FFFFFF"/>
                </a:solidFill>
              </a14:hiddenFill>
            </a:ext>
          </a:extLst>
        </p:spPr>
      </p:pic>
      <p:pic>
        <p:nvPicPr>
          <p:cNvPr id="74756" name="Picture 4" descr="C:\Users\atedrow\Dropbox\Amanda Tedrow\Ilex_vomitoria_Pendul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286000" cy="3206497"/>
          </a:xfrm>
          <a:prstGeom prst="rect">
            <a:avLst/>
          </a:prstGeom>
          <a:noFill/>
          <a:extLst>
            <a:ext uri="{909E8E84-426E-40DD-AFC4-6F175D3DCCD1}">
              <a14:hiddenFill xmlns:a14="http://schemas.microsoft.com/office/drawing/2010/main">
                <a:solidFill>
                  <a:srgbClr val="FFFFFF"/>
                </a:solidFill>
              </a14:hiddenFill>
            </a:ext>
          </a:extLst>
        </p:spPr>
      </p:pic>
      <p:pic>
        <p:nvPicPr>
          <p:cNvPr id="74757" name="Picture 5" descr="C:\Users\atedrow\Dropbox\Amanda Tedrow\Ilex_vomitoria_Schillings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0"/>
            <a:ext cx="2402840" cy="3370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Illicium</a:t>
            </a:r>
            <a:r>
              <a:rPr lang="en-US" sz="3200" i="1" dirty="0" smtClean="0"/>
              <a:t> </a:t>
            </a:r>
            <a:r>
              <a:rPr lang="en-US" sz="3200" i="1" dirty="0" err="1" smtClean="0"/>
              <a:t>parviflorum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Small Anise-tree</a:t>
            </a:r>
            <a:endParaRPr lang="en-US" sz="2800" dirty="0"/>
          </a:p>
        </p:txBody>
      </p:sp>
      <p:pic>
        <p:nvPicPr>
          <p:cNvPr id="75778" name="Picture 2" descr="C:\Users\atedrow\Dropbox\Amanda Tedrow\Illicium_parvifloru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 y="1847850"/>
            <a:ext cx="3245925" cy="4552950"/>
          </a:xfrm>
          <a:prstGeom prst="rect">
            <a:avLst/>
          </a:prstGeom>
          <a:noFill/>
          <a:extLst>
            <a:ext uri="{909E8E84-426E-40DD-AFC4-6F175D3DCCD1}">
              <a14:hiddenFill xmlns:a14="http://schemas.microsoft.com/office/drawing/2010/main">
                <a:solidFill>
                  <a:srgbClr val="FFFFFF"/>
                </a:solidFill>
              </a14:hiddenFill>
            </a:ext>
          </a:extLst>
        </p:spPr>
      </p:pic>
      <p:pic>
        <p:nvPicPr>
          <p:cNvPr id="75779" name="Picture 3" descr="C:\Users\atedrow\Dropbox\Amanda Tedrow\Illicium_parviflorum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5318" y="1847850"/>
            <a:ext cx="5872117" cy="44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Illicum</a:t>
            </a:r>
            <a:r>
              <a:rPr lang="en-US" sz="3200" i="1" dirty="0" smtClean="0"/>
              <a:t> </a:t>
            </a:r>
            <a:r>
              <a:rPr lang="en-US" sz="3200" i="1" dirty="0" err="1" smtClean="0"/>
              <a:t>floridanum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Florida Anise-tree</a:t>
            </a:r>
            <a:endParaRPr lang="en-US" sz="2800" dirty="0"/>
          </a:p>
        </p:txBody>
      </p:sp>
      <p:pic>
        <p:nvPicPr>
          <p:cNvPr id="76802" name="Picture 2" descr="C:\Users\atedrow\Dropbox\Amanda Tedrow\Illicium_floridanu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789954"/>
            <a:ext cx="3613150" cy="5068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Itea</a:t>
            </a:r>
            <a:r>
              <a:rPr lang="en-US" sz="3200" i="1" dirty="0" smtClean="0"/>
              <a:t> </a:t>
            </a:r>
            <a:r>
              <a:rPr lang="en-US" sz="3200" i="1" dirty="0" err="1" smtClean="0"/>
              <a:t>virginica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Virginia </a:t>
            </a:r>
            <a:r>
              <a:rPr lang="en-US" sz="2800" dirty="0" err="1" smtClean="0"/>
              <a:t>Sweetspire</a:t>
            </a:r>
            <a:endParaRPr lang="en-US" sz="2800" dirty="0"/>
          </a:p>
        </p:txBody>
      </p:sp>
      <p:pic>
        <p:nvPicPr>
          <p:cNvPr id="77826" name="Picture 2" descr="C:\Users\atedrow\Dropbox\Amanda Tedrow\Itea_virginic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2287"/>
            <a:ext cx="3448511" cy="4837113"/>
          </a:xfrm>
          <a:prstGeom prst="rect">
            <a:avLst/>
          </a:prstGeom>
          <a:noFill/>
          <a:extLst>
            <a:ext uri="{909E8E84-426E-40DD-AFC4-6F175D3DCCD1}">
              <a14:hiddenFill xmlns:a14="http://schemas.microsoft.com/office/drawing/2010/main">
                <a:solidFill>
                  <a:srgbClr val="FFFFFF"/>
                </a:solidFill>
              </a14:hiddenFill>
            </a:ext>
          </a:extLst>
        </p:spPr>
      </p:pic>
      <p:pic>
        <p:nvPicPr>
          <p:cNvPr id="77827" name="Picture 3" descr="C:\Users\atedrow\Dropbox\Amanda Tedrow\Itea_virginic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9186" y="1881946"/>
            <a:ext cx="5724936" cy="4290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Jasminum</a:t>
            </a:r>
            <a:r>
              <a:rPr lang="en-US" sz="3200" i="1" dirty="0" smtClean="0"/>
              <a:t> </a:t>
            </a:r>
            <a:r>
              <a:rPr lang="en-US" sz="3200" i="1" dirty="0" err="1" smtClean="0"/>
              <a:t>nudiflorum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Winter Jasmine</a:t>
            </a:r>
            <a:endParaRPr lang="en-US" sz="2800" dirty="0"/>
          </a:p>
        </p:txBody>
      </p:sp>
      <p:pic>
        <p:nvPicPr>
          <p:cNvPr id="78850" name="Picture 2" descr="C:\Users\atedrow\Dropbox\Amanda Tedrow\Jasminum_nudiflorum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676400"/>
            <a:ext cx="4114800" cy="5771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Acer </a:t>
            </a:r>
            <a:r>
              <a:rPr lang="en-US" sz="3200" i="1" dirty="0" err="1" smtClean="0"/>
              <a:t>saccharum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Sugar Maple</a:t>
            </a:r>
            <a:endParaRPr lang="en-US" sz="2800" dirty="0"/>
          </a:p>
        </p:txBody>
      </p:sp>
      <p:pic>
        <p:nvPicPr>
          <p:cNvPr id="6146" name="Picture 2" descr="C:\Users\atedrow\Dropbox\Amanda Tedrow\Acer_saccharu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54" y="1600200"/>
            <a:ext cx="3580646" cy="502245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tedrow\Dropbox\Amanda Tedrow\Acer_saccharum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841625"/>
            <a:ext cx="5807650" cy="401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2700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Juniperus</a:t>
            </a:r>
            <a:r>
              <a:rPr lang="en-US" sz="3200" i="1" dirty="0" smtClean="0"/>
              <a:t> </a:t>
            </a:r>
            <a:r>
              <a:rPr lang="en-US" sz="3200" i="1" dirty="0" err="1" smtClean="0"/>
              <a:t>chinensis</a:t>
            </a:r>
            <a:r>
              <a:rPr lang="en-US" sz="3200" i="1" dirty="0" smtClean="0"/>
              <a:t> ‘</a:t>
            </a:r>
            <a:r>
              <a:rPr lang="en-US" sz="3200" i="1" dirty="0" err="1" smtClean="0"/>
              <a:t>Pfitzeriana</a:t>
            </a:r>
            <a:r>
              <a:rPr lang="en-US" sz="3200" i="1" dirty="0" smtClean="0"/>
              <a:t>’</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Pfitzer</a:t>
            </a:r>
            <a:r>
              <a:rPr lang="en-US" sz="2800" dirty="0" smtClean="0"/>
              <a:t> Juniper</a:t>
            </a:r>
            <a:endParaRPr lang="en-US" sz="2800" dirty="0"/>
          </a:p>
        </p:txBody>
      </p:sp>
      <p:pic>
        <p:nvPicPr>
          <p:cNvPr id="79874" name="Picture 2" descr="C:\Users\atedrow\Dropbox\Amanda Tedrow\Juniperus_chinensis_Pfitzeriana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905000"/>
            <a:ext cx="6377272" cy="4781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Juniperus</a:t>
            </a:r>
            <a:r>
              <a:rPr lang="en-US" sz="3200" i="1" dirty="0" smtClean="0"/>
              <a:t> </a:t>
            </a:r>
            <a:r>
              <a:rPr lang="en-US" sz="3200" i="1" dirty="0" err="1" smtClean="0"/>
              <a:t>chinensis</a:t>
            </a:r>
            <a:r>
              <a:rPr lang="en-US" sz="3200" i="1" dirty="0" smtClean="0"/>
              <a:t> ‘</a:t>
            </a:r>
            <a:r>
              <a:rPr lang="en-US" sz="3200" i="1" dirty="0" err="1" smtClean="0"/>
              <a:t>Torulosa</a:t>
            </a:r>
            <a:r>
              <a:rPr lang="en-US" sz="3200" i="1" dirty="0" smtClean="0"/>
              <a:t>’</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Hollywood Juniper</a:t>
            </a:r>
            <a:endParaRPr lang="en-US" sz="2800" dirty="0"/>
          </a:p>
        </p:txBody>
      </p:sp>
      <p:pic>
        <p:nvPicPr>
          <p:cNvPr id="80898" name="Picture 2" descr="C:\Users\atedrow\Dropbox\Amanda Tedrow\Juniperus_chinensis_torulos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829032"/>
            <a:ext cx="6484938" cy="4862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Juniperus</a:t>
            </a:r>
            <a:r>
              <a:rPr lang="en-US" sz="3200" i="1" dirty="0" smtClean="0"/>
              <a:t> </a:t>
            </a:r>
            <a:r>
              <a:rPr lang="en-US" sz="3200" i="1" dirty="0" err="1" smtClean="0"/>
              <a:t>conferta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Shore Juniper</a:t>
            </a:r>
            <a:endParaRPr lang="en-US" sz="2800" dirty="0"/>
          </a:p>
        </p:txBody>
      </p:sp>
      <p:pic>
        <p:nvPicPr>
          <p:cNvPr id="81922" name="Picture 2" descr="C:\Users\atedrow\Dropbox\Amanda Tedrow\Juniperus_conferta_Blue_Pacif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1" y="1801358"/>
            <a:ext cx="3581400" cy="5023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Juniperus</a:t>
            </a:r>
            <a:r>
              <a:rPr lang="en-US" sz="3200" i="1" dirty="0" smtClean="0"/>
              <a:t> </a:t>
            </a:r>
            <a:r>
              <a:rPr lang="en-US" sz="3200" i="1" dirty="0" err="1" smtClean="0"/>
              <a:t>davurica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Parson’s Juniper</a:t>
            </a:r>
            <a:endParaRPr lang="en-US" sz="2800" dirty="0"/>
          </a:p>
        </p:txBody>
      </p:sp>
      <p:pic>
        <p:nvPicPr>
          <p:cNvPr id="82946" name="Picture 2" descr="C:\Users\atedrow\Dropbox\Amanda Tedrow\Juniperus_davurica_Parson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7400"/>
            <a:ext cx="3505200" cy="4916629"/>
          </a:xfrm>
          <a:prstGeom prst="rect">
            <a:avLst/>
          </a:prstGeom>
          <a:noFill/>
          <a:extLst>
            <a:ext uri="{909E8E84-426E-40DD-AFC4-6F175D3DCCD1}">
              <a14:hiddenFill xmlns:a14="http://schemas.microsoft.com/office/drawing/2010/main">
                <a:solidFill>
                  <a:srgbClr val="FFFFFF"/>
                </a:solidFill>
              </a14:hiddenFill>
            </a:ext>
          </a:extLst>
        </p:spPr>
      </p:pic>
      <p:pic>
        <p:nvPicPr>
          <p:cNvPr id="82947" name="Picture 3" descr="C:\Users\atedrow\Dropbox\Amanda Tedrow\Juniperus_davuri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1117" y="1905000"/>
            <a:ext cx="581951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Juniperus</a:t>
            </a:r>
            <a:r>
              <a:rPr lang="en-US" sz="3200" i="1" dirty="0" smtClean="0"/>
              <a:t> </a:t>
            </a:r>
            <a:r>
              <a:rPr lang="en-US" sz="3200" i="1" dirty="0" err="1" smtClean="0"/>
              <a:t>horizontalis</a:t>
            </a:r>
            <a:r>
              <a:rPr lang="en-US" sz="3200" i="1" dirty="0" smtClean="0"/>
              <a:t> ‘</a:t>
            </a:r>
            <a:r>
              <a:rPr lang="en-US" sz="3200" i="1" dirty="0" err="1" smtClean="0"/>
              <a:t>Wiltonii</a:t>
            </a:r>
            <a:r>
              <a:rPr lang="en-US" sz="3200" i="1" dirty="0" smtClean="0"/>
              <a:t>’</a:t>
            </a:r>
            <a:endParaRPr lang="en-US" sz="3200" i="1"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normAutofit/>
          </a:bodyPr>
          <a:lstStyle/>
          <a:p>
            <a:pPr algn="ctr"/>
            <a:r>
              <a:rPr lang="en-US" sz="2800" dirty="0" smtClean="0"/>
              <a:t>Blue Rug Juniper</a:t>
            </a:r>
            <a:endParaRPr lang="en-US" sz="2800" dirty="0"/>
          </a:p>
        </p:txBody>
      </p:sp>
      <p:pic>
        <p:nvPicPr>
          <p:cNvPr id="83970" name="Picture 2" descr="C:\Users\atedrow\Dropbox\Amanda Tedrow\Juniperus_horizontal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1752600"/>
            <a:ext cx="3368157" cy="4724400"/>
          </a:xfrm>
          <a:prstGeom prst="rect">
            <a:avLst/>
          </a:prstGeom>
          <a:noFill/>
          <a:extLst>
            <a:ext uri="{909E8E84-426E-40DD-AFC4-6F175D3DCCD1}">
              <a14:hiddenFill xmlns:a14="http://schemas.microsoft.com/office/drawing/2010/main">
                <a:solidFill>
                  <a:srgbClr val="FFFFFF"/>
                </a:solidFill>
              </a14:hiddenFill>
            </a:ext>
          </a:extLst>
        </p:spPr>
      </p:pic>
      <p:pic>
        <p:nvPicPr>
          <p:cNvPr id="83971" name="Picture 3" descr="C:\Users\atedrow\Dropbox\Amanda Tedrow\Juniperus_horizontalis_Wilton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3322" y="1828800"/>
            <a:ext cx="5694174"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Juniperus</a:t>
            </a:r>
            <a:r>
              <a:rPr lang="en-US" sz="3200" i="1" dirty="0" smtClean="0"/>
              <a:t> </a:t>
            </a:r>
            <a:r>
              <a:rPr lang="en-US" sz="3200" i="1" dirty="0" err="1" smtClean="0"/>
              <a:t>virginiana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Eastern Red Cedar</a:t>
            </a:r>
            <a:endParaRPr lang="en-US" sz="2800" dirty="0"/>
          </a:p>
        </p:txBody>
      </p:sp>
      <p:pic>
        <p:nvPicPr>
          <p:cNvPr id="84994" name="Picture 2" descr="C:\Users\atedrow\Dropbox\Amanda Tedrow\Juniperus_virginiana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828800"/>
            <a:ext cx="342552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84995" name="Picture 3" descr="C:\Users\atedrow\Dropbox\Amanda Tedrow\Juniperus_virginian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575" y="2200275"/>
            <a:ext cx="5270500" cy="364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Kalmia </a:t>
            </a:r>
            <a:r>
              <a:rPr lang="en-US" sz="3200" i="1" dirty="0" err="1" smtClean="0"/>
              <a:t>latifolia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Mountain Laurel</a:t>
            </a:r>
            <a:endParaRPr lang="en-US" sz="2800" dirty="0"/>
          </a:p>
        </p:txBody>
      </p:sp>
      <p:pic>
        <p:nvPicPr>
          <p:cNvPr id="86018" name="Picture 2" descr="C:\Users\atedrow\Dropbox\Amanda Tedrow\Kalmia_latifoli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9897"/>
            <a:ext cx="3495700" cy="4903303"/>
          </a:xfrm>
          <a:prstGeom prst="rect">
            <a:avLst/>
          </a:prstGeom>
          <a:noFill/>
          <a:extLst>
            <a:ext uri="{909E8E84-426E-40DD-AFC4-6F175D3DCCD1}">
              <a14:hiddenFill xmlns:a14="http://schemas.microsoft.com/office/drawing/2010/main">
                <a:solidFill>
                  <a:srgbClr val="FFFFFF"/>
                </a:solidFill>
              </a14:hiddenFill>
            </a:ext>
          </a:extLst>
        </p:spPr>
      </p:pic>
      <p:pic>
        <p:nvPicPr>
          <p:cNvPr id="86019" name="Picture 3" descr="C:\Users\atedrow\Dropbox\Amanda Tedrow\Kalmia_latifoli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7477" y="2057400"/>
            <a:ext cx="5526823" cy="4141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Kerria</a:t>
            </a:r>
            <a:r>
              <a:rPr lang="en-US" sz="3200" i="1" dirty="0" smtClean="0"/>
              <a:t> </a:t>
            </a:r>
            <a:r>
              <a:rPr lang="en-US" sz="3200" i="1" dirty="0" err="1" smtClean="0"/>
              <a:t>japonicum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Japanese </a:t>
            </a:r>
            <a:r>
              <a:rPr lang="en-US" sz="2800" dirty="0" err="1" smtClean="0"/>
              <a:t>Kerria</a:t>
            </a:r>
            <a:endParaRPr lang="en-US" sz="2800" dirty="0"/>
          </a:p>
        </p:txBody>
      </p:sp>
      <p:pic>
        <p:nvPicPr>
          <p:cNvPr id="87042" name="Picture 2" descr="C:\Users\atedrow\Dropbox\Amanda Tedrow\Kerria_japonic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4938"/>
            <a:ext cx="5695387" cy="3952461"/>
          </a:xfrm>
          <a:prstGeom prst="rect">
            <a:avLst/>
          </a:prstGeom>
          <a:noFill/>
          <a:extLst>
            <a:ext uri="{909E8E84-426E-40DD-AFC4-6F175D3DCCD1}">
              <a14:hiddenFill xmlns:a14="http://schemas.microsoft.com/office/drawing/2010/main">
                <a:solidFill>
                  <a:srgbClr val="FFFFFF"/>
                </a:solidFill>
              </a14:hiddenFill>
            </a:ext>
          </a:extLst>
        </p:spPr>
      </p:pic>
      <p:pic>
        <p:nvPicPr>
          <p:cNvPr id="87043" name="Picture 3" descr="C:\Users\atedrow\Dropbox\Amanda Tedrow\Kerria_japonic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905000"/>
            <a:ext cx="3614737" cy="5070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Koelreuteria</a:t>
            </a:r>
            <a:r>
              <a:rPr lang="en-US" sz="3200" i="1" dirty="0" smtClean="0"/>
              <a:t> </a:t>
            </a:r>
            <a:r>
              <a:rPr lang="en-US" sz="3200" i="1" dirty="0" err="1" smtClean="0"/>
              <a:t>paniculata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Golden Rain Tree</a:t>
            </a:r>
            <a:endParaRPr lang="en-US" sz="2800" dirty="0"/>
          </a:p>
        </p:txBody>
      </p:sp>
      <p:pic>
        <p:nvPicPr>
          <p:cNvPr id="88066" name="Picture 2" descr="C:\Users\atedrow\Dropbox\Amanda Tedrow\Koelreuteria_paniculat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3422482" cy="4800600"/>
          </a:xfrm>
          <a:prstGeom prst="rect">
            <a:avLst/>
          </a:prstGeom>
          <a:noFill/>
          <a:extLst>
            <a:ext uri="{909E8E84-426E-40DD-AFC4-6F175D3DCCD1}">
              <a14:hiddenFill xmlns:a14="http://schemas.microsoft.com/office/drawing/2010/main">
                <a:solidFill>
                  <a:srgbClr val="FFFFFF"/>
                </a:solidFill>
              </a14:hiddenFill>
            </a:ext>
          </a:extLst>
        </p:spPr>
      </p:pic>
      <p:pic>
        <p:nvPicPr>
          <p:cNvPr id="88067" name="Picture 3" descr="C:\Users\atedrow\Dropbox\Amanda Tedrow\Koelreuteria_paniculat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7132" y="1981200"/>
            <a:ext cx="5626868"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Lagerstroemia </a:t>
            </a:r>
            <a:r>
              <a:rPr lang="en-US" sz="3200" i="1" dirty="0" err="1" smtClean="0"/>
              <a:t>indica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Crape Myrtle</a:t>
            </a:r>
            <a:endParaRPr lang="en-US" sz="2800" dirty="0"/>
          </a:p>
        </p:txBody>
      </p:sp>
      <p:pic>
        <p:nvPicPr>
          <p:cNvPr id="89090" name="Picture 2" descr="C:\Users\atedrow\Dropbox\Amanda Tedrow\Lagerstroemia_indic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5974"/>
            <a:ext cx="3486993" cy="4891087"/>
          </a:xfrm>
          <a:prstGeom prst="rect">
            <a:avLst/>
          </a:prstGeom>
          <a:noFill/>
          <a:extLst>
            <a:ext uri="{909E8E84-426E-40DD-AFC4-6F175D3DCCD1}">
              <a14:hiddenFill xmlns:a14="http://schemas.microsoft.com/office/drawing/2010/main">
                <a:solidFill>
                  <a:srgbClr val="FFFFFF"/>
                </a:solidFill>
              </a14:hiddenFill>
            </a:ext>
          </a:extLst>
        </p:spPr>
      </p:pic>
      <p:pic>
        <p:nvPicPr>
          <p:cNvPr id="89091" name="Picture 3" descr="C:\Users\atedrow\Dropbox\Amanda Tedrow\Lagerstroemia_indic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0" y="1752600"/>
            <a:ext cx="5270500"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Aesculus</a:t>
            </a:r>
            <a:r>
              <a:rPr lang="en-US" sz="3200" i="1" dirty="0" smtClean="0"/>
              <a:t> </a:t>
            </a:r>
            <a:r>
              <a:rPr lang="en-US" sz="3200" i="1" dirty="0" err="1" smtClean="0"/>
              <a:t>pavia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Red Buckeye</a:t>
            </a:r>
            <a:endParaRPr lang="en-US" sz="2800" dirty="0"/>
          </a:p>
        </p:txBody>
      </p:sp>
      <p:pic>
        <p:nvPicPr>
          <p:cNvPr id="7170" name="Picture 2" descr="C:\Users\atedrow\Dropbox\Amanda Tedrow\Aesculus_parviflo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3505200" cy="493417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atedrow\Dropbox\Amanda Tedrow\Aesculus_pav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9363" y="3048000"/>
            <a:ext cx="5270500"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4630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Ligustrum</a:t>
            </a:r>
            <a:r>
              <a:rPr lang="en-US" sz="3200" i="1" dirty="0" smtClean="0"/>
              <a:t> </a:t>
            </a:r>
            <a:r>
              <a:rPr lang="en-US" sz="3200" i="1" dirty="0" err="1" smtClean="0"/>
              <a:t>japonicum</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Wax Leaf </a:t>
            </a:r>
            <a:r>
              <a:rPr lang="en-US" sz="2800" dirty="0" err="1" smtClean="0"/>
              <a:t>Ligustrum</a:t>
            </a:r>
            <a:endParaRPr lang="en-US" sz="2800" dirty="0"/>
          </a:p>
        </p:txBody>
      </p:sp>
      <p:pic>
        <p:nvPicPr>
          <p:cNvPr id="90114" name="Picture 2" descr="C:\Users\atedrow\Dropbox\Amanda Tedrow\Ligustrum_japonicu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26274" y="1940728"/>
            <a:ext cx="3607312" cy="5059858"/>
          </a:xfrm>
          <a:prstGeom prst="rect">
            <a:avLst/>
          </a:prstGeom>
          <a:noFill/>
          <a:extLst>
            <a:ext uri="{909E8E84-426E-40DD-AFC4-6F175D3DCCD1}">
              <a14:hiddenFill xmlns:a14="http://schemas.microsoft.com/office/drawing/2010/main">
                <a:solidFill>
                  <a:srgbClr val="FFFFFF"/>
                </a:solidFill>
              </a14:hiddenFill>
            </a:ext>
          </a:extLst>
        </p:spPr>
      </p:pic>
      <p:pic>
        <p:nvPicPr>
          <p:cNvPr id="90115" name="Picture 3" descr="C:\Users\atedrow\Dropbox\Amanda Tedrow\Ligustrum_japonicum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292600" y="2489200"/>
            <a:ext cx="5270500"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Ligustrum</a:t>
            </a:r>
            <a:r>
              <a:rPr lang="en-US" sz="3200" i="1" dirty="0" smtClean="0"/>
              <a:t> </a:t>
            </a:r>
            <a:r>
              <a:rPr lang="en-US" sz="3200" i="1" dirty="0" err="1" smtClean="0"/>
              <a:t>sinense</a:t>
            </a:r>
            <a:r>
              <a:rPr lang="en-US" sz="3200" i="1" dirty="0" smtClean="0"/>
              <a:t> ‘</a:t>
            </a:r>
            <a:r>
              <a:rPr lang="en-US" sz="3200" i="1" dirty="0" err="1" smtClean="0"/>
              <a:t>Variegatum</a:t>
            </a:r>
            <a:r>
              <a:rPr lang="en-US" sz="3200" i="1" dirty="0" smtClean="0"/>
              <a:t>’</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Variegated Privet</a:t>
            </a:r>
            <a:endParaRPr lang="en-US" sz="2800" dirty="0"/>
          </a:p>
        </p:txBody>
      </p:sp>
      <p:pic>
        <p:nvPicPr>
          <p:cNvPr id="91138" name="Picture 2" descr="C:\Users\atedrow\Dropbox\Amanda Tedrow\Ligustrum_sinense_Variegat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662376"/>
            <a:ext cx="3733800" cy="5014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Liquidambar </a:t>
            </a:r>
            <a:r>
              <a:rPr lang="en-US" sz="3200" i="1" dirty="0" err="1" smtClean="0"/>
              <a:t>styraciflua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Sweet Gum</a:t>
            </a:r>
            <a:endParaRPr lang="en-US" sz="2800" dirty="0"/>
          </a:p>
        </p:txBody>
      </p:sp>
      <p:pic>
        <p:nvPicPr>
          <p:cNvPr id="92162" name="Picture 2" descr="C:\Users\atedrow\Dropbox\Amanda Tedrow\Liquidambar_styraciflu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363313" y="1136374"/>
            <a:ext cx="4168775" cy="584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Liriodendron </a:t>
            </a:r>
            <a:r>
              <a:rPr lang="en-US" sz="3200" i="1" dirty="0" err="1" smtClean="0"/>
              <a:t>tulipifera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Yellow Poplar (Tulip Tree)</a:t>
            </a:r>
            <a:endParaRPr lang="en-US" sz="2800" dirty="0"/>
          </a:p>
        </p:txBody>
      </p:sp>
      <p:pic>
        <p:nvPicPr>
          <p:cNvPr id="93186" name="Picture 2" descr="C:\Users\atedrow\Dropbox\Amanda Tedrow\Liriodendron_tulipifer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988327" y="754873"/>
            <a:ext cx="4955591" cy="6951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Liriope</a:t>
            </a:r>
            <a:r>
              <a:rPr lang="en-US" sz="3200" i="1" dirty="0" smtClean="0"/>
              <a:t> </a:t>
            </a:r>
            <a:r>
              <a:rPr lang="en-US" sz="3200" i="1" dirty="0" err="1" smtClean="0"/>
              <a:t>muscari</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Clump </a:t>
            </a:r>
            <a:r>
              <a:rPr lang="en-US" sz="2800" dirty="0" err="1" smtClean="0"/>
              <a:t>Liriope</a:t>
            </a:r>
            <a:endParaRPr lang="en-US" sz="2800" dirty="0"/>
          </a:p>
        </p:txBody>
      </p:sp>
      <p:pic>
        <p:nvPicPr>
          <p:cNvPr id="94210" name="Picture 2" descr="C:\Users\atedrow\Dropbox\Amanda Tedrow\Liriope_muscar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209800"/>
            <a:ext cx="5729287" cy="3944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Lonicera</a:t>
            </a:r>
            <a:r>
              <a:rPr lang="en-US" sz="3200" i="1" dirty="0" smtClean="0"/>
              <a:t> </a:t>
            </a:r>
            <a:r>
              <a:rPr lang="en-US" sz="3200" i="1" dirty="0" err="1" smtClean="0"/>
              <a:t>fragrantissima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Winter Honeysuckle</a:t>
            </a:r>
            <a:endParaRPr lang="en-US" sz="2800" dirty="0"/>
          </a:p>
        </p:txBody>
      </p:sp>
      <p:pic>
        <p:nvPicPr>
          <p:cNvPr id="95234" name="Picture 2" descr="C:\Users\atedrow\Dropbox\Amanda Tedrow\Lonicera_fragrantissim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625" y="2159000"/>
            <a:ext cx="5270500"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Lonicera</a:t>
            </a:r>
            <a:r>
              <a:rPr lang="en-US" sz="3200" i="1" dirty="0" smtClean="0"/>
              <a:t> japonica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Japanese Honeysuckle</a:t>
            </a:r>
            <a:endParaRPr lang="en-US" sz="2800" dirty="0"/>
          </a:p>
        </p:txBody>
      </p:sp>
      <p:pic>
        <p:nvPicPr>
          <p:cNvPr id="96258" name="Picture 2" descr="C:\Users\atedrow\Dropbox\Amanda Tedrow\Lonicera_japonic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828800"/>
            <a:ext cx="3259507" cy="4572000"/>
          </a:xfrm>
          <a:prstGeom prst="rect">
            <a:avLst/>
          </a:prstGeom>
          <a:noFill/>
          <a:extLst>
            <a:ext uri="{909E8E84-426E-40DD-AFC4-6F175D3DCCD1}">
              <a14:hiddenFill xmlns:a14="http://schemas.microsoft.com/office/drawing/2010/main">
                <a:solidFill>
                  <a:srgbClr val="FFFFFF"/>
                </a:solidFill>
              </a14:hiddenFill>
            </a:ext>
          </a:extLst>
        </p:spPr>
      </p:pic>
      <p:pic>
        <p:nvPicPr>
          <p:cNvPr id="96259" name="Picture 3" descr="C:\Users\atedrow\Dropbox\Amanda Tedrow\Lonicera_japonic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225" y="1981200"/>
            <a:ext cx="6189872" cy="463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err="1" smtClean="0"/>
              <a:t>Loropetalum</a:t>
            </a:r>
            <a:r>
              <a:rPr lang="en-US" sz="3200" i="1" dirty="0" smtClean="0"/>
              <a:t> </a:t>
            </a:r>
            <a:r>
              <a:rPr lang="en-US" sz="3200" i="1" dirty="0" err="1" smtClean="0"/>
              <a:t>chinense</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err="1" smtClean="0"/>
              <a:t>Loropetalum</a:t>
            </a:r>
            <a:r>
              <a:rPr lang="en-US" sz="2800" dirty="0" smtClean="0"/>
              <a:t> (Fringe Flower)</a:t>
            </a:r>
            <a:endParaRPr lang="en-US" sz="2800" dirty="0"/>
          </a:p>
        </p:txBody>
      </p:sp>
      <p:pic>
        <p:nvPicPr>
          <p:cNvPr id="97282" name="Picture 2" descr="C:\Users\atedrow\Dropbox\Amanda Tedrow\Loropetalum_chinens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040329"/>
            <a:ext cx="3429000" cy="4809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Magnolia </a:t>
            </a:r>
            <a:r>
              <a:rPr lang="en-US" sz="3200" i="1" dirty="0" err="1" smtClean="0"/>
              <a:t>grandiflora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Southern Magnolia (Bull Bay)</a:t>
            </a:r>
            <a:endParaRPr lang="en-US" sz="2800" dirty="0"/>
          </a:p>
        </p:txBody>
      </p:sp>
      <p:pic>
        <p:nvPicPr>
          <p:cNvPr id="98307" name="Picture 3" descr="C:\Users\atedrow\Dropbox\Amanda Tedrow\Magnolia_grandiflor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635" y="1828800"/>
            <a:ext cx="5694174" cy="4267200"/>
          </a:xfrm>
          <a:prstGeom prst="rect">
            <a:avLst/>
          </a:prstGeom>
          <a:noFill/>
          <a:extLst>
            <a:ext uri="{909E8E84-426E-40DD-AFC4-6F175D3DCCD1}">
              <a14:hiddenFill xmlns:a14="http://schemas.microsoft.com/office/drawing/2010/main">
                <a:solidFill>
                  <a:srgbClr val="FFFFFF"/>
                </a:solidFill>
              </a14:hiddenFill>
            </a:ext>
          </a:extLst>
        </p:spPr>
      </p:pic>
      <p:pic>
        <p:nvPicPr>
          <p:cNvPr id="98306" name="Picture 2" descr="C:\Users\atedrow\Dropbox\Amanda Tedrow\Magnolia_grandiflor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8" y="1858617"/>
            <a:ext cx="3495261" cy="4902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t>Magnolia </a:t>
            </a:r>
            <a:r>
              <a:rPr lang="en-US" sz="3200" i="1" dirty="0" err="1" smtClean="0"/>
              <a:t>stellata</a:t>
            </a:r>
            <a:endParaRPr lang="en-US" sz="3200" i="1" dirty="0"/>
          </a:p>
        </p:txBody>
      </p:sp>
      <p:sp>
        <p:nvSpPr>
          <p:cNvPr id="4" name="Text Placeholder 3"/>
          <p:cNvSpPr>
            <a:spLocks noGrp="1"/>
          </p:cNvSpPr>
          <p:nvPr>
            <p:ph type="body" sz="half" idx="2"/>
          </p:nvPr>
        </p:nvSpPr>
        <p:spPr/>
        <p:txBody>
          <a:bodyPr>
            <a:normAutofit/>
          </a:bodyPr>
          <a:lstStyle/>
          <a:p>
            <a:pPr algn="ctr"/>
            <a:r>
              <a:rPr lang="en-US" sz="2800" dirty="0" smtClean="0"/>
              <a:t>Star Magnolia</a:t>
            </a:r>
            <a:endParaRPr lang="en-US" sz="2800" dirty="0"/>
          </a:p>
        </p:txBody>
      </p:sp>
      <p:pic>
        <p:nvPicPr>
          <p:cNvPr id="99330" name="Picture 2" descr="C:\Users\atedrow\Dropbox\Amanda Tedrow\Magnolia_stellat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28800"/>
            <a:ext cx="5270500" cy="3949700"/>
          </a:xfrm>
          <a:prstGeom prst="rect">
            <a:avLst/>
          </a:prstGeom>
          <a:noFill/>
          <a:extLst>
            <a:ext uri="{909E8E84-426E-40DD-AFC4-6F175D3DCCD1}">
              <a14:hiddenFill xmlns:a14="http://schemas.microsoft.com/office/drawing/2010/main">
                <a:solidFill>
                  <a:srgbClr val="FFFFFF"/>
                </a:solidFill>
              </a14:hiddenFill>
            </a:ext>
          </a:extLst>
        </p:spPr>
      </p:pic>
      <p:pic>
        <p:nvPicPr>
          <p:cNvPr id="99331" name="Picture 3" descr="C:\Users\atedrow\Dropbox\Amanda Tedrow\Magnolia_stellat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828800"/>
            <a:ext cx="3690937" cy="5177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44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6490</TotalTime>
  <Words>10602</Words>
  <Application>Microsoft Macintosh PowerPoint</Application>
  <PresentationFormat>On-screen Show (4:3)</PresentationFormat>
  <Paragraphs>864</Paragraphs>
  <Slides>270</Slides>
  <Notes>158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270</vt:i4>
      </vt:variant>
    </vt:vector>
  </HeadingPairs>
  <TitlesOfParts>
    <vt:vector size="275" baseType="lpstr">
      <vt:lpstr>Calibri</vt:lpstr>
      <vt:lpstr>Cambria</vt:lpstr>
      <vt:lpstr>Wingdings</vt:lpstr>
      <vt:lpstr>Wingdings 3</vt:lpstr>
      <vt:lpstr>Origin</vt:lpstr>
      <vt:lpstr>Georgia Certified Landscape Professional</vt:lpstr>
      <vt:lpstr>Trees/Shrubs/Vines/Groundcovers</vt:lpstr>
      <vt:lpstr>Abelia grandiflora</vt:lpstr>
      <vt:lpstr>Acer buergerianum</vt:lpstr>
      <vt:lpstr>Acer palmatum</vt:lpstr>
      <vt:lpstr>Acer rubrum</vt:lpstr>
      <vt:lpstr>Acer saccharinum</vt:lpstr>
      <vt:lpstr>Acer saccharum</vt:lpstr>
      <vt:lpstr>Aesculus pavia</vt:lpstr>
      <vt:lpstr>Agarista populifolia</vt:lpstr>
      <vt:lpstr>Ajuga reptans</vt:lpstr>
      <vt:lpstr>Aspidistra elatior</vt:lpstr>
      <vt:lpstr>Aucuba japonica</vt:lpstr>
      <vt:lpstr>Berberis julianae</vt:lpstr>
      <vt:lpstr>Berberis thunbergii</vt:lpstr>
      <vt:lpstr>Betula nigra</vt:lpstr>
      <vt:lpstr>Buddleia davidii</vt:lpstr>
      <vt:lpstr>Buxus microphylla var. japonica</vt:lpstr>
      <vt:lpstr>Buxus sempervirens</vt:lpstr>
      <vt:lpstr>Calycanthus floridus</vt:lpstr>
      <vt:lpstr>Camellia japonica</vt:lpstr>
      <vt:lpstr>Camellia sasanqua</vt:lpstr>
      <vt:lpstr>Campsis radicans</vt:lpstr>
      <vt:lpstr>Cedrus deodara</vt:lpstr>
      <vt:lpstr>Cephalotaxus harringtonia</vt:lpstr>
      <vt:lpstr>Cercis canadensis</vt:lpstr>
      <vt:lpstr>Chaenomeles speciosa</vt:lpstr>
      <vt:lpstr>Chionanthus virginicus</vt:lpstr>
      <vt:lpstr>Clematis spp.</vt:lpstr>
      <vt:lpstr>Cornus florida</vt:lpstr>
      <vt:lpstr>Cornus kousa</vt:lpstr>
      <vt:lpstr>Cortaderia selloana</vt:lpstr>
      <vt:lpstr>Cotinus coggygria</vt:lpstr>
      <vt:lpstr>Cotoneaster dammeri</vt:lpstr>
      <vt:lpstr>Cryptomeria japonica</vt:lpstr>
      <vt:lpstr>Cupressocyparis leylandii</vt:lpstr>
      <vt:lpstr>Cycas revoluta</vt:lpstr>
      <vt:lpstr>Cytisus scoparius</vt:lpstr>
      <vt:lpstr>Cyrtomium falcatum</vt:lpstr>
      <vt:lpstr>Deutzia gracilis</vt:lpstr>
      <vt:lpstr>Elaeagnus pungens</vt:lpstr>
      <vt:lpstr>Eriobotrya japonica</vt:lpstr>
      <vt:lpstr>Euonymus alata</vt:lpstr>
      <vt:lpstr>Euonymus fortunei</vt:lpstr>
      <vt:lpstr>Euonymus japonicus</vt:lpstr>
      <vt:lpstr>Fagus grandifolia</vt:lpstr>
      <vt:lpstr>Farshedera lizei</vt:lpstr>
      <vt:lpstr>Fatsia japonica</vt:lpstr>
      <vt:lpstr>Ficus carica</vt:lpstr>
      <vt:lpstr>Ficus pumila</vt:lpstr>
      <vt:lpstr>Forsythia intermedia</vt:lpstr>
      <vt:lpstr>Gardenia jasminoides</vt:lpstr>
      <vt:lpstr>Gelsemium sempervirens</vt:lpstr>
      <vt:lpstr>Ginkgo biloba</vt:lpstr>
      <vt:lpstr>Hamamelis virginiana</vt:lpstr>
      <vt:lpstr>Hedera helix</vt:lpstr>
      <vt:lpstr>Hibiscus rosa-sinensis</vt:lpstr>
      <vt:lpstr>Hibiscus syriacus</vt:lpstr>
      <vt:lpstr>Hydrangea macrophylla</vt:lpstr>
      <vt:lpstr>Hydrangea quercifolia</vt:lpstr>
      <vt:lpstr>Hypericum calycinum</vt:lpstr>
      <vt:lpstr>Ilex aquifolium</vt:lpstr>
      <vt:lpstr>Ilex  x ‘Nellie R. Stevens’</vt:lpstr>
      <vt:lpstr>Ilex x attenuata ‘Foster’</vt:lpstr>
      <vt:lpstr>Ilex x attenuata ‘Savannah’</vt:lpstr>
      <vt:lpstr>Ilex cornuta ‘Burfordii’</vt:lpstr>
      <vt:lpstr>Ilex cornuta ‘Carissa’</vt:lpstr>
      <vt:lpstr>Ilex cornuta ‘Rotunda’</vt:lpstr>
      <vt:lpstr>Ilex crenata ‘Compacta’</vt:lpstr>
      <vt:lpstr>Ilex crenata ‘Helleri’</vt:lpstr>
      <vt:lpstr>Ilex crenata ‘Rotundifolia’</vt:lpstr>
      <vt:lpstr>Ilex glabra</vt:lpstr>
      <vt:lpstr>Ilex latifolia</vt:lpstr>
      <vt:lpstr>Ilex opaca</vt:lpstr>
      <vt:lpstr>Ilex vomitoria</vt:lpstr>
      <vt:lpstr>Illicium parviflorum</vt:lpstr>
      <vt:lpstr>Illicum floridanum</vt:lpstr>
      <vt:lpstr>Itea virginica</vt:lpstr>
      <vt:lpstr>Jasminum nudiflorum</vt:lpstr>
      <vt:lpstr>Juniperus chinensis ‘Pfitzeriana’</vt:lpstr>
      <vt:lpstr>Juniperus chinensis ‘Torulosa’</vt:lpstr>
      <vt:lpstr>Juniperus conferta</vt:lpstr>
      <vt:lpstr>Juniperus davurica</vt:lpstr>
      <vt:lpstr>Juniperus horizontalis ‘Wiltonii’</vt:lpstr>
      <vt:lpstr>Juniperus virginiana</vt:lpstr>
      <vt:lpstr>Kalmia latifolia</vt:lpstr>
      <vt:lpstr>Kerria japonicum</vt:lpstr>
      <vt:lpstr>Koelreuteria paniculata</vt:lpstr>
      <vt:lpstr>Lagerstroemia indica</vt:lpstr>
      <vt:lpstr>Ligustrum japonicum</vt:lpstr>
      <vt:lpstr>Ligustrum sinense ‘Variegatum’</vt:lpstr>
      <vt:lpstr>Liquidambar styraciflua</vt:lpstr>
      <vt:lpstr>Liriodendron tulipifera</vt:lpstr>
      <vt:lpstr>Liriope muscari</vt:lpstr>
      <vt:lpstr>Lonicera fragrantissima</vt:lpstr>
      <vt:lpstr>Lonicera japonica</vt:lpstr>
      <vt:lpstr>Loropetalum chinense</vt:lpstr>
      <vt:lpstr>Magnolia grandiflora</vt:lpstr>
      <vt:lpstr>Magnolia stellata</vt:lpstr>
      <vt:lpstr>Magnolia virginiana</vt:lpstr>
      <vt:lpstr>Magnolia soulangiana</vt:lpstr>
      <vt:lpstr>Mahonia bealei</vt:lpstr>
      <vt:lpstr>Malus spp.</vt:lpstr>
      <vt:lpstr>Metasequoia glyptostroboides</vt:lpstr>
      <vt:lpstr>Miscanthus sinensis</vt:lpstr>
      <vt:lpstr>Myrica cerifera</vt:lpstr>
      <vt:lpstr>Nandina domestica</vt:lpstr>
      <vt:lpstr>Nerium oleander</vt:lpstr>
      <vt:lpstr>Ophiopogon japonicus</vt:lpstr>
      <vt:lpstr>Osmanthus fragrans</vt:lpstr>
      <vt:lpstr>Oxydendrum arboreum</vt:lpstr>
      <vt:lpstr>Pachysandra terminalis</vt:lpstr>
      <vt:lpstr>Parthenocissus quinquefolia</vt:lpstr>
      <vt:lpstr>Pennisetum setaceum</vt:lpstr>
      <vt:lpstr>Photinia x fraseri</vt:lpstr>
      <vt:lpstr>Pieris japonica</vt:lpstr>
      <vt:lpstr>Pinus virginiana</vt:lpstr>
      <vt:lpstr>Pinus strobus</vt:lpstr>
      <vt:lpstr>Pinus taeda</vt:lpstr>
      <vt:lpstr>Pinus thunbergiana</vt:lpstr>
      <vt:lpstr>Pittosporum tobira</vt:lpstr>
      <vt:lpstr>Platanus occidentalis</vt:lpstr>
      <vt:lpstr>Podocarpus macrophyllus</vt:lpstr>
      <vt:lpstr>Prunus caroliniana</vt:lpstr>
      <vt:lpstr>Prunus laurocerasus</vt:lpstr>
      <vt:lpstr>Prunus serrulata</vt:lpstr>
      <vt:lpstr>Pyracantha coccinea</vt:lpstr>
      <vt:lpstr>Pyrus calleryana ‘Bradford’</vt:lpstr>
      <vt:lpstr>Quercus alba</vt:lpstr>
      <vt:lpstr>Quercus falcata</vt:lpstr>
      <vt:lpstr>Quercus nigra</vt:lpstr>
      <vt:lpstr>Quercus palustris</vt:lpstr>
      <vt:lpstr>Quercus phellos</vt:lpstr>
      <vt:lpstr>Quercus virginiana</vt:lpstr>
      <vt:lpstr>Raphiolepis umbellata</vt:lpstr>
      <vt:lpstr>Rhododendron calendulaceum</vt:lpstr>
      <vt:lpstr>Rhododendron catawbiense</vt:lpstr>
      <vt:lpstr>Rhododendron indica</vt:lpstr>
      <vt:lpstr>Rhododendron obiusum</vt:lpstr>
      <vt:lpstr>Rhus typhina</vt:lpstr>
      <vt:lpstr>Rosa banksiae</vt:lpstr>
      <vt:lpstr>Rosa hybrida</vt:lpstr>
      <vt:lpstr>Rosa laevigata</vt:lpstr>
      <vt:lpstr>Salix babylonica</vt:lpstr>
      <vt:lpstr>Spiraea x bumalda</vt:lpstr>
      <vt:lpstr>Spiraea x vanhouttei</vt:lpstr>
      <vt:lpstr>Taxodium distichum</vt:lpstr>
      <vt:lpstr>Ternstroemia japonica</vt:lpstr>
      <vt:lpstr>Thuja orientalis</vt:lpstr>
      <vt:lpstr>Trachelospermum asiaticum</vt:lpstr>
      <vt:lpstr>Trachelospermum jasminoides</vt:lpstr>
      <vt:lpstr>Trachycarpus fortunei</vt:lpstr>
      <vt:lpstr>Tsuga canadensis</vt:lpstr>
      <vt:lpstr>Ulmus parvifolia</vt:lpstr>
      <vt:lpstr>Viburnum opulus</vt:lpstr>
      <vt:lpstr>Viburnum plicatum var. tomentosum</vt:lpstr>
      <vt:lpstr>Viburnum x pragense</vt:lpstr>
      <vt:lpstr>Vinca minor</vt:lpstr>
      <vt:lpstr>Vitex angus-castus</vt:lpstr>
      <vt:lpstr>Weigela florida</vt:lpstr>
      <vt:lpstr>Wisteria sinensis</vt:lpstr>
      <vt:lpstr>Yucca filamentosa</vt:lpstr>
      <vt:lpstr>Zelkova serrata</vt:lpstr>
      <vt:lpstr>Annuals and Perennials</vt:lpstr>
      <vt:lpstr>Achillea spp.</vt:lpstr>
      <vt:lpstr>Agapanthus africanus</vt:lpstr>
      <vt:lpstr>Ageratum houstonianum</vt:lpstr>
      <vt:lpstr>Antirrhinum majus</vt:lpstr>
      <vt:lpstr>Aquilegia hybrida</vt:lpstr>
      <vt:lpstr>Artemisia ludoviciana</vt:lpstr>
      <vt:lpstr>Asclepias tuberosa</vt:lpstr>
      <vt:lpstr>Asparagus sprengeri</vt:lpstr>
      <vt:lpstr>Astilbe arendsii</vt:lpstr>
      <vt:lpstr>Begonia semperflorens</vt:lpstr>
      <vt:lpstr>Caladium spp.</vt:lpstr>
      <vt:lpstr>Canna x generales</vt:lpstr>
      <vt:lpstr>Catharanthus rosea</vt:lpstr>
      <vt:lpstr>Celosia spp.</vt:lpstr>
      <vt:lpstr>Ceratostigma plumbaginoides</vt:lpstr>
      <vt:lpstr>Chrysanthemum maximum</vt:lpstr>
      <vt:lpstr>Coleus x hybridus</vt:lpstr>
      <vt:lpstr>Coreopsis verticillata</vt:lpstr>
      <vt:lpstr>Delosperma cooperi</vt:lpstr>
      <vt:lpstr>Dianthus spp.</vt:lpstr>
      <vt:lpstr>Dicentra spectabilis</vt:lpstr>
      <vt:lpstr>Digitalis purpurea</vt:lpstr>
      <vt:lpstr>Dryopteris erythrosora</vt:lpstr>
      <vt:lpstr>Echinacea purpurea</vt:lpstr>
      <vt:lpstr>Gaillardia aristata</vt:lpstr>
      <vt:lpstr>Gomphrena globosa</vt:lpstr>
      <vt:lpstr>Helianthus angustifolius</vt:lpstr>
      <vt:lpstr>Helleborus orientalis</vt:lpstr>
      <vt:lpstr>Hemerocallis spp.</vt:lpstr>
      <vt:lpstr>Heuchera sanguinea</vt:lpstr>
      <vt:lpstr>Hosta spp.</vt:lpstr>
      <vt:lpstr>Iberis sempervirens</vt:lpstr>
      <vt:lpstr>Impatiens wallerana</vt:lpstr>
      <vt:lpstr>Iris spp.</vt:lpstr>
      <vt:lpstr>Lantana camara</vt:lpstr>
      <vt:lpstr>Liatris spicata</vt:lpstr>
      <vt:lpstr>Lobelia cardinalis</vt:lpstr>
      <vt:lpstr>Lobularia maritima</vt:lpstr>
      <vt:lpstr>Lythrum salicaria</vt:lpstr>
      <vt:lpstr>Melampodium cinereum</vt:lpstr>
      <vt:lpstr>Monarda didyma</vt:lpstr>
      <vt:lpstr>Pelargonium hortorum</vt:lpstr>
      <vt:lpstr>Perovskia atriplicifolia</vt:lpstr>
      <vt:lpstr>Petunia hybrida</vt:lpstr>
      <vt:lpstr>Phlox paniculata</vt:lpstr>
      <vt:lpstr>Phlox subulata</vt:lpstr>
      <vt:lpstr>Portulaca grandiflora</vt:lpstr>
      <vt:lpstr>Rosmarinus officinalis</vt:lpstr>
      <vt:lpstr>Rudbeckia fulgida</vt:lpstr>
      <vt:lpstr>Salvia officinalis</vt:lpstr>
      <vt:lpstr>Salvia splendens</vt:lpstr>
      <vt:lpstr>Salvia farinacea</vt:lpstr>
      <vt:lpstr>Sedum spp.</vt:lpstr>
      <vt:lpstr>Senecio cineraria</vt:lpstr>
      <vt:lpstr>Solidago spp.</vt:lpstr>
      <vt:lpstr>Stachys lanata</vt:lpstr>
      <vt:lpstr>Stokesia laevis</vt:lpstr>
      <vt:lpstr>Tagetes patula</vt:lpstr>
      <vt:lpstr>Thymus vulgaris</vt:lpstr>
      <vt:lpstr>Verbena canadensis</vt:lpstr>
      <vt:lpstr>Veronica longifolia</vt:lpstr>
      <vt:lpstr>Viola x wittrockiana</vt:lpstr>
      <vt:lpstr>Zinnia elegans</vt:lpstr>
      <vt:lpstr>Lawngrasses</vt:lpstr>
      <vt:lpstr>Cynodon spp.</vt:lpstr>
      <vt:lpstr>Eremochloa ophiuroides</vt:lpstr>
      <vt:lpstr>Festuca arundinacea</vt:lpstr>
      <vt:lpstr>Stenotaphrum secundatum</vt:lpstr>
      <vt:lpstr>Zoysia spp.</vt:lpstr>
      <vt:lpstr>Common Weeds</vt:lpstr>
      <vt:lpstr>Allium vineale</vt:lpstr>
      <vt:lpstr>Andropogon virginicus</vt:lpstr>
      <vt:lpstr>Ambrosia artemisiifolia</vt:lpstr>
      <vt:lpstr>Capsella bursa-pastoris</vt:lpstr>
      <vt:lpstr>Chenopodium album</vt:lpstr>
      <vt:lpstr>Cuscuta spp.</vt:lpstr>
      <vt:lpstr>Cyperus spp.</vt:lpstr>
      <vt:lpstr>Dactyloctenium aegyptium</vt:lpstr>
      <vt:lpstr>Daucus carota</vt:lpstr>
      <vt:lpstr>Digitaria sanguinalis</vt:lpstr>
      <vt:lpstr>Eleusine indica</vt:lpstr>
      <vt:lpstr>Eupatorium capillifolium</vt:lpstr>
      <vt:lpstr>Euphorbia maculata</vt:lpstr>
      <vt:lpstr>Erigeron annuus</vt:lpstr>
      <vt:lpstr>Geranium carolinianum</vt:lpstr>
      <vt:lpstr>Hydrocotyle spp.</vt:lpstr>
      <vt:lpstr>Ipomoea spp.</vt:lpstr>
      <vt:lpstr>Lamium amplexicaule</vt:lpstr>
      <vt:lpstr>Oxalis stricta</vt:lpstr>
      <vt:lpstr>Phyllanthus urinaria</vt:lpstr>
      <vt:lpstr>Phytolacca americana</vt:lpstr>
      <vt:lpstr>Plantago spp.</vt:lpstr>
      <vt:lpstr>Poa annua</vt:lpstr>
      <vt:lpstr>Polygonum pensylvanicum</vt:lpstr>
      <vt:lpstr>Portulaca oleracea</vt:lpstr>
      <vt:lpstr>Pueraria lobata</vt:lpstr>
      <vt:lpstr>Pyrrhopappus carolinianus</vt:lpstr>
      <vt:lpstr>Rubus spp.</vt:lpstr>
      <vt:lpstr>Rumex acetosella</vt:lpstr>
      <vt:lpstr>Rumex crispus</vt:lpstr>
      <vt:lpstr>Setaria spp.</vt:lpstr>
      <vt:lpstr>Smilax rotundifolia</vt:lpstr>
      <vt:lpstr>Sorghum halepense</vt:lpstr>
      <vt:lpstr>Stellaria media</vt:lpstr>
      <vt:lpstr>Taraxacum officinale</vt:lpstr>
      <vt:lpstr>Verbascum thapsus</vt:lpstr>
    </vt:vector>
  </TitlesOfParts>
  <Company>UGA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Georgia Certified Landscape Professional</dc:title>
  <dc:creator>Master Gardener</dc:creator>
  <cp:lastModifiedBy>George Braman</cp:lastModifiedBy>
  <cp:revision>62</cp:revision>
  <dcterms:created xsi:type="dcterms:W3CDTF">2011-09-07T15:31:59Z</dcterms:created>
  <dcterms:modified xsi:type="dcterms:W3CDTF">2015-09-08T04:23:04Z</dcterms:modified>
</cp:coreProperties>
</file>