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706" r:id="rId1"/>
  </p:sldMasterIdLst>
  <p:sldIdLst>
    <p:sldId id="256" r:id="rId2"/>
    <p:sldId id="327" r:id="rId3"/>
    <p:sldId id="290" r:id="rId4"/>
    <p:sldId id="325" r:id="rId5"/>
    <p:sldId id="453" r:id="rId6"/>
    <p:sldId id="456" r:id="rId7"/>
    <p:sldId id="457" r:id="rId8"/>
    <p:sldId id="288" r:id="rId9"/>
    <p:sldId id="458" r:id="rId10"/>
    <p:sldId id="459" r:id="rId11"/>
    <p:sldId id="460" r:id="rId12"/>
    <p:sldId id="461" r:id="rId13"/>
    <p:sldId id="463" r:id="rId14"/>
    <p:sldId id="462" r:id="rId15"/>
    <p:sldId id="328" r:id="rId16"/>
    <p:sldId id="329" r:id="rId17"/>
    <p:sldId id="330" r:id="rId18"/>
    <p:sldId id="295" r:id="rId19"/>
    <p:sldId id="331" r:id="rId20"/>
    <p:sldId id="332" r:id="rId21"/>
    <p:sldId id="467" r:id="rId22"/>
    <p:sldId id="346" r:id="rId23"/>
    <p:sldId id="348" r:id="rId24"/>
    <p:sldId id="349" r:id="rId25"/>
    <p:sldId id="344" r:id="rId26"/>
    <p:sldId id="345" r:id="rId27"/>
    <p:sldId id="465" r:id="rId28"/>
    <p:sldId id="343" r:id="rId29"/>
    <p:sldId id="466" r:id="rId30"/>
    <p:sldId id="356" r:id="rId31"/>
    <p:sldId id="357" r:id="rId32"/>
    <p:sldId id="333" r:id="rId33"/>
    <p:sldId id="358" r:id="rId34"/>
    <p:sldId id="367" r:id="rId35"/>
    <p:sldId id="359" r:id="rId36"/>
    <p:sldId id="365" r:id="rId37"/>
    <p:sldId id="366" r:id="rId38"/>
    <p:sldId id="412" r:id="rId39"/>
    <p:sldId id="360" r:id="rId40"/>
    <p:sldId id="334" r:id="rId41"/>
    <p:sldId id="350" r:id="rId42"/>
    <p:sldId id="362" r:id="rId43"/>
    <p:sldId id="368" r:id="rId44"/>
    <p:sldId id="373" r:id="rId45"/>
    <p:sldId id="385" r:id="rId46"/>
    <p:sldId id="376" r:id="rId47"/>
    <p:sldId id="386" r:id="rId48"/>
    <p:sldId id="387" r:id="rId49"/>
    <p:sldId id="388" r:id="rId50"/>
    <p:sldId id="335" r:id="rId51"/>
    <p:sldId id="393" r:id="rId52"/>
    <p:sldId id="390" r:id="rId53"/>
    <p:sldId id="469" r:id="rId54"/>
    <p:sldId id="395" r:id="rId55"/>
    <p:sldId id="377" r:id="rId56"/>
    <p:sldId id="394" r:id="rId57"/>
    <p:sldId id="364" r:id="rId58"/>
    <p:sldId id="371" r:id="rId59"/>
    <p:sldId id="397" r:id="rId60"/>
    <p:sldId id="336" r:id="rId61"/>
    <p:sldId id="398" r:id="rId62"/>
    <p:sldId id="369" r:id="rId63"/>
    <p:sldId id="400" r:id="rId64"/>
    <p:sldId id="353" r:id="rId65"/>
    <p:sldId id="370" r:id="rId66"/>
    <p:sldId id="402" r:id="rId67"/>
    <p:sldId id="401" r:id="rId68"/>
    <p:sldId id="403" r:id="rId69"/>
    <p:sldId id="420" r:id="rId70"/>
    <p:sldId id="404" r:id="rId71"/>
    <p:sldId id="337" r:id="rId72"/>
    <p:sldId id="355" r:id="rId73"/>
    <p:sldId id="407" r:id="rId74"/>
    <p:sldId id="408" r:id="rId75"/>
    <p:sldId id="409" r:id="rId76"/>
    <p:sldId id="410" r:id="rId77"/>
    <p:sldId id="411" r:id="rId78"/>
    <p:sldId id="415" r:id="rId79"/>
    <p:sldId id="413" r:id="rId80"/>
    <p:sldId id="405" r:id="rId81"/>
    <p:sldId id="338" r:id="rId82"/>
    <p:sldId id="406" r:id="rId83"/>
    <p:sldId id="416" r:id="rId84"/>
    <p:sldId id="339" r:id="rId85"/>
    <p:sldId id="418" r:id="rId86"/>
    <p:sldId id="422" r:id="rId87"/>
    <p:sldId id="423" r:id="rId88"/>
    <p:sldId id="424" r:id="rId89"/>
    <p:sldId id="381" r:id="rId90"/>
    <p:sldId id="425" r:id="rId91"/>
    <p:sldId id="426" r:id="rId92"/>
    <p:sldId id="427" r:id="rId93"/>
    <p:sldId id="428" r:id="rId94"/>
    <p:sldId id="429" r:id="rId95"/>
    <p:sldId id="430" r:id="rId96"/>
    <p:sldId id="431" r:id="rId97"/>
    <p:sldId id="432" r:id="rId98"/>
    <p:sldId id="433" r:id="rId99"/>
    <p:sldId id="340" r:id="rId100"/>
    <p:sldId id="434" r:id="rId101"/>
    <p:sldId id="435" r:id="rId102"/>
    <p:sldId id="436" r:id="rId103"/>
    <p:sldId id="341" r:id="rId104"/>
    <p:sldId id="437" r:id="rId105"/>
    <p:sldId id="438" r:id="rId106"/>
    <p:sldId id="439" r:id="rId107"/>
    <p:sldId id="440" r:id="rId108"/>
    <p:sldId id="441" r:id="rId109"/>
    <p:sldId id="442" r:id="rId110"/>
    <p:sldId id="443" r:id="rId111"/>
    <p:sldId id="444" r:id="rId112"/>
    <p:sldId id="342" r:id="rId113"/>
    <p:sldId id="352" r:id="rId114"/>
    <p:sldId id="445" r:id="rId115"/>
    <p:sldId id="446" r:id="rId116"/>
    <p:sldId id="447" r:id="rId117"/>
    <p:sldId id="451" r:id="rId118"/>
    <p:sldId id="449" r:id="rId119"/>
    <p:sldId id="450" r:id="rId120"/>
    <p:sldId id="452" r:id="rId121"/>
    <p:sldId id="470" r:id="rId1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Garamond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Garamond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Garamond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Garamond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Garamond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Garamond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Garamond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Garamond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Garamond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3399"/>
    <a:srgbClr val="FF0303"/>
    <a:srgbClr val="F80000"/>
    <a:srgbClr val="FF2D2D"/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14" autoAdjust="0"/>
    <p:restoredTop sz="96405" autoAdjust="0"/>
  </p:normalViewPr>
  <p:slideViewPr>
    <p:cSldViewPr>
      <p:cViewPr varScale="1">
        <p:scale>
          <a:sx n="126" d="100"/>
          <a:sy n="126" d="100"/>
        </p:scale>
        <p:origin x="248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slide" Target="slides/slide121.xml"/><Relationship Id="rId123" Type="http://schemas.openxmlformats.org/officeDocument/2006/relationships/presProps" Target="presProps.xml"/><Relationship Id="rId124" Type="http://schemas.openxmlformats.org/officeDocument/2006/relationships/viewProps" Target="viewProps.xml"/><Relationship Id="rId125" Type="http://schemas.openxmlformats.org/officeDocument/2006/relationships/theme" Target="theme/theme1.xml"/><Relationship Id="rId12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00" Type="http://schemas.openxmlformats.org/officeDocument/2006/relationships/slide" Target="slides/slide99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77469-0348-BC41-87D5-6D44F1D54D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22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FDE0F-4E56-554C-B1FA-DA6CB09D41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890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14D45-2206-EC4F-8054-E5010B8A94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721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B08182E-658C-1449-BA6D-F3D08EE9FB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528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AB3BA-EFA5-BB47-A4A3-E52FA392DC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60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9C357-15BC-4F47-A415-8BCC5CDC85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39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E1B2F-2A43-774F-A830-8EF5A20626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067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37E30-FBE5-8C4A-8015-7C268E73E9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1606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3FFA0-F3A0-574D-8E4A-83DE48CDC2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165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FB2A0-139D-B545-880B-4B69351F5C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72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C2C6D-F474-964E-A545-5C946D01E9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45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538FF-5B0C-1740-8470-456DE22E76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97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976E6D90-32FA-5043-939E-369204D12CD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762000"/>
            <a:ext cx="8458200" cy="1676400"/>
          </a:xfrm>
        </p:spPr>
        <p:txBody>
          <a:bodyPr anchor="ctr"/>
          <a:lstStyle/>
          <a:p>
            <a:r>
              <a:rPr lang="en-US" altLang="en-US" sz="4800"/>
              <a:t>  </a:t>
            </a:r>
            <a:r>
              <a:rPr lang="en-US" altLang="en-US" sz="4800" b="1">
                <a:solidFill>
                  <a:srgbClr val="FFFFCC"/>
                </a:solidFill>
              </a:rPr>
              <a:t>General Standards Review</a:t>
            </a:r>
            <a:r>
              <a:rPr lang="en-US" altLang="en-US" sz="4000" b="1">
                <a:solidFill>
                  <a:srgbClr val="CC99FF"/>
                </a:solidFill>
              </a:rPr>
              <a:t/>
            </a:r>
            <a:br>
              <a:rPr lang="en-US" altLang="en-US" sz="4000" b="1">
                <a:solidFill>
                  <a:srgbClr val="CC99FF"/>
                </a:solidFill>
              </a:rPr>
            </a:br>
            <a:r>
              <a:rPr lang="en-US" altLang="en-US" sz="4000" b="1"/>
              <a:t/>
            </a:r>
            <a:br>
              <a:rPr lang="en-US" altLang="en-US" sz="4000" b="1"/>
            </a:br>
            <a:r>
              <a:rPr lang="en-US" altLang="en-US" sz="3600" b="1">
                <a:solidFill>
                  <a:srgbClr val="FFCC00"/>
                </a:solidFill>
              </a:rPr>
              <a:t>Commercial Pesticide Applicator Exam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00400"/>
            <a:ext cx="8305800" cy="3124200"/>
          </a:xfrm>
        </p:spPr>
        <p:txBody>
          <a:bodyPr/>
          <a:lstStyle/>
          <a:p>
            <a:r>
              <a:rPr lang="en-US" altLang="en-US" sz="4000" b="1"/>
              <a:t>Aaron Lancaster</a:t>
            </a:r>
          </a:p>
          <a:p>
            <a:endParaRPr lang="en-US" altLang="en-US" sz="4000" b="1"/>
          </a:p>
          <a:p>
            <a:r>
              <a:rPr lang="en-US" altLang="en-US" sz="4000" b="1">
                <a:solidFill>
                  <a:srgbClr val="FF4317"/>
                </a:solidFill>
              </a:rPr>
              <a:t>University of Georgia</a:t>
            </a:r>
          </a:p>
          <a:p>
            <a:r>
              <a:rPr lang="en-US" altLang="en-US" sz="4000" b="1">
                <a:solidFill>
                  <a:srgbClr val="FF4317"/>
                </a:solidFill>
              </a:rPr>
              <a:t>Cooperative Extension Service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Metamorphosis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>
                <a:solidFill>
                  <a:srgbClr val="FFFFCC"/>
                </a:solidFill>
              </a:rPr>
              <a:t>Series of changes through which an insect grows from egg to adult</a:t>
            </a:r>
          </a:p>
          <a:p>
            <a:pPr>
              <a:buFontTx/>
              <a:buNone/>
            </a:pPr>
            <a:endParaRPr lang="en-US" altLang="en-US" b="1">
              <a:solidFill>
                <a:srgbClr val="FFFFCC"/>
              </a:solidFill>
            </a:endParaRPr>
          </a:p>
          <a:p>
            <a:r>
              <a:rPr lang="en-US" altLang="en-US" sz="3600" b="1">
                <a:solidFill>
                  <a:srgbClr val="FFF989"/>
                </a:solidFill>
              </a:rPr>
              <a:t>Gradual</a:t>
            </a:r>
          </a:p>
          <a:p>
            <a:pPr lvl="1"/>
            <a:r>
              <a:rPr lang="en-US" altLang="en-US" sz="3200" b="1"/>
              <a:t>Egg … Nymph … Adult</a:t>
            </a:r>
          </a:p>
          <a:p>
            <a:pPr lvl="1"/>
            <a:endParaRPr lang="en-US" altLang="en-US" sz="3200" b="1"/>
          </a:p>
          <a:p>
            <a:r>
              <a:rPr lang="en-US" altLang="en-US" sz="3600" b="1">
                <a:solidFill>
                  <a:srgbClr val="FFF989"/>
                </a:solidFill>
              </a:rPr>
              <a:t>Complete</a:t>
            </a:r>
          </a:p>
          <a:p>
            <a:pPr lvl="1"/>
            <a:r>
              <a:rPr lang="en-US" altLang="en-US" sz="3200" b="1"/>
              <a:t>Egg … Larva … Pupa … Adult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Correct Calibration Tips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267200"/>
          </a:xfrm>
        </p:spPr>
        <p:txBody>
          <a:bodyPr/>
          <a:lstStyle/>
          <a:p>
            <a:r>
              <a:rPr lang="en-US" altLang="en-US"/>
              <a:t>Correct amount of pesticide released</a:t>
            </a:r>
          </a:p>
          <a:p>
            <a:endParaRPr lang="en-US" altLang="en-US" sz="1600"/>
          </a:p>
          <a:p>
            <a:r>
              <a:rPr lang="en-US" altLang="en-US"/>
              <a:t>Risk releasing too little or too much pesticide</a:t>
            </a:r>
          </a:p>
          <a:p>
            <a:endParaRPr lang="en-US" altLang="en-US" sz="1600"/>
          </a:p>
          <a:p>
            <a:r>
              <a:rPr lang="en-US" altLang="en-US">
                <a:solidFill>
                  <a:srgbClr val="FFFF99"/>
                </a:solidFill>
              </a:rPr>
              <a:t>Check Often: </a:t>
            </a:r>
          </a:p>
          <a:p>
            <a:pPr lvl="1"/>
            <a:r>
              <a:rPr lang="en-US" altLang="en-US" sz="3200">
                <a:solidFill>
                  <a:srgbClr val="FFFFCC"/>
                </a:solidFill>
              </a:rPr>
              <a:t>Clogging, corrosion, and wear change the delivery rate</a:t>
            </a:r>
          </a:p>
          <a:p>
            <a:pPr lvl="1"/>
            <a:r>
              <a:rPr lang="en-US" altLang="en-US" sz="3200">
                <a:solidFill>
                  <a:srgbClr val="FFFFCC"/>
                </a:solidFill>
              </a:rPr>
              <a:t>Settings gradually get out of adjustment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Application Rates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9154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u="sng">
                <a:solidFill>
                  <a:srgbClr val="FFFFCC"/>
                </a:solidFill>
              </a:rPr>
              <a:t>Information Sources</a:t>
            </a:r>
            <a:r>
              <a:rPr lang="en-US" altLang="en-US">
                <a:solidFill>
                  <a:srgbClr val="FFFFCC"/>
                </a:solidFill>
              </a:rPr>
              <a:t>:</a:t>
            </a:r>
            <a:r>
              <a:rPr lang="en-US" altLang="en-US"/>
              <a:t>  </a:t>
            </a:r>
          </a:p>
          <a:p>
            <a:pPr lvl="1"/>
            <a:r>
              <a:rPr lang="en-US" altLang="en-US">
                <a:solidFill>
                  <a:schemeClr val="folHlink"/>
                </a:solidFill>
              </a:rPr>
              <a:t>Directions for Use section of the pesticide labeling</a:t>
            </a:r>
          </a:p>
          <a:p>
            <a:pPr lvl="1"/>
            <a:r>
              <a:rPr lang="en-US" altLang="en-US"/>
              <a:t>Consultants</a:t>
            </a:r>
          </a:p>
          <a:p>
            <a:pPr lvl="1"/>
            <a:r>
              <a:rPr lang="en-US" altLang="en-US"/>
              <a:t>Industry organizations</a:t>
            </a:r>
          </a:p>
          <a:p>
            <a:pPr lvl="1"/>
            <a:r>
              <a:rPr lang="en-US" altLang="en-US"/>
              <a:t>Pest or pesticide specialists</a:t>
            </a:r>
          </a:p>
          <a:p>
            <a:pPr lvl="1"/>
            <a:r>
              <a:rPr lang="en-US" altLang="en-US"/>
              <a:t>Cooperative Extension educators</a:t>
            </a:r>
          </a:p>
          <a:p>
            <a:pPr lvl="1"/>
            <a:r>
              <a:rPr lang="en-US" altLang="en-US"/>
              <a:t>University specialists</a:t>
            </a:r>
          </a:p>
          <a:p>
            <a:pPr lvl="1"/>
            <a:r>
              <a:rPr lang="en-US" altLang="en-US"/>
              <a:t>Pesticide dealers</a:t>
            </a:r>
          </a:p>
          <a:p>
            <a:endParaRPr lang="en-US" altLang="en-US" sz="1800"/>
          </a:p>
          <a:p>
            <a:pPr>
              <a:buFontTx/>
              <a:buNone/>
            </a:pPr>
            <a:r>
              <a:rPr lang="en-US" altLang="en-US" sz="2600">
                <a:solidFill>
                  <a:schemeClr val="folHlink"/>
                </a:solidFill>
              </a:rPr>
              <a:t>Pesticide Dispersed / Distance Covered = Application Rate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84238"/>
          </a:xfrm>
        </p:spPr>
        <p:txBody>
          <a:bodyPr/>
          <a:lstStyle/>
          <a:p>
            <a:r>
              <a:rPr lang="en-US" altLang="en-US"/>
              <a:t>Diluting Pesticides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Dilute all formulations </a:t>
            </a:r>
            <a:r>
              <a:rPr lang="en-US" altLang="en-US" i="1"/>
              <a:t>EXCEPT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FFFFCC"/>
                </a:solidFill>
              </a:rPr>
              <a:t>ready-to-use products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FFFFCC"/>
                </a:solidFill>
              </a:rPr>
              <a:t>Products intended to be used full strength</a:t>
            </a:r>
          </a:p>
          <a:p>
            <a:pPr>
              <a:lnSpc>
                <a:spcPct val="90000"/>
              </a:lnSpc>
            </a:pPr>
            <a:endParaRPr lang="en-US" altLang="en-US" sz="1200">
              <a:solidFill>
                <a:srgbClr val="FFFF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/>
              <a:t>Dilution recommendations on pesticide labeling</a:t>
            </a:r>
          </a:p>
          <a:p>
            <a:pPr>
              <a:lnSpc>
                <a:spcPct val="90000"/>
              </a:lnSpc>
            </a:pPr>
            <a:endParaRPr lang="en-US" altLang="en-US" sz="14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u="sng">
                <a:solidFill>
                  <a:srgbClr val="FFFF99"/>
                </a:solidFill>
              </a:rPr>
              <a:t>Necessary to dilute properly</a:t>
            </a:r>
            <a:r>
              <a:rPr lang="en-US" altLang="en-US">
                <a:solidFill>
                  <a:srgbClr val="FFFF99"/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FFCC"/>
                </a:solidFill>
              </a:rPr>
              <a:t>Mixture amount the equipment holds when full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FFCC"/>
                </a:solidFill>
              </a:rPr>
              <a:t>Mixture amount needed for the job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FFCC"/>
                </a:solidFill>
              </a:rPr>
              <a:t>Mixture amount the equipment applies per unit of area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FFCC"/>
                </a:solidFill>
              </a:rPr>
              <a:t>Size of treatment site</a:t>
            </a:r>
          </a:p>
          <a:p>
            <a:pPr>
              <a:lnSpc>
                <a:spcPct val="90000"/>
              </a:lnSpc>
            </a:pPr>
            <a:endParaRPr lang="en-US" altLang="en-US">
              <a:solidFill>
                <a:srgbClr val="FFFFCC"/>
              </a:solidFill>
            </a:endParaRP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130425"/>
            <a:ext cx="8229600" cy="1755775"/>
          </a:xfrm>
        </p:spPr>
        <p:txBody>
          <a:bodyPr anchor="ctr"/>
          <a:lstStyle/>
          <a:p>
            <a:r>
              <a:rPr lang="en-US" altLang="en-US" sz="5400" b="1"/>
              <a:t>Transportation, Storage, Disposal, Spill Clean-up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4000" b="1"/>
          </a:p>
          <a:p>
            <a:r>
              <a:rPr lang="en-US" altLang="en-US" sz="4000" b="1"/>
              <a:t>Chapter 11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altLang="en-US" sz="4000"/>
              <a:t>Safe Vehicle Transport of Pesticides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400" i="1"/>
              <a:t>NEVER…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400">
                <a:solidFill>
                  <a:srgbClr val="FFFFCC"/>
                </a:solidFill>
              </a:rPr>
              <a:t>Carry pesticides in the passenger section</a:t>
            </a:r>
          </a:p>
          <a:p>
            <a:pPr marL="609600" indent="-609600">
              <a:lnSpc>
                <a:spcPct val="90000"/>
              </a:lnSpc>
            </a:pPr>
            <a:endParaRPr lang="en-US" altLang="en-US" sz="1500">
              <a:solidFill>
                <a:srgbClr val="FFFFCC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altLang="en-US" sz="2400">
                <a:solidFill>
                  <a:srgbClr val="FFFFCC"/>
                </a:solidFill>
              </a:rPr>
              <a:t>Allow passengers or pets to ride with pesticides</a:t>
            </a:r>
          </a:p>
          <a:p>
            <a:pPr marL="609600" indent="-609600">
              <a:lnSpc>
                <a:spcPct val="90000"/>
              </a:lnSpc>
            </a:pPr>
            <a:endParaRPr lang="en-US" altLang="en-US" sz="1500">
              <a:solidFill>
                <a:srgbClr val="FFFFCC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altLang="en-US" sz="2400">
                <a:solidFill>
                  <a:srgbClr val="FFFFCC"/>
                </a:solidFill>
              </a:rPr>
              <a:t>Transport pesticides with food, clothing, or other things that will contact with people or animals</a:t>
            </a:r>
          </a:p>
          <a:p>
            <a:pPr marL="609600" indent="-609600">
              <a:lnSpc>
                <a:spcPct val="90000"/>
              </a:lnSpc>
            </a:pPr>
            <a:endParaRPr lang="en-US" altLang="en-US" sz="1500">
              <a:solidFill>
                <a:srgbClr val="FFFFCC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altLang="en-US" sz="2400">
                <a:solidFill>
                  <a:srgbClr val="FFFFCC"/>
                </a:solidFill>
              </a:rPr>
              <a:t>Leave vehicles unattended when transporting pesticides in an unlocked trunk or open-bed truck</a:t>
            </a:r>
          </a:p>
          <a:p>
            <a:pPr marL="609600" indent="-609600">
              <a:lnSpc>
                <a:spcPct val="90000"/>
              </a:lnSpc>
            </a:pPr>
            <a:endParaRPr lang="en-US" altLang="en-US" sz="1500">
              <a:solidFill>
                <a:srgbClr val="FFFFCC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altLang="en-US" sz="2400">
                <a:solidFill>
                  <a:srgbClr val="FFFFCC"/>
                </a:solidFill>
              </a:rPr>
              <a:t>Transport highly volatile pesticides with other chemicals in the same vehicle or compartment</a:t>
            </a:r>
          </a:p>
          <a:p>
            <a:pPr marL="609600" indent="-609600">
              <a:lnSpc>
                <a:spcPct val="90000"/>
              </a:lnSpc>
            </a:pPr>
            <a:endParaRPr lang="en-US" altLang="en-US" sz="2400">
              <a:solidFill>
                <a:srgbClr val="FFFFCC"/>
              </a:solidFill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folHlink"/>
                </a:solidFill>
              </a:rPr>
              <a:t>**Regulated by U.S. Department of Transportation (DOT)**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 sz="4000"/>
              <a:t>Protect Pesticide Containers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524000"/>
            <a:ext cx="91440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>
                <a:solidFill>
                  <a:srgbClr val="FFFF99"/>
                </a:solidFill>
              </a:rPr>
              <a:t>Pesticide Containers Should Be…</a:t>
            </a:r>
          </a:p>
          <a:p>
            <a:r>
              <a:rPr lang="en-US" altLang="en-US"/>
              <a:t>Transported with intact, undamaged, readable labels</a:t>
            </a:r>
          </a:p>
          <a:p>
            <a:r>
              <a:rPr lang="en-US" altLang="en-US">
                <a:solidFill>
                  <a:srgbClr val="FFFFCC"/>
                </a:solidFill>
              </a:rPr>
              <a:t>Inspected for tightly closed openings and no pesticide residue</a:t>
            </a:r>
          </a:p>
          <a:p>
            <a:r>
              <a:rPr lang="en-US" altLang="en-US"/>
              <a:t>Handled carefully</a:t>
            </a:r>
          </a:p>
          <a:p>
            <a:r>
              <a:rPr lang="en-US" altLang="en-US">
                <a:solidFill>
                  <a:srgbClr val="FFFFCC"/>
                </a:solidFill>
              </a:rPr>
              <a:t>Anchored securely</a:t>
            </a:r>
          </a:p>
          <a:p>
            <a:r>
              <a:rPr lang="en-US" altLang="en-US"/>
              <a:t>Protected from moisture (paper and cardboard) </a:t>
            </a:r>
          </a:p>
          <a:p>
            <a:r>
              <a:rPr lang="en-US" altLang="en-US">
                <a:solidFill>
                  <a:srgbClr val="FFFFCC"/>
                </a:solidFill>
              </a:rPr>
              <a:t>Protected from extreme temperatures</a:t>
            </a:r>
            <a:r>
              <a:rPr lang="en-US" altLang="en-US"/>
              <a:t>. 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/>
              <a:t>Create Safe Storage Sites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295400"/>
            <a:ext cx="5486400" cy="5257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altLang="en-US" sz="2800">
                <a:solidFill>
                  <a:srgbClr val="FFFF99"/>
                </a:solidFill>
              </a:rPr>
              <a:t>Keep unauthorized people out</a:t>
            </a:r>
          </a:p>
          <a:p>
            <a:pPr marL="533400" indent="-533400">
              <a:buFontTx/>
              <a:buAutoNum type="arabicPeriod"/>
            </a:pPr>
            <a:endParaRPr lang="en-US" altLang="en-US" sz="1300">
              <a:solidFill>
                <a:srgbClr val="FFFF99"/>
              </a:solidFill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sz="2800">
                <a:solidFill>
                  <a:srgbClr val="FFFFCC"/>
                </a:solidFill>
              </a:rPr>
              <a:t>Prevent water damage</a:t>
            </a:r>
          </a:p>
          <a:p>
            <a:pPr marL="533400" indent="-533400">
              <a:buFontTx/>
              <a:buAutoNum type="arabicPeriod"/>
            </a:pPr>
            <a:endParaRPr lang="en-US" altLang="en-US" sz="1500">
              <a:solidFill>
                <a:srgbClr val="FFFFCC"/>
              </a:solidFill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sz="2800">
                <a:solidFill>
                  <a:srgbClr val="FFFF99"/>
                </a:solidFill>
              </a:rPr>
              <a:t>Control the temperature</a:t>
            </a:r>
          </a:p>
          <a:p>
            <a:pPr marL="533400" indent="-533400">
              <a:buFontTx/>
              <a:buAutoNum type="arabicPeriod"/>
            </a:pPr>
            <a:endParaRPr lang="en-US" altLang="en-US" sz="1500">
              <a:solidFill>
                <a:srgbClr val="FFFF99"/>
              </a:solidFill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sz="2800">
                <a:solidFill>
                  <a:srgbClr val="FFFFCC"/>
                </a:solidFill>
              </a:rPr>
              <a:t>Provide adequate lighting</a:t>
            </a:r>
          </a:p>
          <a:p>
            <a:pPr marL="533400" indent="-533400">
              <a:buFontTx/>
              <a:buAutoNum type="arabicPeriod"/>
            </a:pPr>
            <a:endParaRPr lang="en-US" altLang="en-US" sz="1500">
              <a:solidFill>
                <a:srgbClr val="FFFFCC"/>
              </a:solidFill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sz="2800">
                <a:solidFill>
                  <a:srgbClr val="FFFF99"/>
                </a:solidFill>
              </a:rPr>
              <a:t>Use nonporous materials</a:t>
            </a:r>
          </a:p>
          <a:p>
            <a:pPr marL="533400" indent="-533400">
              <a:buFontTx/>
              <a:buAutoNum type="arabicPeriod"/>
            </a:pPr>
            <a:endParaRPr lang="en-US" altLang="en-US" sz="1500">
              <a:solidFill>
                <a:srgbClr val="FFFF99"/>
              </a:solidFill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sz="2800">
                <a:solidFill>
                  <a:srgbClr val="FFFFCC"/>
                </a:solidFill>
              </a:rPr>
              <a:t>Prevent runoff</a:t>
            </a:r>
          </a:p>
          <a:p>
            <a:pPr marL="533400" indent="-533400">
              <a:buFontTx/>
              <a:buAutoNum type="arabicPeriod"/>
            </a:pPr>
            <a:endParaRPr lang="en-US" altLang="en-US" sz="1700">
              <a:solidFill>
                <a:srgbClr val="FFFFCC"/>
              </a:solidFill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sz="2800">
                <a:solidFill>
                  <a:srgbClr val="FFFF99"/>
                </a:solidFill>
              </a:rPr>
              <a:t>Provide clean water 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altLang="en-US"/>
              <a:t>Maintain Safe Storage Sites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295400"/>
            <a:ext cx="6858000" cy="55626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en-US" sz="2800">
                <a:solidFill>
                  <a:srgbClr val="FFFF99"/>
                </a:solidFill>
              </a:rPr>
              <a:t>Prevent contamination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US" altLang="en-US" sz="1200">
              <a:solidFill>
                <a:srgbClr val="FFFF99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en-US" sz="2800">
                <a:solidFill>
                  <a:srgbClr val="FFFFCC"/>
                </a:solidFill>
              </a:rPr>
              <a:t>Keep labels legible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US" altLang="en-US" sz="1200">
              <a:solidFill>
                <a:srgbClr val="FFFFCC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en-US" sz="2800">
                <a:solidFill>
                  <a:srgbClr val="FFFF99"/>
                </a:solidFill>
              </a:rPr>
              <a:t>Keep containers closed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US" altLang="en-US" sz="1200">
              <a:solidFill>
                <a:srgbClr val="FFFF99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en-US" sz="2800">
                <a:solidFill>
                  <a:srgbClr val="FFFFCC"/>
                </a:solidFill>
              </a:rPr>
              <a:t>Use original containers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US" altLang="en-US" sz="1200">
              <a:solidFill>
                <a:srgbClr val="FFFFCC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en-US" sz="2800">
                <a:solidFill>
                  <a:srgbClr val="FFFF99"/>
                </a:solidFill>
              </a:rPr>
              <a:t>Watch for damage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US" altLang="en-US" sz="1200">
              <a:solidFill>
                <a:srgbClr val="FFFF99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en-US" sz="2800">
                <a:solidFill>
                  <a:srgbClr val="FFFFCC"/>
                </a:solidFill>
              </a:rPr>
              <a:t>Store volatile products separately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US" altLang="en-US" sz="1200">
              <a:solidFill>
                <a:srgbClr val="FFFF99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en-US" sz="2800">
                <a:solidFill>
                  <a:srgbClr val="FFFF99"/>
                </a:solidFill>
              </a:rPr>
              <a:t>Isolate waste products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US" altLang="en-US" sz="1400">
              <a:solidFill>
                <a:srgbClr val="FFFF99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en-US" sz="2800">
                <a:solidFill>
                  <a:srgbClr val="FFFFCC"/>
                </a:solidFill>
              </a:rPr>
              <a:t>Know your inventory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US" altLang="en-US" sz="1400">
              <a:solidFill>
                <a:srgbClr val="FFFF99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en-US" sz="2800">
                <a:solidFill>
                  <a:srgbClr val="FFFF99"/>
                </a:solidFill>
              </a:rPr>
              <a:t>Consider shelf life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sz="4000"/>
              <a:t>Pesticides in Damaged Containers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86800" cy="5257800"/>
          </a:xfrm>
        </p:spPr>
        <p:txBody>
          <a:bodyPr/>
          <a:lstStyle/>
          <a:p>
            <a:r>
              <a:rPr lang="en-US" altLang="en-US" sz="2800">
                <a:solidFill>
                  <a:srgbClr val="FFFFCC"/>
                </a:solidFill>
              </a:rPr>
              <a:t>Use the pesticide immediately at a site and rate allowed by the labeling. </a:t>
            </a:r>
          </a:p>
          <a:p>
            <a:endParaRPr lang="en-US" altLang="en-US" sz="1000">
              <a:solidFill>
                <a:srgbClr val="FFFFCC"/>
              </a:solidFill>
            </a:endParaRPr>
          </a:p>
          <a:p>
            <a:r>
              <a:rPr lang="en-US" altLang="en-US" sz="2800">
                <a:solidFill>
                  <a:srgbClr val="FFFF99"/>
                </a:solidFill>
              </a:rPr>
              <a:t>Transfer the pesticide into another pesticide container that originally held the same pesticide and has the same label still intact. </a:t>
            </a:r>
          </a:p>
          <a:p>
            <a:endParaRPr lang="en-US" altLang="en-US" sz="1200">
              <a:solidFill>
                <a:srgbClr val="FFFF99"/>
              </a:solidFill>
            </a:endParaRPr>
          </a:p>
          <a:p>
            <a:r>
              <a:rPr lang="en-US" altLang="en-US" sz="2800">
                <a:solidFill>
                  <a:srgbClr val="FFFFCC"/>
                </a:solidFill>
              </a:rPr>
              <a:t>Transfer the contents to a sturdy container that can be tightly closed; fasten the label to the outside of the new container. </a:t>
            </a:r>
          </a:p>
          <a:p>
            <a:endParaRPr lang="en-US" altLang="en-US" sz="1000">
              <a:solidFill>
                <a:srgbClr val="FFFFCC"/>
              </a:solidFill>
            </a:endParaRPr>
          </a:p>
          <a:p>
            <a:r>
              <a:rPr lang="en-US" altLang="en-US" sz="2800">
                <a:solidFill>
                  <a:srgbClr val="FFFF99"/>
                </a:solidFill>
              </a:rPr>
              <a:t>Place the entire damaged container and its contents into a suitable larger container.</a:t>
            </a:r>
            <a:r>
              <a:rPr lang="en-US" altLang="en-US" sz="2800"/>
              <a:t> 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/>
              <a:t>Excess Pesticide Materials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r>
              <a:rPr lang="en-US" altLang="en-US">
                <a:solidFill>
                  <a:srgbClr val="FFFF99"/>
                </a:solidFill>
              </a:rPr>
              <a:t>Pesticides</a:t>
            </a:r>
          </a:p>
          <a:p>
            <a:pPr lvl="1"/>
            <a:r>
              <a:rPr lang="en-US" altLang="en-US"/>
              <a:t>Apply them to a site listed on the labeling; find someone else who can legally use them; return them to the dealer, formulator, or manufacturer</a:t>
            </a:r>
          </a:p>
          <a:p>
            <a:pPr lvl="1"/>
            <a:endParaRPr lang="en-US" altLang="en-US"/>
          </a:p>
          <a:p>
            <a:r>
              <a:rPr lang="en-US" altLang="en-US">
                <a:solidFill>
                  <a:srgbClr val="FFFF99"/>
                </a:solidFill>
              </a:rPr>
              <a:t>Pesticide Waste</a:t>
            </a:r>
          </a:p>
          <a:p>
            <a:pPr lvl="1"/>
            <a:r>
              <a:rPr lang="en-US" altLang="en-US"/>
              <a:t>Dispose in a hazardous waste landfill or pesticide incinerator, or store until disposal is possible.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Insect-Like Organisms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>
                <a:solidFill>
                  <a:srgbClr val="FFF989"/>
                </a:solidFill>
              </a:rPr>
              <a:t>Mites		</a:t>
            </a:r>
            <a:r>
              <a:rPr lang="en-US" altLang="en-US" b="1">
                <a:solidFill>
                  <a:srgbClr val="FFFFCC"/>
                </a:solidFill>
              </a:rPr>
              <a:t>Sowbugs	</a:t>
            </a:r>
            <a:r>
              <a:rPr lang="en-US" altLang="en-US" b="1">
                <a:solidFill>
                  <a:srgbClr val="FFF989"/>
                </a:solidFill>
              </a:rPr>
              <a:t>  	   Nematodes</a:t>
            </a:r>
          </a:p>
          <a:p>
            <a:pPr>
              <a:buFontTx/>
              <a:buNone/>
            </a:pPr>
            <a:endParaRPr lang="en-US" altLang="en-US" b="1">
              <a:solidFill>
                <a:srgbClr val="FFF989"/>
              </a:solidFill>
            </a:endParaRPr>
          </a:p>
          <a:p>
            <a:pPr>
              <a:buFontTx/>
              <a:buNone/>
            </a:pPr>
            <a:r>
              <a:rPr lang="en-US" altLang="en-US" b="1">
                <a:solidFill>
                  <a:srgbClr val="FFFFCC"/>
                </a:solidFill>
              </a:rPr>
              <a:t>Ticks</a:t>
            </a:r>
            <a:r>
              <a:rPr lang="en-US" altLang="en-US" b="1"/>
              <a:t>	</a:t>
            </a:r>
            <a:r>
              <a:rPr lang="en-US" altLang="en-US" b="1">
                <a:solidFill>
                  <a:srgbClr val="FFF989"/>
                </a:solidFill>
              </a:rPr>
              <a:t>	Water Fleas</a:t>
            </a:r>
            <a:r>
              <a:rPr lang="en-US" altLang="en-US" b="1">
                <a:solidFill>
                  <a:srgbClr val="FFFFCC"/>
                </a:solidFill>
              </a:rPr>
              <a:t>	   Snails</a:t>
            </a:r>
          </a:p>
          <a:p>
            <a:pPr>
              <a:buFontTx/>
              <a:buNone/>
            </a:pPr>
            <a:endParaRPr lang="en-US" altLang="en-US" b="1">
              <a:solidFill>
                <a:srgbClr val="FFFFCC"/>
              </a:solidFill>
            </a:endParaRPr>
          </a:p>
          <a:p>
            <a:pPr>
              <a:buFontTx/>
              <a:buNone/>
            </a:pPr>
            <a:r>
              <a:rPr lang="en-US" altLang="en-US" b="1">
                <a:solidFill>
                  <a:srgbClr val="FFF989"/>
                </a:solidFill>
              </a:rPr>
              <a:t>Spiders</a:t>
            </a:r>
            <a:r>
              <a:rPr lang="en-US" altLang="en-US" b="1">
                <a:solidFill>
                  <a:srgbClr val="FFFFCC"/>
                </a:solidFill>
              </a:rPr>
              <a:t>	</a:t>
            </a:r>
            <a:r>
              <a:rPr lang="en-US" altLang="en-US" b="1">
                <a:solidFill>
                  <a:srgbClr val="FFF989"/>
                </a:solidFill>
              </a:rPr>
              <a:t>	</a:t>
            </a:r>
            <a:r>
              <a:rPr lang="en-US" altLang="en-US" b="1">
                <a:solidFill>
                  <a:srgbClr val="FFFFCC"/>
                </a:solidFill>
              </a:rPr>
              <a:t>Wood Lice</a:t>
            </a:r>
            <a:r>
              <a:rPr lang="en-US" altLang="en-US" b="1">
                <a:solidFill>
                  <a:srgbClr val="FFF989"/>
                </a:solidFill>
              </a:rPr>
              <a:t>	   Slugs</a:t>
            </a:r>
          </a:p>
          <a:p>
            <a:pPr>
              <a:buFontTx/>
              <a:buNone/>
            </a:pPr>
            <a:endParaRPr lang="en-US" altLang="en-US" b="1">
              <a:solidFill>
                <a:srgbClr val="FFF989"/>
              </a:solidFill>
            </a:endParaRPr>
          </a:p>
          <a:p>
            <a:pPr>
              <a:buFontTx/>
              <a:buNone/>
            </a:pPr>
            <a:r>
              <a:rPr lang="en-US" altLang="en-US" b="1">
                <a:solidFill>
                  <a:srgbClr val="FFFFCC"/>
                </a:solidFill>
              </a:rPr>
              <a:t>Scorpions</a:t>
            </a:r>
            <a:r>
              <a:rPr lang="en-US" altLang="en-US" b="1">
                <a:solidFill>
                  <a:srgbClr val="FFF989"/>
                </a:solidFill>
              </a:rPr>
              <a:t>	Centipedes	   </a:t>
            </a:r>
            <a:r>
              <a:rPr lang="en-US" altLang="en-US" b="1">
                <a:solidFill>
                  <a:srgbClr val="FFFFCC"/>
                </a:solidFill>
              </a:rPr>
              <a:t>Millipedes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altLang="en-US" sz="4000"/>
              <a:t>Spill Management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 sz="2800" u="sng">
                <a:solidFill>
                  <a:srgbClr val="FFFFCC"/>
                </a:solidFill>
              </a:rPr>
              <a:t>Three C’s</a:t>
            </a:r>
            <a:r>
              <a:rPr lang="en-US" altLang="en-US" sz="2800">
                <a:solidFill>
                  <a:srgbClr val="FFFFCC"/>
                </a:solidFill>
              </a:rPr>
              <a:t>: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800">
                <a:solidFill>
                  <a:srgbClr val="FFFF99"/>
                </a:solidFill>
              </a:rPr>
              <a:t>Control</a:t>
            </a:r>
          </a:p>
          <a:p>
            <a:pPr marL="990600" lvl="1" indent="-533400">
              <a:buFontTx/>
              <a:buChar char="•"/>
            </a:pPr>
            <a:r>
              <a:rPr lang="en-US" altLang="en-US" sz="2400"/>
              <a:t>Protect yourself; stop the source of the spill; protect others; stay at the site</a:t>
            </a:r>
          </a:p>
          <a:p>
            <a:pPr marL="990600" lvl="1" indent="-533400">
              <a:buFontTx/>
              <a:buChar char="•"/>
            </a:pPr>
            <a:endParaRPr lang="en-US" altLang="en-US" sz="2400"/>
          </a:p>
          <a:p>
            <a:pPr marL="609600" indent="-609600">
              <a:buFontTx/>
              <a:buAutoNum type="arabicPeriod"/>
            </a:pPr>
            <a:r>
              <a:rPr lang="en-US" altLang="en-US" sz="2800">
                <a:solidFill>
                  <a:srgbClr val="FFFF99"/>
                </a:solidFill>
              </a:rPr>
              <a:t>Contain</a:t>
            </a:r>
          </a:p>
          <a:p>
            <a:pPr marL="990600" lvl="1" indent="-533400">
              <a:buFontTx/>
              <a:buChar char="•"/>
            </a:pPr>
            <a:r>
              <a:rPr lang="en-US" altLang="en-US" sz="2400"/>
              <a:t>Confine the spill; protect water sources; absorb liquids; cover dry materials </a:t>
            </a:r>
          </a:p>
          <a:p>
            <a:pPr marL="990600" lvl="1" indent="-533400">
              <a:buFontTx/>
              <a:buChar char="•"/>
            </a:pPr>
            <a:endParaRPr lang="en-US" altLang="en-US" sz="2400"/>
          </a:p>
          <a:p>
            <a:pPr marL="609600" indent="-609600">
              <a:buFontTx/>
              <a:buAutoNum type="arabicPeriod" startAt="3"/>
            </a:pPr>
            <a:r>
              <a:rPr lang="en-US" altLang="en-US" sz="2800">
                <a:solidFill>
                  <a:srgbClr val="FFFF99"/>
                </a:solidFill>
              </a:rPr>
              <a:t>Clean-up</a:t>
            </a:r>
          </a:p>
          <a:p>
            <a:pPr marL="990600" lvl="1" indent="-533400">
              <a:buFontTx/>
              <a:buChar char="•"/>
            </a:pPr>
            <a:r>
              <a:rPr lang="en-US" altLang="en-US" sz="2400"/>
              <a:t>Clean up the spill; decontaminate the spill site; neutralize the spill site, if necessary; decontaminate equipment; decontaminate yourself. </a:t>
            </a:r>
          </a:p>
          <a:p>
            <a:pPr marL="609600" indent="-609600">
              <a:buFontTx/>
              <a:buAutoNum type="arabicPeriod"/>
            </a:pPr>
            <a:endParaRPr lang="en-US" altLang="en-US" sz="280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/>
              <a:t>Minimize Spill Damage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u="sng">
                <a:solidFill>
                  <a:srgbClr val="FFFF99"/>
                </a:solidFill>
              </a:rPr>
              <a:t>Contact Info for Assisting Agencies</a:t>
            </a:r>
            <a:r>
              <a:rPr lang="en-US" altLang="en-US">
                <a:solidFill>
                  <a:srgbClr val="FFFF99"/>
                </a:solidFill>
              </a:rPr>
              <a:t> :</a:t>
            </a:r>
          </a:p>
          <a:p>
            <a:pPr>
              <a:lnSpc>
                <a:spcPct val="90000"/>
              </a:lnSpc>
            </a:pPr>
            <a:r>
              <a:rPr lang="en-US" altLang="en-US"/>
              <a:t>Chemtrec</a:t>
            </a:r>
          </a:p>
          <a:p>
            <a:pPr>
              <a:lnSpc>
                <a:spcPct val="90000"/>
              </a:lnSpc>
            </a:pPr>
            <a:r>
              <a:rPr lang="en-US" altLang="en-US"/>
              <a:t>Emergency numbers on pesticide labeling</a:t>
            </a:r>
          </a:p>
          <a:p>
            <a:pPr>
              <a:lnSpc>
                <a:spcPct val="90000"/>
              </a:lnSpc>
            </a:pPr>
            <a:r>
              <a:rPr lang="en-US" altLang="en-US"/>
              <a:t>Police department or highway patrol</a:t>
            </a:r>
          </a:p>
          <a:p>
            <a:pPr>
              <a:lnSpc>
                <a:spcPct val="90000"/>
              </a:lnSpc>
            </a:pPr>
            <a:r>
              <a:rPr lang="en-US" altLang="en-US"/>
              <a:t>Fire department</a:t>
            </a:r>
          </a:p>
          <a:p>
            <a:pPr>
              <a:lnSpc>
                <a:spcPct val="90000"/>
              </a:lnSpc>
            </a:pPr>
            <a:r>
              <a:rPr lang="en-US" altLang="en-US"/>
              <a:t>Public health department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u="sng">
                <a:solidFill>
                  <a:srgbClr val="FFFF99"/>
                </a:solidFill>
              </a:rPr>
              <a:t>Spill Kit</a:t>
            </a:r>
            <a:r>
              <a:rPr lang="en-US" altLang="en-US">
                <a:solidFill>
                  <a:srgbClr val="FFFF99"/>
                </a:solidFill>
              </a:rPr>
              <a:t>:</a:t>
            </a:r>
            <a:endParaRPr lang="en-US" altLang="en-US" u="sng">
              <a:solidFill>
                <a:srgbClr val="FFFF99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/>
              <a:t>Readily available every time a pesticide or pesticide container is handled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130425"/>
            <a:ext cx="8229600" cy="1755775"/>
          </a:xfrm>
        </p:spPr>
        <p:txBody>
          <a:bodyPr anchor="ctr"/>
          <a:lstStyle/>
          <a:p>
            <a:r>
              <a:rPr lang="en-US" altLang="en-US" sz="5400" b="1"/>
              <a:t>Laws &amp; Regulations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4000" b="1"/>
          </a:p>
          <a:p>
            <a:r>
              <a:rPr lang="en-US" altLang="en-US" sz="4000" b="1"/>
              <a:t>Chapter 12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Pesticide Regulations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66"/>
                </a:solidFill>
              </a:rPr>
              <a:t>FIFRA: Federal Insecticide, Fungicide, and Rodenticide Act</a:t>
            </a:r>
          </a:p>
          <a:p>
            <a:pPr lvl="1"/>
            <a:r>
              <a:rPr lang="en-US" altLang="en-US"/>
              <a:t>Law passed in 1947</a:t>
            </a:r>
          </a:p>
          <a:p>
            <a:pPr lvl="1"/>
            <a:r>
              <a:rPr lang="en-US" altLang="en-US"/>
              <a:t>Amended in 1972, 1975, 1978, &amp; 1988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FF66"/>
                </a:solidFill>
              </a:rPr>
              <a:t>Administered by the U.S. Environmental Protection Agency (EPA)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/>
              <a:t>FIFRA Provisions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FF66"/>
                </a:solidFill>
              </a:rPr>
              <a:t>EPA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Registers pesticides &amp; pesticide users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Classifies “Restricted Use” pesticides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FF66"/>
                </a:solidFill>
              </a:rPr>
              <a:t>Pesticides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Used per labeling directions or incur penalties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FF66"/>
                </a:solidFill>
              </a:rPr>
              <a:t>Applicators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Licensed in applicable pest control category to purchase or use Restricted Use Pesticides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Supervised by a person with such certification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/>
              <a:t>Penalties Under FIFRA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763000" cy="5410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u="sng">
                <a:solidFill>
                  <a:srgbClr val="FFFF66"/>
                </a:solidFill>
              </a:rPr>
              <a:t>Private Applicators</a:t>
            </a:r>
          </a:p>
          <a:p>
            <a:pPr>
              <a:lnSpc>
                <a:spcPct val="90000"/>
              </a:lnSpc>
            </a:pPr>
            <a:r>
              <a:rPr lang="en-US" altLang="en-US"/>
              <a:t>Civic Penalties: $1000</a:t>
            </a:r>
          </a:p>
          <a:p>
            <a:pPr>
              <a:lnSpc>
                <a:spcPct val="90000"/>
              </a:lnSpc>
            </a:pPr>
            <a:r>
              <a:rPr lang="en-US" altLang="en-US"/>
              <a:t>Criminal Penalties: $1000 and/or 30 days in prison</a:t>
            </a:r>
          </a:p>
          <a:p>
            <a:pPr>
              <a:lnSpc>
                <a:spcPct val="90000"/>
              </a:lnSpc>
            </a:pPr>
            <a:endParaRPr lang="en-US" altLang="en-US" sz="1400"/>
          </a:p>
          <a:p>
            <a:pPr>
              <a:lnSpc>
                <a:spcPct val="90000"/>
              </a:lnSpc>
            </a:pPr>
            <a:endParaRPr lang="en-US" altLang="en-US" sz="10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u="sng">
                <a:solidFill>
                  <a:srgbClr val="FFFF66"/>
                </a:solidFill>
              </a:rPr>
              <a:t>Commercial Applicators</a:t>
            </a:r>
          </a:p>
          <a:p>
            <a:pPr>
              <a:lnSpc>
                <a:spcPct val="90000"/>
              </a:lnSpc>
            </a:pPr>
            <a:r>
              <a:rPr lang="en-US" altLang="en-US"/>
              <a:t>Civic Penalties: $5000</a:t>
            </a:r>
          </a:p>
          <a:p>
            <a:pPr>
              <a:lnSpc>
                <a:spcPct val="90000"/>
              </a:lnSpc>
            </a:pPr>
            <a:r>
              <a:rPr lang="en-US" altLang="en-US"/>
              <a:t>Criminal Penalties: $25,000 and/or 1 year in prison</a:t>
            </a:r>
          </a:p>
          <a:p>
            <a:pPr>
              <a:lnSpc>
                <a:spcPct val="90000"/>
              </a:lnSpc>
            </a:pPr>
            <a:endParaRPr lang="en-US" altLang="en-US" sz="100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chemeClr val="folHlink"/>
                </a:solidFill>
              </a:rPr>
              <a:t>**States may establish higher penalties**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/>
              <a:t>Residues &amp; Tolerance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i="1">
                <a:solidFill>
                  <a:srgbClr val="FFFF99"/>
                </a:solidFill>
              </a:rPr>
              <a:t>Residue</a:t>
            </a:r>
            <a:r>
              <a:rPr lang="en-US" altLang="en-US" sz="2800"/>
              <a:t>: Any pesticide that remains in or on food or feed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 i="1">
                <a:solidFill>
                  <a:srgbClr val="FFFF99"/>
                </a:solidFill>
              </a:rPr>
              <a:t>Tolerance</a:t>
            </a:r>
            <a:r>
              <a:rPr lang="en-US" altLang="en-US" sz="2800"/>
              <a:t>: Maximum amount of pesticide residue that may legally remain in or on treated crops, animals, and animal products that are to be sold for food or feed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Monitored by Federal Agencies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folHlink"/>
                </a:solidFill>
              </a:rPr>
              <a:t>Keep Residues Below Tolerance Level by Following Label Instructions 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/>
              <a:t>Worker Protection Standard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chemeClr val="folHlink"/>
                </a:solidFill>
              </a:rPr>
              <a:t>Employers must provide agricultural workers &amp; pesticide handlers with protection against possible pesticide harm</a:t>
            </a:r>
            <a:r>
              <a:rPr lang="en-US" altLang="en-US">
                <a:solidFill>
                  <a:srgbClr val="FFFFCC"/>
                </a:solidFill>
              </a:rPr>
              <a:t> </a:t>
            </a:r>
            <a:r>
              <a:rPr lang="en-US" altLang="en-US"/>
              <a:t>(U.S. EPD, 1992)</a:t>
            </a:r>
            <a:endParaRPr lang="en-US" altLang="en-US">
              <a:solidFill>
                <a:srgbClr val="FFFFCC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200">
              <a:solidFill>
                <a:srgbClr val="FFFF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/>
              <a:t>Informative displays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FFCC"/>
                </a:solidFill>
              </a:rPr>
              <a:t>Training</a:t>
            </a:r>
          </a:p>
          <a:p>
            <a:pPr>
              <a:lnSpc>
                <a:spcPct val="90000"/>
              </a:lnSpc>
            </a:pPr>
            <a:r>
              <a:rPr lang="en-US" altLang="en-US"/>
              <a:t>Medical assistance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FFCC"/>
                </a:solidFill>
              </a:rPr>
              <a:t>Decontamination sites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Restricted-entry intervals notification &amp; compliance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FFCC"/>
                </a:solidFill>
              </a:rPr>
              <a:t>Protection (equipment, information, instructions)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/>
              <a:t>Field Sanitation Standards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791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>
                <a:solidFill>
                  <a:srgbClr val="FFFFCC"/>
                </a:solidFill>
              </a:rPr>
              <a:t>Occupational Safety and Health Administration (OSHA, 1987)</a:t>
            </a:r>
          </a:p>
          <a:p>
            <a:pPr marL="609600" indent="-609600">
              <a:buFontTx/>
              <a:buNone/>
            </a:pPr>
            <a:endParaRPr lang="en-US" altLang="en-US" sz="1000">
              <a:solidFill>
                <a:srgbClr val="FFFFCC"/>
              </a:solidFill>
            </a:endParaRPr>
          </a:p>
          <a:p>
            <a:pPr marL="609600" indent="-609600">
              <a:buFontTx/>
              <a:buNone/>
            </a:pPr>
            <a:r>
              <a:rPr lang="en-US" altLang="en-US" u="sng">
                <a:solidFill>
                  <a:srgbClr val="FFF989"/>
                </a:solidFill>
              </a:rPr>
              <a:t>Businesses that…</a:t>
            </a:r>
          </a:p>
          <a:p>
            <a:pPr marL="609600" indent="-609600"/>
            <a:r>
              <a:rPr lang="en-US" altLang="en-US"/>
              <a:t>Employ 10+ workers </a:t>
            </a:r>
          </a:p>
          <a:p>
            <a:pPr marL="609600" indent="-609600"/>
            <a:r>
              <a:rPr lang="en-US" altLang="en-US"/>
              <a:t>Maintain a labor camp</a:t>
            </a:r>
          </a:p>
          <a:p>
            <a:pPr marL="609600" indent="-609600"/>
            <a:endParaRPr lang="en-US" altLang="en-US" sz="2000" u="sng"/>
          </a:p>
          <a:p>
            <a:pPr marL="609600" indent="-609600">
              <a:buFontTx/>
              <a:buNone/>
            </a:pPr>
            <a:r>
              <a:rPr lang="en-US" altLang="en-US" u="sng">
                <a:solidFill>
                  <a:srgbClr val="FFF989"/>
                </a:solidFill>
              </a:rPr>
              <a:t>Facilities &amp; Proper Hygiene Information:</a:t>
            </a:r>
            <a:r>
              <a:rPr lang="en-US" altLang="en-US" u="sng"/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Hand-washing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Clean Drinking Water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Waste Elimination (toilet)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/>
              <a:t>Pesticide Recordkeeping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rgbClr val="FFFFCC"/>
                </a:solidFill>
              </a:rPr>
              <a:t>Keep records 2 years            Any form acceptable</a:t>
            </a:r>
          </a:p>
          <a:p>
            <a:endParaRPr lang="en-US" altLang="en-US" sz="1400"/>
          </a:p>
          <a:p>
            <a:pPr>
              <a:buFontTx/>
              <a:buNone/>
            </a:pPr>
            <a:r>
              <a:rPr lang="en-US" altLang="en-US" u="sng">
                <a:solidFill>
                  <a:srgbClr val="FFF989"/>
                </a:solidFill>
              </a:rPr>
              <a:t>Required Information for Each Application</a:t>
            </a:r>
            <a:r>
              <a:rPr lang="en-US" altLang="en-US">
                <a:solidFill>
                  <a:srgbClr val="FFF989"/>
                </a:solidFill>
              </a:rPr>
              <a:t>:</a:t>
            </a:r>
          </a:p>
          <a:p>
            <a:r>
              <a:rPr lang="en-US" altLang="en-US"/>
              <a:t>Certified applicator’s name &amp; license number</a:t>
            </a:r>
          </a:p>
          <a:p>
            <a:r>
              <a:rPr lang="en-US" altLang="en-US"/>
              <a:t>Restricted use pesticide brand / product name + EPA number</a:t>
            </a:r>
          </a:p>
          <a:p>
            <a:r>
              <a:rPr lang="en-US" altLang="en-US"/>
              <a:t>Total amount of product applied</a:t>
            </a:r>
          </a:p>
          <a:p>
            <a:r>
              <a:rPr lang="en-US" altLang="en-US"/>
              <a:t>Date (month-day-year)</a:t>
            </a:r>
          </a:p>
          <a:p>
            <a:r>
              <a:rPr lang="en-US" altLang="en-US"/>
              <a:t>Location (address)</a:t>
            </a:r>
          </a:p>
          <a:p>
            <a:r>
              <a:rPr lang="en-US" altLang="en-US"/>
              <a:t>Target site (specific crop or animal)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 b="1"/>
              <a:t>Plant Diseases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>
                <a:solidFill>
                  <a:srgbClr val="FFFFCC"/>
                </a:solidFill>
              </a:rPr>
              <a:t>Harmful conditions that make plants appear different from normal plants either in appearance or function</a:t>
            </a:r>
          </a:p>
          <a:p>
            <a:endParaRPr lang="en-US" altLang="en-US" b="1">
              <a:solidFill>
                <a:srgbClr val="FFFFCC"/>
              </a:solidFill>
            </a:endParaRPr>
          </a:p>
          <a:p>
            <a:r>
              <a:rPr lang="en-US" altLang="en-US" b="1">
                <a:solidFill>
                  <a:srgbClr val="FFF989"/>
                </a:solidFill>
              </a:rPr>
              <a:t>Types</a:t>
            </a:r>
            <a:r>
              <a:rPr lang="en-US" altLang="en-US" b="1"/>
              <a:t>:   	</a:t>
            </a:r>
            <a:r>
              <a:rPr lang="en-US" altLang="en-US" b="1">
                <a:solidFill>
                  <a:srgbClr val="CCFF99"/>
                </a:solidFill>
              </a:rPr>
              <a:t>Fungi</a:t>
            </a:r>
            <a:r>
              <a:rPr lang="en-US" altLang="en-US" b="1"/>
              <a:t>	Bacteria	   Virus</a:t>
            </a:r>
          </a:p>
          <a:p>
            <a:endParaRPr lang="en-US" altLang="en-US" b="1"/>
          </a:p>
          <a:p>
            <a:r>
              <a:rPr lang="en-US" altLang="en-US" b="1">
                <a:solidFill>
                  <a:srgbClr val="FFF989"/>
                </a:solidFill>
              </a:rPr>
              <a:t>Requirements</a:t>
            </a:r>
            <a:r>
              <a:rPr lang="en-US" altLang="en-US" b="1"/>
              <a:t>: </a:t>
            </a:r>
          </a:p>
          <a:p>
            <a:pPr lvl="1"/>
            <a:r>
              <a:rPr lang="en-US" altLang="en-US" b="1"/>
              <a:t>Susceptible host plant</a:t>
            </a:r>
          </a:p>
          <a:p>
            <a:pPr lvl="1"/>
            <a:r>
              <a:rPr lang="en-US" altLang="en-US" b="1"/>
              <a:t>Pathogen</a:t>
            </a:r>
          </a:p>
          <a:p>
            <a:pPr lvl="1"/>
            <a:r>
              <a:rPr lang="en-US" altLang="en-US" b="1"/>
              <a:t>Environment favorable for disease development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State &amp; Federal Regulators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763000" cy="5715000"/>
          </a:xfrm>
        </p:spPr>
        <p:txBody>
          <a:bodyPr/>
          <a:lstStyle/>
          <a:p>
            <a:r>
              <a:rPr lang="en-US" altLang="en-US">
                <a:solidFill>
                  <a:srgbClr val="FFF989"/>
                </a:solidFill>
              </a:rPr>
              <a:t>U.S. Department of Transportation (DOT)</a:t>
            </a:r>
          </a:p>
          <a:p>
            <a:pPr lvl="1"/>
            <a:r>
              <a:rPr lang="en-US" altLang="en-US" sz="3200"/>
              <a:t>Pesticide shipping &amp; hauling</a:t>
            </a:r>
          </a:p>
          <a:p>
            <a:pPr lvl="1"/>
            <a:r>
              <a:rPr lang="en-US" altLang="en-US" sz="3200"/>
              <a:t>Accidents involving pesticide exposure &amp; spills</a:t>
            </a:r>
          </a:p>
          <a:p>
            <a:pPr lvl="2"/>
            <a:r>
              <a:rPr lang="en-US" altLang="en-US" sz="3200">
                <a:solidFill>
                  <a:srgbClr val="FFFFCC"/>
                </a:solidFill>
              </a:rPr>
              <a:t>Persons require hospitalization</a:t>
            </a:r>
          </a:p>
          <a:p>
            <a:pPr lvl="2"/>
            <a:r>
              <a:rPr lang="en-US" altLang="en-US" sz="3200">
                <a:solidFill>
                  <a:srgbClr val="FFFFCC"/>
                </a:solidFill>
              </a:rPr>
              <a:t>Persons killed</a:t>
            </a:r>
          </a:p>
          <a:p>
            <a:pPr lvl="2"/>
            <a:r>
              <a:rPr lang="en-US" altLang="en-US" sz="3200">
                <a:solidFill>
                  <a:srgbClr val="FFFFCC"/>
                </a:solidFill>
              </a:rPr>
              <a:t>Damage exceeds $50,000</a:t>
            </a:r>
          </a:p>
          <a:p>
            <a:endParaRPr lang="en-US" altLang="en-US" sz="1000">
              <a:solidFill>
                <a:srgbClr val="FFFFCC"/>
              </a:solidFill>
            </a:endParaRPr>
          </a:p>
          <a:p>
            <a:r>
              <a:rPr lang="en-US" altLang="en-US">
                <a:solidFill>
                  <a:srgbClr val="FFF989"/>
                </a:solidFill>
              </a:rPr>
              <a:t>Federal Aviation Administration</a:t>
            </a:r>
          </a:p>
          <a:p>
            <a:pPr lvl="1"/>
            <a:r>
              <a:rPr lang="en-US" altLang="en-US" sz="3200"/>
              <a:t>Aerial application of pesticides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382000" cy="6553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b="1"/>
              <a:t>University of Georgia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b="1"/>
              <a:t>Cooperative Extension Service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600" b="1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FFFFCC"/>
                </a:solidFill>
              </a:rPr>
              <a:t>Aaron L. Lancaster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FFFFCC"/>
                </a:solidFill>
              </a:rPr>
              <a:t>Bibb County Extension Agent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FFFFCC"/>
                </a:solidFill>
              </a:rPr>
              <a:t>Agriculture &amp; Natural Resources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800" b="1">
              <a:solidFill>
                <a:srgbClr val="FFFFCC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/>
              <a:t>        736 Riverside Dr.	Phone: 478/751-6338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/>
              <a:t>        Macon GA 31201	           Fax: 478/752-1773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800" b="1"/>
              <a:t>	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800" b="1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FFFFCC"/>
                </a:solidFill>
              </a:rPr>
              <a:t>Email: alancast@uga.edu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Disease Symptoms vs. Signs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>
                <a:solidFill>
                  <a:srgbClr val="FFF989"/>
                </a:solidFill>
              </a:rPr>
              <a:t>Symptoms</a:t>
            </a:r>
          </a:p>
          <a:p>
            <a:r>
              <a:rPr lang="en-US" altLang="en-US" b="1"/>
              <a:t>Host’s reaction to the disease agent</a:t>
            </a:r>
          </a:p>
          <a:p>
            <a:pPr lvl="1"/>
            <a:r>
              <a:rPr lang="en-US" altLang="en-US" b="1">
                <a:solidFill>
                  <a:srgbClr val="FFFFCC"/>
                </a:solidFill>
              </a:rPr>
              <a:t>Leaf spots			Wilts	  </a:t>
            </a:r>
          </a:p>
          <a:p>
            <a:pPr lvl="1"/>
            <a:r>
              <a:rPr lang="en-US" altLang="en-US" b="1">
                <a:solidFill>
                  <a:srgbClr val="FFFFCC"/>
                </a:solidFill>
              </a:rPr>
              <a:t>Galls    			Stunted Growth</a:t>
            </a:r>
          </a:p>
          <a:p>
            <a:pPr lvl="1"/>
            <a:endParaRPr lang="en-US" altLang="en-US" b="1"/>
          </a:p>
          <a:p>
            <a:pPr>
              <a:buClr>
                <a:schemeClr val="tx1"/>
              </a:buClr>
              <a:buFontTx/>
              <a:buNone/>
            </a:pPr>
            <a:r>
              <a:rPr lang="en-US" altLang="en-US" b="1">
                <a:solidFill>
                  <a:srgbClr val="FFF989"/>
                </a:solidFill>
              </a:rPr>
              <a:t>Signs</a:t>
            </a:r>
          </a:p>
          <a:p>
            <a:pPr>
              <a:buClr>
                <a:schemeClr val="tx1"/>
              </a:buClr>
            </a:pPr>
            <a:r>
              <a:rPr lang="en-US" altLang="en-US" b="1"/>
              <a:t>Visible presence of the disease agent</a:t>
            </a:r>
          </a:p>
          <a:p>
            <a:pPr lvl="1">
              <a:buClr>
                <a:schemeClr val="tx1"/>
              </a:buClr>
            </a:pPr>
            <a:r>
              <a:rPr lang="en-US" altLang="en-US" b="1">
                <a:solidFill>
                  <a:srgbClr val="FFFFCC"/>
                </a:solidFill>
              </a:rPr>
              <a:t>Fungal Spores</a:t>
            </a:r>
          </a:p>
          <a:p>
            <a:pPr lvl="1">
              <a:buClr>
                <a:schemeClr val="tx1"/>
              </a:buClr>
            </a:pPr>
            <a:r>
              <a:rPr lang="en-US" altLang="en-US" b="1">
                <a:solidFill>
                  <a:srgbClr val="FFFFCC"/>
                </a:solidFill>
              </a:rPr>
              <a:t>Bacterial Ooze</a:t>
            </a:r>
          </a:p>
          <a:p>
            <a:pPr>
              <a:buFontTx/>
              <a:buNone/>
            </a:pPr>
            <a:endParaRPr lang="en-US" altLang="en-US" sz="2800" b="1">
              <a:solidFill>
                <a:srgbClr val="FFFFCC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b="1"/>
              <a:t>Weed Life Cycle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altLang="en-US" b="1">
                <a:solidFill>
                  <a:srgbClr val="FFF989"/>
                </a:solidFill>
              </a:rPr>
              <a:t>Seedling</a:t>
            </a:r>
            <a:r>
              <a:rPr lang="en-US" altLang="en-US" b="1"/>
              <a:t>: Small, delicate plantlets</a:t>
            </a:r>
          </a:p>
          <a:p>
            <a:endParaRPr lang="en-US" altLang="en-US" sz="1600" b="1"/>
          </a:p>
          <a:p>
            <a:r>
              <a:rPr lang="en-US" altLang="en-US" b="1">
                <a:solidFill>
                  <a:srgbClr val="FFF989"/>
                </a:solidFill>
              </a:rPr>
              <a:t>Vegetative</a:t>
            </a:r>
            <a:r>
              <a:rPr lang="en-US" altLang="en-US" b="1"/>
              <a:t>: Fast growth; production of stems, roots, &amp; leaves; fast uptake of nutrients &amp; water</a:t>
            </a:r>
          </a:p>
          <a:p>
            <a:endParaRPr lang="en-US" altLang="en-US" sz="1600" b="1"/>
          </a:p>
          <a:p>
            <a:r>
              <a:rPr lang="en-US" altLang="en-US" b="1">
                <a:solidFill>
                  <a:srgbClr val="FFF989"/>
                </a:solidFill>
              </a:rPr>
              <a:t>Seed Production</a:t>
            </a:r>
            <a:r>
              <a:rPr lang="en-US" altLang="en-US" b="1"/>
              <a:t>: Energy directed to producing flowers &amp; seed</a:t>
            </a:r>
          </a:p>
          <a:p>
            <a:endParaRPr lang="en-US" altLang="en-US" sz="1600" b="1"/>
          </a:p>
          <a:p>
            <a:r>
              <a:rPr lang="en-US" altLang="en-US" b="1">
                <a:solidFill>
                  <a:srgbClr val="FFF989"/>
                </a:solidFill>
              </a:rPr>
              <a:t>Maturity</a:t>
            </a:r>
            <a:r>
              <a:rPr lang="en-US" altLang="en-US" b="1"/>
              <a:t>: Little or no energy production or movement of water &amp; nutrients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Threshold Levels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3810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600" b="1">
                <a:solidFill>
                  <a:srgbClr val="FFF989"/>
                </a:solidFill>
              </a:rPr>
              <a:t>Threshold</a:t>
            </a:r>
            <a:r>
              <a:rPr lang="en-US" altLang="en-US" sz="3600" b="1"/>
              <a:t>: Pest population level at which control is necessary to prevent unacceptable damage or injury</a:t>
            </a:r>
          </a:p>
          <a:p>
            <a:endParaRPr lang="en-US" altLang="en-US" sz="3600" b="1"/>
          </a:p>
          <a:p>
            <a:pPr algn="ctr">
              <a:buFontTx/>
              <a:buNone/>
            </a:pPr>
            <a:r>
              <a:rPr lang="en-US" altLang="en-US" b="1">
                <a:solidFill>
                  <a:srgbClr val="FFFFCC"/>
                </a:solidFill>
              </a:rPr>
              <a:t>*Manage pests before threshold exceeded*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 b="1"/>
              <a:t>Pest Monitoring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en-US" altLang="en-US" b="1">
                <a:solidFill>
                  <a:srgbClr val="FFF989"/>
                </a:solidFill>
              </a:rPr>
              <a:t>Monitoring</a:t>
            </a:r>
            <a:r>
              <a:rPr lang="en-US" altLang="en-US" b="1"/>
              <a:t>: checking / scouting for pests in an area </a:t>
            </a:r>
          </a:p>
          <a:p>
            <a:pPr lvl="1"/>
            <a:r>
              <a:rPr lang="en-US" altLang="en-US" b="1"/>
              <a:t>what pests are present</a:t>
            </a:r>
          </a:p>
          <a:p>
            <a:pPr lvl="1"/>
            <a:r>
              <a:rPr lang="en-US" altLang="en-US" b="1"/>
              <a:t>how many of each kind are in the area</a:t>
            </a:r>
          </a:p>
          <a:p>
            <a:pPr lvl="1"/>
            <a:r>
              <a:rPr lang="en-US" altLang="en-US" b="1"/>
              <a:t> how much damage they are causing.. </a:t>
            </a:r>
          </a:p>
          <a:p>
            <a:pPr lvl="1"/>
            <a:endParaRPr lang="en-US" altLang="en-US" b="1"/>
          </a:p>
          <a:p>
            <a:r>
              <a:rPr lang="en-US" altLang="en-US" b="1">
                <a:solidFill>
                  <a:srgbClr val="FFF989"/>
                </a:solidFill>
              </a:rPr>
              <a:t>Determines: </a:t>
            </a:r>
          </a:p>
          <a:p>
            <a:pPr lvl="1"/>
            <a:r>
              <a:rPr lang="en-US" altLang="en-US" b="1"/>
              <a:t>if the threshold has been reached </a:t>
            </a:r>
          </a:p>
          <a:p>
            <a:pPr lvl="1"/>
            <a:r>
              <a:rPr lang="en-US" altLang="en-US" b="1"/>
              <a:t>if control measures have been effective</a:t>
            </a:r>
          </a:p>
          <a:p>
            <a:pPr>
              <a:buFontTx/>
              <a:buNone/>
            </a:pPr>
            <a:endParaRPr lang="en-US" altLang="en-US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 b="1"/>
              <a:t>Integrated Pest Management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b="1">
                <a:solidFill>
                  <a:srgbClr val="FFF989"/>
                </a:solidFill>
              </a:rPr>
              <a:t>Integrated pest management: </a:t>
            </a:r>
            <a:r>
              <a:rPr lang="en-US" altLang="en-US" b="1"/>
              <a:t>Several pest control tactics combined into a single plan to reduce pests and their damage to an acceptable level</a:t>
            </a:r>
          </a:p>
          <a:p>
            <a:pPr>
              <a:lnSpc>
                <a:spcPct val="90000"/>
              </a:lnSpc>
            </a:pPr>
            <a:endParaRPr lang="en-US" altLang="en-US" b="1"/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CC"/>
                </a:solidFill>
              </a:rPr>
              <a:t>Host resistance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CC"/>
                </a:solidFill>
              </a:rPr>
              <a:t>Cultural control and sanitation. 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CC"/>
                </a:solidFill>
              </a:rPr>
              <a:t>Biological control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CC"/>
                </a:solidFill>
              </a:rPr>
              <a:t>Mechanical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CC"/>
                </a:solidFill>
              </a:rPr>
              <a:t>Chemical (pesticide) controls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 b="1"/>
              <a:t>Pest Control Failure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839200" cy="54102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b="1" u="sng">
                <a:solidFill>
                  <a:srgbClr val="FFFFCC"/>
                </a:solidFill>
              </a:rPr>
              <a:t>INCORRECT PESTICIDE…</a:t>
            </a:r>
          </a:p>
          <a:p>
            <a:pPr algn="ctr">
              <a:buFontTx/>
              <a:buNone/>
            </a:pPr>
            <a:r>
              <a:rPr lang="en-US" altLang="en-US" b="1">
                <a:solidFill>
                  <a:srgbClr val="FFF989"/>
                </a:solidFill>
              </a:rPr>
              <a:t>Selection </a:t>
            </a:r>
          </a:p>
          <a:p>
            <a:pPr algn="ctr">
              <a:buFontTx/>
              <a:buNone/>
            </a:pPr>
            <a:r>
              <a:rPr lang="en-US" altLang="en-US" b="1"/>
              <a:t>Application &amp; Timing</a:t>
            </a:r>
          </a:p>
          <a:p>
            <a:pPr algn="ctr">
              <a:buFontTx/>
              <a:buNone/>
            </a:pPr>
            <a:r>
              <a:rPr lang="en-US" altLang="en-US" b="1">
                <a:solidFill>
                  <a:srgbClr val="FFF989"/>
                </a:solidFill>
              </a:rPr>
              <a:t>Mixing (rate)</a:t>
            </a:r>
          </a:p>
          <a:p>
            <a:pPr algn="ctr">
              <a:buFontTx/>
              <a:buNone/>
            </a:pPr>
            <a:endParaRPr lang="en-US" altLang="en-US" b="1" u="sng">
              <a:solidFill>
                <a:srgbClr val="FFFFCC"/>
              </a:solidFill>
            </a:endParaRPr>
          </a:p>
          <a:p>
            <a:pPr algn="ctr">
              <a:buFontTx/>
              <a:buNone/>
            </a:pPr>
            <a:r>
              <a:rPr lang="en-US" altLang="en-US" b="1" u="sng">
                <a:solidFill>
                  <a:srgbClr val="FFFFCC"/>
                </a:solidFill>
              </a:rPr>
              <a:t>PEST</a:t>
            </a:r>
          </a:p>
          <a:p>
            <a:pPr algn="ctr">
              <a:buFontTx/>
              <a:buNone/>
            </a:pPr>
            <a:r>
              <a:rPr lang="en-US" altLang="en-US" b="1"/>
              <a:t>Misidentification</a:t>
            </a:r>
          </a:p>
          <a:p>
            <a:pPr algn="ctr">
              <a:buFontTx/>
              <a:buNone/>
            </a:pPr>
            <a:r>
              <a:rPr lang="en-US" altLang="en-US" b="1">
                <a:solidFill>
                  <a:srgbClr val="FFF989"/>
                </a:solidFill>
              </a:rPr>
              <a:t>Resistance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 b="1"/>
              <a:t>Pest Resistance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15400" cy="5410200"/>
          </a:xfrm>
        </p:spPr>
        <p:txBody>
          <a:bodyPr/>
          <a:lstStyle/>
          <a:p>
            <a:r>
              <a:rPr lang="en-US" altLang="en-US" b="1">
                <a:solidFill>
                  <a:srgbClr val="FFFFCC"/>
                </a:solidFill>
              </a:rPr>
              <a:t>Caused by repeated applications of the same pesticide (or chemicals containing the same active ingredients)</a:t>
            </a:r>
          </a:p>
          <a:p>
            <a:endParaRPr lang="en-US" altLang="en-US" b="1">
              <a:solidFill>
                <a:srgbClr val="FFFFCC"/>
              </a:solidFill>
            </a:endParaRPr>
          </a:p>
          <a:p>
            <a:r>
              <a:rPr lang="en-US" altLang="en-US" b="1"/>
              <a:t>Complicated by pests with rapid life cycles</a:t>
            </a:r>
          </a:p>
          <a:p>
            <a:endParaRPr lang="en-US" altLang="en-US" b="1">
              <a:solidFill>
                <a:srgbClr val="FFF989"/>
              </a:solidFill>
            </a:endParaRPr>
          </a:p>
          <a:p>
            <a:r>
              <a:rPr lang="en-US" altLang="en-US" b="1">
                <a:solidFill>
                  <a:srgbClr val="FFFFCC"/>
                </a:solidFill>
              </a:rPr>
              <a:t>Reduced by using integrated pest management and rotating the types of pesticides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57200" y="2130425"/>
            <a:ext cx="8229600" cy="1755775"/>
          </a:xfrm>
        </p:spPr>
        <p:txBody>
          <a:bodyPr anchor="ctr"/>
          <a:lstStyle/>
          <a:p>
            <a:r>
              <a:rPr lang="en-US" altLang="en-US" sz="5400"/>
              <a:t>Principles of Pest Control</a:t>
            </a:r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4000"/>
          </a:p>
          <a:p>
            <a:r>
              <a:rPr lang="en-US" altLang="en-US" sz="4000"/>
              <a:t>Chapter 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130425"/>
            <a:ext cx="8229600" cy="1755775"/>
          </a:xfrm>
        </p:spPr>
        <p:txBody>
          <a:bodyPr anchor="ctr"/>
          <a:lstStyle/>
          <a:p>
            <a:r>
              <a:rPr lang="en-US" altLang="en-US" sz="5400" b="1"/>
              <a:t>Pesticide Labeling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4000" b="1"/>
          </a:p>
          <a:p>
            <a:r>
              <a:rPr lang="en-US" altLang="en-US" sz="4000" b="1"/>
              <a:t>Chapter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altLang="en-US"/>
              <a:t>Pesticide Label</a:t>
            </a:r>
          </a:p>
        </p:txBody>
      </p:sp>
      <p:pic>
        <p:nvPicPr>
          <p:cNvPr id="307203" name="Picture 3" descr="label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2208213"/>
            <a:ext cx="5715000" cy="4649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07204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8534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u="sng">
                <a:latin typeface="Arial" charset="0"/>
              </a:rPr>
              <a:t>Label</a:t>
            </a:r>
            <a:r>
              <a:rPr lang="en-US" altLang="en-US">
                <a:latin typeface="Arial" charset="0"/>
              </a:rPr>
              <a:t>: </a:t>
            </a:r>
            <a:r>
              <a:rPr lang="en-US" altLang="en-US">
                <a:solidFill>
                  <a:srgbClr val="FFFFCC"/>
                </a:solidFill>
                <a:latin typeface="Arial" charset="0"/>
              </a:rPr>
              <a:t>information printed on or attached to the pesticide container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Pesticide Names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66"/>
                </a:solidFill>
              </a:rPr>
              <a:t>Chemical Name</a:t>
            </a:r>
            <a:r>
              <a:rPr lang="en-US" altLang="en-US"/>
              <a:t>: Active ingredient</a:t>
            </a:r>
            <a:endParaRPr lang="en-US" altLang="en-US">
              <a:solidFill>
                <a:srgbClr val="FFFF66"/>
              </a:solidFill>
            </a:endParaRPr>
          </a:p>
          <a:p>
            <a:endParaRPr lang="en-US" altLang="en-US">
              <a:solidFill>
                <a:srgbClr val="FFFF66"/>
              </a:solidFill>
            </a:endParaRPr>
          </a:p>
          <a:p>
            <a:r>
              <a:rPr lang="en-US" altLang="en-US">
                <a:solidFill>
                  <a:srgbClr val="FFFF66"/>
                </a:solidFill>
              </a:rPr>
              <a:t>Common Name</a:t>
            </a:r>
            <a:r>
              <a:rPr lang="en-US" altLang="en-US"/>
              <a:t>: Shorter name that EPA recognizes as a substitute for the chemical name of a product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FF66"/>
                </a:solidFill>
              </a:rPr>
              <a:t>Trade Name</a:t>
            </a:r>
            <a:r>
              <a:rPr lang="en-US" altLang="en-US"/>
              <a:t>: Brand or product name</a:t>
            </a:r>
            <a:endParaRPr lang="en-US" altLang="en-US">
              <a:solidFill>
                <a:srgbClr val="FFFF66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b="1"/>
              <a:t>Pesticide Signal Words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524000"/>
            <a:ext cx="82296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300" b="1">
                <a:solidFill>
                  <a:srgbClr val="99FF33"/>
                </a:solidFill>
              </a:rPr>
              <a:t>CAUTION: slightly toxic or relatively nontoxic (1+ pint)</a:t>
            </a:r>
          </a:p>
          <a:p>
            <a:pPr>
              <a:buFontTx/>
              <a:buNone/>
            </a:pPr>
            <a:endParaRPr lang="en-US" altLang="en-US" sz="3300" b="1">
              <a:solidFill>
                <a:srgbClr val="99FF33"/>
              </a:solidFill>
            </a:endParaRPr>
          </a:p>
          <a:p>
            <a:pPr>
              <a:buFontTx/>
              <a:buNone/>
            </a:pPr>
            <a:r>
              <a:rPr lang="en-US" altLang="en-US" sz="3300" b="1">
                <a:solidFill>
                  <a:schemeClr val="folHlink"/>
                </a:solidFill>
              </a:rPr>
              <a:t>WARNING: moderately toxic (1 t – 1 T)</a:t>
            </a:r>
          </a:p>
          <a:p>
            <a:pPr>
              <a:buFontTx/>
              <a:buNone/>
            </a:pPr>
            <a:endParaRPr lang="en-US" altLang="en-US" sz="3300" b="1">
              <a:solidFill>
                <a:schemeClr val="folHlink"/>
              </a:solidFill>
            </a:endParaRPr>
          </a:p>
          <a:p>
            <a:pPr>
              <a:buFontTx/>
              <a:buNone/>
            </a:pPr>
            <a:r>
              <a:rPr lang="en-US" altLang="en-US" sz="3300" b="1">
                <a:solidFill>
                  <a:srgbClr val="FF2D2D"/>
                </a:solidFill>
              </a:rPr>
              <a:t>DANGER: highly toxic (taste – 1 tsp)</a:t>
            </a:r>
          </a:p>
          <a:p>
            <a:pPr>
              <a:buFontTx/>
              <a:buNone/>
            </a:pPr>
            <a:endParaRPr lang="en-US" altLang="en-US" sz="3300" b="1">
              <a:solidFill>
                <a:srgbClr val="FF2D2D"/>
              </a:solidFill>
            </a:endParaRPr>
          </a:p>
          <a:p>
            <a:pPr>
              <a:buFontTx/>
              <a:buNone/>
            </a:pPr>
            <a:r>
              <a:rPr lang="en-US" altLang="en-US" sz="3300" b="1">
                <a:solidFill>
                  <a:srgbClr val="F80000"/>
                </a:solidFill>
              </a:rPr>
              <a:t>POISON:  highly toxic orally, dermally, or inhaled</a:t>
            </a:r>
            <a:endParaRPr lang="en-US" altLang="en-US" sz="3300">
              <a:solidFill>
                <a:srgbClr val="F80000"/>
              </a:solidFill>
            </a:endParaRPr>
          </a:p>
        </p:txBody>
      </p:sp>
      <p:pic>
        <p:nvPicPr>
          <p:cNvPr id="171020" name="Picture 12" descr="mrwmdwah[1]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800600"/>
            <a:ext cx="925513" cy="914400"/>
          </a:xfrm>
          <a:solidFill>
            <a:schemeClr val="tx1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 b="1"/>
              <a:t>Pesticide Toxicity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r>
              <a:rPr lang="en-US" altLang="en-US" b="1">
                <a:solidFill>
                  <a:srgbClr val="FFFFCC"/>
                </a:solidFill>
              </a:rPr>
              <a:t>Check for hazards…</a:t>
            </a:r>
          </a:p>
          <a:p>
            <a:pPr lvl="1"/>
            <a:r>
              <a:rPr lang="en-US" altLang="en-US" b="1"/>
              <a:t>Humans (and domestic animals)</a:t>
            </a:r>
          </a:p>
          <a:p>
            <a:pPr lvl="1"/>
            <a:r>
              <a:rPr lang="en-US" altLang="en-US" b="1"/>
              <a:t>Environment</a:t>
            </a:r>
          </a:p>
          <a:p>
            <a:pPr lvl="1"/>
            <a:r>
              <a:rPr lang="en-US" altLang="en-US" b="1"/>
              <a:t>Physical / chemical</a:t>
            </a:r>
          </a:p>
          <a:p>
            <a:endParaRPr lang="en-US" altLang="en-US" b="1"/>
          </a:p>
          <a:p>
            <a:r>
              <a:rPr lang="en-US" altLang="en-US" b="1">
                <a:solidFill>
                  <a:srgbClr val="FFFFCC"/>
                </a:solidFill>
              </a:rPr>
              <a:t>Precautions You Need to Know…</a:t>
            </a:r>
            <a:r>
              <a:rPr lang="en-US" altLang="en-US" b="1"/>
              <a:t> Acute effects, delayed effects, allergic effects, and required personal protective equipment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Pesticide Toxicity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915400" cy="5334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b="1" u="sng">
                <a:solidFill>
                  <a:srgbClr val="FFFFCC"/>
                </a:solidFill>
              </a:rPr>
              <a:t>Label</a:t>
            </a:r>
            <a:r>
              <a:rPr lang="en-US" altLang="en-US" b="1"/>
              <a:t>:</a:t>
            </a:r>
          </a:p>
          <a:p>
            <a:pPr lvl="1" algn="ctr">
              <a:buFontTx/>
              <a:buNone/>
            </a:pPr>
            <a:r>
              <a:rPr lang="en-US" altLang="en-US" sz="3200" b="1"/>
              <a:t>Acute harmful effects</a:t>
            </a:r>
          </a:p>
          <a:p>
            <a:pPr algn="ctr">
              <a:buFontTx/>
              <a:buNone/>
            </a:pPr>
            <a:endParaRPr lang="en-US" altLang="en-US" b="1"/>
          </a:p>
          <a:p>
            <a:pPr algn="ctr">
              <a:buFontTx/>
              <a:buNone/>
            </a:pPr>
            <a:r>
              <a:rPr lang="en-US" altLang="en-US" b="1" u="sng">
                <a:solidFill>
                  <a:srgbClr val="FFFFCC"/>
                </a:solidFill>
              </a:rPr>
              <a:t>Labeling</a:t>
            </a:r>
            <a:r>
              <a:rPr lang="en-US" altLang="en-US" b="1"/>
              <a:t>:</a:t>
            </a:r>
          </a:p>
          <a:p>
            <a:pPr lvl="1" algn="ctr">
              <a:buFontTx/>
              <a:buNone/>
            </a:pPr>
            <a:r>
              <a:rPr lang="en-US" altLang="en-US" sz="3200" b="1"/>
              <a:t>Delayed harmful effects </a:t>
            </a:r>
          </a:p>
          <a:p>
            <a:pPr lvl="1" algn="ctr">
              <a:buFontTx/>
              <a:buNone/>
            </a:pPr>
            <a:r>
              <a:rPr lang="en-US" altLang="en-US" sz="3200" b="1"/>
              <a:t>Allergic 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Restricted Use Pesticides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5029200"/>
          </a:xfrm>
        </p:spPr>
        <p:txBody>
          <a:bodyPr/>
          <a:lstStyle/>
          <a:p>
            <a:r>
              <a:rPr lang="en-US" altLang="en-US" sz="2800" b="1">
                <a:solidFill>
                  <a:srgbClr val="FFFFCC"/>
                </a:solidFill>
              </a:rPr>
              <a:t>"Restricted Use Pesticide"</a:t>
            </a:r>
            <a:r>
              <a:rPr lang="en-US" altLang="en-US" sz="2800" b="1"/>
              <a:t> : product has been shown to be likely to harm people or the environment if it is not used correctly </a:t>
            </a:r>
          </a:p>
          <a:p>
            <a:endParaRPr lang="en-US" altLang="en-US" sz="2800" b="1"/>
          </a:p>
          <a:p>
            <a:pPr>
              <a:spcBef>
                <a:spcPct val="0"/>
              </a:spcBef>
            </a:pPr>
            <a:r>
              <a:rPr lang="en-US" altLang="en-US" sz="2800" b="1"/>
              <a:t>May be purchased and used only by certified applicators and those under their direct supervision</a:t>
            </a:r>
          </a:p>
          <a:p>
            <a:pPr>
              <a:spcBef>
                <a:spcPct val="0"/>
              </a:spcBef>
            </a:pPr>
            <a:endParaRPr lang="en-US" altLang="en-US" sz="2800" b="1"/>
          </a:p>
          <a:p>
            <a:r>
              <a:rPr lang="en-US" altLang="en-US" sz="2800" b="1"/>
              <a:t>"Restricted Use Pesticide" advisory found in a box at the top of the pesticide label front panel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r>
              <a:rPr lang="en-US" altLang="en-US" sz="4000" b="1"/>
              <a:t>Pesticide Label</a:t>
            </a:r>
          </a:p>
        </p:txBody>
      </p:sp>
      <p:pic>
        <p:nvPicPr>
          <p:cNvPr id="303112" name="Picture 8" descr="e2182v1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838200"/>
            <a:ext cx="6873875" cy="6019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altLang="en-US"/>
              <a:t>Pesticide Label</a:t>
            </a:r>
          </a:p>
        </p:txBody>
      </p:sp>
      <p:pic>
        <p:nvPicPr>
          <p:cNvPr id="165893" name="Picture 5" descr="label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733425"/>
            <a:ext cx="7620000" cy="6200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r>
              <a:rPr lang="en-US" altLang="en-US" sz="4000" b="1"/>
              <a:t>Pesticide Labeling</a:t>
            </a:r>
          </a:p>
        </p:txBody>
      </p:sp>
      <p:sp>
        <p:nvSpPr>
          <p:cNvPr id="306181" name="Text Box 5"/>
          <p:cNvSpPr txBox="1">
            <a:spLocks noChangeArrowheads="1"/>
          </p:cNvSpPr>
          <p:nvPr/>
        </p:nvSpPr>
        <p:spPr bwMode="auto">
          <a:xfrm>
            <a:off x="0" y="914400"/>
            <a:ext cx="9144000" cy="5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u="sng">
                <a:latin typeface="Arial" charset="0"/>
              </a:rPr>
              <a:t>Labeling</a:t>
            </a:r>
            <a:r>
              <a:rPr lang="en-US" altLang="en-US">
                <a:latin typeface="Arial" charset="0"/>
              </a:rPr>
              <a:t>: </a:t>
            </a:r>
            <a:r>
              <a:rPr lang="en-US" altLang="en-US">
                <a:solidFill>
                  <a:srgbClr val="FFFFCC"/>
                </a:solidFill>
                <a:latin typeface="Arial" charset="0"/>
              </a:rPr>
              <a:t>includes the label, plus all other product information received from the manufacturer when you buy it</a:t>
            </a:r>
            <a:r>
              <a:rPr lang="en-US" altLang="en-US"/>
              <a:t> 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endParaRPr lang="en-US" altLang="en-US"/>
          </a:p>
          <a:p>
            <a:pPr>
              <a:buFontTx/>
              <a:buChar char="•"/>
            </a:pPr>
            <a:r>
              <a:rPr lang="en-US" altLang="en-US">
                <a:solidFill>
                  <a:srgbClr val="FFF989"/>
                </a:solidFill>
                <a:latin typeface="Arial" charset="0"/>
              </a:rPr>
              <a:t>Indicates necessary measures for environmental protection</a:t>
            </a:r>
          </a:p>
          <a:p>
            <a:pPr>
              <a:buFontTx/>
              <a:buChar char="•"/>
            </a:pPr>
            <a:endParaRPr lang="en-US" altLang="en-US">
              <a:solidFill>
                <a:srgbClr val="FFF989"/>
              </a:solidFill>
              <a:latin typeface="Arial" charset="0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F989"/>
                </a:solidFill>
                <a:latin typeface="Arial" charset="0"/>
              </a:rPr>
              <a:t>May not contain the detailed instructions </a:t>
            </a:r>
          </a:p>
          <a:p>
            <a:pPr>
              <a:buFontTx/>
              <a:buChar char="•"/>
            </a:pPr>
            <a:endParaRPr lang="en-US" altLang="en-US">
              <a:solidFill>
                <a:srgbClr val="FFF989"/>
              </a:solidFill>
              <a:latin typeface="Arial" charset="0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F989"/>
                </a:solidFill>
                <a:latin typeface="Arial" charset="0"/>
              </a:rPr>
              <a:t>May refer users to another source for complete precautionary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/>
              <a:t>Pest Identification &amp; Control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15400" cy="5257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b="1"/>
              <a:t>Basic Information from Proper Identification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altLang="en-US" b="1">
                <a:solidFill>
                  <a:srgbClr val="FFFFCC"/>
                </a:solidFill>
              </a:rPr>
              <a:t>Life cycle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altLang="en-US" b="1">
                <a:solidFill>
                  <a:srgbClr val="FFFFCC"/>
                </a:solidFill>
              </a:rPr>
              <a:t>Habits &amp; behaviors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altLang="en-US" b="1">
                <a:solidFill>
                  <a:srgbClr val="FFFFCC"/>
                </a:solidFill>
              </a:rPr>
              <a:t>Pest vulnerability = Best time for control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n-US" altLang="en-US" b="1"/>
              <a:t>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b="1"/>
              <a:t>Is the Pest Harmful?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altLang="en-US" b="1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b="1"/>
              <a:t>Cost of Control </a:t>
            </a:r>
            <a:r>
              <a:rPr lang="en-US" altLang="en-US" b="1" u="sng"/>
              <a:t>vs</a:t>
            </a:r>
            <a:r>
              <a:rPr lang="en-US" altLang="en-US" b="1"/>
              <a:t>. Economic Loss from Pest Damage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686800" cy="6477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400" b="1" i="1">
                <a:solidFill>
                  <a:schemeClr val="folHlink"/>
                </a:solidFill>
              </a:rPr>
              <a:t>"It is a violation of Federal law to use this product in a manner inconsistent with its labeling"</a:t>
            </a:r>
            <a:br>
              <a:rPr lang="en-US" altLang="en-US" sz="2400" b="1" i="1">
                <a:solidFill>
                  <a:schemeClr val="folHlink"/>
                </a:solidFill>
              </a:rPr>
            </a:br>
            <a:endParaRPr lang="en-US" altLang="en-US" sz="2400" b="1" i="1">
              <a:solidFill>
                <a:schemeClr val="folHlink"/>
              </a:solidFill>
            </a:endParaRPr>
          </a:p>
          <a:p>
            <a:pPr algn="ctr">
              <a:buFontTx/>
              <a:buNone/>
            </a:pPr>
            <a:r>
              <a:rPr lang="en-US" altLang="en-US" sz="2400" b="1"/>
              <a:t> </a:t>
            </a:r>
            <a:r>
              <a:rPr lang="en-US" altLang="en-US" sz="2400" b="1">
                <a:solidFill>
                  <a:srgbClr val="FFFFCC"/>
                </a:solidFill>
              </a:rPr>
              <a:t>Illegal to use a pesticide in any way not permitted by the labeling.</a:t>
            </a:r>
            <a:r>
              <a:rPr lang="en-US" altLang="en-US" sz="2000" b="1">
                <a:solidFill>
                  <a:srgbClr val="FFFFCC"/>
                </a:solidFill>
              </a:rPr>
              <a:t> </a:t>
            </a:r>
            <a:br>
              <a:rPr lang="en-US" altLang="en-US" sz="2000" b="1">
                <a:solidFill>
                  <a:srgbClr val="FFFFCC"/>
                </a:solidFill>
              </a:rPr>
            </a:br>
            <a:endParaRPr lang="en-US" altLang="en-US" sz="2000" b="1">
              <a:solidFill>
                <a:srgbClr val="FFFFCC"/>
              </a:solidFill>
            </a:endParaRPr>
          </a:p>
          <a:p>
            <a:r>
              <a:rPr lang="en-US" altLang="en-US" sz="2400" b="1"/>
              <a:t>Use only on the plants, animals, or sites named in the directions.</a:t>
            </a:r>
          </a:p>
          <a:p>
            <a:endParaRPr lang="en-US" altLang="en-US" sz="2400" b="1"/>
          </a:p>
          <a:p>
            <a:r>
              <a:rPr lang="en-US" altLang="en-US" sz="2400" b="1"/>
              <a:t>Do not use higher dosages, higher concentrations, or more frequent applications. </a:t>
            </a:r>
            <a:br>
              <a:rPr lang="en-US" altLang="en-US" sz="2400" b="1"/>
            </a:br>
            <a:endParaRPr lang="en-US" altLang="en-US" sz="2400" b="1"/>
          </a:p>
          <a:p>
            <a:r>
              <a:rPr lang="en-US" altLang="en-US" sz="2400" b="1"/>
              <a:t>Follow all directions concerning pesticide use, safety, mixing, diluting, storage, and disposal. </a:t>
            </a:r>
            <a:br>
              <a:rPr lang="en-US" altLang="en-US" sz="2400" b="1"/>
            </a:br>
            <a:endParaRPr lang="en-US" altLang="en-US" sz="2400" b="1"/>
          </a:p>
          <a:p>
            <a:r>
              <a:rPr lang="en-US" altLang="en-US" sz="2400" b="1"/>
              <a:t>Wear personal protective equipment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915400" cy="6705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u="sng"/>
              <a:t>True or False</a:t>
            </a:r>
            <a:r>
              <a:rPr lang="en-US" altLang="en-US" b="1"/>
              <a:t>: </a:t>
            </a:r>
            <a:r>
              <a:rPr lang="en-US" altLang="en-US" b="1">
                <a:solidFill>
                  <a:srgbClr val="FFFFCC"/>
                </a:solidFill>
              </a:rPr>
              <a:t>The pesticide label contains all the instructions and directions for use that you need to use the product safely and legally.</a:t>
            </a:r>
          </a:p>
          <a:p>
            <a:endParaRPr lang="en-US" altLang="en-US" b="1">
              <a:solidFill>
                <a:srgbClr val="FFFFCC"/>
              </a:solidFill>
            </a:endParaRPr>
          </a:p>
          <a:p>
            <a:pPr>
              <a:buFontTx/>
              <a:buNone/>
            </a:pPr>
            <a:r>
              <a:rPr lang="en-US" altLang="en-US" b="1" u="sng">
                <a:solidFill>
                  <a:schemeClr val="folHlink"/>
                </a:solidFill>
              </a:rPr>
              <a:t>FALSE</a:t>
            </a:r>
            <a:r>
              <a:rPr lang="en-US" altLang="en-US" b="1"/>
              <a:t>: Specialized instructions and directions may be found in the label, labeling, or separate documents (found elsewhere)</a:t>
            </a:r>
          </a:p>
          <a:p>
            <a:endParaRPr lang="en-US" altLang="en-US" b="1"/>
          </a:p>
          <a:p>
            <a:pPr algn="ctr">
              <a:buFontTx/>
              <a:buNone/>
            </a:pPr>
            <a:r>
              <a:rPr lang="en-US" altLang="en-US" b="1">
                <a:solidFill>
                  <a:srgbClr val="FFFF66"/>
                </a:solidFill>
              </a:rPr>
              <a:t>*Must comply with all instructions and directions -- not just with the label itself 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130425"/>
            <a:ext cx="8229600" cy="1755775"/>
          </a:xfrm>
        </p:spPr>
        <p:txBody>
          <a:bodyPr anchor="ctr"/>
          <a:lstStyle/>
          <a:p>
            <a:r>
              <a:rPr lang="en-US" altLang="en-US" sz="5400"/>
              <a:t>Formulations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4000"/>
          </a:p>
          <a:p>
            <a:r>
              <a:rPr lang="en-US" altLang="en-US" sz="4000"/>
              <a:t>Chapter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Pesticide Formulations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686800" cy="4419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b="1" u="sng">
                <a:solidFill>
                  <a:srgbClr val="FF0303"/>
                </a:solidFill>
              </a:rPr>
              <a:t>Active ingredients</a:t>
            </a:r>
            <a:r>
              <a:rPr lang="en-US" altLang="en-US" b="1">
                <a:solidFill>
                  <a:srgbClr val="FF0303"/>
                </a:solidFill>
              </a:rPr>
              <a:t>:</a:t>
            </a:r>
            <a:r>
              <a:rPr lang="en-US" altLang="en-US" b="1"/>
              <a:t> Control pests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b="1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b="1" u="sng">
                <a:solidFill>
                  <a:schemeClr val="folHlink"/>
                </a:solidFill>
              </a:rPr>
              <a:t>Inert ingredients</a:t>
            </a:r>
            <a:r>
              <a:rPr lang="en-US" altLang="en-US" b="1">
                <a:solidFill>
                  <a:schemeClr val="folHlink"/>
                </a:solidFill>
              </a:rPr>
              <a:t>:</a:t>
            </a:r>
            <a:r>
              <a:rPr lang="en-US" altLang="en-US" b="1"/>
              <a:t> Added to make the product safer, more effective, easier to measure, mix, and apply, and more convenient to handle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b="1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b="1">
                <a:solidFill>
                  <a:srgbClr val="FF7C23"/>
                </a:solidFill>
              </a:rPr>
              <a:t>Pesticide</a:t>
            </a:r>
            <a:r>
              <a:rPr lang="en-US" altLang="en-US" sz="3600" b="1"/>
              <a:t> = </a:t>
            </a:r>
            <a:r>
              <a:rPr lang="en-US" altLang="en-US" sz="3600" b="1">
                <a:solidFill>
                  <a:srgbClr val="FF0303"/>
                </a:solidFill>
              </a:rPr>
              <a:t>Active</a:t>
            </a:r>
            <a:r>
              <a:rPr lang="en-US" altLang="en-US" sz="3600" b="1">
                <a:solidFill>
                  <a:srgbClr val="FFFFCC"/>
                </a:solidFill>
              </a:rPr>
              <a:t> </a:t>
            </a:r>
            <a:r>
              <a:rPr lang="en-US" altLang="en-US" sz="3600" b="1"/>
              <a:t>+ </a:t>
            </a:r>
            <a:r>
              <a:rPr lang="en-US" altLang="en-US" sz="3600" b="1">
                <a:solidFill>
                  <a:schemeClr val="folHlink"/>
                </a:solidFill>
              </a:rPr>
              <a:t>Inert ingredients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/>
              <a:t>Pesticide Additives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486400"/>
          </a:xfrm>
        </p:spPr>
        <p:txBody>
          <a:bodyPr/>
          <a:lstStyle/>
          <a:p>
            <a:r>
              <a:rPr lang="en-US" altLang="en-US">
                <a:solidFill>
                  <a:srgbClr val="FFFFCC"/>
                </a:solidFill>
              </a:rPr>
              <a:t>Adjuvants</a:t>
            </a:r>
            <a:r>
              <a:rPr lang="en-US" altLang="en-US"/>
              <a:t> increase the effectiveness or safety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FFCC"/>
                </a:solidFill>
              </a:rPr>
              <a:t>Foaming agents &amp; thickeners</a:t>
            </a:r>
            <a:r>
              <a:rPr lang="en-US" altLang="en-US"/>
              <a:t> reduce drift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FFCC"/>
                </a:solidFill>
              </a:rPr>
              <a:t>Spreaders</a:t>
            </a:r>
            <a:r>
              <a:rPr lang="en-US" altLang="en-US"/>
              <a:t> coat the treated surface with an even layer of pesticide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FFCC"/>
                </a:solidFill>
              </a:rPr>
              <a:t>Compatibility agents</a:t>
            </a:r>
            <a:r>
              <a:rPr lang="en-US" altLang="en-US"/>
              <a:t> allow pesticides to  combine effectively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altLang="en-US" sz="4000"/>
              <a:t>Choosing a Pesticide Formulation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FFCC"/>
                </a:solidFill>
              </a:rPr>
              <a:t>Formulation characteristics: advantages and disadvantages for specified application</a:t>
            </a:r>
          </a:p>
          <a:p>
            <a:pPr>
              <a:lnSpc>
                <a:spcPct val="90000"/>
              </a:lnSpc>
            </a:pPr>
            <a:endParaRPr lang="en-US" altLang="en-US" sz="1400">
              <a:solidFill>
                <a:srgbClr val="FFFF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/>
              <a:t>Proper application equipment?</a:t>
            </a:r>
          </a:p>
          <a:p>
            <a:pPr>
              <a:lnSpc>
                <a:spcPct val="90000"/>
              </a:lnSpc>
            </a:pPr>
            <a:endParaRPr lang="en-US" altLang="en-US" sz="1400"/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FFCC"/>
                </a:solidFill>
              </a:rPr>
              <a:t>Safe application?</a:t>
            </a:r>
          </a:p>
          <a:p>
            <a:pPr>
              <a:lnSpc>
                <a:spcPct val="90000"/>
              </a:lnSpc>
            </a:pPr>
            <a:endParaRPr lang="en-US" altLang="en-US" sz="1400">
              <a:solidFill>
                <a:srgbClr val="FFFF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/>
              <a:t>Will the formulation reach the target and stay in place long enough to control the pest? </a:t>
            </a:r>
          </a:p>
          <a:p>
            <a:pPr>
              <a:lnSpc>
                <a:spcPct val="90000"/>
              </a:lnSpc>
            </a:pPr>
            <a:endParaRPr lang="en-US" altLang="en-US" sz="1400"/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FFCC"/>
                </a:solidFill>
              </a:rPr>
              <a:t>Might the formulation harm the target site?</a:t>
            </a:r>
          </a:p>
          <a:p>
            <a:pPr>
              <a:lnSpc>
                <a:spcPct val="90000"/>
              </a:lnSpc>
            </a:pPr>
            <a:endParaRPr lang="en-US" altLang="en-US" sz="1600"/>
          </a:p>
          <a:p>
            <a:pPr>
              <a:lnSpc>
                <a:spcPct val="90000"/>
              </a:lnSpc>
            </a:pPr>
            <a:r>
              <a:rPr lang="en-US" altLang="en-US"/>
              <a:t>Cost?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altLang="en-US"/>
              <a:t>Liquid Pesticide Formulations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9154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500" b="1">
                <a:solidFill>
                  <a:srgbClr val="FFFF99"/>
                </a:solidFill>
              </a:rPr>
              <a:t>Ready to Use</a:t>
            </a:r>
            <a:r>
              <a:rPr lang="en-US" altLang="en-US" sz="2500" b="1"/>
              <a:t> (RTU): in spray bottle/can, no mixing required</a:t>
            </a:r>
          </a:p>
          <a:p>
            <a:pPr>
              <a:lnSpc>
                <a:spcPct val="80000"/>
              </a:lnSpc>
            </a:pPr>
            <a:endParaRPr lang="en-US" altLang="en-US" sz="2500" b="1"/>
          </a:p>
          <a:p>
            <a:pPr>
              <a:lnSpc>
                <a:spcPct val="80000"/>
              </a:lnSpc>
            </a:pPr>
            <a:r>
              <a:rPr lang="en-US" altLang="en-US" sz="2500" b="1">
                <a:solidFill>
                  <a:srgbClr val="FFFF99"/>
                </a:solidFill>
              </a:rPr>
              <a:t>Aerosols</a:t>
            </a:r>
            <a:r>
              <a:rPr lang="en-US" altLang="en-US" sz="2500" b="1"/>
              <a:t>: ready-to-use spray in a spray can</a:t>
            </a:r>
          </a:p>
          <a:p>
            <a:pPr>
              <a:lnSpc>
                <a:spcPct val="80000"/>
              </a:lnSpc>
            </a:pPr>
            <a:endParaRPr lang="en-US" altLang="en-US" sz="2500" b="1"/>
          </a:p>
          <a:p>
            <a:pPr>
              <a:lnSpc>
                <a:spcPct val="80000"/>
              </a:lnSpc>
            </a:pPr>
            <a:r>
              <a:rPr lang="en-US" altLang="en-US" sz="2500" b="1">
                <a:solidFill>
                  <a:srgbClr val="FFFF99"/>
                </a:solidFill>
              </a:rPr>
              <a:t>Flowable or Liquid-Flowable</a:t>
            </a:r>
            <a:r>
              <a:rPr lang="en-US" altLang="en-US" sz="2500" b="1"/>
              <a:t> (F or L): mixed in water, then applied (not as concentrated) </a:t>
            </a:r>
          </a:p>
          <a:p>
            <a:pPr>
              <a:lnSpc>
                <a:spcPct val="80000"/>
              </a:lnSpc>
            </a:pPr>
            <a:endParaRPr lang="en-US" altLang="en-US" sz="2500" b="1">
              <a:solidFill>
                <a:srgbClr val="FFFF99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500" b="1">
                <a:solidFill>
                  <a:srgbClr val="FFFF99"/>
                </a:solidFill>
              </a:rPr>
              <a:t>Emulsifiable Concentrates</a:t>
            </a:r>
            <a:r>
              <a:rPr lang="en-US" altLang="en-US" sz="2500" b="1"/>
              <a:t> (EC): oil-based liquid mixed into water &amp; applied to plants</a:t>
            </a:r>
          </a:p>
          <a:p>
            <a:pPr>
              <a:lnSpc>
                <a:spcPct val="80000"/>
              </a:lnSpc>
            </a:pPr>
            <a:endParaRPr lang="en-US" altLang="en-US" sz="2500" b="1"/>
          </a:p>
          <a:p>
            <a:pPr>
              <a:lnSpc>
                <a:spcPct val="80000"/>
              </a:lnSpc>
            </a:pPr>
            <a:r>
              <a:rPr lang="en-US" altLang="en-US" sz="2500" b="1">
                <a:solidFill>
                  <a:srgbClr val="FFFF99"/>
                </a:solidFill>
              </a:rPr>
              <a:t>Concentrates</a:t>
            </a:r>
            <a:r>
              <a:rPr lang="en-US" altLang="en-US" sz="2500" b="1"/>
              <a:t> (C or LC): thick liquid diluted in water, may require agitation</a:t>
            </a:r>
          </a:p>
          <a:p>
            <a:pPr>
              <a:lnSpc>
                <a:spcPct val="80000"/>
              </a:lnSpc>
            </a:pPr>
            <a:endParaRPr lang="en-US" altLang="en-US" sz="2500" b="1"/>
          </a:p>
          <a:p>
            <a:pPr>
              <a:lnSpc>
                <a:spcPct val="80000"/>
              </a:lnSpc>
            </a:pPr>
            <a:endParaRPr lang="en-US" altLang="en-US" sz="1000" b="1"/>
          </a:p>
          <a:p>
            <a:pPr>
              <a:lnSpc>
                <a:spcPct val="80000"/>
              </a:lnSpc>
            </a:pPr>
            <a:r>
              <a:rPr lang="en-US" altLang="en-US" sz="2500" b="1">
                <a:solidFill>
                  <a:srgbClr val="FFFF99"/>
                </a:solidFill>
              </a:rPr>
              <a:t>Ultra-Low-Volume </a:t>
            </a:r>
            <a:r>
              <a:rPr lang="en-US" altLang="en-US" sz="2500" b="1"/>
              <a:t>(ULV): Concentrated, rationed &amp; mixed by machine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/>
              <a:t>Dry Pesticide Formulations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371600"/>
            <a:ext cx="6248400" cy="5257800"/>
          </a:xfrm>
        </p:spPr>
        <p:txBody>
          <a:bodyPr/>
          <a:lstStyle/>
          <a:p>
            <a:r>
              <a:rPr lang="en-US" altLang="en-US"/>
              <a:t>Dusts (D)</a:t>
            </a:r>
          </a:p>
          <a:p>
            <a:r>
              <a:rPr lang="en-US" altLang="en-US"/>
              <a:t>Baits (B)</a:t>
            </a:r>
          </a:p>
          <a:p>
            <a:r>
              <a:rPr lang="en-US" altLang="en-US"/>
              <a:t>Granules (G)</a:t>
            </a:r>
          </a:p>
          <a:p>
            <a:r>
              <a:rPr lang="en-US" altLang="en-US"/>
              <a:t>Pellets (P or PS)</a:t>
            </a:r>
          </a:p>
          <a:p>
            <a:r>
              <a:rPr lang="en-US" altLang="en-US"/>
              <a:t>Wettable Powders (WP or W)</a:t>
            </a:r>
          </a:p>
          <a:p>
            <a:r>
              <a:rPr lang="en-US" altLang="en-US"/>
              <a:t>Soluble Powders (SP or WSP)</a:t>
            </a:r>
          </a:p>
          <a:p>
            <a:r>
              <a:rPr lang="en-US" altLang="en-US"/>
              <a:t>Microencapsulated (M)</a:t>
            </a:r>
          </a:p>
          <a:p>
            <a:r>
              <a:rPr lang="en-US" altLang="en-US"/>
              <a:t>Dry Flowables (WDG or DF)</a:t>
            </a:r>
          </a:p>
          <a:p>
            <a:r>
              <a:rPr lang="en-US" altLang="en-US"/>
              <a:t>Fumigants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Fumigants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endParaRPr lang="en-US" altLang="en-US"/>
          </a:p>
          <a:p>
            <a:r>
              <a:rPr lang="en-US" altLang="en-US">
                <a:solidFill>
                  <a:srgbClr val="FFFFCC"/>
                </a:solidFill>
              </a:rPr>
              <a:t>Serious inhalation hazard to pesticide handlers</a:t>
            </a:r>
          </a:p>
          <a:p>
            <a:endParaRPr lang="en-US" altLang="en-US">
              <a:solidFill>
                <a:srgbClr val="FFFFCC"/>
              </a:solidFill>
            </a:endParaRPr>
          </a:p>
          <a:p>
            <a:r>
              <a:rPr lang="en-US" altLang="en-US">
                <a:solidFill>
                  <a:srgbClr val="FFFFCC"/>
                </a:solidFill>
              </a:rPr>
              <a:t>Can cause severe skin burns if they are trapped next to the skin by tight clothing or chemical-resistant personal protective equipment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Granules</a:t>
            </a:r>
          </a:p>
        </p:txBody>
      </p:sp>
      <p:sp>
        <p:nvSpPr>
          <p:cNvPr id="1863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4525962"/>
          </a:xfrm>
        </p:spPr>
        <p:txBody>
          <a:bodyPr/>
          <a:lstStyle/>
          <a:p>
            <a:r>
              <a:rPr lang="en-US" altLang="en-US"/>
              <a:t>No drift</a:t>
            </a:r>
          </a:p>
          <a:p>
            <a:r>
              <a:rPr lang="en-US" altLang="en-US"/>
              <a:t>No mixing</a:t>
            </a:r>
          </a:p>
          <a:p>
            <a:endParaRPr lang="en-US" altLang="en-US"/>
          </a:p>
          <a:p>
            <a:r>
              <a:rPr lang="en-US" altLang="en-US"/>
              <a:t>Not recommended for uneven surfaces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Pest Control Objectives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953000"/>
          </a:xfrm>
        </p:spPr>
        <p:txBody>
          <a:bodyPr/>
          <a:lstStyle/>
          <a:p>
            <a:r>
              <a:rPr lang="en-US" altLang="en-US" b="1">
                <a:solidFill>
                  <a:srgbClr val="FFF989"/>
                </a:solidFill>
              </a:rPr>
              <a:t>Prevention</a:t>
            </a:r>
            <a:r>
              <a:rPr lang="en-US" altLang="en-US" b="1"/>
              <a:t>: Keeping a pest from becoming a problem </a:t>
            </a:r>
          </a:p>
          <a:p>
            <a:endParaRPr lang="en-US" altLang="en-US" b="1"/>
          </a:p>
          <a:p>
            <a:r>
              <a:rPr lang="en-US" altLang="en-US" b="1">
                <a:solidFill>
                  <a:srgbClr val="FFF989"/>
                </a:solidFill>
              </a:rPr>
              <a:t>Suppression</a:t>
            </a:r>
            <a:r>
              <a:rPr lang="en-US" altLang="en-US" b="1"/>
              <a:t>: Reducing pest numbers or damage to an acceptable level</a:t>
            </a:r>
          </a:p>
          <a:p>
            <a:endParaRPr lang="en-US" altLang="en-US" b="1"/>
          </a:p>
          <a:p>
            <a:r>
              <a:rPr lang="en-US" altLang="en-US" b="1">
                <a:solidFill>
                  <a:srgbClr val="FFF989"/>
                </a:solidFill>
              </a:rPr>
              <a:t>Eradication</a:t>
            </a:r>
            <a:r>
              <a:rPr lang="en-US" altLang="en-US" b="1"/>
              <a:t>: Destroying an entire pest population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130425"/>
            <a:ext cx="8229600" cy="1755775"/>
          </a:xfrm>
        </p:spPr>
        <p:txBody>
          <a:bodyPr anchor="ctr"/>
          <a:lstStyle/>
          <a:p>
            <a:r>
              <a:rPr lang="en-US" altLang="en-US" sz="5400"/>
              <a:t>Pesticides in the Environment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4000"/>
          </a:p>
          <a:p>
            <a:r>
              <a:rPr lang="en-US" altLang="en-US" sz="4000"/>
              <a:t>Chapter 4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Environmental Concerns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915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>
                <a:solidFill>
                  <a:srgbClr val="FFF989"/>
                </a:solidFill>
              </a:rPr>
              <a:t>Environment</a:t>
            </a:r>
            <a:r>
              <a:rPr lang="en-US" altLang="en-US" b="1"/>
              <a:t>: All surroundings, indoors &amp; outdoors</a:t>
            </a:r>
          </a:p>
          <a:p>
            <a:pPr>
              <a:buFontTx/>
              <a:buNone/>
            </a:pPr>
            <a:endParaRPr lang="en-US" altLang="en-US" b="1"/>
          </a:p>
          <a:p>
            <a:pPr algn="ctr">
              <a:buFontTx/>
              <a:buNone/>
            </a:pPr>
            <a:r>
              <a:rPr lang="en-US" altLang="en-US" b="1">
                <a:solidFill>
                  <a:srgbClr val="FFFFCC"/>
                </a:solidFill>
              </a:rPr>
              <a:t>Natural elements</a:t>
            </a:r>
          </a:p>
          <a:p>
            <a:pPr algn="ctr">
              <a:buFontTx/>
              <a:buNone/>
            </a:pPr>
            <a:endParaRPr lang="en-US" altLang="en-US" b="1">
              <a:solidFill>
                <a:srgbClr val="FFFFCC"/>
              </a:solidFill>
            </a:endParaRPr>
          </a:p>
          <a:p>
            <a:pPr algn="ctr">
              <a:buFontTx/>
              <a:buNone/>
            </a:pPr>
            <a:r>
              <a:rPr lang="en-US" altLang="en-US" b="1">
                <a:solidFill>
                  <a:srgbClr val="FFFFCC"/>
                </a:solidFill>
              </a:rPr>
              <a:t>Manmade objects</a:t>
            </a:r>
          </a:p>
          <a:p>
            <a:pPr algn="ctr">
              <a:buFontTx/>
              <a:buNone/>
            </a:pPr>
            <a:endParaRPr lang="en-US" altLang="en-US" b="1">
              <a:solidFill>
                <a:srgbClr val="FFFFCC"/>
              </a:solidFill>
            </a:endParaRPr>
          </a:p>
          <a:p>
            <a:pPr algn="ctr">
              <a:buFontTx/>
              <a:buNone/>
            </a:pPr>
            <a:r>
              <a:rPr lang="en-US" altLang="en-US" b="1">
                <a:solidFill>
                  <a:srgbClr val="FFFFCC"/>
                </a:solidFill>
              </a:rPr>
              <a:t>Living organisms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b="1"/>
              <a:t>Pollution Sources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r>
              <a:rPr lang="en-US" altLang="en-US" b="1">
                <a:solidFill>
                  <a:srgbClr val="FFFFCC"/>
                </a:solidFill>
              </a:rPr>
              <a:t>Point-Source Pollution</a:t>
            </a:r>
            <a:r>
              <a:rPr lang="en-US" altLang="en-US" b="1"/>
              <a:t> comes from a specific, identifiable place (point)</a:t>
            </a:r>
          </a:p>
          <a:p>
            <a:pPr lvl="1"/>
            <a:r>
              <a:rPr lang="en-US" altLang="en-US" b="1" u="sng">
                <a:solidFill>
                  <a:srgbClr val="FFFF66"/>
                </a:solidFill>
              </a:rPr>
              <a:t>Example</a:t>
            </a:r>
            <a:r>
              <a:rPr lang="en-US" altLang="en-US" b="1"/>
              <a:t>: Pesticide spills &amp; runs into a storm sewer</a:t>
            </a:r>
          </a:p>
          <a:p>
            <a:endParaRPr lang="en-US" altLang="en-US" b="1"/>
          </a:p>
          <a:p>
            <a:r>
              <a:rPr lang="en-US" altLang="en-US" b="1">
                <a:solidFill>
                  <a:srgbClr val="FFFFCC"/>
                </a:solidFill>
              </a:rPr>
              <a:t>Non-Point-Source Pollution</a:t>
            </a:r>
            <a:r>
              <a:rPr lang="en-US" altLang="en-US" b="1"/>
              <a:t> comes from a wide area</a:t>
            </a:r>
          </a:p>
          <a:p>
            <a:pPr lvl="1"/>
            <a:r>
              <a:rPr lang="en-US" altLang="en-US" b="1" u="sng">
                <a:solidFill>
                  <a:srgbClr val="FFFF66"/>
                </a:solidFill>
              </a:rPr>
              <a:t>Example</a:t>
            </a:r>
            <a:r>
              <a:rPr lang="en-US" altLang="en-US" b="1"/>
              <a:t>: The movement of pesticides into streams after broadcast applications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/>
              <a:t>Common Point-Source Pollution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4864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z="2800" b="1">
                <a:solidFill>
                  <a:srgbClr val="FFFFCC"/>
                </a:solidFill>
              </a:rPr>
              <a:t>Mismanagement of wash water and spills produced at equipment cleanup sites. </a:t>
            </a:r>
          </a:p>
          <a:p>
            <a:pPr marL="609600" indent="-609600">
              <a:buFontTx/>
              <a:buAutoNum type="arabicPeriod"/>
            </a:pPr>
            <a:endParaRPr lang="en-US" altLang="en-US" sz="2800" b="1">
              <a:solidFill>
                <a:srgbClr val="FFFFCC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sz="2800" b="1">
                <a:solidFill>
                  <a:srgbClr val="FFFF99"/>
                </a:solidFill>
              </a:rPr>
              <a:t>Improper disposal of containers, water from rinsing containers, and excess pesticides. </a:t>
            </a:r>
          </a:p>
          <a:p>
            <a:pPr marL="609600" indent="-609600">
              <a:buFontTx/>
              <a:buAutoNum type="arabicPeriod"/>
            </a:pPr>
            <a:endParaRPr lang="en-US" altLang="en-US" sz="2800" b="1">
              <a:solidFill>
                <a:srgbClr val="FFFF99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sz="2800" b="1">
                <a:solidFill>
                  <a:srgbClr val="FFFFCC"/>
                </a:solidFill>
              </a:rPr>
              <a:t>Failure to correctly clean up leaks and spills at pesticide storage sites. </a:t>
            </a:r>
          </a:p>
          <a:p>
            <a:pPr marL="609600" indent="-609600">
              <a:buFontTx/>
              <a:buAutoNum type="arabicPeriod"/>
            </a:pPr>
            <a:endParaRPr lang="en-US" altLang="en-US" sz="2800" b="1">
              <a:solidFill>
                <a:srgbClr val="FFFFCC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sz="2800" b="1">
                <a:solidFill>
                  <a:srgbClr val="FFFF99"/>
                </a:solidFill>
              </a:rPr>
              <a:t>Spilling pesticides while mixing concentrates or loading pesticides into application equipment.</a:t>
            </a:r>
            <a:r>
              <a:rPr lang="en-US" altLang="en-US" sz="2800" b="1"/>
              <a:t>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b="1"/>
              <a:t>“Sensitive Areas”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486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b="1">
                <a:solidFill>
                  <a:srgbClr val="FFFF66"/>
                </a:solidFill>
              </a:rPr>
              <a:t>Sites &amp; living things in environments easily injured by a pesticide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b="1" u="sng"/>
              <a:t>Areas where: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CC"/>
                </a:solidFill>
              </a:rPr>
              <a:t>People, ground water, or surface water are present</a:t>
            </a:r>
          </a:p>
          <a:p>
            <a:pPr>
              <a:lnSpc>
                <a:spcPct val="90000"/>
              </a:lnSpc>
            </a:pPr>
            <a:r>
              <a:rPr lang="en-US" altLang="en-US" b="1"/>
              <a:t>Animals live, such as endangered species, bees, wildlife, livestock, pets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CC"/>
                </a:solidFill>
              </a:rPr>
              <a:t>Crops, ornamental plants, or other sensitive plants grow</a:t>
            </a:r>
          </a:p>
          <a:p>
            <a:pPr>
              <a:lnSpc>
                <a:spcPct val="90000"/>
              </a:lnSpc>
            </a:pPr>
            <a:r>
              <a:rPr lang="en-US" altLang="en-US" b="1"/>
              <a:t>Food or feed is processed, stored, or served.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altLang="en-US" sz="4000" b="1"/>
              <a:t>Pesticide Release Considerations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r>
              <a:rPr lang="en-US" altLang="en-US" b="1">
                <a:solidFill>
                  <a:srgbClr val="FFF989"/>
                </a:solidFill>
              </a:rPr>
              <a:t>Sensitive onsite and offsite areas</a:t>
            </a:r>
            <a:r>
              <a:rPr lang="en-US" altLang="en-US" b="1"/>
              <a:t> in the environment that might be harmed by contact with the pesticide. </a:t>
            </a:r>
          </a:p>
          <a:p>
            <a:endParaRPr lang="en-US" altLang="en-US" b="1"/>
          </a:p>
          <a:p>
            <a:r>
              <a:rPr lang="en-US" altLang="en-US" b="1">
                <a:solidFill>
                  <a:srgbClr val="FFF989"/>
                </a:solidFill>
              </a:rPr>
              <a:t>Environmental conditions</a:t>
            </a:r>
            <a:r>
              <a:rPr lang="en-US" altLang="en-US" b="1"/>
              <a:t> that might cause the pesticide to move offsite. </a:t>
            </a:r>
          </a:p>
          <a:p>
            <a:endParaRPr lang="en-US" altLang="en-US" b="1"/>
          </a:p>
          <a:p>
            <a:r>
              <a:rPr lang="en-US" altLang="en-US" b="1">
                <a:solidFill>
                  <a:srgbClr val="FFF989"/>
                </a:solidFill>
              </a:rPr>
              <a:t>Altering factors in your application or in the pesticide use site</a:t>
            </a:r>
            <a:r>
              <a:rPr lang="en-US" altLang="en-US" b="1"/>
              <a:t> to reduce the risk of environmental contamination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/>
              <a:t>Pesticide Movement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839200" cy="5715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b="1">
                <a:solidFill>
                  <a:srgbClr val="FFFF99"/>
                </a:solidFill>
              </a:rPr>
              <a:t>Air: wind or air currents generated by ventilation systems</a:t>
            </a:r>
          </a:p>
          <a:p>
            <a:endParaRPr lang="en-US" altLang="en-US" sz="3600" b="1" u="sng">
              <a:solidFill>
                <a:srgbClr val="FFFF99"/>
              </a:solidFill>
            </a:endParaRPr>
          </a:p>
          <a:p>
            <a:pPr>
              <a:buFontTx/>
              <a:buNone/>
            </a:pPr>
            <a:r>
              <a:rPr lang="en-US" altLang="en-US" sz="3600" b="1" u="sng">
                <a:solidFill>
                  <a:srgbClr val="FF9933"/>
                </a:solidFill>
              </a:rPr>
              <a:t>Influenced by:</a:t>
            </a:r>
            <a:endParaRPr lang="en-US" altLang="en-US" sz="3600" b="1"/>
          </a:p>
          <a:p>
            <a:pPr lvl="2"/>
            <a:r>
              <a:rPr lang="en-US" altLang="en-US" sz="3200" b="1">
                <a:solidFill>
                  <a:srgbClr val="FFFFCC"/>
                </a:solidFill>
              </a:rPr>
              <a:t>Droplet or particle size</a:t>
            </a:r>
          </a:p>
          <a:p>
            <a:pPr lvl="2"/>
            <a:r>
              <a:rPr lang="en-US" altLang="en-US" sz="3200" b="1">
                <a:solidFill>
                  <a:srgbClr val="FFFFCC"/>
                </a:solidFill>
              </a:rPr>
              <a:t>Height and direction of release</a:t>
            </a:r>
          </a:p>
          <a:p>
            <a:pPr lvl="2"/>
            <a:r>
              <a:rPr lang="en-US" altLang="en-US" sz="3200" b="1">
                <a:solidFill>
                  <a:srgbClr val="FFFFCC"/>
                </a:solidFill>
              </a:rPr>
              <a:t> Whether the pesticide tends to form vapors</a:t>
            </a:r>
          </a:p>
          <a:p>
            <a:endParaRPr lang="en-US" altLang="en-US" b="1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/>
              <a:t>Pesticide Movement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n-US" altLang="en-US" b="1">
                <a:solidFill>
                  <a:srgbClr val="FFFF99"/>
                </a:solidFill>
              </a:rPr>
              <a:t>Water: runoff or leaching</a:t>
            </a:r>
          </a:p>
          <a:p>
            <a:pPr marL="609600" indent="-609600">
              <a:buFontTx/>
              <a:buNone/>
            </a:pPr>
            <a:endParaRPr lang="en-US" altLang="en-US" b="1">
              <a:solidFill>
                <a:srgbClr val="FFFF99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b="1">
                <a:solidFill>
                  <a:srgbClr val="FFFFFF"/>
                </a:solidFill>
              </a:rPr>
              <a:t>Liquid pesticide is applied, leaked, or spilled onto a surface</a:t>
            </a:r>
          </a:p>
          <a:p>
            <a:pPr marL="609600" indent="-609600">
              <a:buFontTx/>
              <a:buAutoNum type="arabicPeriod"/>
            </a:pPr>
            <a:endParaRPr lang="en-US" altLang="en-US" b="1">
              <a:solidFill>
                <a:srgbClr val="FFFFFF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b="1">
                <a:solidFill>
                  <a:srgbClr val="FFFFFF"/>
                </a:solidFill>
              </a:rPr>
              <a:t>Water contacts a surface containing pesticide residue</a:t>
            </a:r>
          </a:p>
          <a:p>
            <a:pPr marL="609600" indent="-609600">
              <a:buFontTx/>
              <a:buNone/>
            </a:pPr>
            <a:endParaRPr lang="en-US" altLang="en-US" sz="2000" b="1">
              <a:solidFill>
                <a:srgbClr val="FFFFFF"/>
              </a:solidFill>
            </a:endParaRPr>
          </a:p>
          <a:p>
            <a:pPr marL="609600" indent="-609600">
              <a:buFontTx/>
              <a:buNone/>
            </a:pPr>
            <a:r>
              <a:rPr lang="en-US" altLang="en-US" b="1">
                <a:solidFill>
                  <a:srgbClr val="FFFFCC"/>
                </a:solidFill>
              </a:rPr>
              <a:t>	Rainfall           Irrigation       Wash areas</a:t>
            </a:r>
          </a:p>
          <a:p>
            <a:pPr marL="609600" indent="-609600">
              <a:buFontTx/>
              <a:buNone/>
            </a:pPr>
            <a:endParaRPr lang="en-US" altLang="en-US" b="1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/>
              <a:t>Pesticide Movement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>
                <a:solidFill>
                  <a:srgbClr val="FFFFCC"/>
                </a:solidFill>
              </a:rPr>
              <a:t>Objects, plants, or animals</a:t>
            </a:r>
            <a:r>
              <a:rPr lang="en-US" altLang="en-US" sz="2800" b="1"/>
              <a:t> (including humans) that move or are moved offsite</a:t>
            </a:r>
          </a:p>
          <a:p>
            <a:endParaRPr lang="en-US" altLang="en-US" sz="2800" b="1"/>
          </a:p>
          <a:p>
            <a:r>
              <a:rPr lang="en-US" altLang="en-US" sz="2800" b="1"/>
              <a:t>Adhere to …</a:t>
            </a:r>
          </a:p>
          <a:p>
            <a:pPr lvl="1"/>
            <a:r>
              <a:rPr lang="en-US" altLang="en-US" sz="2400" b="1">
                <a:solidFill>
                  <a:srgbClr val="FFFFCC"/>
                </a:solidFill>
              </a:rPr>
              <a:t>shoes or clothing</a:t>
            </a:r>
          </a:p>
          <a:p>
            <a:pPr lvl="1"/>
            <a:r>
              <a:rPr lang="en-US" altLang="en-US" sz="2400" b="1">
                <a:solidFill>
                  <a:srgbClr val="FFFFCC"/>
                </a:solidFill>
              </a:rPr>
              <a:t>animal fur</a:t>
            </a:r>
          </a:p>
          <a:p>
            <a:pPr lvl="1"/>
            <a:r>
              <a:rPr lang="en-US" altLang="en-US" sz="2400" b="1">
                <a:solidFill>
                  <a:srgbClr val="FFFFCC"/>
                </a:solidFill>
              </a:rPr>
              <a:t>machinery &amp; equipment</a:t>
            </a:r>
          </a:p>
          <a:p>
            <a:pPr lvl="1"/>
            <a:r>
              <a:rPr lang="en-US" altLang="en-US" sz="2400" b="1">
                <a:solidFill>
                  <a:srgbClr val="FFFFCC"/>
                </a:solidFill>
              </a:rPr>
              <a:t>blowing debris (leaves, grass clippings)</a:t>
            </a:r>
          </a:p>
          <a:p>
            <a:endParaRPr lang="en-US" altLang="en-US" sz="2800" b="1">
              <a:solidFill>
                <a:srgbClr val="FFFFCC"/>
              </a:solidFill>
            </a:endParaRPr>
          </a:p>
          <a:p>
            <a:r>
              <a:rPr lang="en-US" altLang="en-US" sz="2800" b="1"/>
              <a:t>Remain on treated products, taken offsite for sale (container plants, mulch / pine straw)</a:t>
            </a: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Pesticide Damage to Surfaces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524000"/>
            <a:ext cx="4876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99"/>
                </a:solidFill>
              </a:rPr>
              <a:t>Discoloration</a:t>
            </a:r>
          </a:p>
          <a:p>
            <a:pPr>
              <a:lnSpc>
                <a:spcPct val="90000"/>
              </a:lnSpc>
            </a:pPr>
            <a:endParaRPr lang="en-US" altLang="en-US" b="1">
              <a:solidFill>
                <a:srgbClr val="FFFF99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b="1"/>
              <a:t>Marking &amp; Staining</a:t>
            </a:r>
          </a:p>
          <a:p>
            <a:pPr>
              <a:lnSpc>
                <a:spcPct val="90000"/>
              </a:lnSpc>
            </a:pPr>
            <a:endParaRPr lang="en-US" altLang="en-US" b="1"/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99"/>
                </a:solidFill>
              </a:rPr>
              <a:t>Pitting</a:t>
            </a:r>
          </a:p>
          <a:p>
            <a:pPr>
              <a:lnSpc>
                <a:spcPct val="90000"/>
              </a:lnSpc>
            </a:pPr>
            <a:endParaRPr lang="en-US" altLang="en-US" b="1">
              <a:solidFill>
                <a:srgbClr val="FFFF99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b="1"/>
              <a:t>Corrosion</a:t>
            </a:r>
          </a:p>
          <a:p>
            <a:pPr>
              <a:lnSpc>
                <a:spcPct val="90000"/>
              </a:lnSpc>
            </a:pPr>
            <a:endParaRPr lang="en-US" altLang="en-US" b="1"/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99"/>
                </a:solidFill>
              </a:rPr>
              <a:t>Obstruction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 b="1"/>
              <a:t>Non-Chemical Pest Control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en-US" altLang="en-US" b="1"/>
              <a:t>Host Resistance</a:t>
            </a:r>
          </a:p>
          <a:p>
            <a:endParaRPr lang="en-US" altLang="en-US" b="1"/>
          </a:p>
          <a:p>
            <a:r>
              <a:rPr lang="en-US" altLang="en-US" b="1"/>
              <a:t>Biological Control</a:t>
            </a:r>
          </a:p>
          <a:p>
            <a:endParaRPr lang="en-US" altLang="en-US" b="1"/>
          </a:p>
          <a:p>
            <a:r>
              <a:rPr lang="en-US" altLang="en-US" b="1"/>
              <a:t>Cultural Control</a:t>
            </a:r>
          </a:p>
          <a:p>
            <a:endParaRPr lang="en-US" altLang="en-US" b="1"/>
          </a:p>
          <a:p>
            <a:r>
              <a:rPr lang="en-US" altLang="en-US" b="1"/>
              <a:t>Mechanical Control</a:t>
            </a:r>
          </a:p>
          <a:p>
            <a:endParaRPr lang="en-US" altLang="en-US" b="1"/>
          </a:p>
          <a:p>
            <a:r>
              <a:rPr lang="en-US" altLang="en-US" b="1"/>
              <a:t>Sanitation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130425"/>
            <a:ext cx="8229600" cy="1755775"/>
          </a:xfrm>
        </p:spPr>
        <p:txBody>
          <a:bodyPr anchor="ctr"/>
          <a:lstStyle/>
          <a:p>
            <a:r>
              <a:rPr lang="en-US" altLang="en-US" sz="5400" b="1"/>
              <a:t>Special Environmental Concerns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4000" b="1"/>
          </a:p>
          <a:p>
            <a:r>
              <a:rPr lang="en-US" altLang="en-US" sz="4000" b="1"/>
              <a:t>Chapter 5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9067800" cy="990600"/>
          </a:xfrm>
        </p:spPr>
        <p:txBody>
          <a:bodyPr/>
          <a:lstStyle/>
          <a:p>
            <a:r>
              <a:rPr lang="en-US" altLang="en-US" sz="3600" b="1"/>
              <a:t>Pesticide Movement in the Environment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8674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en-US" sz="2800" b="1" u="sng">
                <a:solidFill>
                  <a:srgbClr val="FFFF99"/>
                </a:solidFill>
              </a:rPr>
              <a:t>Factors</a:t>
            </a:r>
            <a:r>
              <a:rPr lang="en-US" altLang="en-US" sz="2800" b="1">
                <a:solidFill>
                  <a:srgbClr val="FFFF99"/>
                </a:solidFill>
              </a:rPr>
              <a:t>: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en-US" sz="2800" b="1"/>
              <a:t>Pesticide user practices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US" altLang="en-US" sz="1400" b="1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en-US" sz="2800" b="1">
                <a:solidFill>
                  <a:srgbClr val="FFFFCC"/>
                </a:solidFill>
              </a:rPr>
              <a:t>Application site surface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US" altLang="en-US" sz="1600" b="1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en-US" sz="2800" b="1"/>
              <a:t>Pesticide chemical characteristics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US" altLang="en-US" sz="1600" b="1">
              <a:solidFill>
                <a:srgbClr val="FFFFCC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en-US" sz="2800" b="1">
                <a:solidFill>
                  <a:srgbClr val="FFFFCC"/>
                </a:solidFill>
              </a:rPr>
              <a:t>Soil type in the application site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US" altLang="en-US" sz="1600" b="1">
              <a:solidFill>
                <a:srgbClr val="FFFFCC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en-US" sz="2800" b="1"/>
              <a:t>Ground water distance from the surface and the permeability of surrounding geological formations (including sinkholes)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en-US" altLang="en-US" sz="2800" b="1"/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en-US" sz="2800" b="1">
                <a:solidFill>
                  <a:srgbClr val="FFFF99"/>
                </a:solidFill>
              </a:rPr>
              <a:t>*Excess water (and any pesticides it contains) will likely move downward to the ground water*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85800"/>
          </a:xfrm>
        </p:spPr>
        <p:txBody>
          <a:bodyPr/>
          <a:lstStyle/>
          <a:p>
            <a:r>
              <a:rPr lang="en-US" altLang="en-US" sz="3600" b="1">
                <a:solidFill>
                  <a:schemeClr val="tx1"/>
                </a:solidFill>
              </a:rPr>
              <a:t>Pesticide User Practices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52600"/>
            <a:ext cx="7391400" cy="4724400"/>
          </a:xfrm>
        </p:spPr>
        <p:txBody>
          <a:bodyPr/>
          <a:lstStyle/>
          <a:p>
            <a:r>
              <a:rPr lang="en-US" altLang="en-US" b="1">
                <a:solidFill>
                  <a:srgbClr val="FFFF99"/>
                </a:solidFill>
              </a:rPr>
              <a:t>Storage</a:t>
            </a:r>
          </a:p>
          <a:p>
            <a:r>
              <a:rPr lang="en-US" altLang="en-US" b="1">
                <a:solidFill>
                  <a:srgbClr val="FFFF99"/>
                </a:solidFill>
              </a:rPr>
              <a:t>Mixing</a:t>
            </a:r>
          </a:p>
          <a:p>
            <a:r>
              <a:rPr lang="en-US" altLang="en-US" b="1">
                <a:solidFill>
                  <a:srgbClr val="FFFF99"/>
                </a:solidFill>
              </a:rPr>
              <a:t>Loading</a:t>
            </a:r>
          </a:p>
          <a:p>
            <a:r>
              <a:rPr lang="en-US" altLang="en-US" b="1">
                <a:solidFill>
                  <a:srgbClr val="FFFF99"/>
                </a:solidFill>
              </a:rPr>
              <a:t>Application </a:t>
            </a:r>
          </a:p>
          <a:p>
            <a:r>
              <a:rPr lang="en-US" altLang="en-US" b="1">
                <a:solidFill>
                  <a:srgbClr val="FFFF99"/>
                </a:solidFill>
              </a:rPr>
              <a:t>Cleaning Equipment &amp; Spills</a:t>
            </a:r>
          </a:p>
          <a:p>
            <a:r>
              <a:rPr lang="en-US" altLang="en-US" b="1">
                <a:solidFill>
                  <a:srgbClr val="FFFF99"/>
                </a:solidFill>
              </a:rPr>
              <a:t>Transportation</a:t>
            </a:r>
          </a:p>
          <a:p>
            <a:r>
              <a:rPr lang="en-US" altLang="en-US" b="1">
                <a:solidFill>
                  <a:srgbClr val="FFFF99"/>
                </a:solidFill>
              </a:rPr>
              <a:t>Disposal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Application Site Considerations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5105400"/>
          </a:xfrm>
        </p:spPr>
        <p:txBody>
          <a:bodyPr/>
          <a:lstStyle/>
          <a:p>
            <a:r>
              <a:rPr lang="en-US" altLang="en-US" b="1">
                <a:solidFill>
                  <a:srgbClr val="FFFF99"/>
                </a:solidFill>
              </a:rPr>
              <a:t>Type of space or surface to be treated</a:t>
            </a:r>
          </a:p>
          <a:p>
            <a:r>
              <a:rPr lang="en-US" altLang="en-US" b="1"/>
              <a:t>Surface cleanliness</a:t>
            </a:r>
          </a:p>
          <a:p>
            <a:r>
              <a:rPr lang="en-US" altLang="en-US" b="1">
                <a:solidFill>
                  <a:srgbClr val="FFFF99"/>
                </a:solidFill>
              </a:rPr>
              <a:t>Current and predicted moisture</a:t>
            </a:r>
          </a:p>
          <a:p>
            <a:r>
              <a:rPr lang="en-US" altLang="en-US" b="1"/>
              <a:t>Temperature</a:t>
            </a:r>
          </a:p>
          <a:p>
            <a:r>
              <a:rPr lang="en-US" altLang="en-US" b="1">
                <a:solidFill>
                  <a:srgbClr val="FFFF99"/>
                </a:solidFill>
              </a:rPr>
              <a:t>Humidity</a:t>
            </a:r>
          </a:p>
          <a:p>
            <a:r>
              <a:rPr lang="en-US" altLang="en-US" b="1"/>
              <a:t>Direct sunlight</a:t>
            </a:r>
          </a:p>
          <a:p>
            <a:r>
              <a:rPr lang="en-US" altLang="en-US" b="1">
                <a:solidFill>
                  <a:srgbClr val="FFFF99"/>
                </a:solidFill>
              </a:rPr>
              <a:t>Air movement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altLang="en-US" sz="4000" b="1"/>
              <a:t>Pesticide Chemical Characteristics 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15400" cy="5257800"/>
          </a:xfrm>
        </p:spPr>
        <p:txBody>
          <a:bodyPr/>
          <a:lstStyle/>
          <a:p>
            <a:r>
              <a:rPr lang="en-US" altLang="en-US" sz="2800" b="1">
                <a:solidFill>
                  <a:srgbClr val="FFFF99"/>
                </a:solidFill>
              </a:rPr>
              <a:t>Solubility</a:t>
            </a:r>
            <a:r>
              <a:rPr lang="en-US" altLang="en-US" sz="2800" b="1"/>
              <a:t> -- Dissolve easily in water; likely to move into water systems</a:t>
            </a:r>
          </a:p>
          <a:p>
            <a:endParaRPr lang="en-US" altLang="en-US" sz="1600" b="1"/>
          </a:p>
          <a:p>
            <a:r>
              <a:rPr lang="en-US" altLang="en-US" sz="2800" b="1">
                <a:solidFill>
                  <a:srgbClr val="FFFF99"/>
                </a:solidFill>
              </a:rPr>
              <a:t>Adsorption</a:t>
            </a:r>
            <a:r>
              <a:rPr lang="en-US" altLang="en-US" sz="2800" b="1"/>
              <a:t> -- Tightly attached (strongly adsorbed) to soil particles; unlikely to move out of the soil and into water systems</a:t>
            </a:r>
          </a:p>
          <a:p>
            <a:endParaRPr lang="en-US" altLang="en-US" sz="1600" b="1"/>
          </a:p>
          <a:p>
            <a:r>
              <a:rPr lang="en-US" altLang="en-US" sz="2800" b="1">
                <a:solidFill>
                  <a:srgbClr val="FFFF99"/>
                </a:solidFill>
              </a:rPr>
              <a:t>Persistence</a:t>
            </a:r>
            <a:r>
              <a:rPr lang="en-US" altLang="en-US" sz="2800" b="1"/>
              <a:t> -- Decompose slowly &amp; remain active in the environment long after application, providing continued pest control; likely to move into ground water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altLang="en-US" sz="4000" b="1"/>
              <a:t>Pesticide-Water Movement in Soils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98638"/>
            <a:ext cx="8382000" cy="34591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b="1" u="sng">
                <a:solidFill>
                  <a:srgbClr val="FFFF99"/>
                </a:solidFill>
              </a:rPr>
              <a:t>Fine-textured Soils with Organic Matter</a:t>
            </a:r>
            <a:r>
              <a:rPr lang="en-US" altLang="en-US" b="1"/>
              <a:t>: pesticides + water move downward </a:t>
            </a:r>
            <a:r>
              <a:rPr lang="en-US" altLang="en-US" b="1" i="1"/>
              <a:t>slowly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b="1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b="1" u="sng">
                <a:solidFill>
                  <a:srgbClr val="FFFF99"/>
                </a:solidFill>
              </a:rPr>
              <a:t>Coarse, Sandy Soils</a:t>
            </a:r>
            <a:r>
              <a:rPr lang="en-US" altLang="en-US" b="1"/>
              <a:t>:                            pesticides + water move downward </a:t>
            </a:r>
            <a:r>
              <a:rPr lang="en-US" altLang="en-US" b="1" i="1"/>
              <a:t>rapidly</a:t>
            </a:r>
            <a:r>
              <a:rPr lang="en-US" altLang="en-US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altLang="en-US" sz="4000" b="1"/>
              <a:t>Prevent Groundwater Contamination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066800"/>
            <a:ext cx="9144000" cy="5791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/>
              <a:t>Avoid…</a:t>
            </a:r>
          </a:p>
          <a:p>
            <a:pPr>
              <a:lnSpc>
                <a:spcPct val="80000"/>
              </a:lnSpc>
            </a:pPr>
            <a:r>
              <a:rPr lang="en-US" altLang="en-US" sz="2800" b="1">
                <a:solidFill>
                  <a:srgbClr val="FFFFCC"/>
                </a:solidFill>
              </a:rPr>
              <a:t>using more pesticide than the labeling directs</a:t>
            </a:r>
          </a:p>
          <a:p>
            <a:pPr>
              <a:lnSpc>
                <a:spcPct val="80000"/>
              </a:lnSpc>
            </a:pPr>
            <a:r>
              <a:rPr lang="en-US" altLang="en-US" sz="2800" b="1"/>
              <a:t>application methods that present special risks</a:t>
            </a:r>
          </a:p>
          <a:p>
            <a:pPr>
              <a:lnSpc>
                <a:spcPct val="80000"/>
              </a:lnSpc>
            </a:pPr>
            <a:r>
              <a:rPr lang="en-US" altLang="en-US" sz="2800" b="1">
                <a:solidFill>
                  <a:srgbClr val="FFFFCC"/>
                </a:solidFill>
              </a:rPr>
              <a:t>back-siphoning pesticides into your water source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b="1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/>
              <a:t>Locate…</a:t>
            </a:r>
          </a:p>
          <a:p>
            <a:pPr>
              <a:lnSpc>
                <a:spcPct val="80000"/>
              </a:lnSpc>
            </a:pPr>
            <a:r>
              <a:rPr lang="en-US" altLang="en-US" sz="2800" b="1">
                <a:solidFill>
                  <a:srgbClr val="FFFFCC"/>
                </a:solidFill>
              </a:rPr>
              <a:t>pesticide storage facilities, mix-load, and equipment-cleaning sites </a:t>
            </a:r>
            <a:r>
              <a:rPr lang="en-US" altLang="en-US" sz="2800" b="1" u="sng">
                <a:solidFill>
                  <a:srgbClr val="FFFFCC"/>
                </a:solidFill>
              </a:rPr>
              <a:t>&gt;</a:t>
            </a:r>
            <a:r>
              <a:rPr lang="en-US" altLang="en-US" sz="2800" b="1">
                <a:solidFill>
                  <a:srgbClr val="FFFFCC"/>
                </a:solidFill>
              </a:rPr>
              <a:t>100 feet from surface water and direct links to ground water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b="1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/>
              <a:t>Dispose…</a:t>
            </a:r>
          </a:p>
          <a:p>
            <a:pPr>
              <a:lnSpc>
                <a:spcPct val="80000"/>
              </a:lnSpc>
            </a:pPr>
            <a:r>
              <a:rPr lang="en-US" altLang="en-US" sz="2800" b="1">
                <a:solidFill>
                  <a:srgbClr val="FFFFCC"/>
                </a:solidFill>
              </a:rPr>
              <a:t>unused pesticides, pesticide containers, and equipment and container rinse water correctly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b="1"/>
              <a:t>Endangered Species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/>
              <a:t>Plant or animal in danger of becoming extinct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CC"/>
                </a:solidFill>
              </a:rPr>
              <a:t>Habitat</a:t>
            </a:r>
            <a:r>
              <a:rPr lang="en-US" altLang="en-US" b="1"/>
              <a:t>: Land, water, and air space necessary for species survival</a:t>
            </a:r>
          </a:p>
          <a:p>
            <a:pPr lvl="1">
              <a:lnSpc>
                <a:spcPct val="90000"/>
              </a:lnSpc>
            </a:pPr>
            <a:r>
              <a:rPr lang="en-US" altLang="en-US" b="1">
                <a:solidFill>
                  <a:srgbClr val="FFFFCC"/>
                </a:solidFill>
              </a:rPr>
              <a:t>breeding sites</a:t>
            </a:r>
          </a:p>
          <a:p>
            <a:pPr lvl="1">
              <a:lnSpc>
                <a:spcPct val="90000"/>
              </a:lnSpc>
            </a:pPr>
            <a:r>
              <a:rPr lang="en-US" altLang="en-US" b="1">
                <a:solidFill>
                  <a:srgbClr val="FFFFCC"/>
                </a:solidFill>
              </a:rPr>
              <a:t>sources of food, cover, and shelter</a:t>
            </a:r>
          </a:p>
          <a:p>
            <a:pPr lvl="1">
              <a:lnSpc>
                <a:spcPct val="90000"/>
              </a:lnSpc>
            </a:pPr>
            <a:r>
              <a:rPr lang="en-US" altLang="en-US" b="1">
                <a:solidFill>
                  <a:srgbClr val="FFFFCC"/>
                </a:solidFill>
              </a:rPr>
              <a:t>area to support normal population growth &amp; behavior </a:t>
            </a:r>
          </a:p>
          <a:p>
            <a:pPr lvl="1">
              <a:lnSpc>
                <a:spcPct val="90000"/>
              </a:lnSpc>
            </a:pPr>
            <a:endParaRPr lang="en-US" altLang="en-US" sz="900" b="1">
              <a:solidFill>
                <a:srgbClr val="FFFF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b="1" u="sng">
                <a:solidFill>
                  <a:srgbClr val="FFFF99"/>
                </a:solidFill>
              </a:rPr>
              <a:t>Endangered Species Act</a:t>
            </a:r>
            <a:r>
              <a:rPr lang="en-US" altLang="en-US" b="1">
                <a:solidFill>
                  <a:srgbClr val="FFFF99"/>
                </a:solidFill>
              </a:rPr>
              <a:t>:</a:t>
            </a:r>
            <a:r>
              <a:rPr lang="en-US" altLang="en-US" b="1"/>
              <a:t> Unlawful to use pesticides in a manner resulting in the death of an endangered species. (Federal)</a:t>
            </a:r>
            <a:endParaRPr lang="en-US" altLang="en-US" b="1">
              <a:solidFill>
                <a:srgbClr val="FFFFCC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b="1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Biological Diversity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05800" cy="34290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b="1">
                <a:solidFill>
                  <a:srgbClr val="FFFF66"/>
                </a:solidFill>
              </a:rPr>
              <a:t>Living creatures are various and diverse</a:t>
            </a:r>
          </a:p>
          <a:p>
            <a:pPr marL="609600" indent="-609600">
              <a:buFontTx/>
              <a:buAutoNum type="arabicPeriod"/>
            </a:pPr>
            <a:endParaRPr lang="en-US" altLang="en-US" b="1">
              <a:solidFill>
                <a:srgbClr val="FFFF66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b="1">
                <a:solidFill>
                  <a:srgbClr val="FFFF66"/>
                </a:solidFill>
              </a:rPr>
              <a:t>Complex interactions necessary to maintaining ecosystems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altLang="en-US" sz="3600" b="1"/>
              <a:t>Pesticides Harm Endangered Species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r>
              <a:rPr lang="en-US" altLang="en-US" b="1">
                <a:solidFill>
                  <a:srgbClr val="FFFFCC"/>
                </a:solidFill>
              </a:rPr>
              <a:t>Direct contact</a:t>
            </a:r>
          </a:p>
          <a:p>
            <a:endParaRPr lang="en-US" altLang="en-US" sz="1400" b="1">
              <a:solidFill>
                <a:srgbClr val="FFFFCC"/>
              </a:solidFill>
            </a:endParaRPr>
          </a:p>
          <a:p>
            <a:r>
              <a:rPr lang="en-US" altLang="en-US" b="1">
                <a:solidFill>
                  <a:srgbClr val="FFFF99"/>
                </a:solidFill>
              </a:rPr>
              <a:t>Disrupting or destroying sources of food and shelter</a:t>
            </a:r>
          </a:p>
          <a:p>
            <a:endParaRPr lang="en-US" altLang="en-US" sz="1400" b="1">
              <a:solidFill>
                <a:srgbClr val="FFFF99"/>
              </a:solidFill>
            </a:endParaRPr>
          </a:p>
          <a:p>
            <a:r>
              <a:rPr lang="en-US" altLang="en-US" b="1">
                <a:solidFill>
                  <a:srgbClr val="FFFFCC"/>
                </a:solidFill>
              </a:rPr>
              <a:t>Contaminating water ingested by or inhabited by endangered organisms</a:t>
            </a:r>
          </a:p>
          <a:p>
            <a:endParaRPr lang="en-US" altLang="en-US" sz="1400" b="1">
              <a:solidFill>
                <a:srgbClr val="FFFFCC"/>
              </a:solidFill>
            </a:endParaRPr>
          </a:p>
          <a:p>
            <a:r>
              <a:rPr lang="en-US" altLang="en-US" b="1">
                <a:solidFill>
                  <a:srgbClr val="FFFF99"/>
                </a:solidFill>
              </a:rPr>
              <a:t>Accumulating to dangerous levels in creatures feeding on plants / animals with  pesticide residue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Pesticide Persistence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r>
              <a:rPr lang="en-US" altLang="en-US" b="1">
                <a:solidFill>
                  <a:srgbClr val="FFF989"/>
                </a:solidFill>
              </a:rPr>
              <a:t>Persistent</a:t>
            </a:r>
            <a:r>
              <a:rPr lang="en-US" altLang="en-US" b="1"/>
              <a:t>: Remains active for a period of time following application, providing continued pest control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>
                <a:solidFill>
                  <a:srgbClr val="FFF989"/>
                </a:solidFill>
              </a:rPr>
              <a:t>Non-Persistent</a:t>
            </a:r>
            <a:r>
              <a:rPr lang="en-US" altLang="en-US" b="1"/>
              <a:t>: Quickly degrades following application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130425"/>
            <a:ext cx="8229600" cy="1755775"/>
          </a:xfrm>
        </p:spPr>
        <p:txBody>
          <a:bodyPr anchor="ctr"/>
          <a:lstStyle/>
          <a:p>
            <a:r>
              <a:rPr lang="en-US" altLang="en-US" sz="5400" b="1"/>
              <a:t>Harmful Effects &amp; Emergency Response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4000" b="1"/>
          </a:p>
          <a:p>
            <a:r>
              <a:rPr lang="en-US" altLang="en-US" sz="4000" b="1"/>
              <a:t>Chapter 6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Hazard = Toxicity x Exposure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22438"/>
            <a:ext cx="8229600" cy="4525962"/>
          </a:xfrm>
        </p:spPr>
        <p:txBody>
          <a:bodyPr/>
          <a:lstStyle/>
          <a:p>
            <a:r>
              <a:rPr lang="en-US" altLang="en-US" b="1" i="1">
                <a:solidFill>
                  <a:srgbClr val="FFFFCC"/>
                </a:solidFill>
              </a:rPr>
              <a:t>Hazard</a:t>
            </a:r>
            <a:r>
              <a:rPr lang="en-US" altLang="en-US" b="1">
                <a:solidFill>
                  <a:srgbClr val="FFFFCC"/>
                </a:solidFill>
              </a:rPr>
              <a:t>: </a:t>
            </a:r>
            <a:r>
              <a:rPr lang="en-US" altLang="en-US" b="1"/>
              <a:t>risk of harmful effects from pesticides</a:t>
            </a:r>
          </a:p>
          <a:p>
            <a:endParaRPr lang="en-US" altLang="en-US" b="1"/>
          </a:p>
          <a:p>
            <a:r>
              <a:rPr lang="en-US" altLang="en-US" b="1" i="1">
                <a:solidFill>
                  <a:srgbClr val="FFFFCC"/>
                </a:solidFill>
              </a:rPr>
              <a:t>Toxicity: </a:t>
            </a:r>
            <a:r>
              <a:rPr lang="en-US" altLang="en-US" b="1"/>
              <a:t>measures the ability of a pesticide to cause harmful effects </a:t>
            </a:r>
          </a:p>
          <a:p>
            <a:endParaRPr lang="en-US" altLang="en-US" b="1"/>
          </a:p>
          <a:p>
            <a:r>
              <a:rPr lang="en-US" altLang="en-US" b="1" i="1">
                <a:solidFill>
                  <a:srgbClr val="FFFFCC"/>
                </a:solidFill>
              </a:rPr>
              <a:t>Exposure</a:t>
            </a:r>
            <a:r>
              <a:rPr lang="en-US" altLang="en-US" b="1"/>
              <a:t>: total amount of pesticide that gets on or in the body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Pesticide Exposure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b="1">
                <a:solidFill>
                  <a:schemeClr val="folHlink"/>
                </a:solidFill>
              </a:rPr>
              <a:t>Dermal (skin): most common exposure</a:t>
            </a:r>
          </a:p>
          <a:p>
            <a:pPr algn="ctr">
              <a:buFontTx/>
              <a:buNone/>
            </a:pPr>
            <a:endParaRPr lang="en-US" altLang="en-US" b="1">
              <a:solidFill>
                <a:schemeClr val="folHlink"/>
              </a:solidFill>
            </a:endParaRPr>
          </a:p>
          <a:p>
            <a:pPr algn="ctr">
              <a:buFontTx/>
              <a:buNone/>
            </a:pPr>
            <a:r>
              <a:rPr lang="en-US" altLang="en-US" b="1">
                <a:solidFill>
                  <a:srgbClr val="FFFFCC"/>
                </a:solidFill>
              </a:rPr>
              <a:t>Ocular</a:t>
            </a:r>
            <a:r>
              <a:rPr lang="en-US" altLang="en-US" b="1"/>
              <a:t> (eyes)</a:t>
            </a:r>
          </a:p>
          <a:p>
            <a:pPr algn="ctr">
              <a:buFontTx/>
              <a:buNone/>
            </a:pPr>
            <a:endParaRPr lang="en-US" altLang="en-US" b="1"/>
          </a:p>
          <a:p>
            <a:pPr algn="ctr">
              <a:buFontTx/>
              <a:buNone/>
            </a:pPr>
            <a:r>
              <a:rPr lang="en-US" altLang="en-US" b="1">
                <a:solidFill>
                  <a:srgbClr val="FFFFCC"/>
                </a:solidFill>
              </a:rPr>
              <a:t>Inhalation</a:t>
            </a:r>
            <a:r>
              <a:rPr lang="en-US" altLang="en-US" b="1"/>
              <a:t> (nose, mouth)</a:t>
            </a:r>
          </a:p>
          <a:p>
            <a:pPr algn="ctr">
              <a:buFontTx/>
              <a:buNone/>
            </a:pPr>
            <a:endParaRPr lang="en-US" altLang="en-US" b="1"/>
          </a:p>
          <a:p>
            <a:pPr algn="ctr">
              <a:buFontTx/>
              <a:buNone/>
            </a:pPr>
            <a:r>
              <a:rPr lang="en-US" altLang="en-US" b="1">
                <a:solidFill>
                  <a:srgbClr val="FFFFCC"/>
                </a:solidFill>
              </a:rPr>
              <a:t>Oral </a:t>
            </a:r>
            <a:r>
              <a:rPr lang="en-US" altLang="en-US" b="1"/>
              <a:t>(mouth, swallowing)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Pesticide Absorption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915400" cy="51816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 b="1">
                <a:solidFill>
                  <a:srgbClr val="FFFFCC"/>
                </a:solidFill>
              </a:rPr>
              <a:t>The amount of pesticide absorbed through the skin (and eyes) and into the body depends on…</a:t>
            </a:r>
          </a:p>
          <a:p>
            <a:pPr marL="609600" indent="-609600">
              <a:buFontTx/>
              <a:buNone/>
            </a:pPr>
            <a:endParaRPr lang="en-US" altLang="en-US" b="1">
              <a:solidFill>
                <a:srgbClr val="FFFFCC"/>
              </a:solidFill>
            </a:endParaRPr>
          </a:p>
          <a:p>
            <a:pPr marL="609600" indent="-609600">
              <a:buFontTx/>
              <a:buAutoNum type="arabicParenR"/>
            </a:pPr>
            <a:r>
              <a:rPr lang="en-US" altLang="en-US" b="1"/>
              <a:t>Pesticide &amp; pesticide-dilutent</a:t>
            </a:r>
          </a:p>
          <a:p>
            <a:pPr marL="609600" indent="-609600">
              <a:buFontTx/>
              <a:buAutoNum type="arabicParenR"/>
            </a:pPr>
            <a:r>
              <a:rPr lang="en-US" altLang="en-US" b="1"/>
              <a:t>Area exposed on the body</a:t>
            </a:r>
          </a:p>
          <a:p>
            <a:pPr marL="609600" indent="-609600">
              <a:buFontTx/>
              <a:buAutoNum type="arabicParenR"/>
            </a:pPr>
            <a:r>
              <a:rPr lang="en-US" altLang="en-US" b="1"/>
              <a:t>Condition of the exposed skin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b="1"/>
              <a:t>Pesticide Exposure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i="1">
                <a:solidFill>
                  <a:srgbClr val="FFFFCC"/>
                </a:solidFill>
              </a:rPr>
              <a:t>Acute effects</a:t>
            </a:r>
            <a:r>
              <a:rPr lang="en-US" altLang="en-US" b="1"/>
              <a:t>: illnesses or injuries appearing immediately (or within 24 hours)  following pesticide exposure</a:t>
            </a:r>
          </a:p>
          <a:p>
            <a:pPr>
              <a:lnSpc>
                <a:spcPct val="90000"/>
              </a:lnSpc>
            </a:pPr>
            <a:endParaRPr lang="en-US" altLang="en-US" b="1"/>
          </a:p>
          <a:p>
            <a:pPr>
              <a:lnSpc>
                <a:spcPct val="90000"/>
              </a:lnSpc>
            </a:pPr>
            <a:r>
              <a:rPr lang="en-US" altLang="en-US" b="1" i="1">
                <a:solidFill>
                  <a:srgbClr val="FFFFCC"/>
                </a:solidFill>
              </a:rPr>
              <a:t>Delayed effects</a:t>
            </a:r>
            <a:r>
              <a:rPr lang="en-US" altLang="en-US" b="1"/>
              <a:t>: illnesses or injuries appearing later than 24 hours following pesticide exposure</a:t>
            </a:r>
          </a:p>
          <a:p>
            <a:pPr>
              <a:lnSpc>
                <a:spcPct val="90000"/>
              </a:lnSpc>
            </a:pPr>
            <a:endParaRPr lang="en-US" altLang="en-US" b="1"/>
          </a:p>
          <a:p>
            <a:pPr>
              <a:lnSpc>
                <a:spcPct val="90000"/>
              </a:lnSpc>
            </a:pPr>
            <a:r>
              <a:rPr lang="en-US" altLang="en-US" b="1" i="1">
                <a:solidFill>
                  <a:srgbClr val="FFFFCC"/>
                </a:solidFill>
              </a:rPr>
              <a:t>Allergic effects</a:t>
            </a:r>
            <a:r>
              <a:rPr lang="en-US" altLang="en-US" b="1"/>
              <a:t>: reaction following pesticide exposure developed by some, but not experienced by most others.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altLang="en-US" sz="4000" b="1"/>
              <a:t>Acute Effects from Pesticide Exposure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334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rgbClr val="FFFF66"/>
                </a:solidFill>
              </a:rPr>
              <a:t>Pesticide Poisoning May Cause…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nausea, vomiting, diarrhea, and/or stomach cramps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headache, dizziness, weakness, and/or confusion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excessive sweating, chills, and/or thirst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chest pains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difficult breathing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muscle cramps or body aches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rgbClr val="FFFF66"/>
                </a:solidFill>
              </a:rPr>
              <a:t>External Irritants May Cause…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redness, blisters, rash, and/or burns on skin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swelling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stinging sensations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burns in eyes, nose, mouth, and throat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altLang="en-US" b="1"/>
              <a:t>First Aid for Pesticide Exposure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89916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>
                <a:solidFill>
                  <a:schemeClr val="folHlink"/>
                </a:solidFill>
              </a:rPr>
              <a:t>Remove source of pesticide exposure ASAP!</a:t>
            </a:r>
          </a:p>
          <a:p>
            <a:endParaRPr lang="en-US" altLang="en-US" b="1">
              <a:solidFill>
                <a:schemeClr val="folHlink"/>
              </a:solidFill>
            </a:endParaRPr>
          </a:p>
          <a:p>
            <a:r>
              <a:rPr lang="en-US" altLang="en-US" sz="3100" b="1">
                <a:solidFill>
                  <a:srgbClr val="FFFFCC"/>
                </a:solidFill>
              </a:rPr>
              <a:t>Dermal / Ocular Exposure</a:t>
            </a:r>
            <a:r>
              <a:rPr lang="en-US" altLang="en-US" sz="3100" b="1"/>
              <a:t>: Flood with water</a:t>
            </a:r>
          </a:p>
          <a:p>
            <a:endParaRPr lang="en-US" altLang="en-US" sz="3100" b="1"/>
          </a:p>
          <a:p>
            <a:r>
              <a:rPr lang="en-US" altLang="en-US" sz="3100" b="1">
                <a:solidFill>
                  <a:srgbClr val="FFFFCC"/>
                </a:solidFill>
              </a:rPr>
              <a:t>Oral Exposure</a:t>
            </a:r>
            <a:r>
              <a:rPr lang="en-US" altLang="en-US" sz="3100" b="1"/>
              <a:t>: Drink large amounts of water</a:t>
            </a:r>
          </a:p>
          <a:p>
            <a:endParaRPr lang="en-US" altLang="en-US" sz="3100" b="1"/>
          </a:p>
          <a:p>
            <a:r>
              <a:rPr lang="en-US" altLang="en-US" sz="3100" b="1">
                <a:solidFill>
                  <a:srgbClr val="FFFFCC"/>
                </a:solidFill>
              </a:rPr>
              <a:t>Inhalation Exposure</a:t>
            </a:r>
            <a:r>
              <a:rPr lang="en-US" altLang="en-US" sz="3100" b="1"/>
              <a:t>: Relocate to fresh air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altLang="en-US" sz="4000" b="1"/>
              <a:t>Avoiding &amp; Reducing Exposures to Pesticides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CC"/>
                </a:solidFill>
              </a:rPr>
              <a:t>Use safety systems (closed systems &amp; enclosed cabs)</a:t>
            </a:r>
          </a:p>
          <a:p>
            <a:pPr>
              <a:lnSpc>
                <a:spcPct val="90000"/>
              </a:lnSpc>
            </a:pPr>
            <a:endParaRPr lang="en-US" altLang="en-US" b="1">
              <a:solidFill>
                <a:srgbClr val="FFFF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CC"/>
                </a:solidFill>
              </a:rPr>
              <a:t>Wear appropriate personal protective equipment (PPE)</a:t>
            </a:r>
          </a:p>
          <a:p>
            <a:pPr>
              <a:lnSpc>
                <a:spcPct val="90000"/>
              </a:lnSpc>
            </a:pPr>
            <a:endParaRPr lang="en-US" altLang="en-US" b="1">
              <a:solidFill>
                <a:srgbClr val="FFFF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CC"/>
                </a:solidFill>
              </a:rPr>
              <a:t>Wash exposed areas often</a:t>
            </a:r>
          </a:p>
          <a:p>
            <a:pPr>
              <a:lnSpc>
                <a:spcPct val="90000"/>
              </a:lnSpc>
            </a:pPr>
            <a:endParaRPr lang="en-US" altLang="en-US" b="1">
              <a:solidFill>
                <a:srgbClr val="FFFF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CC"/>
                </a:solidFill>
              </a:rPr>
              <a:t>Keep personal protective equipment clean and in good operating condition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altLang="en-US" b="1"/>
              <a:t>Heat Stress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>
                <a:solidFill>
                  <a:srgbClr val="FFFF99"/>
                </a:solidFill>
              </a:rPr>
              <a:t>Body cannot cope with the current heat exposure</a:t>
            </a:r>
          </a:p>
          <a:p>
            <a:pPr algn="ctr">
              <a:buFontTx/>
              <a:buNone/>
            </a:pPr>
            <a:endParaRPr lang="en-US" altLang="en-US" sz="1800">
              <a:solidFill>
                <a:srgbClr val="FFFF99"/>
              </a:solidFill>
            </a:endParaRPr>
          </a:p>
          <a:p>
            <a:pPr>
              <a:buFontTx/>
              <a:buNone/>
            </a:pPr>
            <a:r>
              <a:rPr lang="en-US" altLang="en-US" b="1" u="sng">
                <a:solidFill>
                  <a:srgbClr val="FFFFCC"/>
                </a:solidFill>
              </a:rPr>
              <a:t>Possible Symptoms include</a:t>
            </a:r>
            <a:r>
              <a:rPr lang="en-US" altLang="en-US" b="1">
                <a:solidFill>
                  <a:srgbClr val="FFFFCC"/>
                </a:solidFill>
              </a:rPr>
              <a:t>:</a:t>
            </a:r>
          </a:p>
          <a:p>
            <a:pPr lvl="1"/>
            <a:r>
              <a:rPr lang="en-US" altLang="en-US"/>
              <a:t>Fatigue (exhaustion, muscle weakness)</a:t>
            </a:r>
          </a:p>
          <a:p>
            <a:pPr lvl="1"/>
            <a:r>
              <a:rPr lang="en-US" altLang="en-US"/>
              <a:t>Headache, Nausea, &amp; Chills</a:t>
            </a:r>
          </a:p>
          <a:p>
            <a:pPr lvl="1"/>
            <a:r>
              <a:rPr lang="en-US" altLang="en-US"/>
              <a:t>Dizziness &amp; Fainting</a:t>
            </a:r>
          </a:p>
          <a:p>
            <a:pPr lvl="1"/>
            <a:r>
              <a:rPr lang="en-US" altLang="en-US"/>
              <a:t>Severe thirst &amp; dry mouth</a:t>
            </a:r>
          </a:p>
          <a:p>
            <a:pPr lvl="1"/>
            <a:r>
              <a:rPr lang="en-US" altLang="en-US"/>
              <a:t>Clammy skin or hot, dry skin</a:t>
            </a:r>
          </a:p>
          <a:p>
            <a:pPr lvl="1"/>
            <a:r>
              <a:rPr lang="en-US" altLang="en-US"/>
              <a:t>Heavy sweating or complete lack of sweating</a:t>
            </a:r>
          </a:p>
          <a:p>
            <a:pPr lvl="1"/>
            <a:r>
              <a:rPr lang="en-US" altLang="en-US"/>
              <a:t>Altered behavior (confusion, slurred speech, quarrelsome / irrational behavior)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Avoiding Heat Stress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6324600" cy="4953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b="1" u="sng">
                <a:solidFill>
                  <a:srgbClr val="FFFF99"/>
                </a:solidFill>
              </a:rPr>
              <a:t>Adjust</a:t>
            </a:r>
            <a:r>
              <a:rPr lang="en-US" altLang="en-US" b="1">
                <a:solidFill>
                  <a:srgbClr val="FFFF99"/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altLang="en-US" b="1"/>
              <a:t>Heat factors</a:t>
            </a:r>
          </a:p>
          <a:p>
            <a:pPr>
              <a:lnSpc>
                <a:spcPct val="90000"/>
              </a:lnSpc>
            </a:pPr>
            <a:endParaRPr lang="en-US" altLang="en-US" sz="1600" b="1"/>
          </a:p>
          <a:p>
            <a:pPr>
              <a:lnSpc>
                <a:spcPct val="90000"/>
              </a:lnSpc>
            </a:pPr>
            <a:r>
              <a:rPr lang="en-US" altLang="en-US" b="1"/>
              <a:t>Workload</a:t>
            </a:r>
          </a:p>
          <a:p>
            <a:pPr>
              <a:lnSpc>
                <a:spcPct val="90000"/>
              </a:lnSpc>
            </a:pPr>
            <a:endParaRPr lang="en-US" altLang="en-US" sz="1600" b="1"/>
          </a:p>
          <a:p>
            <a:pPr>
              <a:lnSpc>
                <a:spcPct val="90000"/>
              </a:lnSpc>
            </a:pPr>
            <a:r>
              <a:rPr lang="en-US" altLang="en-US" b="1"/>
              <a:t>Personal protective equipment</a:t>
            </a:r>
          </a:p>
          <a:p>
            <a:pPr>
              <a:lnSpc>
                <a:spcPct val="90000"/>
              </a:lnSpc>
            </a:pPr>
            <a:endParaRPr lang="en-US" altLang="en-US" sz="1600" b="1"/>
          </a:p>
          <a:p>
            <a:pPr>
              <a:lnSpc>
                <a:spcPct val="90000"/>
              </a:lnSpc>
            </a:pPr>
            <a:r>
              <a:rPr lang="en-US" altLang="en-US" b="1"/>
              <a:t>Amount of water consumed</a:t>
            </a:r>
          </a:p>
          <a:p>
            <a:pPr>
              <a:lnSpc>
                <a:spcPct val="90000"/>
              </a:lnSpc>
            </a:pPr>
            <a:endParaRPr lang="en-US" altLang="en-US" sz="1800" b="1"/>
          </a:p>
          <a:p>
            <a:pPr>
              <a:lnSpc>
                <a:spcPct val="90000"/>
              </a:lnSpc>
            </a:pPr>
            <a:r>
              <a:rPr lang="en-US" altLang="en-US" b="1"/>
              <a:t>Work schedule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Pesticide Mode of Action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r>
              <a:rPr lang="en-US" altLang="en-US" b="1">
                <a:solidFill>
                  <a:srgbClr val="FFF989"/>
                </a:solidFill>
              </a:rPr>
              <a:t>Contact</a:t>
            </a:r>
            <a:r>
              <a:rPr lang="en-US" altLang="en-US" b="1"/>
              <a:t>: Act when they touch the pest or vice versa</a:t>
            </a:r>
          </a:p>
          <a:p>
            <a:endParaRPr lang="en-US" altLang="en-US" b="1"/>
          </a:p>
          <a:p>
            <a:r>
              <a:rPr lang="en-US" altLang="en-US" b="1">
                <a:solidFill>
                  <a:srgbClr val="FFF989"/>
                </a:solidFill>
              </a:rPr>
              <a:t>Systemic</a:t>
            </a:r>
            <a:r>
              <a:rPr lang="en-US" altLang="en-US" b="1"/>
              <a:t>: Taken into the blood of the host; pest killed as it feeds – host not harmed</a:t>
            </a:r>
          </a:p>
          <a:p>
            <a:endParaRPr lang="en-US" altLang="en-US" b="1"/>
          </a:p>
          <a:p>
            <a:r>
              <a:rPr lang="en-US" altLang="en-US" b="1">
                <a:solidFill>
                  <a:srgbClr val="FFF989"/>
                </a:solidFill>
              </a:rPr>
              <a:t>Translocated</a:t>
            </a:r>
            <a:r>
              <a:rPr lang="en-US" altLang="en-US" b="1"/>
              <a:t>: Kill when absorbed &amp; moved throughout entire pest’s system </a:t>
            </a:r>
          </a:p>
          <a:p>
            <a:pPr lvl="1"/>
            <a:r>
              <a:rPr lang="en-US" altLang="en-US" b="1">
                <a:solidFill>
                  <a:srgbClr val="CCFF99"/>
                </a:solidFill>
              </a:rPr>
              <a:t>Herbicides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sz="4000" b="1"/>
              <a:t>Possible Pesticide Poisonings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39200" cy="52578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n-US" altLang="en-US" sz="2800" b="1">
                <a:solidFill>
                  <a:schemeClr val="folHlink"/>
                </a:solidFill>
              </a:rPr>
              <a:t>Do not waste time trying to diagnose the problem SEEK MEDICAL HELP</a:t>
            </a:r>
          </a:p>
          <a:p>
            <a:pPr marL="609600" indent="-609600">
              <a:buFontTx/>
              <a:buNone/>
            </a:pPr>
            <a:endParaRPr lang="en-US" altLang="en-US" sz="2800" b="1">
              <a:solidFill>
                <a:srgbClr val="FFFF99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sz="2800"/>
              <a:t>Move the person to a cooler place away from pesticides</a:t>
            </a:r>
          </a:p>
          <a:p>
            <a:pPr marL="609600" indent="-609600">
              <a:buFontTx/>
              <a:buAutoNum type="arabicPeriod"/>
            </a:pPr>
            <a:endParaRPr lang="en-US" altLang="en-US" sz="1400"/>
          </a:p>
          <a:p>
            <a:pPr marL="609600" indent="-609600">
              <a:buFontTx/>
              <a:buAutoNum type="arabicPeriod"/>
            </a:pPr>
            <a:r>
              <a:rPr lang="en-US" altLang="en-US" sz="2800"/>
              <a:t>Remove skin-contaminating (or overly-warming) personal protective equipment &amp; other clothing</a:t>
            </a:r>
          </a:p>
          <a:p>
            <a:pPr marL="609600" indent="-609600">
              <a:buFontTx/>
              <a:buAutoNum type="arabicPeriod"/>
            </a:pPr>
            <a:endParaRPr lang="en-US" altLang="en-US" sz="1400"/>
          </a:p>
          <a:p>
            <a:pPr marL="609600" indent="-609600">
              <a:buFontTx/>
              <a:buAutoNum type="arabicPeriod"/>
            </a:pPr>
            <a:r>
              <a:rPr lang="en-US" altLang="en-US" sz="2800"/>
              <a:t>Clean and cool the skin with water</a:t>
            </a:r>
          </a:p>
          <a:p>
            <a:pPr marL="609600" indent="-609600">
              <a:buFontTx/>
              <a:buAutoNum type="arabicPeriod"/>
            </a:pPr>
            <a:endParaRPr lang="en-US" altLang="en-US" sz="1600"/>
          </a:p>
          <a:p>
            <a:pPr marL="609600" indent="-609600">
              <a:buFontTx/>
              <a:buAutoNum type="arabicPeriod"/>
            </a:pPr>
            <a:r>
              <a:rPr lang="en-US" altLang="en-US" sz="2800"/>
              <a:t>Provide plenty of water to drink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130425"/>
            <a:ext cx="8229600" cy="1755775"/>
          </a:xfrm>
        </p:spPr>
        <p:txBody>
          <a:bodyPr anchor="ctr"/>
          <a:lstStyle/>
          <a:p>
            <a:r>
              <a:rPr lang="en-US" altLang="en-US" sz="5400" b="1"/>
              <a:t>Personal Protective Equipment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4000" b="1"/>
          </a:p>
          <a:p>
            <a:r>
              <a:rPr lang="en-US" altLang="en-US" sz="4000" b="1"/>
              <a:t>Chapter 7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Personal Protection Equipment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876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 b="1">
                <a:solidFill>
                  <a:srgbClr val="FFFF99"/>
                </a:solidFill>
              </a:rPr>
              <a:t>Chemical Resistant</a:t>
            </a:r>
            <a:r>
              <a:rPr lang="en-US" altLang="en-US" sz="2800" b="1"/>
              <a:t>: Prevents pesticide movement through the material during use</a:t>
            </a:r>
          </a:p>
          <a:p>
            <a:pPr algn="ctr"/>
            <a:endParaRPr lang="en-US" altLang="en-US" sz="2800" b="1"/>
          </a:p>
          <a:p>
            <a:pPr algn="ctr">
              <a:buFontTx/>
              <a:buNone/>
            </a:pPr>
            <a:r>
              <a:rPr lang="en-US" altLang="en-US" sz="2800" b="1"/>
              <a:t>Non-chemically resistant material may become…</a:t>
            </a:r>
          </a:p>
          <a:p>
            <a:pPr algn="ctr">
              <a:buFontTx/>
              <a:buNone/>
            </a:pPr>
            <a:r>
              <a:rPr lang="en-US" altLang="en-US" sz="2800">
                <a:solidFill>
                  <a:srgbClr val="FFFFCC"/>
                </a:solidFill>
              </a:rPr>
              <a:t>        Discolored          Soft / Spongy             Swollen</a:t>
            </a:r>
          </a:p>
          <a:p>
            <a:pPr algn="ctr">
              <a:buFontTx/>
              <a:buNone/>
            </a:pPr>
            <a:r>
              <a:rPr lang="en-US" altLang="en-US" sz="2800">
                <a:solidFill>
                  <a:srgbClr val="FFFFCC"/>
                </a:solidFill>
              </a:rPr>
              <a:t>        Dissolved           Jelly-like                     Cracked</a:t>
            </a:r>
          </a:p>
          <a:p>
            <a:pPr algn="ctr">
              <a:buFontTx/>
              <a:buNone/>
            </a:pPr>
            <a:r>
              <a:rPr lang="en-US" altLang="en-US" sz="2800">
                <a:solidFill>
                  <a:srgbClr val="FFFFCC"/>
                </a:solidFill>
              </a:rPr>
              <a:t>        Eroded               Stiff                             Brittle</a:t>
            </a:r>
          </a:p>
          <a:p>
            <a:pPr algn="ctr"/>
            <a:endParaRPr lang="en-US" altLang="en-US" sz="2800">
              <a:solidFill>
                <a:srgbClr val="FFFFCC"/>
              </a:solidFill>
            </a:endParaRPr>
          </a:p>
          <a:p>
            <a:pPr algn="ctr">
              <a:buFontTx/>
              <a:buNone/>
            </a:pPr>
            <a:r>
              <a:rPr lang="en-US" altLang="en-US" sz="2800" b="1">
                <a:solidFill>
                  <a:schemeClr val="folHlink"/>
                </a:solidFill>
              </a:rPr>
              <a:t>Plastic: most chemically resistant PPE material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altLang="en-US" b="1"/>
              <a:t>Coveralls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915400" cy="57150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 b="1">
                <a:solidFill>
                  <a:srgbClr val="FFFF99"/>
                </a:solidFill>
              </a:rPr>
              <a:t>For Maximum Protection, Wear Coveralls…</a:t>
            </a:r>
          </a:p>
          <a:p>
            <a:pPr marL="609600" indent="-609600">
              <a:buFontTx/>
              <a:buAutoNum type="arabicPeriod"/>
            </a:pPr>
            <a:endParaRPr lang="en-US" altLang="en-US" b="1"/>
          </a:p>
          <a:p>
            <a:pPr marL="609600" indent="-609600">
              <a:buFontTx/>
              <a:buAutoNum type="arabicPeriod"/>
            </a:pPr>
            <a:r>
              <a:rPr lang="en-US" altLang="en-US" b="1"/>
              <a:t>Over another layer of clothing </a:t>
            </a:r>
          </a:p>
          <a:p>
            <a:pPr marL="609600" indent="-609600">
              <a:buFontTx/>
              <a:buAutoNum type="arabicPeriod"/>
            </a:pPr>
            <a:endParaRPr lang="en-US" altLang="en-US" b="1"/>
          </a:p>
          <a:p>
            <a:pPr marL="609600" indent="-609600">
              <a:buFontTx/>
              <a:buAutoNum type="arabicPeriod"/>
            </a:pPr>
            <a:r>
              <a:rPr lang="en-US" altLang="en-US" b="1"/>
              <a:t>Loose-fitting so there is a layer of air between PPE &amp; the skin / inner clothing</a:t>
            </a:r>
          </a:p>
          <a:p>
            <a:pPr marL="609600" indent="-609600">
              <a:buFontTx/>
              <a:buAutoNum type="arabicPeriod"/>
            </a:pPr>
            <a:endParaRPr lang="en-US" altLang="en-US" b="1"/>
          </a:p>
          <a:p>
            <a:pPr marL="609600" indent="-609600">
              <a:buFontTx/>
              <a:buAutoNum type="arabicPeriod"/>
            </a:pPr>
            <a:r>
              <a:rPr lang="en-US" altLang="en-US" b="1"/>
              <a:t>With tightly constructed seams + snug, overlapping closures (no gaps, not readily unfastened) 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altLang="en-US"/>
              <a:t>Gloves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rgbClr val="FFFF99"/>
                </a:solidFill>
              </a:rPr>
              <a:t>Wear chemical-resistant gloves whenever using pesticides that may contact your hands (unless directed by pesticide label)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400">
              <a:solidFill>
                <a:srgbClr val="FFFF99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folHlink"/>
                </a:solidFill>
              </a:rPr>
              <a:t>**Hands are the most likely route of pesticide exposure**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u="sng">
                <a:solidFill>
                  <a:srgbClr val="FFFFCC"/>
                </a:solidFill>
              </a:rPr>
              <a:t>Proper Removal during Pesticide Handling</a:t>
            </a:r>
            <a:r>
              <a:rPr lang="en-US" altLang="en-US" sz="2400">
                <a:solidFill>
                  <a:srgbClr val="FFFFCC"/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wash gloves thoroughly before removal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wash &amp; dry hands thoroughly before putting the gloves on again 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u="sng">
                <a:solidFill>
                  <a:srgbClr val="FFFFCC"/>
                </a:solidFill>
              </a:rPr>
              <a:t>Replace</a:t>
            </a:r>
            <a:r>
              <a:rPr lang="en-US" altLang="en-US" sz="2400">
                <a:solidFill>
                  <a:srgbClr val="FFFFCC"/>
                </a:solidFill>
              </a:rPr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/>
              <a:t>Reusable gloves</a:t>
            </a:r>
            <a:r>
              <a:rPr lang="en-US" altLang="en-US" sz="2400"/>
              <a:t>: </a:t>
            </a:r>
            <a:r>
              <a:rPr lang="en-US" altLang="en-US" sz="2400">
                <a:solidFill>
                  <a:srgbClr val="FFFF99"/>
                </a:solidFill>
              </a:rPr>
              <a:t>Every 5-7 work days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000">
              <a:solidFill>
                <a:srgbClr val="FFFF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/>
              <a:t>Extra-heavy-duty gloves (butyl or nitrile rubber):</a:t>
            </a:r>
            <a:r>
              <a:rPr lang="en-US" altLang="en-US" sz="2400"/>
              <a:t> </a:t>
            </a:r>
            <a:r>
              <a:rPr lang="en-US" altLang="en-US" sz="2400">
                <a:solidFill>
                  <a:srgbClr val="FFFF99"/>
                </a:solidFill>
              </a:rPr>
              <a:t>Every 10-14 WD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200">
              <a:solidFill>
                <a:srgbClr val="FFFF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/>
              <a:t>Gloves showing wear, damage, or leaks</a:t>
            </a:r>
            <a:r>
              <a:rPr lang="en-US" altLang="en-US" sz="2400"/>
              <a:t>: </a:t>
            </a:r>
            <a:r>
              <a:rPr lang="en-US" altLang="en-US" sz="2400">
                <a:solidFill>
                  <a:srgbClr val="FFFF99"/>
                </a:solidFill>
              </a:rPr>
              <a:t>IMMEDIATELY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 b="1"/>
              <a:t>Protective Headgear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915400" cy="5257800"/>
          </a:xfrm>
        </p:spPr>
        <p:txBody>
          <a:bodyPr/>
          <a:lstStyle/>
          <a:p>
            <a:r>
              <a:rPr lang="en-US" altLang="en-US" sz="2800" b="1">
                <a:solidFill>
                  <a:srgbClr val="FFFFCC"/>
                </a:solidFill>
              </a:rPr>
              <a:t>WHEN:</a:t>
            </a:r>
            <a:r>
              <a:rPr lang="en-US" altLang="en-US" sz="2800" b="1"/>
              <a:t> Wear for risks of overhead pesticide exposure</a:t>
            </a:r>
          </a:p>
          <a:p>
            <a:endParaRPr lang="en-US" altLang="en-US" sz="2800" b="1"/>
          </a:p>
          <a:p>
            <a:r>
              <a:rPr lang="en-US" altLang="en-US" sz="2800" b="1">
                <a:solidFill>
                  <a:srgbClr val="FFFFCC"/>
                </a:solidFill>
              </a:rPr>
              <a:t>WHY:</a:t>
            </a:r>
            <a:r>
              <a:rPr lang="en-US" altLang="en-US" sz="2800" b="1"/>
              <a:t> Protect your head, neck, eyes, mouth, and face</a:t>
            </a:r>
          </a:p>
          <a:p>
            <a:endParaRPr lang="en-US" altLang="en-US" sz="2800" b="1"/>
          </a:p>
          <a:p>
            <a:r>
              <a:rPr lang="en-US" altLang="en-US" sz="2800" b="1">
                <a:solidFill>
                  <a:srgbClr val="FFFFCC"/>
                </a:solidFill>
              </a:rPr>
              <a:t>WHAT:</a:t>
            </a:r>
            <a:r>
              <a:rPr lang="en-US" altLang="en-US" sz="2800" b="1"/>
              <a:t> Chemically-resistant hood or wide-brimmed hat</a:t>
            </a:r>
          </a:p>
          <a:p>
            <a:endParaRPr lang="en-US" altLang="en-US" sz="2800" b="1"/>
          </a:p>
          <a:p>
            <a:pPr>
              <a:buFontTx/>
              <a:buNone/>
            </a:pPr>
            <a:r>
              <a:rPr lang="en-US" altLang="en-US" sz="2800" b="1">
                <a:solidFill>
                  <a:srgbClr val="FFFF99"/>
                </a:solidFill>
              </a:rPr>
              <a:t>	Plastic "safari" hat  with a plastic sweatband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Eyewear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u="sng">
                <a:solidFill>
                  <a:srgbClr val="FFFFCC"/>
                </a:solidFill>
              </a:rPr>
              <a:t>Available Protective Eyewear</a:t>
            </a:r>
          </a:p>
          <a:p>
            <a:r>
              <a:rPr lang="en-US" altLang="en-US" b="1"/>
              <a:t>Goggles</a:t>
            </a:r>
          </a:p>
          <a:p>
            <a:r>
              <a:rPr lang="en-US" altLang="en-US" b="1"/>
              <a:t>Face shield</a:t>
            </a:r>
          </a:p>
          <a:p>
            <a:r>
              <a:rPr lang="en-US" altLang="en-US" b="1"/>
              <a:t>Safety glasses with brow and side shields 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Respirators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9154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FFFFCC"/>
                </a:solidFill>
              </a:rPr>
              <a:t>Dust/mist-filtering respirators</a:t>
            </a:r>
            <a:r>
              <a:rPr lang="en-US" altLang="en-US" sz="2800"/>
              <a:t> are masks or cartridges that filter dust, mists, and particles out of the surrounding air. </a:t>
            </a:r>
          </a:p>
          <a:p>
            <a:pPr>
              <a:lnSpc>
                <a:spcPct val="80000"/>
              </a:lnSpc>
            </a:pPr>
            <a:endParaRPr lang="en-US" altLang="en-US" sz="1000"/>
          </a:p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FFFFCC"/>
                </a:solidFill>
              </a:rPr>
              <a:t>Vapor-removing respirators</a:t>
            </a:r>
            <a:r>
              <a:rPr lang="en-US" altLang="en-US" sz="2800"/>
              <a:t> use a cartridge or canister to remove pesticide gases and vapors from the surrounding air. </a:t>
            </a:r>
          </a:p>
          <a:p>
            <a:pPr>
              <a:lnSpc>
                <a:spcPct val="80000"/>
              </a:lnSpc>
            </a:pPr>
            <a:endParaRPr lang="en-US" altLang="en-US" sz="1000"/>
          </a:p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FFFFCC"/>
                </a:solidFill>
              </a:rPr>
              <a:t>Air-supplying respirators</a:t>
            </a:r>
            <a:r>
              <a:rPr lang="en-US" altLang="en-US" sz="2800"/>
              <a:t> provide you with clean air from an air tank </a:t>
            </a:r>
          </a:p>
          <a:p>
            <a:pPr>
              <a:lnSpc>
                <a:spcPct val="80000"/>
              </a:lnSpc>
            </a:pPr>
            <a:endParaRPr lang="en-US" altLang="en-US" sz="1000"/>
          </a:p>
          <a:p>
            <a:pPr>
              <a:lnSpc>
                <a:spcPct val="80000"/>
              </a:lnSpc>
            </a:pPr>
            <a:r>
              <a:rPr lang="en-US" altLang="en-US" sz="2800" u="sng">
                <a:solidFill>
                  <a:srgbClr val="FFFF99"/>
                </a:solidFill>
              </a:rPr>
              <a:t>Storage</a:t>
            </a:r>
            <a:r>
              <a:rPr lang="en-US" altLang="en-US" sz="2800"/>
              <a:t>: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seal respirator in a clean, airtight container (sturdy zip-closable plastic bag)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cap cartridge or canister openings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/>
              <a:t>Replacing Filters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u="sng"/>
              <a:t>Change Filters, Canisters, or Cartridges</a:t>
            </a:r>
            <a:r>
              <a:rPr lang="en-US" altLang="en-US"/>
              <a:t>…</a:t>
            </a:r>
            <a:endParaRPr lang="en-US" altLang="en-US" u="sng"/>
          </a:p>
          <a:p>
            <a:r>
              <a:rPr lang="en-US" altLang="en-US">
                <a:solidFill>
                  <a:srgbClr val="FFFF99"/>
                </a:solidFill>
              </a:rPr>
              <a:t>When you have difficulties breathing</a:t>
            </a:r>
          </a:p>
          <a:p>
            <a:endParaRPr lang="en-US" altLang="en-US" sz="1000">
              <a:solidFill>
                <a:srgbClr val="FFFF99"/>
              </a:solidFill>
            </a:endParaRPr>
          </a:p>
          <a:p>
            <a:r>
              <a:rPr lang="en-US" altLang="en-US">
                <a:solidFill>
                  <a:srgbClr val="FFFF99"/>
                </a:solidFill>
              </a:rPr>
              <a:t>After eight hours of work use</a:t>
            </a:r>
          </a:p>
          <a:p>
            <a:endParaRPr lang="en-US" altLang="en-US" sz="1000">
              <a:solidFill>
                <a:srgbClr val="FFFF99"/>
              </a:solidFill>
            </a:endParaRPr>
          </a:p>
          <a:p>
            <a:r>
              <a:rPr lang="en-US" altLang="en-US">
                <a:solidFill>
                  <a:srgbClr val="FFFF99"/>
                </a:solidFill>
              </a:rPr>
              <a:t>If you smell, taste, or feel irritation from pesticide vapors</a:t>
            </a:r>
          </a:p>
          <a:p>
            <a:endParaRPr lang="en-US" altLang="en-US" sz="1000">
              <a:solidFill>
                <a:srgbClr val="FFFF99"/>
              </a:solidFill>
            </a:endParaRPr>
          </a:p>
          <a:p>
            <a:r>
              <a:rPr lang="en-US" altLang="en-US">
                <a:solidFill>
                  <a:srgbClr val="FFFF99"/>
                </a:solidFill>
              </a:rPr>
              <a:t>As instructed by the "service life indicator“</a:t>
            </a:r>
          </a:p>
          <a:p>
            <a:endParaRPr lang="en-US" altLang="en-US" sz="1000">
              <a:solidFill>
                <a:srgbClr val="FFFF99"/>
              </a:solidFill>
            </a:endParaRPr>
          </a:p>
          <a:p>
            <a:r>
              <a:rPr lang="en-US" altLang="en-US">
                <a:solidFill>
                  <a:srgbClr val="FFFF99"/>
                </a:solidFill>
              </a:rPr>
              <a:t>After the time limit set by the manufacturer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altLang="en-US" sz="4000"/>
              <a:t>Cleaning Personal Protection Equipment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915400" cy="5334000"/>
          </a:xfrm>
        </p:spPr>
        <p:txBody>
          <a:bodyPr/>
          <a:lstStyle/>
          <a:p>
            <a:pPr marL="609600" indent="-609600"/>
            <a:r>
              <a:rPr lang="en-US" altLang="en-US">
                <a:solidFill>
                  <a:srgbClr val="FFFFCC"/>
                </a:solidFill>
              </a:rPr>
              <a:t>Wear chemical-resistant gloves and apron, especially if handling items </a:t>
            </a:r>
          </a:p>
          <a:p>
            <a:pPr marL="990600" lvl="1" indent="-533400">
              <a:buFontTx/>
              <a:buAutoNum type="arabicPeriod"/>
            </a:pPr>
            <a:r>
              <a:rPr lang="en-US" altLang="en-US"/>
              <a:t>contaminated on a regular basis </a:t>
            </a:r>
          </a:p>
          <a:p>
            <a:pPr marL="990600" lvl="1" indent="-533400">
              <a:buFontTx/>
              <a:buAutoNum type="arabicPeriod"/>
            </a:pPr>
            <a:r>
              <a:rPr lang="en-US" altLang="en-US"/>
              <a:t>highly toxic pesticides</a:t>
            </a:r>
          </a:p>
          <a:p>
            <a:pPr marL="609600" indent="-609600"/>
            <a:endParaRPr lang="en-US" altLang="en-US" sz="1400"/>
          </a:p>
          <a:p>
            <a:pPr marL="609600" indent="-609600"/>
            <a:r>
              <a:rPr lang="en-US" altLang="en-US">
                <a:solidFill>
                  <a:srgbClr val="FFFFCC"/>
                </a:solidFill>
              </a:rPr>
              <a:t>Work in a well-ventilated area </a:t>
            </a:r>
          </a:p>
          <a:p>
            <a:pPr marL="609600" indent="-609600"/>
            <a:endParaRPr lang="en-US" altLang="en-US" sz="1600">
              <a:solidFill>
                <a:srgbClr val="FFFFCC"/>
              </a:solidFill>
            </a:endParaRPr>
          </a:p>
          <a:p>
            <a:pPr marL="609600" indent="-609600"/>
            <a:r>
              <a:rPr lang="en-US" altLang="en-US">
                <a:solidFill>
                  <a:srgbClr val="FFFFCC"/>
                </a:solidFill>
              </a:rPr>
              <a:t>Do not inhale steam from the washer &amp; dryer </a:t>
            </a:r>
          </a:p>
          <a:p>
            <a:pPr marL="609600" indent="-609600"/>
            <a:endParaRPr lang="en-US" altLang="en-US" sz="1600">
              <a:solidFill>
                <a:srgbClr val="FFFFCC"/>
              </a:solidFill>
            </a:endParaRPr>
          </a:p>
          <a:p>
            <a:pPr marL="609600" indent="-609600" algn="ctr">
              <a:buFontTx/>
              <a:buNone/>
            </a:pPr>
            <a:r>
              <a:rPr lang="en-US" altLang="en-US">
                <a:solidFill>
                  <a:schemeClr val="folHlink"/>
                </a:solidFill>
              </a:rPr>
              <a:t>Highly toxic pesticide concentrates cannot be adequately cleaned from PPE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 b="1"/>
              <a:t>Pest Types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91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989"/>
                </a:solidFill>
              </a:rPr>
              <a:t>Continuous</a:t>
            </a:r>
            <a:r>
              <a:rPr lang="en-US" altLang="en-US" b="1"/>
              <a:t>: Constantly present; control regularly</a:t>
            </a:r>
          </a:p>
          <a:p>
            <a:pPr>
              <a:lnSpc>
                <a:spcPct val="90000"/>
              </a:lnSpc>
            </a:pPr>
            <a:endParaRPr lang="en-US" altLang="en-US" b="1"/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989"/>
                </a:solidFill>
              </a:rPr>
              <a:t>Sporadic</a:t>
            </a:r>
            <a:r>
              <a:rPr lang="en-US" altLang="en-US" b="1"/>
              <a:t>: Do not require routine control</a:t>
            </a:r>
          </a:p>
          <a:p>
            <a:pPr lvl="1">
              <a:lnSpc>
                <a:spcPct val="90000"/>
              </a:lnSpc>
            </a:pPr>
            <a:r>
              <a:rPr lang="en-US" altLang="en-US" b="1"/>
              <a:t>Migratory</a:t>
            </a:r>
          </a:p>
          <a:p>
            <a:pPr lvl="1">
              <a:lnSpc>
                <a:spcPct val="90000"/>
              </a:lnSpc>
            </a:pPr>
            <a:r>
              <a:rPr lang="en-US" altLang="en-US" b="1"/>
              <a:t>Cyclical</a:t>
            </a:r>
          </a:p>
          <a:p>
            <a:pPr>
              <a:lnSpc>
                <a:spcPct val="90000"/>
              </a:lnSpc>
            </a:pPr>
            <a:endParaRPr lang="en-US" altLang="en-US" b="1"/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989"/>
                </a:solidFill>
              </a:rPr>
              <a:t>Potential</a:t>
            </a:r>
            <a:r>
              <a:rPr lang="en-US" altLang="en-US" b="1"/>
              <a:t>: Not pests under normal circumstances, but may become so, requiring control in certain situations 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Legal Responsibility for PPE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algn="ctr">
              <a:buFontTx/>
              <a:buNone/>
            </a:pPr>
            <a:endParaRPr lang="en-US" altLang="en-US" b="1">
              <a:solidFill>
                <a:srgbClr val="FFFFCC"/>
              </a:solidFill>
            </a:endParaRPr>
          </a:p>
          <a:p>
            <a:pPr algn="ctr">
              <a:buFontTx/>
              <a:buNone/>
            </a:pPr>
            <a:r>
              <a:rPr lang="en-US" altLang="en-US" b="1">
                <a:solidFill>
                  <a:srgbClr val="FFFFCC"/>
                </a:solidFill>
              </a:rPr>
              <a:t>By law, you must wear at least the PPE listed on the labeling for handling</a:t>
            </a:r>
          </a:p>
          <a:p>
            <a:pPr algn="ctr">
              <a:buFontTx/>
              <a:buNone/>
            </a:pPr>
            <a:endParaRPr lang="en-US" altLang="en-US" b="1">
              <a:solidFill>
                <a:srgbClr val="FFFFCC"/>
              </a:solidFill>
            </a:endParaRPr>
          </a:p>
          <a:p>
            <a:pPr algn="ctr">
              <a:buFontTx/>
              <a:buNone/>
            </a:pPr>
            <a:endParaRPr lang="en-US" altLang="en-US" b="1">
              <a:solidFill>
                <a:srgbClr val="FFFFCC"/>
              </a:solidFill>
            </a:endParaRPr>
          </a:p>
          <a:p>
            <a:pPr algn="ctr">
              <a:buFontTx/>
              <a:buNone/>
            </a:pPr>
            <a:r>
              <a:rPr lang="en-US" altLang="en-US" b="1">
                <a:solidFill>
                  <a:srgbClr val="FFFF66"/>
                </a:solidFill>
              </a:rPr>
              <a:t>May wear additional PPE if wanted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130425"/>
            <a:ext cx="8229600" cy="1755775"/>
          </a:xfrm>
        </p:spPr>
        <p:txBody>
          <a:bodyPr anchor="ctr"/>
          <a:lstStyle/>
          <a:p>
            <a:r>
              <a:rPr lang="en-US" altLang="en-US" sz="5400" b="1"/>
              <a:t>Pesticide Handling Decisions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4000" b="1"/>
          </a:p>
          <a:p>
            <a:r>
              <a:rPr lang="en-US" altLang="en-US" sz="4000" b="1"/>
              <a:t>Chapter 8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altLang="en-US" b="1"/>
              <a:t>Questions for Pesticide Supervisors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22438"/>
            <a:ext cx="8686800" cy="5135562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solidFill>
                  <a:srgbClr val="FFFFCC"/>
                </a:solidFill>
              </a:rPr>
              <a:t>Have I read the labeling? 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en-US" altLang="en-US" sz="900">
              <a:solidFill>
                <a:srgbClr val="FFFFCC"/>
              </a:solidFill>
            </a:endParaRP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solidFill>
                  <a:srgbClr val="FFFFCC"/>
                </a:solidFill>
              </a:rPr>
              <a:t>How can I avoid exposure to pesticides? 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en-US" altLang="en-US" sz="900">
              <a:solidFill>
                <a:srgbClr val="FFFFCC"/>
              </a:solidFill>
            </a:endParaRP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solidFill>
                  <a:srgbClr val="FFFFCC"/>
                </a:solidFill>
              </a:rPr>
              <a:t>What personal protective equipment is needed? 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en-US" altLang="en-US" sz="900">
              <a:solidFill>
                <a:srgbClr val="FFFFCC"/>
              </a:solidFill>
            </a:endParaRP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solidFill>
                  <a:srgbClr val="FFFFCC"/>
                </a:solidFill>
              </a:rPr>
              <a:t>Is the equipment ready and safe? 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en-US" altLang="en-US" sz="900">
              <a:solidFill>
                <a:srgbClr val="FFFFCC"/>
              </a:solidFill>
            </a:endParaRP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solidFill>
                  <a:srgbClr val="FFFFCC"/>
                </a:solidFill>
              </a:rPr>
              <a:t>Am I avoiding the accidental spread of pesticides? 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en-US" altLang="en-US" sz="900">
              <a:solidFill>
                <a:srgbClr val="FFFFCC"/>
              </a:solidFill>
            </a:endParaRP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solidFill>
                  <a:srgbClr val="FFFFCC"/>
                </a:solidFill>
              </a:rPr>
              <a:t>Have I instructed the handlers I supervise? 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en-US" altLang="en-US" sz="900">
              <a:solidFill>
                <a:srgbClr val="FFFFCC"/>
              </a:solidFill>
            </a:endParaRP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solidFill>
                  <a:srgbClr val="FFFFCC"/>
                </a:solidFill>
              </a:rPr>
              <a:t>Am I prepared for emergencies? 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en-US" altLang="en-US" sz="900">
              <a:solidFill>
                <a:srgbClr val="FFFFCC"/>
              </a:solidFill>
            </a:endParaRP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solidFill>
                  <a:srgbClr val="FFFFCC"/>
                </a:solidFill>
              </a:rPr>
              <a:t>Are people and animals out of the area? 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altLang="en-US" sz="4000"/>
              <a:t>Consequences of Using Pesticides Incorrectly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4525962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altLang="en-US">
                <a:solidFill>
                  <a:srgbClr val="FFFFCC"/>
                </a:solidFill>
              </a:rPr>
              <a:t>Wasted resources</a:t>
            </a:r>
          </a:p>
          <a:p>
            <a:pPr marL="533400" indent="-533400">
              <a:buFontTx/>
              <a:buAutoNum type="arabicPeriod"/>
            </a:pPr>
            <a:r>
              <a:rPr lang="en-US" altLang="en-US">
                <a:solidFill>
                  <a:srgbClr val="FFFFCC"/>
                </a:solidFill>
              </a:rPr>
              <a:t>Failure to control the pest</a:t>
            </a:r>
          </a:p>
          <a:p>
            <a:pPr marL="533400" indent="-533400">
              <a:buFontTx/>
              <a:buAutoNum type="arabicPeriod"/>
            </a:pPr>
            <a:endParaRPr lang="en-US" altLang="en-US" sz="800">
              <a:solidFill>
                <a:srgbClr val="FFFFCC"/>
              </a:solidFill>
            </a:endParaRPr>
          </a:p>
          <a:p>
            <a:pPr marL="533400" indent="-533400">
              <a:buFontTx/>
              <a:buAutoNum type="arabicPeriod"/>
            </a:pPr>
            <a:r>
              <a:rPr lang="en-US" altLang="en-US">
                <a:solidFill>
                  <a:srgbClr val="FFFFCC"/>
                </a:solidFill>
              </a:rPr>
              <a:t>Acute &amp; chronic harmful effects to living beings (including humans), property, and the environment. </a:t>
            </a:r>
          </a:p>
          <a:p>
            <a:pPr marL="533400" indent="-533400">
              <a:buFontTx/>
              <a:buAutoNum type="arabicPeriod"/>
            </a:pPr>
            <a:endParaRPr lang="en-US" altLang="en-US" sz="1000">
              <a:solidFill>
                <a:srgbClr val="FFFFCC"/>
              </a:solidFill>
            </a:endParaRPr>
          </a:p>
          <a:p>
            <a:pPr marL="533400" indent="-533400">
              <a:buFontTx/>
              <a:buAutoNum type="arabicPeriod"/>
            </a:pPr>
            <a:r>
              <a:rPr lang="en-US" altLang="en-US">
                <a:solidFill>
                  <a:srgbClr val="FFFFCC"/>
                </a:solidFill>
              </a:rPr>
              <a:t>Fines as well as legal actions charging you with liability for damages. 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762000"/>
            <a:ext cx="8153400" cy="3657600"/>
          </a:xfrm>
        </p:spPr>
        <p:txBody>
          <a:bodyPr anchor="ctr"/>
          <a:lstStyle/>
          <a:p>
            <a:r>
              <a:rPr lang="en-US" altLang="en-US" sz="5400"/>
              <a:t>Mixing, Loading, &amp; Application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4000"/>
          </a:p>
          <a:p>
            <a:r>
              <a:rPr lang="en-US" altLang="en-US" sz="4000"/>
              <a:t>Chapter 9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Mixing &amp; Loading Correctly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86800" cy="5257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 u="sng">
                <a:solidFill>
                  <a:srgbClr val="FFF989"/>
                </a:solidFill>
              </a:rPr>
              <a:t>Mix-Load Sites</a:t>
            </a:r>
            <a:r>
              <a:rPr lang="en-US" altLang="en-US"/>
              <a:t>:</a:t>
            </a:r>
          </a:p>
          <a:p>
            <a:pPr marL="609600" indent="-609600"/>
            <a:r>
              <a:rPr lang="en-US" altLang="en-US">
                <a:solidFill>
                  <a:srgbClr val="FFFFCC"/>
                </a:solidFill>
              </a:rPr>
              <a:t>Keep the water pipe or hose well above the level of the pesticide mixture</a:t>
            </a:r>
          </a:p>
          <a:p>
            <a:pPr marL="609600" indent="-609600"/>
            <a:endParaRPr lang="en-US" altLang="en-US">
              <a:solidFill>
                <a:srgbClr val="FFFFCC"/>
              </a:solidFill>
            </a:endParaRPr>
          </a:p>
          <a:p>
            <a:pPr marL="609600" indent="-609600"/>
            <a:r>
              <a:rPr lang="en-US" altLang="en-US"/>
              <a:t>Use a device to prevent back-siphoning</a:t>
            </a:r>
          </a:p>
          <a:p>
            <a:pPr marL="609600" indent="-609600"/>
            <a:endParaRPr lang="en-US" altLang="en-US"/>
          </a:p>
          <a:p>
            <a:pPr marL="609600" indent="-609600"/>
            <a:r>
              <a:rPr lang="en-US" altLang="en-US">
                <a:solidFill>
                  <a:srgbClr val="FFFFCC"/>
                </a:solidFill>
              </a:rPr>
              <a:t>Avoid mixing or loading pesticides in areas near water systems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Mixing &amp; Loading PPE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800600"/>
          </a:xfrm>
        </p:spPr>
        <p:txBody>
          <a:bodyPr/>
          <a:lstStyle/>
          <a:p>
            <a:pPr algn="ctr">
              <a:buFontTx/>
              <a:buNone/>
            </a:pPr>
            <a:endParaRPr lang="en-US" altLang="en-US" sz="4000">
              <a:solidFill>
                <a:srgbClr val="FFFFCC"/>
              </a:solidFill>
            </a:endParaRPr>
          </a:p>
          <a:p>
            <a:pPr algn="ctr">
              <a:buFontTx/>
              <a:buNone/>
            </a:pPr>
            <a:r>
              <a:rPr lang="en-US" altLang="en-US" sz="4000">
                <a:solidFill>
                  <a:srgbClr val="FFFFCC"/>
                </a:solidFill>
              </a:rPr>
              <a:t>Front protection</a:t>
            </a:r>
          </a:p>
          <a:p>
            <a:pPr algn="ctr">
              <a:buFontTx/>
              <a:buNone/>
            </a:pPr>
            <a:endParaRPr lang="en-US" altLang="en-US" sz="4000">
              <a:solidFill>
                <a:srgbClr val="FFFFCC"/>
              </a:solidFill>
            </a:endParaRPr>
          </a:p>
          <a:p>
            <a:pPr algn="ctr">
              <a:buFontTx/>
              <a:buNone/>
            </a:pPr>
            <a:r>
              <a:rPr lang="en-US" altLang="en-US" sz="4000">
                <a:solidFill>
                  <a:srgbClr val="FFFFCC"/>
                </a:solidFill>
              </a:rPr>
              <a:t>Face protection</a:t>
            </a:r>
          </a:p>
          <a:p>
            <a:pPr algn="ctr">
              <a:buFontTx/>
              <a:buNone/>
            </a:pPr>
            <a:endParaRPr lang="en-US" altLang="en-US" sz="4000">
              <a:solidFill>
                <a:srgbClr val="FFFFCC"/>
              </a:solidFill>
            </a:endParaRPr>
          </a:p>
          <a:p>
            <a:pPr algn="ctr">
              <a:buFontTx/>
              <a:buNone/>
            </a:pPr>
            <a:r>
              <a:rPr lang="en-US" altLang="en-US" sz="4000">
                <a:solidFill>
                  <a:srgbClr val="FFFFCC"/>
                </a:solidFill>
              </a:rPr>
              <a:t>Protection from dusts &amp; vapors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Pesticide Container Disposal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FFFFCC"/>
                </a:solidFill>
              </a:rPr>
              <a:t>Rinse containers as soon as they are empty (if rinse-able)</a:t>
            </a:r>
          </a:p>
          <a:p>
            <a:pPr>
              <a:lnSpc>
                <a:spcPct val="80000"/>
              </a:lnSpc>
            </a:pPr>
            <a:endParaRPr lang="en-US" altLang="en-US" sz="2800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FFFFCC"/>
                </a:solidFill>
              </a:rPr>
              <a:t>Return all empty pesticide containers to the pesticide storage area or the container holding area when you finish your task. </a:t>
            </a:r>
          </a:p>
          <a:p>
            <a:pPr>
              <a:lnSpc>
                <a:spcPct val="80000"/>
              </a:lnSpc>
            </a:pPr>
            <a:endParaRPr lang="en-US" altLang="en-US" sz="2800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FFFFCC"/>
                </a:solidFill>
              </a:rPr>
              <a:t>Crush, break, or puncture empty containers that cannot be refilled, reconditioned, recycled, or returned to the manufacturer. </a:t>
            </a:r>
          </a:p>
          <a:p>
            <a:pPr>
              <a:lnSpc>
                <a:spcPct val="80000"/>
              </a:lnSpc>
            </a:pPr>
            <a:endParaRPr lang="en-US" altLang="en-US" sz="2800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FFFFCC"/>
                </a:solidFill>
              </a:rPr>
              <a:t>Dispose of containers in accordance with labeling directions and with any laws or regulations that apply.</a:t>
            </a:r>
            <a:r>
              <a:rPr lang="en-US" altLang="en-US" sz="2800"/>
              <a:t> 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Rinsable Pesticide Containers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CC"/>
                </a:solidFill>
              </a:rPr>
              <a:t>Glass, metal, and plastic containers</a:t>
            </a:r>
          </a:p>
          <a:p>
            <a:endParaRPr lang="en-US" altLang="en-US">
              <a:solidFill>
                <a:srgbClr val="FFFFCC"/>
              </a:solidFill>
            </a:endParaRPr>
          </a:p>
          <a:p>
            <a:r>
              <a:rPr lang="en-US" altLang="en-US">
                <a:solidFill>
                  <a:srgbClr val="FFFFCC"/>
                </a:solidFill>
              </a:rPr>
              <a:t>Plastic-lined paper or cardboard containers</a:t>
            </a:r>
          </a:p>
          <a:p>
            <a:endParaRPr lang="en-US" altLang="en-US">
              <a:solidFill>
                <a:srgbClr val="FFFFCC"/>
              </a:solidFill>
            </a:endParaRPr>
          </a:p>
          <a:p>
            <a:r>
              <a:rPr lang="en-US" altLang="en-US">
                <a:solidFill>
                  <a:srgbClr val="FFFFCC"/>
                </a:solidFill>
              </a:rPr>
              <a:t>Unlined paper or cardboard containers that can withstand the rinsing process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Rinsing Pesticide Containers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>
                <a:solidFill>
                  <a:srgbClr val="FFF989"/>
                </a:solidFill>
              </a:rPr>
              <a:t>Rinsate</a:t>
            </a:r>
            <a:r>
              <a:rPr lang="en-US" altLang="en-US"/>
              <a:t>: liquid resulting from the rinsing of a pesticide container or tank</a:t>
            </a:r>
          </a:p>
          <a:p>
            <a:pPr marL="609600" indent="-609600"/>
            <a:endParaRPr lang="en-US" altLang="en-US"/>
          </a:p>
          <a:p>
            <a:pPr marL="609600" indent="-609600">
              <a:buFontTx/>
              <a:buAutoNum type="arabicPeriod"/>
            </a:pPr>
            <a:r>
              <a:rPr lang="en-US" altLang="en-US">
                <a:solidFill>
                  <a:srgbClr val="FFFFCC"/>
                </a:solidFill>
              </a:rPr>
              <a:t>Collect the rinsate 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Reuse it, if possible</a:t>
            </a:r>
          </a:p>
          <a:p>
            <a:pPr marL="609600" indent="-609600">
              <a:buFontTx/>
              <a:buAutoNum type="arabicPeriod"/>
            </a:pPr>
            <a:r>
              <a:rPr lang="en-US" altLang="en-US">
                <a:solidFill>
                  <a:srgbClr val="FFFFCC"/>
                </a:solidFill>
              </a:rPr>
              <a:t>Dispose of it as excess pesticide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b="1"/>
              <a:t>Insects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715000"/>
          </a:xfrm>
        </p:spPr>
        <p:txBody>
          <a:bodyPr/>
          <a:lstStyle/>
          <a:p>
            <a:r>
              <a:rPr lang="en-US" altLang="en-US" b="1">
                <a:solidFill>
                  <a:srgbClr val="FFF989"/>
                </a:solidFill>
              </a:rPr>
              <a:t>6 legs</a:t>
            </a:r>
          </a:p>
          <a:p>
            <a:endParaRPr lang="en-US" altLang="en-US" sz="800" b="1">
              <a:solidFill>
                <a:srgbClr val="FFF989"/>
              </a:solidFill>
            </a:endParaRPr>
          </a:p>
          <a:p>
            <a:r>
              <a:rPr lang="en-US" altLang="en-US" b="1">
                <a:solidFill>
                  <a:srgbClr val="FFF989"/>
                </a:solidFill>
              </a:rPr>
              <a:t>3 Body Parts</a:t>
            </a:r>
          </a:p>
          <a:p>
            <a:pPr lvl="1"/>
            <a:r>
              <a:rPr lang="en-US" altLang="en-US" b="1"/>
              <a:t>Head		Thorax	  Abdomen</a:t>
            </a:r>
          </a:p>
          <a:p>
            <a:pPr lvl="1"/>
            <a:endParaRPr lang="en-US" altLang="en-US" sz="800" b="1"/>
          </a:p>
          <a:p>
            <a:r>
              <a:rPr lang="en-US" altLang="en-US" b="1">
                <a:solidFill>
                  <a:srgbClr val="FFF989"/>
                </a:solidFill>
              </a:rPr>
              <a:t>Mouthparts</a:t>
            </a:r>
          </a:p>
          <a:p>
            <a:pPr lvl="1"/>
            <a:r>
              <a:rPr lang="en-US" altLang="en-US" b="1">
                <a:solidFill>
                  <a:srgbClr val="FFFFCC"/>
                </a:solidFill>
              </a:rPr>
              <a:t>Chewing</a:t>
            </a:r>
            <a:r>
              <a:rPr lang="en-US" altLang="en-US" b="1"/>
              <a:t> … cockroaches, ants, beetles, caterpillars</a:t>
            </a:r>
          </a:p>
          <a:p>
            <a:pPr lvl="1"/>
            <a:r>
              <a:rPr lang="en-US" altLang="en-US" b="1">
                <a:solidFill>
                  <a:srgbClr val="FFFFCC"/>
                </a:solidFill>
              </a:rPr>
              <a:t>Piercing-Sucking</a:t>
            </a:r>
            <a:r>
              <a:rPr lang="en-US" altLang="en-US" b="1"/>
              <a:t>… aphids, true bugs, mosquitoes</a:t>
            </a:r>
          </a:p>
          <a:p>
            <a:pPr lvl="1"/>
            <a:r>
              <a:rPr lang="en-US" altLang="en-US" b="1">
                <a:solidFill>
                  <a:srgbClr val="FFFFCC"/>
                </a:solidFill>
              </a:rPr>
              <a:t>Sponging</a:t>
            </a:r>
            <a:r>
              <a:rPr lang="en-US" altLang="en-US" b="1"/>
              <a:t>… flies (except stable flies)</a:t>
            </a:r>
          </a:p>
          <a:p>
            <a:pPr lvl="1"/>
            <a:r>
              <a:rPr lang="en-US" altLang="en-US" b="1">
                <a:solidFill>
                  <a:srgbClr val="FFFFCC"/>
                </a:solidFill>
              </a:rPr>
              <a:t>Siphoning</a:t>
            </a:r>
            <a:r>
              <a:rPr lang="en-US" altLang="en-US" b="1"/>
              <a:t>… butterflies &amp; moths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/>
              <a:t>Triple-Rinse Procedure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u="sng">
                <a:solidFill>
                  <a:srgbClr val="FFF989"/>
                </a:solidFill>
              </a:rPr>
              <a:t>To triple rinse a container</a:t>
            </a:r>
            <a:r>
              <a:rPr lang="en-US" altLang="en-US" sz="2800">
                <a:solidFill>
                  <a:srgbClr val="FFF989"/>
                </a:solidFill>
              </a:rPr>
              <a:t>: </a:t>
            </a:r>
          </a:p>
          <a:p>
            <a:r>
              <a:rPr lang="en-US" altLang="en-US" sz="2800">
                <a:solidFill>
                  <a:srgbClr val="FFFFCC"/>
                </a:solidFill>
              </a:rPr>
              <a:t>Empty the container into the tank. Let it drain an extra 30 seconds. </a:t>
            </a:r>
          </a:p>
          <a:p>
            <a:r>
              <a:rPr lang="en-US" altLang="en-US" sz="2800"/>
              <a:t>Fill the empty container 10-20 percent full of water. </a:t>
            </a:r>
          </a:p>
          <a:p>
            <a:r>
              <a:rPr lang="en-US" altLang="en-US" sz="2800">
                <a:solidFill>
                  <a:srgbClr val="FFFFCC"/>
                </a:solidFill>
              </a:rPr>
              <a:t>Replace the closure and rotate the container for about 30 seconds. Invert the container so the rinse reaches all the inside surfaces. </a:t>
            </a:r>
          </a:p>
          <a:p>
            <a:r>
              <a:rPr lang="en-US" altLang="en-US" sz="2800"/>
              <a:t>Drain the rinse water from the container into the tank. Let the container drain for 30 seconds. </a:t>
            </a:r>
          </a:p>
          <a:p>
            <a:r>
              <a:rPr lang="en-US" altLang="en-US" sz="2800">
                <a:solidFill>
                  <a:srgbClr val="FFFFCC"/>
                </a:solidFill>
              </a:rPr>
              <a:t>Repeat steps 2 through 4 two more times for a total of three rinses. 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/>
              <a:t>Safe Pesticide Mixing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en-US" altLang="en-US">
                <a:solidFill>
                  <a:srgbClr val="FFF989"/>
                </a:solidFill>
              </a:rPr>
              <a:t>Check the pesticide labeling for pesticides (and other chemicals) known to be compatible with the formulation</a:t>
            </a:r>
          </a:p>
          <a:p>
            <a:endParaRPr lang="en-US" altLang="en-US">
              <a:solidFill>
                <a:srgbClr val="FFF989"/>
              </a:solidFill>
            </a:endParaRPr>
          </a:p>
          <a:p>
            <a:r>
              <a:rPr lang="en-US" altLang="en-US">
                <a:solidFill>
                  <a:srgbClr val="FFFFCC"/>
                </a:solidFill>
              </a:rPr>
              <a:t>Get a compatibility chart, which is available from several sources</a:t>
            </a:r>
          </a:p>
          <a:p>
            <a:endParaRPr lang="en-US" altLang="en-US">
              <a:solidFill>
                <a:srgbClr val="FFFFCC"/>
              </a:solidFill>
            </a:endParaRPr>
          </a:p>
          <a:p>
            <a:r>
              <a:rPr lang="en-US" altLang="en-US">
                <a:solidFill>
                  <a:srgbClr val="FFF989"/>
                </a:solidFill>
              </a:rPr>
              <a:t>Test a small amount of the mixture before mixing large quantities of the pesticides together 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altLang="en-US" sz="4000"/>
              <a:t>Additional PPE Needed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FFFFCC"/>
                </a:solidFill>
              </a:rPr>
              <a:t>Hand-carrying application equipment or entering the path of the released pesticide. </a:t>
            </a:r>
          </a:p>
          <a:p>
            <a:pPr>
              <a:lnSpc>
                <a:spcPct val="90000"/>
              </a:lnSpc>
            </a:pPr>
            <a:endParaRPr lang="en-US" altLang="en-US" sz="1800">
              <a:solidFill>
                <a:srgbClr val="FFFF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/>
              <a:t>Walking into a just-treated area or using high-exposure application methods where a pesticide may engulf you. 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FFFFCC"/>
                </a:solidFill>
              </a:rPr>
              <a:t>Applying pesticides in enclosed spaces or adjusting pesticide application equipment.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>
              <a:solidFill>
                <a:srgbClr val="FFFF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/>
              <a:t>Applying into or across air currents or applying concentrated pesticides.</a:t>
            </a:r>
            <a:r>
              <a:rPr lang="en-US" altLang="en-US" sz="2800">
                <a:solidFill>
                  <a:srgbClr val="FFFFCC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endParaRPr lang="en-US" altLang="en-US" sz="1800">
              <a:solidFill>
                <a:srgbClr val="FFFF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FFFFCC"/>
                </a:solidFill>
              </a:rPr>
              <a:t>Immersing hands and forearms in pesticides. 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Applying Pesticides Safely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686800" cy="3810000"/>
          </a:xfrm>
        </p:spPr>
        <p:txBody>
          <a:bodyPr/>
          <a:lstStyle/>
          <a:p>
            <a:r>
              <a:rPr lang="en-US" altLang="en-US">
                <a:solidFill>
                  <a:srgbClr val="FFFFCC"/>
                </a:solidFill>
              </a:rPr>
              <a:t>Deliver the pesticide to the target site</a:t>
            </a:r>
          </a:p>
          <a:p>
            <a:endParaRPr lang="en-US" altLang="en-US" sz="1600">
              <a:solidFill>
                <a:srgbClr val="FFFFCC"/>
              </a:solidFill>
            </a:endParaRPr>
          </a:p>
          <a:p>
            <a:r>
              <a:rPr lang="en-US" altLang="en-US"/>
              <a:t>Check the delivery rate &amp; overall appearance</a:t>
            </a:r>
          </a:p>
          <a:p>
            <a:endParaRPr lang="en-US" altLang="en-US" sz="1600">
              <a:solidFill>
                <a:srgbClr val="FFFFCC"/>
              </a:solidFill>
            </a:endParaRPr>
          </a:p>
          <a:p>
            <a:r>
              <a:rPr lang="en-US" altLang="en-US">
                <a:solidFill>
                  <a:srgbClr val="FFFFCC"/>
                </a:solidFill>
              </a:rPr>
              <a:t>Avoid non-target organisms &amp; surfaces</a:t>
            </a:r>
          </a:p>
          <a:p>
            <a:endParaRPr lang="en-US" altLang="en-US" sz="1600">
              <a:solidFill>
                <a:srgbClr val="FFFFCC"/>
              </a:solidFill>
            </a:endParaRPr>
          </a:p>
          <a:p>
            <a:r>
              <a:rPr lang="en-US" altLang="en-US"/>
              <a:t>Operate equipment safely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altLang="en-US"/>
              <a:t>Site Post-Application Clean-Up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86800" cy="5867400"/>
          </a:xfrm>
        </p:spPr>
        <p:txBody>
          <a:bodyPr/>
          <a:lstStyle/>
          <a:p>
            <a:r>
              <a:rPr lang="en-US" altLang="en-US" sz="2800">
                <a:solidFill>
                  <a:srgbClr val="FFFFCC"/>
                </a:solidFill>
              </a:rPr>
              <a:t>Wash your pesticide equipment and then wash yourself</a:t>
            </a:r>
          </a:p>
          <a:p>
            <a:endParaRPr lang="en-US" altLang="en-US" sz="2000">
              <a:solidFill>
                <a:srgbClr val="FFFFCC"/>
              </a:solidFill>
            </a:endParaRPr>
          </a:p>
          <a:p>
            <a:r>
              <a:rPr lang="en-US" altLang="en-US" sz="2800"/>
              <a:t>Return equipment to its designated place</a:t>
            </a:r>
          </a:p>
          <a:p>
            <a:endParaRPr lang="en-US" altLang="en-US" sz="2000">
              <a:solidFill>
                <a:srgbClr val="FFFFCC"/>
              </a:solidFill>
            </a:endParaRPr>
          </a:p>
          <a:p>
            <a:r>
              <a:rPr lang="en-US" altLang="en-US" sz="2800">
                <a:solidFill>
                  <a:srgbClr val="FFFFCC"/>
                </a:solidFill>
              </a:rPr>
              <a:t>Safely store or dispose of all pesticide materials and other chemicals that you have used </a:t>
            </a:r>
          </a:p>
          <a:p>
            <a:endParaRPr lang="en-US" altLang="en-US" sz="2000">
              <a:solidFill>
                <a:srgbClr val="FFFFCC"/>
              </a:solidFill>
            </a:endParaRPr>
          </a:p>
          <a:p>
            <a:r>
              <a:rPr lang="en-US" altLang="en-US" sz="2800"/>
              <a:t>Be sure that your work site presents no hazards to people or to the environment</a:t>
            </a:r>
          </a:p>
          <a:p>
            <a:endParaRPr lang="en-US" altLang="en-US" sz="2000"/>
          </a:p>
          <a:p>
            <a:r>
              <a:rPr lang="en-US" altLang="en-US" sz="2800">
                <a:solidFill>
                  <a:srgbClr val="FFFFCC"/>
                </a:solidFill>
              </a:rPr>
              <a:t>Record what you have applied and the conditions at the application site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Proper Post-Handling Hygiene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76200" y="1752600"/>
            <a:ext cx="91440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FFFFCC"/>
                </a:solidFill>
              </a:rPr>
              <a:t>Wash the outside of your gloves before taking them off</a:t>
            </a:r>
          </a:p>
          <a:p>
            <a:pPr>
              <a:lnSpc>
                <a:spcPct val="80000"/>
              </a:lnSpc>
            </a:pPr>
            <a:endParaRPr lang="en-US" altLang="en-US" sz="2800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800"/>
              <a:t>Carefully peel back your personal protective equipment to avoid getting pesticides on your skin</a:t>
            </a:r>
          </a:p>
          <a:p>
            <a:pPr>
              <a:lnSpc>
                <a:spcPct val="80000"/>
              </a:lnSpc>
            </a:pPr>
            <a:endParaRPr lang="en-US" altLang="en-US" sz="2800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FFFFCC"/>
                </a:solidFill>
              </a:rPr>
              <a:t>Remove any other clothing that has pesticide on it</a:t>
            </a:r>
          </a:p>
          <a:p>
            <a:pPr>
              <a:lnSpc>
                <a:spcPct val="80000"/>
              </a:lnSpc>
            </a:pPr>
            <a:endParaRPr lang="en-US" altLang="en-US" sz="2800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800"/>
              <a:t>Shower ASAP or use a mild liquid detergent and warm water to wash your face, hands, forearms, and any other area that may have pesticides on it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Pesticide Recordkeeping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105400"/>
          </a:xfrm>
        </p:spPr>
        <p:txBody>
          <a:bodyPr/>
          <a:lstStyle/>
          <a:p>
            <a:r>
              <a:rPr lang="en-US" altLang="en-US">
                <a:solidFill>
                  <a:srgbClr val="FFFFCC"/>
                </a:solidFill>
              </a:rPr>
              <a:t>Records can…</a:t>
            </a:r>
          </a:p>
          <a:p>
            <a:pPr lvl="1"/>
            <a:r>
              <a:rPr lang="en-US" altLang="en-US">
                <a:solidFill>
                  <a:srgbClr val="FFFFCC"/>
                </a:solidFill>
              </a:rPr>
              <a:t>Establish proof of proper use</a:t>
            </a:r>
          </a:p>
          <a:p>
            <a:pPr lvl="1"/>
            <a:endParaRPr lang="en-US" altLang="en-US" sz="1000">
              <a:solidFill>
                <a:srgbClr val="FFFFCC"/>
              </a:solidFill>
            </a:endParaRPr>
          </a:p>
          <a:p>
            <a:pPr lvl="1"/>
            <a:r>
              <a:rPr lang="en-US" altLang="en-US">
                <a:solidFill>
                  <a:srgbClr val="FFFFCC"/>
                </a:solidFill>
              </a:rPr>
              <a:t>Help reduce pesticide misuse and mistakes</a:t>
            </a:r>
          </a:p>
          <a:p>
            <a:endParaRPr lang="en-US" altLang="en-US">
              <a:solidFill>
                <a:srgbClr val="FFFFCC"/>
              </a:solidFill>
            </a:endParaRPr>
          </a:p>
          <a:p>
            <a:r>
              <a:rPr lang="en-US" altLang="en-US"/>
              <a:t>Good records may… </a:t>
            </a:r>
          </a:p>
          <a:p>
            <a:pPr lvl="1"/>
            <a:r>
              <a:rPr lang="en-US" altLang="en-US"/>
              <a:t>Save you money by improving your pest-control practices &amp; efficiency </a:t>
            </a:r>
          </a:p>
          <a:p>
            <a:pPr lvl="1"/>
            <a:endParaRPr lang="en-US" altLang="en-US" sz="1000"/>
          </a:p>
          <a:p>
            <a:pPr lvl="1"/>
            <a:r>
              <a:rPr lang="en-US" altLang="en-US"/>
              <a:t>Reduce carryover by showing exactly how much was needed last time</a:t>
            </a:r>
            <a:r>
              <a:rPr lang="en-US" altLang="en-US">
                <a:solidFill>
                  <a:srgbClr val="FFFFCC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/>
              <a:t>Pesticide Containment Systems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>
                <a:solidFill>
                  <a:srgbClr val="FFF989"/>
                </a:solidFill>
              </a:rPr>
              <a:t>Necessary if…</a:t>
            </a:r>
          </a:p>
          <a:p>
            <a:pPr lvl="1"/>
            <a:r>
              <a:rPr lang="en-US" altLang="en-US" sz="2400"/>
              <a:t>Pesticides frequently mixed and loaded in one place</a:t>
            </a:r>
          </a:p>
          <a:p>
            <a:pPr lvl="1"/>
            <a:r>
              <a:rPr lang="en-US" altLang="en-US" sz="2400"/>
              <a:t>Equipment cleaned at one location</a:t>
            </a:r>
          </a:p>
          <a:p>
            <a:pPr lvl="1">
              <a:buFontTx/>
              <a:buNone/>
            </a:pPr>
            <a:endParaRPr lang="en-US" altLang="en-US" sz="2400"/>
          </a:p>
          <a:p>
            <a:r>
              <a:rPr lang="en-US" altLang="en-US" sz="2800">
                <a:solidFill>
                  <a:srgbClr val="FFF989"/>
                </a:solidFill>
              </a:rPr>
              <a:t>Closed Mixing &amp; Loading Systems:</a:t>
            </a:r>
          </a:p>
          <a:p>
            <a:pPr lvl="1"/>
            <a:r>
              <a:rPr lang="en-US" altLang="en-US" sz="2400"/>
              <a:t>Designed to prevent pesticide from contacting handlers or other persons during mixing and loading</a:t>
            </a:r>
          </a:p>
          <a:p>
            <a:endParaRPr lang="en-US" altLang="en-US" sz="2800"/>
          </a:p>
          <a:p>
            <a:r>
              <a:rPr lang="en-US" altLang="en-US" sz="2800">
                <a:solidFill>
                  <a:srgbClr val="FFF989"/>
                </a:solidFill>
              </a:rPr>
              <a:t>Enclosed Systems:</a:t>
            </a:r>
          </a:p>
          <a:p>
            <a:pPr lvl="1"/>
            <a:r>
              <a:rPr lang="en-US" altLang="en-US" sz="2400"/>
              <a:t>An enclosure, such as a cab or cockpit, that surrounds the occupants and prevents them from contacting pesticides outside of the enclosure. 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Pesticide Containment Systems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868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b="1" u="sng">
                <a:solidFill>
                  <a:srgbClr val="FFF989"/>
                </a:solidFill>
              </a:rPr>
              <a:t>Benefits</a:t>
            </a:r>
            <a:r>
              <a:rPr lang="en-US" altLang="en-US" b="1">
                <a:solidFill>
                  <a:srgbClr val="FFF989"/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altLang="en-US" b="1"/>
              <a:t>Save time and money</a:t>
            </a:r>
          </a:p>
          <a:p>
            <a:pPr>
              <a:lnSpc>
                <a:spcPct val="90000"/>
              </a:lnSpc>
            </a:pPr>
            <a:endParaRPr lang="en-US" altLang="en-US" sz="1600" b="1"/>
          </a:p>
          <a:p>
            <a:pPr>
              <a:lnSpc>
                <a:spcPct val="90000"/>
              </a:lnSpc>
            </a:pPr>
            <a:r>
              <a:rPr lang="en-US" altLang="en-US" b="1"/>
              <a:t>Easier spill cleanup</a:t>
            </a:r>
          </a:p>
          <a:p>
            <a:pPr>
              <a:lnSpc>
                <a:spcPct val="90000"/>
              </a:lnSpc>
            </a:pPr>
            <a:endParaRPr lang="en-US" altLang="en-US" sz="1600" b="1"/>
          </a:p>
          <a:p>
            <a:pPr>
              <a:lnSpc>
                <a:spcPct val="90000"/>
              </a:lnSpc>
            </a:pPr>
            <a:r>
              <a:rPr lang="en-US" altLang="en-US" b="1"/>
              <a:t>Reduce pesticide waste </a:t>
            </a:r>
          </a:p>
          <a:p>
            <a:pPr lvl="1">
              <a:lnSpc>
                <a:spcPct val="90000"/>
              </a:lnSpc>
            </a:pPr>
            <a:r>
              <a:rPr lang="en-US" altLang="en-US" b="1">
                <a:solidFill>
                  <a:srgbClr val="FFFFCC"/>
                </a:solidFill>
              </a:rPr>
              <a:t>rinse water and spill cleanup water reused</a:t>
            </a:r>
          </a:p>
          <a:p>
            <a:pPr lvl="1">
              <a:lnSpc>
                <a:spcPct val="90000"/>
              </a:lnSpc>
            </a:pPr>
            <a:endParaRPr lang="en-US" altLang="en-US" sz="1800" b="1">
              <a:solidFill>
                <a:srgbClr val="FFFF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b="1"/>
              <a:t>Prevent the harm that spills and runoff </a:t>
            </a:r>
          </a:p>
          <a:p>
            <a:pPr>
              <a:lnSpc>
                <a:spcPct val="90000"/>
              </a:lnSpc>
            </a:pPr>
            <a:endParaRPr lang="en-US" altLang="en-US" sz="1800" b="1"/>
          </a:p>
          <a:p>
            <a:pPr>
              <a:lnSpc>
                <a:spcPct val="90000"/>
              </a:lnSpc>
            </a:pPr>
            <a:r>
              <a:rPr lang="en-US" altLang="en-US" b="1"/>
              <a:t>Reduce environmental &amp; community harm 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130425"/>
            <a:ext cx="8229600" cy="1755775"/>
          </a:xfrm>
        </p:spPr>
        <p:txBody>
          <a:bodyPr anchor="ctr"/>
          <a:lstStyle/>
          <a:p>
            <a:r>
              <a:rPr lang="en-US" altLang="en-US" sz="5400" b="1"/>
              <a:t>Applying the Correct Amount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4000" b="1"/>
          </a:p>
          <a:p>
            <a:r>
              <a:rPr lang="en-US" altLang="en-US" sz="4000" b="1"/>
              <a:t>Chapter 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Garamond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Garamond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4404</Words>
  <Application>Microsoft Macintosh PowerPoint</Application>
  <PresentationFormat>On-screen Show (4:3)</PresentationFormat>
  <Paragraphs>947</Paragraphs>
  <Slides>121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121</vt:i4>
      </vt:variant>
    </vt:vector>
  </HeadingPairs>
  <TitlesOfParts>
    <vt:vector size="124" baseType="lpstr">
      <vt:lpstr>Arial</vt:lpstr>
      <vt:lpstr>Garamond</vt:lpstr>
      <vt:lpstr>Default Design</vt:lpstr>
      <vt:lpstr>  General Standards Review  Commercial Pesticide Applicator Exam</vt:lpstr>
      <vt:lpstr>Principles of Pest Control</vt:lpstr>
      <vt:lpstr>Pest Identification &amp; Control</vt:lpstr>
      <vt:lpstr>Pest Control Objectives</vt:lpstr>
      <vt:lpstr>Non-Chemical Pest Control</vt:lpstr>
      <vt:lpstr>Pesticide Persistence</vt:lpstr>
      <vt:lpstr>Pesticide Mode of Action</vt:lpstr>
      <vt:lpstr>Pest Types</vt:lpstr>
      <vt:lpstr>Insects</vt:lpstr>
      <vt:lpstr>Metamorphosis</vt:lpstr>
      <vt:lpstr>Insect-Like Organisms</vt:lpstr>
      <vt:lpstr>Plant Diseases</vt:lpstr>
      <vt:lpstr>Disease Symptoms vs. Signs</vt:lpstr>
      <vt:lpstr>Weed Life Cycle</vt:lpstr>
      <vt:lpstr>Threshold Levels</vt:lpstr>
      <vt:lpstr>Pest Monitoring</vt:lpstr>
      <vt:lpstr>Integrated Pest Management</vt:lpstr>
      <vt:lpstr>Pest Control Failure</vt:lpstr>
      <vt:lpstr>Pest Resistance</vt:lpstr>
      <vt:lpstr>Pesticide Labeling</vt:lpstr>
      <vt:lpstr>Pesticide Label</vt:lpstr>
      <vt:lpstr>Pesticide Names</vt:lpstr>
      <vt:lpstr>Pesticide Signal Words</vt:lpstr>
      <vt:lpstr>Pesticide Toxicity</vt:lpstr>
      <vt:lpstr>Pesticide Toxicity</vt:lpstr>
      <vt:lpstr>Restricted Use Pesticides</vt:lpstr>
      <vt:lpstr>Pesticide Label</vt:lpstr>
      <vt:lpstr>Pesticide Label</vt:lpstr>
      <vt:lpstr>Pesticide Labeling</vt:lpstr>
      <vt:lpstr>PowerPoint Presentation</vt:lpstr>
      <vt:lpstr>PowerPoint Presentation</vt:lpstr>
      <vt:lpstr>Formulations</vt:lpstr>
      <vt:lpstr>Pesticide Formulations</vt:lpstr>
      <vt:lpstr>Pesticide Additives</vt:lpstr>
      <vt:lpstr>Choosing a Pesticide Formulation</vt:lpstr>
      <vt:lpstr>Liquid Pesticide Formulations</vt:lpstr>
      <vt:lpstr>Dry Pesticide Formulations</vt:lpstr>
      <vt:lpstr>Fumigants</vt:lpstr>
      <vt:lpstr>Granules</vt:lpstr>
      <vt:lpstr>Pesticides in the Environment</vt:lpstr>
      <vt:lpstr>Environmental Concerns</vt:lpstr>
      <vt:lpstr>Pollution Sources</vt:lpstr>
      <vt:lpstr>Common Point-Source Pollution</vt:lpstr>
      <vt:lpstr>“Sensitive Areas”</vt:lpstr>
      <vt:lpstr>Pesticide Release Considerations</vt:lpstr>
      <vt:lpstr>Pesticide Movement</vt:lpstr>
      <vt:lpstr>Pesticide Movement</vt:lpstr>
      <vt:lpstr>Pesticide Movement</vt:lpstr>
      <vt:lpstr>Pesticide Damage to Surfaces</vt:lpstr>
      <vt:lpstr>Special Environmental Concerns</vt:lpstr>
      <vt:lpstr>Pesticide Movement in the Environment</vt:lpstr>
      <vt:lpstr>Pesticide User Practices</vt:lpstr>
      <vt:lpstr>Application Site Considerations</vt:lpstr>
      <vt:lpstr>Pesticide Chemical Characteristics </vt:lpstr>
      <vt:lpstr>Pesticide-Water Movement in Soils</vt:lpstr>
      <vt:lpstr>Prevent Groundwater Contamination</vt:lpstr>
      <vt:lpstr>Endangered Species</vt:lpstr>
      <vt:lpstr>Biological Diversity</vt:lpstr>
      <vt:lpstr>Pesticides Harm Endangered Species</vt:lpstr>
      <vt:lpstr>Harmful Effects &amp; Emergency Response</vt:lpstr>
      <vt:lpstr>Hazard = Toxicity x Exposure</vt:lpstr>
      <vt:lpstr>Pesticide Exposure</vt:lpstr>
      <vt:lpstr>Pesticide Absorption</vt:lpstr>
      <vt:lpstr>Pesticide Exposure</vt:lpstr>
      <vt:lpstr>Acute Effects from Pesticide Exposure</vt:lpstr>
      <vt:lpstr>First Aid for Pesticide Exposure</vt:lpstr>
      <vt:lpstr>Avoiding &amp; Reducing Exposures to Pesticides</vt:lpstr>
      <vt:lpstr>Heat Stress</vt:lpstr>
      <vt:lpstr>Avoiding Heat Stress</vt:lpstr>
      <vt:lpstr>Possible Pesticide Poisonings</vt:lpstr>
      <vt:lpstr>Personal Protective Equipment</vt:lpstr>
      <vt:lpstr>Personal Protection Equipment</vt:lpstr>
      <vt:lpstr>Coveralls</vt:lpstr>
      <vt:lpstr>Gloves</vt:lpstr>
      <vt:lpstr>Protective Headgear</vt:lpstr>
      <vt:lpstr>Eyewear</vt:lpstr>
      <vt:lpstr>Respirators</vt:lpstr>
      <vt:lpstr>Replacing Filters</vt:lpstr>
      <vt:lpstr>Cleaning Personal Protection Equipment</vt:lpstr>
      <vt:lpstr>Legal Responsibility for PPE</vt:lpstr>
      <vt:lpstr>Pesticide Handling Decisions</vt:lpstr>
      <vt:lpstr>Questions for Pesticide Supervisors</vt:lpstr>
      <vt:lpstr>Consequences of Using Pesticides Incorrectly</vt:lpstr>
      <vt:lpstr>Mixing, Loading, &amp; Application</vt:lpstr>
      <vt:lpstr>Mixing &amp; Loading Correctly</vt:lpstr>
      <vt:lpstr>Mixing &amp; Loading PPE</vt:lpstr>
      <vt:lpstr>Pesticide Container Disposal</vt:lpstr>
      <vt:lpstr>Rinsable Pesticide Containers</vt:lpstr>
      <vt:lpstr>Rinsing Pesticide Containers</vt:lpstr>
      <vt:lpstr>Triple-Rinse Procedure</vt:lpstr>
      <vt:lpstr>Safe Pesticide Mixing</vt:lpstr>
      <vt:lpstr>Additional PPE Needed</vt:lpstr>
      <vt:lpstr>Applying Pesticides Safely</vt:lpstr>
      <vt:lpstr>Site Post-Application Clean-Up</vt:lpstr>
      <vt:lpstr>Proper Post-Handling Hygiene</vt:lpstr>
      <vt:lpstr>Pesticide Recordkeeping</vt:lpstr>
      <vt:lpstr>Pesticide Containment Systems</vt:lpstr>
      <vt:lpstr>Pesticide Containment Systems</vt:lpstr>
      <vt:lpstr>Applying the Correct Amount</vt:lpstr>
      <vt:lpstr>Correct Calibration Tips</vt:lpstr>
      <vt:lpstr>Application Rates</vt:lpstr>
      <vt:lpstr>Diluting Pesticides</vt:lpstr>
      <vt:lpstr>Transportation, Storage, Disposal, Spill Clean-up</vt:lpstr>
      <vt:lpstr>Safe Vehicle Transport of Pesticides</vt:lpstr>
      <vt:lpstr>Protect Pesticide Containers</vt:lpstr>
      <vt:lpstr>Create Safe Storage Sites</vt:lpstr>
      <vt:lpstr>Maintain Safe Storage Sites</vt:lpstr>
      <vt:lpstr>Pesticides in Damaged Containers</vt:lpstr>
      <vt:lpstr>Excess Pesticide Materials</vt:lpstr>
      <vt:lpstr>Spill Management</vt:lpstr>
      <vt:lpstr>Minimize Spill Damage</vt:lpstr>
      <vt:lpstr>Laws &amp; Regulations</vt:lpstr>
      <vt:lpstr>Pesticide Regulations</vt:lpstr>
      <vt:lpstr>FIFRA Provisions</vt:lpstr>
      <vt:lpstr>Penalties Under FIFRA</vt:lpstr>
      <vt:lpstr>Residues &amp; Tolerance</vt:lpstr>
      <vt:lpstr>Worker Protection Standard</vt:lpstr>
      <vt:lpstr>Field Sanitation Standards</vt:lpstr>
      <vt:lpstr>Pesticide Recordkeeping</vt:lpstr>
      <vt:lpstr>State &amp; Federal Regulators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General Standards Review  Commercial Pesticide Applicator Exam</dc:title>
  <dc:creator>George Braman</dc:creator>
  <cp:lastModifiedBy>George Braman</cp:lastModifiedBy>
  <cp:revision>1</cp:revision>
  <dcterms:created xsi:type="dcterms:W3CDTF">2015-09-07T21:52:01Z</dcterms:created>
  <dcterms:modified xsi:type="dcterms:W3CDTF">2015-09-07T21:52:09Z</dcterms:modified>
</cp:coreProperties>
</file>