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gif" ContentType="image/gif"/>
  <Default Extension="bin" ContentType="audio/unknown"/>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706" r:id="rId1"/>
  </p:sldMasterIdLst>
  <p:sldIdLst>
    <p:sldId id="484" r:id="rId2"/>
    <p:sldId id="485" r:id="rId3"/>
    <p:sldId id="486" r:id="rId4"/>
    <p:sldId id="256" r:id="rId5"/>
    <p:sldId id="327" r:id="rId6"/>
    <p:sldId id="470" r:id="rId7"/>
    <p:sldId id="290" r:id="rId8"/>
    <p:sldId id="325" r:id="rId9"/>
    <p:sldId id="453" r:id="rId10"/>
    <p:sldId id="456" r:id="rId11"/>
    <p:sldId id="457" r:id="rId12"/>
    <p:sldId id="328" r:id="rId13"/>
    <p:sldId id="329" r:id="rId14"/>
    <p:sldId id="330" r:id="rId15"/>
    <p:sldId id="331" r:id="rId16"/>
    <p:sldId id="332" r:id="rId17"/>
    <p:sldId id="467" r:id="rId18"/>
    <p:sldId id="346" r:id="rId19"/>
    <p:sldId id="348" r:id="rId20"/>
    <p:sldId id="349" r:id="rId21"/>
    <p:sldId id="345" r:id="rId22"/>
    <p:sldId id="465" r:id="rId23"/>
    <p:sldId id="343" r:id="rId24"/>
    <p:sldId id="466" r:id="rId25"/>
    <p:sldId id="356" r:id="rId26"/>
    <p:sldId id="357" r:id="rId27"/>
    <p:sldId id="333" r:id="rId28"/>
    <p:sldId id="358" r:id="rId29"/>
    <p:sldId id="367" r:id="rId30"/>
    <p:sldId id="359" r:id="rId31"/>
    <p:sldId id="365" r:id="rId32"/>
    <p:sldId id="366" r:id="rId33"/>
    <p:sldId id="412" r:id="rId34"/>
    <p:sldId id="360" r:id="rId35"/>
    <p:sldId id="334" r:id="rId36"/>
    <p:sldId id="362" r:id="rId37"/>
    <p:sldId id="368" r:id="rId38"/>
    <p:sldId id="376" r:id="rId39"/>
    <p:sldId id="386" r:id="rId40"/>
    <p:sldId id="387" r:id="rId41"/>
    <p:sldId id="487" r:id="rId42"/>
    <p:sldId id="335" r:id="rId43"/>
    <p:sldId id="393" r:id="rId44"/>
    <p:sldId id="390" r:id="rId45"/>
    <p:sldId id="469" r:id="rId46"/>
    <p:sldId id="395" r:id="rId47"/>
    <p:sldId id="377" r:id="rId48"/>
    <p:sldId id="394" r:id="rId49"/>
    <p:sldId id="336" r:id="rId50"/>
    <p:sldId id="398" r:id="rId51"/>
    <p:sldId id="369" r:id="rId52"/>
    <p:sldId id="400" r:id="rId53"/>
    <p:sldId id="353" r:id="rId54"/>
    <p:sldId id="370" r:id="rId55"/>
    <p:sldId id="401" r:id="rId56"/>
    <p:sldId id="404" r:id="rId57"/>
    <p:sldId id="337" r:id="rId58"/>
    <p:sldId id="473" r:id="rId59"/>
    <p:sldId id="474" r:id="rId60"/>
    <p:sldId id="475" r:id="rId61"/>
    <p:sldId id="483" r:id="rId62"/>
    <p:sldId id="355" r:id="rId63"/>
    <p:sldId id="407" r:id="rId64"/>
    <p:sldId id="408" r:id="rId65"/>
    <p:sldId id="410" r:id="rId66"/>
    <p:sldId id="413" r:id="rId67"/>
    <p:sldId id="338" r:id="rId68"/>
    <p:sldId id="406" r:id="rId69"/>
    <p:sldId id="472" r:id="rId70"/>
    <p:sldId id="416" r:id="rId71"/>
    <p:sldId id="339" r:id="rId72"/>
    <p:sldId id="418" r:id="rId73"/>
    <p:sldId id="422" r:id="rId74"/>
    <p:sldId id="381" r:id="rId75"/>
    <p:sldId id="426" r:id="rId76"/>
    <p:sldId id="428" r:id="rId77"/>
    <p:sldId id="431" r:id="rId78"/>
    <p:sldId id="432" r:id="rId79"/>
    <p:sldId id="340" r:id="rId80"/>
    <p:sldId id="434" r:id="rId81"/>
    <p:sldId id="435" r:id="rId82"/>
    <p:sldId id="436" r:id="rId83"/>
    <p:sldId id="488" r:id="rId84"/>
    <p:sldId id="341" r:id="rId85"/>
    <p:sldId id="437" r:id="rId86"/>
    <p:sldId id="438" r:id="rId87"/>
    <p:sldId id="439" r:id="rId88"/>
    <p:sldId id="476" r:id="rId89"/>
    <p:sldId id="477" r:id="rId90"/>
    <p:sldId id="442" r:id="rId91"/>
    <p:sldId id="481" r:id="rId92"/>
    <p:sldId id="443" r:id="rId93"/>
    <p:sldId id="478" r:id="rId94"/>
    <p:sldId id="444" r:id="rId95"/>
    <p:sldId id="342" r:id="rId96"/>
    <p:sldId id="479" r:id="rId97"/>
    <p:sldId id="352" r:id="rId98"/>
    <p:sldId id="445" r:id="rId99"/>
    <p:sldId id="446" r:id="rId100"/>
    <p:sldId id="451" r:id="rId101"/>
    <p:sldId id="450" r:id="rId102"/>
    <p:sldId id="482" r:id="rId103"/>
  </p:sldIdLst>
  <p:sldSz cx="9144000" cy="6858000" type="screen4x3"/>
  <p:notesSz cx="6858000" cy="9144000"/>
  <p:defaultTextStyle>
    <a:defPPr>
      <a:defRPr lang="en-US"/>
    </a:defPPr>
    <a:lvl1pPr algn="l" rtl="0" fontAlgn="base">
      <a:spcBef>
        <a:spcPct val="0"/>
      </a:spcBef>
      <a:spcAft>
        <a:spcPct val="0"/>
      </a:spcAft>
      <a:defRPr sz="3200" b="1" kern="1200">
        <a:solidFill>
          <a:schemeClr val="tx1"/>
        </a:solidFill>
        <a:latin typeface="Garamond" charset="0"/>
        <a:ea typeface="+mn-ea"/>
        <a:cs typeface="+mn-cs"/>
      </a:defRPr>
    </a:lvl1pPr>
    <a:lvl2pPr marL="457200" algn="l" rtl="0" fontAlgn="base">
      <a:spcBef>
        <a:spcPct val="0"/>
      </a:spcBef>
      <a:spcAft>
        <a:spcPct val="0"/>
      </a:spcAft>
      <a:defRPr sz="3200" b="1" kern="1200">
        <a:solidFill>
          <a:schemeClr val="tx1"/>
        </a:solidFill>
        <a:latin typeface="Garamond" charset="0"/>
        <a:ea typeface="+mn-ea"/>
        <a:cs typeface="+mn-cs"/>
      </a:defRPr>
    </a:lvl2pPr>
    <a:lvl3pPr marL="914400" algn="l" rtl="0" fontAlgn="base">
      <a:spcBef>
        <a:spcPct val="0"/>
      </a:spcBef>
      <a:spcAft>
        <a:spcPct val="0"/>
      </a:spcAft>
      <a:defRPr sz="3200" b="1" kern="1200">
        <a:solidFill>
          <a:schemeClr val="tx1"/>
        </a:solidFill>
        <a:latin typeface="Garamond" charset="0"/>
        <a:ea typeface="+mn-ea"/>
        <a:cs typeface="+mn-cs"/>
      </a:defRPr>
    </a:lvl3pPr>
    <a:lvl4pPr marL="1371600" algn="l" rtl="0" fontAlgn="base">
      <a:spcBef>
        <a:spcPct val="0"/>
      </a:spcBef>
      <a:spcAft>
        <a:spcPct val="0"/>
      </a:spcAft>
      <a:defRPr sz="3200" b="1" kern="1200">
        <a:solidFill>
          <a:schemeClr val="tx1"/>
        </a:solidFill>
        <a:latin typeface="Garamond" charset="0"/>
        <a:ea typeface="+mn-ea"/>
        <a:cs typeface="+mn-cs"/>
      </a:defRPr>
    </a:lvl4pPr>
    <a:lvl5pPr marL="1828800" algn="l" rtl="0" fontAlgn="base">
      <a:spcBef>
        <a:spcPct val="0"/>
      </a:spcBef>
      <a:spcAft>
        <a:spcPct val="0"/>
      </a:spcAft>
      <a:defRPr sz="3200" b="1" kern="1200">
        <a:solidFill>
          <a:schemeClr val="tx1"/>
        </a:solidFill>
        <a:latin typeface="Garamond" charset="0"/>
        <a:ea typeface="+mn-ea"/>
        <a:cs typeface="+mn-cs"/>
      </a:defRPr>
    </a:lvl5pPr>
    <a:lvl6pPr marL="2286000" algn="l" defTabSz="914400" rtl="0" eaLnBrk="1" latinLnBrk="0" hangingPunct="1">
      <a:defRPr sz="3200" b="1" kern="1200">
        <a:solidFill>
          <a:schemeClr val="tx1"/>
        </a:solidFill>
        <a:latin typeface="Garamond" charset="0"/>
        <a:ea typeface="+mn-ea"/>
        <a:cs typeface="+mn-cs"/>
      </a:defRPr>
    </a:lvl6pPr>
    <a:lvl7pPr marL="2743200" algn="l" defTabSz="914400" rtl="0" eaLnBrk="1" latinLnBrk="0" hangingPunct="1">
      <a:defRPr sz="3200" b="1" kern="1200">
        <a:solidFill>
          <a:schemeClr val="tx1"/>
        </a:solidFill>
        <a:latin typeface="Garamond" charset="0"/>
        <a:ea typeface="+mn-ea"/>
        <a:cs typeface="+mn-cs"/>
      </a:defRPr>
    </a:lvl7pPr>
    <a:lvl8pPr marL="3200400" algn="l" defTabSz="914400" rtl="0" eaLnBrk="1" latinLnBrk="0" hangingPunct="1">
      <a:defRPr sz="3200" b="1" kern="1200">
        <a:solidFill>
          <a:schemeClr val="tx1"/>
        </a:solidFill>
        <a:latin typeface="Garamond" charset="0"/>
        <a:ea typeface="+mn-ea"/>
        <a:cs typeface="+mn-cs"/>
      </a:defRPr>
    </a:lvl8pPr>
    <a:lvl9pPr marL="3657600" algn="l" defTabSz="914400" rtl="0" eaLnBrk="1" latinLnBrk="0" hangingPunct="1">
      <a:defRPr sz="3200" b="1" kern="1200">
        <a:solidFill>
          <a:schemeClr val="tx1"/>
        </a:solidFill>
        <a:latin typeface="Garamond"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FF66"/>
    <a:srgbClr val="FF3399"/>
    <a:srgbClr val="FF0303"/>
    <a:srgbClr val="F80000"/>
    <a:srgbClr val="FF2D2D"/>
    <a:srgbClr val="FFFF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674" autoAdjust="0"/>
  </p:normalViewPr>
  <p:slideViewPr>
    <p:cSldViewPr>
      <p:cViewPr varScale="1">
        <p:scale>
          <a:sx n="124" d="100"/>
          <a:sy n="124" d="100"/>
        </p:scale>
        <p:origin x="1824"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768"/>
    </p:cViewPr>
  </p:sorter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presProps" Target="presProps.xml"/><Relationship Id="rId105" Type="http://schemas.openxmlformats.org/officeDocument/2006/relationships/viewProps" Target="viewProps.xml"/><Relationship Id="rId106" Type="http://schemas.openxmlformats.org/officeDocument/2006/relationships/theme" Target="theme/theme1.xml"/><Relationship Id="rId10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FF2DA02-F24E-D944-8608-FF996CE2BD36}" type="slidenum">
              <a:rPr lang="en-US" altLang="en-US"/>
              <a:pPr/>
              <a:t>‹#›</a:t>
            </a:fld>
            <a:endParaRPr lang="en-US" altLang="en-US"/>
          </a:p>
        </p:txBody>
      </p:sp>
    </p:spTree>
    <p:extLst>
      <p:ext uri="{BB962C8B-B14F-4D97-AF65-F5344CB8AC3E}">
        <p14:creationId xmlns:p14="http://schemas.microsoft.com/office/powerpoint/2010/main" val="465631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D8E96F1-E294-0944-A076-120EB6FEDCD5}" type="slidenum">
              <a:rPr lang="en-US" altLang="en-US"/>
              <a:pPr/>
              <a:t>‹#›</a:t>
            </a:fld>
            <a:endParaRPr lang="en-US" altLang="en-US"/>
          </a:p>
        </p:txBody>
      </p:sp>
    </p:spTree>
    <p:extLst>
      <p:ext uri="{BB962C8B-B14F-4D97-AF65-F5344CB8AC3E}">
        <p14:creationId xmlns:p14="http://schemas.microsoft.com/office/powerpoint/2010/main" val="1625528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7A66669-8C9D-1E48-B452-F996A4C1C67C}" type="slidenum">
              <a:rPr lang="en-US" altLang="en-US"/>
              <a:pPr/>
              <a:t>‹#›</a:t>
            </a:fld>
            <a:endParaRPr lang="en-US" altLang="en-US"/>
          </a:p>
        </p:txBody>
      </p:sp>
    </p:spTree>
    <p:extLst>
      <p:ext uri="{BB962C8B-B14F-4D97-AF65-F5344CB8AC3E}">
        <p14:creationId xmlns:p14="http://schemas.microsoft.com/office/powerpoint/2010/main" val="2114664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D9893463-1938-B446-96CA-B5B11923917B}" type="slidenum">
              <a:rPr lang="en-US" altLang="en-US"/>
              <a:pPr/>
              <a:t>‹#›</a:t>
            </a:fld>
            <a:endParaRPr lang="en-US" altLang="en-US"/>
          </a:p>
        </p:txBody>
      </p:sp>
    </p:spTree>
    <p:extLst>
      <p:ext uri="{BB962C8B-B14F-4D97-AF65-F5344CB8AC3E}">
        <p14:creationId xmlns:p14="http://schemas.microsoft.com/office/powerpoint/2010/main" val="313792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BE70458-2234-BB4B-840E-1FEEED642AC7}" type="slidenum">
              <a:rPr lang="en-US" altLang="en-US"/>
              <a:pPr/>
              <a:t>‹#›</a:t>
            </a:fld>
            <a:endParaRPr lang="en-US" altLang="en-US"/>
          </a:p>
        </p:txBody>
      </p:sp>
    </p:spTree>
    <p:extLst>
      <p:ext uri="{BB962C8B-B14F-4D97-AF65-F5344CB8AC3E}">
        <p14:creationId xmlns:p14="http://schemas.microsoft.com/office/powerpoint/2010/main" val="433370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9127076-365E-6341-9FDD-FCC616972329}" type="slidenum">
              <a:rPr lang="en-US" altLang="en-US"/>
              <a:pPr/>
              <a:t>‹#›</a:t>
            </a:fld>
            <a:endParaRPr lang="en-US" altLang="en-US"/>
          </a:p>
        </p:txBody>
      </p:sp>
    </p:spTree>
    <p:extLst>
      <p:ext uri="{BB962C8B-B14F-4D97-AF65-F5344CB8AC3E}">
        <p14:creationId xmlns:p14="http://schemas.microsoft.com/office/powerpoint/2010/main" val="1539534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C1D30BA-F524-A440-9C21-ADBBCD1ADA35}" type="slidenum">
              <a:rPr lang="en-US" altLang="en-US"/>
              <a:pPr/>
              <a:t>‹#›</a:t>
            </a:fld>
            <a:endParaRPr lang="en-US" altLang="en-US"/>
          </a:p>
        </p:txBody>
      </p:sp>
    </p:spTree>
    <p:extLst>
      <p:ext uri="{BB962C8B-B14F-4D97-AF65-F5344CB8AC3E}">
        <p14:creationId xmlns:p14="http://schemas.microsoft.com/office/powerpoint/2010/main" val="2077312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C27F2AED-119D-F846-A626-F33F33AE4BFD}" type="slidenum">
              <a:rPr lang="en-US" altLang="en-US"/>
              <a:pPr/>
              <a:t>‹#›</a:t>
            </a:fld>
            <a:endParaRPr lang="en-US" altLang="en-US"/>
          </a:p>
        </p:txBody>
      </p:sp>
    </p:spTree>
    <p:extLst>
      <p:ext uri="{BB962C8B-B14F-4D97-AF65-F5344CB8AC3E}">
        <p14:creationId xmlns:p14="http://schemas.microsoft.com/office/powerpoint/2010/main" val="1742630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708AD33A-7633-7045-B91A-84D3BBB120C2}" type="slidenum">
              <a:rPr lang="en-US" altLang="en-US"/>
              <a:pPr/>
              <a:t>‹#›</a:t>
            </a:fld>
            <a:endParaRPr lang="en-US" altLang="en-US"/>
          </a:p>
        </p:txBody>
      </p:sp>
    </p:spTree>
    <p:extLst>
      <p:ext uri="{BB962C8B-B14F-4D97-AF65-F5344CB8AC3E}">
        <p14:creationId xmlns:p14="http://schemas.microsoft.com/office/powerpoint/2010/main" val="1009575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5F69A2E4-3243-3948-B624-3A56100F7017}" type="slidenum">
              <a:rPr lang="en-US" altLang="en-US"/>
              <a:pPr/>
              <a:t>‹#›</a:t>
            </a:fld>
            <a:endParaRPr lang="en-US" altLang="en-US"/>
          </a:p>
        </p:txBody>
      </p:sp>
    </p:spTree>
    <p:extLst>
      <p:ext uri="{BB962C8B-B14F-4D97-AF65-F5344CB8AC3E}">
        <p14:creationId xmlns:p14="http://schemas.microsoft.com/office/powerpoint/2010/main" val="662461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98B3B17-7161-FA41-BAE3-07E3E603FB1E}" type="slidenum">
              <a:rPr lang="en-US" altLang="en-US"/>
              <a:pPr/>
              <a:t>‹#›</a:t>
            </a:fld>
            <a:endParaRPr lang="en-US" altLang="en-US"/>
          </a:p>
        </p:txBody>
      </p:sp>
    </p:spTree>
    <p:extLst>
      <p:ext uri="{BB962C8B-B14F-4D97-AF65-F5344CB8AC3E}">
        <p14:creationId xmlns:p14="http://schemas.microsoft.com/office/powerpoint/2010/main" val="1430280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F646F10-6ED8-3843-A397-77EEA6C1A32B}" type="slidenum">
              <a:rPr lang="en-US" altLang="en-US"/>
              <a:pPr/>
              <a:t>‹#›</a:t>
            </a:fld>
            <a:endParaRPr lang="en-US" altLang="en-US"/>
          </a:p>
        </p:txBody>
      </p:sp>
    </p:spTree>
    <p:extLst>
      <p:ext uri="{BB962C8B-B14F-4D97-AF65-F5344CB8AC3E}">
        <p14:creationId xmlns:p14="http://schemas.microsoft.com/office/powerpoint/2010/main" val="193151593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349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34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b="0">
                <a:latin typeface="+mn-lt"/>
              </a:defRPr>
            </a:lvl1pPr>
          </a:lstStyle>
          <a:p>
            <a:endParaRPr lang="en-US" altLang="en-US"/>
          </a:p>
        </p:txBody>
      </p:sp>
      <p:sp>
        <p:nvSpPr>
          <p:cNvPr id="6349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b="0">
                <a:latin typeface="+mn-lt"/>
              </a:defRPr>
            </a:lvl1pPr>
          </a:lstStyle>
          <a:p>
            <a:endParaRPr lang="en-US" altLang="en-US"/>
          </a:p>
        </p:txBody>
      </p:sp>
      <p:sp>
        <p:nvSpPr>
          <p:cNvPr id="6349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b="0">
                <a:latin typeface="+mn-lt"/>
              </a:defRPr>
            </a:lvl1pPr>
          </a:lstStyle>
          <a:p>
            <a:fld id="{E018F0EE-0B78-C147-81FA-B5BA68FC0288}"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teve.pettis@gwinnettcounty.com" TargetMode="External"/><Relationship Id="rId4" Type="http://schemas.openxmlformats.org/officeDocument/2006/relationships/hyperlink" Target="mailto:RLudwig@gwinnett.tec.ga.us" TargetMode="External"/><Relationship Id="rId1" Type="http://schemas.openxmlformats.org/officeDocument/2006/relationships/slideLayout" Target="../slideLayouts/slideLayout2.xml"/><Relationship Id="rId2" Type="http://schemas.openxmlformats.org/officeDocument/2006/relationships/hyperlink" Target="mailto:sbrady@uga.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1.wmf"/></Relationships>
</file>

<file path=ppt/slides/_rels/slide2.xml.rels><?xml version="1.0" encoding="UTF-8" standalone="yes"?>
<Relationships xmlns="http://schemas.openxmlformats.org/package/2006/relationships"><Relationship Id="rId3" Type="http://schemas.openxmlformats.org/officeDocument/2006/relationships/hyperlink" Target="mailto:jlmacie@uga.edu" TargetMode="External"/><Relationship Id="rId4" Type="http://schemas.openxmlformats.org/officeDocument/2006/relationships/hyperlink" Target="http://http://pubs.caes.uga.edu/caespubs/business-skills" TargetMode="External"/><Relationship Id="rId5" Type="http://schemas.openxmlformats.org/officeDocument/2006/relationships/hyperlink" Target="http://www.turfgrass.org/Turfinstitute.htm" TargetMode="External"/><Relationship Id="rId1" Type="http://schemas.openxmlformats.org/officeDocument/2006/relationships/slideLayout" Target="../slideLayouts/slideLayout2.xml"/><Relationship Id="rId2" Type="http://schemas.openxmlformats.org/officeDocument/2006/relationships/hyperlink" Target="mailto:grpeiffe@uga.edu"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24.jpeg"/><Relationship Id="rId1" Type="http://schemas.openxmlformats.org/officeDocument/2006/relationships/slideLayout" Target="../slideLayouts/slideLayout1.xml"/><Relationship Id="rId2" Type="http://schemas.openxmlformats.org/officeDocument/2006/relationships/image" Target="../media/image2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ent.uga.edu/pmh/" TargetMode="External"/><Relationship Id="rId4" Type="http://schemas.openxmlformats.org/officeDocument/2006/relationships/hyperlink" Target="http://www.gaurbanag.org/" TargetMode="External"/><Relationship Id="rId5" Type="http://schemas.openxmlformats.org/officeDocument/2006/relationships/hyperlink" Target="http://www.georgiaweather.net/" TargetMode="External"/><Relationship Id="rId6" Type="http://schemas.openxmlformats.org/officeDocument/2006/relationships/hyperlink" Target="http://www.griffin.peachnet.edu/aemn/cgi-bin/AEMN.pl?site=GAWO" TargetMode="External"/><Relationship Id="rId7" Type="http://schemas.openxmlformats.org/officeDocument/2006/relationships/image" Target="../media/image1.jpeg"/><Relationship Id="rId8" Type="http://schemas.openxmlformats.org/officeDocument/2006/relationships/image" Target="../media/image2.png"/><Relationship Id="rId9" Type="http://schemas.openxmlformats.org/officeDocument/2006/relationships/image" Target="../media/image3.jpeg"/><Relationship Id="rId10"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hyperlink" Target="http://www.georgiaturf.com/"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 Id="rId3" Type="http://schemas.openxmlformats.org/officeDocument/2006/relationships/image" Target="../media/image30.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1.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 Id="rId3" Type="http://schemas.openxmlformats.org/officeDocument/2006/relationships/image" Target="../media/image33.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6.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7.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0.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1.jpeg"/><Relationship Id="rId3" Type="http://schemas.openxmlformats.org/officeDocument/2006/relationships/image" Target="../media/image4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3.gi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7.jpe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jpe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 Id="rId3" Type="http://schemas.openxmlformats.org/officeDocument/2006/relationships/image" Target="../media/image49.jpe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0.jpeg"/><Relationship Id="rId3" Type="http://schemas.openxmlformats.org/officeDocument/2006/relationships/image" Target="../media/image51.jpe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jpeg"/></Relationships>
</file>

<file path=ppt/slides/_rels/slide9.xml.rels><?xml version="1.0" encoding="UTF-8" standalone="yes"?>
<Relationships xmlns="http://schemas.openxmlformats.org/package/2006/relationships"><Relationship Id="rId3" Type="http://schemas.openxmlformats.org/officeDocument/2006/relationships/hyperlink" Target="NULL" TargetMode="External"/><Relationship Id="rId4" Type="http://schemas.openxmlformats.org/officeDocument/2006/relationships/image" Target="../media/image13.jpeg"/><Relationship Id="rId5"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3.jpe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 Id="rId3" Type="http://schemas.openxmlformats.org/officeDocument/2006/relationships/image" Target="../media/image54.jpe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5.jpe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6.jpe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p:txBody>
          <a:bodyPr/>
          <a:lstStyle/>
          <a:p>
            <a:r>
              <a:rPr lang="en-US" altLang="en-US"/>
              <a:t>General Information</a:t>
            </a:r>
          </a:p>
        </p:txBody>
      </p:sp>
      <p:sp>
        <p:nvSpPr>
          <p:cNvPr id="327683" name="Rectangle 3"/>
          <p:cNvSpPr>
            <a:spLocks noGrp="1" noChangeArrowheads="1"/>
          </p:cNvSpPr>
          <p:nvPr>
            <p:ph type="body" idx="1"/>
          </p:nvPr>
        </p:nvSpPr>
        <p:spPr/>
        <p:txBody>
          <a:bodyPr/>
          <a:lstStyle/>
          <a:p>
            <a:pPr>
              <a:lnSpc>
                <a:spcPct val="90000"/>
              </a:lnSpc>
            </a:pPr>
            <a:r>
              <a:rPr lang="en-US" altLang="en-US"/>
              <a:t>Today’s Speakers:</a:t>
            </a:r>
          </a:p>
          <a:p>
            <a:pPr>
              <a:lnSpc>
                <a:spcPct val="90000"/>
              </a:lnSpc>
              <a:buFontTx/>
              <a:buNone/>
            </a:pPr>
            <a:r>
              <a:rPr lang="en-US" altLang="en-US"/>
              <a:t>Steve Brady, Cobb County Extension Agent </a:t>
            </a:r>
            <a:r>
              <a:rPr lang="en-US" altLang="en-US">
                <a:hlinkClick r:id="rId2"/>
              </a:rPr>
              <a:t>sbrady@uga.edu</a:t>
            </a:r>
            <a:endParaRPr lang="en-US" altLang="en-US"/>
          </a:p>
          <a:p>
            <a:pPr>
              <a:lnSpc>
                <a:spcPct val="90000"/>
              </a:lnSpc>
              <a:buFontTx/>
              <a:buNone/>
            </a:pPr>
            <a:r>
              <a:rPr lang="en-US" altLang="en-US"/>
              <a:t>Steve Pettis, Gwinnett County Extension Agent, </a:t>
            </a:r>
            <a:r>
              <a:rPr lang="en-US" altLang="en-US">
                <a:hlinkClick r:id="rId3"/>
              </a:rPr>
              <a:t>steve.pettis@gwinnettcounty.com</a:t>
            </a:r>
            <a:r>
              <a:rPr lang="en-US" altLang="en-US"/>
              <a:t> </a:t>
            </a:r>
          </a:p>
          <a:p>
            <a:pPr>
              <a:lnSpc>
                <a:spcPct val="90000"/>
              </a:lnSpc>
            </a:pPr>
            <a:r>
              <a:rPr lang="en-US" altLang="en-US"/>
              <a:t>Today’s Host:</a:t>
            </a:r>
          </a:p>
          <a:p>
            <a:pPr>
              <a:lnSpc>
                <a:spcPct val="90000"/>
              </a:lnSpc>
              <a:buFontTx/>
              <a:buNone/>
            </a:pPr>
            <a:r>
              <a:rPr lang="en-US" altLang="en-US"/>
              <a:t>Dr. Richard Ludwig, Gwinnett Technical College Horticulture, </a:t>
            </a:r>
            <a:r>
              <a:rPr lang="en-US" altLang="en-US">
                <a:hlinkClick r:id="rId4"/>
              </a:rPr>
              <a:t>RLudwig@gwinnett.tec.ga.us</a:t>
            </a:r>
            <a:r>
              <a:rPr lang="en-US" altLang="en-US"/>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p:txBody>
          <a:bodyPr/>
          <a:lstStyle/>
          <a:p>
            <a:r>
              <a:rPr lang="en-US" altLang="en-US" b="1">
                <a:effectLst>
                  <a:outerShdw blurRad="38100" dist="38100" dir="2700000" algn="tl">
                    <a:srgbClr val="FFFFFF"/>
                  </a:outerShdw>
                </a:effectLst>
              </a:rPr>
              <a:t>Pesticide Persistence</a:t>
            </a:r>
          </a:p>
        </p:txBody>
      </p:sp>
      <p:sp>
        <p:nvSpPr>
          <p:cNvPr id="291843" name="Rectangle 3"/>
          <p:cNvSpPr>
            <a:spLocks noGrp="1" noChangeArrowheads="1"/>
          </p:cNvSpPr>
          <p:nvPr>
            <p:ph type="body" idx="1"/>
          </p:nvPr>
        </p:nvSpPr>
        <p:spPr>
          <a:xfrm>
            <a:off x="0" y="1447800"/>
            <a:ext cx="9144000" cy="4724400"/>
          </a:xfrm>
        </p:spPr>
        <p:txBody>
          <a:bodyPr/>
          <a:lstStyle/>
          <a:p>
            <a:r>
              <a:rPr lang="en-US" altLang="en-US" b="1">
                <a:solidFill>
                  <a:srgbClr val="FFF989"/>
                </a:solidFill>
                <a:effectLst>
                  <a:outerShdw blurRad="38100" dist="38100" dir="2700000" algn="tl">
                    <a:srgbClr val="FFFFFF"/>
                  </a:outerShdw>
                </a:effectLst>
              </a:rPr>
              <a:t>Persistent</a:t>
            </a:r>
            <a:r>
              <a:rPr lang="en-US" altLang="en-US" b="1">
                <a:effectLst>
                  <a:outerShdw blurRad="38100" dist="38100" dir="2700000" algn="tl">
                    <a:srgbClr val="336699"/>
                  </a:outerShdw>
                </a:effectLst>
              </a:rPr>
              <a:t>: Remains active for a period of time following application, providing continued pest control</a:t>
            </a:r>
          </a:p>
          <a:p>
            <a:endParaRPr lang="en-US" altLang="en-US" b="1">
              <a:effectLst>
                <a:outerShdw blurRad="38100" dist="38100" dir="2700000" algn="tl">
                  <a:srgbClr val="336699"/>
                </a:outerShdw>
              </a:effectLst>
            </a:endParaRPr>
          </a:p>
          <a:p>
            <a:endParaRPr lang="en-US" altLang="en-US" b="1">
              <a:effectLst>
                <a:outerShdw blurRad="38100" dist="38100" dir="2700000" algn="tl">
                  <a:srgbClr val="336699"/>
                </a:outerShdw>
              </a:effectLst>
            </a:endParaRPr>
          </a:p>
          <a:p>
            <a:r>
              <a:rPr lang="en-US" altLang="en-US" b="1">
                <a:solidFill>
                  <a:srgbClr val="FFF989"/>
                </a:solidFill>
                <a:effectLst>
                  <a:outerShdw blurRad="38100" dist="38100" dir="2700000" algn="tl">
                    <a:srgbClr val="FFFFFF"/>
                  </a:outerShdw>
                </a:effectLst>
              </a:rPr>
              <a:t>Non-Persistent</a:t>
            </a:r>
            <a:r>
              <a:rPr lang="en-US" altLang="en-US" b="1">
                <a:effectLst>
                  <a:outerShdw blurRad="38100" dist="38100" dir="2700000" algn="tl">
                    <a:srgbClr val="336699"/>
                  </a:outerShdw>
                </a:effectLst>
              </a:rPr>
              <a:t>: Quickly </a:t>
            </a:r>
          </a:p>
          <a:p>
            <a:pPr>
              <a:buFontTx/>
              <a:buNone/>
            </a:pPr>
            <a:r>
              <a:rPr lang="en-US" altLang="en-US" b="1">
                <a:effectLst>
                  <a:outerShdw blurRad="38100" dist="38100" dir="2700000" algn="tl">
                    <a:srgbClr val="336699"/>
                  </a:outerShdw>
                </a:effectLst>
              </a:rPr>
              <a:t>degrades following application</a:t>
            </a:r>
          </a:p>
        </p:txBody>
      </p:sp>
      <p:pic>
        <p:nvPicPr>
          <p:cNvPr id="291845" name="Picture 5" descr="C:\Documents and Settings\sdpettis\My Documents\My Pictures\County Agent Images Jan 26 03 - April 25 05\water\drainage concrete dit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819400"/>
            <a:ext cx="2914650" cy="3886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a:xfrm>
            <a:off x="457200" y="0"/>
            <a:ext cx="8229600" cy="1143000"/>
          </a:xfrm>
        </p:spPr>
        <p:txBody>
          <a:bodyPr/>
          <a:lstStyle/>
          <a:p>
            <a:r>
              <a:rPr lang="en-US" altLang="en-US">
                <a:effectLst>
                  <a:outerShdw blurRad="38100" dist="38100" dir="2700000" algn="tl">
                    <a:srgbClr val="FFFFFF"/>
                  </a:outerShdw>
                </a:effectLst>
              </a:rPr>
              <a:t>Worker Protection Standard</a:t>
            </a:r>
          </a:p>
        </p:txBody>
      </p:sp>
      <p:sp>
        <p:nvSpPr>
          <p:cNvPr id="286723" name="Rectangle 3"/>
          <p:cNvSpPr>
            <a:spLocks noGrp="1" noChangeArrowheads="1"/>
          </p:cNvSpPr>
          <p:nvPr>
            <p:ph type="body" idx="1"/>
          </p:nvPr>
        </p:nvSpPr>
        <p:spPr>
          <a:xfrm>
            <a:off x="0" y="1219200"/>
            <a:ext cx="9144000" cy="5638800"/>
          </a:xfrm>
        </p:spPr>
        <p:txBody>
          <a:bodyPr/>
          <a:lstStyle/>
          <a:p>
            <a:pPr>
              <a:lnSpc>
                <a:spcPct val="90000"/>
              </a:lnSpc>
              <a:buFontTx/>
              <a:buNone/>
            </a:pPr>
            <a:r>
              <a:rPr lang="en-US" altLang="en-US">
                <a:solidFill>
                  <a:schemeClr val="folHlink"/>
                </a:solidFill>
                <a:effectLst>
                  <a:outerShdw blurRad="38100" dist="38100" dir="2700000" algn="tl">
                    <a:srgbClr val="FFFFFF"/>
                  </a:outerShdw>
                </a:effectLst>
              </a:rPr>
              <a:t>Employers must provide agricultural workers &amp; pesticide handlers with protection against possible pesticide harm</a:t>
            </a:r>
            <a:r>
              <a:rPr lang="en-US" altLang="en-US">
                <a:solidFill>
                  <a:srgbClr val="FFFFCC"/>
                </a:solidFill>
                <a:effectLst>
                  <a:outerShdw blurRad="38100" dist="38100" dir="2700000" algn="tl">
                    <a:srgbClr val="FFFFFF"/>
                  </a:outerShdw>
                </a:effectLst>
              </a:rPr>
              <a:t> </a:t>
            </a:r>
            <a:r>
              <a:rPr lang="en-US" altLang="en-US">
                <a:effectLst>
                  <a:outerShdw blurRad="38100" dist="38100" dir="2700000" algn="tl">
                    <a:srgbClr val="336699"/>
                  </a:outerShdw>
                </a:effectLst>
              </a:rPr>
              <a:t>(U.S. EPD, 1992)</a:t>
            </a:r>
            <a:endParaRPr lang="en-US" altLang="en-US">
              <a:solidFill>
                <a:srgbClr val="FFFFCC"/>
              </a:solidFill>
              <a:effectLst>
                <a:outerShdw blurRad="38100" dist="38100" dir="2700000" algn="tl">
                  <a:srgbClr val="FFFFFF"/>
                </a:outerShdw>
              </a:effectLst>
            </a:endParaRPr>
          </a:p>
          <a:p>
            <a:pPr>
              <a:lnSpc>
                <a:spcPct val="90000"/>
              </a:lnSpc>
              <a:buFontTx/>
              <a:buNone/>
            </a:pPr>
            <a:endParaRPr lang="en-US" altLang="en-US" sz="1200">
              <a:solidFill>
                <a:srgbClr val="FFFFCC"/>
              </a:solidFill>
              <a:effectLst>
                <a:outerShdw blurRad="38100" dist="38100" dir="2700000" algn="tl">
                  <a:srgbClr val="FFFFFF"/>
                </a:outerShdw>
              </a:effectLst>
            </a:endParaRPr>
          </a:p>
          <a:p>
            <a:pPr>
              <a:lnSpc>
                <a:spcPct val="90000"/>
              </a:lnSpc>
            </a:pPr>
            <a:r>
              <a:rPr lang="en-US" altLang="en-US">
                <a:effectLst>
                  <a:outerShdw blurRad="38100" dist="38100" dir="2700000" algn="tl">
                    <a:srgbClr val="336699"/>
                  </a:outerShdw>
                </a:effectLst>
              </a:rPr>
              <a:t>Informative displays</a:t>
            </a:r>
          </a:p>
          <a:p>
            <a:pPr>
              <a:lnSpc>
                <a:spcPct val="90000"/>
              </a:lnSpc>
            </a:pPr>
            <a:r>
              <a:rPr lang="en-US" altLang="en-US">
                <a:solidFill>
                  <a:srgbClr val="FFFFCC"/>
                </a:solidFill>
                <a:effectLst>
                  <a:outerShdw blurRad="38100" dist="38100" dir="2700000" algn="tl">
                    <a:srgbClr val="FFFFFF"/>
                  </a:outerShdw>
                </a:effectLst>
              </a:rPr>
              <a:t>Training</a:t>
            </a:r>
          </a:p>
          <a:p>
            <a:pPr>
              <a:lnSpc>
                <a:spcPct val="90000"/>
              </a:lnSpc>
            </a:pPr>
            <a:r>
              <a:rPr lang="en-US" altLang="en-US">
                <a:effectLst>
                  <a:outerShdw blurRad="38100" dist="38100" dir="2700000" algn="tl">
                    <a:srgbClr val="336699"/>
                  </a:outerShdw>
                </a:effectLst>
              </a:rPr>
              <a:t>Medical assistance</a:t>
            </a:r>
          </a:p>
          <a:p>
            <a:pPr>
              <a:lnSpc>
                <a:spcPct val="90000"/>
              </a:lnSpc>
            </a:pPr>
            <a:r>
              <a:rPr lang="en-US" altLang="en-US">
                <a:solidFill>
                  <a:srgbClr val="FFFFCC"/>
                </a:solidFill>
                <a:effectLst>
                  <a:outerShdw blurRad="38100" dist="38100" dir="2700000" algn="tl">
                    <a:srgbClr val="FFFFFF"/>
                  </a:outerShdw>
                </a:effectLst>
              </a:rPr>
              <a:t>Decontamination sites</a:t>
            </a:r>
          </a:p>
          <a:p>
            <a:pPr>
              <a:lnSpc>
                <a:spcPct val="90000"/>
              </a:lnSpc>
            </a:pPr>
            <a:r>
              <a:rPr lang="en-US" altLang="en-US">
                <a:effectLst>
                  <a:outerShdw blurRad="38100" dist="38100" dir="2700000" algn="tl">
                    <a:srgbClr val="336699"/>
                  </a:outerShdw>
                </a:effectLst>
              </a:rPr>
              <a:t>Restricted-entry intervals notification &amp; compliance</a:t>
            </a:r>
          </a:p>
          <a:p>
            <a:pPr>
              <a:lnSpc>
                <a:spcPct val="90000"/>
              </a:lnSpc>
            </a:pPr>
            <a:r>
              <a:rPr lang="en-US" altLang="en-US">
                <a:solidFill>
                  <a:srgbClr val="FFFFCC"/>
                </a:solidFill>
                <a:effectLst>
                  <a:outerShdw blurRad="38100" dist="38100" dir="2700000" algn="tl">
                    <a:srgbClr val="FFFFFF"/>
                  </a:outerShdw>
                </a:effectLst>
              </a:rPr>
              <a:t>Protection (equipment, information, instructions)</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a:xfrm>
            <a:off x="457200" y="0"/>
            <a:ext cx="8229600" cy="1143000"/>
          </a:xfrm>
        </p:spPr>
        <p:txBody>
          <a:bodyPr/>
          <a:lstStyle/>
          <a:p>
            <a:r>
              <a:rPr lang="en-US" altLang="en-US">
                <a:effectLst>
                  <a:outerShdw blurRad="38100" dist="38100" dir="2700000" algn="tl">
                    <a:srgbClr val="FFFFFF"/>
                  </a:outerShdw>
                </a:effectLst>
              </a:rPr>
              <a:t>Pesticide Recordkeeping</a:t>
            </a:r>
          </a:p>
        </p:txBody>
      </p:sp>
      <p:sp>
        <p:nvSpPr>
          <p:cNvPr id="285699" name="Rectangle 3"/>
          <p:cNvSpPr>
            <a:spLocks noGrp="1" noChangeArrowheads="1"/>
          </p:cNvSpPr>
          <p:nvPr>
            <p:ph type="body" idx="1"/>
          </p:nvPr>
        </p:nvSpPr>
        <p:spPr>
          <a:xfrm>
            <a:off x="0" y="1219200"/>
            <a:ext cx="9144000" cy="5638800"/>
          </a:xfrm>
        </p:spPr>
        <p:txBody>
          <a:bodyPr/>
          <a:lstStyle/>
          <a:p>
            <a:pPr>
              <a:buFontTx/>
              <a:buNone/>
            </a:pPr>
            <a:r>
              <a:rPr lang="en-US" altLang="en-US">
                <a:solidFill>
                  <a:srgbClr val="FFFFCC"/>
                </a:solidFill>
                <a:effectLst>
                  <a:outerShdw blurRad="38100" dist="38100" dir="2700000" algn="tl">
                    <a:srgbClr val="FFFFFF"/>
                  </a:outerShdw>
                </a:effectLst>
              </a:rPr>
              <a:t>Keep records 2 years            Any form acceptable</a:t>
            </a:r>
          </a:p>
          <a:p>
            <a:endParaRPr lang="en-US" altLang="en-US" sz="1400">
              <a:effectLst>
                <a:outerShdw blurRad="38100" dist="38100" dir="2700000" algn="tl">
                  <a:srgbClr val="336699"/>
                </a:outerShdw>
              </a:effectLst>
            </a:endParaRPr>
          </a:p>
          <a:p>
            <a:pPr>
              <a:buFontTx/>
              <a:buNone/>
            </a:pPr>
            <a:r>
              <a:rPr lang="en-US" altLang="en-US" u="sng">
                <a:solidFill>
                  <a:srgbClr val="FFF989"/>
                </a:solidFill>
                <a:effectLst>
                  <a:outerShdw blurRad="38100" dist="38100" dir="2700000" algn="tl">
                    <a:srgbClr val="FFFFFF"/>
                  </a:outerShdw>
                </a:effectLst>
              </a:rPr>
              <a:t>Required Information for Each Application</a:t>
            </a:r>
            <a:r>
              <a:rPr lang="en-US" altLang="en-US">
                <a:solidFill>
                  <a:srgbClr val="FFF989"/>
                </a:solidFill>
                <a:effectLst>
                  <a:outerShdw blurRad="38100" dist="38100" dir="2700000" algn="tl">
                    <a:srgbClr val="FFFFFF"/>
                  </a:outerShdw>
                </a:effectLst>
              </a:rPr>
              <a:t>:</a:t>
            </a:r>
          </a:p>
          <a:p>
            <a:r>
              <a:rPr lang="en-US" altLang="en-US">
                <a:effectLst>
                  <a:outerShdw blurRad="38100" dist="38100" dir="2700000" algn="tl">
                    <a:srgbClr val="336699"/>
                  </a:outerShdw>
                </a:effectLst>
              </a:rPr>
              <a:t>Certified applicator’s name &amp; license number</a:t>
            </a:r>
          </a:p>
          <a:p>
            <a:r>
              <a:rPr lang="en-US" altLang="en-US">
                <a:effectLst>
                  <a:outerShdw blurRad="38100" dist="38100" dir="2700000" algn="tl">
                    <a:srgbClr val="336699"/>
                  </a:outerShdw>
                </a:effectLst>
              </a:rPr>
              <a:t>Restricted use pesticide brand / product name + EPA number</a:t>
            </a:r>
          </a:p>
          <a:p>
            <a:r>
              <a:rPr lang="en-US" altLang="en-US">
                <a:effectLst>
                  <a:outerShdw blurRad="38100" dist="38100" dir="2700000" algn="tl">
                    <a:srgbClr val="336699"/>
                  </a:outerShdw>
                </a:effectLst>
              </a:rPr>
              <a:t>Total amount of product applied</a:t>
            </a:r>
          </a:p>
          <a:p>
            <a:r>
              <a:rPr lang="en-US" altLang="en-US">
                <a:effectLst>
                  <a:outerShdw blurRad="38100" dist="38100" dir="2700000" algn="tl">
                    <a:srgbClr val="336699"/>
                  </a:outerShdw>
                </a:effectLst>
              </a:rPr>
              <a:t>Date (month-day-year)</a:t>
            </a:r>
          </a:p>
          <a:p>
            <a:r>
              <a:rPr lang="en-US" altLang="en-US">
                <a:effectLst>
                  <a:outerShdw blurRad="38100" dist="38100" dir="2700000" algn="tl">
                    <a:srgbClr val="336699"/>
                  </a:outerShdw>
                </a:effectLst>
              </a:rPr>
              <a:t>Location (address)</a:t>
            </a:r>
          </a:p>
          <a:p>
            <a:r>
              <a:rPr lang="en-US" altLang="en-US">
                <a:effectLst>
                  <a:outerShdw blurRad="38100" dist="38100" dir="2700000" algn="tl">
                    <a:srgbClr val="336699"/>
                  </a:outerShdw>
                </a:effectLst>
              </a:rPr>
              <a:t>Target site (specific crop or animal)</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5635" name="Picture 3" descr="http://boortz.com/images/funny/redneck_pics_mower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046288"/>
            <a:ext cx="4648200" cy="3810000"/>
          </a:xfrm>
          <a:prstGeom prst="rect">
            <a:avLst/>
          </a:prstGeom>
          <a:noFill/>
          <a:extLst>
            <a:ext uri="{909E8E84-426E-40DD-AFC4-6F175D3DCCD1}">
              <a14:hiddenFill xmlns:a14="http://schemas.microsoft.com/office/drawing/2010/main">
                <a:solidFill>
                  <a:srgbClr val="FFFFFF"/>
                </a:solidFill>
              </a14:hiddenFill>
            </a:ext>
          </a:extLst>
        </p:spPr>
      </p:pic>
      <p:sp>
        <p:nvSpPr>
          <p:cNvPr id="325640" name="Rectangle 8"/>
          <p:cNvSpPr>
            <a:spLocks noChangeArrowheads="1"/>
          </p:cNvSpPr>
          <p:nvPr/>
        </p:nvSpPr>
        <p:spPr bwMode="auto">
          <a:xfrm>
            <a:off x="1143000" y="1828800"/>
            <a:ext cx="6477000" cy="4572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5641" name="Rectangle 9"/>
          <p:cNvSpPr>
            <a:spLocks noChangeArrowheads="1"/>
          </p:cNvSpPr>
          <p:nvPr/>
        </p:nvSpPr>
        <p:spPr bwMode="auto">
          <a:xfrm>
            <a:off x="457200" y="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b="0">
                <a:effectLst>
                  <a:outerShdw blurRad="38100" dist="38100" dir="2700000" algn="tl">
                    <a:srgbClr val="FFFFFF"/>
                  </a:outerShdw>
                </a:effectLst>
              </a:rPr>
              <a:t>Thanks!!!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p:txBody>
          <a:bodyPr/>
          <a:lstStyle/>
          <a:p>
            <a:r>
              <a:rPr lang="en-US" altLang="en-US" b="1">
                <a:effectLst>
                  <a:outerShdw blurRad="38100" dist="38100" dir="2700000" algn="tl">
                    <a:srgbClr val="FFFFFF"/>
                  </a:outerShdw>
                </a:effectLst>
              </a:rPr>
              <a:t>Pesticide Mode of Action</a:t>
            </a:r>
          </a:p>
        </p:txBody>
      </p:sp>
      <p:sp>
        <p:nvSpPr>
          <p:cNvPr id="292867" name="Rectangle 3"/>
          <p:cNvSpPr>
            <a:spLocks noGrp="1" noChangeArrowheads="1"/>
          </p:cNvSpPr>
          <p:nvPr>
            <p:ph type="body" idx="1"/>
          </p:nvPr>
        </p:nvSpPr>
        <p:spPr>
          <a:xfrm>
            <a:off x="0" y="1371600"/>
            <a:ext cx="9144000" cy="5486400"/>
          </a:xfrm>
        </p:spPr>
        <p:txBody>
          <a:bodyPr/>
          <a:lstStyle/>
          <a:p>
            <a:r>
              <a:rPr lang="en-US" altLang="en-US" b="1">
                <a:solidFill>
                  <a:srgbClr val="FFF989"/>
                </a:solidFill>
                <a:effectLst>
                  <a:outerShdw blurRad="38100" dist="38100" dir="2700000" algn="tl">
                    <a:srgbClr val="FFFFFF"/>
                  </a:outerShdw>
                </a:effectLst>
              </a:rPr>
              <a:t>Contact</a:t>
            </a:r>
            <a:r>
              <a:rPr lang="en-US" altLang="en-US" b="1">
                <a:effectLst>
                  <a:outerShdw blurRad="38100" dist="38100" dir="2700000" algn="tl">
                    <a:srgbClr val="336699"/>
                  </a:outerShdw>
                </a:effectLst>
              </a:rPr>
              <a:t>: Act when they touch the pest or vice versa</a:t>
            </a:r>
          </a:p>
          <a:p>
            <a:r>
              <a:rPr lang="en-US" altLang="en-US" b="1">
                <a:solidFill>
                  <a:srgbClr val="FFF989"/>
                </a:solidFill>
                <a:effectLst>
                  <a:outerShdw blurRad="38100" dist="38100" dir="2700000" algn="tl">
                    <a:srgbClr val="FFFFFF"/>
                  </a:outerShdw>
                </a:effectLst>
              </a:rPr>
              <a:t>Systemic</a:t>
            </a:r>
            <a:r>
              <a:rPr lang="en-US" altLang="en-US" b="1">
                <a:effectLst>
                  <a:outerShdw blurRad="38100" dist="38100" dir="2700000" algn="tl">
                    <a:srgbClr val="336699"/>
                  </a:outerShdw>
                </a:effectLst>
              </a:rPr>
              <a:t>: Taken into the vascular system; pest killed as it feeds – host not harmed</a:t>
            </a:r>
          </a:p>
          <a:p>
            <a:r>
              <a:rPr lang="en-US" altLang="en-US" b="1">
                <a:solidFill>
                  <a:srgbClr val="FFF989"/>
                </a:solidFill>
                <a:effectLst>
                  <a:outerShdw blurRad="38100" dist="38100" dir="2700000" algn="tl">
                    <a:srgbClr val="FFFFFF"/>
                  </a:outerShdw>
                </a:effectLst>
              </a:rPr>
              <a:t>Translocated</a:t>
            </a:r>
            <a:r>
              <a:rPr lang="en-US" altLang="en-US" b="1">
                <a:effectLst>
                  <a:outerShdw blurRad="38100" dist="38100" dir="2700000" algn="tl">
                    <a:srgbClr val="336699"/>
                  </a:outerShdw>
                </a:effectLst>
              </a:rPr>
              <a:t>: Kill when absorbed &amp; moved throughout entire pest’s system </a:t>
            </a:r>
          </a:p>
          <a:p>
            <a:pPr lvl="1"/>
            <a:r>
              <a:rPr lang="en-US" altLang="en-US" b="1">
                <a:solidFill>
                  <a:srgbClr val="CCFF99"/>
                </a:solidFill>
                <a:effectLst>
                  <a:outerShdw blurRad="38100" dist="38100" dir="2700000" algn="tl">
                    <a:srgbClr val="FFFFFF"/>
                  </a:outerShdw>
                </a:effectLst>
              </a:rPr>
              <a:t>Herbicides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r>
              <a:rPr lang="en-US" altLang="en-US" b="1">
                <a:effectLst>
                  <a:outerShdw blurRad="38100" dist="38100" dir="2700000" algn="tl">
                    <a:srgbClr val="FFFFFF"/>
                  </a:outerShdw>
                </a:effectLst>
              </a:rPr>
              <a:t>Threshold Levels</a:t>
            </a:r>
          </a:p>
        </p:txBody>
      </p:sp>
      <p:sp>
        <p:nvSpPr>
          <p:cNvPr id="149507" name="Rectangle 3"/>
          <p:cNvSpPr>
            <a:spLocks noGrp="1" noChangeArrowheads="1"/>
          </p:cNvSpPr>
          <p:nvPr>
            <p:ph type="body" idx="1"/>
          </p:nvPr>
        </p:nvSpPr>
        <p:spPr>
          <a:xfrm>
            <a:off x="0" y="1295400"/>
            <a:ext cx="9144000" cy="2667000"/>
          </a:xfrm>
        </p:spPr>
        <p:txBody>
          <a:bodyPr/>
          <a:lstStyle/>
          <a:p>
            <a:pPr>
              <a:buFontTx/>
              <a:buNone/>
            </a:pPr>
            <a:r>
              <a:rPr lang="en-US" altLang="en-US" sz="3600" b="1">
                <a:solidFill>
                  <a:srgbClr val="FFF989"/>
                </a:solidFill>
                <a:effectLst>
                  <a:outerShdw blurRad="38100" dist="38100" dir="2700000" algn="tl">
                    <a:srgbClr val="FFFFFF"/>
                  </a:outerShdw>
                </a:effectLst>
              </a:rPr>
              <a:t>Threshold</a:t>
            </a:r>
            <a:r>
              <a:rPr lang="en-US" altLang="en-US" sz="3600" b="1">
                <a:effectLst>
                  <a:outerShdw blurRad="38100" dist="38100" dir="2700000" algn="tl">
                    <a:srgbClr val="336699"/>
                  </a:outerShdw>
                </a:effectLst>
              </a:rPr>
              <a:t>: Pest population level at which control is necessary to prevent unacceptable damage or injury</a:t>
            </a:r>
          </a:p>
          <a:p>
            <a:pPr algn="ctr">
              <a:buFontTx/>
              <a:buNone/>
            </a:pPr>
            <a:r>
              <a:rPr lang="en-US" altLang="en-US" b="1">
                <a:solidFill>
                  <a:srgbClr val="FFFFCC"/>
                </a:solidFill>
                <a:effectLst>
                  <a:outerShdw blurRad="38100" dist="38100" dir="2700000" algn="tl">
                    <a:srgbClr val="FFFFFF"/>
                  </a:outerShdw>
                </a:effectLst>
              </a:rPr>
              <a:t>*Manage pests before threshold exceeded*</a:t>
            </a:r>
          </a:p>
        </p:txBody>
      </p:sp>
      <p:pic>
        <p:nvPicPr>
          <p:cNvPr id="149509" name="Picture 5" descr="C:\Documents and Settings\sdpettis\My Documents\My Pictures\County Agent Images Jan 26 03 - April 25 05\entomology\aphids Pea gun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581400"/>
            <a:ext cx="7315200" cy="29384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457200" y="76200"/>
            <a:ext cx="8229600" cy="1143000"/>
          </a:xfrm>
        </p:spPr>
        <p:txBody>
          <a:bodyPr/>
          <a:lstStyle/>
          <a:p>
            <a:r>
              <a:rPr lang="en-US" altLang="en-US" b="1">
                <a:effectLst>
                  <a:outerShdw blurRad="38100" dist="38100" dir="2700000" algn="tl">
                    <a:srgbClr val="FFFFFF"/>
                  </a:outerShdw>
                </a:effectLst>
              </a:rPr>
              <a:t>Pest Monitoring</a:t>
            </a:r>
          </a:p>
        </p:txBody>
      </p:sp>
      <p:sp>
        <p:nvSpPr>
          <p:cNvPr id="150531" name="Rectangle 3"/>
          <p:cNvSpPr>
            <a:spLocks noGrp="1" noChangeArrowheads="1"/>
          </p:cNvSpPr>
          <p:nvPr>
            <p:ph type="body" idx="1"/>
          </p:nvPr>
        </p:nvSpPr>
        <p:spPr>
          <a:xfrm>
            <a:off x="0" y="1066800"/>
            <a:ext cx="9144000" cy="5562600"/>
          </a:xfrm>
        </p:spPr>
        <p:txBody>
          <a:bodyPr/>
          <a:lstStyle/>
          <a:p>
            <a:r>
              <a:rPr lang="en-US" altLang="en-US" b="1">
                <a:solidFill>
                  <a:srgbClr val="FFF989"/>
                </a:solidFill>
                <a:effectLst>
                  <a:outerShdw blurRad="38100" dist="38100" dir="2700000" algn="tl">
                    <a:srgbClr val="FFFFFF"/>
                  </a:outerShdw>
                </a:effectLst>
              </a:rPr>
              <a:t>Monitoring</a:t>
            </a:r>
            <a:r>
              <a:rPr lang="en-US" altLang="en-US" b="1">
                <a:effectLst>
                  <a:outerShdw blurRad="38100" dist="38100" dir="2700000" algn="tl">
                    <a:srgbClr val="336699"/>
                  </a:outerShdw>
                </a:effectLst>
              </a:rPr>
              <a:t>: </a:t>
            </a:r>
            <a:r>
              <a:rPr lang="en-US" altLang="en-US" sz="2400" b="1">
                <a:effectLst>
                  <a:outerShdw blurRad="38100" dist="38100" dir="2700000" algn="tl">
                    <a:srgbClr val="336699"/>
                  </a:outerShdw>
                </a:effectLst>
              </a:rPr>
              <a:t>checking / scouting for pests in an area </a:t>
            </a:r>
          </a:p>
          <a:p>
            <a:pPr lvl="1"/>
            <a:r>
              <a:rPr lang="en-US" altLang="en-US" b="1">
                <a:effectLst>
                  <a:outerShdw blurRad="38100" dist="38100" dir="2700000" algn="tl">
                    <a:srgbClr val="336699"/>
                  </a:outerShdw>
                </a:effectLst>
              </a:rPr>
              <a:t>what pests are present</a:t>
            </a:r>
          </a:p>
          <a:p>
            <a:pPr lvl="1"/>
            <a:r>
              <a:rPr lang="en-US" altLang="en-US" b="1">
                <a:effectLst>
                  <a:outerShdw blurRad="38100" dist="38100" dir="2700000" algn="tl">
                    <a:srgbClr val="336699"/>
                  </a:outerShdw>
                </a:effectLst>
              </a:rPr>
              <a:t>how many of each kind are in the area</a:t>
            </a:r>
          </a:p>
          <a:p>
            <a:pPr lvl="1"/>
            <a:r>
              <a:rPr lang="en-US" altLang="en-US" b="1">
                <a:effectLst>
                  <a:outerShdw blurRad="38100" dist="38100" dir="2700000" algn="tl">
                    <a:srgbClr val="336699"/>
                  </a:outerShdw>
                </a:effectLst>
              </a:rPr>
              <a:t> how much damage they are causing.. </a:t>
            </a:r>
          </a:p>
          <a:p>
            <a:r>
              <a:rPr lang="en-US" altLang="en-US" b="1">
                <a:solidFill>
                  <a:srgbClr val="FFF989"/>
                </a:solidFill>
                <a:effectLst>
                  <a:outerShdw blurRad="38100" dist="38100" dir="2700000" algn="tl">
                    <a:srgbClr val="FFFFFF"/>
                  </a:outerShdw>
                </a:effectLst>
              </a:rPr>
              <a:t>Determines: </a:t>
            </a:r>
          </a:p>
          <a:p>
            <a:pPr lvl="1"/>
            <a:r>
              <a:rPr lang="en-US" altLang="en-US" b="1">
                <a:effectLst>
                  <a:outerShdw blurRad="38100" dist="38100" dir="2700000" algn="tl">
                    <a:srgbClr val="336699"/>
                  </a:outerShdw>
                </a:effectLst>
              </a:rPr>
              <a:t>if the threshold has been reached </a:t>
            </a:r>
          </a:p>
          <a:p>
            <a:pPr lvl="1"/>
            <a:r>
              <a:rPr lang="en-US" altLang="en-US" b="1">
                <a:effectLst>
                  <a:outerShdw blurRad="38100" dist="38100" dir="2700000" algn="tl">
                    <a:srgbClr val="336699"/>
                  </a:outerShdw>
                </a:effectLst>
              </a:rPr>
              <a:t>if control measures have been effective</a:t>
            </a:r>
          </a:p>
          <a:p>
            <a:pPr>
              <a:buFontTx/>
              <a:buNone/>
            </a:pPr>
            <a:endParaRPr lang="en-US" altLang="en-US" b="1">
              <a:effectLst>
                <a:outerShdw blurRad="38100" dist="38100" dir="2700000" algn="tl">
                  <a:srgbClr val="336699"/>
                </a:outerShdw>
              </a:effectLst>
            </a:endParaRPr>
          </a:p>
        </p:txBody>
      </p:sp>
      <p:pic>
        <p:nvPicPr>
          <p:cNvPr id="150532" name="Picture 4" descr="C:\Documents and Settings\sdpettis\My Documents\My Pictures\County Agent Images Jan 26 03 - April 25 05\entomology\aphid parasitized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895850"/>
            <a:ext cx="2514600" cy="18859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0533" name="Picture 5" descr="C:\Documents and Settings\sdpettis\My Documents\My Pictures\County Agent Images Jan 26 03 - April 25 05\entomology\aphids on toma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4895850"/>
            <a:ext cx="2514600" cy="18859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457200" y="76200"/>
            <a:ext cx="8229600" cy="1143000"/>
          </a:xfrm>
        </p:spPr>
        <p:txBody>
          <a:bodyPr/>
          <a:lstStyle/>
          <a:p>
            <a:r>
              <a:rPr lang="en-US" altLang="en-US" b="1">
                <a:effectLst>
                  <a:outerShdw blurRad="38100" dist="38100" dir="2700000" algn="tl">
                    <a:srgbClr val="FFFFFF"/>
                  </a:outerShdw>
                </a:effectLst>
              </a:rPr>
              <a:t>Integrated Pest Management</a:t>
            </a:r>
          </a:p>
        </p:txBody>
      </p:sp>
      <p:sp>
        <p:nvSpPr>
          <p:cNvPr id="151555" name="Rectangle 3"/>
          <p:cNvSpPr>
            <a:spLocks noGrp="1" noChangeArrowheads="1"/>
          </p:cNvSpPr>
          <p:nvPr>
            <p:ph type="body" idx="1"/>
          </p:nvPr>
        </p:nvSpPr>
        <p:spPr>
          <a:xfrm>
            <a:off x="0" y="1447800"/>
            <a:ext cx="9144000" cy="5410200"/>
          </a:xfrm>
        </p:spPr>
        <p:txBody>
          <a:bodyPr/>
          <a:lstStyle/>
          <a:p>
            <a:pPr>
              <a:buFontTx/>
              <a:buNone/>
            </a:pPr>
            <a:r>
              <a:rPr lang="en-US" altLang="en-US" b="1">
                <a:solidFill>
                  <a:srgbClr val="FFF989"/>
                </a:solidFill>
                <a:effectLst>
                  <a:outerShdw blurRad="38100" dist="38100" dir="2700000" algn="tl">
                    <a:srgbClr val="FFFFFF"/>
                  </a:outerShdw>
                </a:effectLst>
              </a:rPr>
              <a:t>Integrated pest management: </a:t>
            </a:r>
            <a:r>
              <a:rPr lang="en-US" altLang="en-US" b="1">
                <a:effectLst>
                  <a:outerShdw blurRad="38100" dist="38100" dir="2700000" algn="tl">
                    <a:srgbClr val="336699"/>
                  </a:outerShdw>
                </a:effectLst>
              </a:rPr>
              <a:t>Several pest control tactics combined into a single plan to reduce pests and their damage to an acceptable level</a:t>
            </a:r>
          </a:p>
          <a:p>
            <a:endParaRPr lang="en-US" altLang="en-US" b="1">
              <a:effectLst>
                <a:outerShdw blurRad="38100" dist="38100" dir="2700000" algn="tl">
                  <a:srgbClr val="336699"/>
                </a:outerShdw>
              </a:effectLst>
            </a:endParaRPr>
          </a:p>
          <a:p>
            <a:r>
              <a:rPr lang="en-US" altLang="en-US" sz="2400" b="1">
                <a:solidFill>
                  <a:srgbClr val="FFFFCC"/>
                </a:solidFill>
                <a:effectLst>
                  <a:outerShdw blurRad="38100" dist="38100" dir="2700000" algn="tl">
                    <a:srgbClr val="FFFFFF"/>
                  </a:outerShdw>
                </a:effectLst>
              </a:rPr>
              <a:t>Host resistance</a:t>
            </a:r>
          </a:p>
          <a:p>
            <a:r>
              <a:rPr lang="en-US" altLang="en-US" sz="2400" b="1">
                <a:solidFill>
                  <a:srgbClr val="FFFFCC"/>
                </a:solidFill>
                <a:effectLst>
                  <a:outerShdw blurRad="38100" dist="38100" dir="2700000" algn="tl">
                    <a:srgbClr val="FFFFFF"/>
                  </a:outerShdw>
                </a:effectLst>
              </a:rPr>
              <a:t>Cultural control and sanitation. </a:t>
            </a:r>
          </a:p>
          <a:p>
            <a:r>
              <a:rPr lang="en-US" altLang="en-US" sz="2400" b="1">
                <a:solidFill>
                  <a:srgbClr val="FFFFCC"/>
                </a:solidFill>
                <a:effectLst>
                  <a:outerShdw blurRad="38100" dist="38100" dir="2700000" algn="tl">
                    <a:srgbClr val="FFFFFF"/>
                  </a:outerShdw>
                </a:effectLst>
              </a:rPr>
              <a:t>Biological control</a:t>
            </a:r>
          </a:p>
          <a:p>
            <a:r>
              <a:rPr lang="en-US" altLang="en-US" sz="2400" b="1">
                <a:solidFill>
                  <a:srgbClr val="FFFFCC"/>
                </a:solidFill>
                <a:effectLst>
                  <a:outerShdw blurRad="38100" dist="38100" dir="2700000" algn="tl">
                    <a:srgbClr val="FFFFFF"/>
                  </a:outerShdw>
                </a:effectLst>
              </a:rPr>
              <a:t>Mechanical</a:t>
            </a:r>
          </a:p>
          <a:p>
            <a:r>
              <a:rPr lang="en-US" altLang="en-US" sz="2400" b="1">
                <a:solidFill>
                  <a:srgbClr val="FFFFCC"/>
                </a:solidFill>
                <a:effectLst>
                  <a:outerShdw blurRad="38100" dist="38100" dir="2700000" algn="tl">
                    <a:srgbClr val="FFFFFF"/>
                  </a:outerShdw>
                </a:effectLst>
              </a:rPr>
              <a:t>Chemical (pesticide) controls</a:t>
            </a:r>
          </a:p>
        </p:txBody>
      </p:sp>
      <p:pic>
        <p:nvPicPr>
          <p:cNvPr id="151556" name="Picture 4" descr="C:\Documents and Settings\sdpettis\My Documents\My Pictures\County Agent Images Jan 26 03 - April 25 05\entomology\assassin_bug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5388" y="2971800"/>
            <a:ext cx="3986212" cy="2806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457200" y="76200"/>
            <a:ext cx="8229600" cy="1143000"/>
          </a:xfrm>
        </p:spPr>
        <p:txBody>
          <a:bodyPr/>
          <a:lstStyle/>
          <a:p>
            <a:r>
              <a:rPr lang="en-US" altLang="en-US" b="1">
                <a:effectLst>
                  <a:outerShdw blurRad="38100" dist="38100" dir="2700000" algn="tl">
                    <a:srgbClr val="FFFFFF"/>
                  </a:outerShdw>
                </a:effectLst>
              </a:rPr>
              <a:t>Pest Resistance</a:t>
            </a:r>
          </a:p>
        </p:txBody>
      </p:sp>
      <p:sp>
        <p:nvSpPr>
          <p:cNvPr id="153603" name="Rectangle 3"/>
          <p:cNvSpPr>
            <a:spLocks noGrp="1" noChangeArrowheads="1"/>
          </p:cNvSpPr>
          <p:nvPr>
            <p:ph type="body" idx="1"/>
          </p:nvPr>
        </p:nvSpPr>
        <p:spPr>
          <a:xfrm>
            <a:off x="152400" y="1447800"/>
            <a:ext cx="8915400" cy="5410200"/>
          </a:xfrm>
        </p:spPr>
        <p:txBody>
          <a:bodyPr/>
          <a:lstStyle/>
          <a:p>
            <a:r>
              <a:rPr lang="en-US" altLang="en-US" b="1">
                <a:solidFill>
                  <a:srgbClr val="FFFFCC"/>
                </a:solidFill>
                <a:effectLst>
                  <a:outerShdw blurRad="38100" dist="38100" dir="2700000" algn="tl">
                    <a:srgbClr val="FFFFFF"/>
                  </a:outerShdw>
                </a:effectLst>
              </a:rPr>
              <a:t>Caused by repeated applications of the same pesticide (or chemicals containing the same active ingredients)</a:t>
            </a:r>
          </a:p>
          <a:p>
            <a:endParaRPr lang="en-US" altLang="en-US" b="1">
              <a:solidFill>
                <a:srgbClr val="FFFFCC"/>
              </a:solidFill>
              <a:effectLst>
                <a:outerShdw blurRad="38100" dist="38100" dir="2700000" algn="tl">
                  <a:srgbClr val="FFFFFF"/>
                </a:outerShdw>
              </a:effectLst>
            </a:endParaRPr>
          </a:p>
          <a:p>
            <a:r>
              <a:rPr lang="en-US" altLang="en-US" b="1">
                <a:effectLst>
                  <a:outerShdw blurRad="38100" dist="38100" dir="2700000" algn="tl">
                    <a:srgbClr val="336699"/>
                  </a:outerShdw>
                </a:effectLst>
              </a:rPr>
              <a:t>Complicated by pests with rapid life cycles</a:t>
            </a:r>
          </a:p>
          <a:p>
            <a:endParaRPr lang="en-US" altLang="en-US" b="1">
              <a:solidFill>
                <a:srgbClr val="FFF989"/>
              </a:solidFill>
              <a:effectLst>
                <a:outerShdw blurRad="38100" dist="38100" dir="2700000" algn="tl">
                  <a:srgbClr val="FFFFFF"/>
                </a:outerShdw>
              </a:effectLst>
            </a:endParaRPr>
          </a:p>
          <a:p>
            <a:r>
              <a:rPr lang="en-US" altLang="en-US" b="1">
                <a:solidFill>
                  <a:srgbClr val="FFFFCC"/>
                </a:solidFill>
                <a:effectLst>
                  <a:outerShdw blurRad="38100" dist="38100" dir="2700000" algn="tl">
                    <a:srgbClr val="FFFFFF"/>
                  </a:outerShdw>
                </a:effectLst>
              </a:rPr>
              <a:t>Reduced by using integrated pest management and rotating the types of pesticides used</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ctrTitle"/>
          </p:nvPr>
        </p:nvSpPr>
        <p:spPr>
          <a:xfrm>
            <a:off x="152400" y="381000"/>
            <a:ext cx="3429000" cy="1755775"/>
          </a:xfrm>
        </p:spPr>
        <p:txBody>
          <a:bodyPr anchor="ctr"/>
          <a:lstStyle/>
          <a:p>
            <a:r>
              <a:rPr lang="en-US" altLang="en-US" sz="5400" b="1">
                <a:effectLst>
                  <a:outerShdw blurRad="38100" dist="38100" dir="2700000" algn="tl">
                    <a:srgbClr val="FFFFFF"/>
                  </a:outerShdw>
                </a:effectLst>
              </a:rPr>
              <a:t>Pesticide Labeling</a:t>
            </a:r>
          </a:p>
        </p:txBody>
      </p:sp>
      <p:sp>
        <p:nvSpPr>
          <p:cNvPr id="154627" name="Rectangle 3"/>
          <p:cNvSpPr>
            <a:spLocks noGrp="1" noChangeArrowheads="1"/>
          </p:cNvSpPr>
          <p:nvPr>
            <p:ph type="subTitle" idx="1"/>
          </p:nvPr>
        </p:nvSpPr>
        <p:spPr>
          <a:xfrm>
            <a:off x="228600" y="2590800"/>
            <a:ext cx="3505200" cy="1752600"/>
          </a:xfrm>
        </p:spPr>
        <p:txBody>
          <a:bodyPr/>
          <a:lstStyle/>
          <a:p>
            <a:endParaRPr lang="en-US" altLang="en-US" sz="4000" b="1">
              <a:effectLst>
                <a:outerShdw blurRad="38100" dist="38100" dir="2700000" algn="tl">
                  <a:srgbClr val="336699"/>
                </a:outerShdw>
              </a:effectLst>
            </a:endParaRPr>
          </a:p>
          <a:p>
            <a:r>
              <a:rPr lang="en-US" altLang="en-US" sz="4000" b="1">
                <a:effectLst>
                  <a:outerShdw blurRad="38100" dist="38100" dir="2700000" algn="tl">
                    <a:srgbClr val="336699"/>
                  </a:outerShdw>
                </a:effectLst>
              </a:rPr>
              <a:t>Chapter 2</a:t>
            </a:r>
          </a:p>
        </p:txBody>
      </p:sp>
      <p:pic>
        <p:nvPicPr>
          <p:cNvPr id="154628" name="Picture 4" descr="H:\EVERYONE\LAURA\photos\label1.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76200"/>
            <a:ext cx="5181600" cy="6629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a:xfrm>
            <a:off x="457200" y="0"/>
            <a:ext cx="8229600" cy="762000"/>
          </a:xfrm>
        </p:spPr>
        <p:txBody>
          <a:bodyPr/>
          <a:lstStyle/>
          <a:p>
            <a:r>
              <a:rPr lang="en-US" altLang="en-US">
                <a:effectLst>
                  <a:outerShdw blurRad="38100" dist="38100" dir="2700000" algn="tl">
                    <a:srgbClr val="FFFFFF"/>
                  </a:outerShdw>
                </a:effectLst>
              </a:rPr>
              <a:t>Pesticide Label</a:t>
            </a:r>
          </a:p>
        </p:txBody>
      </p:sp>
      <p:pic>
        <p:nvPicPr>
          <p:cNvPr id="307203" name="Picture 3" descr="label"/>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905000" y="2208213"/>
            <a:ext cx="5715000" cy="46497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307204" name="Text Box 4"/>
          <p:cNvSpPr txBox="1">
            <a:spLocks noChangeArrowheads="1"/>
          </p:cNvSpPr>
          <p:nvPr/>
        </p:nvSpPr>
        <p:spPr bwMode="auto">
          <a:xfrm>
            <a:off x="304800" y="914400"/>
            <a:ext cx="8534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u="sng">
                <a:latin typeface="Arial" charset="0"/>
              </a:rPr>
              <a:t>Label</a:t>
            </a:r>
            <a:r>
              <a:rPr lang="en-US" altLang="en-US">
                <a:latin typeface="Arial" charset="0"/>
              </a:rPr>
              <a:t>: </a:t>
            </a:r>
            <a:r>
              <a:rPr lang="en-US" altLang="en-US">
                <a:solidFill>
                  <a:srgbClr val="FFFFCC"/>
                </a:solidFill>
                <a:latin typeface="Arial" charset="0"/>
              </a:rPr>
              <a:t>information printed on or attached to the pesticide container</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r>
              <a:rPr lang="en-US" altLang="en-US">
                <a:effectLst>
                  <a:outerShdw blurRad="38100" dist="38100" dir="2700000" algn="tl">
                    <a:srgbClr val="FFFFFF"/>
                  </a:outerShdw>
                </a:effectLst>
              </a:rPr>
              <a:t>Pesticide Names</a:t>
            </a:r>
          </a:p>
        </p:txBody>
      </p:sp>
      <p:sp>
        <p:nvSpPr>
          <p:cNvPr id="168963" name="Rectangle 3"/>
          <p:cNvSpPr>
            <a:spLocks noGrp="1" noChangeArrowheads="1"/>
          </p:cNvSpPr>
          <p:nvPr>
            <p:ph type="body" idx="1"/>
          </p:nvPr>
        </p:nvSpPr>
        <p:spPr/>
        <p:txBody>
          <a:bodyPr/>
          <a:lstStyle/>
          <a:p>
            <a:r>
              <a:rPr lang="en-US" altLang="en-US">
                <a:solidFill>
                  <a:srgbClr val="FFFF66"/>
                </a:solidFill>
                <a:effectLst>
                  <a:outerShdw blurRad="38100" dist="38100" dir="2700000" algn="tl">
                    <a:srgbClr val="FFFFFF"/>
                  </a:outerShdw>
                </a:effectLst>
              </a:rPr>
              <a:t>Chemical Name</a:t>
            </a:r>
            <a:r>
              <a:rPr lang="en-US" altLang="en-US">
                <a:effectLst>
                  <a:outerShdw blurRad="38100" dist="38100" dir="2700000" algn="tl">
                    <a:srgbClr val="336699"/>
                  </a:outerShdw>
                </a:effectLst>
              </a:rPr>
              <a:t>: Active ingredient</a:t>
            </a:r>
            <a:endParaRPr lang="en-US" altLang="en-US">
              <a:solidFill>
                <a:srgbClr val="FFFF66"/>
              </a:solidFill>
              <a:effectLst>
                <a:outerShdw blurRad="38100" dist="38100" dir="2700000" algn="tl">
                  <a:srgbClr val="FFFFFF"/>
                </a:outerShdw>
              </a:effectLst>
            </a:endParaRPr>
          </a:p>
          <a:p>
            <a:pPr>
              <a:buFontTx/>
              <a:buNone/>
            </a:pPr>
            <a:r>
              <a:rPr lang="en-US" altLang="en-US">
                <a:solidFill>
                  <a:srgbClr val="FFFF66"/>
                </a:solidFill>
                <a:effectLst>
                  <a:outerShdw blurRad="38100" dist="38100" dir="2700000" algn="tl">
                    <a:srgbClr val="FFFFFF"/>
                  </a:outerShdw>
                </a:effectLst>
              </a:rPr>
              <a:t>		</a:t>
            </a:r>
            <a:r>
              <a:rPr lang="en-US" altLang="en-US">
                <a:effectLst>
                  <a:outerShdw blurRad="38100" dist="38100" dir="2700000" algn="tl">
                    <a:srgbClr val="336699"/>
                  </a:outerShdw>
                </a:effectLst>
              </a:rPr>
              <a:t>(1-naphthyl N-methyl carbamate)</a:t>
            </a:r>
          </a:p>
          <a:p>
            <a:r>
              <a:rPr lang="en-US" altLang="en-US">
                <a:solidFill>
                  <a:srgbClr val="FFFF66"/>
                </a:solidFill>
                <a:effectLst>
                  <a:outerShdw blurRad="38100" dist="38100" dir="2700000" algn="tl">
                    <a:srgbClr val="FFFFFF"/>
                  </a:outerShdw>
                </a:effectLst>
              </a:rPr>
              <a:t>Common Name</a:t>
            </a:r>
            <a:r>
              <a:rPr lang="en-US" altLang="en-US">
                <a:effectLst>
                  <a:outerShdw blurRad="38100" dist="38100" dir="2700000" algn="tl">
                    <a:srgbClr val="336699"/>
                  </a:outerShdw>
                </a:effectLst>
              </a:rPr>
              <a:t>: Shorter name that EPA recognizes as a substitute for the chemical name of a product</a:t>
            </a:r>
          </a:p>
          <a:p>
            <a:pPr>
              <a:buFontTx/>
              <a:buNone/>
            </a:pPr>
            <a:r>
              <a:rPr lang="en-US" altLang="en-US">
                <a:effectLst>
                  <a:outerShdw blurRad="38100" dist="38100" dir="2700000" algn="tl">
                    <a:srgbClr val="336699"/>
                  </a:outerShdw>
                </a:effectLst>
              </a:rPr>
              <a:t>		(Carbaryl)</a:t>
            </a:r>
          </a:p>
          <a:p>
            <a:r>
              <a:rPr lang="en-US" altLang="en-US">
                <a:solidFill>
                  <a:srgbClr val="FFFF66"/>
                </a:solidFill>
                <a:effectLst>
                  <a:outerShdw blurRad="38100" dist="38100" dir="2700000" algn="tl">
                    <a:srgbClr val="FFFFFF"/>
                  </a:outerShdw>
                </a:effectLst>
              </a:rPr>
              <a:t>Trade Name</a:t>
            </a:r>
            <a:r>
              <a:rPr lang="en-US" altLang="en-US">
                <a:effectLst>
                  <a:outerShdw blurRad="38100" dist="38100" dir="2700000" algn="tl">
                    <a:srgbClr val="336699"/>
                  </a:outerShdw>
                </a:effectLst>
              </a:rPr>
              <a:t>: Brand or product name</a:t>
            </a:r>
          </a:p>
          <a:p>
            <a:pPr>
              <a:buFontTx/>
              <a:buNone/>
            </a:pPr>
            <a:r>
              <a:rPr lang="en-US" altLang="en-US">
                <a:solidFill>
                  <a:srgbClr val="FFFF66"/>
                </a:solidFill>
                <a:effectLst>
                  <a:outerShdw blurRad="38100" dist="38100" dir="2700000" algn="tl">
                    <a:srgbClr val="FFFFFF"/>
                  </a:outerShdw>
                </a:effectLst>
              </a:rPr>
              <a:t>		</a:t>
            </a:r>
            <a:r>
              <a:rPr lang="en-US" altLang="en-US">
                <a:effectLst>
                  <a:outerShdw blurRad="38100" dist="38100" dir="2700000" algn="tl">
                    <a:srgbClr val="336699"/>
                  </a:outerShdw>
                </a:effectLst>
              </a:rPr>
              <a:t>(Sevin)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457200" y="152400"/>
            <a:ext cx="8229600" cy="1143000"/>
          </a:xfrm>
        </p:spPr>
        <p:txBody>
          <a:bodyPr/>
          <a:lstStyle/>
          <a:p>
            <a:r>
              <a:rPr lang="en-US" altLang="en-US" b="1">
                <a:effectLst>
                  <a:outerShdw blurRad="38100" dist="38100" dir="2700000" algn="tl">
                    <a:srgbClr val="FFFFFF"/>
                  </a:outerShdw>
                </a:effectLst>
              </a:rPr>
              <a:t>Pesticide Signal Words</a:t>
            </a:r>
          </a:p>
        </p:txBody>
      </p:sp>
      <p:sp>
        <p:nvSpPr>
          <p:cNvPr id="171011" name="Rectangle 3"/>
          <p:cNvSpPr>
            <a:spLocks noGrp="1" noChangeArrowheads="1"/>
          </p:cNvSpPr>
          <p:nvPr>
            <p:ph type="body" sz="half" idx="1"/>
          </p:nvPr>
        </p:nvSpPr>
        <p:spPr>
          <a:xfrm>
            <a:off x="1143000" y="1524000"/>
            <a:ext cx="8001000" cy="5105400"/>
          </a:xfrm>
        </p:spPr>
        <p:txBody>
          <a:bodyPr/>
          <a:lstStyle/>
          <a:p>
            <a:pPr>
              <a:lnSpc>
                <a:spcPct val="90000"/>
              </a:lnSpc>
              <a:buFontTx/>
              <a:buNone/>
            </a:pPr>
            <a:r>
              <a:rPr lang="en-US" altLang="en-US" sz="3300" b="1">
                <a:solidFill>
                  <a:srgbClr val="99FF33"/>
                </a:solidFill>
                <a:effectLst>
                  <a:outerShdw blurRad="38100" dist="38100" dir="2700000" algn="tl">
                    <a:srgbClr val="FFFFFF"/>
                  </a:outerShdw>
                </a:effectLst>
              </a:rPr>
              <a:t>CAUTION: slightly toxic or relatively nontoxic (1+ pint)</a:t>
            </a:r>
          </a:p>
          <a:p>
            <a:pPr>
              <a:lnSpc>
                <a:spcPct val="90000"/>
              </a:lnSpc>
              <a:buFontTx/>
              <a:buNone/>
            </a:pPr>
            <a:endParaRPr lang="en-US" altLang="en-US" sz="3300" b="1">
              <a:solidFill>
                <a:srgbClr val="99FF33"/>
              </a:solidFill>
              <a:effectLst>
                <a:outerShdw blurRad="38100" dist="38100" dir="2700000" algn="tl">
                  <a:srgbClr val="FFFFFF"/>
                </a:outerShdw>
              </a:effectLst>
            </a:endParaRPr>
          </a:p>
          <a:p>
            <a:pPr>
              <a:lnSpc>
                <a:spcPct val="90000"/>
              </a:lnSpc>
              <a:buFontTx/>
              <a:buNone/>
            </a:pPr>
            <a:r>
              <a:rPr lang="en-US" altLang="en-US" sz="3300" b="1">
                <a:solidFill>
                  <a:schemeClr val="folHlink"/>
                </a:solidFill>
                <a:effectLst>
                  <a:outerShdw blurRad="38100" dist="38100" dir="2700000" algn="tl">
                    <a:srgbClr val="FFFFFF"/>
                  </a:outerShdw>
                </a:effectLst>
              </a:rPr>
              <a:t>WARNING: moderately toxic (1 t – 1 T)</a:t>
            </a:r>
          </a:p>
          <a:p>
            <a:pPr>
              <a:lnSpc>
                <a:spcPct val="90000"/>
              </a:lnSpc>
              <a:buFontTx/>
              <a:buNone/>
            </a:pPr>
            <a:endParaRPr lang="en-US" altLang="en-US" sz="3300" b="1">
              <a:solidFill>
                <a:schemeClr val="folHlink"/>
              </a:solidFill>
              <a:effectLst>
                <a:outerShdw blurRad="38100" dist="38100" dir="2700000" algn="tl">
                  <a:srgbClr val="FFFFFF"/>
                </a:outerShdw>
              </a:effectLst>
            </a:endParaRPr>
          </a:p>
          <a:p>
            <a:pPr>
              <a:lnSpc>
                <a:spcPct val="90000"/>
              </a:lnSpc>
              <a:buFontTx/>
              <a:buNone/>
            </a:pPr>
            <a:r>
              <a:rPr lang="en-US" altLang="en-US" sz="3300" b="1">
                <a:solidFill>
                  <a:srgbClr val="FF2D2D"/>
                </a:solidFill>
                <a:effectLst>
                  <a:outerShdw blurRad="38100" dist="38100" dir="2700000" algn="tl">
                    <a:srgbClr val="FFFFFF"/>
                  </a:outerShdw>
                </a:effectLst>
              </a:rPr>
              <a:t>DANGER: highly toxic (taste – 1 tsp)</a:t>
            </a:r>
          </a:p>
          <a:p>
            <a:pPr>
              <a:lnSpc>
                <a:spcPct val="90000"/>
              </a:lnSpc>
              <a:buFontTx/>
              <a:buNone/>
            </a:pPr>
            <a:endParaRPr lang="en-US" altLang="en-US" sz="3300" b="1">
              <a:solidFill>
                <a:srgbClr val="FF2D2D"/>
              </a:solidFill>
              <a:effectLst>
                <a:outerShdw blurRad="38100" dist="38100" dir="2700000" algn="tl">
                  <a:srgbClr val="FFFFFF"/>
                </a:outerShdw>
              </a:effectLst>
            </a:endParaRPr>
          </a:p>
          <a:p>
            <a:pPr>
              <a:lnSpc>
                <a:spcPct val="90000"/>
              </a:lnSpc>
              <a:buFontTx/>
              <a:buNone/>
            </a:pPr>
            <a:r>
              <a:rPr lang="en-US" altLang="en-US" sz="3300" b="1">
                <a:solidFill>
                  <a:srgbClr val="F80000"/>
                </a:solidFill>
                <a:effectLst>
                  <a:outerShdw blurRad="38100" dist="38100" dir="2700000" algn="tl">
                    <a:srgbClr val="FFFFFF"/>
                  </a:outerShdw>
                </a:effectLst>
              </a:rPr>
              <a:t>POISON:  highly toxic orally, dermally, or inhaled</a:t>
            </a:r>
            <a:endParaRPr lang="en-US" altLang="en-US" sz="3300">
              <a:solidFill>
                <a:srgbClr val="F80000"/>
              </a:solidFill>
              <a:effectLst>
                <a:outerShdw blurRad="38100" dist="38100" dir="2700000" algn="tl">
                  <a:srgbClr val="FFFFFF"/>
                </a:outerShdw>
              </a:effectLst>
            </a:endParaRPr>
          </a:p>
        </p:txBody>
      </p:sp>
      <p:pic>
        <p:nvPicPr>
          <p:cNvPr id="171020" name="Picture 12" descr="mrwmdwah[1]"/>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41288" y="4800600"/>
            <a:ext cx="925512" cy="914400"/>
          </a:xfrm>
          <a:solidFill>
            <a:schemeClr val="tx1"/>
          </a:solid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ChangeArrowheads="1"/>
          </p:cNvSpPr>
          <p:nvPr>
            <p:ph type="title"/>
          </p:nvPr>
        </p:nvSpPr>
        <p:spPr>
          <a:xfrm>
            <a:off x="228600" y="76200"/>
            <a:ext cx="8686800" cy="639763"/>
          </a:xfrm>
        </p:spPr>
        <p:txBody>
          <a:bodyPr/>
          <a:lstStyle/>
          <a:p>
            <a:r>
              <a:rPr lang="en-US" altLang="en-US"/>
              <a:t>Upcoming Green Industry events</a:t>
            </a:r>
          </a:p>
        </p:txBody>
      </p:sp>
      <p:sp>
        <p:nvSpPr>
          <p:cNvPr id="328707" name="Rectangle 3"/>
          <p:cNvSpPr>
            <a:spLocks noGrp="1" noChangeArrowheads="1"/>
          </p:cNvSpPr>
          <p:nvPr>
            <p:ph type="body" idx="1"/>
          </p:nvPr>
        </p:nvSpPr>
        <p:spPr>
          <a:xfrm>
            <a:off x="152400" y="762000"/>
            <a:ext cx="8991600" cy="5867400"/>
          </a:xfrm>
        </p:spPr>
        <p:txBody>
          <a:bodyPr/>
          <a:lstStyle/>
          <a:p>
            <a:pPr fontAlgn="t">
              <a:lnSpc>
                <a:spcPct val="90000"/>
              </a:lnSpc>
            </a:pPr>
            <a:r>
              <a:rPr lang="en-US" altLang="en-US" sz="1200" b="1">
                <a:latin typeface="Times New Roman" charset="0"/>
              </a:rPr>
              <a:t>September 13, 2005</a:t>
            </a:r>
            <a:r>
              <a:rPr lang="en-US" altLang="en-US" sz="1200">
                <a:latin typeface="Times New Roman" charset="0"/>
              </a:rPr>
              <a:t>   DeKalb Extension Main Office, Decatur  6:30 pm Tuesday</a:t>
            </a:r>
            <a:br>
              <a:rPr lang="en-US" altLang="en-US" sz="1200">
                <a:latin typeface="Times New Roman" charset="0"/>
              </a:rPr>
            </a:br>
            <a:r>
              <a:rPr lang="en-US" altLang="en-US" sz="1200">
                <a:latin typeface="Times New Roman" charset="0"/>
              </a:rPr>
              <a:t>GAA - Arborists, - FREE, I hour arborist certification credit Topic: "Insurance Needs for the Arboriculture Industry". Call for more information 404-298-4084.Contact:  </a:t>
            </a:r>
            <a:r>
              <a:rPr lang="en-US" altLang="en-US" sz="1200">
                <a:latin typeface="Times New Roman" charset="0"/>
                <a:hlinkClick r:id="rId2"/>
              </a:rPr>
              <a:t>Gary Peiffer</a:t>
            </a:r>
            <a:endParaRPr lang="en-US" altLang="en-US" sz="1200">
              <a:latin typeface="Times New Roman" charset="0"/>
            </a:endParaRPr>
          </a:p>
          <a:p>
            <a:pPr fontAlgn="t">
              <a:lnSpc>
                <a:spcPct val="90000"/>
              </a:lnSpc>
              <a:buFontTx/>
              <a:buNone/>
            </a:pPr>
            <a:endParaRPr lang="en-US" altLang="en-US" sz="1200">
              <a:latin typeface="Times New Roman" charset="0"/>
            </a:endParaRPr>
          </a:p>
          <a:p>
            <a:pPr fontAlgn="t">
              <a:lnSpc>
                <a:spcPct val="90000"/>
              </a:lnSpc>
            </a:pPr>
            <a:r>
              <a:rPr lang="en-US" altLang="en-US" sz="1200" b="1">
                <a:latin typeface="Times New Roman" charset="0"/>
              </a:rPr>
              <a:t>October 7, 2005</a:t>
            </a:r>
            <a:r>
              <a:rPr lang="en-US" altLang="en-US" sz="1200">
                <a:latin typeface="Times New Roman" charset="0"/>
              </a:rPr>
              <a:t>   Athens  9 am to 4 pm</a:t>
            </a:r>
            <a:br>
              <a:rPr lang="en-US" altLang="en-US" sz="1200">
                <a:latin typeface="Times New Roman" charset="0"/>
              </a:rPr>
            </a:br>
            <a:r>
              <a:rPr lang="en-US" altLang="en-US" sz="1200">
                <a:latin typeface="Times New Roman" charset="0"/>
              </a:rPr>
              <a:t>UGA Ornamental Horticulture Open House. Tours with UGA faculty and research staff of the latest evaluation trials and discoveries. $20 includes lunch and transportation. Call 706-542-2861 for details.</a:t>
            </a:r>
          </a:p>
          <a:p>
            <a:pPr fontAlgn="t">
              <a:lnSpc>
                <a:spcPct val="90000"/>
              </a:lnSpc>
              <a:buFontTx/>
              <a:buNone/>
            </a:pPr>
            <a:endParaRPr lang="en-US" altLang="en-US" sz="1200">
              <a:latin typeface="Times New Roman" charset="0"/>
            </a:endParaRPr>
          </a:p>
          <a:p>
            <a:pPr fontAlgn="t">
              <a:lnSpc>
                <a:spcPct val="90000"/>
              </a:lnSpc>
            </a:pPr>
            <a:r>
              <a:rPr lang="en-US" altLang="en-US" sz="1200" b="1">
                <a:latin typeface="Times New Roman" charset="0"/>
              </a:rPr>
              <a:t>October 13, 2005</a:t>
            </a:r>
            <a:r>
              <a:rPr lang="en-US" altLang="en-US" sz="1200">
                <a:latin typeface="Times New Roman" charset="0"/>
              </a:rPr>
              <a:t>   Hall County  Please call (770)535-8293 MALTA North Georgia Chapter in Gainesville, Dr. Gary Wade with the UGA horticulture department will provide a program on the newest version of Hort Management - a landscape business management CD-ROM designed to aid in job bidding, cost estimating, and record keeping. Dr. Wade will also update us on the GA Certified Landscape Professional Program. For more information, please call (770)535-8293.</a:t>
            </a:r>
          </a:p>
          <a:p>
            <a:pPr fontAlgn="t">
              <a:lnSpc>
                <a:spcPct val="90000"/>
              </a:lnSpc>
              <a:buFontTx/>
              <a:buNone/>
            </a:pPr>
            <a:endParaRPr lang="en-US" altLang="en-US" sz="1200">
              <a:latin typeface="Times New Roman" charset="0"/>
            </a:endParaRPr>
          </a:p>
          <a:p>
            <a:pPr fontAlgn="t">
              <a:lnSpc>
                <a:spcPct val="90000"/>
              </a:lnSpc>
            </a:pPr>
            <a:r>
              <a:rPr lang="en-US" altLang="en-US" sz="1200" b="1">
                <a:latin typeface="Times New Roman" charset="0"/>
              </a:rPr>
              <a:t>October 13, 2005</a:t>
            </a:r>
            <a:r>
              <a:rPr lang="en-US" altLang="en-US" sz="1200">
                <a:latin typeface="Times New Roman" charset="0"/>
              </a:rPr>
              <a:t>   Rockdate County ; Landscape Safety for Hispanic Employees (en espanol). For details or to register call: Rockdale County Extension Service phone: (770)785-5952 Cost: $10 includes lunch. Contact:  </a:t>
            </a:r>
            <a:r>
              <a:rPr lang="en-US" altLang="en-US" sz="1200">
                <a:latin typeface="Times New Roman" charset="0"/>
                <a:hlinkClick r:id="rId3"/>
              </a:rPr>
              <a:t>J.L. Macie</a:t>
            </a:r>
            <a:endParaRPr lang="en-US" altLang="en-US" sz="1200">
              <a:latin typeface="Times New Roman" charset="0"/>
            </a:endParaRPr>
          </a:p>
          <a:p>
            <a:pPr fontAlgn="t">
              <a:lnSpc>
                <a:spcPct val="90000"/>
              </a:lnSpc>
              <a:buFontTx/>
              <a:buNone/>
            </a:pPr>
            <a:endParaRPr lang="en-US" altLang="en-US" sz="1200">
              <a:latin typeface="Times New Roman" charset="0"/>
            </a:endParaRPr>
          </a:p>
          <a:p>
            <a:pPr fontAlgn="t">
              <a:lnSpc>
                <a:spcPct val="90000"/>
              </a:lnSpc>
            </a:pPr>
            <a:r>
              <a:rPr lang="en-US" altLang="en-US" sz="1200" b="1">
                <a:latin typeface="Times New Roman" charset="0"/>
              </a:rPr>
              <a:t>November 8, 2005</a:t>
            </a:r>
            <a:r>
              <a:rPr lang="en-US" altLang="en-US" sz="1200">
                <a:latin typeface="Times New Roman" charset="0"/>
              </a:rPr>
              <a:t>   DeKalb Extension Main Office, Decatur  6:30 pm</a:t>
            </a:r>
            <a:br>
              <a:rPr lang="en-US" altLang="en-US" sz="1200">
                <a:latin typeface="Times New Roman" charset="0"/>
              </a:rPr>
            </a:br>
            <a:r>
              <a:rPr lang="en-US" altLang="en-US" sz="1200">
                <a:latin typeface="Times New Roman" charset="0"/>
              </a:rPr>
              <a:t>GAA - Arborists, Dr. Gary Wade, "Make a Bid For Success - How to Develop Tree Care Job Bids" Gary Peiffer, 404-298-4084</a:t>
            </a:r>
          </a:p>
          <a:p>
            <a:pPr fontAlgn="t">
              <a:lnSpc>
                <a:spcPct val="90000"/>
              </a:lnSpc>
              <a:buFontTx/>
              <a:buNone/>
            </a:pPr>
            <a:endParaRPr lang="en-US" altLang="en-US" sz="1200">
              <a:latin typeface="Times New Roman" charset="0"/>
            </a:endParaRPr>
          </a:p>
          <a:p>
            <a:pPr fontAlgn="t">
              <a:lnSpc>
                <a:spcPct val="90000"/>
              </a:lnSpc>
            </a:pPr>
            <a:r>
              <a:rPr lang="en-US" altLang="en-US" sz="1200" b="1">
                <a:latin typeface="Times New Roman" charset="0"/>
              </a:rPr>
              <a:t>November 16, 2005</a:t>
            </a:r>
            <a:r>
              <a:rPr lang="en-US" altLang="en-US" sz="1200">
                <a:latin typeface="Times New Roman" charset="0"/>
              </a:rPr>
              <a:t>   Cherokee/Cobb County  8:00 am till 4:15 pm</a:t>
            </a:r>
            <a:br>
              <a:rPr lang="en-US" altLang="en-US" sz="1200">
                <a:latin typeface="Times New Roman" charset="0"/>
              </a:rPr>
            </a:br>
            <a:r>
              <a:rPr lang="en-US" altLang="en-US" sz="1200">
                <a:latin typeface="Times New Roman" charset="0"/>
              </a:rPr>
              <a:t>Nov. 16-17 Business Skills Workshop for Beginning Landscape and Lawn care Professionals, North Metro Tech. Acworth. $100 registration before Nov.2nd includes lunch and breaks. Visit this link or call 706-542-2861 for details </a:t>
            </a:r>
            <a:br>
              <a:rPr lang="en-US" altLang="en-US" sz="1200">
                <a:latin typeface="Times New Roman" charset="0"/>
              </a:rPr>
            </a:br>
            <a:r>
              <a:rPr lang="en-US" altLang="en-US" sz="1200">
                <a:latin typeface="Times New Roman" charset="0"/>
                <a:hlinkClick r:id="rId4"/>
              </a:rPr>
              <a:t>http://pubs.caes.uga.edu/caespubs/business-skills</a:t>
            </a:r>
            <a:endParaRPr lang="en-US" altLang="en-US" sz="1200">
              <a:latin typeface="Times New Roman" charset="0"/>
            </a:endParaRPr>
          </a:p>
          <a:p>
            <a:pPr fontAlgn="t">
              <a:lnSpc>
                <a:spcPct val="90000"/>
              </a:lnSpc>
              <a:buFontTx/>
              <a:buNone/>
            </a:pPr>
            <a:endParaRPr lang="en-US" altLang="en-US" sz="1200">
              <a:latin typeface="Times New Roman" charset="0"/>
            </a:endParaRPr>
          </a:p>
          <a:p>
            <a:pPr fontAlgn="t">
              <a:lnSpc>
                <a:spcPct val="90000"/>
              </a:lnSpc>
            </a:pPr>
            <a:r>
              <a:rPr lang="en-US" altLang="en-US" sz="1200" b="1">
                <a:latin typeface="Times New Roman" charset="0"/>
              </a:rPr>
              <a:t>December 7, 2005</a:t>
            </a:r>
            <a:r>
              <a:rPr lang="en-US" altLang="en-US" sz="1200">
                <a:latin typeface="Times New Roman" charset="0"/>
              </a:rPr>
              <a:t>   Gwinnett Civic and Cultural Center  Time (Link below)</a:t>
            </a:r>
            <a:br>
              <a:rPr lang="en-US" altLang="en-US" sz="1200">
                <a:latin typeface="Times New Roman" charset="0"/>
              </a:rPr>
            </a:br>
            <a:r>
              <a:rPr lang="en-US" altLang="en-US" sz="1200">
                <a:latin typeface="Times New Roman" charset="0"/>
              </a:rPr>
              <a:t>Georgia Certified Landscape Professional Exam Review Workshop 16. Speakers: Robert Brannen &amp; Steve Pettis Description: Becoming GCLP certified shows your supervisor and customers that your knowledge and skills are superior to those of other landscapers. Being well prepared is necessary to meeting the rigorous standards of the certification process. This workshop is designed to help you prepare to successfully complete the exams and become a Georgia Certified Landscape Professional. Location: Gwinnett Civic and Cultural Center sign up here : </a:t>
            </a:r>
            <a:r>
              <a:rPr lang="en-US" altLang="en-US" sz="1200">
                <a:latin typeface="Times New Roman" charset="0"/>
                <a:hlinkClick r:id="rId5"/>
              </a:rPr>
              <a:t>http://www.turfgrass.org/Turfinstitute.htm</a:t>
            </a:r>
            <a:endParaRPr lang="en-US" altLang="en-US" sz="1200">
              <a:latin typeface="Times New Roman" charset="0"/>
            </a:endParaRPr>
          </a:p>
          <a:p>
            <a:pPr>
              <a:lnSpc>
                <a:spcPct val="90000"/>
              </a:lnSpc>
            </a:pPr>
            <a:endParaRPr lang="en-US" altLang="en-US" sz="1200">
              <a:latin typeface="Times New Roman" charset="0"/>
            </a:endParaRPr>
          </a:p>
          <a:p>
            <a:pPr>
              <a:lnSpc>
                <a:spcPct val="90000"/>
              </a:lnSpc>
            </a:pPr>
            <a:r>
              <a:rPr lang="en-US" altLang="en-US" sz="1200" b="1">
                <a:latin typeface="Times New Roman" charset="0"/>
              </a:rPr>
              <a:t>January  25-27, 2006</a:t>
            </a:r>
            <a:r>
              <a:rPr lang="en-US" altLang="en-US" sz="1200">
                <a:latin typeface="Times New Roman" charset="0"/>
              </a:rPr>
              <a:t>GGIA- Georgia Green Industry Association conference</a:t>
            </a:r>
          </a:p>
          <a:p>
            <a:pPr>
              <a:lnSpc>
                <a:spcPct val="90000"/>
              </a:lnSpc>
            </a:pPr>
            <a:endParaRPr lang="en-US" altLang="en-US" sz="1200">
              <a:latin typeface="Times New Roman"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457200" y="76200"/>
            <a:ext cx="8229600" cy="1143000"/>
          </a:xfrm>
        </p:spPr>
        <p:txBody>
          <a:bodyPr/>
          <a:lstStyle/>
          <a:p>
            <a:r>
              <a:rPr lang="en-US" altLang="en-US" b="1">
                <a:effectLst>
                  <a:outerShdw blurRad="38100" dist="38100" dir="2700000" algn="tl">
                    <a:srgbClr val="FFFFFF"/>
                  </a:outerShdw>
                </a:effectLst>
              </a:rPr>
              <a:t>Pesticide Toxicity</a:t>
            </a:r>
          </a:p>
        </p:txBody>
      </p:sp>
      <p:sp>
        <p:nvSpPr>
          <p:cNvPr id="172035" name="Rectangle 3"/>
          <p:cNvSpPr>
            <a:spLocks noGrp="1" noChangeArrowheads="1"/>
          </p:cNvSpPr>
          <p:nvPr>
            <p:ph type="body" idx="1"/>
          </p:nvPr>
        </p:nvSpPr>
        <p:spPr>
          <a:xfrm>
            <a:off x="0" y="1371600"/>
            <a:ext cx="9144000" cy="5486400"/>
          </a:xfrm>
        </p:spPr>
        <p:txBody>
          <a:bodyPr/>
          <a:lstStyle/>
          <a:p>
            <a:r>
              <a:rPr lang="en-US" altLang="en-US" b="1">
                <a:solidFill>
                  <a:srgbClr val="FFFFCC"/>
                </a:solidFill>
                <a:effectLst>
                  <a:outerShdw blurRad="38100" dist="38100" dir="2700000" algn="tl">
                    <a:srgbClr val="FFFFFF"/>
                  </a:outerShdw>
                </a:effectLst>
              </a:rPr>
              <a:t>Check for hazards…</a:t>
            </a:r>
          </a:p>
          <a:p>
            <a:pPr lvl="1"/>
            <a:r>
              <a:rPr lang="en-US" altLang="en-US" b="1">
                <a:effectLst>
                  <a:outerShdw blurRad="38100" dist="38100" dir="2700000" algn="tl">
                    <a:srgbClr val="336699"/>
                  </a:outerShdw>
                </a:effectLst>
              </a:rPr>
              <a:t>Humans (and domestic animals)</a:t>
            </a:r>
          </a:p>
          <a:p>
            <a:pPr lvl="1"/>
            <a:r>
              <a:rPr lang="en-US" altLang="en-US" b="1">
                <a:effectLst>
                  <a:outerShdw blurRad="38100" dist="38100" dir="2700000" algn="tl">
                    <a:srgbClr val="336699"/>
                  </a:outerShdw>
                </a:effectLst>
              </a:rPr>
              <a:t>Environment</a:t>
            </a:r>
          </a:p>
          <a:p>
            <a:pPr lvl="1"/>
            <a:r>
              <a:rPr lang="en-US" altLang="en-US" b="1">
                <a:effectLst>
                  <a:outerShdw blurRad="38100" dist="38100" dir="2700000" algn="tl">
                    <a:srgbClr val="336699"/>
                  </a:outerShdw>
                </a:effectLst>
              </a:rPr>
              <a:t>Physical / chemical</a:t>
            </a:r>
          </a:p>
          <a:p>
            <a:endParaRPr lang="en-US" altLang="en-US" b="1">
              <a:effectLst>
                <a:outerShdw blurRad="38100" dist="38100" dir="2700000" algn="tl">
                  <a:srgbClr val="336699"/>
                </a:outerShdw>
              </a:effectLst>
            </a:endParaRPr>
          </a:p>
          <a:p>
            <a:r>
              <a:rPr lang="en-US" altLang="en-US" b="1">
                <a:solidFill>
                  <a:srgbClr val="FFFFCC"/>
                </a:solidFill>
                <a:effectLst>
                  <a:outerShdw blurRad="38100" dist="38100" dir="2700000" algn="tl">
                    <a:srgbClr val="FFFFFF"/>
                  </a:outerShdw>
                </a:effectLst>
              </a:rPr>
              <a:t>Precautions You Need to Know…</a:t>
            </a:r>
            <a:r>
              <a:rPr lang="en-US" altLang="en-US" b="1">
                <a:effectLst>
                  <a:outerShdw blurRad="38100" dist="38100" dir="2700000" algn="tl">
                    <a:srgbClr val="336699"/>
                  </a:outerShdw>
                </a:effectLst>
              </a:rPr>
              <a:t> Acute effects, delayed effects, allergic effects, and required personal protective equipment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r>
              <a:rPr lang="en-US" altLang="en-US" b="1">
                <a:effectLst>
                  <a:outerShdw blurRad="38100" dist="38100" dir="2700000" algn="tl">
                    <a:srgbClr val="FFFFFF"/>
                  </a:outerShdw>
                </a:effectLst>
              </a:rPr>
              <a:t>Restricted Use Pesticides</a:t>
            </a:r>
          </a:p>
        </p:txBody>
      </p:sp>
      <p:sp>
        <p:nvSpPr>
          <p:cNvPr id="167939" name="Rectangle 3"/>
          <p:cNvSpPr>
            <a:spLocks noGrp="1" noChangeArrowheads="1"/>
          </p:cNvSpPr>
          <p:nvPr>
            <p:ph type="body" idx="1"/>
          </p:nvPr>
        </p:nvSpPr>
        <p:spPr>
          <a:xfrm>
            <a:off x="457200" y="1371600"/>
            <a:ext cx="8458200" cy="5029200"/>
          </a:xfrm>
        </p:spPr>
        <p:txBody>
          <a:bodyPr/>
          <a:lstStyle/>
          <a:p>
            <a:r>
              <a:rPr lang="en-US" altLang="en-US" sz="2800" b="1">
                <a:solidFill>
                  <a:srgbClr val="FFFFCC"/>
                </a:solidFill>
                <a:effectLst>
                  <a:outerShdw blurRad="38100" dist="38100" dir="2700000" algn="tl">
                    <a:srgbClr val="FFFFFF"/>
                  </a:outerShdw>
                </a:effectLst>
              </a:rPr>
              <a:t>"Restricted Use Pesticide"</a:t>
            </a:r>
            <a:r>
              <a:rPr lang="en-US" altLang="en-US" sz="2800" b="1">
                <a:effectLst>
                  <a:outerShdw blurRad="38100" dist="38100" dir="2700000" algn="tl">
                    <a:srgbClr val="336699"/>
                  </a:outerShdw>
                </a:effectLst>
              </a:rPr>
              <a:t> : product has been shown to be likely to harm people or the environment if it is not used correctly </a:t>
            </a:r>
          </a:p>
          <a:p>
            <a:endParaRPr lang="en-US" altLang="en-US" sz="2800" b="1">
              <a:effectLst>
                <a:outerShdw blurRad="38100" dist="38100" dir="2700000" algn="tl">
                  <a:srgbClr val="336699"/>
                </a:outerShdw>
              </a:effectLst>
            </a:endParaRPr>
          </a:p>
          <a:p>
            <a:pPr>
              <a:spcBef>
                <a:spcPct val="0"/>
              </a:spcBef>
            </a:pPr>
            <a:r>
              <a:rPr lang="en-US" altLang="en-US" sz="2800" b="1">
                <a:effectLst>
                  <a:outerShdw blurRad="38100" dist="38100" dir="2700000" algn="tl">
                    <a:srgbClr val="336699"/>
                  </a:outerShdw>
                </a:effectLst>
              </a:rPr>
              <a:t>May be purchased and used only by certified applicators and those under their direct supervision</a:t>
            </a:r>
          </a:p>
          <a:p>
            <a:pPr>
              <a:spcBef>
                <a:spcPct val="0"/>
              </a:spcBef>
            </a:pPr>
            <a:endParaRPr lang="en-US" altLang="en-US" sz="2800" b="1">
              <a:effectLst>
                <a:outerShdw blurRad="38100" dist="38100" dir="2700000" algn="tl">
                  <a:srgbClr val="336699"/>
                </a:outerShdw>
              </a:effectLst>
            </a:endParaRPr>
          </a:p>
          <a:p>
            <a:r>
              <a:rPr lang="en-US" altLang="en-US" sz="2800" b="1">
                <a:effectLst>
                  <a:outerShdw blurRad="38100" dist="38100" dir="2700000" algn="tl">
                    <a:srgbClr val="336699"/>
                  </a:outerShdw>
                </a:effectLst>
              </a:rPr>
              <a:t>"Restricted Use Pesticide" advisory found in a box at the top of the pesticide label front panel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9" name="Rectangle 5"/>
          <p:cNvSpPr>
            <a:spLocks noGrp="1" noChangeArrowheads="1"/>
          </p:cNvSpPr>
          <p:nvPr>
            <p:ph type="title"/>
          </p:nvPr>
        </p:nvSpPr>
        <p:spPr>
          <a:xfrm>
            <a:off x="457200" y="152400"/>
            <a:ext cx="8229600" cy="563563"/>
          </a:xfrm>
        </p:spPr>
        <p:txBody>
          <a:bodyPr/>
          <a:lstStyle/>
          <a:p>
            <a:r>
              <a:rPr lang="en-US" altLang="en-US" sz="4000" b="1">
                <a:effectLst>
                  <a:outerShdw blurRad="38100" dist="38100" dir="2700000" algn="tl">
                    <a:srgbClr val="FFFFFF"/>
                  </a:outerShdw>
                </a:effectLst>
              </a:rPr>
              <a:t>Pesticide Label</a:t>
            </a:r>
          </a:p>
        </p:txBody>
      </p:sp>
      <p:pic>
        <p:nvPicPr>
          <p:cNvPr id="303112" name="Picture 8" descr="e2182v1"/>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43000" y="762000"/>
            <a:ext cx="6873875" cy="6019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457200" y="0"/>
            <a:ext cx="8229600" cy="762000"/>
          </a:xfrm>
        </p:spPr>
        <p:txBody>
          <a:bodyPr/>
          <a:lstStyle/>
          <a:p>
            <a:r>
              <a:rPr lang="en-US" altLang="en-US">
                <a:effectLst>
                  <a:outerShdw blurRad="38100" dist="38100" dir="2700000" algn="tl">
                    <a:srgbClr val="FFFFFF"/>
                  </a:outerShdw>
                </a:effectLst>
              </a:rPr>
              <a:t>Pesticide Label</a:t>
            </a:r>
          </a:p>
        </p:txBody>
      </p:sp>
      <p:pic>
        <p:nvPicPr>
          <p:cNvPr id="165893" name="Picture 5" descr="label"/>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38200" y="609600"/>
            <a:ext cx="7620000" cy="6200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a:xfrm>
            <a:off x="457200" y="152400"/>
            <a:ext cx="8229600" cy="563563"/>
          </a:xfrm>
        </p:spPr>
        <p:txBody>
          <a:bodyPr/>
          <a:lstStyle/>
          <a:p>
            <a:r>
              <a:rPr lang="en-US" altLang="en-US" sz="4000" b="1">
                <a:effectLst>
                  <a:outerShdw blurRad="38100" dist="38100" dir="2700000" algn="tl">
                    <a:srgbClr val="FFFFFF"/>
                  </a:outerShdw>
                </a:effectLst>
              </a:rPr>
              <a:t>Pesticide Labeling</a:t>
            </a:r>
          </a:p>
        </p:txBody>
      </p:sp>
      <p:sp>
        <p:nvSpPr>
          <p:cNvPr id="306181" name="Text Box 5"/>
          <p:cNvSpPr txBox="1">
            <a:spLocks noChangeArrowheads="1"/>
          </p:cNvSpPr>
          <p:nvPr/>
        </p:nvSpPr>
        <p:spPr bwMode="auto">
          <a:xfrm>
            <a:off x="0" y="914400"/>
            <a:ext cx="9144000" cy="5697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u="sng">
                <a:latin typeface="Arial" charset="0"/>
              </a:rPr>
              <a:t>Labeling</a:t>
            </a:r>
            <a:r>
              <a:rPr lang="en-US" altLang="en-US">
                <a:latin typeface="Arial" charset="0"/>
              </a:rPr>
              <a:t>: </a:t>
            </a:r>
            <a:r>
              <a:rPr lang="en-US" altLang="en-US">
                <a:solidFill>
                  <a:srgbClr val="FFFFCC"/>
                </a:solidFill>
                <a:latin typeface="Arial" charset="0"/>
              </a:rPr>
              <a:t>includes the label, plus all other product information received from the manufacturer when you buy it</a:t>
            </a:r>
            <a:r>
              <a:rPr lang="en-US" altLang="en-US"/>
              <a:t> </a:t>
            </a:r>
          </a:p>
          <a:p>
            <a:pPr algn="ctr">
              <a:spcBef>
                <a:spcPct val="50000"/>
              </a:spcBef>
              <a:buFontTx/>
              <a:buChar char="•"/>
            </a:pPr>
            <a:endParaRPr lang="en-US" altLang="en-US"/>
          </a:p>
          <a:p>
            <a:pPr>
              <a:buFontTx/>
              <a:buChar char="•"/>
            </a:pPr>
            <a:r>
              <a:rPr lang="en-US" altLang="en-US">
                <a:solidFill>
                  <a:srgbClr val="FFF989"/>
                </a:solidFill>
                <a:latin typeface="Arial" charset="0"/>
              </a:rPr>
              <a:t>Indicates necessary measures for environmental protection</a:t>
            </a:r>
          </a:p>
          <a:p>
            <a:pPr>
              <a:buFontTx/>
              <a:buChar char="•"/>
            </a:pPr>
            <a:endParaRPr lang="en-US" altLang="en-US">
              <a:solidFill>
                <a:srgbClr val="FFF989"/>
              </a:solidFill>
              <a:latin typeface="Arial" charset="0"/>
            </a:endParaRPr>
          </a:p>
          <a:p>
            <a:pPr>
              <a:buFontTx/>
              <a:buChar char="•"/>
            </a:pPr>
            <a:r>
              <a:rPr lang="en-US" altLang="en-US">
                <a:solidFill>
                  <a:srgbClr val="FFF989"/>
                </a:solidFill>
                <a:latin typeface="Arial" charset="0"/>
              </a:rPr>
              <a:t>May not contain the detailed instructions </a:t>
            </a:r>
          </a:p>
          <a:p>
            <a:pPr>
              <a:buFontTx/>
              <a:buChar char="•"/>
            </a:pPr>
            <a:endParaRPr lang="en-US" altLang="en-US">
              <a:solidFill>
                <a:srgbClr val="FFF989"/>
              </a:solidFill>
              <a:latin typeface="Arial" charset="0"/>
            </a:endParaRPr>
          </a:p>
          <a:p>
            <a:pPr>
              <a:buFontTx/>
              <a:buChar char="•"/>
            </a:pPr>
            <a:r>
              <a:rPr lang="en-US" altLang="en-US">
                <a:solidFill>
                  <a:srgbClr val="FFF989"/>
                </a:solidFill>
                <a:latin typeface="Arial" charset="0"/>
              </a:rPr>
              <a:t>May refer users to another source for complete precautionary information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9" name="Rectangle 5"/>
          <p:cNvSpPr>
            <a:spLocks noGrp="1" noChangeArrowheads="1"/>
          </p:cNvSpPr>
          <p:nvPr>
            <p:ph type="body" idx="1"/>
          </p:nvPr>
        </p:nvSpPr>
        <p:spPr>
          <a:xfrm>
            <a:off x="304800" y="228600"/>
            <a:ext cx="8686800" cy="6477000"/>
          </a:xfrm>
        </p:spPr>
        <p:txBody>
          <a:bodyPr/>
          <a:lstStyle/>
          <a:p>
            <a:pPr algn="ctr">
              <a:buFontTx/>
              <a:buNone/>
            </a:pPr>
            <a:r>
              <a:rPr lang="en-US" altLang="en-US" sz="2400" b="1" i="1">
                <a:solidFill>
                  <a:schemeClr val="folHlink"/>
                </a:solidFill>
                <a:effectLst>
                  <a:outerShdw blurRad="38100" dist="38100" dir="2700000" algn="tl">
                    <a:srgbClr val="FFFFFF"/>
                  </a:outerShdw>
                </a:effectLst>
              </a:rPr>
              <a:t>"It is a violation of Federal law to use this product in a manner inconsistent with its labeling"</a:t>
            </a:r>
            <a:br>
              <a:rPr lang="en-US" altLang="en-US" sz="2400" b="1" i="1">
                <a:solidFill>
                  <a:schemeClr val="folHlink"/>
                </a:solidFill>
                <a:effectLst>
                  <a:outerShdw blurRad="38100" dist="38100" dir="2700000" algn="tl">
                    <a:srgbClr val="FFFFFF"/>
                  </a:outerShdw>
                </a:effectLst>
              </a:rPr>
            </a:br>
            <a:endParaRPr lang="en-US" altLang="en-US" sz="2400" b="1" i="1">
              <a:solidFill>
                <a:schemeClr val="folHlink"/>
              </a:solidFill>
              <a:effectLst>
                <a:outerShdw blurRad="38100" dist="38100" dir="2700000" algn="tl">
                  <a:srgbClr val="FFFFFF"/>
                </a:outerShdw>
              </a:effectLst>
            </a:endParaRPr>
          </a:p>
          <a:p>
            <a:pPr algn="ctr">
              <a:buFontTx/>
              <a:buNone/>
            </a:pPr>
            <a:r>
              <a:rPr lang="en-US" altLang="en-US" sz="2400" b="1">
                <a:effectLst>
                  <a:outerShdw blurRad="38100" dist="38100" dir="2700000" algn="tl">
                    <a:srgbClr val="336699"/>
                  </a:outerShdw>
                </a:effectLst>
              </a:rPr>
              <a:t> </a:t>
            </a:r>
            <a:r>
              <a:rPr lang="en-US" altLang="en-US" sz="2400" b="1">
                <a:solidFill>
                  <a:srgbClr val="FFFFCC"/>
                </a:solidFill>
                <a:effectLst>
                  <a:outerShdw blurRad="38100" dist="38100" dir="2700000" algn="tl">
                    <a:srgbClr val="FFFFFF"/>
                  </a:outerShdw>
                </a:effectLst>
              </a:rPr>
              <a:t>Illegal to use a pesticide in any way not permitted by the labeling.</a:t>
            </a:r>
            <a:r>
              <a:rPr lang="en-US" altLang="en-US" sz="2000" b="1">
                <a:solidFill>
                  <a:srgbClr val="FFFFCC"/>
                </a:solidFill>
                <a:effectLst>
                  <a:outerShdw blurRad="38100" dist="38100" dir="2700000" algn="tl">
                    <a:srgbClr val="FFFFFF"/>
                  </a:outerShdw>
                </a:effectLst>
              </a:rPr>
              <a:t> </a:t>
            </a:r>
            <a:br>
              <a:rPr lang="en-US" altLang="en-US" sz="2000" b="1">
                <a:solidFill>
                  <a:srgbClr val="FFFFCC"/>
                </a:solidFill>
                <a:effectLst>
                  <a:outerShdw blurRad="38100" dist="38100" dir="2700000" algn="tl">
                    <a:srgbClr val="FFFFFF"/>
                  </a:outerShdw>
                </a:effectLst>
              </a:rPr>
            </a:br>
            <a:endParaRPr lang="en-US" altLang="en-US" sz="2000" b="1">
              <a:solidFill>
                <a:srgbClr val="FFFFCC"/>
              </a:solidFill>
              <a:effectLst>
                <a:outerShdw blurRad="38100" dist="38100" dir="2700000" algn="tl">
                  <a:srgbClr val="FFFFFF"/>
                </a:outerShdw>
              </a:effectLst>
            </a:endParaRPr>
          </a:p>
          <a:p>
            <a:r>
              <a:rPr lang="en-US" altLang="en-US" sz="2400" b="1">
                <a:effectLst>
                  <a:outerShdw blurRad="38100" dist="38100" dir="2700000" algn="tl">
                    <a:srgbClr val="336699"/>
                  </a:outerShdw>
                </a:effectLst>
              </a:rPr>
              <a:t>Use only on the plants, animals, or sites named in the directions.</a:t>
            </a:r>
          </a:p>
          <a:p>
            <a:endParaRPr lang="en-US" altLang="en-US" sz="2400" b="1">
              <a:effectLst>
                <a:outerShdw blurRad="38100" dist="38100" dir="2700000" algn="tl">
                  <a:srgbClr val="336699"/>
                </a:outerShdw>
              </a:effectLst>
            </a:endParaRPr>
          </a:p>
          <a:p>
            <a:r>
              <a:rPr lang="en-US" altLang="en-US" sz="2400" b="1">
                <a:effectLst>
                  <a:outerShdw blurRad="38100" dist="38100" dir="2700000" algn="tl">
                    <a:srgbClr val="336699"/>
                  </a:outerShdw>
                </a:effectLst>
              </a:rPr>
              <a:t>Do not use higher dosages, higher concentrations, or more frequent applications. </a:t>
            </a:r>
            <a:br>
              <a:rPr lang="en-US" altLang="en-US" sz="2400" b="1">
                <a:effectLst>
                  <a:outerShdw blurRad="38100" dist="38100" dir="2700000" algn="tl">
                    <a:srgbClr val="336699"/>
                  </a:outerShdw>
                </a:effectLst>
              </a:rPr>
            </a:br>
            <a:endParaRPr lang="en-US" altLang="en-US" sz="2400" b="1">
              <a:effectLst>
                <a:outerShdw blurRad="38100" dist="38100" dir="2700000" algn="tl">
                  <a:srgbClr val="336699"/>
                </a:outerShdw>
              </a:effectLst>
            </a:endParaRPr>
          </a:p>
          <a:p>
            <a:r>
              <a:rPr lang="en-US" altLang="en-US" sz="2400" b="1">
                <a:effectLst>
                  <a:outerShdw blurRad="38100" dist="38100" dir="2700000" algn="tl">
                    <a:srgbClr val="336699"/>
                  </a:outerShdw>
                </a:effectLst>
              </a:rPr>
              <a:t>Follow all directions concerning pesticide use, safety, mixing, diluting, storage, and disposal. </a:t>
            </a:r>
            <a:br>
              <a:rPr lang="en-US" altLang="en-US" sz="2400" b="1">
                <a:effectLst>
                  <a:outerShdw blurRad="38100" dist="38100" dir="2700000" algn="tl">
                    <a:srgbClr val="336699"/>
                  </a:outerShdw>
                </a:effectLst>
              </a:rPr>
            </a:br>
            <a:endParaRPr lang="en-US" altLang="en-US" sz="2400" b="1">
              <a:effectLst>
                <a:outerShdw blurRad="38100" dist="38100" dir="2700000" algn="tl">
                  <a:srgbClr val="336699"/>
                </a:outerShdw>
              </a:effectLst>
            </a:endParaRPr>
          </a:p>
          <a:p>
            <a:r>
              <a:rPr lang="en-US" altLang="en-US" sz="2400" b="1">
                <a:effectLst>
                  <a:outerShdw blurRad="38100" dist="38100" dir="2700000" algn="tl">
                    <a:srgbClr val="336699"/>
                  </a:outerShdw>
                </a:effectLst>
              </a:rPr>
              <a:t>Wear personal protective equipment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9" name="Rectangle 3"/>
          <p:cNvSpPr>
            <a:spLocks noGrp="1" noChangeArrowheads="1"/>
          </p:cNvSpPr>
          <p:nvPr>
            <p:ph type="body" idx="1"/>
          </p:nvPr>
        </p:nvSpPr>
        <p:spPr>
          <a:xfrm>
            <a:off x="152400" y="152400"/>
            <a:ext cx="8915400" cy="6705600"/>
          </a:xfrm>
        </p:spPr>
        <p:txBody>
          <a:bodyPr/>
          <a:lstStyle/>
          <a:p>
            <a:pPr>
              <a:buFontTx/>
              <a:buNone/>
            </a:pPr>
            <a:r>
              <a:rPr lang="en-US" altLang="en-US" b="1" u="sng">
                <a:effectLst>
                  <a:outerShdw blurRad="38100" dist="38100" dir="2700000" algn="tl">
                    <a:srgbClr val="336699"/>
                  </a:outerShdw>
                </a:effectLst>
              </a:rPr>
              <a:t>True or False</a:t>
            </a:r>
            <a:r>
              <a:rPr lang="en-US" altLang="en-US" b="1">
                <a:effectLst>
                  <a:outerShdw blurRad="38100" dist="38100" dir="2700000" algn="tl">
                    <a:srgbClr val="336699"/>
                  </a:outerShdw>
                </a:effectLst>
              </a:rPr>
              <a:t>: </a:t>
            </a:r>
            <a:r>
              <a:rPr lang="en-US" altLang="en-US" b="1">
                <a:solidFill>
                  <a:srgbClr val="FFFFCC"/>
                </a:solidFill>
                <a:effectLst>
                  <a:outerShdw blurRad="38100" dist="38100" dir="2700000" algn="tl">
                    <a:srgbClr val="FFFFFF"/>
                  </a:outerShdw>
                </a:effectLst>
              </a:rPr>
              <a:t>The pesticide label contains all the instructions and directions for use that you need to use the product safely and legally.</a:t>
            </a:r>
          </a:p>
          <a:p>
            <a:endParaRPr lang="en-US" altLang="en-US" b="1">
              <a:solidFill>
                <a:srgbClr val="FFFFCC"/>
              </a:solidFill>
              <a:effectLst>
                <a:outerShdw blurRad="38100" dist="38100" dir="2700000" algn="tl">
                  <a:srgbClr val="FFFFFF"/>
                </a:outerShdw>
              </a:effectLst>
            </a:endParaRPr>
          </a:p>
          <a:p>
            <a:pPr>
              <a:buFontTx/>
              <a:buNone/>
            </a:pPr>
            <a:r>
              <a:rPr lang="en-US" altLang="en-US" b="1" u="sng">
                <a:solidFill>
                  <a:schemeClr val="folHlink"/>
                </a:solidFill>
                <a:effectLst>
                  <a:outerShdw blurRad="38100" dist="38100" dir="2700000" algn="tl">
                    <a:srgbClr val="FFFFFF"/>
                  </a:outerShdw>
                </a:effectLst>
              </a:rPr>
              <a:t>FALSE</a:t>
            </a:r>
            <a:r>
              <a:rPr lang="en-US" altLang="en-US" b="1">
                <a:effectLst>
                  <a:outerShdw blurRad="38100" dist="38100" dir="2700000" algn="tl">
                    <a:srgbClr val="336699"/>
                  </a:outerShdw>
                </a:effectLst>
              </a:rPr>
              <a:t>: Specialized instructions and directions may be found in the label, labeling, or separate documents (found elsewhere)</a:t>
            </a:r>
          </a:p>
          <a:p>
            <a:endParaRPr lang="en-US" altLang="en-US" b="1">
              <a:effectLst>
                <a:outerShdw blurRad="38100" dist="38100" dir="2700000" algn="tl">
                  <a:srgbClr val="336699"/>
                </a:outerShdw>
              </a:effectLst>
            </a:endParaRPr>
          </a:p>
          <a:p>
            <a:pPr algn="ctr">
              <a:buFontTx/>
              <a:buNone/>
            </a:pPr>
            <a:r>
              <a:rPr lang="en-US" altLang="en-US" b="1">
                <a:solidFill>
                  <a:srgbClr val="FFFF66"/>
                </a:solidFill>
                <a:effectLst>
                  <a:outerShdw blurRad="38100" dist="38100" dir="2700000" algn="tl">
                    <a:srgbClr val="FFFFFF"/>
                  </a:outerShdw>
                </a:effectLst>
              </a:rPr>
              <a:t>*Must comply with all instructions and directions -- not just with the label itself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ctrTitle"/>
          </p:nvPr>
        </p:nvSpPr>
        <p:spPr>
          <a:xfrm>
            <a:off x="457200" y="2130425"/>
            <a:ext cx="8229600" cy="1755775"/>
          </a:xfrm>
        </p:spPr>
        <p:txBody>
          <a:bodyPr anchor="ctr"/>
          <a:lstStyle/>
          <a:p>
            <a:r>
              <a:rPr lang="en-US" altLang="en-US" sz="5400">
                <a:effectLst>
                  <a:outerShdw blurRad="38100" dist="38100" dir="2700000" algn="tl">
                    <a:srgbClr val="FFFFFF"/>
                  </a:outerShdw>
                </a:effectLst>
              </a:rPr>
              <a:t>Formulations</a:t>
            </a:r>
          </a:p>
        </p:txBody>
      </p:sp>
      <p:sp>
        <p:nvSpPr>
          <p:cNvPr id="155651" name="Rectangle 3"/>
          <p:cNvSpPr>
            <a:spLocks noGrp="1" noChangeArrowheads="1"/>
          </p:cNvSpPr>
          <p:nvPr>
            <p:ph type="subTitle" idx="1"/>
          </p:nvPr>
        </p:nvSpPr>
        <p:spPr>
          <a:xfrm>
            <a:off x="1371600" y="3886200"/>
            <a:ext cx="6400800" cy="1752600"/>
          </a:xfrm>
        </p:spPr>
        <p:txBody>
          <a:bodyPr/>
          <a:lstStyle/>
          <a:p>
            <a:endParaRPr lang="en-US" altLang="en-US" sz="4000">
              <a:effectLst>
                <a:outerShdw blurRad="38100" dist="38100" dir="2700000" algn="tl">
                  <a:srgbClr val="336699"/>
                </a:outerShdw>
              </a:effectLst>
            </a:endParaRPr>
          </a:p>
          <a:p>
            <a:r>
              <a:rPr lang="en-US" altLang="en-US" sz="4000">
                <a:effectLst>
                  <a:outerShdw blurRad="38100" dist="38100" dir="2700000" algn="tl">
                    <a:srgbClr val="336699"/>
                  </a:outerShdw>
                </a:effectLst>
              </a:rPr>
              <a:t>Chapter 3</a:t>
            </a:r>
          </a:p>
        </p:txBody>
      </p:sp>
      <p:pic>
        <p:nvPicPr>
          <p:cNvPr id="155652" name="Picture 4" descr="C:\Documents and Settings\sdpettis\My Documents\My Pictures\County Agent Images Jan 26 03 - April 25 05\chemical images\advanced garden spr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2743200" cy="2057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5653" name="Picture 5" descr="C:\Documents and Settings\sdpettis\My Documents\My Pictures\County Agent Images Jan 26 03 - April 25 05\chemical images\amdr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28600"/>
            <a:ext cx="2743200" cy="2057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5654" name="Picture 6" descr="C:\Documents and Settings\sdpettis\My Documents\My Pictures\County Agent Images Jan 26 03 - April 25 05\chemical images\green light sulfu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28600"/>
            <a:ext cx="2743200" cy="2057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5655" name="Text Box 7"/>
          <p:cNvSpPr txBox="1">
            <a:spLocks noChangeArrowheads="1"/>
          </p:cNvSpPr>
          <p:nvPr/>
        </p:nvSpPr>
        <p:spPr bwMode="auto">
          <a:xfrm>
            <a:off x="1508125" y="1484313"/>
            <a:ext cx="13430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a:t>Liquid</a:t>
            </a:r>
          </a:p>
        </p:txBody>
      </p:sp>
      <p:sp>
        <p:nvSpPr>
          <p:cNvPr id="155656" name="Text Box 8"/>
          <p:cNvSpPr txBox="1">
            <a:spLocks noChangeArrowheads="1"/>
          </p:cNvSpPr>
          <p:nvPr/>
        </p:nvSpPr>
        <p:spPr bwMode="auto">
          <a:xfrm>
            <a:off x="3733800" y="1524000"/>
            <a:ext cx="8953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a:t>Bait</a:t>
            </a:r>
          </a:p>
        </p:txBody>
      </p:sp>
      <p:sp>
        <p:nvSpPr>
          <p:cNvPr id="155657" name="Text Box 9"/>
          <p:cNvSpPr txBox="1">
            <a:spLocks noChangeArrowheads="1"/>
          </p:cNvSpPr>
          <p:nvPr/>
        </p:nvSpPr>
        <p:spPr bwMode="auto">
          <a:xfrm>
            <a:off x="6924675" y="1665288"/>
            <a:ext cx="12287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000"/>
              <a:t>Flowable </a:t>
            </a:r>
          </a:p>
          <a:p>
            <a:r>
              <a:rPr lang="en-US" altLang="en-US" sz="2000"/>
              <a:t>Powder</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r>
              <a:rPr lang="en-US" altLang="en-US" b="1">
                <a:effectLst>
                  <a:outerShdw blurRad="38100" dist="38100" dir="2700000" algn="tl">
                    <a:srgbClr val="FFFFFF"/>
                  </a:outerShdw>
                </a:effectLst>
              </a:rPr>
              <a:t>Pesticide Formulations</a:t>
            </a:r>
          </a:p>
        </p:txBody>
      </p:sp>
      <p:sp>
        <p:nvSpPr>
          <p:cNvPr id="184323" name="Rectangle 3"/>
          <p:cNvSpPr>
            <a:spLocks noGrp="1" noChangeArrowheads="1"/>
          </p:cNvSpPr>
          <p:nvPr>
            <p:ph type="body" idx="1"/>
          </p:nvPr>
        </p:nvSpPr>
        <p:spPr>
          <a:xfrm>
            <a:off x="228600" y="1905000"/>
            <a:ext cx="8686800" cy="4419600"/>
          </a:xfrm>
        </p:spPr>
        <p:txBody>
          <a:bodyPr/>
          <a:lstStyle/>
          <a:p>
            <a:pPr>
              <a:lnSpc>
                <a:spcPct val="90000"/>
              </a:lnSpc>
              <a:buFontTx/>
              <a:buNone/>
            </a:pPr>
            <a:r>
              <a:rPr lang="en-US" altLang="en-US" b="1" u="sng">
                <a:solidFill>
                  <a:srgbClr val="FF0303"/>
                </a:solidFill>
                <a:effectLst>
                  <a:outerShdw blurRad="38100" dist="38100" dir="2700000" algn="tl">
                    <a:srgbClr val="FFFFFF"/>
                  </a:outerShdw>
                </a:effectLst>
              </a:rPr>
              <a:t>Active ingredients</a:t>
            </a:r>
            <a:r>
              <a:rPr lang="en-US" altLang="en-US" b="1">
                <a:solidFill>
                  <a:srgbClr val="FF0303"/>
                </a:solidFill>
                <a:effectLst>
                  <a:outerShdw blurRad="38100" dist="38100" dir="2700000" algn="tl">
                    <a:srgbClr val="FFFFFF"/>
                  </a:outerShdw>
                </a:effectLst>
              </a:rPr>
              <a:t>:</a:t>
            </a:r>
            <a:r>
              <a:rPr lang="en-US" altLang="en-US" b="1">
                <a:effectLst>
                  <a:outerShdw blurRad="38100" dist="38100" dir="2700000" algn="tl">
                    <a:srgbClr val="336699"/>
                  </a:outerShdw>
                </a:effectLst>
              </a:rPr>
              <a:t> Control pests</a:t>
            </a:r>
          </a:p>
          <a:p>
            <a:pPr>
              <a:lnSpc>
                <a:spcPct val="90000"/>
              </a:lnSpc>
              <a:buFontTx/>
              <a:buNone/>
            </a:pPr>
            <a:endParaRPr lang="en-US" altLang="en-US" b="1">
              <a:effectLst>
                <a:outerShdw blurRad="38100" dist="38100" dir="2700000" algn="tl">
                  <a:srgbClr val="336699"/>
                </a:outerShdw>
              </a:effectLst>
            </a:endParaRPr>
          </a:p>
          <a:p>
            <a:pPr>
              <a:lnSpc>
                <a:spcPct val="90000"/>
              </a:lnSpc>
              <a:buFontTx/>
              <a:buNone/>
            </a:pPr>
            <a:r>
              <a:rPr lang="en-US" altLang="en-US" b="1" u="sng">
                <a:solidFill>
                  <a:schemeClr val="folHlink"/>
                </a:solidFill>
                <a:effectLst>
                  <a:outerShdw blurRad="38100" dist="38100" dir="2700000" algn="tl">
                    <a:srgbClr val="FFFFFF"/>
                  </a:outerShdw>
                </a:effectLst>
              </a:rPr>
              <a:t>Inert ingredients</a:t>
            </a:r>
            <a:r>
              <a:rPr lang="en-US" altLang="en-US" b="1">
                <a:solidFill>
                  <a:schemeClr val="folHlink"/>
                </a:solidFill>
                <a:effectLst>
                  <a:outerShdw blurRad="38100" dist="38100" dir="2700000" algn="tl">
                    <a:srgbClr val="FFFFFF"/>
                  </a:outerShdw>
                </a:effectLst>
              </a:rPr>
              <a:t>:</a:t>
            </a:r>
            <a:r>
              <a:rPr lang="en-US" altLang="en-US" b="1">
                <a:effectLst>
                  <a:outerShdw blurRad="38100" dist="38100" dir="2700000" algn="tl">
                    <a:srgbClr val="336699"/>
                  </a:outerShdw>
                </a:effectLst>
              </a:rPr>
              <a:t> Added to make the product safer, more effective, easier to measure, mix, and apply, and more convenient to handle</a:t>
            </a:r>
          </a:p>
          <a:p>
            <a:pPr>
              <a:lnSpc>
                <a:spcPct val="90000"/>
              </a:lnSpc>
              <a:buFontTx/>
              <a:buNone/>
            </a:pPr>
            <a:endParaRPr lang="en-US" altLang="en-US" b="1">
              <a:effectLst>
                <a:outerShdw blurRad="38100" dist="38100" dir="2700000" algn="tl">
                  <a:srgbClr val="336699"/>
                </a:outerShdw>
              </a:effectLst>
            </a:endParaRPr>
          </a:p>
          <a:p>
            <a:pPr algn="ctr">
              <a:lnSpc>
                <a:spcPct val="90000"/>
              </a:lnSpc>
              <a:buFontTx/>
              <a:buNone/>
            </a:pPr>
            <a:r>
              <a:rPr lang="en-US" altLang="en-US" sz="3600" b="1">
                <a:solidFill>
                  <a:srgbClr val="FF7C23"/>
                </a:solidFill>
                <a:effectLst>
                  <a:outerShdw blurRad="38100" dist="38100" dir="2700000" algn="tl">
                    <a:srgbClr val="FFFFFF"/>
                  </a:outerShdw>
                </a:effectLst>
              </a:rPr>
              <a:t>Pesticide</a:t>
            </a:r>
            <a:r>
              <a:rPr lang="en-US" altLang="en-US" sz="3600" b="1">
                <a:effectLst>
                  <a:outerShdw blurRad="38100" dist="38100" dir="2700000" algn="tl">
                    <a:srgbClr val="336699"/>
                  </a:outerShdw>
                </a:effectLst>
              </a:rPr>
              <a:t> = </a:t>
            </a:r>
            <a:r>
              <a:rPr lang="en-US" altLang="en-US" sz="3600" b="1">
                <a:solidFill>
                  <a:srgbClr val="FF0303"/>
                </a:solidFill>
                <a:effectLst>
                  <a:outerShdw blurRad="38100" dist="38100" dir="2700000" algn="tl">
                    <a:srgbClr val="FFFFFF"/>
                  </a:outerShdw>
                </a:effectLst>
              </a:rPr>
              <a:t>Active</a:t>
            </a:r>
            <a:r>
              <a:rPr lang="en-US" altLang="en-US" sz="3600" b="1">
                <a:solidFill>
                  <a:srgbClr val="FFFFCC"/>
                </a:solidFill>
                <a:effectLst>
                  <a:outerShdw blurRad="38100" dist="38100" dir="2700000" algn="tl">
                    <a:srgbClr val="FFFFFF"/>
                  </a:outerShdw>
                </a:effectLst>
              </a:rPr>
              <a:t> </a:t>
            </a:r>
            <a:r>
              <a:rPr lang="en-US" altLang="en-US" sz="3600" b="1">
                <a:effectLst>
                  <a:outerShdw blurRad="38100" dist="38100" dir="2700000" algn="tl">
                    <a:srgbClr val="336699"/>
                  </a:outerShdw>
                </a:effectLst>
              </a:rPr>
              <a:t>+ </a:t>
            </a:r>
            <a:r>
              <a:rPr lang="en-US" altLang="en-US" sz="3600" b="1">
                <a:solidFill>
                  <a:schemeClr val="folHlink"/>
                </a:solidFill>
                <a:effectLst>
                  <a:outerShdw blurRad="38100" dist="38100" dir="2700000" algn="tl">
                    <a:srgbClr val="FFFFFF"/>
                  </a:outerShdw>
                </a:effectLst>
              </a:rPr>
              <a:t>Inert ingredients</a:t>
            </a:r>
          </a:p>
        </p:txBody>
      </p:sp>
      <p:pic>
        <p:nvPicPr>
          <p:cNvPr id="184324" name="Picture 4" descr="C:\Documents and Settings\sdpettis\My Documents\My Pictures\County Agent Images Jan 26 03 - April 25 05\chemical images\Ortho brush b go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1219200"/>
            <a:ext cx="2286000" cy="17145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457200" y="152400"/>
            <a:ext cx="8229600" cy="1143000"/>
          </a:xfrm>
        </p:spPr>
        <p:txBody>
          <a:bodyPr/>
          <a:lstStyle/>
          <a:p>
            <a:r>
              <a:rPr lang="en-US" altLang="en-US">
                <a:effectLst>
                  <a:outerShdw blurRad="38100" dist="38100" dir="2700000" algn="tl">
                    <a:srgbClr val="FFFFFF"/>
                  </a:outerShdw>
                </a:effectLst>
              </a:rPr>
              <a:t>Pesticide Additives</a:t>
            </a:r>
          </a:p>
        </p:txBody>
      </p:sp>
      <p:sp>
        <p:nvSpPr>
          <p:cNvPr id="196611" name="Rectangle 3"/>
          <p:cNvSpPr>
            <a:spLocks noGrp="1" noChangeArrowheads="1"/>
          </p:cNvSpPr>
          <p:nvPr>
            <p:ph type="body" idx="1"/>
          </p:nvPr>
        </p:nvSpPr>
        <p:spPr>
          <a:xfrm>
            <a:off x="228600" y="1371600"/>
            <a:ext cx="8915400" cy="5486400"/>
          </a:xfrm>
        </p:spPr>
        <p:txBody>
          <a:bodyPr/>
          <a:lstStyle/>
          <a:p>
            <a:r>
              <a:rPr lang="en-US" altLang="en-US" u="sng">
                <a:solidFill>
                  <a:srgbClr val="FFFFCC"/>
                </a:solidFill>
                <a:effectLst>
                  <a:outerShdw blurRad="38100" dist="38100" dir="2700000" algn="tl">
                    <a:srgbClr val="FFFFFF"/>
                  </a:outerShdw>
                </a:effectLst>
              </a:rPr>
              <a:t>Adjuvants</a:t>
            </a:r>
            <a:r>
              <a:rPr lang="en-US" altLang="en-US">
                <a:effectLst>
                  <a:outerShdw blurRad="38100" dist="38100" dir="2700000" algn="tl">
                    <a:srgbClr val="336699"/>
                  </a:outerShdw>
                </a:effectLst>
              </a:rPr>
              <a:t> increase the effectiveness or safety</a:t>
            </a:r>
          </a:p>
          <a:p>
            <a:endParaRPr lang="en-US" altLang="en-US">
              <a:effectLst>
                <a:outerShdw blurRad="38100" dist="38100" dir="2700000" algn="tl">
                  <a:srgbClr val="336699"/>
                </a:outerShdw>
              </a:effectLst>
            </a:endParaRPr>
          </a:p>
          <a:p>
            <a:r>
              <a:rPr lang="en-US" altLang="en-US" u="sng">
                <a:solidFill>
                  <a:srgbClr val="FFFFCC"/>
                </a:solidFill>
                <a:effectLst>
                  <a:outerShdw blurRad="38100" dist="38100" dir="2700000" algn="tl">
                    <a:srgbClr val="FFFFFF"/>
                  </a:outerShdw>
                </a:effectLst>
              </a:rPr>
              <a:t>Foaming agents &amp; thickeners</a:t>
            </a:r>
            <a:r>
              <a:rPr lang="en-US" altLang="en-US">
                <a:effectLst>
                  <a:outerShdw blurRad="38100" dist="38100" dir="2700000" algn="tl">
                    <a:srgbClr val="336699"/>
                  </a:outerShdw>
                </a:effectLst>
              </a:rPr>
              <a:t> reduce drift</a:t>
            </a:r>
          </a:p>
          <a:p>
            <a:endParaRPr lang="en-US" altLang="en-US">
              <a:effectLst>
                <a:outerShdw blurRad="38100" dist="38100" dir="2700000" algn="tl">
                  <a:srgbClr val="336699"/>
                </a:outerShdw>
              </a:effectLst>
            </a:endParaRPr>
          </a:p>
          <a:p>
            <a:r>
              <a:rPr lang="en-US" altLang="en-US" u="sng">
                <a:solidFill>
                  <a:srgbClr val="FFFFCC"/>
                </a:solidFill>
                <a:effectLst>
                  <a:outerShdw blurRad="38100" dist="38100" dir="2700000" algn="tl">
                    <a:srgbClr val="FFFFFF"/>
                  </a:outerShdw>
                </a:effectLst>
              </a:rPr>
              <a:t>Spreaders</a:t>
            </a:r>
            <a:r>
              <a:rPr lang="en-US" altLang="en-US">
                <a:effectLst>
                  <a:outerShdw blurRad="38100" dist="38100" dir="2700000" algn="tl">
                    <a:srgbClr val="336699"/>
                  </a:outerShdw>
                </a:effectLst>
              </a:rPr>
              <a:t> coat the treated surface with an even layer of pesticide</a:t>
            </a:r>
          </a:p>
          <a:p>
            <a:endParaRPr lang="en-US" altLang="en-US">
              <a:effectLst>
                <a:outerShdw blurRad="38100" dist="38100" dir="2700000" algn="tl">
                  <a:srgbClr val="336699"/>
                </a:outerShdw>
              </a:effectLst>
            </a:endParaRPr>
          </a:p>
          <a:p>
            <a:r>
              <a:rPr lang="en-US" altLang="en-US" u="sng">
                <a:solidFill>
                  <a:srgbClr val="FFFFCC"/>
                </a:solidFill>
                <a:effectLst>
                  <a:outerShdw blurRad="38100" dist="38100" dir="2700000" algn="tl">
                    <a:srgbClr val="FFFFFF"/>
                  </a:outerShdw>
                </a:effectLst>
              </a:rPr>
              <a:t>Compatibility agents</a:t>
            </a:r>
            <a:r>
              <a:rPr lang="en-US" altLang="en-US">
                <a:effectLst>
                  <a:outerShdw blurRad="38100" dist="38100" dir="2700000" algn="tl">
                    <a:srgbClr val="336699"/>
                  </a:outerShdw>
                </a:effectLst>
              </a:rPr>
              <a:t> allow pesticides to  combine effectively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p:txBody>
          <a:bodyPr/>
          <a:lstStyle/>
          <a:p>
            <a:r>
              <a:rPr lang="en-US" altLang="en-US"/>
              <a:t>University of Georgia Web Resources</a:t>
            </a:r>
          </a:p>
        </p:txBody>
      </p:sp>
      <p:sp>
        <p:nvSpPr>
          <p:cNvPr id="329731" name="Rectangle 3"/>
          <p:cNvSpPr>
            <a:spLocks noGrp="1" noChangeArrowheads="1"/>
          </p:cNvSpPr>
          <p:nvPr>
            <p:ph type="body" idx="1"/>
          </p:nvPr>
        </p:nvSpPr>
        <p:spPr/>
        <p:txBody>
          <a:bodyPr/>
          <a:lstStyle/>
          <a:p>
            <a:pPr>
              <a:lnSpc>
                <a:spcPct val="90000"/>
              </a:lnSpc>
            </a:pPr>
            <a:r>
              <a:rPr lang="en-US" altLang="en-US" sz="2800"/>
              <a:t>Georgia Turf </a:t>
            </a:r>
            <a:r>
              <a:rPr lang="en-US" altLang="en-US" sz="2800">
                <a:hlinkClick r:id="rId2"/>
              </a:rPr>
              <a:t>www.georgiaturf.com</a:t>
            </a:r>
            <a:endParaRPr lang="en-US" altLang="en-US" sz="2800"/>
          </a:p>
          <a:p>
            <a:pPr>
              <a:lnSpc>
                <a:spcPct val="90000"/>
              </a:lnSpc>
            </a:pPr>
            <a:endParaRPr lang="en-US" altLang="en-US" sz="2800"/>
          </a:p>
          <a:p>
            <a:pPr>
              <a:lnSpc>
                <a:spcPct val="90000"/>
              </a:lnSpc>
            </a:pPr>
            <a:r>
              <a:rPr lang="en-US" altLang="en-US" sz="2800"/>
              <a:t>UGA Pest Management Handbook </a:t>
            </a:r>
            <a:r>
              <a:rPr lang="en-US" altLang="en-US" sz="2800">
                <a:hlinkClick r:id="rId3"/>
              </a:rPr>
              <a:t>http://www.ent.uga.edu/pmh/</a:t>
            </a:r>
            <a:r>
              <a:rPr lang="en-US" altLang="en-US" sz="2800"/>
              <a:t> </a:t>
            </a:r>
          </a:p>
          <a:p>
            <a:pPr>
              <a:lnSpc>
                <a:spcPct val="90000"/>
              </a:lnSpc>
            </a:pPr>
            <a:endParaRPr lang="en-US" altLang="en-US" sz="2800"/>
          </a:p>
          <a:p>
            <a:pPr>
              <a:lnSpc>
                <a:spcPct val="90000"/>
              </a:lnSpc>
            </a:pPr>
            <a:r>
              <a:rPr lang="en-US" altLang="en-US" sz="2800"/>
              <a:t>UGA Urban Agriculture Center </a:t>
            </a:r>
            <a:r>
              <a:rPr lang="en-US" altLang="en-US" sz="2800">
                <a:hlinkClick r:id="rId4"/>
              </a:rPr>
              <a:t>www.gaurbanag.org</a:t>
            </a:r>
            <a:r>
              <a:rPr lang="en-US" altLang="en-US" sz="2800"/>
              <a:t> </a:t>
            </a:r>
          </a:p>
          <a:p>
            <a:pPr>
              <a:lnSpc>
                <a:spcPct val="90000"/>
              </a:lnSpc>
            </a:pPr>
            <a:endParaRPr lang="en-US" altLang="en-US" sz="2800"/>
          </a:p>
          <a:p>
            <a:pPr>
              <a:lnSpc>
                <a:spcPct val="90000"/>
              </a:lnSpc>
            </a:pPr>
            <a:endParaRPr lang="en-US" altLang="en-US" sz="2800"/>
          </a:p>
          <a:p>
            <a:pPr>
              <a:lnSpc>
                <a:spcPct val="90000"/>
              </a:lnSpc>
            </a:pPr>
            <a:r>
              <a:rPr lang="en-US" altLang="en-US" sz="2800"/>
              <a:t>Georgia Weather Monitoring </a:t>
            </a:r>
            <a:r>
              <a:rPr lang="en-US" altLang="en-US" sz="2800">
                <a:hlinkClick r:id="rId5"/>
              </a:rPr>
              <a:t>www.georgiaweather.net</a:t>
            </a:r>
            <a:r>
              <a:rPr lang="en-US" altLang="en-US" sz="2800"/>
              <a:t> </a:t>
            </a:r>
          </a:p>
          <a:p>
            <a:pPr>
              <a:lnSpc>
                <a:spcPct val="90000"/>
              </a:lnSpc>
            </a:pPr>
            <a:endParaRPr lang="en-US" altLang="en-US" sz="2800"/>
          </a:p>
        </p:txBody>
      </p:sp>
      <p:pic>
        <p:nvPicPr>
          <p:cNvPr id="329733" name="Picture 5" descr="Station">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1200" y="5638800"/>
            <a:ext cx="1611313" cy="1074738"/>
          </a:xfrm>
          <a:prstGeom prst="rect">
            <a:avLst/>
          </a:prstGeom>
          <a:noFill/>
          <a:extLst>
            <a:ext uri="{909E8E84-426E-40DD-AFC4-6F175D3DCCD1}">
              <a14:hiddenFill xmlns:a14="http://schemas.microsoft.com/office/drawing/2010/main">
                <a:solidFill>
                  <a:srgbClr val="FFFFFF"/>
                </a:solidFill>
              </a14:hiddenFill>
            </a:ext>
          </a:extLst>
        </p:spPr>
      </p:pic>
      <p:pic>
        <p:nvPicPr>
          <p:cNvPr id="329739" name="Picture 11" descr="UGA College of Agricultural and Environmental Scienc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11275" y="4800600"/>
            <a:ext cx="6918325" cy="762000"/>
          </a:xfrm>
          <a:prstGeom prst="rect">
            <a:avLst/>
          </a:prstGeom>
          <a:noFill/>
          <a:extLst>
            <a:ext uri="{909E8E84-426E-40DD-AFC4-6F175D3DCCD1}">
              <a14:hiddenFill xmlns:a14="http://schemas.microsoft.com/office/drawing/2010/main">
                <a:solidFill>
                  <a:srgbClr val="FFFFFF"/>
                </a:solidFill>
              </a14:hiddenFill>
            </a:ext>
          </a:extLst>
        </p:spPr>
      </p:pic>
      <p:pic>
        <p:nvPicPr>
          <p:cNvPr id="329744" name="Picture 16" descr="http://www.ent.uga.edu/pmh/commercial.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81800" y="2438400"/>
            <a:ext cx="1443038" cy="2228850"/>
          </a:xfrm>
          <a:prstGeom prst="rect">
            <a:avLst/>
          </a:prstGeom>
          <a:noFill/>
          <a:extLst>
            <a:ext uri="{909E8E84-426E-40DD-AFC4-6F175D3DCCD1}">
              <a14:hiddenFill xmlns:a14="http://schemas.microsoft.com/office/drawing/2010/main">
                <a:solidFill>
                  <a:srgbClr val="FFFFFF"/>
                </a:solidFill>
              </a14:hiddenFill>
            </a:ext>
          </a:extLst>
        </p:spPr>
      </p:pic>
      <p:grpSp>
        <p:nvGrpSpPr>
          <p:cNvPr id="329753" name="Group 25"/>
          <p:cNvGrpSpPr>
            <a:grpSpLocks/>
          </p:cNvGrpSpPr>
          <p:nvPr/>
        </p:nvGrpSpPr>
        <p:grpSpPr bwMode="auto">
          <a:xfrm>
            <a:off x="3978275" y="3276600"/>
            <a:ext cx="1187450" cy="304800"/>
            <a:chOff x="0" y="0"/>
            <a:chExt cx="748" cy="192"/>
          </a:xfrm>
        </p:grpSpPr>
        <p:sp>
          <p:nvSpPr>
            <p:cNvPr id="329750" name="Rectangle 22"/>
            <p:cNvSpPr>
              <a:spLocks noChangeArrowheads="1"/>
            </p:cNvSpPr>
            <p:nvPr/>
          </p:nvSpPr>
          <p:spPr bwMode="auto">
            <a:xfrm>
              <a:off x="0" y="0"/>
              <a:ext cx="74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329751" name="Rectangle 23"/>
            <p:cNvSpPr>
              <a:spLocks noChangeArrowheads="1"/>
            </p:cNvSpPr>
            <p:nvPr/>
          </p:nvSpPr>
          <p:spPr bwMode="auto">
            <a:xfrm>
              <a:off x="0" y="0"/>
              <a:ext cx="74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ltLang="en-US" sz="900">
                  <a:latin typeface="Times New Roman" charset="0"/>
                  <a:ea typeface="Times New Roman" charset="0"/>
                  <a:cs typeface="Times New Roman" charset="0"/>
                </a:rPr>
                <a:t>  </a:t>
              </a:r>
              <a:r>
                <a:rPr lang="en-US" altLang="en-US" sz="1400">
                  <a:latin typeface="Times New Roman" charset="0"/>
                  <a:ea typeface="Times New Roman" charset="0"/>
                  <a:cs typeface="Times New Roman" charset="0"/>
                </a:rPr>
                <a:t> </a:t>
              </a:r>
              <a:r>
                <a:rPr lang="en-US" altLang="en-US" sz="900">
                  <a:latin typeface="Times New Roman" charset="0"/>
                  <a:ea typeface="Times New Roman" charset="0"/>
                  <a:cs typeface="Times New Roman" charset="0"/>
                </a:rPr>
                <a:t>                 </a:t>
              </a:r>
            </a:p>
          </p:txBody>
        </p:sp>
      </p:grpSp>
      <p:pic>
        <p:nvPicPr>
          <p:cNvPr id="329754" name="Picture 26" descr="Georgi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05600" y="1066800"/>
            <a:ext cx="1189038" cy="1219200"/>
          </a:xfrm>
          <a:prstGeom prst="rect">
            <a:avLst/>
          </a:prstGeom>
          <a:noFill/>
          <a:extLst>
            <a:ext uri="{909E8E84-426E-40DD-AFC4-6F175D3DCCD1}">
              <a14:hiddenFill xmlns:a14="http://schemas.microsoft.com/office/drawing/2010/main">
                <a:solidFill>
                  <a:srgbClr val="FFFFFF"/>
                </a:solidFill>
              </a14:hiddenFill>
            </a:ext>
          </a:extLst>
        </p:spPr>
      </p:pic>
      <p:sp>
        <p:nvSpPr>
          <p:cNvPr id="329755" name="Rectangle 27"/>
          <p:cNvSpPr>
            <a:spLocks noChangeArrowheads="1"/>
          </p:cNvSpPr>
          <p:nvPr/>
        </p:nvSpPr>
        <p:spPr bwMode="auto">
          <a:xfrm>
            <a:off x="4349750" y="3200400"/>
            <a:ext cx="67056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0" y="76200"/>
            <a:ext cx="9144000" cy="1143000"/>
          </a:xfrm>
        </p:spPr>
        <p:txBody>
          <a:bodyPr/>
          <a:lstStyle/>
          <a:p>
            <a:r>
              <a:rPr lang="en-US" altLang="en-US" sz="4000">
                <a:effectLst>
                  <a:outerShdw blurRad="38100" dist="38100" dir="2700000" algn="tl">
                    <a:srgbClr val="FFFFFF"/>
                  </a:outerShdw>
                </a:effectLst>
              </a:rPr>
              <a:t>Choosing a Pesticide Formulation</a:t>
            </a:r>
          </a:p>
        </p:txBody>
      </p:sp>
      <p:sp>
        <p:nvSpPr>
          <p:cNvPr id="185347" name="Rectangle 3"/>
          <p:cNvSpPr>
            <a:spLocks noGrp="1" noChangeArrowheads="1"/>
          </p:cNvSpPr>
          <p:nvPr>
            <p:ph type="body" idx="1"/>
          </p:nvPr>
        </p:nvSpPr>
        <p:spPr>
          <a:xfrm>
            <a:off x="0" y="1219200"/>
            <a:ext cx="9144000" cy="5486400"/>
          </a:xfrm>
        </p:spPr>
        <p:txBody>
          <a:bodyPr/>
          <a:lstStyle/>
          <a:p>
            <a:pPr>
              <a:lnSpc>
                <a:spcPct val="90000"/>
              </a:lnSpc>
            </a:pPr>
            <a:r>
              <a:rPr lang="en-US" altLang="en-US">
                <a:solidFill>
                  <a:srgbClr val="FFFFCC"/>
                </a:solidFill>
                <a:effectLst>
                  <a:outerShdw blurRad="38100" dist="38100" dir="2700000" algn="tl">
                    <a:srgbClr val="FFFFFF"/>
                  </a:outerShdw>
                </a:effectLst>
              </a:rPr>
              <a:t>Formulation characteristics: advantages and disadvantages for specified application</a:t>
            </a:r>
          </a:p>
          <a:p>
            <a:pPr>
              <a:lnSpc>
                <a:spcPct val="90000"/>
              </a:lnSpc>
            </a:pPr>
            <a:endParaRPr lang="en-US" altLang="en-US" sz="1400">
              <a:solidFill>
                <a:srgbClr val="FFFFCC"/>
              </a:solidFill>
              <a:effectLst>
                <a:outerShdw blurRad="38100" dist="38100" dir="2700000" algn="tl">
                  <a:srgbClr val="FFFFFF"/>
                </a:outerShdw>
              </a:effectLst>
            </a:endParaRPr>
          </a:p>
          <a:p>
            <a:pPr>
              <a:lnSpc>
                <a:spcPct val="90000"/>
              </a:lnSpc>
            </a:pPr>
            <a:r>
              <a:rPr lang="en-US" altLang="en-US">
                <a:effectLst>
                  <a:outerShdw blurRad="38100" dist="38100" dir="2700000" algn="tl">
                    <a:srgbClr val="336699"/>
                  </a:outerShdw>
                </a:effectLst>
              </a:rPr>
              <a:t>Do I have proper application equipment?</a:t>
            </a:r>
          </a:p>
          <a:p>
            <a:pPr>
              <a:lnSpc>
                <a:spcPct val="90000"/>
              </a:lnSpc>
            </a:pPr>
            <a:endParaRPr lang="en-US" altLang="en-US" sz="1400">
              <a:effectLst>
                <a:outerShdw blurRad="38100" dist="38100" dir="2700000" algn="tl">
                  <a:srgbClr val="336699"/>
                </a:outerShdw>
              </a:effectLst>
            </a:endParaRPr>
          </a:p>
          <a:p>
            <a:pPr>
              <a:lnSpc>
                <a:spcPct val="90000"/>
              </a:lnSpc>
            </a:pPr>
            <a:r>
              <a:rPr lang="en-US" altLang="en-US">
                <a:solidFill>
                  <a:srgbClr val="FFFFCC"/>
                </a:solidFill>
                <a:effectLst>
                  <a:outerShdw blurRad="38100" dist="38100" dir="2700000" algn="tl">
                    <a:srgbClr val="FFFFFF"/>
                  </a:outerShdw>
                </a:effectLst>
              </a:rPr>
              <a:t>Can I safely apply the product?</a:t>
            </a:r>
          </a:p>
          <a:p>
            <a:pPr>
              <a:lnSpc>
                <a:spcPct val="90000"/>
              </a:lnSpc>
            </a:pPr>
            <a:endParaRPr lang="en-US" altLang="en-US" sz="1400">
              <a:solidFill>
                <a:srgbClr val="FFFFCC"/>
              </a:solidFill>
              <a:effectLst>
                <a:outerShdw blurRad="38100" dist="38100" dir="2700000" algn="tl">
                  <a:srgbClr val="FFFFFF"/>
                </a:outerShdw>
              </a:effectLst>
            </a:endParaRPr>
          </a:p>
          <a:p>
            <a:pPr>
              <a:lnSpc>
                <a:spcPct val="90000"/>
              </a:lnSpc>
            </a:pPr>
            <a:r>
              <a:rPr lang="en-US" altLang="en-US">
                <a:effectLst>
                  <a:outerShdw blurRad="38100" dist="38100" dir="2700000" algn="tl">
                    <a:srgbClr val="336699"/>
                  </a:outerShdw>
                </a:effectLst>
              </a:rPr>
              <a:t>Will the formulation reach the target and stay in place long enough to control the pest? </a:t>
            </a:r>
          </a:p>
          <a:p>
            <a:pPr>
              <a:lnSpc>
                <a:spcPct val="90000"/>
              </a:lnSpc>
            </a:pPr>
            <a:endParaRPr lang="en-US" altLang="en-US" sz="1400">
              <a:effectLst>
                <a:outerShdw blurRad="38100" dist="38100" dir="2700000" algn="tl">
                  <a:srgbClr val="336699"/>
                </a:outerShdw>
              </a:effectLst>
            </a:endParaRPr>
          </a:p>
          <a:p>
            <a:pPr>
              <a:lnSpc>
                <a:spcPct val="90000"/>
              </a:lnSpc>
            </a:pPr>
            <a:r>
              <a:rPr lang="en-US" altLang="en-US">
                <a:solidFill>
                  <a:srgbClr val="FFFFCC"/>
                </a:solidFill>
                <a:effectLst>
                  <a:outerShdw blurRad="38100" dist="38100" dir="2700000" algn="tl">
                    <a:srgbClr val="FFFFFF"/>
                  </a:outerShdw>
                </a:effectLst>
              </a:rPr>
              <a:t>Might the formulation harm the target (plant)?</a:t>
            </a:r>
          </a:p>
          <a:p>
            <a:pPr>
              <a:lnSpc>
                <a:spcPct val="90000"/>
              </a:lnSpc>
            </a:pPr>
            <a:endParaRPr lang="en-US" altLang="en-US" sz="1600">
              <a:effectLst>
                <a:outerShdw blurRad="38100" dist="38100" dir="2700000" algn="tl">
                  <a:srgbClr val="336699"/>
                </a:outerShdw>
              </a:effectLst>
            </a:endParaRPr>
          </a:p>
          <a:p>
            <a:pPr>
              <a:lnSpc>
                <a:spcPct val="90000"/>
              </a:lnSpc>
            </a:pPr>
            <a:r>
              <a:rPr lang="en-US" altLang="en-US">
                <a:effectLst>
                  <a:outerShdw blurRad="38100" dist="38100" dir="2700000" algn="tl">
                    <a:srgbClr val="336699"/>
                  </a:outerShdw>
                </a:effectLst>
              </a:rPr>
              <a:t>Cost?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457200" y="0"/>
            <a:ext cx="8229600" cy="1066800"/>
          </a:xfrm>
        </p:spPr>
        <p:txBody>
          <a:bodyPr/>
          <a:lstStyle/>
          <a:p>
            <a:r>
              <a:rPr lang="en-US" altLang="en-US">
                <a:effectLst>
                  <a:outerShdw blurRad="38100" dist="38100" dir="2700000" algn="tl">
                    <a:srgbClr val="FFFFFF"/>
                  </a:outerShdw>
                </a:effectLst>
              </a:rPr>
              <a:t>Liquid Pesticide Formulations</a:t>
            </a:r>
          </a:p>
        </p:txBody>
      </p:sp>
      <p:sp>
        <p:nvSpPr>
          <p:cNvPr id="194563" name="Rectangle 3"/>
          <p:cNvSpPr>
            <a:spLocks noGrp="1" noChangeArrowheads="1"/>
          </p:cNvSpPr>
          <p:nvPr>
            <p:ph type="body" idx="1"/>
          </p:nvPr>
        </p:nvSpPr>
        <p:spPr>
          <a:xfrm>
            <a:off x="228600" y="914400"/>
            <a:ext cx="8915400" cy="5943600"/>
          </a:xfrm>
        </p:spPr>
        <p:txBody>
          <a:bodyPr/>
          <a:lstStyle/>
          <a:p>
            <a:pPr>
              <a:lnSpc>
                <a:spcPct val="80000"/>
              </a:lnSpc>
            </a:pPr>
            <a:r>
              <a:rPr lang="en-US" altLang="en-US" sz="2500" b="1">
                <a:solidFill>
                  <a:srgbClr val="FFFF99"/>
                </a:solidFill>
                <a:effectLst>
                  <a:outerShdw blurRad="38100" dist="38100" dir="2700000" algn="tl">
                    <a:srgbClr val="FFFFFF"/>
                  </a:outerShdw>
                </a:effectLst>
              </a:rPr>
              <a:t>Ready to Use</a:t>
            </a:r>
            <a:r>
              <a:rPr lang="en-US" altLang="en-US" sz="2500" b="1">
                <a:effectLst>
                  <a:outerShdw blurRad="38100" dist="38100" dir="2700000" algn="tl">
                    <a:srgbClr val="336699"/>
                  </a:outerShdw>
                </a:effectLst>
              </a:rPr>
              <a:t> (RTU): in spray </a:t>
            </a:r>
          </a:p>
          <a:p>
            <a:pPr>
              <a:lnSpc>
                <a:spcPct val="80000"/>
              </a:lnSpc>
              <a:buFontTx/>
              <a:buNone/>
            </a:pPr>
            <a:r>
              <a:rPr lang="en-US" altLang="en-US" sz="2500" b="1">
                <a:effectLst>
                  <a:outerShdw blurRad="38100" dist="38100" dir="2700000" algn="tl">
                    <a:srgbClr val="336699"/>
                  </a:outerShdw>
                </a:effectLst>
              </a:rPr>
              <a:t>bottle/can, no mixing required</a:t>
            </a:r>
          </a:p>
          <a:p>
            <a:pPr>
              <a:lnSpc>
                <a:spcPct val="80000"/>
              </a:lnSpc>
            </a:pPr>
            <a:r>
              <a:rPr lang="en-US" altLang="en-US" sz="2500" b="1">
                <a:solidFill>
                  <a:srgbClr val="FFFF99"/>
                </a:solidFill>
                <a:effectLst>
                  <a:outerShdw blurRad="38100" dist="38100" dir="2700000" algn="tl">
                    <a:srgbClr val="FFFFFF"/>
                  </a:outerShdw>
                </a:effectLst>
              </a:rPr>
              <a:t>Aerosols</a:t>
            </a:r>
            <a:r>
              <a:rPr lang="en-US" altLang="en-US" sz="2500" b="1">
                <a:effectLst>
                  <a:outerShdw blurRad="38100" dist="38100" dir="2700000" algn="tl">
                    <a:srgbClr val="336699"/>
                  </a:outerShdw>
                </a:effectLst>
              </a:rPr>
              <a:t>: ready-to-use </a:t>
            </a:r>
          </a:p>
          <a:p>
            <a:pPr>
              <a:lnSpc>
                <a:spcPct val="80000"/>
              </a:lnSpc>
              <a:buFontTx/>
              <a:buNone/>
            </a:pPr>
            <a:r>
              <a:rPr lang="en-US" altLang="en-US" sz="2500" b="1">
                <a:effectLst>
                  <a:outerShdw blurRad="38100" dist="38100" dir="2700000" algn="tl">
                    <a:srgbClr val="336699"/>
                  </a:outerShdw>
                </a:effectLst>
              </a:rPr>
              <a:t>spray in a spray can</a:t>
            </a:r>
          </a:p>
          <a:p>
            <a:pPr>
              <a:lnSpc>
                <a:spcPct val="80000"/>
              </a:lnSpc>
            </a:pPr>
            <a:r>
              <a:rPr lang="en-US" altLang="en-US" sz="2500" b="1">
                <a:solidFill>
                  <a:srgbClr val="FFFF99"/>
                </a:solidFill>
                <a:effectLst>
                  <a:outerShdw blurRad="38100" dist="38100" dir="2700000" algn="tl">
                    <a:srgbClr val="FFFFFF"/>
                  </a:outerShdw>
                </a:effectLst>
              </a:rPr>
              <a:t>Flowable or Liquid-Flowable</a:t>
            </a:r>
            <a:r>
              <a:rPr lang="en-US" altLang="en-US" sz="2500" b="1">
                <a:effectLst>
                  <a:outerShdw blurRad="38100" dist="38100" dir="2700000" algn="tl">
                    <a:srgbClr val="336699"/>
                  </a:outerShdw>
                </a:effectLst>
              </a:rPr>
              <a:t> (F or L): </a:t>
            </a:r>
          </a:p>
          <a:p>
            <a:pPr>
              <a:lnSpc>
                <a:spcPct val="80000"/>
              </a:lnSpc>
              <a:buFontTx/>
              <a:buNone/>
            </a:pPr>
            <a:r>
              <a:rPr lang="en-US" altLang="en-US" sz="2500" b="1">
                <a:effectLst>
                  <a:outerShdw blurRad="38100" dist="38100" dir="2700000" algn="tl">
                    <a:srgbClr val="336699"/>
                  </a:outerShdw>
                </a:effectLst>
              </a:rPr>
              <a:t>mixed in water, then applied </a:t>
            </a:r>
          </a:p>
          <a:p>
            <a:pPr>
              <a:lnSpc>
                <a:spcPct val="80000"/>
              </a:lnSpc>
              <a:buFontTx/>
              <a:buNone/>
            </a:pPr>
            <a:r>
              <a:rPr lang="en-US" altLang="en-US" sz="2500" b="1">
                <a:effectLst>
                  <a:outerShdw blurRad="38100" dist="38100" dir="2700000" algn="tl">
                    <a:srgbClr val="336699"/>
                  </a:outerShdw>
                </a:effectLst>
              </a:rPr>
              <a:t>(not as concentrated) </a:t>
            </a:r>
          </a:p>
          <a:p>
            <a:pPr>
              <a:lnSpc>
                <a:spcPct val="80000"/>
              </a:lnSpc>
            </a:pPr>
            <a:r>
              <a:rPr lang="en-US" altLang="en-US" sz="2500" b="1">
                <a:solidFill>
                  <a:srgbClr val="FFFF99"/>
                </a:solidFill>
                <a:effectLst>
                  <a:outerShdw blurRad="38100" dist="38100" dir="2700000" algn="tl">
                    <a:srgbClr val="FFFFFF"/>
                  </a:outerShdw>
                </a:effectLst>
              </a:rPr>
              <a:t>Emulsifiable Concentrates</a:t>
            </a:r>
            <a:r>
              <a:rPr lang="en-US" altLang="en-US" sz="2500" b="1">
                <a:effectLst>
                  <a:outerShdw blurRad="38100" dist="38100" dir="2700000" algn="tl">
                    <a:srgbClr val="336699"/>
                  </a:outerShdw>
                </a:effectLst>
              </a:rPr>
              <a:t> (EC): </a:t>
            </a:r>
          </a:p>
          <a:p>
            <a:pPr>
              <a:lnSpc>
                <a:spcPct val="80000"/>
              </a:lnSpc>
              <a:buFontTx/>
              <a:buNone/>
            </a:pPr>
            <a:r>
              <a:rPr lang="en-US" altLang="en-US" sz="2500" b="1">
                <a:effectLst>
                  <a:outerShdw blurRad="38100" dist="38100" dir="2700000" algn="tl">
                    <a:srgbClr val="336699"/>
                  </a:outerShdw>
                </a:effectLst>
              </a:rPr>
              <a:t>oil-based liquid mixed into water </a:t>
            </a:r>
          </a:p>
          <a:p>
            <a:pPr>
              <a:lnSpc>
                <a:spcPct val="80000"/>
              </a:lnSpc>
              <a:buFontTx/>
              <a:buNone/>
            </a:pPr>
            <a:r>
              <a:rPr lang="en-US" altLang="en-US" sz="2500" b="1">
                <a:effectLst>
                  <a:outerShdw blurRad="38100" dist="38100" dir="2700000" algn="tl">
                    <a:srgbClr val="336699"/>
                  </a:outerShdw>
                </a:effectLst>
              </a:rPr>
              <a:t>&amp; applied to plants</a:t>
            </a:r>
          </a:p>
          <a:p>
            <a:pPr>
              <a:lnSpc>
                <a:spcPct val="80000"/>
              </a:lnSpc>
            </a:pPr>
            <a:r>
              <a:rPr lang="en-US" altLang="en-US" sz="2500" b="1">
                <a:solidFill>
                  <a:srgbClr val="FFFF99"/>
                </a:solidFill>
                <a:effectLst>
                  <a:outerShdw blurRad="38100" dist="38100" dir="2700000" algn="tl">
                    <a:srgbClr val="FFFFFF"/>
                  </a:outerShdw>
                </a:effectLst>
              </a:rPr>
              <a:t>Concentrates</a:t>
            </a:r>
            <a:r>
              <a:rPr lang="en-US" altLang="en-US" sz="2500" b="1">
                <a:effectLst>
                  <a:outerShdw blurRad="38100" dist="38100" dir="2700000" algn="tl">
                    <a:srgbClr val="336699"/>
                  </a:outerShdw>
                </a:effectLst>
              </a:rPr>
              <a:t> (C or LC): thick </a:t>
            </a:r>
          </a:p>
          <a:p>
            <a:pPr>
              <a:lnSpc>
                <a:spcPct val="80000"/>
              </a:lnSpc>
              <a:buFontTx/>
              <a:buNone/>
            </a:pPr>
            <a:r>
              <a:rPr lang="en-US" altLang="en-US" sz="2500" b="1">
                <a:effectLst>
                  <a:outerShdw blurRad="38100" dist="38100" dir="2700000" algn="tl">
                    <a:srgbClr val="336699"/>
                  </a:outerShdw>
                </a:effectLst>
              </a:rPr>
              <a:t>liquid diluted in water, may require agitation</a:t>
            </a:r>
          </a:p>
          <a:p>
            <a:pPr>
              <a:lnSpc>
                <a:spcPct val="80000"/>
              </a:lnSpc>
            </a:pPr>
            <a:r>
              <a:rPr lang="en-US" altLang="en-US" sz="2500" b="1">
                <a:solidFill>
                  <a:srgbClr val="FFFF99"/>
                </a:solidFill>
                <a:effectLst>
                  <a:outerShdw blurRad="38100" dist="38100" dir="2700000" algn="tl">
                    <a:srgbClr val="FFFFFF"/>
                  </a:outerShdw>
                </a:effectLst>
              </a:rPr>
              <a:t>Ultra-Low-Volume </a:t>
            </a:r>
            <a:r>
              <a:rPr lang="en-US" altLang="en-US" sz="2500" b="1">
                <a:effectLst>
                  <a:outerShdw blurRad="38100" dist="38100" dir="2700000" algn="tl">
                    <a:srgbClr val="336699"/>
                  </a:outerShdw>
                </a:effectLst>
              </a:rPr>
              <a:t>(ULV): Concentrated, </a:t>
            </a:r>
          </a:p>
          <a:p>
            <a:pPr>
              <a:lnSpc>
                <a:spcPct val="80000"/>
              </a:lnSpc>
              <a:buFontTx/>
              <a:buNone/>
            </a:pPr>
            <a:r>
              <a:rPr lang="en-US" altLang="en-US" sz="2500" b="1">
                <a:effectLst>
                  <a:outerShdw blurRad="38100" dist="38100" dir="2700000" algn="tl">
                    <a:srgbClr val="336699"/>
                  </a:outerShdw>
                </a:effectLst>
              </a:rPr>
              <a:t>rationed &amp; mixed by machine</a:t>
            </a:r>
          </a:p>
        </p:txBody>
      </p:sp>
      <p:pic>
        <p:nvPicPr>
          <p:cNvPr id="194564" name="Picture 4" descr="C:\Documents and Settings\sdpettis\My Documents\My Pictures\County Agent Images Jan 26 03 - April 25 05\chemical images\advanced garden spr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838200"/>
            <a:ext cx="1524000" cy="1143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4566" name="Picture 6" descr="C:\Documents and Settings\sdpettis\My Documents\My Pictures\County Agent Images Jan 26 03 - April 25 05\chemical images\spectracide triazi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733800"/>
            <a:ext cx="1447800" cy="1085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4567" name="Picture 7" descr="C:\Documents and Settings\sdpettis\My Documents\My Pictures\County Agent Images Jan 26 03 - April 25 05\chemical images\ortho isotox.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2133600"/>
            <a:ext cx="1752600" cy="13144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457200" y="0"/>
            <a:ext cx="6096000" cy="1143000"/>
          </a:xfrm>
        </p:spPr>
        <p:txBody>
          <a:bodyPr/>
          <a:lstStyle/>
          <a:p>
            <a:r>
              <a:rPr lang="en-US" altLang="en-US">
                <a:effectLst>
                  <a:outerShdw blurRad="38100" dist="38100" dir="2700000" algn="tl">
                    <a:srgbClr val="FFFFFF"/>
                  </a:outerShdw>
                </a:effectLst>
              </a:rPr>
              <a:t>Dry Pesticide Formulations</a:t>
            </a:r>
          </a:p>
        </p:txBody>
      </p:sp>
      <p:sp>
        <p:nvSpPr>
          <p:cNvPr id="195587" name="Rectangle 3"/>
          <p:cNvSpPr>
            <a:spLocks noGrp="1" noChangeArrowheads="1"/>
          </p:cNvSpPr>
          <p:nvPr>
            <p:ph type="body" idx="1"/>
          </p:nvPr>
        </p:nvSpPr>
        <p:spPr>
          <a:xfrm>
            <a:off x="304800" y="1371600"/>
            <a:ext cx="6248400" cy="5257800"/>
          </a:xfrm>
        </p:spPr>
        <p:txBody>
          <a:bodyPr/>
          <a:lstStyle/>
          <a:p>
            <a:r>
              <a:rPr lang="en-US" altLang="en-US">
                <a:effectLst>
                  <a:outerShdw blurRad="38100" dist="38100" dir="2700000" algn="tl">
                    <a:srgbClr val="336699"/>
                  </a:outerShdw>
                </a:effectLst>
              </a:rPr>
              <a:t>Dusts (D)</a:t>
            </a:r>
          </a:p>
          <a:p>
            <a:r>
              <a:rPr lang="en-US" altLang="en-US">
                <a:effectLst>
                  <a:outerShdw blurRad="38100" dist="38100" dir="2700000" algn="tl">
                    <a:srgbClr val="336699"/>
                  </a:outerShdw>
                </a:effectLst>
              </a:rPr>
              <a:t>Baits (B)</a:t>
            </a:r>
          </a:p>
          <a:p>
            <a:r>
              <a:rPr lang="en-US" altLang="en-US">
                <a:effectLst>
                  <a:outerShdw blurRad="38100" dist="38100" dir="2700000" algn="tl">
                    <a:srgbClr val="336699"/>
                  </a:outerShdw>
                </a:effectLst>
              </a:rPr>
              <a:t>Granules (G)</a:t>
            </a:r>
          </a:p>
          <a:p>
            <a:r>
              <a:rPr lang="en-US" altLang="en-US">
                <a:effectLst>
                  <a:outerShdw blurRad="38100" dist="38100" dir="2700000" algn="tl">
                    <a:srgbClr val="336699"/>
                  </a:outerShdw>
                </a:effectLst>
              </a:rPr>
              <a:t>Pellets (P or PS)</a:t>
            </a:r>
          </a:p>
          <a:p>
            <a:r>
              <a:rPr lang="en-US" altLang="en-US">
                <a:effectLst>
                  <a:outerShdw blurRad="38100" dist="38100" dir="2700000" algn="tl">
                    <a:srgbClr val="336699"/>
                  </a:outerShdw>
                </a:effectLst>
              </a:rPr>
              <a:t>Wettable Powders (WP or W)</a:t>
            </a:r>
          </a:p>
          <a:p>
            <a:r>
              <a:rPr lang="en-US" altLang="en-US">
                <a:effectLst>
                  <a:outerShdw blurRad="38100" dist="38100" dir="2700000" algn="tl">
                    <a:srgbClr val="336699"/>
                  </a:outerShdw>
                </a:effectLst>
              </a:rPr>
              <a:t>Soluble Powders (SP or WSP)</a:t>
            </a:r>
          </a:p>
          <a:p>
            <a:r>
              <a:rPr lang="en-US" altLang="en-US">
                <a:effectLst>
                  <a:outerShdw blurRad="38100" dist="38100" dir="2700000" algn="tl">
                    <a:srgbClr val="336699"/>
                  </a:outerShdw>
                </a:effectLst>
              </a:rPr>
              <a:t>Microencapsulated (M)</a:t>
            </a:r>
          </a:p>
          <a:p>
            <a:r>
              <a:rPr lang="en-US" altLang="en-US">
                <a:effectLst>
                  <a:outerShdw blurRad="38100" dist="38100" dir="2700000" algn="tl">
                    <a:srgbClr val="336699"/>
                  </a:outerShdw>
                </a:effectLst>
              </a:rPr>
              <a:t>Dry Flowables (WDG or DF)</a:t>
            </a:r>
          </a:p>
          <a:p>
            <a:r>
              <a:rPr lang="en-US" altLang="en-US">
                <a:effectLst>
                  <a:outerShdw blurRad="38100" dist="38100" dir="2700000" algn="tl">
                    <a:srgbClr val="336699"/>
                  </a:outerShdw>
                </a:effectLst>
              </a:rPr>
              <a:t>Fumigants</a:t>
            </a:r>
          </a:p>
        </p:txBody>
      </p:sp>
      <p:pic>
        <p:nvPicPr>
          <p:cNvPr id="195588" name="Picture 4" descr="C:\Documents and Settings\sdpettis\My Documents\My Pictures\County Agent Images Jan 26 03 - April 25 05\chemical images\advanced lawn multi granu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438150"/>
            <a:ext cx="2743200" cy="2057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5589" name="Picture 5" descr="C:\Documents and Settings\sdpettis\My Documents\My Pictures\County Agent Images Jan 26 03 - April 25 05\chemical images\amdr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724400"/>
            <a:ext cx="2743200" cy="2057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5590" name="Picture 6" descr="C:\Documents and Settings\sdpettis\My Documents\My Pictures\County Agent Images Jan 26 03 - April 25 05\chemical images\green light sulfu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2590800"/>
            <a:ext cx="2743200" cy="2057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a:xfrm>
            <a:off x="457200" y="152400"/>
            <a:ext cx="3810000" cy="1143000"/>
          </a:xfrm>
        </p:spPr>
        <p:txBody>
          <a:bodyPr/>
          <a:lstStyle/>
          <a:p>
            <a:r>
              <a:rPr lang="en-US" altLang="en-US">
                <a:effectLst>
                  <a:outerShdw blurRad="38100" dist="38100" dir="2700000" algn="tl">
                    <a:srgbClr val="FFFFFF"/>
                  </a:outerShdw>
                </a:effectLst>
              </a:rPr>
              <a:t>Fumigants</a:t>
            </a:r>
          </a:p>
        </p:txBody>
      </p:sp>
      <p:sp>
        <p:nvSpPr>
          <p:cNvPr id="243715" name="Rectangle 3"/>
          <p:cNvSpPr>
            <a:spLocks noGrp="1" noChangeArrowheads="1"/>
          </p:cNvSpPr>
          <p:nvPr>
            <p:ph type="body" idx="1"/>
          </p:nvPr>
        </p:nvSpPr>
        <p:spPr>
          <a:xfrm>
            <a:off x="0" y="1371600"/>
            <a:ext cx="9144000" cy="5486400"/>
          </a:xfrm>
        </p:spPr>
        <p:txBody>
          <a:bodyPr/>
          <a:lstStyle/>
          <a:p>
            <a:pPr>
              <a:lnSpc>
                <a:spcPct val="90000"/>
              </a:lnSpc>
            </a:pPr>
            <a:endParaRPr lang="en-US" altLang="en-US">
              <a:effectLst>
                <a:outerShdw blurRad="38100" dist="38100" dir="2700000" algn="tl">
                  <a:srgbClr val="336699"/>
                </a:outerShdw>
              </a:effectLst>
            </a:endParaRPr>
          </a:p>
          <a:p>
            <a:pPr>
              <a:lnSpc>
                <a:spcPct val="90000"/>
              </a:lnSpc>
            </a:pPr>
            <a:r>
              <a:rPr lang="en-US" altLang="en-US">
                <a:solidFill>
                  <a:srgbClr val="FFFFCC"/>
                </a:solidFill>
                <a:effectLst>
                  <a:outerShdw blurRad="38100" dist="38100" dir="2700000" algn="tl">
                    <a:srgbClr val="FFFFFF"/>
                  </a:outerShdw>
                </a:effectLst>
              </a:rPr>
              <a:t>Serious inhalation </a:t>
            </a:r>
          </a:p>
          <a:p>
            <a:pPr>
              <a:lnSpc>
                <a:spcPct val="90000"/>
              </a:lnSpc>
              <a:buFontTx/>
              <a:buNone/>
            </a:pPr>
            <a:r>
              <a:rPr lang="en-US" altLang="en-US">
                <a:solidFill>
                  <a:srgbClr val="FFFFCC"/>
                </a:solidFill>
                <a:effectLst>
                  <a:outerShdw blurRad="38100" dist="38100" dir="2700000" algn="tl">
                    <a:srgbClr val="FFFFFF"/>
                  </a:outerShdw>
                </a:effectLst>
              </a:rPr>
              <a:t>hazard to pesticide</a:t>
            </a:r>
          </a:p>
          <a:p>
            <a:pPr>
              <a:lnSpc>
                <a:spcPct val="90000"/>
              </a:lnSpc>
              <a:buFontTx/>
              <a:buNone/>
            </a:pPr>
            <a:r>
              <a:rPr lang="en-US" altLang="en-US">
                <a:solidFill>
                  <a:srgbClr val="FFFFCC"/>
                </a:solidFill>
                <a:effectLst>
                  <a:outerShdw blurRad="38100" dist="38100" dir="2700000" algn="tl">
                    <a:srgbClr val="FFFFFF"/>
                  </a:outerShdw>
                </a:effectLst>
              </a:rPr>
              <a:t>handlers</a:t>
            </a:r>
          </a:p>
          <a:p>
            <a:pPr>
              <a:lnSpc>
                <a:spcPct val="90000"/>
              </a:lnSpc>
            </a:pPr>
            <a:r>
              <a:rPr lang="en-US" altLang="en-US">
                <a:solidFill>
                  <a:srgbClr val="FFFFCC"/>
                </a:solidFill>
                <a:effectLst>
                  <a:outerShdw blurRad="38100" dist="38100" dir="2700000" algn="tl">
                    <a:srgbClr val="FFFFFF"/>
                  </a:outerShdw>
                </a:effectLst>
              </a:rPr>
              <a:t>Can cause severe </a:t>
            </a:r>
          </a:p>
          <a:p>
            <a:pPr>
              <a:lnSpc>
                <a:spcPct val="90000"/>
              </a:lnSpc>
              <a:buFontTx/>
              <a:buNone/>
            </a:pPr>
            <a:r>
              <a:rPr lang="en-US" altLang="en-US">
                <a:solidFill>
                  <a:srgbClr val="FFFFCC"/>
                </a:solidFill>
                <a:effectLst>
                  <a:outerShdw blurRad="38100" dist="38100" dir="2700000" algn="tl">
                    <a:srgbClr val="FFFFFF"/>
                  </a:outerShdw>
                </a:effectLst>
              </a:rPr>
              <a:t>skin burns if they are </a:t>
            </a:r>
          </a:p>
          <a:p>
            <a:pPr>
              <a:lnSpc>
                <a:spcPct val="90000"/>
              </a:lnSpc>
              <a:buFontTx/>
              <a:buNone/>
            </a:pPr>
            <a:r>
              <a:rPr lang="en-US" altLang="en-US">
                <a:solidFill>
                  <a:srgbClr val="FFFFCC"/>
                </a:solidFill>
                <a:effectLst>
                  <a:outerShdw blurRad="38100" dist="38100" dir="2700000" algn="tl">
                    <a:srgbClr val="FFFFFF"/>
                  </a:outerShdw>
                </a:effectLst>
              </a:rPr>
              <a:t>trapped next to the </a:t>
            </a:r>
          </a:p>
          <a:p>
            <a:pPr>
              <a:lnSpc>
                <a:spcPct val="90000"/>
              </a:lnSpc>
              <a:buFontTx/>
              <a:buNone/>
            </a:pPr>
            <a:r>
              <a:rPr lang="en-US" altLang="en-US">
                <a:solidFill>
                  <a:srgbClr val="FFFFCC"/>
                </a:solidFill>
                <a:effectLst>
                  <a:outerShdw blurRad="38100" dist="38100" dir="2700000" algn="tl">
                    <a:srgbClr val="FFFFFF"/>
                  </a:outerShdw>
                </a:effectLst>
              </a:rPr>
              <a:t>skin by tight clothing or </a:t>
            </a:r>
          </a:p>
          <a:p>
            <a:pPr>
              <a:lnSpc>
                <a:spcPct val="90000"/>
              </a:lnSpc>
              <a:buFontTx/>
              <a:buNone/>
            </a:pPr>
            <a:r>
              <a:rPr lang="en-US" altLang="en-US">
                <a:solidFill>
                  <a:srgbClr val="FFFFCC"/>
                </a:solidFill>
                <a:effectLst>
                  <a:outerShdw blurRad="38100" dist="38100" dir="2700000" algn="tl">
                    <a:srgbClr val="FFFFFF"/>
                  </a:outerShdw>
                </a:effectLst>
              </a:rPr>
              <a:t>chemical-resistant</a:t>
            </a:r>
          </a:p>
          <a:p>
            <a:pPr>
              <a:lnSpc>
                <a:spcPct val="90000"/>
              </a:lnSpc>
              <a:buFontTx/>
              <a:buNone/>
            </a:pPr>
            <a:r>
              <a:rPr lang="en-US" altLang="en-US">
                <a:solidFill>
                  <a:srgbClr val="FFFFCC"/>
                </a:solidFill>
                <a:effectLst>
                  <a:outerShdw blurRad="38100" dist="38100" dir="2700000" algn="tl">
                    <a:srgbClr val="FFFFFF"/>
                  </a:outerShdw>
                </a:effectLst>
              </a:rPr>
              <a:t>personal protective equipment </a:t>
            </a:r>
          </a:p>
        </p:txBody>
      </p:sp>
      <p:pic>
        <p:nvPicPr>
          <p:cNvPr id="243717" name="Picture 5" descr="http://strawberry.ifas.ufl.edu/fumig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52400"/>
            <a:ext cx="4384675" cy="33194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43719" name="Picture 7" descr="http://www.ent.orst.edu/urban/Images/Tent%20Fumig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657600"/>
            <a:ext cx="3965575" cy="26177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457200" y="152400"/>
            <a:ext cx="3505200" cy="1143000"/>
          </a:xfrm>
        </p:spPr>
        <p:txBody>
          <a:bodyPr/>
          <a:lstStyle/>
          <a:p>
            <a:r>
              <a:rPr lang="en-US" altLang="en-US">
                <a:effectLst>
                  <a:outerShdw blurRad="38100" dist="38100" dir="2700000" algn="tl">
                    <a:srgbClr val="FFFFFF"/>
                  </a:outerShdw>
                </a:effectLst>
              </a:rPr>
              <a:t>Granules</a:t>
            </a:r>
          </a:p>
        </p:txBody>
      </p:sp>
      <p:sp>
        <p:nvSpPr>
          <p:cNvPr id="186374" name="Rectangle 6"/>
          <p:cNvSpPr>
            <a:spLocks noGrp="1" noChangeArrowheads="1"/>
          </p:cNvSpPr>
          <p:nvPr>
            <p:ph type="body" idx="1"/>
          </p:nvPr>
        </p:nvSpPr>
        <p:spPr>
          <a:xfrm>
            <a:off x="457200" y="4038600"/>
            <a:ext cx="8229600" cy="2362200"/>
          </a:xfrm>
        </p:spPr>
        <p:txBody>
          <a:bodyPr/>
          <a:lstStyle/>
          <a:p>
            <a:r>
              <a:rPr lang="en-US" altLang="en-US">
                <a:effectLst>
                  <a:outerShdw blurRad="38100" dist="38100" dir="2700000" algn="tl">
                    <a:srgbClr val="336699"/>
                  </a:outerShdw>
                </a:effectLst>
              </a:rPr>
              <a:t>No drift</a:t>
            </a:r>
          </a:p>
          <a:p>
            <a:r>
              <a:rPr lang="en-US" altLang="en-US">
                <a:effectLst>
                  <a:outerShdw blurRad="38100" dist="38100" dir="2700000" algn="tl">
                    <a:srgbClr val="336699"/>
                  </a:outerShdw>
                </a:effectLst>
              </a:rPr>
              <a:t>No mixing</a:t>
            </a:r>
          </a:p>
          <a:p>
            <a:r>
              <a:rPr lang="en-US" altLang="en-US">
                <a:effectLst>
                  <a:outerShdw blurRad="38100" dist="38100" dir="2700000" algn="tl">
                    <a:srgbClr val="336699"/>
                  </a:outerShdw>
                </a:effectLst>
              </a:rPr>
              <a:t>Not recommended </a:t>
            </a:r>
          </a:p>
          <a:p>
            <a:pPr>
              <a:buFontTx/>
              <a:buNone/>
            </a:pPr>
            <a:r>
              <a:rPr lang="en-US" altLang="en-US">
                <a:effectLst>
                  <a:outerShdw blurRad="38100" dist="38100" dir="2700000" algn="tl">
                    <a:srgbClr val="336699"/>
                  </a:outerShdw>
                </a:effectLst>
              </a:rPr>
              <a:t>for uneven surfaces</a:t>
            </a:r>
          </a:p>
        </p:txBody>
      </p:sp>
      <p:pic>
        <p:nvPicPr>
          <p:cNvPr id="186375" name="Picture 7" descr="C:\Documents and Settings\sdpettis\My Documents\My Pictures\County Agent Images Jan 26 03 - April 25 05\chemical images\advanced lawn multi granu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895350"/>
            <a:ext cx="5410200" cy="4057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6" name="Picture 4" descr="C:\Documents and Settings\sdpettis\My Documents\My Pictures\County Agent Images Jan 26 03 - April 25 05\water\RA creek 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6674" name="Rectangle 2"/>
          <p:cNvSpPr>
            <a:spLocks noGrp="1" noChangeArrowheads="1"/>
          </p:cNvSpPr>
          <p:nvPr>
            <p:ph type="ctrTitle"/>
          </p:nvPr>
        </p:nvSpPr>
        <p:spPr>
          <a:xfrm>
            <a:off x="457200" y="2130425"/>
            <a:ext cx="8229600" cy="1755775"/>
          </a:xfrm>
        </p:spPr>
        <p:txBody>
          <a:bodyPr anchor="ctr"/>
          <a:lstStyle/>
          <a:p>
            <a:r>
              <a:rPr lang="en-US" altLang="en-US" sz="5400">
                <a:effectLst>
                  <a:outerShdw blurRad="38100" dist="38100" dir="2700000" algn="tl">
                    <a:srgbClr val="FFFFFF"/>
                  </a:outerShdw>
                </a:effectLst>
              </a:rPr>
              <a:t>Pesticides in the Environment</a:t>
            </a:r>
          </a:p>
        </p:txBody>
      </p:sp>
      <p:sp>
        <p:nvSpPr>
          <p:cNvPr id="156675" name="Rectangle 3"/>
          <p:cNvSpPr>
            <a:spLocks noGrp="1" noChangeArrowheads="1"/>
          </p:cNvSpPr>
          <p:nvPr>
            <p:ph type="subTitle" idx="1"/>
          </p:nvPr>
        </p:nvSpPr>
        <p:spPr>
          <a:xfrm>
            <a:off x="1371600" y="3886200"/>
            <a:ext cx="6400800" cy="1752600"/>
          </a:xfrm>
        </p:spPr>
        <p:txBody>
          <a:bodyPr/>
          <a:lstStyle/>
          <a:p>
            <a:endParaRPr lang="en-US" altLang="en-US" sz="4000">
              <a:effectLst>
                <a:outerShdw blurRad="38100" dist="38100" dir="2700000" algn="tl">
                  <a:srgbClr val="336699"/>
                </a:outerShdw>
              </a:effectLst>
            </a:endParaRPr>
          </a:p>
          <a:p>
            <a:r>
              <a:rPr lang="en-US" altLang="en-US" sz="4000">
                <a:effectLst>
                  <a:outerShdw blurRad="38100" dist="38100" dir="2700000" algn="tl">
                    <a:srgbClr val="336699"/>
                  </a:outerShdw>
                </a:effectLst>
              </a:rPr>
              <a:t>Chapter 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457200" y="152400"/>
            <a:ext cx="8229600" cy="1143000"/>
          </a:xfrm>
        </p:spPr>
        <p:txBody>
          <a:bodyPr/>
          <a:lstStyle/>
          <a:p>
            <a:r>
              <a:rPr lang="en-US" altLang="en-US" b="1">
                <a:effectLst>
                  <a:outerShdw blurRad="38100" dist="38100" dir="2700000" algn="tl">
                    <a:srgbClr val="FFFFFF"/>
                  </a:outerShdw>
                </a:effectLst>
              </a:rPr>
              <a:t>Pollution Sources</a:t>
            </a:r>
          </a:p>
        </p:txBody>
      </p:sp>
      <p:sp>
        <p:nvSpPr>
          <p:cNvPr id="191491" name="Rectangle 3"/>
          <p:cNvSpPr>
            <a:spLocks noGrp="1" noChangeArrowheads="1"/>
          </p:cNvSpPr>
          <p:nvPr>
            <p:ph type="body" idx="1"/>
          </p:nvPr>
        </p:nvSpPr>
        <p:spPr>
          <a:xfrm>
            <a:off x="0" y="1447800"/>
            <a:ext cx="9144000" cy="5410200"/>
          </a:xfrm>
        </p:spPr>
        <p:txBody>
          <a:bodyPr/>
          <a:lstStyle/>
          <a:p>
            <a:pPr>
              <a:lnSpc>
                <a:spcPct val="90000"/>
              </a:lnSpc>
            </a:pPr>
            <a:r>
              <a:rPr lang="en-US" altLang="en-US" b="1">
                <a:solidFill>
                  <a:srgbClr val="FFFFCC"/>
                </a:solidFill>
                <a:effectLst>
                  <a:outerShdw blurRad="38100" dist="38100" dir="2700000" algn="tl">
                    <a:srgbClr val="FFFFFF"/>
                  </a:outerShdw>
                </a:effectLst>
              </a:rPr>
              <a:t>Point-Source Pollution</a:t>
            </a:r>
            <a:r>
              <a:rPr lang="en-US" altLang="en-US" b="1">
                <a:effectLst>
                  <a:outerShdw blurRad="38100" dist="38100" dir="2700000" algn="tl">
                    <a:srgbClr val="336699"/>
                  </a:outerShdw>
                </a:effectLst>
              </a:rPr>
              <a:t> </a:t>
            </a:r>
          </a:p>
          <a:p>
            <a:pPr>
              <a:lnSpc>
                <a:spcPct val="90000"/>
              </a:lnSpc>
              <a:buFontTx/>
              <a:buNone/>
            </a:pPr>
            <a:r>
              <a:rPr lang="en-US" altLang="en-US" b="1">
                <a:effectLst>
                  <a:outerShdw blurRad="38100" dist="38100" dir="2700000" algn="tl">
                    <a:srgbClr val="336699"/>
                  </a:outerShdw>
                </a:effectLst>
              </a:rPr>
              <a:t>comes from a specific, </a:t>
            </a:r>
          </a:p>
          <a:p>
            <a:pPr>
              <a:lnSpc>
                <a:spcPct val="90000"/>
              </a:lnSpc>
              <a:buFontTx/>
              <a:buNone/>
            </a:pPr>
            <a:r>
              <a:rPr lang="en-US" altLang="en-US" b="1">
                <a:effectLst>
                  <a:outerShdw blurRad="38100" dist="38100" dir="2700000" algn="tl">
                    <a:srgbClr val="336699"/>
                  </a:outerShdw>
                </a:effectLst>
              </a:rPr>
              <a:t>identifiable place (point)</a:t>
            </a:r>
          </a:p>
          <a:p>
            <a:pPr>
              <a:lnSpc>
                <a:spcPct val="90000"/>
              </a:lnSpc>
              <a:buFontTx/>
              <a:buNone/>
            </a:pPr>
            <a:r>
              <a:rPr lang="en-US" altLang="en-US" b="1" u="sng">
                <a:solidFill>
                  <a:srgbClr val="FFFF66"/>
                </a:solidFill>
                <a:effectLst>
                  <a:outerShdw blurRad="38100" dist="38100" dir="2700000" algn="tl">
                    <a:srgbClr val="FFFFFF"/>
                  </a:outerShdw>
                </a:effectLst>
              </a:rPr>
              <a:t>Example</a:t>
            </a:r>
            <a:r>
              <a:rPr lang="en-US" altLang="en-US" b="1">
                <a:effectLst>
                  <a:outerShdw blurRad="38100" dist="38100" dir="2700000" algn="tl">
                    <a:srgbClr val="336699"/>
                  </a:outerShdw>
                </a:effectLst>
              </a:rPr>
              <a:t>: pipe discharging directly into stream</a:t>
            </a:r>
          </a:p>
          <a:p>
            <a:pPr lvl="1">
              <a:lnSpc>
                <a:spcPct val="90000"/>
              </a:lnSpc>
              <a:buFontTx/>
              <a:buNone/>
            </a:pPr>
            <a:endParaRPr lang="en-US" altLang="en-US" b="1">
              <a:effectLst>
                <a:outerShdw blurRad="38100" dist="38100" dir="2700000" algn="tl">
                  <a:srgbClr val="336699"/>
                </a:outerShdw>
              </a:effectLst>
            </a:endParaRPr>
          </a:p>
          <a:p>
            <a:pPr>
              <a:lnSpc>
                <a:spcPct val="90000"/>
              </a:lnSpc>
            </a:pPr>
            <a:r>
              <a:rPr lang="en-US" altLang="en-US" b="1">
                <a:solidFill>
                  <a:srgbClr val="FFFFCC"/>
                </a:solidFill>
                <a:effectLst>
                  <a:outerShdw blurRad="38100" dist="38100" dir="2700000" algn="tl">
                    <a:srgbClr val="FFFFFF"/>
                  </a:outerShdw>
                </a:effectLst>
              </a:rPr>
              <a:t>Non-Point-Source Pollution</a:t>
            </a:r>
            <a:r>
              <a:rPr lang="en-US" altLang="en-US" b="1">
                <a:effectLst>
                  <a:outerShdw blurRad="38100" dist="38100" dir="2700000" algn="tl">
                    <a:srgbClr val="336699"/>
                  </a:outerShdw>
                </a:effectLst>
              </a:rPr>
              <a:t> </a:t>
            </a:r>
          </a:p>
          <a:p>
            <a:pPr>
              <a:lnSpc>
                <a:spcPct val="90000"/>
              </a:lnSpc>
              <a:buFontTx/>
              <a:buNone/>
            </a:pPr>
            <a:r>
              <a:rPr lang="en-US" altLang="en-US" b="1">
                <a:effectLst>
                  <a:outerShdw blurRad="38100" dist="38100" dir="2700000" algn="tl">
                    <a:srgbClr val="336699"/>
                  </a:outerShdw>
                </a:effectLst>
              </a:rPr>
              <a:t>comes from a wide area</a:t>
            </a:r>
          </a:p>
          <a:p>
            <a:pPr>
              <a:lnSpc>
                <a:spcPct val="90000"/>
              </a:lnSpc>
              <a:buFontTx/>
              <a:buNone/>
            </a:pPr>
            <a:r>
              <a:rPr lang="en-US" altLang="en-US" b="1" u="sng">
                <a:solidFill>
                  <a:srgbClr val="FFFF66"/>
                </a:solidFill>
                <a:effectLst>
                  <a:outerShdw blurRad="38100" dist="38100" dir="2700000" algn="tl">
                    <a:srgbClr val="FFFFFF"/>
                  </a:outerShdw>
                </a:effectLst>
              </a:rPr>
              <a:t>Example</a:t>
            </a:r>
            <a:r>
              <a:rPr lang="en-US" altLang="en-US" b="1">
                <a:effectLst>
                  <a:outerShdw blurRad="38100" dist="38100" dir="2700000" algn="tl">
                    <a:srgbClr val="336699"/>
                  </a:outerShdw>
                </a:effectLst>
              </a:rPr>
              <a:t>: The movement of pesticides into streams after broadcast applications</a:t>
            </a:r>
          </a:p>
        </p:txBody>
      </p:sp>
      <p:pic>
        <p:nvPicPr>
          <p:cNvPr id="191492" name="Picture 4" descr="C:\Documents and Settings\sdpettis\My Documents\My Pictures\County Agent Images Jan 26 03 - April 25 05\water\drive drain pipe buried benea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990600"/>
            <a:ext cx="2819400" cy="2114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1493" name="Picture 5" descr="C:\Documents and Settings\sdpettis\My Documents\My Pictures\County Agent Images Jan 26 03 - April 25 05\water\pond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657600"/>
            <a:ext cx="2514600" cy="18859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457200" y="76200"/>
            <a:ext cx="8229600" cy="1143000"/>
          </a:xfrm>
        </p:spPr>
        <p:txBody>
          <a:bodyPr/>
          <a:lstStyle/>
          <a:p>
            <a:r>
              <a:rPr lang="en-US" altLang="en-US">
                <a:effectLst>
                  <a:outerShdw blurRad="38100" dist="38100" dir="2700000" algn="tl">
                    <a:srgbClr val="FFFFFF"/>
                  </a:outerShdw>
                </a:effectLst>
              </a:rPr>
              <a:t>Common Point-Source Pollution</a:t>
            </a:r>
          </a:p>
        </p:txBody>
      </p:sp>
      <p:sp>
        <p:nvSpPr>
          <p:cNvPr id="198659" name="Rectangle 3"/>
          <p:cNvSpPr>
            <a:spLocks noGrp="1" noChangeArrowheads="1"/>
          </p:cNvSpPr>
          <p:nvPr>
            <p:ph type="body" idx="1"/>
          </p:nvPr>
        </p:nvSpPr>
        <p:spPr>
          <a:xfrm>
            <a:off x="0" y="1219200"/>
            <a:ext cx="9144000" cy="5486400"/>
          </a:xfrm>
        </p:spPr>
        <p:txBody>
          <a:bodyPr/>
          <a:lstStyle/>
          <a:p>
            <a:pPr marL="609600" indent="-609600">
              <a:buFontTx/>
              <a:buAutoNum type="arabicPeriod"/>
            </a:pPr>
            <a:r>
              <a:rPr lang="en-US" altLang="en-US" sz="2800" b="1">
                <a:solidFill>
                  <a:srgbClr val="FFFFCC"/>
                </a:solidFill>
                <a:effectLst>
                  <a:outerShdw blurRad="38100" dist="38100" dir="2700000" algn="tl">
                    <a:srgbClr val="FFFFFF"/>
                  </a:outerShdw>
                </a:effectLst>
              </a:rPr>
              <a:t>Mismanagement of wash water and spills produced at equipment cleanup sites. </a:t>
            </a:r>
          </a:p>
          <a:p>
            <a:pPr marL="609600" indent="-609600">
              <a:buFontTx/>
              <a:buAutoNum type="arabicPeriod"/>
            </a:pPr>
            <a:endParaRPr lang="en-US" altLang="en-US" sz="2800" b="1">
              <a:solidFill>
                <a:srgbClr val="FFFFCC"/>
              </a:solidFill>
              <a:effectLst>
                <a:outerShdw blurRad="38100" dist="38100" dir="2700000" algn="tl">
                  <a:srgbClr val="FFFFFF"/>
                </a:outerShdw>
              </a:effectLst>
            </a:endParaRPr>
          </a:p>
          <a:p>
            <a:pPr marL="609600" indent="-609600">
              <a:buFontTx/>
              <a:buAutoNum type="arabicPeriod"/>
            </a:pPr>
            <a:r>
              <a:rPr lang="en-US" altLang="en-US" sz="2800" b="1">
                <a:solidFill>
                  <a:srgbClr val="FFFF99"/>
                </a:solidFill>
                <a:effectLst>
                  <a:outerShdw blurRad="38100" dist="38100" dir="2700000" algn="tl">
                    <a:srgbClr val="FFFFFF"/>
                  </a:outerShdw>
                </a:effectLst>
              </a:rPr>
              <a:t>Improper disposal of containers, water from rinsing containers, and excess pesticides. </a:t>
            </a:r>
          </a:p>
          <a:p>
            <a:pPr marL="609600" indent="-609600">
              <a:buFontTx/>
              <a:buAutoNum type="arabicPeriod"/>
            </a:pPr>
            <a:endParaRPr lang="en-US" altLang="en-US" sz="2800" b="1">
              <a:solidFill>
                <a:srgbClr val="FFFF99"/>
              </a:solidFill>
              <a:effectLst>
                <a:outerShdw blurRad="38100" dist="38100" dir="2700000" algn="tl">
                  <a:srgbClr val="FFFFFF"/>
                </a:outerShdw>
              </a:effectLst>
            </a:endParaRPr>
          </a:p>
          <a:p>
            <a:pPr marL="609600" indent="-609600">
              <a:buFontTx/>
              <a:buAutoNum type="arabicPeriod"/>
            </a:pPr>
            <a:r>
              <a:rPr lang="en-US" altLang="en-US" sz="2800" b="1">
                <a:solidFill>
                  <a:srgbClr val="FFFFCC"/>
                </a:solidFill>
                <a:effectLst>
                  <a:outerShdw blurRad="38100" dist="38100" dir="2700000" algn="tl">
                    <a:srgbClr val="FFFFFF"/>
                  </a:outerShdw>
                </a:effectLst>
              </a:rPr>
              <a:t>Failure to correctly clean up leaks and spills at pesticide storage sites. </a:t>
            </a:r>
          </a:p>
          <a:p>
            <a:pPr marL="609600" indent="-609600">
              <a:buFontTx/>
              <a:buAutoNum type="arabicPeriod"/>
            </a:pPr>
            <a:endParaRPr lang="en-US" altLang="en-US" sz="2800" b="1">
              <a:solidFill>
                <a:srgbClr val="FFFFCC"/>
              </a:solidFill>
              <a:effectLst>
                <a:outerShdw blurRad="38100" dist="38100" dir="2700000" algn="tl">
                  <a:srgbClr val="FFFFFF"/>
                </a:outerShdw>
              </a:effectLst>
            </a:endParaRPr>
          </a:p>
          <a:p>
            <a:pPr marL="609600" indent="-609600">
              <a:buFontTx/>
              <a:buAutoNum type="arabicPeriod"/>
            </a:pPr>
            <a:r>
              <a:rPr lang="en-US" altLang="en-US" sz="2800" b="1">
                <a:solidFill>
                  <a:srgbClr val="FFFF99"/>
                </a:solidFill>
                <a:effectLst>
                  <a:outerShdw blurRad="38100" dist="38100" dir="2700000" algn="tl">
                    <a:srgbClr val="FFFFFF"/>
                  </a:outerShdw>
                </a:effectLst>
              </a:rPr>
              <a:t>Spilling pesticides while mixing concentrates or loading pesticides into application equipment.</a:t>
            </a:r>
            <a:r>
              <a:rPr lang="en-US" altLang="en-US" sz="2800" b="1">
                <a:effectLst>
                  <a:outerShdw blurRad="38100" dist="38100" dir="2700000" algn="tl">
                    <a:srgbClr val="336699"/>
                  </a:outerShdw>
                </a:effectLst>
              </a:rPr>
              <a:t>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457200" y="0"/>
            <a:ext cx="8229600" cy="1143000"/>
          </a:xfrm>
        </p:spPr>
        <p:txBody>
          <a:bodyPr/>
          <a:lstStyle/>
          <a:p>
            <a:r>
              <a:rPr lang="en-US" altLang="en-US">
                <a:effectLst>
                  <a:outerShdw blurRad="38100" dist="38100" dir="2700000" algn="tl">
                    <a:srgbClr val="FFFFFF"/>
                  </a:outerShdw>
                </a:effectLst>
              </a:rPr>
              <a:t>Pesticide Movement</a:t>
            </a:r>
          </a:p>
        </p:txBody>
      </p:sp>
      <p:sp>
        <p:nvSpPr>
          <p:cNvPr id="206851" name="Rectangle 3"/>
          <p:cNvSpPr>
            <a:spLocks noGrp="1" noChangeArrowheads="1"/>
          </p:cNvSpPr>
          <p:nvPr>
            <p:ph type="body" idx="1"/>
          </p:nvPr>
        </p:nvSpPr>
        <p:spPr>
          <a:xfrm>
            <a:off x="228600" y="990600"/>
            <a:ext cx="8839200" cy="5867400"/>
          </a:xfrm>
        </p:spPr>
        <p:txBody>
          <a:bodyPr/>
          <a:lstStyle/>
          <a:p>
            <a:pPr algn="ctr">
              <a:lnSpc>
                <a:spcPct val="90000"/>
              </a:lnSpc>
              <a:buFontTx/>
              <a:buNone/>
            </a:pPr>
            <a:r>
              <a:rPr lang="en-US" altLang="en-US" b="1">
                <a:solidFill>
                  <a:srgbClr val="FFFF99"/>
                </a:solidFill>
                <a:effectLst>
                  <a:outerShdw blurRad="38100" dist="38100" dir="2700000" algn="tl">
                    <a:srgbClr val="FFFFFF"/>
                  </a:outerShdw>
                </a:effectLst>
              </a:rPr>
              <a:t>Air: wind or air currents generated by ventilation systems</a:t>
            </a:r>
          </a:p>
          <a:p>
            <a:pPr>
              <a:lnSpc>
                <a:spcPct val="90000"/>
              </a:lnSpc>
            </a:pPr>
            <a:endParaRPr lang="en-US" altLang="en-US" sz="3600" b="1" u="sng">
              <a:solidFill>
                <a:srgbClr val="FFFF99"/>
              </a:solidFill>
              <a:effectLst>
                <a:outerShdw blurRad="38100" dist="38100" dir="2700000" algn="tl">
                  <a:srgbClr val="FFFFFF"/>
                </a:outerShdw>
              </a:effectLst>
            </a:endParaRPr>
          </a:p>
          <a:p>
            <a:pPr>
              <a:lnSpc>
                <a:spcPct val="90000"/>
              </a:lnSpc>
            </a:pPr>
            <a:endParaRPr lang="en-US" altLang="en-US" sz="3600" b="1" u="sng">
              <a:solidFill>
                <a:srgbClr val="FFFF99"/>
              </a:solidFill>
              <a:effectLst>
                <a:outerShdw blurRad="38100" dist="38100" dir="2700000" algn="tl">
                  <a:srgbClr val="FFFFFF"/>
                </a:outerShdw>
              </a:effectLst>
            </a:endParaRPr>
          </a:p>
          <a:p>
            <a:pPr>
              <a:lnSpc>
                <a:spcPct val="90000"/>
              </a:lnSpc>
            </a:pPr>
            <a:endParaRPr lang="en-US" altLang="en-US" sz="3600" b="1" u="sng">
              <a:solidFill>
                <a:srgbClr val="FFFF99"/>
              </a:solidFill>
              <a:effectLst>
                <a:outerShdw blurRad="38100" dist="38100" dir="2700000" algn="tl">
                  <a:srgbClr val="FFFFFF"/>
                </a:outerShdw>
              </a:effectLst>
            </a:endParaRPr>
          </a:p>
          <a:p>
            <a:pPr>
              <a:lnSpc>
                <a:spcPct val="90000"/>
              </a:lnSpc>
              <a:buFontTx/>
              <a:buNone/>
            </a:pPr>
            <a:r>
              <a:rPr lang="en-US" altLang="en-US" sz="3600" b="1" u="sng">
                <a:solidFill>
                  <a:srgbClr val="FF9933"/>
                </a:solidFill>
                <a:effectLst>
                  <a:outerShdw blurRad="38100" dist="38100" dir="2700000" algn="tl">
                    <a:srgbClr val="FFFFFF"/>
                  </a:outerShdw>
                </a:effectLst>
              </a:rPr>
              <a:t>Influenced by:</a:t>
            </a:r>
            <a:endParaRPr lang="en-US" altLang="en-US" sz="3600" b="1">
              <a:effectLst>
                <a:outerShdw blurRad="38100" dist="38100" dir="2700000" algn="tl">
                  <a:srgbClr val="336699"/>
                </a:outerShdw>
              </a:effectLst>
            </a:endParaRPr>
          </a:p>
          <a:p>
            <a:pPr lvl="2">
              <a:lnSpc>
                <a:spcPct val="90000"/>
              </a:lnSpc>
            </a:pPr>
            <a:r>
              <a:rPr lang="en-US" altLang="en-US" sz="3200" b="1">
                <a:solidFill>
                  <a:srgbClr val="FFFFCC"/>
                </a:solidFill>
                <a:effectLst>
                  <a:outerShdw blurRad="38100" dist="38100" dir="2700000" algn="tl">
                    <a:srgbClr val="FFFFFF"/>
                  </a:outerShdw>
                </a:effectLst>
              </a:rPr>
              <a:t>Droplet or particle size</a:t>
            </a:r>
          </a:p>
          <a:p>
            <a:pPr lvl="2">
              <a:lnSpc>
                <a:spcPct val="90000"/>
              </a:lnSpc>
            </a:pPr>
            <a:r>
              <a:rPr lang="en-US" altLang="en-US" sz="3200" b="1">
                <a:solidFill>
                  <a:srgbClr val="FFFFCC"/>
                </a:solidFill>
                <a:effectLst>
                  <a:outerShdw blurRad="38100" dist="38100" dir="2700000" algn="tl">
                    <a:srgbClr val="FFFFFF"/>
                  </a:outerShdw>
                </a:effectLst>
              </a:rPr>
              <a:t>Height and direction of release</a:t>
            </a:r>
          </a:p>
          <a:p>
            <a:pPr lvl="2">
              <a:lnSpc>
                <a:spcPct val="90000"/>
              </a:lnSpc>
            </a:pPr>
            <a:r>
              <a:rPr lang="en-US" altLang="en-US" sz="3200" b="1">
                <a:solidFill>
                  <a:srgbClr val="FFFFCC"/>
                </a:solidFill>
                <a:effectLst>
                  <a:outerShdw blurRad="38100" dist="38100" dir="2700000" algn="tl">
                    <a:srgbClr val="FFFFFF"/>
                  </a:outerShdw>
                </a:effectLst>
              </a:rPr>
              <a:t> Whether the pesticide tends to form vapors</a:t>
            </a:r>
            <a:endParaRPr lang="en-US" altLang="en-US" b="1">
              <a:solidFill>
                <a:srgbClr val="FFFFCC"/>
              </a:solidFill>
              <a:effectLst>
                <a:outerShdw blurRad="38100" dist="38100" dir="2700000" algn="tl">
                  <a:srgbClr val="FFFFFF"/>
                </a:outerShdw>
              </a:effectLst>
            </a:endParaRPr>
          </a:p>
        </p:txBody>
      </p:sp>
      <p:pic>
        <p:nvPicPr>
          <p:cNvPr id="206852" name="Picture 4" descr="D:\My Pictures\sprayers\053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057400"/>
            <a:ext cx="3429000" cy="2286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a:xfrm>
            <a:off x="457200" y="0"/>
            <a:ext cx="8229600" cy="1143000"/>
          </a:xfrm>
        </p:spPr>
        <p:txBody>
          <a:bodyPr/>
          <a:lstStyle/>
          <a:p>
            <a:r>
              <a:rPr lang="en-US" altLang="en-US">
                <a:effectLst>
                  <a:outerShdw blurRad="38100" dist="38100" dir="2700000" algn="tl">
                    <a:srgbClr val="FFFFFF"/>
                  </a:outerShdw>
                </a:effectLst>
              </a:rPr>
              <a:t>Pesticide Movement</a:t>
            </a:r>
          </a:p>
        </p:txBody>
      </p:sp>
      <p:sp>
        <p:nvSpPr>
          <p:cNvPr id="217091" name="Rectangle 3"/>
          <p:cNvSpPr>
            <a:spLocks noGrp="1" noChangeArrowheads="1"/>
          </p:cNvSpPr>
          <p:nvPr>
            <p:ph type="body" idx="1"/>
          </p:nvPr>
        </p:nvSpPr>
        <p:spPr>
          <a:xfrm>
            <a:off x="0" y="1143000"/>
            <a:ext cx="9144000" cy="5715000"/>
          </a:xfrm>
        </p:spPr>
        <p:txBody>
          <a:bodyPr/>
          <a:lstStyle/>
          <a:p>
            <a:pPr marL="609600" indent="-609600" algn="ctr">
              <a:buFontTx/>
              <a:buNone/>
            </a:pPr>
            <a:r>
              <a:rPr lang="en-US" altLang="en-US" b="1">
                <a:solidFill>
                  <a:srgbClr val="FFFF99"/>
                </a:solidFill>
                <a:effectLst>
                  <a:outerShdw blurRad="38100" dist="38100" dir="2700000" algn="tl">
                    <a:srgbClr val="FFFFFF"/>
                  </a:outerShdw>
                </a:effectLst>
              </a:rPr>
              <a:t>Water: runoff or leaching</a:t>
            </a:r>
          </a:p>
          <a:p>
            <a:pPr marL="609600" indent="-609600">
              <a:buFontTx/>
              <a:buNone/>
            </a:pPr>
            <a:r>
              <a:rPr lang="en-US" altLang="en-US" b="1">
                <a:solidFill>
                  <a:srgbClr val="FFFFFF"/>
                </a:solidFill>
                <a:effectLst>
                  <a:outerShdw blurRad="38100" dist="38100" dir="2700000" algn="tl">
                    <a:srgbClr val="336699"/>
                  </a:outerShdw>
                </a:effectLst>
              </a:rPr>
              <a:t>Liquid pesticide is applied, leaked, or spilled onto a surface</a:t>
            </a:r>
          </a:p>
          <a:p>
            <a:pPr marL="609600" indent="-609600">
              <a:buFontTx/>
              <a:buNone/>
            </a:pPr>
            <a:endParaRPr lang="en-US" altLang="en-US" b="1">
              <a:solidFill>
                <a:srgbClr val="FFFFFF"/>
              </a:solidFill>
              <a:effectLst>
                <a:outerShdw blurRad="38100" dist="38100" dir="2700000" algn="tl">
                  <a:srgbClr val="336699"/>
                </a:outerShdw>
              </a:effectLst>
            </a:endParaRPr>
          </a:p>
          <a:p>
            <a:pPr marL="609600" indent="-609600">
              <a:buFontTx/>
              <a:buNone/>
            </a:pPr>
            <a:endParaRPr lang="en-US" altLang="en-US" b="1">
              <a:solidFill>
                <a:srgbClr val="FFFFFF"/>
              </a:solidFill>
              <a:effectLst>
                <a:outerShdw blurRad="38100" dist="38100" dir="2700000" algn="tl">
                  <a:srgbClr val="336699"/>
                </a:outerShdw>
              </a:effectLst>
            </a:endParaRPr>
          </a:p>
          <a:p>
            <a:pPr marL="609600" indent="-609600">
              <a:buFontTx/>
              <a:buNone/>
            </a:pPr>
            <a:endParaRPr lang="en-US" altLang="en-US" b="1">
              <a:solidFill>
                <a:srgbClr val="FFFFFF"/>
              </a:solidFill>
              <a:effectLst>
                <a:outerShdw blurRad="38100" dist="38100" dir="2700000" algn="tl">
                  <a:srgbClr val="336699"/>
                </a:outerShdw>
              </a:effectLst>
            </a:endParaRPr>
          </a:p>
          <a:p>
            <a:pPr marL="609600" indent="-609600"/>
            <a:r>
              <a:rPr lang="en-US" altLang="en-US" b="1">
                <a:solidFill>
                  <a:srgbClr val="FFFFFF"/>
                </a:solidFill>
                <a:effectLst>
                  <a:outerShdw blurRad="38100" dist="38100" dir="2700000" algn="tl">
                    <a:srgbClr val="336699"/>
                  </a:outerShdw>
                </a:effectLst>
              </a:rPr>
              <a:t>Water contacts a surface containing pesticide residue</a:t>
            </a:r>
          </a:p>
          <a:p>
            <a:pPr marL="609600" indent="-609600">
              <a:buFontTx/>
              <a:buNone/>
            </a:pPr>
            <a:endParaRPr lang="en-US" altLang="en-US" sz="2000" b="1">
              <a:solidFill>
                <a:srgbClr val="FFFFFF"/>
              </a:solidFill>
              <a:effectLst>
                <a:outerShdw blurRad="38100" dist="38100" dir="2700000" algn="tl">
                  <a:srgbClr val="336699"/>
                </a:outerShdw>
              </a:effectLst>
            </a:endParaRPr>
          </a:p>
          <a:p>
            <a:pPr marL="609600" indent="-609600">
              <a:buFontTx/>
              <a:buNone/>
            </a:pPr>
            <a:r>
              <a:rPr lang="en-US" altLang="en-US" b="1">
                <a:solidFill>
                  <a:srgbClr val="FFFFCC"/>
                </a:solidFill>
                <a:effectLst>
                  <a:outerShdw blurRad="38100" dist="38100" dir="2700000" algn="tl">
                    <a:srgbClr val="FFFFFF"/>
                  </a:outerShdw>
                </a:effectLst>
              </a:rPr>
              <a:t>	Rainfall           Irrigation       Wash areas</a:t>
            </a:r>
          </a:p>
        </p:txBody>
      </p:sp>
      <p:pic>
        <p:nvPicPr>
          <p:cNvPr id="217092" name="Picture 4" descr="C:\Documents and Settings\sdpettis\My Documents\My Pictures\County Agent Images Jan 26 03 - April 25 05\greenhouse and nursery\5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438400"/>
            <a:ext cx="2743200" cy="2057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D:\My Pictures\sprayers\053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D:\My Pictures\sprayers\027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95600"/>
            <a:ext cx="2108200" cy="3162300"/>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ctrTitle"/>
          </p:nvPr>
        </p:nvSpPr>
        <p:spPr>
          <a:xfrm>
            <a:off x="228600" y="0"/>
            <a:ext cx="8686800" cy="1676400"/>
          </a:xfrm>
          <a:solidFill>
            <a:srgbClr val="C0C0C0">
              <a:alpha val="50000"/>
            </a:srgbClr>
          </a:solidFill>
        </p:spPr>
        <p:txBody>
          <a:bodyPr anchor="ctr"/>
          <a:lstStyle/>
          <a:p>
            <a:r>
              <a:rPr lang="en-US" altLang="en-US" sz="4800">
                <a:effectLst>
                  <a:outerShdw blurRad="38100" dist="38100" dir="2700000" algn="tl">
                    <a:srgbClr val="000000"/>
                  </a:outerShdw>
                </a:effectLst>
              </a:rPr>
              <a:t>  </a:t>
            </a:r>
            <a:r>
              <a:rPr lang="en-US" altLang="en-US" sz="4800" b="1">
                <a:solidFill>
                  <a:schemeClr val="accent1"/>
                </a:solidFill>
                <a:effectLst>
                  <a:outerShdw blurRad="38100" dist="38100" dir="2700000" algn="tl">
                    <a:srgbClr val="000000"/>
                  </a:outerShdw>
                </a:effectLst>
              </a:rPr>
              <a:t>General Standards Review</a:t>
            </a:r>
            <a:r>
              <a:rPr lang="en-US" altLang="en-US" sz="4000" b="1">
                <a:solidFill>
                  <a:schemeClr val="accent1"/>
                </a:solidFill>
                <a:effectLst>
                  <a:outerShdw blurRad="38100" dist="38100" dir="2700000" algn="tl">
                    <a:srgbClr val="000000"/>
                  </a:outerShdw>
                </a:effectLst>
              </a:rPr>
              <a:t/>
            </a:r>
            <a:br>
              <a:rPr lang="en-US" altLang="en-US" sz="4000" b="1">
                <a:solidFill>
                  <a:schemeClr val="accent1"/>
                </a:solidFill>
                <a:effectLst>
                  <a:outerShdw blurRad="38100" dist="38100" dir="2700000" algn="tl">
                    <a:srgbClr val="000000"/>
                  </a:outerShdw>
                </a:effectLst>
              </a:rPr>
            </a:br>
            <a:r>
              <a:rPr lang="en-US" altLang="en-US" sz="3600" b="1">
                <a:solidFill>
                  <a:schemeClr val="accent1"/>
                </a:solidFill>
                <a:effectLst>
                  <a:outerShdw blurRad="38100" dist="38100" dir="2700000" algn="tl">
                    <a:srgbClr val="000000"/>
                  </a:outerShdw>
                </a:effectLst>
              </a:rPr>
              <a:t>Commercial Pesticide Applicator Exam</a:t>
            </a:r>
          </a:p>
        </p:txBody>
      </p:sp>
      <p:sp>
        <p:nvSpPr>
          <p:cNvPr id="2051" name="Rectangle 3"/>
          <p:cNvSpPr>
            <a:spLocks noGrp="1" noChangeArrowheads="1"/>
          </p:cNvSpPr>
          <p:nvPr>
            <p:ph type="subTitle" idx="1"/>
          </p:nvPr>
        </p:nvSpPr>
        <p:spPr>
          <a:xfrm>
            <a:off x="533400" y="6096000"/>
            <a:ext cx="8305800" cy="762000"/>
          </a:xfrm>
          <a:solidFill>
            <a:srgbClr val="C0C0C0">
              <a:alpha val="50000"/>
            </a:srgbClr>
          </a:solidFill>
        </p:spPr>
        <p:txBody>
          <a:bodyPr/>
          <a:lstStyle/>
          <a:p>
            <a:r>
              <a:rPr lang="en-US" altLang="en-US" sz="2000" b="1">
                <a:solidFill>
                  <a:schemeClr val="accent1"/>
                </a:solidFill>
                <a:effectLst>
                  <a:outerShdw blurRad="38100" dist="38100" dir="2700000" algn="tl">
                    <a:srgbClr val="000000"/>
                  </a:outerShdw>
                </a:effectLst>
              </a:rPr>
              <a:t>Aaron Lancaster, Bibb Co. Extension Agent</a:t>
            </a:r>
          </a:p>
          <a:p>
            <a:r>
              <a:rPr lang="en-US" altLang="en-US" sz="2000" b="1">
                <a:solidFill>
                  <a:schemeClr val="accent1"/>
                </a:solidFill>
                <a:effectLst>
                  <a:outerShdw blurRad="38100" dist="38100" dir="2700000" algn="tl">
                    <a:srgbClr val="000000"/>
                  </a:outerShdw>
                </a:effectLst>
              </a:rPr>
              <a:t>Revised by Steve Pettis, Gwinnett Co. Extension Agent</a:t>
            </a:r>
          </a:p>
        </p:txBody>
      </p:sp>
      <p:pic>
        <p:nvPicPr>
          <p:cNvPr id="2052" name="Picture 4" descr="C:\Documents and Settings\sdpettis\My Documents\My Pictures\County Agent Images Jan 26 03 - April 25 05\chemical images\amdr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4876800"/>
            <a:ext cx="1447800" cy="1085850"/>
          </a:xfrm>
          <a:prstGeom prst="rect">
            <a:avLst/>
          </a:prstGeom>
          <a:noFill/>
          <a:extLst>
            <a:ext uri="{909E8E84-426E-40DD-AFC4-6F175D3DCCD1}">
              <a14:hiddenFill xmlns:a14="http://schemas.microsoft.com/office/drawing/2010/main">
                <a:solidFill>
                  <a:srgbClr val="FFFFFF"/>
                </a:solidFill>
              </a14:hiddenFill>
            </a:ext>
          </a:extLst>
        </p:spPr>
      </p:pic>
      <p:sp>
        <p:nvSpPr>
          <p:cNvPr id="2055" name="Rectangle 7"/>
          <p:cNvSpPr>
            <a:spLocks noChangeArrowheads="1"/>
          </p:cNvSpPr>
          <p:nvPr/>
        </p:nvSpPr>
        <p:spPr bwMode="auto">
          <a:xfrm>
            <a:off x="0" y="0"/>
            <a:ext cx="9144000" cy="6019800"/>
          </a:xfrm>
          <a:prstGeom prst="rect">
            <a:avLst/>
          </a:prstGeom>
          <a:noFill/>
          <a:ln w="762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a:xfrm>
            <a:off x="457200" y="0"/>
            <a:ext cx="8229600" cy="1143000"/>
          </a:xfrm>
        </p:spPr>
        <p:txBody>
          <a:bodyPr/>
          <a:lstStyle/>
          <a:p>
            <a:r>
              <a:rPr lang="en-US" altLang="en-US">
                <a:effectLst>
                  <a:outerShdw blurRad="38100" dist="38100" dir="2700000" algn="tl">
                    <a:srgbClr val="FFFFFF"/>
                  </a:outerShdw>
                </a:effectLst>
              </a:rPr>
              <a:t>Pesticide Movement</a:t>
            </a:r>
          </a:p>
        </p:txBody>
      </p:sp>
      <p:sp>
        <p:nvSpPr>
          <p:cNvPr id="218115" name="Rectangle 3"/>
          <p:cNvSpPr>
            <a:spLocks noGrp="1" noChangeArrowheads="1"/>
          </p:cNvSpPr>
          <p:nvPr>
            <p:ph type="body" idx="1"/>
          </p:nvPr>
        </p:nvSpPr>
        <p:spPr>
          <a:xfrm>
            <a:off x="0" y="1143000"/>
            <a:ext cx="9144000" cy="5715000"/>
          </a:xfrm>
        </p:spPr>
        <p:txBody>
          <a:bodyPr/>
          <a:lstStyle/>
          <a:p>
            <a:pPr>
              <a:buFontTx/>
              <a:buNone/>
            </a:pPr>
            <a:r>
              <a:rPr lang="en-US" altLang="en-US" sz="2800" b="1">
                <a:solidFill>
                  <a:srgbClr val="FFFFCC"/>
                </a:solidFill>
                <a:effectLst>
                  <a:outerShdw blurRad="38100" dist="38100" dir="2700000" algn="tl">
                    <a:srgbClr val="FFFFFF"/>
                  </a:outerShdw>
                </a:effectLst>
              </a:rPr>
              <a:t>Objects, plants, or animals</a:t>
            </a:r>
            <a:r>
              <a:rPr lang="en-US" altLang="en-US" sz="2800" b="1">
                <a:effectLst>
                  <a:outerShdw blurRad="38100" dist="38100" dir="2700000" algn="tl">
                    <a:srgbClr val="336699"/>
                  </a:outerShdw>
                </a:effectLst>
              </a:rPr>
              <a:t> (including humans) that move or are moved offsite</a:t>
            </a:r>
          </a:p>
          <a:p>
            <a:endParaRPr lang="en-US" altLang="en-US" sz="2800" b="1">
              <a:effectLst>
                <a:outerShdw blurRad="38100" dist="38100" dir="2700000" algn="tl">
                  <a:srgbClr val="336699"/>
                </a:outerShdw>
              </a:effectLst>
            </a:endParaRPr>
          </a:p>
          <a:p>
            <a:endParaRPr lang="en-US" altLang="en-US" sz="2800" b="1">
              <a:effectLst>
                <a:outerShdw blurRad="38100" dist="38100" dir="2700000" algn="tl">
                  <a:srgbClr val="336699"/>
                </a:outerShdw>
              </a:effectLst>
            </a:endParaRPr>
          </a:p>
          <a:p>
            <a:r>
              <a:rPr lang="en-US" altLang="en-US" sz="2800" b="1">
                <a:effectLst>
                  <a:outerShdw blurRad="38100" dist="38100" dir="2700000" algn="tl">
                    <a:srgbClr val="336699"/>
                  </a:outerShdw>
                </a:effectLst>
              </a:rPr>
              <a:t>Adhere to …</a:t>
            </a:r>
          </a:p>
          <a:p>
            <a:pPr lvl="1"/>
            <a:r>
              <a:rPr lang="en-US" altLang="en-US" sz="2400" b="1">
                <a:solidFill>
                  <a:srgbClr val="FFFFCC"/>
                </a:solidFill>
                <a:effectLst>
                  <a:outerShdw blurRad="38100" dist="38100" dir="2700000" algn="tl">
                    <a:srgbClr val="FFFFFF"/>
                  </a:outerShdw>
                </a:effectLst>
              </a:rPr>
              <a:t>shoes or clothing</a:t>
            </a:r>
          </a:p>
          <a:p>
            <a:pPr lvl="1"/>
            <a:r>
              <a:rPr lang="en-US" altLang="en-US" sz="2400" b="1">
                <a:solidFill>
                  <a:srgbClr val="FFFFCC"/>
                </a:solidFill>
                <a:effectLst>
                  <a:outerShdw blurRad="38100" dist="38100" dir="2700000" algn="tl">
                    <a:srgbClr val="FFFFFF"/>
                  </a:outerShdw>
                </a:effectLst>
              </a:rPr>
              <a:t>machinery &amp; equipment</a:t>
            </a:r>
          </a:p>
          <a:p>
            <a:pPr lvl="1"/>
            <a:r>
              <a:rPr lang="en-US" altLang="en-US" sz="2400" b="1">
                <a:solidFill>
                  <a:srgbClr val="FFFFCC"/>
                </a:solidFill>
                <a:effectLst>
                  <a:outerShdw blurRad="38100" dist="38100" dir="2700000" algn="tl">
                    <a:srgbClr val="FFFFFF"/>
                  </a:outerShdw>
                </a:effectLst>
              </a:rPr>
              <a:t>blowing debris (leaves, grass clippings)</a:t>
            </a:r>
          </a:p>
          <a:p>
            <a:endParaRPr lang="en-US" altLang="en-US" sz="2800" b="1">
              <a:solidFill>
                <a:srgbClr val="FFFFCC"/>
              </a:solidFill>
              <a:effectLst>
                <a:outerShdw blurRad="38100" dist="38100" dir="2700000" algn="tl">
                  <a:srgbClr val="FFFFFF"/>
                </a:outerShdw>
              </a:effectLst>
            </a:endParaRPr>
          </a:p>
          <a:p>
            <a:r>
              <a:rPr lang="en-US" altLang="en-US" sz="2800" b="1">
                <a:effectLst>
                  <a:outerShdw blurRad="38100" dist="38100" dir="2700000" algn="tl">
                    <a:srgbClr val="336699"/>
                  </a:outerShdw>
                </a:effectLst>
              </a:rPr>
              <a:t>Remain on treated products, taken offsite for sale (container plants, mulch / pine straw)</a:t>
            </a:r>
            <a:endParaRPr lang="en-US" altLang="en-US" sz="2800">
              <a:effectLst>
                <a:outerShdw blurRad="38100" dist="38100" dir="2700000" algn="tl">
                  <a:srgbClr val="336699"/>
                </a:outerShdw>
              </a:effectLst>
            </a:endParaRPr>
          </a:p>
        </p:txBody>
      </p:sp>
      <p:pic>
        <p:nvPicPr>
          <p:cNvPr id="218116" name="Picture 4" descr="C:\Documents and Settings\sdpettis\My Documents\My Pictures\County Agent Images Jan 26 03 - April 25 05\greenhouse and nursery\big po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714500"/>
            <a:ext cx="3429000" cy="2571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755" name="Picture 3" descr="C:\Documents and Settings\sdpettis\My Documents\My Pictures\County Agent Images Jan 26 03 - April 25 05\turf\Ridinglawnmowe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0"/>
            <a:ext cx="9144000" cy="6724650"/>
          </a:xfrm>
          <a:prstGeom prst="rect">
            <a:avLst/>
          </a:prstGeom>
          <a:noFill/>
          <a:extLst>
            <a:ext uri="{909E8E84-426E-40DD-AFC4-6F175D3DCCD1}">
              <a14:hiddenFill xmlns:a14="http://schemas.microsoft.com/office/drawing/2010/main">
                <a:solidFill>
                  <a:srgbClr val="FFFFFF"/>
                </a:solidFill>
              </a14:hiddenFill>
            </a:ext>
          </a:extLst>
        </p:spPr>
      </p:pic>
      <p:sp>
        <p:nvSpPr>
          <p:cNvPr id="330754" name="Rectangle 2"/>
          <p:cNvSpPr>
            <a:spLocks noGrp="1" noChangeArrowheads="1"/>
          </p:cNvSpPr>
          <p:nvPr>
            <p:ph type="title"/>
          </p:nvPr>
        </p:nvSpPr>
        <p:spPr/>
        <p:txBody>
          <a:bodyPr/>
          <a:lstStyle/>
          <a:p>
            <a:r>
              <a:rPr lang="en-US" altLang="en-US" b="1">
                <a:solidFill>
                  <a:srgbClr val="F80000"/>
                </a:solidFill>
                <a:effectLst>
                  <a:outerShdw blurRad="38100" dist="38100" dir="2700000" algn="tl">
                    <a:srgbClr val="FFFFFF"/>
                  </a:outerShdw>
                </a:effectLst>
              </a:rPr>
              <a:t>Let’s Take a Break!!!</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700" name="Picture 4" descr="C:\Documents and Settings\sdpettis\My Documents\My Pictures\County Agent Images Jan 26 03 - April 25 05\soil\bare so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7698" name="Rectangle 2"/>
          <p:cNvSpPr>
            <a:spLocks noGrp="1" noChangeArrowheads="1"/>
          </p:cNvSpPr>
          <p:nvPr>
            <p:ph type="ctrTitle"/>
          </p:nvPr>
        </p:nvSpPr>
        <p:spPr>
          <a:xfrm>
            <a:off x="457200" y="2130425"/>
            <a:ext cx="8229600" cy="1755775"/>
          </a:xfrm>
        </p:spPr>
        <p:txBody>
          <a:bodyPr anchor="ctr"/>
          <a:lstStyle/>
          <a:p>
            <a:r>
              <a:rPr lang="en-US" altLang="en-US" sz="5400" b="1">
                <a:effectLst>
                  <a:outerShdw blurRad="38100" dist="38100" dir="2700000" algn="tl">
                    <a:srgbClr val="FFFFFF"/>
                  </a:outerShdw>
                </a:effectLst>
              </a:rPr>
              <a:t>Special Environmental Concerns</a:t>
            </a:r>
          </a:p>
        </p:txBody>
      </p:sp>
      <p:sp>
        <p:nvSpPr>
          <p:cNvPr id="157699" name="Rectangle 3"/>
          <p:cNvSpPr>
            <a:spLocks noGrp="1" noChangeArrowheads="1"/>
          </p:cNvSpPr>
          <p:nvPr>
            <p:ph type="subTitle" idx="1"/>
          </p:nvPr>
        </p:nvSpPr>
        <p:spPr>
          <a:xfrm>
            <a:off x="1371600" y="3886200"/>
            <a:ext cx="6400800" cy="1752600"/>
          </a:xfrm>
        </p:spPr>
        <p:txBody>
          <a:bodyPr/>
          <a:lstStyle/>
          <a:p>
            <a:endParaRPr lang="en-US" altLang="en-US" sz="4000" b="1">
              <a:effectLst>
                <a:outerShdw blurRad="38100" dist="38100" dir="2700000" algn="tl">
                  <a:srgbClr val="336699"/>
                </a:outerShdw>
              </a:effectLst>
            </a:endParaRPr>
          </a:p>
          <a:p>
            <a:r>
              <a:rPr lang="en-US" altLang="en-US" sz="4000" b="1">
                <a:effectLst>
                  <a:outerShdw blurRad="38100" dist="38100" dir="2700000" algn="tl">
                    <a:srgbClr val="336699"/>
                  </a:outerShdw>
                </a:effectLst>
              </a:rPr>
              <a:t>Chapter 5</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a:xfrm>
            <a:off x="76200" y="0"/>
            <a:ext cx="9067800" cy="990600"/>
          </a:xfrm>
        </p:spPr>
        <p:txBody>
          <a:bodyPr/>
          <a:lstStyle/>
          <a:p>
            <a:r>
              <a:rPr lang="en-US" altLang="en-US" sz="3600" b="1">
                <a:effectLst>
                  <a:outerShdw blurRad="38100" dist="38100" dir="2700000" algn="tl">
                    <a:srgbClr val="FFFFFF"/>
                  </a:outerShdw>
                </a:effectLst>
              </a:rPr>
              <a:t>Pesticide Movement in the Environment</a:t>
            </a:r>
          </a:p>
        </p:txBody>
      </p:sp>
      <p:sp>
        <p:nvSpPr>
          <p:cNvPr id="224259" name="Rectangle 3"/>
          <p:cNvSpPr>
            <a:spLocks noGrp="1" noChangeArrowheads="1"/>
          </p:cNvSpPr>
          <p:nvPr>
            <p:ph type="body" idx="1"/>
          </p:nvPr>
        </p:nvSpPr>
        <p:spPr>
          <a:xfrm>
            <a:off x="228600" y="1066800"/>
            <a:ext cx="8686800" cy="5867400"/>
          </a:xfrm>
        </p:spPr>
        <p:txBody>
          <a:bodyPr/>
          <a:lstStyle/>
          <a:p>
            <a:pPr marL="533400" indent="-533400">
              <a:lnSpc>
                <a:spcPct val="90000"/>
              </a:lnSpc>
              <a:buFontTx/>
              <a:buNone/>
            </a:pPr>
            <a:r>
              <a:rPr lang="en-US" altLang="en-US" b="1" u="sng">
                <a:solidFill>
                  <a:srgbClr val="FFFF99"/>
                </a:solidFill>
                <a:effectLst>
                  <a:outerShdw blurRad="38100" dist="38100" dir="2700000" algn="tl">
                    <a:srgbClr val="FFFFFF"/>
                  </a:outerShdw>
                </a:effectLst>
              </a:rPr>
              <a:t>Factors</a:t>
            </a:r>
            <a:r>
              <a:rPr lang="en-US" altLang="en-US" b="1">
                <a:solidFill>
                  <a:srgbClr val="FFFF99"/>
                </a:solidFill>
                <a:effectLst>
                  <a:outerShdw blurRad="38100" dist="38100" dir="2700000" algn="tl">
                    <a:srgbClr val="FFFFFF"/>
                  </a:outerShdw>
                </a:effectLst>
              </a:rPr>
              <a:t>:</a:t>
            </a:r>
          </a:p>
          <a:p>
            <a:pPr marL="533400" indent="-533400">
              <a:lnSpc>
                <a:spcPct val="90000"/>
              </a:lnSpc>
              <a:buFontTx/>
              <a:buAutoNum type="arabicPeriod"/>
            </a:pPr>
            <a:r>
              <a:rPr lang="en-US" altLang="en-US" b="1">
                <a:effectLst>
                  <a:outerShdw blurRad="38100" dist="38100" dir="2700000" algn="tl">
                    <a:srgbClr val="336699"/>
                  </a:outerShdw>
                </a:effectLst>
              </a:rPr>
              <a:t>Pesticide user practices</a:t>
            </a:r>
          </a:p>
          <a:p>
            <a:pPr marL="533400" indent="-533400">
              <a:lnSpc>
                <a:spcPct val="90000"/>
              </a:lnSpc>
              <a:buFontTx/>
              <a:buAutoNum type="arabicPeriod"/>
            </a:pPr>
            <a:endParaRPr lang="en-US" altLang="en-US" sz="1600" b="1">
              <a:effectLst>
                <a:outerShdw blurRad="38100" dist="38100" dir="2700000" algn="tl">
                  <a:srgbClr val="336699"/>
                </a:outerShdw>
              </a:effectLst>
            </a:endParaRPr>
          </a:p>
          <a:p>
            <a:pPr marL="533400" indent="-533400">
              <a:lnSpc>
                <a:spcPct val="90000"/>
              </a:lnSpc>
              <a:buFontTx/>
              <a:buAutoNum type="arabicPeriod"/>
            </a:pPr>
            <a:r>
              <a:rPr lang="en-US" altLang="en-US" b="1">
                <a:solidFill>
                  <a:srgbClr val="FFFFCC"/>
                </a:solidFill>
                <a:effectLst>
                  <a:outerShdw blurRad="38100" dist="38100" dir="2700000" algn="tl">
                    <a:srgbClr val="FFFFFF"/>
                  </a:outerShdw>
                </a:effectLst>
              </a:rPr>
              <a:t>Application site surface</a:t>
            </a:r>
          </a:p>
          <a:p>
            <a:pPr marL="533400" indent="-533400">
              <a:lnSpc>
                <a:spcPct val="90000"/>
              </a:lnSpc>
              <a:buFontTx/>
              <a:buAutoNum type="arabicPeriod"/>
            </a:pPr>
            <a:endParaRPr lang="en-US" altLang="en-US" sz="1800" b="1">
              <a:effectLst>
                <a:outerShdw blurRad="38100" dist="38100" dir="2700000" algn="tl">
                  <a:srgbClr val="336699"/>
                </a:outerShdw>
              </a:effectLst>
            </a:endParaRPr>
          </a:p>
          <a:p>
            <a:pPr marL="533400" indent="-533400">
              <a:lnSpc>
                <a:spcPct val="90000"/>
              </a:lnSpc>
              <a:buFontTx/>
              <a:buAutoNum type="arabicPeriod"/>
            </a:pPr>
            <a:r>
              <a:rPr lang="en-US" altLang="en-US" b="1">
                <a:effectLst>
                  <a:outerShdw blurRad="38100" dist="38100" dir="2700000" algn="tl">
                    <a:srgbClr val="336699"/>
                  </a:outerShdw>
                </a:effectLst>
              </a:rPr>
              <a:t>Pesticide chemical characteristics</a:t>
            </a:r>
          </a:p>
          <a:p>
            <a:pPr marL="533400" indent="-533400">
              <a:lnSpc>
                <a:spcPct val="90000"/>
              </a:lnSpc>
              <a:buFontTx/>
              <a:buAutoNum type="arabicPeriod"/>
            </a:pPr>
            <a:endParaRPr lang="en-US" altLang="en-US" sz="1800" b="1">
              <a:solidFill>
                <a:srgbClr val="FFFFCC"/>
              </a:solidFill>
              <a:effectLst>
                <a:outerShdw blurRad="38100" dist="38100" dir="2700000" algn="tl">
                  <a:srgbClr val="FFFFFF"/>
                </a:outerShdw>
              </a:effectLst>
            </a:endParaRPr>
          </a:p>
          <a:p>
            <a:pPr marL="533400" indent="-533400">
              <a:lnSpc>
                <a:spcPct val="90000"/>
              </a:lnSpc>
              <a:buFontTx/>
              <a:buAutoNum type="arabicPeriod"/>
            </a:pPr>
            <a:r>
              <a:rPr lang="en-US" altLang="en-US" b="1">
                <a:solidFill>
                  <a:srgbClr val="FFFFCC"/>
                </a:solidFill>
                <a:effectLst>
                  <a:outerShdw blurRad="38100" dist="38100" dir="2700000" algn="tl">
                    <a:srgbClr val="FFFFFF"/>
                  </a:outerShdw>
                </a:effectLst>
              </a:rPr>
              <a:t>Soil type in the application site</a:t>
            </a:r>
          </a:p>
          <a:p>
            <a:pPr marL="533400" indent="-533400">
              <a:lnSpc>
                <a:spcPct val="90000"/>
              </a:lnSpc>
              <a:buFontTx/>
              <a:buAutoNum type="arabicPeriod"/>
            </a:pPr>
            <a:endParaRPr lang="en-US" altLang="en-US" sz="1800" b="1">
              <a:solidFill>
                <a:srgbClr val="FFFFCC"/>
              </a:solidFill>
              <a:effectLst>
                <a:outerShdw blurRad="38100" dist="38100" dir="2700000" algn="tl">
                  <a:srgbClr val="FFFFFF"/>
                </a:outerShdw>
              </a:effectLst>
            </a:endParaRPr>
          </a:p>
          <a:p>
            <a:pPr marL="533400" indent="-533400">
              <a:lnSpc>
                <a:spcPct val="90000"/>
              </a:lnSpc>
              <a:buFontTx/>
              <a:buAutoNum type="arabicPeriod"/>
            </a:pPr>
            <a:r>
              <a:rPr lang="en-US" altLang="en-US" b="1">
                <a:effectLst>
                  <a:outerShdw blurRad="38100" dist="38100" dir="2700000" algn="tl">
                    <a:srgbClr val="336699"/>
                  </a:outerShdw>
                </a:effectLst>
              </a:rPr>
              <a:t>Ground water distance from the surface and the permeability of surrounding geological formations (including sinkholes)</a:t>
            </a:r>
          </a:p>
          <a:p>
            <a:pPr marL="533400" indent="-533400">
              <a:lnSpc>
                <a:spcPct val="90000"/>
              </a:lnSpc>
              <a:buFontTx/>
              <a:buNone/>
            </a:pPr>
            <a:endParaRPr lang="en-US" altLang="en-US" b="1">
              <a:effectLst>
                <a:outerShdw blurRad="38100" dist="38100" dir="2700000" algn="tl">
                  <a:srgbClr val="336699"/>
                </a:outerShdw>
              </a:effectLs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xfrm>
            <a:off x="0" y="381000"/>
            <a:ext cx="9144000" cy="685800"/>
          </a:xfrm>
        </p:spPr>
        <p:txBody>
          <a:bodyPr/>
          <a:lstStyle/>
          <a:p>
            <a:r>
              <a:rPr lang="en-US" altLang="en-US" sz="3600" b="1">
                <a:solidFill>
                  <a:schemeClr val="tx1"/>
                </a:solidFill>
                <a:effectLst>
                  <a:outerShdw blurRad="38100" dist="38100" dir="2700000" algn="tl">
                    <a:srgbClr val="336699"/>
                  </a:outerShdw>
                </a:effectLst>
              </a:rPr>
              <a:t>Pesticide User Practices</a:t>
            </a:r>
          </a:p>
        </p:txBody>
      </p:sp>
      <p:sp>
        <p:nvSpPr>
          <p:cNvPr id="221187" name="Rectangle 3"/>
          <p:cNvSpPr>
            <a:spLocks noGrp="1" noChangeArrowheads="1"/>
          </p:cNvSpPr>
          <p:nvPr>
            <p:ph type="body" idx="1"/>
          </p:nvPr>
        </p:nvSpPr>
        <p:spPr>
          <a:xfrm>
            <a:off x="1143000" y="1752600"/>
            <a:ext cx="7391400" cy="4724400"/>
          </a:xfrm>
        </p:spPr>
        <p:txBody>
          <a:bodyPr/>
          <a:lstStyle/>
          <a:p>
            <a:r>
              <a:rPr lang="en-US" altLang="en-US" b="1">
                <a:solidFill>
                  <a:srgbClr val="FFFF99"/>
                </a:solidFill>
                <a:effectLst>
                  <a:outerShdw blurRad="38100" dist="38100" dir="2700000" algn="tl">
                    <a:srgbClr val="FFFFFF"/>
                  </a:outerShdw>
                </a:effectLst>
              </a:rPr>
              <a:t>Storage</a:t>
            </a:r>
          </a:p>
          <a:p>
            <a:r>
              <a:rPr lang="en-US" altLang="en-US" b="1">
                <a:solidFill>
                  <a:srgbClr val="FFFF99"/>
                </a:solidFill>
                <a:effectLst>
                  <a:outerShdw blurRad="38100" dist="38100" dir="2700000" algn="tl">
                    <a:srgbClr val="FFFFFF"/>
                  </a:outerShdw>
                </a:effectLst>
              </a:rPr>
              <a:t>Mixing</a:t>
            </a:r>
          </a:p>
          <a:p>
            <a:r>
              <a:rPr lang="en-US" altLang="en-US" b="1">
                <a:solidFill>
                  <a:srgbClr val="FFFF99"/>
                </a:solidFill>
                <a:effectLst>
                  <a:outerShdw blurRad="38100" dist="38100" dir="2700000" algn="tl">
                    <a:srgbClr val="FFFFFF"/>
                  </a:outerShdw>
                </a:effectLst>
              </a:rPr>
              <a:t>Loading</a:t>
            </a:r>
          </a:p>
          <a:p>
            <a:r>
              <a:rPr lang="en-US" altLang="en-US" b="1">
                <a:solidFill>
                  <a:srgbClr val="FFFF99"/>
                </a:solidFill>
                <a:effectLst>
                  <a:outerShdw blurRad="38100" dist="38100" dir="2700000" algn="tl">
                    <a:srgbClr val="FFFFFF"/>
                  </a:outerShdw>
                </a:effectLst>
              </a:rPr>
              <a:t>Application </a:t>
            </a:r>
          </a:p>
          <a:p>
            <a:r>
              <a:rPr lang="en-US" altLang="en-US" b="1">
                <a:solidFill>
                  <a:srgbClr val="FFFF99"/>
                </a:solidFill>
                <a:effectLst>
                  <a:outerShdw blurRad="38100" dist="38100" dir="2700000" algn="tl">
                    <a:srgbClr val="FFFFFF"/>
                  </a:outerShdw>
                </a:effectLst>
              </a:rPr>
              <a:t>Cleaning </a:t>
            </a:r>
          </a:p>
          <a:p>
            <a:pPr>
              <a:buFontTx/>
              <a:buNone/>
            </a:pPr>
            <a:r>
              <a:rPr lang="en-US" altLang="en-US" b="1">
                <a:solidFill>
                  <a:srgbClr val="FFFF99"/>
                </a:solidFill>
                <a:effectLst>
                  <a:outerShdw blurRad="38100" dist="38100" dir="2700000" algn="tl">
                    <a:srgbClr val="FFFFFF"/>
                  </a:outerShdw>
                </a:effectLst>
              </a:rPr>
              <a:t>Equipment &amp; Spills</a:t>
            </a:r>
          </a:p>
          <a:p>
            <a:r>
              <a:rPr lang="en-US" altLang="en-US" b="1">
                <a:solidFill>
                  <a:srgbClr val="FFFF99"/>
                </a:solidFill>
                <a:effectLst>
                  <a:outerShdw blurRad="38100" dist="38100" dir="2700000" algn="tl">
                    <a:srgbClr val="FFFFFF"/>
                  </a:outerShdw>
                </a:effectLst>
              </a:rPr>
              <a:t>Transportation</a:t>
            </a:r>
          </a:p>
          <a:p>
            <a:r>
              <a:rPr lang="en-US" altLang="en-US" b="1">
                <a:solidFill>
                  <a:srgbClr val="FFFF99"/>
                </a:solidFill>
                <a:effectLst>
                  <a:outerShdw blurRad="38100" dist="38100" dir="2700000" algn="tl">
                    <a:srgbClr val="FFFFFF"/>
                  </a:outerShdw>
                </a:effectLst>
              </a:rPr>
              <a:t>Disposal</a:t>
            </a:r>
          </a:p>
        </p:txBody>
      </p:sp>
      <p:pic>
        <p:nvPicPr>
          <p:cNvPr id="221188" name="Picture 4" descr="D:\My Pictures\sprayers\02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524000"/>
            <a:ext cx="3251200" cy="4876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p:txBody>
          <a:bodyPr/>
          <a:lstStyle/>
          <a:p>
            <a:r>
              <a:rPr lang="en-US" altLang="en-US" b="1">
                <a:effectLst>
                  <a:outerShdw blurRad="38100" dist="38100" dir="2700000" algn="tl">
                    <a:srgbClr val="FFFFFF"/>
                  </a:outerShdw>
                </a:effectLst>
              </a:rPr>
              <a:t>Application Site Considerations</a:t>
            </a:r>
          </a:p>
        </p:txBody>
      </p:sp>
      <p:sp>
        <p:nvSpPr>
          <p:cNvPr id="309251" name="Rectangle 3"/>
          <p:cNvSpPr>
            <a:spLocks noGrp="1" noChangeArrowheads="1"/>
          </p:cNvSpPr>
          <p:nvPr>
            <p:ph type="body" idx="1"/>
          </p:nvPr>
        </p:nvSpPr>
        <p:spPr>
          <a:xfrm>
            <a:off x="457200" y="1447800"/>
            <a:ext cx="4800600" cy="5105400"/>
          </a:xfrm>
        </p:spPr>
        <p:txBody>
          <a:bodyPr/>
          <a:lstStyle/>
          <a:p>
            <a:pPr>
              <a:lnSpc>
                <a:spcPct val="90000"/>
              </a:lnSpc>
            </a:pPr>
            <a:r>
              <a:rPr lang="en-US" altLang="en-US" b="1">
                <a:solidFill>
                  <a:srgbClr val="FFFF99"/>
                </a:solidFill>
                <a:effectLst>
                  <a:outerShdw blurRad="38100" dist="38100" dir="2700000" algn="tl">
                    <a:srgbClr val="FFFFFF"/>
                  </a:outerShdw>
                </a:effectLst>
              </a:rPr>
              <a:t>Type of space or </a:t>
            </a:r>
          </a:p>
          <a:p>
            <a:pPr>
              <a:lnSpc>
                <a:spcPct val="90000"/>
              </a:lnSpc>
              <a:buFontTx/>
              <a:buNone/>
            </a:pPr>
            <a:r>
              <a:rPr lang="en-US" altLang="en-US" b="1">
                <a:solidFill>
                  <a:srgbClr val="FFFF99"/>
                </a:solidFill>
                <a:effectLst>
                  <a:outerShdw blurRad="38100" dist="38100" dir="2700000" algn="tl">
                    <a:srgbClr val="FFFFFF"/>
                  </a:outerShdw>
                </a:effectLst>
              </a:rPr>
              <a:t>surface to be treated</a:t>
            </a:r>
          </a:p>
          <a:p>
            <a:pPr>
              <a:lnSpc>
                <a:spcPct val="90000"/>
              </a:lnSpc>
            </a:pPr>
            <a:r>
              <a:rPr lang="en-US" altLang="en-US" b="1">
                <a:effectLst>
                  <a:outerShdw blurRad="38100" dist="38100" dir="2700000" algn="tl">
                    <a:srgbClr val="336699"/>
                  </a:outerShdw>
                </a:effectLst>
              </a:rPr>
              <a:t>Surface cleanliness</a:t>
            </a:r>
          </a:p>
          <a:p>
            <a:pPr>
              <a:lnSpc>
                <a:spcPct val="90000"/>
              </a:lnSpc>
            </a:pPr>
            <a:r>
              <a:rPr lang="en-US" altLang="en-US" b="1">
                <a:solidFill>
                  <a:srgbClr val="FFFF99"/>
                </a:solidFill>
                <a:effectLst>
                  <a:outerShdw blurRad="38100" dist="38100" dir="2700000" algn="tl">
                    <a:srgbClr val="FFFFFF"/>
                  </a:outerShdw>
                </a:effectLst>
              </a:rPr>
              <a:t>Current and predicted </a:t>
            </a:r>
          </a:p>
          <a:p>
            <a:pPr>
              <a:lnSpc>
                <a:spcPct val="90000"/>
              </a:lnSpc>
              <a:buFontTx/>
              <a:buNone/>
            </a:pPr>
            <a:r>
              <a:rPr lang="en-US" altLang="en-US" b="1">
                <a:solidFill>
                  <a:srgbClr val="FFFF99"/>
                </a:solidFill>
                <a:effectLst>
                  <a:outerShdw blurRad="38100" dist="38100" dir="2700000" algn="tl">
                    <a:srgbClr val="FFFFFF"/>
                  </a:outerShdw>
                </a:effectLst>
              </a:rPr>
              <a:t>moisture</a:t>
            </a:r>
          </a:p>
          <a:p>
            <a:pPr>
              <a:lnSpc>
                <a:spcPct val="90000"/>
              </a:lnSpc>
            </a:pPr>
            <a:r>
              <a:rPr lang="en-US" altLang="en-US" b="1">
                <a:effectLst>
                  <a:outerShdw blurRad="38100" dist="38100" dir="2700000" algn="tl">
                    <a:srgbClr val="336699"/>
                  </a:outerShdw>
                </a:effectLst>
              </a:rPr>
              <a:t>Temperature</a:t>
            </a:r>
          </a:p>
          <a:p>
            <a:pPr>
              <a:lnSpc>
                <a:spcPct val="90000"/>
              </a:lnSpc>
            </a:pPr>
            <a:r>
              <a:rPr lang="en-US" altLang="en-US" b="1">
                <a:solidFill>
                  <a:srgbClr val="FFFF99"/>
                </a:solidFill>
                <a:effectLst>
                  <a:outerShdw blurRad="38100" dist="38100" dir="2700000" algn="tl">
                    <a:srgbClr val="FFFFFF"/>
                  </a:outerShdw>
                </a:effectLst>
              </a:rPr>
              <a:t>Humidity</a:t>
            </a:r>
          </a:p>
          <a:p>
            <a:pPr>
              <a:lnSpc>
                <a:spcPct val="90000"/>
              </a:lnSpc>
            </a:pPr>
            <a:r>
              <a:rPr lang="en-US" altLang="en-US" b="1">
                <a:effectLst>
                  <a:outerShdw blurRad="38100" dist="38100" dir="2700000" algn="tl">
                    <a:srgbClr val="336699"/>
                  </a:outerShdw>
                </a:effectLst>
              </a:rPr>
              <a:t>Direct sunlight</a:t>
            </a:r>
          </a:p>
          <a:p>
            <a:pPr>
              <a:lnSpc>
                <a:spcPct val="90000"/>
              </a:lnSpc>
            </a:pPr>
            <a:r>
              <a:rPr lang="en-US" altLang="en-US" b="1">
                <a:solidFill>
                  <a:srgbClr val="FFFF99"/>
                </a:solidFill>
                <a:effectLst>
                  <a:outerShdw blurRad="38100" dist="38100" dir="2700000" algn="tl">
                    <a:srgbClr val="FFFFFF"/>
                  </a:outerShdw>
                </a:effectLst>
              </a:rPr>
              <a:t>Air movement</a:t>
            </a:r>
          </a:p>
        </p:txBody>
      </p:sp>
      <p:pic>
        <p:nvPicPr>
          <p:cNvPr id="309252" name="Picture 4" descr="C:\Documents and Settings\sdpettis\My Documents\My Pictures\County Agent Images Jan 26 03 - April 25 05\greenhouse and nursery\container are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695450"/>
            <a:ext cx="3733800" cy="2800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76200"/>
            <a:ext cx="9144000" cy="1143000"/>
          </a:xfrm>
        </p:spPr>
        <p:txBody>
          <a:bodyPr/>
          <a:lstStyle/>
          <a:p>
            <a:r>
              <a:rPr lang="en-US" altLang="en-US" sz="4000" b="1">
                <a:effectLst>
                  <a:outerShdw blurRad="38100" dist="38100" dir="2700000" algn="tl">
                    <a:srgbClr val="FFFFFF"/>
                  </a:outerShdw>
                </a:effectLst>
              </a:rPr>
              <a:t>Pesticide Chemical Characteristics </a:t>
            </a:r>
          </a:p>
        </p:txBody>
      </p:sp>
      <p:sp>
        <p:nvSpPr>
          <p:cNvPr id="226307" name="Rectangle 3"/>
          <p:cNvSpPr>
            <a:spLocks noGrp="1" noChangeArrowheads="1"/>
          </p:cNvSpPr>
          <p:nvPr>
            <p:ph type="body" idx="1"/>
          </p:nvPr>
        </p:nvSpPr>
        <p:spPr>
          <a:xfrm>
            <a:off x="152400" y="1447800"/>
            <a:ext cx="8915400" cy="5257800"/>
          </a:xfrm>
        </p:spPr>
        <p:txBody>
          <a:bodyPr/>
          <a:lstStyle/>
          <a:p>
            <a:r>
              <a:rPr lang="en-US" altLang="en-US" sz="2800" b="1">
                <a:solidFill>
                  <a:srgbClr val="FFFF99"/>
                </a:solidFill>
                <a:effectLst>
                  <a:outerShdw blurRad="38100" dist="38100" dir="2700000" algn="tl">
                    <a:srgbClr val="FFFFFF"/>
                  </a:outerShdw>
                </a:effectLst>
              </a:rPr>
              <a:t>Solubility</a:t>
            </a:r>
            <a:r>
              <a:rPr lang="en-US" altLang="en-US" sz="2800" b="1">
                <a:effectLst>
                  <a:outerShdw blurRad="38100" dist="38100" dir="2700000" algn="tl">
                    <a:srgbClr val="336699"/>
                  </a:outerShdw>
                </a:effectLst>
              </a:rPr>
              <a:t> -- Dissolve easily in water; likely to move into water systems</a:t>
            </a:r>
          </a:p>
          <a:p>
            <a:endParaRPr lang="en-US" altLang="en-US" sz="1600" b="1">
              <a:effectLst>
                <a:outerShdw blurRad="38100" dist="38100" dir="2700000" algn="tl">
                  <a:srgbClr val="336699"/>
                </a:outerShdw>
              </a:effectLst>
            </a:endParaRPr>
          </a:p>
          <a:p>
            <a:r>
              <a:rPr lang="en-US" altLang="en-US" sz="2800" b="1">
                <a:solidFill>
                  <a:srgbClr val="FFFF99"/>
                </a:solidFill>
                <a:effectLst>
                  <a:outerShdw blurRad="38100" dist="38100" dir="2700000" algn="tl">
                    <a:srgbClr val="FFFFFF"/>
                  </a:outerShdw>
                </a:effectLst>
              </a:rPr>
              <a:t>Adsorption</a:t>
            </a:r>
            <a:r>
              <a:rPr lang="en-US" altLang="en-US" sz="2800" b="1">
                <a:effectLst>
                  <a:outerShdw blurRad="38100" dist="38100" dir="2700000" algn="tl">
                    <a:srgbClr val="336699"/>
                  </a:outerShdw>
                </a:effectLst>
              </a:rPr>
              <a:t> -- Tightly attached (strongly adsorbed) to soil particles; unlikely to move out of the soil and into water systems</a:t>
            </a:r>
          </a:p>
          <a:p>
            <a:endParaRPr lang="en-US" altLang="en-US" sz="1600" b="1">
              <a:effectLst>
                <a:outerShdw blurRad="38100" dist="38100" dir="2700000" algn="tl">
                  <a:srgbClr val="336699"/>
                </a:outerShdw>
              </a:effectLst>
            </a:endParaRPr>
          </a:p>
          <a:p>
            <a:r>
              <a:rPr lang="en-US" altLang="en-US" sz="2800" b="1">
                <a:solidFill>
                  <a:srgbClr val="FFFF99"/>
                </a:solidFill>
                <a:effectLst>
                  <a:outerShdw blurRad="38100" dist="38100" dir="2700000" algn="tl">
                    <a:srgbClr val="FFFFFF"/>
                  </a:outerShdw>
                </a:effectLst>
              </a:rPr>
              <a:t>Persistence</a:t>
            </a:r>
            <a:r>
              <a:rPr lang="en-US" altLang="en-US" sz="2800" b="1">
                <a:effectLst>
                  <a:outerShdw blurRad="38100" dist="38100" dir="2700000" algn="tl">
                    <a:srgbClr val="336699"/>
                  </a:outerShdw>
                </a:effectLst>
              </a:rPr>
              <a:t> -- Decompose slowly &amp; remain active in the environment long after application, providing continued pest control</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228600" y="274638"/>
            <a:ext cx="8686800" cy="1143000"/>
          </a:xfrm>
        </p:spPr>
        <p:txBody>
          <a:bodyPr/>
          <a:lstStyle/>
          <a:p>
            <a:r>
              <a:rPr lang="en-US" altLang="en-US" sz="4000" b="1">
                <a:effectLst>
                  <a:outerShdw blurRad="38100" dist="38100" dir="2700000" algn="tl">
                    <a:srgbClr val="FFFFFF"/>
                  </a:outerShdw>
                </a:effectLst>
              </a:rPr>
              <a:t>Pesticide-Water Movement in Soils</a:t>
            </a:r>
          </a:p>
        </p:txBody>
      </p:sp>
      <p:sp>
        <p:nvSpPr>
          <p:cNvPr id="207875" name="Rectangle 3"/>
          <p:cNvSpPr>
            <a:spLocks noGrp="1" noChangeArrowheads="1"/>
          </p:cNvSpPr>
          <p:nvPr>
            <p:ph type="body" idx="1"/>
          </p:nvPr>
        </p:nvSpPr>
        <p:spPr>
          <a:xfrm>
            <a:off x="381000" y="1798638"/>
            <a:ext cx="8382000" cy="3459162"/>
          </a:xfrm>
        </p:spPr>
        <p:txBody>
          <a:bodyPr/>
          <a:lstStyle/>
          <a:p>
            <a:pPr>
              <a:lnSpc>
                <a:spcPct val="90000"/>
              </a:lnSpc>
              <a:buFontTx/>
              <a:buNone/>
            </a:pPr>
            <a:r>
              <a:rPr lang="en-US" altLang="en-US" b="1" u="sng">
                <a:solidFill>
                  <a:srgbClr val="FFFF99"/>
                </a:solidFill>
                <a:effectLst>
                  <a:outerShdw blurRad="38100" dist="38100" dir="2700000" algn="tl">
                    <a:srgbClr val="FFFFFF"/>
                  </a:outerShdw>
                </a:effectLst>
              </a:rPr>
              <a:t>Fine-textured Soils with Organic Matter</a:t>
            </a:r>
            <a:r>
              <a:rPr lang="en-US" altLang="en-US" b="1">
                <a:effectLst>
                  <a:outerShdw blurRad="38100" dist="38100" dir="2700000" algn="tl">
                    <a:srgbClr val="336699"/>
                  </a:outerShdw>
                </a:effectLst>
              </a:rPr>
              <a:t>: pesticides + water move downward </a:t>
            </a:r>
            <a:r>
              <a:rPr lang="en-US" altLang="en-US" b="1" i="1">
                <a:effectLst>
                  <a:outerShdw blurRad="38100" dist="38100" dir="2700000" algn="tl">
                    <a:srgbClr val="336699"/>
                  </a:outerShdw>
                </a:effectLst>
              </a:rPr>
              <a:t>slowly</a:t>
            </a:r>
          </a:p>
          <a:p>
            <a:pPr>
              <a:lnSpc>
                <a:spcPct val="90000"/>
              </a:lnSpc>
              <a:buFontTx/>
              <a:buNone/>
            </a:pPr>
            <a:endParaRPr lang="en-US" altLang="en-US" b="1">
              <a:effectLst>
                <a:outerShdw blurRad="38100" dist="38100" dir="2700000" algn="tl">
                  <a:srgbClr val="336699"/>
                </a:outerShdw>
              </a:effectLst>
            </a:endParaRPr>
          </a:p>
          <a:p>
            <a:pPr>
              <a:lnSpc>
                <a:spcPct val="90000"/>
              </a:lnSpc>
              <a:buFontTx/>
              <a:buNone/>
            </a:pPr>
            <a:r>
              <a:rPr lang="en-US" altLang="en-US" b="1" u="sng">
                <a:solidFill>
                  <a:srgbClr val="FFFF99"/>
                </a:solidFill>
                <a:effectLst>
                  <a:outerShdw blurRad="38100" dist="38100" dir="2700000" algn="tl">
                    <a:srgbClr val="FFFFFF"/>
                  </a:outerShdw>
                </a:effectLst>
              </a:rPr>
              <a:t>Coarse, Sandy Soils</a:t>
            </a:r>
            <a:r>
              <a:rPr lang="en-US" altLang="en-US" b="1">
                <a:effectLst>
                  <a:outerShdw blurRad="38100" dist="38100" dir="2700000" algn="tl">
                    <a:srgbClr val="336699"/>
                  </a:outerShdw>
                </a:effectLst>
              </a:rPr>
              <a:t>:                            pesticides + water move downward </a:t>
            </a:r>
            <a:r>
              <a:rPr lang="en-US" altLang="en-US" b="1" i="1">
                <a:effectLst>
                  <a:outerShdw blurRad="38100" dist="38100" dir="2700000" algn="tl">
                    <a:srgbClr val="336699"/>
                  </a:outerShdw>
                </a:effectLst>
              </a:rPr>
              <a:t>rapidly</a:t>
            </a:r>
            <a:r>
              <a:rPr lang="en-US" altLang="en-US" b="1">
                <a:effectLst>
                  <a:outerShdw blurRad="38100" dist="38100" dir="2700000" algn="tl">
                    <a:srgbClr val="336699"/>
                  </a:outerShdw>
                </a:effectLst>
              </a:rPr>
              <a:t>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0" y="0"/>
            <a:ext cx="9144000" cy="914400"/>
          </a:xfrm>
        </p:spPr>
        <p:txBody>
          <a:bodyPr/>
          <a:lstStyle/>
          <a:p>
            <a:r>
              <a:rPr lang="en-US" altLang="en-US" sz="4000" b="1">
                <a:effectLst>
                  <a:outerShdw blurRad="38100" dist="38100" dir="2700000" algn="tl">
                    <a:srgbClr val="FFFFFF"/>
                  </a:outerShdw>
                </a:effectLst>
              </a:rPr>
              <a:t>Prevent Groundwater Contamination</a:t>
            </a:r>
          </a:p>
        </p:txBody>
      </p:sp>
      <p:sp>
        <p:nvSpPr>
          <p:cNvPr id="225283" name="Rectangle 3"/>
          <p:cNvSpPr>
            <a:spLocks noGrp="1" noChangeArrowheads="1"/>
          </p:cNvSpPr>
          <p:nvPr>
            <p:ph type="body" idx="1"/>
          </p:nvPr>
        </p:nvSpPr>
        <p:spPr>
          <a:xfrm>
            <a:off x="76200" y="1066800"/>
            <a:ext cx="9144000" cy="5791200"/>
          </a:xfrm>
        </p:spPr>
        <p:txBody>
          <a:bodyPr/>
          <a:lstStyle/>
          <a:p>
            <a:pPr>
              <a:lnSpc>
                <a:spcPct val="80000"/>
              </a:lnSpc>
              <a:buFontTx/>
              <a:buNone/>
            </a:pPr>
            <a:r>
              <a:rPr lang="en-US" altLang="en-US" sz="2800" b="1">
                <a:effectLst>
                  <a:outerShdw blurRad="38100" dist="38100" dir="2700000" algn="tl">
                    <a:srgbClr val="336699"/>
                  </a:outerShdw>
                </a:effectLst>
              </a:rPr>
              <a:t>Avoid…</a:t>
            </a:r>
          </a:p>
          <a:p>
            <a:pPr>
              <a:lnSpc>
                <a:spcPct val="80000"/>
              </a:lnSpc>
            </a:pPr>
            <a:r>
              <a:rPr lang="en-US" altLang="en-US" sz="2800" b="1">
                <a:solidFill>
                  <a:srgbClr val="FFFFCC"/>
                </a:solidFill>
                <a:effectLst>
                  <a:outerShdw blurRad="38100" dist="38100" dir="2700000" algn="tl">
                    <a:srgbClr val="FFFFFF"/>
                  </a:outerShdw>
                </a:effectLst>
              </a:rPr>
              <a:t>using more pesticide than the labeling directs</a:t>
            </a:r>
          </a:p>
          <a:p>
            <a:pPr>
              <a:lnSpc>
                <a:spcPct val="80000"/>
              </a:lnSpc>
            </a:pPr>
            <a:r>
              <a:rPr lang="en-US" altLang="en-US" sz="2800" b="1">
                <a:effectLst>
                  <a:outerShdw blurRad="38100" dist="38100" dir="2700000" algn="tl">
                    <a:srgbClr val="336699"/>
                  </a:outerShdw>
                </a:effectLst>
              </a:rPr>
              <a:t>application methods that present special risks</a:t>
            </a:r>
          </a:p>
          <a:p>
            <a:pPr>
              <a:lnSpc>
                <a:spcPct val="80000"/>
              </a:lnSpc>
            </a:pPr>
            <a:r>
              <a:rPr lang="en-US" altLang="en-US" sz="2800" b="1">
                <a:solidFill>
                  <a:srgbClr val="FFFFCC"/>
                </a:solidFill>
                <a:effectLst>
                  <a:outerShdw blurRad="38100" dist="38100" dir="2700000" algn="tl">
                    <a:srgbClr val="FFFFFF"/>
                  </a:outerShdw>
                </a:effectLst>
              </a:rPr>
              <a:t>back-siphoning pesticides into your water source</a:t>
            </a:r>
          </a:p>
          <a:p>
            <a:pPr>
              <a:lnSpc>
                <a:spcPct val="80000"/>
              </a:lnSpc>
              <a:buFontTx/>
              <a:buNone/>
            </a:pPr>
            <a:endParaRPr lang="en-US" altLang="en-US" sz="2800" b="1">
              <a:solidFill>
                <a:srgbClr val="FFFFCC"/>
              </a:solidFill>
              <a:effectLst>
                <a:outerShdw blurRad="38100" dist="38100" dir="2700000" algn="tl">
                  <a:srgbClr val="FFFFFF"/>
                </a:outerShdw>
              </a:effectLst>
            </a:endParaRPr>
          </a:p>
          <a:p>
            <a:pPr>
              <a:lnSpc>
                <a:spcPct val="80000"/>
              </a:lnSpc>
              <a:buFontTx/>
              <a:buNone/>
            </a:pPr>
            <a:r>
              <a:rPr lang="en-US" altLang="en-US" sz="2800" b="1">
                <a:effectLst>
                  <a:outerShdw blurRad="38100" dist="38100" dir="2700000" algn="tl">
                    <a:srgbClr val="336699"/>
                  </a:outerShdw>
                </a:effectLst>
              </a:rPr>
              <a:t>Locate…</a:t>
            </a:r>
          </a:p>
          <a:p>
            <a:pPr>
              <a:lnSpc>
                <a:spcPct val="80000"/>
              </a:lnSpc>
            </a:pPr>
            <a:r>
              <a:rPr lang="en-US" altLang="en-US" sz="2800" b="1">
                <a:solidFill>
                  <a:srgbClr val="FFFFCC"/>
                </a:solidFill>
                <a:effectLst>
                  <a:outerShdw blurRad="38100" dist="38100" dir="2700000" algn="tl">
                    <a:srgbClr val="FFFFFF"/>
                  </a:outerShdw>
                </a:effectLst>
              </a:rPr>
              <a:t>pesticide storage facilities, mix-load, and equipment-cleaning sites </a:t>
            </a:r>
            <a:r>
              <a:rPr lang="en-US" altLang="en-US" sz="2800" b="1" u="sng">
                <a:solidFill>
                  <a:srgbClr val="FFFFCC"/>
                </a:solidFill>
                <a:effectLst>
                  <a:outerShdw blurRad="38100" dist="38100" dir="2700000" algn="tl">
                    <a:srgbClr val="FFFFFF"/>
                  </a:outerShdw>
                </a:effectLst>
              </a:rPr>
              <a:t>&gt;</a:t>
            </a:r>
            <a:r>
              <a:rPr lang="en-US" altLang="en-US" sz="2800" b="1">
                <a:solidFill>
                  <a:srgbClr val="FFFFCC"/>
                </a:solidFill>
                <a:effectLst>
                  <a:outerShdw blurRad="38100" dist="38100" dir="2700000" algn="tl">
                    <a:srgbClr val="FFFFFF"/>
                  </a:outerShdw>
                </a:effectLst>
              </a:rPr>
              <a:t>100 feet from surface water and direct links to ground water </a:t>
            </a:r>
          </a:p>
          <a:p>
            <a:pPr>
              <a:lnSpc>
                <a:spcPct val="80000"/>
              </a:lnSpc>
              <a:buFontTx/>
              <a:buNone/>
            </a:pPr>
            <a:endParaRPr lang="en-US" altLang="en-US" sz="2800" b="1">
              <a:solidFill>
                <a:srgbClr val="FFFFCC"/>
              </a:solidFill>
              <a:effectLst>
                <a:outerShdw blurRad="38100" dist="38100" dir="2700000" algn="tl">
                  <a:srgbClr val="FFFFFF"/>
                </a:outerShdw>
              </a:effectLst>
            </a:endParaRPr>
          </a:p>
          <a:p>
            <a:pPr>
              <a:lnSpc>
                <a:spcPct val="80000"/>
              </a:lnSpc>
              <a:buFontTx/>
              <a:buNone/>
            </a:pPr>
            <a:r>
              <a:rPr lang="en-US" altLang="en-US" sz="2800" b="1">
                <a:effectLst>
                  <a:outerShdw blurRad="38100" dist="38100" dir="2700000" algn="tl">
                    <a:srgbClr val="336699"/>
                  </a:outerShdw>
                </a:effectLst>
              </a:rPr>
              <a:t>Dispose…</a:t>
            </a:r>
          </a:p>
          <a:p>
            <a:pPr>
              <a:lnSpc>
                <a:spcPct val="80000"/>
              </a:lnSpc>
            </a:pPr>
            <a:r>
              <a:rPr lang="en-US" altLang="en-US" sz="2800" b="1">
                <a:solidFill>
                  <a:srgbClr val="FFFFCC"/>
                </a:solidFill>
                <a:effectLst>
                  <a:outerShdw blurRad="38100" dist="38100" dir="2700000" algn="tl">
                    <a:srgbClr val="FFFFFF"/>
                  </a:outerShdw>
                </a:effectLst>
              </a:rPr>
              <a:t>unused pesticides, pesticide containers, and equipment and container rinse water correctly</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ctrTitle"/>
          </p:nvPr>
        </p:nvSpPr>
        <p:spPr>
          <a:xfrm>
            <a:off x="304800" y="304800"/>
            <a:ext cx="8229600" cy="1755775"/>
          </a:xfrm>
        </p:spPr>
        <p:txBody>
          <a:bodyPr anchor="ctr"/>
          <a:lstStyle/>
          <a:p>
            <a:r>
              <a:rPr lang="en-US" altLang="en-US" sz="5400" b="1">
                <a:effectLst>
                  <a:outerShdw blurRad="38100" dist="38100" dir="2700000" algn="tl">
                    <a:srgbClr val="FFFFFF"/>
                  </a:outerShdw>
                </a:effectLst>
              </a:rPr>
              <a:t>Harmful Effects &amp; Emergency Response</a:t>
            </a:r>
          </a:p>
        </p:txBody>
      </p:sp>
      <p:sp>
        <p:nvSpPr>
          <p:cNvPr id="158723" name="Rectangle 3"/>
          <p:cNvSpPr>
            <a:spLocks noGrp="1" noChangeArrowheads="1"/>
          </p:cNvSpPr>
          <p:nvPr>
            <p:ph type="subTitle" idx="1"/>
          </p:nvPr>
        </p:nvSpPr>
        <p:spPr>
          <a:xfrm>
            <a:off x="1295400" y="1143000"/>
            <a:ext cx="6400800" cy="1752600"/>
          </a:xfrm>
        </p:spPr>
        <p:txBody>
          <a:bodyPr/>
          <a:lstStyle/>
          <a:p>
            <a:endParaRPr lang="en-US" altLang="en-US" sz="4000" b="1">
              <a:effectLst>
                <a:outerShdw blurRad="38100" dist="38100" dir="2700000" algn="tl">
                  <a:srgbClr val="336699"/>
                </a:outerShdw>
              </a:effectLst>
            </a:endParaRPr>
          </a:p>
          <a:p>
            <a:r>
              <a:rPr lang="en-US" altLang="en-US" sz="4000" b="1">
                <a:effectLst>
                  <a:outerShdw blurRad="38100" dist="38100" dir="2700000" algn="tl">
                    <a:srgbClr val="336699"/>
                  </a:outerShdw>
                </a:effectLst>
              </a:rPr>
              <a:t>Chapter 6</a:t>
            </a:r>
          </a:p>
        </p:txBody>
      </p:sp>
      <p:sp>
        <p:nvSpPr>
          <p:cNvPr id="158724" name="Rectangle 4"/>
          <p:cNvSpPr>
            <a:spLocks noChangeArrowheads="1"/>
          </p:cNvSpPr>
          <p:nvPr/>
        </p:nvSpPr>
        <p:spPr bwMode="auto">
          <a:xfrm>
            <a:off x="2732088" y="3097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grpSp>
        <p:nvGrpSpPr>
          <p:cNvPr id="158730" name="Group 10"/>
          <p:cNvGrpSpPr>
            <a:grpSpLocks/>
          </p:cNvGrpSpPr>
          <p:nvPr/>
        </p:nvGrpSpPr>
        <p:grpSpPr bwMode="auto">
          <a:xfrm>
            <a:off x="5414963" y="3097213"/>
            <a:ext cx="3776662" cy="0"/>
            <a:chOff x="0" y="0"/>
            <a:chExt cx="2379" cy="0"/>
          </a:xfrm>
        </p:grpSpPr>
        <p:sp>
          <p:nvSpPr>
            <p:cNvPr id="158725" name="Rectangle 5"/>
            <p:cNvSpPr>
              <a:spLocks noChangeArrowheads="1"/>
            </p:cNvSpPr>
            <p:nvPr/>
          </p:nvSpPr>
          <p:spPr bwMode="auto">
            <a:xfrm>
              <a:off x="0" y="0"/>
              <a:ext cx="2379"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58726" name="Rectangle 6"/>
            <p:cNvSpPr>
              <a:spLocks noChangeArrowheads="1"/>
            </p:cNvSpPr>
            <p:nvPr/>
          </p:nvSpPr>
          <p:spPr bwMode="auto">
            <a:xfrm>
              <a:off x="0" y="0"/>
              <a:ext cx="2379"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grpSp>
      <p:sp>
        <p:nvSpPr>
          <p:cNvPr id="158727" name="Rectangle 7"/>
          <p:cNvSpPr>
            <a:spLocks noChangeArrowheads="1"/>
          </p:cNvSpPr>
          <p:nvPr/>
        </p:nvSpPr>
        <p:spPr bwMode="auto">
          <a:xfrm>
            <a:off x="5414963" y="3097213"/>
            <a:ext cx="3776662"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pic>
        <p:nvPicPr>
          <p:cNvPr id="158732" name="Picture 12" descr="http://groundwater.orst.edu/protect/images/pestspil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617788"/>
            <a:ext cx="3429000" cy="40116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7" name="Rectangle 5"/>
          <p:cNvSpPr>
            <a:spLocks noGrp="1" noChangeArrowheads="1"/>
          </p:cNvSpPr>
          <p:nvPr>
            <p:ph type="ctrTitle"/>
          </p:nvPr>
        </p:nvSpPr>
        <p:spPr>
          <a:xfrm>
            <a:off x="609600" y="3581400"/>
            <a:ext cx="8229600" cy="1755775"/>
          </a:xfrm>
        </p:spPr>
        <p:txBody>
          <a:bodyPr anchor="ctr"/>
          <a:lstStyle/>
          <a:p>
            <a:r>
              <a:rPr lang="en-US" altLang="en-US" sz="5400">
                <a:effectLst>
                  <a:outerShdw blurRad="38100" dist="38100" dir="2700000" algn="tl">
                    <a:srgbClr val="FFFFFF"/>
                  </a:outerShdw>
                </a:effectLst>
              </a:rPr>
              <a:t>Principles of Pest Control</a:t>
            </a:r>
          </a:p>
        </p:txBody>
      </p:sp>
      <p:sp>
        <p:nvSpPr>
          <p:cNvPr id="146438" name="Rectangle 6"/>
          <p:cNvSpPr>
            <a:spLocks noGrp="1" noChangeArrowheads="1"/>
          </p:cNvSpPr>
          <p:nvPr>
            <p:ph type="subTitle" idx="1"/>
          </p:nvPr>
        </p:nvSpPr>
        <p:spPr>
          <a:xfrm>
            <a:off x="1447800" y="5257800"/>
            <a:ext cx="6400800" cy="990600"/>
          </a:xfrm>
        </p:spPr>
        <p:txBody>
          <a:bodyPr/>
          <a:lstStyle/>
          <a:p>
            <a:r>
              <a:rPr lang="en-US" altLang="en-US" sz="4000">
                <a:effectLst>
                  <a:outerShdw blurRad="38100" dist="38100" dir="2700000" algn="tl">
                    <a:srgbClr val="336699"/>
                  </a:outerShdw>
                </a:effectLst>
              </a:rPr>
              <a:t>Chapter 1</a:t>
            </a:r>
          </a:p>
        </p:txBody>
      </p:sp>
      <p:pic>
        <p:nvPicPr>
          <p:cNvPr id="146440" name="Picture 8" descr="D:\My Pictures\sprayers\045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03200"/>
            <a:ext cx="5638800" cy="375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lstStyle/>
          <a:p>
            <a:r>
              <a:rPr lang="en-US" altLang="en-US" b="1">
                <a:effectLst>
                  <a:outerShdw blurRad="38100" dist="38100" dir="2700000" algn="tl">
                    <a:srgbClr val="FFFFFF"/>
                  </a:outerShdw>
                </a:effectLst>
              </a:rPr>
              <a:t>Hazard = Toxicity x Exposure</a:t>
            </a:r>
          </a:p>
        </p:txBody>
      </p:sp>
      <p:sp>
        <p:nvSpPr>
          <p:cNvPr id="229379" name="Rectangle 3"/>
          <p:cNvSpPr>
            <a:spLocks noGrp="1" noChangeArrowheads="1"/>
          </p:cNvSpPr>
          <p:nvPr>
            <p:ph type="body" idx="1"/>
          </p:nvPr>
        </p:nvSpPr>
        <p:spPr>
          <a:xfrm>
            <a:off x="457200" y="1722438"/>
            <a:ext cx="8229600" cy="4525962"/>
          </a:xfrm>
        </p:spPr>
        <p:txBody>
          <a:bodyPr/>
          <a:lstStyle/>
          <a:p>
            <a:r>
              <a:rPr lang="en-US" altLang="en-US" b="1" i="1">
                <a:solidFill>
                  <a:srgbClr val="FFFFCC"/>
                </a:solidFill>
                <a:effectLst>
                  <a:outerShdw blurRad="38100" dist="38100" dir="2700000" algn="tl">
                    <a:srgbClr val="FFFFFF"/>
                  </a:outerShdw>
                </a:effectLst>
              </a:rPr>
              <a:t>Hazard</a:t>
            </a:r>
            <a:r>
              <a:rPr lang="en-US" altLang="en-US" b="1">
                <a:solidFill>
                  <a:srgbClr val="FFFFCC"/>
                </a:solidFill>
                <a:effectLst>
                  <a:outerShdw blurRad="38100" dist="38100" dir="2700000" algn="tl">
                    <a:srgbClr val="FFFFFF"/>
                  </a:outerShdw>
                </a:effectLst>
              </a:rPr>
              <a:t>: </a:t>
            </a:r>
            <a:r>
              <a:rPr lang="en-US" altLang="en-US" b="1">
                <a:effectLst>
                  <a:outerShdw blurRad="38100" dist="38100" dir="2700000" algn="tl">
                    <a:srgbClr val="336699"/>
                  </a:outerShdw>
                </a:effectLst>
              </a:rPr>
              <a:t>risk of harmful effects from pesticides</a:t>
            </a:r>
          </a:p>
          <a:p>
            <a:endParaRPr lang="en-US" altLang="en-US" b="1">
              <a:effectLst>
                <a:outerShdw blurRad="38100" dist="38100" dir="2700000" algn="tl">
                  <a:srgbClr val="336699"/>
                </a:outerShdw>
              </a:effectLst>
            </a:endParaRPr>
          </a:p>
          <a:p>
            <a:r>
              <a:rPr lang="en-US" altLang="en-US" b="1" i="1">
                <a:solidFill>
                  <a:srgbClr val="FFFFCC"/>
                </a:solidFill>
                <a:effectLst>
                  <a:outerShdw blurRad="38100" dist="38100" dir="2700000" algn="tl">
                    <a:srgbClr val="FFFFFF"/>
                  </a:outerShdw>
                </a:effectLst>
              </a:rPr>
              <a:t>Toxicity: </a:t>
            </a:r>
            <a:r>
              <a:rPr lang="en-US" altLang="en-US" b="1">
                <a:effectLst>
                  <a:outerShdw blurRad="38100" dist="38100" dir="2700000" algn="tl">
                    <a:srgbClr val="336699"/>
                  </a:outerShdw>
                </a:effectLst>
              </a:rPr>
              <a:t>measures the ability of a pesticide to cause harmful effects </a:t>
            </a:r>
          </a:p>
          <a:p>
            <a:endParaRPr lang="en-US" altLang="en-US" b="1">
              <a:effectLst>
                <a:outerShdw blurRad="38100" dist="38100" dir="2700000" algn="tl">
                  <a:srgbClr val="336699"/>
                </a:outerShdw>
              </a:effectLst>
            </a:endParaRPr>
          </a:p>
          <a:p>
            <a:r>
              <a:rPr lang="en-US" altLang="en-US" b="1" i="1">
                <a:solidFill>
                  <a:srgbClr val="FFFFCC"/>
                </a:solidFill>
                <a:effectLst>
                  <a:outerShdw blurRad="38100" dist="38100" dir="2700000" algn="tl">
                    <a:srgbClr val="FFFFFF"/>
                  </a:outerShdw>
                </a:effectLst>
              </a:rPr>
              <a:t>Exposure</a:t>
            </a:r>
            <a:r>
              <a:rPr lang="en-US" altLang="en-US" b="1">
                <a:effectLst>
                  <a:outerShdw blurRad="38100" dist="38100" dir="2700000" algn="tl">
                    <a:srgbClr val="336699"/>
                  </a:outerShdw>
                </a:effectLst>
              </a:rPr>
              <a:t>: total amount of pesticide that gets on or in the body</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r>
              <a:rPr lang="en-US" altLang="en-US">
                <a:effectLst>
                  <a:outerShdw blurRad="38100" dist="38100" dir="2700000" algn="tl">
                    <a:srgbClr val="FFFFFF"/>
                  </a:outerShdw>
                </a:effectLst>
              </a:rPr>
              <a:t>Pesticide Exposure</a:t>
            </a:r>
          </a:p>
        </p:txBody>
      </p:sp>
      <p:sp>
        <p:nvSpPr>
          <p:cNvPr id="199683" name="Rectangle 3"/>
          <p:cNvSpPr>
            <a:spLocks noGrp="1" noChangeArrowheads="1"/>
          </p:cNvSpPr>
          <p:nvPr>
            <p:ph type="body" idx="1"/>
          </p:nvPr>
        </p:nvSpPr>
        <p:spPr/>
        <p:txBody>
          <a:bodyPr/>
          <a:lstStyle/>
          <a:p>
            <a:pPr algn="ctr">
              <a:buFontTx/>
              <a:buNone/>
            </a:pPr>
            <a:r>
              <a:rPr lang="en-US" altLang="en-US" b="1">
                <a:solidFill>
                  <a:schemeClr val="folHlink"/>
                </a:solidFill>
                <a:effectLst>
                  <a:outerShdw blurRad="38100" dist="38100" dir="2700000" algn="tl">
                    <a:srgbClr val="FFFFFF"/>
                  </a:outerShdw>
                </a:effectLst>
              </a:rPr>
              <a:t>Dermal (skin): most common exposure</a:t>
            </a:r>
          </a:p>
          <a:p>
            <a:pPr algn="ctr">
              <a:buFontTx/>
              <a:buNone/>
            </a:pPr>
            <a:endParaRPr lang="en-US" altLang="en-US" b="1">
              <a:solidFill>
                <a:schemeClr val="folHlink"/>
              </a:solidFill>
              <a:effectLst>
                <a:outerShdw blurRad="38100" dist="38100" dir="2700000" algn="tl">
                  <a:srgbClr val="FFFFFF"/>
                </a:outerShdw>
              </a:effectLst>
            </a:endParaRPr>
          </a:p>
          <a:p>
            <a:pPr algn="ctr">
              <a:buFontTx/>
              <a:buNone/>
            </a:pPr>
            <a:r>
              <a:rPr lang="en-US" altLang="en-US" b="1">
                <a:solidFill>
                  <a:srgbClr val="FFFFCC"/>
                </a:solidFill>
                <a:effectLst>
                  <a:outerShdw blurRad="38100" dist="38100" dir="2700000" algn="tl">
                    <a:srgbClr val="FFFFFF"/>
                  </a:outerShdw>
                </a:effectLst>
              </a:rPr>
              <a:t>Ocular</a:t>
            </a:r>
            <a:r>
              <a:rPr lang="en-US" altLang="en-US" b="1">
                <a:effectLst>
                  <a:outerShdw blurRad="38100" dist="38100" dir="2700000" algn="tl">
                    <a:srgbClr val="336699"/>
                  </a:outerShdw>
                </a:effectLst>
              </a:rPr>
              <a:t> (eyes)</a:t>
            </a:r>
          </a:p>
          <a:p>
            <a:pPr algn="ctr">
              <a:buFontTx/>
              <a:buNone/>
            </a:pPr>
            <a:endParaRPr lang="en-US" altLang="en-US" b="1">
              <a:effectLst>
                <a:outerShdw blurRad="38100" dist="38100" dir="2700000" algn="tl">
                  <a:srgbClr val="336699"/>
                </a:outerShdw>
              </a:effectLst>
            </a:endParaRPr>
          </a:p>
          <a:p>
            <a:pPr algn="ctr">
              <a:buFontTx/>
              <a:buNone/>
            </a:pPr>
            <a:r>
              <a:rPr lang="en-US" altLang="en-US" b="1">
                <a:solidFill>
                  <a:srgbClr val="FFFFCC"/>
                </a:solidFill>
                <a:effectLst>
                  <a:outerShdw blurRad="38100" dist="38100" dir="2700000" algn="tl">
                    <a:srgbClr val="FFFFFF"/>
                  </a:outerShdw>
                </a:effectLst>
              </a:rPr>
              <a:t>Inhalation</a:t>
            </a:r>
            <a:r>
              <a:rPr lang="en-US" altLang="en-US" b="1">
                <a:effectLst>
                  <a:outerShdw blurRad="38100" dist="38100" dir="2700000" algn="tl">
                    <a:srgbClr val="336699"/>
                  </a:outerShdw>
                </a:effectLst>
              </a:rPr>
              <a:t> (nose, mouth)</a:t>
            </a:r>
          </a:p>
          <a:p>
            <a:pPr algn="ctr">
              <a:buFontTx/>
              <a:buNone/>
            </a:pPr>
            <a:endParaRPr lang="en-US" altLang="en-US" b="1">
              <a:effectLst>
                <a:outerShdw blurRad="38100" dist="38100" dir="2700000" algn="tl">
                  <a:srgbClr val="336699"/>
                </a:outerShdw>
              </a:effectLst>
            </a:endParaRPr>
          </a:p>
          <a:p>
            <a:pPr algn="ctr">
              <a:buFontTx/>
              <a:buNone/>
            </a:pPr>
            <a:r>
              <a:rPr lang="en-US" altLang="en-US" b="1">
                <a:solidFill>
                  <a:srgbClr val="FFFFCC"/>
                </a:solidFill>
                <a:effectLst>
                  <a:outerShdw blurRad="38100" dist="38100" dir="2700000" algn="tl">
                    <a:srgbClr val="FFFFFF"/>
                  </a:outerShdw>
                </a:effectLst>
              </a:rPr>
              <a:t>Oral </a:t>
            </a:r>
            <a:r>
              <a:rPr lang="en-US" altLang="en-US" b="1">
                <a:effectLst>
                  <a:outerShdw blurRad="38100" dist="38100" dir="2700000" algn="tl">
                    <a:srgbClr val="336699"/>
                  </a:outerShdw>
                </a:effectLst>
              </a:rPr>
              <a:t>(mouth, swallowing)</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a:lstStyle/>
          <a:p>
            <a:r>
              <a:rPr lang="en-US" altLang="en-US" b="1">
                <a:effectLst>
                  <a:outerShdw blurRad="38100" dist="38100" dir="2700000" algn="tl">
                    <a:srgbClr val="FFFFFF"/>
                  </a:outerShdw>
                </a:effectLst>
              </a:rPr>
              <a:t>Pesticide Absorption</a:t>
            </a:r>
          </a:p>
        </p:txBody>
      </p:sp>
      <p:sp>
        <p:nvSpPr>
          <p:cNvPr id="231427" name="Rectangle 3"/>
          <p:cNvSpPr>
            <a:spLocks noGrp="1" noChangeArrowheads="1"/>
          </p:cNvSpPr>
          <p:nvPr>
            <p:ph type="body" idx="1"/>
          </p:nvPr>
        </p:nvSpPr>
        <p:spPr>
          <a:xfrm>
            <a:off x="152400" y="1676400"/>
            <a:ext cx="8915400" cy="5181600"/>
          </a:xfrm>
        </p:spPr>
        <p:txBody>
          <a:bodyPr/>
          <a:lstStyle/>
          <a:p>
            <a:pPr marL="609600" indent="-609600">
              <a:buFontTx/>
              <a:buNone/>
            </a:pPr>
            <a:r>
              <a:rPr lang="en-US" altLang="en-US" b="1">
                <a:solidFill>
                  <a:srgbClr val="FFFFCC"/>
                </a:solidFill>
                <a:effectLst>
                  <a:outerShdw blurRad="38100" dist="38100" dir="2700000" algn="tl">
                    <a:srgbClr val="FFFFFF"/>
                  </a:outerShdw>
                </a:effectLst>
              </a:rPr>
              <a:t>The amount of pesticide absorbed through the skin (and eyes) and into the body depends on…</a:t>
            </a:r>
          </a:p>
          <a:p>
            <a:pPr marL="609600" indent="-609600">
              <a:buFontTx/>
              <a:buNone/>
            </a:pPr>
            <a:endParaRPr lang="en-US" altLang="en-US" b="1">
              <a:solidFill>
                <a:srgbClr val="FFFFCC"/>
              </a:solidFill>
              <a:effectLst>
                <a:outerShdw blurRad="38100" dist="38100" dir="2700000" algn="tl">
                  <a:srgbClr val="FFFFFF"/>
                </a:outerShdw>
              </a:effectLst>
            </a:endParaRPr>
          </a:p>
          <a:p>
            <a:pPr marL="609600" indent="-609600">
              <a:buFontTx/>
              <a:buAutoNum type="arabicParenR"/>
            </a:pPr>
            <a:r>
              <a:rPr lang="en-US" altLang="en-US" b="1">
                <a:effectLst>
                  <a:outerShdw blurRad="38100" dist="38100" dir="2700000" algn="tl">
                    <a:srgbClr val="336699"/>
                  </a:outerShdw>
                </a:effectLst>
              </a:rPr>
              <a:t>Pesticide &amp; pesticide-diluent</a:t>
            </a:r>
          </a:p>
          <a:p>
            <a:pPr marL="609600" indent="-609600">
              <a:buFontTx/>
              <a:buAutoNum type="arabicParenR"/>
            </a:pPr>
            <a:r>
              <a:rPr lang="en-US" altLang="en-US" b="1">
                <a:effectLst>
                  <a:outerShdw blurRad="38100" dist="38100" dir="2700000" algn="tl">
                    <a:srgbClr val="336699"/>
                  </a:outerShdw>
                </a:effectLst>
              </a:rPr>
              <a:t>Area exposed on the body</a:t>
            </a:r>
          </a:p>
          <a:p>
            <a:pPr marL="609600" indent="-609600">
              <a:buFontTx/>
              <a:buAutoNum type="arabicParenR"/>
            </a:pPr>
            <a:r>
              <a:rPr lang="en-US" altLang="en-US" b="1">
                <a:effectLst>
                  <a:outerShdw blurRad="38100" dist="38100" dir="2700000" algn="tl">
                    <a:srgbClr val="336699"/>
                  </a:outerShdw>
                </a:effectLst>
              </a:rPr>
              <a:t>Condition of the exposed skin</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457200" y="0"/>
            <a:ext cx="8229600" cy="1143000"/>
          </a:xfrm>
        </p:spPr>
        <p:txBody>
          <a:bodyPr/>
          <a:lstStyle/>
          <a:p>
            <a:r>
              <a:rPr lang="en-US" altLang="en-US" b="1">
                <a:effectLst>
                  <a:outerShdw blurRad="38100" dist="38100" dir="2700000" algn="tl">
                    <a:srgbClr val="FFFFFF"/>
                  </a:outerShdw>
                </a:effectLst>
              </a:rPr>
              <a:t>Pesticide Exposure</a:t>
            </a:r>
          </a:p>
        </p:txBody>
      </p:sp>
      <p:sp>
        <p:nvSpPr>
          <p:cNvPr id="176131" name="Rectangle 3"/>
          <p:cNvSpPr>
            <a:spLocks noGrp="1" noChangeArrowheads="1"/>
          </p:cNvSpPr>
          <p:nvPr>
            <p:ph type="body" idx="1"/>
          </p:nvPr>
        </p:nvSpPr>
        <p:spPr>
          <a:xfrm>
            <a:off x="0" y="1295400"/>
            <a:ext cx="9144000" cy="5410200"/>
          </a:xfrm>
        </p:spPr>
        <p:txBody>
          <a:bodyPr/>
          <a:lstStyle/>
          <a:p>
            <a:pPr>
              <a:lnSpc>
                <a:spcPct val="90000"/>
              </a:lnSpc>
            </a:pPr>
            <a:r>
              <a:rPr lang="en-US" altLang="en-US" b="1" i="1">
                <a:solidFill>
                  <a:srgbClr val="FFFFCC"/>
                </a:solidFill>
                <a:effectLst>
                  <a:outerShdw blurRad="38100" dist="38100" dir="2700000" algn="tl">
                    <a:srgbClr val="FFFFFF"/>
                  </a:outerShdw>
                </a:effectLst>
              </a:rPr>
              <a:t>Acute effects</a:t>
            </a:r>
            <a:r>
              <a:rPr lang="en-US" altLang="en-US" b="1">
                <a:effectLst>
                  <a:outerShdw blurRad="38100" dist="38100" dir="2700000" algn="tl">
                    <a:srgbClr val="336699"/>
                  </a:outerShdw>
                </a:effectLst>
              </a:rPr>
              <a:t>: illnesses or injuries appearing immediately (or within 24 hours)  following pesticide exposure</a:t>
            </a:r>
          </a:p>
          <a:p>
            <a:pPr>
              <a:lnSpc>
                <a:spcPct val="90000"/>
              </a:lnSpc>
            </a:pPr>
            <a:endParaRPr lang="en-US" altLang="en-US" b="1">
              <a:effectLst>
                <a:outerShdw blurRad="38100" dist="38100" dir="2700000" algn="tl">
                  <a:srgbClr val="336699"/>
                </a:outerShdw>
              </a:effectLst>
            </a:endParaRPr>
          </a:p>
          <a:p>
            <a:pPr>
              <a:lnSpc>
                <a:spcPct val="90000"/>
              </a:lnSpc>
            </a:pPr>
            <a:r>
              <a:rPr lang="en-US" altLang="en-US" b="1" i="1">
                <a:solidFill>
                  <a:srgbClr val="FFFFCC"/>
                </a:solidFill>
                <a:effectLst>
                  <a:outerShdw blurRad="38100" dist="38100" dir="2700000" algn="tl">
                    <a:srgbClr val="FFFFFF"/>
                  </a:outerShdw>
                </a:effectLst>
              </a:rPr>
              <a:t>Delayed effects</a:t>
            </a:r>
            <a:r>
              <a:rPr lang="en-US" altLang="en-US" b="1">
                <a:effectLst>
                  <a:outerShdw blurRad="38100" dist="38100" dir="2700000" algn="tl">
                    <a:srgbClr val="336699"/>
                  </a:outerShdw>
                </a:effectLst>
              </a:rPr>
              <a:t>: illnesses or injuries appearing later than 24 hours following pesticide exposure</a:t>
            </a:r>
          </a:p>
          <a:p>
            <a:pPr>
              <a:lnSpc>
                <a:spcPct val="90000"/>
              </a:lnSpc>
            </a:pPr>
            <a:endParaRPr lang="en-US" altLang="en-US" b="1">
              <a:effectLst>
                <a:outerShdw blurRad="38100" dist="38100" dir="2700000" algn="tl">
                  <a:srgbClr val="336699"/>
                </a:outerShdw>
              </a:effectLst>
            </a:endParaRPr>
          </a:p>
          <a:p>
            <a:pPr>
              <a:lnSpc>
                <a:spcPct val="90000"/>
              </a:lnSpc>
            </a:pPr>
            <a:r>
              <a:rPr lang="en-US" altLang="en-US" b="1" i="1">
                <a:solidFill>
                  <a:srgbClr val="FFFFCC"/>
                </a:solidFill>
                <a:effectLst>
                  <a:outerShdw blurRad="38100" dist="38100" dir="2700000" algn="tl">
                    <a:srgbClr val="FFFFFF"/>
                  </a:outerShdw>
                </a:effectLst>
              </a:rPr>
              <a:t>Allergic effects</a:t>
            </a:r>
            <a:r>
              <a:rPr lang="en-US" altLang="en-US" b="1">
                <a:effectLst>
                  <a:outerShdw blurRad="38100" dist="38100" dir="2700000" algn="tl">
                    <a:srgbClr val="336699"/>
                  </a:outerShdw>
                </a:effectLst>
              </a:rPr>
              <a:t>: reaction following pesticide exposure developed by some, but not experienced by most others.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0" y="76200"/>
            <a:ext cx="9144000" cy="990600"/>
          </a:xfrm>
        </p:spPr>
        <p:txBody>
          <a:bodyPr/>
          <a:lstStyle/>
          <a:p>
            <a:r>
              <a:rPr lang="en-US" altLang="en-US" sz="4000" b="1">
                <a:effectLst>
                  <a:outerShdw blurRad="38100" dist="38100" dir="2700000" algn="tl">
                    <a:srgbClr val="FFFFFF"/>
                  </a:outerShdw>
                </a:effectLst>
              </a:rPr>
              <a:t>Acute Effects from Pesticide Exposure</a:t>
            </a:r>
          </a:p>
        </p:txBody>
      </p:sp>
      <p:sp>
        <p:nvSpPr>
          <p:cNvPr id="200707" name="Rectangle 3"/>
          <p:cNvSpPr>
            <a:spLocks noGrp="1" noChangeArrowheads="1"/>
          </p:cNvSpPr>
          <p:nvPr>
            <p:ph type="body" idx="1"/>
          </p:nvPr>
        </p:nvSpPr>
        <p:spPr>
          <a:xfrm>
            <a:off x="381000" y="1295400"/>
            <a:ext cx="8458200" cy="5334000"/>
          </a:xfrm>
        </p:spPr>
        <p:txBody>
          <a:bodyPr/>
          <a:lstStyle/>
          <a:p>
            <a:pPr>
              <a:lnSpc>
                <a:spcPct val="90000"/>
              </a:lnSpc>
              <a:buFontTx/>
              <a:buNone/>
            </a:pPr>
            <a:r>
              <a:rPr lang="en-US" altLang="en-US" sz="2400">
                <a:solidFill>
                  <a:srgbClr val="FFFF66"/>
                </a:solidFill>
                <a:effectLst>
                  <a:outerShdw blurRad="38100" dist="38100" dir="2700000" algn="tl">
                    <a:srgbClr val="FFFFFF"/>
                  </a:outerShdw>
                </a:effectLst>
              </a:rPr>
              <a:t>Pesticide Poisoning May Cause…</a:t>
            </a:r>
          </a:p>
          <a:p>
            <a:pPr>
              <a:lnSpc>
                <a:spcPct val="90000"/>
              </a:lnSpc>
            </a:pPr>
            <a:r>
              <a:rPr lang="en-US" altLang="en-US" sz="2400">
                <a:effectLst>
                  <a:outerShdw blurRad="38100" dist="38100" dir="2700000" algn="tl">
                    <a:srgbClr val="336699"/>
                  </a:outerShdw>
                </a:effectLst>
              </a:rPr>
              <a:t>nausea, vomiting, diarrhea, and/or stomach cramps</a:t>
            </a:r>
          </a:p>
          <a:p>
            <a:pPr>
              <a:lnSpc>
                <a:spcPct val="90000"/>
              </a:lnSpc>
            </a:pPr>
            <a:r>
              <a:rPr lang="en-US" altLang="en-US" sz="2400">
                <a:effectLst>
                  <a:outerShdw blurRad="38100" dist="38100" dir="2700000" algn="tl">
                    <a:srgbClr val="336699"/>
                  </a:outerShdw>
                </a:effectLst>
              </a:rPr>
              <a:t>headache, dizziness, weakness, and/or confusion</a:t>
            </a:r>
          </a:p>
          <a:p>
            <a:pPr>
              <a:lnSpc>
                <a:spcPct val="90000"/>
              </a:lnSpc>
            </a:pPr>
            <a:r>
              <a:rPr lang="en-US" altLang="en-US" sz="2400">
                <a:effectLst>
                  <a:outerShdw blurRad="38100" dist="38100" dir="2700000" algn="tl">
                    <a:srgbClr val="336699"/>
                  </a:outerShdw>
                </a:effectLst>
              </a:rPr>
              <a:t>excessive sweating, chills, and/or thirst</a:t>
            </a:r>
          </a:p>
          <a:p>
            <a:pPr>
              <a:lnSpc>
                <a:spcPct val="90000"/>
              </a:lnSpc>
            </a:pPr>
            <a:r>
              <a:rPr lang="en-US" altLang="en-US" sz="2400">
                <a:effectLst>
                  <a:outerShdw blurRad="38100" dist="38100" dir="2700000" algn="tl">
                    <a:srgbClr val="336699"/>
                  </a:outerShdw>
                </a:effectLst>
              </a:rPr>
              <a:t>chest pains</a:t>
            </a:r>
          </a:p>
          <a:p>
            <a:pPr>
              <a:lnSpc>
                <a:spcPct val="90000"/>
              </a:lnSpc>
            </a:pPr>
            <a:r>
              <a:rPr lang="en-US" altLang="en-US" sz="2400">
                <a:effectLst>
                  <a:outerShdw blurRad="38100" dist="38100" dir="2700000" algn="tl">
                    <a:srgbClr val="336699"/>
                  </a:outerShdw>
                </a:effectLst>
              </a:rPr>
              <a:t>difficult breathing</a:t>
            </a:r>
          </a:p>
          <a:p>
            <a:pPr>
              <a:lnSpc>
                <a:spcPct val="90000"/>
              </a:lnSpc>
            </a:pPr>
            <a:r>
              <a:rPr lang="en-US" altLang="en-US" sz="2400">
                <a:effectLst>
                  <a:outerShdw blurRad="38100" dist="38100" dir="2700000" algn="tl">
                    <a:srgbClr val="336699"/>
                  </a:outerShdw>
                </a:effectLst>
              </a:rPr>
              <a:t>muscle cramps or body aches</a:t>
            </a:r>
          </a:p>
          <a:p>
            <a:pPr>
              <a:lnSpc>
                <a:spcPct val="90000"/>
              </a:lnSpc>
              <a:buFontTx/>
              <a:buNone/>
            </a:pPr>
            <a:endParaRPr lang="en-US" altLang="en-US" sz="2400">
              <a:effectLst>
                <a:outerShdw blurRad="38100" dist="38100" dir="2700000" algn="tl">
                  <a:srgbClr val="336699"/>
                </a:outerShdw>
              </a:effectLst>
            </a:endParaRPr>
          </a:p>
          <a:p>
            <a:pPr>
              <a:lnSpc>
                <a:spcPct val="90000"/>
              </a:lnSpc>
              <a:buFontTx/>
              <a:buNone/>
            </a:pPr>
            <a:r>
              <a:rPr lang="en-US" altLang="en-US" sz="2400">
                <a:solidFill>
                  <a:srgbClr val="FFFF66"/>
                </a:solidFill>
                <a:effectLst>
                  <a:outerShdw blurRad="38100" dist="38100" dir="2700000" algn="tl">
                    <a:srgbClr val="FFFFFF"/>
                  </a:outerShdw>
                </a:effectLst>
              </a:rPr>
              <a:t>External Irritants May Cause…</a:t>
            </a:r>
          </a:p>
          <a:p>
            <a:pPr>
              <a:lnSpc>
                <a:spcPct val="90000"/>
              </a:lnSpc>
            </a:pPr>
            <a:r>
              <a:rPr lang="en-US" altLang="en-US" sz="2400">
                <a:effectLst>
                  <a:outerShdw blurRad="38100" dist="38100" dir="2700000" algn="tl">
                    <a:srgbClr val="336699"/>
                  </a:outerShdw>
                </a:effectLst>
              </a:rPr>
              <a:t>redness, blisters, rash, and/or burns on skin</a:t>
            </a:r>
          </a:p>
          <a:p>
            <a:pPr>
              <a:lnSpc>
                <a:spcPct val="90000"/>
              </a:lnSpc>
            </a:pPr>
            <a:r>
              <a:rPr lang="en-US" altLang="en-US" sz="2400">
                <a:effectLst>
                  <a:outerShdw blurRad="38100" dist="38100" dir="2700000" algn="tl">
                    <a:srgbClr val="336699"/>
                  </a:outerShdw>
                </a:effectLst>
              </a:rPr>
              <a:t>swelling</a:t>
            </a:r>
          </a:p>
          <a:p>
            <a:pPr>
              <a:lnSpc>
                <a:spcPct val="90000"/>
              </a:lnSpc>
            </a:pPr>
            <a:r>
              <a:rPr lang="en-US" altLang="en-US" sz="2400">
                <a:effectLst>
                  <a:outerShdw blurRad="38100" dist="38100" dir="2700000" algn="tl">
                    <a:srgbClr val="336699"/>
                  </a:outerShdw>
                </a:effectLst>
              </a:rPr>
              <a:t>stinging sensations</a:t>
            </a:r>
          </a:p>
          <a:p>
            <a:pPr>
              <a:lnSpc>
                <a:spcPct val="90000"/>
              </a:lnSpc>
            </a:pPr>
            <a:r>
              <a:rPr lang="en-US" altLang="en-US" sz="2400">
                <a:effectLst>
                  <a:outerShdw blurRad="38100" dist="38100" dir="2700000" algn="tl">
                    <a:srgbClr val="336699"/>
                  </a:outerShdw>
                </a:effectLst>
              </a:rPr>
              <a:t>burns in eyes, nose, mouth, and throat</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a:xfrm>
            <a:off x="0" y="274638"/>
            <a:ext cx="9144000" cy="1143000"/>
          </a:xfrm>
        </p:spPr>
        <p:txBody>
          <a:bodyPr/>
          <a:lstStyle/>
          <a:p>
            <a:r>
              <a:rPr lang="en-US" altLang="en-US" sz="4000" b="1">
                <a:effectLst>
                  <a:outerShdw blurRad="38100" dist="38100" dir="2700000" algn="tl">
                    <a:srgbClr val="FFFFFF"/>
                  </a:outerShdw>
                </a:effectLst>
              </a:rPr>
              <a:t>Avoiding &amp; Reducing Exposures to Pesticides</a:t>
            </a:r>
          </a:p>
        </p:txBody>
      </p:sp>
      <p:sp>
        <p:nvSpPr>
          <p:cNvPr id="232451" name="Rectangle 3"/>
          <p:cNvSpPr>
            <a:spLocks noGrp="1" noChangeArrowheads="1"/>
          </p:cNvSpPr>
          <p:nvPr>
            <p:ph type="body" idx="1"/>
          </p:nvPr>
        </p:nvSpPr>
        <p:spPr>
          <a:xfrm>
            <a:off x="0" y="1600200"/>
            <a:ext cx="9144000" cy="5257800"/>
          </a:xfrm>
        </p:spPr>
        <p:txBody>
          <a:bodyPr/>
          <a:lstStyle/>
          <a:p>
            <a:pPr>
              <a:lnSpc>
                <a:spcPct val="90000"/>
              </a:lnSpc>
            </a:pPr>
            <a:r>
              <a:rPr lang="en-US" altLang="en-US" b="1">
                <a:solidFill>
                  <a:srgbClr val="FFFFCC"/>
                </a:solidFill>
                <a:effectLst>
                  <a:outerShdw blurRad="38100" dist="38100" dir="2700000" algn="tl">
                    <a:srgbClr val="FFFFFF"/>
                  </a:outerShdw>
                </a:effectLst>
              </a:rPr>
              <a:t>Use safety systems (closed systems &amp; enclosed cabs)</a:t>
            </a:r>
          </a:p>
          <a:p>
            <a:pPr>
              <a:lnSpc>
                <a:spcPct val="90000"/>
              </a:lnSpc>
            </a:pPr>
            <a:endParaRPr lang="en-US" altLang="en-US" b="1">
              <a:solidFill>
                <a:srgbClr val="FFFFCC"/>
              </a:solidFill>
              <a:effectLst>
                <a:outerShdw blurRad="38100" dist="38100" dir="2700000" algn="tl">
                  <a:srgbClr val="FFFFFF"/>
                </a:outerShdw>
              </a:effectLst>
            </a:endParaRPr>
          </a:p>
          <a:p>
            <a:pPr>
              <a:lnSpc>
                <a:spcPct val="90000"/>
              </a:lnSpc>
            </a:pPr>
            <a:r>
              <a:rPr lang="en-US" altLang="en-US" b="1">
                <a:solidFill>
                  <a:srgbClr val="FFFFCC"/>
                </a:solidFill>
                <a:effectLst>
                  <a:outerShdw blurRad="38100" dist="38100" dir="2700000" algn="tl">
                    <a:srgbClr val="FFFFFF"/>
                  </a:outerShdw>
                </a:effectLst>
              </a:rPr>
              <a:t>Wear appropriate personal protective equipment (PPE)</a:t>
            </a:r>
          </a:p>
          <a:p>
            <a:pPr>
              <a:lnSpc>
                <a:spcPct val="90000"/>
              </a:lnSpc>
            </a:pPr>
            <a:endParaRPr lang="en-US" altLang="en-US" b="1">
              <a:solidFill>
                <a:srgbClr val="FFFFCC"/>
              </a:solidFill>
              <a:effectLst>
                <a:outerShdw blurRad="38100" dist="38100" dir="2700000" algn="tl">
                  <a:srgbClr val="FFFFFF"/>
                </a:outerShdw>
              </a:effectLst>
            </a:endParaRPr>
          </a:p>
          <a:p>
            <a:pPr>
              <a:lnSpc>
                <a:spcPct val="90000"/>
              </a:lnSpc>
            </a:pPr>
            <a:r>
              <a:rPr lang="en-US" altLang="en-US" b="1">
                <a:solidFill>
                  <a:srgbClr val="FFFFCC"/>
                </a:solidFill>
                <a:effectLst>
                  <a:outerShdw blurRad="38100" dist="38100" dir="2700000" algn="tl">
                    <a:srgbClr val="FFFFFF"/>
                  </a:outerShdw>
                </a:effectLst>
              </a:rPr>
              <a:t>Wash exposed areas often</a:t>
            </a:r>
          </a:p>
          <a:p>
            <a:pPr>
              <a:lnSpc>
                <a:spcPct val="90000"/>
              </a:lnSpc>
            </a:pPr>
            <a:endParaRPr lang="en-US" altLang="en-US" b="1">
              <a:solidFill>
                <a:srgbClr val="FFFFCC"/>
              </a:solidFill>
              <a:effectLst>
                <a:outerShdw blurRad="38100" dist="38100" dir="2700000" algn="tl">
                  <a:srgbClr val="FFFFFF"/>
                </a:outerShdw>
              </a:effectLst>
            </a:endParaRPr>
          </a:p>
          <a:p>
            <a:pPr>
              <a:lnSpc>
                <a:spcPct val="90000"/>
              </a:lnSpc>
            </a:pPr>
            <a:r>
              <a:rPr lang="en-US" altLang="en-US" b="1">
                <a:solidFill>
                  <a:srgbClr val="FFFFCC"/>
                </a:solidFill>
                <a:effectLst>
                  <a:outerShdw blurRad="38100" dist="38100" dir="2700000" algn="tl">
                    <a:srgbClr val="FFFFFF"/>
                  </a:outerShdw>
                </a:effectLst>
              </a:rPr>
              <a:t>Keep personal protective equipment clean and in good operating condition</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xfrm>
            <a:off x="457200" y="152400"/>
            <a:ext cx="8229600" cy="1143000"/>
          </a:xfrm>
        </p:spPr>
        <p:txBody>
          <a:bodyPr/>
          <a:lstStyle/>
          <a:p>
            <a:r>
              <a:rPr lang="en-US" altLang="en-US" sz="4000" b="1">
                <a:effectLst>
                  <a:outerShdw blurRad="38100" dist="38100" dir="2700000" algn="tl">
                    <a:srgbClr val="FFFFFF"/>
                  </a:outerShdw>
                </a:effectLst>
              </a:rPr>
              <a:t>Possible Pesticide Poisonings</a:t>
            </a:r>
          </a:p>
        </p:txBody>
      </p:sp>
      <p:sp>
        <p:nvSpPr>
          <p:cNvPr id="235523" name="Rectangle 3"/>
          <p:cNvSpPr>
            <a:spLocks noGrp="1" noChangeArrowheads="1"/>
          </p:cNvSpPr>
          <p:nvPr>
            <p:ph type="body" idx="1"/>
          </p:nvPr>
        </p:nvSpPr>
        <p:spPr>
          <a:xfrm>
            <a:off x="152400" y="1371600"/>
            <a:ext cx="8839200" cy="5257800"/>
          </a:xfrm>
        </p:spPr>
        <p:txBody>
          <a:bodyPr/>
          <a:lstStyle/>
          <a:p>
            <a:pPr marL="609600" indent="-609600" algn="ctr">
              <a:buFontTx/>
              <a:buNone/>
            </a:pPr>
            <a:r>
              <a:rPr lang="en-US" altLang="en-US" sz="2800" b="1">
                <a:solidFill>
                  <a:schemeClr val="folHlink"/>
                </a:solidFill>
                <a:effectLst>
                  <a:outerShdw blurRad="38100" dist="38100" dir="2700000" algn="tl">
                    <a:srgbClr val="FFFFFF"/>
                  </a:outerShdw>
                </a:effectLst>
              </a:rPr>
              <a:t>Do not waste time trying to diagnose the problem SEEK MEDICAL HELP</a:t>
            </a:r>
          </a:p>
          <a:p>
            <a:pPr marL="609600" indent="-609600">
              <a:buFontTx/>
              <a:buNone/>
            </a:pPr>
            <a:endParaRPr lang="en-US" altLang="en-US" sz="2800" b="1">
              <a:solidFill>
                <a:srgbClr val="FFFF99"/>
              </a:solidFill>
              <a:effectLst>
                <a:outerShdw blurRad="38100" dist="38100" dir="2700000" algn="tl">
                  <a:srgbClr val="FFFFFF"/>
                </a:outerShdw>
              </a:effectLst>
            </a:endParaRPr>
          </a:p>
          <a:p>
            <a:pPr marL="609600" indent="-609600">
              <a:buFontTx/>
              <a:buAutoNum type="arabicPeriod"/>
            </a:pPr>
            <a:r>
              <a:rPr lang="en-US" altLang="en-US" sz="2800">
                <a:effectLst>
                  <a:outerShdw blurRad="38100" dist="38100" dir="2700000" algn="tl">
                    <a:srgbClr val="336699"/>
                  </a:outerShdw>
                </a:effectLst>
              </a:rPr>
              <a:t>Move the person to a cooler place away from pesticides</a:t>
            </a:r>
          </a:p>
          <a:p>
            <a:pPr marL="609600" indent="-609600">
              <a:buFontTx/>
              <a:buAutoNum type="arabicPeriod"/>
            </a:pPr>
            <a:endParaRPr lang="en-US" altLang="en-US" sz="1400">
              <a:effectLst>
                <a:outerShdw blurRad="38100" dist="38100" dir="2700000" algn="tl">
                  <a:srgbClr val="336699"/>
                </a:outerShdw>
              </a:effectLst>
            </a:endParaRPr>
          </a:p>
          <a:p>
            <a:pPr marL="609600" indent="-609600">
              <a:buFontTx/>
              <a:buAutoNum type="arabicPeriod"/>
            </a:pPr>
            <a:r>
              <a:rPr lang="en-US" altLang="en-US" sz="2800">
                <a:effectLst>
                  <a:outerShdw blurRad="38100" dist="38100" dir="2700000" algn="tl">
                    <a:srgbClr val="336699"/>
                  </a:outerShdw>
                </a:effectLst>
              </a:rPr>
              <a:t>Remove skin-contaminating (or overly-warming) personal protective equipment &amp; other clothing</a:t>
            </a:r>
          </a:p>
          <a:p>
            <a:pPr marL="609600" indent="-609600">
              <a:buFontTx/>
              <a:buAutoNum type="arabicPeriod"/>
            </a:pPr>
            <a:endParaRPr lang="en-US" altLang="en-US" sz="1400">
              <a:effectLst>
                <a:outerShdw blurRad="38100" dist="38100" dir="2700000" algn="tl">
                  <a:srgbClr val="336699"/>
                </a:outerShdw>
              </a:effectLst>
            </a:endParaRPr>
          </a:p>
          <a:p>
            <a:pPr marL="609600" indent="-609600">
              <a:buFontTx/>
              <a:buAutoNum type="arabicPeriod"/>
            </a:pPr>
            <a:r>
              <a:rPr lang="en-US" altLang="en-US" sz="2800">
                <a:effectLst>
                  <a:outerShdw blurRad="38100" dist="38100" dir="2700000" algn="tl">
                    <a:srgbClr val="336699"/>
                  </a:outerShdw>
                </a:effectLst>
              </a:rPr>
              <a:t>Clean and cool the skin with water</a:t>
            </a:r>
          </a:p>
          <a:p>
            <a:pPr marL="609600" indent="-609600">
              <a:buFontTx/>
              <a:buAutoNum type="arabicPeriod"/>
            </a:pPr>
            <a:endParaRPr lang="en-US" altLang="en-US" sz="1600">
              <a:effectLst>
                <a:outerShdw blurRad="38100" dist="38100" dir="2700000" algn="tl">
                  <a:srgbClr val="336699"/>
                </a:outerShdw>
              </a:effectLst>
            </a:endParaRPr>
          </a:p>
          <a:p>
            <a:pPr marL="609600" indent="-609600">
              <a:buFontTx/>
              <a:buAutoNum type="arabicPeriod"/>
            </a:pPr>
            <a:r>
              <a:rPr lang="en-US" altLang="en-US" sz="2800">
                <a:effectLst>
                  <a:outerShdw blurRad="38100" dist="38100" dir="2700000" algn="tl">
                    <a:srgbClr val="336699"/>
                  </a:outerShdw>
                </a:effectLst>
              </a:rPr>
              <a:t>Provide plenty of water to drink</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ctrTitle"/>
          </p:nvPr>
        </p:nvSpPr>
        <p:spPr>
          <a:xfrm>
            <a:off x="457200" y="2130425"/>
            <a:ext cx="8229600" cy="1755775"/>
          </a:xfrm>
        </p:spPr>
        <p:txBody>
          <a:bodyPr anchor="ctr"/>
          <a:lstStyle/>
          <a:p>
            <a:r>
              <a:rPr lang="en-US" altLang="en-US" sz="5400" b="1">
                <a:effectLst>
                  <a:outerShdw blurRad="38100" dist="38100" dir="2700000" algn="tl">
                    <a:srgbClr val="FFFFFF"/>
                  </a:outerShdw>
                </a:effectLst>
              </a:rPr>
              <a:t>Personal Protective Equipment</a:t>
            </a:r>
          </a:p>
        </p:txBody>
      </p:sp>
      <p:sp>
        <p:nvSpPr>
          <p:cNvPr id="159747" name="Rectangle 3"/>
          <p:cNvSpPr>
            <a:spLocks noGrp="1" noChangeArrowheads="1"/>
          </p:cNvSpPr>
          <p:nvPr>
            <p:ph type="subTitle" idx="1"/>
          </p:nvPr>
        </p:nvSpPr>
        <p:spPr>
          <a:xfrm>
            <a:off x="1371600" y="3886200"/>
            <a:ext cx="6400800" cy="1752600"/>
          </a:xfrm>
        </p:spPr>
        <p:txBody>
          <a:bodyPr/>
          <a:lstStyle/>
          <a:p>
            <a:endParaRPr lang="en-US" altLang="en-US" sz="4000" b="1">
              <a:effectLst>
                <a:outerShdw blurRad="38100" dist="38100" dir="2700000" algn="tl">
                  <a:srgbClr val="336699"/>
                </a:outerShdw>
              </a:effectLst>
            </a:endParaRPr>
          </a:p>
          <a:p>
            <a:r>
              <a:rPr lang="en-US" altLang="en-US" sz="4000" b="1">
                <a:effectLst>
                  <a:outerShdw blurRad="38100" dist="38100" dir="2700000" algn="tl">
                    <a:srgbClr val="336699"/>
                  </a:outerShdw>
                </a:effectLst>
              </a:rPr>
              <a:t>Chapter 7</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1026"/>
          <p:cNvSpPr>
            <a:spLocks noChangeArrowheads="1"/>
          </p:cNvSpPr>
          <p:nvPr/>
        </p:nvSpPr>
        <p:spPr bwMode="auto">
          <a:xfrm>
            <a:off x="-622300" y="-682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pic>
        <p:nvPicPr>
          <p:cNvPr id="316420" name="Picture 1028" descr="http://www.aecom.yu.edu/ehs/images/Armor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52400"/>
            <a:ext cx="4994275" cy="6629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43" name="Picture 1027" descr="http://ohioline.osu.edu/b750/images/750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4388" y="228600"/>
            <a:ext cx="4492625" cy="6248400"/>
          </a:xfrm>
          <a:prstGeom prst="rect">
            <a:avLst/>
          </a:prstGeom>
          <a:noFill/>
          <a:extLst>
            <a:ext uri="{909E8E84-426E-40DD-AFC4-6F175D3DCCD1}">
              <a14:hiddenFill xmlns:a14="http://schemas.microsoft.com/office/drawing/2010/main">
                <a:solidFill>
                  <a:srgbClr val="FFFFFF"/>
                </a:solidFill>
              </a14:hiddenFill>
            </a:ext>
          </a:extLst>
        </p:spPr>
      </p:pic>
      <p:pic>
        <p:nvPicPr>
          <p:cNvPr id="317445" name="Picture 1029" descr="http://ohioline.osu.edu/b750/images/750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
            <a:ext cx="4575175" cy="6648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3346" name="Picture 1026" descr="D:\My Pictures\sprayers\053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8000"/>
            <a:ext cx="9144000" cy="6096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1026"/>
          <p:cNvSpPr>
            <a:spLocks noChangeArrowheads="1"/>
          </p:cNvSpPr>
          <p:nvPr/>
        </p:nvSpPr>
        <p:spPr bwMode="auto">
          <a:xfrm>
            <a:off x="0" y="609600"/>
            <a:ext cx="9144000" cy="594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en-US" sz="4800" b="0">
                <a:latin typeface="Arial" charset="0"/>
              </a:rPr>
              <a:t>Simply understanding the hazard of the pesticide you are using is not enough. To keep yourself safe, you also must sure to properly use all the recommended protective equipment.</a:t>
            </a:r>
          </a:p>
          <a:p>
            <a:pPr eaLnBrk="0" hangingPunct="0"/>
            <a:endParaRPr lang="en-US" altLang="en-US" sz="4800" b="0">
              <a:latin typeface="Arial"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1026"/>
          <p:cNvSpPr>
            <a:spLocks noChangeArrowheads="1"/>
          </p:cNvSpPr>
          <p:nvPr/>
        </p:nvSpPr>
        <p:spPr bwMode="auto">
          <a:xfrm>
            <a:off x="685800" y="5334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b="0"/>
              <a:t>You’re Going to Eat </a:t>
            </a:r>
            <a:r>
              <a:rPr lang="en-US" altLang="en-US" b="0" i="1"/>
              <a:t>That</a:t>
            </a:r>
            <a:r>
              <a:rPr lang="en-US" altLang="en-US" b="0"/>
              <a:t>?</a:t>
            </a:r>
          </a:p>
        </p:txBody>
      </p:sp>
      <p:sp>
        <p:nvSpPr>
          <p:cNvPr id="326659" name="Rectangle 1027"/>
          <p:cNvSpPr>
            <a:spLocks noChangeArrowheads="1"/>
          </p:cNvSpPr>
          <p:nvPr/>
        </p:nvSpPr>
        <p:spPr bwMode="auto">
          <a:xfrm>
            <a:off x="685800" y="1905000"/>
            <a:ext cx="381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fontAlgn="base">
              <a:spcBef>
                <a:spcPct val="20000"/>
              </a:spcBef>
              <a:spcAft>
                <a:spcPct val="0"/>
              </a:spcAft>
              <a:buChar char="»"/>
              <a:defRPr>
                <a:solidFill>
                  <a:schemeClr val="tx1"/>
                </a:solidFill>
                <a:latin typeface="Arial" charset="0"/>
              </a:defRPr>
            </a:lvl6pPr>
            <a:lvl7pPr marL="2971800" indent="-228600" fontAlgn="base">
              <a:spcBef>
                <a:spcPct val="20000"/>
              </a:spcBef>
              <a:spcAft>
                <a:spcPct val="0"/>
              </a:spcAft>
              <a:buChar char="»"/>
              <a:defRPr>
                <a:solidFill>
                  <a:schemeClr val="tx1"/>
                </a:solidFill>
                <a:latin typeface="Arial" charset="0"/>
              </a:defRPr>
            </a:lvl7pPr>
            <a:lvl8pPr marL="3429000" indent="-228600" fontAlgn="base">
              <a:spcBef>
                <a:spcPct val="20000"/>
              </a:spcBef>
              <a:spcAft>
                <a:spcPct val="0"/>
              </a:spcAft>
              <a:buChar char="»"/>
              <a:defRPr>
                <a:solidFill>
                  <a:schemeClr val="tx1"/>
                </a:solidFill>
                <a:latin typeface="Arial" charset="0"/>
              </a:defRPr>
            </a:lvl8pPr>
            <a:lvl9pPr marL="3886200" indent="-228600" fontAlgn="base">
              <a:spcBef>
                <a:spcPct val="20000"/>
              </a:spcBef>
              <a:spcAft>
                <a:spcPct val="0"/>
              </a:spcAft>
              <a:buChar char="»"/>
              <a:defRPr>
                <a:solidFill>
                  <a:schemeClr val="tx1"/>
                </a:solidFill>
                <a:latin typeface="Arial" charset="0"/>
              </a:defRPr>
            </a:lvl9pPr>
          </a:lstStyle>
          <a:p>
            <a:r>
              <a:rPr lang="en-US" altLang="en-US" sz="2400" b="0"/>
              <a:t>Sugar</a:t>
            </a:r>
          </a:p>
          <a:p>
            <a:r>
              <a:rPr lang="en-US" altLang="en-US" sz="2400" b="0"/>
              <a:t>Aspirin</a:t>
            </a:r>
          </a:p>
          <a:p>
            <a:r>
              <a:rPr lang="en-US" altLang="en-US" sz="2400" b="0"/>
              <a:t>Vinegar</a:t>
            </a:r>
          </a:p>
          <a:p>
            <a:r>
              <a:rPr lang="en-US" altLang="en-US" sz="2400" b="0"/>
              <a:t>Nicotine</a:t>
            </a:r>
          </a:p>
          <a:p>
            <a:r>
              <a:rPr lang="en-US" altLang="en-US" sz="2400" b="0"/>
              <a:t>Vitamin D</a:t>
            </a:r>
            <a:r>
              <a:rPr lang="en-US" altLang="en-US" sz="2400" b="0">
                <a:solidFill>
                  <a:srgbClr val="000000"/>
                </a:solidFill>
                <a:ea typeface="Times New Roman" charset="0"/>
                <a:cs typeface="Times New Roman" charset="0"/>
              </a:rPr>
              <a:t> </a:t>
            </a:r>
          </a:p>
          <a:p>
            <a:r>
              <a:rPr lang="en-US" altLang="en-US" sz="2400" b="0">
                <a:ea typeface="Arial" charset="0"/>
                <a:cs typeface="Arial" charset="0"/>
              </a:rPr>
              <a:t>Acetaminophen</a:t>
            </a:r>
          </a:p>
          <a:p>
            <a:r>
              <a:rPr lang="en-US" altLang="en-US" sz="2400" b="0"/>
              <a:t>Caffeine</a:t>
            </a:r>
          </a:p>
          <a:p>
            <a:r>
              <a:rPr lang="en-US" altLang="en-US" sz="2400" b="0">
                <a:solidFill>
                  <a:srgbClr val="00FFFF"/>
                </a:solidFill>
                <a:ea typeface="Times New Roman" charset="0"/>
                <a:cs typeface="Times New Roman" charset="0"/>
              </a:rPr>
              <a:t>Roundup (glyphosate)</a:t>
            </a:r>
            <a:endParaRPr lang="en-US" altLang="en-US" sz="2400" b="0">
              <a:solidFill>
                <a:srgbClr val="00FFFF"/>
              </a:solidFill>
            </a:endParaRPr>
          </a:p>
          <a:p>
            <a:r>
              <a:rPr lang="en-US" altLang="en-US" sz="2400" b="0">
                <a:solidFill>
                  <a:srgbClr val="00FFFF"/>
                </a:solidFill>
              </a:rPr>
              <a:t>Malathion</a:t>
            </a:r>
          </a:p>
          <a:p>
            <a:endParaRPr lang="en-US" altLang="en-US" sz="2400" b="0">
              <a:solidFill>
                <a:srgbClr val="00FFFF"/>
              </a:solidFill>
            </a:endParaRPr>
          </a:p>
          <a:p>
            <a:endParaRPr lang="en-US" altLang="en-US" sz="2400" b="0"/>
          </a:p>
        </p:txBody>
      </p:sp>
      <p:sp>
        <p:nvSpPr>
          <p:cNvPr id="326660" name="Rectangle 1028"/>
          <p:cNvSpPr>
            <a:spLocks noChangeArrowheads="1"/>
          </p:cNvSpPr>
          <p:nvPr/>
        </p:nvSpPr>
        <p:spPr bwMode="auto">
          <a:xfrm>
            <a:off x="4648200" y="1905000"/>
            <a:ext cx="381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fontAlgn="base">
              <a:spcBef>
                <a:spcPct val="20000"/>
              </a:spcBef>
              <a:spcAft>
                <a:spcPct val="0"/>
              </a:spcAft>
              <a:buChar char="»"/>
              <a:defRPr>
                <a:solidFill>
                  <a:schemeClr val="tx1"/>
                </a:solidFill>
                <a:latin typeface="Arial" charset="0"/>
              </a:defRPr>
            </a:lvl6pPr>
            <a:lvl7pPr marL="2971800" indent="-228600" fontAlgn="base">
              <a:spcBef>
                <a:spcPct val="20000"/>
              </a:spcBef>
              <a:spcAft>
                <a:spcPct val="0"/>
              </a:spcAft>
              <a:buChar char="»"/>
              <a:defRPr>
                <a:solidFill>
                  <a:schemeClr val="tx1"/>
                </a:solidFill>
                <a:latin typeface="Arial" charset="0"/>
              </a:defRPr>
            </a:lvl7pPr>
            <a:lvl8pPr marL="3429000" indent="-228600" fontAlgn="base">
              <a:spcBef>
                <a:spcPct val="20000"/>
              </a:spcBef>
              <a:spcAft>
                <a:spcPct val="0"/>
              </a:spcAft>
              <a:buChar char="»"/>
              <a:defRPr>
                <a:solidFill>
                  <a:schemeClr val="tx1"/>
                </a:solidFill>
                <a:latin typeface="Arial" charset="0"/>
              </a:defRPr>
            </a:lvl8pPr>
            <a:lvl9pPr marL="3886200" indent="-228600" fontAlgn="base">
              <a:spcBef>
                <a:spcPct val="20000"/>
              </a:spcBef>
              <a:spcAft>
                <a:spcPct val="0"/>
              </a:spcAft>
              <a:buChar char="»"/>
              <a:defRPr>
                <a:solidFill>
                  <a:schemeClr val="tx1"/>
                </a:solidFill>
                <a:latin typeface="Arial" charset="0"/>
              </a:defRPr>
            </a:lvl9pPr>
          </a:lstStyle>
          <a:p>
            <a:r>
              <a:rPr lang="en-US" altLang="en-US" sz="2400" b="0"/>
              <a:t>Sugar 29,700 mg/kg</a:t>
            </a:r>
          </a:p>
          <a:p>
            <a:r>
              <a:rPr lang="en-US" altLang="en-US" sz="2400" b="0">
                <a:solidFill>
                  <a:srgbClr val="000000"/>
                </a:solidFill>
                <a:ea typeface="Times New Roman" charset="0"/>
                <a:cs typeface="Times New Roman" charset="0"/>
              </a:rPr>
              <a:t>Roundup </a:t>
            </a:r>
            <a:r>
              <a:rPr lang="en-US" altLang="en-US" sz="2400" b="0"/>
              <a:t>4,320</a:t>
            </a:r>
          </a:p>
          <a:p>
            <a:r>
              <a:rPr lang="en-US" altLang="en-US" sz="2400" b="0"/>
              <a:t>Vinegar 3310</a:t>
            </a:r>
          </a:p>
          <a:p>
            <a:r>
              <a:rPr lang="en-US" altLang="en-US" sz="2400" b="0"/>
              <a:t>Malathion 2,800</a:t>
            </a:r>
          </a:p>
          <a:p>
            <a:r>
              <a:rPr lang="en-US" altLang="en-US" sz="2400" b="0"/>
              <a:t>Aspirin 1,000</a:t>
            </a:r>
          </a:p>
          <a:p>
            <a:r>
              <a:rPr lang="en-US" altLang="en-US" sz="2400" b="0">
                <a:solidFill>
                  <a:srgbClr val="000000"/>
                </a:solidFill>
                <a:ea typeface="Arial" charset="0"/>
                <a:cs typeface="Arial" charset="0"/>
              </a:rPr>
              <a:t>Acetaminophen 300</a:t>
            </a:r>
          </a:p>
          <a:p>
            <a:r>
              <a:rPr lang="en-US" altLang="en-US" sz="2400" b="0"/>
              <a:t>Caffeine 200</a:t>
            </a:r>
          </a:p>
          <a:p>
            <a:r>
              <a:rPr lang="en-US" altLang="en-US" sz="2400" b="0"/>
              <a:t>Nicotine 50</a:t>
            </a:r>
          </a:p>
          <a:p>
            <a:r>
              <a:rPr lang="en-US" altLang="en-US" sz="2400" b="0"/>
              <a:t>Vitamin D 10</a:t>
            </a:r>
          </a:p>
          <a:p>
            <a:pPr>
              <a:buFontTx/>
              <a:buNone/>
            </a:pPr>
            <a:endParaRPr lang="en-US" altLang="en-US" sz="2400" b="0"/>
          </a:p>
        </p:txBody>
      </p:sp>
      <p:pic>
        <p:nvPicPr>
          <p:cNvPr id="326661" name="Picture 10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2700" y="1447800"/>
            <a:ext cx="1905000"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1000"/>
                                  </p:stCondLst>
                                  <p:childTnLst>
                                    <p:set>
                                      <p:cBhvr>
                                        <p:cTn id="6" dur="1" fill="hold">
                                          <p:stCondLst>
                                            <p:cond delay="0"/>
                                          </p:stCondLst>
                                        </p:cTn>
                                        <p:tgtEl>
                                          <p:spTgt spid="326661"/>
                                        </p:tgtEl>
                                        <p:attrNameLst>
                                          <p:attrName>style.visibility</p:attrName>
                                        </p:attrNameLst>
                                      </p:cBhvr>
                                      <p:to>
                                        <p:strVal val="visible"/>
                                      </p:to>
                                    </p:set>
                                    <p:animEffect transition="in" filter="wipe(up)">
                                      <p:cBhvr>
                                        <p:cTn id="7" dur="500"/>
                                        <p:tgtEl>
                                          <p:spTgt spid="326661"/>
                                        </p:tgtEl>
                                      </p:cBhvr>
                                    </p:animEffect>
                                  </p:childTnLst>
                                </p:cTn>
                              </p:par>
                            </p:childTnLst>
                          </p:cTn>
                        </p:par>
                        <p:par>
                          <p:cTn id="8" fill="hold" nodeType="afterGroup">
                            <p:stCondLst>
                              <p:cond delay="1500"/>
                            </p:stCondLst>
                            <p:childTnLst>
                              <p:par>
                                <p:cTn id="9" presetID="1" presetClass="entr" presetSubtype="0" fill="hold" grpId="0" nodeType="afterEffect">
                                  <p:stCondLst>
                                    <p:cond delay="0"/>
                                  </p:stCondLst>
                                  <p:childTnLst>
                                    <p:set>
                                      <p:cBhvr>
                                        <p:cTn id="10" dur="1" fill="hold">
                                          <p:stCondLst>
                                            <p:cond delay="499"/>
                                          </p:stCondLst>
                                        </p:cTn>
                                        <p:tgtEl>
                                          <p:spTgt spid="326659">
                                            <p:txEl>
                                              <p:pRg st="0" end="0"/>
                                            </p:txEl>
                                          </p:spTgt>
                                        </p:tgtEl>
                                        <p:attrNameLst>
                                          <p:attrName>style.visibility</p:attrName>
                                        </p:attrNameLst>
                                      </p:cBhvr>
                                      <p:to>
                                        <p:strVal val="visible"/>
                                      </p:to>
                                    </p:set>
                                  </p:childTnLst>
                                </p:cTn>
                              </p:par>
                            </p:childTnLst>
                          </p:cTn>
                        </p:par>
                        <p:par>
                          <p:cTn id="11" fill="hold" nodeType="afterGroup">
                            <p:stCondLst>
                              <p:cond delay="2000"/>
                            </p:stCondLst>
                            <p:childTnLst>
                              <p:par>
                                <p:cTn id="12" presetID="1" presetClass="entr" presetSubtype="0" fill="hold" grpId="0" nodeType="afterEffect">
                                  <p:stCondLst>
                                    <p:cond delay="0"/>
                                  </p:stCondLst>
                                  <p:childTnLst>
                                    <p:set>
                                      <p:cBhvr>
                                        <p:cTn id="13" dur="1" fill="hold">
                                          <p:stCondLst>
                                            <p:cond delay="499"/>
                                          </p:stCondLst>
                                        </p:cTn>
                                        <p:tgtEl>
                                          <p:spTgt spid="326659">
                                            <p:txEl>
                                              <p:pRg st="1" end="1"/>
                                            </p:txEl>
                                          </p:spTgt>
                                        </p:tgtEl>
                                        <p:attrNameLst>
                                          <p:attrName>style.visibility</p:attrName>
                                        </p:attrNameLst>
                                      </p:cBhvr>
                                      <p:to>
                                        <p:strVal val="visible"/>
                                      </p:to>
                                    </p:set>
                                  </p:childTnLst>
                                </p:cTn>
                              </p:par>
                            </p:childTnLst>
                          </p:cTn>
                        </p:par>
                        <p:par>
                          <p:cTn id="14" fill="hold" nodeType="afterGroup">
                            <p:stCondLst>
                              <p:cond delay="2500"/>
                            </p:stCondLst>
                            <p:childTnLst>
                              <p:par>
                                <p:cTn id="15" presetID="1" presetClass="entr" presetSubtype="0" fill="hold" grpId="0" nodeType="afterEffect">
                                  <p:stCondLst>
                                    <p:cond delay="0"/>
                                  </p:stCondLst>
                                  <p:childTnLst>
                                    <p:set>
                                      <p:cBhvr>
                                        <p:cTn id="16" dur="1" fill="hold">
                                          <p:stCondLst>
                                            <p:cond delay="499"/>
                                          </p:stCondLst>
                                        </p:cTn>
                                        <p:tgtEl>
                                          <p:spTgt spid="326659">
                                            <p:txEl>
                                              <p:pRg st="2" end="2"/>
                                            </p:txEl>
                                          </p:spTgt>
                                        </p:tgtEl>
                                        <p:attrNameLst>
                                          <p:attrName>style.visibility</p:attrName>
                                        </p:attrNameLst>
                                      </p:cBhvr>
                                      <p:to>
                                        <p:strVal val="visible"/>
                                      </p:to>
                                    </p:set>
                                  </p:childTnLst>
                                </p:cTn>
                              </p:par>
                            </p:childTnLst>
                          </p:cTn>
                        </p:par>
                        <p:par>
                          <p:cTn id="17" fill="hold" nodeType="afterGroup">
                            <p:stCondLst>
                              <p:cond delay="3000"/>
                            </p:stCondLst>
                            <p:childTnLst>
                              <p:par>
                                <p:cTn id="18" presetID="1" presetClass="entr" presetSubtype="0" fill="hold" grpId="0" nodeType="afterEffect">
                                  <p:stCondLst>
                                    <p:cond delay="0"/>
                                  </p:stCondLst>
                                  <p:childTnLst>
                                    <p:set>
                                      <p:cBhvr>
                                        <p:cTn id="19" dur="1" fill="hold">
                                          <p:stCondLst>
                                            <p:cond delay="499"/>
                                          </p:stCondLst>
                                        </p:cTn>
                                        <p:tgtEl>
                                          <p:spTgt spid="326659">
                                            <p:txEl>
                                              <p:pRg st="3" end="3"/>
                                            </p:txEl>
                                          </p:spTgt>
                                        </p:tgtEl>
                                        <p:attrNameLst>
                                          <p:attrName>style.visibility</p:attrName>
                                        </p:attrNameLst>
                                      </p:cBhvr>
                                      <p:to>
                                        <p:strVal val="visible"/>
                                      </p:to>
                                    </p:set>
                                  </p:childTnLst>
                                </p:cTn>
                              </p:par>
                            </p:childTnLst>
                          </p:cTn>
                        </p:par>
                        <p:par>
                          <p:cTn id="20" fill="hold" nodeType="afterGroup">
                            <p:stCondLst>
                              <p:cond delay="3500"/>
                            </p:stCondLst>
                            <p:childTnLst>
                              <p:par>
                                <p:cTn id="21" presetID="1" presetClass="entr" presetSubtype="0" fill="hold" grpId="0" nodeType="afterEffect">
                                  <p:stCondLst>
                                    <p:cond delay="0"/>
                                  </p:stCondLst>
                                  <p:childTnLst>
                                    <p:set>
                                      <p:cBhvr>
                                        <p:cTn id="22" dur="1" fill="hold">
                                          <p:stCondLst>
                                            <p:cond delay="499"/>
                                          </p:stCondLst>
                                        </p:cTn>
                                        <p:tgtEl>
                                          <p:spTgt spid="326659">
                                            <p:txEl>
                                              <p:pRg st="4" end="4"/>
                                            </p:txEl>
                                          </p:spTgt>
                                        </p:tgtEl>
                                        <p:attrNameLst>
                                          <p:attrName>style.visibility</p:attrName>
                                        </p:attrNameLst>
                                      </p:cBhvr>
                                      <p:to>
                                        <p:strVal val="visible"/>
                                      </p:to>
                                    </p:set>
                                  </p:childTnLst>
                                </p:cTn>
                              </p:par>
                            </p:childTnLst>
                          </p:cTn>
                        </p:par>
                        <p:par>
                          <p:cTn id="23" fill="hold" nodeType="afterGroup">
                            <p:stCondLst>
                              <p:cond delay="4000"/>
                            </p:stCondLst>
                            <p:childTnLst>
                              <p:par>
                                <p:cTn id="24" presetID="1" presetClass="entr" presetSubtype="0" fill="hold" grpId="0" nodeType="afterEffect">
                                  <p:stCondLst>
                                    <p:cond delay="0"/>
                                  </p:stCondLst>
                                  <p:childTnLst>
                                    <p:set>
                                      <p:cBhvr>
                                        <p:cTn id="25" dur="1" fill="hold">
                                          <p:stCondLst>
                                            <p:cond delay="499"/>
                                          </p:stCondLst>
                                        </p:cTn>
                                        <p:tgtEl>
                                          <p:spTgt spid="326659">
                                            <p:txEl>
                                              <p:pRg st="5" end="5"/>
                                            </p:txEl>
                                          </p:spTgt>
                                        </p:tgtEl>
                                        <p:attrNameLst>
                                          <p:attrName>style.visibility</p:attrName>
                                        </p:attrNameLst>
                                      </p:cBhvr>
                                      <p:to>
                                        <p:strVal val="visible"/>
                                      </p:to>
                                    </p:set>
                                  </p:childTnLst>
                                </p:cTn>
                              </p:par>
                            </p:childTnLst>
                          </p:cTn>
                        </p:par>
                        <p:par>
                          <p:cTn id="26" fill="hold" nodeType="afterGroup">
                            <p:stCondLst>
                              <p:cond delay="4500"/>
                            </p:stCondLst>
                            <p:childTnLst>
                              <p:par>
                                <p:cTn id="27" presetID="1" presetClass="entr" presetSubtype="0" fill="hold" grpId="0" nodeType="afterEffect">
                                  <p:stCondLst>
                                    <p:cond delay="0"/>
                                  </p:stCondLst>
                                  <p:childTnLst>
                                    <p:set>
                                      <p:cBhvr>
                                        <p:cTn id="28" dur="1" fill="hold">
                                          <p:stCondLst>
                                            <p:cond delay="499"/>
                                          </p:stCondLst>
                                        </p:cTn>
                                        <p:tgtEl>
                                          <p:spTgt spid="326659">
                                            <p:txEl>
                                              <p:pRg st="6" end="6"/>
                                            </p:txEl>
                                          </p:spTgt>
                                        </p:tgtEl>
                                        <p:attrNameLst>
                                          <p:attrName>style.visibility</p:attrName>
                                        </p:attrNameLst>
                                      </p:cBhvr>
                                      <p:to>
                                        <p:strVal val="visible"/>
                                      </p:to>
                                    </p:set>
                                  </p:childTnLst>
                                </p:cTn>
                              </p:par>
                            </p:childTnLst>
                          </p:cTn>
                        </p:par>
                        <p:par>
                          <p:cTn id="29" fill="hold" nodeType="afterGroup">
                            <p:stCondLst>
                              <p:cond delay="5000"/>
                            </p:stCondLst>
                            <p:childTnLst>
                              <p:par>
                                <p:cTn id="30" presetID="1" presetClass="entr" presetSubtype="0" fill="hold" grpId="0" nodeType="afterEffect">
                                  <p:stCondLst>
                                    <p:cond delay="0"/>
                                  </p:stCondLst>
                                  <p:childTnLst>
                                    <p:set>
                                      <p:cBhvr>
                                        <p:cTn id="31" dur="1" fill="hold">
                                          <p:stCondLst>
                                            <p:cond delay="499"/>
                                          </p:stCondLst>
                                        </p:cTn>
                                        <p:tgtEl>
                                          <p:spTgt spid="326659">
                                            <p:txEl>
                                              <p:pRg st="7" end="7"/>
                                            </p:txEl>
                                          </p:spTgt>
                                        </p:tgtEl>
                                        <p:attrNameLst>
                                          <p:attrName>style.visibility</p:attrName>
                                        </p:attrNameLst>
                                      </p:cBhvr>
                                      <p:to>
                                        <p:strVal val="visible"/>
                                      </p:to>
                                    </p:set>
                                  </p:childTnLst>
                                </p:cTn>
                              </p:par>
                            </p:childTnLst>
                          </p:cTn>
                        </p:par>
                        <p:par>
                          <p:cTn id="32" fill="hold" nodeType="afterGroup">
                            <p:stCondLst>
                              <p:cond delay="5500"/>
                            </p:stCondLst>
                            <p:childTnLst>
                              <p:par>
                                <p:cTn id="33" presetID="1" presetClass="entr" presetSubtype="0" fill="hold" grpId="0" nodeType="afterEffect">
                                  <p:stCondLst>
                                    <p:cond delay="0"/>
                                  </p:stCondLst>
                                  <p:childTnLst>
                                    <p:set>
                                      <p:cBhvr>
                                        <p:cTn id="34" dur="1" fill="hold">
                                          <p:stCondLst>
                                            <p:cond delay="499"/>
                                          </p:stCondLst>
                                        </p:cTn>
                                        <p:tgtEl>
                                          <p:spTgt spid="326659">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326660">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26660">
                                            <p:txEl>
                                              <p:pRg st="0" end="0"/>
                                            </p:txEl>
                                          </p:spTgt>
                                        </p:tgtEl>
                                        <p:attrNameLst>
                                          <p:attrName>ppt_c</p:attrName>
                                        </p:attrNameLst>
                                      </p:cBhvr>
                                      <p:to>
                                        <a:schemeClr val="accent1"/>
                                      </p:to>
                                    </p:animClr>
                                  </p:sub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326660">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26660">
                                            <p:txEl>
                                              <p:pRg st="1" end="1"/>
                                            </p:txEl>
                                          </p:spTgt>
                                        </p:tgtEl>
                                        <p:attrNameLst>
                                          <p:attrName>ppt_c</p:attrName>
                                        </p:attrNameLst>
                                      </p:cBhvr>
                                      <p:to>
                                        <a:schemeClr val="accent1"/>
                                      </p:to>
                                    </p:animClr>
                                  </p:sub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326660">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26660">
                                            <p:txEl>
                                              <p:pRg st="2" end="2"/>
                                            </p:txEl>
                                          </p:spTgt>
                                        </p:tgtEl>
                                        <p:attrNameLst>
                                          <p:attrName>ppt_c</p:attrName>
                                        </p:attrNameLst>
                                      </p:cBhvr>
                                      <p:to>
                                        <a:schemeClr val="accent1"/>
                                      </p:to>
                                    </p:animClr>
                                  </p:sub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326660">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26660">
                                            <p:txEl>
                                              <p:pRg st="3" end="3"/>
                                            </p:txEl>
                                          </p:spTgt>
                                        </p:tgtEl>
                                        <p:attrNameLst>
                                          <p:attrName>ppt_c</p:attrName>
                                        </p:attrNameLst>
                                      </p:cBhvr>
                                      <p:to>
                                        <a:schemeClr val="accent1"/>
                                      </p:to>
                                    </p:animClr>
                                  </p:sub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326660">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26660">
                                            <p:txEl>
                                              <p:pRg st="4" end="4"/>
                                            </p:txEl>
                                          </p:spTgt>
                                        </p:tgtEl>
                                        <p:attrNameLst>
                                          <p:attrName>ppt_c</p:attrName>
                                        </p:attrNameLst>
                                      </p:cBhvr>
                                      <p:to>
                                        <a:schemeClr val="accent1"/>
                                      </p:to>
                                    </p:animClr>
                                  </p:sub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326660">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26660">
                                            <p:txEl>
                                              <p:pRg st="5" end="5"/>
                                            </p:txEl>
                                          </p:spTgt>
                                        </p:tgtEl>
                                        <p:attrNameLst>
                                          <p:attrName>ppt_c</p:attrName>
                                        </p:attrNameLst>
                                      </p:cBhvr>
                                      <p:to>
                                        <a:schemeClr val="accent1"/>
                                      </p:to>
                                    </p:animClr>
                                  </p:sub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326660">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326660">
                                            <p:txEl>
                                              <p:pRg st="6" end="6"/>
                                            </p:txEl>
                                          </p:spTgt>
                                        </p:tgtEl>
                                        <p:attrNameLst>
                                          <p:attrName>ppt_c</p:attrName>
                                        </p:attrNameLst>
                                      </p:cBhvr>
                                      <p:to>
                                        <a:schemeClr val="accent1"/>
                                      </p:to>
                                    </p:animClr>
                                  </p:sub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499"/>
                                          </p:stCondLst>
                                        </p:cTn>
                                        <p:tgtEl>
                                          <p:spTgt spid="326660">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326660">
                                            <p:txEl>
                                              <p:pRg st="7" end="7"/>
                                            </p:txEl>
                                          </p:spTgt>
                                        </p:tgtEl>
                                        <p:attrNameLst>
                                          <p:attrName>ppt_c</p:attrName>
                                        </p:attrNameLst>
                                      </p:cBhvr>
                                      <p:to>
                                        <a:schemeClr val="accent1"/>
                                      </p:to>
                                    </p:animClr>
                                  </p:sub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499"/>
                                          </p:stCondLst>
                                        </p:cTn>
                                        <p:tgtEl>
                                          <p:spTgt spid="326660">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326660">
                                            <p:txEl>
                                              <p:pRg st="8" end="8"/>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59" grpId="0" build="p" bldLvl="4" autoUpdateAnimBg="0" advAuto="0"/>
      <p:bldP spid="326660" grpId="0" build="p" bldLvl="4"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r>
              <a:rPr lang="en-US" altLang="en-US">
                <a:effectLst>
                  <a:outerShdw blurRad="38100" dist="38100" dir="2700000" algn="tl">
                    <a:srgbClr val="FFFFFF"/>
                  </a:outerShdw>
                </a:effectLst>
              </a:rPr>
              <a:t>Personal Protection Equipment</a:t>
            </a:r>
          </a:p>
        </p:txBody>
      </p:sp>
      <p:sp>
        <p:nvSpPr>
          <p:cNvPr id="178179" name="Rectangle 3"/>
          <p:cNvSpPr>
            <a:spLocks noGrp="1" noChangeArrowheads="1"/>
          </p:cNvSpPr>
          <p:nvPr>
            <p:ph type="body" idx="1"/>
          </p:nvPr>
        </p:nvSpPr>
        <p:spPr>
          <a:xfrm>
            <a:off x="0" y="1676400"/>
            <a:ext cx="9144000" cy="4876800"/>
          </a:xfrm>
        </p:spPr>
        <p:txBody>
          <a:bodyPr/>
          <a:lstStyle/>
          <a:p>
            <a:pPr algn="ctr">
              <a:buFontTx/>
              <a:buNone/>
            </a:pPr>
            <a:r>
              <a:rPr lang="en-US" altLang="en-US" sz="2800" b="1">
                <a:solidFill>
                  <a:srgbClr val="FFFF99"/>
                </a:solidFill>
                <a:effectLst>
                  <a:outerShdw blurRad="38100" dist="38100" dir="2700000" algn="tl">
                    <a:srgbClr val="FFFFFF"/>
                  </a:outerShdw>
                </a:effectLst>
              </a:rPr>
              <a:t>Chemical Resistant</a:t>
            </a:r>
            <a:r>
              <a:rPr lang="en-US" altLang="en-US" sz="2800" b="1">
                <a:effectLst>
                  <a:outerShdw blurRad="38100" dist="38100" dir="2700000" algn="tl">
                    <a:srgbClr val="336699"/>
                  </a:outerShdw>
                </a:effectLst>
              </a:rPr>
              <a:t>: Prevents pesticide movement through the material during use</a:t>
            </a:r>
          </a:p>
          <a:p>
            <a:pPr algn="ctr"/>
            <a:endParaRPr lang="en-US" altLang="en-US" sz="2800" b="1">
              <a:effectLst>
                <a:outerShdw blurRad="38100" dist="38100" dir="2700000" algn="tl">
                  <a:srgbClr val="336699"/>
                </a:outerShdw>
              </a:effectLst>
            </a:endParaRPr>
          </a:p>
          <a:p>
            <a:pPr algn="ctr">
              <a:buFontTx/>
              <a:buNone/>
            </a:pPr>
            <a:r>
              <a:rPr lang="en-US" altLang="en-US" sz="2800" b="1">
                <a:effectLst>
                  <a:outerShdw blurRad="38100" dist="38100" dir="2700000" algn="tl">
                    <a:srgbClr val="336699"/>
                  </a:outerShdw>
                </a:effectLst>
              </a:rPr>
              <a:t>Non-chemically resistant material may become…</a:t>
            </a:r>
          </a:p>
          <a:p>
            <a:pPr algn="ctr">
              <a:buFontTx/>
              <a:buNone/>
            </a:pPr>
            <a:r>
              <a:rPr lang="en-US" altLang="en-US" sz="2800">
                <a:solidFill>
                  <a:srgbClr val="FFFFCC"/>
                </a:solidFill>
                <a:effectLst>
                  <a:outerShdw blurRad="38100" dist="38100" dir="2700000" algn="tl">
                    <a:srgbClr val="FFFFFF"/>
                  </a:outerShdw>
                </a:effectLst>
              </a:rPr>
              <a:t>        Discolored          Soft / Spongy             Swollen</a:t>
            </a:r>
          </a:p>
          <a:p>
            <a:pPr algn="ctr">
              <a:buFontTx/>
              <a:buNone/>
            </a:pPr>
            <a:r>
              <a:rPr lang="en-US" altLang="en-US" sz="2800">
                <a:solidFill>
                  <a:srgbClr val="FFFFCC"/>
                </a:solidFill>
                <a:effectLst>
                  <a:outerShdw blurRad="38100" dist="38100" dir="2700000" algn="tl">
                    <a:srgbClr val="FFFFFF"/>
                  </a:outerShdw>
                </a:effectLst>
              </a:rPr>
              <a:t>        Dissolved           Jelly-like                     Cracked</a:t>
            </a:r>
          </a:p>
          <a:p>
            <a:pPr algn="ctr">
              <a:buFontTx/>
              <a:buNone/>
            </a:pPr>
            <a:r>
              <a:rPr lang="en-US" altLang="en-US" sz="2800">
                <a:solidFill>
                  <a:srgbClr val="FFFFCC"/>
                </a:solidFill>
                <a:effectLst>
                  <a:outerShdw blurRad="38100" dist="38100" dir="2700000" algn="tl">
                    <a:srgbClr val="FFFFFF"/>
                  </a:outerShdw>
                </a:effectLst>
              </a:rPr>
              <a:t>        Eroded               Stiff                             Brittle</a:t>
            </a:r>
          </a:p>
          <a:p>
            <a:pPr algn="ctr"/>
            <a:endParaRPr lang="en-US" altLang="en-US" sz="2800">
              <a:solidFill>
                <a:srgbClr val="FFFFCC"/>
              </a:solidFill>
              <a:effectLst>
                <a:outerShdw blurRad="38100" dist="38100" dir="2700000" algn="tl">
                  <a:srgbClr val="FFFFFF"/>
                </a:outerShdw>
              </a:effectLst>
            </a:endParaRPr>
          </a:p>
          <a:p>
            <a:pPr algn="ctr">
              <a:buFontTx/>
              <a:buNone/>
            </a:pPr>
            <a:r>
              <a:rPr lang="en-US" altLang="en-US" sz="2800" b="1">
                <a:solidFill>
                  <a:schemeClr val="folHlink"/>
                </a:solidFill>
                <a:effectLst>
                  <a:outerShdw blurRad="38100" dist="38100" dir="2700000" algn="tl">
                    <a:srgbClr val="FFFFFF"/>
                  </a:outerShdw>
                </a:effectLst>
              </a:rPr>
              <a:t>Plastic: most chemically resistant PPE material</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a:xfrm>
            <a:off x="457200" y="76200"/>
            <a:ext cx="8229600" cy="914400"/>
          </a:xfrm>
        </p:spPr>
        <p:txBody>
          <a:bodyPr/>
          <a:lstStyle/>
          <a:p>
            <a:r>
              <a:rPr lang="en-US" altLang="en-US" b="1">
                <a:effectLst>
                  <a:outerShdw blurRad="38100" dist="38100" dir="2700000" algn="tl">
                    <a:srgbClr val="FFFFFF"/>
                  </a:outerShdw>
                </a:effectLst>
              </a:rPr>
              <a:t>Coveralls</a:t>
            </a:r>
          </a:p>
        </p:txBody>
      </p:sp>
      <p:sp>
        <p:nvSpPr>
          <p:cNvPr id="238595" name="Rectangle 3"/>
          <p:cNvSpPr>
            <a:spLocks noGrp="1" noChangeArrowheads="1"/>
          </p:cNvSpPr>
          <p:nvPr>
            <p:ph type="body" idx="1"/>
          </p:nvPr>
        </p:nvSpPr>
        <p:spPr>
          <a:xfrm>
            <a:off x="152400" y="1143000"/>
            <a:ext cx="8915400" cy="5715000"/>
          </a:xfrm>
        </p:spPr>
        <p:txBody>
          <a:bodyPr/>
          <a:lstStyle/>
          <a:p>
            <a:pPr marL="609600" indent="-609600">
              <a:buFontTx/>
              <a:buNone/>
            </a:pPr>
            <a:r>
              <a:rPr lang="en-US" altLang="en-US" b="1">
                <a:solidFill>
                  <a:srgbClr val="FFFF99"/>
                </a:solidFill>
                <a:effectLst>
                  <a:outerShdw blurRad="38100" dist="38100" dir="2700000" algn="tl">
                    <a:srgbClr val="FFFFFF"/>
                  </a:outerShdw>
                </a:effectLst>
              </a:rPr>
              <a:t>For Maximum Protection, Wear Coveralls…</a:t>
            </a:r>
          </a:p>
          <a:p>
            <a:pPr marL="609600" indent="-609600">
              <a:buFontTx/>
              <a:buAutoNum type="arabicPeriod"/>
            </a:pPr>
            <a:endParaRPr lang="en-US" altLang="en-US" b="1">
              <a:effectLst>
                <a:outerShdw blurRad="38100" dist="38100" dir="2700000" algn="tl">
                  <a:srgbClr val="336699"/>
                </a:outerShdw>
              </a:effectLst>
            </a:endParaRPr>
          </a:p>
          <a:p>
            <a:pPr marL="609600" indent="-609600">
              <a:buFontTx/>
              <a:buAutoNum type="arabicPeriod"/>
            </a:pPr>
            <a:r>
              <a:rPr lang="en-US" altLang="en-US" b="1">
                <a:effectLst>
                  <a:outerShdw blurRad="38100" dist="38100" dir="2700000" algn="tl">
                    <a:srgbClr val="336699"/>
                  </a:outerShdw>
                </a:effectLst>
              </a:rPr>
              <a:t>Over another layer of clothing </a:t>
            </a:r>
          </a:p>
          <a:p>
            <a:pPr marL="609600" indent="-609600">
              <a:buFontTx/>
              <a:buAutoNum type="arabicPeriod"/>
            </a:pPr>
            <a:endParaRPr lang="en-US" altLang="en-US" b="1">
              <a:effectLst>
                <a:outerShdw blurRad="38100" dist="38100" dir="2700000" algn="tl">
                  <a:srgbClr val="336699"/>
                </a:outerShdw>
              </a:effectLst>
            </a:endParaRPr>
          </a:p>
          <a:p>
            <a:pPr marL="609600" indent="-609600">
              <a:buFontTx/>
              <a:buAutoNum type="arabicPeriod"/>
            </a:pPr>
            <a:r>
              <a:rPr lang="en-US" altLang="en-US" b="1">
                <a:effectLst>
                  <a:outerShdw blurRad="38100" dist="38100" dir="2700000" algn="tl">
                    <a:srgbClr val="336699"/>
                  </a:outerShdw>
                </a:effectLst>
              </a:rPr>
              <a:t>Loose-fitting so there is a layer of air between PPE &amp; the skin / inner clothing</a:t>
            </a:r>
          </a:p>
          <a:p>
            <a:pPr marL="609600" indent="-609600">
              <a:buFontTx/>
              <a:buAutoNum type="arabicPeriod"/>
            </a:pPr>
            <a:endParaRPr lang="en-US" altLang="en-US" b="1">
              <a:effectLst>
                <a:outerShdw blurRad="38100" dist="38100" dir="2700000" algn="tl">
                  <a:srgbClr val="336699"/>
                </a:outerShdw>
              </a:effectLst>
            </a:endParaRPr>
          </a:p>
          <a:p>
            <a:pPr marL="609600" indent="-609600">
              <a:buFontTx/>
              <a:buAutoNum type="arabicPeriod"/>
            </a:pPr>
            <a:r>
              <a:rPr lang="en-US" altLang="en-US" b="1">
                <a:effectLst>
                  <a:outerShdw blurRad="38100" dist="38100" dir="2700000" algn="tl">
                    <a:srgbClr val="336699"/>
                  </a:outerShdw>
                </a:effectLst>
              </a:rPr>
              <a:t>With tightly constructed seams + snug, overlapping closures (no gaps, not readily unfastened)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9" name="Rectangle 3"/>
          <p:cNvSpPr>
            <a:spLocks noGrp="1" noChangeArrowheads="1"/>
          </p:cNvSpPr>
          <p:nvPr>
            <p:ph type="body" idx="1"/>
          </p:nvPr>
        </p:nvSpPr>
        <p:spPr>
          <a:xfrm>
            <a:off x="0" y="914400"/>
            <a:ext cx="9144000" cy="5791200"/>
          </a:xfrm>
        </p:spPr>
        <p:txBody>
          <a:bodyPr/>
          <a:lstStyle/>
          <a:p>
            <a:pPr algn="ctr">
              <a:lnSpc>
                <a:spcPct val="90000"/>
              </a:lnSpc>
              <a:buFontTx/>
              <a:buNone/>
            </a:pPr>
            <a:r>
              <a:rPr lang="en-US" altLang="en-US" sz="2400">
                <a:solidFill>
                  <a:srgbClr val="FFFF99"/>
                </a:solidFill>
                <a:effectLst>
                  <a:outerShdw blurRad="38100" dist="38100" dir="2700000" algn="tl">
                    <a:srgbClr val="FFFFFF"/>
                  </a:outerShdw>
                </a:effectLst>
              </a:rPr>
              <a:t>Wear chemical-resistant gloves whenever using pesticides that may contact your hands (unless directed by pesticide label)</a:t>
            </a:r>
          </a:p>
          <a:p>
            <a:pPr algn="ctr">
              <a:lnSpc>
                <a:spcPct val="90000"/>
              </a:lnSpc>
              <a:buFontTx/>
              <a:buNone/>
            </a:pPr>
            <a:r>
              <a:rPr lang="en-US" altLang="en-US" sz="2400">
                <a:solidFill>
                  <a:schemeClr val="folHlink"/>
                </a:solidFill>
                <a:effectLst>
                  <a:outerShdw blurRad="38100" dist="38100" dir="2700000" algn="tl">
                    <a:srgbClr val="FFFFFF"/>
                  </a:outerShdw>
                </a:effectLst>
              </a:rPr>
              <a:t>**Hands are the most likely route of pesticide exposure**</a:t>
            </a:r>
          </a:p>
          <a:p>
            <a:pPr>
              <a:lnSpc>
                <a:spcPct val="90000"/>
              </a:lnSpc>
              <a:buFontTx/>
              <a:buNone/>
            </a:pPr>
            <a:r>
              <a:rPr lang="en-US" altLang="en-US" sz="2400" u="sng">
                <a:solidFill>
                  <a:srgbClr val="FFFFCC"/>
                </a:solidFill>
                <a:effectLst>
                  <a:outerShdw blurRad="38100" dist="38100" dir="2700000" algn="tl">
                    <a:srgbClr val="FFFFFF"/>
                  </a:outerShdw>
                </a:effectLst>
              </a:rPr>
              <a:t>Proper Removal during Pesticide Handling</a:t>
            </a:r>
            <a:r>
              <a:rPr lang="en-US" altLang="en-US" sz="2400">
                <a:solidFill>
                  <a:srgbClr val="FFFFCC"/>
                </a:solidFill>
                <a:effectLst>
                  <a:outerShdw blurRad="38100" dist="38100" dir="2700000" algn="tl">
                    <a:srgbClr val="FFFFFF"/>
                  </a:outerShdw>
                </a:effectLst>
              </a:rPr>
              <a:t>:</a:t>
            </a:r>
          </a:p>
          <a:p>
            <a:pPr>
              <a:lnSpc>
                <a:spcPct val="90000"/>
              </a:lnSpc>
            </a:pPr>
            <a:r>
              <a:rPr lang="en-US" altLang="en-US" sz="2400">
                <a:effectLst>
                  <a:outerShdw blurRad="38100" dist="38100" dir="2700000" algn="tl">
                    <a:srgbClr val="336699"/>
                  </a:outerShdw>
                </a:effectLst>
              </a:rPr>
              <a:t>wash gloves thoroughly before removal</a:t>
            </a:r>
          </a:p>
          <a:p>
            <a:pPr>
              <a:lnSpc>
                <a:spcPct val="90000"/>
              </a:lnSpc>
            </a:pPr>
            <a:r>
              <a:rPr lang="en-US" altLang="en-US" sz="2400">
                <a:effectLst>
                  <a:outerShdw blurRad="38100" dist="38100" dir="2700000" algn="tl">
                    <a:srgbClr val="336699"/>
                  </a:outerShdw>
                </a:effectLst>
              </a:rPr>
              <a:t>wash &amp; dry hands thoroughly</a:t>
            </a:r>
          </a:p>
          <a:p>
            <a:pPr>
              <a:lnSpc>
                <a:spcPct val="90000"/>
              </a:lnSpc>
              <a:buFontTx/>
              <a:buNone/>
            </a:pPr>
            <a:r>
              <a:rPr lang="en-US" altLang="en-US" sz="2400">
                <a:effectLst>
                  <a:outerShdw blurRad="38100" dist="38100" dir="2700000" algn="tl">
                    <a:srgbClr val="336699"/>
                  </a:outerShdw>
                </a:effectLst>
              </a:rPr>
              <a:t> before putting the gloves on again </a:t>
            </a:r>
          </a:p>
          <a:p>
            <a:pPr>
              <a:lnSpc>
                <a:spcPct val="90000"/>
              </a:lnSpc>
            </a:pPr>
            <a:r>
              <a:rPr lang="en-US" altLang="en-US" sz="2400" u="sng">
                <a:solidFill>
                  <a:srgbClr val="FFFFCC"/>
                </a:solidFill>
                <a:effectLst>
                  <a:outerShdw blurRad="38100" dist="38100" dir="2700000" algn="tl">
                    <a:srgbClr val="FFFFFF"/>
                  </a:outerShdw>
                </a:effectLst>
              </a:rPr>
              <a:t>Replace</a:t>
            </a:r>
            <a:r>
              <a:rPr lang="en-US" altLang="en-US" sz="2400">
                <a:solidFill>
                  <a:srgbClr val="FFFFCC"/>
                </a:solidFill>
                <a:effectLst>
                  <a:outerShdw blurRad="38100" dist="38100" dir="2700000" algn="tl">
                    <a:srgbClr val="FFFFFF"/>
                  </a:outerShdw>
                </a:effectLst>
              </a:rPr>
              <a:t>:</a:t>
            </a:r>
          </a:p>
          <a:p>
            <a:pPr>
              <a:lnSpc>
                <a:spcPct val="90000"/>
              </a:lnSpc>
              <a:buFontTx/>
              <a:buNone/>
            </a:pPr>
            <a:r>
              <a:rPr lang="en-US" altLang="en-US" sz="2400" i="1">
                <a:effectLst>
                  <a:outerShdw blurRad="38100" dist="38100" dir="2700000" algn="tl">
                    <a:srgbClr val="336699"/>
                  </a:outerShdw>
                </a:effectLst>
              </a:rPr>
              <a:t>Reusable gloves</a:t>
            </a:r>
            <a:r>
              <a:rPr lang="en-US" altLang="en-US" sz="2400">
                <a:effectLst>
                  <a:outerShdw blurRad="38100" dist="38100" dir="2700000" algn="tl">
                    <a:srgbClr val="336699"/>
                  </a:outerShdw>
                </a:effectLst>
              </a:rPr>
              <a:t>: </a:t>
            </a:r>
            <a:r>
              <a:rPr lang="en-US" altLang="en-US" sz="2400">
                <a:solidFill>
                  <a:srgbClr val="FFFF99"/>
                </a:solidFill>
                <a:effectLst>
                  <a:outerShdw blurRad="38100" dist="38100" dir="2700000" algn="tl">
                    <a:srgbClr val="FFFFFF"/>
                  </a:outerShdw>
                </a:effectLst>
              </a:rPr>
              <a:t>Every 5-7 </a:t>
            </a:r>
          </a:p>
          <a:p>
            <a:pPr>
              <a:lnSpc>
                <a:spcPct val="90000"/>
              </a:lnSpc>
              <a:buFontTx/>
              <a:buNone/>
            </a:pPr>
            <a:r>
              <a:rPr lang="en-US" altLang="en-US" sz="2400">
                <a:solidFill>
                  <a:srgbClr val="FFFF99"/>
                </a:solidFill>
                <a:effectLst>
                  <a:outerShdw blurRad="38100" dist="38100" dir="2700000" algn="tl">
                    <a:srgbClr val="FFFFFF"/>
                  </a:outerShdw>
                </a:effectLst>
              </a:rPr>
              <a:t>work days</a:t>
            </a:r>
          </a:p>
          <a:p>
            <a:pPr>
              <a:lnSpc>
                <a:spcPct val="90000"/>
              </a:lnSpc>
              <a:buFontTx/>
              <a:buNone/>
            </a:pPr>
            <a:endParaRPr lang="en-US" altLang="en-US" sz="1000">
              <a:solidFill>
                <a:srgbClr val="FFFF99"/>
              </a:solidFill>
              <a:effectLst>
                <a:outerShdw blurRad="38100" dist="38100" dir="2700000" algn="tl">
                  <a:srgbClr val="FFFFFF"/>
                </a:outerShdw>
              </a:effectLst>
            </a:endParaRPr>
          </a:p>
          <a:p>
            <a:pPr>
              <a:lnSpc>
                <a:spcPct val="90000"/>
              </a:lnSpc>
              <a:buFontTx/>
              <a:buNone/>
            </a:pPr>
            <a:r>
              <a:rPr lang="en-US" altLang="en-US" sz="2400" i="1">
                <a:effectLst>
                  <a:outerShdw blurRad="38100" dist="38100" dir="2700000" algn="tl">
                    <a:srgbClr val="336699"/>
                  </a:outerShdw>
                </a:effectLst>
              </a:rPr>
              <a:t>Extra-heavy-duty gloves (butyl </a:t>
            </a:r>
          </a:p>
          <a:p>
            <a:pPr>
              <a:lnSpc>
                <a:spcPct val="90000"/>
              </a:lnSpc>
              <a:buFontTx/>
              <a:buNone/>
            </a:pPr>
            <a:r>
              <a:rPr lang="en-US" altLang="en-US" sz="2400" i="1">
                <a:effectLst>
                  <a:outerShdw blurRad="38100" dist="38100" dir="2700000" algn="tl">
                    <a:srgbClr val="336699"/>
                  </a:outerShdw>
                </a:effectLst>
              </a:rPr>
              <a:t>or nitrile rubber):</a:t>
            </a:r>
            <a:r>
              <a:rPr lang="en-US" altLang="en-US" sz="2400">
                <a:effectLst>
                  <a:outerShdw blurRad="38100" dist="38100" dir="2700000" algn="tl">
                    <a:srgbClr val="336699"/>
                  </a:outerShdw>
                </a:effectLst>
              </a:rPr>
              <a:t> </a:t>
            </a:r>
            <a:r>
              <a:rPr lang="en-US" altLang="en-US" sz="2400">
                <a:solidFill>
                  <a:srgbClr val="FFFF99"/>
                </a:solidFill>
                <a:effectLst>
                  <a:outerShdw blurRad="38100" dist="38100" dir="2700000" algn="tl">
                    <a:srgbClr val="FFFFFF"/>
                  </a:outerShdw>
                </a:effectLst>
              </a:rPr>
              <a:t>Every 10-14 WD</a:t>
            </a:r>
          </a:p>
          <a:p>
            <a:pPr>
              <a:lnSpc>
                <a:spcPct val="90000"/>
              </a:lnSpc>
              <a:buFontTx/>
              <a:buNone/>
            </a:pPr>
            <a:endParaRPr lang="en-US" altLang="en-US" sz="1200">
              <a:solidFill>
                <a:srgbClr val="FFFF99"/>
              </a:solidFill>
              <a:effectLst>
                <a:outerShdw blurRad="38100" dist="38100" dir="2700000" algn="tl">
                  <a:srgbClr val="FFFFFF"/>
                </a:outerShdw>
              </a:effectLst>
            </a:endParaRPr>
          </a:p>
          <a:p>
            <a:pPr>
              <a:lnSpc>
                <a:spcPct val="90000"/>
              </a:lnSpc>
              <a:buFontTx/>
              <a:buNone/>
            </a:pPr>
            <a:r>
              <a:rPr lang="en-US" altLang="en-US" sz="2400" i="1">
                <a:effectLst>
                  <a:outerShdw blurRad="38100" dist="38100" dir="2700000" algn="tl">
                    <a:srgbClr val="336699"/>
                  </a:outerShdw>
                </a:effectLst>
              </a:rPr>
              <a:t>Gloves showing wear, damage, </a:t>
            </a:r>
          </a:p>
          <a:p>
            <a:pPr>
              <a:lnSpc>
                <a:spcPct val="90000"/>
              </a:lnSpc>
              <a:buFontTx/>
              <a:buNone/>
            </a:pPr>
            <a:r>
              <a:rPr lang="en-US" altLang="en-US" sz="2400" i="1">
                <a:effectLst>
                  <a:outerShdw blurRad="38100" dist="38100" dir="2700000" algn="tl">
                    <a:srgbClr val="336699"/>
                  </a:outerShdw>
                </a:effectLst>
              </a:rPr>
              <a:t>or leaks</a:t>
            </a:r>
            <a:r>
              <a:rPr lang="en-US" altLang="en-US" sz="2400">
                <a:effectLst>
                  <a:outerShdw blurRad="38100" dist="38100" dir="2700000" algn="tl">
                    <a:srgbClr val="336699"/>
                  </a:outerShdw>
                </a:effectLst>
              </a:rPr>
              <a:t>: </a:t>
            </a:r>
            <a:r>
              <a:rPr lang="en-US" altLang="en-US" sz="2400">
                <a:solidFill>
                  <a:srgbClr val="FFFF99"/>
                </a:solidFill>
                <a:effectLst>
                  <a:outerShdw blurRad="38100" dist="38100" dir="2700000" algn="tl">
                    <a:srgbClr val="FFFFFF"/>
                  </a:outerShdw>
                </a:effectLst>
              </a:rPr>
              <a:t>IMMEDIATELY</a:t>
            </a:r>
          </a:p>
        </p:txBody>
      </p:sp>
      <p:pic>
        <p:nvPicPr>
          <p:cNvPr id="239620" name="Picture 4" descr="A:\MVC-489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657600"/>
            <a:ext cx="3886200" cy="2914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39618" name="Rectangle 2"/>
          <p:cNvSpPr>
            <a:spLocks noGrp="1" noChangeArrowheads="1"/>
          </p:cNvSpPr>
          <p:nvPr>
            <p:ph type="title"/>
          </p:nvPr>
        </p:nvSpPr>
        <p:spPr>
          <a:xfrm>
            <a:off x="457200" y="76200"/>
            <a:ext cx="8229600" cy="838200"/>
          </a:xfrm>
        </p:spPr>
        <p:txBody>
          <a:bodyPr/>
          <a:lstStyle/>
          <a:p>
            <a:r>
              <a:rPr lang="en-US" altLang="en-US">
                <a:effectLst>
                  <a:outerShdw blurRad="38100" dist="38100" dir="2700000" algn="tl">
                    <a:srgbClr val="FFFFFF"/>
                  </a:outerShdw>
                </a:effectLst>
              </a:rPr>
              <a:t>Gloves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39620"/>
                                        </p:tgtEl>
                                        <p:attrNameLst>
                                          <p:attrName>style.visibility</p:attrName>
                                        </p:attrNameLst>
                                      </p:cBhvr>
                                      <p:to>
                                        <p:strVal val="visible"/>
                                      </p:to>
                                    </p:set>
                                    <p:anim calcmode="lin" valueType="num">
                                      <p:cBhvr>
                                        <p:cTn id="7" dur="500" fill="hold"/>
                                        <p:tgtEl>
                                          <p:spTgt spid="239620"/>
                                        </p:tgtEl>
                                        <p:attrNameLst>
                                          <p:attrName>ppt_w</p:attrName>
                                        </p:attrNameLst>
                                      </p:cBhvr>
                                      <p:tavLst>
                                        <p:tav tm="0">
                                          <p:val>
                                            <p:fltVal val="0"/>
                                          </p:val>
                                        </p:tav>
                                        <p:tav tm="100000">
                                          <p:val>
                                            <p:strVal val="#ppt_w"/>
                                          </p:val>
                                        </p:tav>
                                      </p:tavLst>
                                    </p:anim>
                                    <p:anim calcmode="lin" valueType="num">
                                      <p:cBhvr>
                                        <p:cTn id="8" dur="500" fill="hold"/>
                                        <p:tgtEl>
                                          <p:spTgt spid="2396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p:txBody>
          <a:bodyPr/>
          <a:lstStyle/>
          <a:p>
            <a:r>
              <a:rPr lang="en-US" altLang="en-US" b="1">
                <a:effectLst>
                  <a:outerShdw blurRad="38100" dist="38100" dir="2700000" algn="tl">
                    <a:srgbClr val="FFFFFF"/>
                  </a:outerShdw>
                </a:effectLst>
              </a:rPr>
              <a:t>Eyewear</a:t>
            </a:r>
          </a:p>
        </p:txBody>
      </p:sp>
      <p:sp>
        <p:nvSpPr>
          <p:cNvPr id="241667" name="Rectangle 3"/>
          <p:cNvSpPr>
            <a:spLocks noGrp="1" noChangeArrowheads="1"/>
          </p:cNvSpPr>
          <p:nvPr>
            <p:ph type="body" idx="1"/>
          </p:nvPr>
        </p:nvSpPr>
        <p:spPr/>
        <p:txBody>
          <a:bodyPr/>
          <a:lstStyle/>
          <a:p>
            <a:pPr>
              <a:buFontTx/>
              <a:buNone/>
            </a:pPr>
            <a:r>
              <a:rPr lang="en-US" altLang="en-US" b="1" u="sng">
                <a:solidFill>
                  <a:srgbClr val="FFFFCC"/>
                </a:solidFill>
                <a:effectLst>
                  <a:outerShdw blurRad="38100" dist="38100" dir="2700000" algn="tl">
                    <a:srgbClr val="FFFFFF"/>
                  </a:outerShdw>
                </a:effectLst>
              </a:rPr>
              <a:t>Available Protective Eyewear</a:t>
            </a:r>
          </a:p>
          <a:p>
            <a:r>
              <a:rPr lang="en-US" altLang="en-US" b="1">
                <a:effectLst>
                  <a:outerShdw blurRad="38100" dist="38100" dir="2700000" algn="tl">
                    <a:srgbClr val="336699"/>
                  </a:outerShdw>
                </a:effectLst>
              </a:rPr>
              <a:t>Goggles</a:t>
            </a:r>
          </a:p>
          <a:p>
            <a:r>
              <a:rPr lang="en-US" altLang="en-US" b="1">
                <a:effectLst>
                  <a:outerShdw blurRad="38100" dist="38100" dir="2700000" algn="tl">
                    <a:srgbClr val="336699"/>
                  </a:outerShdw>
                </a:effectLst>
              </a:rPr>
              <a:t>Face shield</a:t>
            </a:r>
          </a:p>
          <a:p>
            <a:r>
              <a:rPr lang="en-US" altLang="en-US" b="1">
                <a:effectLst>
                  <a:outerShdw blurRad="38100" dist="38100" dir="2700000" algn="tl">
                    <a:srgbClr val="336699"/>
                  </a:outerShdw>
                </a:effectLst>
              </a:rPr>
              <a:t>Safety glasses with brow and side shields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0" y="274638"/>
            <a:ext cx="9144000" cy="1143000"/>
          </a:xfrm>
        </p:spPr>
        <p:txBody>
          <a:bodyPr/>
          <a:lstStyle/>
          <a:p>
            <a:r>
              <a:rPr lang="en-US" altLang="en-US" sz="4000">
                <a:effectLst>
                  <a:outerShdw blurRad="38100" dist="38100" dir="2700000" algn="tl">
                    <a:srgbClr val="FFFFFF"/>
                  </a:outerShdw>
                </a:effectLst>
              </a:rPr>
              <a:t>Cleaning Personal Protective Equipment</a:t>
            </a:r>
          </a:p>
        </p:txBody>
      </p:sp>
      <p:sp>
        <p:nvSpPr>
          <p:cNvPr id="244739" name="Rectangle 3"/>
          <p:cNvSpPr>
            <a:spLocks noGrp="1" noChangeArrowheads="1"/>
          </p:cNvSpPr>
          <p:nvPr>
            <p:ph type="body" idx="1"/>
          </p:nvPr>
        </p:nvSpPr>
        <p:spPr>
          <a:xfrm>
            <a:off x="152400" y="1524000"/>
            <a:ext cx="8915400" cy="5334000"/>
          </a:xfrm>
        </p:spPr>
        <p:txBody>
          <a:bodyPr/>
          <a:lstStyle/>
          <a:p>
            <a:pPr marL="609600" indent="-609600"/>
            <a:r>
              <a:rPr lang="en-US" altLang="en-US">
                <a:solidFill>
                  <a:srgbClr val="FFFFCC"/>
                </a:solidFill>
                <a:effectLst>
                  <a:outerShdw blurRad="38100" dist="38100" dir="2700000" algn="tl">
                    <a:srgbClr val="FFFFFF"/>
                  </a:outerShdw>
                </a:effectLst>
              </a:rPr>
              <a:t>Wear chemical-resistant gloves and apron, especially if handling items </a:t>
            </a:r>
          </a:p>
          <a:p>
            <a:pPr marL="990600" lvl="1" indent="-533400">
              <a:buFontTx/>
              <a:buAutoNum type="arabicPeriod"/>
            </a:pPr>
            <a:r>
              <a:rPr lang="en-US" altLang="en-US">
                <a:effectLst>
                  <a:outerShdw blurRad="38100" dist="38100" dir="2700000" algn="tl">
                    <a:srgbClr val="336699"/>
                  </a:outerShdw>
                </a:effectLst>
              </a:rPr>
              <a:t>contaminated on a regular basis </a:t>
            </a:r>
          </a:p>
          <a:p>
            <a:pPr marL="990600" lvl="1" indent="-533400">
              <a:buFontTx/>
              <a:buAutoNum type="arabicPeriod"/>
            </a:pPr>
            <a:r>
              <a:rPr lang="en-US" altLang="en-US">
                <a:effectLst>
                  <a:outerShdw blurRad="38100" dist="38100" dir="2700000" algn="tl">
                    <a:srgbClr val="336699"/>
                  </a:outerShdw>
                </a:effectLst>
              </a:rPr>
              <a:t>highly toxic pesticides</a:t>
            </a:r>
          </a:p>
          <a:p>
            <a:pPr marL="609600" indent="-609600"/>
            <a:endParaRPr lang="en-US" altLang="en-US" sz="1400">
              <a:effectLst>
                <a:outerShdw blurRad="38100" dist="38100" dir="2700000" algn="tl">
                  <a:srgbClr val="336699"/>
                </a:outerShdw>
              </a:effectLst>
            </a:endParaRPr>
          </a:p>
          <a:p>
            <a:pPr marL="609600" indent="-609600"/>
            <a:r>
              <a:rPr lang="en-US" altLang="en-US">
                <a:solidFill>
                  <a:srgbClr val="FFFFCC"/>
                </a:solidFill>
                <a:effectLst>
                  <a:outerShdw blurRad="38100" dist="38100" dir="2700000" algn="tl">
                    <a:srgbClr val="FFFFFF"/>
                  </a:outerShdw>
                </a:effectLst>
              </a:rPr>
              <a:t>Work in a well-ventilated area </a:t>
            </a:r>
          </a:p>
          <a:p>
            <a:pPr marL="609600" indent="-609600"/>
            <a:endParaRPr lang="en-US" altLang="en-US" sz="1600">
              <a:solidFill>
                <a:srgbClr val="FFFFCC"/>
              </a:solidFill>
              <a:effectLst>
                <a:outerShdw blurRad="38100" dist="38100" dir="2700000" algn="tl">
                  <a:srgbClr val="FFFFFF"/>
                </a:outerShdw>
              </a:effectLst>
            </a:endParaRPr>
          </a:p>
          <a:p>
            <a:pPr marL="609600" indent="-609600"/>
            <a:r>
              <a:rPr lang="en-US" altLang="en-US">
                <a:solidFill>
                  <a:srgbClr val="FFFFCC"/>
                </a:solidFill>
                <a:effectLst>
                  <a:outerShdw blurRad="38100" dist="38100" dir="2700000" algn="tl">
                    <a:srgbClr val="FFFFFF"/>
                  </a:outerShdw>
                </a:effectLst>
              </a:rPr>
              <a:t>Do not inhale steam from the washer &amp; dryer </a:t>
            </a:r>
          </a:p>
          <a:p>
            <a:pPr marL="609600" indent="-609600"/>
            <a:endParaRPr lang="en-US" altLang="en-US" sz="1600">
              <a:solidFill>
                <a:srgbClr val="FFFFCC"/>
              </a:solidFill>
              <a:effectLst>
                <a:outerShdw blurRad="38100" dist="38100" dir="2700000" algn="tl">
                  <a:srgbClr val="FFFFFF"/>
                </a:outerShdw>
              </a:effectLst>
            </a:endParaRPr>
          </a:p>
          <a:p>
            <a:pPr marL="609600" indent="-609600" algn="ctr">
              <a:buFontTx/>
              <a:buNone/>
            </a:pPr>
            <a:r>
              <a:rPr lang="en-US" altLang="en-US">
                <a:solidFill>
                  <a:schemeClr val="folHlink"/>
                </a:solidFill>
                <a:effectLst>
                  <a:outerShdw blurRad="38100" dist="38100" dir="2700000" algn="tl">
                    <a:srgbClr val="FFFFFF"/>
                  </a:outerShdw>
                </a:effectLst>
              </a:rPr>
              <a:t>Highly toxic pesticide concentrates cannot be adequately cleaned from PPE</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ctrTitle"/>
          </p:nvPr>
        </p:nvSpPr>
        <p:spPr>
          <a:xfrm>
            <a:off x="457200" y="2130425"/>
            <a:ext cx="8229600" cy="1755775"/>
          </a:xfrm>
        </p:spPr>
        <p:txBody>
          <a:bodyPr anchor="ctr"/>
          <a:lstStyle/>
          <a:p>
            <a:r>
              <a:rPr lang="en-US" altLang="en-US" sz="5400" b="1">
                <a:effectLst>
                  <a:outerShdw blurRad="38100" dist="38100" dir="2700000" algn="tl">
                    <a:srgbClr val="FFFFFF"/>
                  </a:outerShdw>
                </a:effectLst>
              </a:rPr>
              <a:t>Pesticide Handling Decisions</a:t>
            </a:r>
          </a:p>
        </p:txBody>
      </p:sp>
      <p:sp>
        <p:nvSpPr>
          <p:cNvPr id="160771" name="Rectangle 3"/>
          <p:cNvSpPr>
            <a:spLocks noGrp="1" noChangeArrowheads="1"/>
          </p:cNvSpPr>
          <p:nvPr>
            <p:ph type="subTitle" idx="1"/>
          </p:nvPr>
        </p:nvSpPr>
        <p:spPr>
          <a:xfrm>
            <a:off x="1371600" y="3886200"/>
            <a:ext cx="6400800" cy="1752600"/>
          </a:xfrm>
        </p:spPr>
        <p:txBody>
          <a:bodyPr/>
          <a:lstStyle/>
          <a:p>
            <a:endParaRPr lang="en-US" altLang="en-US" sz="4000" b="1">
              <a:effectLst>
                <a:outerShdw blurRad="38100" dist="38100" dir="2700000" algn="tl">
                  <a:srgbClr val="336699"/>
                </a:outerShdw>
              </a:effectLst>
            </a:endParaRPr>
          </a:p>
          <a:p>
            <a:r>
              <a:rPr lang="en-US" altLang="en-US" sz="4000" b="1">
                <a:effectLst>
                  <a:outerShdw blurRad="38100" dist="38100" dir="2700000" algn="tl">
                    <a:srgbClr val="336699"/>
                  </a:outerShdw>
                </a:effectLst>
              </a:rPr>
              <a:t>Chapter 8</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a:xfrm>
            <a:off x="0" y="274638"/>
            <a:ext cx="9144000" cy="1143000"/>
          </a:xfrm>
        </p:spPr>
        <p:txBody>
          <a:bodyPr/>
          <a:lstStyle/>
          <a:p>
            <a:r>
              <a:rPr lang="en-US" altLang="en-US" b="1">
                <a:effectLst>
                  <a:outerShdw blurRad="38100" dist="38100" dir="2700000" algn="tl">
                    <a:srgbClr val="FFFFFF"/>
                  </a:outerShdw>
                </a:effectLst>
              </a:rPr>
              <a:t>Questions for Pesticide Supervisors</a:t>
            </a:r>
          </a:p>
        </p:txBody>
      </p:sp>
      <p:sp>
        <p:nvSpPr>
          <p:cNvPr id="237571" name="Rectangle 3"/>
          <p:cNvSpPr>
            <a:spLocks noGrp="1" noChangeArrowheads="1"/>
          </p:cNvSpPr>
          <p:nvPr>
            <p:ph type="body" idx="1"/>
          </p:nvPr>
        </p:nvSpPr>
        <p:spPr>
          <a:xfrm>
            <a:off x="304800" y="1722438"/>
            <a:ext cx="8686800" cy="5135562"/>
          </a:xfrm>
        </p:spPr>
        <p:txBody>
          <a:bodyPr/>
          <a:lstStyle/>
          <a:p>
            <a:pPr marL="533400" indent="-533400">
              <a:lnSpc>
                <a:spcPct val="90000"/>
              </a:lnSpc>
              <a:buFontTx/>
              <a:buAutoNum type="arabicPeriod"/>
            </a:pPr>
            <a:r>
              <a:rPr lang="en-US" altLang="en-US" sz="2800">
                <a:solidFill>
                  <a:srgbClr val="FFFFCC"/>
                </a:solidFill>
                <a:effectLst>
                  <a:outerShdw blurRad="38100" dist="38100" dir="2700000" algn="tl">
                    <a:srgbClr val="FFFFFF"/>
                  </a:outerShdw>
                </a:effectLst>
              </a:rPr>
              <a:t>Have I read the labeling? </a:t>
            </a:r>
          </a:p>
          <a:p>
            <a:pPr marL="533400" indent="-533400">
              <a:lnSpc>
                <a:spcPct val="90000"/>
              </a:lnSpc>
              <a:buFontTx/>
              <a:buAutoNum type="arabicPeriod"/>
            </a:pPr>
            <a:endParaRPr lang="en-US" altLang="en-US" sz="900">
              <a:solidFill>
                <a:srgbClr val="FFFFCC"/>
              </a:solidFill>
              <a:effectLst>
                <a:outerShdw blurRad="38100" dist="38100" dir="2700000" algn="tl">
                  <a:srgbClr val="FFFFFF"/>
                </a:outerShdw>
              </a:effectLst>
            </a:endParaRPr>
          </a:p>
          <a:p>
            <a:pPr marL="533400" indent="-533400">
              <a:lnSpc>
                <a:spcPct val="90000"/>
              </a:lnSpc>
              <a:buFontTx/>
              <a:buAutoNum type="arabicPeriod"/>
            </a:pPr>
            <a:r>
              <a:rPr lang="en-US" altLang="en-US" sz="2800">
                <a:solidFill>
                  <a:srgbClr val="FFFFCC"/>
                </a:solidFill>
                <a:effectLst>
                  <a:outerShdw blurRad="38100" dist="38100" dir="2700000" algn="tl">
                    <a:srgbClr val="FFFFFF"/>
                  </a:outerShdw>
                </a:effectLst>
              </a:rPr>
              <a:t>How can I avoid exposure to pesticides? </a:t>
            </a:r>
          </a:p>
          <a:p>
            <a:pPr marL="533400" indent="-533400">
              <a:lnSpc>
                <a:spcPct val="90000"/>
              </a:lnSpc>
              <a:buFontTx/>
              <a:buAutoNum type="arabicPeriod"/>
            </a:pPr>
            <a:endParaRPr lang="en-US" altLang="en-US" sz="900">
              <a:solidFill>
                <a:srgbClr val="FFFFCC"/>
              </a:solidFill>
              <a:effectLst>
                <a:outerShdw blurRad="38100" dist="38100" dir="2700000" algn="tl">
                  <a:srgbClr val="FFFFFF"/>
                </a:outerShdw>
              </a:effectLst>
            </a:endParaRPr>
          </a:p>
          <a:p>
            <a:pPr marL="533400" indent="-533400">
              <a:lnSpc>
                <a:spcPct val="90000"/>
              </a:lnSpc>
              <a:buFontTx/>
              <a:buAutoNum type="arabicPeriod"/>
            </a:pPr>
            <a:r>
              <a:rPr lang="en-US" altLang="en-US" sz="2800">
                <a:solidFill>
                  <a:srgbClr val="FFFFCC"/>
                </a:solidFill>
                <a:effectLst>
                  <a:outerShdw blurRad="38100" dist="38100" dir="2700000" algn="tl">
                    <a:srgbClr val="FFFFFF"/>
                  </a:outerShdw>
                </a:effectLst>
              </a:rPr>
              <a:t>What personal protective equipment is needed? </a:t>
            </a:r>
          </a:p>
          <a:p>
            <a:pPr marL="533400" indent="-533400">
              <a:lnSpc>
                <a:spcPct val="90000"/>
              </a:lnSpc>
              <a:buFontTx/>
              <a:buAutoNum type="arabicPeriod"/>
            </a:pPr>
            <a:endParaRPr lang="en-US" altLang="en-US" sz="900">
              <a:solidFill>
                <a:srgbClr val="FFFFCC"/>
              </a:solidFill>
              <a:effectLst>
                <a:outerShdw blurRad="38100" dist="38100" dir="2700000" algn="tl">
                  <a:srgbClr val="FFFFFF"/>
                </a:outerShdw>
              </a:effectLst>
            </a:endParaRPr>
          </a:p>
          <a:p>
            <a:pPr marL="533400" indent="-533400">
              <a:lnSpc>
                <a:spcPct val="90000"/>
              </a:lnSpc>
              <a:buFontTx/>
              <a:buAutoNum type="arabicPeriod"/>
            </a:pPr>
            <a:r>
              <a:rPr lang="en-US" altLang="en-US" sz="2800">
                <a:solidFill>
                  <a:srgbClr val="FFFFCC"/>
                </a:solidFill>
                <a:effectLst>
                  <a:outerShdw blurRad="38100" dist="38100" dir="2700000" algn="tl">
                    <a:srgbClr val="FFFFFF"/>
                  </a:outerShdw>
                </a:effectLst>
              </a:rPr>
              <a:t>Is the equipment ready and safe? </a:t>
            </a:r>
          </a:p>
          <a:p>
            <a:pPr marL="533400" indent="-533400">
              <a:lnSpc>
                <a:spcPct val="90000"/>
              </a:lnSpc>
              <a:buFontTx/>
              <a:buAutoNum type="arabicPeriod"/>
            </a:pPr>
            <a:endParaRPr lang="en-US" altLang="en-US" sz="900">
              <a:solidFill>
                <a:srgbClr val="FFFFCC"/>
              </a:solidFill>
              <a:effectLst>
                <a:outerShdw blurRad="38100" dist="38100" dir="2700000" algn="tl">
                  <a:srgbClr val="FFFFFF"/>
                </a:outerShdw>
              </a:effectLst>
            </a:endParaRPr>
          </a:p>
          <a:p>
            <a:pPr marL="533400" indent="-533400">
              <a:lnSpc>
                <a:spcPct val="90000"/>
              </a:lnSpc>
              <a:buFontTx/>
              <a:buAutoNum type="arabicPeriod"/>
            </a:pPr>
            <a:r>
              <a:rPr lang="en-US" altLang="en-US" sz="2800">
                <a:solidFill>
                  <a:srgbClr val="FFFFCC"/>
                </a:solidFill>
                <a:effectLst>
                  <a:outerShdw blurRad="38100" dist="38100" dir="2700000" algn="tl">
                    <a:srgbClr val="FFFFFF"/>
                  </a:outerShdw>
                </a:effectLst>
              </a:rPr>
              <a:t>Am I avoiding the accidental spread of pesticides? </a:t>
            </a:r>
          </a:p>
          <a:p>
            <a:pPr marL="533400" indent="-533400">
              <a:lnSpc>
                <a:spcPct val="90000"/>
              </a:lnSpc>
              <a:buFontTx/>
              <a:buAutoNum type="arabicPeriod"/>
            </a:pPr>
            <a:endParaRPr lang="en-US" altLang="en-US" sz="900">
              <a:solidFill>
                <a:srgbClr val="FFFFCC"/>
              </a:solidFill>
              <a:effectLst>
                <a:outerShdw blurRad="38100" dist="38100" dir="2700000" algn="tl">
                  <a:srgbClr val="FFFFFF"/>
                </a:outerShdw>
              </a:effectLst>
            </a:endParaRPr>
          </a:p>
          <a:p>
            <a:pPr marL="533400" indent="-533400">
              <a:lnSpc>
                <a:spcPct val="90000"/>
              </a:lnSpc>
              <a:buFontTx/>
              <a:buAutoNum type="arabicPeriod"/>
            </a:pPr>
            <a:r>
              <a:rPr lang="en-US" altLang="en-US" sz="2800">
                <a:solidFill>
                  <a:srgbClr val="FFFFCC"/>
                </a:solidFill>
                <a:effectLst>
                  <a:outerShdw blurRad="38100" dist="38100" dir="2700000" algn="tl">
                    <a:srgbClr val="FFFFFF"/>
                  </a:outerShdw>
                </a:effectLst>
              </a:rPr>
              <a:t>Have I instructed the handlers I supervise? </a:t>
            </a:r>
          </a:p>
          <a:p>
            <a:pPr marL="533400" indent="-533400">
              <a:lnSpc>
                <a:spcPct val="90000"/>
              </a:lnSpc>
              <a:buFontTx/>
              <a:buAutoNum type="arabicPeriod"/>
            </a:pPr>
            <a:endParaRPr lang="en-US" altLang="en-US" sz="900">
              <a:solidFill>
                <a:srgbClr val="FFFFCC"/>
              </a:solidFill>
              <a:effectLst>
                <a:outerShdw blurRad="38100" dist="38100" dir="2700000" algn="tl">
                  <a:srgbClr val="FFFFFF"/>
                </a:outerShdw>
              </a:effectLst>
            </a:endParaRPr>
          </a:p>
          <a:p>
            <a:pPr marL="533400" indent="-533400">
              <a:lnSpc>
                <a:spcPct val="90000"/>
              </a:lnSpc>
              <a:buFontTx/>
              <a:buAutoNum type="arabicPeriod"/>
            </a:pPr>
            <a:r>
              <a:rPr lang="en-US" altLang="en-US" sz="2800">
                <a:solidFill>
                  <a:srgbClr val="FFFFCC"/>
                </a:solidFill>
                <a:effectLst>
                  <a:outerShdw blurRad="38100" dist="38100" dir="2700000" algn="tl">
                    <a:srgbClr val="FFFFFF"/>
                  </a:outerShdw>
                </a:effectLst>
              </a:rPr>
              <a:t>Am I prepared for emergencies? </a:t>
            </a:r>
          </a:p>
          <a:p>
            <a:pPr marL="533400" indent="-533400">
              <a:lnSpc>
                <a:spcPct val="90000"/>
              </a:lnSpc>
              <a:buFontTx/>
              <a:buAutoNum type="arabicPeriod"/>
            </a:pPr>
            <a:endParaRPr lang="en-US" altLang="en-US" sz="900">
              <a:solidFill>
                <a:srgbClr val="FFFFCC"/>
              </a:solidFill>
              <a:effectLst>
                <a:outerShdw blurRad="38100" dist="38100" dir="2700000" algn="tl">
                  <a:srgbClr val="FFFFFF"/>
                </a:outerShdw>
              </a:effectLst>
            </a:endParaRPr>
          </a:p>
          <a:p>
            <a:pPr marL="533400" indent="-533400">
              <a:lnSpc>
                <a:spcPct val="90000"/>
              </a:lnSpc>
              <a:buFontTx/>
              <a:buAutoNum type="arabicPeriod"/>
            </a:pPr>
            <a:r>
              <a:rPr lang="en-US" altLang="en-US" sz="2800">
                <a:solidFill>
                  <a:srgbClr val="FFFFCC"/>
                </a:solidFill>
                <a:effectLst>
                  <a:outerShdw blurRad="38100" dist="38100" dir="2700000" algn="tl">
                    <a:srgbClr val="FFFFFF"/>
                  </a:outerShdw>
                </a:effectLst>
              </a:rPr>
              <a:t>Are people and animals out of the area?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5394" name="Picture 1026" descr="C:\Documents and Settings\sdpettis\My Documents\My Pictures\County Agent Images Jan 26 03 - April 25 05\tree\pruning.j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09600"/>
            <a:ext cx="7391400" cy="5540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457200" y="76200"/>
            <a:ext cx="8229600" cy="1143000"/>
          </a:xfrm>
        </p:spPr>
        <p:txBody>
          <a:bodyPr/>
          <a:lstStyle/>
          <a:p>
            <a:r>
              <a:rPr lang="en-US" altLang="en-US">
                <a:effectLst>
                  <a:outerShdw blurRad="38100" dist="38100" dir="2700000" algn="tl">
                    <a:srgbClr val="FFFFFF"/>
                  </a:outerShdw>
                </a:effectLst>
              </a:rPr>
              <a:t>Pest Identification &amp; Control</a:t>
            </a:r>
          </a:p>
        </p:txBody>
      </p:sp>
      <p:sp>
        <p:nvSpPr>
          <p:cNvPr id="106499" name="Rectangle 3"/>
          <p:cNvSpPr>
            <a:spLocks noGrp="1" noChangeArrowheads="1"/>
          </p:cNvSpPr>
          <p:nvPr>
            <p:ph type="body" idx="1"/>
          </p:nvPr>
        </p:nvSpPr>
        <p:spPr>
          <a:xfrm>
            <a:off x="152400" y="1295400"/>
            <a:ext cx="7162800" cy="5257800"/>
          </a:xfrm>
        </p:spPr>
        <p:txBody>
          <a:bodyPr/>
          <a:lstStyle/>
          <a:p>
            <a:pPr marL="609600" indent="-609600">
              <a:buFontTx/>
              <a:buAutoNum type="arabicPeriod"/>
            </a:pPr>
            <a:r>
              <a:rPr lang="en-US" altLang="en-US" sz="2800" b="1">
                <a:effectLst>
                  <a:outerShdw blurRad="38100" dist="38100" dir="2700000" algn="tl">
                    <a:srgbClr val="336699"/>
                  </a:outerShdw>
                </a:effectLst>
              </a:rPr>
              <a:t>Basic Information from Proper Identification</a:t>
            </a:r>
          </a:p>
          <a:p>
            <a:pPr marL="990600" lvl="1" indent="-533400">
              <a:buFontTx/>
              <a:buChar char="•"/>
            </a:pPr>
            <a:r>
              <a:rPr lang="en-US" altLang="en-US" sz="2400" b="1">
                <a:solidFill>
                  <a:srgbClr val="FFFFCC"/>
                </a:solidFill>
                <a:effectLst>
                  <a:outerShdw blurRad="38100" dist="38100" dir="2700000" algn="tl">
                    <a:srgbClr val="FFFFFF"/>
                  </a:outerShdw>
                </a:effectLst>
              </a:rPr>
              <a:t>Life cycle</a:t>
            </a:r>
          </a:p>
          <a:p>
            <a:pPr marL="990600" lvl="1" indent="-533400">
              <a:buFontTx/>
              <a:buChar char="•"/>
            </a:pPr>
            <a:r>
              <a:rPr lang="en-US" altLang="en-US" sz="2400" b="1">
                <a:solidFill>
                  <a:srgbClr val="FFFFCC"/>
                </a:solidFill>
                <a:effectLst>
                  <a:outerShdw blurRad="38100" dist="38100" dir="2700000" algn="tl">
                    <a:srgbClr val="FFFFFF"/>
                  </a:outerShdw>
                </a:effectLst>
              </a:rPr>
              <a:t>Habits &amp; behaviors</a:t>
            </a:r>
          </a:p>
          <a:p>
            <a:pPr marL="990600" lvl="1" indent="-533400">
              <a:buFontTx/>
              <a:buChar char="•"/>
            </a:pPr>
            <a:r>
              <a:rPr lang="en-US" altLang="en-US" sz="2400" b="1">
                <a:solidFill>
                  <a:srgbClr val="FFFFCC"/>
                </a:solidFill>
                <a:effectLst>
                  <a:outerShdw blurRad="38100" dist="38100" dir="2700000" algn="tl">
                    <a:srgbClr val="FFFFFF"/>
                  </a:outerShdw>
                </a:effectLst>
              </a:rPr>
              <a:t>Pest vulnerability </a:t>
            </a:r>
          </a:p>
          <a:p>
            <a:pPr marL="990600" lvl="1" indent="-533400">
              <a:buFontTx/>
              <a:buNone/>
            </a:pPr>
            <a:r>
              <a:rPr lang="en-US" altLang="en-US" sz="2400" b="1">
                <a:solidFill>
                  <a:srgbClr val="FFFFCC"/>
                </a:solidFill>
                <a:effectLst>
                  <a:outerShdw blurRad="38100" dist="38100" dir="2700000" algn="tl">
                    <a:srgbClr val="FFFFFF"/>
                  </a:outerShdw>
                </a:effectLst>
              </a:rPr>
              <a:t>= Best time for control</a:t>
            </a:r>
          </a:p>
          <a:p>
            <a:pPr marL="990600" lvl="1" indent="-533400">
              <a:buFontTx/>
              <a:buNone/>
            </a:pPr>
            <a:r>
              <a:rPr lang="en-US" altLang="en-US" sz="2400" b="1">
                <a:effectLst>
                  <a:outerShdw blurRad="38100" dist="38100" dir="2700000" algn="tl">
                    <a:srgbClr val="336699"/>
                  </a:outerShdw>
                </a:effectLst>
              </a:rPr>
              <a:t> </a:t>
            </a:r>
          </a:p>
          <a:p>
            <a:pPr marL="609600" indent="-609600">
              <a:buFontTx/>
              <a:buAutoNum type="arabicPeriod"/>
            </a:pPr>
            <a:r>
              <a:rPr lang="en-US" altLang="en-US" sz="2800" b="1">
                <a:effectLst>
                  <a:outerShdw blurRad="38100" dist="38100" dir="2700000" algn="tl">
                    <a:srgbClr val="336699"/>
                  </a:outerShdw>
                </a:effectLst>
              </a:rPr>
              <a:t>Is the Pest Harmful?</a:t>
            </a:r>
          </a:p>
          <a:p>
            <a:pPr marL="609600" indent="-609600">
              <a:buFontTx/>
              <a:buAutoNum type="arabicPeriod"/>
            </a:pPr>
            <a:endParaRPr lang="en-US" altLang="en-US" sz="2800" b="1">
              <a:effectLst>
                <a:outerShdw blurRad="38100" dist="38100" dir="2700000" algn="tl">
                  <a:srgbClr val="336699"/>
                </a:outerShdw>
              </a:effectLst>
            </a:endParaRPr>
          </a:p>
          <a:p>
            <a:pPr marL="609600" indent="-609600">
              <a:buFontTx/>
              <a:buAutoNum type="arabicPeriod"/>
            </a:pPr>
            <a:r>
              <a:rPr lang="en-US" altLang="en-US" sz="2800" b="1">
                <a:effectLst>
                  <a:outerShdw blurRad="38100" dist="38100" dir="2700000" algn="tl">
                    <a:srgbClr val="336699"/>
                  </a:outerShdw>
                </a:effectLst>
              </a:rPr>
              <a:t>Cost of Control </a:t>
            </a:r>
            <a:r>
              <a:rPr lang="en-US" altLang="en-US" sz="2800" b="1" u="sng">
                <a:effectLst>
                  <a:outerShdw blurRad="38100" dist="38100" dir="2700000" algn="tl">
                    <a:srgbClr val="336699"/>
                  </a:outerShdw>
                </a:effectLst>
              </a:rPr>
              <a:t>vs</a:t>
            </a:r>
            <a:r>
              <a:rPr lang="en-US" altLang="en-US" sz="2800" b="1">
                <a:effectLst>
                  <a:outerShdw blurRad="38100" dist="38100" dir="2700000" algn="tl">
                    <a:srgbClr val="336699"/>
                  </a:outerShdw>
                </a:effectLst>
              </a:rPr>
              <a:t>. Economic Loss from Pest Damage</a:t>
            </a:r>
          </a:p>
        </p:txBody>
      </p:sp>
      <p:pic>
        <p:nvPicPr>
          <p:cNvPr id="106500" name="Picture 4" descr="C:\Documents and Settings\sdpettis\My Documents\My Pictures\County Agent Images Jan 26 03 - April 25 05\entomology\aphid parasitized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828800"/>
            <a:ext cx="4267200" cy="3200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0" y="274638"/>
            <a:ext cx="9144000" cy="1143000"/>
          </a:xfrm>
        </p:spPr>
        <p:txBody>
          <a:bodyPr/>
          <a:lstStyle/>
          <a:p>
            <a:r>
              <a:rPr lang="en-US" altLang="en-US" sz="4000">
                <a:effectLst>
                  <a:outerShdw blurRad="38100" dist="38100" dir="2700000" algn="tl">
                    <a:srgbClr val="FFFFFF"/>
                  </a:outerShdw>
                </a:effectLst>
              </a:rPr>
              <a:t>Consequences of Using Pesticides Incorrectly</a:t>
            </a:r>
          </a:p>
        </p:txBody>
      </p:sp>
      <p:sp>
        <p:nvSpPr>
          <p:cNvPr id="247811" name="Rectangle 3"/>
          <p:cNvSpPr>
            <a:spLocks noGrp="1" noChangeArrowheads="1"/>
          </p:cNvSpPr>
          <p:nvPr>
            <p:ph type="body" idx="1"/>
          </p:nvPr>
        </p:nvSpPr>
        <p:spPr>
          <a:xfrm>
            <a:off x="457200" y="1874838"/>
            <a:ext cx="8229600" cy="4525962"/>
          </a:xfrm>
        </p:spPr>
        <p:txBody>
          <a:bodyPr/>
          <a:lstStyle/>
          <a:p>
            <a:pPr marL="533400" indent="-533400">
              <a:buFontTx/>
              <a:buAutoNum type="arabicPeriod"/>
            </a:pPr>
            <a:r>
              <a:rPr lang="en-US" altLang="en-US">
                <a:solidFill>
                  <a:srgbClr val="FFFFCC"/>
                </a:solidFill>
                <a:effectLst>
                  <a:outerShdw blurRad="38100" dist="38100" dir="2700000" algn="tl">
                    <a:srgbClr val="FFFFFF"/>
                  </a:outerShdw>
                </a:effectLst>
              </a:rPr>
              <a:t>Wasted resources</a:t>
            </a:r>
          </a:p>
          <a:p>
            <a:pPr marL="533400" indent="-533400">
              <a:buFontTx/>
              <a:buAutoNum type="arabicPeriod"/>
            </a:pPr>
            <a:r>
              <a:rPr lang="en-US" altLang="en-US">
                <a:solidFill>
                  <a:srgbClr val="FFFFCC"/>
                </a:solidFill>
                <a:effectLst>
                  <a:outerShdw blurRad="38100" dist="38100" dir="2700000" algn="tl">
                    <a:srgbClr val="FFFFFF"/>
                  </a:outerShdw>
                </a:effectLst>
              </a:rPr>
              <a:t>Failure to control the pest</a:t>
            </a:r>
          </a:p>
          <a:p>
            <a:pPr marL="533400" indent="-533400">
              <a:buFontTx/>
              <a:buAutoNum type="arabicPeriod"/>
            </a:pPr>
            <a:endParaRPr lang="en-US" altLang="en-US" sz="800">
              <a:solidFill>
                <a:srgbClr val="FFFFCC"/>
              </a:solidFill>
              <a:effectLst>
                <a:outerShdw blurRad="38100" dist="38100" dir="2700000" algn="tl">
                  <a:srgbClr val="FFFFFF"/>
                </a:outerShdw>
              </a:effectLst>
            </a:endParaRPr>
          </a:p>
          <a:p>
            <a:pPr marL="533400" indent="-533400">
              <a:buFontTx/>
              <a:buAutoNum type="arabicPeriod"/>
            </a:pPr>
            <a:r>
              <a:rPr lang="en-US" altLang="en-US">
                <a:solidFill>
                  <a:srgbClr val="FFFFCC"/>
                </a:solidFill>
                <a:effectLst>
                  <a:outerShdw blurRad="38100" dist="38100" dir="2700000" algn="tl">
                    <a:srgbClr val="FFFFFF"/>
                  </a:outerShdw>
                </a:effectLst>
              </a:rPr>
              <a:t>Acute &amp; chronic harmful effects to living beings (including humans), property, and the environment. </a:t>
            </a:r>
          </a:p>
          <a:p>
            <a:pPr marL="533400" indent="-533400">
              <a:buFontTx/>
              <a:buAutoNum type="arabicPeriod"/>
            </a:pPr>
            <a:endParaRPr lang="en-US" altLang="en-US" sz="1000">
              <a:solidFill>
                <a:srgbClr val="FFFFCC"/>
              </a:solidFill>
              <a:effectLst>
                <a:outerShdw blurRad="38100" dist="38100" dir="2700000" algn="tl">
                  <a:srgbClr val="FFFFFF"/>
                </a:outerShdw>
              </a:effectLst>
            </a:endParaRPr>
          </a:p>
          <a:p>
            <a:pPr marL="533400" indent="-533400">
              <a:buFontTx/>
              <a:buAutoNum type="arabicPeriod"/>
            </a:pPr>
            <a:r>
              <a:rPr lang="en-US" altLang="en-US">
                <a:solidFill>
                  <a:srgbClr val="FFFFCC"/>
                </a:solidFill>
                <a:effectLst>
                  <a:outerShdw blurRad="38100" dist="38100" dir="2700000" algn="tl">
                    <a:srgbClr val="FFFFFF"/>
                  </a:outerShdw>
                </a:effectLst>
              </a:rPr>
              <a:t>Fines as well as legal actions charging you with liability for damages.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ctrTitle"/>
          </p:nvPr>
        </p:nvSpPr>
        <p:spPr>
          <a:xfrm>
            <a:off x="457200" y="762000"/>
            <a:ext cx="8153400" cy="3657600"/>
          </a:xfrm>
        </p:spPr>
        <p:txBody>
          <a:bodyPr anchor="ctr"/>
          <a:lstStyle/>
          <a:p>
            <a:r>
              <a:rPr lang="en-US" altLang="en-US" sz="5400">
                <a:effectLst>
                  <a:outerShdw blurRad="38100" dist="38100" dir="2700000" algn="tl">
                    <a:srgbClr val="FFFFFF"/>
                  </a:outerShdw>
                </a:effectLst>
              </a:rPr>
              <a:t>Mixing, Loading, &amp; Application</a:t>
            </a:r>
          </a:p>
        </p:txBody>
      </p:sp>
      <p:sp>
        <p:nvSpPr>
          <p:cNvPr id="161795" name="Rectangle 3"/>
          <p:cNvSpPr>
            <a:spLocks noGrp="1" noChangeArrowheads="1"/>
          </p:cNvSpPr>
          <p:nvPr>
            <p:ph type="subTitle" idx="1"/>
          </p:nvPr>
        </p:nvSpPr>
        <p:spPr>
          <a:xfrm>
            <a:off x="1371600" y="3886200"/>
            <a:ext cx="6400800" cy="1752600"/>
          </a:xfrm>
        </p:spPr>
        <p:txBody>
          <a:bodyPr/>
          <a:lstStyle/>
          <a:p>
            <a:endParaRPr lang="en-US" altLang="en-US" sz="4000">
              <a:effectLst>
                <a:outerShdw blurRad="38100" dist="38100" dir="2700000" algn="tl">
                  <a:srgbClr val="336699"/>
                </a:outerShdw>
              </a:effectLst>
            </a:endParaRPr>
          </a:p>
          <a:p>
            <a:r>
              <a:rPr lang="en-US" altLang="en-US" sz="4000">
                <a:effectLst>
                  <a:outerShdw blurRad="38100" dist="38100" dir="2700000" algn="tl">
                    <a:srgbClr val="336699"/>
                  </a:outerShdw>
                </a:effectLst>
              </a:rPr>
              <a:t>Chapter 9</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p:txBody>
          <a:bodyPr/>
          <a:lstStyle/>
          <a:p>
            <a:r>
              <a:rPr lang="en-US" altLang="en-US">
                <a:effectLst>
                  <a:outerShdw blurRad="38100" dist="38100" dir="2700000" algn="tl">
                    <a:srgbClr val="FFFFFF"/>
                  </a:outerShdw>
                </a:effectLst>
              </a:rPr>
              <a:t>Mixing &amp; Loading Correctly</a:t>
            </a:r>
          </a:p>
        </p:txBody>
      </p:sp>
      <p:sp>
        <p:nvSpPr>
          <p:cNvPr id="249859" name="Rectangle 3"/>
          <p:cNvSpPr>
            <a:spLocks noGrp="1" noChangeArrowheads="1"/>
          </p:cNvSpPr>
          <p:nvPr>
            <p:ph type="body" idx="1"/>
          </p:nvPr>
        </p:nvSpPr>
        <p:spPr>
          <a:xfrm>
            <a:off x="304800" y="1524000"/>
            <a:ext cx="8686800" cy="5257800"/>
          </a:xfrm>
        </p:spPr>
        <p:txBody>
          <a:bodyPr/>
          <a:lstStyle/>
          <a:p>
            <a:pPr marL="609600" indent="-609600">
              <a:buFontTx/>
              <a:buNone/>
            </a:pPr>
            <a:r>
              <a:rPr lang="en-US" altLang="en-US" u="sng">
                <a:solidFill>
                  <a:srgbClr val="FFF989"/>
                </a:solidFill>
                <a:effectLst>
                  <a:outerShdw blurRad="38100" dist="38100" dir="2700000" algn="tl">
                    <a:srgbClr val="FFFFFF"/>
                  </a:outerShdw>
                </a:effectLst>
              </a:rPr>
              <a:t>Mix-Load Sites</a:t>
            </a:r>
            <a:r>
              <a:rPr lang="en-US" altLang="en-US">
                <a:effectLst>
                  <a:outerShdw blurRad="38100" dist="38100" dir="2700000" algn="tl">
                    <a:srgbClr val="336699"/>
                  </a:outerShdw>
                </a:effectLst>
              </a:rPr>
              <a:t>:</a:t>
            </a:r>
          </a:p>
          <a:p>
            <a:pPr marL="609600" indent="-609600"/>
            <a:r>
              <a:rPr lang="en-US" altLang="en-US">
                <a:solidFill>
                  <a:srgbClr val="FFFFCC"/>
                </a:solidFill>
                <a:effectLst>
                  <a:outerShdw blurRad="38100" dist="38100" dir="2700000" algn="tl">
                    <a:srgbClr val="FFFFFF"/>
                  </a:outerShdw>
                </a:effectLst>
              </a:rPr>
              <a:t>Keep the water pipe or hose well above the level of the pesticide mixture</a:t>
            </a:r>
          </a:p>
          <a:p>
            <a:pPr marL="609600" indent="-609600"/>
            <a:endParaRPr lang="en-US" altLang="en-US">
              <a:solidFill>
                <a:srgbClr val="FFFFCC"/>
              </a:solidFill>
              <a:effectLst>
                <a:outerShdw blurRad="38100" dist="38100" dir="2700000" algn="tl">
                  <a:srgbClr val="FFFFFF"/>
                </a:outerShdw>
              </a:effectLst>
            </a:endParaRPr>
          </a:p>
          <a:p>
            <a:pPr marL="609600" indent="-609600"/>
            <a:r>
              <a:rPr lang="en-US" altLang="en-US">
                <a:effectLst>
                  <a:outerShdw blurRad="38100" dist="38100" dir="2700000" algn="tl">
                    <a:srgbClr val="336699"/>
                  </a:outerShdw>
                </a:effectLst>
              </a:rPr>
              <a:t>Use a device to prevent back-siphoning</a:t>
            </a:r>
          </a:p>
          <a:p>
            <a:pPr marL="609600" indent="-609600"/>
            <a:endParaRPr lang="en-US" altLang="en-US">
              <a:effectLst>
                <a:outerShdw blurRad="38100" dist="38100" dir="2700000" algn="tl">
                  <a:srgbClr val="336699"/>
                </a:outerShdw>
              </a:effectLst>
            </a:endParaRPr>
          </a:p>
          <a:p>
            <a:pPr marL="609600" indent="-609600"/>
            <a:r>
              <a:rPr lang="en-US" altLang="en-US">
                <a:solidFill>
                  <a:srgbClr val="FFFFCC"/>
                </a:solidFill>
                <a:effectLst>
                  <a:outerShdw blurRad="38100" dist="38100" dir="2700000" algn="tl">
                    <a:srgbClr val="FFFFFF"/>
                  </a:outerShdw>
                </a:effectLst>
              </a:rPr>
              <a:t>Avoid mixing or loading pesticides in areas near water systems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p:txBody>
          <a:bodyPr/>
          <a:lstStyle/>
          <a:p>
            <a:r>
              <a:rPr lang="en-US" altLang="en-US">
                <a:effectLst>
                  <a:outerShdw blurRad="38100" dist="38100" dir="2700000" algn="tl">
                    <a:srgbClr val="FFFFFF"/>
                  </a:outerShdw>
                </a:effectLst>
              </a:rPr>
              <a:t>Mixing &amp; Loading PPE</a:t>
            </a:r>
          </a:p>
        </p:txBody>
      </p:sp>
      <p:sp>
        <p:nvSpPr>
          <p:cNvPr id="256003" name="Rectangle 3"/>
          <p:cNvSpPr>
            <a:spLocks noGrp="1" noChangeArrowheads="1"/>
          </p:cNvSpPr>
          <p:nvPr>
            <p:ph type="body" idx="1"/>
          </p:nvPr>
        </p:nvSpPr>
        <p:spPr>
          <a:xfrm>
            <a:off x="685800" y="1752600"/>
            <a:ext cx="8001000" cy="4800600"/>
          </a:xfrm>
        </p:spPr>
        <p:txBody>
          <a:bodyPr/>
          <a:lstStyle/>
          <a:p>
            <a:pPr algn="ctr">
              <a:buFontTx/>
              <a:buNone/>
            </a:pPr>
            <a:endParaRPr lang="en-US" altLang="en-US" sz="4000">
              <a:solidFill>
                <a:srgbClr val="FFFFCC"/>
              </a:solidFill>
              <a:effectLst>
                <a:outerShdw blurRad="38100" dist="38100" dir="2700000" algn="tl">
                  <a:srgbClr val="FFFFFF"/>
                </a:outerShdw>
              </a:effectLst>
            </a:endParaRPr>
          </a:p>
          <a:p>
            <a:pPr algn="ctr">
              <a:buFontTx/>
              <a:buNone/>
            </a:pPr>
            <a:r>
              <a:rPr lang="en-US" altLang="en-US" sz="4000">
                <a:solidFill>
                  <a:srgbClr val="FFFFCC"/>
                </a:solidFill>
                <a:effectLst>
                  <a:outerShdw blurRad="38100" dist="38100" dir="2700000" algn="tl">
                    <a:srgbClr val="FFFFFF"/>
                  </a:outerShdw>
                </a:effectLst>
              </a:rPr>
              <a:t>Front protection</a:t>
            </a:r>
          </a:p>
          <a:p>
            <a:pPr algn="ctr">
              <a:buFontTx/>
              <a:buNone/>
            </a:pPr>
            <a:endParaRPr lang="en-US" altLang="en-US" sz="4000">
              <a:solidFill>
                <a:srgbClr val="FFFFCC"/>
              </a:solidFill>
              <a:effectLst>
                <a:outerShdw blurRad="38100" dist="38100" dir="2700000" algn="tl">
                  <a:srgbClr val="FFFFFF"/>
                </a:outerShdw>
              </a:effectLst>
            </a:endParaRPr>
          </a:p>
          <a:p>
            <a:pPr algn="ctr">
              <a:buFontTx/>
              <a:buNone/>
            </a:pPr>
            <a:r>
              <a:rPr lang="en-US" altLang="en-US" sz="4000">
                <a:solidFill>
                  <a:srgbClr val="FFFFCC"/>
                </a:solidFill>
                <a:effectLst>
                  <a:outerShdw blurRad="38100" dist="38100" dir="2700000" algn="tl">
                    <a:srgbClr val="FFFFFF"/>
                  </a:outerShdw>
                </a:effectLst>
              </a:rPr>
              <a:t>Face protection</a:t>
            </a:r>
          </a:p>
          <a:p>
            <a:pPr algn="ctr">
              <a:buFontTx/>
              <a:buNone/>
            </a:pPr>
            <a:endParaRPr lang="en-US" altLang="en-US" sz="4000">
              <a:solidFill>
                <a:srgbClr val="FFFFCC"/>
              </a:solidFill>
              <a:effectLst>
                <a:outerShdw blurRad="38100" dist="38100" dir="2700000" algn="tl">
                  <a:srgbClr val="FFFFFF"/>
                </a:outerShdw>
              </a:effectLst>
            </a:endParaRPr>
          </a:p>
          <a:p>
            <a:pPr algn="ctr">
              <a:buFontTx/>
              <a:buNone/>
            </a:pPr>
            <a:r>
              <a:rPr lang="en-US" altLang="en-US" sz="4000">
                <a:solidFill>
                  <a:srgbClr val="FFFFCC"/>
                </a:solidFill>
                <a:effectLst>
                  <a:outerShdw blurRad="38100" dist="38100" dir="2700000" algn="tl">
                    <a:srgbClr val="FFFFFF"/>
                  </a:outerShdw>
                </a:effectLst>
              </a:rPr>
              <a:t>Protection from dusts &amp; vapors</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lstStyle/>
          <a:p>
            <a:r>
              <a:rPr lang="en-US" altLang="en-US">
                <a:effectLst>
                  <a:outerShdw blurRad="38100" dist="38100" dir="2700000" algn="tl">
                    <a:srgbClr val="FFFFFF"/>
                  </a:outerShdw>
                </a:effectLst>
              </a:rPr>
              <a:t>Rinsing Pesticide Containers</a:t>
            </a:r>
          </a:p>
        </p:txBody>
      </p:sp>
      <p:sp>
        <p:nvSpPr>
          <p:cNvPr id="211971" name="Rectangle 3"/>
          <p:cNvSpPr>
            <a:spLocks noGrp="1" noChangeArrowheads="1"/>
          </p:cNvSpPr>
          <p:nvPr>
            <p:ph type="body" idx="1"/>
          </p:nvPr>
        </p:nvSpPr>
        <p:spPr/>
        <p:txBody>
          <a:bodyPr/>
          <a:lstStyle/>
          <a:p>
            <a:pPr marL="609600" indent="-609600"/>
            <a:r>
              <a:rPr lang="en-US" altLang="en-US">
                <a:solidFill>
                  <a:srgbClr val="FFF989"/>
                </a:solidFill>
                <a:effectLst>
                  <a:outerShdw blurRad="38100" dist="38100" dir="2700000" algn="tl">
                    <a:srgbClr val="FFFFFF"/>
                  </a:outerShdw>
                </a:effectLst>
              </a:rPr>
              <a:t>Rinsate</a:t>
            </a:r>
            <a:r>
              <a:rPr lang="en-US" altLang="en-US">
                <a:effectLst>
                  <a:outerShdw blurRad="38100" dist="38100" dir="2700000" algn="tl">
                    <a:srgbClr val="336699"/>
                  </a:outerShdw>
                </a:effectLst>
              </a:rPr>
              <a:t>: liquid resulting from the rinsing of a pesticide container or tank</a:t>
            </a:r>
          </a:p>
          <a:p>
            <a:pPr marL="609600" indent="-609600"/>
            <a:endParaRPr lang="en-US" altLang="en-US">
              <a:effectLst>
                <a:outerShdw blurRad="38100" dist="38100" dir="2700000" algn="tl">
                  <a:srgbClr val="336699"/>
                </a:outerShdw>
              </a:effectLst>
            </a:endParaRPr>
          </a:p>
          <a:p>
            <a:pPr marL="609600" indent="-609600">
              <a:buFontTx/>
              <a:buAutoNum type="arabicPeriod"/>
            </a:pPr>
            <a:r>
              <a:rPr lang="en-US" altLang="en-US">
                <a:solidFill>
                  <a:srgbClr val="FFFFCC"/>
                </a:solidFill>
                <a:effectLst>
                  <a:outerShdw blurRad="38100" dist="38100" dir="2700000" algn="tl">
                    <a:srgbClr val="FFFFFF"/>
                  </a:outerShdw>
                </a:effectLst>
              </a:rPr>
              <a:t>Collect the rinsate </a:t>
            </a:r>
          </a:p>
          <a:p>
            <a:pPr marL="609600" indent="-609600">
              <a:buFontTx/>
              <a:buAutoNum type="arabicPeriod"/>
            </a:pPr>
            <a:r>
              <a:rPr lang="en-US" altLang="en-US">
                <a:effectLst>
                  <a:outerShdw blurRad="38100" dist="38100" dir="2700000" algn="tl">
                    <a:srgbClr val="336699"/>
                  </a:outerShdw>
                </a:effectLst>
              </a:rPr>
              <a:t>Reuse it, if possible</a:t>
            </a:r>
          </a:p>
          <a:p>
            <a:pPr marL="609600" indent="-609600">
              <a:buFontTx/>
              <a:buAutoNum type="arabicPeriod"/>
            </a:pPr>
            <a:r>
              <a:rPr lang="en-US" altLang="en-US">
                <a:solidFill>
                  <a:srgbClr val="FFFFCC"/>
                </a:solidFill>
                <a:effectLst>
                  <a:outerShdw blurRad="38100" dist="38100" dir="2700000" algn="tl">
                    <a:srgbClr val="FFFFFF"/>
                  </a:outerShdw>
                </a:effectLst>
              </a:rPr>
              <a:t>Dispose of it as excess </a:t>
            </a:r>
          </a:p>
          <a:p>
            <a:pPr marL="609600" indent="-609600">
              <a:buFontTx/>
              <a:buNone/>
            </a:pPr>
            <a:r>
              <a:rPr lang="en-US" altLang="en-US">
                <a:solidFill>
                  <a:srgbClr val="FFFFCC"/>
                </a:solidFill>
                <a:effectLst>
                  <a:outerShdw blurRad="38100" dist="38100" dir="2700000" algn="tl">
                    <a:srgbClr val="FFFFFF"/>
                  </a:outerShdw>
                </a:effectLst>
              </a:rPr>
              <a:t>pesticide</a:t>
            </a:r>
          </a:p>
        </p:txBody>
      </p:sp>
      <p:pic>
        <p:nvPicPr>
          <p:cNvPr id="211972" name="Picture 4" descr="Click To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3200400"/>
            <a:ext cx="2438400" cy="320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a:xfrm>
            <a:off x="457200" y="0"/>
            <a:ext cx="8229600" cy="1143000"/>
          </a:xfrm>
        </p:spPr>
        <p:txBody>
          <a:bodyPr/>
          <a:lstStyle/>
          <a:p>
            <a:r>
              <a:rPr lang="en-US" altLang="en-US">
                <a:effectLst>
                  <a:outerShdw blurRad="38100" dist="38100" dir="2700000" algn="tl">
                    <a:srgbClr val="FFFFFF"/>
                  </a:outerShdw>
                </a:effectLst>
              </a:rPr>
              <a:t>Safe Pesticide Mixing</a:t>
            </a:r>
          </a:p>
        </p:txBody>
      </p:sp>
      <p:sp>
        <p:nvSpPr>
          <p:cNvPr id="260099" name="Rectangle 3"/>
          <p:cNvSpPr>
            <a:spLocks noGrp="1" noChangeArrowheads="1"/>
          </p:cNvSpPr>
          <p:nvPr>
            <p:ph type="body" idx="1"/>
          </p:nvPr>
        </p:nvSpPr>
        <p:spPr>
          <a:xfrm>
            <a:off x="0" y="1295400"/>
            <a:ext cx="9144000" cy="5562600"/>
          </a:xfrm>
        </p:spPr>
        <p:txBody>
          <a:bodyPr/>
          <a:lstStyle/>
          <a:p>
            <a:r>
              <a:rPr lang="en-US" altLang="en-US">
                <a:solidFill>
                  <a:srgbClr val="FFF989"/>
                </a:solidFill>
                <a:effectLst>
                  <a:outerShdw blurRad="38100" dist="38100" dir="2700000" algn="tl">
                    <a:srgbClr val="FFFFFF"/>
                  </a:outerShdw>
                </a:effectLst>
              </a:rPr>
              <a:t>Check the pesticide labeling for pesticides (and other chemicals) known to be compatible with the formulation</a:t>
            </a:r>
          </a:p>
          <a:p>
            <a:endParaRPr lang="en-US" altLang="en-US">
              <a:solidFill>
                <a:srgbClr val="FFF989"/>
              </a:solidFill>
              <a:effectLst>
                <a:outerShdw blurRad="38100" dist="38100" dir="2700000" algn="tl">
                  <a:srgbClr val="FFFFFF"/>
                </a:outerShdw>
              </a:effectLst>
            </a:endParaRPr>
          </a:p>
          <a:p>
            <a:r>
              <a:rPr lang="en-US" altLang="en-US">
                <a:solidFill>
                  <a:srgbClr val="FFFFCC"/>
                </a:solidFill>
                <a:effectLst>
                  <a:outerShdw blurRad="38100" dist="38100" dir="2700000" algn="tl">
                    <a:srgbClr val="FFFFFF"/>
                  </a:outerShdw>
                </a:effectLst>
              </a:rPr>
              <a:t>Get a compatibility chart, which is available from several sources</a:t>
            </a:r>
          </a:p>
          <a:p>
            <a:endParaRPr lang="en-US" altLang="en-US">
              <a:solidFill>
                <a:srgbClr val="FFFFCC"/>
              </a:solidFill>
              <a:effectLst>
                <a:outerShdw blurRad="38100" dist="38100" dir="2700000" algn="tl">
                  <a:srgbClr val="FFFFFF"/>
                </a:outerShdw>
              </a:effectLst>
            </a:endParaRPr>
          </a:p>
          <a:p>
            <a:r>
              <a:rPr lang="en-US" altLang="en-US">
                <a:solidFill>
                  <a:srgbClr val="FFF989"/>
                </a:solidFill>
                <a:effectLst>
                  <a:outerShdw blurRad="38100" dist="38100" dir="2700000" algn="tl">
                    <a:srgbClr val="FFFFFF"/>
                  </a:outerShdw>
                </a:effectLst>
              </a:rPr>
              <a:t>Test a small amount of the mixture before mixing large quantities of the pesticides together </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p:txBody>
          <a:bodyPr/>
          <a:lstStyle/>
          <a:p>
            <a:r>
              <a:rPr lang="en-US" altLang="en-US">
                <a:effectLst>
                  <a:outerShdw blurRad="38100" dist="38100" dir="2700000" algn="tl">
                    <a:srgbClr val="FFFFFF"/>
                  </a:outerShdw>
                </a:effectLst>
              </a:rPr>
              <a:t>Applying Pesticides Safely</a:t>
            </a:r>
          </a:p>
        </p:txBody>
      </p:sp>
      <p:sp>
        <p:nvSpPr>
          <p:cNvPr id="262147" name="Rectangle 3"/>
          <p:cNvSpPr>
            <a:spLocks noGrp="1" noChangeArrowheads="1"/>
          </p:cNvSpPr>
          <p:nvPr>
            <p:ph type="body" idx="1"/>
          </p:nvPr>
        </p:nvSpPr>
        <p:spPr>
          <a:xfrm>
            <a:off x="228600" y="1905000"/>
            <a:ext cx="8686800" cy="3810000"/>
          </a:xfrm>
        </p:spPr>
        <p:txBody>
          <a:bodyPr/>
          <a:lstStyle/>
          <a:p>
            <a:r>
              <a:rPr lang="en-US" altLang="en-US">
                <a:solidFill>
                  <a:srgbClr val="FFFFCC"/>
                </a:solidFill>
                <a:effectLst>
                  <a:outerShdw blurRad="38100" dist="38100" dir="2700000" algn="tl">
                    <a:srgbClr val="FFFFFF"/>
                  </a:outerShdw>
                </a:effectLst>
              </a:rPr>
              <a:t>Deliver the pesticide to the target site</a:t>
            </a:r>
          </a:p>
          <a:p>
            <a:endParaRPr lang="en-US" altLang="en-US" sz="1600">
              <a:solidFill>
                <a:srgbClr val="FFFFCC"/>
              </a:solidFill>
              <a:effectLst>
                <a:outerShdw blurRad="38100" dist="38100" dir="2700000" algn="tl">
                  <a:srgbClr val="FFFFFF"/>
                </a:outerShdw>
              </a:effectLst>
            </a:endParaRPr>
          </a:p>
          <a:p>
            <a:r>
              <a:rPr lang="en-US" altLang="en-US">
                <a:effectLst>
                  <a:outerShdw blurRad="38100" dist="38100" dir="2700000" algn="tl">
                    <a:srgbClr val="336699"/>
                  </a:outerShdw>
                </a:effectLst>
              </a:rPr>
              <a:t>Check the delivery rate &amp; overall appearance</a:t>
            </a:r>
          </a:p>
          <a:p>
            <a:endParaRPr lang="en-US" altLang="en-US" sz="1600">
              <a:solidFill>
                <a:srgbClr val="FFFFCC"/>
              </a:solidFill>
              <a:effectLst>
                <a:outerShdw blurRad="38100" dist="38100" dir="2700000" algn="tl">
                  <a:srgbClr val="FFFFFF"/>
                </a:outerShdw>
              </a:effectLst>
            </a:endParaRPr>
          </a:p>
          <a:p>
            <a:r>
              <a:rPr lang="en-US" altLang="en-US">
                <a:solidFill>
                  <a:srgbClr val="FFFFCC"/>
                </a:solidFill>
                <a:effectLst>
                  <a:outerShdw blurRad="38100" dist="38100" dir="2700000" algn="tl">
                    <a:srgbClr val="FFFFFF"/>
                  </a:outerShdw>
                </a:effectLst>
              </a:rPr>
              <a:t>Avoid non-target organisms &amp; surfaces</a:t>
            </a:r>
          </a:p>
          <a:p>
            <a:endParaRPr lang="en-US" altLang="en-US" sz="1600">
              <a:solidFill>
                <a:srgbClr val="FFFFCC"/>
              </a:solidFill>
              <a:effectLst>
                <a:outerShdw blurRad="38100" dist="38100" dir="2700000" algn="tl">
                  <a:srgbClr val="FFFFFF"/>
                </a:outerShdw>
              </a:effectLst>
            </a:endParaRPr>
          </a:p>
          <a:p>
            <a:r>
              <a:rPr lang="en-US" altLang="en-US">
                <a:effectLst>
                  <a:outerShdw blurRad="38100" dist="38100" dir="2700000" algn="tl">
                    <a:srgbClr val="336699"/>
                  </a:outerShdw>
                </a:effectLst>
              </a:rPr>
              <a:t>Operate equipment safely</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p:txBody>
          <a:bodyPr/>
          <a:lstStyle/>
          <a:p>
            <a:r>
              <a:rPr lang="en-US" altLang="en-US">
                <a:effectLst>
                  <a:outerShdw blurRad="38100" dist="38100" dir="2700000" algn="tl">
                    <a:srgbClr val="FFFFFF"/>
                  </a:outerShdw>
                </a:effectLst>
              </a:rPr>
              <a:t>Pesticide Recordkeeping</a:t>
            </a:r>
          </a:p>
        </p:txBody>
      </p:sp>
      <p:sp>
        <p:nvSpPr>
          <p:cNvPr id="265219" name="Rectangle 3"/>
          <p:cNvSpPr>
            <a:spLocks noGrp="1" noChangeArrowheads="1"/>
          </p:cNvSpPr>
          <p:nvPr>
            <p:ph type="body" idx="1"/>
          </p:nvPr>
        </p:nvSpPr>
        <p:spPr>
          <a:xfrm>
            <a:off x="0" y="1447800"/>
            <a:ext cx="9144000" cy="5105400"/>
          </a:xfrm>
        </p:spPr>
        <p:txBody>
          <a:bodyPr/>
          <a:lstStyle/>
          <a:p>
            <a:pPr>
              <a:lnSpc>
                <a:spcPct val="90000"/>
              </a:lnSpc>
            </a:pPr>
            <a:r>
              <a:rPr lang="en-US" altLang="en-US">
                <a:solidFill>
                  <a:srgbClr val="FFFFCC"/>
                </a:solidFill>
                <a:effectLst>
                  <a:outerShdw blurRad="38100" dist="38100" dir="2700000" algn="tl">
                    <a:srgbClr val="FFFFFF"/>
                  </a:outerShdw>
                </a:effectLst>
              </a:rPr>
              <a:t>Records can…</a:t>
            </a:r>
          </a:p>
          <a:p>
            <a:pPr lvl="1">
              <a:lnSpc>
                <a:spcPct val="90000"/>
              </a:lnSpc>
            </a:pPr>
            <a:r>
              <a:rPr lang="en-US" altLang="en-US">
                <a:solidFill>
                  <a:srgbClr val="FFFFCC"/>
                </a:solidFill>
                <a:effectLst>
                  <a:outerShdw blurRad="38100" dist="38100" dir="2700000" algn="tl">
                    <a:srgbClr val="FFFFFF"/>
                  </a:outerShdw>
                </a:effectLst>
              </a:rPr>
              <a:t>Establish proof of proper use</a:t>
            </a:r>
          </a:p>
          <a:p>
            <a:pPr lvl="1">
              <a:lnSpc>
                <a:spcPct val="90000"/>
              </a:lnSpc>
            </a:pPr>
            <a:endParaRPr lang="en-US" altLang="en-US" sz="1000">
              <a:solidFill>
                <a:srgbClr val="FFFFCC"/>
              </a:solidFill>
              <a:effectLst>
                <a:outerShdw blurRad="38100" dist="38100" dir="2700000" algn="tl">
                  <a:srgbClr val="FFFFFF"/>
                </a:outerShdw>
              </a:effectLst>
            </a:endParaRPr>
          </a:p>
          <a:p>
            <a:pPr lvl="1">
              <a:lnSpc>
                <a:spcPct val="90000"/>
              </a:lnSpc>
            </a:pPr>
            <a:r>
              <a:rPr lang="en-US" altLang="en-US">
                <a:solidFill>
                  <a:srgbClr val="FFFFCC"/>
                </a:solidFill>
                <a:effectLst>
                  <a:outerShdw blurRad="38100" dist="38100" dir="2700000" algn="tl">
                    <a:srgbClr val="FFFFFF"/>
                  </a:outerShdw>
                </a:effectLst>
              </a:rPr>
              <a:t>Help reduce pesticide misuse </a:t>
            </a:r>
          </a:p>
          <a:p>
            <a:pPr lvl="1">
              <a:lnSpc>
                <a:spcPct val="90000"/>
              </a:lnSpc>
              <a:buFontTx/>
              <a:buNone/>
            </a:pPr>
            <a:r>
              <a:rPr lang="en-US" altLang="en-US">
                <a:solidFill>
                  <a:srgbClr val="FFFFCC"/>
                </a:solidFill>
                <a:effectLst>
                  <a:outerShdw blurRad="38100" dist="38100" dir="2700000" algn="tl">
                    <a:srgbClr val="FFFFFF"/>
                  </a:outerShdw>
                </a:effectLst>
              </a:rPr>
              <a:t>and mistakes</a:t>
            </a:r>
          </a:p>
          <a:p>
            <a:pPr>
              <a:lnSpc>
                <a:spcPct val="90000"/>
              </a:lnSpc>
            </a:pPr>
            <a:endParaRPr lang="en-US" altLang="en-US">
              <a:solidFill>
                <a:srgbClr val="FFFFCC"/>
              </a:solidFill>
              <a:effectLst>
                <a:outerShdw blurRad="38100" dist="38100" dir="2700000" algn="tl">
                  <a:srgbClr val="FFFFFF"/>
                </a:outerShdw>
              </a:effectLst>
            </a:endParaRPr>
          </a:p>
          <a:p>
            <a:pPr>
              <a:lnSpc>
                <a:spcPct val="90000"/>
              </a:lnSpc>
            </a:pPr>
            <a:r>
              <a:rPr lang="en-US" altLang="en-US">
                <a:effectLst>
                  <a:outerShdw blurRad="38100" dist="38100" dir="2700000" algn="tl">
                    <a:srgbClr val="336699"/>
                  </a:outerShdw>
                </a:effectLst>
              </a:rPr>
              <a:t>Good records may… </a:t>
            </a:r>
          </a:p>
          <a:p>
            <a:pPr lvl="1">
              <a:lnSpc>
                <a:spcPct val="90000"/>
              </a:lnSpc>
            </a:pPr>
            <a:r>
              <a:rPr lang="en-US" altLang="en-US">
                <a:effectLst>
                  <a:outerShdw blurRad="38100" dist="38100" dir="2700000" algn="tl">
                    <a:srgbClr val="336699"/>
                  </a:outerShdw>
                </a:effectLst>
              </a:rPr>
              <a:t>Save you money by improving your pest-control practices &amp; efficiency </a:t>
            </a:r>
          </a:p>
          <a:p>
            <a:pPr lvl="1">
              <a:lnSpc>
                <a:spcPct val="90000"/>
              </a:lnSpc>
            </a:pPr>
            <a:endParaRPr lang="en-US" altLang="en-US" sz="1000">
              <a:effectLst>
                <a:outerShdw blurRad="38100" dist="38100" dir="2700000" algn="tl">
                  <a:srgbClr val="336699"/>
                </a:outerShdw>
              </a:effectLst>
            </a:endParaRPr>
          </a:p>
          <a:p>
            <a:pPr lvl="1">
              <a:lnSpc>
                <a:spcPct val="90000"/>
              </a:lnSpc>
            </a:pPr>
            <a:r>
              <a:rPr lang="en-US" altLang="en-US">
                <a:effectLst>
                  <a:outerShdw blurRad="38100" dist="38100" dir="2700000" algn="tl">
                    <a:srgbClr val="336699"/>
                  </a:outerShdw>
                </a:effectLst>
              </a:rPr>
              <a:t>Reduce carryover by showing exactly how much product was needed last time</a:t>
            </a:r>
            <a:r>
              <a:rPr lang="en-US" altLang="en-US">
                <a:solidFill>
                  <a:srgbClr val="FFFFCC"/>
                </a:solidFill>
                <a:effectLst>
                  <a:outerShdw blurRad="38100" dist="38100" dir="2700000" algn="tl">
                    <a:srgbClr val="FFFFFF"/>
                  </a:outerShdw>
                </a:effectLst>
              </a:rPr>
              <a:t> </a:t>
            </a:r>
          </a:p>
        </p:txBody>
      </p:sp>
      <p:sp>
        <p:nvSpPr>
          <p:cNvPr id="265221" name="WordArt 5"/>
          <p:cNvSpPr>
            <a:spLocks noChangeArrowheads="1" noChangeShapeType="1" noTextEdit="1"/>
          </p:cNvSpPr>
          <p:nvPr/>
        </p:nvSpPr>
        <p:spPr bwMode="auto">
          <a:xfrm>
            <a:off x="4343400" y="3124200"/>
            <a:ext cx="4191000" cy="1033463"/>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44444"/>
              </a:avLst>
            </a:prstTxWarp>
            <a:scene3d>
              <a:camera prst="legacyPerspectiveTopLeft">
                <a:rot lat="0" lon="20519999" rev="0"/>
              </a:camera>
              <a:lightRig rig="legacyHarsh3" dir="r"/>
            </a:scene3d>
            <a:sp3d extrusionH="430200" contourW="12700" prstMaterial="legacyMatte">
              <a:extrusionClr>
                <a:srgbClr val="006600"/>
              </a:extrusionClr>
              <a:contourClr>
                <a:srgbClr val="FF3300"/>
              </a:contourClr>
            </a:sp3d>
          </a:bodyPr>
          <a:lstStyle/>
          <a:p>
            <a:pPr algn="ctr"/>
            <a:r>
              <a:rPr lang="en-US" sz="3600" kern="10">
                <a:ln w="9525">
                  <a:round/>
                  <a:headEnd/>
                  <a:tailEnd/>
                </a:ln>
                <a:solidFill>
                  <a:srgbClr val="FF3300">
                    <a:alpha val="50000"/>
                  </a:srgbClr>
                </a:solidFill>
                <a:latin typeface="Arial Black" charset="0"/>
                <a:ea typeface="Arial Black" charset="0"/>
                <a:cs typeface="Arial Black" charset="0"/>
              </a:rPr>
              <a:t>KEEP RECORDS FOREVER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5221"/>
                                        </p:tgtEl>
                                        <p:attrNameLst>
                                          <p:attrName>style.visibility</p:attrName>
                                        </p:attrNameLst>
                                      </p:cBhvr>
                                      <p:to>
                                        <p:strVal val="visible"/>
                                      </p:to>
                                    </p:set>
                                    <p:anim calcmode="lin" valueType="num">
                                      <p:cBhvr additive="base">
                                        <p:cTn id="7" dur="500" fill="hold"/>
                                        <p:tgtEl>
                                          <p:spTgt spid="265221"/>
                                        </p:tgtEl>
                                        <p:attrNameLst>
                                          <p:attrName>ppt_x</p:attrName>
                                        </p:attrNameLst>
                                      </p:cBhvr>
                                      <p:tavLst>
                                        <p:tav tm="0">
                                          <p:val>
                                            <p:strVal val="0-#ppt_w/2"/>
                                          </p:val>
                                        </p:tav>
                                        <p:tav tm="100000">
                                          <p:val>
                                            <p:strVal val="#ppt_x"/>
                                          </p:val>
                                        </p:tav>
                                      </p:tavLst>
                                    </p:anim>
                                    <p:anim calcmode="lin" valueType="num">
                                      <p:cBhvr additive="base">
                                        <p:cTn id="8" dur="500" fill="hold"/>
                                        <p:tgtEl>
                                          <p:spTgt spid="2652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21"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a:xfrm>
            <a:off x="457200" y="76200"/>
            <a:ext cx="8229600" cy="1143000"/>
          </a:xfrm>
        </p:spPr>
        <p:txBody>
          <a:bodyPr/>
          <a:lstStyle/>
          <a:p>
            <a:r>
              <a:rPr lang="en-US" altLang="en-US">
                <a:effectLst>
                  <a:outerShdw blurRad="38100" dist="38100" dir="2700000" algn="tl">
                    <a:srgbClr val="FFFFFF"/>
                  </a:outerShdw>
                </a:effectLst>
              </a:rPr>
              <a:t>Pesticide Containment Systems</a:t>
            </a:r>
          </a:p>
        </p:txBody>
      </p:sp>
      <p:sp>
        <p:nvSpPr>
          <p:cNvPr id="266243" name="Rectangle 3"/>
          <p:cNvSpPr>
            <a:spLocks noGrp="1" noChangeArrowheads="1"/>
          </p:cNvSpPr>
          <p:nvPr>
            <p:ph type="body" idx="1"/>
          </p:nvPr>
        </p:nvSpPr>
        <p:spPr>
          <a:xfrm>
            <a:off x="0" y="1219200"/>
            <a:ext cx="9144000" cy="5638800"/>
          </a:xfrm>
        </p:spPr>
        <p:txBody>
          <a:bodyPr/>
          <a:lstStyle/>
          <a:p>
            <a:pPr>
              <a:buFontTx/>
              <a:buNone/>
            </a:pPr>
            <a:r>
              <a:rPr lang="en-US" altLang="en-US" sz="2800">
                <a:solidFill>
                  <a:srgbClr val="FFF989"/>
                </a:solidFill>
                <a:effectLst>
                  <a:outerShdw blurRad="38100" dist="38100" dir="2700000" algn="tl">
                    <a:srgbClr val="FFFFFF"/>
                  </a:outerShdw>
                </a:effectLst>
              </a:rPr>
              <a:t>Necessary if…</a:t>
            </a:r>
          </a:p>
          <a:p>
            <a:pPr lvl="1"/>
            <a:r>
              <a:rPr lang="en-US" altLang="en-US" sz="2400">
                <a:effectLst>
                  <a:outerShdw blurRad="38100" dist="38100" dir="2700000" algn="tl">
                    <a:srgbClr val="336699"/>
                  </a:outerShdw>
                </a:effectLst>
              </a:rPr>
              <a:t>Pesticides frequently mixed and loaded in one place</a:t>
            </a:r>
          </a:p>
          <a:p>
            <a:pPr lvl="1"/>
            <a:r>
              <a:rPr lang="en-US" altLang="en-US" sz="2400">
                <a:effectLst>
                  <a:outerShdw blurRad="38100" dist="38100" dir="2700000" algn="tl">
                    <a:srgbClr val="336699"/>
                  </a:outerShdw>
                </a:effectLst>
              </a:rPr>
              <a:t>Equipment cleaned at one location</a:t>
            </a:r>
          </a:p>
          <a:p>
            <a:pPr lvl="1">
              <a:buFontTx/>
              <a:buNone/>
            </a:pPr>
            <a:endParaRPr lang="en-US" altLang="en-US" sz="2400">
              <a:effectLst>
                <a:outerShdw blurRad="38100" dist="38100" dir="2700000" algn="tl">
                  <a:srgbClr val="336699"/>
                </a:outerShdw>
              </a:effectLst>
            </a:endParaRPr>
          </a:p>
          <a:p>
            <a:r>
              <a:rPr lang="en-US" altLang="en-US" sz="2800">
                <a:solidFill>
                  <a:srgbClr val="FFF989"/>
                </a:solidFill>
                <a:effectLst>
                  <a:outerShdw blurRad="38100" dist="38100" dir="2700000" algn="tl">
                    <a:srgbClr val="FFFFFF"/>
                  </a:outerShdw>
                </a:effectLst>
              </a:rPr>
              <a:t>Closed Mixing &amp; Loading Systems:</a:t>
            </a:r>
          </a:p>
          <a:p>
            <a:pPr lvl="1"/>
            <a:r>
              <a:rPr lang="en-US" altLang="en-US" sz="2400">
                <a:effectLst>
                  <a:outerShdw blurRad="38100" dist="38100" dir="2700000" algn="tl">
                    <a:srgbClr val="336699"/>
                  </a:outerShdw>
                </a:effectLst>
              </a:rPr>
              <a:t>Designed to prevent pesticide from contacting handlers or other persons during mixing and loading</a:t>
            </a:r>
          </a:p>
          <a:p>
            <a:endParaRPr lang="en-US" altLang="en-US" sz="2800">
              <a:effectLst>
                <a:outerShdw blurRad="38100" dist="38100" dir="2700000" algn="tl">
                  <a:srgbClr val="336699"/>
                </a:outerShdw>
              </a:effectLst>
            </a:endParaRPr>
          </a:p>
          <a:p>
            <a:r>
              <a:rPr lang="en-US" altLang="en-US" sz="2800">
                <a:solidFill>
                  <a:srgbClr val="FFF989"/>
                </a:solidFill>
                <a:effectLst>
                  <a:outerShdw blurRad="38100" dist="38100" dir="2700000" algn="tl">
                    <a:srgbClr val="FFFFFF"/>
                  </a:outerShdw>
                </a:effectLst>
              </a:rPr>
              <a:t>Enclosed Systems:</a:t>
            </a:r>
          </a:p>
          <a:p>
            <a:pPr lvl="1"/>
            <a:r>
              <a:rPr lang="en-US" altLang="en-US" sz="2400">
                <a:effectLst>
                  <a:outerShdw blurRad="38100" dist="38100" dir="2700000" algn="tl">
                    <a:srgbClr val="336699"/>
                  </a:outerShdw>
                </a:effectLst>
              </a:rPr>
              <a:t>An enclosure, such as a cab or cockpit, that surrounds the occupants and prevents them from contacting pesticides outside of the enclosure. </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ctrTitle"/>
          </p:nvPr>
        </p:nvSpPr>
        <p:spPr>
          <a:xfrm>
            <a:off x="457200" y="2130425"/>
            <a:ext cx="8229600" cy="1755775"/>
          </a:xfrm>
        </p:spPr>
        <p:txBody>
          <a:bodyPr anchor="ctr"/>
          <a:lstStyle/>
          <a:p>
            <a:r>
              <a:rPr lang="en-US" altLang="en-US" sz="5400" b="1">
                <a:effectLst>
                  <a:outerShdw blurRad="38100" dist="38100" dir="2700000" algn="tl">
                    <a:srgbClr val="FFFFFF"/>
                  </a:outerShdw>
                </a:effectLst>
              </a:rPr>
              <a:t>Applying the Correct Amount</a:t>
            </a:r>
          </a:p>
        </p:txBody>
      </p:sp>
      <p:sp>
        <p:nvSpPr>
          <p:cNvPr id="162819" name="Rectangle 3"/>
          <p:cNvSpPr>
            <a:spLocks noGrp="1" noChangeArrowheads="1"/>
          </p:cNvSpPr>
          <p:nvPr>
            <p:ph type="subTitle" idx="1"/>
          </p:nvPr>
        </p:nvSpPr>
        <p:spPr>
          <a:xfrm>
            <a:off x="1371600" y="3886200"/>
            <a:ext cx="6400800" cy="1752600"/>
          </a:xfrm>
        </p:spPr>
        <p:txBody>
          <a:bodyPr/>
          <a:lstStyle/>
          <a:p>
            <a:endParaRPr lang="en-US" altLang="en-US" sz="4000" b="1">
              <a:effectLst>
                <a:outerShdw blurRad="38100" dist="38100" dir="2700000" algn="tl">
                  <a:srgbClr val="336699"/>
                </a:outerShdw>
              </a:effectLst>
            </a:endParaRPr>
          </a:p>
          <a:p>
            <a:r>
              <a:rPr lang="en-US" altLang="en-US" sz="4000" b="1">
                <a:effectLst>
                  <a:outerShdw blurRad="38100" dist="38100" dir="2700000" algn="tl">
                    <a:srgbClr val="336699"/>
                  </a:outerShdw>
                </a:effectLst>
              </a:rPr>
              <a:t>Chapter 10</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r>
              <a:rPr lang="en-US" altLang="en-US">
                <a:effectLst>
                  <a:outerShdw blurRad="38100" dist="38100" dir="2700000" algn="tl">
                    <a:srgbClr val="FFFFFF"/>
                  </a:outerShdw>
                </a:effectLst>
              </a:rPr>
              <a:t>Pest Control Objectives</a:t>
            </a:r>
          </a:p>
        </p:txBody>
      </p:sp>
      <p:sp>
        <p:nvSpPr>
          <p:cNvPr id="143363" name="Rectangle 3"/>
          <p:cNvSpPr>
            <a:spLocks noGrp="1" noChangeArrowheads="1"/>
          </p:cNvSpPr>
          <p:nvPr>
            <p:ph type="body" idx="1"/>
          </p:nvPr>
        </p:nvSpPr>
        <p:spPr>
          <a:xfrm>
            <a:off x="152400" y="1143000"/>
            <a:ext cx="8382000" cy="4953000"/>
          </a:xfrm>
        </p:spPr>
        <p:txBody>
          <a:bodyPr/>
          <a:lstStyle/>
          <a:p>
            <a:r>
              <a:rPr lang="en-US" altLang="en-US" b="1">
                <a:solidFill>
                  <a:srgbClr val="FFF989"/>
                </a:solidFill>
                <a:effectLst>
                  <a:outerShdw blurRad="38100" dist="38100" dir="2700000" algn="tl">
                    <a:srgbClr val="FFFFFF"/>
                  </a:outerShdw>
                </a:effectLst>
              </a:rPr>
              <a:t>Prevention</a:t>
            </a:r>
            <a:r>
              <a:rPr lang="en-US" altLang="en-US" b="1">
                <a:effectLst>
                  <a:outerShdw blurRad="38100" dist="38100" dir="2700000" algn="tl">
                    <a:srgbClr val="336699"/>
                  </a:outerShdw>
                </a:effectLst>
              </a:rPr>
              <a:t>: Keeping a pest from becoming a problem </a:t>
            </a:r>
          </a:p>
          <a:p>
            <a:r>
              <a:rPr lang="en-US" altLang="en-US" b="1">
                <a:solidFill>
                  <a:srgbClr val="FFF989"/>
                </a:solidFill>
                <a:effectLst>
                  <a:outerShdw blurRad="38100" dist="38100" dir="2700000" algn="tl">
                    <a:srgbClr val="FFFFFF"/>
                  </a:outerShdw>
                </a:effectLst>
              </a:rPr>
              <a:t>Suppression</a:t>
            </a:r>
            <a:r>
              <a:rPr lang="en-US" altLang="en-US" b="1">
                <a:effectLst>
                  <a:outerShdw blurRad="38100" dist="38100" dir="2700000" algn="tl">
                    <a:srgbClr val="336699"/>
                  </a:outerShdw>
                </a:effectLst>
              </a:rPr>
              <a:t>: Reducing pest numbers or damage to an acceptable level</a:t>
            </a:r>
          </a:p>
          <a:p>
            <a:r>
              <a:rPr lang="en-US" altLang="en-US" b="1">
                <a:solidFill>
                  <a:srgbClr val="FFF989"/>
                </a:solidFill>
                <a:effectLst>
                  <a:outerShdw blurRad="38100" dist="38100" dir="2700000" algn="tl">
                    <a:srgbClr val="FFFFFF"/>
                  </a:outerShdw>
                </a:effectLst>
              </a:rPr>
              <a:t>Eradication</a:t>
            </a:r>
            <a:r>
              <a:rPr lang="en-US" altLang="en-US" b="1">
                <a:effectLst>
                  <a:outerShdw blurRad="38100" dist="38100" dir="2700000" algn="tl">
                    <a:srgbClr val="336699"/>
                  </a:outerShdw>
                </a:effectLst>
              </a:rPr>
              <a:t>: Destroying an entire pest population</a:t>
            </a:r>
          </a:p>
        </p:txBody>
      </p:sp>
      <p:pic>
        <p:nvPicPr>
          <p:cNvPr id="143364" name="Picture 4" descr="C:\Documents and Settings\sdpettis\My Documents\My Pictures\County Agent Images Jan 26 03 - April 25 05\entomology\caterpillar catalp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6200" y="3810000"/>
            <a:ext cx="3911600" cy="2933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p:txBody>
          <a:bodyPr/>
          <a:lstStyle/>
          <a:p>
            <a:r>
              <a:rPr lang="en-US" altLang="en-US">
                <a:effectLst>
                  <a:outerShdw blurRad="38100" dist="38100" dir="2700000" algn="tl">
                    <a:srgbClr val="FFFFFF"/>
                  </a:outerShdw>
                </a:effectLst>
              </a:rPr>
              <a:t>Proper Calibration includes:</a:t>
            </a:r>
          </a:p>
        </p:txBody>
      </p:sp>
      <p:sp>
        <p:nvSpPr>
          <p:cNvPr id="268291" name="Rectangle 3"/>
          <p:cNvSpPr>
            <a:spLocks noGrp="1" noChangeArrowheads="1"/>
          </p:cNvSpPr>
          <p:nvPr>
            <p:ph type="body" idx="1"/>
          </p:nvPr>
        </p:nvSpPr>
        <p:spPr>
          <a:xfrm>
            <a:off x="0" y="1828800"/>
            <a:ext cx="9144000" cy="4267200"/>
          </a:xfrm>
        </p:spPr>
        <p:txBody>
          <a:bodyPr/>
          <a:lstStyle/>
          <a:p>
            <a:r>
              <a:rPr lang="en-US" altLang="en-US">
                <a:solidFill>
                  <a:srgbClr val="FFFF99"/>
                </a:solidFill>
                <a:effectLst>
                  <a:outerShdw blurRad="38100" dist="38100" dir="2700000" algn="tl">
                    <a:srgbClr val="FFFFFF"/>
                  </a:outerShdw>
                </a:effectLst>
              </a:rPr>
              <a:t>Determining the application rate</a:t>
            </a:r>
          </a:p>
          <a:p>
            <a:r>
              <a:rPr lang="en-US" altLang="en-US">
                <a:solidFill>
                  <a:srgbClr val="FFFF99"/>
                </a:solidFill>
                <a:effectLst>
                  <a:outerShdw blurRad="38100" dist="38100" dir="2700000" algn="tl">
                    <a:srgbClr val="FFFFFF"/>
                  </a:outerShdw>
                </a:effectLst>
              </a:rPr>
              <a:t>Measure and mix accurately</a:t>
            </a:r>
          </a:p>
          <a:p>
            <a:r>
              <a:rPr lang="en-US" altLang="en-US">
                <a:solidFill>
                  <a:srgbClr val="FFFF99"/>
                </a:solidFill>
                <a:effectLst>
                  <a:outerShdw blurRad="38100" dist="38100" dir="2700000" algn="tl">
                    <a:srgbClr val="FFFFFF"/>
                  </a:outerShdw>
                </a:effectLst>
              </a:rPr>
              <a:t>Apply to a specific test site</a:t>
            </a:r>
          </a:p>
          <a:p>
            <a:r>
              <a:rPr lang="en-US" altLang="en-US">
                <a:solidFill>
                  <a:srgbClr val="FFFF99"/>
                </a:solidFill>
                <a:effectLst>
                  <a:outerShdw blurRad="38100" dist="38100" dir="2700000" algn="tl">
                    <a:srgbClr val="FFFFFF"/>
                  </a:outerShdw>
                </a:effectLst>
              </a:rPr>
              <a:t>Check Often: </a:t>
            </a:r>
          </a:p>
          <a:p>
            <a:pPr lvl="1"/>
            <a:r>
              <a:rPr lang="en-US" altLang="en-US" sz="3200">
                <a:solidFill>
                  <a:srgbClr val="FFFFCC"/>
                </a:solidFill>
                <a:effectLst>
                  <a:outerShdw blurRad="38100" dist="38100" dir="2700000" algn="tl">
                    <a:srgbClr val="FFFFFF"/>
                  </a:outerShdw>
                </a:effectLst>
              </a:rPr>
              <a:t>Clogging, corrosion, and wear change the delivery rate</a:t>
            </a:r>
          </a:p>
          <a:p>
            <a:pPr lvl="1"/>
            <a:r>
              <a:rPr lang="en-US" altLang="en-US" sz="3200">
                <a:solidFill>
                  <a:srgbClr val="FFFFCC"/>
                </a:solidFill>
                <a:effectLst>
                  <a:outerShdw blurRad="38100" dist="38100" dir="2700000" algn="tl">
                    <a:srgbClr val="FFFFFF"/>
                  </a:outerShdw>
                </a:effectLst>
              </a:rPr>
              <a:t>Settings gradually get out of adjustment</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p:txBody>
          <a:bodyPr/>
          <a:lstStyle/>
          <a:p>
            <a:r>
              <a:rPr lang="en-US" altLang="en-US">
                <a:effectLst>
                  <a:outerShdw blurRad="38100" dist="38100" dir="2700000" algn="tl">
                    <a:srgbClr val="FFFFFF"/>
                  </a:outerShdw>
                </a:effectLst>
              </a:rPr>
              <a:t>Application Rates</a:t>
            </a:r>
          </a:p>
        </p:txBody>
      </p:sp>
      <p:sp>
        <p:nvSpPr>
          <p:cNvPr id="269315" name="Rectangle 3"/>
          <p:cNvSpPr>
            <a:spLocks noGrp="1" noChangeArrowheads="1"/>
          </p:cNvSpPr>
          <p:nvPr>
            <p:ph type="body" idx="1"/>
          </p:nvPr>
        </p:nvSpPr>
        <p:spPr>
          <a:xfrm>
            <a:off x="228600" y="1447800"/>
            <a:ext cx="8915400" cy="5410200"/>
          </a:xfrm>
        </p:spPr>
        <p:txBody>
          <a:bodyPr/>
          <a:lstStyle/>
          <a:p>
            <a:pPr>
              <a:buFontTx/>
              <a:buNone/>
            </a:pPr>
            <a:r>
              <a:rPr lang="en-US" altLang="en-US" u="sng">
                <a:solidFill>
                  <a:srgbClr val="FFFFCC"/>
                </a:solidFill>
                <a:effectLst>
                  <a:outerShdw blurRad="38100" dist="38100" dir="2700000" algn="tl">
                    <a:srgbClr val="FFFFFF"/>
                  </a:outerShdw>
                </a:effectLst>
              </a:rPr>
              <a:t>Information Sources</a:t>
            </a:r>
            <a:r>
              <a:rPr lang="en-US" altLang="en-US">
                <a:solidFill>
                  <a:srgbClr val="FFFFCC"/>
                </a:solidFill>
                <a:effectLst>
                  <a:outerShdw blurRad="38100" dist="38100" dir="2700000" algn="tl">
                    <a:srgbClr val="FFFFFF"/>
                  </a:outerShdw>
                </a:effectLst>
              </a:rPr>
              <a:t>:</a:t>
            </a:r>
            <a:r>
              <a:rPr lang="en-US" altLang="en-US">
                <a:effectLst>
                  <a:outerShdw blurRad="38100" dist="38100" dir="2700000" algn="tl">
                    <a:srgbClr val="336699"/>
                  </a:outerShdw>
                </a:effectLst>
              </a:rPr>
              <a:t>  </a:t>
            </a:r>
          </a:p>
          <a:p>
            <a:pPr lvl="1"/>
            <a:r>
              <a:rPr lang="en-US" altLang="en-US">
                <a:solidFill>
                  <a:schemeClr val="folHlink"/>
                </a:solidFill>
                <a:effectLst>
                  <a:outerShdw blurRad="38100" dist="38100" dir="2700000" algn="tl">
                    <a:srgbClr val="FFFFFF"/>
                  </a:outerShdw>
                </a:effectLst>
              </a:rPr>
              <a:t>Directions for Use section of the pesticide labeling</a:t>
            </a:r>
          </a:p>
          <a:p>
            <a:pPr lvl="1"/>
            <a:r>
              <a:rPr lang="en-US" altLang="en-US">
                <a:effectLst>
                  <a:outerShdw blurRad="38100" dist="38100" dir="2700000" algn="tl">
                    <a:srgbClr val="336699"/>
                  </a:outerShdw>
                </a:effectLst>
              </a:rPr>
              <a:t>Consultants</a:t>
            </a:r>
          </a:p>
          <a:p>
            <a:pPr lvl="1"/>
            <a:r>
              <a:rPr lang="en-US" altLang="en-US">
                <a:effectLst>
                  <a:outerShdw blurRad="38100" dist="38100" dir="2700000" algn="tl">
                    <a:srgbClr val="336699"/>
                  </a:outerShdw>
                </a:effectLst>
              </a:rPr>
              <a:t>Industry organizations</a:t>
            </a:r>
          </a:p>
          <a:p>
            <a:pPr lvl="1"/>
            <a:r>
              <a:rPr lang="en-US" altLang="en-US">
                <a:effectLst>
                  <a:outerShdw blurRad="38100" dist="38100" dir="2700000" algn="tl">
                    <a:srgbClr val="336699"/>
                  </a:outerShdw>
                </a:effectLst>
              </a:rPr>
              <a:t>Pest or pesticide specialists</a:t>
            </a:r>
          </a:p>
          <a:p>
            <a:pPr lvl="1"/>
            <a:r>
              <a:rPr lang="en-US" altLang="en-US">
                <a:effectLst>
                  <a:outerShdw blurRad="38100" dist="38100" dir="2700000" algn="tl">
                    <a:srgbClr val="336699"/>
                  </a:outerShdw>
                </a:effectLst>
              </a:rPr>
              <a:t>Cooperative Extension Agents</a:t>
            </a:r>
          </a:p>
          <a:p>
            <a:pPr lvl="1"/>
            <a:r>
              <a:rPr lang="en-US" altLang="en-US">
                <a:effectLst>
                  <a:outerShdw blurRad="38100" dist="38100" dir="2700000" algn="tl">
                    <a:srgbClr val="336699"/>
                  </a:outerShdw>
                </a:effectLst>
              </a:rPr>
              <a:t>University specialists</a:t>
            </a:r>
          </a:p>
          <a:p>
            <a:pPr lvl="1"/>
            <a:r>
              <a:rPr lang="en-US" altLang="en-US">
                <a:effectLst>
                  <a:outerShdw blurRad="38100" dist="38100" dir="2700000" algn="tl">
                    <a:srgbClr val="336699"/>
                  </a:outerShdw>
                </a:effectLst>
              </a:rPr>
              <a:t>Pesticide dealers</a:t>
            </a:r>
          </a:p>
          <a:p>
            <a:endParaRPr lang="en-US" altLang="en-US" sz="1800">
              <a:effectLst>
                <a:outerShdw blurRad="38100" dist="38100" dir="2700000" algn="tl">
                  <a:srgbClr val="336699"/>
                </a:outerShdw>
              </a:effectLst>
            </a:endParaRPr>
          </a:p>
          <a:p>
            <a:pPr>
              <a:buFontTx/>
              <a:buNone/>
            </a:pPr>
            <a:r>
              <a:rPr lang="en-US" altLang="en-US" sz="2600">
                <a:solidFill>
                  <a:schemeClr val="folHlink"/>
                </a:solidFill>
                <a:effectLst>
                  <a:outerShdw blurRad="38100" dist="38100" dir="2700000" algn="tl">
                    <a:srgbClr val="FFFFFF"/>
                  </a:outerShdw>
                </a:effectLst>
              </a:rPr>
              <a:t>Pesticide Dispersed / Distance Covered = Application Rate</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a:xfrm>
            <a:off x="457200" y="76200"/>
            <a:ext cx="8229600" cy="884238"/>
          </a:xfrm>
        </p:spPr>
        <p:txBody>
          <a:bodyPr/>
          <a:lstStyle/>
          <a:p>
            <a:r>
              <a:rPr lang="en-US" altLang="en-US">
                <a:effectLst>
                  <a:outerShdw blurRad="38100" dist="38100" dir="2700000" algn="tl">
                    <a:srgbClr val="FFFFFF"/>
                  </a:outerShdw>
                </a:effectLst>
              </a:rPr>
              <a:t>Diluting Pesticides</a:t>
            </a:r>
          </a:p>
        </p:txBody>
      </p:sp>
      <p:sp>
        <p:nvSpPr>
          <p:cNvPr id="270339" name="Rectangle 3"/>
          <p:cNvSpPr>
            <a:spLocks noGrp="1" noChangeArrowheads="1"/>
          </p:cNvSpPr>
          <p:nvPr>
            <p:ph type="body" idx="1"/>
          </p:nvPr>
        </p:nvSpPr>
        <p:spPr>
          <a:xfrm>
            <a:off x="0" y="990600"/>
            <a:ext cx="9144000" cy="5867400"/>
          </a:xfrm>
        </p:spPr>
        <p:txBody>
          <a:bodyPr/>
          <a:lstStyle/>
          <a:p>
            <a:pPr>
              <a:lnSpc>
                <a:spcPct val="90000"/>
              </a:lnSpc>
            </a:pPr>
            <a:r>
              <a:rPr lang="en-US" altLang="en-US">
                <a:effectLst>
                  <a:outerShdw blurRad="38100" dist="38100" dir="2700000" algn="tl">
                    <a:srgbClr val="336699"/>
                  </a:outerShdw>
                </a:effectLst>
              </a:rPr>
              <a:t>Dilute all formulations </a:t>
            </a:r>
            <a:r>
              <a:rPr lang="en-US" altLang="en-US" i="1">
                <a:effectLst>
                  <a:outerShdw blurRad="38100" dist="38100" dir="2700000" algn="tl">
                    <a:srgbClr val="336699"/>
                  </a:outerShdw>
                </a:effectLst>
              </a:rPr>
              <a:t>EXCEPT</a:t>
            </a:r>
          </a:p>
          <a:p>
            <a:pPr lvl="1">
              <a:lnSpc>
                <a:spcPct val="90000"/>
              </a:lnSpc>
            </a:pPr>
            <a:r>
              <a:rPr lang="en-US" altLang="en-US">
                <a:solidFill>
                  <a:srgbClr val="FFFFCC"/>
                </a:solidFill>
                <a:effectLst>
                  <a:outerShdw blurRad="38100" dist="38100" dir="2700000" algn="tl">
                    <a:srgbClr val="FFFFFF"/>
                  </a:outerShdw>
                </a:effectLst>
              </a:rPr>
              <a:t>ready-to-use products</a:t>
            </a:r>
          </a:p>
          <a:p>
            <a:pPr lvl="1">
              <a:lnSpc>
                <a:spcPct val="90000"/>
              </a:lnSpc>
            </a:pPr>
            <a:r>
              <a:rPr lang="en-US" altLang="en-US">
                <a:solidFill>
                  <a:srgbClr val="FFFFCC"/>
                </a:solidFill>
                <a:effectLst>
                  <a:outerShdw blurRad="38100" dist="38100" dir="2700000" algn="tl">
                    <a:srgbClr val="FFFFFF"/>
                  </a:outerShdw>
                </a:effectLst>
              </a:rPr>
              <a:t>Products intended to be used full strength</a:t>
            </a:r>
          </a:p>
          <a:p>
            <a:pPr>
              <a:lnSpc>
                <a:spcPct val="90000"/>
              </a:lnSpc>
            </a:pPr>
            <a:endParaRPr lang="en-US" altLang="en-US" sz="1200">
              <a:solidFill>
                <a:srgbClr val="FFFFCC"/>
              </a:solidFill>
              <a:effectLst>
                <a:outerShdw blurRad="38100" dist="38100" dir="2700000" algn="tl">
                  <a:srgbClr val="FFFFFF"/>
                </a:outerShdw>
              </a:effectLst>
            </a:endParaRPr>
          </a:p>
          <a:p>
            <a:pPr>
              <a:lnSpc>
                <a:spcPct val="90000"/>
              </a:lnSpc>
            </a:pPr>
            <a:r>
              <a:rPr lang="en-US" altLang="en-US">
                <a:effectLst>
                  <a:outerShdw blurRad="38100" dist="38100" dir="2700000" algn="tl">
                    <a:srgbClr val="336699"/>
                  </a:outerShdw>
                </a:effectLst>
              </a:rPr>
              <a:t>Dilution recommendations on pesticide labeling</a:t>
            </a:r>
          </a:p>
          <a:p>
            <a:pPr>
              <a:lnSpc>
                <a:spcPct val="90000"/>
              </a:lnSpc>
            </a:pPr>
            <a:endParaRPr lang="en-US" altLang="en-US" sz="1400">
              <a:effectLst>
                <a:outerShdw blurRad="38100" dist="38100" dir="2700000" algn="tl">
                  <a:srgbClr val="336699"/>
                </a:outerShdw>
              </a:effectLst>
            </a:endParaRPr>
          </a:p>
          <a:p>
            <a:pPr>
              <a:lnSpc>
                <a:spcPct val="90000"/>
              </a:lnSpc>
              <a:buFontTx/>
              <a:buNone/>
            </a:pPr>
            <a:r>
              <a:rPr lang="en-US" altLang="en-US" u="sng">
                <a:solidFill>
                  <a:srgbClr val="FFFF99"/>
                </a:solidFill>
                <a:effectLst>
                  <a:outerShdw blurRad="38100" dist="38100" dir="2700000" algn="tl">
                    <a:srgbClr val="FFFFFF"/>
                  </a:outerShdw>
                </a:effectLst>
              </a:rPr>
              <a:t>Necessary to dilute properly</a:t>
            </a:r>
            <a:r>
              <a:rPr lang="en-US" altLang="en-US">
                <a:solidFill>
                  <a:srgbClr val="FFFF99"/>
                </a:solidFill>
                <a:effectLst>
                  <a:outerShdw blurRad="38100" dist="38100" dir="2700000" algn="tl">
                    <a:srgbClr val="FFFFFF"/>
                  </a:outerShdw>
                </a:effectLst>
              </a:rPr>
              <a:t>:</a:t>
            </a:r>
          </a:p>
          <a:p>
            <a:pPr>
              <a:lnSpc>
                <a:spcPct val="90000"/>
              </a:lnSpc>
            </a:pPr>
            <a:r>
              <a:rPr lang="en-US" altLang="en-US">
                <a:solidFill>
                  <a:srgbClr val="FFFFCC"/>
                </a:solidFill>
                <a:effectLst>
                  <a:outerShdw blurRad="38100" dist="38100" dir="2700000" algn="tl">
                    <a:srgbClr val="FFFFFF"/>
                  </a:outerShdw>
                </a:effectLst>
              </a:rPr>
              <a:t>Mixture amount the equipment holds when full</a:t>
            </a:r>
          </a:p>
          <a:p>
            <a:pPr>
              <a:lnSpc>
                <a:spcPct val="90000"/>
              </a:lnSpc>
            </a:pPr>
            <a:r>
              <a:rPr lang="en-US" altLang="en-US">
                <a:solidFill>
                  <a:srgbClr val="FFFFCC"/>
                </a:solidFill>
                <a:effectLst>
                  <a:outerShdw blurRad="38100" dist="38100" dir="2700000" algn="tl">
                    <a:srgbClr val="FFFFFF"/>
                  </a:outerShdw>
                </a:effectLst>
              </a:rPr>
              <a:t>Mixture amount needed for the job</a:t>
            </a:r>
          </a:p>
          <a:p>
            <a:pPr>
              <a:lnSpc>
                <a:spcPct val="90000"/>
              </a:lnSpc>
            </a:pPr>
            <a:r>
              <a:rPr lang="en-US" altLang="en-US">
                <a:solidFill>
                  <a:srgbClr val="FFFFCC"/>
                </a:solidFill>
                <a:effectLst>
                  <a:outerShdw blurRad="38100" dist="38100" dir="2700000" algn="tl">
                    <a:srgbClr val="FFFFFF"/>
                  </a:outerShdw>
                </a:effectLst>
              </a:rPr>
              <a:t>Mixture amount the equipment applies per unit of area</a:t>
            </a:r>
          </a:p>
          <a:p>
            <a:pPr>
              <a:lnSpc>
                <a:spcPct val="90000"/>
              </a:lnSpc>
            </a:pPr>
            <a:r>
              <a:rPr lang="en-US" altLang="en-US">
                <a:solidFill>
                  <a:srgbClr val="FFFFCC"/>
                </a:solidFill>
                <a:effectLst>
                  <a:outerShdw blurRad="38100" dist="38100" dir="2700000" algn="tl">
                    <a:srgbClr val="FFFFFF"/>
                  </a:outerShdw>
                </a:effectLst>
              </a:rPr>
              <a:t>Size of treatment site</a:t>
            </a:r>
          </a:p>
          <a:p>
            <a:pPr>
              <a:lnSpc>
                <a:spcPct val="90000"/>
              </a:lnSpc>
            </a:pPr>
            <a:endParaRPr lang="en-US" altLang="en-US">
              <a:solidFill>
                <a:srgbClr val="FFFFCC"/>
              </a:solidFill>
              <a:effectLst>
                <a:outerShdw blurRad="38100" dist="38100" dir="2700000" algn="tl">
                  <a:srgbClr val="FFFFFF"/>
                </a:outerShdw>
              </a:effectLst>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ChangeArrowheads="1"/>
          </p:cNvSpPr>
          <p:nvPr>
            <p:ph type="title"/>
          </p:nvPr>
        </p:nvSpPr>
        <p:spPr/>
        <p:txBody>
          <a:bodyPr/>
          <a:lstStyle/>
          <a:p>
            <a:r>
              <a:rPr lang="en-US" altLang="en-US"/>
              <a:t>Let’s Take a Break!!!</a:t>
            </a:r>
          </a:p>
        </p:txBody>
      </p:sp>
      <p:pic>
        <p:nvPicPr>
          <p:cNvPr id="331780" name="Picture 4" descr="http://boortz.com/images/funny/redneck_pics_ja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716088"/>
            <a:ext cx="6172200" cy="4619625"/>
          </a:xfrm>
          <a:prstGeom prst="rect">
            <a:avLst/>
          </a:prstGeom>
          <a:noFill/>
          <a:extLst>
            <a:ext uri="{909E8E84-426E-40DD-AFC4-6F175D3DCCD1}">
              <a14:hiddenFill xmlns:a14="http://schemas.microsoft.com/office/drawing/2010/main">
                <a:solidFill>
                  <a:srgbClr val="FFFFFF"/>
                </a:solidFill>
              </a14:hiddenFill>
            </a:ext>
          </a:extLst>
        </p:spPr>
      </p:pic>
      <p:sp>
        <p:nvSpPr>
          <p:cNvPr id="331785" name="Rectangle 9"/>
          <p:cNvSpPr>
            <a:spLocks noChangeArrowheads="1"/>
          </p:cNvSpPr>
          <p:nvPr/>
        </p:nvSpPr>
        <p:spPr bwMode="auto">
          <a:xfrm>
            <a:off x="2133600" y="5715000"/>
            <a:ext cx="4648200" cy="5334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ctrTitle"/>
          </p:nvPr>
        </p:nvSpPr>
        <p:spPr>
          <a:xfrm>
            <a:off x="457200" y="2130425"/>
            <a:ext cx="8229600" cy="1755775"/>
          </a:xfrm>
        </p:spPr>
        <p:txBody>
          <a:bodyPr anchor="ctr"/>
          <a:lstStyle/>
          <a:p>
            <a:r>
              <a:rPr lang="en-US" altLang="en-US" sz="5400" b="1">
                <a:effectLst>
                  <a:outerShdw blurRad="38100" dist="38100" dir="2700000" algn="tl">
                    <a:srgbClr val="FFFFFF"/>
                  </a:outerShdw>
                </a:effectLst>
              </a:rPr>
              <a:t>Transportation, Storage, Disposal, Spill Clean-up</a:t>
            </a:r>
          </a:p>
        </p:txBody>
      </p:sp>
      <p:sp>
        <p:nvSpPr>
          <p:cNvPr id="163843" name="Rectangle 3"/>
          <p:cNvSpPr>
            <a:spLocks noGrp="1" noChangeArrowheads="1"/>
          </p:cNvSpPr>
          <p:nvPr>
            <p:ph type="subTitle" idx="1"/>
          </p:nvPr>
        </p:nvSpPr>
        <p:spPr>
          <a:xfrm>
            <a:off x="1371600" y="3886200"/>
            <a:ext cx="6400800" cy="1752600"/>
          </a:xfrm>
        </p:spPr>
        <p:txBody>
          <a:bodyPr/>
          <a:lstStyle/>
          <a:p>
            <a:endParaRPr lang="en-US" altLang="en-US" sz="4000" b="1">
              <a:effectLst>
                <a:outerShdw blurRad="38100" dist="38100" dir="2700000" algn="tl">
                  <a:srgbClr val="336699"/>
                </a:outerShdw>
              </a:effectLst>
            </a:endParaRPr>
          </a:p>
          <a:p>
            <a:r>
              <a:rPr lang="en-US" altLang="en-US" sz="4000" b="1">
                <a:effectLst>
                  <a:outerShdw blurRad="38100" dist="38100" dir="2700000" algn="tl">
                    <a:srgbClr val="336699"/>
                  </a:outerShdw>
                </a:effectLst>
              </a:rPr>
              <a:t>Chapter 11</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a:xfrm>
            <a:off x="0" y="76200"/>
            <a:ext cx="9144000" cy="1143000"/>
          </a:xfrm>
        </p:spPr>
        <p:txBody>
          <a:bodyPr/>
          <a:lstStyle/>
          <a:p>
            <a:r>
              <a:rPr lang="en-US" altLang="en-US" sz="4000">
                <a:effectLst>
                  <a:outerShdw blurRad="38100" dist="38100" dir="2700000" algn="tl">
                    <a:srgbClr val="FFFFFF"/>
                  </a:outerShdw>
                </a:effectLst>
              </a:rPr>
              <a:t>Safe Vehicle Transport of Pesticides</a:t>
            </a:r>
          </a:p>
        </p:txBody>
      </p:sp>
      <p:sp>
        <p:nvSpPr>
          <p:cNvPr id="271363" name="Rectangle 3"/>
          <p:cNvSpPr>
            <a:spLocks noGrp="1" noChangeArrowheads="1"/>
          </p:cNvSpPr>
          <p:nvPr>
            <p:ph type="body" idx="1"/>
          </p:nvPr>
        </p:nvSpPr>
        <p:spPr>
          <a:xfrm>
            <a:off x="0" y="1371600"/>
            <a:ext cx="9144000" cy="5486400"/>
          </a:xfrm>
        </p:spPr>
        <p:txBody>
          <a:bodyPr/>
          <a:lstStyle/>
          <a:p>
            <a:pPr marL="609600" indent="-609600">
              <a:lnSpc>
                <a:spcPct val="90000"/>
              </a:lnSpc>
              <a:buFontTx/>
              <a:buNone/>
            </a:pPr>
            <a:r>
              <a:rPr lang="en-US" altLang="en-US" sz="2400" i="1">
                <a:effectLst>
                  <a:outerShdw blurRad="38100" dist="38100" dir="2700000" algn="tl">
                    <a:srgbClr val="336699"/>
                  </a:outerShdw>
                </a:effectLst>
              </a:rPr>
              <a:t>NEVER…</a:t>
            </a:r>
          </a:p>
          <a:p>
            <a:pPr marL="609600" indent="-609600">
              <a:lnSpc>
                <a:spcPct val="90000"/>
              </a:lnSpc>
            </a:pPr>
            <a:r>
              <a:rPr lang="en-US" altLang="en-US" sz="2400">
                <a:solidFill>
                  <a:srgbClr val="FFFFCC"/>
                </a:solidFill>
                <a:effectLst>
                  <a:outerShdw blurRad="38100" dist="38100" dir="2700000" algn="tl">
                    <a:srgbClr val="FFFFFF"/>
                  </a:outerShdw>
                </a:effectLst>
              </a:rPr>
              <a:t>Carry pesticides in the passenger section</a:t>
            </a:r>
          </a:p>
          <a:p>
            <a:pPr marL="609600" indent="-609600">
              <a:lnSpc>
                <a:spcPct val="90000"/>
              </a:lnSpc>
            </a:pPr>
            <a:endParaRPr lang="en-US" altLang="en-US" sz="1500">
              <a:solidFill>
                <a:srgbClr val="FFFFCC"/>
              </a:solidFill>
              <a:effectLst>
                <a:outerShdw blurRad="38100" dist="38100" dir="2700000" algn="tl">
                  <a:srgbClr val="FFFFFF"/>
                </a:outerShdw>
              </a:effectLst>
            </a:endParaRPr>
          </a:p>
          <a:p>
            <a:pPr marL="609600" indent="-609600">
              <a:lnSpc>
                <a:spcPct val="90000"/>
              </a:lnSpc>
            </a:pPr>
            <a:r>
              <a:rPr lang="en-US" altLang="en-US" sz="2400">
                <a:solidFill>
                  <a:srgbClr val="FFFFCC"/>
                </a:solidFill>
                <a:effectLst>
                  <a:outerShdw blurRad="38100" dist="38100" dir="2700000" algn="tl">
                    <a:srgbClr val="FFFFFF"/>
                  </a:outerShdw>
                </a:effectLst>
              </a:rPr>
              <a:t>Allow passengers or pets to ride with pesticides</a:t>
            </a:r>
          </a:p>
          <a:p>
            <a:pPr marL="609600" indent="-609600">
              <a:lnSpc>
                <a:spcPct val="90000"/>
              </a:lnSpc>
            </a:pPr>
            <a:endParaRPr lang="en-US" altLang="en-US" sz="1500">
              <a:solidFill>
                <a:srgbClr val="FFFFCC"/>
              </a:solidFill>
              <a:effectLst>
                <a:outerShdw blurRad="38100" dist="38100" dir="2700000" algn="tl">
                  <a:srgbClr val="FFFFFF"/>
                </a:outerShdw>
              </a:effectLst>
            </a:endParaRPr>
          </a:p>
          <a:p>
            <a:pPr marL="609600" indent="-609600">
              <a:lnSpc>
                <a:spcPct val="90000"/>
              </a:lnSpc>
            </a:pPr>
            <a:r>
              <a:rPr lang="en-US" altLang="en-US" sz="2400">
                <a:solidFill>
                  <a:srgbClr val="FFFFCC"/>
                </a:solidFill>
                <a:effectLst>
                  <a:outerShdw blurRad="38100" dist="38100" dir="2700000" algn="tl">
                    <a:srgbClr val="FFFFFF"/>
                  </a:outerShdw>
                </a:effectLst>
              </a:rPr>
              <a:t>Transport pesticides with food, clothing, or other things that will come in contact with people or animals</a:t>
            </a:r>
          </a:p>
          <a:p>
            <a:pPr marL="609600" indent="-609600">
              <a:lnSpc>
                <a:spcPct val="90000"/>
              </a:lnSpc>
            </a:pPr>
            <a:endParaRPr lang="en-US" altLang="en-US" sz="1500">
              <a:solidFill>
                <a:srgbClr val="FFFFCC"/>
              </a:solidFill>
              <a:effectLst>
                <a:outerShdw blurRad="38100" dist="38100" dir="2700000" algn="tl">
                  <a:srgbClr val="FFFFFF"/>
                </a:outerShdw>
              </a:effectLst>
            </a:endParaRPr>
          </a:p>
          <a:p>
            <a:pPr marL="609600" indent="-609600">
              <a:lnSpc>
                <a:spcPct val="90000"/>
              </a:lnSpc>
            </a:pPr>
            <a:r>
              <a:rPr lang="en-US" altLang="en-US" sz="2400">
                <a:solidFill>
                  <a:srgbClr val="FFFFCC"/>
                </a:solidFill>
                <a:effectLst>
                  <a:outerShdw blurRad="38100" dist="38100" dir="2700000" algn="tl">
                    <a:srgbClr val="FFFFFF"/>
                  </a:outerShdw>
                </a:effectLst>
              </a:rPr>
              <a:t>Leave vehicles unattended when transporting pesticides in an unlocked trunk or open-bed truck</a:t>
            </a:r>
          </a:p>
          <a:p>
            <a:pPr marL="609600" indent="-609600">
              <a:lnSpc>
                <a:spcPct val="90000"/>
              </a:lnSpc>
            </a:pPr>
            <a:endParaRPr lang="en-US" altLang="en-US" sz="1500">
              <a:solidFill>
                <a:srgbClr val="FFFFCC"/>
              </a:solidFill>
              <a:effectLst>
                <a:outerShdw blurRad="38100" dist="38100" dir="2700000" algn="tl">
                  <a:srgbClr val="FFFFFF"/>
                </a:outerShdw>
              </a:effectLst>
            </a:endParaRPr>
          </a:p>
          <a:p>
            <a:pPr marL="609600" indent="-609600">
              <a:lnSpc>
                <a:spcPct val="90000"/>
              </a:lnSpc>
            </a:pPr>
            <a:r>
              <a:rPr lang="en-US" altLang="en-US" sz="2400">
                <a:solidFill>
                  <a:srgbClr val="FFFFCC"/>
                </a:solidFill>
                <a:effectLst>
                  <a:outerShdw blurRad="38100" dist="38100" dir="2700000" algn="tl">
                    <a:srgbClr val="FFFFFF"/>
                  </a:outerShdw>
                </a:effectLst>
              </a:rPr>
              <a:t>Transport highly volatile pesticides with other chemicals in the same vehicle or compartment</a:t>
            </a:r>
          </a:p>
          <a:p>
            <a:pPr marL="609600" indent="-609600">
              <a:lnSpc>
                <a:spcPct val="90000"/>
              </a:lnSpc>
            </a:pPr>
            <a:endParaRPr lang="en-US" altLang="en-US" sz="2400">
              <a:solidFill>
                <a:srgbClr val="FFFFCC"/>
              </a:solidFill>
              <a:effectLst>
                <a:outerShdw blurRad="38100" dist="38100" dir="2700000" algn="tl">
                  <a:srgbClr val="FFFFFF"/>
                </a:outerShdw>
              </a:effectLst>
            </a:endParaRPr>
          </a:p>
          <a:p>
            <a:pPr marL="609600" indent="-609600" algn="ctr">
              <a:lnSpc>
                <a:spcPct val="90000"/>
              </a:lnSpc>
              <a:buFontTx/>
              <a:buNone/>
            </a:pPr>
            <a:r>
              <a:rPr lang="en-US" altLang="en-US" sz="2400">
                <a:solidFill>
                  <a:schemeClr val="folHlink"/>
                </a:solidFill>
                <a:effectLst>
                  <a:outerShdw blurRad="38100" dist="38100" dir="2700000" algn="tl">
                    <a:srgbClr val="FFFFFF"/>
                  </a:outerShdw>
                </a:effectLst>
              </a:rPr>
              <a:t>**Regulated by U.S. Department of Transportation (DOT)**</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2388" name="Picture 4" descr="A:\MVC-469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335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72386" name="Rectangle 2"/>
          <p:cNvSpPr>
            <a:spLocks noGrp="1" noChangeArrowheads="1"/>
          </p:cNvSpPr>
          <p:nvPr>
            <p:ph type="title"/>
          </p:nvPr>
        </p:nvSpPr>
        <p:spPr>
          <a:xfrm>
            <a:off x="457200" y="76200"/>
            <a:ext cx="8229600" cy="1143000"/>
          </a:xfrm>
        </p:spPr>
        <p:txBody>
          <a:bodyPr/>
          <a:lstStyle/>
          <a:p>
            <a:r>
              <a:rPr lang="en-US" altLang="en-US" sz="4000" b="1">
                <a:effectLst>
                  <a:outerShdw blurRad="38100" dist="38100" dir="2700000" algn="tl">
                    <a:srgbClr val="FFFFFF"/>
                  </a:outerShdw>
                </a:effectLst>
              </a:rPr>
              <a:t>Protect Pesticide Containers</a:t>
            </a:r>
          </a:p>
        </p:txBody>
      </p:sp>
      <p:sp>
        <p:nvSpPr>
          <p:cNvPr id="272387" name="Rectangle 3"/>
          <p:cNvSpPr>
            <a:spLocks noGrp="1" noChangeArrowheads="1"/>
          </p:cNvSpPr>
          <p:nvPr>
            <p:ph type="body" idx="1"/>
          </p:nvPr>
        </p:nvSpPr>
        <p:spPr>
          <a:xfrm>
            <a:off x="76200" y="1524000"/>
            <a:ext cx="9144000" cy="5105400"/>
          </a:xfrm>
          <a:solidFill>
            <a:srgbClr val="C0C0C0">
              <a:alpha val="50000"/>
            </a:srgbClr>
          </a:solidFill>
        </p:spPr>
        <p:txBody>
          <a:bodyPr/>
          <a:lstStyle/>
          <a:p>
            <a:pPr>
              <a:buFontTx/>
              <a:buNone/>
            </a:pPr>
            <a:r>
              <a:rPr lang="en-US" altLang="en-US" i="1">
                <a:solidFill>
                  <a:schemeClr val="accent1"/>
                </a:solidFill>
                <a:effectLst>
                  <a:outerShdw blurRad="38100" dist="38100" dir="2700000" algn="tl">
                    <a:srgbClr val="000000"/>
                  </a:outerShdw>
                </a:effectLst>
              </a:rPr>
              <a:t>Pesticide Containers Should Be…</a:t>
            </a:r>
          </a:p>
          <a:p>
            <a:r>
              <a:rPr lang="en-US" altLang="en-US">
                <a:solidFill>
                  <a:schemeClr val="accent1"/>
                </a:solidFill>
                <a:effectLst>
                  <a:outerShdw blurRad="38100" dist="38100" dir="2700000" algn="tl">
                    <a:srgbClr val="000000"/>
                  </a:outerShdw>
                </a:effectLst>
              </a:rPr>
              <a:t>Transported with intact, undamaged, readable labels</a:t>
            </a:r>
          </a:p>
          <a:p>
            <a:r>
              <a:rPr lang="en-US" altLang="en-US">
                <a:solidFill>
                  <a:schemeClr val="accent1"/>
                </a:solidFill>
                <a:effectLst>
                  <a:outerShdw blurRad="38100" dist="38100" dir="2700000" algn="tl">
                    <a:srgbClr val="000000"/>
                  </a:outerShdw>
                </a:effectLst>
              </a:rPr>
              <a:t>Inspected for tightly closed openings and no pesticide residue</a:t>
            </a:r>
          </a:p>
          <a:p>
            <a:r>
              <a:rPr lang="en-US" altLang="en-US">
                <a:solidFill>
                  <a:schemeClr val="accent1"/>
                </a:solidFill>
                <a:effectLst>
                  <a:outerShdw blurRad="38100" dist="38100" dir="2700000" algn="tl">
                    <a:srgbClr val="000000"/>
                  </a:outerShdw>
                </a:effectLst>
              </a:rPr>
              <a:t>Handled carefully</a:t>
            </a:r>
          </a:p>
          <a:p>
            <a:r>
              <a:rPr lang="en-US" altLang="en-US">
                <a:solidFill>
                  <a:schemeClr val="accent1"/>
                </a:solidFill>
                <a:effectLst>
                  <a:outerShdw blurRad="38100" dist="38100" dir="2700000" algn="tl">
                    <a:srgbClr val="000000"/>
                  </a:outerShdw>
                </a:effectLst>
              </a:rPr>
              <a:t>Anchored securely</a:t>
            </a:r>
          </a:p>
          <a:p>
            <a:r>
              <a:rPr lang="en-US" altLang="en-US">
                <a:solidFill>
                  <a:schemeClr val="accent1"/>
                </a:solidFill>
                <a:effectLst>
                  <a:outerShdw blurRad="38100" dist="38100" dir="2700000" algn="tl">
                    <a:srgbClr val="000000"/>
                  </a:outerShdw>
                </a:effectLst>
              </a:rPr>
              <a:t>Protected from moisture (paper and cardboard) </a:t>
            </a:r>
          </a:p>
          <a:p>
            <a:r>
              <a:rPr lang="en-US" altLang="en-US">
                <a:solidFill>
                  <a:schemeClr val="accent1"/>
                </a:solidFill>
                <a:effectLst>
                  <a:outerShdw blurRad="38100" dist="38100" dir="2700000" algn="tl">
                    <a:srgbClr val="000000"/>
                  </a:outerShdw>
                </a:effectLst>
              </a:rPr>
              <a:t>Protected from extreme temperatures.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272388"/>
                                        </p:tgtEl>
                                        <p:attrNameLst>
                                          <p:attrName>style.visibility</p:attrName>
                                        </p:attrNameLst>
                                      </p:cBhvr>
                                      <p:to>
                                        <p:strVal val="visible"/>
                                      </p:to>
                                    </p:set>
                                    <p:anim calcmode="lin" valueType="num">
                                      <p:cBhvr additive="base">
                                        <p:cTn id="7" dur="500" fill="hold"/>
                                        <p:tgtEl>
                                          <p:spTgt spid="272388"/>
                                        </p:tgtEl>
                                        <p:attrNameLst>
                                          <p:attrName>ppt_x</p:attrName>
                                        </p:attrNameLst>
                                      </p:cBhvr>
                                      <p:tavLst>
                                        <p:tav tm="0">
                                          <p:val>
                                            <p:strVal val="1+#ppt_w/2"/>
                                          </p:val>
                                        </p:tav>
                                        <p:tav tm="100000">
                                          <p:val>
                                            <p:strVal val="#ppt_x"/>
                                          </p:val>
                                        </p:tav>
                                      </p:tavLst>
                                    </p:anim>
                                    <p:anim calcmode="lin" valueType="num">
                                      <p:cBhvr additive="base">
                                        <p:cTn id="8" dur="500" fill="hold"/>
                                        <p:tgtEl>
                                          <p:spTgt spid="2723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3412" name="Picture 4" descr="A:\MVC-488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981200"/>
            <a:ext cx="6096000" cy="457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73410" name="Rectangle 2"/>
          <p:cNvSpPr>
            <a:spLocks noGrp="1" noChangeArrowheads="1"/>
          </p:cNvSpPr>
          <p:nvPr>
            <p:ph type="title"/>
          </p:nvPr>
        </p:nvSpPr>
        <p:spPr>
          <a:xfrm>
            <a:off x="457200" y="-76200"/>
            <a:ext cx="8229600" cy="1143000"/>
          </a:xfrm>
        </p:spPr>
        <p:txBody>
          <a:bodyPr/>
          <a:lstStyle/>
          <a:p>
            <a:r>
              <a:rPr lang="en-US" altLang="en-US">
                <a:effectLst>
                  <a:outerShdw blurRad="38100" dist="38100" dir="2700000" algn="tl">
                    <a:srgbClr val="FFFFFF"/>
                  </a:outerShdw>
                </a:effectLst>
              </a:rPr>
              <a:t>Create Safe Storage Sites</a:t>
            </a:r>
          </a:p>
        </p:txBody>
      </p:sp>
      <p:sp>
        <p:nvSpPr>
          <p:cNvPr id="273411" name="Rectangle 3"/>
          <p:cNvSpPr>
            <a:spLocks noGrp="1" noChangeArrowheads="1"/>
          </p:cNvSpPr>
          <p:nvPr>
            <p:ph type="body" idx="1"/>
          </p:nvPr>
        </p:nvSpPr>
        <p:spPr>
          <a:xfrm>
            <a:off x="304800" y="838200"/>
            <a:ext cx="5486400" cy="5257800"/>
          </a:xfrm>
        </p:spPr>
        <p:txBody>
          <a:bodyPr/>
          <a:lstStyle/>
          <a:p>
            <a:pPr marL="533400" indent="-533400">
              <a:buFontTx/>
              <a:buAutoNum type="arabicPeriod"/>
            </a:pPr>
            <a:r>
              <a:rPr lang="en-US" altLang="en-US" sz="2800">
                <a:solidFill>
                  <a:srgbClr val="FFFF99"/>
                </a:solidFill>
                <a:effectLst>
                  <a:outerShdw blurRad="38100" dist="38100" dir="2700000" algn="tl">
                    <a:srgbClr val="FFFFFF"/>
                  </a:outerShdw>
                </a:effectLst>
              </a:rPr>
              <a:t>Keep unauthorized people out</a:t>
            </a:r>
          </a:p>
          <a:p>
            <a:pPr marL="533400" indent="-533400">
              <a:buFontTx/>
              <a:buAutoNum type="arabicPeriod"/>
            </a:pPr>
            <a:endParaRPr lang="en-US" altLang="en-US" sz="1300">
              <a:solidFill>
                <a:srgbClr val="FFFF99"/>
              </a:solidFill>
              <a:effectLst>
                <a:outerShdw blurRad="38100" dist="38100" dir="2700000" algn="tl">
                  <a:srgbClr val="FFFFFF"/>
                </a:outerShdw>
              </a:effectLst>
            </a:endParaRPr>
          </a:p>
          <a:p>
            <a:pPr marL="533400" indent="-533400">
              <a:buFontTx/>
              <a:buAutoNum type="arabicPeriod"/>
            </a:pPr>
            <a:r>
              <a:rPr lang="en-US" altLang="en-US" sz="2800">
                <a:solidFill>
                  <a:srgbClr val="FFFFCC"/>
                </a:solidFill>
                <a:effectLst>
                  <a:outerShdw blurRad="38100" dist="38100" dir="2700000" algn="tl">
                    <a:srgbClr val="FFFFFF"/>
                  </a:outerShdw>
                </a:effectLst>
              </a:rPr>
              <a:t>Prevent water damage</a:t>
            </a:r>
          </a:p>
          <a:p>
            <a:pPr marL="533400" indent="-533400">
              <a:buFontTx/>
              <a:buAutoNum type="arabicPeriod"/>
            </a:pPr>
            <a:endParaRPr lang="en-US" altLang="en-US" sz="1500">
              <a:solidFill>
                <a:srgbClr val="FFFFCC"/>
              </a:solidFill>
              <a:effectLst>
                <a:outerShdw blurRad="38100" dist="38100" dir="2700000" algn="tl">
                  <a:srgbClr val="FFFFFF"/>
                </a:outerShdw>
              </a:effectLst>
            </a:endParaRPr>
          </a:p>
          <a:p>
            <a:pPr marL="533400" indent="-533400">
              <a:buFontTx/>
              <a:buAutoNum type="arabicPeriod"/>
            </a:pPr>
            <a:r>
              <a:rPr lang="en-US" altLang="en-US" sz="2800">
                <a:solidFill>
                  <a:srgbClr val="FFFF99"/>
                </a:solidFill>
                <a:effectLst>
                  <a:outerShdw blurRad="38100" dist="38100" dir="2700000" algn="tl">
                    <a:srgbClr val="FFFFFF"/>
                  </a:outerShdw>
                </a:effectLst>
              </a:rPr>
              <a:t>Control the temperature</a:t>
            </a:r>
          </a:p>
          <a:p>
            <a:pPr marL="533400" indent="-533400">
              <a:buFontTx/>
              <a:buAutoNum type="arabicPeriod"/>
            </a:pPr>
            <a:endParaRPr lang="en-US" altLang="en-US" sz="1500">
              <a:solidFill>
                <a:srgbClr val="FFFF99"/>
              </a:solidFill>
              <a:effectLst>
                <a:outerShdw blurRad="38100" dist="38100" dir="2700000" algn="tl">
                  <a:srgbClr val="FFFFFF"/>
                </a:outerShdw>
              </a:effectLst>
            </a:endParaRPr>
          </a:p>
          <a:p>
            <a:pPr marL="533400" indent="-533400">
              <a:buFontTx/>
              <a:buAutoNum type="arabicPeriod"/>
            </a:pPr>
            <a:r>
              <a:rPr lang="en-US" altLang="en-US" sz="2800">
                <a:solidFill>
                  <a:srgbClr val="FFFFCC"/>
                </a:solidFill>
                <a:effectLst>
                  <a:outerShdw blurRad="38100" dist="38100" dir="2700000" algn="tl">
                    <a:srgbClr val="FFFFFF"/>
                  </a:outerShdw>
                </a:effectLst>
              </a:rPr>
              <a:t>Provide adequate lighting</a:t>
            </a:r>
          </a:p>
          <a:p>
            <a:pPr marL="533400" indent="-533400">
              <a:buFontTx/>
              <a:buAutoNum type="arabicPeriod"/>
            </a:pPr>
            <a:endParaRPr lang="en-US" altLang="en-US" sz="1500">
              <a:solidFill>
                <a:srgbClr val="FFFFCC"/>
              </a:solidFill>
              <a:effectLst>
                <a:outerShdw blurRad="38100" dist="38100" dir="2700000" algn="tl">
                  <a:srgbClr val="FFFFFF"/>
                </a:outerShdw>
              </a:effectLst>
            </a:endParaRPr>
          </a:p>
          <a:p>
            <a:pPr marL="533400" indent="-533400">
              <a:buFontTx/>
              <a:buAutoNum type="arabicPeriod"/>
            </a:pPr>
            <a:r>
              <a:rPr lang="en-US" altLang="en-US" sz="2800">
                <a:solidFill>
                  <a:srgbClr val="FFFF99"/>
                </a:solidFill>
                <a:effectLst>
                  <a:outerShdw blurRad="38100" dist="38100" dir="2700000" algn="tl">
                    <a:srgbClr val="FFFFFF"/>
                  </a:outerShdw>
                </a:effectLst>
              </a:rPr>
              <a:t>Use nonporous materials</a:t>
            </a:r>
          </a:p>
          <a:p>
            <a:pPr marL="533400" indent="-533400">
              <a:buFontTx/>
              <a:buAutoNum type="arabicPeriod"/>
            </a:pPr>
            <a:endParaRPr lang="en-US" altLang="en-US" sz="1500">
              <a:solidFill>
                <a:srgbClr val="FFFF99"/>
              </a:solidFill>
              <a:effectLst>
                <a:outerShdw blurRad="38100" dist="38100" dir="2700000" algn="tl">
                  <a:srgbClr val="FFFFFF"/>
                </a:outerShdw>
              </a:effectLst>
            </a:endParaRPr>
          </a:p>
          <a:p>
            <a:pPr marL="533400" indent="-533400">
              <a:buFontTx/>
              <a:buAutoNum type="arabicPeriod"/>
            </a:pPr>
            <a:r>
              <a:rPr lang="en-US" altLang="en-US" sz="2800">
                <a:solidFill>
                  <a:srgbClr val="FFFFCC"/>
                </a:solidFill>
                <a:effectLst>
                  <a:outerShdw blurRad="38100" dist="38100" dir="2700000" algn="tl">
                    <a:srgbClr val="FFFFFF"/>
                  </a:outerShdw>
                </a:effectLst>
              </a:rPr>
              <a:t>Prevent runoff</a:t>
            </a:r>
          </a:p>
          <a:p>
            <a:pPr marL="533400" indent="-533400">
              <a:buFontTx/>
              <a:buAutoNum type="arabicPeriod"/>
            </a:pPr>
            <a:endParaRPr lang="en-US" altLang="en-US" sz="1700">
              <a:solidFill>
                <a:srgbClr val="FFFFCC"/>
              </a:solidFill>
              <a:effectLst>
                <a:outerShdw blurRad="38100" dist="38100" dir="2700000" algn="tl">
                  <a:srgbClr val="FFFFFF"/>
                </a:outerShdw>
              </a:effectLst>
            </a:endParaRPr>
          </a:p>
          <a:p>
            <a:pPr marL="533400" indent="-533400">
              <a:buFontTx/>
              <a:buAutoNum type="arabicPeriod"/>
            </a:pPr>
            <a:r>
              <a:rPr lang="en-US" altLang="en-US" sz="2800">
                <a:solidFill>
                  <a:srgbClr val="FFFF99"/>
                </a:solidFill>
                <a:effectLst>
                  <a:outerShdw blurRad="38100" dist="38100" dir="2700000" algn="tl">
                    <a:srgbClr val="FFFFFF"/>
                  </a:outerShdw>
                </a:effectLst>
              </a:rPr>
              <a:t>Provide clean water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273412"/>
                                        </p:tgtEl>
                                        <p:attrNameLst>
                                          <p:attrName>style.visibility</p:attrName>
                                        </p:attrNameLst>
                                      </p:cBhvr>
                                      <p:to>
                                        <p:strVal val="visible"/>
                                      </p:to>
                                    </p:set>
                                    <p:animEffect transition="in" filter="box(out)">
                                      <p:cBhvr>
                                        <p:cTn id="7" dur="500"/>
                                        <p:tgtEl>
                                          <p:spTgt spid="27341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9490" name="Picture 1026" descr="Good Stor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3400"/>
            <a:ext cx="4457700" cy="594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19491" name="Picture 1027" descr="Good Storag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533400"/>
            <a:ext cx="4572000" cy="594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0514" name="Picture 1026" descr="Clean Day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9144000" cy="5791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a:xfrm>
            <a:off x="457200" y="76200"/>
            <a:ext cx="8229600" cy="1143000"/>
          </a:xfrm>
        </p:spPr>
        <p:txBody>
          <a:bodyPr/>
          <a:lstStyle/>
          <a:p>
            <a:r>
              <a:rPr lang="en-US" altLang="en-US" b="1">
                <a:effectLst>
                  <a:outerShdw blurRad="38100" dist="38100" dir="2700000" algn="tl">
                    <a:srgbClr val="FFFFFF"/>
                  </a:outerShdw>
                </a:effectLst>
              </a:rPr>
              <a:t>Non-Chemical Pest Control</a:t>
            </a:r>
          </a:p>
        </p:txBody>
      </p:sp>
      <p:sp>
        <p:nvSpPr>
          <p:cNvPr id="288771" name="Rectangle 3"/>
          <p:cNvSpPr>
            <a:spLocks noGrp="1" noChangeArrowheads="1"/>
          </p:cNvSpPr>
          <p:nvPr>
            <p:ph type="body" idx="1"/>
          </p:nvPr>
        </p:nvSpPr>
        <p:spPr>
          <a:xfrm>
            <a:off x="0" y="1295400"/>
            <a:ext cx="9144000" cy="5562600"/>
          </a:xfrm>
        </p:spPr>
        <p:txBody>
          <a:bodyPr/>
          <a:lstStyle/>
          <a:p>
            <a:r>
              <a:rPr lang="en-US" altLang="en-US" b="1">
                <a:effectLst>
                  <a:outerShdw blurRad="38100" dist="38100" dir="2700000" algn="tl">
                    <a:srgbClr val="336699"/>
                  </a:outerShdw>
                </a:effectLst>
              </a:rPr>
              <a:t>Host Resistance</a:t>
            </a:r>
          </a:p>
          <a:p>
            <a:r>
              <a:rPr lang="en-US" altLang="en-US" b="1">
                <a:effectLst>
                  <a:outerShdw blurRad="38100" dist="38100" dir="2700000" algn="tl">
                    <a:srgbClr val="336699"/>
                  </a:outerShdw>
                </a:effectLst>
              </a:rPr>
              <a:t>Biological Control: </a:t>
            </a:r>
          </a:p>
          <a:p>
            <a:pPr>
              <a:buFontTx/>
              <a:buNone/>
            </a:pPr>
            <a:r>
              <a:rPr lang="en-US" altLang="en-US" b="1">
                <a:effectLst>
                  <a:outerShdw blurRad="38100" dist="38100" dir="2700000" algn="tl">
                    <a:srgbClr val="336699"/>
                  </a:outerShdw>
                </a:effectLst>
              </a:rPr>
              <a:t>predators and natural enemies</a:t>
            </a:r>
          </a:p>
          <a:p>
            <a:r>
              <a:rPr lang="en-US" altLang="en-US" b="1">
                <a:effectLst>
                  <a:outerShdw blurRad="38100" dist="38100" dir="2700000" algn="tl">
                    <a:srgbClr val="336699"/>
                  </a:outerShdw>
                </a:effectLst>
              </a:rPr>
              <a:t>Cultural Control: pruning, thinning</a:t>
            </a:r>
          </a:p>
          <a:p>
            <a:r>
              <a:rPr lang="en-US" altLang="en-US" b="1">
                <a:effectLst>
                  <a:outerShdw blurRad="38100" dist="38100" dir="2700000" algn="tl">
                    <a:srgbClr val="336699"/>
                  </a:outerShdw>
                </a:effectLst>
              </a:rPr>
              <a:t>Mechanical Control: traps, screens, fences</a:t>
            </a:r>
          </a:p>
          <a:p>
            <a:r>
              <a:rPr lang="en-US" altLang="en-US" b="1">
                <a:effectLst>
                  <a:outerShdw blurRad="38100" dist="38100" dir="2700000" algn="tl">
                    <a:srgbClr val="336699"/>
                  </a:outerShdw>
                </a:effectLst>
              </a:rPr>
              <a:t>Sanitation</a:t>
            </a:r>
          </a:p>
        </p:txBody>
      </p:sp>
      <p:sp>
        <p:nvSpPr>
          <p:cNvPr id="288772" name="Rectangle 4"/>
          <p:cNvSpPr>
            <a:spLocks noChangeArrowheads="1"/>
          </p:cNvSpPr>
          <p:nvPr/>
        </p:nvSpPr>
        <p:spPr bwMode="auto">
          <a:xfrm>
            <a:off x="3101975" y="2765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pic>
        <p:nvPicPr>
          <p:cNvPr id="288774" name="Picture 6" descr="http://www.cals.ncsu.edu/course/ent425/tutorial/swatt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7300" y="4114800"/>
            <a:ext cx="3543300" cy="2552700"/>
          </a:xfrm>
          <a:prstGeom prst="rect">
            <a:avLst/>
          </a:prstGeom>
          <a:noFill/>
          <a:extLst>
            <a:ext uri="{909E8E84-426E-40DD-AFC4-6F175D3DCCD1}">
              <a14:hiddenFill xmlns:a14="http://schemas.microsoft.com/office/drawing/2010/main">
                <a:solidFill>
                  <a:srgbClr val="FFFFFF"/>
                </a:solidFill>
              </a14:hiddenFill>
            </a:ext>
          </a:extLst>
        </p:spPr>
      </p:pic>
      <p:pic>
        <p:nvPicPr>
          <p:cNvPr id="288775" name="Picture 7" descr="http://www.1000plus.com/Hbirds/010922%20DSBG%20Praying%20Mantis%20.JPG">
            <a:hlinkClick r:id="rId3" invalidUrl="http://www.1000plus.com/Hbirds/010922 DSBG Praying Mantis .JPG"/>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1066800"/>
            <a:ext cx="2362200" cy="2066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88777" name="Picture 9" descr="C:\Documents and Settings\sdpettis\My Documents\My Pictures\County Agent Images Jan 26 03 - April 25 05\tree\prun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4800600"/>
            <a:ext cx="1485900" cy="1892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a:xfrm>
            <a:off x="457200" y="76200"/>
            <a:ext cx="8229600" cy="1143000"/>
          </a:xfrm>
        </p:spPr>
        <p:txBody>
          <a:bodyPr/>
          <a:lstStyle/>
          <a:p>
            <a:r>
              <a:rPr lang="en-US" altLang="en-US">
                <a:effectLst>
                  <a:outerShdw blurRad="38100" dist="38100" dir="2700000" algn="tl">
                    <a:srgbClr val="FFFFFF"/>
                  </a:outerShdw>
                </a:effectLst>
              </a:rPr>
              <a:t>Excess Pesticide Materials</a:t>
            </a:r>
          </a:p>
        </p:txBody>
      </p:sp>
      <p:sp>
        <p:nvSpPr>
          <p:cNvPr id="276483" name="Rectangle 3"/>
          <p:cNvSpPr>
            <a:spLocks noGrp="1" noChangeArrowheads="1"/>
          </p:cNvSpPr>
          <p:nvPr>
            <p:ph type="body" idx="1"/>
          </p:nvPr>
        </p:nvSpPr>
        <p:spPr>
          <a:xfrm>
            <a:off x="0" y="1371600"/>
            <a:ext cx="9144000" cy="5486400"/>
          </a:xfrm>
        </p:spPr>
        <p:txBody>
          <a:bodyPr/>
          <a:lstStyle/>
          <a:p>
            <a:r>
              <a:rPr lang="en-US" altLang="en-US">
                <a:solidFill>
                  <a:srgbClr val="FFFF99"/>
                </a:solidFill>
                <a:effectLst>
                  <a:outerShdw blurRad="38100" dist="38100" dir="2700000" algn="tl">
                    <a:srgbClr val="FFFFFF"/>
                  </a:outerShdw>
                </a:effectLst>
              </a:rPr>
              <a:t>Pesticides</a:t>
            </a:r>
          </a:p>
          <a:p>
            <a:pPr lvl="1"/>
            <a:r>
              <a:rPr lang="en-US" altLang="en-US">
                <a:effectLst>
                  <a:outerShdw blurRad="38100" dist="38100" dir="2700000" algn="tl">
                    <a:srgbClr val="336699"/>
                  </a:outerShdw>
                </a:effectLst>
              </a:rPr>
              <a:t>Apply them to a site listed on the labeling; find someone else who can legally use them; return them to the dealer, formulator, or manufacturer</a:t>
            </a:r>
          </a:p>
          <a:p>
            <a:pPr lvl="1"/>
            <a:endParaRPr lang="en-US" altLang="en-US">
              <a:effectLst>
                <a:outerShdw blurRad="38100" dist="38100" dir="2700000" algn="tl">
                  <a:srgbClr val="336699"/>
                </a:outerShdw>
              </a:effectLst>
            </a:endParaRPr>
          </a:p>
          <a:p>
            <a:r>
              <a:rPr lang="en-US" altLang="en-US">
                <a:solidFill>
                  <a:srgbClr val="FFFF99"/>
                </a:solidFill>
                <a:effectLst>
                  <a:outerShdw blurRad="38100" dist="38100" dir="2700000" algn="tl">
                    <a:srgbClr val="FFFFFF"/>
                  </a:outerShdw>
                </a:effectLst>
              </a:rPr>
              <a:t>Pesticide Waste</a:t>
            </a:r>
          </a:p>
          <a:p>
            <a:pPr lvl="1"/>
            <a:r>
              <a:rPr lang="en-US" altLang="en-US">
                <a:effectLst>
                  <a:outerShdw blurRad="38100" dist="38100" dir="2700000" algn="tl">
                    <a:srgbClr val="336699"/>
                  </a:outerShdw>
                </a:effectLst>
              </a:rPr>
              <a:t>Dispose in a hazardous waste landfill or pesticide incinerator, or store until disposal is possible. </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4610" name="Picture 1026" descr="Claen Day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24611" name="Text Box 1027"/>
          <p:cNvSpPr txBox="1">
            <a:spLocks noChangeArrowheads="1"/>
          </p:cNvSpPr>
          <p:nvPr/>
        </p:nvSpPr>
        <p:spPr bwMode="auto">
          <a:xfrm>
            <a:off x="990600" y="5715000"/>
            <a:ext cx="76200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pPr>
            <a:r>
              <a:rPr lang="en-US" altLang="en-US" sz="1800">
                <a:latin typeface="Tahoma" charset="0"/>
              </a:rPr>
              <a:t>Pesticide Clean Day Program Gwinnett County GA. 2004 </a:t>
            </a:r>
          </a:p>
          <a:p>
            <a:pPr algn="ctr" eaLnBrk="0" hangingPunct="0">
              <a:spcBef>
                <a:spcPct val="50000"/>
              </a:spcBef>
            </a:pPr>
            <a:r>
              <a:rPr lang="en-US" altLang="en-US" sz="1800">
                <a:latin typeface="Tahoma" charset="0"/>
              </a:rPr>
              <a:t>Collected over 18,000 lbs.</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7508" name="Picture 4" descr="A:\MVC-478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52400"/>
            <a:ext cx="4495800" cy="3371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77506" name="Rectangle 2"/>
          <p:cNvSpPr>
            <a:spLocks noGrp="1" noChangeArrowheads="1"/>
          </p:cNvSpPr>
          <p:nvPr>
            <p:ph type="title"/>
          </p:nvPr>
        </p:nvSpPr>
        <p:spPr>
          <a:xfrm>
            <a:off x="0" y="533400"/>
            <a:ext cx="3733800" cy="685800"/>
          </a:xfrm>
        </p:spPr>
        <p:txBody>
          <a:bodyPr/>
          <a:lstStyle/>
          <a:p>
            <a:r>
              <a:rPr lang="en-US" altLang="en-US" sz="4000">
                <a:effectLst>
                  <a:outerShdw blurRad="38100" dist="38100" dir="2700000" algn="tl">
                    <a:srgbClr val="FFFFFF"/>
                  </a:outerShdw>
                </a:effectLst>
              </a:rPr>
              <a:t>Spill Management</a:t>
            </a:r>
          </a:p>
        </p:txBody>
      </p:sp>
      <p:sp>
        <p:nvSpPr>
          <p:cNvPr id="277507" name="Rectangle 3"/>
          <p:cNvSpPr>
            <a:spLocks noGrp="1" noChangeArrowheads="1"/>
          </p:cNvSpPr>
          <p:nvPr>
            <p:ph type="body" idx="1"/>
          </p:nvPr>
        </p:nvSpPr>
        <p:spPr>
          <a:xfrm>
            <a:off x="381000" y="2590800"/>
            <a:ext cx="8763000" cy="3657600"/>
          </a:xfrm>
        </p:spPr>
        <p:txBody>
          <a:bodyPr/>
          <a:lstStyle/>
          <a:p>
            <a:pPr marL="609600" indent="-609600">
              <a:lnSpc>
                <a:spcPct val="90000"/>
              </a:lnSpc>
              <a:buFontTx/>
              <a:buNone/>
            </a:pPr>
            <a:r>
              <a:rPr lang="en-US" altLang="en-US" sz="2800" u="sng">
                <a:solidFill>
                  <a:srgbClr val="FFFFCC"/>
                </a:solidFill>
                <a:effectLst>
                  <a:outerShdw blurRad="38100" dist="38100" dir="2700000" algn="tl">
                    <a:srgbClr val="FFFFFF"/>
                  </a:outerShdw>
                </a:effectLst>
              </a:rPr>
              <a:t>Three C’s</a:t>
            </a:r>
            <a:r>
              <a:rPr lang="en-US" altLang="en-US" sz="2800">
                <a:solidFill>
                  <a:srgbClr val="FFFFCC"/>
                </a:solidFill>
                <a:effectLst>
                  <a:outerShdw blurRad="38100" dist="38100" dir="2700000" algn="tl">
                    <a:srgbClr val="FFFFFF"/>
                  </a:outerShdw>
                </a:effectLst>
              </a:rPr>
              <a:t>:</a:t>
            </a:r>
          </a:p>
          <a:p>
            <a:pPr marL="609600" indent="-609600">
              <a:lnSpc>
                <a:spcPct val="90000"/>
              </a:lnSpc>
              <a:buFontTx/>
              <a:buAutoNum type="arabicPeriod"/>
            </a:pPr>
            <a:r>
              <a:rPr lang="en-US" altLang="en-US" sz="2800">
                <a:solidFill>
                  <a:srgbClr val="FFFF99"/>
                </a:solidFill>
                <a:effectLst>
                  <a:outerShdw blurRad="38100" dist="38100" dir="2700000" algn="tl">
                    <a:srgbClr val="FFFFFF"/>
                  </a:outerShdw>
                </a:effectLst>
              </a:rPr>
              <a:t>Control</a:t>
            </a:r>
          </a:p>
          <a:p>
            <a:pPr marL="990600" lvl="1" indent="-533400">
              <a:lnSpc>
                <a:spcPct val="90000"/>
              </a:lnSpc>
              <a:buFontTx/>
              <a:buChar char="•"/>
            </a:pPr>
            <a:r>
              <a:rPr lang="en-US" altLang="en-US" sz="2400">
                <a:effectLst>
                  <a:outerShdw blurRad="38100" dist="38100" dir="2700000" algn="tl">
                    <a:srgbClr val="336699"/>
                  </a:outerShdw>
                </a:effectLst>
              </a:rPr>
              <a:t>Protect yourself; stop the source of the spill; protect others; stay at the site</a:t>
            </a:r>
          </a:p>
          <a:p>
            <a:pPr marL="990600" lvl="1" indent="-533400">
              <a:lnSpc>
                <a:spcPct val="90000"/>
              </a:lnSpc>
              <a:buFontTx/>
              <a:buChar char="•"/>
            </a:pPr>
            <a:r>
              <a:rPr lang="en-US" altLang="en-US" sz="2400">
                <a:solidFill>
                  <a:srgbClr val="FFFF99"/>
                </a:solidFill>
                <a:effectLst>
                  <a:outerShdw blurRad="38100" dist="38100" dir="2700000" algn="tl">
                    <a:srgbClr val="FFFFFF"/>
                  </a:outerShdw>
                </a:effectLst>
              </a:rPr>
              <a:t>Contain</a:t>
            </a:r>
          </a:p>
          <a:p>
            <a:pPr marL="990600" lvl="1" indent="-533400">
              <a:lnSpc>
                <a:spcPct val="90000"/>
              </a:lnSpc>
              <a:buFontTx/>
              <a:buChar char="•"/>
            </a:pPr>
            <a:r>
              <a:rPr lang="en-US" altLang="en-US" sz="2400">
                <a:effectLst>
                  <a:outerShdw blurRad="38100" dist="38100" dir="2700000" algn="tl">
                    <a:srgbClr val="336699"/>
                  </a:outerShdw>
                </a:effectLst>
              </a:rPr>
              <a:t>Confine the spill; protect water sources; absorb liquids; cover dry materials </a:t>
            </a:r>
          </a:p>
          <a:p>
            <a:pPr marL="990600" lvl="1" indent="-533400">
              <a:lnSpc>
                <a:spcPct val="90000"/>
              </a:lnSpc>
              <a:buFontTx/>
              <a:buChar char="•"/>
            </a:pPr>
            <a:r>
              <a:rPr lang="en-US" altLang="en-US" sz="2400">
                <a:solidFill>
                  <a:srgbClr val="FFFF99"/>
                </a:solidFill>
                <a:effectLst>
                  <a:outerShdw blurRad="38100" dist="38100" dir="2700000" algn="tl">
                    <a:srgbClr val="FFFFFF"/>
                  </a:outerShdw>
                </a:effectLst>
              </a:rPr>
              <a:t>Clean-up</a:t>
            </a:r>
          </a:p>
          <a:p>
            <a:pPr marL="990600" lvl="1" indent="-533400">
              <a:lnSpc>
                <a:spcPct val="90000"/>
              </a:lnSpc>
              <a:buFontTx/>
              <a:buChar char="•"/>
            </a:pPr>
            <a:r>
              <a:rPr lang="en-US" altLang="en-US" sz="2400">
                <a:effectLst>
                  <a:outerShdw blurRad="38100" dist="38100" dir="2700000" algn="tl">
                    <a:srgbClr val="336699"/>
                  </a:outerShdw>
                </a:effectLst>
              </a:rPr>
              <a:t>Clean up the spill; decontaminate the spill site; neutralize the spill site, if necessary; decontaminate equipment; decontaminate yourself. </a:t>
            </a:r>
          </a:p>
          <a:p>
            <a:pPr marL="609600" indent="-609600">
              <a:lnSpc>
                <a:spcPct val="90000"/>
              </a:lnSpc>
              <a:buFontTx/>
              <a:buAutoNum type="arabicPeriod"/>
            </a:pPr>
            <a:endParaRPr lang="en-US" altLang="en-US" sz="2800">
              <a:effectLst>
                <a:outerShdw blurRad="38100" dist="38100" dir="2700000" algn="tl">
                  <a:srgbClr val="336699"/>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277508"/>
                                        </p:tgtEl>
                                        <p:attrNameLst>
                                          <p:attrName>style.visibility</p:attrName>
                                        </p:attrNameLst>
                                      </p:cBhvr>
                                      <p:to>
                                        <p:strVal val="visible"/>
                                      </p:to>
                                    </p:set>
                                    <p:animEffect transition="in" filter="box(out)">
                                      <p:cBhvr>
                                        <p:cTn id="7" dur="500"/>
                                        <p:tgtEl>
                                          <p:spTgt spid="277508"/>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1538" name="Picture 1026" descr="MVC-010F"/>
          <p:cNvPicPr>
            <a:picLocks noChangeAspect="1" noChangeArrowheads="1"/>
          </p:cNvPicPr>
          <p:nvPr/>
        </p:nvPicPr>
        <p:blipFill>
          <a:blip r:embed="rId2">
            <a:extLst>
              <a:ext uri="{28A0092B-C50C-407E-A947-70E740481C1C}">
                <a14:useLocalDpi xmlns:a14="http://schemas.microsoft.com/office/drawing/2010/main" val="0"/>
              </a:ext>
            </a:extLst>
          </a:blip>
          <a:srcRect t="6233" b="13437"/>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a:xfrm>
            <a:off x="457200" y="76200"/>
            <a:ext cx="8229600" cy="1143000"/>
          </a:xfrm>
        </p:spPr>
        <p:txBody>
          <a:bodyPr/>
          <a:lstStyle/>
          <a:p>
            <a:r>
              <a:rPr lang="en-US" altLang="en-US">
                <a:effectLst>
                  <a:outerShdw blurRad="38100" dist="38100" dir="2700000" algn="tl">
                    <a:srgbClr val="FFFFFF"/>
                  </a:outerShdw>
                </a:effectLst>
              </a:rPr>
              <a:t>Minimize Spill Damage</a:t>
            </a:r>
          </a:p>
        </p:txBody>
      </p:sp>
      <p:sp>
        <p:nvSpPr>
          <p:cNvPr id="278531" name="Rectangle 3"/>
          <p:cNvSpPr>
            <a:spLocks noGrp="1" noChangeArrowheads="1"/>
          </p:cNvSpPr>
          <p:nvPr>
            <p:ph type="body" idx="1"/>
          </p:nvPr>
        </p:nvSpPr>
        <p:spPr>
          <a:xfrm>
            <a:off x="0" y="1371600"/>
            <a:ext cx="9144000" cy="5486400"/>
          </a:xfrm>
        </p:spPr>
        <p:txBody>
          <a:bodyPr/>
          <a:lstStyle/>
          <a:p>
            <a:pPr>
              <a:lnSpc>
                <a:spcPct val="90000"/>
              </a:lnSpc>
              <a:buFontTx/>
              <a:buNone/>
            </a:pPr>
            <a:r>
              <a:rPr lang="en-US" altLang="en-US" u="sng">
                <a:solidFill>
                  <a:srgbClr val="FFFF99"/>
                </a:solidFill>
                <a:effectLst>
                  <a:outerShdw blurRad="38100" dist="38100" dir="2700000" algn="tl">
                    <a:srgbClr val="FFFFFF"/>
                  </a:outerShdw>
                </a:effectLst>
              </a:rPr>
              <a:t>Contact Info for Assisting Agencies</a:t>
            </a:r>
            <a:r>
              <a:rPr lang="en-US" altLang="en-US">
                <a:solidFill>
                  <a:srgbClr val="FFFF99"/>
                </a:solidFill>
                <a:effectLst>
                  <a:outerShdw blurRad="38100" dist="38100" dir="2700000" algn="tl">
                    <a:srgbClr val="FFFFFF"/>
                  </a:outerShdw>
                </a:effectLst>
              </a:rPr>
              <a:t> :</a:t>
            </a:r>
          </a:p>
          <a:p>
            <a:pPr>
              <a:lnSpc>
                <a:spcPct val="90000"/>
              </a:lnSpc>
            </a:pPr>
            <a:r>
              <a:rPr lang="en-US" altLang="en-US">
                <a:effectLst>
                  <a:outerShdw blurRad="38100" dist="38100" dir="2700000" algn="tl">
                    <a:srgbClr val="336699"/>
                  </a:outerShdw>
                </a:effectLst>
              </a:rPr>
              <a:t>Chemtrec</a:t>
            </a:r>
          </a:p>
          <a:p>
            <a:pPr>
              <a:lnSpc>
                <a:spcPct val="90000"/>
              </a:lnSpc>
            </a:pPr>
            <a:r>
              <a:rPr lang="en-US" altLang="en-US">
                <a:effectLst>
                  <a:outerShdw blurRad="38100" dist="38100" dir="2700000" algn="tl">
                    <a:srgbClr val="336699"/>
                  </a:outerShdw>
                </a:effectLst>
              </a:rPr>
              <a:t>Emergency numbers on pesticide labeling</a:t>
            </a:r>
          </a:p>
          <a:p>
            <a:pPr>
              <a:lnSpc>
                <a:spcPct val="90000"/>
              </a:lnSpc>
            </a:pPr>
            <a:r>
              <a:rPr lang="en-US" altLang="en-US">
                <a:effectLst>
                  <a:outerShdw blurRad="38100" dist="38100" dir="2700000" algn="tl">
                    <a:srgbClr val="336699"/>
                  </a:outerShdw>
                </a:effectLst>
              </a:rPr>
              <a:t>Police department or highway patrol</a:t>
            </a:r>
          </a:p>
          <a:p>
            <a:pPr>
              <a:lnSpc>
                <a:spcPct val="90000"/>
              </a:lnSpc>
            </a:pPr>
            <a:r>
              <a:rPr lang="en-US" altLang="en-US">
                <a:effectLst>
                  <a:outerShdw blurRad="38100" dist="38100" dir="2700000" algn="tl">
                    <a:srgbClr val="336699"/>
                  </a:outerShdw>
                </a:effectLst>
              </a:rPr>
              <a:t>Fire department</a:t>
            </a:r>
          </a:p>
          <a:p>
            <a:pPr>
              <a:lnSpc>
                <a:spcPct val="90000"/>
              </a:lnSpc>
            </a:pPr>
            <a:r>
              <a:rPr lang="en-US" altLang="en-US">
                <a:effectLst>
                  <a:outerShdw blurRad="38100" dist="38100" dir="2700000" algn="tl">
                    <a:srgbClr val="336699"/>
                  </a:outerShdw>
                </a:effectLst>
              </a:rPr>
              <a:t>Public health department</a:t>
            </a:r>
          </a:p>
          <a:p>
            <a:pPr>
              <a:lnSpc>
                <a:spcPct val="90000"/>
              </a:lnSpc>
            </a:pPr>
            <a:endParaRPr lang="en-US" altLang="en-US">
              <a:effectLst>
                <a:outerShdw blurRad="38100" dist="38100" dir="2700000" algn="tl">
                  <a:srgbClr val="336699"/>
                </a:outerShdw>
              </a:effectLst>
            </a:endParaRPr>
          </a:p>
          <a:p>
            <a:pPr>
              <a:lnSpc>
                <a:spcPct val="90000"/>
              </a:lnSpc>
              <a:buFontTx/>
              <a:buNone/>
            </a:pPr>
            <a:r>
              <a:rPr lang="en-US" altLang="en-US" u="sng">
                <a:solidFill>
                  <a:srgbClr val="FFFF99"/>
                </a:solidFill>
                <a:effectLst>
                  <a:outerShdw blurRad="38100" dist="38100" dir="2700000" algn="tl">
                    <a:srgbClr val="FFFFFF"/>
                  </a:outerShdw>
                </a:effectLst>
              </a:rPr>
              <a:t>Spill Kit</a:t>
            </a:r>
            <a:r>
              <a:rPr lang="en-US" altLang="en-US">
                <a:solidFill>
                  <a:srgbClr val="FFFF99"/>
                </a:solidFill>
                <a:effectLst>
                  <a:outerShdw blurRad="38100" dist="38100" dir="2700000" algn="tl">
                    <a:srgbClr val="FFFFFF"/>
                  </a:outerShdw>
                </a:effectLst>
              </a:rPr>
              <a:t>:</a:t>
            </a:r>
            <a:endParaRPr lang="en-US" altLang="en-US" u="sng">
              <a:solidFill>
                <a:srgbClr val="FFFF99"/>
              </a:solidFill>
              <a:effectLst>
                <a:outerShdw blurRad="38100" dist="38100" dir="2700000" algn="tl">
                  <a:srgbClr val="FFFFFF"/>
                </a:outerShdw>
              </a:effectLst>
            </a:endParaRPr>
          </a:p>
          <a:p>
            <a:pPr>
              <a:lnSpc>
                <a:spcPct val="90000"/>
              </a:lnSpc>
            </a:pPr>
            <a:r>
              <a:rPr lang="en-US" altLang="en-US">
                <a:effectLst>
                  <a:outerShdw blurRad="38100" dist="38100" dir="2700000" algn="tl">
                    <a:srgbClr val="336699"/>
                  </a:outerShdw>
                </a:effectLst>
              </a:rPr>
              <a:t>Readily available every time a pesticide or pesticide container is handled</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8" name="Picture 4" descr="Apple J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5565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866" name="Rectangle 2"/>
          <p:cNvSpPr>
            <a:spLocks noGrp="1" noChangeArrowheads="1"/>
          </p:cNvSpPr>
          <p:nvPr>
            <p:ph type="ctrTitle"/>
          </p:nvPr>
        </p:nvSpPr>
        <p:spPr>
          <a:xfrm>
            <a:off x="381000" y="0"/>
            <a:ext cx="8229600" cy="917575"/>
          </a:xfrm>
        </p:spPr>
        <p:txBody>
          <a:bodyPr anchor="ctr"/>
          <a:lstStyle/>
          <a:p>
            <a:r>
              <a:rPr lang="en-US" altLang="en-US" sz="5400" b="1">
                <a:effectLst>
                  <a:outerShdw blurRad="38100" dist="38100" dir="2700000" algn="tl">
                    <a:srgbClr val="FFFFFF"/>
                  </a:outerShdw>
                </a:effectLst>
              </a:rPr>
              <a:t>Laws &amp; Regulations</a:t>
            </a:r>
          </a:p>
        </p:txBody>
      </p:sp>
      <p:sp>
        <p:nvSpPr>
          <p:cNvPr id="164867" name="Rectangle 3"/>
          <p:cNvSpPr>
            <a:spLocks noGrp="1" noChangeArrowheads="1"/>
          </p:cNvSpPr>
          <p:nvPr>
            <p:ph type="subTitle" idx="1"/>
          </p:nvPr>
        </p:nvSpPr>
        <p:spPr>
          <a:xfrm>
            <a:off x="6400800" y="3124200"/>
            <a:ext cx="2209800" cy="1752600"/>
          </a:xfrm>
        </p:spPr>
        <p:txBody>
          <a:bodyPr/>
          <a:lstStyle/>
          <a:p>
            <a:endParaRPr lang="en-US" altLang="en-US" sz="4000" b="1">
              <a:effectLst>
                <a:outerShdw blurRad="38100" dist="38100" dir="2700000" algn="tl">
                  <a:srgbClr val="336699"/>
                </a:outerShdw>
              </a:effectLst>
            </a:endParaRPr>
          </a:p>
          <a:p>
            <a:r>
              <a:rPr lang="en-US" altLang="en-US" sz="4000" b="1">
                <a:effectLst>
                  <a:outerShdw blurRad="38100" dist="38100" dir="2700000" algn="tl">
                    <a:srgbClr val="336699"/>
                  </a:outerShdw>
                </a:effectLst>
              </a:rPr>
              <a:t>Chapter 12</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ChangeArrowheads="1"/>
          </p:cNvSpPr>
          <p:nvPr/>
        </p:nvSpPr>
        <p:spPr bwMode="auto">
          <a:xfrm>
            <a:off x="2286000" y="498475"/>
            <a:ext cx="4572000" cy="5862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buClr>
                <a:schemeClr val="hlink"/>
              </a:buClr>
              <a:buSzPct val="120000"/>
            </a:pPr>
            <a:r>
              <a:rPr lang="en-US" altLang="en-US" sz="2800" b="0">
                <a:latin typeface="Tahoma" charset="0"/>
              </a:rPr>
              <a:t>Georgia Department of Agriculture</a:t>
            </a:r>
          </a:p>
          <a:p>
            <a:pPr>
              <a:spcBef>
                <a:spcPct val="50000"/>
              </a:spcBef>
              <a:buClr>
                <a:schemeClr val="hlink"/>
              </a:buClr>
              <a:buSzPct val="120000"/>
            </a:pPr>
            <a:r>
              <a:rPr lang="en-US" altLang="en-US" sz="2800" b="0">
                <a:latin typeface="Tahoma" charset="0"/>
              </a:rPr>
              <a:t>Pesticide Division, Room 550</a:t>
            </a:r>
          </a:p>
          <a:p>
            <a:pPr>
              <a:spcBef>
                <a:spcPct val="50000"/>
              </a:spcBef>
              <a:buClr>
                <a:schemeClr val="hlink"/>
              </a:buClr>
              <a:buSzPct val="120000"/>
            </a:pPr>
            <a:r>
              <a:rPr lang="en-US" altLang="en-US" sz="2800" b="0">
                <a:latin typeface="Tahoma" charset="0"/>
              </a:rPr>
              <a:t>19 M.L.K. Jr. Dr.</a:t>
            </a:r>
          </a:p>
          <a:p>
            <a:pPr>
              <a:spcBef>
                <a:spcPct val="50000"/>
              </a:spcBef>
              <a:buClr>
                <a:schemeClr val="hlink"/>
              </a:buClr>
              <a:buSzPct val="120000"/>
            </a:pPr>
            <a:r>
              <a:rPr lang="en-US" altLang="en-US" sz="2800" b="0">
                <a:latin typeface="Tahoma" charset="0"/>
              </a:rPr>
              <a:t>Atlanta, GA 30334</a:t>
            </a:r>
          </a:p>
          <a:p>
            <a:pPr>
              <a:spcBef>
                <a:spcPct val="50000"/>
              </a:spcBef>
              <a:buClr>
                <a:schemeClr val="hlink"/>
              </a:buClr>
              <a:buSzPct val="120000"/>
            </a:pPr>
            <a:r>
              <a:rPr lang="en-US" altLang="en-US" sz="2800" b="0" u="sng">
                <a:solidFill>
                  <a:srgbClr val="33CC33"/>
                </a:solidFill>
                <a:latin typeface="Tahoma" charset="0"/>
              </a:rPr>
              <a:t>http://www.agr.state.ga.us</a:t>
            </a:r>
          </a:p>
          <a:p>
            <a:pPr>
              <a:spcBef>
                <a:spcPct val="50000"/>
              </a:spcBef>
              <a:buClr>
                <a:schemeClr val="hlink"/>
              </a:buClr>
              <a:buSzPct val="120000"/>
            </a:pPr>
            <a:r>
              <a:rPr lang="en-US" altLang="en-US" sz="2800" b="0">
                <a:latin typeface="Tahoma" charset="0"/>
              </a:rPr>
              <a:t>Phone (404) 656-4958</a:t>
            </a:r>
          </a:p>
          <a:p>
            <a:pPr>
              <a:spcBef>
                <a:spcPct val="50000"/>
              </a:spcBef>
              <a:buClr>
                <a:schemeClr val="hlink"/>
              </a:buClr>
              <a:buSzPct val="120000"/>
            </a:pPr>
            <a:r>
              <a:rPr lang="en-US" altLang="en-US" sz="2800" b="0">
                <a:latin typeface="Tahoma" charset="0"/>
              </a:rPr>
              <a:t>Fax (404) 657-8378</a:t>
            </a:r>
          </a:p>
          <a:p>
            <a:pPr>
              <a:spcBef>
                <a:spcPct val="50000"/>
              </a:spcBef>
              <a:buClr>
                <a:schemeClr val="hlink"/>
              </a:buClr>
              <a:buSzPct val="120000"/>
            </a:pPr>
            <a:r>
              <a:rPr lang="en-US" altLang="en-US" sz="2800" b="0">
                <a:latin typeface="Tahoma" charset="0"/>
              </a:rPr>
              <a:t>Cell (404) 535-1614</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r>
              <a:rPr lang="en-US" altLang="en-US">
                <a:effectLst>
                  <a:outerShdw blurRad="38100" dist="38100" dir="2700000" algn="tl">
                    <a:srgbClr val="FFFFFF"/>
                  </a:outerShdw>
                </a:effectLst>
              </a:rPr>
              <a:t>Pesticide Regulations</a:t>
            </a:r>
          </a:p>
        </p:txBody>
      </p:sp>
      <p:sp>
        <p:nvSpPr>
          <p:cNvPr id="175107" name="Rectangle 3"/>
          <p:cNvSpPr>
            <a:spLocks noGrp="1" noChangeArrowheads="1"/>
          </p:cNvSpPr>
          <p:nvPr>
            <p:ph type="body" idx="1"/>
          </p:nvPr>
        </p:nvSpPr>
        <p:spPr/>
        <p:txBody>
          <a:bodyPr/>
          <a:lstStyle/>
          <a:p>
            <a:r>
              <a:rPr lang="en-US" altLang="en-US">
                <a:solidFill>
                  <a:srgbClr val="FFFF66"/>
                </a:solidFill>
                <a:effectLst>
                  <a:outerShdw blurRad="38100" dist="38100" dir="2700000" algn="tl">
                    <a:srgbClr val="FFFFFF"/>
                  </a:outerShdw>
                </a:effectLst>
              </a:rPr>
              <a:t>FIFRA: Federal Insecticide, Fungicide, and Rodenticide Act</a:t>
            </a:r>
          </a:p>
          <a:p>
            <a:pPr lvl="1"/>
            <a:r>
              <a:rPr lang="en-US" altLang="en-US">
                <a:effectLst>
                  <a:outerShdw blurRad="38100" dist="38100" dir="2700000" algn="tl">
                    <a:srgbClr val="336699"/>
                  </a:outerShdw>
                </a:effectLst>
              </a:rPr>
              <a:t>Law passed in 1947</a:t>
            </a:r>
          </a:p>
          <a:p>
            <a:pPr lvl="1"/>
            <a:r>
              <a:rPr lang="en-US" altLang="en-US">
                <a:effectLst>
                  <a:outerShdw blurRad="38100" dist="38100" dir="2700000" algn="tl">
                    <a:srgbClr val="336699"/>
                  </a:outerShdw>
                </a:effectLst>
              </a:rPr>
              <a:t>Amended in 1972, 1975, 1978, &amp; 1988</a:t>
            </a:r>
          </a:p>
          <a:p>
            <a:endParaRPr lang="en-US" altLang="en-US">
              <a:effectLst>
                <a:outerShdw blurRad="38100" dist="38100" dir="2700000" algn="tl">
                  <a:srgbClr val="336699"/>
                </a:outerShdw>
              </a:effectLst>
            </a:endParaRPr>
          </a:p>
          <a:p>
            <a:r>
              <a:rPr lang="en-US" altLang="en-US">
                <a:solidFill>
                  <a:srgbClr val="FFFF66"/>
                </a:solidFill>
                <a:effectLst>
                  <a:outerShdw blurRad="38100" dist="38100" dir="2700000" algn="tl">
                    <a:srgbClr val="FFFFFF"/>
                  </a:outerShdw>
                </a:effectLst>
              </a:rPr>
              <a:t>Administered by the U.S. Environmental Protection Agency (EPA)</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a:xfrm>
            <a:off x="457200" y="76200"/>
            <a:ext cx="8229600" cy="1143000"/>
          </a:xfrm>
        </p:spPr>
        <p:txBody>
          <a:bodyPr/>
          <a:lstStyle/>
          <a:p>
            <a:r>
              <a:rPr lang="en-US" altLang="en-US">
                <a:effectLst>
                  <a:outerShdw blurRad="38100" dist="38100" dir="2700000" algn="tl">
                    <a:srgbClr val="FFFFFF"/>
                  </a:outerShdw>
                </a:effectLst>
              </a:rPr>
              <a:t>FIFRA Provisions</a:t>
            </a:r>
          </a:p>
        </p:txBody>
      </p:sp>
      <p:sp>
        <p:nvSpPr>
          <p:cNvPr id="280579" name="Rectangle 3"/>
          <p:cNvSpPr>
            <a:spLocks noGrp="1" noChangeArrowheads="1"/>
          </p:cNvSpPr>
          <p:nvPr>
            <p:ph type="body" idx="1"/>
          </p:nvPr>
        </p:nvSpPr>
        <p:spPr>
          <a:xfrm>
            <a:off x="0" y="1219200"/>
            <a:ext cx="9144000" cy="5638800"/>
          </a:xfrm>
        </p:spPr>
        <p:txBody>
          <a:bodyPr/>
          <a:lstStyle/>
          <a:p>
            <a:pPr>
              <a:lnSpc>
                <a:spcPct val="90000"/>
              </a:lnSpc>
            </a:pPr>
            <a:r>
              <a:rPr lang="en-US" altLang="en-US">
                <a:solidFill>
                  <a:srgbClr val="FFFF66"/>
                </a:solidFill>
                <a:effectLst>
                  <a:outerShdw blurRad="38100" dist="38100" dir="2700000" algn="tl">
                    <a:srgbClr val="FFFFFF"/>
                  </a:outerShdw>
                </a:effectLst>
              </a:rPr>
              <a:t>EPA </a:t>
            </a:r>
          </a:p>
          <a:p>
            <a:pPr lvl="1">
              <a:lnSpc>
                <a:spcPct val="90000"/>
              </a:lnSpc>
            </a:pPr>
            <a:r>
              <a:rPr lang="en-US" altLang="en-US">
                <a:effectLst>
                  <a:outerShdw blurRad="38100" dist="38100" dir="2700000" algn="tl">
                    <a:srgbClr val="336699"/>
                  </a:outerShdw>
                </a:effectLst>
              </a:rPr>
              <a:t>Registers pesticides &amp; pesticide users</a:t>
            </a:r>
          </a:p>
          <a:p>
            <a:pPr lvl="1">
              <a:lnSpc>
                <a:spcPct val="90000"/>
              </a:lnSpc>
            </a:pPr>
            <a:r>
              <a:rPr lang="en-US" altLang="en-US">
                <a:effectLst>
                  <a:outerShdw blurRad="38100" dist="38100" dir="2700000" algn="tl">
                    <a:srgbClr val="336699"/>
                  </a:outerShdw>
                </a:effectLst>
              </a:rPr>
              <a:t>Classifies “Restricted Use” pesticides</a:t>
            </a:r>
          </a:p>
          <a:p>
            <a:pPr lvl="1">
              <a:lnSpc>
                <a:spcPct val="90000"/>
              </a:lnSpc>
            </a:pPr>
            <a:endParaRPr lang="en-US" altLang="en-US">
              <a:effectLst>
                <a:outerShdw blurRad="38100" dist="38100" dir="2700000" algn="tl">
                  <a:srgbClr val="336699"/>
                </a:outerShdw>
              </a:effectLst>
            </a:endParaRPr>
          </a:p>
          <a:p>
            <a:pPr>
              <a:lnSpc>
                <a:spcPct val="90000"/>
              </a:lnSpc>
            </a:pPr>
            <a:r>
              <a:rPr lang="en-US" altLang="en-US">
                <a:solidFill>
                  <a:srgbClr val="FFFF66"/>
                </a:solidFill>
                <a:effectLst>
                  <a:outerShdw blurRad="38100" dist="38100" dir="2700000" algn="tl">
                    <a:srgbClr val="FFFFFF"/>
                  </a:outerShdw>
                </a:effectLst>
              </a:rPr>
              <a:t>Pesticides</a:t>
            </a:r>
          </a:p>
          <a:p>
            <a:pPr lvl="1">
              <a:lnSpc>
                <a:spcPct val="90000"/>
              </a:lnSpc>
            </a:pPr>
            <a:r>
              <a:rPr lang="en-US" altLang="en-US">
                <a:effectLst>
                  <a:outerShdw blurRad="38100" dist="38100" dir="2700000" algn="tl">
                    <a:srgbClr val="336699"/>
                  </a:outerShdw>
                </a:effectLst>
              </a:rPr>
              <a:t>Used per labeling directions or incur penalties</a:t>
            </a:r>
          </a:p>
          <a:p>
            <a:pPr lvl="1">
              <a:lnSpc>
                <a:spcPct val="90000"/>
              </a:lnSpc>
            </a:pPr>
            <a:endParaRPr lang="en-US" altLang="en-US">
              <a:effectLst>
                <a:outerShdw blurRad="38100" dist="38100" dir="2700000" algn="tl">
                  <a:srgbClr val="336699"/>
                </a:outerShdw>
              </a:effectLst>
            </a:endParaRPr>
          </a:p>
          <a:p>
            <a:pPr>
              <a:lnSpc>
                <a:spcPct val="90000"/>
              </a:lnSpc>
            </a:pPr>
            <a:r>
              <a:rPr lang="en-US" altLang="en-US">
                <a:solidFill>
                  <a:srgbClr val="FFFF66"/>
                </a:solidFill>
                <a:effectLst>
                  <a:outerShdw blurRad="38100" dist="38100" dir="2700000" algn="tl">
                    <a:srgbClr val="FFFFFF"/>
                  </a:outerShdw>
                </a:effectLst>
              </a:rPr>
              <a:t>Applicators</a:t>
            </a:r>
          </a:p>
          <a:p>
            <a:pPr lvl="1">
              <a:lnSpc>
                <a:spcPct val="90000"/>
              </a:lnSpc>
            </a:pPr>
            <a:r>
              <a:rPr lang="en-US" altLang="en-US">
                <a:effectLst>
                  <a:outerShdw blurRad="38100" dist="38100" dir="2700000" algn="tl">
                    <a:srgbClr val="336699"/>
                  </a:outerShdw>
                </a:effectLst>
              </a:rPr>
              <a:t>Licensed in applicable pest control category to purchase or use Restricted Use Pesticides</a:t>
            </a:r>
          </a:p>
          <a:p>
            <a:pPr lvl="1">
              <a:lnSpc>
                <a:spcPct val="90000"/>
              </a:lnSpc>
            </a:pPr>
            <a:r>
              <a:rPr lang="en-US" altLang="en-US">
                <a:effectLst>
                  <a:outerShdw blurRad="38100" dist="38100" dir="2700000" algn="tl">
                    <a:srgbClr val="336699"/>
                  </a:outerShdw>
                </a:effectLst>
              </a:rPr>
              <a:t>Supervised by a person with such certification</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457200" y="0"/>
            <a:ext cx="8229600" cy="1143000"/>
          </a:xfrm>
        </p:spPr>
        <p:txBody>
          <a:bodyPr/>
          <a:lstStyle/>
          <a:p>
            <a:r>
              <a:rPr lang="en-US" altLang="en-US">
                <a:effectLst>
                  <a:outerShdw blurRad="38100" dist="38100" dir="2700000" algn="tl">
                    <a:srgbClr val="FFFFFF"/>
                  </a:outerShdw>
                </a:effectLst>
              </a:rPr>
              <a:t>Penalties Under FIFRA</a:t>
            </a:r>
          </a:p>
        </p:txBody>
      </p:sp>
      <p:sp>
        <p:nvSpPr>
          <p:cNvPr id="281603" name="Rectangle 3"/>
          <p:cNvSpPr>
            <a:spLocks noGrp="1" noChangeArrowheads="1"/>
          </p:cNvSpPr>
          <p:nvPr>
            <p:ph type="body" idx="1"/>
          </p:nvPr>
        </p:nvSpPr>
        <p:spPr>
          <a:xfrm>
            <a:off x="304800" y="1371600"/>
            <a:ext cx="8763000" cy="5410200"/>
          </a:xfrm>
        </p:spPr>
        <p:txBody>
          <a:bodyPr/>
          <a:lstStyle/>
          <a:p>
            <a:pPr>
              <a:lnSpc>
                <a:spcPct val="90000"/>
              </a:lnSpc>
              <a:buFontTx/>
              <a:buNone/>
            </a:pPr>
            <a:r>
              <a:rPr lang="en-US" altLang="en-US" u="sng">
                <a:solidFill>
                  <a:srgbClr val="FFFF66"/>
                </a:solidFill>
                <a:effectLst>
                  <a:outerShdw blurRad="38100" dist="38100" dir="2700000" algn="tl">
                    <a:srgbClr val="FFFFFF"/>
                  </a:outerShdw>
                </a:effectLst>
              </a:rPr>
              <a:t>Private Applicators</a:t>
            </a:r>
          </a:p>
          <a:p>
            <a:pPr>
              <a:lnSpc>
                <a:spcPct val="90000"/>
              </a:lnSpc>
            </a:pPr>
            <a:r>
              <a:rPr lang="en-US" altLang="en-US">
                <a:effectLst>
                  <a:outerShdw blurRad="38100" dist="38100" dir="2700000" algn="tl">
                    <a:srgbClr val="336699"/>
                  </a:outerShdw>
                </a:effectLst>
              </a:rPr>
              <a:t>Civic Penalties: $1000</a:t>
            </a:r>
          </a:p>
          <a:p>
            <a:pPr>
              <a:lnSpc>
                <a:spcPct val="90000"/>
              </a:lnSpc>
            </a:pPr>
            <a:r>
              <a:rPr lang="en-US" altLang="en-US">
                <a:effectLst>
                  <a:outerShdw blurRad="38100" dist="38100" dir="2700000" algn="tl">
                    <a:srgbClr val="336699"/>
                  </a:outerShdw>
                </a:effectLst>
              </a:rPr>
              <a:t>Criminal Penalties: $1000 and/or 30 days in prison</a:t>
            </a:r>
          </a:p>
          <a:p>
            <a:pPr>
              <a:lnSpc>
                <a:spcPct val="90000"/>
              </a:lnSpc>
            </a:pPr>
            <a:endParaRPr lang="en-US" altLang="en-US" sz="1400">
              <a:effectLst>
                <a:outerShdw blurRad="38100" dist="38100" dir="2700000" algn="tl">
                  <a:srgbClr val="336699"/>
                </a:outerShdw>
              </a:effectLst>
            </a:endParaRPr>
          </a:p>
          <a:p>
            <a:pPr>
              <a:lnSpc>
                <a:spcPct val="90000"/>
              </a:lnSpc>
            </a:pPr>
            <a:endParaRPr lang="en-US" altLang="en-US" sz="1000">
              <a:effectLst>
                <a:outerShdw blurRad="38100" dist="38100" dir="2700000" algn="tl">
                  <a:srgbClr val="336699"/>
                </a:outerShdw>
              </a:effectLst>
            </a:endParaRPr>
          </a:p>
          <a:p>
            <a:pPr>
              <a:lnSpc>
                <a:spcPct val="90000"/>
              </a:lnSpc>
              <a:buFontTx/>
              <a:buNone/>
            </a:pPr>
            <a:r>
              <a:rPr lang="en-US" altLang="en-US" u="sng">
                <a:solidFill>
                  <a:srgbClr val="FFFF66"/>
                </a:solidFill>
                <a:effectLst>
                  <a:outerShdw blurRad="38100" dist="38100" dir="2700000" algn="tl">
                    <a:srgbClr val="FFFFFF"/>
                  </a:outerShdw>
                </a:effectLst>
              </a:rPr>
              <a:t>Commercial Applicators</a:t>
            </a:r>
          </a:p>
          <a:p>
            <a:pPr>
              <a:lnSpc>
                <a:spcPct val="90000"/>
              </a:lnSpc>
            </a:pPr>
            <a:r>
              <a:rPr lang="en-US" altLang="en-US">
                <a:effectLst>
                  <a:outerShdw blurRad="38100" dist="38100" dir="2700000" algn="tl">
                    <a:srgbClr val="336699"/>
                  </a:outerShdw>
                </a:effectLst>
              </a:rPr>
              <a:t>Civic Penalties: $5000</a:t>
            </a:r>
          </a:p>
          <a:p>
            <a:pPr>
              <a:lnSpc>
                <a:spcPct val="90000"/>
              </a:lnSpc>
            </a:pPr>
            <a:r>
              <a:rPr lang="en-US" altLang="en-US">
                <a:effectLst>
                  <a:outerShdw blurRad="38100" dist="38100" dir="2700000" algn="tl">
                    <a:srgbClr val="336699"/>
                  </a:outerShdw>
                </a:effectLst>
              </a:rPr>
              <a:t>Criminal Penalties: $25,000 and/or 1 year in prison</a:t>
            </a:r>
          </a:p>
          <a:p>
            <a:pPr>
              <a:lnSpc>
                <a:spcPct val="90000"/>
              </a:lnSpc>
            </a:pPr>
            <a:endParaRPr lang="en-US" altLang="en-US" sz="1000">
              <a:effectLst>
                <a:outerShdw blurRad="38100" dist="38100" dir="2700000" algn="tl">
                  <a:srgbClr val="336699"/>
                </a:outerShdw>
              </a:effectLst>
            </a:endParaRPr>
          </a:p>
          <a:p>
            <a:pPr algn="ctr">
              <a:lnSpc>
                <a:spcPct val="90000"/>
              </a:lnSpc>
              <a:buFontTx/>
              <a:buNone/>
            </a:pPr>
            <a:r>
              <a:rPr lang="en-US" altLang="en-US">
                <a:solidFill>
                  <a:schemeClr val="folHlink"/>
                </a:solidFill>
                <a:effectLst>
                  <a:outerShdw blurRad="38100" dist="38100" dir="2700000" algn="tl">
                    <a:srgbClr val="FFFFFF"/>
                  </a:outerShdw>
                </a:effectLst>
              </a:rPr>
              <a:t>**States may establish higher penalties**</a:t>
            </a:r>
          </a:p>
        </p:txBody>
      </p:sp>
    </p:spTree>
  </p:cSld>
  <p:clrMapOvr>
    <a:masterClrMapping/>
  </p:clrMapOvr>
</p:sld>
</file>

<file path=ppt/theme/theme1.xml><?xml version="1.0" encoding="utf-8"?>
<a:theme xmlns:a="http://schemas.openxmlformats.org/drawingml/2006/main" name="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3200" b="1" i="0" u="none" strike="noStrike" cap="none" normalizeH="0" baseline="0">
            <a:ln>
              <a:noFill/>
            </a:ln>
            <a:solidFill>
              <a:schemeClr val="tx1"/>
            </a:solidFill>
            <a:effectLst/>
            <a:latin typeface="Garamond"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3200" b="1" i="0" u="none" strike="noStrike" cap="none" normalizeH="0" baseline="0">
            <a:ln>
              <a:noFill/>
            </a:ln>
            <a:solidFill>
              <a:schemeClr val="tx1"/>
            </a:solidFill>
            <a:effectLst/>
            <a:latin typeface="Garamond"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3179</Words>
  <Application>Microsoft Macintosh PowerPoint</Application>
  <PresentationFormat>On-screen Show (4:3)</PresentationFormat>
  <Paragraphs>701</Paragraphs>
  <Slides>102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102</vt:i4>
      </vt:variant>
    </vt:vector>
  </HeadingPairs>
  <TitlesOfParts>
    <vt:vector size="108" baseType="lpstr">
      <vt:lpstr>Arial</vt:lpstr>
      <vt:lpstr>Garamond</vt:lpstr>
      <vt:lpstr>Times New Roman</vt:lpstr>
      <vt:lpstr>Tahoma</vt:lpstr>
      <vt:lpstr>Wingdings</vt:lpstr>
      <vt:lpstr>Default Design</vt:lpstr>
      <vt:lpstr>General Information</vt:lpstr>
      <vt:lpstr>Upcoming Green Industry events</vt:lpstr>
      <vt:lpstr>University of Georgia Web Resources</vt:lpstr>
      <vt:lpstr>  General Standards Review Commercial Pesticide Applicator Exam</vt:lpstr>
      <vt:lpstr>Principles of Pest Control</vt:lpstr>
      <vt:lpstr>PowerPoint Presentation</vt:lpstr>
      <vt:lpstr>Pest Identification &amp; Control</vt:lpstr>
      <vt:lpstr>Pest Control Objectives</vt:lpstr>
      <vt:lpstr>Non-Chemical Pest Control</vt:lpstr>
      <vt:lpstr>Pesticide Persistence</vt:lpstr>
      <vt:lpstr>Pesticide Mode of Action</vt:lpstr>
      <vt:lpstr>Threshold Levels</vt:lpstr>
      <vt:lpstr>Pest Monitoring</vt:lpstr>
      <vt:lpstr>Integrated Pest Management</vt:lpstr>
      <vt:lpstr>Pest Resistance</vt:lpstr>
      <vt:lpstr>Pesticide Labeling</vt:lpstr>
      <vt:lpstr>Pesticide Label</vt:lpstr>
      <vt:lpstr>Pesticide Names</vt:lpstr>
      <vt:lpstr>Pesticide Signal Words</vt:lpstr>
      <vt:lpstr>Pesticide Toxicity</vt:lpstr>
      <vt:lpstr>Restricted Use Pesticides</vt:lpstr>
      <vt:lpstr>Pesticide Label</vt:lpstr>
      <vt:lpstr>Pesticide Label</vt:lpstr>
      <vt:lpstr>Pesticide Labeling</vt:lpstr>
      <vt:lpstr>PowerPoint Presentation</vt:lpstr>
      <vt:lpstr>PowerPoint Presentation</vt:lpstr>
      <vt:lpstr>Formulations</vt:lpstr>
      <vt:lpstr>Pesticide Formulations</vt:lpstr>
      <vt:lpstr>Pesticide Additives</vt:lpstr>
      <vt:lpstr>Choosing a Pesticide Formulation</vt:lpstr>
      <vt:lpstr>Liquid Pesticide Formulations</vt:lpstr>
      <vt:lpstr>Dry Pesticide Formulations</vt:lpstr>
      <vt:lpstr>Fumigants</vt:lpstr>
      <vt:lpstr>Granules</vt:lpstr>
      <vt:lpstr>Pesticides in the Environment</vt:lpstr>
      <vt:lpstr>Pollution Sources</vt:lpstr>
      <vt:lpstr>Common Point-Source Pollution</vt:lpstr>
      <vt:lpstr>Pesticide Movement</vt:lpstr>
      <vt:lpstr>Pesticide Movement</vt:lpstr>
      <vt:lpstr>Pesticide Movement</vt:lpstr>
      <vt:lpstr>Let’s Take a Break!!!</vt:lpstr>
      <vt:lpstr>Special Environmental Concerns</vt:lpstr>
      <vt:lpstr>Pesticide Movement in the Environment</vt:lpstr>
      <vt:lpstr>Pesticide User Practices</vt:lpstr>
      <vt:lpstr>Application Site Considerations</vt:lpstr>
      <vt:lpstr>Pesticide Chemical Characteristics </vt:lpstr>
      <vt:lpstr>Pesticide-Water Movement in Soils</vt:lpstr>
      <vt:lpstr>Prevent Groundwater Contamination</vt:lpstr>
      <vt:lpstr>Harmful Effects &amp; Emergency Response</vt:lpstr>
      <vt:lpstr>Hazard = Toxicity x Exposure</vt:lpstr>
      <vt:lpstr>Pesticide Exposure</vt:lpstr>
      <vt:lpstr>Pesticide Absorption</vt:lpstr>
      <vt:lpstr>Pesticide Exposure</vt:lpstr>
      <vt:lpstr>Acute Effects from Pesticide Exposure</vt:lpstr>
      <vt:lpstr>Avoiding &amp; Reducing Exposures to Pesticides</vt:lpstr>
      <vt:lpstr>Possible Pesticide Poisonings</vt:lpstr>
      <vt:lpstr>Personal Protective Equipment</vt:lpstr>
      <vt:lpstr>PowerPoint Presentation</vt:lpstr>
      <vt:lpstr>PowerPoint Presentation</vt:lpstr>
      <vt:lpstr>PowerPoint Presentation</vt:lpstr>
      <vt:lpstr>PowerPoint Presentation</vt:lpstr>
      <vt:lpstr>Personal Protection Equipment</vt:lpstr>
      <vt:lpstr>Coveralls</vt:lpstr>
      <vt:lpstr>Gloves</vt:lpstr>
      <vt:lpstr>Eyewear</vt:lpstr>
      <vt:lpstr>Cleaning Personal Protective Equipment</vt:lpstr>
      <vt:lpstr>Pesticide Handling Decisions</vt:lpstr>
      <vt:lpstr>Questions for Pesticide Supervisors</vt:lpstr>
      <vt:lpstr>PowerPoint Presentation</vt:lpstr>
      <vt:lpstr>Consequences of Using Pesticides Incorrectly</vt:lpstr>
      <vt:lpstr>Mixing, Loading, &amp; Application</vt:lpstr>
      <vt:lpstr>Mixing &amp; Loading Correctly</vt:lpstr>
      <vt:lpstr>Mixing &amp; Loading PPE</vt:lpstr>
      <vt:lpstr>Rinsing Pesticide Containers</vt:lpstr>
      <vt:lpstr>Safe Pesticide Mixing</vt:lpstr>
      <vt:lpstr>Applying Pesticides Safely</vt:lpstr>
      <vt:lpstr>Pesticide Recordkeeping</vt:lpstr>
      <vt:lpstr>Pesticide Containment Systems</vt:lpstr>
      <vt:lpstr>Applying the Correct Amount</vt:lpstr>
      <vt:lpstr>Proper Calibration includes:</vt:lpstr>
      <vt:lpstr>Application Rates</vt:lpstr>
      <vt:lpstr>Diluting Pesticides</vt:lpstr>
      <vt:lpstr>Let’s Take a Break!!!</vt:lpstr>
      <vt:lpstr>Transportation, Storage, Disposal, Spill Clean-up</vt:lpstr>
      <vt:lpstr>Safe Vehicle Transport of Pesticides</vt:lpstr>
      <vt:lpstr>Protect Pesticide Containers</vt:lpstr>
      <vt:lpstr>Create Safe Storage Sites</vt:lpstr>
      <vt:lpstr>PowerPoint Presentation</vt:lpstr>
      <vt:lpstr>PowerPoint Presentation</vt:lpstr>
      <vt:lpstr>Excess Pesticide Materials</vt:lpstr>
      <vt:lpstr>PowerPoint Presentation</vt:lpstr>
      <vt:lpstr>Spill Management</vt:lpstr>
      <vt:lpstr>PowerPoint Presentation</vt:lpstr>
      <vt:lpstr>Minimize Spill Damage</vt:lpstr>
      <vt:lpstr>Laws &amp; Regulations</vt:lpstr>
      <vt:lpstr>PowerPoint Presentation</vt:lpstr>
      <vt:lpstr>Pesticide Regulations</vt:lpstr>
      <vt:lpstr>FIFRA Provisions</vt:lpstr>
      <vt:lpstr>Penalties Under FIFRA</vt:lpstr>
      <vt:lpstr>Worker Protection Standard</vt:lpstr>
      <vt:lpstr>Pesticide Recordkeeping</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Information</dc:title>
  <dc:creator>George Braman</dc:creator>
  <cp:lastModifiedBy>George Braman</cp:lastModifiedBy>
  <cp:revision>1</cp:revision>
  <dcterms:created xsi:type="dcterms:W3CDTF">2015-09-07T21:51:36Z</dcterms:created>
  <dcterms:modified xsi:type="dcterms:W3CDTF">2015-09-07T21:51:45Z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-631036074</vt:i4>
  </property>
  <property fmtid="{D5CDD505-2E9C-101B-9397-08002B2CF9AE}" pid="3" name="_EmailSubject">
    <vt:lpwstr>gen stds ppt</vt:lpwstr>
  </property>
  <property fmtid="{D5CDD505-2E9C-101B-9397-08002B2CF9AE}" pid="4" name="_AuthorEmail">
    <vt:lpwstr>thurt@cherokeega.com</vt:lpwstr>
  </property>
  <property fmtid="{D5CDD505-2E9C-101B-9397-08002B2CF9AE}" pid="5" name="_AuthorEmailDisplayName">
    <vt:lpwstr>Todd Hurt</vt:lpwstr>
  </property>
</Properties>
</file>