
<file path=[Content_Types].xml><?xml version="1.0" encoding="utf-8"?>
<Types xmlns="http://schemas.openxmlformats.org/package/2006/content-types">
  <Default Extension="xml" ContentType="application/xml"/>
  <Default Extension="jpeg" ContentType="image/jpeg"/>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compatMode="1" saveSubsetFonts="1" autoCompressPictures="0">
  <p:sldMasterIdLst>
    <p:sldMasterId id="2147483648" r:id="rId1"/>
  </p:sldMasterIdLst>
  <p:notesMasterIdLst>
    <p:notesMasterId r:id="rId224"/>
  </p:notesMasterIdLst>
  <p:sldIdLst>
    <p:sldId id="264" r:id="rId2"/>
    <p:sldId id="619" r:id="rId3"/>
    <p:sldId id="444" r:id="rId4"/>
    <p:sldId id="446" r:id="rId5"/>
    <p:sldId id="633" r:id="rId6"/>
    <p:sldId id="630" r:id="rId7"/>
    <p:sldId id="632" r:id="rId8"/>
    <p:sldId id="422" r:id="rId9"/>
    <p:sldId id="266" r:id="rId10"/>
    <p:sldId id="423" r:id="rId11"/>
    <p:sldId id="442" r:id="rId12"/>
    <p:sldId id="428" r:id="rId13"/>
    <p:sldId id="427" r:id="rId14"/>
    <p:sldId id="425" r:id="rId15"/>
    <p:sldId id="485" r:id="rId16"/>
    <p:sldId id="443" r:id="rId17"/>
    <p:sldId id="494" r:id="rId18"/>
    <p:sldId id="497" r:id="rId19"/>
    <p:sldId id="273" r:id="rId20"/>
    <p:sldId id="498" r:id="rId21"/>
    <p:sldId id="496" r:id="rId22"/>
    <p:sldId id="801" r:id="rId23"/>
    <p:sldId id="500" r:id="rId24"/>
    <p:sldId id="349" r:id="rId25"/>
    <p:sldId id="398" r:id="rId26"/>
    <p:sldId id="495" r:id="rId27"/>
    <p:sldId id="499" r:id="rId28"/>
    <p:sldId id="604" r:id="rId29"/>
    <p:sldId id="605" r:id="rId30"/>
    <p:sldId id="606" r:id="rId31"/>
    <p:sldId id="502" r:id="rId32"/>
    <p:sldId id="501" r:id="rId33"/>
    <p:sldId id="504" r:id="rId34"/>
    <p:sldId id="505" r:id="rId35"/>
    <p:sldId id="506" r:id="rId36"/>
    <p:sldId id="621" r:id="rId37"/>
    <p:sldId id="509" r:id="rId38"/>
    <p:sldId id="634" r:id="rId39"/>
    <p:sldId id="548" r:id="rId40"/>
    <p:sldId id="551" r:id="rId41"/>
    <p:sldId id="552" r:id="rId42"/>
    <p:sldId id="580" r:id="rId43"/>
    <p:sldId id="555" r:id="rId44"/>
    <p:sldId id="556" r:id="rId45"/>
    <p:sldId id="557" r:id="rId46"/>
    <p:sldId id="558" r:id="rId47"/>
    <p:sldId id="559" r:id="rId48"/>
    <p:sldId id="401" r:id="rId49"/>
    <p:sldId id="620" r:id="rId50"/>
    <p:sldId id="437" r:id="rId51"/>
    <p:sldId id="799" r:id="rId52"/>
    <p:sldId id="347" r:id="rId53"/>
    <p:sldId id="364" r:id="rId54"/>
    <p:sldId id="362" r:id="rId55"/>
    <p:sldId id="435" r:id="rId56"/>
    <p:sldId id="625" r:id="rId57"/>
    <p:sldId id="363" r:id="rId58"/>
    <p:sldId id="365" r:id="rId59"/>
    <p:sldId id="624" r:id="rId60"/>
    <p:sldId id="383" r:id="rId61"/>
    <p:sldId id="343" r:id="rId62"/>
    <p:sldId id="623" r:id="rId63"/>
    <p:sldId id="447" r:id="rId64"/>
    <p:sldId id="510" r:id="rId65"/>
    <p:sldId id="513" r:id="rId66"/>
    <p:sldId id="511" r:id="rId67"/>
    <p:sldId id="607" r:id="rId68"/>
    <p:sldId id="380" r:id="rId69"/>
    <p:sldId id="610" r:id="rId70"/>
    <p:sldId id="404" r:id="rId71"/>
    <p:sldId id="635" r:id="rId72"/>
    <p:sldId id="783" r:id="rId73"/>
    <p:sldId id="784" r:id="rId74"/>
    <p:sldId id="786" r:id="rId75"/>
    <p:sldId id="787" r:id="rId76"/>
    <p:sldId id="788" r:id="rId77"/>
    <p:sldId id="789" r:id="rId78"/>
    <p:sldId id="790" r:id="rId79"/>
    <p:sldId id="785" r:id="rId80"/>
    <p:sldId id="746" r:id="rId81"/>
    <p:sldId id="747" r:id="rId82"/>
    <p:sldId id="748" r:id="rId83"/>
    <p:sldId id="749" r:id="rId84"/>
    <p:sldId id="750" r:id="rId85"/>
    <p:sldId id="751" r:id="rId86"/>
    <p:sldId id="752" r:id="rId87"/>
    <p:sldId id="753" r:id="rId88"/>
    <p:sldId id="754" r:id="rId89"/>
    <p:sldId id="755" r:id="rId90"/>
    <p:sldId id="756" r:id="rId91"/>
    <p:sldId id="757" r:id="rId92"/>
    <p:sldId id="758" r:id="rId93"/>
    <p:sldId id="759" r:id="rId94"/>
    <p:sldId id="760" r:id="rId95"/>
    <p:sldId id="761" r:id="rId96"/>
    <p:sldId id="762" r:id="rId97"/>
    <p:sldId id="791" r:id="rId98"/>
    <p:sldId id="792" r:id="rId99"/>
    <p:sldId id="793" r:id="rId100"/>
    <p:sldId id="794" r:id="rId101"/>
    <p:sldId id="795" r:id="rId102"/>
    <p:sldId id="796" r:id="rId103"/>
    <p:sldId id="797" r:id="rId104"/>
    <p:sldId id="800" r:id="rId105"/>
    <p:sldId id="798" r:id="rId106"/>
    <p:sldId id="763" r:id="rId107"/>
    <p:sldId id="764" r:id="rId108"/>
    <p:sldId id="765" r:id="rId109"/>
    <p:sldId id="766" r:id="rId110"/>
    <p:sldId id="767" r:id="rId111"/>
    <p:sldId id="768" r:id="rId112"/>
    <p:sldId id="769" r:id="rId113"/>
    <p:sldId id="771" r:id="rId114"/>
    <p:sldId id="772" r:id="rId115"/>
    <p:sldId id="773" r:id="rId116"/>
    <p:sldId id="774" r:id="rId117"/>
    <p:sldId id="642" r:id="rId118"/>
    <p:sldId id="643" r:id="rId119"/>
    <p:sldId id="644" r:id="rId120"/>
    <p:sldId id="645" r:id="rId121"/>
    <p:sldId id="646" r:id="rId122"/>
    <p:sldId id="647" r:id="rId123"/>
    <p:sldId id="648" r:id="rId124"/>
    <p:sldId id="649" r:id="rId125"/>
    <p:sldId id="650" r:id="rId126"/>
    <p:sldId id="651" r:id="rId127"/>
    <p:sldId id="652" r:id="rId128"/>
    <p:sldId id="653" r:id="rId129"/>
    <p:sldId id="654" r:id="rId130"/>
    <p:sldId id="655" r:id="rId131"/>
    <p:sldId id="656" r:id="rId132"/>
    <p:sldId id="657" r:id="rId133"/>
    <p:sldId id="658" r:id="rId134"/>
    <p:sldId id="659" r:id="rId135"/>
    <p:sldId id="660" r:id="rId136"/>
    <p:sldId id="661" r:id="rId137"/>
    <p:sldId id="662" r:id="rId138"/>
    <p:sldId id="663" r:id="rId139"/>
    <p:sldId id="664" r:id="rId140"/>
    <p:sldId id="665" r:id="rId141"/>
    <p:sldId id="666" r:id="rId142"/>
    <p:sldId id="667" r:id="rId143"/>
    <p:sldId id="668" r:id="rId144"/>
    <p:sldId id="669" r:id="rId145"/>
    <p:sldId id="670" r:id="rId146"/>
    <p:sldId id="671" r:id="rId147"/>
    <p:sldId id="672" r:id="rId148"/>
    <p:sldId id="673" r:id="rId149"/>
    <p:sldId id="674" r:id="rId150"/>
    <p:sldId id="675" r:id="rId151"/>
    <p:sldId id="676" r:id="rId152"/>
    <p:sldId id="677" r:id="rId153"/>
    <p:sldId id="678" r:id="rId154"/>
    <p:sldId id="679" r:id="rId155"/>
    <p:sldId id="680" r:id="rId156"/>
    <p:sldId id="681" r:id="rId157"/>
    <p:sldId id="682" r:id="rId158"/>
    <p:sldId id="683" r:id="rId159"/>
    <p:sldId id="445" r:id="rId160"/>
    <p:sldId id="507" r:id="rId161"/>
    <p:sldId id="684" r:id="rId162"/>
    <p:sldId id="685" r:id="rId163"/>
    <p:sldId id="686" r:id="rId164"/>
    <p:sldId id="687" r:id="rId165"/>
    <p:sldId id="688" r:id="rId166"/>
    <p:sldId id="689" r:id="rId167"/>
    <p:sldId id="690" r:id="rId168"/>
    <p:sldId id="691" r:id="rId169"/>
    <p:sldId id="692" r:id="rId170"/>
    <p:sldId id="693" r:id="rId171"/>
    <p:sldId id="694" r:id="rId172"/>
    <p:sldId id="695" r:id="rId173"/>
    <p:sldId id="696" r:id="rId174"/>
    <p:sldId id="697" r:id="rId175"/>
    <p:sldId id="698" r:id="rId176"/>
    <p:sldId id="699" r:id="rId177"/>
    <p:sldId id="700" r:id="rId178"/>
    <p:sldId id="701" r:id="rId179"/>
    <p:sldId id="702" r:id="rId180"/>
    <p:sldId id="703" r:id="rId181"/>
    <p:sldId id="704" r:id="rId182"/>
    <p:sldId id="705" r:id="rId183"/>
    <p:sldId id="706" r:id="rId184"/>
    <p:sldId id="707" r:id="rId185"/>
    <p:sldId id="708" r:id="rId186"/>
    <p:sldId id="709" r:id="rId187"/>
    <p:sldId id="710" r:id="rId188"/>
    <p:sldId id="711" r:id="rId189"/>
    <p:sldId id="712" r:id="rId190"/>
    <p:sldId id="713" r:id="rId191"/>
    <p:sldId id="714" r:id="rId192"/>
    <p:sldId id="715" r:id="rId193"/>
    <p:sldId id="716" r:id="rId194"/>
    <p:sldId id="717" r:id="rId195"/>
    <p:sldId id="718" r:id="rId196"/>
    <p:sldId id="719" r:id="rId197"/>
    <p:sldId id="720" r:id="rId198"/>
    <p:sldId id="721" r:id="rId199"/>
    <p:sldId id="722" r:id="rId200"/>
    <p:sldId id="723" r:id="rId201"/>
    <p:sldId id="724" r:id="rId202"/>
    <p:sldId id="725" r:id="rId203"/>
    <p:sldId id="726" r:id="rId204"/>
    <p:sldId id="727" r:id="rId205"/>
    <p:sldId id="728" r:id="rId206"/>
    <p:sldId id="729" r:id="rId207"/>
    <p:sldId id="730" r:id="rId208"/>
    <p:sldId id="731" r:id="rId209"/>
    <p:sldId id="732" r:id="rId210"/>
    <p:sldId id="733" r:id="rId211"/>
    <p:sldId id="734" r:id="rId212"/>
    <p:sldId id="735" r:id="rId213"/>
    <p:sldId id="736" r:id="rId214"/>
    <p:sldId id="737" r:id="rId215"/>
    <p:sldId id="738" r:id="rId216"/>
    <p:sldId id="739" r:id="rId217"/>
    <p:sldId id="740" r:id="rId218"/>
    <p:sldId id="741" r:id="rId219"/>
    <p:sldId id="742" r:id="rId220"/>
    <p:sldId id="743" r:id="rId221"/>
    <p:sldId id="744" r:id="rId222"/>
    <p:sldId id="745" r:id="rId223"/>
  </p:sldIdLst>
  <p:sldSz cx="9144000" cy="6858000" type="screen4x3"/>
  <p:notesSz cx="6858000" cy="9144000"/>
  <p:defaultTextStyle>
    <a:defPPr>
      <a:defRPr lang="en-US"/>
    </a:defPPr>
    <a:lvl1pPr algn="l" rtl="0" fontAlgn="base">
      <a:spcBef>
        <a:spcPct val="0"/>
      </a:spcBef>
      <a:spcAft>
        <a:spcPct val="0"/>
      </a:spcAft>
      <a:defRPr sz="2400" b="1" i="1" kern="1200">
        <a:solidFill>
          <a:schemeClr val="tx1"/>
        </a:solidFill>
        <a:latin typeface="Britannic Bold" charset="0"/>
        <a:ea typeface="+mn-ea"/>
        <a:cs typeface="+mn-cs"/>
      </a:defRPr>
    </a:lvl1pPr>
    <a:lvl2pPr marL="457200" algn="l" rtl="0" fontAlgn="base">
      <a:spcBef>
        <a:spcPct val="0"/>
      </a:spcBef>
      <a:spcAft>
        <a:spcPct val="0"/>
      </a:spcAft>
      <a:defRPr sz="2400" b="1" i="1" kern="1200">
        <a:solidFill>
          <a:schemeClr val="tx1"/>
        </a:solidFill>
        <a:latin typeface="Britannic Bold" charset="0"/>
        <a:ea typeface="+mn-ea"/>
        <a:cs typeface="+mn-cs"/>
      </a:defRPr>
    </a:lvl2pPr>
    <a:lvl3pPr marL="914400" algn="l" rtl="0" fontAlgn="base">
      <a:spcBef>
        <a:spcPct val="0"/>
      </a:spcBef>
      <a:spcAft>
        <a:spcPct val="0"/>
      </a:spcAft>
      <a:defRPr sz="2400" b="1" i="1" kern="1200">
        <a:solidFill>
          <a:schemeClr val="tx1"/>
        </a:solidFill>
        <a:latin typeface="Britannic Bold" charset="0"/>
        <a:ea typeface="+mn-ea"/>
        <a:cs typeface="+mn-cs"/>
      </a:defRPr>
    </a:lvl3pPr>
    <a:lvl4pPr marL="1371600" algn="l" rtl="0" fontAlgn="base">
      <a:spcBef>
        <a:spcPct val="0"/>
      </a:spcBef>
      <a:spcAft>
        <a:spcPct val="0"/>
      </a:spcAft>
      <a:defRPr sz="2400" b="1" i="1" kern="1200">
        <a:solidFill>
          <a:schemeClr val="tx1"/>
        </a:solidFill>
        <a:latin typeface="Britannic Bold" charset="0"/>
        <a:ea typeface="+mn-ea"/>
        <a:cs typeface="+mn-cs"/>
      </a:defRPr>
    </a:lvl4pPr>
    <a:lvl5pPr marL="1828800" algn="l" rtl="0" fontAlgn="base">
      <a:spcBef>
        <a:spcPct val="0"/>
      </a:spcBef>
      <a:spcAft>
        <a:spcPct val="0"/>
      </a:spcAft>
      <a:defRPr sz="2400" b="1" i="1" kern="1200">
        <a:solidFill>
          <a:schemeClr val="tx1"/>
        </a:solidFill>
        <a:latin typeface="Britannic Bold" charset="0"/>
        <a:ea typeface="+mn-ea"/>
        <a:cs typeface="+mn-cs"/>
      </a:defRPr>
    </a:lvl5pPr>
    <a:lvl6pPr marL="2286000" algn="l" defTabSz="914400" rtl="0" eaLnBrk="1" latinLnBrk="0" hangingPunct="1">
      <a:defRPr sz="2400" b="1" i="1" kern="1200">
        <a:solidFill>
          <a:schemeClr val="tx1"/>
        </a:solidFill>
        <a:latin typeface="Britannic Bold" charset="0"/>
        <a:ea typeface="+mn-ea"/>
        <a:cs typeface="+mn-cs"/>
      </a:defRPr>
    </a:lvl6pPr>
    <a:lvl7pPr marL="2743200" algn="l" defTabSz="914400" rtl="0" eaLnBrk="1" latinLnBrk="0" hangingPunct="1">
      <a:defRPr sz="2400" b="1" i="1" kern="1200">
        <a:solidFill>
          <a:schemeClr val="tx1"/>
        </a:solidFill>
        <a:latin typeface="Britannic Bold" charset="0"/>
        <a:ea typeface="+mn-ea"/>
        <a:cs typeface="+mn-cs"/>
      </a:defRPr>
    </a:lvl7pPr>
    <a:lvl8pPr marL="3200400" algn="l" defTabSz="914400" rtl="0" eaLnBrk="1" latinLnBrk="0" hangingPunct="1">
      <a:defRPr sz="2400" b="1" i="1" kern="1200">
        <a:solidFill>
          <a:schemeClr val="tx1"/>
        </a:solidFill>
        <a:latin typeface="Britannic Bold" charset="0"/>
        <a:ea typeface="+mn-ea"/>
        <a:cs typeface="+mn-cs"/>
      </a:defRPr>
    </a:lvl8pPr>
    <a:lvl9pPr marL="3657600" algn="l" defTabSz="914400" rtl="0" eaLnBrk="1" latinLnBrk="0" hangingPunct="1">
      <a:defRPr sz="2400" b="1" i="1" kern="1200">
        <a:solidFill>
          <a:schemeClr val="tx1"/>
        </a:solidFill>
        <a:latin typeface="Britannic Bold" charset="0"/>
        <a:ea typeface="+mn-ea"/>
        <a:cs typeface="+mn-cs"/>
      </a:defRPr>
    </a:lvl9pPr>
  </p:defaultTextStyle>
  <p:extLst>
    <p:ext uri="{EFAFB233-063F-42B5-8137-9DF3F51BA10A}">
      <p15:sldGuideLst xmlns:p15="http://schemas.microsoft.com/office/powerpoint/2012/main">
        <p15:guide id="1" orient="horz" pos="370">
          <p15:clr>
            <a:srgbClr val="A4A3A4"/>
          </p15:clr>
        </p15:guide>
        <p15:guide id="2" pos="1056">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00FF"/>
    <a:srgbClr val="FF0000"/>
    <a:srgbClr val="FF0066"/>
    <a:srgbClr val="FF6600"/>
    <a:srgbClr val="336600"/>
    <a:srgbClr val="FF00FF"/>
    <a:srgbClr val="FFFF00"/>
    <a:srgbClr val="66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autoAdjust="0"/>
    <p:restoredTop sz="94674" autoAdjust="0"/>
  </p:normalViewPr>
  <p:slideViewPr>
    <p:cSldViewPr>
      <p:cViewPr>
        <p:scale>
          <a:sx n="66" d="100"/>
          <a:sy n="66" d="100"/>
        </p:scale>
        <p:origin x="3504" y="1432"/>
      </p:cViewPr>
      <p:guideLst>
        <p:guide orient="horz" pos="370"/>
        <p:guide pos="1056"/>
      </p:guideLst>
    </p:cSldViewPr>
  </p:slideViewPr>
  <p:outlineViewPr>
    <p:cViewPr>
      <p:scale>
        <a:sx n="33" d="100"/>
        <a:sy n="33" d="100"/>
      </p:scale>
      <p:origin x="0" y="0"/>
    </p:cViewPr>
    <p:sldLst>
      <p:sld r:id="rId1" collapse="1"/>
      <p:sld r:id="rId2" collapse="1"/>
      <p:sld r:id="rId3" collapse="1"/>
      <p:sld r:id="rId4" collapse="1"/>
      <p:sld r:id="rId5" collapse="1"/>
      <p:sld r:id="rId6" collapse="1"/>
      <p:sld r:id="rId7" collapse="1"/>
      <p:sld r:id="rId8" collapse="1"/>
      <p:sld r:id="rId9" collapse="1"/>
      <p:sld r:id="rId10" collapse="1"/>
      <p:sld r:id="rId11" collapse="1"/>
      <p:sld r:id="rId12" collapse="1"/>
      <p:sld r:id="rId13" collapse="1"/>
      <p:sld r:id="rId14" collapse="1"/>
      <p:sld r:id="rId15" collapse="1"/>
      <p:sld r:id="rId16" collapse="1"/>
      <p:sld r:id="rId17" collapse="1"/>
      <p:sld r:id="rId18" collapse="1"/>
      <p:sld r:id="rId19" collapse="1"/>
      <p:sld r:id="rId20" collapse="1"/>
      <p:sld r:id="rId21" collapse="1"/>
      <p:sld r:id="rId22" collapse="1"/>
      <p:sld r:id="rId23" collapse="1"/>
      <p:sld r:id="rId24" collapse="1"/>
      <p:sld r:id="rId25" collapse="1"/>
      <p:sld r:id="rId26" collapse="1"/>
      <p:sld r:id="rId27" collapse="1"/>
      <p:sld r:id="rId28" collapse="1"/>
      <p:sld r:id="rId29" collapse="1"/>
      <p:sld r:id="rId30" collapse="1"/>
      <p:sld r:id="rId31" collapse="1"/>
      <p:sld r:id="rId32" collapse="1"/>
      <p:sld r:id="rId33" collapse="1"/>
      <p:sld r:id="rId34" collapse="1"/>
      <p:sld r:id="rId35" collapse="1"/>
      <p:sld r:id="rId36" collapse="1"/>
      <p:sld r:id="rId37" collapse="1"/>
      <p:sld r:id="rId38" collapse="1"/>
      <p:sld r:id="rId39" collapse="1"/>
      <p:sld r:id="rId40" collapse="1"/>
      <p:sld r:id="rId41" collapse="1"/>
      <p:sld r:id="rId42" collapse="1"/>
      <p:sld r:id="rId43" collapse="1"/>
      <p:sld r:id="rId44" collapse="1"/>
      <p:sld r:id="rId45" collapse="1"/>
      <p:sld r:id="rId46" collapse="1"/>
      <p:sld r:id="rId47" collapse="1"/>
      <p:sld r:id="rId48" collapse="1"/>
      <p:sld r:id="rId49" collapse="1"/>
      <p:sld r:id="rId50" collapse="1"/>
      <p:sld r:id="rId51" collapse="1"/>
      <p:sld r:id="rId52" collapse="1"/>
      <p:sld r:id="rId53" collapse="1"/>
      <p:sld r:id="rId54" collapse="1"/>
      <p:sld r:id="rId55" collapse="1"/>
      <p:sld r:id="rId56" collapse="1"/>
      <p:sld r:id="rId57" collapse="1"/>
    </p:sldLst>
  </p:outlineViewPr>
  <p:notesTextViewPr>
    <p:cViewPr>
      <p:scale>
        <a:sx n="100" d="100"/>
        <a:sy n="100" d="100"/>
      </p:scale>
      <p:origin x="0" y="0"/>
    </p:cViewPr>
  </p:notesTextViewPr>
  <p:sorterViewPr>
    <p:cViewPr>
      <p:scale>
        <a:sx n="100" d="100"/>
        <a:sy n="100" d="100"/>
      </p:scale>
      <p:origin x="0" y="7416"/>
    </p:cViewPr>
  </p:sorterViewPr>
  <p:notesViewPr>
    <p:cSldViewPr>
      <p:cViewPr varScale="1">
        <p:scale>
          <a:sx n="54" d="100"/>
          <a:sy n="54" d="100"/>
        </p:scale>
        <p:origin x="-1854" y="-102"/>
      </p:cViewPr>
      <p:guideLst>
        <p:guide orient="horz" pos="2880"/>
        <p:guide pos="2160"/>
      </p:guideLst>
    </p:cSldViewPr>
  </p:notesViewPr>
  <p:gridSpacing cx="38405" cy="38405"/>
</p:viewPr>
</file>

<file path=ppt/_rels/presentation.xml.rels><?xml version="1.0" encoding="UTF-8" standalone="yes"?>
<Relationships xmlns="http://schemas.openxmlformats.org/package/2006/relationships"><Relationship Id="rId142" Type="http://schemas.openxmlformats.org/officeDocument/2006/relationships/slide" Target="slides/slide141.xml"/><Relationship Id="rId143" Type="http://schemas.openxmlformats.org/officeDocument/2006/relationships/slide" Target="slides/slide142.xml"/><Relationship Id="rId144" Type="http://schemas.openxmlformats.org/officeDocument/2006/relationships/slide" Target="slides/slide143.xml"/><Relationship Id="rId145" Type="http://schemas.openxmlformats.org/officeDocument/2006/relationships/slide" Target="slides/slide144.xml"/><Relationship Id="rId146" Type="http://schemas.openxmlformats.org/officeDocument/2006/relationships/slide" Target="slides/slide145.xml"/><Relationship Id="rId147" Type="http://schemas.openxmlformats.org/officeDocument/2006/relationships/slide" Target="slides/slide146.xml"/><Relationship Id="rId148" Type="http://schemas.openxmlformats.org/officeDocument/2006/relationships/slide" Target="slides/slide147.xml"/><Relationship Id="rId149" Type="http://schemas.openxmlformats.org/officeDocument/2006/relationships/slide" Target="slides/slide148.xml"/><Relationship Id="rId180" Type="http://schemas.openxmlformats.org/officeDocument/2006/relationships/slide" Target="slides/slide179.xml"/><Relationship Id="rId181" Type="http://schemas.openxmlformats.org/officeDocument/2006/relationships/slide" Target="slides/slide180.xml"/><Relationship Id="rId182" Type="http://schemas.openxmlformats.org/officeDocument/2006/relationships/slide" Target="slides/slide181.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83" Type="http://schemas.openxmlformats.org/officeDocument/2006/relationships/slide" Target="slides/slide182.xml"/><Relationship Id="rId184" Type="http://schemas.openxmlformats.org/officeDocument/2006/relationships/slide" Target="slides/slide183.xml"/><Relationship Id="rId185" Type="http://schemas.openxmlformats.org/officeDocument/2006/relationships/slide" Target="slides/slide184.xml"/><Relationship Id="rId186" Type="http://schemas.openxmlformats.org/officeDocument/2006/relationships/slide" Target="slides/slide185.xml"/><Relationship Id="rId187" Type="http://schemas.openxmlformats.org/officeDocument/2006/relationships/slide" Target="slides/slide186.xml"/><Relationship Id="rId188" Type="http://schemas.openxmlformats.org/officeDocument/2006/relationships/slide" Target="slides/slide187.xml"/><Relationship Id="rId189" Type="http://schemas.openxmlformats.org/officeDocument/2006/relationships/slide" Target="slides/slide188.xml"/><Relationship Id="rId220" Type="http://schemas.openxmlformats.org/officeDocument/2006/relationships/slide" Target="slides/slide219.xml"/><Relationship Id="rId221" Type="http://schemas.openxmlformats.org/officeDocument/2006/relationships/slide" Target="slides/slide220.xml"/><Relationship Id="rId222" Type="http://schemas.openxmlformats.org/officeDocument/2006/relationships/slide" Target="slides/slide221.xml"/><Relationship Id="rId223" Type="http://schemas.openxmlformats.org/officeDocument/2006/relationships/slide" Target="slides/slide222.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 Id="rId224" Type="http://schemas.openxmlformats.org/officeDocument/2006/relationships/notesMaster" Target="notesMasters/notesMaster1.xml"/><Relationship Id="rId225" Type="http://schemas.openxmlformats.org/officeDocument/2006/relationships/presProps" Target="presProps.xml"/><Relationship Id="rId226" Type="http://schemas.openxmlformats.org/officeDocument/2006/relationships/viewProps" Target="viewProps.xml"/><Relationship Id="rId227" Type="http://schemas.openxmlformats.org/officeDocument/2006/relationships/theme" Target="theme/theme1.xml"/><Relationship Id="rId228" Type="http://schemas.openxmlformats.org/officeDocument/2006/relationships/tableStyles" Target="tableStyles.xml"/><Relationship Id="rId110" Type="http://schemas.openxmlformats.org/officeDocument/2006/relationships/slide" Target="slides/slide109.xml"/><Relationship Id="rId111" Type="http://schemas.openxmlformats.org/officeDocument/2006/relationships/slide" Target="slides/slide110.xml"/><Relationship Id="rId112" Type="http://schemas.openxmlformats.org/officeDocument/2006/relationships/slide" Target="slides/slide111.xml"/><Relationship Id="rId113" Type="http://schemas.openxmlformats.org/officeDocument/2006/relationships/slide" Target="slides/slide112.xml"/><Relationship Id="rId114" Type="http://schemas.openxmlformats.org/officeDocument/2006/relationships/slide" Target="slides/slide113.xml"/><Relationship Id="rId115" Type="http://schemas.openxmlformats.org/officeDocument/2006/relationships/slide" Target="slides/slide114.xml"/><Relationship Id="rId116" Type="http://schemas.openxmlformats.org/officeDocument/2006/relationships/slide" Target="slides/slide115.xml"/><Relationship Id="rId117" Type="http://schemas.openxmlformats.org/officeDocument/2006/relationships/slide" Target="slides/slide116.xml"/><Relationship Id="rId118" Type="http://schemas.openxmlformats.org/officeDocument/2006/relationships/slide" Target="slides/slide117.xml"/><Relationship Id="rId119" Type="http://schemas.openxmlformats.org/officeDocument/2006/relationships/slide" Target="slides/slide118.xml"/><Relationship Id="rId150" Type="http://schemas.openxmlformats.org/officeDocument/2006/relationships/slide" Target="slides/slide149.xml"/><Relationship Id="rId151" Type="http://schemas.openxmlformats.org/officeDocument/2006/relationships/slide" Target="slides/slide150.xml"/><Relationship Id="rId152" Type="http://schemas.openxmlformats.org/officeDocument/2006/relationships/slide" Target="slides/slide15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53" Type="http://schemas.openxmlformats.org/officeDocument/2006/relationships/slide" Target="slides/slide152.xml"/><Relationship Id="rId154" Type="http://schemas.openxmlformats.org/officeDocument/2006/relationships/slide" Target="slides/slide153.xml"/><Relationship Id="rId155" Type="http://schemas.openxmlformats.org/officeDocument/2006/relationships/slide" Target="slides/slide154.xml"/><Relationship Id="rId156" Type="http://schemas.openxmlformats.org/officeDocument/2006/relationships/slide" Target="slides/slide155.xml"/><Relationship Id="rId157" Type="http://schemas.openxmlformats.org/officeDocument/2006/relationships/slide" Target="slides/slide156.xml"/><Relationship Id="rId158" Type="http://schemas.openxmlformats.org/officeDocument/2006/relationships/slide" Target="slides/slide157.xml"/><Relationship Id="rId159" Type="http://schemas.openxmlformats.org/officeDocument/2006/relationships/slide" Target="slides/slide158.xml"/><Relationship Id="rId190" Type="http://schemas.openxmlformats.org/officeDocument/2006/relationships/slide" Target="slides/slide189.xml"/><Relationship Id="rId191" Type="http://schemas.openxmlformats.org/officeDocument/2006/relationships/slide" Target="slides/slide190.xml"/><Relationship Id="rId192" Type="http://schemas.openxmlformats.org/officeDocument/2006/relationships/slide" Target="slides/slide191.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193" Type="http://schemas.openxmlformats.org/officeDocument/2006/relationships/slide" Target="slides/slide192.xml"/><Relationship Id="rId194" Type="http://schemas.openxmlformats.org/officeDocument/2006/relationships/slide" Target="slides/slide193.xml"/><Relationship Id="rId195" Type="http://schemas.openxmlformats.org/officeDocument/2006/relationships/slide" Target="slides/slide194.xml"/><Relationship Id="rId196" Type="http://schemas.openxmlformats.org/officeDocument/2006/relationships/slide" Target="slides/slide195.xml"/><Relationship Id="rId197" Type="http://schemas.openxmlformats.org/officeDocument/2006/relationships/slide" Target="slides/slide196.xml"/><Relationship Id="rId198" Type="http://schemas.openxmlformats.org/officeDocument/2006/relationships/slide" Target="slides/slide197.xml"/><Relationship Id="rId199" Type="http://schemas.openxmlformats.org/officeDocument/2006/relationships/slide" Target="slides/slide198.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120" Type="http://schemas.openxmlformats.org/officeDocument/2006/relationships/slide" Target="slides/slide119.xml"/><Relationship Id="rId121" Type="http://schemas.openxmlformats.org/officeDocument/2006/relationships/slide" Target="slides/slide120.xml"/><Relationship Id="rId122" Type="http://schemas.openxmlformats.org/officeDocument/2006/relationships/slide" Target="slides/slide121.xml"/><Relationship Id="rId123" Type="http://schemas.openxmlformats.org/officeDocument/2006/relationships/slide" Target="slides/slide122.xml"/><Relationship Id="rId124" Type="http://schemas.openxmlformats.org/officeDocument/2006/relationships/slide" Target="slides/slide123.xml"/><Relationship Id="rId125" Type="http://schemas.openxmlformats.org/officeDocument/2006/relationships/slide" Target="slides/slide124.xml"/><Relationship Id="rId126" Type="http://schemas.openxmlformats.org/officeDocument/2006/relationships/slide" Target="slides/slide125.xml"/><Relationship Id="rId127" Type="http://schemas.openxmlformats.org/officeDocument/2006/relationships/slide" Target="slides/slide126.xml"/><Relationship Id="rId128" Type="http://schemas.openxmlformats.org/officeDocument/2006/relationships/slide" Target="slides/slide127.xml"/><Relationship Id="rId129" Type="http://schemas.openxmlformats.org/officeDocument/2006/relationships/slide" Target="slides/slide128.xml"/><Relationship Id="rId160" Type="http://schemas.openxmlformats.org/officeDocument/2006/relationships/slide" Target="slides/slide159.xml"/><Relationship Id="rId161" Type="http://schemas.openxmlformats.org/officeDocument/2006/relationships/slide" Target="slides/slide160.xml"/><Relationship Id="rId162" Type="http://schemas.openxmlformats.org/officeDocument/2006/relationships/slide" Target="slides/slide16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63" Type="http://schemas.openxmlformats.org/officeDocument/2006/relationships/slide" Target="slides/slide162.xml"/><Relationship Id="rId164" Type="http://schemas.openxmlformats.org/officeDocument/2006/relationships/slide" Target="slides/slide163.xml"/><Relationship Id="rId165" Type="http://schemas.openxmlformats.org/officeDocument/2006/relationships/slide" Target="slides/slide164.xml"/><Relationship Id="rId166" Type="http://schemas.openxmlformats.org/officeDocument/2006/relationships/slide" Target="slides/slide165.xml"/><Relationship Id="rId167" Type="http://schemas.openxmlformats.org/officeDocument/2006/relationships/slide" Target="slides/slide166.xml"/><Relationship Id="rId168" Type="http://schemas.openxmlformats.org/officeDocument/2006/relationships/slide" Target="slides/slide167.xml"/><Relationship Id="rId169" Type="http://schemas.openxmlformats.org/officeDocument/2006/relationships/slide" Target="slides/slide168.xml"/><Relationship Id="rId200" Type="http://schemas.openxmlformats.org/officeDocument/2006/relationships/slide" Target="slides/slide199.xml"/><Relationship Id="rId201" Type="http://schemas.openxmlformats.org/officeDocument/2006/relationships/slide" Target="slides/slide200.xml"/><Relationship Id="rId202" Type="http://schemas.openxmlformats.org/officeDocument/2006/relationships/slide" Target="slides/slide201.xml"/><Relationship Id="rId203" Type="http://schemas.openxmlformats.org/officeDocument/2006/relationships/slide" Target="slides/slide202.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204" Type="http://schemas.openxmlformats.org/officeDocument/2006/relationships/slide" Target="slides/slide203.xml"/><Relationship Id="rId205" Type="http://schemas.openxmlformats.org/officeDocument/2006/relationships/slide" Target="slides/slide204.xml"/><Relationship Id="rId206" Type="http://schemas.openxmlformats.org/officeDocument/2006/relationships/slide" Target="slides/slide205.xml"/><Relationship Id="rId207" Type="http://schemas.openxmlformats.org/officeDocument/2006/relationships/slide" Target="slides/slide206.xml"/><Relationship Id="rId208" Type="http://schemas.openxmlformats.org/officeDocument/2006/relationships/slide" Target="slides/slide207.xml"/><Relationship Id="rId209" Type="http://schemas.openxmlformats.org/officeDocument/2006/relationships/slide" Target="slides/slide208.xml"/><Relationship Id="rId130" Type="http://schemas.openxmlformats.org/officeDocument/2006/relationships/slide" Target="slides/slide129.xml"/><Relationship Id="rId131" Type="http://schemas.openxmlformats.org/officeDocument/2006/relationships/slide" Target="slides/slide130.xml"/><Relationship Id="rId132" Type="http://schemas.openxmlformats.org/officeDocument/2006/relationships/slide" Target="slides/slide131.xml"/><Relationship Id="rId133" Type="http://schemas.openxmlformats.org/officeDocument/2006/relationships/slide" Target="slides/slide132.xml"/><Relationship Id="rId134" Type="http://schemas.openxmlformats.org/officeDocument/2006/relationships/slide" Target="slides/slide133.xml"/><Relationship Id="rId135" Type="http://schemas.openxmlformats.org/officeDocument/2006/relationships/slide" Target="slides/slide134.xml"/><Relationship Id="rId136" Type="http://schemas.openxmlformats.org/officeDocument/2006/relationships/slide" Target="slides/slide135.xml"/><Relationship Id="rId137" Type="http://schemas.openxmlformats.org/officeDocument/2006/relationships/slide" Target="slides/slide136.xml"/><Relationship Id="rId138" Type="http://schemas.openxmlformats.org/officeDocument/2006/relationships/slide" Target="slides/slide137.xml"/><Relationship Id="rId139" Type="http://schemas.openxmlformats.org/officeDocument/2006/relationships/slide" Target="slides/slide138.xml"/><Relationship Id="rId170" Type="http://schemas.openxmlformats.org/officeDocument/2006/relationships/slide" Target="slides/slide169.xml"/><Relationship Id="rId171" Type="http://schemas.openxmlformats.org/officeDocument/2006/relationships/slide" Target="slides/slide170.xml"/><Relationship Id="rId172" Type="http://schemas.openxmlformats.org/officeDocument/2006/relationships/slide" Target="slides/slide171.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173" Type="http://schemas.openxmlformats.org/officeDocument/2006/relationships/slide" Target="slides/slide172.xml"/><Relationship Id="rId174" Type="http://schemas.openxmlformats.org/officeDocument/2006/relationships/slide" Target="slides/slide173.xml"/><Relationship Id="rId175" Type="http://schemas.openxmlformats.org/officeDocument/2006/relationships/slide" Target="slides/slide174.xml"/><Relationship Id="rId176" Type="http://schemas.openxmlformats.org/officeDocument/2006/relationships/slide" Target="slides/slide175.xml"/><Relationship Id="rId177" Type="http://schemas.openxmlformats.org/officeDocument/2006/relationships/slide" Target="slides/slide176.xml"/><Relationship Id="rId178" Type="http://schemas.openxmlformats.org/officeDocument/2006/relationships/slide" Target="slides/slide177.xml"/><Relationship Id="rId179" Type="http://schemas.openxmlformats.org/officeDocument/2006/relationships/slide" Target="slides/slide178.xml"/><Relationship Id="rId210" Type="http://schemas.openxmlformats.org/officeDocument/2006/relationships/slide" Target="slides/slide209.xml"/><Relationship Id="rId211" Type="http://schemas.openxmlformats.org/officeDocument/2006/relationships/slide" Target="slides/slide210.xml"/><Relationship Id="rId212" Type="http://schemas.openxmlformats.org/officeDocument/2006/relationships/slide" Target="slides/slide211.xml"/><Relationship Id="rId213" Type="http://schemas.openxmlformats.org/officeDocument/2006/relationships/slide" Target="slides/slide212.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214" Type="http://schemas.openxmlformats.org/officeDocument/2006/relationships/slide" Target="slides/slide213.xml"/><Relationship Id="rId215" Type="http://schemas.openxmlformats.org/officeDocument/2006/relationships/slide" Target="slides/slide214.xml"/><Relationship Id="rId216" Type="http://schemas.openxmlformats.org/officeDocument/2006/relationships/slide" Target="slides/slide215.xml"/><Relationship Id="rId217" Type="http://schemas.openxmlformats.org/officeDocument/2006/relationships/slide" Target="slides/slide216.xml"/><Relationship Id="rId218" Type="http://schemas.openxmlformats.org/officeDocument/2006/relationships/slide" Target="slides/slide217.xml"/><Relationship Id="rId219" Type="http://schemas.openxmlformats.org/officeDocument/2006/relationships/slide" Target="slides/slide2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100" Type="http://schemas.openxmlformats.org/officeDocument/2006/relationships/slide" Target="slides/slide99.xml"/><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slide" Target="slides/slide102.xml"/><Relationship Id="rId104" Type="http://schemas.openxmlformats.org/officeDocument/2006/relationships/slide" Target="slides/slide103.xml"/><Relationship Id="rId105" Type="http://schemas.openxmlformats.org/officeDocument/2006/relationships/slide" Target="slides/slide104.xml"/><Relationship Id="rId106" Type="http://schemas.openxmlformats.org/officeDocument/2006/relationships/slide" Target="slides/slide105.xml"/><Relationship Id="rId107" Type="http://schemas.openxmlformats.org/officeDocument/2006/relationships/slide" Target="slides/slide106.xml"/><Relationship Id="rId108" Type="http://schemas.openxmlformats.org/officeDocument/2006/relationships/slide" Target="slides/slide107.xml"/><Relationship Id="rId109" Type="http://schemas.openxmlformats.org/officeDocument/2006/relationships/slide" Target="slides/slide108.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40" Type="http://schemas.openxmlformats.org/officeDocument/2006/relationships/slide" Target="slides/slide139.xml"/><Relationship Id="rId141" Type="http://schemas.openxmlformats.org/officeDocument/2006/relationships/slide" Target="slides/slide140.xml"/></Relationships>
</file>

<file path=ppt/_rels/viewProps.xml.rels><?xml version="1.0" encoding="UTF-8" standalone="yes"?>
<Relationships xmlns="http://schemas.openxmlformats.org/package/2006/relationships"><Relationship Id="rId13" Type="http://schemas.openxmlformats.org/officeDocument/2006/relationships/slide" Target="slides/slide168.xml"/><Relationship Id="rId14" Type="http://schemas.openxmlformats.org/officeDocument/2006/relationships/slide" Target="slides/slide169.xml"/><Relationship Id="rId15" Type="http://schemas.openxmlformats.org/officeDocument/2006/relationships/slide" Target="slides/slide171.xml"/><Relationship Id="rId16" Type="http://schemas.openxmlformats.org/officeDocument/2006/relationships/slide" Target="slides/slide172.xml"/><Relationship Id="rId17" Type="http://schemas.openxmlformats.org/officeDocument/2006/relationships/slide" Target="slides/slide173.xml"/><Relationship Id="rId18" Type="http://schemas.openxmlformats.org/officeDocument/2006/relationships/slide" Target="slides/slide174.xml"/><Relationship Id="rId19" Type="http://schemas.openxmlformats.org/officeDocument/2006/relationships/slide" Target="slides/slide175.xml"/><Relationship Id="rId50" Type="http://schemas.openxmlformats.org/officeDocument/2006/relationships/slide" Target="slides/slide211.xml"/><Relationship Id="rId51" Type="http://schemas.openxmlformats.org/officeDocument/2006/relationships/slide" Target="slides/slide212.xml"/><Relationship Id="rId52" Type="http://schemas.openxmlformats.org/officeDocument/2006/relationships/slide" Target="slides/slide214.xml"/><Relationship Id="rId53" Type="http://schemas.openxmlformats.org/officeDocument/2006/relationships/slide" Target="slides/slide215.xml"/><Relationship Id="rId54" Type="http://schemas.openxmlformats.org/officeDocument/2006/relationships/slide" Target="slides/slide216.xml"/><Relationship Id="rId55" Type="http://schemas.openxmlformats.org/officeDocument/2006/relationships/slide" Target="slides/slide217.xml"/><Relationship Id="rId56" Type="http://schemas.openxmlformats.org/officeDocument/2006/relationships/slide" Target="slides/slide218.xml"/><Relationship Id="rId57" Type="http://schemas.openxmlformats.org/officeDocument/2006/relationships/slide" Target="slides/slide221.xml"/><Relationship Id="rId40" Type="http://schemas.openxmlformats.org/officeDocument/2006/relationships/slide" Target="slides/slide200.xml"/><Relationship Id="rId41" Type="http://schemas.openxmlformats.org/officeDocument/2006/relationships/slide" Target="slides/slide201.xml"/><Relationship Id="rId42" Type="http://schemas.openxmlformats.org/officeDocument/2006/relationships/slide" Target="slides/slide202.xml"/><Relationship Id="rId43" Type="http://schemas.openxmlformats.org/officeDocument/2006/relationships/slide" Target="slides/slide203.xml"/><Relationship Id="rId44" Type="http://schemas.openxmlformats.org/officeDocument/2006/relationships/slide" Target="slides/slide204.xml"/><Relationship Id="rId45" Type="http://schemas.openxmlformats.org/officeDocument/2006/relationships/slide" Target="slides/slide205.xml"/><Relationship Id="rId46" Type="http://schemas.openxmlformats.org/officeDocument/2006/relationships/slide" Target="slides/slide206.xml"/><Relationship Id="rId47" Type="http://schemas.openxmlformats.org/officeDocument/2006/relationships/slide" Target="slides/slide207.xml"/><Relationship Id="rId48" Type="http://schemas.openxmlformats.org/officeDocument/2006/relationships/slide" Target="slides/slide209.xml"/><Relationship Id="rId49" Type="http://schemas.openxmlformats.org/officeDocument/2006/relationships/slide" Target="slides/slide210.xml"/><Relationship Id="rId1" Type="http://schemas.openxmlformats.org/officeDocument/2006/relationships/slide" Target="slides/slide1.xml"/><Relationship Id="rId2" Type="http://schemas.openxmlformats.org/officeDocument/2006/relationships/slide" Target="slides/slide2.xml"/><Relationship Id="rId3" Type="http://schemas.openxmlformats.org/officeDocument/2006/relationships/slide" Target="slides/slide8.xml"/><Relationship Id="rId4" Type="http://schemas.openxmlformats.org/officeDocument/2006/relationships/slide" Target="slides/slide9.xml"/><Relationship Id="rId5" Type="http://schemas.openxmlformats.org/officeDocument/2006/relationships/slide" Target="slides/slide10.xml"/><Relationship Id="rId6" Type="http://schemas.openxmlformats.org/officeDocument/2006/relationships/slide" Target="slides/slide71.xml"/><Relationship Id="rId7" Type="http://schemas.openxmlformats.org/officeDocument/2006/relationships/slide" Target="slides/slide122.xml"/><Relationship Id="rId8" Type="http://schemas.openxmlformats.org/officeDocument/2006/relationships/slide" Target="slides/slide163.xml"/><Relationship Id="rId9" Type="http://schemas.openxmlformats.org/officeDocument/2006/relationships/slide" Target="slides/slide164.xml"/><Relationship Id="rId30" Type="http://schemas.openxmlformats.org/officeDocument/2006/relationships/slide" Target="slides/slide188.xml"/><Relationship Id="rId31" Type="http://schemas.openxmlformats.org/officeDocument/2006/relationships/slide" Target="slides/slide190.xml"/><Relationship Id="rId32" Type="http://schemas.openxmlformats.org/officeDocument/2006/relationships/slide" Target="slides/slide191.xml"/><Relationship Id="rId33" Type="http://schemas.openxmlformats.org/officeDocument/2006/relationships/slide" Target="slides/slide192.xml"/><Relationship Id="rId34" Type="http://schemas.openxmlformats.org/officeDocument/2006/relationships/slide" Target="slides/slide193.xml"/><Relationship Id="rId35" Type="http://schemas.openxmlformats.org/officeDocument/2006/relationships/slide" Target="slides/slide194.xml"/><Relationship Id="rId36" Type="http://schemas.openxmlformats.org/officeDocument/2006/relationships/slide" Target="slides/slide195.xml"/><Relationship Id="rId37" Type="http://schemas.openxmlformats.org/officeDocument/2006/relationships/slide" Target="slides/slide196.xml"/><Relationship Id="rId38" Type="http://schemas.openxmlformats.org/officeDocument/2006/relationships/slide" Target="slides/slide198.xml"/><Relationship Id="rId39" Type="http://schemas.openxmlformats.org/officeDocument/2006/relationships/slide" Target="slides/slide199.xml"/><Relationship Id="rId20" Type="http://schemas.openxmlformats.org/officeDocument/2006/relationships/slide" Target="slides/slide176.xml"/><Relationship Id="rId21" Type="http://schemas.openxmlformats.org/officeDocument/2006/relationships/slide" Target="slides/slide177.xml"/><Relationship Id="rId22" Type="http://schemas.openxmlformats.org/officeDocument/2006/relationships/slide" Target="slides/slide178.xml"/><Relationship Id="rId23" Type="http://schemas.openxmlformats.org/officeDocument/2006/relationships/slide" Target="slides/slide179.xml"/><Relationship Id="rId24" Type="http://schemas.openxmlformats.org/officeDocument/2006/relationships/slide" Target="slides/slide181.xml"/><Relationship Id="rId25" Type="http://schemas.openxmlformats.org/officeDocument/2006/relationships/slide" Target="slides/slide182.xml"/><Relationship Id="rId26" Type="http://schemas.openxmlformats.org/officeDocument/2006/relationships/slide" Target="slides/slide183.xml"/><Relationship Id="rId27" Type="http://schemas.openxmlformats.org/officeDocument/2006/relationships/slide" Target="slides/slide184.xml"/><Relationship Id="rId28" Type="http://schemas.openxmlformats.org/officeDocument/2006/relationships/slide" Target="slides/slide186.xml"/><Relationship Id="rId29" Type="http://schemas.openxmlformats.org/officeDocument/2006/relationships/slide" Target="slides/slide187.xml"/><Relationship Id="rId10" Type="http://schemas.openxmlformats.org/officeDocument/2006/relationships/slide" Target="slides/slide165.xml"/><Relationship Id="rId11" Type="http://schemas.openxmlformats.org/officeDocument/2006/relationships/slide" Target="slides/slide166.xml"/><Relationship Id="rId12" Type="http://schemas.openxmlformats.org/officeDocument/2006/relationships/slide" Target="slides/slide16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200">
                <a:latin typeface="Times New Roman" charset="0"/>
              </a:defRPr>
            </a:lvl1pPr>
          </a:lstStyle>
          <a:p>
            <a:endParaRPr lang="en-US" altLang="en-US"/>
          </a:p>
        </p:txBody>
      </p:sp>
      <p:sp>
        <p:nvSpPr>
          <p:cNvPr id="3075" name="Rectangle 3"/>
          <p:cNvSpPr>
            <a:spLocks noGrp="1" noChangeArrowheads="1"/>
          </p:cNvSpPr>
          <p:nvPr>
            <p:ph type="dt"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200">
                <a:latin typeface="Times New Roman" charset="0"/>
              </a:defRPr>
            </a:lvl1pPr>
          </a:lstStyle>
          <a:p>
            <a:endParaRPr lang="en-US" altLang="en-US"/>
          </a:p>
        </p:txBody>
      </p:sp>
      <p:sp>
        <p:nvSpPr>
          <p:cNvPr id="3076" name="Rectangle 4"/>
          <p:cNvSpPr>
            <a:spLocks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sp>
      <p:sp>
        <p:nvSpPr>
          <p:cNvPr id="3077" name="Rectangle 5"/>
          <p:cNvSpPr>
            <a:spLocks noGrp="1" noChangeArrowheads="1"/>
          </p:cNvSpPr>
          <p:nvPr>
            <p:ph type="body" sz="quarter" idx="3"/>
          </p:nvPr>
        </p:nvSpPr>
        <p:spPr bwMode="auto">
          <a:xfrm>
            <a:off x="914400" y="4343400"/>
            <a:ext cx="5029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078" name="Rectangle 6"/>
          <p:cNvSpPr>
            <a:spLocks noGrp="1" noChangeArrowheads="1"/>
          </p:cNvSpPr>
          <p:nvPr>
            <p:ph type="ftr" sz="quarter" idx="4"/>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defRPr sz="1200">
                <a:latin typeface="Times New Roman" charset="0"/>
              </a:defRPr>
            </a:lvl1pPr>
          </a:lstStyle>
          <a:p>
            <a:endParaRPr lang="en-US" altLang="en-US"/>
          </a:p>
        </p:txBody>
      </p:sp>
      <p:sp>
        <p:nvSpPr>
          <p:cNvPr id="3079" name="Rectangle 7"/>
          <p:cNvSpPr>
            <a:spLocks noGrp="1" noChangeArrowheads="1"/>
          </p:cNvSpPr>
          <p:nvPr>
            <p:ph type="sldNum" sz="quarter" idx="5"/>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a:defRPr sz="1200">
                <a:latin typeface="Times New Roman" charset="0"/>
              </a:defRPr>
            </a:lvl1pPr>
          </a:lstStyle>
          <a:p>
            <a:fld id="{8F777AE5-6F23-6B4F-ABA0-7055E548672A}" type="slidenum">
              <a:rPr lang="en-US" altLang="en-US"/>
              <a:pPr/>
              <a:t>‹#›</a:t>
            </a:fld>
            <a:endParaRPr lang="en-US" altLang="en-US"/>
          </a:p>
        </p:txBody>
      </p:sp>
    </p:spTree>
    <p:extLst>
      <p:ext uri="{BB962C8B-B14F-4D97-AF65-F5344CB8AC3E}">
        <p14:creationId xmlns:p14="http://schemas.microsoft.com/office/powerpoint/2010/main" val="586804702"/>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Times New Roman" charset="0"/>
        <a:ea typeface="+mn-ea"/>
        <a:cs typeface="+mn-cs"/>
      </a:defRPr>
    </a:lvl1pPr>
    <a:lvl2pPr marL="457200" algn="l" rtl="0" fontAlgn="base">
      <a:spcBef>
        <a:spcPct val="30000"/>
      </a:spcBef>
      <a:spcAft>
        <a:spcPct val="0"/>
      </a:spcAft>
      <a:defRPr sz="1200" kern="1200">
        <a:solidFill>
          <a:schemeClr val="tx1"/>
        </a:solidFill>
        <a:latin typeface="Times New Roman" charset="0"/>
        <a:ea typeface="+mn-ea"/>
        <a:cs typeface="+mn-cs"/>
      </a:defRPr>
    </a:lvl2pPr>
    <a:lvl3pPr marL="914400" algn="l" rtl="0" fontAlgn="base">
      <a:spcBef>
        <a:spcPct val="30000"/>
      </a:spcBef>
      <a:spcAft>
        <a:spcPct val="0"/>
      </a:spcAft>
      <a:defRPr sz="1200" kern="1200">
        <a:solidFill>
          <a:schemeClr val="tx1"/>
        </a:solidFill>
        <a:latin typeface="Times New Roman" charset="0"/>
        <a:ea typeface="+mn-ea"/>
        <a:cs typeface="+mn-cs"/>
      </a:defRPr>
    </a:lvl3pPr>
    <a:lvl4pPr marL="1371600" algn="l" rtl="0" fontAlgn="base">
      <a:spcBef>
        <a:spcPct val="30000"/>
      </a:spcBef>
      <a:spcAft>
        <a:spcPct val="0"/>
      </a:spcAft>
      <a:defRPr sz="1200" kern="1200">
        <a:solidFill>
          <a:schemeClr val="tx1"/>
        </a:solidFill>
        <a:latin typeface="Times New Roman" charset="0"/>
        <a:ea typeface="+mn-ea"/>
        <a:cs typeface="+mn-cs"/>
      </a:defRPr>
    </a:lvl4pPr>
    <a:lvl5pPr marL="1828800" algn="l" rtl="0" fontAlgn="base">
      <a:spcBef>
        <a:spcPct val="30000"/>
      </a:spcBef>
      <a:spcAft>
        <a:spcPct val="0"/>
      </a:spcAft>
      <a:defRPr sz="1200" kern="1200">
        <a:solidFill>
          <a:schemeClr val="tx1"/>
        </a:solidFill>
        <a:latin typeface="Times New Roman"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5424616-D6F3-EA44-8F85-A3A5C51663D5}" type="slidenum">
              <a:rPr lang="en-US" altLang="en-US"/>
              <a:pPr/>
              <a:t>1</a:t>
            </a:fld>
            <a:endParaRPr lang="en-US" altLang="en-US"/>
          </a:p>
        </p:txBody>
      </p:sp>
      <p:sp>
        <p:nvSpPr>
          <p:cNvPr id="538626" name="Rectangle 2"/>
          <p:cNvSpPr>
            <a:spLocks noChangeArrowheads="1" noTextEdit="1"/>
          </p:cNvSpPr>
          <p:nvPr>
            <p:ph type="sldImg"/>
          </p:nvPr>
        </p:nvSpPr>
        <p:spPr>
          <a:ln/>
        </p:spPr>
      </p:sp>
      <p:sp>
        <p:nvSpPr>
          <p:cNvPr id="538627"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11817194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E197F33-AE94-F442-AAD9-90CFFAD52662}" type="slidenum">
              <a:rPr lang="en-US" altLang="en-US"/>
              <a:pPr/>
              <a:t>25</a:t>
            </a:fld>
            <a:endParaRPr lang="en-US" altLang="en-US"/>
          </a:p>
        </p:txBody>
      </p:sp>
      <p:sp>
        <p:nvSpPr>
          <p:cNvPr id="848898" name="Rectangle 2"/>
          <p:cNvSpPr>
            <a:spLocks noChangeArrowheads="1" noTextEdit="1"/>
          </p:cNvSpPr>
          <p:nvPr>
            <p:ph type="sldImg"/>
          </p:nvPr>
        </p:nvSpPr>
        <p:spPr>
          <a:ln/>
        </p:spPr>
      </p:sp>
      <p:sp>
        <p:nvSpPr>
          <p:cNvPr id="848899"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5670953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B2C200D-C399-B14D-BE96-634B7B06D4BD}" type="slidenum">
              <a:rPr lang="en-US" altLang="en-US"/>
              <a:pPr/>
              <a:t>26</a:t>
            </a:fld>
            <a:endParaRPr lang="en-US" altLang="en-US"/>
          </a:p>
        </p:txBody>
      </p:sp>
      <p:sp>
        <p:nvSpPr>
          <p:cNvPr id="849922" name="Rectangle 2"/>
          <p:cNvSpPr>
            <a:spLocks noChangeArrowheads="1" noTextEdit="1"/>
          </p:cNvSpPr>
          <p:nvPr>
            <p:ph type="sldImg"/>
          </p:nvPr>
        </p:nvSpPr>
        <p:spPr>
          <a:ln/>
        </p:spPr>
      </p:sp>
      <p:sp>
        <p:nvSpPr>
          <p:cNvPr id="849923"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6395590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DB42CD8-3B14-5843-8ABE-EC86DCDDC5EE}" type="slidenum">
              <a:rPr lang="en-US" altLang="en-US"/>
              <a:pPr/>
              <a:t>27</a:t>
            </a:fld>
            <a:endParaRPr lang="en-US" altLang="en-US"/>
          </a:p>
        </p:txBody>
      </p:sp>
      <p:sp>
        <p:nvSpPr>
          <p:cNvPr id="850946" name="Rectangle 2"/>
          <p:cNvSpPr>
            <a:spLocks noChangeArrowheads="1" noTextEdit="1"/>
          </p:cNvSpPr>
          <p:nvPr>
            <p:ph type="sldImg"/>
          </p:nvPr>
        </p:nvSpPr>
        <p:spPr>
          <a:ln/>
        </p:spPr>
      </p:sp>
      <p:sp>
        <p:nvSpPr>
          <p:cNvPr id="850947"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9132328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DAD07C3-AAC6-5A4D-ACAF-7574CA4F24FA}" type="slidenum">
              <a:rPr lang="en-US" altLang="en-US"/>
              <a:pPr/>
              <a:t>28</a:t>
            </a:fld>
            <a:endParaRPr lang="en-US" altLang="en-US"/>
          </a:p>
        </p:txBody>
      </p:sp>
      <p:sp>
        <p:nvSpPr>
          <p:cNvPr id="851970" name="Rectangle 2"/>
          <p:cNvSpPr>
            <a:spLocks noChangeArrowheads="1" noTextEdit="1"/>
          </p:cNvSpPr>
          <p:nvPr>
            <p:ph type="sldImg"/>
          </p:nvPr>
        </p:nvSpPr>
        <p:spPr>
          <a:ln/>
        </p:spPr>
      </p:sp>
      <p:sp>
        <p:nvSpPr>
          <p:cNvPr id="851971"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6395067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0251E36-7BB8-9D40-910A-5D1387A5E25D}" type="slidenum">
              <a:rPr lang="en-US" altLang="en-US"/>
              <a:pPr/>
              <a:t>29</a:t>
            </a:fld>
            <a:endParaRPr lang="en-US" altLang="en-US"/>
          </a:p>
        </p:txBody>
      </p:sp>
      <p:sp>
        <p:nvSpPr>
          <p:cNvPr id="852994" name="Rectangle 2"/>
          <p:cNvSpPr>
            <a:spLocks noChangeArrowheads="1" noTextEdit="1"/>
          </p:cNvSpPr>
          <p:nvPr>
            <p:ph type="sldImg"/>
          </p:nvPr>
        </p:nvSpPr>
        <p:spPr>
          <a:ln/>
        </p:spPr>
      </p:sp>
      <p:sp>
        <p:nvSpPr>
          <p:cNvPr id="852995"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334536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6CBA12-24EA-3942-898D-70D3F8C1F5A7}" type="slidenum">
              <a:rPr lang="en-US" altLang="en-US"/>
              <a:pPr/>
              <a:t>30</a:t>
            </a:fld>
            <a:endParaRPr lang="en-US" altLang="en-US"/>
          </a:p>
        </p:txBody>
      </p:sp>
      <p:sp>
        <p:nvSpPr>
          <p:cNvPr id="854018" name="Rectangle 2"/>
          <p:cNvSpPr>
            <a:spLocks noChangeArrowheads="1" noTextEdit="1"/>
          </p:cNvSpPr>
          <p:nvPr>
            <p:ph type="sldImg"/>
          </p:nvPr>
        </p:nvSpPr>
        <p:spPr>
          <a:ln/>
        </p:spPr>
      </p:sp>
      <p:sp>
        <p:nvSpPr>
          <p:cNvPr id="854019"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17625157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E813FBA-BFF0-484E-AD91-E6B491AA26C9}" type="slidenum">
              <a:rPr lang="en-US" altLang="en-US"/>
              <a:pPr/>
              <a:t>15</a:t>
            </a:fld>
            <a:endParaRPr lang="en-US" altLang="en-US"/>
          </a:p>
        </p:txBody>
      </p:sp>
      <p:sp>
        <p:nvSpPr>
          <p:cNvPr id="840706" name="Rectangle 2"/>
          <p:cNvSpPr>
            <a:spLocks noChangeArrowheads="1" noTextEdit="1"/>
          </p:cNvSpPr>
          <p:nvPr>
            <p:ph type="sldImg"/>
          </p:nvPr>
        </p:nvSpPr>
        <p:spPr>
          <a:ln/>
        </p:spPr>
      </p:sp>
      <p:sp>
        <p:nvSpPr>
          <p:cNvPr id="840707"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12307009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04E9868-C0E6-7343-B9DA-5439997F563F}" type="slidenum">
              <a:rPr lang="en-US" altLang="en-US"/>
              <a:pPr/>
              <a:t>17</a:t>
            </a:fld>
            <a:endParaRPr lang="en-US" altLang="en-US"/>
          </a:p>
        </p:txBody>
      </p:sp>
      <p:sp>
        <p:nvSpPr>
          <p:cNvPr id="841730" name="Rectangle 2"/>
          <p:cNvSpPr>
            <a:spLocks noChangeArrowheads="1" noTextEdit="1"/>
          </p:cNvSpPr>
          <p:nvPr>
            <p:ph type="sldImg"/>
          </p:nvPr>
        </p:nvSpPr>
        <p:spPr>
          <a:ln/>
        </p:spPr>
      </p:sp>
      <p:sp>
        <p:nvSpPr>
          <p:cNvPr id="841731"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19762657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8FF6F6D-FC32-E449-B2D5-6F8F8B78E63C}" type="slidenum">
              <a:rPr lang="en-US" altLang="en-US"/>
              <a:pPr/>
              <a:t>18</a:t>
            </a:fld>
            <a:endParaRPr lang="en-US" altLang="en-US"/>
          </a:p>
        </p:txBody>
      </p:sp>
      <p:sp>
        <p:nvSpPr>
          <p:cNvPr id="842754" name="Rectangle 2"/>
          <p:cNvSpPr>
            <a:spLocks noChangeArrowheads="1" noTextEdit="1"/>
          </p:cNvSpPr>
          <p:nvPr>
            <p:ph type="sldImg"/>
          </p:nvPr>
        </p:nvSpPr>
        <p:spPr>
          <a:ln/>
        </p:spPr>
      </p:sp>
      <p:sp>
        <p:nvSpPr>
          <p:cNvPr id="842755"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21165606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9436092-9F80-C945-86E0-CBB1A0C75E10}" type="slidenum">
              <a:rPr lang="en-US" altLang="en-US"/>
              <a:pPr/>
              <a:t>19</a:t>
            </a:fld>
            <a:endParaRPr lang="en-US" altLang="en-US"/>
          </a:p>
        </p:txBody>
      </p:sp>
      <p:sp>
        <p:nvSpPr>
          <p:cNvPr id="843778" name="Rectangle 2"/>
          <p:cNvSpPr>
            <a:spLocks noChangeArrowheads="1" noTextEdit="1"/>
          </p:cNvSpPr>
          <p:nvPr>
            <p:ph type="sldImg"/>
          </p:nvPr>
        </p:nvSpPr>
        <p:spPr>
          <a:ln/>
        </p:spPr>
      </p:sp>
      <p:sp>
        <p:nvSpPr>
          <p:cNvPr id="843779"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21152954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51EB0A7-3B39-C846-9CB4-A765404CB188}" type="slidenum">
              <a:rPr lang="en-US" altLang="en-US"/>
              <a:pPr/>
              <a:t>20</a:t>
            </a:fld>
            <a:endParaRPr lang="en-US" altLang="en-US"/>
          </a:p>
        </p:txBody>
      </p:sp>
      <p:sp>
        <p:nvSpPr>
          <p:cNvPr id="844802" name="Rectangle 2"/>
          <p:cNvSpPr>
            <a:spLocks noChangeArrowheads="1" noTextEdit="1"/>
          </p:cNvSpPr>
          <p:nvPr>
            <p:ph type="sldImg"/>
          </p:nvPr>
        </p:nvSpPr>
        <p:spPr>
          <a:ln/>
        </p:spPr>
      </p:sp>
      <p:sp>
        <p:nvSpPr>
          <p:cNvPr id="844803"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1791377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5520ADF-67C7-D040-A34D-7228356A2CE8}" type="slidenum">
              <a:rPr lang="en-US" altLang="en-US"/>
              <a:pPr/>
              <a:t>21</a:t>
            </a:fld>
            <a:endParaRPr lang="en-US" altLang="en-US"/>
          </a:p>
        </p:txBody>
      </p:sp>
      <p:sp>
        <p:nvSpPr>
          <p:cNvPr id="845826" name="Rectangle 2"/>
          <p:cNvSpPr>
            <a:spLocks noChangeArrowheads="1" noTextEdit="1"/>
          </p:cNvSpPr>
          <p:nvPr>
            <p:ph type="sldImg"/>
          </p:nvPr>
        </p:nvSpPr>
        <p:spPr>
          <a:ln/>
        </p:spPr>
      </p:sp>
      <p:sp>
        <p:nvSpPr>
          <p:cNvPr id="845827"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21441462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EFC39AA-4DB7-9742-990F-46AD6EA1A571}" type="slidenum">
              <a:rPr lang="en-US" altLang="en-US"/>
              <a:pPr/>
              <a:t>23</a:t>
            </a:fld>
            <a:endParaRPr lang="en-US" altLang="en-US"/>
          </a:p>
        </p:txBody>
      </p:sp>
      <p:sp>
        <p:nvSpPr>
          <p:cNvPr id="846850" name="Rectangle 2"/>
          <p:cNvSpPr>
            <a:spLocks noChangeArrowheads="1" noTextEdit="1"/>
          </p:cNvSpPr>
          <p:nvPr>
            <p:ph type="sldImg"/>
          </p:nvPr>
        </p:nvSpPr>
        <p:spPr>
          <a:ln/>
        </p:spPr>
      </p:sp>
      <p:sp>
        <p:nvSpPr>
          <p:cNvPr id="846851"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18902758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806FF67-5179-674C-9638-F9F62D8FE76C}" type="slidenum">
              <a:rPr lang="en-US" altLang="en-US"/>
              <a:pPr/>
              <a:t>24</a:t>
            </a:fld>
            <a:endParaRPr lang="en-US" altLang="en-US"/>
          </a:p>
        </p:txBody>
      </p:sp>
      <p:sp>
        <p:nvSpPr>
          <p:cNvPr id="847874" name="Rectangle 2"/>
          <p:cNvSpPr>
            <a:spLocks noChangeArrowheads="1" noTextEdit="1"/>
          </p:cNvSpPr>
          <p:nvPr>
            <p:ph type="sldImg"/>
          </p:nvPr>
        </p:nvSpPr>
        <p:spPr>
          <a:ln/>
        </p:spPr>
      </p:sp>
      <p:sp>
        <p:nvSpPr>
          <p:cNvPr id="847875"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21402343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2B254BB2-FAE2-F742-9ACD-5B6260C9CD14}" type="slidenum">
              <a:rPr lang="en-US" altLang="en-US"/>
              <a:pPr/>
              <a:t>‹#›</a:t>
            </a:fld>
            <a:endParaRPr lang="en-US" altLang="en-US"/>
          </a:p>
        </p:txBody>
      </p:sp>
    </p:spTree>
    <p:extLst>
      <p:ext uri="{BB962C8B-B14F-4D97-AF65-F5344CB8AC3E}">
        <p14:creationId xmlns:p14="http://schemas.microsoft.com/office/powerpoint/2010/main" val="2134221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CC1C80B6-2E29-4E40-ADD1-2A124BA6CBF4}" type="slidenum">
              <a:rPr lang="en-US" altLang="en-US"/>
              <a:pPr/>
              <a:t>‹#›</a:t>
            </a:fld>
            <a:endParaRPr lang="en-US" altLang="en-US"/>
          </a:p>
        </p:txBody>
      </p:sp>
    </p:spTree>
    <p:extLst>
      <p:ext uri="{BB962C8B-B14F-4D97-AF65-F5344CB8AC3E}">
        <p14:creationId xmlns:p14="http://schemas.microsoft.com/office/powerpoint/2010/main" val="583037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26EADB30-3D6E-ED4D-B6A4-3FE6BCAD5090}" type="slidenum">
              <a:rPr lang="en-US" altLang="en-US"/>
              <a:pPr/>
              <a:t>‹#›</a:t>
            </a:fld>
            <a:endParaRPr lang="en-US" altLang="en-US"/>
          </a:p>
        </p:txBody>
      </p:sp>
    </p:spTree>
    <p:extLst>
      <p:ext uri="{BB962C8B-B14F-4D97-AF65-F5344CB8AC3E}">
        <p14:creationId xmlns:p14="http://schemas.microsoft.com/office/powerpoint/2010/main" val="6585832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685800" y="6248400"/>
            <a:ext cx="1905000" cy="457200"/>
          </a:xfrm>
        </p:spPr>
        <p:txBody>
          <a:bodyPr/>
          <a:lstStyle>
            <a:lvl1pPr>
              <a:defRPr/>
            </a:lvl1pPr>
          </a:lstStyle>
          <a:p>
            <a:endParaRPr lang="en-US" altLang="en-US"/>
          </a:p>
        </p:txBody>
      </p:sp>
      <p:sp>
        <p:nvSpPr>
          <p:cNvPr id="7" name="Footer Placeholder 6"/>
          <p:cNvSpPr>
            <a:spLocks noGrp="1"/>
          </p:cNvSpPr>
          <p:nvPr>
            <p:ph type="ftr" sz="quarter" idx="11"/>
          </p:nvPr>
        </p:nvSpPr>
        <p:spPr>
          <a:xfrm>
            <a:off x="3124200" y="6248400"/>
            <a:ext cx="2895600" cy="457200"/>
          </a:xfrm>
        </p:spPr>
        <p:txBody>
          <a:bodyPr/>
          <a:lstStyle>
            <a:lvl1pPr>
              <a:defRPr/>
            </a:lvl1pPr>
          </a:lstStyle>
          <a:p>
            <a:endParaRPr lang="en-US" altLang="en-US"/>
          </a:p>
        </p:txBody>
      </p:sp>
      <p:sp>
        <p:nvSpPr>
          <p:cNvPr id="8" name="Slide Number Placeholder 7"/>
          <p:cNvSpPr>
            <a:spLocks noGrp="1"/>
          </p:cNvSpPr>
          <p:nvPr>
            <p:ph type="sldNum" sz="quarter" idx="12"/>
          </p:nvPr>
        </p:nvSpPr>
        <p:spPr>
          <a:xfrm>
            <a:off x="6553200" y="6248400"/>
            <a:ext cx="1905000" cy="457200"/>
          </a:xfrm>
        </p:spPr>
        <p:txBody>
          <a:bodyPr/>
          <a:lstStyle>
            <a:lvl1pPr>
              <a:defRPr/>
            </a:lvl1pPr>
          </a:lstStyle>
          <a:p>
            <a:fld id="{284FB9CC-609D-594E-9738-0EB7CE5E2B3F}" type="slidenum">
              <a:rPr lang="en-US" altLang="en-US"/>
              <a:pPr/>
              <a:t>‹#›</a:t>
            </a:fld>
            <a:endParaRPr lang="en-US" altLang="en-US"/>
          </a:p>
        </p:txBody>
      </p:sp>
    </p:spTree>
    <p:extLst>
      <p:ext uri="{BB962C8B-B14F-4D97-AF65-F5344CB8AC3E}">
        <p14:creationId xmlns:p14="http://schemas.microsoft.com/office/powerpoint/2010/main" val="6774282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1981200"/>
            <a:ext cx="7772400" cy="4114800"/>
          </a:xfrm>
        </p:spPr>
        <p:txBody>
          <a:bodyPr/>
          <a:lstStyle/>
          <a:p>
            <a:endParaRPr lang="en-US"/>
          </a:p>
        </p:txBody>
      </p:sp>
      <p:sp>
        <p:nvSpPr>
          <p:cNvPr id="4" name="Date Placeholder 3"/>
          <p:cNvSpPr>
            <a:spLocks noGrp="1"/>
          </p:cNvSpPr>
          <p:nvPr>
            <p:ph type="dt" sz="half" idx="10"/>
          </p:nvPr>
        </p:nvSpPr>
        <p:spPr>
          <a:xfrm>
            <a:off x="685800" y="6248400"/>
            <a:ext cx="1905000" cy="457200"/>
          </a:xfrm>
        </p:spPr>
        <p:txBody>
          <a:bodyPr/>
          <a:lstStyle>
            <a:lvl1pPr>
              <a:defRPr/>
            </a:lvl1pPr>
          </a:lstStyle>
          <a:p>
            <a:endParaRPr lang="en-US" altLang="en-US"/>
          </a:p>
        </p:txBody>
      </p:sp>
      <p:sp>
        <p:nvSpPr>
          <p:cNvPr id="5" name="Footer Placeholder 4"/>
          <p:cNvSpPr>
            <a:spLocks noGrp="1"/>
          </p:cNvSpPr>
          <p:nvPr>
            <p:ph type="ftr" sz="quarter" idx="11"/>
          </p:nvPr>
        </p:nvSpPr>
        <p:spPr>
          <a:xfrm>
            <a:off x="3124200" y="6248400"/>
            <a:ext cx="2895600" cy="457200"/>
          </a:xfrm>
        </p:spPr>
        <p:txBody>
          <a:bodyPr/>
          <a:lstStyle>
            <a:lvl1pPr>
              <a:defRPr/>
            </a:lvl1pPr>
          </a:lstStyle>
          <a:p>
            <a:endParaRPr lang="en-US" altLang="en-US"/>
          </a:p>
        </p:txBody>
      </p:sp>
      <p:sp>
        <p:nvSpPr>
          <p:cNvPr id="6" name="Slide Number Placeholder 5"/>
          <p:cNvSpPr>
            <a:spLocks noGrp="1"/>
          </p:cNvSpPr>
          <p:nvPr>
            <p:ph type="sldNum" sz="quarter" idx="12"/>
          </p:nvPr>
        </p:nvSpPr>
        <p:spPr>
          <a:xfrm>
            <a:off x="6553200" y="6248400"/>
            <a:ext cx="1905000" cy="457200"/>
          </a:xfrm>
        </p:spPr>
        <p:txBody>
          <a:bodyPr/>
          <a:lstStyle>
            <a:lvl1pPr>
              <a:defRPr/>
            </a:lvl1pPr>
          </a:lstStyle>
          <a:p>
            <a:fld id="{A112DDF0-2078-BA49-899E-CBABF7983AB4}" type="slidenum">
              <a:rPr lang="en-US" altLang="en-US"/>
              <a:pPr/>
              <a:t>‹#›</a:t>
            </a:fld>
            <a:endParaRPr lang="en-US" altLang="en-US"/>
          </a:p>
        </p:txBody>
      </p:sp>
    </p:spTree>
    <p:extLst>
      <p:ext uri="{BB962C8B-B14F-4D97-AF65-F5344CB8AC3E}">
        <p14:creationId xmlns:p14="http://schemas.microsoft.com/office/powerpoint/2010/main" val="17264236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685800" y="6248400"/>
            <a:ext cx="1905000" cy="457200"/>
          </a:xfrm>
        </p:spPr>
        <p:txBody>
          <a:bodyPr/>
          <a:lstStyle>
            <a:lvl1pPr>
              <a:defRPr/>
            </a:lvl1pPr>
          </a:lstStyle>
          <a:p>
            <a:endParaRPr lang="en-US" altLang="en-US"/>
          </a:p>
        </p:txBody>
      </p:sp>
      <p:sp>
        <p:nvSpPr>
          <p:cNvPr id="4" name="Footer Placeholder 3"/>
          <p:cNvSpPr>
            <a:spLocks noGrp="1"/>
          </p:cNvSpPr>
          <p:nvPr>
            <p:ph type="ftr" sz="quarter" idx="11"/>
          </p:nvPr>
        </p:nvSpPr>
        <p:spPr>
          <a:xfrm>
            <a:off x="3124200" y="6248400"/>
            <a:ext cx="2895600" cy="457200"/>
          </a:xfrm>
        </p:spPr>
        <p:txBody>
          <a:bodyPr/>
          <a:lstStyle>
            <a:lvl1pPr>
              <a:defRPr/>
            </a:lvl1pPr>
          </a:lstStyle>
          <a:p>
            <a:endParaRPr lang="en-US" altLang="en-US"/>
          </a:p>
        </p:txBody>
      </p:sp>
      <p:sp>
        <p:nvSpPr>
          <p:cNvPr id="5" name="Slide Number Placeholder 4"/>
          <p:cNvSpPr>
            <a:spLocks noGrp="1"/>
          </p:cNvSpPr>
          <p:nvPr>
            <p:ph type="sldNum" sz="quarter" idx="12"/>
          </p:nvPr>
        </p:nvSpPr>
        <p:spPr>
          <a:xfrm>
            <a:off x="6553200" y="6248400"/>
            <a:ext cx="1905000" cy="457200"/>
          </a:xfrm>
        </p:spPr>
        <p:txBody>
          <a:bodyPr/>
          <a:lstStyle>
            <a:lvl1pPr>
              <a:defRPr/>
            </a:lvl1pPr>
          </a:lstStyle>
          <a:p>
            <a:fld id="{A12A064E-9BC1-B24E-B64D-7628E507089E}" type="slidenum">
              <a:rPr lang="en-US" altLang="en-US"/>
              <a:pPr/>
              <a:t>‹#›</a:t>
            </a:fld>
            <a:endParaRPr lang="en-US" altLang="en-US"/>
          </a:p>
        </p:txBody>
      </p:sp>
    </p:spTree>
    <p:extLst>
      <p:ext uri="{BB962C8B-B14F-4D97-AF65-F5344CB8AC3E}">
        <p14:creationId xmlns:p14="http://schemas.microsoft.com/office/powerpoint/2010/main" val="13510502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2DCEF3BF-91E5-B640-966A-DE75352846AD}" type="slidenum">
              <a:rPr lang="en-US" altLang="en-US"/>
              <a:pPr/>
              <a:t>‹#›</a:t>
            </a:fld>
            <a:endParaRPr lang="en-US" altLang="en-US"/>
          </a:p>
        </p:txBody>
      </p:sp>
    </p:spTree>
    <p:extLst>
      <p:ext uri="{BB962C8B-B14F-4D97-AF65-F5344CB8AC3E}">
        <p14:creationId xmlns:p14="http://schemas.microsoft.com/office/powerpoint/2010/main" val="6891912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9FF55012-FCFC-594E-9B0A-D2219CA733C2}" type="slidenum">
              <a:rPr lang="en-US" altLang="en-US"/>
              <a:pPr/>
              <a:t>‹#›</a:t>
            </a:fld>
            <a:endParaRPr lang="en-US" altLang="en-US"/>
          </a:p>
        </p:txBody>
      </p:sp>
    </p:spTree>
    <p:extLst>
      <p:ext uri="{BB962C8B-B14F-4D97-AF65-F5344CB8AC3E}">
        <p14:creationId xmlns:p14="http://schemas.microsoft.com/office/powerpoint/2010/main" val="18588036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986B07EB-4876-4E40-BDCF-9F8A520FDF82}" type="slidenum">
              <a:rPr lang="en-US" altLang="en-US"/>
              <a:pPr/>
              <a:t>‹#›</a:t>
            </a:fld>
            <a:endParaRPr lang="en-US" altLang="en-US"/>
          </a:p>
        </p:txBody>
      </p:sp>
    </p:spTree>
    <p:extLst>
      <p:ext uri="{BB962C8B-B14F-4D97-AF65-F5344CB8AC3E}">
        <p14:creationId xmlns:p14="http://schemas.microsoft.com/office/powerpoint/2010/main" val="14675090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p>
        </p:txBody>
      </p:sp>
      <p:sp>
        <p:nvSpPr>
          <p:cNvPr id="8" name="Footer Placeholder 7"/>
          <p:cNvSpPr>
            <a:spLocks noGrp="1"/>
          </p:cNvSpPr>
          <p:nvPr>
            <p:ph type="ftr" sz="quarter" idx="11"/>
          </p:nvPr>
        </p:nvSpPr>
        <p:spPr/>
        <p:txBody>
          <a:bodyPr/>
          <a:lstStyle>
            <a:lvl1pPr>
              <a:defRPr/>
            </a:lvl1pPr>
          </a:lstStyle>
          <a:p>
            <a:endParaRPr lang="en-US" altLang="en-US"/>
          </a:p>
        </p:txBody>
      </p:sp>
      <p:sp>
        <p:nvSpPr>
          <p:cNvPr id="9" name="Slide Number Placeholder 8"/>
          <p:cNvSpPr>
            <a:spLocks noGrp="1"/>
          </p:cNvSpPr>
          <p:nvPr>
            <p:ph type="sldNum" sz="quarter" idx="12"/>
          </p:nvPr>
        </p:nvSpPr>
        <p:spPr/>
        <p:txBody>
          <a:bodyPr/>
          <a:lstStyle>
            <a:lvl1pPr>
              <a:defRPr/>
            </a:lvl1pPr>
          </a:lstStyle>
          <a:p>
            <a:fld id="{5864DF32-AE61-E54C-B111-A9E594547E1E}" type="slidenum">
              <a:rPr lang="en-US" altLang="en-US"/>
              <a:pPr/>
              <a:t>‹#›</a:t>
            </a:fld>
            <a:endParaRPr lang="en-US" altLang="en-US"/>
          </a:p>
        </p:txBody>
      </p:sp>
    </p:spTree>
    <p:extLst>
      <p:ext uri="{BB962C8B-B14F-4D97-AF65-F5344CB8AC3E}">
        <p14:creationId xmlns:p14="http://schemas.microsoft.com/office/powerpoint/2010/main" val="5757242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p>
        </p:txBody>
      </p:sp>
      <p:sp>
        <p:nvSpPr>
          <p:cNvPr id="4" name="Footer Placeholder 3"/>
          <p:cNvSpPr>
            <a:spLocks noGrp="1"/>
          </p:cNvSpPr>
          <p:nvPr>
            <p:ph type="ftr" sz="quarter" idx="11"/>
          </p:nvPr>
        </p:nvSpPr>
        <p:spPr/>
        <p:txBody>
          <a:bodyPr/>
          <a:lstStyle>
            <a:lvl1pPr>
              <a:defRPr/>
            </a:lvl1pPr>
          </a:lstStyle>
          <a:p>
            <a:endParaRPr lang="en-US" altLang="en-US"/>
          </a:p>
        </p:txBody>
      </p:sp>
      <p:sp>
        <p:nvSpPr>
          <p:cNvPr id="5" name="Slide Number Placeholder 4"/>
          <p:cNvSpPr>
            <a:spLocks noGrp="1"/>
          </p:cNvSpPr>
          <p:nvPr>
            <p:ph type="sldNum" sz="quarter" idx="12"/>
          </p:nvPr>
        </p:nvSpPr>
        <p:spPr/>
        <p:txBody>
          <a:bodyPr/>
          <a:lstStyle>
            <a:lvl1pPr>
              <a:defRPr/>
            </a:lvl1pPr>
          </a:lstStyle>
          <a:p>
            <a:fld id="{BA186A22-5026-904F-B5AF-6E81299C1BA0}" type="slidenum">
              <a:rPr lang="en-US" altLang="en-US"/>
              <a:pPr/>
              <a:t>‹#›</a:t>
            </a:fld>
            <a:endParaRPr lang="en-US" altLang="en-US"/>
          </a:p>
        </p:txBody>
      </p:sp>
    </p:spTree>
    <p:extLst>
      <p:ext uri="{BB962C8B-B14F-4D97-AF65-F5344CB8AC3E}">
        <p14:creationId xmlns:p14="http://schemas.microsoft.com/office/powerpoint/2010/main" val="17843291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p>
        </p:txBody>
      </p:sp>
      <p:sp>
        <p:nvSpPr>
          <p:cNvPr id="3" name="Footer Placeholder 2"/>
          <p:cNvSpPr>
            <a:spLocks noGrp="1"/>
          </p:cNvSpPr>
          <p:nvPr>
            <p:ph type="ftr" sz="quarter" idx="11"/>
          </p:nvPr>
        </p:nvSpPr>
        <p:spPr/>
        <p:txBody>
          <a:bodyPr/>
          <a:lstStyle>
            <a:lvl1pPr>
              <a:defRPr/>
            </a:lvl1pPr>
          </a:lstStyle>
          <a:p>
            <a:endParaRPr lang="en-US" altLang="en-US"/>
          </a:p>
        </p:txBody>
      </p:sp>
      <p:sp>
        <p:nvSpPr>
          <p:cNvPr id="4" name="Slide Number Placeholder 3"/>
          <p:cNvSpPr>
            <a:spLocks noGrp="1"/>
          </p:cNvSpPr>
          <p:nvPr>
            <p:ph type="sldNum" sz="quarter" idx="12"/>
          </p:nvPr>
        </p:nvSpPr>
        <p:spPr/>
        <p:txBody>
          <a:bodyPr/>
          <a:lstStyle>
            <a:lvl1pPr>
              <a:defRPr/>
            </a:lvl1pPr>
          </a:lstStyle>
          <a:p>
            <a:fld id="{28B5694F-7D1A-F747-801C-16085DCA44E2}" type="slidenum">
              <a:rPr lang="en-US" altLang="en-US"/>
              <a:pPr/>
              <a:t>‹#›</a:t>
            </a:fld>
            <a:endParaRPr lang="en-US" altLang="en-US"/>
          </a:p>
        </p:txBody>
      </p:sp>
    </p:spTree>
    <p:extLst>
      <p:ext uri="{BB962C8B-B14F-4D97-AF65-F5344CB8AC3E}">
        <p14:creationId xmlns:p14="http://schemas.microsoft.com/office/powerpoint/2010/main" val="17575706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9A9E75B0-E2E7-AB4A-AB56-3CC249D5B1DF}" type="slidenum">
              <a:rPr lang="en-US" altLang="en-US"/>
              <a:pPr/>
              <a:t>‹#›</a:t>
            </a:fld>
            <a:endParaRPr lang="en-US" altLang="en-US"/>
          </a:p>
        </p:txBody>
      </p:sp>
    </p:spTree>
    <p:extLst>
      <p:ext uri="{BB962C8B-B14F-4D97-AF65-F5344CB8AC3E}">
        <p14:creationId xmlns:p14="http://schemas.microsoft.com/office/powerpoint/2010/main" val="8516105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AF0BCDAB-C562-F74B-BD82-860B2881470D}" type="slidenum">
              <a:rPr lang="en-US" altLang="en-US"/>
              <a:pPr/>
              <a:t>‹#›</a:t>
            </a:fld>
            <a:endParaRPr lang="en-US" altLang="en-US"/>
          </a:p>
        </p:txBody>
      </p:sp>
    </p:spTree>
    <p:extLst>
      <p:ext uri="{BB962C8B-B14F-4D97-AF65-F5344CB8AC3E}">
        <p14:creationId xmlns:p14="http://schemas.microsoft.com/office/powerpoint/2010/main" val="40124244"/>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theme" Target="../theme/theme1.xml"/><Relationship Id="rId16"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6"/>
          <a:srcRect/>
          <a:tile tx="0" ty="0" sx="100000" sy="100000" flip="none" algn="tl"/>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b="0" i="0">
                <a:latin typeface="+mn-lt"/>
              </a:defRPr>
            </a:lvl1pPr>
          </a:lstStyle>
          <a:p>
            <a:endParaRPr lang="en-US" alt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b="0" i="0">
                <a:latin typeface="+mn-lt"/>
              </a:defRPr>
            </a:lvl1pPr>
          </a:lstStyle>
          <a:p>
            <a:endParaRPr lang="en-US" alt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b="0" i="0">
                <a:latin typeface="+mn-lt"/>
              </a:defRPr>
            </a:lvl1pPr>
          </a:lstStyle>
          <a:p>
            <a:fld id="{29609B0C-E884-C14A-9E6F-17CCD9BD2A61}"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hf hdr="0" ftr="0" dt="0"/>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defRPr>
      </a:lvl2pPr>
      <a:lvl3pPr algn="ctr" rtl="0" fontAlgn="base">
        <a:spcBef>
          <a:spcPct val="0"/>
        </a:spcBef>
        <a:spcAft>
          <a:spcPct val="0"/>
        </a:spcAft>
        <a:defRPr sz="4400">
          <a:solidFill>
            <a:schemeClr val="tx2"/>
          </a:solidFill>
          <a:latin typeface="Times New Roman" charset="0"/>
        </a:defRPr>
      </a:lvl3pPr>
      <a:lvl4pPr algn="ctr" rtl="0" fontAlgn="base">
        <a:spcBef>
          <a:spcPct val="0"/>
        </a:spcBef>
        <a:spcAft>
          <a:spcPct val="0"/>
        </a:spcAft>
        <a:defRPr sz="4400">
          <a:solidFill>
            <a:schemeClr val="tx2"/>
          </a:solidFill>
          <a:latin typeface="Times New Roman" charset="0"/>
        </a:defRPr>
      </a:lvl4pPr>
      <a:lvl5pPr algn="ctr" rtl="0" fontAlgn="base">
        <a:spcBef>
          <a:spcPct val="0"/>
        </a:spcBef>
        <a:spcAft>
          <a:spcPct val="0"/>
        </a:spcAft>
        <a:defRPr sz="4400">
          <a:solidFill>
            <a:schemeClr val="tx2"/>
          </a:solidFill>
          <a:latin typeface="Times New Roman" charset="0"/>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jpeg"/><Relationship Id="rId5" Type="http://schemas.openxmlformats.org/officeDocument/2006/relationships/image" Target="../media/image4.jpeg"/><Relationship Id="rId6" Type="http://schemas.openxmlformats.org/officeDocument/2006/relationships/image" Target="../media/image5.png"/><Relationship Id="rId1" Type="http://schemas.openxmlformats.org/officeDocument/2006/relationships/slideLayout" Target="../slideLayouts/slideLayout1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1.png"/><Relationship Id="rId3" Type="http://schemas.openxmlformats.org/officeDocument/2006/relationships/image" Target="../media/image12.png"/></Relationships>
</file>

<file path=ppt/slides/_rels/slide100.xml.rels><?xml version="1.0" encoding="UTF-8" standalone="yes"?>
<Relationships xmlns="http://schemas.openxmlformats.org/package/2006/relationships"><Relationship Id="rId3" Type="http://schemas.openxmlformats.org/officeDocument/2006/relationships/image" Target="../media/image129.jpeg"/><Relationship Id="rId4" Type="http://schemas.openxmlformats.org/officeDocument/2006/relationships/image" Target="../media/image130.jpeg"/><Relationship Id="rId1" Type="http://schemas.openxmlformats.org/officeDocument/2006/relationships/slideLayout" Target="../slideLayouts/slideLayout7.xml"/><Relationship Id="rId2" Type="http://schemas.openxmlformats.org/officeDocument/2006/relationships/image" Target="../media/image128.jpeg"/></Relationships>
</file>

<file path=ppt/slides/_rels/slide101.xml.rels><?xml version="1.0" encoding="UTF-8" standalone="yes"?>
<Relationships xmlns="http://schemas.openxmlformats.org/package/2006/relationships"><Relationship Id="rId3" Type="http://schemas.openxmlformats.org/officeDocument/2006/relationships/image" Target="../media/image132.png"/><Relationship Id="rId4" Type="http://schemas.openxmlformats.org/officeDocument/2006/relationships/image" Target="../media/image133.jpeg"/><Relationship Id="rId1" Type="http://schemas.openxmlformats.org/officeDocument/2006/relationships/slideLayout" Target="../slideLayouts/slideLayout7.xml"/><Relationship Id="rId2" Type="http://schemas.openxmlformats.org/officeDocument/2006/relationships/image" Target="../media/image131.png"/></Relationships>
</file>

<file path=ppt/slides/_rels/slide102.xml.rels><?xml version="1.0" encoding="UTF-8" standalone="yes"?>
<Relationships xmlns="http://schemas.openxmlformats.org/package/2006/relationships"><Relationship Id="rId3" Type="http://schemas.openxmlformats.org/officeDocument/2006/relationships/image" Target="../media/image135.jpeg"/><Relationship Id="rId4" Type="http://schemas.openxmlformats.org/officeDocument/2006/relationships/image" Target="../media/image136.jpeg"/><Relationship Id="rId5" Type="http://schemas.openxmlformats.org/officeDocument/2006/relationships/image" Target="../media/image137.jpeg"/><Relationship Id="rId6" Type="http://schemas.openxmlformats.org/officeDocument/2006/relationships/image" Target="../media/image138.jpeg"/><Relationship Id="rId7" Type="http://schemas.openxmlformats.org/officeDocument/2006/relationships/image" Target="../media/image139.jpeg"/><Relationship Id="rId1" Type="http://schemas.openxmlformats.org/officeDocument/2006/relationships/slideLayout" Target="../slideLayouts/slideLayout7.xml"/><Relationship Id="rId2" Type="http://schemas.openxmlformats.org/officeDocument/2006/relationships/image" Target="../media/image134.jpe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0.png"/><Relationship Id="rId3" Type="http://schemas.openxmlformats.org/officeDocument/2006/relationships/image" Target="../media/image141.jpe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2.png"/><Relationship Id="rId3" Type="http://schemas.openxmlformats.org/officeDocument/2006/relationships/image" Target="../media/image143.png"/></Relationships>
</file>

<file path=ppt/slides/_rels/slide105.xml.rels><?xml version="1.0" encoding="UTF-8" standalone="yes"?>
<Relationships xmlns="http://schemas.openxmlformats.org/package/2006/relationships"><Relationship Id="rId3" Type="http://schemas.openxmlformats.org/officeDocument/2006/relationships/image" Target="../media/image128.jpeg"/><Relationship Id="rId4" Type="http://schemas.openxmlformats.org/officeDocument/2006/relationships/image" Target="../media/image144.png"/><Relationship Id="rId1" Type="http://schemas.openxmlformats.org/officeDocument/2006/relationships/slideLayout" Target="../slideLayouts/slideLayout7.xml"/><Relationship Id="rId2" Type="http://schemas.openxmlformats.org/officeDocument/2006/relationships/image" Target="../media/image62.pn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5.jpe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6.png"/><Relationship Id="rId3" Type="http://schemas.openxmlformats.org/officeDocument/2006/relationships/image" Target="../media/image147.pn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8.jpeg"/><Relationship Id="rId3" Type="http://schemas.openxmlformats.org/officeDocument/2006/relationships/image" Target="../media/image149.pn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50.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pn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51.png"/><Relationship Id="rId3" Type="http://schemas.openxmlformats.org/officeDocument/2006/relationships/image" Target="../media/image152.jpeg"/></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53.png"/></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54.jpeg"/></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55.jpeg"/></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9.jpeg"/></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56.jpeg"/></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1.jpeg"/></Relationships>
</file>

<file path=ppt/slides/_rels/slide117.xml.rels><?xml version="1.0" encoding="UTF-8" standalone="yes"?>
<Relationships xmlns="http://schemas.openxmlformats.org/package/2006/relationships"><Relationship Id="rId3" Type="http://schemas.openxmlformats.org/officeDocument/2006/relationships/image" Target="../media/image43.png"/><Relationship Id="rId4" Type="http://schemas.openxmlformats.org/officeDocument/2006/relationships/image" Target="../media/image44.jpeg"/><Relationship Id="rId1" Type="http://schemas.openxmlformats.org/officeDocument/2006/relationships/slideLayout" Target="../slideLayouts/slideLayout7.xml"/><Relationship Id="rId2" Type="http://schemas.openxmlformats.org/officeDocument/2006/relationships/image" Target="../media/image53.png"/></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57.png"/></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58.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png"/><Relationship Id="rId3" Type="http://schemas.openxmlformats.org/officeDocument/2006/relationships/image" Target="../media/image15.jpeg"/></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59.jpeg"/></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7.jpeg"/></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60.jpeg"/></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61.png"/></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62.jpeg"/></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8.png"/><Relationship Id="rId3" Type="http://schemas.openxmlformats.org/officeDocument/2006/relationships/image" Target="../media/image163.png"/></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png"/></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64.png"/></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65.jpeg"/></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4.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6.png"/></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66.jpeg"/></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0.jpeg"/></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67.png"/></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68.png"/></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69.png"/></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70.jpeg"/></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71.jpeg"/></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72.png"/></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73.jpeg"/></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7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7.jpeg"/></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75.jpeg"/></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76.png"/></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77.jpeg"/></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7.jpeg"/><Relationship Id="rId3" Type="http://schemas.openxmlformats.org/officeDocument/2006/relationships/image" Target="../media/image118.jpeg"/></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78.jpeg"/></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79.png"/></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80.png"/></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81.png"/></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82.png"/></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83.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 Id="rId3" Type="http://schemas.openxmlformats.org/officeDocument/2006/relationships/image" Target="../media/image18.png"/></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6.png"/></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84.jpeg"/></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4.jpeg"/></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85.jpeg"/></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86.jpeg"/></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87.png"/></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88.jpeg"/></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6.jpeg"/></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89.jpeg"/></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png"/></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0.jpeg"/><Relationship Id="rId3" Type="http://schemas.openxmlformats.org/officeDocument/2006/relationships/image" Target="../media/image62.png"/></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2.png"/></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jpeg"/></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91.jpeg"/></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92.jpeg"/></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3.jpeg"/></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80.jpeg"/></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94.jpeg"/></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95.jpeg"/></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96.jpeg"/></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4" Type="http://schemas.openxmlformats.org/officeDocument/2006/relationships/image" Target="../media/image21.png"/><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97.jpeg"/></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98.jpeg"/></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99.jpeg"/></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200.jpeg"/></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201.jpeg"/><Relationship Id="rId3" Type="http://schemas.openxmlformats.org/officeDocument/2006/relationships/image" Target="../media/image202.jpeg"/></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203.jpeg"/></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04.jpeg"/></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205.jpeg"/></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206.jpeg"/></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207.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 Id="rId3" Type="http://schemas.openxmlformats.org/officeDocument/2006/relationships/image" Target="../media/image22.png"/></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208.jpeg"/></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09.png"/></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210.jpeg"/></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95.jpeg"/></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81.jpeg"/></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11.jpeg"/></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212.jpeg"/></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213.jpeg"/></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3.jpeg"/></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214.jpeg"/></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4.png"/><Relationship Id="rId1" Type="http://schemas.openxmlformats.org/officeDocument/2006/relationships/slideLayout" Target="../slideLayouts/slideLayout7.xml"/><Relationship Id="rId2" Type="http://schemas.openxmlformats.org/officeDocument/2006/relationships/notesSlide" Target="../notesSlides/notesSlide5.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215.jpeg"/></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216.jpeg"/></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17.jpeg"/></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218.jpeg"/></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19.jpeg"/></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220.jpeg"/></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221.jpeg"/></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22.jpeg"/><Relationship Id="rId3" Type="http://schemas.openxmlformats.org/officeDocument/2006/relationships/image" Target="../media/image223.jpeg"/></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224.jpeg"/></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225.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25.jpeg"/><Relationship Id="rId4" Type="http://schemas.openxmlformats.org/officeDocument/2006/relationships/image" Target="../media/image26.jpeg"/><Relationship Id="rId5" Type="http://schemas.openxmlformats.org/officeDocument/2006/relationships/image" Target="../media/image27.jpeg"/><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226.jpeg"/></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227.jpeg"/></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228.jpeg"/></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229.jpeg"/></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66.jpeg"/><Relationship Id="rId3" Type="http://schemas.openxmlformats.org/officeDocument/2006/relationships/image" Target="../media/image230.jpeg"/></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231.jpeg"/></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232.jpeg"/></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233.jpeg"/></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2.png"/></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234.png"/></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png"/><Relationship Id="rId1" Type="http://schemas.openxmlformats.org/officeDocument/2006/relationships/slideLayout" Target="../slideLayouts/slideLayout7.xml"/><Relationship Id="rId2" Type="http://schemas.openxmlformats.org/officeDocument/2006/relationships/notesSlide" Target="../notesSlides/notesSlide7.xml"/></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2.png"/></Relationships>
</file>

<file path=ppt/slides/_rels/slide21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235.jpeg"/></Relationships>
</file>

<file path=ppt/slides/_rels/slide21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236.jpeg"/></Relationships>
</file>

<file path=ppt/slides/_rels/slide2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37.jpeg"/></Relationships>
</file>

<file path=ppt/slides/_rels/slide21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238.jpeg"/></Relationships>
</file>

<file path=ppt/slides/_rels/slide21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239.jpeg"/></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240.jpeg"/></Relationships>
</file>

<file path=ppt/slides/_rels/slide21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241.jpeg"/></Relationships>
</file>

<file path=ppt/slides/_rels/slide21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242.png"/><Relationship Id="rId3" Type="http://schemas.openxmlformats.org/officeDocument/2006/relationships/image" Target="../media/image243.jpeg"/></Relationships>
</file>

<file path=ppt/slides/_rels/slide21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244.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jpeg"/></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245.jpeg"/></Relationships>
</file>

<file path=ppt/slides/_rels/slide2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46.jpeg"/></Relationships>
</file>

<file path=ppt/slides/_rels/slide2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hyperlink" Target="http://www.butterfliesandmoths.org/" TargetMode="Externa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 Id="rId3" Type="http://schemas.openxmlformats.org/officeDocument/2006/relationships/image" Target="../media/image31.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 Id="rId3" Type="http://schemas.openxmlformats.org/officeDocument/2006/relationships/image" Target="../media/image32.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 Id="rId3" Type="http://schemas.openxmlformats.org/officeDocument/2006/relationships/image" Target="../media/image33.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 Id="rId3" Type="http://schemas.openxmlformats.org/officeDocument/2006/relationships/image" Target="../media/image34.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 Id="rId3" Type="http://schemas.openxmlformats.org/officeDocument/2006/relationships/image" Target="../media/image35.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 Id="rId3" Type="http://schemas.openxmlformats.org/officeDocument/2006/relationships/image" Target="../media/image36.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 Id="rId3" Type="http://schemas.openxmlformats.org/officeDocument/2006/relationships/image" Target="../media/image37.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 Id="rId3" Type="http://schemas.openxmlformats.org/officeDocument/2006/relationships/image" Target="../media/image38.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9.jpeg"/></Relationships>
</file>

<file path=ppt/slides/_rels/slide32.xml.rels><?xml version="1.0" encoding="UTF-8" standalone="yes"?>
<Relationships xmlns="http://schemas.openxmlformats.org/package/2006/relationships"><Relationship Id="rId3" Type="http://schemas.openxmlformats.org/officeDocument/2006/relationships/image" Target="../media/image41.jpeg"/><Relationship Id="rId4" Type="http://schemas.openxmlformats.org/officeDocument/2006/relationships/image" Target="../media/image42.jpeg"/><Relationship Id="rId1" Type="http://schemas.openxmlformats.org/officeDocument/2006/relationships/slideLayout" Target="../slideLayouts/slideLayout7.xml"/><Relationship Id="rId2" Type="http://schemas.openxmlformats.org/officeDocument/2006/relationships/image" Target="../media/image40.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3.png"/><Relationship Id="rId3" Type="http://schemas.openxmlformats.org/officeDocument/2006/relationships/image" Target="../media/image44.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5.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6.jpeg"/><Relationship Id="rId3" Type="http://schemas.openxmlformats.org/officeDocument/2006/relationships/image" Target="../media/image47.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8.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9.png"/><Relationship Id="rId3" Type="http://schemas.openxmlformats.org/officeDocument/2006/relationships/image" Target="../media/image50.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2.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3.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4.png"/><Relationship Id="rId3" Type="http://schemas.openxmlformats.org/officeDocument/2006/relationships/image" Target="../media/image55.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6.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7.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8.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9.png"/><Relationship Id="rId3" Type="http://schemas.openxmlformats.org/officeDocument/2006/relationships/image" Target="../media/image60.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1.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2.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3.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4.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5.jpe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6.jpe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7.png"/><Relationship Id="rId3" Type="http://schemas.openxmlformats.org/officeDocument/2006/relationships/image" Target="../media/image68.jpe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9.jpe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0.jpe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1.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2.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3.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4.jpe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5.jpe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6.png"/></Relationships>
</file>

<file path=ppt/slides/_rels/slide63.xml.rels><?xml version="1.0" encoding="UTF-8" standalone="yes"?>
<Relationships xmlns="http://schemas.openxmlformats.org/package/2006/relationships"><Relationship Id="rId3" Type="http://schemas.openxmlformats.org/officeDocument/2006/relationships/image" Target="../media/image78.png"/><Relationship Id="rId4" Type="http://schemas.openxmlformats.org/officeDocument/2006/relationships/image" Target="../media/image79.jpeg"/><Relationship Id="rId1" Type="http://schemas.openxmlformats.org/officeDocument/2006/relationships/slideLayout" Target="../slideLayouts/slideLayout7.xml"/><Relationship Id="rId2" Type="http://schemas.openxmlformats.org/officeDocument/2006/relationships/image" Target="../media/image77.jpe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0.jpe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1.jpe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2.jpeg"/><Relationship Id="rId3" Type="http://schemas.openxmlformats.org/officeDocument/2006/relationships/image" Target="../media/image83.jpe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4.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5.jpe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6.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70.xml.rels><?xml version="1.0" encoding="UTF-8" standalone="yes"?>
<Relationships xmlns="http://schemas.openxmlformats.org/package/2006/relationships"><Relationship Id="rId3" Type="http://schemas.openxmlformats.org/officeDocument/2006/relationships/hyperlink" Target="http://www.learner.org/jnorth" TargetMode="External"/><Relationship Id="rId4" Type="http://schemas.openxmlformats.org/officeDocument/2006/relationships/hyperlink" Target="http://whyflies.org/" TargetMode="External"/><Relationship Id="rId5" Type="http://schemas.openxmlformats.org/officeDocument/2006/relationships/hyperlink" Target="http://www.naba.org/" TargetMode="External"/><Relationship Id="rId6" Type="http://schemas.openxmlformats.org/officeDocument/2006/relationships/hyperlink" Target="http://monarchwatch.org/" TargetMode="External"/><Relationship Id="rId7" Type="http://schemas.openxmlformats.org/officeDocument/2006/relationships/hyperlink" Target="http://www.butterflybreeders.com/" TargetMode="External"/><Relationship Id="rId8" Type="http://schemas.openxmlformats.org/officeDocument/2006/relationships/hyperlink" Target="http://www.monarchlab.umn.edu/" TargetMode="External"/><Relationship Id="rId9" Type="http://schemas.openxmlformats.org/officeDocument/2006/relationships/hyperlink" Target="http://portalproductions.com/h/resource.html" TargetMode="External"/><Relationship Id="rId10" Type="http://schemas.openxmlformats.org/officeDocument/2006/relationships/image" Target="../media/image87.png"/><Relationship Id="rId1" Type="http://schemas.openxmlformats.org/officeDocument/2006/relationships/slideLayout" Target="../slideLayouts/slideLayout7.xml"/><Relationship Id="rId2" Type="http://schemas.openxmlformats.org/officeDocument/2006/relationships/hyperlink" Target="http://www.xerces.org/" TargetMode="External"/></Relationships>
</file>

<file path=ppt/slides/_rels/slide71.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4.jpeg"/><Relationship Id="rId5" Type="http://schemas.openxmlformats.org/officeDocument/2006/relationships/image" Target="../media/image5.png"/><Relationship Id="rId1" Type="http://schemas.openxmlformats.org/officeDocument/2006/relationships/slideLayout" Target="../slideLayouts/slideLayout12.xml"/><Relationship Id="rId2" Type="http://schemas.openxmlformats.org/officeDocument/2006/relationships/image" Target="../media/image2.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8.jpeg"/><Relationship Id="rId3" Type="http://schemas.openxmlformats.org/officeDocument/2006/relationships/image" Target="../media/image89.jpe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0.jpe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1.jpe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93.jpeg"/><Relationship Id="rId4" Type="http://schemas.openxmlformats.org/officeDocument/2006/relationships/image" Target="../media/image94.jpeg"/><Relationship Id="rId1" Type="http://schemas.openxmlformats.org/officeDocument/2006/relationships/slideLayout" Target="../slideLayouts/slideLayout7.xml"/><Relationship Id="rId2" Type="http://schemas.openxmlformats.org/officeDocument/2006/relationships/image" Target="../media/image92.jpe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8.jpe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5.jpe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6.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9.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7.jpeg"/><Relationship Id="rId3" Type="http://schemas.openxmlformats.org/officeDocument/2006/relationships/image" Target="../media/image98.jpe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9.jpeg"/><Relationship Id="rId3" Type="http://schemas.openxmlformats.org/officeDocument/2006/relationships/image" Target="../media/image100.jpe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1.jpe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2.jpe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3.jpe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4.jpeg"/><Relationship Id="rId3" Type="http://schemas.openxmlformats.org/officeDocument/2006/relationships/image" Target="../media/image105.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6.jpeg"/><Relationship Id="rId3" Type="http://schemas.openxmlformats.org/officeDocument/2006/relationships/image" Target="../media/image107.jpe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8.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png"/><Relationship Id="rId3" Type="http://schemas.openxmlformats.org/officeDocument/2006/relationships/image" Target="../media/image109.jpe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0.png"/><Relationship Id="rId3" Type="http://schemas.openxmlformats.org/officeDocument/2006/relationships/image" Target="../media/image11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0.jpe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2.png"/><Relationship Id="rId3" Type="http://schemas.openxmlformats.org/officeDocument/2006/relationships/image" Target="../media/image113.jpe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4.jpe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5.jpeg"/><Relationship Id="rId3" Type="http://schemas.openxmlformats.org/officeDocument/2006/relationships/image" Target="../media/image3.jpe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6.pn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7.jpeg"/><Relationship Id="rId3" Type="http://schemas.openxmlformats.org/officeDocument/2006/relationships/image" Target="../media/image118.jpe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9.pn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0.pn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1.pn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2.jpeg"/><Relationship Id="rId3" Type="http://schemas.openxmlformats.org/officeDocument/2006/relationships/image" Target="../media/image123.jpeg"/></Relationships>
</file>

<file path=ppt/slides/_rels/slide99.xml.rels><?xml version="1.0" encoding="UTF-8" standalone="yes"?>
<Relationships xmlns="http://schemas.openxmlformats.org/package/2006/relationships"><Relationship Id="rId3" Type="http://schemas.openxmlformats.org/officeDocument/2006/relationships/image" Target="../media/image125.png"/><Relationship Id="rId4" Type="http://schemas.openxmlformats.org/officeDocument/2006/relationships/image" Target="../media/image126.jpeg"/><Relationship Id="rId5" Type="http://schemas.openxmlformats.org/officeDocument/2006/relationships/image" Target="../media/image127.jpeg"/><Relationship Id="rId1" Type="http://schemas.openxmlformats.org/officeDocument/2006/relationships/slideLayout" Target="../slideLayouts/slideLayout7.xml"/><Relationship Id="rId2" Type="http://schemas.openxmlformats.org/officeDocument/2006/relationships/image" Target="../media/image12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p:cNvSpPr>
          <p:nvPr>
            <p:ph type="sldNum" sz="quarter" idx="12"/>
          </p:nvPr>
        </p:nvSpPr>
        <p:spPr/>
        <p:txBody>
          <a:bodyPr/>
          <a:lstStyle/>
          <a:p>
            <a:fld id="{19A5E2C3-91A6-0440-ACAB-662AE7A4446A}" type="slidenum">
              <a:rPr lang="en-US" altLang="en-US"/>
              <a:pPr/>
              <a:t>1</a:t>
            </a:fld>
            <a:endParaRPr lang="en-US" altLang="en-US"/>
          </a:p>
        </p:txBody>
      </p:sp>
      <p:sp>
        <p:nvSpPr>
          <p:cNvPr id="11266" name="Rectangle 2"/>
          <p:cNvSpPr>
            <a:spLocks noGrp="1" noChangeArrowheads="1"/>
          </p:cNvSpPr>
          <p:nvPr>
            <p:ph type="title"/>
          </p:nvPr>
        </p:nvSpPr>
        <p:spPr>
          <a:xfrm>
            <a:off x="914400" y="609600"/>
            <a:ext cx="6324600" cy="1447800"/>
          </a:xfrm>
        </p:spPr>
        <p:txBody>
          <a:bodyPr/>
          <a:lstStyle/>
          <a:p>
            <a:pPr algn="l"/>
            <a:r>
              <a:rPr lang="en-US" altLang="en-US" sz="3600" b="1" dirty="0" smtClean="0">
                <a:solidFill>
                  <a:srgbClr val="FFFF00"/>
                </a:solidFill>
                <a:effectLst>
                  <a:outerShdw blurRad="38100" dist="38100" dir="2700000" algn="tl">
                    <a:srgbClr val="000000"/>
                  </a:outerShdw>
                </a:effectLst>
                <a:latin typeface="GoudyOlSt BT" charset="0"/>
              </a:rPr>
              <a:t>Gardening To Attract </a:t>
            </a:r>
            <a:br>
              <a:rPr lang="en-US" altLang="en-US" sz="3600" b="1" dirty="0" smtClean="0">
                <a:solidFill>
                  <a:srgbClr val="FFFF00"/>
                </a:solidFill>
                <a:effectLst>
                  <a:outerShdw blurRad="38100" dist="38100" dir="2700000" algn="tl">
                    <a:srgbClr val="000000"/>
                  </a:outerShdw>
                </a:effectLst>
                <a:latin typeface="GoudyOlSt BT" charset="0"/>
              </a:rPr>
            </a:br>
            <a:r>
              <a:rPr lang="en-US" altLang="en-US" sz="3600" b="1" dirty="0" smtClean="0">
                <a:solidFill>
                  <a:srgbClr val="FFFF00"/>
                </a:solidFill>
                <a:effectLst>
                  <a:outerShdw blurRad="38100" dist="38100" dir="2700000" algn="tl">
                    <a:srgbClr val="000000"/>
                  </a:outerShdw>
                </a:effectLst>
                <a:latin typeface="GoudyOlSt BT" charset="0"/>
              </a:rPr>
              <a:t>Butterflies &amp; Hummingbirds  </a:t>
            </a:r>
            <a:r>
              <a:rPr lang="en-US" altLang="en-US" sz="5400" b="1" dirty="0" smtClean="0">
                <a:solidFill>
                  <a:srgbClr val="FFFF00"/>
                </a:solidFill>
                <a:effectLst>
                  <a:outerShdw blurRad="38100" dist="38100" dir="2700000" algn="tl">
                    <a:srgbClr val="000000"/>
                  </a:outerShdw>
                </a:effectLst>
                <a:latin typeface="GoudyOlSt BT" charset="0"/>
              </a:rPr>
              <a:t/>
            </a:r>
            <a:br>
              <a:rPr lang="en-US" altLang="en-US" sz="5400" b="1" dirty="0" smtClean="0">
                <a:solidFill>
                  <a:srgbClr val="FFFF00"/>
                </a:solidFill>
                <a:effectLst>
                  <a:outerShdw blurRad="38100" dist="38100" dir="2700000" algn="tl">
                    <a:srgbClr val="000000"/>
                  </a:outerShdw>
                </a:effectLst>
                <a:latin typeface="GoudyOlSt BT" charset="0"/>
              </a:rPr>
            </a:br>
            <a:r>
              <a:rPr lang="en-US" altLang="en-US" sz="2000" b="1" dirty="0" smtClean="0">
                <a:solidFill>
                  <a:srgbClr val="FFFF00"/>
                </a:solidFill>
                <a:effectLst>
                  <a:outerShdw blurRad="38100" dist="38100" dir="2700000" algn="tl">
                    <a:srgbClr val="000000"/>
                  </a:outerShdw>
                </a:effectLst>
                <a:latin typeface="GoudyOlSt BT" charset="0"/>
              </a:rPr>
              <a:t>Part 1: Environment, Design &amp; Forage Considerations</a:t>
            </a:r>
            <a:endParaRPr lang="en-US" altLang="en-US" sz="2000" b="1" dirty="0">
              <a:solidFill>
                <a:srgbClr val="FFFF00"/>
              </a:solidFill>
              <a:effectLst>
                <a:outerShdw blurRad="38100" dist="38100" dir="2700000" algn="tl">
                  <a:srgbClr val="000000"/>
                </a:outerShdw>
              </a:effectLst>
              <a:latin typeface="GoudyOlSt BT" charset="0"/>
            </a:endParaRPr>
          </a:p>
        </p:txBody>
      </p:sp>
      <p:sp>
        <p:nvSpPr>
          <p:cNvPr id="11268" name="Rectangle 4"/>
          <p:cNvSpPr>
            <a:spLocks noGrp="1" noChangeArrowheads="1"/>
          </p:cNvSpPr>
          <p:nvPr>
            <p:ph sz="quarter" idx="3"/>
          </p:nvPr>
        </p:nvSpPr>
        <p:spPr>
          <a:xfrm>
            <a:off x="990600" y="2514600"/>
            <a:ext cx="7239000" cy="838200"/>
          </a:xfrm>
        </p:spPr>
        <p:txBody>
          <a:bodyPr/>
          <a:lstStyle/>
          <a:p>
            <a:pPr algn="ctr">
              <a:lnSpc>
                <a:spcPct val="70000"/>
              </a:lnSpc>
              <a:buFontTx/>
              <a:buNone/>
            </a:pPr>
            <a:r>
              <a:rPr lang="en-US" altLang="en-US" sz="1800" b="1">
                <a:solidFill>
                  <a:schemeClr val="hlink"/>
                </a:solidFill>
                <a:latin typeface="Bernhard Modern Roman" charset="0"/>
              </a:rPr>
              <a:t>By: Paul A. Thomas &amp; Doreen Lubin</a:t>
            </a:r>
          </a:p>
          <a:p>
            <a:pPr algn="ctr">
              <a:lnSpc>
                <a:spcPct val="70000"/>
              </a:lnSpc>
              <a:buFontTx/>
              <a:buNone/>
            </a:pPr>
            <a:r>
              <a:rPr lang="en-US" altLang="en-US" sz="1800" b="1">
                <a:solidFill>
                  <a:schemeClr val="hlink"/>
                </a:solidFill>
                <a:latin typeface="Bernhard Modern Roman" charset="0"/>
              </a:rPr>
              <a:t>Department of Horticulture, </a:t>
            </a:r>
          </a:p>
          <a:p>
            <a:pPr algn="ctr">
              <a:lnSpc>
                <a:spcPct val="70000"/>
              </a:lnSpc>
              <a:buFontTx/>
              <a:buNone/>
            </a:pPr>
            <a:r>
              <a:rPr lang="en-US" altLang="en-US" sz="1800" b="1">
                <a:solidFill>
                  <a:schemeClr val="hlink"/>
                </a:solidFill>
                <a:latin typeface="Bernhard Modern Roman" charset="0"/>
              </a:rPr>
              <a:t>College Of Agricultural and Environmental Sciences</a:t>
            </a:r>
          </a:p>
        </p:txBody>
      </p:sp>
      <p:pic>
        <p:nvPicPr>
          <p:cNvPr id="11309" name="Picture 45" descr="set1_00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79725" y="3984625"/>
            <a:ext cx="3382963" cy="2263775"/>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1310" name="Picture 46" descr="zebraswallowtai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52600" y="3657600"/>
            <a:ext cx="1752600" cy="2590800"/>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1311" name="Picture 47" descr="TigerSwallowtai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15000" y="3657600"/>
            <a:ext cx="1676400" cy="2590800"/>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1312" name="Picture 48" descr="Hort-ico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34200" y="609600"/>
            <a:ext cx="1219200" cy="90646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7"/>
          <p:cNvSpPr>
            <a:spLocks noGrp="1"/>
          </p:cNvSpPr>
          <p:nvPr>
            <p:ph type="sldNum" sz="quarter" idx="12"/>
          </p:nvPr>
        </p:nvSpPr>
        <p:spPr/>
        <p:txBody>
          <a:bodyPr/>
          <a:lstStyle/>
          <a:p>
            <a:fld id="{35C8A821-BA55-1B46-9B1D-FEC9905C10B2}" type="slidenum">
              <a:rPr lang="en-US" altLang="en-US"/>
              <a:pPr/>
              <a:t>10</a:t>
            </a:fld>
            <a:endParaRPr lang="en-US" altLang="en-US"/>
          </a:p>
        </p:txBody>
      </p:sp>
      <p:sp>
        <p:nvSpPr>
          <p:cNvPr id="290818" name="Rectangle 2"/>
          <p:cNvSpPr>
            <a:spLocks noGrp="1" noChangeArrowheads="1"/>
          </p:cNvSpPr>
          <p:nvPr>
            <p:ph type="title"/>
          </p:nvPr>
        </p:nvSpPr>
        <p:spPr>
          <a:xfrm>
            <a:off x="0" y="228600"/>
            <a:ext cx="9144000" cy="762000"/>
          </a:xfrm>
        </p:spPr>
        <p:txBody>
          <a:bodyPr/>
          <a:lstStyle/>
          <a:p>
            <a:r>
              <a:rPr lang="en-US" altLang="en-US" b="1">
                <a:solidFill>
                  <a:srgbClr val="FFFF00"/>
                </a:solidFill>
                <a:latin typeface="GoudyOlSt BT" charset="0"/>
              </a:rPr>
              <a:t>“No” Maintenance Gardens</a:t>
            </a:r>
            <a:endParaRPr lang="en-US" altLang="en-US" b="1" i="1">
              <a:solidFill>
                <a:srgbClr val="FFFF00"/>
              </a:solidFill>
              <a:latin typeface="GoudyOlSt BT" charset="0"/>
            </a:endParaRPr>
          </a:p>
        </p:txBody>
      </p:sp>
      <p:sp>
        <p:nvSpPr>
          <p:cNvPr id="290819" name="Rectangle 3"/>
          <p:cNvSpPr>
            <a:spLocks noGrp="1" noChangeArrowheads="1"/>
          </p:cNvSpPr>
          <p:nvPr>
            <p:ph type="body" sz="half" idx="1"/>
          </p:nvPr>
        </p:nvSpPr>
        <p:spPr>
          <a:xfrm>
            <a:off x="457200" y="1524000"/>
            <a:ext cx="2971800" cy="5029200"/>
          </a:xfrm>
        </p:spPr>
        <p:txBody>
          <a:bodyPr/>
          <a:lstStyle/>
          <a:p>
            <a:pPr>
              <a:buFontTx/>
              <a:buNone/>
            </a:pPr>
            <a:r>
              <a:rPr lang="en-US" altLang="en-US" b="1">
                <a:solidFill>
                  <a:schemeClr val="hlink"/>
                </a:solidFill>
                <a:latin typeface="GoudyOlSt BT" charset="0"/>
              </a:rPr>
              <a:t>	</a:t>
            </a:r>
          </a:p>
        </p:txBody>
      </p:sp>
      <p:sp>
        <p:nvSpPr>
          <p:cNvPr id="290821" name="Text Box 5"/>
          <p:cNvSpPr txBox="1">
            <a:spLocks noChangeArrowheads="1"/>
          </p:cNvSpPr>
          <p:nvPr/>
        </p:nvSpPr>
        <p:spPr bwMode="auto">
          <a:xfrm>
            <a:off x="1812925" y="1436688"/>
            <a:ext cx="5730875"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endParaRPr lang="en-US" altLang="en-US" sz="2800"/>
          </a:p>
        </p:txBody>
      </p:sp>
      <p:sp>
        <p:nvSpPr>
          <p:cNvPr id="290822" name="Text Box 6"/>
          <p:cNvSpPr txBox="1">
            <a:spLocks noChangeArrowheads="1"/>
          </p:cNvSpPr>
          <p:nvPr/>
        </p:nvSpPr>
        <p:spPr bwMode="auto">
          <a:xfrm>
            <a:off x="228600" y="1524000"/>
            <a:ext cx="5943600" cy="5772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buFont typeface="Wingdings" charset="2"/>
              <a:buNone/>
            </a:pPr>
            <a:r>
              <a:rPr lang="en-US" altLang="en-US" sz="3600" b="0" i="0">
                <a:solidFill>
                  <a:srgbClr val="FF00FF"/>
                </a:solidFill>
                <a:latin typeface="Bernhard Modern Roman" charset="0"/>
              </a:rPr>
              <a:t>Essential Elements</a:t>
            </a:r>
          </a:p>
          <a:p>
            <a:pPr lvl="1">
              <a:spcBef>
                <a:spcPct val="50000"/>
              </a:spcBef>
              <a:buFont typeface="Wingdings" charset="2"/>
              <a:buChar char="§"/>
            </a:pPr>
            <a:r>
              <a:rPr lang="en-US" altLang="en-US" sz="2800" b="0" i="0">
                <a:solidFill>
                  <a:schemeClr val="bg1"/>
                </a:solidFill>
                <a:latin typeface="Bernhard Modern Roman" charset="0"/>
              </a:rPr>
              <a:t>  Floriferous for long periods</a:t>
            </a:r>
          </a:p>
          <a:p>
            <a:pPr lvl="1">
              <a:spcBef>
                <a:spcPct val="50000"/>
              </a:spcBef>
              <a:buFont typeface="Wingdings" charset="2"/>
              <a:buChar char="§"/>
            </a:pPr>
            <a:r>
              <a:rPr lang="en-US" altLang="en-US" sz="2800" b="0" i="0">
                <a:solidFill>
                  <a:schemeClr val="bg1"/>
                </a:solidFill>
                <a:latin typeface="Bernhard Modern Roman" charset="0"/>
              </a:rPr>
              <a:t>  Perennial or self seeding</a:t>
            </a:r>
          </a:p>
          <a:p>
            <a:pPr lvl="1">
              <a:spcBef>
                <a:spcPct val="50000"/>
              </a:spcBef>
              <a:buFont typeface="Wingdings" charset="2"/>
              <a:buChar char="§"/>
            </a:pPr>
            <a:r>
              <a:rPr lang="en-US" altLang="en-US" sz="2800" b="0" i="0">
                <a:solidFill>
                  <a:schemeClr val="bg1"/>
                </a:solidFill>
                <a:latin typeface="Bernhard Modern Roman" charset="0"/>
              </a:rPr>
              <a:t>  Resistant to deer grazing</a:t>
            </a:r>
          </a:p>
          <a:p>
            <a:pPr lvl="1">
              <a:spcBef>
                <a:spcPct val="50000"/>
              </a:spcBef>
              <a:buFont typeface="Wingdings" charset="2"/>
              <a:buChar char="§"/>
            </a:pPr>
            <a:endParaRPr lang="en-US" altLang="en-US" sz="2800" b="0" i="0">
              <a:solidFill>
                <a:schemeClr val="bg1"/>
              </a:solidFill>
              <a:latin typeface="Bernhard Modern Roman" charset="0"/>
            </a:endParaRPr>
          </a:p>
          <a:p>
            <a:pPr lvl="1">
              <a:spcBef>
                <a:spcPct val="50000"/>
              </a:spcBef>
              <a:buFont typeface="Wingdings" charset="2"/>
              <a:buChar char="§"/>
            </a:pPr>
            <a:endParaRPr lang="en-US" altLang="en-US" sz="2800" b="0" i="0">
              <a:solidFill>
                <a:schemeClr val="bg1"/>
              </a:solidFill>
              <a:latin typeface="Bernhard Modern Roman" charset="0"/>
            </a:endParaRPr>
          </a:p>
          <a:p>
            <a:pPr lvl="1">
              <a:spcBef>
                <a:spcPct val="50000"/>
              </a:spcBef>
              <a:buFont typeface="Wingdings" charset="2"/>
              <a:buChar char="§"/>
            </a:pPr>
            <a:endParaRPr lang="en-US" altLang="en-US" sz="2800" b="0" i="0">
              <a:solidFill>
                <a:schemeClr val="bg1"/>
              </a:solidFill>
              <a:latin typeface="Bernhard Modern Roman" charset="0"/>
            </a:endParaRPr>
          </a:p>
          <a:p>
            <a:pPr lvl="1">
              <a:spcBef>
                <a:spcPct val="50000"/>
              </a:spcBef>
              <a:buFont typeface="Wingdings" charset="2"/>
              <a:buChar char="§"/>
            </a:pPr>
            <a:endParaRPr lang="en-US" altLang="en-US" sz="2800" b="0" i="0">
              <a:solidFill>
                <a:schemeClr val="bg1"/>
              </a:solidFill>
              <a:latin typeface="Bernhard Modern Roman" charset="0"/>
            </a:endParaRPr>
          </a:p>
          <a:p>
            <a:pPr>
              <a:spcBef>
                <a:spcPct val="50000"/>
              </a:spcBef>
            </a:pPr>
            <a:endParaRPr lang="en-US" altLang="en-US" sz="2800" b="0" i="0">
              <a:solidFill>
                <a:schemeClr val="bg1"/>
              </a:solidFill>
            </a:endParaRPr>
          </a:p>
        </p:txBody>
      </p:sp>
      <p:pic>
        <p:nvPicPr>
          <p:cNvPr id="290824" name="Picture 8" descr="RIGIDAROPA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0" y="990600"/>
            <a:ext cx="3392488" cy="4157663"/>
          </a:xfrm>
          <a:prstGeom prst="rect">
            <a:avLst/>
          </a:prstGeom>
          <a:noFill/>
          <a:extLst>
            <a:ext uri="{909E8E84-426E-40DD-AFC4-6F175D3DCCD1}">
              <a14:hiddenFill xmlns:a14="http://schemas.microsoft.com/office/drawing/2010/main">
                <a:solidFill>
                  <a:srgbClr val="FFFFFF"/>
                </a:solidFill>
              </a14:hiddenFill>
            </a:ext>
          </a:extLst>
        </p:spPr>
      </p:pic>
      <p:pic>
        <p:nvPicPr>
          <p:cNvPr id="290826" name="Picture 10" descr="RIDGID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0" y="3505200"/>
            <a:ext cx="3392488" cy="2443163"/>
          </a:xfrm>
          <a:prstGeom prst="rect">
            <a:avLst/>
          </a:prstGeom>
          <a:noFill/>
          <a:ln w="635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290828" name="Rectangle 12"/>
          <p:cNvSpPr>
            <a:spLocks noChangeArrowheads="1"/>
          </p:cNvSpPr>
          <p:nvPr/>
        </p:nvSpPr>
        <p:spPr bwMode="auto">
          <a:xfrm>
            <a:off x="6096000" y="6072188"/>
            <a:ext cx="17018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2000">
                <a:solidFill>
                  <a:srgbClr val="FFFF00"/>
                </a:solidFill>
                <a:latin typeface="GoudyOlSt BT" charset="0"/>
              </a:rPr>
              <a:t>Verbena rigida</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3"/>
          <p:cNvSpPr>
            <a:spLocks noGrp="1"/>
          </p:cNvSpPr>
          <p:nvPr>
            <p:ph type="sldNum" sz="quarter" idx="12"/>
          </p:nvPr>
        </p:nvSpPr>
        <p:spPr/>
        <p:txBody>
          <a:bodyPr/>
          <a:lstStyle/>
          <a:p>
            <a:fld id="{F2D589A4-C4FA-EE40-8059-D4A8A1A555D1}" type="slidenum">
              <a:rPr lang="en-US" altLang="en-US"/>
              <a:pPr/>
              <a:t>100</a:t>
            </a:fld>
            <a:endParaRPr lang="en-US" altLang="en-US"/>
          </a:p>
        </p:txBody>
      </p:sp>
      <p:sp>
        <p:nvSpPr>
          <p:cNvPr id="833538" name="Rectangle 2"/>
          <p:cNvSpPr>
            <a:spLocks noChangeArrowheads="1"/>
          </p:cNvSpPr>
          <p:nvPr/>
        </p:nvSpPr>
        <p:spPr bwMode="auto">
          <a:xfrm>
            <a:off x="838200" y="152400"/>
            <a:ext cx="7862888"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4400" b="0" i="0">
                <a:solidFill>
                  <a:srgbClr val="FFFF00"/>
                </a:solidFill>
                <a:latin typeface="Times New Roman" charset="0"/>
              </a:rPr>
              <a:t>Caterpillars Are Eating Machines!</a:t>
            </a:r>
          </a:p>
        </p:txBody>
      </p:sp>
      <p:pic>
        <p:nvPicPr>
          <p:cNvPr id="833539" name="Picture 3" descr="Image7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91175" y="1371600"/>
            <a:ext cx="3360738" cy="5105400"/>
          </a:xfrm>
          <a:prstGeom prst="rect">
            <a:avLst/>
          </a:prstGeom>
          <a:noFill/>
          <a:ln w="6350">
            <a:solidFill>
              <a:schemeClr val="hlink"/>
            </a:solidFill>
            <a:miter lim="800000"/>
            <a:headEnd/>
            <a:tailEnd/>
          </a:ln>
          <a:extLst>
            <a:ext uri="{909E8E84-426E-40DD-AFC4-6F175D3DCCD1}">
              <a14:hiddenFill xmlns:a14="http://schemas.microsoft.com/office/drawing/2010/main">
                <a:solidFill>
                  <a:srgbClr val="FFFFFF"/>
                </a:solidFill>
              </a14:hiddenFill>
            </a:ext>
          </a:extLst>
        </p:spPr>
      </p:pic>
      <p:pic>
        <p:nvPicPr>
          <p:cNvPr id="833540" name="Picture 4" descr="monarchcatepilla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0400" y="3124200"/>
            <a:ext cx="2582863" cy="3343275"/>
          </a:xfrm>
          <a:prstGeom prst="rect">
            <a:avLst/>
          </a:prstGeom>
          <a:noFill/>
          <a:ln w="6350">
            <a:solidFill>
              <a:schemeClr val="hlink"/>
            </a:solidFill>
            <a:miter lim="800000"/>
            <a:headEnd/>
            <a:tailEnd/>
          </a:ln>
          <a:extLst>
            <a:ext uri="{909E8E84-426E-40DD-AFC4-6F175D3DCCD1}">
              <a14:hiddenFill xmlns:a14="http://schemas.microsoft.com/office/drawing/2010/main">
                <a:solidFill>
                  <a:srgbClr val="FFFFFF"/>
                </a:solidFill>
              </a14:hiddenFill>
            </a:ext>
          </a:extLst>
        </p:spPr>
      </p:pic>
      <p:pic>
        <p:nvPicPr>
          <p:cNvPr id="833541" name="Picture 5" descr="Monarch53"/>
          <p:cNvPicPr>
            <a:picLocks noChangeAspect="1" noChangeArrowheads="1"/>
          </p:cNvPicPr>
          <p:nvPr/>
        </p:nvPicPr>
        <p:blipFill>
          <a:blip r:embed="rId4">
            <a:lum bright="-10000" contrast="20000"/>
            <a:extLst>
              <a:ext uri="{28A0092B-C50C-407E-A947-70E740481C1C}">
                <a14:useLocalDpi xmlns:a14="http://schemas.microsoft.com/office/drawing/2010/main" val="0"/>
              </a:ext>
            </a:extLst>
          </a:blip>
          <a:srcRect/>
          <a:stretch>
            <a:fillRect/>
          </a:stretch>
        </p:blipFill>
        <p:spPr bwMode="auto">
          <a:xfrm>
            <a:off x="3200400" y="1371600"/>
            <a:ext cx="2590800" cy="2297113"/>
          </a:xfrm>
          <a:prstGeom prst="rect">
            <a:avLst/>
          </a:prstGeom>
          <a:noFill/>
          <a:ln w="6350">
            <a:solidFill>
              <a:schemeClr val="hlink"/>
            </a:solidFill>
            <a:miter lim="800000"/>
            <a:headEnd/>
            <a:tailEnd/>
          </a:ln>
          <a:extLst>
            <a:ext uri="{909E8E84-426E-40DD-AFC4-6F175D3DCCD1}">
              <a14:hiddenFill xmlns:a14="http://schemas.microsoft.com/office/drawing/2010/main">
                <a:solidFill>
                  <a:srgbClr val="FFFFFF"/>
                </a:solidFill>
              </a14:hiddenFill>
            </a:ext>
          </a:extLst>
        </p:spPr>
      </p:pic>
      <p:sp>
        <p:nvSpPr>
          <p:cNvPr id="833542" name="Text Box 6"/>
          <p:cNvSpPr txBox="1">
            <a:spLocks noChangeArrowheads="1"/>
          </p:cNvSpPr>
          <p:nvPr/>
        </p:nvSpPr>
        <p:spPr bwMode="auto">
          <a:xfrm>
            <a:off x="304800" y="1143000"/>
            <a:ext cx="2819400" cy="578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nSpc>
                <a:spcPct val="95000"/>
              </a:lnSpc>
            </a:pPr>
            <a:r>
              <a:rPr lang="en-US" altLang="en-US" sz="2800" b="0" i="0">
                <a:solidFill>
                  <a:schemeClr val="bg1"/>
                </a:solidFill>
                <a:latin typeface="Times New Roman" charset="0"/>
              </a:rPr>
              <a:t>A butterfly or moth caterpillar can eat a tremendous amount of food.</a:t>
            </a:r>
          </a:p>
          <a:p>
            <a:pPr>
              <a:lnSpc>
                <a:spcPct val="95000"/>
              </a:lnSpc>
            </a:pPr>
            <a:endParaRPr lang="en-US" altLang="en-US" sz="2800" b="0" i="0">
              <a:solidFill>
                <a:schemeClr val="bg1"/>
              </a:solidFill>
              <a:latin typeface="Times New Roman" charset="0"/>
            </a:endParaRPr>
          </a:p>
          <a:p>
            <a:pPr>
              <a:lnSpc>
                <a:spcPct val="95000"/>
              </a:lnSpc>
            </a:pPr>
            <a:r>
              <a:rPr lang="en-US" altLang="en-US" sz="2800" b="0" i="0">
                <a:solidFill>
                  <a:schemeClr val="bg1"/>
                </a:solidFill>
                <a:latin typeface="Times New Roman" charset="0"/>
              </a:rPr>
              <a:t>To survive, a caterpillar  must store sufficient food to carry it through metamorphosis and adulthood.</a:t>
            </a:r>
          </a:p>
          <a:p>
            <a:pPr>
              <a:lnSpc>
                <a:spcPct val="95000"/>
              </a:lnSpc>
            </a:pPr>
            <a:endParaRPr lang="en-US" altLang="en-US" sz="2800" b="0" i="0">
              <a:solidFill>
                <a:schemeClr val="bg1"/>
              </a:solidFill>
              <a:latin typeface="Times New Roman" charset="0"/>
            </a:endParaRP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3"/>
          <p:cNvSpPr>
            <a:spLocks noGrp="1"/>
          </p:cNvSpPr>
          <p:nvPr>
            <p:ph type="sldNum" sz="quarter" idx="12"/>
          </p:nvPr>
        </p:nvSpPr>
        <p:spPr/>
        <p:txBody>
          <a:bodyPr/>
          <a:lstStyle/>
          <a:p>
            <a:fld id="{A8BD9F27-BFA0-4249-AE09-59EF1FF226DD}" type="slidenum">
              <a:rPr lang="en-US" altLang="en-US"/>
              <a:pPr/>
              <a:t>101</a:t>
            </a:fld>
            <a:endParaRPr lang="en-US" altLang="en-US"/>
          </a:p>
        </p:txBody>
      </p:sp>
      <p:pic>
        <p:nvPicPr>
          <p:cNvPr id="834562" name="Picture 2" descr="CHRYSALISM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62600" y="3657600"/>
            <a:ext cx="2867025" cy="2324100"/>
          </a:xfrm>
          <a:prstGeom prst="rect">
            <a:avLst/>
          </a:prstGeom>
          <a:noFill/>
          <a:extLst>
            <a:ext uri="{909E8E84-426E-40DD-AFC4-6F175D3DCCD1}">
              <a14:hiddenFill xmlns:a14="http://schemas.microsoft.com/office/drawing/2010/main">
                <a:solidFill>
                  <a:srgbClr val="FFFFFF"/>
                </a:solidFill>
              </a14:hiddenFill>
            </a:ext>
          </a:extLst>
        </p:spPr>
      </p:pic>
      <p:pic>
        <p:nvPicPr>
          <p:cNvPr id="834563" name="Picture 3" descr="CHRYINMAK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0" y="1447800"/>
            <a:ext cx="3124200" cy="2243138"/>
          </a:xfrm>
          <a:prstGeom prst="rect">
            <a:avLst/>
          </a:prstGeom>
          <a:noFill/>
          <a:extLst>
            <a:ext uri="{909E8E84-426E-40DD-AFC4-6F175D3DCCD1}">
              <a14:hiddenFill xmlns:a14="http://schemas.microsoft.com/office/drawing/2010/main">
                <a:solidFill>
                  <a:srgbClr val="FFFFFF"/>
                </a:solidFill>
              </a14:hiddenFill>
            </a:ext>
          </a:extLst>
        </p:spPr>
      </p:pic>
      <p:sp>
        <p:nvSpPr>
          <p:cNvPr id="834564" name="Rectangle 4"/>
          <p:cNvSpPr>
            <a:spLocks noChangeArrowheads="1"/>
          </p:cNvSpPr>
          <p:nvPr/>
        </p:nvSpPr>
        <p:spPr bwMode="auto">
          <a:xfrm>
            <a:off x="1066800" y="228600"/>
            <a:ext cx="71501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4400" b="0" i="0">
                <a:solidFill>
                  <a:srgbClr val="FFFF00"/>
                </a:solidFill>
                <a:latin typeface="Times New Roman" charset="0"/>
              </a:rPr>
              <a:t>The Miracle of Metamorphosis</a:t>
            </a:r>
          </a:p>
        </p:txBody>
      </p:sp>
      <p:pic>
        <p:nvPicPr>
          <p:cNvPr id="834565" name="Picture 5" descr="pupa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67200" y="2895600"/>
            <a:ext cx="2273300" cy="2362200"/>
          </a:xfrm>
          <a:prstGeom prst="rect">
            <a:avLst/>
          </a:prstGeom>
          <a:noFill/>
          <a:extLst>
            <a:ext uri="{909E8E84-426E-40DD-AFC4-6F175D3DCCD1}">
              <a14:hiddenFill xmlns:a14="http://schemas.microsoft.com/office/drawing/2010/main">
                <a:solidFill>
                  <a:srgbClr val="FFFFFF"/>
                </a:solidFill>
              </a14:hiddenFill>
            </a:ext>
          </a:extLst>
        </p:spPr>
      </p:pic>
      <p:sp>
        <p:nvSpPr>
          <p:cNvPr id="834566" name="Text Box 6"/>
          <p:cNvSpPr txBox="1">
            <a:spLocks noChangeArrowheads="1"/>
          </p:cNvSpPr>
          <p:nvPr/>
        </p:nvSpPr>
        <p:spPr bwMode="auto">
          <a:xfrm>
            <a:off x="7543800" y="2971800"/>
            <a:ext cx="3365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i="0">
                <a:solidFill>
                  <a:schemeClr val="bg1"/>
                </a:solidFill>
                <a:latin typeface="Times New Roman" charset="0"/>
              </a:rPr>
              <a:t>1</a:t>
            </a:r>
          </a:p>
        </p:txBody>
      </p:sp>
      <p:sp>
        <p:nvSpPr>
          <p:cNvPr id="834567" name="Text Box 7"/>
          <p:cNvSpPr txBox="1">
            <a:spLocks noChangeArrowheads="1"/>
          </p:cNvSpPr>
          <p:nvPr/>
        </p:nvSpPr>
        <p:spPr bwMode="auto">
          <a:xfrm>
            <a:off x="4495800" y="3200400"/>
            <a:ext cx="3365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i="0">
                <a:solidFill>
                  <a:schemeClr val="tx2"/>
                </a:solidFill>
                <a:latin typeface="Times New Roman" charset="0"/>
              </a:rPr>
              <a:t>2</a:t>
            </a:r>
          </a:p>
        </p:txBody>
      </p:sp>
      <p:sp>
        <p:nvSpPr>
          <p:cNvPr id="834568" name="Text Box 8"/>
          <p:cNvSpPr txBox="1">
            <a:spLocks noChangeArrowheads="1"/>
          </p:cNvSpPr>
          <p:nvPr/>
        </p:nvSpPr>
        <p:spPr bwMode="auto">
          <a:xfrm>
            <a:off x="7620000" y="5334000"/>
            <a:ext cx="3365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i="0">
                <a:solidFill>
                  <a:schemeClr val="bg1"/>
                </a:solidFill>
                <a:latin typeface="Times New Roman" charset="0"/>
              </a:rPr>
              <a:t>3</a:t>
            </a:r>
          </a:p>
        </p:txBody>
      </p:sp>
      <p:sp>
        <p:nvSpPr>
          <p:cNvPr id="834569" name="Text Box 9"/>
          <p:cNvSpPr txBox="1">
            <a:spLocks noChangeArrowheads="1"/>
          </p:cNvSpPr>
          <p:nvPr/>
        </p:nvSpPr>
        <p:spPr bwMode="auto">
          <a:xfrm>
            <a:off x="304800" y="1076325"/>
            <a:ext cx="4038600" cy="5470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marL="457200" indent="-457200">
              <a:defRPr sz="2400">
                <a:solidFill>
                  <a:schemeClr val="tx1"/>
                </a:solidFill>
                <a:latin typeface="Times New Roman" charset="0"/>
              </a:defRPr>
            </a:lvl1pPr>
            <a:lvl2pPr marL="914400" indent="-457200">
              <a:defRPr sz="2400">
                <a:solidFill>
                  <a:schemeClr val="tx1"/>
                </a:solidFill>
                <a:latin typeface="Times New Roman" charset="0"/>
              </a:defRPr>
            </a:lvl2pPr>
            <a:lvl3pPr marL="1371600" indent="-457200">
              <a:defRPr sz="2400">
                <a:solidFill>
                  <a:schemeClr val="tx1"/>
                </a:solidFill>
                <a:latin typeface="Times New Roman" charset="0"/>
              </a:defRPr>
            </a:lvl3pPr>
            <a:lvl4pPr marL="1828800" indent="-457200">
              <a:defRPr sz="2400">
                <a:solidFill>
                  <a:schemeClr val="tx1"/>
                </a:solidFill>
                <a:latin typeface="Times New Roman" charset="0"/>
              </a:defRPr>
            </a:lvl4pPr>
            <a:lvl5pPr marL="2286000" indent="-457200">
              <a:defRPr sz="2400">
                <a:solidFill>
                  <a:schemeClr val="tx1"/>
                </a:solidFill>
                <a:latin typeface="Times New Roman" charset="0"/>
              </a:defRPr>
            </a:lvl5pPr>
            <a:lvl6pPr marL="2743200" indent="-457200" fontAlgn="base">
              <a:spcBef>
                <a:spcPct val="0"/>
              </a:spcBef>
              <a:spcAft>
                <a:spcPct val="0"/>
              </a:spcAft>
              <a:defRPr sz="2400">
                <a:solidFill>
                  <a:schemeClr val="tx1"/>
                </a:solidFill>
                <a:latin typeface="Times New Roman" charset="0"/>
              </a:defRPr>
            </a:lvl6pPr>
            <a:lvl7pPr marL="3200400" indent="-457200" fontAlgn="base">
              <a:spcBef>
                <a:spcPct val="0"/>
              </a:spcBef>
              <a:spcAft>
                <a:spcPct val="0"/>
              </a:spcAft>
              <a:defRPr sz="2400">
                <a:solidFill>
                  <a:schemeClr val="tx1"/>
                </a:solidFill>
                <a:latin typeface="Times New Roman" charset="0"/>
              </a:defRPr>
            </a:lvl7pPr>
            <a:lvl8pPr marL="3657600" indent="-457200" fontAlgn="base">
              <a:spcBef>
                <a:spcPct val="0"/>
              </a:spcBef>
              <a:spcAft>
                <a:spcPct val="0"/>
              </a:spcAft>
              <a:defRPr sz="2400">
                <a:solidFill>
                  <a:schemeClr val="tx1"/>
                </a:solidFill>
                <a:latin typeface="Times New Roman" charset="0"/>
              </a:defRPr>
            </a:lvl8pPr>
            <a:lvl9pPr marL="4114800" indent="-457200" fontAlgn="base">
              <a:spcBef>
                <a:spcPct val="0"/>
              </a:spcBef>
              <a:spcAft>
                <a:spcPct val="0"/>
              </a:spcAft>
              <a:defRPr sz="2400">
                <a:solidFill>
                  <a:schemeClr val="tx1"/>
                </a:solidFill>
                <a:latin typeface="Times New Roman" charset="0"/>
              </a:defRPr>
            </a:lvl9pPr>
          </a:lstStyle>
          <a:p>
            <a:pPr>
              <a:lnSpc>
                <a:spcPct val="90000"/>
              </a:lnSpc>
              <a:buFontTx/>
              <a:buAutoNum type="arabicParenR"/>
            </a:pPr>
            <a:r>
              <a:rPr lang="en-US" altLang="en-US" sz="2800" b="0" i="0">
                <a:solidFill>
                  <a:schemeClr val="bg1"/>
                </a:solidFill>
              </a:rPr>
              <a:t>A caterpillar locates a safe place to begin the process.</a:t>
            </a:r>
          </a:p>
          <a:p>
            <a:pPr>
              <a:lnSpc>
                <a:spcPct val="90000"/>
              </a:lnSpc>
            </a:pPr>
            <a:r>
              <a:rPr lang="en-US" altLang="en-US" sz="2800" b="0" i="0">
                <a:solidFill>
                  <a:schemeClr val="bg1"/>
                </a:solidFill>
              </a:rPr>
              <a:t> </a:t>
            </a:r>
          </a:p>
          <a:p>
            <a:pPr>
              <a:lnSpc>
                <a:spcPct val="90000"/>
              </a:lnSpc>
            </a:pPr>
            <a:r>
              <a:rPr lang="en-US" altLang="en-US" sz="2800" b="0" i="0">
                <a:solidFill>
                  <a:schemeClr val="bg1"/>
                </a:solidFill>
              </a:rPr>
              <a:t>2) The caterpillar attaches itself to the stem and splits the old caterpillar skin at the back of the head.  </a:t>
            </a:r>
          </a:p>
          <a:p>
            <a:pPr>
              <a:lnSpc>
                <a:spcPct val="90000"/>
              </a:lnSpc>
            </a:pPr>
            <a:endParaRPr lang="en-US" altLang="en-US" sz="2800" b="0" i="0">
              <a:solidFill>
                <a:schemeClr val="bg1"/>
              </a:solidFill>
            </a:endParaRPr>
          </a:p>
          <a:p>
            <a:pPr>
              <a:lnSpc>
                <a:spcPct val="90000"/>
              </a:lnSpc>
            </a:pPr>
            <a:r>
              <a:rPr lang="en-US" altLang="en-US" sz="2800" b="0" i="0">
                <a:solidFill>
                  <a:schemeClr val="bg1"/>
                </a:solidFill>
              </a:rPr>
              <a:t>3) With the outer skin shed, the inner skin hardens and becomes the chrysalis.</a:t>
            </a:r>
          </a:p>
        </p:txBody>
      </p:sp>
      <p:sp>
        <p:nvSpPr>
          <p:cNvPr id="834570" name="Rectangle 10"/>
          <p:cNvSpPr>
            <a:spLocks noChangeArrowheads="1"/>
          </p:cNvSpPr>
          <p:nvPr/>
        </p:nvSpPr>
        <p:spPr bwMode="auto">
          <a:xfrm>
            <a:off x="4267200" y="6096000"/>
            <a:ext cx="4038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r>
              <a:rPr lang="en-US" altLang="en-US" sz="1800" i="0">
                <a:solidFill>
                  <a:srgbClr val="FFFF00"/>
                </a:solidFill>
                <a:latin typeface="GoudyOlSt BT" charset="0"/>
              </a:rPr>
              <a:t>Monarch Chrysalis Sequence</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Slide Number Placeholder 3"/>
          <p:cNvSpPr>
            <a:spLocks noGrp="1"/>
          </p:cNvSpPr>
          <p:nvPr>
            <p:ph type="sldNum" sz="quarter" idx="12"/>
          </p:nvPr>
        </p:nvSpPr>
        <p:spPr/>
        <p:txBody>
          <a:bodyPr/>
          <a:lstStyle/>
          <a:p>
            <a:fld id="{A25CE0FA-E953-1D43-B536-208578A0E977}" type="slidenum">
              <a:rPr lang="en-US" altLang="en-US"/>
              <a:pPr/>
              <a:t>102</a:t>
            </a:fld>
            <a:endParaRPr lang="en-US" altLang="en-US"/>
          </a:p>
        </p:txBody>
      </p:sp>
      <p:sp>
        <p:nvSpPr>
          <p:cNvPr id="835586" name="Rectangle 2"/>
          <p:cNvSpPr>
            <a:spLocks noChangeArrowheads="1"/>
          </p:cNvSpPr>
          <p:nvPr/>
        </p:nvSpPr>
        <p:spPr bwMode="auto">
          <a:xfrm>
            <a:off x="0" y="228600"/>
            <a:ext cx="91440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r>
              <a:rPr lang="en-US" altLang="en-US" sz="4000" i="0">
                <a:solidFill>
                  <a:srgbClr val="FFFF00"/>
                </a:solidFill>
                <a:latin typeface="Times New Roman" charset="0"/>
              </a:rPr>
              <a:t>Metamorphosis Is Amazing</a:t>
            </a:r>
          </a:p>
        </p:txBody>
      </p:sp>
      <p:pic>
        <p:nvPicPr>
          <p:cNvPr id="835587" name="Picture 3" descr="Monchrc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29200" y="1371600"/>
            <a:ext cx="1981200" cy="2362200"/>
          </a:xfrm>
          <a:prstGeom prst="rect">
            <a:avLst/>
          </a:prstGeom>
          <a:noFill/>
          <a:extLst>
            <a:ext uri="{909E8E84-426E-40DD-AFC4-6F175D3DCCD1}">
              <a14:hiddenFill xmlns:a14="http://schemas.microsoft.com/office/drawing/2010/main">
                <a:solidFill>
                  <a:srgbClr val="FFFFFF"/>
                </a:solidFill>
              </a14:hiddenFill>
            </a:ext>
          </a:extLst>
        </p:spPr>
      </p:pic>
      <p:pic>
        <p:nvPicPr>
          <p:cNvPr id="835588" name="Picture 4" descr="Monchrg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0400" y="1371600"/>
            <a:ext cx="1839913" cy="2362200"/>
          </a:xfrm>
          <a:prstGeom prst="rect">
            <a:avLst/>
          </a:prstGeom>
          <a:noFill/>
          <a:extLst>
            <a:ext uri="{909E8E84-426E-40DD-AFC4-6F175D3DCCD1}">
              <a14:hiddenFill xmlns:a14="http://schemas.microsoft.com/office/drawing/2010/main">
                <a:solidFill>
                  <a:srgbClr val="FFFFFF"/>
                </a:solidFill>
              </a14:hiddenFill>
            </a:ext>
          </a:extLst>
        </p:spPr>
      </p:pic>
      <p:pic>
        <p:nvPicPr>
          <p:cNvPr id="835589" name="Picture 5" descr="Monemer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29200" y="3962400"/>
            <a:ext cx="1922463" cy="2514600"/>
          </a:xfrm>
          <a:prstGeom prst="rect">
            <a:avLst/>
          </a:prstGeom>
          <a:noFill/>
          <a:extLst>
            <a:ext uri="{909E8E84-426E-40DD-AFC4-6F175D3DCCD1}">
              <a14:hiddenFill xmlns:a14="http://schemas.microsoft.com/office/drawing/2010/main">
                <a:solidFill>
                  <a:srgbClr val="FFFFFF"/>
                </a:solidFill>
              </a14:hiddenFill>
            </a:ext>
          </a:extLst>
        </p:spPr>
      </p:pic>
      <p:pic>
        <p:nvPicPr>
          <p:cNvPr id="835590" name="Picture 6" descr="Monemer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34200" y="3962400"/>
            <a:ext cx="1927225" cy="2514600"/>
          </a:xfrm>
          <a:prstGeom prst="rect">
            <a:avLst/>
          </a:prstGeom>
          <a:noFill/>
          <a:extLst>
            <a:ext uri="{909E8E84-426E-40DD-AFC4-6F175D3DCCD1}">
              <a14:hiddenFill xmlns:a14="http://schemas.microsoft.com/office/drawing/2010/main">
                <a:solidFill>
                  <a:srgbClr val="FFFFFF"/>
                </a:solidFill>
              </a14:hiddenFill>
            </a:ext>
          </a:extLst>
        </p:spPr>
      </p:pic>
      <p:pic>
        <p:nvPicPr>
          <p:cNvPr id="835591" name="Picture 7" descr="Monemer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10400" y="1371600"/>
            <a:ext cx="1828800" cy="2362200"/>
          </a:xfrm>
          <a:prstGeom prst="rect">
            <a:avLst/>
          </a:prstGeom>
          <a:noFill/>
          <a:extLst>
            <a:ext uri="{909E8E84-426E-40DD-AFC4-6F175D3DCCD1}">
              <a14:hiddenFill xmlns:a14="http://schemas.microsoft.com/office/drawing/2010/main">
                <a:solidFill>
                  <a:srgbClr val="FFFFFF"/>
                </a:solidFill>
              </a14:hiddenFill>
            </a:ext>
          </a:extLst>
        </p:spPr>
      </p:pic>
      <p:pic>
        <p:nvPicPr>
          <p:cNvPr id="835592" name="Picture 8" descr="Monemer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00400" y="3962400"/>
            <a:ext cx="1854200" cy="2514600"/>
          </a:xfrm>
          <a:prstGeom prst="rect">
            <a:avLst/>
          </a:prstGeom>
          <a:noFill/>
          <a:extLst>
            <a:ext uri="{909E8E84-426E-40DD-AFC4-6F175D3DCCD1}">
              <a14:hiddenFill xmlns:a14="http://schemas.microsoft.com/office/drawing/2010/main">
                <a:solidFill>
                  <a:srgbClr val="FFFFFF"/>
                </a:solidFill>
              </a14:hiddenFill>
            </a:ext>
          </a:extLst>
        </p:spPr>
      </p:pic>
      <p:sp>
        <p:nvSpPr>
          <p:cNvPr id="835593" name="Text Box 9"/>
          <p:cNvSpPr txBox="1">
            <a:spLocks noChangeArrowheads="1"/>
          </p:cNvSpPr>
          <p:nvPr/>
        </p:nvSpPr>
        <p:spPr bwMode="auto">
          <a:xfrm>
            <a:off x="6705600" y="2971800"/>
            <a:ext cx="3365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i="0">
                <a:solidFill>
                  <a:schemeClr val="tx2"/>
                </a:solidFill>
                <a:latin typeface="Times New Roman" charset="0"/>
              </a:rPr>
              <a:t>2</a:t>
            </a:r>
          </a:p>
        </p:txBody>
      </p:sp>
      <p:sp>
        <p:nvSpPr>
          <p:cNvPr id="835594" name="Text Box 10"/>
          <p:cNvSpPr txBox="1">
            <a:spLocks noChangeArrowheads="1"/>
          </p:cNvSpPr>
          <p:nvPr/>
        </p:nvSpPr>
        <p:spPr bwMode="auto">
          <a:xfrm>
            <a:off x="6400800" y="5181600"/>
            <a:ext cx="3365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i="0">
                <a:solidFill>
                  <a:schemeClr val="tx2"/>
                </a:solidFill>
                <a:latin typeface="Times New Roman" charset="0"/>
              </a:rPr>
              <a:t>5</a:t>
            </a:r>
          </a:p>
        </p:txBody>
      </p:sp>
      <p:sp>
        <p:nvSpPr>
          <p:cNvPr id="835595" name="Text Box 11"/>
          <p:cNvSpPr txBox="1">
            <a:spLocks noChangeArrowheads="1"/>
          </p:cNvSpPr>
          <p:nvPr/>
        </p:nvSpPr>
        <p:spPr bwMode="auto">
          <a:xfrm>
            <a:off x="8382000" y="3200400"/>
            <a:ext cx="3365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i="0">
                <a:solidFill>
                  <a:schemeClr val="tx2"/>
                </a:solidFill>
                <a:latin typeface="Times New Roman" charset="0"/>
              </a:rPr>
              <a:t>3</a:t>
            </a:r>
          </a:p>
        </p:txBody>
      </p:sp>
      <p:sp>
        <p:nvSpPr>
          <p:cNvPr id="835596" name="Text Box 12"/>
          <p:cNvSpPr txBox="1">
            <a:spLocks noChangeArrowheads="1"/>
          </p:cNvSpPr>
          <p:nvPr/>
        </p:nvSpPr>
        <p:spPr bwMode="auto">
          <a:xfrm>
            <a:off x="4495800" y="2590800"/>
            <a:ext cx="3365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i="0">
                <a:solidFill>
                  <a:schemeClr val="tx2"/>
                </a:solidFill>
                <a:latin typeface="Times New Roman" charset="0"/>
              </a:rPr>
              <a:t>1</a:t>
            </a:r>
          </a:p>
        </p:txBody>
      </p:sp>
      <p:sp>
        <p:nvSpPr>
          <p:cNvPr id="835597" name="Text Box 13"/>
          <p:cNvSpPr txBox="1">
            <a:spLocks noChangeArrowheads="1"/>
          </p:cNvSpPr>
          <p:nvPr/>
        </p:nvSpPr>
        <p:spPr bwMode="auto">
          <a:xfrm>
            <a:off x="4572000" y="5410200"/>
            <a:ext cx="3365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i="0">
                <a:solidFill>
                  <a:schemeClr val="tx2"/>
                </a:solidFill>
                <a:latin typeface="Times New Roman" charset="0"/>
              </a:rPr>
              <a:t>4</a:t>
            </a:r>
          </a:p>
        </p:txBody>
      </p:sp>
      <p:sp>
        <p:nvSpPr>
          <p:cNvPr id="835598" name="Text Box 14"/>
          <p:cNvSpPr txBox="1">
            <a:spLocks noChangeArrowheads="1"/>
          </p:cNvSpPr>
          <p:nvPr/>
        </p:nvSpPr>
        <p:spPr bwMode="auto">
          <a:xfrm>
            <a:off x="8382000" y="4800600"/>
            <a:ext cx="3365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i="0">
                <a:solidFill>
                  <a:schemeClr val="tx2"/>
                </a:solidFill>
                <a:latin typeface="Times New Roman" charset="0"/>
              </a:rPr>
              <a:t>6</a:t>
            </a:r>
          </a:p>
        </p:txBody>
      </p:sp>
      <p:sp>
        <p:nvSpPr>
          <p:cNvPr id="835599" name="Text Box 15"/>
          <p:cNvSpPr txBox="1">
            <a:spLocks noChangeArrowheads="1"/>
          </p:cNvSpPr>
          <p:nvPr/>
        </p:nvSpPr>
        <p:spPr bwMode="auto">
          <a:xfrm>
            <a:off x="381000" y="1143000"/>
            <a:ext cx="2819400" cy="5375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nSpc>
                <a:spcPct val="95000"/>
              </a:lnSpc>
            </a:pPr>
            <a:r>
              <a:rPr lang="en-US" altLang="en-US" sz="2800" b="0" i="0">
                <a:solidFill>
                  <a:schemeClr val="bg1"/>
                </a:solidFill>
                <a:latin typeface="Times New Roman" charset="0"/>
              </a:rPr>
              <a:t>After two to four weeks  a new butterfly emerges.</a:t>
            </a:r>
          </a:p>
          <a:p>
            <a:pPr>
              <a:lnSpc>
                <a:spcPct val="95000"/>
              </a:lnSpc>
            </a:pPr>
            <a:r>
              <a:rPr lang="en-US" altLang="en-US" sz="2800" b="0" i="0">
                <a:solidFill>
                  <a:schemeClr val="bg1"/>
                </a:solidFill>
                <a:latin typeface="Times New Roman" charset="0"/>
              </a:rPr>
              <a:t>  </a:t>
            </a:r>
          </a:p>
          <a:p>
            <a:pPr>
              <a:lnSpc>
                <a:spcPct val="95000"/>
              </a:lnSpc>
            </a:pPr>
            <a:r>
              <a:rPr lang="en-US" altLang="en-US" sz="2800" b="0" i="0">
                <a:solidFill>
                  <a:schemeClr val="bg1"/>
                </a:solidFill>
                <a:latin typeface="Times New Roman" charset="0"/>
              </a:rPr>
              <a:t>The real miracles occurred during the previous weeks as a soft fleshy, helpless caterpillar developed into a winged and agile butterfly.</a:t>
            </a:r>
            <a:r>
              <a:rPr lang="en-US" altLang="en-US" b="0" i="0">
                <a:solidFill>
                  <a:schemeClr val="bg1"/>
                </a:solidFill>
                <a:latin typeface="Times New Roman" charset="0"/>
              </a:rPr>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835588"/>
                                        </p:tgtEl>
                                        <p:attrNameLst>
                                          <p:attrName>style.visibility</p:attrName>
                                        </p:attrNameLst>
                                      </p:cBhvr>
                                      <p:to>
                                        <p:strVal val="visible"/>
                                      </p:to>
                                    </p:set>
                                    <p:anim calcmode="lin" valueType="num">
                                      <p:cBhvr additive="base">
                                        <p:cTn id="7" dur="500" fill="hold"/>
                                        <p:tgtEl>
                                          <p:spTgt spid="835588"/>
                                        </p:tgtEl>
                                        <p:attrNameLst>
                                          <p:attrName>ppt_x</p:attrName>
                                        </p:attrNameLst>
                                      </p:cBhvr>
                                      <p:tavLst>
                                        <p:tav tm="0">
                                          <p:val>
                                            <p:strVal val="0-#ppt_w/2"/>
                                          </p:val>
                                        </p:tav>
                                        <p:tav tm="100000">
                                          <p:val>
                                            <p:strVal val="#ppt_x"/>
                                          </p:val>
                                        </p:tav>
                                      </p:tavLst>
                                    </p:anim>
                                    <p:anim calcmode="lin" valueType="num">
                                      <p:cBhvr additive="base">
                                        <p:cTn id="8" dur="500" fill="hold"/>
                                        <p:tgtEl>
                                          <p:spTgt spid="835588"/>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nodeType="clickEffect">
                                  <p:stCondLst>
                                    <p:cond delay="0"/>
                                  </p:stCondLst>
                                  <p:childTnLst>
                                    <p:set>
                                      <p:cBhvr>
                                        <p:cTn id="12" dur="1" fill="hold">
                                          <p:stCondLst>
                                            <p:cond delay="0"/>
                                          </p:stCondLst>
                                        </p:cTn>
                                        <p:tgtEl>
                                          <p:spTgt spid="835587"/>
                                        </p:tgtEl>
                                        <p:attrNameLst>
                                          <p:attrName>style.visibility</p:attrName>
                                        </p:attrNameLst>
                                      </p:cBhvr>
                                      <p:to>
                                        <p:strVal val="visible"/>
                                      </p:to>
                                    </p:set>
                                    <p:anim calcmode="lin" valueType="num">
                                      <p:cBhvr additive="base">
                                        <p:cTn id="13" dur="500" fill="hold"/>
                                        <p:tgtEl>
                                          <p:spTgt spid="835587"/>
                                        </p:tgtEl>
                                        <p:attrNameLst>
                                          <p:attrName>ppt_x</p:attrName>
                                        </p:attrNameLst>
                                      </p:cBhvr>
                                      <p:tavLst>
                                        <p:tav tm="0">
                                          <p:val>
                                            <p:strVal val="0-#ppt_w/2"/>
                                          </p:val>
                                        </p:tav>
                                        <p:tav tm="100000">
                                          <p:val>
                                            <p:strVal val="#ppt_x"/>
                                          </p:val>
                                        </p:tav>
                                      </p:tavLst>
                                    </p:anim>
                                    <p:anim calcmode="lin" valueType="num">
                                      <p:cBhvr additive="base">
                                        <p:cTn id="14" dur="500" fill="hold"/>
                                        <p:tgtEl>
                                          <p:spTgt spid="835587"/>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nodeType="clickEffect">
                                  <p:stCondLst>
                                    <p:cond delay="0"/>
                                  </p:stCondLst>
                                  <p:childTnLst>
                                    <p:set>
                                      <p:cBhvr>
                                        <p:cTn id="18" dur="1" fill="hold">
                                          <p:stCondLst>
                                            <p:cond delay="0"/>
                                          </p:stCondLst>
                                        </p:cTn>
                                        <p:tgtEl>
                                          <p:spTgt spid="835591"/>
                                        </p:tgtEl>
                                        <p:attrNameLst>
                                          <p:attrName>style.visibility</p:attrName>
                                        </p:attrNameLst>
                                      </p:cBhvr>
                                      <p:to>
                                        <p:strVal val="visible"/>
                                      </p:to>
                                    </p:set>
                                    <p:anim calcmode="lin" valueType="num">
                                      <p:cBhvr additive="base">
                                        <p:cTn id="19" dur="500" fill="hold"/>
                                        <p:tgtEl>
                                          <p:spTgt spid="835591"/>
                                        </p:tgtEl>
                                        <p:attrNameLst>
                                          <p:attrName>ppt_x</p:attrName>
                                        </p:attrNameLst>
                                      </p:cBhvr>
                                      <p:tavLst>
                                        <p:tav tm="0">
                                          <p:val>
                                            <p:strVal val="0-#ppt_w/2"/>
                                          </p:val>
                                        </p:tav>
                                        <p:tav tm="100000">
                                          <p:val>
                                            <p:strVal val="#ppt_x"/>
                                          </p:val>
                                        </p:tav>
                                      </p:tavLst>
                                    </p:anim>
                                    <p:anim calcmode="lin" valueType="num">
                                      <p:cBhvr additive="base">
                                        <p:cTn id="20" dur="500" fill="hold"/>
                                        <p:tgtEl>
                                          <p:spTgt spid="835591"/>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nodeType="clickEffect">
                                  <p:stCondLst>
                                    <p:cond delay="0"/>
                                  </p:stCondLst>
                                  <p:childTnLst>
                                    <p:set>
                                      <p:cBhvr>
                                        <p:cTn id="24" dur="1" fill="hold">
                                          <p:stCondLst>
                                            <p:cond delay="0"/>
                                          </p:stCondLst>
                                        </p:cTn>
                                        <p:tgtEl>
                                          <p:spTgt spid="835592"/>
                                        </p:tgtEl>
                                        <p:attrNameLst>
                                          <p:attrName>style.visibility</p:attrName>
                                        </p:attrNameLst>
                                      </p:cBhvr>
                                      <p:to>
                                        <p:strVal val="visible"/>
                                      </p:to>
                                    </p:set>
                                    <p:anim calcmode="lin" valueType="num">
                                      <p:cBhvr additive="base">
                                        <p:cTn id="25" dur="500" fill="hold"/>
                                        <p:tgtEl>
                                          <p:spTgt spid="835592"/>
                                        </p:tgtEl>
                                        <p:attrNameLst>
                                          <p:attrName>ppt_x</p:attrName>
                                        </p:attrNameLst>
                                      </p:cBhvr>
                                      <p:tavLst>
                                        <p:tav tm="0">
                                          <p:val>
                                            <p:strVal val="0-#ppt_w/2"/>
                                          </p:val>
                                        </p:tav>
                                        <p:tav tm="100000">
                                          <p:val>
                                            <p:strVal val="#ppt_x"/>
                                          </p:val>
                                        </p:tav>
                                      </p:tavLst>
                                    </p:anim>
                                    <p:anim calcmode="lin" valueType="num">
                                      <p:cBhvr additive="base">
                                        <p:cTn id="26" dur="500" fill="hold"/>
                                        <p:tgtEl>
                                          <p:spTgt spid="835592"/>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nodeType="clickEffect">
                                  <p:stCondLst>
                                    <p:cond delay="0"/>
                                  </p:stCondLst>
                                  <p:childTnLst>
                                    <p:set>
                                      <p:cBhvr>
                                        <p:cTn id="30" dur="1" fill="hold">
                                          <p:stCondLst>
                                            <p:cond delay="0"/>
                                          </p:stCondLst>
                                        </p:cTn>
                                        <p:tgtEl>
                                          <p:spTgt spid="835589"/>
                                        </p:tgtEl>
                                        <p:attrNameLst>
                                          <p:attrName>style.visibility</p:attrName>
                                        </p:attrNameLst>
                                      </p:cBhvr>
                                      <p:to>
                                        <p:strVal val="visible"/>
                                      </p:to>
                                    </p:set>
                                    <p:anim calcmode="lin" valueType="num">
                                      <p:cBhvr additive="base">
                                        <p:cTn id="31" dur="500" fill="hold"/>
                                        <p:tgtEl>
                                          <p:spTgt spid="835589"/>
                                        </p:tgtEl>
                                        <p:attrNameLst>
                                          <p:attrName>ppt_x</p:attrName>
                                        </p:attrNameLst>
                                      </p:cBhvr>
                                      <p:tavLst>
                                        <p:tav tm="0">
                                          <p:val>
                                            <p:strVal val="0-#ppt_w/2"/>
                                          </p:val>
                                        </p:tav>
                                        <p:tav tm="100000">
                                          <p:val>
                                            <p:strVal val="#ppt_x"/>
                                          </p:val>
                                        </p:tav>
                                      </p:tavLst>
                                    </p:anim>
                                    <p:anim calcmode="lin" valueType="num">
                                      <p:cBhvr additive="base">
                                        <p:cTn id="32" dur="500" fill="hold"/>
                                        <p:tgtEl>
                                          <p:spTgt spid="835589"/>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nodeType="clickEffect">
                                  <p:stCondLst>
                                    <p:cond delay="0"/>
                                  </p:stCondLst>
                                  <p:childTnLst>
                                    <p:set>
                                      <p:cBhvr>
                                        <p:cTn id="36" dur="1" fill="hold">
                                          <p:stCondLst>
                                            <p:cond delay="0"/>
                                          </p:stCondLst>
                                        </p:cTn>
                                        <p:tgtEl>
                                          <p:spTgt spid="835590"/>
                                        </p:tgtEl>
                                        <p:attrNameLst>
                                          <p:attrName>style.visibility</p:attrName>
                                        </p:attrNameLst>
                                      </p:cBhvr>
                                      <p:to>
                                        <p:strVal val="visible"/>
                                      </p:to>
                                    </p:set>
                                    <p:anim calcmode="lin" valueType="num">
                                      <p:cBhvr additive="base">
                                        <p:cTn id="37" dur="500" fill="hold"/>
                                        <p:tgtEl>
                                          <p:spTgt spid="835590"/>
                                        </p:tgtEl>
                                        <p:attrNameLst>
                                          <p:attrName>ppt_x</p:attrName>
                                        </p:attrNameLst>
                                      </p:cBhvr>
                                      <p:tavLst>
                                        <p:tav tm="0">
                                          <p:val>
                                            <p:strVal val="0-#ppt_w/2"/>
                                          </p:val>
                                        </p:tav>
                                        <p:tav tm="100000">
                                          <p:val>
                                            <p:strVal val="#ppt_x"/>
                                          </p:val>
                                        </p:tav>
                                      </p:tavLst>
                                    </p:anim>
                                    <p:anim calcmode="lin" valueType="num">
                                      <p:cBhvr additive="base">
                                        <p:cTn id="38" dur="500" fill="hold"/>
                                        <p:tgtEl>
                                          <p:spTgt spid="83559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3"/>
          <p:cNvSpPr>
            <a:spLocks noGrp="1"/>
          </p:cNvSpPr>
          <p:nvPr>
            <p:ph type="sldNum" sz="quarter" idx="12"/>
          </p:nvPr>
        </p:nvSpPr>
        <p:spPr/>
        <p:txBody>
          <a:bodyPr/>
          <a:lstStyle/>
          <a:p>
            <a:fld id="{7EB87FA6-D0DC-C346-9184-8AF9209E4564}" type="slidenum">
              <a:rPr lang="en-US" altLang="en-US"/>
              <a:pPr/>
              <a:t>103</a:t>
            </a:fld>
            <a:endParaRPr lang="en-US" altLang="en-US"/>
          </a:p>
        </p:txBody>
      </p:sp>
      <p:sp>
        <p:nvSpPr>
          <p:cNvPr id="836610" name="Rectangle 2"/>
          <p:cNvSpPr>
            <a:spLocks noChangeArrowheads="1"/>
          </p:cNvSpPr>
          <p:nvPr/>
        </p:nvSpPr>
        <p:spPr bwMode="auto">
          <a:xfrm>
            <a:off x="0" y="228600"/>
            <a:ext cx="91440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r>
              <a:rPr lang="en-US" altLang="en-US" sz="4400" b="0" i="0">
                <a:solidFill>
                  <a:srgbClr val="FFFF00"/>
                </a:solidFill>
                <a:latin typeface="Times New Roman" charset="0"/>
              </a:rPr>
              <a:t>The Mandatory Wing-Drying Period</a:t>
            </a:r>
          </a:p>
        </p:txBody>
      </p:sp>
      <p:pic>
        <p:nvPicPr>
          <p:cNvPr id="836611" name="Picture 3" descr="POINTEDS"/>
          <p:cNvPicPr>
            <a:picLocks noChangeAspect="1" noChangeArrowheads="1"/>
          </p:cNvPicPr>
          <p:nvPr/>
        </p:nvPicPr>
        <p:blipFill>
          <a:blip r:embed="rId2">
            <a:lum bright="-8000" contrast="28000"/>
            <a:extLst>
              <a:ext uri="{28A0092B-C50C-407E-A947-70E740481C1C}">
                <a14:useLocalDpi xmlns:a14="http://schemas.microsoft.com/office/drawing/2010/main" val="0"/>
              </a:ext>
            </a:extLst>
          </a:blip>
          <a:srcRect/>
          <a:stretch>
            <a:fillRect/>
          </a:stretch>
        </p:blipFill>
        <p:spPr bwMode="auto">
          <a:xfrm>
            <a:off x="5257800" y="1600200"/>
            <a:ext cx="3886200" cy="2540000"/>
          </a:xfrm>
          <a:prstGeom prst="rect">
            <a:avLst/>
          </a:prstGeom>
          <a:noFill/>
          <a:extLst>
            <a:ext uri="{909E8E84-426E-40DD-AFC4-6F175D3DCCD1}">
              <a14:hiddenFill xmlns:a14="http://schemas.microsoft.com/office/drawing/2010/main">
                <a:solidFill>
                  <a:srgbClr val="FFFFFF"/>
                </a:solidFill>
              </a14:hiddenFill>
            </a:ext>
          </a:extLst>
        </p:spPr>
      </p:pic>
      <p:pic>
        <p:nvPicPr>
          <p:cNvPr id="836612" name="Picture 4" descr="mms6"/>
          <p:cNvPicPr>
            <a:picLocks noChangeAspect="1" noChangeArrowheads="1"/>
          </p:cNvPicPr>
          <p:nvPr/>
        </p:nvPicPr>
        <p:blipFill>
          <a:blip r:embed="rId3">
            <a:lum bright="-8000" contrast="36000"/>
            <a:extLst>
              <a:ext uri="{28A0092B-C50C-407E-A947-70E740481C1C}">
                <a14:useLocalDpi xmlns:a14="http://schemas.microsoft.com/office/drawing/2010/main" val="0"/>
              </a:ext>
            </a:extLst>
          </a:blip>
          <a:srcRect/>
          <a:stretch>
            <a:fillRect/>
          </a:stretch>
        </p:blipFill>
        <p:spPr bwMode="auto">
          <a:xfrm>
            <a:off x="5943600" y="4191000"/>
            <a:ext cx="2857500" cy="2035175"/>
          </a:xfrm>
          <a:prstGeom prst="rect">
            <a:avLst/>
          </a:prstGeom>
          <a:noFill/>
          <a:extLst>
            <a:ext uri="{909E8E84-426E-40DD-AFC4-6F175D3DCCD1}">
              <a14:hiddenFill xmlns:a14="http://schemas.microsoft.com/office/drawing/2010/main">
                <a:solidFill>
                  <a:srgbClr val="FFFFFF"/>
                </a:solidFill>
              </a14:hiddenFill>
            </a:ext>
          </a:extLst>
        </p:spPr>
      </p:pic>
      <p:sp>
        <p:nvSpPr>
          <p:cNvPr id="836613" name="Text Box 5"/>
          <p:cNvSpPr txBox="1">
            <a:spLocks noChangeArrowheads="1"/>
          </p:cNvSpPr>
          <p:nvPr/>
        </p:nvSpPr>
        <p:spPr bwMode="auto">
          <a:xfrm>
            <a:off x="304800" y="1219200"/>
            <a:ext cx="4800600" cy="4968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nSpc>
                <a:spcPct val="95000"/>
              </a:lnSpc>
            </a:pPr>
            <a:r>
              <a:rPr lang="en-US" altLang="en-US" sz="2800" b="0" i="0">
                <a:solidFill>
                  <a:schemeClr val="bg1"/>
                </a:solidFill>
                <a:latin typeface="Times New Roman" charset="0"/>
              </a:rPr>
              <a:t>In order to fly, butterfly wings must first stretch out and dry to become rigid.   </a:t>
            </a:r>
          </a:p>
          <a:p>
            <a:pPr>
              <a:lnSpc>
                <a:spcPct val="95000"/>
              </a:lnSpc>
            </a:pPr>
            <a:endParaRPr lang="en-US" altLang="en-US" sz="2800" b="0" i="0">
              <a:solidFill>
                <a:schemeClr val="bg1"/>
              </a:solidFill>
              <a:latin typeface="Times New Roman" charset="0"/>
            </a:endParaRPr>
          </a:p>
          <a:p>
            <a:pPr>
              <a:lnSpc>
                <a:spcPct val="95000"/>
              </a:lnSpc>
            </a:pPr>
            <a:r>
              <a:rPr lang="en-US" altLang="en-US" sz="2800" b="0" i="0">
                <a:solidFill>
                  <a:schemeClr val="bg1"/>
                </a:solidFill>
                <a:latin typeface="Times New Roman" charset="0"/>
              </a:rPr>
              <a:t>The butterfly seeks the highest brightest spot, and then, with it’s back to the sun,  pumps body fluid through the wings to stretch them flat.  It must then hold them out to dry for about 20 minutes.  </a:t>
            </a:r>
            <a:r>
              <a:rPr lang="en-US" altLang="en-US" sz="2800" b="0" i="0">
                <a:solidFill>
                  <a:srgbClr val="FFFF00"/>
                </a:solidFill>
                <a:latin typeface="Times New Roman" charset="0"/>
              </a:rPr>
              <a:t>During this time they are very vulnerable</a:t>
            </a:r>
            <a:r>
              <a:rPr lang="en-US" altLang="en-US" b="0" i="0">
                <a:solidFill>
                  <a:schemeClr val="bg1"/>
                </a:solidFill>
                <a:latin typeface="Times New Roman" charset="0"/>
              </a:rPr>
              <a:t>.  </a:t>
            </a:r>
          </a:p>
        </p:txBody>
      </p:sp>
      <p:sp>
        <p:nvSpPr>
          <p:cNvPr id="836614" name="Rectangle 6"/>
          <p:cNvSpPr>
            <a:spLocks noChangeArrowheads="1"/>
          </p:cNvSpPr>
          <p:nvPr/>
        </p:nvSpPr>
        <p:spPr bwMode="auto">
          <a:xfrm>
            <a:off x="5791200" y="1752600"/>
            <a:ext cx="3657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r>
              <a:rPr lang="en-US" altLang="en-US" sz="1800" i="0">
                <a:solidFill>
                  <a:srgbClr val="FFFF00"/>
                </a:solidFill>
                <a:latin typeface="GoudyOlSt BT" charset="0"/>
              </a:rPr>
              <a:t>Monarch during drying period</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3"/>
          <p:cNvSpPr>
            <a:spLocks noGrp="1"/>
          </p:cNvSpPr>
          <p:nvPr>
            <p:ph type="sldNum" sz="quarter" idx="12"/>
          </p:nvPr>
        </p:nvSpPr>
        <p:spPr/>
        <p:txBody>
          <a:bodyPr/>
          <a:lstStyle/>
          <a:p>
            <a:fld id="{1603DFE4-2FA2-6640-BB8B-70CA9683076B}" type="slidenum">
              <a:rPr lang="en-US" altLang="en-US"/>
              <a:pPr/>
              <a:t>104</a:t>
            </a:fld>
            <a:endParaRPr lang="en-US" altLang="en-US"/>
          </a:p>
        </p:txBody>
      </p:sp>
      <p:pic>
        <p:nvPicPr>
          <p:cNvPr id="839682" name="Picture 2" descr="MICHELLE2"/>
          <p:cNvPicPr>
            <a:picLocks noChangeAspect="1" noChangeArrowheads="1"/>
          </p:cNvPicPr>
          <p:nvPr/>
        </p:nvPicPr>
        <p:blipFill>
          <a:blip r:embed="rId2">
            <a:lum bright="-20000" contrast="18000"/>
            <a:extLst>
              <a:ext uri="{28A0092B-C50C-407E-A947-70E740481C1C}">
                <a14:useLocalDpi xmlns:a14="http://schemas.microsoft.com/office/drawing/2010/main" val="0"/>
              </a:ext>
            </a:extLst>
          </a:blip>
          <a:srcRect/>
          <a:stretch>
            <a:fillRect/>
          </a:stretch>
        </p:blipFill>
        <p:spPr bwMode="auto">
          <a:xfrm>
            <a:off x="533400" y="2362200"/>
            <a:ext cx="2740025" cy="4191000"/>
          </a:xfrm>
          <a:prstGeom prst="rect">
            <a:avLst/>
          </a:prstGeom>
          <a:noFill/>
          <a:extLst>
            <a:ext uri="{909E8E84-426E-40DD-AFC4-6F175D3DCCD1}">
              <a14:hiddenFill xmlns:a14="http://schemas.microsoft.com/office/drawing/2010/main">
                <a:solidFill>
                  <a:srgbClr val="FFFFFF"/>
                </a:solidFill>
              </a14:hiddenFill>
            </a:ext>
          </a:extLst>
        </p:spPr>
      </p:pic>
      <p:sp>
        <p:nvSpPr>
          <p:cNvPr id="839683" name="Rectangle 3"/>
          <p:cNvSpPr>
            <a:spLocks noChangeArrowheads="1"/>
          </p:cNvSpPr>
          <p:nvPr/>
        </p:nvSpPr>
        <p:spPr bwMode="auto">
          <a:xfrm>
            <a:off x="0" y="228600"/>
            <a:ext cx="91440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r>
              <a:rPr lang="en-US" altLang="en-US" sz="4400" b="0" i="0">
                <a:solidFill>
                  <a:srgbClr val="FFFF00"/>
                </a:solidFill>
                <a:latin typeface="Times New Roman" charset="0"/>
              </a:rPr>
              <a:t>Butterfly Quiescence</a:t>
            </a:r>
          </a:p>
        </p:txBody>
      </p:sp>
      <p:pic>
        <p:nvPicPr>
          <p:cNvPr id="839684" name="Picture 4" descr="EATBUTTEER"/>
          <p:cNvPicPr>
            <a:picLocks noChangeAspect="1" noChangeArrowheads="1"/>
          </p:cNvPicPr>
          <p:nvPr/>
        </p:nvPicPr>
        <p:blipFill>
          <a:blip r:embed="rId3">
            <a:lum contrast="16000"/>
            <a:extLst>
              <a:ext uri="{28A0092B-C50C-407E-A947-70E740481C1C}">
                <a14:useLocalDpi xmlns:a14="http://schemas.microsoft.com/office/drawing/2010/main" val="0"/>
              </a:ext>
            </a:extLst>
          </a:blip>
          <a:srcRect/>
          <a:stretch>
            <a:fillRect/>
          </a:stretch>
        </p:blipFill>
        <p:spPr bwMode="auto">
          <a:xfrm>
            <a:off x="5867400" y="2057400"/>
            <a:ext cx="2836863" cy="4495800"/>
          </a:xfrm>
          <a:prstGeom prst="rect">
            <a:avLst/>
          </a:prstGeom>
          <a:noFill/>
          <a:extLst>
            <a:ext uri="{909E8E84-426E-40DD-AFC4-6F175D3DCCD1}">
              <a14:hiddenFill xmlns:a14="http://schemas.microsoft.com/office/drawing/2010/main">
                <a:solidFill>
                  <a:srgbClr val="FFFFFF"/>
                </a:solidFill>
              </a14:hiddenFill>
            </a:ext>
          </a:extLst>
        </p:spPr>
      </p:pic>
      <p:sp>
        <p:nvSpPr>
          <p:cNvPr id="839685" name="Rectangle 5"/>
          <p:cNvSpPr>
            <a:spLocks noChangeArrowheads="1"/>
          </p:cNvSpPr>
          <p:nvPr/>
        </p:nvSpPr>
        <p:spPr bwMode="auto">
          <a:xfrm>
            <a:off x="457200" y="1143000"/>
            <a:ext cx="8382000" cy="1493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altLang="en-US" sz="2800" b="0" i="0">
                <a:solidFill>
                  <a:schemeClr val="bg1"/>
                </a:solidFill>
                <a:latin typeface="Times New Roman" charset="0"/>
              </a:rPr>
              <a:t>The butterfly is so passive, that it is oblivious to imminent danger!</a:t>
            </a:r>
            <a:r>
              <a:rPr lang="en-US" altLang="en-US" b="0" i="0">
                <a:solidFill>
                  <a:schemeClr val="bg1"/>
                </a:solidFill>
                <a:latin typeface="Times New Roman" charset="0"/>
              </a:rPr>
              <a:t> </a:t>
            </a:r>
          </a:p>
          <a:p>
            <a:pPr>
              <a:spcBef>
                <a:spcPct val="50000"/>
              </a:spcBef>
            </a:pPr>
            <a:endParaRPr lang="en-US" altLang="en-US" b="0" i="0">
              <a:solidFill>
                <a:schemeClr val="bg1"/>
              </a:solidFill>
              <a:latin typeface="Times New Roman" charset="0"/>
            </a:endParaRPr>
          </a:p>
        </p:txBody>
      </p:sp>
      <p:sp>
        <p:nvSpPr>
          <p:cNvPr id="839686" name="Rectangle 6"/>
          <p:cNvSpPr>
            <a:spLocks noChangeArrowheads="1"/>
          </p:cNvSpPr>
          <p:nvPr/>
        </p:nvSpPr>
        <p:spPr bwMode="auto">
          <a:xfrm>
            <a:off x="3581400" y="2438400"/>
            <a:ext cx="2209800" cy="3081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altLang="en-US" sz="2800" b="0" i="0">
                <a:solidFill>
                  <a:schemeClr val="bg1"/>
                </a:solidFill>
                <a:latin typeface="Times New Roman" charset="0"/>
              </a:rPr>
              <a:t>This is why all butterflies must try to dry their wings as just quickly as is possible</a:t>
            </a:r>
            <a:r>
              <a:rPr lang="en-US" altLang="en-US" b="0" i="0">
                <a:solidFill>
                  <a:schemeClr val="bg1"/>
                </a:solidFill>
                <a:latin typeface="Times New Roman" charset="0"/>
              </a:rPr>
              <a: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lide Number Placeholder 3"/>
          <p:cNvSpPr>
            <a:spLocks noGrp="1"/>
          </p:cNvSpPr>
          <p:nvPr>
            <p:ph type="sldNum" sz="quarter" idx="12"/>
          </p:nvPr>
        </p:nvSpPr>
        <p:spPr/>
        <p:txBody>
          <a:bodyPr/>
          <a:lstStyle/>
          <a:p>
            <a:fld id="{117A1270-040A-2448-B1CD-CF2AB8350DAF}" type="slidenum">
              <a:rPr lang="en-US" altLang="en-US"/>
              <a:pPr/>
              <a:t>105</a:t>
            </a:fld>
            <a:endParaRPr lang="en-US" altLang="en-US"/>
          </a:p>
        </p:txBody>
      </p:sp>
      <p:pic>
        <p:nvPicPr>
          <p:cNvPr id="837635" name="Picture 3" descr="ASCLEPIASBLOOM"/>
          <p:cNvPicPr>
            <a:picLocks noChangeAspect="1" noChangeArrowheads="1"/>
          </p:cNvPicPr>
          <p:nvPr/>
        </p:nvPicPr>
        <p:blipFill>
          <a:blip r:embed="rId2">
            <a:lum bright="-12000" contrast="28000"/>
            <a:extLst>
              <a:ext uri="{28A0092B-C50C-407E-A947-70E740481C1C}">
                <a14:useLocalDpi xmlns:a14="http://schemas.microsoft.com/office/drawing/2010/main" val="0"/>
              </a:ext>
            </a:extLst>
          </a:blip>
          <a:srcRect/>
          <a:stretch>
            <a:fillRect/>
          </a:stretch>
        </p:blipFill>
        <p:spPr bwMode="auto">
          <a:xfrm>
            <a:off x="6400800" y="4953000"/>
            <a:ext cx="2124075" cy="1735138"/>
          </a:xfrm>
          <a:prstGeom prst="rect">
            <a:avLst/>
          </a:prstGeom>
          <a:noFill/>
          <a:ln w="6350">
            <a:solidFill>
              <a:schemeClr val="hlink"/>
            </a:solidFill>
            <a:miter lim="800000"/>
            <a:headEnd/>
            <a:tailEnd/>
          </a:ln>
          <a:extLst>
            <a:ext uri="{909E8E84-426E-40DD-AFC4-6F175D3DCCD1}">
              <a14:hiddenFill xmlns:a14="http://schemas.microsoft.com/office/drawing/2010/main">
                <a:solidFill>
                  <a:srgbClr val="FFFFFF"/>
                </a:solidFill>
              </a14:hiddenFill>
            </a:ext>
          </a:extLst>
        </p:spPr>
      </p:pic>
      <p:sp>
        <p:nvSpPr>
          <p:cNvPr id="837647" name="Rectangle 15"/>
          <p:cNvSpPr>
            <a:spLocks noChangeArrowheads="1"/>
          </p:cNvSpPr>
          <p:nvPr/>
        </p:nvSpPr>
        <p:spPr bwMode="auto">
          <a:xfrm>
            <a:off x="6492875" y="6270625"/>
            <a:ext cx="307975" cy="346075"/>
          </a:xfrm>
          <a:prstGeom prst="rect">
            <a:avLst/>
          </a:prstGeom>
          <a:solidFill>
            <a:srgbClr val="0000FF"/>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pic>
        <p:nvPicPr>
          <p:cNvPr id="837636" name="Picture 4" descr="Image7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2590800"/>
            <a:ext cx="2559050" cy="3886200"/>
          </a:xfrm>
          <a:prstGeom prst="rect">
            <a:avLst/>
          </a:prstGeom>
          <a:noFill/>
          <a:ln w="6350">
            <a:solidFill>
              <a:schemeClr val="hlink"/>
            </a:solidFill>
            <a:miter lim="800000"/>
            <a:headEnd/>
            <a:tailEnd/>
          </a:ln>
          <a:extLst>
            <a:ext uri="{909E8E84-426E-40DD-AFC4-6F175D3DCCD1}">
              <a14:hiddenFill xmlns:a14="http://schemas.microsoft.com/office/drawing/2010/main">
                <a:solidFill>
                  <a:srgbClr val="FFFFFF"/>
                </a:solidFill>
              </a14:hiddenFill>
            </a:ext>
          </a:extLst>
        </p:spPr>
      </p:pic>
      <p:sp>
        <p:nvSpPr>
          <p:cNvPr id="837644" name="Rectangle 12"/>
          <p:cNvSpPr>
            <a:spLocks noChangeArrowheads="1"/>
          </p:cNvSpPr>
          <p:nvPr/>
        </p:nvSpPr>
        <p:spPr bwMode="auto">
          <a:xfrm>
            <a:off x="615950" y="2814638"/>
            <a:ext cx="307975" cy="346075"/>
          </a:xfrm>
          <a:prstGeom prst="rect">
            <a:avLst/>
          </a:prstGeom>
          <a:solidFill>
            <a:srgbClr val="0000FF"/>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pic>
        <p:nvPicPr>
          <p:cNvPr id="837634" name="Picture 2" descr="ASCLEPIASREGRO"/>
          <p:cNvPicPr>
            <a:picLocks noChangeAspect="1" noChangeArrowheads="1"/>
          </p:cNvPicPr>
          <p:nvPr/>
        </p:nvPicPr>
        <p:blipFill>
          <a:blip r:embed="rId4">
            <a:lum bright="-22000" contrast="28000"/>
            <a:extLst>
              <a:ext uri="{28A0092B-C50C-407E-A947-70E740481C1C}">
                <a14:useLocalDpi xmlns:a14="http://schemas.microsoft.com/office/drawing/2010/main" val="0"/>
              </a:ext>
            </a:extLst>
          </a:blip>
          <a:srcRect/>
          <a:stretch>
            <a:fillRect/>
          </a:stretch>
        </p:blipFill>
        <p:spPr bwMode="auto">
          <a:xfrm>
            <a:off x="3073400" y="2584450"/>
            <a:ext cx="3429000" cy="2443163"/>
          </a:xfrm>
          <a:prstGeom prst="rect">
            <a:avLst/>
          </a:prstGeom>
          <a:noFill/>
          <a:extLst>
            <a:ext uri="{909E8E84-426E-40DD-AFC4-6F175D3DCCD1}">
              <a14:hiddenFill xmlns:a14="http://schemas.microsoft.com/office/drawing/2010/main">
                <a:solidFill>
                  <a:srgbClr val="FFFFFF"/>
                </a:solidFill>
              </a14:hiddenFill>
            </a:ext>
          </a:extLst>
        </p:spPr>
      </p:pic>
      <p:sp>
        <p:nvSpPr>
          <p:cNvPr id="837637" name="Rectangle 5"/>
          <p:cNvSpPr>
            <a:spLocks noChangeArrowheads="1"/>
          </p:cNvSpPr>
          <p:nvPr/>
        </p:nvSpPr>
        <p:spPr bwMode="auto">
          <a:xfrm>
            <a:off x="0" y="0"/>
            <a:ext cx="91440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r>
              <a:rPr lang="en-US" altLang="en-US" sz="4400" b="0" i="0">
                <a:solidFill>
                  <a:srgbClr val="FFFF00"/>
                </a:solidFill>
                <a:latin typeface="Times New Roman" charset="0"/>
              </a:rPr>
              <a:t>The Wonder of Symbiosis</a:t>
            </a:r>
          </a:p>
        </p:txBody>
      </p:sp>
      <p:sp>
        <p:nvSpPr>
          <p:cNvPr id="837639" name="Text Box 7"/>
          <p:cNvSpPr txBox="1">
            <a:spLocks noChangeArrowheads="1"/>
          </p:cNvSpPr>
          <p:nvPr/>
        </p:nvSpPr>
        <p:spPr bwMode="auto">
          <a:xfrm>
            <a:off x="581025" y="2738438"/>
            <a:ext cx="457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altLang="en-US" i="0">
                <a:solidFill>
                  <a:schemeClr val="bg1"/>
                </a:solidFill>
                <a:latin typeface="Times New Roman" charset="0"/>
              </a:rPr>
              <a:t>1</a:t>
            </a:r>
          </a:p>
        </p:txBody>
      </p:sp>
      <p:sp>
        <p:nvSpPr>
          <p:cNvPr id="837640" name="Text Box 8"/>
          <p:cNvSpPr txBox="1">
            <a:spLocks noChangeArrowheads="1"/>
          </p:cNvSpPr>
          <p:nvPr/>
        </p:nvSpPr>
        <p:spPr bwMode="auto">
          <a:xfrm>
            <a:off x="6453188" y="6232525"/>
            <a:ext cx="3365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altLang="en-US" i="0">
                <a:solidFill>
                  <a:schemeClr val="bg1"/>
                </a:solidFill>
                <a:latin typeface="Times New Roman" charset="0"/>
              </a:rPr>
              <a:t>3</a:t>
            </a:r>
          </a:p>
        </p:txBody>
      </p:sp>
      <p:sp>
        <p:nvSpPr>
          <p:cNvPr id="837641" name="Rectangle 9"/>
          <p:cNvSpPr>
            <a:spLocks noChangeArrowheads="1"/>
          </p:cNvSpPr>
          <p:nvPr/>
        </p:nvSpPr>
        <p:spPr bwMode="auto">
          <a:xfrm>
            <a:off x="654050" y="741363"/>
            <a:ext cx="7924800" cy="1800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altLang="en-US" sz="2800" b="0" i="0">
                <a:solidFill>
                  <a:schemeClr val="bg1"/>
                </a:solidFill>
                <a:latin typeface="Times New Roman" charset="0"/>
              </a:rPr>
              <a:t>Within a few weeks, the host plant is in full bloom just in time to feed dozens of new adult Monarch butterflies and because of those butterflies, the flowers get pollinated!</a:t>
            </a:r>
            <a:r>
              <a:rPr lang="en-US" altLang="en-US" b="0" i="0">
                <a:solidFill>
                  <a:schemeClr val="bg1"/>
                </a:solidFill>
                <a:latin typeface="Times New Roman" charset="0"/>
              </a:rPr>
              <a:t> </a:t>
            </a:r>
          </a:p>
        </p:txBody>
      </p:sp>
      <p:sp>
        <p:nvSpPr>
          <p:cNvPr id="837642" name="Rectangle 10"/>
          <p:cNvSpPr>
            <a:spLocks noChangeArrowheads="1"/>
          </p:cNvSpPr>
          <p:nvPr/>
        </p:nvSpPr>
        <p:spPr bwMode="auto">
          <a:xfrm>
            <a:off x="3276600" y="5181600"/>
            <a:ext cx="3276600" cy="1373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altLang="en-US" sz="2800" b="0" i="0">
                <a:solidFill>
                  <a:schemeClr val="bg1"/>
                </a:solidFill>
                <a:latin typeface="Times New Roman" charset="0"/>
              </a:rPr>
              <a:t>This provides  four times the seed and improves survival!</a:t>
            </a:r>
          </a:p>
        </p:txBody>
      </p:sp>
      <p:sp>
        <p:nvSpPr>
          <p:cNvPr id="837643" name="Rectangle 11"/>
          <p:cNvSpPr>
            <a:spLocks noChangeArrowheads="1"/>
          </p:cNvSpPr>
          <p:nvPr/>
        </p:nvSpPr>
        <p:spPr bwMode="auto">
          <a:xfrm>
            <a:off x="6781800" y="2590800"/>
            <a:ext cx="2362200" cy="2227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altLang="en-US" sz="2800" b="0" i="0">
                <a:solidFill>
                  <a:schemeClr val="bg1"/>
                </a:solidFill>
                <a:latin typeface="Times New Roman" charset="0"/>
              </a:rPr>
              <a:t>The host plant grows four branches for each chewed branch</a:t>
            </a:r>
            <a:r>
              <a:rPr lang="en-US" altLang="en-US" b="0" i="0">
                <a:solidFill>
                  <a:schemeClr val="bg1"/>
                </a:solidFill>
                <a:latin typeface="Times New Roman" charset="0"/>
              </a:rPr>
              <a:t>. </a:t>
            </a:r>
          </a:p>
        </p:txBody>
      </p:sp>
      <p:sp>
        <p:nvSpPr>
          <p:cNvPr id="837646" name="Rectangle 14"/>
          <p:cNvSpPr>
            <a:spLocks noChangeArrowheads="1"/>
          </p:cNvSpPr>
          <p:nvPr/>
        </p:nvSpPr>
        <p:spPr bwMode="auto">
          <a:xfrm>
            <a:off x="5878513" y="2738438"/>
            <a:ext cx="307975" cy="346075"/>
          </a:xfrm>
          <a:prstGeom prst="rect">
            <a:avLst/>
          </a:prstGeom>
          <a:solidFill>
            <a:srgbClr val="0000FF"/>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837638" name="Text Box 6"/>
          <p:cNvSpPr txBox="1">
            <a:spLocks noChangeArrowheads="1"/>
          </p:cNvSpPr>
          <p:nvPr/>
        </p:nvSpPr>
        <p:spPr bwMode="auto">
          <a:xfrm>
            <a:off x="5878513" y="2698750"/>
            <a:ext cx="3365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i="0">
                <a:solidFill>
                  <a:schemeClr val="bg1"/>
                </a:solidFill>
                <a:latin typeface="Times New Roman" charset="0"/>
              </a:rPr>
              <a:t>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3"/>
          <p:cNvSpPr>
            <a:spLocks noGrp="1"/>
          </p:cNvSpPr>
          <p:nvPr>
            <p:ph type="sldNum" sz="quarter" idx="12"/>
          </p:nvPr>
        </p:nvSpPr>
        <p:spPr/>
        <p:txBody>
          <a:bodyPr/>
          <a:lstStyle/>
          <a:p>
            <a:fld id="{7E139C9A-3EA2-6E44-A0B4-2F782E955A7A}" type="slidenum">
              <a:rPr lang="en-US" altLang="en-US"/>
              <a:pPr/>
              <a:t>106</a:t>
            </a:fld>
            <a:endParaRPr lang="en-US" altLang="en-US"/>
          </a:p>
        </p:txBody>
      </p:sp>
      <p:sp>
        <p:nvSpPr>
          <p:cNvPr id="801794" name="Text Box 2"/>
          <p:cNvSpPr txBox="1">
            <a:spLocks noChangeArrowheads="1"/>
          </p:cNvSpPr>
          <p:nvPr/>
        </p:nvSpPr>
        <p:spPr bwMode="auto">
          <a:xfrm>
            <a:off x="0" y="152400"/>
            <a:ext cx="91440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r>
              <a:rPr lang="en-US" altLang="en-US" sz="4400" b="0" i="0">
                <a:solidFill>
                  <a:srgbClr val="FFFF00"/>
                </a:solidFill>
                <a:latin typeface="Times New Roman" charset="0"/>
              </a:rPr>
              <a:t>Butterfly Migration</a:t>
            </a:r>
          </a:p>
        </p:txBody>
      </p:sp>
      <p:pic>
        <p:nvPicPr>
          <p:cNvPr id="801795" name="Picture 3" descr="FALL_ALFALFA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81400" y="2743200"/>
            <a:ext cx="5216525" cy="3532188"/>
          </a:xfrm>
          <a:prstGeom prst="rect">
            <a:avLst/>
          </a:prstGeom>
          <a:noFill/>
          <a:extLst>
            <a:ext uri="{909E8E84-426E-40DD-AFC4-6F175D3DCCD1}">
              <a14:hiddenFill xmlns:a14="http://schemas.microsoft.com/office/drawing/2010/main">
                <a:solidFill>
                  <a:srgbClr val="FFFFFF"/>
                </a:solidFill>
              </a14:hiddenFill>
            </a:ext>
          </a:extLst>
        </p:spPr>
      </p:pic>
      <p:sp>
        <p:nvSpPr>
          <p:cNvPr id="801796" name="Rectangle 4"/>
          <p:cNvSpPr>
            <a:spLocks noChangeArrowheads="1"/>
          </p:cNvSpPr>
          <p:nvPr/>
        </p:nvSpPr>
        <p:spPr bwMode="auto">
          <a:xfrm>
            <a:off x="457200" y="2895600"/>
            <a:ext cx="3124200" cy="3508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altLang="en-US" sz="2800" b="0" i="0">
                <a:solidFill>
                  <a:schemeClr val="bg1"/>
                </a:solidFill>
                <a:latin typeface="Times New Roman" charset="0"/>
              </a:rPr>
              <a:t>However, the Eastern Monarch has an extreme migration pattern where adults may travel thousands of miles from Mexico to Canada. </a:t>
            </a:r>
          </a:p>
        </p:txBody>
      </p:sp>
      <p:sp>
        <p:nvSpPr>
          <p:cNvPr id="801797" name="Rectangle 5"/>
          <p:cNvSpPr>
            <a:spLocks noChangeArrowheads="1"/>
          </p:cNvSpPr>
          <p:nvPr/>
        </p:nvSpPr>
        <p:spPr bwMode="auto">
          <a:xfrm>
            <a:off x="457200" y="1143000"/>
            <a:ext cx="8077200" cy="1373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altLang="en-US" sz="2800" b="0" i="0">
                <a:solidFill>
                  <a:schemeClr val="bg1"/>
                </a:solidFill>
                <a:latin typeface="Times New Roman" charset="0"/>
              </a:rPr>
              <a:t>Many species of butterflies, including the Painted Lady and the Giant Sulfur, travel great distances to follow warm weather and the growth of their food source.  </a:t>
            </a:r>
          </a:p>
        </p:txBody>
      </p:sp>
      <p:sp>
        <p:nvSpPr>
          <p:cNvPr id="801798" name="Rectangle 6"/>
          <p:cNvSpPr>
            <a:spLocks noChangeArrowheads="1"/>
          </p:cNvSpPr>
          <p:nvPr/>
        </p:nvSpPr>
        <p:spPr bwMode="auto">
          <a:xfrm>
            <a:off x="4572000" y="6248400"/>
            <a:ext cx="4038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r>
              <a:rPr lang="en-US" altLang="en-US" sz="1800" i="0">
                <a:solidFill>
                  <a:srgbClr val="FFFF00"/>
                </a:solidFill>
                <a:latin typeface="GoudyOlSt BT" charset="0"/>
              </a:rPr>
              <a:t>A flock of migrating Monarchs</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3"/>
          <p:cNvSpPr>
            <a:spLocks noGrp="1"/>
          </p:cNvSpPr>
          <p:nvPr>
            <p:ph type="sldNum" sz="quarter" idx="12"/>
          </p:nvPr>
        </p:nvSpPr>
        <p:spPr/>
        <p:txBody>
          <a:bodyPr/>
          <a:lstStyle/>
          <a:p>
            <a:fld id="{831D4853-755F-7D48-88CA-C2C5B50B50C7}" type="slidenum">
              <a:rPr lang="en-US" altLang="en-US"/>
              <a:pPr/>
              <a:t>107</a:t>
            </a:fld>
            <a:endParaRPr lang="en-US" altLang="en-US"/>
          </a:p>
        </p:txBody>
      </p:sp>
      <p:sp>
        <p:nvSpPr>
          <p:cNvPr id="802818" name="Text Box 2"/>
          <p:cNvSpPr txBox="1">
            <a:spLocks noChangeArrowheads="1"/>
          </p:cNvSpPr>
          <p:nvPr/>
        </p:nvSpPr>
        <p:spPr bwMode="auto">
          <a:xfrm>
            <a:off x="2498725" y="1031875"/>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endParaRPr lang="en-US" altLang="en-US" b="0" i="0">
              <a:latin typeface="Times New Roman" charset="0"/>
            </a:endParaRPr>
          </a:p>
        </p:txBody>
      </p:sp>
      <p:pic>
        <p:nvPicPr>
          <p:cNvPr id="802819" name="Picture 3" descr="fall_ma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76800" y="3429000"/>
            <a:ext cx="3733800" cy="2768600"/>
          </a:xfrm>
          <a:prstGeom prst="rect">
            <a:avLst/>
          </a:prstGeom>
          <a:noFill/>
          <a:ln w="38100">
            <a:solidFill>
              <a:srgbClr val="FF6600"/>
            </a:solidFill>
            <a:miter lim="800000"/>
            <a:headEnd/>
            <a:tailEnd/>
          </a:ln>
          <a:extLst>
            <a:ext uri="{909E8E84-426E-40DD-AFC4-6F175D3DCCD1}">
              <a14:hiddenFill xmlns:a14="http://schemas.microsoft.com/office/drawing/2010/main">
                <a:solidFill>
                  <a:srgbClr val="FFFFFF"/>
                </a:solidFill>
              </a14:hiddenFill>
            </a:ext>
          </a:extLst>
        </p:spPr>
      </p:pic>
      <p:pic>
        <p:nvPicPr>
          <p:cNvPr id="802820" name="Picture 4" descr="spring_ma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3429000"/>
            <a:ext cx="3733800" cy="2751138"/>
          </a:xfrm>
          <a:prstGeom prst="rect">
            <a:avLst/>
          </a:prstGeom>
          <a:noFill/>
          <a:ln w="38100">
            <a:solidFill>
              <a:srgbClr val="FF6600"/>
            </a:solidFill>
            <a:miter lim="800000"/>
            <a:headEnd/>
            <a:tailEnd/>
          </a:ln>
          <a:extLst>
            <a:ext uri="{909E8E84-426E-40DD-AFC4-6F175D3DCCD1}">
              <a14:hiddenFill xmlns:a14="http://schemas.microsoft.com/office/drawing/2010/main">
                <a:solidFill>
                  <a:srgbClr val="FFFFFF"/>
                </a:solidFill>
              </a14:hiddenFill>
            </a:ext>
          </a:extLst>
        </p:spPr>
      </p:pic>
      <p:sp>
        <p:nvSpPr>
          <p:cNvPr id="802821" name="Text Box 5"/>
          <p:cNvSpPr txBox="1">
            <a:spLocks noChangeArrowheads="1"/>
          </p:cNvSpPr>
          <p:nvPr/>
        </p:nvSpPr>
        <p:spPr bwMode="auto">
          <a:xfrm>
            <a:off x="6019800" y="2895600"/>
            <a:ext cx="12922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b="0" i="0">
                <a:solidFill>
                  <a:srgbClr val="FFFF00"/>
                </a:solidFill>
                <a:latin typeface="Times New Roman" charset="0"/>
              </a:rPr>
              <a:t>Fall Map</a:t>
            </a:r>
          </a:p>
        </p:txBody>
      </p:sp>
      <p:sp>
        <p:nvSpPr>
          <p:cNvPr id="802822" name="Text Box 6"/>
          <p:cNvSpPr txBox="1">
            <a:spLocks noChangeArrowheads="1"/>
          </p:cNvSpPr>
          <p:nvPr/>
        </p:nvSpPr>
        <p:spPr bwMode="auto">
          <a:xfrm>
            <a:off x="1676400" y="2895600"/>
            <a:ext cx="16319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b="0" i="0">
                <a:solidFill>
                  <a:srgbClr val="FFFF00"/>
                </a:solidFill>
                <a:latin typeface="Times New Roman" charset="0"/>
              </a:rPr>
              <a:t>Spring Map</a:t>
            </a:r>
          </a:p>
        </p:txBody>
      </p:sp>
      <p:sp>
        <p:nvSpPr>
          <p:cNvPr id="802823" name="Rectangle 7"/>
          <p:cNvSpPr>
            <a:spLocks noChangeArrowheads="1"/>
          </p:cNvSpPr>
          <p:nvPr/>
        </p:nvSpPr>
        <p:spPr bwMode="auto">
          <a:xfrm>
            <a:off x="2286000" y="152400"/>
            <a:ext cx="4575175"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4400" b="0" i="0">
                <a:solidFill>
                  <a:srgbClr val="FFFF00"/>
                </a:solidFill>
                <a:latin typeface="Times New Roman" charset="0"/>
              </a:rPr>
              <a:t>Monarch Migration</a:t>
            </a:r>
          </a:p>
        </p:txBody>
      </p:sp>
      <p:sp>
        <p:nvSpPr>
          <p:cNvPr id="802824" name="Rectangle 8"/>
          <p:cNvSpPr>
            <a:spLocks noChangeArrowheads="1"/>
          </p:cNvSpPr>
          <p:nvPr/>
        </p:nvSpPr>
        <p:spPr bwMode="auto">
          <a:xfrm>
            <a:off x="457200" y="990600"/>
            <a:ext cx="8534400" cy="1800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altLang="en-US" sz="2800" b="0" i="0">
                <a:solidFill>
                  <a:schemeClr val="bg1"/>
                </a:solidFill>
                <a:latin typeface="Times New Roman" charset="0"/>
              </a:rPr>
              <a:t>Monarch travel from their winter resting grounds in Mexico and California when forage plants begin to grow in Spring.  They wind up in northern prairies and mountain plateaus and begin to migrate south in Fall.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3"/>
          <p:cNvSpPr>
            <a:spLocks noGrp="1"/>
          </p:cNvSpPr>
          <p:nvPr>
            <p:ph type="sldNum" sz="quarter" idx="12"/>
          </p:nvPr>
        </p:nvSpPr>
        <p:spPr/>
        <p:txBody>
          <a:bodyPr/>
          <a:lstStyle/>
          <a:p>
            <a:fld id="{26E02429-93D4-864D-9E5A-E711789D4B64}" type="slidenum">
              <a:rPr lang="en-US" altLang="en-US"/>
              <a:pPr/>
              <a:t>108</a:t>
            </a:fld>
            <a:endParaRPr lang="en-US" altLang="en-US"/>
          </a:p>
        </p:txBody>
      </p:sp>
      <p:sp>
        <p:nvSpPr>
          <p:cNvPr id="803842" name="Text Box 2"/>
          <p:cNvSpPr txBox="1">
            <a:spLocks noChangeArrowheads="1"/>
          </p:cNvSpPr>
          <p:nvPr/>
        </p:nvSpPr>
        <p:spPr bwMode="auto">
          <a:xfrm>
            <a:off x="838200" y="914400"/>
            <a:ext cx="7696200" cy="1800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altLang="en-US" sz="2800" b="0" i="0">
                <a:solidFill>
                  <a:schemeClr val="bg1"/>
                </a:solidFill>
                <a:latin typeface="Times New Roman" charset="0"/>
              </a:rPr>
              <a:t>Monarchs may have learned to migrate as the range </a:t>
            </a:r>
          </a:p>
          <a:p>
            <a:r>
              <a:rPr lang="en-US" altLang="en-US" sz="2800" b="0" i="0">
                <a:solidFill>
                  <a:schemeClr val="bg1"/>
                </a:solidFill>
                <a:latin typeface="Times New Roman" charset="0"/>
              </a:rPr>
              <a:t>of their milkweed food source expanded millions of years ago.  The frost free zone in the mountains of central Mexico is the last feeding stop for Monarchs</a:t>
            </a:r>
          </a:p>
        </p:txBody>
      </p:sp>
      <p:pic>
        <p:nvPicPr>
          <p:cNvPr id="803843" name="Picture 3" descr="chincuavistaorfromtruc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38600" y="3581400"/>
            <a:ext cx="4267200" cy="2825750"/>
          </a:xfrm>
          <a:prstGeom prst="rect">
            <a:avLst/>
          </a:prstGeom>
          <a:noFill/>
          <a:extLst>
            <a:ext uri="{909E8E84-426E-40DD-AFC4-6F175D3DCCD1}">
              <a14:hiddenFill xmlns:a14="http://schemas.microsoft.com/office/drawing/2010/main">
                <a:solidFill>
                  <a:srgbClr val="FFFFFF"/>
                </a:solidFill>
              </a14:hiddenFill>
            </a:ext>
          </a:extLst>
        </p:spPr>
      </p:pic>
      <p:pic>
        <p:nvPicPr>
          <p:cNvPr id="803844" name="Picture 4" descr="feed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2971800"/>
            <a:ext cx="2286000" cy="3200400"/>
          </a:xfrm>
          <a:prstGeom prst="rect">
            <a:avLst/>
          </a:prstGeom>
          <a:noFill/>
          <a:extLst>
            <a:ext uri="{909E8E84-426E-40DD-AFC4-6F175D3DCCD1}">
              <a14:hiddenFill xmlns:a14="http://schemas.microsoft.com/office/drawing/2010/main">
                <a:solidFill>
                  <a:srgbClr val="FFFFFF"/>
                </a:solidFill>
              </a14:hiddenFill>
            </a:ext>
          </a:extLst>
        </p:spPr>
      </p:pic>
      <p:sp>
        <p:nvSpPr>
          <p:cNvPr id="803845" name="Rectangle 5"/>
          <p:cNvSpPr>
            <a:spLocks noChangeArrowheads="1"/>
          </p:cNvSpPr>
          <p:nvPr/>
        </p:nvSpPr>
        <p:spPr bwMode="auto">
          <a:xfrm>
            <a:off x="2286000" y="152400"/>
            <a:ext cx="4576763"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4400" b="0" i="0">
                <a:solidFill>
                  <a:srgbClr val="FFFF00"/>
                </a:solidFill>
                <a:latin typeface="Times New Roman" charset="0"/>
              </a:rPr>
              <a:t>Butterfly Migration</a:t>
            </a:r>
          </a:p>
        </p:txBody>
      </p:sp>
      <p:sp>
        <p:nvSpPr>
          <p:cNvPr id="803846" name="Rectangle 6"/>
          <p:cNvSpPr>
            <a:spLocks noChangeArrowheads="1"/>
          </p:cNvSpPr>
          <p:nvPr/>
        </p:nvSpPr>
        <p:spPr bwMode="auto">
          <a:xfrm>
            <a:off x="1447800" y="6019800"/>
            <a:ext cx="14192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b="0" i="0">
                <a:solidFill>
                  <a:srgbClr val="FFFF00"/>
                </a:solidFill>
                <a:latin typeface="Times New Roman" charset="0"/>
              </a:rPr>
              <a:t>Milkweed</a:t>
            </a:r>
          </a:p>
        </p:txBody>
      </p:sp>
      <p:sp>
        <p:nvSpPr>
          <p:cNvPr id="803847" name="Rectangle 7"/>
          <p:cNvSpPr>
            <a:spLocks noChangeArrowheads="1"/>
          </p:cNvSpPr>
          <p:nvPr/>
        </p:nvSpPr>
        <p:spPr bwMode="auto">
          <a:xfrm>
            <a:off x="4191000" y="3124200"/>
            <a:ext cx="38735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b="0" i="0">
                <a:solidFill>
                  <a:srgbClr val="FFFF00"/>
                </a:solidFill>
                <a:latin typeface="Times New Roman" charset="0"/>
              </a:rPr>
              <a:t>A Monarch Refuge In Mexico</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3"/>
          <p:cNvSpPr>
            <a:spLocks noGrp="1"/>
          </p:cNvSpPr>
          <p:nvPr>
            <p:ph type="sldNum" sz="quarter" idx="12"/>
          </p:nvPr>
        </p:nvSpPr>
        <p:spPr/>
        <p:txBody>
          <a:bodyPr/>
          <a:lstStyle/>
          <a:p>
            <a:fld id="{113E34B3-F86B-2E41-A41A-750CFC16F3C1}" type="slidenum">
              <a:rPr lang="en-US" altLang="en-US"/>
              <a:pPr/>
              <a:t>109</a:t>
            </a:fld>
            <a:endParaRPr lang="en-US" altLang="en-US"/>
          </a:p>
        </p:txBody>
      </p:sp>
      <p:sp>
        <p:nvSpPr>
          <p:cNvPr id="804866" name="Rectangle 2"/>
          <p:cNvSpPr>
            <a:spLocks noChangeArrowheads="1"/>
          </p:cNvSpPr>
          <p:nvPr/>
        </p:nvSpPr>
        <p:spPr bwMode="auto">
          <a:xfrm>
            <a:off x="2133600" y="152400"/>
            <a:ext cx="4576763"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4400" b="0" i="0">
                <a:solidFill>
                  <a:srgbClr val="FFFF00"/>
                </a:solidFill>
                <a:latin typeface="Times New Roman" charset="0"/>
              </a:rPr>
              <a:t>Butterfly Migration</a:t>
            </a:r>
          </a:p>
        </p:txBody>
      </p:sp>
      <p:pic>
        <p:nvPicPr>
          <p:cNvPr id="804867" name="Picture 3" descr="butterfly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38800" y="1752600"/>
            <a:ext cx="3136900" cy="4394200"/>
          </a:xfrm>
          <a:prstGeom prst="rect">
            <a:avLst/>
          </a:prstGeom>
          <a:noFill/>
          <a:extLst>
            <a:ext uri="{909E8E84-426E-40DD-AFC4-6F175D3DCCD1}">
              <a14:hiddenFill xmlns:a14="http://schemas.microsoft.com/office/drawing/2010/main">
                <a:solidFill>
                  <a:srgbClr val="FFFFFF"/>
                </a:solidFill>
              </a14:hiddenFill>
            </a:ext>
          </a:extLst>
        </p:spPr>
      </p:pic>
      <p:sp>
        <p:nvSpPr>
          <p:cNvPr id="804868" name="Text Box 4"/>
          <p:cNvSpPr txBox="1">
            <a:spLocks noChangeArrowheads="1"/>
          </p:cNvSpPr>
          <p:nvPr/>
        </p:nvSpPr>
        <p:spPr bwMode="auto">
          <a:xfrm>
            <a:off x="304800" y="1066800"/>
            <a:ext cx="5410200" cy="5946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altLang="en-US" sz="2800" b="0" i="0">
                <a:solidFill>
                  <a:schemeClr val="bg1"/>
                </a:solidFill>
                <a:latin typeface="Times New Roman" charset="0"/>
              </a:rPr>
              <a:t>The amazing part of this migration is that rarely does any one adult travel the entire migration route.  </a:t>
            </a:r>
          </a:p>
          <a:p>
            <a:endParaRPr lang="en-US" altLang="en-US" sz="2800" b="0" i="0">
              <a:solidFill>
                <a:schemeClr val="bg1"/>
              </a:solidFill>
              <a:latin typeface="Times New Roman" charset="0"/>
            </a:endParaRPr>
          </a:p>
          <a:p>
            <a:r>
              <a:rPr lang="en-US" altLang="en-US" sz="2800" b="0" i="0">
                <a:solidFill>
                  <a:schemeClr val="bg1"/>
                </a:solidFill>
                <a:latin typeface="Times New Roman" charset="0"/>
              </a:rPr>
              <a:t>It takes at least two and sometimes three generations to complete one migration cycle.</a:t>
            </a:r>
          </a:p>
          <a:p>
            <a:endParaRPr lang="en-US" altLang="en-US" sz="2800" b="0" i="0">
              <a:solidFill>
                <a:schemeClr val="bg1"/>
              </a:solidFill>
              <a:latin typeface="Times New Roman" charset="0"/>
            </a:endParaRPr>
          </a:p>
          <a:p>
            <a:r>
              <a:rPr lang="en-US" altLang="en-US" sz="2800" b="0" i="0">
                <a:solidFill>
                  <a:schemeClr val="bg1"/>
                </a:solidFill>
                <a:latin typeface="Times New Roman" charset="0"/>
              </a:rPr>
              <a:t>It is quite amazing that for as small as a butterfly brain may be, they have the capability to travel thousands of miles by instinct.</a:t>
            </a:r>
            <a:r>
              <a:rPr lang="en-US" altLang="en-US" b="0" i="0">
                <a:solidFill>
                  <a:schemeClr val="bg1"/>
                </a:solidFill>
                <a:latin typeface="Times New Roman" charset="0"/>
              </a:rPr>
              <a:t> </a:t>
            </a:r>
          </a:p>
          <a:p>
            <a:endParaRPr lang="en-US" altLang="en-US" b="0" i="0">
              <a:solidFill>
                <a:schemeClr val="bg1"/>
              </a:solidFill>
              <a:latin typeface="Times New Roman" charset="0"/>
            </a:endParaRPr>
          </a:p>
          <a:p>
            <a:r>
              <a:rPr lang="en-US" altLang="en-US" b="0" i="0">
                <a:solidFill>
                  <a:schemeClr val="bg1"/>
                </a:solidFill>
                <a:latin typeface="Times New Roman" charset="0"/>
              </a:rPr>
              <a:t> </a:t>
            </a:r>
            <a:endParaRPr lang="en-US" altLang="en-US"/>
          </a:p>
        </p:txBody>
      </p:sp>
      <p:sp>
        <p:nvSpPr>
          <p:cNvPr id="804869" name="Rectangle 5"/>
          <p:cNvSpPr>
            <a:spLocks noChangeArrowheads="1"/>
          </p:cNvSpPr>
          <p:nvPr/>
        </p:nvSpPr>
        <p:spPr bwMode="auto">
          <a:xfrm>
            <a:off x="5791200" y="6172200"/>
            <a:ext cx="2971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r>
              <a:rPr lang="en-US" altLang="en-US" sz="1800" i="0">
                <a:solidFill>
                  <a:srgbClr val="FFFF00"/>
                </a:solidFill>
                <a:latin typeface="GoudyOlSt BT" charset="0"/>
              </a:rPr>
              <a:t>Monarchs feeding on Asters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3"/>
          <p:cNvSpPr>
            <a:spLocks noGrp="1"/>
          </p:cNvSpPr>
          <p:nvPr>
            <p:ph type="sldNum" sz="quarter" idx="12"/>
          </p:nvPr>
        </p:nvSpPr>
        <p:spPr/>
        <p:txBody>
          <a:bodyPr/>
          <a:lstStyle/>
          <a:p>
            <a:fld id="{5C412F9C-BF0C-7942-91AF-B4112D5563BC}" type="slidenum">
              <a:rPr lang="en-US" altLang="en-US"/>
              <a:pPr/>
              <a:t>11</a:t>
            </a:fld>
            <a:endParaRPr lang="en-US" altLang="en-US"/>
          </a:p>
        </p:txBody>
      </p:sp>
      <p:sp>
        <p:nvSpPr>
          <p:cNvPr id="310274" name="Text Box 2"/>
          <p:cNvSpPr txBox="1">
            <a:spLocks noChangeArrowheads="1"/>
          </p:cNvSpPr>
          <p:nvPr/>
        </p:nvSpPr>
        <p:spPr bwMode="auto">
          <a:xfrm>
            <a:off x="0" y="228600"/>
            <a:ext cx="91440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r>
              <a:rPr lang="en-US" altLang="en-US" sz="4400" i="0">
                <a:solidFill>
                  <a:srgbClr val="FFFF00"/>
                </a:solidFill>
                <a:latin typeface="Times New Roman" charset="0"/>
              </a:rPr>
              <a:t>Patio Butterfly Gardens</a:t>
            </a:r>
          </a:p>
        </p:txBody>
      </p:sp>
      <p:sp>
        <p:nvSpPr>
          <p:cNvPr id="310276" name="Rectangle 4"/>
          <p:cNvSpPr>
            <a:spLocks noChangeArrowheads="1"/>
          </p:cNvSpPr>
          <p:nvPr/>
        </p:nvSpPr>
        <p:spPr bwMode="auto">
          <a:xfrm>
            <a:off x="228600" y="1219200"/>
            <a:ext cx="5149850" cy="3633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buFont typeface="Wingdings" charset="2"/>
              <a:buNone/>
            </a:pPr>
            <a:r>
              <a:rPr lang="en-US" altLang="en-US" sz="3600" b="0" i="0">
                <a:solidFill>
                  <a:srgbClr val="FF00FF"/>
                </a:solidFill>
                <a:latin typeface="Bernhard Modern Roman" charset="0"/>
              </a:rPr>
              <a:t>Essential Elements</a:t>
            </a:r>
          </a:p>
          <a:p>
            <a:pPr lvl="1">
              <a:spcBef>
                <a:spcPct val="50000"/>
              </a:spcBef>
              <a:buFont typeface="Wingdings" charset="2"/>
              <a:buChar char="§"/>
            </a:pPr>
            <a:r>
              <a:rPr lang="en-US" altLang="en-US" sz="2800" b="0" i="0">
                <a:solidFill>
                  <a:schemeClr val="bg1"/>
                </a:solidFill>
                <a:latin typeface="Bernhard Modern Roman" charset="0"/>
              </a:rPr>
              <a:t>  Vigorous / rapid growing</a:t>
            </a:r>
          </a:p>
          <a:p>
            <a:pPr lvl="1">
              <a:spcBef>
                <a:spcPct val="50000"/>
              </a:spcBef>
              <a:buFont typeface="Wingdings" charset="2"/>
              <a:buChar char="§"/>
            </a:pPr>
            <a:r>
              <a:rPr lang="en-US" altLang="en-US" sz="2800" b="0" i="0">
                <a:solidFill>
                  <a:schemeClr val="bg1"/>
                </a:solidFill>
                <a:latin typeface="Bernhard Modern Roman" charset="0"/>
              </a:rPr>
              <a:t>  Floriferous and fragrant</a:t>
            </a:r>
          </a:p>
          <a:p>
            <a:pPr lvl="1">
              <a:spcBef>
                <a:spcPct val="50000"/>
              </a:spcBef>
              <a:buFont typeface="Wingdings" charset="2"/>
              <a:buChar char="§"/>
            </a:pPr>
            <a:r>
              <a:rPr lang="en-US" altLang="en-US" sz="2800" b="0" i="0">
                <a:solidFill>
                  <a:schemeClr val="bg1"/>
                </a:solidFill>
                <a:latin typeface="Bernhard Modern Roman" charset="0"/>
              </a:rPr>
              <a:t>  Perpetual nectar / forages     </a:t>
            </a:r>
            <a:r>
              <a:rPr lang="en-US" altLang="en-US" sz="2800" b="0" i="0">
                <a:solidFill>
                  <a:srgbClr val="660066"/>
                </a:solidFill>
                <a:latin typeface="Bernhard Modern Roman" charset="0"/>
              </a:rPr>
              <a:t>…</a:t>
            </a:r>
            <a:r>
              <a:rPr lang="en-US" altLang="en-US" sz="2800" b="0" i="0">
                <a:solidFill>
                  <a:schemeClr val="bg1"/>
                </a:solidFill>
                <a:latin typeface="Bernhard Modern Roman" charset="0"/>
              </a:rPr>
              <a:t>(Annuals)</a:t>
            </a:r>
          </a:p>
          <a:p>
            <a:pPr lvl="1">
              <a:spcBef>
                <a:spcPct val="50000"/>
              </a:spcBef>
              <a:buFont typeface="Wingdings" charset="2"/>
              <a:buChar char="§"/>
            </a:pPr>
            <a:endParaRPr lang="en-US" altLang="en-US" sz="2800" b="0" i="0">
              <a:solidFill>
                <a:schemeClr val="bg1"/>
              </a:solidFill>
              <a:latin typeface="Bernhard Modern Roman" charset="0"/>
            </a:endParaRPr>
          </a:p>
        </p:txBody>
      </p:sp>
      <p:pic>
        <p:nvPicPr>
          <p:cNvPr id="310277" name="Picture 5" descr="PASSIBYR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38825" y="1277938"/>
            <a:ext cx="2390775" cy="3657600"/>
          </a:xfrm>
          <a:prstGeom prst="rect">
            <a:avLst/>
          </a:prstGeom>
          <a:noFill/>
          <a:extLst>
            <a:ext uri="{909E8E84-426E-40DD-AFC4-6F175D3DCCD1}">
              <a14:hiddenFill xmlns:a14="http://schemas.microsoft.com/office/drawing/2010/main">
                <a:solidFill>
                  <a:srgbClr val="FFFFFF"/>
                </a:solidFill>
              </a14:hiddenFill>
            </a:ext>
          </a:extLst>
        </p:spPr>
      </p:pic>
      <p:sp>
        <p:nvSpPr>
          <p:cNvPr id="310279" name="Rectangle 7"/>
          <p:cNvSpPr>
            <a:spLocks noChangeArrowheads="1"/>
          </p:cNvSpPr>
          <p:nvPr/>
        </p:nvSpPr>
        <p:spPr bwMode="auto">
          <a:xfrm>
            <a:off x="5686425" y="5041900"/>
            <a:ext cx="296068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2000">
                <a:solidFill>
                  <a:srgbClr val="FFFF00"/>
                </a:solidFill>
                <a:latin typeface="GoudyOlSt BT" charset="0"/>
              </a:rPr>
              <a:t>Passiflora “Byron Beauty’</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3"/>
          <p:cNvSpPr>
            <a:spLocks noGrp="1"/>
          </p:cNvSpPr>
          <p:nvPr>
            <p:ph type="sldNum" sz="quarter" idx="12"/>
          </p:nvPr>
        </p:nvSpPr>
        <p:spPr/>
        <p:txBody>
          <a:bodyPr/>
          <a:lstStyle/>
          <a:p>
            <a:fld id="{2AA88903-3EB7-4742-9DC4-6D46366E2662}" type="slidenum">
              <a:rPr lang="en-US" altLang="en-US"/>
              <a:pPr/>
              <a:t>110</a:t>
            </a:fld>
            <a:endParaRPr lang="en-US" altLang="en-US"/>
          </a:p>
        </p:txBody>
      </p:sp>
      <p:sp>
        <p:nvSpPr>
          <p:cNvPr id="805890" name="Text Box 2"/>
          <p:cNvSpPr txBox="1">
            <a:spLocks noChangeArrowheads="1"/>
          </p:cNvSpPr>
          <p:nvPr/>
        </p:nvSpPr>
        <p:spPr bwMode="auto">
          <a:xfrm>
            <a:off x="0" y="0"/>
            <a:ext cx="91440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r>
              <a:rPr lang="en-US" altLang="en-US" sz="4400" b="0" i="0">
                <a:solidFill>
                  <a:srgbClr val="FFFF00"/>
                </a:solidFill>
                <a:latin typeface="Times New Roman" charset="0"/>
              </a:rPr>
              <a:t>Migration</a:t>
            </a:r>
          </a:p>
        </p:txBody>
      </p:sp>
      <p:pic>
        <p:nvPicPr>
          <p:cNvPr id="805891" name="Picture 3" descr="MONARCH_MAP0920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2895600"/>
            <a:ext cx="4572000" cy="3598863"/>
          </a:xfrm>
          <a:prstGeom prst="rect">
            <a:avLst/>
          </a:prstGeom>
          <a:noFill/>
          <a:extLst>
            <a:ext uri="{909E8E84-426E-40DD-AFC4-6F175D3DCCD1}">
              <a14:hiddenFill xmlns:a14="http://schemas.microsoft.com/office/drawing/2010/main">
                <a:solidFill>
                  <a:srgbClr val="FFFFFF"/>
                </a:solidFill>
              </a14:hiddenFill>
            </a:ext>
          </a:extLst>
        </p:spPr>
      </p:pic>
      <p:pic>
        <p:nvPicPr>
          <p:cNvPr id="805892" name="Picture 4" descr="flying_butterfli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7400" y="2514600"/>
            <a:ext cx="2660650" cy="3733800"/>
          </a:xfrm>
          <a:prstGeom prst="rect">
            <a:avLst/>
          </a:prstGeom>
          <a:noFill/>
          <a:extLst>
            <a:ext uri="{909E8E84-426E-40DD-AFC4-6F175D3DCCD1}">
              <a14:hiddenFill xmlns:a14="http://schemas.microsoft.com/office/drawing/2010/main">
                <a:solidFill>
                  <a:srgbClr val="FFFFFF"/>
                </a:solidFill>
              </a14:hiddenFill>
            </a:ext>
          </a:extLst>
        </p:spPr>
      </p:pic>
      <p:sp>
        <p:nvSpPr>
          <p:cNvPr id="805893" name="Rectangle 5"/>
          <p:cNvSpPr>
            <a:spLocks noChangeArrowheads="1"/>
          </p:cNvSpPr>
          <p:nvPr/>
        </p:nvSpPr>
        <p:spPr bwMode="auto">
          <a:xfrm>
            <a:off x="228600" y="762000"/>
            <a:ext cx="8686800" cy="1800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altLang="en-US" sz="2800" b="0" i="0">
                <a:solidFill>
                  <a:srgbClr val="FFFF00"/>
                </a:solidFill>
                <a:latin typeface="Times New Roman" charset="0"/>
              </a:rPr>
              <a:t>Journey North</a:t>
            </a:r>
            <a:r>
              <a:rPr lang="en-US" altLang="en-US" sz="2800" b="0" i="0">
                <a:solidFill>
                  <a:schemeClr val="bg1"/>
                </a:solidFill>
                <a:latin typeface="Times New Roman" charset="0"/>
              </a:rPr>
              <a:t> is a educational website that allows you to see where the Monarch is and allows one to track the entire migration as it happen.   This site is a favorite of school children and “butterfliers”</a:t>
            </a:r>
          </a:p>
        </p:txBody>
      </p:sp>
      <p:sp>
        <p:nvSpPr>
          <p:cNvPr id="805894" name="Rectangle 6"/>
          <p:cNvSpPr>
            <a:spLocks noChangeArrowheads="1"/>
          </p:cNvSpPr>
          <p:nvPr/>
        </p:nvSpPr>
        <p:spPr bwMode="auto">
          <a:xfrm>
            <a:off x="5791200" y="6172200"/>
            <a:ext cx="2971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r>
              <a:rPr lang="en-US" altLang="en-US" sz="1800" i="0">
                <a:solidFill>
                  <a:srgbClr val="FFFF00"/>
                </a:solidFill>
                <a:latin typeface="GoudyOlSt BT" charset="0"/>
              </a:rPr>
              <a:t>A flock of monarchs</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p:cNvSpPr>
            <a:spLocks noGrp="1"/>
          </p:cNvSpPr>
          <p:nvPr>
            <p:ph type="sldNum" sz="quarter" idx="12"/>
          </p:nvPr>
        </p:nvSpPr>
        <p:spPr/>
        <p:txBody>
          <a:bodyPr/>
          <a:lstStyle/>
          <a:p>
            <a:fld id="{C4DFE09F-568B-4F4E-AC79-4C2E7B224EE5}" type="slidenum">
              <a:rPr lang="en-US" altLang="en-US"/>
              <a:pPr/>
              <a:t>111</a:t>
            </a:fld>
            <a:endParaRPr lang="en-US" altLang="en-US"/>
          </a:p>
        </p:txBody>
      </p:sp>
      <p:pic>
        <p:nvPicPr>
          <p:cNvPr id="806914" name="Picture 2" descr="monarch_map0614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0313" y="1470025"/>
            <a:ext cx="6657975" cy="5121275"/>
          </a:xfrm>
          <a:prstGeom prst="rect">
            <a:avLst/>
          </a:prstGeom>
          <a:noFill/>
          <a:extLst>
            <a:ext uri="{909E8E84-426E-40DD-AFC4-6F175D3DCCD1}">
              <a14:hiddenFill xmlns:a14="http://schemas.microsoft.com/office/drawing/2010/main">
                <a:solidFill>
                  <a:srgbClr val="FFFFFF"/>
                </a:solidFill>
              </a14:hiddenFill>
            </a:ext>
          </a:extLst>
        </p:spPr>
      </p:pic>
      <p:sp>
        <p:nvSpPr>
          <p:cNvPr id="806915" name="Rectangle 3"/>
          <p:cNvSpPr>
            <a:spLocks noChangeArrowheads="1"/>
          </p:cNvSpPr>
          <p:nvPr/>
        </p:nvSpPr>
        <p:spPr bwMode="auto">
          <a:xfrm>
            <a:off x="2209800" y="228600"/>
            <a:ext cx="4576763"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4400" b="0" i="0">
                <a:solidFill>
                  <a:srgbClr val="FFFF00"/>
                </a:solidFill>
                <a:latin typeface="Times New Roman" charset="0"/>
              </a:rPr>
              <a:t>Butterfly Migration</a:t>
            </a:r>
          </a:p>
        </p:txBody>
      </p:sp>
      <p:sp>
        <p:nvSpPr>
          <p:cNvPr id="806916" name="Rectangle 4"/>
          <p:cNvSpPr>
            <a:spLocks noChangeArrowheads="1"/>
          </p:cNvSpPr>
          <p:nvPr/>
        </p:nvSpPr>
        <p:spPr bwMode="auto">
          <a:xfrm>
            <a:off x="304800" y="931863"/>
            <a:ext cx="85264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b="0" i="0">
                <a:solidFill>
                  <a:schemeClr val="bg1"/>
                </a:solidFill>
                <a:latin typeface="Times New Roman" charset="0"/>
              </a:rPr>
              <a:t>This chart shows Monarch migration sightings in the Spring of 2000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3"/>
          <p:cNvSpPr>
            <a:spLocks noGrp="1"/>
          </p:cNvSpPr>
          <p:nvPr>
            <p:ph type="sldNum" sz="quarter" idx="12"/>
          </p:nvPr>
        </p:nvSpPr>
        <p:spPr/>
        <p:txBody>
          <a:bodyPr/>
          <a:lstStyle/>
          <a:p>
            <a:fld id="{777A1D21-7C7E-834C-8B0F-BF7984FC046E}" type="slidenum">
              <a:rPr lang="en-US" altLang="en-US"/>
              <a:pPr/>
              <a:t>112</a:t>
            </a:fld>
            <a:endParaRPr lang="en-US" altLang="en-US"/>
          </a:p>
        </p:txBody>
      </p:sp>
      <p:pic>
        <p:nvPicPr>
          <p:cNvPr id="807938" name="Picture 2" descr="Monarch5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2286000"/>
            <a:ext cx="4237038" cy="2941638"/>
          </a:xfrm>
          <a:prstGeom prst="rect">
            <a:avLst/>
          </a:prstGeom>
          <a:noFill/>
          <a:extLst>
            <a:ext uri="{909E8E84-426E-40DD-AFC4-6F175D3DCCD1}">
              <a14:hiddenFill xmlns:a14="http://schemas.microsoft.com/office/drawing/2010/main">
                <a:solidFill>
                  <a:srgbClr val="FFFFFF"/>
                </a:solidFill>
              </a14:hiddenFill>
            </a:ext>
          </a:extLst>
        </p:spPr>
      </p:pic>
      <p:sp>
        <p:nvSpPr>
          <p:cNvPr id="807939" name="Text Box 3"/>
          <p:cNvSpPr txBox="1">
            <a:spLocks noChangeArrowheads="1"/>
          </p:cNvSpPr>
          <p:nvPr/>
        </p:nvSpPr>
        <p:spPr bwMode="auto">
          <a:xfrm>
            <a:off x="3429000" y="228600"/>
            <a:ext cx="2046288"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4400" b="0" i="0">
                <a:solidFill>
                  <a:srgbClr val="FFFF00"/>
                </a:solidFill>
                <a:latin typeface="Times New Roman" charset="0"/>
              </a:rPr>
              <a:t>Tagging</a:t>
            </a:r>
          </a:p>
        </p:txBody>
      </p:sp>
      <p:sp>
        <p:nvSpPr>
          <p:cNvPr id="807940" name="Rectangle 4"/>
          <p:cNvSpPr>
            <a:spLocks noChangeArrowheads="1"/>
          </p:cNvSpPr>
          <p:nvPr/>
        </p:nvSpPr>
        <p:spPr bwMode="auto">
          <a:xfrm>
            <a:off x="381000" y="1143000"/>
            <a:ext cx="4114800" cy="5216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altLang="en-US" sz="2800" b="0" i="0">
                <a:solidFill>
                  <a:schemeClr val="bg1"/>
                </a:solidFill>
                <a:latin typeface="Times New Roman" charset="0"/>
              </a:rPr>
              <a:t>Tagging butterflies before they migrate is a way scientists can track the migratory pattern of Monarchs.  </a:t>
            </a:r>
          </a:p>
          <a:p>
            <a:endParaRPr lang="en-US" altLang="en-US" sz="2800" b="0" i="0">
              <a:solidFill>
                <a:schemeClr val="bg1"/>
              </a:solidFill>
              <a:latin typeface="Times New Roman" charset="0"/>
            </a:endParaRPr>
          </a:p>
          <a:p>
            <a:r>
              <a:rPr lang="en-US" altLang="en-US" sz="2800" b="0" i="0">
                <a:solidFill>
                  <a:schemeClr val="bg1"/>
                </a:solidFill>
                <a:latin typeface="Times New Roman" charset="0"/>
              </a:rPr>
              <a:t>Much has been learned by folks turning in tagged Monarch that track their flight and reveal the mysteries of their long migration.</a:t>
            </a:r>
          </a:p>
        </p:txBody>
      </p:sp>
      <p:sp>
        <p:nvSpPr>
          <p:cNvPr id="807941" name="Rectangle 5"/>
          <p:cNvSpPr>
            <a:spLocks noChangeArrowheads="1"/>
          </p:cNvSpPr>
          <p:nvPr/>
        </p:nvSpPr>
        <p:spPr bwMode="auto">
          <a:xfrm>
            <a:off x="5334000" y="5257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r>
              <a:rPr lang="en-US" altLang="en-US" i="0">
                <a:solidFill>
                  <a:srgbClr val="FFFF00"/>
                </a:solidFill>
                <a:latin typeface="GoudyOlSt BT" charset="0"/>
              </a:rPr>
              <a:t>A banded Monarch</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3"/>
          <p:cNvSpPr>
            <a:spLocks noGrp="1"/>
          </p:cNvSpPr>
          <p:nvPr>
            <p:ph type="sldNum" sz="quarter" idx="12"/>
          </p:nvPr>
        </p:nvSpPr>
        <p:spPr/>
        <p:txBody>
          <a:bodyPr/>
          <a:lstStyle/>
          <a:p>
            <a:fld id="{1211237E-7D19-5043-8E96-C2E212E2670F}" type="slidenum">
              <a:rPr lang="en-US" altLang="en-US"/>
              <a:pPr/>
              <a:t>113</a:t>
            </a:fld>
            <a:endParaRPr lang="en-US" altLang="en-US"/>
          </a:p>
        </p:txBody>
      </p:sp>
      <p:pic>
        <p:nvPicPr>
          <p:cNvPr id="809986" name="Picture 2" descr="mon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76800" y="1905000"/>
            <a:ext cx="3657600" cy="2540000"/>
          </a:xfrm>
          <a:prstGeom prst="rect">
            <a:avLst/>
          </a:prstGeom>
          <a:noFill/>
          <a:extLst>
            <a:ext uri="{909E8E84-426E-40DD-AFC4-6F175D3DCCD1}">
              <a14:hiddenFill xmlns:a14="http://schemas.microsoft.com/office/drawing/2010/main">
                <a:solidFill>
                  <a:srgbClr val="FFFFFF"/>
                </a:solidFill>
              </a14:hiddenFill>
            </a:ext>
          </a:extLst>
        </p:spPr>
      </p:pic>
      <p:sp>
        <p:nvSpPr>
          <p:cNvPr id="809987" name="Rectangle 3"/>
          <p:cNvSpPr>
            <a:spLocks noChangeArrowheads="1"/>
          </p:cNvSpPr>
          <p:nvPr/>
        </p:nvSpPr>
        <p:spPr bwMode="auto">
          <a:xfrm>
            <a:off x="457200" y="1371600"/>
            <a:ext cx="4267200" cy="4576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altLang="en-US" sz="2800" b="0" i="0">
                <a:solidFill>
                  <a:schemeClr val="bg1"/>
                </a:solidFill>
                <a:latin typeface="Times New Roman" charset="0"/>
              </a:rPr>
              <a:t>For Monarch migration to work, a very special event must take place. </a:t>
            </a:r>
          </a:p>
          <a:p>
            <a:pPr>
              <a:spcBef>
                <a:spcPct val="50000"/>
              </a:spcBef>
            </a:pPr>
            <a:r>
              <a:rPr lang="en-US" altLang="en-US" sz="2800" b="0" i="0">
                <a:solidFill>
                  <a:schemeClr val="bg1"/>
                </a:solidFill>
                <a:latin typeface="Times New Roman" charset="0"/>
              </a:rPr>
              <a:t>Newly hatched butterflies may every effort to mate as soon as possible to assure the greatest chance for eggs to be laid and for caterpillars to have first access to fresh food sources.</a:t>
            </a:r>
          </a:p>
        </p:txBody>
      </p:sp>
      <p:sp>
        <p:nvSpPr>
          <p:cNvPr id="809988" name="Rectangle 4"/>
          <p:cNvSpPr>
            <a:spLocks noChangeArrowheads="1"/>
          </p:cNvSpPr>
          <p:nvPr/>
        </p:nvSpPr>
        <p:spPr bwMode="auto">
          <a:xfrm>
            <a:off x="533400" y="4038600"/>
            <a:ext cx="8229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endParaRPr lang="en-US" altLang="en-US" b="0" i="0">
              <a:solidFill>
                <a:schemeClr val="bg1"/>
              </a:solidFill>
              <a:latin typeface="Times New Roman" charset="0"/>
            </a:endParaRPr>
          </a:p>
        </p:txBody>
      </p:sp>
      <p:sp>
        <p:nvSpPr>
          <p:cNvPr id="809989" name="Rectangle 5"/>
          <p:cNvSpPr>
            <a:spLocks noChangeArrowheads="1"/>
          </p:cNvSpPr>
          <p:nvPr/>
        </p:nvSpPr>
        <p:spPr bwMode="auto">
          <a:xfrm>
            <a:off x="5029200" y="4648200"/>
            <a:ext cx="33528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r>
              <a:rPr lang="en-US" altLang="en-US" i="0">
                <a:solidFill>
                  <a:srgbClr val="FFFF00"/>
                </a:solidFill>
                <a:latin typeface="GoudyOlSt BT" charset="0"/>
              </a:rPr>
              <a:t>Spring Monarchs Mating</a:t>
            </a:r>
          </a:p>
        </p:txBody>
      </p:sp>
      <p:sp>
        <p:nvSpPr>
          <p:cNvPr id="809990" name="Text Box 6"/>
          <p:cNvSpPr txBox="1">
            <a:spLocks noChangeArrowheads="1"/>
          </p:cNvSpPr>
          <p:nvPr/>
        </p:nvSpPr>
        <p:spPr bwMode="auto">
          <a:xfrm>
            <a:off x="501650" y="357188"/>
            <a:ext cx="829945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4000" b="0" i="0">
                <a:solidFill>
                  <a:srgbClr val="FFFF00"/>
                </a:solidFill>
                <a:latin typeface="Times New Roman" charset="0"/>
              </a:rPr>
              <a:t>Diapause – Puts Reproduction on Hold!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p:cNvSpPr>
            <a:spLocks noGrp="1"/>
          </p:cNvSpPr>
          <p:nvPr>
            <p:ph type="sldNum" sz="quarter" idx="12"/>
          </p:nvPr>
        </p:nvSpPr>
        <p:spPr/>
        <p:txBody>
          <a:bodyPr/>
          <a:lstStyle/>
          <a:p>
            <a:fld id="{1647B9E5-DCAF-F742-86C4-D5543B56BB8A}" type="slidenum">
              <a:rPr lang="en-US" altLang="en-US"/>
              <a:pPr/>
              <a:t>114</a:t>
            </a:fld>
            <a:endParaRPr lang="en-US" altLang="en-US"/>
          </a:p>
        </p:txBody>
      </p:sp>
      <p:sp>
        <p:nvSpPr>
          <p:cNvPr id="811010" name="Rectangle 2"/>
          <p:cNvSpPr>
            <a:spLocks noChangeArrowheads="1"/>
          </p:cNvSpPr>
          <p:nvPr/>
        </p:nvSpPr>
        <p:spPr bwMode="auto">
          <a:xfrm>
            <a:off x="609600" y="1524000"/>
            <a:ext cx="8001000" cy="4789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altLang="en-US" sz="2800" b="0" i="0">
                <a:solidFill>
                  <a:schemeClr val="bg1"/>
                </a:solidFill>
                <a:latin typeface="Times New Roman" charset="0"/>
              </a:rPr>
              <a:t>However, Monarch that </a:t>
            </a:r>
          </a:p>
          <a:p>
            <a:r>
              <a:rPr lang="en-US" altLang="en-US" sz="2800" b="0" i="0">
                <a:solidFill>
                  <a:schemeClr val="bg1"/>
                </a:solidFill>
                <a:latin typeface="Times New Roman" charset="0"/>
              </a:rPr>
              <a:t>hatch in late fall do not </a:t>
            </a:r>
          </a:p>
          <a:p>
            <a:r>
              <a:rPr lang="en-US" altLang="en-US" sz="2800" b="0" i="0">
                <a:solidFill>
                  <a:schemeClr val="bg1"/>
                </a:solidFill>
                <a:latin typeface="Times New Roman" charset="0"/>
              </a:rPr>
              <a:t>mate right away.   It turns </a:t>
            </a:r>
          </a:p>
          <a:p>
            <a:r>
              <a:rPr lang="en-US" altLang="en-US" sz="2800" b="0" i="0">
                <a:solidFill>
                  <a:schemeClr val="bg1"/>
                </a:solidFill>
                <a:latin typeface="Times New Roman" charset="0"/>
              </a:rPr>
              <a:t>out there is little food for </a:t>
            </a:r>
          </a:p>
          <a:p>
            <a:r>
              <a:rPr lang="en-US" altLang="en-US" sz="2800" b="0" i="0">
                <a:solidFill>
                  <a:schemeClr val="bg1"/>
                </a:solidFill>
                <a:latin typeface="Times New Roman" charset="0"/>
              </a:rPr>
              <a:t>caterpillars to eat within </a:t>
            </a:r>
          </a:p>
          <a:p>
            <a:r>
              <a:rPr lang="en-US" altLang="en-US" sz="2800" b="0" i="0">
                <a:solidFill>
                  <a:schemeClr val="bg1"/>
                </a:solidFill>
                <a:latin typeface="Times New Roman" charset="0"/>
              </a:rPr>
              <a:t>the over-wintering </a:t>
            </a:r>
          </a:p>
          <a:p>
            <a:r>
              <a:rPr lang="en-US" altLang="en-US" sz="2800" b="0" i="0">
                <a:solidFill>
                  <a:schemeClr val="bg1"/>
                </a:solidFill>
                <a:latin typeface="Times New Roman" charset="0"/>
              </a:rPr>
              <a:t>grounds in Mexico and </a:t>
            </a:r>
          </a:p>
          <a:p>
            <a:r>
              <a:rPr lang="en-US" altLang="en-US" sz="2800" b="0" i="0">
                <a:solidFill>
                  <a:schemeClr val="bg1"/>
                </a:solidFill>
                <a:latin typeface="Times New Roman" charset="0"/>
              </a:rPr>
              <a:t>California.   The adults </a:t>
            </a:r>
          </a:p>
          <a:p>
            <a:r>
              <a:rPr lang="en-US" altLang="en-US" sz="2800" b="0" i="0">
                <a:solidFill>
                  <a:schemeClr val="bg1"/>
                </a:solidFill>
                <a:latin typeface="Times New Roman" charset="0"/>
              </a:rPr>
              <a:t>wait to mate until just before they return north, where plenty of natural forages are beginning to grow. This delay in  reproduction is called Diapause.</a:t>
            </a:r>
          </a:p>
        </p:txBody>
      </p:sp>
      <p:sp>
        <p:nvSpPr>
          <p:cNvPr id="811011" name="Text Box 3"/>
          <p:cNvSpPr txBox="1">
            <a:spLocks noChangeArrowheads="1"/>
          </p:cNvSpPr>
          <p:nvPr/>
        </p:nvSpPr>
        <p:spPr bwMode="auto">
          <a:xfrm>
            <a:off x="501650" y="395288"/>
            <a:ext cx="3922713"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4400" b="0" i="0">
                <a:solidFill>
                  <a:srgbClr val="FFFF00"/>
                </a:solidFill>
                <a:latin typeface="Times New Roman" charset="0"/>
              </a:rPr>
              <a:t>Diapause, cont., </a:t>
            </a:r>
          </a:p>
        </p:txBody>
      </p:sp>
      <p:pic>
        <p:nvPicPr>
          <p:cNvPr id="811012" name="Picture 4" descr="monarchcatepilla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76800" y="609600"/>
            <a:ext cx="3238500" cy="4191000"/>
          </a:xfrm>
          <a:prstGeom prst="rect">
            <a:avLst/>
          </a:prstGeom>
          <a:noFill/>
          <a:ln w="6350">
            <a:solidFill>
              <a:schemeClr val="hlink"/>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3"/>
          <p:cNvSpPr>
            <a:spLocks noGrp="1"/>
          </p:cNvSpPr>
          <p:nvPr>
            <p:ph type="sldNum" sz="quarter" idx="12"/>
          </p:nvPr>
        </p:nvSpPr>
        <p:spPr/>
        <p:txBody>
          <a:bodyPr/>
          <a:lstStyle/>
          <a:p>
            <a:fld id="{B385D661-9ED0-4D45-BD26-48D03704CF4C}" type="slidenum">
              <a:rPr lang="en-US" altLang="en-US"/>
              <a:pPr/>
              <a:t>115</a:t>
            </a:fld>
            <a:endParaRPr lang="en-US" altLang="en-US"/>
          </a:p>
        </p:txBody>
      </p:sp>
      <p:sp>
        <p:nvSpPr>
          <p:cNvPr id="812034" name="Text Box 2"/>
          <p:cNvSpPr txBox="1">
            <a:spLocks noChangeArrowheads="1"/>
          </p:cNvSpPr>
          <p:nvPr/>
        </p:nvSpPr>
        <p:spPr bwMode="auto">
          <a:xfrm>
            <a:off x="1219200" y="228600"/>
            <a:ext cx="6872288"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4400" b="0" i="0">
                <a:solidFill>
                  <a:srgbClr val="FFFF00"/>
                </a:solidFill>
                <a:latin typeface="Times New Roman" charset="0"/>
              </a:rPr>
              <a:t>Monarch Habitat Is Shrinking</a:t>
            </a:r>
          </a:p>
        </p:txBody>
      </p:sp>
      <p:pic>
        <p:nvPicPr>
          <p:cNvPr id="812035" name="Picture 3" descr="STUART1233"/>
          <p:cNvPicPr>
            <a:picLocks noChangeAspect="1" noChangeArrowheads="1"/>
          </p:cNvPicPr>
          <p:nvPr/>
        </p:nvPicPr>
        <p:blipFill>
          <a:blip r:embed="rId2">
            <a:lum bright="-38000" contrast="48000"/>
            <a:extLst>
              <a:ext uri="{28A0092B-C50C-407E-A947-70E740481C1C}">
                <a14:useLocalDpi xmlns:a14="http://schemas.microsoft.com/office/drawing/2010/main" val="0"/>
              </a:ext>
            </a:extLst>
          </a:blip>
          <a:srcRect/>
          <a:stretch>
            <a:fillRect/>
          </a:stretch>
        </p:blipFill>
        <p:spPr bwMode="auto">
          <a:xfrm>
            <a:off x="4267200" y="2819400"/>
            <a:ext cx="4419600" cy="3314700"/>
          </a:xfrm>
          <a:prstGeom prst="rect">
            <a:avLst/>
          </a:prstGeom>
          <a:noFill/>
          <a:extLst>
            <a:ext uri="{909E8E84-426E-40DD-AFC4-6F175D3DCCD1}">
              <a14:hiddenFill xmlns:a14="http://schemas.microsoft.com/office/drawing/2010/main">
                <a:solidFill>
                  <a:srgbClr val="FFFFFF"/>
                </a:solidFill>
              </a14:hiddenFill>
            </a:ext>
          </a:extLst>
        </p:spPr>
      </p:pic>
      <p:sp>
        <p:nvSpPr>
          <p:cNvPr id="812036" name="Rectangle 4"/>
          <p:cNvSpPr>
            <a:spLocks noChangeArrowheads="1"/>
          </p:cNvSpPr>
          <p:nvPr/>
        </p:nvSpPr>
        <p:spPr bwMode="auto">
          <a:xfrm>
            <a:off x="533400" y="2590800"/>
            <a:ext cx="3733800" cy="3660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endParaRPr lang="en-US" altLang="en-US" b="0" i="0">
              <a:solidFill>
                <a:schemeClr val="bg1"/>
              </a:solidFill>
              <a:latin typeface="Times New Roman" charset="0"/>
            </a:endParaRPr>
          </a:p>
          <a:p>
            <a:pPr>
              <a:spcBef>
                <a:spcPct val="50000"/>
              </a:spcBef>
            </a:pPr>
            <a:r>
              <a:rPr lang="en-US" altLang="en-US" sz="2800" b="0" i="0">
                <a:solidFill>
                  <a:schemeClr val="bg1"/>
                </a:solidFill>
                <a:latin typeface="Times New Roman" charset="0"/>
              </a:rPr>
              <a:t>The massive deaths in Mexico caused by the rare winter freeze of 2002 devastated the Monarch population.  It is hoped the species will recover.  Can we help? </a:t>
            </a:r>
          </a:p>
        </p:txBody>
      </p:sp>
      <p:sp>
        <p:nvSpPr>
          <p:cNvPr id="812037" name="Rectangle 5"/>
          <p:cNvSpPr>
            <a:spLocks noChangeArrowheads="1"/>
          </p:cNvSpPr>
          <p:nvPr/>
        </p:nvSpPr>
        <p:spPr bwMode="auto">
          <a:xfrm>
            <a:off x="533400" y="1219200"/>
            <a:ext cx="8305800" cy="1800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altLang="en-US" sz="2800" b="0" i="0">
                <a:solidFill>
                  <a:schemeClr val="bg1"/>
                </a:solidFill>
                <a:latin typeface="Times New Roman" charset="0"/>
              </a:rPr>
              <a:t>Sadly, monarch habitat is shrinking.  This is due to roadside spraying of herbicides, windshield deaths, increased farming in the central U.S. and loss of  habitat in Mexico.</a:t>
            </a:r>
          </a:p>
        </p:txBody>
      </p:sp>
      <p:sp>
        <p:nvSpPr>
          <p:cNvPr id="812038" name="Rectangle 6"/>
          <p:cNvSpPr>
            <a:spLocks noChangeArrowheads="1"/>
          </p:cNvSpPr>
          <p:nvPr/>
        </p:nvSpPr>
        <p:spPr bwMode="auto">
          <a:xfrm>
            <a:off x="4267200" y="6172200"/>
            <a:ext cx="4495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r>
              <a:rPr lang="en-US" altLang="en-US" i="0">
                <a:solidFill>
                  <a:srgbClr val="FFFF00"/>
                </a:solidFill>
                <a:latin typeface="GoudyOlSt BT" charset="0"/>
              </a:rPr>
              <a:t>Authors son in a field of oats</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3"/>
          <p:cNvSpPr>
            <a:spLocks noGrp="1"/>
          </p:cNvSpPr>
          <p:nvPr>
            <p:ph type="sldNum" sz="quarter" idx="12"/>
          </p:nvPr>
        </p:nvSpPr>
        <p:spPr/>
        <p:txBody>
          <a:bodyPr/>
          <a:lstStyle/>
          <a:p>
            <a:fld id="{40B84BC0-40B8-0C47-B2C7-375D2A7F4D3C}" type="slidenum">
              <a:rPr lang="en-US" altLang="en-US"/>
              <a:pPr/>
              <a:t>116</a:t>
            </a:fld>
            <a:endParaRPr lang="en-US" altLang="en-US"/>
          </a:p>
        </p:txBody>
      </p:sp>
      <p:sp>
        <p:nvSpPr>
          <p:cNvPr id="813058" name="Text Box 2"/>
          <p:cNvSpPr txBox="1">
            <a:spLocks noChangeArrowheads="1"/>
          </p:cNvSpPr>
          <p:nvPr/>
        </p:nvSpPr>
        <p:spPr bwMode="auto">
          <a:xfrm>
            <a:off x="533400" y="152400"/>
            <a:ext cx="81724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3600" b="0" i="0">
                <a:solidFill>
                  <a:srgbClr val="FFFF00"/>
                </a:solidFill>
                <a:latin typeface="Times New Roman" charset="0"/>
              </a:rPr>
              <a:t>What We Can Do For The Next Generation</a:t>
            </a:r>
          </a:p>
        </p:txBody>
      </p:sp>
      <p:sp>
        <p:nvSpPr>
          <p:cNvPr id="813059" name="Text Box 3"/>
          <p:cNvSpPr txBox="1">
            <a:spLocks noChangeArrowheads="1"/>
          </p:cNvSpPr>
          <p:nvPr/>
        </p:nvSpPr>
        <p:spPr bwMode="auto">
          <a:xfrm>
            <a:off x="609600" y="1828800"/>
            <a:ext cx="27305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2800" b="0" i="0">
                <a:solidFill>
                  <a:schemeClr val="bg1"/>
                </a:solidFill>
                <a:latin typeface="Times New Roman" charset="0"/>
              </a:rPr>
              <a:t>.</a:t>
            </a:r>
          </a:p>
        </p:txBody>
      </p:sp>
      <p:sp>
        <p:nvSpPr>
          <p:cNvPr id="813060" name="Text Box 4"/>
          <p:cNvSpPr txBox="1">
            <a:spLocks noChangeArrowheads="1"/>
          </p:cNvSpPr>
          <p:nvPr/>
        </p:nvSpPr>
        <p:spPr bwMode="auto">
          <a:xfrm>
            <a:off x="457200" y="838200"/>
            <a:ext cx="8153400" cy="2227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altLang="en-US" sz="2800" b="0" i="0">
                <a:solidFill>
                  <a:schemeClr val="bg1"/>
                </a:solidFill>
                <a:latin typeface="Times New Roman" charset="0"/>
              </a:rPr>
              <a:t>A female monarch can lay up to 200 eggs.  Most eggs are laid in the Southeastern U.S. on Asclepias tuberosa.  By providing habitat, and by mowing roadsides instead of spraying them with herbicides, a lot can be done to recover Monarch habitat</a:t>
            </a:r>
          </a:p>
        </p:txBody>
      </p:sp>
      <p:pic>
        <p:nvPicPr>
          <p:cNvPr id="813061" name="Picture 5" descr="mms6"/>
          <p:cNvPicPr>
            <a:picLocks noChangeAspect="1" noChangeArrowheads="1"/>
          </p:cNvPicPr>
          <p:nvPr/>
        </p:nvPicPr>
        <p:blipFill>
          <a:blip r:embed="rId2">
            <a:lum contrast="40000"/>
            <a:extLst>
              <a:ext uri="{28A0092B-C50C-407E-A947-70E740481C1C}">
                <a14:useLocalDpi xmlns:a14="http://schemas.microsoft.com/office/drawing/2010/main" val="0"/>
              </a:ext>
            </a:extLst>
          </a:blip>
          <a:srcRect/>
          <a:stretch>
            <a:fillRect/>
          </a:stretch>
        </p:blipFill>
        <p:spPr bwMode="auto">
          <a:xfrm>
            <a:off x="5105400" y="3429000"/>
            <a:ext cx="3505200" cy="2670175"/>
          </a:xfrm>
          <a:prstGeom prst="rect">
            <a:avLst/>
          </a:prstGeom>
          <a:noFill/>
          <a:extLst>
            <a:ext uri="{909E8E84-426E-40DD-AFC4-6F175D3DCCD1}">
              <a14:hiddenFill xmlns:a14="http://schemas.microsoft.com/office/drawing/2010/main">
                <a:solidFill>
                  <a:srgbClr val="FFFFFF"/>
                </a:solidFill>
              </a14:hiddenFill>
            </a:ext>
          </a:extLst>
        </p:spPr>
      </p:pic>
      <p:sp>
        <p:nvSpPr>
          <p:cNvPr id="813062" name="Text Box 6"/>
          <p:cNvSpPr txBox="1">
            <a:spLocks noChangeArrowheads="1"/>
          </p:cNvSpPr>
          <p:nvPr/>
        </p:nvSpPr>
        <p:spPr bwMode="auto">
          <a:xfrm>
            <a:off x="457200" y="3352800"/>
            <a:ext cx="4149725" cy="4625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nSpc>
                <a:spcPct val="75000"/>
              </a:lnSpc>
            </a:pPr>
            <a:r>
              <a:rPr lang="en-US" altLang="en-US" sz="2800" b="0" i="0">
                <a:solidFill>
                  <a:srgbClr val="FFFF00"/>
                </a:solidFill>
                <a:latin typeface="Times New Roman" charset="0"/>
              </a:rPr>
              <a:t>Things we can do:</a:t>
            </a:r>
            <a:r>
              <a:rPr lang="en-US" altLang="en-US" sz="2800" b="0" i="0">
                <a:solidFill>
                  <a:schemeClr val="bg1"/>
                </a:solidFill>
                <a:latin typeface="Times New Roman" charset="0"/>
              </a:rPr>
              <a:t>  </a:t>
            </a:r>
          </a:p>
          <a:p>
            <a:pPr>
              <a:lnSpc>
                <a:spcPct val="75000"/>
              </a:lnSpc>
            </a:pPr>
            <a:endParaRPr lang="en-US" altLang="en-US" sz="2800" b="0" i="0">
              <a:solidFill>
                <a:schemeClr val="bg1"/>
              </a:solidFill>
              <a:latin typeface="Times New Roman" charset="0"/>
            </a:endParaRPr>
          </a:p>
          <a:p>
            <a:pPr>
              <a:lnSpc>
                <a:spcPct val="75000"/>
              </a:lnSpc>
            </a:pPr>
            <a:r>
              <a:rPr lang="en-US" altLang="en-US" sz="2800" b="0" i="0">
                <a:solidFill>
                  <a:schemeClr val="bg1"/>
                </a:solidFill>
                <a:latin typeface="Times New Roman" charset="0"/>
              </a:rPr>
              <a:t>Provide Habitat Sanctuaries</a:t>
            </a:r>
          </a:p>
          <a:p>
            <a:pPr>
              <a:lnSpc>
                <a:spcPct val="75000"/>
              </a:lnSpc>
            </a:pPr>
            <a:endParaRPr lang="en-US" altLang="en-US" sz="2800" b="0" i="0">
              <a:solidFill>
                <a:schemeClr val="bg1"/>
              </a:solidFill>
              <a:latin typeface="Times New Roman" charset="0"/>
            </a:endParaRPr>
          </a:p>
          <a:p>
            <a:pPr>
              <a:lnSpc>
                <a:spcPct val="75000"/>
              </a:lnSpc>
            </a:pPr>
            <a:r>
              <a:rPr lang="en-US" altLang="en-US" sz="2800" b="0" i="0">
                <a:solidFill>
                  <a:schemeClr val="bg1"/>
                </a:solidFill>
                <a:latin typeface="Times New Roman" charset="0"/>
              </a:rPr>
              <a:t>Butterfly Forage Reserves</a:t>
            </a:r>
          </a:p>
          <a:p>
            <a:pPr>
              <a:lnSpc>
                <a:spcPct val="75000"/>
              </a:lnSpc>
            </a:pPr>
            <a:endParaRPr lang="en-US" altLang="en-US" sz="2800" b="0" i="0">
              <a:solidFill>
                <a:schemeClr val="bg1"/>
              </a:solidFill>
              <a:latin typeface="Times New Roman" charset="0"/>
            </a:endParaRPr>
          </a:p>
          <a:p>
            <a:pPr>
              <a:lnSpc>
                <a:spcPct val="75000"/>
              </a:lnSpc>
            </a:pPr>
            <a:r>
              <a:rPr lang="en-US" altLang="en-US" sz="2800" b="0" i="0">
                <a:solidFill>
                  <a:schemeClr val="bg1"/>
                </a:solidFill>
                <a:latin typeface="Times New Roman" charset="0"/>
              </a:rPr>
              <a:t>Reduce Roadside Spraying</a:t>
            </a:r>
          </a:p>
          <a:p>
            <a:pPr>
              <a:lnSpc>
                <a:spcPct val="75000"/>
              </a:lnSpc>
            </a:pPr>
            <a:endParaRPr lang="en-US" altLang="en-US" sz="2800" b="0" i="0">
              <a:solidFill>
                <a:schemeClr val="bg1"/>
              </a:solidFill>
              <a:latin typeface="Times New Roman" charset="0"/>
            </a:endParaRPr>
          </a:p>
          <a:p>
            <a:pPr>
              <a:lnSpc>
                <a:spcPct val="75000"/>
              </a:lnSpc>
            </a:pPr>
            <a:r>
              <a:rPr lang="en-US" altLang="en-US" sz="2800" b="0" i="0">
                <a:solidFill>
                  <a:schemeClr val="bg1"/>
                </a:solidFill>
                <a:latin typeface="Times New Roman" charset="0"/>
              </a:rPr>
              <a:t>Reduce Windshield Deaths</a:t>
            </a:r>
          </a:p>
          <a:p>
            <a:pPr>
              <a:lnSpc>
                <a:spcPct val="75000"/>
              </a:lnSpc>
            </a:pPr>
            <a:endParaRPr lang="en-US" altLang="en-US" b="0" i="0">
              <a:solidFill>
                <a:schemeClr val="bg1"/>
              </a:solidFill>
              <a:latin typeface="Times New Roman" charset="0"/>
            </a:endParaRPr>
          </a:p>
          <a:p>
            <a:pPr>
              <a:lnSpc>
                <a:spcPct val="75000"/>
              </a:lnSpc>
            </a:pPr>
            <a:endParaRPr lang="en-US" altLang="en-US" b="0" i="0">
              <a:solidFill>
                <a:schemeClr val="bg1"/>
              </a:solidFill>
              <a:latin typeface="Times New Roman" charset="0"/>
            </a:endParaRPr>
          </a:p>
          <a:p>
            <a:pPr>
              <a:lnSpc>
                <a:spcPct val="75000"/>
              </a:lnSpc>
            </a:pPr>
            <a:endParaRPr lang="en-US" altLang="en-US" b="0" i="0">
              <a:solidFill>
                <a:schemeClr val="bg1"/>
              </a:solidFill>
              <a:latin typeface="Times New Roman" charset="0"/>
            </a:endParaRPr>
          </a:p>
          <a:p>
            <a:pPr>
              <a:lnSpc>
                <a:spcPct val="75000"/>
              </a:lnSpc>
            </a:pPr>
            <a:endParaRPr lang="en-US" altLang="en-US" b="0" i="0">
              <a:solidFill>
                <a:schemeClr val="bg1"/>
              </a:solidFill>
              <a:latin typeface="Times New Roman" charset="0"/>
            </a:endParaRPr>
          </a:p>
          <a:p>
            <a:pPr>
              <a:lnSpc>
                <a:spcPct val="75000"/>
              </a:lnSpc>
            </a:pPr>
            <a:endParaRPr lang="en-US" altLang="en-US" b="0" i="0">
              <a:solidFill>
                <a:schemeClr val="bg1"/>
              </a:solidFill>
              <a:latin typeface="Times New Roman" charset="0"/>
            </a:endParaRPr>
          </a:p>
          <a:p>
            <a:pPr>
              <a:lnSpc>
                <a:spcPct val="75000"/>
              </a:lnSpc>
            </a:pPr>
            <a:endParaRPr lang="en-US" altLang="en-US" b="0" i="0">
              <a:solidFill>
                <a:schemeClr val="bg1"/>
              </a:solidFill>
              <a:latin typeface="Times New Roman" charset="0"/>
            </a:endParaRPr>
          </a:p>
        </p:txBody>
      </p:sp>
      <p:sp>
        <p:nvSpPr>
          <p:cNvPr id="813063" name="Rectangle 7"/>
          <p:cNvSpPr>
            <a:spLocks noChangeArrowheads="1"/>
          </p:cNvSpPr>
          <p:nvPr/>
        </p:nvSpPr>
        <p:spPr bwMode="auto">
          <a:xfrm>
            <a:off x="5410200" y="6096000"/>
            <a:ext cx="2971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r>
              <a:rPr lang="en-US" altLang="en-US" sz="1800" i="0">
                <a:solidFill>
                  <a:srgbClr val="FFFF00"/>
                </a:solidFill>
                <a:latin typeface="GoudyOlSt BT" charset="0"/>
              </a:rPr>
              <a:t>Monarch on Butterfly bush</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3"/>
          <p:cNvSpPr>
            <a:spLocks noGrp="1"/>
          </p:cNvSpPr>
          <p:nvPr>
            <p:ph type="sldNum" sz="quarter" idx="12"/>
          </p:nvPr>
        </p:nvSpPr>
        <p:spPr/>
        <p:txBody>
          <a:bodyPr/>
          <a:lstStyle/>
          <a:p>
            <a:fld id="{FCDDC1AC-9BB7-1045-A144-17626E7B7CD0}" type="slidenum">
              <a:rPr lang="en-US" altLang="en-US"/>
              <a:pPr/>
              <a:t>117</a:t>
            </a:fld>
            <a:endParaRPr lang="en-US" altLang="en-US"/>
          </a:p>
        </p:txBody>
      </p:sp>
      <p:pic>
        <p:nvPicPr>
          <p:cNvPr id="670722" name="Picture 2" descr="cabbage_grap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7600" y="4267200"/>
            <a:ext cx="5105400" cy="1830388"/>
          </a:xfrm>
          <a:prstGeom prst="rect">
            <a:avLst/>
          </a:prstGeom>
          <a:noFill/>
          <a:extLst>
            <a:ext uri="{909E8E84-426E-40DD-AFC4-6F175D3DCCD1}">
              <a14:hiddenFill xmlns:a14="http://schemas.microsoft.com/office/drawing/2010/main">
                <a:solidFill>
                  <a:srgbClr val="FFFFFF"/>
                </a:solidFill>
              </a14:hiddenFill>
            </a:ext>
          </a:extLst>
        </p:spPr>
      </p:pic>
      <p:sp>
        <p:nvSpPr>
          <p:cNvPr id="670723" name="Rectangle 3"/>
          <p:cNvSpPr>
            <a:spLocks noChangeArrowheads="1"/>
          </p:cNvSpPr>
          <p:nvPr/>
        </p:nvSpPr>
        <p:spPr bwMode="auto">
          <a:xfrm>
            <a:off x="5105400" y="6096000"/>
            <a:ext cx="24241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b="0" i="0">
                <a:solidFill>
                  <a:srgbClr val="FFFF00"/>
                </a:solidFill>
                <a:latin typeface="Times New Roman" charset="0"/>
              </a:rPr>
              <a:t>Cabbage Butterfly</a:t>
            </a:r>
          </a:p>
        </p:txBody>
      </p:sp>
      <p:pic>
        <p:nvPicPr>
          <p:cNvPr id="670724" name="Picture 4" descr="BROCCOLI"/>
          <p:cNvPicPr>
            <a:picLocks noChangeAspect="1" noChangeArrowheads="1"/>
          </p:cNvPicPr>
          <p:nvPr/>
        </p:nvPicPr>
        <p:blipFill>
          <a:blip r:embed="rId3">
            <a:lum contrast="38000"/>
            <a:extLst>
              <a:ext uri="{28A0092B-C50C-407E-A947-70E740481C1C}">
                <a14:useLocalDpi xmlns:a14="http://schemas.microsoft.com/office/drawing/2010/main" val="0"/>
              </a:ext>
            </a:extLst>
          </a:blip>
          <a:srcRect/>
          <a:stretch>
            <a:fillRect/>
          </a:stretch>
        </p:blipFill>
        <p:spPr bwMode="auto">
          <a:xfrm>
            <a:off x="3657600" y="685800"/>
            <a:ext cx="4930775" cy="3289300"/>
          </a:xfrm>
          <a:prstGeom prst="rect">
            <a:avLst/>
          </a:prstGeom>
          <a:noFill/>
          <a:extLst>
            <a:ext uri="{909E8E84-426E-40DD-AFC4-6F175D3DCCD1}">
              <a14:hiddenFill xmlns:a14="http://schemas.microsoft.com/office/drawing/2010/main">
                <a:solidFill>
                  <a:srgbClr val="FFFFFF"/>
                </a:solidFill>
              </a14:hiddenFill>
            </a:ext>
          </a:extLst>
        </p:spPr>
      </p:pic>
      <p:sp>
        <p:nvSpPr>
          <p:cNvPr id="670725" name="Rectangle 5"/>
          <p:cNvSpPr>
            <a:spLocks noChangeArrowheads="1"/>
          </p:cNvSpPr>
          <p:nvPr/>
        </p:nvSpPr>
        <p:spPr bwMode="auto">
          <a:xfrm>
            <a:off x="577850" y="317500"/>
            <a:ext cx="2790825" cy="1431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r>
              <a:rPr lang="en-US" altLang="en-US" sz="4400" b="0" i="0">
                <a:solidFill>
                  <a:srgbClr val="FFFF00"/>
                </a:solidFill>
                <a:latin typeface="Times New Roman" charset="0"/>
              </a:rPr>
              <a:t>Bad </a:t>
            </a:r>
          </a:p>
          <a:p>
            <a:pPr algn="ctr"/>
            <a:r>
              <a:rPr lang="en-US" altLang="en-US" sz="4400" b="0" i="0">
                <a:solidFill>
                  <a:srgbClr val="FFFF00"/>
                </a:solidFill>
                <a:latin typeface="Times New Roman" charset="0"/>
              </a:rPr>
              <a:t>Butterflies?</a:t>
            </a:r>
          </a:p>
        </p:txBody>
      </p:sp>
      <p:sp>
        <p:nvSpPr>
          <p:cNvPr id="670726" name="Text Box 6"/>
          <p:cNvSpPr txBox="1">
            <a:spLocks noChangeArrowheads="1"/>
          </p:cNvSpPr>
          <p:nvPr/>
        </p:nvSpPr>
        <p:spPr bwMode="auto">
          <a:xfrm>
            <a:off x="347663" y="3736975"/>
            <a:ext cx="2959100" cy="2838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nSpc>
                <a:spcPct val="75000"/>
              </a:lnSpc>
            </a:pPr>
            <a:endParaRPr lang="en-US" altLang="en-US" b="0" i="0">
              <a:solidFill>
                <a:schemeClr val="bg1"/>
              </a:solidFill>
              <a:latin typeface="Times New Roman" charset="0"/>
            </a:endParaRPr>
          </a:p>
          <a:p>
            <a:pPr>
              <a:lnSpc>
                <a:spcPct val="75000"/>
              </a:lnSpc>
            </a:pPr>
            <a:r>
              <a:rPr lang="en-US" altLang="en-US" b="0" i="0">
                <a:solidFill>
                  <a:schemeClr val="bg1"/>
                </a:solidFill>
                <a:latin typeface="Times New Roman" charset="0"/>
              </a:rPr>
              <a:t>Agronomic Damage</a:t>
            </a:r>
          </a:p>
          <a:p>
            <a:pPr>
              <a:lnSpc>
                <a:spcPct val="75000"/>
              </a:lnSpc>
            </a:pPr>
            <a:endParaRPr lang="en-US" altLang="en-US" b="0" i="0">
              <a:solidFill>
                <a:schemeClr val="bg1"/>
              </a:solidFill>
              <a:latin typeface="Times New Roman" charset="0"/>
            </a:endParaRPr>
          </a:p>
          <a:p>
            <a:pPr>
              <a:lnSpc>
                <a:spcPct val="75000"/>
              </a:lnSpc>
            </a:pPr>
            <a:r>
              <a:rPr lang="en-US" altLang="en-US" b="0" i="0">
                <a:solidFill>
                  <a:schemeClr val="bg1"/>
                </a:solidFill>
                <a:latin typeface="Times New Roman" charset="0"/>
              </a:rPr>
              <a:t>Rapid Distribution</a:t>
            </a:r>
          </a:p>
          <a:p>
            <a:pPr>
              <a:lnSpc>
                <a:spcPct val="75000"/>
              </a:lnSpc>
            </a:pPr>
            <a:endParaRPr lang="en-US" altLang="en-US" b="0" i="0">
              <a:solidFill>
                <a:schemeClr val="bg1"/>
              </a:solidFill>
              <a:latin typeface="Times New Roman" charset="0"/>
            </a:endParaRPr>
          </a:p>
          <a:p>
            <a:pPr>
              <a:lnSpc>
                <a:spcPct val="75000"/>
              </a:lnSpc>
            </a:pPr>
            <a:r>
              <a:rPr lang="en-US" altLang="en-US" b="0" i="0">
                <a:solidFill>
                  <a:schemeClr val="bg1"/>
                </a:solidFill>
                <a:latin typeface="Times New Roman" charset="0"/>
              </a:rPr>
              <a:t>Fast Reproduction</a:t>
            </a:r>
          </a:p>
          <a:p>
            <a:pPr>
              <a:lnSpc>
                <a:spcPct val="75000"/>
              </a:lnSpc>
            </a:pPr>
            <a:endParaRPr lang="en-US" altLang="en-US" b="0" i="0">
              <a:solidFill>
                <a:schemeClr val="bg1"/>
              </a:solidFill>
              <a:latin typeface="Times New Roman" charset="0"/>
            </a:endParaRPr>
          </a:p>
          <a:p>
            <a:pPr>
              <a:lnSpc>
                <a:spcPct val="75000"/>
              </a:lnSpc>
            </a:pPr>
            <a:r>
              <a:rPr lang="en-US" altLang="en-US" b="0" i="0">
                <a:solidFill>
                  <a:schemeClr val="bg1"/>
                </a:solidFill>
                <a:latin typeface="Times New Roman" charset="0"/>
              </a:rPr>
              <a:t>Long Garden Presence</a:t>
            </a:r>
          </a:p>
          <a:p>
            <a:pPr>
              <a:lnSpc>
                <a:spcPct val="75000"/>
              </a:lnSpc>
            </a:pPr>
            <a:endParaRPr lang="en-US" altLang="en-US" b="0" i="0">
              <a:solidFill>
                <a:schemeClr val="bg1"/>
              </a:solidFill>
              <a:latin typeface="Times New Roman" charset="0"/>
            </a:endParaRPr>
          </a:p>
          <a:p>
            <a:pPr>
              <a:lnSpc>
                <a:spcPct val="75000"/>
              </a:lnSpc>
            </a:pPr>
            <a:endParaRPr lang="en-US" altLang="en-US" b="0" i="0">
              <a:solidFill>
                <a:schemeClr val="bg1"/>
              </a:solidFill>
              <a:latin typeface="Times New Roman" charset="0"/>
            </a:endParaRPr>
          </a:p>
        </p:txBody>
      </p:sp>
      <p:pic>
        <p:nvPicPr>
          <p:cNvPr id="670727" name="Picture 7" descr="cabbagewhite_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8038" y="1930400"/>
            <a:ext cx="2014537" cy="16922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09ABC362-EFFF-454B-A72E-ACCD0C163C8E}" type="slidenum">
              <a:rPr lang="en-US" altLang="en-US"/>
              <a:pPr/>
              <a:t>118</a:t>
            </a:fld>
            <a:endParaRPr lang="en-US" altLang="en-US"/>
          </a:p>
        </p:txBody>
      </p:sp>
      <p:sp>
        <p:nvSpPr>
          <p:cNvPr id="671746" name="Text Box 2"/>
          <p:cNvSpPr txBox="1">
            <a:spLocks noChangeArrowheads="1"/>
          </p:cNvSpPr>
          <p:nvPr/>
        </p:nvSpPr>
        <p:spPr bwMode="auto">
          <a:xfrm>
            <a:off x="2438400" y="228600"/>
            <a:ext cx="431165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4400" b="0" i="0">
                <a:solidFill>
                  <a:srgbClr val="FFFF00"/>
                </a:solidFill>
                <a:latin typeface="Times New Roman" charset="0"/>
              </a:rPr>
              <a:t>Native Butterflies </a:t>
            </a:r>
          </a:p>
        </p:txBody>
      </p:sp>
      <p:pic>
        <p:nvPicPr>
          <p:cNvPr id="671747" name="Picture 3" descr="Paintedladytortoi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1447800"/>
            <a:ext cx="7239000" cy="44767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3"/>
          <p:cNvSpPr>
            <a:spLocks noGrp="1"/>
          </p:cNvSpPr>
          <p:nvPr>
            <p:ph type="sldNum" sz="quarter" idx="12"/>
          </p:nvPr>
        </p:nvSpPr>
        <p:spPr/>
        <p:txBody>
          <a:bodyPr/>
          <a:lstStyle/>
          <a:p>
            <a:fld id="{A0BB0765-2468-BA47-B78C-9BAB3EAFF7E1}" type="slidenum">
              <a:rPr lang="en-US" altLang="en-US"/>
              <a:pPr/>
              <a:t>119</a:t>
            </a:fld>
            <a:endParaRPr lang="en-US" altLang="en-US"/>
          </a:p>
        </p:txBody>
      </p:sp>
      <p:pic>
        <p:nvPicPr>
          <p:cNvPr id="672770" name="Picture 2" descr="tiger_yellow_fema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95600" y="1455738"/>
            <a:ext cx="5638800" cy="4378325"/>
          </a:xfrm>
          <a:prstGeom prst="rect">
            <a:avLst/>
          </a:prstGeom>
          <a:noFill/>
          <a:extLst>
            <a:ext uri="{909E8E84-426E-40DD-AFC4-6F175D3DCCD1}">
              <a14:hiddenFill xmlns:a14="http://schemas.microsoft.com/office/drawing/2010/main">
                <a:solidFill>
                  <a:srgbClr val="FFFFFF"/>
                </a:solidFill>
              </a14:hiddenFill>
            </a:ext>
          </a:extLst>
        </p:spPr>
      </p:pic>
      <p:sp>
        <p:nvSpPr>
          <p:cNvPr id="672771" name="Rectangle 3"/>
          <p:cNvSpPr>
            <a:spLocks noChangeArrowheads="1"/>
          </p:cNvSpPr>
          <p:nvPr/>
        </p:nvSpPr>
        <p:spPr bwMode="auto">
          <a:xfrm>
            <a:off x="914400" y="381000"/>
            <a:ext cx="71628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lvl1pPr>
              <a:defRPr sz="2400">
                <a:solidFill>
                  <a:schemeClr val="tx1"/>
                </a:solidFill>
                <a:latin typeface="Times New Roman" charset="0"/>
              </a:defRPr>
            </a:lvl1pPr>
            <a:lvl2pPr>
              <a:defRPr sz="2400">
                <a:solidFill>
                  <a:schemeClr val="tx1"/>
                </a:solidFill>
                <a:latin typeface="Times New Roman" charset="0"/>
              </a:defRPr>
            </a:lvl2pPr>
            <a:lvl3pPr>
              <a:defRPr sz="2400">
                <a:solidFill>
                  <a:schemeClr val="tx1"/>
                </a:solidFill>
                <a:latin typeface="Times New Roman" charset="0"/>
              </a:defRPr>
            </a:lvl3pPr>
            <a:lvl4pPr>
              <a:defRPr sz="2400">
                <a:solidFill>
                  <a:schemeClr val="tx1"/>
                </a:solidFill>
                <a:latin typeface="Times New Roman" charset="0"/>
              </a:defRPr>
            </a:lvl4pPr>
            <a:lvl5pPr>
              <a:defRPr sz="2400">
                <a:solidFill>
                  <a:schemeClr val="tx1"/>
                </a:solidFill>
                <a:latin typeface="Times New Roman" charset="0"/>
              </a:defRPr>
            </a:lvl5pPr>
            <a:lvl6pPr marL="457200" fontAlgn="base">
              <a:spcBef>
                <a:spcPct val="0"/>
              </a:spcBef>
              <a:spcAft>
                <a:spcPct val="0"/>
              </a:spcAft>
              <a:defRPr sz="2400">
                <a:solidFill>
                  <a:schemeClr val="tx1"/>
                </a:solidFill>
                <a:latin typeface="Times New Roman" charset="0"/>
              </a:defRPr>
            </a:lvl6pPr>
            <a:lvl7pPr marL="914400" fontAlgn="base">
              <a:spcBef>
                <a:spcPct val="0"/>
              </a:spcBef>
              <a:spcAft>
                <a:spcPct val="0"/>
              </a:spcAft>
              <a:defRPr sz="2400">
                <a:solidFill>
                  <a:schemeClr val="tx1"/>
                </a:solidFill>
                <a:latin typeface="Times New Roman" charset="0"/>
              </a:defRPr>
            </a:lvl7pPr>
            <a:lvl8pPr marL="1371600" fontAlgn="base">
              <a:spcBef>
                <a:spcPct val="0"/>
              </a:spcBef>
              <a:spcAft>
                <a:spcPct val="0"/>
              </a:spcAft>
              <a:defRPr sz="2400">
                <a:solidFill>
                  <a:schemeClr val="tx1"/>
                </a:solidFill>
                <a:latin typeface="Times New Roman" charset="0"/>
              </a:defRPr>
            </a:lvl8pPr>
            <a:lvl9pPr marL="1828800" fontAlgn="base">
              <a:spcBef>
                <a:spcPct val="0"/>
              </a:spcBef>
              <a:spcAft>
                <a:spcPct val="0"/>
              </a:spcAft>
              <a:defRPr sz="2400">
                <a:solidFill>
                  <a:schemeClr val="tx1"/>
                </a:solidFill>
                <a:latin typeface="Times New Roman" charset="0"/>
              </a:defRPr>
            </a:lvl9pPr>
          </a:lstStyle>
          <a:p>
            <a:pPr algn="ctr"/>
            <a:r>
              <a:rPr lang="en-US" altLang="en-US" sz="4400" i="0">
                <a:solidFill>
                  <a:srgbClr val="FFFF00"/>
                </a:solidFill>
                <a:latin typeface="Bernhard Modern Roman" charset="0"/>
              </a:rPr>
              <a:t>Tiger Swallowtail</a:t>
            </a:r>
            <a:r>
              <a:rPr lang="en-US" altLang="en-US" sz="3600" i="0">
                <a:solidFill>
                  <a:srgbClr val="FFFF00"/>
                </a:solidFill>
                <a:latin typeface="Bernhard Modern Roman" charset="0"/>
              </a:rPr>
              <a:t/>
            </a:r>
            <a:br>
              <a:rPr lang="en-US" altLang="en-US" sz="3600" i="0">
                <a:solidFill>
                  <a:srgbClr val="FFFF00"/>
                </a:solidFill>
                <a:latin typeface="Bernhard Modern Roman" charset="0"/>
              </a:rPr>
            </a:br>
            <a:endParaRPr lang="en-US" altLang="en-US">
              <a:solidFill>
                <a:srgbClr val="FFFF00"/>
              </a:solidFill>
              <a:latin typeface="Bernhard Modern Roman" charset="0"/>
            </a:endParaRPr>
          </a:p>
        </p:txBody>
      </p:sp>
      <p:sp>
        <p:nvSpPr>
          <p:cNvPr id="672772" name="Text Box 4"/>
          <p:cNvSpPr txBox="1">
            <a:spLocks noChangeArrowheads="1"/>
          </p:cNvSpPr>
          <p:nvPr/>
        </p:nvSpPr>
        <p:spPr bwMode="auto">
          <a:xfrm>
            <a:off x="4648200" y="5943600"/>
            <a:ext cx="23590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b="0" i="0">
                <a:solidFill>
                  <a:schemeClr val="hlink"/>
                </a:solidFill>
                <a:latin typeface="Times New Roman" charset="0"/>
              </a:rPr>
              <a:t>Pterourus glaucus</a:t>
            </a:r>
          </a:p>
        </p:txBody>
      </p:sp>
      <p:sp>
        <p:nvSpPr>
          <p:cNvPr id="672773" name="Rectangle 5"/>
          <p:cNvSpPr>
            <a:spLocks noChangeArrowheads="1"/>
          </p:cNvSpPr>
          <p:nvPr/>
        </p:nvSpPr>
        <p:spPr bwMode="auto">
          <a:xfrm>
            <a:off x="533400" y="966788"/>
            <a:ext cx="2362200" cy="5891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nSpc>
                <a:spcPct val="35000"/>
              </a:lnSpc>
              <a:spcBef>
                <a:spcPct val="50000"/>
              </a:spcBef>
            </a:pPr>
            <a:r>
              <a:rPr lang="en-US" altLang="en-US" sz="2000" i="0">
                <a:solidFill>
                  <a:srgbClr val="FF00FF"/>
                </a:solidFill>
                <a:latin typeface="Bernhard Modern Roman" charset="0"/>
              </a:rPr>
              <a:t>Range:  </a:t>
            </a:r>
          </a:p>
          <a:p>
            <a:pPr>
              <a:lnSpc>
                <a:spcPct val="35000"/>
              </a:lnSpc>
              <a:spcBef>
                <a:spcPct val="50000"/>
              </a:spcBef>
            </a:pPr>
            <a:r>
              <a:rPr lang="en-US" altLang="en-US" sz="2000" i="0">
                <a:solidFill>
                  <a:srgbClr val="FF00FF"/>
                </a:solidFill>
                <a:latin typeface="Bernhard Modern Roman" charset="0"/>
              </a:rPr>
              <a:t>     </a:t>
            </a:r>
            <a:r>
              <a:rPr lang="en-US" altLang="en-US" sz="2000" i="0">
                <a:solidFill>
                  <a:schemeClr val="bg1"/>
                </a:solidFill>
                <a:latin typeface="Bernhard Modern Roman" charset="0"/>
              </a:rPr>
              <a:t>US, Canada,</a:t>
            </a:r>
          </a:p>
          <a:p>
            <a:pPr>
              <a:lnSpc>
                <a:spcPct val="35000"/>
              </a:lnSpc>
              <a:spcBef>
                <a:spcPct val="50000"/>
              </a:spcBef>
            </a:pPr>
            <a:r>
              <a:rPr lang="en-US" altLang="en-US" sz="2000" i="0">
                <a:solidFill>
                  <a:schemeClr val="bg1"/>
                </a:solidFill>
                <a:latin typeface="Bernhard Modern Roman" charset="0"/>
              </a:rPr>
              <a:t>     Alaska</a:t>
            </a:r>
          </a:p>
          <a:p>
            <a:pPr>
              <a:lnSpc>
                <a:spcPct val="35000"/>
              </a:lnSpc>
              <a:spcBef>
                <a:spcPct val="50000"/>
              </a:spcBef>
            </a:pPr>
            <a:endParaRPr lang="en-US" altLang="en-US" sz="2000" i="0">
              <a:solidFill>
                <a:srgbClr val="FF00FF"/>
              </a:solidFill>
              <a:latin typeface="Bernhard Modern Roman" charset="0"/>
            </a:endParaRPr>
          </a:p>
          <a:p>
            <a:pPr>
              <a:lnSpc>
                <a:spcPct val="35000"/>
              </a:lnSpc>
              <a:spcBef>
                <a:spcPct val="50000"/>
              </a:spcBef>
            </a:pPr>
            <a:r>
              <a:rPr lang="en-US" altLang="en-US" sz="2000" i="0">
                <a:solidFill>
                  <a:srgbClr val="FF00FF"/>
                </a:solidFill>
                <a:latin typeface="Bernhard Modern Roman" charset="0"/>
              </a:rPr>
              <a:t>Host Plant(s)</a:t>
            </a:r>
          </a:p>
          <a:p>
            <a:pPr>
              <a:lnSpc>
                <a:spcPct val="35000"/>
              </a:lnSpc>
              <a:spcBef>
                <a:spcPct val="50000"/>
              </a:spcBef>
            </a:pPr>
            <a:r>
              <a:rPr lang="en-US" altLang="en-US" sz="2000" i="0">
                <a:solidFill>
                  <a:srgbClr val="FFFF00"/>
                </a:solidFill>
                <a:latin typeface="Bernhard Modern Roman" charset="0"/>
              </a:rPr>
              <a:t>     </a:t>
            </a:r>
            <a:r>
              <a:rPr lang="en-US" altLang="en-US" sz="2000" i="0">
                <a:solidFill>
                  <a:schemeClr val="bg1"/>
                </a:solidFill>
                <a:latin typeface="Bernhard Modern Roman" charset="0"/>
              </a:rPr>
              <a:t>Tulip Popular, </a:t>
            </a:r>
          </a:p>
          <a:p>
            <a:pPr>
              <a:lnSpc>
                <a:spcPct val="35000"/>
              </a:lnSpc>
              <a:spcBef>
                <a:spcPct val="50000"/>
              </a:spcBef>
            </a:pPr>
            <a:r>
              <a:rPr lang="en-US" altLang="en-US" sz="2000" i="0">
                <a:solidFill>
                  <a:schemeClr val="bg1"/>
                </a:solidFill>
                <a:latin typeface="Bernhard Modern Roman" charset="0"/>
              </a:rPr>
              <a:t>      Willow, Ash</a:t>
            </a:r>
          </a:p>
          <a:p>
            <a:pPr>
              <a:lnSpc>
                <a:spcPct val="35000"/>
              </a:lnSpc>
              <a:spcBef>
                <a:spcPct val="50000"/>
              </a:spcBef>
            </a:pPr>
            <a:r>
              <a:rPr lang="en-US" altLang="en-US" sz="2000" i="0">
                <a:solidFill>
                  <a:schemeClr val="bg1"/>
                </a:solidFill>
                <a:latin typeface="Bernhard Modern Roman" charset="0"/>
              </a:rPr>
              <a:t>      Cherry</a:t>
            </a:r>
          </a:p>
          <a:p>
            <a:pPr>
              <a:lnSpc>
                <a:spcPct val="35000"/>
              </a:lnSpc>
              <a:spcBef>
                <a:spcPct val="50000"/>
              </a:spcBef>
            </a:pPr>
            <a:endParaRPr lang="en-US" altLang="en-US" sz="2000" i="0">
              <a:solidFill>
                <a:srgbClr val="FFFF00"/>
              </a:solidFill>
              <a:latin typeface="Bernhard Modern Roman" charset="0"/>
            </a:endParaRPr>
          </a:p>
          <a:p>
            <a:pPr>
              <a:lnSpc>
                <a:spcPct val="35000"/>
              </a:lnSpc>
              <a:spcBef>
                <a:spcPct val="50000"/>
              </a:spcBef>
            </a:pPr>
            <a:r>
              <a:rPr lang="en-US" altLang="en-US" sz="2000" i="0">
                <a:solidFill>
                  <a:srgbClr val="FF00FF"/>
                </a:solidFill>
                <a:latin typeface="Bernhard Modern Roman" charset="0"/>
              </a:rPr>
              <a:t>Attractors</a:t>
            </a:r>
          </a:p>
          <a:p>
            <a:pPr>
              <a:lnSpc>
                <a:spcPct val="35000"/>
              </a:lnSpc>
              <a:spcBef>
                <a:spcPct val="50000"/>
              </a:spcBef>
            </a:pPr>
            <a:r>
              <a:rPr lang="en-US" altLang="en-US" sz="2000" i="0">
                <a:solidFill>
                  <a:schemeClr val="bg1"/>
                </a:solidFill>
                <a:latin typeface="Bernhard Modern Roman" charset="0"/>
              </a:rPr>
              <a:t>     Tithonia</a:t>
            </a:r>
          </a:p>
          <a:p>
            <a:pPr>
              <a:lnSpc>
                <a:spcPct val="35000"/>
              </a:lnSpc>
              <a:spcBef>
                <a:spcPct val="50000"/>
              </a:spcBef>
            </a:pPr>
            <a:r>
              <a:rPr lang="en-US" altLang="en-US" sz="2000" i="0">
                <a:solidFill>
                  <a:schemeClr val="bg1"/>
                </a:solidFill>
                <a:latin typeface="Bernhard Modern Roman" charset="0"/>
              </a:rPr>
              <a:t>     Lantana</a:t>
            </a:r>
          </a:p>
          <a:p>
            <a:pPr>
              <a:lnSpc>
                <a:spcPct val="35000"/>
              </a:lnSpc>
              <a:spcBef>
                <a:spcPct val="50000"/>
              </a:spcBef>
            </a:pPr>
            <a:r>
              <a:rPr lang="en-US" altLang="en-US" sz="2000" i="0">
                <a:solidFill>
                  <a:schemeClr val="bg1"/>
                </a:solidFill>
                <a:latin typeface="Bernhard Modern Roman" charset="0"/>
              </a:rPr>
              <a:t>     Phlox</a:t>
            </a:r>
          </a:p>
          <a:p>
            <a:pPr>
              <a:lnSpc>
                <a:spcPct val="35000"/>
              </a:lnSpc>
              <a:spcBef>
                <a:spcPct val="50000"/>
              </a:spcBef>
            </a:pPr>
            <a:r>
              <a:rPr lang="en-US" altLang="en-US" sz="2000" i="0">
                <a:solidFill>
                  <a:schemeClr val="bg1"/>
                </a:solidFill>
                <a:latin typeface="Bernhard Modern Roman" charset="0"/>
              </a:rPr>
              <a:t>     Joe Pye Weed</a:t>
            </a:r>
          </a:p>
          <a:p>
            <a:pPr>
              <a:lnSpc>
                <a:spcPct val="35000"/>
              </a:lnSpc>
              <a:spcBef>
                <a:spcPct val="50000"/>
              </a:spcBef>
            </a:pPr>
            <a:endParaRPr lang="en-US" altLang="en-US" sz="2000" i="0">
              <a:solidFill>
                <a:srgbClr val="FFFF00"/>
              </a:solidFill>
              <a:latin typeface="Bernhard Modern Roman" charset="0"/>
            </a:endParaRPr>
          </a:p>
          <a:p>
            <a:pPr>
              <a:lnSpc>
                <a:spcPct val="35000"/>
              </a:lnSpc>
              <a:spcBef>
                <a:spcPct val="50000"/>
              </a:spcBef>
            </a:pPr>
            <a:r>
              <a:rPr lang="en-US" altLang="en-US" sz="2000" i="0">
                <a:solidFill>
                  <a:srgbClr val="FF00FF"/>
                </a:solidFill>
                <a:latin typeface="Bernhard Modern Roman" charset="0"/>
              </a:rPr>
              <a:t>Brood Period:	</a:t>
            </a:r>
          </a:p>
          <a:p>
            <a:pPr>
              <a:lnSpc>
                <a:spcPct val="35000"/>
              </a:lnSpc>
              <a:spcBef>
                <a:spcPct val="50000"/>
              </a:spcBef>
            </a:pPr>
            <a:r>
              <a:rPr lang="en-US" altLang="en-US" sz="2000" i="0">
                <a:solidFill>
                  <a:srgbClr val="FFFF00"/>
                </a:solidFill>
                <a:latin typeface="Bernhard Modern Roman" charset="0"/>
              </a:rPr>
              <a:t>    </a:t>
            </a:r>
            <a:r>
              <a:rPr lang="en-US" altLang="en-US" sz="2000" i="0">
                <a:solidFill>
                  <a:schemeClr val="bg1"/>
                </a:solidFill>
                <a:latin typeface="Bernhard Modern Roman" charset="0"/>
              </a:rPr>
              <a:t>April &amp; July</a:t>
            </a:r>
          </a:p>
          <a:p>
            <a:pPr>
              <a:lnSpc>
                <a:spcPct val="35000"/>
              </a:lnSpc>
              <a:spcBef>
                <a:spcPct val="50000"/>
              </a:spcBef>
            </a:pPr>
            <a:endParaRPr lang="en-US" altLang="en-US" sz="2000" i="0">
              <a:solidFill>
                <a:srgbClr val="FFFF00"/>
              </a:solidFill>
              <a:latin typeface="Bernhard Modern Roman" charset="0"/>
            </a:endParaRPr>
          </a:p>
          <a:p>
            <a:pPr>
              <a:lnSpc>
                <a:spcPct val="35000"/>
              </a:lnSpc>
              <a:spcBef>
                <a:spcPct val="50000"/>
              </a:spcBef>
            </a:pPr>
            <a:r>
              <a:rPr lang="en-US" altLang="en-US" sz="2000" i="0">
                <a:solidFill>
                  <a:srgbClr val="FF00FF"/>
                </a:solidFill>
                <a:latin typeface="Bernhard Modern Roman" charset="0"/>
              </a:rPr>
              <a:t>Comments:</a:t>
            </a:r>
          </a:p>
          <a:p>
            <a:pPr>
              <a:lnSpc>
                <a:spcPct val="35000"/>
              </a:lnSpc>
              <a:spcBef>
                <a:spcPct val="50000"/>
              </a:spcBef>
            </a:pPr>
            <a:r>
              <a:rPr lang="en-US" altLang="en-US" sz="2000" i="0">
                <a:solidFill>
                  <a:schemeClr val="bg1"/>
                </a:solidFill>
                <a:latin typeface="Bernhard Modern Roman" charset="0"/>
              </a:rPr>
              <a:t>    Fast Flier, Some</a:t>
            </a:r>
          </a:p>
          <a:p>
            <a:pPr>
              <a:lnSpc>
                <a:spcPct val="35000"/>
              </a:lnSpc>
              <a:spcBef>
                <a:spcPct val="50000"/>
              </a:spcBef>
            </a:pPr>
            <a:r>
              <a:rPr lang="en-US" altLang="en-US" sz="2000" i="0">
                <a:solidFill>
                  <a:schemeClr val="bg1"/>
                </a:solidFill>
                <a:latin typeface="Bernhard Modern Roman" charset="0"/>
              </a:rPr>
              <a:t>    females are have</a:t>
            </a:r>
          </a:p>
          <a:p>
            <a:pPr>
              <a:lnSpc>
                <a:spcPct val="35000"/>
              </a:lnSpc>
              <a:spcBef>
                <a:spcPct val="50000"/>
              </a:spcBef>
            </a:pPr>
            <a:r>
              <a:rPr lang="en-US" altLang="en-US" sz="2000" i="0">
                <a:solidFill>
                  <a:schemeClr val="bg1"/>
                </a:solidFill>
                <a:latin typeface="Bernhard Modern Roman" charset="0"/>
              </a:rPr>
              <a:t>    dark wings.  </a:t>
            </a:r>
          </a:p>
          <a:p>
            <a:pPr>
              <a:lnSpc>
                <a:spcPct val="35000"/>
              </a:lnSpc>
              <a:spcBef>
                <a:spcPct val="50000"/>
              </a:spcBef>
            </a:pPr>
            <a:endParaRPr lang="en-US" altLang="en-US" sz="2000" i="0">
              <a:solidFill>
                <a:schemeClr val="bg1"/>
              </a:solidFill>
              <a:latin typeface="Bernhard Modern Roman"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3"/>
          <p:cNvSpPr>
            <a:spLocks noGrp="1"/>
          </p:cNvSpPr>
          <p:nvPr>
            <p:ph type="sldNum" sz="quarter" idx="12"/>
          </p:nvPr>
        </p:nvSpPr>
        <p:spPr/>
        <p:txBody>
          <a:bodyPr/>
          <a:lstStyle/>
          <a:p>
            <a:fld id="{D2CD1E97-890C-D941-A29B-A9016BDF0B75}" type="slidenum">
              <a:rPr lang="en-US" altLang="en-US"/>
              <a:pPr/>
              <a:t>12</a:t>
            </a:fld>
            <a:endParaRPr lang="en-US" altLang="en-US"/>
          </a:p>
        </p:txBody>
      </p:sp>
      <p:sp>
        <p:nvSpPr>
          <p:cNvPr id="295938" name="Text Box 1026"/>
          <p:cNvSpPr txBox="1">
            <a:spLocks noChangeArrowheads="1"/>
          </p:cNvSpPr>
          <p:nvPr/>
        </p:nvSpPr>
        <p:spPr bwMode="auto">
          <a:xfrm>
            <a:off x="1447800" y="304800"/>
            <a:ext cx="681355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4400" i="0">
                <a:solidFill>
                  <a:srgbClr val="FFFF00"/>
                </a:solidFill>
                <a:latin typeface="Times New Roman" charset="0"/>
              </a:rPr>
              <a:t>Butterfly Gardens In Shade</a:t>
            </a:r>
          </a:p>
        </p:txBody>
      </p:sp>
      <p:sp>
        <p:nvSpPr>
          <p:cNvPr id="295941" name="Rectangle 1029"/>
          <p:cNvSpPr>
            <a:spLocks noChangeArrowheads="1"/>
          </p:cNvSpPr>
          <p:nvPr/>
        </p:nvSpPr>
        <p:spPr bwMode="auto">
          <a:xfrm>
            <a:off x="533400" y="1676400"/>
            <a:ext cx="6172200" cy="256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buFont typeface="Wingdings" charset="2"/>
              <a:buNone/>
            </a:pPr>
            <a:r>
              <a:rPr lang="en-US" altLang="en-US" sz="3600" b="0" i="0">
                <a:solidFill>
                  <a:srgbClr val="FF00FF"/>
                </a:solidFill>
                <a:latin typeface="Bernhard Modern Roman" charset="0"/>
              </a:rPr>
              <a:t>Essential Elements</a:t>
            </a:r>
            <a:endParaRPr lang="en-US" altLang="en-US" sz="2800" b="0" i="0">
              <a:solidFill>
                <a:schemeClr val="bg1"/>
              </a:solidFill>
              <a:latin typeface="Bernhard Modern Roman" charset="0"/>
            </a:endParaRPr>
          </a:p>
          <a:p>
            <a:pPr lvl="1">
              <a:spcBef>
                <a:spcPct val="50000"/>
              </a:spcBef>
              <a:buFont typeface="Wingdings" charset="2"/>
              <a:buChar char="§"/>
            </a:pPr>
            <a:r>
              <a:rPr lang="en-US" altLang="en-US" sz="2800" b="0" i="0">
                <a:solidFill>
                  <a:schemeClr val="bg1"/>
                </a:solidFill>
                <a:latin typeface="Bernhard Modern Roman" charset="0"/>
              </a:rPr>
              <a:t>  Shade tolerant</a:t>
            </a:r>
          </a:p>
          <a:p>
            <a:pPr lvl="1">
              <a:spcBef>
                <a:spcPct val="50000"/>
              </a:spcBef>
              <a:buFont typeface="Wingdings" charset="2"/>
              <a:buChar char="§"/>
            </a:pPr>
            <a:r>
              <a:rPr lang="en-US" altLang="en-US" sz="2800" b="0" i="0">
                <a:solidFill>
                  <a:schemeClr val="bg1"/>
                </a:solidFill>
                <a:latin typeface="Bernhard Modern Roman" charset="0"/>
              </a:rPr>
              <a:t>  Drought tolerant</a:t>
            </a:r>
          </a:p>
          <a:p>
            <a:pPr lvl="1">
              <a:spcBef>
                <a:spcPct val="50000"/>
              </a:spcBef>
              <a:buFont typeface="Wingdings" charset="2"/>
              <a:buChar char="§"/>
            </a:pPr>
            <a:r>
              <a:rPr lang="en-US" altLang="en-US" sz="2800" b="0" i="0">
                <a:solidFill>
                  <a:schemeClr val="bg1"/>
                </a:solidFill>
                <a:latin typeface="Bernhard Modern Roman" charset="0"/>
              </a:rPr>
              <a:t>   Resistant to deer</a:t>
            </a:r>
          </a:p>
        </p:txBody>
      </p:sp>
      <p:pic>
        <p:nvPicPr>
          <p:cNvPr id="295942" name="Picture 1030" descr="DIAN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29200" y="1371600"/>
            <a:ext cx="3792538" cy="2479675"/>
          </a:xfrm>
          <a:prstGeom prst="rect">
            <a:avLst/>
          </a:prstGeom>
          <a:noFill/>
          <a:extLst>
            <a:ext uri="{909E8E84-426E-40DD-AFC4-6F175D3DCCD1}">
              <a14:hiddenFill xmlns:a14="http://schemas.microsoft.com/office/drawing/2010/main">
                <a:solidFill>
                  <a:srgbClr val="FFFFFF"/>
                </a:solidFill>
              </a14:hiddenFill>
            </a:ext>
          </a:extLst>
        </p:spPr>
      </p:pic>
      <p:pic>
        <p:nvPicPr>
          <p:cNvPr id="295943" name="Picture 1031" descr="Image4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9200" y="3657600"/>
            <a:ext cx="3810000" cy="2459038"/>
          </a:xfrm>
          <a:prstGeom prst="rect">
            <a:avLst/>
          </a:prstGeom>
          <a:noFill/>
          <a:ln w="6350">
            <a:solidFill>
              <a:schemeClr val="hlink"/>
            </a:solidFill>
            <a:miter lim="800000"/>
            <a:headEnd/>
            <a:tailEnd/>
          </a:ln>
          <a:extLst>
            <a:ext uri="{909E8E84-426E-40DD-AFC4-6F175D3DCCD1}">
              <a14:hiddenFill xmlns:a14="http://schemas.microsoft.com/office/drawing/2010/main">
                <a:solidFill>
                  <a:srgbClr val="FFFFFF"/>
                </a:solidFill>
              </a14:hiddenFill>
            </a:ext>
          </a:extLst>
        </p:spPr>
      </p:pic>
      <p:sp>
        <p:nvSpPr>
          <p:cNvPr id="295944" name="Rectangle 1032"/>
          <p:cNvSpPr>
            <a:spLocks noChangeArrowheads="1"/>
          </p:cNvSpPr>
          <p:nvPr/>
        </p:nvSpPr>
        <p:spPr bwMode="auto">
          <a:xfrm>
            <a:off x="6019800" y="6172200"/>
            <a:ext cx="8080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2000">
                <a:solidFill>
                  <a:srgbClr val="FFFF00"/>
                </a:solidFill>
                <a:latin typeface="GoudyOlSt BT" charset="0"/>
              </a:rPr>
              <a:t>Viola </a:t>
            </a:r>
          </a:p>
        </p:txBody>
      </p:sp>
      <p:sp>
        <p:nvSpPr>
          <p:cNvPr id="295945" name="Rectangle 1033"/>
          <p:cNvSpPr>
            <a:spLocks noChangeArrowheads="1"/>
          </p:cNvSpPr>
          <p:nvPr/>
        </p:nvSpPr>
        <p:spPr bwMode="auto">
          <a:xfrm>
            <a:off x="5105400" y="1447800"/>
            <a:ext cx="16160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2000">
                <a:solidFill>
                  <a:srgbClr val="FFFF00"/>
                </a:solidFill>
                <a:latin typeface="GoudyOlSt BT" charset="0"/>
              </a:rPr>
              <a:t>Female Diane</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3"/>
          <p:cNvSpPr>
            <a:spLocks noGrp="1"/>
          </p:cNvSpPr>
          <p:nvPr>
            <p:ph type="sldNum" sz="quarter" idx="12"/>
          </p:nvPr>
        </p:nvSpPr>
        <p:spPr/>
        <p:txBody>
          <a:bodyPr/>
          <a:lstStyle/>
          <a:p>
            <a:fld id="{E9DD79E0-D02E-9642-9C99-1259A8C8459E}" type="slidenum">
              <a:rPr lang="en-US" altLang="en-US"/>
              <a:pPr/>
              <a:t>120</a:t>
            </a:fld>
            <a:endParaRPr lang="en-US" altLang="en-US"/>
          </a:p>
        </p:txBody>
      </p:sp>
      <p:pic>
        <p:nvPicPr>
          <p:cNvPr id="673794" name="Picture 2" descr="EasternBlac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05200" y="2133600"/>
            <a:ext cx="5264150" cy="3497263"/>
          </a:xfrm>
          <a:prstGeom prst="rect">
            <a:avLst/>
          </a:prstGeom>
          <a:noFill/>
          <a:extLst>
            <a:ext uri="{909E8E84-426E-40DD-AFC4-6F175D3DCCD1}">
              <a14:hiddenFill xmlns:a14="http://schemas.microsoft.com/office/drawing/2010/main">
                <a:solidFill>
                  <a:srgbClr val="FFFFFF"/>
                </a:solidFill>
              </a14:hiddenFill>
            </a:ext>
          </a:extLst>
        </p:spPr>
      </p:pic>
      <p:sp>
        <p:nvSpPr>
          <p:cNvPr id="673795" name="Rectangle 3"/>
          <p:cNvSpPr>
            <a:spLocks noChangeArrowheads="1"/>
          </p:cNvSpPr>
          <p:nvPr/>
        </p:nvSpPr>
        <p:spPr bwMode="auto">
          <a:xfrm>
            <a:off x="990600" y="457200"/>
            <a:ext cx="71628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lvl1pPr>
              <a:defRPr sz="2400">
                <a:solidFill>
                  <a:schemeClr val="tx1"/>
                </a:solidFill>
                <a:latin typeface="Times New Roman" charset="0"/>
              </a:defRPr>
            </a:lvl1pPr>
            <a:lvl2pPr>
              <a:defRPr sz="2400">
                <a:solidFill>
                  <a:schemeClr val="tx1"/>
                </a:solidFill>
                <a:latin typeface="Times New Roman" charset="0"/>
              </a:defRPr>
            </a:lvl2pPr>
            <a:lvl3pPr>
              <a:defRPr sz="2400">
                <a:solidFill>
                  <a:schemeClr val="tx1"/>
                </a:solidFill>
                <a:latin typeface="Times New Roman" charset="0"/>
              </a:defRPr>
            </a:lvl3pPr>
            <a:lvl4pPr>
              <a:defRPr sz="2400">
                <a:solidFill>
                  <a:schemeClr val="tx1"/>
                </a:solidFill>
                <a:latin typeface="Times New Roman" charset="0"/>
              </a:defRPr>
            </a:lvl4pPr>
            <a:lvl5pPr>
              <a:defRPr sz="2400">
                <a:solidFill>
                  <a:schemeClr val="tx1"/>
                </a:solidFill>
                <a:latin typeface="Times New Roman" charset="0"/>
              </a:defRPr>
            </a:lvl5pPr>
            <a:lvl6pPr marL="457200" fontAlgn="base">
              <a:spcBef>
                <a:spcPct val="0"/>
              </a:spcBef>
              <a:spcAft>
                <a:spcPct val="0"/>
              </a:spcAft>
              <a:defRPr sz="2400">
                <a:solidFill>
                  <a:schemeClr val="tx1"/>
                </a:solidFill>
                <a:latin typeface="Times New Roman" charset="0"/>
              </a:defRPr>
            </a:lvl6pPr>
            <a:lvl7pPr marL="914400" fontAlgn="base">
              <a:spcBef>
                <a:spcPct val="0"/>
              </a:spcBef>
              <a:spcAft>
                <a:spcPct val="0"/>
              </a:spcAft>
              <a:defRPr sz="2400">
                <a:solidFill>
                  <a:schemeClr val="tx1"/>
                </a:solidFill>
                <a:latin typeface="Times New Roman" charset="0"/>
              </a:defRPr>
            </a:lvl7pPr>
            <a:lvl8pPr marL="1371600" fontAlgn="base">
              <a:spcBef>
                <a:spcPct val="0"/>
              </a:spcBef>
              <a:spcAft>
                <a:spcPct val="0"/>
              </a:spcAft>
              <a:defRPr sz="2400">
                <a:solidFill>
                  <a:schemeClr val="tx1"/>
                </a:solidFill>
                <a:latin typeface="Times New Roman" charset="0"/>
              </a:defRPr>
            </a:lvl8pPr>
            <a:lvl9pPr marL="1828800" fontAlgn="base">
              <a:spcBef>
                <a:spcPct val="0"/>
              </a:spcBef>
              <a:spcAft>
                <a:spcPct val="0"/>
              </a:spcAft>
              <a:defRPr sz="2400">
                <a:solidFill>
                  <a:schemeClr val="tx1"/>
                </a:solidFill>
                <a:latin typeface="Times New Roman" charset="0"/>
              </a:defRPr>
            </a:lvl9pPr>
          </a:lstStyle>
          <a:p>
            <a:pPr algn="ctr"/>
            <a:r>
              <a:rPr lang="en-US" altLang="en-US" sz="4400" i="0">
                <a:solidFill>
                  <a:srgbClr val="FFFF00"/>
                </a:solidFill>
                <a:latin typeface="Bernhard Modern Roman" charset="0"/>
              </a:rPr>
              <a:t>Eastern Black Swallowtail</a:t>
            </a:r>
            <a:r>
              <a:rPr lang="en-US" altLang="en-US" sz="3600" i="0">
                <a:solidFill>
                  <a:srgbClr val="FFFF00"/>
                </a:solidFill>
                <a:latin typeface="Bernhard Modern Roman" charset="0"/>
              </a:rPr>
              <a:t/>
            </a:r>
            <a:br>
              <a:rPr lang="en-US" altLang="en-US" sz="3600" i="0">
                <a:solidFill>
                  <a:srgbClr val="FFFF00"/>
                </a:solidFill>
                <a:latin typeface="Bernhard Modern Roman" charset="0"/>
              </a:rPr>
            </a:br>
            <a:endParaRPr lang="en-US" altLang="en-US">
              <a:solidFill>
                <a:srgbClr val="FFFF00"/>
              </a:solidFill>
              <a:latin typeface="Bernhard Modern Roman" charset="0"/>
            </a:endParaRPr>
          </a:p>
        </p:txBody>
      </p:sp>
      <p:sp>
        <p:nvSpPr>
          <p:cNvPr id="673796" name="Text Box 4"/>
          <p:cNvSpPr txBox="1">
            <a:spLocks noChangeArrowheads="1"/>
          </p:cNvSpPr>
          <p:nvPr/>
        </p:nvSpPr>
        <p:spPr bwMode="auto">
          <a:xfrm>
            <a:off x="4800600" y="5715000"/>
            <a:ext cx="23574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b="0" i="0">
                <a:solidFill>
                  <a:schemeClr val="hlink"/>
                </a:solidFill>
                <a:latin typeface="Times New Roman" charset="0"/>
              </a:rPr>
              <a:t>Papilio polyxenes</a:t>
            </a:r>
          </a:p>
        </p:txBody>
      </p:sp>
      <p:sp>
        <p:nvSpPr>
          <p:cNvPr id="673797" name="Rectangle 5"/>
          <p:cNvSpPr>
            <a:spLocks noChangeArrowheads="1"/>
          </p:cNvSpPr>
          <p:nvPr/>
        </p:nvSpPr>
        <p:spPr bwMode="auto">
          <a:xfrm>
            <a:off x="609600" y="1295400"/>
            <a:ext cx="3200400" cy="4856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nSpc>
                <a:spcPct val="35000"/>
              </a:lnSpc>
              <a:spcBef>
                <a:spcPct val="50000"/>
              </a:spcBef>
            </a:pPr>
            <a:r>
              <a:rPr lang="en-US" altLang="en-US" sz="2000" i="0">
                <a:solidFill>
                  <a:srgbClr val="FF00FF"/>
                </a:solidFill>
                <a:latin typeface="Bernhard Modern Roman" charset="0"/>
              </a:rPr>
              <a:t>Range:  </a:t>
            </a:r>
          </a:p>
          <a:p>
            <a:pPr>
              <a:lnSpc>
                <a:spcPct val="35000"/>
              </a:lnSpc>
              <a:spcBef>
                <a:spcPct val="50000"/>
              </a:spcBef>
            </a:pPr>
            <a:r>
              <a:rPr lang="en-US" altLang="en-US" sz="2000" i="0">
                <a:solidFill>
                  <a:srgbClr val="FF00FF"/>
                </a:solidFill>
                <a:latin typeface="Bernhard Modern Roman" charset="0"/>
              </a:rPr>
              <a:t>      </a:t>
            </a:r>
            <a:r>
              <a:rPr lang="en-US" altLang="en-US" sz="2000" i="0">
                <a:solidFill>
                  <a:schemeClr val="bg1"/>
                </a:solidFill>
                <a:latin typeface="Bernhard Modern Roman" charset="0"/>
              </a:rPr>
              <a:t>Eastern NA</a:t>
            </a:r>
          </a:p>
          <a:p>
            <a:pPr>
              <a:lnSpc>
                <a:spcPct val="35000"/>
              </a:lnSpc>
              <a:spcBef>
                <a:spcPct val="50000"/>
              </a:spcBef>
            </a:pPr>
            <a:endParaRPr lang="en-US" altLang="en-US" sz="2000" i="0">
              <a:solidFill>
                <a:srgbClr val="FF00FF"/>
              </a:solidFill>
              <a:latin typeface="Bernhard Modern Roman" charset="0"/>
            </a:endParaRPr>
          </a:p>
          <a:p>
            <a:pPr>
              <a:lnSpc>
                <a:spcPct val="35000"/>
              </a:lnSpc>
              <a:spcBef>
                <a:spcPct val="50000"/>
              </a:spcBef>
            </a:pPr>
            <a:r>
              <a:rPr lang="en-US" altLang="en-US" sz="2000" i="0">
                <a:solidFill>
                  <a:srgbClr val="FF00FF"/>
                </a:solidFill>
                <a:latin typeface="Bernhard Modern Roman" charset="0"/>
              </a:rPr>
              <a:t>Host Plant(s)</a:t>
            </a:r>
          </a:p>
          <a:p>
            <a:pPr>
              <a:lnSpc>
                <a:spcPct val="35000"/>
              </a:lnSpc>
              <a:spcBef>
                <a:spcPct val="50000"/>
              </a:spcBef>
            </a:pPr>
            <a:r>
              <a:rPr lang="en-US" altLang="en-US" sz="2000" i="0">
                <a:solidFill>
                  <a:srgbClr val="FFFF00"/>
                </a:solidFill>
                <a:latin typeface="Bernhard Modern Roman" charset="0"/>
              </a:rPr>
              <a:t>     </a:t>
            </a:r>
            <a:r>
              <a:rPr lang="en-US" altLang="en-US" sz="2000" i="0">
                <a:solidFill>
                  <a:schemeClr val="bg1"/>
                </a:solidFill>
                <a:latin typeface="Bernhard Modern Roman" charset="0"/>
              </a:rPr>
              <a:t>Queen Anne’s Lace</a:t>
            </a:r>
          </a:p>
          <a:p>
            <a:pPr>
              <a:lnSpc>
                <a:spcPct val="35000"/>
              </a:lnSpc>
              <a:spcBef>
                <a:spcPct val="50000"/>
              </a:spcBef>
            </a:pPr>
            <a:r>
              <a:rPr lang="en-US" altLang="en-US" sz="2000" i="0">
                <a:solidFill>
                  <a:schemeClr val="bg1"/>
                </a:solidFill>
                <a:latin typeface="Bernhard Modern Roman" charset="0"/>
              </a:rPr>
              <a:t>     Rue, Fenell, Dill</a:t>
            </a:r>
          </a:p>
          <a:p>
            <a:pPr>
              <a:lnSpc>
                <a:spcPct val="35000"/>
              </a:lnSpc>
              <a:spcBef>
                <a:spcPct val="50000"/>
              </a:spcBef>
            </a:pPr>
            <a:endParaRPr lang="en-US" altLang="en-US" sz="2000" i="0">
              <a:solidFill>
                <a:srgbClr val="FFFF00"/>
              </a:solidFill>
              <a:latin typeface="Bernhard Modern Roman" charset="0"/>
            </a:endParaRPr>
          </a:p>
          <a:p>
            <a:pPr>
              <a:lnSpc>
                <a:spcPct val="35000"/>
              </a:lnSpc>
              <a:spcBef>
                <a:spcPct val="50000"/>
              </a:spcBef>
            </a:pPr>
            <a:r>
              <a:rPr lang="en-US" altLang="en-US" sz="2000" i="0">
                <a:solidFill>
                  <a:srgbClr val="FF00FF"/>
                </a:solidFill>
                <a:latin typeface="Bernhard Modern Roman" charset="0"/>
              </a:rPr>
              <a:t>Attractors</a:t>
            </a:r>
          </a:p>
          <a:p>
            <a:pPr>
              <a:lnSpc>
                <a:spcPct val="35000"/>
              </a:lnSpc>
              <a:spcBef>
                <a:spcPct val="50000"/>
              </a:spcBef>
            </a:pPr>
            <a:r>
              <a:rPr lang="en-US" altLang="en-US" sz="2000" i="0">
                <a:solidFill>
                  <a:srgbClr val="FFFF00"/>
                </a:solidFill>
                <a:latin typeface="Bernhard Modern Roman" charset="0"/>
              </a:rPr>
              <a:t>     </a:t>
            </a:r>
            <a:r>
              <a:rPr lang="en-US" altLang="en-US" sz="2000" i="0">
                <a:solidFill>
                  <a:schemeClr val="bg1"/>
                </a:solidFill>
                <a:latin typeface="Bernhard Modern Roman" charset="0"/>
              </a:rPr>
              <a:t>Phlox, Thrift, </a:t>
            </a:r>
          </a:p>
          <a:p>
            <a:pPr>
              <a:lnSpc>
                <a:spcPct val="35000"/>
              </a:lnSpc>
              <a:spcBef>
                <a:spcPct val="50000"/>
              </a:spcBef>
            </a:pPr>
            <a:r>
              <a:rPr lang="en-US" altLang="en-US" sz="2000" i="0">
                <a:solidFill>
                  <a:schemeClr val="bg1"/>
                </a:solidFill>
                <a:latin typeface="Bernhard Modern Roman" charset="0"/>
              </a:rPr>
              <a:t>     Verbena </a:t>
            </a:r>
          </a:p>
          <a:p>
            <a:pPr>
              <a:lnSpc>
                <a:spcPct val="35000"/>
              </a:lnSpc>
              <a:spcBef>
                <a:spcPct val="50000"/>
              </a:spcBef>
            </a:pPr>
            <a:r>
              <a:rPr lang="en-US" altLang="en-US" sz="2000" i="0">
                <a:solidFill>
                  <a:schemeClr val="bg1"/>
                </a:solidFill>
                <a:latin typeface="Bernhard Modern Roman" charset="0"/>
              </a:rPr>
              <a:t>     Tithonia</a:t>
            </a:r>
          </a:p>
          <a:p>
            <a:pPr>
              <a:lnSpc>
                <a:spcPct val="35000"/>
              </a:lnSpc>
              <a:spcBef>
                <a:spcPct val="50000"/>
              </a:spcBef>
            </a:pPr>
            <a:r>
              <a:rPr lang="en-US" altLang="en-US" sz="2000" i="0">
                <a:solidFill>
                  <a:schemeClr val="bg1"/>
                </a:solidFill>
                <a:latin typeface="Bernhard Modern Roman" charset="0"/>
              </a:rPr>
              <a:t>     Buddleia</a:t>
            </a:r>
          </a:p>
          <a:p>
            <a:pPr>
              <a:lnSpc>
                <a:spcPct val="35000"/>
              </a:lnSpc>
              <a:spcBef>
                <a:spcPct val="50000"/>
              </a:spcBef>
            </a:pPr>
            <a:endParaRPr lang="en-US" altLang="en-US" sz="2000" i="0">
              <a:solidFill>
                <a:srgbClr val="FFFF00"/>
              </a:solidFill>
              <a:latin typeface="Bernhard Modern Roman" charset="0"/>
            </a:endParaRPr>
          </a:p>
          <a:p>
            <a:pPr>
              <a:lnSpc>
                <a:spcPct val="35000"/>
              </a:lnSpc>
              <a:spcBef>
                <a:spcPct val="50000"/>
              </a:spcBef>
            </a:pPr>
            <a:r>
              <a:rPr lang="en-US" altLang="en-US" sz="2000" i="0">
                <a:solidFill>
                  <a:srgbClr val="FF00FF"/>
                </a:solidFill>
                <a:latin typeface="Bernhard Modern Roman" charset="0"/>
              </a:rPr>
              <a:t>Brood Period:	</a:t>
            </a:r>
          </a:p>
          <a:p>
            <a:pPr>
              <a:lnSpc>
                <a:spcPct val="35000"/>
              </a:lnSpc>
              <a:spcBef>
                <a:spcPct val="50000"/>
              </a:spcBef>
            </a:pPr>
            <a:r>
              <a:rPr lang="en-US" altLang="en-US" sz="2000" i="0">
                <a:solidFill>
                  <a:srgbClr val="FFFF00"/>
                </a:solidFill>
                <a:latin typeface="Bernhard Modern Roman" charset="0"/>
              </a:rPr>
              <a:t>    </a:t>
            </a:r>
            <a:r>
              <a:rPr lang="en-US" altLang="en-US" sz="2000" i="0">
                <a:solidFill>
                  <a:schemeClr val="bg1"/>
                </a:solidFill>
                <a:latin typeface="Bernhard Modern Roman" charset="0"/>
              </a:rPr>
              <a:t>April + July</a:t>
            </a:r>
          </a:p>
          <a:p>
            <a:pPr>
              <a:lnSpc>
                <a:spcPct val="35000"/>
              </a:lnSpc>
              <a:spcBef>
                <a:spcPct val="50000"/>
              </a:spcBef>
            </a:pPr>
            <a:endParaRPr lang="en-US" altLang="en-US" sz="2000" i="0">
              <a:solidFill>
                <a:srgbClr val="FFFF00"/>
              </a:solidFill>
              <a:latin typeface="Bernhard Modern Roman" charset="0"/>
            </a:endParaRPr>
          </a:p>
          <a:p>
            <a:pPr>
              <a:lnSpc>
                <a:spcPct val="35000"/>
              </a:lnSpc>
              <a:spcBef>
                <a:spcPct val="50000"/>
              </a:spcBef>
            </a:pPr>
            <a:r>
              <a:rPr lang="en-US" altLang="en-US" sz="2000" i="0">
                <a:solidFill>
                  <a:srgbClr val="FF00FF"/>
                </a:solidFill>
                <a:latin typeface="Bernhard Modern Roman" charset="0"/>
              </a:rPr>
              <a:t>Comments:</a:t>
            </a:r>
          </a:p>
          <a:p>
            <a:pPr>
              <a:lnSpc>
                <a:spcPct val="35000"/>
              </a:lnSpc>
              <a:spcBef>
                <a:spcPct val="50000"/>
              </a:spcBef>
            </a:pPr>
            <a:r>
              <a:rPr lang="en-US" altLang="en-US" sz="2000" i="0">
                <a:solidFill>
                  <a:schemeClr val="bg1"/>
                </a:solidFill>
                <a:latin typeface="Bernhard Modern Roman" charset="0"/>
              </a:rPr>
              <a:t>    This is the common </a:t>
            </a:r>
          </a:p>
          <a:p>
            <a:pPr>
              <a:lnSpc>
                <a:spcPct val="35000"/>
              </a:lnSpc>
              <a:spcBef>
                <a:spcPct val="50000"/>
              </a:spcBef>
            </a:pPr>
            <a:r>
              <a:rPr lang="en-US" altLang="en-US" sz="2000" i="0">
                <a:solidFill>
                  <a:schemeClr val="bg1"/>
                </a:solidFill>
                <a:latin typeface="Bernhard Modern Roman" charset="0"/>
              </a:rPr>
              <a:t>    Parsley/Dill Worm!</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3"/>
          <p:cNvSpPr>
            <a:spLocks noGrp="1"/>
          </p:cNvSpPr>
          <p:nvPr>
            <p:ph type="sldNum" sz="quarter" idx="12"/>
          </p:nvPr>
        </p:nvSpPr>
        <p:spPr/>
        <p:txBody>
          <a:bodyPr/>
          <a:lstStyle/>
          <a:p>
            <a:fld id="{F38E4AEA-ABDA-D94B-8DCB-0176889FA246}" type="slidenum">
              <a:rPr lang="en-US" altLang="en-US"/>
              <a:pPr/>
              <a:t>121</a:t>
            </a:fld>
            <a:endParaRPr lang="en-US" altLang="en-US"/>
          </a:p>
        </p:txBody>
      </p:sp>
      <p:pic>
        <p:nvPicPr>
          <p:cNvPr id="674818" name="Picture 2" descr="spicebus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43400" y="1066800"/>
            <a:ext cx="3714750" cy="4953000"/>
          </a:xfrm>
          <a:prstGeom prst="rect">
            <a:avLst/>
          </a:prstGeom>
          <a:noFill/>
          <a:extLst>
            <a:ext uri="{909E8E84-426E-40DD-AFC4-6F175D3DCCD1}">
              <a14:hiddenFill xmlns:a14="http://schemas.microsoft.com/office/drawing/2010/main">
                <a:solidFill>
                  <a:srgbClr val="FFFFFF"/>
                </a:solidFill>
              </a14:hiddenFill>
            </a:ext>
          </a:extLst>
        </p:spPr>
      </p:pic>
      <p:sp>
        <p:nvSpPr>
          <p:cNvPr id="674819" name="Rectangle 3"/>
          <p:cNvSpPr>
            <a:spLocks noChangeArrowheads="1"/>
          </p:cNvSpPr>
          <p:nvPr/>
        </p:nvSpPr>
        <p:spPr bwMode="auto">
          <a:xfrm>
            <a:off x="990600" y="304800"/>
            <a:ext cx="71628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lvl1pPr>
              <a:defRPr sz="2400">
                <a:solidFill>
                  <a:schemeClr val="tx1"/>
                </a:solidFill>
                <a:latin typeface="Times New Roman" charset="0"/>
              </a:defRPr>
            </a:lvl1pPr>
            <a:lvl2pPr>
              <a:defRPr sz="2400">
                <a:solidFill>
                  <a:schemeClr val="tx1"/>
                </a:solidFill>
                <a:latin typeface="Times New Roman" charset="0"/>
              </a:defRPr>
            </a:lvl2pPr>
            <a:lvl3pPr>
              <a:defRPr sz="2400">
                <a:solidFill>
                  <a:schemeClr val="tx1"/>
                </a:solidFill>
                <a:latin typeface="Times New Roman" charset="0"/>
              </a:defRPr>
            </a:lvl3pPr>
            <a:lvl4pPr>
              <a:defRPr sz="2400">
                <a:solidFill>
                  <a:schemeClr val="tx1"/>
                </a:solidFill>
                <a:latin typeface="Times New Roman" charset="0"/>
              </a:defRPr>
            </a:lvl4pPr>
            <a:lvl5pPr>
              <a:defRPr sz="2400">
                <a:solidFill>
                  <a:schemeClr val="tx1"/>
                </a:solidFill>
                <a:latin typeface="Times New Roman" charset="0"/>
              </a:defRPr>
            </a:lvl5pPr>
            <a:lvl6pPr marL="457200" fontAlgn="base">
              <a:spcBef>
                <a:spcPct val="0"/>
              </a:spcBef>
              <a:spcAft>
                <a:spcPct val="0"/>
              </a:spcAft>
              <a:defRPr sz="2400">
                <a:solidFill>
                  <a:schemeClr val="tx1"/>
                </a:solidFill>
                <a:latin typeface="Times New Roman" charset="0"/>
              </a:defRPr>
            </a:lvl6pPr>
            <a:lvl7pPr marL="914400" fontAlgn="base">
              <a:spcBef>
                <a:spcPct val="0"/>
              </a:spcBef>
              <a:spcAft>
                <a:spcPct val="0"/>
              </a:spcAft>
              <a:defRPr sz="2400">
                <a:solidFill>
                  <a:schemeClr val="tx1"/>
                </a:solidFill>
                <a:latin typeface="Times New Roman" charset="0"/>
              </a:defRPr>
            </a:lvl7pPr>
            <a:lvl8pPr marL="1371600" fontAlgn="base">
              <a:spcBef>
                <a:spcPct val="0"/>
              </a:spcBef>
              <a:spcAft>
                <a:spcPct val="0"/>
              </a:spcAft>
              <a:defRPr sz="2400">
                <a:solidFill>
                  <a:schemeClr val="tx1"/>
                </a:solidFill>
                <a:latin typeface="Times New Roman" charset="0"/>
              </a:defRPr>
            </a:lvl8pPr>
            <a:lvl9pPr marL="1828800" fontAlgn="base">
              <a:spcBef>
                <a:spcPct val="0"/>
              </a:spcBef>
              <a:spcAft>
                <a:spcPct val="0"/>
              </a:spcAft>
              <a:defRPr sz="2400">
                <a:solidFill>
                  <a:schemeClr val="tx1"/>
                </a:solidFill>
                <a:latin typeface="Times New Roman" charset="0"/>
              </a:defRPr>
            </a:lvl9pPr>
          </a:lstStyle>
          <a:p>
            <a:pPr algn="ctr"/>
            <a:r>
              <a:rPr lang="en-US" altLang="en-US" sz="4400" i="0">
                <a:solidFill>
                  <a:srgbClr val="FFFF00"/>
                </a:solidFill>
                <a:latin typeface="Bernhard Modern Roman" charset="0"/>
              </a:rPr>
              <a:t>Spicebush Swallowtail</a:t>
            </a:r>
            <a:r>
              <a:rPr lang="en-US" altLang="en-US" sz="3600" i="0">
                <a:solidFill>
                  <a:srgbClr val="FFFF00"/>
                </a:solidFill>
                <a:latin typeface="Bernhard Modern Roman" charset="0"/>
              </a:rPr>
              <a:t/>
            </a:r>
            <a:br>
              <a:rPr lang="en-US" altLang="en-US" sz="3600" i="0">
                <a:solidFill>
                  <a:srgbClr val="FFFF00"/>
                </a:solidFill>
                <a:latin typeface="Bernhard Modern Roman" charset="0"/>
              </a:rPr>
            </a:br>
            <a:endParaRPr lang="en-US" altLang="en-US">
              <a:solidFill>
                <a:srgbClr val="FFFF00"/>
              </a:solidFill>
              <a:latin typeface="Bernhard Modern Roman" charset="0"/>
            </a:endParaRPr>
          </a:p>
        </p:txBody>
      </p:sp>
      <p:sp>
        <p:nvSpPr>
          <p:cNvPr id="674820" name="Text Box 4"/>
          <p:cNvSpPr txBox="1">
            <a:spLocks noChangeArrowheads="1"/>
          </p:cNvSpPr>
          <p:nvPr/>
        </p:nvSpPr>
        <p:spPr bwMode="auto">
          <a:xfrm>
            <a:off x="5257800" y="6096000"/>
            <a:ext cx="19002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b="0" i="0">
                <a:solidFill>
                  <a:schemeClr val="hlink"/>
                </a:solidFill>
                <a:latin typeface="Times New Roman" charset="0"/>
              </a:rPr>
              <a:t>Papilio troilus</a:t>
            </a:r>
          </a:p>
        </p:txBody>
      </p:sp>
      <p:sp>
        <p:nvSpPr>
          <p:cNvPr id="674821" name="Rectangle 5"/>
          <p:cNvSpPr>
            <a:spLocks noChangeArrowheads="1"/>
          </p:cNvSpPr>
          <p:nvPr/>
        </p:nvSpPr>
        <p:spPr bwMode="auto">
          <a:xfrm>
            <a:off x="609600" y="1295400"/>
            <a:ext cx="2362200" cy="4856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nSpc>
                <a:spcPct val="35000"/>
              </a:lnSpc>
              <a:spcBef>
                <a:spcPct val="50000"/>
              </a:spcBef>
            </a:pPr>
            <a:r>
              <a:rPr lang="en-US" altLang="en-US" sz="2000" i="0">
                <a:solidFill>
                  <a:srgbClr val="FF00FF"/>
                </a:solidFill>
                <a:latin typeface="Bernhard Modern Roman" charset="0"/>
              </a:rPr>
              <a:t>Range:  </a:t>
            </a:r>
          </a:p>
          <a:p>
            <a:pPr>
              <a:lnSpc>
                <a:spcPct val="35000"/>
              </a:lnSpc>
              <a:spcBef>
                <a:spcPct val="50000"/>
              </a:spcBef>
            </a:pPr>
            <a:r>
              <a:rPr lang="en-US" altLang="en-US" sz="2000" i="0">
                <a:solidFill>
                  <a:srgbClr val="FF00FF"/>
                </a:solidFill>
                <a:latin typeface="Bernhard Modern Roman" charset="0"/>
              </a:rPr>
              <a:t>      </a:t>
            </a:r>
            <a:r>
              <a:rPr lang="en-US" altLang="en-US" sz="2000" i="0">
                <a:solidFill>
                  <a:schemeClr val="bg1"/>
                </a:solidFill>
                <a:latin typeface="Bernhard Modern Roman" charset="0"/>
              </a:rPr>
              <a:t>Eastern NA</a:t>
            </a:r>
          </a:p>
          <a:p>
            <a:pPr>
              <a:lnSpc>
                <a:spcPct val="35000"/>
              </a:lnSpc>
              <a:spcBef>
                <a:spcPct val="50000"/>
              </a:spcBef>
            </a:pPr>
            <a:endParaRPr lang="en-US" altLang="en-US" sz="2000" i="0">
              <a:solidFill>
                <a:srgbClr val="FF00FF"/>
              </a:solidFill>
              <a:latin typeface="Bernhard Modern Roman" charset="0"/>
            </a:endParaRPr>
          </a:p>
          <a:p>
            <a:pPr>
              <a:lnSpc>
                <a:spcPct val="35000"/>
              </a:lnSpc>
              <a:spcBef>
                <a:spcPct val="50000"/>
              </a:spcBef>
            </a:pPr>
            <a:r>
              <a:rPr lang="en-US" altLang="en-US" sz="2000" i="0">
                <a:solidFill>
                  <a:srgbClr val="FF00FF"/>
                </a:solidFill>
                <a:latin typeface="Bernhard Modern Roman" charset="0"/>
              </a:rPr>
              <a:t>Host Plant(s)</a:t>
            </a:r>
          </a:p>
          <a:p>
            <a:pPr>
              <a:lnSpc>
                <a:spcPct val="35000"/>
              </a:lnSpc>
              <a:spcBef>
                <a:spcPct val="50000"/>
              </a:spcBef>
            </a:pPr>
            <a:r>
              <a:rPr lang="en-US" altLang="en-US" sz="2000" i="0">
                <a:solidFill>
                  <a:srgbClr val="FFFF00"/>
                </a:solidFill>
                <a:latin typeface="Bernhard Modern Roman" charset="0"/>
              </a:rPr>
              <a:t>     </a:t>
            </a:r>
            <a:r>
              <a:rPr lang="en-US" altLang="en-US" sz="2000" i="0">
                <a:solidFill>
                  <a:schemeClr val="bg1"/>
                </a:solidFill>
                <a:latin typeface="Bernhard Modern Roman" charset="0"/>
              </a:rPr>
              <a:t>Spicebush</a:t>
            </a:r>
          </a:p>
          <a:p>
            <a:pPr>
              <a:lnSpc>
                <a:spcPct val="35000"/>
              </a:lnSpc>
              <a:spcBef>
                <a:spcPct val="50000"/>
              </a:spcBef>
            </a:pPr>
            <a:r>
              <a:rPr lang="en-US" altLang="en-US" sz="2000" i="0">
                <a:solidFill>
                  <a:schemeClr val="bg1"/>
                </a:solidFill>
                <a:latin typeface="Bernhard Modern Roman" charset="0"/>
              </a:rPr>
              <a:t>     Sassafrass, </a:t>
            </a:r>
          </a:p>
          <a:p>
            <a:pPr>
              <a:lnSpc>
                <a:spcPct val="35000"/>
              </a:lnSpc>
              <a:spcBef>
                <a:spcPct val="50000"/>
              </a:spcBef>
            </a:pPr>
            <a:r>
              <a:rPr lang="en-US" altLang="en-US" sz="2000" i="0">
                <a:solidFill>
                  <a:schemeClr val="bg1"/>
                </a:solidFill>
                <a:latin typeface="Bernhard Modern Roman" charset="0"/>
              </a:rPr>
              <a:t>     Perseas</a:t>
            </a:r>
          </a:p>
          <a:p>
            <a:pPr>
              <a:lnSpc>
                <a:spcPct val="35000"/>
              </a:lnSpc>
              <a:spcBef>
                <a:spcPct val="50000"/>
              </a:spcBef>
            </a:pPr>
            <a:endParaRPr lang="en-US" altLang="en-US" sz="2000" i="0">
              <a:solidFill>
                <a:srgbClr val="FFFF00"/>
              </a:solidFill>
              <a:latin typeface="Bernhard Modern Roman" charset="0"/>
            </a:endParaRPr>
          </a:p>
          <a:p>
            <a:pPr>
              <a:lnSpc>
                <a:spcPct val="35000"/>
              </a:lnSpc>
              <a:spcBef>
                <a:spcPct val="50000"/>
              </a:spcBef>
            </a:pPr>
            <a:r>
              <a:rPr lang="en-US" altLang="en-US" sz="2000" i="0">
                <a:solidFill>
                  <a:srgbClr val="FF00FF"/>
                </a:solidFill>
                <a:latin typeface="Bernhard Modern Roman" charset="0"/>
              </a:rPr>
              <a:t>Attractors</a:t>
            </a:r>
          </a:p>
          <a:p>
            <a:pPr>
              <a:lnSpc>
                <a:spcPct val="35000"/>
              </a:lnSpc>
              <a:spcBef>
                <a:spcPct val="50000"/>
              </a:spcBef>
            </a:pPr>
            <a:r>
              <a:rPr lang="en-US" altLang="en-US" sz="2000" i="0">
                <a:solidFill>
                  <a:srgbClr val="FFFF00"/>
                </a:solidFill>
                <a:latin typeface="Bernhard Modern Roman" charset="0"/>
              </a:rPr>
              <a:t>     </a:t>
            </a:r>
            <a:r>
              <a:rPr lang="en-US" altLang="en-US" sz="2000" i="0">
                <a:solidFill>
                  <a:schemeClr val="bg1"/>
                </a:solidFill>
                <a:latin typeface="Bernhard Modern Roman" charset="0"/>
              </a:rPr>
              <a:t>Lantana</a:t>
            </a:r>
          </a:p>
          <a:p>
            <a:pPr>
              <a:lnSpc>
                <a:spcPct val="35000"/>
              </a:lnSpc>
              <a:spcBef>
                <a:spcPct val="50000"/>
              </a:spcBef>
            </a:pPr>
            <a:r>
              <a:rPr lang="en-US" altLang="en-US" sz="2000" i="0">
                <a:solidFill>
                  <a:schemeClr val="bg1"/>
                </a:solidFill>
                <a:latin typeface="Bernhard Modern Roman" charset="0"/>
              </a:rPr>
              <a:t>     Buddleia</a:t>
            </a:r>
          </a:p>
          <a:p>
            <a:pPr>
              <a:lnSpc>
                <a:spcPct val="35000"/>
              </a:lnSpc>
              <a:spcBef>
                <a:spcPct val="50000"/>
              </a:spcBef>
            </a:pPr>
            <a:r>
              <a:rPr lang="en-US" altLang="en-US" sz="2000" i="0">
                <a:solidFill>
                  <a:schemeClr val="bg1"/>
                </a:solidFill>
                <a:latin typeface="Bernhard Modern Roman" charset="0"/>
              </a:rPr>
              <a:t>     Phlox</a:t>
            </a:r>
          </a:p>
          <a:p>
            <a:pPr>
              <a:lnSpc>
                <a:spcPct val="35000"/>
              </a:lnSpc>
              <a:spcBef>
                <a:spcPct val="50000"/>
              </a:spcBef>
            </a:pPr>
            <a:r>
              <a:rPr lang="en-US" altLang="en-US" sz="2000" i="0">
                <a:solidFill>
                  <a:schemeClr val="bg1"/>
                </a:solidFill>
                <a:latin typeface="Bernhard Modern Roman" charset="0"/>
              </a:rPr>
              <a:t>     Joe Pye Weed</a:t>
            </a:r>
          </a:p>
          <a:p>
            <a:pPr>
              <a:lnSpc>
                <a:spcPct val="35000"/>
              </a:lnSpc>
              <a:spcBef>
                <a:spcPct val="50000"/>
              </a:spcBef>
            </a:pPr>
            <a:endParaRPr lang="en-US" altLang="en-US" sz="2000" i="0">
              <a:solidFill>
                <a:srgbClr val="FFFF00"/>
              </a:solidFill>
              <a:latin typeface="Bernhard Modern Roman" charset="0"/>
            </a:endParaRPr>
          </a:p>
          <a:p>
            <a:pPr>
              <a:lnSpc>
                <a:spcPct val="35000"/>
              </a:lnSpc>
              <a:spcBef>
                <a:spcPct val="50000"/>
              </a:spcBef>
            </a:pPr>
            <a:r>
              <a:rPr lang="en-US" altLang="en-US" sz="2000" i="0">
                <a:solidFill>
                  <a:srgbClr val="FF00FF"/>
                </a:solidFill>
                <a:latin typeface="Bernhard Modern Roman" charset="0"/>
              </a:rPr>
              <a:t>Brood Period:	</a:t>
            </a:r>
          </a:p>
          <a:p>
            <a:pPr>
              <a:lnSpc>
                <a:spcPct val="35000"/>
              </a:lnSpc>
              <a:spcBef>
                <a:spcPct val="50000"/>
              </a:spcBef>
            </a:pPr>
            <a:r>
              <a:rPr lang="en-US" altLang="en-US" sz="2000" i="0">
                <a:solidFill>
                  <a:srgbClr val="FFFF00"/>
                </a:solidFill>
                <a:latin typeface="Bernhard Modern Roman" charset="0"/>
              </a:rPr>
              <a:t>    </a:t>
            </a:r>
            <a:r>
              <a:rPr lang="en-US" altLang="en-US" sz="2000" i="0">
                <a:solidFill>
                  <a:schemeClr val="bg1"/>
                </a:solidFill>
                <a:latin typeface="Bernhard Modern Roman" charset="0"/>
              </a:rPr>
              <a:t>April + July</a:t>
            </a:r>
          </a:p>
          <a:p>
            <a:pPr>
              <a:lnSpc>
                <a:spcPct val="35000"/>
              </a:lnSpc>
              <a:spcBef>
                <a:spcPct val="50000"/>
              </a:spcBef>
            </a:pPr>
            <a:endParaRPr lang="en-US" altLang="en-US" sz="2000" i="0">
              <a:solidFill>
                <a:srgbClr val="FFFF00"/>
              </a:solidFill>
              <a:latin typeface="Bernhard Modern Roman" charset="0"/>
            </a:endParaRPr>
          </a:p>
          <a:p>
            <a:pPr>
              <a:lnSpc>
                <a:spcPct val="35000"/>
              </a:lnSpc>
              <a:spcBef>
                <a:spcPct val="50000"/>
              </a:spcBef>
            </a:pPr>
            <a:r>
              <a:rPr lang="en-US" altLang="en-US" sz="2000" i="0">
                <a:solidFill>
                  <a:srgbClr val="FF00FF"/>
                </a:solidFill>
                <a:latin typeface="Bernhard Modern Roman" charset="0"/>
              </a:rPr>
              <a:t>Comments:</a:t>
            </a:r>
          </a:p>
          <a:p>
            <a:pPr>
              <a:lnSpc>
                <a:spcPct val="35000"/>
              </a:lnSpc>
              <a:spcBef>
                <a:spcPct val="50000"/>
              </a:spcBef>
            </a:pPr>
            <a:r>
              <a:rPr lang="en-US" altLang="en-US" sz="2000" i="0">
                <a:solidFill>
                  <a:schemeClr val="bg1"/>
                </a:solidFill>
                <a:latin typeface="Bernhard Modern Roman" charset="0"/>
              </a:rPr>
              <a:t>    Nervous Flier</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3"/>
          <p:cNvSpPr>
            <a:spLocks noGrp="1"/>
          </p:cNvSpPr>
          <p:nvPr>
            <p:ph type="sldNum" sz="quarter" idx="12"/>
          </p:nvPr>
        </p:nvSpPr>
        <p:spPr/>
        <p:txBody>
          <a:bodyPr/>
          <a:lstStyle/>
          <a:p>
            <a:fld id="{2C9F49E7-8203-3444-8F91-B69E6D64D555}" type="slidenum">
              <a:rPr lang="en-US" altLang="en-US"/>
              <a:pPr/>
              <a:t>122</a:t>
            </a:fld>
            <a:endParaRPr lang="en-US" altLang="en-US"/>
          </a:p>
        </p:txBody>
      </p:sp>
      <p:pic>
        <p:nvPicPr>
          <p:cNvPr id="675842" name="Picture 2" descr="Image2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0" y="1838325"/>
            <a:ext cx="5638800" cy="3983038"/>
          </a:xfrm>
          <a:prstGeom prst="rect">
            <a:avLst/>
          </a:prstGeom>
          <a:noFill/>
          <a:extLst>
            <a:ext uri="{909E8E84-426E-40DD-AFC4-6F175D3DCCD1}">
              <a14:hiddenFill xmlns:a14="http://schemas.microsoft.com/office/drawing/2010/main">
                <a:solidFill>
                  <a:srgbClr val="FFFFFF"/>
                </a:solidFill>
              </a14:hiddenFill>
            </a:ext>
          </a:extLst>
        </p:spPr>
      </p:pic>
      <p:sp>
        <p:nvSpPr>
          <p:cNvPr id="675843" name="Rectangle 3"/>
          <p:cNvSpPr>
            <a:spLocks noChangeArrowheads="1"/>
          </p:cNvSpPr>
          <p:nvPr/>
        </p:nvSpPr>
        <p:spPr bwMode="auto">
          <a:xfrm>
            <a:off x="1219200" y="381000"/>
            <a:ext cx="71628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lvl1pPr>
              <a:defRPr sz="2400">
                <a:solidFill>
                  <a:schemeClr val="tx1"/>
                </a:solidFill>
                <a:latin typeface="Times New Roman" charset="0"/>
              </a:defRPr>
            </a:lvl1pPr>
            <a:lvl2pPr>
              <a:defRPr sz="2400">
                <a:solidFill>
                  <a:schemeClr val="tx1"/>
                </a:solidFill>
                <a:latin typeface="Times New Roman" charset="0"/>
              </a:defRPr>
            </a:lvl2pPr>
            <a:lvl3pPr>
              <a:defRPr sz="2400">
                <a:solidFill>
                  <a:schemeClr val="tx1"/>
                </a:solidFill>
                <a:latin typeface="Times New Roman" charset="0"/>
              </a:defRPr>
            </a:lvl3pPr>
            <a:lvl4pPr>
              <a:defRPr sz="2400">
                <a:solidFill>
                  <a:schemeClr val="tx1"/>
                </a:solidFill>
                <a:latin typeface="Times New Roman" charset="0"/>
              </a:defRPr>
            </a:lvl4pPr>
            <a:lvl5pPr>
              <a:defRPr sz="2400">
                <a:solidFill>
                  <a:schemeClr val="tx1"/>
                </a:solidFill>
                <a:latin typeface="Times New Roman" charset="0"/>
              </a:defRPr>
            </a:lvl5pPr>
            <a:lvl6pPr marL="457200" fontAlgn="base">
              <a:spcBef>
                <a:spcPct val="0"/>
              </a:spcBef>
              <a:spcAft>
                <a:spcPct val="0"/>
              </a:spcAft>
              <a:defRPr sz="2400">
                <a:solidFill>
                  <a:schemeClr val="tx1"/>
                </a:solidFill>
                <a:latin typeface="Times New Roman" charset="0"/>
              </a:defRPr>
            </a:lvl6pPr>
            <a:lvl7pPr marL="914400" fontAlgn="base">
              <a:spcBef>
                <a:spcPct val="0"/>
              </a:spcBef>
              <a:spcAft>
                <a:spcPct val="0"/>
              </a:spcAft>
              <a:defRPr sz="2400">
                <a:solidFill>
                  <a:schemeClr val="tx1"/>
                </a:solidFill>
                <a:latin typeface="Times New Roman" charset="0"/>
              </a:defRPr>
            </a:lvl7pPr>
            <a:lvl8pPr marL="1371600" fontAlgn="base">
              <a:spcBef>
                <a:spcPct val="0"/>
              </a:spcBef>
              <a:spcAft>
                <a:spcPct val="0"/>
              </a:spcAft>
              <a:defRPr sz="2400">
                <a:solidFill>
                  <a:schemeClr val="tx1"/>
                </a:solidFill>
                <a:latin typeface="Times New Roman" charset="0"/>
              </a:defRPr>
            </a:lvl8pPr>
            <a:lvl9pPr marL="1828800" fontAlgn="base">
              <a:spcBef>
                <a:spcPct val="0"/>
              </a:spcBef>
              <a:spcAft>
                <a:spcPct val="0"/>
              </a:spcAft>
              <a:defRPr sz="2400">
                <a:solidFill>
                  <a:schemeClr val="tx1"/>
                </a:solidFill>
                <a:latin typeface="Times New Roman" charset="0"/>
              </a:defRPr>
            </a:lvl9pPr>
          </a:lstStyle>
          <a:p>
            <a:pPr algn="ctr"/>
            <a:r>
              <a:rPr lang="en-US" altLang="en-US" sz="4400" i="0">
                <a:solidFill>
                  <a:srgbClr val="FFFF00"/>
                </a:solidFill>
                <a:latin typeface="Bernhard Modern Roman" charset="0"/>
              </a:rPr>
              <a:t>Pipevine Swallowtail</a:t>
            </a:r>
            <a:r>
              <a:rPr lang="en-US" altLang="en-US" sz="3600" i="0">
                <a:solidFill>
                  <a:srgbClr val="FFFF00"/>
                </a:solidFill>
                <a:latin typeface="Bernhard Modern Roman" charset="0"/>
              </a:rPr>
              <a:t/>
            </a:r>
            <a:br>
              <a:rPr lang="en-US" altLang="en-US" sz="3600" i="0">
                <a:solidFill>
                  <a:srgbClr val="FFFF00"/>
                </a:solidFill>
                <a:latin typeface="Bernhard Modern Roman" charset="0"/>
              </a:rPr>
            </a:br>
            <a:endParaRPr lang="en-US" altLang="en-US">
              <a:solidFill>
                <a:srgbClr val="FFFF00"/>
              </a:solidFill>
              <a:latin typeface="Bernhard Modern Roman" charset="0"/>
            </a:endParaRPr>
          </a:p>
        </p:txBody>
      </p:sp>
      <p:sp>
        <p:nvSpPr>
          <p:cNvPr id="675844" name="Text Box 4"/>
          <p:cNvSpPr txBox="1">
            <a:spLocks noChangeArrowheads="1"/>
          </p:cNvSpPr>
          <p:nvPr/>
        </p:nvSpPr>
        <p:spPr bwMode="auto">
          <a:xfrm>
            <a:off x="4876800" y="5867400"/>
            <a:ext cx="20526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b="0" i="0">
                <a:solidFill>
                  <a:schemeClr val="hlink"/>
                </a:solidFill>
                <a:latin typeface="Times New Roman" charset="0"/>
              </a:rPr>
              <a:t>Battus philenor</a:t>
            </a:r>
          </a:p>
        </p:txBody>
      </p:sp>
      <p:sp>
        <p:nvSpPr>
          <p:cNvPr id="675845" name="Rectangle 5"/>
          <p:cNvSpPr>
            <a:spLocks noChangeArrowheads="1"/>
          </p:cNvSpPr>
          <p:nvPr/>
        </p:nvSpPr>
        <p:spPr bwMode="auto">
          <a:xfrm>
            <a:off x="609600" y="1295400"/>
            <a:ext cx="2362200" cy="5114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nSpc>
                <a:spcPct val="35000"/>
              </a:lnSpc>
              <a:spcBef>
                <a:spcPct val="50000"/>
              </a:spcBef>
            </a:pPr>
            <a:r>
              <a:rPr lang="en-US" altLang="en-US" sz="2000" i="0">
                <a:solidFill>
                  <a:srgbClr val="FF00FF"/>
                </a:solidFill>
                <a:latin typeface="Bernhard Modern Roman" charset="0"/>
              </a:rPr>
              <a:t>Range:  </a:t>
            </a:r>
          </a:p>
          <a:p>
            <a:pPr>
              <a:lnSpc>
                <a:spcPct val="35000"/>
              </a:lnSpc>
              <a:spcBef>
                <a:spcPct val="50000"/>
              </a:spcBef>
            </a:pPr>
            <a:r>
              <a:rPr lang="en-US" altLang="en-US" sz="2000" i="0">
                <a:solidFill>
                  <a:srgbClr val="FF00FF"/>
                </a:solidFill>
                <a:latin typeface="Bernhard Modern Roman" charset="0"/>
              </a:rPr>
              <a:t>     </a:t>
            </a:r>
            <a:r>
              <a:rPr lang="en-US" altLang="en-US" sz="2000" i="0">
                <a:solidFill>
                  <a:schemeClr val="bg1"/>
                </a:solidFill>
                <a:latin typeface="Bernhard Modern Roman" charset="0"/>
              </a:rPr>
              <a:t>Southeastern NA</a:t>
            </a:r>
          </a:p>
          <a:p>
            <a:pPr>
              <a:lnSpc>
                <a:spcPct val="35000"/>
              </a:lnSpc>
              <a:spcBef>
                <a:spcPct val="50000"/>
              </a:spcBef>
            </a:pPr>
            <a:endParaRPr lang="en-US" altLang="en-US" sz="2000" i="0">
              <a:solidFill>
                <a:srgbClr val="FF00FF"/>
              </a:solidFill>
              <a:latin typeface="Bernhard Modern Roman" charset="0"/>
            </a:endParaRPr>
          </a:p>
          <a:p>
            <a:pPr>
              <a:lnSpc>
                <a:spcPct val="35000"/>
              </a:lnSpc>
              <a:spcBef>
                <a:spcPct val="50000"/>
              </a:spcBef>
            </a:pPr>
            <a:r>
              <a:rPr lang="en-US" altLang="en-US" sz="2000" i="0">
                <a:solidFill>
                  <a:srgbClr val="FF00FF"/>
                </a:solidFill>
                <a:latin typeface="Bernhard Modern Roman" charset="0"/>
              </a:rPr>
              <a:t>Host Plant(s)</a:t>
            </a:r>
          </a:p>
          <a:p>
            <a:pPr>
              <a:lnSpc>
                <a:spcPct val="35000"/>
              </a:lnSpc>
              <a:spcBef>
                <a:spcPct val="50000"/>
              </a:spcBef>
            </a:pPr>
            <a:r>
              <a:rPr lang="en-US" altLang="en-US" sz="2000" i="0">
                <a:solidFill>
                  <a:srgbClr val="FFFF00"/>
                </a:solidFill>
                <a:latin typeface="Bernhard Modern Roman" charset="0"/>
              </a:rPr>
              <a:t>     </a:t>
            </a:r>
            <a:r>
              <a:rPr lang="en-US" altLang="en-US" sz="2000" i="0">
                <a:solidFill>
                  <a:schemeClr val="bg1"/>
                </a:solidFill>
                <a:latin typeface="Bernhard Modern Roman" charset="0"/>
              </a:rPr>
              <a:t>Aristolochias</a:t>
            </a:r>
          </a:p>
          <a:p>
            <a:pPr>
              <a:lnSpc>
                <a:spcPct val="35000"/>
              </a:lnSpc>
              <a:spcBef>
                <a:spcPct val="50000"/>
              </a:spcBef>
            </a:pPr>
            <a:endParaRPr lang="en-US" altLang="en-US" sz="2000" i="0">
              <a:solidFill>
                <a:srgbClr val="FFFF00"/>
              </a:solidFill>
              <a:latin typeface="Bernhard Modern Roman" charset="0"/>
            </a:endParaRPr>
          </a:p>
          <a:p>
            <a:pPr>
              <a:lnSpc>
                <a:spcPct val="35000"/>
              </a:lnSpc>
              <a:spcBef>
                <a:spcPct val="50000"/>
              </a:spcBef>
            </a:pPr>
            <a:r>
              <a:rPr lang="en-US" altLang="en-US" sz="2000" i="0">
                <a:solidFill>
                  <a:srgbClr val="FF00FF"/>
                </a:solidFill>
                <a:latin typeface="Bernhard Modern Roman" charset="0"/>
              </a:rPr>
              <a:t>Attractors</a:t>
            </a:r>
          </a:p>
          <a:p>
            <a:pPr>
              <a:lnSpc>
                <a:spcPct val="35000"/>
              </a:lnSpc>
              <a:spcBef>
                <a:spcPct val="50000"/>
              </a:spcBef>
            </a:pPr>
            <a:r>
              <a:rPr lang="en-US" altLang="en-US" sz="2000" i="0">
                <a:solidFill>
                  <a:srgbClr val="FFFF00"/>
                </a:solidFill>
                <a:latin typeface="Bernhard Modern Roman" charset="0"/>
              </a:rPr>
              <a:t>     </a:t>
            </a:r>
            <a:r>
              <a:rPr lang="en-US" altLang="en-US" sz="2000" i="0">
                <a:solidFill>
                  <a:schemeClr val="bg1"/>
                </a:solidFill>
                <a:latin typeface="Bernhard Modern Roman" charset="0"/>
              </a:rPr>
              <a:t>Lantana</a:t>
            </a:r>
          </a:p>
          <a:p>
            <a:pPr>
              <a:lnSpc>
                <a:spcPct val="35000"/>
              </a:lnSpc>
              <a:spcBef>
                <a:spcPct val="50000"/>
              </a:spcBef>
            </a:pPr>
            <a:r>
              <a:rPr lang="en-US" altLang="en-US" sz="2000" i="0">
                <a:solidFill>
                  <a:schemeClr val="bg1"/>
                </a:solidFill>
                <a:latin typeface="Bernhard Modern Roman" charset="0"/>
              </a:rPr>
              <a:t>     Phlox</a:t>
            </a:r>
          </a:p>
          <a:p>
            <a:pPr>
              <a:lnSpc>
                <a:spcPct val="35000"/>
              </a:lnSpc>
              <a:spcBef>
                <a:spcPct val="50000"/>
              </a:spcBef>
            </a:pPr>
            <a:r>
              <a:rPr lang="en-US" altLang="en-US" sz="2000" i="0">
                <a:solidFill>
                  <a:schemeClr val="bg1"/>
                </a:solidFill>
                <a:latin typeface="Bernhard Modern Roman" charset="0"/>
              </a:rPr>
              <a:t>     Honeysuckle</a:t>
            </a:r>
          </a:p>
          <a:p>
            <a:pPr>
              <a:lnSpc>
                <a:spcPct val="35000"/>
              </a:lnSpc>
              <a:spcBef>
                <a:spcPct val="50000"/>
              </a:spcBef>
            </a:pPr>
            <a:endParaRPr lang="en-US" altLang="en-US" sz="2000" i="0">
              <a:solidFill>
                <a:srgbClr val="FFFF00"/>
              </a:solidFill>
              <a:latin typeface="Bernhard Modern Roman" charset="0"/>
            </a:endParaRPr>
          </a:p>
          <a:p>
            <a:pPr>
              <a:lnSpc>
                <a:spcPct val="35000"/>
              </a:lnSpc>
              <a:spcBef>
                <a:spcPct val="50000"/>
              </a:spcBef>
            </a:pPr>
            <a:r>
              <a:rPr lang="en-US" altLang="en-US" sz="2000" i="0">
                <a:solidFill>
                  <a:srgbClr val="FF00FF"/>
                </a:solidFill>
                <a:latin typeface="Bernhard Modern Roman" charset="0"/>
              </a:rPr>
              <a:t>Brood Period:	</a:t>
            </a:r>
          </a:p>
          <a:p>
            <a:pPr>
              <a:lnSpc>
                <a:spcPct val="35000"/>
              </a:lnSpc>
              <a:spcBef>
                <a:spcPct val="50000"/>
              </a:spcBef>
            </a:pPr>
            <a:r>
              <a:rPr lang="en-US" altLang="en-US" sz="2000" i="0">
                <a:solidFill>
                  <a:srgbClr val="FFFF00"/>
                </a:solidFill>
                <a:latin typeface="Bernhard Modern Roman" charset="0"/>
              </a:rPr>
              <a:t>    </a:t>
            </a:r>
            <a:r>
              <a:rPr lang="en-US" altLang="en-US" sz="2000" i="0">
                <a:solidFill>
                  <a:schemeClr val="bg1"/>
                </a:solidFill>
                <a:latin typeface="Bernhard Modern Roman" charset="0"/>
              </a:rPr>
              <a:t>April + July</a:t>
            </a:r>
          </a:p>
          <a:p>
            <a:pPr>
              <a:lnSpc>
                <a:spcPct val="35000"/>
              </a:lnSpc>
              <a:spcBef>
                <a:spcPct val="50000"/>
              </a:spcBef>
            </a:pPr>
            <a:endParaRPr lang="en-US" altLang="en-US" sz="2000" i="0">
              <a:solidFill>
                <a:srgbClr val="FFFF00"/>
              </a:solidFill>
              <a:latin typeface="Bernhard Modern Roman" charset="0"/>
            </a:endParaRPr>
          </a:p>
          <a:p>
            <a:pPr>
              <a:lnSpc>
                <a:spcPct val="35000"/>
              </a:lnSpc>
              <a:spcBef>
                <a:spcPct val="50000"/>
              </a:spcBef>
            </a:pPr>
            <a:r>
              <a:rPr lang="en-US" altLang="en-US" sz="2000" i="0">
                <a:solidFill>
                  <a:srgbClr val="FF00FF"/>
                </a:solidFill>
                <a:latin typeface="Bernhard Modern Roman" charset="0"/>
              </a:rPr>
              <a:t>Comments:</a:t>
            </a:r>
          </a:p>
          <a:p>
            <a:pPr>
              <a:lnSpc>
                <a:spcPct val="35000"/>
              </a:lnSpc>
              <a:spcBef>
                <a:spcPct val="50000"/>
              </a:spcBef>
            </a:pPr>
            <a:r>
              <a:rPr lang="en-US" altLang="en-US" sz="2000" i="0">
                <a:solidFill>
                  <a:schemeClr val="bg1"/>
                </a:solidFill>
                <a:latin typeface="Bernhard Modern Roman" charset="0"/>
              </a:rPr>
              <a:t>    Very Nervous</a:t>
            </a:r>
          </a:p>
          <a:p>
            <a:pPr>
              <a:lnSpc>
                <a:spcPct val="35000"/>
              </a:lnSpc>
              <a:spcBef>
                <a:spcPct val="50000"/>
              </a:spcBef>
            </a:pPr>
            <a:r>
              <a:rPr lang="en-US" altLang="en-US" sz="2000" i="0">
                <a:solidFill>
                  <a:schemeClr val="bg1"/>
                </a:solidFill>
                <a:latin typeface="Bernhard Modern Roman" charset="0"/>
              </a:rPr>
              <a:t>    Flier.  Blue on</a:t>
            </a:r>
          </a:p>
          <a:p>
            <a:pPr>
              <a:lnSpc>
                <a:spcPct val="35000"/>
              </a:lnSpc>
              <a:spcBef>
                <a:spcPct val="50000"/>
              </a:spcBef>
            </a:pPr>
            <a:r>
              <a:rPr lang="en-US" altLang="en-US" sz="2000" i="0">
                <a:solidFill>
                  <a:schemeClr val="bg1"/>
                </a:solidFill>
                <a:latin typeface="Bernhard Modern Roman" charset="0"/>
              </a:rPr>
              <a:t>    hind-wing seen</a:t>
            </a:r>
          </a:p>
          <a:p>
            <a:pPr>
              <a:lnSpc>
                <a:spcPct val="35000"/>
              </a:lnSpc>
              <a:spcBef>
                <a:spcPct val="50000"/>
              </a:spcBef>
            </a:pPr>
            <a:r>
              <a:rPr lang="en-US" altLang="en-US" sz="2000" i="0">
                <a:solidFill>
                  <a:schemeClr val="bg1"/>
                </a:solidFill>
                <a:latin typeface="Bernhard Modern Roman" charset="0"/>
              </a:rPr>
              <a:t>    only at certain</a:t>
            </a:r>
          </a:p>
          <a:p>
            <a:pPr>
              <a:lnSpc>
                <a:spcPct val="35000"/>
              </a:lnSpc>
              <a:spcBef>
                <a:spcPct val="50000"/>
              </a:spcBef>
            </a:pPr>
            <a:r>
              <a:rPr lang="en-US" altLang="en-US" sz="2000" i="0">
                <a:solidFill>
                  <a:schemeClr val="bg1"/>
                </a:solidFill>
                <a:latin typeface="Bernhard Modern Roman" charset="0"/>
              </a:rPr>
              <a:t>    angles.</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3"/>
          <p:cNvSpPr>
            <a:spLocks noGrp="1"/>
          </p:cNvSpPr>
          <p:nvPr>
            <p:ph type="sldNum" sz="quarter" idx="12"/>
          </p:nvPr>
        </p:nvSpPr>
        <p:spPr/>
        <p:txBody>
          <a:bodyPr/>
          <a:lstStyle/>
          <a:p>
            <a:fld id="{A0ABE0E0-44CE-C14F-801F-BD387098C769}" type="slidenum">
              <a:rPr lang="en-US" altLang="en-US"/>
              <a:pPr/>
              <a:t>123</a:t>
            </a:fld>
            <a:endParaRPr lang="en-US" altLang="en-US"/>
          </a:p>
        </p:txBody>
      </p:sp>
      <p:pic>
        <p:nvPicPr>
          <p:cNvPr id="676866" name="Picture 2" descr="ZEBRA"/>
          <p:cNvPicPr>
            <a:picLocks noChangeAspect="1" noChangeArrowheads="1"/>
          </p:cNvPicPr>
          <p:nvPr/>
        </p:nvPicPr>
        <p:blipFill>
          <a:blip r:embed="rId2">
            <a:lum contrast="26000"/>
            <a:extLst>
              <a:ext uri="{28A0092B-C50C-407E-A947-70E740481C1C}">
                <a14:useLocalDpi xmlns:a14="http://schemas.microsoft.com/office/drawing/2010/main" val="0"/>
              </a:ext>
            </a:extLst>
          </a:blip>
          <a:srcRect/>
          <a:stretch>
            <a:fillRect/>
          </a:stretch>
        </p:blipFill>
        <p:spPr bwMode="auto">
          <a:xfrm>
            <a:off x="4038600" y="1219200"/>
            <a:ext cx="3886200" cy="4935538"/>
          </a:xfrm>
          <a:prstGeom prst="rect">
            <a:avLst/>
          </a:prstGeom>
          <a:noFill/>
          <a:extLst>
            <a:ext uri="{909E8E84-426E-40DD-AFC4-6F175D3DCCD1}">
              <a14:hiddenFill xmlns:a14="http://schemas.microsoft.com/office/drawing/2010/main">
                <a:solidFill>
                  <a:srgbClr val="FFFFFF"/>
                </a:solidFill>
              </a14:hiddenFill>
            </a:ext>
          </a:extLst>
        </p:spPr>
      </p:pic>
      <p:sp>
        <p:nvSpPr>
          <p:cNvPr id="676867" name="Rectangle 3"/>
          <p:cNvSpPr>
            <a:spLocks noChangeArrowheads="1"/>
          </p:cNvSpPr>
          <p:nvPr/>
        </p:nvSpPr>
        <p:spPr bwMode="auto">
          <a:xfrm>
            <a:off x="533400" y="381000"/>
            <a:ext cx="71628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lvl1pPr>
              <a:defRPr sz="2400">
                <a:solidFill>
                  <a:schemeClr val="tx1"/>
                </a:solidFill>
                <a:latin typeface="Times New Roman" charset="0"/>
              </a:defRPr>
            </a:lvl1pPr>
            <a:lvl2pPr>
              <a:defRPr sz="2400">
                <a:solidFill>
                  <a:schemeClr val="tx1"/>
                </a:solidFill>
                <a:latin typeface="Times New Roman" charset="0"/>
              </a:defRPr>
            </a:lvl2pPr>
            <a:lvl3pPr>
              <a:defRPr sz="2400">
                <a:solidFill>
                  <a:schemeClr val="tx1"/>
                </a:solidFill>
                <a:latin typeface="Times New Roman" charset="0"/>
              </a:defRPr>
            </a:lvl3pPr>
            <a:lvl4pPr>
              <a:defRPr sz="2400">
                <a:solidFill>
                  <a:schemeClr val="tx1"/>
                </a:solidFill>
                <a:latin typeface="Times New Roman" charset="0"/>
              </a:defRPr>
            </a:lvl4pPr>
            <a:lvl5pPr>
              <a:defRPr sz="2400">
                <a:solidFill>
                  <a:schemeClr val="tx1"/>
                </a:solidFill>
                <a:latin typeface="Times New Roman" charset="0"/>
              </a:defRPr>
            </a:lvl5pPr>
            <a:lvl6pPr marL="457200" fontAlgn="base">
              <a:spcBef>
                <a:spcPct val="0"/>
              </a:spcBef>
              <a:spcAft>
                <a:spcPct val="0"/>
              </a:spcAft>
              <a:defRPr sz="2400">
                <a:solidFill>
                  <a:schemeClr val="tx1"/>
                </a:solidFill>
                <a:latin typeface="Times New Roman" charset="0"/>
              </a:defRPr>
            </a:lvl6pPr>
            <a:lvl7pPr marL="914400" fontAlgn="base">
              <a:spcBef>
                <a:spcPct val="0"/>
              </a:spcBef>
              <a:spcAft>
                <a:spcPct val="0"/>
              </a:spcAft>
              <a:defRPr sz="2400">
                <a:solidFill>
                  <a:schemeClr val="tx1"/>
                </a:solidFill>
                <a:latin typeface="Times New Roman" charset="0"/>
              </a:defRPr>
            </a:lvl7pPr>
            <a:lvl8pPr marL="1371600" fontAlgn="base">
              <a:spcBef>
                <a:spcPct val="0"/>
              </a:spcBef>
              <a:spcAft>
                <a:spcPct val="0"/>
              </a:spcAft>
              <a:defRPr sz="2400">
                <a:solidFill>
                  <a:schemeClr val="tx1"/>
                </a:solidFill>
                <a:latin typeface="Times New Roman" charset="0"/>
              </a:defRPr>
            </a:lvl8pPr>
            <a:lvl9pPr marL="1828800" fontAlgn="base">
              <a:spcBef>
                <a:spcPct val="0"/>
              </a:spcBef>
              <a:spcAft>
                <a:spcPct val="0"/>
              </a:spcAft>
              <a:defRPr sz="2400">
                <a:solidFill>
                  <a:schemeClr val="tx1"/>
                </a:solidFill>
                <a:latin typeface="Times New Roman" charset="0"/>
              </a:defRPr>
            </a:lvl9pPr>
          </a:lstStyle>
          <a:p>
            <a:pPr algn="ctr"/>
            <a:r>
              <a:rPr lang="en-US" altLang="en-US" sz="4400" i="0">
                <a:solidFill>
                  <a:srgbClr val="FFFF00"/>
                </a:solidFill>
                <a:latin typeface="Bernhard Modern Roman" charset="0"/>
              </a:rPr>
              <a:t>Zebra Swallowtail</a:t>
            </a:r>
            <a:r>
              <a:rPr lang="en-US" altLang="en-US" sz="3600" i="0">
                <a:solidFill>
                  <a:srgbClr val="FFFF00"/>
                </a:solidFill>
                <a:latin typeface="Bernhard Modern Roman" charset="0"/>
              </a:rPr>
              <a:t/>
            </a:r>
            <a:br>
              <a:rPr lang="en-US" altLang="en-US" sz="3600" i="0">
                <a:solidFill>
                  <a:srgbClr val="FFFF00"/>
                </a:solidFill>
                <a:latin typeface="Bernhard Modern Roman" charset="0"/>
              </a:rPr>
            </a:br>
            <a:endParaRPr lang="en-US" altLang="en-US">
              <a:solidFill>
                <a:srgbClr val="FFFF00"/>
              </a:solidFill>
              <a:latin typeface="Bernhard Modern Roman" charset="0"/>
            </a:endParaRPr>
          </a:p>
        </p:txBody>
      </p:sp>
      <p:sp>
        <p:nvSpPr>
          <p:cNvPr id="676868" name="Text Box 4"/>
          <p:cNvSpPr txBox="1">
            <a:spLocks noChangeArrowheads="1"/>
          </p:cNvSpPr>
          <p:nvPr/>
        </p:nvSpPr>
        <p:spPr bwMode="auto">
          <a:xfrm>
            <a:off x="4495800" y="6172200"/>
            <a:ext cx="26098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b="0" i="0">
                <a:solidFill>
                  <a:schemeClr val="hlink"/>
                </a:solidFill>
                <a:latin typeface="Times New Roman" charset="0"/>
              </a:rPr>
              <a:t>Eurytides marcellus</a:t>
            </a:r>
          </a:p>
        </p:txBody>
      </p:sp>
      <p:sp>
        <p:nvSpPr>
          <p:cNvPr id="676869" name="Rectangle 5"/>
          <p:cNvSpPr>
            <a:spLocks noChangeArrowheads="1"/>
          </p:cNvSpPr>
          <p:nvPr/>
        </p:nvSpPr>
        <p:spPr bwMode="auto">
          <a:xfrm>
            <a:off x="838200" y="1219200"/>
            <a:ext cx="2362200" cy="5114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nSpc>
                <a:spcPct val="35000"/>
              </a:lnSpc>
              <a:spcBef>
                <a:spcPct val="50000"/>
              </a:spcBef>
            </a:pPr>
            <a:r>
              <a:rPr lang="en-US" altLang="en-US" sz="2000" i="0">
                <a:solidFill>
                  <a:srgbClr val="FF00FF"/>
                </a:solidFill>
                <a:latin typeface="Bernhard Modern Roman" charset="0"/>
              </a:rPr>
              <a:t>Range:  </a:t>
            </a:r>
          </a:p>
          <a:p>
            <a:pPr>
              <a:lnSpc>
                <a:spcPct val="35000"/>
              </a:lnSpc>
              <a:spcBef>
                <a:spcPct val="50000"/>
              </a:spcBef>
            </a:pPr>
            <a:r>
              <a:rPr lang="en-US" altLang="en-US" sz="2000" i="0">
                <a:solidFill>
                  <a:srgbClr val="FF00FF"/>
                </a:solidFill>
                <a:latin typeface="Bernhard Modern Roman" charset="0"/>
              </a:rPr>
              <a:t>      </a:t>
            </a:r>
            <a:r>
              <a:rPr lang="en-US" altLang="en-US" sz="2000" i="0">
                <a:solidFill>
                  <a:schemeClr val="bg1"/>
                </a:solidFill>
                <a:latin typeface="Bernhard Modern Roman" charset="0"/>
              </a:rPr>
              <a:t>Eastern NA</a:t>
            </a:r>
          </a:p>
          <a:p>
            <a:pPr>
              <a:lnSpc>
                <a:spcPct val="35000"/>
              </a:lnSpc>
              <a:spcBef>
                <a:spcPct val="50000"/>
              </a:spcBef>
            </a:pPr>
            <a:endParaRPr lang="en-US" altLang="en-US" sz="2000" i="0">
              <a:solidFill>
                <a:srgbClr val="FF00FF"/>
              </a:solidFill>
              <a:latin typeface="Bernhard Modern Roman" charset="0"/>
            </a:endParaRPr>
          </a:p>
          <a:p>
            <a:pPr>
              <a:lnSpc>
                <a:spcPct val="35000"/>
              </a:lnSpc>
              <a:spcBef>
                <a:spcPct val="50000"/>
              </a:spcBef>
            </a:pPr>
            <a:r>
              <a:rPr lang="en-US" altLang="en-US" sz="2000" i="0">
                <a:solidFill>
                  <a:srgbClr val="FF00FF"/>
                </a:solidFill>
                <a:latin typeface="Bernhard Modern Roman" charset="0"/>
              </a:rPr>
              <a:t>Host Plant(s)</a:t>
            </a:r>
          </a:p>
          <a:p>
            <a:pPr>
              <a:lnSpc>
                <a:spcPct val="35000"/>
              </a:lnSpc>
              <a:spcBef>
                <a:spcPct val="50000"/>
              </a:spcBef>
            </a:pPr>
            <a:r>
              <a:rPr lang="en-US" altLang="en-US" sz="2000" i="0">
                <a:solidFill>
                  <a:srgbClr val="FFFF00"/>
                </a:solidFill>
                <a:latin typeface="Bernhard Modern Roman" charset="0"/>
              </a:rPr>
              <a:t>     </a:t>
            </a:r>
            <a:r>
              <a:rPr lang="en-US" altLang="en-US" sz="2000" i="0">
                <a:solidFill>
                  <a:schemeClr val="bg1"/>
                </a:solidFill>
                <a:latin typeface="Bernhard Modern Roman" charset="0"/>
              </a:rPr>
              <a:t>PawPaw and</a:t>
            </a:r>
          </a:p>
          <a:p>
            <a:pPr>
              <a:lnSpc>
                <a:spcPct val="35000"/>
              </a:lnSpc>
              <a:spcBef>
                <a:spcPct val="50000"/>
              </a:spcBef>
            </a:pPr>
            <a:r>
              <a:rPr lang="en-US" altLang="en-US" sz="2000" i="0">
                <a:solidFill>
                  <a:schemeClr val="bg1"/>
                </a:solidFill>
                <a:latin typeface="Bernhard Modern Roman" charset="0"/>
              </a:rPr>
              <a:t>     other Asimina</a:t>
            </a:r>
          </a:p>
          <a:p>
            <a:pPr>
              <a:lnSpc>
                <a:spcPct val="35000"/>
              </a:lnSpc>
              <a:spcBef>
                <a:spcPct val="50000"/>
              </a:spcBef>
            </a:pPr>
            <a:endParaRPr lang="en-US" altLang="en-US" sz="2000" i="0">
              <a:solidFill>
                <a:srgbClr val="FFFF00"/>
              </a:solidFill>
              <a:latin typeface="Bernhard Modern Roman" charset="0"/>
            </a:endParaRPr>
          </a:p>
          <a:p>
            <a:pPr>
              <a:lnSpc>
                <a:spcPct val="35000"/>
              </a:lnSpc>
              <a:spcBef>
                <a:spcPct val="50000"/>
              </a:spcBef>
            </a:pPr>
            <a:r>
              <a:rPr lang="en-US" altLang="en-US" sz="2000" i="0">
                <a:solidFill>
                  <a:srgbClr val="FF00FF"/>
                </a:solidFill>
                <a:latin typeface="Bernhard Modern Roman" charset="0"/>
              </a:rPr>
              <a:t>Attractors  </a:t>
            </a:r>
          </a:p>
          <a:p>
            <a:pPr>
              <a:lnSpc>
                <a:spcPct val="35000"/>
              </a:lnSpc>
              <a:spcBef>
                <a:spcPct val="50000"/>
              </a:spcBef>
            </a:pPr>
            <a:r>
              <a:rPr lang="en-US" altLang="en-US" sz="2000" i="0">
                <a:solidFill>
                  <a:srgbClr val="FFFF00"/>
                </a:solidFill>
                <a:latin typeface="Bernhard Modern Roman" charset="0"/>
              </a:rPr>
              <a:t>     </a:t>
            </a:r>
            <a:r>
              <a:rPr lang="en-US" altLang="en-US" sz="2000" i="0">
                <a:solidFill>
                  <a:schemeClr val="bg1"/>
                </a:solidFill>
                <a:latin typeface="Bernhard Modern Roman" charset="0"/>
              </a:rPr>
              <a:t>Blueberry  </a:t>
            </a:r>
          </a:p>
          <a:p>
            <a:pPr>
              <a:lnSpc>
                <a:spcPct val="35000"/>
              </a:lnSpc>
              <a:spcBef>
                <a:spcPct val="50000"/>
              </a:spcBef>
            </a:pPr>
            <a:r>
              <a:rPr lang="en-US" altLang="en-US" sz="2000" i="0">
                <a:solidFill>
                  <a:schemeClr val="bg1"/>
                </a:solidFill>
                <a:latin typeface="Bernhard Modern Roman" charset="0"/>
              </a:rPr>
              <a:t>     Buddelia</a:t>
            </a:r>
          </a:p>
          <a:p>
            <a:pPr>
              <a:lnSpc>
                <a:spcPct val="35000"/>
              </a:lnSpc>
              <a:spcBef>
                <a:spcPct val="50000"/>
              </a:spcBef>
            </a:pPr>
            <a:r>
              <a:rPr lang="en-US" altLang="en-US" sz="2000" i="0">
                <a:solidFill>
                  <a:schemeClr val="bg1"/>
                </a:solidFill>
                <a:latin typeface="Bernhard Modern Roman" charset="0"/>
              </a:rPr>
              <a:t>     Phlox</a:t>
            </a:r>
          </a:p>
          <a:p>
            <a:pPr>
              <a:lnSpc>
                <a:spcPct val="35000"/>
              </a:lnSpc>
              <a:spcBef>
                <a:spcPct val="50000"/>
              </a:spcBef>
            </a:pPr>
            <a:endParaRPr lang="en-US" altLang="en-US" sz="2000" i="0">
              <a:solidFill>
                <a:srgbClr val="FFFF00"/>
              </a:solidFill>
              <a:latin typeface="Bernhard Modern Roman" charset="0"/>
            </a:endParaRPr>
          </a:p>
          <a:p>
            <a:pPr>
              <a:lnSpc>
                <a:spcPct val="35000"/>
              </a:lnSpc>
              <a:spcBef>
                <a:spcPct val="50000"/>
              </a:spcBef>
            </a:pPr>
            <a:r>
              <a:rPr lang="en-US" altLang="en-US" sz="2000" i="0">
                <a:solidFill>
                  <a:srgbClr val="FF00FF"/>
                </a:solidFill>
                <a:latin typeface="Bernhard Modern Roman" charset="0"/>
              </a:rPr>
              <a:t>Brood Period:	</a:t>
            </a:r>
          </a:p>
          <a:p>
            <a:pPr>
              <a:lnSpc>
                <a:spcPct val="35000"/>
              </a:lnSpc>
              <a:spcBef>
                <a:spcPct val="50000"/>
              </a:spcBef>
            </a:pPr>
            <a:r>
              <a:rPr lang="en-US" altLang="en-US" sz="2000" i="0">
                <a:solidFill>
                  <a:srgbClr val="FFFF00"/>
                </a:solidFill>
                <a:latin typeface="Bernhard Modern Roman" charset="0"/>
              </a:rPr>
              <a:t>    </a:t>
            </a:r>
            <a:r>
              <a:rPr lang="en-US" altLang="en-US" sz="2000" i="0">
                <a:solidFill>
                  <a:schemeClr val="bg1"/>
                </a:solidFill>
                <a:latin typeface="Bernhard Modern Roman" charset="0"/>
              </a:rPr>
              <a:t>March, July</a:t>
            </a:r>
          </a:p>
          <a:p>
            <a:pPr>
              <a:lnSpc>
                <a:spcPct val="35000"/>
              </a:lnSpc>
              <a:spcBef>
                <a:spcPct val="50000"/>
              </a:spcBef>
            </a:pPr>
            <a:r>
              <a:rPr lang="en-US" altLang="en-US" sz="2000" i="0">
                <a:solidFill>
                  <a:srgbClr val="FFFF00"/>
                </a:solidFill>
                <a:latin typeface="Bernhard Modern Roman" charset="0"/>
              </a:rPr>
              <a:t>    </a:t>
            </a:r>
            <a:r>
              <a:rPr lang="en-US" altLang="en-US" sz="2000" i="0">
                <a:solidFill>
                  <a:schemeClr val="bg1"/>
                </a:solidFill>
                <a:latin typeface="Bernhard Modern Roman" charset="0"/>
              </a:rPr>
              <a:t>September</a:t>
            </a:r>
            <a:r>
              <a:rPr lang="en-US" altLang="en-US" sz="2000" i="0">
                <a:solidFill>
                  <a:srgbClr val="FFFF00"/>
                </a:solidFill>
                <a:latin typeface="Bernhard Modern Roman" charset="0"/>
              </a:rPr>
              <a:t> </a:t>
            </a:r>
          </a:p>
          <a:p>
            <a:pPr>
              <a:lnSpc>
                <a:spcPct val="35000"/>
              </a:lnSpc>
              <a:spcBef>
                <a:spcPct val="50000"/>
              </a:spcBef>
            </a:pPr>
            <a:endParaRPr lang="en-US" altLang="en-US" sz="2000" i="0">
              <a:solidFill>
                <a:srgbClr val="FFFF00"/>
              </a:solidFill>
              <a:latin typeface="Bernhard Modern Roman" charset="0"/>
            </a:endParaRPr>
          </a:p>
          <a:p>
            <a:pPr>
              <a:lnSpc>
                <a:spcPct val="35000"/>
              </a:lnSpc>
              <a:spcBef>
                <a:spcPct val="50000"/>
              </a:spcBef>
            </a:pPr>
            <a:r>
              <a:rPr lang="en-US" altLang="en-US" sz="2000" i="0">
                <a:solidFill>
                  <a:srgbClr val="FF00FF"/>
                </a:solidFill>
                <a:latin typeface="Bernhard Modern Roman" charset="0"/>
              </a:rPr>
              <a:t>Comments:</a:t>
            </a:r>
          </a:p>
          <a:p>
            <a:pPr>
              <a:lnSpc>
                <a:spcPct val="35000"/>
              </a:lnSpc>
              <a:spcBef>
                <a:spcPct val="50000"/>
              </a:spcBef>
            </a:pPr>
            <a:r>
              <a:rPr lang="en-US" altLang="en-US" sz="2000" i="0">
                <a:solidFill>
                  <a:schemeClr val="bg1"/>
                </a:solidFill>
                <a:latin typeface="Bernhard Modern Roman" charset="0"/>
              </a:rPr>
              <a:t>    Very nervous </a:t>
            </a:r>
          </a:p>
          <a:p>
            <a:pPr>
              <a:lnSpc>
                <a:spcPct val="35000"/>
              </a:lnSpc>
              <a:spcBef>
                <a:spcPct val="50000"/>
              </a:spcBef>
            </a:pPr>
            <a:r>
              <a:rPr lang="en-US" altLang="en-US" sz="2000" i="0">
                <a:solidFill>
                  <a:schemeClr val="bg1"/>
                </a:solidFill>
                <a:latin typeface="Bernhard Modern Roman" charset="0"/>
              </a:rPr>
              <a:t>    Flier. Flies low to</a:t>
            </a:r>
          </a:p>
          <a:p>
            <a:pPr>
              <a:lnSpc>
                <a:spcPct val="35000"/>
              </a:lnSpc>
              <a:spcBef>
                <a:spcPct val="50000"/>
              </a:spcBef>
            </a:pPr>
            <a:r>
              <a:rPr lang="en-US" altLang="en-US" sz="2000" i="0">
                <a:solidFill>
                  <a:schemeClr val="bg1"/>
                </a:solidFill>
                <a:latin typeface="Bernhard Modern Roman" charset="0"/>
              </a:rPr>
              <a:t>    the ground.</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3"/>
          <p:cNvSpPr>
            <a:spLocks noGrp="1"/>
          </p:cNvSpPr>
          <p:nvPr>
            <p:ph type="sldNum" sz="quarter" idx="12"/>
          </p:nvPr>
        </p:nvSpPr>
        <p:spPr/>
        <p:txBody>
          <a:bodyPr/>
          <a:lstStyle/>
          <a:p>
            <a:fld id="{EEF607CA-2E32-6346-A4A5-D3DA9E2F37B5}" type="slidenum">
              <a:rPr lang="en-US" altLang="en-US"/>
              <a:pPr/>
              <a:t>124</a:t>
            </a:fld>
            <a:endParaRPr lang="en-US" altLang="en-US"/>
          </a:p>
        </p:txBody>
      </p:sp>
      <p:pic>
        <p:nvPicPr>
          <p:cNvPr id="677890" name="Picture 2" descr="Image75"/>
          <p:cNvPicPr>
            <a:picLocks noChangeAspect="1" noChangeArrowheads="1"/>
          </p:cNvPicPr>
          <p:nvPr/>
        </p:nvPicPr>
        <p:blipFill>
          <a:blip r:embed="rId2">
            <a:lum bright="4000"/>
            <a:extLst>
              <a:ext uri="{28A0092B-C50C-407E-A947-70E740481C1C}">
                <a14:useLocalDpi xmlns:a14="http://schemas.microsoft.com/office/drawing/2010/main" val="0"/>
              </a:ext>
            </a:extLst>
          </a:blip>
          <a:srcRect/>
          <a:stretch>
            <a:fillRect/>
          </a:stretch>
        </p:blipFill>
        <p:spPr bwMode="auto">
          <a:xfrm>
            <a:off x="3352800" y="1676400"/>
            <a:ext cx="5314950" cy="4183063"/>
          </a:xfrm>
          <a:prstGeom prst="rect">
            <a:avLst/>
          </a:prstGeom>
          <a:noFill/>
          <a:extLst>
            <a:ext uri="{909E8E84-426E-40DD-AFC4-6F175D3DCCD1}">
              <a14:hiddenFill xmlns:a14="http://schemas.microsoft.com/office/drawing/2010/main">
                <a:solidFill>
                  <a:srgbClr val="FFFFFF"/>
                </a:solidFill>
              </a14:hiddenFill>
            </a:ext>
          </a:extLst>
        </p:spPr>
      </p:pic>
      <p:sp>
        <p:nvSpPr>
          <p:cNvPr id="677891" name="Rectangle 3"/>
          <p:cNvSpPr>
            <a:spLocks noChangeArrowheads="1"/>
          </p:cNvSpPr>
          <p:nvPr/>
        </p:nvSpPr>
        <p:spPr bwMode="auto">
          <a:xfrm>
            <a:off x="990600" y="609600"/>
            <a:ext cx="71628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lvl1pPr>
              <a:defRPr sz="2400">
                <a:solidFill>
                  <a:schemeClr val="tx1"/>
                </a:solidFill>
                <a:latin typeface="Times New Roman" charset="0"/>
              </a:defRPr>
            </a:lvl1pPr>
            <a:lvl2pPr>
              <a:defRPr sz="2400">
                <a:solidFill>
                  <a:schemeClr val="tx1"/>
                </a:solidFill>
                <a:latin typeface="Times New Roman" charset="0"/>
              </a:defRPr>
            </a:lvl2pPr>
            <a:lvl3pPr>
              <a:defRPr sz="2400">
                <a:solidFill>
                  <a:schemeClr val="tx1"/>
                </a:solidFill>
                <a:latin typeface="Times New Roman" charset="0"/>
              </a:defRPr>
            </a:lvl3pPr>
            <a:lvl4pPr>
              <a:defRPr sz="2400">
                <a:solidFill>
                  <a:schemeClr val="tx1"/>
                </a:solidFill>
                <a:latin typeface="Times New Roman" charset="0"/>
              </a:defRPr>
            </a:lvl4pPr>
            <a:lvl5pPr>
              <a:defRPr sz="2400">
                <a:solidFill>
                  <a:schemeClr val="tx1"/>
                </a:solidFill>
                <a:latin typeface="Times New Roman" charset="0"/>
              </a:defRPr>
            </a:lvl5pPr>
            <a:lvl6pPr marL="457200" fontAlgn="base">
              <a:spcBef>
                <a:spcPct val="0"/>
              </a:spcBef>
              <a:spcAft>
                <a:spcPct val="0"/>
              </a:spcAft>
              <a:defRPr sz="2400">
                <a:solidFill>
                  <a:schemeClr val="tx1"/>
                </a:solidFill>
                <a:latin typeface="Times New Roman" charset="0"/>
              </a:defRPr>
            </a:lvl6pPr>
            <a:lvl7pPr marL="914400" fontAlgn="base">
              <a:spcBef>
                <a:spcPct val="0"/>
              </a:spcBef>
              <a:spcAft>
                <a:spcPct val="0"/>
              </a:spcAft>
              <a:defRPr sz="2400">
                <a:solidFill>
                  <a:schemeClr val="tx1"/>
                </a:solidFill>
                <a:latin typeface="Times New Roman" charset="0"/>
              </a:defRPr>
            </a:lvl7pPr>
            <a:lvl8pPr marL="1371600" fontAlgn="base">
              <a:spcBef>
                <a:spcPct val="0"/>
              </a:spcBef>
              <a:spcAft>
                <a:spcPct val="0"/>
              </a:spcAft>
              <a:defRPr sz="2400">
                <a:solidFill>
                  <a:schemeClr val="tx1"/>
                </a:solidFill>
                <a:latin typeface="Times New Roman" charset="0"/>
              </a:defRPr>
            </a:lvl8pPr>
            <a:lvl9pPr marL="1828800" fontAlgn="base">
              <a:spcBef>
                <a:spcPct val="0"/>
              </a:spcBef>
              <a:spcAft>
                <a:spcPct val="0"/>
              </a:spcAft>
              <a:defRPr sz="2400">
                <a:solidFill>
                  <a:schemeClr val="tx1"/>
                </a:solidFill>
                <a:latin typeface="Times New Roman" charset="0"/>
              </a:defRPr>
            </a:lvl9pPr>
          </a:lstStyle>
          <a:p>
            <a:pPr algn="ctr"/>
            <a:r>
              <a:rPr lang="en-US" altLang="en-US" sz="4400" i="0">
                <a:solidFill>
                  <a:srgbClr val="FFFF00"/>
                </a:solidFill>
                <a:latin typeface="Bernhard Modern Roman" charset="0"/>
              </a:rPr>
              <a:t>Giant Swallowtail</a:t>
            </a:r>
            <a:r>
              <a:rPr lang="en-US" altLang="en-US" sz="3600" i="0">
                <a:solidFill>
                  <a:srgbClr val="FFFF00"/>
                </a:solidFill>
                <a:latin typeface="Bernhard Modern Roman" charset="0"/>
              </a:rPr>
              <a:t/>
            </a:r>
            <a:br>
              <a:rPr lang="en-US" altLang="en-US" sz="3600" i="0">
                <a:solidFill>
                  <a:srgbClr val="FFFF00"/>
                </a:solidFill>
                <a:latin typeface="Bernhard Modern Roman" charset="0"/>
              </a:rPr>
            </a:br>
            <a:endParaRPr lang="en-US" altLang="en-US">
              <a:solidFill>
                <a:srgbClr val="FFFF00"/>
              </a:solidFill>
              <a:latin typeface="Bernhard Modern Roman" charset="0"/>
            </a:endParaRPr>
          </a:p>
        </p:txBody>
      </p:sp>
      <p:sp>
        <p:nvSpPr>
          <p:cNvPr id="677892" name="Text Box 4"/>
          <p:cNvSpPr txBox="1">
            <a:spLocks noChangeArrowheads="1"/>
          </p:cNvSpPr>
          <p:nvPr/>
        </p:nvSpPr>
        <p:spPr bwMode="auto">
          <a:xfrm>
            <a:off x="4648200" y="5943600"/>
            <a:ext cx="28479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b="0" i="0">
                <a:solidFill>
                  <a:schemeClr val="hlink"/>
                </a:solidFill>
                <a:latin typeface="Times New Roman" charset="0"/>
              </a:rPr>
              <a:t>Heraclides crespontes</a:t>
            </a:r>
          </a:p>
        </p:txBody>
      </p:sp>
      <p:sp>
        <p:nvSpPr>
          <p:cNvPr id="677893" name="Rectangle 5"/>
          <p:cNvSpPr>
            <a:spLocks noChangeArrowheads="1"/>
          </p:cNvSpPr>
          <p:nvPr/>
        </p:nvSpPr>
        <p:spPr bwMode="auto">
          <a:xfrm>
            <a:off x="609600" y="1295400"/>
            <a:ext cx="2743200" cy="4856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nSpc>
                <a:spcPct val="35000"/>
              </a:lnSpc>
              <a:spcBef>
                <a:spcPct val="50000"/>
              </a:spcBef>
            </a:pPr>
            <a:r>
              <a:rPr lang="en-US" altLang="en-US" sz="2000" i="0">
                <a:solidFill>
                  <a:srgbClr val="FF00FF"/>
                </a:solidFill>
                <a:latin typeface="Bernhard Modern Roman" charset="0"/>
              </a:rPr>
              <a:t>Range:  </a:t>
            </a:r>
          </a:p>
          <a:p>
            <a:pPr>
              <a:lnSpc>
                <a:spcPct val="35000"/>
              </a:lnSpc>
              <a:spcBef>
                <a:spcPct val="50000"/>
              </a:spcBef>
            </a:pPr>
            <a:r>
              <a:rPr lang="en-US" altLang="en-US" sz="2000" i="0">
                <a:solidFill>
                  <a:srgbClr val="FF00FF"/>
                </a:solidFill>
                <a:latin typeface="Bernhard Modern Roman" charset="0"/>
              </a:rPr>
              <a:t>      </a:t>
            </a:r>
            <a:r>
              <a:rPr lang="en-US" altLang="en-US" sz="2000" i="0">
                <a:solidFill>
                  <a:schemeClr val="bg1"/>
                </a:solidFill>
                <a:latin typeface="Bernhard Modern Roman" charset="0"/>
              </a:rPr>
              <a:t>Southeastern NA</a:t>
            </a:r>
          </a:p>
          <a:p>
            <a:pPr>
              <a:lnSpc>
                <a:spcPct val="35000"/>
              </a:lnSpc>
              <a:spcBef>
                <a:spcPct val="50000"/>
              </a:spcBef>
            </a:pPr>
            <a:endParaRPr lang="en-US" altLang="en-US" sz="2000" i="0">
              <a:solidFill>
                <a:srgbClr val="FF00FF"/>
              </a:solidFill>
              <a:latin typeface="Bernhard Modern Roman" charset="0"/>
            </a:endParaRPr>
          </a:p>
          <a:p>
            <a:pPr>
              <a:lnSpc>
                <a:spcPct val="35000"/>
              </a:lnSpc>
              <a:spcBef>
                <a:spcPct val="50000"/>
              </a:spcBef>
            </a:pPr>
            <a:r>
              <a:rPr lang="en-US" altLang="en-US" sz="2000" i="0">
                <a:solidFill>
                  <a:srgbClr val="FF00FF"/>
                </a:solidFill>
                <a:latin typeface="Bernhard Modern Roman" charset="0"/>
              </a:rPr>
              <a:t>Host Plant(s)</a:t>
            </a:r>
          </a:p>
          <a:p>
            <a:pPr>
              <a:lnSpc>
                <a:spcPct val="35000"/>
              </a:lnSpc>
              <a:spcBef>
                <a:spcPct val="50000"/>
              </a:spcBef>
            </a:pPr>
            <a:r>
              <a:rPr lang="en-US" altLang="en-US" sz="2000" i="0">
                <a:solidFill>
                  <a:srgbClr val="FFFF00"/>
                </a:solidFill>
                <a:latin typeface="Bernhard Modern Roman" charset="0"/>
              </a:rPr>
              <a:t>     </a:t>
            </a:r>
            <a:r>
              <a:rPr lang="en-US" altLang="en-US" sz="2000" i="0">
                <a:solidFill>
                  <a:schemeClr val="bg1"/>
                </a:solidFill>
                <a:latin typeface="Bernhard Modern Roman" charset="0"/>
              </a:rPr>
              <a:t>Orange Trees</a:t>
            </a:r>
          </a:p>
          <a:p>
            <a:pPr>
              <a:lnSpc>
                <a:spcPct val="35000"/>
              </a:lnSpc>
              <a:spcBef>
                <a:spcPct val="50000"/>
              </a:spcBef>
            </a:pPr>
            <a:r>
              <a:rPr lang="en-US" altLang="en-US" sz="2000" i="0">
                <a:solidFill>
                  <a:schemeClr val="bg1"/>
                </a:solidFill>
                <a:latin typeface="Bernhard Modern Roman" charset="0"/>
              </a:rPr>
              <a:t>     Lemons, Rue</a:t>
            </a:r>
          </a:p>
          <a:p>
            <a:pPr>
              <a:lnSpc>
                <a:spcPct val="35000"/>
              </a:lnSpc>
              <a:spcBef>
                <a:spcPct val="50000"/>
              </a:spcBef>
            </a:pPr>
            <a:endParaRPr lang="en-US" altLang="en-US" sz="2000" i="0">
              <a:solidFill>
                <a:srgbClr val="FFFF00"/>
              </a:solidFill>
              <a:latin typeface="Bernhard Modern Roman" charset="0"/>
            </a:endParaRPr>
          </a:p>
          <a:p>
            <a:pPr>
              <a:lnSpc>
                <a:spcPct val="35000"/>
              </a:lnSpc>
              <a:spcBef>
                <a:spcPct val="50000"/>
              </a:spcBef>
            </a:pPr>
            <a:r>
              <a:rPr lang="en-US" altLang="en-US" sz="2000" i="0">
                <a:solidFill>
                  <a:srgbClr val="FF00FF"/>
                </a:solidFill>
                <a:latin typeface="Bernhard Modern Roman" charset="0"/>
              </a:rPr>
              <a:t>Attractors  </a:t>
            </a:r>
          </a:p>
          <a:p>
            <a:pPr>
              <a:lnSpc>
                <a:spcPct val="35000"/>
              </a:lnSpc>
              <a:spcBef>
                <a:spcPct val="50000"/>
              </a:spcBef>
            </a:pPr>
            <a:r>
              <a:rPr lang="en-US" altLang="en-US" sz="2000" i="0">
                <a:solidFill>
                  <a:srgbClr val="FFFF00"/>
                </a:solidFill>
                <a:latin typeface="Bernhard Modern Roman" charset="0"/>
              </a:rPr>
              <a:t>     </a:t>
            </a:r>
            <a:r>
              <a:rPr lang="en-US" altLang="en-US" sz="2000" i="0">
                <a:solidFill>
                  <a:schemeClr val="bg1"/>
                </a:solidFill>
                <a:latin typeface="Bernhard Modern Roman" charset="0"/>
              </a:rPr>
              <a:t>Pentas</a:t>
            </a:r>
          </a:p>
          <a:p>
            <a:pPr>
              <a:lnSpc>
                <a:spcPct val="35000"/>
              </a:lnSpc>
              <a:spcBef>
                <a:spcPct val="50000"/>
              </a:spcBef>
            </a:pPr>
            <a:r>
              <a:rPr lang="en-US" altLang="en-US" sz="2000" i="0">
                <a:solidFill>
                  <a:schemeClr val="bg1"/>
                </a:solidFill>
                <a:latin typeface="Bernhard Modern Roman" charset="0"/>
              </a:rPr>
              <a:t>     Lantana  </a:t>
            </a:r>
          </a:p>
          <a:p>
            <a:pPr>
              <a:lnSpc>
                <a:spcPct val="35000"/>
              </a:lnSpc>
              <a:spcBef>
                <a:spcPct val="50000"/>
              </a:spcBef>
            </a:pPr>
            <a:r>
              <a:rPr lang="en-US" altLang="en-US" sz="2000" i="0">
                <a:solidFill>
                  <a:schemeClr val="bg1"/>
                </a:solidFill>
                <a:latin typeface="Bernhard Modern Roman" charset="0"/>
              </a:rPr>
              <a:t>     Buddelia</a:t>
            </a:r>
          </a:p>
          <a:p>
            <a:pPr>
              <a:lnSpc>
                <a:spcPct val="35000"/>
              </a:lnSpc>
              <a:spcBef>
                <a:spcPct val="50000"/>
              </a:spcBef>
            </a:pPr>
            <a:r>
              <a:rPr lang="en-US" altLang="en-US" sz="2000" i="0">
                <a:solidFill>
                  <a:schemeClr val="bg1"/>
                </a:solidFill>
                <a:latin typeface="Bernhard Modern Roman" charset="0"/>
              </a:rPr>
              <a:t>     Phlox</a:t>
            </a:r>
          </a:p>
          <a:p>
            <a:pPr>
              <a:lnSpc>
                <a:spcPct val="35000"/>
              </a:lnSpc>
              <a:spcBef>
                <a:spcPct val="50000"/>
              </a:spcBef>
            </a:pPr>
            <a:endParaRPr lang="en-US" altLang="en-US" sz="2000" i="0">
              <a:solidFill>
                <a:srgbClr val="FFFF00"/>
              </a:solidFill>
              <a:latin typeface="Bernhard Modern Roman" charset="0"/>
            </a:endParaRPr>
          </a:p>
          <a:p>
            <a:pPr>
              <a:lnSpc>
                <a:spcPct val="35000"/>
              </a:lnSpc>
              <a:spcBef>
                <a:spcPct val="50000"/>
              </a:spcBef>
            </a:pPr>
            <a:r>
              <a:rPr lang="en-US" altLang="en-US" sz="2000" i="0">
                <a:solidFill>
                  <a:srgbClr val="FF00FF"/>
                </a:solidFill>
                <a:latin typeface="Bernhard Modern Roman" charset="0"/>
              </a:rPr>
              <a:t>Brood Period:	</a:t>
            </a:r>
          </a:p>
          <a:p>
            <a:pPr>
              <a:lnSpc>
                <a:spcPct val="35000"/>
              </a:lnSpc>
              <a:spcBef>
                <a:spcPct val="50000"/>
              </a:spcBef>
            </a:pPr>
            <a:r>
              <a:rPr lang="en-US" altLang="en-US" sz="2000" i="0">
                <a:solidFill>
                  <a:srgbClr val="FFFF00"/>
                </a:solidFill>
                <a:latin typeface="Bernhard Modern Roman" charset="0"/>
              </a:rPr>
              <a:t>    </a:t>
            </a:r>
            <a:r>
              <a:rPr lang="en-US" altLang="en-US" sz="2000" i="0">
                <a:solidFill>
                  <a:schemeClr val="bg1"/>
                </a:solidFill>
                <a:latin typeface="Bernhard Modern Roman" charset="0"/>
              </a:rPr>
              <a:t>April + July</a:t>
            </a:r>
          </a:p>
          <a:p>
            <a:pPr>
              <a:lnSpc>
                <a:spcPct val="35000"/>
              </a:lnSpc>
              <a:spcBef>
                <a:spcPct val="50000"/>
              </a:spcBef>
            </a:pPr>
            <a:endParaRPr lang="en-US" altLang="en-US" sz="2000" i="0">
              <a:solidFill>
                <a:srgbClr val="FFFF00"/>
              </a:solidFill>
              <a:latin typeface="Bernhard Modern Roman" charset="0"/>
            </a:endParaRPr>
          </a:p>
          <a:p>
            <a:pPr>
              <a:lnSpc>
                <a:spcPct val="35000"/>
              </a:lnSpc>
              <a:spcBef>
                <a:spcPct val="50000"/>
              </a:spcBef>
            </a:pPr>
            <a:r>
              <a:rPr lang="en-US" altLang="en-US" sz="2000" i="0">
                <a:solidFill>
                  <a:srgbClr val="FF00FF"/>
                </a:solidFill>
                <a:latin typeface="Bernhard Modern Roman" charset="0"/>
              </a:rPr>
              <a:t>Comments:</a:t>
            </a:r>
          </a:p>
          <a:p>
            <a:pPr>
              <a:lnSpc>
                <a:spcPct val="35000"/>
              </a:lnSpc>
              <a:spcBef>
                <a:spcPct val="50000"/>
              </a:spcBef>
            </a:pPr>
            <a:r>
              <a:rPr lang="en-US" altLang="en-US" sz="2000" i="0">
                <a:solidFill>
                  <a:schemeClr val="bg1"/>
                </a:solidFill>
                <a:latin typeface="Bernhard Modern Roman" charset="0"/>
              </a:rPr>
              <a:t>    Can very fly long </a:t>
            </a:r>
          </a:p>
          <a:p>
            <a:pPr>
              <a:lnSpc>
                <a:spcPct val="35000"/>
              </a:lnSpc>
              <a:spcBef>
                <a:spcPct val="50000"/>
              </a:spcBef>
            </a:pPr>
            <a:r>
              <a:rPr lang="en-US" altLang="en-US" sz="2000" i="0">
                <a:solidFill>
                  <a:schemeClr val="bg1"/>
                </a:solidFill>
                <a:latin typeface="Bernhard Modern Roman" charset="0"/>
              </a:rPr>
              <a:t>Distances.  </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3"/>
          <p:cNvSpPr>
            <a:spLocks noGrp="1"/>
          </p:cNvSpPr>
          <p:nvPr>
            <p:ph type="sldNum" sz="quarter" idx="12"/>
          </p:nvPr>
        </p:nvSpPr>
        <p:spPr/>
        <p:txBody>
          <a:bodyPr/>
          <a:lstStyle/>
          <a:p>
            <a:fld id="{33B01F57-E135-6646-924D-E2F59D38284C}" type="slidenum">
              <a:rPr lang="en-US" altLang="en-US"/>
              <a:pPr/>
              <a:t>125</a:t>
            </a:fld>
            <a:endParaRPr lang="en-US" altLang="en-US"/>
          </a:p>
        </p:txBody>
      </p:sp>
      <p:pic>
        <p:nvPicPr>
          <p:cNvPr id="678914" name="Picture 2" descr="REDSPOTRESTY"/>
          <p:cNvPicPr>
            <a:picLocks noChangeAspect="1" noChangeArrowheads="1"/>
          </p:cNvPicPr>
          <p:nvPr/>
        </p:nvPicPr>
        <p:blipFill>
          <a:blip r:embed="rId2">
            <a:lum bright="-22000" contrast="40000"/>
            <a:extLst>
              <a:ext uri="{28A0092B-C50C-407E-A947-70E740481C1C}">
                <a14:useLocalDpi xmlns:a14="http://schemas.microsoft.com/office/drawing/2010/main" val="0"/>
              </a:ext>
            </a:extLst>
          </a:blip>
          <a:srcRect/>
          <a:stretch>
            <a:fillRect/>
          </a:stretch>
        </p:blipFill>
        <p:spPr bwMode="auto">
          <a:xfrm>
            <a:off x="3352800" y="1828800"/>
            <a:ext cx="5181600" cy="4029075"/>
          </a:xfrm>
          <a:prstGeom prst="rect">
            <a:avLst/>
          </a:prstGeom>
          <a:noFill/>
          <a:extLst>
            <a:ext uri="{909E8E84-426E-40DD-AFC4-6F175D3DCCD1}">
              <a14:hiddenFill xmlns:a14="http://schemas.microsoft.com/office/drawing/2010/main">
                <a:solidFill>
                  <a:srgbClr val="FFFFFF"/>
                </a:solidFill>
              </a14:hiddenFill>
            </a:ext>
          </a:extLst>
        </p:spPr>
      </p:pic>
      <p:pic>
        <p:nvPicPr>
          <p:cNvPr id="678915" name="Picture 3" descr="reds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5600" y="1828800"/>
            <a:ext cx="2592388" cy="4038600"/>
          </a:xfrm>
          <a:prstGeom prst="rect">
            <a:avLst/>
          </a:prstGeom>
          <a:noFill/>
          <a:extLst>
            <a:ext uri="{909E8E84-426E-40DD-AFC4-6F175D3DCCD1}">
              <a14:hiddenFill xmlns:a14="http://schemas.microsoft.com/office/drawing/2010/main">
                <a:solidFill>
                  <a:srgbClr val="FFFFFF"/>
                </a:solidFill>
              </a14:hiddenFill>
            </a:ext>
          </a:extLst>
        </p:spPr>
      </p:pic>
      <p:sp>
        <p:nvSpPr>
          <p:cNvPr id="678916" name="Rectangle 4"/>
          <p:cNvSpPr>
            <a:spLocks noChangeArrowheads="1"/>
          </p:cNvSpPr>
          <p:nvPr/>
        </p:nvSpPr>
        <p:spPr bwMode="auto">
          <a:xfrm>
            <a:off x="914400" y="457200"/>
            <a:ext cx="71628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lvl1pPr>
              <a:defRPr sz="2400">
                <a:solidFill>
                  <a:schemeClr val="tx1"/>
                </a:solidFill>
                <a:latin typeface="Times New Roman" charset="0"/>
              </a:defRPr>
            </a:lvl1pPr>
            <a:lvl2pPr>
              <a:defRPr sz="2400">
                <a:solidFill>
                  <a:schemeClr val="tx1"/>
                </a:solidFill>
                <a:latin typeface="Times New Roman" charset="0"/>
              </a:defRPr>
            </a:lvl2pPr>
            <a:lvl3pPr>
              <a:defRPr sz="2400">
                <a:solidFill>
                  <a:schemeClr val="tx1"/>
                </a:solidFill>
                <a:latin typeface="Times New Roman" charset="0"/>
              </a:defRPr>
            </a:lvl3pPr>
            <a:lvl4pPr>
              <a:defRPr sz="2400">
                <a:solidFill>
                  <a:schemeClr val="tx1"/>
                </a:solidFill>
                <a:latin typeface="Times New Roman" charset="0"/>
              </a:defRPr>
            </a:lvl4pPr>
            <a:lvl5pPr>
              <a:defRPr sz="2400">
                <a:solidFill>
                  <a:schemeClr val="tx1"/>
                </a:solidFill>
                <a:latin typeface="Times New Roman" charset="0"/>
              </a:defRPr>
            </a:lvl5pPr>
            <a:lvl6pPr marL="457200" fontAlgn="base">
              <a:spcBef>
                <a:spcPct val="0"/>
              </a:spcBef>
              <a:spcAft>
                <a:spcPct val="0"/>
              </a:spcAft>
              <a:defRPr sz="2400">
                <a:solidFill>
                  <a:schemeClr val="tx1"/>
                </a:solidFill>
                <a:latin typeface="Times New Roman" charset="0"/>
              </a:defRPr>
            </a:lvl6pPr>
            <a:lvl7pPr marL="914400" fontAlgn="base">
              <a:spcBef>
                <a:spcPct val="0"/>
              </a:spcBef>
              <a:spcAft>
                <a:spcPct val="0"/>
              </a:spcAft>
              <a:defRPr sz="2400">
                <a:solidFill>
                  <a:schemeClr val="tx1"/>
                </a:solidFill>
                <a:latin typeface="Times New Roman" charset="0"/>
              </a:defRPr>
            </a:lvl7pPr>
            <a:lvl8pPr marL="1371600" fontAlgn="base">
              <a:spcBef>
                <a:spcPct val="0"/>
              </a:spcBef>
              <a:spcAft>
                <a:spcPct val="0"/>
              </a:spcAft>
              <a:defRPr sz="2400">
                <a:solidFill>
                  <a:schemeClr val="tx1"/>
                </a:solidFill>
                <a:latin typeface="Times New Roman" charset="0"/>
              </a:defRPr>
            </a:lvl8pPr>
            <a:lvl9pPr marL="1828800" fontAlgn="base">
              <a:spcBef>
                <a:spcPct val="0"/>
              </a:spcBef>
              <a:spcAft>
                <a:spcPct val="0"/>
              </a:spcAft>
              <a:defRPr sz="2400">
                <a:solidFill>
                  <a:schemeClr val="tx1"/>
                </a:solidFill>
                <a:latin typeface="Times New Roman" charset="0"/>
              </a:defRPr>
            </a:lvl9pPr>
          </a:lstStyle>
          <a:p>
            <a:pPr algn="ctr"/>
            <a:r>
              <a:rPr lang="en-US" altLang="en-US" sz="4400" i="0">
                <a:solidFill>
                  <a:srgbClr val="FFFF00"/>
                </a:solidFill>
                <a:latin typeface="Bernhard Modern Roman" charset="0"/>
              </a:rPr>
              <a:t>Red Spotted Purple</a:t>
            </a:r>
            <a:r>
              <a:rPr lang="en-US" altLang="en-US" sz="3600" i="0">
                <a:solidFill>
                  <a:srgbClr val="FFFF00"/>
                </a:solidFill>
                <a:latin typeface="Bernhard Modern Roman" charset="0"/>
              </a:rPr>
              <a:t/>
            </a:r>
            <a:br>
              <a:rPr lang="en-US" altLang="en-US" sz="3600" i="0">
                <a:solidFill>
                  <a:srgbClr val="FFFF00"/>
                </a:solidFill>
                <a:latin typeface="Bernhard Modern Roman" charset="0"/>
              </a:rPr>
            </a:br>
            <a:endParaRPr lang="en-US" altLang="en-US">
              <a:solidFill>
                <a:srgbClr val="FFFF00"/>
              </a:solidFill>
              <a:latin typeface="Bernhard Modern Roman" charset="0"/>
            </a:endParaRPr>
          </a:p>
        </p:txBody>
      </p:sp>
      <p:sp>
        <p:nvSpPr>
          <p:cNvPr id="678917" name="Text Box 5"/>
          <p:cNvSpPr txBox="1">
            <a:spLocks noChangeArrowheads="1"/>
          </p:cNvSpPr>
          <p:nvPr/>
        </p:nvSpPr>
        <p:spPr bwMode="auto">
          <a:xfrm>
            <a:off x="4343400" y="5943600"/>
            <a:ext cx="26939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b="0" i="0">
                <a:solidFill>
                  <a:schemeClr val="hlink"/>
                </a:solidFill>
                <a:latin typeface="Times New Roman" charset="0"/>
              </a:rPr>
              <a:t>Basilarchia astyanax</a:t>
            </a:r>
          </a:p>
        </p:txBody>
      </p:sp>
      <p:sp>
        <p:nvSpPr>
          <p:cNvPr id="678918" name="Rectangle 6"/>
          <p:cNvSpPr>
            <a:spLocks noChangeArrowheads="1"/>
          </p:cNvSpPr>
          <p:nvPr/>
        </p:nvSpPr>
        <p:spPr bwMode="auto">
          <a:xfrm>
            <a:off x="609600" y="1295400"/>
            <a:ext cx="2362200" cy="4856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nSpc>
                <a:spcPct val="35000"/>
              </a:lnSpc>
              <a:spcBef>
                <a:spcPct val="50000"/>
              </a:spcBef>
            </a:pPr>
            <a:r>
              <a:rPr lang="en-US" altLang="en-US" sz="2000" i="0">
                <a:solidFill>
                  <a:srgbClr val="FF00FF"/>
                </a:solidFill>
                <a:latin typeface="Bernhard Modern Roman" charset="0"/>
              </a:rPr>
              <a:t>Range:  </a:t>
            </a:r>
          </a:p>
          <a:p>
            <a:pPr>
              <a:lnSpc>
                <a:spcPct val="35000"/>
              </a:lnSpc>
              <a:spcBef>
                <a:spcPct val="50000"/>
              </a:spcBef>
            </a:pPr>
            <a:r>
              <a:rPr lang="en-US" altLang="en-US" sz="2000" i="0">
                <a:solidFill>
                  <a:srgbClr val="FF00FF"/>
                </a:solidFill>
                <a:latin typeface="Bernhard Modern Roman" charset="0"/>
              </a:rPr>
              <a:t>      </a:t>
            </a:r>
            <a:r>
              <a:rPr lang="en-US" altLang="en-US" sz="2000" i="0">
                <a:solidFill>
                  <a:schemeClr val="bg1"/>
                </a:solidFill>
                <a:latin typeface="Bernhard Modern Roman" charset="0"/>
              </a:rPr>
              <a:t>Most U.S States</a:t>
            </a:r>
          </a:p>
          <a:p>
            <a:pPr>
              <a:lnSpc>
                <a:spcPct val="35000"/>
              </a:lnSpc>
              <a:spcBef>
                <a:spcPct val="50000"/>
              </a:spcBef>
            </a:pPr>
            <a:endParaRPr lang="en-US" altLang="en-US" sz="2000" i="0">
              <a:solidFill>
                <a:srgbClr val="FF00FF"/>
              </a:solidFill>
              <a:latin typeface="Bernhard Modern Roman" charset="0"/>
            </a:endParaRPr>
          </a:p>
          <a:p>
            <a:pPr>
              <a:lnSpc>
                <a:spcPct val="35000"/>
              </a:lnSpc>
              <a:spcBef>
                <a:spcPct val="50000"/>
              </a:spcBef>
            </a:pPr>
            <a:r>
              <a:rPr lang="en-US" altLang="en-US" sz="2000" i="0">
                <a:solidFill>
                  <a:srgbClr val="FF00FF"/>
                </a:solidFill>
                <a:latin typeface="Bernhard Modern Roman" charset="0"/>
              </a:rPr>
              <a:t>Host Plant(s)</a:t>
            </a:r>
          </a:p>
          <a:p>
            <a:pPr>
              <a:lnSpc>
                <a:spcPct val="35000"/>
              </a:lnSpc>
              <a:spcBef>
                <a:spcPct val="50000"/>
              </a:spcBef>
            </a:pPr>
            <a:r>
              <a:rPr lang="en-US" altLang="en-US" sz="2000" i="0">
                <a:solidFill>
                  <a:srgbClr val="FFFF00"/>
                </a:solidFill>
                <a:latin typeface="Bernhard Modern Roman" charset="0"/>
              </a:rPr>
              <a:t>     </a:t>
            </a:r>
            <a:r>
              <a:rPr lang="en-US" altLang="en-US" sz="2000" i="0">
                <a:solidFill>
                  <a:schemeClr val="bg1"/>
                </a:solidFill>
                <a:latin typeface="Bernhard Modern Roman" charset="0"/>
              </a:rPr>
              <a:t>Cherry, Apple,</a:t>
            </a:r>
          </a:p>
          <a:p>
            <a:pPr>
              <a:lnSpc>
                <a:spcPct val="35000"/>
              </a:lnSpc>
              <a:spcBef>
                <a:spcPct val="50000"/>
              </a:spcBef>
            </a:pPr>
            <a:r>
              <a:rPr lang="en-US" altLang="en-US" sz="2000" i="0">
                <a:solidFill>
                  <a:schemeClr val="bg1"/>
                </a:solidFill>
                <a:latin typeface="Bernhard Modern Roman" charset="0"/>
              </a:rPr>
              <a:t>     Poplars, Willow.</a:t>
            </a:r>
          </a:p>
          <a:p>
            <a:pPr>
              <a:lnSpc>
                <a:spcPct val="35000"/>
              </a:lnSpc>
              <a:spcBef>
                <a:spcPct val="50000"/>
              </a:spcBef>
            </a:pPr>
            <a:endParaRPr lang="en-US" altLang="en-US" sz="2000" i="0">
              <a:solidFill>
                <a:srgbClr val="FFFF00"/>
              </a:solidFill>
              <a:latin typeface="Bernhard Modern Roman" charset="0"/>
            </a:endParaRPr>
          </a:p>
          <a:p>
            <a:pPr>
              <a:lnSpc>
                <a:spcPct val="35000"/>
              </a:lnSpc>
              <a:spcBef>
                <a:spcPct val="50000"/>
              </a:spcBef>
            </a:pPr>
            <a:r>
              <a:rPr lang="en-US" altLang="en-US" sz="2000" i="0">
                <a:solidFill>
                  <a:srgbClr val="FF00FF"/>
                </a:solidFill>
                <a:latin typeface="Bernhard Modern Roman" charset="0"/>
              </a:rPr>
              <a:t>Attractors  </a:t>
            </a:r>
          </a:p>
          <a:p>
            <a:pPr>
              <a:lnSpc>
                <a:spcPct val="35000"/>
              </a:lnSpc>
              <a:spcBef>
                <a:spcPct val="50000"/>
              </a:spcBef>
            </a:pPr>
            <a:r>
              <a:rPr lang="en-US" altLang="en-US" sz="2000" i="0">
                <a:solidFill>
                  <a:srgbClr val="FFFF00"/>
                </a:solidFill>
                <a:latin typeface="Bernhard Modern Roman" charset="0"/>
              </a:rPr>
              <a:t>     </a:t>
            </a:r>
            <a:r>
              <a:rPr lang="en-US" altLang="en-US" sz="2000" i="0">
                <a:solidFill>
                  <a:schemeClr val="bg1"/>
                </a:solidFill>
                <a:latin typeface="Bernhard Modern Roman" charset="0"/>
              </a:rPr>
              <a:t>Lantana</a:t>
            </a:r>
          </a:p>
          <a:p>
            <a:pPr>
              <a:lnSpc>
                <a:spcPct val="35000"/>
              </a:lnSpc>
              <a:spcBef>
                <a:spcPct val="50000"/>
              </a:spcBef>
            </a:pPr>
            <a:r>
              <a:rPr lang="en-US" altLang="en-US" sz="2000" i="0">
                <a:solidFill>
                  <a:schemeClr val="bg1"/>
                </a:solidFill>
                <a:latin typeface="Bernhard Modern Roman" charset="0"/>
              </a:rPr>
              <a:t>     Buddelia</a:t>
            </a:r>
          </a:p>
          <a:p>
            <a:pPr>
              <a:lnSpc>
                <a:spcPct val="35000"/>
              </a:lnSpc>
              <a:spcBef>
                <a:spcPct val="50000"/>
              </a:spcBef>
            </a:pPr>
            <a:r>
              <a:rPr lang="en-US" altLang="en-US" sz="2000" i="0">
                <a:solidFill>
                  <a:schemeClr val="bg1"/>
                </a:solidFill>
                <a:latin typeface="Bernhard Modern Roman" charset="0"/>
              </a:rPr>
              <a:t>     Phlox</a:t>
            </a:r>
          </a:p>
          <a:p>
            <a:pPr>
              <a:lnSpc>
                <a:spcPct val="35000"/>
              </a:lnSpc>
              <a:spcBef>
                <a:spcPct val="50000"/>
              </a:spcBef>
            </a:pPr>
            <a:r>
              <a:rPr lang="en-US" altLang="en-US" sz="2000" i="0">
                <a:solidFill>
                  <a:schemeClr val="bg1"/>
                </a:solidFill>
                <a:latin typeface="Bernhard Modern Roman" charset="0"/>
              </a:rPr>
              <a:t>     Cone Flower</a:t>
            </a:r>
          </a:p>
          <a:p>
            <a:pPr>
              <a:lnSpc>
                <a:spcPct val="35000"/>
              </a:lnSpc>
              <a:spcBef>
                <a:spcPct val="50000"/>
              </a:spcBef>
            </a:pPr>
            <a:endParaRPr lang="en-US" altLang="en-US" sz="2000" i="0">
              <a:solidFill>
                <a:srgbClr val="FFFF00"/>
              </a:solidFill>
              <a:latin typeface="Bernhard Modern Roman" charset="0"/>
            </a:endParaRPr>
          </a:p>
          <a:p>
            <a:pPr>
              <a:lnSpc>
                <a:spcPct val="35000"/>
              </a:lnSpc>
              <a:spcBef>
                <a:spcPct val="50000"/>
              </a:spcBef>
            </a:pPr>
            <a:r>
              <a:rPr lang="en-US" altLang="en-US" sz="2000" i="0">
                <a:solidFill>
                  <a:srgbClr val="FF00FF"/>
                </a:solidFill>
                <a:latin typeface="Bernhard Modern Roman" charset="0"/>
              </a:rPr>
              <a:t>Brood Period:	</a:t>
            </a:r>
          </a:p>
          <a:p>
            <a:pPr>
              <a:lnSpc>
                <a:spcPct val="35000"/>
              </a:lnSpc>
              <a:spcBef>
                <a:spcPct val="50000"/>
              </a:spcBef>
            </a:pPr>
            <a:r>
              <a:rPr lang="en-US" altLang="en-US" sz="2000" i="0">
                <a:solidFill>
                  <a:srgbClr val="FFFF00"/>
                </a:solidFill>
                <a:latin typeface="Bernhard Modern Roman" charset="0"/>
              </a:rPr>
              <a:t>    </a:t>
            </a:r>
            <a:r>
              <a:rPr lang="en-US" altLang="en-US" sz="2000" i="0">
                <a:solidFill>
                  <a:schemeClr val="bg1"/>
                </a:solidFill>
                <a:latin typeface="Bernhard Modern Roman" charset="0"/>
              </a:rPr>
              <a:t>April, June &amp;</a:t>
            </a:r>
          </a:p>
          <a:p>
            <a:pPr>
              <a:lnSpc>
                <a:spcPct val="35000"/>
              </a:lnSpc>
              <a:spcBef>
                <a:spcPct val="50000"/>
              </a:spcBef>
            </a:pPr>
            <a:r>
              <a:rPr lang="en-US" altLang="en-US" sz="2000" i="0">
                <a:solidFill>
                  <a:schemeClr val="bg1"/>
                </a:solidFill>
                <a:latin typeface="Bernhard Modern Roman" charset="0"/>
              </a:rPr>
              <a:t>    September</a:t>
            </a:r>
          </a:p>
          <a:p>
            <a:pPr>
              <a:lnSpc>
                <a:spcPct val="35000"/>
              </a:lnSpc>
              <a:spcBef>
                <a:spcPct val="50000"/>
              </a:spcBef>
            </a:pPr>
            <a:endParaRPr lang="en-US" altLang="en-US" sz="2000" i="0">
              <a:solidFill>
                <a:srgbClr val="FFFF00"/>
              </a:solidFill>
              <a:latin typeface="Bernhard Modern Roman" charset="0"/>
            </a:endParaRPr>
          </a:p>
          <a:p>
            <a:pPr>
              <a:lnSpc>
                <a:spcPct val="35000"/>
              </a:lnSpc>
              <a:spcBef>
                <a:spcPct val="50000"/>
              </a:spcBef>
            </a:pPr>
            <a:r>
              <a:rPr lang="en-US" altLang="en-US" sz="2000" i="0">
                <a:solidFill>
                  <a:srgbClr val="FF00FF"/>
                </a:solidFill>
                <a:latin typeface="Bernhard Modern Roman" charset="0"/>
              </a:rPr>
              <a:t>Comments:</a:t>
            </a:r>
          </a:p>
          <a:p>
            <a:pPr>
              <a:lnSpc>
                <a:spcPct val="35000"/>
              </a:lnSpc>
              <a:spcBef>
                <a:spcPct val="50000"/>
              </a:spcBef>
            </a:pPr>
            <a:r>
              <a:rPr lang="en-US" altLang="en-US" sz="2000" i="0">
                <a:solidFill>
                  <a:schemeClr val="bg1"/>
                </a:solidFill>
                <a:latin typeface="Bernhard Modern Roman" charset="0"/>
              </a:rPr>
              <a:t>    Loves To “Sun”</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3"/>
          <p:cNvSpPr>
            <a:spLocks noGrp="1"/>
          </p:cNvSpPr>
          <p:nvPr>
            <p:ph type="sldNum" sz="quarter" idx="12"/>
          </p:nvPr>
        </p:nvSpPr>
        <p:spPr/>
        <p:txBody>
          <a:bodyPr/>
          <a:lstStyle/>
          <a:p>
            <a:fld id="{5B53A9A1-2B40-9F4C-82F8-418F61146BB2}" type="slidenum">
              <a:rPr lang="en-US" altLang="en-US"/>
              <a:pPr/>
              <a:t>126</a:t>
            </a:fld>
            <a:endParaRPr lang="en-US" altLang="en-US"/>
          </a:p>
        </p:txBody>
      </p:sp>
      <p:pic>
        <p:nvPicPr>
          <p:cNvPr id="679938" name="Picture 2" descr="DIAN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19400" y="1600200"/>
            <a:ext cx="5943600" cy="3886200"/>
          </a:xfrm>
          <a:prstGeom prst="rect">
            <a:avLst/>
          </a:prstGeom>
          <a:noFill/>
          <a:extLst>
            <a:ext uri="{909E8E84-426E-40DD-AFC4-6F175D3DCCD1}">
              <a14:hiddenFill xmlns:a14="http://schemas.microsoft.com/office/drawing/2010/main">
                <a:solidFill>
                  <a:srgbClr val="FFFFFF"/>
                </a:solidFill>
              </a14:hiddenFill>
            </a:ext>
          </a:extLst>
        </p:spPr>
      </p:pic>
      <p:sp>
        <p:nvSpPr>
          <p:cNvPr id="679939" name="Rectangle 3"/>
          <p:cNvSpPr>
            <a:spLocks noChangeArrowheads="1"/>
          </p:cNvSpPr>
          <p:nvPr/>
        </p:nvSpPr>
        <p:spPr bwMode="auto">
          <a:xfrm>
            <a:off x="1143000" y="381000"/>
            <a:ext cx="71628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lvl1pPr>
              <a:defRPr sz="2400">
                <a:solidFill>
                  <a:schemeClr val="tx1"/>
                </a:solidFill>
                <a:latin typeface="Times New Roman" charset="0"/>
              </a:defRPr>
            </a:lvl1pPr>
            <a:lvl2pPr>
              <a:defRPr sz="2400">
                <a:solidFill>
                  <a:schemeClr val="tx1"/>
                </a:solidFill>
                <a:latin typeface="Times New Roman" charset="0"/>
              </a:defRPr>
            </a:lvl2pPr>
            <a:lvl3pPr>
              <a:defRPr sz="2400">
                <a:solidFill>
                  <a:schemeClr val="tx1"/>
                </a:solidFill>
                <a:latin typeface="Times New Roman" charset="0"/>
              </a:defRPr>
            </a:lvl3pPr>
            <a:lvl4pPr>
              <a:defRPr sz="2400">
                <a:solidFill>
                  <a:schemeClr val="tx1"/>
                </a:solidFill>
                <a:latin typeface="Times New Roman" charset="0"/>
              </a:defRPr>
            </a:lvl4pPr>
            <a:lvl5pPr>
              <a:defRPr sz="2400">
                <a:solidFill>
                  <a:schemeClr val="tx1"/>
                </a:solidFill>
                <a:latin typeface="Times New Roman" charset="0"/>
              </a:defRPr>
            </a:lvl5pPr>
            <a:lvl6pPr marL="457200" fontAlgn="base">
              <a:spcBef>
                <a:spcPct val="0"/>
              </a:spcBef>
              <a:spcAft>
                <a:spcPct val="0"/>
              </a:spcAft>
              <a:defRPr sz="2400">
                <a:solidFill>
                  <a:schemeClr val="tx1"/>
                </a:solidFill>
                <a:latin typeface="Times New Roman" charset="0"/>
              </a:defRPr>
            </a:lvl6pPr>
            <a:lvl7pPr marL="914400" fontAlgn="base">
              <a:spcBef>
                <a:spcPct val="0"/>
              </a:spcBef>
              <a:spcAft>
                <a:spcPct val="0"/>
              </a:spcAft>
              <a:defRPr sz="2400">
                <a:solidFill>
                  <a:schemeClr val="tx1"/>
                </a:solidFill>
                <a:latin typeface="Times New Roman" charset="0"/>
              </a:defRPr>
            </a:lvl7pPr>
            <a:lvl8pPr marL="1371600" fontAlgn="base">
              <a:spcBef>
                <a:spcPct val="0"/>
              </a:spcBef>
              <a:spcAft>
                <a:spcPct val="0"/>
              </a:spcAft>
              <a:defRPr sz="2400">
                <a:solidFill>
                  <a:schemeClr val="tx1"/>
                </a:solidFill>
                <a:latin typeface="Times New Roman" charset="0"/>
              </a:defRPr>
            </a:lvl8pPr>
            <a:lvl9pPr marL="1828800" fontAlgn="base">
              <a:spcBef>
                <a:spcPct val="0"/>
              </a:spcBef>
              <a:spcAft>
                <a:spcPct val="0"/>
              </a:spcAft>
              <a:defRPr sz="2400">
                <a:solidFill>
                  <a:schemeClr val="tx1"/>
                </a:solidFill>
                <a:latin typeface="Times New Roman" charset="0"/>
              </a:defRPr>
            </a:lvl9pPr>
          </a:lstStyle>
          <a:p>
            <a:pPr algn="ctr"/>
            <a:r>
              <a:rPr lang="en-US" altLang="en-US" sz="4400" i="0">
                <a:solidFill>
                  <a:srgbClr val="FFFF00"/>
                </a:solidFill>
                <a:latin typeface="Bernhard Modern Roman" charset="0"/>
              </a:rPr>
              <a:t>Diana</a:t>
            </a:r>
            <a:r>
              <a:rPr lang="en-US" altLang="en-US" sz="3600" i="0">
                <a:solidFill>
                  <a:srgbClr val="FFFF00"/>
                </a:solidFill>
                <a:latin typeface="Bernhard Modern Roman" charset="0"/>
              </a:rPr>
              <a:t/>
            </a:r>
            <a:br>
              <a:rPr lang="en-US" altLang="en-US" sz="3600" i="0">
                <a:solidFill>
                  <a:srgbClr val="FFFF00"/>
                </a:solidFill>
                <a:latin typeface="Bernhard Modern Roman" charset="0"/>
              </a:rPr>
            </a:br>
            <a:endParaRPr lang="en-US" altLang="en-US">
              <a:solidFill>
                <a:srgbClr val="FFFF00"/>
              </a:solidFill>
              <a:latin typeface="Bernhard Modern Roman" charset="0"/>
            </a:endParaRPr>
          </a:p>
        </p:txBody>
      </p:sp>
      <p:sp>
        <p:nvSpPr>
          <p:cNvPr id="679940" name="Text Box 4"/>
          <p:cNvSpPr txBox="1">
            <a:spLocks noChangeArrowheads="1"/>
          </p:cNvSpPr>
          <p:nvPr/>
        </p:nvSpPr>
        <p:spPr bwMode="auto">
          <a:xfrm>
            <a:off x="4572000" y="5562600"/>
            <a:ext cx="24034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2800" b="0" i="0">
                <a:solidFill>
                  <a:schemeClr val="hlink"/>
                </a:solidFill>
                <a:latin typeface="Times New Roman" charset="0"/>
              </a:rPr>
              <a:t>Speryeria diana</a:t>
            </a:r>
          </a:p>
        </p:txBody>
      </p:sp>
      <p:sp>
        <p:nvSpPr>
          <p:cNvPr id="679941" name="Rectangle 5"/>
          <p:cNvSpPr>
            <a:spLocks noChangeArrowheads="1"/>
          </p:cNvSpPr>
          <p:nvPr/>
        </p:nvSpPr>
        <p:spPr bwMode="auto">
          <a:xfrm>
            <a:off x="609600" y="1295400"/>
            <a:ext cx="2362200" cy="4338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nSpc>
                <a:spcPct val="35000"/>
              </a:lnSpc>
              <a:spcBef>
                <a:spcPct val="50000"/>
              </a:spcBef>
            </a:pPr>
            <a:r>
              <a:rPr lang="en-US" altLang="en-US" sz="2000" i="0">
                <a:solidFill>
                  <a:srgbClr val="FF00FF"/>
                </a:solidFill>
                <a:latin typeface="Bernhard Modern Roman" charset="0"/>
              </a:rPr>
              <a:t>Range:  </a:t>
            </a:r>
          </a:p>
          <a:p>
            <a:pPr>
              <a:lnSpc>
                <a:spcPct val="35000"/>
              </a:lnSpc>
              <a:spcBef>
                <a:spcPct val="50000"/>
              </a:spcBef>
            </a:pPr>
            <a:r>
              <a:rPr lang="en-US" altLang="en-US" sz="2000" i="0">
                <a:solidFill>
                  <a:srgbClr val="FF00FF"/>
                </a:solidFill>
                <a:latin typeface="Bernhard Modern Roman" charset="0"/>
              </a:rPr>
              <a:t>      </a:t>
            </a:r>
            <a:r>
              <a:rPr lang="en-US" altLang="en-US" sz="2000" i="0">
                <a:solidFill>
                  <a:schemeClr val="bg1"/>
                </a:solidFill>
                <a:latin typeface="Bernhard Modern Roman" charset="0"/>
              </a:rPr>
              <a:t>Central and</a:t>
            </a:r>
          </a:p>
          <a:p>
            <a:pPr>
              <a:lnSpc>
                <a:spcPct val="35000"/>
              </a:lnSpc>
              <a:spcBef>
                <a:spcPct val="50000"/>
              </a:spcBef>
            </a:pPr>
            <a:r>
              <a:rPr lang="en-US" altLang="en-US" sz="2000" i="0">
                <a:solidFill>
                  <a:schemeClr val="bg1"/>
                </a:solidFill>
                <a:latin typeface="Bernhard Modern Roman" charset="0"/>
              </a:rPr>
              <a:t>Southestern NA</a:t>
            </a:r>
          </a:p>
          <a:p>
            <a:pPr>
              <a:lnSpc>
                <a:spcPct val="35000"/>
              </a:lnSpc>
              <a:spcBef>
                <a:spcPct val="50000"/>
              </a:spcBef>
            </a:pPr>
            <a:endParaRPr lang="en-US" altLang="en-US" sz="2000" i="0">
              <a:solidFill>
                <a:srgbClr val="FF00FF"/>
              </a:solidFill>
              <a:latin typeface="Bernhard Modern Roman" charset="0"/>
            </a:endParaRPr>
          </a:p>
          <a:p>
            <a:pPr>
              <a:lnSpc>
                <a:spcPct val="35000"/>
              </a:lnSpc>
              <a:spcBef>
                <a:spcPct val="50000"/>
              </a:spcBef>
            </a:pPr>
            <a:r>
              <a:rPr lang="en-US" altLang="en-US" sz="2000" i="0">
                <a:solidFill>
                  <a:srgbClr val="FF00FF"/>
                </a:solidFill>
                <a:latin typeface="Bernhard Modern Roman" charset="0"/>
              </a:rPr>
              <a:t>Host Plant(s)</a:t>
            </a:r>
          </a:p>
          <a:p>
            <a:pPr>
              <a:lnSpc>
                <a:spcPct val="35000"/>
              </a:lnSpc>
              <a:spcBef>
                <a:spcPct val="50000"/>
              </a:spcBef>
            </a:pPr>
            <a:r>
              <a:rPr lang="en-US" altLang="en-US" sz="2000" i="0">
                <a:solidFill>
                  <a:srgbClr val="FFFF00"/>
                </a:solidFill>
                <a:latin typeface="Bernhard Modern Roman" charset="0"/>
              </a:rPr>
              <a:t>     </a:t>
            </a:r>
            <a:r>
              <a:rPr lang="en-US" altLang="en-US" sz="2000" i="0">
                <a:solidFill>
                  <a:schemeClr val="bg1"/>
                </a:solidFill>
                <a:latin typeface="Bernhard Modern Roman" charset="0"/>
              </a:rPr>
              <a:t>Violets (Viola)</a:t>
            </a:r>
          </a:p>
          <a:p>
            <a:pPr>
              <a:lnSpc>
                <a:spcPct val="35000"/>
              </a:lnSpc>
              <a:spcBef>
                <a:spcPct val="50000"/>
              </a:spcBef>
            </a:pPr>
            <a:endParaRPr lang="en-US" altLang="en-US" sz="2000" i="0">
              <a:solidFill>
                <a:srgbClr val="FFFF00"/>
              </a:solidFill>
              <a:latin typeface="Bernhard Modern Roman" charset="0"/>
            </a:endParaRPr>
          </a:p>
          <a:p>
            <a:pPr>
              <a:lnSpc>
                <a:spcPct val="35000"/>
              </a:lnSpc>
              <a:spcBef>
                <a:spcPct val="50000"/>
              </a:spcBef>
            </a:pPr>
            <a:r>
              <a:rPr lang="en-US" altLang="en-US" sz="2000" i="0">
                <a:solidFill>
                  <a:srgbClr val="FF00FF"/>
                </a:solidFill>
                <a:latin typeface="Bernhard Modern Roman" charset="0"/>
              </a:rPr>
              <a:t>Attractors</a:t>
            </a:r>
          </a:p>
          <a:p>
            <a:pPr>
              <a:lnSpc>
                <a:spcPct val="35000"/>
              </a:lnSpc>
              <a:spcBef>
                <a:spcPct val="50000"/>
              </a:spcBef>
            </a:pPr>
            <a:r>
              <a:rPr lang="en-US" altLang="en-US" sz="2000" i="0">
                <a:solidFill>
                  <a:srgbClr val="FFFF00"/>
                </a:solidFill>
                <a:latin typeface="Bernhard Modern Roman" charset="0"/>
              </a:rPr>
              <a:t>     </a:t>
            </a:r>
            <a:r>
              <a:rPr lang="en-US" altLang="en-US" sz="2000" i="0">
                <a:solidFill>
                  <a:schemeClr val="bg1"/>
                </a:solidFill>
                <a:latin typeface="Bernhard Modern Roman" charset="0"/>
              </a:rPr>
              <a:t>Milkweed, </a:t>
            </a:r>
          </a:p>
          <a:p>
            <a:pPr>
              <a:lnSpc>
                <a:spcPct val="35000"/>
              </a:lnSpc>
              <a:spcBef>
                <a:spcPct val="50000"/>
              </a:spcBef>
            </a:pPr>
            <a:r>
              <a:rPr lang="en-US" altLang="en-US" sz="2000" i="0">
                <a:solidFill>
                  <a:schemeClr val="bg1"/>
                </a:solidFill>
                <a:latin typeface="Bernhard Modern Roman" charset="0"/>
              </a:rPr>
              <a:t>     Violets, Privet</a:t>
            </a:r>
          </a:p>
          <a:p>
            <a:pPr>
              <a:lnSpc>
                <a:spcPct val="35000"/>
              </a:lnSpc>
              <a:spcBef>
                <a:spcPct val="50000"/>
              </a:spcBef>
            </a:pPr>
            <a:endParaRPr lang="en-US" altLang="en-US" sz="2000" i="0">
              <a:solidFill>
                <a:srgbClr val="FFFF00"/>
              </a:solidFill>
              <a:latin typeface="Bernhard Modern Roman" charset="0"/>
            </a:endParaRPr>
          </a:p>
          <a:p>
            <a:pPr>
              <a:lnSpc>
                <a:spcPct val="35000"/>
              </a:lnSpc>
              <a:spcBef>
                <a:spcPct val="50000"/>
              </a:spcBef>
            </a:pPr>
            <a:r>
              <a:rPr lang="en-US" altLang="en-US" sz="2000" i="0">
                <a:solidFill>
                  <a:srgbClr val="FF00FF"/>
                </a:solidFill>
                <a:latin typeface="Bernhard Modern Roman" charset="0"/>
              </a:rPr>
              <a:t>Brood Period:	</a:t>
            </a:r>
          </a:p>
          <a:p>
            <a:pPr>
              <a:lnSpc>
                <a:spcPct val="35000"/>
              </a:lnSpc>
              <a:spcBef>
                <a:spcPct val="50000"/>
              </a:spcBef>
            </a:pPr>
            <a:r>
              <a:rPr lang="en-US" altLang="en-US" sz="2000" i="0">
                <a:solidFill>
                  <a:srgbClr val="FFFF00"/>
                </a:solidFill>
                <a:latin typeface="Bernhard Modern Roman" charset="0"/>
              </a:rPr>
              <a:t>    </a:t>
            </a:r>
            <a:r>
              <a:rPr lang="en-US" altLang="en-US" sz="2000" i="0">
                <a:solidFill>
                  <a:schemeClr val="bg1"/>
                </a:solidFill>
                <a:latin typeface="Bernhard Modern Roman" charset="0"/>
              </a:rPr>
              <a:t>May / June</a:t>
            </a:r>
          </a:p>
          <a:p>
            <a:pPr>
              <a:lnSpc>
                <a:spcPct val="35000"/>
              </a:lnSpc>
              <a:spcBef>
                <a:spcPct val="50000"/>
              </a:spcBef>
            </a:pPr>
            <a:endParaRPr lang="en-US" altLang="en-US" sz="2000" i="0">
              <a:solidFill>
                <a:srgbClr val="FFFF00"/>
              </a:solidFill>
              <a:latin typeface="Bernhard Modern Roman" charset="0"/>
            </a:endParaRPr>
          </a:p>
          <a:p>
            <a:pPr>
              <a:lnSpc>
                <a:spcPct val="35000"/>
              </a:lnSpc>
              <a:spcBef>
                <a:spcPct val="50000"/>
              </a:spcBef>
            </a:pPr>
            <a:r>
              <a:rPr lang="en-US" altLang="en-US" sz="2000" i="0">
                <a:solidFill>
                  <a:srgbClr val="FF00FF"/>
                </a:solidFill>
                <a:latin typeface="Bernhard Modern Roman" charset="0"/>
              </a:rPr>
              <a:t>Comments:</a:t>
            </a:r>
          </a:p>
          <a:p>
            <a:pPr>
              <a:lnSpc>
                <a:spcPct val="35000"/>
              </a:lnSpc>
              <a:spcBef>
                <a:spcPct val="50000"/>
              </a:spcBef>
            </a:pPr>
            <a:r>
              <a:rPr lang="en-US" altLang="en-US" sz="2000" i="0">
                <a:solidFill>
                  <a:schemeClr val="bg1"/>
                </a:solidFill>
                <a:latin typeface="Bernhard Modern Roman" charset="0"/>
              </a:rPr>
              <a:t>    Male is orange </a:t>
            </a:r>
          </a:p>
          <a:p>
            <a:pPr>
              <a:lnSpc>
                <a:spcPct val="35000"/>
              </a:lnSpc>
              <a:spcBef>
                <a:spcPct val="50000"/>
              </a:spcBef>
            </a:pPr>
            <a:r>
              <a:rPr lang="en-US" altLang="en-US" sz="2000" i="0">
                <a:solidFill>
                  <a:schemeClr val="bg1"/>
                </a:solidFill>
                <a:latin typeface="Bernhard Modern Roman" charset="0"/>
              </a:rPr>
              <a:t>    black stripes,</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3"/>
          <p:cNvSpPr>
            <a:spLocks noGrp="1"/>
          </p:cNvSpPr>
          <p:nvPr>
            <p:ph type="sldNum" sz="quarter" idx="12"/>
          </p:nvPr>
        </p:nvSpPr>
        <p:spPr/>
        <p:txBody>
          <a:bodyPr/>
          <a:lstStyle/>
          <a:p>
            <a:fld id="{450C45F0-7861-594B-930C-8D8E38F6F3A3}" type="slidenum">
              <a:rPr lang="en-US" altLang="en-US"/>
              <a:pPr/>
              <a:t>127</a:t>
            </a:fld>
            <a:endParaRPr lang="en-US" altLang="en-US"/>
          </a:p>
        </p:txBody>
      </p:sp>
      <p:pic>
        <p:nvPicPr>
          <p:cNvPr id="680962" name="Picture 2" descr="MONARCHBUDDEL"/>
          <p:cNvPicPr>
            <a:picLocks noChangeAspect="1" noChangeArrowheads="1"/>
          </p:cNvPicPr>
          <p:nvPr/>
        </p:nvPicPr>
        <p:blipFill>
          <a:blip r:embed="rId2">
            <a:lum bright="-14000" contrast="28000"/>
            <a:extLst>
              <a:ext uri="{28A0092B-C50C-407E-A947-70E740481C1C}">
                <a14:useLocalDpi xmlns:a14="http://schemas.microsoft.com/office/drawing/2010/main" val="0"/>
              </a:ext>
            </a:extLst>
          </a:blip>
          <a:srcRect/>
          <a:stretch>
            <a:fillRect/>
          </a:stretch>
        </p:blipFill>
        <p:spPr bwMode="auto">
          <a:xfrm>
            <a:off x="3429000" y="1676400"/>
            <a:ext cx="4800600" cy="4271963"/>
          </a:xfrm>
          <a:prstGeom prst="rect">
            <a:avLst/>
          </a:prstGeom>
          <a:noFill/>
          <a:extLst>
            <a:ext uri="{909E8E84-426E-40DD-AFC4-6F175D3DCCD1}">
              <a14:hiddenFill xmlns:a14="http://schemas.microsoft.com/office/drawing/2010/main">
                <a:solidFill>
                  <a:srgbClr val="FFFFFF"/>
                </a:solidFill>
              </a14:hiddenFill>
            </a:ext>
          </a:extLst>
        </p:spPr>
      </p:pic>
      <p:sp>
        <p:nvSpPr>
          <p:cNvPr id="680963" name="Rectangle 3"/>
          <p:cNvSpPr>
            <a:spLocks noChangeArrowheads="1"/>
          </p:cNvSpPr>
          <p:nvPr/>
        </p:nvSpPr>
        <p:spPr bwMode="auto">
          <a:xfrm>
            <a:off x="914400" y="457200"/>
            <a:ext cx="71628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lvl1pPr>
              <a:defRPr sz="2400">
                <a:solidFill>
                  <a:schemeClr val="tx1"/>
                </a:solidFill>
                <a:latin typeface="Times New Roman" charset="0"/>
              </a:defRPr>
            </a:lvl1pPr>
            <a:lvl2pPr>
              <a:defRPr sz="2400">
                <a:solidFill>
                  <a:schemeClr val="tx1"/>
                </a:solidFill>
                <a:latin typeface="Times New Roman" charset="0"/>
              </a:defRPr>
            </a:lvl2pPr>
            <a:lvl3pPr>
              <a:defRPr sz="2400">
                <a:solidFill>
                  <a:schemeClr val="tx1"/>
                </a:solidFill>
                <a:latin typeface="Times New Roman" charset="0"/>
              </a:defRPr>
            </a:lvl3pPr>
            <a:lvl4pPr>
              <a:defRPr sz="2400">
                <a:solidFill>
                  <a:schemeClr val="tx1"/>
                </a:solidFill>
                <a:latin typeface="Times New Roman" charset="0"/>
              </a:defRPr>
            </a:lvl4pPr>
            <a:lvl5pPr>
              <a:defRPr sz="2400">
                <a:solidFill>
                  <a:schemeClr val="tx1"/>
                </a:solidFill>
                <a:latin typeface="Times New Roman" charset="0"/>
              </a:defRPr>
            </a:lvl5pPr>
            <a:lvl6pPr marL="457200" fontAlgn="base">
              <a:spcBef>
                <a:spcPct val="0"/>
              </a:spcBef>
              <a:spcAft>
                <a:spcPct val="0"/>
              </a:spcAft>
              <a:defRPr sz="2400">
                <a:solidFill>
                  <a:schemeClr val="tx1"/>
                </a:solidFill>
                <a:latin typeface="Times New Roman" charset="0"/>
              </a:defRPr>
            </a:lvl6pPr>
            <a:lvl7pPr marL="914400" fontAlgn="base">
              <a:spcBef>
                <a:spcPct val="0"/>
              </a:spcBef>
              <a:spcAft>
                <a:spcPct val="0"/>
              </a:spcAft>
              <a:defRPr sz="2400">
                <a:solidFill>
                  <a:schemeClr val="tx1"/>
                </a:solidFill>
                <a:latin typeface="Times New Roman" charset="0"/>
              </a:defRPr>
            </a:lvl7pPr>
            <a:lvl8pPr marL="1371600" fontAlgn="base">
              <a:spcBef>
                <a:spcPct val="0"/>
              </a:spcBef>
              <a:spcAft>
                <a:spcPct val="0"/>
              </a:spcAft>
              <a:defRPr sz="2400">
                <a:solidFill>
                  <a:schemeClr val="tx1"/>
                </a:solidFill>
                <a:latin typeface="Times New Roman" charset="0"/>
              </a:defRPr>
            </a:lvl8pPr>
            <a:lvl9pPr marL="1828800" fontAlgn="base">
              <a:spcBef>
                <a:spcPct val="0"/>
              </a:spcBef>
              <a:spcAft>
                <a:spcPct val="0"/>
              </a:spcAft>
              <a:defRPr sz="2400">
                <a:solidFill>
                  <a:schemeClr val="tx1"/>
                </a:solidFill>
                <a:latin typeface="Times New Roman" charset="0"/>
              </a:defRPr>
            </a:lvl9pPr>
          </a:lstStyle>
          <a:p>
            <a:pPr algn="ctr"/>
            <a:r>
              <a:rPr lang="en-US" altLang="en-US" sz="4400" i="0">
                <a:solidFill>
                  <a:srgbClr val="FFFF00"/>
                </a:solidFill>
                <a:latin typeface="Bernhard Modern Roman" charset="0"/>
              </a:rPr>
              <a:t>Monarch</a:t>
            </a:r>
            <a:r>
              <a:rPr lang="en-US" altLang="en-US" sz="3600" i="0">
                <a:solidFill>
                  <a:srgbClr val="FFFF00"/>
                </a:solidFill>
                <a:latin typeface="Bernhard Modern Roman" charset="0"/>
              </a:rPr>
              <a:t/>
            </a:r>
            <a:br>
              <a:rPr lang="en-US" altLang="en-US" sz="3600" i="0">
                <a:solidFill>
                  <a:srgbClr val="FFFF00"/>
                </a:solidFill>
                <a:latin typeface="Bernhard Modern Roman" charset="0"/>
              </a:rPr>
            </a:br>
            <a:endParaRPr lang="en-US" altLang="en-US">
              <a:solidFill>
                <a:srgbClr val="FFFF00"/>
              </a:solidFill>
              <a:latin typeface="Bernhard Modern Roman" charset="0"/>
            </a:endParaRPr>
          </a:p>
        </p:txBody>
      </p:sp>
      <p:sp>
        <p:nvSpPr>
          <p:cNvPr id="680964" name="Text Box 4"/>
          <p:cNvSpPr txBox="1">
            <a:spLocks noChangeArrowheads="1"/>
          </p:cNvSpPr>
          <p:nvPr/>
        </p:nvSpPr>
        <p:spPr bwMode="auto">
          <a:xfrm>
            <a:off x="4495800" y="6019800"/>
            <a:ext cx="2719388"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2800" b="0" i="0">
                <a:solidFill>
                  <a:schemeClr val="hlink"/>
                </a:solidFill>
                <a:latin typeface="Times New Roman" charset="0"/>
              </a:rPr>
              <a:t>Danaus plexippus</a:t>
            </a:r>
          </a:p>
        </p:txBody>
      </p:sp>
      <p:sp>
        <p:nvSpPr>
          <p:cNvPr id="680965" name="Rectangle 5"/>
          <p:cNvSpPr>
            <a:spLocks noChangeArrowheads="1"/>
          </p:cNvSpPr>
          <p:nvPr/>
        </p:nvSpPr>
        <p:spPr bwMode="auto">
          <a:xfrm>
            <a:off x="609600" y="1295400"/>
            <a:ext cx="2362200" cy="5114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nSpc>
                <a:spcPct val="35000"/>
              </a:lnSpc>
              <a:spcBef>
                <a:spcPct val="50000"/>
              </a:spcBef>
            </a:pPr>
            <a:r>
              <a:rPr lang="en-US" altLang="en-US" sz="2000" i="0">
                <a:solidFill>
                  <a:srgbClr val="FF00FF"/>
                </a:solidFill>
                <a:latin typeface="Bernhard Modern Roman" charset="0"/>
              </a:rPr>
              <a:t>Range:  </a:t>
            </a:r>
          </a:p>
          <a:p>
            <a:pPr>
              <a:lnSpc>
                <a:spcPct val="35000"/>
              </a:lnSpc>
              <a:spcBef>
                <a:spcPct val="50000"/>
              </a:spcBef>
            </a:pPr>
            <a:r>
              <a:rPr lang="en-US" altLang="en-US" sz="2000" i="0">
                <a:solidFill>
                  <a:srgbClr val="FF00FF"/>
                </a:solidFill>
                <a:latin typeface="Bernhard Modern Roman" charset="0"/>
              </a:rPr>
              <a:t>     </a:t>
            </a:r>
            <a:r>
              <a:rPr lang="en-US" altLang="en-US" sz="2000" i="0">
                <a:solidFill>
                  <a:schemeClr val="bg1"/>
                </a:solidFill>
                <a:latin typeface="Bernhard Modern Roman" charset="0"/>
              </a:rPr>
              <a:t>Widespread </a:t>
            </a:r>
          </a:p>
          <a:p>
            <a:pPr>
              <a:lnSpc>
                <a:spcPct val="35000"/>
              </a:lnSpc>
              <a:spcBef>
                <a:spcPct val="50000"/>
              </a:spcBef>
            </a:pPr>
            <a:r>
              <a:rPr lang="en-US" altLang="en-US" sz="2000" i="0">
                <a:solidFill>
                  <a:schemeClr val="bg1"/>
                </a:solidFill>
                <a:latin typeface="Bernhard Modern Roman" charset="0"/>
              </a:rPr>
              <a:t>     United States</a:t>
            </a:r>
          </a:p>
          <a:p>
            <a:pPr>
              <a:lnSpc>
                <a:spcPct val="35000"/>
              </a:lnSpc>
              <a:spcBef>
                <a:spcPct val="50000"/>
              </a:spcBef>
            </a:pPr>
            <a:endParaRPr lang="en-US" altLang="en-US" sz="2000" i="0">
              <a:solidFill>
                <a:srgbClr val="FF00FF"/>
              </a:solidFill>
              <a:latin typeface="Bernhard Modern Roman" charset="0"/>
            </a:endParaRPr>
          </a:p>
          <a:p>
            <a:pPr>
              <a:lnSpc>
                <a:spcPct val="35000"/>
              </a:lnSpc>
              <a:spcBef>
                <a:spcPct val="50000"/>
              </a:spcBef>
            </a:pPr>
            <a:r>
              <a:rPr lang="en-US" altLang="en-US" sz="2000" i="0">
                <a:solidFill>
                  <a:srgbClr val="FF00FF"/>
                </a:solidFill>
                <a:latin typeface="Bernhard Modern Roman" charset="0"/>
              </a:rPr>
              <a:t>Host Plant(s)</a:t>
            </a:r>
          </a:p>
          <a:p>
            <a:pPr>
              <a:lnSpc>
                <a:spcPct val="35000"/>
              </a:lnSpc>
              <a:spcBef>
                <a:spcPct val="50000"/>
              </a:spcBef>
            </a:pPr>
            <a:r>
              <a:rPr lang="en-US" altLang="en-US" sz="2000" i="0">
                <a:solidFill>
                  <a:srgbClr val="FFFF00"/>
                </a:solidFill>
                <a:latin typeface="Bernhard Modern Roman" charset="0"/>
              </a:rPr>
              <a:t>     </a:t>
            </a:r>
            <a:r>
              <a:rPr lang="en-US" altLang="en-US" sz="2000" i="0">
                <a:solidFill>
                  <a:schemeClr val="bg1"/>
                </a:solidFill>
                <a:latin typeface="Bernhard Modern Roman" charset="0"/>
              </a:rPr>
              <a:t>Milkweeds</a:t>
            </a:r>
          </a:p>
          <a:p>
            <a:pPr>
              <a:lnSpc>
                <a:spcPct val="35000"/>
              </a:lnSpc>
              <a:spcBef>
                <a:spcPct val="50000"/>
              </a:spcBef>
            </a:pPr>
            <a:r>
              <a:rPr lang="en-US" altLang="en-US" sz="2000" i="0">
                <a:solidFill>
                  <a:schemeClr val="bg1"/>
                </a:solidFill>
                <a:latin typeface="Bernhard Modern Roman" charset="0"/>
              </a:rPr>
              <a:t>     (Asclepias) </a:t>
            </a:r>
          </a:p>
          <a:p>
            <a:pPr>
              <a:lnSpc>
                <a:spcPct val="35000"/>
              </a:lnSpc>
              <a:spcBef>
                <a:spcPct val="50000"/>
              </a:spcBef>
            </a:pPr>
            <a:endParaRPr lang="en-US" altLang="en-US" sz="2000" i="0">
              <a:solidFill>
                <a:srgbClr val="FFFF00"/>
              </a:solidFill>
              <a:latin typeface="Bernhard Modern Roman" charset="0"/>
            </a:endParaRPr>
          </a:p>
          <a:p>
            <a:pPr>
              <a:lnSpc>
                <a:spcPct val="35000"/>
              </a:lnSpc>
              <a:spcBef>
                <a:spcPct val="50000"/>
              </a:spcBef>
            </a:pPr>
            <a:r>
              <a:rPr lang="en-US" altLang="en-US" sz="2000" i="0">
                <a:solidFill>
                  <a:srgbClr val="FF00FF"/>
                </a:solidFill>
                <a:latin typeface="Bernhard Modern Roman" charset="0"/>
              </a:rPr>
              <a:t>Attractors  </a:t>
            </a:r>
          </a:p>
          <a:p>
            <a:pPr>
              <a:lnSpc>
                <a:spcPct val="35000"/>
              </a:lnSpc>
              <a:spcBef>
                <a:spcPct val="50000"/>
              </a:spcBef>
            </a:pPr>
            <a:r>
              <a:rPr lang="en-US" altLang="en-US" sz="2000" i="0">
                <a:solidFill>
                  <a:srgbClr val="FFFF00"/>
                </a:solidFill>
                <a:latin typeface="Bernhard Modern Roman" charset="0"/>
              </a:rPr>
              <a:t>     </a:t>
            </a:r>
            <a:r>
              <a:rPr lang="en-US" altLang="en-US" sz="2000" i="0">
                <a:solidFill>
                  <a:schemeClr val="bg1"/>
                </a:solidFill>
                <a:latin typeface="Bernhard Modern Roman" charset="0"/>
              </a:rPr>
              <a:t>Asclepias  </a:t>
            </a:r>
          </a:p>
          <a:p>
            <a:pPr>
              <a:lnSpc>
                <a:spcPct val="35000"/>
              </a:lnSpc>
              <a:spcBef>
                <a:spcPct val="50000"/>
              </a:spcBef>
            </a:pPr>
            <a:r>
              <a:rPr lang="en-US" altLang="en-US" sz="2000" i="0">
                <a:solidFill>
                  <a:schemeClr val="bg1"/>
                </a:solidFill>
                <a:latin typeface="Bernhard Modern Roman" charset="0"/>
              </a:rPr>
              <a:t>     Buddelia</a:t>
            </a:r>
          </a:p>
          <a:p>
            <a:pPr>
              <a:lnSpc>
                <a:spcPct val="35000"/>
              </a:lnSpc>
              <a:spcBef>
                <a:spcPct val="50000"/>
              </a:spcBef>
            </a:pPr>
            <a:r>
              <a:rPr lang="en-US" altLang="en-US" sz="2000" i="0">
                <a:solidFill>
                  <a:schemeClr val="bg1"/>
                </a:solidFill>
                <a:latin typeface="Bernhard Modern Roman" charset="0"/>
              </a:rPr>
              <a:t>     Phlox, Ththonia</a:t>
            </a:r>
          </a:p>
          <a:p>
            <a:pPr>
              <a:lnSpc>
                <a:spcPct val="35000"/>
              </a:lnSpc>
              <a:spcBef>
                <a:spcPct val="50000"/>
              </a:spcBef>
            </a:pPr>
            <a:r>
              <a:rPr lang="en-US" altLang="en-US" sz="2000" i="0">
                <a:solidFill>
                  <a:schemeClr val="bg1"/>
                </a:solidFill>
                <a:latin typeface="Bernhard Modern Roman" charset="0"/>
              </a:rPr>
              <a:t>     Joe Pye Weed</a:t>
            </a:r>
          </a:p>
          <a:p>
            <a:pPr>
              <a:lnSpc>
                <a:spcPct val="35000"/>
              </a:lnSpc>
              <a:spcBef>
                <a:spcPct val="50000"/>
              </a:spcBef>
            </a:pPr>
            <a:endParaRPr lang="en-US" altLang="en-US" sz="2000" i="0">
              <a:solidFill>
                <a:srgbClr val="FFFF00"/>
              </a:solidFill>
              <a:latin typeface="Bernhard Modern Roman" charset="0"/>
            </a:endParaRPr>
          </a:p>
          <a:p>
            <a:pPr>
              <a:lnSpc>
                <a:spcPct val="35000"/>
              </a:lnSpc>
              <a:spcBef>
                <a:spcPct val="50000"/>
              </a:spcBef>
            </a:pPr>
            <a:r>
              <a:rPr lang="en-US" altLang="en-US" sz="2000" i="0">
                <a:solidFill>
                  <a:srgbClr val="FF00FF"/>
                </a:solidFill>
                <a:latin typeface="Bernhard Modern Roman" charset="0"/>
              </a:rPr>
              <a:t>Brood Period:	</a:t>
            </a:r>
          </a:p>
          <a:p>
            <a:pPr>
              <a:lnSpc>
                <a:spcPct val="35000"/>
              </a:lnSpc>
              <a:spcBef>
                <a:spcPct val="50000"/>
              </a:spcBef>
            </a:pPr>
            <a:r>
              <a:rPr lang="en-US" altLang="en-US" sz="2000" i="0">
                <a:solidFill>
                  <a:srgbClr val="FFFF00"/>
                </a:solidFill>
                <a:latin typeface="Bernhard Modern Roman" charset="0"/>
              </a:rPr>
              <a:t>    </a:t>
            </a:r>
            <a:r>
              <a:rPr lang="en-US" altLang="en-US" sz="2000" i="0">
                <a:solidFill>
                  <a:schemeClr val="bg1"/>
                </a:solidFill>
                <a:latin typeface="Bernhard Modern Roman" charset="0"/>
              </a:rPr>
              <a:t>April + July</a:t>
            </a:r>
          </a:p>
          <a:p>
            <a:pPr>
              <a:lnSpc>
                <a:spcPct val="35000"/>
              </a:lnSpc>
              <a:spcBef>
                <a:spcPct val="50000"/>
              </a:spcBef>
            </a:pPr>
            <a:endParaRPr lang="en-US" altLang="en-US" sz="2000" i="0">
              <a:solidFill>
                <a:srgbClr val="FFFF00"/>
              </a:solidFill>
              <a:latin typeface="Bernhard Modern Roman" charset="0"/>
            </a:endParaRPr>
          </a:p>
          <a:p>
            <a:pPr>
              <a:lnSpc>
                <a:spcPct val="35000"/>
              </a:lnSpc>
              <a:spcBef>
                <a:spcPct val="50000"/>
              </a:spcBef>
            </a:pPr>
            <a:r>
              <a:rPr lang="en-US" altLang="en-US" sz="2000" i="0">
                <a:solidFill>
                  <a:srgbClr val="FF00FF"/>
                </a:solidFill>
                <a:latin typeface="Bernhard Modern Roman" charset="0"/>
              </a:rPr>
              <a:t>Comments:</a:t>
            </a:r>
          </a:p>
          <a:p>
            <a:pPr>
              <a:lnSpc>
                <a:spcPct val="35000"/>
              </a:lnSpc>
              <a:spcBef>
                <a:spcPct val="50000"/>
              </a:spcBef>
            </a:pPr>
            <a:r>
              <a:rPr lang="en-US" altLang="en-US" sz="2000" i="0">
                <a:solidFill>
                  <a:schemeClr val="bg1"/>
                </a:solidFill>
                <a:latin typeface="Bernhard Modern Roman" charset="0"/>
              </a:rPr>
              <a:t>    Signifcant</a:t>
            </a:r>
          </a:p>
          <a:p>
            <a:pPr>
              <a:lnSpc>
                <a:spcPct val="35000"/>
              </a:lnSpc>
              <a:spcBef>
                <a:spcPct val="50000"/>
              </a:spcBef>
            </a:pPr>
            <a:r>
              <a:rPr lang="en-US" altLang="en-US" sz="2000" i="0">
                <a:solidFill>
                  <a:schemeClr val="bg1"/>
                </a:solidFill>
                <a:latin typeface="Bernhard Modern Roman" charset="0"/>
              </a:rPr>
              <a:t>    Migration</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3"/>
          <p:cNvSpPr>
            <a:spLocks noGrp="1"/>
          </p:cNvSpPr>
          <p:nvPr>
            <p:ph type="sldNum" sz="quarter" idx="12"/>
          </p:nvPr>
        </p:nvSpPr>
        <p:spPr/>
        <p:txBody>
          <a:bodyPr/>
          <a:lstStyle/>
          <a:p>
            <a:fld id="{B0B7EC04-EC6A-4045-B5BE-8ED72366AAC2}" type="slidenum">
              <a:rPr lang="en-US" altLang="en-US"/>
              <a:pPr/>
              <a:t>128</a:t>
            </a:fld>
            <a:endParaRPr lang="en-US" altLang="en-US"/>
          </a:p>
        </p:txBody>
      </p:sp>
      <p:pic>
        <p:nvPicPr>
          <p:cNvPr id="681986" name="Picture 2" descr="spangled_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52800" y="1524000"/>
            <a:ext cx="5181600" cy="4062413"/>
          </a:xfrm>
          <a:prstGeom prst="rect">
            <a:avLst/>
          </a:prstGeom>
          <a:noFill/>
          <a:extLst>
            <a:ext uri="{909E8E84-426E-40DD-AFC4-6F175D3DCCD1}">
              <a14:hiddenFill xmlns:a14="http://schemas.microsoft.com/office/drawing/2010/main">
                <a:solidFill>
                  <a:srgbClr val="FFFFFF"/>
                </a:solidFill>
              </a14:hiddenFill>
            </a:ext>
          </a:extLst>
        </p:spPr>
      </p:pic>
      <p:sp>
        <p:nvSpPr>
          <p:cNvPr id="681987" name="Rectangle 3"/>
          <p:cNvSpPr>
            <a:spLocks noChangeArrowheads="1"/>
          </p:cNvSpPr>
          <p:nvPr/>
        </p:nvSpPr>
        <p:spPr bwMode="auto">
          <a:xfrm>
            <a:off x="914400" y="533400"/>
            <a:ext cx="71628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lvl1pPr>
              <a:defRPr sz="2400">
                <a:solidFill>
                  <a:schemeClr val="tx1"/>
                </a:solidFill>
                <a:latin typeface="Times New Roman" charset="0"/>
              </a:defRPr>
            </a:lvl1pPr>
            <a:lvl2pPr>
              <a:defRPr sz="2400">
                <a:solidFill>
                  <a:schemeClr val="tx1"/>
                </a:solidFill>
                <a:latin typeface="Times New Roman" charset="0"/>
              </a:defRPr>
            </a:lvl2pPr>
            <a:lvl3pPr>
              <a:defRPr sz="2400">
                <a:solidFill>
                  <a:schemeClr val="tx1"/>
                </a:solidFill>
                <a:latin typeface="Times New Roman" charset="0"/>
              </a:defRPr>
            </a:lvl3pPr>
            <a:lvl4pPr>
              <a:defRPr sz="2400">
                <a:solidFill>
                  <a:schemeClr val="tx1"/>
                </a:solidFill>
                <a:latin typeface="Times New Roman" charset="0"/>
              </a:defRPr>
            </a:lvl4pPr>
            <a:lvl5pPr>
              <a:defRPr sz="2400">
                <a:solidFill>
                  <a:schemeClr val="tx1"/>
                </a:solidFill>
                <a:latin typeface="Times New Roman" charset="0"/>
              </a:defRPr>
            </a:lvl5pPr>
            <a:lvl6pPr marL="457200" fontAlgn="base">
              <a:spcBef>
                <a:spcPct val="0"/>
              </a:spcBef>
              <a:spcAft>
                <a:spcPct val="0"/>
              </a:spcAft>
              <a:defRPr sz="2400">
                <a:solidFill>
                  <a:schemeClr val="tx1"/>
                </a:solidFill>
                <a:latin typeface="Times New Roman" charset="0"/>
              </a:defRPr>
            </a:lvl6pPr>
            <a:lvl7pPr marL="914400" fontAlgn="base">
              <a:spcBef>
                <a:spcPct val="0"/>
              </a:spcBef>
              <a:spcAft>
                <a:spcPct val="0"/>
              </a:spcAft>
              <a:defRPr sz="2400">
                <a:solidFill>
                  <a:schemeClr val="tx1"/>
                </a:solidFill>
                <a:latin typeface="Times New Roman" charset="0"/>
              </a:defRPr>
            </a:lvl7pPr>
            <a:lvl8pPr marL="1371600" fontAlgn="base">
              <a:spcBef>
                <a:spcPct val="0"/>
              </a:spcBef>
              <a:spcAft>
                <a:spcPct val="0"/>
              </a:spcAft>
              <a:defRPr sz="2400">
                <a:solidFill>
                  <a:schemeClr val="tx1"/>
                </a:solidFill>
                <a:latin typeface="Times New Roman" charset="0"/>
              </a:defRPr>
            </a:lvl8pPr>
            <a:lvl9pPr marL="1828800" fontAlgn="base">
              <a:spcBef>
                <a:spcPct val="0"/>
              </a:spcBef>
              <a:spcAft>
                <a:spcPct val="0"/>
              </a:spcAft>
              <a:defRPr sz="2400">
                <a:solidFill>
                  <a:schemeClr val="tx1"/>
                </a:solidFill>
                <a:latin typeface="Times New Roman" charset="0"/>
              </a:defRPr>
            </a:lvl9pPr>
          </a:lstStyle>
          <a:p>
            <a:pPr algn="ctr"/>
            <a:r>
              <a:rPr lang="en-US" altLang="en-US" sz="4400" i="0">
                <a:solidFill>
                  <a:srgbClr val="FFFF00"/>
                </a:solidFill>
                <a:latin typeface="Bernhard Modern Roman" charset="0"/>
              </a:rPr>
              <a:t>Great Spangled Fritillary</a:t>
            </a:r>
            <a:r>
              <a:rPr lang="en-US" altLang="en-US" sz="3600" i="0">
                <a:solidFill>
                  <a:srgbClr val="FFFF00"/>
                </a:solidFill>
                <a:latin typeface="Bernhard Modern Roman" charset="0"/>
              </a:rPr>
              <a:t/>
            </a:r>
            <a:br>
              <a:rPr lang="en-US" altLang="en-US" sz="3600" i="0">
                <a:solidFill>
                  <a:srgbClr val="FFFF00"/>
                </a:solidFill>
                <a:latin typeface="Bernhard Modern Roman" charset="0"/>
              </a:rPr>
            </a:br>
            <a:endParaRPr lang="en-US" altLang="en-US">
              <a:solidFill>
                <a:srgbClr val="FFFF00"/>
              </a:solidFill>
              <a:latin typeface="Bernhard Modern Roman" charset="0"/>
            </a:endParaRPr>
          </a:p>
        </p:txBody>
      </p:sp>
      <p:sp>
        <p:nvSpPr>
          <p:cNvPr id="681988" name="Text Box 4"/>
          <p:cNvSpPr txBox="1">
            <a:spLocks noChangeArrowheads="1"/>
          </p:cNvSpPr>
          <p:nvPr/>
        </p:nvSpPr>
        <p:spPr bwMode="auto">
          <a:xfrm>
            <a:off x="4724400" y="5638800"/>
            <a:ext cx="24415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2800" b="0" i="0">
                <a:solidFill>
                  <a:schemeClr val="hlink"/>
                </a:solidFill>
                <a:latin typeface="Times New Roman" charset="0"/>
              </a:rPr>
              <a:t>Speyeria cybele</a:t>
            </a:r>
          </a:p>
        </p:txBody>
      </p:sp>
      <p:sp>
        <p:nvSpPr>
          <p:cNvPr id="681989" name="Rectangle 5"/>
          <p:cNvSpPr>
            <a:spLocks noChangeArrowheads="1"/>
          </p:cNvSpPr>
          <p:nvPr/>
        </p:nvSpPr>
        <p:spPr bwMode="auto">
          <a:xfrm>
            <a:off x="609600" y="1295400"/>
            <a:ext cx="2667000" cy="5114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nSpc>
                <a:spcPct val="35000"/>
              </a:lnSpc>
              <a:spcBef>
                <a:spcPct val="50000"/>
              </a:spcBef>
            </a:pPr>
            <a:r>
              <a:rPr lang="en-US" altLang="en-US" sz="2000" i="0">
                <a:solidFill>
                  <a:srgbClr val="FF00FF"/>
                </a:solidFill>
                <a:latin typeface="Bernhard Modern Roman" charset="0"/>
              </a:rPr>
              <a:t>Range:  </a:t>
            </a:r>
          </a:p>
          <a:p>
            <a:pPr>
              <a:lnSpc>
                <a:spcPct val="35000"/>
              </a:lnSpc>
              <a:spcBef>
                <a:spcPct val="50000"/>
              </a:spcBef>
            </a:pPr>
            <a:r>
              <a:rPr lang="en-US" altLang="en-US" sz="2000" i="0">
                <a:solidFill>
                  <a:srgbClr val="FF00FF"/>
                </a:solidFill>
                <a:latin typeface="Bernhard Modern Roman" charset="0"/>
              </a:rPr>
              <a:t>     </a:t>
            </a:r>
            <a:r>
              <a:rPr lang="en-US" altLang="en-US" sz="2000" i="0">
                <a:solidFill>
                  <a:schemeClr val="bg1"/>
                </a:solidFill>
                <a:latin typeface="Bernhard Modern Roman" charset="0"/>
              </a:rPr>
              <a:t>Widespread</a:t>
            </a:r>
          </a:p>
          <a:p>
            <a:pPr>
              <a:lnSpc>
                <a:spcPct val="35000"/>
              </a:lnSpc>
              <a:spcBef>
                <a:spcPct val="50000"/>
              </a:spcBef>
            </a:pPr>
            <a:endParaRPr lang="en-US" altLang="en-US" sz="2000" i="0">
              <a:solidFill>
                <a:srgbClr val="FF00FF"/>
              </a:solidFill>
              <a:latin typeface="Bernhard Modern Roman" charset="0"/>
            </a:endParaRPr>
          </a:p>
          <a:p>
            <a:pPr>
              <a:lnSpc>
                <a:spcPct val="35000"/>
              </a:lnSpc>
              <a:spcBef>
                <a:spcPct val="50000"/>
              </a:spcBef>
            </a:pPr>
            <a:r>
              <a:rPr lang="en-US" altLang="en-US" sz="2000" i="0">
                <a:solidFill>
                  <a:srgbClr val="FF00FF"/>
                </a:solidFill>
                <a:latin typeface="Bernhard Modern Roman" charset="0"/>
              </a:rPr>
              <a:t>Host Plant(s)</a:t>
            </a:r>
          </a:p>
          <a:p>
            <a:pPr>
              <a:lnSpc>
                <a:spcPct val="35000"/>
              </a:lnSpc>
              <a:spcBef>
                <a:spcPct val="50000"/>
              </a:spcBef>
            </a:pPr>
            <a:r>
              <a:rPr lang="en-US" altLang="en-US" sz="2000" i="0">
                <a:solidFill>
                  <a:srgbClr val="FFFF00"/>
                </a:solidFill>
                <a:latin typeface="Bernhard Modern Roman" charset="0"/>
              </a:rPr>
              <a:t>     </a:t>
            </a:r>
            <a:r>
              <a:rPr lang="en-US" altLang="en-US" sz="2000" i="0">
                <a:solidFill>
                  <a:schemeClr val="bg1"/>
                </a:solidFill>
                <a:latin typeface="Bernhard Modern Roman" charset="0"/>
              </a:rPr>
              <a:t>Violets (Viola) </a:t>
            </a:r>
          </a:p>
          <a:p>
            <a:pPr>
              <a:lnSpc>
                <a:spcPct val="35000"/>
              </a:lnSpc>
              <a:spcBef>
                <a:spcPct val="50000"/>
              </a:spcBef>
            </a:pPr>
            <a:endParaRPr lang="en-US" altLang="en-US" sz="2000" i="0">
              <a:solidFill>
                <a:srgbClr val="FFFF00"/>
              </a:solidFill>
              <a:latin typeface="Bernhard Modern Roman" charset="0"/>
            </a:endParaRPr>
          </a:p>
          <a:p>
            <a:pPr>
              <a:lnSpc>
                <a:spcPct val="35000"/>
              </a:lnSpc>
              <a:spcBef>
                <a:spcPct val="50000"/>
              </a:spcBef>
            </a:pPr>
            <a:r>
              <a:rPr lang="en-US" altLang="en-US" sz="2000" i="0">
                <a:solidFill>
                  <a:srgbClr val="FF00FF"/>
                </a:solidFill>
                <a:latin typeface="Bernhard Modern Roman" charset="0"/>
              </a:rPr>
              <a:t>Attractors  </a:t>
            </a:r>
          </a:p>
          <a:p>
            <a:pPr>
              <a:lnSpc>
                <a:spcPct val="35000"/>
              </a:lnSpc>
              <a:spcBef>
                <a:spcPct val="50000"/>
              </a:spcBef>
            </a:pPr>
            <a:r>
              <a:rPr lang="en-US" altLang="en-US" sz="2000" i="0">
                <a:solidFill>
                  <a:srgbClr val="FFFF00"/>
                </a:solidFill>
                <a:latin typeface="Bernhard Modern Roman" charset="0"/>
              </a:rPr>
              <a:t>     </a:t>
            </a:r>
            <a:r>
              <a:rPr lang="en-US" altLang="en-US" sz="2000" i="0">
                <a:solidFill>
                  <a:schemeClr val="bg1"/>
                </a:solidFill>
                <a:latin typeface="Bernhard Modern Roman" charset="0"/>
              </a:rPr>
              <a:t>Phlox  </a:t>
            </a:r>
          </a:p>
          <a:p>
            <a:pPr>
              <a:lnSpc>
                <a:spcPct val="35000"/>
              </a:lnSpc>
              <a:spcBef>
                <a:spcPct val="50000"/>
              </a:spcBef>
            </a:pPr>
            <a:r>
              <a:rPr lang="en-US" altLang="en-US" sz="2000" i="0">
                <a:solidFill>
                  <a:schemeClr val="bg1"/>
                </a:solidFill>
                <a:latin typeface="Bernhard Modern Roman" charset="0"/>
              </a:rPr>
              <a:t>     Buddelia</a:t>
            </a:r>
          </a:p>
          <a:p>
            <a:pPr>
              <a:lnSpc>
                <a:spcPct val="35000"/>
              </a:lnSpc>
              <a:spcBef>
                <a:spcPct val="50000"/>
              </a:spcBef>
            </a:pPr>
            <a:r>
              <a:rPr lang="en-US" altLang="en-US" sz="2000" i="0">
                <a:solidFill>
                  <a:schemeClr val="bg1"/>
                </a:solidFill>
                <a:latin typeface="Bernhard Modern Roman" charset="0"/>
              </a:rPr>
              <a:t>     Lantana</a:t>
            </a:r>
          </a:p>
          <a:p>
            <a:pPr>
              <a:lnSpc>
                <a:spcPct val="35000"/>
              </a:lnSpc>
              <a:spcBef>
                <a:spcPct val="50000"/>
              </a:spcBef>
            </a:pPr>
            <a:r>
              <a:rPr lang="en-US" altLang="en-US" sz="2000" i="0">
                <a:solidFill>
                  <a:schemeClr val="bg1"/>
                </a:solidFill>
                <a:latin typeface="Bernhard Modern Roman" charset="0"/>
              </a:rPr>
              <a:t>     Pentas</a:t>
            </a:r>
          </a:p>
          <a:p>
            <a:pPr>
              <a:lnSpc>
                <a:spcPct val="35000"/>
              </a:lnSpc>
              <a:spcBef>
                <a:spcPct val="50000"/>
              </a:spcBef>
            </a:pPr>
            <a:r>
              <a:rPr lang="en-US" altLang="en-US" sz="2000" i="0">
                <a:solidFill>
                  <a:schemeClr val="bg1"/>
                </a:solidFill>
                <a:latin typeface="Bernhard Modern Roman" charset="0"/>
              </a:rPr>
              <a:t>     Echinaceae</a:t>
            </a:r>
          </a:p>
          <a:p>
            <a:pPr>
              <a:lnSpc>
                <a:spcPct val="35000"/>
              </a:lnSpc>
              <a:spcBef>
                <a:spcPct val="50000"/>
              </a:spcBef>
            </a:pPr>
            <a:endParaRPr lang="en-US" altLang="en-US" sz="2000" i="0">
              <a:solidFill>
                <a:srgbClr val="FFFF00"/>
              </a:solidFill>
              <a:latin typeface="Bernhard Modern Roman" charset="0"/>
            </a:endParaRPr>
          </a:p>
          <a:p>
            <a:pPr>
              <a:lnSpc>
                <a:spcPct val="35000"/>
              </a:lnSpc>
              <a:spcBef>
                <a:spcPct val="50000"/>
              </a:spcBef>
            </a:pPr>
            <a:r>
              <a:rPr lang="en-US" altLang="en-US" sz="2000" i="0">
                <a:solidFill>
                  <a:srgbClr val="FF00FF"/>
                </a:solidFill>
                <a:latin typeface="Bernhard Modern Roman" charset="0"/>
              </a:rPr>
              <a:t>Brood Period:	</a:t>
            </a:r>
          </a:p>
          <a:p>
            <a:pPr>
              <a:lnSpc>
                <a:spcPct val="35000"/>
              </a:lnSpc>
              <a:spcBef>
                <a:spcPct val="50000"/>
              </a:spcBef>
            </a:pPr>
            <a:r>
              <a:rPr lang="en-US" altLang="en-US" sz="2000" i="0">
                <a:solidFill>
                  <a:srgbClr val="FFFF00"/>
                </a:solidFill>
                <a:latin typeface="Bernhard Modern Roman" charset="0"/>
              </a:rPr>
              <a:t>    </a:t>
            </a:r>
            <a:r>
              <a:rPr lang="en-US" altLang="en-US" sz="2000" i="0">
                <a:solidFill>
                  <a:schemeClr val="bg1"/>
                </a:solidFill>
                <a:latin typeface="Bernhard Modern Roman" charset="0"/>
              </a:rPr>
              <a:t>June/July</a:t>
            </a:r>
          </a:p>
          <a:p>
            <a:pPr>
              <a:lnSpc>
                <a:spcPct val="35000"/>
              </a:lnSpc>
              <a:spcBef>
                <a:spcPct val="50000"/>
              </a:spcBef>
            </a:pPr>
            <a:endParaRPr lang="en-US" altLang="en-US" sz="2000" i="0">
              <a:solidFill>
                <a:srgbClr val="FFFF00"/>
              </a:solidFill>
              <a:latin typeface="Bernhard Modern Roman" charset="0"/>
            </a:endParaRPr>
          </a:p>
          <a:p>
            <a:pPr>
              <a:lnSpc>
                <a:spcPct val="35000"/>
              </a:lnSpc>
              <a:spcBef>
                <a:spcPct val="50000"/>
              </a:spcBef>
            </a:pPr>
            <a:r>
              <a:rPr lang="en-US" altLang="en-US" sz="2000" i="0">
                <a:solidFill>
                  <a:srgbClr val="FF00FF"/>
                </a:solidFill>
                <a:latin typeface="Bernhard Modern Roman" charset="0"/>
              </a:rPr>
              <a:t>Comments:</a:t>
            </a:r>
          </a:p>
          <a:p>
            <a:pPr>
              <a:lnSpc>
                <a:spcPct val="35000"/>
              </a:lnSpc>
              <a:spcBef>
                <a:spcPct val="50000"/>
              </a:spcBef>
            </a:pPr>
            <a:r>
              <a:rPr lang="en-US" altLang="en-US" sz="2000" i="0">
                <a:solidFill>
                  <a:schemeClr val="bg1"/>
                </a:solidFill>
                <a:latin typeface="Bernhard Modern Roman" charset="0"/>
              </a:rPr>
              <a:t>    Fast Flier, Females</a:t>
            </a:r>
          </a:p>
          <a:p>
            <a:pPr>
              <a:lnSpc>
                <a:spcPct val="35000"/>
              </a:lnSpc>
              <a:spcBef>
                <a:spcPct val="50000"/>
              </a:spcBef>
            </a:pPr>
            <a:r>
              <a:rPr lang="en-US" altLang="en-US" sz="2000" i="0">
                <a:solidFill>
                  <a:schemeClr val="bg1"/>
                </a:solidFill>
                <a:latin typeface="Bernhard Modern Roman" charset="0"/>
              </a:rPr>
              <a:t>    live much longer </a:t>
            </a:r>
          </a:p>
          <a:p>
            <a:pPr>
              <a:lnSpc>
                <a:spcPct val="35000"/>
              </a:lnSpc>
              <a:spcBef>
                <a:spcPct val="50000"/>
              </a:spcBef>
            </a:pPr>
            <a:r>
              <a:rPr lang="en-US" altLang="en-US" sz="2000" i="0">
                <a:solidFill>
                  <a:schemeClr val="bg1"/>
                </a:solidFill>
                <a:latin typeface="Bernhard Modern Roman" charset="0"/>
              </a:rPr>
              <a:t>    than males.</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3"/>
          <p:cNvSpPr>
            <a:spLocks noGrp="1"/>
          </p:cNvSpPr>
          <p:nvPr>
            <p:ph type="sldNum" sz="quarter" idx="12"/>
          </p:nvPr>
        </p:nvSpPr>
        <p:spPr/>
        <p:txBody>
          <a:bodyPr/>
          <a:lstStyle/>
          <a:p>
            <a:fld id="{1CDA529D-D744-6242-8F8D-1EDDF9BAF7FE}" type="slidenum">
              <a:rPr lang="en-US" altLang="en-US"/>
              <a:pPr/>
              <a:t>129</a:t>
            </a:fld>
            <a:endParaRPr lang="en-US" altLang="en-US"/>
          </a:p>
        </p:txBody>
      </p:sp>
      <p:pic>
        <p:nvPicPr>
          <p:cNvPr id="683010" name="Picture 2" descr="Image53"/>
          <p:cNvPicPr>
            <a:picLocks noChangeAspect="1" noChangeArrowheads="1"/>
          </p:cNvPicPr>
          <p:nvPr/>
        </p:nvPicPr>
        <p:blipFill>
          <a:blip r:embed="rId2">
            <a:lum bright="-8000" contrast="18000"/>
            <a:extLst>
              <a:ext uri="{28A0092B-C50C-407E-A947-70E740481C1C}">
                <a14:useLocalDpi xmlns:a14="http://schemas.microsoft.com/office/drawing/2010/main" val="0"/>
              </a:ext>
            </a:extLst>
          </a:blip>
          <a:srcRect/>
          <a:stretch>
            <a:fillRect/>
          </a:stretch>
        </p:blipFill>
        <p:spPr bwMode="auto">
          <a:xfrm>
            <a:off x="3200400" y="1295400"/>
            <a:ext cx="4953000" cy="4619625"/>
          </a:xfrm>
          <a:prstGeom prst="rect">
            <a:avLst/>
          </a:prstGeom>
          <a:noFill/>
          <a:extLst>
            <a:ext uri="{909E8E84-426E-40DD-AFC4-6F175D3DCCD1}">
              <a14:hiddenFill xmlns:a14="http://schemas.microsoft.com/office/drawing/2010/main">
                <a:solidFill>
                  <a:srgbClr val="FFFFFF"/>
                </a:solidFill>
              </a14:hiddenFill>
            </a:ext>
          </a:extLst>
        </p:spPr>
      </p:pic>
      <p:sp>
        <p:nvSpPr>
          <p:cNvPr id="683011" name="Rectangle 3"/>
          <p:cNvSpPr>
            <a:spLocks noChangeArrowheads="1"/>
          </p:cNvSpPr>
          <p:nvPr/>
        </p:nvSpPr>
        <p:spPr bwMode="auto">
          <a:xfrm>
            <a:off x="990600" y="381000"/>
            <a:ext cx="71628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lvl1pPr>
              <a:defRPr sz="2400">
                <a:solidFill>
                  <a:schemeClr val="tx1"/>
                </a:solidFill>
                <a:latin typeface="Times New Roman" charset="0"/>
              </a:defRPr>
            </a:lvl1pPr>
            <a:lvl2pPr>
              <a:defRPr sz="2400">
                <a:solidFill>
                  <a:schemeClr val="tx1"/>
                </a:solidFill>
                <a:latin typeface="Times New Roman" charset="0"/>
              </a:defRPr>
            </a:lvl2pPr>
            <a:lvl3pPr>
              <a:defRPr sz="2400">
                <a:solidFill>
                  <a:schemeClr val="tx1"/>
                </a:solidFill>
                <a:latin typeface="Times New Roman" charset="0"/>
              </a:defRPr>
            </a:lvl3pPr>
            <a:lvl4pPr>
              <a:defRPr sz="2400">
                <a:solidFill>
                  <a:schemeClr val="tx1"/>
                </a:solidFill>
                <a:latin typeface="Times New Roman" charset="0"/>
              </a:defRPr>
            </a:lvl4pPr>
            <a:lvl5pPr>
              <a:defRPr sz="2400">
                <a:solidFill>
                  <a:schemeClr val="tx1"/>
                </a:solidFill>
                <a:latin typeface="Times New Roman" charset="0"/>
              </a:defRPr>
            </a:lvl5pPr>
            <a:lvl6pPr marL="457200" fontAlgn="base">
              <a:spcBef>
                <a:spcPct val="0"/>
              </a:spcBef>
              <a:spcAft>
                <a:spcPct val="0"/>
              </a:spcAft>
              <a:defRPr sz="2400">
                <a:solidFill>
                  <a:schemeClr val="tx1"/>
                </a:solidFill>
                <a:latin typeface="Times New Roman" charset="0"/>
              </a:defRPr>
            </a:lvl6pPr>
            <a:lvl7pPr marL="914400" fontAlgn="base">
              <a:spcBef>
                <a:spcPct val="0"/>
              </a:spcBef>
              <a:spcAft>
                <a:spcPct val="0"/>
              </a:spcAft>
              <a:defRPr sz="2400">
                <a:solidFill>
                  <a:schemeClr val="tx1"/>
                </a:solidFill>
                <a:latin typeface="Times New Roman" charset="0"/>
              </a:defRPr>
            </a:lvl7pPr>
            <a:lvl8pPr marL="1371600" fontAlgn="base">
              <a:spcBef>
                <a:spcPct val="0"/>
              </a:spcBef>
              <a:spcAft>
                <a:spcPct val="0"/>
              </a:spcAft>
              <a:defRPr sz="2400">
                <a:solidFill>
                  <a:schemeClr val="tx1"/>
                </a:solidFill>
                <a:latin typeface="Times New Roman" charset="0"/>
              </a:defRPr>
            </a:lvl8pPr>
            <a:lvl9pPr marL="1828800" fontAlgn="base">
              <a:spcBef>
                <a:spcPct val="0"/>
              </a:spcBef>
              <a:spcAft>
                <a:spcPct val="0"/>
              </a:spcAft>
              <a:defRPr sz="2400">
                <a:solidFill>
                  <a:schemeClr val="tx1"/>
                </a:solidFill>
                <a:latin typeface="Times New Roman" charset="0"/>
              </a:defRPr>
            </a:lvl9pPr>
          </a:lstStyle>
          <a:p>
            <a:pPr algn="ctr"/>
            <a:r>
              <a:rPr lang="en-US" altLang="en-US" sz="4400" i="0">
                <a:solidFill>
                  <a:srgbClr val="FFFF00"/>
                </a:solidFill>
                <a:latin typeface="Bernhard Modern Roman" charset="0"/>
              </a:rPr>
              <a:t>Ohio Buckeye</a:t>
            </a:r>
            <a:r>
              <a:rPr lang="en-US" altLang="en-US" sz="3600" i="0">
                <a:solidFill>
                  <a:srgbClr val="FFFF00"/>
                </a:solidFill>
                <a:latin typeface="Bernhard Modern Roman" charset="0"/>
              </a:rPr>
              <a:t/>
            </a:r>
            <a:br>
              <a:rPr lang="en-US" altLang="en-US" sz="3600" i="0">
                <a:solidFill>
                  <a:srgbClr val="FFFF00"/>
                </a:solidFill>
                <a:latin typeface="Bernhard Modern Roman" charset="0"/>
              </a:rPr>
            </a:br>
            <a:endParaRPr lang="en-US" altLang="en-US">
              <a:solidFill>
                <a:srgbClr val="FFFF00"/>
              </a:solidFill>
              <a:latin typeface="Bernhard Modern Roman" charset="0"/>
            </a:endParaRPr>
          </a:p>
        </p:txBody>
      </p:sp>
      <p:sp>
        <p:nvSpPr>
          <p:cNvPr id="683012" name="Text Box 4"/>
          <p:cNvSpPr txBox="1">
            <a:spLocks noChangeArrowheads="1"/>
          </p:cNvSpPr>
          <p:nvPr/>
        </p:nvSpPr>
        <p:spPr bwMode="auto">
          <a:xfrm>
            <a:off x="4648200" y="5892800"/>
            <a:ext cx="2303463"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2800" b="0" i="0">
                <a:solidFill>
                  <a:schemeClr val="hlink"/>
                </a:solidFill>
                <a:latin typeface="Times New Roman" charset="0"/>
              </a:rPr>
              <a:t>Junonia coenia</a:t>
            </a:r>
          </a:p>
        </p:txBody>
      </p:sp>
      <p:sp>
        <p:nvSpPr>
          <p:cNvPr id="683013" name="Rectangle 5"/>
          <p:cNvSpPr>
            <a:spLocks noChangeArrowheads="1"/>
          </p:cNvSpPr>
          <p:nvPr/>
        </p:nvSpPr>
        <p:spPr bwMode="auto">
          <a:xfrm>
            <a:off x="609600" y="1295400"/>
            <a:ext cx="2362200" cy="5373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nSpc>
                <a:spcPct val="35000"/>
              </a:lnSpc>
              <a:spcBef>
                <a:spcPct val="50000"/>
              </a:spcBef>
            </a:pPr>
            <a:r>
              <a:rPr lang="en-US" altLang="en-US" sz="2000" i="0">
                <a:solidFill>
                  <a:srgbClr val="FF00FF"/>
                </a:solidFill>
                <a:latin typeface="Bernhard Modern Roman" charset="0"/>
              </a:rPr>
              <a:t>Range:  </a:t>
            </a:r>
          </a:p>
          <a:p>
            <a:pPr>
              <a:lnSpc>
                <a:spcPct val="35000"/>
              </a:lnSpc>
              <a:spcBef>
                <a:spcPct val="50000"/>
              </a:spcBef>
            </a:pPr>
            <a:r>
              <a:rPr lang="en-US" altLang="en-US" sz="2000" i="0">
                <a:solidFill>
                  <a:srgbClr val="FF00FF"/>
                </a:solidFill>
                <a:latin typeface="Bernhard Modern Roman" charset="0"/>
              </a:rPr>
              <a:t>      </a:t>
            </a:r>
            <a:r>
              <a:rPr lang="en-US" altLang="en-US" sz="2000" i="0">
                <a:solidFill>
                  <a:schemeClr val="bg1"/>
                </a:solidFill>
                <a:latin typeface="Bernhard Modern Roman" charset="0"/>
              </a:rPr>
              <a:t>Widespread</a:t>
            </a:r>
          </a:p>
          <a:p>
            <a:pPr>
              <a:lnSpc>
                <a:spcPct val="35000"/>
              </a:lnSpc>
              <a:spcBef>
                <a:spcPct val="50000"/>
              </a:spcBef>
            </a:pPr>
            <a:endParaRPr lang="en-US" altLang="en-US" sz="2000" i="0">
              <a:solidFill>
                <a:srgbClr val="FF00FF"/>
              </a:solidFill>
              <a:latin typeface="Bernhard Modern Roman" charset="0"/>
            </a:endParaRPr>
          </a:p>
          <a:p>
            <a:pPr>
              <a:lnSpc>
                <a:spcPct val="35000"/>
              </a:lnSpc>
              <a:spcBef>
                <a:spcPct val="50000"/>
              </a:spcBef>
            </a:pPr>
            <a:r>
              <a:rPr lang="en-US" altLang="en-US" sz="2000" i="0">
                <a:solidFill>
                  <a:srgbClr val="FF00FF"/>
                </a:solidFill>
                <a:latin typeface="Bernhard Modern Roman" charset="0"/>
              </a:rPr>
              <a:t>Host Plant(s)</a:t>
            </a:r>
          </a:p>
          <a:p>
            <a:pPr>
              <a:lnSpc>
                <a:spcPct val="35000"/>
              </a:lnSpc>
              <a:spcBef>
                <a:spcPct val="50000"/>
              </a:spcBef>
            </a:pPr>
            <a:r>
              <a:rPr lang="en-US" altLang="en-US" sz="2000" i="0">
                <a:solidFill>
                  <a:srgbClr val="FFFF00"/>
                </a:solidFill>
                <a:latin typeface="Bernhard Modern Roman" charset="0"/>
              </a:rPr>
              <a:t>     </a:t>
            </a:r>
            <a:r>
              <a:rPr lang="en-US" altLang="en-US" sz="2000" i="0">
                <a:solidFill>
                  <a:schemeClr val="bg1"/>
                </a:solidFill>
                <a:latin typeface="Bernhard Modern Roman" charset="0"/>
              </a:rPr>
              <a:t>Plantain</a:t>
            </a:r>
          </a:p>
          <a:p>
            <a:pPr>
              <a:lnSpc>
                <a:spcPct val="35000"/>
              </a:lnSpc>
              <a:spcBef>
                <a:spcPct val="50000"/>
              </a:spcBef>
            </a:pPr>
            <a:r>
              <a:rPr lang="en-US" altLang="en-US" sz="2000" i="0">
                <a:solidFill>
                  <a:schemeClr val="bg1"/>
                </a:solidFill>
                <a:latin typeface="Bernhard Modern Roman" charset="0"/>
              </a:rPr>
              <a:t>     Vervains</a:t>
            </a:r>
          </a:p>
          <a:p>
            <a:pPr>
              <a:lnSpc>
                <a:spcPct val="35000"/>
              </a:lnSpc>
              <a:spcBef>
                <a:spcPct val="50000"/>
              </a:spcBef>
            </a:pPr>
            <a:endParaRPr lang="en-US" altLang="en-US" sz="2000" i="0">
              <a:solidFill>
                <a:srgbClr val="FFFF00"/>
              </a:solidFill>
              <a:latin typeface="Bernhard Modern Roman" charset="0"/>
            </a:endParaRPr>
          </a:p>
          <a:p>
            <a:pPr>
              <a:lnSpc>
                <a:spcPct val="35000"/>
              </a:lnSpc>
              <a:spcBef>
                <a:spcPct val="50000"/>
              </a:spcBef>
            </a:pPr>
            <a:r>
              <a:rPr lang="en-US" altLang="en-US" sz="2000" i="0">
                <a:solidFill>
                  <a:srgbClr val="FF00FF"/>
                </a:solidFill>
                <a:latin typeface="Bernhard Modern Roman" charset="0"/>
              </a:rPr>
              <a:t>Attractors  </a:t>
            </a:r>
          </a:p>
          <a:p>
            <a:pPr>
              <a:lnSpc>
                <a:spcPct val="35000"/>
              </a:lnSpc>
              <a:spcBef>
                <a:spcPct val="50000"/>
              </a:spcBef>
            </a:pPr>
            <a:r>
              <a:rPr lang="en-US" altLang="en-US" sz="2000" i="0">
                <a:solidFill>
                  <a:srgbClr val="FFFF00"/>
                </a:solidFill>
                <a:latin typeface="Bernhard Modern Roman" charset="0"/>
              </a:rPr>
              <a:t>     </a:t>
            </a:r>
            <a:r>
              <a:rPr lang="en-US" altLang="en-US" sz="2000" i="0">
                <a:solidFill>
                  <a:schemeClr val="bg1"/>
                </a:solidFill>
                <a:latin typeface="Bernhard Modern Roman" charset="0"/>
              </a:rPr>
              <a:t>Verbena  </a:t>
            </a:r>
          </a:p>
          <a:p>
            <a:pPr>
              <a:lnSpc>
                <a:spcPct val="35000"/>
              </a:lnSpc>
              <a:spcBef>
                <a:spcPct val="50000"/>
              </a:spcBef>
            </a:pPr>
            <a:r>
              <a:rPr lang="en-US" altLang="en-US" sz="2000" i="0">
                <a:solidFill>
                  <a:schemeClr val="bg1"/>
                </a:solidFill>
                <a:latin typeface="Bernhard Modern Roman" charset="0"/>
              </a:rPr>
              <a:t>     Buddelia</a:t>
            </a:r>
          </a:p>
          <a:p>
            <a:pPr>
              <a:lnSpc>
                <a:spcPct val="35000"/>
              </a:lnSpc>
              <a:spcBef>
                <a:spcPct val="50000"/>
              </a:spcBef>
            </a:pPr>
            <a:r>
              <a:rPr lang="en-US" altLang="en-US" sz="2000" i="0">
                <a:solidFill>
                  <a:schemeClr val="bg1"/>
                </a:solidFill>
                <a:latin typeface="Bernhard Modern Roman" charset="0"/>
              </a:rPr>
              <a:t>     Echinaceae</a:t>
            </a:r>
          </a:p>
          <a:p>
            <a:pPr>
              <a:lnSpc>
                <a:spcPct val="35000"/>
              </a:lnSpc>
              <a:spcBef>
                <a:spcPct val="50000"/>
              </a:spcBef>
            </a:pPr>
            <a:r>
              <a:rPr lang="en-US" altLang="en-US" sz="2000" i="0">
                <a:solidFill>
                  <a:schemeClr val="bg1"/>
                </a:solidFill>
                <a:latin typeface="Bernhard Modern Roman" charset="0"/>
              </a:rPr>
              <a:t>     Echinops</a:t>
            </a:r>
          </a:p>
          <a:p>
            <a:pPr>
              <a:lnSpc>
                <a:spcPct val="35000"/>
              </a:lnSpc>
              <a:spcBef>
                <a:spcPct val="50000"/>
              </a:spcBef>
            </a:pPr>
            <a:r>
              <a:rPr lang="en-US" altLang="en-US" sz="2000" i="0">
                <a:solidFill>
                  <a:schemeClr val="bg1"/>
                </a:solidFill>
                <a:latin typeface="Bernhard Modern Roman" charset="0"/>
              </a:rPr>
              <a:t>     Pentas</a:t>
            </a:r>
          </a:p>
          <a:p>
            <a:pPr>
              <a:lnSpc>
                <a:spcPct val="35000"/>
              </a:lnSpc>
              <a:spcBef>
                <a:spcPct val="50000"/>
              </a:spcBef>
            </a:pPr>
            <a:r>
              <a:rPr lang="en-US" altLang="en-US" sz="2000" i="0">
                <a:solidFill>
                  <a:schemeClr val="bg1"/>
                </a:solidFill>
                <a:latin typeface="Bernhard Modern Roman" charset="0"/>
              </a:rPr>
              <a:t>     Tithonia</a:t>
            </a:r>
          </a:p>
          <a:p>
            <a:pPr>
              <a:lnSpc>
                <a:spcPct val="35000"/>
              </a:lnSpc>
              <a:spcBef>
                <a:spcPct val="50000"/>
              </a:spcBef>
            </a:pPr>
            <a:endParaRPr lang="en-US" altLang="en-US" sz="2000" i="0">
              <a:solidFill>
                <a:srgbClr val="FFFF00"/>
              </a:solidFill>
              <a:latin typeface="Bernhard Modern Roman" charset="0"/>
            </a:endParaRPr>
          </a:p>
          <a:p>
            <a:pPr>
              <a:lnSpc>
                <a:spcPct val="35000"/>
              </a:lnSpc>
              <a:spcBef>
                <a:spcPct val="50000"/>
              </a:spcBef>
            </a:pPr>
            <a:r>
              <a:rPr lang="en-US" altLang="en-US" sz="2000" i="0">
                <a:solidFill>
                  <a:srgbClr val="FF00FF"/>
                </a:solidFill>
                <a:latin typeface="Bernhard Modern Roman" charset="0"/>
              </a:rPr>
              <a:t>Brood Period:	</a:t>
            </a:r>
          </a:p>
          <a:p>
            <a:pPr>
              <a:lnSpc>
                <a:spcPct val="35000"/>
              </a:lnSpc>
              <a:spcBef>
                <a:spcPct val="50000"/>
              </a:spcBef>
            </a:pPr>
            <a:r>
              <a:rPr lang="en-US" altLang="en-US" sz="2000" i="0">
                <a:solidFill>
                  <a:srgbClr val="FFFF00"/>
                </a:solidFill>
                <a:latin typeface="Bernhard Modern Roman" charset="0"/>
              </a:rPr>
              <a:t>    </a:t>
            </a:r>
            <a:r>
              <a:rPr lang="en-US" altLang="en-US" sz="2000" i="0">
                <a:solidFill>
                  <a:schemeClr val="bg1"/>
                </a:solidFill>
                <a:latin typeface="Bernhard Modern Roman" charset="0"/>
              </a:rPr>
              <a:t>April + July</a:t>
            </a:r>
          </a:p>
          <a:p>
            <a:pPr>
              <a:lnSpc>
                <a:spcPct val="35000"/>
              </a:lnSpc>
              <a:spcBef>
                <a:spcPct val="50000"/>
              </a:spcBef>
            </a:pPr>
            <a:endParaRPr lang="en-US" altLang="en-US" sz="2000" i="0">
              <a:solidFill>
                <a:srgbClr val="FFFF00"/>
              </a:solidFill>
              <a:latin typeface="Bernhard Modern Roman" charset="0"/>
            </a:endParaRPr>
          </a:p>
          <a:p>
            <a:pPr>
              <a:lnSpc>
                <a:spcPct val="35000"/>
              </a:lnSpc>
              <a:spcBef>
                <a:spcPct val="50000"/>
              </a:spcBef>
            </a:pPr>
            <a:r>
              <a:rPr lang="en-US" altLang="en-US" sz="2000" i="0">
                <a:solidFill>
                  <a:srgbClr val="FF00FF"/>
                </a:solidFill>
                <a:latin typeface="Bernhard Modern Roman" charset="0"/>
              </a:rPr>
              <a:t>Comments:</a:t>
            </a:r>
          </a:p>
          <a:p>
            <a:pPr>
              <a:lnSpc>
                <a:spcPct val="35000"/>
              </a:lnSpc>
              <a:spcBef>
                <a:spcPct val="50000"/>
              </a:spcBef>
            </a:pPr>
            <a:r>
              <a:rPr lang="en-US" altLang="en-US" sz="2000" i="0">
                <a:solidFill>
                  <a:schemeClr val="bg1"/>
                </a:solidFill>
                <a:latin typeface="Bernhard Modern Roman" charset="0"/>
              </a:rPr>
              <a:t>    Eyespots may</a:t>
            </a:r>
          </a:p>
          <a:p>
            <a:pPr>
              <a:lnSpc>
                <a:spcPct val="35000"/>
              </a:lnSpc>
              <a:spcBef>
                <a:spcPct val="50000"/>
              </a:spcBef>
            </a:pPr>
            <a:r>
              <a:rPr lang="en-US" altLang="en-US" sz="2000" i="0">
                <a:solidFill>
                  <a:schemeClr val="bg1"/>
                </a:solidFill>
                <a:latin typeface="Bernhard Modern Roman" charset="0"/>
              </a:rPr>
              <a:t>    serve as a defense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3"/>
          <p:cNvSpPr>
            <a:spLocks noGrp="1"/>
          </p:cNvSpPr>
          <p:nvPr>
            <p:ph type="sldNum" sz="quarter" idx="12"/>
          </p:nvPr>
        </p:nvSpPr>
        <p:spPr/>
        <p:txBody>
          <a:bodyPr/>
          <a:lstStyle/>
          <a:p>
            <a:fld id="{F875B4F6-8571-3C43-853A-9E97959A8E40}" type="slidenum">
              <a:rPr lang="en-US" altLang="en-US"/>
              <a:pPr/>
              <a:t>13</a:t>
            </a:fld>
            <a:endParaRPr lang="en-US" altLang="en-US"/>
          </a:p>
        </p:txBody>
      </p:sp>
      <p:pic>
        <p:nvPicPr>
          <p:cNvPr id="294914" name="Picture 1026" descr="SUNSHADOWS"/>
          <p:cNvPicPr>
            <a:picLocks noChangeAspect="1" noChangeArrowheads="1"/>
          </p:cNvPicPr>
          <p:nvPr/>
        </p:nvPicPr>
        <p:blipFill>
          <a:blip r:embed="rId2">
            <a:lum bright="-12000" contrast="22000"/>
            <a:extLst>
              <a:ext uri="{28A0092B-C50C-407E-A947-70E740481C1C}">
                <a14:useLocalDpi xmlns:a14="http://schemas.microsoft.com/office/drawing/2010/main" val="0"/>
              </a:ext>
            </a:extLst>
          </a:blip>
          <a:srcRect/>
          <a:stretch>
            <a:fillRect/>
          </a:stretch>
        </p:blipFill>
        <p:spPr bwMode="auto">
          <a:xfrm>
            <a:off x="3962400" y="2438400"/>
            <a:ext cx="4876800" cy="3259138"/>
          </a:xfrm>
          <a:prstGeom prst="rect">
            <a:avLst/>
          </a:prstGeom>
          <a:noFill/>
          <a:extLst>
            <a:ext uri="{909E8E84-426E-40DD-AFC4-6F175D3DCCD1}">
              <a14:hiddenFill xmlns:a14="http://schemas.microsoft.com/office/drawing/2010/main">
                <a:solidFill>
                  <a:srgbClr val="FFFFFF"/>
                </a:solidFill>
              </a14:hiddenFill>
            </a:ext>
          </a:extLst>
        </p:spPr>
      </p:pic>
      <p:sp>
        <p:nvSpPr>
          <p:cNvPr id="294916" name="Rectangle 1028"/>
          <p:cNvSpPr>
            <a:spLocks noChangeArrowheads="1"/>
          </p:cNvSpPr>
          <p:nvPr/>
        </p:nvSpPr>
        <p:spPr bwMode="auto">
          <a:xfrm>
            <a:off x="0" y="0"/>
            <a:ext cx="91440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r>
              <a:rPr lang="en-US" altLang="en-US" sz="4400" b="0" i="0">
                <a:solidFill>
                  <a:srgbClr val="FFFF00"/>
                </a:solidFill>
                <a:latin typeface="Times New Roman" charset="0"/>
              </a:rPr>
              <a:t>Tracking Sunlight</a:t>
            </a:r>
          </a:p>
        </p:txBody>
      </p:sp>
      <p:sp>
        <p:nvSpPr>
          <p:cNvPr id="294918" name="Rectangle 1030"/>
          <p:cNvSpPr>
            <a:spLocks noChangeArrowheads="1"/>
          </p:cNvSpPr>
          <p:nvPr/>
        </p:nvSpPr>
        <p:spPr bwMode="auto">
          <a:xfrm>
            <a:off x="381000" y="914400"/>
            <a:ext cx="7924800" cy="158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altLang="en-US" sz="2800" b="0" i="0">
                <a:solidFill>
                  <a:schemeClr val="bg1"/>
                </a:solidFill>
                <a:latin typeface="Times New Roman" charset="0"/>
              </a:rPr>
              <a:t>Place a flag in the center of  each sun-patch at the top of the hour and 30 minutes past the hour.  </a:t>
            </a:r>
          </a:p>
          <a:p>
            <a:pPr>
              <a:spcBef>
                <a:spcPct val="50000"/>
              </a:spcBef>
            </a:pPr>
            <a:endParaRPr lang="en-US" altLang="en-US" sz="2800" b="0" i="0">
              <a:solidFill>
                <a:schemeClr val="bg1"/>
              </a:solidFill>
              <a:latin typeface="Times New Roman" charset="0"/>
            </a:endParaRPr>
          </a:p>
        </p:txBody>
      </p:sp>
      <p:sp>
        <p:nvSpPr>
          <p:cNvPr id="294919" name="Rectangle 1031"/>
          <p:cNvSpPr>
            <a:spLocks noChangeArrowheads="1"/>
          </p:cNvSpPr>
          <p:nvPr/>
        </p:nvSpPr>
        <p:spPr bwMode="auto">
          <a:xfrm>
            <a:off x="3886200" y="5715000"/>
            <a:ext cx="50434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a:solidFill>
                  <a:srgbClr val="FFFF00"/>
                </a:solidFill>
                <a:latin typeface="GoudyOlSt BT" charset="0"/>
              </a:rPr>
              <a:t>Authors’ shade &amp; rock butterfly garden</a:t>
            </a:r>
            <a:r>
              <a:rPr lang="en-US" altLang="en-US" sz="2000">
                <a:solidFill>
                  <a:srgbClr val="FFFF00"/>
                </a:solidFill>
                <a:latin typeface="GoudyOlSt BT" charset="0"/>
              </a:rPr>
              <a:t> </a:t>
            </a:r>
          </a:p>
        </p:txBody>
      </p:sp>
      <p:sp>
        <p:nvSpPr>
          <p:cNvPr id="294920" name="Rectangle 1032"/>
          <p:cNvSpPr>
            <a:spLocks noChangeArrowheads="1"/>
          </p:cNvSpPr>
          <p:nvPr/>
        </p:nvSpPr>
        <p:spPr bwMode="auto">
          <a:xfrm>
            <a:off x="381000" y="2209800"/>
            <a:ext cx="3429000" cy="4364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altLang="en-US" sz="2800" b="0" i="0">
                <a:solidFill>
                  <a:schemeClr val="bg1"/>
                </a:solidFill>
                <a:latin typeface="Times New Roman" charset="0"/>
              </a:rPr>
              <a:t>Repeat the process for from 7:00 am until 9:00 pm.  May and/or July are good months to do this procedure. </a:t>
            </a:r>
          </a:p>
          <a:p>
            <a:pPr>
              <a:spcBef>
                <a:spcPct val="50000"/>
              </a:spcBef>
            </a:pPr>
            <a:endParaRPr lang="en-US" altLang="en-US" sz="2800" b="0" i="0">
              <a:solidFill>
                <a:schemeClr val="bg1"/>
              </a:solidFill>
              <a:latin typeface="Times New Roman" charset="0"/>
            </a:endParaRPr>
          </a:p>
          <a:p>
            <a:pPr>
              <a:spcBef>
                <a:spcPct val="50000"/>
              </a:spcBef>
            </a:pPr>
            <a:r>
              <a:rPr lang="en-US" altLang="en-US" sz="2800" b="0" i="0">
                <a:solidFill>
                  <a:schemeClr val="bg1"/>
                </a:solidFill>
                <a:latin typeface="Times New Roman" charset="0"/>
              </a:rPr>
              <a:t>Each flag represents about 30 minutes of sun.</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3"/>
          <p:cNvSpPr>
            <a:spLocks noGrp="1"/>
          </p:cNvSpPr>
          <p:nvPr>
            <p:ph type="sldNum" sz="quarter" idx="12"/>
          </p:nvPr>
        </p:nvSpPr>
        <p:spPr/>
        <p:txBody>
          <a:bodyPr/>
          <a:lstStyle/>
          <a:p>
            <a:fld id="{EE4CD17C-0814-8B43-A6D5-7E85798CC925}" type="slidenum">
              <a:rPr lang="en-US" altLang="en-US"/>
              <a:pPr/>
              <a:t>130</a:t>
            </a:fld>
            <a:endParaRPr lang="en-US" altLang="en-US"/>
          </a:p>
        </p:txBody>
      </p:sp>
      <p:pic>
        <p:nvPicPr>
          <p:cNvPr id="684034" name="Picture 2" descr="AAAA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0" y="1524000"/>
            <a:ext cx="5638800" cy="4129088"/>
          </a:xfrm>
          <a:prstGeom prst="rect">
            <a:avLst/>
          </a:prstGeom>
          <a:noFill/>
          <a:extLst>
            <a:ext uri="{909E8E84-426E-40DD-AFC4-6F175D3DCCD1}">
              <a14:hiddenFill xmlns:a14="http://schemas.microsoft.com/office/drawing/2010/main">
                <a:solidFill>
                  <a:srgbClr val="FFFFFF"/>
                </a:solidFill>
              </a14:hiddenFill>
            </a:ext>
          </a:extLst>
        </p:spPr>
      </p:pic>
      <p:sp>
        <p:nvSpPr>
          <p:cNvPr id="684035" name="Rectangle 3"/>
          <p:cNvSpPr>
            <a:spLocks noChangeArrowheads="1"/>
          </p:cNvSpPr>
          <p:nvPr/>
        </p:nvSpPr>
        <p:spPr bwMode="auto">
          <a:xfrm>
            <a:off x="914400" y="457200"/>
            <a:ext cx="71628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lvl1pPr>
              <a:defRPr sz="2400">
                <a:solidFill>
                  <a:schemeClr val="tx1"/>
                </a:solidFill>
                <a:latin typeface="Times New Roman" charset="0"/>
              </a:defRPr>
            </a:lvl1pPr>
            <a:lvl2pPr>
              <a:defRPr sz="2400">
                <a:solidFill>
                  <a:schemeClr val="tx1"/>
                </a:solidFill>
                <a:latin typeface="Times New Roman" charset="0"/>
              </a:defRPr>
            </a:lvl2pPr>
            <a:lvl3pPr>
              <a:defRPr sz="2400">
                <a:solidFill>
                  <a:schemeClr val="tx1"/>
                </a:solidFill>
                <a:latin typeface="Times New Roman" charset="0"/>
              </a:defRPr>
            </a:lvl3pPr>
            <a:lvl4pPr>
              <a:defRPr sz="2400">
                <a:solidFill>
                  <a:schemeClr val="tx1"/>
                </a:solidFill>
                <a:latin typeface="Times New Roman" charset="0"/>
              </a:defRPr>
            </a:lvl4pPr>
            <a:lvl5pPr>
              <a:defRPr sz="2400">
                <a:solidFill>
                  <a:schemeClr val="tx1"/>
                </a:solidFill>
                <a:latin typeface="Times New Roman" charset="0"/>
              </a:defRPr>
            </a:lvl5pPr>
            <a:lvl6pPr marL="457200" fontAlgn="base">
              <a:spcBef>
                <a:spcPct val="0"/>
              </a:spcBef>
              <a:spcAft>
                <a:spcPct val="0"/>
              </a:spcAft>
              <a:defRPr sz="2400">
                <a:solidFill>
                  <a:schemeClr val="tx1"/>
                </a:solidFill>
                <a:latin typeface="Times New Roman" charset="0"/>
              </a:defRPr>
            </a:lvl6pPr>
            <a:lvl7pPr marL="914400" fontAlgn="base">
              <a:spcBef>
                <a:spcPct val="0"/>
              </a:spcBef>
              <a:spcAft>
                <a:spcPct val="0"/>
              </a:spcAft>
              <a:defRPr sz="2400">
                <a:solidFill>
                  <a:schemeClr val="tx1"/>
                </a:solidFill>
                <a:latin typeface="Times New Roman" charset="0"/>
              </a:defRPr>
            </a:lvl7pPr>
            <a:lvl8pPr marL="1371600" fontAlgn="base">
              <a:spcBef>
                <a:spcPct val="0"/>
              </a:spcBef>
              <a:spcAft>
                <a:spcPct val="0"/>
              </a:spcAft>
              <a:defRPr sz="2400">
                <a:solidFill>
                  <a:schemeClr val="tx1"/>
                </a:solidFill>
                <a:latin typeface="Times New Roman" charset="0"/>
              </a:defRPr>
            </a:lvl8pPr>
            <a:lvl9pPr marL="1828800" fontAlgn="base">
              <a:spcBef>
                <a:spcPct val="0"/>
              </a:spcBef>
              <a:spcAft>
                <a:spcPct val="0"/>
              </a:spcAft>
              <a:defRPr sz="2400">
                <a:solidFill>
                  <a:schemeClr val="tx1"/>
                </a:solidFill>
                <a:latin typeface="Times New Roman" charset="0"/>
              </a:defRPr>
            </a:lvl9pPr>
          </a:lstStyle>
          <a:p>
            <a:pPr algn="ctr"/>
            <a:r>
              <a:rPr lang="en-US" altLang="en-US" sz="4400" i="0">
                <a:solidFill>
                  <a:srgbClr val="FFFF00"/>
                </a:solidFill>
                <a:latin typeface="Bernhard Modern Roman" charset="0"/>
              </a:rPr>
              <a:t>American Painted Lady</a:t>
            </a:r>
            <a:r>
              <a:rPr lang="en-US" altLang="en-US" sz="3600" i="0">
                <a:solidFill>
                  <a:srgbClr val="FFFF00"/>
                </a:solidFill>
                <a:latin typeface="Bernhard Modern Roman" charset="0"/>
              </a:rPr>
              <a:t/>
            </a:r>
            <a:br>
              <a:rPr lang="en-US" altLang="en-US" sz="3600" i="0">
                <a:solidFill>
                  <a:srgbClr val="FFFF00"/>
                </a:solidFill>
                <a:latin typeface="Bernhard Modern Roman" charset="0"/>
              </a:rPr>
            </a:br>
            <a:endParaRPr lang="en-US" altLang="en-US">
              <a:solidFill>
                <a:srgbClr val="FFFF00"/>
              </a:solidFill>
              <a:latin typeface="Bernhard Modern Roman" charset="0"/>
            </a:endParaRPr>
          </a:p>
        </p:txBody>
      </p:sp>
      <p:sp>
        <p:nvSpPr>
          <p:cNvPr id="684036" name="Text Box 4"/>
          <p:cNvSpPr txBox="1">
            <a:spLocks noChangeArrowheads="1"/>
          </p:cNvSpPr>
          <p:nvPr/>
        </p:nvSpPr>
        <p:spPr bwMode="auto">
          <a:xfrm>
            <a:off x="4419600" y="5715000"/>
            <a:ext cx="26971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b="0" i="0">
                <a:solidFill>
                  <a:schemeClr val="hlink"/>
                </a:solidFill>
                <a:latin typeface="Times New Roman" charset="0"/>
              </a:rPr>
              <a:t>Vanessa virginiensis</a:t>
            </a:r>
          </a:p>
        </p:txBody>
      </p:sp>
      <p:sp>
        <p:nvSpPr>
          <p:cNvPr id="684037" name="Rectangle 5"/>
          <p:cNvSpPr>
            <a:spLocks noChangeArrowheads="1"/>
          </p:cNvSpPr>
          <p:nvPr/>
        </p:nvSpPr>
        <p:spPr bwMode="auto">
          <a:xfrm>
            <a:off x="609600" y="1295400"/>
            <a:ext cx="2362200" cy="4338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nSpc>
                <a:spcPct val="35000"/>
              </a:lnSpc>
              <a:spcBef>
                <a:spcPct val="50000"/>
              </a:spcBef>
            </a:pPr>
            <a:r>
              <a:rPr lang="en-US" altLang="en-US" sz="2000" i="0">
                <a:solidFill>
                  <a:srgbClr val="FF00FF"/>
                </a:solidFill>
                <a:latin typeface="Bernhard Modern Roman" charset="0"/>
              </a:rPr>
              <a:t>Range:  </a:t>
            </a:r>
          </a:p>
          <a:p>
            <a:pPr>
              <a:lnSpc>
                <a:spcPct val="35000"/>
              </a:lnSpc>
              <a:spcBef>
                <a:spcPct val="50000"/>
              </a:spcBef>
            </a:pPr>
            <a:r>
              <a:rPr lang="en-US" altLang="en-US" sz="2000" i="0">
                <a:solidFill>
                  <a:srgbClr val="FF00FF"/>
                </a:solidFill>
                <a:latin typeface="Bernhard Modern Roman" charset="0"/>
              </a:rPr>
              <a:t>    </a:t>
            </a:r>
            <a:r>
              <a:rPr lang="en-US" altLang="en-US" sz="2000" i="0">
                <a:solidFill>
                  <a:schemeClr val="bg1"/>
                </a:solidFill>
                <a:latin typeface="Bernhard Modern Roman" charset="0"/>
              </a:rPr>
              <a:t>Widespread</a:t>
            </a:r>
          </a:p>
          <a:p>
            <a:pPr>
              <a:lnSpc>
                <a:spcPct val="35000"/>
              </a:lnSpc>
              <a:spcBef>
                <a:spcPct val="50000"/>
              </a:spcBef>
            </a:pPr>
            <a:endParaRPr lang="en-US" altLang="en-US" sz="2000" i="0">
              <a:solidFill>
                <a:srgbClr val="FF00FF"/>
              </a:solidFill>
              <a:latin typeface="Bernhard Modern Roman" charset="0"/>
            </a:endParaRPr>
          </a:p>
          <a:p>
            <a:pPr>
              <a:lnSpc>
                <a:spcPct val="35000"/>
              </a:lnSpc>
              <a:spcBef>
                <a:spcPct val="50000"/>
              </a:spcBef>
            </a:pPr>
            <a:r>
              <a:rPr lang="en-US" altLang="en-US" sz="2000" i="0">
                <a:solidFill>
                  <a:srgbClr val="FF00FF"/>
                </a:solidFill>
                <a:latin typeface="Bernhard Modern Roman" charset="0"/>
              </a:rPr>
              <a:t>Host Plant(s)</a:t>
            </a:r>
          </a:p>
          <a:p>
            <a:pPr>
              <a:lnSpc>
                <a:spcPct val="35000"/>
              </a:lnSpc>
              <a:spcBef>
                <a:spcPct val="50000"/>
              </a:spcBef>
            </a:pPr>
            <a:r>
              <a:rPr lang="en-US" altLang="en-US" sz="2000" i="0">
                <a:solidFill>
                  <a:srgbClr val="FFFF00"/>
                </a:solidFill>
                <a:latin typeface="Bernhard Modern Roman" charset="0"/>
              </a:rPr>
              <a:t>     </a:t>
            </a:r>
            <a:r>
              <a:rPr lang="en-US" altLang="en-US" sz="2000" i="0">
                <a:solidFill>
                  <a:schemeClr val="bg1"/>
                </a:solidFill>
                <a:latin typeface="Bernhard Modern Roman" charset="0"/>
              </a:rPr>
              <a:t>Composites</a:t>
            </a:r>
          </a:p>
          <a:p>
            <a:pPr>
              <a:lnSpc>
                <a:spcPct val="35000"/>
              </a:lnSpc>
              <a:spcBef>
                <a:spcPct val="50000"/>
              </a:spcBef>
            </a:pPr>
            <a:endParaRPr lang="en-US" altLang="en-US" sz="2000" i="0">
              <a:solidFill>
                <a:srgbClr val="FFFF00"/>
              </a:solidFill>
              <a:latin typeface="Bernhard Modern Roman" charset="0"/>
            </a:endParaRPr>
          </a:p>
          <a:p>
            <a:pPr>
              <a:lnSpc>
                <a:spcPct val="35000"/>
              </a:lnSpc>
              <a:spcBef>
                <a:spcPct val="50000"/>
              </a:spcBef>
            </a:pPr>
            <a:r>
              <a:rPr lang="en-US" altLang="en-US" sz="2000" i="0">
                <a:solidFill>
                  <a:srgbClr val="FF00FF"/>
                </a:solidFill>
                <a:latin typeface="Bernhard Modern Roman" charset="0"/>
              </a:rPr>
              <a:t>Attractors  </a:t>
            </a:r>
          </a:p>
          <a:p>
            <a:pPr>
              <a:lnSpc>
                <a:spcPct val="35000"/>
              </a:lnSpc>
              <a:spcBef>
                <a:spcPct val="50000"/>
              </a:spcBef>
            </a:pPr>
            <a:r>
              <a:rPr lang="en-US" altLang="en-US" sz="2000" i="0">
                <a:solidFill>
                  <a:srgbClr val="FFFF00"/>
                </a:solidFill>
                <a:latin typeface="Bernhard Modern Roman" charset="0"/>
              </a:rPr>
              <a:t>     </a:t>
            </a:r>
            <a:r>
              <a:rPr lang="en-US" altLang="en-US" sz="2000" i="0">
                <a:solidFill>
                  <a:schemeClr val="bg1"/>
                </a:solidFill>
                <a:latin typeface="Bernhard Modern Roman" charset="0"/>
              </a:rPr>
              <a:t>Echinaceae</a:t>
            </a:r>
          </a:p>
          <a:p>
            <a:pPr>
              <a:lnSpc>
                <a:spcPct val="35000"/>
              </a:lnSpc>
              <a:spcBef>
                <a:spcPct val="50000"/>
              </a:spcBef>
            </a:pPr>
            <a:r>
              <a:rPr lang="en-US" altLang="en-US" sz="2000" i="0">
                <a:solidFill>
                  <a:schemeClr val="bg1"/>
                </a:solidFill>
                <a:latin typeface="Bernhard Modern Roman" charset="0"/>
              </a:rPr>
              <a:t>     Tithonia</a:t>
            </a:r>
          </a:p>
          <a:p>
            <a:pPr>
              <a:lnSpc>
                <a:spcPct val="35000"/>
              </a:lnSpc>
              <a:spcBef>
                <a:spcPct val="50000"/>
              </a:spcBef>
            </a:pPr>
            <a:r>
              <a:rPr lang="en-US" altLang="en-US" sz="2000" i="0">
                <a:solidFill>
                  <a:schemeClr val="bg1"/>
                </a:solidFill>
                <a:latin typeface="Bernhard Modern Roman" charset="0"/>
              </a:rPr>
              <a:t>     Scabiosa</a:t>
            </a:r>
          </a:p>
          <a:p>
            <a:pPr>
              <a:lnSpc>
                <a:spcPct val="35000"/>
              </a:lnSpc>
              <a:spcBef>
                <a:spcPct val="50000"/>
              </a:spcBef>
            </a:pPr>
            <a:r>
              <a:rPr lang="en-US" altLang="en-US" sz="2000" i="0">
                <a:solidFill>
                  <a:schemeClr val="bg1"/>
                </a:solidFill>
                <a:latin typeface="Bernhard Modern Roman" charset="0"/>
              </a:rPr>
              <a:t>     Verbena</a:t>
            </a:r>
          </a:p>
          <a:p>
            <a:pPr>
              <a:lnSpc>
                <a:spcPct val="35000"/>
              </a:lnSpc>
              <a:spcBef>
                <a:spcPct val="50000"/>
              </a:spcBef>
            </a:pPr>
            <a:endParaRPr lang="en-US" altLang="en-US" sz="2000" i="0">
              <a:solidFill>
                <a:srgbClr val="FFFF00"/>
              </a:solidFill>
              <a:latin typeface="Bernhard Modern Roman" charset="0"/>
            </a:endParaRPr>
          </a:p>
          <a:p>
            <a:pPr>
              <a:lnSpc>
                <a:spcPct val="35000"/>
              </a:lnSpc>
              <a:spcBef>
                <a:spcPct val="50000"/>
              </a:spcBef>
            </a:pPr>
            <a:r>
              <a:rPr lang="en-US" altLang="en-US" sz="2000" i="0">
                <a:solidFill>
                  <a:srgbClr val="FF00FF"/>
                </a:solidFill>
                <a:latin typeface="Bernhard Modern Roman" charset="0"/>
              </a:rPr>
              <a:t>Brood Period:	</a:t>
            </a:r>
          </a:p>
          <a:p>
            <a:pPr>
              <a:lnSpc>
                <a:spcPct val="35000"/>
              </a:lnSpc>
              <a:spcBef>
                <a:spcPct val="50000"/>
              </a:spcBef>
            </a:pPr>
            <a:r>
              <a:rPr lang="en-US" altLang="en-US" sz="2000" i="0">
                <a:solidFill>
                  <a:srgbClr val="FFFF00"/>
                </a:solidFill>
                <a:latin typeface="Bernhard Modern Roman" charset="0"/>
              </a:rPr>
              <a:t>    </a:t>
            </a:r>
            <a:r>
              <a:rPr lang="en-US" altLang="en-US" sz="2000" i="0">
                <a:solidFill>
                  <a:schemeClr val="bg1"/>
                </a:solidFill>
                <a:latin typeface="Bernhard Modern Roman" charset="0"/>
              </a:rPr>
              <a:t>June - September</a:t>
            </a:r>
          </a:p>
          <a:p>
            <a:pPr>
              <a:lnSpc>
                <a:spcPct val="35000"/>
              </a:lnSpc>
              <a:spcBef>
                <a:spcPct val="50000"/>
              </a:spcBef>
            </a:pPr>
            <a:endParaRPr lang="en-US" altLang="en-US" sz="2000" i="0">
              <a:solidFill>
                <a:srgbClr val="FFFF00"/>
              </a:solidFill>
              <a:latin typeface="Bernhard Modern Roman" charset="0"/>
            </a:endParaRPr>
          </a:p>
          <a:p>
            <a:pPr>
              <a:lnSpc>
                <a:spcPct val="35000"/>
              </a:lnSpc>
              <a:spcBef>
                <a:spcPct val="50000"/>
              </a:spcBef>
            </a:pPr>
            <a:r>
              <a:rPr lang="en-US" altLang="en-US" sz="2000" i="0">
                <a:solidFill>
                  <a:srgbClr val="FF00FF"/>
                </a:solidFill>
                <a:latin typeface="Bernhard Modern Roman" charset="0"/>
              </a:rPr>
              <a:t>Comments:</a:t>
            </a:r>
          </a:p>
          <a:p>
            <a:pPr>
              <a:lnSpc>
                <a:spcPct val="35000"/>
              </a:lnSpc>
              <a:spcBef>
                <a:spcPct val="50000"/>
              </a:spcBef>
            </a:pPr>
            <a:r>
              <a:rPr lang="en-US" altLang="en-US" sz="2000" i="0">
                <a:solidFill>
                  <a:schemeClr val="bg1"/>
                </a:solidFill>
                <a:latin typeface="Bernhard Modern Roman" charset="0"/>
              </a:rPr>
              <a:t>    Overwinters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3"/>
          <p:cNvSpPr>
            <a:spLocks noGrp="1"/>
          </p:cNvSpPr>
          <p:nvPr>
            <p:ph type="sldNum" sz="quarter" idx="12"/>
          </p:nvPr>
        </p:nvSpPr>
        <p:spPr/>
        <p:txBody>
          <a:bodyPr/>
          <a:lstStyle/>
          <a:p>
            <a:fld id="{C6ED0552-F008-C542-B0B0-CEDD5F094317}" type="slidenum">
              <a:rPr lang="en-US" altLang="en-US"/>
              <a:pPr/>
              <a:t>131</a:t>
            </a:fld>
            <a:endParaRPr lang="en-US" altLang="en-US"/>
          </a:p>
        </p:txBody>
      </p:sp>
      <p:pic>
        <p:nvPicPr>
          <p:cNvPr id="685058" name="Picture 2" descr="lantana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19400" y="1447800"/>
            <a:ext cx="5743575" cy="4306888"/>
          </a:xfrm>
          <a:prstGeom prst="rect">
            <a:avLst/>
          </a:prstGeom>
          <a:noFill/>
          <a:extLst>
            <a:ext uri="{909E8E84-426E-40DD-AFC4-6F175D3DCCD1}">
              <a14:hiddenFill xmlns:a14="http://schemas.microsoft.com/office/drawing/2010/main">
                <a:solidFill>
                  <a:srgbClr val="FFFFFF"/>
                </a:solidFill>
              </a14:hiddenFill>
            </a:ext>
          </a:extLst>
        </p:spPr>
      </p:pic>
      <p:sp>
        <p:nvSpPr>
          <p:cNvPr id="685059" name="Rectangle 3"/>
          <p:cNvSpPr>
            <a:spLocks noChangeArrowheads="1"/>
          </p:cNvSpPr>
          <p:nvPr/>
        </p:nvSpPr>
        <p:spPr bwMode="auto">
          <a:xfrm>
            <a:off x="838200" y="533400"/>
            <a:ext cx="71628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lvl1pPr>
              <a:defRPr sz="2400">
                <a:solidFill>
                  <a:schemeClr val="tx1"/>
                </a:solidFill>
                <a:latin typeface="Times New Roman" charset="0"/>
              </a:defRPr>
            </a:lvl1pPr>
            <a:lvl2pPr>
              <a:defRPr sz="2400">
                <a:solidFill>
                  <a:schemeClr val="tx1"/>
                </a:solidFill>
                <a:latin typeface="Times New Roman" charset="0"/>
              </a:defRPr>
            </a:lvl2pPr>
            <a:lvl3pPr>
              <a:defRPr sz="2400">
                <a:solidFill>
                  <a:schemeClr val="tx1"/>
                </a:solidFill>
                <a:latin typeface="Times New Roman" charset="0"/>
              </a:defRPr>
            </a:lvl3pPr>
            <a:lvl4pPr>
              <a:defRPr sz="2400">
                <a:solidFill>
                  <a:schemeClr val="tx1"/>
                </a:solidFill>
                <a:latin typeface="Times New Roman" charset="0"/>
              </a:defRPr>
            </a:lvl4pPr>
            <a:lvl5pPr>
              <a:defRPr sz="2400">
                <a:solidFill>
                  <a:schemeClr val="tx1"/>
                </a:solidFill>
                <a:latin typeface="Times New Roman" charset="0"/>
              </a:defRPr>
            </a:lvl5pPr>
            <a:lvl6pPr marL="457200" fontAlgn="base">
              <a:spcBef>
                <a:spcPct val="0"/>
              </a:spcBef>
              <a:spcAft>
                <a:spcPct val="0"/>
              </a:spcAft>
              <a:defRPr sz="2400">
                <a:solidFill>
                  <a:schemeClr val="tx1"/>
                </a:solidFill>
                <a:latin typeface="Times New Roman" charset="0"/>
              </a:defRPr>
            </a:lvl6pPr>
            <a:lvl7pPr marL="914400" fontAlgn="base">
              <a:spcBef>
                <a:spcPct val="0"/>
              </a:spcBef>
              <a:spcAft>
                <a:spcPct val="0"/>
              </a:spcAft>
              <a:defRPr sz="2400">
                <a:solidFill>
                  <a:schemeClr val="tx1"/>
                </a:solidFill>
                <a:latin typeface="Times New Roman" charset="0"/>
              </a:defRPr>
            </a:lvl7pPr>
            <a:lvl8pPr marL="1371600" fontAlgn="base">
              <a:spcBef>
                <a:spcPct val="0"/>
              </a:spcBef>
              <a:spcAft>
                <a:spcPct val="0"/>
              </a:spcAft>
              <a:defRPr sz="2400">
                <a:solidFill>
                  <a:schemeClr val="tx1"/>
                </a:solidFill>
                <a:latin typeface="Times New Roman" charset="0"/>
              </a:defRPr>
            </a:lvl8pPr>
            <a:lvl9pPr marL="1828800" fontAlgn="base">
              <a:spcBef>
                <a:spcPct val="0"/>
              </a:spcBef>
              <a:spcAft>
                <a:spcPct val="0"/>
              </a:spcAft>
              <a:defRPr sz="2400">
                <a:solidFill>
                  <a:schemeClr val="tx1"/>
                </a:solidFill>
                <a:latin typeface="Times New Roman" charset="0"/>
              </a:defRPr>
            </a:lvl9pPr>
          </a:lstStyle>
          <a:p>
            <a:pPr algn="ctr"/>
            <a:r>
              <a:rPr lang="en-US" altLang="en-US" sz="4400" i="0">
                <a:solidFill>
                  <a:srgbClr val="FFFF00"/>
                </a:solidFill>
                <a:latin typeface="Bernhard Modern Roman" charset="0"/>
              </a:rPr>
              <a:t>Painted Lady </a:t>
            </a:r>
            <a:r>
              <a:rPr lang="en-US" altLang="en-US" sz="3600" i="0">
                <a:solidFill>
                  <a:srgbClr val="FFFF00"/>
                </a:solidFill>
                <a:latin typeface="Bernhard Modern Roman" charset="0"/>
              </a:rPr>
              <a:t/>
            </a:r>
            <a:br>
              <a:rPr lang="en-US" altLang="en-US" sz="3600" i="0">
                <a:solidFill>
                  <a:srgbClr val="FFFF00"/>
                </a:solidFill>
                <a:latin typeface="Bernhard Modern Roman" charset="0"/>
              </a:rPr>
            </a:br>
            <a:endParaRPr lang="en-US" altLang="en-US">
              <a:solidFill>
                <a:srgbClr val="FFFF00"/>
              </a:solidFill>
              <a:latin typeface="Bernhard Modern Roman" charset="0"/>
            </a:endParaRPr>
          </a:p>
        </p:txBody>
      </p:sp>
      <p:sp>
        <p:nvSpPr>
          <p:cNvPr id="685060" name="Text Box 4"/>
          <p:cNvSpPr txBox="1">
            <a:spLocks noChangeArrowheads="1"/>
          </p:cNvSpPr>
          <p:nvPr/>
        </p:nvSpPr>
        <p:spPr bwMode="auto">
          <a:xfrm>
            <a:off x="4495800" y="5867400"/>
            <a:ext cx="234315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2800" b="0" i="0">
                <a:solidFill>
                  <a:schemeClr val="hlink"/>
                </a:solidFill>
                <a:latin typeface="Times New Roman" charset="0"/>
              </a:rPr>
              <a:t>Vanessa cardui</a:t>
            </a:r>
          </a:p>
        </p:txBody>
      </p:sp>
      <p:sp>
        <p:nvSpPr>
          <p:cNvPr id="685061" name="Rectangle 5"/>
          <p:cNvSpPr>
            <a:spLocks noChangeArrowheads="1"/>
          </p:cNvSpPr>
          <p:nvPr/>
        </p:nvSpPr>
        <p:spPr bwMode="auto">
          <a:xfrm>
            <a:off x="609600" y="1295400"/>
            <a:ext cx="2971800" cy="4856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nSpc>
                <a:spcPct val="35000"/>
              </a:lnSpc>
              <a:spcBef>
                <a:spcPct val="50000"/>
              </a:spcBef>
            </a:pPr>
            <a:r>
              <a:rPr lang="en-US" altLang="en-US" sz="2000" i="0">
                <a:solidFill>
                  <a:srgbClr val="FF00FF"/>
                </a:solidFill>
                <a:latin typeface="Bernhard Modern Roman" charset="0"/>
              </a:rPr>
              <a:t>Range:  </a:t>
            </a:r>
          </a:p>
          <a:p>
            <a:pPr>
              <a:lnSpc>
                <a:spcPct val="35000"/>
              </a:lnSpc>
              <a:spcBef>
                <a:spcPct val="50000"/>
              </a:spcBef>
            </a:pPr>
            <a:r>
              <a:rPr lang="en-US" altLang="en-US" sz="2000" i="0">
                <a:solidFill>
                  <a:srgbClr val="FF00FF"/>
                </a:solidFill>
                <a:latin typeface="Bernhard Modern Roman" charset="0"/>
              </a:rPr>
              <a:t>      </a:t>
            </a:r>
            <a:r>
              <a:rPr lang="en-US" altLang="en-US" sz="2000" i="0">
                <a:solidFill>
                  <a:schemeClr val="bg1"/>
                </a:solidFill>
                <a:latin typeface="Bernhard Modern Roman" charset="0"/>
              </a:rPr>
              <a:t>Widespread</a:t>
            </a:r>
          </a:p>
          <a:p>
            <a:pPr>
              <a:lnSpc>
                <a:spcPct val="35000"/>
              </a:lnSpc>
              <a:spcBef>
                <a:spcPct val="50000"/>
              </a:spcBef>
            </a:pPr>
            <a:endParaRPr lang="en-US" altLang="en-US" sz="2000" i="0">
              <a:solidFill>
                <a:srgbClr val="FF00FF"/>
              </a:solidFill>
              <a:latin typeface="Bernhard Modern Roman" charset="0"/>
            </a:endParaRPr>
          </a:p>
          <a:p>
            <a:pPr>
              <a:lnSpc>
                <a:spcPct val="35000"/>
              </a:lnSpc>
              <a:spcBef>
                <a:spcPct val="50000"/>
              </a:spcBef>
            </a:pPr>
            <a:r>
              <a:rPr lang="en-US" altLang="en-US" sz="2000" i="0">
                <a:solidFill>
                  <a:srgbClr val="FF00FF"/>
                </a:solidFill>
                <a:latin typeface="Bernhard Modern Roman" charset="0"/>
              </a:rPr>
              <a:t>Host Plant(s)</a:t>
            </a:r>
          </a:p>
          <a:p>
            <a:pPr>
              <a:lnSpc>
                <a:spcPct val="35000"/>
              </a:lnSpc>
              <a:spcBef>
                <a:spcPct val="50000"/>
              </a:spcBef>
            </a:pPr>
            <a:r>
              <a:rPr lang="en-US" altLang="en-US" sz="2000" i="0">
                <a:solidFill>
                  <a:srgbClr val="FFFF00"/>
                </a:solidFill>
                <a:latin typeface="Bernhard Modern Roman" charset="0"/>
              </a:rPr>
              <a:t>     </a:t>
            </a:r>
            <a:r>
              <a:rPr lang="en-US" altLang="en-US" sz="2000" i="0">
                <a:solidFill>
                  <a:schemeClr val="bg1"/>
                </a:solidFill>
                <a:latin typeface="Bernhard Modern Roman" charset="0"/>
              </a:rPr>
              <a:t>Thistle</a:t>
            </a:r>
          </a:p>
          <a:p>
            <a:pPr>
              <a:lnSpc>
                <a:spcPct val="35000"/>
              </a:lnSpc>
              <a:spcBef>
                <a:spcPct val="50000"/>
              </a:spcBef>
            </a:pPr>
            <a:r>
              <a:rPr lang="en-US" altLang="en-US" sz="2000" i="0">
                <a:solidFill>
                  <a:schemeClr val="bg1"/>
                </a:solidFill>
                <a:latin typeface="Bernhard Modern Roman" charset="0"/>
              </a:rPr>
              <a:t>     Asters</a:t>
            </a:r>
          </a:p>
          <a:p>
            <a:pPr>
              <a:lnSpc>
                <a:spcPct val="35000"/>
              </a:lnSpc>
              <a:spcBef>
                <a:spcPct val="50000"/>
              </a:spcBef>
            </a:pPr>
            <a:r>
              <a:rPr lang="en-US" altLang="en-US" sz="2000" i="0">
                <a:solidFill>
                  <a:schemeClr val="bg1"/>
                </a:solidFill>
                <a:latin typeface="Bernhard Modern Roman" charset="0"/>
              </a:rPr>
              <a:t>     Mallows</a:t>
            </a:r>
          </a:p>
          <a:p>
            <a:pPr>
              <a:lnSpc>
                <a:spcPct val="35000"/>
              </a:lnSpc>
              <a:spcBef>
                <a:spcPct val="50000"/>
              </a:spcBef>
            </a:pPr>
            <a:endParaRPr lang="en-US" altLang="en-US" sz="2000" i="0">
              <a:solidFill>
                <a:srgbClr val="FFFF00"/>
              </a:solidFill>
              <a:latin typeface="Bernhard Modern Roman" charset="0"/>
            </a:endParaRPr>
          </a:p>
          <a:p>
            <a:pPr>
              <a:lnSpc>
                <a:spcPct val="35000"/>
              </a:lnSpc>
              <a:spcBef>
                <a:spcPct val="50000"/>
              </a:spcBef>
            </a:pPr>
            <a:r>
              <a:rPr lang="en-US" altLang="en-US" sz="2000" i="0">
                <a:solidFill>
                  <a:srgbClr val="FF00FF"/>
                </a:solidFill>
                <a:latin typeface="Bernhard Modern Roman" charset="0"/>
              </a:rPr>
              <a:t>Attractors  </a:t>
            </a:r>
          </a:p>
          <a:p>
            <a:pPr>
              <a:lnSpc>
                <a:spcPct val="35000"/>
              </a:lnSpc>
              <a:spcBef>
                <a:spcPct val="50000"/>
              </a:spcBef>
            </a:pPr>
            <a:r>
              <a:rPr lang="en-US" altLang="en-US" sz="2000" i="0">
                <a:solidFill>
                  <a:srgbClr val="FFFF00"/>
                </a:solidFill>
                <a:latin typeface="Bernhard Modern Roman" charset="0"/>
              </a:rPr>
              <a:t>     </a:t>
            </a:r>
            <a:r>
              <a:rPr lang="en-US" altLang="en-US" sz="2000" i="0">
                <a:solidFill>
                  <a:schemeClr val="bg1"/>
                </a:solidFill>
                <a:latin typeface="Bernhard Modern Roman" charset="0"/>
              </a:rPr>
              <a:t>Echinaceae  </a:t>
            </a:r>
          </a:p>
          <a:p>
            <a:pPr>
              <a:lnSpc>
                <a:spcPct val="35000"/>
              </a:lnSpc>
              <a:spcBef>
                <a:spcPct val="50000"/>
              </a:spcBef>
            </a:pPr>
            <a:r>
              <a:rPr lang="en-US" altLang="en-US" sz="2000" i="0">
                <a:solidFill>
                  <a:schemeClr val="bg1"/>
                </a:solidFill>
                <a:latin typeface="Bernhard Modern Roman" charset="0"/>
              </a:rPr>
              <a:t>     Buddelia</a:t>
            </a:r>
          </a:p>
          <a:p>
            <a:pPr>
              <a:lnSpc>
                <a:spcPct val="35000"/>
              </a:lnSpc>
              <a:spcBef>
                <a:spcPct val="50000"/>
              </a:spcBef>
            </a:pPr>
            <a:r>
              <a:rPr lang="en-US" altLang="en-US" sz="2000" i="0">
                <a:solidFill>
                  <a:schemeClr val="bg1"/>
                </a:solidFill>
                <a:latin typeface="Bernhard Modern Roman" charset="0"/>
              </a:rPr>
              <a:t>     Phlox</a:t>
            </a:r>
          </a:p>
          <a:p>
            <a:pPr>
              <a:lnSpc>
                <a:spcPct val="35000"/>
              </a:lnSpc>
              <a:spcBef>
                <a:spcPct val="50000"/>
              </a:spcBef>
            </a:pPr>
            <a:r>
              <a:rPr lang="en-US" altLang="en-US" sz="2000" i="0">
                <a:solidFill>
                  <a:schemeClr val="bg1"/>
                </a:solidFill>
                <a:latin typeface="Bernhard Modern Roman" charset="0"/>
              </a:rPr>
              <a:t>     Thistle</a:t>
            </a:r>
          </a:p>
          <a:p>
            <a:pPr>
              <a:lnSpc>
                <a:spcPct val="35000"/>
              </a:lnSpc>
              <a:spcBef>
                <a:spcPct val="50000"/>
              </a:spcBef>
            </a:pPr>
            <a:endParaRPr lang="en-US" altLang="en-US" sz="2000" i="0">
              <a:solidFill>
                <a:srgbClr val="FFFF00"/>
              </a:solidFill>
              <a:latin typeface="Bernhard Modern Roman" charset="0"/>
            </a:endParaRPr>
          </a:p>
          <a:p>
            <a:pPr>
              <a:lnSpc>
                <a:spcPct val="35000"/>
              </a:lnSpc>
              <a:spcBef>
                <a:spcPct val="50000"/>
              </a:spcBef>
            </a:pPr>
            <a:r>
              <a:rPr lang="en-US" altLang="en-US" sz="2000" i="0">
                <a:solidFill>
                  <a:srgbClr val="FF00FF"/>
                </a:solidFill>
                <a:latin typeface="Bernhard Modern Roman" charset="0"/>
              </a:rPr>
              <a:t>Brood Period:	</a:t>
            </a:r>
          </a:p>
          <a:p>
            <a:pPr>
              <a:lnSpc>
                <a:spcPct val="35000"/>
              </a:lnSpc>
              <a:spcBef>
                <a:spcPct val="50000"/>
              </a:spcBef>
            </a:pPr>
            <a:r>
              <a:rPr lang="en-US" altLang="en-US" sz="2000" i="0">
                <a:solidFill>
                  <a:schemeClr val="bg1"/>
                </a:solidFill>
                <a:latin typeface="Bernhard Modern Roman" charset="0"/>
              </a:rPr>
              <a:t>    June- September</a:t>
            </a:r>
          </a:p>
          <a:p>
            <a:pPr>
              <a:lnSpc>
                <a:spcPct val="35000"/>
              </a:lnSpc>
              <a:spcBef>
                <a:spcPct val="50000"/>
              </a:spcBef>
            </a:pPr>
            <a:endParaRPr lang="en-US" altLang="en-US" sz="2000" i="0">
              <a:solidFill>
                <a:srgbClr val="FFFF00"/>
              </a:solidFill>
              <a:latin typeface="Bernhard Modern Roman" charset="0"/>
            </a:endParaRPr>
          </a:p>
          <a:p>
            <a:pPr>
              <a:lnSpc>
                <a:spcPct val="35000"/>
              </a:lnSpc>
              <a:spcBef>
                <a:spcPct val="50000"/>
              </a:spcBef>
            </a:pPr>
            <a:r>
              <a:rPr lang="en-US" altLang="en-US" sz="2000" i="0">
                <a:solidFill>
                  <a:srgbClr val="FF00FF"/>
                </a:solidFill>
                <a:latin typeface="Bernhard Modern Roman" charset="0"/>
              </a:rPr>
              <a:t>Comments:</a:t>
            </a:r>
          </a:p>
          <a:p>
            <a:pPr>
              <a:lnSpc>
                <a:spcPct val="35000"/>
              </a:lnSpc>
              <a:spcBef>
                <a:spcPct val="50000"/>
              </a:spcBef>
            </a:pPr>
            <a:r>
              <a:rPr lang="en-US" altLang="en-US" sz="2000" i="0">
                <a:solidFill>
                  <a:schemeClr val="bg1"/>
                </a:solidFill>
                <a:latin typeface="Bernhard Modern Roman" charset="0"/>
              </a:rPr>
              <a:t>    One-Way Migration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3"/>
          <p:cNvSpPr>
            <a:spLocks noGrp="1"/>
          </p:cNvSpPr>
          <p:nvPr>
            <p:ph type="sldNum" sz="quarter" idx="12"/>
          </p:nvPr>
        </p:nvSpPr>
        <p:spPr/>
        <p:txBody>
          <a:bodyPr/>
          <a:lstStyle/>
          <a:p>
            <a:fld id="{B8926C93-5D02-A243-82FE-20A2EDE7CEA9}" type="slidenum">
              <a:rPr lang="en-US" altLang="en-US"/>
              <a:pPr/>
              <a:t>132</a:t>
            </a:fld>
            <a:endParaRPr lang="en-US" altLang="en-US"/>
          </a:p>
        </p:txBody>
      </p:sp>
      <p:pic>
        <p:nvPicPr>
          <p:cNvPr id="686082" name="Picture 2" descr="GULFPASSION"/>
          <p:cNvPicPr>
            <a:picLocks noChangeAspect="1" noChangeArrowheads="1"/>
          </p:cNvPicPr>
          <p:nvPr/>
        </p:nvPicPr>
        <p:blipFill>
          <a:blip r:embed="rId2">
            <a:lum bright="-14000" contrast="32000"/>
            <a:extLst>
              <a:ext uri="{28A0092B-C50C-407E-A947-70E740481C1C}">
                <a14:useLocalDpi xmlns:a14="http://schemas.microsoft.com/office/drawing/2010/main" val="0"/>
              </a:ext>
            </a:extLst>
          </a:blip>
          <a:srcRect/>
          <a:stretch>
            <a:fillRect/>
          </a:stretch>
        </p:blipFill>
        <p:spPr bwMode="auto">
          <a:xfrm>
            <a:off x="2743200" y="1752600"/>
            <a:ext cx="5943600" cy="3886200"/>
          </a:xfrm>
          <a:prstGeom prst="rect">
            <a:avLst/>
          </a:prstGeom>
          <a:noFill/>
          <a:extLst>
            <a:ext uri="{909E8E84-426E-40DD-AFC4-6F175D3DCCD1}">
              <a14:hiddenFill xmlns:a14="http://schemas.microsoft.com/office/drawing/2010/main">
                <a:solidFill>
                  <a:srgbClr val="FFFFFF"/>
                </a:solidFill>
              </a14:hiddenFill>
            </a:ext>
          </a:extLst>
        </p:spPr>
      </p:pic>
      <p:sp>
        <p:nvSpPr>
          <p:cNvPr id="686083" name="Rectangle 3"/>
          <p:cNvSpPr>
            <a:spLocks noChangeArrowheads="1"/>
          </p:cNvSpPr>
          <p:nvPr/>
        </p:nvSpPr>
        <p:spPr bwMode="auto">
          <a:xfrm>
            <a:off x="1143000" y="685800"/>
            <a:ext cx="71628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lvl1pPr>
              <a:defRPr sz="2400">
                <a:solidFill>
                  <a:schemeClr val="tx1"/>
                </a:solidFill>
                <a:latin typeface="Times New Roman" charset="0"/>
              </a:defRPr>
            </a:lvl1pPr>
            <a:lvl2pPr>
              <a:defRPr sz="2400">
                <a:solidFill>
                  <a:schemeClr val="tx1"/>
                </a:solidFill>
                <a:latin typeface="Times New Roman" charset="0"/>
              </a:defRPr>
            </a:lvl2pPr>
            <a:lvl3pPr>
              <a:defRPr sz="2400">
                <a:solidFill>
                  <a:schemeClr val="tx1"/>
                </a:solidFill>
                <a:latin typeface="Times New Roman" charset="0"/>
              </a:defRPr>
            </a:lvl3pPr>
            <a:lvl4pPr>
              <a:defRPr sz="2400">
                <a:solidFill>
                  <a:schemeClr val="tx1"/>
                </a:solidFill>
                <a:latin typeface="Times New Roman" charset="0"/>
              </a:defRPr>
            </a:lvl4pPr>
            <a:lvl5pPr>
              <a:defRPr sz="2400">
                <a:solidFill>
                  <a:schemeClr val="tx1"/>
                </a:solidFill>
                <a:latin typeface="Times New Roman" charset="0"/>
              </a:defRPr>
            </a:lvl5pPr>
            <a:lvl6pPr marL="457200" fontAlgn="base">
              <a:spcBef>
                <a:spcPct val="0"/>
              </a:spcBef>
              <a:spcAft>
                <a:spcPct val="0"/>
              </a:spcAft>
              <a:defRPr sz="2400">
                <a:solidFill>
                  <a:schemeClr val="tx1"/>
                </a:solidFill>
                <a:latin typeface="Times New Roman" charset="0"/>
              </a:defRPr>
            </a:lvl6pPr>
            <a:lvl7pPr marL="914400" fontAlgn="base">
              <a:spcBef>
                <a:spcPct val="0"/>
              </a:spcBef>
              <a:spcAft>
                <a:spcPct val="0"/>
              </a:spcAft>
              <a:defRPr sz="2400">
                <a:solidFill>
                  <a:schemeClr val="tx1"/>
                </a:solidFill>
                <a:latin typeface="Times New Roman" charset="0"/>
              </a:defRPr>
            </a:lvl7pPr>
            <a:lvl8pPr marL="1371600" fontAlgn="base">
              <a:spcBef>
                <a:spcPct val="0"/>
              </a:spcBef>
              <a:spcAft>
                <a:spcPct val="0"/>
              </a:spcAft>
              <a:defRPr sz="2400">
                <a:solidFill>
                  <a:schemeClr val="tx1"/>
                </a:solidFill>
                <a:latin typeface="Times New Roman" charset="0"/>
              </a:defRPr>
            </a:lvl8pPr>
            <a:lvl9pPr marL="1828800" fontAlgn="base">
              <a:spcBef>
                <a:spcPct val="0"/>
              </a:spcBef>
              <a:spcAft>
                <a:spcPct val="0"/>
              </a:spcAft>
              <a:defRPr sz="2400">
                <a:solidFill>
                  <a:schemeClr val="tx1"/>
                </a:solidFill>
                <a:latin typeface="Times New Roman" charset="0"/>
              </a:defRPr>
            </a:lvl9pPr>
          </a:lstStyle>
          <a:p>
            <a:pPr algn="ctr"/>
            <a:r>
              <a:rPr lang="en-US" altLang="en-US" sz="4400" i="0">
                <a:solidFill>
                  <a:srgbClr val="FFFF00"/>
                </a:solidFill>
                <a:latin typeface="Bernhard Modern Roman" charset="0"/>
              </a:rPr>
              <a:t>Gulf Fritillary</a:t>
            </a:r>
            <a:r>
              <a:rPr lang="en-US" altLang="en-US" sz="3600" i="0">
                <a:solidFill>
                  <a:srgbClr val="FFFF00"/>
                </a:solidFill>
                <a:latin typeface="Bernhard Modern Roman" charset="0"/>
              </a:rPr>
              <a:t/>
            </a:r>
            <a:br>
              <a:rPr lang="en-US" altLang="en-US" sz="3600" i="0">
                <a:solidFill>
                  <a:srgbClr val="FFFF00"/>
                </a:solidFill>
                <a:latin typeface="Bernhard Modern Roman" charset="0"/>
              </a:rPr>
            </a:br>
            <a:endParaRPr lang="en-US" altLang="en-US">
              <a:solidFill>
                <a:srgbClr val="FFFF00"/>
              </a:solidFill>
              <a:latin typeface="Bernhard Modern Roman" charset="0"/>
            </a:endParaRPr>
          </a:p>
        </p:txBody>
      </p:sp>
      <p:sp>
        <p:nvSpPr>
          <p:cNvPr id="686084" name="Text Box 4"/>
          <p:cNvSpPr txBox="1">
            <a:spLocks noChangeArrowheads="1"/>
          </p:cNvSpPr>
          <p:nvPr/>
        </p:nvSpPr>
        <p:spPr bwMode="auto">
          <a:xfrm>
            <a:off x="4495800" y="5867400"/>
            <a:ext cx="26193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2800" b="0" i="0">
                <a:solidFill>
                  <a:schemeClr val="hlink"/>
                </a:solidFill>
                <a:latin typeface="Times New Roman" charset="0"/>
              </a:rPr>
              <a:t>Agraulis vanillae</a:t>
            </a:r>
          </a:p>
        </p:txBody>
      </p:sp>
      <p:sp>
        <p:nvSpPr>
          <p:cNvPr id="686085" name="Rectangle 5"/>
          <p:cNvSpPr>
            <a:spLocks noChangeArrowheads="1"/>
          </p:cNvSpPr>
          <p:nvPr/>
        </p:nvSpPr>
        <p:spPr bwMode="auto">
          <a:xfrm>
            <a:off x="609600" y="1600200"/>
            <a:ext cx="3429000" cy="459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nSpc>
                <a:spcPct val="35000"/>
              </a:lnSpc>
              <a:spcBef>
                <a:spcPct val="50000"/>
              </a:spcBef>
            </a:pPr>
            <a:r>
              <a:rPr lang="en-US" altLang="en-US" sz="2000" i="0">
                <a:solidFill>
                  <a:srgbClr val="FF00FF"/>
                </a:solidFill>
                <a:latin typeface="Bernhard Modern Roman" charset="0"/>
              </a:rPr>
              <a:t>Range:  </a:t>
            </a:r>
          </a:p>
          <a:p>
            <a:pPr>
              <a:lnSpc>
                <a:spcPct val="35000"/>
              </a:lnSpc>
              <a:spcBef>
                <a:spcPct val="50000"/>
              </a:spcBef>
            </a:pPr>
            <a:r>
              <a:rPr lang="en-US" altLang="en-US" sz="2000" i="0">
                <a:solidFill>
                  <a:srgbClr val="FF00FF"/>
                </a:solidFill>
                <a:latin typeface="Bernhard Modern Roman" charset="0"/>
              </a:rPr>
              <a:t>      </a:t>
            </a:r>
            <a:r>
              <a:rPr lang="en-US" altLang="en-US" sz="2000" i="0">
                <a:solidFill>
                  <a:schemeClr val="bg1"/>
                </a:solidFill>
                <a:latin typeface="Bernhard Modern Roman" charset="0"/>
              </a:rPr>
              <a:t>Widespread</a:t>
            </a:r>
          </a:p>
          <a:p>
            <a:pPr>
              <a:lnSpc>
                <a:spcPct val="35000"/>
              </a:lnSpc>
              <a:spcBef>
                <a:spcPct val="50000"/>
              </a:spcBef>
            </a:pPr>
            <a:endParaRPr lang="en-US" altLang="en-US" sz="2000" i="0">
              <a:solidFill>
                <a:srgbClr val="FF00FF"/>
              </a:solidFill>
              <a:latin typeface="Bernhard Modern Roman" charset="0"/>
            </a:endParaRPr>
          </a:p>
          <a:p>
            <a:pPr>
              <a:lnSpc>
                <a:spcPct val="35000"/>
              </a:lnSpc>
              <a:spcBef>
                <a:spcPct val="50000"/>
              </a:spcBef>
            </a:pPr>
            <a:r>
              <a:rPr lang="en-US" altLang="en-US" sz="2000" i="0">
                <a:solidFill>
                  <a:srgbClr val="FF00FF"/>
                </a:solidFill>
                <a:latin typeface="Bernhard Modern Roman" charset="0"/>
              </a:rPr>
              <a:t>Host Plant(s)</a:t>
            </a:r>
          </a:p>
          <a:p>
            <a:pPr>
              <a:lnSpc>
                <a:spcPct val="35000"/>
              </a:lnSpc>
              <a:spcBef>
                <a:spcPct val="50000"/>
              </a:spcBef>
            </a:pPr>
            <a:r>
              <a:rPr lang="en-US" altLang="en-US" sz="2000" i="0">
                <a:solidFill>
                  <a:srgbClr val="FFFF00"/>
                </a:solidFill>
                <a:latin typeface="Bernhard Modern Roman" charset="0"/>
              </a:rPr>
              <a:t>     </a:t>
            </a:r>
            <a:r>
              <a:rPr lang="en-US" altLang="en-US" sz="2000" i="0">
                <a:solidFill>
                  <a:schemeClr val="bg1"/>
                </a:solidFill>
                <a:latin typeface="Bernhard Modern Roman" charset="0"/>
              </a:rPr>
              <a:t>Passiflora</a:t>
            </a:r>
          </a:p>
          <a:p>
            <a:pPr>
              <a:lnSpc>
                <a:spcPct val="35000"/>
              </a:lnSpc>
              <a:spcBef>
                <a:spcPct val="50000"/>
              </a:spcBef>
            </a:pPr>
            <a:endParaRPr lang="en-US" altLang="en-US" sz="2000" i="0">
              <a:solidFill>
                <a:srgbClr val="FFFF00"/>
              </a:solidFill>
              <a:latin typeface="Bernhard Modern Roman" charset="0"/>
            </a:endParaRPr>
          </a:p>
          <a:p>
            <a:pPr>
              <a:lnSpc>
                <a:spcPct val="35000"/>
              </a:lnSpc>
              <a:spcBef>
                <a:spcPct val="50000"/>
              </a:spcBef>
            </a:pPr>
            <a:r>
              <a:rPr lang="en-US" altLang="en-US" sz="2000" i="0">
                <a:solidFill>
                  <a:srgbClr val="FF00FF"/>
                </a:solidFill>
                <a:latin typeface="Bernhard Modern Roman" charset="0"/>
              </a:rPr>
              <a:t>Attractors  </a:t>
            </a:r>
          </a:p>
          <a:p>
            <a:pPr>
              <a:lnSpc>
                <a:spcPct val="35000"/>
              </a:lnSpc>
              <a:spcBef>
                <a:spcPct val="50000"/>
              </a:spcBef>
            </a:pPr>
            <a:r>
              <a:rPr lang="en-US" altLang="en-US" sz="2000" i="0">
                <a:solidFill>
                  <a:srgbClr val="FFFF00"/>
                </a:solidFill>
                <a:latin typeface="Bernhard Modern Roman" charset="0"/>
              </a:rPr>
              <a:t>     </a:t>
            </a:r>
            <a:r>
              <a:rPr lang="en-US" altLang="en-US" sz="2000" i="0">
                <a:solidFill>
                  <a:schemeClr val="bg1"/>
                </a:solidFill>
                <a:latin typeface="Bernhard Modern Roman" charset="0"/>
              </a:rPr>
              <a:t>Passiflora </a:t>
            </a:r>
          </a:p>
          <a:p>
            <a:pPr>
              <a:lnSpc>
                <a:spcPct val="35000"/>
              </a:lnSpc>
              <a:spcBef>
                <a:spcPct val="50000"/>
              </a:spcBef>
            </a:pPr>
            <a:r>
              <a:rPr lang="en-US" altLang="en-US" sz="2000" i="0">
                <a:solidFill>
                  <a:schemeClr val="bg1"/>
                </a:solidFill>
                <a:latin typeface="Bernhard Modern Roman" charset="0"/>
              </a:rPr>
              <a:t>     Buddelia</a:t>
            </a:r>
          </a:p>
          <a:p>
            <a:pPr>
              <a:lnSpc>
                <a:spcPct val="35000"/>
              </a:lnSpc>
              <a:spcBef>
                <a:spcPct val="50000"/>
              </a:spcBef>
            </a:pPr>
            <a:r>
              <a:rPr lang="en-US" altLang="en-US" sz="2000" i="0">
                <a:solidFill>
                  <a:schemeClr val="bg1"/>
                </a:solidFill>
                <a:latin typeface="Bernhard Modern Roman" charset="0"/>
              </a:rPr>
              <a:t>     Phlox</a:t>
            </a:r>
          </a:p>
          <a:p>
            <a:pPr>
              <a:lnSpc>
                <a:spcPct val="35000"/>
              </a:lnSpc>
              <a:spcBef>
                <a:spcPct val="50000"/>
              </a:spcBef>
            </a:pPr>
            <a:r>
              <a:rPr lang="en-US" altLang="en-US" sz="2000" i="0">
                <a:solidFill>
                  <a:schemeClr val="bg1"/>
                </a:solidFill>
                <a:latin typeface="Bernhard Modern Roman" charset="0"/>
              </a:rPr>
              <a:t>     Tithonia</a:t>
            </a:r>
          </a:p>
          <a:p>
            <a:pPr>
              <a:lnSpc>
                <a:spcPct val="35000"/>
              </a:lnSpc>
              <a:spcBef>
                <a:spcPct val="50000"/>
              </a:spcBef>
            </a:pPr>
            <a:r>
              <a:rPr lang="en-US" altLang="en-US" sz="2000" i="0">
                <a:solidFill>
                  <a:schemeClr val="bg1"/>
                </a:solidFill>
                <a:latin typeface="Bernhard Modern Roman" charset="0"/>
              </a:rPr>
              <a:t>     Echinaceae</a:t>
            </a:r>
          </a:p>
          <a:p>
            <a:pPr>
              <a:lnSpc>
                <a:spcPct val="35000"/>
              </a:lnSpc>
              <a:spcBef>
                <a:spcPct val="50000"/>
              </a:spcBef>
            </a:pPr>
            <a:endParaRPr lang="en-US" altLang="en-US" sz="2000" i="0">
              <a:solidFill>
                <a:srgbClr val="FFFF00"/>
              </a:solidFill>
              <a:latin typeface="Bernhard Modern Roman" charset="0"/>
            </a:endParaRPr>
          </a:p>
          <a:p>
            <a:pPr>
              <a:lnSpc>
                <a:spcPct val="35000"/>
              </a:lnSpc>
              <a:spcBef>
                <a:spcPct val="50000"/>
              </a:spcBef>
            </a:pPr>
            <a:r>
              <a:rPr lang="en-US" altLang="en-US" sz="2000" i="0">
                <a:solidFill>
                  <a:srgbClr val="FF00FF"/>
                </a:solidFill>
                <a:latin typeface="Bernhard Modern Roman" charset="0"/>
              </a:rPr>
              <a:t>Brood Period:	</a:t>
            </a:r>
          </a:p>
          <a:p>
            <a:pPr>
              <a:lnSpc>
                <a:spcPct val="35000"/>
              </a:lnSpc>
              <a:spcBef>
                <a:spcPct val="50000"/>
              </a:spcBef>
            </a:pPr>
            <a:r>
              <a:rPr lang="en-US" altLang="en-US" sz="2000" i="0">
                <a:solidFill>
                  <a:srgbClr val="FFFF00"/>
                </a:solidFill>
                <a:latin typeface="Bernhard Modern Roman" charset="0"/>
              </a:rPr>
              <a:t>    </a:t>
            </a:r>
            <a:r>
              <a:rPr lang="en-US" altLang="en-US" sz="2000" i="0">
                <a:solidFill>
                  <a:schemeClr val="bg1"/>
                </a:solidFill>
                <a:latin typeface="Bernhard Modern Roman" charset="0"/>
              </a:rPr>
              <a:t>April + July</a:t>
            </a:r>
          </a:p>
          <a:p>
            <a:pPr>
              <a:lnSpc>
                <a:spcPct val="35000"/>
              </a:lnSpc>
              <a:spcBef>
                <a:spcPct val="50000"/>
              </a:spcBef>
            </a:pPr>
            <a:endParaRPr lang="en-US" altLang="en-US" sz="2000" i="0">
              <a:solidFill>
                <a:srgbClr val="FFFF00"/>
              </a:solidFill>
              <a:latin typeface="Bernhard Modern Roman" charset="0"/>
            </a:endParaRPr>
          </a:p>
          <a:p>
            <a:pPr>
              <a:lnSpc>
                <a:spcPct val="35000"/>
              </a:lnSpc>
              <a:spcBef>
                <a:spcPct val="50000"/>
              </a:spcBef>
            </a:pPr>
            <a:r>
              <a:rPr lang="en-US" altLang="en-US" sz="2000" i="0">
                <a:solidFill>
                  <a:srgbClr val="FF00FF"/>
                </a:solidFill>
                <a:latin typeface="Bernhard Modern Roman" charset="0"/>
              </a:rPr>
              <a:t>Comments:</a:t>
            </a:r>
          </a:p>
          <a:p>
            <a:pPr>
              <a:lnSpc>
                <a:spcPct val="35000"/>
              </a:lnSpc>
              <a:spcBef>
                <a:spcPct val="50000"/>
              </a:spcBef>
            </a:pPr>
            <a:r>
              <a:rPr lang="en-US" altLang="en-US" sz="2000" i="0">
                <a:solidFill>
                  <a:schemeClr val="bg1"/>
                </a:solidFill>
                <a:latin typeface="Bernhard Modern Roman" charset="0"/>
              </a:rPr>
              <a:t>    One-Way Migration</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3"/>
          <p:cNvSpPr>
            <a:spLocks noGrp="1"/>
          </p:cNvSpPr>
          <p:nvPr>
            <p:ph type="sldNum" sz="quarter" idx="12"/>
          </p:nvPr>
        </p:nvSpPr>
        <p:spPr/>
        <p:txBody>
          <a:bodyPr/>
          <a:lstStyle/>
          <a:p>
            <a:fld id="{5AF0CCFF-244B-5A46-A5CC-8D8C36CB5F1D}" type="slidenum">
              <a:rPr lang="en-US" altLang="en-US"/>
              <a:pPr/>
              <a:t>133</a:t>
            </a:fld>
            <a:endParaRPr lang="en-US" altLang="en-US"/>
          </a:p>
        </p:txBody>
      </p:sp>
      <p:pic>
        <p:nvPicPr>
          <p:cNvPr id="687106" name="Picture 2" descr="MORNINGCLOA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24200" y="1752600"/>
            <a:ext cx="5638800" cy="4086225"/>
          </a:xfrm>
          <a:prstGeom prst="rect">
            <a:avLst/>
          </a:prstGeom>
          <a:noFill/>
          <a:extLst>
            <a:ext uri="{909E8E84-426E-40DD-AFC4-6F175D3DCCD1}">
              <a14:hiddenFill xmlns:a14="http://schemas.microsoft.com/office/drawing/2010/main">
                <a:solidFill>
                  <a:srgbClr val="FFFFFF"/>
                </a:solidFill>
              </a14:hiddenFill>
            </a:ext>
          </a:extLst>
        </p:spPr>
      </p:pic>
      <p:sp>
        <p:nvSpPr>
          <p:cNvPr id="687107" name="Rectangle 3"/>
          <p:cNvSpPr>
            <a:spLocks noChangeArrowheads="1"/>
          </p:cNvSpPr>
          <p:nvPr/>
        </p:nvSpPr>
        <p:spPr bwMode="auto">
          <a:xfrm>
            <a:off x="838200" y="457200"/>
            <a:ext cx="71628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lvl1pPr>
              <a:defRPr sz="2400">
                <a:solidFill>
                  <a:schemeClr val="tx1"/>
                </a:solidFill>
                <a:latin typeface="Times New Roman" charset="0"/>
              </a:defRPr>
            </a:lvl1pPr>
            <a:lvl2pPr>
              <a:defRPr sz="2400">
                <a:solidFill>
                  <a:schemeClr val="tx1"/>
                </a:solidFill>
                <a:latin typeface="Times New Roman" charset="0"/>
              </a:defRPr>
            </a:lvl2pPr>
            <a:lvl3pPr>
              <a:defRPr sz="2400">
                <a:solidFill>
                  <a:schemeClr val="tx1"/>
                </a:solidFill>
                <a:latin typeface="Times New Roman" charset="0"/>
              </a:defRPr>
            </a:lvl3pPr>
            <a:lvl4pPr>
              <a:defRPr sz="2400">
                <a:solidFill>
                  <a:schemeClr val="tx1"/>
                </a:solidFill>
                <a:latin typeface="Times New Roman" charset="0"/>
              </a:defRPr>
            </a:lvl4pPr>
            <a:lvl5pPr>
              <a:defRPr sz="2400">
                <a:solidFill>
                  <a:schemeClr val="tx1"/>
                </a:solidFill>
                <a:latin typeface="Times New Roman" charset="0"/>
              </a:defRPr>
            </a:lvl5pPr>
            <a:lvl6pPr marL="457200" fontAlgn="base">
              <a:spcBef>
                <a:spcPct val="0"/>
              </a:spcBef>
              <a:spcAft>
                <a:spcPct val="0"/>
              </a:spcAft>
              <a:defRPr sz="2400">
                <a:solidFill>
                  <a:schemeClr val="tx1"/>
                </a:solidFill>
                <a:latin typeface="Times New Roman" charset="0"/>
              </a:defRPr>
            </a:lvl6pPr>
            <a:lvl7pPr marL="914400" fontAlgn="base">
              <a:spcBef>
                <a:spcPct val="0"/>
              </a:spcBef>
              <a:spcAft>
                <a:spcPct val="0"/>
              </a:spcAft>
              <a:defRPr sz="2400">
                <a:solidFill>
                  <a:schemeClr val="tx1"/>
                </a:solidFill>
                <a:latin typeface="Times New Roman" charset="0"/>
              </a:defRPr>
            </a:lvl7pPr>
            <a:lvl8pPr marL="1371600" fontAlgn="base">
              <a:spcBef>
                <a:spcPct val="0"/>
              </a:spcBef>
              <a:spcAft>
                <a:spcPct val="0"/>
              </a:spcAft>
              <a:defRPr sz="2400">
                <a:solidFill>
                  <a:schemeClr val="tx1"/>
                </a:solidFill>
                <a:latin typeface="Times New Roman" charset="0"/>
              </a:defRPr>
            </a:lvl8pPr>
            <a:lvl9pPr marL="1828800" fontAlgn="base">
              <a:spcBef>
                <a:spcPct val="0"/>
              </a:spcBef>
              <a:spcAft>
                <a:spcPct val="0"/>
              </a:spcAft>
              <a:defRPr sz="2400">
                <a:solidFill>
                  <a:schemeClr val="tx1"/>
                </a:solidFill>
                <a:latin typeface="Times New Roman" charset="0"/>
              </a:defRPr>
            </a:lvl9pPr>
          </a:lstStyle>
          <a:p>
            <a:pPr algn="ctr"/>
            <a:r>
              <a:rPr lang="en-US" altLang="en-US" sz="4400" i="0">
                <a:solidFill>
                  <a:srgbClr val="FFFF00"/>
                </a:solidFill>
                <a:latin typeface="Bernhard Modern Roman" charset="0"/>
              </a:rPr>
              <a:t>Morning Cloak</a:t>
            </a:r>
            <a:r>
              <a:rPr lang="en-US" altLang="en-US" sz="3600" i="0">
                <a:solidFill>
                  <a:srgbClr val="FFFF00"/>
                </a:solidFill>
                <a:latin typeface="Bernhard Modern Roman" charset="0"/>
              </a:rPr>
              <a:t/>
            </a:r>
            <a:br>
              <a:rPr lang="en-US" altLang="en-US" sz="3600" i="0">
                <a:solidFill>
                  <a:srgbClr val="FFFF00"/>
                </a:solidFill>
                <a:latin typeface="Bernhard Modern Roman" charset="0"/>
              </a:rPr>
            </a:br>
            <a:endParaRPr lang="en-US" altLang="en-US">
              <a:solidFill>
                <a:srgbClr val="FFFF00"/>
              </a:solidFill>
              <a:latin typeface="Bernhard Modern Roman" charset="0"/>
            </a:endParaRPr>
          </a:p>
        </p:txBody>
      </p:sp>
      <p:sp>
        <p:nvSpPr>
          <p:cNvPr id="687108" name="Text Box 4"/>
          <p:cNvSpPr txBox="1">
            <a:spLocks noChangeArrowheads="1"/>
          </p:cNvSpPr>
          <p:nvPr/>
        </p:nvSpPr>
        <p:spPr bwMode="auto">
          <a:xfrm>
            <a:off x="4648200" y="5892800"/>
            <a:ext cx="287655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2800" b="0" i="0">
                <a:solidFill>
                  <a:schemeClr val="hlink"/>
                </a:solidFill>
                <a:latin typeface="Times New Roman" charset="0"/>
              </a:rPr>
              <a:t>Nymphalis antiopa</a:t>
            </a:r>
          </a:p>
        </p:txBody>
      </p:sp>
      <p:sp>
        <p:nvSpPr>
          <p:cNvPr id="687109" name="Rectangle 5"/>
          <p:cNvSpPr>
            <a:spLocks noChangeArrowheads="1"/>
          </p:cNvSpPr>
          <p:nvPr/>
        </p:nvSpPr>
        <p:spPr bwMode="auto">
          <a:xfrm>
            <a:off x="609600" y="1295400"/>
            <a:ext cx="2362200" cy="459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nSpc>
                <a:spcPct val="35000"/>
              </a:lnSpc>
              <a:spcBef>
                <a:spcPct val="50000"/>
              </a:spcBef>
            </a:pPr>
            <a:r>
              <a:rPr lang="en-US" altLang="en-US" sz="2000" i="0">
                <a:solidFill>
                  <a:srgbClr val="FF00FF"/>
                </a:solidFill>
                <a:latin typeface="Bernhard Modern Roman" charset="0"/>
              </a:rPr>
              <a:t>Range:  </a:t>
            </a:r>
          </a:p>
          <a:p>
            <a:pPr>
              <a:lnSpc>
                <a:spcPct val="35000"/>
              </a:lnSpc>
              <a:spcBef>
                <a:spcPct val="50000"/>
              </a:spcBef>
            </a:pPr>
            <a:r>
              <a:rPr lang="en-US" altLang="en-US" sz="2000" i="0">
                <a:solidFill>
                  <a:schemeClr val="bg1"/>
                </a:solidFill>
                <a:latin typeface="Bernhard Modern Roman" charset="0"/>
              </a:rPr>
              <a:t>      Widespread</a:t>
            </a:r>
          </a:p>
          <a:p>
            <a:pPr>
              <a:lnSpc>
                <a:spcPct val="35000"/>
              </a:lnSpc>
              <a:spcBef>
                <a:spcPct val="50000"/>
              </a:spcBef>
            </a:pPr>
            <a:endParaRPr lang="en-US" altLang="en-US" sz="2000" i="0">
              <a:solidFill>
                <a:srgbClr val="FF00FF"/>
              </a:solidFill>
              <a:latin typeface="Bernhard Modern Roman" charset="0"/>
            </a:endParaRPr>
          </a:p>
          <a:p>
            <a:pPr>
              <a:lnSpc>
                <a:spcPct val="35000"/>
              </a:lnSpc>
              <a:spcBef>
                <a:spcPct val="50000"/>
              </a:spcBef>
            </a:pPr>
            <a:r>
              <a:rPr lang="en-US" altLang="en-US" sz="2000" i="0">
                <a:solidFill>
                  <a:srgbClr val="FF00FF"/>
                </a:solidFill>
                <a:latin typeface="Bernhard Modern Roman" charset="0"/>
              </a:rPr>
              <a:t>Host Plant(s)</a:t>
            </a:r>
          </a:p>
          <a:p>
            <a:pPr>
              <a:lnSpc>
                <a:spcPct val="35000"/>
              </a:lnSpc>
              <a:spcBef>
                <a:spcPct val="50000"/>
              </a:spcBef>
            </a:pPr>
            <a:r>
              <a:rPr lang="en-US" altLang="en-US" sz="2000" i="0">
                <a:solidFill>
                  <a:srgbClr val="FFFF00"/>
                </a:solidFill>
                <a:latin typeface="Bernhard Modern Roman" charset="0"/>
              </a:rPr>
              <a:t>     </a:t>
            </a:r>
            <a:r>
              <a:rPr lang="en-US" altLang="en-US" sz="2000" i="0">
                <a:solidFill>
                  <a:schemeClr val="bg1"/>
                </a:solidFill>
                <a:latin typeface="Bernhard Modern Roman" charset="0"/>
              </a:rPr>
              <a:t>Willow</a:t>
            </a:r>
          </a:p>
          <a:p>
            <a:pPr>
              <a:lnSpc>
                <a:spcPct val="35000"/>
              </a:lnSpc>
              <a:spcBef>
                <a:spcPct val="50000"/>
              </a:spcBef>
            </a:pPr>
            <a:r>
              <a:rPr lang="en-US" altLang="en-US" sz="2000" i="0">
                <a:solidFill>
                  <a:schemeClr val="bg1"/>
                </a:solidFill>
                <a:latin typeface="Bernhard Modern Roman" charset="0"/>
              </a:rPr>
              <a:t>     Elm</a:t>
            </a:r>
          </a:p>
          <a:p>
            <a:pPr>
              <a:lnSpc>
                <a:spcPct val="35000"/>
              </a:lnSpc>
              <a:spcBef>
                <a:spcPct val="50000"/>
              </a:spcBef>
            </a:pPr>
            <a:r>
              <a:rPr lang="en-US" altLang="en-US" sz="2000" i="0">
                <a:solidFill>
                  <a:schemeClr val="bg1"/>
                </a:solidFill>
                <a:latin typeface="Bernhard Modern Roman" charset="0"/>
              </a:rPr>
              <a:t>     Poplar</a:t>
            </a:r>
          </a:p>
          <a:p>
            <a:pPr>
              <a:lnSpc>
                <a:spcPct val="35000"/>
              </a:lnSpc>
              <a:spcBef>
                <a:spcPct val="50000"/>
              </a:spcBef>
            </a:pPr>
            <a:r>
              <a:rPr lang="en-US" altLang="en-US" sz="2000" i="0">
                <a:solidFill>
                  <a:schemeClr val="bg1"/>
                </a:solidFill>
                <a:latin typeface="Bernhard Modern Roman" charset="0"/>
              </a:rPr>
              <a:t>    </a:t>
            </a:r>
            <a:endParaRPr lang="en-US" altLang="en-US" sz="2000" i="0">
              <a:solidFill>
                <a:srgbClr val="FFFF00"/>
              </a:solidFill>
              <a:latin typeface="Bernhard Modern Roman" charset="0"/>
            </a:endParaRPr>
          </a:p>
          <a:p>
            <a:pPr>
              <a:lnSpc>
                <a:spcPct val="35000"/>
              </a:lnSpc>
              <a:spcBef>
                <a:spcPct val="50000"/>
              </a:spcBef>
            </a:pPr>
            <a:r>
              <a:rPr lang="en-US" altLang="en-US" sz="2000" i="0">
                <a:solidFill>
                  <a:srgbClr val="FF00FF"/>
                </a:solidFill>
                <a:latin typeface="Bernhard Modern Roman" charset="0"/>
              </a:rPr>
              <a:t>Attractors  </a:t>
            </a:r>
          </a:p>
          <a:p>
            <a:pPr>
              <a:lnSpc>
                <a:spcPct val="35000"/>
              </a:lnSpc>
              <a:spcBef>
                <a:spcPct val="50000"/>
              </a:spcBef>
            </a:pPr>
            <a:r>
              <a:rPr lang="en-US" altLang="en-US" sz="2000" i="0">
                <a:solidFill>
                  <a:srgbClr val="FFFF00"/>
                </a:solidFill>
                <a:latin typeface="Bernhard Modern Roman" charset="0"/>
              </a:rPr>
              <a:t>     </a:t>
            </a:r>
            <a:r>
              <a:rPr lang="en-US" altLang="en-US" sz="2000" i="0">
                <a:solidFill>
                  <a:schemeClr val="bg1"/>
                </a:solidFill>
                <a:latin typeface="Bernhard Modern Roman" charset="0"/>
              </a:rPr>
              <a:t>Fruit  </a:t>
            </a:r>
          </a:p>
          <a:p>
            <a:pPr>
              <a:lnSpc>
                <a:spcPct val="35000"/>
              </a:lnSpc>
              <a:spcBef>
                <a:spcPct val="50000"/>
              </a:spcBef>
            </a:pPr>
            <a:r>
              <a:rPr lang="en-US" altLang="en-US" sz="2000" i="0">
                <a:solidFill>
                  <a:schemeClr val="bg1"/>
                </a:solidFill>
                <a:latin typeface="Bernhard Modern Roman" charset="0"/>
              </a:rPr>
              <a:t>     Buddelia</a:t>
            </a:r>
          </a:p>
          <a:p>
            <a:pPr>
              <a:lnSpc>
                <a:spcPct val="35000"/>
              </a:lnSpc>
              <a:spcBef>
                <a:spcPct val="50000"/>
              </a:spcBef>
            </a:pPr>
            <a:r>
              <a:rPr lang="en-US" altLang="en-US" sz="2000" i="0">
                <a:solidFill>
                  <a:schemeClr val="bg1"/>
                </a:solidFill>
                <a:latin typeface="Bernhard Modern Roman" charset="0"/>
              </a:rPr>
              <a:t>     Phlox</a:t>
            </a:r>
          </a:p>
          <a:p>
            <a:pPr>
              <a:lnSpc>
                <a:spcPct val="35000"/>
              </a:lnSpc>
              <a:spcBef>
                <a:spcPct val="50000"/>
              </a:spcBef>
            </a:pPr>
            <a:endParaRPr lang="en-US" altLang="en-US" sz="2000" i="0">
              <a:solidFill>
                <a:srgbClr val="FFFF00"/>
              </a:solidFill>
              <a:latin typeface="Bernhard Modern Roman" charset="0"/>
            </a:endParaRPr>
          </a:p>
          <a:p>
            <a:pPr>
              <a:lnSpc>
                <a:spcPct val="35000"/>
              </a:lnSpc>
              <a:spcBef>
                <a:spcPct val="50000"/>
              </a:spcBef>
            </a:pPr>
            <a:r>
              <a:rPr lang="en-US" altLang="en-US" sz="2000" i="0">
                <a:solidFill>
                  <a:srgbClr val="FF00FF"/>
                </a:solidFill>
                <a:latin typeface="Bernhard Modern Roman" charset="0"/>
              </a:rPr>
              <a:t>Brood Period:	</a:t>
            </a:r>
          </a:p>
          <a:p>
            <a:pPr>
              <a:lnSpc>
                <a:spcPct val="35000"/>
              </a:lnSpc>
              <a:spcBef>
                <a:spcPct val="50000"/>
              </a:spcBef>
            </a:pPr>
            <a:r>
              <a:rPr lang="en-US" altLang="en-US" sz="2000" i="0">
                <a:solidFill>
                  <a:srgbClr val="FFFF00"/>
                </a:solidFill>
                <a:latin typeface="Bernhard Modern Roman" charset="0"/>
              </a:rPr>
              <a:t>    </a:t>
            </a:r>
            <a:r>
              <a:rPr lang="en-US" altLang="en-US" sz="2000" i="0">
                <a:solidFill>
                  <a:schemeClr val="bg1"/>
                </a:solidFill>
                <a:latin typeface="Bernhard Modern Roman" charset="0"/>
              </a:rPr>
              <a:t>April + July</a:t>
            </a:r>
          </a:p>
          <a:p>
            <a:pPr>
              <a:lnSpc>
                <a:spcPct val="35000"/>
              </a:lnSpc>
              <a:spcBef>
                <a:spcPct val="50000"/>
              </a:spcBef>
            </a:pPr>
            <a:endParaRPr lang="en-US" altLang="en-US" sz="2000" i="0">
              <a:solidFill>
                <a:srgbClr val="FFFF00"/>
              </a:solidFill>
              <a:latin typeface="Bernhard Modern Roman" charset="0"/>
            </a:endParaRPr>
          </a:p>
          <a:p>
            <a:pPr>
              <a:lnSpc>
                <a:spcPct val="35000"/>
              </a:lnSpc>
              <a:spcBef>
                <a:spcPct val="50000"/>
              </a:spcBef>
            </a:pPr>
            <a:r>
              <a:rPr lang="en-US" altLang="en-US" sz="2000" i="0">
                <a:solidFill>
                  <a:srgbClr val="FF00FF"/>
                </a:solidFill>
                <a:latin typeface="Bernhard Modern Roman" charset="0"/>
              </a:rPr>
              <a:t>Comments:</a:t>
            </a:r>
          </a:p>
          <a:p>
            <a:pPr>
              <a:lnSpc>
                <a:spcPct val="35000"/>
              </a:lnSpc>
              <a:spcBef>
                <a:spcPct val="50000"/>
              </a:spcBef>
            </a:pPr>
            <a:r>
              <a:rPr lang="en-US" altLang="en-US" sz="2000" i="0">
                <a:solidFill>
                  <a:schemeClr val="bg1"/>
                </a:solidFill>
                <a:latin typeface="Bernhard Modern Roman" charset="0"/>
              </a:rPr>
              <a:t>    Loves to sun</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3"/>
          <p:cNvSpPr>
            <a:spLocks noGrp="1"/>
          </p:cNvSpPr>
          <p:nvPr>
            <p:ph type="sldNum" sz="quarter" idx="12"/>
          </p:nvPr>
        </p:nvSpPr>
        <p:spPr/>
        <p:txBody>
          <a:bodyPr/>
          <a:lstStyle/>
          <a:p>
            <a:fld id="{731BA36C-B3A2-E049-B51D-AFD1C41FD695}" type="slidenum">
              <a:rPr lang="en-US" altLang="en-US"/>
              <a:pPr/>
              <a:t>134</a:t>
            </a:fld>
            <a:endParaRPr lang="en-US" altLang="en-US"/>
          </a:p>
        </p:txBody>
      </p:sp>
      <p:pic>
        <p:nvPicPr>
          <p:cNvPr id="688130" name="Picture 2" descr="ADMIRAL56"/>
          <p:cNvPicPr>
            <a:picLocks noChangeAspect="1" noChangeArrowheads="1"/>
          </p:cNvPicPr>
          <p:nvPr/>
        </p:nvPicPr>
        <p:blipFill>
          <a:blip r:embed="rId2">
            <a:lum bright="-16000"/>
            <a:extLst>
              <a:ext uri="{28A0092B-C50C-407E-A947-70E740481C1C}">
                <a14:useLocalDpi xmlns:a14="http://schemas.microsoft.com/office/drawing/2010/main" val="0"/>
              </a:ext>
            </a:extLst>
          </a:blip>
          <a:srcRect/>
          <a:stretch>
            <a:fillRect/>
          </a:stretch>
        </p:blipFill>
        <p:spPr bwMode="auto">
          <a:xfrm>
            <a:off x="3048000" y="1828800"/>
            <a:ext cx="5334000" cy="3973513"/>
          </a:xfrm>
          <a:prstGeom prst="rect">
            <a:avLst/>
          </a:prstGeom>
          <a:noFill/>
          <a:extLst>
            <a:ext uri="{909E8E84-426E-40DD-AFC4-6F175D3DCCD1}">
              <a14:hiddenFill xmlns:a14="http://schemas.microsoft.com/office/drawing/2010/main">
                <a:solidFill>
                  <a:srgbClr val="FFFFFF"/>
                </a:solidFill>
              </a14:hiddenFill>
            </a:ext>
          </a:extLst>
        </p:spPr>
      </p:pic>
      <p:sp>
        <p:nvSpPr>
          <p:cNvPr id="688131" name="Rectangle 3"/>
          <p:cNvSpPr>
            <a:spLocks noChangeArrowheads="1"/>
          </p:cNvSpPr>
          <p:nvPr/>
        </p:nvSpPr>
        <p:spPr bwMode="auto">
          <a:xfrm>
            <a:off x="914400" y="762000"/>
            <a:ext cx="71628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lvl1pPr>
              <a:defRPr sz="2400">
                <a:solidFill>
                  <a:schemeClr val="tx1"/>
                </a:solidFill>
                <a:latin typeface="Times New Roman" charset="0"/>
              </a:defRPr>
            </a:lvl1pPr>
            <a:lvl2pPr>
              <a:defRPr sz="2400">
                <a:solidFill>
                  <a:schemeClr val="tx1"/>
                </a:solidFill>
                <a:latin typeface="Times New Roman" charset="0"/>
              </a:defRPr>
            </a:lvl2pPr>
            <a:lvl3pPr>
              <a:defRPr sz="2400">
                <a:solidFill>
                  <a:schemeClr val="tx1"/>
                </a:solidFill>
                <a:latin typeface="Times New Roman" charset="0"/>
              </a:defRPr>
            </a:lvl3pPr>
            <a:lvl4pPr>
              <a:defRPr sz="2400">
                <a:solidFill>
                  <a:schemeClr val="tx1"/>
                </a:solidFill>
                <a:latin typeface="Times New Roman" charset="0"/>
              </a:defRPr>
            </a:lvl4pPr>
            <a:lvl5pPr>
              <a:defRPr sz="2400">
                <a:solidFill>
                  <a:schemeClr val="tx1"/>
                </a:solidFill>
                <a:latin typeface="Times New Roman" charset="0"/>
              </a:defRPr>
            </a:lvl5pPr>
            <a:lvl6pPr marL="457200" fontAlgn="base">
              <a:spcBef>
                <a:spcPct val="0"/>
              </a:spcBef>
              <a:spcAft>
                <a:spcPct val="0"/>
              </a:spcAft>
              <a:defRPr sz="2400">
                <a:solidFill>
                  <a:schemeClr val="tx1"/>
                </a:solidFill>
                <a:latin typeface="Times New Roman" charset="0"/>
              </a:defRPr>
            </a:lvl6pPr>
            <a:lvl7pPr marL="914400" fontAlgn="base">
              <a:spcBef>
                <a:spcPct val="0"/>
              </a:spcBef>
              <a:spcAft>
                <a:spcPct val="0"/>
              </a:spcAft>
              <a:defRPr sz="2400">
                <a:solidFill>
                  <a:schemeClr val="tx1"/>
                </a:solidFill>
                <a:latin typeface="Times New Roman" charset="0"/>
              </a:defRPr>
            </a:lvl7pPr>
            <a:lvl8pPr marL="1371600" fontAlgn="base">
              <a:spcBef>
                <a:spcPct val="0"/>
              </a:spcBef>
              <a:spcAft>
                <a:spcPct val="0"/>
              </a:spcAft>
              <a:defRPr sz="2400">
                <a:solidFill>
                  <a:schemeClr val="tx1"/>
                </a:solidFill>
                <a:latin typeface="Times New Roman" charset="0"/>
              </a:defRPr>
            </a:lvl8pPr>
            <a:lvl9pPr marL="1828800" fontAlgn="base">
              <a:spcBef>
                <a:spcPct val="0"/>
              </a:spcBef>
              <a:spcAft>
                <a:spcPct val="0"/>
              </a:spcAft>
              <a:defRPr sz="2400">
                <a:solidFill>
                  <a:schemeClr val="tx1"/>
                </a:solidFill>
                <a:latin typeface="Times New Roman" charset="0"/>
              </a:defRPr>
            </a:lvl9pPr>
          </a:lstStyle>
          <a:p>
            <a:pPr algn="ctr"/>
            <a:r>
              <a:rPr lang="en-US" altLang="en-US" sz="4400" i="0">
                <a:solidFill>
                  <a:srgbClr val="FFFF00"/>
                </a:solidFill>
                <a:latin typeface="Bernhard Modern Roman" charset="0"/>
              </a:rPr>
              <a:t>Red Admiral</a:t>
            </a:r>
            <a:r>
              <a:rPr lang="en-US" altLang="en-US" sz="3600" i="0">
                <a:solidFill>
                  <a:srgbClr val="FFFF00"/>
                </a:solidFill>
                <a:latin typeface="Bernhard Modern Roman" charset="0"/>
              </a:rPr>
              <a:t/>
            </a:r>
            <a:br>
              <a:rPr lang="en-US" altLang="en-US" sz="3600" i="0">
                <a:solidFill>
                  <a:srgbClr val="FFFF00"/>
                </a:solidFill>
                <a:latin typeface="Bernhard Modern Roman" charset="0"/>
              </a:rPr>
            </a:br>
            <a:endParaRPr lang="en-US" altLang="en-US">
              <a:solidFill>
                <a:srgbClr val="FFFF00"/>
              </a:solidFill>
              <a:latin typeface="Bernhard Modern Roman" charset="0"/>
            </a:endParaRPr>
          </a:p>
        </p:txBody>
      </p:sp>
      <p:sp>
        <p:nvSpPr>
          <p:cNvPr id="688132" name="Text Box 4"/>
          <p:cNvSpPr txBox="1">
            <a:spLocks noChangeArrowheads="1"/>
          </p:cNvSpPr>
          <p:nvPr/>
        </p:nvSpPr>
        <p:spPr bwMode="auto">
          <a:xfrm>
            <a:off x="4495800" y="5943600"/>
            <a:ext cx="2557463"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2800" b="0" i="0">
                <a:solidFill>
                  <a:schemeClr val="hlink"/>
                </a:solidFill>
                <a:latin typeface="Times New Roman" charset="0"/>
              </a:rPr>
              <a:t>Vanessa atalanta</a:t>
            </a:r>
          </a:p>
        </p:txBody>
      </p:sp>
      <p:sp>
        <p:nvSpPr>
          <p:cNvPr id="688133" name="Rectangle 5"/>
          <p:cNvSpPr>
            <a:spLocks noChangeArrowheads="1"/>
          </p:cNvSpPr>
          <p:nvPr/>
        </p:nvSpPr>
        <p:spPr bwMode="auto">
          <a:xfrm>
            <a:off x="609600" y="1295400"/>
            <a:ext cx="2362200" cy="459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nSpc>
                <a:spcPct val="35000"/>
              </a:lnSpc>
              <a:spcBef>
                <a:spcPct val="50000"/>
              </a:spcBef>
            </a:pPr>
            <a:r>
              <a:rPr lang="en-US" altLang="en-US" sz="2000" i="0">
                <a:solidFill>
                  <a:srgbClr val="FF00FF"/>
                </a:solidFill>
                <a:latin typeface="Bernhard Modern Roman" charset="0"/>
              </a:rPr>
              <a:t>Range:  </a:t>
            </a:r>
          </a:p>
          <a:p>
            <a:pPr>
              <a:lnSpc>
                <a:spcPct val="35000"/>
              </a:lnSpc>
              <a:spcBef>
                <a:spcPct val="50000"/>
              </a:spcBef>
            </a:pPr>
            <a:r>
              <a:rPr lang="en-US" altLang="en-US" sz="2000" i="0">
                <a:solidFill>
                  <a:srgbClr val="FF00FF"/>
                </a:solidFill>
                <a:latin typeface="Bernhard Modern Roman" charset="0"/>
              </a:rPr>
              <a:t>       </a:t>
            </a:r>
            <a:r>
              <a:rPr lang="en-US" altLang="en-US" sz="2000" i="0">
                <a:solidFill>
                  <a:schemeClr val="bg1"/>
                </a:solidFill>
                <a:latin typeface="Bernhard Modern Roman" charset="0"/>
              </a:rPr>
              <a:t>Widespread</a:t>
            </a:r>
          </a:p>
          <a:p>
            <a:pPr>
              <a:lnSpc>
                <a:spcPct val="35000"/>
              </a:lnSpc>
              <a:spcBef>
                <a:spcPct val="50000"/>
              </a:spcBef>
            </a:pPr>
            <a:endParaRPr lang="en-US" altLang="en-US" sz="2000" i="0">
              <a:solidFill>
                <a:srgbClr val="FF00FF"/>
              </a:solidFill>
              <a:latin typeface="Bernhard Modern Roman" charset="0"/>
            </a:endParaRPr>
          </a:p>
          <a:p>
            <a:pPr>
              <a:lnSpc>
                <a:spcPct val="35000"/>
              </a:lnSpc>
              <a:spcBef>
                <a:spcPct val="50000"/>
              </a:spcBef>
            </a:pPr>
            <a:r>
              <a:rPr lang="en-US" altLang="en-US" sz="2000" i="0">
                <a:solidFill>
                  <a:srgbClr val="FF00FF"/>
                </a:solidFill>
                <a:latin typeface="Bernhard Modern Roman" charset="0"/>
              </a:rPr>
              <a:t>Host Plant(s)</a:t>
            </a:r>
          </a:p>
          <a:p>
            <a:pPr>
              <a:lnSpc>
                <a:spcPct val="35000"/>
              </a:lnSpc>
              <a:spcBef>
                <a:spcPct val="50000"/>
              </a:spcBef>
            </a:pPr>
            <a:r>
              <a:rPr lang="en-US" altLang="en-US" sz="2000" i="0">
                <a:solidFill>
                  <a:schemeClr val="bg1"/>
                </a:solidFill>
                <a:latin typeface="Bernhard Modern Roman" charset="0"/>
              </a:rPr>
              <a:t>      Nettles, </a:t>
            </a:r>
          </a:p>
          <a:p>
            <a:pPr>
              <a:lnSpc>
                <a:spcPct val="35000"/>
              </a:lnSpc>
              <a:spcBef>
                <a:spcPct val="50000"/>
              </a:spcBef>
            </a:pPr>
            <a:r>
              <a:rPr lang="en-US" altLang="en-US" sz="2000" i="0">
                <a:solidFill>
                  <a:schemeClr val="bg1"/>
                </a:solidFill>
                <a:latin typeface="Bernhard Modern Roman" charset="0"/>
              </a:rPr>
              <a:t>      Hops</a:t>
            </a:r>
            <a:r>
              <a:rPr lang="en-US" altLang="en-US" sz="2000" i="0">
                <a:solidFill>
                  <a:srgbClr val="FFFF00"/>
                </a:solidFill>
                <a:latin typeface="Bernhard Modern Roman" charset="0"/>
              </a:rPr>
              <a:t> </a:t>
            </a:r>
            <a:endParaRPr lang="en-US" altLang="en-US" sz="2000" i="0">
              <a:solidFill>
                <a:schemeClr val="bg1"/>
              </a:solidFill>
              <a:latin typeface="Bernhard Modern Roman" charset="0"/>
            </a:endParaRPr>
          </a:p>
          <a:p>
            <a:pPr>
              <a:lnSpc>
                <a:spcPct val="35000"/>
              </a:lnSpc>
              <a:spcBef>
                <a:spcPct val="50000"/>
              </a:spcBef>
            </a:pPr>
            <a:endParaRPr lang="en-US" altLang="en-US" sz="2000" i="0">
              <a:solidFill>
                <a:srgbClr val="FFFF00"/>
              </a:solidFill>
              <a:latin typeface="Bernhard Modern Roman" charset="0"/>
            </a:endParaRPr>
          </a:p>
          <a:p>
            <a:pPr>
              <a:lnSpc>
                <a:spcPct val="35000"/>
              </a:lnSpc>
              <a:spcBef>
                <a:spcPct val="50000"/>
              </a:spcBef>
            </a:pPr>
            <a:r>
              <a:rPr lang="en-US" altLang="en-US" sz="2000" i="0">
                <a:solidFill>
                  <a:srgbClr val="FF00FF"/>
                </a:solidFill>
                <a:latin typeface="Bernhard Modern Roman" charset="0"/>
              </a:rPr>
              <a:t>Attractors  </a:t>
            </a:r>
          </a:p>
          <a:p>
            <a:pPr>
              <a:lnSpc>
                <a:spcPct val="35000"/>
              </a:lnSpc>
              <a:spcBef>
                <a:spcPct val="50000"/>
              </a:spcBef>
            </a:pPr>
            <a:r>
              <a:rPr lang="en-US" altLang="en-US" sz="2000" i="0">
                <a:solidFill>
                  <a:srgbClr val="FFFF00"/>
                </a:solidFill>
                <a:latin typeface="Bernhard Modern Roman" charset="0"/>
              </a:rPr>
              <a:t>     </a:t>
            </a:r>
            <a:r>
              <a:rPr lang="en-US" altLang="en-US" sz="2000" i="0">
                <a:solidFill>
                  <a:schemeClr val="bg1"/>
                </a:solidFill>
                <a:latin typeface="Bernhard Modern Roman" charset="0"/>
              </a:rPr>
              <a:t>Eupatorium  </a:t>
            </a:r>
          </a:p>
          <a:p>
            <a:pPr>
              <a:lnSpc>
                <a:spcPct val="35000"/>
              </a:lnSpc>
              <a:spcBef>
                <a:spcPct val="50000"/>
              </a:spcBef>
            </a:pPr>
            <a:r>
              <a:rPr lang="en-US" altLang="en-US" sz="2000" i="0">
                <a:solidFill>
                  <a:schemeClr val="bg1"/>
                </a:solidFill>
                <a:latin typeface="Bernhard Modern Roman" charset="0"/>
              </a:rPr>
              <a:t>     Echinaceae</a:t>
            </a:r>
          </a:p>
          <a:p>
            <a:pPr>
              <a:lnSpc>
                <a:spcPct val="35000"/>
              </a:lnSpc>
              <a:spcBef>
                <a:spcPct val="50000"/>
              </a:spcBef>
            </a:pPr>
            <a:r>
              <a:rPr lang="en-US" altLang="en-US" sz="2000" i="0">
                <a:solidFill>
                  <a:schemeClr val="bg1"/>
                </a:solidFill>
                <a:latin typeface="Bernhard Modern Roman" charset="0"/>
              </a:rPr>
              <a:t>     Thrift</a:t>
            </a:r>
          </a:p>
          <a:p>
            <a:pPr>
              <a:lnSpc>
                <a:spcPct val="35000"/>
              </a:lnSpc>
              <a:spcBef>
                <a:spcPct val="50000"/>
              </a:spcBef>
            </a:pPr>
            <a:r>
              <a:rPr lang="en-US" altLang="en-US" sz="2000" i="0">
                <a:solidFill>
                  <a:schemeClr val="bg1"/>
                </a:solidFill>
                <a:latin typeface="Bernhard Modern Roman" charset="0"/>
              </a:rPr>
              <a:t>     </a:t>
            </a:r>
            <a:endParaRPr lang="en-US" altLang="en-US" sz="2000" i="0">
              <a:solidFill>
                <a:srgbClr val="FFFF00"/>
              </a:solidFill>
              <a:latin typeface="Bernhard Modern Roman" charset="0"/>
            </a:endParaRPr>
          </a:p>
          <a:p>
            <a:pPr>
              <a:lnSpc>
                <a:spcPct val="35000"/>
              </a:lnSpc>
              <a:spcBef>
                <a:spcPct val="50000"/>
              </a:spcBef>
            </a:pPr>
            <a:r>
              <a:rPr lang="en-US" altLang="en-US" sz="2000" i="0">
                <a:solidFill>
                  <a:srgbClr val="FF00FF"/>
                </a:solidFill>
                <a:latin typeface="Bernhard Modern Roman" charset="0"/>
              </a:rPr>
              <a:t>Brood Period:	</a:t>
            </a:r>
          </a:p>
          <a:p>
            <a:pPr>
              <a:lnSpc>
                <a:spcPct val="35000"/>
              </a:lnSpc>
              <a:spcBef>
                <a:spcPct val="50000"/>
              </a:spcBef>
            </a:pPr>
            <a:r>
              <a:rPr lang="en-US" altLang="en-US" sz="2000" i="0">
                <a:solidFill>
                  <a:srgbClr val="FFFF00"/>
                </a:solidFill>
                <a:latin typeface="Bernhard Modern Roman" charset="0"/>
              </a:rPr>
              <a:t>    </a:t>
            </a:r>
            <a:r>
              <a:rPr lang="en-US" altLang="en-US" sz="2000" i="0">
                <a:solidFill>
                  <a:schemeClr val="bg1"/>
                </a:solidFill>
                <a:latin typeface="Bernhard Modern Roman" charset="0"/>
              </a:rPr>
              <a:t>April + July</a:t>
            </a:r>
          </a:p>
          <a:p>
            <a:pPr>
              <a:lnSpc>
                <a:spcPct val="35000"/>
              </a:lnSpc>
              <a:spcBef>
                <a:spcPct val="50000"/>
              </a:spcBef>
            </a:pPr>
            <a:endParaRPr lang="en-US" altLang="en-US" sz="2000" i="0">
              <a:solidFill>
                <a:srgbClr val="FFFF00"/>
              </a:solidFill>
              <a:latin typeface="Bernhard Modern Roman" charset="0"/>
            </a:endParaRPr>
          </a:p>
          <a:p>
            <a:pPr>
              <a:lnSpc>
                <a:spcPct val="35000"/>
              </a:lnSpc>
              <a:spcBef>
                <a:spcPct val="50000"/>
              </a:spcBef>
            </a:pPr>
            <a:r>
              <a:rPr lang="en-US" altLang="en-US" sz="2000" i="0">
                <a:solidFill>
                  <a:srgbClr val="FF00FF"/>
                </a:solidFill>
                <a:latin typeface="Bernhard Modern Roman" charset="0"/>
              </a:rPr>
              <a:t>Comments:</a:t>
            </a:r>
          </a:p>
          <a:p>
            <a:pPr>
              <a:lnSpc>
                <a:spcPct val="35000"/>
              </a:lnSpc>
              <a:spcBef>
                <a:spcPct val="50000"/>
              </a:spcBef>
            </a:pPr>
            <a:r>
              <a:rPr lang="en-US" altLang="en-US" sz="2000" i="0">
                <a:solidFill>
                  <a:schemeClr val="bg1"/>
                </a:solidFill>
                <a:latin typeface="Bernhard Modern Roman" charset="0"/>
              </a:rPr>
              <a:t>    Overwinters</a:t>
            </a:r>
          </a:p>
          <a:p>
            <a:pPr>
              <a:lnSpc>
                <a:spcPct val="35000"/>
              </a:lnSpc>
              <a:spcBef>
                <a:spcPct val="50000"/>
              </a:spcBef>
            </a:pPr>
            <a:r>
              <a:rPr lang="en-US" altLang="en-US" sz="2000" i="0">
                <a:solidFill>
                  <a:schemeClr val="bg1"/>
                </a:solidFill>
                <a:latin typeface="Bernhard Modern Roman" charset="0"/>
              </a:rPr>
              <a:t>    May Migrate</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3"/>
          <p:cNvSpPr>
            <a:spLocks noGrp="1"/>
          </p:cNvSpPr>
          <p:nvPr>
            <p:ph type="sldNum" sz="quarter" idx="12"/>
          </p:nvPr>
        </p:nvSpPr>
        <p:spPr/>
        <p:txBody>
          <a:bodyPr/>
          <a:lstStyle/>
          <a:p>
            <a:fld id="{7D2F9568-FA26-0549-8810-0A39F4307C3D}" type="slidenum">
              <a:rPr lang="en-US" altLang="en-US"/>
              <a:pPr/>
              <a:t>135</a:t>
            </a:fld>
            <a:endParaRPr lang="en-US" altLang="en-US"/>
          </a:p>
        </p:txBody>
      </p:sp>
      <p:pic>
        <p:nvPicPr>
          <p:cNvPr id="689154" name="Picture 2" descr="clouded_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81400" y="1371600"/>
            <a:ext cx="4876800" cy="4646613"/>
          </a:xfrm>
          <a:prstGeom prst="rect">
            <a:avLst/>
          </a:prstGeom>
          <a:noFill/>
          <a:extLst>
            <a:ext uri="{909E8E84-426E-40DD-AFC4-6F175D3DCCD1}">
              <a14:hiddenFill xmlns:a14="http://schemas.microsoft.com/office/drawing/2010/main">
                <a:solidFill>
                  <a:srgbClr val="FFFFFF"/>
                </a:solidFill>
              </a14:hiddenFill>
            </a:ext>
          </a:extLst>
        </p:spPr>
      </p:pic>
      <p:sp>
        <p:nvSpPr>
          <p:cNvPr id="689155" name="Rectangle 3"/>
          <p:cNvSpPr>
            <a:spLocks noChangeArrowheads="1"/>
          </p:cNvSpPr>
          <p:nvPr/>
        </p:nvSpPr>
        <p:spPr bwMode="auto">
          <a:xfrm>
            <a:off x="914400" y="304800"/>
            <a:ext cx="71628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lvl1pPr>
              <a:defRPr sz="2400">
                <a:solidFill>
                  <a:schemeClr val="tx1"/>
                </a:solidFill>
                <a:latin typeface="Times New Roman" charset="0"/>
              </a:defRPr>
            </a:lvl1pPr>
            <a:lvl2pPr>
              <a:defRPr sz="2400">
                <a:solidFill>
                  <a:schemeClr val="tx1"/>
                </a:solidFill>
                <a:latin typeface="Times New Roman" charset="0"/>
              </a:defRPr>
            </a:lvl2pPr>
            <a:lvl3pPr>
              <a:defRPr sz="2400">
                <a:solidFill>
                  <a:schemeClr val="tx1"/>
                </a:solidFill>
                <a:latin typeface="Times New Roman" charset="0"/>
              </a:defRPr>
            </a:lvl3pPr>
            <a:lvl4pPr>
              <a:defRPr sz="2400">
                <a:solidFill>
                  <a:schemeClr val="tx1"/>
                </a:solidFill>
                <a:latin typeface="Times New Roman" charset="0"/>
              </a:defRPr>
            </a:lvl4pPr>
            <a:lvl5pPr>
              <a:defRPr sz="2400">
                <a:solidFill>
                  <a:schemeClr val="tx1"/>
                </a:solidFill>
                <a:latin typeface="Times New Roman" charset="0"/>
              </a:defRPr>
            </a:lvl5pPr>
            <a:lvl6pPr marL="457200" fontAlgn="base">
              <a:spcBef>
                <a:spcPct val="0"/>
              </a:spcBef>
              <a:spcAft>
                <a:spcPct val="0"/>
              </a:spcAft>
              <a:defRPr sz="2400">
                <a:solidFill>
                  <a:schemeClr val="tx1"/>
                </a:solidFill>
                <a:latin typeface="Times New Roman" charset="0"/>
              </a:defRPr>
            </a:lvl6pPr>
            <a:lvl7pPr marL="914400" fontAlgn="base">
              <a:spcBef>
                <a:spcPct val="0"/>
              </a:spcBef>
              <a:spcAft>
                <a:spcPct val="0"/>
              </a:spcAft>
              <a:defRPr sz="2400">
                <a:solidFill>
                  <a:schemeClr val="tx1"/>
                </a:solidFill>
                <a:latin typeface="Times New Roman" charset="0"/>
              </a:defRPr>
            </a:lvl7pPr>
            <a:lvl8pPr marL="1371600" fontAlgn="base">
              <a:spcBef>
                <a:spcPct val="0"/>
              </a:spcBef>
              <a:spcAft>
                <a:spcPct val="0"/>
              </a:spcAft>
              <a:defRPr sz="2400">
                <a:solidFill>
                  <a:schemeClr val="tx1"/>
                </a:solidFill>
                <a:latin typeface="Times New Roman" charset="0"/>
              </a:defRPr>
            </a:lvl8pPr>
            <a:lvl9pPr marL="1828800" fontAlgn="base">
              <a:spcBef>
                <a:spcPct val="0"/>
              </a:spcBef>
              <a:spcAft>
                <a:spcPct val="0"/>
              </a:spcAft>
              <a:defRPr sz="2400">
                <a:solidFill>
                  <a:schemeClr val="tx1"/>
                </a:solidFill>
                <a:latin typeface="Times New Roman" charset="0"/>
              </a:defRPr>
            </a:lvl9pPr>
          </a:lstStyle>
          <a:p>
            <a:pPr algn="ctr"/>
            <a:r>
              <a:rPr lang="en-US" altLang="en-US" sz="4400" i="0">
                <a:solidFill>
                  <a:srgbClr val="FFFF00"/>
                </a:solidFill>
                <a:latin typeface="Bernhard Modern Roman" charset="0"/>
              </a:rPr>
              <a:t>Common Sulfur</a:t>
            </a:r>
            <a:endParaRPr lang="en-US" altLang="en-US">
              <a:solidFill>
                <a:srgbClr val="FFFF00"/>
              </a:solidFill>
              <a:latin typeface="Bernhard Modern Roman" charset="0"/>
            </a:endParaRPr>
          </a:p>
        </p:txBody>
      </p:sp>
      <p:sp>
        <p:nvSpPr>
          <p:cNvPr id="689156" name="Text Box 4"/>
          <p:cNvSpPr txBox="1">
            <a:spLocks noChangeArrowheads="1"/>
          </p:cNvSpPr>
          <p:nvPr/>
        </p:nvSpPr>
        <p:spPr bwMode="auto">
          <a:xfrm>
            <a:off x="4800600" y="6019800"/>
            <a:ext cx="21701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b="0" i="0">
                <a:solidFill>
                  <a:schemeClr val="hlink"/>
                </a:solidFill>
                <a:latin typeface="Times New Roman" charset="0"/>
              </a:rPr>
              <a:t>Colias philodice</a:t>
            </a:r>
          </a:p>
        </p:txBody>
      </p:sp>
      <p:sp>
        <p:nvSpPr>
          <p:cNvPr id="689157" name="Rectangle 5"/>
          <p:cNvSpPr>
            <a:spLocks noChangeArrowheads="1"/>
          </p:cNvSpPr>
          <p:nvPr/>
        </p:nvSpPr>
        <p:spPr bwMode="auto">
          <a:xfrm>
            <a:off x="609600" y="1295400"/>
            <a:ext cx="2362200" cy="459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nSpc>
                <a:spcPct val="35000"/>
              </a:lnSpc>
              <a:spcBef>
                <a:spcPct val="50000"/>
              </a:spcBef>
            </a:pPr>
            <a:r>
              <a:rPr lang="en-US" altLang="en-US" sz="2000" i="0">
                <a:solidFill>
                  <a:srgbClr val="FF00FF"/>
                </a:solidFill>
                <a:latin typeface="Bernhard Modern Roman" charset="0"/>
              </a:rPr>
              <a:t>Range:  </a:t>
            </a:r>
          </a:p>
          <a:p>
            <a:pPr>
              <a:lnSpc>
                <a:spcPct val="35000"/>
              </a:lnSpc>
              <a:spcBef>
                <a:spcPct val="50000"/>
              </a:spcBef>
            </a:pPr>
            <a:r>
              <a:rPr lang="en-US" altLang="en-US" sz="2000" i="0">
                <a:solidFill>
                  <a:srgbClr val="FF00FF"/>
                </a:solidFill>
                <a:latin typeface="Bernhard Modern Roman" charset="0"/>
              </a:rPr>
              <a:t>      </a:t>
            </a:r>
            <a:r>
              <a:rPr lang="en-US" altLang="en-US" sz="2000" i="0">
                <a:solidFill>
                  <a:schemeClr val="bg1"/>
                </a:solidFill>
                <a:latin typeface="Bernhard Modern Roman" charset="0"/>
              </a:rPr>
              <a:t>Eastern NA</a:t>
            </a:r>
          </a:p>
          <a:p>
            <a:pPr>
              <a:lnSpc>
                <a:spcPct val="35000"/>
              </a:lnSpc>
              <a:spcBef>
                <a:spcPct val="50000"/>
              </a:spcBef>
            </a:pPr>
            <a:endParaRPr lang="en-US" altLang="en-US" sz="2000" i="0">
              <a:solidFill>
                <a:srgbClr val="FF00FF"/>
              </a:solidFill>
              <a:latin typeface="Bernhard Modern Roman" charset="0"/>
            </a:endParaRPr>
          </a:p>
          <a:p>
            <a:pPr>
              <a:lnSpc>
                <a:spcPct val="35000"/>
              </a:lnSpc>
              <a:spcBef>
                <a:spcPct val="50000"/>
              </a:spcBef>
            </a:pPr>
            <a:r>
              <a:rPr lang="en-US" altLang="en-US" sz="2000" i="0">
                <a:solidFill>
                  <a:srgbClr val="FF00FF"/>
                </a:solidFill>
                <a:latin typeface="Bernhard Modern Roman" charset="0"/>
              </a:rPr>
              <a:t>Host Plant(s)</a:t>
            </a:r>
          </a:p>
          <a:p>
            <a:pPr>
              <a:lnSpc>
                <a:spcPct val="35000"/>
              </a:lnSpc>
              <a:spcBef>
                <a:spcPct val="50000"/>
              </a:spcBef>
            </a:pPr>
            <a:r>
              <a:rPr lang="en-US" altLang="en-US" sz="2000" i="0">
                <a:solidFill>
                  <a:srgbClr val="FFFF00"/>
                </a:solidFill>
                <a:latin typeface="Bernhard Modern Roman" charset="0"/>
              </a:rPr>
              <a:t>     </a:t>
            </a:r>
            <a:r>
              <a:rPr lang="en-US" altLang="en-US" sz="2000" i="0">
                <a:solidFill>
                  <a:schemeClr val="bg1"/>
                </a:solidFill>
                <a:latin typeface="Bernhard Modern Roman" charset="0"/>
              </a:rPr>
              <a:t>Clovers</a:t>
            </a:r>
          </a:p>
          <a:p>
            <a:pPr>
              <a:lnSpc>
                <a:spcPct val="35000"/>
              </a:lnSpc>
              <a:spcBef>
                <a:spcPct val="50000"/>
              </a:spcBef>
            </a:pPr>
            <a:r>
              <a:rPr lang="en-US" altLang="en-US" sz="2000" i="0">
                <a:solidFill>
                  <a:schemeClr val="bg1"/>
                </a:solidFill>
                <a:latin typeface="Bernhard Modern Roman" charset="0"/>
              </a:rPr>
              <a:t>      Alfalfa</a:t>
            </a:r>
          </a:p>
          <a:p>
            <a:pPr>
              <a:lnSpc>
                <a:spcPct val="35000"/>
              </a:lnSpc>
              <a:spcBef>
                <a:spcPct val="50000"/>
              </a:spcBef>
            </a:pPr>
            <a:endParaRPr lang="en-US" altLang="en-US" sz="2000" i="0">
              <a:solidFill>
                <a:schemeClr val="bg1"/>
              </a:solidFill>
              <a:latin typeface="Bernhard Modern Roman" charset="0"/>
            </a:endParaRPr>
          </a:p>
          <a:p>
            <a:pPr>
              <a:lnSpc>
                <a:spcPct val="35000"/>
              </a:lnSpc>
              <a:spcBef>
                <a:spcPct val="50000"/>
              </a:spcBef>
            </a:pPr>
            <a:r>
              <a:rPr lang="en-US" altLang="en-US" sz="2000" i="0">
                <a:solidFill>
                  <a:srgbClr val="FF00FF"/>
                </a:solidFill>
                <a:latin typeface="Bernhard Modern Roman" charset="0"/>
              </a:rPr>
              <a:t>Attractors  </a:t>
            </a:r>
          </a:p>
          <a:p>
            <a:pPr>
              <a:lnSpc>
                <a:spcPct val="35000"/>
              </a:lnSpc>
              <a:spcBef>
                <a:spcPct val="50000"/>
              </a:spcBef>
            </a:pPr>
            <a:r>
              <a:rPr lang="en-US" altLang="en-US" sz="2000" i="0">
                <a:solidFill>
                  <a:srgbClr val="FFFF00"/>
                </a:solidFill>
                <a:latin typeface="Bernhard Modern Roman" charset="0"/>
              </a:rPr>
              <a:t>     </a:t>
            </a:r>
            <a:r>
              <a:rPr lang="en-US" altLang="en-US" sz="2000" i="0">
                <a:solidFill>
                  <a:schemeClr val="bg1"/>
                </a:solidFill>
                <a:latin typeface="Bernhard Modern Roman" charset="0"/>
              </a:rPr>
              <a:t>Echinaceae</a:t>
            </a:r>
          </a:p>
          <a:p>
            <a:pPr>
              <a:lnSpc>
                <a:spcPct val="35000"/>
              </a:lnSpc>
              <a:spcBef>
                <a:spcPct val="50000"/>
              </a:spcBef>
            </a:pPr>
            <a:r>
              <a:rPr lang="en-US" altLang="en-US" sz="2000" i="0">
                <a:solidFill>
                  <a:schemeClr val="bg1"/>
                </a:solidFill>
                <a:latin typeface="Bernhard Modern Roman" charset="0"/>
              </a:rPr>
              <a:t>     Thrift  </a:t>
            </a:r>
          </a:p>
          <a:p>
            <a:pPr>
              <a:lnSpc>
                <a:spcPct val="35000"/>
              </a:lnSpc>
              <a:spcBef>
                <a:spcPct val="50000"/>
              </a:spcBef>
            </a:pPr>
            <a:r>
              <a:rPr lang="en-US" altLang="en-US" sz="2000" i="0">
                <a:solidFill>
                  <a:schemeClr val="bg1"/>
                </a:solidFill>
                <a:latin typeface="Bernhard Modern Roman" charset="0"/>
              </a:rPr>
              <a:t>     Buddelia</a:t>
            </a:r>
          </a:p>
          <a:p>
            <a:pPr>
              <a:lnSpc>
                <a:spcPct val="35000"/>
              </a:lnSpc>
              <a:spcBef>
                <a:spcPct val="50000"/>
              </a:spcBef>
            </a:pPr>
            <a:r>
              <a:rPr lang="en-US" altLang="en-US" sz="2000" i="0">
                <a:solidFill>
                  <a:schemeClr val="bg1"/>
                </a:solidFill>
                <a:latin typeface="Bernhard Modern Roman" charset="0"/>
              </a:rPr>
              <a:t>     Phlox</a:t>
            </a:r>
          </a:p>
          <a:p>
            <a:pPr>
              <a:lnSpc>
                <a:spcPct val="35000"/>
              </a:lnSpc>
              <a:spcBef>
                <a:spcPct val="50000"/>
              </a:spcBef>
            </a:pPr>
            <a:endParaRPr lang="en-US" altLang="en-US" sz="2000" i="0">
              <a:solidFill>
                <a:srgbClr val="FFFF00"/>
              </a:solidFill>
              <a:latin typeface="Bernhard Modern Roman" charset="0"/>
            </a:endParaRPr>
          </a:p>
          <a:p>
            <a:pPr>
              <a:lnSpc>
                <a:spcPct val="35000"/>
              </a:lnSpc>
              <a:spcBef>
                <a:spcPct val="50000"/>
              </a:spcBef>
            </a:pPr>
            <a:r>
              <a:rPr lang="en-US" altLang="en-US" sz="2000" i="0">
                <a:solidFill>
                  <a:srgbClr val="FF00FF"/>
                </a:solidFill>
                <a:latin typeface="Bernhard Modern Roman" charset="0"/>
              </a:rPr>
              <a:t>Brood Period:	</a:t>
            </a:r>
          </a:p>
          <a:p>
            <a:pPr>
              <a:lnSpc>
                <a:spcPct val="35000"/>
              </a:lnSpc>
              <a:spcBef>
                <a:spcPct val="50000"/>
              </a:spcBef>
            </a:pPr>
            <a:r>
              <a:rPr lang="en-US" altLang="en-US" sz="2000" i="0">
                <a:solidFill>
                  <a:srgbClr val="FFFF00"/>
                </a:solidFill>
                <a:latin typeface="Bernhard Modern Roman" charset="0"/>
              </a:rPr>
              <a:t>    </a:t>
            </a:r>
            <a:r>
              <a:rPr lang="en-US" altLang="en-US" sz="2000" i="0">
                <a:solidFill>
                  <a:schemeClr val="bg1"/>
                </a:solidFill>
                <a:latin typeface="Bernhard Modern Roman" charset="0"/>
              </a:rPr>
              <a:t>April + July</a:t>
            </a:r>
          </a:p>
          <a:p>
            <a:pPr>
              <a:lnSpc>
                <a:spcPct val="35000"/>
              </a:lnSpc>
              <a:spcBef>
                <a:spcPct val="50000"/>
              </a:spcBef>
            </a:pPr>
            <a:endParaRPr lang="en-US" altLang="en-US" sz="2000" i="0">
              <a:solidFill>
                <a:srgbClr val="FFFF00"/>
              </a:solidFill>
              <a:latin typeface="Bernhard Modern Roman" charset="0"/>
            </a:endParaRPr>
          </a:p>
          <a:p>
            <a:pPr>
              <a:lnSpc>
                <a:spcPct val="35000"/>
              </a:lnSpc>
              <a:spcBef>
                <a:spcPct val="50000"/>
              </a:spcBef>
            </a:pPr>
            <a:r>
              <a:rPr lang="en-US" altLang="en-US" sz="2000" i="0">
                <a:solidFill>
                  <a:srgbClr val="FF00FF"/>
                </a:solidFill>
                <a:latin typeface="Bernhard Modern Roman" charset="0"/>
              </a:rPr>
              <a:t>Comments:</a:t>
            </a:r>
          </a:p>
          <a:p>
            <a:pPr>
              <a:lnSpc>
                <a:spcPct val="35000"/>
              </a:lnSpc>
              <a:spcBef>
                <a:spcPct val="50000"/>
              </a:spcBef>
            </a:pPr>
            <a:r>
              <a:rPr lang="en-US" altLang="en-US" sz="2000" i="0">
                <a:solidFill>
                  <a:schemeClr val="bg1"/>
                </a:solidFill>
                <a:latin typeface="Bernhard Modern Roman" charset="0"/>
              </a:rPr>
              <a:t>    Very Common</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3"/>
          <p:cNvSpPr>
            <a:spLocks noGrp="1"/>
          </p:cNvSpPr>
          <p:nvPr>
            <p:ph type="sldNum" sz="quarter" idx="12"/>
          </p:nvPr>
        </p:nvSpPr>
        <p:spPr/>
        <p:txBody>
          <a:bodyPr/>
          <a:lstStyle/>
          <a:p>
            <a:fld id="{E95B64C2-87FC-1742-BC53-1CD54467229B}" type="slidenum">
              <a:rPr lang="en-US" altLang="en-US"/>
              <a:pPr/>
              <a:t>136</a:t>
            </a:fld>
            <a:endParaRPr lang="en-US" altLang="en-US"/>
          </a:p>
        </p:txBody>
      </p:sp>
      <p:pic>
        <p:nvPicPr>
          <p:cNvPr id="690178" name="Picture 2" descr="Image8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7600" y="1828800"/>
            <a:ext cx="4419600" cy="4143375"/>
          </a:xfrm>
          <a:prstGeom prst="rect">
            <a:avLst/>
          </a:prstGeom>
          <a:noFill/>
          <a:extLst>
            <a:ext uri="{909E8E84-426E-40DD-AFC4-6F175D3DCCD1}">
              <a14:hiddenFill xmlns:a14="http://schemas.microsoft.com/office/drawing/2010/main">
                <a:solidFill>
                  <a:srgbClr val="FFFFFF"/>
                </a:solidFill>
              </a14:hiddenFill>
            </a:ext>
          </a:extLst>
        </p:spPr>
      </p:pic>
      <p:sp>
        <p:nvSpPr>
          <p:cNvPr id="690179" name="Rectangle 3"/>
          <p:cNvSpPr>
            <a:spLocks noChangeArrowheads="1"/>
          </p:cNvSpPr>
          <p:nvPr/>
        </p:nvSpPr>
        <p:spPr bwMode="auto">
          <a:xfrm>
            <a:off x="838200" y="457200"/>
            <a:ext cx="71628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lvl1pPr>
              <a:defRPr sz="2400">
                <a:solidFill>
                  <a:schemeClr val="tx1"/>
                </a:solidFill>
                <a:latin typeface="Times New Roman" charset="0"/>
              </a:defRPr>
            </a:lvl1pPr>
            <a:lvl2pPr>
              <a:defRPr sz="2400">
                <a:solidFill>
                  <a:schemeClr val="tx1"/>
                </a:solidFill>
                <a:latin typeface="Times New Roman" charset="0"/>
              </a:defRPr>
            </a:lvl2pPr>
            <a:lvl3pPr>
              <a:defRPr sz="2400">
                <a:solidFill>
                  <a:schemeClr val="tx1"/>
                </a:solidFill>
                <a:latin typeface="Times New Roman" charset="0"/>
              </a:defRPr>
            </a:lvl3pPr>
            <a:lvl4pPr>
              <a:defRPr sz="2400">
                <a:solidFill>
                  <a:schemeClr val="tx1"/>
                </a:solidFill>
                <a:latin typeface="Times New Roman" charset="0"/>
              </a:defRPr>
            </a:lvl4pPr>
            <a:lvl5pPr>
              <a:defRPr sz="2400">
                <a:solidFill>
                  <a:schemeClr val="tx1"/>
                </a:solidFill>
                <a:latin typeface="Times New Roman" charset="0"/>
              </a:defRPr>
            </a:lvl5pPr>
            <a:lvl6pPr marL="457200" fontAlgn="base">
              <a:spcBef>
                <a:spcPct val="0"/>
              </a:spcBef>
              <a:spcAft>
                <a:spcPct val="0"/>
              </a:spcAft>
              <a:defRPr sz="2400">
                <a:solidFill>
                  <a:schemeClr val="tx1"/>
                </a:solidFill>
                <a:latin typeface="Times New Roman" charset="0"/>
              </a:defRPr>
            </a:lvl6pPr>
            <a:lvl7pPr marL="914400" fontAlgn="base">
              <a:spcBef>
                <a:spcPct val="0"/>
              </a:spcBef>
              <a:spcAft>
                <a:spcPct val="0"/>
              </a:spcAft>
              <a:defRPr sz="2400">
                <a:solidFill>
                  <a:schemeClr val="tx1"/>
                </a:solidFill>
                <a:latin typeface="Times New Roman" charset="0"/>
              </a:defRPr>
            </a:lvl7pPr>
            <a:lvl8pPr marL="1371600" fontAlgn="base">
              <a:spcBef>
                <a:spcPct val="0"/>
              </a:spcBef>
              <a:spcAft>
                <a:spcPct val="0"/>
              </a:spcAft>
              <a:defRPr sz="2400">
                <a:solidFill>
                  <a:schemeClr val="tx1"/>
                </a:solidFill>
                <a:latin typeface="Times New Roman" charset="0"/>
              </a:defRPr>
            </a:lvl8pPr>
            <a:lvl9pPr marL="1828800" fontAlgn="base">
              <a:spcBef>
                <a:spcPct val="0"/>
              </a:spcBef>
              <a:spcAft>
                <a:spcPct val="0"/>
              </a:spcAft>
              <a:defRPr sz="2400">
                <a:solidFill>
                  <a:schemeClr val="tx1"/>
                </a:solidFill>
                <a:latin typeface="Times New Roman" charset="0"/>
              </a:defRPr>
            </a:lvl9pPr>
          </a:lstStyle>
          <a:p>
            <a:pPr algn="ctr"/>
            <a:r>
              <a:rPr lang="en-US" altLang="en-US" sz="4400" i="0">
                <a:solidFill>
                  <a:srgbClr val="FFFF00"/>
                </a:solidFill>
                <a:latin typeface="Bernhard Modern Roman" charset="0"/>
              </a:rPr>
              <a:t>Large Wood Nymph</a:t>
            </a:r>
            <a:r>
              <a:rPr lang="en-US" altLang="en-US" sz="3600" i="0">
                <a:solidFill>
                  <a:srgbClr val="FFFF00"/>
                </a:solidFill>
                <a:latin typeface="Bernhard Modern Roman" charset="0"/>
              </a:rPr>
              <a:t/>
            </a:r>
            <a:br>
              <a:rPr lang="en-US" altLang="en-US" sz="3600" i="0">
                <a:solidFill>
                  <a:srgbClr val="FFFF00"/>
                </a:solidFill>
                <a:latin typeface="Bernhard Modern Roman" charset="0"/>
              </a:rPr>
            </a:br>
            <a:endParaRPr lang="en-US" altLang="en-US">
              <a:solidFill>
                <a:srgbClr val="FFFF00"/>
              </a:solidFill>
              <a:latin typeface="Bernhard Modern Roman" charset="0"/>
            </a:endParaRPr>
          </a:p>
        </p:txBody>
      </p:sp>
      <p:sp>
        <p:nvSpPr>
          <p:cNvPr id="690180" name="Text Box 4"/>
          <p:cNvSpPr txBox="1">
            <a:spLocks noChangeArrowheads="1"/>
          </p:cNvSpPr>
          <p:nvPr/>
        </p:nvSpPr>
        <p:spPr bwMode="auto">
          <a:xfrm>
            <a:off x="4724400" y="5943600"/>
            <a:ext cx="263842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2800" b="0" i="0">
                <a:solidFill>
                  <a:schemeClr val="hlink"/>
                </a:solidFill>
                <a:latin typeface="Times New Roman" charset="0"/>
              </a:rPr>
              <a:t>Cercyonis pegala</a:t>
            </a:r>
          </a:p>
        </p:txBody>
      </p:sp>
      <p:sp>
        <p:nvSpPr>
          <p:cNvPr id="690181" name="Rectangle 5"/>
          <p:cNvSpPr>
            <a:spLocks noChangeArrowheads="1"/>
          </p:cNvSpPr>
          <p:nvPr/>
        </p:nvSpPr>
        <p:spPr bwMode="auto">
          <a:xfrm>
            <a:off x="609600" y="1295400"/>
            <a:ext cx="2362200" cy="4338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nSpc>
                <a:spcPct val="35000"/>
              </a:lnSpc>
              <a:spcBef>
                <a:spcPct val="50000"/>
              </a:spcBef>
            </a:pPr>
            <a:r>
              <a:rPr lang="en-US" altLang="en-US" sz="2000" i="0">
                <a:solidFill>
                  <a:srgbClr val="FF00FF"/>
                </a:solidFill>
                <a:latin typeface="Bernhard Modern Roman" charset="0"/>
              </a:rPr>
              <a:t>Range:  </a:t>
            </a:r>
          </a:p>
          <a:p>
            <a:pPr>
              <a:lnSpc>
                <a:spcPct val="35000"/>
              </a:lnSpc>
              <a:spcBef>
                <a:spcPct val="50000"/>
              </a:spcBef>
            </a:pPr>
            <a:r>
              <a:rPr lang="en-US" altLang="en-US" sz="2000" i="0">
                <a:solidFill>
                  <a:srgbClr val="FF00FF"/>
                </a:solidFill>
                <a:latin typeface="Bernhard Modern Roman" charset="0"/>
              </a:rPr>
              <a:t>      </a:t>
            </a:r>
            <a:r>
              <a:rPr lang="en-US" altLang="en-US" sz="2000" i="0">
                <a:solidFill>
                  <a:schemeClr val="bg1"/>
                </a:solidFill>
                <a:latin typeface="Bernhard Modern Roman" charset="0"/>
              </a:rPr>
              <a:t>Sporadic US</a:t>
            </a:r>
          </a:p>
          <a:p>
            <a:pPr>
              <a:lnSpc>
                <a:spcPct val="35000"/>
              </a:lnSpc>
              <a:spcBef>
                <a:spcPct val="50000"/>
              </a:spcBef>
            </a:pPr>
            <a:endParaRPr lang="en-US" altLang="en-US" sz="2000" i="0">
              <a:solidFill>
                <a:srgbClr val="FF00FF"/>
              </a:solidFill>
              <a:latin typeface="Bernhard Modern Roman" charset="0"/>
            </a:endParaRPr>
          </a:p>
          <a:p>
            <a:pPr>
              <a:lnSpc>
                <a:spcPct val="35000"/>
              </a:lnSpc>
              <a:spcBef>
                <a:spcPct val="50000"/>
              </a:spcBef>
            </a:pPr>
            <a:r>
              <a:rPr lang="en-US" altLang="en-US" sz="2000" i="0">
                <a:solidFill>
                  <a:srgbClr val="FF00FF"/>
                </a:solidFill>
                <a:latin typeface="Bernhard Modern Roman" charset="0"/>
              </a:rPr>
              <a:t>Host Plant(s)</a:t>
            </a:r>
          </a:p>
          <a:p>
            <a:pPr>
              <a:lnSpc>
                <a:spcPct val="35000"/>
              </a:lnSpc>
              <a:spcBef>
                <a:spcPct val="50000"/>
              </a:spcBef>
            </a:pPr>
            <a:r>
              <a:rPr lang="en-US" altLang="en-US" sz="2000" i="0">
                <a:solidFill>
                  <a:srgbClr val="FFFF00"/>
                </a:solidFill>
                <a:latin typeface="Bernhard Modern Roman" charset="0"/>
              </a:rPr>
              <a:t>     </a:t>
            </a:r>
            <a:r>
              <a:rPr lang="en-US" altLang="en-US" sz="2000" i="0">
                <a:solidFill>
                  <a:schemeClr val="bg1"/>
                </a:solidFill>
                <a:latin typeface="Bernhard Modern Roman" charset="0"/>
              </a:rPr>
              <a:t>Grasses (Poa)</a:t>
            </a:r>
          </a:p>
          <a:p>
            <a:pPr>
              <a:lnSpc>
                <a:spcPct val="35000"/>
              </a:lnSpc>
              <a:spcBef>
                <a:spcPct val="50000"/>
              </a:spcBef>
            </a:pPr>
            <a:endParaRPr lang="en-US" altLang="en-US" sz="2000" i="0">
              <a:solidFill>
                <a:srgbClr val="FFFF00"/>
              </a:solidFill>
              <a:latin typeface="Bernhard Modern Roman" charset="0"/>
            </a:endParaRPr>
          </a:p>
          <a:p>
            <a:pPr>
              <a:lnSpc>
                <a:spcPct val="35000"/>
              </a:lnSpc>
              <a:spcBef>
                <a:spcPct val="50000"/>
              </a:spcBef>
            </a:pPr>
            <a:r>
              <a:rPr lang="en-US" altLang="en-US" sz="2000" i="0">
                <a:solidFill>
                  <a:srgbClr val="FF00FF"/>
                </a:solidFill>
                <a:latin typeface="Bernhard Modern Roman" charset="0"/>
              </a:rPr>
              <a:t>Attractors </a:t>
            </a:r>
          </a:p>
          <a:p>
            <a:pPr>
              <a:lnSpc>
                <a:spcPct val="35000"/>
              </a:lnSpc>
              <a:spcBef>
                <a:spcPct val="50000"/>
              </a:spcBef>
            </a:pPr>
            <a:r>
              <a:rPr lang="en-US" altLang="en-US" sz="2000" i="0">
                <a:solidFill>
                  <a:srgbClr val="FF00FF"/>
                </a:solidFill>
                <a:latin typeface="Bernhard Modern Roman" charset="0"/>
              </a:rPr>
              <a:t>     </a:t>
            </a:r>
            <a:r>
              <a:rPr lang="en-US" altLang="en-US" sz="2000" i="0">
                <a:solidFill>
                  <a:schemeClr val="bg1"/>
                </a:solidFill>
                <a:latin typeface="Bernhard Modern Roman" charset="0"/>
              </a:rPr>
              <a:t>Fruit</a:t>
            </a:r>
          </a:p>
          <a:p>
            <a:pPr>
              <a:lnSpc>
                <a:spcPct val="35000"/>
              </a:lnSpc>
              <a:spcBef>
                <a:spcPct val="50000"/>
              </a:spcBef>
            </a:pPr>
            <a:r>
              <a:rPr lang="en-US" altLang="en-US" sz="2000" i="0">
                <a:solidFill>
                  <a:srgbClr val="FFFF00"/>
                </a:solidFill>
                <a:latin typeface="Bernhard Modern Roman" charset="0"/>
              </a:rPr>
              <a:t>     </a:t>
            </a:r>
            <a:r>
              <a:rPr lang="en-US" altLang="en-US" sz="2000" i="0">
                <a:solidFill>
                  <a:schemeClr val="bg1"/>
                </a:solidFill>
                <a:latin typeface="Bernhard Modern Roman" charset="0"/>
              </a:rPr>
              <a:t>Blueberry  </a:t>
            </a:r>
          </a:p>
          <a:p>
            <a:pPr>
              <a:lnSpc>
                <a:spcPct val="35000"/>
              </a:lnSpc>
              <a:spcBef>
                <a:spcPct val="50000"/>
              </a:spcBef>
            </a:pPr>
            <a:r>
              <a:rPr lang="en-US" altLang="en-US" sz="2000" i="0">
                <a:solidFill>
                  <a:schemeClr val="bg1"/>
                </a:solidFill>
                <a:latin typeface="Bernhard Modern Roman" charset="0"/>
              </a:rPr>
              <a:t>     Buddelia</a:t>
            </a:r>
          </a:p>
          <a:p>
            <a:pPr>
              <a:lnSpc>
                <a:spcPct val="35000"/>
              </a:lnSpc>
              <a:spcBef>
                <a:spcPct val="50000"/>
              </a:spcBef>
            </a:pPr>
            <a:r>
              <a:rPr lang="en-US" altLang="en-US" sz="2000" i="0">
                <a:solidFill>
                  <a:schemeClr val="bg1"/>
                </a:solidFill>
                <a:latin typeface="Bernhard Modern Roman" charset="0"/>
              </a:rPr>
              <a:t>     Phlox</a:t>
            </a:r>
          </a:p>
          <a:p>
            <a:pPr>
              <a:lnSpc>
                <a:spcPct val="35000"/>
              </a:lnSpc>
              <a:spcBef>
                <a:spcPct val="50000"/>
              </a:spcBef>
            </a:pPr>
            <a:endParaRPr lang="en-US" altLang="en-US" sz="2000" i="0">
              <a:solidFill>
                <a:srgbClr val="FFFF00"/>
              </a:solidFill>
              <a:latin typeface="Bernhard Modern Roman" charset="0"/>
            </a:endParaRPr>
          </a:p>
          <a:p>
            <a:pPr>
              <a:lnSpc>
                <a:spcPct val="35000"/>
              </a:lnSpc>
              <a:spcBef>
                <a:spcPct val="50000"/>
              </a:spcBef>
            </a:pPr>
            <a:r>
              <a:rPr lang="en-US" altLang="en-US" sz="2000" i="0">
                <a:solidFill>
                  <a:srgbClr val="FF00FF"/>
                </a:solidFill>
                <a:latin typeface="Bernhard Modern Roman" charset="0"/>
              </a:rPr>
              <a:t>Brood Period:	</a:t>
            </a:r>
          </a:p>
          <a:p>
            <a:pPr>
              <a:lnSpc>
                <a:spcPct val="35000"/>
              </a:lnSpc>
              <a:spcBef>
                <a:spcPct val="50000"/>
              </a:spcBef>
            </a:pPr>
            <a:r>
              <a:rPr lang="en-US" altLang="en-US" sz="2000" i="0">
                <a:solidFill>
                  <a:srgbClr val="FFFF00"/>
                </a:solidFill>
                <a:latin typeface="Bernhard Modern Roman" charset="0"/>
              </a:rPr>
              <a:t>    </a:t>
            </a:r>
            <a:r>
              <a:rPr lang="en-US" altLang="en-US" sz="2000" i="0">
                <a:solidFill>
                  <a:schemeClr val="bg1"/>
                </a:solidFill>
                <a:latin typeface="Bernhard Modern Roman" charset="0"/>
              </a:rPr>
              <a:t>August</a:t>
            </a:r>
          </a:p>
          <a:p>
            <a:pPr>
              <a:lnSpc>
                <a:spcPct val="35000"/>
              </a:lnSpc>
              <a:spcBef>
                <a:spcPct val="50000"/>
              </a:spcBef>
            </a:pPr>
            <a:endParaRPr lang="en-US" altLang="en-US" sz="2000" i="0">
              <a:solidFill>
                <a:srgbClr val="FFFF00"/>
              </a:solidFill>
              <a:latin typeface="Bernhard Modern Roman" charset="0"/>
            </a:endParaRPr>
          </a:p>
          <a:p>
            <a:pPr>
              <a:lnSpc>
                <a:spcPct val="35000"/>
              </a:lnSpc>
              <a:spcBef>
                <a:spcPct val="50000"/>
              </a:spcBef>
            </a:pPr>
            <a:r>
              <a:rPr lang="en-US" altLang="en-US" sz="2000" i="0">
                <a:solidFill>
                  <a:srgbClr val="FF00FF"/>
                </a:solidFill>
                <a:latin typeface="Bernhard Modern Roman" charset="0"/>
              </a:rPr>
              <a:t>Comments:</a:t>
            </a:r>
          </a:p>
          <a:p>
            <a:pPr>
              <a:lnSpc>
                <a:spcPct val="35000"/>
              </a:lnSpc>
              <a:spcBef>
                <a:spcPct val="50000"/>
              </a:spcBef>
            </a:pPr>
            <a:r>
              <a:rPr lang="en-US" altLang="en-US" sz="2000" i="0">
                <a:solidFill>
                  <a:schemeClr val="bg1"/>
                </a:solidFill>
                <a:latin typeface="Bernhard Modern Roman" charset="0"/>
              </a:rPr>
              <a:t>    Overwinters</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3"/>
          <p:cNvSpPr>
            <a:spLocks noGrp="1"/>
          </p:cNvSpPr>
          <p:nvPr>
            <p:ph type="sldNum" sz="quarter" idx="12"/>
          </p:nvPr>
        </p:nvSpPr>
        <p:spPr/>
        <p:txBody>
          <a:bodyPr/>
          <a:lstStyle/>
          <a:p>
            <a:fld id="{6826802D-1226-BF43-A443-D4666BDB1A2B}" type="slidenum">
              <a:rPr lang="en-US" altLang="en-US"/>
              <a:pPr/>
              <a:t>137</a:t>
            </a:fld>
            <a:endParaRPr lang="en-US" altLang="en-US"/>
          </a:p>
        </p:txBody>
      </p:sp>
      <p:pic>
        <p:nvPicPr>
          <p:cNvPr id="691202" name="Picture 2" descr="CHECKER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71800" y="1371600"/>
            <a:ext cx="5562600" cy="4346575"/>
          </a:xfrm>
          <a:prstGeom prst="rect">
            <a:avLst/>
          </a:prstGeom>
          <a:noFill/>
          <a:extLst>
            <a:ext uri="{909E8E84-426E-40DD-AFC4-6F175D3DCCD1}">
              <a14:hiddenFill xmlns:a14="http://schemas.microsoft.com/office/drawing/2010/main">
                <a:solidFill>
                  <a:srgbClr val="FFFFFF"/>
                </a:solidFill>
              </a14:hiddenFill>
            </a:ext>
          </a:extLst>
        </p:spPr>
      </p:pic>
      <p:sp>
        <p:nvSpPr>
          <p:cNvPr id="691203" name="Rectangle 3"/>
          <p:cNvSpPr>
            <a:spLocks noChangeArrowheads="1"/>
          </p:cNvSpPr>
          <p:nvPr/>
        </p:nvSpPr>
        <p:spPr bwMode="auto">
          <a:xfrm>
            <a:off x="990600" y="457200"/>
            <a:ext cx="71628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lvl1pPr>
              <a:defRPr sz="2400">
                <a:solidFill>
                  <a:schemeClr val="tx1"/>
                </a:solidFill>
                <a:latin typeface="Times New Roman" charset="0"/>
              </a:defRPr>
            </a:lvl1pPr>
            <a:lvl2pPr>
              <a:defRPr sz="2400">
                <a:solidFill>
                  <a:schemeClr val="tx1"/>
                </a:solidFill>
                <a:latin typeface="Times New Roman" charset="0"/>
              </a:defRPr>
            </a:lvl2pPr>
            <a:lvl3pPr>
              <a:defRPr sz="2400">
                <a:solidFill>
                  <a:schemeClr val="tx1"/>
                </a:solidFill>
                <a:latin typeface="Times New Roman" charset="0"/>
              </a:defRPr>
            </a:lvl3pPr>
            <a:lvl4pPr>
              <a:defRPr sz="2400">
                <a:solidFill>
                  <a:schemeClr val="tx1"/>
                </a:solidFill>
                <a:latin typeface="Times New Roman" charset="0"/>
              </a:defRPr>
            </a:lvl4pPr>
            <a:lvl5pPr>
              <a:defRPr sz="2400">
                <a:solidFill>
                  <a:schemeClr val="tx1"/>
                </a:solidFill>
                <a:latin typeface="Times New Roman" charset="0"/>
              </a:defRPr>
            </a:lvl5pPr>
            <a:lvl6pPr marL="457200" fontAlgn="base">
              <a:spcBef>
                <a:spcPct val="0"/>
              </a:spcBef>
              <a:spcAft>
                <a:spcPct val="0"/>
              </a:spcAft>
              <a:defRPr sz="2400">
                <a:solidFill>
                  <a:schemeClr val="tx1"/>
                </a:solidFill>
                <a:latin typeface="Times New Roman" charset="0"/>
              </a:defRPr>
            </a:lvl6pPr>
            <a:lvl7pPr marL="914400" fontAlgn="base">
              <a:spcBef>
                <a:spcPct val="0"/>
              </a:spcBef>
              <a:spcAft>
                <a:spcPct val="0"/>
              </a:spcAft>
              <a:defRPr sz="2400">
                <a:solidFill>
                  <a:schemeClr val="tx1"/>
                </a:solidFill>
                <a:latin typeface="Times New Roman" charset="0"/>
              </a:defRPr>
            </a:lvl7pPr>
            <a:lvl8pPr marL="1371600" fontAlgn="base">
              <a:spcBef>
                <a:spcPct val="0"/>
              </a:spcBef>
              <a:spcAft>
                <a:spcPct val="0"/>
              </a:spcAft>
              <a:defRPr sz="2400">
                <a:solidFill>
                  <a:schemeClr val="tx1"/>
                </a:solidFill>
                <a:latin typeface="Times New Roman" charset="0"/>
              </a:defRPr>
            </a:lvl8pPr>
            <a:lvl9pPr marL="1828800" fontAlgn="base">
              <a:spcBef>
                <a:spcPct val="0"/>
              </a:spcBef>
              <a:spcAft>
                <a:spcPct val="0"/>
              </a:spcAft>
              <a:defRPr sz="2400">
                <a:solidFill>
                  <a:schemeClr val="tx1"/>
                </a:solidFill>
                <a:latin typeface="Times New Roman" charset="0"/>
              </a:defRPr>
            </a:lvl9pPr>
          </a:lstStyle>
          <a:p>
            <a:pPr algn="ctr"/>
            <a:r>
              <a:rPr lang="en-US" altLang="en-US" sz="4400" i="0">
                <a:solidFill>
                  <a:srgbClr val="FFFF00"/>
                </a:solidFill>
                <a:latin typeface="Bernhard Modern Roman" charset="0"/>
              </a:rPr>
              <a:t>Silvery Crescentspot</a:t>
            </a:r>
            <a:r>
              <a:rPr lang="en-US" altLang="en-US" sz="3600" i="0">
                <a:solidFill>
                  <a:srgbClr val="FFFF00"/>
                </a:solidFill>
                <a:latin typeface="Bernhard Modern Roman" charset="0"/>
              </a:rPr>
              <a:t/>
            </a:r>
            <a:br>
              <a:rPr lang="en-US" altLang="en-US" sz="3600" i="0">
                <a:solidFill>
                  <a:srgbClr val="FFFF00"/>
                </a:solidFill>
                <a:latin typeface="Bernhard Modern Roman" charset="0"/>
              </a:rPr>
            </a:br>
            <a:endParaRPr lang="en-US" altLang="en-US">
              <a:solidFill>
                <a:srgbClr val="FFFF00"/>
              </a:solidFill>
              <a:latin typeface="Bernhard Modern Roman" charset="0"/>
            </a:endParaRPr>
          </a:p>
        </p:txBody>
      </p:sp>
      <p:sp>
        <p:nvSpPr>
          <p:cNvPr id="691204" name="Text Box 4"/>
          <p:cNvSpPr txBox="1">
            <a:spLocks noChangeArrowheads="1"/>
          </p:cNvSpPr>
          <p:nvPr/>
        </p:nvSpPr>
        <p:spPr bwMode="auto">
          <a:xfrm>
            <a:off x="4495800" y="5791200"/>
            <a:ext cx="24590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b="0" i="0">
                <a:solidFill>
                  <a:schemeClr val="hlink"/>
                </a:solidFill>
                <a:latin typeface="Times New Roman" charset="0"/>
              </a:rPr>
              <a:t>Charidryas nycteis</a:t>
            </a:r>
          </a:p>
        </p:txBody>
      </p:sp>
      <p:sp>
        <p:nvSpPr>
          <p:cNvPr id="691205" name="Rectangle 5"/>
          <p:cNvSpPr>
            <a:spLocks noChangeArrowheads="1"/>
          </p:cNvSpPr>
          <p:nvPr/>
        </p:nvSpPr>
        <p:spPr bwMode="auto">
          <a:xfrm>
            <a:off x="609600" y="1143000"/>
            <a:ext cx="2362200" cy="5373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nSpc>
                <a:spcPct val="35000"/>
              </a:lnSpc>
              <a:spcBef>
                <a:spcPct val="50000"/>
              </a:spcBef>
            </a:pPr>
            <a:r>
              <a:rPr lang="en-US" altLang="en-US" sz="2000" i="0">
                <a:solidFill>
                  <a:srgbClr val="FF00FF"/>
                </a:solidFill>
                <a:latin typeface="Bernhard Modern Roman" charset="0"/>
              </a:rPr>
              <a:t>Range:  </a:t>
            </a:r>
          </a:p>
          <a:p>
            <a:pPr>
              <a:lnSpc>
                <a:spcPct val="35000"/>
              </a:lnSpc>
              <a:spcBef>
                <a:spcPct val="50000"/>
              </a:spcBef>
            </a:pPr>
            <a:r>
              <a:rPr lang="en-US" altLang="en-US" sz="2000" i="0">
                <a:solidFill>
                  <a:srgbClr val="FF00FF"/>
                </a:solidFill>
                <a:latin typeface="Bernhard Modern Roman" charset="0"/>
              </a:rPr>
              <a:t>       </a:t>
            </a:r>
            <a:r>
              <a:rPr lang="en-US" altLang="en-US" sz="2000" i="0">
                <a:solidFill>
                  <a:schemeClr val="bg1"/>
                </a:solidFill>
                <a:latin typeface="Bernhard Modern Roman" charset="0"/>
              </a:rPr>
              <a:t>Widespread</a:t>
            </a:r>
          </a:p>
          <a:p>
            <a:pPr>
              <a:lnSpc>
                <a:spcPct val="35000"/>
              </a:lnSpc>
              <a:spcBef>
                <a:spcPct val="50000"/>
              </a:spcBef>
            </a:pPr>
            <a:endParaRPr lang="en-US" altLang="en-US" sz="2000" i="0">
              <a:solidFill>
                <a:srgbClr val="FF00FF"/>
              </a:solidFill>
              <a:latin typeface="Bernhard Modern Roman" charset="0"/>
            </a:endParaRPr>
          </a:p>
          <a:p>
            <a:pPr>
              <a:lnSpc>
                <a:spcPct val="35000"/>
              </a:lnSpc>
              <a:spcBef>
                <a:spcPct val="50000"/>
              </a:spcBef>
            </a:pPr>
            <a:r>
              <a:rPr lang="en-US" altLang="en-US" sz="2000" i="0">
                <a:solidFill>
                  <a:srgbClr val="FF00FF"/>
                </a:solidFill>
                <a:latin typeface="Bernhard Modern Roman" charset="0"/>
              </a:rPr>
              <a:t>Host Plant(s)</a:t>
            </a:r>
          </a:p>
          <a:p>
            <a:pPr>
              <a:lnSpc>
                <a:spcPct val="35000"/>
              </a:lnSpc>
              <a:spcBef>
                <a:spcPct val="50000"/>
              </a:spcBef>
            </a:pPr>
            <a:r>
              <a:rPr lang="en-US" altLang="en-US" sz="2000" i="0">
                <a:solidFill>
                  <a:srgbClr val="FFFF00"/>
                </a:solidFill>
                <a:latin typeface="Bernhard Modern Roman" charset="0"/>
              </a:rPr>
              <a:t>     </a:t>
            </a:r>
            <a:r>
              <a:rPr lang="en-US" altLang="en-US" sz="2000" i="0">
                <a:solidFill>
                  <a:schemeClr val="bg1"/>
                </a:solidFill>
                <a:latin typeface="Bernhard Modern Roman" charset="0"/>
              </a:rPr>
              <a:t>Rudbeckia</a:t>
            </a:r>
          </a:p>
          <a:p>
            <a:pPr>
              <a:lnSpc>
                <a:spcPct val="35000"/>
              </a:lnSpc>
              <a:spcBef>
                <a:spcPct val="50000"/>
              </a:spcBef>
            </a:pPr>
            <a:r>
              <a:rPr lang="en-US" altLang="en-US" sz="2000" i="0">
                <a:solidFill>
                  <a:schemeClr val="bg1"/>
                </a:solidFill>
                <a:latin typeface="Bernhard Modern Roman" charset="0"/>
              </a:rPr>
              <a:t>     Asters</a:t>
            </a:r>
          </a:p>
          <a:p>
            <a:pPr>
              <a:lnSpc>
                <a:spcPct val="35000"/>
              </a:lnSpc>
              <a:spcBef>
                <a:spcPct val="50000"/>
              </a:spcBef>
            </a:pPr>
            <a:r>
              <a:rPr lang="en-US" altLang="en-US" sz="2000" i="0">
                <a:solidFill>
                  <a:schemeClr val="bg1"/>
                </a:solidFill>
                <a:latin typeface="Bernhard Modern Roman" charset="0"/>
              </a:rPr>
              <a:t>     Helianthus</a:t>
            </a:r>
          </a:p>
          <a:p>
            <a:pPr>
              <a:lnSpc>
                <a:spcPct val="35000"/>
              </a:lnSpc>
              <a:spcBef>
                <a:spcPct val="50000"/>
              </a:spcBef>
            </a:pPr>
            <a:r>
              <a:rPr lang="en-US" altLang="en-US" sz="2000" i="0">
                <a:solidFill>
                  <a:schemeClr val="bg1"/>
                </a:solidFill>
                <a:latin typeface="Bernhard Modern Roman" charset="0"/>
              </a:rPr>
              <a:t>     </a:t>
            </a:r>
            <a:endParaRPr lang="en-US" altLang="en-US" sz="2000" i="0">
              <a:solidFill>
                <a:srgbClr val="FFFF00"/>
              </a:solidFill>
              <a:latin typeface="Bernhard Modern Roman" charset="0"/>
            </a:endParaRPr>
          </a:p>
          <a:p>
            <a:pPr>
              <a:lnSpc>
                <a:spcPct val="35000"/>
              </a:lnSpc>
              <a:spcBef>
                <a:spcPct val="50000"/>
              </a:spcBef>
            </a:pPr>
            <a:r>
              <a:rPr lang="en-US" altLang="en-US" sz="2000" i="0">
                <a:solidFill>
                  <a:srgbClr val="FF00FF"/>
                </a:solidFill>
                <a:latin typeface="Bernhard Modern Roman" charset="0"/>
              </a:rPr>
              <a:t>Attractors  </a:t>
            </a:r>
          </a:p>
          <a:p>
            <a:pPr>
              <a:lnSpc>
                <a:spcPct val="35000"/>
              </a:lnSpc>
              <a:spcBef>
                <a:spcPct val="50000"/>
              </a:spcBef>
            </a:pPr>
            <a:r>
              <a:rPr lang="en-US" altLang="en-US" sz="2000" i="0">
                <a:solidFill>
                  <a:srgbClr val="FFFF00"/>
                </a:solidFill>
                <a:latin typeface="Bernhard Modern Roman" charset="0"/>
              </a:rPr>
              <a:t>     </a:t>
            </a:r>
            <a:r>
              <a:rPr lang="en-US" altLang="en-US" sz="2000" i="0">
                <a:solidFill>
                  <a:schemeClr val="bg1"/>
                </a:solidFill>
                <a:latin typeface="Bernhard Modern Roman" charset="0"/>
              </a:rPr>
              <a:t>Helenium</a:t>
            </a:r>
          </a:p>
          <a:p>
            <a:pPr>
              <a:lnSpc>
                <a:spcPct val="35000"/>
              </a:lnSpc>
              <a:spcBef>
                <a:spcPct val="50000"/>
              </a:spcBef>
            </a:pPr>
            <a:r>
              <a:rPr lang="en-US" altLang="en-US" sz="2000" i="0">
                <a:solidFill>
                  <a:schemeClr val="bg1"/>
                </a:solidFill>
                <a:latin typeface="Bernhard Modern Roman" charset="0"/>
              </a:rPr>
              <a:t>     Echinaceae </a:t>
            </a:r>
          </a:p>
          <a:p>
            <a:pPr>
              <a:lnSpc>
                <a:spcPct val="35000"/>
              </a:lnSpc>
              <a:spcBef>
                <a:spcPct val="50000"/>
              </a:spcBef>
            </a:pPr>
            <a:r>
              <a:rPr lang="en-US" altLang="en-US" sz="2000" i="0">
                <a:solidFill>
                  <a:schemeClr val="bg1"/>
                </a:solidFill>
                <a:latin typeface="Bernhard Modern Roman" charset="0"/>
              </a:rPr>
              <a:t>     Buddelia</a:t>
            </a:r>
          </a:p>
          <a:p>
            <a:pPr>
              <a:lnSpc>
                <a:spcPct val="35000"/>
              </a:lnSpc>
              <a:spcBef>
                <a:spcPct val="50000"/>
              </a:spcBef>
            </a:pPr>
            <a:r>
              <a:rPr lang="en-US" altLang="en-US" sz="2000" i="0">
                <a:solidFill>
                  <a:schemeClr val="bg1"/>
                </a:solidFill>
                <a:latin typeface="Bernhard Modern Roman" charset="0"/>
              </a:rPr>
              <a:t>     Phlox</a:t>
            </a:r>
          </a:p>
          <a:p>
            <a:pPr>
              <a:lnSpc>
                <a:spcPct val="35000"/>
              </a:lnSpc>
              <a:spcBef>
                <a:spcPct val="50000"/>
              </a:spcBef>
            </a:pPr>
            <a:endParaRPr lang="en-US" altLang="en-US" sz="2000" i="0">
              <a:solidFill>
                <a:srgbClr val="FFFF00"/>
              </a:solidFill>
              <a:latin typeface="Bernhard Modern Roman" charset="0"/>
            </a:endParaRPr>
          </a:p>
          <a:p>
            <a:pPr>
              <a:lnSpc>
                <a:spcPct val="35000"/>
              </a:lnSpc>
              <a:spcBef>
                <a:spcPct val="50000"/>
              </a:spcBef>
            </a:pPr>
            <a:r>
              <a:rPr lang="en-US" altLang="en-US" sz="2000" i="0">
                <a:solidFill>
                  <a:srgbClr val="FF00FF"/>
                </a:solidFill>
                <a:latin typeface="Bernhard Modern Roman" charset="0"/>
              </a:rPr>
              <a:t>Brood Period:	</a:t>
            </a:r>
          </a:p>
          <a:p>
            <a:pPr>
              <a:lnSpc>
                <a:spcPct val="35000"/>
              </a:lnSpc>
              <a:spcBef>
                <a:spcPct val="50000"/>
              </a:spcBef>
            </a:pPr>
            <a:r>
              <a:rPr lang="en-US" altLang="en-US" sz="2000" i="0">
                <a:solidFill>
                  <a:srgbClr val="FFFF00"/>
                </a:solidFill>
                <a:latin typeface="Bernhard Modern Roman" charset="0"/>
              </a:rPr>
              <a:t>    </a:t>
            </a:r>
            <a:r>
              <a:rPr lang="en-US" altLang="en-US" sz="2000" i="0">
                <a:solidFill>
                  <a:schemeClr val="bg1"/>
                </a:solidFill>
                <a:latin typeface="Bernhard Modern Roman" charset="0"/>
              </a:rPr>
              <a:t>June,  August</a:t>
            </a:r>
          </a:p>
          <a:p>
            <a:pPr>
              <a:lnSpc>
                <a:spcPct val="35000"/>
              </a:lnSpc>
              <a:spcBef>
                <a:spcPct val="50000"/>
              </a:spcBef>
            </a:pPr>
            <a:endParaRPr lang="en-US" altLang="en-US" sz="2000" i="0">
              <a:solidFill>
                <a:srgbClr val="FFFF00"/>
              </a:solidFill>
              <a:latin typeface="Bernhard Modern Roman" charset="0"/>
            </a:endParaRPr>
          </a:p>
          <a:p>
            <a:pPr>
              <a:lnSpc>
                <a:spcPct val="35000"/>
              </a:lnSpc>
              <a:spcBef>
                <a:spcPct val="50000"/>
              </a:spcBef>
            </a:pPr>
            <a:r>
              <a:rPr lang="en-US" altLang="en-US" sz="2000" i="0">
                <a:solidFill>
                  <a:srgbClr val="FF00FF"/>
                </a:solidFill>
                <a:latin typeface="Bernhard Modern Roman" charset="0"/>
              </a:rPr>
              <a:t>Comments:</a:t>
            </a:r>
          </a:p>
          <a:p>
            <a:pPr>
              <a:lnSpc>
                <a:spcPct val="35000"/>
              </a:lnSpc>
              <a:spcBef>
                <a:spcPct val="50000"/>
              </a:spcBef>
            </a:pPr>
            <a:r>
              <a:rPr lang="en-US" altLang="en-US" sz="2000" i="0">
                <a:solidFill>
                  <a:schemeClr val="bg1"/>
                </a:solidFill>
                <a:latin typeface="Bernhard Modern Roman" charset="0"/>
              </a:rPr>
              <a:t>    Helenium in fall</a:t>
            </a:r>
          </a:p>
          <a:p>
            <a:pPr>
              <a:lnSpc>
                <a:spcPct val="35000"/>
              </a:lnSpc>
              <a:spcBef>
                <a:spcPct val="50000"/>
              </a:spcBef>
            </a:pPr>
            <a:r>
              <a:rPr lang="en-US" altLang="en-US" sz="2000" i="0">
                <a:solidFill>
                  <a:schemeClr val="bg1"/>
                </a:solidFill>
                <a:latin typeface="Bernhard Modern Roman" charset="0"/>
              </a:rPr>
              <a:t>    attracts them in</a:t>
            </a:r>
          </a:p>
          <a:p>
            <a:pPr>
              <a:lnSpc>
                <a:spcPct val="35000"/>
              </a:lnSpc>
              <a:spcBef>
                <a:spcPct val="50000"/>
              </a:spcBef>
            </a:pPr>
            <a:r>
              <a:rPr lang="en-US" altLang="en-US" sz="2000" i="0">
                <a:solidFill>
                  <a:schemeClr val="bg1"/>
                </a:solidFill>
                <a:latin typeface="Bernhard Modern Roman" charset="0"/>
              </a:rPr>
              <a:t>    large numbers.</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3"/>
          <p:cNvSpPr>
            <a:spLocks noGrp="1"/>
          </p:cNvSpPr>
          <p:nvPr>
            <p:ph type="sldNum" sz="quarter" idx="12"/>
          </p:nvPr>
        </p:nvSpPr>
        <p:spPr/>
        <p:txBody>
          <a:bodyPr/>
          <a:lstStyle/>
          <a:p>
            <a:fld id="{C81F57FF-6740-854D-8E97-2E6CB8611CE0}" type="slidenum">
              <a:rPr lang="en-US" altLang="en-US"/>
              <a:pPr/>
              <a:t>138</a:t>
            </a:fld>
            <a:endParaRPr lang="en-US" altLang="en-US"/>
          </a:p>
        </p:txBody>
      </p:sp>
      <p:pic>
        <p:nvPicPr>
          <p:cNvPr id="692226" name="Picture 2" descr="Image 6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0" y="1524000"/>
            <a:ext cx="5534025" cy="4151313"/>
          </a:xfrm>
          <a:prstGeom prst="rect">
            <a:avLst/>
          </a:prstGeom>
          <a:noFill/>
          <a:extLst>
            <a:ext uri="{909E8E84-426E-40DD-AFC4-6F175D3DCCD1}">
              <a14:hiddenFill xmlns:a14="http://schemas.microsoft.com/office/drawing/2010/main">
                <a:solidFill>
                  <a:srgbClr val="FFFFFF"/>
                </a:solidFill>
              </a14:hiddenFill>
            </a:ext>
          </a:extLst>
        </p:spPr>
      </p:pic>
      <p:sp>
        <p:nvSpPr>
          <p:cNvPr id="692227" name="Rectangle 3"/>
          <p:cNvSpPr>
            <a:spLocks noChangeArrowheads="1"/>
          </p:cNvSpPr>
          <p:nvPr/>
        </p:nvSpPr>
        <p:spPr bwMode="auto">
          <a:xfrm>
            <a:off x="762000" y="609600"/>
            <a:ext cx="71628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lvl1pPr>
              <a:defRPr sz="2400">
                <a:solidFill>
                  <a:schemeClr val="tx1"/>
                </a:solidFill>
                <a:latin typeface="Times New Roman" charset="0"/>
              </a:defRPr>
            </a:lvl1pPr>
            <a:lvl2pPr>
              <a:defRPr sz="2400">
                <a:solidFill>
                  <a:schemeClr val="tx1"/>
                </a:solidFill>
                <a:latin typeface="Times New Roman" charset="0"/>
              </a:defRPr>
            </a:lvl2pPr>
            <a:lvl3pPr>
              <a:defRPr sz="2400">
                <a:solidFill>
                  <a:schemeClr val="tx1"/>
                </a:solidFill>
                <a:latin typeface="Times New Roman" charset="0"/>
              </a:defRPr>
            </a:lvl3pPr>
            <a:lvl4pPr>
              <a:defRPr sz="2400">
                <a:solidFill>
                  <a:schemeClr val="tx1"/>
                </a:solidFill>
                <a:latin typeface="Times New Roman" charset="0"/>
              </a:defRPr>
            </a:lvl4pPr>
            <a:lvl5pPr>
              <a:defRPr sz="2400">
                <a:solidFill>
                  <a:schemeClr val="tx1"/>
                </a:solidFill>
                <a:latin typeface="Times New Roman" charset="0"/>
              </a:defRPr>
            </a:lvl5pPr>
            <a:lvl6pPr marL="457200" fontAlgn="base">
              <a:spcBef>
                <a:spcPct val="0"/>
              </a:spcBef>
              <a:spcAft>
                <a:spcPct val="0"/>
              </a:spcAft>
              <a:defRPr sz="2400">
                <a:solidFill>
                  <a:schemeClr val="tx1"/>
                </a:solidFill>
                <a:latin typeface="Times New Roman" charset="0"/>
              </a:defRPr>
            </a:lvl6pPr>
            <a:lvl7pPr marL="914400" fontAlgn="base">
              <a:spcBef>
                <a:spcPct val="0"/>
              </a:spcBef>
              <a:spcAft>
                <a:spcPct val="0"/>
              </a:spcAft>
              <a:defRPr sz="2400">
                <a:solidFill>
                  <a:schemeClr val="tx1"/>
                </a:solidFill>
                <a:latin typeface="Times New Roman" charset="0"/>
              </a:defRPr>
            </a:lvl7pPr>
            <a:lvl8pPr marL="1371600" fontAlgn="base">
              <a:spcBef>
                <a:spcPct val="0"/>
              </a:spcBef>
              <a:spcAft>
                <a:spcPct val="0"/>
              </a:spcAft>
              <a:defRPr sz="2400">
                <a:solidFill>
                  <a:schemeClr val="tx1"/>
                </a:solidFill>
                <a:latin typeface="Times New Roman" charset="0"/>
              </a:defRPr>
            </a:lvl8pPr>
            <a:lvl9pPr marL="1828800" fontAlgn="base">
              <a:spcBef>
                <a:spcPct val="0"/>
              </a:spcBef>
              <a:spcAft>
                <a:spcPct val="0"/>
              </a:spcAft>
              <a:defRPr sz="2400">
                <a:solidFill>
                  <a:schemeClr val="tx1"/>
                </a:solidFill>
                <a:latin typeface="Times New Roman" charset="0"/>
              </a:defRPr>
            </a:lvl9pPr>
          </a:lstStyle>
          <a:p>
            <a:pPr algn="ctr"/>
            <a:r>
              <a:rPr lang="en-US" altLang="en-US" sz="4400" i="0">
                <a:solidFill>
                  <a:srgbClr val="FFFF00"/>
                </a:solidFill>
                <a:latin typeface="Bernhard Modern Roman" charset="0"/>
              </a:rPr>
              <a:t>Snout-Nose Butterfly</a:t>
            </a:r>
            <a:r>
              <a:rPr lang="en-US" altLang="en-US" sz="3600" i="0">
                <a:solidFill>
                  <a:srgbClr val="FFFF00"/>
                </a:solidFill>
                <a:latin typeface="Bernhard Modern Roman" charset="0"/>
              </a:rPr>
              <a:t/>
            </a:r>
            <a:br>
              <a:rPr lang="en-US" altLang="en-US" sz="3600" i="0">
                <a:solidFill>
                  <a:srgbClr val="FFFF00"/>
                </a:solidFill>
                <a:latin typeface="Bernhard Modern Roman" charset="0"/>
              </a:rPr>
            </a:br>
            <a:endParaRPr lang="en-US" altLang="en-US">
              <a:solidFill>
                <a:srgbClr val="FFFF00"/>
              </a:solidFill>
              <a:latin typeface="Bernhard Modern Roman" charset="0"/>
            </a:endParaRPr>
          </a:p>
        </p:txBody>
      </p:sp>
      <p:sp>
        <p:nvSpPr>
          <p:cNvPr id="692228" name="Text Box 4"/>
          <p:cNvSpPr txBox="1">
            <a:spLocks noChangeArrowheads="1"/>
          </p:cNvSpPr>
          <p:nvPr/>
        </p:nvSpPr>
        <p:spPr bwMode="auto">
          <a:xfrm>
            <a:off x="4343400" y="57150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b="0" i="0">
                <a:solidFill>
                  <a:schemeClr val="hlink"/>
                </a:solidFill>
                <a:latin typeface="Times New Roman" charset="0"/>
              </a:rPr>
              <a:t>Libytheana bachmanii</a:t>
            </a:r>
          </a:p>
        </p:txBody>
      </p:sp>
      <p:sp>
        <p:nvSpPr>
          <p:cNvPr id="692229" name="Rectangle 5"/>
          <p:cNvSpPr>
            <a:spLocks noChangeArrowheads="1"/>
          </p:cNvSpPr>
          <p:nvPr/>
        </p:nvSpPr>
        <p:spPr bwMode="auto">
          <a:xfrm>
            <a:off x="609600" y="1295400"/>
            <a:ext cx="2743200" cy="5114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nSpc>
                <a:spcPct val="35000"/>
              </a:lnSpc>
              <a:spcBef>
                <a:spcPct val="50000"/>
              </a:spcBef>
            </a:pPr>
            <a:r>
              <a:rPr lang="en-US" altLang="en-US" sz="2000" i="0">
                <a:solidFill>
                  <a:srgbClr val="FF00FF"/>
                </a:solidFill>
                <a:latin typeface="Bernhard Modern Roman" charset="0"/>
              </a:rPr>
              <a:t>Range:  </a:t>
            </a:r>
          </a:p>
          <a:p>
            <a:pPr>
              <a:lnSpc>
                <a:spcPct val="35000"/>
              </a:lnSpc>
              <a:spcBef>
                <a:spcPct val="50000"/>
              </a:spcBef>
            </a:pPr>
            <a:r>
              <a:rPr lang="en-US" altLang="en-US" sz="2000" i="0">
                <a:solidFill>
                  <a:srgbClr val="FF00FF"/>
                </a:solidFill>
                <a:latin typeface="Bernhard Modern Roman" charset="0"/>
              </a:rPr>
              <a:t>       </a:t>
            </a:r>
            <a:r>
              <a:rPr lang="en-US" altLang="en-US" sz="2000" i="0">
                <a:solidFill>
                  <a:schemeClr val="bg1"/>
                </a:solidFill>
                <a:latin typeface="Bernhard Modern Roman" charset="0"/>
              </a:rPr>
              <a:t>Widespread</a:t>
            </a:r>
          </a:p>
          <a:p>
            <a:pPr>
              <a:lnSpc>
                <a:spcPct val="35000"/>
              </a:lnSpc>
              <a:spcBef>
                <a:spcPct val="50000"/>
              </a:spcBef>
            </a:pPr>
            <a:r>
              <a:rPr lang="en-US" altLang="en-US" sz="2000" i="0">
                <a:solidFill>
                  <a:schemeClr val="bg1"/>
                </a:solidFill>
                <a:latin typeface="Bernhard Modern Roman" charset="0"/>
              </a:rPr>
              <a:t>       Common South</a:t>
            </a:r>
          </a:p>
          <a:p>
            <a:pPr>
              <a:lnSpc>
                <a:spcPct val="35000"/>
              </a:lnSpc>
              <a:spcBef>
                <a:spcPct val="50000"/>
              </a:spcBef>
            </a:pPr>
            <a:endParaRPr lang="en-US" altLang="en-US" sz="2000" i="0">
              <a:solidFill>
                <a:srgbClr val="FF00FF"/>
              </a:solidFill>
              <a:latin typeface="Bernhard Modern Roman" charset="0"/>
            </a:endParaRPr>
          </a:p>
          <a:p>
            <a:pPr>
              <a:lnSpc>
                <a:spcPct val="35000"/>
              </a:lnSpc>
              <a:spcBef>
                <a:spcPct val="50000"/>
              </a:spcBef>
            </a:pPr>
            <a:r>
              <a:rPr lang="en-US" altLang="en-US" sz="2000" i="0">
                <a:solidFill>
                  <a:srgbClr val="FF00FF"/>
                </a:solidFill>
                <a:latin typeface="Bernhard Modern Roman" charset="0"/>
              </a:rPr>
              <a:t>Host Plant(s)</a:t>
            </a:r>
          </a:p>
          <a:p>
            <a:pPr>
              <a:lnSpc>
                <a:spcPct val="35000"/>
              </a:lnSpc>
              <a:spcBef>
                <a:spcPct val="50000"/>
              </a:spcBef>
            </a:pPr>
            <a:r>
              <a:rPr lang="en-US" altLang="en-US" sz="2000" i="0">
                <a:solidFill>
                  <a:srgbClr val="FFFF00"/>
                </a:solidFill>
                <a:latin typeface="Bernhard Modern Roman" charset="0"/>
              </a:rPr>
              <a:t>     </a:t>
            </a:r>
            <a:r>
              <a:rPr lang="en-US" altLang="en-US" sz="2000" i="0">
                <a:solidFill>
                  <a:schemeClr val="bg1"/>
                </a:solidFill>
                <a:latin typeface="Bernhard Modern Roman" charset="0"/>
              </a:rPr>
              <a:t>Hackberry</a:t>
            </a:r>
          </a:p>
          <a:p>
            <a:pPr>
              <a:lnSpc>
                <a:spcPct val="35000"/>
              </a:lnSpc>
              <a:spcBef>
                <a:spcPct val="50000"/>
              </a:spcBef>
            </a:pPr>
            <a:endParaRPr lang="en-US" altLang="en-US" sz="2000" i="0">
              <a:solidFill>
                <a:srgbClr val="FFFF00"/>
              </a:solidFill>
              <a:latin typeface="Bernhard Modern Roman" charset="0"/>
            </a:endParaRPr>
          </a:p>
          <a:p>
            <a:pPr>
              <a:lnSpc>
                <a:spcPct val="35000"/>
              </a:lnSpc>
              <a:spcBef>
                <a:spcPct val="50000"/>
              </a:spcBef>
            </a:pPr>
            <a:r>
              <a:rPr lang="en-US" altLang="en-US" sz="2000" i="0">
                <a:solidFill>
                  <a:srgbClr val="FF00FF"/>
                </a:solidFill>
                <a:latin typeface="Bernhard Modern Roman" charset="0"/>
              </a:rPr>
              <a:t>Attractors</a:t>
            </a:r>
          </a:p>
          <a:p>
            <a:pPr>
              <a:lnSpc>
                <a:spcPct val="35000"/>
              </a:lnSpc>
              <a:spcBef>
                <a:spcPct val="50000"/>
              </a:spcBef>
            </a:pPr>
            <a:r>
              <a:rPr lang="en-US" altLang="en-US" sz="2000" i="0">
                <a:solidFill>
                  <a:srgbClr val="FFFF00"/>
                </a:solidFill>
                <a:latin typeface="Bernhard Modern Roman" charset="0"/>
              </a:rPr>
              <a:t>     </a:t>
            </a:r>
            <a:r>
              <a:rPr lang="en-US" altLang="en-US" sz="2000" i="0">
                <a:solidFill>
                  <a:schemeClr val="bg1"/>
                </a:solidFill>
                <a:latin typeface="Bernhard Modern Roman" charset="0"/>
              </a:rPr>
              <a:t>4’ Tall, 2’ Wide</a:t>
            </a:r>
          </a:p>
          <a:p>
            <a:pPr>
              <a:lnSpc>
                <a:spcPct val="35000"/>
              </a:lnSpc>
              <a:spcBef>
                <a:spcPct val="50000"/>
              </a:spcBef>
            </a:pPr>
            <a:endParaRPr lang="en-US" altLang="en-US" sz="2000" i="0">
              <a:solidFill>
                <a:srgbClr val="FFFF00"/>
              </a:solidFill>
              <a:latin typeface="Bernhard Modern Roman" charset="0"/>
            </a:endParaRPr>
          </a:p>
          <a:p>
            <a:pPr>
              <a:lnSpc>
                <a:spcPct val="35000"/>
              </a:lnSpc>
              <a:spcBef>
                <a:spcPct val="50000"/>
              </a:spcBef>
            </a:pPr>
            <a:r>
              <a:rPr lang="en-US" altLang="en-US" sz="2000" i="0">
                <a:solidFill>
                  <a:srgbClr val="FF00FF"/>
                </a:solidFill>
                <a:latin typeface="Bernhard Modern Roman" charset="0"/>
              </a:rPr>
              <a:t>Attractors  </a:t>
            </a:r>
          </a:p>
          <a:p>
            <a:pPr>
              <a:lnSpc>
                <a:spcPct val="35000"/>
              </a:lnSpc>
              <a:spcBef>
                <a:spcPct val="50000"/>
              </a:spcBef>
            </a:pPr>
            <a:r>
              <a:rPr lang="en-US" altLang="en-US" sz="2000" i="0">
                <a:solidFill>
                  <a:srgbClr val="FFFF00"/>
                </a:solidFill>
                <a:latin typeface="Bernhard Modern Roman" charset="0"/>
              </a:rPr>
              <a:t>     </a:t>
            </a:r>
            <a:r>
              <a:rPr lang="en-US" altLang="en-US" sz="2000" i="0">
                <a:solidFill>
                  <a:schemeClr val="bg1"/>
                </a:solidFill>
                <a:latin typeface="Bernhard Modern Roman" charset="0"/>
              </a:rPr>
              <a:t>Blueberry  </a:t>
            </a:r>
          </a:p>
          <a:p>
            <a:pPr>
              <a:lnSpc>
                <a:spcPct val="35000"/>
              </a:lnSpc>
              <a:spcBef>
                <a:spcPct val="50000"/>
              </a:spcBef>
            </a:pPr>
            <a:r>
              <a:rPr lang="en-US" altLang="en-US" sz="2000" i="0">
                <a:solidFill>
                  <a:schemeClr val="bg1"/>
                </a:solidFill>
                <a:latin typeface="Bernhard Modern Roman" charset="0"/>
              </a:rPr>
              <a:t>     Buddelia</a:t>
            </a:r>
          </a:p>
          <a:p>
            <a:pPr>
              <a:lnSpc>
                <a:spcPct val="35000"/>
              </a:lnSpc>
              <a:spcBef>
                <a:spcPct val="50000"/>
              </a:spcBef>
            </a:pPr>
            <a:r>
              <a:rPr lang="en-US" altLang="en-US" sz="2000" i="0">
                <a:solidFill>
                  <a:schemeClr val="bg1"/>
                </a:solidFill>
                <a:latin typeface="Bernhard Modern Roman" charset="0"/>
              </a:rPr>
              <a:t>     Phlox</a:t>
            </a:r>
          </a:p>
          <a:p>
            <a:pPr>
              <a:lnSpc>
                <a:spcPct val="35000"/>
              </a:lnSpc>
              <a:spcBef>
                <a:spcPct val="50000"/>
              </a:spcBef>
            </a:pPr>
            <a:endParaRPr lang="en-US" altLang="en-US" sz="2000" i="0">
              <a:solidFill>
                <a:srgbClr val="FFFF00"/>
              </a:solidFill>
              <a:latin typeface="Bernhard Modern Roman" charset="0"/>
            </a:endParaRPr>
          </a:p>
          <a:p>
            <a:pPr>
              <a:lnSpc>
                <a:spcPct val="35000"/>
              </a:lnSpc>
              <a:spcBef>
                <a:spcPct val="50000"/>
              </a:spcBef>
            </a:pPr>
            <a:r>
              <a:rPr lang="en-US" altLang="en-US" sz="2000" i="0">
                <a:solidFill>
                  <a:srgbClr val="FF00FF"/>
                </a:solidFill>
                <a:latin typeface="Bernhard Modern Roman" charset="0"/>
              </a:rPr>
              <a:t>Brood Period:	</a:t>
            </a:r>
          </a:p>
          <a:p>
            <a:pPr>
              <a:lnSpc>
                <a:spcPct val="35000"/>
              </a:lnSpc>
              <a:spcBef>
                <a:spcPct val="50000"/>
              </a:spcBef>
            </a:pPr>
            <a:r>
              <a:rPr lang="en-US" altLang="en-US" sz="2000" i="0">
                <a:solidFill>
                  <a:srgbClr val="FFFF00"/>
                </a:solidFill>
                <a:latin typeface="Bernhard Modern Roman" charset="0"/>
              </a:rPr>
              <a:t>    </a:t>
            </a:r>
            <a:r>
              <a:rPr lang="en-US" altLang="en-US" sz="2000" i="0">
                <a:solidFill>
                  <a:schemeClr val="bg1"/>
                </a:solidFill>
                <a:latin typeface="Bernhard Modern Roman" charset="0"/>
              </a:rPr>
              <a:t>April + July</a:t>
            </a:r>
          </a:p>
          <a:p>
            <a:pPr>
              <a:lnSpc>
                <a:spcPct val="35000"/>
              </a:lnSpc>
              <a:spcBef>
                <a:spcPct val="50000"/>
              </a:spcBef>
            </a:pPr>
            <a:endParaRPr lang="en-US" altLang="en-US" sz="2000" i="0">
              <a:solidFill>
                <a:srgbClr val="FFFF00"/>
              </a:solidFill>
              <a:latin typeface="Bernhard Modern Roman" charset="0"/>
            </a:endParaRPr>
          </a:p>
          <a:p>
            <a:pPr>
              <a:lnSpc>
                <a:spcPct val="35000"/>
              </a:lnSpc>
              <a:spcBef>
                <a:spcPct val="50000"/>
              </a:spcBef>
            </a:pPr>
            <a:r>
              <a:rPr lang="en-US" altLang="en-US" sz="2000" i="0">
                <a:solidFill>
                  <a:srgbClr val="FF00FF"/>
                </a:solidFill>
                <a:latin typeface="Bernhard Modern Roman" charset="0"/>
              </a:rPr>
              <a:t>Comments:</a:t>
            </a:r>
          </a:p>
          <a:p>
            <a:pPr>
              <a:lnSpc>
                <a:spcPct val="35000"/>
              </a:lnSpc>
              <a:spcBef>
                <a:spcPct val="50000"/>
              </a:spcBef>
            </a:pPr>
            <a:r>
              <a:rPr lang="en-US" altLang="en-US" sz="2000" i="0">
                <a:solidFill>
                  <a:schemeClr val="bg1"/>
                </a:solidFill>
                <a:latin typeface="Bernhard Modern Roman" charset="0"/>
              </a:rPr>
              <a:t>      One way migration</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3"/>
          <p:cNvSpPr>
            <a:spLocks noGrp="1"/>
          </p:cNvSpPr>
          <p:nvPr>
            <p:ph type="sldNum" sz="quarter" idx="12"/>
          </p:nvPr>
        </p:nvSpPr>
        <p:spPr/>
        <p:txBody>
          <a:bodyPr/>
          <a:lstStyle/>
          <a:p>
            <a:fld id="{F61CED94-1009-654E-93DB-CB30051D0918}" type="slidenum">
              <a:rPr lang="en-US" altLang="en-US"/>
              <a:pPr/>
              <a:t>139</a:t>
            </a:fld>
            <a:endParaRPr lang="en-US" altLang="en-US"/>
          </a:p>
        </p:txBody>
      </p:sp>
      <p:pic>
        <p:nvPicPr>
          <p:cNvPr id="693250" name="Picture 2" descr="4CHECK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6600" y="1524000"/>
            <a:ext cx="5181600" cy="4570413"/>
          </a:xfrm>
          <a:prstGeom prst="rect">
            <a:avLst/>
          </a:prstGeom>
          <a:noFill/>
          <a:extLst>
            <a:ext uri="{909E8E84-426E-40DD-AFC4-6F175D3DCCD1}">
              <a14:hiddenFill xmlns:a14="http://schemas.microsoft.com/office/drawing/2010/main">
                <a:solidFill>
                  <a:srgbClr val="FFFFFF"/>
                </a:solidFill>
              </a14:hiddenFill>
            </a:ext>
          </a:extLst>
        </p:spPr>
      </p:pic>
      <p:sp>
        <p:nvSpPr>
          <p:cNvPr id="693251" name="Rectangle 3"/>
          <p:cNvSpPr>
            <a:spLocks noChangeArrowheads="1"/>
          </p:cNvSpPr>
          <p:nvPr/>
        </p:nvSpPr>
        <p:spPr bwMode="auto">
          <a:xfrm>
            <a:off x="990600" y="609600"/>
            <a:ext cx="71628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lvl1pPr>
              <a:defRPr sz="2400">
                <a:solidFill>
                  <a:schemeClr val="tx1"/>
                </a:solidFill>
                <a:latin typeface="Times New Roman" charset="0"/>
              </a:defRPr>
            </a:lvl1pPr>
            <a:lvl2pPr>
              <a:defRPr sz="2400">
                <a:solidFill>
                  <a:schemeClr val="tx1"/>
                </a:solidFill>
                <a:latin typeface="Times New Roman" charset="0"/>
              </a:defRPr>
            </a:lvl2pPr>
            <a:lvl3pPr>
              <a:defRPr sz="2400">
                <a:solidFill>
                  <a:schemeClr val="tx1"/>
                </a:solidFill>
                <a:latin typeface="Times New Roman" charset="0"/>
              </a:defRPr>
            </a:lvl3pPr>
            <a:lvl4pPr>
              <a:defRPr sz="2400">
                <a:solidFill>
                  <a:schemeClr val="tx1"/>
                </a:solidFill>
                <a:latin typeface="Times New Roman" charset="0"/>
              </a:defRPr>
            </a:lvl4pPr>
            <a:lvl5pPr>
              <a:defRPr sz="2400">
                <a:solidFill>
                  <a:schemeClr val="tx1"/>
                </a:solidFill>
                <a:latin typeface="Times New Roman" charset="0"/>
              </a:defRPr>
            </a:lvl5pPr>
            <a:lvl6pPr marL="457200" fontAlgn="base">
              <a:spcBef>
                <a:spcPct val="0"/>
              </a:spcBef>
              <a:spcAft>
                <a:spcPct val="0"/>
              </a:spcAft>
              <a:defRPr sz="2400">
                <a:solidFill>
                  <a:schemeClr val="tx1"/>
                </a:solidFill>
                <a:latin typeface="Times New Roman" charset="0"/>
              </a:defRPr>
            </a:lvl6pPr>
            <a:lvl7pPr marL="914400" fontAlgn="base">
              <a:spcBef>
                <a:spcPct val="0"/>
              </a:spcBef>
              <a:spcAft>
                <a:spcPct val="0"/>
              </a:spcAft>
              <a:defRPr sz="2400">
                <a:solidFill>
                  <a:schemeClr val="tx1"/>
                </a:solidFill>
                <a:latin typeface="Times New Roman" charset="0"/>
              </a:defRPr>
            </a:lvl7pPr>
            <a:lvl8pPr marL="1371600" fontAlgn="base">
              <a:spcBef>
                <a:spcPct val="0"/>
              </a:spcBef>
              <a:spcAft>
                <a:spcPct val="0"/>
              </a:spcAft>
              <a:defRPr sz="2400">
                <a:solidFill>
                  <a:schemeClr val="tx1"/>
                </a:solidFill>
                <a:latin typeface="Times New Roman" charset="0"/>
              </a:defRPr>
            </a:lvl8pPr>
            <a:lvl9pPr marL="1828800" fontAlgn="base">
              <a:spcBef>
                <a:spcPct val="0"/>
              </a:spcBef>
              <a:spcAft>
                <a:spcPct val="0"/>
              </a:spcAft>
              <a:defRPr sz="2400">
                <a:solidFill>
                  <a:schemeClr val="tx1"/>
                </a:solidFill>
                <a:latin typeface="Times New Roman" charset="0"/>
              </a:defRPr>
            </a:lvl9pPr>
          </a:lstStyle>
          <a:p>
            <a:pPr algn="ctr"/>
            <a:r>
              <a:rPr lang="en-US" altLang="en-US" sz="4400" i="0">
                <a:solidFill>
                  <a:srgbClr val="FFFF00"/>
                </a:solidFill>
                <a:latin typeface="Bernhard Modern Roman" charset="0"/>
              </a:rPr>
              <a:t>Pearly Crescentspot</a:t>
            </a:r>
            <a:r>
              <a:rPr lang="en-US" altLang="en-US" sz="3600" i="0">
                <a:solidFill>
                  <a:srgbClr val="FFFF00"/>
                </a:solidFill>
                <a:latin typeface="Bernhard Modern Roman" charset="0"/>
              </a:rPr>
              <a:t/>
            </a:r>
            <a:br>
              <a:rPr lang="en-US" altLang="en-US" sz="3600" i="0">
                <a:solidFill>
                  <a:srgbClr val="FFFF00"/>
                </a:solidFill>
                <a:latin typeface="Bernhard Modern Roman" charset="0"/>
              </a:rPr>
            </a:br>
            <a:endParaRPr lang="en-US" altLang="en-US">
              <a:solidFill>
                <a:srgbClr val="FFFF00"/>
              </a:solidFill>
              <a:latin typeface="Bernhard Modern Roman" charset="0"/>
            </a:endParaRPr>
          </a:p>
        </p:txBody>
      </p:sp>
      <p:sp>
        <p:nvSpPr>
          <p:cNvPr id="693252" name="Text Box 4"/>
          <p:cNvSpPr txBox="1">
            <a:spLocks noChangeArrowheads="1"/>
          </p:cNvSpPr>
          <p:nvPr/>
        </p:nvSpPr>
        <p:spPr bwMode="auto">
          <a:xfrm>
            <a:off x="4648200" y="6096000"/>
            <a:ext cx="22574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b="0" i="0">
                <a:solidFill>
                  <a:schemeClr val="hlink"/>
                </a:solidFill>
                <a:latin typeface="Times New Roman" charset="0"/>
              </a:rPr>
              <a:t>Phyciodes tharos</a:t>
            </a:r>
          </a:p>
        </p:txBody>
      </p:sp>
      <p:sp>
        <p:nvSpPr>
          <p:cNvPr id="693253" name="Rectangle 5"/>
          <p:cNvSpPr>
            <a:spLocks noChangeArrowheads="1"/>
          </p:cNvSpPr>
          <p:nvPr/>
        </p:nvSpPr>
        <p:spPr bwMode="auto">
          <a:xfrm>
            <a:off x="609600" y="1295400"/>
            <a:ext cx="2895600" cy="459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nSpc>
                <a:spcPct val="35000"/>
              </a:lnSpc>
              <a:spcBef>
                <a:spcPct val="50000"/>
              </a:spcBef>
            </a:pPr>
            <a:r>
              <a:rPr lang="en-US" altLang="en-US" sz="2000" i="0">
                <a:solidFill>
                  <a:srgbClr val="FF00FF"/>
                </a:solidFill>
                <a:latin typeface="Bernhard Modern Roman" charset="0"/>
              </a:rPr>
              <a:t>Range:  </a:t>
            </a:r>
          </a:p>
          <a:p>
            <a:pPr>
              <a:lnSpc>
                <a:spcPct val="35000"/>
              </a:lnSpc>
              <a:spcBef>
                <a:spcPct val="50000"/>
              </a:spcBef>
            </a:pPr>
            <a:r>
              <a:rPr lang="en-US" altLang="en-US" sz="2000" i="0">
                <a:solidFill>
                  <a:srgbClr val="FF00FF"/>
                </a:solidFill>
                <a:latin typeface="Bernhard Modern Roman" charset="0"/>
              </a:rPr>
              <a:t>       </a:t>
            </a:r>
            <a:r>
              <a:rPr lang="en-US" altLang="en-US" sz="2000" i="0">
                <a:solidFill>
                  <a:schemeClr val="bg1"/>
                </a:solidFill>
                <a:latin typeface="Bernhard Modern Roman" charset="0"/>
              </a:rPr>
              <a:t>Widespread</a:t>
            </a:r>
          </a:p>
          <a:p>
            <a:pPr>
              <a:lnSpc>
                <a:spcPct val="35000"/>
              </a:lnSpc>
              <a:spcBef>
                <a:spcPct val="50000"/>
              </a:spcBef>
            </a:pPr>
            <a:endParaRPr lang="en-US" altLang="en-US" sz="2000" i="0">
              <a:solidFill>
                <a:srgbClr val="FF00FF"/>
              </a:solidFill>
              <a:latin typeface="Bernhard Modern Roman" charset="0"/>
            </a:endParaRPr>
          </a:p>
          <a:p>
            <a:pPr>
              <a:lnSpc>
                <a:spcPct val="35000"/>
              </a:lnSpc>
              <a:spcBef>
                <a:spcPct val="50000"/>
              </a:spcBef>
            </a:pPr>
            <a:r>
              <a:rPr lang="en-US" altLang="en-US" sz="2000" i="0">
                <a:solidFill>
                  <a:srgbClr val="FF00FF"/>
                </a:solidFill>
                <a:latin typeface="Bernhard Modern Roman" charset="0"/>
              </a:rPr>
              <a:t>Host Plant(s)</a:t>
            </a:r>
          </a:p>
          <a:p>
            <a:pPr>
              <a:lnSpc>
                <a:spcPct val="35000"/>
              </a:lnSpc>
              <a:spcBef>
                <a:spcPct val="50000"/>
              </a:spcBef>
            </a:pPr>
            <a:r>
              <a:rPr lang="en-US" altLang="en-US" sz="2000" i="0">
                <a:solidFill>
                  <a:srgbClr val="FFFF00"/>
                </a:solidFill>
                <a:latin typeface="Bernhard Modern Roman" charset="0"/>
              </a:rPr>
              <a:t>     </a:t>
            </a:r>
            <a:r>
              <a:rPr lang="en-US" altLang="en-US" sz="2000" i="0">
                <a:solidFill>
                  <a:schemeClr val="bg1"/>
                </a:solidFill>
                <a:latin typeface="Bernhard Modern Roman" charset="0"/>
              </a:rPr>
              <a:t>Asters</a:t>
            </a:r>
          </a:p>
          <a:p>
            <a:pPr>
              <a:lnSpc>
                <a:spcPct val="35000"/>
              </a:lnSpc>
              <a:spcBef>
                <a:spcPct val="50000"/>
              </a:spcBef>
            </a:pPr>
            <a:endParaRPr lang="en-US" altLang="en-US" sz="2000" i="0">
              <a:solidFill>
                <a:srgbClr val="FFFF00"/>
              </a:solidFill>
              <a:latin typeface="Bernhard Modern Roman" charset="0"/>
            </a:endParaRPr>
          </a:p>
          <a:p>
            <a:pPr>
              <a:lnSpc>
                <a:spcPct val="35000"/>
              </a:lnSpc>
              <a:spcBef>
                <a:spcPct val="50000"/>
              </a:spcBef>
            </a:pPr>
            <a:r>
              <a:rPr lang="en-US" altLang="en-US" sz="2000" i="0">
                <a:solidFill>
                  <a:srgbClr val="FF00FF"/>
                </a:solidFill>
                <a:latin typeface="Bernhard Modern Roman" charset="0"/>
              </a:rPr>
              <a:t>Attractors  </a:t>
            </a:r>
          </a:p>
          <a:p>
            <a:pPr>
              <a:lnSpc>
                <a:spcPct val="35000"/>
              </a:lnSpc>
              <a:spcBef>
                <a:spcPct val="50000"/>
              </a:spcBef>
            </a:pPr>
            <a:r>
              <a:rPr lang="en-US" altLang="en-US" sz="2000" i="0">
                <a:solidFill>
                  <a:srgbClr val="FFFF00"/>
                </a:solidFill>
                <a:latin typeface="Bernhard Modern Roman" charset="0"/>
              </a:rPr>
              <a:t>     </a:t>
            </a:r>
            <a:r>
              <a:rPr lang="en-US" altLang="en-US" sz="2000" i="0">
                <a:solidFill>
                  <a:schemeClr val="bg1"/>
                </a:solidFill>
                <a:latin typeface="Bernhard Modern Roman" charset="0"/>
              </a:rPr>
              <a:t>Helenium</a:t>
            </a:r>
          </a:p>
          <a:p>
            <a:pPr>
              <a:lnSpc>
                <a:spcPct val="35000"/>
              </a:lnSpc>
              <a:spcBef>
                <a:spcPct val="50000"/>
              </a:spcBef>
            </a:pPr>
            <a:r>
              <a:rPr lang="en-US" altLang="en-US" sz="2000" i="0">
                <a:solidFill>
                  <a:schemeClr val="bg1"/>
                </a:solidFill>
                <a:latin typeface="Bernhard Modern Roman" charset="0"/>
              </a:rPr>
              <a:t>     Rudbeckia</a:t>
            </a:r>
          </a:p>
          <a:p>
            <a:pPr>
              <a:lnSpc>
                <a:spcPct val="35000"/>
              </a:lnSpc>
              <a:spcBef>
                <a:spcPct val="50000"/>
              </a:spcBef>
            </a:pPr>
            <a:r>
              <a:rPr lang="en-US" altLang="en-US" sz="2000" i="0">
                <a:solidFill>
                  <a:schemeClr val="bg1"/>
                </a:solidFill>
                <a:latin typeface="Bernhard Modern Roman" charset="0"/>
              </a:rPr>
              <a:t>     Asclepias  </a:t>
            </a:r>
          </a:p>
          <a:p>
            <a:pPr>
              <a:lnSpc>
                <a:spcPct val="35000"/>
              </a:lnSpc>
              <a:spcBef>
                <a:spcPct val="50000"/>
              </a:spcBef>
            </a:pPr>
            <a:r>
              <a:rPr lang="en-US" altLang="en-US" sz="2000" i="0">
                <a:solidFill>
                  <a:schemeClr val="bg1"/>
                </a:solidFill>
                <a:latin typeface="Bernhard Modern Roman" charset="0"/>
              </a:rPr>
              <a:t>     Verbena</a:t>
            </a:r>
          </a:p>
          <a:p>
            <a:pPr>
              <a:lnSpc>
                <a:spcPct val="35000"/>
              </a:lnSpc>
              <a:spcBef>
                <a:spcPct val="50000"/>
              </a:spcBef>
            </a:pPr>
            <a:r>
              <a:rPr lang="en-US" altLang="en-US" sz="2000" i="0">
                <a:solidFill>
                  <a:schemeClr val="bg1"/>
                </a:solidFill>
                <a:latin typeface="Bernhard Modern Roman" charset="0"/>
              </a:rPr>
              <a:t>     Tithonia</a:t>
            </a:r>
          </a:p>
          <a:p>
            <a:pPr>
              <a:lnSpc>
                <a:spcPct val="35000"/>
              </a:lnSpc>
              <a:spcBef>
                <a:spcPct val="50000"/>
              </a:spcBef>
            </a:pPr>
            <a:endParaRPr lang="en-US" altLang="en-US" sz="2000" i="0">
              <a:solidFill>
                <a:srgbClr val="FFFF00"/>
              </a:solidFill>
              <a:latin typeface="Bernhard Modern Roman" charset="0"/>
            </a:endParaRPr>
          </a:p>
          <a:p>
            <a:pPr>
              <a:lnSpc>
                <a:spcPct val="35000"/>
              </a:lnSpc>
              <a:spcBef>
                <a:spcPct val="50000"/>
              </a:spcBef>
            </a:pPr>
            <a:r>
              <a:rPr lang="en-US" altLang="en-US" sz="2000" i="0">
                <a:solidFill>
                  <a:srgbClr val="FF00FF"/>
                </a:solidFill>
                <a:latin typeface="Bernhard Modern Roman" charset="0"/>
              </a:rPr>
              <a:t>Brood Period:	</a:t>
            </a:r>
          </a:p>
          <a:p>
            <a:pPr>
              <a:lnSpc>
                <a:spcPct val="35000"/>
              </a:lnSpc>
              <a:spcBef>
                <a:spcPct val="50000"/>
              </a:spcBef>
            </a:pPr>
            <a:r>
              <a:rPr lang="en-US" altLang="en-US" sz="2000" i="0">
                <a:solidFill>
                  <a:srgbClr val="FFFF00"/>
                </a:solidFill>
                <a:latin typeface="Bernhard Modern Roman" charset="0"/>
              </a:rPr>
              <a:t>    </a:t>
            </a:r>
            <a:r>
              <a:rPr lang="en-US" altLang="en-US" sz="2000" i="0">
                <a:solidFill>
                  <a:schemeClr val="bg1"/>
                </a:solidFill>
                <a:latin typeface="Bernhard Modern Roman" charset="0"/>
              </a:rPr>
              <a:t>April + September</a:t>
            </a:r>
          </a:p>
          <a:p>
            <a:pPr>
              <a:lnSpc>
                <a:spcPct val="35000"/>
              </a:lnSpc>
              <a:spcBef>
                <a:spcPct val="50000"/>
              </a:spcBef>
            </a:pPr>
            <a:endParaRPr lang="en-US" altLang="en-US" sz="2000" i="0">
              <a:solidFill>
                <a:srgbClr val="FFFF00"/>
              </a:solidFill>
              <a:latin typeface="Bernhard Modern Roman" charset="0"/>
            </a:endParaRPr>
          </a:p>
          <a:p>
            <a:pPr>
              <a:lnSpc>
                <a:spcPct val="35000"/>
              </a:lnSpc>
              <a:spcBef>
                <a:spcPct val="50000"/>
              </a:spcBef>
            </a:pPr>
            <a:r>
              <a:rPr lang="en-US" altLang="en-US" sz="2000" i="0">
                <a:solidFill>
                  <a:srgbClr val="FF00FF"/>
                </a:solidFill>
                <a:latin typeface="Bernhard Modern Roman" charset="0"/>
              </a:rPr>
              <a:t>Comments:</a:t>
            </a:r>
          </a:p>
          <a:p>
            <a:pPr>
              <a:lnSpc>
                <a:spcPct val="35000"/>
              </a:lnSpc>
              <a:spcBef>
                <a:spcPct val="50000"/>
              </a:spcBef>
            </a:pPr>
            <a:r>
              <a:rPr lang="en-US" altLang="en-US" sz="2000" i="0">
                <a:solidFill>
                  <a:schemeClr val="bg1"/>
                </a:solidFill>
                <a:latin typeface="Bernhard Modern Roman" charset="0"/>
              </a:rPr>
              <a:t>    Males are aggressive </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3"/>
          <p:cNvSpPr>
            <a:spLocks noGrp="1"/>
          </p:cNvSpPr>
          <p:nvPr>
            <p:ph type="sldNum" sz="quarter" idx="12"/>
          </p:nvPr>
        </p:nvSpPr>
        <p:spPr/>
        <p:txBody>
          <a:bodyPr/>
          <a:lstStyle/>
          <a:p>
            <a:fld id="{2699D50F-DF63-BA49-B05A-0E23CB886366}" type="slidenum">
              <a:rPr lang="en-US" altLang="en-US"/>
              <a:pPr/>
              <a:t>14</a:t>
            </a:fld>
            <a:endParaRPr lang="en-US" altLang="en-US"/>
          </a:p>
        </p:txBody>
      </p:sp>
      <p:sp>
        <p:nvSpPr>
          <p:cNvPr id="292870" name="Rectangle 1030"/>
          <p:cNvSpPr>
            <a:spLocks noChangeArrowheads="1"/>
          </p:cNvSpPr>
          <p:nvPr/>
        </p:nvSpPr>
        <p:spPr bwMode="auto">
          <a:xfrm>
            <a:off x="0" y="228600"/>
            <a:ext cx="91440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r>
              <a:rPr lang="en-US" altLang="en-US" sz="4400" b="0" i="0">
                <a:solidFill>
                  <a:srgbClr val="FFFF00"/>
                </a:solidFill>
                <a:latin typeface="Times New Roman" charset="0"/>
              </a:rPr>
              <a:t>Sun Tracking Procedure</a:t>
            </a:r>
          </a:p>
        </p:txBody>
      </p:sp>
      <p:sp>
        <p:nvSpPr>
          <p:cNvPr id="292871" name="Text Box 1031"/>
          <p:cNvSpPr txBox="1">
            <a:spLocks noChangeArrowheads="1"/>
          </p:cNvSpPr>
          <p:nvPr/>
        </p:nvSpPr>
        <p:spPr bwMode="auto">
          <a:xfrm>
            <a:off x="381000" y="1168400"/>
            <a:ext cx="7966075" cy="6140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nSpc>
                <a:spcPct val="95000"/>
              </a:lnSpc>
            </a:pPr>
            <a:r>
              <a:rPr lang="en-US" altLang="en-US" sz="2800" b="0" i="0">
                <a:solidFill>
                  <a:schemeClr val="bg1"/>
                </a:solidFill>
                <a:latin typeface="Times New Roman" charset="0"/>
              </a:rPr>
              <a:t>Most perennials and annuals need at least 4.0 hours of </a:t>
            </a:r>
          </a:p>
          <a:p>
            <a:pPr>
              <a:lnSpc>
                <a:spcPct val="95000"/>
              </a:lnSpc>
            </a:pPr>
            <a:r>
              <a:rPr lang="en-US" altLang="en-US" sz="2800" b="0" i="0">
                <a:solidFill>
                  <a:schemeClr val="bg1"/>
                </a:solidFill>
                <a:latin typeface="Times New Roman" charset="0"/>
              </a:rPr>
              <a:t>direct sunlight to flower properly.  </a:t>
            </a:r>
          </a:p>
          <a:p>
            <a:pPr>
              <a:lnSpc>
                <a:spcPct val="95000"/>
              </a:lnSpc>
            </a:pPr>
            <a:endParaRPr lang="en-US" altLang="en-US" b="0" i="0">
              <a:solidFill>
                <a:schemeClr val="bg1"/>
              </a:solidFill>
              <a:latin typeface="Times New Roman" charset="0"/>
            </a:endParaRPr>
          </a:p>
          <a:p>
            <a:pPr>
              <a:lnSpc>
                <a:spcPct val="95000"/>
              </a:lnSpc>
            </a:pPr>
            <a:r>
              <a:rPr lang="en-US" altLang="en-US" sz="2800" b="0" i="0">
                <a:solidFill>
                  <a:schemeClr val="bg1"/>
                </a:solidFill>
                <a:latin typeface="Times New Roman" charset="0"/>
              </a:rPr>
              <a:t>Plants placed in this </a:t>
            </a:r>
          </a:p>
          <a:p>
            <a:pPr>
              <a:lnSpc>
                <a:spcPct val="95000"/>
              </a:lnSpc>
            </a:pPr>
            <a:r>
              <a:rPr lang="en-US" altLang="en-US" sz="2800" b="0" i="0">
                <a:solidFill>
                  <a:schemeClr val="bg1"/>
                </a:solidFill>
                <a:latin typeface="Times New Roman" charset="0"/>
              </a:rPr>
              <a:t>area would receive </a:t>
            </a:r>
          </a:p>
          <a:p>
            <a:pPr>
              <a:lnSpc>
                <a:spcPct val="95000"/>
              </a:lnSpc>
            </a:pPr>
            <a:r>
              <a:rPr lang="en-US" altLang="en-US" sz="2800" b="0" i="0">
                <a:solidFill>
                  <a:schemeClr val="bg1"/>
                </a:solidFill>
                <a:latin typeface="Times New Roman" charset="0"/>
              </a:rPr>
              <a:t>approximately 3.5 </a:t>
            </a:r>
          </a:p>
          <a:p>
            <a:pPr>
              <a:lnSpc>
                <a:spcPct val="95000"/>
              </a:lnSpc>
            </a:pPr>
            <a:r>
              <a:rPr lang="en-US" altLang="en-US" sz="2800" b="0" i="0">
                <a:solidFill>
                  <a:schemeClr val="bg1"/>
                </a:solidFill>
                <a:latin typeface="Times New Roman" charset="0"/>
              </a:rPr>
              <a:t>hours of direct sun.</a:t>
            </a:r>
          </a:p>
          <a:p>
            <a:pPr>
              <a:lnSpc>
                <a:spcPct val="95000"/>
              </a:lnSpc>
            </a:pPr>
            <a:endParaRPr lang="en-US" altLang="en-US" sz="2800" b="0" i="0">
              <a:solidFill>
                <a:schemeClr val="bg1"/>
              </a:solidFill>
              <a:latin typeface="Times New Roman" charset="0"/>
            </a:endParaRPr>
          </a:p>
          <a:p>
            <a:pPr>
              <a:lnSpc>
                <a:spcPct val="95000"/>
              </a:lnSpc>
            </a:pPr>
            <a:r>
              <a:rPr lang="en-US" altLang="en-US" sz="2800" b="0" i="0">
                <a:solidFill>
                  <a:schemeClr val="bg1"/>
                </a:solidFill>
                <a:latin typeface="Times New Roman" charset="0"/>
              </a:rPr>
              <a:t>This is adequate for </a:t>
            </a:r>
          </a:p>
          <a:p>
            <a:pPr>
              <a:lnSpc>
                <a:spcPct val="95000"/>
              </a:lnSpc>
            </a:pPr>
            <a:r>
              <a:rPr lang="en-US" altLang="en-US" sz="2800" b="0" i="0">
                <a:solidFill>
                  <a:schemeClr val="bg1"/>
                </a:solidFill>
                <a:latin typeface="Times New Roman" charset="0"/>
              </a:rPr>
              <a:t>plants such as </a:t>
            </a:r>
          </a:p>
          <a:p>
            <a:pPr>
              <a:lnSpc>
                <a:spcPct val="95000"/>
              </a:lnSpc>
            </a:pPr>
            <a:r>
              <a:rPr lang="en-US" altLang="en-US" sz="2800" b="0" i="0">
                <a:solidFill>
                  <a:schemeClr val="bg1"/>
                </a:solidFill>
                <a:latin typeface="Times New Roman" charset="0"/>
              </a:rPr>
              <a:t>Hemerocallis, Hosta, </a:t>
            </a:r>
          </a:p>
          <a:p>
            <a:pPr>
              <a:lnSpc>
                <a:spcPct val="95000"/>
              </a:lnSpc>
            </a:pPr>
            <a:r>
              <a:rPr lang="en-US" altLang="en-US" sz="2800" b="0" i="0">
                <a:solidFill>
                  <a:schemeClr val="bg1"/>
                </a:solidFill>
                <a:latin typeface="Times New Roman" charset="0"/>
              </a:rPr>
              <a:t>Phlox,  Impatiens, </a:t>
            </a:r>
          </a:p>
          <a:p>
            <a:pPr>
              <a:lnSpc>
                <a:spcPct val="95000"/>
              </a:lnSpc>
            </a:pPr>
            <a:r>
              <a:rPr lang="en-US" altLang="en-US" sz="2800" b="0" i="0">
                <a:solidFill>
                  <a:schemeClr val="bg1"/>
                </a:solidFill>
                <a:latin typeface="Times New Roman" charset="0"/>
              </a:rPr>
              <a:t>and Ajuga</a:t>
            </a:r>
            <a:r>
              <a:rPr lang="en-US" altLang="en-US" b="0" i="0">
                <a:solidFill>
                  <a:schemeClr val="bg1"/>
                </a:solidFill>
                <a:latin typeface="Times New Roman" charset="0"/>
              </a:rPr>
              <a:t> </a:t>
            </a:r>
          </a:p>
          <a:p>
            <a:pPr>
              <a:lnSpc>
                <a:spcPct val="75000"/>
              </a:lnSpc>
            </a:pPr>
            <a:endParaRPr lang="en-US" altLang="en-US" b="0" i="0">
              <a:solidFill>
                <a:schemeClr val="bg1"/>
              </a:solidFill>
              <a:latin typeface="Times New Roman" charset="0"/>
            </a:endParaRPr>
          </a:p>
          <a:p>
            <a:pPr>
              <a:lnSpc>
                <a:spcPct val="75000"/>
              </a:lnSpc>
            </a:pPr>
            <a:r>
              <a:rPr lang="en-US" altLang="en-US" b="0" i="0">
                <a:solidFill>
                  <a:schemeClr val="bg1"/>
                </a:solidFill>
                <a:latin typeface="Times New Roman" charset="0"/>
              </a:rPr>
              <a:t> </a:t>
            </a:r>
          </a:p>
          <a:p>
            <a:pPr>
              <a:lnSpc>
                <a:spcPct val="75000"/>
              </a:lnSpc>
            </a:pPr>
            <a:endParaRPr lang="en-US" altLang="en-US" b="0" i="0">
              <a:solidFill>
                <a:schemeClr val="bg1"/>
              </a:solidFill>
              <a:latin typeface="Times New Roman" charset="0"/>
            </a:endParaRPr>
          </a:p>
        </p:txBody>
      </p:sp>
      <p:pic>
        <p:nvPicPr>
          <p:cNvPr id="292872" name="Picture 1032" descr="MVC-005F"/>
          <p:cNvPicPr>
            <a:picLocks noChangeAspect="1" noChangeArrowheads="1"/>
          </p:cNvPicPr>
          <p:nvPr/>
        </p:nvPicPr>
        <p:blipFill>
          <a:blip r:embed="rId2">
            <a:lum bright="20000" contrast="58000"/>
            <a:extLst>
              <a:ext uri="{28A0092B-C50C-407E-A947-70E740481C1C}">
                <a14:useLocalDpi xmlns:a14="http://schemas.microsoft.com/office/drawing/2010/main" val="0"/>
              </a:ext>
            </a:extLst>
          </a:blip>
          <a:srcRect/>
          <a:stretch>
            <a:fillRect/>
          </a:stretch>
        </p:blipFill>
        <p:spPr bwMode="auto">
          <a:xfrm>
            <a:off x="3810000" y="2438400"/>
            <a:ext cx="4789488" cy="3592513"/>
          </a:xfrm>
          <a:prstGeom prst="rect">
            <a:avLst/>
          </a:prstGeom>
          <a:noFill/>
          <a:extLst>
            <a:ext uri="{909E8E84-426E-40DD-AFC4-6F175D3DCCD1}">
              <a14:hiddenFill xmlns:a14="http://schemas.microsoft.com/office/drawing/2010/main">
                <a:solidFill>
                  <a:srgbClr val="FFFFFF"/>
                </a:solidFill>
              </a14:hiddenFill>
            </a:ext>
          </a:extLst>
        </p:spPr>
      </p:pic>
      <p:sp>
        <p:nvSpPr>
          <p:cNvPr id="292873" name="Text Box 1033"/>
          <p:cNvSpPr txBox="1">
            <a:spLocks noChangeArrowheads="1"/>
          </p:cNvSpPr>
          <p:nvPr/>
        </p:nvSpPr>
        <p:spPr bwMode="auto">
          <a:xfrm>
            <a:off x="3886200" y="6096000"/>
            <a:ext cx="48164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b="0" i="0">
                <a:solidFill>
                  <a:srgbClr val="FFFF00"/>
                </a:solidFill>
                <a:latin typeface="Times New Roman" charset="0"/>
              </a:rPr>
              <a:t>Where would you place the next flag?</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3"/>
          <p:cNvSpPr>
            <a:spLocks noGrp="1"/>
          </p:cNvSpPr>
          <p:nvPr>
            <p:ph type="sldNum" sz="quarter" idx="12"/>
          </p:nvPr>
        </p:nvSpPr>
        <p:spPr/>
        <p:txBody>
          <a:bodyPr/>
          <a:lstStyle/>
          <a:p>
            <a:fld id="{B4EEA537-868F-6F4A-9E0B-94482A068B7C}" type="slidenum">
              <a:rPr lang="en-US" altLang="en-US"/>
              <a:pPr/>
              <a:t>140</a:t>
            </a:fld>
            <a:endParaRPr lang="en-US" altLang="en-US"/>
          </a:p>
        </p:txBody>
      </p:sp>
      <p:pic>
        <p:nvPicPr>
          <p:cNvPr id="694274" name="Picture 2" descr="Butterflydontkno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52800" y="1676400"/>
            <a:ext cx="4867275" cy="4243388"/>
          </a:xfrm>
          <a:prstGeom prst="rect">
            <a:avLst/>
          </a:prstGeom>
          <a:noFill/>
          <a:extLst>
            <a:ext uri="{909E8E84-426E-40DD-AFC4-6F175D3DCCD1}">
              <a14:hiddenFill xmlns:a14="http://schemas.microsoft.com/office/drawing/2010/main">
                <a:solidFill>
                  <a:srgbClr val="FFFFFF"/>
                </a:solidFill>
              </a14:hiddenFill>
            </a:ext>
          </a:extLst>
        </p:spPr>
      </p:pic>
      <p:sp>
        <p:nvSpPr>
          <p:cNvPr id="694275" name="Rectangle 3"/>
          <p:cNvSpPr>
            <a:spLocks noChangeArrowheads="1"/>
          </p:cNvSpPr>
          <p:nvPr/>
        </p:nvSpPr>
        <p:spPr bwMode="auto">
          <a:xfrm>
            <a:off x="1066800" y="457200"/>
            <a:ext cx="71628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lvl1pPr>
              <a:defRPr sz="2400">
                <a:solidFill>
                  <a:schemeClr val="tx1"/>
                </a:solidFill>
                <a:latin typeface="Times New Roman" charset="0"/>
              </a:defRPr>
            </a:lvl1pPr>
            <a:lvl2pPr>
              <a:defRPr sz="2400">
                <a:solidFill>
                  <a:schemeClr val="tx1"/>
                </a:solidFill>
                <a:latin typeface="Times New Roman" charset="0"/>
              </a:defRPr>
            </a:lvl2pPr>
            <a:lvl3pPr>
              <a:defRPr sz="2400">
                <a:solidFill>
                  <a:schemeClr val="tx1"/>
                </a:solidFill>
                <a:latin typeface="Times New Roman" charset="0"/>
              </a:defRPr>
            </a:lvl3pPr>
            <a:lvl4pPr>
              <a:defRPr sz="2400">
                <a:solidFill>
                  <a:schemeClr val="tx1"/>
                </a:solidFill>
                <a:latin typeface="Times New Roman" charset="0"/>
              </a:defRPr>
            </a:lvl4pPr>
            <a:lvl5pPr>
              <a:defRPr sz="2400">
                <a:solidFill>
                  <a:schemeClr val="tx1"/>
                </a:solidFill>
                <a:latin typeface="Times New Roman" charset="0"/>
              </a:defRPr>
            </a:lvl5pPr>
            <a:lvl6pPr marL="457200" fontAlgn="base">
              <a:spcBef>
                <a:spcPct val="0"/>
              </a:spcBef>
              <a:spcAft>
                <a:spcPct val="0"/>
              </a:spcAft>
              <a:defRPr sz="2400">
                <a:solidFill>
                  <a:schemeClr val="tx1"/>
                </a:solidFill>
                <a:latin typeface="Times New Roman" charset="0"/>
              </a:defRPr>
            </a:lvl6pPr>
            <a:lvl7pPr marL="914400" fontAlgn="base">
              <a:spcBef>
                <a:spcPct val="0"/>
              </a:spcBef>
              <a:spcAft>
                <a:spcPct val="0"/>
              </a:spcAft>
              <a:defRPr sz="2400">
                <a:solidFill>
                  <a:schemeClr val="tx1"/>
                </a:solidFill>
                <a:latin typeface="Times New Roman" charset="0"/>
              </a:defRPr>
            </a:lvl7pPr>
            <a:lvl8pPr marL="1371600" fontAlgn="base">
              <a:spcBef>
                <a:spcPct val="0"/>
              </a:spcBef>
              <a:spcAft>
                <a:spcPct val="0"/>
              </a:spcAft>
              <a:defRPr sz="2400">
                <a:solidFill>
                  <a:schemeClr val="tx1"/>
                </a:solidFill>
                <a:latin typeface="Times New Roman" charset="0"/>
              </a:defRPr>
            </a:lvl8pPr>
            <a:lvl9pPr marL="1828800" fontAlgn="base">
              <a:spcBef>
                <a:spcPct val="0"/>
              </a:spcBef>
              <a:spcAft>
                <a:spcPct val="0"/>
              </a:spcAft>
              <a:defRPr sz="2400">
                <a:solidFill>
                  <a:schemeClr val="tx1"/>
                </a:solidFill>
                <a:latin typeface="Times New Roman" charset="0"/>
              </a:defRPr>
            </a:lvl9pPr>
          </a:lstStyle>
          <a:p>
            <a:pPr algn="ctr"/>
            <a:r>
              <a:rPr lang="en-US" altLang="en-US" sz="4400" i="0">
                <a:solidFill>
                  <a:srgbClr val="FFFF00"/>
                </a:solidFill>
                <a:latin typeface="Bernhard Modern Roman" charset="0"/>
              </a:rPr>
              <a:t>Checkered Skipper</a:t>
            </a:r>
            <a:r>
              <a:rPr lang="en-US" altLang="en-US" sz="3600" i="0">
                <a:solidFill>
                  <a:srgbClr val="FFFF00"/>
                </a:solidFill>
                <a:latin typeface="Bernhard Modern Roman" charset="0"/>
              </a:rPr>
              <a:t/>
            </a:r>
            <a:br>
              <a:rPr lang="en-US" altLang="en-US" sz="3600" i="0">
                <a:solidFill>
                  <a:srgbClr val="FFFF00"/>
                </a:solidFill>
                <a:latin typeface="Bernhard Modern Roman" charset="0"/>
              </a:rPr>
            </a:br>
            <a:endParaRPr lang="en-US" altLang="en-US">
              <a:solidFill>
                <a:srgbClr val="FFFF00"/>
              </a:solidFill>
              <a:latin typeface="Bernhard Modern Roman" charset="0"/>
            </a:endParaRPr>
          </a:p>
        </p:txBody>
      </p:sp>
      <p:sp>
        <p:nvSpPr>
          <p:cNvPr id="694276" name="Text Box 4"/>
          <p:cNvSpPr txBox="1">
            <a:spLocks noChangeArrowheads="1"/>
          </p:cNvSpPr>
          <p:nvPr/>
        </p:nvSpPr>
        <p:spPr bwMode="auto">
          <a:xfrm>
            <a:off x="4648200" y="5892800"/>
            <a:ext cx="2741613"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2800" b="0" i="0">
                <a:solidFill>
                  <a:schemeClr val="hlink"/>
                </a:solidFill>
                <a:latin typeface="Times New Roman" charset="0"/>
              </a:rPr>
              <a:t>Pyrgus communis</a:t>
            </a:r>
          </a:p>
        </p:txBody>
      </p:sp>
      <p:sp>
        <p:nvSpPr>
          <p:cNvPr id="694277" name="Rectangle 5"/>
          <p:cNvSpPr>
            <a:spLocks noChangeArrowheads="1"/>
          </p:cNvSpPr>
          <p:nvPr/>
        </p:nvSpPr>
        <p:spPr bwMode="auto">
          <a:xfrm>
            <a:off x="609600" y="1066800"/>
            <a:ext cx="3352800" cy="5632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nSpc>
                <a:spcPct val="35000"/>
              </a:lnSpc>
              <a:spcBef>
                <a:spcPct val="50000"/>
              </a:spcBef>
            </a:pPr>
            <a:r>
              <a:rPr lang="en-US" altLang="en-US" sz="2000" i="0">
                <a:solidFill>
                  <a:srgbClr val="FF00FF"/>
                </a:solidFill>
                <a:latin typeface="Bernhard Modern Roman" charset="0"/>
              </a:rPr>
              <a:t>Range:  </a:t>
            </a:r>
          </a:p>
          <a:p>
            <a:pPr>
              <a:lnSpc>
                <a:spcPct val="35000"/>
              </a:lnSpc>
              <a:spcBef>
                <a:spcPct val="50000"/>
              </a:spcBef>
            </a:pPr>
            <a:r>
              <a:rPr lang="en-US" altLang="en-US" sz="2000" i="0">
                <a:solidFill>
                  <a:srgbClr val="FF00FF"/>
                </a:solidFill>
                <a:latin typeface="Bernhard Modern Roman" charset="0"/>
              </a:rPr>
              <a:t>      </a:t>
            </a:r>
            <a:r>
              <a:rPr lang="en-US" altLang="en-US" sz="2000" i="0">
                <a:solidFill>
                  <a:schemeClr val="bg1"/>
                </a:solidFill>
                <a:latin typeface="Bernhard Modern Roman" charset="0"/>
              </a:rPr>
              <a:t>Eastern NA</a:t>
            </a:r>
          </a:p>
          <a:p>
            <a:pPr>
              <a:lnSpc>
                <a:spcPct val="35000"/>
              </a:lnSpc>
              <a:spcBef>
                <a:spcPct val="50000"/>
              </a:spcBef>
            </a:pPr>
            <a:endParaRPr lang="en-US" altLang="en-US" sz="2000" i="0">
              <a:solidFill>
                <a:srgbClr val="FF00FF"/>
              </a:solidFill>
              <a:latin typeface="Bernhard Modern Roman" charset="0"/>
            </a:endParaRPr>
          </a:p>
          <a:p>
            <a:pPr>
              <a:lnSpc>
                <a:spcPct val="35000"/>
              </a:lnSpc>
              <a:spcBef>
                <a:spcPct val="50000"/>
              </a:spcBef>
            </a:pPr>
            <a:r>
              <a:rPr lang="en-US" altLang="en-US" sz="2000" i="0">
                <a:solidFill>
                  <a:srgbClr val="FF00FF"/>
                </a:solidFill>
                <a:latin typeface="Bernhard Modern Roman" charset="0"/>
              </a:rPr>
              <a:t>Host Plant(s)</a:t>
            </a:r>
          </a:p>
          <a:p>
            <a:pPr>
              <a:lnSpc>
                <a:spcPct val="35000"/>
              </a:lnSpc>
              <a:spcBef>
                <a:spcPct val="50000"/>
              </a:spcBef>
            </a:pPr>
            <a:r>
              <a:rPr lang="en-US" altLang="en-US" sz="2000" i="0">
                <a:solidFill>
                  <a:srgbClr val="FFFF00"/>
                </a:solidFill>
                <a:latin typeface="Bernhard Modern Roman" charset="0"/>
              </a:rPr>
              <a:t>     </a:t>
            </a:r>
            <a:r>
              <a:rPr lang="en-US" altLang="en-US" sz="2000" i="0">
                <a:solidFill>
                  <a:schemeClr val="bg1"/>
                </a:solidFill>
                <a:latin typeface="Bernhard Modern Roman" charset="0"/>
              </a:rPr>
              <a:t>Mallows</a:t>
            </a:r>
          </a:p>
          <a:p>
            <a:pPr>
              <a:lnSpc>
                <a:spcPct val="35000"/>
              </a:lnSpc>
              <a:spcBef>
                <a:spcPct val="50000"/>
              </a:spcBef>
            </a:pPr>
            <a:r>
              <a:rPr lang="en-US" altLang="en-US" sz="2000" i="0">
                <a:solidFill>
                  <a:schemeClr val="bg1"/>
                </a:solidFill>
                <a:latin typeface="Bernhard Modern Roman" charset="0"/>
              </a:rPr>
              <a:t>     Hibiscus</a:t>
            </a:r>
          </a:p>
          <a:p>
            <a:pPr>
              <a:lnSpc>
                <a:spcPct val="35000"/>
              </a:lnSpc>
              <a:spcBef>
                <a:spcPct val="50000"/>
              </a:spcBef>
            </a:pPr>
            <a:r>
              <a:rPr lang="en-US" altLang="en-US" sz="2000" i="0">
                <a:solidFill>
                  <a:schemeClr val="bg1"/>
                </a:solidFill>
                <a:latin typeface="Bernhard Modern Roman" charset="0"/>
              </a:rPr>
              <a:t>     Hollyhock</a:t>
            </a:r>
          </a:p>
          <a:p>
            <a:pPr>
              <a:lnSpc>
                <a:spcPct val="35000"/>
              </a:lnSpc>
              <a:spcBef>
                <a:spcPct val="50000"/>
              </a:spcBef>
            </a:pPr>
            <a:endParaRPr lang="en-US" altLang="en-US" sz="2000" i="0">
              <a:solidFill>
                <a:srgbClr val="FFFF00"/>
              </a:solidFill>
              <a:latin typeface="Bernhard Modern Roman" charset="0"/>
            </a:endParaRPr>
          </a:p>
          <a:p>
            <a:pPr>
              <a:lnSpc>
                <a:spcPct val="35000"/>
              </a:lnSpc>
              <a:spcBef>
                <a:spcPct val="50000"/>
              </a:spcBef>
            </a:pPr>
            <a:r>
              <a:rPr lang="en-US" altLang="en-US" sz="2000" i="0">
                <a:solidFill>
                  <a:srgbClr val="FF00FF"/>
                </a:solidFill>
                <a:latin typeface="Bernhard Modern Roman" charset="0"/>
              </a:rPr>
              <a:t>Attractors</a:t>
            </a:r>
          </a:p>
          <a:p>
            <a:pPr>
              <a:lnSpc>
                <a:spcPct val="35000"/>
              </a:lnSpc>
              <a:spcBef>
                <a:spcPct val="50000"/>
              </a:spcBef>
            </a:pPr>
            <a:r>
              <a:rPr lang="en-US" altLang="en-US" sz="2000" i="0">
                <a:solidFill>
                  <a:srgbClr val="FFFF00"/>
                </a:solidFill>
                <a:latin typeface="Bernhard Modern Roman" charset="0"/>
              </a:rPr>
              <a:t>     </a:t>
            </a:r>
            <a:r>
              <a:rPr lang="en-US" altLang="en-US" sz="2000" i="0">
                <a:solidFill>
                  <a:schemeClr val="bg1"/>
                </a:solidFill>
                <a:latin typeface="Bernhard Modern Roman" charset="0"/>
              </a:rPr>
              <a:t>4’ Tall, 2’ Wide</a:t>
            </a:r>
          </a:p>
          <a:p>
            <a:pPr>
              <a:lnSpc>
                <a:spcPct val="35000"/>
              </a:lnSpc>
              <a:spcBef>
                <a:spcPct val="50000"/>
              </a:spcBef>
            </a:pPr>
            <a:endParaRPr lang="en-US" altLang="en-US" sz="2000" i="0">
              <a:solidFill>
                <a:srgbClr val="FFFF00"/>
              </a:solidFill>
              <a:latin typeface="Bernhard Modern Roman" charset="0"/>
            </a:endParaRPr>
          </a:p>
          <a:p>
            <a:pPr>
              <a:lnSpc>
                <a:spcPct val="35000"/>
              </a:lnSpc>
              <a:spcBef>
                <a:spcPct val="50000"/>
              </a:spcBef>
            </a:pPr>
            <a:r>
              <a:rPr lang="en-US" altLang="en-US" sz="2000" i="0">
                <a:solidFill>
                  <a:srgbClr val="FF00FF"/>
                </a:solidFill>
                <a:latin typeface="Bernhard Modern Roman" charset="0"/>
              </a:rPr>
              <a:t>Attractors  </a:t>
            </a:r>
          </a:p>
          <a:p>
            <a:pPr>
              <a:lnSpc>
                <a:spcPct val="35000"/>
              </a:lnSpc>
              <a:spcBef>
                <a:spcPct val="50000"/>
              </a:spcBef>
            </a:pPr>
            <a:r>
              <a:rPr lang="en-US" altLang="en-US" sz="2000" i="0">
                <a:solidFill>
                  <a:srgbClr val="FFFF00"/>
                </a:solidFill>
                <a:latin typeface="Bernhard Modern Roman" charset="0"/>
              </a:rPr>
              <a:t>     </a:t>
            </a:r>
            <a:r>
              <a:rPr lang="en-US" altLang="en-US" sz="2000" i="0">
                <a:solidFill>
                  <a:schemeClr val="bg1"/>
                </a:solidFill>
                <a:latin typeface="Bernhard Modern Roman" charset="0"/>
              </a:rPr>
              <a:t>Blueberry  </a:t>
            </a:r>
          </a:p>
          <a:p>
            <a:pPr>
              <a:lnSpc>
                <a:spcPct val="35000"/>
              </a:lnSpc>
              <a:spcBef>
                <a:spcPct val="50000"/>
              </a:spcBef>
            </a:pPr>
            <a:r>
              <a:rPr lang="en-US" altLang="en-US" sz="2000" i="0">
                <a:solidFill>
                  <a:schemeClr val="bg1"/>
                </a:solidFill>
                <a:latin typeface="Bernhard Modern Roman" charset="0"/>
              </a:rPr>
              <a:t>     Buddelia</a:t>
            </a:r>
          </a:p>
          <a:p>
            <a:pPr>
              <a:lnSpc>
                <a:spcPct val="35000"/>
              </a:lnSpc>
              <a:spcBef>
                <a:spcPct val="50000"/>
              </a:spcBef>
            </a:pPr>
            <a:r>
              <a:rPr lang="en-US" altLang="en-US" sz="2000" i="0">
                <a:solidFill>
                  <a:schemeClr val="bg1"/>
                </a:solidFill>
                <a:latin typeface="Bernhard Modern Roman" charset="0"/>
              </a:rPr>
              <a:t>     Phlox</a:t>
            </a:r>
          </a:p>
          <a:p>
            <a:pPr>
              <a:lnSpc>
                <a:spcPct val="35000"/>
              </a:lnSpc>
              <a:spcBef>
                <a:spcPct val="50000"/>
              </a:spcBef>
            </a:pPr>
            <a:endParaRPr lang="en-US" altLang="en-US" sz="2000" i="0">
              <a:solidFill>
                <a:srgbClr val="FFFF00"/>
              </a:solidFill>
              <a:latin typeface="Bernhard Modern Roman" charset="0"/>
            </a:endParaRPr>
          </a:p>
          <a:p>
            <a:pPr>
              <a:lnSpc>
                <a:spcPct val="35000"/>
              </a:lnSpc>
              <a:spcBef>
                <a:spcPct val="50000"/>
              </a:spcBef>
            </a:pPr>
            <a:r>
              <a:rPr lang="en-US" altLang="en-US" sz="2000" i="0">
                <a:solidFill>
                  <a:srgbClr val="FF00FF"/>
                </a:solidFill>
                <a:latin typeface="Bernhard Modern Roman" charset="0"/>
              </a:rPr>
              <a:t>Brood Period:	</a:t>
            </a:r>
          </a:p>
          <a:p>
            <a:pPr>
              <a:lnSpc>
                <a:spcPct val="35000"/>
              </a:lnSpc>
              <a:spcBef>
                <a:spcPct val="50000"/>
              </a:spcBef>
            </a:pPr>
            <a:r>
              <a:rPr lang="en-US" altLang="en-US" sz="2000" i="0">
                <a:solidFill>
                  <a:srgbClr val="FFFF00"/>
                </a:solidFill>
                <a:latin typeface="Bernhard Modern Roman" charset="0"/>
              </a:rPr>
              <a:t>    </a:t>
            </a:r>
            <a:r>
              <a:rPr lang="en-US" altLang="en-US" sz="2000" i="0">
                <a:solidFill>
                  <a:schemeClr val="bg1"/>
                </a:solidFill>
                <a:latin typeface="Bernhard Modern Roman" charset="0"/>
              </a:rPr>
              <a:t>April, July</a:t>
            </a:r>
          </a:p>
          <a:p>
            <a:pPr>
              <a:lnSpc>
                <a:spcPct val="35000"/>
              </a:lnSpc>
              <a:spcBef>
                <a:spcPct val="50000"/>
              </a:spcBef>
            </a:pPr>
            <a:r>
              <a:rPr lang="en-US" altLang="en-US" sz="2000" i="0">
                <a:solidFill>
                  <a:schemeClr val="bg1"/>
                </a:solidFill>
                <a:latin typeface="Bernhard Modern Roman" charset="0"/>
              </a:rPr>
              <a:t>    September</a:t>
            </a:r>
          </a:p>
          <a:p>
            <a:pPr>
              <a:lnSpc>
                <a:spcPct val="35000"/>
              </a:lnSpc>
              <a:spcBef>
                <a:spcPct val="50000"/>
              </a:spcBef>
            </a:pPr>
            <a:endParaRPr lang="en-US" altLang="en-US" sz="2000" i="0">
              <a:solidFill>
                <a:srgbClr val="FFFF00"/>
              </a:solidFill>
              <a:latin typeface="Bernhard Modern Roman" charset="0"/>
            </a:endParaRPr>
          </a:p>
          <a:p>
            <a:pPr>
              <a:lnSpc>
                <a:spcPct val="35000"/>
              </a:lnSpc>
              <a:spcBef>
                <a:spcPct val="50000"/>
              </a:spcBef>
            </a:pPr>
            <a:r>
              <a:rPr lang="en-US" altLang="en-US" sz="2000" i="0">
                <a:solidFill>
                  <a:srgbClr val="FF00FF"/>
                </a:solidFill>
                <a:latin typeface="Bernhard Modern Roman" charset="0"/>
              </a:rPr>
              <a:t>Comments:</a:t>
            </a:r>
          </a:p>
          <a:p>
            <a:pPr>
              <a:lnSpc>
                <a:spcPct val="35000"/>
              </a:lnSpc>
              <a:spcBef>
                <a:spcPct val="50000"/>
              </a:spcBef>
            </a:pPr>
            <a:r>
              <a:rPr lang="en-US" altLang="en-US" sz="2000" i="0">
                <a:solidFill>
                  <a:schemeClr val="bg1"/>
                </a:solidFill>
                <a:latin typeface="Bernhard Modern Roman" charset="0"/>
              </a:rPr>
              <a:t>    Males are territorial</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3"/>
          <p:cNvSpPr>
            <a:spLocks noGrp="1"/>
          </p:cNvSpPr>
          <p:nvPr>
            <p:ph type="sldNum" sz="quarter" idx="12"/>
          </p:nvPr>
        </p:nvSpPr>
        <p:spPr/>
        <p:txBody>
          <a:bodyPr/>
          <a:lstStyle/>
          <a:p>
            <a:fld id="{BA04AA67-00A7-2D4A-8A90-21B6FFAD14EB}" type="slidenum">
              <a:rPr lang="en-US" altLang="en-US"/>
              <a:pPr/>
              <a:t>141</a:t>
            </a:fld>
            <a:endParaRPr lang="en-US" altLang="en-US"/>
          </a:p>
        </p:txBody>
      </p:sp>
      <p:pic>
        <p:nvPicPr>
          <p:cNvPr id="695298" name="Picture 2" descr="BLUEAZU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52800" y="1600200"/>
            <a:ext cx="4511675" cy="4591050"/>
          </a:xfrm>
          <a:prstGeom prst="rect">
            <a:avLst/>
          </a:prstGeom>
          <a:noFill/>
          <a:extLst>
            <a:ext uri="{909E8E84-426E-40DD-AFC4-6F175D3DCCD1}">
              <a14:hiddenFill xmlns:a14="http://schemas.microsoft.com/office/drawing/2010/main">
                <a:solidFill>
                  <a:srgbClr val="FFFFFF"/>
                </a:solidFill>
              </a14:hiddenFill>
            </a:ext>
          </a:extLst>
        </p:spPr>
      </p:pic>
      <p:sp>
        <p:nvSpPr>
          <p:cNvPr id="695299" name="Rectangle 3"/>
          <p:cNvSpPr>
            <a:spLocks noChangeArrowheads="1"/>
          </p:cNvSpPr>
          <p:nvPr/>
        </p:nvSpPr>
        <p:spPr bwMode="auto">
          <a:xfrm>
            <a:off x="1143000" y="228600"/>
            <a:ext cx="71628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lvl1pPr>
              <a:defRPr sz="2400">
                <a:solidFill>
                  <a:schemeClr val="tx1"/>
                </a:solidFill>
                <a:latin typeface="Times New Roman" charset="0"/>
              </a:defRPr>
            </a:lvl1pPr>
            <a:lvl2pPr>
              <a:defRPr sz="2400">
                <a:solidFill>
                  <a:schemeClr val="tx1"/>
                </a:solidFill>
                <a:latin typeface="Times New Roman" charset="0"/>
              </a:defRPr>
            </a:lvl2pPr>
            <a:lvl3pPr>
              <a:defRPr sz="2400">
                <a:solidFill>
                  <a:schemeClr val="tx1"/>
                </a:solidFill>
                <a:latin typeface="Times New Roman" charset="0"/>
              </a:defRPr>
            </a:lvl3pPr>
            <a:lvl4pPr>
              <a:defRPr sz="2400">
                <a:solidFill>
                  <a:schemeClr val="tx1"/>
                </a:solidFill>
                <a:latin typeface="Times New Roman" charset="0"/>
              </a:defRPr>
            </a:lvl4pPr>
            <a:lvl5pPr>
              <a:defRPr sz="2400">
                <a:solidFill>
                  <a:schemeClr val="tx1"/>
                </a:solidFill>
                <a:latin typeface="Times New Roman" charset="0"/>
              </a:defRPr>
            </a:lvl5pPr>
            <a:lvl6pPr marL="457200" fontAlgn="base">
              <a:spcBef>
                <a:spcPct val="0"/>
              </a:spcBef>
              <a:spcAft>
                <a:spcPct val="0"/>
              </a:spcAft>
              <a:defRPr sz="2400">
                <a:solidFill>
                  <a:schemeClr val="tx1"/>
                </a:solidFill>
                <a:latin typeface="Times New Roman" charset="0"/>
              </a:defRPr>
            </a:lvl6pPr>
            <a:lvl7pPr marL="914400" fontAlgn="base">
              <a:spcBef>
                <a:spcPct val="0"/>
              </a:spcBef>
              <a:spcAft>
                <a:spcPct val="0"/>
              </a:spcAft>
              <a:defRPr sz="2400">
                <a:solidFill>
                  <a:schemeClr val="tx1"/>
                </a:solidFill>
                <a:latin typeface="Times New Roman" charset="0"/>
              </a:defRPr>
            </a:lvl7pPr>
            <a:lvl8pPr marL="1371600" fontAlgn="base">
              <a:spcBef>
                <a:spcPct val="0"/>
              </a:spcBef>
              <a:spcAft>
                <a:spcPct val="0"/>
              </a:spcAft>
              <a:defRPr sz="2400">
                <a:solidFill>
                  <a:schemeClr val="tx1"/>
                </a:solidFill>
                <a:latin typeface="Times New Roman" charset="0"/>
              </a:defRPr>
            </a:lvl8pPr>
            <a:lvl9pPr marL="1828800" fontAlgn="base">
              <a:spcBef>
                <a:spcPct val="0"/>
              </a:spcBef>
              <a:spcAft>
                <a:spcPct val="0"/>
              </a:spcAft>
              <a:defRPr sz="2400">
                <a:solidFill>
                  <a:schemeClr val="tx1"/>
                </a:solidFill>
                <a:latin typeface="Times New Roman" charset="0"/>
              </a:defRPr>
            </a:lvl9pPr>
          </a:lstStyle>
          <a:p>
            <a:pPr algn="ctr"/>
            <a:r>
              <a:rPr lang="en-US" altLang="en-US" sz="4400" i="0">
                <a:solidFill>
                  <a:srgbClr val="FFFF00"/>
                </a:solidFill>
                <a:latin typeface="Bernhard Modern Roman" charset="0"/>
              </a:rPr>
              <a:t>Eastern Tailed Blue</a:t>
            </a:r>
            <a:endParaRPr lang="en-US" altLang="en-US">
              <a:solidFill>
                <a:srgbClr val="FFFF00"/>
              </a:solidFill>
              <a:latin typeface="Bernhard Modern Roman" charset="0"/>
            </a:endParaRPr>
          </a:p>
        </p:txBody>
      </p:sp>
      <p:sp>
        <p:nvSpPr>
          <p:cNvPr id="695300" name="Text Box 4"/>
          <p:cNvSpPr txBox="1">
            <a:spLocks noChangeArrowheads="1"/>
          </p:cNvSpPr>
          <p:nvPr/>
        </p:nvSpPr>
        <p:spPr bwMode="auto">
          <a:xfrm>
            <a:off x="4419600" y="6096000"/>
            <a:ext cx="260032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2800" b="0" i="0">
                <a:solidFill>
                  <a:schemeClr val="hlink"/>
                </a:solidFill>
                <a:latin typeface="Times New Roman" charset="0"/>
              </a:rPr>
              <a:t>Everes comyntas</a:t>
            </a:r>
          </a:p>
        </p:txBody>
      </p:sp>
      <p:sp>
        <p:nvSpPr>
          <p:cNvPr id="695301" name="Rectangle 5"/>
          <p:cNvSpPr>
            <a:spLocks noChangeArrowheads="1"/>
          </p:cNvSpPr>
          <p:nvPr/>
        </p:nvSpPr>
        <p:spPr bwMode="auto">
          <a:xfrm>
            <a:off x="762000" y="1012825"/>
            <a:ext cx="2362200" cy="5632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nSpc>
                <a:spcPct val="35000"/>
              </a:lnSpc>
              <a:spcBef>
                <a:spcPct val="50000"/>
              </a:spcBef>
            </a:pPr>
            <a:r>
              <a:rPr lang="en-US" altLang="en-US" sz="2000" i="0">
                <a:solidFill>
                  <a:srgbClr val="FF00FF"/>
                </a:solidFill>
                <a:latin typeface="Bernhard Modern Roman" charset="0"/>
              </a:rPr>
              <a:t>Range:  </a:t>
            </a:r>
          </a:p>
          <a:p>
            <a:pPr>
              <a:lnSpc>
                <a:spcPct val="35000"/>
              </a:lnSpc>
              <a:spcBef>
                <a:spcPct val="50000"/>
              </a:spcBef>
            </a:pPr>
            <a:r>
              <a:rPr lang="en-US" altLang="en-US" sz="2000" i="0">
                <a:solidFill>
                  <a:srgbClr val="FF00FF"/>
                </a:solidFill>
                <a:latin typeface="Bernhard Modern Roman" charset="0"/>
              </a:rPr>
              <a:t>      </a:t>
            </a:r>
            <a:r>
              <a:rPr lang="en-US" altLang="en-US" sz="2000" i="0">
                <a:solidFill>
                  <a:schemeClr val="bg1"/>
                </a:solidFill>
                <a:latin typeface="Bernhard Modern Roman" charset="0"/>
              </a:rPr>
              <a:t>Eastern NA</a:t>
            </a:r>
          </a:p>
          <a:p>
            <a:pPr>
              <a:lnSpc>
                <a:spcPct val="35000"/>
              </a:lnSpc>
              <a:spcBef>
                <a:spcPct val="50000"/>
              </a:spcBef>
            </a:pPr>
            <a:endParaRPr lang="en-US" altLang="en-US" sz="2000" i="0">
              <a:solidFill>
                <a:srgbClr val="FF00FF"/>
              </a:solidFill>
              <a:latin typeface="Bernhard Modern Roman" charset="0"/>
            </a:endParaRPr>
          </a:p>
          <a:p>
            <a:pPr>
              <a:lnSpc>
                <a:spcPct val="35000"/>
              </a:lnSpc>
              <a:spcBef>
                <a:spcPct val="50000"/>
              </a:spcBef>
            </a:pPr>
            <a:r>
              <a:rPr lang="en-US" altLang="en-US" sz="2000" i="0">
                <a:solidFill>
                  <a:srgbClr val="FF00FF"/>
                </a:solidFill>
                <a:latin typeface="Bernhard Modern Roman" charset="0"/>
              </a:rPr>
              <a:t>Host Plant(s)</a:t>
            </a:r>
          </a:p>
          <a:p>
            <a:pPr>
              <a:lnSpc>
                <a:spcPct val="35000"/>
              </a:lnSpc>
              <a:spcBef>
                <a:spcPct val="50000"/>
              </a:spcBef>
            </a:pPr>
            <a:r>
              <a:rPr lang="en-US" altLang="en-US" sz="2000" i="0">
                <a:solidFill>
                  <a:srgbClr val="FFFF00"/>
                </a:solidFill>
                <a:latin typeface="Bernhard Modern Roman" charset="0"/>
              </a:rPr>
              <a:t>     </a:t>
            </a:r>
            <a:r>
              <a:rPr lang="en-US" altLang="en-US" sz="2000" i="0">
                <a:solidFill>
                  <a:schemeClr val="bg1"/>
                </a:solidFill>
                <a:latin typeface="Bernhard Modern Roman" charset="0"/>
              </a:rPr>
              <a:t>Clovers</a:t>
            </a:r>
          </a:p>
          <a:p>
            <a:pPr>
              <a:lnSpc>
                <a:spcPct val="35000"/>
              </a:lnSpc>
              <a:spcBef>
                <a:spcPct val="50000"/>
              </a:spcBef>
            </a:pPr>
            <a:r>
              <a:rPr lang="en-US" altLang="en-US" sz="2000" i="0">
                <a:solidFill>
                  <a:schemeClr val="bg1"/>
                </a:solidFill>
                <a:latin typeface="Bernhard Modern Roman" charset="0"/>
              </a:rPr>
              <a:t>      Beans</a:t>
            </a:r>
          </a:p>
          <a:p>
            <a:pPr>
              <a:lnSpc>
                <a:spcPct val="35000"/>
              </a:lnSpc>
              <a:spcBef>
                <a:spcPct val="50000"/>
              </a:spcBef>
            </a:pPr>
            <a:r>
              <a:rPr lang="en-US" altLang="en-US" sz="2000" i="0">
                <a:solidFill>
                  <a:schemeClr val="bg1"/>
                </a:solidFill>
                <a:latin typeface="Bernhard Modern Roman" charset="0"/>
              </a:rPr>
              <a:t>      Peas      </a:t>
            </a:r>
          </a:p>
          <a:p>
            <a:pPr>
              <a:lnSpc>
                <a:spcPct val="35000"/>
              </a:lnSpc>
              <a:spcBef>
                <a:spcPct val="50000"/>
              </a:spcBef>
            </a:pPr>
            <a:endParaRPr lang="en-US" altLang="en-US" sz="2000" i="0">
              <a:solidFill>
                <a:srgbClr val="FFFF00"/>
              </a:solidFill>
              <a:latin typeface="Bernhard Modern Roman" charset="0"/>
            </a:endParaRPr>
          </a:p>
          <a:p>
            <a:pPr>
              <a:lnSpc>
                <a:spcPct val="35000"/>
              </a:lnSpc>
              <a:spcBef>
                <a:spcPct val="50000"/>
              </a:spcBef>
            </a:pPr>
            <a:r>
              <a:rPr lang="en-US" altLang="en-US" sz="2000" i="0">
                <a:solidFill>
                  <a:srgbClr val="FF00FF"/>
                </a:solidFill>
                <a:latin typeface="Bernhard Modern Roman" charset="0"/>
              </a:rPr>
              <a:t>Attractors  </a:t>
            </a:r>
          </a:p>
          <a:p>
            <a:pPr>
              <a:lnSpc>
                <a:spcPct val="35000"/>
              </a:lnSpc>
              <a:spcBef>
                <a:spcPct val="50000"/>
              </a:spcBef>
            </a:pPr>
            <a:r>
              <a:rPr lang="en-US" altLang="en-US" sz="2000" i="0">
                <a:solidFill>
                  <a:srgbClr val="FFFF00"/>
                </a:solidFill>
                <a:latin typeface="Bernhard Modern Roman" charset="0"/>
              </a:rPr>
              <a:t>     </a:t>
            </a:r>
            <a:r>
              <a:rPr lang="en-US" altLang="en-US" sz="2000" i="0">
                <a:solidFill>
                  <a:schemeClr val="bg1"/>
                </a:solidFill>
                <a:latin typeface="Bernhard Modern Roman" charset="0"/>
              </a:rPr>
              <a:t>Clover </a:t>
            </a:r>
          </a:p>
          <a:p>
            <a:pPr>
              <a:lnSpc>
                <a:spcPct val="35000"/>
              </a:lnSpc>
              <a:spcBef>
                <a:spcPct val="50000"/>
              </a:spcBef>
            </a:pPr>
            <a:r>
              <a:rPr lang="en-US" altLang="en-US" sz="2000" i="0">
                <a:solidFill>
                  <a:schemeClr val="bg1"/>
                </a:solidFill>
                <a:latin typeface="Bernhard Modern Roman" charset="0"/>
              </a:rPr>
              <a:t>     Alfalfa</a:t>
            </a:r>
          </a:p>
          <a:p>
            <a:pPr>
              <a:lnSpc>
                <a:spcPct val="35000"/>
              </a:lnSpc>
              <a:spcBef>
                <a:spcPct val="50000"/>
              </a:spcBef>
            </a:pPr>
            <a:r>
              <a:rPr lang="en-US" altLang="en-US" sz="2000" i="0">
                <a:solidFill>
                  <a:schemeClr val="bg1"/>
                </a:solidFill>
                <a:latin typeface="Bernhard Modern Roman" charset="0"/>
              </a:rPr>
              <a:t>     Asters</a:t>
            </a:r>
          </a:p>
          <a:p>
            <a:pPr>
              <a:lnSpc>
                <a:spcPct val="35000"/>
              </a:lnSpc>
              <a:spcBef>
                <a:spcPct val="50000"/>
              </a:spcBef>
            </a:pPr>
            <a:r>
              <a:rPr lang="en-US" altLang="en-US" sz="2000" i="0">
                <a:solidFill>
                  <a:schemeClr val="bg1"/>
                </a:solidFill>
                <a:latin typeface="Bernhard Modern Roman" charset="0"/>
              </a:rPr>
              <a:t>     Eupatorium</a:t>
            </a:r>
          </a:p>
          <a:p>
            <a:pPr>
              <a:lnSpc>
                <a:spcPct val="35000"/>
              </a:lnSpc>
              <a:spcBef>
                <a:spcPct val="50000"/>
              </a:spcBef>
            </a:pPr>
            <a:endParaRPr lang="en-US" altLang="en-US" sz="2000" i="0">
              <a:solidFill>
                <a:srgbClr val="FFFF00"/>
              </a:solidFill>
              <a:latin typeface="Bernhard Modern Roman" charset="0"/>
            </a:endParaRPr>
          </a:p>
          <a:p>
            <a:pPr>
              <a:lnSpc>
                <a:spcPct val="35000"/>
              </a:lnSpc>
              <a:spcBef>
                <a:spcPct val="50000"/>
              </a:spcBef>
            </a:pPr>
            <a:r>
              <a:rPr lang="en-US" altLang="en-US" sz="2000" i="0">
                <a:solidFill>
                  <a:srgbClr val="FF00FF"/>
                </a:solidFill>
                <a:latin typeface="Bernhard Modern Roman" charset="0"/>
              </a:rPr>
              <a:t>Brood Periods:	</a:t>
            </a:r>
          </a:p>
          <a:p>
            <a:pPr>
              <a:lnSpc>
                <a:spcPct val="35000"/>
              </a:lnSpc>
              <a:spcBef>
                <a:spcPct val="50000"/>
              </a:spcBef>
            </a:pPr>
            <a:r>
              <a:rPr lang="en-US" altLang="en-US" sz="2000" i="0">
                <a:solidFill>
                  <a:srgbClr val="FFFF00"/>
                </a:solidFill>
                <a:latin typeface="Bernhard Modern Roman" charset="0"/>
              </a:rPr>
              <a:t>    </a:t>
            </a:r>
            <a:r>
              <a:rPr lang="en-US" altLang="en-US" sz="2000" i="0">
                <a:solidFill>
                  <a:schemeClr val="bg1"/>
                </a:solidFill>
                <a:latin typeface="Bernhard Modern Roman" charset="0"/>
              </a:rPr>
              <a:t>March , May</a:t>
            </a:r>
          </a:p>
          <a:p>
            <a:pPr>
              <a:lnSpc>
                <a:spcPct val="35000"/>
              </a:lnSpc>
              <a:spcBef>
                <a:spcPct val="50000"/>
              </a:spcBef>
            </a:pPr>
            <a:r>
              <a:rPr lang="en-US" altLang="en-US" sz="2000" i="0">
                <a:solidFill>
                  <a:schemeClr val="bg1"/>
                </a:solidFill>
                <a:latin typeface="Bernhard Modern Roman" charset="0"/>
              </a:rPr>
              <a:t>    July, September</a:t>
            </a:r>
          </a:p>
          <a:p>
            <a:pPr>
              <a:lnSpc>
                <a:spcPct val="35000"/>
              </a:lnSpc>
              <a:spcBef>
                <a:spcPct val="50000"/>
              </a:spcBef>
            </a:pPr>
            <a:endParaRPr lang="en-US" altLang="en-US" sz="2000" i="0">
              <a:solidFill>
                <a:srgbClr val="FFFF00"/>
              </a:solidFill>
              <a:latin typeface="Bernhard Modern Roman" charset="0"/>
            </a:endParaRPr>
          </a:p>
          <a:p>
            <a:pPr>
              <a:lnSpc>
                <a:spcPct val="35000"/>
              </a:lnSpc>
              <a:spcBef>
                <a:spcPct val="50000"/>
              </a:spcBef>
            </a:pPr>
            <a:r>
              <a:rPr lang="en-US" altLang="en-US" sz="2000" i="0">
                <a:solidFill>
                  <a:srgbClr val="FF00FF"/>
                </a:solidFill>
                <a:latin typeface="Bernhard Modern Roman" charset="0"/>
              </a:rPr>
              <a:t>Comments:</a:t>
            </a:r>
          </a:p>
          <a:p>
            <a:pPr>
              <a:lnSpc>
                <a:spcPct val="35000"/>
              </a:lnSpc>
              <a:spcBef>
                <a:spcPct val="50000"/>
              </a:spcBef>
            </a:pPr>
            <a:r>
              <a:rPr lang="en-US" altLang="en-US" sz="2000" i="0">
                <a:solidFill>
                  <a:schemeClr val="bg1"/>
                </a:solidFill>
                <a:latin typeface="Bernhard Modern Roman" charset="0"/>
              </a:rPr>
              <a:t>    Caterpillars </a:t>
            </a:r>
          </a:p>
          <a:p>
            <a:pPr>
              <a:lnSpc>
                <a:spcPct val="35000"/>
              </a:lnSpc>
              <a:spcBef>
                <a:spcPct val="50000"/>
              </a:spcBef>
            </a:pPr>
            <a:r>
              <a:rPr lang="en-US" altLang="en-US" sz="2000" i="0">
                <a:solidFill>
                  <a:schemeClr val="bg1"/>
                </a:solidFill>
                <a:latin typeface="Bernhard Modern Roman" charset="0"/>
              </a:rPr>
              <a:t>    over-winter in </a:t>
            </a:r>
          </a:p>
          <a:p>
            <a:pPr>
              <a:lnSpc>
                <a:spcPct val="35000"/>
              </a:lnSpc>
              <a:spcBef>
                <a:spcPct val="50000"/>
              </a:spcBef>
            </a:pPr>
            <a:r>
              <a:rPr lang="en-US" altLang="en-US" sz="2000" i="0">
                <a:solidFill>
                  <a:schemeClr val="bg1"/>
                </a:solidFill>
                <a:latin typeface="Bernhard Modern Roman" charset="0"/>
              </a:rPr>
              <a:t>    pea pods</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3"/>
          <p:cNvSpPr>
            <a:spLocks noGrp="1"/>
          </p:cNvSpPr>
          <p:nvPr>
            <p:ph type="sldNum" sz="quarter" idx="12"/>
          </p:nvPr>
        </p:nvSpPr>
        <p:spPr/>
        <p:txBody>
          <a:bodyPr/>
          <a:lstStyle/>
          <a:p>
            <a:fld id="{EAE5156A-D5BD-0848-8FED-6050755458E9}" type="slidenum">
              <a:rPr lang="en-US" altLang="en-US"/>
              <a:pPr/>
              <a:t>142</a:t>
            </a:fld>
            <a:endParaRPr lang="en-US" altLang="en-US"/>
          </a:p>
        </p:txBody>
      </p:sp>
      <p:pic>
        <p:nvPicPr>
          <p:cNvPr id="696322" name="Picture 2" descr="hairstrea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9000" y="1524000"/>
            <a:ext cx="4800600" cy="4468813"/>
          </a:xfrm>
          <a:prstGeom prst="rect">
            <a:avLst/>
          </a:prstGeom>
          <a:noFill/>
          <a:extLst>
            <a:ext uri="{909E8E84-426E-40DD-AFC4-6F175D3DCCD1}">
              <a14:hiddenFill xmlns:a14="http://schemas.microsoft.com/office/drawing/2010/main">
                <a:solidFill>
                  <a:srgbClr val="FFFFFF"/>
                </a:solidFill>
              </a14:hiddenFill>
            </a:ext>
          </a:extLst>
        </p:spPr>
      </p:pic>
      <p:sp>
        <p:nvSpPr>
          <p:cNvPr id="696323" name="Rectangle 3"/>
          <p:cNvSpPr>
            <a:spLocks noChangeArrowheads="1"/>
          </p:cNvSpPr>
          <p:nvPr/>
        </p:nvSpPr>
        <p:spPr bwMode="auto">
          <a:xfrm>
            <a:off x="990600" y="457200"/>
            <a:ext cx="71628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lvl1pPr>
              <a:defRPr sz="2400">
                <a:solidFill>
                  <a:schemeClr val="tx1"/>
                </a:solidFill>
                <a:latin typeface="Times New Roman" charset="0"/>
              </a:defRPr>
            </a:lvl1pPr>
            <a:lvl2pPr>
              <a:defRPr sz="2400">
                <a:solidFill>
                  <a:schemeClr val="tx1"/>
                </a:solidFill>
                <a:latin typeface="Times New Roman" charset="0"/>
              </a:defRPr>
            </a:lvl2pPr>
            <a:lvl3pPr>
              <a:defRPr sz="2400">
                <a:solidFill>
                  <a:schemeClr val="tx1"/>
                </a:solidFill>
                <a:latin typeface="Times New Roman" charset="0"/>
              </a:defRPr>
            </a:lvl3pPr>
            <a:lvl4pPr>
              <a:defRPr sz="2400">
                <a:solidFill>
                  <a:schemeClr val="tx1"/>
                </a:solidFill>
                <a:latin typeface="Times New Roman" charset="0"/>
              </a:defRPr>
            </a:lvl4pPr>
            <a:lvl5pPr>
              <a:defRPr sz="2400">
                <a:solidFill>
                  <a:schemeClr val="tx1"/>
                </a:solidFill>
                <a:latin typeface="Times New Roman" charset="0"/>
              </a:defRPr>
            </a:lvl5pPr>
            <a:lvl6pPr marL="457200" fontAlgn="base">
              <a:spcBef>
                <a:spcPct val="0"/>
              </a:spcBef>
              <a:spcAft>
                <a:spcPct val="0"/>
              </a:spcAft>
              <a:defRPr sz="2400">
                <a:solidFill>
                  <a:schemeClr val="tx1"/>
                </a:solidFill>
                <a:latin typeface="Times New Roman" charset="0"/>
              </a:defRPr>
            </a:lvl6pPr>
            <a:lvl7pPr marL="914400" fontAlgn="base">
              <a:spcBef>
                <a:spcPct val="0"/>
              </a:spcBef>
              <a:spcAft>
                <a:spcPct val="0"/>
              </a:spcAft>
              <a:defRPr sz="2400">
                <a:solidFill>
                  <a:schemeClr val="tx1"/>
                </a:solidFill>
                <a:latin typeface="Times New Roman" charset="0"/>
              </a:defRPr>
            </a:lvl7pPr>
            <a:lvl8pPr marL="1371600" fontAlgn="base">
              <a:spcBef>
                <a:spcPct val="0"/>
              </a:spcBef>
              <a:spcAft>
                <a:spcPct val="0"/>
              </a:spcAft>
              <a:defRPr sz="2400">
                <a:solidFill>
                  <a:schemeClr val="tx1"/>
                </a:solidFill>
                <a:latin typeface="Times New Roman" charset="0"/>
              </a:defRPr>
            </a:lvl8pPr>
            <a:lvl9pPr marL="1828800" fontAlgn="base">
              <a:spcBef>
                <a:spcPct val="0"/>
              </a:spcBef>
              <a:spcAft>
                <a:spcPct val="0"/>
              </a:spcAft>
              <a:defRPr sz="2400">
                <a:solidFill>
                  <a:schemeClr val="tx1"/>
                </a:solidFill>
                <a:latin typeface="Times New Roman" charset="0"/>
              </a:defRPr>
            </a:lvl9pPr>
          </a:lstStyle>
          <a:p>
            <a:pPr algn="ctr"/>
            <a:r>
              <a:rPr lang="en-US" altLang="en-US" sz="4400" i="0">
                <a:solidFill>
                  <a:srgbClr val="FFFF00"/>
                </a:solidFill>
                <a:latin typeface="Bernhard Modern Roman" charset="0"/>
              </a:rPr>
              <a:t>Grey Hairstreak</a:t>
            </a:r>
            <a:r>
              <a:rPr lang="en-US" altLang="en-US" sz="3600" i="0">
                <a:solidFill>
                  <a:srgbClr val="FFFF00"/>
                </a:solidFill>
                <a:latin typeface="Bernhard Modern Roman" charset="0"/>
              </a:rPr>
              <a:t/>
            </a:r>
            <a:br>
              <a:rPr lang="en-US" altLang="en-US" sz="3600" i="0">
                <a:solidFill>
                  <a:srgbClr val="FFFF00"/>
                </a:solidFill>
                <a:latin typeface="Bernhard Modern Roman" charset="0"/>
              </a:rPr>
            </a:br>
            <a:endParaRPr lang="en-US" altLang="en-US">
              <a:solidFill>
                <a:srgbClr val="FFFF00"/>
              </a:solidFill>
              <a:latin typeface="Bernhard Modern Roman" charset="0"/>
            </a:endParaRPr>
          </a:p>
        </p:txBody>
      </p:sp>
      <p:sp>
        <p:nvSpPr>
          <p:cNvPr id="696324" name="Text Box 4"/>
          <p:cNvSpPr txBox="1">
            <a:spLocks noChangeArrowheads="1"/>
          </p:cNvSpPr>
          <p:nvPr/>
        </p:nvSpPr>
        <p:spPr bwMode="auto">
          <a:xfrm>
            <a:off x="4648200" y="5892800"/>
            <a:ext cx="262255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2800" b="0" i="0">
                <a:solidFill>
                  <a:schemeClr val="hlink"/>
                </a:solidFill>
                <a:latin typeface="Times New Roman" charset="0"/>
              </a:rPr>
              <a:t>Strymon melinus</a:t>
            </a:r>
          </a:p>
        </p:txBody>
      </p:sp>
      <p:sp>
        <p:nvSpPr>
          <p:cNvPr id="696325" name="Rectangle 5"/>
          <p:cNvSpPr>
            <a:spLocks noChangeArrowheads="1"/>
          </p:cNvSpPr>
          <p:nvPr/>
        </p:nvSpPr>
        <p:spPr bwMode="auto">
          <a:xfrm>
            <a:off x="609600" y="1295400"/>
            <a:ext cx="2362200" cy="5373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nSpc>
                <a:spcPct val="35000"/>
              </a:lnSpc>
              <a:spcBef>
                <a:spcPct val="50000"/>
              </a:spcBef>
            </a:pPr>
            <a:r>
              <a:rPr lang="en-US" altLang="en-US" sz="2000" i="0">
                <a:solidFill>
                  <a:srgbClr val="FF00FF"/>
                </a:solidFill>
                <a:latin typeface="Bernhard Modern Roman" charset="0"/>
              </a:rPr>
              <a:t>Range:  </a:t>
            </a:r>
          </a:p>
          <a:p>
            <a:pPr>
              <a:lnSpc>
                <a:spcPct val="35000"/>
              </a:lnSpc>
              <a:spcBef>
                <a:spcPct val="50000"/>
              </a:spcBef>
            </a:pPr>
            <a:r>
              <a:rPr lang="en-US" altLang="en-US" sz="2000" i="0">
                <a:solidFill>
                  <a:srgbClr val="FF00FF"/>
                </a:solidFill>
                <a:latin typeface="Bernhard Modern Roman" charset="0"/>
              </a:rPr>
              <a:t>       </a:t>
            </a:r>
            <a:r>
              <a:rPr lang="en-US" altLang="en-US" sz="2000" i="0">
                <a:solidFill>
                  <a:schemeClr val="bg1"/>
                </a:solidFill>
                <a:latin typeface="Bernhard Modern Roman" charset="0"/>
              </a:rPr>
              <a:t>Widespread</a:t>
            </a:r>
          </a:p>
          <a:p>
            <a:pPr>
              <a:lnSpc>
                <a:spcPct val="35000"/>
              </a:lnSpc>
              <a:spcBef>
                <a:spcPct val="50000"/>
              </a:spcBef>
            </a:pPr>
            <a:endParaRPr lang="en-US" altLang="en-US" sz="2000" i="0">
              <a:solidFill>
                <a:srgbClr val="FF00FF"/>
              </a:solidFill>
              <a:latin typeface="Bernhard Modern Roman" charset="0"/>
            </a:endParaRPr>
          </a:p>
          <a:p>
            <a:pPr>
              <a:lnSpc>
                <a:spcPct val="35000"/>
              </a:lnSpc>
              <a:spcBef>
                <a:spcPct val="50000"/>
              </a:spcBef>
            </a:pPr>
            <a:r>
              <a:rPr lang="en-US" altLang="en-US" sz="2000" i="0">
                <a:solidFill>
                  <a:srgbClr val="FF00FF"/>
                </a:solidFill>
                <a:latin typeface="Bernhard Modern Roman" charset="0"/>
              </a:rPr>
              <a:t>Host Plant(s)</a:t>
            </a:r>
          </a:p>
          <a:p>
            <a:pPr>
              <a:lnSpc>
                <a:spcPct val="35000"/>
              </a:lnSpc>
              <a:spcBef>
                <a:spcPct val="50000"/>
              </a:spcBef>
            </a:pPr>
            <a:r>
              <a:rPr lang="en-US" altLang="en-US" sz="2000" i="0">
                <a:solidFill>
                  <a:srgbClr val="FFFF00"/>
                </a:solidFill>
                <a:latin typeface="Bernhard Modern Roman" charset="0"/>
              </a:rPr>
              <a:t>     </a:t>
            </a:r>
            <a:r>
              <a:rPr lang="en-US" altLang="en-US" sz="2000" i="0">
                <a:solidFill>
                  <a:schemeClr val="bg1"/>
                </a:solidFill>
                <a:latin typeface="Bernhard Modern Roman" charset="0"/>
              </a:rPr>
              <a:t>Corn, Oak, </a:t>
            </a:r>
          </a:p>
          <a:p>
            <a:pPr>
              <a:lnSpc>
                <a:spcPct val="35000"/>
              </a:lnSpc>
              <a:spcBef>
                <a:spcPct val="50000"/>
              </a:spcBef>
            </a:pPr>
            <a:r>
              <a:rPr lang="en-US" altLang="en-US" sz="2000" i="0">
                <a:solidFill>
                  <a:schemeClr val="bg1"/>
                </a:solidFill>
                <a:latin typeface="Bernhard Modern Roman" charset="0"/>
              </a:rPr>
              <a:t>     Cotton, Mint</a:t>
            </a:r>
          </a:p>
          <a:p>
            <a:pPr>
              <a:lnSpc>
                <a:spcPct val="35000"/>
              </a:lnSpc>
              <a:spcBef>
                <a:spcPct val="50000"/>
              </a:spcBef>
            </a:pPr>
            <a:r>
              <a:rPr lang="en-US" altLang="en-US" sz="2000" i="0">
                <a:solidFill>
                  <a:schemeClr val="bg1"/>
                </a:solidFill>
                <a:latin typeface="Bernhard Modern Roman" charset="0"/>
              </a:rPr>
              <a:t>     Strawberry</a:t>
            </a:r>
          </a:p>
          <a:p>
            <a:pPr>
              <a:lnSpc>
                <a:spcPct val="35000"/>
              </a:lnSpc>
              <a:spcBef>
                <a:spcPct val="50000"/>
              </a:spcBef>
            </a:pPr>
            <a:endParaRPr lang="en-US" altLang="en-US" sz="2000" i="0">
              <a:solidFill>
                <a:srgbClr val="FFFF00"/>
              </a:solidFill>
              <a:latin typeface="Bernhard Modern Roman" charset="0"/>
            </a:endParaRPr>
          </a:p>
          <a:p>
            <a:pPr>
              <a:lnSpc>
                <a:spcPct val="35000"/>
              </a:lnSpc>
              <a:spcBef>
                <a:spcPct val="50000"/>
              </a:spcBef>
            </a:pPr>
            <a:r>
              <a:rPr lang="en-US" altLang="en-US" sz="2000" i="0">
                <a:solidFill>
                  <a:srgbClr val="FF00FF"/>
                </a:solidFill>
                <a:latin typeface="Bernhard Modern Roman" charset="0"/>
              </a:rPr>
              <a:t>Attractors  </a:t>
            </a:r>
          </a:p>
          <a:p>
            <a:pPr>
              <a:lnSpc>
                <a:spcPct val="35000"/>
              </a:lnSpc>
              <a:spcBef>
                <a:spcPct val="50000"/>
              </a:spcBef>
            </a:pPr>
            <a:r>
              <a:rPr lang="en-US" altLang="en-US" sz="2000" i="0">
                <a:solidFill>
                  <a:srgbClr val="FFFF00"/>
                </a:solidFill>
                <a:latin typeface="Bernhard Modern Roman" charset="0"/>
              </a:rPr>
              <a:t>     </a:t>
            </a:r>
            <a:r>
              <a:rPr lang="en-US" altLang="en-US" sz="2000" i="0">
                <a:solidFill>
                  <a:schemeClr val="bg1"/>
                </a:solidFill>
                <a:latin typeface="Bernhard Modern Roman" charset="0"/>
              </a:rPr>
              <a:t>Erigeron  </a:t>
            </a:r>
          </a:p>
          <a:p>
            <a:pPr>
              <a:lnSpc>
                <a:spcPct val="35000"/>
              </a:lnSpc>
              <a:spcBef>
                <a:spcPct val="50000"/>
              </a:spcBef>
            </a:pPr>
            <a:r>
              <a:rPr lang="en-US" altLang="en-US" sz="2000" i="0">
                <a:solidFill>
                  <a:schemeClr val="bg1"/>
                </a:solidFill>
                <a:latin typeface="Bernhard Modern Roman" charset="0"/>
              </a:rPr>
              <a:t>     Eupatorium</a:t>
            </a:r>
          </a:p>
          <a:p>
            <a:pPr>
              <a:lnSpc>
                <a:spcPct val="35000"/>
              </a:lnSpc>
              <a:spcBef>
                <a:spcPct val="50000"/>
              </a:spcBef>
            </a:pPr>
            <a:r>
              <a:rPr lang="en-US" altLang="en-US" sz="2000" i="0">
                <a:solidFill>
                  <a:schemeClr val="bg1"/>
                </a:solidFill>
                <a:latin typeface="Bernhard Modern Roman" charset="0"/>
              </a:rPr>
              <a:t>     Echinaceae</a:t>
            </a:r>
          </a:p>
          <a:p>
            <a:pPr>
              <a:lnSpc>
                <a:spcPct val="35000"/>
              </a:lnSpc>
              <a:spcBef>
                <a:spcPct val="50000"/>
              </a:spcBef>
            </a:pPr>
            <a:r>
              <a:rPr lang="en-US" altLang="en-US" sz="2000" i="0">
                <a:solidFill>
                  <a:schemeClr val="bg1"/>
                </a:solidFill>
                <a:latin typeface="Bernhard Modern Roman" charset="0"/>
              </a:rPr>
              <a:t>     Asclepias</a:t>
            </a:r>
          </a:p>
          <a:p>
            <a:pPr>
              <a:lnSpc>
                <a:spcPct val="35000"/>
              </a:lnSpc>
              <a:spcBef>
                <a:spcPct val="50000"/>
              </a:spcBef>
            </a:pPr>
            <a:r>
              <a:rPr lang="en-US" altLang="en-US" sz="2000" i="0">
                <a:solidFill>
                  <a:schemeClr val="bg1"/>
                </a:solidFill>
                <a:latin typeface="Bernhard Modern Roman" charset="0"/>
              </a:rPr>
              <a:t>     Tithonia</a:t>
            </a:r>
          </a:p>
          <a:p>
            <a:pPr>
              <a:lnSpc>
                <a:spcPct val="35000"/>
              </a:lnSpc>
              <a:spcBef>
                <a:spcPct val="50000"/>
              </a:spcBef>
            </a:pPr>
            <a:endParaRPr lang="en-US" altLang="en-US" sz="2000" i="0">
              <a:solidFill>
                <a:srgbClr val="FFFF00"/>
              </a:solidFill>
              <a:latin typeface="Bernhard Modern Roman" charset="0"/>
            </a:endParaRPr>
          </a:p>
          <a:p>
            <a:pPr>
              <a:lnSpc>
                <a:spcPct val="35000"/>
              </a:lnSpc>
              <a:spcBef>
                <a:spcPct val="50000"/>
              </a:spcBef>
            </a:pPr>
            <a:r>
              <a:rPr lang="en-US" altLang="en-US" sz="2000" i="0">
                <a:solidFill>
                  <a:srgbClr val="FF00FF"/>
                </a:solidFill>
                <a:latin typeface="Bernhard Modern Roman" charset="0"/>
              </a:rPr>
              <a:t>Brood Period:	</a:t>
            </a:r>
          </a:p>
          <a:p>
            <a:pPr>
              <a:lnSpc>
                <a:spcPct val="35000"/>
              </a:lnSpc>
              <a:spcBef>
                <a:spcPct val="50000"/>
              </a:spcBef>
            </a:pPr>
            <a:r>
              <a:rPr lang="en-US" altLang="en-US" sz="2000" i="0">
                <a:solidFill>
                  <a:srgbClr val="FFFF00"/>
                </a:solidFill>
                <a:latin typeface="Bernhard Modern Roman" charset="0"/>
              </a:rPr>
              <a:t>    </a:t>
            </a:r>
            <a:r>
              <a:rPr lang="en-US" altLang="en-US" sz="2000" i="0">
                <a:solidFill>
                  <a:schemeClr val="bg1"/>
                </a:solidFill>
                <a:latin typeface="Bernhard Modern Roman" charset="0"/>
              </a:rPr>
              <a:t>April, June,</a:t>
            </a:r>
          </a:p>
          <a:p>
            <a:pPr>
              <a:lnSpc>
                <a:spcPct val="35000"/>
              </a:lnSpc>
              <a:spcBef>
                <a:spcPct val="50000"/>
              </a:spcBef>
            </a:pPr>
            <a:r>
              <a:rPr lang="en-US" altLang="en-US" sz="2000" i="0">
                <a:solidFill>
                  <a:schemeClr val="bg1"/>
                </a:solidFill>
                <a:latin typeface="Bernhard Modern Roman" charset="0"/>
              </a:rPr>
              <a:t>    September</a:t>
            </a:r>
          </a:p>
          <a:p>
            <a:pPr>
              <a:lnSpc>
                <a:spcPct val="35000"/>
              </a:lnSpc>
              <a:spcBef>
                <a:spcPct val="50000"/>
              </a:spcBef>
            </a:pPr>
            <a:endParaRPr lang="en-US" altLang="en-US" sz="2000" i="0">
              <a:solidFill>
                <a:srgbClr val="FFFF00"/>
              </a:solidFill>
              <a:latin typeface="Bernhard Modern Roman" charset="0"/>
            </a:endParaRPr>
          </a:p>
          <a:p>
            <a:pPr>
              <a:lnSpc>
                <a:spcPct val="35000"/>
              </a:lnSpc>
              <a:spcBef>
                <a:spcPct val="50000"/>
              </a:spcBef>
            </a:pPr>
            <a:r>
              <a:rPr lang="en-US" altLang="en-US" sz="2000" i="0">
                <a:solidFill>
                  <a:srgbClr val="FF00FF"/>
                </a:solidFill>
                <a:latin typeface="Bernhard Modern Roman" charset="0"/>
              </a:rPr>
              <a:t>Comments:</a:t>
            </a:r>
          </a:p>
          <a:p>
            <a:pPr>
              <a:lnSpc>
                <a:spcPct val="35000"/>
              </a:lnSpc>
              <a:spcBef>
                <a:spcPct val="50000"/>
              </a:spcBef>
            </a:pPr>
            <a:r>
              <a:rPr lang="en-US" altLang="en-US" sz="2000" i="0">
                <a:solidFill>
                  <a:schemeClr val="bg1"/>
                </a:solidFill>
                <a:latin typeface="Bernhard Modern Roman" charset="0"/>
              </a:rPr>
              <a:t>    Fast Flier</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3"/>
          <p:cNvSpPr>
            <a:spLocks noGrp="1"/>
          </p:cNvSpPr>
          <p:nvPr>
            <p:ph type="sldNum" sz="quarter" idx="12"/>
          </p:nvPr>
        </p:nvSpPr>
        <p:spPr/>
        <p:txBody>
          <a:bodyPr/>
          <a:lstStyle/>
          <a:p>
            <a:fld id="{337024C0-BCC3-7348-898A-5C06DE731EB6}" type="slidenum">
              <a:rPr lang="en-US" altLang="en-US"/>
              <a:pPr/>
              <a:t>143</a:t>
            </a:fld>
            <a:endParaRPr lang="en-US" altLang="en-US"/>
          </a:p>
        </p:txBody>
      </p:sp>
      <p:pic>
        <p:nvPicPr>
          <p:cNvPr id="697346" name="Picture 2" descr="Image1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71800" y="2057400"/>
            <a:ext cx="3646488" cy="3695700"/>
          </a:xfrm>
          <a:prstGeom prst="rect">
            <a:avLst/>
          </a:prstGeom>
          <a:noFill/>
          <a:extLst>
            <a:ext uri="{909E8E84-426E-40DD-AFC4-6F175D3DCCD1}">
              <a14:hiddenFill xmlns:a14="http://schemas.microsoft.com/office/drawing/2010/main">
                <a:solidFill>
                  <a:srgbClr val="FFFFFF"/>
                </a:solidFill>
              </a14:hiddenFill>
            </a:ext>
          </a:extLst>
        </p:spPr>
      </p:pic>
      <p:sp>
        <p:nvSpPr>
          <p:cNvPr id="697347" name="Rectangle 3"/>
          <p:cNvSpPr>
            <a:spLocks noChangeArrowheads="1"/>
          </p:cNvSpPr>
          <p:nvPr/>
        </p:nvSpPr>
        <p:spPr bwMode="auto">
          <a:xfrm>
            <a:off x="990600" y="457200"/>
            <a:ext cx="71628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lvl1pPr>
              <a:defRPr sz="2400">
                <a:solidFill>
                  <a:schemeClr val="tx1"/>
                </a:solidFill>
                <a:latin typeface="Times New Roman" charset="0"/>
              </a:defRPr>
            </a:lvl1pPr>
            <a:lvl2pPr>
              <a:defRPr sz="2400">
                <a:solidFill>
                  <a:schemeClr val="tx1"/>
                </a:solidFill>
                <a:latin typeface="Times New Roman" charset="0"/>
              </a:defRPr>
            </a:lvl2pPr>
            <a:lvl3pPr>
              <a:defRPr sz="2400">
                <a:solidFill>
                  <a:schemeClr val="tx1"/>
                </a:solidFill>
                <a:latin typeface="Times New Roman" charset="0"/>
              </a:defRPr>
            </a:lvl3pPr>
            <a:lvl4pPr>
              <a:defRPr sz="2400">
                <a:solidFill>
                  <a:schemeClr val="tx1"/>
                </a:solidFill>
                <a:latin typeface="Times New Roman" charset="0"/>
              </a:defRPr>
            </a:lvl4pPr>
            <a:lvl5pPr>
              <a:defRPr sz="2400">
                <a:solidFill>
                  <a:schemeClr val="tx1"/>
                </a:solidFill>
                <a:latin typeface="Times New Roman" charset="0"/>
              </a:defRPr>
            </a:lvl5pPr>
            <a:lvl6pPr marL="457200" fontAlgn="base">
              <a:spcBef>
                <a:spcPct val="0"/>
              </a:spcBef>
              <a:spcAft>
                <a:spcPct val="0"/>
              </a:spcAft>
              <a:defRPr sz="2400">
                <a:solidFill>
                  <a:schemeClr val="tx1"/>
                </a:solidFill>
                <a:latin typeface="Times New Roman" charset="0"/>
              </a:defRPr>
            </a:lvl6pPr>
            <a:lvl7pPr marL="914400" fontAlgn="base">
              <a:spcBef>
                <a:spcPct val="0"/>
              </a:spcBef>
              <a:spcAft>
                <a:spcPct val="0"/>
              </a:spcAft>
              <a:defRPr sz="2400">
                <a:solidFill>
                  <a:schemeClr val="tx1"/>
                </a:solidFill>
                <a:latin typeface="Times New Roman" charset="0"/>
              </a:defRPr>
            </a:lvl7pPr>
            <a:lvl8pPr marL="1371600" fontAlgn="base">
              <a:spcBef>
                <a:spcPct val="0"/>
              </a:spcBef>
              <a:spcAft>
                <a:spcPct val="0"/>
              </a:spcAft>
              <a:defRPr sz="2400">
                <a:solidFill>
                  <a:schemeClr val="tx1"/>
                </a:solidFill>
                <a:latin typeface="Times New Roman" charset="0"/>
              </a:defRPr>
            </a:lvl8pPr>
            <a:lvl9pPr marL="1828800" fontAlgn="base">
              <a:spcBef>
                <a:spcPct val="0"/>
              </a:spcBef>
              <a:spcAft>
                <a:spcPct val="0"/>
              </a:spcAft>
              <a:defRPr sz="2400">
                <a:solidFill>
                  <a:schemeClr val="tx1"/>
                </a:solidFill>
                <a:latin typeface="Times New Roman" charset="0"/>
              </a:defRPr>
            </a:lvl9pPr>
          </a:lstStyle>
          <a:p>
            <a:pPr algn="ctr"/>
            <a:r>
              <a:rPr lang="en-US" altLang="en-US" sz="4400" i="0">
                <a:solidFill>
                  <a:srgbClr val="FFFF00"/>
                </a:solidFill>
                <a:latin typeface="Bernhard Modern Roman" charset="0"/>
              </a:rPr>
              <a:t>Great Purple Hairstreak</a:t>
            </a:r>
            <a:r>
              <a:rPr lang="en-US" altLang="en-US" sz="3600" i="0">
                <a:solidFill>
                  <a:srgbClr val="FFFF00"/>
                </a:solidFill>
                <a:latin typeface="Bernhard Modern Roman" charset="0"/>
              </a:rPr>
              <a:t/>
            </a:r>
            <a:br>
              <a:rPr lang="en-US" altLang="en-US" sz="3600" i="0">
                <a:solidFill>
                  <a:srgbClr val="FFFF00"/>
                </a:solidFill>
                <a:latin typeface="Bernhard Modern Roman" charset="0"/>
              </a:rPr>
            </a:br>
            <a:endParaRPr lang="en-US" altLang="en-US">
              <a:solidFill>
                <a:srgbClr val="FFFF00"/>
              </a:solidFill>
              <a:latin typeface="Bernhard Modern Roman" charset="0"/>
            </a:endParaRPr>
          </a:p>
        </p:txBody>
      </p:sp>
      <p:pic>
        <p:nvPicPr>
          <p:cNvPr id="697348" name="Picture 4" descr="ahalesu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3600" y="1219200"/>
            <a:ext cx="2819400" cy="2341563"/>
          </a:xfrm>
          <a:prstGeom prst="rect">
            <a:avLst/>
          </a:prstGeom>
          <a:noFill/>
          <a:extLst>
            <a:ext uri="{909E8E84-426E-40DD-AFC4-6F175D3DCCD1}">
              <a14:hiddenFill xmlns:a14="http://schemas.microsoft.com/office/drawing/2010/main">
                <a:solidFill>
                  <a:srgbClr val="FFFFFF"/>
                </a:solidFill>
              </a14:hiddenFill>
            </a:ext>
          </a:extLst>
        </p:spPr>
      </p:pic>
      <p:sp>
        <p:nvSpPr>
          <p:cNvPr id="697349" name="Text Box 5"/>
          <p:cNvSpPr txBox="1">
            <a:spLocks noChangeArrowheads="1"/>
          </p:cNvSpPr>
          <p:nvPr/>
        </p:nvSpPr>
        <p:spPr bwMode="auto">
          <a:xfrm>
            <a:off x="8077200" y="3200400"/>
            <a:ext cx="39211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1400">
                <a:latin typeface="Times New Roman" charset="0"/>
              </a:rPr>
              <a:t>JA</a:t>
            </a:r>
          </a:p>
        </p:txBody>
      </p:sp>
      <p:sp>
        <p:nvSpPr>
          <p:cNvPr id="697350" name="Text Box 6"/>
          <p:cNvSpPr txBox="1">
            <a:spLocks noChangeArrowheads="1"/>
          </p:cNvSpPr>
          <p:nvPr/>
        </p:nvSpPr>
        <p:spPr bwMode="auto">
          <a:xfrm>
            <a:off x="4648200" y="5892800"/>
            <a:ext cx="234315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2800" b="0" i="0">
                <a:solidFill>
                  <a:schemeClr val="hlink"/>
                </a:solidFill>
                <a:latin typeface="Times New Roman" charset="0"/>
              </a:rPr>
              <a:t>Atildes halesus</a:t>
            </a:r>
          </a:p>
        </p:txBody>
      </p:sp>
      <p:sp>
        <p:nvSpPr>
          <p:cNvPr id="697351" name="Rectangle 7"/>
          <p:cNvSpPr>
            <a:spLocks noChangeArrowheads="1"/>
          </p:cNvSpPr>
          <p:nvPr/>
        </p:nvSpPr>
        <p:spPr bwMode="auto">
          <a:xfrm>
            <a:off x="609600" y="1295400"/>
            <a:ext cx="3200400" cy="4338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nSpc>
                <a:spcPct val="35000"/>
              </a:lnSpc>
              <a:spcBef>
                <a:spcPct val="50000"/>
              </a:spcBef>
            </a:pPr>
            <a:r>
              <a:rPr lang="en-US" altLang="en-US" sz="2000" i="0">
                <a:solidFill>
                  <a:srgbClr val="FF00FF"/>
                </a:solidFill>
                <a:latin typeface="Bernhard Modern Roman" charset="0"/>
              </a:rPr>
              <a:t>Range:  </a:t>
            </a:r>
          </a:p>
          <a:p>
            <a:pPr>
              <a:lnSpc>
                <a:spcPct val="35000"/>
              </a:lnSpc>
              <a:spcBef>
                <a:spcPct val="50000"/>
              </a:spcBef>
            </a:pPr>
            <a:r>
              <a:rPr lang="en-US" altLang="en-US" sz="2000" i="0">
                <a:solidFill>
                  <a:srgbClr val="FF00FF"/>
                </a:solidFill>
                <a:latin typeface="Bernhard Modern Roman" charset="0"/>
              </a:rPr>
              <a:t>     </a:t>
            </a:r>
            <a:r>
              <a:rPr lang="en-US" altLang="en-US" sz="2000" i="0">
                <a:solidFill>
                  <a:schemeClr val="bg1"/>
                </a:solidFill>
                <a:latin typeface="Bernhard Modern Roman" charset="0"/>
              </a:rPr>
              <a:t>Widespread</a:t>
            </a:r>
          </a:p>
          <a:p>
            <a:pPr>
              <a:lnSpc>
                <a:spcPct val="35000"/>
              </a:lnSpc>
              <a:spcBef>
                <a:spcPct val="50000"/>
              </a:spcBef>
            </a:pPr>
            <a:endParaRPr lang="en-US" altLang="en-US" sz="2000" i="0">
              <a:solidFill>
                <a:srgbClr val="FF00FF"/>
              </a:solidFill>
              <a:latin typeface="Bernhard Modern Roman" charset="0"/>
            </a:endParaRPr>
          </a:p>
          <a:p>
            <a:pPr>
              <a:lnSpc>
                <a:spcPct val="35000"/>
              </a:lnSpc>
              <a:spcBef>
                <a:spcPct val="50000"/>
              </a:spcBef>
            </a:pPr>
            <a:r>
              <a:rPr lang="en-US" altLang="en-US" sz="2000" i="0">
                <a:solidFill>
                  <a:srgbClr val="FF00FF"/>
                </a:solidFill>
                <a:latin typeface="Bernhard Modern Roman" charset="0"/>
              </a:rPr>
              <a:t>Host Plant(s)</a:t>
            </a:r>
          </a:p>
          <a:p>
            <a:pPr>
              <a:lnSpc>
                <a:spcPct val="35000"/>
              </a:lnSpc>
              <a:spcBef>
                <a:spcPct val="50000"/>
              </a:spcBef>
            </a:pPr>
            <a:r>
              <a:rPr lang="en-US" altLang="en-US" sz="2000" i="0">
                <a:solidFill>
                  <a:srgbClr val="FFFF00"/>
                </a:solidFill>
                <a:latin typeface="Bernhard Modern Roman" charset="0"/>
              </a:rPr>
              <a:t>     </a:t>
            </a:r>
            <a:r>
              <a:rPr lang="en-US" altLang="en-US" sz="2000" i="0">
                <a:solidFill>
                  <a:schemeClr val="bg1"/>
                </a:solidFill>
                <a:latin typeface="Bernhard Modern Roman" charset="0"/>
              </a:rPr>
              <a:t>Mistletoe</a:t>
            </a:r>
          </a:p>
          <a:p>
            <a:pPr>
              <a:lnSpc>
                <a:spcPct val="35000"/>
              </a:lnSpc>
              <a:spcBef>
                <a:spcPct val="50000"/>
              </a:spcBef>
            </a:pPr>
            <a:endParaRPr lang="en-US" altLang="en-US" sz="2000" i="0">
              <a:solidFill>
                <a:srgbClr val="FFFF00"/>
              </a:solidFill>
              <a:latin typeface="Bernhard Modern Roman" charset="0"/>
            </a:endParaRPr>
          </a:p>
          <a:p>
            <a:pPr>
              <a:lnSpc>
                <a:spcPct val="35000"/>
              </a:lnSpc>
              <a:spcBef>
                <a:spcPct val="50000"/>
              </a:spcBef>
            </a:pPr>
            <a:r>
              <a:rPr lang="en-US" altLang="en-US" sz="2000" i="0">
                <a:solidFill>
                  <a:srgbClr val="FF00FF"/>
                </a:solidFill>
                <a:latin typeface="Bernhard Modern Roman" charset="0"/>
              </a:rPr>
              <a:t>Attractors  </a:t>
            </a:r>
          </a:p>
          <a:p>
            <a:pPr>
              <a:lnSpc>
                <a:spcPct val="35000"/>
              </a:lnSpc>
              <a:spcBef>
                <a:spcPct val="50000"/>
              </a:spcBef>
            </a:pPr>
            <a:r>
              <a:rPr lang="en-US" altLang="en-US" sz="2000" i="0">
                <a:solidFill>
                  <a:srgbClr val="FFFF00"/>
                </a:solidFill>
                <a:latin typeface="Bernhard Modern Roman" charset="0"/>
              </a:rPr>
              <a:t>     </a:t>
            </a:r>
            <a:r>
              <a:rPr lang="en-US" altLang="en-US" sz="2000" i="0">
                <a:solidFill>
                  <a:schemeClr val="bg1"/>
                </a:solidFill>
                <a:latin typeface="Bernhard Modern Roman" charset="0"/>
              </a:rPr>
              <a:t>Eupatorim  </a:t>
            </a:r>
          </a:p>
          <a:p>
            <a:pPr>
              <a:lnSpc>
                <a:spcPct val="35000"/>
              </a:lnSpc>
              <a:spcBef>
                <a:spcPct val="50000"/>
              </a:spcBef>
            </a:pPr>
            <a:r>
              <a:rPr lang="en-US" altLang="en-US" sz="2000" i="0">
                <a:solidFill>
                  <a:schemeClr val="bg1"/>
                </a:solidFill>
                <a:latin typeface="Bernhard Modern Roman" charset="0"/>
              </a:rPr>
              <a:t>     Asters</a:t>
            </a:r>
          </a:p>
          <a:p>
            <a:pPr>
              <a:lnSpc>
                <a:spcPct val="35000"/>
              </a:lnSpc>
              <a:spcBef>
                <a:spcPct val="50000"/>
              </a:spcBef>
            </a:pPr>
            <a:r>
              <a:rPr lang="en-US" altLang="en-US" sz="2000" i="0">
                <a:solidFill>
                  <a:schemeClr val="bg1"/>
                </a:solidFill>
                <a:latin typeface="Bernhard Modern Roman" charset="0"/>
              </a:rPr>
              <a:t>     Phlox</a:t>
            </a:r>
          </a:p>
          <a:p>
            <a:pPr>
              <a:lnSpc>
                <a:spcPct val="35000"/>
              </a:lnSpc>
              <a:spcBef>
                <a:spcPct val="50000"/>
              </a:spcBef>
            </a:pPr>
            <a:endParaRPr lang="en-US" altLang="en-US" sz="2000" i="0">
              <a:solidFill>
                <a:srgbClr val="FFFF00"/>
              </a:solidFill>
              <a:latin typeface="Bernhard Modern Roman" charset="0"/>
            </a:endParaRPr>
          </a:p>
          <a:p>
            <a:pPr>
              <a:lnSpc>
                <a:spcPct val="35000"/>
              </a:lnSpc>
              <a:spcBef>
                <a:spcPct val="50000"/>
              </a:spcBef>
            </a:pPr>
            <a:r>
              <a:rPr lang="en-US" altLang="en-US" sz="2000" i="0">
                <a:solidFill>
                  <a:srgbClr val="FF00FF"/>
                </a:solidFill>
                <a:latin typeface="Bernhard Modern Roman" charset="0"/>
              </a:rPr>
              <a:t>Brood Period:	</a:t>
            </a:r>
          </a:p>
          <a:p>
            <a:pPr>
              <a:lnSpc>
                <a:spcPct val="35000"/>
              </a:lnSpc>
              <a:spcBef>
                <a:spcPct val="50000"/>
              </a:spcBef>
            </a:pPr>
            <a:r>
              <a:rPr lang="en-US" altLang="en-US" sz="2000" i="0">
                <a:solidFill>
                  <a:srgbClr val="FFFF00"/>
                </a:solidFill>
                <a:latin typeface="Bernhard Modern Roman" charset="0"/>
              </a:rPr>
              <a:t>    </a:t>
            </a:r>
            <a:r>
              <a:rPr lang="en-US" altLang="en-US" sz="2000" i="0">
                <a:solidFill>
                  <a:schemeClr val="bg1"/>
                </a:solidFill>
                <a:latin typeface="Bernhard Modern Roman" charset="0"/>
              </a:rPr>
              <a:t>February, April</a:t>
            </a:r>
          </a:p>
          <a:p>
            <a:pPr>
              <a:lnSpc>
                <a:spcPct val="35000"/>
              </a:lnSpc>
              <a:spcBef>
                <a:spcPct val="50000"/>
              </a:spcBef>
            </a:pPr>
            <a:endParaRPr lang="en-US" altLang="en-US" sz="2000" i="0">
              <a:solidFill>
                <a:schemeClr val="bg1"/>
              </a:solidFill>
              <a:latin typeface="Bernhard Modern Roman" charset="0"/>
            </a:endParaRPr>
          </a:p>
          <a:p>
            <a:pPr>
              <a:lnSpc>
                <a:spcPct val="35000"/>
              </a:lnSpc>
              <a:spcBef>
                <a:spcPct val="50000"/>
              </a:spcBef>
            </a:pPr>
            <a:r>
              <a:rPr lang="en-US" altLang="en-US" sz="2000" i="0">
                <a:solidFill>
                  <a:srgbClr val="FF00FF"/>
                </a:solidFill>
                <a:latin typeface="Bernhard Modern Roman" charset="0"/>
              </a:rPr>
              <a:t>Comments:</a:t>
            </a:r>
          </a:p>
          <a:p>
            <a:pPr>
              <a:lnSpc>
                <a:spcPct val="35000"/>
              </a:lnSpc>
              <a:spcBef>
                <a:spcPct val="50000"/>
              </a:spcBef>
            </a:pPr>
            <a:r>
              <a:rPr lang="en-US" altLang="en-US" sz="2000" i="0">
                <a:solidFill>
                  <a:schemeClr val="bg1"/>
                </a:solidFill>
                <a:latin typeface="Bernhard Modern Roman" charset="0"/>
              </a:rPr>
              <a:t>    Difficult to </a:t>
            </a:r>
          </a:p>
          <a:p>
            <a:pPr>
              <a:lnSpc>
                <a:spcPct val="35000"/>
              </a:lnSpc>
              <a:spcBef>
                <a:spcPct val="50000"/>
              </a:spcBef>
            </a:pPr>
            <a:r>
              <a:rPr lang="en-US" altLang="en-US" sz="2000" i="0">
                <a:solidFill>
                  <a:schemeClr val="bg1"/>
                </a:solidFill>
                <a:latin typeface="Bernhard Modern Roman" charset="0"/>
              </a:rPr>
              <a:t>    observe</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3"/>
          <p:cNvSpPr>
            <a:spLocks noGrp="1"/>
          </p:cNvSpPr>
          <p:nvPr>
            <p:ph type="sldNum" sz="quarter" idx="12"/>
          </p:nvPr>
        </p:nvSpPr>
        <p:spPr/>
        <p:txBody>
          <a:bodyPr/>
          <a:lstStyle/>
          <a:p>
            <a:fld id="{C5A4A557-DBB7-894E-9B20-B8771F033E76}" type="slidenum">
              <a:rPr lang="en-US" altLang="en-US"/>
              <a:pPr/>
              <a:t>144</a:t>
            </a:fld>
            <a:endParaRPr lang="en-US" altLang="en-US"/>
          </a:p>
        </p:txBody>
      </p:sp>
      <p:sp>
        <p:nvSpPr>
          <p:cNvPr id="698370" name="Rectangle 2"/>
          <p:cNvSpPr>
            <a:spLocks noChangeArrowheads="1"/>
          </p:cNvSpPr>
          <p:nvPr/>
        </p:nvSpPr>
        <p:spPr bwMode="auto">
          <a:xfrm>
            <a:off x="914400" y="457200"/>
            <a:ext cx="71628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lvl1pPr>
              <a:defRPr sz="2400">
                <a:solidFill>
                  <a:schemeClr val="tx1"/>
                </a:solidFill>
                <a:latin typeface="Times New Roman" charset="0"/>
              </a:defRPr>
            </a:lvl1pPr>
            <a:lvl2pPr>
              <a:defRPr sz="2400">
                <a:solidFill>
                  <a:schemeClr val="tx1"/>
                </a:solidFill>
                <a:latin typeface="Times New Roman" charset="0"/>
              </a:defRPr>
            </a:lvl2pPr>
            <a:lvl3pPr>
              <a:defRPr sz="2400">
                <a:solidFill>
                  <a:schemeClr val="tx1"/>
                </a:solidFill>
                <a:latin typeface="Times New Roman" charset="0"/>
              </a:defRPr>
            </a:lvl3pPr>
            <a:lvl4pPr>
              <a:defRPr sz="2400">
                <a:solidFill>
                  <a:schemeClr val="tx1"/>
                </a:solidFill>
                <a:latin typeface="Times New Roman" charset="0"/>
              </a:defRPr>
            </a:lvl4pPr>
            <a:lvl5pPr>
              <a:defRPr sz="2400">
                <a:solidFill>
                  <a:schemeClr val="tx1"/>
                </a:solidFill>
                <a:latin typeface="Times New Roman" charset="0"/>
              </a:defRPr>
            </a:lvl5pPr>
            <a:lvl6pPr marL="457200" fontAlgn="base">
              <a:spcBef>
                <a:spcPct val="0"/>
              </a:spcBef>
              <a:spcAft>
                <a:spcPct val="0"/>
              </a:spcAft>
              <a:defRPr sz="2400">
                <a:solidFill>
                  <a:schemeClr val="tx1"/>
                </a:solidFill>
                <a:latin typeface="Times New Roman" charset="0"/>
              </a:defRPr>
            </a:lvl6pPr>
            <a:lvl7pPr marL="914400" fontAlgn="base">
              <a:spcBef>
                <a:spcPct val="0"/>
              </a:spcBef>
              <a:spcAft>
                <a:spcPct val="0"/>
              </a:spcAft>
              <a:defRPr sz="2400">
                <a:solidFill>
                  <a:schemeClr val="tx1"/>
                </a:solidFill>
                <a:latin typeface="Times New Roman" charset="0"/>
              </a:defRPr>
            </a:lvl7pPr>
            <a:lvl8pPr marL="1371600" fontAlgn="base">
              <a:spcBef>
                <a:spcPct val="0"/>
              </a:spcBef>
              <a:spcAft>
                <a:spcPct val="0"/>
              </a:spcAft>
              <a:defRPr sz="2400">
                <a:solidFill>
                  <a:schemeClr val="tx1"/>
                </a:solidFill>
                <a:latin typeface="Times New Roman" charset="0"/>
              </a:defRPr>
            </a:lvl8pPr>
            <a:lvl9pPr marL="1828800" fontAlgn="base">
              <a:spcBef>
                <a:spcPct val="0"/>
              </a:spcBef>
              <a:spcAft>
                <a:spcPct val="0"/>
              </a:spcAft>
              <a:defRPr sz="2400">
                <a:solidFill>
                  <a:schemeClr val="tx1"/>
                </a:solidFill>
                <a:latin typeface="Times New Roman" charset="0"/>
              </a:defRPr>
            </a:lvl9pPr>
          </a:lstStyle>
          <a:p>
            <a:pPr algn="ctr"/>
            <a:r>
              <a:rPr lang="en-US" altLang="en-US" sz="4400" i="0">
                <a:solidFill>
                  <a:srgbClr val="FFFF00"/>
                </a:solidFill>
                <a:latin typeface="Bernhard Modern Roman" charset="0"/>
              </a:rPr>
              <a:t>Little Wood Satyr</a:t>
            </a:r>
            <a:r>
              <a:rPr lang="en-US" altLang="en-US" sz="3600" i="0">
                <a:solidFill>
                  <a:srgbClr val="FFFF00"/>
                </a:solidFill>
                <a:latin typeface="Bernhard Modern Roman" charset="0"/>
              </a:rPr>
              <a:t/>
            </a:r>
            <a:br>
              <a:rPr lang="en-US" altLang="en-US" sz="3600" i="0">
                <a:solidFill>
                  <a:srgbClr val="FFFF00"/>
                </a:solidFill>
                <a:latin typeface="Bernhard Modern Roman" charset="0"/>
              </a:rPr>
            </a:br>
            <a:endParaRPr lang="en-US" altLang="en-US">
              <a:solidFill>
                <a:srgbClr val="FFFF00"/>
              </a:solidFill>
              <a:latin typeface="Bernhard Modern Roman" charset="0"/>
            </a:endParaRPr>
          </a:p>
        </p:txBody>
      </p:sp>
      <p:sp>
        <p:nvSpPr>
          <p:cNvPr id="698371" name="Text Box 3"/>
          <p:cNvSpPr txBox="1">
            <a:spLocks noChangeArrowheads="1"/>
          </p:cNvSpPr>
          <p:nvPr/>
        </p:nvSpPr>
        <p:spPr bwMode="auto">
          <a:xfrm>
            <a:off x="4419600" y="5943600"/>
            <a:ext cx="246062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2800" b="0" i="0">
                <a:solidFill>
                  <a:schemeClr val="hlink"/>
                </a:solidFill>
                <a:latin typeface="Times New Roman" charset="0"/>
              </a:rPr>
              <a:t>Megisto cymela</a:t>
            </a:r>
          </a:p>
        </p:txBody>
      </p:sp>
      <p:pic>
        <p:nvPicPr>
          <p:cNvPr id="698372" name="Picture 4" descr="Image9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9000" y="1600200"/>
            <a:ext cx="5029200" cy="3970338"/>
          </a:xfrm>
          <a:prstGeom prst="rect">
            <a:avLst/>
          </a:prstGeom>
          <a:noFill/>
          <a:extLst>
            <a:ext uri="{909E8E84-426E-40DD-AFC4-6F175D3DCCD1}">
              <a14:hiddenFill xmlns:a14="http://schemas.microsoft.com/office/drawing/2010/main">
                <a:solidFill>
                  <a:srgbClr val="FFFFFF"/>
                </a:solidFill>
              </a14:hiddenFill>
            </a:ext>
          </a:extLst>
        </p:spPr>
      </p:pic>
      <p:sp>
        <p:nvSpPr>
          <p:cNvPr id="698373" name="Rectangle 5"/>
          <p:cNvSpPr>
            <a:spLocks noChangeArrowheads="1"/>
          </p:cNvSpPr>
          <p:nvPr/>
        </p:nvSpPr>
        <p:spPr bwMode="auto">
          <a:xfrm>
            <a:off x="609600" y="1295400"/>
            <a:ext cx="3200400" cy="459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nSpc>
                <a:spcPct val="35000"/>
              </a:lnSpc>
              <a:spcBef>
                <a:spcPct val="50000"/>
              </a:spcBef>
            </a:pPr>
            <a:r>
              <a:rPr lang="en-US" altLang="en-US" sz="2000" i="0">
                <a:solidFill>
                  <a:srgbClr val="FF00FF"/>
                </a:solidFill>
                <a:latin typeface="Bernhard Modern Roman" charset="0"/>
              </a:rPr>
              <a:t>Range:  </a:t>
            </a:r>
          </a:p>
          <a:p>
            <a:pPr>
              <a:lnSpc>
                <a:spcPct val="35000"/>
              </a:lnSpc>
              <a:spcBef>
                <a:spcPct val="50000"/>
              </a:spcBef>
            </a:pPr>
            <a:r>
              <a:rPr lang="en-US" altLang="en-US" sz="2000" i="0">
                <a:solidFill>
                  <a:srgbClr val="FF00FF"/>
                </a:solidFill>
                <a:latin typeface="Bernhard Modern Roman" charset="0"/>
              </a:rPr>
              <a:t>       </a:t>
            </a:r>
            <a:r>
              <a:rPr lang="en-US" altLang="en-US" sz="2000" i="0">
                <a:solidFill>
                  <a:schemeClr val="bg1"/>
                </a:solidFill>
                <a:latin typeface="Bernhard Modern Roman" charset="0"/>
              </a:rPr>
              <a:t>Widespread</a:t>
            </a:r>
          </a:p>
          <a:p>
            <a:pPr>
              <a:lnSpc>
                <a:spcPct val="35000"/>
              </a:lnSpc>
              <a:spcBef>
                <a:spcPct val="50000"/>
              </a:spcBef>
            </a:pPr>
            <a:endParaRPr lang="en-US" altLang="en-US" sz="2000" i="0">
              <a:solidFill>
                <a:srgbClr val="FF00FF"/>
              </a:solidFill>
              <a:latin typeface="Bernhard Modern Roman" charset="0"/>
            </a:endParaRPr>
          </a:p>
          <a:p>
            <a:pPr>
              <a:lnSpc>
                <a:spcPct val="35000"/>
              </a:lnSpc>
              <a:spcBef>
                <a:spcPct val="50000"/>
              </a:spcBef>
            </a:pPr>
            <a:r>
              <a:rPr lang="en-US" altLang="en-US" sz="2000" i="0">
                <a:solidFill>
                  <a:srgbClr val="FF00FF"/>
                </a:solidFill>
                <a:latin typeface="Bernhard Modern Roman" charset="0"/>
              </a:rPr>
              <a:t>Host Plant(s)</a:t>
            </a:r>
          </a:p>
          <a:p>
            <a:pPr>
              <a:lnSpc>
                <a:spcPct val="35000"/>
              </a:lnSpc>
              <a:spcBef>
                <a:spcPct val="50000"/>
              </a:spcBef>
            </a:pPr>
            <a:r>
              <a:rPr lang="en-US" altLang="en-US" sz="2000" i="0">
                <a:solidFill>
                  <a:srgbClr val="FFFF00"/>
                </a:solidFill>
                <a:latin typeface="Bernhard Modern Roman" charset="0"/>
              </a:rPr>
              <a:t>     </a:t>
            </a:r>
            <a:r>
              <a:rPr lang="en-US" altLang="en-US" sz="2000" i="0">
                <a:solidFill>
                  <a:schemeClr val="bg1"/>
                </a:solidFill>
                <a:latin typeface="Bernhard Modern Roman" charset="0"/>
              </a:rPr>
              <a:t>Grasses (Poa) </a:t>
            </a:r>
          </a:p>
          <a:p>
            <a:pPr>
              <a:lnSpc>
                <a:spcPct val="35000"/>
              </a:lnSpc>
              <a:spcBef>
                <a:spcPct val="50000"/>
              </a:spcBef>
            </a:pPr>
            <a:endParaRPr lang="en-US" altLang="en-US" sz="2000" i="0">
              <a:solidFill>
                <a:srgbClr val="FFFF00"/>
              </a:solidFill>
              <a:latin typeface="Bernhard Modern Roman" charset="0"/>
            </a:endParaRPr>
          </a:p>
          <a:p>
            <a:pPr>
              <a:lnSpc>
                <a:spcPct val="35000"/>
              </a:lnSpc>
              <a:spcBef>
                <a:spcPct val="50000"/>
              </a:spcBef>
            </a:pPr>
            <a:r>
              <a:rPr lang="en-US" altLang="en-US" sz="2000" i="0">
                <a:solidFill>
                  <a:srgbClr val="FF00FF"/>
                </a:solidFill>
                <a:latin typeface="Bernhard Modern Roman" charset="0"/>
              </a:rPr>
              <a:t>Attractors  </a:t>
            </a:r>
          </a:p>
          <a:p>
            <a:pPr>
              <a:lnSpc>
                <a:spcPct val="35000"/>
              </a:lnSpc>
              <a:spcBef>
                <a:spcPct val="50000"/>
              </a:spcBef>
            </a:pPr>
            <a:r>
              <a:rPr lang="en-US" altLang="en-US" sz="2000" i="0">
                <a:solidFill>
                  <a:srgbClr val="FFFF00"/>
                </a:solidFill>
                <a:latin typeface="Bernhard Modern Roman" charset="0"/>
              </a:rPr>
              <a:t>     </a:t>
            </a:r>
            <a:r>
              <a:rPr lang="en-US" altLang="en-US" sz="2000" i="0">
                <a:solidFill>
                  <a:schemeClr val="bg1"/>
                </a:solidFill>
                <a:latin typeface="Bernhard Modern Roman" charset="0"/>
              </a:rPr>
              <a:t>Eupatorium  </a:t>
            </a:r>
          </a:p>
          <a:p>
            <a:pPr>
              <a:lnSpc>
                <a:spcPct val="35000"/>
              </a:lnSpc>
              <a:spcBef>
                <a:spcPct val="50000"/>
              </a:spcBef>
            </a:pPr>
            <a:r>
              <a:rPr lang="en-US" altLang="en-US" sz="2000" i="0">
                <a:solidFill>
                  <a:schemeClr val="bg1"/>
                </a:solidFill>
                <a:latin typeface="Bernhard Modern Roman" charset="0"/>
              </a:rPr>
              <a:t>     Thistle</a:t>
            </a:r>
          </a:p>
          <a:p>
            <a:pPr>
              <a:lnSpc>
                <a:spcPct val="35000"/>
              </a:lnSpc>
              <a:spcBef>
                <a:spcPct val="50000"/>
              </a:spcBef>
            </a:pPr>
            <a:r>
              <a:rPr lang="en-US" altLang="en-US" sz="2000" i="0">
                <a:solidFill>
                  <a:schemeClr val="bg1"/>
                </a:solidFill>
                <a:latin typeface="Bernhard Modern Roman" charset="0"/>
              </a:rPr>
              <a:t>     Verbena</a:t>
            </a:r>
          </a:p>
          <a:p>
            <a:pPr>
              <a:lnSpc>
                <a:spcPct val="35000"/>
              </a:lnSpc>
              <a:spcBef>
                <a:spcPct val="50000"/>
              </a:spcBef>
            </a:pPr>
            <a:r>
              <a:rPr lang="en-US" altLang="en-US" sz="2000" i="0">
                <a:solidFill>
                  <a:schemeClr val="bg1"/>
                </a:solidFill>
                <a:latin typeface="Bernhard Modern Roman" charset="0"/>
              </a:rPr>
              <a:t>     Asters</a:t>
            </a:r>
          </a:p>
          <a:p>
            <a:pPr>
              <a:lnSpc>
                <a:spcPct val="35000"/>
              </a:lnSpc>
              <a:spcBef>
                <a:spcPct val="50000"/>
              </a:spcBef>
            </a:pPr>
            <a:r>
              <a:rPr lang="en-US" altLang="en-US" sz="2000" i="0">
                <a:solidFill>
                  <a:schemeClr val="bg1"/>
                </a:solidFill>
                <a:latin typeface="Bernhard Modern Roman" charset="0"/>
              </a:rPr>
              <a:t>     Erigeron</a:t>
            </a:r>
          </a:p>
          <a:p>
            <a:pPr>
              <a:lnSpc>
                <a:spcPct val="35000"/>
              </a:lnSpc>
              <a:spcBef>
                <a:spcPct val="50000"/>
              </a:spcBef>
            </a:pPr>
            <a:endParaRPr lang="en-US" altLang="en-US" sz="2000" i="0">
              <a:solidFill>
                <a:srgbClr val="FFFF00"/>
              </a:solidFill>
              <a:latin typeface="Bernhard Modern Roman" charset="0"/>
            </a:endParaRPr>
          </a:p>
          <a:p>
            <a:pPr>
              <a:lnSpc>
                <a:spcPct val="35000"/>
              </a:lnSpc>
              <a:spcBef>
                <a:spcPct val="50000"/>
              </a:spcBef>
            </a:pPr>
            <a:r>
              <a:rPr lang="en-US" altLang="en-US" sz="2000" i="0">
                <a:solidFill>
                  <a:srgbClr val="FF00FF"/>
                </a:solidFill>
                <a:latin typeface="Bernhard Modern Roman" charset="0"/>
              </a:rPr>
              <a:t>Brood Period:	</a:t>
            </a:r>
          </a:p>
          <a:p>
            <a:pPr>
              <a:lnSpc>
                <a:spcPct val="35000"/>
              </a:lnSpc>
              <a:spcBef>
                <a:spcPct val="50000"/>
              </a:spcBef>
            </a:pPr>
            <a:r>
              <a:rPr lang="en-US" altLang="en-US" sz="2000" i="0">
                <a:solidFill>
                  <a:srgbClr val="FFFF00"/>
                </a:solidFill>
                <a:latin typeface="Bernhard Modern Roman" charset="0"/>
              </a:rPr>
              <a:t>    </a:t>
            </a:r>
            <a:r>
              <a:rPr lang="en-US" altLang="en-US" sz="2000" i="0">
                <a:solidFill>
                  <a:schemeClr val="bg1"/>
                </a:solidFill>
                <a:latin typeface="Bernhard Modern Roman" charset="0"/>
              </a:rPr>
              <a:t>March - October</a:t>
            </a:r>
          </a:p>
          <a:p>
            <a:pPr>
              <a:lnSpc>
                <a:spcPct val="35000"/>
              </a:lnSpc>
              <a:spcBef>
                <a:spcPct val="50000"/>
              </a:spcBef>
            </a:pPr>
            <a:endParaRPr lang="en-US" altLang="en-US" sz="2000" i="0">
              <a:solidFill>
                <a:srgbClr val="FFFF00"/>
              </a:solidFill>
              <a:latin typeface="Bernhard Modern Roman" charset="0"/>
            </a:endParaRPr>
          </a:p>
          <a:p>
            <a:pPr>
              <a:lnSpc>
                <a:spcPct val="35000"/>
              </a:lnSpc>
              <a:spcBef>
                <a:spcPct val="50000"/>
              </a:spcBef>
            </a:pPr>
            <a:r>
              <a:rPr lang="en-US" altLang="en-US" sz="2000" i="0">
                <a:solidFill>
                  <a:srgbClr val="FF00FF"/>
                </a:solidFill>
                <a:latin typeface="Bernhard Modern Roman" charset="0"/>
              </a:rPr>
              <a:t>Comments:</a:t>
            </a:r>
          </a:p>
          <a:p>
            <a:pPr>
              <a:lnSpc>
                <a:spcPct val="35000"/>
              </a:lnSpc>
              <a:spcBef>
                <a:spcPct val="50000"/>
              </a:spcBef>
            </a:pPr>
            <a:r>
              <a:rPr lang="en-US" altLang="en-US" sz="2000" i="0">
                <a:solidFill>
                  <a:schemeClr val="bg1"/>
                </a:solidFill>
                <a:latin typeface="Bernhard Modern Roman" charset="0"/>
              </a:rPr>
              <a:t>    Expert at Camoflage</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3"/>
          <p:cNvSpPr>
            <a:spLocks noGrp="1"/>
          </p:cNvSpPr>
          <p:nvPr>
            <p:ph type="sldNum" sz="quarter" idx="12"/>
          </p:nvPr>
        </p:nvSpPr>
        <p:spPr/>
        <p:txBody>
          <a:bodyPr/>
          <a:lstStyle/>
          <a:p>
            <a:fld id="{93B70C94-1AF9-0940-B669-96206A3FBBC5}" type="slidenum">
              <a:rPr lang="en-US" altLang="en-US"/>
              <a:pPr/>
              <a:t>145</a:t>
            </a:fld>
            <a:endParaRPr lang="en-US" altLang="en-US"/>
          </a:p>
        </p:txBody>
      </p:sp>
      <p:pic>
        <p:nvPicPr>
          <p:cNvPr id="699394" name="Picture 2" descr="QUESTION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00600" y="1371600"/>
            <a:ext cx="3200400" cy="4800600"/>
          </a:xfrm>
          <a:prstGeom prst="rect">
            <a:avLst/>
          </a:prstGeom>
          <a:noFill/>
          <a:extLst>
            <a:ext uri="{909E8E84-426E-40DD-AFC4-6F175D3DCCD1}">
              <a14:hiddenFill xmlns:a14="http://schemas.microsoft.com/office/drawing/2010/main">
                <a:solidFill>
                  <a:srgbClr val="FFFFFF"/>
                </a:solidFill>
              </a14:hiddenFill>
            </a:ext>
          </a:extLst>
        </p:spPr>
      </p:pic>
      <p:sp>
        <p:nvSpPr>
          <p:cNvPr id="699395" name="Rectangle 3"/>
          <p:cNvSpPr>
            <a:spLocks noChangeArrowheads="1"/>
          </p:cNvSpPr>
          <p:nvPr/>
        </p:nvSpPr>
        <p:spPr bwMode="auto">
          <a:xfrm>
            <a:off x="914400" y="304800"/>
            <a:ext cx="71628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lvl1pPr>
              <a:defRPr sz="2400">
                <a:solidFill>
                  <a:schemeClr val="tx1"/>
                </a:solidFill>
                <a:latin typeface="Times New Roman" charset="0"/>
              </a:defRPr>
            </a:lvl1pPr>
            <a:lvl2pPr>
              <a:defRPr sz="2400">
                <a:solidFill>
                  <a:schemeClr val="tx1"/>
                </a:solidFill>
                <a:latin typeface="Times New Roman" charset="0"/>
              </a:defRPr>
            </a:lvl2pPr>
            <a:lvl3pPr>
              <a:defRPr sz="2400">
                <a:solidFill>
                  <a:schemeClr val="tx1"/>
                </a:solidFill>
                <a:latin typeface="Times New Roman" charset="0"/>
              </a:defRPr>
            </a:lvl3pPr>
            <a:lvl4pPr>
              <a:defRPr sz="2400">
                <a:solidFill>
                  <a:schemeClr val="tx1"/>
                </a:solidFill>
                <a:latin typeface="Times New Roman" charset="0"/>
              </a:defRPr>
            </a:lvl4pPr>
            <a:lvl5pPr>
              <a:defRPr sz="2400">
                <a:solidFill>
                  <a:schemeClr val="tx1"/>
                </a:solidFill>
                <a:latin typeface="Times New Roman" charset="0"/>
              </a:defRPr>
            </a:lvl5pPr>
            <a:lvl6pPr marL="457200" fontAlgn="base">
              <a:spcBef>
                <a:spcPct val="0"/>
              </a:spcBef>
              <a:spcAft>
                <a:spcPct val="0"/>
              </a:spcAft>
              <a:defRPr sz="2400">
                <a:solidFill>
                  <a:schemeClr val="tx1"/>
                </a:solidFill>
                <a:latin typeface="Times New Roman" charset="0"/>
              </a:defRPr>
            </a:lvl6pPr>
            <a:lvl7pPr marL="914400" fontAlgn="base">
              <a:spcBef>
                <a:spcPct val="0"/>
              </a:spcBef>
              <a:spcAft>
                <a:spcPct val="0"/>
              </a:spcAft>
              <a:defRPr sz="2400">
                <a:solidFill>
                  <a:schemeClr val="tx1"/>
                </a:solidFill>
                <a:latin typeface="Times New Roman" charset="0"/>
              </a:defRPr>
            </a:lvl7pPr>
            <a:lvl8pPr marL="1371600" fontAlgn="base">
              <a:spcBef>
                <a:spcPct val="0"/>
              </a:spcBef>
              <a:spcAft>
                <a:spcPct val="0"/>
              </a:spcAft>
              <a:defRPr sz="2400">
                <a:solidFill>
                  <a:schemeClr val="tx1"/>
                </a:solidFill>
                <a:latin typeface="Times New Roman" charset="0"/>
              </a:defRPr>
            </a:lvl8pPr>
            <a:lvl9pPr marL="1828800" fontAlgn="base">
              <a:spcBef>
                <a:spcPct val="0"/>
              </a:spcBef>
              <a:spcAft>
                <a:spcPct val="0"/>
              </a:spcAft>
              <a:defRPr sz="2400">
                <a:solidFill>
                  <a:schemeClr val="tx1"/>
                </a:solidFill>
                <a:latin typeface="Times New Roman" charset="0"/>
              </a:defRPr>
            </a:lvl9pPr>
          </a:lstStyle>
          <a:p>
            <a:pPr algn="ctr"/>
            <a:r>
              <a:rPr lang="en-US" altLang="en-US" sz="4400" i="0">
                <a:solidFill>
                  <a:srgbClr val="FFFF00"/>
                </a:solidFill>
                <a:latin typeface="Bernhard Modern Roman" charset="0"/>
              </a:rPr>
              <a:t>Questionmark</a:t>
            </a:r>
            <a:endParaRPr lang="en-US" altLang="en-US">
              <a:solidFill>
                <a:srgbClr val="FFFF00"/>
              </a:solidFill>
              <a:latin typeface="Bernhard Modern Roman" charset="0"/>
            </a:endParaRPr>
          </a:p>
        </p:txBody>
      </p:sp>
      <p:sp>
        <p:nvSpPr>
          <p:cNvPr id="699396" name="Text Box 4"/>
          <p:cNvSpPr txBox="1">
            <a:spLocks noChangeArrowheads="1"/>
          </p:cNvSpPr>
          <p:nvPr/>
        </p:nvSpPr>
        <p:spPr bwMode="auto">
          <a:xfrm>
            <a:off x="4495800" y="6096000"/>
            <a:ext cx="3786188"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2800" b="0" i="0">
                <a:solidFill>
                  <a:schemeClr val="hlink"/>
                </a:solidFill>
                <a:latin typeface="Times New Roman" charset="0"/>
              </a:rPr>
              <a:t>Polygonia interrogationis</a:t>
            </a:r>
          </a:p>
        </p:txBody>
      </p:sp>
      <p:sp>
        <p:nvSpPr>
          <p:cNvPr id="699397" name="Rectangle 5"/>
          <p:cNvSpPr>
            <a:spLocks noChangeArrowheads="1"/>
          </p:cNvSpPr>
          <p:nvPr/>
        </p:nvSpPr>
        <p:spPr bwMode="auto">
          <a:xfrm>
            <a:off x="609600" y="1225550"/>
            <a:ext cx="4191000" cy="4856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nSpc>
                <a:spcPct val="35000"/>
              </a:lnSpc>
              <a:spcBef>
                <a:spcPct val="50000"/>
              </a:spcBef>
            </a:pPr>
            <a:r>
              <a:rPr lang="en-US" altLang="en-US" sz="2000" i="0">
                <a:solidFill>
                  <a:srgbClr val="FF00FF"/>
                </a:solidFill>
                <a:latin typeface="Bernhard Modern Roman" charset="0"/>
              </a:rPr>
              <a:t>Range:  </a:t>
            </a:r>
          </a:p>
          <a:p>
            <a:pPr>
              <a:lnSpc>
                <a:spcPct val="35000"/>
              </a:lnSpc>
              <a:spcBef>
                <a:spcPct val="50000"/>
              </a:spcBef>
            </a:pPr>
            <a:r>
              <a:rPr lang="en-US" altLang="en-US" sz="2000" i="0">
                <a:solidFill>
                  <a:srgbClr val="FF00FF"/>
                </a:solidFill>
                <a:latin typeface="Bernhard Modern Roman" charset="0"/>
              </a:rPr>
              <a:t>      </a:t>
            </a:r>
            <a:r>
              <a:rPr lang="en-US" altLang="en-US" sz="2000" i="0">
                <a:solidFill>
                  <a:schemeClr val="bg1"/>
                </a:solidFill>
                <a:latin typeface="Bernhard Modern Roman" charset="0"/>
              </a:rPr>
              <a:t>Eastern NA</a:t>
            </a:r>
          </a:p>
          <a:p>
            <a:pPr>
              <a:lnSpc>
                <a:spcPct val="35000"/>
              </a:lnSpc>
              <a:spcBef>
                <a:spcPct val="50000"/>
              </a:spcBef>
            </a:pPr>
            <a:endParaRPr lang="en-US" altLang="en-US" sz="2000" i="0">
              <a:solidFill>
                <a:srgbClr val="FF00FF"/>
              </a:solidFill>
              <a:latin typeface="Bernhard Modern Roman" charset="0"/>
            </a:endParaRPr>
          </a:p>
          <a:p>
            <a:pPr>
              <a:lnSpc>
                <a:spcPct val="35000"/>
              </a:lnSpc>
              <a:spcBef>
                <a:spcPct val="50000"/>
              </a:spcBef>
            </a:pPr>
            <a:r>
              <a:rPr lang="en-US" altLang="en-US" sz="2000" i="0">
                <a:solidFill>
                  <a:srgbClr val="FF00FF"/>
                </a:solidFill>
                <a:latin typeface="Bernhard Modern Roman" charset="0"/>
              </a:rPr>
              <a:t>Host Plant(s)</a:t>
            </a:r>
          </a:p>
          <a:p>
            <a:pPr>
              <a:lnSpc>
                <a:spcPct val="35000"/>
              </a:lnSpc>
              <a:spcBef>
                <a:spcPct val="50000"/>
              </a:spcBef>
            </a:pPr>
            <a:r>
              <a:rPr lang="en-US" altLang="en-US" sz="2000" i="0">
                <a:solidFill>
                  <a:srgbClr val="FFFF00"/>
                </a:solidFill>
                <a:latin typeface="Bernhard Modern Roman" charset="0"/>
              </a:rPr>
              <a:t>     </a:t>
            </a:r>
            <a:r>
              <a:rPr lang="en-US" altLang="en-US" sz="2000" i="0">
                <a:solidFill>
                  <a:schemeClr val="bg1"/>
                </a:solidFill>
                <a:latin typeface="Bernhard Modern Roman" charset="0"/>
              </a:rPr>
              <a:t>Nettles, Hops</a:t>
            </a:r>
          </a:p>
          <a:p>
            <a:pPr>
              <a:lnSpc>
                <a:spcPct val="35000"/>
              </a:lnSpc>
              <a:spcBef>
                <a:spcPct val="50000"/>
              </a:spcBef>
            </a:pPr>
            <a:r>
              <a:rPr lang="en-US" altLang="en-US" sz="2000" i="0">
                <a:solidFill>
                  <a:schemeClr val="bg1"/>
                </a:solidFill>
                <a:latin typeface="Bernhard Modern Roman" charset="0"/>
              </a:rPr>
              <a:t>     Elm trees, </a:t>
            </a:r>
          </a:p>
          <a:p>
            <a:pPr>
              <a:lnSpc>
                <a:spcPct val="35000"/>
              </a:lnSpc>
              <a:spcBef>
                <a:spcPct val="50000"/>
              </a:spcBef>
            </a:pPr>
            <a:r>
              <a:rPr lang="en-US" altLang="en-US" sz="2000" i="0">
                <a:solidFill>
                  <a:schemeClr val="bg1"/>
                </a:solidFill>
                <a:latin typeface="Bernhard Modern Roman" charset="0"/>
              </a:rPr>
              <a:t>     Hackberry</a:t>
            </a:r>
          </a:p>
          <a:p>
            <a:pPr>
              <a:lnSpc>
                <a:spcPct val="35000"/>
              </a:lnSpc>
              <a:spcBef>
                <a:spcPct val="50000"/>
              </a:spcBef>
            </a:pPr>
            <a:endParaRPr lang="en-US" altLang="en-US" sz="2000" i="0">
              <a:solidFill>
                <a:srgbClr val="FFFF00"/>
              </a:solidFill>
              <a:latin typeface="Bernhard Modern Roman" charset="0"/>
            </a:endParaRPr>
          </a:p>
          <a:p>
            <a:pPr>
              <a:lnSpc>
                <a:spcPct val="35000"/>
              </a:lnSpc>
              <a:spcBef>
                <a:spcPct val="50000"/>
              </a:spcBef>
            </a:pPr>
            <a:r>
              <a:rPr lang="en-US" altLang="en-US" sz="2000" i="0">
                <a:solidFill>
                  <a:srgbClr val="FF00FF"/>
                </a:solidFill>
                <a:latin typeface="Bernhard Modern Roman" charset="0"/>
              </a:rPr>
              <a:t>Attractors  </a:t>
            </a:r>
          </a:p>
          <a:p>
            <a:pPr>
              <a:lnSpc>
                <a:spcPct val="35000"/>
              </a:lnSpc>
              <a:spcBef>
                <a:spcPct val="50000"/>
              </a:spcBef>
            </a:pPr>
            <a:r>
              <a:rPr lang="en-US" altLang="en-US" sz="2000" i="0">
                <a:solidFill>
                  <a:srgbClr val="FFFF00"/>
                </a:solidFill>
                <a:latin typeface="Bernhard Modern Roman" charset="0"/>
              </a:rPr>
              <a:t>     </a:t>
            </a:r>
            <a:r>
              <a:rPr lang="en-US" altLang="en-US" sz="2000" i="0">
                <a:solidFill>
                  <a:schemeClr val="bg1"/>
                </a:solidFill>
                <a:latin typeface="Bernhard Modern Roman" charset="0"/>
              </a:rPr>
              <a:t>Blueberry  </a:t>
            </a:r>
          </a:p>
          <a:p>
            <a:pPr>
              <a:lnSpc>
                <a:spcPct val="35000"/>
              </a:lnSpc>
              <a:spcBef>
                <a:spcPct val="50000"/>
              </a:spcBef>
            </a:pPr>
            <a:r>
              <a:rPr lang="en-US" altLang="en-US" sz="2000" i="0">
                <a:solidFill>
                  <a:schemeClr val="bg1"/>
                </a:solidFill>
                <a:latin typeface="Bernhard Modern Roman" charset="0"/>
              </a:rPr>
              <a:t>     Buddelia</a:t>
            </a:r>
          </a:p>
          <a:p>
            <a:pPr>
              <a:lnSpc>
                <a:spcPct val="35000"/>
              </a:lnSpc>
              <a:spcBef>
                <a:spcPct val="50000"/>
              </a:spcBef>
            </a:pPr>
            <a:r>
              <a:rPr lang="en-US" altLang="en-US" sz="2000" i="0">
                <a:solidFill>
                  <a:schemeClr val="bg1"/>
                </a:solidFill>
                <a:latin typeface="Bernhard Modern Roman" charset="0"/>
              </a:rPr>
              <a:t>     Phlox</a:t>
            </a:r>
          </a:p>
          <a:p>
            <a:pPr>
              <a:lnSpc>
                <a:spcPct val="35000"/>
              </a:lnSpc>
              <a:spcBef>
                <a:spcPct val="50000"/>
              </a:spcBef>
            </a:pPr>
            <a:endParaRPr lang="en-US" altLang="en-US" sz="2000" i="0">
              <a:solidFill>
                <a:srgbClr val="FFFF00"/>
              </a:solidFill>
              <a:latin typeface="Bernhard Modern Roman" charset="0"/>
            </a:endParaRPr>
          </a:p>
          <a:p>
            <a:pPr>
              <a:lnSpc>
                <a:spcPct val="35000"/>
              </a:lnSpc>
              <a:spcBef>
                <a:spcPct val="50000"/>
              </a:spcBef>
            </a:pPr>
            <a:r>
              <a:rPr lang="en-US" altLang="en-US" sz="2000" i="0">
                <a:solidFill>
                  <a:srgbClr val="FF00FF"/>
                </a:solidFill>
                <a:latin typeface="Bernhard Modern Roman" charset="0"/>
              </a:rPr>
              <a:t>Brood Period:	</a:t>
            </a:r>
          </a:p>
          <a:p>
            <a:pPr>
              <a:lnSpc>
                <a:spcPct val="35000"/>
              </a:lnSpc>
              <a:spcBef>
                <a:spcPct val="50000"/>
              </a:spcBef>
            </a:pPr>
            <a:r>
              <a:rPr lang="en-US" altLang="en-US" sz="2000" i="0">
                <a:solidFill>
                  <a:srgbClr val="FFFF00"/>
                </a:solidFill>
                <a:latin typeface="Bernhard Modern Roman" charset="0"/>
              </a:rPr>
              <a:t>    </a:t>
            </a:r>
            <a:r>
              <a:rPr lang="en-US" altLang="en-US" sz="2000" i="0">
                <a:solidFill>
                  <a:schemeClr val="bg1"/>
                </a:solidFill>
                <a:latin typeface="Bernhard Modern Roman" charset="0"/>
              </a:rPr>
              <a:t>Spring - Fall</a:t>
            </a:r>
          </a:p>
          <a:p>
            <a:pPr>
              <a:lnSpc>
                <a:spcPct val="35000"/>
              </a:lnSpc>
              <a:spcBef>
                <a:spcPct val="50000"/>
              </a:spcBef>
            </a:pPr>
            <a:endParaRPr lang="en-US" altLang="en-US" sz="2000" i="0">
              <a:solidFill>
                <a:srgbClr val="FFFF00"/>
              </a:solidFill>
              <a:latin typeface="Bernhard Modern Roman" charset="0"/>
            </a:endParaRPr>
          </a:p>
          <a:p>
            <a:pPr>
              <a:lnSpc>
                <a:spcPct val="35000"/>
              </a:lnSpc>
              <a:spcBef>
                <a:spcPct val="50000"/>
              </a:spcBef>
            </a:pPr>
            <a:r>
              <a:rPr lang="en-US" altLang="en-US" sz="2000" i="0">
                <a:solidFill>
                  <a:srgbClr val="FF00FF"/>
                </a:solidFill>
                <a:latin typeface="Bernhard Modern Roman" charset="0"/>
              </a:rPr>
              <a:t>Comments:</a:t>
            </a:r>
          </a:p>
          <a:p>
            <a:pPr>
              <a:lnSpc>
                <a:spcPct val="35000"/>
              </a:lnSpc>
              <a:spcBef>
                <a:spcPct val="50000"/>
              </a:spcBef>
            </a:pPr>
            <a:r>
              <a:rPr lang="en-US" altLang="en-US" sz="2000" i="0">
                <a:solidFill>
                  <a:schemeClr val="bg1"/>
                </a:solidFill>
                <a:latin typeface="Bernhard Modern Roman" charset="0"/>
              </a:rPr>
              <a:t>    Note silver dot next to </a:t>
            </a:r>
          </a:p>
          <a:p>
            <a:pPr>
              <a:lnSpc>
                <a:spcPct val="35000"/>
              </a:lnSpc>
              <a:spcBef>
                <a:spcPct val="50000"/>
              </a:spcBef>
            </a:pPr>
            <a:r>
              <a:rPr lang="en-US" altLang="en-US" sz="2000" i="0">
                <a:solidFill>
                  <a:schemeClr val="bg1"/>
                </a:solidFill>
                <a:latin typeface="Bernhard Modern Roman" charset="0"/>
              </a:rPr>
              <a:t>    the silver crescent</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3"/>
          <p:cNvSpPr>
            <a:spLocks noGrp="1"/>
          </p:cNvSpPr>
          <p:nvPr>
            <p:ph type="sldNum" sz="quarter" idx="12"/>
          </p:nvPr>
        </p:nvSpPr>
        <p:spPr/>
        <p:txBody>
          <a:bodyPr/>
          <a:lstStyle/>
          <a:p>
            <a:fld id="{68F4ECA8-C254-4742-992A-DBAF5448F7A7}" type="slidenum">
              <a:rPr lang="en-US" altLang="en-US"/>
              <a:pPr/>
              <a:t>146</a:t>
            </a:fld>
            <a:endParaRPr lang="en-US" altLang="en-US"/>
          </a:p>
        </p:txBody>
      </p:sp>
      <p:pic>
        <p:nvPicPr>
          <p:cNvPr id="700418" name="Picture 2" descr="QUESTION"/>
          <p:cNvPicPr>
            <a:picLocks noChangeAspect="1" noChangeArrowheads="1"/>
          </p:cNvPicPr>
          <p:nvPr/>
        </p:nvPicPr>
        <p:blipFill>
          <a:blip r:embed="rId2">
            <a:lum bright="-24000" contrast="38000"/>
            <a:extLst>
              <a:ext uri="{28A0092B-C50C-407E-A947-70E740481C1C}">
                <a14:useLocalDpi xmlns:a14="http://schemas.microsoft.com/office/drawing/2010/main" val="0"/>
              </a:ext>
            </a:extLst>
          </a:blip>
          <a:srcRect/>
          <a:stretch>
            <a:fillRect/>
          </a:stretch>
        </p:blipFill>
        <p:spPr bwMode="auto">
          <a:xfrm>
            <a:off x="2819400" y="1979613"/>
            <a:ext cx="5791200" cy="3840162"/>
          </a:xfrm>
          <a:prstGeom prst="rect">
            <a:avLst/>
          </a:prstGeom>
          <a:noFill/>
          <a:extLst>
            <a:ext uri="{909E8E84-426E-40DD-AFC4-6F175D3DCCD1}">
              <a14:hiddenFill xmlns:a14="http://schemas.microsoft.com/office/drawing/2010/main">
                <a:solidFill>
                  <a:srgbClr val="FFFFFF"/>
                </a:solidFill>
              </a14:hiddenFill>
            </a:ext>
          </a:extLst>
        </p:spPr>
      </p:pic>
      <p:sp>
        <p:nvSpPr>
          <p:cNvPr id="700419" name="Rectangle 3"/>
          <p:cNvSpPr>
            <a:spLocks noChangeArrowheads="1"/>
          </p:cNvSpPr>
          <p:nvPr/>
        </p:nvSpPr>
        <p:spPr bwMode="auto">
          <a:xfrm>
            <a:off x="838200" y="533400"/>
            <a:ext cx="71628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lvl1pPr>
              <a:defRPr sz="2400">
                <a:solidFill>
                  <a:schemeClr val="tx1"/>
                </a:solidFill>
                <a:latin typeface="Times New Roman" charset="0"/>
              </a:defRPr>
            </a:lvl1pPr>
            <a:lvl2pPr>
              <a:defRPr sz="2400">
                <a:solidFill>
                  <a:schemeClr val="tx1"/>
                </a:solidFill>
                <a:latin typeface="Times New Roman" charset="0"/>
              </a:defRPr>
            </a:lvl2pPr>
            <a:lvl3pPr>
              <a:defRPr sz="2400">
                <a:solidFill>
                  <a:schemeClr val="tx1"/>
                </a:solidFill>
                <a:latin typeface="Times New Roman" charset="0"/>
              </a:defRPr>
            </a:lvl3pPr>
            <a:lvl4pPr>
              <a:defRPr sz="2400">
                <a:solidFill>
                  <a:schemeClr val="tx1"/>
                </a:solidFill>
                <a:latin typeface="Times New Roman" charset="0"/>
              </a:defRPr>
            </a:lvl4pPr>
            <a:lvl5pPr>
              <a:defRPr sz="2400">
                <a:solidFill>
                  <a:schemeClr val="tx1"/>
                </a:solidFill>
                <a:latin typeface="Times New Roman" charset="0"/>
              </a:defRPr>
            </a:lvl5pPr>
            <a:lvl6pPr marL="457200" fontAlgn="base">
              <a:spcBef>
                <a:spcPct val="0"/>
              </a:spcBef>
              <a:spcAft>
                <a:spcPct val="0"/>
              </a:spcAft>
              <a:defRPr sz="2400">
                <a:solidFill>
                  <a:schemeClr val="tx1"/>
                </a:solidFill>
                <a:latin typeface="Times New Roman" charset="0"/>
              </a:defRPr>
            </a:lvl6pPr>
            <a:lvl7pPr marL="914400" fontAlgn="base">
              <a:spcBef>
                <a:spcPct val="0"/>
              </a:spcBef>
              <a:spcAft>
                <a:spcPct val="0"/>
              </a:spcAft>
              <a:defRPr sz="2400">
                <a:solidFill>
                  <a:schemeClr val="tx1"/>
                </a:solidFill>
                <a:latin typeface="Times New Roman" charset="0"/>
              </a:defRPr>
            </a:lvl7pPr>
            <a:lvl8pPr marL="1371600" fontAlgn="base">
              <a:spcBef>
                <a:spcPct val="0"/>
              </a:spcBef>
              <a:spcAft>
                <a:spcPct val="0"/>
              </a:spcAft>
              <a:defRPr sz="2400">
                <a:solidFill>
                  <a:schemeClr val="tx1"/>
                </a:solidFill>
                <a:latin typeface="Times New Roman" charset="0"/>
              </a:defRPr>
            </a:lvl8pPr>
            <a:lvl9pPr marL="1828800" fontAlgn="base">
              <a:spcBef>
                <a:spcPct val="0"/>
              </a:spcBef>
              <a:spcAft>
                <a:spcPct val="0"/>
              </a:spcAft>
              <a:defRPr sz="2400">
                <a:solidFill>
                  <a:schemeClr val="tx1"/>
                </a:solidFill>
                <a:latin typeface="Times New Roman" charset="0"/>
              </a:defRPr>
            </a:lvl9pPr>
          </a:lstStyle>
          <a:p>
            <a:pPr algn="ctr"/>
            <a:r>
              <a:rPr lang="en-US" altLang="en-US" sz="4400" i="0">
                <a:solidFill>
                  <a:srgbClr val="FFFF00"/>
                </a:solidFill>
                <a:latin typeface="Bernhard Modern Roman" charset="0"/>
              </a:rPr>
              <a:t>Comma</a:t>
            </a:r>
            <a:r>
              <a:rPr lang="en-US" altLang="en-US" sz="3600" i="0">
                <a:solidFill>
                  <a:srgbClr val="FFFF00"/>
                </a:solidFill>
                <a:latin typeface="Bernhard Modern Roman" charset="0"/>
              </a:rPr>
              <a:t/>
            </a:r>
            <a:br>
              <a:rPr lang="en-US" altLang="en-US" sz="3600" i="0">
                <a:solidFill>
                  <a:srgbClr val="FFFF00"/>
                </a:solidFill>
                <a:latin typeface="Bernhard Modern Roman" charset="0"/>
              </a:rPr>
            </a:br>
            <a:endParaRPr lang="en-US" altLang="en-US">
              <a:solidFill>
                <a:srgbClr val="FFFF00"/>
              </a:solidFill>
              <a:latin typeface="Bernhard Modern Roman" charset="0"/>
            </a:endParaRPr>
          </a:p>
        </p:txBody>
      </p:sp>
      <p:sp>
        <p:nvSpPr>
          <p:cNvPr id="700420" name="Text Box 4"/>
          <p:cNvSpPr txBox="1">
            <a:spLocks noChangeArrowheads="1"/>
          </p:cNvSpPr>
          <p:nvPr/>
        </p:nvSpPr>
        <p:spPr bwMode="auto">
          <a:xfrm>
            <a:off x="4267200" y="5867400"/>
            <a:ext cx="27590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2800" b="0" i="0">
                <a:solidFill>
                  <a:schemeClr val="hlink"/>
                </a:solidFill>
                <a:latin typeface="Times New Roman" charset="0"/>
              </a:rPr>
              <a:t>Polygonia comma</a:t>
            </a:r>
          </a:p>
        </p:txBody>
      </p:sp>
      <p:sp>
        <p:nvSpPr>
          <p:cNvPr id="700421" name="Rectangle 5"/>
          <p:cNvSpPr>
            <a:spLocks noChangeArrowheads="1"/>
          </p:cNvSpPr>
          <p:nvPr/>
        </p:nvSpPr>
        <p:spPr bwMode="auto">
          <a:xfrm>
            <a:off x="609600" y="1295400"/>
            <a:ext cx="2362200" cy="5373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nSpc>
                <a:spcPct val="35000"/>
              </a:lnSpc>
              <a:spcBef>
                <a:spcPct val="50000"/>
              </a:spcBef>
            </a:pPr>
            <a:r>
              <a:rPr lang="en-US" altLang="en-US" sz="2000" i="0">
                <a:solidFill>
                  <a:srgbClr val="FF00FF"/>
                </a:solidFill>
                <a:latin typeface="Bernhard Modern Roman" charset="0"/>
              </a:rPr>
              <a:t>Range:  </a:t>
            </a:r>
          </a:p>
          <a:p>
            <a:pPr>
              <a:lnSpc>
                <a:spcPct val="35000"/>
              </a:lnSpc>
              <a:spcBef>
                <a:spcPct val="50000"/>
              </a:spcBef>
            </a:pPr>
            <a:r>
              <a:rPr lang="en-US" altLang="en-US" sz="2000" i="0">
                <a:solidFill>
                  <a:srgbClr val="FF00FF"/>
                </a:solidFill>
                <a:latin typeface="Bernhard Modern Roman" charset="0"/>
              </a:rPr>
              <a:t>      </a:t>
            </a:r>
            <a:r>
              <a:rPr lang="en-US" altLang="en-US" sz="2000" i="0">
                <a:solidFill>
                  <a:schemeClr val="bg1"/>
                </a:solidFill>
                <a:latin typeface="Bernhard Modern Roman" charset="0"/>
              </a:rPr>
              <a:t>Eastern NA</a:t>
            </a:r>
          </a:p>
          <a:p>
            <a:pPr>
              <a:lnSpc>
                <a:spcPct val="35000"/>
              </a:lnSpc>
              <a:spcBef>
                <a:spcPct val="50000"/>
              </a:spcBef>
            </a:pPr>
            <a:endParaRPr lang="en-US" altLang="en-US" sz="2000" i="0">
              <a:solidFill>
                <a:srgbClr val="FF00FF"/>
              </a:solidFill>
              <a:latin typeface="Bernhard Modern Roman" charset="0"/>
            </a:endParaRPr>
          </a:p>
          <a:p>
            <a:pPr>
              <a:lnSpc>
                <a:spcPct val="35000"/>
              </a:lnSpc>
              <a:spcBef>
                <a:spcPct val="50000"/>
              </a:spcBef>
            </a:pPr>
            <a:r>
              <a:rPr lang="en-US" altLang="en-US" sz="2000" i="0">
                <a:solidFill>
                  <a:srgbClr val="FF00FF"/>
                </a:solidFill>
                <a:latin typeface="Bernhard Modern Roman" charset="0"/>
              </a:rPr>
              <a:t>Host Plant(s)</a:t>
            </a:r>
          </a:p>
          <a:p>
            <a:pPr>
              <a:lnSpc>
                <a:spcPct val="35000"/>
              </a:lnSpc>
              <a:spcBef>
                <a:spcPct val="50000"/>
              </a:spcBef>
            </a:pPr>
            <a:r>
              <a:rPr lang="en-US" altLang="en-US" sz="2000" i="0">
                <a:solidFill>
                  <a:srgbClr val="FFFF00"/>
                </a:solidFill>
                <a:latin typeface="Bernhard Modern Roman" charset="0"/>
              </a:rPr>
              <a:t>     </a:t>
            </a:r>
            <a:r>
              <a:rPr lang="en-US" altLang="en-US" sz="2000" i="0">
                <a:solidFill>
                  <a:schemeClr val="bg1"/>
                </a:solidFill>
                <a:latin typeface="Bernhard Modern Roman" charset="0"/>
              </a:rPr>
              <a:t>Hops, Nettles, </a:t>
            </a:r>
          </a:p>
          <a:p>
            <a:pPr>
              <a:lnSpc>
                <a:spcPct val="35000"/>
              </a:lnSpc>
              <a:spcBef>
                <a:spcPct val="50000"/>
              </a:spcBef>
            </a:pPr>
            <a:r>
              <a:rPr lang="en-US" altLang="en-US" sz="2000" i="0">
                <a:solidFill>
                  <a:schemeClr val="bg1"/>
                </a:solidFill>
                <a:latin typeface="Bernhard Modern Roman" charset="0"/>
              </a:rPr>
              <a:t>     Elm trees.</a:t>
            </a:r>
          </a:p>
          <a:p>
            <a:pPr>
              <a:lnSpc>
                <a:spcPct val="35000"/>
              </a:lnSpc>
              <a:spcBef>
                <a:spcPct val="50000"/>
              </a:spcBef>
            </a:pPr>
            <a:endParaRPr lang="en-US" altLang="en-US" sz="2000" i="0">
              <a:solidFill>
                <a:schemeClr val="bg1"/>
              </a:solidFill>
              <a:latin typeface="Bernhard Modern Roman" charset="0"/>
            </a:endParaRPr>
          </a:p>
          <a:p>
            <a:pPr>
              <a:lnSpc>
                <a:spcPct val="35000"/>
              </a:lnSpc>
              <a:spcBef>
                <a:spcPct val="50000"/>
              </a:spcBef>
            </a:pPr>
            <a:r>
              <a:rPr lang="en-US" altLang="en-US" sz="2000" i="0">
                <a:solidFill>
                  <a:srgbClr val="FF00FF"/>
                </a:solidFill>
                <a:latin typeface="Bernhard Modern Roman" charset="0"/>
              </a:rPr>
              <a:t>Attractors  </a:t>
            </a:r>
          </a:p>
          <a:p>
            <a:pPr>
              <a:lnSpc>
                <a:spcPct val="35000"/>
              </a:lnSpc>
              <a:spcBef>
                <a:spcPct val="50000"/>
              </a:spcBef>
            </a:pPr>
            <a:r>
              <a:rPr lang="en-US" altLang="en-US" sz="2000" i="0">
                <a:solidFill>
                  <a:srgbClr val="FFFF00"/>
                </a:solidFill>
                <a:latin typeface="Bernhard Modern Roman" charset="0"/>
              </a:rPr>
              <a:t>     </a:t>
            </a:r>
            <a:r>
              <a:rPr lang="en-US" altLang="en-US" sz="2000" i="0">
                <a:solidFill>
                  <a:schemeClr val="bg1"/>
                </a:solidFill>
                <a:latin typeface="Bernhard Modern Roman" charset="0"/>
              </a:rPr>
              <a:t>Eupatorium</a:t>
            </a:r>
          </a:p>
          <a:p>
            <a:pPr>
              <a:lnSpc>
                <a:spcPct val="35000"/>
              </a:lnSpc>
              <a:spcBef>
                <a:spcPct val="50000"/>
              </a:spcBef>
            </a:pPr>
            <a:r>
              <a:rPr lang="en-US" altLang="en-US" sz="2000" i="0">
                <a:solidFill>
                  <a:schemeClr val="bg1"/>
                </a:solidFill>
                <a:latin typeface="Bernhard Modern Roman" charset="0"/>
              </a:rPr>
              <a:t>     Asters</a:t>
            </a:r>
          </a:p>
          <a:p>
            <a:pPr>
              <a:lnSpc>
                <a:spcPct val="35000"/>
              </a:lnSpc>
              <a:spcBef>
                <a:spcPct val="50000"/>
              </a:spcBef>
            </a:pPr>
            <a:r>
              <a:rPr lang="en-US" altLang="en-US" sz="2000" i="0">
                <a:solidFill>
                  <a:schemeClr val="bg1"/>
                </a:solidFill>
                <a:latin typeface="Bernhard Modern Roman" charset="0"/>
              </a:rPr>
              <a:t>     Verbenas</a:t>
            </a:r>
          </a:p>
          <a:p>
            <a:pPr>
              <a:lnSpc>
                <a:spcPct val="35000"/>
              </a:lnSpc>
              <a:spcBef>
                <a:spcPct val="50000"/>
              </a:spcBef>
            </a:pPr>
            <a:endParaRPr lang="en-US" altLang="en-US" sz="2000" i="0">
              <a:solidFill>
                <a:srgbClr val="FFFF00"/>
              </a:solidFill>
              <a:latin typeface="Bernhard Modern Roman" charset="0"/>
            </a:endParaRPr>
          </a:p>
          <a:p>
            <a:pPr>
              <a:lnSpc>
                <a:spcPct val="35000"/>
              </a:lnSpc>
              <a:spcBef>
                <a:spcPct val="50000"/>
              </a:spcBef>
            </a:pPr>
            <a:r>
              <a:rPr lang="en-US" altLang="en-US" sz="2000" i="0">
                <a:solidFill>
                  <a:srgbClr val="FF00FF"/>
                </a:solidFill>
                <a:latin typeface="Bernhard Modern Roman" charset="0"/>
              </a:rPr>
              <a:t>Brood Period:	</a:t>
            </a:r>
          </a:p>
          <a:p>
            <a:pPr>
              <a:lnSpc>
                <a:spcPct val="35000"/>
              </a:lnSpc>
              <a:spcBef>
                <a:spcPct val="50000"/>
              </a:spcBef>
            </a:pPr>
            <a:r>
              <a:rPr lang="en-US" altLang="en-US" sz="2000" i="0">
                <a:solidFill>
                  <a:srgbClr val="FFFF00"/>
                </a:solidFill>
                <a:latin typeface="Bernhard Modern Roman" charset="0"/>
              </a:rPr>
              <a:t>    </a:t>
            </a:r>
            <a:r>
              <a:rPr lang="en-US" altLang="en-US" sz="2000" i="0">
                <a:solidFill>
                  <a:schemeClr val="bg1"/>
                </a:solidFill>
                <a:latin typeface="Bernhard Modern Roman" charset="0"/>
              </a:rPr>
              <a:t>April , July</a:t>
            </a:r>
          </a:p>
          <a:p>
            <a:pPr>
              <a:lnSpc>
                <a:spcPct val="35000"/>
              </a:lnSpc>
              <a:spcBef>
                <a:spcPct val="50000"/>
              </a:spcBef>
            </a:pPr>
            <a:endParaRPr lang="en-US" altLang="en-US" sz="2000" i="0">
              <a:solidFill>
                <a:srgbClr val="FFFF00"/>
              </a:solidFill>
              <a:latin typeface="Bernhard Modern Roman" charset="0"/>
            </a:endParaRPr>
          </a:p>
          <a:p>
            <a:pPr>
              <a:lnSpc>
                <a:spcPct val="35000"/>
              </a:lnSpc>
              <a:spcBef>
                <a:spcPct val="50000"/>
              </a:spcBef>
            </a:pPr>
            <a:r>
              <a:rPr lang="en-US" altLang="en-US" sz="2000" i="0">
                <a:solidFill>
                  <a:srgbClr val="FF00FF"/>
                </a:solidFill>
                <a:latin typeface="Bernhard Modern Roman" charset="0"/>
              </a:rPr>
              <a:t>Comments:</a:t>
            </a:r>
          </a:p>
          <a:p>
            <a:pPr>
              <a:lnSpc>
                <a:spcPct val="35000"/>
              </a:lnSpc>
              <a:spcBef>
                <a:spcPct val="50000"/>
              </a:spcBef>
            </a:pPr>
            <a:r>
              <a:rPr lang="en-US" altLang="en-US" sz="2000" i="0">
                <a:solidFill>
                  <a:schemeClr val="bg1"/>
                </a:solidFill>
                <a:latin typeface="Bernhard Modern Roman" charset="0"/>
              </a:rPr>
              <a:t>    Does not have</a:t>
            </a:r>
          </a:p>
          <a:p>
            <a:pPr>
              <a:lnSpc>
                <a:spcPct val="35000"/>
              </a:lnSpc>
              <a:spcBef>
                <a:spcPct val="50000"/>
              </a:spcBef>
            </a:pPr>
            <a:r>
              <a:rPr lang="en-US" altLang="en-US" sz="2000" i="0">
                <a:solidFill>
                  <a:schemeClr val="bg1"/>
                </a:solidFill>
                <a:latin typeface="Bernhard Modern Roman" charset="0"/>
              </a:rPr>
              <a:t>    the silver dot </a:t>
            </a:r>
          </a:p>
          <a:p>
            <a:pPr>
              <a:lnSpc>
                <a:spcPct val="35000"/>
              </a:lnSpc>
              <a:spcBef>
                <a:spcPct val="50000"/>
              </a:spcBef>
            </a:pPr>
            <a:r>
              <a:rPr lang="en-US" altLang="en-US" sz="2000" i="0">
                <a:solidFill>
                  <a:schemeClr val="bg1"/>
                </a:solidFill>
                <a:latin typeface="Bernhard Modern Roman" charset="0"/>
              </a:rPr>
              <a:t>    next to the </a:t>
            </a:r>
          </a:p>
          <a:p>
            <a:pPr>
              <a:lnSpc>
                <a:spcPct val="35000"/>
              </a:lnSpc>
              <a:spcBef>
                <a:spcPct val="50000"/>
              </a:spcBef>
            </a:pPr>
            <a:r>
              <a:rPr lang="en-US" altLang="en-US" sz="2000" i="0">
                <a:solidFill>
                  <a:schemeClr val="bg1"/>
                </a:solidFill>
                <a:latin typeface="Bernhard Modern Roman" charset="0"/>
              </a:rPr>
              <a:t>    crescent.</a:t>
            </a:r>
          </a:p>
          <a:p>
            <a:pPr>
              <a:lnSpc>
                <a:spcPct val="35000"/>
              </a:lnSpc>
              <a:spcBef>
                <a:spcPct val="50000"/>
              </a:spcBef>
            </a:pPr>
            <a:endParaRPr lang="en-US" altLang="en-US" sz="2000" i="0">
              <a:solidFill>
                <a:schemeClr val="bg1"/>
              </a:solidFill>
              <a:latin typeface="Bernhard Modern Roman" charset="0"/>
            </a:endParaRP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3"/>
          <p:cNvSpPr>
            <a:spLocks noGrp="1"/>
          </p:cNvSpPr>
          <p:nvPr>
            <p:ph type="sldNum" sz="quarter" idx="12"/>
          </p:nvPr>
        </p:nvSpPr>
        <p:spPr/>
        <p:txBody>
          <a:bodyPr/>
          <a:lstStyle/>
          <a:p>
            <a:fld id="{1788775A-C17B-6545-846E-0BE6D855963A}" type="slidenum">
              <a:rPr lang="en-US" altLang="en-US"/>
              <a:pPr/>
              <a:t>147</a:t>
            </a:fld>
            <a:endParaRPr lang="en-US" altLang="en-US"/>
          </a:p>
        </p:txBody>
      </p:sp>
      <p:pic>
        <p:nvPicPr>
          <p:cNvPr id="701442" name="Picture 2" descr="BUDDELSKIPPER"/>
          <p:cNvPicPr>
            <a:picLocks noChangeAspect="1" noChangeArrowheads="1"/>
          </p:cNvPicPr>
          <p:nvPr/>
        </p:nvPicPr>
        <p:blipFill>
          <a:blip r:embed="rId2">
            <a:lum bright="28000" contrast="44000"/>
            <a:extLst>
              <a:ext uri="{28A0092B-C50C-407E-A947-70E740481C1C}">
                <a14:useLocalDpi xmlns:a14="http://schemas.microsoft.com/office/drawing/2010/main" val="0"/>
              </a:ext>
            </a:extLst>
          </a:blip>
          <a:srcRect/>
          <a:stretch>
            <a:fillRect/>
          </a:stretch>
        </p:blipFill>
        <p:spPr bwMode="auto">
          <a:xfrm>
            <a:off x="3124200" y="1981200"/>
            <a:ext cx="5334000" cy="3724275"/>
          </a:xfrm>
          <a:prstGeom prst="rect">
            <a:avLst/>
          </a:prstGeom>
          <a:noFill/>
          <a:extLst>
            <a:ext uri="{909E8E84-426E-40DD-AFC4-6F175D3DCCD1}">
              <a14:hiddenFill xmlns:a14="http://schemas.microsoft.com/office/drawing/2010/main">
                <a:solidFill>
                  <a:srgbClr val="FFFFFF"/>
                </a:solidFill>
              </a14:hiddenFill>
            </a:ext>
          </a:extLst>
        </p:spPr>
      </p:pic>
      <p:sp>
        <p:nvSpPr>
          <p:cNvPr id="701443" name="Rectangle 3"/>
          <p:cNvSpPr>
            <a:spLocks noChangeArrowheads="1"/>
          </p:cNvSpPr>
          <p:nvPr/>
        </p:nvSpPr>
        <p:spPr bwMode="auto">
          <a:xfrm>
            <a:off x="990600" y="457200"/>
            <a:ext cx="71628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lvl1pPr>
              <a:defRPr sz="2400">
                <a:solidFill>
                  <a:schemeClr val="tx1"/>
                </a:solidFill>
                <a:latin typeface="Times New Roman" charset="0"/>
              </a:defRPr>
            </a:lvl1pPr>
            <a:lvl2pPr>
              <a:defRPr sz="2400">
                <a:solidFill>
                  <a:schemeClr val="tx1"/>
                </a:solidFill>
                <a:latin typeface="Times New Roman" charset="0"/>
              </a:defRPr>
            </a:lvl2pPr>
            <a:lvl3pPr>
              <a:defRPr sz="2400">
                <a:solidFill>
                  <a:schemeClr val="tx1"/>
                </a:solidFill>
                <a:latin typeface="Times New Roman" charset="0"/>
              </a:defRPr>
            </a:lvl3pPr>
            <a:lvl4pPr>
              <a:defRPr sz="2400">
                <a:solidFill>
                  <a:schemeClr val="tx1"/>
                </a:solidFill>
                <a:latin typeface="Times New Roman" charset="0"/>
              </a:defRPr>
            </a:lvl4pPr>
            <a:lvl5pPr>
              <a:defRPr sz="2400">
                <a:solidFill>
                  <a:schemeClr val="tx1"/>
                </a:solidFill>
                <a:latin typeface="Times New Roman" charset="0"/>
              </a:defRPr>
            </a:lvl5pPr>
            <a:lvl6pPr marL="457200" fontAlgn="base">
              <a:spcBef>
                <a:spcPct val="0"/>
              </a:spcBef>
              <a:spcAft>
                <a:spcPct val="0"/>
              </a:spcAft>
              <a:defRPr sz="2400">
                <a:solidFill>
                  <a:schemeClr val="tx1"/>
                </a:solidFill>
                <a:latin typeface="Times New Roman" charset="0"/>
              </a:defRPr>
            </a:lvl6pPr>
            <a:lvl7pPr marL="914400" fontAlgn="base">
              <a:spcBef>
                <a:spcPct val="0"/>
              </a:spcBef>
              <a:spcAft>
                <a:spcPct val="0"/>
              </a:spcAft>
              <a:defRPr sz="2400">
                <a:solidFill>
                  <a:schemeClr val="tx1"/>
                </a:solidFill>
                <a:latin typeface="Times New Roman" charset="0"/>
              </a:defRPr>
            </a:lvl7pPr>
            <a:lvl8pPr marL="1371600" fontAlgn="base">
              <a:spcBef>
                <a:spcPct val="0"/>
              </a:spcBef>
              <a:spcAft>
                <a:spcPct val="0"/>
              </a:spcAft>
              <a:defRPr sz="2400">
                <a:solidFill>
                  <a:schemeClr val="tx1"/>
                </a:solidFill>
                <a:latin typeface="Times New Roman" charset="0"/>
              </a:defRPr>
            </a:lvl8pPr>
            <a:lvl9pPr marL="1828800" fontAlgn="base">
              <a:spcBef>
                <a:spcPct val="0"/>
              </a:spcBef>
              <a:spcAft>
                <a:spcPct val="0"/>
              </a:spcAft>
              <a:defRPr sz="2400">
                <a:solidFill>
                  <a:schemeClr val="tx1"/>
                </a:solidFill>
                <a:latin typeface="Times New Roman" charset="0"/>
              </a:defRPr>
            </a:lvl9pPr>
          </a:lstStyle>
          <a:p>
            <a:pPr algn="ctr"/>
            <a:r>
              <a:rPr lang="en-US" altLang="en-US" sz="4400" i="0">
                <a:solidFill>
                  <a:srgbClr val="FFFF00"/>
                </a:solidFill>
                <a:latin typeface="Bernhard Modern Roman" charset="0"/>
              </a:rPr>
              <a:t>Silver Spotted Skipper</a:t>
            </a:r>
            <a:r>
              <a:rPr lang="en-US" altLang="en-US" sz="3600" i="0">
                <a:solidFill>
                  <a:srgbClr val="FFFF00"/>
                </a:solidFill>
                <a:latin typeface="Bernhard Modern Roman" charset="0"/>
              </a:rPr>
              <a:t/>
            </a:r>
            <a:br>
              <a:rPr lang="en-US" altLang="en-US" sz="3600" i="0">
                <a:solidFill>
                  <a:srgbClr val="FFFF00"/>
                </a:solidFill>
                <a:latin typeface="Bernhard Modern Roman" charset="0"/>
              </a:rPr>
            </a:br>
            <a:endParaRPr lang="en-US" altLang="en-US">
              <a:solidFill>
                <a:srgbClr val="FFFF00"/>
              </a:solidFill>
              <a:latin typeface="Bernhard Modern Roman" charset="0"/>
            </a:endParaRPr>
          </a:p>
        </p:txBody>
      </p:sp>
      <p:sp>
        <p:nvSpPr>
          <p:cNvPr id="701444" name="Text Box 4"/>
          <p:cNvSpPr txBox="1">
            <a:spLocks noChangeArrowheads="1"/>
          </p:cNvSpPr>
          <p:nvPr/>
        </p:nvSpPr>
        <p:spPr bwMode="auto">
          <a:xfrm>
            <a:off x="4343400" y="5791200"/>
            <a:ext cx="274002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2800" b="0" i="0">
                <a:solidFill>
                  <a:schemeClr val="hlink"/>
                </a:solidFill>
                <a:latin typeface="Times New Roman" charset="0"/>
              </a:rPr>
              <a:t>Epargyreus clarus</a:t>
            </a:r>
          </a:p>
        </p:txBody>
      </p:sp>
      <p:sp>
        <p:nvSpPr>
          <p:cNvPr id="701445" name="Rectangle 5"/>
          <p:cNvSpPr>
            <a:spLocks noChangeArrowheads="1"/>
          </p:cNvSpPr>
          <p:nvPr/>
        </p:nvSpPr>
        <p:spPr bwMode="auto">
          <a:xfrm>
            <a:off x="609600" y="1295400"/>
            <a:ext cx="2362200" cy="5114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nSpc>
                <a:spcPct val="35000"/>
              </a:lnSpc>
              <a:spcBef>
                <a:spcPct val="50000"/>
              </a:spcBef>
            </a:pPr>
            <a:r>
              <a:rPr lang="en-US" altLang="en-US" sz="2000" i="0">
                <a:solidFill>
                  <a:srgbClr val="FF00FF"/>
                </a:solidFill>
                <a:latin typeface="Bernhard Modern Roman" charset="0"/>
              </a:rPr>
              <a:t>Range:  </a:t>
            </a:r>
          </a:p>
          <a:p>
            <a:pPr>
              <a:lnSpc>
                <a:spcPct val="35000"/>
              </a:lnSpc>
              <a:spcBef>
                <a:spcPct val="50000"/>
              </a:spcBef>
            </a:pPr>
            <a:r>
              <a:rPr lang="en-US" altLang="en-US" sz="2000" i="0">
                <a:solidFill>
                  <a:srgbClr val="FF00FF"/>
                </a:solidFill>
                <a:latin typeface="Bernhard Modern Roman" charset="0"/>
              </a:rPr>
              <a:t>       </a:t>
            </a:r>
            <a:r>
              <a:rPr lang="en-US" altLang="en-US" sz="2000" i="0">
                <a:solidFill>
                  <a:schemeClr val="bg1"/>
                </a:solidFill>
                <a:latin typeface="Bernhard Modern Roman" charset="0"/>
              </a:rPr>
              <a:t>Widespread</a:t>
            </a:r>
          </a:p>
          <a:p>
            <a:pPr>
              <a:lnSpc>
                <a:spcPct val="35000"/>
              </a:lnSpc>
              <a:spcBef>
                <a:spcPct val="50000"/>
              </a:spcBef>
            </a:pPr>
            <a:endParaRPr lang="en-US" altLang="en-US" sz="2000" i="0">
              <a:solidFill>
                <a:srgbClr val="FF00FF"/>
              </a:solidFill>
              <a:latin typeface="Bernhard Modern Roman" charset="0"/>
            </a:endParaRPr>
          </a:p>
          <a:p>
            <a:pPr>
              <a:lnSpc>
                <a:spcPct val="35000"/>
              </a:lnSpc>
              <a:spcBef>
                <a:spcPct val="50000"/>
              </a:spcBef>
            </a:pPr>
            <a:r>
              <a:rPr lang="en-US" altLang="en-US" sz="2000" i="0">
                <a:solidFill>
                  <a:srgbClr val="FF00FF"/>
                </a:solidFill>
                <a:latin typeface="Bernhard Modern Roman" charset="0"/>
              </a:rPr>
              <a:t>Host Plant(s)</a:t>
            </a:r>
          </a:p>
          <a:p>
            <a:pPr>
              <a:lnSpc>
                <a:spcPct val="35000"/>
              </a:lnSpc>
              <a:spcBef>
                <a:spcPct val="50000"/>
              </a:spcBef>
            </a:pPr>
            <a:r>
              <a:rPr lang="en-US" altLang="en-US" sz="2000" i="0">
                <a:solidFill>
                  <a:srgbClr val="FFFF00"/>
                </a:solidFill>
                <a:latin typeface="Bernhard Modern Roman" charset="0"/>
              </a:rPr>
              <a:t>     </a:t>
            </a:r>
            <a:r>
              <a:rPr lang="en-US" altLang="en-US" sz="2000" i="0">
                <a:solidFill>
                  <a:schemeClr val="bg1"/>
                </a:solidFill>
                <a:latin typeface="Bernhard Modern Roman" charset="0"/>
              </a:rPr>
              <a:t>Wisteria</a:t>
            </a:r>
          </a:p>
          <a:p>
            <a:pPr>
              <a:lnSpc>
                <a:spcPct val="35000"/>
              </a:lnSpc>
              <a:spcBef>
                <a:spcPct val="50000"/>
              </a:spcBef>
            </a:pPr>
            <a:r>
              <a:rPr lang="en-US" altLang="en-US" sz="2000" i="0">
                <a:solidFill>
                  <a:schemeClr val="bg1"/>
                </a:solidFill>
                <a:latin typeface="Bernhard Modern Roman" charset="0"/>
              </a:rPr>
              <a:t>     Locust</a:t>
            </a:r>
          </a:p>
          <a:p>
            <a:pPr>
              <a:lnSpc>
                <a:spcPct val="35000"/>
              </a:lnSpc>
              <a:spcBef>
                <a:spcPct val="50000"/>
              </a:spcBef>
            </a:pPr>
            <a:r>
              <a:rPr lang="en-US" altLang="en-US" sz="2000" i="0">
                <a:solidFill>
                  <a:schemeClr val="bg1"/>
                </a:solidFill>
                <a:latin typeface="Bernhard Modern Roman" charset="0"/>
              </a:rPr>
              <a:t>     Beans</a:t>
            </a:r>
          </a:p>
          <a:p>
            <a:pPr>
              <a:lnSpc>
                <a:spcPct val="35000"/>
              </a:lnSpc>
              <a:spcBef>
                <a:spcPct val="50000"/>
              </a:spcBef>
            </a:pPr>
            <a:r>
              <a:rPr lang="en-US" altLang="en-US" sz="2000" i="0">
                <a:solidFill>
                  <a:schemeClr val="bg1"/>
                </a:solidFill>
                <a:latin typeface="Bernhard Modern Roman" charset="0"/>
              </a:rPr>
              <a:t>     </a:t>
            </a:r>
            <a:endParaRPr lang="en-US" altLang="en-US" sz="2000" i="0">
              <a:solidFill>
                <a:srgbClr val="FFFF00"/>
              </a:solidFill>
              <a:latin typeface="Bernhard Modern Roman" charset="0"/>
            </a:endParaRPr>
          </a:p>
          <a:p>
            <a:pPr>
              <a:lnSpc>
                <a:spcPct val="35000"/>
              </a:lnSpc>
              <a:spcBef>
                <a:spcPct val="50000"/>
              </a:spcBef>
            </a:pPr>
            <a:r>
              <a:rPr lang="en-US" altLang="en-US" sz="2000" i="0">
                <a:solidFill>
                  <a:srgbClr val="FF00FF"/>
                </a:solidFill>
                <a:latin typeface="Bernhard Modern Roman" charset="0"/>
              </a:rPr>
              <a:t>Attractors  </a:t>
            </a:r>
          </a:p>
          <a:p>
            <a:pPr>
              <a:lnSpc>
                <a:spcPct val="35000"/>
              </a:lnSpc>
              <a:spcBef>
                <a:spcPct val="50000"/>
              </a:spcBef>
            </a:pPr>
            <a:r>
              <a:rPr lang="en-US" altLang="en-US" sz="2000" i="0">
                <a:solidFill>
                  <a:srgbClr val="FFFF00"/>
                </a:solidFill>
                <a:latin typeface="Bernhard Modern Roman" charset="0"/>
              </a:rPr>
              <a:t>     </a:t>
            </a:r>
            <a:r>
              <a:rPr lang="en-US" altLang="en-US" sz="2000" i="0">
                <a:solidFill>
                  <a:schemeClr val="bg1"/>
                </a:solidFill>
                <a:latin typeface="Bernhard Modern Roman" charset="0"/>
              </a:rPr>
              <a:t>Tithonia </a:t>
            </a:r>
          </a:p>
          <a:p>
            <a:pPr>
              <a:lnSpc>
                <a:spcPct val="35000"/>
              </a:lnSpc>
              <a:spcBef>
                <a:spcPct val="50000"/>
              </a:spcBef>
            </a:pPr>
            <a:r>
              <a:rPr lang="en-US" altLang="en-US" sz="2000" i="0">
                <a:solidFill>
                  <a:schemeClr val="bg1"/>
                </a:solidFill>
                <a:latin typeface="Bernhard Modern Roman" charset="0"/>
              </a:rPr>
              <a:t>     Buddelia</a:t>
            </a:r>
          </a:p>
          <a:p>
            <a:pPr>
              <a:lnSpc>
                <a:spcPct val="35000"/>
              </a:lnSpc>
              <a:spcBef>
                <a:spcPct val="50000"/>
              </a:spcBef>
            </a:pPr>
            <a:r>
              <a:rPr lang="en-US" altLang="en-US" sz="2000" i="0">
                <a:solidFill>
                  <a:schemeClr val="bg1"/>
                </a:solidFill>
                <a:latin typeface="Bernhard Modern Roman" charset="0"/>
              </a:rPr>
              <a:t>     Verbena</a:t>
            </a:r>
          </a:p>
          <a:p>
            <a:pPr>
              <a:lnSpc>
                <a:spcPct val="35000"/>
              </a:lnSpc>
              <a:spcBef>
                <a:spcPct val="50000"/>
              </a:spcBef>
            </a:pPr>
            <a:r>
              <a:rPr lang="en-US" altLang="en-US" sz="2000" i="0">
                <a:solidFill>
                  <a:schemeClr val="bg1"/>
                </a:solidFill>
                <a:latin typeface="Bernhard Modern Roman" charset="0"/>
              </a:rPr>
              <a:t>     Pentas</a:t>
            </a:r>
          </a:p>
          <a:p>
            <a:pPr>
              <a:lnSpc>
                <a:spcPct val="35000"/>
              </a:lnSpc>
              <a:spcBef>
                <a:spcPct val="50000"/>
              </a:spcBef>
            </a:pPr>
            <a:r>
              <a:rPr lang="en-US" altLang="en-US" sz="2000" i="0">
                <a:solidFill>
                  <a:schemeClr val="bg1"/>
                </a:solidFill>
                <a:latin typeface="Bernhard Modern Roman" charset="0"/>
              </a:rPr>
              <a:t>     Helianthus</a:t>
            </a:r>
          </a:p>
          <a:p>
            <a:pPr>
              <a:lnSpc>
                <a:spcPct val="35000"/>
              </a:lnSpc>
              <a:spcBef>
                <a:spcPct val="50000"/>
              </a:spcBef>
            </a:pPr>
            <a:endParaRPr lang="en-US" altLang="en-US" sz="2000" i="0">
              <a:solidFill>
                <a:srgbClr val="FFFF00"/>
              </a:solidFill>
              <a:latin typeface="Bernhard Modern Roman" charset="0"/>
            </a:endParaRPr>
          </a:p>
          <a:p>
            <a:pPr>
              <a:lnSpc>
                <a:spcPct val="35000"/>
              </a:lnSpc>
              <a:spcBef>
                <a:spcPct val="50000"/>
              </a:spcBef>
            </a:pPr>
            <a:r>
              <a:rPr lang="en-US" altLang="en-US" sz="2000" i="0">
                <a:solidFill>
                  <a:srgbClr val="FF00FF"/>
                </a:solidFill>
                <a:latin typeface="Bernhard Modern Roman" charset="0"/>
              </a:rPr>
              <a:t>Brood Period:	</a:t>
            </a:r>
          </a:p>
          <a:p>
            <a:pPr>
              <a:lnSpc>
                <a:spcPct val="35000"/>
              </a:lnSpc>
              <a:spcBef>
                <a:spcPct val="50000"/>
              </a:spcBef>
            </a:pPr>
            <a:r>
              <a:rPr lang="en-US" altLang="en-US" sz="2000" i="0">
                <a:solidFill>
                  <a:srgbClr val="FFFF00"/>
                </a:solidFill>
                <a:latin typeface="Bernhard Modern Roman" charset="0"/>
              </a:rPr>
              <a:t>    </a:t>
            </a:r>
            <a:r>
              <a:rPr lang="en-US" altLang="en-US" sz="2000" i="0">
                <a:solidFill>
                  <a:schemeClr val="bg1"/>
                </a:solidFill>
                <a:latin typeface="Bernhard Modern Roman" charset="0"/>
              </a:rPr>
              <a:t>April + July</a:t>
            </a:r>
          </a:p>
          <a:p>
            <a:pPr>
              <a:lnSpc>
                <a:spcPct val="35000"/>
              </a:lnSpc>
              <a:spcBef>
                <a:spcPct val="50000"/>
              </a:spcBef>
            </a:pPr>
            <a:endParaRPr lang="en-US" altLang="en-US" sz="2000" i="0">
              <a:solidFill>
                <a:srgbClr val="FFFF00"/>
              </a:solidFill>
              <a:latin typeface="Bernhard Modern Roman" charset="0"/>
            </a:endParaRPr>
          </a:p>
          <a:p>
            <a:pPr>
              <a:lnSpc>
                <a:spcPct val="35000"/>
              </a:lnSpc>
              <a:spcBef>
                <a:spcPct val="50000"/>
              </a:spcBef>
            </a:pPr>
            <a:r>
              <a:rPr lang="en-US" altLang="en-US" sz="2000" i="0">
                <a:solidFill>
                  <a:srgbClr val="FF00FF"/>
                </a:solidFill>
                <a:latin typeface="Bernhard Modern Roman" charset="0"/>
              </a:rPr>
              <a:t>Comments:</a:t>
            </a:r>
          </a:p>
          <a:p>
            <a:pPr>
              <a:lnSpc>
                <a:spcPct val="35000"/>
              </a:lnSpc>
              <a:spcBef>
                <a:spcPct val="50000"/>
              </a:spcBef>
            </a:pPr>
            <a:r>
              <a:rPr lang="en-US" altLang="en-US" sz="2000" i="0">
                <a:solidFill>
                  <a:schemeClr val="bg1"/>
                </a:solidFill>
                <a:latin typeface="Bernhard Modern Roman" charset="0"/>
              </a:rPr>
              <a:t>    Fancy Flier</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3"/>
          <p:cNvSpPr>
            <a:spLocks noGrp="1"/>
          </p:cNvSpPr>
          <p:nvPr>
            <p:ph type="sldNum" sz="quarter" idx="12"/>
          </p:nvPr>
        </p:nvSpPr>
        <p:spPr/>
        <p:txBody>
          <a:bodyPr/>
          <a:lstStyle/>
          <a:p>
            <a:fld id="{FA1B0D65-8BA5-0A49-A1D5-8EF831949D36}" type="slidenum">
              <a:rPr lang="en-US" altLang="en-US"/>
              <a:pPr/>
              <a:t>148</a:t>
            </a:fld>
            <a:endParaRPr lang="en-US" altLang="en-US"/>
          </a:p>
        </p:txBody>
      </p:sp>
      <p:pic>
        <p:nvPicPr>
          <p:cNvPr id="702466" name="Picture 2" descr="ZEBRAWING"/>
          <p:cNvPicPr>
            <a:picLocks noChangeAspect="1" noChangeArrowheads="1"/>
          </p:cNvPicPr>
          <p:nvPr/>
        </p:nvPicPr>
        <p:blipFill>
          <a:blip r:embed="rId2">
            <a:extLst>
              <a:ext uri="{28A0092B-C50C-407E-A947-70E740481C1C}">
                <a14:useLocalDpi xmlns:a14="http://schemas.microsoft.com/office/drawing/2010/main" val="0"/>
              </a:ext>
            </a:extLst>
          </a:blip>
          <a:srcRect t="20547"/>
          <a:stretch>
            <a:fillRect/>
          </a:stretch>
        </p:blipFill>
        <p:spPr bwMode="auto">
          <a:xfrm>
            <a:off x="4419600" y="1676400"/>
            <a:ext cx="3457575" cy="4235450"/>
          </a:xfrm>
          <a:prstGeom prst="rect">
            <a:avLst/>
          </a:prstGeom>
          <a:noFill/>
          <a:extLst>
            <a:ext uri="{909E8E84-426E-40DD-AFC4-6F175D3DCCD1}">
              <a14:hiddenFill xmlns:a14="http://schemas.microsoft.com/office/drawing/2010/main">
                <a:solidFill>
                  <a:srgbClr val="FFFFFF"/>
                </a:solidFill>
              </a14:hiddenFill>
            </a:ext>
          </a:extLst>
        </p:spPr>
      </p:pic>
      <p:sp>
        <p:nvSpPr>
          <p:cNvPr id="702467" name="Rectangle 3"/>
          <p:cNvSpPr>
            <a:spLocks noChangeArrowheads="1"/>
          </p:cNvSpPr>
          <p:nvPr/>
        </p:nvSpPr>
        <p:spPr bwMode="auto">
          <a:xfrm>
            <a:off x="914400" y="304800"/>
            <a:ext cx="71628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lvl1pPr>
              <a:defRPr sz="2400">
                <a:solidFill>
                  <a:schemeClr val="tx1"/>
                </a:solidFill>
                <a:latin typeface="Times New Roman" charset="0"/>
              </a:defRPr>
            </a:lvl1pPr>
            <a:lvl2pPr>
              <a:defRPr sz="2400">
                <a:solidFill>
                  <a:schemeClr val="tx1"/>
                </a:solidFill>
                <a:latin typeface="Times New Roman" charset="0"/>
              </a:defRPr>
            </a:lvl2pPr>
            <a:lvl3pPr>
              <a:defRPr sz="2400">
                <a:solidFill>
                  <a:schemeClr val="tx1"/>
                </a:solidFill>
                <a:latin typeface="Times New Roman" charset="0"/>
              </a:defRPr>
            </a:lvl3pPr>
            <a:lvl4pPr>
              <a:defRPr sz="2400">
                <a:solidFill>
                  <a:schemeClr val="tx1"/>
                </a:solidFill>
                <a:latin typeface="Times New Roman" charset="0"/>
              </a:defRPr>
            </a:lvl4pPr>
            <a:lvl5pPr>
              <a:defRPr sz="2400">
                <a:solidFill>
                  <a:schemeClr val="tx1"/>
                </a:solidFill>
                <a:latin typeface="Times New Roman" charset="0"/>
              </a:defRPr>
            </a:lvl5pPr>
            <a:lvl6pPr marL="457200" fontAlgn="base">
              <a:spcBef>
                <a:spcPct val="0"/>
              </a:spcBef>
              <a:spcAft>
                <a:spcPct val="0"/>
              </a:spcAft>
              <a:defRPr sz="2400">
                <a:solidFill>
                  <a:schemeClr val="tx1"/>
                </a:solidFill>
                <a:latin typeface="Times New Roman" charset="0"/>
              </a:defRPr>
            </a:lvl6pPr>
            <a:lvl7pPr marL="914400" fontAlgn="base">
              <a:spcBef>
                <a:spcPct val="0"/>
              </a:spcBef>
              <a:spcAft>
                <a:spcPct val="0"/>
              </a:spcAft>
              <a:defRPr sz="2400">
                <a:solidFill>
                  <a:schemeClr val="tx1"/>
                </a:solidFill>
                <a:latin typeface="Times New Roman" charset="0"/>
              </a:defRPr>
            </a:lvl7pPr>
            <a:lvl8pPr marL="1371600" fontAlgn="base">
              <a:spcBef>
                <a:spcPct val="0"/>
              </a:spcBef>
              <a:spcAft>
                <a:spcPct val="0"/>
              </a:spcAft>
              <a:defRPr sz="2400">
                <a:solidFill>
                  <a:schemeClr val="tx1"/>
                </a:solidFill>
                <a:latin typeface="Times New Roman" charset="0"/>
              </a:defRPr>
            </a:lvl8pPr>
            <a:lvl9pPr marL="1828800" fontAlgn="base">
              <a:spcBef>
                <a:spcPct val="0"/>
              </a:spcBef>
              <a:spcAft>
                <a:spcPct val="0"/>
              </a:spcAft>
              <a:defRPr sz="2400">
                <a:solidFill>
                  <a:schemeClr val="tx1"/>
                </a:solidFill>
                <a:latin typeface="Times New Roman" charset="0"/>
              </a:defRPr>
            </a:lvl9pPr>
          </a:lstStyle>
          <a:p>
            <a:pPr algn="ctr"/>
            <a:r>
              <a:rPr lang="en-US" altLang="en-US" sz="4400" i="0">
                <a:solidFill>
                  <a:srgbClr val="FFFF00"/>
                </a:solidFill>
                <a:latin typeface="Bernhard Modern Roman" charset="0"/>
              </a:rPr>
              <a:t>Zebra Longwing</a:t>
            </a:r>
            <a:endParaRPr lang="en-US" altLang="en-US">
              <a:solidFill>
                <a:srgbClr val="FFFF00"/>
              </a:solidFill>
              <a:latin typeface="Bernhard Modern Roman" charset="0"/>
            </a:endParaRPr>
          </a:p>
        </p:txBody>
      </p:sp>
      <p:sp>
        <p:nvSpPr>
          <p:cNvPr id="702468" name="Text Box 4"/>
          <p:cNvSpPr txBox="1">
            <a:spLocks noChangeArrowheads="1"/>
          </p:cNvSpPr>
          <p:nvPr/>
        </p:nvSpPr>
        <p:spPr bwMode="auto">
          <a:xfrm>
            <a:off x="4343400" y="5943600"/>
            <a:ext cx="3389313"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2800" b="0" i="0">
                <a:solidFill>
                  <a:schemeClr val="hlink"/>
                </a:solidFill>
                <a:latin typeface="Times New Roman" charset="0"/>
              </a:rPr>
              <a:t>Heliconius charitonius</a:t>
            </a:r>
          </a:p>
        </p:txBody>
      </p:sp>
      <p:sp>
        <p:nvSpPr>
          <p:cNvPr id="702469" name="Rectangle 5"/>
          <p:cNvSpPr>
            <a:spLocks noChangeArrowheads="1"/>
          </p:cNvSpPr>
          <p:nvPr/>
        </p:nvSpPr>
        <p:spPr bwMode="auto">
          <a:xfrm>
            <a:off x="609600" y="1295400"/>
            <a:ext cx="2362200" cy="4856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nSpc>
                <a:spcPct val="35000"/>
              </a:lnSpc>
              <a:spcBef>
                <a:spcPct val="50000"/>
              </a:spcBef>
            </a:pPr>
            <a:r>
              <a:rPr lang="en-US" altLang="en-US" sz="2000" i="0">
                <a:solidFill>
                  <a:srgbClr val="FF00FF"/>
                </a:solidFill>
                <a:latin typeface="Bernhard Modern Roman" charset="0"/>
              </a:rPr>
              <a:t>Range:  </a:t>
            </a:r>
          </a:p>
          <a:p>
            <a:pPr>
              <a:lnSpc>
                <a:spcPct val="35000"/>
              </a:lnSpc>
              <a:spcBef>
                <a:spcPct val="50000"/>
              </a:spcBef>
            </a:pPr>
            <a:r>
              <a:rPr lang="en-US" altLang="en-US" sz="2000" i="0">
                <a:solidFill>
                  <a:srgbClr val="FF00FF"/>
                </a:solidFill>
                <a:latin typeface="Bernhard Modern Roman" charset="0"/>
              </a:rPr>
              <a:t>      </a:t>
            </a:r>
            <a:r>
              <a:rPr lang="en-US" altLang="en-US" sz="2000" i="0">
                <a:solidFill>
                  <a:schemeClr val="bg1"/>
                </a:solidFill>
                <a:latin typeface="Bernhard Modern Roman" charset="0"/>
              </a:rPr>
              <a:t>Deep South</a:t>
            </a:r>
          </a:p>
          <a:p>
            <a:pPr>
              <a:lnSpc>
                <a:spcPct val="35000"/>
              </a:lnSpc>
              <a:spcBef>
                <a:spcPct val="50000"/>
              </a:spcBef>
            </a:pPr>
            <a:endParaRPr lang="en-US" altLang="en-US" sz="2000" i="0">
              <a:solidFill>
                <a:srgbClr val="FF00FF"/>
              </a:solidFill>
              <a:latin typeface="Bernhard Modern Roman" charset="0"/>
            </a:endParaRPr>
          </a:p>
          <a:p>
            <a:pPr>
              <a:lnSpc>
                <a:spcPct val="35000"/>
              </a:lnSpc>
              <a:spcBef>
                <a:spcPct val="50000"/>
              </a:spcBef>
            </a:pPr>
            <a:r>
              <a:rPr lang="en-US" altLang="en-US" sz="2000" i="0">
                <a:solidFill>
                  <a:srgbClr val="FF00FF"/>
                </a:solidFill>
                <a:latin typeface="Bernhard Modern Roman" charset="0"/>
              </a:rPr>
              <a:t>Host Plant(s)</a:t>
            </a:r>
          </a:p>
          <a:p>
            <a:pPr>
              <a:lnSpc>
                <a:spcPct val="35000"/>
              </a:lnSpc>
              <a:spcBef>
                <a:spcPct val="50000"/>
              </a:spcBef>
            </a:pPr>
            <a:r>
              <a:rPr lang="en-US" altLang="en-US" sz="2000" i="0">
                <a:solidFill>
                  <a:srgbClr val="FFFF00"/>
                </a:solidFill>
                <a:latin typeface="Bernhard Modern Roman" charset="0"/>
              </a:rPr>
              <a:t>     </a:t>
            </a:r>
            <a:r>
              <a:rPr lang="en-US" altLang="en-US" sz="2000" i="0">
                <a:solidFill>
                  <a:schemeClr val="bg1"/>
                </a:solidFill>
                <a:latin typeface="Bernhard Modern Roman" charset="0"/>
              </a:rPr>
              <a:t>Passiflora</a:t>
            </a:r>
          </a:p>
          <a:p>
            <a:pPr>
              <a:lnSpc>
                <a:spcPct val="35000"/>
              </a:lnSpc>
              <a:spcBef>
                <a:spcPct val="50000"/>
              </a:spcBef>
            </a:pPr>
            <a:endParaRPr lang="en-US" altLang="en-US" sz="2000" i="0">
              <a:solidFill>
                <a:srgbClr val="FFFF00"/>
              </a:solidFill>
              <a:latin typeface="Bernhard Modern Roman" charset="0"/>
            </a:endParaRPr>
          </a:p>
          <a:p>
            <a:pPr>
              <a:lnSpc>
                <a:spcPct val="35000"/>
              </a:lnSpc>
              <a:spcBef>
                <a:spcPct val="50000"/>
              </a:spcBef>
            </a:pPr>
            <a:r>
              <a:rPr lang="en-US" altLang="en-US" sz="2000" i="0">
                <a:solidFill>
                  <a:srgbClr val="FF00FF"/>
                </a:solidFill>
                <a:latin typeface="Bernhard Modern Roman" charset="0"/>
              </a:rPr>
              <a:t>Attractors  </a:t>
            </a:r>
          </a:p>
          <a:p>
            <a:pPr>
              <a:lnSpc>
                <a:spcPct val="35000"/>
              </a:lnSpc>
              <a:spcBef>
                <a:spcPct val="50000"/>
              </a:spcBef>
            </a:pPr>
            <a:r>
              <a:rPr lang="en-US" altLang="en-US" sz="2000" i="0">
                <a:solidFill>
                  <a:srgbClr val="FFFF00"/>
                </a:solidFill>
                <a:latin typeface="Bernhard Modern Roman" charset="0"/>
              </a:rPr>
              <a:t>     </a:t>
            </a:r>
            <a:r>
              <a:rPr lang="en-US" altLang="en-US" sz="2000" i="0">
                <a:solidFill>
                  <a:schemeClr val="bg1"/>
                </a:solidFill>
                <a:latin typeface="Bernhard Modern Roman" charset="0"/>
              </a:rPr>
              <a:t>Bougainvillea </a:t>
            </a:r>
          </a:p>
          <a:p>
            <a:pPr>
              <a:lnSpc>
                <a:spcPct val="35000"/>
              </a:lnSpc>
              <a:spcBef>
                <a:spcPct val="50000"/>
              </a:spcBef>
            </a:pPr>
            <a:r>
              <a:rPr lang="en-US" altLang="en-US" sz="2000" i="0">
                <a:solidFill>
                  <a:schemeClr val="bg1"/>
                </a:solidFill>
                <a:latin typeface="Bernhard Modern Roman" charset="0"/>
              </a:rPr>
              <a:t>     Buddelia</a:t>
            </a:r>
          </a:p>
          <a:p>
            <a:pPr>
              <a:lnSpc>
                <a:spcPct val="35000"/>
              </a:lnSpc>
              <a:spcBef>
                <a:spcPct val="50000"/>
              </a:spcBef>
            </a:pPr>
            <a:r>
              <a:rPr lang="en-US" altLang="en-US" sz="2000" i="0">
                <a:solidFill>
                  <a:schemeClr val="bg1"/>
                </a:solidFill>
                <a:latin typeface="Bernhard Modern Roman" charset="0"/>
              </a:rPr>
              <a:t>     Lantana</a:t>
            </a:r>
          </a:p>
          <a:p>
            <a:pPr>
              <a:lnSpc>
                <a:spcPct val="35000"/>
              </a:lnSpc>
              <a:spcBef>
                <a:spcPct val="50000"/>
              </a:spcBef>
            </a:pPr>
            <a:endParaRPr lang="en-US" altLang="en-US" sz="2000" i="0">
              <a:solidFill>
                <a:srgbClr val="FFFF00"/>
              </a:solidFill>
              <a:latin typeface="Bernhard Modern Roman" charset="0"/>
            </a:endParaRPr>
          </a:p>
          <a:p>
            <a:pPr>
              <a:lnSpc>
                <a:spcPct val="35000"/>
              </a:lnSpc>
              <a:spcBef>
                <a:spcPct val="50000"/>
              </a:spcBef>
            </a:pPr>
            <a:r>
              <a:rPr lang="en-US" altLang="en-US" sz="2000" i="0">
                <a:solidFill>
                  <a:srgbClr val="FF00FF"/>
                </a:solidFill>
                <a:latin typeface="Bernhard Modern Roman" charset="0"/>
              </a:rPr>
              <a:t>Brood Period:	</a:t>
            </a:r>
          </a:p>
          <a:p>
            <a:pPr>
              <a:lnSpc>
                <a:spcPct val="35000"/>
              </a:lnSpc>
              <a:spcBef>
                <a:spcPct val="50000"/>
              </a:spcBef>
            </a:pPr>
            <a:r>
              <a:rPr lang="en-US" altLang="en-US" sz="2000" i="0">
                <a:solidFill>
                  <a:schemeClr val="bg1"/>
                </a:solidFill>
                <a:latin typeface="Bernhard Modern Roman" charset="0"/>
              </a:rPr>
              <a:t>    July-September</a:t>
            </a:r>
          </a:p>
          <a:p>
            <a:pPr>
              <a:lnSpc>
                <a:spcPct val="35000"/>
              </a:lnSpc>
              <a:spcBef>
                <a:spcPct val="50000"/>
              </a:spcBef>
            </a:pPr>
            <a:endParaRPr lang="en-US" altLang="en-US" sz="2000" i="0">
              <a:solidFill>
                <a:srgbClr val="FFFF00"/>
              </a:solidFill>
              <a:latin typeface="Bernhard Modern Roman" charset="0"/>
            </a:endParaRPr>
          </a:p>
          <a:p>
            <a:pPr>
              <a:lnSpc>
                <a:spcPct val="35000"/>
              </a:lnSpc>
              <a:spcBef>
                <a:spcPct val="50000"/>
              </a:spcBef>
            </a:pPr>
            <a:r>
              <a:rPr lang="en-US" altLang="en-US" sz="2000" i="0">
                <a:solidFill>
                  <a:srgbClr val="FF00FF"/>
                </a:solidFill>
                <a:latin typeface="Bernhard Modern Roman" charset="0"/>
              </a:rPr>
              <a:t>Comments:</a:t>
            </a:r>
          </a:p>
          <a:p>
            <a:pPr>
              <a:lnSpc>
                <a:spcPct val="35000"/>
              </a:lnSpc>
              <a:spcBef>
                <a:spcPct val="50000"/>
              </a:spcBef>
            </a:pPr>
            <a:r>
              <a:rPr lang="en-US" altLang="en-US" sz="2000" i="0">
                <a:solidFill>
                  <a:schemeClr val="bg1"/>
                </a:solidFill>
                <a:latin typeface="Bernhard Modern Roman" charset="0"/>
              </a:rPr>
              <a:t>    Emmigrates from</a:t>
            </a:r>
          </a:p>
          <a:p>
            <a:pPr>
              <a:lnSpc>
                <a:spcPct val="35000"/>
              </a:lnSpc>
              <a:spcBef>
                <a:spcPct val="50000"/>
              </a:spcBef>
            </a:pPr>
            <a:r>
              <a:rPr lang="en-US" altLang="en-US" sz="2000" i="0">
                <a:solidFill>
                  <a:schemeClr val="bg1"/>
                </a:solidFill>
                <a:latin typeface="Bernhard Modern Roman" charset="0"/>
              </a:rPr>
              <a:t>    Florida in late</a:t>
            </a:r>
          </a:p>
          <a:p>
            <a:pPr>
              <a:lnSpc>
                <a:spcPct val="35000"/>
              </a:lnSpc>
              <a:spcBef>
                <a:spcPct val="50000"/>
              </a:spcBef>
            </a:pPr>
            <a:r>
              <a:rPr lang="en-US" altLang="en-US" sz="2000" i="0">
                <a:solidFill>
                  <a:schemeClr val="bg1"/>
                </a:solidFill>
                <a:latin typeface="Bernhard Modern Roman" charset="0"/>
              </a:rPr>
              <a:t>    summer.</a:t>
            </a:r>
          </a:p>
          <a:p>
            <a:pPr>
              <a:lnSpc>
                <a:spcPct val="35000"/>
              </a:lnSpc>
              <a:spcBef>
                <a:spcPct val="50000"/>
              </a:spcBef>
            </a:pPr>
            <a:endParaRPr lang="en-US" altLang="en-US" sz="2000" i="0">
              <a:solidFill>
                <a:schemeClr val="bg1"/>
              </a:solidFill>
              <a:latin typeface="Bernhard Modern Roman" charset="0"/>
            </a:endParaRP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3"/>
          <p:cNvSpPr>
            <a:spLocks noGrp="1"/>
          </p:cNvSpPr>
          <p:nvPr>
            <p:ph type="sldNum" sz="quarter" idx="12"/>
          </p:nvPr>
        </p:nvSpPr>
        <p:spPr/>
        <p:txBody>
          <a:bodyPr/>
          <a:lstStyle/>
          <a:p>
            <a:fld id="{50146DCF-487A-6B48-A887-602ED2711833}" type="slidenum">
              <a:rPr lang="en-US" altLang="en-US"/>
              <a:pPr/>
              <a:t>149</a:t>
            </a:fld>
            <a:endParaRPr lang="en-US" altLang="en-US"/>
          </a:p>
        </p:txBody>
      </p:sp>
      <p:pic>
        <p:nvPicPr>
          <p:cNvPr id="703490" name="Picture 2" descr="yello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6600" y="1600200"/>
            <a:ext cx="5181600" cy="4419600"/>
          </a:xfrm>
          <a:prstGeom prst="rect">
            <a:avLst/>
          </a:prstGeom>
          <a:noFill/>
          <a:extLst>
            <a:ext uri="{909E8E84-426E-40DD-AFC4-6F175D3DCCD1}">
              <a14:hiddenFill xmlns:a14="http://schemas.microsoft.com/office/drawing/2010/main">
                <a:solidFill>
                  <a:srgbClr val="FFFFFF"/>
                </a:solidFill>
              </a14:hiddenFill>
            </a:ext>
          </a:extLst>
        </p:spPr>
      </p:pic>
      <p:sp>
        <p:nvSpPr>
          <p:cNvPr id="703491" name="Rectangle 3"/>
          <p:cNvSpPr>
            <a:spLocks noChangeArrowheads="1"/>
          </p:cNvSpPr>
          <p:nvPr/>
        </p:nvSpPr>
        <p:spPr bwMode="auto">
          <a:xfrm>
            <a:off x="914400" y="609600"/>
            <a:ext cx="71628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lvl1pPr>
              <a:defRPr sz="2400">
                <a:solidFill>
                  <a:schemeClr val="tx1"/>
                </a:solidFill>
                <a:latin typeface="Times New Roman" charset="0"/>
              </a:defRPr>
            </a:lvl1pPr>
            <a:lvl2pPr>
              <a:defRPr sz="2400">
                <a:solidFill>
                  <a:schemeClr val="tx1"/>
                </a:solidFill>
                <a:latin typeface="Times New Roman" charset="0"/>
              </a:defRPr>
            </a:lvl2pPr>
            <a:lvl3pPr>
              <a:defRPr sz="2400">
                <a:solidFill>
                  <a:schemeClr val="tx1"/>
                </a:solidFill>
                <a:latin typeface="Times New Roman" charset="0"/>
              </a:defRPr>
            </a:lvl3pPr>
            <a:lvl4pPr>
              <a:defRPr sz="2400">
                <a:solidFill>
                  <a:schemeClr val="tx1"/>
                </a:solidFill>
                <a:latin typeface="Times New Roman" charset="0"/>
              </a:defRPr>
            </a:lvl4pPr>
            <a:lvl5pPr>
              <a:defRPr sz="2400">
                <a:solidFill>
                  <a:schemeClr val="tx1"/>
                </a:solidFill>
                <a:latin typeface="Times New Roman" charset="0"/>
              </a:defRPr>
            </a:lvl5pPr>
            <a:lvl6pPr marL="457200" fontAlgn="base">
              <a:spcBef>
                <a:spcPct val="0"/>
              </a:spcBef>
              <a:spcAft>
                <a:spcPct val="0"/>
              </a:spcAft>
              <a:defRPr sz="2400">
                <a:solidFill>
                  <a:schemeClr val="tx1"/>
                </a:solidFill>
                <a:latin typeface="Times New Roman" charset="0"/>
              </a:defRPr>
            </a:lvl6pPr>
            <a:lvl7pPr marL="914400" fontAlgn="base">
              <a:spcBef>
                <a:spcPct val="0"/>
              </a:spcBef>
              <a:spcAft>
                <a:spcPct val="0"/>
              </a:spcAft>
              <a:defRPr sz="2400">
                <a:solidFill>
                  <a:schemeClr val="tx1"/>
                </a:solidFill>
                <a:latin typeface="Times New Roman" charset="0"/>
              </a:defRPr>
            </a:lvl7pPr>
            <a:lvl8pPr marL="1371600" fontAlgn="base">
              <a:spcBef>
                <a:spcPct val="0"/>
              </a:spcBef>
              <a:spcAft>
                <a:spcPct val="0"/>
              </a:spcAft>
              <a:defRPr sz="2400">
                <a:solidFill>
                  <a:schemeClr val="tx1"/>
                </a:solidFill>
                <a:latin typeface="Times New Roman" charset="0"/>
              </a:defRPr>
            </a:lvl8pPr>
            <a:lvl9pPr marL="1828800" fontAlgn="base">
              <a:spcBef>
                <a:spcPct val="0"/>
              </a:spcBef>
              <a:spcAft>
                <a:spcPct val="0"/>
              </a:spcAft>
              <a:defRPr sz="2400">
                <a:solidFill>
                  <a:schemeClr val="tx1"/>
                </a:solidFill>
                <a:latin typeface="Times New Roman" charset="0"/>
              </a:defRPr>
            </a:lvl9pPr>
          </a:lstStyle>
          <a:p>
            <a:pPr algn="ctr"/>
            <a:r>
              <a:rPr lang="en-US" altLang="en-US" sz="4400" i="0">
                <a:solidFill>
                  <a:srgbClr val="FFFF00"/>
                </a:solidFill>
                <a:latin typeface="Bernhard Modern Roman" charset="0"/>
              </a:rPr>
              <a:t>Cloudless Giant Sulfur</a:t>
            </a:r>
            <a:r>
              <a:rPr lang="en-US" altLang="en-US" sz="3600" i="0">
                <a:solidFill>
                  <a:srgbClr val="FFFF00"/>
                </a:solidFill>
                <a:latin typeface="Bernhard Modern Roman" charset="0"/>
              </a:rPr>
              <a:t/>
            </a:r>
            <a:br>
              <a:rPr lang="en-US" altLang="en-US" sz="3600" i="0">
                <a:solidFill>
                  <a:srgbClr val="FFFF00"/>
                </a:solidFill>
                <a:latin typeface="Bernhard Modern Roman" charset="0"/>
              </a:rPr>
            </a:br>
            <a:endParaRPr lang="en-US" altLang="en-US">
              <a:solidFill>
                <a:srgbClr val="FFFF00"/>
              </a:solidFill>
              <a:latin typeface="Bernhard Modern Roman" charset="0"/>
            </a:endParaRPr>
          </a:p>
        </p:txBody>
      </p:sp>
      <p:sp>
        <p:nvSpPr>
          <p:cNvPr id="703492" name="Text Box 4"/>
          <p:cNvSpPr txBox="1">
            <a:spLocks noChangeArrowheads="1"/>
          </p:cNvSpPr>
          <p:nvPr/>
        </p:nvSpPr>
        <p:spPr bwMode="auto">
          <a:xfrm>
            <a:off x="4724400" y="6019800"/>
            <a:ext cx="2322513"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2800" b="0" i="0">
                <a:solidFill>
                  <a:schemeClr val="hlink"/>
                </a:solidFill>
                <a:latin typeface="Times New Roman" charset="0"/>
              </a:rPr>
              <a:t>Zerene cesonia</a:t>
            </a:r>
          </a:p>
        </p:txBody>
      </p:sp>
      <p:sp>
        <p:nvSpPr>
          <p:cNvPr id="703493" name="Rectangle 5"/>
          <p:cNvSpPr>
            <a:spLocks noChangeArrowheads="1"/>
          </p:cNvSpPr>
          <p:nvPr/>
        </p:nvSpPr>
        <p:spPr bwMode="auto">
          <a:xfrm>
            <a:off x="609600" y="1295400"/>
            <a:ext cx="2362200" cy="5114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nSpc>
                <a:spcPct val="35000"/>
              </a:lnSpc>
              <a:spcBef>
                <a:spcPct val="50000"/>
              </a:spcBef>
            </a:pPr>
            <a:r>
              <a:rPr lang="en-US" altLang="en-US" sz="2000" i="0">
                <a:solidFill>
                  <a:srgbClr val="FF00FF"/>
                </a:solidFill>
                <a:latin typeface="Bernhard Modern Roman" charset="0"/>
              </a:rPr>
              <a:t>Range:  </a:t>
            </a:r>
          </a:p>
          <a:p>
            <a:pPr>
              <a:lnSpc>
                <a:spcPct val="35000"/>
              </a:lnSpc>
              <a:spcBef>
                <a:spcPct val="50000"/>
              </a:spcBef>
            </a:pPr>
            <a:r>
              <a:rPr lang="en-US" altLang="en-US" sz="2000" i="0">
                <a:solidFill>
                  <a:srgbClr val="FF00FF"/>
                </a:solidFill>
                <a:latin typeface="Bernhard Modern Roman" charset="0"/>
              </a:rPr>
              <a:t>      </a:t>
            </a:r>
            <a:r>
              <a:rPr lang="en-US" altLang="en-US" sz="2000" i="0">
                <a:solidFill>
                  <a:schemeClr val="bg1"/>
                </a:solidFill>
                <a:latin typeface="Bernhard Modern Roman" charset="0"/>
              </a:rPr>
              <a:t>Southern U.S.</a:t>
            </a:r>
          </a:p>
          <a:p>
            <a:pPr>
              <a:lnSpc>
                <a:spcPct val="35000"/>
              </a:lnSpc>
              <a:spcBef>
                <a:spcPct val="50000"/>
              </a:spcBef>
            </a:pPr>
            <a:endParaRPr lang="en-US" altLang="en-US" sz="2000" i="0">
              <a:solidFill>
                <a:srgbClr val="FF00FF"/>
              </a:solidFill>
              <a:latin typeface="Bernhard Modern Roman" charset="0"/>
            </a:endParaRPr>
          </a:p>
          <a:p>
            <a:pPr>
              <a:lnSpc>
                <a:spcPct val="35000"/>
              </a:lnSpc>
              <a:spcBef>
                <a:spcPct val="50000"/>
              </a:spcBef>
            </a:pPr>
            <a:r>
              <a:rPr lang="en-US" altLang="en-US" sz="2000" i="0">
                <a:solidFill>
                  <a:srgbClr val="FF00FF"/>
                </a:solidFill>
                <a:latin typeface="Bernhard Modern Roman" charset="0"/>
              </a:rPr>
              <a:t>Host Plant(s)</a:t>
            </a:r>
          </a:p>
          <a:p>
            <a:pPr>
              <a:lnSpc>
                <a:spcPct val="35000"/>
              </a:lnSpc>
              <a:spcBef>
                <a:spcPct val="50000"/>
              </a:spcBef>
            </a:pPr>
            <a:r>
              <a:rPr lang="en-US" altLang="en-US" sz="2000" i="0">
                <a:solidFill>
                  <a:srgbClr val="FFFF00"/>
                </a:solidFill>
                <a:latin typeface="Bernhard Modern Roman" charset="0"/>
              </a:rPr>
              <a:t>     </a:t>
            </a:r>
            <a:r>
              <a:rPr lang="en-US" altLang="en-US" sz="2000" i="0">
                <a:solidFill>
                  <a:schemeClr val="bg1"/>
                </a:solidFill>
                <a:latin typeface="Bernhard Modern Roman" charset="0"/>
              </a:rPr>
              <a:t>Clover</a:t>
            </a:r>
          </a:p>
          <a:p>
            <a:pPr>
              <a:lnSpc>
                <a:spcPct val="35000"/>
              </a:lnSpc>
              <a:spcBef>
                <a:spcPct val="50000"/>
              </a:spcBef>
            </a:pPr>
            <a:r>
              <a:rPr lang="en-US" altLang="en-US" sz="2000" i="0">
                <a:solidFill>
                  <a:schemeClr val="bg1"/>
                </a:solidFill>
                <a:latin typeface="Bernhard Modern Roman" charset="0"/>
              </a:rPr>
              <a:t>     Cassia</a:t>
            </a:r>
          </a:p>
          <a:p>
            <a:pPr>
              <a:lnSpc>
                <a:spcPct val="35000"/>
              </a:lnSpc>
              <a:spcBef>
                <a:spcPct val="50000"/>
              </a:spcBef>
            </a:pPr>
            <a:r>
              <a:rPr lang="en-US" altLang="en-US" sz="2000" i="0">
                <a:solidFill>
                  <a:schemeClr val="bg1"/>
                </a:solidFill>
                <a:latin typeface="Bernhard Modern Roman" charset="0"/>
              </a:rPr>
              <a:t>    </a:t>
            </a:r>
            <a:endParaRPr lang="en-US" altLang="en-US" sz="2000" i="0">
              <a:solidFill>
                <a:srgbClr val="FFFF00"/>
              </a:solidFill>
              <a:latin typeface="Bernhard Modern Roman" charset="0"/>
            </a:endParaRPr>
          </a:p>
          <a:p>
            <a:pPr>
              <a:lnSpc>
                <a:spcPct val="35000"/>
              </a:lnSpc>
              <a:spcBef>
                <a:spcPct val="50000"/>
              </a:spcBef>
            </a:pPr>
            <a:r>
              <a:rPr lang="en-US" altLang="en-US" sz="2000" i="0">
                <a:solidFill>
                  <a:srgbClr val="FF00FF"/>
                </a:solidFill>
                <a:latin typeface="Bernhard Modern Roman" charset="0"/>
              </a:rPr>
              <a:t>Attractors  </a:t>
            </a:r>
          </a:p>
          <a:p>
            <a:pPr>
              <a:lnSpc>
                <a:spcPct val="35000"/>
              </a:lnSpc>
              <a:spcBef>
                <a:spcPct val="50000"/>
              </a:spcBef>
            </a:pPr>
            <a:r>
              <a:rPr lang="en-US" altLang="en-US" sz="2000" i="0">
                <a:solidFill>
                  <a:srgbClr val="FFFF00"/>
                </a:solidFill>
                <a:latin typeface="Bernhard Modern Roman" charset="0"/>
              </a:rPr>
              <a:t>     </a:t>
            </a:r>
            <a:r>
              <a:rPr lang="en-US" altLang="en-US" sz="2000" i="0">
                <a:solidFill>
                  <a:schemeClr val="bg1"/>
                </a:solidFill>
                <a:latin typeface="Bernhard Modern Roman" charset="0"/>
              </a:rPr>
              <a:t>Salvias </a:t>
            </a:r>
          </a:p>
          <a:p>
            <a:pPr>
              <a:lnSpc>
                <a:spcPct val="35000"/>
              </a:lnSpc>
              <a:spcBef>
                <a:spcPct val="50000"/>
              </a:spcBef>
            </a:pPr>
            <a:r>
              <a:rPr lang="en-US" altLang="en-US" sz="2000" i="0">
                <a:solidFill>
                  <a:schemeClr val="bg1"/>
                </a:solidFill>
                <a:latin typeface="Bernhard Modern Roman" charset="0"/>
              </a:rPr>
              <a:t>     Buddelia</a:t>
            </a:r>
          </a:p>
          <a:p>
            <a:pPr>
              <a:lnSpc>
                <a:spcPct val="35000"/>
              </a:lnSpc>
              <a:spcBef>
                <a:spcPct val="50000"/>
              </a:spcBef>
            </a:pPr>
            <a:r>
              <a:rPr lang="en-US" altLang="en-US" sz="2000" i="0">
                <a:solidFill>
                  <a:schemeClr val="bg1"/>
                </a:solidFill>
                <a:latin typeface="Bernhard Modern Roman" charset="0"/>
              </a:rPr>
              <a:t>     Phlox</a:t>
            </a:r>
          </a:p>
          <a:p>
            <a:pPr>
              <a:lnSpc>
                <a:spcPct val="35000"/>
              </a:lnSpc>
              <a:spcBef>
                <a:spcPct val="50000"/>
              </a:spcBef>
            </a:pPr>
            <a:r>
              <a:rPr lang="en-US" altLang="en-US" sz="2000" i="0">
                <a:solidFill>
                  <a:schemeClr val="bg1"/>
                </a:solidFill>
                <a:latin typeface="Bernhard Modern Roman" charset="0"/>
              </a:rPr>
              <a:t>     Tithonia</a:t>
            </a:r>
          </a:p>
          <a:p>
            <a:pPr>
              <a:lnSpc>
                <a:spcPct val="35000"/>
              </a:lnSpc>
              <a:spcBef>
                <a:spcPct val="50000"/>
              </a:spcBef>
            </a:pPr>
            <a:r>
              <a:rPr lang="en-US" altLang="en-US" sz="2000" i="0">
                <a:solidFill>
                  <a:schemeClr val="bg1"/>
                </a:solidFill>
                <a:latin typeface="Bernhard Modern Roman" charset="0"/>
              </a:rPr>
              <a:t>     Echinacea</a:t>
            </a:r>
          </a:p>
          <a:p>
            <a:pPr>
              <a:lnSpc>
                <a:spcPct val="35000"/>
              </a:lnSpc>
              <a:spcBef>
                <a:spcPct val="50000"/>
              </a:spcBef>
            </a:pPr>
            <a:endParaRPr lang="en-US" altLang="en-US" sz="2000" i="0">
              <a:solidFill>
                <a:srgbClr val="FFFF00"/>
              </a:solidFill>
              <a:latin typeface="Bernhard Modern Roman" charset="0"/>
            </a:endParaRPr>
          </a:p>
          <a:p>
            <a:pPr>
              <a:lnSpc>
                <a:spcPct val="35000"/>
              </a:lnSpc>
              <a:spcBef>
                <a:spcPct val="50000"/>
              </a:spcBef>
            </a:pPr>
            <a:r>
              <a:rPr lang="en-US" altLang="en-US" sz="2000" i="0">
                <a:solidFill>
                  <a:srgbClr val="FF00FF"/>
                </a:solidFill>
                <a:latin typeface="Bernhard Modern Roman" charset="0"/>
              </a:rPr>
              <a:t>Brood Period:	</a:t>
            </a:r>
          </a:p>
          <a:p>
            <a:pPr>
              <a:lnSpc>
                <a:spcPct val="35000"/>
              </a:lnSpc>
              <a:spcBef>
                <a:spcPct val="50000"/>
              </a:spcBef>
            </a:pPr>
            <a:r>
              <a:rPr lang="en-US" altLang="en-US" sz="2000" i="0">
                <a:solidFill>
                  <a:srgbClr val="FFFF00"/>
                </a:solidFill>
                <a:latin typeface="Bernhard Modern Roman" charset="0"/>
              </a:rPr>
              <a:t>    </a:t>
            </a:r>
            <a:r>
              <a:rPr lang="en-US" altLang="en-US" sz="2000" i="0">
                <a:solidFill>
                  <a:schemeClr val="bg1"/>
                </a:solidFill>
                <a:latin typeface="Bernhard Modern Roman" charset="0"/>
              </a:rPr>
              <a:t>April + July</a:t>
            </a:r>
          </a:p>
          <a:p>
            <a:pPr>
              <a:lnSpc>
                <a:spcPct val="35000"/>
              </a:lnSpc>
              <a:spcBef>
                <a:spcPct val="50000"/>
              </a:spcBef>
            </a:pPr>
            <a:endParaRPr lang="en-US" altLang="en-US" sz="2000" i="0">
              <a:solidFill>
                <a:srgbClr val="FFFF00"/>
              </a:solidFill>
              <a:latin typeface="Bernhard Modern Roman" charset="0"/>
            </a:endParaRPr>
          </a:p>
          <a:p>
            <a:pPr>
              <a:lnSpc>
                <a:spcPct val="35000"/>
              </a:lnSpc>
              <a:spcBef>
                <a:spcPct val="50000"/>
              </a:spcBef>
            </a:pPr>
            <a:r>
              <a:rPr lang="en-US" altLang="en-US" sz="2000" i="0">
                <a:solidFill>
                  <a:srgbClr val="FF00FF"/>
                </a:solidFill>
                <a:latin typeface="Bernhard Modern Roman" charset="0"/>
              </a:rPr>
              <a:t>Comments:</a:t>
            </a:r>
          </a:p>
          <a:p>
            <a:pPr>
              <a:lnSpc>
                <a:spcPct val="35000"/>
              </a:lnSpc>
              <a:spcBef>
                <a:spcPct val="50000"/>
              </a:spcBef>
            </a:pPr>
            <a:r>
              <a:rPr lang="en-US" altLang="en-US" sz="2000" i="0">
                <a:solidFill>
                  <a:schemeClr val="bg1"/>
                </a:solidFill>
                <a:latin typeface="Bernhard Modern Roman" charset="0"/>
              </a:rPr>
              <a:t>    Emmigrates</a:t>
            </a:r>
          </a:p>
          <a:p>
            <a:pPr>
              <a:lnSpc>
                <a:spcPct val="35000"/>
              </a:lnSpc>
              <a:spcBef>
                <a:spcPct val="50000"/>
              </a:spcBef>
            </a:pPr>
            <a:r>
              <a:rPr lang="en-US" altLang="en-US" sz="2000" i="0">
                <a:solidFill>
                  <a:schemeClr val="bg1"/>
                </a:solidFill>
                <a:latin typeface="Bernhard Modern Roman" charset="0"/>
              </a:rPr>
              <a:t>    North</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3"/>
          <p:cNvSpPr>
            <a:spLocks noGrp="1"/>
          </p:cNvSpPr>
          <p:nvPr>
            <p:ph type="sldNum" sz="quarter" idx="12"/>
          </p:nvPr>
        </p:nvSpPr>
        <p:spPr/>
        <p:txBody>
          <a:bodyPr/>
          <a:lstStyle/>
          <a:p>
            <a:fld id="{00E3F88A-3206-934B-849A-2338985EB400}" type="slidenum">
              <a:rPr lang="en-US" altLang="en-US"/>
              <a:pPr/>
              <a:t>15</a:t>
            </a:fld>
            <a:endParaRPr lang="en-US" altLang="en-US"/>
          </a:p>
        </p:txBody>
      </p:sp>
      <p:sp>
        <p:nvSpPr>
          <p:cNvPr id="354307" name="Rectangle 3"/>
          <p:cNvSpPr>
            <a:spLocks noChangeArrowheads="1"/>
          </p:cNvSpPr>
          <p:nvPr/>
        </p:nvSpPr>
        <p:spPr bwMode="auto">
          <a:xfrm>
            <a:off x="0" y="125413"/>
            <a:ext cx="9144000" cy="1431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r>
              <a:rPr lang="en-US" altLang="en-US" sz="4400" b="0" i="0">
                <a:solidFill>
                  <a:srgbClr val="FFFF00"/>
                </a:solidFill>
                <a:latin typeface="Times New Roman" charset="0"/>
              </a:rPr>
              <a:t>Macro Habitat Components</a:t>
            </a:r>
          </a:p>
          <a:p>
            <a:pPr algn="ctr"/>
            <a:r>
              <a:rPr lang="en-US" altLang="en-US" sz="4400" b="0" i="0">
                <a:solidFill>
                  <a:srgbClr val="FFFF00"/>
                </a:solidFill>
                <a:latin typeface="Times New Roman" charset="0"/>
              </a:rPr>
              <a:t> </a:t>
            </a:r>
          </a:p>
        </p:txBody>
      </p:sp>
      <p:pic>
        <p:nvPicPr>
          <p:cNvPr id="354308" name="Picture 4" descr="ROCKBEFORE"/>
          <p:cNvPicPr>
            <a:picLocks noChangeAspect="1" noChangeArrowheads="1"/>
          </p:cNvPicPr>
          <p:nvPr/>
        </p:nvPicPr>
        <p:blipFill>
          <a:blip r:embed="rId3">
            <a:lum bright="-22000" contrast="40000"/>
            <a:extLst>
              <a:ext uri="{28A0092B-C50C-407E-A947-70E740481C1C}">
                <a14:useLocalDpi xmlns:a14="http://schemas.microsoft.com/office/drawing/2010/main" val="0"/>
              </a:ext>
            </a:extLst>
          </a:blip>
          <a:srcRect/>
          <a:stretch>
            <a:fillRect/>
          </a:stretch>
        </p:blipFill>
        <p:spPr bwMode="auto">
          <a:xfrm>
            <a:off x="4225925" y="3352800"/>
            <a:ext cx="4114800" cy="2690813"/>
          </a:xfrm>
          <a:prstGeom prst="rect">
            <a:avLst/>
          </a:prstGeom>
          <a:noFill/>
          <a:extLst>
            <a:ext uri="{909E8E84-426E-40DD-AFC4-6F175D3DCCD1}">
              <a14:hiddenFill xmlns:a14="http://schemas.microsoft.com/office/drawing/2010/main">
                <a:solidFill>
                  <a:srgbClr val="FFFFFF"/>
                </a:solidFill>
              </a14:hiddenFill>
            </a:ext>
          </a:extLst>
        </p:spPr>
      </p:pic>
      <p:sp>
        <p:nvSpPr>
          <p:cNvPr id="354309" name="Text Box 5"/>
          <p:cNvSpPr txBox="1">
            <a:spLocks noChangeArrowheads="1"/>
          </p:cNvSpPr>
          <p:nvPr/>
        </p:nvSpPr>
        <p:spPr bwMode="auto">
          <a:xfrm>
            <a:off x="228600" y="960438"/>
            <a:ext cx="8763000" cy="2776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altLang="en-US" sz="2800" b="0" i="0">
                <a:solidFill>
                  <a:schemeClr val="bg1"/>
                </a:solidFill>
                <a:latin typeface="Times New Roman" charset="0"/>
              </a:rPr>
              <a:t>If you want to have a strong population of active butterflies and hummingbirds, your garden gardens must provide more than just a few nectiferous flowers!  </a:t>
            </a:r>
          </a:p>
          <a:p>
            <a:endParaRPr lang="en-US" altLang="en-US" sz="2800" b="0" i="0">
              <a:solidFill>
                <a:schemeClr val="bg1"/>
              </a:solidFill>
              <a:latin typeface="Times New Roman" charset="0"/>
            </a:endParaRPr>
          </a:p>
          <a:p>
            <a:r>
              <a:rPr lang="en-US" altLang="en-US" sz="2800" b="0" i="0">
                <a:solidFill>
                  <a:schemeClr val="bg1"/>
                </a:solidFill>
                <a:latin typeface="Times New Roman" charset="0"/>
              </a:rPr>
              <a:t>The following must also be provided: </a:t>
            </a:r>
            <a:r>
              <a:rPr lang="en-US" altLang="en-US" b="0" i="0">
                <a:solidFill>
                  <a:schemeClr val="bg1"/>
                </a:solidFill>
                <a:latin typeface="Times New Roman" charset="0"/>
              </a:rPr>
              <a:t>  </a:t>
            </a:r>
          </a:p>
          <a:p>
            <a:pPr>
              <a:lnSpc>
                <a:spcPct val="75000"/>
              </a:lnSpc>
            </a:pPr>
            <a:endParaRPr lang="en-US" altLang="en-US" b="0" i="0">
              <a:solidFill>
                <a:schemeClr val="bg1"/>
              </a:solidFill>
              <a:latin typeface="Times New Roman" charset="0"/>
            </a:endParaRPr>
          </a:p>
          <a:p>
            <a:pPr>
              <a:lnSpc>
                <a:spcPct val="75000"/>
              </a:lnSpc>
            </a:pPr>
            <a:endParaRPr lang="en-US" altLang="en-US" b="0" i="0">
              <a:solidFill>
                <a:schemeClr val="bg1"/>
              </a:solidFill>
              <a:latin typeface="Times New Roman" charset="0"/>
            </a:endParaRPr>
          </a:p>
        </p:txBody>
      </p:sp>
      <p:sp>
        <p:nvSpPr>
          <p:cNvPr id="354311" name="Text Box 7"/>
          <p:cNvSpPr txBox="1">
            <a:spLocks noChangeArrowheads="1"/>
          </p:cNvSpPr>
          <p:nvPr/>
        </p:nvSpPr>
        <p:spPr bwMode="auto">
          <a:xfrm>
            <a:off x="615950" y="3390900"/>
            <a:ext cx="3484563" cy="338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nSpc>
                <a:spcPct val="75000"/>
              </a:lnSpc>
            </a:pPr>
            <a:r>
              <a:rPr lang="en-US" altLang="en-US" i="0">
                <a:solidFill>
                  <a:srgbClr val="FFFF00"/>
                </a:solidFill>
                <a:latin typeface="Times New Roman" charset="0"/>
              </a:rPr>
              <a:t>Several nectar sources</a:t>
            </a:r>
          </a:p>
          <a:p>
            <a:pPr>
              <a:lnSpc>
                <a:spcPct val="75000"/>
              </a:lnSpc>
            </a:pPr>
            <a:endParaRPr lang="en-US" altLang="en-US" i="0">
              <a:solidFill>
                <a:srgbClr val="FFFF00"/>
              </a:solidFill>
              <a:latin typeface="Times New Roman" charset="0"/>
            </a:endParaRPr>
          </a:p>
          <a:p>
            <a:pPr>
              <a:lnSpc>
                <a:spcPct val="75000"/>
              </a:lnSpc>
            </a:pPr>
            <a:r>
              <a:rPr lang="en-US" altLang="en-US" i="0">
                <a:solidFill>
                  <a:srgbClr val="FFFF00"/>
                </a:solidFill>
                <a:latin typeface="Times New Roman" charset="0"/>
              </a:rPr>
              <a:t>Forage plants</a:t>
            </a:r>
          </a:p>
          <a:p>
            <a:pPr>
              <a:lnSpc>
                <a:spcPct val="75000"/>
              </a:lnSpc>
            </a:pPr>
            <a:endParaRPr lang="en-US" altLang="en-US" i="0">
              <a:solidFill>
                <a:srgbClr val="FFFF00"/>
              </a:solidFill>
              <a:latin typeface="Times New Roman" charset="0"/>
            </a:endParaRPr>
          </a:p>
          <a:p>
            <a:pPr>
              <a:lnSpc>
                <a:spcPct val="75000"/>
              </a:lnSpc>
            </a:pPr>
            <a:r>
              <a:rPr lang="en-US" altLang="en-US" i="0">
                <a:solidFill>
                  <a:srgbClr val="FFFF00"/>
                </a:solidFill>
                <a:latin typeface="Times New Roman" charset="0"/>
              </a:rPr>
              <a:t>Soil Salt sources</a:t>
            </a:r>
          </a:p>
          <a:p>
            <a:pPr>
              <a:lnSpc>
                <a:spcPct val="75000"/>
              </a:lnSpc>
            </a:pPr>
            <a:endParaRPr lang="en-US" altLang="en-US" i="0">
              <a:solidFill>
                <a:srgbClr val="FFFF00"/>
              </a:solidFill>
              <a:latin typeface="Times New Roman" charset="0"/>
            </a:endParaRPr>
          </a:p>
          <a:p>
            <a:pPr>
              <a:lnSpc>
                <a:spcPct val="75000"/>
              </a:lnSpc>
            </a:pPr>
            <a:r>
              <a:rPr lang="en-US" altLang="en-US" i="0">
                <a:solidFill>
                  <a:srgbClr val="FFFF00"/>
                </a:solidFill>
                <a:latin typeface="Times New Roman" charset="0"/>
              </a:rPr>
              <a:t>Resting areas</a:t>
            </a:r>
          </a:p>
          <a:p>
            <a:pPr>
              <a:lnSpc>
                <a:spcPct val="75000"/>
              </a:lnSpc>
            </a:pPr>
            <a:endParaRPr lang="en-US" altLang="en-US" i="0">
              <a:solidFill>
                <a:srgbClr val="FFFF00"/>
              </a:solidFill>
              <a:latin typeface="Times New Roman" charset="0"/>
            </a:endParaRPr>
          </a:p>
          <a:p>
            <a:pPr>
              <a:lnSpc>
                <a:spcPct val="75000"/>
              </a:lnSpc>
            </a:pPr>
            <a:r>
              <a:rPr lang="en-US" altLang="en-US" i="0">
                <a:solidFill>
                  <a:srgbClr val="FFFF00"/>
                </a:solidFill>
                <a:latin typeface="Times New Roman" charset="0"/>
              </a:rPr>
              <a:t>Open roaming areas</a:t>
            </a:r>
          </a:p>
          <a:p>
            <a:pPr>
              <a:lnSpc>
                <a:spcPct val="75000"/>
              </a:lnSpc>
            </a:pPr>
            <a:endParaRPr lang="en-US" altLang="en-US" i="0">
              <a:solidFill>
                <a:srgbClr val="FFFF00"/>
              </a:solidFill>
              <a:latin typeface="Times New Roman" charset="0"/>
            </a:endParaRPr>
          </a:p>
          <a:p>
            <a:pPr>
              <a:lnSpc>
                <a:spcPct val="75000"/>
              </a:lnSpc>
            </a:pPr>
            <a:r>
              <a:rPr lang="en-US" altLang="en-US" i="0">
                <a:solidFill>
                  <a:srgbClr val="FFFF00"/>
                </a:solidFill>
                <a:latin typeface="Times New Roman" charset="0"/>
              </a:rPr>
              <a:t>Water (moisture) sources</a:t>
            </a:r>
          </a:p>
          <a:p>
            <a:pPr>
              <a:lnSpc>
                <a:spcPct val="75000"/>
              </a:lnSpc>
            </a:pPr>
            <a:endParaRPr lang="en-US" altLang="en-US" b="0" i="0">
              <a:solidFill>
                <a:schemeClr val="bg1"/>
              </a:solidFill>
              <a:latin typeface="Times New Roman" charset="0"/>
            </a:endParaRPr>
          </a:p>
        </p:txBody>
      </p:sp>
      <p:sp>
        <p:nvSpPr>
          <p:cNvPr id="354313" name="Rectangle 9"/>
          <p:cNvSpPr>
            <a:spLocks noChangeArrowheads="1"/>
          </p:cNvSpPr>
          <p:nvPr/>
        </p:nvSpPr>
        <p:spPr bwMode="auto">
          <a:xfrm>
            <a:off x="5072063" y="6040438"/>
            <a:ext cx="24701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r>
              <a:rPr lang="en-US" altLang="en-US" sz="1800" b="0">
                <a:solidFill>
                  <a:srgbClr val="FFFF00"/>
                </a:solidFill>
                <a:latin typeface="Times New Roman" charset="0"/>
              </a:rPr>
              <a:t>Butterfly Garden Project</a:t>
            </a:r>
          </a:p>
          <a:p>
            <a:pPr algn="ctr"/>
            <a:r>
              <a:rPr lang="en-US" altLang="en-US" sz="1800" b="0">
                <a:solidFill>
                  <a:srgbClr val="FFFF00"/>
                </a:solidFill>
                <a:latin typeface="Times New Roman" charset="0"/>
              </a:rPr>
              <a:t>Rock Eagle, Georgia</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3"/>
          <p:cNvSpPr>
            <a:spLocks noGrp="1"/>
          </p:cNvSpPr>
          <p:nvPr>
            <p:ph type="sldNum" sz="quarter" idx="12"/>
          </p:nvPr>
        </p:nvSpPr>
        <p:spPr/>
        <p:txBody>
          <a:bodyPr/>
          <a:lstStyle/>
          <a:p>
            <a:fld id="{DEFF9484-F834-C147-9D26-309A6FDA64FD}" type="slidenum">
              <a:rPr lang="en-US" altLang="en-US"/>
              <a:pPr/>
              <a:t>150</a:t>
            </a:fld>
            <a:endParaRPr lang="en-US" altLang="en-US"/>
          </a:p>
        </p:txBody>
      </p:sp>
      <p:pic>
        <p:nvPicPr>
          <p:cNvPr id="704514" name="Picture 2" descr="SKIPPER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71800" y="1600200"/>
            <a:ext cx="5470525" cy="4230688"/>
          </a:xfrm>
          <a:prstGeom prst="rect">
            <a:avLst/>
          </a:prstGeom>
          <a:noFill/>
          <a:extLst>
            <a:ext uri="{909E8E84-426E-40DD-AFC4-6F175D3DCCD1}">
              <a14:hiddenFill xmlns:a14="http://schemas.microsoft.com/office/drawing/2010/main">
                <a:solidFill>
                  <a:srgbClr val="FFFFFF"/>
                </a:solidFill>
              </a14:hiddenFill>
            </a:ext>
          </a:extLst>
        </p:spPr>
      </p:pic>
      <p:sp>
        <p:nvSpPr>
          <p:cNvPr id="704515" name="Rectangle 3"/>
          <p:cNvSpPr>
            <a:spLocks noChangeArrowheads="1"/>
          </p:cNvSpPr>
          <p:nvPr/>
        </p:nvSpPr>
        <p:spPr bwMode="auto">
          <a:xfrm>
            <a:off x="1219200" y="533400"/>
            <a:ext cx="71628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lvl1pPr>
              <a:defRPr sz="2400">
                <a:solidFill>
                  <a:schemeClr val="tx1"/>
                </a:solidFill>
                <a:latin typeface="Times New Roman" charset="0"/>
              </a:defRPr>
            </a:lvl1pPr>
            <a:lvl2pPr>
              <a:defRPr sz="2400">
                <a:solidFill>
                  <a:schemeClr val="tx1"/>
                </a:solidFill>
                <a:latin typeface="Times New Roman" charset="0"/>
              </a:defRPr>
            </a:lvl2pPr>
            <a:lvl3pPr>
              <a:defRPr sz="2400">
                <a:solidFill>
                  <a:schemeClr val="tx1"/>
                </a:solidFill>
                <a:latin typeface="Times New Roman" charset="0"/>
              </a:defRPr>
            </a:lvl3pPr>
            <a:lvl4pPr>
              <a:defRPr sz="2400">
                <a:solidFill>
                  <a:schemeClr val="tx1"/>
                </a:solidFill>
                <a:latin typeface="Times New Roman" charset="0"/>
              </a:defRPr>
            </a:lvl4pPr>
            <a:lvl5pPr>
              <a:defRPr sz="2400">
                <a:solidFill>
                  <a:schemeClr val="tx1"/>
                </a:solidFill>
                <a:latin typeface="Times New Roman" charset="0"/>
              </a:defRPr>
            </a:lvl5pPr>
            <a:lvl6pPr marL="457200" fontAlgn="base">
              <a:spcBef>
                <a:spcPct val="0"/>
              </a:spcBef>
              <a:spcAft>
                <a:spcPct val="0"/>
              </a:spcAft>
              <a:defRPr sz="2400">
                <a:solidFill>
                  <a:schemeClr val="tx1"/>
                </a:solidFill>
                <a:latin typeface="Times New Roman" charset="0"/>
              </a:defRPr>
            </a:lvl6pPr>
            <a:lvl7pPr marL="914400" fontAlgn="base">
              <a:spcBef>
                <a:spcPct val="0"/>
              </a:spcBef>
              <a:spcAft>
                <a:spcPct val="0"/>
              </a:spcAft>
              <a:defRPr sz="2400">
                <a:solidFill>
                  <a:schemeClr val="tx1"/>
                </a:solidFill>
                <a:latin typeface="Times New Roman" charset="0"/>
              </a:defRPr>
            </a:lvl7pPr>
            <a:lvl8pPr marL="1371600" fontAlgn="base">
              <a:spcBef>
                <a:spcPct val="0"/>
              </a:spcBef>
              <a:spcAft>
                <a:spcPct val="0"/>
              </a:spcAft>
              <a:defRPr sz="2400">
                <a:solidFill>
                  <a:schemeClr val="tx1"/>
                </a:solidFill>
                <a:latin typeface="Times New Roman" charset="0"/>
              </a:defRPr>
            </a:lvl8pPr>
            <a:lvl9pPr marL="1828800" fontAlgn="base">
              <a:spcBef>
                <a:spcPct val="0"/>
              </a:spcBef>
              <a:spcAft>
                <a:spcPct val="0"/>
              </a:spcAft>
              <a:defRPr sz="2400">
                <a:solidFill>
                  <a:schemeClr val="tx1"/>
                </a:solidFill>
                <a:latin typeface="Times New Roman" charset="0"/>
              </a:defRPr>
            </a:lvl9pPr>
          </a:lstStyle>
          <a:p>
            <a:pPr algn="ctr"/>
            <a:r>
              <a:rPr lang="en-US" altLang="en-US" sz="4400" i="0">
                <a:solidFill>
                  <a:srgbClr val="FFFF00"/>
                </a:solidFill>
                <a:latin typeface="Bernhard Modern Roman" charset="0"/>
              </a:rPr>
              <a:t>Branded Skipper</a:t>
            </a:r>
            <a:r>
              <a:rPr lang="en-US" altLang="en-US" sz="3600" i="0">
                <a:solidFill>
                  <a:srgbClr val="FFFF00"/>
                </a:solidFill>
                <a:latin typeface="Bernhard Modern Roman" charset="0"/>
              </a:rPr>
              <a:t/>
            </a:r>
            <a:br>
              <a:rPr lang="en-US" altLang="en-US" sz="3600" i="0">
                <a:solidFill>
                  <a:srgbClr val="FFFF00"/>
                </a:solidFill>
                <a:latin typeface="Bernhard Modern Roman" charset="0"/>
              </a:rPr>
            </a:br>
            <a:endParaRPr lang="en-US" altLang="en-US">
              <a:solidFill>
                <a:srgbClr val="FFFF00"/>
              </a:solidFill>
              <a:latin typeface="Bernhard Modern Roman" charset="0"/>
            </a:endParaRPr>
          </a:p>
        </p:txBody>
      </p:sp>
      <p:sp>
        <p:nvSpPr>
          <p:cNvPr id="704516" name="Text Box 4"/>
          <p:cNvSpPr txBox="1">
            <a:spLocks noChangeArrowheads="1"/>
          </p:cNvSpPr>
          <p:nvPr/>
        </p:nvSpPr>
        <p:spPr bwMode="auto">
          <a:xfrm>
            <a:off x="4267200" y="5943600"/>
            <a:ext cx="2579688"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2800" b="0" i="0">
                <a:solidFill>
                  <a:schemeClr val="hlink"/>
                </a:solidFill>
                <a:latin typeface="Times New Roman" charset="0"/>
              </a:rPr>
              <a:t>Hesperia comma</a:t>
            </a:r>
          </a:p>
        </p:txBody>
      </p:sp>
      <p:sp>
        <p:nvSpPr>
          <p:cNvPr id="704517" name="Rectangle 5"/>
          <p:cNvSpPr>
            <a:spLocks noChangeArrowheads="1"/>
          </p:cNvSpPr>
          <p:nvPr/>
        </p:nvSpPr>
        <p:spPr bwMode="auto">
          <a:xfrm>
            <a:off x="609600" y="1295400"/>
            <a:ext cx="2362200" cy="4338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nSpc>
                <a:spcPct val="35000"/>
              </a:lnSpc>
              <a:spcBef>
                <a:spcPct val="50000"/>
              </a:spcBef>
            </a:pPr>
            <a:r>
              <a:rPr lang="en-US" altLang="en-US" sz="2000" i="0">
                <a:solidFill>
                  <a:srgbClr val="FF00FF"/>
                </a:solidFill>
                <a:latin typeface="Bernhard Modern Roman" charset="0"/>
              </a:rPr>
              <a:t>Range:  </a:t>
            </a:r>
          </a:p>
          <a:p>
            <a:pPr>
              <a:lnSpc>
                <a:spcPct val="35000"/>
              </a:lnSpc>
              <a:spcBef>
                <a:spcPct val="50000"/>
              </a:spcBef>
            </a:pPr>
            <a:r>
              <a:rPr lang="en-US" altLang="en-US" sz="2000" i="0">
                <a:solidFill>
                  <a:srgbClr val="FF00FF"/>
                </a:solidFill>
                <a:latin typeface="Bernhard Modern Roman" charset="0"/>
              </a:rPr>
              <a:t>     </a:t>
            </a:r>
            <a:r>
              <a:rPr lang="en-US" altLang="en-US" sz="2000" i="0">
                <a:solidFill>
                  <a:schemeClr val="bg1"/>
                </a:solidFill>
                <a:latin typeface="Bernhard Modern Roman" charset="0"/>
              </a:rPr>
              <a:t>Widespread</a:t>
            </a:r>
          </a:p>
          <a:p>
            <a:pPr>
              <a:lnSpc>
                <a:spcPct val="35000"/>
              </a:lnSpc>
              <a:spcBef>
                <a:spcPct val="50000"/>
              </a:spcBef>
            </a:pPr>
            <a:endParaRPr lang="en-US" altLang="en-US" sz="2000" i="0">
              <a:solidFill>
                <a:srgbClr val="FF00FF"/>
              </a:solidFill>
              <a:latin typeface="Bernhard Modern Roman" charset="0"/>
            </a:endParaRPr>
          </a:p>
          <a:p>
            <a:pPr>
              <a:lnSpc>
                <a:spcPct val="35000"/>
              </a:lnSpc>
              <a:spcBef>
                <a:spcPct val="50000"/>
              </a:spcBef>
            </a:pPr>
            <a:r>
              <a:rPr lang="en-US" altLang="en-US" sz="2000" i="0">
                <a:solidFill>
                  <a:srgbClr val="FF00FF"/>
                </a:solidFill>
                <a:latin typeface="Bernhard Modern Roman" charset="0"/>
              </a:rPr>
              <a:t>Host Plant(s)</a:t>
            </a:r>
          </a:p>
          <a:p>
            <a:pPr>
              <a:lnSpc>
                <a:spcPct val="35000"/>
              </a:lnSpc>
              <a:spcBef>
                <a:spcPct val="50000"/>
              </a:spcBef>
            </a:pPr>
            <a:r>
              <a:rPr lang="en-US" altLang="en-US" sz="2000" i="0">
                <a:solidFill>
                  <a:srgbClr val="FFFF00"/>
                </a:solidFill>
                <a:latin typeface="Bernhard Modern Roman" charset="0"/>
              </a:rPr>
              <a:t>     </a:t>
            </a:r>
            <a:r>
              <a:rPr lang="en-US" altLang="en-US" sz="2000" i="0">
                <a:solidFill>
                  <a:schemeClr val="bg1"/>
                </a:solidFill>
                <a:latin typeface="Bernhard Modern Roman" charset="0"/>
              </a:rPr>
              <a:t>Grasses</a:t>
            </a:r>
          </a:p>
          <a:p>
            <a:pPr>
              <a:lnSpc>
                <a:spcPct val="35000"/>
              </a:lnSpc>
              <a:spcBef>
                <a:spcPct val="50000"/>
              </a:spcBef>
            </a:pPr>
            <a:endParaRPr lang="en-US" altLang="en-US" sz="2000" i="0">
              <a:solidFill>
                <a:srgbClr val="FFFF00"/>
              </a:solidFill>
              <a:latin typeface="Bernhard Modern Roman" charset="0"/>
            </a:endParaRPr>
          </a:p>
          <a:p>
            <a:pPr>
              <a:lnSpc>
                <a:spcPct val="35000"/>
              </a:lnSpc>
              <a:spcBef>
                <a:spcPct val="50000"/>
              </a:spcBef>
            </a:pPr>
            <a:r>
              <a:rPr lang="en-US" altLang="en-US" sz="2000" i="0">
                <a:solidFill>
                  <a:srgbClr val="FF00FF"/>
                </a:solidFill>
                <a:latin typeface="Bernhard Modern Roman" charset="0"/>
              </a:rPr>
              <a:t>Attractors  </a:t>
            </a:r>
          </a:p>
          <a:p>
            <a:pPr>
              <a:lnSpc>
                <a:spcPct val="35000"/>
              </a:lnSpc>
              <a:spcBef>
                <a:spcPct val="50000"/>
              </a:spcBef>
            </a:pPr>
            <a:r>
              <a:rPr lang="en-US" altLang="en-US" sz="2000" i="0">
                <a:solidFill>
                  <a:srgbClr val="FFFF00"/>
                </a:solidFill>
                <a:latin typeface="Bernhard Modern Roman" charset="0"/>
              </a:rPr>
              <a:t>     </a:t>
            </a:r>
            <a:r>
              <a:rPr lang="en-US" altLang="en-US" sz="2000" i="0">
                <a:solidFill>
                  <a:schemeClr val="bg1"/>
                </a:solidFill>
                <a:latin typeface="Bernhard Modern Roman" charset="0"/>
              </a:rPr>
              <a:t>Tithonia </a:t>
            </a:r>
          </a:p>
          <a:p>
            <a:pPr>
              <a:lnSpc>
                <a:spcPct val="35000"/>
              </a:lnSpc>
              <a:spcBef>
                <a:spcPct val="50000"/>
              </a:spcBef>
            </a:pPr>
            <a:r>
              <a:rPr lang="en-US" altLang="en-US" sz="2000" i="0">
                <a:solidFill>
                  <a:schemeClr val="bg1"/>
                </a:solidFill>
                <a:latin typeface="Bernhard Modern Roman" charset="0"/>
              </a:rPr>
              <a:t>     Buddelia</a:t>
            </a:r>
          </a:p>
          <a:p>
            <a:pPr>
              <a:lnSpc>
                <a:spcPct val="35000"/>
              </a:lnSpc>
              <a:spcBef>
                <a:spcPct val="50000"/>
              </a:spcBef>
            </a:pPr>
            <a:r>
              <a:rPr lang="en-US" altLang="en-US" sz="2000" i="0">
                <a:solidFill>
                  <a:schemeClr val="bg1"/>
                </a:solidFill>
                <a:latin typeface="Bernhard Modern Roman" charset="0"/>
              </a:rPr>
              <a:t>     Helianthus</a:t>
            </a:r>
          </a:p>
          <a:p>
            <a:pPr>
              <a:lnSpc>
                <a:spcPct val="35000"/>
              </a:lnSpc>
              <a:spcBef>
                <a:spcPct val="50000"/>
              </a:spcBef>
            </a:pPr>
            <a:r>
              <a:rPr lang="en-US" altLang="en-US" sz="2000" i="0">
                <a:solidFill>
                  <a:schemeClr val="bg1"/>
                </a:solidFill>
                <a:latin typeface="Bernhard Modern Roman" charset="0"/>
              </a:rPr>
              <a:t>     Asters</a:t>
            </a:r>
          </a:p>
          <a:p>
            <a:pPr>
              <a:lnSpc>
                <a:spcPct val="35000"/>
              </a:lnSpc>
              <a:spcBef>
                <a:spcPct val="50000"/>
              </a:spcBef>
            </a:pPr>
            <a:endParaRPr lang="en-US" altLang="en-US" sz="2000" i="0">
              <a:solidFill>
                <a:srgbClr val="FFFF00"/>
              </a:solidFill>
              <a:latin typeface="Bernhard Modern Roman" charset="0"/>
            </a:endParaRPr>
          </a:p>
          <a:p>
            <a:pPr>
              <a:lnSpc>
                <a:spcPct val="35000"/>
              </a:lnSpc>
              <a:spcBef>
                <a:spcPct val="50000"/>
              </a:spcBef>
            </a:pPr>
            <a:r>
              <a:rPr lang="en-US" altLang="en-US" sz="2000" i="0">
                <a:solidFill>
                  <a:srgbClr val="FF00FF"/>
                </a:solidFill>
                <a:latin typeface="Bernhard Modern Roman" charset="0"/>
              </a:rPr>
              <a:t>Brood Period:	</a:t>
            </a:r>
          </a:p>
          <a:p>
            <a:pPr>
              <a:lnSpc>
                <a:spcPct val="35000"/>
              </a:lnSpc>
              <a:spcBef>
                <a:spcPct val="50000"/>
              </a:spcBef>
            </a:pPr>
            <a:r>
              <a:rPr lang="en-US" altLang="en-US" sz="2000" i="0">
                <a:solidFill>
                  <a:srgbClr val="FFFF00"/>
                </a:solidFill>
                <a:latin typeface="Bernhard Modern Roman" charset="0"/>
              </a:rPr>
              <a:t>    </a:t>
            </a:r>
            <a:r>
              <a:rPr lang="en-US" altLang="en-US" sz="2000" i="0">
                <a:solidFill>
                  <a:schemeClr val="bg1"/>
                </a:solidFill>
                <a:latin typeface="Bernhard Modern Roman" charset="0"/>
              </a:rPr>
              <a:t>April + July</a:t>
            </a:r>
          </a:p>
          <a:p>
            <a:pPr>
              <a:lnSpc>
                <a:spcPct val="35000"/>
              </a:lnSpc>
              <a:spcBef>
                <a:spcPct val="50000"/>
              </a:spcBef>
            </a:pPr>
            <a:endParaRPr lang="en-US" altLang="en-US" sz="2000" i="0">
              <a:solidFill>
                <a:srgbClr val="FFFF00"/>
              </a:solidFill>
              <a:latin typeface="Bernhard Modern Roman" charset="0"/>
            </a:endParaRPr>
          </a:p>
          <a:p>
            <a:pPr>
              <a:lnSpc>
                <a:spcPct val="35000"/>
              </a:lnSpc>
              <a:spcBef>
                <a:spcPct val="50000"/>
              </a:spcBef>
            </a:pPr>
            <a:r>
              <a:rPr lang="en-US" altLang="en-US" sz="2000" i="0">
                <a:solidFill>
                  <a:srgbClr val="FF00FF"/>
                </a:solidFill>
                <a:latin typeface="Bernhard Modern Roman" charset="0"/>
              </a:rPr>
              <a:t>Comments:</a:t>
            </a:r>
          </a:p>
          <a:p>
            <a:pPr>
              <a:lnSpc>
                <a:spcPct val="35000"/>
              </a:lnSpc>
              <a:spcBef>
                <a:spcPct val="50000"/>
              </a:spcBef>
            </a:pPr>
            <a:r>
              <a:rPr lang="en-US" altLang="en-US" sz="2000" i="0">
                <a:solidFill>
                  <a:schemeClr val="bg1"/>
                </a:solidFill>
                <a:latin typeface="Bernhard Modern Roman" charset="0"/>
              </a:rPr>
              <a:t>    Fast Flier</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p:cNvSpPr>
            <a:spLocks noGrp="1"/>
          </p:cNvSpPr>
          <p:nvPr>
            <p:ph type="sldNum" sz="quarter" idx="12"/>
          </p:nvPr>
        </p:nvSpPr>
        <p:spPr/>
        <p:txBody>
          <a:bodyPr/>
          <a:lstStyle/>
          <a:p>
            <a:fld id="{FB86CF7C-6812-B94D-9002-A059E8909E70}" type="slidenum">
              <a:rPr lang="en-US" altLang="en-US"/>
              <a:pPr/>
              <a:t>151</a:t>
            </a:fld>
            <a:endParaRPr lang="en-US" altLang="en-US"/>
          </a:p>
        </p:txBody>
      </p:sp>
      <p:sp>
        <p:nvSpPr>
          <p:cNvPr id="705538" name="Text Box 2"/>
          <p:cNvSpPr txBox="1">
            <a:spLocks noChangeArrowheads="1"/>
          </p:cNvSpPr>
          <p:nvPr/>
        </p:nvSpPr>
        <p:spPr bwMode="auto">
          <a:xfrm>
            <a:off x="3657600" y="381000"/>
            <a:ext cx="16129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4400" b="0" i="0">
                <a:solidFill>
                  <a:srgbClr val="FFFF00"/>
                </a:solidFill>
                <a:latin typeface="Times New Roman" charset="0"/>
              </a:rPr>
              <a:t>Moths</a:t>
            </a:r>
          </a:p>
        </p:txBody>
      </p:sp>
      <p:pic>
        <p:nvPicPr>
          <p:cNvPr id="705539" name="Picture 3" descr="8SpotForrest0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62600" y="3276600"/>
            <a:ext cx="2916238" cy="2971800"/>
          </a:xfrm>
          <a:prstGeom prst="rect">
            <a:avLst/>
          </a:prstGeom>
          <a:noFill/>
          <a:extLst>
            <a:ext uri="{909E8E84-426E-40DD-AFC4-6F175D3DCCD1}">
              <a14:hiddenFill xmlns:a14="http://schemas.microsoft.com/office/drawing/2010/main">
                <a:solidFill>
                  <a:srgbClr val="FFFFFF"/>
                </a:solidFill>
              </a14:hiddenFill>
            </a:ext>
          </a:extLst>
        </p:spPr>
      </p:pic>
      <p:sp>
        <p:nvSpPr>
          <p:cNvPr id="705540" name="Text Box 4"/>
          <p:cNvSpPr txBox="1">
            <a:spLocks noChangeArrowheads="1"/>
          </p:cNvSpPr>
          <p:nvPr/>
        </p:nvSpPr>
        <p:spPr bwMode="auto">
          <a:xfrm>
            <a:off x="822325" y="1590675"/>
            <a:ext cx="7648575" cy="4362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2800" b="0" i="0">
                <a:solidFill>
                  <a:schemeClr val="bg1"/>
                </a:solidFill>
                <a:latin typeface="Times New Roman" charset="0"/>
              </a:rPr>
              <a:t>Butterfly gardens are active at night also.  There are </a:t>
            </a:r>
          </a:p>
          <a:p>
            <a:r>
              <a:rPr lang="en-US" altLang="en-US" sz="2800" b="0" i="0">
                <a:solidFill>
                  <a:schemeClr val="bg1"/>
                </a:solidFill>
                <a:latin typeface="Times New Roman" charset="0"/>
              </a:rPr>
              <a:t>Many night-feeding insects that can be observed. </a:t>
            </a:r>
          </a:p>
          <a:p>
            <a:endParaRPr lang="en-US" altLang="en-US" sz="2800" b="0" i="0">
              <a:solidFill>
                <a:schemeClr val="bg1"/>
              </a:solidFill>
              <a:latin typeface="Times New Roman" charset="0"/>
            </a:endParaRPr>
          </a:p>
          <a:p>
            <a:endParaRPr lang="en-US" altLang="en-US" sz="2800" b="0" i="0">
              <a:solidFill>
                <a:schemeClr val="bg1"/>
              </a:solidFill>
              <a:latin typeface="Times New Roman" charset="0"/>
            </a:endParaRPr>
          </a:p>
          <a:p>
            <a:r>
              <a:rPr lang="en-US" altLang="en-US" sz="2800" b="0" i="0">
                <a:solidFill>
                  <a:schemeClr val="bg1"/>
                </a:solidFill>
                <a:latin typeface="Times New Roman" charset="0"/>
              </a:rPr>
              <a:t>However, not all moths are </a:t>
            </a:r>
          </a:p>
          <a:p>
            <a:r>
              <a:rPr lang="en-US" altLang="en-US" sz="2800" b="0" i="0">
                <a:solidFill>
                  <a:schemeClr val="bg1"/>
                </a:solidFill>
                <a:latin typeface="Times New Roman" charset="0"/>
              </a:rPr>
              <a:t>Found at night.  Georgia has</a:t>
            </a:r>
          </a:p>
          <a:p>
            <a:r>
              <a:rPr lang="en-US" altLang="en-US" sz="2800" b="0" i="0">
                <a:solidFill>
                  <a:schemeClr val="bg1"/>
                </a:solidFill>
                <a:latin typeface="Times New Roman" charset="0"/>
              </a:rPr>
              <a:t>many species of day-flying</a:t>
            </a:r>
          </a:p>
          <a:p>
            <a:r>
              <a:rPr lang="en-US" altLang="en-US" sz="2800" b="0" i="0">
                <a:solidFill>
                  <a:schemeClr val="bg1"/>
                </a:solidFill>
                <a:latin typeface="Times New Roman" charset="0"/>
              </a:rPr>
              <a:t>Moths  These moths feed on</a:t>
            </a:r>
          </a:p>
          <a:p>
            <a:r>
              <a:rPr lang="en-US" altLang="en-US" sz="2800" b="0" i="0">
                <a:solidFill>
                  <a:schemeClr val="bg1"/>
                </a:solidFill>
                <a:latin typeface="Times New Roman" charset="0"/>
              </a:rPr>
              <a:t>The very same plants as </a:t>
            </a:r>
          </a:p>
          <a:p>
            <a:r>
              <a:rPr lang="en-US" altLang="en-US" sz="2800" b="0" i="0">
                <a:solidFill>
                  <a:schemeClr val="bg1"/>
                </a:solidFill>
                <a:latin typeface="Times New Roman" charset="0"/>
              </a:rPr>
              <a:t>butterflies.   </a:t>
            </a:r>
            <a:r>
              <a:rPr lang="en-US" altLang="en-US" sz="2800"/>
              <a:t>  </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3"/>
          <p:cNvSpPr>
            <a:spLocks noGrp="1"/>
          </p:cNvSpPr>
          <p:nvPr>
            <p:ph type="sldNum" sz="quarter" idx="12"/>
          </p:nvPr>
        </p:nvSpPr>
        <p:spPr/>
        <p:txBody>
          <a:bodyPr/>
          <a:lstStyle/>
          <a:p>
            <a:fld id="{88BFE96C-BA20-0E47-BD1B-E763DF59E831}" type="slidenum">
              <a:rPr lang="en-US" altLang="en-US"/>
              <a:pPr/>
              <a:t>152</a:t>
            </a:fld>
            <a:endParaRPr lang="en-US" altLang="en-US"/>
          </a:p>
        </p:txBody>
      </p:sp>
      <p:sp>
        <p:nvSpPr>
          <p:cNvPr id="706562" name="Rectangle 2"/>
          <p:cNvSpPr>
            <a:spLocks noChangeArrowheads="1"/>
          </p:cNvSpPr>
          <p:nvPr/>
        </p:nvSpPr>
        <p:spPr bwMode="auto">
          <a:xfrm>
            <a:off x="3124200" y="381000"/>
            <a:ext cx="2682875"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4400" b="0" i="0">
                <a:solidFill>
                  <a:srgbClr val="FFFF00"/>
                </a:solidFill>
                <a:latin typeface="Times New Roman" charset="0"/>
              </a:rPr>
              <a:t>Luna Moth</a:t>
            </a:r>
          </a:p>
        </p:txBody>
      </p:sp>
      <p:pic>
        <p:nvPicPr>
          <p:cNvPr id="706563" name="Picture 3" descr="LUNAMOTH"/>
          <p:cNvPicPr>
            <a:picLocks noChangeAspect="1" noChangeArrowheads="1"/>
          </p:cNvPicPr>
          <p:nvPr/>
        </p:nvPicPr>
        <p:blipFill>
          <a:blip r:embed="rId2">
            <a:lum bright="-6000"/>
            <a:extLst>
              <a:ext uri="{28A0092B-C50C-407E-A947-70E740481C1C}">
                <a14:useLocalDpi xmlns:a14="http://schemas.microsoft.com/office/drawing/2010/main" val="0"/>
              </a:ext>
            </a:extLst>
          </a:blip>
          <a:srcRect/>
          <a:stretch>
            <a:fillRect/>
          </a:stretch>
        </p:blipFill>
        <p:spPr bwMode="auto">
          <a:xfrm>
            <a:off x="3733800" y="1447800"/>
            <a:ext cx="4775200" cy="4276725"/>
          </a:xfrm>
          <a:prstGeom prst="rect">
            <a:avLst/>
          </a:prstGeom>
          <a:noFill/>
          <a:extLst>
            <a:ext uri="{909E8E84-426E-40DD-AFC4-6F175D3DCCD1}">
              <a14:hiddenFill xmlns:a14="http://schemas.microsoft.com/office/drawing/2010/main">
                <a:solidFill>
                  <a:srgbClr val="FFFFFF"/>
                </a:solidFill>
              </a14:hiddenFill>
            </a:ext>
          </a:extLst>
        </p:spPr>
      </p:pic>
      <p:sp>
        <p:nvSpPr>
          <p:cNvPr id="706564" name="Rectangle 4"/>
          <p:cNvSpPr>
            <a:spLocks noChangeArrowheads="1"/>
          </p:cNvSpPr>
          <p:nvPr/>
        </p:nvSpPr>
        <p:spPr bwMode="auto">
          <a:xfrm>
            <a:off x="609600" y="1295400"/>
            <a:ext cx="2362200" cy="459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nSpc>
                <a:spcPct val="35000"/>
              </a:lnSpc>
              <a:spcBef>
                <a:spcPct val="50000"/>
              </a:spcBef>
            </a:pPr>
            <a:r>
              <a:rPr lang="en-US" altLang="en-US" sz="2000" i="0">
                <a:solidFill>
                  <a:srgbClr val="FF00FF"/>
                </a:solidFill>
                <a:latin typeface="Bernhard Modern Roman" charset="0"/>
              </a:rPr>
              <a:t>Range:  </a:t>
            </a:r>
          </a:p>
          <a:p>
            <a:pPr>
              <a:lnSpc>
                <a:spcPct val="35000"/>
              </a:lnSpc>
              <a:spcBef>
                <a:spcPct val="50000"/>
              </a:spcBef>
            </a:pPr>
            <a:r>
              <a:rPr lang="en-US" altLang="en-US" sz="2000" i="0">
                <a:solidFill>
                  <a:srgbClr val="FF00FF"/>
                </a:solidFill>
                <a:latin typeface="Bernhard Modern Roman" charset="0"/>
              </a:rPr>
              <a:t>       </a:t>
            </a:r>
            <a:r>
              <a:rPr lang="en-US" altLang="en-US" sz="2000" i="0">
                <a:solidFill>
                  <a:schemeClr val="bg1"/>
                </a:solidFill>
                <a:latin typeface="Bernhard Modern Roman" charset="0"/>
              </a:rPr>
              <a:t>Widespread</a:t>
            </a:r>
          </a:p>
          <a:p>
            <a:pPr>
              <a:lnSpc>
                <a:spcPct val="35000"/>
              </a:lnSpc>
              <a:spcBef>
                <a:spcPct val="50000"/>
              </a:spcBef>
            </a:pPr>
            <a:endParaRPr lang="en-US" altLang="en-US" sz="2000" i="0">
              <a:solidFill>
                <a:srgbClr val="FF00FF"/>
              </a:solidFill>
              <a:latin typeface="Bernhard Modern Roman" charset="0"/>
            </a:endParaRPr>
          </a:p>
          <a:p>
            <a:pPr>
              <a:lnSpc>
                <a:spcPct val="35000"/>
              </a:lnSpc>
              <a:spcBef>
                <a:spcPct val="50000"/>
              </a:spcBef>
            </a:pPr>
            <a:r>
              <a:rPr lang="en-US" altLang="en-US" sz="2000" i="0">
                <a:solidFill>
                  <a:srgbClr val="FF00FF"/>
                </a:solidFill>
                <a:latin typeface="Bernhard Modern Roman" charset="0"/>
              </a:rPr>
              <a:t>Host Plant(s)</a:t>
            </a:r>
          </a:p>
          <a:p>
            <a:pPr>
              <a:lnSpc>
                <a:spcPct val="35000"/>
              </a:lnSpc>
              <a:spcBef>
                <a:spcPct val="50000"/>
              </a:spcBef>
            </a:pPr>
            <a:r>
              <a:rPr lang="en-US" altLang="en-US" sz="2000" i="0">
                <a:solidFill>
                  <a:srgbClr val="FFFF00"/>
                </a:solidFill>
                <a:latin typeface="Bernhard Modern Roman" charset="0"/>
              </a:rPr>
              <a:t>     </a:t>
            </a:r>
            <a:r>
              <a:rPr lang="en-US" altLang="en-US" sz="2000" i="0">
                <a:solidFill>
                  <a:schemeClr val="bg1"/>
                </a:solidFill>
                <a:latin typeface="Bernhard Modern Roman" charset="0"/>
              </a:rPr>
              <a:t>Sweetgum,</a:t>
            </a:r>
          </a:p>
          <a:p>
            <a:pPr>
              <a:lnSpc>
                <a:spcPct val="35000"/>
              </a:lnSpc>
              <a:spcBef>
                <a:spcPct val="50000"/>
              </a:spcBef>
            </a:pPr>
            <a:r>
              <a:rPr lang="en-US" altLang="en-US" sz="2000" i="0">
                <a:solidFill>
                  <a:schemeClr val="bg1"/>
                </a:solidFill>
                <a:latin typeface="Bernhard Modern Roman" charset="0"/>
              </a:rPr>
              <a:t>     Hickory</a:t>
            </a:r>
          </a:p>
          <a:p>
            <a:pPr>
              <a:lnSpc>
                <a:spcPct val="35000"/>
              </a:lnSpc>
              <a:spcBef>
                <a:spcPct val="50000"/>
              </a:spcBef>
            </a:pPr>
            <a:r>
              <a:rPr lang="en-US" altLang="en-US" sz="2000" i="0">
                <a:solidFill>
                  <a:schemeClr val="bg1"/>
                </a:solidFill>
                <a:latin typeface="Bernhard Modern Roman" charset="0"/>
              </a:rPr>
              <a:t>     Persimmon</a:t>
            </a:r>
          </a:p>
          <a:p>
            <a:pPr>
              <a:lnSpc>
                <a:spcPct val="35000"/>
              </a:lnSpc>
              <a:spcBef>
                <a:spcPct val="50000"/>
              </a:spcBef>
            </a:pPr>
            <a:endParaRPr lang="en-US" altLang="en-US" sz="2000" i="0">
              <a:solidFill>
                <a:srgbClr val="FFFF00"/>
              </a:solidFill>
              <a:latin typeface="Bernhard Modern Roman" charset="0"/>
            </a:endParaRPr>
          </a:p>
          <a:p>
            <a:pPr>
              <a:lnSpc>
                <a:spcPct val="35000"/>
              </a:lnSpc>
              <a:spcBef>
                <a:spcPct val="50000"/>
              </a:spcBef>
            </a:pPr>
            <a:r>
              <a:rPr lang="en-US" altLang="en-US" sz="2000" i="0">
                <a:solidFill>
                  <a:srgbClr val="FF00FF"/>
                </a:solidFill>
                <a:latin typeface="Bernhard Modern Roman" charset="0"/>
              </a:rPr>
              <a:t>Attractors  </a:t>
            </a:r>
          </a:p>
          <a:p>
            <a:pPr>
              <a:lnSpc>
                <a:spcPct val="35000"/>
              </a:lnSpc>
              <a:spcBef>
                <a:spcPct val="50000"/>
              </a:spcBef>
            </a:pPr>
            <a:r>
              <a:rPr lang="en-US" altLang="en-US" sz="2000" i="0">
                <a:solidFill>
                  <a:srgbClr val="FFFF00"/>
                </a:solidFill>
                <a:latin typeface="Bernhard Modern Roman" charset="0"/>
              </a:rPr>
              <a:t>     </a:t>
            </a:r>
            <a:r>
              <a:rPr lang="en-US" altLang="en-US" sz="2000" i="0">
                <a:solidFill>
                  <a:schemeClr val="bg1"/>
                </a:solidFill>
                <a:latin typeface="Bernhard Modern Roman" charset="0"/>
              </a:rPr>
              <a:t>None</a:t>
            </a:r>
          </a:p>
          <a:p>
            <a:pPr>
              <a:lnSpc>
                <a:spcPct val="35000"/>
              </a:lnSpc>
              <a:spcBef>
                <a:spcPct val="50000"/>
              </a:spcBef>
            </a:pPr>
            <a:endParaRPr lang="en-US" altLang="en-US" sz="2000" i="0">
              <a:solidFill>
                <a:srgbClr val="FFFF00"/>
              </a:solidFill>
              <a:latin typeface="Bernhard Modern Roman" charset="0"/>
            </a:endParaRPr>
          </a:p>
          <a:p>
            <a:pPr>
              <a:lnSpc>
                <a:spcPct val="35000"/>
              </a:lnSpc>
              <a:spcBef>
                <a:spcPct val="50000"/>
              </a:spcBef>
            </a:pPr>
            <a:r>
              <a:rPr lang="en-US" altLang="en-US" sz="2000" i="0">
                <a:solidFill>
                  <a:srgbClr val="FF00FF"/>
                </a:solidFill>
                <a:latin typeface="Bernhard Modern Roman" charset="0"/>
              </a:rPr>
              <a:t>Brood Period:	</a:t>
            </a:r>
          </a:p>
          <a:p>
            <a:pPr>
              <a:lnSpc>
                <a:spcPct val="35000"/>
              </a:lnSpc>
              <a:spcBef>
                <a:spcPct val="50000"/>
              </a:spcBef>
            </a:pPr>
            <a:r>
              <a:rPr lang="en-US" altLang="en-US" sz="2000" i="0">
                <a:solidFill>
                  <a:srgbClr val="FFFF00"/>
                </a:solidFill>
                <a:latin typeface="Bernhard Modern Roman" charset="0"/>
              </a:rPr>
              <a:t>    </a:t>
            </a:r>
            <a:r>
              <a:rPr lang="en-US" altLang="en-US" sz="2000" i="0">
                <a:solidFill>
                  <a:schemeClr val="bg1"/>
                </a:solidFill>
                <a:latin typeface="Bernhard Modern Roman" charset="0"/>
              </a:rPr>
              <a:t>April + July</a:t>
            </a:r>
          </a:p>
          <a:p>
            <a:pPr>
              <a:lnSpc>
                <a:spcPct val="35000"/>
              </a:lnSpc>
              <a:spcBef>
                <a:spcPct val="50000"/>
              </a:spcBef>
            </a:pPr>
            <a:endParaRPr lang="en-US" altLang="en-US" sz="2000" i="0">
              <a:solidFill>
                <a:srgbClr val="FFFF00"/>
              </a:solidFill>
              <a:latin typeface="Bernhard Modern Roman" charset="0"/>
            </a:endParaRPr>
          </a:p>
          <a:p>
            <a:pPr>
              <a:lnSpc>
                <a:spcPct val="35000"/>
              </a:lnSpc>
              <a:spcBef>
                <a:spcPct val="50000"/>
              </a:spcBef>
            </a:pPr>
            <a:r>
              <a:rPr lang="en-US" altLang="en-US" sz="2000" i="0">
                <a:solidFill>
                  <a:srgbClr val="FF00FF"/>
                </a:solidFill>
                <a:latin typeface="Bernhard Modern Roman" charset="0"/>
              </a:rPr>
              <a:t>Comments:</a:t>
            </a:r>
          </a:p>
          <a:p>
            <a:pPr>
              <a:lnSpc>
                <a:spcPct val="35000"/>
              </a:lnSpc>
              <a:spcBef>
                <a:spcPct val="50000"/>
              </a:spcBef>
            </a:pPr>
            <a:r>
              <a:rPr lang="en-US" altLang="en-US" sz="2000" i="0">
                <a:solidFill>
                  <a:schemeClr val="bg1"/>
                </a:solidFill>
                <a:latin typeface="Bernhard Modern Roman" charset="0"/>
              </a:rPr>
              <a:t>    Poor Flier</a:t>
            </a:r>
          </a:p>
          <a:p>
            <a:pPr>
              <a:lnSpc>
                <a:spcPct val="35000"/>
              </a:lnSpc>
              <a:spcBef>
                <a:spcPct val="50000"/>
              </a:spcBef>
            </a:pPr>
            <a:r>
              <a:rPr lang="en-US" altLang="en-US" sz="2000" i="0">
                <a:solidFill>
                  <a:schemeClr val="bg1"/>
                </a:solidFill>
                <a:latin typeface="Bernhard Modern Roman" charset="0"/>
              </a:rPr>
              <a:t>    Adults do not</a:t>
            </a:r>
          </a:p>
          <a:p>
            <a:pPr>
              <a:lnSpc>
                <a:spcPct val="35000"/>
              </a:lnSpc>
              <a:spcBef>
                <a:spcPct val="50000"/>
              </a:spcBef>
            </a:pPr>
            <a:r>
              <a:rPr lang="en-US" altLang="en-US" sz="2000" i="0">
                <a:solidFill>
                  <a:schemeClr val="bg1"/>
                </a:solidFill>
                <a:latin typeface="Bernhard Modern Roman" charset="0"/>
              </a:rPr>
              <a:t>    feed. </a:t>
            </a:r>
          </a:p>
        </p:txBody>
      </p:sp>
      <p:sp>
        <p:nvSpPr>
          <p:cNvPr id="706565" name="Rectangle 5"/>
          <p:cNvSpPr>
            <a:spLocks noChangeArrowheads="1"/>
          </p:cNvSpPr>
          <p:nvPr/>
        </p:nvSpPr>
        <p:spPr bwMode="auto">
          <a:xfrm>
            <a:off x="5334000" y="5791200"/>
            <a:ext cx="17907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2800" b="0" i="0">
                <a:solidFill>
                  <a:schemeClr val="hlink"/>
                </a:solidFill>
                <a:latin typeface="Times New Roman" charset="0"/>
              </a:rPr>
              <a:t>Actias luna</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3"/>
          <p:cNvSpPr>
            <a:spLocks noGrp="1"/>
          </p:cNvSpPr>
          <p:nvPr>
            <p:ph type="sldNum" sz="quarter" idx="12"/>
          </p:nvPr>
        </p:nvSpPr>
        <p:spPr/>
        <p:txBody>
          <a:bodyPr/>
          <a:lstStyle/>
          <a:p>
            <a:fld id="{C62A6FEC-ED1C-624A-B9B6-12D4EF833CBE}" type="slidenum">
              <a:rPr lang="en-US" altLang="en-US"/>
              <a:pPr/>
              <a:t>153</a:t>
            </a:fld>
            <a:endParaRPr lang="en-US" altLang="en-US"/>
          </a:p>
        </p:txBody>
      </p:sp>
      <p:sp>
        <p:nvSpPr>
          <p:cNvPr id="707586" name="Rectangle 2"/>
          <p:cNvSpPr>
            <a:spLocks noChangeArrowheads="1"/>
          </p:cNvSpPr>
          <p:nvPr/>
        </p:nvSpPr>
        <p:spPr bwMode="auto">
          <a:xfrm>
            <a:off x="2438400" y="457200"/>
            <a:ext cx="429895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4400" b="0" i="0">
                <a:solidFill>
                  <a:srgbClr val="FFFF00"/>
                </a:solidFill>
                <a:latin typeface="Times New Roman" charset="0"/>
              </a:rPr>
              <a:t>Polyphemus Moth</a:t>
            </a:r>
          </a:p>
        </p:txBody>
      </p:sp>
      <p:pic>
        <p:nvPicPr>
          <p:cNvPr id="707587" name="Picture 3" descr="nupoly1"/>
          <p:cNvPicPr>
            <a:picLocks noChangeAspect="1" noChangeArrowheads="1"/>
          </p:cNvPicPr>
          <p:nvPr/>
        </p:nvPicPr>
        <p:blipFill>
          <a:blip r:embed="rId2">
            <a:lum contrast="32000"/>
            <a:extLst>
              <a:ext uri="{28A0092B-C50C-407E-A947-70E740481C1C}">
                <a14:useLocalDpi xmlns:a14="http://schemas.microsoft.com/office/drawing/2010/main" val="0"/>
              </a:ext>
            </a:extLst>
          </a:blip>
          <a:srcRect/>
          <a:stretch>
            <a:fillRect/>
          </a:stretch>
        </p:blipFill>
        <p:spPr bwMode="auto">
          <a:xfrm>
            <a:off x="3505200" y="1981200"/>
            <a:ext cx="4953000" cy="3514725"/>
          </a:xfrm>
          <a:prstGeom prst="rect">
            <a:avLst/>
          </a:prstGeom>
          <a:noFill/>
          <a:extLst>
            <a:ext uri="{909E8E84-426E-40DD-AFC4-6F175D3DCCD1}">
              <a14:hiddenFill xmlns:a14="http://schemas.microsoft.com/office/drawing/2010/main">
                <a:solidFill>
                  <a:srgbClr val="FFFFFF"/>
                </a:solidFill>
              </a14:hiddenFill>
            </a:ext>
          </a:extLst>
        </p:spPr>
      </p:pic>
      <p:sp>
        <p:nvSpPr>
          <p:cNvPr id="707588" name="Rectangle 4"/>
          <p:cNvSpPr>
            <a:spLocks noChangeArrowheads="1"/>
          </p:cNvSpPr>
          <p:nvPr/>
        </p:nvSpPr>
        <p:spPr bwMode="auto">
          <a:xfrm>
            <a:off x="609600" y="1295400"/>
            <a:ext cx="2362200" cy="4338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nSpc>
                <a:spcPct val="35000"/>
              </a:lnSpc>
              <a:spcBef>
                <a:spcPct val="50000"/>
              </a:spcBef>
            </a:pPr>
            <a:r>
              <a:rPr lang="en-US" altLang="en-US" sz="2000" i="0">
                <a:solidFill>
                  <a:srgbClr val="FF00FF"/>
                </a:solidFill>
                <a:latin typeface="Bernhard Modern Roman" charset="0"/>
              </a:rPr>
              <a:t>Range:  </a:t>
            </a:r>
          </a:p>
          <a:p>
            <a:pPr>
              <a:lnSpc>
                <a:spcPct val="35000"/>
              </a:lnSpc>
              <a:spcBef>
                <a:spcPct val="50000"/>
              </a:spcBef>
            </a:pPr>
            <a:r>
              <a:rPr lang="en-US" altLang="en-US" sz="2000" i="0">
                <a:solidFill>
                  <a:srgbClr val="FF00FF"/>
                </a:solidFill>
                <a:latin typeface="Bernhard Modern Roman" charset="0"/>
              </a:rPr>
              <a:t>      </a:t>
            </a:r>
            <a:r>
              <a:rPr lang="en-US" altLang="en-US" sz="2000" i="0">
                <a:solidFill>
                  <a:schemeClr val="bg1"/>
                </a:solidFill>
                <a:latin typeface="Bernhard Modern Roman" charset="0"/>
              </a:rPr>
              <a:t>Eastern NA</a:t>
            </a:r>
          </a:p>
          <a:p>
            <a:pPr>
              <a:lnSpc>
                <a:spcPct val="35000"/>
              </a:lnSpc>
              <a:spcBef>
                <a:spcPct val="50000"/>
              </a:spcBef>
            </a:pPr>
            <a:endParaRPr lang="en-US" altLang="en-US" sz="2000" i="0">
              <a:solidFill>
                <a:srgbClr val="FF00FF"/>
              </a:solidFill>
              <a:latin typeface="Bernhard Modern Roman" charset="0"/>
            </a:endParaRPr>
          </a:p>
          <a:p>
            <a:pPr>
              <a:lnSpc>
                <a:spcPct val="35000"/>
              </a:lnSpc>
              <a:spcBef>
                <a:spcPct val="50000"/>
              </a:spcBef>
            </a:pPr>
            <a:r>
              <a:rPr lang="en-US" altLang="en-US" sz="2000" i="0">
                <a:solidFill>
                  <a:srgbClr val="FF00FF"/>
                </a:solidFill>
                <a:latin typeface="Bernhard Modern Roman" charset="0"/>
              </a:rPr>
              <a:t>Host Plant(s)</a:t>
            </a:r>
          </a:p>
          <a:p>
            <a:pPr>
              <a:lnSpc>
                <a:spcPct val="35000"/>
              </a:lnSpc>
              <a:spcBef>
                <a:spcPct val="50000"/>
              </a:spcBef>
            </a:pPr>
            <a:r>
              <a:rPr lang="en-US" altLang="en-US" sz="2000" i="0">
                <a:solidFill>
                  <a:srgbClr val="FFFF00"/>
                </a:solidFill>
                <a:latin typeface="Bernhard Modern Roman" charset="0"/>
              </a:rPr>
              <a:t>     </a:t>
            </a:r>
            <a:r>
              <a:rPr lang="en-US" altLang="en-US" sz="2000" i="0">
                <a:solidFill>
                  <a:schemeClr val="bg1"/>
                </a:solidFill>
                <a:latin typeface="Bernhard Modern Roman" charset="0"/>
              </a:rPr>
              <a:t>Oaks, Birch</a:t>
            </a:r>
          </a:p>
          <a:p>
            <a:pPr>
              <a:lnSpc>
                <a:spcPct val="35000"/>
              </a:lnSpc>
              <a:spcBef>
                <a:spcPct val="50000"/>
              </a:spcBef>
            </a:pPr>
            <a:r>
              <a:rPr lang="en-US" altLang="en-US" sz="2000" i="0">
                <a:solidFill>
                  <a:schemeClr val="bg1"/>
                </a:solidFill>
                <a:latin typeface="Bernhard Modern Roman" charset="0"/>
              </a:rPr>
              <a:t>     Sycamore,</a:t>
            </a:r>
          </a:p>
          <a:p>
            <a:pPr>
              <a:lnSpc>
                <a:spcPct val="35000"/>
              </a:lnSpc>
              <a:spcBef>
                <a:spcPct val="50000"/>
              </a:spcBef>
            </a:pPr>
            <a:r>
              <a:rPr lang="en-US" altLang="en-US" sz="2000" i="0">
                <a:solidFill>
                  <a:schemeClr val="bg1"/>
                </a:solidFill>
                <a:latin typeface="Bernhard Modern Roman" charset="0"/>
              </a:rPr>
              <a:t>     Beech</a:t>
            </a:r>
          </a:p>
          <a:p>
            <a:pPr>
              <a:lnSpc>
                <a:spcPct val="35000"/>
              </a:lnSpc>
              <a:spcBef>
                <a:spcPct val="50000"/>
              </a:spcBef>
            </a:pPr>
            <a:endParaRPr lang="en-US" altLang="en-US" sz="2000" i="0">
              <a:solidFill>
                <a:srgbClr val="FFFF00"/>
              </a:solidFill>
              <a:latin typeface="Bernhard Modern Roman" charset="0"/>
            </a:endParaRPr>
          </a:p>
          <a:p>
            <a:pPr>
              <a:lnSpc>
                <a:spcPct val="35000"/>
              </a:lnSpc>
              <a:spcBef>
                <a:spcPct val="50000"/>
              </a:spcBef>
            </a:pPr>
            <a:r>
              <a:rPr lang="en-US" altLang="en-US" sz="2000" i="0">
                <a:solidFill>
                  <a:srgbClr val="FF00FF"/>
                </a:solidFill>
                <a:latin typeface="Bernhard Modern Roman" charset="0"/>
              </a:rPr>
              <a:t>Attractors  </a:t>
            </a:r>
          </a:p>
          <a:p>
            <a:pPr>
              <a:lnSpc>
                <a:spcPct val="35000"/>
              </a:lnSpc>
              <a:spcBef>
                <a:spcPct val="50000"/>
              </a:spcBef>
            </a:pPr>
            <a:r>
              <a:rPr lang="en-US" altLang="en-US" sz="2000" i="0">
                <a:solidFill>
                  <a:srgbClr val="FFFF00"/>
                </a:solidFill>
                <a:latin typeface="Bernhard Modern Roman" charset="0"/>
              </a:rPr>
              <a:t>     </a:t>
            </a:r>
            <a:r>
              <a:rPr lang="en-US" altLang="en-US" sz="2000" i="0">
                <a:solidFill>
                  <a:schemeClr val="bg1"/>
                </a:solidFill>
                <a:latin typeface="Bernhard Modern Roman" charset="0"/>
              </a:rPr>
              <a:t>None</a:t>
            </a:r>
          </a:p>
          <a:p>
            <a:pPr>
              <a:lnSpc>
                <a:spcPct val="35000"/>
              </a:lnSpc>
              <a:spcBef>
                <a:spcPct val="50000"/>
              </a:spcBef>
            </a:pPr>
            <a:endParaRPr lang="en-US" altLang="en-US" sz="2000" i="0">
              <a:solidFill>
                <a:srgbClr val="FFFF00"/>
              </a:solidFill>
              <a:latin typeface="Bernhard Modern Roman" charset="0"/>
            </a:endParaRPr>
          </a:p>
          <a:p>
            <a:pPr>
              <a:lnSpc>
                <a:spcPct val="35000"/>
              </a:lnSpc>
              <a:spcBef>
                <a:spcPct val="50000"/>
              </a:spcBef>
            </a:pPr>
            <a:r>
              <a:rPr lang="en-US" altLang="en-US" sz="2000" i="0">
                <a:solidFill>
                  <a:srgbClr val="FF00FF"/>
                </a:solidFill>
                <a:latin typeface="Bernhard Modern Roman" charset="0"/>
              </a:rPr>
              <a:t>Brood Period:	</a:t>
            </a:r>
          </a:p>
          <a:p>
            <a:pPr>
              <a:lnSpc>
                <a:spcPct val="35000"/>
              </a:lnSpc>
              <a:spcBef>
                <a:spcPct val="50000"/>
              </a:spcBef>
            </a:pPr>
            <a:r>
              <a:rPr lang="en-US" altLang="en-US" sz="2000" i="0">
                <a:solidFill>
                  <a:srgbClr val="FFFF00"/>
                </a:solidFill>
                <a:latin typeface="Bernhard Modern Roman" charset="0"/>
              </a:rPr>
              <a:t>    </a:t>
            </a:r>
            <a:r>
              <a:rPr lang="en-US" altLang="en-US" sz="2000" i="0">
                <a:solidFill>
                  <a:schemeClr val="bg1"/>
                </a:solidFill>
                <a:latin typeface="Bernhard Modern Roman" charset="0"/>
              </a:rPr>
              <a:t>April + July</a:t>
            </a:r>
          </a:p>
          <a:p>
            <a:pPr>
              <a:lnSpc>
                <a:spcPct val="35000"/>
              </a:lnSpc>
              <a:spcBef>
                <a:spcPct val="50000"/>
              </a:spcBef>
            </a:pPr>
            <a:endParaRPr lang="en-US" altLang="en-US" sz="2000" i="0">
              <a:solidFill>
                <a:srgbClr val="FFFF00"/>
              </a:solidFill>
              <a:latin typeface="Bernhard Modern Roman" charset="0"/>
            </a:endParaRPr>
          </a:p>
          <a:p>
            <a:pPr>
              <a:lnSpc>
                <a:spcPct val="35000"/>
              </a:lnSpc>
              <a:spcBef>
                <a:spcPct val="50000"/>
              </a:spcBef>
            </a:pPr>
            <a:r>
              <a:rPr lang="en-US" altLang="en-US" sz="2000" i="0">
                <a:solidFill>
                  <a:srgbClr val="FF00FF"/>
                </a:solidFill>
                <a:latin typeface="Bernhard Modern Roman" charset="0"/>
              </a:rPr>
              <a:t>Comments:</a:t>
            </a:r>
          </a:p>
          <a:p>
            <a:pPr>
              <a:lnSpc>
                <a:spcPct val="35000"/>
              </a:lnSpc>
              <a:spcBef>
                <a:spcPct val="50000"/>
              </a:spcBef>
            </a:pPr>
            <a:r>
              <a:rPr lang="en-US" altLang="en-US" sz="2000" i="0">
                <a:solidFill>
                  <a:schemeClr val="bg1"/>
                </a:solidFill>
                <a:latin typeface="Bernhard Modern Roman" charset="0"/>
              </a:rPr>
              <a:t>    Adults do not </a:t>
            </a:r>
          </a:p>
          <a:p>
            <a:pPr>
              <a:lnSpc>
                <a:spcPct val="35000"/>
              </a:lnSpc>
              <a:spcBef>
                <a:spcPct val="50000"/>
              </a:spcBef>
            </a:pPr>
            <a:r>
              <a:rPr lang="en-US" altLang="en-US" sz="2000" i="0">
                <a:solidFill>
                  <a:schemeClr val="bg1"/>
                </a:solidFill>
                <a:latin typeface="Bernhard Modern Roman" charset="0"/>
              </a:rPr>
              <a:t>    feed.</a:t>
            </a:r>
          </a:p>
        </p:txBody>
      </p:sp>
      <p:sp>
        <p:nvSpPr>
          <p:cNvPr id="707589" name="Rectangle 5"/>
          <p:cNvSpPr>
            <a:spLocks noChangeArrowheads="1"/>
          </p:cNvSpPr>
          <p:nvPr/>
        </p:nvSpPr>
        <p:spPr bwMode="auto">
          <a:xfrm>
            <a:off x="4343400" y="5638800"/>
            <a:ext cx="27971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2800" b="0" i="0">
                <a:solidFill>
                  <a:schemeClr val="hlink"/>
                </a:solidFill>
                <a:latin typeface="Times New Roman" charset="0"/>
              </a:rPr>
              <a:t>Telea polyphemus</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3"/>
          <p:cNvSpPr>
            <a:spLocks noGrp="1"/>
          </p:cNvSpPr>
          <p:nvPr>
            <p:ph type="sldNum" sz="quarter" idx="12"/>
          </p:nvPr>
        </p:nvSpPr>
        <p:spPr/>
        <p:txBody>
          <a:bodyPr/>
          <a:lstStyle/>
          <a:p>
            <a:fld id="{482EDD37-2025-5F4A-ADFD-8B1A40964A9F}" type="slidenum">
              <a:rPr lang="en-US" altLang="en-US"/>
              <a:pPr/>
              <a:t>154</a:t>
            </a:fld>
            <a:endParaRPr lang="en-US" altLang="en-US"/>
          </a:p>
        </p:txBody>
      </p:sp>
      <p:sp>
        <p:nvSpPr>
          <p:cNvPr id="708610" name="Rectangle 2"/>
          <p:cNvSpPr>
            <a:spLocks noChangeArrowheads="1"/>
          </p:cNvSpPr>
          <p:nvPr/>
        </p:nvSpPr>
        <p:spPr bwMode="auto">
          <a:xfrm>
            <a:off x="2667000" y="381000"/>
            <a:ext cx="3551238"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4400" b="0" i="0">
                <a:solidFill>
                  <a:srgbClr val="FFFF00"/>
                </a:solidFill>
                <a:latin typeface="Times New Roman" charset="0"/>
              </a:rPr>
              <a:t>Cecropia Moth</a:t>
            </a:r>
          </a:p>
        </p:txBody>
      </p:sp>
      <p:pic>
        <p:nvPicPr>
          <p:cNvPr id="708611" name="Picture 3" descr="newcc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05200" y="1905000"/>
            <a:ext cx="4876800" cy="3490913"/>
          </a:xfrm>
          <a:prstGeom prst="rect">
            <a:avLst/>
          </a:prstGeom>
          <a:noFill/>
          <a:extLst>
            <a:ext uri="{909E8E84-426E-40DD-AFC4-6F175D3DCCD1}">
              <a14:hiddenFill xmlns:a14="http://schemas.microsoft.com/office/drawing/2010/main">
                <a:solidFill>
                  <a:srgbClr val="FFFFFF"/>
                </a:solidFill>
              </a14:hiddenFill>
            </a:ext>
          </a:extLst>
        </p:spPr>
      </p:pic>
      <p:sp>
        <p:nvSpPr>
          <p:cNvPr id="708612" name="Rectangle 4"/>
          <p:cNvSpPr>
            <a:spLocks noChangeArrowheads="1"/>
          </p:cNvSpPr>
          <p:nvPr/>
        </p:nvSpPr>
        <p:spPr bwMode="auto">
          <a:xfrm>
            <a:off x="685800" y="1600200"/>
            <a:ext cx="2362200" cy="4338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nSpc>
                <a:spcPct val="35000"/>
              </a:lnSpc>
              <a:spcBef>
                <a:spcPct val="50000"/>
              </a:spcBef>
            </a:pPr>
            <a:r>
              <a:rPr lang="en-US" altLang="en-US" sz="2000" i="0">
                <a:solidFill>
                  <a:srgbClr val="FF00FF"/>
                </a:solidFill>
                <a:latin typeface="Bernhard Modern Roman" charset="0"/>
              </a:rPr>
              <a:t>Range:  </a:t>
            </a:r>
          </a:p>
          <a:p>
            <a:pPr>
              <a:lnSpc>
                <a:spcPct val="35000"/>
              </a:lnSpc>
              <a:spcBef>
                <a:spcPct val="50000"/>
              </a:spcBef>
            </a:pPr>
            <a:r>
              <a:rPr lang="en-US" altLang="en-US" sz="2000" i="0">
                <a:solidFill>
                  <a:srgbClr val="FF00FF"/>
                </a:solidFill>
                <a:latin typeface="Bernhard Modern Roman" charset="0"/>
              </a:rPr>
              <a:t>      </a:t>
            </a:r>
            <a:r>
              <a:rPr lang="en-US" altLang="en-US" sz="2000" i="0">
                <a:solidFill>
                  <a:schemeClr val="bg1"/>
                </a:solidFill>
                <a:latin typeface="Bernhard Modern Roman" charset="0"/>
              </a:rPr>
              <a:t>Eastern NA</a:t>
            </a:r>
          </a:p>
          <a:p>
            <a:pPr>
              <a:lnSpc>
                <a:spcPct val="35000"/>
              </a:lnSpc>
              <a:spcBef>
                <a:spcPct val="50000"/>
              </a:spcBef>
            </a:pPr>
            <a:endParaRPr lang="en-US" altLang="en-US" sz="2000" i="0">
              <a:solidFill>
                <a:srgbClr val="FF00FF"/>
              </a:solidFill>
              <a:latin typeface="Bernhard Modern Roman" charset="0"/>
            </a:endParaRPr>
          </a:p>
          <a:p>
            <a:pPr>
              <a:lnSpc>
                <a:spcPct val="35000"/>
              </a:lnSpc>
              <a:spcBef>
                <a:spcPct val="50000"/>
              </a:spcBef>
            </a:pPr>
            <a:r>
              <a:rPr lang="en-US" altLang="en-US" sz="2000" i="0">
                <a:solidFill>
                  <a:srgbClr val="FF00FF"/>
                </a:solidFill>
                <a:latin typeface="Bernhard Modern Roman" charset="0"/>
              </a:rPr>
              <a:t>Host Plant(s)</a:t>
            </a:r>
          </a:p>
          <a:p>
            <a:pPr>
              <a:lnSpc>
                <a:spcPct val="35000"/>
              </a:lnSpc>
              <a:spcBef>
                <a:spcPct val="50000"/>
              </a:spcBef>
            </a:pPr>
            <a:r>
              <a:rPr lang="en-US" altLang="en-US" sz="2000" i="0">
                <a:solidFill>
                  <a:srgbClr val="FFFF00"/>
                </a:solidFill>
                <a:latin typeface="Bernhard Modern Roman" charset="0"/>
              </a:rPr>
              <a:t>     </a:t>
            </a:r>
            <a:r>
              <a:rPr lang="en-US" altLang="en-US" sz="2000" i="0">
                <a:solidFill>
                  <a:schemeClr val="bg1"/>
                </a:solidFill>
                <a:latin typeface="Bernhard Modern Roman" charset="0"/>
              </a:rPr>
              <a:t>Willow</a:t>
            </a:r>
          </a:p>
          <a:p>
            <a:pPr>
              <a:lnSpc>
                <a:spcPct val="35000"/>
              </a:lnSpc>
              <a:spcBef>
                <a:spcPct val="50000"/>
              </a:spcBef>
            </a:pPr>
            <a:r>
              <a:rPr lang="en-US" altLang="en-US" sz="2000" i="0">
                <a:solidFill>
                  <a:schemeClr val="bg1"/>
                </a:solidFill>
                <a:latin typeface="Bernhard Modern Roman" charset="0"/>
              </a:rPr>
              <a:t>      Maple</a:t>
            </a:r>
          </a:p>
          <a:p>
            <a:pPr>
              <a:lnSpc>
                <a:spcPct val="35000"/>
              </a:lnSpc>
              <a:spcBef>
                <a:spcPct val="50000"/>
              </a:spcBef>
            </a:pPr>
            <a:r>
              <a:rPr lang="en-US" altLang="en-US" sz="2000" i="0">
                <a:solidFill>
                  <a:schemeClr val="bg1"/>
                </a:solidFill>
                <a:latin typeface="Bernhard Modern Roman" charset="0"/>
              </a:rPr>
              <a:t>      </a:t>
            </a:r>
            <a:endParaRPr lang="en-US" altLang="en-US" sz="2000" i="0">
              <a:solidFill>
                <a:srgbClr val="FFFF00"/>
              </a:solidFill>
              <a:latin typeface="Bernhard Modern Roman" charset="0"/>
            </a:endParaRPr>
          </a:p>
          <a:p>
            <a:pPr>
              <a:lnSpc>
                <a:spcPct val="35000"/>
              </a:lnSpc>
              <a:spcBef>
                <a:spcPct val="50000"/>
              </a:spcBef>
            </a:pPr>
            <a:r>
              <a:rPr lang="en-US" altLang="en-US" sz="2000" i="0">
                <a:solidFill>
                  <a:srgbClr val="FF00FF"/>
                </a:solidFill>
                <a:latin typeface="Bernhard Modern Roman" charset="0"/>
              </a:rPr>
              <a:t>Attractors  </a:t>
            </a:r>
          </a:p>
          <a:p>
            <a:pPr>
              <a:lnSpc>
                <a:spcPct val="35000"/>
              </a:lnSpc>
              <a:spcBef>
                <a:spcPct val="50000"/>
              </a:spcBef>
            </a:pPr>
            <a:r>
              <a:rPr lang="en-US" altLang="en-US" sz="2000" i="0">
                <a:solidFill>
                  <a:srgbClr val="FFFF00"/>
                </a:solidFill>
                <a:latin typeface="Bernhard Modern Roman" charset="0"/>
              </a:rPr>
              <a:t>     </a:t>
            </a:r>
            <a:r>
              <a:rPr lang="en-US" altLang="en-US" sz="2000" i="0">
                <a:solidFill>
                  <a:schemeClr val="bg1"/>
                </a:solidFill>
                <a:latin typeface="Bernhard Modern Roman" charset="0"/>
              </a:rPr>
              <a:t>None </a:t>
            </a:r>
          </a:p>
          <a:p>
            <a:pPr>
              <a:lnSpc>
                <a:spcPct val="35000"/>
              </a:lnSpc>
              <a:spcBef>
                <a:spcPct val="50000"/>
              </a:spcBef>
            </a:pPr>
            <a:endParaRPr lang="en-US" altLang="en-US" sz="2000" i="0">
              <a:solidFill>
                <a:srgbClr val="FFFF00"/>
              </a:solidFill>
              <a:latin typeface="Bernhard Modern Roman" charset="0"/>
            </a:endParaRPr>
          </a:p>
          <a:p>
            <a:pPr>
              <a:lnSpc>
                <a:spcPct val="35000"/>
              </a:lnSpc>
              <a:spcBef>
                <a:spcPct val="50000"/>
              </a:spcBef>
            </a:pPr>
            <a:r>
              <a:rPr lang="en-US" altLang="en-US" sz="2000" i="0">
                <a:solidFill>
                  <a:srgbClr val="FF00FF"/>
                </a:solidFill>
                <a:latin typeface="Bernhard Modern Roman" charset="0"/>
              </a:rPr>
              <a:t>Brood Period:	</a:t>
            </a:r>
          </a:p>
          <a:p>
            <a:pPr>
              <a:lnSpc>
                <a:spcPct val="35000"/>
              </a:lnSpc>
              <a:spcBef>
                <a:spcPct val="50000"/>
              </a:spcBef>
            </a:pPr>
            <a:r>
              <a:rPr lang="en-US" altLang="en-US" sz="2000" i="0">
                <a:solidFill>
                  <a:srgbClr val="FFFF00"/>
                </a:solidFill>
                <a:latin typeface="Bernhard Modern Roman" charset="0"/>
              </a:rPr>
              <a:t>    </a:t>
            </a:r>
            <a:r>
              <a:rPr lang="en-US" altLang="en-US" sz="2000" i="0">
                <a:solidFill>
                  <a:schemeClr val="bg1"/>
                </a:solidFill>
                <a:latin typeface="Bernhard Modern Roman" charset="0"/>
              </a:rPr>
              <a:t>April + July</a:t>
            </a:r>
          </a:p>
          <a:p>
            <a:pPr>
              <a:lnSpc>
                <a:spcPct val="35000"/>
              </a:lnSpc>
              <a:spcBef>
                <a:spcPct val="50000"/>
              </a:spcBef>
            </a:pPr>
            <a:endParaRPr lang="en-US" altLang="en-US" sz="2000" i="0">
              <a:solidFill>
                <a:srgbClr val="FFFF00"/>
              </a:solidFill>
              <a:latin typeface="Bernhard Modern Roman" charset="0"/>
            </a:endParaRPr>
          </a:p>
          <a:p>
            <a:pPr>
              <a:lnSpc>
                <a:spcPct val="35000"/>
              </a:lnSpc>
              <a:spcBef>
                <a:spcPct val="50000"/>
              </a:spcBef>
            </a:pPr>
            <a:r>
              <a:rPr lang="en-US" altLang="en-US" sz="2000" i="0">
                <a:solidFill>
                  <a:srgbClr val="FF00FF"/>
                </a:solidFill>
                <a:latin typeface="Bernhard Modern Roman" charset="0"/>
              </a:rPr>
              <a:t>Comments:</a:t>
            </a:r>
          </a:p>
          <a:p>
            <a:pPr>
              <a:lnSpc>
                <a:spcPct val="35000"/>
              </a:lnSpc>
              <a:spcBef>
                <a:spcPct val="50000"/>
              </a:spcBef>
            </a:pPr>
            <a:r>
              <a:rPr lang="en-US" altLang="en-US" sz="2000" i="0">
                <a:solidFill>
                  <a:schemeClr val="bg1"/>
                </a:solidFill>
                <a:latin typeface="Bernhard Modern Roman" charset="0"/>
              </a:rPr>
              <a:t>    Poor Flier</a:t>
            </a:r>
          </a:p>
          <a:p>
            <a:pPr>
              <a:lnSpc>
                <a:spcPct val="35000"/>
              </a:lnSpc>
              <a:spcBef>
                <a:spcPct val="50000"/>
              </a:spcBef>
            </a:pPr>
            <a:r>
              <a:rPr lang="en-US" altLang="en-US" sz="2000" i="0">
                <a:solidFill>
                  <a:schemeClr val="bg1"/>
                </a:solidFill>
                <a:latin typeface="Bernhard Modern Roman" charset="0"/>
              </a:rPr>
              <a:t>    Adults do not</a:t>
            </a:r>
          </a:p>
          <a:p>
            <a:pPr>
              <a:lnSpc>
                <a:spcPct val="35000"/>
              </a:lnSpc>
              <a:spcBef>
                <a:spcPct val="50000"/>
              </a:spcBef>
            </a:pPr>
            <a:r>
              <a:rPr lang="en-US" altLang="en-US" sz="2000" i="0">
                <a:solidFill>
                  <a:schemeClr val="bg1"/>
                </a:solidFill>
                <a:latin typeface="Bernhard Modern Roman" charset="0"/>
              </a:rPr>
              <a:t>    feed.  </a:t>
            </a:r>
          </a:p>
        </p:txBody>
      </p:sp>
      <p:sp>
        <p:nvSpPr>
          <p:cNvPr id="708613" name="Rectangle 5"/>
          <p:cNvSpPr>
            <a:spLocks noChangeArrowheads="1"/>
          </p:cNvSpPr>
          <p:nvPr/>
        </p:nvSpPr>
        <p:spPr bwMode="auto">
          <a:xfrm>
            <a:off x="4267200" y="5486400"/>
            <a:ext cx="23622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2800" b="0" i="0">
                <a:solidFill>
                  <a:schemeClr val="hlink"/>
                </a:solidFill>
                <a:latin typeface="Times New Roman" charset="0"/>
              </a:rPr>
              <a:t>Samia cecropia</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708611"/>
                                        </p:tgtEl>
                                        <p:attrNameLst>
                                          <p:attrName>style.visibility</p:attrName>
                                        </p:attrNameLst>
                                      </p:cBhvr>
                                      <p:to>
                                        <p:strVal val="visible"/>
                                      </p:to>
                                    </p:set>
                                    <p:anim calcmode="lin" valueType="num">
                                      <p:cBhvr additive="base">
                                        <p:cTn id="7" dur="500" fill="hold"/>
                                        <p:tgtEl>
                                          <p:spTgt spid="708611"/>
                                        </p:tgtEl>
                                        <p:attrNameLst>
                                          <p:attrName>ppt_x</p:attrName>
                                        </p:attrNameLst>
                                      </p:cBhvr>
                                      <p:tavLst>
                                        <p:tav tm="0">
                                          <p:val>
                                            <p:strVal val="0-#ppt_w/2"/>
                                          </p:val>
                                        </p:tav>
                                        <p:tav tm="100000">
                                          <p:val>
                                            <p:strVal val="#ppt_x"/>
                                          </p:val>
                                        </p:tav>
                                      </p:tavLst>
                                    </p:anim>
                                    <p:anim calcmode="lin" valueType="num">
                                      <p:cBhvr additive="base">
                                        <p:cTn id="8" dur="500" fill="hold"/>
                                        <p:tgtEl>
                                          <p:spTgt spid="7086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3"/>
          <p:cNvSpPr>
            <a:spLocks noGrp="1"/>
          </p:cNvSpPr>
          <p:nvPr>
            <p:ph type="sldNum" sz="quarter" idx="12"/>
          </p:nvPr>
        </p:nvSpPr>
        <p:spPr/>
        <p:txBody>
          <a:bodyPr/>
          <a:lstStyle/>
          <a:p>
            <a:fld id="{BB6B8E81-F6A1-9E4F-9903-D55289DDB247}" type="slidenum">
              <a:rPr lang="en-US" altLang="en-US"/>
              <a:pPr/>
              <a:t>155</a:t>
            </a:fld>
            <a:endParaRPr lang="en-US" altLang="en-US"/>
          </a:p>
        </p:txBody>
      </p:sp>
      <p:pic>
        <p:nvPicPr>
          <p:cNvPr id="709634" name="Picture 2" descr="BEEMOT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71800" y="1752600"/>
            <a:ext cx="5867400" cy="3967163"/>
          </a:xfrm>
          <a:prstGeom prst="rect">
            <a:avLst/>
          </a:prstGeom>
          <a:noFill/>
          <a:extLst>
            <a:ext uri="{909E8E84-426E-40DD-AFC4-6F175D3DCCD1}">
              <a14:hiddenFill xmlns:a14="http://schemas.microsoft.com/office/drawing/2010/main">
                <a:solidFill>
                  <a:srgbClr val="FFFFFF"/>
                </a:solidFill>
              </a14:hiddenFill>
            </a:ext>
          </a:extLst>
        </p:spPr>
      </p:pic>
      <p:sp>
        <p:nvSpPr>
          <p:cNvPr id="709635" name="Rectangle 3"/>
          <p:cNvSpPr>
            <a:spLocks noChangeArrowheads="1"/>
          </p:cNvSpPr>
          <p:nvPr/>
        </p:nvSpPr>
        <p:spPr bwMode="auto">
          <a:xfrm>
            <a:off x="1143000" y="685800"/>
            <a:ext cx="71628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lvl1pPr>
              <a:defRPr sz="2400">
                <a:solidFill>
                  <a:schemeClr val="tx1"/>
                </a:solidFill>
                <a:latin typeface="Times New Roman" charset="0"/>
              </a:defRPr>
            </a:lvl1pPr>
            <a:lvl2pPr>
              <a:defRPr sz="2400">
                <a:solidFill>
                  <a:schemeClr val="tx1"/>
                </a:solidFill>
                <a:latin typeface="Times New Roman" charset="0"/>
              </a:defRPr>
            </a:lvl2pPr>
            <a:lvl3pPr>
              <a:defRPr sz="2400">
                <a:solidFill>
                  <a:schemeClr val="tx1"/>
                </a:solidFill>
                <a:latin typeface="Times New Roman" charset="0"/>
              </a:defRPr>
            </a:lvl3pPr>
            <a:lvl4pPr>
              <a:defRPr sz="2400">
                <a:solidFill>
                  <a:schemeClr val="tx1"/>
                </a:solidFill>
                <a:latin typeface="Times New Roman" charset="0"/>
              </a:defRPr>
            </a:lvl4pPr>
            <a:lvl5pPr>
              <a:defRPr sz="2400">
                <a:solidFill>
                  <a:schemeClr val="tx1"/>
                </a:solidFill>
                <a:latin typeface="Times New Roman" charset="0"/>
              </a:defRPr>
            </a:lvl5pPr>
            <a:lvl6pPr marL="457200" fontAlgn="base">
              <a:spcBef>
                <a:spcPct val="0"/>
              </a:spcBef>
              <a:spcAft>
                <a:spcPct val="0"/>
              </a:spcAft>
              <a:defRPr sz="2400">
                <a:solidFill>
                  <a:schemeClr val="tx1"/>
                </a:solidFill>
                <a:latin typeface="Times New Roman" charset="0"/>
              </a:defRPr>
            </a:lvl6pPr>
            <a:lvl7pPr marL="914400" fontAlgn="base">
              <a:spcBef>
                <a:spcPct val="0"/>
              </a:spcBef>
              <a:spcAft>
                <a:spcPct val="0"/>
              </a:spcAft>
              <a:defRPr sz="2400">
                <a:solidFill>
                  <a:schemeClr val="tx1"/>
                </a:solidFill>
                <a:latin typeface="Times New Roman" charset="0"/>
              </a:defRPr>
            </a:lvl7pPr>
            <a:lvl8pPr marL="1371600" fontAlgn="base">
              <a:spcBef>
                <a:spcPct val="0"/>
              </a:spcBef>
              <a:spcAft>
                <a:spcPct val="0"/>
              </a:spcAft>
              <a:defRPr sz="2400">
                <a:solidFill>
                  <a:schemeClr val="tx1"/>
                </a:solidFill>
                <a:latin typeface="Times New Roman" charset="0"/>
              </a:defRPr>
            </a:lvl8pPr>
            <a:lvl9pPr marL="1828800" fontAlgn="base">
              <a:spcBef>
                <a:spcPct val="0"/>
              </a:spcBef>
              <a:spcAft>
                <a:spcPct val="0"/>
              </a:spcAft>
              <a:defRPr sz="2400">
                <a:solidFill>
                  <a:schemeClr val="tx1"/>
                </a:solidFill>
                <a:latin typeface="Times New Roman" charset="0"/>
              </a:defRPr>
            </a:lvl9pPr>
          </a:lstStyle>
          <a:p>
            <a:pPr algn="ctr"/>
            <a:r>
              <a:rPr lang="en-US" altLang="en-US" sz="4400" b="0" i="0">
                <a:solidFill>
                  <a:srgbClr val="FFFF00"/>
                </a:solidFill>
                <a:latin typeface="Bernhard Modern Roman" charset="0"/>
              </a:rPr>
              <a:t>Hummingbird Clearwing Moth</a:t>
            </a:r>
            <a:r>
              <a:rPr lang="en-US" altLang="en-US" sz="4400" i="0">
                <a:solidFill>
                  <a:srgbClr val="FFFF00"/>
                </a:solidFill>
                <a:latin typeface="Bernhard Modern Roman" charset="0"/>
              </a:rPr>
              <a:t> </a:t>
            </a:r>
            <a:r>
              <a:rPr lang="en-US" altLang="en-US" sz="3600" i="0">
                <a:solidFill>
                  <a:srgbClr val="FFFF00"/>
                </a:solidFill>
                <a:latin typeface="Bernhard Modern Roman" charset="0"/>
              </a:rPr>
              <a:t/>
            </a:r>
            <a:br>
              <a:rPr lang="en-US" altLang="en-US" sz="3600" i="0">
                <a:solidFill>
                  <a:srgbClr val="FFFF00"/>
                </a:solidFill>
                <a:latin typeface="Bernhard Modern Roman" charset="0"/>
              </a:rPr>
            </a:br>
            <a:endParaRPr lang="en-US" altLang="en-US">
              <a:solidFill>
                <a:srgbClr val="FFFF00"/>
              </a:solidFill>
              <a:latin typeface="Bernhard Modern Roman" charset="0"/>
            </a:endParaRPr>
          </a:p>
        </p:txBody>
      </p:sp>
      <p:sp>
        <p:nvSpPr>
          <p:cNvPr id="709636" name="Text Box 4"/>
          <p:cNvSpPr txBox="1">
            <a:spLocks noChangeArrowheads="1"/>
          </p:cNvSpPr>
          <p:nvPr/>
        </p:nvSpPr>
        <p:spPr bwMode="auto">
          <a:xfrm>
            <a:off x="4343400" y="5867400"/>
            <a:ext cx="323215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2800" b="0" i="0">
                <a:solidFill>
                  <a:schemeClr val="hlink"/>
                </a:solidFill>
                <a:latin typeface="Times New Roman" charset="0"/>
              </a:rPr>
              <a:t>Haemorrhagia thysbe</a:t>
            </a:r>
          </a:p>
        </p:txBody>
      </p:sp>
      <p:sp>
        <p:nvSpPr>
          <p:cNvPr id="709637" name="Rectangle 5"/>
          <p:cNvSpPr>
            <a:spLocks noChangeArrowheads="1"/>
          </p:cNvSpPr>
          <p:nvPr/>
        </p:nvSpPr>
        <p:spPr bwMode="auto">
          <a:xfrm>
            <a:off x="609600" y="1295400"/>
            <a:ext cx="2362200" cy="4856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nSpc>
                <a:spcPct val="35000"/>
              </a:lnSpc>
              <a:spcBef>
                <a:spcPct val="50000"/>
              </a:spcBef>
            </a:pPr>
            <a:r>
              <a:rPr lang="en-US" altLang="en-US" sz="2000" i="0">
                <a:solidFill>
                  <a:srgbClr val="FF00FF"/>
                </a:solidFill>
                <a:latin typeface="Bernhard Modern Roman" charset="0"/>
              </a:rPr>
              <a:t>Range:  </a:t>
            </a:r>
          </a:p>
          <a:p>
            <a:pPr>
              <a:lnSpc>
                <a:spcPct val="35000"/>
              </a:lnSpc>
              <a:spcBef>
                <a:spcPct val="50000"/>
              </a:spcBef>
            </a:pPr>
            <a:r>
              <a:rPr lang="en-US" altLang="en-US" sz="2000" i="0">
                <a:solidFill>
                  <a:srgbClr val="FF00FF"/>
                </a:solidFill>
                <a:latin typeface="Bernhard Modern Roman" charset="0"/>
              </a:rPr>
              <a:t>      </a:t>
            </a:r>
            <a:r>
              <a:rPr lang="en-US" altLang="en-US" sz="2000" i="0">
                <a:solidFill>
                  <a:schemeClr val="bg1"/>
                </a:solidFill>
                <a:latin typeface="Bernhard Modern Roman" charset="0"/>
              </a:rPr>
              <a:t>Eastern NA</a:t>
            </a:r>
          </a:p>
          <a:p>
            <a:pPr>
              <a:lnSpc>
                <a:spcPct val="35000"/>
              </a:lnSpc>
              <a:spcBef>
                <a:spcPct val="50000"/>
              </a:spcBef>
            </a:pPr>
            <a:endParaRPr lang="en-US" altLang="en-US" sz="2000" i="0">
              <a:solidFill>
                <a:srgbClr val="FF00FF"/>
              </a:solidFill>
              <a:latin typeface="Bernhard Modern Roman" charset="0"/>
            </a:endParaRPr>
          </a:p>
          <a:p>
            <a:pPr>
              <a:lnSpc>
                <a:spcPct val="35000"/>
              </a:lnSpc>
              <a:spcBef>
                <a:spcPct val="50000"/>
              </a:spcBef>
            </a:pPr>
            <a:r>
              <a:rPr lang="en-US" altLang="en-US" sz="2000" i="0">
                <a:solidFill>
                  <a:srgbClr val="FF00FF"/>
                </a:solidFill>
                <a:latin typeface="Bernhard Modern Roman" charset="0"/>
              </a:rPr>
              <a:t>Host Plant(s)</a:t>
            </a:r>
          </a:p>
          <a:p>
            <a:pPr>
              <a:lnSpc>
                <a:spcPct val="35000"/>
              </a:lnSpc>
              <a:spcBef>
                <a:spcPct val="50000"/>
              </a:spcBef>
            </a:pPr>
            <a:r>
              <a:rPr lang="en-US" altLang="en-US" sz="2000" i="0">
                <a:solidFill>
                  <a:srgbClr val="FFFF00"/>
                </a:solidFill>
                <a:latin typeface="Bernhard Modern Roman" charset="0"/>
              </a:rPr>
              <a:t>     </a:t>
            </a:r>
            <a:r>
              <a:rPr lang="en-US" altLang="en-US" sz="2000" i="0">
                <a:solidFill>
                  <a:schemeClr val="bg1"/>
                </a:solidFill>
                <a:latin typeface="Bernhard Modern Roman" charset="0"/>
              </a:rPr>
              <a:t>Spicebush</a:t>
            </a:r>
          </a:p>
          <a:p>
            <a:pPr>
              <a:lnSpc>
                <a:spcPct val="35000"/>
              </a:lnSpc>
              <a:spcBef>
                <a:spcPct val="50000"/>
              </a:spcBef>
            </a:pPr>
            <a:endParaRPr lang="en-US" altLang="en-US" sz="2000" i="0">
              <a:solidFill>
                <a:srgbClr val="FFFF00"/>
              </a:solidFill>
              <a:latin typeface="Bernhard Modern Roman" charset="0"/>
            </a:endParaRPr>
          </a:p>
          <a:p>
            <a:pPr>
              <a:lnSpc>
                <a:spcPct val="35000"/>
              </a:lnSpc>
              <a:spcBef>
                <a:spcPct val="50000"/>
              </a:spcBef>
            </a:pPr>
            <a:r>
              <a:rPr lang="en-US" altLang="en-US" sz="2000" i="0">
                <a:solidFill>
                  <a:srgbClr val="FF00FF"/>
                </a:solidFill>
                <a:latin typeface="Bernhard Modern Roman" charset="0"/>
              </a:rPr>
              <a:t>Attractors</a:t>
            </a:r>
          </a:p>
          <a:p>
            <a:pPr>
              <a:lnSpc>
                <a:spcPct val="35000"/>
              </a:lnSpc>
              <a:spcBef>
                <a:spcPct val="50000"/>
              </a:spcBef>
            </a:pPr>
            <a:r>
              <a:rPr lang="en-US" altLang="en-US" sz="2000" i="0">
                <a:solidFill>
                  <a:srgbClr val="FFFF00"/>
                </a:solidFill>
                <a:latin typeface="Bernhard Modern Roman" charset="0"/>
              </a:rPr>
              <a:t>     </a:t>
            </a:r>
            <a:r>
              <a:rPr lang="en-US" altLang="en-US" sz="2000" i="0">
                <a:solidFill>
                  <a:schemeClr val="bg1"/>
                </a:solidFill>
                <a:latin typeface="Bernhard Modern Roman" charset="0"/>
              </a:rPr>
              <a:t>4’ Tall, 2’ Wide</a:t>
            </a:r>
          </a:p>
          <a:p>
            <a:pPr>
              <a:lnSpc>
                <a:spcPct val="35000"/>
              </a:lnSpc>
              <a:spcBef>
                <a:spcPct val="50000"/>
              </a:spcBef>
            </a:pPr>
            <a:endParaRPr lang="en-US" altLang="en-US" sz="2000" i="0">
              <a:solidFill>
                <a:srgbClr val="FFFF00"/>
              </a:solidFill>
              <a:latin typeface="Bernhard Modern Roman" charset="0"/>
            </a:endParaRPr>
          </a:p>
          <a:p>
            <a:pPr>
              <a:lnSpc>
                <a:spcPct val="35000"/>
              </a:lnSpc>
              <a:spcBef>
                <a:spcPct val="50000"/>
              </a:spcBef>
            </a:pPr>
            <a:r>
              <a:rPr lang="en-US" altLang="en-US" sz="2000" i="0">
                <a:solidFill>
                  <a:srgbClr val="FF00FF"/>
                </a:solidFill>
                <a:latin typeface="Bernhard Modern Roman" charset="0"/>
              </a:rPr>
              <a:t>Attractors  </a:t>
            </a:r>
          </a:p>
          <a:p>
            <a:pPr>
              <a:lnSpc>
                <a:spcPct val="35000"/>
              </a:lnSpc>
              <a:spcBef>
                <a:spcPct val="50000"/>
              </a:spcBef>
            </a:pPr>
            <a:r>
              <a:rPr lang="en-US" altLang="en-US" sz="2000" i="0">
                <a:solidFill>
                  <a:srgbClr val="FFFF00"/>
                </a:solidFill>
                <a:latin typeface="Bernhard Modern Roman" charset="0"/>
              </a:rPr>
              <a:t>     </a:t>
            </a:r>
            <a:r>
              <a:rPr lang="en-US" altLang="en-US" sz="2000" i="0">
                <a:solidFill>
                  <a:schemeClr val="bg1"/>
                </a:solidFill>
                <a:latin typeface="Bernhard Modern Roman" charset="0"/>
              </a:rPr>
              <a:t>Blueberry  </a:t>
            </a:r>
          </a:p>
          <a:p>
            <a:pPr>
              <a:lnSpc>
                <a:spcPct val="35000"/>
              </a:lnSpc>
              <a:spcBef>
                <a:spcPct val="50000"/>
              </a:spcBef>
            </a:pPr>
            <a:r>
              <a:rPr lang="en-US" altLang="en-US" sz="2000" i="0">
                <a:solidFill>
                  <a:schemeClr val="bg1"/>
                </a:solidFill>
                <a:latin typeface="Bernhard Modern Roman" charset="0"/>
              </a:rPr>
              <a:t>     Buddelia</a:t>
            </a:r>
          </a:p>
          <a:p>
            <a:pPr>
              <a:lnSpc>
                <a:spcPct val="35000"/>
              </a:lnSpc>
              <a:spcBef>
                <a:spcPct val="50000"/>
              </a:spcBef>
            </a:pPr>
            <a:r>
              <a:rPr lang="en-US" altLang="en-US" sz="2000" i="0">
                <a:solidFill>
                  <a:schemeClr val="bg1"/>
                </a:solidFill>
                <a:latin typeface="Bernhard Modern Roman" charset="0"/>
              </a:rPr>
              <a:t>     Phlox</a:t>
            </a:r>
          </a:p>
          <a:p>
            <a:pPr>
              <a:lnSpc>
                <a:spcPct val="35000"/>
              </a:lnSpc>
              <a:spcBef>
                <a:spcPct val="50000"/>
              </a:spcBef>
            </a:pPr>
            <a:endParaRPr lang="en-US" altLang="en-US" sz="2000" i="0">
              <a:solidFill>
                <a:srgbClr val="FFFF00"/>
              </a:solidFill>
              <a:latin typeface="Bernhard Modern Roman" charset="0"/>
            </a:endParaRPr>
          </a:p>
          <a:p>
            <a:pPr>
              <a:lnSpc>
                <a:spcPct val="35000"/>
              </a:lnSpc>
              <a:spcBef>
                <a:spcPct val="50000"/>
              </a:spcBef>
            </a:pPr>
            <a:r>
              <a:rPr lang="en-US" altLang="en-US" sz="2000" i="0">
                <a:solidFill>
                  <a:srgbClr val="FF00FF"/>
                </a:solidFill>
                <a:latin typeface="Bernhard Modern Roman" charset="0"/>
              </a:rPr>
              <a:t>Brood Period:	</a:t>
            </a:r>
          </a:p>
          <a:p>
            <a:pPr>
              <a:lnSpc>
                <a:spcPct val="35000"/>
              </a:lnSpc>
              <a:spcBef>
                <a:spcPct val="50000"/>
              </a:spcBef>
            </a:pPr>
            <a:r>
              <a:rPr lang="en-US" altLang="en-US" sz="2000" i="0">
                <a:solidFill>
                  <a:srgbClr val="FFFF00"/>
                </a:solidFill>
                <a:latin typeface="Bernhard Modern Roman" charset="0"/>
              </a:rPr>
              <a:t>    </a:t>
            </a:r>
            <a:r>
              <a:rPr lang="en-US" altLang="en-US" sz="2000" i="0">
                <a:solidFill>
                  <a:schemeClr val="bg1"/>
                </a:solidFill>
                <a:latin typeface="Bernhard Modern Roman" charset="0"/>
              </a:rPr>
              <a:t>April + July</a:t>
            </a:r>
          </a:p>
          <a:p>
            <a:pPr>
              <a:lnSpc>
                <a:spcPct val="35000"/>
              </a:lnSpc>
              <a:spcBef>
                <a:spcPct val="50000"/>
              </a:spcBef>
            </a:pPr>
            <a:endParaRPr lang="en-US" altLang="en-US" sz="2000" i="0">
              <a:solidFill>
                <a:srgbClr val="FFFF00"/>
              </a:solidFill>
              <a:latin typeface="Bernhard Modern Roman" charset="0"/>
            </a:endParaRPr>
          </a:p>
          <a:p>
            <a:pPr>
              <a:lnSpc>
                <a:spcPct val="35000"/>
              </a:lnSpc>
              <a:spcBef>
                <a:spcPct val="50000"/>
              </a:spcBef>
            </a:pPr>
            <a:r>
              <a:rPr lang="en-US" altLang="en-US" sz="2000" i="0">
                <a:solidFill>
                  <a:srgbClr val="FF00FF"/>
                </a:solidFill>
                <a:latin typeface="Bernhard Modern Roman" charset="0"/>
              </a:rPr>
              <a:t>Comments:</a:t>
            </a:r>
          </a:p>
          <a:p>
            <a:pPr>
              <a:lnSpc>
                <a:spcPct val="35000"/>
              </a:lnSpc>
              <a:spcBef>
                <a:spcPct val="50000"/>
              </a:spcBef>
            </a:pPr>
            <a:r>
              <a:rPr lang="en-US" altLang="en-US" sz="2000" i="0">
                <a:solidFill>
                  <a:schemeClr val="bg1"/>
                </a:solidFill>
                <a:latin typeface="Bernhard Modern Roman" charset="0"/>
              </a:rPr>
              <a:t>    Fast Flier</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3"/>
          <p:cNvSpPr>
            <a:spLocks noGrp="1"/>
          </p:cNvSpPr>
          <p:nvPr>
            <p:ph type="sldNum" sz="quarter" idx="12"/>
          </p:nvPr>
        </p:nvSpPr>
        <p:spPr/>
        <p:txBody>
          <a:bodyPr/>
          <a:lstStyle/>
          <a:p>
            <a:fld id="{0B6B5A4C-ED4F-8F43-9FB4-1E0A1E5F7D60}" type="slidenum">
              <a:rPr lang="en-US" altLang="en-US"/>
              <a:pPr/>
              <a:t>156</a:t>
            </a:fld>
            <a:endParaRPr lang="en-US" altLang="en-US"/>
          </a:p>
        </p:txBody>
      </p:sp>
      <p:pic>
        <p:nvPicPr>
          <p:cNvPr id="710658" name="Picture 2" descr="8SpotForrest0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38600" y="1828800"/>
            <a:ext cx="3429000" cy="3657600"/>
          </a:xfrm>
          <a:prstGeom prst="rect">
            <a:avLst/>
          </a:prstGeom>
          <a:noFill/>
          <a:extLst>
            <a:ext uri="{909E8E84-426E-40DD-AFC4-6F175D3DCCD1}">
              <a14:hiddenFill xmlns:a14="http://schemas.microsoft.com/office/drawing/2010/main">
                <a:solidFill>
                  <a:srgbClr val="FFFFFF"/>
                </a:solidFill>
              </a14:hiddenFill>
            </a:ext>
          </a:extLst>
        </p:spPr>
      </p:pic>
      <p:sp>
        <p:nvSpPr>
          <p:cNvPr id="710659" name="Text Box 3"/>
          <p:cNvSpPr txBox="1">
            <a:spLocks noChangeArrowheads="1"/>
          </p:cNvSpPr>
          <p:nvPr/>
        </p:nvSpPr>
        <p:spPr bwMode="auto">
          <a:xfrm>
            <a:off x="2133600" y="304800"/>
            <a:ext cx="5399088"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4400" b="0" i="0">
                <a:solidFill>
                  <a:srgbClr val="FFFF00"/>
                </a:solidFill>
                <a:latin typeface="Times New Roman" charset="0"/>
              </a:rPr>
              <a:t>Eight Spotted Forrester</a:t>
            </a:r>
          </a:p>
        </p:txBody>
      </p:sp>
      <p:sp>
        <p:nvSpPr>
          <p:cNvPr id="710660" name="Text Box 4"/>
          <p:cNvSpPr txBox="1">
            <a:spLocks noChangeArrowheads="1"/>
          </p:cNvSpPr>
          <p:nvPr/>
        </p:nvSpPr>
        <p:spPr bwMode="auto">
          <a:xfrm>
            <a:off x="4114800" y="5638800"/>
            <a:ext cx="313055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2800" b="0" i="0">
                <a:solidFill>
                  <a:schemeClr val="hlink"/>
                </a:solidFill>
                <a:latin typeface="Times New Roman" charset="0"/>
              </a:rPr>
              <a:t>Alypia octomaculata</a:t>
            </a:r>
          </a:p>
        </p:txBody>
      </p:sp>
      <p:sp>
        <p:nvSpPr>
          <p:cNvPr id="710661" name="Rectangle 5"/>
          <p:cNvSpPr>
            <a:spLocks noChangeArrowheads="1"/>
          </p:cNvSpPr>
          <p:nvPr/>
        </p:nvSpPr>
        <p:spPr bwMode="auto">
          <a:xfrm>
            <a:off x="838200" y="1752600"/>
            <a:ext cx="2362200" cy="4079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nSpc>
                <a:spcPct val="35000"/>
              </a:lnSpc>
              <a:spcBef>
                <a:spcPct val="50000"/>
              </a:spcBef>
            </a:pPr>
            <a:r>
              <a:rPr lang="en-US" altLang="en-US" sz="2000" i="0">
                <a:solidFill>
                  <a:srgbClr val="FF00FF"/>
                </a:solidFill>
                <a:latin typeface="Bernhard Modern Roman" charset="0"/>
              </a:rPr>
              <a:t>Range:  </a:t>
            </a:r>
          </a:p>
          <a:p>
            <a:pPr>
              <a:lnSpc>
                <a:spcPct val="35000"/>
              </a:lnSpc>
              <a:spcBef>
                <a:spcPct val="50000"/>
              </a:spcBef>
            </a:pPr>
            <a:r>
              <a:rPr lang="en-US" altLang="en-US" sz="2000" i="0">
                <a:solidFill>
                  <a:srgbClr val="FF00FF"/>
                </a:solidFill>
                <a:latin typeface="Bernhard Modern Roman" charset="0"/>
              </a:rPr>
              <a:t>      </a:t>
            </a:r>
            <a:r>
              <a:rPr lang="en-US" altLang="en-US" sz="2000" i="0">
                <a:solidFill>
                  <a:schemeClr val="bg1"/>
                </a:solidFill>
                <a:latin typeface="Bernhard Modern Roman" charset="0"/>
              </a:rPr>
              <a:t>Eastern NA</a:t>
            </a:r>
          </a:p>
          <a:p>
            <a:pPr>
              <a:lnSpc>
                <a:spcPct val="35000"/>
              </a:lnSpc>
              <a:spcBef>
                <a:spcPct val="50000"/>
              </a:spcBef>
            </a:pPr>
            <a:endParaRPr lang="en-US" altLang="en-US" sz="2000" i="0">
              <a:solidFill>
                <a:srgbClr val="FF00FF"/>
              </a:solidFill>
              <a:latin typeface="Bernhard Modern Roman" charset="0"/>
            </a:endParaRPr>
          </a:p>
          <a:p>
            <a:pPr>
              <a:lnSpc>
                <a:spcPct val="35000"/>
              </a:lnSpc>
              <a:spcBef>
                <a:spcPct val="50000"/>
              </a:spcBef>
            </a:pPr>
            <a:r>
              <a:rPr lang="en-US" altLang="en-US" sz="2000" i="0">
                <a:solidFill>
                  <a:srgbClr val="FF00FF"/>
                </a:solidFill>
                <a:latin typeface="Bernhard Modern Roman" charset="0"/>
              </a:rPr>
              <a:t>Host Plant(s)</a:t>
            </a:r>
          </a:p>
          <a:p>
            <a:pPr>
              <a:lnSpc>
                <a:spcPct val="35000"/>
              </a:lnSpc>
              <a:spcBef>
                <a:spcPct val="50000"/>
              </a:spcBef>
            </a:pPr>
            <a:r>
              <a:rPr lang="en-US" altLang="en-US" sz="2000" i="0">
                <a:solidFill>
                  <a:srgbClr val="FFFF00"/>
                </a:solidFill>
                <a:latin typeface="Bernhard Modern Roman" charset="0"/>
              </a:rPr>
              <a:t>     </a:t>
            </a:r>
            <a:r>
              <a:rPr lang="en-US" altLang="en-US" sz="2000" i="0">
                <a:solidFill>
                  <a:schemeClr val="bg1"/>
                </a:solidFill>
                <a:latin typeface="Bernhard Modern Roman" charset="0"/>
              </a:rPr>
              <a:t>Ampelopsis</a:t>
            </a:r>
          </a:p>
          <a:p>
            <a:pPr>
              <a:lnSpc>
                <a:spcPct val="35000"/>
              </a:lnSpc>
              <a:spcBef>
                <a:spcPct val="50000"/>
              </a:spcBef>
            </a:pPr>
            <a:endParaRPr lang="en-US" altLang="en-US" sz="2000" i="0">
              <a:solidFill>
                <a:srgbClr val="FFFF00"/>
              </a:solidFill>
              <a:latin typeface="Bernhard Modern Roman" charset="0"/>
            </a:endParaRPr>
          </a:p>
          <a:p>
            <a:pPr>
              <a:lnSpc>
                <a:spcPct val="35000"/>
              </a:lnSpc>
              <a:spcBef>
                <a:spcPct val="50000"/>
              </a:spcBef>
            </a:pPr>
            <a:r>
              <a:rPr lang="en-US" altLang="en-US" sz="2000" i="0">
                <a:solidFill>
                  <a:srgbClr val="FF00FF"/>
                </a:solidFill>
                <a:latin typeface="Bernhard Modern Roman" charset="0"/>
              </a:rPr>
              <a:t>Attractors  </a:t>
            </a:r>
          </a:p>
          <a:p>
            <a:pPr>
              <a:lnSpc>
                <a:spcPct val="35000"/>
              </a:lnSpc>
              <a:spcBef>
                <a:spcPct val="50000"/>
              </a:spcBef>
            </a:pPr>
            <a:r>
              <a:rPr lang="en-US" altLang="en-US" sz="2000" i="0">
                <a:solidFill>
                  <a:srgbClr val="FFFF00"/>
                </a:solidFill>
                <a:latin typeface="Bernhard Modern Roman" charset="0"/>
              </a:rPr>
              <a:t>     </a:t>
            </a:r>
            <a:r>
              <a:rPr lang="en-US" altLang="en-US" sz="2000" i="0">
                <a:solidFill>
                  <a:schemeClr val="bg1"/>
                </a:solidFill>
                <a:latin typeface="Bernhard Modern Roman" charset="0"/>
              </a:rPr>
              <a:t>Vinca  </a:t>
            </a:r>
          </a:p>
          <a:p>
            <a:pPr>
              <a:lnSpc>
                <a:spcPct val="35000"/>
              </a:lnSpc>
              <a:spcBef>
                <a:spcPct val="50000"/>
              </a:spcBef>
            </a:pPr>
            <a:r>
              <a:rPr lang="en-US" altLang="en-US" sz="2000" i="0">
                <a:solidFill>
                  <a:schemeClr val="bg1"/>
                </a:solidFill>
                <a:latin typeface="Bernhard Modern Roman" charset="0"/>
              </a:rPr>
              <a:t>     Buddelia</a:t>
            </a:r>
          </a:p>
          <a:p>
            <a:pPr>
              <a:lnSpc>
                <a:spcPct val="35000"/>
              </a:lnSpc>
              <a:spcBef>
                <a:spcPct val="50000"/>
              </a:spcBef>
            </a:pPr>
            <a:r>
              <a:rPr lang="en-US" altLang="en-US" sz="2000" i="0">
                <a:solidFill>
                  <a:schemeClr val="bg1"/>
                </a:solidFill>
                <a:latin typeface="Bernhard Modern Roman" charset="0"/>
              </a:rPr>
              <a:t>     Phlox</a:t>
            </a:r>
          </a:p>
          <a:p>
            <a:pPr>
              <a:lnSpc>
                <a:spcPct val="35000"/>
              </a:lnSpc>
              <a:spcBef>
                <a:spcPct val="50000"/>
              </a:spcBef>
            </a:pPr>
            <a:endParaRPr lang="en-US" altLang="en-US" sz="2000" i="0">
              <a:solidFill>
                <a:srgbClr val="FFFF00"/>
              </a:solidFill>
              <a:latin typeface="Bernhard Modern Roman" charset="0"/>
            </a:endParaRPr>
          </a:p>
          <a:p>
            <a:pPr>
              <a:lnSpc>
                <a:spcPct val="35000"/>
              </a:lnSpc>
              <a:spcBef>
                <a:spcPct val="50000"/>
              </a:spcBef>
            </a:pPr>
            <a:r>
              <a:rPr lang="en-US" altLang="en-US" sz="2000" i="0">
                <a:solidFill>
                  <a:srgbClr val="FF00FF"/>
                </a:solidFill>
                <a:latin typeface="Bernhard Modern Roman" charset="0"/>
              </a:rPr>
              <a:t>Brood Period:	</a:t>
            </a:r>
          </a:p>
          <a:p>
            <a:pPr>
              <a:lnSpc>
                <a:spcPct val="35000"/>
              </a:lnSpc>
              <a:spcBef>
                <a:spcPct val="50000"/>
              </a:spcBef>
            </a:pPr>
            <a:r>
              <a:rPr lang="en-US" altLang="en-US" sz="2000" i="0">
                <a:solidFill>
                  <a:srgbClr val="FFFF00"/>
                </a:solidFill>
                <a:latin typeface="Bernhard Modern Roman" charset="0"/>
              </a:rPr>
              <a:t>    </a:t>
            </a:r>
            <a:r>
              <a:rPr lang="en-US" altLang="en-US" sz="2000" i="0">
                <a:solidFill>
                  <a:schemeClr val="bg1"/>
                </a:solidFill>
                <a:latin typeface="Bernhard Modern Roman" charset="0"/>
              </a:rPr>
              <a:t>April + July</a:t>
            </a:r>
          </a:p>
          <a:p>
            <a:pPr>
              <a:lnSpc>
                <a:spcPct val="35000"/>
              </a:lnSpc>
              <a:spcBef>
                <a:spcPct val="50000"/>
              </a:spcBef>
            </a:pPr>
            <a:endParaRPr lang="en-US" altLang="en-US" sz="2000" i="0">
              <a:solidFill>
                <a:srgbClr val="FFFF00"/>
              </a:solidFill>
              <a:latin typeface="Bernhard Modern Roman" charset="0"/>
            </a:endParaRPr>
          </a:p>
          <a:p>
            <a:pPr>
              <a:lnSpc>
                <a:spcPct val="35000"/>
              </a:lnSpc>
              <a:spcBef>
                <a:spcPct val="50000"/>
              </a:spcBef>
            </a:pPr>
            <a:r>
              <a:rPr lang="en-US" altLang="en-US" sz="2000" i="0">
                <a:solidFill>
                  <a:srgbClr val="FF00FF"/>
                </a:solidFill>
                <a:latin typeface="Bernhard Modern Roman" charset="0"/>
              </a:rPr>
              <a:t>Comments:</a:t>
            </a:r>
          </a:p>
          <a:p>
            <a:pPr>
              <a:lnSpc>
                <a:spcPct val="35000"/>
              </a:lnSpc>
              <a:spcBef>
                <a:spcPct val="50000"/>
              </a:spcBef>
            </a:pPr>
            <a:r>
              <a:rPr lang="en-US" altLang="en-US" sz="2000" i="0">
                <a:solidFill>
                  <a:schemeClr val="bg1"/>
                </a:solidFill>
                <a:latin typeface="Bernhard Modern Roman" charset="0"/>
              </a:rPr>
              <a:t>    Day Flier</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3"/>
          <p:cNvSpPr>
            <a:spLocks noGrp="1"/>
          </p:cNvSpPr>
          <p:nvPr>
            <p:ph type="sldNum" sz="quarter" idx="12"/>
          </p:nvPr>
        </p:nvSpPr>
        <p:spPr/>
        <p:txBody>
          <a:bodyPr/>
          <a:lstStyle/>
          <a:p>
            <a:fld id="{1642175E-4EA6-1247-A732-CABE5CDFB117}" type="slidenum">
              <a:rPr lang="en-US" altLang="en-US"/>
              <a:pPr/>
              <a:t>157</a:t>
            </a:fld>
            <a:endParaRPr lang="en-US" altLang="en-US"/>
          </a:p>
        </p:txBody>
      </p:sp>
      <p:pic>
        <p:nvPicPr>
          <p:cNvPr id="711682" name="Picture 2" descr="surv0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0" y="2209800"/>
            <a:ext cx="4191000" cy="3636963"/>
          </a:xfrm>
          <a:prstGeom prst="rect">
            <a:avLst/>
          </a:prstGeom>
          <a:noFill/>
          <a:extLst>
            <a:ext uri="{909E8E84-426E-40DD-AFC4-6F175D3DCCD1}">
              <a14:hiddenFill xmlns:a14="http://schemas.microsoft.com/office/drawing/2010/main">
                <a:solidFill>
                  <a:srgbClr val="FFFFFF"/>
                </a:solidFill>
              </a14:hiddenFill>
            </a:ext>
          </a:extLst>
        </p:spPr>
      </p:pic>
      <p:sp>
        <p:nvSpPr>
          <p:cNvPr id="711683" name="Rectangle 3"/>
          <p:cNvSpPr>
            <a:spLocks noChangeArrowheads="1"/>
          </p:cNvSpPr>
          <p:nvPr/>
        </p:nvSpPr>
        <p:spPr bwMode="auto">
          <a:xfrm>
            <a:off x="2743200" y="304800"/>
            <a:ext cx="3119438"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4400" b="0" i="0">
                <a:solidFill>
                  <a:srgbClr val="FFFF00"/>
                </a:solidFill>
                <a:latin typeface="Times New Roman" charset="0"/>
              </a:rPr>
              <a:t>Sphinx Moth</a:t>
            </a:r>
          </a:p>
        </p:txBody>
      </p:sp>
      <p:sp>
        <p:nvSpPr>
          <p:cNvPr id="711684" name="Rectangle 4"/>
          <p:cNvSpPr>
            <a:spLocks noChangeArrowheads="1"/>
          </p:cNvSpPr>
          <p:nvPr/>
        </p:nvSpPr>
        <p:spPr bwMode="auto">
          <a:xfrm>
            <a:off x="4724400" y="5867400"/>
            <a:ext cx="2262188"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2800" b="0" i="0">
                <a:solidFill>
                  <a:schemeClr val="hlink"/>
                </a:solidFill>
                <a:latin typeface="Times New Roman" charset="0"/>
              </a:rPr>
              <a:t>Celerio lineata</a:t>
            </a:r>
          </a:p>
        </p:txBody>
      </p:sp>
      <p:sp>
        <p:nvSpPr>
          <p:cNvPr id="711685" name="Rectangle 5"/>
          <p:cNvSpPr>
            <a:spLocks noChangeArrowheads="1"/>
          </p:cNvSpPr>
          <p:nvPr/>
        </p:nvSpPr>
        <p:spPr bwMode="auto">
          <a:xfrm>
            <a:off x="609600" y="1295400"/>
            <a:ext cx="2362200" cy="4856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nSpc>
                <a:spcPct val="35000"/>
              </a:lnSpc>
              <a:spcBef>
                <a:spcPct val="50000"/>
              </a:spcBef>
            </a:pPr>
            <a:r>
              <a:rPr lang="en-US" altLang="en-US" sz="2000" i="0">
                <a:solidFill>
                  <a:srgbClr val="FF00FF"/>
                </a:solidFill>
                <a:latin typeface="Bernhard Modern Roman" charset="0"/>
              </a:rPr>
              <a:t>Range:  </a:t>
            </a:r>
          </a:p>
          <a:p>
            <a:pPr>
              <a:lnSpc>
                <a:spcPct val="35000"/>
              </a:lnSpc>
              <a:spcBef>
                <a:spcPct val="50000"/>
              </a:spcBef>
            </a:pPr>
            <a:r>
              <a:rPr lang="en-US" altLang="en-US" sz="2000" i="0">
                <a:solidFill>
                  <a:srgbClr val="FF00FF"/>
                </a:solidFill>
                <a:latin typeface="Bernhard Modern Roman" charset="0"/>
              </a:rPr>
              <a:t>      </a:t>
            </a:r>
            <a:r>
              <a:rPr lang="en-US" altLang="en-US" sz="2000" i="0">
                <a:solidFill>
                  <a:schemeClr val="bg1"/>
                </a:solidFill>
                <a:latin typeface="Bernhard Modern Roman" charset="0"/>
              </a:rPr>
              <a:t>Eastern NA</a:t>
            </a:r>
          </a:p>
          <a:p>
            <a:pPr>
              <a:lnSpc>
                <a:spcPct val="35000"/>
              </a:lnSpc>
              <a:spcBef>
                <a:spcPct val="50000"/>
              </a:spcBef>
            </a:pPr>
            <a:endParaRPr lang="en-US" altLang="en-US" sz="2000" i="0">
              <a:solidFill>
                <a:srgbClr val="FF00FF"/>
              </a:solidFill>
              <a:latin typeface="Bernhard Modern Roman" charset="0"/>
            </a:endParaRPr>
          </a:p>
          <a:p>
            <a:pPr>
              <a:lnSpc>
                <a:spcPct val="35000"/>
              </a:lnSpc>
              <a:spcBef>
                <a:spcPct val="50000"/>
              </a:spcBef>
            </a:pPr>
            <a:r>
              <a:rPr lang="en-US" altLang="en-US" sz="2000" i="0">
                <a:solidFill>
                  <a:srgbClr val="FF00FF"/>
                </a:solidFill>
                <a:latin typeface="Bernhard Modern Roman" charset="0"/>
              </a:rPr>
              <a:t>Host Plant(s)</a:t>
            </a:r>
          </a:p>
          <a:p>
            <a:pPr>
              <a:lnSpc>
                <a:spcPct val="35000"/>
              </a:lnSpc>
              <a:spcBef>
                <a:spcPct val="50000"/>
              </a:spcBef>
            </a:pPr>
            <a:r>
              <a:rPr lang="en-US" altLang="en-US" sz="2000" i="0">
                <a:solidFill>
                  <a:srgbClr val="FFFF00"/>
                </a:solidFill>
                <a:latin typeface="Bernhard Modern Roman" charset="0"/>
              </a:rPr>
              <a:t>     </a:t>
            </a:r>
            <a:r>
              <a:rPr lang="en-US" altLang="en-US" sz="2000" i="0">
                <a:solidFill>
                  <a:schemeClr val="bg1"/>
                </a:solidFill>
                <a:latin typeface="Bernhard Modern Roman" charset="0"/>
              </a:rPr>
              <a:t>Spicebush</a:t>
            </a:r>
          </a:p>
          <a:p>
            <a:pPr>
              <a:lnSpc>
                <a:spcPct val="35000"/>
              </a:lnSpc>
              <a:spcBef>
                <a:spcPct val="50000"/>
              </a:spcBef>
            </a:pPr>
            <a:endParaRPr lang="en-US" altLang="en-US" sz="2000" i="0">
              <a:solidFill>
                <a:srgbClr val="FFFF00"/>
              </a:solidFill>
              <a:latin typeface="Bernhard Modern Roman" charset="0"/>
            </a:endParaRPr>
          </a:p>
          <a:p>
            <a:pPr>
              <a:lnSpc>
                <a:spcPct val="35000"/>
              </a:lnSpc>
              <a:spcBef>
                <a:spcPct val="50000"/>
              </a:spcBef>
            </a:pPr>
            <a:r>
              <a:rPr lang="en-US" altLang="en-US" sz="2000" i="0">
                <a:solidFill>
                  <a:srgbClr val="FF00FF"/>
                </a:solidFill>
                <a:latin typeface="Bernhard Modern Roman" charset="0"/>
              </a:rPr>
              <a:t>Attractors</a:t>
            </a:r>
          </a:p>
          <a:p>
            <a:pPr>
              <a:lnSpc>
                <a:spcPct val="35000"/>
              </a:lnSpc>
              <a:spcBef>
                <a:spcPct val="50000"/>
              </a:spcBef>
            </a:pPr>
            <a:r>
              <a:rPr lang="en-US" altLang="en-US" sz="2000" i="0">
                <a:solidFill>
                  <a:srgbClr val="FFFF00"/>
                </a:solidFill>
                <a:latin typeface="Bernhard Modern Roman" charset="0"/>
              </a:rPr>
              <a:t>     </a:t>
            </a:r>
            <a:r>
              <a:rPr lang="en-US" altLang="en-US" sz="2000" i="0">
                <a:solidFill>
                  <a:schemeClr val="bg1"/>
                </a:solidFill>
                <a:latin typeface="Bernhard Modern Roman" charset="0"/>
              </a:rPr>
              <a:t>4’ Tall, 2’ Wide</a:t>
            </a:r>
          </a:p>
          <a:p>
            <a:pPr>
              <a:lnSpc>
                <a:spcPct val="35000"/>
              </a:lnSpc>
              <a:spcBef>
                <a:spcPct val="50000"/>
              </a:spcBef>
            </a:pPr>
            <a:endParaRPr lang="en-US" altLang="en-US" sz="2000" i="0">
              <a:solidFill>
                <a:srgbClr val="FFFF00"/>
              </a:solidFill>
              <a:latin typeface="Bernhard Modern Roman" charset="0"/>
            </a:endParaRPr>
          </a:p>
          <a:p>
            <a:pPr>
              <a:lnSpc>
                <a:spcPct val="35000"/>
              </a:lnSpc>
              <a:spcBef>
                <a:spcPct val="50000"/>
              </a:spcBef>
            </a:pPr>
            <a:r>
              <a:rPr lang="en-US" altLang="en-US" sz="2000" i="0">
                <a:solidFill>
                  <a:srgbClr val="FF00FF"/>
                </a:solidFill>
                <a:latin typeface="Bernhard Modern Roman" charset="0"/>
              </a:rPr>
              <a:t>Attractors  </a:t>
            </a:r>
          </a:p>
          <a:p>
            <a:pPr>
              <a:lnSpc>
                <a:spcPct val="35000"/>
              </a:lnSpc>
              <a:spcBef>
                <a:spcPct val="50000"/>
              </a:spcBef>
            </a:pPr>
            <a:r>
              <a:rPr lang="en-US" altLang="en-US" sz="2000" i="0">
                <a:solidFill>
                  <a:srgbClr val="FFFF00"/>
                </a:solidFill>
                <a:latin typeface="Bernhard Modern Roman" charset="0"/>
              </a:rPr>
              <a:t>     </a:t>
            </a:r>
            <a:r>
              <a:rPr lang="en-US" altLang="en-US" sz="2000" i="0">
                <a:solidFill>
                  <a:schemeClr val="bg1"/>
                </a:solidFill>
                <a:latin typeface="Bernhard Modern Roman" charset="0"/>
              </a:rPr>
              <a:t>Salvias </a:t>
            </a:r>
          </a:p>
          <a:p>
            <a:pPr>
              <a:lnSpc>
                <a:spcPct val="35000"/>
              </a:lnSpc>
              <a:spcBef>
                <a:spcPct val="50000"/>
              </a:spcBef>
            </a:pPr>
            <a:r>
              <a:rPr lang="en-US" altLang="en-US" sz="2000" i="0">
                <a:solidFill>
                  <a:schemeClr val="bg1"/>
                </a:solidFill>
                <a:latin typeface="Bernhard Modern Roman" charset="0"/>
              </a:rPr>
              <a:t>     Buddelia</a:t>
            </a:r>
          </a:p>
          <a:p>
            <a:pPr>
              <a:lnSpc>
                <a:spcPct val="35000"/>
              </a:lnSpc>
              <a:spcBef>
                <a:spcPct val="50000"/>
              </a:spcBef>
            </a:pPr>
            <a:r>
              <a:rPr lang="en-US" altLang="en-US" sz="2000" i="0">
                <a:solidFill>
                  <a:schemeClr val="bg1"/>
                </a:solidFill>
                <a:latin typeface="Bernhard Modern Roman" charset="0"/>
              </a:rPr>
              <a:t>     Phlox</a:t>
            </a:r>
          </a:p>
          <a:p>
            <a:pPr>
              <a:lnSpc>
                <a:spcPct val="35000"/>
              </a:lnSpc>
              <a:spcBef>
                <a:spcPct val="50000"/>
              </a:spcBef>
            </a:pPr>
            <a:endParaRPr lang="en-US" altLang="en-US" sz="2000" i="0">
              <a:solidFill>
                <a:srgbClr val="FFFF00"/>
              </a:solidFill>
              <a:latin typeface="Bernhard Modern Roman" charset="0"/>
            </a:endParaRPr>
          </a:p>
          <a:p>
            <a:pPr>
              <a:lnSpc>
                <a:spcPct val="35000"/>
              </a:lnSpc>
              <a:spcBef>
                <a:spcPct val="50000"/>
              </a:spcBef>
            </a:pPr>
            <a:r>
              <a:rPr lang="en-US" altLang="en-US" sz="2000" i="0">
                <a:solidFill>
                  <a:srgbClr val="FF00FF"/>
                </a:solidFill>
                <a:latin typeface="Bernhard Modern Roman" charset="0"/>
              </a:rPr>
              <a:t>Brood Period:	</a:t>
            </a:r>
          </a:p>
          <a:p>
            <a:pPr>
              <a:lnSpc>
                <a:spcPct val="35000"/>
              </a:lnSpc>
              <a:spcBef>
                <a:spcPct val="50000"/>
              </a:spcBef>
            </a:pPr>
            <a:r>
              <a:rPr lang="en-US" altLang="en-US" sz="2000" i="0">
                <a:solidFill>
                  <a:srgbClr val="FFFF00"/>
                </a:solidFill>
                <a:latin typeface="Bernhard Modern Roman" charset="0"/>
              </a:rPr>
              <a:t>    </a:t>
            </a:r>
            <a:r>
              <a:rPr lang="en-US" altLang="en-US" sz="2000" i="0">
                <a:solidFill>
                  <a:schemeClr val="bg1"/>
                </a:solidFill>
                <a:latin typeface="Bernhard Modern Roman" charset="0"/>
              </a:rPr>
              <a:t>April + July</a:t>
            </a:r>
          </a:p>
          <a:p>
            <a:pPr>
              <a:lnSpc>
                <a:spcPct val="35000"/>
              </a:lnSpc>
              <a:spcBef>
                <a:spcPct val="50000"/>
              </a:spcBef>
            </a:pPr>
            <a:endParaRPr lang="en-US" altLang="en-US" sz="2000" i="0">
              <a:solidFill>
                <a:srgbClr val="FFFF00"/>
              </a:solidFill>
              <a:latin typeface="Bernhard Modern Roman" charset="0"/>
            </a:endParaRPr>
          </a:p>
          <a:p>
            <a:pPr>
              <a:lnSpc>
                <a:spcPct val="35000"/>
              </a:lnSpc>
              <a:spcBef>
                <a:spcPct val="50000"/>
              </a:spcBef>
            </a:pPr>
            <a:r>
              <a:rPr lang="en-US" altLang="en-US" sz="2000" i="0">
                <a:solidFill>
                  <a:srgbClr val="FF00FF"/>
                </a:solidFill>
                <a:latin typeface="Bernhard Modern Roman" charset="0"/>
              </a:rPr>
              <a:t>Comments:</a:t>
            </a:r>
          </a:p>
          <a:p>
            <a:pPr>
              <a:lnSpc>
                <a:spcPct val="35000"/>
              </a:lnSpc>
              <a:spcBef>
                <a:spcPct val="50000"/>
              </a:spcBef>
            </a:pPr>
            <a:r>
              <a:rPr lang="en-US" altLang="en-US" sz="2000" i="0">
                <a:solidFill>
                  <a:schemeClr val="bg1"/>
                </a:solidFill>
                <a:latin typeface="Bernhard Modern Roman" charset="0"/>
              </a:rPr>
              <a:t>    Fast Flier</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p:cNvSpPr>
            <a:spLocks noGrp="1"/>
          </p:cNvSpPr>
          <p:nvPr>
            <p:ph type="sldNum" sz="quarter" idx="12"/>
          </p:nvPr>
        </p:nvSpPr>
        <p:spPr/>
        <p:txBody>
          <a:bodyPr/>
          <a:lstStyle/>
          <a:p>
            <a:fld id="{25F5073C-246C-3944-B2FC-C89A3580641C}" type="slidenum">
              <a:rPr lang="en-US" altLang="en-US"/>
              <a:pPr/>
              <a:t>158</a:t>
            </a:fld>
            <a:endParaRPr lang="en-US" altLang="en-US"/>
          </a:p>
        </p:txBody>
      </p:sp>
      <p:sp>
        <p:nvSpPr>
          <p:cNvPr id="712706" name="Rectangle 2"/>
          <p:cNvSpPr>
            <a:spLocks noChangeArrowheads="1"/>
          </p:cNvSpPr>
          <p:nvPr/>
        </p:nvSpPr>
        <p:spPr bwMode="auto">
          <a:xfrm>
            <a:off x="0" y="228600"/>
            <a:ext cx="91440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r>
              <a:rPr lang="en-US" altLang="en-US" sz="4400" b="0" i="0">
                <a:solidFill>
                  <a:srgbClr val="FFFF00"/>
                </a:solidFill>
                <a:latin typeface="Times New Roman" charset="0"/>
              </a:rPr>
              <a:t>Selected Plants For Butterfly Gardens</a:t>
            </a:r>
          </a:p>
        </p:txBody>
      </p:sp>
      <p:pic>
        <p:nvPicPr>
          <p:cNvPr id="712707" name="Picture 3" descr="trialgarden"/>
          <p:cNvPicPr>
            <a:picLocks noChangeAspect="1" noChangeArrowheads="1"/>
          </p:cNvPicPr>
          <p:nvPr/>
        </p:nvPicPr>
        <p:blipFill>
          <a:blip r:embed="rId2">
            <a:lum bright="-12000" contrast="12000"/>
            <a:extLst>
              <a:ext uri="{28A0092B-C50C-407E-A947-70E740481C1C}">
                <a14:useLocalDpi xmlns:a14="http://schemas.microsoft.com/office/drawing/2010/main" val="0"/>
              </a:ext>
            </a:extLst>
          </a:blip>
          <a:srcRect/>
          <a:stretch>
            <a:fillRect/>
          </a:stretch>
        </p:blipFill>
        <p:spPr bwMode="auto">
          <a:xfrm>
            <a:off x="1730375" y="1355725"/>
            <a:ext cx="5349875" cy="4013200"/>
          </a:xfrm>
          <a:prstGeom prst="rect">
            <a:avLst/>
          </a:prstGeom>
          <a:noFill/>
          <a:extLst>
            <a:ext uri="{909E8E84-426E-40DD-AFC4-6F175D3DCCD1}">
              <a14:hiddenFill xmlns:a14="http://schemas.microsoft.com/office/drawing/2010/main">
                <a:solidFill>
                  <a:srgbClr val="FFFFFF"/>
                </a:solidFill>
              </a14:hiddenFill>
            </a:ext>
          </a:extLst>
        </p:spPr>
      </p:pic>
      <p:sp>
        <p:nvSpPr>
          <p:cNvPr id="712708" name="Text Box 4"/>
          <p:cNvSpPr txBox="1">
            <a:spLocks noChangeArrowheads="1"/>
          </p:cNvSpPr>
          <p:nvPr/>
        </p:nvSpPr>
        <p:spPr bwMode="auto">
          <a:xfrm>
            <a:off x="1500188" y="5541963"/>
            <a:ext cx="5465762"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r>
              <a:rPr lang="en-US" altLang="en-US" i="0">
                <a:solidFill>
                  <a:schemeClr val="bg1"/>
                </a:solidFill>
                <a:latin typeface="Times New Roman" charset="0"/>
              </a:rPr>
              <a:t>The UGA Trial Gardens is a great </a:t>
            </a:r>
          </a:p>
          <a:p>
            <a:pPr algn="ctr"/>
            <a:r>
              <a:rPr lang="en-US" altLang="en-US" i="0">
                <a:solidFill>
                  <a:schemeClr val="bg1"/>
                </a:solidFill>
                <a:latin typeface="Times New Roman" charset="0"/>
              </a:rPr>
              <a:t>place to observe butterfly feeding habits.</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3"/>
          <p:cNvSpPr>
            <a:spLocks noGrp="1"/>
          </p:cNvSpPr>
          <p:nvPr>
            <p:ph type="sldNum" sz="quarter" idx="12"/>
          </p:nvPr>
        </p:nvSpPr>
        <p:spPr/>
        <p:txBody>
          <a:bodyPr/>
          <a:lstStyle/>
          <a:p>
            <a:fld id="{BB1F0BBB-C566-5B47-9B40-1A2B7FA9E87F}" type="slidenum">
              <a:rPr lang="en-US" altLang="en-US"/>
              <a:pPr/>
              <a:t>159</a:t>
            </a:fld>
            <a:endParaRPr lang="en-US" altLang="en-US"/>
          </a:p>
        </p:txBody>
      </p:sp>
      <p:sp>
        <p:nvSpPr>
          <p:cNvPr id="313346" name="Text Box 2"/>
          <p:cNvSpPr txBox="1">
            <a:spLocks noChangeArrowheads="1"/>
          </p:cNvSpPr>
          <p:nvPr/>
        </p:nvSpPr>
        <p:spPr bwMode="auto">
          <a:xfrm>
            <a:off x="1143000" y="304800"/>
            <a:ext cx="7185025"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4400" b="0" i="0">
                <a:solidFill>
                  <a:srgbClr val="FFFF00"/>
                </a:solidFill>
                <a:latin typeface="Times New Roman" charset="0"/>
              </a:rPr>
              <a:t>Plant Selection Considerations </a:t>
            </a:r>
          </a:p>
        </p:txBody>
      </p:sp>
      <p:sp>
        <p:nvSpPr>
          <p:cNvPr id="313347" name="Text Box 3"/>
          <p:cNvSpPr txBox="1">
            <a:spLocks noChangeArrowheads="1"/>
          </p:cNvSpPr>
          <p:nvPr/>
        </p:nvSpPr>
        <p:spPr bwMode="auto">
          <a:xfrm>
            <a:off x="609600" y="1222375"/>
            <a:ext cx="4179888" cy="5635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3200" b="0" i="0">
                <a:solidFill>
                  <a:schemeClr val="bg1"/>
                </a:solidFill>
                <a:latin typeface="Times New Roman" charset="0"/>
              </a:rPr>
              <a:t>1. Chronology of Bloom</a:t>
            </a:r>
          </a:p>
          <a:p>
            <a:r>
              <a:rPr lang="en-US" altLang="en-US" sz="3200" b="0" i="0">
                <a:solidFill>
                  <a:schemeClr val="bg1"/>
                </a:solidFill>
                <a:latin typeface="Times New Roman" charset="0"/>
              </a:rPr>
              <a:t>2. Duration of Bloom</a:t>
            </a:r>
          </a:p>
          <a:p>
            <a:r>
              <a:rPr lang="en-US" altLang="en-US" sz="3200" b="0" i="0">
                <a:solidFill>
                  <a:schemeClr val="bg1"/>
                </a:solidFill>
                <a:latin typeface="Times New Roman" charset="0"/>
              </a:rPr>
              <a:t>3. Nectiferousness</a:t>
            </a:r>
          </a:p>
          <a:p>
            <a:r>
              <a:rPr lang="en-US" altLang="en-US" sz="3200" b="0" i="0">
                <a:solidFill>
                  <a:schemeClr val="bg1"/>
                </a:solidFill>
                <a:latin typeface="Times New Roman" charset="0"/>
              </a:rPr>
              <a:t>4. Invasiveness</a:t>
            </a:r>
          </a:p>
          <a:p>
            <a:r>
              <a:rPr lang="en-US" altLang="en-US" sz="3200" b="0" i="0">
                <a:solidFill>
                  <a:schemeClr val="bg1"/>
                </a:solidFill>
                <a:latin typeface="Times New Roman" charset="0"/>
              </a:rPr>
              <a:t>5. Maintenance</a:t>
            </a:r>
          </a:p>
          <a:p>
            <a:r>
              <a:rPr lang="en-US" altLang="en-US" sz="3200" b="0" i="0">
                <a:solidFill>
                  <a:schemeClr val="bg1"/>
                </a:solidFill>
                <a:latin typeface="Times New Roman" charset="0"/>
              </a:rPr>
              <a:t>	</a:t>
            </a:r>
            <a:r>
              <a:rPr lang="en-US" altLang="en-US" sz="3200" b="0" i="0">
                <a:solidFill>
                  <a:srgbClr val="FFFF00"/>
                </a:solidFill>
                <a:latin typeface="Times New Roman" charset="0"/>
              </a:rPr>
              <a:t>Deadheading</a:t>
            </a:r>
          </a:p>
          <a:p>
            <a:r>
              <a:rPr lang="en-US" altLang="en-US" sz="3200" b="0" i="0">
                <a:solidFill>
                  <a:srgbClr val="FFFF00"/>
                </a:solidFill>
                <a:latin typeface="Times New Roman" charset="0"/>
              </a:rPr>
              <a:t>	Pinching</a:t>
            </a:r>
          </a:p>
          <a:p>
            <a:r>
              <a:rPr lang="en-US" altLang="en-US" sz="3200" b="0" i="0">
                <a:solidFill>
                  <a:srgbClr val="FFFF00"/>
                </a:solidFill>
                <a:latin typeface="Times New Roman" charset="0"/>
              </a:rPr>
              <a:t>	Disease</a:t>
            </a:r>
          </a:p>
          <a:p>
            <a:r>
              <a:rPr lang="en-US" altLang="en-US" sz="3200" b="0" i="0">
                <a:solidFill>
                  <a:srgbClr val="FFFF00"/>
                </a:solidFill>
                <a:latin typeface="Times New Roman" charset="0"/>
              </a:rPr>
              <a:t>	Longevity</a:t>
            </a:r>
          </a:p>
          <a:p>
            <a:r>
              <a:rPr lang="en-US" altLang="en-US" sz="3200" b="0" i="0">
                <a:solidFill>
                  <a:srgbClr val="FFFF00"/>
                </a:solidFill>
                <a:latin typeface="Times New Roman" charset="0"/>
              </a:rPr>
              <a:t>	Drought Tolerance</a:t>
            </a:r>
          </a:p>
          <a:p>
            <a:r>
              <a:rPr lang="en-US" altLang="en-US" sz="4400" b="0" i="0">
                <a:solidFill>
                  <a:srgbClr val="FFFF00"/>
                </a:solidFill>
                <a:latin typeface="Times New Roman" charset="0"/>
              </a:rPr>
              <a:t> </a:t>
            </a:r>
          </a:p>
        </p:txBody>
      </p:sp>
      <p:pic>
        <p:nvPicPr>
          <p:cNvPr id="313348" name="Picture 4" descr="TigerSwallowtai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86400" y="1447800"/>
            <a:ext cx="2903538" cy="4495800"/>
          </a:xfrm>
          <a:prstGeom prst="rect">
            <a:avLst/>
          </a:prstGeom>
          <a:noFill/>
          <a:extLst>
            <a:ext uri="{909E8E84-426E-40DD-AFC4-6F175D3DCCD1}">
              <a14:hiddenFill xmlns:a14="http://schemas.microsoft.com/office/drawing/2010/main">
                <a:solidFill>
                  <a:srgbClr val="FFFFFF"/>
                </a:solidFill>
              </a14:hiddenFill>
            </a:ext>
          </a:extLst>
        </p:spPr>
      </p:pic>
      <p:sp>
        <p:nvSpPr>
          <p:cNvPr id="313349" name="Rectangle 5"/>
          <p:cNvSpPr>
            <a:spLocks noChangeArrowheads="1"/>
          </p:cNvSpPr>
          <p:nvPr/>
        </p:nvSpPr>
        <p:spPr bwMode="auto">
          <a:xfrm>
            <a:off x="5334000" y="6019800"/>
            <a:ext cx="32083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2000">
                <a:solidFill>
                  <a:srgbClr val="FFFF00"/>
                </a:solidFill>
                <a:latin typeface="GoudyOlSt BT" charset="0"/>
              </a:rPr>
              <a:t>Tiger Swallowtail on Yarrow</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3"/>
          <p:cNvSpPr>
            <a:spLocks noGrp="1"/>
          </p:cNvSpPr>
          <p:nvPr>
            <p:ph type="sldNum" sz="quarter" idx="12"/>
          </p:nvPr>
        </p:nvSpPr>
        <p:spPr/>
        <p:txBody>
          <a:bodyPr/>
          <a:lstStyle/>
          <a:p>
            <a:fld id="{ECD51CA7-E271-4644-BD24-D4F4C60ECE61}" type="slidenum">
              <a:rPr lang="en-US" altLang="en-US"/>
              <a:pPr/>
              <a:t>16</a:t>
            </a:fld>
            <a:endParaRPr lang="en-US" altLang="en-US"/>
          </a:p>
        </p:txBody>
      </p:sp>
      <p:sp>
        <p:nvSpPr>
          <p:cNvPr id="311298" name="Text Box 2"/>
          <p:cNvSpPr txBox="1">
            <a:spLocks noChangeArrowheads="1"/>
          </p:cNvSpPr>
          <p:nvPr/>
        </p:nvSpPr>
        <p:spPr bwMode="auto">
          <a:xfrm>
            <a:off x="914400" y="457200"/>
            <a:ext cx="3719513"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4400" b="0" i="0">
                <a:solidFill>
                  <a:srgbClr val="FFFF00"/>
                </a:solidFill>
                <a:latin typeface="Times New Roman" charset="0"/>
              </a:rPr>
              <a:t>Nectar Sources </a:t>
            </a:r>
          </a:p>
        </p:txBody>
      </p:sp>
      <p:sp>
        <p:nvSpPr>
          <p:cNvPr id="311299" name="Rectangle 3"/>
          <p:cNvSpPr>
            <a:spLocks noChangeArrowheads="1"/>
          </p:cNvSpPr>
          <p:nvPr/>
        </p:nvSpPr>
        <p:spPr bwMode="auto">
          <a:xfrm>
            <a:off x="914400" y="5943600"/>
            <a:ext cx="772795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altLang="en-US" sz="2800" b="0">
                <a:solidFill>
                  <a:srgbClr val="FF6600"/>
                </a:solidFill>
                <a:latin typeface="Times New Roman" charset="0"/>
              </a:rPr>
              <a:t>Nectiferous Plants Will Be Covered In Part Two</a:t>
            </a:r>
          </a:p>
        </p:txBody>
      </p:sp>
      <p:pic>
        <p:nvPicPr>
          <p:cNvPr id="311300" name="Picture 4" descr="YELLOWFEEDER"/>
          <p:cNvPicPr>
            <a:picLocks noChangeAspect="1" noChangeArrowheads="1"/>
          </p:cNvPicPr>
          <p:nvPr/>
        </p:nvPicPr>
        <p:blipFill>
          <a:blip r:embed="rId2">
            <a:lum bright="-16000" contrast="52000"/>
            <a:extLst>
              <a:ext uri="{28A0092B-C50C-407E-A947-70E740481C1C}">
                <a14:useLocalDpi xmlns:a14="http://schemas.microsoft.com/office/drawing/2010/main" val="0"/>
              </a:ext>
            </a:extLst>
          </a:blip>
          <a:srcRect/>
          <a:stretch>
            <a:fillRect/>
          </a:stretch>
        </p:blipFill>
        <p:spPr bwMode="auto">
          <a:xfrm>
            <a:off x="5715000" y="685800"/>
            <a:ext cx="2800350" cy="4651375"/>
          </a:xfrm>
          <a:prstGeom prst="rect">
            <a:avLst/>
          </a:prstGeom>
          <a:noFill/>
          <a:extLst>
            <a:ext uri="{909E8E84-426E-40DD-AFC4-6F175D3DCCD1}">
              <a14:hiddenFill xmlns:a14="http://schemas.microsoft.com/office/drawing/2010/main">
                <a:solidFill>
                  <a:srgbClr val="FFFFFF"/>
                </a:solidFill>
              </a14:hiddenFill>
            </a:ext>
          </a:extLst>
        </p:spPr>
      </p:pic>
      <p:sp>
        <p:nvSpPr>
          <p:cNvPr id="311302" name="Text Box 6"/>
          <p:cNvSpPr txBox="1">
            <a:spLocks noChangeArrowheads="1"/>
          </p:cNvSpPr>
          <p:nvPr/>
        </p:nvSpPr>
        <p:spPr bwMode="auto">
          <a:xfrm>
            <a:off x="838200" y="1600200"/>
            <a:ext cx="3844925" cy="4211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nSpc>
                <a:spcPct val="75000"/>
              </a:lnSpc>
            </a:pPr>
            <a:r>
              <a:rPr lang="en-US" altLang="en-US" b="0" i="0">
                <a:solidFill>
                  <a:schemeClr val="bg1"/>
                </a:solidFill>
                <a:latin typeface="Times New Roman" charset="0"/>
              </a:rPr>
              <a:t>Native annuals and perennials</a:t>
            </a:r>
          </a:p>
          <a:p>
            <a:pPr>
              <a:lnSpc>
                <a:spcPct val="75000"/>
              </a:lnSpc>
            </a:pPr>
            <a:endParaRPr lang="en-US" altLang="en-US" b="0" i="0">
              <a:solidFill>
                <a:schemeClr val="bg1"/>
              </a:solidFill>
              <a:latin typeface="Times New Roman" charset="0"/>
            </a:endParaRPr>
          </a:p>
          <a:p>
            <a:pPr>
              <a:lnSpc>
                <a:spcPct val="75000"/>
              </a:lnSpc>
            </a:pPr>
            <a:r>
              <a:rPr lang="en-US" altLang="en-US" b="0" i="0">
                <a:solidFill>
                  <a:schemeClr val="bg1"/>
                </a:solidFill>
                <a:latin typeface="Times New Roman" charset="0"/>
              </a:rPr>
              <a:t>Non-native ornamentals</a:t>
            </a:r>
          </a:p>
          <a:p>
            <a:pPr>
              <a:lnSpc>
                <a:spcPct val="75000"/>
              </a:lnSpc>
            </a:pPr>
            <a:endParaRPr lang="en-US" altLang="en-US" b="0" i="0">
              <a:solidFill>
                <a:schemeClr val="bg1"/>
              </a:solidFill>
              <a:latin typeface="Times New Roman" charset="0"/>
            </a:endParaRPr>
          </a:p>
          <a:p>
            <a:pPr>
              <a:lnSpc>
                <a:spcPct val="75000"/>
              </a:lnSpc>
            </a:pPr>
            <a:r>
              <a:rPr lang="en-US" altLang="en-US" b="0" i="0">
                <a:solidFill>
                  <a:schemeClr val="bg1"/>
                </a:solidFill>
                <a:latin typeface="Times New Roman" charset="0"/>
              </a:rPr>
              <a:t>Vegetable flowers</a:t>
            </a:r>
          </a:p>
          <a:p>
            <a:pPr>
              <a:lnSpc>
                <a:spcPct val="75000"/>
              </a:lnSpc>
            </a:pPr>
            <a:endParaRPr lang="en-US" altLang="en-US" b="0" i="0">
              <a:solidFill>
                <a:schemeClr val="bg1"/>
              </a:solidFill>
              <a:latin typeface="Times New Roman" charset="0"/>
            </a:endParaRPr>
          </a:p>
          <a:p>
            <a:pPr>
              <a:lnSpc>
                <a:spcPct val="75000"/>
              </a:lnSpc>
            </a:pPr>
            <a:r>
              <a:rPr lang="en-US" altLang="en-US" b="0" i="0">
                <a:solidFill>
                  <a:schemeClr val="bg1"/>
                </a:solidFill>
                <a:latin typeface="Times New Roman" charset="0"/>
              </a:rPr>
              <a:t>Native trees &amp; shrubs</a:t>
            </a:r>
          </a:p>
          <a:p>
            <a:pPr>
              <a:lnSpc>
                <a:spcPct val="75000"/>
              </a:lnSpc>
            </a:pPr>
            <a:endParaRPr lang="en-US" altLang="en-US" b="0" i="0">
              <a:solidFill>
                <a:schemeClr val="bg1"/>
              </a:solidFill>
              <a:latin typeface="Times New Roman" charset="0"/>
            </a:endParaRPr>
          </a:p>
          <a:p>
            <a:pPr>
              <a:lnSpc>
                <a:spcPct val="75000"/>
              </a:lnSpc>
            </a:pPr>
            <a:r>
              <a:rPr lang="en-US" altLang="en-US" b="0" i="0">
                <a:solidFill>
                  <a:schemeClr val="bg1"/>
                </a:solidFill>
                <a:latin typeface="Times New Roman" charset="0"/>
              </a:rPr>
              <a:t>Rotten fruit</a:t>
            </a:r>
          </a:p>
          <a:p>
            <a:pPr>
              <a:lnSpc>
                <a:spcPct val="75000"/>
              </a:lnSpc>
            </a:pPr>
            <a:endParaRPr lang="en-US" altLang="en-US" b="0" i="0">
              <a:solidFill>
                <a:schemeClr val="bg1"/>
              </a:solidFill>
              <a:latin typeface="Times New Roman" charset="0"/>
            </a:endParaRPr>
          </a:p>
          <a:p>
            <a:pPr>
              <a:lnSpc>
                <a:spcPct val="75000"/>
              </a:lnSpc>
            </a:pPr>
            <a:r>
              <a:rPr lang="en-US" altLang="en-US" b="0" i="0">
                <a:solidFill>
                  <a:schemeClr val="bg1"/>
                </a:solidFill>
                <a:latin typeface="Times New Roman" charset="0"/>
              </a:rPr>
              <a:t>Artificial feeders</a:t>
            </a:r>
          </a:p>
          <a:p>
            <a:pPr>
              <a:lnSpc>
                <a:spcPct val="75000"/>
              </a:lnSpc>
            </a:pPr>
            <a:endParaRPr lang="en-US" altLang="en-US" b="0" i="0">
              <a:solidFill>
                <a:schemeClr val="bg1"/>
              </a:solidFill>
              <a:latin typeface="Times New Roman" charset="0"/>
            </a:endParaRPr>
          </a:p>
          <a:p>
            <a:pPr>
              <a:lnSpc>
                <a:spcPct val="75000"/>
              </a:lnSpc>
            </a:pPr>
            <a:r>
              <a:rPr lang="en-US" altLang="en-US" b="0" i="0">
                <a:solidFill>
                  <a:schemeClr val="bg1"/>
                </a:solidFill>
                <a:latin typeface="Times New Roman" charset="0"/>
              </a:rPr>
              <a:t>Tree sap</a:t>
            </a:r>
          </a:p>
          <a:p>
            <a:pPr>
              <a:lnSpc>
                <a:spcPct val="75000"/>
              </a:lnSpc>
            </a:pPr>
            <a:endParaRPr lang="en-US" altLang="en-US" b="0" i="0">
              <a:solidFill>
                <a:schemeClr val="bg1"/>
              </a:solidFill>
              <a:latin typeface="Times New Roman" charset="0"/>
            </a:endParaRPr>
          </a:p>
          <a:p>
            <a:pPr>
              <a:lnSpc>
                <a:spcPct val="75000"/>
              </a:lnSpc>
            </a:pPr>
            <a:endParaRPr lang="en-US" altLang="en-US" b="0" i="0">
              <a:solidFill>
                <a:schemeClr val="bg1"/>
              </a:solidFill>
              <a:latin typeface="Times New Roman" charset="0"/>
            </a:endParaRPr>
          </a:p>
        </p:txBody>
      </p:sp>
      <p:sp>
        <p:nvSpPr>
          <p:cNvPr id="311303" name="Rectangle 7"/>
          <p:cNvSpPr>
            <a:spLocks noChangeArrowheads="1"/>
          </p:cNvSpPr>
          <p:nvPr/>
        </p:nvSpPr>
        <p:spPr bwMode="auto">
          <a:xfrm>
            <a:off x="6553200" y="5410200"/>
            <a:ext cx="14732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2000">
                <a:solidFill>
                  <a:srgbClr val="FFFF00"/>
                </a:solidFill>
                <a:latin typeface="GoudyOlSt BT" charset="0"/>
              </a:rPr>
              <a:t>Giant Sulfur</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3"/>
          <p:cNvSpPr>
            <a:spLocks noGrp="1"/>
          </p:cNvSpPr>
          <p:nvPr>
            <p:ph type="sldNum" sz="quarter" idx="12"/>
          </p:nvPr>
        </p:nvSpPr>
        <p:spPr/>
        <p:txBody>
          <a:bodyPr/>
          <a:lstStyle/>
          <a:p>
            <a:fld id="{64870C4A-3786-B249-8555-EFE20B6CC447}" type="slidenum">
              <a:rPr lang="en-US" altLang="en-US"/>
              <a:pPr/>
              <a:t>160</a:t>
            </a:fld>
            <a:endParaRPr lang="en-US" altLang="en-US"/>
          </a:p>
        </p:txBody>
      </p:sp>
      <p:sp>
        <p:nvSpPr>
          <p:cNvPr id="376834" name="Text Box 2"/>
          <p:cNvSpPr txBox="1">
            <a:spLocks noChangeArrowheads="1"/>
          </p:cNvSpPr>
          <p:nvPr/>
        </p:nvSpPr>
        <p:spPr bwMode="auto">
          <a:xfrm>
            <a:off x="381000" y="228600"/>
            <a:ext cx="8221663"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4400" b="0" i="0">
                <a:solidFill>
                  <a:srgbClr val="FFFF00"/>
                </a:solidFill>
                <a:latin typeface="Times New Roman" charset="0"/>
              </a:rPr>
              <a:t>Native vs Non-Native Plant Species</a:t>
            </a:r>
          </a:p>
        </p:txBody>
      </p:sp>
      <p:pic>
        <p:nvPicPr>
          <p:cNvPr id="376835" name="Picture 3" descr="LONICERAHAL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6350" y="1828800"/>
            <a:ext cx="2057400" cy="2743200"/>
          </a:xfrm>
          <a:prstGeom prst="rect">
            <a:avLst/>
          </a:prstGeom>
          <a:noFill/>
          <a:extLst>
            <a:ext uri="{909E8E84-426E-40DD-AFC4-6F175D3DCCD1}">
              <a14:hiddenFill xmlns:a14="http://schemas.microsoft.com/office/drawing/2010/main">
                <a:solidFill>
                  <a:srgbClr val="FFFFFF"/>
                </a:solidFill>
              </a14:hiddenFill>
            </a:ext>
          </a:extLst>
        </p:spPr>
      </p:pic>
      <p:sp>
        <p:nvSpPr>
          <p:cNvPr id="376838" name="Text Box 6"/>
          <p:cNvSpPr txBox="1">
            <a:spLocks noChangeArrowheads="1"/>
          </p:cNvSpPr>
          <p:nvPr/>
        </p:nvSpPr>
        <p:spPr bwMode="auto">
          <a:xfrm>
            <a:off x="304800" y="1143000"/>
            <a:ext cx="4495800" cy="6586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altLang="en-US" sz="2800" b="0" i="0">
                <a:solidFill>
                  <a:schemeClr val="bg1"/>
                </a:solidFill>
                <a:latin typeface="Times New Roman" charset="0"/>
              </a:rPr>
              <a:t>Just as non-native butterflies can be a pest, so can non - native plants be a pest.   Kudzu is visited by butterflies but is a very bad garden selection.  It is very invasive.</a:t>
            </a:r>
          </a:p>
          <a:p>
            <a:endParaRPr lang="en-US" altLang="en-US" sz="2800" b="0" i="0">
              <a:solidFill>
                <a:schemeClr val="bg1"/>
              </a:solidFill>
              <a:latin typeface="Times New Roman" charset="0"/>
            </a:endParaRPr>
          </a:p>
          <a:p>
            <a:r>
              <a:rPr lang="en-US" altLang="en-US" sz="2800" b="0" i="0">
                <a:solidFill>
                  <a:schemeClr val="bg1"/>
                </a:solidFill>
                <a:latin typeface="Times New Roman" charset="0"/>
              </a:rPr>
              <a:t>One should carefully research each species to be sure it is not invasive.   Most  modern gardening books will mention if a plant is invasive. </a:t>
            </a:r>
          </a:p>
          <a:p>
            <a:endParaRPr lang="en-US" altLang="en-US" b="0" i="0">
              <a:solidFill>
                <a:schemeClr val="bg1"/>
              </a:solidFill>
              <a:latin typeface="Times New Roman" charset="0"/>
            </a:endParaRPr>
          </a:p>
          <a:p>
            <a:endParaRPr lang="en-US" altLang="en-US" b="0" i="0">
              <a:solidFill>
                <a:schemeClr val="bg1"/>
              </a:solidFill>
              <a:latin typeface="Times New Roman" charset="0"/>
            </a:endParaRPr>
          </a:p>
          <a:p>
            <a:endParaRPr lang="en-US" altLang="en-US" b="0" i="0">
              <a:solidFill>
                <a:schemeClr val="bg1"/>
              </a:solidFill>
              <a:latin typeface="Times New Roman" charset="0"/>
            </a:endParaRPr>
          </a:p>
          <a:p>
            <a:pPr>
              <a:lnSpc>
                <a:spcPct val="75000"/>
              </a:lnSpc>
            </a:pPr>
            <a:endParaRPr lang="en-US" altLang="en-US" b="0" i="0">
              <a:solidFill>
                <a:schemeClr val="bg1"/>
              </a:solidFill>
              <a:latin typeface="Times New Roman" charset="0"/>
            </a:endParaRPr>
          </a:p>
        </p:txBody>
      </p:sp>
      <p:sp>
        <p:nvSpPr>
          <p:cNvPr id="376839" name="Rectangle 7"/>
          <p:cNvSpPr>
            <a:spLocks noChangeArrowheads="1"/>
          </p:cNvSpPr>
          <p:nvPr/>
        </p:nvSpPr>
        <p:spPr bwMode="auto">
          <a:xfrm>
            <a:off x="5105400" y="1066800"/>
            <a:ext cx="3006725"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b="0" i="0">
                <a:solidFill>
                  <a:srgbClr val="FFFF00"/>
                </a:solidFill>
                <a:latin typeface="GoudyOlSt BT" charset="0"/>
              </a:rPr>
              <a:t>Non-Native and </a:t>
            </a:r>
          </a:p>
          <a:p>
            <a:r>
              <a:rPr lang="en-US" altLang="en-US" b="0" i="0">
                <a:solidFill>
                  <a:srgbClr val="FFFF00"/>
                </a:solidFill>
                <a:latin typeface="GoudyOlSt BT" charset="0"/>
              </a:rPr>
              <a:t>Invasive Honeysuckle.</a:t>
            </a:r>
            <a:r>
              <a:rPr lang="en-US" altLang="en-US">
                <a:solidFill>
                  <a:srgbClr val="FFFF00"/>
                </a:solidFill>
                <a:latin typeface="GoudyOlSt BT" charset="0"/>
              </a:rPr>
              <a:t> </a:t>
            </a:r>
          </a:p>
        </p:txBody>
      </p:sp>
      <p:sp>
        <p:nvSpPr>
          <p:cNvPr id="376840" name="Rectangle 8"/>
          <p:cNvSpPr>
            <a:spLocks noChangeArrowheads="1"/>
          </p:cNvSpPr>
          <p:nvPr/>
        </p:nvSpPr>
        <p:spPr bwMode="auto">
          <a:xfrm>
            <a:off x="6019800" y="5943600"/>
            <a:ext cx="23955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b="0" i="0">
                <a:solidFill>
                  <a:srgbClr val="FFFF00"/>
                </a:solidFill>
                <a:latin typeface="GoudyOlSt BT" charset="0"/>
              </a:rPr>
              <a:t>Native Asclepias.</a:t>
            </a:r>
            <a:r>
              <a:rPr lang="en-US" altLang="en-US">
                <a:solidFill>
                  <a:srgbClr val="FFFF00"/>
                </a:solidFill>
                <a:latin typeface="GoudyOlSt BT" charset="0"/>
              </a:rPr>
              <a:t> </a:t>
            </a:r>
          </a:p>
        </p:txBody>
      </p:sp>
      <p:pic>
        <p:nvPicPr>
          <p:cNvPr id="376841" name="Picture 9" descr="ASCLEPIASBLOOM"/>
          <p:cNvPicPr>
            <a:picLocks noChangeAspect="1" noChangeArrowheads="1"/>
          </p:cNvPicPr>
          <p:nvPr/>
        </p:nvPicPr>
        <p:blipFill>
          <a:blip r:embed="rId3">
            <a:lum bright="-12000" contrast="28000"/>
            <a:extLst>
              <a:ext uri="{28A0092B-C50C-407E-A947-70E740481C1C}">
                <a14:useLocalDpi xmlns:a14="http://schemas.microsoft.com/office/drawing/2010/main" val="0"/>
              </a:ext>
            </a:extLst>
          </a:blip>
          <a:srcRect/>
          <a:stretch>
            <a:fillRect/>
          </a:stretch>
        </p:blipFill>
        <p:spPr bwMode="auto">
          <a:xfrm>
            <a:off x="5943600" y="3657600"/>
            <a:ext cx="2743200" cy="2241550"/>
          </a:xfrm>
          <a:prstGeom prst="rect">
            <a:avLst/>
          </a:prstGeom>
          <a:noFill/>
          <a:ln w="6350">
            <a:solidFill>
              <a:schemeClr val="hlink"/>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lide Number Placeholder 3"/>
          <p:cNvSpPr>
            <a:spLocks noGrp="1"/>
          </p:cNvSpPr>
          <p:nvPr>
            <p:ph type="sldNum" sz="quarter" idx="12"/>
          </p:nvPr>
        </p:nvSpPr>
        <p:spPr/>
        <p:txBody>
          <a:bodyPr/>
          <a:lstStyle/>
          <a:p>
            <a:fld id="{0E0AFB16-0721-BC4F-8F10-9F521FAF5866}" type="slidenum">
              <a:rPr lang="en-US" altLang="en-US"/>
              <a:pPr/>
              <a:t>161</a:t>
            </a:fld>
            <a:endParaRPr lang="en-US" altLang="en-US"/>
          </a:p>
        </p:txBody>
      </p:sp>
      <p:sp>
        <p:nvSpPr>
          <p:cNvPr id="713730" name="Rectangle 2"/>
          <p:cNvSpPr>
            <a:spLocks noChangeArrowheads="1"/>
          </p:cNvSpPr>
          <p:nvPr/>
        </p:nvSpPr>
        <p:spPr bwMode="auto">
          <a:xfrm>
            <a:off x="0" y="228600"/>
            <a:ext cx="91440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r>
              <a:rPr lang="en-US" altLang="en-US" sz="4400" b="0" i="0">
                <a:solidFill>
                  <a:srgbClr val="FFFF00"/>
                </a:solidFill>
                <a:latin typeface="Times New Roman" charset="0"/>
              </a:rPr>
              <a:t>Match Your Blooms To The Broods! </a:t>
            </a:r>
          </a:p>
        </p:txBody>
      </p:sp>
      <p:pic>
        <p:nvPicPr>
          <p:cNvPr id="713731" name="Picture 3" descr="spicebush_grap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74863" y="1739900"/>
            <a:ext cx="6629400" cy="3122613"/>
          </a:xfrm>
          <a:prstGeom prst="rect">
            <a:avLst/>
          </a:prstGeom>
          <a:noFill/>
          <a:extLst>
            <a:ext uri="{909E8E84-426E-40DD-AFC4-6F175D3DCCD1}">
              <a14:hiddenFill xmlns:a14="http://schemas.microsoft.com/office/drawing/2010/main">
                <a:solidFill>
                  <a:srgbClr val="FFFFFF"/>
                </a:solidFill>
              </a14:hiddenFill>
            </a:ext>
          </a:extLst>
        </p:spPr>
      </p:pic>
      <p:sp>
        <p:nvSpPr>
          <p:cNvPr id="713732" name="Rectangle 4"/>
          <p:cNvSpPr>
            <a:spLocks noChangeArrowheads="1"/>
          </p:cNvSpPr>
          <p:nvPr/>
        </p:nvSpPr>
        <p:spPr bwMode="auto">
          <a:xfrm>
            <a:off x="3657600" y="4953000"/>
            <a:ext cx="29670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b="0" i="0">
                <a:solidFill>
                  <a:schemeClr val="bg1"/>
                </a:solidFill>
                <a:latin typeface="Times New Roman" charset="0"/>
              </a:rPr>
              <a:t>Spicebush Swallowtail</a:t>
            </a:r>
          </a:p>
        </p:txBody>
      </p:sp>
      <p:sp>
        <p:nvSpPr>
          <p:cNvPr id="713733" name="Text Box 5"/>
          <p:cNvSpPr txBox="1">
            <a:spLocks noChangeArrowheads="1"/>
          </p:cNvSpPr>
          <p:nvPr/>
        </p:nvSpPr>
        <p:spPr bwMode="auto">
          <a:xfrm>
            <a:off x="2362200" y="5638800"/>
            <a:ext cx="21336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altLang="en-US" sz="2000" i="0">
                <a:solidFill>
                  <a:srgbClr val="FFFF00"/>
                </a:solidFill>
                <a:latin typeface="Times New Roman" charset="0"/>
              </a:rPr>
              <a:t>First Flowers</a:t>
            </a:r>
          </a:p>
        </p:txBody>
      </p:sp>
      <p:sp>
        <p:nvSpPr>
          <p:cNvPr id="713734" name="Text Box 6"/>
          <p:cNvSpPr txBox="1">
            <a:spLocks noChangeArrowheads="1"/>
          </p:cNvSpPr>
          <p:nvPr/>
        </p:nvSpPr>
        <p:spPr bwMode="auto">
          <a:xfrm>
            <a:off x="6400800" y="5715000"/>
            <a:ext cx="22098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altLang="en-US" sz="2000" i="0">
                <a:solidFill>
                  <a:srgbClr val="FFFF00"/>
                </a:solidFill>
                <a:latin typeface="Times New Roman" charset="0"/>
              </a:rPr>
              <a:t>Last Flowers</a:t>
            </a:r>
          </a:p>
        </p:txBody>
      </p:sp>
      <p:sp>
        <p:nvSpPr>
          <p:cNvPr id="713735" name="AutoShape 7"/>
          <p:cNvSpPr>
            <a:spLocks noChangeArrowheads="1"/>
          </p:cNvSpPr>
          <p:nvPr/>
        </p:nvSpPr>
        <p:spPr bwMode="auto">
          <a:xfrm>
            <a:off x="3124200" y="4953000"/>
            <a:ext cx="152400" cy="685800"/>
          </a:xfrm>
          <a:prstGeom prst="upArrow">
            <a:avLst>
              <a:gd name="adj1" fmla="val 50000"/>
              <a:gd name="adj2" fmla="val 112500"/>
            </a:avLst>
          </a:prstGeom>
          <a:solidFill>
            <a:srgbClr val="FF00FF"/>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13736" name="AutoShape 8"/>
          <p:cNvSpPr>
            <a:spLocks noChangeArrowheads="1"/>
          </p:cNvSpPr>
          <p:nvPr/>
        </p:nvSpPr>
        <p:spPr bwMode="auto">
          <a:xfrm>
            <a:off x="7315200" y="5029200"/>
            <a:ext cx="152400" cy="685800"/>
          </a:xfrm>
          <a:prstGeom prst="upArrow">
            <a:avLst>
              <a:gd name="adj1" fmla="val 50000"/>
              <a:gd name="adj2" fmla="val 112500"/>
            </a:avLst>
          </a:prstGeom>
          <a:solidFill>
            <a:srgbClr val="FF00FF"/>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13737" name="AutoShape 9"/>
          <p:cNvSpPr>
            <a:spLocks noChangeArrowheads="1"/>
          </p:cNvSpPr>
          <p:nvPr/>
        </p:nvSpPr>
        <p:spPr bwMode="auto">
          <a:xfrm>
            <a:off x="6096000" y="1828800"/>
            <a:ext cx="976313" cy="152400"/>
          </a:xfrm>
          <a:prstGeom prst="leftArrow">
            <a:avLst>
              <a:gd name="adj1" fmla="val 50000"/>
              <a:gd name="adj2" fmla="val 160156"/>
            </a:avLst>
          </a:prstGeom>
          <a:solidFill>
            <a:srgbClr val="FF00FF"/>
          </a:solidFill>
          <a:ln w="9525">
            <a:solidFill>
              <a:srgbClr val="FF00FF"/>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13738" name="AutoShape 10"/>
          <p:cNvSpPr>
            <a:spLocks noChangeArrowheads="1"/>
          </p:cNvSpPr>
          <p:nvPr/>
        </p:nvSpPr>
        <p:spPr bwMode="auto">
          <a:xfrm>
            <a:off x="4191000" y="2514600"/>
            <a:ext cx="976313" cy="152400"/>
          </a:xfrm>
          <a:prstGeom prst="leftArrow">
            <a:avLst>
              <a:gd name="adj1" fmla="val 50000"/>
              <a:gd name="adj2" fmla="val 160156"/>
            </a:avLst>
          </a:prstGeom>
          <a:solidFill>
            <a:srgbClr val="FF00FF"/>
          </a:solidFill>
          <a:ln w="9525">
            <a:solidFill>
              <a:srgbClr val="FF00FF"/>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13739" name="Text Box 11"/>
          <p:cNvSpPr txBox="1">
            <a:spLocks noChangeArrowheads="1"/>
          </p:cNvSpPr>
          <p:nvPr/>
        </p:nvSpPr>
        <p:spPr bwMode="auto">
          <a:xfrm>
            <a:off x="6705600" y="1752600"/>
            <a:ext cx="17907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r>
              <a:rPr lang="en-US" altLang="en-US" sz="1800" i="0">
                <a:latin typeface="Times New Roman" charset="0"/>
              </a:rPr>
              <a:t>Second </a:t>
            </a:r>
          </a:p>
          <a:p>
            <a:pPr algn="ctr"/>
            <a:r>
              <a:rPr lang="en-US" altLang="en-US" sz="1800" i="0">
                <a:latin typeface="Times New Roman" charset="0"/>
              </a:rPr>
              <a:t>Population Peak</a:t>
            </a:r>
          </a:p>
        </p:txBody>
      </p:sp>
      <p:sp>
        <p:nvSpPr>
          <p:cNvPr id="713740" name="Text Box 12"/>
          <p:cNvSpPr txBox="1">
            <a:spLocks noChangeArrowheads="1"/>
          </p:cNvSpPr>
          <p:nvPr/>
        </p:nvSpPr>
        <p:spPr bwMode="auto">
          <a:xfrm>
            <a:off x="3962400" y="1905000"/>
            <a:ext cx="18478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r>
              <a:rPr lang="en-US" altLang="en-US" sz="1800" i="0">
                <a:latin typeface="Times New Roman" charset="0"/>
              </a:rPr>
              <a:t>First</a:t>
            </a:r>
          </a:p>
          <a:p>
            <a:pPr algn="ctr"/>
            <a:r>
              <a:rPr lang="en-US" altLang="en-US" sz="1800" i="0">
                <a:latin typeface="Times New Roman" charset="0"/>
              </a:rPr>
              <a:t>Population Peak </a:t>
            </a:r>
          </a:p>
        </p:txBody>
      </p:sp>
      <p:sp>
        <p:nvSpPr>
          <p:cNvPr id="713741" name="Text Box 13"/>
          <p:cNvSpPr txBox="1">
            <a:spLocks noChangeArrowheads="1"/>
          </p:cNvSpPr>
          <p:nvPr/>
        </p:nvSpPr>
        <p:spPr bwMode="auto">
          <a:xfrm>
            <a:off x="457200" y="1752600"/>
            <a:ext cx="1600200" cy="2647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altLang="en-US" b="0" i="0">
                <a:solidFill>
                  <a:schemeClr val="bg1"/>
                </a:solidFill>
                <a:latin typeface="Times New Roman" charset="0"/>
              </a:rPr>
              <a:t>Your  flowers should peak in  late April and again in late July</a:t>
            </a:r>
          </a:p>
        </p:txBody>
      </p:sp>
      <p:sp>
        <p:nvSpPr>
          <p:cNvPr id="713742" name="Text Box 14"/>
          <p:cNvSpPr txBox="1">
            <a:spLocks noChangeArrowheads="1"/>
          </p:cNvSpPr>
          <p:nvPr/>
        </p:nvSpPr>
        <p:spPr bwMode="auto">
          <a:xfrm>
            <a:off x="7259638" y="2776538"/>
            <a:ext cx="1303337" cy="1314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1600">
                <a:solidFill>
                  <a:schemeClr val="accent2"/>
                </a:solidFill>
              </a:rPr>
              <a:t>In Bloom:</a:t>
            </a:r>
            <a:r>
              <a:rPr lang="en-US" altLang="en-US" sz="1600">
                <a:solidFill>
                  <a:srgbClr val="FF0066"/>
                </a:solidFill>
              </a:rPr>
              <a:t> </a:t>
            </a:r>
          </a:p>
          <a:p>
            <a:r>
              <a:rPr lang="en-US" altLang="en-US" sz="1600">
                <a:solidFill>
                  <a:srgbClr val="FF0066"/>
                </a:solidFill>
              </a:rPr>
              <a:t>Mexican </a:t>
            </a:r>
          </a:p>
          <a:p>
            <a:r>
              <a:rPr lang="en-US" altLang="en-US" sz="1600">
                <a:solidFill>
                  <a:srgbClr val="FF0066"/>
                </a:solidFill>
              </a:rPr>
              <a:t>Sunflower</a:t>
            </a:r>
          </a:p>
          <a:p>
            <a:r>
              <a:rPr lang="en-US" altLang="en-US" sz="1600">
                <a:solidFill>
                  <a:srgbClr val="FF0066"/>
                </a:solidFill>
              </a:rPr>
              <a:t>Tithonia</a:t>
            </a:r>
          </a:p>
          <a:p>
            <a:r>
              <a:rPr lang="en-US" altLang="en-US" sz="1600">
                <a:solidFill>
                  <a:srgbClr val="FF0066"/>
                </a:solidFill>
              </a:rPr>
              <a:t>rotundifolia</a:t>
            </a:r>
          </a:p>
        </p:txBody>
      </p:sp>
      <p:sp>
        <p:nvSpPr>
          <p:cNvPr id="713743" name="Text Box 15"/>
          <p:cNvSpPr txBox="1">
            <a:spLocks noChangeArrowheads="1"/>
          </p:cNvSpPr>
          <p:nvPr/>
        </p:nvSpPr>
        <p:spPr bwMode="auto">
          <a:xfrm>
            <a:off x="2651125" y="2238375"/>
            <a:ext cx="1392238" cy="1069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1600">
                <a:solidFill>
                  <a:schemeClr val="accent2"/>
                </a:solidFill>
              </a:rPr>
              <a:t>In Bloom:</a:t>
            </a:r>
            <a:r>
              <a:rPr lang="en-US" altLang="en-US" sz="1600">
                <a:solidFill>
                  <a:srgbClr val="FF0066"/>
                </a:solidFill>
              </a:rPr>
              <a:t> </a:t>
            </a:r>
          </a:p>
          <a:p>
            <a:r>
              <a:rPr lang="en-US" altLang="en-US" sz="1600">
                <a:solidFill>
                  <a:srgbClr val="FF0066"/>
                </a:solidFill>
              </a:rPr>
              <a:t>Verbena</a:t>
            </a:r>
          </a:p>
          <a:p>
            <a:r>
              <a:rPr lang="en-US" altLang="en-US" sz="1600">
                <a:solidFill>
                  <a:srgbClr val="FF0066"/>
                </a:solidFill>
              </a:rPr>
              <a:t>‘Homestead </a:t>
            </a:r>
          </a:p>
          <a:p>
            <a:r>
              <a:rPr lang="en-US" altLang="en-US" sz="1600">
                <a:solidFill>
                  <a:srgbClr val="FF0066"/>
                </a:solidFill>
              </a:rPr>
              <a:t>Purple’</a:t>
            </a:r>
          </a:p>
        </p:txBody>
      </p:sp>
      <p:sp>
        <p:nvSpPr>
          <p:cNvPr id="713744" name="Line 16"/>
          <p:cNvSpPr>
            <a:spLocks noChangeShapeType="1"/>
          </p:cNvSpPr>
          <p:nvPr/>
        </p:nvSpPr>
        <p:spPr bwMode="auto">
          <a:xfrm flipV="1">
            <a:off x="3073400" y="3082925"/>
            <a:ext cx="730250" cy="30797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713745" name="Line 17"/>
          <p:cNvSpPr>
            <a:spLocks noChangeShapeType="1"/>
          </p:cNvSpPr>
          <p:nvPr/>
        </p:nvSpPr>
        <p:spPr bwMode="auto">
          <a:xfrm flipH="1" flipV="1">
            <a:off x="6453188" y="2852738"/>
            <a:ext cx="844550" cy="42227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33C1B79-BB29-0143-93DA-3889FA7F6480}" type="slidenum">
              <a:rPr lang="en-US" altLang="en-US"/>
              <a:pPr/>
              <a:t>162</a:t>
            </a:fld>
            <a:endParaRPr lang="en-US" altLang="en-US"/>
          </a:p>
        </p:txBody>
      </p:sp>
      <p:sp>
        <p:nvSpPr>
          <p:cNvPr id="714754" name="Rectangle 2"/>
          <p:cNvSpPr>
            <a:spLocks noChangeArrowheads="1"/>
          </p:cNvSpPr>
          <p:nvPr/>
        </p:nvSpPr>
        <p:spPr bwMode="auto">
          <a:xfrm>
            <a:off x="990600" y="457200"/>
            <a:ext cx="7119938"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4400" b="0" i="0">
                <a:solidFill>
                  <a:srgbClr val="FFFF00"/>
                </a:solidFill>
                <a:latin typeface="Times New Roman" charset="0"/>
              </a:rPr>
              <a:t>Annuals For Butterfly Gardens</a:t>
            </a:r>
          </a:p>
        </p:txBody>
      </p:sp>
      <p:pic>
        <p:nvPicPr>
          <p:cNvPr id="714755" name="Picture 3" descr="oldtimeybgarde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371600"/>
            <a:ext cx="7772400" cy="48545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4"/>
          <p:cNvSpPr>
            <a:spLocks noGrp="1"/>
          </p:cNvSpPr>
          <p:nvPr>
            <p:ph type="sldNum" sz="quarter" idx="12"/>
          </p:nvPr>
        </p:nvSpPr>
        <p:spPr/>
        <p:txBody>
          <a:bodyPr/>
          <a:lstStyle/>
          <a:p>
            <a:fld id="{AE40CB3F-5D23-E74D-B214-7FC884C2958D}" type="slidenum">
              <a:rPr lang="en-US" altLang="en-US"/>
              <a:pPr/>
              <a:t>163</a:t>
            </a:fld>
            <a:endParaRPr lang="en-US" altLang="en-US"/>
          </a:p>
        </p:txBody>
      </p:sp>
      <p:sp>
        <p:nvSpPr>
          <p:cNvPr id="715778" name="Rectangle 2"/>
          <p:cNvSpPr>
            <a:spLocks noChangeArrowheads="1"/>
          </p:cNvSpPr>
          <p:nvPr/>
        </p:nvSpPr>
        <p:spPr bwMode="auto">
          <a:xfrm>
            <a:off x="3814763" y="304800"/>
            <a:ext cx="1714500" cy="8239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spAutoFit/>
          </a:bodyPr>
          <a:lstStyle/>
          <a:p>
            <a:pPr algn="ctr"/>
            <a:r>
              <a:rPr lang="en-US" altLang="en-US" sz="4800" i="0">
                <a:solidFill>
                  <a:srgbClr val="FFFF00"/>
                </a:solidFill>
                <a:latin typeface="GoudyOlSt BT" charset="0"/>
              </a:rPr>
              <a:t>Vinca</a:t>
            </a:r>
          </a:p>
        </p:txBody>
      </p:sp>
      <p:sp>
        <p:nvSpPr>
          <p:cNvPr id="715779" name="Rectangle 3"/>
          <p:cNvSpPr>
            <a:spLocks noChangeArrowheads="1"/>
          </p:cNvSpPr>
          <p:nvPr/>
        </p:nvSpPr>
        <p:spPr bwMode="auto">
          <a:xfrm>
            <a:off x="457200" y="762000"/>
            <a:ext cx="3048000" cy="502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0">
                <a:solidFill>
                  <a:srgbClr val="FF00FF"/>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marL="342900" indent="-342900">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fontAlgn="base">
              <a:spcBef>
                <a:spcPct val="0"/>
              </a:spcBef>
              <a:spcAft>
                <a:spcPct val="0"/>
              </a:spcAft>
              <a:defRPr sz="2400">
                <a:solidFill>
                  <a:schemeClr val="tx1"/>
                </a:solidFill>
                <a:latin typeface="Times New Roman" charset="0"/>
              </a:defRPr>
            </a:lvl6pPr>
            <a:lvl7pPr marL="2971800" indent="-228600" fontAlgn="base">
              <a:spcBef>
                <a:spcPct val="0"/>
              </a:spcBef>
              <a:spcAft>
                <a:spcPct val="0"/>
              </a:spcAft>
              <a:defRPr sz="2400">
                <a:solidFill>
                  <a:schemeClr val="tx1"/>
                </a:solidFill>
                <a:latin typeface="Times New Roman" charset="0"/>
              </a:defRPr>
            </a:lvl7pPr>
            <a:lvl8pPr marL="3429000" indent="-228600" fontAlgn="base">
              <a:spcBef>
                <a:spcPct val="0"/>
              </a:spcBef>
              <a:spcAft>
                <a:spcPct val="0"/>
              </a:spcAft>
              <a:defRPr sz="2400">
                <a:solidFill>
                  <a:schemeClr val="tx1"/>
                </a:solidFill>
                <a:latin typeface="Times New Roman" charset="0"/>
              </a:defRPr>
            </a:lvl8pPr>
            <a:lvl9pPr marL="3886200" indent="-228600" fontAlgn="base">
              <a:spcBef>
                <a:spcPct val="0"/>
              </a:spcBef>
              <a:spcAft>
                <a:spcPct val="0"/>
              </a:spcAft>
              <a:defRPr sz="2400">
                <a:solidFill>
                  <a:schemeClr val="tx1"/>
                </a:solidFill>
                <a:latin typeface="Times New Roman" charset="0"/>
              </a:defRPr>
            </a:lvl9pPr>
          </a:lstStyle>
          <a:p>
            <a:pPr>
              <a:lnSpc>
                <a:spcPct val="70000"/>
              </a:lnSpc>
              <a:spcBef>
                <a:spcPct val="5000"/>
              </a:spcBef>
            </a:pPr>
            <a:endParaRPr lang="en-US" altLang="en-US" i="0">
              <a:solidFill>
                <a:srgbClr val="FF00FF"/>
              </a:solidFill>
              <a:latin typeface="Bernhard Modern Roman" charset="0"/>
            </a:endParaRPr>
          </a:p>
          <a:p>
            <a:pPr>
              <a:lnSpc>
                <a:spcPct val="70000"/>
              </a:lnSpc>
              <a:spcBef>
                <a:spcPct val="5000"/>
              </a:spcBef>
            </a:pPr>
            <a:r>
              <a:rPr lang="en-US" altLang="en-US" sz="2000" i="0">
                <a:solidFill>
                  <a:srgbClr val="FF00FF"/>
                </a:solidFill>
                <a:latin typeface="Bernhard Modern Roman" charset="0"/>
              </a:rPr>
              <a:t>Characteristics:  </a:t>
            </a:r>
            <a:endParaRPr lang="en-US" altLang="en-US" sz="2000" i="0">
              <a:solidFill>
                <a:srgbClr val="FFFF00"/>
              </a:solidFill>
              <a:latin typeface="Bernhard Modern Roman" charset="0"/>
            </a:endParaRPr>
          </a:p>
          <a:p>
            <a:pPr>
              <a:lnSpc>
                <a:spcPct val="70000"/>
              </a:lnSpc>
              <a:spcBef>
                <a:spcPct val="5000"/>
              </a:spcBef>
            </a:pPr>
            <a:r>
              <a:rPr lang="en-US" altLang="en-US" sz="2000" i="0">
                <a:solidFill>
                  <a:srgbClr val="FFFF00"/>
                </a:solidFill>
                <a:latin typeface="Bernhard Modern Roman" charset="0"/>
              </a:rPr>
              <a:t>	</a:t>
            </a:r>
            <a:r>
              <a:rPr lang="en-US" altLang="en-US" sz="2000" i="0">
                <a:solidFill>
                  <a:schemeClr val="bg1"/>
                </a:solidFill>
                <a:latin typeface="Bernhard Modern Roman" charset="0"/>
              </a:rPr>
              <a:t>Nectar source</a:t>
            </a:r>
          </a:p>
          <a:p>
            <a:pPr>
              <a:lnSpc>
                <a:spcPct val="70000"/>
              </a:lnSpc>
              <a:spcBef>
                <a:spcPct val="5000"/>
              </a:spcBef>
            </a:pPr>
            <a:r>
              <a:rPr lang="en-US" altLang="en-US" sz="2000" i="0">
                <a:solidFill>
                  <a:schemeClr val="bg1"/>
                </a:solidFill>
                <a:latin typeface="Bernhard Modern Roman" charset="0"/>
              </a:rPr>
              <a:t>	Drought tolerant</a:t>
            </a:r>
          </a:p>
          <a:p>
            <a:pPr>
              <a:lnSpc>
                <a:spcPct val="70000"/>
              </a:lnSpc>
              <a:spcBef>
                <a:spcPct val="5000"/>
              </a:spcBef>
            </a:pPr>
            <a:r>
              <a:rPr lang="en-US" altLang="en-US" sz="2000" i="0">
                <a:solidFill>
                  <a:schemeClr val="bg1"/>
                </a:solidFill>
                <a:latin typeface="Bernhard Modern Roman" charset="0"/>
              </a:rPr>
              <a:t>	Very floriferous</a:t>
            </a:r>
          </a:p>
          <a:p>
            <a:pPr>
              <a:lnSpc>
                <a:spcPct val="70000"/>
              </a:lnSpc>
              <a:spcBef>
                <a:spcPct val="5000"/>
              </a:spcBef>
            </a:pPr>
            <a:r>
              <a:rPr lang="en-US" altLang="en-US" sz="2000" i="0">
                <a:solidFill>
                  <a:schemeClr val="bg1"/>
                </a:solidFill>
                <a:latin typeface="Bernhard Modern Roman" charset="0"/>
              </a:rPr>
              <a:t>	18-24 inches tall</a:t>
            </a:r>
          </a:p>
          <a:p>
            <a:pPr>
              <a:lnSpc>
                <a:spcPct val="70000"/>
              </a:lnSpc>
              <a:spcBef>
                <a:spcPct val="5000"/>
              </a:spcBef>
            </a:pPr>
            <a:endParaRPr lang="en-US" altLang="en-US" sz="2000" i="0">
              <a:solidFill>
                <a:srgbClr val="FF00FF"/>
              </a:solidFill>
              <a:latin typeface="Bernhard Modern Roman" charset="0"/>
            </a:endParaRPr>
          </a:p>
          <a:p>
            <a:pPr>
              <a:lnSpc>
                <a:spcPct val="70000"/>
              </a:lnSpc>
              <a:spcBef>
                <a:spcPct val="5000"/>
              </a:spcBef>
            </a:pPr>
            <a:r>
              <a:rPr lang="en-US" altLang="en-US" sz="2000" i="0">
                <a:solidFill>
                  <a:srgbClr val="FF00FF"/>
                </a:solidFill>
                <a:latin typeface="Bernhard Modern Roman" charset="0"/>
              </a:rPr>
              <a:t>Location:</a:t>
            </a:r>
          </a:p>
          <a:p>
            <a:pPr>
              <a:lnSpc>
                <a:spcPct val="70000"/>
              </a:lnSpc>
              <a:spcBef>
                <a:spcPct val="5000"/>
              </a:spcBef>
            </a:pPr>
            <a:r>
              <a:rPr lang="en-US" altLang="en-US" sz="2000" i="0">
                <a:solidFill>
                  <a:srgbClr val="FFFF00"/>
                </a:solidFill>
                <a:latin typeface="Bernhard Modern Roman" charset="0"/>
              </a:rPr>
              <a:t>	</a:t>
            </a:r>
            <a:r>
              <a:rPr lang="en-US" altLang="en-US" sz="2000" i="0">
                <a:solidFill>
                  <a:schemeClr val="bg1"/>
                </a:solidFill>
                <a:latin typeface="Bernhard Modern Roman" charset="0"/>
              </a:rPr>
              <a:t>Full sun bedding</a:t>
            </a:r>
          </a:p>
          <a:p>
            <a:pPr>
              <a:lnSpc>
                <a:spcPct val="70000"/>
              </a:lnSpc>
              <a:spcBef>
                <a:spcPct val="5000"/>
              </a:spcBef>
            </a:pPr>
            <a:endParaRPr lang="en-US" altLang="en-US" sz="2000" i="0">
              <a:solidFill>
                <a:srgbClr val="FFFF00"/>
              </a:solidFill>
              <a:latin typeface="Bernhard Modern Roman" charset="0"/>
            </a:endParaRPr>
          </a:p>
          <a:p>
            <a:pPr>
              <a:lnSpc>
                <a:spcPct val="70000"/>
              </a:lnSpc>
              <a:spcBef>
                <a:spcPct val="5000"/>
              </a:spcBef>
            </a:pPr>
            <a:r>
              <a:rPr lang="en-US" altLang="en-US" sz="2000" i="0">
                <a:solidFill>
                  <a:srgbClr val="FF00FF"/>
                </a:solidFill>
                <a:latin typeface="Bernhard Modern Roman" charset="0"/>
              </a:rPr>
              <a:t>Plant Spacing:</a:t>
            </a:r>
          </a:p>
          <a:p>
            <a:pPr>
              <a:lnSpc>
                <a:spcPct val="70000"/>
              </a:lnSpc>
              <a:spcBef>
                <a:spcPct val="5000"/>
              </a:spcBef>
            </a:pPr>
            <a:r>
              <a:rPr lang="en-US" altLang="en-US" sz="2000" i="0">
                <a:solidFill>
                  <a:srgbClr val="FFFF00"/>
                </a:solidFill>
                <a:latin typeface="Bernhard Modern Roman" charset="0"/>
              </a:rPr>
              <a:t>	</a:t>
            </a:r>
            <a:r>
              <a:rPr lang="en-US" altLang="en-US" sz="2000" i="0">
                <a:solidFill>
                  <a:schemeClr val="bg1"/>
                </a:solidFill>
                <a:latin typeface="Bernhard Modern Roman" charset="0"/>
              </a:rPr>
              <a:t>8-10 inch centers</a:t>
            </a:r>
          </a:p>
          <a:p>
            <a:pPr>
              <a:lnSpc>
                <a:spcPct val="70000"/>
              </a:lnSpc>
              <a:spcBef>
                <a:spcPct val="5000"/>
              </a:spcBef>
            </a:pPr>
            <a:endParaRPr lang="en-US" altLang="en-US" sz="2000" i="0">
              <a:solidFill>
                <a:srgbClr val="FFFF00"/>
              </a:solidFill>
              <a:latin typeface="Bernhard Modern Roman" charset="0"/>
            </a:endParaRPr>
          </a:p>
          <a:p>
            <a:pPr>
              <a:lnSpc>
                <a:spcPct val="70000"/>
              </a:lnSpc>
              <a:spcBef>
                <a:spcPct val="5000"/>
              </a:spcBef>
            </a:pPr>
            <a:r>
              <a:rPr lang="en-US" altLang="en-US" sz="2000" i="0">
                <a:solidFill>
                  <a:srgbClr val="FF00FF"/>
                </a:solidFill>
                <a:latin typeface="Bernhard Modern Roman" charset="0"/>
              </a:rPr>
              <a:t>Care and Feeding:  </a:t>
            </a:r>
          </a:p>
          <a:p>
            <a:pPr>
              <a:lnSpc>
                <a:spcPct val="70000"/>
              </a:lnSpc>
              <a:spcBef>
                <a:spcPct val="5000"/>
              </a:spcBef>
            </a:pPr>
            <a:r>
              <a:rPr lang="en-US" altLang="en-US" sz="2000" i="0">
                <a:solidFill>
                  <a:srgbClr val="FFFF00"/>
                </a:solidFill>
                <a:latin typeface="Bernhard Modern Roman" charset="0"/>
              </a:rPr>
              <a:t>	</a:t>
            </a:r>
            <a:r>
              <a:rPr lang="en-US" altLang="en-US" sz="2000" i="0">
                <a:solidFill>
                  <a:schemeClr val="bg1"/>
                </a:solidFill>
                <a:latin typeface="Bernhard Modern Roman" charset="0"/>
              </a:rPr>
              <a:t>Low fertility,</a:t>
            </a:r>
          </a:p>
          <a:p>
            <a:pPr>
              <a:lnSpc>
                <a:spcPct val="70000"/>
              </a:lnSpc>
              <a:spcBef>
                <a:spcPct val="5000"/>
              </a:spcBef>
            </a:pPr>
            <a:r>
              <a:rPr lang="en-US" altLang="en-US" sz="2000" i="0">
                <a:solidFill>
                  <a:schemeClr val="bg1"/>
                </a:solidFill>
                <a:latin typeface="Bernhard Modern Roman" charset="0"/>
              </a:rPr>
              <a:t>	Nitrate fertilizer </a:t>
            </a:r>
          </a:p>
          <a:p>
            <a:pPr>
              <a:lnSpc>
                <a:spcPct val="70000"/>
              </a:lnSpc>
              <a:spcBef>
                <a:spcPct val="5000"/>
              </a:spcBef>
            </a:pPr>
            <a:r>
              <a:rPr lang="en-US" altLang="en-US" sz="2000" i="0">
                <a:solidFill>
                  <a:schemeClr val="bg1"/>
                </a:solidFill>
                <a:latin typeface="Bernhard Modern Roman" charset="0"/>
              </a:rPr>
              <a:t>	Deer resistant </a:t>
            </a:r>
          </a:p>
          <a:p>
            <a:pPr>
              <a:lnSpc>
                <a:spcPct val="70000"/>
              </a:lnSpc>
              <a:spcBef>
                <a:spcPct val="5000"/>
              </a:spcBef>
            </a:pPr>
            <a:r>
              <a:rPr lang="en-US" altLang="en-US" sz="2000" i="0">
                <a:solidFill>
                  <a:schemeClr val="bg1"/>
                </a:solidFill>
                <a:latin typeface="Bernhard Modern Roman" charset="0"/>
              </a:rPr>
              <a:t>	</a:t>
            </a:r>
            <a:endParaRPr lang="en-US" altLang="en-US" sz="2000" i="0">
              <a:solidFill>
                <a:srgbClr val="FFFF00"/>
              </a:solidFill>
              <a:latin typeface="Bernhard Modern Roman" charset="0"/>
            </a:endParaRPr>
          </a:p>
          <a:p>
            <a:pPr>
              <a:lnSpc>
                <a:spcPct val="70000"/>
              </a:lnSpc>
              <a:spcBef>
                <a:spcPct val="5000"/>
              </a:spcBef>
            </a:pPr>
            <a:r>
              <a:rPr lang="en-US" altLang="en-US" sz="2000" i="0">
                <a:solidFill>
                  <a:srgbClr val="FF00FF"/>
                </a:solidFill>
                <a:latin typeface="Bernhard Modern Roman" charset="0"/>
              </a:rPr>
              <a:t>Bloom Period:	</a:t>
            </a:r>
          </a:p>
          <a:p>
            <a:pPr>
              <a:lnSpc>
                <a:spcPct val="70000"/>
              </a:lnSpc>
              <a:spcBef>
                <a:spcPct val="5000"/>
              </a:spcBef>
            </a:pPr>
            <a:r>
              <a:rPr lang="en-US" altLang="en-US" sz="2000" i="0">
                <a:solidFill>
                  <a:srgbClr val="FFFF00"/>
                </a:solidFill>
                <a:latin typeface="Bernhard Modern Roman" charset="0"/>
              </a:rPr>
              <a:t>	</a:t>
            </a:r>
            <a:r>
              <a:rPr lang="en-US" altLang="en-US" sz="2000" i="0">
                <a:solidFill>
                  <a:schemeClr val="bg1"/>
                </a:solidFill>
                <a:latin typeface="Bernhard Modern Roman" charset="0"/>
              </a:rPr>
              <a:t>June – August</a:t>
            </a:r>
          </a:p>
          <a:p>
            <a:pPr>
              <a:lnSpc>
                <a:spcPct val="70000"/>
              </a:lnSpc>
              <a:spcBef>
                <a:spcPct val="5000"/>
              </a:spcBef>
            </a:pPr>
            <a:endParaRPr lang="en-US" altLang="en-US" sz="2000" i="0">
              <a:solidFill>
                <a:srgbClr val="FFFF00"/>
              </a:solidFill>
              <a:latin typeface="Bernhard Modern Roman" charset="0"/>
            </a:endParaRPr>
          </a:p>
          <a:p>
            <a:pPr>
              <a:lnSpc>
                <a:spcPct val="70000"/>
              </a:lnSpc>
              <a:spcBef>
                <a:spcPct val="5000"/>
              </a:spcBef>
            </a:pPr>
            <a:r>
              <a:rPr lang="en-US" altLang="en-US" sz="2000" i="0">
                <a:solidFill>
                  <a:srgbClr val="FF00FF"/>
                </a:solidFill>
                <a:latin typeface="Bernhard Modern Roman" charset="0"/>
              </a:rPr>
              <a:t>Culture Concerns:</a:t>
            </a:r>
          </a:p>
          <a:p>
            <a:pPr>
              <a:lnSpc>
                <a:spcPct val="70000"/>
              </a:lnSpc>
              <a:spcBef>
                <a:spcPct val="5000"/>
              </a:spcBef>
            </a:pPr>
            <a:r>
              <a:rPr lang="en-US" altLang="en-US" sz="2000" i="0">
                <a:solidFill>
                  <a:srgbClr val="FFFF00"/>
                </a:solidFill>
                <a:latin typeface="Bernhard Modern Roman" charset="0"/>
              </a:rPr>
              <a:t>	</a:t>
            </a:r>
            <a:r>
              <a:rPr lang="en-US" altLang="en-US" sz="2000" i="0">
                <a:solidFill>
                  <a:schemeClr val="bg1"/>
                </a:solidFill>
                <a:latin typeface="Bernhard Modern Roman" charset="0"/>
              </a:rPr>
              <a:t>Keep foliage dry</a:t>
            </a:r>
          </a:p>
          <a:p>
            <a:pPr>
              <a:lnSpc>
                <a:spcPct val="70000"/>
              </a:lnSpc>
              <a:spcBef>
                <a:spcPct val="5000"/>
              </a:spcBef>
            </a:pPr>
            <a:r>
              <a:rPr lang="en-US" altLang="en-US" sz="2000" i="0">
                <a:solidFill>
                  <a:schemeClr val="bg1"/>
                </a:solidFill>
                <a:latin typeface="Bernhard Modern Roman" charset="0"/>
              </a:rPr>
              <a:t>	Avoid overhead watering</a:t>
            </a:r>
          </a:p>
          <a:p>
            <a:pPr>
              <a:lnSpc>
                <a:spcPct val="70000"/>
              </a:lnSpc>
              <a:spcBef>
                <a:spcPct val="5000"/>
              </a:spcBef>
            </a:pPr>
            <a:r>
              <a:rPr lang="en-US" altLang="en-US" sz="2000" i="0">
                <a:solidFill>
                  <a:schemeClr val="bg1"/>
                </a:solidFill>
                <a:latin typeface="Bernhard Modern Roman" charset="0"/>
              </a:rPr>
              <a:t>	</a:t>
            </a:r>
          </a:p>
          <a:p>
            <a:pPr>
              <a:lnSpc>
                <a:spcPct val="70000"/>
              </a:lnSpc>
              <a:spcBef>
                <a:spcPct val="5000"/>
              </a:spcBef>
            </a:pPr>
            <a:endParaRPr lang="en-US" altLang="en-US" i="0">
              <a:solidFill>
                <a:schemeClr val="hlink"/>
              </a:solidFill>
              <a:latin typeface="GoudyOlSt BT" charset="0"/>
            </a:endParaRPr>
          </a:p>
        </p:txBody>
      </p:sp>
      <p:sp>
        <p:nvSpPr>
          <p:cNvPr id="715780" name="Rectangle 4"/>
          <p:cNvSpPr>
            <a:spLocks noChangeArrowheads="1"/>
          </p:cNvSpPr>
          <p:nvPr/>
        </p:nvSpPr>
        <p:spPr bwMode="auto">
          <a:xfrm>
            <a:off x="4419600" y="5791200"/>
            <a:ext cx="29003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i="0">
                <a:solidFill>
                  <a:schemeClr val="hlink"/>
                </a:solidFill>
                <a:latin typeface="GoudyOlSt BT" charset="0"/>
              </a:rPr>
              <a:t>Catharanthus roseus</a:t>
            </a:r>
            <a:r>
              <a:rPr lang="en-US" altLang="en-US" sz="2000">
                <a:solidFill>
                  <a:schemeClr val="hlink"/>
                </a:solidFill>
                <a:latin typeface="GoudyOlSt BT" charset="0"/>
              </a:rPr>
              <a:t> </a:t>
            </a:r>
          </a:p>
        </p:txBody>
      </p:sp>
      <p:pic>
        <p:nvPicPr>
          <p:cNvPr id="715781" name="Picture 5" descr="VINCA22"/>
          <p:cNvPicPr>
            <a:picLocks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3429000" y="1905000"/>
            <a:ext cx="4953000" cy="37147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Tree>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4"/>
          <p:cNvSpPr>
            <a:spLocks noGrp="1"/>
          </p:cNvSpPr>
          <p:nvPr>
            <p:ph type="sldNum" sz="quarter" idx="12"/>
          </p:nvPr>
        </p:nvSpPr>
        <p:spPr/>
        <p:txBody>
          <a:bodyPr/>
          <a:lstStyle/>
          <a:p>
            <a:fld id="{91E4814A-45CB-2047-8495-A57ED2A792A5}" type="slidenum">
              <a:rPr lang="en-US" altLang="en-US"/>
              <a:pPr/>
              <a:t>164</a:t>
            </a:fld>
            <a:endParaRPr lang="en-US" altLang="en-US"/>
          </a:p>
        </p:txBody>
      </p:sp>
      <p:pic>
        <p:nvPicPr>
          <p:cNvPr id="716802" name="Picture 2" descr="vtenusicts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8200" y="1524000"/>
            <a:ext cx="3371850" cy="4495800"/>
          </a:xfrm>
          <a:prstGeom prst="rect">
            <a:avLst/>
          </a:prstGeom>
          <a:noFill/>
          <a:extLst>
            <a:ext uri="{909E8E84-426E-40DD-AFC4-6F175D3DCCD1}">
              <a14:hiddenFill xmlns:a14="http://schemas.microsoft.com/office/drawing/2010/main">
                <a:solidFill>
                  <a:srgbClr val="FFFFFF"/>
                </a:solidFill>
              </a14:hiddenFill>
            </a:ext>
          </a:extLst>
        </p:spPr>
      </p:pic>
      <p:sp>
        <p:nvSpPr>
          <p:cNvPr id="716803" name="Rectangle 3"/>
          <p:cNvSpPr>
            <a:spLocks noChangeArrowheads="1"/>
          </p:cNvSpPr>
          <p:nvPr>
            <p:ph/>
          </p:nvPr>
        </p:nvSpPr>
        <p:spPr>
          <a:xfrm>
            <a:off x="685800" y="228600"/>
            <a:ext cx="7772400" cy="54864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solidFill>
                  <a:srgbClr val="000000"/>
                </a:solidFill>
                <a:prstDash val="solid"/>
                <a:miter lim="800000"/>
                <a:headEnd/>
                <a:tailEnd/>
              </a14:hiddenLine>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algn="ctr">
              <a:spcBef>
                <a:spcPct val="0"/>
              </a:spcBef>
              <a:buFontTx/>
              <a:buNone/>
            </a:pPr>
            <a:r>
              <a:rPr lang="en-US" altLang="en-US" sz="4800" b="1">
                <a:solidFill>
                  <a:srgbClr val="FFFF00"/>
                </a:solidFill>
                <a:latin typeface="GoudyOlSt BT" charset="0"/>
              </a:rPr>
              <a:t>Moss Verbena</a:t>
            </a:r>
          </a:p>
        </p:txBody>
      </p:sp>
      <p:sp>
        <p:nvSpPr>
          <p:cNvPr id="716804" name="Rectangle 4"/>
          <p:cNvSpPr>
            <a:spLocks noChangeArrowheads="1"/>
          </p:cNvSpPr>
          <p:nvPr/>
        </p:nvSpPr>
        <p:spPr bwMode="auto">
          <a:xfrm>
            <a:off x="762000" y="1295400"/>
            <a:ext cx="2667000" cy="502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0">
                <a:solidFill>
                  <a:srgbClr val="FF00FF"/>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marL="342900" indent="-342900">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fontAlgn="base">
              <a:spcBef>
                <a:spcPct val="0"/>
              </a:spcBef>
              <a:spcAft>
                <a:spcPct val="0"/>
              </a:spcAft>
              <a:defRPr sz="2400">
                <a:solidFill>
                  <a:schemeClr val="tx1"/>
                </a:solidFill>
                <a:latin typeface="Times New Roman" charset="0"/>
              </a:defRPr>
            </a:lvl6pPr>
            <a:lvl7pPr marL="2971800" indent="-228600" fontAlgn="base">
              <a:spcBef>
                <a:spcPct val="0"/>
              </a:spcBef>
              <a:spcAft>
                <a:spcPct val="0"/>
              </a:spcAft>
              <a:defRPr sz="2400">
                <a:solidFill>
                  <a:schemeClr val="tx1"/>
                </a:solidFill>
                <a:latin typeface="Times New Roman" charset="0"/>
              </a:defRPr>
            </a:lvl7pPr>
            <a:lvl8pPr marL="3429000" indent="-228600" fontAlgn="base">
              <a:spcBef>
                <a:spcPct val="0"/>
              </a:spcBef>
              <a:spcAft>
                <a:spcPct val="0"/>
              </a:spcAft>
              <a:defRPr sz="2400">
                <a:solidFill>
                  <a:schemeClr val="tx1"/>
                </a:solidFill>
                <a:latin typeface="Times New Roman" charset="0"/>
              </a:defRPr>
            </a:lvl8pPr>
            <a:lvl9pPr marL="3886200" indent="-228600" fontAlgn="base">
              <a:spcBef>
                <a:spcPct val="0"/>
              </a:spcBef>
              <a:spcAft>
                <a:spcPct val="0"/>
              </a:spcAft>
              <a:defRPr sz="2400">
                <a:solidFill>
                  <a:schemeClr val="tx1"/>
                </a:solidFill>
                <a:latin typeface="Times New Roman" charset="0"/>
              </a:defRPr>
            </a:lvl9pPr>
          </a:lstStyle>
          <a:p>
            <a:pPr>
              <a:lnSpc>
                <a:spcPct val="70000"/>
              </a:lnSpc>
              <a:spcBef>
                <a:spcPct val="5000"/>
              </a:spcBef>
            </a:pPr>
            <a:r>
              <a:rPr lang="en-US" altLang="en-US" sz="2000" i="0">
                <a:solidFill>
                  <a:srgbClr val="FF00FF"/>
                </a:solidFill>
                <a:latin typeface="Bernhard Modern Roman" charset="0"/>
              </a:rPr>
              <a:t>Characteristics:  </a:t>
            </a:r>
            <a:endParaRPr lang="en-US" altLang="en-US" sz="2000" i="0">
              <a:solidFill>
                <a:srgbClr val="FFFF00"/>
              </a:solidFill>
              <a:latin typeface="Bernhard Modern Roman" charset="0"/>
            </a:endParaRPr>
          </a:p>
          <a:p>
            <a:pPr>
              <a:lnSpc>
                <a:spcPct val="70000"/>
              </a:lnSpc>
              <a:spcBef>
                <a:spcPct val="5000"/>
              </a:spcBef>
            </a:pPr>
            <a:r>
              <a:rPr lang="en-US" altLang="en-US" sz="2000" i="0">
                <a:solidFill>
                  <a:srgbClr val="FFFF00"/>
                </a:solidFill>
                <a:latin typeface="Bernhard Modern Roman" charset="0"/>
              </a:rPr>
              <a:t>	</a:t>
            </a:r>
            <a:r>
              <a:rPr lang="en-US" altLang="en-US" sz="2000" i="0">
                <a:solidFill>
                  <a:schemeClr val="bg1"/>
                </a:solidFill>
                <a:latin typeface="Bernhard Modern Roman" charset="0"/>
              </a:rPr>
              <a:t>Nectar source</a:t>
            </a:r>
          </a:p>
          <a:p>
            <a:pPr>
              <a:lnSpc>
                <a:spcPct val="70000"/>
              </a:lnSpc>
              <a:spcBef>
                <a:spcPct val="5000"/>
              </a:spcBef>
            </a:pPr>
            <a:r>
              <a:rPr lang="en-US" altLang="en-US" sz="2000" i="0">
                <a:solidFill>
                  <a:schemeClr val="bg1"/>
                </a:solidFill>
                <a:latin typeface="Bernhard Modern Roman" charset="0"/>
              </a:rPr>
              <a:t>	Drought tolerant</a:t>
            </a:r>
          </a:p>
          <a:p>
            <a:pPr>
              <a:lnSpc>
                <a:spcPct val="70000"/>
              </a:lnSpc>
              <a:spcBef>
                <a:spcPct val="5000"/>
              </a:spcBef>
            </a:pPr>
            <a:r>
              <a:rPr lang="en-US" altLang="en-US" sz="2000" i="0">
                <a:solidFill>
                  <a:schemeClr val="bg1"/>
                </a:solidFill>
                <a:latin typeface="Bernhard Modern Roman" charset="0"/>
              </a:rPr>
              <a:t>	Groundcover</a:t>
            </a:r>
          </a:p>
          <a:p>
            <a:pPr>
              <a:lnSpc>
                <a:spcPct val="70000"/>
              </a:lnSpc>
              <a:spcBef>
                <a:spcPct val="5000"/>
              </a:spcBef>
            </a:pPr>
            <a:r>
              <a:rPr lang="en-US" altLang="en-US" sz="2000" i="0">
                <a:solidFill>
                  <a:schemeClr val="bg1"/>
                </a:solidFill>
                <a:latin typeface="Bernhard Modern Roman" charset="0"/>
              </a:rPr>
              <a:t>	4 – 6 inches tall</a:t>
            </a:r>
          </a:p>
          <a:p>
            <a:pPr>
              <a:lnSpc>
                <a:spcPct val="70000"/>
              </a:lnSpc>
              <a:spcBef>
                <a:spcPct val="5000"/>
              </a:spcBef>
            </a:pPr>
            <a:endParaRPr lang="en-US" altLang="en-US" sz="2000" i="0">
              <a:solidFill>
                <a:srgbClr val="FF00FF"/>
              </a:solidFill>
              <a:latin typeface="Bernhard Modern Roman" charset="0"/>
            </a:endParaRPr>
          </a:p>
          <a:p>
            <a:pPr>
              <a:lnSpc>
                <a:spcPct val="70000"/>
              </a:lnSpc>
              <a:spcBef>
                <a:spcPct val="5000"/>
              </a:spcBef>
            </a:pPr>
            <a:r>
              <a:rPr lang="en-US" altLang="en-US" sz="2000" i="0">
                <a:solidFill>
                  <a:srgbClr val="FF00FF"/>
                </a:solidFill>
                <a:latin typeface="Bernhard Modern Roman" charset="0"/>
              </a:rPr>
              <a:t>Location:</a:t>
            </a:r>
          </a:p>
          <a:p>
            <a:pPr>
              <a:lnSpc>
                <a:spcPct val="70000"/>
              </a:lnSpc>
              <a:spcBef>
                <a:spcPct val="5000"/>
              </a:spcBef>
            </a:pPr>
            <a:r>
              <a:rPr lang="en-US" altLang="en-US" sz="2000" i="0">
                <a:solidFill>
                  <a:srgbClr val="FFFF00"/>
                </a:solidFill>
                <a:latin typeface="Bernhard Modern Roman" charset="0"/>
              </a:rPr>
              <a:t>	</a:t>
            </a:r>
            <a:r>
              <a:rPr lang="en-US" altLang="en-US" sz="2000" i="0">
                <a:solidFill>
                  <a:schemeClr val="bg1"/>
                </a:solidFill>
                <a:latin typeface="Bernhard Modern Roman" charset="0"/>
              </a:rPr>
              <a:t>Full sun-bedding</a:t>
            </a:r>
          </a:p>
          <a:p>
            <a:pPr>
              <a:lnSpc>
                <a:spcPct val="70000"/>
              </a:lnSpc>
              <a:spcBef>
                <a:spcPct val="5000"/>
              </a:spcBef>
            </a:pPr>
            <a:r>
              <a:rPr lang="en-US" altLang="en-US" sz="2000" i="0">
                <a:solidFill>
                  <a:schemeClr val="bg1"/>
                </a:solidFill>
                <a:latin typeface="Bernhard Modern Roman" charset="0"/>
              </a:rPr>
              <a:t>	Hanging baskets</a:t>
            </a:r>
          </a:p>
          <a:p>
            <a:pPr>
              <a:lnSpc>
                <a:spcPct val="70000"/>
              </a:lnSpc>
              <a:spcBef>
                <a:spcPct val="5000"/>
              </a:spcBef>
            </a:pPr>
            <a:endParaRPr lang="en-US" altLang="en-US" sz="2000" i="0">
              <a:solidFill>
                <a:srgbClr val="FFFF00"/>
              </a:solidFill>
              <a:latin typeface="Bernhard Modern Roman" charset="0"/>
            </a:endParaRPr>
          </a:p>
          <a:p>
            <a:pPr>
              <a:lnSpc>
                <a:spcPct val="70000"/>
              </a:lnSpc>
              <a:spcBef>
                <a:spcPct val="5000"/>
              </a:spcBef>
            </a:pPr>
            <a:r>
              <a:rPr lang="en-US" altLang="en-US" sz="2000" i="0">
                <a:solidFill>
                  <a:srgbClr val="FF00FF"/>
                </a:solidFill>
                <a:latin typeface="Bernhard Modern Roman" charset="0"/>
              </a:rPr>
              <a:t>Plant Spacing:</a:t>
            </a:r>
          </a:p>
          <a:p>
            <a:pPr>
              <a:lnSpc>
                <a:spcPct val="70000"/>
              </a:lnSpc>
              <a:spcBef>
                <a:spcPct val="5000"/>
              </a:spcBef>
            </a:pPr>
            <a:r>
              <a:rPr lang="en-US" altLang="en-US" sz="2000" i="0">
                <a:solidFill>
                  <a:srgbClr val="FFFF00"/>
                </a:solidFill>
                <a:latin typeface="Bernhard Modern Roman" charset="0"/>
              </a:rPr>
              <a:t>	</a:t>
            </a:r>
            <a:r>
              <a:rPr lang="en-US" altLang="en-US" sz="2000" i="0">
                <a:solidFill>
                  <a:schemeClr val="bg1"/>
                </a:solidFill>
                <a:latin typeface="Bernhard Modern Roman" charset="0"/>
              </a:rPr>
              <a:t>8 inch centers</a:t>
            </a:r>
          </a:p>
          <a:p>
            <a:pPr>
              <a:lnSpc>
                <a:spcPct val="70000"/>
              </a:lnSpc>
              <a:spcBef>
                <a:spcPct val="5000"/>
              </a:spcBef>
            </a:pPr>
            <a:endParaRPr lang="en-US" altLang="en-US" sz="2000" i="0">
              <a:solidFill>
                <a:srgbClr val="FFFF00"/>
              </a:solidFill>
              <a:latin typeface="Bernhard Modern Roman" charset="0"/>
            </a:endParaRPr>
          </a:p>
          <a:p>
            <a:pPr>
              <a:lnSpc>
                <a:spcPct val="70000"/>
              </a:lnSpc>
              <a:spcBef>
                <a:spcPct val="5000"/>
              </a:spcBef>
            </a:pPr>
            <a:r>
              <a:rPr lang="en-US" altLang="en-US" sz="2000" i="0">
                <a:solidFill>
                  <a:srgbClr val="FF00FF"/>
                </a:solidFill>
                <a:latin typeface="Bernhard Modern Roman" charset="0"/>
              </a:rPr>
              <a:t>Care and Feeding:  </a:t>
            </a:r>
          </a:p>
          <a:p>
            <a:pPr>
              <a:lnSpc>
                <a:spcPct val="70000"/>
              </a:lnSpc>
              <a:spcBef>
                <a:spcPct val="5000"/>
              </a:spcBef>
            </a:pPr>
            <a:r>
              <a:rPr lang="en-US" altLang="en-US" sz="2000" i="0">
                <a:solidFill>
                  <a:srgbClr val="FFFF00"/>
                </a:solidFill>
                <a:latin typeface="Bernhard Modern Roman" charset="0"/>
              </a:rPr>
              <a:t>	</a:t>
            </a:r>
            <a:r>
              <a:rPr lang="en-US" altLang="en-US" sz="2000" i="0">
                <a:solidFill>
                  <a:schemeClr val="bg1"/>
                </a:solidFill>
                <a:latin typeface="Bernhard Modern Roman" charset="0"/>
              </a:rPr>
              <a:t>Low fertility</a:t>
            </a:r>
          </a:p>
          <a:p>
            <a:pPr>
              <a:lnSpc>
                <a:spcPct val="70000"/>
              </a:lnSpc>
              <a:spcBef>
                <a:spcPct val="5000"/>
              </a:spcBef>
            </a:pPr>
            <a:r>
              <a:rPr lang="en-US" altLang="en-US" sz="2000" i="0">
                <a:solidFill>
                  <a:schemeClr val="bg1"/>
                </a:solidFill>
                <a:latin typeface="Bernhard Modern Roman" charset="0"/>
              </a:rPr>
              <a:t>	Deer resistant  </a:t>
            </a:r>
          </a:p>
          <a:p>
            <a:pPr>
              <a:lnSpc>
                <a:spcPct val="70000"/>
              </a:lnSpc>
              <a:spcBef>
                <a:spcPct val="5000"/>
              </a:spcBef>
            </a:pPr>
            <a:r>
              <a:rPr lang="en-US" altLang="en-US" sz="2000" i="0">
                <a:solidFill>
                  <a:schemeClr val="bg1"/>
                </a:solidFill>
                <a:latin typeface="Bernhard Modern Roman" charset="0"/>
              </a:rPr>
              <a:t>	</a:t>
            </a:r>
            <a:endParaRPr lang="en-US" altLang="en-US" sz="2000" i="0">
              <a:solidFill>
                <a:srgbClr val="FFFF00"/>
              </a:solidFill>
              <a:latin typeface="Bernhard Modern Roman" charset="0"/>
            </a:endParaRPr>
          </a:p>
          <a:p>
            <a:pPr>
              <a:lnSpc>
                <a:spcPct val="70000"/>
              </a:lnSpc>
              <a:spcBef>
                <a:spcPct val="5000"/>
              </a:spcBef>
            </a:pPr>
            <a:r>
              <a:rPr lang="en-US" altLang="en-US" sz="2000" i="0">
                <a:solidFill>
                  <a:srgbClr val="FF00FF"/>
                </a:solidFill>
                <a:latin typeface="Bernhard Modern Roman" charset="0"/>
              </a:rPr>
              <a:t>Bloom Period:	</a:t>
            </a:r>
          </a:p>
          <a:p>
            <a:pPr>
              <a:lnSpc>
                <a:spcPct val="70000"/>
              </a:lnSpc>
              <a:spcBef>
                <a:spcPct val="5000"/>
              </a:spcBef>
            </a:pPr>
            <a:r>
              <a:rPr lang="en-US" altLang="en-US" sz="2000" i="0">
                <a:solidFill>
                  <a:srgbClr val="FFFF00"/>
                </a:solidFill>
                <a:latin typeface="Bernhard Modern Roman" charset="0"/>
              </a:rPr>
              <a:t>	</a:t>
            </a:r>
            <a:r>
              <a:rPr lang="en-US" altLang="en-US" sz="2000" i="0">
                <a:solidFill>
                  <a:schemeClr val="bg1"/>
                </a:solidFill>
                <a:latin typeface="Bernhard Modern Roman" charset="0"/>
              </a:rPr>
              <a:t>May - December</a:t>
            </a:r>
          </a:p>
          <a:p>
            <a:pPr>
              <a:lnSpc>
                <a:spcPct val="70000"/>
              </a:lnSpc>
              <a:spcBef>
                <a:spcPct val="5000"/>
              </a:spcBef>
            </a:pPr>
            <a:endParaRPr lang="en-US" altLang="en-US" sz="2000" i="0">
              <a:solidFill>
                <a:srgbClr val="FFFF00"/>
              </a:solidFill>
              <a:latin typeface="Bernhard Modern Roman" charset="0"/>
            </a:endParaRPr>
          </a:p>
          <a:p>
            <a:pPr>
              <a:lnSpc>
                <a:spcPct val="70000"/>
              </a:lnSpc>
              <a:spcBef>
                <a:spcPct val="5000"/>
              </a:spcBef>
            </a:pPr>
            <a:r>
              <a:rPr lang="en-US" altLang="en-US" sz="2000" i="0">
                <a:solidFill>
                  <a:srgbClr val="FF00FF"/>
                </a:solidFill>
                <a:latin typeface="Bernhard Modern Roman" charset="0"/>
              </a:rPr>
              <a:t>Culture Concerns:</a:t>
            </a:r>
          </a:p>
          <a:p>
            <a:pPr>
              <a:lnSpc>
                <a:spcPct val="70000"/>
              </a:lnSpc>
              <a:spcBef>
                <a:spcPct val="5000"/>
              </a:spcBef>
            </a:pPr>
            <a:r>
              <a:rPr lang="en-US" altLang="en-US" sz="2000" i="0">
                <a:solidFill>
                  <a:srgbClr val="FFFF00"/>
                </a:solidFill>
                <a:latin typeface="Bernhard Modern Roman" charset="0"/>
              </a:rPr>
              <a:t>	</a:t>
            </a:r>
            <a:r>
              <a:rPr lang="en-US" altLang="en-US" sz="2000" i="0">
                <a:solidFill>
                  <a:schemeClr val="bg1"/>
                </a:solidFill>
                <a:latin typeface="Bernhard Modern Roman" charset="0"/>
              </a:rPr>
              <a:t>Spider mites</a:t>
            </a:r>
          </a:p>
          <a:p>
            <a:pPr>
              <a:lnSpc>
                <a:spcPct val="70000"/>
              </a:lnSpc>
              <a:spcBef>
                <a:spcPct val="5000"/>
              </a:spcBef>
            </a:pPr>
            <a:r>
              <a:rPr lang="en-US" altLang="en-US" sz="2000" i="0">
                <a:solidFill>
                  <a:schemeClr val="bg1"/>
                </a:solidFill>
                <a:latin typeface="Bernhard Modern Roman" charset="0"/>
              </a:rPr>
              <a:t>	</a:t>
            </a:r>
            <a:endParaRPr lang="en-US" altLang="en-US" i="0">
              <a:solidFill>
                <a:schemeClr val="hlink"/>
              </a:solidFill>
              <a:latin typeface="GoudyOlSt BT" charset="0"/>
            </a:endParaRPr>
          </a:p>
        </p:txBody>
      </p:sp>
      <p:sp>
        <p:nvSpPr>
          <p:cNvPr id="716805" name="Rectangle 5"/>
          <p:cNvSpPr>
            <a:spLocks noChangeArrowheads="1"/>
          </p:cNvSpPr>
          <p:nvPr/>
        </p:nvSpPr>
        <p:spPr bwMode="auto">
          <a:xfrm>
            <a:off x="4267200" y="6046788"/>
            <a:ext cx="44211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i="0">
                <a:solidFill>
                  <a:schemeClr val="hlink"/>
                </a:solidFill>
                <a:latin typeface="GoudyOlSt BT" charset="0"/>
              </a:rPr>
              <a:t>Verbena tenuisecta ‘Imagination’</a:t>
            </a:r>
          </a:p>
        </p:txBody>
      </p:sp>
    </p:spTree>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3"/>
          <p:cNvSpPr>
            <a:spLocks noGrp="1"/>
          </p:cNvSpPr>
          <p:nvPr>
            <p:ph type="sldNum" sz="quarter" idx="12"/>
          </p:nvPr>
        </p:nvSpPr>
        <p:spPr/>
        <p:txBody>
          <a:bodyPr/>
          <a:lstStyle/>
          <a:p>
            <a:fld id="{1C922D6E-D77B-3E44-877D-3B2E240D2BE1}" type="slidenum">
              <a:rPr lang="en-US" altLang="en-US"/>
              <a:pPr/>
              <a:t>165</a:t>
            </a:fld>
            <a:endParaRPr lang="en-US" altLang="en-US"/>
          </a:p>
        </p:txBody>
      </p:sp>
      <p:sp>
        <p:nvSpPr>
          <p:cNvPr id="717826" name="Rectangle 2"/>
          <p:cNvSpPr>
            <a:spLocks noChangeArrowheads="1"/>
          </p:cNvSpPr>
          <p:nvPr/>
        </p:nvSpPr>
        <p:spPr bwMode="auto">
          <a:xfrm>
            <a:off x="3033713" y="304800"/>
            <a:ext cx="3292475" cy="8239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spAutoFit/>
          </a:bodyPr>
          <a:lstStyle/>
          <a:p>
            <a:pPr algn="ctr"/>
            <a:r>
              <a:rPr lang="en-US" altLang="en-US" sz="4800" i="0">
                <a:solidFill>
                  <a:srgbClr val="FFFF00"/>
                </a:solidFill>
                <a:latin typeface="GoudyOlSt BT" charset="0"/>
              </a:rPr>
              <a:t>Bloodflower</a:t>
            </a:r>
          </a:p>
        </p:txBody>
      </p:sp>
      <p:sp>
        <p:nvSpPr>
          <p:cNvPr id="717827" name="Rectangle 3"/>
          <p:cNvSpPr>
            <a:spLocks noChangeArrowheads="1"/>
          </p:cNvSpPr>
          <p:nvPr/>
        </p:nvSpPr>
        <p:spPr bwMode="auto">
          <a:xfrm>
            <a:off x="457200" y="1219200"/>
            <a:ext cx="2667000" cy="502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0">
                <a:solidFill>
                  <a:srgbClr val="FF00FF"/>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marL="342900" indent="-342900">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fontAlgn="base">
              <a:spcBef>
                <a:spcPct val="0"/>
              </a:spcBef>
              <a:spcAft>
                <a:spcPct val="0"/>
              </a:spcAft>
              <a:defRPr sz="2400">
                <a:solidFill>
                  <a:schemeClr val="tx1"/>
                </a:solidFill>
                <a:latin typeface="Times New Roman" charset="0"/>
              </a:defRPr>
            </a:lvl6pPr>
            <a:lvl7pPr marL="2971800" indent="-228600" fontAlgn="base">
              <a:spcBef>
                <a:spcPct val="0"/>
              </a:spcBef>
              <a:spcAft>
                <a:spcPct val="0"/>
              </a:spcAft>
              <a:defRPr sz="2400">
                <a:solidFill>
                  <a:schemeClr val="tx1"/>
                </a:solidFill>
                <a:latin typeface="Times New Roman" charset="0"/>
              </a:defRPr>
            </a:lvl7pPr>
            <a:lvl8pPr marL="3429000" indent="-228600" fontAlgn="base">
              <a:spcBef>
                <a:spcPct val="0"/>
              </a:spcBef>
              <a:spcAft>
                <a:spcPct val="0"/>
              </a:spcAft>
              <a:defRPr sz="2400">
                <a:solidFill>
                  <a:schemeClr val="tx1"/>
                </a:solidFill>
                <a:latin typeface="Times New Roman" charset="0"/>
              </a:defRPr>
            </a:lvl8pPr>
            <a:lvl9pPr marL="3886200" indent="-228600" fontAlgn="base">
              <a:spcBef>
                <a:spcPct val="0"/>
              </a:spcBef>
              <a:spcAft>
                <a:spcPct val="0"/>
              </a:spcAft>
              <a:defRPr sz="2400">
                <a:solidFill>
                  <a:schemeClr val="tx1"/>
                </a:solidFill>
                <a:latin typeface="Times New Roman" charset="0"/>
              </a:defRPr>
            </a:lvl9pPr>
          </a:lstStyle>
          <a:p>
            <a:pPr>
              <a:lnSpc>
                <a:spcPct val="70000"/>
              </a:lnSpc>
              <a:spcBef>
                <a:spcPct val="5000"/>
              </a:spcBef>
            </a:pPr>
            <a:endParaRPr lang="en-US" altLang="en-US" i="0">
              <a:solidFill>
                <a:srgbClr val="FF00FF"/>
              </a:solidFill>
              <a:latin typeface="Bernhard Modern Roman" charset="0"/>
            </a:endParaRPr>
          </a:p>
          <a:p>
            <a:pPr>
              <a:lnSpc>
                <a:spcPct val="70000"/>
              </a:lnSpc>
              <a:spcBef>
                <a:spcPct val="5000"/>
              </a:spcBef>
            </a:pPr>
            <a:r>
              <a:rPr lang="en-US" altLang="en-US" sz="2000" i="0">
                <a:solidFill>
                  <a:srgbClr val="FF00FF"/>
                </a:solidFill>
                <a:latin typeface="Bernhard Modern Roman" charset="0"/>
              </a:rPr>
              <a:t>Characteristics:  </a:t>
            </a:r>
            <a:endParaRPr lang="en-US" altLang="en-US" sz="2000" i="0">
              <a:solidFill>
                <a:srgbClr val="FFFF00"/>
              </a:solidFill>
              <a:latin typeface="Bernhard Modern Roman" charset="0"/>
            </a:endParaRPr>
          </a:p>
          <a:p>
            <a:pPr>
              <a:lnSpc>
                <a:spcPct val="70000"/>
              </a:lnSpc>
              <a:spcBef>
                <a:spcPct val="5000"/>
              </a:spcBef>
            </a:pPr>
            <a:r>
              <a:rPr lang="en-US" altLang="en-US" sz="2000" i="0">
                <a:solidFill>
                  <a:srgbClr val="FFFF00"/>
                </a:solidFill>
                <a:latin typeface="Bernhard Modern Roman" charset="0"/>
              </a:rPr>
              <a:t>	</a:t>
            </a:r>
            <a:r>
              <a:rPr lang="en-US" altLang="en-US" sz="2000" i="0">
                <a:solidFill>
                  <a:schemeClr val="bg1"/>
                </a:solidFill>
                <a:latin typeface="Bernhard Modern Roman" charset="0"/>
              </a:rPr>
              <a:t>Nectar source</a:t>
            </a:r>
          </a:p>
          <a:p>
            <a:pPr>
              <a:lnSpc>
                <a:spcPct val="70000"/>
              </a:lnSpc>
              <a:spcBef>
                <a:spcPct val="5000"/>
              </a:spcBef>
            </a:pPr>
            <a:r>
              <a:rPr lang="en-US" altLang="en-US" sz="2000" i="0">
                <a:solidFill>
                  <a:schemeClr val="bg1"/>
                </a:solidFill>
                <a:latin typeface="Bernhard Modern Roman" charset="0"/>
              </a:rPr>
              <a:t>	Drought tolerant</a:t>
            </a:r>
          </a:p>
          <a:p>
            <a:pPr>
              <a:lnSpc>
                <a:spcPct val="70000"/>
              </a:lnSpc>
              <a:spcBef>
                <a:spcPct val="5000"/>
              </a:spcBef>
            </a:pPr>
            <a:r>
              <a:rPr lang="en-US" altLang="en-US" sz="2000" i="0">
                <a:solidFill>
                  <a:schemeClr val="bg1"/>
                </a:solidFill>
                <a:latin typeface="Bernhard Modern Roman" charset="0"/>
              </a:rPr>
              <a:t>	48-60 inches tall</a:t>
            </a:r>
          </a:p>
          <a:p>
            <a:pPr>
              <a:lnSpc>
                <a:spcPct val="70000"/>
              </a:lnSpc>
              <a:spcBef>
                <a:spcPct val="5000"/>
              </a:spcBef>
            </a:pPr>
            <a:endParaRPr lang="en-US" altLang="en-US" sz="2000" i="0">
              <a:solidFill>
                <a:srgbClr val="FF00FF"/>
              </a:solidFill>
              <a:latin typeface="Bernhard Modern Roman" charset="0"/>
            </a:endParaRPr>
          </a:p>
          <a:p>
            <a:pPr>
              <a:lnSpc>
                <a:spcPct val="70000"/>
              </a:lnSpc>
              <a:spcBef>
                <a:spcPct val="5000"/>
              </a:spcBef>
            </a:pPr>
            <a:r>
              <a:rPr lang="en-US" altLang="en-US" sz="2000" i="0">
                <a:solidFill>
                  <a:srgbClr val="FF00FF"/>
                </a:solidFill>
                <a:latin typeface="Bernhard Modern Roman" charset="0"/>
              </a:rPr>
              <a:t>Location:</a:t>
            </a:r>
          </a:p>
          <a:p>
            <a:pPr>
              <a:lnSpc>
                <a:spcPct val="70000"/>
              </a:lnSpc>
              <a:spcBef>
                <a:spcPct val="5000"/>
              </a:spcBef>
            </a:pPr>
            <a:r>
              <a:rPr lang="en-US" altLang="en-US" sz="2000" i="0">
                <a:solidFill>
                  <a:srgbClr val="FFFF00"/>
                </a:solidFill>
                <a:latin typeface="Bernhard Modern Roman" charset="0"/>
              </a:rPr>
              <a:t>	</a:t>
            </a:r>
            <a:r>
              <a:rPr lang="en-US" altLang="en-US" sz="2000" i="0">
                <a:solidFill>
                  <a:schemeClr val="bg1"/>
                </a:solidFill>
                <a:latin typeface="Bernhard Modern Roman" charset="0"/>
              </a:rPr>
              <a:t>Full sun bedding</a:t>
            </a:r>
          </a:p>
          <a:p>
            <a:pPr>
              <a:lnSpc>
                <a:spcPct val="70000"/>
              </a:lnSpc>
              <a:spcBef>
                <a:spcPct val="5000"/>
              </a:spcBef>
            </a:pPr>
            <a:endParaRPr lang="en-US" altLang="en-US" sz="2000" i="0">
              <a:solidFill>
                <a:srgbClr val="FFFF00"/>
              </a:solidFill>
              <a:latin typeface="Bernhard Modern Roman" charset="0"/>
            </a:endParaRPr>
          </a:p>
          <a:p>
            <a:pPr>
              <a:lnSpc>
                <a:spcPct val="70000"/>
              </a:lnSpc>
              <a:spcBef>
                <a:spcPct val="5000"/>
              </a:spcBef>
            </a:pPr>
            <a:r>
              <a:rPr lang="en-US" altLang="en-US" sz="2000" i="0">
                <a:solidFill>
                  <a:srgbClr val="FF00FF"/>
                </a:solidFill>
                <a:latin typeface="Bernhard Modern Roman" charset="0"/>
              </a:rPr>
              <a:t>Plant Spacing:</a:t>
            </a:r>
          </a:p>
          <a:p>
            <a:pPr>
              <a:lnSpc>
                <a:spcPct val="70000"/>
              </a:lnSpc>
              <a:spcBef>
                <a:spcPct val="5000"/>
              </a:spcBef>
            </a:pPr>
            <a:r>
              <a:rPr lang="en-US" altLang="en-US" sz="2000" i="0">
                <a:solidFill>
                  <a:srgbClr val="FFFF00"/>
                </a:solidFill>
                <a:latin typeface="Bernhard Modern Roman" charset="0"/>
              </a:rPr>
              <a:t>	</a:t>
            </a:r>
            <a:r>
              <a:rPr lang="en-US" altLang="en-US" sz="2000" i="0">
                <a:solidFill>
                  <a:schemeClr val="bg1"/>
                </a:solidFill>
                <a:latin typeface="Bernhard Modern Roman" charset="0"/>
              </a:rPr>
              <a:t>4-6 inch centers</a:t>
            </a:r>
          </a:p>
          <a:p>
            <a:pPr>
              <a:lnSpc>
                <a:spcPct val="70000"/>
              </a:lnSpc>
              <a:spcBef>
                <a:spcPct val="5000"/>
              </a:spcBef>
            </a:pPr>
            <a:endParaRPr lang="en-US" altLang="en-US" sz="2000" i="0">
              <a:solidFill>
                <a:srgbClr val="FFFF00"/>
              </a:solidFill>
              <a:latin typeface="Bernhard Modern Roman" charset="0"/>
            </a:endParaRPr>
          </a:p>
          <a:p>
            <a:pPr>
              <a:lnSpc>
                <a:spcPct val="70000"/>
              </a:lnSpc>
              <a:spcBef>
                <a:spcPct val="5000"/>
              </a:spcBef>
            </a:pPr>
            <a:r>
              <a:rPr lang="en-US" altLang="en-US" sz="2000" i="0">
                <a:solidFill>
                  <a:srgbClr val="FF00FF"/>
                </a:solidFill>
                <a:latin typeface="Bernhard Modern Roman" charset="0"/>
              </a:rPr>
              <a:t>Care and Feeding:  </a:t>
            </a:r>
          </a:p>
          <a:p>
            <a:pPr>
              <a:lnSpc>
                <a:spcPct val="70000"/>
              </a:lnSpc>
              <a:spcBef>
                <a:spcPct val="5000"/>
              </a:spcBef>
            </a:pPr>
            <a:r>
              <a:rPr lang="en-US" altLang="en-US" sz="2000" i="0">
                <a:solidFill>
                  <a:srgbClr val="FFFF00"/>
                </a:solidFill>
                <a:latin typeface="Bernhard Modern Roman" charset="0"/>
              </a:rPr>
              <a:t>	</a:t>
            </a:r>
            <a:r>
              <a:rPr lang="en-US" altLang="en-US" sz="2000" i="0">
                <a:solidFill>
                  <a:schemeClr val="bg1"/>
                </a:solidFill>
                <a:latin typeface="Bernhard Modern Roman" charset="0"/>
              </a:rPr>
              <a:t>Moderate fertility </a:t>
            </a:r>
          </a:p>
          <a:p>
            <a:pPr>
              <a:lnSpc>
                <a:spcPct val="70000"/>
              </a:lnSpc>
              <a:spcBef>
                <a:spcPct val="5000"/>
              </a:spcBef>
            </a:pPr>
            <a:r>
              <a:rPr lang="en-US" altLang="en-US" sz="2000" i="0">
                <a:solidFill>
                  <a:schemeClr val="bg1"/>
                </a:solidFill>
                <a:latin typeface="Bernhard Modern Roman" charset="0"/>
              </a:rPr>
              <a:t>	Deer resistant</a:t>
            </a:r>
          </a:p>
          <a:p>
            <a:pPr>
              <a:lnSpc>
                <a:spcPct val="70000"/>
              </a:lnSpc>
              <a:spcBef>
                <a:spcPct val="5000"/>
              </a:spcBef>
            </a:pPr>
            <a:r>
              <a:rPr lang="en-US" altLang="en-US" sz="2000" i="0">
                <a:solidFill>
                  <a:schemeClr val="bg1"/>
                </a:solidFill>
                <a:latin typeface="Bernhard Modern Roman" charset="0"/>
              </a:rPr>
              <a:t>	</a:t>
            </a:r>
            <a:endParaRPr lang="en-US" altLang="en-US" sz="2000" i="0">
              <a:solidFill>
                <a:srgbClr val="FFFF00"/>
              </a:solidFill>
              <a:latin typeface="Bernhard Modern Roman" charset="0"/>
            </a:endParaRPr>
          </a:p>
          <a:p>
            <a:pPr>
              <a:lnSpc>
                <a:spcPct val="70000"/>
              </a:lnSpc>
              <a:spcBef>
                <a:spcPct val="5000"/>
              </a:spcBef>
            </a:pPr>
            <a:r>
              <a:rPr lang="en-US" altLang="en-US" sz="2000" i="0">
                <a:solidFill>
                  <a:srgbClr val="FF00FF"/>
                </a:solidFill>
                <a:latin typeface="Bernhard Modern Roman" charset="0"/>
              </a:rPr>
              <a:t>Bloom Period:	</a:t>
            </a:r>
          </a:p>
          <a:p>
            <a:pPr>
              <a:lnSpc>
                <a:spcPct val="70000"/>
              </a:lnSpc>
              <a:spcBef>
                <a:spcPct val="5000"/>
              </a:spcBef>
            </a:pPr>
            <a:r>
              <a:rPr lang="en-US" altLang="en-US" sz="2000" i="0">
                <a:solidFill>
                  <a:srgbClr val="FFFF00"/>
                </a:solidFill>
                <a:latin typeface="Bernhard Modern Roman" charset="0"/>
              </a:rPr>
              <a:t>	</a:t>
            </a:r>
            <a:r>
              <a:rPr lang="en-US" altLang="en-US" sz="2000" i="0">
                <a:solidFill>
                  <a:schemeClr val="bg1"/>
                </a:solidFill>
                <a:latin typeface="Bernhard Modern Roman" charset="0"/>
              </a:rPr>
              <a:t>June – October</a:t>
            </a:r>
          </a:p>
          <a:p>
            <a:pPr>
              <a:lnSpc>
                <a:spcPct val="70000"/>
              </a:lnSpc>
              <a:spcBef>
                <a:spcPct val="5000"/>
              </a:spcBef>
            </a:pPr>
            <a:endParaRPr lang="en-US" altLang="en-US" sz="2000" i="0">
              <a:solidFill>
                <a:srgbClr val="FFFF00"/>
              </a:solidFill>
              <a:latin typeface="Bernhard Modern Roman" charset="0"/>
            </a:endParaRPr>
          </a:p>
          <a:p>
            <a:pPr>
              <a:lnSpc>
                <a:spcPct val="70000"/>
              </a:lnSpc>
              <a:spcBef>
                <a:spcPct val="5000"/>
              </a:spcBef>
            </a:pPr>
            <a:r>
              <a:rPr lang="en-US" altLang="en-US" sz="2000" i="0">
                <a:solidFill>
                  <a:srgbClr val="FF00FF"/>
                </a:solidFill>
                <a:latin typeface="Bernhard Modern Roman" charset="0"/>
              </a:rPr>
              <a:t>Culture Concerns:</a:t>
            </a:r>
            <a:endParaRPr lang="en-US" altLang="en-US" sz="2000" i="0">
              <a:solidFill>
                <a:schemeClr val="bg1"/>
              </a:solidFill>
              <a:latin typeface="Bernhard Modern Roman" charset="0"/>
            </a:endParaRPr>
          </a:p>
          <a:p>
            <a:pPr>
              <a:lnSpc>
                <a:spcPct val="70000"/>
              </a:lnSpc>
              <a:spcBef>
                <a:spcPct val="5000"/>
              </a:spcBef>
            </a:pPr>
            <a:r>
              <a:rPr lang="en-US" altLang="en-US" sz="2000" i="0">
                <a:solidFill>
                  <a:schemeClr val="bg1"/>
                </a:solidFill>
                <a:latin typeface="Bernhard Modern Roman" charset="0"/>
              </a:rPr>
              <a:t>	Aphids</a:t>
            </a:r>
          </a:p>
          <a:p>
            <a:pPr>
              <a:lnSpc>
                <a:spcPct val="70000"/>
              </a:lnSpc>
              <a:spcBef>
                <a:spcPct val="5000"/>
              </a:spcBef>
            </a:pPr>
            <a:r>
              <a:rPr lang="en-US" altLang="en-US" sz="2000" i="0">
                <a:solidFill>
                  <a:schemeClr val="bg1"/>
                </a:solidFill>
                <a:latin typeface="Bernhard Modern Roman" charset="0"/>
              </a:rPr>
              <a:t>	Well drained soils</a:t>
            </a:r>
          </a:p>
          <a:p>
            <a:pPr>
              <a:lnSpc>
                <a:spcPct val="70000"/>
              </a:lnSpc>
              <a:spcBef>
                <a:spcPct val="5000"/>
              </a:spcBef>
            </a:pPr>
            <a:endParaRPr lang="en-US" altLang="en-US" i="0">
              <a:solidFill>
                <a:schemeClr val="hlink"/>
              </a:solidFill>
              <a:latin typeface="GoudyOlSt BT" charset="0"/>
            </a:endParaRPr>
          </a:p>
        </p:txBody>
      </p:sp>
      <p:sp>
        <p:nvSpPr>
          <p:cNvPr id="717828" name="Rectangle 4"/>
          <p:cNvSpPr>
            <a:spLocks noChangeArrowheads="1"/>
          </p:cNvSpPr>
          <p:nvPr/>
        </p:nvSpPr>
        <p:spPr bwMode="auto">
          <a:xfrm>
            <a:off x="4876800" y="5741988"/>
            <a:ext cx="29194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i="0">
                <a:solidFill>
                  <a:schemeClr val="hlink"/>
                </a:solidFill>
                <a:latin typeface="GoudyOlSt BT" charset="0"/>
              </a:rPr>
              <a:t>Asclepias currasavica</a:t>
            </a:r>
          </a:p>
        </p:txBody>
      </p:sp>
      <p:pic>
        <p:nvPicPr>
          <p:cNvPr id="717829" name="Picture 5" descr="plant17"/>
          <p:cNvPicPr>
            <a:picLocks noChangeAspect="1" noChangeArrowheads="1"/>
          </p:cNvPicPr>
          <p:nvPr/>
        </p:nvPicPr>
        <p:blipFill>
          <a:blip r:embed="rId2">
            <a:lum bright="4000" contrast="34000"/>
            <a:extLst>
              <a:ext uri="{28A0092B-C50C-407E-A947-70E740481C1C}">
                <a14:useLocalDpi xmlns:a14="http://schemas.microsoft.com/office/drawing/2010/main" val="0"/>
              </a:ext>
            </a:extLst>
          </a:blip>
          <a:srcRect/>
          <a:stretch>
            <a:fillRect/>
          </a:stretch>
        </p:blipFill>
        <p:spPr bwMode="auto">
          <a:xfrm>
            <a:off x="3733800" y="1600200"/>
            <a:ext cx="4572000" cy="39973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4"/>
          <p:cNvSpPr>
            <a:spLocks noGrp="1"/>
          </p:cNvSpPr>
          <p:nvPr>
            <p:ph type="sldNum" sz="quarter" idx="12"/>
          </p:nvPr>
        </p:nvSpPr>
        <p:spPr/>
        <p:txBody>
          <a:bodyPr/>
          <a:lstStyle/>
          <a:p>
            <a:fld id="{2C763B53-4F4C-F143-95E6-5551BD117E5B}" type="slidenum">
              <a:rPr lang="en-US" altLang="en-US"/>
              <a:pPr/>
              <a:t>166</a:t>
            </a:fld>
            <a:endParaRPr lang="en-US" altLang="en-US"/>
          </a:p>
        </p:txBody>
      </p:sp>
      <p:pic>
        <p:nvPicPr>
          <p:cNvPr id="718850" name="Picture 2" descr="lantana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6600" y="1752600"/>
            <a:ext cx="5105400" cy="3830638"/>
          </a:xfrm>
          <a:prstGeom prst="rect">
            <a:avLst/>
          </a:prstGeom>
          <a:noFill/>
          <a:extLst>
            <a:ext uri="{909E8E84-426E-40DD-AFC4-6F175D3DCCD1}">
              <a14:hiddenFill xmlns:a14="http://schemas.microsoft.com/office/drawing/2010/main">
                <a:solidFill>
                  <a:srgbClr val="FFFFFF"/>
                </a:solidFill>
              </a14:hiddenFill>
            </a:ext>
          </a:extLst>
        </p:spPr>
      </p:pic>
      <p:sp>
        <p:nvSpPr>
          <p:cNvPr id="718851" name="Rectangle 3"/>
          <p:cNvSpPr>
            <a:spLocks noChangeArrowheads="1"/>
          </p:cNvSpPr>
          <p:nvPr/>
        </p:nvSpPr>
        <p:spPr bwMode="auto">
          <a:xfrm>
            <a:off x="2438400" y="228600"/>
            <a:ext cx="4814888" cy="8239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spAutoFit/>
          </a:bodyPr>
          <a:lstStyle/>
          <a:p>
            <a:pPr algn="ctr"/>
            <a:r>
              <a:rPr lang="en-US" altLang="en-US" sz="4800" i="0">
                <a:solidFill>
                  <a:srgbClr val="FFFF00"/>
                </a:solidFill>
                <a:latin typeface="GoudyOlSt BT" charset="0"/>
              </a:rPr>
              <a:t>Running Lantana </a:t>
            </a:r>
          </a:p>
        </p:txBody>
      </p:sp>
      <p:sp>
        <p:nvSpPr>
          <p:cNvPr id="718852" name="Rectangle 4"/>
          <p:cNvSpPr>
            <a:spLocks noChangeArrowheads="1"/>
          </p:cNvSpPr>
          <p:nvPr/>
        </p:nvSpPr>
        <p:spPr bwMode="auto">
          <a:xfrm>
            <a:off x="4495800" y="5715000"/>
            <a:ext cx="31337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i="0">
                <a:solidFill>
                  <a:schemeClr val="hlink"/>
                </a:solidFill>
                <a:latin typeface="GoudyOlSt BT" charset="0"/>
              </a:rPr>
              <a:t>Lantana montevidensis</a:t>
            </a:r>
          </a:p>
        </p:txBody>
      </p:sp>
      <p:sp>
        <p:nvSpPr>
          <p:cNvPr id="718853" name="Rectangle 5"/>
          <p:cNvSpPr>
            <a:spLocks noChangeArrowheads="1"/>
          </p:cNvSpPr>
          <p:nvPr/>
        </p:nvSpPr>
        <p:spPr bwMode="auto">
          <a:xfrm>
            <a:off x="609600" y="1143000"/>
            <a:ext cx="2667000" cy="502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0">
                <a:solidFill>
                  <a:srgbClr val="FF00FF"/>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marL="342900" indent="-342900">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fontAlgn="base">
              <a:spcBef>
                <a:spcPct val="0"/>
              </a:spcBef>
              <a:spcAft>
                <a:spcPct val="0"/>
              </a:spcAft>
              <a:defRPr sz="2400">
                <a:solidFill>
                  <a:schemeClr val="tx1"/>
                </a:solidFill>
                <a:latin typeface="Times New Roman" charset="0"/>
              </a:defRPr>
            </a:lvl6pPr>
            <a:lvl7pPr marL="2971800" indent="-228600" fontAlgn="base">
              <a:spcBef>
                <a:spcPct val="0"/>
              </a:spcBef>
              <a:spcAft>
                <a:spcPct val="0"/>
              </a:spcAft>
              <a:defRPr sz="2400">
                <a:solidFill>
                  <a:schemeClr val="tx1"/>
                </a:solidFill>
                <a:latin typeface="Times New Roman" charset="0"/>
              </a:defRPr>
            </a:lvl7pPr>
            <a:lvl8pPr marL="3429000" indent="-228600" fontAlgn="base">
              <a:spcBef>
                <a:spcPct val="0"/>
              </a:spcBef>
              <a:spcAft>
                <a:spcPct val="0"/>
              </a:spcAft>
              <a:defRPr sz="2400">
                <a:solidFill>
                  <a:schemeClr val="tx1"/>
                </a:solidFill>
                <a:latin typeface="Times New Roman" charset="0"/>
              </a:defRPr>
            </a:lvl8pPr>
            <a:lvl9pPr marL="3886200" indent="-228600" fontAlgn="base">
              <a:spcBef>
                <a:spcPct val="0"/>
              </a:spcBef>
              <a:spcAft>
                <a:spcPct val="0"/>
              </a:spcAft>
              <a:defRPr sz="2400">
                <a:solidFill>
                  <a:schemeClr val="tx1"/>
                </a:solidFill>
                <a:latin typeface="Times New Roman" charset="0"/>
              </a:defRPr>
            </a:lvl9pPr>
          </a:lstStyle>
          <a:p>
            <a:pPr>
              <a:lnSpc>
                <a:spcPct val="70000"/>
              </a:lnSpc>
              <a:spcBef>
                <a:spcPct val="5000"/>
              </a:spcBef>
            </a:pPr>
            <a:endParaRPr lang="en-US" altLang="en-US" i="0">
              <a:solidFill>
                <a:srgbClr val="FF00FF"/>
              </a:solidFill>
              <a:latin typeface="Bernhard Modern Roman" charset="0"/>
            </a:endParaRPr>
          </a:p>
          <a:p>
            <a:pPr>
              <a:lnSpc>
                <a:spcPct val="70000"/>
              </a:lnSpc>
              <a:spcBef>
                <a:spcPct val="5000"/>
              </a:spcBef>
            </a:pPr>
            <a:r>
              <a:rPr lang="en-US" altLang="en-US" sz="2000" i="0">
                <a:solidFill>
                  <a:srgbClr val="FF00FF"/>
                </a:solidFill>
                <a:latin typeface="Bernhard Modern Roman" charset="0"/>
              </a:rPr>
              <a:t>Characteristics:  </a:t>
            </a:r>
            <a:endParaRPr lang="en-US" altLang="en-US" sz="2000" i="0">
              <a:solidFill>
                <a:srgbClr val="FFFF00"/>
              </a:solidFill>
              <a:latin typeface="Bernhard Modern Roman" charset="0"/>
            </a:endParaRPr>
          </a:p>
          <a:p>
            <a:pPr>
              <a:lnSpc>
                <a:spcPct val="70000"/>
              </a:lnSpc>
              <a:spcBef>
                <a:spcPct val="5000"/>
              </a:spcBef>
            </a:pPr>
            <a:r>
              <a:rPr lang="en-US" altLang="en-US" sz="2000" i="0">
                <a:solidFill>
                  <a:srgbClr val="FFFF00"/>
                </a:solidFill>
                <a:latin typeface="Bernhard Modern Roman" charset="0"/>
              </a:rPr>
              <a:t>	</a:t>
            </a:r>
            <a:r>
              <a:rPr lang="en-US" altLang="en-US" sz="2000" i="0">
                <a:solidFill>
                  <a:schemeClr val="bg1"/>
                </a:solidFill>
                <a:latin typeface="Bernhard Modern Roman" charset="0"/>
              </a:rPr>
              <a:t>Nectar source</a:t>
            </a:r>
          </a:p>
          <a:p>
            <a:pPr>
              <a:lnSpc>
                <a:spcPct val="70000"/>
              </a:lnSpc>
              <a:spcBef>
                <a:spcPct val="5000"/>
              </a:spcBef>
            </a:pPr>
            <a:r>
              <a:rPr lang="en-US" altLang="en-US" sz="2000" i="0">
                <a:solidFill>
                  <a:schemeClr val="bg1"/>
                </a:solidFill>
                <a:latin typeface="Bernhard Modern Roman" charset="0"/>
              </a:rPr>
              <a:t>	Spreading groundcover</a:t>
            </a:r>
          </a:p>
          <a:p>
            <a:pPr>
              <a:lnSpc>
                <a:spcPct val="70000"/>
              </a:lnSpc>
              <a:spcBef>
                <a:spcPct val="5000"/>
              </a:spcBef>
            </a:pPr>
            <a:r>
              <a:rPr lang="en-US" altLang="en-US" sz="2000" i="0">
                <a:solidFill>
                  <a:schemeClr val="bg1"/>
                </a:solidFill>
                <a:latin typeface="Bernhard Modern Roman" charset="0"/>
              </a:rPr>
              <a:t>	12 – 15 inches tall</a:t>
            </a:r>
          </a:p>
          <a:p>
            <a:pPr>
              <a:lnSpc>
                <a:spcPct val="70000"/>
              </a:lnSpc>
              <a:spcBef>
                <a:spcPct val="5000"/>
              </a:spcBef>
            </a:pPr>
            <a:endParaRPr lang="en-US" altLang="en-US" sz="2000" i="0">
              <a:solidFill>
                <a:srgbClr val="FF00FF"/>
              </a:solidFill>
              <a:latin typeface="Bernhard Modern Roman" charset="0"/>
            </a:endParaRPr>
          </a:p>
          <a:p>
            <a:pPr>
              <a:lnSpc>
                <a:spcPct val="70000"/>
              </a:lnSpc>
              <a:spcBef>
                <a:spcPct val="5000"/>
              </a:spcBef>
            </a:pPr>
            <a:r>
              <a:rPr lang="en-US" altLang="en-US" sz="2000" i="0">
                <a:solidFill>
                  <a:srgbClr val="FF00FF"/>
                </a:solidFill>
                <a:latin typeface="Bernhard Modern Roman" charset="0"/>
              </a:rPr>
              <a:t>Location:</a:t>
            </a:r>
          </a:p>
          <a:p>
            <a:pPr>
              <a:lnSpc>
                <a:spcPct val="70000"/>
              </a:lnSpc>
              <a:spcBef>
                <a:spcPct val="5000"/>
              </a:spcBef>
            </a:pPr>
            <a:r>
              <a:rPr lang="en-US" altLang="en-US" sz="2000" i="0">
                <a:solidFill>
                  <a:srgbClr val="FFFF00"/>
                </a:solidFill>
                <a:latin typeface="Bernhard Modern Roman" charset="0"/>
              </a:rPr>
              <a:t>	</a:t>
            </a:r>
            <a:r>
              <a:rPr lang="en-US" altLang="en-US" sz="2000" i="0">
                <a:solidFill>
                  <a:schemeClr val="bg1"/>
                </a:solidFill>
                <a:latin typeface="Bernhard Modern Roman" charset="0"/>
              </a:rPr>
              <a:t>Full sun bedding</a:t>
            </a:r>
          </a:p>
          <a:p>
            <a:pPr>
              <a:lnSpc>
                <a:spcPct val="70000"/>
              </a:lnSpc>
              <a:spcBef>
                <a:spcPct val="5000"/>
              </a:spcBef>
            </a:pPr>
            <a:endParaRPr lang="en-US" altLang="en-US" sz="2000" i="0">
              <a:solidFill>
                <a:srgbClr val="FFFF00"/>
              </a:solidFill>
              <a:latin typeface="Bernhard Modern Roman" charset="0"/>
            </a:endParaRPr>
          </a:p>
          <a:p>
            <a:pPr>
              <a:lnSpc>
                <a:spcPct val="70000"/>
              </a:lnSpc>
              <a:spcBef>
                <a:spcPct val="5000"/>
              </a:spcBef>
            </a:pPr>
            <a:r>
              <a:rPr lang="en-US" altLang="en-US" sz="2000" i="0">
                <a:solidFill>
                  <a:srgbClr val="FF00FF"/>
                </a:solidFill>
                <a:latin typeface="Bernhard Modern Roman" charset="0"/>
              </a:rPr>
              <a:t>Plant Size:</a:t>
            </a:r>
          </a:p>
          <a:p>
            <a:pPr>
              <a:lnSpc>
                <a:spcPct val="70000"/>
              </a:lnSpc>
              <a:spcBef>
                <a:spcPct val="5000"/>
              </a:spcBef>
            </a:pPr>
            <a:r>
              <a:rPr lang="en-US" altLang="en-US" sz="2000" i="0">
                <a:solidFill>
                  <a:srgbClr val="FFFF00"/>
                </a:solidFill>
                <a:latin typeface="Bernhard Modern Roman" charset="0"/>
              </a:rPr>
              <a:t>	</a:t>
            </a:r>
            <a:r>
              <a:rPr lang="en-US" altLang="en-US" sz="2000" i="0">
                <a:solidFill>
                  <a:schemeClr val="bg1"/>
                </a:solidFill>
                <a:latin typeface="Bernhard Modern Roman" charset="0"/>
              </a:rPr>
              <a:t>12 inches centers</a:t>
            </a:r>
          </a:p>
          <a:p>
            <a:pPr>
              <a:lnSpc>
                <a:spcPct val="70000"/>
              </a:lnSpc>
              <a:spcBef>
                <a:spcPct val="5000"/>
              </a:spcBef>
            </a:pPr>
            <a:endParaRPr lang="en-US" altLang="en-US" sz="2000" i="0">
              <a:solidFill>
                <a:srgbClr val="FFFF00"/>
              </a:solidFill>
              <a:latin typeface="Bernhard Modern Roman" charset="0"/>
            </a:endParaRPr>
          </a:p>
          <a:p>
            <a:pPr>
              <a:lnSpc>
                <a:spcPct val="70000"/>
              </a:lnSpc>
              <a:spcBef>
                <a:spcPct val="5000"/>
              </a:spcBef>
            </a:pPr>
            <a:r>
              <a:rPr lang="en-US" altLang="en-US" sz="2000" i="0">
                <a:solidFill>
                  <a:srgbClr val="FF00FF"/>
                </a:solidFill>
                <a:latin typeface="Bernhard Modern Roman" charset="0"/>
              </a:rPr>
              <a:t>Care and Feeding:  </a:t>
            </a:r>
          </a:p>
          <a:p>
            <a:pPr>
              <a:lnSpc>
                <a:spcPct val="70000"/>
              </a:lnSpc>
              <a:spcBef>
                <a:spcPct val="5000"/>
              </a:spcBef>
            </a:pPr>
            <a:r>
              <a:rPr lang="en-US" altLang="en-US" sz="2000" i="0">
                <a:solidFill>
                  <a:srgbClr val="FFFF00"/>
                </a:solidFill>
                <a:latin typeface="Bernhard Modern Roman" charset="0"/>
              </a:rPr>
              <a:t>	</a:t>
            </a:r>
            <a:r>
              <a:rPr lang="en-US" altLang="en-US" sz="2000" i="0">
                <a:solidFill>
                  <a:schemeClr val="bg1"/>
                </a:solidFill>
                <a:latin typeface="Bernhard Modern Roman" charset="0"/>
              </a:rPr>
              <a:t>Moderate fertility</a:t>
            </a:r>
          </a:p>
          <a:p>
            <a:pPr>
              <a:lnSpc>
                <a:spcPct val="70000"/>
              </a:lnSpc>
              <a:spcBef>
                <a:spcPct val="5000"/>
              </a:spcBef>
            </a:pPr>
            <a:r>
              <a:rPr lang="en-US" altLang="en-US" sz="2000" i="0">
                <a:solidFill>
                  <a:schemeClr val="bg1"/>
                </a:solidFill>
                <a:latin typeface="Bernhard Modern Roman" charset="0"/>
              </a:rPr>
              <a:t>	Deer resistant  </a:t>
            </a:r>
          </a:p>
          <a:p>
            <a:pPr>
              <a:lnSpc>
                <a:spcPct val="70000"/>
              </a:lnSpc>
              <a:spcBef>
                <a:spcPct val="5000"/>
              </a:spcBef>
            </a:pPr>
            <a:endParaRPr lang="en-US" altLang="en-US" sz="2000" i="0">
              <a:solidFill>
                <a:srgbClr val="FFFF00"/>
              </a:solidFill>
              <a:latin typeface="Bernhard Modern Roman" charset="0"/>
            </a:endParaRPr>
          </a:p>
          <a:p>
            <a:pPr>
              <a:lnSpc>
                <a:spcPct val="70000"/>
              </a:lnSpc>
              <a:spcBef>
                <a:spcPct val="5000"/>
              </a:spcBef>
            </a:pPr>
            <a:r>
              <a:rPr lang="en-US" altLang="en-US" sz="2000" i="0">
                <a:solidFill>
                  <a:srgbClr val="FF00FF"/>
                </a:solidFill>
                <a:latin typeface="Bernhard Modern Roman" charset="0"/>
              </a:rPr>
              <a:t>Bloom Period:	</a:t>
            </a:r>
          </a:p>
          <a:p>
            <a:pPr>
              <a:lnSpc>
                <a:spcPct val="70000"/>
              </a:lnSpc>
              <a:spcBef>
                <a:spcPct val="5000"/>
              </a:spcBef>
            </a:pPr>
            <a:r>
              <a:rPr lang="en-US" altLang="en-US" sz="2000" i="0">
                <a:solidFill>
                  <a:srgbClr val="FFFF00"/>
                </a:solidFill>
                <a:latin typeface="Bernhard Modern Roman" charset="0"/>
              </a:rPr>
              <a:t>	</a:t>
            </a:r>
            <a:r>
              <a:rPr lang="en-US" altLang="en-US" sz="2000" i="0">
                <a:solidFill>
                  <a:schemeClr val="bg1"/>
                </a:solidFill>
                <a:latin typeface="Bernhard Modern Roman" charset="0"/>
              </a:rPr>
              <a:t>May – October</a:t>
            </a:r>
          </a:p>
          <a:p>
            <a:pPr>
              <a:lnSpc>
                <a:spcPct val="70000"/>
              </a:lnSpc>
              <a:spcBef>
                <a:spcPct val="5000"/>
              </a:spcBef>
            </a:pPr>
            <a:endParaRPr lang="en-US" altLang="en-US" sz="2000" i="0">
              <a:solidFill>
                <a:srgbClr val="FFFF00"/>
              </a:solidFill>
              <a:latin typeface="Bernhard Modern Roman" charset="0"/>
            </a:endParaRPr>
          </a:p>
          <a:p>
            <a:pPr>
              <a:lnSpc>
                <a:spcPct val="70000"/>
              </a:lnSpc>
              <a:spcBef>
                <a:spcPct val="5000"/>
              </a:spcBef>
            </a:pPr>
            <a:r>
              <a:rPr lang="en-US" altLang="en-US" sz="2000" i="0">
                <a:solidFill>
                  <a:srgbClr val="FF00FF"/>
                </a:solidFill>
                <a:latin typeface="Bernhard Modern Roman" charset="0"/>
              </a:rPr>
              <a:t>Culture Concerns:</a:t>
            </a:r>
          </a:p>
          <a:p>
            <a:pPr>
              <a:lnSpc>
                <a:spcPct val="70000"/>
              </a:lnSpc>
              <a:spcBef>
                <a:spcPct val="5000"/>
              </a:spcBef>
            </a:pPr>
            <a:r>
              <a:rPr lang="en-US" altLang="en-US" sz="2000" i="0">
                <a:solidFill>
                  <a:srgbClr val="FFFF00"/>
                </a:solidFill>
                <a:latin typeface="Bernhard Modern Roman" charset="0"/>
              </a:rPr>
              <a:t>	</a:t>
            </a:r>
            <a:r>
              <a:rPr lang="en-US" altLang="en-US" sz="2000" i="0">
                <a:solidFill>
                  <a:schemeClr val="bg1"/>
                </a:solidFill>
                <a:latin typeface="Bernhard Modern Roman" charset="0"/>
              </a:rPr>
              <a:t>Well drained soils</a:t>
            </a:r>
          </a:p>
          <a:p>
            <a:pPr>
              <a:lnSpc>
                <a:spcPct val="70000"/>
              </a:lnSpc>
              <a:spcBef>
                <a:spcPct val="5000"/>
              </a:spcBef>
            </a:pPr>
            <a:endParaRPr lang="en-US" altLang="en-US" i="0">
              <a:solidFill>
                <a:schemeClr val="hlink"/>
              </a:solidFill>
              <a:latin typeface="GoudyOlSt BT" charset="0"/>
            </a:endParaRPr>
          </a:p>
        </p:txBody>
      </p:sp>
    </p:spTree>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7"/>
          <p:cNvSpPr>
            <a:spLocks noGrp="1"/>
          </p:cNvSpPr>
          <p:nvPr>
            <p:ph type="sldNum" sz="quarter" idx="12"/>
          </p:nvPr>
        </p:nvSpPr>
        <p:spPr/>
        <p:txBody>
          <a:bodyPr/>
          <a:lstStyle/>
          <a:p>
            <a:fld id="{A8C709D1-DA52-244E-A0FA-E538166E7E12}" type="slidenum">
              <a:rPr lang="en-US" altLang="en-US"/>
              <a:pPr/>
              <a:t>167</a:t>
            </a:fld>
            <a:endParaRPr lang="en-US" altLang="en-US"/>
          </a:p>
        </p:txBody>
      </p:sp>
      <p:sp>
        <p:nvSpPr>
          <p:cNvPr id="719874" name="Rectangle 2"/>
          <p:cNvSpPr>
            <a:spLocks noGrp="1" noChangeArrowheads="1"/>
          </p:cNvSpPr>
          <p:nvPr>
            <p:ph type="title"/>
          </p:nvPr>
        </p:nvSpPr>
        <p:spPr>
          <a:xfrm>
            <a:off x="304800" y="304800"/>
            <a:ext cx="8534400" cy="762000"/>
          </a:xfrm>
        </p:spPr>
        <p:txBody>
          <a:bodyPr/>
          <a:lstStyle/>
          <a:p>
            <a:r>
              <a:rPr lang="en-US" altLang="en-US" b="1">
                <a:solidFill>
                  <a:srgbClr val="FFFF00"/>
                </a:solidFill>
                <a:latin typeface="GoudyOlSt BT" charset="0"/>
              </a:rPr>
              <a:t>Mounding Lantana </a:t>
            </a:r>
            <a:endParaRPr lang="en-US" altLang="en-US" b="1" i="1">
              <a:solidFill>
                <a:srgbClr val="FFFF00"/>
              </a:solidFill>
              <a:latin typeface="GoudyOlSt BT" charset="0"/>
            </a:endParaRPr>
          </a:p>
        </p:txBody>
      </p:sp>
      <p:sp>
        <p:nvSpPr>
          <p:cNvPr id="719875" name="Rectangle 3"/>
          <p:cNvSpPr>
            <a:spLocks noGrp="1" noChangeArrowheads="1"/>
          </p:cNvSpPr>
          <p:nvPr>
            <p:ph type="body" sz="half" idx="1"/>
          </p:nvPr>
        </p:nvSpPr>
        <p:spPr>
          <a:xfrm>
            <a:off x="457200" y="1524000"/>
            <a:ext cx="2971800" cy="5029200"/>
          </a:xfrm>
        </p:spPr>
        <p:txBody>
          <a:bodyPr/>
          <a:lstStyle/>
          <a:p>
            <a:pPr>
              <a:buFontTx/>
              <a:buNone/>
            </a:pPr>
            <a:r>
              <a:rPr lang="en-US" altLang="en-US" b="1">
                <a:solidFill>
                  <a:schemeClr val="hlink"/>
                </a:solidFill>
                <a:latin typeface="GoudyOlSt BT" charset="0"/>
              </a:rPr>
              <a:t>	</a:t>
            </a:r>
          </a:p>
        </p:txBody>
      </p:sp>
      <p:sp>
        <p:nvSpPr>
          <p:cNvPr id="719876" name="Rectangle 4"/>
          <p:cNvSpPr>
            <a:spLocks noGrp="1" noChangeArrowheads="1"/>
          </p:cNvSpPr>
          <p:nvPr>
            <p:ph sz="quarter" idx="3"/>
          </p:nvPr>
        </p:nvSpPr>
        <p:spPr>
          <a:xfrm>
            <a:off x="4038600" y="5638800"/>
            <a:ext cx="3657600" cy="457200"/>
          </a:xfrm>
        </p:spPr>
        <p:txBody>
          <a:bodyPr/>
          <a:lstStyle/>
          <a:p>
            <a:pPr algn="ctr">
              <a:buFontTx/>
              <a:buNone/>
            </a:pPr>
            <a:r>
              <a:rPr lang="en-US" altLang="en-US" sz="2400" b="1">
                <a:solidFill>
                  <a:schemeClr val="hlink"/>
                </a:solidFill>
                <a:latin typeface="GoudyOlSt BT" charset="0"/>
              </a:rPr>
              <a:t>Lantana camara </a:t>
            </a:r>
          </a:p>
        </p:txBody>
      </p:sp>
      <p:sp>
        <p:nvSpPr>
          <p:cNvPr id="719877" name="Rectangle 5"/>
          <p:cNvSpPr>
            <a:spLocks noChangeArrowheads="1"/>
          </p:cNvSpPr>
          <p:nvPr/>
        </p:nvSpPr>
        <p:spPr bwMode="auto">
          <a:xfrm>
            <a:off x="457200" y="1219200"/>
            <a:ext cx="2667000" cy="502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0">
                <a:solidFill>
                  <a:srgbClr val="FF00FF"/>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marL="342900" indent="-342900">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fontAlgn="base">
              <a:spcBef>
                <a:spcPct val="0"/>
              </a:spcBef>
              <a:spcAft>
                <a:spcPct val="0"/>
              </a:spcAft>
              <a:defRPr sz="2400">
                <a:solidFill>
                  <a:schemeClr val="tx1"/>
                </a:solidFill>
                <a:latin typeface="Times New Roman" charset="0"/>
              </a:defRPr>
            </a:lvl6pPr>
            <a:lvl7pPr marL="2971800" indent="-228600" fontAlgn="base">
              <a:spcBef>
                <a:spcPct val="0"/>
              </a:spcBef>
              <a:spcAft>
                <a:spcPct val="0"/>
              </a:spcAft>
              <a:defRPr sz="2400">
                <a:solidFill>
                  <a:schemeClr val="tx1"/>
                </a:solidFill>
                <a:latin typeface="Times New Roman" charset="0"/>
              </a:defRPr>
            </a:lvl7pPr>
            <a:lvl8pPr marL="3429000" indent="-228600" fontAlgn="base">
              <a:spcBef>
                <a:spcPct val="0"/>
              </a:spcBef>
              <a:spcAft>
                <a:spcPct val="0"/>
              </a:spcAft>
              <a:defRPr sz="2400">
                <a:solidFill>
                  <a:schemeClr val="tx1"/>
                </a:solidFill>
                <a:latin typeface="Times New Roman" charset="0"/>
              </a:defRPr>
            </a:lvl8pPr>
            <a:lvl9pPr marL="3886200" indent="-228600" fontAlgn="base">
              <a:spcBef>
                <a:spcPct val="0"/>
              </a:spcBef>
              <a:spcAft>
                <a:spcPct val="0"/>
              </a:spcAft>
              <a:defRPr sz="2400">
                <a:solidFill>
                  <a:schemeClr val="tx1"/>
                </a:solidFill>
                <a:latin typeface="Times New Roman" charset="0"/>
              </a:defRPr>
            </a:lvl9pPr>
          </a:lstStyle>
          <a:p>
            <a:pPr>
              <a:lnSpc>
                <a:spcPct val="70000"/>
              </a:lnSpc>
              <a:spcBef>
                <a:spcPct val="5000"/>
              </a:spcBef>
            </a:pPr>
            <a:endParaRPr lang="en-US" altLang="en-US" i="0">
              <a:solidFill>
                <a:srgbClr val="FF00FF"/>
              </a:solidFill>
              <a:latin typeface="Bernhard Modern Roman" charset="0"/>
            </a:endParaRPr>
          </a:p>
          <a:p>
            <a:pPr>
              <a:lnSpc>
                <a:spcPct val="70000"/>
              </a:lnSpc>
              <a:spcBef>
                <a:spcPct val="5000"/>
              </a:spcBef>
            </a:pPr>
            <a:r>
              <a:rPr lang="en-US" altLang="en-US" sz="2000" i="0">
                <a:solidFill>
                  <a:srgbClr val="FF00FF"/>
                </a:solidFill>
                <a:latin typeface="Bernhard Modern Roman" charset="0"/>
              </a:rPr>
              <a:t>Characteristics  </a:t>
            </a:r>
            <a:endParaRPr lang="en-US" altLang="en-US" sz="2000" i="0">
              <a:solidFill>
                <a:srgbClr val="FFFF00"/>
              </a:solidFill>
              <a:latin typeface="Bernhard Modern Roman" charset="0"/>
            </a:endParaRPr>
          </a:p>
          <a:p>
            <a:pPr>
              <a:lnSpc>
                <a:spcPct val="70000"/>
              </a:lnSpc>
              <a:spcBef>
                <a:spcPct val="5000"/>
              </a:spcBef>
            </a:pPr>
            <a:r>
              <a:rPr lang="en-US" altLang="en-US" sz="2000" i="0">
                <a:solidFill>
                  <a:srgbClr val="FFFF00"/>
                </a:solidFill>
                <a:latin typeface="Bernhard Modern Roman" charset="0"/>
              </a:rPr>
              <a:t>	</a:t>
            </a:r>
            <a:r>
              <a:rPr lang="en-US" altLang="en-US" sz="2000" i="0">
                <a:solidFill>
                  <a:schemeClr val="bg1"/>
                </a:solidFill>
                <a:latin typeface="Bernhard Modern Roman" charset="0"/>
              </a:rPr>
              <a:t>Nectar source</a:t>
            </a:r>
          </a:p>
          <a:p>
            <a:pPr>
              <a:lnSpc>
                <a:spcPct val="70000"/>
              </a:lnSpc>
              <a:spcBef>
                <a:spcPct val="5000"/>
              </a:spcBef>
            </a:pPr>
            <a:r>
              <a:rPr lang="en-US" altLang="en-US" sz="2000" i="0">
                <a:solidFill>
                  <a:schemeClr val="bg1"/>
                </a:solidFill>
                <a:latin typeface="Bernhard Modern Roman" charset="0"/>
              </a:rPr>
              <a:t>	Drought tolerant</a:t>
            </a:r>
          </a:p>
          <a:p>
            <a:pPr>
              <a:lnSpc>
                <a:spcPct val="70000"/>
              </a:lnSpc>
              <a:spcBef>
                <a:spcPct val="5000"/>
              </a:spcBef>
            </a:pPr>
            <a:r>
              <a:rPr lang="en-US" altLang="en-US" sz="2000" i="0">
                <a:solidFill>
                  <a:schemeClr val="bg1"/>
                </a:solidFill>
                <a:latin typeface="Bernhard Modern Roman" charset="0"/>
              </a:rPr>
              <a:t>	18 – 36 inches tall</a:t>
            </a:r>
          </a:p>
          <a:p>
            <a:pPr>
              <a:lnSpc>
                <a:spcPct val="70000"/>
              </a:lnSpc>
              <a:spcBef>
                <a:spcPct val="5000"/>
              </a:spcBef>
            </a:pPr>
            <a:endParaRPr lang="en-US" altLang="en-US" sz="2000" i="0">
              <a:solidFill>
                <a:srgbClr val="FF00FF"/>
              </a:solidFill>
              <a:latin typeface="Bernhard Modern Roman" charset="0"/>
            </a:endParaRPr>
          </a:p>
          <a:p>
            <a:pPr>
              <a:lnSpc>
                <a:spcPct val="70000"/>
              </a:lnSpc>
              <a:spcBef>
                <a:spcPct val="5000"/>
              </a:spcBef>
            </a:pPr>
            <a:r>
              <a:rPr lang="en-US" altLang="en-US" sz="2000" i="0">
                <a:solidFill>
                  <a:srgbClr val="FF00FF"/>
                </a:solidFill>
                <a:latin typeface="Bernhard Modern Roman" charset="0"/>
              </a:rPr>
              <a:t>Location:</a:t>
            </a:r>
          </a:p>
          <a:p>
            <a:pPr>
              <a:lnSpc>
                <a:spcPct val="70000"/>
              </a:lnSpc>
              <a:spcBef>
                <a:spcPct val="5000"/>
              </a:spcBef>
            </a:pPr>
            <a:r>
              <a:rPr lang="en-US" altLang="en-US" sz="2000" i="0">
                <a:solidFill>
                  <a:srgbClr val="FFFF00"/>
                </a:solidFill>
                <a:latin typeface="Bernhard Modern Roman" charset="0"/>
              </a:rPr>
              <a:t>	</a:t>
            </a:r>
            <a:r>
              <a:rPr lang="en-US" altLang="en-US" sz="2000" i="0">
                <a:solidFill>
                  <a:schemeClr val="bg1"/>
                </a:solidFill>
                <a:latin typeface="Bernhard Modern Roman" charset="0"/>
              </a:rPr>
              <a:t>Full Sun bedding</a:t>
            </a:r>
          </a:p>
          <a:p>
            <a:pPr>
              <a:lnSpc>
                <a:spcPct val="70000"/>
              </a:lnSpc>
              <a:spcBef>
                <a:spcPct val="5000"/>
              </a:spcBef>
            </a:pPr>
            <a:endParaRPr lang="en-US" altLang="en-US" sz="2000" i="0">
              <a:solidFill>
                <a:srgbClr val="FFFF00"/>
              </a:solidFill>
              <a:latin typeface="Bernhard Modern Roman" charset="0"/>
            </a:endParaRPr>
          </a:p>
          <a:p>
            <a:pPr>
              <a:lnSpc>
                <a:spcPct val="70000"/>
              </a:lnSpc>
              <a:spcBef>
                <a:spcPct val="5000"/>
              </a:spcBef>
            </a:pPr>
            <a:r>
              <a:rPr lang="en-US" altLang="en-US" sz="2000" i="0">
                <a:solidFill>
                  <a:srgbClr val="FF00FF"/>
                </a:solidFill>
                <a:latin typeface="Bernhard Modern Roman" charset="0"/>
              </a:rPr>
              <a:t>Plant Spacing:</a:t>
            </a:r>
          </a:p>
          <a:p>
            <a:pPr>
              <a:lnSpc>
                <a:spcPct val="70000"/>
              </a:lnSpc>
              <a:spcBef>
                <a:spcPct val="5000"/>
              </a:spcBef>
            </a:pPr>
            <a:r>
              <a:rPr lang="en-US" altLang="en-US" sz="2000" i="0">
                <a:solidFill>
                  <a:srgbClr val="FFFF00"/>
                </a:solidFill>
                <a:latin typeface="Bernhard Modern Roman" charset="0"/>
              </a:rPr>
              <a:t>	</a:t>
            </a:r>
            <a:r>
              <a:rPr lang="en-US" altLang="en-US" sz="2000" i="0">
                <a:solidFill>
                  <a:schemeClr val="bg1"/>
                </a:solidFill>
                <a:latin typeface="Bernhard Modern Roman" charset="0"/>
              </a:rPr>
              <a:t>1’</a:t>
            </a:r>
            <a:r>
              <a:rPr lang="en-US" altLang="en-US" sz="2000" i="0">
                <a:solidFill>
                  <a:srgbClr val="FFFF00"/>
                </a:solidFill>
                <a:latin typeface="Bernhard Modern Roman" charset="0"/>
              </a:rPr>
              <a:t> -</a:t>
            </a:r>
            <a:r>
              <a:rPr lang="en-US" altLang="en-US" sz="2000" i="0">
                <a:solidFill>
                  <a:schemeClr val="bg1"/>
                </a:solidFill>
                <a:latin typeface="Bernhard Modern Roman" charset="0"/>
              </a:rPr>
              <a:t>2’ centers</a:t>
            </a:r>
          </a:p>
          <a:p>
            <a:pPr>
              <a:lnSpc>
                <a:spcPct val="70000"/>
              </a:lnSpc>
              <a:spcBef>
                <a:spcPct val="5000"/>
              </a:spcBef>
            </a:pPr>
            <a:endParaRPr lang="en-US" altLang="en-US" sz="2000" i="0">
              <a:solidFill>
                <a:srgbClr val="FFFF00"/>
              </a:solidFill>
              <a:latin typeface="Bernhard Modern Roman" charset="0"/>
            </a:endParaRPr>
          </a:p>
          <a:p>
            <a:pPr>
              <a:lnSpc>
                <a:spcPct val="70000"/>
              </a:lnSpc>
              <a:spcBef>
                <a:spcPct val="5000"/>
              </a:spcBef>
            </a:pPr>
            <a:r>
              <a:rPr lang="en-US" altLang="en-US" sz="2000" i="0">
                <a:solidFill>
                  <a:srgbClr val="FF00FF"/>
                </a:solidFill>
                <a:latin typeface="Bernhard Modern Roman" charset="0"/>
              </a:rPr>
              <a:t>Care and Feeding:  </a:t>
            </a:r>
          </a:p>
          <a:p>
            <a:pPr>
              <a:lnSpc>
                <a:spcPct val="70000"/>
              </a:lnSpc>
              <a:spcBef>
                <a:spcPct val="5000"/>
              </a:spcBef>
            </a:pPr>
            <a:r>
              <a:rPr lang="en-US" altLang="en-US" sz="2000" i="0">
                <a:solidFill>
                  <a:srgbClr val="FFFF00"/>
                </a:solidFill>
                <a:latin typeface="Bernhard Modern Roman" charset="0"/>
              </a:rPr>
              <a:t>	</a:t>
            </a:r>
            <a:r>
              <a:rPr lang="en-US" altLang="en-US" sz="2000" i="0">
                <a:solidFill>
                  <a:schemeClr val="bg1"/>
                </a:solidFill>
                <a:latin typeface="Bernhard Modern Roman" charset="0"/>
              </a:rPr>
              <a:t>Moderate fertility</a:t>
            </a:r>
          </a:p>
          <a:p>
            <a:pPr>
              <a:lnSpc>
                <a:spcPct val="70000"/>
              </a:lnSpc>
              <a:spcBef>
                <a:spcPct val="5000"/>
              </a:spcBef>
            </a:pPr>
            <a:r>
              <a:rPr lang="en-US" altLang="en-US" sz="2000" i="0">
                <a:solidFill>
                  <a:schemeClr val="bg1"/>
                </a:solidFill>
                <a:latin typeface="Bernhard Modern Roman" charset="0"/>
              </a:rPr>
              <a:t>	Deer Resistant  </a:t>
            </a:r>
          </a:p>
          <a:p>
            <a:pPr>
              <a:lnSpc>
                <a:spcPct val="70000"/>
              </a:lnSpc>
              <a:spcBef>
                <a:spcPct val="5000"/>
              </a:spcBef>
            </a:pPr>
            <a:r>
              <a:rPr lang="en-US" altLang="en-US" sz="2000" i="0">
                <a:solidFill>
                  <a:schemeClr val="bg1"/>
                </a:solidFill>
                <a:latin typeface="Bernhard Modern Roman" charset="0"/>
              </a:rPr>
              <a:t>		</a:t>
            </a:r>
            <a:endParaRPr lang="en-US" altLang="en-US" sz="2000" i="0">
              <a:solidFill>
                <a:srgbClr val="FFFF00"/>
              </a:solidFill>
              <a:latin typeface="Bernhard Modern Roman" charset="0"/>
            </a:endParaRPr>
          </a:p>
          <a:p>
            <a:pPr>
              <a:lnSpc>
                <a:spcPct val="70000"/>
              </a:lnSpc>
              <a:spcBef>
                <a:spcPct val="5000"/>
              </a:spcBef>
            </a:pPr>
            <a:r>
              <a:rPr lang="en-US" altLang="en-US" sz="2000" i="0">
                <a:solidFill>
                  <a:srgbClr val="FF00FF"/>
                </a:solidFill>
                <a:latin typeface="Bernhard Modern Roman" charset="0"/>
              </a:rPr>
              <a:t>Bloom Period:	</a:t>
            </a:r>
          </a:p>
          <a:p>
            <a:pPr>
              <a:lnSpc>
                <a:spcPct val="70000"/>
              </a:lnSpc>
              <a:spcBef>
                <a:spcPct val="5000"/>
              </a:spcBef>
            </a:pPr>
            <a:r>
              <a:rPr lang="en-US" altLang="en-US" sz="2000" i="0">
                <a:solidFill>
                  <a:srgbClr val="FFFF00"/>
                </a:solidFill>
                <a:latin typeface="Bernhard Modern Roman" charset="0"/>
              </a:rPr>
              <a:t>	</a:t>
            </a:r>
            <a:r>
              <a:rPr lang="en-US" altLang="en-US" sz="2000" i="0">
                <a:solidFill>
                  <a:schemeClr val="bg1"/>
                </a:solidFill>
                <a:latin typeface="Bernhard Modern Roman" charset="0"/>
              </a:rPr>
              <a:t>June – October</a:t>
            </a:r>
          </a:p>
          <a:p>
            <a:pPr>
              <a:lnSpc>
                <a:spcPct val="70000"/>
              </a:lnSpc>
              <a:spcBef>
                <a:spcPct val="5000"/>
              </a:spcBef>
            </a:pPr>
            <a:endParaRPr lang="en-US" altLang="en-US" sz="2000" i="0">
              <a:solidFill>
                <a:srgbClr val="FFFF00"/>
              </a:solidFill>
              <a:latin typeface="Bernhard Modern Roman" charset="0"/>
            </a:endParaRPr>
          </a:p>
          <a:p>
            <a:pPr>
              <a:lnSpc>
                <a:spcPct val="70000"/>
              </a:lnSpc>
              <a:spcBef>
                <a:spcPct val="5000"/>
              </a:spcBef>
            </a:pPr>
            <a:r>
              <a:rPr lang="en-US" altLang="en-US" sz="2000" i="0">
                <a:solidFill>
                  <a:srgbClr val="FF00FF"/>
                </a:solidFill>
                <a:latin typeface="Bernhard Modern Roman" charset="0"/>
              </a:rPr>
              <a:t>Culture Concerns:</a:t>
            </a:r>
          </a:p>
          <a:p>
            <a:pPr>
              <a:lnSpc>
                <a:spcPct val="70000"/>
              </a:lnSpc>
              <a:spcBef>
                <a:spcPct val="5000"/>
              </a:spcBef>
            </a:pPr>
            <a:r>
              <a:rPr lang="en-US" altLang="en-US" sz="2000" i="0">
                <a:solidFill>
                  <a:schemeClr val="bg1"/>
                </a:solidFill>
                <a:latin typeface="Bernhard Modern Roman" charset="0"/>
              </a:rPr>
              <a:t>	Mildew</a:t>
            </a:r>
          </a:p>
          <a:p>
            <a:pPr>
              <a:lnSpc>
                <a:spcPct val="70000"/>
              </a:lnSpc>
              <a:spcBef>
                <a:spcPct val="5000"/>
              </a:spcBef>
            </a:pPr>
            <a:r>
              <a:rPr lang="en-US" altLang="en-US" sz="2000" i="0">
                <a:solidFill>
                  <a:schemeClr val="bg1"/>
                </a:solidFill>
                <a:latin typeface="Bernhard Modern Roman" charset="0"/>
              </a:rPr>
              <a:t>	Well drained soils</a:t>
            </a:r>
          </a:p>
          <a:p>
            <a:pPr>
              <a:lnSpc>
                <a:spcPct val="70000"/>
              </a:lnSpc>
              <a:spcBef>
                <a:spcPct val="5000"/>
              </a:spcBef>
            </a:pPr>
            <a:endParaRPr lang="en-US" altLang="en-US" i="0">
              <a:solidFill>
                <a:schemeClr val="hlink"/>
              </a:solidFill>
              <a:latin typeface="GoudyOlSt BT" charset="0"/>
            </a:endParaRPr>
          </a:p>
        </p:txBody>
      </p:sp>
      <p:pic>
        <p:nvPicPr>
          <p:cNvPr id="719878" name="Picture 6" descr="Lantanaflower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6600" y="1600200"/>
            <a:ext cx="5299075" cy="39751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4"/>
          <p:cNvSpPr>
            <a:spLocks noGrp="1"/>
          </p:cNvSpPr>
          <p:nvPr>
            <p:ph type="sldNum" sz="quarter" idx="12"/>
          </p:nvPr>
        </p:nvSpPr>
        <p:spPr/>
        <p:txBody>
          <a:bodyPr/>
          <a:lstStyle/>
          <a:p>
            <a:fld id="{4310B625-99AF-AB4C-B889-E0AB8ED3C216}" type="slidenum">
              <a:rPr lang="en-US" altLang="en-US"/>
              <a:pPr/>
              <a:t>168</a:t>
            </a:fld>
            <a:endParaRPr lang="en-US" altLang="en-US"/>
          </a:p>
        </p:txBody>
      </p:sp>
      <p:pic>
        <p:nvPicPr>
          <p:cNvPr id="720898" name="Picture 2" descr="goodblackeyesusa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6600" y="1752600"/>
            <a:ext cx="5207000" cy="3905250"/>
          </a:xfrm>
          <a:prstGeom prst="rect">
            <a:avLst/>
          </a:prstGeom>
          <a:noFill/>
          <a:extLst>
            <a:ext uri="{909E8E84-426E-40DD-AFC4-6F175D3DCCD1}">
              <a14:hiddenFill xmlns:a14="http://schemas.microsoft.com/office/drawing/2010/main">
                <a:solidFill>
                  <a:srgbClr val="FFFFFF"/>
                </a:solidFill>
              </a14:hiddenFill>
            </a:ext>
          </a:extLst>
        </p:spPr>
      </p:pic>
      <p:sp>
        <p:nvSpPr>
          <p:cNvPr id="720899" name="Rectangle 3"/>
          <p:cNvSpPr>
            <a:spLocks noChangeArrowheads="1"/>
          </p:cNvSpPr>
          <p:nvPr/>
        </p:nvSpPr>
        <p:spPr bwMode="auto">
          <a:xfrm>
            <a:off x="2314575" y="304800"/>
            <a:ext cx="4722813" cy="8239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spAutoFit/>
          </a:bodyPr>
          <a:lstStyle/>
          <a:p>
            <a:pPr algn="ctr"/>
            <a:r>
              <a:rPr lang="en-US" altLang="en-US" sz="4800" i="0">
                <a:solidFill>
                  <a:srgbClr val="FFFF00"/>
                </a:solidFill>
                <a:latin typeface="GoudyOlSt BT" charset="0"/>
              </a:rPr>
              <a:t>Blackeyed Susans</a:t>
            </a:r>
          </a:p>
        </p:txBody>
      </p:sp>
      <p:sp>
        <p:nvSpPr>
          <p:cNvPr id="720900" name="Rectangle 4"/>
          <p:cNvSpPr>
            <a:spLocks noChangeArrowheads="1"/>
          </p:cNvSpPr>
          <p:nvPr/>
        </p:nvSpPr>
        <p:spPr bwMode="auto">
          <a:xfrm>
            <a:off x="4648200" y="5741988"/>
            <a:ext cx="22463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i="0">
                <a:solidFill>
                  <a:schemeClr val="hlink"/>
                </a:solidFill>
                <a:latin typeface="GoudyOlSt BT" charset="0"/>
              </a:rPr>
              <a:t>Rudbeckia hirta</a:t>
            </a:r>
          </a:p>
        </p:txBody>
      </p:sp>
      <p:sp>
        <p:nvSpPr>
          <p:cNvPr id="720901" name="Rectangle 5"/>
          <p:cNvSpPr>
            <a:spLocks noChangeArrowheads="1"/>
          </p:cNvSpPr>
          <p:nvPr/>
        </p:nvSpPr>
        <p:spPr bwMode="auto">
          <a:xfrm>
            <a:off x="457200" y="1143000"/>
            <a:ext cx="2667000" cy="502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0">
                <a:solidFill>
                  <a:srgbClr val="FF00FF"/>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marL="342900" indent="-342900">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fontAlgn="base">
              <a:spcBef>
                <a:spcPct val="0"/>
              </a:spcBef>
              <a:spcAft>
                <a:spcPct val="0"/>
              </a:spcAft>
              <a:defRPr sz="2400">
                <a:solidFill>
                  <a:schemeClr val="tx1"/>
                </a:solidFill>
                <a:latin typeface="Times New Roman" charset="0"/>
              </a:defRPr>
            </a:lvl6pPr>
            <a:lvl7pPr marL="2971800" indent="-228600" fontAlgn="base">
              <a:spcBef>
                <a:spcPct val="0"/>
              </a:spcBef>
              <a:spcAft>
                <a:spcPct val="0"/>
              </a:spcAft>
              <a:defRPr sz="2400">
                <a:solidFill>
                  <a:schemeClr val="tx1"/>
                </a:solidFill>
                <a:latin typeface="Times New Roman" charset="0"/>
              </a:defRPr>
            </a:lvl7pPr>
            <a:lvl8pPr marL="3429000" indent="-228600" fontAlgn="base">
              <a:spcBef>
                <a:spcPct val="0"/>
              </a:spcBef>
              <a:spcAft>
                <a:spcPct val="0"/>
              </a:spcAft>
              <a:defRPr sz="2400">
                <a:solidFill>
                  <a:schemeClr val="tx1"/>
                </a:solidFill>
                <a:latin typeface="Times New Roman" charset="0"/>
              </a:defRPr>
            </a:lvl8pPr>
            <a:lvl9pPr marL="3886200" indent="-228600" fontAlgn="base">
              <a:spcBef>
                <a:spcPct val="0"/>
              </a:spcBef>
              <a:spcAft>
                <a:spcPct val="0"/>
              </a:spcAft>
              <a:defRPr sz="2400">
                <a:solidFill>
                  <a:schemeClr val="tx1"/>
                </a:solidFill>
                <a:latin typeface="Times New Roman" charset="0"/>
              </a:defRPr>
            </a:lvl9pPr>
          </a:lstStyle>
          <a:p>
            <a:pPr>
              <a:lnSpc>
                <a:spcPct val="70000"/>
              </a:lnSpc>
              <a:spcBef>
                <a:spcPct val="5000"/>
              </a:spcBef>
            </a:pPr>
            <a:endParaRPr lang="en-US" altLang="en-US" i="0">
              <a:solidFill>
                <a:srgbClr val="FF00FF"/>
              </a:solidFill>
              <a:latin typeface="Bernhard Modern Roman" charset="0"/>
            </a:endParaRPr>
          </a:p>
          <a:p>
            <a:pPr>
              <a:lnSpc>
                <a:spcPct val="70000"/>
              </a:lnSpc>
              <a:spcBef>
                <a:spcPct val="5000"/>
              </a:spcBef>
            </a:pPr>
            <a:r>
              <a:rPr lang="en-US" altLang="en-US" sz="2000" i="0">
                <a:solidFill>
                  <a:srgbClr val="FF00FF"/>
                </a:solidFill>
                <a:latin typeface="Bernhard Modern Roman" charset="0"/>
              </a:rPr>
              <a:t>Characteristics:  </a:t>
            </a:r>
            <a:endParaRPr lang="en-US" altLang="en-US" sz="2000" i="0">
              <a:solidFill>
                <a:srgbClr val="FFFF00"/>
              </a:solidFill>
              <a:latin typeface="Bernhard Modern Roman" charset="0"/>
            </a:endParaRPr>
          </a:p>
          <a:p>
            <a:pPr>
              <a:lnSpc>
                <a:spcPct val="70000"/>
              </a:lnSpc>
              <a:spcBef>
                <a:spcPct val="5000"/>
              </a:spcBef>
            </a:pPr>
            <a:r>
              <a:rPr lang="en-US" altLang="en-US" sz="2000" i="0">
                <a:solidFill>
                  <a:srgbClr val="FFFF00"/>
                </a:solidFill>
                <a:latin typeface="Bernhard Modern Roman" charset="0"/>
              </a:rPr>
              <a:t>	</a:t>
            </a:r>
            <a:r>
              <a:rPr lang="en-US" altLang="en-US" sz="2000" i="0">
                <a:solidFill>
                  <a:schemeClr val="bg1"/>
                </a:solidFill>
                <a:latin typeface="Bernhard Modern Roman" charset="0"/>
              </a:rPr>
              <a:t>Nectar source</a:t>
            </a:r>
          </a:p>
          <a:p>
            <a:pPr>
              <a:lnSpc>
                <a:spcPct val="70000"/>
              </a:lnSpc>
              <a:spcBef>
                <a:spcPct val="5000"/>
              </a:spcBef>
            </a:pPr>
            <a:r>
              <a:rPr lang="en-US" altLang="en-US" sz="2000" i="0">
                <a:solidFill>
                  <a:schemeClr val="bg1"/>
                </a:solidFill>
                <a:latin typeface="Bernhard Modern Roman" charset="0"/>
              </a:rPr>
              <a:t>	Drought tolerant</a:t>
            </a:r>
          </a:p>
          <a:p>
            <a:pPr>
              <a:lnSpc>
                <a:spcPct val="70000"/>
              </a:lnSpc>
              <a:spcBef>
                <a:spcPct val="5000"/>
              </a:spcBef>
            </a:pPr>
            <a:r>
              <a:rPr lang="en-US" altLang="en-US" sz="2000" i="0">
                <a:solidFill>
                  <a:schemeClr val="bg1"/>
                </a:solidFill>
                <a:latin typeface="Bernhard Modern Roman" charset="0"/>
              </a:rPr>
              <a:t>	18 – 28 inches tall</a:t>
            </a:r>
          </a:p>
          <a:p>
            <a:pPr>
              <a:lnSpc>
                <a:spcPct val="70000"/>
              </a:lnSpc>
              <a:spcBef>
                <a:spcPct val="5000"/>
              </a:spcBef>
            </a:pPr>
            <a:endParaRPr lang="en-US" altLang="en-US" sz="2000" i="0">
              <a:solidFill>
                <a:srgbClr val="FF00FF"/>
              </a:solidFill>
              <a:latin typeface="Bernhard Modern Roman" charset="0"/>
            </a:endParaRPr>
          </a:p>
          <a:p>
            <a:pPr>
              <a:lnSpc>
                <a:spcPct val="70000"/>
              </a:lnSpc>
              <a:spcBef>
                <a:spcPct val="5000"/>
              </a:spcBef>
            </a:pPr>
            <a:r>
              <a:rPr lang="en-US" altLang="en-US" sz="2000" i="0">
                <a:solidFill>
                  <a:srgbClr val="FF00FF"/>
                </a:solidFill>
                <a:latin typeface="Bernhard Modern Roman" charset="0"/>
              </a:rPr>
              <a:t>Location:</a:t>
            </a:r>
          </a:p>
          <a:p>
            <a:pPr>
              <a:lnSpc>
                <a:spcPct val="70000"/>
              </a:lnSpc>
              <a:spcBef>
                <a:spcPct val="5000"/>
              </a:spcBef>
            </a:pPr>
            <a:r>
              <a:rPr lang="en-US" altLang="en-US" sz="2000" i="0">
                <a:solidFill>
                  <a:srgbClr val="FFFF00"/>
                </a:solidFill>
                <a:latin typeface="Bernhard Modern Roman" charset="0"/>
              </a:rPr>
              <a:t>	</a:t>
            </a:r>
            <a:r>
              <a:rPr lang="en-US" altLang="en-US" sz="2000" i="0">
                <a:solidFill>
                  <a:schemeClr val="bg1"/>
                </a:solidFill>
                <a:latin typeface="Bernhard Modern Roman" charset="0"/>
              </a:rPr>
              <a:t>Full sun bedding</a:t>
            </a:r>
          </a:p>
          <a:p>
            <a:pPr>
              <a:lnSpc>
                <a:spcPct val="70000"/>
              </a:lnSpc>
              <a:spcBef>
                <a:spcPct val="5000"/>
              </a:spcBef>
            </a:pPr>
            <a:endParaRPr lang="en-US" altLang="en-US" sz="2000" i="0">
              <a:solidFill>
                <a:srgbClr val="FFFF00"/>
              </a:solidFill>
              <a:latin typeface="Bernhard Modern Roman" charset="0"/>
            </a:endParaRPr>
          </a:p>
          <a:p>
            <a:pPr>
              <a:lnSpc>
                <a:spcPct val="70000"/>
              </a:lnSpc>
              <a:spcBef>
                <a:spcPct val="5000"/>
              </a:spcBef>
            </a:pPr>
            <a:r>
              <a:rPr lang="en-US" altLang="en-US" sz="2000" i="0">
                <a:solidFill>
                  <a:srgbClr val="FF00FF"/>
                </a:solidFill>
                <a:latin typeface="Bernhard Modern Roman" charset="0"/>
              </a:rPr>
              <a:t>Plant Size:</a:t>
            </a:r>
          </a:p>
          <a:p>
            <a:pPr>
              <a:lnSpc>
                <a:spcPct val="70000"/>
              </a:lnSpc>
              <a:spcBef>
                <a:spcPct val="5000"/>
              </a:spcBef>
            </a:pPr>
            <a:r>
              <a:rPr lang="en-US" altLang="en-US" sz="2000" i="0">
                <a:solidFill>
                  <a:srgbClr val="FFFF00"/>
                </a:solidFill>
                <a:latin typeface="Bernhard Modern Roman" charset="0"/>
              </a:rPr>
              <a:t>	</a:t>
            </a:r>
            <a:r>
              <a:rPr lang="en-US" altLang="en-US" sz="2000" i="0">
                <a:solidFill>
                  <a:schemeClr val="bg1"/>
                </a:solidFill>
                <a:latin typeface="Bernhard Modern Roman" charset="0"/>
              </a:rPr>
              <a:t>6 – 8 inches tall</a:t>
            </a:r>
          </a:p>
          <a:p>
            <a:pPr>
              <a:lnSpc>
                <a:spcPct val="70000"/>
              </a:lnSpc>
              <a:spcBef>
                <a:spcPct val="5000"/>
              </a:spcBef>
            </a:pPr>
            <a:endParaRPr lang="en-US" altLang="en-US" sz="2000" i="0">
              <a:solidFill>
                <a:srgbClr val="FFFF00"/>
              </a:solidFill>
              <a:latin typeface="Bernhard Modern Roman" charset="0"/>
            </a:endParaRPr>
          </a:p>
          <a:p>
            <a:pPr>
              <a:lnSpc>
                <a:spcPct val="70000"/>
              </a:lnSpc>
              <a:spcBef>
                <a:spcPct val="5000"/>
              </a:spcBef>
            </a:pPr>
            <a:r>
              <a:rPr lang="en-US" altLang="en-US" sz="2000" i="0">
                <a:solidFill>
                  <a:srgbClr val="FF00FF"/>
                </a:solidFill>
                <a:latin typeface="Bernhard Modern Roman" charset="0"/>
              </a:rPr>
              <a:t>Care and Feeding:  </a:t>
            </a:r>
          </a:p>
          <a:p>
            <a:pPr>
              <a:lnSpc>
                <a:spcPct val="70000"/>
              </a:lnSpc>
              <a:spcBef>
                <a:spcPct val="5000"/>
              </a:spcBef>
            </a:pPr>
            <a:r>
              <a:rPr lang="en-US" altLang="en-US" sz="2000" i="0">
                <a:solidFill>
                  <a:srgbClr val="FFFF00"/>
                </a:solidFill>
                <a:latin typeface="Bernhard Modern Roman" charset="0"/>
              </a:rPr>
              <a:t>	</a:t>
            </a:r>
            <a:r>
              <a:rPr lang="en-US" altLang="en-US" sz="2000" i="0">
                <a:solidFill>
                  <a:schemeClr val="bg1"/>
                </a:solidFill>
                <a:latin typeface="Bernhard Modern Roman" charset="0"/>
              </a:rPr>
              <a:t>Moderate fertility,  </a:t>
            </a:r>
          </a:p>
          <a:p>
            <a:pPr>
              <a:lnSpc>
                <a:spcPct val="70000"/>
              </a:lnSpc>
              <a:spcBef>
                <a:spcPct val="5000"/>
              </a:spcBef>
            </a:pPr>
            <a:r>
              <a:rPr lang="en-US" altLang="en-US" sz="2000" i="0">
                <a:solidFill>
                  <a:schemeClr val="bg1"/>
                </a:solidFill>
                <a:latin typeface="Bernhard Modern Roman" charset="0"/>
              </a:rPr>
              <a:t>	No drought</a:t>
            </a:r>
          </a:p>
          <a:p>
            <a:pPr>
              <a:lnSpc>
                <a:spcPct val="70000"/>
              </a:lnSpc>
              <a:spcBef>
                <a:spcPct val="5000"/>
              </a:spcBef>
            </a:pPr>
            <a:endParaRPr lang="en-US" altLang="en-US" sz="2000" i="0">
              <a:solidFill>
                <a:srgbClr val="FFFF00"/>
              </a:solidFill>
              <a:latin typeface="Bernhard Modern Roman" charset="0"/>
            </a:endParaRPr>
          </a:p>
          <a:p>
            <a:pPr>
              <a:lnSpc>
                <a:spcPct val="70000"/>
              </a:lnSpc>
              <a:spcBef>
                <a:spcPct val="5000"/>
              </a:spcBef>
            </a:pPr>
            <a:r>
              <a:rPr lang="en-US" altLang="en-US" sz="2000" i="0">
                <a:solidFill>
                  <a:srgbClr val="FF00FF"/>
                </a:solidFill>
                <a:latin typeface="Bernhard Modern Roman" charset="0"/>
              </a:rPr>
              <a:t>Bloom Period:	</a:t>
            </a:r>
          </a:p>
          <a:p>
            <a:pPr>
              <a:lnSpc>
                <a:spcPct val="70000"/>
              </a:lnSpc>
              <a:spcBef>
                <a:spcPct val="5000"/>
              </a:spcBef>
            </a:pPr>
            <a:r>
              <a:rPr lang="en-US" altLang="en-US" sz="2000" i="0">
                <a:solidFill>
                  <a:srgbClr val="FFFF00"/>
                </a:solidFill>
                <a:latin typeface="Bernhard Modern Roman" charset="0"/>
              </a:rPr>
              <a:t>	</a:t>
            </a:r>
            <a:r>
              <a:rPr lang="en-US" altLang="en-US" sz="2000" i="0">
                <a:solidFill>
                  <a:schemeClr val="bg1"/>
                </a:solidFill>
                <a:latin typeface="Bernhard Modern Roman" charset="0"/>
              </a:rPr>
              <a:t>June – August</a:t>
            </a:r>
          </a:p>
          <a:p>
            <a:pPr>
              <a:lnSpc>
                <a:spcPct val="70000"/>
              </a:lnSpc>
              <a:spcBef>
                <a:spcPct val="5000"/>
              </a:spcBef>
            </a:pPr>
            <a:endParaRPr lang="en-US" altLang="en-US" sz="2000" i="0">
              <a:solidFill>
                <a:srgbClr val="FFFF00"/>
              </a:solidFill>
              <a:latin typeface="Bernhard Modern Roman" charset="0"/>
            </a:endParaRPr>
          </a:p>
          <a:p>
            <a:pPr>
              <a:lnSpc>
                <a:spcPct val="70000"/>
              </a:lnSpc>
              <a:spcBef>
                <a:spcPct val="5000"/>
              </a:spcBef>
            </a:pPr>
            <a:r>
              <a:rPr lang="en-US" altLang="en-US" sz="2000" i="0">
                <a:solidFill>
                  <a:srgbClr val="FF00FF"/>
                </a:solidFill>
                <a:latin typeface="Bernhard Modern Roman" charset="0"/>
              </a:rPr>
              <a:t>Culture Concerns:</a:t>
            </a:r>
          </a:p>
          <a:p>
            <a:pPr>
              <a:lnSpc>
                <a:spcPct val="70000"/>
              </a:lnSpc>
              <a:spcBef>
                <a:spcPct val="5000"/>
              </a:spcBef>
            </a:pPr>
            <a:r>
              <a:rPr lang="en-US" altLang="en-US" sz="2000" i="0">
                <a:solidFill>
                  <a:schemeClr val="bg1"/>
                </a:solidFill>
                <a:latin typeface="Bernhard Modern Roman" charset="0"/>
              </a:rPr>
              <a:t>	Deadheading</a:t>
            </a:r>
          </a:p>
          <a:p>
            <a:pPr>
              <a:lnSpc>
                <a:spcPct val="70000"/>
              </a:lnSpc>
              <a:spcBef>
                <a:spcPct val="5000"/>
              </a:spcBef>
            </a:pPr>
            <a:r>
              <a:rPr lang="en-US" altLang="en-US" sz="2000" i="0">
                <a:solidFill>
                  <a:schemeClr val="bg1"/>
                </a:solidFill>
                <a:latin typeface="Bernhard Modern Roman" charset="0"/>
              </a:rPr>
              <a:t>	Mildew</a:t>
            </a:r>
          </a:p>
          <a:p>
            <a:pPr>
              <a:lnSpc>
                <a:spcPct val="70000"/>
              </a:lnSpc>
              <a:spcBef>
                <a:spcPct val="5000"/>
              </a:spcBef>
            </a:pPr>
            <a:endParaRPr lang="en-US" altLang="en-US" i="0">
              <a:solidFill>
                <a:schemeClr val="hlink"/>
              </a:solidFill>
              <a:latin typeface="GoudyOlSt BT" charset="0"/>
            </a:endParaRPr>
          </a:p>
        </p:txBody>
      </p:sp>
    </p:spTree>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4"/>
          <p:cNvSpPr>
            <a:spLocks noGrp="1"/>
          </p:cNvSpPr>
          <p:nvPr>
            <p:ph type="sldNum" sz="quarter" idx="12"/>
          </p:nvPr>
        </p:nvSpPr>
        <p:spPr/>
        <p:txBody>
          <a:bodyPr/>
          <a:lstStyle/>
          <a:p>
            <a:fld id="{BE6CE842-0AA0-3F4D-9F07-325B28DCA3F7}" type="slidenum">
              <a:rPr lang="en-US" altLang="en-US"/>
              <a:pPr/>
              <a:t>169</a:t>
            </a:fld>
            <a:endParaRPr lang="en-US" altLang="en-US"/>
          </a:p>
        </p:txBody>
      </p:sp>
      <p:pic>
        <p:nvPicPr>
          <p:cNvPr id="721922" name="Picture 2" descr="MVC-279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9000" y="2057400"/>
            <a:ext cx="5054600" cy="3790950"/>
          </a:xfrm>
          <a:prstGeom prst="rect">
            <a:avLst/>
          </a:prstGeom>
          <a:noFill/>
          <a:extLst>
            <a:ext uri="{909E8E84-426E-40DD-AFC4-6F175D3DCCD1}">
              <a14:hiddenFill xmlns:a14="http://schemas.microsoft.com/office/drawing/2010/main">
                <a:solidFill>
                  <a:srgbClr val="FFFFFF"/>
                </a:solidFill>
              </a14:hiddenFill>
            </a:ext>
          </a:extLst>
        </p:spPr>
      </p:pic>
      <p:sp>
        <p:nvSpPr>
          <p:cNvPr id="721923" name="Rectangle 3"/>
          <p:cNvSpPr>
            <a:spLocks noChangeArrowheads="1"/>
          </p:cNvSpPr>
          <p:nvPr/>
        </p:nvSpPr>
        <p:spPr bwMode="auto">
          <a:xfrm>
            <a:off x="2095500" y="304800"/>
            <a:ext cx="5162550" cy="8239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spAutoFit/>
          </a:bodyPr>
          <a:lstStyle/>
          <a:p>
            <a:pPr algn="ctr"/>
            <a:r>
              <a:rPr lang="en-US" altLang="en-US" sz="4800" i="0">
                <a:solidFill>
                  <a:srgbClr val="FFFF00"/>
                </a:solidFill>
                <a:latin typeface="GoudyOlSt BT" charset="0"/>
              </a:rPr>
              <a:t>Mexican Sunflower</a:t>
            </a:r>
          </a:p>
        </p:txBody>
      </p:sp>
      <p:sp>
        <p:nvSpPr>
          <p:cNvPr id="721924" name="Rectangle 4"/>
          <p:cNvSpPr>
            <a:spLocks noChangeArrowheads="1"/>
          </p:cNvSpPr>
          <p:nvPr/>
        </p:nvSpPr>
        <p:spPr bwMode="auto">
          <a:xfrm>
            <a:off x="457200" y="1219200"/>
            <a:ext cx="2667000" cy="502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0">
                <a:solidFill>
                  <a:srgbClr val="FF00FF"/>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marL="342900" indent="-342900">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fontAlgn="base">
              <a:spcBef>
                <a:spcPct val="0"/>
              </a:spcBef>
              <a:spcAft>
                <a:spcPct val="0"/>
              </a:spcAft>
              <a:defRPr sz="2400">
                <a:solidFill>
                  <a:schemeClr val="tx1"/>
                </a:solidFill>
                <a:latin typeface="Times New Roman" charset="0"/>
              </a:defRPr>
            </a:lvl6pPr>
            <a:lvl7pPr marL="2971800" indent="-228600" fontAlgn="base">
              <a:spcBef>
                <a:spcPct val="0"/>
              </a:spcBef>
              <a:spcAft>
                <a:spcPct val="0"/>
              </a:spcAft>
              <a:defRPr sz="2400">
                <a:solidFill>
                  <a:schemeClr val="tx1"/>
                </a:solidFill>
                <a:latin typeface="Times New Roman" charset="0"/>
              </a:defRPr>
            </a:lvl7pPr>
            <a:lvl8pPr marL="3429000" indent="-228600" fontAlgn="base">
              <a:spcBef>
                <a:spcPct val="0"/>
              </a:spcBef>
              <a:spcAft>
                <a:spcPct val="0"/>
              </a:spcAft>
              <a:defRPr sz="2400">
                <a:solidFill>
                  <a:schemeClr val="tx1"/>
                </a:solidFill>
                <a:latin typeface="Times New Roman" charset="0"/>
              </a:defRPr>
            </a:lvl8pPr>
            <a:lvl9pPr marL="3886200" indent="-228600" fontAlgn="base">
              <a:spcBef>
                <a:spcPct val="0"/>
              </a:spcBef>
              <a:spcAft>
                <a:spcPct val="0"/>
              </a:spcAft>
              <a:defRPr sz="2400">
                <a:solidFill>
                  <a:schemeClr val="tx1"/>
                </a:solidFill>
                <a:latin typeface="Times New Roman" charset="0"/>
              </a:defRPr>
            </a:lvl9pPr>
          </a:lstStyle>
          <a:p>
            <a:pPr>
              <a:lnSpc>
                <a:spcPct val="70000"/>
              </a:lnSpc>
              <a:spcBef>
                <a:spcPct val="5000"/>
              </a:spcBef>
            </a:pPr>
            <a:endParaRPr lang="en-US" altLang="en-US" i="0">
              <a:solidFill>
                <a:srgbClr val="FF00FF"/>
              </a:solidFill>
              <a:latin typeface="Bernhard Modern Roman" charset="0"/>
            </a:endParaRPr>
          </a:p>
          <a:p>
            <a:pPr>
              <a:lnSpc>
                <a:spcPct val="70000"/>
              </a:lnSpc>
              <a:spcBef>
                <a:spcPct val="5000"/>
              </a:spcBef>
            </a:pPr>
            <a:r>
              <a:rPr lang="en-US" altLang="en-US" sz="2000" i="0">
                <a:solidFill>
                  <a:srgbClr val="FF00FF"/>
                </a:solidFill>
                <a:latin typeface="Bernhard Modern Roman" charset="0"/>
              </a:rPr>
              <a:t>Characteristics:  </a:t>
            </a:r>
            <a:endParaRPr lang="en-US" altLang="en-US" sz="2000" i="0">
              <a:solidFill>
                <a:srgbClr val="FFFF00"/>
              </a:solidFill>
              <a:latin typeface="Bernhard Modern Roman" charset="0"/>
            </a:endParaRPr>
          </a:p>
          <a:p>
            <a:pPr>
              <a:lnSpc>
                <a:spcPct val="70000"/>
              </a:lnSpc>
              <a:spcBef>
                <a:spcPct val="5000"/>
              </a:spcBef>
            </a:pPr>
            <a:r>
              <a:rPr lang="en-US" altLang="en-US" sz="2000" i="0">
                <a:solidFill>
                  <a:srgbClr val="FFFF00"/>
                </a:solidFill>
                <a:latin typeface="Bernhard Modern Roman" charset="0"/>
              </a:rPr>
              <a:t>	</a:t>
            </a:r>
            <a:r>
              <a:rPr lang="en-US" altLang="en-US" sz="2000" i="0">
                <a:solidFill>
                  <a:schemeClr val="bg1"/>
                </a:solidFill>
                <a:latin typeface="Bernhard Modern Roman" charset="0"/>
              </a:rPr>
              <a:t>Nectar source</a:t>
            </a:r>
          </a:p>
          <a:p>
            <a:pPr>
              <a:lnSpc>
                <a:spcPct val="70000"/>
              </a:lnSpc>
              <a:spcBef>
                <a:spcPct val="5000"/>
              </a:spcBef>
            </a:pPr>
            <a:r>
              <a:rPr lang="en-US" altLang="en-US" sz="2000" i="0">
                <a:solidFill>
                  <a:schemeClr val="bg1"/>
                </a:solidFill>
                <a:latin typeface="Bernhard Modern Roman" charset="0"/>
              </a:rPr>
              <a:t>	Drought tolerant</a:t>
            </a:r>
          </a:p>
          <a:p>
            <a:pPr>
              <a:lnSpc>
                <a:spcPct val="70000"/>
              </a:lnSpc>
              <a:spcBef>
                <a:spcPct val="5000"/>
              </a:spcBef>
            </a:pPr>
            <a:r>
              <a:rPr lang="en-US" altLang="en-US" sz="2000" i="0">
                <a:solidFill>
                  <a:schemeClr val="bg1"/>
                </a:solidFill>
                <a:latin typeface="Bernhard Modern Roman" charset="0"/>
              </a:rPr>
              <a:t>	Late blooming</a:t>
            </a:r>
          </a:p>
          <a:p>
            <a:pPr>
              <a:lnSpc>
                <a:spcPct val="70000"/>
              </a:lnSpc>
              <a:spcBef>
                <a:spcPct val="5000"/>
              </a:spcBef>
            </a:pPr>
            <a:r>
              <a:rPr lang="en-US" altLang="en-US" sz="2000" i="0">
                <a:solidFill>
                  <a:schemeClr val="bg1"/>
                </a:solidFill>
                <a:latin typeface="Bernhard Modern Roman" charset="0"/>
              </a:rPr>
              <a:t>	36 -78 inches tall</a:t>
            </a:r>
          </a:p>
          <a:p>
            <a:pPr>
              <a:lnSpc>
                <a:spcPct val="70000"/>
              </a:lnSpc>
              <a:spcBef>
                <a:spcPct val="5000"/>
              </a:spcBef>
            </a:pPr>
            <a:endParaRPr lang="en-US" altLang="en-US" sz="2000" i="0">
              <a:solidFill>
                <a:srgbClr val="FF00FF"/>
              </a:solidFill>
              <a:latin typeface="Bernhard Modern Roman" charset="0"/>
            </a:endParaRPr>
          </a:p>
          <a:p>
            <a:pPr>
              <a:lnSpc>
                <a:spcPct val="70000"/>
              </a:lnSpc>
              <a:spcBef>
                <a:spcPct val="5000"/>
              </a:spcBef>
            </a:pPr>
            <a:r>
              <a:rPr lang="en-US" altLang="en-US" sz="2000" i="0">
                <a:solidFill>
                  <a:srgbClr val="FF00FF"/>
                </a:solidFill>
                <a:latin typeface="Bernhard Modern Roman" charset="0"/>
              </a:rPr>
              <a:t>Location:</a:t>
            </a:r>
          </a:p>
          <a:p>
            <a:pPr>
              <a:lnSpc>
                <a:spcPct val="70000"/>
              </a:lnSpc>
              <a:spcBef>
                <a:spcPct val="5000"/>
              </a:spcBef>
            </a:pPr>
            <a:r>
              <a:rPr lang="en-US" altLang="en-US" sz="2000" i="0">
                <a:solidFill>
                  <a:srgbClr val="FFFF00"/>
                </a:solidFill>
                <a:latin typeface="Bernhard Modern Roman" charset="0"/>
              </a:rPr>
              <a:t>	</a:t>
            </a:r>
            <a:r>
              <a:rPr lang="en-US" altLang="en-US" sz="2000" i="0">
                <a:solidFill>
                  <a:schemeClr val="bg1"/>
                </a:solidFill>
                <a:latin typeface="Bernhard Modern Roman" charset="0"/>
              </a:rPr>
              <a:t>Full sun bedding</a:t>
            </a:r>
          </a:p>
          <a:p>
            <a:pPr>
              <a:lnSpc>
                <a:spcPct val="70000"/>
              </a:lnSpc>
              <a:spcBef>
                <a:spcPct val="5000"/>
              </a:spcBef>
            </a:pPr>
            <a:endParaRPr lang="en-US" altLang="en-US" sz="2000" i="0">
              <a:solidFill>
                <a:srgbClr val="FFFF00"/>
              </a:solidFill>
              <a:latin typeface="Bernhard Modern Roman" charset="0"/>
            </a:endParaRPr>
          </a:p>
          <a:p>
            <a:pPr>
              <a:lnSpc>
                <a:spcPct val="70000"/>
              </a:lnSpc>
              <a:spcBef>
                <a:spcPct val="5000"/>
              </a:spcBef>
            </a:pPr>
            <a:r>
              <a:rPr lang="en-US" altLang="en-US" sz="2000" i="0">
                <a:solidFill>
                  <a:srgbClr val="FF00FF"/>
                </a:solidFill>
                <a:latin typeface="Bernhard Modern Roman" charset="0"/>
              </a:rPr>
              <a:t>Plant Spacing:</a:t>
            </a:r>
          </a:p>
          <a:p>
            <a:pPr>
              <a:lnSpc>
                <a:spcPct val="70000"/>
              </a:lnSpc>
              <a:spcBef>
                <a:spcPct val="5000"/>
              </a:spcBef>
            </a:pPr>
            <a:r>
              <a:rPr lang="en-US" altLang="en-US" sz="2000" i="0">
                <a:solidFill>
                  <a:srgbClr val="FFFF00"/>
                </a:solidFill>
                <a:latin typeface="Bernhard Modern Roman" charset="0"/>
              </a:rPr>
              <a:t>	 </a:t>
            </a:r>
            <a:r>
              <a:rPr lang="en-US" altLang="en-US" sz="2000" i="0">
                <a:solidFill>
                  <a:schemeClr val="bg1"/>
                </a:solidFill>
                <a:latin typeface="Bernhard Modern Roman" charset="0"/>
              </a:rPr>
              <a:t>2’ centers</a:t>
            </a:r>
          </a:p>
          <a:p>
            <a:pPr>
              <a:lnSpc>
                <a:spcPct val="70000"/>
              </a:lnSpc>
              <a:spcBef>
                <a:spcPct val="5000"/>
              </a:spcBef>
            </a:pPr>
            <a:endParaRPr lang="en-US" altLang="en-US" sz="2000" i="0">
              <a:solidFill>
                <a:srgbClr val="FFFF00"/>
              </a:solidFill>
              <a:latin typeface="Bernhard Modern Roman" charset="0"/>
            </a:endParaRPr>
          </a:p>
          <a:p>
            <a:pPr>
              <a:lnSpc>
                <a:spcPct val="70000"/>
              </a:lnSpc>
              <a:spcBef>
                <a:spcPct val="5000"/>
              </a:spcBef>
            </a:pPr>
            <a:r>
              <a:rPr lang="en-US" altLang="en-US" sz="2000" i="0">
                <a:solidFill>
                  <a:srgbClr val="FF00FF"/>
                </a:solidFill>
                <a:latin typeface="Bernhard Modern Roman" charset="0"/>
              </a:rPr>
              <a:t>Care and Feeding:  </a:t>
            </a:r>
          </a:p>
          <a:p>
            <a:pPr>
              <a:lnSpc>
                <a:spcPct val="70000"/>
              </a:lnSpc>
              <a:spcBef>
                <a:spcPct val="5000"/>
              </a:spcBef>
            </a:pPr>
            <a:r>
              <a:rPr lang="en-US" altLang="en-US" sz="2000" i="0">
                <a:solidFill>
                  <a:srgbClr val="FFFF00"/>
                </a:solidFill>
                <a:latin typeface="Bernhard Modern Roman" charset="0"/>
              </a:rPr>
              <a:t>	</a:t>
            </a:r>
            <a:r>
              <a:rPr lang="en-US" altLang="en-US" sz="2000" i="0">
                <a:solidFill>
                  <a:schemeClr val="bg1"/>
                </a:solidFill>
                <a:latin typeface="Bernhard Modern Roman" charset="0"/>
              </a:rPr>
              <a:t>Moderate fertility</a:t>
            </a:r>
          </a:p>
          <a:p>
            <a:pPr>
              <a:lnSpc>
                <a:spcPct val="70000"/>
              </a:lnSpc>
              <a:spcBef>
                <a:spcPct val="5000"/>
              </a:spcBef>
            </a:pPr>
            <a:r>
              <a:rPr lang="en-US" altLang="en-US" sz="2000" i="0">
                <a:solidFill>
                  <a:schemeClr val="bg1"/>
                </a:solidFill>
                <a:latin typeface="Bernhard Modern Roman" charset="0"/>
              </a:rPr>
              <a:t>	Deer resistant  </a:t>
            </a:r>
          </a:p>
          <a:p>
            <a:pPr>
              <a:lnSpc>
                <a:spcPct val="70000"/>
              </a:lnSpc>
              <a:spcBef>
                <a:spcPct val="5000"/>
              </a:spcBef>
            </a:pPr>
            <a:r>
              <a:rPr lang="en-US" altLang="en-US" sz="2000" i="0">
                <a:solidFill>
                  <a:schemeClr val="bg1"/>
                </a:solidFill>
                <a:latin typeface="Bernhard Modern Roman" charset="0"/>
              </a:rPr>
              <a:t>		</a:t>
            </a:r>
            <a:endParaRPr lang="en-US" altLang="en-US" sz="2000" i="0">
              <a:solidFill>
                <a:srgbClr val="FFFF00"/>
              </a:solidFill>
              <a:latin typeface="Bernhard Modern Roman" charset="0"/>
            </a:endParaRPr>
          </a:p>
          <a:p>
            <a:pPr>
              <a:lnSpc>
                <a:spcPct val="70000"/>
              </a:lnSpc>
              <a:spcBef>
                <a:spcPct val="5000"/>
              </a:spcBef>
            </a:pPr>
            <a:r>
              <a:rPr lang="en-US" altLang="en-US" sz="2000" i="0">
                <a:solidFill>
                  <a:srgbClr val="FF00FF"/>
                </a:solidFill>
                <a:latin typeface="Bernhard Modern Roman" charset="0"/>
              </a:rPr>
              <a:t>Bloom Period:	</a:t>
            </a:r>
          </a:p>
          <a:p>
            <a:pPr>
              <a:lnSpc>
                <a:spcPct val="70000"/>
              </a:lnSpc>
              <a:spcBef>
                <a:spcPct val="5000"/>
              </a:spcBef>
            </a:pPr>
            <a:r>
              <a:rPr lang="en-US" altLang="en-US" sz="2000" i="0">
                <a:solidFill>
                  <a:srgbClr val="FFFF00"/>
                </a:solidFill>
                <a:latin typeface="Bernhard Modern Roman" charset="0"/>
              </a:rPr>
              <a:t>	</a:t>
            </a:r>
            <a:r>
              <a:rPr lang="en-US" altLang="en-US" sz="2000" i="0">
                <a:solidFill>
                  <a:schemeClr val="bg1"/>
                </a:solidFill>
                <a:latin typeface="Bernhard Modern Roman" charset="0"/>
              </a:rPr>
              <a:t>July - November</a:t>
            </a:r>
          </a:p>
          <a:p>
            <a:pPr>
              <a:lnSpc>
                <a:spcPct val="70000"/>
              </a:lnSpc>
              <a:spcBef>
                <a:spcPct val="5000"/>
              </a:spcBef>
            </a:pPr>
            <a:endParaRPr lang="en-US" altLang="en-US" sz="2000" i="0">
              <a:solidFill>
                <a:srgbClr val="FFFF00"/>
              </a:solidFill>
              <a:latin typeface="Bernhard Modern Roman" charset="0"/>
            </a:endParaRPr>
          </a:p>
          <a:p>
            <a:pPr>
              <a:lnSpc>
                <a:spcPct val="70000"/>
              </a:lnSpc>
              <a:spcBef>
                <a:spcPct val="5000"/>
              </a:spcBef>
            </a:pPr>
            <a:r>
              <a:rPr lang="en-US" altLang="en-US" sz="2000" i="0">
                <a:solidFill>
                  <a:srgbClr val="FF00FF"/>
                </a:solidFill>
                <a:latin typeface="Bernhard Modern Roman" charset="0"/>
              </a:rPr>
              <a:t>Culture Concerns:</a:t>
            </a:r>
          </a:p>
          <a:p>
            <a:pPr>
              <a:lnSpc>
                <a:spcPct val="70000"/>
              </a:lnSpc>
              <a:spcBef>
                <a:spcPct val="5000"/>
              </a:spcBef>
            </a:pPr>
            <a:r>
              <a:rPr lang="en-US" altLang="en-US" sz="2000" i="0">
                <a:solidFill>
                  <a:srgbClr val="FFFF00"/>
                </a:solidFill>
                <a:latin typeface="Bernhard Modern Roman" charset="0"/>
              </a:rPr>
              <a:t>	</a:t>
            </a:r>
            <a:r>
              <a:rPr lang="en-US" altLang="en-US" sz="2000" i="0">
                <a:solidFill>
                  <a:schemeClr val="bg1"/>
                </a:solidFill>
                <a:latin typeface="Bernhard Modern Roman" charset="0"/>
              </a:rPr>
              <a:t>Huge!  </a:t>
            </a:r>
          </a:p>
          <a:p>
            <a:pPr>
              <a:lnSpc>
                <a:spcPct val="70000"/>
              </a:lnSpc>
              <a:spcBef>
                <a:spcPct val="5000"/>
              </a:spcBef>
            </a:pPr>
            <a:r>
              <a:rPr lang="en-US" altLang="en-US" sz="2000" i="0">
                <a:solidFill>
                  <a:schemeClr val="bg1"/>
                </a:solidFill>
                <a:latin typeface="Bernhard Modern Roman" charset="0"/>
              </a:rPr>
              <a:t>	Mildew</a:t>
            </a:r>
          </a:p>
          <a:p>
            <a:pPr>
              <a:lnSpc>
                <a:spcPct val="70000"/>
              </a:lnSpc>
              <a:spcBef>
                <a:spcPct val="5000"/>
              </a:spcBef>
            </a:pPr>
            <a:endParaRPr lang="en-US" altLang="en-US" i="0">
              <a:solidFill>
                <a:schemeClr val="hlink"/>
              </a:solidFill>
              <a:latin typeface="GoudyOlSt BT" charset="0"/>
            </a:endParaRPr>
          </a:p>
        </p:txBody>
      </p:sp>
      <p:sp>
        <p:nvSpPr>
          <p:cNvPr id="721925" name="Rectangle 5"/>
          <p:cNvSpPr>
            <a:spLocks noChangeArrowheads="1"/>
          </p:cNvSpPr>
          <p:nvPr/>
        </p:nvSpPr>
        <p:spPr bwMode="auto">
          <a:xfrm>
            <a:off x="3810000" y="6019800"/>
            <a:ext cx="45847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i="0">
                <a:solidFill>
                  <a:schemeClr val="hlink"/>
                </a:solidFill>
                <a:latin typeface="GoudyOlSt BT" charset="0"/>
              </a:rPr>
              <a:t>Tithonia rotundifolia ‘The Torch’</a:t>
            </a:r>
            <a:r>
              <a:rPr lang="en-US" altLang="en-US" sz="2000">
                <a:solidFill>
                  <a:schemeClr val="hlink"/>
                </a:solidFill>
                <a:latin typeface="GoudyOlSt BT" charset="0"/>
              </a:rPr>
              <a:t> </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3"/>
          <p:cNvSpPr>
            <a:spLocks noGrp="1"/>
          </p:cNvSpPr>
          <p:nvPr>
            <p:ph type="sldNum" sz="quarter" idx="12"/>
          </p:nvPr>
        </p:nvSpPr>
        <p:spPr/>
        <p:txBody>
          <a:bodyPr/>
          <a:lstStyle/>
          <a:p>
            <a:fld id="{A6C3D261-EA1B-6446-902C-5A0AB86DFA79}" type="slidenum">
              <a:rPr lang="en-US" altLang="en-US"/>
              <a:pPr/>
              <a:t>17</a:t>
            </a:fld>
            <a:endParaRPr lang="en-US" altLang="en-US"/>
          </a:p>
        </p:txBody>
      </p:sp>
      <p:sp>
        <p:nvSpPr>
          <p:cNvPr id="363522" name="Text Box 2"/>
          <p:cNvSpPr txBox="1">
            <a:spLocks noChangeArrowheads="1"/>
          </p:cNvSpPr>
          <p:nvPr/>
        </p:nvSpPr>
        <p:spPr bwMode="auto">
          <a:xfrm>
            <a:off x="0" y="152400"/>
            <a:ext cx="91440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r>
              <a:rPr lang="en-US" altLang="en-US" sz="4400" b="0" i="0">
                <a:solidFill>
                  <a:srgbClr val="FFFF00"/>
                </a:solidFill>
                <a:latin typeface="Times New Roman" charset="0"/>
              </a:rPr>
              <a:t>Sunny Resting Areas</a:t>
            </a:r>
          </a:p>
        </p:txBody>
      </p:sp>
      <p:pic>
        <p:nvPicPr>
          <p:cNvPr id="363523" name="Picture 3" descr="Image 6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7800" y="3878263"/>
            <a:ext cx="3200400" cy="2400300"/>
          </a:xfrm>
          <a:prstGeom prst="rect">
            <a:avLst/>
          </a:prstGeom>
          <a:noFill/>
          <a:extLst>
            <a:ext uri="{909E8E84-426E-40DD-AFC4-6F175D3DCCD1}">
              <a14:hiddenFill xmlns:a14="http://schemas.microsoft.com/office/drawing/2010/main">
                <a:solidFill>
                  <a:srgbClr val="FFFFFF"/>
                </a:solidFill>
              </a14:hiddenFill>
            </a:ext>
          </a:extLst>
        </p:spPr>
      </p:pic>
      <p:pic>
        <p:nvPicPr>
          <p:cNvPr id="363524" name="Picture 4" descr="GRAVELBLUE"/>
          <p:cNvPicPr>
            <a:picLocks noChangeAspect="1" noChangeArrowheads="1"/>
          </p:cNvPicPr>
          <p:nvPr/>
        </p:nvPicPr>
        <p:blipFill>
          <a:blip r:embed="rId4">
            <a:lum bright="-18000" contrast="26000"/>
            <a:extLst>
              <a:ext uri="{28A0092B-C50C-407E-A947-70E740481C1C}">
                <a14:useLocalDpi xmlns:a14="http://schemas.microsoft.com/office/drawing/2010/main" val="0"/>
              </a:ext>
            </a:extLst>
          </a:blip>
          <a:srcRect/>
          <a:stretch>
            <a:fillRect/>
          </a:stretch>
        </p:blipFill>
        <p:spPr bwMode="auto">
          <a:xfrm>
            <a:off x="5334000" y="1219200"/>
            <a:ext cx="3124200" cy="2120900"/>
          </a:xfrm>
          <a:prstGeom prst="rect">
            <a:avLst/>
          </a:prstGeom>
          <a:noFill/>
          <a:extLst>
            <a:ext uri="{909E8E84-426E-40DD-AFC4-6F175D3DCCD1}">
              <a14:hiddenFill xmlns:a14="http://schemas.microsoft.com/office/drawing/2010/main">
                <a:solidFill>
                  <a:srgbClr val="FFFFFF"/>
                </a:solidFill>
              </a14:hiddenFill>
            </a:ext>
          </a:extLst>
        </p:spPr>
      </p:pic>
      <p:sp>
        <p:nvSpPr>
          <p:cNvPr id="363525" name="Text Box 5"/>
          <p:cNvSpPr txBox="1">
            <a:spLocks noChangeArrowheads="1"/>
          </p:cNvSpPr>
          <p:nvPr/>
        </p:nvSpPr>
        <p:spPr bwMode="auto">
          <a:xfrm>
            <a:off x="533400" y="1143000"/>
            <a:ext cx="4419600" cy="5491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altLang="en-US" sz="2800" b="0" i="0">
                <a:solidFill>
                  <a:schemeClr val="bg1"/>
                </a:solidFill>
                <a:latin typeface="Times New Roman" charset="0"/>
              </a:rPr>
              <a:t>Butterflies are cold-blooded and require frequent sunning periods to stay warm and active. </a:t>
            </a:r>
          </a:p>
          <a:p>
            <a:endParaRPr lang="en-US" altLang="en-US" sz="2800" b="0" i="0">
              <a:solidFill>
                <a:schemeClr val="bg1"/>
              </a:solidFill>
              <a:latin typeface="Times New Roman" charset="0"/>
            </a:endParaRPr>
          </a:p>
          <a:p>
            <a:r>
              <a:rPr lang="en-US" altLang="en-US" sz="2800" b="0" i="0">
                <a:solidFill>
                  <a:schemeClr val="bg1"/>
                </a:solidFill>
                <a:latin typeface="Times New Roman" charset="0"/>
              </a:rPr>
              <a:t>Butterflies prefer open, flat surfaces that are warmed by the sun.  </a:t>
            </a:r>
          </a:p>
          <a:p>
            <a:endParaRPr lang="en-US" altLang="en-US" sz="2800" b="0" i="0">
              <a:solidFill>
                <a:schemeClr val="bg1"/>
              </a:solidFill>
              <a:latin typeface="Times New Roman" charset="0"/>
            </a:endParaRPr>
          </a:p>
          <a:p>
            <a:r>
              <a:rPr lang="en-US" altLang="en-US" sz="2800" b="0" i="0">
                <a:solidFill>
                  <a:schemeClr val="bg1"/>
                </a:solidFill>
                <a:latin typeface="Times New Roman" charset="0"/>
              </a:rPr>
              <a:t>Large boulders and flagstones are excellent sunning areas.  </a:t>
            </a:r>
            <a:endParaRPr lang="en-US" altLang="en-US" b="0" i="0">
              <a:solidFill>
                <a:schemeClr val="bg1"/>
              </a:solidFill>
              <a:latin typeface="Times New Roman" charset="0"/>
            </a:endParaRPr>
          </a:p>
          <a:p>
            <a:pPr>
              <a:lnSpc>
                <a:spcPct val="75000"/>
              </a:lnSpc>
            </a:pPr>
            <a:endParaRPr lang="en-US" altLang="en-US" b="0" i="0">
              <a:solidFill>
                <a:schemeClr val="bg1"/>
              </a:solidFill>
              <a:latin typeface="Times New Roman" charset="0"/>
            </a:endParaRPr>
          </a:p>
        </p:txBody>
      </p:sp>
      <p:sp>
        <p:nvSpPr>
          <p:cNvPr id="363526" name="Rectangle 6"/>
          <p:cNvSpPr>
            <a:spLocks noChangeArrowheads="1"/>
          </p:cNvSpPr>
          <p:nvPr/>
        </p:nvSpPr>
        <p:spPr bwMode="auto">
          <a:xfrm>
            <a:off x="5867400" y="3303588"/>
            <a:ext cx="25542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a:solidFill>
                  <a:srgbClr val="FFFF00"/>
                </a:solidFill>
                <a:latin typeface="GoudyOlSt BT" charset="0"/>
              </a:rPr>
              <a:t>Red Spotted Purple</a:t>
            </a:r>
          </a:p>
        </p:txBody>
      </p:sp>
      <p:sp>
        <p:nvSpPr>
          <p:cNvPr id="363527" name="Rectangle 7"/>
          <p:cNvSpPr>
            <a:spLocks noChangeArrowheads="1"/>
          </p:cNvSpPr>
          <p:nvPr/>
        </p:nvSpPr>
        <p:spPr bwMode="auto">
          <a:xfrm>
            <a:off x="6096000" y="6199188"/>
            <a:ext cx="19240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a:solidFill>
                  <a:srgbClr val="FFFF00"/>
                </a:solidFill>
                <a:latin typeface="GoudyOlSt BT" charset="0"/>
              </a:rPr>
              <a:t>Painted Lady </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4"/>
          <p:cNvSpPr>
            <a:spLocks noGrp="1"/>
          </p:cNvSpPr>
          <p:nvPr>
            <p:ph type="sldNum" sz="quarter" idx="12"/>
          </p:nvPr>
        </p:nvSpPr>
        <p:spPr/>
        <p:txBody>
          <a:bodyPr/>
          <a:lstStyle/>
          <a:p>
            <a:fld id="{7AA24B83-7139-CF4F-A5F3-ED1A7A1C0D39}" type="slidenum">
              <a:rPr lang="en-US" altLang="en-US"/>
              <a:pPr/>
              <a:t>170</a:t>
            </a:fld>
            <a:endParaRPr lang="en-US" altLang="en-US"/>
          </a:p>
        </p:txBody>
      </p:sp>
      <p:pic>
        <p:nvPicPr>
          <p:cNvPr id="722946" name="Picture 2" descr="PLANTYY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5800" y="1447800"/>
            <a:ext cx="3486150" cy="4648200"/>
          </a:xfrm>
          <a:prstGeom prst="rect">
            <a:avLst/>
          </a:prstGeom>
          <a:noFill/>
          <a:extLst>
            <a:ext uri="{909E8E84-426E-40DD-AFC4-6F175D3DCCD1}">
              <a14:hiddenFill xmlns:a14="http://schemas.microsoft.com/office/drawing/2010/main">
                <a:solidFill>
                  <a:srgbClr val="FFFFFF"/>
                </a:solidFill>
              </a14:hiddenFill>
            </a:ext>
          </a:extLst>
        </p:spPr>
      </p:pic>
      <p:sp>
        <p:nvSpPr>
          <p:cNvPr id="722947" name="Rectangle 3"/>
          <p:cNvSpPr>
            <a:spLocks noChangeArrowheads="1"/>
          </p:cNvSpPr>
          <p:nvPr>
            <p:ph/>
          </p:nvPr>
        </p:nvSpPr>
        <p:spPr>
          <a:xfrm>
            <a:off x="838200" y="228600"/>
            <a:ext cx="7239000" cy="1066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solidFill>
                  <a:srgbClr val="000000"/>
                </a:solidFill>
                <a:prstDash val="solid"/>
                <a:miter lim="800000"/>
                <a:headEnd/>
                <a:tailEnd/>
              </a14:hiddenLine>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algn="ctr">
              <a:spcBef>
                <a:spcPct val="0"/>
              </a:spcBef>
              <a:buFontTx/>
              <a:buNone/>
            </a:pPr>
            <a:r>
              <a:rPr lang="en-US" altLang="en-US" sz="4800" b="1">
                <a:solidFill>
                  <a:srgbClr val="FFFF00"/>
                </a:solidFill>
                <a:latin typeface="GoudyOlSt BT" charset="0"/>
              </a:rPr>
              <a:t>Globe Flower</a:t>
            </a:r>
          </a:p>
        </p:txBody>
      </p:sp>
      <p:sp>
        <p:nvSpPr>
          <p:cNvPr id="722948" name="Rectangle 4"/>
          <p:cNvSpPr>
            <a:spLocks noChangeArrowheads="1"/>
          </p:cNvSpPr>
          <p:nvPr/>
        </p:nvSpPr>
        <p:spPr bwMode="auto">
          <a:xfrm>
            <a:off x="762000" y="1219200"/>
            <a:ext cx="2667000" cy="502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0">
                <a:solidFill>
                  <a:srgbClr val="FF00FF"/>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marL="342900" indent="-342900">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fontAlgn="base">
              <a:spcBef>
                <a:spcPct val="0"/>
              </a:spcBef>
              <a:spcAft>
                <a:spcPct val="0"/>
              </a:spcAft>
              <a:defRPr sz="2400">
                <a:solidFill>
                  <a:schemeClr val="tx1"/>
                </a:solidFill>
                <a:latin typeface="Times New Roman" charset="0"/>
              </a:defRPr>
            </a:lvl6pPr>
            <a:lvl7pPr marL="2971800" indent="-228600" fontAlgn="base">
              <a:spcBef>
                <a:spcPct val="0"/>
              </a:spcBef>
              <a:spcAft>
                <a:spcPct val="0"/>
              </a:spcAft>
              <a:defRPr sz="2400">
                <a:solidFill>
                  <a:schemeClr val="tx1"/>
                </a:solidFill>
                <a:latin typeface="Times New Roman" charset="0"/>
              </a:defRPr>
            </a:lvl7pPr>
            <a:lvl8pPr marL="3429000" indent="-228600" fontAlgn="base">
              <a:spcBef>
                <a:spcPct val="0"/>
              </a:spcBef>
              <a:spcAft>
                <a:spcPct val="0"/>
              </a:spcAft>
              <a:defRPr sz="2400">
                <a:solidFill>
                  <a:schemeClr val="tx1"/>
                </a:solidFill>
                <a:latin typeface="Times New Roman" charset="0"/>
              </a:defRPr>
            </a:lvl8pPr>
            <a:lvl9pPr marL="3886200" indent="-228600" fontAlgn="base">
              <a:spcBef>
                <a:spcPct val="0"/>
              </a:spcBef>
              <a:spcAft>
                <a:spcPct val="0"/>
              </a:spcAft>
              <a:defRPr sz="2400">
                <a:solidFill>
                  <a:schemeClr val="tx1"/>
                </a:solidFill>
                <a:latin typeface="Times New Roman" charset="0"/>
              </a:defRPr>
            </a:lvl9pPr>
          </a:lstStyle>
          <a:p>
            <a:pPr>
              <a:lnSpc>
                <a:spcPct val="70000"/>
              </a:lnSpc>
              <a:spcBef>
                <a:spcPct val="5000"/>
              </a:spcBef>
            </a:pPr>
            <a:endParaRPr lang="en-US" altLang="en-US" i="0">
              <a:solidFill>
                <a:srgbClr val="FF00FF"/>
              </a:solidFill>
              <a:latin typeface="Bernhard Modern Roman" charset="0"/>
            </a:endParaRPr>
          </a:p>
          <a:p>
            <a:pPr>
              <a:lnSpc>
                <a:spcPct val="70000"/>
              </a:lnSpc>
              <a:spcBef>
                <a:spcPct val="5000"/>
              </a:spcBef>
            </a:pPr>
            <a:r>
              <a:rPr lang="en-US" altLang="en-US" sz="2000" i="0">
                <a:solidFill>
                  <a:srgbClr val="FF00FF"/>
                </a:solidFill>
                <a:latin typeface="Bernhard Modern Roman" charset="0"/>
              </a:rPr>
              <a:t>Characteristics:  </a:t>
            </a:r>
            <a:endParaRPr lang="en-US" altLang="en-US" sz="2000" i="0">
              <a:solidFill>
                <a:srgbClr val="FFFF00"/>
              </a:solidFill>
              <a:latin typeface="Bernhard Modern Roman" charset="0"/>
            </a:endParaRPr>
          </a:p>
          <a:p>
            <a:pPr>
              <a:lnSpc>
                <a:spcPct val="70000"/>
              </a:lnSpc>
              <a:spcBef>
                <a:spcPct val="5000"/>
              </a:spcBef>
            </a:pPr>
            <a:r>
              <a:rPr lang="en-US" altLang="en-US" sz="2000" i="0">
                <a:solidFill>
                  <a:srgbClr val="FFFF00"/>
                </a:solidFill>
                <a:latin typeface="Bernhard Modern Roman" charset="0"/>
              </a:rPr>
              <a:t>	</a:t>
            </a:r>
            <a:r>
              <a:rPr lang="en-US" altLang="en-US" sz="2000" i="0">
                <a:solidFill>
                  <a:schemeClr val="bg1"/>
                </a:solidFill>
                <a:latin typeface="Bernhard Modern Roman" charset="0"/>
              </a:rPr>
              <a:t>Nectar source</a:t>
            </a:r>
          </a:p>
          <a:p>
            <a:pPr>
              <a:lnSpc>
                <a:spcPct val="70000"/>
              </a:lnSpc>
              <a:spcBef>
                <a:spcPct val="5000"/>
              </a:spcBef>
            </a:pPr>
            <a:r>
              <a:rPr lang="en-US" altLang="en-US" sz="2000" i="0">
                <a:solidFill>
                  <a:schemeClr val="bg1"/>
                </a:solidFill>
                <a:latin typeface="Bernhard Modern Roman" charset="0"/>
              </a:rPr>
              <a:t>	Drought tolerant</a:t>
            </a:r>
          </a:p>
          <a:p>
            <a:pPr>
              <a:lnSpc>
                <a:spcPct val="70000"/>
              </a:lnSpc>
              <a:spcBef>
                <a:spcPct val="5000"/>
              </a:spcBef>
            </a:pPr>
            <a:r>
              <a:rPr lang="en-US" altLang="en-US" sz="2000" i="0">
                <a:solidFill>
                  <a:schemeClr val="bg1"/>
                </a:solidFill>
                <a:latin typeface="Bernhard Modern Roman" charset="0"/>
              </a:rPr>
              <a:t>	15 - 48 inches tall</a:t>
            </a:r>
          </a:p>
          <a:p>
            <a:pPr>
              <a:lnSpc>
                <a:spcPct val="70000"/>
              </a:lnSpc>
              <a:spcBef>
                <a:spcPct val="5000"/>
              </a:spcBef>
            </a:pPr>
            <a:endParaRPr lang="en-US" altLang="en-US" sz="2000" i="0">
              <a:solidFill>
                <a:srgbClr val="FF00FF"/>
              </a:solidFill>
              <a:latin typeface="Bernhard Modern Roman" charset="0"/>
            </a:endParaRPr>
          </a:p>
          <a:p>
            <a:pPr>
              <a:lnSpc>
                <a:spcPct val="70000"/>
              </a:lnSpc>
              <a:spcBef>
                <a:spcPct val="5000"/>
              </a:spcBef>
            </a:pPr>
            <a:r>
              <a:rPr lang="en-US" altLang="en-US" sz="2000" i="0">
                <a:solidFill>
                  <a:srgbClr val="FF00FF"/>
                </a:solidFill>
                <a:latin typeface="Bernhard Modern Roman" charset="0"/>
              </a:rPr>
              <a:t>Location:</a:t>
            </a:r>
          </a:p>
          <a:p>
            <a:pPr>
              <a:lnSpc>
                <a:spcPct val="70000"/>
              </a:lnSpc>
              <a:spcBef>
                <a:spcPct val="5000"/>
              </a:spcBef>
            </a:pPr>
            <a:r>
              <a:rPr lang="en-US" altLang="en-US" sz="2000" i="0">
                <a:solidFill>
                  <a:srgbClr val="FFFF00"/>
                </a:solidFill>
                <a:latin typeface="Bernhard Modern Roman" charset="0"/>
              </a:rPr>
              <a:t>	</a:t>
            </a:r>
            <a:r>
              <a:rPr lang="en-US" altLang="en-US" sz="2000" i="0">
                <a:solidFill>
                  <a:schemeClr val="bg1"/>
                </a:solidFill>
                <a:latin typeface="Bernhard Modern Roman" charset="0"/>
              </a:rPr>
              <a:t>Full sun bedding</a:t>
            </a:r>
          </a:p>
          <a:p>
            <a:pPr>
              <a:lnSpc>
                <a:spcPct val="70000"/>
              </a:lnSpc>
              <a:spcBef>
                <a:spcPct val="5000"/>
              </a:spcBef>
            </a:pPr>
            <a:endParaRPr lang="en-US" altLang="en-US" sz="2000" i="0">
              <a:solidFill>
                <a:srgbClr val="FFFF00"/>
              </a:solidFill>
              <a:latin typeface="Bernhard Modern Roman" charset="0"/>
            </a:endParaRPr>
          </a:p>
          <a:p>
            <a:pPr>
              <a:lnSpc>
                <a:spcPct val="70000"/>
              </a:lnSpc>
              <a:spcBef>
                <a:spcPct val="5000"/>
              </a:spcBef>
            </a:pPr>
            <a:r>
              <a:rPr lang="en-US" altLang="en-US" sz="2000" i="0">
                <a:solidFill>
                  <a:srgbClr val="FF00FF"/>
                </a:solidFill>
                <a:latin typeface="Bernhard Modern Roman" charset="0"/>
              </a:rPr>
              <a:t>Plant Spacing:</a:t>
            </a:r>
          </a:p>
          <a:p>
            <a:pPr>
              <a:lnSpc>
                <a:spcPct val="70000"/>
              </a:lnSpc>
              <a:spcBef>
                <a:spcPct val="5000"/>
              </a:spcBef>
            </a:pPr>
            <a:r>
              <a:rPr lang="en-US" altLang="en-US" sz="2000" i="0">
                <a:solidFill>
                  <a:srgbClr val="FFFF00"/>
                </a:solidFill>
                <a:latin typeface="Bernhard Modern Roman" charset="0"/>
              </a:rPr>
              <a:t>	</a:t>
            </a:r>
            <a:r>
              <a:rPr lang="en-US" altLang="en-US" sz="2000" i="0">
                <a:solidFill>
                  <a:schemeClr val="bg1"/>
                </a:solidFill>
                <a:latin typeface="Bernhard Modern Roman" charset="0"/>
              </a:rPr>
              <a:t>8 inch centers</a:t>
            </a:r>
          </a:p>
          <a:p>
            <a:pPr>
              <a:lnSpc>
                <a:spcPct val="70000"/>
              </a:lnSpc>
              <a:spcBef>
                <a:spcPct val="5000"/>
              </a:spcBef>
            </a:pPr>
            <a:endParaRPr lang="en-US" altLang="en-US" sz="2000" i="0">
              <a:solidFill>
                <a:srgbClr val="FFFF00"/>
              </a:solidFill>
              <a:latin typeface="Bernhard Modern Roman" charset="0"/>
            </a:endParaRPr>
          </a:p>
          <a:p>
            <a:pPr>
              <a:lnSpc>
                <a:spcPct val="70000"/>
              </a:lnSpc>
              <a:spcBef>
                <a:spcPct val="5000"/>
              </a:spcBef>
            </a:pPr>
            <a:r>
              <a:rPr lang="en-US" altLang="en-US" sz="2000" i="0">
                <a:solidFill>
                  <a:srgbClr val="FF00FF"/>
                </a:solidFill>
                <a:latin typeface="Bernhard Modern Roman" charset="0"/>
              </a:rPr>
              <a:t>Care and Feeding:  </a:t>
            </a:r>
          </a:p>
          <a:p>
            <a:pPr>
              <a:lnSpc>
                <a:spcPct val="70000"/>
              </a:lnSpc>
              <a:spcBef>
                <a:spcPct val="5000"/>
              </a:spcBef>
            </a:pPr>
            <a:r>
              <a:rPr lang="en-US" altLang="en-US" sz="2000" i="0">
                <a:solidFill>
                  <a:srgbClr val="FFFF00"/>
                </a:solidFill>
                <a:latin typeface="Bernhard Modern Roman" charset="0"/>
              </a:rPr>
              <a:t>	</a:t>
            </a:r>
            <a:r>
              <a:rPr lang="en-US" altLang="en-US" sz="2000" i="0">
                <a:solidFill>
                  <a:schemeClr val="bg1"/>
                </a:solidFill>
                <a:latin typeface="Bernhard Modern Roman" charset="0"/>
              </a:rPr>
              <a:t>Low fertility</a:t>
            </a:r>
          </a:p>
          <a:p>
            <a:pPr>
              <a:lnSpc>
                <a:spcPct val="70000"/>
              </a:lnSpc>
              <a:spcBef>
                <a:spcPct val="5000"/>
              </a:spcBef>
            </a:pPr>
            <a:r>
              <a:rPr lang="en-US" altLang="en-US" sz="2000" i="0">
                <a:solidFill>
                  <a:schemeClr val="bg1"/>
                </a:solidFill>
                <a:latin typeface="Bernhard Modern Roman" charset="0"/>
              </a:rPr>
              <a:t>	Deer resistant  </a:t>
            </a:r>
          </a:p>
          <a:p>
            <a:pPr>
              <a:lnSpc>
                <a:spcPct val="70000"/>
              </a:lnSpc>
              <a:spcBef>
                <a:spcPct val="5000"/>
              </a:spcBef>
            </a:pPr>
            <a:endParaRPr lang="en-US" altLang="en-US" sz="2000" i="0">
              <a:solidFill>
                <a:srgbClr val="FFFF00"/>
              </a:solidFill>
              <a:latin typeface="Bernhard Modern Roman" charset="0"/>
            </a:endParaRPr>
          </a:p>
          <a:p>
            <a:pPr>
              <a:lnSpc>
                <a:spcPct val="70000"/>
              </a:lnSpc>
              <a:spcBef>
                <a:spcPct val="5000"/>
              </a:spcBef>
            </a:pPr>
            <a:r>
              <a:rPr lang="en-US" altLang="en-US" sz="2000" i="0">
                <a:solidFill>
                  <a:srgbClr val="FF00FF"/>
                </a:solidFill>
                <a:latin typeface="Bernhard Modern Roman" charset="0"/>
              </a:rPr>
              <a:t>Bloom Period:	</a:t>
            </a:r>
          </a:p>
          <a:p>
            <a:pPr>
              <a:lnSpc>
                <a:spcPct val="70000"/>
              </a:lnSpc>
              <a:spcBef>
                <a:spcPct val="5000"/>
              </a:spcBef>
            </a:pPr>
            <a:r>
              <a:rPr lang="en-US" altLang="en-US" sz="2000" i="0">
                <a:solidFill>
                  <a:srgbClr val="FFFF00"/>
                </a:solidFill>
                <a:latin typeface="Bernhard Modern Roman" charset="0"/>
              </a:rPr>
              <a:t>	</a:t>
            </a:r>
            <a:r>
              <a:rPr lang="en-US" altLang="en-US" sz="2000" i="0">
                <a:solidFill>
                  <a:schemeClr val="bg1"/>
                </a:solidFill>
                <a:latin typeface="Bernhard Modern Roman" charset="0"/>
              </a:rPr>
              <a:t>June – August</a:t>
            </a:r>
          </a:p>
          <a:p>
            <a:pPr>
              <a:lnSpc>
                <a:spcPct val="70000"/>
              </a:lnSpc>
              <a:spcBef>
                <a:spcPct val="5000"/>
              </a:spcBef>
            </a:pPr>
            <a:endParaRPr lang="en-US" altLang="en-US" sz="2000" i="0">
              <a:solidFill>
                <a:srgbClr val="FFFF00"/>
              </a:solidFill>
              <a:latin typeface="Bernhard Modern Roman" charset="0"/>
            </a:endParaRPr>
          </a:p>
          <a:p>
            <a:pPr>
              <a:lnSpc>
                <a:spcPct val="70000"/>
              </a:lnSpc>
              <a:spcBef>
                <a:spcPct val="5000"/>
              </a:spcBef>
            </a:pPr>
            <a:r>
              <a:rPr lang="en-US" altLang="en-US" sz="2000" i="0">
                <a:solidFill>
                  <a:srgbClr val="FF00FF"/>
                </a:solidFill>
                <a:latin typeface="Bernhard Modern Roman" charset="0"/>
              </a:rPr>
              <a:t>Culture Concerns:</a:t>
            </a:r>
          </a:p>
          <a:p>
            <a:pPr>
              <a:lnSpc>
                <a:spcPct val="70000"/>
              </a:lnSpc>
              <a:spcBef>
                <a:spcPct val="5000"/>
              </a:spcBef>
            </a:pPr>
            <a:r>
              <a:rPr lang="en-US" altLang="en-US" sz="2000" i="0">
                <a:solidFill>
                  <a:schemeClr val="bg1"/>
                </a:solidFill>
                <a:latin typeface="Bernhard Modern Roman" charset="0"/>
              </a:rPr>
              <a:t>	Mildew</a:t>
            </a:r>
          </a:p>
          <a:p>
            <a:pPr>
              <a:lnSpc>
                <a:spcPct val="70000"/>
              </a:lnSpc>
              <a:spcBef>
                <a:spcPct val="5000"/>
              </a:spcBef>
            </a:pPr>
            <a:r>
              <a:rPr lang="en-US" altLang="en-US" sz="2000" i="0">
                <a:solidFill>
                  <a:schemeClr val="bg1"/>
                </a:solidFill>
                <a:latin typeface="Bernhard Modern Roman" charset="0"/>
              </a:rPr>
              <a:t>	Well drained soils</a:t>
            </a:r>
          </a:p>
          <a:p>
            <a:pPr>
              <a:lnSpc>
                <a:spcPct val="70000"/>
              </a:lnSpc>
              <a:spcBef>
                <a:spcPct val="5000"/>
              </a:spcBef>
            </a:pPr>
            <a:r>
              <a:rPr lang="en-US" altLang="en-US" sz="2000" i="0">
                <a:solidFill>
                  <a:schemeClr val="bg1"/>
                </a:solidFill>
                <a:latin typeface="Bernhard Modern Roman" charset="0"/>
              </a:rPr>
              <a:t>	Pinch at transplant</a:t>
            </a:r>
          </a:p>
          <a:p>
            <a:pPr>
              <a:lnSpc>
                <a:spcPct val="70000"/>
              </a:lnSpc>
              <a:spcBef>
                <a:spcPct val="5000"/>
              </a:spcBef>
            </a:pPr>
            <a:r>
              <a:rPr lang="en-US" altLang="en-US" i="0">
                <a:solidFill>
                  <a:schemeClr val="hlink"/>
                </a:solidFill>
                <a:latin typeface="GoudyOlSt BT" charset="0"/>
              </a:rPr>
              <a:t>	</a:t>
            </a:r>
          </a:p>
        </p:txBody>
      </p:sp>
      <p:sp>
        <p:nvSpPr>
          <p:cNvPr id="722949" name="Rectangle 5"/>
          <p:cNvSpPr>
            <a:spLocks noChangeArrowheads="1"/>
          </p:cNvSpPr>
          <p:nvPr/>
        </p:nvSpPr>
        <p:spPr bwMode="auto">
          <a:xfrm>
            <a:off x="4800600" y="6019800"/>
            <a:ext cx="27479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i="0">
                <a:solidFill>
                  <a:schemeClr val="hlink"/>
                </a:solidFill>
                <a:latin typeface="GoudyOlSt BT" charset="0"/>
              </a:rPr>
              <a:t>Gomphrena globosa</a:t>
            </a:r>
          </a:p>
        </p:txBody>
      </p:sp>
    </p:spTree>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4"/>
          <p:cNvSpPr>
            <a:spLocks noGrp="1"/>
          </p:cNvSpPr>
          <p:nvPr>
            <p:ph type="sldNum" sz="quarter" idx="12"/>
          </p:nvPr>
        </p:nvSpPr>
        <p:spPr/>
        <p:txBody>
          <a:bodyPr/>
          <a:lstStyle/>
          <a:p>
            <a:fld id="{64FAC643-0E31-A840-8BAA-9F1019F95AF9}" type="slidenum">
              <a:rPr lang="en-US" altLang="en-US"/>
              <a:pPr/>
              <a:t>171</a:t>
            </a:fld>
            <a:endParaRPr lang="en-US" altLang="en-US"/>
          </a:p>
        </p:txBody>
      </p:sp>
      <p:sp>
        <p:nvSpPr>
          <p:cNvPr id="723970" name="Rectangle 2"/>
          <p:cNvSpPr>
            <a:spLocks noChangeArrowheads="1"/>
          </p:cNvSpPr>
          <p:nvPr/>
        </p:nvSpPr>
        <p:spPr bwMode="auto">
          <a:xfrm>
            <a:off x="3429000" y="304800"/>
            <a:ext cx="1884363" cy="823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4800" i="0">
                <a:solidFill>
                  <a:srgbClr val="FFFF00"/>
                </a:solidFill>
                <a:latin typeface="GoudyOlSt BT" charset="0"/>
              </a:rPr>
              <a:t>Pentas</a:t>
            </a:r>
          </a:p>
        </p:txBody>
      </p:sp>
      <p:sp>
        <p:nvSpPr>
          <p:cNvPr id="723971" name="Rectangle 3"/>
          <p:cNvSpPr>
            <a:spLocks noChangeArrowheads="1"/>
          </p:cNvSpPr>
          <p:nvPr/>
        </p:nvSpPr>
        <p:spPr bwMode="auto">
          <a:xfrm>
            <a:off x="457200" y="1219200"/>
            <a:ext cx="2667000" cy="502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0">
                <a:solidFill>
                  <a:srgbClr val="FF00FF"/>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marL="342900" indent="-342900">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fontAlgn="base">
              <a:spcBef>
                <a:spcPct val="0"/>
              </a:spcBef>
              <a:spcAft>
                <a:spcPct val="0"/>
              </a:spcAft>
              <a:defRPr sz="2400">
                <a:solidFill>
                  <a:schemeClr val="tx1"/>
                </a:solidFill>
                <a:latin typeface="Times New Roman" charset="0"/>
              </a:defRPr>
            </a:lvl6pPr>
            <a:lvl7pPr marL="2971800" indent="-228600" fontAlgn="base">
              <a:spcBef>
                <a:spcPct val="0"/>
              </a:spcBef>
              <a:spcAft>
                <a:spcPct val="0"/>
              </a:spcAft>
              <a:defRPr sz="2400">
                <a:solidFill>
                  <a:schemeClr val="tx1"/>
                </a:solidFill>
                <a:latin typeface="Times New Roman" charset="0"/>
              </a:defRPr>
            </a:lvl7pPr>
            <a:lvl8pPr marL="3429000" indent="-228600" fontAlgn="base">
              <a:spcBef>
                <a:spcPct val="0"/>
              </a:spcBef>
              <a:spcAft>
                <a:spcPct val="0"/>
              </a:spcAft>
              <a:defRPr sz="2400">
                <a:solidFill>
                  <a:schemeClr val="tx1"/>
                </a:solidFill>
                <a:latin typeface="Times New Roman" charset="0"/>
              </a:defRPr>
            </a:lvl8pPr>
            <a:lvl9pPr marL="3886200" indent="-228600" fontAlgn="base">
              <a:spcBef>
                <a:spcPct val="0"/>
              </a:spcBef>
              <a:spcAft>
                <a:spcPct val="0"/>
              </a:spcAft>
              <a:defRPr sz="2400">
                <a:solidFill>
                  <a:schemeClr val="tx1"/>
                </a:solidFill>
                <a:latin typeface="Times New Roman" charset="0"/>
              </a:defRPr>
            </a:lvl9pPr>
          </a:lstStyle>
          <a:p>
            <a:pPr>
              <a:lnSpc>
                <a:spcPct val="70000"/>
              </a:lnSpc>
              <a:spcBef>
                <a:spcPct val="5000"/>
              </a:spcBef>
            </a:pPr>
            <a:endParaRPr lang="en-US" altLang="en-US" i="0">
              <a:solidFill>
                <a:srgbClr val="FF00FF"/>
              </a:solidFill>
              <a:latin typeface="Bernhard Modern Roman" charset="0"/>
            </a:endParaRPr>
          </a:p>
          <a:p>
            <a:pPr>
              <a:lnSpc>
                <a:spcPct val="70000"/>
              </a:lnSpc>
              <a:spcBef>
                <a:spcPct val="5000"/>
              </a:spcBef>
            </a:pPr>
            <a:r>
              <a:rPr lang="en-US" altLang="en-US" sz="2000" i="0">
                <a:solidFill>
                  <a:srgbClr val="FF00FF"/>
                </a:solidFill>
                <a:latin typeface="Bernhard Modern Roman" charset="0"/>
              </a:rPr>
              <a:t>Characteristics  </a:t>
            </a:r>
            <a:endParaRPr lang="en-US" altLang="en-US" sz="2000" i="0">
              <a:solidFill>
                <a:srgbClr val="FFFF00"/>
              </a:solidFill>
              <a:latin typeface="Bernhard Modern Roman" charset="0"/>
            </a:endParaRPr>
          </a:p>
          <a:p>
            <a:pPr>
              <a:lnSpc>
                <a:spcPct val="70000"/>
              </a:lnSpc>
              <a:spcBef>
                <a:spcPct val="5000"/>
              </a:spcBef>
            </a:pPr>
            <a:r>
              <a:rPr lang="en-US" altLang="en-US" sz="2000" i="0">
                <a:solidFill>
                  <a:srgbClr val="FFFF00"/>
                </a:solidFill>
                <a:latin typeface="Bernhard Modern Roman" charset="0"/>
              </a:rPr>
              <a:t>	</a:t>
            </a:r>
            <a:r>
              <a:rPr lang="en-US" altLang="en-US" sz="2000" i="0">
                <a:solidFill>
                  <a:schemeClr val="bg1"/>
                </a:solidFill>
                <a:latin typeface="Bernhard Modern Roman" charset="0"/>
              </a:rPr>
              <a:t>Nectar source</a:t>
            </a:r>
          </a:p>
          <a:p>
            <a:pPr>
              <a:lnSpc>
                <a:spcPct val="70000"/>
              </a:lnSpc>
              <a:spcBef>
                <a:spcPct val="5000"/>
              </a:spcBef>
            </a:pPr>
            <a:r>
              <a:rPr lang="en-US" altLang="en-US" sz="2000" i="0">
                <a:solidFill>
                  <a:schemeClr val="bg1"/>
                </a:solidFill>
                <a:latin typeface="Bernhard Modern Roman" charset="0"/>
              </a:rPr>
              <a:t>	15-28 inches tall</a:t>
            </a:r>
          </a:p>
          <a:p>
            <a:pPr>
              <a:lnSpc>
                <a:spcPct val="70000"/>
              </a:lnSpc>
              <a:spcBef>
                <a:spcPct val="5000"/>
              </a:spcBef>
            </a:pPr>
            <a:endParaRPr lang="en-US" altLang="en-US" sz="2000" i="0">
              <a:solidFill>
                <a:srgbClr val="FF00FF"/>
              </a:solidFill>
              <a:latin typeface="Bernhard Modern Roman" charset="0"/>
            </a:endParaRPr>
          </a:p>
          <a:p>
            <a:pPr>
              <a:lnSpc>
                <a:spcPct val="70000"/>
              </a:lnSpc>
              <a:spcBef>
                <a:spcPct val="5000"/>
              </a:spcBef>
            </a:pPr>
            <a:r>
              <a:rPr lang="en-US" altLang="en-US" sz="2000" i="0">
                <a:solidFill>
                  <a:srgbClr val="FF00FF"/>
                </a:solidFill>
                <a:latin typeface="Bernhard Modern Roman" charset="0"/>
              </a:rPr>
              <a:t>Location:</a:t>
            </a:r>
          </a:p>
          <a:p>
            <a:pPr>
              <a:lnSpc>
                <a:spcPct val="70000"/>
              </a:lnSpc>
              <a:spcBef>
                <a:spcPct val="5000"/>
              </a:spcBef>
            </a:pPr>
            <a:r>
              <a:rPr lang="en-US" altLang="en-US" sz="2000" i="0">
                <a:solidFill>
                  <a:srgbClr val="FFFF00"/>
                </a:solidFill>
                <a:latin typeface="Bernhard Modern Roman" charset="0"/>
              </a:rPr>
              <a:t>	</a:t>
            </a:r>
            <a:r>
              <a:rPr lang="en-US" altLang="en-US" sz="2000" i="0">
                <a:solidFill>
                  <a:schemeClr val="bg1"/>
                </a:solidFill>
                <a:latin typeface="Bernhard Modern Roman" charset="0"/>
              </a:rPr>
              <a:t>Full sun bedding</a:t>
            </a:r>
          </a:p>
          <a:p>
            <a:pPr>
              <a:lnSpc>
                <a:spcPct val="70000"/>
              </a:lnSpc>
              <a:spcBef>
                <a:spcPct val="5000"/>
              </a:spcBef>
            </a:pPr>
            <a:endParaRPr lang="en-US" altLang="en-US" sz="2000" i="0">
              <a:solidFill>
                <a:srgbClr val="FFFF00"/>
              </a:solidFill>
              <a:latin typeface="Bernhard Modern Roman" charset="0"/>
            </a:endParaRPr>
          </a:p>
          <a:p>
            <a:pPr>
              <a:lnSpc>
                <a:spcPct val="70000"/>
              </a:lnSpc>
              <a:spcBef>
                <a:spcPct val="5000"/>
              </a:spcBef>
            </a:pPr>
            <a:r>
              <a:rPr lang="en-US" altLang="en-US" sz="2000" i="0">
                <a:solidFill>
                  <a:srgbClr val="FF00FF"/>
                </a:solidFill>
                <a:latin typeface="Bernhard Modern Roman" charset="0"/>
              </a:rPr>
              <a:t>Plant Spacing:</a:t>
            </a:r>
          </a:p>
          <a:p>
            <a:pPr>
              <a:lnSpc>
                <a:spcPct val="70000"/>
              </a:lnSpc>
              <a:spcBef>
                <a:spcPct val="5000"/>
              </a:spcBef>
            </a:pPr>
            <a:r>
              <a:rPr lang="en-US" altLang="en-US" sz="2000" i="0">
                <a:solidFill>
                  <a:srgbClr val="FFFF00"/>
                </a:solidFill>
                <a:latin typeface="Bernhard Modern Roman" charset="0"/>
              </a:rPr>
              <a:t>	</a:t>
            </a:r>
            <a:r>
              <a:rPr lang="en-US" altLang="en-US" sz="2000" i="0">
                <a:solidFill>
                  <a:schemeClr val="bg1"/>
                </a:solidFill>
                <a:latin typeface="Bernhard Modern Roman" charset="0"/>
              </a:rPr>
              <a:t>8 inch centers</a:t>
            </a:r>
          </a:p>
          <a:p>
            <a:pPr>
              <a:lnSpc>
                <a:spcPct val="70000"/>
              </a:lnSpc>
              <a:spcBef>
                <a:spcPct val="5000"/>
              </a:spcBef>
            </a:pPr>
            <a:endParaRPr lang="en-US" altLang="en-US" sz="2000" i="0">
              <a:solidFill>
                <a:srgbClr val="FFFF00"/>
              </a:solidFill>
              <a:latin typeface="Bernhard Modern Roman" charset="0"/>
            </a:endParaRPr>
          </a:p>
          <a:p>
            <a:pPr>
              <a:lnSpc>
                <a:spcPct val="70000"/>
              </a:lnSpc>
              <a:spcBef>
                <a:spcPct val="5000"/>
              </a:spcBef>
            </a:pPr>
            <a:r>
              <a:rPr lang="en-US" altLang="en-US" sz="2000" i="0">
                <a:solidFill>
                  <a:srgbClr val="FF00FF"/>
                </a:solidFill>
                <a:latin typeface="Bernhard Modern Roman" charset="0"/>
              </a:rPr>
              <a:t>Care and Feeding:  </a:t>
            </a:r>
          </a:p>
          <a:p>
            <a:pPr>
              <a:lnSpc>
                <a:spcPct val="70000"/>
              </a:lnSpc>
              <a:spcBef>
                <a:spcPct val="5000"/>
              </a:spcBef>
            </a:pPr>
            <a:r>
              <a:rPr lang="en-US" altLang="en-US" sz="2000" i="0">
                <a:solidFill>
                  <a:srgbClr val="FFFF00"/>
                </a:solidFill>
                <a:latin typeface="Bernhard Modern Roman" charset="0"/>
              </a:rPr>
              <a:t>	</a:t>
            </a:r>
            <a:r>
              <a:rPr lang="en-US" altLang="en-US" sz="2000" i="0">
                <a:solidFill>
                  <a:schemeClr val="bg1"/>
                </a:solidFill>
                <a:latin typeface="Bernhard Modern Roman" charset="0"/>
              </a:rPr>
              <a:t>Moderate fertility  </a:t>
            </a:r>
          </a:p>
          <a:p>
            <a:pPr>
              <a:lnSpc>
                <a:spcPct val="70000"/>
              </a:lnSpc>
              <a:spcBef>
                <a:spcPct val="5000"/>
              </a:spcBef>
            </a:pPr>
            <a:r>
              <a:rPr lang="en-US" altLang="en-US" sz="2000" i="0">
                <a:solidFill>
                  <a:schemeClr val="bg1"/>
                </a:solidFill>
                <a:latin typeface="Bernhard Modern Roman" charset="0"/>
              </a:rPr>
              <a:t>	No drought</a:t>
            </a:r>
          </a:p>
          <a:p>
            <a:pPr>
              <a:lnSpc>
                <a:spcPct val="70000"/>
              </a:lnSpc>
              <a:spcBef>
                <a:spcPct val="5000"/>
              </a:spcBef>
            </a:pPr>
            <a:endParaRPr lang="en-US" altLang="en-US" sz="2000" i="0">
              <a:solidFill>
                <a:srgbClr val="FFFF00"/>
              </a:solidFill>
              <a:latin typeface="Bernhard Modern Roman" charset="0"/>
            </a:endParaRPr>
          </a:p>
          <a:p>
            <a:pPr>
              <a:lnSpc>
                <a:spcPct val="70000"/>
              </a:lnSpc>
              <a:spcBef>
                <a:spcPct val="5000"/>
              </a:spcBef>
            </a:pPr>
            <a:r>
              <a:rPr lang="en-US" altLang="en-US" sz="2000" i="0">
                <a:solidFill>
                  <a:srgbClr val="FF00FF"/>
                </a:solidFill>
                <a:latin typeface="Bernhard Modern Roman" charset="0"/>
              </a:rPr>
              <a:t>Bloom Period:	</a:t>
            </a:r>
          </a:p>
          <a:p>
            <a:pPr>
              <a:lnSpc>
                <a:spcPct val="70000"/>
              </a:lnSpc>
              <a:spcBef>
                <a:spcPct val="5000"/>
              </a:spcBef>
            </a:pPr>
            <a:r>
              <a:rPr lang="en-US" altLang="en-US" sz="2000" i="0">
                <a:solidFill>
                  <a:srgbClr val="FFFF00"/>
                </a:solidFill>
                <a:latin typeface="Bernhard Modern Roman" charset="0"/>
              </a:rPr>
              <a:t>	</a:t>
            </a:r>
            <a:r>
              <a:rPr lang="en-US" altLang="en-US" sz="2000" i="0">
                <a:solidFill>
                  <a:schemeClr val="bg1"/>
                </a:solidFill>
                <a:latin typeface="Bernhard Modern Roman" charset="0"/>
              </a:rPr>
              <a:t>June – October</a:t>
            </a:r>
          </a:p>
          <a:p>
            <a:pPr>
              <a:lnSpc>
                <a:spcPct val="70000"/>
              </a:lnSpc>
              <a:spcBef>
                <a:spcPct val="5000"/>
              </a:spcBef>
            </a:pPr>
            <a:endParaRPr lang="en-US" altLang="en-US" sz="2000" i="0">
              <a:solidFill>
                <a:srgbClr val="FFFF00"/>
              </a:solidFill>
              <a:latin typeface="Bernhard Modern Roman" charset="0"/>
            </a:endParaRPr>
          </a:p>
          <a:p>
            <a:pPr>
              <a:lnSpc>
                <a:spcPct val="70000"/>
              </a:lnSpc>
              <a:spcBef>
                <a:spcPct val="5000"/>
              </a:spcBef>
            </a:pPr>
            <a:r>
              <a:rPr lang="en-US" altLang="en-US" sz="2000" i="0">
                <a:solidFill>
                  <a:srgbClr val="FF00FF"/>
                </a:solidFill>
                <a:latin typeface="Bernhard Modern Roman" charset="0"/>
              </a:rPr>
              <a:t>Culture Concerns:</a:t>
            </a:r>
          </a:p>
          <a:p>
            <a:pPr>
              <a:lnSpc>
                <a:spcPct val="70000"/>
              </a:lnSpc>
              <a:spcBef>
                <a:spcPct val="5000"/>
              </a:spcBef>
            </a:pPr>
            <a:r>
              <a:rPr lang="en-US" altLang="en-US" sz="2000" i="0">
                <a:solidFill>
                  <a:schemeClr val="bg1"/>
                </a:solidFill>
                <a:latin typeface="Bernhard Modern Roman" charset="0"/>
              </a:rPr>
              <a:t>	Mildew</a:t>
            </a:r>
          </a:p>
          <a:p>
            <a:pPr>
              <a:lnSpc>
                <a:spcPct val="70000"/>
              </a:lnSpc>
              <a:spcBef>
                <a:spcPct val="5000"/>
              </a:spcBef>
            </a:pPr>
            <a:endParaRPr lang="en-US" altLang="en-US" i="0">
              <a:solidFill>
                <a:schemeClr val="hlink"/>
              </a:solidFill>
              <a:latin typeface="GoudyOlSt BT" charset="0"/>
            </a:endParaRPr>
          </a:p>
        </p:txBody>
      </p:sp>
      <p:sp>
        <p:nvSpPr>
          <p:cNvPr id="723972" name="Rectangle 4"/>
          <p:cNvSpPr>
            <a:spLocks noChangeArrowheads="1"/>
          </p:cNvSpPr>
          <p:nvPr/>
        </p:nvSpPr>
        <p:spPr bwMode="auto">
          <a:xfrm>
            <a:off x="4800600" y="5715000"/>
            <a:ext cx="24717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i="0">
                <a:solidFill>
                  <a:schemeClr val="hlink"/>
                </a:solidFill>
                <a:latin typeface="GoudyOlSt BT" charset="0"/>
              </a:rPr>
              <a:t>Pentas lanceolata</a:t>
            </a:r>
            <a:r>
              <a:rPr lang="en-US" altLang="en-US" sz="2000">
                <a:solidFill>
                  <a:schemeClr val="hlink"/>
                </a:solidFill>
                <a:latin typeface="GoudyOlSt BT" charset="0"/>
              </a:rPr>
              <a:t> </a:t>
            </a:r>
          </a:p>
        </p:txBody>
      </p:sp>
      <p:pic>
        <p:nvPicPr>
          <p:cNvPr id="723973" name="Picture 5" descr="Image232"/>
          <p:cNvPicPr>
            <a:picLocks noChangeAspect="1" noChangeArrowheads="1"/>
          </p:cNvPicPr>
          <p:nvPr/>
        </p:nvPicPr>
        <p:blipFill>
          <a:blip r:embed="rId2">
            <a:lum bright="-12000" contrast="28000"/>
            <a:extLst>
              <a:ext uri="{28A0092B-C50C-407E-A947-70E740481C1C}">
                <a14:useLocalDpi xmlns:a14="http://schemas.microsoft.com/office/drawing/2010/main" val="0"/>
              </a:ext>
            </a:extLst>
          </a:blip>
          <a:srcRect/>
          <a:stretch>
            <a:fillRect/>
          </a:stretch>
        </p:blipFill>
        <p:spPr bwMode="auto">
          <a:xfrm>
            <a:off x="3200400" y="1600200"/>
            <a:ext cx="5334000" cy="40005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4"/>
          <p:cNvSpPr>
            <a:spLocks noGrp="1"/>
          </p:cNvSpPr>
          <p:nvPr>
            <p:ph type="sldNum" sz="quarter" idx="12"/>
          </p:nvPr>
        </p:nvSpPr>
        <p:spPr/>
        <p:txBody>
          <a:bodyPr/>
          <a:lstStyle/>
          <a:p>
            <a:fld id="{AFCB11A0-7652-3A44-94D2-1113A575B08A}" type="slidenum">
              <a:rPr lang="en-US" altLang="en-US"/>
              <a:pPr/>
              <a:t>172</a:t>
            </a:fld>
            <a:endParaRPr lang="en-US" altLang="en-US"/>
          </a:p>
        </p:txBody>
      </p:sp>
      <p:sp>
        <p:nvSpPr>
          <p:cNvPr id="724994" name="Rectangle 2"/>
          <p:cNvSpPr>
            <a:spLocks noChangeArrowheads="1"/>
          </p:cNvSpPr>
          <p:nvPr/>
        </p:nvSpPr>
        <p:spPr bwMode="auto">
          <a:xfrm>
            <a:off x="1981200" y="304800"/>
            <a:ext cx="5649913" cy="823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4800" i="0">
                <a:solidFill>
                  <a:srgbClr val="FFFF00"/>
                </a:solidFill>
                <a:latin typeface="GoudyOlSt BT" charset="0"/>
              </a:rPr>
              <a:t>Ornamental Tobacco</a:t>
            </a:r>
          </a:p>
        </p:txBody>
      </p:sp>
      <p:pic>
        <p:nvPicPr>
          <p:cNvPr id="724995" name="Picture 3" descr="Nicotiana_Havana_Purple_1"/>
          <p:cNvPicPr>
            <a:picLocks noChangeAspect="1" noChangeArrowheads="1"/>
          </p:cNvPicPr>
          <p:nvPr/>
        </p:nvPicPr>
        <p:blipFill>
          <a:blip r:embed="rId2">
            <a:lum contrast="16000"/>
            <a:extLst>
              <a:ext uri="{28A0092B-C50C-407E-A947-70E740481C1C}">
                <a14:useLocalDpi xmlns:a14="http://schemas.microsoft.com/office/drawing/2010/main" val="0"/>
              </a:ext>
            </a:extLst>
          </a:blip>
          <a:srcRect/>
          <a:stretch>
            <a:fillRect/>
          </a:stretch>
        </p:blipFill>
        <p:spPr bwMode="auto">
          <a:xfrm>
            <a:off x="3505200" y="1905000"/>
            <a:ext cx="4953000" cy="3719513"/>
          </a:xfrm>
          <a:prstGeom prst="rect">
            <a:avLst/>
          </a:prstGeom>
          <a:noFill/>
          <a:extLst>
            <a:ext uri="{909E8E84-426E-40DD-AFC4-6F175D3DCCD1}">
              <a14:hiddenFill xmlns:a14="http://schemas.microsoft.com/office/drawing/2010/main">
                <a:solidFill>
                  <a:srgbClr val="FFFFFF"/>
                </a:solidFill>
              </a14:hiddenFill>
            </a:ext>
          </a:extLst>
        </p:spPr>
      </p:pic>
      <p:sp>
        <p:nvSpPr>
          <p:cNvPr id="724996" name="Rectangle 4"/>
          <p:cNvSpPr>
            <a:spLocks noChangeArrowheads="1"/>
          </p:cNvSpPr>
          <p:nvPr/>
        </p:nvSpPr>
        <p:spPr bwMode="auto">
          <a:xfrm>
            <a:off x="457200" y="1219200"/>
            <a:ext cx="2667000" cy="502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0">
                <a:solidFill>
                  <a:srgbClr val="FF00FF"/>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marL="342900" indent="-342900">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fontAlgn="base">
              <a:spcBef>
                <a:spcPct val="0"/>
              </a:spcBef>
              <a:spcAft>
                <a:spcPct val="0"/>
              </a:spcAft>
              <a:defRPr sz="2400">
                <a:solidFill>
                  <a:schemeClr val="tx1"/>
                </a:solidFill>
                <a:latin typeface="Times New Roman" charset="0"/>
              </a:defRPr>
            </a:lvl6pPr>
            <a:lvl7pPr marL="2971800" indent="-228600" fontAlgn="base">
              <a:spcBef>
                <a:spcPct val="0"/>
              </a:spcBef>
              <a:spcAft>
                <a:spcPct val="0"/>
              </a:spcAft>
              <a:defRPr sz="2400">
                <a:solidFill>
                  <a:schemeClr val="tx1"/>
                </a:solidFill>
                <a:latin typeface="Times New Roman" charset="0"/>
              </a:defRPr>
            </a:lvl7pPr>
            <a:lvl8pPr marL="3429000" indent="-228600" fontAlgn="base">
              <a:spcBef>
                <a:spcPct val="0"/>
              </a:spcBef>
              <a:spcAft>
                <a:spcPct val="0"/>
              </a:spcAft>
              <a:defRPr sz="2400">
                <a:solidFill>
                  <a:schemeClr val="tx1"/>
                </a:solidFill>
                <a:latin typeface="Times New Roman" charset="0"/>
              </a:defRPr>
            </a:lvl8pPr>
            <a:lvl9pPr marL="3886200" indent="-228600" fontAlgn="base">
              <a:spcBef>
                <a:spcPct val="0"/>
              </a:spcBef>
              <a:spcAft>
                <a:spcPct val="0"/>
              </a:spcAft>
              <a:defRPr sz="2400">
                <a:solidFill>
                  <a:schemeClr val="tx1"/>
                </a:solidFill>
                <a:latin typeface="Times New Roman" charset="0"/>
              </a:defRPr>
            </a:lvl9pPr>
          </a:lstStyle>
          <a:p>
            <a:pPr>
              <a:lnSpc>
                <a:spcPct val="70000"/>
              </a:lnSpc>
              <a:spcBef>
                <a:spcPct val="5000"/>
              </a:spcBef>
            </a:pPr>
            <a:endParaRPr lang="en-US" altLang="en-US" i="0">
              <a:solidFill>
                <a:srgbClr val="FF00FF"/>
              </a:solidFill>
              <a:latin typeface="Bernhard Modern Roman" charset="0"/>
            </a:endParaRPr>
          </a:p>
          <a:p>
            <a:pPr>
              <a:lnSpc>
                <a:spcPct val="70000"/>
              </a:lnSpc>
              <a:spcBef>
                <a:spcPct val="5000"/>
              </a:spcBef>
            </a:pPr>
            <a:r>
              <a:rPr lang="en-US" altLang="en-US" sz="2000" i="0">
                <a:solidFill>
                  <a:srgbClr val="FF00FF"/>
                </a:solidFill>
                <a:latin typeface="Bernhard Modern Roman" charset="0"/>
              </a:rPr>
              <a:t>Characteristics:  </a:t>
            </a:r>
            <a:endParaRPr lang="en-US" altLang="en-US" sz="2000" i="0">
              <a:solidFill>
                <a:srgbClr val="FFFF00"/>
              </a:solidFill>
              <a:latin typeface="Bernhard Modern Roman" charset="0"/>
            </a:endParaRPr>
          </a:p>
          <a:p>
            <a:pPr>
              <a:lnSpc>
                <a:spcPct val="70000"/>
              </a:lnSpc>
              <a:spcBef>
                <a:spcPct val="5000"/>
              </a:spcBef>
            </a:pPr>
            <a:r>
              <a:rPr lang="en-US" altLang="en-US" sz="2000" i="0">
                <a:solidFill>
                  <a:srgbClr val="FFFF00"/>
                </a:solidFill>
                <a:latin typeface="Bernhard Modern Roman" charset="0"/>
              </a:rPr>
              <a:t>	</a:t>
            </a:r>
            <a:r>
              <a:rPr lang="en-US" altLang="en-US" sz="2000" i="0">
                <a:solidFill>
                  <a:schemeClr val="bg1"/>
                </a:solidFill>
                <a:latin typeface="Bernhard Modern Roman" charset="0"/>
              </a:rPr>
              <a:t>Nectar source</a:t>
            </a:r>
          </a:p>
          <a:p>
            <a:pPr>
              <a:lnSpc>
                <a:spcPct val="70000"/>
              </a:lnSpc>
              <a:spcBef>
                <a:spcPct val="5000"/>
              </a:spcBef>
            </a:pPr>
            <a:r>
              <a:rPr lang="en-US" altLang="en-US" sz="2000" i="0">
                <a:solidFill>
                  <a:schemeClr val="bg1"/>
                </a:solidFill>
                <a:latin typeface="Bernhard Modern Roman" charset="0"/>
              </a:rPr>
              <a:t>	</a:t>
            </a:r>
            <a:endParaRPr lang="en-US" altLang="en-US" sz="2000" i="0">
              <a:solidFill>
                <a:srgbClr val="FF00FF"/>
              </a:solidFill>
              <a:latin typeface="Bernhard Modern Roman" charset="0"/>
            </a:endParaRPr>
          </a:p>
          <a:p>
            <a:pPr>
              <a:lnSpc>
                <a:spcPct val="70000"/>
              </a:lnSpc>
              <a:spcBef>
                <a:spcPct val="5000"/>
              </a:spcBef>
            </a:pPr>
            <a:r>
              <a:rPr lang="en-US" altLang="en-US" sz="2000" i="0">
                <a:solidFill>
                  <a:srgbClr val="FF00FF"/>
                </a:solidFill>
                <a:latin typeface="Bernhard Modern Roman" charset="0"/>
              </a:rPr>
              <a:t>Location:</a:t>
            </a:r>
          </a:p>
          <a:p>
            <a:pPr>
              <a:lnSpc>
                <a:spcPct val="70000"/>
              </a:lnSpc>
              <a:spcBef>
                <a:spcPct val="5000"/>
              </a:spcBef>
            </a:pPr>
            <a:r>
              <a:rPr lang="en-US" altLang="en-US" sz="2000" i="0">
                <a:solidFill>
                  <a:srgbClr val="FFFF00"/>
                </a:solidFill>
                <a:latin typeface="Bernhard Modern Roman" charset="0"/>
              </a:rPr>
              <a:t>	</a:t>
            </a:r>
            <a:r>
              <a:rPr lang="en-US" altLang="en-US" sz="2000" i="0">
                <a:solidFill>
                  <a:schemeClr val="bg1"/>
                </a:solidFill>
                <a:latin typeface="Bernhard Modern Roman" charset="0"/>
              </a:rPr>
              <a:t>Full sun bedding</a:t>
            </a:r>
          </a:p>
          <a:p>
            <a:pPr>
              <a:lnSpc>
                <a:spcPct val="70000"/>
              </a:lnSpc>
              <a:spcBef>
                <a:spcPct val="5000"/>
              </a:spcBef>
            </a:pPr>
            <a:endParaRPr lang="en-US" altLang="en-US" sz="2000" i="0">
              <a:solidFill>
                <a:srgbClr val="FFFF00"/>
              </a:solidFill>
              <a:latin typeface="Bernhard Modern Roman" charset="0"/>
            </a:endParaRPr>
          </a:p>
          <a:p>
            <a:pPr>
              <a:lnSpc>
                <a:spcPct val="70000"/>
              </a:lnSpc>
              <a:spcBef>
                <a:spcPct val="5000"/>
              </a:spcBef>
            </a:pPr>
            <a:r>
              <a:rPr lang="en-US" altLang="en-US" sz="2000" i="0">
                <a:solidFill>
                  <a:srgbClr val="FF00FF"/>
                </a:solidFill>
                <a:latin typeface="Bernhard Modern Roman" charset="0"/>
              </a:rPr>
              <a:t>Plant Spacing:</a:t>
            </a:r>
          </a:p>
          <a:p>
            <a:pPr>
              <a:lnSpc>
                <a:spcPct val="70000"/>
              </a:lnSpc>
              <a:spcBef>
                <a:spcPct val="5000"/>
              </a:spcBef>
            </a:pPr>
            <a:r>
              <a:rPr lang="en-US" altLang="en-US" sz="2000" i="0">
                <a:solidFill>
                  <a:srgbClr val="FFFF00"/>
                </a:solidFill>
                <a:latin typeface="Bernhard Modern Roman" charset="0"/>
              </a:rPr>
              <a:t>	</a:t>
            </a:r>
            <a:r>
              <a:rPr lang="en-US" altLang="en-US" sz="2000" i="0">
                <a:solidFill>
                  <a:schemeClr val="bg1"/>
                </a:solidFill>
                <a:latin typeface="Bernhard Modern Roman" charset="0"/>
              </a:rPr>
              <a:t>6 inch centers</a:t>
            </a:r>
          </a:p>
          <a:p>
            <a:pPr>
              <a:lnSpc>
                <a:spcPct val="70000"/>
              </a:lnSpc>
              <a:spcBef>
                <a:spcPct val="5000"/>
              </a:spcBef>
            </a:pPr>
            <a:endParaRPr lang="en-US" altLang="en-US" sz="2000" i="0">
              <a:solidFill>
                <a:srgbClr val="FFFF00"/>
              </a:solidFill>
              <a:latin typeface="Bernhard Modern Roman" charset="0"/>
            </a:endParaRPr>
          </a:p>
          <a:p>
            <a:pPr>
              <a:lnSpc>
                <a:spcPct val="70000"/>
              </a:lnSpc>
              <a:spcBef>
                <a:spcPct val="5000"/>
              </a:spcBef>
            </a:pPr>
            <a:r>
              <a:rPr lang="en-US" altLang="en-US" sz="2000" i="0">
                <a:solidFill>
                  <a:srgbClr val="FF00FF"/>
                </a:solidFill>
                <a:latin typeface="Bernhard Modern Roman" charset="0"/>
              </a:rPr>
              <a:t>Care and Feeding:  </a:t>
            </a:r>
          </a:p>
          <a:p>
            <a:pPr>
              <a:lnSpc>
                <a:spcPct val="70000"/>
              </a:lnSpc>
              <a:spcBef>
                <a:spcPct val="5000"/>
              </a:spcBef>
            </a:pPr>
            <a:r>
              <a:rPr lang="en-US" altLang="en-US" sz="2000" i="0">
                <a:solidFill>
                  <a:srgbClr val="FFFF00"/>
                </a:solidFill>
                <a:latin typeface="Bernhard Modern Roman" charset="0"/>
              </a:rPr>
              <a:t>	</a:t>
            </a:r>
            <a:r>
              <a:rPr lang="en-US" altLang="en-US" sz="2000" i="0">
                <a:solidFill>
                  <a:schemeClr val="bg1"/>
                </a:solidFill>
                <a:latin typeface="Bernhard Modern Roman" charset="0"/>
              </a:rPr>
              <a:t>Heavy fertility  </a:t>
            </a:r>
          </a:p>
          <a:p>
            <a:pPr>
              <a:lnSpc>
                <a:spcPct val="70000"/>
              </a:lnSpc>
              <a:spcBef>
                <a:spcPct val="5000"/>
              </a:spcBef>
            </a:pPr>
            <a:endParaRPr lang="en-US" altLang="en-US" sz="2000" i="0">
              <a:solidFill>
                <a:srgbClr val="FFFF00"/>
              </a:solidFill>
              <a:latin typeface="Bernhard Modern Roman" charset="0"/>
            </a:endParaRPr>
          </a:p>
          <a:p>
            <a:pPr>
              <a:lnSpc>
                <a:spcPct val="70000"/>
              </a:lnSpc>
              <a:spcBef>
                <a:spcPct val="5000"/>
              </a:spcBef>
            </a:pPr>
            <a:r>
              <a:rPr lang="en-US" altLang="en-US" sz="2000" i="0">
                <a:solidFill>
                  <a:srgbClr val="FF00FF"/>
                </a:solidFill>
                <a:latin typeface="Bernhard Modern Roman" charset="0"/>
              </a:rPr>
              <a:t>Bloom Period:	</a:t>
            </a:r>
          </a:p>
          <a:p>
            <a:pPr>
              <a:lnSpc>
                <a:spcPct val="70000"/>
              </a:lnSpc>
              <a:spcBef>
                <a:spcPct val="5000"/>
              </a:spcBef>
            </a:pPr>
            <a:r>
              <a:rPr lang="en-US" altLang="en-US" sz="2000" i="0">
                <a:solidFill>
                  <a:srgbClr val="FFFF00"/>
                </a:solidFill>
                <a:latin typeface="Bernhard Modern Roman" charset="0"/>
              </a:rPr>
              <a:t>	</a:t>
            </a:r>
            <a:r>
              <a:rPr lang="en-US" altLang="en-US" sz="2000" i="0">
                <a:solidFill>
                  <a:schemeClr val="bg1"/>
                </a:solidFill>
                <a:latin typeface="Bernhard Modern Roman" charset="0"/>
              </a:rPr>
              <a:t>June – September</a:t>
            </a:r>
          </a:p>
          <a:p>
            <a:pPr>
              <a:lnSpc>
                <a:spcPct val="70000"/>
              </a:lnSpc>
              <a:spcBef>
                <a:spcPct val="5000"/>
              </a:spcBef>
            </a:pPr>
            <a:endParaRPr lang="en-US" altLang="en-US" sz="2000" i="0">
              <a:solidFill>
                <a:srgbClr val="FFFF00"/>
              </a:solidFill>
              <a:latin typeface="Bernhard Modern Roman" charset="0"/>
            </a:endParaRPr>
          </a:p>
          <a:p>
            <a:pPr>
              <a:lnSpc>
                <a:spcPct val="70000"/>
              </a:lnSpc>
              <a:spcBef>
                <a:spcPct val="5000"/>
              </a:spcBef>
            </a:pPr>
            <a:r>
              <a:rPr lang="en-US" altLang="en-US" sz="2000" i="0">
                <a:solidFill>
                  <a:srgbClr val="FF00FF"/>
                </a:solidFill>
                <a:latin typeface="Bernhard Modern Roman" charset="0"/>
              </a:rPr>
              <a:t>Culture Concerns:</a:t>
            </a:r>
          </a:p>
          <a:p>
            <a:pPr>
              <a:lnSpc>
                <a:spcPct val="70000"/>
              </a:lnSpc>
              <a:spcBef>
                <a:spcPct val="5000"/>
              </a:spcBef>
            </a:pPr>
            <a:r>
              <a:rPr lang="en-US" altLang="en-US" sz="2000" i="0">
                <a:solidFill>
                  <a:srgbClr val="FFFF00"/>
                </a:solidFill>
                <a:latin typeface="Bernhard Modern Roman" charset="0"/>
              </a:rPr>
              <a:t>	</a:t>
            </a:r>
            <a:r>
              <a:rPr lang="en-US" altLang="en-US" sz="2000" i="0">
                <a:solidFill>
                  <a:schemeClr val="bg1"/>
                </a:solidFill>
                <a:latin typeface="Bernhard Modern Roman" charset="0"/>
              </a:rPr>
              <a:t>Well drained soils</a:t>
            </a:r>
          </a:p>
          <a:p>
            <a:pPr>
              <a:lnSpc>
                <a:spcPct val="70000"/>
              </a:lnSpc>
              <a:spcBef>
                <a:spcPct val="5000"/>
              </a:spcBef>
            </a:pPr>
            <a:r>
              <a:rPr lang="en-US" altLang="en-US" sz="2000" i="0">
                <a:solidFill>
                  <a:schemeClr val="bg1"/>
                </a:solidFill>
                <a:latin typeface="Bernhard Modern Roman" charset="0"/>
              </a:rPr>
              <a:t>	Declines in drought</a:t>
            </a:r>
          </a:p>
          <a:p>
            <a:pPr>
              <a:lnSpc>
                <a:spcPct val="70000"/>
              </a:lnSpc>
              <a:spcBef>
                <a:spcPct val="5000"/>
              </a:spcBef>
            </a:pPr>
            <a:r>
              <a:rPr lang="en-US" altLang="en-US" i="0">
                <a:solidFill>
                  <a:schemeClr val="hlink"/>
                </a:solidFill>
                <a:latin typeface="GoudyOlSt BT" charset="0"/>
              </a:rPr>
              <a:t>	</a:t>
            </a:r>
          </a:p>
        </p:txBody>
      </p:sp>
      <p:sp>
        <p:nvSpPr>
          <p:cNvPr id="724997" name="Rectangle 5"/>
          <p:cNvSpPr>
            <a:spLocks noChangeArrowheads="1"/>
          </p:cNvSpPr>
          <p:nvPr/>
        </p:nvSpPr>
        <p:spPr bwMode="auto">
          <a:xfrm>
            <a:off x="4876800" y="5715000"/>
            <a:ext cx="21224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i="0">
                <a:solidFill>
                  <a:schemeClr val="hlink"/>
                </a:solidFill>
                <a:latin typeface="GoudyOlSt BT" charset="0"/>
              </a:rPr>
              <a:t>Nicotiana alata</a:t>
            </a:r>
          </a:p>
        </p:txBody>
      </p:sp>
    </p:spTree>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4"/>
          <p:cNvSpPr>
            <a:spLocks noGrp="1"/>
          </p:cNvSpPr>
          <p:nvPr>
            <p:ph type="sldNum" sz="quarter" idx="12"/>
          </p:nvPr>
        </p:nvSpPr>
        <p:spPr/>
        <p:txBody>
          <a:bodyPr/>
          <a:lstStyle/>
          <a:p>
            <a:fld id="{D412852C-6924-0A4B-BFB0-6D33BF14B204}" type="slidenum">
              <a:rPr lang="en-US" altLang="en-US"/>
              <a:pPr/>
              <a:t>173</a:t>
            </a:fld>
            <a:endParaRPr lang="en-US" altLang="en-US"/>
          </a:p>
        </p:txBody>
      </p:sp>
      <p:sp>
        <p:nvSpPr>
          <p:cNvPr id="726018" name="Rectangle 2"/>
          <p:cNvSpPr>
            <a:spLocks noChangeArrowheads="1"/>
          </p:cNvSpPr>
          <p:nvPr/>
        </p:nvSpPr>
        <p:spPr bwMode="auto">
          <a:xfrm>
            <a:off x="2209800" y="457200"/>
            <a:ext cx="4322763" cy="823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4800" i="0">
                <a:solidFill>
                  <a:srgbClr val="FFFF00"/>
                </a:solidFill>
                <a:latin typeface="GoudyOlSt BT" charset="0"/>
              </a:rPr>
              <a:t>Creeping Zinnia</a:t>
            </a:r>
          </a:p>
        </p:txBody>
      </p:sp>
      <p:pic>
        <p:nvPicPr>
          <p:cNvPr id="726019" name="Picture 3" descr="ZINNIA13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0" y="2362200"/>
            <a:ext cx="4826000" cy="3619500"/>
          </a:xfrm>
          <a:prstGeom prst="rect">
            <a:avLst/>
          </a:prstGeom>
          <a:noFill/>
          <a:extLst>
            <a:ext uri="{909E8E84-426E-40DD-AFC4-6F175D3DCCD1}">
              <a14:hiddenFill xmlns:a14="http://schemas.microsoft.com/office/drawing/2010/main">
                <a:solidFill>
                  <a:srgbClr val="FFFFFF"/>
                </a:solidFill>
              </a14:hiddenFill>
            </a:ext>
          </a:extLst>
        </p:spPr>
      </p:pic>
      <p:sp>
        <p:nvSpPr>
          <p:cNvPr id="726020" name="Rectangle 4"/>
          <p:cNvSpPr>
            <a:spLocks noChangeArrowheads="1"/>
          </p:cNvSpPr>
          <p:nvPr/>
        </p:nvSpPr>
        <p:spPr bwMode="auto">
          <a:xfrm>
            <a:off x="457200" y="1219200"/>
            <a:ext cx="2667000" cy="502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0">
                <a:solidFill>
                  <a:srgbClr val="FF00FF"/>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marL="342900" indent="-342900">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fontAlgn="base">
              <a:spcBef>
                <a:spcPct val="0"/>
              </a:spcBef>
              <a:spcAft>
                <a:spcPct val="0"/>
              </a:spcAft>
              <a:defRPr sz="2400">
                <a:solidFill>
                  <a:schemeClr val="tx1"/>
                </a:solidFill>
                <a:latin typeface="Times New Roman" charset="0"/>
              </a:defRPr>
            </a:lvl6pPr>
            <a:lvl7pPr marL="2971800" indent="-228600" fontAlgn="base">
              <a:spcBef>
                <a:spcPct val="0"/>
              </a:spcBef>
              <a:spcAft>
                <a:spcPct val="0"/>
              </a:spcAft>
              <a:defRPr sz="2400">
                <a:solidFill>
                  <a:schemeClr val="tx1"/>
                </a:solidFill>
                <a:latin typeface="Times New Roman" charset="0"/>
              </a:defRPr>
            </a:lvl7pPr>
            <a:lvl8pPr marL="3429000" indent="-228600" fontAlgn="base">
              <a:spcBef>
                <a:spcPct val="0"/>
              </a:spcBef>
              <a:spcAft>
                <a:spcPct val="0"/>
              </a:spcAft>
              <a:defRPr sz="2400">
                <a:solidFill>
                  <a:schemeClr val="tx1"/>
                </a:solidFill>
                <a:latin typeface="Times New Roman" charset="0"/>
              </a:defRPr>
            </a:lvl8pPr>
            <a:lvl9pPr marL="3886200" indent="-228600" fontAlgn="base">
              <a:spcBef>
                <a:spcPct val="0"/>
              </a:spcBef>
              <a:spcAft>
                <a:spcPct val="0"/>
              </a:spcAft>
              <a:defRPr sz="2400">
                <a:solidFill>
                  <a:schemeClr val="tx1"/>
                </a:solidFill>
                <a:latin typeface="Times New Roman" charset="0"/>
              </a:defRPr>
            </a:lvl9pPr>
          </a:lstStyle>
          <a:p>
            <a:pPr>
              <a:lnSpc>
                <a:spcPct val="70000"/>
              </a:lnSpc>
              <a:spcBef>
                <a:spcPct val="5000"/>
              </a:spcBef>
            </a:pPr>
            <a:endParaRPr lang="en-US" altLang="en-US" i="0">
              <a:solidFill>
                <a:srgbClr val="FF00FF"/>
              </a:solidFill>
              <a:latin typeface="Bernhard Modern Roman" charset="0"/>
            </a:endParaRPr>
          </a:p>
          <a:p>
            <a:pPr>
              <a:lnSpc>
                <a:spcPct val="70000"/>
              </a:lnSpc>
              <a:spcBef>
                <a:spcPct val="5000"/>
              </a:spcBef>
            </a:pPr>
            <a:r>
              <a:rPr lang="en-US" altLang="en-US" sz="2000" i="0">
                <a:solidFill>
                  <a:srgbClr val="FF00FF"/>
                </a:solidFill>
                <a:latin typeface="Bernhard Modern Roman" charset="0"/>
              </a:rPr>
              <a:t>Characteristics:  </a:t>
            </a:r>
            <a:endParaRPr lang="en-US" altLang="en-US" sz="2000" i="0">
              <a:solidFill>
                <a:srgbClr val="FFFF00"/>
              </a:solidFill>
              <a:latin typeface="Bernhard Modern Roman" charset="0"/>
            </a:endParaRPr>
          </a:p>
          <a:p>
            <a:pPr>
              <a:lnSpc>
                <a:spcPct val="70000"/>
              </a:lnSpc>
              <a:spcBef>
                <a:spcPct val="5000"/>
              </a:spcBef>
            </a:pPr>
            <a:r>
              <a:rPr lang="en-US" altLang="en-US" sz="2000" i="0">
                <a:solidFill>
                  <a:srgbClr val="FFFF00"/>
                </a:solidFill>
                <a:latin typeface="Bernhard Modern Roman" charset="0"/>
              </a:rPr>
              <a:t>	</a:t>
            </a:r>
            <a:r>
              <a:rPr lang="en-US" altLang="en-US" sz="2000" i="0">
                <a:solidFill>
                  <a:schemeClr val="bg1"/>
                </a:solidFill>
                <a:latin typeface="Bernhard Modern Roman" charset="0"/>
              </a:rPr>
              <a:t>Nectar source</a:t>
            </a:r>
          </a:p>
          <a:p>
            <a:pPr>
              <a:lnSpc>
                <a:spcPct val="70000"/>
              </a:lnSpc>
              <a:spcBef>
                <a:spcPct val="5000"/>
              </a:spcBef>
            </a:pPr>
            <a:r>
              <a:rPr lang="en-US" altLang="en-US" sz="2000" i="0">
                <a:solidFill>
                  <a:schemeClr val="bg1"/>
                </a:solidFill>
                <a:latin typeface="Bernhard Modern Roman" charset="0"/>
              </a:rPr>
              <a:t>	Drought tolerant</a:t>
            </a:r>
          </a:p>
          <a:p>
            <a:pPr>
              <a:lnSpc>
                <a:spcPct val="70000"/>
              </a:lnSpc>
              <a:spcBef>
                <a:spcPct val="5000"/>
              </a:spcBef>
            </a:pPr>
            <a:r>
              <a:rPr lang="en-US" altLang="en-US" sz="2000" i="0">
                <a:solidFill>
                  <a:schemeClr val="bg1"/>
                </a:solidFill>
                <a:latin typeface="Bernhard Modern Roman" charset="0"/>
              </a:rPr>
              <a:t>	12 – 20 inches tall</a:t>
            </a:r>
          </a:p>
          <a:p>
            <a:pPr>
              <a:lnSpc>
                <a:spcPct val="70000"/>
              </a:lnSpc>
              <a:spcBef>
                <a:spcPct val="5000"/>
              </a:spcBef>
            </a:pPr>
            <a:r>
              <a:rPr lang="en-US" altLang="en-US" sz="2000" i="0">
                <a:solidFill>
                  <a:schemeClr val="bg1"/>
                </a:solidFill>
                <a:latin typeface="Bernhard Modern Roman" charset="0"/>
              </a:rPr>
              <a:t>	Cascading</a:t>
            </a:r>
          </a:p>
          <a:p>
            <a:pPr>
              <a:lnSpc>
                <a:spcPct val="70000"/>
              </a:lnSpc>
              <a:spcBef>
                <a:spcPct val="5000"/>
              </a:spcBef>
            </a:pPr>
            <a:endParaRPr lang="en-US" altLang="en-US" sz="2000" i="0">
              <a:solidFill>
                <a:srgbClr val="FF00FF"/>
              </a:solidFill>
              <a:latin typeface="Bernhard Modern Roman" charset="0"/>
            </a:endParaRPr>
          </a:p>
          <a:p>
            <a:pPr>
              <a:lnSpc>
                <a:spcPct val="70000"/>
              </a:lnSpc>
              <a:spcBef>
                <a:spcPct val="5000"/>
              </a:spcBef>
            </a:pPr>
            <a:r>
              <a:rPr lang="en-US" altLang="en-US" sz="2000" i="0">
                <a:solidFill>
                  <a:srgbClr val="FF00FF"/>
                </a:solidFill>
                <a:latin typeface="Bernhard Modern Roman" charset="0"/>
              </a:rPr>
              <a:t>Location:</a:t>
            </a:r>
          </a:p>
          <a:p>
            <a:pPr>
              <a:lnSpc>
                <a:spcPct val="70000"/>
              </a:lnSpc>
              <a:spcBef>
                <a:spcPct val="5000"/>
              </a:spcBef>
            </a:pPr>
            <a:r>
              <a:rPr lang="en-US" altLang="en-US" sz="2000" i="0">
                <a:solidFill>
                  <a:srgbClr val="FFFF00"/>
                </a:solidFill>
                <a:latin typeface="Bernhard Modern Roman" charset="0"/>
              </a:rPr>
              <a:t>	</a:t>
            </a:r>
            <a:r>
              <a:rPr lang="en-US" altLang="en-US" sz="2000" i="0">
                <a:solidFill>
                  <a:schemeClr val="bg1"/>
                </a:solidFill>
                <a:latin typeface="Bernhard Modern Roman" charset="0"/>
              </a:rPr>
              <a:t>Full sun bedding</a:t>
            </a:r>
          </a:p>
          <a:p>
            <a:pPr>
              <a:lnSpc>
                <a:spcPct val="70000"/>
              </a:lnSpc>
              <a:spcBef>
                <a:spcPct val="5000"/>
              </a:spcBef>
            </a:pPr>
            <a:endParaRPr lang="en-US" altLang="en-US" sz="2000" i="0">
              <a:solidFill>
                <a:srgbClr val="FFFF00"/>
              </a:solidFill>
              <a:latin typeface="Bernhard Modern Roman" charset="0"/>
            </a:endParaRPr>
          </a:p>
          <a:p>
            <a:pPr>
              <a:lnSpc>
                <a:spcPct val="70000"/>
              </a:lnSpc>
              <a:spcBef>
                <a:spcPct val="5000"/>
              </a:spcBef>
            </a:pPr>
            <a:r>
              <a:rPr lang="en-US" altLang="en-US" sz="2000" i="0">
                <a:solidFill>
                  <a:srgbClr val="FF00FF"/>
                </a:solidFill>
                <a:latin typeface="Bernhard Modern Roman" charset="0"/>
              </a:rPr>
              <a:t>Plant Spacing:</a:t>
            </a:r>
          </a:p>
          <a:p>
            <a:pPr>
              <a:lnSpc>
                <a:spcPct val="70000"/>
              </a:lnSpc>
              <a:spcBef>
                <a:spcPct val="5000"/>
              </a:spcBef>
            </a:pPr>
            <a:r>
              <a:rPr lang="en-US" altLang="en-US" sz="2000" i="0">
                <a:solidFill>
                  <a:srgbClr val="FFFF00"/>
                </a:solidFill>
                <a:latin typeface="Bernhard Modern Roman" charset="0"/>
              </a:rPr>
              <a:t>	</a:t>
            </a:r>
            <a:r>
              <a:rPr lang="en-US" altLang="en-US" sz="2000" i="0">
                <a:solidFill>
                  <a:schemeClr val="bg1"/>
                </a:solidFill>
                <a:latin typeface="Bernhard Modern Roman" charset="0"/>
              </a:rPr>
              <a:t>8- 10 inch centers</a:t>
            </a:r>
          </a:p>
          <a:p>
            <a:pPr>
              <a:lnSpc>
                <a:spcPct val="70000"/>
              </a:lnSpc>
              <a:spcBef>
                <a:spcPct val="5000"/>
              </a:spcBef>
            </a:pPr>
            <a:endParaRPr lang="en-US" altLang="en-US" sz="2000" i="0">
              <a:solidFill>
                <a:srgbClr val="FFFF00"/>
              </a:solidFill>
              <a:latin typeface="Bernhard Modern Roman" charset="0"/>
            </a:endParaRPr>
          </a:p>
          <a:p>
            <a:pPr>
              <a:lnSpc>
                <a:spcPct val="70000"/>
              </a:lnSpc>
              <a:spcBef>
                <a:spcPct val="5000"/>
              </a:spcBef>
            </a:pPr>
            <a:r>
              <a:rPr lang="en-US" altLang="en-US" sz="2000" i="0">
                <a:solidFill>
                  <a:srgbClr val="FF00FF"/>
                </a:solidFill>
                <a:latin typeface="Bernhard Modern Roman" charset="0"/>
              </a:rPr>
              <a:t>Care and Feeding:  </a:t>
            </a:r>
          </a:p>
          <a:p>
            <a:pPr>
              <a:lnSpc>
                <a:spcPct val="70000"/>
              </a:lnSpc>
              <a:spcBef>
                <a:spcPct val="5000"/>
              </a:spcBef>
            </a:pPr>
            <a:r>
              <a:rPr lang="en-US" altLang="en-US" sz="2000" i="0">
                <a:solidFill>
                  <a:srgbClr val="FFFF00"/>
                </a:solidFill>
                <a:latin typeface="Bernhard Modern Roman" charset="0"/>
              </a:rPr>
              <a:t>	</a:t>
            </a:r>
            <a:r>
              <a:rPr lang="en-US" altLang="en-US" sz="2000" i="0">
                <a:solidFill>
                  <a:schemeClr val="bg1"/>
                </a:solidFill>
                <a:latin typeface="Bernhard Modern Roman" charset="0"/>
              </a:rPr>
              <a:t>Moderate fertility  </a:t>
            </a:r>
          </a:p>
          <a:p>
            <a:pPr>
              <a:lnSpc>
                <a:spcPct val="70000"/>
              </a:lnSpc>
              <a:spcBef>
                <a:spcPct val="5000"/>
              </a:spcBef>
            </a:pPr>
            <a:r>
              <a:rPr lang="en-US" altLang="en-US" sz="2000" i="0">
                <a:solidFill>
                  <a:schemeClr val="bg1"/>
                </a:solidFill>
                <a:latin typeface="Bernhard Modern Roman" charset="0"/>
              </a:rPr>
              <a:t>	</a:t>
            </a:r>
            <a:endParaRPr lang="en-US" altLang="en-US" sz="2000" i="0">
              <a:solidFill>
                <a:srgbClr val="FFFF00"/>
              </a:solidFill>
              <a:latin typeface="Bernhard Modern Roman" charset="0"/>
            </a:endParaRPr>
          </a:p>
          <a:p>
            <a:pPr>
              <a:lnSpc>
                <a:spcPct val="70000"/>
              </a:lnSpc>
              <a:spcBef>
                <a:spcPct val="5000"/>
              </a:spcBef>
            </a:pPr>
            <a:r>
              <a:rPr lang="en-US" altLang="en-US" sz="2000" i="0">
                <a:solidFill>
                  <a:srgbClr val="FF00FF"/>
                </a:solidFill>
                <a:latin typeface="Bernhard Modern Roman" charset="0"/>
              </a:rPr>
              <a:t>Bloom Period:	</a:t>
            </a:r>
          </a:p>
          <a:p>
            <a:pPr>
              <a:lnSpc>
                <a:spcPct val="70000"/>
              </a:lnSpc>
              <a:spcBef>
                <a:spcPct val="5000"/>
              </a:spcBef>
            </a:pPr>
            <a:r>
              <a:rPr lang="en-US" altLang="en-US" sz="2000" i="0">
                <a:solidFill>
                  <a:srgbClr val="FFFF00"/>
                </a:solidFill>
                <a:latin typeface="Bernhard Modern Roman" charset="0"/>
              </a:rPr>
              <a:t>	</a:t>
            </a:r>
            <a:r>
              <a:rPr lang="en-US" altLang="en-US" sz="2000" i="0">
                <a:solidFill>
                  <a:schemeClr val="bg1"/>
                </a:solidFill>
                <a:latin typeface="Bernhard Modern Roman" charset="0"/>
              </a:rPr>
              <a:t>June – October</a:t>
            </a:r>
          </a:p>
          <a:p>
            <a:pPr>
              <a:lnSpc>
                <a:spcPct val="70000"/>
              </a:lnSpc>
              <a:spcBef>
                <a:spcPct val="5000"/>
              </a:spcBef>
            </a:pPr>
            <a:endParaRPr lang="en-US" altLang="en-US" sz="2000" i="0">
              <a:solidFill>
                <a:srgbClr val="FFFF00"/>
              </a:solidFill>
              <a:latin typeface="Bernhard Modern Roman" charset="0"/>
            </a:endParaRPr>
          </a:p>
          <a:p>
            <a:pPr>
              <a:lnSpc>
                <a:spcPct val="70000"/>
              </a:lnSpc>
              <a:spcBef>
                <a:spcPct val="5000"/>
              </a:spcBef>
            </a:pPr>
            <a:r>
              <a:rPr lang="en-US" altLang="en-US" sz="2000" i="0">
                <a:solidFill>
                  <a:srgbClr val="FF00FF"/>
                </a:solidFill>
                <a:latin typeface="Bernhard Modern Roman" charset="0"/>
              </a:rPr>
              <a:t>Culture Concerns:</a:t>
            </a:r>
          </a:p>
          <a:p>
            <a:pPr>
              <a:lnSpc>
                <a:spcPct val="70000"/>
              </a:lnSpc>
              <a:spcBef>
                <a:spcPct val="5000"/>
              </a:spcBef>
            </a:pPr>
            <a:r>
              <a:rPr lang="en-US" altLang="en-US" sz="2000" i="0">
                <a:solidFill>
                  <a:schemeClr val="bg1"/>
                </a:solidFill>
                <a:latin typeface="Bernhard Modern Roman" charset="0"/>
              </a:rPr>
              <a:t>	Mildew</a:t>
            </a:r>
          </a:p>
          <a:p>
            <a:pPr>
              <a:lnSpc>
                <a:spcPct val="70000"/>
              </a:lnSpc>
              <a:spcBef>
                <a:spcPct val="5000"/>
              </a:spcBef>
            </a:pPr>
            <a:r>
              <a:rPr lang="en-US" altLang="en-US" sz="2000" i="0">
                <a:solidFill>
                  <a:schemeClr val="bg1"/>
                </a:solidFill>
                <a:latin typeface="Bernhard Modern Roman" charset="0"/>
              </a:rPr>
              <a:t>	Well drained soils</a:t>
            </a:r>
          </a:p>
          <a:p>
            <a:pPr>
              <a:lnSpc>
                <a:spcPct val="70000"/>
              </a:lnSpc>
              <a:spcBef>
                <a:spcPct val="5000"/>
              </a:spcBef>
            </a:pPr>
            <a:endParaRPr lang="en-US" altLang="en-US" i="0">
              <a:solidFill>
                <a:schemeClr val="hlink"/>
              </a:solidFill>
              <a:latin typeface="GoudyOlSt BT" charset="0"/>
            </a:endParaRPr>
          </a:p>
        </p:txBody>
      </p:sp>
      <p:sp>
        <p:nvSpPr>
          <p:cNvPr id="726021" name="Rectangle 5"/>
          <p:cNvSpPr>
            <a:spLocks noChangeArrowheads="1"/>
          </p:cNvSpPr>
          <p:nvPr/>
        </p:nvSpPr>
        <p:spPr bwMode="auto">
          <a:xfrm>
            <a:off x="5334000" y="6046788"/>
            <a:ext cx="20240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i="0">
                <a:solidFill>
                  <a:schemeClr val="hlink"/>
                </a:solidFill>
                <a:latin typeface="GoudyOlSt BT" charset="0"/>
              </a:rPr>
              <a:t>Zinnia linearis</a:t>
            </a:r>
          </a:p>
        </p:txBody>
      </p:sp>
    </p:spTree>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4"/>
          <p:cNvSpPr>
            <a:spLocks noGrp="1"/>
          </p:cNvSpPr>
          <p:nvPr>
            <p:ph type="sldNum" sz="quarter" idx="12"/>
          </p:nvPr>
        </p:nvSpPr>
        <p:spPr/>
        <p:txBody>
          <a:bodyPr/>
          <a:lstStyle/>
          <a:p>
            <a:fld id="{D6092259-5CF0-EE43-A8CC-B29BDF75D0DC}" type="slidenum">
              <a:rPr lang="en-US" altLang="en-US"/>
              <a:pPr/>
              <a:t>174</a:t>
            </a:fld>
            <a:endParaRPr lang="en-US" altLang="en-US"/>
          </a:p>
        </p:txBody>
      </p:sp>
      <p:sp>
        <p:nvSpPr>
          <p:cNvPr id="727042" name="Rectangle 2"/>
          <p:cNvSpPr>
            <a:spLocks noChangeArrowheads="1"/>
          </p:cNvSpPr>
          <p:nvPr/>
        </p:nvSpPr>
        <p:spPr bwMode="auto">
          <a:xfrm>
            <a:off x="2414588" y="304800"/>
            <a:ext cx="3278187" cy="8239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spAutoFit/>
          </a:bodyPr>
          <a:lstStyle/>
          <a:p>
            <a:pPr algn="ctr"/>
            <a:r>
              <a:rPr lang="en-US" altLang="en-US" sz="4800" i="0">
                <a:solidFill>
                  <a:srgbClr val="FFFF00"/>
                </a:solidFill>
                <a:latin typeface="GoudyOlSt BT" charset="0"/>
              </a:rPr>
              <a:t>Scarlet Sage</a:t>
            </a:r>
          </a:p>
        </p:txBody>
      </p:sp>
      <p:sp>
        <p:nvSpPr>
          <p:cNvPr id="727043" name="Rectangle 3"/>
          <p:cNvSpPr>
            <a:spLocks noChangeArrowheads="1"/>
          </p:cNvSpPr>
          <p:nvPr/>
        </p:nvSpPr>
        <p:spPr bwMode="auto">
          <a:xfrm>
            <a:off x="457200" y="1219200"/>
            <a:ext cx="2667000" cy="502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0">
                <a:solidFill>
                  <a:srgbClr val="FF00FF"/>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marL="342900" indent="-342900">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fontAlgn="base">
              <a:spcBef>
                <a:spcPct val="0"/>
              </a:spcBef>
              <a:spcAft>
                <a:spcPct val="0"/>
              </a:spcAft>
              <a:defRPr sz="2400">
                <a:solidFill>
                  <a:schemeClr val="tx1"/>
                </a:solidFill>
                <a:latin typeface="Times New Roman" charset="0"/>
              </a:defRPr>
            </a:lvl6pPr>
            <a:lvl7pPr marL="2971800" indent="-228600" fontAlgn="base">
              <a:spcBef>
                <a:spcPct val="0"/>
              </a:spcBef>
              <a:spcAft>
                <a:spcPct val="0"/>
              </a:spcAft>
              <a:defRPr sz="2400">
                <a:solidFill>
                  <a:schemeClr val="tx1"/>
                </a:solidFill>
                <a:latin typeface="Times New Roman" charset="0"/>
              </a:defRPr>
            </a:lvl7pPr>
            <a:lvl8pPr marL="3429000" indent="-228600" fontAlgn="base">
              <a:spcBef>
                <a:spcPct val="0"/>
              </a:spcBef>
              <a:spcAft>
                <a:spcPct val="0"/>
              </a:spcAft>
              <a:defRPr sz="2400">
                <a:solidFill>
                  <a:schemeClr val="tx1"/>
                </a:solidFill>
                <a:latin typeface="Times New Roman" charset="0"/>
              </a:defRPr>
            </a:lvl8pPr>
            <a:lvl9pPr marL="3886200" indent="-228600" fontAlgn="base">
              <a:spcBef>
                <a:spcPct val="0"/>
              </a:spcBef>
              <a:spcAft>
                <a:spcPct val="0"/>
              </a:spcAft>
              <a:defRPr sz="2400">
                <a:solidFill>
                  <a:schemeClr val="tx1"/>
                </a:solidFill>
                <a:latin typeface="Times New Roman" charset="0"/>
              </a:defRPr>
            </a:lvl9pPr>
          </a:lstStyle>
          <a:p>
            <a:pPr>
              <a:lnSpc>
                <a:spcPct val="70000"/>
              </a:lnSpc>
              <a:spcBef>
                <a:spcPct val="5000"/>
              </a:spcBef>
            </a:pPr>
            <a:endParaRPr lang="en-US" altLang="en-US" i="0">
              <a:solidFill>
                <a:srgbClr val="FF00FF"/>
              </a:solidFill>
              <a:latin typeface="Bernhard Modern Roman" charset="0"/>
            </a:endParaRPr>
          </a:p>
          <a:p>
            <a:pPr>
              <a:lnSpc>
                <a:spcPct val="70000"/>
              </a:lnSpc>
              <a:spcBef>
                <a:spcPct val="5000"/>
              </a:spcBef>
            </a:pPr>
            <a:r>
              <a:rPr lang="en-US" altLang="en-US" sz="2000" i="0">
                <a:solidFill>
                  <a:srgbClr val="FF00FF"/>
                </a:solidFill>
                <a:latin typeface="Bernhard Modern Roman" charset="0"/>
              </a:rPr>
              <a:t>Characteristics: </a:t>
            </a:r>
            <a:endParaRPr lang="en-US" altLang="en-US" sz="2000" i="0">
              <a:solidFill>
                <a:srgbClr val="FFFF00"/>
              </a:solidFill>
              <a:latin typeface="Bernhard Modern Roman" charset="0"/>
            </a:endParaRPr>
          </a:p>
          <a:p>
            <a:pPr>
              <a:lnSpc>
                <a:spcPct val="70000"/>
              </a:lnSpc>
              <a:spcBef>
                <a:spcPct val="5000"/>
              </a:spcBef>
            </a:pPr>
            <a:r>
              <a:rPr lang="en-US" altLang="en-US" sz="2000" i="0">
                <a:solidFill>
                  <a:srgbClr val="FFFF00"/>
                </a:solidFill>
                <a:latin typeface="Bernhard Modern Roman" charset="0"/>
              </a:rPr>
              <a:t>	</a:t>
            </a:r>
            <a:r>
              <a:rPr lang="en-US" altLang="en-US" sz="2000" i="0">
                <a:solidFill>
                  <a:schemeClr val="bg1"/>
                </a:solidFill>
                <a:latin typeface="Bernhard Modern Roman" charset="0"/>
              </a:rPr>
              <a:t>Nectar source</a:t>
            </a:r>
          </a:p>
          <a:p>
            <a:pPr>
              <a:lnSpc>
                <a:spcPct val="70000"/>
              </a:lnSpc>
              <a:spcBef>
                <a:spcPct val="5000"/>
              </a:spcBef>
            </a:pPr>
            <a:r>
              <a:rPr lang="en-US" altLang="en-US" sz="2000" i="0">
                <a:solidFill>
                  <a:schemeClr val="bg1"/>
                </a:solidFill>
                <a:latin typeface="Bernhard Modern Roman" charset="0"/>
              </a:rPr>
              <a:t>	18 – 24 inches tall</a:t>
            </a:r>
          </a:p>
          <a:p>
            <a:pPr>
              <a:lnSpc>
                <a:spcPct val="70000"/>
              </a:lnSpc>
              <a:spcBef>
                <a:spcPct val="5000"/>
              </a:spcBef>
            </a:pPr>
            <a:endParaRPr lang="en-US" altLang="en-US" sz="2000" i="0">
              <a:solidFill>
                <a:srgbClr val="FF00FF"/>
              </a:solidFill>
              <a:latin typeface="Bernhard Modern Roman" charset="0"/>
            </a:endParaRPr>
          </a:p>
          <a:p>
            <a:pPr>
              <a:lnSpc>
                <a:spcPct val="70000"/>
              </a:lnSpc>
              <a:spcBef>
                <a:spcPct val="5000"/>
              </a:spcBef>
            </a:pPr>
            <a:r>
              <a:rPr lang="en-US" altLang="en-US" sz="2000" i="0">
                <a:solidFill>
                  <a:srgbClr val="FF00FF"/>
                </a:solidFill>
                <a:latin typeface="Bernhard Modern Roman" charset="0"/>
              </a:rPr>
              <a:t>Location:</a:t>
            </a:r>
          </a:p>
          <a:p>
            <a:pPr>
              <a:lnSpc>
                <a:spcPct val="70000"/>
              </a:lnSpc>
              <a:spcBef>
                <a:spcPct val="5000"/>
              </a:spcBef>
            </a:pPr>
            <a:r>
              <a:rPr lang="en-US" altLang="en-US" sz="2000" i="0">
                <a:solidFill>
                  <a:srgbClr val="FFFF00"/>
                </a:solidFill>
                <a:latin typeface="Bernhard Modern Roman" charset="0"/>
              </a:rPr>
              <a:t>	</a:t>
            </a:r>
            <a:r>
              <a:rPr lang="en-US" altLang="en-US" sz="2000" i="0">
                <a:solidFill>
                  <a:schemeClr val="bg1"/>
                </a:solidFill>
                <a:latin typeface="Bernhard Modern Roman" charset="0"/>
              </a:rPr>
              <a:t>Full sun bedding</a:t>
            </a:r>
          </a:p>
          <a:p>
            <a:pPr>
              <a:lnSpc>
                <a:spcPct val="70000"/>
              </a:lnSpc>
              <a:spcBef>
                <a:spcPct val="5000"/>
              </a:spcBef>
            </a:pPr>
            <a:endParaRPr lang="en-US" altLang="en-US" sz="2000" i="0">
              <a:solidFill>
                <a:srgbClr val="FFFF00"/>
              </a:solidFill>
              <a:latin typeface="Bernhard Modern Roman" charset="0"/>
            </a:endParaRPr>
          </a:p>
          <a:p>
            <a:pPr>
              <a:lnSpc>
                <a:spcPct val="70000"/>
              </a:lnSpc>
              <a:spcBef>
                <a:spcPct val="5000"/>
              </a:spcBef>
            </a:pPr>
            <a:r>
              <a:rPr lang="en-US" altLang="en-US" sz="2000" i="0">
                <a:solidFill>
                  <a:srgbClr val="FF00FF"/>
                </a:solidFill>
                <a:latin typeface="Bernhard Modern Roman" charset="0"/>
              </a:rPr>
              <a:t>Plant Spacing:</a:t>
            </a:r>
          </a:p>
          <a:p>
            <a:pPr>
              <a:lnSpc>
                <a:spcPct val="70000"/>
              </a:lnSpc>
              <a:spcBef>
                <a:spcPct val="5000"/>
              </a:spcBef>
            </a:pPr>
            <a:r>
              <a:rPr lang="en-US" altLang="en-US" sz="2000" i="0">
                <a:solidFill>
                  <a:srgbClr val="FFFF00"/>
                </a:solidFill>
                <a:latin typeface="Bernhard Modern Roman" charset="0"/>
              </a:rPr>
              <a:t>	</a:t>
            </a:r>
            <a:r>
              <a:rPr lang="en-US" altLang="en-US" sz="2000" i="0">
                <a:solidFill>
                  <a:schemeClr val="bg1"/>
                </a:solidFill>
                <a:latin typeface="Bernhard Modern Roman" charset="0"/>
              </a:rPr>
              <a:t>6 – 8 inches </a:t>
            </a:r>
          </a:p>
          <a:p>
            <a:pPr>
              <a:lnSpc>
                <a:spcPct val="70000"/>
              </a:lnSpc>
              <a:spcBef>
                <a:spcPct val="5000"/>
              </a:spcBef>
            </a:pPr>
            <a:endParaRPr lang="en-US" altLang="en-US" sz="2000" i="0">
              <a:solidFill>
                <a:srgbClr val="FFFF00"/>
              </a:solidFill>
              <a:latin typeface="Bernhard Modern Roman" charset="0"/>
            </a:endParaRPr>
          </a:p>
          <a:p>
            <a:pPr>
              <a:lnSpc>
                <a:spcPct val="70000"/>
              </a:lnSpc>
              <a:spcBef>
                <a:spcPct val="5000"/>
              </a:spcBef>
            </a:pPr>
            <a:r>
              <a:rPr lang="en-US" altLang="en-US" sz="2000" i="0">
                <a:solidFill>
                  <a:srgbClr val="FF00FF"/>
                </a:solidFill>
                <a:latin typeface="Bernhard Modern Roman" charset="0"/>
              </a:rPr>
              <a:t>Care and Feeding:  </a:t>
            </a:r>
          </a:p>
          <a:p>
            <a:pPr>
              <a:lnSpc>
                <a:spcPct val="70000"/>
              </a:lnSpc>
              <a:spcBef>
                <a:spcPct val="5000"/>
              </a:spcBef>
            </a:pPr>
            <a:r>
              <a:rPr lang="en-US" altLang="en-US" sz="2000" i="0">
                <a:solidFill>
                  <a:srgbClr val="FFFF00"/>
                </a:solidFill>
                <a:latin typeface="Bernhard Modern Roman" charset="0"/>
              </a:rPr>
              <a:t>	</a:t>
            </a:r>
            <a:r>
              <a:rPr lang="en-US" altLang="en-US" sz="2000" i="0">
                <a:solidFill>
                  <a:schemeClr val="bg1"/>
                </a:solidFill>
                <a:latin typeface="Bernhard Modern Roman" charset="0"/>
              </a:rPr>
              <a:t>Heavy fertility  </a:t>
            </a:r>
          </a:p>
          <a:p>
            <a:pPr>
              <a:lnSpc>
                <a:spcPct val="70000"/>
              </a:lnSpc>
              <a:spcBef>
                <a:spcPct val="5000"/>
              </a:spcBef>
            </a:pPr>
            <a:r>
              <a:rPr lang="en-US" altLang="en-US" sz="2000" i="0">
                <a:solidFill>
                  <a:schemeClr val="bg1"/>
                </a:solidFill>
                <a:latin typeface="Bernhard Modern Roman" charset="0"/>
              </a:rPr>
              <a:t>	No drought</a:t>
            </a:r>
          </a:p>
          <a:p>
            <a:pPr>
              <a:lnSpc>
                <a:spcPct val="70000"/>
              </a:lnSpc>
              <a:spcBef>
                <a:spcPct val="5000"/>
              </a:spcBef>
            </a:pPr>
            <a:endParaRPr lang="en-US" altLang="en-US" sz="2000" i="0">
              <a:solidFill>
                <a:srgbClr val="FFFF00"/>
              </a:solidFill>
              <a:latin typeface="Bernhard Modern Roman" charset="0"/>
            </a:endParaRPr>
          </a:p>
          <a:p>
            <a:pPr>
              <a:lnSpc>
                <a:spcPct val="70000"/>
              </a:lnSpc>
              <a:spcBef>
                <a:spcPct val="5000"/>
              </a:spcBef>
            </a:pPr>
            <a:r>
              <a:rPr lang="en-US" altLang="en-US" sz="2000" i="0">
                <a:solidFill>
                  <a:srgbClr val="FF00FF"/>
                </a:solidFill>
                <a:latin typeface="Bernhard Modern Roman" charset="0"/>
              </a:rPr>
              <a:t>Bloom Period:	</a:t>
            </a:r>
          </a:p>
          <a:p>
            <a:pPr>
              <a:lnSpc>
                <a:spcPct val="70000"/>
              </a:lnSpc>
              <a:spcBef>
                <a:spcPct val="5000"/>
              </a:spcBef>
            </a:pPr>
            <a:r>
              <a:rPr lang="en-US" altLang="en-US" sz="2000" i="0">
                <a:solidFill>
                  <a:srgbClr val="FFFF00"/>
                </a:solidFill>
                <a:latin typeface="Bernhard Modern Roman" charset="0"/>
              </a:rPr>
              <a:t>	</a:t>
            </a:r>
            <a:r>
              <a:rPr lang="en-US" altLang="en-US" sz="2000" i="0">
                <a:solidFill>
                  <a:schemeClr val="bg1"/>
                </a:solidFill>
                <a:latin typeface="Bernhard Modern Roman" charset="0"/>
              </a:rPr>
              <a:t>June – August</a:t>
            </a:r>
          </a:p>
          <a:p>
            <a:pPr>
              <a:lnSpc>
                <a:spcPct val="70000"/>
              </a:lnSpc>
              <a:spcBef>
                <a:spcPct val="5000"/>
              </a:spcBef>
            </a:pPr>
            <a:endParaRPr lang="en-US" altLang="en-US" sz="2000" i="0">
              <a:solidFill>
                <a:srgbClr val="FFFF00"/>
              </a:solidFill>
              <a:latin typeface="Bernhard Modern Roman" charset="0"/>
            </a:endParaRPr>
          </a:p>
          <a:p>
            <a:pPr>
              <a:lnSpc>
                <a:spcPct val="70000"/>
              </a:lnSpc>
              <a:spcBef>
                <a:spcPct val="5000"/>
              </a:spcBef>
            </a:pPr>
            <a:r>
              <a:rPr lang="en-US" altLang="en-US" sz="2000" i="0">
                <a:solidFill>
                  <a:srgbClr val="FF00FF"/>
                </a:solidFill>
                <a:latin typeface="Bernhard Modern Roman" charset="0"/>
              </a:rPr>
              <a:t>Culture Concerns:</a:t>
            </a:r>
          </a:p>
          <a:p>
            <a:pPr>
              <a:lnSpc>
                <a:spcPct val="70000"/>
              </a:lnSpc>
              <a:spcBef>
                <a:spcPct val="5000"/>
              </a:spcBef>
            </a:pPr>
            <a:r>
              <a:rPr lang="en-US" altLang="en-US" sz="2000" i="0">
                <a:solidFill>
                  <a:srgbClr val="FFFF00"/>
                </a:solidFill>
                <a:latin typeface="Bernhard Modern Roman" charset="0"/>
              </a:rPr>
              <a:t>	</a:t>
            </a:r>
            <a:r>
              <a:rPr lang="en-US" altLang="en-US" sz="2000" i="0">
                <a:solidFill>
                  <a:schemeClr val="bg1"/>
                </a:solidFill>
                <a:latin typeface="Bernhard Modern Roman" charset="0"/>
              </a:rPr>
              <a:t>Defoliates in drought</a:t>
            </a:r>
          </a:p>
          <a:p>
            <a:pPr>
              <a:lnSpc>
                <a:spcPct val="70000"/>
              </a:lnSpc>
              <a:spcBef>
                <a:spcPct val="5000"/>
              </a:spcBef>
            </a:pPr>
            <a:endParaRPr lang="en-US" altLang="en-US" i="0">
              <a:solidFill>
                <a:schemeClr val="hlink"/>
              </a:solidFill>
              <a:latin typeface="GoudyOlSt BT" charset="0"/>
            </a:endParaRPr>
          </a:p>
        </p:txBody>
      </p:sp>
      <p:sp>
        <p:nvSpPr>
          <p:cNvPr id="727044" name="Rectangle 4"/>
          <p:cNvSpPr>
            <a:spLocks noChangeArrowheads="1"/>
          </p:cNvSpPr>
          <p:nvPr/>
        </p:nvSpPr>
        <p:spPr bwMode="auto">
          <a:xfrm>
            <a:off x="5257800" y="6096000"/>
            <a:ext cx="22780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i="0">
                <a:solidFill>
                  <a:schemeClr val="hlink"/>
                </a:solidFill>
                <a:latin typeface="GoudyOlSt BT" charset="0"/>
              </a:rPr>
              <a:t>Salvia splendens</a:t>
            </a:r>
          </a:p>
        </p:txBody>
      </p:sp>
      <p:pic>
        <p:nvPicPr>
          <p:cNvPr id="727045" name="Picture 5" descr="SALCOCCINE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9800" y="914400"/>
            <a:ext cx="2914650" cy="3886200"/>
          </a:xfrm>
          <a:prstGeom prst="rect">
            <a:avLst/>
          </a:prstGeom>
          <a:noFill/>
          <a:extLst>
            <a:ext uri="{909E8E84-426E-40DD-AFC4-6F175D3DCCD1}">
              <a14:hiddenFill xmlns:a14="http://schemas.microsoft.com/office/drawing/2010/main">
                <a:solidFill>
                  <a:srgbClr val="FFFFFF"/>
                </a:solidFill>
              </a14:hiddenFill>
            </a:ext>
          </a:extLst>
        </p:spPr>
      </p:pic>
      <p:pic>
        <p:nvPicPr>
          <p:cNvPr id="727046" name="Picture 6" descr="Image8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2800" y="3200400"/>
            <a:ext cx="4419600" cy="28670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4"/>
          <p:cNvSpPr>
            <a:spLocks noGrp="1"/>
          </p:cNvSpPr>
          <p:nvPr>
            <p:ph type="sldNum" sz="quarter" idx="12"/>
          </p:nvPr>
        </p:nvSpPr>
        <p:spPr/>
        <p:txBody>
          <a:bodyPr/>
          <a:lstStyle/>
          <a:p>
            <a:fld id="{E6F4E0C6-1D5E-364E-BE9F-ED5AC857937B}" type="slidenum">
              <a:rPr lang="en-US" altLang="en-US"/>
              <a:pPr/>
              <a:t>175</a:t>
            </a:fld>
            <a:endParaRPr lang="en-US" altLang="en-US"/>
          </a:p>
        </p:txBody>
      </p:sp>
      <p:pic>
        <p:nvPicPr>
          <p:cNvPr id="728066" name="Picture 2" descr="IMPATIENGROUP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9000" y="1905000"/>
            <a:ext cx="5105400" cy="3829050"/>
          </a:xfrm>
          <a:prstGeom prst="rect">
            <a:avLst/>
          </a:prstGeom>
          <a:noFill/>
          <a:extLst>
            <a:ext uri="{909E8E84-426E-40DD-AFC4-6F175D3DCCD1}">
              <a14:hiddenFill xmlns:a14="http://schemas.microsoft.com/office/drawing/2010/main">
                <a:solidFill>
                  <a:srgbClr val="FFFFFF"/>
                </a:solidFill>
              </a14:hiddenFill>
            </a:ext>
          </a:extLst>
        </p:spPr>
      </p:pic>
      <p:sp>
        <p:nvSpPr>
          <p:cNvPr id="728067" name="Rectangle 3"/>
          <p:cNvSpPr>
            <a:spLocks noChangeArrowheads="1"/>
          </p:cNvSpPr>
          <p:nvPr/>
        </p:nvSpPr>
        <p:spPr bwMode="auto">
          <a:xfrm>
            <a:off x="381000" y="914400"/>
            <a:ext cx="2971800" cy="502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0">
                <a:solidFill>
                  <a:srgbClr val="FF00FF"/>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marL="342900" indent="-342900">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fontAlgn="base">
              <a:spcBef>
                <a:spcPct val="0"/>
              </a:spcBef>
              <a:spcAft>
                <a:spcPct val="0"/>
              </a:spcAft>
              <a:defRPr sz="2400">
                <a:solidFill>
                  <a:schemeClr val="tx1"/>
                </a:solidFill>
                <a:latin typeface="Times New Roman" charset="0"/>
              </a:defRPr>
            </a:lvl6pPr>
            <a:lvl7pPr marL="2971800" indent="-228600" fontAlgn="base">
              <a:spcBef>
                <a:spcPct val="0"/>
              </a:spcBef>
              <a:spcAft>
                <a:spcPct val="0"/>
              </a:spcAft>
              <a:defRPr sz="2400">
                <a:solidFill>
                  <a:schemeClr val="tx1"/>
                </a:solidFill>
                <a:latin typeface="Times New Roman" charset="0"/>
              </a:defRPr>
            </a:lvl7pPr>
            <a:lvl8pPr marL="3429000" indent="-228600" fontAlgn="base">
              <a:spcBef>
                <a:spcPct val="0"/>
              </a:spcBef>
              <a:spcAft>
                <a:spcPct val="0"/>
              </a:spcAft>
              <a:defRPr sz="2400">
                <a:solidFill>
                  <a:schemeClr val="tx1"/>
                </a:solidFill>
                <a:latin typeface="Times New Roman" charset="0"/>
              </a:defRPr>
            </a:lvl8pPr>
            <a:lvl9pPr marL="3886200" indent="-228600" fontAlgn="base">
              <a:spcBef>
                <a:spcPct val="0"/>
              </a:spcBef>
              <a:spcAft>
                <a:spcPct val="0"/>
              </a:spcAft>
              <a:defRPr sz="2400">
                <a:solidFill>
                  <a:schemeClr val="tx1"/>
                </a:solidFill>
                <a:latin typeface="Times New Roman" charset="0"/>
              </a:defRPr>
            </a:lvl9pPr>
          </a:lstStyle>
          <a:p>
            <a:pPr>
              <a:lnSpc>
                <a:spcPct val="70000"/>
              </a:lnSpc>
              <a:spcBef>
                <a:spcPct val="5000"/>
              </a:spcBef>
            </a:pPr>
            <a:endParaRPr lang="en-US" altLang="en-US" i="0">
              <a:solidFill>
                <a:srgbClr val="FF00FF"/>
              </a:solidFill>
              <a:latin typeface="Bernhard Modern Roman" charset="0"/>
            </a:endParaRPr>
          </a:p>
          <a:p>
            <a:pPr>
              <a:lnSpc>
                <a:spcPct val="70000"/>
              </a:lnSpc>
              <a:spcBef>
                <a:spcPct val="5000"/>
              </a:spcBef>
            </a:pPr>
            <a:r>
              <a:rPr lang="en-US" altLang="en-US" sz="2000" i="0">
                <a:solidFill>
                  <a:srgbClr val="FF00FF"/>
                </a:solidFill>
                <a:latin typeface="Bernhard Modern Roman" charset="0"/>
              </a:rPr>
              <a:t>Characteristics:  </a:t>
            </a:r>
            <a:endParaRPr lang="en-US" altLang="en-US" sz="2000" i="0">
              <a:solidFill>
                <a:srgbClr val="FFFF00"/>
              </a:solidFill>
              <a:latin typeface="Bernhard Modern Roman" charset="0"/>
            </a:endParaRPr>
          </a:p>
          <a:p>
            <a:pPr>
              <a:lnSpc>
                <a:spcPct val="70000"/>
              </a:lnSpc>
              <a:spcBef>
                <a:spcPct val="5000"/>
              </a:spcBef>
            </a:pPr>
            <a:r>
              <a:rPr lang="en-US" altLang="en-US" sz="2000" i="0">
                <a:solidFill>
                  <a:srgbClr val="FFFF00"/>
                </a:solidFill>
                <a:latin typeface="Bernhard Modern Roman" charset="0"/>
              </a:rPr>
              <a:t>	</a:t>
            </a:r>
            <a:r>
              <a:rPr lang="en-US" altLang="en-US" sz="2000" i="0">
                <a:solidFill>
                  <a:schemeClr val="bg1"/>
                </a:solidFill>
                <a:latin typeface="Bernhard Modern Roman" charset="0"/>
              </a:rPr>
              <a:t>Nectar source</a:t>
            </a:r>
          </a:p>
          <a:p>
            <a:pPr>
              <a:lnSpc>
                <a:spcPct val="70000"/>
              </a:lnSpc>
              <a:spcBef>
                <a:spcPct val="5000"/>
              </a:spcBef>
            </a:pPr>
            <a:r>
              <a:rPr lang="en-US" altLang="en-US" sz="2000" i="0">
                <a:solidFill>
                  <a:schemeClr val="bg1"/>
                </a:solidFill>
                <a:latin typeface="Bernhard Modern Roman" charset="0"/>
              </a:rPr>
              <a:t>	High color density</a:t>
            </a:r>
          </a:p>
          <a:p>
            <a:pPr>
              <a:lnSpc>
                <a:spcPct val="70000"/>
              </a:lnSpc>
              <a:spcBef>
                <a:spcPct val="5000"/>
              </a:spcBef>
            </a:pPr>
            <a:r>
              <a:rPr lang="en-US" altLang="en-US" sz="2000" i="0">
                <a:solidFill>
                  <a:schemeClr val="bg1"/>
                </a:solidFill>
                <a:latin typeface="Bernhard Modern Roman" charset="0"/>
              </a:rPr>
              <a:t>	18 –36 inches tall</a:t>
            </a:r>
          </a:p>
          <a:p>
            <a:pPr>
              <a:lnSpc>
                <a:spcPct val="70000"/>
              </a:lnSpc>
              <a:spcBef>
                <a:spcPct val="5000"/>
              </a:spcBef>
            </a:pPr>
            <a:endParaRPr lang="en-US" altLang="en-US" sz="2000" i="0">
              <a:solidFill>
                <a:srgbClr val="FF00FF"/>
              </a:solidFill>
              <a:latin typeface="Bernhard Modern Roman" charset="0"/>
            </a:endParaRPr>
          </a:p>
          <a:p>
            <a:pPr>
              <a:lnSpc>
                <a:spcPct val="70000"/>
              </a:lnSpc>
              <a:spcBef>
                <a:spcPct val="5000"/>
              </a:spcBef>
            </a:pPr>
            <a:r>
              <a:rPr lang="en-US" altLang="en-US" sz="2000" i="0">
                <a:solidFill>
                  <a:srgbClr val="FF00FF"/>
                </a:solidFill>
                <a:latin typeface="Bernhard Modern Roman" charset="0"/>
              </a:rPr>
              <a:t>Location:</a:t>
            </a:r>
            <a:r>
              <a:rPr lang="en-US" altLang="en-US" sz="2000" i="0">
                <a:solidFill>
                  <a:schemeClr val="bg1"/>
                </a:solidFill>
                <a:latin typeface="Bernhard Modern Roman" charset="0"/>
              </a:rPr>
              <a:t>	</a:t>
            </a:r>
          </a:p>
          <a:p>
            <a:pPr>
              <a:lnSpc>
                <a:spcPct val="70000"/>
              </a:lnSpc>
              <a:spcBef>
                <a:spcPct val="5000"/>
              </a:spcBef>
            </a:pPr>
            <a:r>
              <a:rPr lang="en-US" altLang="en-US" sz="2000" i="0">
                <a:solidFill>
                  <a:schemeClr val="bg1"/>
                </a:solidFill>
                <a:latin typeface="Bernhard Modern Roman" charset="0"/>
              </a:rPr>
              <a:t>	Full shade</a:t>
            </a:r>
          </a:p>
          <a:p>
            <a:pPr>
              <a:lnSpc>
                <a:spcPct val="70000"/>
              </a:lnSpc>
              <a:spcBef>
                <a:spcPct val="5000"/>
              </a:spcBef>
            </a:pPr>
            <a:r>
              <a:rPr lang="en-US" altLang="en-US" sz="2000" i="0">
                <a:solidFill>
                  <a:schemeClr val="bg1"/>
                </a:solidFill>
                <a:latin typeface="Bernhard Modern Roman" charset="0"/>
              </a:rPr>
              <a:t>	Partial shade</a:t>
            </a:r>
          </a:p>
          <a:p>
            <a:pPr>
              <a:lnSpc>
                <a:spcPct val="70000"/>
              </a:lnSpc>
              <a:spcBef>
                <a:spcPct val="5000"/>
              </a:spcBef>
            </a:pPr>
            <a:r>
              <a:rPr lang="en-US" altLang="en-US" sz="2000" i="0">
                <a:solidFill>
                  <a:schemeClr val="bg1"/>
                </a:solidFill>
                <a:latin typeface="Bernhard Modern Roman" charset="0"/>
              </a:rPr>
              <a:t>	Full sun (if moist)</a:t>
            </a:r>
          </a:p>
          <a:p>
            <a:pPr>
              <a:lnSpc>
                <a:spcPct val="70000"/>
              </a:lnSpc>
              <a:spcBef>
                <a:spcPct val="5000"/>
              </a:spcBef>
            </a:pPr>
            <a:endParaRPr lang="en-US" altLang="en-US" sz="2000" i="0">
              <a:solidFill>
                <a:srgbClr val="FFFF00"/>
              </a:solidFill>
              <a:latin typeface="Bernhard Modern Roman" charset="0"/>
            </a:endParaRPr>
          </a:p>
          <a:p>
            <a:pPr>
              <a:lnSpc>
                <a:spcPct val="70000"/>
              </a:lnSpc>
              <a:spcBef>
                <a:spcPct val="5000"/>
              </a:spcBef>
            </a:pPr>
            <a:r>
              <a:rPr lang="en-US" altLang="en-US" sz="2000" i="0">
                <a:solidFill>
                  <a:srgbClr val="FF00FF"/>
                </a:solidFill>
                <a:latin typeface="Bernhard Modern Roman" charset="0"/>
              </a:rPr>
              <a:t>Plant Spacing:</a:t>
            </a:r>
          </a:p>
          <a:p>
            <a:pPr>
              <a:lnSpc>
                <a:spcPct val="70000"/>
              </a:lnSpc>
              <a:spcBef>
                <a:spcPct val="5000"/>
              </a:spcBef>
            </a:pPr>
            <a:r>
              <a:rPr lang="en-US" altLang="en-US" sz="2000" i="0">
                <a:solidFill>
                  <a:srgbClr val="FFFF00"/>
                </a:solidFill>
                <a:latin typeface="Bernhard Modern Roman" charset="0"/>
              </a:rPr>
              <a:t>	</a:t>
            </a:r>
            <a:r>
              <a:rPr lang="en-US" altLang="en-US" sz="2000" i="0">
                <a:solidFill>
                  <a:schemeClr val="bg1"/>
                </a:solidFill>
                <a:latin typeface="Bernhard Modern Roman" charset="0"/>
              </a:rPr>
              <a:t>8</a:t>
            </a:r>
            <a:r>
              <a:rPr lang="en-US" altLang="en-US" sz="2000" i="0">
                <a:solidFill>
                  <a:srgbClr val="FFFF00"/>
                </a:solidFill>
                <a:latin typeface="Bernhard Modern Roman" charset="0"/>
              </a:rPr>
              <a:t>-</a:t>
            </a:r>
            <a:r>
              <a:rPr lang="en-US" altLang="en-US" sz="2000" i="0">
                <a:solidFill>
                  <a:schemeClr val="bg1"/>
                </a:solidFill>
                <a:latin typeface="Bernhard Modern Roman" charset="0"/>
              </a:rPr>
              <a:t>12 inch centers</a:t>
            </a:r>
          </a:p>
          <a:p>
            <a:pPr>
              <a:lnSpc>
                <a:spcPct val="70000"/>
              </a:lnSpc>
              <a:spcBef>
                <a:spcPct val="5000"/>
              </a:spcBef>
            </a:pPr>
            <a:endParaRPr lang="en-US" altLang="en-US" sz="2000" i="0">
              <a:solidFill>
                <a:srgbClr val="FFFF00"/>
              </a:solidFill>
              <a:latin typeface="Bernhard Modern Roman" charset="0"/>
            </a:endParaRPr>
          </a:p>
          <a:p>
            <a:pPr>
              <a:lnSpc>
                <a:spcPct val="70000"/>
              </a:lnSpc>
              <a:spcBef>
                <a:spcPct val="5000"/>
              </a:spcBef>
            </a:pPr>
            <a:r>
              <a:rPr lang="en-US" altLang="en-US" sz="2000" i="0">
                <a:solidFill>
                  <a:srgbClr val="FF00FF"/>
                </a:solidFill>
                <a:latin typeface="Bernhard Modern Roman" charset="0"/>
              </a:rPr>
              <a:t>Care and Feeding:  </a:t>
            </a:r>
          </a:p>
          <a:p>
            <a:pPr>
              <a:lnSpc>
                <a:spcPct val="70000"/>
              </a:lnSpc>
              <a:spcBef>
                <a:spcPct val="5000"/>
              </a:spcBef>
            </a:pPr>
            <a:r>
              <a:rPr lang="en-US" altLang="en-US" sz="2000" i="0">
                <a:solidFill>
                  <a:srgbClr val="FFFF00"/>
                </a:solidFill>
                <a:latin typeface="Bernhard Modern Roman" charset="0"/>
              </a:rPr>
              <a:t>	</a:t>
            </a:r>
            <a:r>
              <a:rPr lang="en-US" altLang="en-US" sz="2000" i="0">
                <a:solidFill>
                  <a:schemeClr val="bg1"/>
                </a:solidFill>
                <a:latin typeface="Bernhard Modern Roman" charset="0"/>
              </a:rPr>
              <a:t>Moderate fertility </a:t>
            </a:r>
          </a:p>
          <a:p>
            <a:pPr>
              <a:lnSpc>
                <a:spcPct val="70000"/>
              </a:lnSpc>
              <a:spcBef>
                <a:spcPct val="5000"/>
              </a:spcBef>
            </a:pPr>
            <a:r>
              <a:rPr lang="en-US" altLang="en-US" sz="2000" i="0">
                <a:solidFill>
                  <a:schemeClr val="bg1"/>
                </a:solidFill>
                <a:latin typeface="Bernhard Modern Roman" charset="0"/>
              </a:rPr>
              <a:t>	No frought</a:t>
            </a:r>
          </a:p>
          <a:p>
            <a:pPr>
              <a:lnSpc>
                <a:spcPct val="70000"/>
              </a:lnSpc>
              <a:spcBef>
                <a:spcPct val="5000"/>
              </a:spcBef>
            </a:pPr>
            <a:endParaRPr lang="en-US" altLang="en-US" sz="2000" i="0">
              <a:solidFill>
                <a:srgbClr val="FFFF00"/>
              </a:solidFill>
              <a:latin typeface="Bernhard Modern Roman" charset="0"/>
            </a:endParaRPr>
          </a:p>
          <a:p>
            <a:pPr>
              <a:lnSpc>
                <a:spcPct val="70000"/>
              </a:lnSpc>
              <a:spcBef>
                <a:spcPct val="5000"/>
              </a:spcBef>
            </a:pPr>
            <a:r>
              <a:rPr lang="en-US" altLang="en-US" sz="2000" i="0">
                <a:solidFill>
                  <a:srgbClr val="FF00FF"/>
                </a:solidFill>
                <a:latin typeface="Bernhard Modern Roman" charset="0"/>
              </a:rPr>
              <a:t>Bloom Period:	</a:t>
            </a:r>
          </a:p>
          <a:p>
            <a:pPr>
              <a:lnSpc>
                <a:spcPct val="70000"/>
              </a:lnSpc>
              <a:spcBef>
                <a:spcPct val="5000"/>
              </a:spcBef>
            </a:pPr>
            <a:r>
              <a:rPr lang="en-US" altLang="en-US" sz="2000" i="0">
                <a:solidFill>
                  <a:srgbClr val="FFFF00"/>
                </a:solidFill>
                <a:latin typeface="Bernhard Modern Roman" charset="0"/>
              </a:rPr>
              <a:t>	</a:t>
            </a:r>
            <a:r>
              <a:rPr lang="en-US" altLang="en-US" sz="2000" i="0">
                <a:solidFill>
                  <a:schemeClr val="bg1"/>
                </a:solidFill>
                <a:latin typeface="Bernhard Modern Roman" charset="0"/>
              </a:rPr>
              <a:t>June – August</a:t>
            </a:r>
          </a:p>
          <a:p>
            <a:pPr>
              <a:lnSpc>
                <a:spcPct val="70000"/>
              </a:lnSpc>
              <a:spcBef>
                <a:spcPct val="5000"/>
              </a:spcBef>
            </a:pPr>
            <a:endParaRPr lang="en-US" altLang="en-US" sz="2000" i="0">
              <a:solidFill>
                <a:srgbClr val="FFFF00"/>
              </a:solidFill>
              <a:latin typeface="Bernhard Modern Roman" charset="0"/>
            </a:endParaRPr>
          </a:p>
          <a:p>
            <a:pPr>
              <a:lnSpc>
                <a:spcPct val="70000"/>
              </a:lnSpc>
              <a:spcBef>
                <a:spcPct val="5000"/>
              </a:spcBef>
            </a:pPr>
            <a:r>
              <a:rPr lang="en-US" altLang="en-US" sz="2000" i="0">
                <a:solidFill>
                  <a:srgbClr val="FF00FF"/>
                </a:solidFill>
                <a:latin typeface="Bernhard Modern Roman" charset="0"/>
              </a:rPr>
              <a:t>Culture Concerns:</a:t>
            </a:r>
          </a:p>
          <a:p>
            <a:pPr>
              <a:lnSpc>
                <a:spcPct val="70000"/>
              </a:lnSpc>
              <a:spcBef>
                <a:spcPct val="5000"/>
              </a:spcBef>
            </a:pPr>
            <a:r>
              <a:rPr lang="en-US" altLang="en-US" sz="2000" i="0">
                <a:solidFill>
                  <a:srgbClr val="FFFF00"/>
                </a:solidFill>
                <a:latin typeface="Bernhard Modern Roman" charset="0"/>
              </a:rPr>
              <a:t>	</a:t>
            </a:r>
            <a:r>
              <a:rPr lang="en-US" altLang="en-US" sz="2000" i="0">
                <a:solidFill>
                  <a:schemeClr val="bg1"/>
                </a:solidFill>
                <a:latin typeface="Bernhard Modern Roman" charset="0"/>
              </a:rPr>
              <a:t>High organic soils best</a:t>
            </a:r>
          </a:p>
          <a:p>
            <a:pPr>
              <a:lnSpc>
                <a:spcPct val="70000"/>
              </a:lnSpc>
              <a:spcBef>
                <a:spcPct val="5000"/>
              </a:spcBef>
            </a:pPr>
            <a:endParaRPr lang="en-US" altLang="en-US" sz="2000" i="0">
              <a:solidFill>
                <a:schemeClr val="bg1"/>
              </a:solidFill>
              <a:latin typeface="Bernhard Modern Roman" charset="0"/>
            </a:endParaRPr>
          </a:p>
        </p:txBody>
      </p:sp>
      <p:sp>
        <p:nvSpPr>
          <p:cNvPr id="728068" name="Rectangle 4"/>
          <p:cNvSpPr>
            <a:spLocks noChangeArrowheads="1"/>
          </p:cNvSpPr>
          <p:nvPr/>
        </p:nvSpPr>
        <p:spPr bwMode="auto">
          <a:xfrm>
            <a:off x="4953000" y="5791200"/>
            <a:ext cx="24971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i="0">
                <a:solidFill>
                  <a:schemeClr val="hlink"/>
                </a:solidFill>
                <a:latin typeface="GoudyOlSt BT" charset="0"/>
              </a:rPr>
              <a:t>Impatiens hybrida</a:t>
            </a:r>
          </a:p>
        </p:txBody>
      </p:sp>
      <p:sp>
        <p:nvSpPr>
          <p:cNvPr id="728069" name="Rectangle 5"/>
          <p:cNvSpPr>
            <a:spLocks noChangeArrowheads="1"/>
          </p:cNvSpPr>
          <p:nvPr/>
        </p:nvSpPr>
        <p:spPr bwMode="auto">
          <a:xfrm>
            <a:off x="3319463" y="304800"/>
            <a:ext cx="2711450" cy="8239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spAutoFit/>
          </a:bodyPr>
          <a:lstStyle/>
          <a:p>
            <a:pPr algn="ctr"/>
            <a:r>
              <a:rPr lang="en-US" altLang="en-US" sz="4800" i="0">
                <a:solidFill>
                  <a:srgbClr val="FFFF00"/>
                </a:solidFill>
                <a:latin typeface="GoudyOlSt BT" charset="0"/>
              </a:rPr>
              <a:t>Impatiens</a:t>
            </a:r>
          </a:p>
        </p:txBody>
      </p:sp>
    </p:spTree>
  </p:cSld>
  <p:clrMapOvr>
    <a:masterClrMapping/>
  </p:clrMapOvr>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3"/>
          <p:cNvSpPr>
            <a:spLocks noGrp="1"/>
          </p:cNvSpPr>
          <p:nvPr>
            <p:ph type="sldNum" sz="quarter" idx="12"/>
          </p:nvPr>
        </p:nvSpPr>
        <p:spPr/>
        <p:txBody>
          <a:bodyPr/>
          <a:lstStyle/>
          <a:p>
            <a:fld id="{BDB33F6E-CDDD-824F-B2D1-CCED8ECAE57F}" type="slidenum">
              <a:rPr lang="en-US" altLang="en-US"/>
              <a:pPr/>
              <a:t>176</a:t>
            </a:fld>
            <a:endParaRPr lang="en-US" altLang="en-US"/>
          </a:p>
        </p:txBody>
      </p:sp>
      <p:sp>
        <p:nvSpPr>
          <p:cNvPr id="729090" name="Rectangle 2"/>
          <p:cNvSpPr>
            <a:spLocks noChangeArrowheads="1"/>
          </p:cNvSpPr>
          <p:nvPr/>
        </p:nvSpPr>
        <p:spPr bwMode="auto">
          <a:xfrm>
            <a:off x="3476625" y="304800"/>
            <a:ext cx="2397125" cy="8239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spAutoFit/>
          </a:bodyPr>
          <a:lstStyle/>
          <a:p>
            <a:pPr algn="ctr"/>
            <a:r>
              <a:rPr lang="en-US" altLang="en-US" sz="4800" i="0">
                <a:solidFill>
                  <a:srgbClr val="FFFF00"/>
                </a:solidFill>
                <a:latin typeface="GoudyOlSt BT" charset="0"/>
              </a:rPr>
              <a:t>Alyssum</a:t>
            </a:r>
          </a:p>
        </p:txBody>
      </p:sp>
      <p:sp>
        <p:nvSpPr>
          <p:cNvPr id="729091" name="Rectangle 3"/>
          <p:cNvSpPr>
            <a:spLocks noChangeArrowheads="1"/>
          </p:cNvSpPr>
          <p:nvPr/>
        </p:nvSpPr>
        <p:spPr bwMode="auto">
          <a:xfrm>
            <a:off x="457200" y="1219200"/>
            <a:ext cx="2895600" cy="502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0">
                <a:solidFill>
                  <a:srgbClr val="FF00FF"/>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marL="342900" indent="-342900">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fontAlgn="base">
              <a:spcBef>
                <a:spcPct val="0"/>
              </a:spcBef>
              <a:spcAft>
                <a:spcPct val="0"/>
              </a:spcAft>
              <a:defRPr sz="2400">
                <a:solidFill>
                  <a:schemeClr val="tx1"/>
                </a:solidFill>
                <a:latin typeface="Times New Roman" charset="0"/>
              </a:defRPr>
            </a:lvl6pPr>
            <a:lvl7pPr marL="2971800" indent="-228600" fontAlgn="base">
              <a:spcBef>
                <a:spcPct val="0"/>
              </a:spcBef>
              <a:spcAft>
                <a:spcPct val="0"/>
              </a:spcAft>
              <a:defRPr sz="2400">
                <a:solidFill>
                  <a:schemeClr val="tx1"/>
                </a:solidFill>
                <a:latin typeface="Times New Roman" charset="0"/>
              </a:defRPr>
            </a:lvl7pPr>
            <a:lvl8pPr marL="3429000" indent="-228600" fontAlgn="base">
              <a:spcBef>
                <a:spcPct val="0"/>
              </a:spcBef>
              <a:spcAft>
                <a:spcPct val="0"/>
              </a:spcAft>
              <a:defRPr sz="2400">
                <a:solidFill>
                  <a:schemeClr val="tx1"/>
                </a:solidFill>
                <a:latin typeface="Times New Roman" charset="0"/>
              </a:defRPr>
            </a:lvl8pPr>
            <a:lvl9pPr marL="3886200" indent="-228600" fontAlgn="base">
              <a:spcBef>
                <a:spcPct val="0"/>
              </a:spcBef>
              <a:spcAft>
                <a:spcPct val="0"/>
              </a:spcAft>
              <a:defRPr sz="2400">
                <a:solidFill>
                  <a:schemeClr val="tx1"/>
                </a:solidFill>
                <a:latin typeface="Times New Roman" charset="0"/>
              </a:defRPr>
            </a:lvl9pPr>
          </a:lstStyle>
          <a:p>
            <a:pPr>
              <a:lnSpc>
                <a:spcPct val="70000"/>
              </a:lnSpc>
              <a:spcBef>
                <a:spcPct val="5000"/>
              </a:spcBef>
            </a:pPr>
            <a:endParaRPr lang="en-US" altLang="en-US" i="0">
              <a:solidFill>
                <a:srgbClr val="FF00FF"/>
              </a:solidFill>
              <a:latin typeface="Bernhard Modern Roman" charset="0"/>
            </a:endParaRPr>
          </a:p>
          <a:p>
            <a:pPr>
              <a:lnSpc>
                <a:spcPct val="70000"/>
              </a:lnSpc>
              <a:spcBef>
                <a:spcPct val="5000"/>
              </a:spcBef>
            </a:pPr>
            <a:r>
              <a:rPr lang="en-US" altLang="en-US" sz="2000" i="0">
                <a:solidFill>
                  <a:srgbClr val="FF00FF"/>
                </a:solidFill>
                <a:latin typeface="Bernhard Modern Roman" charset="0"/>
              </a:rPr>
              <a:t>Characteristics:  </a:t>
            </a:r>
            <a:endParaRPr lang="en-US" altLang="en-US" sz="2000" i="0">
              <a:solidFill>
                <a:srgbClr val="FFFF00"/>
              </a:solidFill>
              <a:latin typeface="Bernhard Modern Roman" charset="0"/>
            </a:endParaRPr>
          </a:p>
          <a:p>
            <a:pPr>
              <a:lnSpc>
                <a:spcPct val="70000"/>
              </a:lnSpc>
              <a:spcBef>
                <a:spcPct val="5000"/>
              </a:spcBef>
            </a:pPr>
            <a:r>
              <a:rPr lang="en-US" altLang="en-US" sz="2000" i="0">
                <a:solidFill>
                  <a:srgbClr val="FFFF00"/>
                </a:solidFill>
                <a:latin typeface="Bernhard Modern Roman" charset="0"/>
              </a:rPr>
              <a:t>	</a:t>
            </a:r>
            <a:r>
              <a:rPr lang="en-US" altLang="en-US" sz="2000" i="0">
                <a:solidFill>
                  <a:schemeClr val="bg1"/>
                </a:solidFill>
                <a:latin typeface="Bernhard Modern Roman" charset="0"/>
              </a:rPr>
              <a:t>Nectar source</a:t>
            </a:r>
          </a:p>
          <a:p>
            <a:pPr>
              <a:lnSpc>
                <a:spcPct val="70000"/>
              </a:lnSpc>
              <a:spcBef>
                <a:spcPct val="5000"/>
              </a:spcBef>
            </a:pPr>
            <a:r>
              <a:rPr lang="en-US" altLang="en-US" sz="2000" i="0">
                <a:solidFill>
                  <a:schemeClr val="bg1"/>
                </a:solidFill>
                <a:latin typeface="Bernhard Modern Roman" charset="0"/>
              </a:rPr>
              <a:t>	Groundcover</a:t>
            </a:r>
          </a:p>
          <a:p>
            <a:pPr>
              <a:lnSpc>
                <a:spcPct val="70000"/>
              </a:lnSpc>
              <a:spcBef>
                <a:spcPct val="5000"/>
              </a:spcBef>
            </a:pPr>
            <a:r>
              <a:rPr lang="en-US" altLang="en-US" sz="2000" i="0">
                <a:solidFill>
                  <a:schemeClr val="bg1"/>
                </a:solidFill>
                <a:latin typeface="Bernhard Modern Roman" charset="0"/>
              </a:rPr>
              <a:t>	6-10 inches tall</a:t>
            </a:r>
          </a:p>
          <a:p>
            <a:pPr>
              <a:lnSpc>
                <a:spcPct val="70000"/>
              </a:lnSpc>
              <a:spcBef>
                <a:spcPct val="5000"/>
              </a:spcBef>
            </a:pPr>
            <a:endParaRPr lang="en-US" altLang="en-US" sz="2000" i="0">
              <a:solidFill>
                <a:srgbClr val="FF00FF"/>
              </a:solidFill>
              <a:latin typeface="Bernhard Modern Roman" charset="0"/>
            </a:endParaRPr>
          </a:p>
          <a:p>
            <a:pPr>
              <a:lnSpc>
                <a:spcPct val="70000"/>
              </a:lnSpc>
              <a:spcBef>
                <a:spcPct val="5000"/>
              </a:spcBef>
            </a:pPr>
            <a:r>
              <a:rPr lang="en-US" altLang="en-US" sz="2000" i="0">
                <a:solidFill>
                  <a:srgbClr val="FF00FF"/>
                </a:solidFill>
                <a:latin typeface="Bernhard Modern Roman" charset="0"/>
              </a:rPr>
              <a:t>Location:</a:t>
            </a:r>
          </a:p>
          <a:p>
            <a:pPr>
              <a:lnSpc>
                <a:spcPct val="70000"/>
              </a:lnSpc>
              <a:spcBef>
                <a:spcPct val="5000"/>
              </a:spcBef>
            </a:pPr>
            <a:r>
              <a:rPr lang="en-US" altLang="en-US" sz="2000" i="0">
                <a:solidFill>
                  <a:srgbClr val="FFFF00"/>
                </a:solidFill>
                <a:latin typeface="Bernhard Modern Roman" charset="0"/>
              </a:rPr>
              <a:t>	</a:t>
            </a:r>
            <a:r>
              <a:rPr lang="en-US" altLang="en-US" sz="2000" i="0">
                <a:solidFill>
                  <a:schemeClr val="bg1"/>
                </a:solidFill>
                <a:latin typeface="Bernhard Modern Roman" charset="0"/>
              </a:rPr>
              <a:t>Full sun/part shade</a:t>
            </a:r>
          </a:p>
          <a:p>
            <a:pPr>
              <a:lnSpc>
                <a:spcPct val="70000"/>
              </a:lnSpc>
              <a:spcBef>
                <a:spcPct val="5000"/>
              </a:spcBef>
            </a:pPr>
            <a:endParaRPr lang="en-US" altLang="en-US" sz="2000" i="0">
              <a:solidFill>
                <a:srgbClr val="FFFF00"/>
              </a:solidFill>
              <a:latin typeface="Bernhard Modern Roman" charset="0"/>
            </a:endParaRPr>
          </a:p>
          <a:p>
            <a:pPr>
              <a:lnSpc>
                <a:spcPct val="70000"/>
              </a:lnSpc>
              <a:spcBef>
                <a:spcPct val="5000"/>
              </a:spcBef>
            </a:pPr>
            <a:r>
              <a:rPr lang="en-US" altLang="en-US" sz="2000" i="0">
                <a:solidFill>
                  <a:srgbClr val="FF00FF"/>
                </a:solidFill>
                <a:latin typeface="Bernhard Modern Roman" charset="0"/>
              </a:rPr>
              <a:t>Plant Spacing:</a:t>
            </a:r>
          </a:p>
          <a:p>
            <a:pPr>
              <a:lnSpc>
                <a:spcPct val="70000"/>
              </a:lnSpc>
              <a:spcBef>
                <a:spcPct val="5000"/>
              </a:spcBef>
            </a:pPr>
            <a:r>
              <a:rPr lang="en-US" altLang="en-US" sz="2000" i="0">
                <a:solidFill>
                  <a:srgbClr val="FFFF00"/>
                </a:solidFill>
                <a:latin typeface="Bernhard Modern Roman" charset="0"/>
              </a:rPr>
              <a:t>	</a:t>
            </a:r>
            <a:r>
              <a:rPr lang="en-US" altLang="en-US" sz="2000" i="0">
                <a:solidFill>
                  <a:schemeClr val="bg1"/>
                </a:solidFill>
                <a:latin typeface="Bernhard Modern Roman" charset="0"/>
              </a:rPr>
              <a:t>4 inch centers</a:t>
            </a:r>
          </a:p>
          <a:p>
            <a:pPr>
              <a:lnSpc>
                <a:spcPct val="70000"/>
              </a:lnSpc>
              <a:spcBef>
                <a:spcPct val="5000"/>
              </a:spcBef>
            </a:pPr>
            <a:endParaRPr lang="en-US" altLang="en-US" sz="2000" i="0">
              <a:solidFill>
                <a:srgbClr val="FFFF00"/>
              </a:solidFill>
              <a:latin typeface="Bernhard Modern Roman" charset="0"/>
            </a:endParaRPr>
          </a:p>
          <a:p>
            <a:pPr>
              <a:lnSpc>
                <a:spcPct val="70000"/>
              </a:lnSpc>
              <a:spcBef>
                <a:spcPct val="5000"/>
              </a:spcBef>
            </a:pPr>
            <a:r>
              <a:rPr lang="en-US" altLang="en-US" sz="2000" i="0">
                <a:solidFill>
                  <a:srgbClr val="FF00FF"/>
                </a:solidFill>
                <a:latin typeface="Bernhard Modern Roman" charset="0"/>
              </a:rPr>
              <a:t>Care and Feeding:  </a:t>
            </a:r>
          </a:p>
          <a:p>
            <a:pPr>
              <a:lnSpc>
                <a:spcPct val="70000"/>
              </a:lnSpc>
              <a:spcBef>
                <a:spcPct val="5000"/>
              </a:spcBef>
            </a:pPr>
            <a:r>
              <a:rPr lang="en-US" altLang="en-US" sz="2000" i="0">
                <a:solidFill>
                  <a:srgbClr val="FFFF00"/>
                </a:solidFill>
                <a:latin typeface="Bernhard Modern Roman" charset="0"/>
              </a:rPr>
              <a:t>	</a:t>
            </a:r>
            <a:r>
              <a:rPr lang="en-US" altLang="en-US" sz="2000" i="0">
                <a:solidFill>
                  <a:schemeClr val="bg1"/>
                </a:solidFill>
                <a:latin typeface="Bernhard Modern Roman" charset="0"/>
              </a:rPr>
              <a:t>Moderate fertility  </a:t>
            </a:r>
          </a:p>
          <a:p>
            <a:pPr>
              <a:lnSpc>
                <a:spcPct val="70000"/>
              </a:lnSpc>
              <a:spcBef>
                <a:spcPct val="5000"/>
              </a:spcBef>
            </a:pPr>
            <a:r>
              <a:rPr lang="en-US" altLang="en-US" sz="2000" i="0">
                <a:solidFill>
                  <a:schemeClr val="bg1"/>
                </a:solidFill>
                <a:latin typeface="Bernhard Modern Roman" charset="0"/>
              </a:rPr>
              <a:t>	No drought</a:t>
            </a:r>
          </a:p>
          <a:p>
            <a:pPr>
              <a:lnSpc>
                <a:spcPct val="70000"/>
              </a:lnSpc>
              <a:spcBef>
                <a:spcPct val="5000"/>
              </a:spcBef>
            </a:pPr>
            <a:endParaRPr lang="en-US" altLang="en-US" sz="2000" i="0">
              <a:solidFill>
                <a:srgbClr val="FFFF00"/>
              </a:solidFill>
              <a:latin typeface="Bernhard Modern Roman" charset="0"/>
            </a:endParaRPr>
          </a:p>
          <a:p>
            <a:pPr>
              <a:lnSpc>
                <a:spcPct val="70000"/>
              </a:lnSpc>
              <a:spcBef>
                <a:spcPct val="5000"/>
              </a:spcBef>
            </a:pPr>
            <a:r>
              <a:rPr lang="en-US" altLang="en-US" sz="2000" i="0">
                <a:solidFill>
                  <a:srgbClr val="FF00FF"/>
                </a:solidFill>
                <a:latin typeface="Bernhard Modern Roman" charset="0"/>
              </a:rPr>
              <a:t>Bloom Period:	</a:t>
            </a:r>
          </a:p>
          <a:p>
            <a:pPr>
              <a:lnSpc>
                <a:spcPct val="70000"/>
              </a:lnSpc>
              <a:spcBef>
                <a:spcPct val="5000"/>
              </a:spcBef>
            </a:pPr>
            <a:r>
              <a:rPr lang="en-US" altLang="en-US" sz="2000" i="0">
                <a:solidFill>
                  <a:srgbClr val="FFFF00"/>
                </a:solidFill>
                <a:latin typeface="Bernhard Modern Roman" charset="0"/>
              </a:rPr>
              <a:t>	</a:t>
            </a:r>
            <a:r>
              <a:rPr lang="en-US" altLang="en-US" sz="2000" i="0">
                <a:solidFill>
                  <a:schemeClr val="bg1"/>
                </a:solidFill>
                <a:latin typeface="Bernhard Modern Roman" charset="0"/>
              </a:rPr>
              <a:t>Apr-June, Sept/Oct</a:t>
            </a:r>
          </a:p>
          <a:p>
            <a:pPr>
              <a:lnSpc>
                <a:spcPct val="70000"/>
              </a:lnSpc>
              <a:spcBef>
                <a:spcPct val="5000"/>
              </a:spcBef>
            </a:pPr>
            <a:endParaRPr lang="en-US" altLang="en-US" sz="2000" i="0">
              <a:solidFill>
                <a:srgbClr val="FFFF00"/>
              </a:solidFill>
              <a:latin typeface="Bernhard Modern Roman" charset="0"/>
            </a:endParaRPr>
          </a:p>
          <a:p>
            <a:pPr>
              <a:lnSpc>
                <a:spcPct val="70000"/>
              </a:lnSpc>
              <a:spcBef>
                <a:spcPct val="5000"/>
              </a:spcBef>
            </a:pPr>
            <a:r>
              <a:rPr lang="en-US" altLang="en-US" sz="2000" i="0">
                <a:solidFill>
                  <a:srgbClr val="FF00FF"/>
                </a:solidFill>
                <a:latin typeface="Bernhard Modern Roman" charset="0"/>
              </a:rPr>
              <a:t>Culture Concerns:</a:t>
            </a:r>
          </a:p>
          <a:p>
            <a:pPr>
              <a:lnSpc>
                <a:spcPct val="70000"/>
              </a:lnSpc>
              <a:spcBef>
                <a:spcPct val="5000"/>
              </a:spcBef>
            </a:pPr>
            <a:r>
              <a:rPr lang="en-US" altLang="en-US" sz="2000" i="0">
                <a:solidFill>
                  <a:srgbClr val="FFFF00"/>
                </a:solidFill>
                <a:latin typeface="Bernhard Modern Roman" charset="0"/>
              </a:rPr>
              <a:t>	</a:t>
            </a:r>
            <a:r>
              <a:rPr lang="en-US" altLang="en-US" sz="2000" i="0">
                <a:solidFill>
                  <a:schemeClr val="bg1"/>
                </a:solidFill>
                <a:latin typeface="Bernhard Modern Roman" charset="0"/>
              </a:rPr>
              <a:t>Declines in heat if dry</a:t>
            </a:r>
          </a:p>
          <a:p>
            <a:pPr>
              <a:lnSpc>
                <a:spcPct val="70000"/>
              </a:lnSpc>
              <a:spcBef>
                <a:spcPct val="5000"/>
              </a:spcBef>
            </a:pPr>
            <a:endParaRPr lang="en-US" altLang="en-US" i="0">
              <a:solidFill>
                <a:schemeClr val="hlink"/>
              </a:solidFill>
              <a:latin typeface="GoudyOlSt BT" charset="0"/>
            </a:endParaRPr>
          </a:p>
        </p:txBody>
      </p:sp>
      <p:sp>
        <p:nvSpPr>
          <p:cNvPr id="729092" name="Rectangle 4"/>
          <p:cNvSpPr>
            <a:spLocks noChangeArrowheads="1"/>
          </p:cNvSpPr>
          <p:nvPr/>
        </p:nvSpPr>
        <p:spPr bwMode="auto">
          <a:xfrm>
            <a:off x="4572000" y="5715000"/>
            <a:ext cx="2641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i="0">
                <a:solidFill>
                  <a:schemeClr val="hlink"/>
                </a:solidFill>
                <a:latin typeface="GoudyOlSt BT" charset="0"/>
              </a:rPr>
              <a:t>Lobularia maritima</a:t>
            </a:r>
          </a:p>
        </p:txBody>
      </p:sp>
      <p:pic>
        <p:nvPicPr>
          <p:cNvPr id="729093" name="Picture 5" descr="Alyssu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9000" y="1828800"/>
            <a:ext cx="5105400" cy="383063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4"/>
          <p:cNvSpPr>
            <a:spLocks noGrp="1"/>
          </p:cNvSpPr>
          <p:nvPr>
            <p:ph type="sldNum" sz="quarter" idx="12"/>
          </p:nvPr>
        </p:nvSpPr>
        <p:spPr/>
        <p:txBody>
          <a:bodyPr/>
          <a:lstStyle/>
          <a:p>
            <a:fld id="{C926E1C2-986E-9545-B960-083E82539366}" type="slidenum">
              <a:rPr lang="en-US" altLang="en-US"/>
              <a:pPr/>
              <a:t>177</a:t>
            </a:fld>
            <a:endParaRPr lang="en-US" altLang="en-US"/>
          </a:p>
        </p:txBody>
      </p:sp>
      <p:pic>
        <p:nvPicPr>
          <p:cNvPr id="730114" name="Picture 2" descr="PAN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0" y="1524000"/>
            <a:ext cx="5435600" cy="4076700"/>
          </a:xfrm>
          <a:prstGeom prst="rect">
            <a:avLst/>
          </a:prstGeom>
          <a:noFill/>
          <a:extLst>
            <a:ext uri="{909E8E84-426E-40DD-AFC4-6F175D3DCCD1}">
              <a14:hiddenFill xmlns:a14="http://schemas.microsoft.com/office/drawing/2010/main">
                <a:solidFill>
                  <a:srgbClr val="FFFFFF"/>
                </a:solidFill>
              </a14:hiddenFill>
            </a:ext>
          </a:extLst>
        </p:spPr>
      </p:pic>
      <p:sp>
        <p:nvSpPr>
          <p:cNvPr id="730115" name="Rectangle 3"/>
          <p:cNvSpPr>
            <a:spLocks noChangeArrowheads="1"/>
          </p:cNvSpPr>
          <p:nvPr/>
        </p:nvSpPr>
        <p:spPr bwMode="auto">
          <a:xfrm>
            <a:off x="3835400" y="304800"/>
            <a:ext cx="1687513" cy="8239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spAutoFit/>
          </a:bodyPr>
          <a:lstStyle/>
          <a:p>
            <a:pPr algn="ctr"/>
            <a:r>
              <a:rPr lang="en-US" altLang="en-US" sz="4800" i="0">
                <a:solidFill>
                  <a:srgbClr val="FFFF00"/>
                </a:solidFill>
                <a:latin typeface="GoudyOlSt BT" charset="0"/>
              </a:rPr>
              <a:t>Pansy</a:t>
            </a:r>
          </a:p>
        </p:txBody>
      </p:sp>
      <p:sp>
        <p:nvSpPr>
          <p:cNvPr id="730116" name="Rectangle 4"/>
          <p:cNvSpPr>
            <a:spLocks noChangeArrowheads="1"/>
          </p:cNvSpPr>
          <p:nvPr/>
        </p:nvSpPr>
        <p:spPr bwMode="auto">
          <a:xfrm>
            <a:off x="457200" y="990600"/>
            <a:ext cx="2667000" cy="502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0">
                <a:solidFill>
                  <a:srgbClr val="FF00FF"/>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marL="342900" indent="-342900">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fontAlgn="base">
              <a:spcBef>
                <a:spcPct val="0"/>
              </a:spcBef>
              <a:spcAft>
                <a:spcPct val="0"/>
              </a:spcAft>
              <a:defRPr sz="2400">
                <a:solidFill>
                  <a:schemeClr val="tx1"/>
                </a:solidFill>
                <a:latin typeface="Times New Roman" charset="0"/>
              </a:defRPr>
            </a:lvl6pPr>
            <a:lvl7pPr marL="2971800" indent="-228600" fontAlgn="base">
              <a:spcBef>
                <a:spcPct val="0"/>
              </a:spcBef>
              <a:spcAft>
                <a:spcPct val="0"/>
              </a:spcAft>
              <a:defRPr sz="2400">
                <a:solidFill>
                  <a:schemeClr val="tx1"/>
                </a:solidFill>
                <a:latin typeface="Times New Roman" charset="0"/>
              </a:defRPr>
            </a:lvl7pPr>
            <a:lvl8pPr marL="3429000" indent="-228600" fontAlgn="base">
              <a:spcBef>
                <a:spcPct val="0"/>
              </a:spcBef>
              <a:spcAft>
                <a:spcPct val="0"/>
              </a:spcAft>
              <a:defRPr sz="2400">
                <a:solidFill>
                  <a:schemeClr val="tx1"/>
                </a:solidFill>
                <a:latin typeface="Times New Roman" charset="0"/>
              </a:defRPr>
            </a:lvl8pPr>
            <a:lvl9pPr marL="3886200" indent="-228600" fontAlgn="base">
              <a:spcBef>
                <a:spcPct val="0"/>
              </a:spcBef>
              <a:spcAft>
                <a:spcPct val="0"/>
              </a:spcAft>
              <a:defRPr sz="2400">
                <a:solidFill>
                  <a:schemeClr val="tx1"/>
                </a:solidFill>
                <a:latin typeface="Times New Roman" charset="0"/>
              </a:defRPr>
            </a:lvl9pPr>
          </a:lstStyle>
          <a:p>
            <a:pPr>
              <a:lnSpc>
                <a:spcPct val="70000"/>
              </a:lnSpc>
              <a:spcBef>
                <a:spcPct val="5000"/>
              </a:spcBef>
            </a:pPr>
            <a:endParaRPr lang="en-US" altLang="en-US" i="0">
              <a:solidFill>
                <a:srgbClr val="FF00FF"/>
              </a:solidFill>
              <a:latin typeface="Bernhard Modern Roman" charset="0"/>
            </a:endParaRPr>
          </a:p>
          <a:p>
            <a:pPr>
              <a:lnSpc>
                <a:spcPct val="70000"/>
              </a:lnSpc>
              <a:spcBef>
                <a:spcPct val="5000"/>
              </a:spcBef>
            </a:pPr>
            <a:r>
              <a:rPr lang="en-US" altLang="en-US" sz="2000" i="0">
                <a:solidFill>
                  <a:srgbClr val="FF00FF"/>
                </a:solidFill>
                <a:latin typeface="Bernhard Modern Roman" charset="0"/>
              </a:rPr>
              <a:t>Characteristics:  </a:t>
            </a:r>
            <a:endParaRPr lang="en-US" altLang="en-US" sz="2000" i="0">
              <a:solidFill>
                <a:srgbClr val="FFFF00"/>
              </a:solidFill>
              <a:latin typeface="Bernhard Modern Roman" charset="0"/>
            </a:endParaRPr>
          </a:p>
          <a:p>
            <a:pPr>
              <a:lnSpc>
                <a:spcPct val="70000"/>
              </a:lnSpc>
              <a:spcBef>
                <a:spcPct val="5000"/>
              </a:spcBef>
            </a:pPr>
            <a:r>
              <a:rPr lang="en-US" altLang="en-US" sz="2000" i="0">
                <a:solidFill>
                  <a:srgbClr val="FFFF00"/>
                </a:solidFill>
                <a:latin typeface="Bernhard Modern Roman" charset="0"/>
              </a:rPr>
              <a:t>	</a:t>
            </a:r>
            <a:r>
              <a:rPr lang="en-US" altLang="en-US" sz="2000" i="0">
                <a:solidFill>
                  <a:schemeClr val="bg1"/>
                </a:solidFill>
                <a:latin typeface="Bernhard Modern Roman" charset="0"/>
              </a:rPr>
              <a:t>Nectar source</a:t>
            </a:r>
          </a:p>
          <a:p>
            <a:pPr>
              <a:lnSpc>
                <a:spcPct val="70000"/>
              </a:lnSpc>
              <a:spcBef>
                <a:spcPct val="5000"/>
              </a:spcBef>
            </a:pPr>
            <a:r>
              <a:rPr lang="en-US" altLang="en-US" sz="2000" i="0">
                <a:solidFill>
                  <a:schemeClr val="bg1"/>
                </a:solidFill>
                <a:latin typeface="Bernhard Modern Roman" charset="0"/>
              </a:rPr>
              <a:t>	Frost resistant</a:t>
            </a:r>
          </a:p>
          <a:p>
            <a:pPr>
              <a:lnSpc>
                <a:spcPct val="70000"/>
              </a:lnSpc>
              <a:spcBef>
                <a:spcPct val="5000"/>
              </a:spcBef>
            </a:pPr>
            <a:r>
              <a:rPr lang="en-US" altLang="en-US" sz="2000" i="0">
                <a:solidFill>
                  <a:schemeClr val="bg1"/>
                </a:solidFill>
                <a:latin typeface="Bernhard Modern Roman" charset="0"/>
              </a:rPr>
              <a:t>	7 – 10 inches tall</a:t>
            </a:r>
          </a:p>
          <a:p>
            <a:pPr>
              <a:lnSpc>
                <a:spcPct val="70000"/>
              </a:lnSpc>
              <a:spcBef>
                <a:spcPct val="5000"/>
              </a:spcBef>
            </a:pPr>
            <a:endParaRPr lang="en-US" altLang="en-US" sz="2000" i="0">
              <a:solidFill>
                <a:srgbClr val="FF00FF"/>
              </a:solidFill>
              <a:latin typeface="Bernhard Modern Roman" charset="0"/>
            </a:endParaRPr>
          </a:p>
          <a:p>
            <a:pPr>
              <a:lnSpc>
                <a:spcPct val="70000"/>
              </a:lnSpc>
              <a:spcBef>
                <a:spcPct val="5000"/>
              </a:spcBef>
            </a:pPr>
            <a:r>
              <a:rPr lang="en-US" altLang="en-US" sz="2000" i="0">
                <a:solidFill>
                  <a:srgbClr val="FF00FF"/>
                </a:solidFill>
                <a:latin typeface="Bernhard Modern Roman" charset="0"/>
              </a:rPr>
              <a:t>Location:</a:t>
            </a:r>
          </a:p>
          <a:p>
            <a:pPr>
              <a:lnSpc>
                <a:spcPct val="70000"/>
              </a:lnSpc>
              <a:spcBef>
                <a:spcPct val="5000"/>
              </a:spcBef>
            </a:pPr>
            <a:r>
              <a:rPr lang="en-US" altLang="en-US" sz="2000" i="0">
                <a:solidFill>
                  <a:srgbClr val="FFFF00"/>
                </a:solidFill>
                <a:latin typeface="Bernhard Modern Roman" charset="0"/>
              </a:rPr>
              <a:t>	</a:t>
            </a:r>
            <a:r>
              <a:rPr lang="en-US" altLang="en-US" sz="2000" i="0">
                <a:solidFill>
                  <a:schemeClr val="bg1"/>
                </a:solidFill>
                <a:latin typeface="Bernhard Modern Roman" charset="0"/>
              </a:rPr>
              <a:t>Full sun</a:t>
            </a:r>
          </a:p>
          <a:p>
            <a:pPr>
              <a:lnSpc>
                <a:spcPct val="70000"/>
              </a:lnSpc>
              <a:spcBef>
                <a:spcPct val="5000"/>
              </a:spcBef>
            </a:pPr>
            <a:endParaRPr lang="en-US" altLang="en-US" sz="2000" i="0">
              <a:solidFill>
                <a:srgbClr val="FFFF00"/>
              </a:solidFill>
              <a:latin typeface="Bernhard Modern Roman" charset="0"/>
            </a:endParaRPr>
          </a:p>
          <a:p>
            <a:pPr>
              <a:lnSpc>
                <a:spcPct val="70000"/>
              </a:lnSpc>
              <a:spcBef>
                <a:spcPct val="5000"/>
              </a:spcBef>
            </a:pPr>
            <a:r>
              <a:rPr lang="en-US" altLang="en-US" sz="2000" i="0">
                <a:solidFill>
                  <a:srgbClr val="FF00FF"/>
                </a:solidFill>
                <a:latin typeface="Bernhard Modern Roman" charset="0"/>
              </a:rPr>
              <a:t>Plant Spacing:</a:t>
            </a:r>
          </a:p>
          <a:p>
            <a:pPr>
              <a:lnSpc>
                <a:spcPct val="70000"/>
              </a:lnSpc>
              <a:spcBef>
                <a:spcPct val="5000"/>
              </a:spcBef>
            </a:pPr>
            <a:r>
              <a:rPr lang="en-US" altLang="en-US" sz="2000" i="0">
                <a:solidFill>
                  <a:srgbClr val="FFFF00"/>
                </a:solidFill>
                <a:latin typeface="Bernhard Modern Roman" charset="0"/>
              </a:rPr>
              <a:t>	</a:t>
            </a:r>
            <a:r>
              <a:rPr lang="en-US" altLang="en-US" sz="2000" i="0">
                <a:solidFill>
                  <a:schemeClr val="bg1"/>
                </a:solidFill>
                <a:latin typeface="Bernhard Modern Roman" charset="0"/>
              </a:rPr>
              <a:t>4-8 inch centers</a:t>
            </a:r>
          </a:p>
          <a:p>
            <a:pPr>
              <a:lnSpc>
                <a:spcPct val="70000"/>
              </a:lnSpc>
              <a:spcBef>
                <a:spcPct val="5000"/>
              </a:spcBef>
            </a:pPr>
            <a:endParaRPr lang="en-US" altLang="en-US" sz="2000" i="0">
              <a:solidFill>
                <a:srgbClr val="FFFF00"/>
              </a:solidFill>
              <a:latin typeface="Bernhard Modern Roman" charset="0"/>
            </a:endParaRPr>
          </a:p>
          <a:p>
            <a:pPr>
              <a:lnSpc>
                <a:spcPct val="70000"/>
              </a:lnSpc>
              <a:spcBef>
                <a:spcPct val="5000"/>
              </a:spcBef>
            </a:pPr>
            <a:r>
              <a:rPr lang="en-US" altLang="en-US" sz="2000" i="0">
                <a:solidFill>
                  <a:srgbClr val="FF00FF"/>
                </a:solidFill>
                <a:latin typeface="Bernhard Modern Roman" charset="0"/>
              </a:rPr>
              <a:t>Care and Feeding:  </a:t>
            </a:r>
          </a:p>
          <a:p>
            <a:pPr>
              <a:lnSpc>
                <a:spcPct val="70000"/>
              </a:lnSpc>
              <a:spcBef>
                <a:spcPct val="5000"/>
              </a:spcBef>
            </a:pPr>
            <a:r>
              <a:rPr lang="en-US" altLang="en-US" sz="2000" i="0">
                <a:solidFill>
                  <a:srgbClr val="FFFF00"/>
                </a:solidFill>
                <a:latin typeface="Bernhard Modern Roman" charset="0"/>
              </a:rPr>
              <a:t>	</a:t>
            </a:r>
            <a:r>
              <a:rPr lang="en-US" altLang="en-US" sz="2000" i="0">
                <a:solidFill>
                  <a:schemeClr val="bg1"/>
                </a:solidFill>
                <a:latin typeface="Bernhard Modern Roman" charset="0"/>
              </a:rPr>
              <a:t>Moderate fertility  </a:t>
            </a:r>
          </a:p>
          <a:p>
            <a:pPr>
              <a:lnSpc>
                <a:spcPct val="70000"/>
              </a:lnSpc>
              <a:spcBef>
                <a:spcPct val="5000"/>
              </a:spcBef>
            </a:pPr>
            <a:r>
              <a:rPr lang="en-US" altLang="en-US" sz="2000" i="0">
                <a:solidFill>
                  <a:schemeClr val="bg1"/>
                </a:solidFill>
                <a:latin typeface="Bernhard Modern Roman" charset="0"/>
              </a:rPr>
              <a:t>	No drought</a:t>
            </a:r>
          </a:p>
          <a:p>
            <a:pPr>
              <a:lnSpc>
                <a:spcPct val="70000"/>
              </a:lnSpc>
              <a:spcBef>
                <a:spcPct val="5000"/>
              </a:spcBef>
            </a:pPr>
            <a:r>
              <a:rPr lang="en-US" altLang="en-US" sz="2000" i="0">
                <a:solidFill>
                  <a:schemeClr val="bg1"/>
                </a:solidFill>
                <a:latin typeface="Bernhard Modern Roman" charset="0"/>
              </a:rPr>
              <a:t>	Deer protection</a:t>
            </a:r>
          </a:p>
          <a:p>
            <a:pPr>
              <a:lnSpc>
                <a:spcPct val="70000"/>
              </a:lnSpc>
              <a:spcBef>
                <a:spcPct val="5000"/>
              </a:spcBef>
            </a:pPr>
            <a:endParaRPr lang="en-US" altLang="en-US" sz="2000" i="0">
              <a:solidFill>
                <a:srgbClr val="FFFF00"/>
              </a:solidFill>
              <a:latin typeface="Bernhard Modern Roman" charset="0"/>
            </a:endParaRPr>
          </a:p>
          <a:p>
            <a:pPr>
              <a:lnSpc>
                <a:spcPct val="70000"/>
              </a:lnSpc>
              <a:spcBef>
                <a:spcPct val="5000"/>
              </a:spcBef>
            </a:pPr>
            <a:r>
              <a:rPr lang="en-US" altLang="en-US" sz="2000" i="0">
                <a:solidFill>
                  <a:srgbClr val="FF00FF"/>
                </a:solidFill>
                <a:latin typeface="Bernhard Modern Roman" charset="0"/>
              </a:rPr>
              <a:t>Bloom Period:	</a:t>
            </a:r>
          </a:p>
          <a:p>
            <a:pPr>
              <a:lnSpc>
                <a:spcPct val="70000"/>
              </a:lnSpc>
              <a:spcBef>
                <a:spcPct val="5000"/>
              </a:spcBef>
            </a:pPr>
            <a:r>
              <a:rPr lang="en-US" altLang="en-US" sz="2000" i="0">
                <a:solidFill>
                  <a:srgbClr val="FFFF00"/>
                </a:solidFill>
                <a:latin typeface="Bernhard Modern Roman" charset="0"/>
              </a:rPr>
              <a:t>	</a:t>
            </a:r>
            <a:r>
              <a:rPr lang="en-US" altLang="en-US" sz="2000" i="0">
                <a:solidFill>
                  <a:schemeClr val="bg1"/>
                </a:solidFill>
                <a:latin typeface="Bernhard Modern Roman" charset="0"/>
              </a:rPr>
              <a:t>August-May</a:t>
            </a:r>
          </a:p>
          <a:p>
            <a:pPr>
              <a:lnSpc>
                <a:spcPct val="70000"/>
              </a:lnSpc>
              <a:spcBef>
                <a:spcPct val="5000"/>
              </a:spcBef>
            </a:pPr>
            <a:endParaRPr lang="en-US" altLang="en-US" sz="2000" i="0">
              <a:solidFill>
                <a:srgbClr val="FFFF00"/>
              </a:solidFill>
              <a:latin typeface="Bernhard Modern Roman" charset="0"/>
            </a:endParaRPr>
          </a:p>
          <a:p>
            <a:pPr>
              <a:lnSpc>
                <a:spcPct val="70000"/>
              </a:lnSpc>
              <a:spcBef>
                <a:spcPct val="5000"/>
              </a:spcBef>
            </a:pPr>
            <a:r>
              <a:rPr lang="en-US" altLang="en-US" sz="2000" i="0">
                <a:solidFill>
                  <a:srgbClr val="FF00FF"/>
                </a:solidFill>
                <a:latin typeface="Bernhard Modern Roman" charset="0"/>
              </a:rPr>
              <a:t>Culture Concerns:</a:t>
            </a:r>
          </a:p>
          <a:p>
            <a:pPr>
              <a:lnSpc>
                <a:spcPct val="70000"/>
              </a:lnSpc>
              <a:spcBef>
                <a:spcPct val="5000"/>
              </a:spcBef>
            </a:pPr>
            <a:r>
              <a:rPr lang="en-US" altLang="en-US" sz="2000" i="0">
                <a:solidFill>
                  <a:srgbClr val="FFFF00"/>
                </a:solidFill>
                <a:latin typeface="Bernhard Modern Roman" charset="0"/>
              </a:rPr>
              <a:t>	</a:t>
            </a:r>
            <a:r>
              <a:rPr lang="en-US" altLang="en-US" sz="2000" i="0">
                <a:solidFill>
                  <a:schemeClr val="bg1"/>
                </a:solidFill>
                <a:latin typeface="Bernhard Modern Roman" charset="0"/>
              </a:rPr>
              <a:t>Caterpillars</a:t>
            </a:r>
          </a:p>
          <a:p>
            <a:pPr>
              <a:lnSpc>
                <a:spcPct val="70000"/>
              </a:lnSpc>
              <a:spcBef>
                <a:spcPct val="5000"/>
              </a:spcBef>
            </a:pPr>
            <a:r>
              <a:rPr lang="en-US" altLang="en-US" sz="2000" i="0">
                <a:solidFill>
                  <a:schemeClr val="bg1"/>
                </a:solidFill>
                <a:latin typeface="Bernhard Modern Roman" charset="0"/>
              </a:rPr>
              <a:t>	Well drained soils</a:t>
            </a:r>
          </a:p>
          <a:p>
            <a:pPr>
              <a:lnSpc>
                <a:spcPct val="70000"/>
              </a:lnSpc>
              <a:spcBef>
                <a:spcPct val="5000"/>
              </a:spcBef>
            </a:pPr>
            <a:endParaRPr lang="en-US" altLang="en-US" i="0">
              <a:solidFill>
                <a:schemeClr val="hlink"/>
              </a:solidFill>
              <a:latin typeface="GoudyOlSt BT" charset="0"/>
            </a:endParaRPr>
          </a:p>
        </p:txBody>
      </p:sp>
      <p:sp>
        <p:nvSpPr>
          <p:cNvPr id="730117" name="Rectangle 5"/>
          <p:cNvSpPr>
            <a:spLocks noChangeArrowheads="1"/>
          </p:cNvSpPr>
          <p:nvPr/>
        </p:nvSpPr>
        <p:spPr bwMode="auto">
          <a:xfrm>
            <a:off x="4419600" y="5791200"/>
            <a:ext cx="28003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i="0">
                <a:solidFill>
                  <a:schemeClr val="hlink"/>
                </a:solidFill>
                <a:latin typeface="GoudyOlSt BT" charset="0"/>
              </a:rPr>
              <a:t>Viola x wittrockiana</a:t>
            </a:r>
          </a:p>
        </p:txBody>
      </p:sp>
    </p:spTree>
  </p:cSld>
  <p:clrMapOvr>
    <a:masterClrMapping/>
  </p:clrMapOvr>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4"/>
          <p:cNvSpPr>
            <a:spLocks noGrp="1"/>
          </p:cNvSpPr>
          <p:nvPr>
            <p:ph type="sldNum" sz="quarter" idx="12"/>
          </p:nvPr>
        </p:nvSpPr>
        <p:spPr/>
        <p:txBody>
          <a:bodyPr/>
          <a:lstStyle/>
          <a:p>
            <a:fld id="{E7CAAD65-7C7C-9F4A-BEF3-52974F60741D}" type="slidenum">
              <a:rPr lang="en-US" altLang="en-US"/>
              <a:pPr/>
              <a:t>178</a:t>
            </a:fld>
            <a:endParaRPr lang="en-US" altLang="en-US"/>
          </a:p>
        </p:txBody>
      </p:sp>
      <p:sp>
        <p:nvSpPr>
          <p:cNvPr id="731138" name="Rectangle 2"/>
          <p:cNvSpPr>
            <a:spLocks noChangeArrowheads="1"/>
          </p:cNvSpPr>
          <p:nvPr/>
        </p:nvSpPr>
        <p:spPr bwMode="auto">
          <a:xfrm>
            <a:off x="3733800" y="304800"/>
            <a:ext cx="1668463"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4400" i="0">
                <a:solidFill>
                  <a:srgbClr val="FFFF00"/>
                </a:solidFill>
                <a:latin typeface="GoudyOlSt BT" charset="0"/>
              </a:rPr>
              <a:t>Violas</a:t>
            </a:r>
          </a:p>
        </p:txBody>
      </p:sp>
      <p:pic>
        <p:nvPicPr>
          <p:cNvPr id="731139" name="Picture 3" descr="Image8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7600" y="1752600"/>
            <a:ext cx="4953000" cy="4238625"/>
          </a:xfrm>
          <a:prstGeom prst="rect">
            <a:avLst/>
          </a:prstGeom>
          <a:noFill/>
          <a:extLst>
            <a:ext uri="{909E8E84-426E-40DD-AFC4-6F175D3DCCD1}">
              <a14:hiddenFill xmlns:a14="http://schemas.microsoft.com/office/drawing/2010/main">
                <a:solidFill>
                  <a:srgbClr val="FFFFFF"/>
                </a:solidFill>
              </a14:hiddenFill>
            </a:ext>
          </a:extLst>
        </p:spPr>
      </p:pic>
      <p:sp>
        <p:nvSpPr>
          <p:cNvPr id="731140" name="Rectangle 4"/>
          <p:cNvSpPr>
            <a:spLocks noChangeArrowheads="1"/>
          </p:cNvSpPr>
          <p:nvPr/>
        </p:nvSpPr>
        <p:spPr bwMode="auto">
          <a:xfrm>
            <a:off x="457200" y="1219200"/>
            <a:ext cx="2667000" cy="502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0">
                <a:solidFill>
                  <a:srgbClr val="FF00FF"/>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marL="342900" indent="-342900">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fontAlgn="base">
              <a:spcBef>
                <a:spcPct val="0"/>
              </a:spcBef>
              <a:spcAft>
                <a:spcPct val="0"/>
              </a:spcAft>
              <a:defRPr sz="2400">
                <a:solidFill>
                  <a:schemeClr val="tx1"/>
                </a:solidFill>
                <a:latin typeface="Times New Roman" charset="0"/>
              </a:defRPr>
            </a:lvl6pPr>
            <a:lvl7pPr marL="2971800" indent="-228600" fontAlgn="base">
              <a:spcBef>
                <a:spcPct val="0"/>
              </a:spcBef>
              <a:spcAft>
                <a:spcPct val="0"/>
              </a:spcAft>
              <a:defRPr sz="2400">
                <a:solidFill>
                  <a:schemeClr val="tx1"/>
                </a:solidFill>
                <a:latin typeface="Times New Roman" charset="0"/>
              </a:defRPr>
            </a:lvl7pPr>
            <a:lvl8pPr marL="3429000" indent="-228600" fontAlgn="base">
              <a:spcBef>
                <a:spcPct val="0"/>
              </a:spcBef>
              <a:spcAft>
                <a:spcPct val="0"/>
              </a:spcAft>
              <a:defRPr sz="2400">
                <a:solidFill>
                  <a:schemeClr val="tx1"/>
                </a:solidFill>
                <a:latin typeface="Times New Roman" charset="0"/>
              </a:defRPr>
            </a:lvl8pPr>
            <a:lvl9pPr marL="3886200" indent="-228600" fontAlgn="base">
              <a:spcBef>
                <a:spcPct val="0"/>
              </a:spcBef>
              <a:spcAft>
                <a:spcPct val="0"/>
              </a:spcAft>
              <a:defRPr sz="2400">
                <a:solidFill>
                  <a:schemeClr val="tx1"/>
                </a:solidFill>
                <a:latin typeface="Times New Roman" charset="0"/>
              </a:defRPr>
            </a:lvl9pPr>
          </a:lstStyle>
          <a:p>
            <a:pPr>
              <a:lnSpc>
                <a:spcPct val="70000"/>
              </a:lnSpc>
              <a:spcBef>
                <a:spcPct val="5000"/>
              </a:spcBef>
            </a:pPr>
            <a:endParaRPr lang="en-US" altLang="en-US" i="0">
              <a:solidFill>
                <a:srgbClr val="FF00FF"/>
              </a:solidFill>
              <a:latin typeface="Bernhard Modern Roman" charset="0"/>
            </a:endParaRPr>
          </a:p>
          <a:p>
            <a:pPr>
              <a:lnSpc>
                <a:spcPct val="70000"/>
              </a:lnSpc>
              <a:spcBef>
                <a:spcPct val="5000"/>
              </a:spcBef>
            </a:pPr>
            <a:r>
              <a:rPr lang="en-US" altLang="en-US" sz="2000" i="0">
                <a:solidFill>
                  <a:srgbClr val="FF00FF"/>
                </a:solidFill>
                <a:latin typeface="Bernhard Modern Roman" charset="0"/>
              </a:rPr>
              <a:t>Characteristics:  </a:t>
            </a:r>
            <a:endParaRPr lang="en-US" altLang="en-US" sz="2000" i="0">
              <a:solidFill>
                <a:srgbClr val="FFFF00"/>
              </a:solidFill>
              <a:latin typeface="Bernhard Modern Roman" charset="0"/>
            </a:endParaRPr>
          </a:p>
          <a:p>
            <a:pPr>
              <a:lnSpc>
                <a:spcPct val="70000"/>
              </a:lnSpc>
              <a:spcBef>
                <a:spcPct val="5000"/>
              </a:spcBef>
            </a:pPr>
            <a:r>
              <a:rPr lang="en-US" altLang="en-US" sz="2000" i="0">
                <a:solidFill>
                  <a:srgbClr val="FFFF00"/>
                </a:solidFill>
                <a:latin typeface="Bernhard Modern Roman" charset="0"/>
              </a:rPr>
              <a:t>	</a:t>
            </a:r>
            <a:r>
              <a:rPr lang="en-US" altLang="en-US" sz="2000" i="0">
                <a:solidFill>
                  <a:schemeClr val="bg1"/>
                </a:solidFill>
                <a:latin typeface="Bernhard Modern Roman" charset="0"/>
              </a:rPr>
              <a:t>Nectar source</a:t>
            </a:r>
          </a:p>
          <a:p>
            <a:pPr>
              <a:lnSpc>
                <a:spcPct val="70000"/>
              </a:lnSpc>
              <a:spcBef>
                <a:spcPct val="5000"/>
              </a:spcBef>
            </a:pPr>
            <a:r>
              <a:rPr lang="en-US" altLang="en-US" sz="2000" i="0">
                <a:solidFill>
                  <a:schemeClr val="bg1"/>
                </a:solidFill>
                <a:latin typeface="Bernhard Modern Roman" charset="0"/>
              </a:rPr>
              <a:t>	Frost resistant</a:t>
            </a:r>
          </a:p>
          <a:p>
            <a:pPr>
              <a:lnSpc>
                <a:spcPct val="70000"/>
              </a:lnSpc>
              <a:spcBef>
                <a:spcPct val="5000"/>
              </a:spcBef>
            </a:pPr>
            <a:r>
              <a:rPr lang="en-US" altLang="en-US" sz="2000" i="0">
                <a:solidFill>
                  <a:schemeClr val="bg1"/>
                </a:solidFill>
                <a:latin typeface="Bernhard Modern Roman" charset="0"/>
              </a:rPr>
              <a:t>	7 – 10 inches tall</a:t>
            </a:r>
          </a:p>
          <a:p>
            <a:pPr>
              <a:lnSpc>
                <a:spcPct val="70000"/>
              </a:lnSpc>
              <a:spcBef>
                <a:spcPct val="5000"/>
              </a:spcBef>
            </a:pPr>
            <a:endParaRPr lang="en-US" altLang="en-US" sz="2000" i="0">
              <a:solidFill>
                <a:srgbClr val="FF00FF"/>
              </a:solidFill>
              <a:latin typeface="Bernhard Modern Roman" charset="0"/>
            </a:endParaRPr>
          </a:p>
          <a:p>
            <a:pPr>
              <a:lnSpc>
                <a:spcPct val="70000"/>
              </a:lnSpc>
              <a:spcBef>
                <a:spcPct val="5000"/>
              </a:spcBef>
            </a:pPr>
            <a:r>
              <a:rPr lang="en-US" altLang="en-US" sz="2000" i="0">
                <a:solidFill>
                  <a:srgbClr val="FF00FF"/>
                </a:solidFill>
                <a:latin typeface="Bernhard Modern Roman" charset="0"/>
              </a:rPr>
              <a:t>Location:</a:t>
            </a:r>
          </a:p>
          <a:p>
            <a:pPr>
              <a:lnSpc>
                <a:spcPct val="70000"/>
              </a:lnSpc>
              <a:spcBef>
                <a:spcPct val="5000"/>
              </a:spcBef>
            </a:pPr>
            <a:r>
              <a:rPr lang="en-US" altLang="en-US" sz="2000" i="0">
                <a:solidFill>
                  <a:srgbClr val="FFFF00"/>
                </a:solidFill>
                <a:latin typeface="Bernhard Modern Roman" charset="0"/>
              </a:rPr>
              <a:t>	</a:t>
            </a:r>
            <a:r>
              <a:rPr lang="en-US" altLang="en-US" sz="2000" i="0">
                <a:solidFill>
                  <a:schemeClr val="bg1"/>
                </a:solidFill>
                <a:latin typeface="Bernhard Modern Roman" charset="0"/>
              </a:rPr>
              <a:t>Full sun</a:t>
            </a:r>
          </a:p>
          <a:p>
            <a:pPr>
              <a:lnSpc>
                <a:spcPct val="70000"/>
              </a:lnSpc>
              <a:spcBef>
                <a:spcPct val="5000"/>
              </a:spcBef>
            </a:pPr>
            <a:endParaRPr lang="en-US" altLang="en-US" sz="2000" i="0">
              <a:solidFill>
                <a:srgbClr val="FFFF00"/>
              </a:solidFill>
              <a:latin typeface="Bernhard Modern Roman" charset="0"/>
            </a:endParaRPr>
          </a:p>
          <a:p>
            <a:pPr>
              <a:lnSpc>
                <a:spcPct val="70000"/>
              </a:lnSpc>
              <a:spcBef>
                <a:spcPct val="5000"/>
              </a:spcBef>
            </a:pPr>
            <a:r>
              <a:rPr lang="en-US" altLang="en-US" sz="2000" i="0">
                <a:solidFill>
                  <a:srgbClr val="FF00FF"/>
                </a:solidFill>
                <a:latin typeface="Bernhard Modern Roman" charset="0"/>
              </a:rPr>
              <a:t>Plant Spacing:</a:t>
            </a:r>
          </a:p>
          <a:p>
            <a:pPr>
              <a:lnSpc>
                <a:spcPct val="70000"/>
              </a:lnSpc>
              <a:spcBef>
                <a:spcPct val="5000"/>
              </a:spcBef>
            </a:pPr>
            <a:r>
              <a:rPr lang="en-US" altLang="en-US" sz="2000" i="0">
                <a:solidFill>
                  <a:srgbClr val="FFFF00"/>
                </a:solidFill>
                <a:latin typeface="Bernhard Modern Roman" charset="0"/>
              </a:rPr>
              <a:t>	 </a:t>
            </a:r>
            <a:r>
              <a:rPr lang="en-US" altLang="en-US" sz="2000" i="0">
                <a:solidFill>
                  <a:schemeClr val="bg1"/>
                </a:solidFill>
                <a:latin typeface="Bernhard Modern Roman" charset="0"/>
              </a:rPr>
              <a:t>4-8 inch centers</a:t>
            </a:r>
          </a:p>
          <a:p>
            <a:pPr>
              <a:lnSpc>
                <a:spcPct val="70000"/>
              </a:lnSpc>
              <a:spcBef>
                <a:spcPct val="5000"/>
              </a:spcBef>
            </a:pPr>
            <a:endParaRPr lang="en-US" altLang="en-US" sz="2000" i="0">
              <a:solidFill>
                <a:srgbClr val="FFFF00"/>
              </a:solidFill>
              <a:latin typeface="Bernhard Modern Roman" charset="0"/>
            </a:endParaRPr>
          </a:p>
          <a:p>
            <a:pPr>
              <a:lnSpc>
                <a:spcPct val="70000"/>
              </a:lnSpc>
              <a:spcBef>
                <a:spcPct val="5000"/>
              </a:spcBef>
            </a:pPr>
            <a:r>
              <a:rPr lang="en-US" altLang="en-US" sz="2000" i="0">
                <a:solidFill>
                  <a:srgbClr val="FF00FF"/>
                </a:solidFill>
                <a:latin typeface="Bernhard Modern Roman" charset="0"/>
              </a:rPr>
              <a:t>Care and Feeding:  </a:t>
            </a:r>
          </a:p>
          <a:p>
            <a:pPr>
              <a:lnSpc>
                <a:spcPct val="70000"/>
              </a:lnSpc>
              <a:spcBef>
                <a:spcPct val="5000"/>
              </a:spcBef>
            </a:pPr>
            <a:r>
              <a:rPr lang="en-US" altLang="en-US" sz="2000" i="0">
                <a:solidFill>
                  <a:srgbClr val="FFFF00"/>
                </a:solidFill>
                <a:latin typeface="Bernhard Modern Roman" charset="0"/>
              </a:rPr>
              <a:t>	</a:t>
            </a:r>
            <a:r>
              <a:rPr lang="en-US" altLang="en-US" sz="2000" i="0">
                <a:solidFill>
                  <a:schemeClr val="bg1"/>
                </a:solidFill>
                <a:latin typeface="Bernhard Modern Roman" charset="0"/>
              </a:rPr>
              <a:t>Moderate fertility  </a:t>
            </a:r>
          </a:p>
          <a:p>
            <a:pPr>
              <a:lnSpc>
                <a:spcPct val="70000"/>
              </a:lnSpc>
              <a:spcBef>
                <a:spcPct val="5000"/>
              </a:spcBef>
            </a:pPr>
            <a:r>
              <a:rPr lang="en-US" altLang="en-US" sz="2000" i="0">
                <a:solidFill>
                  <a:schemeClr val="bg1"/>
                </a:solidFill>
                <a:latin typeface="Bernhard Modern Roman" charset="0"/>
              </a:rPr>
              <a:t>	No drought</a:t>
            </a:r>
          </a:p>
          <a:p>
            <a:pPr>
              <a:lnSpc>
                <a:spcPct val="70000"/>
              </a:lnSpc>
              <a:spcBef>
                <a:spcPct val="5000"/>
              </a:spcBef>
            </a:pPr>
            <a:endParaRPr lang="en-US" altLang="en-US" sz="2000" i="0">
              <a:solidFill>
                <a:srgbClr val="FFFF00"/>
              </a:solidFill>
              <a:latin typeface="Bernhard Modern Roman" charset="0"/>
            </a:endParaRPr>
          </a:p>
          <a:p>
            <a:pPr>
              <a:lnSpc>
                <a:spcPct val="70000"/>
              </a:lnSpc>
              <a:spcBef>
                <a:spcPct val="5000"/>
              </a:spcBef>
            </a:pPr>
            <a:r>
              <a:rPr lang="en-US" altLang="en-US" sz="2000" i="0">
                <a:solidFill>
                  <a:srgbClr val="FF00FF"/>
                </a:solidFill>
                <a:latin typeface="Bernhard Modern Roman" charset="0"/>
              </a:rPr>
              <a:t>Bloom Period:	</a:t>
            </a:r>
          </a:p>
          <a:p>
            <a:pPr>
              <a:lnSpc>
                <a:spcPct val="70000"/>
              </a:lnSpc>
              <a:spcBef>
                <a:spcPct val="5000"/>
              </a:spcBef>
            </a:pPr>
            <a:r>
              <a:rPr lang="en-US" altLang="en-US" sz="2000" i="0">
                <a:solidFill>
                  <a:srgbClr val="FFFF00"/>
                </a:solidFill>
                <a:latin typeface="Bernhard Modern Roman" charset="0"/>
              </a:rPr>
              <a:t>	</a:t>
            </a:r>
            <a:r>
              <a:rPr lang="en-US" altLang="en-US" sz="2000" i="0">
                <a:solidFill>
                  <a:schemeClr val="bg1"/>
                </a:solidFill>
                <a:latin typeface="Bernhard Modern Roman" charset="0"/>
              </a:rPr>
              <a:t>August-May</a:t>
            </a:r>
          </a:p>
          <a:p>
            <a:pPr>
              <a:lnSpc>
                <a:spcPct val="70000"/>
              </a:lnSpc>
              <a:spcBef>
                <a:spcPct val="5000"/>
              </a:spcBef>
            </a:pPr>
            <a:endParaRPr lang="en-US" altLang="en-US" sz="2000" i="0">
              <a:solidFill>
                <a:srgbClr val="FFFF00"/>
              </a:solidFill>
              <a:latin typeface="Bernhard Modern Roman" charset="0"/>
            </a:endParaRPr>
          </a:p>
          <a:p>
            <a:pPr>
              <a:lnSpc>
                <a:spcPct val="70000"/>
              </a:lnSpc>
              <a:spcBef>
                <a:spcPct val="5000"/>
              </a:spcBef>
            </a:pPr>
            <a:r>
              <a:rPr lang="en-US" altLang="en-US" sz="2000" i="0">
                <a:solidFill>
                  <a:srgbClr val="FF00FF"/>
                </a:solidFill>
                <a:latin typeface="Bernhard Modern Roman" charset="0"/>
              </a:rPr>
              <a:t>Culture Concerns:</a:t>
            </a:r>
          </a:p>
          <a:p>
            <a:pPr>
              <a:lnSpc>
                <a:spcPct val="70000"/>
              </a:lnSpc>
              <a:spcBef>
                <a:spcPct val="5000"/>
              </a:spcBef>
            </a:pPr>
            <a:r>
              <a:rPr lang="en-US" altLang="en-US" sz="2000" i="0">
                <a:solidFill>
                  <a:srgbClr val="FF00FF"/>
                </a:solidFill>
                <a:latin typeface="Bernhard Modern Roman" charset="0"/>
              </a:rPr>
              <a:t>	</a:t>
            </a:r>
            <a:r>
              <a:rPr lang="en-US" altLang="en-US" sz="2000" i="0">
                <a:solidFill>
                  <a:schemeClr val="bg1"/>
                </a:solidFill>
                <a:latin typeface="Bernhard Modern Roman" charset="0"/>
              </a:rPr>
              <a:t>Caterpillars</a:t>
            </a:r>
          </a:p>
          <a:p>
            <a:pPr>
              <a:lnSpc>
                <a:spcPct val="70000"/>
              </a:lnSpc>
              <a:spcBef>
                <a:spcPct val="5000"/>
              </a:spcBef>
            </a:pPr>
            <a:r>
              <a:rPr lang="en-US" altLang="en-US" sz="2000" i="0">
                <a:solidFill>
                  <a:srgbClr val="FFFF00"/>
                </a:solidFill>
                <a:latin typeface="Bernhard Modern Roman" charset="0"/>
              </a:rPr>
              <a:t>	</a:t>
            </a:r>
            <a:r>
              <a:rPr lang="en-US" altLang="en-US" sz="2000" i="0">
                <a:solidFill>
                  <a:schemeClr val="bg1"/>
                </a:solidFill>
                <a:latin typeface="Bernhard Modern Roman" charset="0"/>
              </a:rPr>
              <a:t>Well drained soils</a:t>
            </a:r>
          </a:p>
          <a:p>
            <a:pPr>
              <a:lnSpc>
                <a:spcPct val="70000"/>
              </a:lnSpc>
              <a:spcBef>
                <a:spcPct val="5000"/>
              </a:spcBef>
            </a:pPr>
            <a:endParaRPr lang="en-US" altLang="en-US" i="0">
              <a:solidFill>
                <a:schemeClr val="hlink"/>
              </a:solidFill>
              <a:latin typeface="GoudyOlSt BT" charset="0"/>
            </a:endParaRPr>
          </a:p>
        </p:txBody>
      </p:sp>
      <p:sp>
        <p:nvSpPr>
          <p:cNvPr id="731141" name="Rectangle 5"/>
          <p:cNvSpPr>
            <a:spLocks noChangeArrowheads="1"/>
          </p:cNvSpPr>
          <p:nvPr/>
        </p:nvSpPr>
        <p:spPr bwMode="auto">
          <a:xfrm>
            <a:off x="5181600" y="6046788"/>
            <a:ext cx="25669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i="0">
                <a:solidFill>
                  <a:schemeClr val="hlink"/>
                </a:solidFill>
                <a:latin typeface="GoudyOlSt BT" charset="0"/>
              </a:rPr>
              <a:t>Viola wittrockiana</a:t>
            </a:r>
          </a:p>
        </p:txBody>
      </p:sp>
    </p:spTree>
  </p:cSld>
  <p:clrMapOvr>
    <a:masterClrMapping/>
  </p:clrMapOvr>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4"/>
          <p:cNvSpPr>
            <a:spLocks noGrp="1"/>
          </p:cNvSpPr>
          <p:nvPr>
            <p:ph type="sldNum" sz="quarter" idx="12"/>
          </p:nvPr>
        </p:nvSpPr>
        <p:spPr/>
        <p:txBody>
          <a:bodyPr/>
          <a:lstStyle/>
          <a:p>
            <a:fld id="{76A938D9-9D41-EE47-92F3-E80CB900D411}" type="slidenum">
              <a:rPr lang="en-US" altLang="en-US"/>
              <a:pPr/>
              <a:t>179</a:t>
            </a:fld>
            <a:endParaRPr lang="en-US" altLang="en-US"/>
          </a:p>
        </p:txBody>
      </p:sp>
      <p:pic>
        <p:nvPicPr>
          <p:cNvPr id="732162" name="Picture 2" descr="DIANTHU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5800" y="1600200"/>
            <a:ext cx="3371850" cy="4495800"/>
          </a:xfrm>
          <a:prstGeom prst="rect">
            <a:avLst/>
          </a:prstGeom>
          <a:noFill/>
          <a:extLst>
            <a:ext uri="{909E8E84-426E-40DD-AFC4-6F175D3DCCD1}">
              <a14:hiddenFill xmlns:a14="http://schemas.microsoft.com/office/drawing/2010/main">
                <a:solidFill>
                  <a:srgbClr val="FFFFFF"/>
                </a:solidFill>
              </a14:hiddenFill>
            </a:ext>
          </a:extLst>
        </p:spPr>
      </p:pic>
      <p:sp>
        <p:nvSpPr>
          <p:cNvPr id="732163" name="Rectangle 3"/>
          <p:cNvSpPr>
            <a:spLocks noChangeArrowheads="1"/>
          </p:cNvSpPr>
          <p:nvPr/>
        </p:nvSpPr>
        <p:spPr bwMode="auto">
          <a:xfrm>
            <a:off x="1219200" y="304800"/>
            <a:ext cx="7000875"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4400" i="0">
                <a:solidFill>
                  <a:srgbClr val="FFFF00"/>
                </a:solidFill>
                <a:latin typeface="GoudyOlSt BT" charset="0"/>
              </a:rPr>
              <a:t>Annual &amp; Biennial Dianthus</a:t>
            </a:r>
          </a:p>
        </p:txBody>
      </p:sp>
      <p:sp>
        <p:nvSpPr>
          <p:cNvPr id="732164" name="Rectangle 4"/>
          <p:cNvSpPr>
            <a:spLocks noChangeArrowheads="1"/>
          </p:cNvSpPr>
          <p:nvPr/>
        </p:nvSpPr>
        <p:spPr bwMode="auto">
          <a:xfrm>
            <a:off x="1219200" y="1371600"/>
            <a:ext cx="2667000" cy="502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0">
                <a:solidFill>
                  <a:srgbClr val="FF00FF"/>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marL="342900" indent="-342900">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fontAlgn="base">
              <a:spcBef>
                <a:spcPct val="0"/>
              </a:spcBef>
              <a:spcAft>
                <a:spcPct val="0"/>
              </a:spcAft>
              <a:defRPr sz="2400">
                <a:solidFill>
                  <a:schemeClr val="tx1"/>
                </a:solidFill>
                <a:latin typeface="Times New Roman" charset="0"/>
              </a:defRPr>
            </a:lvl6pPr>
            <a:lvl7pPr marL="2971800" indent="-228600" fontAlgn="base">
              <a:spcBef>
                <a:spcPct val="0"/>
              </a:spcBef>
              <a:spcAft>
                <a:spcPct val="0"/>
              </a:spcAft>
              <a:defRPr sz="2400">
                <a:solidFill>
                  <a:schemeClr val="tx1"/>
                </a:solidFill>
                <a:latin typeface="Times New Roman" charset="0"/>
              </a:defRPr>
            </a:lvl7pPr>
            <a:lvl8pPr marL="3429000" indent="-228600" fontAlgn="base">
              <a:spcBef>
                <a:spcPct val="0"/>
              </a:spcBef>
              <a:spcAft>
                <a:spcPct val="0"/>
              </a:spcAft>
              <a:defRPr sz="2400">
                <a:solidFill>
                  <a:schemeClr val="tx1"/>
                </a:solidFill>
                <a:latin typeface="Times New Roman" charset="0"/>
              </a:defRPr>
            </a:lvl8pPr>
            <a:lvl9pPr marL="3886200" indent="-228600" fontAlgn="base">
              <a:spcBef>
                <a:spcPct val="0"/>
              </a:spcBef>
              <a:spcAft>
                <a:spcPct val="0"/>
              </a:spcAft>
              <a:defRPr sz="2400">
                <a:solidFill>
                  <a:schemeClr val="tx1"/>
                </a:solidFill>
                <a:latin typeface="Times New Roman" charset="0"/>
              </a:defRPr>
            </a:lvl9pPr>
          </a:lstStyle>
          <a:p>
            <a:pPr>
              <a:lnSpc>
                <a:spcPct val="70000"/>
              </a:lnSpc>
              <a:spcBef>
                <a:spcPct val="5000"/>
              </a:spcBef>
            </a:pPr>
            <a:endParaRPr lang="en-US" altLang="en-US" i="0">
              <a:solidFill>
                <a:srgbClr val="FF00FF"/>
              </a:solidFill>
              <a:latin typeface="Bernhard Modern Roman" charset="0"/>
            </a:endParaRPr>
          </a:p>
          <a:p>
            <a:pPr>
              <a:lnSpc>
                <a:spcPct val="70000"/>
              </a:lnSpc>
              <a:spcBef>
                <a:spcPct val="5000"/>
              </a:spcBef>
            </a:pPr>
            <a:r>
              <a:rPr lang="en-US" altLang="en-US" sz="2000" i="0">
                <a:solidFill>
                  <a:srgbClr val="FF00FF"/>
                </a:solidFill>
                <a:latin typeface="Bernhard Modern Roman" charset="0"/>
              </a:rPr>
              <a:t>Characteristics  </a:t>
            </a:r>
            <a:endParaRPr lang="en-US" altLang="en-US" sz="2000" i="0">
              <a:solidFill>
                <a:srgbClr val="FFFF00"/>
              </a:solidFill>
              <a:latin typeface="Bernhard Modern Roman" charset="0"/>
            </a:endParaRPr>
          </a:p>
          <a:p>
            <a:pPr>
              <a:lnSpc>
                <a:spcPct val="70000"/>
              </a:lnSpc>
              <a:spcBef>
                <a:spcPct val="5000"/>
              </a:spcBef>
            </a:pPr>
            <a:r>
              <a:rPr lang="en-US" altLang="en-US" sz="2000" i="0">
                <a:solidFill>
                  <a:srgbClr val="FFFF00"/>
                </a:solidFill>
                <a:latin typeface="Bernhard Modern Roman" charset="0"/>
              </a:rPr>
              <a:t>	</a:t>
            </a:r>
            <a:r>
              <a:rPr lang="en-US" altLang="en-US" sz="2000" i="0">
                <a:solidFill>
                  <a:schemeClr val="bg1"/>
                </a:solidFill>
                <a:latin typeface="Bernhard Modern Roman" charset="0"/>
              </a:rPr>
              <a:t>Nectar source</a:t>
            </a:r>
          </a:p>
          <a:p>
            <a:pPr>
              <a:lnSpc>
                <a:spcPct val="70000"/>
              </a:lnSpc>
              <a:spcBef>
                <a:spcPct val="5000"/>
              </a:spcBef>
            </a:pPr>
            <a:r>
              <a:rPr lang="en-US" altLang="en-US" sz="2000" i="0">
                <a:solidFill>
                  <a:schemeClr val="bg1"/>
                </a:solidFill>
                <a:latin typeface="Bernhard Modern Roman" charset="0"/>
              </a:rPr>
              <a:t>	12 to 15 inches high</a:t>
            </a:r>
          </a:p>
          <a:p>
            <a:pPr>
              <a:lnSpc>
                <a:spcPct val="70000"/>
              </a:lnSpc>
              <a:spcBef>
                <a:spcPct val="5000"/>
              </a:spcBef>
            </a:pPr>
            <a:endParaRPr lang="en-US" altLang="en-US" sz="2000" i="0">
              <a:solidFill>
                <a:srgbClr val="FF00FF"/>
              </a:solidFill>
              <a:latin typeface="Bernhard Modern Roman" charset="0"/>
            </a:endParaRPr>
          </a:p>
          <a:p>
            <a:pPr>
              <a:lnSpc>
                <a:spcPct val="70000"/>
              </a:lnSpc>
              <a:spcBef>
                <a:spcPct val="5000"/>
              </a:spcBef>
            </a:pPr>
            <a:r>
              <a:rPr lang="en-US" altLang="en-US" sz="2000" i="0">
                <a:solidFill>
                  <a:srgbClr val="FF00FF"/>
                </a:solidFill>
                <a:latin typeface="Bernhard Modern Roman" charset="0"/>
              </a:rPr>
              <a:t>Location:</a:t>
            </a:r>
          </a:p>
          <a:p>
            <a:pPr>
              <a:lnSpc>
                <a:spcPct val="70000"/>
              </a:lnSpc>
              <a:spcBef>
                <a:spcPct val="5000"/>
              </a:spcBef>
            </a:pPr>
            <a:r>
              <a:rPr lang="en-US" altLang="en-US" sz="2000" i="0">
                <a:solidFill>
                  <a:srgbClr val="FFFF00"/>
                </a:solidFill>
                <a:latin typeface="Bernhard Modern Roman" charset="0"/>
              </a:rPr>
              <a:t>	</a:t>
            </a:r>
            <a:r>
              <a:rPr lang="en-US" altLang="en-US" sz="2000" i="0">
                <a:solidFill>
                  <a:schemeClr val="bg1"/>
                </a:solidFill>
                <a:latin typeface="Bernhard Modern Roman" charset="0"/>
              </a:rPr>
              <a:t>Full sun</a:t>
            </a:r>
          </a:p>
          <a:p>
            <a:pPr>
              <a:lnSpc>
                <a:spcPct val="70000"/>
              </a:lnSpc>
              <a:spcBef>
                <a:spcPct val="5000"/>
              </a:spcBef>
            </a:pPr>
            <a:endParaRPr lang="en-US" altLang="en-US" sz="2000" i="0">
              <a:solidFill>
                <a:srgbClr val="FFFF00"/>
              </a:solidFill>
              <a:latin typeface="Bernhard Modern Roman" charset="0"/>
            </a:endParaRPr>
          </a:p>
          <a:p>
            <a:pPr>
              <a:lnSpc>
                <a:spcPct val="70000"/>
              </a:lnSpc>
              <a:spcBef>
                <a:spcPct val="5000"/>
              </a:spcBef>
            </a:pPr>
            <a:r>
              <a:rPr lang="en-US" altLang="en-US" sz="2000" i="0">
                <a:solidFill>
                  <a:srgbClr val="FF00FF"/>
                </a:solidFill>
                <a:latin typeface="Bernhard Modern Roman" charset="0"/>
              </a:rPr>
              <a:t>Plant Spacing:</a:t>
            </a:r>
          </a:p>
          <a:p>
            <a:pPr>
              <a:lnSpc>
                <a:spcPct val="70000"/>
              </a:lnSpc>
              <a:spcBef>
                <a:spcPct val="5000"/>
              </a:spcBef>
            </a:pPr>
            <a:r>
              <a:rPr lang="en-US" altLang="en-US" sz="2000" i="0">
                <a:solidFill>
                  <a:srgbClr val="FFFF00"/>
                </a:solidFill>
                <a:latin typeface="Bernhard Modern Roman" charset="0"/>
              </a:rPr>
              <a:t>	</a:t>
            </a:r>
            <a:r>
              <a:rPr lang="en-US" altLang="en-US" sz="2000" i="0">
                <a:solidFill>
                  <a:schemeClr val="bg1"/>
                </a:solidFill>
                <a:latin typeface="Bernhard Modern Roman" charset="0"/>
              </a:rPr>
              <a:t>6 inch centers</a:t>
            </a:r>
          </a:p>
          <a:p>
            <a:pPr>
              <a:lnSpc>
                <a:spcPct val="70000"/>
              </a:lnSpc>
              <a:spcBef>
                <a:spcPct val="5000"/>
              </a:spcBef>
            </a:pPr>
            <a:endParaRPr lang="en-US" altLang="en-US" sz="2000" i="0">
              <a:solidFill>
                <a:srgbClr val="FFFF00"/>
              </a:solidFill>
              <a:latin typeface="Bernhard Modern Roman" charset="0"/>
            </a:endParaRPr>
          </a:p>
          <a:p>
            <a:pPr>
              <a:lnSpc>
                <a:spcPct val="70000"/>
              </a:lnSpc>
              <a:spcBef>
                <a:spcPct val="5000"/>
              </a:spcBef>
            </a:pPr>
            <a:r>
              <a:rPr lang="en-US" altLang="en-US" sz="2000" i="0">
                <a:solidFill>
                  <a:srgbClr val="FF00FF"/>
                </a:solidFill>
                <a:latin typeface="Bernhard Modern Roman" charset="0"/>
              </a:rPr>
              <a:t>Care and Feeding:  </a:t>
            </a:r>
          </a:p>
          <a:p>
            <a:pPr>
              <a:lnSpc>
                <a:spcPct val="70000"/>
              </a:lnSpc>
              <a:spcBef>
                <a:spcPct val="5000"/>
              </a:spcBef>
            </a:pPr>
            <a:r>
              <a:rPr lang="en-US" altLang="en-US" sz="2000" i="0">
                <a:solidFill>
                  <a:srgbClr val="FFFF00"/>
                </a:solidFill>
                <a:latin typeface="Bernhard Modern Roman" charset="0"/>
              </a:rPr>
              <a:t>	</a:t>
            </a:r>
            <a:r>
              <a:rPr lang="en-US" altLang="en-US" sz="2000" i="0">
                <a:solidFill>
                  <a:schemeClr val="bg1"/>
                </a:solidFill>
                <a:latin typeface="Bernhard Modern Roman" charset="0"/>
              </a:rPr>
              <a:t>Heavy fertility  </a:t>
            </a:r>
          </a:p>
          <a:p>
            <a:pPr>
              <a:lnSpc>
                <a:spcPct val="70000"/>
              </a:lnSpc>
              <a:spcBef>
                <a:spcPct val="5000"/>
              </a:spcBef>
            </a:pPr>
            <a:r>
              <a:rPr lang="en-US" altLang="en-US" sz="2000" i="0">
                <a:solidFill>
                  <a:schemeClr val="bg1"/>
                </a:solidFill>
                <a:latin typeface="Bernhard Modern Roman" charset="0"/>
              </a:rPr>
              <a:t>	No drought</a:t>
            </a:r>
          </a:p>
          <a:p>
            <a:pPr>
              <a:lnSpc>
                <a:spcPct val="70000"/>
              </a:lnSpc>
              <a:spcBef>
                <a:spcPct val="5000"/>
              </a:spcBef>
            </a:pPr>
            <a:r>
              <a:rPr lang="en-US" altLang="en-US" sz="2000" i="0">
                <a:solidFill>
                  <a:schemeClr val="bg1"/>
                </a:solidFill>
                <a:latin typeface="Bernhard Modern Roman" charset="0"/>
              </a:rPr>
              <a:t>	Well drained soils</a:t>
            </a:r>
          </a:p>
          <a:p>
            <a:pPr>
              <a:lnSpc>
                <a:spcPct val="70000"/>
              </a:lnSpc>
              <a:spcBef>
                <a:spcPct val="5000"/>
              </a:spcBef>
            </a:pPr>
            <a:endParaRPr lang="en-US" altLang="en-US" sz="2000" i="0">
              <a:solidFill>
                <a:schemeClr val="bg1"/>
              </a:solidFill>
              <a:latin typeface="Bernhard Modern Roman" charset="0"/>
            </a:endParaRPr>
          </a:p>
          <a:p>
            <a:pPr>
              <a:lnSpc>
                <a:spcPct val="70000"/>
              </a:lnSpc>
              <a:spcBef>
                <a:spcPct val="5000"/>
              </a:spcBef>
            </a:pPr>
            <a:r>
              <a:rPr lang="en-US" altLang="en-US" sz="2000" i="0">
                <a:solidFill>
                  <a:srgbClr val="FF00FF"/>
                </a:solidFill>
                <a:latin typeface="Bernhard Modern Roman" charset="0"/>
              </a:rPr>
              <a:t>Bloom Period:	</a:t>
            </a:r>
          </a:p>
          <a:p>
            <a:pPr>
              <a:lnSpc>
                <a:spcPct val="70000"/>
              </a:lnSpc>
              <a:spcBef>
                <a:spcPct val="5000"/>
              </a:spcBef>
            </a:pPr>
            <a:r>
              <a:rPr lang="en-US" altLang="en-US" sz="2000" i="0">
                <a:solidFill>
                  <a:srgbClr val="FFFF00"/>
                </a:solidFill>
                <a:latin typeface="Bernhard Modern Roman" charset="0"/>
              </a:rPr>
              <a:t>	</a:t>
            </a:r>
            <a:r>
              <a:rPr lang="en-US" altLang="en-US" sz="2000" i="0">
                <a:solidFill>
                  <a:schemeClr val="bg1"/>
                </a:solidFill>
                <a:latin typeface="Bernhard Modern Roman" charset="0"/>
              </a:rPr>
              <a:t>June – August</a:t>
            </a:r>
          </a:p>
          <a:p>
            <a:pPr>
              <a:lnSpc>
                <a:spcPct val="70000"/>
              </a:lnSpc>
              <a:spcBef>
                <a:spcPct val="5000"/>
              </a:spcBef>
            </a:pPr>
            <a:endParaRPr lang="en-US" altLang="en-US" sz="2000" i="0">
              <a:solidFill>
                <a:srgbClr val="FFFF00"/>
              </a:solidFill>
              <a:latin typeface="Bernhard Modern Roman" charset="0"/>
            </a:endParaRPr>
          </a:p>
          <a:p>
            <a:pPr>
              <a:lnSpc>
                <a:spcPct val="70000"/>
              </a:lnSpc>
              <a:spcBef>
                <a:spcPct val="5000"/>
              </a:spcBef>
            </a:pPr>
            <a:r>
              <a:rPr lang="en-US" altLang="en-US" sz="2000" i="0">
                <a:solidFill>
                  <a:srgbClr val="FF00FF"/>
                </a:solidFill>
                <a:latin typeface="Bernhard Modern Roman" charset="0"/>
              </a:rPr>
              <a:t>Culture Concerns:</a:t>
            </a:r>
          </a:p>
          <a:p>
            <a:pPr>
              <a:lnSpc>
                <a:spcPct val="70000"/>
              </a:lnSpc>
              <a:spcBef>
                <a:spcPct val="5000"/>
              </a:spcBef>
            </a:pPr>
            <a:r>
              <a:rPr lang="en-US" altLang="en-US" sz="2000" i="0">
                <a:solidFill>
                  <a:srgbClr val="FF00FF"/>
                </a:solidFill>
                <a:latin typeface="Bernhard Modern Roman" charset="0"/>
              </a:rPr>
              <a:t>	</a:t>
            </a:r>
            <a:r>
              <a:rPr lang="en-US" altLang="en-US" sz="2000" i="0">
                <a:solidFill>
                  <a:schemeClr val="bg1"/>
                </a:solidFill>
                <a:latin typeface="Bernhard Modern Roman" charset="0"/>
              </a:rPr>
              <a:t> Trim 2</a:t>
            </a:r>
            <a:r>
              <a:rPr lang="en-US" altLang="en-US" sz="2000" i="0" baseline="30000">
                <a:solidFill>
                  <a:schemeClr val="bg1"/>
                </a:solidFill>
                <a:latin typeface="Bernhard Modern Roman" charset="0"/>
              </a:rPr>
              <a:t>nd</a:t>
            </a:r>
            <a:r>
              <a:rPr lang="en-US" altLang="en-US" sz="2000" i="0">
                <a:solidFill>
                  <a:schemeClr val="bg1"/>
                </a:solidFill>
                <a:latin typeface="Bernhard Modern Roman" charset="0"/>
              </a:rPr>
              <a:t> year</a:t>
            </a:r>
          </a:p>
          <a:p>
            <a:pPr>
              <a:lnSpc>
                <a:spcPct val="70000"/>
              </a:lnSpc>
              <a:spcBef>
                <a:spcPct val="5000"/>
              </a:spcBef>
            </a:pPr>
            <a:r>
              <a:rPr lang="en-US" altLang="en-US" sz="2000" i="0">
                <a:solidFill>
                  <a:srgbClr val="FFFF00"/>
                </a:solidFill>
                <a:latin typeface="Bernhard Modern Roman" charset="0"/>
              </a:rPr>
              <a:t>	</a:t>
            </a:r>
            <a:endParaRPr lang="en-US" altLang="en-US" sz="2000" i="0">
              <a:solidFill>
                <a:schemeClr val="bg1"/>
              </a:solidFill>
              <a:latin typeface="Bernhard Modern Roman" charset="0"/>
            </a:endParaRPr>
          </a:p>
          <a:p>
            <a:pPr>
              <a:lnSpc>
                <a:spcPct val="70000"/>
              </a:lnSpc>
              <a:spcBef>
                <a:spcPct val="5000"/>
              </a:spcBef>
            </a:pPr>
            <a:endParaRPr lang="en-US" altLang="en-US" i="0">
              <a:solidFill>
                <a:schemeClr val="hlink"/>
              </a:solidFill>
              <a:latin typeface="GoudyOlSt BT" charset="0"/>
            </a:endParaRPr>
          </a:p>
        </p:txBody>
      </p:sp>
      <p:sp>
        <p:nvSpPr>
          <p:cNvPr id="732165" name="Rectangle 5"/>
          <p:cNvSpPr>
            <a:spLocks noChangeArrowheads="1"/>
          </p:cNvSpPr>
          <p:nvPr/>
        </p:nvSpPr>
        <p:spPr bwMode="auto">
          <a:xfrm>
            <a:off x="4267200" y="6172200"/>
            <a:ext cx="374491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2000">
                <a:solidFill>
                  <a:schemeClr val="hlink"/>
                </a:solidFill>
                <a:latin typeface="GoudyOlSt BT" charset="0"/>
              </a:rPr>
              <a:t>Dianthus batrbatus ‘Telstar Series’</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3"/>
          <p:cNvSpPr>
            <a:spLocks noGrp="1"/>
          </p:cNvSpPr>
          <p:nvPr>
            <p:ph type="sldNum" sz="quarter" idx="12"/>
          </p:nvPr>
        </p:nvSpPr>
        <p:spPr/>
        <p:txBody>
          <a:bodyPr/>
          <a:lstStyle/>
          <a:p>
            <a:fld id="{E0CD8F65-0D9F-2A46-9B54-BD69D3D75A6A}" type="slidenum">
              <a:rPr lang="en-US" altLang="en-US"/>
              <a:pPr/>
              <a:t>18</a:t>
            </a:fld>
            <a:endParaRPr lang="en-US" altLang="en-US"/>
          </a:p>
        </p:txBody>
      </p:sp>
      <p:pic>
        <p:nvPicPr>
          <p:cNvPr id="366594" name="Picture 2" descr="ROCKPOOL"/>
          <p:cNvPicPr>
            <a:picLocks noChangeAspect="1" noChangeArrowheads="1"/>
          </p:cNvPicPr>
          <p:nvPr/>
        </p:nvPicPr>
        <p:blipFill>
          <a:blip r:embed="rId3">
            <a:lum bright="-12000" contrast="12000"/>
            <a:extLst>
              <a:ext uri="{28A0092B-C50C-407E-A947-70E740481C1C}">
                <a14:useLocalDpi xmlns:a14="http://schemas.microsoft.com/office/drawing/2010/main" val="0"/>
              </a:ext>
            </a:extLst>
          </a:blip>
          <a:srcRect/>
          <a:stretch>
            <a:fillRect/>
          </a:stretch>
        </p:blipFill>
        <p:spPr bwMode="auto">
          <a:xfrm>
            <a:off x="5562600" y="1447800"/>
            <a:ext cx="2890838" cy="4419600"/>
          </a:xfrm>
          <a:prstGeom prst="rect">
            <a:avLst/>
          </a:prstGeom>
          <a:noFill/>
          <a:extLst>
            <a:ext uri="{909E8E84-426E-40DD-AFC4-6F175D3DCCD1}">
              <a14:hiddenFill xmlns:a14="http://schemas.microsoft.com/office/drawing/2010/main">
                <a:solidFill>
                  <a:srgbClr val="FFFFFF"/>
                </a:solidFill>
              </a14:hiddenFill>
            </a:ext>
          </a:extLst>
        </p:spPr>
      </p:pic>
      <p:sp>
        <p:nvSpPr>
          <p:cNvPr id="366595" name="Rectangle 3"/>
          <p:cNvSpPr>
            <a:spLocks noChangeArrowheads="1"/>
          </p:cNvSpPr>
          <p:nvPr/>
        </p:nvSpPr>
        <p:spPr bwMode="auto">
          <a:xfrm>
            <a:off x="0" y="228600"/>
            <a:ext cx="91440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r>
              <a:rPr lang="en-US" altLang="en-US" sz="4400" b="0" i="0">
                <a:solidFill>
                  <a:srgbClr val="FFFF00"/>
                </a:solidFill>
                <a:latin typeface="Times New Roman" charset="0"/>
              </a:rPr>
              <a:t>A Constant Sources Of Moisture</a:t>
            </a:r>
          </a:p>
        </p:txBody>
      </p:sp>
      <p:sp>
        <p:nvSpPr>
          <p:cNvPr id="366596" name="Text Box 4"/>
          <p:cNvSpPr txBox="1">
            <a:spLocks noChangeArrowheads="1"/>
          </p:cNvSpPr>
          <p:nvPr/>
        </p:nvSpPr>
        <p:spPr bwMode="auto">
          <a:xfrm>
            <a:off x="457200" y="1219200"/>
            <a:ext cx="4724400" cy="4957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altLang="en-US" sz="2800" b="0" i="0">
                <a:solidFill>
                  <a:schemeClr val="bg1"/>
                </a:solidFill>
                <a:latin typeface="Times New Roman" charset="0"/>
              </a:rPr>
              <a:t>Butterflies require water to survive. Providing water during periods of drought is essential.  </a:t>
            </a:r>
          </a:p>
          <a:p>
            <a:endParaRPr lang="en-US" altLang="en-US" sz="2800" b="0" i="0">
              <a:solidFill>
                <a:schemeClr val="bg1"/>
              </a:solidFill>
              <a:latin typeface="Times New Roman" charset="0"/>
            </a:endParaRPr>
          </a:p>
          <a:p>
            <a:r>
              <a:rPr lang="en-US" altLang="en-US" sz="2800" b="0" i="0">
                <a:solidFill>
                  <a:schemeClr val="bg1"/>
                </a:solidFill>
                <a:latin typeface="Times New Roman" charset="0"/>
              </a:rPr>
              <a:t>Butterflies do not like to land on the water’s surface, but do frequent the muddy slopes of creeks, ponds and lakes.  You must provide very shallow sources of water for butterflies</a:t>
            </a:r>
          </a:p>
          <a:p>
            <a:pPr>
              <a:lnSpc>
                <a:spcPct val="75000"/>
              </a:lnSpc>
            </a:pPr>
            <a:endParaRPr lang="en-US" altLang="en-US" sz="2800" b="0" i="0">
              <a:solidFill>
                <a:schemeClr val="bg1"/>
              </a:solidFill>
              <a:latin typeface="Times New Roman" charset="0"/>
            </a:endParaRPr>
          </a:p>
          <a:p>
            <a:pPr>
              <a:lnSpc>
                <a:spcPct val="75000"/>
              </a:lnSpc>
            </a:pPr>
            <a:endParaRPr lang="en-US" altLang="en-US" b="0" i="0">
              <a:solidFill>
                <a:schemeClr val="bg1"/>
              </a:solidFill>
              <a:latin typeface="Times New Roman" charset="0"/>
            </a:endParaRPr>
          </a:p>
        </p:txBody>
      </p:sp>
      <p:sp>
        <p:nvSpPr>
          <p:cNvPr id="366597" name="Rectangle 5"/>
          <p:cNvSpPr>
            <a:spLocks noChangeArrowheads="1"/>
          </p:cNvSpPr>
          <p:nvPr/>
        </p:nvSpPr>
        <p:spPr bwMode="auto">
          <a:xfrm>
            <a:off x="539750" y="6116638"/>
            <a:ext cx="8408988"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2800">
                <a:solidFill>
                  <a:srgbClr val="FFFF00"/>
                </a:solidFill>
                <a:latin typeface="GoudyOlSt BT" charset="0"/>
              </a:rPr>
              <a:t>A granite “scale’ in one of the authors butterfly gardens</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4"/>
          <p:cNvSpPr>
            <a:spLocks noGrp="1"/>
          </p:cNvSpPr>
          <p:nvPr>
            <p:ph type="sldNum" sz="quarter" idx="12"/>
          </p:nvPr>
        </p:nvSpPr>
        <p:spPr/>
        <p:txBody>
          <a:bodyPr/>
          <a:lstStyle/>
          <a:p>
            <a:fld id="{CCDF3688-04A9-1E4B-92BC-F3D4CDBFF92C}" type="slidenum">
              <a:rPr lang="en-US" altLang="en-US"/>
              <a:pPr/>
              <a:t>180</a:t>
            </a:fld>
            <a:endParaRPr lang="en-US" altLang="en-US"/>
          </a:p>
        </p:txBody>
      </p:sp>
      <p:pic>
        <p:nvPicPr>
          <p:cNvPr id="733186" name="Picture 2" descr="PASSIFLORA"/>
          <p:cNvPicPr>
            <a:picLocks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3733800" y="1828800"/>
            <a:ext cx="4876800" cy="36576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
        <p:nvSpPr>
          <p:cNvPr id="733187" name="Rectangle 3"/>
          <p:cNvSpPr>
            <a:spLocks noChangeArrowheads="1"/>
          </p:cNvSpPr>
          <p:nvPr/>
        </p:nvSpPr>
        <p:spPr bwMode="auto">
          <a:xfrm>
            <a:off x="2971800" y="228600"/>
            <a:ext cx="3536950" cy="823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4800" i="0">
                <a:solidFill>
                  <a:srgbClr val="FFFF00"/>
                </a:solidFill>
                <a:latin typeface="GoudyOlSt BT" charset="0"/>
              </a:rPr>
              <a:t>Passion Vine</a:t>
            </a:r>
          </a:p>
        </p:txBody>
      </p:sp>
      <p:sp>
        <p:nvSpPr>
          <p:cNvPr id="733188" name="Rectangle 4"/>
          <p:cNvSpPr>
            <a:spLocks noChangeArrowheads="1"/>
          </p:cNvSpPr>
          <p:nvPr/>
        </p:nvSpPr>
        <p:spPr bwMode="auto">
          <a:xfrm>
            <a:off x="533400" y="914400"/>
            <a:ext cx="2895600" cy="5264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nSpc>
                <a:spcPct val="70000"/>
              </a:lnSpc>
              <a:spcBef>
                <a:spcPct val="50000"/>
              </a:spcBef>
            </a:pPr>
            <a:endParaRPr lang="en-US" altLang="en-US" i="0">
              <a:solidFill>
                <a:srgbClr val="FF00FF"/>
              </a:solidFill>
              <a:latin typeface="Bernhard Modern Roman" charset="0"/>
            </a:endParaRPr>
          </a:p>
          <a:p>
            <a:pPr>
              <a:lnSpc>
                <a:spcPct val="35000"/>
              </a:lnSpc>
              <a:spcBef>
                <a:spcPct val="50000"/>
              </a:spcBef>
            </a:pPr>
            <a:r>
              <a:rPr lang="en-US" altLang="en-US" sz="2000" i="0">
                <a:solidFill>
                  <a:srgbClr val="FF00FF"/>
                </a:solidFill>
                <a:latin typeface="Bernhard Modern Roman" charset="0"/>
              </a:rPr>
              <a:t>Characteristics  </a:t>
            </a:r>
            <a:endParaRPr lang="en-US" altLang="en-US" sz="2000" i="0">
              <a:solidFill>
                <a:srgbClr val="FFFF00"/>
              </a:solidFill>
              <a:latin typeface="Bernhard Modern Roman" charset="0"/>
            </a:endParaRPr>
          </a:p>
          <a:p>
            <a:pPr>
              <a:lnSpc>
                <a:spcPct val="35000"/>
              </a:lnSpc>
              <a:spcBef>
                <a:spcPct val="50000"/>
              </a:spcBef>
            </a:pPr>
            <a:r>
              <a:rPr lang="en-US" altLang="en-US" sz="2000" i="0">
                <a:solidFill>
                  <a:srgbClr val="FFFF00"/>
                </a:solidFill>
                <a:latin typeface="Bernhard Modern Roman" charset="0"/>
              </a:rPr>
              <a:t>    </a:t>
            </a:r>
            <a:r>
              <a:rPr lang="en-US" altLang="en-US" sz="2000" i="0">
                <a:solidFill>
                  <a:schemeClr val="bg1"/>
                </a:solidFill>
                <a:latin typeface="Bernhard Modern Roman" charset="0"/>
              </a:rPr>
              <a:t>Trellis/groundcover</a:t>
            </a:r>
          </a:p>
          <a:p>
            <a:pPr>
              <a:lnSpc>
                <a:spcPct val="35000"/>
              </a:lnSpc>
              <a:spcBef>
                <a:spcPct val="50000"/>
              </a:spcBef>
            </a:pPr>
            <a:r>
              <a:rPr lang="en-US" altLang="en-US" sz="2000" i="0">
                <a:solidFill>
                  <a:schemeClr val="bg1"/>
                </a:solidFill>
                <a:latin typeface="Bernhard Modern Roman" charset="0"/>
              </a:rPr>
              <a:t>     Good nectar source</a:t>
            </a:r>
          </a:p>
          <a:p>
            <a:pPr>
              <a:lnSpc>
                <a:spcPct val="35000"/>
              </a:lnSpc>
              <a:spcBef>
                <a:spcPct val="50000"/>
              </a:spcBef>
            </a:pPr>
            <a:endParaRPr lang="en-US" altLang="en-US" sz="2000" i="0">
              <a:solidFill>
                <a:srgbClr val="FF00FF"/>
              </a:solidFill>
              <a:latin typeface="Bernhard Modern Roman" charset="0"/>
            </a:endParaRPr>
          </a:p>
          <a:p>
            <a:pPr>
              <a:lnSpc>
                <a:spcPct val="35000"/>
              </a:lnSpc>
              <a:spcBef>
                <a:spcPct val="50000"/>
              </a:spcBef>
            </a:pPr>
            <a:r>
              <a:rPr lang="en-US" altLang="en-US" sz="2000" i="0">
                <a:solidFill>
                  <a:srgbClr val="FF00FF"/>
                </a:solidFill>
                <a:latin typeface="Bernhard Modern Roman" charset="0"/>
              </a:rPr>
              <a:t>Location:</a:t>
            </a:r>
          </a:p>
          <a:p>
            <a:pPr>
              <a:lnSpc>
                <a:spcPct val="35000"/>
              </a:lnSpc>
              <a:spcBef>
                <a:spcPct val="50000"/>
              </a:spcBef>
            </a:pPr>
            <a:r>
              <a:rPr lang="en-US" altLang="en-US" sz="2000" i="0">
                <a:solidFill>
                  <a:srgbClr val="FFFF00"/>
                </a:solidFill>
                <a:latin typeface="Bernhard Modern Roman" charset="0"/>
              </a:rPr>
              <a:t>     </a:t>
            </a:r>
            <a:r>
              <a:rPr lang="en-US" altLang="en-US" sz="2000" i="0">
                <a:solidFill>
                  <a:schemeClr val="bg1"/>
                </a:solidFill>
                <a:latin typeface="Bernhard Modern Roman" charset="0"/>
              </a:rPr>
              <a:t>Full sun</a:t>
            </a:r>
          </a:p>
          <a:p>
            <a:pPr>
              <a:lnSpc>
                <a:spcPct val="35000"/>
              </a:lnSpc>
              <a:spcBef>
                <a:spcPct val="50000"/>
              </a:spcBef>
            </a:pPr>
            <a:endParaRPr lang="en-US" altLang="en-US" sz="2000" i="0">
              <a:solidFill>
                <a:srgbClr val="FFFF00"/>
              </a:solidFill>
              <a:latin typeface="Bernhard Modern Roman" charset="0"/>
            </a:endParaRPr>
          </a:p>
          <a:p>
            <a:pPr>
              <a:lnSpc>
                <a:spcPct val="35000"/>
              </a:lnSpc>
              <a:spcBef>
                <a:spcPct val="50000"/>
              </a:spcBef>
            </a:pPr>
            <a:r>
              <a:rPr lang="en-US" altLang="en-US" sz="2000" i="0">
                <a:solidFill>
                  <a:srgbClr val="FF00FF"/>
                </a:solidFill>
                <a:latin typeface="Bernhard Modern Roman" charset="0"/>
              </a:rPr>
              <a:t>Plant Spacing:</a:t>
            </a:r>
          </a:p>
          <a:p>
            <a:pPr>
              <a:lnSpc>
                <a:spcPct val="35000"/>
              </a:lnSpc>
              <a:spcBef>
                <a:spcPct val="50000"/>
              </a:spcBef>
            </a:pPr>
            <a:r>
              <a:rPr lang="en-US" altLang="en-US" sz="2000" i="0">
                <a:solidFill>
                  <a:srgbClr val="FFFF00"/>
                </a:solidFill>
                <a:latin typeface="Bernhard Modern Roman" charset="0"/>
              </a:rPr>
              <a:t>     </a:t>
            </a:r>
            <a:r>
              <a:rPr lang="en-US" altLang="en-US" sz="2000" i="0">
                <a:solidFill>
                  <a:schemeClr val="bg1"/>
                </a:solidFill>
                <a:latin typeface="Bernhard Modern Roman" charset="0"/>
              </a:rPr>
              <a:t>12 inch centers</a:t>
            </a:r>
          </a:p>
          <a:p>
            <a:pPr>
              <a:lnSpc>
                <a:spcPct val="35000"/>
              </a:lnSpc>
              <a:spcBef>
                <a:spcPct val="50000"/>
              </a:spcBef>
            </a:pPr>
            <a:endParaRPr lang="en-US" altLang="en-US" sz="2000" i="0">
              <a:solidFill>
                <a:srgbClr val="FFFF00"/>
              </a:solidFill>
              <a:latin typeface="Bernhard Modern Roman" charset="0"/>
            </a:endParaRPr>
          </a:p>
          <a:p>
            <a:pPr>
              <a:lnSpc>
                <a:spcPct val="35000"/>
              </a:lnSpc>
              <a:spcBef>
                <a:spcPct val="50000"/>
              </a:spcBef>
            </a:pPr>
            <a:r>
              <a:rPr lang="en-US" altLang="en-US" sz="2000" i="0">
                <a:solidFill>
                  <a:srgbClr val="FF00FF"/>
                </a:solidFill>
                <a:latin typeface="Bernhard Modern Roman" charset="0"/>
              </a:rPr>
              <a:t>Care and Feeding:  </a:t>
            </a:r>
          </a:p>
          <a:p>
            <a:pPr>
              <a:lnSpc>
                <a:spcPct val="35000"/>
              </a:lnSpc>
              <a:spcBef>
                <a:spcPct val="50000"/>
              </a:spcBef>
            </a:pPr>
            <a:r>
              <a:rPr lang="en-US" altLang="en-US" sz="2000" i="0">
                <a:solidFill>
                  <a:srgbClr val="FFFF00"/>
                </a:solidFill>
                <a:latin typeface="Bernhard Modern Roman" charset="0"/>
              </a:rPr>
              <a:t>     </a:t>
            </a:r>
            <a:r>
              <a:rPr lang="en-US" altLang="en-US" sz="2000" i="0">
                <a:solidFill>
                  <a:schemeClr val="bg1"/>
                </a:solidFill>
                <a:latin typeface="Bernhard Modern Roman" charset="0"/>
              </a:rPr>
              <a:t>Heavy fertility  </a:t>
            </a:r>
          </a:p>
          <a:p>
            <a:pPr>
              <a:lnSpc>
                <a:spcPct val="35000"/>
              </a:lnSpc>
              <a:spcBef>
                <a:spcPct val="50000"/>
              </a:spcBef>
            </a:pPr>
            <a:r>
              <a:rPr lang="en-US" altLang="en-US" sz="2000" i="0">
                <a:solidFill>
                  <a:schemeClr val="bg1"/>
                </a:solidFill>
                <a:latin typeface="Bernhard Modern Roman" charset="0"/>
              </a:rPr>
              <a:t>     No drought</a:t>
            </a:r>
          </a:p>
          <a:p>
            <a:pPr>
              <a:lnSpc>
                <a:spcPct val="35000"/>
              </a:lnSpc>
              <a:spcBef>
                <a:spcPct val="50000"/>
              </a:spcBef>
            </a:pPr>
            <a:r>
              <a:rPr lang="en-US" altLang="en-US" sz="2000" i="0">
                <a:solidFill>
                  <a:schemeClr val="bg1"/>
                </a:solidFill>
                <a:latin typeface="Bernhard Modern Roman" charset="0"/>
              </a:rPr>
              <a:t>     </a:t>
            </a:r>
            <a:endParaRPr lang="en-US" altLang="en-US" sz="2000" i="0">
              <a:solidFill>
                <a:srgbClr val="FFFF00"/>
              </a:solidFill>
              <a:latin typeface="Bernhard Modern Roman" charset="0"/>
            </a:endParaRPr>
          </a:p>
          <a:p>
            <a:pPr>
              <a:lnSpc>
                <a:spcPct val="35000"/>
              </a:lnSpc>
              <a:spcBef>
                <a:spcPct val="50000"/>
              </a:spcBef>
            </a:pPr>
            <a:r>
              <a:rPr lang="en-US" altLang="en-US" sz="2000" i="0">
                <a:solidFill>
                  <a:srgbClr val="FF00FF"/>
                </a:solidFill>
                <a:latin typeface="Bernhard Modern Roman" charset="0"/>
              </a:rPr>
              <a:t>Bloom Period:	</a:t>
            </a:r>
          </a:p>
          <a:p>
            <a:pPr>
              <a:lnSpc>
                <a:spcPct val="35000"/>
              </a:lnSpc>
              <a:spcBef>
                <a:spcPct val="50000"/>
              </a:spcBef>
            </a:pPr>
            <a:r>
              <a:rPr lang="en-US" altLang="en-US" sz="2000" i="0">
                <a:solidFill>
                  <a:srgbClr val="FFFF00"/>
                </a:solidFill>
                <a:latin typeface="Bernhard Modern Roman" charset="0"/>
              </a:rPr>
              <a:t>    </a:t>
            </a:r>
            <a:r>
              <a:rPr lang="en-US" altLang="en-US" sz="2000" i="0">
                <a:solidFill>
                  <a:schemeClr val="bg1"/>
                </a:solidFill>
                <a:latin typeface="Bernhard Modern Roman" charset="0"/>
              </a:rPr>
              <a:t>June – October</a:t>
            </a:r>
          </a:p>
          <a:p>
            <a:pPr>
              <a:lnSpc>
                <a:spcPct val="35000"/>
              </a:lnSpc>
              <a:spcBef>
                <a:spcPct val="50000"/>
              </a:spcBef>
            </a:pPr>
            <a:endParaRPr lang="en-US" altLang="en-US" sz="2000" i="0">
              <a:solidFill>
                <a:srgbClr val="FFFF00"/>
              </a:solidFill>
              <a:latin typeface="Bernhard Modern Roman" charset="0"/>
            </a:endParaRPr>
          </a:p>
          <a:p>
            <a:pPr>
              <a:lnSpc>
                <a:spcPct val="35000"/>
              </a:lnSpc>
              <a:spcBef>
                <a:spcPct val="50000"/>
              </a:spcBef>
            </a:pPr>
            <a:r>
              <a:rPr lang="en-US" altLang="en-US" sz="2000" i="0">
                <a:solidFill>
                  <a:srgbClr val="FF00FF"/>
                </a:solidFill>
                <a:latin typeface="Bernhard Modern Roman" charset="0"/>
              </a:rPr>
              <a:t>Culture Concerns:</a:t>
            </a:r>
          </a:p>
          <a:p>
            <a:pPr>
              <a:lnSpc>
                <a:spcPct val="35000"/>
              </a:lnSpc>
              <a:spcBef>
                <a:spcPct val="50000"/>
              </a:spcBef>
            </a:pPr>
            <a:r>
              <a:rPr lang="en-US" altLang="en-US" sz="2000" i="0">
                <a:solidFill>
                  <a:schemeClr val="bg1"/>
                </a:solidFill>
                <a:latin typeface="Bernhard Modern Roman" charset="0"/>
              </a:rPr>
              <a:t>    Sterile/not invasive</a:t>
            </a:r>
          </a:p>
        </p:txBody>
      </p:sp>
      <p:sp>
        <p:nvSpPr>
          <p:cNvPr id="733189" name="Rectangle 5"/>
          <p:cNvSpPr>
            <a:spLocks noChangeArrowheads="1"/>
          </p:cNvSpPr>
          <p:nvPr/>
        </p:nvSpPr>
        <p:spPr bwMode="auto">
          <a:xfrm>
            <a:off x="4419600" y="5562600"/>
            <a:ext cx="35750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i="0">
                <a:solidFill>
                  <a:schemeClr val="hlink"/>
                </a:solidFill>
                <a:latin typeface="GoudyOlSt BT" charset="0"/>
              </a:rPr>
              <a:t>Passiflora ‘Byron’s Beauty’</a:t>
            </a:r>
          </a:p>
        </p:txBody>
      </p:sp>
    </p:spTree>
  </p:cSld>
  <p:clrMapOvr>
    <a:masterClrMapping/>
  </p:clrMapOvr>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3"/>
          <p:cNvSpPr>
            <a:spLocks noGrp="1"/>
          </p:cNvSpPr>
          <p:nvPr>
            <p:ph type="sldNum" sz="quarter" idx="12"/>
          </p:nvPr>
        </p:nvSpPr>
        <p:spPr/>
        <p:txBody>
          <a:bodyPr/>
          <a:lstStyle/>
          <a:p>
            <a:fld id="{BEEE007B-7011-3943-9B76-D755A10E3CD8}" type="slidenum">
              <a:rPr lang="en-US" altLang="en-US"/>
              <a:pPr/>
              <a:t>181</a:t>
            </a:fld>
            <a:endParaRPr lang="en-US" altLang="en-US"/>
          </a:p>
        </p:txBody>
      </p:sp>
      <p:pic>
        <p:nvPicPr>
          <p:cNvPr id="734210" name="Picture 2" descr="DIANPINKS"/>
          <p:cNvPicPr>
            <a:picLocks noChangeAspect="1" noChangeArrowheads="1"/>
          </p:cNvPicPr>
          <p:nvPr/>
        </p:nvPicPr>
        <p:blipFill>
          <a:blip r:embed="rId2">
            <a:lum bright="-18000" contrast="8000"/>
            <a:extLst>
              <a:ext uri="{28A0092B-C50C-407E-A947-70E740481C1C}">
                <a14:useLocalDpi xmlns:a14="http://schemas.microsoft.com/office/drawing/2010/main" val="0"/>
              </a:ext>
            </a:extLst>
          </a:blip>
          <a:srcRect/>
          <a:stretch>
            <a:fillRect/>
          </a:stretch>
        </p:blipFill>
        <p:spPr bwMode="auto">
          <a:xfrm>
            <a:off x="3200400" y="1981200"/>
            <a:ext cx="5638800" cy="3992563"/>
          </a:xfrm>
          <a:prstGeom prst="rect">
            <a:avLst/>
          </a:prstGeom>
          <a:noFill/>
          <a:extLst>
            <a:ext uri="{909E8E84-426E-40DD-AFC4-6F175D3DCCD1}">
              <a14:hiddenFill xmlns:a14="http://schemas.microsoft.com/office/drawing/2010/main">
                <a:solidFill>
                  <a:srgbClr val="FFFFFF"/>
                </a:solidFill>
              </a14:hiddenFill>
            </a:ext>
          </a:extLst>
        </p:spPr>
      </p:pic>
      <p:sp>
        <p:nvSpPr>
          <p:cNvPr id="734211" name="Rectangle 3"/>
          <p:cNvSpPr>
            <a:spLocks noChangeArrowheads="1"/>
          </p:cNvSpPr>
          <p:nvPr/>
        </p:nvSpPr>
        <p:spPr bwMode="auto">
          <a:xfrm>
            <a:off x="2995613" y="304800"/>
            <a:ext cx="3360737" cy="8239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spAutoFit/>
          </a:bodyPr>
          <a:lstStyle/>
          <a:p>
            <a:pPr algn="ctr"/>
            <a:r>
              <a:rPr lang="en-US" altLang="en-US" sz="4800" i="0">
                <a:solidFill>
                  <a:srgbClr val="FFFF00"/>
                </a:solidFill>
                <a:latin typeface="GoudyOlSt BT" charset="0"/>
              </a:rPr>
              <a:t>China Pinks</a:t>
            </a:r>
          </a:p>
        </p:txBody>
      </p:sp>
      <p:sp>
        <p:nvSpPr>
          <p:cNvPr id="734212" name="Rectangle 4"/>
          <p:cNvSpPr>
            <a:spLocks noChangeArrowheads="1"/>
          </p:cNvSpPr>
          <p:nvPr/>
        </p:nvSpPr>
        <p:spPr bwMode="auto">
          <a:xfrm>
            <a:off x="457200" y="1219200"/>
            <a:ext cx="2667000" cy="502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0">
                <a:solidFill>
                  <a:srgbClr val="FF00FF"/>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marL="342900" indent="-342900">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fontAlgn="base">
              <a:spcBef>
                <a:spcPct val="0"/>
              </a:spcBef>
              <a:spcAft>
                <a:spcPct val="0"/>
              </a:spcAft>
              <a:defRPr sz="2400">
                <a:solidFill>
                  <a:schemeClr val="tx1"/>
                </a:solidFill>
                <a:latin typeface="Times New Roman" charset="0"/>
              </a:defRPr>
            </a:lvl6pPr>
            <a:lvl7pPr marL="2971800" indent="-228600" fontAlgn="base">
              <a:spcBef>
                <a:spcPct val="0"/>
              </a:spcBef>
              <a:spcAft>
                <a:spcPct val="0"/>
              </a:spcAft>
              <a:defRPr sz="2400">
                <a:solidFill>
                  <a:schemeClr val="tx1"/>
                </a:solidFill>
                <a:latin typeface="Times New Roman" charset="0"/>
              </a:defRPr>
            </a:lvl7pPr>
            <a:lvl8pPr marL="3429000" indent="-228600" fontAlgn="base">
              <a:spcBef>
                <a:spcPct val="0"/>
              </a:spcBef>
              <a:spcAft>
                <a:spcPct val="0"/>
              </a:spcAft>
              <a:defRPr sz="2400">
                <a:solidFill>
                  <a:schemeClr val="tx1"/>
                </a:solidFill>
                <a:latin typeface="Times New Roman" charset="0"/>
              </a:defRPr>
            </a:lvl8pPr>
            <a:lvl9pPr marL="3886200" indent="-228600" fontAlgn="base">
              <a:spcBef>
                <a:spcPct val="0"/>
              </a:spcBef>
              <a:spcAft>
                <a:spcPct val="0"/>
              </a:spcAft>
              <a:defRPr sz="2400">
                <a:solidFill>
                  <a:schemeClr val="tx1"/>
                </a:solidFill>
                <a:latin typeface="Times New Roman" charset="0"/>
              </a:defRPr>
            </a:lvl9pPr>
          </a:lstStyle>
          <a:p>
            <a:pPr>
              <a:lnSpc>
                <a:spcPct val="70000"/>
              </a:lnSpc>
              <a:spcBef>
                <a:spcPct val="5000"/>
              </a:spcBef>
            </a:pPr>
            <a:endParaRPr lang="en-US" altLang="en-US" i="0">
              <a:solidFill>
                <a:srgbClr val="FF00FF"/>
              </a:solidFill>
              <a:latin typeface="Bernhard Modern Roman" charset="0"/>
            </a:endParaRPr>
          </a:p>
          <a:p>
            <a:pPr>
              <a:lnSpc>
                <a:spcPct val="70000"/>
              </a:lnSpc>
              <a:spcBef>
                <a:spcPct val="5000"/>
              </a:spcBef>
            </a:pPr>
            <a:r>
              <a:rPr lang="en-US" altLang="en-US" sz="2000" i="0">
                <a:solidFill>
                  <a:srgbClr val="FF00FF"/>
                </a:solidFill>
                <a:latin typeface="Bernhard Modern Roman" charset="0"/>
              </a:rPr>
              <a:t>Characteristics:  </a:t>
            </a:r>
            <a:endParaRPr lang="en-US" altLang="en-US" sz="2000" i="0">
              <a:solidFill>
                <a:srgbClr val="FFFF00"/>
              </a:solidFill>
              <a:latin typeface="Bernhard Modern Roman" charset="0"/>
            </a:endParaRPr>
          </a:p>
          <a:p>
            <a:pPr>
              <a:lnSpc>
                <a:spcPct val="70000"/>
              </a:lnSpc>
              <a:spcBef>
                <a:spcPct val="5000"/>
              </a:spcBef>
            </a:pPr>
            <a:r>
              <a:rPr lang="en-US" altLang="en-US" sz="2000" i="0">
                <a:solidFill>
                  <a:srgbClr val="FFFF00"/>
                </a:solidFill>
                <a:latin typeface="Bernhard Modern Roman" charset="0"/>
              </a:rPr>
              <a:t>	</a:t>
            </a:r>
            <a:r>
              <a:rPr lang="en-US" altLang="en-US" sz="2000" i="0">
                <a:solidFill>
                  <a:schemeClr val="bg1"/>
                </a:solidFill>
                <a:latin typeface="Bernhard Modern Roman" charset="0"/>
              </a:rPr>
              <a:t>Nectar source</a:t>
            </a:r>
          </a:p>
          <a:p>
            <a:pPr>
              <a:lnSpc>
                <a:spcPct val="70000"/>
              </a:lnSpc>
              <a:spcBef>
                <a:spcPct val="5000"/>
              </a:spcBef>
            </a:pPr>
            <a:r>
              <a:rPr lang="en-US" altLang="en-US" sz="2000" i="0">
                <a:solidFill>
                  <a:schemeClr val="bg1"/>
                </a:solidFill>
                <a:latin typeface="Bernhard Modern Roman" charset="0"/>
              </a:rPr>
              <a:t>	Fragrant flowers</a:t>
            </a:r>
          </a:p>
          <a:p>
            <a:pPr>
              <a:lnSpc>
                <a:spcPct val="70000"/>
              </a:lnSpc>
              <a:spcBef>
                <a:spcPct val="5000"/>
              </a:spcBef>
            </a:pPr>
            <a:r>
              <a:rPr lang="en-US" altLang="en-US" sz="2000" i="0">
                <a:solidFill>
                  <a:schemeClr val="bg1"/>
                </a:solidFill>
                <a:latin typeface="Bernhard Modern Roman" charset="0"/>
              </a:rPr>
              <a:t>     15-18 inches tall</a:t>
            </a:r>
          </a:p>
          <a:p>
            <a:pPr>
              <a:lnSpc>
                <a:spcPct val="70000"/>
              </a:lnSpc>
              <a:spcBef>
                <a:spcPct val="5000"/>
              </a:spcBef>
            </a:pPr>
            <a:endParaRPr lang="en-US" altLang="en-US" sz="2000" i="0">
              <a:solidFill>
                <a:srgbClr val="FF00FF"/>
              </a:solidFill>
              <a:latin typeface="Bernhard Modern Roman" charset="0"/>
            </a:endParaRPr>
          </a:p>
          <a:p>
            <a:pPr>
              <a:lnSpc>
                <a:spcPct val="70000"/>
              </a:lnSpc>
              <a:spcBef>
                <a:spcPct val="5000"/>
              </a:spcBef>
            </a:pPr>
            <a:r>
              <a:rPr lang="en-US" altLang="en-US" sz="2000" i="0">
                <a:solidFill>
                  <a:srgbClr val="FF00FF"/>
                </a:solidFill>
                <a:latin typeface="Bernhard Modern Roman" charset="0"/>
              </a:rPr>
              <a:t>Location:</a:t>
            </a:r>
          </a:p>
          <a:p>
            <a:pPr>
              <a:lnSpc>
                <a:spcPct val="70000"/>
              </a:lnSpc>
              <a:spcBef>
                <a:spcPct val="5000"/>
              </a:spcBef>
            </a:pPr>
            <a:r>
              <a:rPr lang="en-US" altLang="en-US" sz="2000" i="0">
                <a:solidFill>
                  <a:srgbClr val="FFFF00"/>
                </a:solidFill>
                <a:latin typeface="Bernhard Modern Roman" charset="0"/>
              </a:rPr>
              <a:t>	</a:t>
            </a:r>
            <a:r>
              <a:rPr lang="en-US" altLang="en-US" sz="2000" i="0">
                <a:solidFill>
                  <a:schemeClr val="bg1"/>
                </a:solidFill>
                <a:latin typeface="Bernhard Modern Roman" charset="0"/>
              </a:rPr>
              <a:t>Full sun</a:t>
            </a:r>
          </a:p>
          <a:p>
            <a:pPr>
              <a:lnSpc>
                <a:spcPct val="70000"/>
              </a:lnSpc>
              <a:spcBef>
                <a:spcPct val="5000"/>
              </a:spcBef>
            </a:pPr>
            <a:endParaRPr lang="en-US" altLang="en-US" sz="2000" i="0">
              <a:solidFill>
                <a:srgbClr val="FFFF00"/>
              </a:solidFill>
              <a:latin typeface="Bernhard Modern Roman" charset="0"/>
            </a:endParaRPr>
          </a:p>
          <a:p>
            <a:pPr>
              <a:lnSpc>
                <a:spcPct val="70000"/>
              </a:lnSpc>
              <a:spcBef>
                <a:spcPct val="5000"/>
              </a:spcBef>
            </a:pPr>
            <a:r>
              <a:rPr lang="en-US" altLang="en-US" sz="2000" i="0">
                <a:solidFill>
                  <a:srgbClr val="FF00FF"/>
                </a:solidFill>
                <a:latin typeface="Bernhard Modern Roman" charset="0"/>
              </a:rPr>
              <a:t>Plant Spacing:</a:t>
            </a:r>
          </a:p>
          <a:p>
            <a:pPr>
              <a:lnSpc>
                <a:spcPct val="70000"/>
              </a:lnSpc>
              <a:spcBef>
                <a:spcPct val="5000"/>
              </a:spcBef>
            </a:pPr>
            <a:r>
              <a:rPr lang="en-US" altLang="en-US" sz="2000" i="0">
                <a:solidFill>
                  <a:srgbClr val="FFFF00"/>
                </a:solidFill>
                <a:latin typeface="Bernhard Modern Roman" charset="0"/>
              </a:rPr>
              <a:t>	</a:t>
            </a:r>
            <a:r>
              <a:rPr lang="en-US" altLang="en-US" sz="2000" i="0">
                <a:solidFill>
                  <a:schemeClr val="bg1"/>
                </a:solidFill>
                <a:latin typeface="Bernhard Modern Roman" charset="0"/>
              </a:rPr>
              <a:t>4” centers or </a:t>
            </a:r>
          </a:p>
          <a:p>
            <a:pPr>
              <a:lnSpc>
                <a:spcPct val="70000"/>
              </a:lnSpc>
              <a:spcBef>
                <a:spcPct val="5000"/>
              </a:spcBef>
            </a:pPr>
            <a:r>
              <a:rPr lang="en-US" altLang="en-US" sz="2000" i="0">
                <a:solidFill>
                  <a:schemeClr val="bg1"/>
                </a:solidFill>
                <a:latin typeface="Bernhard Modern Roman" charset="0"/>
              </a:rPr>
              <a:t>	random seeding</a:t>
            </a:r>
          </a:p>
          <a:p>
            <a:pPr>
              <a:lnSpc>
                <a:spcPct val="70000"/>
              </a:lnSpc>
              <a:spcBef>
                <a:spcPct val="5000"/>
              </a:spcBef>
            </a:pPr>
            <a:endParaRPr lang="en-US" altLang="en-US" sz="2000" i="0">
              <a:solidFill>
                <a:srgbClr val="FFFF00"/>
              </a:solidFill>
              <a:latin typeface="Bernhard Modern Roman" charset="0"/>
            </a:endParaRPr>
          </a:p>
          <a:p>
            <a:pPr>
              <a:lnSpc>
                <a:spcPct val="70000"/>
              </a:lnSpc>
              <a:spcBef>
                <a:spcPct val="5000"/>
              </a:spcBef>
            </a:pPr>
            <a:r>
              <a:rPr lang="en-US" altLang="en-US" sz="2000" i="0">
                <a:solidFill>
                  <a:srgbClr val="FF00FF"/>
                </a:solidFill>
                <a:latin typeface="Bernhard Modern Roman" charset="0"/>
              </a:rPr>
              <a:t>Care and Feeding:  </a:t>
            </a:r>
          </a:p>
          <a:p>
            <a:pPr>
              <a:lnSpc>
                <a:spcPct val="70000"/>
              </a:lnSpc>
              <a:spcBef>
                <a:spcPct val="5000"/>
              </a:spcBef>
            </a:pPr>
            <a:r>
              <a:rPr lang="en-US" altLang="en-US" sz="2000" i="0">
                <a:solidFill>
                  <a:srgbClr val="FFFF00"/>
                </a:solidFill>
                <a:latin typeface="Bernhard Modern Roman" charset="0"/>
              </a:rPr>
              <a:t>	</a:t>
            </a:r>
            <a:r>
              <a:rPr lang="en-US" altLang="en-US" sz="2000" i="0">
                <a:solidFill>
                  <a:schemeClr val="bg1"/>
                </a:solidFill>
                <a:latin typeface="Bernhard Modern Roman" charset="0"/>
              </a:rPr>
              <a:t>Moderate fertility </a:t>
            </a:r>
          </a:p>
          <a:p>
            <a:pPr>
              <a:lnSpc>
                <a:spcPct val="70000"/>
              </a:lnSpc>
              <a:spcBef>
                <a:spcPct val="5000"/>
              </a:spcBef>
            </a:pPr>
            <a:r>
              <a:rPr lang="en-US" altLang="en-US" sz="2000" i="0">
                <a:solidFill>
                  <a:schemeClr val="bg1"/>
                </a:solidFill>
                <a:latin typeface="Bernhard Modern Roman" charset="0"/>
              </a:rPr>
              <a:t>	No drought</a:t>
            </a:r>
          </a:p>
          <a:p>
            <a:pPr>
              <a:lnSpc>
                <a:spcPct val="70000"/>
              </a:lnSpc>
              <a:spcBef>
                <a:spcPct val="5000"/>
              </a:spcBef>
            </a:pPr>
            <a:endParaRPr lang="en-US" altLang="en-US" sz="2000" i="0">
              <a:solidFill>
                <a:srgbClr val="FFFF00"/>
              </a:solidFill>
              <a:latin typeface="Bernhard Modern Roman" charset="0"/>
            </a:endParaRPr>
          </a:p>
          <a:p>
            <a:pPr>
              <a:lnSpc>
                <a:spcPct val="70000"/>
              </a:lnSpc>
              <a:spcBef>
                <a:spcPct val="5000"/>
              </a:spcBef>
            </a:pPr>
            <a:r>
              <a:rPr lang="en-US" altLang="en-US" sz="2000" i="0">
                <a:solidFill>
                  <a:srgbClr val="FF00FF"/>
                </a:solidFill>
                <a:latin typeface="Bernhard Modern Roman" charset="0"/>
              </a:rPr>
              <a:t>Bloom Period:	</a:t>
            </a:r>
          </a:p>
          <a:p>
            <a:pPr>
              <a:lnSpc>
                <a:spcPct val="70000"/>
              </a:lnSpc>
              <a:spcBef>
                <a:spcPct val="5000"/>
              </a:spcBef>
            </a:pPr>
            <a:r>
              <a:rPr lang="en-US" altLang="en-US" sz="2000" i="0">
                <a:solidFill>
                  <a:srgbClr val="FFFF00"/>
                </a:solidFill>
                <a:latin typeface="Bernhard Modern Roman" charset="0"/>
              </a:rPr>
              <a:t>	</a:t>
            </a:r>
            <a:r>
              <a:rPr lang="en-US" altLang="en-US" sz="2000" i="0">
                <a:solidFill>
                  <a:schemeClr val="bg1"/>
                </a:solidFill>
                <a:latin typeface="Bernhard Modern Roman" charset="0"/>
              </a:rPr>
              <a:t>June – August</a:t>
            </a:r>
          </a:p>
          <a:p>
            <a:pPr>
              <a:lnSpc>
                <a:spcPct val="70000"/>
              </a:lnSpc>
              <a:spcBef>
                <a:spcPct val="5000"/>
              </a:spcBef>
            </a:pPr>
            <a:endParaRPr lang="en-US" altLang="en-US" sz="2000" i="0">
              <a:solidFill>
                <a:srgbClr val="FFFF00"/>
              </a:solidFill>
              <a:latin typeface="Bernhard Modern Roman" charset="0"/>
            </a:endParaRPr>
          </a:p>
          <a:p>
            <a:pPr>
              <a:lnSpc>
                <a:spcPct val="70000"/>
              </a:lnSpc>
              <a:spcBef>
                <a:spcPct val="5000"/>
              </a:spcBef>
            </a:pPr>
            <a:r>
              <a:rPr lang="en-US" altLang="en-US" sz="2000" i="0">
                <a:solidFill>
                  <a:srgbClr val="FF00FF"/>
                </a:solidFill>
                <a:latin typeface="Bernhard Modern Roman" charset="0"/>
              </a:rPr>
              <a:t>Culture Concerns:</a:t>
            </a:r>
          </a:p>
          <a:p>
            <a:pPr>
              <a:lnSpc>
                <a:spcPct val="70000"/>
              </a:lnSpc>
              <a:spcBef>
                <a:spcPct val="5000"/>
              </a:spcBef>
            </a:pPr>
            <a:r>
              <a:rPr lang="en-US" altLang="en-US" sz="2000" i="0">
                <a:solidFill>
                  <a:srgbClr val="FFFF00"/>
                </a:solidFill>
                <a:latin typeface="Bernhard Modern Roman" charset="0"/>
              </a:rPr>
              <a:t>	</a:t>
            </a:r>
            <a:r>
              <a:rPr lang="en-US" altLang="en-US" sz="2000" i="0">
                <a:solidFill>
                  <a:schemeClr val="bg1"/>
                </a:solidFill>
                <a:latin typeface="Bernhard Modern Roman" charset="0"/>
              </a:rPr>
              <a:t>Fall seeding</a:t>
            </a:r>
          </a:p>
          <a:p>
            <a:pPr>
              <a:lnSpc>
                <a:spcPct val="70000"/>
              </a:lnSpc>
              <a:spcBef>
                <a:spcPct val="5000"/>
              </a:spcBef>
            </a:pPr>
            <a:endParaRPr lang="en-US" altLang="en-US" i="0">
              <a:solidFill>
                <a:schemeClr val="hlink"/>
              </a:solidFill>
              <a:latin typeface="GoudyOlSt BT" charset="0"/>
            </a:endParaRPr>
          </a:p>
        </p:txBody>
      </p:sp>
      <p:sp>
        <p:nvSpPr>
          <p:cNvPr id="734213" name="Rectangle 5"/>
          <p:cNvSpPr>
            <a:spLocks noChangeArrowheads="1"/>
          </p:cNvSpPr>
          <p:nvPr/>
        </p:nvSpPr>
        <p:spPr bwMode="auto">
          <a:xfrm>
            <a:off x="4800600" y="6019800"/>
            <a:ext cx="26463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i="0">
                <a:solidFill>
                  <a:schemeClr val="hlink"/>
                </a:solidFill>
                <a:latin typeface="GoudyOlSt BT" charset="0"/>
              </a:rPr>
              <a:t>Dianthus chinensis</a:t>
            </a:r>
          </a:p>
        </p:txBody>
      </p:sp>
    </p:spTree>
  </p:cSld>
  <p:clrMapOvr>
    <a:masterClrMapping/>
  </p:clrMapOvr>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4"/>
          <p:cNvSpPr>
            <a:spLocks noGrp="1"/>
          </p:cNvSpPr>
          <p:nvPr>
            <p:ph type="sldNum" sz="quarter" idx="12"/>
          </p:nvPr>
        </p:nvSpPr>
        <p:spPr/>
        <p:txBody>
          <a:bodyPr/>
          <a:lstStyle/>
          <a:p>
            <a:fld id="{F525A1E1-5B95-7548-9355-7AD43E5C52FE}" type="slidenum">
              <a:rPr lang="en-US" altLang="en-US"/>
              <a:pPr/>
              <a:t>182</a:t>
            </a:fld>
            <a:endParaRPr lang="en-US" altLang="en-US"/>
          </a:p>
        </p:txBody>
      </p:sp>
      <p:pic>
        <p:nvPicPr>
          <p:cNvPr id="735234" name="Picture 2" descr="ZINNIA3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24200" y="1790700"/>
            <a:ext cx="5410200" cy="4057650"/>
          </a:xfrm>
          <a:prstGeom prst="rect">
            <a:avLst/>
          </a:prstGeom>
          <a:noFill/>
          <a:extLst>
            <a:ext uri="{909E8E84-426E-40DD-AFC4-6F175D3DCCD1}">
              <a14:hiddenFill xmlns:a14="http://schemas.microsoft.com/office/drawing/2010/main">
                <a:solidFill>
                  <a:srgbClr val="FFFFFF"/>
                </a:solidFill>
              </a14:hiddenFill>
            </a:ext>
          </a:extLst>
        </p:spPr>
      </p:pic>
      <p:sp>
        <p:nvSpPr>
          <p:cNvPr id="735235" name="Rectangle 3"/>
          <p:cNvSpPr>
            <a:spLocks noChangeArrowheads="1"/>
          </p:cNvSpPr>
          <p:nvPr/>
        </p:nvSpPr>
        <p:spPr bwMode="auto">
          <a:xfrm>
            <a:off x="3757613" y="304800"/>
            <a:ext cx="1831975" cy="8239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spAutoFit/>
          </a:bodyPr>
          <a:lstStyle/>
          <a:p>
            <a:pPr algn="ctr"/>
            <a:r>
              <a:rPr lang="en-US" altLang="en-US" sz="4800" i="0">
                <a:solidFill>
                  <a:srgbClr val="FFFF00"/>
                </a:solidFill>
                <a:latin typeface="GoudyOlSt BT" charset="0"/>
              </a:rPr>
              <a:t>Zinnia</a:t>
            </a:r>
          </a:p>
        </p:txBody>
      </p:sp>
      <p:sp>
        <p:nvSpPr>
          <p:cNvPr id="735236" name="Rectangle 4"/>
          <p:cNvSpPr>
            <a:spLocks noChangeArrowheads="1"/>
          </p:cNvSpPr>
          <p:nvPr/>
        </p:nvSpPr>
        <p:spPr bwMode="auto">
          <a:xfrm>
            <a:off x="457200" y="1219200"/>
            <a:ext cx="2667000" cy="502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0">
                <a:solidFill>
                  <a:srgbClr val="FF00FF"/>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marL="342900" indent="-342900">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fontAlgn="base">
              <a:spcBef>
                <a:spcPct val="0"/>
              </a:spcBef>
              <a:spcAft>
                <a:spcPct val="0"/>
              </a:spcAft>
              <a:defRPr sz="2400">
                <a:solidFill>
                  <a:schemeClr val="tx1"/>
                </a:solidFill>
                <a:latin typeface="Times New Roman" charset="0"/>
              </a:defRPr>
            </a:lvl6pPr>
            <a:lvl7pPr marL="2971800" indent="-228600" fontAlgn="base">
              <a:spcBef>
                <a:spcPct val="0"/>
              </a:spcBef>
              <a:spcAft>
                <a:spcPct val="0"/>
              </a:spcAft>
              <a:defRPr sz="2400">
                <a:solidFill>
                  <a:schemeClr val="tx1"/>
                </a:solidFill>
                <a:latin typeface="Times New Roman" charset="0"/>
              </a:defRPr>
            </a:lvl7pPr>
            <a:lvl8pPr marL="3429000" indent="-228600" fontAlgn="base">
              <a:spcBef>
                <a:spcPct val="0"/>
              </a:spcBef>
              <a:spcAft>
                <a:spcPct val="0"/>
              </a:spcAft>
              <a:defRPr sz="2400">
                <a:solidFill>
                  <a:schemeClr val="tx1"/>
                </a:solidFill>
                <a:latin typeface="Times New Roman" charset="0"/>
              </a:defRPr>
            </a:lvl8pPr>
            <a:lvl9pPr marL="3886200" indent="-228600" fontAlgn="base">
              <a:spcBef>
                <a:spcPct val="0"/>
              </a:spcBef>
              <a:spcAft>
                <a:spcPct val="0"/>
              </a:spcAft>
              <a:defRPr sz="2400">
                <a:solidFill>
                  <a:schemeClr val="tx1"/>
                </a:solidFill>
                <a:latin typeface="Times New Roman" charset="0"/>
              </a:defRPr>
            </a:lvl9pPr>
          </a:lstStyle>
          <a:p>
            <a:pPr>
              <a:lnSpc>
                <a:spcPct val="70000"/>
              </a:lnSpc>
              <a:spcBef>
                <a:spcPct val="5000"/>
              </a:spcBef>
            </a:pPr>
            <a:endParaRPr lang="en-US" altLang="en-US" i="0">
              <a:solidFill>
                <a:srgbClr val="FF00FF"/>
              </a:solidFill>
              <a:latin typeface="Bernhard Modern Roman" charset="0"/>
            </a:endParaRPr>
          </a:p>
          <a:p>
            <a:pPr>
              <a:lnSpc>
                <a:spcPct val="70000"/>
              </a:lnSpc>
              <a:spcBef>
                <a:spcPct val="5000"/>
              </a:spcBef>
            </a:pPr>
            <a:r>
              <a:rPr lang="en-US" altLang="en-US" sz="2000" i="0">
                <a:solidFill>
                  <a:srgbClr val="FF00FF"/>
                </a:solidFill>
                <a:latin typeface="Bernhard Modern Roman" charset="0"/>
              </a:rPr>
              <a:t>Characteristics:  </a:t>
            </a:r>
            <a:endParaRPr lang="en-US" altLang="en-US" sz="2000" i="0">
              <a:solidFill>
                <a:srgbClr val="FFFF00"/>
              </a:solidFill>
              <a:latin typeface="Bernhard Modern Roman" charset="0"/>
            </a:endParaRPr>
          </a:p>
          <a:p>
            <a:pPr>
              <a:lnSpc>
                <a:spcPct val="70000"/>
              </a:lnSpc>
              <a:spcBef>
                <a:spcPct val="5000"/>
              </a:spcBef>
            </a:pPr>
            <a:r>
              <a:rPr lang="en-US" altLang="en-US" sz="2000" i="0">
                <a:solidFill>
                  <a:srgbClr val="FFFF00"/>
                </a:solidFill>
                <a:latin typeface="Bernhard Modern Roman" charset="0"/>
              </a:rPr>
              <a:t>	</a:t>
            </a:r>
            <a:r>
              <a:rPr lang="en-US" altLang="en-US" sz="2000" i="0">
                <a:solidFill>
                  <a:schemeClr val="bg1"/>
                </a:solidFill>
                <a:latin typeface="Bernhard Modern Roman" charset="0"/>
              </a:rPr>
              <a:t>Nectar source</a:t>
            </a:r>
          </a:p>
          <a:p>
            <a:pPr>
              <a:lnSpc>
                <a:spcPct val="70000"/>
              </a:lnSpc>
              <a:spcBef>
                <a:spcPct val="5000"/>
              </a:spcBef>
            </a:pPr>
            <a:r>
              <a:rPr lang="en-US" altLang="en-US" sz="2000" i="0">
                <a:solidFill>
                  <a:schemeClr val="bg1"/>
                </a:solidFill>
                <a:latin typeface="Bernhard Modern Roman" charset="0"/>
              </a:rPr>
              <a:t>	Cut flower</a:t>
            </a:r>
          </a:p>
          <a:p>
            <a:pPr>
              <a:lnSpc>
                <a:spcPct val="70000"/>
              </a:lnSpc>
              <a:spcBef>
                <a:spcPct val="5000"/>
              </a:spcBef>
            </a:pPr>
            <a:r>
              <a:rPr lang="en-US" altLang="en-US" sz="2000" i="0">
                <a:solidFill>
                  <a:schemeClr val="bg1"/>
                </a:solidFill>
                <a:latin typeface="Bernhard Modern Roman" charset="0"/>
              </a:rPr>
              <a:t>	16-24 inches tall</a:t>
            </a:r>
          </a:p>
          <a:p>
            <a:pPr>
              <a:lnSpc>
                <a:spcPct val="70000"/>
              </a:lnSpc>
              <a:spcBef>
                <a:spcPct val="5000"/>
              </a:spcBef>
            </a:pPr>
            <a:endParaRPr lang="en-US" altLang="en-US" sz="2000" i="0">
              <a:solidFill>
                <a:srgbClr val="FF00FF"/>
              </a:solidFill>
              <a:latin typeface="Bernhard Modern Roman" charset="0"/>
            </a:endParaRPr>
          </a:p>
          <a:p>
            <a:pPr>
              <a:lnSpc>
                <a:spcPct val="70000"/>
              </a:lnSpc>
              <a:spcBef>
                <a:spcPct val="5000"/>
              </a:spcBef>
            </a:pPr>
            <a:r>
              <a:rPr lang="en-US" altLang="en-US" sz="2000" i="0">
                <a:solidFill>
                  <a:srgbClr val="FF00FF"/>
                </a:solidFill>
                <a:latin typeface="Bernhard Modern Roman" charset="0"/>
              </a:rPr>
              <a:t>Location:</a:t>
            </a:r>
          </a:p>
          <a:p>
            <a:pPr>
              <a:lnSpc>
                <a:spcPct val="70000"/>
              </a:lnSpc>
              <a:spcBef>
                <a:spcPct val="5000"/>
              </a:spcBef>
            </a:pPr>
            <a:r>
              <a:rPr lang="en-US" altLang="en-US" sz="2000" i="0">
                <a:solidFill>
                  <a:srgbClr val="FFFF00"/>
                </a:solidFill>
                <a:latin typeface="Bernhard Modern Roman" charset="0"/>
              </a:rPr>
              <a:t>	</a:t>
            </a:r>
            <a:r>
              <a:rPr lang="en-US" altLang="en-US" sz="2000" i="0">
                <a:solidFill>
                  <a:schemeClr val="bg1"/>
                </a:solidFill>
                <a:latin typeface="Bernhard Modern Roman" charset="0"/>
              </a:rPr>
              <a:t>Full sun</a:t>
            </a:r>
          </a:p>
          <a:p>
            <a:pPr>
              <a:lnSpc>
                <a:spcPct val="70000"/>
              </a:lnSpc>
              <a:spcBef>
                <a:spcPct val="5000"/>
              </a:spcBef>
            </a:pPr>
            <a:endParaRPr lang="en-US" altLang="en-US" sz="2000" i="0">
              <a:solidFill>
                <a:srgbClr val="FFFF00"/>
              </a:solidFill>
              <a:latin typeface="Bernhard Modern Roman" charset="0"/>
            </a:endParaRPr>
          </a:p>
          <a:p>
            <a:pPr>
              <a:lnSpc>
                <a:spcPct val="70000"/>
              </a:lnSpc>
              <a:spcBef>
                <a:spcPct val="5000"/>
              </a:spcBef>
            </a:pPr>
            <a:r>
              <a:rPr lang="en-US" altLang="en-US" sz="2000" i="0">
                <a:solidFill>
                  <a:srgbClr val="FF00FF"/>
                </a:solidFill>
                <a:latin typeface="Bernhard Modern Roman" charset="0"/>
              </a:rPr>
              <a:t>Plant Spacing:</a:t>
            </a:r>
          </a:p>
          <a:p>
            <a:pPr>
              <a:lnSpc>
                <a:spcPct val="70000"/>
              </a:lnSpc>
              <a:spcBef>
                <a:spcPct val="5000"/>
              </a:spcBef>
            </a:pPr>
            <a:r>
              <a:rPr lang="en-US" altLang="en-US" sz="2000" i="0">
                <a:solidFill>
                  <a:srgbClr val="FFFF00"/>
                </a:solidFill>
                <a:latin typeface="Bernhard Modern Roman" charset="0"/>
              </a:rPr>
              <a:t>	</a:t>
            </a:r>
            <a:r>
              <a:rPr lang="en-US" altLang="en-US" sz="2000" i="0">
                <a:solidFill>
                  <a:schemeClr val="bg1"/>
                </a:solidFill>
                <a:latin typeface="Bernhard Modern Roman" charset="0"/>
              </a:rPr>
              <a:t>4 inch centers</a:t>
            </a:r>
          </a:p>
          <a:p>
            <a:pPr>
              <a:lnSpc>
                <a:spcPct val="70000"/>
              </a:lnSpc>
              <a:spcBef>
                <a:spcPct val="5000"/>
              </a:spcBef>
            </a:pPr>
            <a:r>
              <a:rPr lang="en-US" altLang="en-US" sz="2000" i="0">
                <a:solidFill>
                  <a:schemeClr val="bg1"/>
                </a:solidFill>
                <a:latin typeface="Bernhard Modern Roman" charset="0"/>
              </a:rPr>
              <a:t>	Random seeding</a:t>
            </a:r>
          </a:p>
          <a:p>
            <a:pPr>
              <a:lnSpc>
                <a:spcPct val="70000"/>
              </a:lnSpc>
              <a:spcBef>
                <a:spcPct val="5000"/>
              </a:spcBef>
            </a:pPr>
            <a:endParaRPr lang="en-US" altLang="en-US" sz="2000" i="0">
              <a:solidFill>
                <a:srgbClr val="FFFF00"/>
              </a:solidFill>
              <a:latin typeface="Bernhard Modern Roman" charset="0"/>
            </a:endParaRPr>
          </a:p>
          <a:p>
            <a:pPr>
              <a:lnSpc>
                <a:spcPct val="70000"/>
              </a:lnSpc>
              <a:spcBef>
                <a:spcPct val="5000"/>
              </a:spcBef>
            </a:pPr>
            <a:r>
              <a:rPr lang="en-US" altLang="en-US" sz="2000" i="0">
                <a:solidFill>
                  <a:srgbClr val="FF00FF"/>
                </a:solidFill>
                <a:latin typeface="Bernhard Modern Roman" charset="0"/>
              </a:rPr>
              <a:t>Care and Feeding:  </a:t>
            </a:r>
          </a:p>
          <a:p>
            <a:pPr>
              <a:lnSpc>
                <a:spcPct val="70000"/>
              </a:lnSpc>
              <a:spcBef>
                <a:spcPct val="5000"/>
              </a:spcBef>
            </a:pPr>
            <a:r>
              <a:rPr lang="en-US" altLang="en-US" sz="2000" i="0">
                <a:solidFill>
                  <a:srgbClr val="FFFF00"/>
                </a:solidFill>
                <a:latin typeface="Bernhard Modern Roman" charset="0"/>
              </a:rPr>
              <a:t>	</a:t>
            </a:r>
            <a:r>
              <a:rPr lang="en-US" altLang="en-US" sz="2000" i="0">
                <a:solidFill>
                  <a:schemeClr val="bg1"/>
                </a:solidFill>
                <a:latin typeface="Bernhard Modern Roman" charset="0"/>
              </a:rPr>
              <a:t>Moderate fertility  </a:t>
            </a:r>
          </a:p>
          <a:p>
            <a:pPr>
              <a:lnSpc>
                <a:spcPct val="70000"/>
              </a:lnSpc>
              <a:spcBef>
                <a:spcPct val="5000"/>
              </a:spcBef>
            </a:pPr>
            <a:r>
              <a:rPr lang="en-US" altLang="en-US" sz="2000" i="0">
                <a:solidFill>
                  <a:schemeClr val="bg1"/>
                </a:solidFill>
                <a:latin typeface="Bernhard Modern Roman" charset="0"/>
              </a:rPr>
              <a:t>	No drought</a:t>
            </a:r>
          </a:p>
          <a:p>
            <a:pPr>
              <a:lnSpc>
                <a:spcPct val="70000"/>
              </a:lnSpc>
              <a:spcBef>
                <a:spcPct val="5000"/>
              </a:spcBef>
            </a:pPr>
            <a:r>
              <a:rPr lang="en-US" altLang="en-US" sz="2000" i="0">
                <a:solidFill>
                  <a:schemeClr val="bg1"/>
                </a:solidFill>
                <a:latin typeface="Bernhard Modern Roman" charset="0"/>
              </a:rPr>
              <a:t>	</a:t>
            </a:r>
            <a:endParaRPr lang="en-US" altLang="en-US" sz="2000" i="0">
              <a:solidFill>
                <a:srgbClr val="FFFF00"/>
              </a:solidFill>
              <a:latin typeface="Bernhard Modern Roman" charset="0"/>
            </a:endParaRPr>
          </a:p>
          <a:p>
            <a:pPr>
              <a:lnSpc>
                <a:spcPct val="70000"/>
              </a:lnSpc>
              <a:spcBef>
                <a:spcPct val="5000"/>
              </a:spcBef>
            </a:pPr>
            <a:r>
              <a:rPr lang="en-US" altLang="en-US" sz="2000" i="0">
                <a:solidFill>
                  <a:srgbClr val="FF00FF"/>
                </a:solidFill>
                <a:latin typeface="Bernhard Modern Roman" charset="0"/>
              </a:rPr>
              <a:t>Bloom Period:	</a:t>
            </a:r>
          </a:p>
          <a:p>
            <a:pPr>
              <a:lnSpc>
                <a:spcPct val="70000"/>
              </a:lnSpc>
              <a:spcBef>
                <a:spcPct val="5000"/>
              </a:spcBef>
            </a:pPr>
            <a:r>
              <a:rPr lang="en-US" altLang="en-US" sz="2000" i="0">
                <a:solidFill>
                  <a:srgbClr val="FFFF00"/>
                </a:solidFill>
                <a:latin typeface="Bernhard Modern Roman" charset="0"/>
              </a:rPr>
              <a:t>	</a:t>
            </a:r>
            <a:r>
              <a:rPr lang="en-US" altLang="en-US" sz="2000" i="0">
                <a:solidFill>
                  <a:schemeClr val="bg1"/>
                </a:solidFill>
                <a:latin typeface="Bernhard Modern Roman" charset="0"/>
              </a:rPr>
              <a:t>June – September</a:t>
            </a:r>
          </a:p>
          <a:p>
            <a:pPr>
              <a:lnSpc>
                <a:spcPct val="70000"/>
              </a:lnSpc>
              <a:spcBef>
                <a:spcPct val="5000"/>
              </a:spcBef>
            </a:pPr>
            <a:endParaRPr lang="en-US" altLang="en-US" sz="2000" i="0">
              <a:solidFill>
                <a:srgbClr val="FFFF00"/>
              </a:solidFill>
              <a:latin typeface="Bernhard Modern Roman" charset="0"/>
            </a:endParaRPr>
          </a:p>
          <a:p>
            <a:pPr>
              <a:lnSpc>
                <a:spcPct val="70000"/>
              </a:lnSpc>
              <a:spcBef>
                <a:spcPct val="5000"/>
              </a:spcBef>
            </a:pPr>
            <a:r>
              <a:rPr lang="en-US" altLang="en-US" sz="2000" i="0">
                <a:solidFill>
                  <a:srgbClr val="FF00FF"/>
                </a:solidFill>
                <a:latin typeface="Bernhard Modern Roman" charset="0"/>
              </a:rPr>
              <a:t>Culture Concerns:</a:t>
            </a:r>
          </a:p>
          <a:p>
            <a:pPr>
              <a:lnSpc>
                <a:spcPct val="70000"/>
              </a:lnSpc>
              <a:spcBef>
                <a:spcPct val="5000"/>
              </a:spcBef>
            </a:pPr>
            <a:r>
              <a:rPr lang="en-US" altLang="en-US" sz="2000" i="0">
                <a:solidFill>
                  <a:srgbClr val="FFFF00"/>
                </a:solidFill>
                <a:latin typeface="Bernhard Modern Roman" charset="0"/>
              </a:rPr>
              <a:t>	</a:t>
            </a:r>
            <a:r>
              <a:rPr lang="en-US" altLang="en-US" sz="2000" i="0">
                <a:solidFill>
                  <a:schemeClr val="bg1"/>
                </a:solidFill>
                <a:latin typeface="Bernhard Modern Roman" charset="0"/>
              </a:rPr>
              <a:t>Mildew</a:t>
            </a:r>
          </a:p>
          <a:p>
            <a:pPr>
              <a:lnSpc>
                <a:spcPct val="70000"/>
              </a:lnSpc>
              <a:spcBef>
                <a:spcPct val="5000"/>
              </a:spcBef>
            </a:pPr>
            <a:endParaRPr lang="en-US" altLang="en-US" i="0">
              <a:solidFill>
                <a:schemeClr val="hlink"/>
              </a:solidFill>
              <a:latin typeface="GoudyOlSt BT" charset="0"/>
            </a:endParaRPr>
          </a:p>
        </p:txBody>
      </p:sp>
      <p:sp>
        <p:nvSpPr>
          <p:cNvPr id="735237" name="Rectangle 5"/>
          <p:cNvSpPr>
            <a:spLocks noChangeArrowheads="1"/>
          </p:cNvSpPr>
          <p:nvPr/>
        </p:nvSpPr>
        <p:spPr bwMode="auto">
          <a:xfrm>
            <a:off x="4495800" y="5894388"/>
            <a:ext cx="35956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i="0">
                <a:solidFill>
                  <a:schemeClr val="hlink"/>
                </a:solidFill>
                <a:latin typeface="GoudyOlSt BT" charset="0"/>
              </a:rPr>
              <a:t>Zinnia ‘DreamLand Series’</a:t>
            </a:r>
          </a:p>
        </p:txBody>
      </p:sp>
    </p:spTree>
  </p:cSld>
  <p:clrMapOvr>
    <a:masterClrMapping/>
  </p:clrMapOvr>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4"/>
          <p:cNvSpPr>
            <a:spLocks noGrp="1"/>
          </p:cNvSpPr>
          <p:nvPr>
            <p:ph type="sldNum" sz="quarter" idx="12"/>
          </p:nvPr>
        </p:nvSpPr>
        <p:spPr/>
        <p:txBody>
          <a:bodyPr/>
          <a:lstStyle/>
          <a:p>
            <a:fld id="{CD3AC9B5-1CAF-AC4F-BD44-9CE7BCE683F4}" type="slidenum">
              <a:rPr lang="en-US" altLang="en-US"/>
              <a:pPr/>
              <a:t>183</a:t>
            </a:fld>
            <a:endParaRPr lang="en-US" altLang="en-US"/>
          </a:p>
        </p:txBody>
      </p:sp>
      <p:pic>
        <p:nvPicPr>
          <p:cNvPr id="736258" name="Picture 2" descr="Image418"/>
          <p:cNvPicPr>
            <a:picLocks noChangeAspect="1" noChangeArrowheads="1"/>
          </p:cNvPicPr>
          <p:nvPr/>
        </p:nvPicPr>
        <p:blipFill>
          <a:blip r:embed="rId2">
            <a:lum bright="-10000" contrast="34000"/>
            <a:extLst>
              <a:ext uri="{28A0092B-C50C-407E-A947-70E740481C1C}">
                <a14:useLocalDpi xmlns:a14="http://schemas.microsoft.com/office/drawing/2010/main" val="0"/>
              </a:ext>
            </a:extLst>
          </a:blip>
          <a:srcRect/>
          <a:stretch>
            <a:fillRect/>
          </a:stretch>
        </p:blipFill>
        <p:spPr bwMode="auto">
          <a:xfrm>
            <a:off x="3124200" y="1752600"/>
            <a:ext cx="5365750" cy="4024313"/>
          </a:xfrm>
          <a:prstGeom prst="rect">
            <a:avLst/>
          </a:prstGeom>
          <a:noFill/>
          <a:extLst>
            <a:ext uri="{909E8E84-426E-40DD-AFC4-6F175D3DCCD1}">
              <a14:hiddenFill xmlns:a14="http://schemas.microsoft.com/office/drawing/2010/main">
                <a:solidFill>
                  <a:srgbClr val="FFFFFF"/>
                </a:solidFill>
              </a14:hiddenFill>
            </a:ext>
          </a:extLst>
        </p:spPr>
      </p:pic>
      <p:sp>
        <p:nvSpPr>
          <p:cNvPr id="736259" name="Rectangle 3"/>
          <p:cNvSpPr>
            <a:spLocks noChangeArrowheads="1"/>
          </p:cNvSpPr>
          <p:nvPr/>
        </p:nvSpPr>
        <p:spPr bwMode="auto">
          <a:xfrm>
            <a:off x="2836863" y="304800"/>
            <a:ext cx="3676650" cy="8239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spAutoFit/>
          </a:bodyPr>
          <a:lstStyle/>
          <a:p>
            <a:pPr algn="ctr"/>
            <a:r>
              <a:rPr lang="en-US" altLang="en-US" sz="4800" i="0">
                <a:solidFill>
                  <a:srgbClr val="FFFF00"/>
                </a:solidFill>
                <a:latin typeface="GoudyOlSt BT" charset="0"/>
              </a:rPr>
              <a:t>Pigeon Berry </a:t>
            </a:r>
          </a:p>
        </p:txBody>
      </p:sp>
      <p:sp>
        <p:nvSpPr>
          <p:cNvPr id="736260" name="Rectangle 4"/>
          <p:cNvSpPr>
            <a:spLocks noChangeArrowheads="1"/>
          </p:cNvSpPr>
          <p:nvPr/>
        </p:nvSpPr>
        <p:spPr bwMode="auto">
          <a:xfrm>
            <a:off x="457200" y="1219200"/>
            <a:ext cx="2667000" cy="502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0">
                <a:solidFill>
                  <a:srgbClr val="FF00FF"/>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marL="342900" indent="-342900">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fontAlgn="base">
              <a:spcBef>
                <a:spcPct val="0"/>
              </a:spcBef>
              <a:spcAft>
                <a:spcPct val="0"/>
              </a:spcAft>
              <a:defRPr sz="2400">
                <a:solidFill>
                  <a:schemeClr val="tx1"/>
                </a:solidFill>
                <a:latin typeface="Times New Roman" charset="0"/>
              </a:defRPr>
            </a:lvl6pPr>
            <a:lvl7pPr marL="2971800" indent="-228600" fontAlgn="base">
              <a:spcBef>
                <a:spcPct val="0"/>
              </a:spcBef>
              <a:spcAft>
                <a:spcPct val="0"/>
              </a:spcAft>
              <a:defRPr sz="2400">
                <a:solidFill>
                  <a:schemeClr val="tx1"/>
                </a:solidFill>
                <a:latin typeface="Times New Roman" charset="0"/>
              </a:defRPr>
            </a:lvl7pPr>
            <a:lvl8pPr marL="3429000" indent="-228600" fontAlgn="base">
              <a:spcBef>
                <a:spcPct val="0"/>
              </a:spcBef>
              <a:spcAft>
                <a:spcPct val="0"/>
              </a:spcAft>
              <a:defRPr sz="2400">
                <a:solidFill>
                  <a:schemeClr val="tx1"/>
                </a:solidFill>
                <a:latin typeface="Times New Roman" charset="0"/>
              </a:defRPr>
            </a:lvl8pPr>
            <a:lvl9pPr marL="3886200" indent="-228600" fontAlgn="base">
              <a:spcBef>
                <a:spcPct val="0"/>
              </a:spcBef>
              <a:spcAft>
                <a:spcPct val="0"/>
              </a:spcAft>
              <a:defRPr sz="2400">
                <a:solidFill>
                  <a:schemeClr val="tx1"/>
                </a:solidFill>
                <a:latin typeface="Times New Roman" charset="0"/>
              </a:defRPr>
            </a:lvl9pPr>
          </a:lstStyle>
          <a:p>
            <a:pPr>
              <a:lnSpc>
                <a:spcPct val="70000"/>
              </a:lnSpc>
              <a:spcBef>
                <a:spcPct val="5000"/>
              </a:spcBef>
            </a:pPr>
            <a:endParaRPr lang="en-US" altLang="en-US" i="0">
              <a:solidFill>
                <a:srgbClr val="FF00FF"/>
              </a:solidFill>
              <a:latin typeface="Bernhard Modern Roman" charset="0"/>
            </a:endParaRPr>
          </a:p>
          <a:p>
            <a:pPr>
              <a:lnSpc>
                <a:spcPct val="70000"/>
              </a:lnSpc>
              <a:spcBef>
                <a:spcPct val="5000"/>
              </a:spcBef>
            </a:pPr>
            <a:r>
              <a:rPr lang="en-US" altLang="en-US" sz="2000" i="0">
                <a:solidFill>
                  <a:srgbClr val="FF00FF"/>
                </a:solidFill>
                <a:latin typeface="Bernhard Modern Roman" charset="0"/>
              </a:rPr>
              <a:t>Characteristics:  </a:t>
            </a:r>
            <a:endParaRPr lang="en-US" altLang="en-US" sz="2000" i="0">
              <a:solidFill>
                <a:srgbClr val="FFFF00"/>
              </a:solidFill>
              <a:latin typeface="Bernhard Modern Roman" charset="0"/>
            </a:endParaRPr>
          </a:p>
          <a:p>
            <a:pPr>
              <a:lnSpc>
                <a:spcPct val="70000"/>
              </a:lnSpc>
              <a:spcBef>
                <a:spcPct val="5000"/>
              </a:spcBef>
            </a:pPr>
            <a:r>
              <a:rPr lang="en-US" altLang="en-US" sz="2000" i="0">
                <a:solidFill>
                  <a:srgbClr val="FFFF00"/>
                </a:solidFill>
                <a:latin typeface="Bernhard Modern Roman" charset="0"/>
              </a:rPr>
              <a:t>	</a:t>
            </a:r>
            <a:r>
              <a:rPr lang="en-US" altLang="en-US" sz="2000" i="0">
                <a:solidFill>
                  <a:schemeClr val="bg1"/>
                </a:solidFill>
                <a:latin typeface="Bernhard Modern Roman" charset="0"/>
              </a:rPr>
              <a:t>Nectar source</a:t>
            </a:r>
          </a:p>
          <a:p>
            <a:pPr>
              <a:lnSpc>
                <a:spcPct val="70000"/>
              </a:lnSpc>
              <a:spcBef>
                <a:spcPct val="5000"/>
              </a:spcBef>
            </a:pPr>
            <a:r>
              <a:rPr lang="en-US" altLang="en-US" sz="2000" i="0">
                <a:solidFill>
                  <a:schemeClr val="bg1"/>
                </a:solidFill>
                <a:latin typeface="Bernhard Modern Roman" charset="0"/>
              </a:rPr>
              <a:t>	Shrub-like</a:t>
            </a:r>
          </a:p>
          <a:p>
            <a:pPr>
              <a:lnSpc>
                <a:spcPct val="70000"/>
              </a:lnSpc>
              <a:spcBef>
                <a:spcPct val="5000"/>
              </a:spcBef>
            </a:pPr>
            <a:r>
              <a:rPr lang="en-US" altLang="en-US" sz="2000" i="0">
                <a:solidFill>
                  <a:schemeClr val="bg1"/>
                </a:solidFill>
                <a:latin typeface="Bernhard Modern Roman" charset="0"/>
              </a:rPr>
              <a:t>	30-50 inches tall</a:t>
            </a:r>
          </a:p>
          <a:p>
            <a:pPr>
              <a:lnSpc>
                <a:spcPct val="70000"/>
              </a:lnSpc>
              <a:spcBef>
                <a:spcPct val="5000"/>
              </a:spcBef>
            </a:pPr>
            <a:endParaRPr lang="en-US" altLang="en-US" sz="2000" i="0">
              <a:solidFill>
                <a:srgbClr val="FF00FF"/>
              </a:solidFill>
              <a:latin typeface="Bernhard Modern Roman" charset="0"/>
            </a:endParaRPr>
          </a:p>
          <a:p>
            <a:pPr>
              <a:lnSpc>
                <a:spcPct val="70000"/>
              </a:lnSpc>
              <a:spcBef>
                <a:spcPct val="5000"/>
              </a:spcBef>
            </a:pPr>
            <a:r>
              <a:rPr lang="en-US" altLang="en-US" sz="2000" i="0">
                <a:solidFill>
                  <a:srgbClr val="FF00FF"/>
                </a:solidFill>
                <a:latin typeface="Bernhard Modern Roman" charset="0"/>
              </a:rPr>
              <a:t>Location:</a:t>
            </a:r>
          </a:p>
          <a:p>
            <a:pPr>
              <a:lnSpc>
                <a:spcPct val="70000"/>
              </a:lnSpc>
              <a:spcBef>
                <a:spcPct val="5000"/>
              </a:spcBef>
            </a:pPr>
            <a:r>
              <a:rPr lang="en-US" altLang="en-US" sz="2000" i="0">
                <a:solidFill>
                  <a:srgbClr val="FFFF00"/>
                </a:solidFill>
                <a:latin typeface="Bernhard Modern Roman" charset="0"/>
              </a:rPr>
              <a:t>	</a:t>
            </a:r>
            <a:r>
              <a:rPr lang="en-US" altLang="en-US" sz="2000" i="0">
                <a:solidFill>
                  <a:schemeClr val="bg1"/>
                </a:solidFill>
                <a:latin typeface="Bernhard Modern Roman" charset="0"/>
              </a:rPr>
              <a:t>Full sun</a:t>
            </a:r>
          </a:p>
          <a:p>
            <a:pPr>
              <a:lnSpc>
                <a:spcPct val="70000"/>
              </a:lnSpc>
              <a:spcBef>
                <a:spcPct val="5000"/>
              </a:spcBef>
            </a:pPr>
            <a:endParaRPr lang="en-US" altLang="en-US" sz="2000" i="0">
              <a:solidFill>
                <a:srgbClr val="FFFF00"/>
              </a:solidFill>
              <a:latin typeface="Bernhard Modern Roman" charset="0"/>
            </a:endParaRPr>
          </a:p>
          <a:p>
            <a:pPr>
              <a:lnSpc>
                <a:spcPct val="70000"/>
              </a:lnSpc>
              <a:spcBef>
                <a:spcPct val="5000"/>
              </a:spcBef>
            </a:pPr>
            <a:r>
              <a:rPr lang="en-US" altLang="en-US" sz="2000" i="0">
                <a:solidFill>
                  <a:srgbClr val="FF00FF"/>
                </a:solidFill>
                <a:latin typeface="Bernhard Modern Roman" charset="0"/>
              </a:rPr>
              <a:t>Plant Spacing:</a:t>
            </a:r>
          </a:p>
          <a:p>
            <a:pPr>
              <a:lnSpc>
                <a:spcPct val="70000"/>
              </a:lnSpc>
              <a:spcBef>
                <a:spcPct val="5000"/>
              </a:spcBef>
            </a:pPr>
            <a:r>
              <a:rPr lang="en-US" altLang="en-US" sz="2000" i="0">
                <a:solidFill>
                  <a:srgbClr val="FFFF00"/>
                </a:solidFill>
                <a:latin typeface="Bernhard Modern Roman" charset="0"/>
              </a:rPr>
              <a:t>	</a:t>
            </a:r>
            <a:r>
              <a:rPr lang="en-US" altLang="en-US" sz="2000" i="0">
                <a:solidFill>
                  <a:schemeClr val="bg1"/>
                </a:solidFill>
                <a:latin typeface="Bernhard Modern Roman" charset="0"/>
              </a:rPr>
              <a:t>24 inch centers</a:t>
            </a:r>
          </a:p>
          <a:p>
            <a:pPr>
              <a:lnSpc>
                <a:spcPct val="70000"/>
              </a:lnSpc>
              <a:spcBef>
                <a:spcPct val="5000"/>
              </a:spcBef>
            </a:pPr>
            <a:endParaRPr lang="en-US" altLang="en-US" sz="2000" i="0">
              <a:solidFill>
                <a:srgbClr val="FFFF00"/>
              </a:solidFill>
              <a:latin typeface="Bernhard Modern Roman" charset="0"/>
            </a:endParaRPr>
          </a:p>
          <a:p>
            <a:pPr>
              <a:lnSpc>
                <a:spcPct val="70000"/>
              </a:lnSpc>
              <a:spcBef>
                <a:spcPct val="5000"/>
              </a:spcBef>
            </a:pPr>
            <a:r>
              <a:rPr lang="en-US" altLang="en-US" sz="2000" i="0">
                <a:solidFill>
                  <a:srgbClr val="FF00FF"/>
                </a:solidFill>
                <a:latin typeface="Bernhard Modern Roman" charset="0"/>
              </a:rPr>
              <a:t>Care and Feeding:  </a:t>
            </a:r>
          </a:p>
          <a:p>
            <a:pPr>
              <a:lnSpc>
                <a:spcPct val="70000"/>
              </a:lnSpc>
              <a:spcBef>
                <a:spcPct val="5000"/>
              </a:spcBef>
            </a:pPr>
            <a:r>
              <a:rPr lang="en-US" altLang="en-US" sz="2000" i="0">
                <a:solidFill>
                  <a:srgbClr val="FFFF00"/>
                </a:solidFill>
                <a:latin typeface="Bernhard Modern Roman" charset="0"/>
              </a:rPr>
              <a:t>	</a:t>
            </a:r>
            <a:r>
              <a:rPr lang="en-US" altLang="en-US" sz="2000" i="0">
                <a:solidFill>
                  <a:schemeClr val="bg1"/>
                </a:solidFill>
                <a:latin typeface="Bernhard Modern Roman" charset="0"/>
              </a:rPr>
              <a:t>Moderate fertility  </a:t>
            </a:r>
          </a:p>
          <a:p>
            <a:pPr>
              <a:lnSpc>
                <a:spcPct val="70000"/>
              </a:lnSpc>
              <a:spcBef>
                <a:spcPct val="5000"/>
              </a:spcBef>
            </a:pPr>
            <a:r>
              <a:rPr lang="en-US" altLang="en-US" sz="2000" i="0">
                <a:solidFill>
                  <a:schemeClr val="bg1"/>
                </a:solidFill>
                <a:latin typeface="Bernhard Modern Roman" charset="0"/>
              </a:rPr>
              <a:t>	No drought</a:t>
            </a:r>
          </a:p>
          <a:p>
            <a:pPr>
              <a:lnSpc>
                <a:spcPct val="70000"/>
              </a:lnSpc>
              <a:spcBef>
                <a:spcPct val="5000"/>
              </a:spcBef>
            </a:pPr>
            <a:endParaRPr lang="en-US" altLang="en-US" sz="2000" i="0">
              <a:solidFill>
                <a:srgbClr val="FFFF00"/>
              </a:solidFill>
              <a:latin typeface="Bernhard Modern Roman" charset="0"/>
            </a:endParaRPr>
          </a:p>
          <a:p>
            <a:pPr>
              <a:lnSpc>
                <a:spcPct val="70000"/>
              </a:lnSpc>
              <a:spcBef>
                <a:spcPct val="5000"/>
              </a:spcBef>
            </a:pPr>
            <a:r>
              <a:rPr lang="en-US" altLang="en-US" sz="2000" i="0">
                <a:solidFill>
                  <a:srgbClr val="FF00FF"/>
                </a:solidFill>
                <a:latin typeface="Bernhard Modern Roman" charset="0"/>
              </a:rPr>
              <a:t>Bloom Period:	</a:t>
            </a:r>
          </a:p>
          <a:p>
            <a:pPr>
              <a:lnSpc>
                <a:spcPct val="70000"/>
              </a:lnSpc>
              <a:spcBef>
                <a:spcPct val="5000"/>
              </a:spcBef>
            </a:pPr>
            <a:r>
              <a:rPr lang="en-US" altLang="en-US" sz="2000" i="0">
                <a:solidFill>
                  <a:srgbClr val="FFFF00"/>
                </a:solidFill>
                <a:latin typeface="Bernhard Modern Roman" charset="0"/>
              </a:rPr>
              <a:t>	</a:t>
            </a:r>
            <a:r>
              <a:rPr lang="en-US" altLang="en-US" sz="2000" i="0">
                <a:solidFill>
                  <a:schemeClr val="bg1"/>
                </a:solidFill>
                <a:latin typeface="Bernhard Modern Roman" charset="0"/>
              </a:rPr>
              <a:t>June – August</a:t>
            </a:r>
          </a:p>
          <a:p>
            <a:pPr>
              <a:lnSpc>
                <a:spcPct val="70000"/>
              </a:lnSpc>
              <a:spcBef>
                <a:spcPct val="5000"/>
              </a:spcBef>
            </a:pPr>
            <a:endParaRPr lang="en-US" altLang="en-US" sz="2000" i="0">
              <a:solidFill>
                <a:srgbClr val="FFFF00"/>
              </a:solidFill>
              <a:latin typeface="Bernhard Modern Roman" charset="0"/>
            </a:endParaRPr>
          </a:p>
          <a:p>
            <a:pPr>
              <a:lnSpc>
                <a:spcPct val="70000"/>
              </a:lnSpc>
              <a:spcBef>
                <a:spcPct val="5000"/>
              </a:spcBef>
            </a:pPr>
            <a:r>
              <a:rPr lang="en-US" altLang="en-US" sz="2000" i="0">
                <a:solidFill>
                  <a:srgbClr val="FF00FF"/>
                </a:solidFill>
                <a:latin typeface="Bernhard Modern Roman" charset="0"/>
              </a:rPr>
              <a:t>Culture Concerns:</a:t>
            </a:r>
          </a:p>
          <a:p>
            <a:pPr>
              <a:lnSpc>
                <a:spcPct val="70000"/>
              </a:lnSpc>
              <a:spcBef>
                <a:spcPct val="5000"/>
              </a:spcBef>
            </a:pPr>
            <a:r>
              <a:rPr lang="en-US" altLang="en-US" sz="2000" i="0">
                <a:solidFill>
                  <a:srgbClr val="FFFF00"/>
                </a:solidFill>
                <a:latin typeface="Bernhard Modern Roman" charset="0"/>
              </a:rPr>
              <a:t>	</a:t>
            </a:r>
            <a:r>
              <a:rPr lang="en-US" altLang="en-US" sz="2000" i="0">
                <a:solidFill>
                  <a:schemeClr val="bg1"/>
                </a:solidFill>
                <a:latin typeface="Bernhard Modern Roman" charset="0"/>
              </a:rPr>
              <a:t>Tender perennial </a:t>
            </a:r>
          </a:p>
          <a:p>
            <a:pPr>
              <a:lnSpc>
                <a:spcPct val="70000"/>
              </a:lnSpc>
              <a:spcBef>
                <a:spcPct val="5000"/>
              </a:spcBef>
            </a:pPr>
            <a:endParaRPr lang="en-US" altLang="en-US" i="0">
              <a:solidFill>
                <a:schemeClr val="hlink"/>
              </a:solidFill>
              <a:latin typeface="GoudyOlSt BT" charset="0"/>
            </a:endParaRPr>
          </a:p>
        </p:txBody>
      </p:sp>
      <p:sp>
        <p:nvSpPr>
          <p:cNvPr id="736261" name="Rectangle 5"/>
          <p:cNvSpPr>
            <a:spLocks noChangeArrowheads="1"/>
          </p:cNvSpPr>
          <p:nvPr/>
        </p:nvSpPr>
        <p:spPr bwMode="auto">
          <a:xfrm>
            <a:off x="4876800" y="5791200"/>
            <a:ext cx="21066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i="0">
                <a:solidFill>
                  <a:schemeClr val="hlink"/>
                </a:solidFill>
                <a:latin typeface="GoudyOlSt BT" charset="0"/>
              </a:rPr>
              <a:t>Duranta erecta</a:t>
            </a:r>
          </a:p>
        </p:txBody>
      </p:sp>
    </p:spTree>
  </p:cSld>
  <p:clrMapOvr>
    <a:masterClrMapping/>
  </p:clrMapOvr>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4"/>
          <p:cNvSpPr>
            <a:spLocks noGrp="1"/>
          </p:cNvSpPr>
          <p:nvPr>
            <p:ph type="sldNum" sz="quarter" idx="12"/>
          </p:nvPr>
        </p:nvSpPr>
        <p:spPr/>
        <p:txBody>
          <a:bodyPr/>
          <a:lstStyle/>
          <a:p>
            <a:fld id="{2D7A9D57-B545-764B-9DC2-85FDC0C3E2A8}" type="slidenum">
              <a:rPr lang="en-US" altLang="en-US"/>
              <a:pPr/>
              <a:t>184</a:t>
            </a:fld>
            <a:endParaRPr lang="en-US" altLang="en-US"/>
          </a:p>
        </p:txBody>
      </p:sp>
      <p:pic>
        <p:nvPicPr>
          <p:cNvPr id="737282" name="Picture 2" descr="Image1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4400" y="1524000"/>
            <a:ext cx="3205163" cy="4310063"/>
          </a:xfrm>
          <a:prstGeom prst="rect">
            <a:avLst/>
          </a:prstGeom>
          <a:noFill/>
          <a:extLst>
            <a:ext uri="{909E8E84-426E-40DD-AFC4-6F175D3DCCD1}">
              <a14:hiddenFill xmlns:a14="http://schemas.microsoft.com/office/drawing/2010/main">
                <a:solidFill>
                  <a:srgbClr val="FFFFFF"/>
                </a:solidFill>
              </a14:hiddenFill>
            </a:ext>
          </a:extLst>
        </p:spPr>
      </p:pic>
      <p:sp>
        <p:nvSpPr>
          <p:cNvPr id="737283" name="Rectangle 3"/>
          <p:cNvSpPr>
            <a:spLocks noChangeArrowheads="1"/>
          </p:cNvSpPr>
          <p:nvPr/>
        </p:nvSpPr>
        <p:spPr bwMode="auto">
          <a:xfrm>
            <a:off x="914400" y="1295400"/>
            <a:ext cx="2667000" cy="502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0">
                <a:solidFill>
                  <a:srgbClr val="FF00FF"/>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marL="342900" indent="-342900">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fontAlgn="base">
              <a:spcBef>
                <a:spcPct val="0"/>
              </a:spcBef>
              <a:spcAft>
                <a:spcPct val="0"/>
              </a:spcAft>
              <a:defRPr sz="2400">
                <a:solidFill>
                  <a:schemeClr val="tx1"/>
                </a:solidFill>
                <a:latin typeface="Times New Roman" charset="0"/>
              </a:defRPr>
            </a:lvl6pPr>
            <a:lvl7pPr marL="2971800" indent="-228600" fontAlgn="base">
              <a:spcBef>
                <a:spcPct val="0"/>
              </a:spcBef>
              <a:spcAft>
                <a:spcPct val="0"/>
              </a:spcAft>
              <a:defRPr sz="2400">
                <a:solidFill>
                  <a:schemeClr val="tx1"/>
                </a:solidFill>
                <a:latin typeface="Times New Roman" charset="0"/>
              </a:defRPr>
            </a:lvl7pPr>
            <a:lvl8pPr marL="3429000" indent="-228600" fontAlgn="base">
              <a:spcBef>
                <a:spcPct val="0"/>
              </a:spcBef>
              <a:spcAft>
                <a:spcPct val="0"/>
              </a:spcAft>
              <a:defRPr sz="2400">
                <a:solidFill>
                  <a:schemeClr val="tx1"/>
                </a:solidFill>
                <a:latin typeface="Times New Roman" charset="0"/>
              </a:defRPr>
            </a:lvl8pPr>
            <a:lvl9pPr marL="3886200" indent="-228600" fontAlgn="base">
              <a:spcBef>
                <a:spcPct val="0"/>
              </a:spcBef>
              <a:spcAft>
                <a:spcPct val="0"/>
              </a:spcAft>
              <a:defRPr sz="2400">
                <a:solidFill>
                  <a:schemeClr val="tx1"/>
                </a:solidFill>
                <a:latin typeface="Times New Roman" charset="0"/>
              </a:defRPr>
            </a:lvl9pPr>
          </a:lstStyle>
          <a:p>
            <a:pPr>
              <a:lnSpc>
                <a:spcPct val="70000"/>
              </a:lnSpc>
              <a:spcBef>
                <a:spcPct val="5000"/>
              </a:spcBef>
            </a:pPr>
            <a:endParaRPr lang="en-US" altLang="en-US" i="0">
              <a:solidFill>
                <a:srgbClr val="FF00FF"/>
              </a:solidFill>
              <a:latin typeface="Bernhard Modern Roman" charset="0"/>
            </a:endParaRPr>
          </a:p>
          <a:p>
            <a:pPr>
              <a:lnSpc>
                <a:spcPct val="70000"/>
              </a:lnSpc>
              <a:spcBef>
                <a:spcPct val="5000"/>
              </a:spcBef>
            </a:pPr>
            <a:r>
              <a:rPr lang="en-US" altLang="en-US" sz="2000" i="0">
                <a:solidFill>
                  <a:srgbClr val="FF00FF"/>
                </a:solidFill>
                <a:latin typeface="Bernhard Modern Roman" charset="0"/>
              </a:rPr>
              <a:t>Characteristics:  </a:t>
            </a:r>
            <a:endParaRPr lang="en-US" altLang="en-US" sz="2000" i="0">
              <a:solidFill>
                <a:srgbClr val="FFFF00"/>
              </a:solidFill>
              <a:latin typeface="Bernhard Modern Roman" charset="0"/>
            </a:endParaRPr>
          </a:p>
          <a:p>
            <a:pPr>
              <a:lnSpc>
                <a:spcPct val="70000"/>
              </a:lnSpc>
              <a:spcBef>
                <a:spcPct val="5000"/>
              </a:spcBef>
            </a:pPr>
            <a:r>
              <a:rPr lang="en-US" altLang="en-US" sz="2000" i="0">
                <a:solidFill>
                  <a:srgbClr val="FFFF00"/>
                </a:solidFill>
                <a:latin typeface="Bernhard Modern Roman" charset="0"/>
              </a:rPr>
              <a:t>	</a:t>
            </a:r>
            <a:r>
              <a:rPr lang="en-US" altLang="en-US" sz="2000" i="0">
                <a:solidFill>
                  <a:schemeClr val="bg1"/>
                </a:solidFill>
                <a:latin typeface="Bernhard Modern Roman" charset="0"/>
              </a:rPr>
              <a:t>Nectar source</a:t>
            </a:r>
          </a:p>
          <a:p>
            <a:pPr>
              <a:lnSpc>
                <a:spcPct val="70000"/>
              </a:lnSpc>
              <a:spcBef>
                <a:spcPct val="5000"/>
              </a:spcBef>
            </a:pPr>
            <a:r>
              <a:rPr lang="en-US" altLang="en-US" sz="2000" i="0">
                <a:solidFill>
                  <a:schemeClr val="bg1"/>
                </a:solidFill>
                <a:latin typeface="Bernhard Modern Roman" charset="0"/>
              </a:rPr>
              <a:t>	Shrub-like</a:t>
            </a:r>
          </a:p>
          <a:p>
            <a:pPr>
              <a:lnSpc>
                <a:spcPct val="70000"/>
              </a:lnSpc>
              <a:spcBef>
                <a:spcPct val="5000"/>
              </a:spcBef>
            </a:pPr>
            <a:r>
              <a:rPr lang="en-US" altLang="en-US" sz="2000" i="0">
                <a:solidFill>
                  <a:schemeClr val="bg1"/>
                </a:solidFill>
                <a:latin typeface="Bernhard Modern Roman" charset="0"/>
              </a:rPr>
              <a:t>	36-48 inches tall</a:t>
            </a:r>
          </a:p>
          <a:p>
            <a:pPr>
              <a:lnSpc>
                <a:spcPct val="70000"/>
              </a:lnSpc>
              <a:spcBef>
                <a:spcPct val="5000"/>
              </a:spcBef>
            </a:pPr>
            <a:endParaRPr lang="en-US" altLang="en-US" sz="2000" i="0">
              <a:solidFill>
                <a:srgbClr val="FF00FF"/>
              </a:solidFill>
              <a:latin typeface="Bernhard Modern Roman" charset="0"/>
            </a:endParaRPr>
          </a:p>
          <a:p>
            <a:pPr>
              <a:lnSpc>
                <a:spcPct val="70000"/>
              </a:lnSpc>
              <a:spcBef>
                <a:spcPct val="5000"/>
              </a:spcBef>
            </a:pPr>
            <a:r>
              <a:rPr lang="en-US" altLang="en-US" sz="2000" i="0">
                <a:solidFill>
                  <a:srgbClr val="FF00FF"/>
                </a:solidFill>
                <a:latin typeface="Bernhard Modern Roman" charset="0"/>
              </a:rPr>
              <a:t>Location:</a:t>
            </a:r>
          </a:p>
          <a:p>
            <a:pPr>
              <a:lnSpc>
                <a:spcPct val="70000"/>
              </a:lnSpc>
              <a:spcBef>
                <a:spcPct val="5000"/>
              </a:spcBef>
            </a:pPr>
            <a:r>
              <a:rPr lang="en-US" altLang="en-US" sz="2000" i="0">
                <a:solidFill>
                  <a:srgbClr val="FFFF00"/>
                </a:solidFill>
                <a:latin typeface="Bernhard Modern Roman" charset="0"/>
              </a:rPr>
              <a:t>	</a:t>
            </a:r>
            <a:r>
              <a:rPr lang="en-US" altLang="en-US" sz="2000" i="0">
                <a:solidFill>
                  <a:schemeClr val="bg1"/>
                </a:solidFill>
                <a:latin typeface="Bernhard Modern Roman" charset="0"/>
              </a:rPr>
              <a:t>Full sun</a:t>
            </a:r>
          </a:p>
          <a:p>
            <a:pPr>
              <a:lnSpc>
                <a:spcPct val="70000"/>
              </a:lnSpc>
              <a:spcBef>
                <a:spcPct val="5000"/>
              </a:spcBef>
            </a:pPr>
            <a:endParaRPr lang="en-US" altLang="en-US" sz="2000" i="0">
              <a:solidFill>
                <a:srgbClr val="FFFF00"/>
              </a:solidFill>
              <a:latin typeface="Bernhard Modern Roman" charset="0"/>
            </a:endParaRPr>
          </a:p>
          <a:p>
            <a:pPr>
              <a:lnSpc>
                <a:spcPct val="70000"/>
              </a:lnSpc>
              <a:spcBef>
                <a:spcPct val="5000"/>
              </a:spcBef>
            </a:pPr>
            <a:r>
              <a:rPr lang="en-US" altLang="en-US" sz="2000" i="0">
                <a:solidFill>
                  <a:srgbClr val="FF00FF"/>
                </a:solidFill>
                <a:latin typeface="Bernhard Modern Roman" charset="0"/>
              </a:rPr>
              <a:t>Plant Spacing:</a:t>
            </a:r>
          </a:p>
          <a:p>
            <a:pPr>
              <a:lnSpc>
                <a:spcPct val="70000"/>
              </a:lnSpc>
              <a:spcBef>
                <a:spcPct val="5000"/>
              </a:spcBef>
            </a:pPr>
            <a:r>
              <a:rPr lang="en-US" altLang="en-US" sz="2000" i="0">
                <a:solidFill>
                  <a:srgbClr val="FFFF00"/>
                </a:solidFill>
                <a:latin typeface="Bernhard Modern Roman" charset="0"/>
              </a:rPr>
              <a:t>	</a:t>
            </a:r>
            <a:r>
              <a:rPr lang="en-US" altLang="en-US" sz="2000" i="0">
                <a:solidFill>
                  <a:schemeClr val="bg1"/>
                </a:solidFill>
                <a:latin typeface="Bernhard Modern Roman" charset="0"/>
              </a:rPr>
              <a:t>24-26 inch centers</a:t>
            </a:r>
          </a:p>
          <a:p>
            <a:pPr>
              <a:lnSpc>
                <a:spcPct val="70000"/>
              </a:lnSpc>
              <a:spcBef>
                <a:spcPct val="5000"/>
              </a:spcBef>
            </a:pPr>
            <a:endParaRPr lang="en-US" altLang="en-US" sz="2000" i="0">
              <a:solidFill>
                <a:srgbClr val="FFFF00"/>
              </a:solidFill>
              <a:latin typeface="Bernhard Modern Roman" charset="0"/>
            </a:endParaRPr>
          </a:p>
          <a:p>
            <a:pPr>
              <a:lnSpc>
                <a:spcPct val="70000"/>
              </a:lnSpc>
              <a:spcBef>
                <a:spcPct val="5000"/>
              </a:spcBef>
            </a:pPr>
            <a:r>
              <a:rPr lang="en-US" altLang="en-US" sz="2000" i="0">
                <a:solidFill>
                  <a:srgbClr val="FF00FF"/>
                </a:solidFill>
                <a:latin typeface="Bernhard Modern Roman" charset="0"/>
              </a:rPr>
              <a:t>Care and Feeding:  </a:t>
            </a:r>
          </a:p>
          <a:p>
            <a:pPr>
              <a:lnSpc>
                <a:spcPct val="70000"/>
              </a:lnSpc>
              <a:spcBef>
                <a:spcPct val="5000"/>
              </a:spcBef>
            </a:pPr>
            <a:r>
              <a:rPr lang="en-US" altLang="en-US" sz="2000" i="0">
                <a:solidFill>
                  <a:srgbClr val="FFFF00"/>
                </a:solidFill>
                <a:latin typeface="Bernhard Modern Roman" charset="0"/>
              </a:rPr>
              <a:t>	</a:t>
            </a:r>
            <a:r>
              <a:rPr lang="en-US" altLang="en-US" sz="2000" i="0">
                <a:solidFill>
                  <a:schemeClr val="bg1"/>
                </a:solidFill>
                <a:latin typeface="Bernhard Modern Roman" charset="0"/>
              </a:rPr>
              <a:t>Heavy fertility </a:t>
            </a:r>
          </a:p>
          <a:p>
            <a:pPr>
              <a:lnSpc>
                <a:spcPct val="70000"/>
              </a:lnSpc>
              <a:spcBef>
                <a:spcPct val="5000"/>
              </a:spcBef>
            </a:pPr>
            <a:r>
              <a:rPr lang="en-US" altLang="en-US" sz="2000" i="0">
                <a:solidFill>
                  <a:schemeClr val="bg1"/>
                </a:solidFill>
                <a:latin typeface="Bernhard Modern Roman" charset="0"/>
              </a:rPr>
              <a:t>	No drought</a:t>
            </a:r>
          </a:p>
          <a:p>
            <a:pPr>
              <a:lnSpc>
                <a:spcPct val="70000"/>
              </a:lnSpc>
              <a:spcBef>
                <a:spcPct val="5000"/>
              </a:spcBef>
            </a:pPr>
            <a:endParaRPr lang="en-US" altLang="en-US" sz="2000" i="0">
              <a:solidFill>
                <a:srgbClr val="FFFF00"/>
              </a:solidFill>
              <a:latin typeface="Bernhard Modern Roman" charset="0"/>
            </a:endParaRPr>
          </a:p>
          <a:p>
            <a:pPr>
              <a:lnSpc>
                <a:spcPct val="70000"/>
              </a:lnSpc>
              <a:spcBef>
                <a:spcPct val="5000"/>
              </a:spcBef>
            </a:pPr>
            <a:r>
              <a:rPr lang="en-US" altLang="en-US" sz="2000" i="0">
                <a:solidFill>
                  <a:srgbClr val="FF00FF"/>
                </a:solidFill>
                <a:latin typeface="Bernhard Modern Roman" charset="0"/>
              </a:rPr>
              <a:t>Bloom Period:	</a:t>
            </a:r>
          </a:p>
          <a:p>
            <a:pPr>
              <a:lnSpc>
                <a:spcPct val="70000"/>
              </a:lnSpc>
              <a:spcBef>
                <a:spcPct val="5000"/>
              </a:spcBef>
            </a:pPr>
            <a:r>
              <a:rPr lang="en-US" altLang="en-US" sz="2000" i="0">
                <a:solidFill>
                  <a:srgbClr val="FFFF00"/>
                </a:solidFill>
                <a:latin typeface="Bernhard Modern Roman" charset="0"/>
              </a:rPr>
              <a:t>	</a:t>
            </a:r>
            <a:r>
              <a:rPr lang="en-US" altLang="en-US" sz="2000" i="0">
                <a:solidFill>
                  <a:schemeClr val="bg1"/>
                </a:solidFill>
                <a:latin typeface="Bernhard Modern Roman" charset="0"/>
              </a:rPr>
              <a:t>June – November</a:t>
            </a:r>
          </a:p>
          <a:p>
            <a:pPr>
              <a:lnSpc>
                <a:spcPct val="70000"/>
              </a:lnSpc>
              <a:spcBef>
                <a:spcPct val="5000"/>
              </a:spcBef>
            </a:pPr>
            <a:endParaRPr lang="en-US" altLang="en-US" sz="2000" i="0">
              <a:solidFill>
                <a:srgbClr val="FFFF00"/>
              </a:solidFill>
              <a:latin typeface="Bernhard Modern Roman" charset="0"/>
            </a:endParaRPr>
          </a:p>
          <a:p>
            <a:pPr>
              <a:lnSpc>
                <a:spcPct val="70000"/>
              </a:lnSpc>
              <a:spcBef>
                <a:spcPct val="5000"/>
              </a:spcBef>
            </a:pPr>
            <a:r>
              <a:rPr lang="en-US" altLang="en-US" sz="2000" i="0">
                <a:solidFill>
                  <a:srgbClr val="FF00FF"/>
                </a:solidFill>
                <a:latin typeface="Bernhard Modern Roman" charset="0"/>
              </a:rPr>
              <a:t>Culture Concerns:</a:t>
            </a:r>
          </a:p>
          <a:p>
            <a:pPr>
              <a:lnSpc>
                <a:spcPct val="70000"/>
              </a:lnSpc>
              <a:spcBef>
                <a:spcPct val="5000"/>
              </a:spcBef>
            </a:pPr>
            <a:r>
              <a:rPr lang="en-US" altLang="en-US" sz="2000" i="0">
                <a:solidFill>
                  <a:srgbClr val="FFFF00"/>
                </a:solidFill>
                <a:latin typeface="Bernhard Modern Roman" charset="0"/>
              </a:rPr>
              <a:t>	</a:t>
            </a:r>
            <a:r>
              <a:rPr lang="en-US" altLang="en-US" sz="2000" i="0">
                <a:solidFill>
                  <a:schemeClr val="bg1"/>
                </a:solidFill>
                <a:latin typeface="Bernhard Modern Roman" charset="0"/>
              </a:rPr>
              <a:t>Aphids</a:t>
            </a:r>
          </a:p>
          <a:p>
            <a:pPr>
              <a:lnSpc>
                <a:spcPct val="70000"/>
              </a:lnSpc>
              <a:spcBef>
                <a:spcPct val="5000"/>
              </a:spcBef>
            </a:pPr>
            <a:endParaRPr lang="en-US" altLang="en-US" sz="2000" i="0">
              <a:solidFill>
                <a:schemeClr val="bg1"/>
              </a:solidFill>
              <a:latin typeface="Bernhard Modern Roman" charset="0"/>
            </a:endParaRPr>
          </a:p>
        </p:txBody>
      </p:sp>
      <p:sp>
        <p:nvSpPr>
          <p:cNvPr id="737284" name="Rectangle 4"/>
          <p:cNvSpPr>
            <a:spLocks noChangeArrowheads="1"/>
          </p:cNvSpPr>
          <p:nvPr/>
        </p:nvSpPr>
        <p:spPr bwMode="auto">
          <a:xfrm>
            <a:off x="4876800" y="5818188"/>
            <a:ext cx="30464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i="0">
                <a:solidFill>
                  <a:schemeClr val="hlink"/>
                </a:solidFill>
                <a:latin typeface="GoudyOlSt BT" charset="0"/>
              </a:rPr>
              <a:t>Cuphea micropetalum</a:t>
            </a:r>
          </a:p>
        </p:txBody>
      </p:sp>
      <p:sp>
        <p:nvSpPr>
          <p:cNvPr id="737285" name="Rectangle 5"/>
          <p:cNvSpPr>
            <a:spLocks noChangeArrowheads="1"/>
          </p:cNvSpPr>
          <p:nvPr/>
        </p:nvSpPr>
        <p:spPr bwMode="auto">
          <a:xfrm>
            <a:off x="2209800" y="457200"/>
            <a:ext cx="4284663" cy="823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4800" i="0">
                <a:solidFill>
                  <a:srgbClr val="FFFF00"/>
                </a:solidFill>
                <a:latin typeface="GoudyOlSt BT" charset="0"/>
              </a:rPr>
              <a:t>Tall Cigar Plant</a:t>
            </a:r>
          </a:p>
        </p:txBody>
      </p:sp>
    </p:spTree>
  </p:cSld>
  <p:clrMapOvr>
    <a:masterClrMapping/>
  </p:clrMapOvr>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3"/>
          <p:cNvSpPr>
            <a:spLocks noGrp="1"/>
          </p:cNvSpPr>
          <p:nvPr>
            <p:ph type="sldNum" sz="quarter" idx="12"/>
          </p:nvPr>
        </p:nvSpPr>
        <p:spPr/>
        <p:txBody>
          <a:bodyPr/>
          <a:lstStyle/>
          <a:p>
            <a:fld id="{243907DB-D174-9047-8AE5-FBD315E5D222}" type="slidenum">
              <a:rPr lang="en-US" altLang="en-US"/>
              <a:pPr/>
              <a:t>185</a:t>
            </a:fld>
            <a:endParaRPr lang="en-US" altLang="en-US"/>
          </a:p>
        </p:txBody>
      </p:sp>
      <p:pic>
        <p:nvPicPr>
          <p:cNvPr id="738306" name="Picture 2" descr="salfairi"/>
          <p:cNvPicPr>
            <a:picLocks noChangeAspect="1" noChangeArrowheads="1"/>
          </p:cNvPicPr>
          <p:nvPr/>
        </p:nvPicPr>
        <p:blipFill>
          <a:blip r:embed="rId2">
            <a:lum bright="-2000" contrast="22000"/>
            <a:extLst>
              <a:ext uri="{28A0092B-C50C-407E-A947-70E740481C1C}">
                <a14:useLocalDpi xmlns:a14="http://schemas.microsoft.com/office/drawing/2010/main" val="0"/>
              </a:ext>
            </a:extLst>
          </a:blip>
          <a:srcRect/>
          <a:stretch>
            <a:fillRect/>
          </a:stretch>
        </p:blipFill>
        <p:spPr bwMode="auto">
          <a:xfrm>
            <a:off x="3048000" y="1828800"/>
            <a:ext cx="5486400" cy="4114800"/>
          </a:xfrm>
          <a:prstGeom prst="rect">
            <a:avLst/>
          </a:prstGeom>
          <a:noFill/>
          <a:extLst>
            <a:ext uri="{909E8E84-426E-40DD-AFC4-6F175D3DCCD1}">
              <a14:hiddenFill xmlns:a14="http://schemas.microsoft.com/office/drawing/2010/main">
                <a:solidFill>
                  <a:srgbClr val="FFFFFF"/>
                </a:solidFill>
              </a14:hiddenFill>
            </a:ext>
          </a:extLst>
        </p:spPr>
      </p:pic>
      <p:sp>
        <p:nvSpPr>
          <p:cNvPr id="738307" name="Rectangle 3"/>
          <p:cNvSpPr>
            <a:spLocks noChangeArrowheads="1"/>
          </p:cNvSpPr>
          <p:nvPr/>
        </p:nvSpPr>
        <p:spPr bwMode="auto">
          <a:xfrm>
            <a:off x="2438400" y="228600"/>
            <a:ext cx="4332288" cy="823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4800" i="0">
                <a:solidFill>
                  <a:srgbClr val="FFFF00"/>
                </a:solidFill>
                <a:latin typeface="GoudyOlSt BT" charset="0"/>
              </a:rPr>
              <a:t>Mealy Cup Sage</a:t>
            </a:r>
          </a:p>
        </p:txBody>
      </p:sp>
      <p:sp>
        <p:nvSpPr>
          <p:cNvPr id="738308" name="Rectangle 4"/>
          <p:cNvSpPr>
            <a:spLocks noChangeArrowheads="1"/>
          </p:cNvSpPr>
          <p:nvPr/>
        </p:nvSpPr>
        <p:spPr bwMode="auto">
          <a:xfrm>
            <a:off x="457200" y="1219200"/>
            <a:ext cx="3048000" cy="502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0">
                <a:solidFill>
                  <a:srgbClr val="FF00FF"/>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marL="342900" indent="-342900">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fontAlgn="base">
              <a:spcBef>
                <a:spcPct val="0"/>
              </a:spcBef>
              <a:spcAft>
                <a:spcPct val="0"/>
              </a:spcAft>
              <a:defRPr sz="2400">
                <a:solidFill>
                  <a:schemeClr val="tx1"/>
                </a:solidFill>
                <a:latin typeface="Times New Roman" charset="0"/>
              </a:defRPr>
            </a:lvl6pPr>
            <a:lvl7pPr marL="2971800" indent="-228600" fontAlgn="base">
              <a:spcBef>
                <a:spcPct val="0"/>
              </a:spcBef>
              <a:spcAft>
                <a:spcPct val="0"/>
              </a:spcAft>
              <a:defRPr sz="2400">
                <a:solidFill>
                  <a:schemeClr val="tx1"/>
                </a:solidFill>
                <a:latin typeface="Times New Roman" charset="0"/>
              </a:defRPr>
            </a:lvl7pPr>
            <a:lvl8pPr marL="3429000" indent="-228600" fontAlgn="base">
              <a:spcBef>
                <a:spcPct val="0"/>
              </a:spcBef>
              <a:spcAft>
                <a:spcPct val="0"/>
              </a:spcAft>
              <a:defRPr sz="2400">
                <a:solidFill>
                  <a:schemeClr val="tx1"/>
                </a:solidFill>
                <a:latin typeface="Times New Roman" charset="0"/>
              </a:defRPr>
            </a:lvl8pPr>
            <a:lvl9pPr marL="3886200" indent="-228600" fontAlgn="base">
              <a:spcBef>
                <a:spcPct val="0"/>
              </a:spcBef>
              <a:spcAft>
                <a:spcPct val="0"/>
              </a:spcAft>
              <a:defRPr sz="2400">
                <a:solidFill>
                  <a:schemeClr val="tx1"/>
                </a:solidFill>
                <a:latin typeface="Times New Roman" charset="0"/>
              </a:defRPr>
            </a:lvl9pPr>
          </a:lstStyle>
          <a:p>
            <a:pPr>
              <a:lnSpc>
                <a:spcPct val="70000"/>
              </a:lnSpc>
              <a:spcBef>
                <a:spcPct val="5000"/>
              </a:spcBef>
            </a:pPr>
            <a:endParaRPr lang="en-US" altLang="en-US" i="0">
              <a:solidFill>
                <a:srgbClr val="FF00FF"/>
              </a:solidFill>
              <a:latin typeface="Bernhard Modern Roman" charset="0"/>
            </a:endParaRPr>
          </a:p>
          <a:p>
            <a:pPr>
              <a:lnSpc>
                <a:spcPct val="70000"/>
              </a:lnSpc>
              <a:spcBef>
                <a:spcPct val="5000"/>
              </a:spcBef>
            </a:pPr>
            <a:r>
              <a:rPr lang="en-US" altLang="en-US" sz="2000" i="0">
                <a:solidFill>
                  <a:srgbClr val="FF00FF"/>
                </a:solidFill>
                <a:latin typeface="Bernhard Modern Roman" charset="0"/>
              </a:rPr>
              <a:t>Characteristics:  </a:t>
            </a:r>
            <a:endParaRPr lang="en-US" altLang="en-US" sz="2000" i="0">
              <a:solidFill>
                <a:srgbClr val="FFFF00"/>
              </a:solidFill>
              <a:latin typeface="Bernhard Modern Roman" charset="0"/>
            </a:endParaRPr>
          </a:p>
          <a:p>
            <a:pPr>
              <a:lnSpc>
                <a:spcPct val="70000"/>
              </a:lnSpc>
              <a:spcBef>
                <a:spcPct val="5000"/>
              </a:spcBef>
            </a:pPr>
            <a:r>
              <a:rPr lang="en-US" altLang="en-US" sz="2000" i="0">
                <a:solidFill>
                  <a:srgbClr val="FFFF00"/>
                </a:solidFill>
                <a:latin typeface="Bernhard Modern Roman" charset="0"/>
              </a:rPr>
              <a:t>	</a:t>
            </a:r>
            <a:r>
              <a:rPr lang="en-US" altLang="en-US" sz="2000" i="0">
                <a:solidFill>
                  <a:schemeClr val="bg1"/>
                </a:solidFill>
                <a:latin typeface="Bernhard Modern Roman" charset="0"/>
              </a:rPr>
              <a:t>Nectar source</a:t>
            </a:r>
          </a:p>
          <a:p>
            <a:pPr>
              <a:lnSpc>
                <a:spcPct val="70000"/>
              </a:lnSpc>
              <a:spcBef>
                <a:spcPct val="5000"/>
              </a:spcBef>
            </a:pPr>
            <a:r>
              <a:rPr lang="en-US" altLang="en-US" sz="2000" i="0">
                <a:solidFill>
                  <a:schemeClr val="bg1"/>
                </a:solidFill>
                <a:latin typeface="Bernhard Modern Roman" charset="0"/>
              </a:rPr>
              <a:t>	Mounding</a:t>
            </a:r>
          </a:p>
          <a:p>
            <a:pPr>
              <a:lnSpc>
                <a:spcPct val="70000"/>
              </a:lnSpc>
              <a:spcBef>
                <a:spcPct val="5000"/>
              </a:spcBef>
            </a:pPr>
            <a:r>
              <a:rPr lang="en-US" altLang="en-US" sz="2000" i="0">
                <a:solidFill>
                  <a:schemeClr val="bg1"/>
                </a:solidFill>
                <a:latin typeface="Bernhard Modern Roman" charset="0"/>
              </a:rPr>
              <a:t>	24-28 inches tall</a:t>
            </a:r>
          </a:p>
          <a:p>
            <a:pPr>
              <a:lnSpc>
                <a:spcPct val="70000"/>
              </a:lnSpc>
              <a:spcBef>
                <a:spcPct val="5000"/>
              </a:spcBef>
            </a:pPr>
            <a:endParaRPr lang="en-US" altLang="en-US" sz="2000" i="0">
              <a:solidFill>
                <a:srgbClr val="FF00FF"/>
              </a:solidFill>
              <a:latin typeface="Bernhard Modern Roman" charset="0"/>
            </a:endParaRPr>
          </a:p>
          <a:p>
            <a:pPr>
              <a:lnSpc>
                <a:spcPct val="70000"/>
              </a:lnSpc>
              <a:spcBef>
                <a:spcPct val="5000"/>
              </a:spcBef>
            </a:pPr>
            <a:r>
              <a:rPr lang="en-US" altLang="en-US" sz="2000" i="0">
                <a:solidFill>
                  <a:srgbClr val="FF00FF"/>
                </a:solidFill>
                <a:latin typeface="Bernhard Modern Roman" charset="0"/>
              </a:rPr>
              <a:t>Location:</a:t>
            </a:r>
          </a:p>
          <a:p>
            <a:pPr>
              <a:lnSpc>
                <a:spcPct val="70000"/>
              </a:lnSpc>
              <a:spcBef>
                <a:spcPct val="5000"/>
              </a:spcBef>
            </a:pPr>
            <a:r>
              <a:rPr lang="en-US" altLang="en-US" sz="2000" i="0">
                <a:solidFill>
                  <a:srgbClr val="FFFF00"/>
                </a:solidFill>
                <a:latin typeface="Bernhard Modern Roman" charset="0"/>
              </a:rPr>
              <a:t>	</a:t>
            </a:r>
            <a:r>
              <a:rPr lang="en-US" altLang="en-US" sz="2000" i="0">
                <a:solidFill>
                  <a:schemeClr val="bg1"/>
                </a:solidFill>
                <a:latin typeface="Bernhard Modern Roman" charset="0"/>
              </a:rPr>
              <a:t>Full sun</a:t>
            </a:r>
          </a:p>
          <a:p>
            <a:pPr>
              <a:lnSpc>
                <a:spcPct val="70000"/>
              </a:lnSpc>
              <a:spcBef>
                <a:spcPct val="5000"/>
              </a:spcBef>
            </a:pPr>
            <a:endParaRPr lang="en-US" altLang="en-US" sz="2000" i="0">
              <a:solidFill>
                <a:srgbClr val="FFFF00"/>
              </a:solidFill>
              <a:latin typeface="Bernhard Modern Roman" charset="0"/>
            </a:endParaRPr>
          </a:p>
          <a:p>
            <a:pPr>
              <a:lnSpc>
                <a:spcPct val="70000"/>
              </a:lnSpc>
              <a:spcBef>
                <a:spcPct val="5000"/>
              </a:spcBef>
            </a:pPr>
            <a:r>
              <a:rPr lang="en-US" altLang="en-US" sz="2000" i="0">
                <a:solidFill>
                  <a:srgbClr val="FF00FF"/>
                </a:solidFill>
                <a:latin typeface="Bernhard Modern Roman" charset="0"/>
              </a:rPr>
              <a:t>Plant Spacing:</a:t>
            </a:r>
          </a:p>
          <a:p>
            <a:pPr>
              <a:lnSpc>
                <a:spcPct val="70000"/>
              </a:lnSpc>
              <a:spcBef>
                <a:spcPct val="5000"/>
              </a:spcBef>
            </a:pPr>
            <a:r>
              <a:rPr lang="en-US" altLang="en-US" sz="2000" i="0">
                <a:solidFill>
                  <a:srgbClr val="FFFF00"/>
                </a:solidFill>
                <a:latin typeface="Bernhard Modern Roman" charset="0"/>
              </a:rPr>
              <a:t>	</a:t>
            </a:r>
            <a:r>
              <a:rPr lang="en-US" altLang="en-US" sz="2000" i="0">
                <a:solidFill>
                  <a:schemeClr val="bg1"/>
                </a:solidFill>
                <a:latin typeface="Bernhard Modern Roman" charset="0"/>
              </a:rPr>
              <a:t>5-6 inch centers</a:t>
            </a:r>
          </a:p>
          <a:p>
            <a:pPr>
              <a:lnSpc>
                <a:spcPct val="70000"/>
              </a:lnSpc>
              <a:spcBef>
                <a:spcPct val="5000"/>
              </a:spcBef>
            </a:pPr>
            <a:endParaRPr lang="en-US" altLang="en-US" sz="2000" i="0">
              <a:solidFill>
                <a:srgbClr val="FFFF00"/>
              </a:solidFill>
              <a:latin typeface="Bernhard Modern Roman" charset="0"/>
            </a:endParaRPr>
          </a:p>
          <a:p>
            <a:pPr>
              <a:lnSpc>
                <a:spcPct val="70000"/>
              </a:lnSpc>
              <a:spcBef>
                <a:spcPct val="5000"/>
              </a:spcBef>
            </a:pPr>
            <a:r>
              <a:rPr lang="en-US" altLang="en-US" sz="2000" i="0">
                <a:solidFill>
                  <a:srgbClr val="FF00FF"/>
                </a:solidFill>
                <a:latin typeface="Bernhard Modern Roman" charset="0"/>
              </a:rPr>
              <a:t>Care and Feeding:  </a:t>
            </a:r>
          </a:p>
          <a:p>
            <a:pPr>
              <a:lnSpc>
                <a:spcPct val="70000"/>
              </a:lnSpc>
              <a:spcBef>
                <a:spcPct val="5000"/>
              </a:spcBef>
            </a:pPr>
            <a:r>
              <a:rPr lang="en-US" altLang="en-US" sz="2000" i="0">
                <a:solidFill>
                  <a:srgbClr val="FFFF00"/>
                </a:solidFill>
                <a:latin typeface="Bernhard Modern Roman" charset="0"/>
              </a:rPr>
              <a:t>	</a:t>
            </a:r>
            <a:r>
              <a:rPr lang="en-US" altLang="en-US" sz="2000" i="0">
                <a:solidFill>
                  <a:schemeClr val="bg1"/>
                </a:solidFill>
                <a:latin typeface="Bernhard Modern Roman" charset="0"/>
              </a:rPr>
              <a:t>Moderate fertility  </a:t>
            </a:r>
          </a:p>
          <a:p>
            <a:pPr>
              <a:lnSpc>
                <a:spcPct val="70000"/>
              </a:lnSpc>
              <a:spcBef>
                <a:spcPct val="5000"/>
              </a:spcBef>
            </a:pPr>
            <a:r>
              <a:rPr lang="en-US" altLang="en-US" sz="2000" i="0">
                <a:solidFill>
                  <a:schemeClr val="bg1"/>
                </a:solidFill>
                <a:latin typeface="Bernhard Modern Roman" charset="0"/>
              </a:rPr>
              <a:t>	No drought</a:t>
            </a:r>
          </a:p>
          <a:p>
            <a:pPr>
              <a:lnSpc>
                <a:spcPct val="70000"/>
              </a:lnSpc>
              <a:spcBef>
                <a:spcPct val="5000"/>
              </a:spcBef>
            </a:pPr>
            <a:endParaRPr lang="en-US" altLang="en-US" sz="2000" i="0">
              <a:solidFill>
                <a:srgbClr val="FFFF00"/>
              </a:solidFill>
              <a:latin typeface="Bernhard Modern Roman" charset="0"/>
            </a:endParaRPr>
          </a:p>
          <a:p>
            <a:pPr>
              <a:lnSpc>
                <a:spcPct val="70000"/>
              </a:lnSpc>
              <a:spcBef>
                <a:spcPct val="5000"/>
              </a:spcBef>
            </a:pPr>
            <a:r>
              <a:rPr lang="en-US" altLang="en-US" sz="2000" i="0">
                <a:solidFill>
                  <a:srgbClr val="FF00FF"/>
                </a:solidFill>
                <a:latin typeface="Bernhard Modern Roman" charset="0"/>
              </a:rPr>
              <a:t>Bloom Period:	</a:t>
            </a:r>
          </a:p>
          <a:p>
            <a:pPr>
              <a:lnSpc>
                <a:spcPct val="70000"/>
              </a:lnSpc>
              <a:spcBef>
                <a:spcPct val="5000"/>
              </a:spcBef>
            </a:pPr>
            <a:r>
              <a:rPr lang="en-US" altLang="en-US" sz="2000" i="0">
                <a:solidFill>
                  <a:srgbClr val="FFFF00"/>
                </a:solidFill>
                <a:latin typeface="Bernhard Modern Roman" charset="0"/>
              </a:rPr>
              <a:t>	</a:t>
            </a:r>
            <a:r>
              <a:rPr lang="en-US" altLang="en-US" sz="2000" i="0">
                <a:solidFill>
                  <a:schemeClr val="bg1"/>
                </a:solidFill>
                <a:latin typeface="Bernhard Modern Roman" charset="0"/>
              </a:rPr>
              <a:t>June – October</a:t>
            </a:r>
          </a:p>
          <a:p>
            <a:pPr>
              <a:lnSpc>
                <a:spcPct val="70000"/>
              </a:lnSpc>
              <a:spcBef>
                <a:spcPct val="5000"/>
              </a:spcBef>
            </a:pPr>
            <a:endParaRPr lang="en-US" altLang="en-US" sz="2000" i="0">
              <a:solidFill>
                <a:srgbClr val="FFFF00"/>
              </a:solidFill>
              <a:latin typeface="Bernhard Modern Roman" charset="0"/>
            </a:endParaRPr>
          </a:p>
          <a:p>
            <a:pPr>
              <a:lnSpc>
                <a:spcPct val="70000"/>
              </a:lnSpc>
              <a:spcBef>
                <a:spcPct val="5000"/>
              </a:spcBef>
            </a:pPr>
            <a:r>
              <a:rPr lang="en-US" altLang="en-US" sz="2000" i="0">
                <a:solidFill>
                  <a:srgbClr val="FF00FF"/>
                </a:solidFill>
                <a:latin typeface="Bernhard Modern Roman" charset="0"/>
              </a:rPr>
              <a:t>Culture Concerns:</a:t>
            </a:r>
          </a:p>
          <a:p>
            <a:pPr>
              <a:lnSpc>
                <a:spcPct val="70000"/>
              </a:lnSpc>
              <a:spcBef>
                <a:spcPct val="5000"/>
              </a:spcBef>
            </a:pPr>
            <a:r>
              <a:rPr lang="en-US" altLang="en-US" sz="2000" i="0">
                <a:solidFill>
                  <a:srgbClr val="FF00FF"/>
                </a:solidFill>
                <a:latin typeface="Bernhard Modern Roman" charset="0"/>
              </a:rPr>
              <a:t>	</a:t>
            </a:r>
            <a:r>
              <a:rPr lang="en-US" altLang="en-US" sz="2000" i="0">
                <a:solidFill>
                  <a:schemeClr val="bg1"/>
                </a:solidFill>
                <a:latin typeface="Bernhard Modern Roman" charset="0"/>
              </a:rPr>
              <a:t>Well drained soils</a:t>
            </a:r>
          </a:p>
          <a:p>
            <a:pPr>
              <a:lnSpc>
                <a:spcPct val="70000"/>
              </a:lnSpc>
              <a:spcBef>
                <a:spcPct val="5000"/>
              </a:spcBef>
            </a:pPr>
            <a:r>
              <a:rPr lang="en-US" altLang="en-US" sz="2000" i="0">
                <a:solidFill>
                  <a:srgbClr val="FFFF00"/>
                </a:solidFill>
                <a:latin typeface="Bernhard Modern Roman" charset="0"/>
              </a:rPr>
              <a:t>	</a:t>
            </a:r>
            <a:r>
              <a:rPr lang="en-US" altLang="en-US" sz="2000" i="0">
                <a:solidFill>
                  <a:schemeClr val="bg1"/>
                </a:solidFill>
                <a:latin typeface="Bernhard Modern Roman" charset="0"/>
              </a:rPr>
              <a:t>Aphids</a:t>
            </a:r>
          </a:p>
          <a:p>
            <a:pPr>
              <a:lnSpc>
                <a:spcPct val="70000"/>
              </a:lnSpc>
              <a:spcBef>
                <a:spcPct val="5000"/>
              </a:spcBef>
            </a:pPr>
            <a:endParaRPr lang="en-US" altLang="en-US" i="0">
              <a:solidFill>
                <a:schemeClr val="hlink"/>
              </a:solidFill>
              <a:latin typeface="GoudyOlSt BT" charset="0"/>
            </a:endParaRPr>
          </a:p>
        </p:txBody>
      </p:sp>
      <p:sp>
        <p:nvSpPr>
          <p:cNvPr id="738309" name="Rectangle 5"/>
          <p:cNvSpPr>
            <a:spLocks noChangeArrowheads="1"/>
          </p:cNvSpPr>
          <p:nvPr/>
        </p:nvSpPr>
        <p:spPr bwMode="auto">
          <a:xfrm>
            <a:off x="4800600" y="6019800"/>
            <a:ext cx="23272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i="0">
                <a:solidFill>
                  <a:schemeClr val="hlink"/>
                </a:solidFill>
                <a:latin typeface="GoudyOlSt BT" charset="0"/>
              </a:rPr>
              <a:t>Salvia farinaceae</a:t>
            </a:r>
          </a:p>
        </p:txBody>
      </p:sp>
    </p:spTree>
  </p:cSld>
  <p:clrMapOvr>
    <a:masterClrMapping/>
  </p:clrMapOvr>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4"/>
          <p:cNvSpPr>
            <a:spLocks noGrp="1"/>
          </p:cNvSpPr>
          <p:nvPr>
            <p:ph type="sldNum" sz="quarter" idx="12"/>
          </p:nvPr>
        </p:nvSpPr>
        <p:spPr/>
        <p:txBody>
          <a:bodyPr/>
          <a:lstStyle/>
          <a:p>
            <a:fld id="{6B0DC7FC-D314-D344-8F36-033C43B3AE86}" type="slidenum">
              <a:rPr lang="en-US" altLang="en-US"/>
              <a:pPr/>
              <a:t>186</a:t>
            </a:fld>
            <a:endParaRPr lang="en-US" altLang="en-US"/>
          </a:p>
        </p:txBody>
      </p:sp>
      <p:pic>
        <p:nvPicPr>
          <p:cNvPr id="739330" name="Picture 2" descr="PISTIL1"/>
          <p:cNvPicPr>
            <a:picLocks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3352800" y="1828800"/>
            <a:ext cx="5257800" cy="39433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
        <p:nvSpPr>
          <p:cNvPr id="739331" name="Rectangle 3"/>
          <p:cNvSpPr>
            <a:spLocks noChangeArrowheads="1"/>
          </p:cNvSpPr>
          <p:nvPr/>
        </p:nvSpPr>
        <p:spPr bwMode="auto">
          <a:xfrm>
            <a:off x="3470275" y="304800"/>
            <a:ext cx="2409825" cy="8239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spAutoFit/>
          </a:bodyPr>
          <a:lstStyle/>
          <a:p>
            <a:pPr algn="ctr"/>
            <a:r>
              <a:rPr lang="en-US" altLang="en-US" sz="4800" i="0">
                <a:solidFill>
                  <a:srgbClr val="FFFF00"/>
                </a:solidFill>
                <a:latin typeface="GoudyOlSt BT" charset="0"/>
              </a:rPr>
              <a:t>Hibiscus</a:t>
            </a:r>
          </a:p>
        </p:txBody>
      </p:sp>
      <p:sp>
        <p:nvSpPr>
          <p:cNvPr id="739332" name="Rectangle 4"/>
          <p:cNvSpPr>
            <a:spLocks noChangeArrowheads="1"/>
          </p:cNvSpPr>
          <p:nvPr/>
        </p:nvSpPr>
        <p:spPr bwMode="auto">
          <a:xfrm>
            <a:off x="457200" y="1219200"/>
            <a:ext cx="2667000" cy="502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0">
                <a:solidFill>
                  <a:srgbClr val="FF00FF"/>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marL="342900" indent="-342900">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fontAlgn="base">
              <a:spcBef>
                <a:spcPct val="0"/>
              </a:spcBef>
              <a:spcAft>
                <a:spcPct val="0"/>
              </a:spcAft>
              <a:defRPr sz="2400">
                <a:solidFill>
                  <a:schemeClr val="tx1"/>
                </a:solidFill>
                <a:latin typeface="Times New Roman" charset="0"/>
              </a:defRPr>
            </a:lvl6pPr>
            <a:lvl7pPr marL="2971800" indent="-228600" fontAlgn="base">
              <a:spcBef>
                <a:spcPct val="0"/>
              </a:spcBef>
              <a:spcAft>
                <a:spcPct val="0"/>
              </a:spcAft>
              <a:defRPr sz="2400">
                <a:solidFill>
                  <a:schemeClr val="tx1"/>
                </a:solidFill>
                <a:latin typeface="Times New Roman" charset="0"/>
              </a:defRPr>
            </a:lvl7pPr>
            <a:lvl8pPr marL="3429000" indent="-228600" fontAlgn="base">
              <a:spcBef>
                <a:spcPct val="0"/>
              </a:spcBef>
              <a:spcAft>
                <a:spcPct val="0"/>
              </a:spcAft>
              <a:defRPr sz="2400">
                <a:solidFill>
                  <a:schemeClr val="tx1"/>
                </a:solidFill>
                <a:latin typeface="Times New Roman" charset="0"/>
              </a:defRPr>
            </a:lvl8pPr>
            <a:lvl9pPr marL="3886200" indent="-228600" fontAlgn="base">
              <a:spcBef>
                <a:spcPct val="0"/>
              </a:spcBef>
              <a:spcAft>
                <a:spcPct val="0"/>
              </a:spcAft>
              <a:defRPr sz="2400">
                <a:solidFill>
                  <a:schemeClr val="tx1"/>
                </a:solidFill>
                <a:latin typeface="Times New Roman" charset="0"/>
              </a:defRPr>
            </a:lvl9pPr>
          </a:lstStyle>
          <a:p>
            <a:pPr>
              <a:lnSpc>
                <a:spcPct val="70000"/>
              </a:lnSpc>
              <a:spcBef>
                <a:spcPct val="5000"/>
              </a:spcBef>
            </a:pPr>
            <a:endParaRPr lang="en-US" altLang="en-US" i="0">
              <a:solidFill>
                <a:srgbClr val="FF00FF"/>
              </a:solidFill>
              <a:latin typeface="Bernhard Modern Roman" charset="0"/>
            </a:endParaRPr>
          </a:p>
          <a:p>
            <a:pPr>
              <a:lnSpc>
                <a:spcPct val="70000"/>
              </a:lnSpc>
              <a:spcBef>
                <a:spcPct val="5000"/>
              </a:spcBef>
            </a:pPr>
            <a:r>
              <a:rPr lang="en-US" altLang="en-US" sz="2000" i="0">
                <a:solidFill>
                  <a:srgbClr val="FF00FF"/>
                </a:solidFill>
                <a:latin typeface="Bernhard Modern Roman" charset="0"/>
              </a:rPr>
              <a:t>Characteristics:  </a:t>
            </a:r>
            <a:endParaRPr lang="en-US" altLang="en-US" sz="2000" i="0">
              <a:solidFill>
                <a:srgbClr val="FFFF00"/>
              </a:solidFill>
              <a:latin typeface="Bernhard Modern Roman" charset="0"/>
            </a:endParaRPr>
          </a:p>
          <a:p>
            <a:pPr>
              <a:lnSpc>
                <a:spcPct val="70000"/>
              </a:lnSpc>
              <a:spcBef>
                <a:spcPct val="5000"/>
              </a:spcBef>
            </a:pPr>
            <a:r>
              <a:rPr lang="en-US" altLang="en-US" sz="2000" i="0">
                <a:solidFill>
                  <a:srgbClr val="FFFF00"/>
                </a:solidFill>
                <a:latin typeface="Bernhard Modern Roman" charset="0"/>
              </a:rPr>
              <a:t>	</a:t>
            </a:r>
            <a:r>
              <a:rPr lang="en-US" altLang="en-US" sz="2000" i="0">
                <a:solidFill>
                  <a:schemeClr val="bg1"/>
                </a:solidFill>
                <a:latin typeface="Bernhard Modern Roman" charset="0"/>
              </a:rPr>
              <a:t>Nectar source</a:t>
            </a:r>
          </a:p>
          <a:p>
            <a:pPr>
              <a:lnSpc>
                <a:spcPct val="70000"/>
              </a:lnSpc>
              <a:spcBef>
                <a:spcPct val="5000"/>
              </a:spcBef>
            </a:pPr>
            <a:r>
              <a:rPr lang="en-US" altLang="en-US" sz="2000" i="0">
                <a:solidFill>
                  <a:schemeClr val="bg1"/>
                </a:solidFill>
                <a:latin typeface="Bernhard Modern Roman" charset="0"/>
              </a:rPr>
              <a:t>	Shrub-like</a:t>
            </a:r>
          </a:p>
          <a:p>
            <a:pPr>
              <a:lnSpc>
                <a:spcPct val="70000"/>
              </a:lnSpc>
              <a:spcBef>
                <a:spcPct val="5000"/>
              </a:spcBef>
            </a:pPr>
            <a:r>
              <a:rPr lang="en-US" altLang="en-US" sz="2000" i="0">
                <a:solidFill>
                  <a:schemeClr val="bg1"/>
                </a:solidFill>
                <a:latin typeface="Bernhard Modern Roman" charset="0"/>
              </a:rPr>
              <a:t>	30-48 inches tall</a:t>
            </a:r>
          </a:p>
          <a:p>
            <a:pPr>
              <a:lnSpc>
                <a:spcPct val="70000"/>
              </a:lnSpc>
              <a:spcBef>
                <a:spcPct val="5000"/>
              </a:spcBef>
            </a:pPr>
            <a:endParaRPr lang="en-US" altLang="en-US" sz="2000" i="0">
              <a:solidFill>
                <a:srgbClr val="FF00FF"/>
              </a:solidFill>
              <a:latin typeface="Bernhard Modern Roman" charset="0"/>
            </a:endParaRPr>
          </a:p>
          <a:p>
            <a:pPr>
              <a:lnSpc>
                <a:spcPct val="70000"/>
              </a:lnSpc>
              <a:spcBef>
                <a:spcPct val="5000"/>
              </a:spcBef>
            </a:pPr>
            <a:r>
              <a:rPr lang="en-US" altLang="en-US" sz="2000" i="0">
                <a:solidFill>
                  <a:srgbClr val="FF00FF"/>
                </a:solidFill>
                <a:latin typeface="Bernhard Modern Roman" charset="0"/>
              </a:rPr>
              <a:t>Location:</a:t>
            </a:r>
          </a:p>
          <a:p>
            <a:pPr>
              <a:lnSpc>
                <a:spcPct val="70000"/>
              </a:lnSpc>
              <a:spcBef>
                <a:spcPct val="5000"/>
              </a:spcBef>
            </a:pPr>
            <a:r>
              <a:rPr lang="en-US" altLang="en-US" sz="2000" i="0">
                <a:solidFill>
                  <a:srgbClr val="FFFF00"/>
                </a:solidFill>
                <a:latin typeface="Bernhard Modern Roman" charset="0"/>
              </a:rPr>
              <a:t>	</a:t>
            </a:r>
            <a:r>
              <a:rPr lang="en-US" altLang="en-US" sz="2000" i="0">
                <a:solidFill>
                  <a:schemeClr val="bg1"/>
                </a:solidFill>
                <a:latin typeface="Bernhard Modern Roman" charset="0"/>
              </a:rPr>
              <a:t>Full sun</a:t>
            </a:r>
          </a:p>
          <a:p>
            <a:pPr>
              <a:lnSpc>
                <a:spcPct val="70000"/>
              </a:lnSpc>
              <a:spcBef>
                <a:spcPct val="5000"/>
              </a:spcBef>
            </a:pPr>
            <a:endParaRPr lang="en-US" altLang="en-US" sz="2000" i="0">
              <a:solidFill>
                <a:srgbClr val="FFFF00"/>
              </a:solidFill>
              <a:latin typeface="Bernhard Modern Roman" charset="0"/>
            </a:endParaRPr>
          </a:p>
          <a:p>
            <a:pPr>
              <a:lnSpc>
                <a:spcPct val="70000"/>
              </a:lnSpc>
              <a:spcBef>
                <a:spcPct val="5000"/>
              </a:spcBef>
            </a:pPr>
            <a:r>
              <a:rPr lang="en-US" altLang="en-US" sz="2000" i="0">
                <a:solidFill>
                  <a:srgbClr val="FF00FF"/>
                </a:solidFill>
                <a:latin typeface="Bernhard Modern Roman" charset="0"/>
              </a:rPr>
              <a:t>Plant Spacing:</a:t>
            </a:r>
          </a:p>
          <a:p>
            <a:pPr>
              <a:lnSpc>
                <a:spcPct val="70000"/>
              </a:lnSpc>
              <a:spcBef>
                <a:spcPct val="5000"/>
              </a:spcBef>
            </a:pPr>
            <a:r>
              <a:rPr lang="en-US" altLang="en-US" sz="2000" i="0">
                <a:solidFill>
                  <a:srgbClr val="FFFF00"/>
                </a:solidFill>
                <a:latin typeface="Bernhard Modern Roman" charset="0"/>
              </a:rPr>
              <a:t>	</a:t>
            </a:r>
            <a:r>
              <a:rPr lang="en-US" altLang="en-US" sz="2000" i="0">
                <a:solidFill>
                  <a:schemeClr val="bg1"/>
                </a:solidFill>
                <a:latin typeface="Bernhard Modern Roman" charset="0"/>
              </a:rPr>
              <a:t>26-30 inch centers</a:t>
            </a:r>
          </a:p>
          <a:p>
            <a:pPr>
              <a:lnSpc>
                <a:spcPct val="70000"/>
              </a:lnSpc>
              <a:spcBef>
                <a:spcPct val="5000"/>
              </a:spcBef>
            </a:pPr>
            <a:endParaRPr lang="en-US" altLang="en-US" sz="2000" i="0">
              <a:solidFill>
                <a:srgbClr val="FFFF00"/>
              </a:solidFill>
              <a:latin typeface="Bernhard Modern Roman" charset="0"/>
            </a:endParaRPr>
          </a:p>
          <a:p>
            <a:pPr>
              <a:lnSpc>
                <a:spcPct val="70000"/>
              </a:lnSpc>
              <a:spcBef>
                <a:spcPct val="5000"/>
              </a:spcBef>
            </a:pPr>
            <a:r>
              <a:rPr lang="en-US" altLang="en-US" sz="2000" i="0">
                <a:solidFill>
                  <a:srgbClr val="FF00FF"/>
                </a:solidFill>
                <a:latin typeface="Bernhard Modern Roman" charset="0"/>
              </a:rPr>
              <a:t>Care and Feeding:  </a:t>
            </a:r>
          </a:p>
          <a:p>
            <a:pPr>
              <a:lnSpc>
                <a:spcPct val="70000"/>
              </a:lnSpc>
              <a:spcBef>
                <a:spcPct val="5000"/>
              </a:spcBef>
            </a:pPr>
            <a:r>
              <a:rPr lang="en-US" altLang="en-US" sz="2000" i="0">
                <a:solidFill>
                  <a:srgbClr val="FFFF00"/>
                </a:solidFill>
                <a:latin typeface="Bernhard Modern Roman" charset="0"/>
              </a:rPr>
              <a:t>	</a:t>
            </a:r>
            <a:r>
              <a:rPr lang="en-US" altLang="en-US" sz="2000" i="0">
                <a:solidFill>
                  <a:schemeClr val="bg1"/>
                </a:solidFill>
                <a:latin typeface="Bernhard Modern Roman" charset="0"/>
              </a:rPr>
              <a:t>Moderate fertility  </a:t>
            </a:r>
          </a:p>
          <a:p>
            <a:pPr>
              <a:lnSpc>
                <a:spcPct val="70000"/>
              </a:lnSpc>
              <a:spcBef>
                <a:spcPct val="5000"/>
              </a:spcBef>
            </a:pPr>
            <a:r>
              <a:rPr lang="en-US" altLang="en-US" sz="2000" i="0">
                <a:solidFill>
                  <a:schemeClr val="bg1"/>
                </a:solidFill>
                <a:latin typeface="Bernhard Modern Roman" charset="0"/>
              </a:rPr>
              <a:t>	No drought</a:t>
            </a:r>
          </a:p>
          <a:p>
            <a:pPr>
              <a:lnSpc>
                <a:spcPct val="70000"/>
              </a:lnSpc>
              <a:spcBef>
                <a:spcPct val="5000"/>
              </a:spcBef>
            </a:pPr>
            <a:endParaRPr lang="en-US" altLang="en-US" sz="2000" i="0">
              <a:solidFill>
                <a:srgbClr val="FFFF00"/>
              </a:solidFill>
              <a:latin typeface="Bernhard Modern Roman" charset="0"/>
            </a:endParaRPr>
          </a:p>
          <a:p>
            <a:pPr>
              <a:lnSpc>
                <a:spcPct val="70000"/>
              </a:lnSpc>
              <a:spcBef>
                <a:spcPct val="5000"/>
              </a:spcBef>
            </a:pPr>
            <a:r>
              <a:rPr lang="en-US" altLang="en-US" sz="2000" i="0">
                <a:solidFill>
                  <a:srgbClr val="FF00FF"/>
                </a:solidFill>
                <a:latin typeface="Bernhard Modern Roman" charset="0"/>
              </a:rPr>
              <a:t>Bloom Period:	</a:t>
            </a:r>
          </a:p>
          <a:p>
            <a:pPr>
              <a:lnSpc>
                <a:spcPct val="70000"/>
              </a:lnSpc>
              <a:spcBef>
                <a:spcPct val="5000"/>
              </a:spcBef>
            </a:pPr>
            <a:r>
              <a:rPr lang="en-US" altLang="en-US" sz="2000" i="0">
                <a:solidFill>
                  <a:srgbClr val="FFFF00"/>
                </a:solidFill>
                <a:latin typeface="Bernhard Modern Roman" charset="0"/>
              </a:rPr>
              <a:t>	</a:t>
            </a:r>
            <a:r>
              <a:rPr lang="en-US" altLang="en-US" sz="2000" i="0">
                <a:solidFill>
                  <a:schemeClr val="bg1"/>
                </a:solidFill>
                <a:latin typeface="Bernhard Modern Roman" charset="0"/>
              </a:rPr>
              <a:t>June – October</a:t>
            </a:r>
          </a:p>
          <a:p>
            <a:pPr>
              <a:lnSpc>
                <a:spcPct val="70000"/>
              </a:lnSpc>
              <a:spcBef>
                <a:spcPct val="5000"/>
              </a:spcBef>
            </a:pPr>
            <a:endParaRPr lang="en-US" altLang="en-US" sz="2000" i="0">
              <a:solidFill>
                <a:srgbClr val="FFFF00"/>
              </a:solidFill>
              <a:latin typeface="Bernhard Modern Roman" charset="0"/>
            </a:endParaRPr>
          </a:p>
          <a:p>
            <a:pPr>
              <a:lnSpc>
                <a:spcPct val="70000"/>
              </a:lnSpc>
              <a:spcBef>
                <a:spcPct val="5000"/>
              </a:spcBef>
            </a:pPr>
            <a:r>
              <a:rPr lang="en-US" altLang="en-US" sz="2000" i="0">
                <a:solidFill>
                  <a:srgbClr val="FF00FF"/>
                </a:solidFill>
                <a:latin typeface="Bernhard Modern Roman" charset="0"/>
              </a:rPr>
              <a:t>Culture Concerns:</a:t>
            </a:r>
          </a:p>
          <a:p>
            <a:pPr>
              <a:lnSpc>
                <a:spcPct val="70000"/>
              </a:lnSpc>
              <a:spcBef>
                <a:spcPct val="5000"/>
              </a:spcBef>
            </a:pPr>
            <a:r>
              <a:rPr lang="en-US" altLang="en-US" sz="2000" i="0">
                <a:solidFill>
                  <a:srgbClr val="FF00FF"/>
                </a:solidFill>
                <a:latin typeface="Bernhard Modern Roman" charset="0"/>
              </a:rPr>
              <a:t>	</a:t>
            </a:r>
            <a:r>
              <a:rPr lang="en-US" altLang="en-US" sz="2000" i="0">
                <a:solidFill>
                  <a:schemeClr val="bg1"/>
                </a:solidFill>
                <a:latin typeface="Bernhard Modern Roman" charset="0"/>
              </a:rPr>
              <a:t>Brought indoors</a:t>
            </a:r>
          </a:p>
          <a:p>
            <a:pPr>
              <a:lnSpc>
                <a:spcPct val="70000"/>
              </a:lnSpc>
              <a:spcBef>
                <a:spcPct val="5000"/>
              </a:spcBef>
            </a:pPr>
            <a:endParaRPr lang="en-US" altLang="en-US" sz="2000" i="0">
              <a:solidFill>
                <a:schemeClr val="bg1"/>
              </a:solidFill>
              <a:latin typeface="Bernhard Modern Roman" charset="0"/>
            </a:endParaRPr>
          </a:p>
        </p:txBody>
      </p:sp>
      <p:sp>
        <p:nvSpPr>
          <p:cNvPr id="739333" name="Rectangle 5"/>
          <p:cNvSpPr>
            <a:spLocks noChangeArrowheads="1"/>
          </p:cNvSpPr>
          <p:nvPr/>
        </p:nvSpPr>
        <p:spPr bwMode="auto">
          <a:xfrm>
            <a:off x="4724400" y="5818188"/>
            <a:ext cx="30749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i="0">
                <a:solidFill>
                  <a:schemeClr val="hlink"/>
                </a:solidFill>
                <a:latin typeface="GoudyOlSt BT" charset="0"/>
              </a:rPr>
              <a:t>Hibiscus rosa-sinensis</a:t>
            </a:r>
            <a:r>
              <a:rPr lang="en-US" altLang="en-US" sz="2000">
                <a:solidFill>
                  <a:schemeClr val="hlink"/>
                </a:solidFill>
                <a:latin typeface="GoudyOlSt BT" charset="0"/>
              </a:rPr>
              <a:t> </a:t>
            </a:r>
          </a:p>
        </p:txBody>
      </p:sp>
    </p:spTree>
  </p:cSld>
  <p:clrMapOvr>
    <a:masterClrMapping/>
  </p:clrMapOvr>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4"/>
          <p:cNvSpPr>
            <a:spLocks noGrp="1"/>
          </p:cNvSpPr>
          <p:nvPr>
            <p:ph type="sldNum" sz="quarter" idx="12"/>
          </p:nvPr>
        </p:nvSpPr>
        <p:spPr/>
        <p:txBody>
          <a:bodyPr/>
          <a:lstStyle/>
          <a:p>
            <a:fld id="{C7A4D2E4-998D-664B-88B6-1B0D411050DC}" type="slidenum">
              <a:rPr lang="en-US" altLang="en-US"/>
              <a:pPr/>
              <a:t>187</a:t>
            </a:fld>
            <a:endParaRPr lang="en-US" altLang="en-US"/>
          </a:p>
        </p:txBody>
      </p:sp>
      <p:sp>
        <p:nvSpPr>
          <p:cNvPr id="740354" name="Rectangle 2"/>
          <p:cNvSpPr>
            <a:spLocks noChangeArrowheads="1"/>
          </p:cNvSpPr>
          <p:nvPr/>
        </p:nvSpPr>
        <p:spPr bwMode="auto">
          <a:xfrm>
            <a:off x="2286000" y="228600"/>
            <a:ext cx="4105275" cy="823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4800" i="0">
                <a:solidFill>
                  <a:srgbClr val="FFFF00"/>
                </a:solidFill>
                <a:latin typeface="GoudyOlSt BT" charset="0"/>
              </a:rPr>
              <a:t>Texas Firebush</a:t>
            </a:r>
          </a:p>
        </p:txBody>
      </p:sp>
      <p:pic>
        <p:nvPicPr>
          <p:cNvPr id="740355" name="Picture 3" descr="firebush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0" y="1524000"/>
            <a:ext cx="4572000" cy="4498975"/>
          </a:xfrm>
          <a:prstGeom prst="rect">
            <a:avLst/>
          </a:prstGeom>
          <a:noFill/>
          <a:extLst>
            <a:ext uri="{909E8E84-426E-40DD-AFC4-6F175D3DCCD1}">
              <a14:hiddenFill xmlns:a14="http://schemas.microsoft.com/office/drawing/2010/main">
                <a:solidFill>
                  <a:srgbClr val="FFFFFF"/>
                </a:solidFill>
              </a14:hiddenFill>
            </a:ext>
          </a:extLst>
        </p:spPr>
      </p:pic>
      <p:sp>
        <p:nvSpPr>
          <p:cNvPr id="740356" name="Rectangle 4"/>
          <p:cNvSpPr>
            <a:spLocks noChangeArrowheads="1"/>
          </p:cNvSpPr>
          <p:nvPr/>
        </p:nvSpPr>
        <p:spPr bwMode="auto">
          <a:xfrm>
            <a:off x="457200" y="1219200"/>
            <a:ext cx="2667000" cy="502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0">
                <a:solidFill>
                  <a:srgbClr val="FF00FF"/>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marL="342900" indent="-342900">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fontAlgn="base">
              <a:spcBef>
                <a:spcPct val="0"/>
              </a:spcBef>
              <a:spcAft>
                <a:spcPct val="0"/>
              </a:spcAft>
              <a:defRPr sz="2400">
                <a:solidFill>
                  <a:schemeClr val="tx1"/>
                </a:solidFill>
                <a:latin typeface="Times New Roman" charset="0"/>
              </a:defRPr>
            </a:lvl6pPr>
            <a:lvl7pPr marL="2971800" indent="-228600" fontAlgn="base">
              <a:spcBef>
                <a:spcPct val="0"/>
              </a:spcBef>
              <a:spcAft>
                <a:spcPct val="0"/>
              </a:spcAft>
              <a:defRPr sz="2400">
                <a:solidFill>
                  <a:schemeClr val="tx1"/>
                </a:solidFill>
                <a:latin typeface="Times New Roman" charset="0"/>
              </a:defRPr>
            </a:lvl7pPr>
            <a:lvl8pPr marL="3429000" indent="-228600" fontAlgn="base">
              <a:spcBef>
                <a:spcPct val="0"/>
              </a:spcBef>
              <a:spcAft>
                <a:spcPct val="0"/>
              </a:spcAft>
              <a:defRPr sz="2400">
                <a:solidFill>
                  <a:schemeClr val="tx1"/>
                </a:solidFill>
                <a:latin typeface="Times New Roman" charset="0"/>
              </a:defRPr>
            </a:lvl8pPr>
            <a:lvl9pPr marL="3886200" indent="-228600" fontAlgn="base">
              <a:spcBef>
                <a:spcPct val="0"/>
              </a:spcBef>
              <a:spcAft>
                <a:spcPct val="0"/>
              </a:spcAft>
              <a:defRPr sz="2400">
                <a:solidFill>
                  <a:schemeClr val="tx1"/>
                </a:solidFill>
                <a:latin typeface="Times New Roman" charset="0"/>
              </a:defRPr>
            </a:lvl9pPr>
          </a:lstStyle>
          <a:p>
            <a:pPr>
              <a:lnSpc>
                <a:spcPct val="70000"/>
              </a:lnSpc>
              <a:spcBef>
                <a:spcPct val="5000"/>
              </a:spcBef>
            </a:pPr>
            <a:endParaRPr lang="en-US" altLang="en-US" i="0">
              <a:solidFill>
                <a:srgbClr val="FF00FF"/>
              </a:solidFill>
              <a:latin typeface="Bernhard Modern Roman" charset="0"/>
            </a:endParaRPr>
          </a:p>
          <a:p>
            <a:pPr>
              <a:lnSpc>
                <a:spcPct val="70000"/>
              </a:lnSpc>
              <a:spcBef>
                <a:spcPct val="5000"/>
              </a:spcBef>
            </a:pPr>
            <a:r>
              <a:rPr lang="en-US" altLang="en-US" sz="2000" i="0">
                <a:solidFill>
                  <a:srgbClr val="FF00FF"/>
                </a:solidFill>
                <a:latin typeface="Bernhard Modern Roman" charset="0"/>
              </a:rPr>
              <a:t>Characteristics:  </a:t>
            </a:r>
            <a:endParaRPr lang="en-US" altLang="en-US" sz="2000" i="0">
              <a:solidFill>
                <a:srgbClr val="FFFF00"/>
              </a:solidFill>
              <a:latin typeface="Bernhard Modern Roman" charset="0"/>
            </a:endParaRPr>
          </a:p>
          <a:p>
            <a:pPr>
              <a:lnSpc>
                <a:spcPct val="70000"/>
              </a:lnSpc>
              <a:spcBef>
                <a:spcPct val="5000"/>
              </a:spcBef>
            </a:pPr>
            <a:r>
              <a:rPr lang="en-US" altLang="en-US" sz="2000" i="0">
                <a:solidFill>
                  <a:srgbClr val="FFFF00"/>
                </a:solidFill>
                <a:latin typeface="Bernhard Modern Roman" charset="0"/>
              </a:rPr>
              <a:t>	</a:t>
            </a:r>
            <a:r>
              <a:rPr lang="en-US" altLang="en-US" sz="2000" i="0">
                <a:solidFill>
                  <a:schemeClr val="bg1"/>
                </a:solidFill>
                <a:latin typeface="Bernhard Modern Roman" charset="0"/>
              </a:rPr>
              <a:t>Nectar source</a:t>
            </a:r>
          </a:p>
          <a:p>
            <a:pPr>
              <a:lnSpc>
                <a:spcPct val="70000"/>
              </a:lnSpc>
              <a:spcBef>
                <a:spcPct val="5000"/>
              </a:spcBef>
            </a:pPr>
            <a:r>
              <a:rPr lang="en-US" altLang="en-US" sz="2000" i="0">
                <a:solidFill>
                  <a:schemeClr val="bg1"/>
                </a:solidFill>
                <a:latin typeface="Bernhard Modern Roman" charset="0"/>
              </a:rPr>
              <a:t>	Shrub-like</a:t>
            </a:r>
          </a:p>
          <a:p>
            <a:pPr>
              <a:lnSpc>
                <a:spcPct val="70000"/>
              </a:lnSpc>
              <a:spcBef>
                <a:spcPct val="5000"/>
              </a:spcBef>
            </a:pPr>
            <a:r>
              <a:rPr lang="en-US" altLang="en-US" sz="2000" i="0">
                <a:solidFill>
                  <a:schemeClr val="bg1"/>
                </a:solidFill>
                <a:latin typeface="Bernhard Modern Roman" charset="0"/>
              </a:rPr>
              <a:t>	14-24 inches tall</a:t>
            </a:r>
          </a:p>
          <a:p>
            <a:pPr>
              <a:lnSpc>
                <a:spcPct val="70000"/>
              </a:lnSpc>
              <a:spcBef>
                <a:spcPct val="5000"/>
              </a:spcBef>
            </a:pPr>
            <a:endParaRPr lang="en-US" altLang="en-US" sz="2000" i="0">
              <a:solidFill>
                <a:srgbClr val="FF00FF"/>
              </a:solidFill>
              <a:latin typeface="Bernhard Modern Roman" charset="0"/>
            </a:endParaRPr>
          </a:p>
          <a:p>
            <a:pPr>
              <a:lnSpc>
                <a:spcPct val="70000"/>
              </a:lnSpc>
              <a:spcBef>
                <a:spcPct val="5000"/>
              </a:spcBef>
            </a:pPr>
            <a:r>
              <a:rPr lang="en-US" altLang="en-US" sz="2000" i="0">
                <a:solidFill>
                  <a:srgbClr val="FF00FF"/>
                </a:solidFill>
                <a:latin typeface="Bernhard Modern Roman" charset="0"/>
              </a:rPr>
              <a:t>Location:</a:t>
            </a:r>
          </a:p>
          <a:p>
            <a:pPr>
              <a:lnSpc>
                <a:spcPct val="70000"/>
              </a:lnSpc>
              <a:spcBef>
                <a:spcPct val="5000"/>
              </a:spcBef>
            </a:pPr>
            <a:r>
              <a:rPr lang="en-US" altLang="en-US" sz="2000" i="0">
                <a:solidFill>
                  <a:srgbClr val="FFFF00"/>
                </a:solidFill>
                <a:latin typeface="Bernhard Modern Roman" charset="0"/>
              </a:rPr>
              <a:t>	</a:t>
            </a:r>
            <a:r>
              <a:rPr lang="en-US" altLang="en-US" sz="2000" i="0">
                <a:solidFill>
                  <a:schemeClr val="bg1"/>
                </a:solidFill>
                <a:latin typeface="Bernhard Modern Roman" charset="0"/>
              </a:rPr>
              <a:t>Full sun</a:t>
            </a:r>
          </a:p>
          <a:p>
            <a:pPr>
              <a:lnSpc>
                <a:spcPct val="70000"/>
              </a:lnSpc>
              <a:spcBef>
                <a:spcPct val="5000"/>
              </a:spcBef>
            </a:pPr>
            <a:endParaRPr lang="en-US" altLang="en-US" sz="2000" i="0">
              <a:solidFill>
                <a:srgbClr val="FFFF00"/>
              </a:solidFill>
              <a:latin typeface="Bernhard Modern Roman" charset="0"/>
            </a:endParaRPr>
          </a:p>
          <a:p>
            <a:pPr>
              <a:lnSpc>
                <a:spcPct val="70000"/>
              </a:lnSpc>
              <a:spcBef>
                <a:spcPct val="5000"/>
              </a:spcBef>
            </a:pPr>
            <a:r>
              <a:rPr lang="en-US" altLang="en-US" sz="2000" i="0">
                <a:solidFill>
                  <a:srgbClr val="FF00FF"/>
                </a:solidFill>
                <a:latin typeface="Bernhard Modern Roman" charset="0"/>
              </a:rPr>
              <a:t>Plant Spacing:</a:t>
            </a:r>
          </a:p>
          <a:p>
            <a:pPr>
              <a:lnSpc>
                <a:spcPct val="70000"/>
              </a:lnSpc>
              <a:spcBef>
                <a:spcPct val="5000"/>
              </a:spcBef>
            </a:pPr>
            <a:r>
              <a:rPr lang="en-US" altLang="en-US" sz="2000" i="0">
                <a:solidFill>
                  <a:srgbClr val="FFFF00"/>
                </a:solidFill>
                <a:latin typeface="Bernhard Modern Roman" charset="0"/>
              </a:rPr>
              <a:t>	</a:t>
            </a:r>
            <a:r>
              <a:rPr lang="en-US" altLang="en-US" sz="2000" i="0">
                <a:solidFill>
                  <a:schemeClr val="bg1"/>
                </a:solidFill>
                <a:latin typeface="Bernhard Modern Roman" charset="0"/>
              </a:rPr>
              <a:t>12 inch centers</a:t>
            </a:r>
          </a:p>
          <a:p>
            <a:pPr>
              <a:lnSpc>
                <a:spcPct val="70000"/>
              </a:lnSpc>
              <a:spcBef>
                <a:spcPct val="5000"/>
              </a:spcBef>
            </a:pPr>
            <a:endParaRPr lang="en-US" altLang="en-US" sz="2000" i="0">
              <a:solidFill>
                <a:srgbClr val="FFFF00"/>
              </a:solidFill>
              <a:latin typeface="Bernhard Modern Roman" charset="0"/>
            </a:endParaRPr>
          </a:p>
          <a:p>
            <a:pPr>
              <a:lnSpc>
                <a:spcPct val="70000"/>
              </a:lnSpc>
              <a:spcBef>
                <a:spcPct val="5000"/>
              </a:spcBef>
            </a:pPr>
            <a:r>
              <a:rPr lang="en-US" altLang="en-US" sz="2000" i="0">
                <a:solidFill>
                  <a:srgbClr val="FF00FF"/>
                </a:solidFill>
                <a:latin typeface="Bernhard Modern Roman" charset="0"/>
              </a:rPr>
              <a:t>Care and Feeding:  </a:t>
            </a:r>
          </a:p>
          <a:p>
            <a:pPr>
              <a:lnSpc>
                <a:spcPct val="70000"/>
              </a:lnSpc>
              <a:spcBef>
                <a:spcPct val="5000"/>
              </a:spcBef>
            </a:pPr>
            <a:r>
              <a:rPr lang="en-US" altLang="en-US" sz="2000" i="0">
                <a:solidFill>
                  <a:srgbClr val="FFFF00"/>
                </a:solidFill>
                <a:latin typeface="Bernhard Modern Roman" charset="0"/>
              </a:rPr>
              <a:t>	</a:t>
            </a:r>
            <a:r>
              <a:rPr lang="en-US" altLang="en-US" sz="2000" i="0">
                <a:solidFill>
                  <a:schemeClr val="bg1"/>
                </a:solidFill>
                <a:latin typeface="Bernhard Modern Roman" charset="0"/>
              </a:rPr>
              <a:t>Moderate fertility  </a:t>
            </a:r>
          </a:p>
          <a:p>
            <a:pPr>
              <a:lnSpc>
                <a:spcPct val="70000"/>
              </a:lnSpc>
              <a:spcBef>
                <a:spcPct val="5000"/>
              </a:spcBef>
            </a:pPr>
            <a:r>
              <a:rPr lang="en-US" altLang="en-US" sz="2000" i="0">
                <a:solidFill>
                  <a:schemeClr val="bg1"/>
                </a:solidFill>
                <a:latin typeface="Bernhard Modern Roman" charset="0"/>
              </a:rPr>
              <a:t>	Deer protection</a:t>
            </a:r>
          </a:p>
          <a:p>
            <a:pPr>
              <a:lnSpc>
                <a:spcPct val="70000"/>
              </a:lnSpc>
              <a:spcBef>
                <a:spcPct val="5000"/>
              </a:spcBef>
            </a:pPr>
            <a:endParaRPr lang="en-US" altLang="en-US" sz="2000" i="0">
              <a:solidFill>
                <a:srgbClr val="FFFF00"/>
              </a:solidFill>
              <a:latin typeface="Bernhard Modern Roman" charset="0"/>
            </a:endParaRPr>
          </a:p>
          <a:p>
            <a:pPr>
              <a:lnSpc>
                <a:spcPct val="70000"/>
              </a:lnSpc>
              <a:spcBef>
                <a:spcPct val="5000"/>
              </a:spcBef>
            </a:pPr>
            <a:r>
              <a:rPr lang="en-US" altLang="en-US" sz="2000" i="0">
                <a:solidFill>
                  <a:srgbClr val="FF00FF"/>
                </a:solidFill>
                <a:latin typeface="Bernhard Modern Roman" charset="0"/>
              </a:rPr>
              <a:t>Bloom Period:	</a:t>
            </a:r>
          </a:p>
          <a:p>
            <a:pPr>
              <a:lnSpc>
                <a:spcPct val="70000"/>
              </a:lnSpc>
              <a:spcBef>
                <a:spcPct val="5000"/>
              </a:spcBef>
            </a:pPr>
            <a:r>
              <a:rPr lang="en-US" altLang="en-US" sz="2000" i="0">
                <a:solidFill>
                  <a:srgbClr val="FFFF00"/>
                </a:solidFill>
                <a:latin typeface="Bernhard Modern Roman" charset="0"/>
              </a:rPr>
              <a:t>	</a:t>
            </a:r>
            <a:r>
              <a:rPr lang="en-US" altLang="en-US" sz="2000" i="0">
                <a:solidFill>
                  <a:schemeClr val="bg1"/>
                </a:solidFill>
                <a:latin typeface="Bernhard Modern Roman" charset="0"/>
              </a:rPr>
              <a:t>June – October</a:t>
            </a:r>
          </a:p>
          <a:p>
            <a:pPr>
              <a:lnSpc>
                <a:spcPct val="70000"/>
              </a:lnSpc>
              <a:spcBef>
                <a:spcPct val="5000"/>
              </a:spcBef>
            </a:pPr>
            <a:endParaRPr lang="en-US" altLang="en-US" sz="2000" i="0">
              <a:solidFill>
                <a:srgbClr val="FFFF00"/>
              </a:solidFill>
              <a:latin typeface="Bernhard Modern Roman" charset="0"/>
            </a:endParaRPr>
          </a:p>
          <a:p>
            <a:pPr>
              <a:lnSpc>
                <a:spcPct val="70000"/>
              </a:lnSpc>
              <a:spcBef>
                <a:spcPct val="5000"/>
              </a:spcBef>
            </a:pPr>
            <a:r>
              <a:rPr lang="en-US" altLang="en-US" sz="2000" i="0">
                <a:solidFill>
                  <a:srgbClr val="FF00FF"/>
                </a:solidFill>
                <a:latin typeface="Bernhard Modern Roman" charset="0"/>
              </a:rPr>
              <a:t>Culture Concerns:</a:t>
            </a:r>
          </a:p>
          <a:p>
            <a:pPr>
              <a:lnSpc>
                <a:spcPct val="70000"/>
              </a:lnSpc>
              <a:spcBef>
                <a:spcPct val="5000"/>
              </a:spcBef>
            </a:pPr>
            <a:r>
              <a:rPr lang="en-US" altLang="en-US" sz="2000" i="0">
                <a:solidFill>
                  <a:srgbClr val="FFFF00"/>
                </a:solidFill>
                <a:latin typeface="Bernhard Modern Roman" charset="0"/>
              </a:rPr>
              <a:t>	</a:t>
            </a:r>
            <a:r>
              <a:rPr lang="en-US" altLang="en-US" sz="2000" i="0">
                <a:solidFill>
                  <a:schemeClr val="bg1"/>
                </a:solidFill>
                <a:latin typeface="Bernhard Modern Roman" charset="0"/>
              </a:rPr>
              <a:t>Well drained soils</a:t>
            </a:r>
          </a:p>
          <a:p>
            <a:pPr>
              <a:lnSpc>
                <a:spcPct val="70000"/>
              </a:lnSpc>
              <a:spcBef>
                <a:spcPct val="5000"/>
              </a:spcBef>
            </a:pPr>
            <a:endParaRPr lang="en-US" altLang="en-US" i="0">
              <a:solidFill>
                <a:schemeClr val="hlink"/>
              </a:solidFill>
              <a:latin typeface="GoudyOlSt BT" charset="0"/>
            </a:endParaRPr>
          </a:p>
        </p:txBody>
      </p:sp>
      <p:sp>
        <p:nvSpPr>
          <p:cNvPr id="740357" name="Rectangle 5"/>
          <p:cNvSpPr>
            <a:spLocks noChangeArrowheads="1"/>
          </p:cNvSpPr>
          <p:nvPr/>
        </p:nvSpPr>
        <p:spPr bwMode="auto">
          <a:xfrm>
            <a:off x="5181600" y="6046788"/>
            <a:ext cx="21685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i="0">
                <a:solidFill>
                  <a:schemeClr val="hlink"/>
                </a:solidFill>
                <a:latin typeface="GoudyOlSt BT" charset="0"/>
              </a:rPr>
              <a:t>Hamelia patens</a:t>
            </a:r>
          </a:p>
        </p:txBody>
      </p:sp>
    </p:spTree>
  </p:cSld>
  <p:clrMapOvr>
    <a:masterClrMapping/>
  </p:clrMapOvr>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p:cNvSpPr>
            <a:spLocks noGrp="1"/>
          </p:cNvSpPr>
          <p:nvPr>
            <p:ph type="sldNum" sz="quarter" idx="12"/>
          </p:nvPr>
        </p:nvSpPr>
        <p:spPr/>
        <p:txBody>
          <a:bodyPr/>
          <a:lstStyle/>
          <a:p>
            <a:fld id="{C6C9B379-C8AE-1B4E-884F-DA98865464FD}" type="slidenum">
              <a:rPr lang="en-US" altLang="en-US"/>
              <a:pPr/>
              <a:t>188</a:t>
            </a:fld>
            <a:endParaRPr lang="en-US" altLang="en-US"/>
          </a:p>
        </p:txBody>
      </p:sp>
      <p:sp>
        <p:nvSpPr>
          <p:cNvPr id="741378" name="Rectangle 2"/>
          <p:cNvSpPr>
            <a:spLocks noChangeArrowheads="1"/>
          </p:cNvSpPr>
          <p:nvPr/>
        </p:nvSpPr>
        <p:spPr bwMode="auto">
          <a:xfrm>
            <a:off x="457200" y="1219200"/>
            <a:ext cx="2667000" cy="502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0">
                <a:solidFill>
                  <a:srgbClr val="FF00FF"/>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marL="342900" indent="-342900">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fontAlgn="base">
              <a:spcBef>
                <a:spcPct val="0"/>
              </a:spcBef>
              <a:spcAft>
                <a:spcPct val="0"/>
              </a:spcAft>
              <a:defRPr sz="2400">
                <a:solidFill>
                  <a:schemeClr val="tx1"/>
                </a:solidFill>
                <a:latin typeface="Times New Roman" charset="0"/>
              </a:defRPr>
            </a:lvl6pPr>
            <a:lvl7pPr marL="2971800" indent="-228600" fontAlgn="base">
              <a:spcBef>
                <a:spcPct val="0"/>
              </a:spcBef>
              <a:spcAft>
                <a:spcPct val="0"/>
              </a:spcAft>
              <a:defRPr sz="2400">
                <a:solidFill>
                  <a:schemeClr val="tx1"/>
                </a:solidFill>
                <a:latin typeface="Times New Roman" charset="0"/>
              </a:defRPr>
            </a:lvl7pPr>
            <a:lvl8pPr marL="3429000" indent="-228600" fontAlgn="base">
              <a:spcBef>
                <a:spcPct val="0"/>
              </a:spcBef>
              <a:spcAft>
                <a:spcPct val="0"/>
              </a:spcAft>
              <a:defRPr sz="2400">
                <a:solidFill>
                  <a:schemeClr val="tx1"/>
                </a:solidFill>
                <a:latin typeface="Times New Roman" charset="0"/>
              </a:defRPr>
            </a:lvl8pPr>
            <a:lvl9pPr marL="3886200" indent="-228600" fontAlgn="base">
              <a:spcBef>
                <a:spcPct val="0"/>
              </a:spcBef>
              <a:spcAft>
                <a:spcPct val="0"/>
              </a:spcAft>
              <a:defRPr sz="2400">
                <a:solidFill>
                  <a:schemeClr val="tx1"/>
                </a:solidFill>
                <a:latin typeface="Times New Roman" charset="0"/>
              </a:defRPr>
            </a:lvl9pPr>
          </a:lstStyle>
          <a:p>
            <a:pPr>
              <a:lnSpc>
                <a:spcPct val="70000"/>
              </a:lnSpc>
              <a:spcBef>
                <a:spcPct val="5000"/>
              </a:spcBef>
            </a:pPr>
            <a:endParaRPr lang="en-US" altLang="en-US" i="0">
              <a:solidFill>
                <a:srgbClr val="FF00FF"/>
              </a:solidFill>
              <a:latin typeface="Bernhard Modern Roman" charset="0"/>
            </a:endParaRPr>
          </a:p>
          <a:p>
            <a:pPr>
              <a:lnSpc>
                <a:spcPct val="70000"/>
              </a:lnSpc>
              <a:spcBef>
                <a:spcPct val="5000"/>
              </a:spcBef>
            </a:pPr>
            <a:r>
              <a:rPr lang="en-US" altLang="en-US" sz="2000" i="0">
                <a:solidFill>
                  <a:srgbClr val="FF00FF"/>
                </a:solidFill>
                <a:latin typeface="Bernhard Modern Roman" charset="0"/>
              </a:rPr>
              <a:t>Characteristics  </a:t>
            </a:r>
            <a:endParaRPr lang="en-US" altLang="en-US" sz="2000" i="0">
              <a:solidFill>
                <a:srgbClr val="FFFF00"/>
              </a:solidFill>
              <a:latin typeface="Bernhard Modern Roman" charset="0"/>
            </a:endParaRPr>
          </a:p>
          <a:p>
            <a:pPr>
              <a:lnSpc>
                <a:spcPct val="70000"/>
              </a:lnSpc>
              <a:spcBef>
                <a:spcPct val="5000"/>
              </a:spcBef>
            </a:pPr>
            <a:r>
              <a:rPr lang="en-US" altLang="en-US" sz="2000" i="0">
                <a:solidFill>
                  <a:srgbClr val="FFFF00"/>
                </a:solidFill>
                <a:latin typeface="Bernhard Modern Roman" charset="0"/>
              </a:rPr>
              <a:t>	</a:t>
            </a:r>
            <a:r>
              <a:rPr lang="en-US" altLang="en-US" sz="2000" i="0">
                <a:solidFill>
                  <a:schemeClr val="bg1"/>
                </a:solidFill>
                <a:latin typeface="Bernhard Modern Roman" charset="0"/>
              </a:rPr>
              <a:t>Nectar Source</a:t>
            </a:r>
          </a:p>
          <a:p>
            <a:pPr>
              <a:lnSpc>
                <a:spcPct val="70000"/>
              </a:lnSpc>
              <a:spcBef>
                <a:spcPct val="5000"/>
              </a:spcBef>
            </a:pPr>
            <a:endParaRPr lang="en-US" altLang="en-US" sz="2000" i="0">
              <a:solidFill>
                <a:srgbClr val="FF00FF"/>
              </a:solidFill>
              <a:latin typeface="Bernhard Modern Roman" charset="0"/>
            </a:endParaRPr>
          </a:p>
          <a:p>
            <a:pPr>
              <a:lnSpc>
                <a:spcPct val="70000"/>
              </a:lnSpc>
              <a:spcBef>
                <a:spcPct val="5000"/>
              </a:spcBef>
            </a:pPr>
            <a:r>
              <a:rPr lang="en-US" altLang="en-US" sz="2000" i="0">
                <a:solidFill>
                  <a:srgbClr val="FF00FF"/>
                </a:solidFill>
                <a:latin typeface="Bernhard Modern Roman" charset="0"/>
              </a:rPr>
              <a:t>Location:</a:t>
            </a:r>
          </a:p>
          <a:p>
            <a:pPr>
              <a:lnSpc>
                <a:spcPct val="70000"/>
              </a:lnSpc>
              <a:spcBef>
                <a:spcPct val="5000"/>
              </a:spcBef>
            </a:pPr>
            <a:r>
              <a:rPr lang="en-US" altLang="en-US" sz="2000" i="0">
                <a:solidFill>
                  <a:srgbClr val="FFFF00"/>
                </a:solidFill>
                <a:latin typeface="Bernhard Modern Roman" charset="0"/>
              </a:rPr>
              <a:t>	</a:t>
            </a:r>
            <a:r>
              <a:rPr lang="en-US" altLang="en-US" sz="2000" i="0">
                <a:solidFill>
                  <a:schemeClr val="bg1"/>
                </a:solidFill>
                <a:latin typeface="Bernhard Modern Roman" charset="0"/>
              </a:rPr>
              <a:t>Full Sun</a:t>
            </a:r>
          </a:p>
          <a:p>
            <a:pPr>
              <a:lnSpc>
                <a:spcPct val="70000"/>
              </a:lnSpc>
              <a:spcBef>
                <a:spcPct val="5000"/>
              </a:spcBef>
            </a:pPr>
            <a:endParaRPr lang="en-US" altLang="en-US" sz="2000" i="0">
              <a:solidFill>
                <a:srgbClr val="FFFF00"/>
              </a:solidFill>
              <a:latin typeface="Bernhard Modern Roman" charset="0"/>
            </a:endParaRPr>
          </a:p>
          <a:p>
            <a:pPr>
              <a:lnSpc>
                <a:spcPct val="70000"/>
              </a:lnSpc>
              <a:spcBef>
                <a:spcPct val="5000"/>
              </a:spcBef>
            </a:pPr>
            <a:r>
              <a:rPr lang="en-US" altLang="en-US" sz="2000" i="0">
                <a:solidFill>
                  <a:srgbClr val="FF00FF"/>
                </a:solidFill>
                <a:latin typeface="Bernhard Modern Roman" charset="0"/>
              </a:rPr>
              <a:t>Plant Size:</a:t>
            </a:r>
          </a:p>
          <a:p>
            <a:pPr>
              <a:lnSpc>
                <a:spcPct val="70000"/>
              </a:lnSpc>
              <a:spcBef>
                <a:spcPct val="5000"/>
              </a:spcBef>
            </a:pPr>
            <a:r>
              <a:rPr lang="en-US" altLang="en-US" sz="2000" i="0">
                <a:solidFill>
                  <a:srgbClr val="FFFF00"/>
                </a:solidFill>
                <a:latin typeface="Bernhard Modern Roman" charset="0"/>
              </a:rPr>
              <a:t>	</a:t>
            </a:r>
            <a:r>
              <a:rPr lang="en-US" altLang="en-US" sz="2000" i="0">
                <a:solidFill>
                  <a:schemeClr val="bg1"/>
                </a:solidFill>
                <a:latin typeface="Bernhard Modern Roman" charset="0"/>
              </a:rPr>
              <a:t>4’ Tall, 2’ Wide</a:t>
            </a:r>
          </a:p>
          <a:p>
            <a:pPr>
              <a:lnSpc>
                <a:spcPct val="70000"/>
              </a:lnSpc>
              <a:spcBef>
                <a:spcPct val="5000"/>
              </a:spcBef>
            </a:pPr>
            <a:endParaRPr lang="en-US" altLang="en-US" sz="2000" i="0">
              <a:solidFill>
                <a:srgbClr val="FFFF00"/>
              </a:solidFill>
              <a:latin typeface="Bernhard Modern Roman" charset="0"/>
            </a:endParaRPr>
          </a:p>
          <a:p>
            <a:pPr>
              <a:lnSpc>
                <a:spcPct val="70000"/>
              </a:lnSpc>
              <a:spcBef>
                <a:spcPct val="5000"/>
              </a:spcBef>
            </a:pPr>
            <a:r>
              <a:rPr lang="en-US" altLang="en-US" sz="2000" i="0">
                <a:solidFill>
                  <a:srgbClr val="FF00FF"/>
                </a:solidFill>
                <a:latin typeface="Bernhard Modern Roman" charset="0"/>
              </a:rPr>
              <a:t>Care and Feeding:  </a:t>
            </a:r>
          </a:p>
          <a:p>
            <a:pPr>
              <a:lnSpc>
                <a:spcPct val="70000"/>
              </a:lnSpc>
              <a:spcBef>
                <a:spcPct val="5000"/>
              </a:spcBef>
            </a:pPr>
            <a:r>
              <a:rPr lang="en-US" altLang="en-US" sz="2000" i="0">
                <a:solidFill>
                  <a:srgbClr val="FFFF00"/>
                </a:solidFill>
                <a:latin typeface="Bernhard Modern Roman" charset="0"/>
              </a:rPr>
              <a:t>	</a:t>
            </a:r>
            <a:r>
              <a:rPr lang="en-US" altLang="en-US" sz="2000" i="0">
                <a:solidFill>
                  <a:schemeClr val="bg1"/>
                </a:solidFill>
                <a:latin typeface="Bernhard Modern Roman" charset="0"/>
              </a:rPr>
              <a:t>Mod. Fertility,  </a:t>
            </a:r>
          </a:p>
          <a:p>
            <a:pPr>
              <a:lnSpc>
                <a:spcPct val="70000"/>
              </a:lnSpc>
              <a:spcBef>
                <a:spcPct val="5000"/>
              </a:spcBef>
            </a:pPr>
            <a:r>
              <a:rPr lang="en-US" altLang="en-US" sz="2000" i="0">
                <a:solidFill>
                  <a:schemeClr val="bg1"/>
                </a:solidFill>
                <a:latin typeface="Bernhard Modern Roman" charset="0"/>
              </a:rPr>
              <a:t>	No Drought</a:t>
            </a:r>
          </a:p>
          <a:p>
            <a:pPr>
              <a:lnSpc>
                <a:spcPct val="70000"/>
              </a:lnSpc>
              <a:spcBef>
                <a:spcPct val="5000"/>
              </a:spcBef>
            </a:pPr>
            <a:r>
              <a:rPr lang="en-US" altLang="en-US" sz="2000" i="0">
                <a:solidFill>
                  <a:schemeClr val="bg1"/>
                </a:solidFill>
                <a:latin typeface="Bernhard Modern Roman" charset="0"/>
              </a:rPr>
              <a:t>	Deer Protection</a:t>
            </a:r>
          </a:p>
          <a:p>
            <a:pPr>
              <a:lnSpc>
                <a:spcPct val="70000"/>
              </a:lnSpc>
              <a:spcBef>
                <a:spcPct val="5000"/>
              </a:spcBef>
            </a:pPr>
            <a:endParaRPr lang="en-US" altLang="en-US" sz="2000" i="0">
              <a:solidFill>
                <a:srgbClr val="FFFF00"/>
              </a:solidFill>
              <a:latin typeface="Bernhard Modern Roman" charset="0"/>
            </a:endParaRPr>
          </a:p>
          <a:p>
            <a:pPr>
              <a:lnSpc>
                <a:spcPct val="70000"/>
              </a:lnSpc>
              <a:spcBef>
                <a:spcPct val="5000"/>
              </a:spcBef>
            </a:pPr>
            <a:r>
              <a:rPr lang="en-US" altLang="en-US" sz="2000" i="0">
                <a:solidFill>
                  <a:srgbClr val="FF00FF"/>
                </a:solidFill>
                <a:latin typeface="Bernhard Modern Roman" charset="0"/>
              </a:rPr>
              <a:t>Bloom Period:	</a:t>
            </a:r>
          </a:p>
          <a:p>
            <a:pPr>
              <a:lnSpc>
                <a:spcPct val="70000"/>
              </a:lnSpc>
              <a:spcBef>
                <a:spcPct val="5000"/>
              </a:spcBef>
            </a:pPr>
            <a:r>
              <a:rPr lang="en-US" altLang="en-US" sz="2000" i="0">
                <a:solidFill>
                  <a:srgbClr val="FFFF00"/>
                </a:solidFill>
                <a:latin typeface="Bernhard Modern Roman" charset="0"/>
              </a:rPr>
              <a:t>	</a:t>
            </a:r>
            <a:r>
              <a:rPr lang="en-US" altLang="en-US" sz="2000" i="0">
                <a:solidFill>
                  <a:schemeClr val="bg1"/>
                </a:solidFill>
                <a:latin typeface="Bernhard Modern Roman" charset="0"/>
              </a:rPr>
              <a:t>June – August</a:t>
            </a:r>
          </a:p>
          <a:p>
            <a:pPr>
              <a:lnSpc>
                <a:spcPct val="70000"/>
              </a:lnSpc>
              <a:spcBef>
                <a:spcPct val="5000"/>
              </a:spcBef>
            </a:pPr>
            <a:endParaRPr lang="en-US" altLang="en-US" sz="2000" i="0">
              <a:solidFill>
                <a:srgbClr val="FFFF00"/>
              </a:solidFill>
              <a:latin typeface="Bernhard Modern Roman" charset="0"/>
            </a:endParaRPr>
          </a:p>
          <a:p>
            <a:pPr>
              <a:lnSpc>
                <a:spcPct val="70000"/>
              </a:lnSpc>
              <a:spcBef>
                <a:spcPct val="5000"/>
              </a:spcBef>
            </a:pPr>
            <a:r>
              <a:rPr lang="en-US" altLang="en-US" sz="2000" i="0">
                <a:solidFill>
                  <a:srgbClr val="FF00FF"/>
                </a:solidFill>
                <a:latin typeface="Bernhard Modern Roman" charset="0"/>
              </a:rPr>
              <a:t>Culture Concerns:</a:t>
            </a:r>
          </a:p>
          <a:p>
            <a:pPr>
              <a:lnSpc>
                <a:spcPct val="70000"/>
              </a:lnSpc>
              <a:spcBef>
                <a:spcPct val="5000"/>
              </a:spcBef>
            </a:pPr>
            <a:r>
              <a:rPr lang="en-US" altLang="en-US" sz="2000" i="0">
                <a:solidFill>
                  <a:srgbClr val="FFFF00"/>
                </a:solidFill>
                <a:latin typeface="Bernhard Modern Roman" charset="0"/>
              </a:rPr>
              <a:t>	</a:t>
            </a:r>
            <a:r>
              <a:rPr lang="en-US" altLang="en-US" sz="2000" i="0">
                <a:solidFill>
                  <a:schemeClr val="bg1"/>
                </a:solidFill>
                <a:latin typeface="Bernhard Modern Roman" charset="0"/>
              </a:rPr>
              <a:t>Mites</a:t>
            </a:r>
          </a:p>
          <a:p>
            <a:pPr>
              <a:lnSpc>
                <a:spcPct val="70000"/>
              </a:lnSpc>
              <a:spcBef>
                <a:spcPct val="5000"/>
              </a:spcBef>
            </a:pPr>
            <a:r>
              <a:rPr lang="en-US" altLang="en-US" sz="2000" i="0">
                <a:solidFill>
                  <a:schemeClr val="bg1"/>
                </a:solidFill>
                <a:latin typeface="Bernhard Modern Roman" charset="0"/>
              </a:rPr>
              <a:t>	Mildew</a:t>
            </a:r>
          </a:p>
          <a:p>
            <a:pPr>
              <a:lnSpc>
                <a:spcPct val="70000"/>
              </a:lnSpc>
              <a:spcBef>
                <a:spcPct val="5000"/>
              </a:spcBef>
            </a:pPr>
            <a:endParaRPr lang="en-US" altLang="en-US" i="0">
              <a:solidFill>
                <a:schemeClr val="hlink"/>
              </a:solidFill>
              <a:latin typeface="GoudyOlSt BT" charset="0"/>
            </a:endParaRPr>
          </a:p>
        </p:txBody>
      </p:sp>
      <p:sp>
        <p:nvSpPr>
          <p:cNvPr id="741379" name="Rectangle 3"/>
          <p:cNvSpPr>
            <a:spLocks noChangeArrowheads="1"/>
          </p:cNvSpPr>
          <p:nvPr/>
        </p:nvSpPr>
        <p:spPr bwMode="auto">
          <a:xfrm>
            <a:off x="0" y="304800"/>
            <a:ext cx="91440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lvl1pPr>
              <a:defRPr sz="2400">
                <a:solidFill>
                  <a:schemeClr val="tx1"/>
                </a:solidFill>
                <a:latin typeface="Times New Roman" charset="0"/>
              </a:defRPr>
            </a:lvl1pPr>
            <a:lvl2pPr>
              <a:defRPr sz="2400">
                <a:solidFill>
                  <a:schemeClr val="tx1"/>
                </a:solidFill>
                <a:latin typeface="Times New Roman" charset="0"/>
              </a:defRPr>
            </a:lvl2pPr>
            <a:lvl3pPr>
              <a:defRPr sz="2400">
                <a:solidFill>
                  <a:schemeClr val="tx1"/>
                </a:solidFill>
                <a:latin typeface="Times New Roman" charset="0"/>
              </a:defRPr>
            </a:lvl3pPr>
            <a:lvl4pPr>
              <a:defRPr sz="2400">
                <a:solidFill>
                  <a:schemeClr val="tx1"/>
                </a:solidFill>
                <a:latin typeface="Times New Roman" charset="0"/>
              </a:defRPr>
            </a:lvl4pPr>
            <a:lvl5pPr>
              <a:defRPr sz="2400">
                <a:solidFill>
                  <a:schemeClr val="tx1"/>
                </a:solidFill>
                <a:latin typeface="Times New Roman" charset="0"/>
              </a:defRPr>
            </a:lvl5pPr>
            <a:lvl6pPr marL="457200" fontAlgn="base">
              <a:spcBef>
                <a:spcPct val="0"/>
              </a:spcBef>
              <a:spcAft>
                <a:spcPct val="0"/>
              </a:spcAft>
              <a:defRPr sz="2400">
                <a:solidFill>
                  <a:schemeClr val="tx1"/>
                </a:solidFill>
                <a:latin typeface="Times New Roman" charset="0"/>
              </a:defRPr>
            </a:lvl6pPr>
            <a:lvl7pPr marL="914400" fontAlgn="base">
              <a:spcBef>
                <a:spcPct val="0"/>
              </a:spcBef>
              <a:spcAft>
                <a:spcPct val="0"/>
              </a:spcAft>
              <a:defRPr sz="2400">
                <a:solidFill>
                  <a:schemeClr val="tx1"/>
                </a:solidFill>
                <a:latin typeface="Times New Roman" charset="0"/>
              </a:defRPr>
            </a:lvl7pPr>
            <a:lvl8pPr marL="1371600" fontAlgn="base">
              <a:spcBef>
                <a:spcPct val="0"/>
              </a:spcBef>
              <a:spcAft>
                <a:spcPct val="0"/>
              </a:spcAft>
              <a:defRPr sz="2400">
                <a:solidFill>
                  <a:schemeClr val="tx1"/>
                </a:solidFill>
                <a:latin typeface="Times New Roman" charset="0"/>
              </a:defRPr>
            </a:lvl8pPr>
            <a:lvl9pPr marL="1828800" fontAlgn="base">
              <a:spcBef>
                <a:spcPct val="0"/>
              </a:spcBef>
              <a:spcAft>
                <a:spcPct val="0"/>
              </a:spcAft>
              <a:defRPr sz="2400">
                <a:solidFill>
                  <a:schemeClr val="tx1"/>
                </a:solidFill>
                <a:latin typeface="Times New Roman" charset="0"/>
              </a:defRPr>
            </a:lvl9pPr>
          </a:lstStyle>
          <a:p>
            <a:pPr algn="ctr"/>
            <a:r>
              <a:rPr lang="en-US" altLang="en-US" sz="4800" i="0">
                <a:solidFill>
                  <a:srgbClr val="FFFF00"/>
                </a:solidFill>
                <a:latin typeface="GoudyOlSt BT" charset="0"/>
              </a:rPr>
              <a:t>Dutchman’s Pipe</a:t>
            </a:r>
            <a:br>
              <a:rPr lang="en-US" altLang="en-US" sz="4800" i="0">
                <a:solidFill>
                  <a:srgbClr val="FFFF00"/>
                </a:solidFill>
                <a:latin typeface="GoudyOlSt BT" charset="0"/>
              </a:rPr>
            </a:br>
            <a:r>
              <a:rPr lang="en-US" altLang="en-US" i="0">
                <a:solidFill>
                  <a:srgbClr val="FFFF00"/>
                </a:solidFill>
                <a:latin typeface="GoudyOlSt BT" charset="0"/>
              </a:rPr>
              <a:t>Aristolochia elegans</a:t>
            </a:r>
            <a:endParaRPr lang="en-US" altLang="en-US">
              <a:solidFill>
                <a:srgbClr val="FFFF00"/>
              </a:solidFill>
              <a:latin typeface="GoudyOlSt BT" charset="0"/>
            </a:endParaRPr>
          </a:p>
        </p:txBody>
      </p:sp>
      <p:pic>
        <p:nvPicPr>
          <p:cNvPr id="741380" name="Picture 4" descr="ARISTOLOCHIA-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0400" y="1522413"/>
            <a:ext cx="4999038" cy="467201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4"/>
          <p:cNvSpPr>
            <a:spLocks noGrp="1"/>
          </p:cNvSpPr>
          <p:nvPr>
            <p:ph type="sldNum" sz="quarter" idx="12"/>
          </p:nvPr>
        </p:nvSpPr>
        <p:spPr/>
        <p:txBody>
          <a:bodyPr/>
          <a:lstStyle/>
          <a:p>
            <a:fld id="{1B3C5395-D35B-9D4A-B8E9-45BC9225B5FF}" type="slidenum">
              <a:rPr lang="en-US" altLang="en-US"/>
              <a:pPr/>
              <a:t>189</a:t>
            </a:fld>
            <a:endParaRPr lang="en-US" altLang="en-US"/>
          </a:p>
        </p:txBody>
      </p:sp>
      <p:sp>
        <p:nvSpPr>
          <p:cNvPr id="742402" name="Rectangle 2"/>
          <p:cNvSpPr>
            <a:spLocks noGrp="1" noChangeArrowheads="1"/>
          </p:cNvSpPr>
          <p:nvPr>
            <p:ph/>
          </p:nvPr>
        </p:nvSpPr>
        <p:spPr/>
        <p:txBody>
          <a:bodyPr/>
          <a:lstStyle/>
          <a:p>
            <a:pPr>
              <a:buFontTx/>
              <a:buNone/>
            </a:pPr>
            <a:r>
              <a:rPr lang="en-US" altLang="en-US" sz="4400">
                <a:solidFill>
                  <a:srgbClr val="FFFF00"/>
                </a:solidFill>
              </a:rPr>
              <a:t>Perennials For Butterfly Gardens</a:t>
            </a:r>
          </a:p>
        </p:txBody>
      </p:sp>
      <p:pic>
        <p:nvPicPr>
          <p:cNvPr id="742403" name="Picture 3" descr="Eupato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1828800"/>
            <a:ext cx="5943600" cy="44577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3"/>
          <p:cNvSpPr>
            <a:spLocks noGrp="1"/>
          </p:cNvSpPr>
          <p:nvPr>
            <p:ph type="sldNum" sz="quarter" idx="12"/>
          </p:nvPr>
        </p:nvSpPr>
        <p:spPr/>
        <p:txBody>
          <a:bodyPr/>
          <a:lstStyle/>
          <a:p>
            <a:fld id="{5B9AAD4E-D59B-3743-A2ED-EA1D9EE3A25E}" type="slidenum">
              <a:rPr lang="en-US" altLang="en-US"/>
              <a:pPr/>
              <a:t>19</a:t>
            </a:fld>
            <a:endParaRPr lang="en-US" altLang="en-US"/>
          </a:p>
        </p:txBody>
      </p:sp>
      <p:pic>
        <p:nvPicPr>
          <p:cNvPr id="137223" name="Picture 7" descr="TIGERPUDD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1905000"/>
            <a:ext cx="6229350" cy="4184650"/>
          </a:xfrm>
          <a:prstGeom prst="rect">
            <a:avLst/>
          </a:prstGeom>
          <a:noFill/>
          <a:extLst>
            <a:ext uri="{909E8E84-426E-40DD-AFC4-6F175D3DCCD1}">
              <a14:hiddenFill xmlns:a14="http://schemas.microsoft.com/office/drawing/2010/main">
                <a:solidFill>
                  <a:srgbClr val="FFFFFF"/>
                </a:solidFill>
              </a14:hiddenFill>
            </a:ext>
          </a:extLst>
        </p:spPr>
      </p:pic>
      <p:sp>
        <p:nvSpPr>
          <p:cNvPr id="137224" name="Text Box 8"/>
          <p:cNvSpPr txBox="1">
            <a:spLocks noChangeArrowheads="1"/>
          </p:cNvSpPr>
          <p:nvPr/>
        </p:nvSpPr>
        <p:spPr bwMode="auto">
          <a:xfrm>
            <a:off x="5029200" y="228600"/>
            <a:ext cx="378618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1400">
                <a:solidFill>
                  <a:schemeClr val="hlink"/>
                </a:solidFill>
              </a:rPr>
              <a:t>Photos courtesy of Carolina Biological Supply</a:t>
            </a:r>
          </a:p>
        </p:txBody>
      </p:sp>
      <p:pic>
        <p:nvPicPr>
          <p:cNvPr id="137225" name="Picture 9" descr="PUDDLEPARTY"/>
          <p:cNvPicPr>
            <a:picLocks noChangeAspect="1" noChangeArrowheads="1"/>
          </p:cNvPicPr>
          <p:nvPr/>
        </p:nvPicPr>
        <p:blipFill>
          <a:blip r:embed="rId4">
            <a:lum bright="-6000" contrast="18000"/>
            <a:extLst>
              <a:ext uri="{28A0092B-C50C-407E-A947-70E740481C1C}">
                <a14:useLocalDpi xmlns:a14="http://schemas.microsoft.com/office/drawing/2010/main" val="0"/>
              </a:ext>
            </a:extLst>
          </a:blip>
          <a:srcRect/>
          <a:stretch>
            <a:fillRect/>
          </a:stretch>
        </p:blipFill>
        <p:spPr bwMode="auto">
          <a:xfrm>
            <a:off x="5181600" y="533400"/>
            <a:ext cx="3505200" cy="2166938"/>
          </a:xfrm>
          <a:prstGeom prst="rect">
            <a:avLst/>
          </a:prstGeom>
          <a:noFill/>
          <a:extLst>
            <a:ext uri="{909E8E84-426E-40DD-AFC4-6F175D3DCCD1}">
              <a14:hiddenFill xmlns:a14="http://schemas.microsoft.com/office/drawing/2010/main">
                <a:solidFill>
                  <a:srgbClr val="FFFFFF"/>
                </a:solidFill>
              </a14:hiddenFill>
            </a:ext>
          </a:extLst>
        </p:spPr>
      </p:pic>
      <p:sp>
        <p:nvSpPr>
          <p:cNvPr id="137226" name="Rectangle 10"/>
          <p:cNvSpPr>
            <a:spLocks noChangeArrowheads="1"/>
          </p:cNvSpPr>
          <p:nvPr/>
        </p:nvSpPr>
        <p:spPr bwMode="auto">
          <a:xfrm>
            <a:off x="762000" y="457200"/>
            <a:ext cx="339725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4400" b="0" i="0">
                <a:solidFill>
                  <a:srgbClr val="FFFF00"/>
                </a:solidFill>
                <a:latin typeface="Times New Roman" charset="0"/>
              </a:rPr>
              <a:t>Puddle Parties</a:t>
            </a:r>
          </a:p>
        </p:txBody>
      </p:sp>
      <p:sp>
        <p:nvSpPr>
          <p:cNvPr id="137227" name="Rectangle 11"/>
          <p:cNvSpPr>
            <a:spLocks noChangeArrowheads="1"/>
          </p:cNvSpPr>
          <p:nvPr/>
        </p:nvSpPr>
        <p:spPr bwMode="auto">
          <a:xfrm>
            <a:off x="2362200" y="6096000"/>
            <a:ext cx="458628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2000">
                <a:solidFill>
                  <a:srgbClr val="FFFF00"/>
                </a:solidFill>
                <a:latin typeface="GoudyOlSt BT" charset="0"/>
              </a:rPr>
              <a:t>Tiger swallowtail licking salts from the soil</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4"/>
          <p:cNvSpPr>
            <a:spLocks noGrp="1"/>
          </p:cNvSpPr>
          <p:nvPr>
            <p:ph type="sldNum" sz="quarter" idx="12"/>
          </p:nvPr>
        </p:nvSpPr>
        <p:spPr/>
        <p:txBody>
          <a:bodyPr/>
          <a:lstStyle/>
          <a:p>
            <a:fld id="{000458F7-69D8-474B-BDA2-86B18F3DE7E0}" type="slidenum">
              <a:rPr lang="en-US" altLang="en-US"/>
              <a:pPr/>
              <a:t>190</a:t>
            </a:fld>
            <a:endParaRPr lang="en-US" altLang="en-US"/>
          </a:p>
        </p:txBody>
      </p:sp>
      <p:sp>
        <p:nvSpPr>
          <p:cNvPr id="743426" name="Rectangle 2"/>
          <p:cNvSpPr>
            <a:spLocks noChangeArrowheads="1"/>
          </p:cNvSpPr>
          <p:nvPr/>
        </p:nvSpPr>
        <p:spPr bwMode="auto">
          <a:xfrm>
            <a:off x="2057400" y="304800"/>
            <a:ext cx="4992688" cy="823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4800" i="0">
                <a:solidFill>
                  <a:srgbClr val="FFFF00"/>
                </a:solidFill>
                <a:latin typeface="GoudyOlSt BT" charset="0"/>
              </a:rPr>
              <a:t>Pincushion Flower</a:t>
            </a:r>
          </a:p>
        </p:txBody>
      </p:sp>
      <p:pic>
        <p:nvPicPr>
          <p:cNvPr id="743427" name="Picture 3" descr="scabiosa3"/>
          <p:cNvPicPr>
            <a:picLocks noChangeAspect="1" noChangeArrowheads="1"/>
          </p:cNvPicPr>
          <p:nvPr/>
        </p:nvPicPr>
        <p:blipFill>
          <a:blip r:embed="rId2">
            <a:lum bright="-2000" contrast="22000"/>
            <a:extLst>
              <a:ext uri="{28A0092B-C50C-407E-A947-70E740481C1C}">
                <a14:useLocalDpi xmlns:a14="http://schemas.microsoft.com/office/drawing/2010/main" val="0"/>
              </a:ext>
            </a:extLst>
          </a:blip>
          <a:srcRect/>
          <a:stretch>
            <a:fillRect/>
          </a:stretch>
        </p:blipFill>
        <p:spPr bwMode="auto">
          <a:xfrm>
            <a:off x="3505200" y="1600200"/>
            <a:ext cx="5270500" cy="4338638"/>
          </a:xfrm>
          <a:prstGeom prst="rect">
            <a:avLst/>
          </a:prstGeom>
          <a:noFill/>
          <a:extLst>
            <a:ext uri="{909E8E84-426E-40DD-AFC4-6F175D3DCCD1}">
              <a14:hiddenFill xmlns:a14="http://schemas.microsoft.com/office/drawing/2010/main">
                <a:solidFill>
                  <a:srgbClr val="FFFFFF"/>
                </a:solidFill>
              </a14:hiddenFill>
            </a:ext>
          </a:extLst>
        </p:spPr>
      </p:pic>
      <p:sp>
        <p:nvSpPr>
          <p:cNvPr id="743428" name="Rectangle 4"/>
          <p:cNvSpPr>
            <a:spLocks noChangeArrowheads="1"/>
          </p:cNvSpPr>
          <p:nvPr/>
        </p:nvSpPr>
        <p:spPr bwMode="auto">
          <a:xfrm>
            <a:off x="457200" y="1219200"/>
            <a:ext cx="2667000" cy="502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0">
                <a:solidFill>
                  <a:srgbClr val="FF00FF"/>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marL="342900" indent="-342900">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fontAlgn="base">
              <a:spcBef>
                <a:spcPct val="0"/>
              </a:spcBef>
              <a:spcAft>
                <a:spcPct val="0"/>
              </a:spcAft>
              <a:defRPr sz="2400">
                <a:solidFill>
                  <a:schemeClr val="tx1"/>
                </a:solidFill>
                <a:latin typeface="Times New Roman" charset="0"/>
              </a:defRPr>
            </a:lvl6pPr>
            <a:lvl7pPr marL="2971800" indent="-228600" fontAlgn="base">
              <a:spcBef>
                <a:spcPct val="0"/>
              </a:spcBef>
              <a:spcAft>
                <a:spcPct val="0"/>
              </a:spcAft>
              <a:defRPr sz="2400">
                <a:solidFill>
                  <a:schemeClr val="tx1"/>
                </a:solidFill>
                <a:latin typeface="Times New Roman" charset="0"/>
              </a:defRPr>
            </a:lvl7pPr>
            <a:lvl8pPr marL="3429000" indent="-228600" fontAlgn="base">
              <a:spcBef>
                <a:spcPct val="0"/>
              </a:spcBef>
              <a:spcAft>
                <a:spcPct val="0"/>
              </a:spcAft>
              <a:defRPr sz="2400">
                <a:solidFill>
                  <a:schemeClr val="tx1"/>
                </a:solidFill>
                <a:latin typeface="Times New Roman" charset="0"/>
              </a:defRPr>
            </a:lvl8pPr>
            <a:lvl9pPr marL="3886200" indent="-228600" fontAlgn="base">
              <a:spcBef>
                <a:spcPct val="0"/>
              </a:spcBef>
              <a:spcAft>
                <a:spcPct val="0"/>
              </a:spcAft>
              <a:defRPr sz="2400">
                <a:solidFill>
                  <a:schemeClr val="tx1"/>
                </a:solidFill>
                <a:latin typeface="Times New Roman" charset="0"/>
              </a:defRPr>
            </a:lvl9pPr>
          </a:lstStyle>
          <a:p>
            <a:pPr>
              <a:lnSpc>
                <a:spcPct val="70000"/>
              </a:lnSpc>
              <a:spcBef>
                <a:spcPct val="5000"/>
              </a:spcBef>
            </a:pPr>
            <a:endParaRPr lang="en-US" altLang="en-US" i="0">
              <a:solidFill>
                <a:srgbClr val="FF00FF"/>
              </a:solidFill>
              <a:latin typeface="Bernhard Modern Roman" charset="0"/>
            </a:endParaRPr>
          </a:p>
          <a:p>
            <a:pPr>
              <a:lnSpc>
                <a:spcPct val="70000"/>
              </a:lnSpc>
              <a:spcBef>
                <a:spcPct val="5000"/>
              </a:spcBef>
            </a:pPr>
            <a:r>
              <a:rPr lang="en-US" altLang="en-US" sz="2000" i="0">
                <a:solidFill>
                  <a:srgbClr val="FF00FF"/>
                </a:solidFill>
                <a:latin typeface="Bernhard Modern Roman" charset="0"/>
              </a:rPr>
              <a:t>Characteristics:  </a:t>
            </a:r>
            <a:endParaRPr lang="en-US" altLang="en-US" sz="2000" i="0">
              <a:solidFill>
                <a:srgbClr val="FFFF00"/>
              </a:solidFill>
              <a:latin typeface="Bernhard Modern Roman" charset="0"/>
            </a:endParaRPr>
          </a:p>
          <a:p>
            <a:pPr>
              <a:lnSpc>
                <a:spcPct val="70000"/>
              </a:lnSpc>
              <a:spcBef>
                <a:spcPct val="5000"/>
              </a:spcBef>
            </a:pPr>
            <a:r>
              <a:rPr lang="en-US" altLang="en-US" sz="2000" i="0">
                <a:solidFill>
                  <a:srgbClr val="FFFF00"/>
                </a:solidFill>
                <a:latin typeface="Bernhard Modern Roman" charset="0"/>
              </a:rPr>
              <a:t>	</a:t>
            </a:r>
            <a:r>
              <a:rPr lang="en-US" altLang="en-US" sz="2000" i="0">
                <a:solidFill>
                  <a:schemeClr val="bg1"/>
                </a:solidFill>
                <a:latin typeface="Bernhard Modern Roman" charset="0"/>
              </a:rPr>
              <a:t>Nectar source</a:t>
            </a:r>
          </a:p>
          <a:p>
            <a:pPr>
              <a:lnSpc>
                <a:spcPct val="70000"/>
              </a:lnSpc>
              <a:spcBef>
                <a:spcPct val="5000"/>
              </a:spcBef>
            </a:pPr>
            <a:r>
              <a:rPr lang="en-US" altLang="en-US" sz="2000" i="0">
                <a:solidFill>
                  <a:schemeClr val="bg1"/>
                </a:solidFill>
                <a:latin typeface="Bernhard Modern Roman" charset="0"/>
              </a:rPr>
              <a:t>	Mounding</a:t>
            </a:r>
          </a:p>
          <a:p>
            <a:pPr>
              <a:lnSpc>
                <a:spcPct val="70000"/>
              </a:lnSpc>
              <a:spcBef>
                <a:spcPct val="5000"/>
              </a:spcBef>
            </a:pPr>
            <a:r>
              <a:rPr lang="en-US" altLang="en-US" sz="2000" i="0">
                <a:solidFill>
                  <a:schemeClr val="bg1"/>
                </a:solidFill>
                <a:latin typeface="Bernhard Modern Roman" charset="0"/>
              </a:rPr>
              <a:t>	15-18 inches tall</a:t>
            </a:r>
          </a:p>
          <a:p>
            <a:pPr>
              <a:lnSpc>
                <a:spcPct val="70000"/>
              </a:lnSpc>
              <a:spcBef>
                <a:spcPct val="5000"/>
              </a:spcBef>
            </a:pPr>
            <a:endParaRPr lang="en-US" altLang="en-US" sz="2000" i="0">
              <a:solidFill>
                <a:srgbClr val="FF00FF"/>
              </a:solidFill>
              <a:latin typeface="Bernhard Modern Roman" charset="0"/>
            </a:endParaRPr>
          </a:p>
          <a:p>
            <a:pPr>
              <a:lnSpc>
                <a:spcPct val="70000"/>
              </a:lnSpc>
              <a:spcBef>
                <a:spcPct val="5000"/>
              </a:spcBef>
            </a:pPr>
            <a:r>
              <a:rPr lang="en-US" altLang="en-US" sz="2000" i="0">
                <a:solidFill>
                  <a:srgbClr val="FF00FF"/>
                </a:solidFill>
                <a:latin typeface="Bernhard Modern Roman" charset="0"/>
              </a:rPr>
              <a:t>Location:</a:t>
            </a:r>
          </a:p>
          <a:p>
            <a:pPr>
              <a:lnSpc>
                <a:spcPct val="70000"/>
              </a:lnSpc>
              <a:spcBef>
                <a:spcPct val="5000"/>
              </a:spcBef>
            </a:pPr>
            <a:r>
              <a:rPr lang="en-US" altLang="en-US" sz="2000" i="0">
                <a:solidFill>
                  <a:srgbClr val="FFFF00"/>
                </a:solidFill>
                <a:latin typeface="Bernhard Modern Roman" charset="0"/>
              </a:rPr>
              <a:t>	</a:t>
            </a:r>
            <a:r>
              <a:rPr lang="en-US" altLang="en-US" sz="2000" i="0">
                <a:solidFill>
                  <a:schemeClr val="bg1"/>
                </a:solidFill>
                <a:latin typeface="Bernhard Modern Roman" charset="0"/>
              </a:rPr>
              <a:t>Full sun</a:t>
            </a:r>
          </a:p>
          <a:p>
            <a:pPr>
              <a:lnSpc>
                <a:spcPct val="70000"/>
              </a:lnSpc>
              <a:spcBef>
                <a:spcPct val="5000"/>
              </a:spcBef>
            </a:pPr>
            <a:endParaRPr lang="en-US" altLang="en-US" sz="2000" i="0">
              <a:solidFill>
                <a:srgbClr val="FFFF00"/>
              </a:solidFill>
              <a:latin typeface="Bernhard Modern Roman" charset="0"/>
            </a:endParaRPr>
          </a:p>
          <a:p>
            <a:pPr>
              <a:lnSpc>
                <a:spcPct val="70000"/>
              </a:lnSpc>
              <a:spcBef>
                <a:spcPct val="5000"/>
              </a:spcBef>
            </a:pPr>
            <a:r>
              <a:rPr lang="en-US" altLang="en-US" sz="2000" i="0">
                <a:solidFill>
                  <a:srgbClr val="FF00FF"/>
                </a:solidFill>
                <a:latin typeface="Bernhard Modern Roman" charset="0"/>
              </a:rPr>
              <a:t>Plant Spacing:</a:t>
            </a:r>
          </a:p>
          <a:p>
            <a:pPr>
              <a:lnSpc>
                <a:spcPct val="70000"/>
              </a:lnSpc>
              <a:spcBef>
                <a:spcPct val="5000"/>
              </a:spcBef>
            </a:pPr>
            <a:r>
              <a:rPr lang="en-US" altLang="en-US" sz="2000" i="0">
                <a:solidFill>
                  <a:srgbClr val="FFFF00"/>
                </a:solidFill>
                <a:latin typeface="Bernhard Modern Roman" charset="0"/>
              </a:rPr>
              <a:t>	</a:t>
            </a:r>
            <a:r>
              <a:rPr lang="en-US" altLang="en-US" sz="2000" i="0">
                <a:solidFill>
                  <a:schemeClr val="bg1"/>
                </a:solidFill>
                <a:latin typeface="Bernhard Modern Roman" charset="0"/>
              </a:rPr>
              <a:t>8 inch centers</a:t>
            </a:r>
          </a:p>
          <a:p>
            <a:pPr>
              <a:lnSpc>
                <a:spcPct val="70000"/>
              </a:lnSpc>
              <a:spcBef>
                <a:spcPct val="5000"/>
              </a:spcBef>
            </a:pPr>
            <a:endParaRPr lang="en-US" altLang="en-US" sz="2000" i="0">
              <a:solidFill>
                <a:srgbClr val="FFFF00"/>
              </a:solidFill>
              <a:latin typeface="Bernhard Modern Roman" charset="0"/>
            </a:endParaRPr>
          </a:p>
          <a:p>
            <a:pPr>
              <a:lnSpc>
                <a:spcPct val="70000"/>
              </a:lnSpc>
              <a:spcBef>
                <a:spcPct val="5000"/>
              </a:spcBef>
            </a:pPr>
            <a:r>
              <a:rPr lang="en-US" altLang="en-US" sz="2000" i="0">
                <a:solidFill>
                  <a:srgbClr val="FF00FF"/>
                </a:solidFill>
                <a:latin typeface="Bernhard Modern Roman" charset="0"/>
              </a:rPr>
              <a:t>Care and Feeding:  </a:t>
            </a:r>
          </a:p>
          <a:p>
            <a:pPr>
              <a:lnSpc>
                <a:spcPct val="70000"/>
              </a:lnSpc>
              <a:spcBef>
                <a:spcPct val="5000"/>
              </a:spcBef>
            </a:pPr>
            <a:r>
              <a:rPr lang="en-US" altLang="en-US" sz="2000" i="0">
                <a:solidFill>
                  <a:srgbClr val="FFFF00"/>
                </a:solidFill>
                <a:latin typeface="Bernhard Modern Roman" charset="0"/>
              </a:rPr>
              <a:t>	</a:t>
            </a:r>
            <a:r>
              <a:rPr lang="en-US" altLang="en-US" sz="2000" i="0">
                <a:solidFill>
                  <a:schemeClr val="bg1"/>
                </a:solidFill>
                <a:latin typeface="Bernhard Modern Roman" charset="0"/>
              </a:rPr>
              <a:t>Moderate fertility  </a:t>
            </a:r>
          </a:p>
          <a:p>
            <a:pPr>
              <a:lnSpc>
                <a:spcPct val="70000"/>
              </a:lnSpc>
              <a:spcBef>
                <a:spcPct val="5000"/>
              </a:spcBef>
            </a:pPr>
            <a:r>
              <a:rPr lang="en-US" altLang="en-US" sz="2000" i="0">
                <a:solidFill>
                  <a:schemeClr val="bg1"/>
                </a:solidFill>
                <a:latin typeface="Bernhard Modern Roman" charset="0"/>
              </a:rPr>
              <a:t>	No drought</a:t>
            </a:r>
          </a:p>
          <a:p>
            <a:pPr>
              <a:lnSpc>
                <a:spcPct val="70000"/>
              </a:lnSpc>
              <a:spcBef>
                <a:spcPct val="5000"/>
              </a:spcBef>
            </a:pPr>
            <a:endParaRPr lang="en-US" altLang="en-US" sz="2000" i="0">
              <a:solidFill>
                <a:srgbClr val="FFFF00"/>
              </a:solidFill>
              <a:latin typeface="Bernhard Modern Roman" charset="0"/>
            </a:endParaRPr>
          </a:p>
          <a:p>
            <a:pPr>
              <a:lnSpc>
                <a:spcPct val="70000"/>
              </a:lnSpc>
              <a:spcBef>
                <a:spcPct val="5000"/>
              </a:spcBef>
            </a:pPr>
            <a:r>
              <a:rPr lang="en-US" altLang="en-US" sz="2000" i="0">
                <a:solidFill>
                  <a:srgbClr val="FF00FF"/>
                </a:solidFill>
                <a:latin typeface="Bernhard Modern Roman" charset="0"/>
              </a:rPr>
              <a:t>Bloom Period:	</a:t>
            </a:r>
          </a:p>
          <a:p>
            <a:pPr>
              <a:lnSpc>
                <a:spcPct val="70000"/>
              </a:lnSpc>
              <a:spcBef>
                <a:spcPct val="5000"/>
              </a:spcBef>
            </a:pPr>
            <a:r>
              <a:rPr lang="en-US" altLang="en-US" sz="2000" i="0">
                <a:solidFill>
                  <a:srgbClr val="FFFF00"/>
                </a:solidFill>
                <a:latin typeface="Bernhard Modern Roman" charset="0"/>
              </a:rPr>
              <a:t>	</a:t>
            </a:r>
            <a:r>
              <a:rPr lang="en-US" altLang="en-US" sz="2000" i="0">
                <a:solidFill>
                  <a:schemeClr val="bg1"/>
                </a:solidFill>
                <a:latin typeface="Bernhard Modern Roman" charset="0"/>
              </a:rPr>
              <a:t>April – June</a:t>
            </a:r>
          </a:p>
          <a:p>
            <a:pPr>
              <a:lnSpc>
                <a:spcPct val="70000"/>
              </a:lnSpc>
              <a:spcBef>
                <a:spcPct val="5000"/>
              </a:spcBef>
            </a:pPr>
            <a:endParaRPr lang="en-US" altLang="en-US" sz="2000" i="0">
              <a:solidFill>
                <a:srgbClr val="FFFF00"/>
              </a:solidFill>
              <a:latin typeface="Bernhard Modern Roman" charset="0"/>
            </a:endParaRPr>
          </a:p>
          <a:p>
            <a:pPr>
              <a:lnSpc>
                <a:spcPct val="70000"/>
              </a:lnSpc>
              <a:spcBef>
                <a:spcPct val="5000"/>
              </a:spcBef>
            </a:pPr>
            <a:r>
              <a:rPr lang="en-US" altLang="en-US" sz="2000" i="0">
                <a:solidFill>
                  <a:srgbClr val="FF00FF"/>
                </a:solidFill>
                <a:latin typeface="Bernhard Modern Roman" charset="0"/>
              </a:rPr>
              <a:t>Culture Concerns:</a:t>
            </a:r>
          </a:p>
          <a:p>
            <a:pPr>
              <a:lnSpc>
                <a:spcPct val="70000"/>
              </a:lnSpc>
              <a:spcBef>
                <a:spcPct val="5000"/>
              </a:spcBef>
            </a:pPr>
            <a:r>
              <a:rPr lang="en-US" altLang="en-US" sz="2000" i="0">
                <a:solidFill>
                  <a:srgbClr val="FFFF00"/>
                </a:solidFill>
                <a:latin typeface="Bernhard Modern Roman" charset="0"/>
              </a:rPr>
              <a:t>	</a:t>
            </a:r>
            <a:r>
              <a:rPr lang="en-US" altLang="en-US" sz="2000" i="0">
                <a:solidFill>
                  <a:schemeClr val="bg1"/>
                </a:solidFill>
                <a:latin typeface="Bernhard Modern Roman" charset="0"/>
              </a:rPr>
              <a:t>Mites</a:t>
            </a:r>
          </a:p>
          <a:p>
            <a:pPr>
              <a:lnSpc>
                <a:spcPct val="70000"/>
              </a:lnSpc>
              <a:spcBef>
                <a:spcPct val="5000"/>
              </a:spcBef>
            </a:pPr>
            <a:r>
              <a:rPr lang="en-US" altLang="en-US" sz="2000" i="0">
                <a:solidFill>
                  <a:schemeClr val="bg1"/>
                </a:solidFill>
                <a:latin typeface="Bernhard Modern Roman" charset="0"/>
              </a:rPr>
              <a:t>	Well drained soils</a:t>
            </a:r>
            <a:endParaRPr lang="en-US" altLang="en-US" i="0">
              <a:solidFill>
                <a:schemeClr val="hlink"/>
              </a:solidFill>
              <a:latin typeface="GoudyOlSt BT" charset="0"/>
            </a:endParaRPr>
          </a:p>
        </p:txBody>
      </p:sp>
      <p:sp>
        <p:nvSpPr>
          <p:cNvPr id="743429" name="Rectangle 5"/>
          <p:cNvSpPr>
            <a:spLocks noChangeArrowheads="1"/>
          </p:cNvSpPr>
          <p:nvPr/>
        </p:nvSpPr>
        <p:spPr bwMode="auto">
          <a:xfrm>
            <a:off x="4572000" y="5943600"/>
            <a:ext cx="25765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i="0">
                <a:solidFill>
                  <a:schemeClr val="hlink"/>
                </a:solidFill>
                <a:latin typeface="GoudyOlSt BT" charset="0"/>
              </a:rPr>
              <a:t>Scabiosa caucasica</a:t>
            </a:r>
          </a:p>
        </p:txBody>
      </p:sp>
    </p:spTree>
  </p:cSld>
  <p:clrMapOvr>
    <a:masterClrMapping/>
  </p:clrMapOvr>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4"/>
          <p:cNvSpPr>
            <a:spLocks noGrp="1"/>
          </p:cNvSpPr>
          <p:nvPr>
            <p:ph type="sldNum" sz="quarter" idx="12"/>
          </p:nvPr>
        </p:nvSpPr>
        <p:spPr/>
        <p:txBody>
          <a:bodyPr/>
          <a:lstStyle/>
          <a:p>
            <a:fld id="{73FAF302-0C03-714C-8035-5F9BED30EA5E}" type="slidenum">
              <a:rPr lang="en-US" altLang="en-US"/>
              <a:pPr/>
              <a:t>191</a:t>
            </a:fld>
            <a:endParaRPr lang="en-US" altLang="en-US"/>
          </a:p>
        </p:txBody>
      </p:sp>
      <p:sp>
        <p:nvSpPr>
          <p:cNvPr id="744450" name="Rectangle 2"/>
          <p:cNvSpPr>
            <a:spLocks noChangeArrowheads="1"/>
          </p:cNvSpPr>
          <p:nvPr/>
        </p:nvSpPr>
        <p:spPr bwMode="auto">
          <a:xfrm>
            <a:off x="2362200" y="228600"/>
            <a:ext cx="3538538" cy="823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4800" i="0">
                <a:solidFill>
                  <a:srgbClr val="FFFF00"/>
                </a:solidFill>
                <a:latin typeface="GoudyOlSt BT" charset="0"/>
              </a:rPr>
              <a:t>Russian Sage</a:t>
            </a:r>
          </a:p>
        </p:txBody>
      </p:sp>
      <p:pic>
        <p:nvPicPr>
          <p:cNvPr id="744451" name="Picture 3" descr="russia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1295400"/>
            <a:ext cx="3592513" cy="4789488"/>
          </a:xfrm>
          <a:prstGeom prst="rect">
            <a:avLst/>
          </a:prstGeom>
          <a:noFill/>
          <a:extLst>
            <a:ext uri="{909E8E84-426E-40DD-AFC4-6F175D3DCCD1}">
              <a14:hiddenFill xmlns:a14="http://schemas.microsoft.com/office/drawing/2010/main">
                <a:solidFill>
                  <a:srgbClr val="FFFFFF"/>
                </a:solidFill>
              </a14:hiddenFill>
            </a:ext>
          </a:extLst>
        </p:spPr>
      </p:pic>
      <p:sp>
        <p:nvSpPr>
          <p:cNvPr id="744452" name="Rectangle 4"/>
          <p:cNvSpPr>
            <a:spLocks noChangeArrowheads="1"/>
          </p:cNvSpPr>
          <p:nvPr/>
        </p:nvSpPr>
        <p:spPr bwMode="auto">
          <a:xfrm>
            <a:off x="762000" y="1219200"/>
            <a:ext cx="2667000" cy="502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0">
                <a:solidFill>
                  <a:srgbClr val="FF00FF"/>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marL="342900" indent="-342900">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fontAlgn="base">
              <a:spcBef>
                <a:spcPct val="0"/>
              </a:spcBef>
              <a:spcAft>
                <a:spcPct val="0"/>
              </a:spcAft>
              <a:defRPr sz="2400">
                <a:solidFill>
                  <a:schemeClr val="tx1"/>
                </a:solidFill>
                <a:latin typeface="Times New Roman" charset="0"/>
              </a:defRPr>
            </a:lvl6pPr>
            <a:lvl7pPr marL="2971800" indent="-228600" fontAlgn="base">
              <a:spcBef>
                <a:spcPct val="0"/>
              </a:spcBef>
              <a:spcAft>
                <a:spcPct val="0"/>
              </a:spcAft>
              <a:defRPr sz="2400">
                <a:solidFill>
                  <a:schemeClr val="tx1"/>
                </a:solidFill>
                <a:latin typeface="Times New Roman" charset="0"/>
              </a:defRPr>
            </a:lvl7pPr>
            <a:lvl8pPr marL="3429000" indent="-228600" fontAlgn="base">
              <a:spcBef>
                <a:spcPct val="0"/>
              </a:spcBef>
              <a:spcAft>
                <a:spcPct val="0"/>
              </a:spcAft>
              <a:defRPr sz="2400">
                <a:solidFill>
                  <a:schemeClr val="tx1"/>
                </a:solidFill>
                <a:latin typeface="Times New Roman" charset="0"/>
              </a:defRPr>
            </a:lvl8pPr>
            <a:lvl9pPr marL="3886200" indent="-228600" fontAlgn="base">
              <a:spcBef>
                <a:spcPct val="0"/>
              </a:spcBef>
              <a:spcAft>
                <a:spcPct val="0"/>
              </a:spcAft>
              <a:defRPr sz="2400">
                <a:solidFill>
                  <a:schemeClr val="tx1"/>
                </a:solidFill>
                <a:latin typeface="Times New Roman" charset="0"/>
              </a:defRPr>
            </a:lvl9pPr>
          </a:lstStyle>
          <a:p>
            <a:pPr>
              <a:lnSpc>
                <a:spcPct val="70000"/>
              </a:lnSpc>
              <a:spcBef>
                <a:spcPct val="5000"/>
              </a:spcBef>
            </a:pPr>
            <a:endParaRPr lang="en-US" altLang="en-US" i="0">
              <a:solidFill>
                <a:srgbClr val="FF00FF"/>
              </a:solidFill>
              <a:latin typeface="Bernhard Modern Roman" charset="0"/>
            </a:endParaRPr>
          </a:p>
          <a:p>
            <a:pPr>
              <a:lnSpc>
                <a:spcPct val="70000"/>
              </a:lnSpc>
              <a:spcBef>
                <a:spcPct val="5000"/>
              </a:spcBef>
            </a:pPr>
            <a:r>
              <a:rPr lang="en-US" altLang="en-US" sz="2000" i="0">
                <a:solidFill>
                  <a:srgbClr val="FF00FF"/>
                </a:solidFill>
                <a:latin typeface="Bernhard Modern Roman" charset="0"/>
              </a:rPr>
              <a:t>Characteristics:  </a:t>
            </a:r>
            <a:endParaRPr lang="en-US" altLang="en-US" sz="2000" i="0">
              <a:solidFill>
                <a:srgbClr val="FFFF00"/>
              </a:solidFill>
              <a:latin typeface="Bernhard Modern Roman" charset="0"/>
            </a:endParaRPr>
          </a:p>
          <a:p>
            <a:pPr>
              <a:lnSpc>
                <a:spcPct val="70000"/>
              </a:lnSpc>
              <a:spcBef>
                <a:spcPct val="5000"/>
              </a:spcBef>
            </a:pPr>
            <a:r>
              <a:rPr lang="en-US" altLang="en-US" sz="2000" i="0">
                <a:solidFill>
                  <a:srgbClr val="FFFF00"/>
                </a:solidFill>
                <a:latin typeface="Bernhard Modern Roman" charset="0"/>
              </a:rPr>
              <a:t>	</a:t>
            </a:r>
            <a:r>
              <a:rPr lang="en-US" altLang="en-US" sz="2000" i="0">
                <a:solidFill>
                  <a:schemeClr val="bg1"/>
                </a:solidFill>
                <a:latin typeface="Bernhard Modern Roman" charset="0"/>
              </a:rPr>
              <a:t>Nectar source</a:t>
            </a:r>
          </a:p>
          <a:p>
            <a:pPr>
              <a:lnSpc>
                <a:spcPct val="70000"/>
              </a:lnSpc>
              <a:spcBef>
                <a:spcPct val="5000"/>
              </a:spcBef>
            </a:pPr>
            <a:r>
              <a:rPr lang="en-US" altLang="en-US" sz="2000" i="0">
                <a:solidFill>
                  <a:schemeClr val="bg1"/>
                </a:solidFill>
                <a:latin typeface="Bernhard Modern Roman" charset="0"/>
              </a:rPr>
              <a:t>	26-40 inches tall</a:t>
            </a:r>
          </a:p>
          <a:p>
            <a:pPr>
              <a:lnSpc>
                <a:spcPct val="70000"/>
              </a:lnSpc>
              <a:spcBef>
                <a:spcPct val="5000"/>
              </a:spcBef>
            </a:pPr>
            <a:endParaRPr lang="en-US" altLang="en-US" sz="2000" i="0">
              <a:solidFill>
                <a:srgbClr val="FF00FF"/>
              </a:solidFill>
              <a:latin typeface="Bernhard Modern Roman" charset="0"/>
            </a:endParaRPr>
          </a:p>
          <a:p>
            <a:pPr>
              <a:lnSpc>
                <a:spcPct val="70000"/>
              </a:lnSpc>
              <a:spcBef>
                <a:spcPct val="5000"/>
              </a:spcBef>
            </a:pPr>
            <a:r>
              <a:rPr lang="en-US" altLang="en-US" sz="2000" i="0">
                <a:solidFill>
                  <a:srgbClr val="FF00FF"/>
                </a:solidFill>
                <a:latin typeface="Bernhard Modern Roman" charset="0"/>
              </a:rPr>
              <a:t>Location:</a:t>
            </a:r>
          </a:p>
          <a:p>
            <a:pPr>
              <a:lnSpc>
                <a:spcPct val="70000"/>
              </a:lnSpc>
              <a:spcBef>
                <a:spcPct val="5000"/>
              </a:spcBef>
            </a:pPr>
            <a:r>
              <a:rPr lang="en-US" altLang="en-US" sz="2000" i="0">
                <a:solidFill>
                  <a:srgbClr val="FFFF00"/>
                </a:solidFill>
                <a:latin typeface="Bernhard Modern Roman" charset="0"/>
              </a:rPr>
              <a:t>	</a:t>
            </a:r>
            <a:r>
              <a:rPr lang="en-US" altLang="en-US" sz="2000" i="0">
                <a:solidFill>
                  <a:schemeClr val="bg1"/>
                </a:solidFill>
                <a:latin typeface="Bernhard Modern Roman" charset="0"/>
              </a:rPr>
              <a:t>Full sun</a:t>
            </a:r>
          </a:p>
          <a:p>
            <a:pPr>
              <a:lnSpc>
                <a:spcPct val="70000"/>
              </a:lnSpc>
              <a:spcBef>
                <a:spcPct val="5000"/>
              </a:spcBef>
            </a:pPr>
            <a:endParaRPr lang="en-US" altLang="en-US" sz="2000" i="0">
              <a:solidFill>
                <a:srgbClr val="FFFF00"/>
              </a:solidFill>
              <a:latin typeface="Bernhard Modern Roman" charset="0"/>
            </a:endParaRPr>
          </a:p>
          <a:p>
            <a:pPr>
              <a:lnSpc>
                <a:spcPct val="70000"/>
              </a:lnSpc>
              <a:spcBef>
                <a:spcPct val="5000"/>
              </a:spcBef>
            </a:pPr>
            <a:r>
              <a:rPr lang="en-US" altLang="en-US" sz="2000" i="0">
                <a:solidFill>
                  <a:srgbClr val="FF00FF"/>
                </a:solidFill>
                <a:latin typeface="Bernhard Modern Roman" charset="0"/>
              </a:rPr>
              <a:t>Plant Spacing:</a:t>
            </a:r>
          </a:p>
          <a:p>
            <a:pPr>
              <a:lnSpc>
                <a:spcPct val="70000"/>
              </a:lnSpc>
              <a:spcBef>
                <a:spcPct val="5000"/>
              </a:spcBef>
            </a:pPr>
            <a:r>
              <a:rPr lang="en-US" altLang="en-US" sz="2000" i="0">
                <a:solidFill>
                  <a:srgbClr val="FFFF00"/>
                </a:solidFill>
                <a:latin typeface="Bernhard Modern Roman" charset="0"/>
              </a:rPr>
              <a:t>	</a:t>
            </a:r>
            <a:r>
              <a:rPr lang="en-US" altLang="en-US" sz="2000" i="0">
                <a:solidFill>
                  <a:schemeClr val="bg1"/>
                </a:solidFill>
                <a:latin typeface="Bernhard Modern Roman" charset="0"/>
              </a:rPr>
              <a:t>10 – 15 inch centers</a:t>
            </a:r>
          </a:p>
          <a:p>
            <a:pPr>
              <a:lnSpc>
                <a:spcPct val="70000"/>
              </a:lnSpc>
              <a:spcBef>
                <a:spcPct val="5000"/>
              </a:spcBef>
            </a:pPr>
            <a:endParaRPr lang="en-US" altLang="en-US" sz="2000" i="0">
              <a:solidFill>
                <a:srgbClr val="FFFF00"/>
              </a:solidFill>
              <a:latin typeface="Bernhard Modern Roman" charset="0"/>
            </a:endParaRPr>
          </a:p>
          <a:p>
            <a:pPr>
              <a:lnSpc>
                <a:spcPct val="70000"/>
              </a:lnSpc>
              <a:spcBef>
                <a:spcPct val="5000"/>
              </a:spcBef>
            </a:pPr>
            <a:r>
              <a:rPr lang="en-US" altLang="en-US" sz="2000" i="0">
                <a:solidFill>
                  <a:srgbClr val="FF00FF"/>
                </a:solidFill>
                <a:latin typeface="Bernhard Modern Roman" charset="0"/>
              </a:rPr>
              <a:t>Care and Feeding:  </a:t>
            </a:r>
          </a:p>
          <a:p>
            <a:pPr>
              <a:lnSpc>
                <a:spcPct val="70000"/>
              </a:lnSpc>
              <a:spcBef>
                <a:spcPct val="5000"/>
              </a:spcBef>
            </a:pPr>
            <a:r>
              <a:rPr lang="en-US" altLang="en-US" sz="2000" i="0">
                <a:solidFill>
                  <a:srgbClr val="FFFF00"/>
                </a:solidFill>
                <a:latin typeface="Bernhard Modern Roman" charset="0"/>
              </a:rPr>
              <a:t>	</a:t>
            </a:r>
            <a:r>
              <a:rPr lang="en-US" altLang="en-US" sz="2000" i="0">
                <a:solidFill>
                  <a:schemeClr val="bg1"/>
                </a:solidFill>
                <a:latin typeface="Bernhard Modern Roman" charset="0"/>
              </a:rPr>
              <a:t>Moderate fertility  </a:t>
            </a:r>
          </a:p>
          <a:p>
            <a:pPr>
              <a:lnSpc>
                <a:spcPct val="70000"/>
              </a:lnSpc>
              <a:spcBef>
                <a:spcPct val="5000"/>
              </a:spcBef>
            </a:pPr>
            <a:r>
              <a:rPr lang="en-US" altLang="en-US" sz="2000" i="0">
                <a:solidFill>
                  <a:schemeClr val="bg1"/>
                </a:solidFill>
                <a:latin typeface="Bernhard Modern Roman" charset="0"/>
              </a:rPr>
              <a:t>	No drought</a:t>
            </a:r>
          </a:p>
          <a:p>
            <a:pPr>
              <a:lnSpc>
                <a:spcPct val="70000"/>
              </a:lnSpc>
              <a:spcBef>
                <a:spcPct val="5000"/>
              </a:spcBef>
            </a:pPr>
            <a:endParaRPr lang="en-US" altLang="en-US" sz="2000" i="0">
              <a:solidFill>
                <a:srgbClr val="FFFF00"/>
              </a:solidFill>
              <a:latin typeface="Bernhard Modern Roman" charset="0"/>
            </a:endParaRPr>
          </a:p>
          <a:p>
            <a:pPr>
              <a:lnSpc>
                <a:spcPct val="70000"/>
              </a:lnSpc>
              <a:spcBef>
                <a:spcPct val="5000"/>
              </a:spcBef>
            </a:pPr>
            <a:r>
              <a:rPr lang="en-US" altLang="en-US" sz="2000" i="0">
                <a:solidFill>
                  <a:srgbClr val="FF00FF"/>
                </a:solidFill>
                <a:latin typeface="Bernhard Modern Roman" charset="0"/>
              </a:rPr>
              <a:t>Bloom Period:	</a:t>
            </a:r>
          </a:p>
          <a:p>
            <a:pPr>
              <a:lnSpc>
                <a:spcPct val="70000"/>
              </a:lnSpc>
              <a:spcBef>
                <a:spcPct val="5000"/>
              </a:spcBef>
            </a:pPr>
            <a:r>
              <a:rPr lang="en-US" altLang="en-US" sz="2000" i="0">
                <a:solidFill>
                  <a:srgbClr val="FFFF00"/>
                </a:solidFill>
                <a:latin typeface="Bernhard Modern Roman" charset="0"/>
              </a:rPr>
              <a:t>	</a:t>
            </a:r>
            <a:r>
              <a:rPr lang="en-US" altLang="en-US" sz="2000" i="0">
                <a:solidFill>
                  <a:schemeClr val="bg1"/>
                </a:solidFill>
                <a:latin typeface="Bernhard Modern Roman" charset="0"/>
              </a:rPr>
              <a:t>June – September</a:t>
            </a:r>
          </a:p>
          <a:p>
            <a:pPr>
              <a:lnSpc>
                <a:spcPct val="70000"/>
              </a:lnSpc>
              <a:spcBef>
                <a:spcPct val="5000"/>
              </a:spcBef>
            </a:pPr>
            <a:endParaRPr lang="en-US" altLang="en-US" sz="2000" i="0">
              <a:solidFill>
                <a:srgbClr val="FFFF00"/>
              </a:solidFill>
              <a:latin typeface="Bernhard Modern Roman" charset="0"/>
            </a:endParaRPr>
          </a:p>
          <a:p>
            <a:pPr>
              <a:lnSpc>
                <a:spcPct val="70000"/>
              </a:lnSpc>
              <a:spcBef>
                <a:spcPct val="5000"/>
              </a:spcBef>
            </a:pPr>
            <a:r>
              <a:rPr lang="en-US" altLang="en-US" sz="2000" i="0">
                <a:solidFill>
                  <a:srgbClr val="FF00FF"/>
                </a:solidFill>
                <a:latin typeface="Bernhard Modern Roman" charset="0"/>
              </a:rPr>
              <a:t>Culture Concerns:</a:t>
            </a:r>
          </a:p>
          <a:p>
            <a:pPr>
              <a:lnSpc>
                <a:spcPct val="70000"/>
              </a:lnSpc>
              <a:spcBef>
                <a:spcPct val="5000"/>
              </a:spcBef>
            </a:pPr>
            <a:r>
              <a:rPr lang="en-US" altLang="en-US" sz="2000" i="0">
                <a:solidFill>
                  <a:srgbClr val="FFFF00"/>
                </a:solidFill>
                <a:latin typeface="Bernhard Modern Roman" charset="0"/>
              </a:rPr>
              <a:t>	</a:t>
            </a:r>
            <a:r>
              <a:rPr lang="en-US" altLang="en-US" sz="2000" i="0">
                <a:solidFill>
                  <a:schemeClr val="bg1"/>
                </a:solidFill>
                <a:latin typeface="Bernhard Modern Roman" charset="0"/>
              </a:rPr>
              <a:t>Do not crowd with other plants</a:t>
            </a:r>
          </a:p>
          <a:p>
            <a:pPr>
              <a:lnSpc>
                <a:spcPct val="70000"/>
              </a:lnSpc>
              <a:spcBef>
                <a:spcPct val="5000"/>
              </a:spcBef>
            </a:pPr>
            <a:endParaRPr lang="en-US" altLang="en-US" i="0">
              <a:solidFill>
                <a:schemeClr val="hlink"/>
              </a:solidFill>
              <a:latin typeface="GoudyOlSt BT" charset="0"/>
            </a:endParaRPr>
          </a:p>
        </p:txBody>
      </p:sp>
      <p:sp>
        <p:nvSpPr>
          <p:cNvPr id="744453" name="Rectangle 5"/>
          <p:cNvSpPr>
            <a:spLocks noChangeArrowheads="1"/>
          </p:cNvSpPr>
          <p:nvPr/>
        </p:nvSpPr>
        <p:spPr bwMode="auto">
          <a:xfrm>
            <a:off x="4876800" y="6096000"/>
            <a:ext cx="250348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2000">
                <a:solidFill>
                  <a:schemeClr val="hlink"/>
                </a:solidFill>
                <a:latin typeface="GoudyOlSt BT" charset="0"/>
              </a:rPr>
              <a:t>Perovskia atriplicifolia</a:t>
            </a:r>
          </a:p>
        </p:txBody>
      </p:sp>
    </p:spTree>
  </p:cSld>
  <p:clrMapOvr>
    <a:masterClrMapping/>
  </p:clrMapOvr>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3"/>
          <p:cNvSpPr>
            <a:spLocks noGrp="1"/>
          </p:cNvSpPr>
          <p:nvPr>
            <p:ph type="sldNum" sz="quarter" idx="12"/>
          </p:nvPr>
        </p:nvSpPr>
        <p:spPr/>
        <p:txBody>
          <a:bodyPr/>
          <a:lstStyle/>
          <a:p>
            <a:fld id="{97CF7BF5-EB74-E645-B24C-B954EBA384FB}" type="slidenum">
              <a:rPr lang="en-US" altLang="en-US"/>
              <a:pPr/>
              <a:t>192</a:t>
            </a:fld>
            <a:endParaRPr lang="en-US" altLang="en-US"/>
          </a:p>
        </p:txBody>
      </p:sp>
      <p:sp>
        <p:nvSpPr>
          <p:cNvPr id="745474" name="Rectangle 2"/>
          <p:cNvSpPr>
            <a:spLocks noChangeArrowheads="1"/>
          </p:cNvSpPr>
          <p:nvPr/>
        </p:nvSpPr>
        <p:spPr bwMode="auto">
          <a:xfrm>
            <a:off x="990600" y="304800"/>
            <a:ext cx="7096125" cy="823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4800" i="0">
                <a:solidFill>
                  <a:srgbClr val="FFFF00"/>
                </a:solidFill>
                <a:latin typeface="GoudyOlSt BT" charset="0"/>
              </a:rPr>
              <a:t>Perennial Chrysanthemum</a:t>
            </a:r>
          </a:p>
        </p:txBody>
      </p:sp>
      <p:pic>
        <p:nvPicPr>
          <p:cNvPr id="745475" name="Picture 3" descr="CHRYSA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0400" y="1828800"/>
            <a:ext cx="5562600" cy="3735388"/>
          </a:xfrm>
          <a:prstGeom prst="rect">
            <a:avLst/>
          </a:prstGeom>
          <a:noFill/>
          <a:extLst>
            <a:ext uri="{909E8E84-426E-40DD-AFC4-6F175D3DCCD1}">
              <a14:hiddenFill xmlns:a14="http://schemas.microsoft.com/office/drawing/2010/main">
                <a:solidFill>
                  <a:srgbClr val="FFFFFF"/>
                </a:solidFill>
              </a14:hiddenFill>
            </a:ext>
          </a:extLst>
        </p:spPr>
      </p:pic>
      <p:sp>
        <p:nvSpPr>
          <p:cNvPr id="745476" name="Rectangle 4"/>
          <p:cNvSpPr>
            <a:spLocks noChangeArrowheads="1"/>
          </p:cNvSpPr>
          <p:nvPr/>
        </p:nvSpPr>
        <p:spPr bwMode="auto">
          <a:xfrm>
            <a:off x="457200" y="1219200"/>
            <a:ext cx="2667000" cy="502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0">
                <a:solidFill>
                  <a:srgbClr val="FF00FF"/>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marL="342900" indent="-342900">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fontAlgn="base">
              <a:spcBef>
                <a:spcPct val="0"/>
              </a:spcBef>
              <a:spcAft>
                <a:spcPct val="0"/>
              </a:spcAft>
              <a:defRPr sz="2400">
                <a:solidFill>
                  <a:schemeClr val="tx1"/>
                </a:solidFill>
                <a:latin typeface="Times New Roman" charset="0"/>
              </a:defRPr>
            </a:lvl6pPr>
            <a:lvl7pPr marL="2971800" indent="-228600" fontAlgn="base">
              <a:spcBef>
                <a:spcPct val="0"/>
              </a:spcBef>
              <a:spcAft>
                <a:spcPct val="0"/>
              </a:spcAft>
              <a:defRPr sz="2400">
                <a:solidFill>
                  <a:schemeClr val="tx1"/>
                </a:solidFill>
                <a:latin typeface="Times New Roman" charset="0"/>
              </a:defRPr>
            </a:lvl7pPr>
            <a:lvl8pPr marL="3429000" indent="-228600" fontAlgn="base">
              <a:spcBef>
                <a:spcPct val="0"/>
              </a:spcBef>
              <a:spcAft>
                <a:spcPct val="0"/>
              </a:spcAft>
              <a:defRPr sz="2400">
                <a:solidFill>
                  <a:schemeClr val="tx1"/>
                </a:solidFill>
                <a:latin typeface="Times New Roman" charset="0"/>
              </a:defRPr>
            </a:lvl8pPr>
            <a:lvl9pPr marL="3886200" indent="-228600" fontAlgn="base">
              <a:spcBef>
                <a:spcPct val="0"/>
              </a:spcBef>
              <a:spcAft>
                <a:spcPct val="0"/>
              </a:spcAft>
              <a:defRPr sz="2400">
                <a:solidFill>
                  <a:schemeClr val="tx1"/>
                </a:solidFill>
                <a:latin typeface="Times New Roman" charset="0"/>
              </a:defRPr>
            </a:lvl9pPr>
          </a:lstStyle>
          <a:p>
            <a:pPr>
              <a:lnSpc>
                <a:spcPct val="70000"/>
              </a:lnSpc>
              <a:spcBef>
                <a:spcPct val="5000"/>
              </a:spcBef>
            </a:pPr>
            <a:endParaRPr lang="en-US" altLang="en-US" i="0">
              <a:solidFill>
                <a:srgbClr val="FF00FF"/>
              </a:solidFill>
              <a:latin typeface="Bernhard Modern Roman" charset="0"/>
            </a:endParaRPr>
          </a:p>
          <a:p>
            <a:pPr>
              <a:lnSpc>
                <a:spcPct val="70000"/>
              </a:lnSpc>
              <a:spcBef>
                <a:spcPct val="5000"/>
              </a:spcBef>
            </a:pPr>
            <a:r>
              <a:rPr lang="en-US" altLang="en-US" sz="2000" i="0">
                <a:solidFill>
                  <a:srgbClr val="FF00FF"/>
                </a:solidFill>
                <a:latin typeface="Bernhard Modern Roman" charset="0"/>
              </a:rPr>
              <a:t>Characteristics:</a:t>
            </a:r>
          </a:p>
          <a:p>
            <a:pPr>
              <a:lnSpc>
                <a:spcPct val="70000"/>
              </a:lnSpc>
              <a:spcBef>
                <a:spcPct val="5000"/>
              </a:spcBef>
            </a:pPr>
            <a:r>
              <a:rPr lang="en-US" altLang="en-US" sz="2000" i="0">
                <a:solidFill>
                  <a:srgbClr val="FF00FF"/>
                </a:solidFill>
                <a:latin typeface="Bernhard Modern Roman" charset="0"/>
              </a:rPr>
              <a:t>	</a:t>
            </a:r>
            <a:r>
              <a:rPr lang="en-US" altLang="en-US" sz="2000" i="0">
                <a:solidFill>
                  <a:schemeClr val="bg1"/>
                </a:solidFill>
                <a:latin typeface="Bernhard Modern Roman" charset="0"/>
              </a:rPr>
              <a:t>Mounding </a:t>
            </a:r>
            <a:r>
              <a:rPr lang="en-US" altLang="en-US" sz="2000" i="0">
                <a:solidFill>
                  <a:srgbClr val="FF00FF"/>
                </a:solidFill>
                <a:latin typeface="Bernhard Modern Roman" charset="0"/>
              </a:rPr>
              <a:t> </a:t>
            </a:r>
            <a:endParaRPr lang="en-US" altLang="en-US" sz="2000" i="0">
              <a:solidFill>
                <a:srgbClr val="FFFF00"/>
              </a:solidFill>
              <a:latin typeface="Bernhard Modern Roman" charset="0"/>
            </a:endParaRPr>
          </a:p>
          <a:p>
            <a:pPr>
              <a:lnSpc>
                <a:spcPct val="70000"/>
              </a:lnSpc>
              <a:spcBef>
                <a:spcPct val="5000"/>
              </a:spcBef>
            </a:pPr>
            <a:r>
              <a:rPr lang="en-US" altLang="en-US" sz="2000" i="0">
                <a:solidFill>
                  <a:srgbClr val="FFFF00"/>
                </a:solidFill>
                <a:latin typeface="Bernhard Modern Roman" charset="0"/>
              </a:rPr>
              <a:t>	</a:t>
            </a:r>
            <a:r>
              <a:rPr lang="en-US" altLang="en-US" sz="2000" i="0">
                <a:solidFill>
                  <a:schemeClr val="bg1"/>
                </a:solidFill>
                <a:latin typeface="Bernhard Modern Roman" charset="0"/>
              </a:rPr>
              <a:t>Fall blooming</a:t>
            </a:r>
          </a:p>
          <a:p>
            <a:pPr>
              <a:lnSpc>
                <a:spcPct val="70000"/>
              </a:lnSpc>
              <a:spcBef>
                <a:spcPct val="5000"/>
              </a:spcBef>
            </a:pPr>
            <a:r>
              <a:rPr lang="en-US" altLang="en-US" sz="2000" i="0">
                <a:solidFill>
                  <a:schemeClr val="bg1"/>
                </a:solidFill>
                <a:latin typeface="Bernhard Modern Roman" charset="0"/>
              </a:rPr>
              <a:t>	24-36 inches tall</a:t>
            </a:r>
          </a:p>
          <a:p>
            <a:pPr>
              <a:lnSpc>
                <a:spcPct val="70000"/>
              </a:lnSpc>
              <a:spcBef>
                <a:spcPct val="5000"/>
              </a:spcBef>
            </a:pPr>
            <a:endParaRPr lang="en-US" altLang="en-US" sz="2000" i="0">
              <a:solidFill>
                <a:srgbClr val="FF00FF"/>
              </a:solidFill>
              <a:latin typeface="Bernhard Modern Roman" charset="0"/>
            </a:endParaRPr>
          </a:p>
          <a:p>
            <a:pPr>
              <a:lnSpc>
                <a:spcPct val="70000"/>
              </a:lnSpc>
              <a:spcBef>
                <a:spcPct val="5000"/>
              </a:spcBef>
            </a:pPr>
            <a:r>
              <a:rPr lang="en-US" altLang="en-US" sz="2000" i="0">
                <a:solidFill>
                  <a:srgbClr val="FF00FF"/>
                </a:solidFill>
                <a:latin typeface="Bernhard Modern Roman" charset="0"/>
              </a:rPr>
              <a:t>Location:</a:t>
            </a:r>
          </a:p>
          <a:p>
            <a:pPr>
              <a:lnSpc>
                <a:spcPct val="70000"/>
              </a:lnSpc>
              <a:spcBef>
                <a:spcPct val="5000"/>
              </a:spcBef>
            </a:pPr>
            <a:r>
              <a:rPr lang="en-US" altLang="en-US" sz="2000" i="0">
                <a:solidFill>
                  <a:srgbClr val="FFFF00"/>
                </a:solidFill>
                <a:latin typeface="Bernhard Modern Roman" charset="0"/>
              </a:rPr>
              <a:t>	</a:t>
            </a:r>
            <a:r>
              <a:rPr lang="en-US" altLang="en-US" sz="2000" i="0">
                <a:solidFill>
                  <a:schemeClr val="bg1"/>
                </a:solidFill>
                <a:latin typeface="Bernhard Modern Roman" charset="0"/>
              </a:rPr>
              <a:t>Full sun</a:t>
            </a:r>
          </a:p>
          <a:p>
            <a:pPr>
              <a:lnSpc>
                <a:spcPct val="70000"/>
              </a:lnSpc>
              <a:spcBef>
                <a:spcPct val="5000"/>
              </a:spcBef>
            </a:pPr>
            <a:endParaRPr lang="en-US" altLang="en-US" sz="2000" i="0">
              <a:solidFill>
                <a:srgbClr val="FFFF00"/>
              </a:solidFill>
              <a:latin typeface="Bernhard Modern Roman" charset="0"/>
            </a:endParaRPr>
          </a:p>
          <a:p>
            <a:pPr>
              <a:lnSpc>
                <a:spcPct val="70000"/>
              </a:lnSpc>
              <a:spcBef>
                <a:spcPct val="5000"/>
              </a:spcBef>
            </a:pPr>
            <a:r>
              <a:rPr lang="en-US" altLang="en-US" sz="2000" i="0">
                <a:solidFill>
                  <a:srgbClr val="FF00FF"/>
                </a:solidFill>
                <a:latin typeface="Bernhard Modern Roman" charset="0"/>
              </a:rPr>
              <a:t>Plant Spacing:</a:t>
            </a:r>
          </a:p>
          <a:p>
            <a:pPr>
              <a:lnSpc>
                <a:spcPct val="70000"/>
              </a:lnSpc>
              <a:spcBef>
                <a:spcPct val="5000"/>
              </a:spcBef>
            </a:pPr>
            <a:r>
              <a:rPr lang="en-US" altLang="en-US" sz="2000" i="0">
                <a:solidFill>
                  <a:srgbClr val="FFFF00"/>
                </a:solidFill>
                <a:latin typeface="Bernhard Modern Roman" charset="0"/>
              </a:rPr>
              <a:t>	</a:t>
            </a:r>
            <a:r>
              <a:rPr lang="en-US" altLang="en-US" sz="2000" i="0">
                <a:solidFill>
                  <a:schemeClr val="bg1"/>
                </a:solidFill>
                <a:latin typeface="Bernhard Modern Roman" charset="0"/>
              </a:rPr>
              <a:t>15 inch centers</a:t>
            </a:r>
          </a:p>
          <a:p>
            <a:pPr>
              <a:lnSpc>
                <a:spcPct val="70000"/>
              </a:lnSpc>
              <a:spcBef>
                <a:spcPct val="5000"/>
              </a:spcBef>
            </a:pPr>
            <a:endParaRPr lang="en-US" altLang="en-US" sz="2000" i="0">
              <a:solidFill>
                <a:srgbClr val="FFFF00"/>
              </a:solidFill>
              <a:latin typeface="Bernhard Modern Roman" charset="0"/>
            </a:endParaRPr>
          </a:p>
          <a:p>
            <a:pPr>
              <a:lnSpc>
                <a:spcPct val="70000"/>
              </a:lnSpc>
              <a:spcBef>
                <a:spcPct val="5000"/>
              </a:spcBef>
            </a:pPr>
            <a:r>
              <a:rPr lang="en-US" altLang="en-US" sz="2000" i="0">
                <a:solidFill>
                  <a:srgbClr val="FF00FF"/>
                </a:solidFill>
                <a:latin typeface="Bernhard Modern Roman" charset="0"/>
              </a:rPr>
              <a:t>Care and Feeding:  </a:t>
            </a:r>
          </a:p>
          <a:p>
            <a:pPr>
              <a:lnSpc>
                <a:spcPct val="70000"/>
              </a:lnSpc>
              <a:spcBef>
                <a:spcPct val="5000"/>
              </a:spcBef>
            </a:pPr>
            <a:r>
              <a:rPr lang="en-US" altLang="en-US" sz="2000" i="0">
                <a:solidFill>
                  <a:srgbClr val="FFFF00"/>
                </a:solidFill>
                <a:latin typeface="Bernhard Modern Roman" charset="0"/>
              </a:rPr>
              <a:t>	</a:t>
            </a:r>
            <a:r>
              <a:rPr lang="en-US" altLang="en-US" sz="2000" i="0">
                <a:solidFill>
                  <a:schemeClr val="bg1"/>
                </a:solidFill>
                <a:latin typeface="Bernhard Modern Roman" charset="0"/>
              </a:rPr>
              <a:t>Heavy fertility  </a:t>
            </a:r>
          </a:p>
          <a:p>
            <a:pPr>
              <a:lnSpc>
                <a:spcPct val="70000"/>
              </a:lnSpc>
              <a:spcBef>
                <a:spcPct val="5000"/>
              </a:spcBef>
            </a:pPr>
            <a:r>
              <a:rPr lang="en-US" altLang="en-US" sz="2000" i="0">
                <a:solidFill>
                  <a:schemeClr val="bg1"/>
                </a:solidFill>
                <a:latin typeface="Bernhard Modern Roman" charset="0"/>
              </a:rPr>
              <a:t>	No drought</a:t>
            </a:r>
          </a:p>
          <a:p>
            <a:pPr>
              <a:lnSpc>
                <a:spcPct val="70000"/>
              </a:lnSpc>
              <a:spcBef>
                <a:spcPct val="5000"/>
              </a:spcBef>
            </a:pPr>
            <a:r>
              <a:rPr lang="en-US" altLang="en-US" sz="2000" i="0">
                <a:solidFill>
                  <a:schemeClr val="bg1"/>
                </a:solidFill>
                <a:latin typeface="Bernhard Modern Roman" charset="0"/>
              </a:rPr>
              <a:t>	Deer resistant</a:t>
            </a:r>
          </a:p>
          <a:p>
            <a:pPr>
              <a:lnSpc>
                <a:spcPct val="70000"/>
              </a:lnSpc>
              <a:spcBef>
                <a:spcPct val="5000"/>
              </a:spcBef>
            </a:pPr>
            <a:endParaRPr lang="en-US" altLang="en-US" sz="2000" i="0">
              <a:solidFill>
                <a:srgbClr val="FFFF00"/>
              </a:solidFill>
              <a:latin typeface="Bernhard Modern Roman" charset="0"/>
            </a:endParaRPr>
          </a:p>
          <a:p>
            <a:pPr>
              <a:lnSpc>
                <a:spcPct val="70000"/>
              </a:lnSpc>
              <a:spcBef>
                <a:spcPct val="5000"/>
              </a:spcBef>
            </a:pPr>
            <a:r>
              <a:rPr lang="en-US" altLang="en-US" sz="2000" i="0">
                <a:solidFill>
                  <a:srgbClr val="FF00FF"/>
                </a:solidFill>
                <a:latin typeface="Bernhard Modern Roman" charset="0"/>
              </a:rPr>
              <a:t>Bloom Period:	</a:t>
            </a:r>
          </a:p>
          <a:p>
            <a:pPr>
              <a:lnSpc>
                <a:spcPct val="70000"/>
              </a:lnSpc>
              <a:spcBef>
                <a:spcPct val="5000"/>
              </a:spcBef>
            </a:pPr>
            <a:r>
              <a:rPr lang="en-US" altLang="en-US" sz="2000" i="0">
                <a:solidFill>
                  <a:srgbClr val="FFFF00"/>
                </a:solidFill>
                <a:latin typeface="Bernhard Modern Roman" charset="0"/>
              </a:rPr>
              <a:t>	</a:t>
            </a:r>
            <a:r>
              <a:rPr lang="en-US" altLang="en-US" sz="2000" i="0">
                <a:solidFill>
                  <a:schemeClr val="bg1"/>
                </a:solidFill>
                <a:latin typeface="Bernhard Modern Roman" charset="0"/>
              </a:rPr>
              <a:t>August-September</a:t>
            </a:r>
          </a:p>
          <a:p>
            <a:pPr>
              <a:lnSpc>
                <a:spcPct val="70000"/>
              </a:lnSpc>
              <a:spcBef>
                <a:spcPct val="5000"/>
              </a:spcBef>
            </a:pPr>
            <a:endParaRPr lang="en-US" altLang="en-US" sz="2000" i="0">
              <a:solidFill>
                <a:srgbClr val="FFFF00"/>
              </a:solidFill>
              <a:latin typeface="Bernhard Modern Roman" charset="0"/>
            </a:endParaRPr>
          </a:p>
          <a:p>
            <a:pPr>
              <a:lnSpc>
                <a:spcPct val="70000"/>
              </a:lnSpc>
              <a:spcBef>
                <a:spcPct val="5000"/>
              </a:spcBef>
            </a:pPr>
            <a:r>
              <a:rPr lang="en-US" altLang="en-US" sz="2000" i="0">
                <a:solidFill>
                  <a:srgbClr val="FF00FF"/>
                </a:solidFill>
                <a:latin typeface="Bernhard Modern Roman" charset="0"/>
              </a:rPr>
              <a:t>Culture Concerns:</a:t>
            </a:r>
          </a:p>
          <a:p>
            <a:pPr>
              <a:lnSpc>
                <a:spcPct val="70000"/>
              </a:lnSpc>
              <a:spcBef>
                <a:spcPct val="5000"/>
              </a:spcBef>
            </a:pPr>
            <a:r>
              <a:rPr lang="en-US" altLang="en-US" sz="2000" i="0">
                <a:solidFill>
                  <a:srgbClr val="FFFF00"/>
                </a:solidFill>
                <a:latin typeface="Bernhard Modern Roman" charset="0"/>
              </a:rPr>
              <a:t>	</a:t>
            </a:r>
            <a:r>
              <a:rPr lang="en-US" altLang="en-US" sz="2000" i="0">
                <a:solidFill>
                  <a:schemeClr val="bg1"/>
                </a:solidFill>
                <a:latin typeface="Bernhard Modern Roman" charset="0"/>
              </a:rPr>
              <a:t>Stalls in drought</a:t>
            </a:r>
          </a:p>
          <a:p>
            <a:pPr>
              <a:lnSpc>
                <a:spcPct val="70000"/>
              </a:lnSpc>
              <a:spcBef>
                <a:spcPct val="5000"/>
              </a:spcBef>
            </a:pPr>
            <a:endParaRPr lang="en-US" altLang="en-US" i="0">
              <a:solidFill>
                <a:schemeClr val="hlink"/>
              </a:solidFill>
              <a:latin typeface="GoudyOlSt BT" charset="0"/>
            </a:endParaRPr>
          </a:p>
        </p:txBody>
      </p:sp>
      <p:sp>
        <p:nvSpPr>
          <p:cNvPr id="745477" name="Rectangle 5"/>
          <p:cNvSpPr>
            <a:spLocks noChangeArrowheads="1"/>
          </p:cNvSpPr>
          <p:nvPr/>
        </p:nvSpPr>
        <p:spPr bwMode="auto">
          <a:xfrm>
            <a:off x="3046413" y="5867400"/>
            <a:ext cx="609758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i="0">
                <a:solidFill>
                  <a:schemeClr val="hlink"/>
                </a:solidFill>
                <a:latin typeface="GoudyOlSt BT" charset="0"/>
              </a:rPr>
              <a:t>Dendranthemum x morifolium ‘Ryan’s Daisy’ </a:t>
            </a:r>
          </a:p>
        </p:txBody>
      </p:sp>
    </p:spTree>
  </p:cSld>
  <p:clrMapOvr>
    <a:masterClrMapping/>
  </p:clrMapOvr>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4"/>
          <p:cNvSpPr>
            <a:spLocks noGrp="1"/>
          </p:cNvSpPr>
          <p:nvPr>
            <p:ph type="sldNum" sz="quarter" idx="12"/>
          </p:nvPr>
        </p:nvSpPr>
        <p:spPr/>
        <p:txBody>
          <a:bodyPr/>
          <a:lstStyle/>
          <a:p>
            <a:fld id="{F282FD75-B81F-0642-B610-931C9E1F21AB}" type="slidenum">
              <a:rPr lang="en-US" altLang="en-US"/>
              <a:pPr/>
              <a:t>193</a:t>
            </a:fld>
            <a:endParaRPr lang="en-US" altLang="en-US"/>
          </a:p>
        </p:txBody>
      </p:sp>
      <p:sp>
        <p:nvSpPr>
          <p:cNvPr id="746498" name="Rectangle 2"/>
          <p:cNvSpPr>
            <a:spLocks noChangeArrowheads="1"/>
          </p:cNvSpPr>
          <p:nvPr/>
        </p:nvSpPr>
        <p:spPr bwMode="auto">
          <a:xfrm>
            <a:off x="2895600" y="304800"/>
            <a:ext cx="2906713" cy="823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4800" i="0">
                <a:solidFill>
                  <a:srgbClr val="FFFF00"/>
                </a:solidFill>
                <a:latin typeface="GoudyOlSt BT" charset="0"/>
              </a:rPr>
              <a:t>Speedwell </a:t>
            </a:r>
          </a:p>
        </p:txBody>
      </p:sp>
      <p:pic>
        <p:nvPicPr>
          <p:cNvPr id="746499" name="Picture 3" descr="MVC-005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19600" y="1524000"/>
            <a:ext cx="3486150" cy="4648200"/>
          </a:xfrm>
          <a:prstGeom prst="rect">
            <a:avLst/>
          </a:prstGeom>
          <a:noFill/>
          <a:extLst>
            <a:ext uri="{909E8E84-426E-40DD-AFC4-6F175D3DCCD1}">
              <a14:hiddenFill xmlns:a14="http://schemas.microsoft.com/office/drawing/2010/main">
                <a:solidFill>
                  <a:srgbClr val="FFFFFF"/>
                </a:solidFill>
              </a14:hiddenFill>
            </a:ext>
          </a:extLst>
        </p:spPr>
      </p:pic>
      <p:sp>
        <p:nvSpPr>
          <p:cNvPr id="746500" name="Rectangle 4"/>
          <p:cNvSpPr>
            <a:spLocks noChangeArrowheads="1"/>
          </p:cNvSpPr>
          <p:nvPr/>
        </p:nvSpPr>
        <p:spPr bwMode="auto">
          <a:xfrm>
            <a:off x="914400" y="1219200"/>
            <a:ext cx="2667000" cy="502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0">
                <a:solidFill>
                  <a:srgbClr val="FF00FF"/>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marL="342900" indent="-342900">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fontAlgn="base">
              <a:spcBef>
                <a:spcPct val="0"/>
              </a:spcBef>
              <a:spcAft>
                <a:spcPct val="0"/>
              </a:spcAft>
              <a:defRPr sz="2400">
                <a:solidFill>
                  <a:schemeClr val="tx1"/>
                </a:solidFill>
                <a:latin typeface="Times New Roman" charset="0"/>
              </a:defRPr>
            </a:lvl6pPr>
            <a:lvl7pPr marL="2971800" indent="-228600" fontAlgn="base">
              <a:spcBef>
                <a:spcPct val="0"/>
              </a:spcBef>
              <a:spcAft>
                <a:spcPct val="0"/>
              </a:spcAft>
              <a:defRPr sz="2400">
                <a:solidFill>
                  <a:schemeClr val="tx1"/>
                </a:solidFill>
                <a:latin typeface="Times New Roman" charset="0"/>
              </a:defRPr>
            </a:lvl7pPr>
            <a:lvl8pPr marL="3429000" indent="-228600" fontAlgn="base">
              <a:spcBef>
                <a:spcPct val="0"/>
              </a:spcBef>
              <a:spcAft>
                <a:spcPct val="0"/>
              </a:spcAft>
              <a:defRPr sz="2400">
                <a:solidFill>
                  <a:schemeClr val="tx1"/>
                </a:solidFill>
                <a:latin typeface="Times New Roman" charset="0"/>
              </a:defRPr>
            </a:lvl8pPr>
            <a:lvl9pPr marL="3886200" indent="-228600" fontAlgn="base">
              <a:spcBef>
                <a:spcPct val="0"/>
              </a:spcBef>
              <a:spcAft>
                <a:spcPct val="0"/>
              </a:spcAft>
              <a:defRPr sz="2400">
                <a:solidFill>
                  <a:schemeClr val="tx1"/>
                </a:solidFill>
                <a:latin typeface="Times New Roman" charset="0"/>
              </a:defRPr>
            </a:lvl9pPr>
          </a:lstStyle>
          <a:p>
            <a:pPr>
              <a:lnSpc>
                <a:spcPct val="70000"/>
              </a:lnSpc>
              <a:spcBef>
                <a:spcPct val="5000"/>
              </a:spcBef>
            </a:pPr>
            <a:endParaRPr lang="en-US" altLang="en-US" i="0">
              <a:solidFill>
                <a:srgbClr val="FF00FF"/>
              </a:solidFill>
              <a:latin typeface="Bernhard Modern Roman" charset="0"/>
            </a:endParaRPr>
          </a:p>
          <a:p>
            <a:pPr>
              <a:lnSpc>
                <a:spcPct val="70000"/>
              </a:lnSpc>
              <a:spcBef>
                <a:spcPct val="5000"/>
              </a:spcBef>
            </a:pPr>
            <a:r>
              <a:rPr lang="en-US" altLang="en-US" sz="2000" i="0">
                <a:solidFill>
                  <a:srgbClr val="FF00FF"/>
                </a:solidFill>
                <a:latin typeface="Bernhard Modern Roman" charset="0"/>
              </a:rPr>
              <a:t>Characteristics:  </a:t>
            </a:r>
            <a:endParaRPr lang="en-US" altLang="en-US" sz="2000" i="0">
              <a:solidFill>
                <a:srgbClr val="FFFF00"/>
              </a:solidFill>
              <a:latin typeface="Bernhard Modern Roman" charset="0"/>
            </a:endParaRPr>
          </a:p>
          <a:p>
            <a:pPr>
              <a:lnSpc>
                <a:spcPct val="70000"/>
              </a:lnSpc>
              <a:spcBef>
                <a:spcPct val="5000"/>
              </a:spcBef>
            </a:pPr>
            <a:r>
              <a:rPr lang="en-US" altLang="en-US" sz="2000" i="0">
                <a:solidFill>
                  <a:srgbClr val="FFFF00"/>
                </a:solidFill>
                <a:latin typeface="Bernhard Modern Roman" charset="0"/>
              </a:rPr>
              <a:t>	</a:t>
            </a:r>
            <a:r>
              <a:rPr lang="en-US" altLang="en-US" sz="2000" i="0">
                <a:solidFill>
                  <a:schemeClr val="bg1"/>
                </a:solidFill>
                <a:latin typeface="Bernhard Modern Roman" charset="0"/>
              </a:rPr>
              <a:t>Nectar source</a:t>
            </a:r>
          </a:p>
          <a:p>
            <a:pPr>
              <a:lnSpc>
                <a:spcPct val="70000"/>
              </a:lnSpc>
              <a:spcBef>
                <a:spcPct val="5000"/>
              </a:spcBef>
            </a:pPr>
            <a:r>
              <a:rPr lang="en-US" altLang="en-US" sz="2000" i="0">
                <a:solidFill>
                  <a:schemeClr val="bg1"/>
                </a:solidFill>
                <a:latin typeface="Bernhard Modern Roman" charset="0"/>
              </a:rPr>
              <a:t>	18-30 inches tall</a:t>
            </a:r>
          </a:p>
          <a:p>
            <a:pPr>
              <a:lnSpc>
                <a:spcPct val="70000"/>
              </a:lnSpc>
              <a:spcBef>
                <a:spcPct val="5000"/>
              </a:spcBef>
            </a:pPr>
            <a:endParaRPr lang="en-US" altLang="en-US" sz="2000" i="0">
              <a:solidFill>
                <a:srgbClr val="FF00FF"/>
              </a:solidFill>
              <a:latin typeface="Bernhard Modern Roman" charset="0"/>
            </a:endParaRPr>
          </a:p>
          <a:p>
            <a:pPr>
              <a:lnSpc>
                <a:spcPct val="70000"/>
              </a:lnSpc>
              <a:spcBef>
                <a:spcPct val="5000"/>
              </a:spcBef>
            </a:pPr>
            <a:r>
              <a:rPr lang="en-US" altLang="en-US" sz="2000" i="0">
                <a:solidFill>
                  <a:srgbClr val="FF00FF"/>
                </a:solidFill>
                <a:latin typeface="Bernhard Modern Roman" charset="0"/>
              </a:rPr>
              <a:t>Location:</a:t>
            </a:r>
          </a:p>
          <a:p>
            <a:pPr>
              <a:lnSpc>
                <a:spcPct val="70000"/>
              </a:lnSpc>
              <a:spcBef>
                <a:spcPct val="5000"/>
              </a:spcBef>
            </a:pPr>
            <a:r>
              <a:rPr lang="en-US" altLang="en-US" sz="2000" i="0">
                <a:solidFill>
                  <a:srgbClr val="FFFF00"/>
                </a:solidFill>
                <a:latin typeface="Bernhard Modern Roman" charset="0"/>
              </a:rPr>
              <a:t>	</a:t>
            </a:r>
            <a:r>
              <a:rPr lang="en-US" altLang="en-US" sz="2000" i="0">
                <a:solidFill>
                  <a:schemeClr val="bg1"/>
                </a:solidFill>
                <a:latin typeface="Bernhard Modern Roman" charset="0"/>
              </a:rPr>
              <a:t>Full sun</a:t>
            </a:r>
          </a:p>
          <a:p>
            <a:pPr>
              <a:lnSpc>
                <a:spcPct val="70000"/>
              </a:lnSpc>
              <a:spcBef>
                <a:spcPct val="5000"/>
              </a:spcBef>
            </a:pPr>
            <a:endParaRPr lang="en-US" altLang="en-US" sz="2000" i="0">
              <a:solidFill>
                <a:srgbClr val="FFFF00"/>
              </a:solidFill>
              <a:latin typeface="Bernhard Modern Roman" charset="0"/>
            </a:endParaRPr>
          </a:p>
          <a:p>
            <a:pPr>
              <a:lnSpc>
                <a:spcPct val="70000"/>
              </a:lnSpc>
              <a:spcBef>
                <a:spcPct val="5000"/>
              </a:spcBef>
            </a:pPr>
            <a:r>
              <a:rPr lang="en-US" altLang="en-US" sz="2000" i="0">
                <a:solidFill>
                  <a:srgbClr val="FF00FF"/>
                </a:solidFill>
                <a:latin typeface="Bernhard Modern Roman" charset="0"/>
              </a:rPr>
              <a:t>Plant Spacing:</a:t>
            </a:r>
          </a:p>
          <a:p>
            <a:pPr>
              <a:lnSpc>
                <a:spcPct val="70000"/>
              </a:lnSpc>
              <a:spcBef>
                <a:spcPct val="5000"/>
              </a:spcBef>
            </a:pPr>
            <a:r>
              <a:rPr lang="en-US" altLang="en-US" sz="2000" i="0">
                <a:solidFill>
                  <a:srgbClr val="FFFF00"/>
                </a:solidFill>
                <a:latin typeface="Bernhard Modern Roman" charset="0"/>
              </a:rPr>
              <a:t>	</a:t>
            </a:r>
            <a:r>
              <a:rPr lang="en-US" altLang="en-US" sz="2000" i="0">
                <a:solidFill>
                  <a:schemeClr val="bg1"/>
                </a:solidFill>
                <a:latin typeface="Bernhard Modern Roman" charset="0"/>
              </a:rPr>
              <a:t>8 inch centers</a:t>
            </a:r>
          </a:p>
          <a:p>
            <a:pPr>
              <a:lnSpc>
                <a:spcPct val="70000"/>
              </a:lnSpc>
              <a:spcBef>
                <a:spcPct val="5000"/>
              </a:spcBef>
            </a:pPr>
            <a:endParaRPr lang="en-US" altLang="en-US" sz="2000" i="0">
              <a:solidFill>
                <a:srgbClr val="FFFF00"/>
              </a:solidFill>
              <a:latin typeface="Bernhard Modern Roman" charset="0"/>
            </a:endParaRPr>
          </a:p>
          <a:p>
            <a:pPr>
              <a:lnSpc>
                <a:spcPct val="70000"/>
              </a:lnSpc>
              <a:spcBef>
                <a:spcPct val="5000"/>
              </a:spcBef>
            </a:pPr>
            <a:r>
              <a:rPr lang="en-US" altLang="en-US" sz="2000" i="0">
                <a:solidFill>
                  <a:srgbClr val="FF00FF"/>
                </a:solidFill>
                <a:latin typeface="Bernhard Modern Roman" charset="0"/>
              </a:rPr>
              <a:t>Care and Feeding:  </a:t>
            </a:r>
          </a:p>
          <a:p>
            <a:pPr>
              <a:lnSpc>
                <a:spcPct val="70000"/>
              </a:lnSpc>
              <a:spcBef>
                <a:spcPct val="5000"/>
              </a:spcBef>
            </a:pPr>
            <a:r>
              <a:rPr lang="en-US" altLang="en-US" sz="2000" i="0">
                <a:solidFill>
                  <a:srgbClr val="FFFF00"/>
                </a:solidFill>
                <a:latin typeface="Bernhard Modern Roman" charset="0"/>
              </a:rPr>
              <a:t>	</a:t>
            </a:r>
            <a:r>
              <a:rPr lang="en-US" altLang="en-US" sz="2000" i="0">
                <a:solidFill>
                  <a:schemeClr val="bg1"/>
                </a:solidFill>
                <a:latin typeface="Bernhard Modern Roman" charset="0"/>
              </a:rPr>
              <a:t>Moderate fertility  </a:t>
            </a:r>
          </a:p>
          <a:p>
            <a:pPr>
              <a:lnSpc>
                <a:spcPct val="70000"/>
              </a:lnSpc>
              <a:spcBef>
                <a:spcPct val="5000"/>
              </a:spcBef>
            </a:pPr>
            <a:r>
              <a:rPr lang="en-US" altLang="en-US" sz="2000" i="0">
                <a:solidFill>
                  <a:schemeClr val="bg1"/>
                </a:solidFill>
                <a:latin typeface="Bernhard Modern Roman" charset="0"/>
              </a:rPr>
              <a:t>	No drought</a:t>
            </a:r>
          </a:p>
          <a:p>
            <a:pPr>
              <a:lnSpc>
                <a:spcPct val="70000"/>
              </a:lnSpc>
              <a:spcBef>
                <a:spcPct val="5000"/>
              </a:spcBef>
            </a:pPr>
            <a:endParaRPr lang="en-US" altLang="en-US" sz="2000" i="0">
              <a:solidFill>
                <a:srgbClr val="FFFF00"/>
              </a:solidFill>
              <a:latin typeface="Bernhard Modern Roman" charset="0"/>
            </a:endParaRPr>
          </a:p>
          <a:p>
            <a:pPr>
              <a:lnSpc>
                <a:spcPct val="70000"/>
              </a:lnSpc>
              <a:spcBef>
                <a:spcPct val="5000"/>
              </a:spcBef>
            </a:pPr>
            <a:r>
              <a:rPr lang="en-US" altLang="en-US" sz="2000" i="0">
                <a:solidFill>
                  <a:srgbClr val="FF00FF"/>
                </a:solidFill>
                <a:latin typeface="Bernhard Modern Roman" charset="0"/>
              </a:rPr>
              <a:t>Bloom Period:	</a:t>
            </a:r>
          </a:p>
          <a:p>
            <a:pPr>
              <a:lnSpc>
                <a:spcPct val="70000"/>
              </a:lnSpc>
              <a:spcBef>
                <a:spcPct val="5000"/>
              </a:spcBef>
            </a:pPr>
            <a:r>
              <a:rPr lang="en-US" altLang="en-US" sz="2000" i="0">
                <a:solidFill>
                  <a:srgbClr val="FFFF00"/>
                </a:solidFill>
                <a:latin typeface="Bernhard Modern Roman" charset="0"/>
              </a:rPr>
              <a:t>	</a:t>
            </a:r>
            <a:r>
              <a:rPr lang="en-US" altLang="en-US" sz="2000" i="0">
                <a:solidFill>
                  <a:schemeClr val="bg1"/>
                </a:solidFill>
                <a:latin typeface="Bernhard Modern Roman" charset="0"/>
              </a:rPr>
              <a:t>June – September</a:t>
            </a:r>
          </a:p>
          <a:p>
            <a:pPr>
              <a:lnSpc>
                <a:spcPct val="70000"/>
              </a:lnSpc>
              <a:spcBef>
                <a:spcPct val="5000"/>
              </a:spcBef>
            </a:pPr>
            <a:endParaRPr lang="en-US" altLang="en-US" sz="2000" i="0">
              <a:solidFill>
                <a:srgbClr val="FFFF00"/>
              </a:solidFill>
              <a:latin typeface="Bernhard Modern Roman" charset="0"/>
            </a:endParaRPr>
          </a:p>
          <a:p>
            <a:pPr>
              <a:lnSpc>
                <a:spcPct val="70000"/>
              </a:lnSpc>
              <a:spcBef>
                <a:spcPct val="5000"/>
              </a:spcBef>
            </a:pPr>
            <a:r>
              <a:rPr lang="en-US" altLang="en-US" sz="2000" i="0">
                <a:solidFill>
                  <a:srgbClr val="FF00FF"/>
                </a:solidFill>
                <a:latin typeface="Bernhard Modern Roman" charset="0"/>
              </a:rPr>
              <a:t>Culture Concerns:</a:t>
            </a:r>
          </a:p>
          <a:p>
            <a:pPr>
              <a:lnSpc>
                <a:spcPct val="70000"/>
              </a:lnSpc>
              <a:spcBef>
                <a:spcPct val="5000"/>
              </a:spcBef>
            </a:pPr>
            <a:r>
              <a:rPr lang="en-US" altLang="en-US" sz="2000" i="0">
                <a:solidFill>
                  <a:srgbClr val="FFFF00"/>
                </a:solidFill>
                <a:latin typeface="Bernhard Modern Roman" charset="0"/>
              </a:rPr>
              <a:t>	</a:t>
            </a:r>
            <a:r>
              <a:rPr lang="en-US" altLang="en-US" sz="2000" i="0">
                <a:solidFill>
                  <a:schemeClr val="bg1"/>
                </a:solidFill>
                <a:latin typeface="Bernhard Modern Roman" charset="0"/>
              </a:rPr>
              <a:t>Deadheading Required</a:t>
            </a:r>
          </a:p>
          <a:p>
            <a:pPr>
              <a:lnSpc>
                <a:spcPct val="70000"/>
              </a:lnSpc>
              <a:spcBef>
                <a:spcPct val="5000"/>
              </a:spcBef>
            </a:pPr>
            <a:endParaRPr lang="en-US" altLang="en-US" i="0">
              <a:solidFill>
                <a:schemeClr val="hlink"/>
              </a:solidFill>
              <a:latin typeface="GoudyOlSt BT" charset="0"/>
            </a:endParaRPr>
          </a:p>
        </p:txBody>
      </p:sp>
      <p:sp>
        <p:nvSpPr>
          <p:cNvPr id="746501" name="Rectangle 5"/>
          <p:cNvSpPr>
            <a:spLocks noChangeArrowheads="1"/>
          </p:cNvSpPr>
          <p:nvPr/>
        </p:nvSpPr>
        <p:spPr bwMode="auto">
          <a:xfrm>
            <a:off x="5029200" y="6096000"/>
            <a:ext cx="22875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i="0">
                <a:solidFill>
                  <a:schemeClr val="hlink"/>
                </a:solidFill>
                <a:latin typeface="GoudyOlSt BT" charset="0"/>
              </a:rPr>
              <a:t>Veronica alpina</a:t>
            </a:r>
            <a:r>
              <a:rPr lang="en-US" altLang="en-US" sz="2000">
                <a:solidFill>
                  <a:schemeClr val="hlink"/>
                </a:solidFill>
                <a:latin typeface="GoudyOlSt BT" charset="0"/>
              </a:rPr>
              <a:t> </a:t>
            </a:r>
          </a:p>
        </p:txBody>
      </p:sp>
    </p:spTree>
  </p:cSld>
  <p:clrMapOvr>
    <a:masterClrMapping/>
  </p:clrMapOvr>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7"/>
          <p:cNvSpPr>
            <a:spLocks noGrp="1"/>
          </p:cNvSpPr>
          <p:nvPr>
            <p:ph type="sldNum" sz="quarter" idx="12"/>
          </p:nvPr>
        </p:nvSpPr>
        <p:spPr/>
        <p:txBody>
          <a:bodyPr/>
          <a:lstStyle/>
          <a:p>
            <a:fld id="{A60DAB7D-E81D-6D45-853D-A4206A31CFE4}" type="slidenum">
              <a:rPr lang="en-US" altLang="en-US"/>
              <a:pPr/>
              <a:t>194</a:t>
            </a:fld>
            <a:endParaRPr lang="en-US" altLang="en-US"/>
          </a:p>
        </p:txBody>
      </p:sp>
      <p:pic>
        <p:nvPicPr>
          <p:cNvPr id="747522" name="Picture 2" descr="Phlox0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24200" y="1752600"/>
            <a:ext cx="5486400" cy="4186238"/>
          </a:xfrm>
          <a:prstGeom prst="rect">
            <a:avLst/>
          </a:prstGeom>
          <a:noFill/>
          <a:extLst>
            <a:ext uri="{909E8E84-426E-40DD-AFC4-6F175D3DCCD1}">
              <a14:hiddenFill xmlns:a14="http://schemas.microsoft.com/office/drawing/2010/main">
                <a:solidFill>
                  <a:srgbClr val="FFFFFF"/>
                </a:solidFill>
              </a14:hiddenFill>
            </a:ext>
          </a:extLst>
        </p:spPr>
      </p:pic>
      <p:sp>
        <p:nvSpPr>
          <p:cNvPr id="747523" name="Rectangle 3"/>
          <p:cNvSpPr>
            <a:spLocks noChangeArrowheads="1"/>
          </p:cNvSpPr>
          <p:nvPr/>
        </p:nvSpPr>
        <p:spPr bwMode="auto">
          <a:xfrm>
            <a:off x="457200" y="1143000"/>
            <a:ext cx="2667000" cy="502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0">
                <a:solidFill>
                  <a:srgbClr val="FF00FF"/>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marL="342900" indent="-342900">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fontAlgn="base">
              <a:spcBef>
                <a:spcPct val="0"/>
              </a:spcBef>
              <a:spcAft>
                <a:spcPct val="0"/>
              </a:spcAft>
              <a:defRPr sz="2400">
                <a:solidFill>
                  <a:schemeClr val="tx1"/>
                </a:solidFill>
                <a:latin typeface="Times New Roman" charset="0"/>
              </a:defRPr>
            </a:lvl6pPr>
            <a:lvl7pPr marL="2971800" indent="-228600" fontAlgn="base">
              <a:spcBef>
                <a:spcPct val="0"/>
              </a:spcBef>
              <a:spcAft>
                <a:spcPct val="0"/>
              </a:spcAft>
              <a:defRPr sz="2400">
                <a:solidFill>
                  <a:schemeClr val="tx1"/>
                </a:solidFill>
                <a:latin typeface="Times New Roman" charset="0"/>
              </a:defRPr>
            </a:lvl7pPr>
            <a:lvl8pPr marL="3429000" indent="-228600" fontAlgn="base">
              <a:spcBef>
                <a:spcPct val="0"/>
              </a:spcBef>
              <a:spcAft>
                <a:spcPct val="0"/>
              </a:spcAft>
              <a:defRPr sz="2400">
                <a:solidFill>
                  <a:schemeClr val="tx1"/>
                </a:solidFill>
                <a:latin typeface="Times New Roman" charset="0"/>
              </a:defRPr>
            </a:lvl8pPr>
            <a:lvl9pPr marL="3886200" indent="-228600" fontAlgn="base">
              <a:spcBef>
                <a:spcPct val="0"/>
              </a:spcBef>
              <a:spcAft>
                <a:spcPct val="0"/>
              </a:spcAft>
              <a:defRPr sz="2400">
                <a:solidFill>
                  <a:schemeClr val="tx1"/>
                </a:solidFill>
                <a:latin typeface="Times New Roman" charset="0"/>
              </a:defRPr>
            </a:lvl9pPr>
          </a:lstStyle>
          <a:p>
            <a:pPr>
              <a:lnSpc>
                <a:spcPct val="70000"/>
              </a:lnSpc>
              <a:spcBef>
                <a:spcPct val="5000"/>
              </a:spcBef>
            </a:pPr>
            <a:endParaRPr lang="en-US" altLang="en-US" i="0">
              <a:solidFill>
                <a:srgbClr val="FF00FF"/>
              </a:solidFill>
              <a:latin typeface="Bernhard Modern Roman" charset="0"/>
            </a:endParaRPr>
          </a:p>
          <a:p>
            <a:pPr>
              <a:lnSpc>
                <a:spcPct val="70000"/>
              </a:lnSpc>
              <a:spcBef>
                <a:spcPct val="5000"/>
              </a:spcBef>
            </a:pPr>
            <a:r>
              <a:rPr lang="en-US" altLang="en-US" sz="2000" i="0">
                <a:solidFill>
                  <a:srgbClr val="FF00FF"/>
                </a:solidFill>
                <a:latin typeface="Bernhard Modern Roman" charset="0"/>
              </a:rPr>
              <a:t>Characteristics:  </a:t>
            </a:r>
            <a:endParaRPr lang="en-US" altLang="en-US" sz="2000" i="0">
              <a:solidFill>
                <a:srgbClr val="FFFF00"/>
              </a:solidFill>
              <a:latin typeface="Bernhard Modern Roman" charset="0"/>
            </a:endParaRPr>
          </a:p>
          <a:p>
            <a:pPr>
              <a:lnSpc>
                <a:spcPct val="70000"/>
              </a:lnSpc>
              <a:spcBef>
                <a:spcPct val="5000"/>
              </a:spcBef>
            </a:pPr>
            <a:r>
              <a:rPr lang="en-US" altLang="en-US" sz="2000" i="0">
                <a:solidFill>
                  <a:srgbClr val="FFFF00"/>
                </a:solidFill>
                <a:latin typeface="Bernhard Modern Roman" charset="0"/>
              </a:rPr>
              <a:t>	</a:t>
            </a:r>
            <a:r>
              <a:rPr lang="en-US" altLang="en-US" sz="2000" i="0">
                <a:solidFill>
                  <a:schemeClr val="bg1"/>
                </a:solidFill>
                <a:latin typeface="Bernhard Modern Roman" charset="0"/>
              </a:rPr>
              <a:t>Nectar source</a:t>
            </a:r>
          </a:p>
          <a:p>
            <a:pPr>
              <a:lnSpc>
                <a:spcPct val="70000"/>
              </a:lnSpc>
              <a:spcBef>
                <a:spcPct val="5000"/>
              </a:spcBef>
            </a:pPr>
            <a:r>
              <a:rPr lang="en-US" altLang="en-US" sz="2000" i="0">
                <a:solidFill>
                  <a:schemeClr val="bg1"/>
                </a:solidFill>
                <a:latin typeface="Bernhard Modern Roman" charset="0"/>
              </a:rPr>
              <a:t>	Fragrant flowers</a:t>
            </a:r>
          </a:p>
          <a:p>
            <a:pPr>
              <a:lnSpc>
                <a:spcPct val="70000"/>
              </a:lnSpc>
              <a:spcBef>
                <a:spcPct val="5000"/>
              </a:spcBef>
            </a:pPr>
            <a:r>
              <a:rPr lang="en-US" altLang="en-US" sz="2000" i="0">
                <a:solidFill>
                  <a:schemeClr val="bg1"/>
                </a:solidFill>
                <a:latin typeface="Bernhard Modern Roman" charset="0"/>
              </a:rPr>
              <a:t>	22-40 inches tall</a:t>
            </a:r>
          </a:p>
          <a:p>
            <a:pPr>
              <a:lnSpc>
                <a:spcPct val="70000"/>
              </a:lnSpc>
              <a:spcBef>
                <a:spcPct val="5000"/>
              </a:spcBef>
            </a:pPr>
            <a:endParaRPr lang="en-US" altLang="en-US" sz="2000" i="0">
              <a:solidFill>
                <a:srgbClr val="FF00FF"/>
              </a:solidFill>
              <a:latin typeface="Bernhard Modern Roman" charset="0"/>
            </a:endParaRPr>
          </a:p>
          <a:p>
            <a:pPr>
              <a:lnSpc>
                <a:spcPct val="70000"/>
              </a:lnSpc>
              <a:spcBef>
                <a:spcPct val="5000"/>
              </a:spcBef>
            </a:pPr>
            <a:r>
              <a:rPr lang="en-US" altLang="en-US" sz="2000" i="0">
                <a:solidFill>
                  <a:srgbClr val="FF00FF"/>
                </a:solidFill>
                <a:latin typeface="Bernhard Modern Roman" charset="0"/>
              </a:rPr>
              <a:t>Location:</a:t>
            </a:r>
          </a:p>
          <a:p>
            <a:pPr>
              <a:lnSpc>
                <a:spcPct val="70000"/>
              </a:lnSpc>
              <a:spcBef>
                <a:spcPct val="5000"/>
              </a:spcBef>
            </a:pPr>
            <a:r>
              <a:rPr lang="en-US" altLang="en-US" sz="2000" i="0">
                <a:solidFill>
                  <a:srgbClr val="FFFF00"/>
                </a:solidFill>
                <a:latin typeface="Bernhard Modern Roman" charset="0"/>
              </a:rPr>
              <a:t>	</a:t>
            </a:r>
            <a:r>
              <a:rPr lang="en-US" altLang="en-US" sz="2000" i="0">
                <a:solidFill>
                  <a:schemeClr val="bg1"/>
                </a:solidFill>
                <a:latin typeface="Bernhard Modern Roman" charset="0"/>
              </a:rPr>
              <a:t>Full sun</a:t>
            </a:r>
          </a:p>
          <a:p>
            <a:pPr>
              <a:lnSpc>
                <a:spcPct val="70000"/>
              </a:lnSpc>
              <a:spcBef>
                <a:spcPct val="5000"/>
              </a:spcBef>
            </a:pPr>
            <a:r>
              <a:rPr lang="en-US" altLang="en-US" sz="2000" i="0">
                <a:solidFill>
                  <a:schemeClr val="bg1"/>
                </a:solidFill>
                <a:latin typeface="Bernhard Modern Roman" charset="0"/>
              </a:rPr>
              <a:t>	Part shade</a:t>
            </a:r>
          </a:p>
          <a:p>
            <a:pPr>
              <a:lnSpc>
                <a:spcPct val="70000"/>
              </a:lnSpc>
              <a:spcBef>
                <a:spcPct val="5000"/>
              </a:spcBef>
            </a:pPr>
            <a:endParaRPr lang="en-US" altLang="en-US" sz="2000" i="0">
              <a:solidFill>
                <a:srgbClr val="FFFF00"/>
              </a:solidFill>
              <a:latin typeface="Bernhard Modern Roman" charset="0"/>
            </a:endParaRPr>
          </a:p>
          <a:p>
            <a:pPr>
              <a:lnSpc>
                <a:spcPct val="70000"/>
              </a:lnSpc>
              <a:spcBef>
                <a:spcPct val="5000"/>
              </a:spcBef>
            </a:pPr>
            <a:r>
              <a:rPr lang="en-US" altLang="en-US" sz="2000" i="0">
                <a:solidFill>
                  <a:srgbClr val="FF00FF"/>
                </a:solidFill>
                <a:latin typeface="Bernhard Modern Roman" charset="0"/>
              </a:rPr>
              <a:t>Plant Spacing:</a:t>
            </a:r>
          </a:p>
          <a:p>
            <a:pPr>
              <a:lnSpc>
                <a:spcPct val="70000"/>
              </a:lnSpc>
              <a:spcBef>
                <a:spcPct val="5000"/>
              </a:spcBef>
            </a:pPr>
            <a:r>
              <a:rPr lang="en-US" altLang="en-US" sz="2000" i="0">
                <a:solidFill>
                  <a:srgbClr val="FFFF00"/>
                </a:solidFill>
                <a:latin typeface="Bernhard Modern Roman" charset="0"/>
              </a:rPr>
              <a:t>	</a:t>
            </a:r>
            <a:r>
              <a:rPr lang="en-US" altLang="en-US" sz="2000" i="0">
                <a:solidFill>
                  <a:schemeClr val="bg1"/>
                </a:solidFill>
                <a:latin typeface="Bernhard Modern Roman" charset="0"/>
              </a:rPr>
              <a:t>8 inch centers</a:t>
            </a:r>
          </a:p>
          <a:p>
            <a:pPr>
              <a:lnSpc>
                <a:spcPct val="70000"/>
              </a:lnSpc>
              <a:spcBef>
                <a:spcPct val="5000"/>
              </a:spcBef>
            </a:pPr>
            <a:endParaRPr lang="en-US" altLang="en-US" sz="2000" i="0">
              <a:solidFill>
                <a:srgbClr val="FFFF00"/>
              </a:solidFill>
              <a:latin typeface="Bernhard Modern Roman" charset="0"/>
            </a:endParaRPr>
          </a:p>
          <a:p>
            <a:pPr>
              <a:lnSpc>
                <a:spcPct val="70000"/>
              </a:lnSpc>
              <a:spcBef>
                <a:spcPct val="5000"/>
              </a:spcBef>
            </a:pPr>
            <a:r>
              <a:rPr lang="en-US" altLang="en-US" sz="2000" i="0">
                <a:solidFill>
                  <a:srgbClr val="FF00FF"/>
                </a:solidFill>
                <a:latin typeface="Bernhard Modern Roman" charset="0"/>
              </a:rPr>
              <a:t>Care and Feeding:  </a:t>
            </a:r>
          </a:p>
          <a:p>
            <a:pPr>
              <a:lnSpc>
                <a:spcPct val="70000"/>
              </a:lnSpc>
              <a:spcBef>
                <a:spcPct val="5000"/>
              </a:spcBef>
            </a:pPr>
            <a:r>
              <a:rPr lang="en-US" altLang="en-US" sz="2000" i="0">
                <a:solidFill>
                  <a:srgbClr val="FFFF00"/>
                </a:solidFill>
                <a:latin typeface="Bernhard Modern Roman" charset="0"/>
              </a:rPr>
              <a:t>	</a:t>
            </a:r>
            <a:r>
              <a:rPr lang="en-US" altLang="en-US" sz="2000" i="0">
                <a:solidFill>
                  <a:schemeClr val="bg1"/>
                </a:solidFill>
                <a:latin typeface="Bernhard Modern Roman" charset="0"/>
              </a:rPr>
              <a:t>Moderate. fertility  </a:t>
            </a:r>
          </a:p>
          <a:p>
            <a:pPr>
              <a:lnSpc>
                <a:spcPct val="70000"/>
              </a:lnSpc>
              <a:spcBef>
                <a:spcPct val="5000"/>
              </a:spcBef>
            </a:pPr>
            <a:r>
              <a:rPr lang="en-US" altLang="en-US" sz="2000" i="0">
                <a:solidFill>
                  <a:schemeClr val="bg1"/>
                </a:solidFill>
                <a:latin typeface="Bernhard Modern Roman" charset="0"/>
              </a:rPr>
              <a:t>	No drought</a:t>
            </a:r>
          </a:p>
          <a:p>
            <a:pPr>
              <a:lnSpc>
                <a:spcPct val="70000"/>
              </a:lnSpc>
              <a:spcBef>
                <a:spcPct val="5000"/>
              </a:spcBef>
            </a:pPr>
            <a:r>
              <a:rPr lang="en-US" altLang="en-US" sz="2000" i="0">
                <a:solidFill>
                  <a:schemeClr val="bg1"/>
                </a:solidFill>
                <a:latin typeface="Bernhard Modern Roman" charset="0"/>
              </a:rPr>
              <a:t>	</a:t>
            </a:r>
            <a:endParaRPr lang="en-US" altLang="en-US" sz="2000" i="0">
              <a:solidFill>
                <a:srgbClr val="FFFF00"/>
              </a:solidFill>
              <a:latin typeface="Bernhard Modern Roman" charset="0"/>
            </a:endParaRPr>
          </a:p>
          <a:p>
            <a:pPr>
              <a:lnSpc>
                <a:spcPct val="70000"/>
              </a:lnSpc>
              <a:spcBef>
                <a:spcPct val="5000"/>
              </a:spcBef>
            </a:pPr>
            <a:r>
              <a:rPr lang="en-US" altLang="en-US" sz="2000" i="0">
                <a:solidFill>
                  <a:srgbClr val="FF00FF"/>
                </a:solidFill>
                <a:latin typeface="Bernhard Modern Roman" charset="0"/>
              </a:rPr>
              <a:t>Bloom Period:	</a:t>
            </a:r>
          </a:p>
          <a:p>
            <a:pPr>
              <a:lnSpc>
                <a:spcPct val="70000"/>
              </a:lnSpc>
              <a:spcBef>
                <a:spcPct val="5000"/>
              </a:spcBef>
            </a:pPr>
            <a:r>
              <a:rPr lang="en-US" altLang="en-US" sz="2000" i="0">
                <a:solidFill>
                  <a:srgbClr val="FFFF00"/>
                </a:solidFill>
                <a:latin typeface="Bernhard Modern Roman" charset="0"/>
              </a:rPr>
              <a:t>	</a:t>
            </a:r>
            <a:r>
              <a:rPr lang="en-US" altLang="en-US" sz="2000" i="0">
                <a:solidFill>
                  <a:schemeClr val="bg1"/>
                </a:solidFill>
                <a:latin typeface="Bernhard Modern Roman" charset="0"/>
              </a:rPr>
              <a:t>May – July</a:t>
            </a:r>
          </a:p>
          <a:p>
            <a:pPr>
              <a:lnSpc>
                <a:spcPct val="70000"/>
              </a:lnSpc>
              <a:spcBef>
                <a:spcPct val="5000"/>
              </a:spcBef>
            </a:pPr>
            <a:endParaRPr lang="en-US" altLang="en-US" sz="2000" i="0">
              <a:solidFill>
                <a:srgbClr val="FFFF00"/>
              </a:solidFill>
              <a:latin typeface="Bernhard Modern Roman" charset="0"/>
            </a:endParaRPr>
          </a:p>
          <a:p>
            <a:pPr>
              <a:lnSpc>
                <a:spcPct val="70000"/>
              </a:lnSpc>
              <a:spcBef>
                <a:spcPct val="5000"/>
              </a:spcBef>
            </a:pPr>
            <a:r>
              <a:rPr lang="en-US" altLang="en-US" sz="2000" i="0">
                <a:solidFill>
                  <a:srgbClr val="FF00FF"/>
                </a:solidFill>
                <a:latin typeface="Bernhard Modern Roman" charset="0"/>
              </a:rPr>
              <a:t>Culture Concerns:</a:t>
            </a:r>
          </a:p>
          <a:p>
            <a:pPr>
              <a:lnSpc>
                <a:spcPct val="70000"/>
              </a:lnSpc>
              <a:spcBef>
                <a:spcPct val="5000"/>
              </a:spcBef>
            </a:pPr>
            <a:r>
              <a:rPr lang="en-US" altLang="en-US" sz="2000" i="0">
                <a:solidFill>
                  <a:schemeClr val="bg1"/>
                </a:solidFill>
                <a:latin typeface="Bernhard Modern Roman" charset="0"/>
              </a:rPr>
              <a:t>	Mildew</a:t>
            </a:r>
          </a:p>
          <a:p>
            <a:pPr>
              <a:lnSpc>
                <a:spcPct val="70000"/>
              </a:lnSpc>
              <a:spcBef>
                <a:spcPct val="5000"/>
              </a:spcBef>
            </a:pPr>
            <a:r>
              <a:rPr lang="en-US" altLang="en-US" sz="2000" i="0">
                <a:solidFill>
                  <a:schemeClr val="bg1"/>
                </a:solidFill>
                <a:latin typeface="Bernhard Modern Roman" charset="0"/>
              </a:rPr>
              <a:t>	Deer</a:t>
            </a:r>
          </a:p>
          <a:p>
            <a:pPr>
              <a:lnSpc>
                <a:spcPct val="70000"/>
              </a:lnSpc>
              <a:spcBef>
                <a:spcPct val="5000"/>
              </a:spcBef>
            </a:pPr>
            <a:endParaRPr lang="en-US" altLang="en-US" i="0">
              <a:solidFill>
                <a:schemeClr val="hlink"/>
              </a:solidFill>
              <a:latin typeface="GoudyOlSt BT" charset="0"/>
            </a:endParaRPr>
          </a:p>
        </p:txBody>
      </p:sp>
      <p:sp>
        <p:nvSpPr>
          <p:cNvPr id="747524" name="Rectangle 4"/>
          <p:cNvSpPr>
            <a:spLocks noChangeArrowheads="1"/>
          </p:cNvSpPr>
          <p:nvPr/>
        </p:nvSpPr>
        <p:spPr bwMode="auto">
          <a:xfrm>
            <a:off x="2586038" y="304800"/>
            <a:ext cx="4178300" cy="8239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spAutoFit/>
          </a:bodyPr>
          <a:lstStyle/>
          <a:p>
            <a:pPr algn="ctr"/>
            <a:r>
              <a:rPr lang="en-US" altLang="en-US" sz="4800" i="0">
                <a:solidFill>
                  <a:srgbClr val="FFFF00"/>
                </a:solidFill>
                <a:latin typeface="GoudyOlSt BT" charset="0"/>
              </a:rPr>
              <a:t>Summer Phlox </a:t>
            </a:r>
          </a:p>
        </p:txBody>
      </p:sp>
      <p:sp>
        <p:nvSpPr>
          <p:cNvPr id="747525" name="Rectangle 5"/>
          <p:cNvSpPr>
            <a:spLocks noChangeArrowheads="1"/>
          </p:cNvSpPr>
          <p:nvPr/>
        </p:nvSpPr>
        <p:spPr bwMode="auto">
          <a:xfrm>
            <a:off x="4038600" y="6019800"/>
            <a:ext cx="37734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i="0">
                <a:solidFill>
                  <a:schemeClr val="hlink"/>
                </a:solidFill>
                <a:latin typeface="GoudyOlSt BT" charset="0"/>
              </a:rPr>
              <a:t>Phlox paniculata ‘The King’</a:t>
            </a:r>
          </a:p>
        </p:txBody>
      </p:sp>
    </p:spTree>
  </p:cSld>
  <p:clrMapOvr>
    <a:masterClrMapping/>
  </p:clrMapOvr>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4"/>
          <p:cNvSpPr>
            <a:spLocks noGrp="1"/>
          </p:cNvSpPr>
          <p:nvPr>
            <p:ph type="sldNum" sz="quarter" idx="12"/>
          </p:nvPr>
        </p:nvSpPr>
        <p:spPr/>
        <p:txBody>
          <a:bodyPr/>
          <a:lstStyle/>
          <a:p>
            <a:fld id="{BE195298-2F7F-4849-BADA-95C62BBD86D7}" type="slidenum">
              <a:rPr lang="en-US" altLang="en-US"/>
              <a:pPr/>
              <a:t>195</a:t>
            </a:fld>
            <a:endParaRPr lang="en-US" altLang="en-US"/>
          </a:p>
        </p:txBody>
      </p:sp>
      <p:sp>
        <p:nvSpPr>
          <p:cNvPr id="748546" name="Rectangle 2"/>
          <p:cNvSpPr>
            <a:spLocks noChangeArrowheads="1"/>
          </p:cNvSpPr>
          <p:nvPr/>
        </p:nvSpPr>
        <p:spPr bwMode="auto">
          <a:xfrm>
            <a:off x="2819400" y="304800"/>
            <a:ext cx="3419475" cy="823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4800" i="0">
                <a:solidFill>
                  <a:srgbClr val="FFFF00"/>
                </a:solidFill>
                <a:latin typeface="GoudyOlSt BT" charset="0"/>
              </a:rPr>
              <a:t>Stoke’sAster</a:t>
            </a:r>
          </a:p>
        </p:txBody>
      </p:sp>
      <p:pic>
        <p:nvPicPr>
          <p:cNvPr id="748547" name="Picture 3" descr="sTOKESI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38600" y="1447800"/>
            <a:ext cx="4192588" cy="4478338"/>
          </a:xfrm>
          <a:prstGeom prst="rect">
            <a:avLst/>
          </a:prstGeom>
          <a:noFill/>
          <a:extLst>
            <a:ext uri="{909E8E84-426E-40DD-AFC4-6F175D3DCCD1}">
              <a14:hiddenFill xmlns:a14="http://schemas.microsoft.com/office/drawing/2010/main">
                <a:solidFill>
                  <a:srgbClr val="FFFFFF"/>
                </a:solidFill>
              </a14:hiddenFill>
            </a:ext>
          </a:extLst>
        </p:spPr>
      </p:pic>
      <p:sp>
        <p:nvSpPr>
          <p:cNvPr id="748548" name="Rectangle 4"/>
          <p:cNvSpPr>
            <a:spLocks noChangeArrowheads="1"/>
          </p:cNvSpPr>
          <p:nvPr/>
        </p:nvSpPr>
        <p:spPr bwMode="auto">
          <a:xfrm>
            <a:off x="4648200" y="5970588"/>
            <a:ext cx="39528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i="0">
                <a:solidFill>
                  <a:schemeClr val="hlink"/>
                </a:solidFill>
                <a:latin typeface="GoudyOlSt BT" charset="0"/>
              </a:rPr>
              <a:t>Stokesia laevis ‘Blue Danube’</a:t>
            </a:r>
          </a:p>
        </p:txBody>
      </p:sp>
      <p:sp>
        <p:nvSpPr>
          <p:cNvPr id="748549" name="Rectangle 5"/>
          <p:cNvSpPr>
            <a:spLocks noChangeArrowheads="1"/>
          </p:cNvSpPr>
          <p:nvPr/>
        </p:nvSpPr>
        <p:spPr bwMode="auto">
          <a:xfrm>
            <a:off x="685800" y="1219200"/>
            <a:ext cx="2667000" cy="502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0">
                <a:solidFill>
                  <a:srgbClr val="FF00FF"/>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marL="342900" indent="-342900">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fontAlgn="base">
              <a:spcBef>
                <a:spcPct val="0"/>
              </a:spcBef>
              <a:spcAft>
                <a:spcPct val="0"/>
              </a:spcAft>
              <a:defRPr sz="2400">
                <a:solidFill>
                  <a:schemeClr val="tx1"/>
                </a:solidFill>
                <a:latin typeface="Times New Roman" charset="0"/>
              </a:defRPr>
            </a:lvl6pPr>
            <a:lvl7pPr marL="2971800" indent="-228600" fontAlgn="base">
              <a:spcBef>
                <a:spcPct val="0"/>
              </a:spcBef>
              <a:spcAft>
                <a:spcPct val="0"/>
              </a:spcAft>
              <a:defRPr sz="2400">
                <a:solidFill>
                  <a:schemeClr val="tx1"/>
                </a:solidFill>
                <a:latin typeface="Times New Roman" charset="0"/>
              </a:defRPr>
            </a:lvl7pPr>
            <a:lvl8pPr marL="3429000" indent="-228600" fontAlgn="base">
              <a:spcBef>
                <a:spcPct val="0"/>
              </a:spcBef>
              <a:spcAft>
                <a:spcPct val="0"/>
              </a:spcAft>
              <a:defRPr sz="2400">
                <a:solidFill>
                  <a:schemeClr val="tx1"/>
                </a:solidFill>
                <a:latin typeface="Times New Roman" charset="0"/>
              </a:defRPr>
            </a:lvl8pPr>
            <a:lvl9pPr marL="3886200" indent="-228600" fontAlgn="base">
              <a:spcBef>
                <a:spcPct val="0"/>
              </a:spcBef>
              <a:spcAft>
                <a:spcPct val="0"/>
              </a:spcAft>
              <a:defRPr sz="2400">
                <a:solidFill>
                  <a:schemeClr val="tx1"/>
                </a:solidFill>
                <a:latin typeface="Times New Roman" charset="0"/>
              </a:defRPr>
            </a:lvl9pPr>
          </a:lstStyle>
          <a:p>
            <a:pPr>
              <a:lnSpc>
                <a:spcPct val="70000"/>
              </a:lnSpc>
              <a:spcBef>
                <a:spcPct val="5000"/>
              </a:spcBef>
            </a:pPr>
            <a:endParaRPr lang="en-US" altLang="en-US" i="0">
              <a:solidFill>
                <a:srgbClr val="FF00FF"/>
              </a:solidFill>
              <a:latin typeface="Bernhard Modern Roman" charset="0"/>
            </a:endParaRPr>
          </a:p>
          <a:p>
            <a:pPr>
              <a:lnSpc>
                <a:spcPct val="70000"/>
              </a:lnSpc>
              <a:spcBef>
                <a:spcPct val="5000"/>
              </a:spcBef>
            </a:pPr>
            <a:r>
              <a:rPr lang="en-US" altLang="en-US" sz="2000" i="0">
                <a:solidFill>
                  <a:srgbClr val="FF00FF"/>
                </a:solidFill>
                <a:latin typeface="Bernhard Modern Roman" charset="0"/>
              </a:rPr>
              <a:t>Characteristics;  </a:t>
            </a:r>
            <a:endParaRPr lang="en-US" altLang="en-US" sz="2000" i="0">
              <a:solidFill>
                <a:srgbClr val="FFFF00"/>
              </a:solidFill>
              <a:latin typeface="Bernhard Modern Roman" charset="0"/>
            </a:endParaRPr>
          </a:p>
          <a:p>
            <a:pPr>
              <a:lnSpc>
                <a:spcPct val="70000"/>
              </a:lnSpc>
              <a:spcBef>
                <a:spcPct val="5000"/>
              </a:spcBef>
            </a:pPr>
            <a:r>
              <a:rPr lang="en-US" altLang="en-US" sz="2000" i="0">
                <a:solidFill>
                  <a:srgbClr val="FFFF00"/>
                </a:solidFill>
                <a:latin typeface="Bernhard Modern Roman" charset="0"/>
              </a:rPr>
              <a:t>	</a:t>
            </a:r>
            <a:r>
              <a:rPr lang="en-US" altLang="en-US" sz="2000" i="0">
                <a:solidFill>
                  <a:schemeClr val="bg1"/>
                </a:solidFill>
                <a:latin typeface="Bernhard Modern Roman" charset="0"/>
              </a:rPr>
              <a:t>Nectar source</a:t>
            </a:r>
          </a:p>
          <a:p>
            <a:pPr>
              <a:lnSpc>
                <a:spcPct val="70000"/>
              </a:lnSpc>
              <a:spcBef>
                <a:spcPct val="5000"/>
              </a:spcBef>
            </a:pPr>
            <a:r>
              <a:rPr lang="en-US" altLang="en-US" sz="2000" i="0">
                <a:solidFill>
                  <a:schemeClr val="bg1"/>
                </a:solidFill>
                <a:latin typeface="Bernhard Modern Roman" charset="0"/>
              </a:rPr>
              <a:t>	20 –25 inches tall</a:t>
            </a:r>
          </a:p>
          <a:p>
            <a:pPr>
              <a:lnSpc>
                <a:spcPct val="70000"/>
              </a:lnSpc>
              <a:spcBef>
                <a:spcPct val="5000"/>
              </a:spcBef>
            </a:pPr>
            <a:endParaRPr lang="en-US" altLang="en-US" sz="2000" i="0">
              <a:solidFill>
                <a:srgbClr val="FF00FF"/>
              </a:solidFill>
              <a:latin typeface="Bernhard Modern Roman" charset="0"/>
            </a:endParaRPr>
          </a:p>
          <a:p>
            <a:pPr>
              <a:lnSpc>
                <a:spcPct val="70000"/>
              </a:lnSpc>
              <a:spcBef>
                <a:spcPct val="5000"/>
              </a:spcBef>
            </a:pPr>
            <a:r>
              <a:rPr lang="en-US" altLang="en-US" sz="2000" i="0">
                <a:solidFill>
                  <a:srgbClr val="FF00FF"/>
                </a:solidFill>
                <a:latin typeface="Bernhard Modern Roman" charset="0"/>
              </a:rPr>
              <a:t>Location:</a:t>
            </a:r>
          </a:p>
          <a:p>
            <a:pPr>
              <a:lnSpc>
                <a:spcPct val="70000"/>
              </a:lnSpc>
              <a:spcBef>
                <a:spcPct val="5000"/>
              </a:spcBef>
            </a:pPr>
            <a:r>
              <a:rPr lang="en-US" altLang="en-US" sz="2000" i="0">
                <a:solidFill>
                  <a:srgbClr val="FFFF00"/>
                </a:solidFill>
                <a:latin typeface="Bernhard Modern Roman" charset="0"/>
              </a:rPr>
              <a:t>	</a:t>
            </a:r>
            <a:r>
              <a:rPr lang="en-US" altLang="en-US" sz="2000" i="0">
                <a:solidFill>
                  <a:schemeClr val="bg1"/>
                </a:solidFill>
                <a:latin typeface="Bernhard Modern Roman" charset="0"/>
              </a:rPr>
              <a:t>Full sun</a:t>
            </a:r>
          </a:p>
          <a:p>
            <a:pPr>
              <a:lnSpc>
                <a:spcPct val="70000"/>
              </a:lnSpc>
              <a:spcBef>
                <a:spcPct val="5000"/>
              </a:spcBef>
            </a:pPr>
            <a:r>
              <a:rPr lang="en-US" altLang="en-US" sz="2000" i="0">
                <a:solidFill>
                  <a:schemeClr val="bg1"/>
                </a:solidFill>
                <a:latin typeface="Bernhard Modern Roman" charset="0"/>
              </a:rPr>
              <a:t>	Partial shade</a:t>
            </a:r>
          </a:p>
          <a:p>
            <a:pPr>
              <a:lnSpc>
                <a:spcPct val="70000"/>
              </a:lnSpc>
              <a:spcBef>
                <a:spcPct val="5000"/>
              </a:spcBef>
            </a:pPr>
            <a:endParaRPr lang="en-US" altLang="en-US" sz="2000" i="0">
              <a:solidFill>
                <a:srgbClr val="FFFF00"/>
              </a:solidFill>
              <a:latin typeface="Bernhard Modern Roman" charset="0"/>
            </a:endParaRPr>
          </a:p>
          <a:p>
            <a:pPr>
              <a:lnSpc>
                <a:spcPct val="70000"/>
              </a:lnSpc>
              <a:spcBef>
                <a:spcPct val="5000"/>
              </a:spcBef>
            </a:pPr>
            <a:r>
              <a:rPr lang="en-US" altLang="en-US" sz="2000" i="0">
                <a:solidFill>
                  <a:srgbClr val="FF00FF"/>
                </a:solidFill>
                <a:latin typeface="Bernhard Modern Roman" charset="0"/>
              </a:rPr>
              <a:t>Plant Spacing:</a:t>
            </a:r>
          </a:p>
          <a:p>
            <a:pPr>
              <a:lnSpc>
                <a:spcPct val="70000"/>
              </a:lnSpc>
              <a:spcBef>
                <a:spcPct val="5000"/>
              </a:spcBef>
            </a:pPr>
            <a:r>
              <a:rPr lang="en-US" altLang="en-US" sz="2000" i="0">
                <a:solidFill>
                  <a:srgbClr val="FFFF00"/>
                </a:solidFill>
                <a:latin typeface="Bernhard Modern Roman" charset="0"/>
              </a:rPr>
              <a:t>	</a:t>
            </a:r>
            <a:r>
              <a:rPr lang="en-US" altLang="en-US" sz="2000" i="0">
                <a:solidFill>
                  <a:schemeClr val="bg1"/>
                </a:solidFill>
                <a:latin typeface="Bernhard Modern Roman" charset="0"/>
              </a:rPr>
              <a:t>12 inch centers</a:t>
            </a:r>
          </a:p>
          <a:p>
            <a:pPr>
              <a:lnSpc>
                <a:spcPct val="70000"/>
              </a:lnSpc>
              <a:spcBef>
                <a:spcPct val="5000"/>
              </a:spcBef>
            </a:pPr>
            <a:endParaRPr lang="en-US" altLang="en-US" sz="2000" i="0">
              <a:solidFill>
                <a:srgbClr val="FFFF00"/>
              </a:solidFill>
              <a:latin typeface="Bernhard Modern Roman" charset="0"/>
            </a:endParaRPr>
          </a:p>
          <a:p>
            <a:pPr>
              <a:lnSpc>
                <a:spcPct val="70000"/>
              </a:lnSpc>
              <a:spcBef>
                <a:spcPct val="5000"/>
              </a:spcBef>
            </a:pPr>
            <a:r>
              <a:rPr lang="en-US" altLang="en-US" sz="2000" i="0">
                <a:solidFill>
                  <a:srgbClr val="FF00FF"/>
                </a:solidFill>
                <a:latin typeface="Bernhard Modern Roman" charset="0"/>
              </a:rPr>
              <a:t>Care and Feeding:  </a:t>
            </a:r>
          </a:p>
          <a:p>
            <a:pPr>
              <a:lnSpc>
                <a:spcPct val="70000"/>
              </a:lnSpc>
              <a:spcBef>
                <a:spcPct val="5000"/>
              </a:spcBef>
            </a:pPr>
            <a:r>
              <a:rPr lang="en-US" altLang="en-US" sz="2000" i="0">
                <a:solidFill>
                  <a:srgbClr val="FFFF00"/>
                </a:solidFill>
                <a:latin typeface="Bernhard Modern Roman" charset="0"/>
              </a:rPr>
              <a:t>	</a:t>
            </a:r>
            <a:r>
              <a:rPr lang="en-US" altLang="en-US" sz="2000" i="0">
                <a:solidFill>
                  <a:schemeClr val="bg1"/>
                </a:solidFill>
                <a:latin typeface="Bernhard Modern Roman" charset="0"/>
              </a:rPr>
              <a:t>Moderate fertility  </a:t>
            </a:r>
          </a:p>
          <a:p>
            <a:pPr>
              <a:lnSpc>
                <a:spcPct val="70000"/>
              </a:lnSpc>
              <a:spcBef>
                <a:spcPct val="5000"/>
              </a:spcBef>
            </a:pPr>
            <a:r>
              <a:rPr lang="en-US" altLang="en-US" sz="2000" i="0">
                <a:solidFill>
                  <a:schemeClr val="bg1"/>
                </a:solidFill>
                <a:latin typeface="Bernhard Modern Roman" charset="0"/>
              </a:rPr>
              <a:t>	No drought</a:t>
            </a:r>
          </a:p>
          <a:p>
            <a:pPr>
              <a:lnSpc>
                <a:spcPct val="70000"/>
              </a:lnSpc>
              <a:spcBef>
                <a:spcPct val="5000"/>
              </a:spcBef>
            </a:pPr>
            <a:endParaRPr lang="en-US" altLang="en-US" sz="2000" i="0">
              <a:solidFill>
                <a:srgbClr val="FFFF00"/>
              </a:solidFill>
              <a:latin typeface="Bernhard Modern Roman" charset="0"/>
            </a:endParaRPr>
          </a:p>
          <a:p>
            <a:pPr>
              <a:lnSpc>
                <a:spcPct val="70000"/>
              </a:lnSpc>
              <a:spcBef>
                <a:spcPct val="5000"/>
              </a:spcBef>
            </a:pPr>
            <a:r>
              <a:rPr lang="en-US" altLang="en-US" sz="2000" i="0">
                <a:solidFill>
                  <a:srgbClr val="FF00FF"/>
                </a:solidFill>
                <a:latin typeface="Bernhard Modern Roman" charset="0"/>
              </a:rPr>
              <a:t>Bloom Period:	</a:t>
            </a:r>
          </a:p>
          <a:p>
            <a:pPr>
              <a:lnSpc>
                <a:spcPct val="70000"/>
              </a:lnSpc>
              <a:spcBef>
                <a:spcPct val="5000"/>
              </a:spcBef>
            </a:pPr>
            <a:r>
              <a:rPr lang="en-US" altLang="en-US" sz="2000" i="0">
                <a:solidFill>
                  <a:srgbClr val="FFFF00"/>
                </a:solidFill>
                <a:latin typeface="Bernhard Modern Roman" charset="0"/>
              </a:rPr>
              <a:t>	</a:t>
            </a:r>
            <a:r>
              <a:rPr lang="en-US" altLang="en-US" sz="2000" i="0">
                <a:solidFill>
                  <a:schemeClr val="bg1"/>
                </a:solidFill>
                <a:latin typeface="Bernhard Modern Roman" charset="0"/>
              </a:rPr>
              <a:t>June – August</a:t>
            </a:r>
          </a:p>
          <a:p>
            <a:pPr>
              <a:lnSpc>
                <a:spcPct val="70000"/>
              </a:lnSpc>
              <a:spcBef>
                <a:spcPct val="5000"/>
              </a:spcBef>
            </a:pPr>
            <a:endParaRPr lang="en-US" altLang="en-US" sz="2000" i="0">
              <a:solidFill>
                <a:srgbClr val="FFFF00"/>
              </a:solidFill>
              <a:latin typeface="Bernhard Modern Roman" charset="0"/>
            </a:endParaRPr>
          </a:p>
          <a:p>
            <a:pPr>
              <a:lnSpc>
                <a:spcPct val="70000"/>
              </a:lnSpc>
              <a:spcBef>
                <a:spcPct val="5000"/>
              </a:spcBef>
            </a:pPr>
            <a:r>
              <a:rPr lang="en-US" altLang="en-US" sz="2000" i="0">
                <a:solidFill>
                  <a:srgbClr val="FF00FF"/>
                </a:solidFill>
                <a:latin typeface="Bernhard Modern Roman" charset="0"/>
              </a:rPr>
              <a:t>Culture Concerns:</a:t>
            </a:r>
          </a:p>
          <a:p>
            <a:pPr>
              <a:lnSpc>
                <a:spcPct val="70000"/>
              </a:lnSpc>
              <a:spcBef>
                <a:spcPct val="5000"/>
              </a:spcBef>
            </a:pPr>
            <a:r>
              <a:rPr lang="en-US" altLang="en-US" sz="2000" i="0">
                <a:solidFill>
                  <a:schemeClr val="bg1"/>
                </a:solidFill>
                <a:latin typeface="Bernhard Modern Roman" charset="0"/>
              </a:rPr>
              <a:t>	Well drained soils</a:t>
            </a:r>
          </a:p>
          <a:p>
            <a:pPr>
              <a:lnSpc>
                <a:spcPct val="70000"/>
              </a:lnSpc>
              <a:spcBef>
                <a:spcPct val="5000"/>
              </a:spcBef>
            </a:pPr>
            <a:endParaRPr lang="en-US" altLang="en-US" i="0">
              <a:solidFill>
                <a:schemeClr val="hlink"/>
              </a:solidFill>
              <a:latin typeface="GoudyOlSt BT" charset="0"/>
            </a:endParaRPr>
          </a:p>
        </p:txBody>
      </p:sp>
    </p:spTree>
  </p:cSld>
  <p:clrMapOvr>
    <a:masterClrMapping/>
  </p:clrMapOvr>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4"/>
          <p:cNvSpPr>
            <a:spLocks noGrp="1"/>
          </p:cNvSpPr>
          <p:nvPr>
            <p:ph type="sldNum" sz="quarter" idx="12"/>
          </p:nvPr>
        </p:nvSpPr>
        <p:spPr/>
        <p:txBody>
          <a:bodyPr/>
          <a:lstStyle/>
          <a:p>
            <a:fld id="{E91D6D07-3A8B-454D-A540-B0E71B1ACEE3}" type="slidenum">
              <a:rPr lang="en-US" altLang="en-US"/>
              <a:pPr/>
              <a:t>196</a:t>
            </a:fld>
            <a:endParaRPr lang="en-US" altLang="en-US"/>
          </a:p>
        </p:txBody>
      </p:sp>
      <p:pic>
        <p:nvPicPr>
          <p:cNvPr id="749570" name="Picture 2" descr="greatliatris3g"/>
          <p:cNvPicPr>
            <a:picLocks noChangeAspect="1" noChangeArrowheads="1"/>
          </p:cNvPicPr>
          <p:nvPr/>
        </p:nvPicPr>
        <p:blipFill>
          <a:blip r:embed="rId2">
            <a:extLst>
              <a:ext uri="{28A0092B-C50C-407E-A947-70E740481C1C}">
                <a14:useLocalDpi xmlns:a14="http://schemas.microsoft.com/office/drawing/2010/main" val="0"/>
              </a:ext>
            </a:extLst>
          </a:blip>
          <a:srcRect t="8130"/>
          <a:stretch>
            <a:fillRect/>
          </a:stretch>
        </p:blipFill>
        <p:spPr bwMode="auto">
          <a:xfrm>
            <a:off x="4648200" y="1371600"/>
            <a:ext cx="3240088" cy="4800600"/>
          </a:xfrm>
          <a:prstGeom prst="rect">
            <a:avLst/>
          </a:prstGeom>
          <a:noFill/>
          <a:extLst>
            <a:ext uri="{909E8E84-426E-40DD-AFC4-6F175D3DCCD1}">
              <a14:hiddenFill xmlns:a14="http://schemas.microsoft.com/office/drawing/2010/main">
                <a:solidFill>
                  <a:srgbClr val="FFFFFF"/>
                </a:solidFill>
              </a14:hiddenFill>
            </a:ext>
          </a:extLst>
        </p:spPr>
      </p:pic>
      <p:sp>
        <p:nvSpPr>
          <p:cNvPr id="749571" name="Rectangle 3"/>
          <p:cNvSpPr>
            <a:spLocks noChangeArrowheads="1"/>
          </p:cNvSpPr>
          <p:nvPr/>
        </p:nvSpPr>
        <p:spPr bwMode="auto">
          <a:xfrm>
            <a:off x="2933700" y="304800"/>
            <a:ext cx="3486150" cy="8239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spAutoFit/>
          </a:bodyPr>
          <a:lstStyle/>
          <a:p>
            <a:pPr algn="ctr"/>
            <a:r>
              <a:rPr lang="en-US" altLang="en-US" sz="4800" i="0">
                <a:solidFill>
                  <a:srgbClr val="FFFF00"/>
                </a:solidFill>
                <a:latin typeface="GoudyOlSt BT" charset="0"/>
              </a:rPr>
              <a:t>Gay Feather </a:t>
            </a:r>
          </a:p>
        </p:txBody>
      </p:sp>
      <p:sp>
        <p:nvSpPr>
          <p:cNvPr id="749572" name="Rectangle 4"/>
          <p:cNvSpPr>
            <a:spLocks noChangeArrowheads="1"/>
          </p:cNvSpPr>
          <p:nvPr/>
        </p:nvSpPr>
        <p:spPr bwMode="auto">
          <a:xfrm>
            <a:off x="5410200" y="6096000"/>
            <a:ext cx="19542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i="0">
                <a:solidFill>
                  <a:schemeClr val="hlink"/>
                </a:solidFill>
                <a:latin typeface="GoudyOlSt BT" charset="0"/>
              </a:rPr>
              <a:t>Liatris spicata</a:t>
            </a:r>
          </a:p>
        </p:txBody>
      </p:sp>
      <p:sp>
        <p:nvSpPr>
          <p:cNvPr id="749573" name="Rectangle 5"/>
          <p:cNvSpPr>
            <a:spLocks noChangeArrowheads="1"/>
          </p:cNvSpPr>
          <p:nvPr/>
        </p:nvSpPr>
        <p:spPr bwMode="auto">
          <a:xfrm>
            <a:off x="990600" y="1143000"/>
            <a:ext cx="3124200" cy="525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0">
                <a:solidFill>
                  <a:srgbClr val="FF00FF"/>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marL="342900" indent="-342900">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fontAlgn="base">
              <a:spcBef>
                <a:spcPct val="0"/>
              </a:spcBef>
              <a:spcAft>
                <a:spcPct val="0"/>
              </a:spcAft>
              <a:defRPr sz="2400">
                <a:solidFill>
                  <a:schemeClr val="tx1"/>
                </a:solidFill>
                <a:latin typeface="Times New Roman" charset="0"/>
              </a:defRPr>
            </a:lvl6pPr>
            <a:lvl7pPr marL="2971800" indent="-228600" fontAlgn="base">
              <a:spcBef>
                <a:spcPct val="0"/>
              </a:spcBef>
              <a:spcAft>
                <a:spcPct val="0"/>
              </a:spcAft>
              <a:defRPr sz="2400">
                <a:solidFill>
                  <a:schemeClr val="tx1"/>
                </a:solidFill>
                <a:latin typeface="Times New Roman" charset="0"/>
              </a:defRPr>
            </a:lvl7pPr>
            <a:lvl8pPr marL="3429000" indent="-228600" fontAlgn="base">
              <a:spcBef>
                <a:spcPct val="0"/>
              </a:spcBef>
              <a:spcAft>
                <a:spcPct val="0"/>
              </a:spcAft>
              <a:defRPr sz="2400">
                <a:solidFill>
                  <a:schemeClr val="tx1"/>
                </a:solidFill>
                <a:latin typeface="Times New Roman" charset="0"/>
              </a:defRPr>
            </a:lvl8pPr>
            <a:lvl9pPr marL="3886200" indent="-228600" fontAlgn="base">
              <a:spcBef>
                <a:spcPct val="0"/>
              </a:spcBef>
              <a:spcAft>
                <a:spcPct val="0"/>
              </a:spcAft>
              <a:defRPr sz="2400">
                <a:solidFill>
                  <a:schemeClr val="tx1"/>
                </a:solidFill>
                <a:latin typeface="Times New Roman" charset="0"/>
              </a:defRPr>
            </a:lvl9pPr>
          </a:lstStyle>
          <a:p>
            <a:pPr>
              <a:lnSpc>
                <a:spcPct val="70000"/>
              </a:lnSpc>
              <a:spcBef>
                <a:spcPct val="5000"/>
              </a:spcBef>
            </a:pPr>
            <a:endParaRPr lang="en-US" altLang="en-US" i="0">
              <a:solidFill>
                <a:srgbClr val="FF00FF"/>
              </a:solidFill>
              <a:latin typeface="Bernhard Modern Roman" charset="0"/>
            </a:endParaRPr>
          </a:p>
          <a:p>
            <a:pPr>
              <a:lnSpc>
                <a:spcPct val="70000"/>
              </a:lnSpc>
              <a:spcBef>
                <a:spcPct val="5000"/>
              </a:spcBef>
            </a:pPr>
            <a:r>
              <a:rPr lang="en-US" altLang="en-US" sz="2000" i="0">
                <a:solidFill>
                  <a:srgbClr val="FF00FF"/>
                </a:solidFill>
                <a:latin typeface="Bernhard Modern Roman" charset="0"/>
              </a:rPr>
              <a:t>Characteristics:  </a:t>
            </a:r>
            <a:endParaRPr lang="en-US" altLang="en-US" sz="2000" i="0">
              <a:solidFill>
                <a:srgbClr val="FFFF00"/>
              </a:solidFill>
              <a:latin typeface="Bernhard Modern Roman" charset="0"/>
            </a:endParaRPr>
          </a:p>
          <a:p>
            <a:pPr>
              <a:lnSpc>
                <a:spcPct val="70000"/>
              </a:lnSpc>
              <a:spcBef>
                <a:spcPct val="5000"/>
              </a:spcBef>
            </a:pPr>
            <a:r>
              <a:rPr lang="en-US" altLang="en-US" sz="2000" i="0">
                <a:solidFill>
                  <a:srgbClr val="FFFF00"/>
                </a:solidFill>
                <a:latin typeface="Bernhard Modern Roman" charset="0"/>
              </a:rPr>
              <a:t>	</a:t>
            </a:r>
            <a:r>
              <a:rPr lang="en-US" altLang="en-US" sz="2000" i="0">
                <a:solidFill>
                  <a:schemeClr val="bg1"/>
                </a:solidFill>
                <a:latin typeface="Bernhard Modern Roman" charset="0"/>
              </a:rPr>
              <a:t>Nectar source</a:t>
            </a:r>
          </a:p>
          <a:p>
            <a:pPr>
              <a:lnSpc>
                <a:spcPct val="70000"/>
              </a:lnSpc>
              <a:spcBef>
                <a:spcPct val="5000"/>
              </a:spcBef>
            </a:pPr>
            <a:r>
              <a:rPr lang="en-US" altLang="en-US" sz="2000" i="0">
                <a:solidFill>
                  <a:schemeClr val="bg1"/>
                </a:solidFill>
                <a:latin typeface="Bernhard Modern Roman" charset="0"/>
              </a:rPr>
              <a:t>	Drought tolerant</a:t>
            </a:r>
          </a:p>
          <a:p>
            <a:pPr>
              <a:lnSpc>
                <a:spcPct val="70000"/>
              </a:lnSpc>
              <a:spcBef>
                <a:spcPct val="5000"/>
              </a:spcBef>
            </a:pPr>
            <a:r>
              <a:rPr lang="en-US" altLang="en-US" sz="2000" i="0">
                <a:solidFill>
                  <a:schemeClr val="bg1"/>
                </a:solidFill>
                <a:latin typeface="Bernhard Modern Roman" charset="0"/>
              </a:rPr>
              <a:t>	24-36 inches tall</a:t>
            </a:r>
          </a:p>
          <a:p>
            <a:pPr>
              <a:lnSpc>
                <a:spcPct val="70000"/>
              </a:lnSpc>
              <a:spcBef>
                <a:spcPct val="5000"/>
              </a:spcBef>
            </a:pPr>
            <a:endParaRPr lang="en-US" altLang="en-US" sz="2000" i="0">
              <a:solidFill>
                <a:srgbClr val="FF00FF"/>
              </a:solidFill>
              <a:latin typeface="Bernhard Modern Roman" charset="0"/>
            </a:endParaRPr>
          </a:p>
          <a:p>
            <a:pPr>
              <a:lnSpc>
                <a:spcPct val="70000"/>
              </a:lnSpc>
              <a:spcBef>
                <a:spcPct val="5000"/>
              </a:spcBef>
            </a:pPr>
            <a:r>
              <a:rPr lang="en-US" altLang="en-US" sz="2000" i="0">
                <a:solidFill>
                  <a:srgbClr val="FF00FF"/>
                </a:solidFill>
                <a:latin typeface="Bernhard Modern Roman" charset="0"/>
              </a:rPr>
              <a:t>Location:</a:t>
            </a:r>
          </a:p>
          <a:p>
            <a:pPr>
              <a:lnSpc>
                <a:spcPct val="70000"/>
              </a:lnSpc>
              <a:spcBef>
                <a:spcPct val="5000"/>
              </a:spcBef>
            </a:pPr>
            <a:r>
              <a:rPr lang="en-US" altLang="en-US" sz="2000" i="0">
                <a:solidFill>
                  <a:srgbClr val="FFFF00"/>
                </a:solidFill>
                <a:latin typeface="Bernhard Modern Roman" charset="0"/>
              </a:rPr>
              <a:t>	</a:t>
            </a:r>
            <a:r>
              <a:rPr lang="en-US" altLang="en-US" sz="2000" i="0">
                <a:solidFill>
                  <a:schemeClr val="bg1"/>
                </a:solidFill>
                <a:latin typeface="Bernhard Modern Roman" charset="0"/>
              </a:rPr>
              <a:t>Full sun</a:t>
            </a:r>
          </a:p>
          <a:p>
            <a:pPr>
              <a:lnSpc>
                <a:spcPct val="70000"/>
              </a:lnSpc>
              <a:spcBef>
                <a:spcPct val="5000"/>
              </a:spcBef>
            </a:pPr>
            <a:endParaRPr lang="en-US" altLang="en-US" sz="2000" i="0">
              <a:solidFill>
                <a:srgbClr val="FFFF00"/>
              </a:solidFill>
              <a:latin typeface="Bernhard Modern Roman" charset="0"/>
            </a:endParaRPr>
          </a:p>
          <a:p>
            <a:pPr>
              <a:lnSpc>
                <a:spcPct val="70000"/>
              </a:lnSpc>
              <a:spcBef>
                <a:spcPct val="5000"/>
              </a:spcBef>
            </a:pPr>
            <a:r>
              <a:rPr lang="en-US" altLang="en-US" sz="2000" i="0">
                <a:solidFill>
                  <a:srgbClr val="FF00FF"/>
                </a:solidFill>
                <a:latin typeface="Bernhard Modern Roman" charset="0"/>
              </a:rPr>
              <a:t>Plant Spacing:</a:t>
            </a:r>
          </a:p>
          <a:p>
            <a:pPr>
              <a:lnSpc>
                <a:spcPct val="70000"/>
              </a:lnSpc>
              <a:spcBef>
                <a:spcPct val="5000"/>
              </a:spcBef>
            </a:pPr>
            <a:r>
              <a:rPr lang="en-US" altLang="en-US" sz="2000" i="0">
                <a:solidFill>
                  <a:srgbClr val="FFFF00"/>
                </a:solidFill>
                <a:latin typeface="Bernhard Modern Roman" charset="0"/>
              </a:rPr>
              <a:t>	</a:t>
            </a:r>
            <a:r>
              <a:rPr lang="en-US" altLang="en-US" sz="2000" i="0">
                <a:solidFill>
                  <a:schemeClr val="bg1"/>
                </a:solidFill>
                <a:latin typeface="Bernhard Modern Roman" charset="0"/>
              </a:rPr>
              <a:t>6 inch centers</a:t>
            </a:r>
          </a:p>
          <a:p>
            <a:pPr>
              <a:lnSpc>
                <a:spcPct val="70000"/>
              </a:lnSpc>
              <a:spcBef>
                <a:spcPct val="5000"/>
              </a:spcBef>
            </a:pPr>
            <a:endParaRPr lang="en-US" altLang="en-US" sz="2000" i="0">
              <a:solidFill>
                <a:srgbClr val="FFFF00"/>
              </a:solidFill>
              <a:latin typeface="Bernhard Modern Roman" charset="0"/>
            </a:endParaRPr>
          </a:p>
          <a:p>
            <a:pPr>
              <a:lnSpc>
                <a:spcPct val="70000"/>
              </a:lnSpc>
              <a:spcBef>
                <a:spcPct val="5000"/>
              </a:spcBef>
            </a:pPr>
            <a:r>
              <a:rPr lang="en-US" altLang="en-US" sz="2000" i="0">
                <a:solidFill>
                  <a:srgbClr val="FF00FF"/>
                </a:solidFill>
                <a:latin typeface="Bernhard Modern Roman" charset="0"/>
              </a:rPr>
              <a:t>Care and Feeding:  </a:t>
            </a:r>
          </a:p>
          <a:p>
            <a:pPr>
              <a:lnSpc>
                <a:spcPct val="70000"/>
              </a:lnSpc>
              <a:spcBef>
                <a:spcPct val="5000"/>
              </a:spcBef>
            </a:pPr>
            <a:r>
              <a:rPr lang="en-US" altLang="en-US" sz="2000" i="0">
                <a:solidFill>
                  <a:srgbClr val="FFFF00"/>
                </a:solidFill>
                <a:latin typeface="Bernhard Modern Roman" charset="0"/>
              </a:rPr>
              <a:t>	</a:t>
            </a:r>
            <a:r>
              <a:rPr lang="en-US" altLang="en-US" sz="2000" i="0">
                <a:solidFill>
                  <a:schemeClr val="bg1"/>
                </a:solidFill>
                <a:latin typeface="Bernhard Modern Roman" charset="0"/>
              </a:rPr>
              <a:t>Moderate fertility</a:t>
            </a:r>
          </a:p>
          <a:p>
            <a:pPr>
              <a:lnSpc>
                <a:spcPct val="70000"/>
              </a:lnSpc>
              <a:spcBef>
                <a:spcPct val="5000"/>
              </a:spcBef>
            </a:pPr>
            <a:r>
              <a:rPr lang="en-US" altLang="en-US" sz="2000" i="0">
                <a:solidFill>
                  <a:srgbClr val="FFFF00"/>
                </a:solidFill>
                <a:latin typeface="Bernhard Modern Roman" charset="0"/>
              </a:rPr>
              <a:t>	</a:t>
            </a:r>
            <a:r>
              <a:rPr lang="en-US" altLang="en-US" sz="2000" i="0">
                <a:solidFill>
                  <a:schemeClr val="bg1"/>
                </a:solidFill>
                <a:latin typeface="Bernhard Modern Roman" charset="0"/>
              </a:rPr>
              <a:t>Well drained soils</a:t>
            </a:r>
          </a:p>
          <a:p>
            <a:pPr>
              <a:lnSpc>
                <a:spcPct val="70000"/>
              </a:lnSpc>
              <a:spcBef>
                <a:spcPct val="5000"/>
              </a:spcBef>
            </a:pPr>
            <a:endParaRPr lang="en-US" altLang="en-US" sz="2000" i="0">
              <a:solidFill>
                <a:schemeClr val="bg1"/>
              </a:solidFill>
              <a:latin typeface="Bernhard Modern Roman" charset="0"/>
            </a:endParaRPr>
          </a:p>
          <a:p>
            <a:pPr>
              <a:lnSpc>
                <a:spcPct val="70000"/>
              </a:lnSpc>
              <a:spcBef>
                <a:spcPct val="5000"/>
              </a:spcBef>
            </a:pPr>
            <a:r>
              <a:rPr lang="en-US" altLang="en-US" sz="2000" i="0">
                <a:solidFill>
                  <a:srgbClr val="FF00FF"/>
                </a:solidFill>
                <a:latin typeface="Bernhard Modern Roman" charset="0"/>
              </a:rPr>
              <a:t>Bloom Period:	</a:t>
            </a:r>
          </a:p>
          <a:p>
            <a:pPr>
              <a:lnSpc>
                <a:spcPct val="70000"/>
              </a:lnSpc>
              <a:spcBef>
                <a:spcPct val="5000"/>
              </a:spcBef>
            </a:pPr>
            <a:r>
              <a:rPr lang="en-US" altLang="en-US" sz="2000" i="0">
                <a:solidFill>
                  <a:srgbClr val="FFFF00"/>
                </a:solidFill>
                <a:latin typeface="Bernhard Modern Roman" charset="0"/>
              </a:rPr>
              <a:t>	</a:t>
            </a:r>
            <a:r>
              <a:rPr lang="en-US" altLang="en-US" sz="2000" i="0">
                <a:solidFill>
                  <a:schemeClr val="bg1"/>
                </a:solidFill>
                <a:latin typeface="Bernhard Modern Roman" charset="0"/>
              </a:rPr>
              <a:t>May– June</a:t>
            </a:r>
          </a:p>
          <a:p>
            <a:pPr>
              <a:lnSpc>
                <a:spcPct val="70000"/>
              </a:lnSpc>
              <a:spcBef>
                <a:spcPct val="5000"/>
              </a:spcBef>
            </a:pPr>
            <a:endParaRPr lang="en-US" altLang="en-US" sz="2000" i="0">
              <a:solidFill>
                <a:srgbClr val="FFFF00"/>
              </a:solidFill>
              <a:latin typeface="Bernhard Modern Roman" charset="0"/>
            </a:endParaRPr>
          </a:p>
          <a:p>
            <a:pPr>
              <a:lnSpc>
                <a:spcPct val="70000"/>
              </a:lnSpc>
              <a:spcBef>
                <a:spcPct val="5000"/>
              </a:spcBef>
            </a:pPr>
            <a:r>
              <a:rPr lang="en-US" altLang="en-US" sz="2000" i="0">
                <a:solidFill>
                  <a:srgbClr val="FF00FF"/>
                </a:solidFill>
                <a:latin typeface="Bernhard Modern Roman" charset="0"/>
              </a:rPr>
              <a:t>Culture Concerns:</a:t>
            </a:r>
          </a:p>
          <a:p>
            <a:pPr>
              <a:lnSpc>
                <a:spcPct val="70000"/>
              </a:lnSpc>
              <a:spcBef>
                <a:spcPct val="5000"/>
              </a:spcBef>
            </a:pPr>
            <a:r>
              <a:rPr lang="en-US" altLang="en-US" sz="2000" i="0">
                <a:solidFill>
                  <a:srgbClr val="FFFF00"/>
                </a:solidFill>
                <a:latin typeface="Bernhard Modern Roman" charset="0"/>
              </a:rPr>
              <a:t>	</a:t>
            </a:r>
            <a:r>
              <a:rPr lang="en-US" altLang="en-US" sz="2000" i="0">
                <a:solidFill>
                  <a:schemeClr val="bg1"/>
                </a:solidFill>
                <a:latin typeface="Bernhard Modern Roman" charset="0"/>
              </a:rPr>
              <a:t>Scout for bulb rot</a:t>
            </a:r>
          </a:p>
          <a:p>
            <a:pPr>
              <a:lnSpc>
                <a:spcPct val="70000"/>
              </a:lnSpc>
              <a:spcBef>
                <a:spcPct val="5000"/>
              </a:spcBef>
            </a:pPr>
            <a:r>
              <a:rPr lang="en-US" altLang="en-US" sz="2000" i="0">
                <a:solidFill>
                  <a:schemeClr val="bg1"/>
                </a:solidFill>
                <a:latin typeface="Bernhard Modern Roman" charset="0"/>
              </a:rPr>
              <a:t>	Divide @ 3 years</a:t>
            </a:r>
            <a:endParaRPr lang="en-US" altLang="en-US" i="0">
              <a:solidFill>
                <a:schemeClr val="hlink"/>
              </a:solidFill>
              <a:latin typeface="GoudyOlSt BT" charset="0"/>
            </a:endParaRPr>
          </a:p>
        </p:txBody>
      </p:sp>
    </p:spTree>
  </p:cSld>
  <p:clrMapOvr>
    <a:masterClrMapping/>
  </p:clrMapOvr>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3"/>
          <p:cNvSpPr>
            <a:spLocks noGrp="1"/>
          </p:cNvSpPr>
          <p:nvPr>
            <p:ph type="sldNum" sz="quarter" idx="12"/>
          </p:nvPr>
        </p:nvSpPr>
        <p:spPr/>
        <p:txBody>
          <a:bodyPr/>
          <a:lstStyle/>
          <a:p>
            <a:fld id="{34DA58FB-2F21-0F45-903B-3470E7EF787B}" type="slidenum">
              <a:rPr lang="en-US" altLang="en-US"/>
              <a:pPr/>
              <a:t>197</a:t>
            </a:fld>
            <a:endParaRPr lang="en-US" altLang="en-US"/>
          </a:p>
        </p:txBody>
      </p:sp>
      <p:pic>
        <p:nvPicPr>
          <p:cNvPr id="750594" name="Picture 2" descr="Image 7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0" y="1752600"/>
            <a:ext cx="5530850" cy="4148138"/>
          </a:xfrm>
          <a:prstGeom prst="rect">
            <a:avLst/>
          </a:prstGeom>
          <a:noFill/>
          <a:extLst>
            <a:ext uri="{909E8E84-426E-40DD-AFC4-6F175D3DCCD1}">
              <a14:hiddenFill xmlns:a14="http://schemas.microsoft.com/office/drawing/2010/main">
                <a:solidFill>
                  <a:srgbClr val="FFFFFF"/>
                </a:solidFill>
              </a14:hiddenFill>
            </a:ext>
          </a:extLst>
        </p:spPr>
      </p:pic>
      <p:pic>
        <p:nvPicPr>
          <p:cNvPr id="750595" name="Picture 3" descr="Image2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0800" y="533400"/>
            <a:ext cx="2205038" cy="29718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750596" name="Rectangle 4"/>
          <p:cNvSpPr>
            <a:spLocks noChangeArrowheads="1"/>
          </p:cNvSpPr>
          <p:nvPr/>
        </p:nvSpPr>
        <p:spPr bwMode="auto">
          <a:xfrm>
            <a:off x="2895600" y="0"/>
            <a:ext cx="2595563" cy="8239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spAutoFit/>
          </a:bodyPr>
          <a:lstStyle/>
          <a:p>
            <a:pPr algn="ctr"/>
            <a:r>
              <a:rPr lang="en-US" altLang="en-US" sz="4800" i="0">
                <a:solidFill>
                  <a:srgbClr val="FFFF00"/>
                </a:solidFill>
                <a:latin typeface="GoudyOlSt BT" charset="0"/>
              </a:rPr>
              <a:t>Soapwort</a:t>
            </a:r>
          </a:p>
        </p:txBody>
      </p:sp>
      <p:sp>
        <p:nvSpPr>
          <p:cNvPr id="750597" name="Rectangle 5"/>
          <p:cNvSpPr>
            <a:spLocks noChangeArrowheads="1"/>
          </p:cNvSpPr>
          <p:nvPr/>
        </p:nvSpPr>
        <p:spPr bwMode="auto">
          <a:xfrm>
            <a:off x="4648200" y="5943600"/>
            <a:ext cx="28797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i="0">
                <a:solidFill>
                  <a:schemeClr val="hlink"/>
                </a:solidFill>
                <a:latin typeface="GoudyOlSt BT" charset="0"/>
              </a:rPr>
              <a:t>Saponaria ocymoides</a:t>
            </a:r>
          </a:p>
        </p:txBody>
      </p:sp>
      <p:sp>
        <p:nvSpPr>
          <p:cNvPr id="750598" name="Rectangle 6"/>
          <p:cNvSpPr>
            <a:spLocks noChangeArrowheads="1"/>
          </p:cNvSpPr>
          <p:nvPr/>
        </p:nvSpPr>
        <p:spPr bwMode="auto">
          <a:xfrm>
            <a:off x="457200" y="990600"/>
            <a:ext cx="2667000" cy="502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0">
                <a:solidFill>
                  <a:srgbClr val="FF00FF"/>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marL="342900" indent="-342900">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fontAlgn="base">
              <a:spcBef>
                <a:spcPct val="0"/>
              </a:spcBef>
              <a:spcAft>
                <a:spcPct val="0"/>
              </a:spcAft>
              <a:defRPr sz="2400">
                <a:solidFill>
                  <a:schemeClr val="tx1"/>
                </a:solidFill>
                <a:latin typeface="Times New Roman" charset="0"/>
              </a:defRPr>
            </a:lvl6pPr>
            <a:lvl7pPr marL="2971800" indent="-228600" fontAlgn="base">
              <a:spcBef>
                <a:spcPct val="0"/>
              </a:spcBef>
              <a:spcAft>
                <a:spcPct val="0"/>
              </a:spcAft>
              <a:defRPr sz="2400">
                <a:solidFill>
                  <a:schemeClr val="tx1"/>
                </a:solidFill>
                <a:latin typeface="Times New Roman" charset="0"/>
              </a:defRPr>
            </a:lvl7pPr>
            <a:lvl8pPr marL="3429000" indent="-228600" fontAlgn="base">
              <a:spcBef>
                <a:spcPct val="0"/>
              </a:spcBef>
              <a:spcAft>
                <a:spcPct val="0"/>
              </a:spcAft>
              <a:defRPr sz="2400">
                <a:solidFill>
                  <a:schemeClr val="tx1"/>
                </a:solidFill>
                <a:latin typeface="Times New Roman" charset="0"/>
              </a:defRPr>
            </a:lvl8pPr>
            <a:lvl9pPr marL="3886200" indent="-228600" fontAlgn="base">
              <a:spcBef>
                <a:spcPct val="0"/>
              </a:spcBef>
              <a:spcAft>
                <a:spcPct val="0"/>
              </a:spcAft>
              <a:defRPr sz="2400">
                <a:solidFill>
                  <a:schemeClr val="tx1"/>
                </a:solidFill>
                <a:latin typeface="Times New Roman" charset="0"/>
              </a:defRPr>
            </a:lvl9pPr>
          </a:lstStyle>
          <a:p>
            <a:pPr>
              <a:lnSpc>
                <a:spcPct val="70000"/>
              </a:lnSpc>
              <a:spcBef>
                <a:spcPct val="5000"/>
              </a:spcBef>
            </a:pPr>
            <a:endParaRPr lang="en-US" altLang="en-US" i="0">
              <a:solidFill>
                <a:srgbClr val="FF00FF"/>
              </a:solidFill>
              <a:latin typeface="Bernhard Modern Roman" charset="0"/>
            </a:endParaRPr>
          </a:p>
          <a:p>
            <a:pPr>
              <a:lnSpc>
                <a:spcPct val="70000"/>
              </a:lnSpc>
              <a:spcBef>
                <a:spcPct val="5000"/>
              </a:spcBef>
            </a:pPr>
            <a:r>
              <a:rPr lang="en-US" altLang="en-US" sz="2000" i="0">
                <a:solidFill>
                  <a:srgbClr val="FF00FF"/>
                </a:solidFill>
                <a:latin typeface="Bernhard Modern Roman" charset="0"/>
              </a:rPr>
              <a:t>Characteristics:  </a:t>
            </a:r>
            <a:endParaRPr lang="en-US" altLang="en-US" sz="2000" i="0">
              <a:solidFill>
                <a:srgbClr val="FFFF00"/>
              </a:solidFill>
              <a:latin typeface="Bernhard Modern Roman" charset="0"/>
            </a:endParaRPr>
          </a:p>
          <a:p>
            <a:pPr>
              <a:lnSpc>
                <a:spcPct val="70000"/>
              </a:lnSpc>
              <a:spcBef>
                <a:spcPct val="5000"/>
              </a:spcBef>
            </a:pPr>
            <a:r>
              <a:rPr lang="en-US" altLang="en-US" sz="2000" i="0">
                <a:solidFill>
                  <a:srgbClr val="FFFF00"/>
                </a:solidFill>
                <a:latin typeface="Bernhard Modern Roman" charset="0"/>
              </a:rPr>
              <a:t>	</a:t>
            </a:r>
            <a:r>
              <a:rPr lang="en-US" altLang="en-US" sz="2000" i="0">
                <a:solidFill>
                  <a:schemeClr val="bg1"/>
                </a:solidFill>
                <a:latin typeface="Bernhard Modern Roman" charset="0"/>
              </a:rPr>
              <a:t>Nectar source</a:t>
            </a:r>
          </a:p>
          <a:p>
            <a:pPr>
              <a:lnSpc>
                <a:spcPct val="70000"/>
              </a:lnSpc>
              <a:spcBef>
                <a:spcPct val="5000"/>
              </a:spcBef>
            </a:pPr>
            <a:r>
              <a:rPr lang="en-US" altLang="en-US" sz="2000" i="0">
                <a:solidFill>
                  <a:schemeClr val="bg1"/>
                </a:solidFill>
                <a:latin typeface="Bernhard Modern Roman" charset="0"/>
              </a:rPr>
              <a:t>	Fragrant flowers</a:t>
            </a:r>
          </a:p>
          <a:p>
            <a:pPr>
              <a:lnSpc>
                <a:spcPct val="70000"/>
              </a:lnSpc>
              <a:spcBef>
                <a:spcPct val="5000"/>
              </a:spcBef>
            </a:pPr>
            <a:r>
              <a:rPr lang="en-US" altLang="en-US" sz="2000" i="0">
                <a:solidFill>
                  <a:schemeClr val="bg1"/>
                </a:solidFill>
                <a:latin typeface="Bernhard Modern Roman" charset="0"/>
              </a:rPr>
              <a:t>	Drought tolerant</a:t>
            </a:r>
          </a:p>
          <a:p>
            <a:pPr>
              <a:lnSpc>
                <a:spcPct val="70000"/>
              </a:lnSpc>
              <a:spcBef>
                <a:spcPct val="5000"/>
              </a:spcBef>
            </a:pPr>
            <a:r>
              <a:rPr lang="en-US" altLang="en-US" sz="2000" i="0">
                <a:solidFill>
                  <a:schemeClr val="bg1"/>
                </a:solidFill>
                <a:latin typeface="Bernhard Modern Roman" charset="0"/>
              </a:rPr>
              <a:t>	12-18 inches tall</a:t>
            </a:r>
          </a:p>
          <a:p>
            <a:pPr>
              <a:lnSpc>
                <a:spcPct val="70000"/>
              </a:lnSpc>
              <a:spcBef>
                <a:spcPct val="5000"/>
              </a:spcBef>
            </a:pPr>
            <a:endParaRPr lang="en-US" altLang="en-US" sz="2000" i="0">
              <a:solidFill>
                <a:srgbClr val="FF00FF"/>
              </a:solidFill>
              <a:latin typeface="Bernhard Modern Roman" charset="0"/>
            </a:endParaRPr>
          </a:p>
          <a:p>
            <a:pPr>
              <a:lnSpc>
                <a:spcPct val="70000"/>
              </a:lnSpc>
              <a:spcBef>
                <a:spcPct val="5000"/>
              </a:spcBef>
            </a:pPr>
            <a:r>
              <a:rPr lang="en-US" altLang="en-US" sz="2000" i="0">
                <a:solidFill>
                  <a:srgbClr val="FF00FF"/>
                </a:solidFill>
                <a:latin typeface="Bernhard Modern Roman" charset="0"/>
              </a:rPr>
              <a:t>Location:</a:t>
            </a:r>
          </a:p>
          <a:p>
            <a:pPr>
              <a:lnSpc>
                <a:spcPct val="70000"/>
              </a:lnSpc>
              <a:spcBef>
                <a:spcPct val="5000"/>
              </a:spcBef>
            </a:pPr>
            <a:r>
              <a:rPr lang="en-US" altLang="en-US" sz="2000" i="0">
                <a:solidFill>
                  <a:srgbClr val="FFFF00"/>
                </a:solidFill>
                <a:latin typeface="Bernhard Modern Roman" charset="0"/>
              </a:rPr>
              <a:t>	</a:t>
            </a:r>
            <a:r>
              <a:rPr lang="en-US" altLang="en-US" sz="2000" i="0">
                <a:solidFill>
                  <a:schemeClr val="bg1"/>
                </a:solidFill>
                <a:latin typeface="Bernhard Modern Roman" charset="0"/>
              </a:rPr>
              <a:t>Full sun</a:t>
            </a:r>
          </a:p>
          <a:p>
            <a:pPr>
              <a:lnSpc>
                <a:spcPct val="70000"/>
              </a:lnSpc>
              <a:spcBef>
                <a:spcPct val="5000"/>
              </a:spcBef>
            </a:pPr>
            <a:endParaRPr lang="en-US" altLang="en-US" sz="2000" i="0">
              <a:solidFill>
                <a:srgbClr val="FFFF00"/>
              </a:solidFill>
              <a:latin typeface="Bernhard Modern Roman" charset="0"/>
            </a:endParaRPr>
          </a:p>
          <a:p>
            <a:pPr>
              <a:lnSpc>
                <a:spcPct val="70000"/>
              </a:lnSpc>
              <a:spcBef>
                <a:spcPct val="5000"/>
              </a:spcBef>
            </a:pPr>
            <a:r>
              <a:rPr lang="en-US" altLang="en-US" sz="2000" i="0">
                <a:solidFill>
                  <a:srgbClr val="FF00FF"/>
                </a:solidFill>
                <a:latin typeface="Bernhard Modern Roman" charset="0"/>
              </a:rPr>
              <a:t>Plant Spacing:</a:t>
            </a:r>
          </a:p>
          <a:p>
            <a:pPr>
              <a:lnSpc>
                <a:spcPct val="70000"/>
              </a:lnSpc>
              <a:spcBef>
                <a:spcPct val="5000"/>
              </a:spcBef>
            </a:pPr>
            <a:r>
              <a:rPr lang="en-US" altLang="en-US" sz="2000" i="0">
                <a:solidFill>
                  <a:srgbClr val="FFFF00"/>
                </a:solidFill>
                <a:latin typeface="Bernhard Modern Roman" charset="0"/>
              </a:rPr>
              <a:t>	</a:t>
            </a:r>
            <a:r>
              <a:rPr lang="en-US" altLang="en-US" sz="2000" i="0">
                <a:solidFill>
                  <a:schemeClr val="bg1"/>
                </a:solidFill>
                <a:latin typeface="Bernhard Modern Roman" charset="0"/>
              </a:rPr>
              <a:t>12 inch centers</a:t>
            </a:r>
          </a:p>
          <a:p>
            <a:pPr>
              <a:lnSpc>
                <a:spcPct val="70000"/>
              </a:lnSpc>
              <a:spcBef>
                <a:spcPct val="5000"/>
              </a:spcBef>
            </a:pPr>
            <a:endParaRPr lang="en-US" altLang="en-US" sz="2000" i="0">
              <a:solidFill>
                <a:srgbClr val="FFFF00"/>
              </a:solidFill>
              <a:latin typeface="Bernhard Modern Roman" charset="0"/>
            </a:endParaRPr>
          </a:p>
          <a:p>
            <a:pPr>
              <a:lnSpc>
                <a:spcPct val="70000"/>
              </a:lnSpc>
              <a:spcBef>
                <a:spcPct val="5000"/>
              </a:spcBef>
            </a:pPr>
            <a:r>
              <a:rPr lang="en-US" altLang="en-US" sz="2000" i="0">
                <a:solidFill>
                  <a:srgbClr val="FF00FF"/>
                </a:solidFill>
                <a:latin typeface="Bernhard Modern Roman" charset="0"/>
              </a:rPr>
              <a:t>Care and Feeding:  </a:t>
            </a:r>
          </a:p>
          <a:p>
            <a:pPr>
              <a:lnSpc>
                <a:spcPct val="70000"/>
              </a:lnSpc>
              <a:spcBef>
                <a:spcPct val="5000"/>
              </a:spcBef>
            </a:pPr>
            <a:r>
              <a:rPr lang="en-US" altLang="en-US" sz="2000" i="0">
                <a:solidFill>
                  <a:srgbClr val="FFFF00"/>
                </a:solidFill>
                <a:latin typeface="Bernhard Modern Roman" charset="0"/>
              </a:rPr>
              <a:t>	</a:t>
            </a:r>
            <a:r>
              <a:rPr lang="en-US" altLang="en-US" sz="2000" i="0">
                <a:solidFill>
                  <a:schemeClr val="bg1"/>
                </a:solidFill>
                <a:latin typeface="Bernhard Modern Roman" charset="0"/>
              </a:rPr>
              <a:t>Moderate fertility  </a:t>
            </a:r>
          </a:p>
          <a:p>
            <a:pPr>
              <a:lnSpc>
                <a:spcPct val="70000"/>
              </a:lnSpc>
              <a:spcBef>
                <a:spcPct val="5000"/>
              </a:spcBef>
            </a:pPr>
            <a:r>
              <a:rPr lang="en-US" altLang="en-US" sz="2000" i="0">
                <a:solidFill>
                  <a:schemeClr val="bg1"/>
                </a:solidFill>
                <a:latin typeface="Bernhard Modern Roman" charset="0"/>
              </a:rPr>
              <a:t>	Deer resistant</a:t>
            </a:r>
          </a:p>
          <a:p>
            <a:pPr>
              <a:lnSpc>
                <a:spcPct val="70000"/>
              </a:lnSpc>
              <a:spcBef>
                <a:spcPct val="5000"/>
              </a:spcBef>
            </a:pPr>
            <a:endParaRPr lang="en-US" altLang="en-US" sz="2000" i="0">
              <a:solidFill>
                <a:srgbClr val="FFFF00"/>
              </a:solidFill>
              <a:latin typeface="Bernhard Modern Roman" charset="0"/>
            </a:endParaRPr>
          </a:p>
          <a:p>
            <a:pPr>
              <a:lnSpc>
                <a:spcPct val="70000"/>
              </a:lnSpc>
              <a:spcBef>
                <a:spcPct val="5000"/>
              </a:spcBef>
            </a:pPr>
            <a:r>
              <a:rPr lang="en-US" altLang="en-US" sz="2000" i="0">
                <a:solidFill>
                  <a:srgbClr val="FF00FF"/>
                </a:solidFill>
                <a:latin typeface="Bernhard Modern Roman" charset="0"/>
              </a:rPr>
              <a:t>Bloom Period:	</a:t>
            </a:r>
          </a:p>
          <a:p>
            <a:pPr>
              <a:lnSpc>
                <a:spcPct val="70000"/>
              </a:lnSpc>
              <a:spcBef>
                <a:spcPct val="5000"/>
              </a:spcBef>
            </a:pPr>
            <a:r>
              <a:rPr lang="en-US" altLang="en-US" sz="2000" i="0">
                <a:solidFill>
                  <a:srgbClr val="FFFF00"/>
                </a:solidFill>
                <a:latin typeface="Bernhard Modern Roman" charset="0"/>
              </a:rPr>
              <a:t>	</a:t>
            </a:r>
            <a:r>
              <a:rPr lang="en-US" altLang="en-US" sz="2000" i="0">
                <a:solidFill>
                  <a:schemeClr val="bg1"/>
                </a:solidFill>
                <a:latin typeface="Bernhard Modern Roman" charset="0"/>
              </a:rPr>
              <a:t>June – August</a:t>
            </a:r>
          </a:p>
          <a:p>
            <a:pPr>
              <a:lnSpc>
                <a:spcPct val="70000"/>
              </a:lnSpc>
              <a:spcBef>
                <a:spcPct val="5000"/>
              </a:spcBef>
            </a:pPr>
            <a:endParaRPr lang="en-US" altLang="en-US" sz="2000" i="0">
              <a:solidFill>
                <a:srgbClr val="FFFF00"/>
              </a:solidFill>
              <a:latin typeface="Bernhard Modern Roman" charset="0"/>
            </a:endParaRPr>
          </a:p>
          <a:p>
            <a:pPr>
              <a:lnSpc>
                <a:spcPct val="70000"/>
              </a:lnSpc>
              <a:spcBef>
                <a:spcPct val="5000"/>
              </a:spcBef>
            </a:pPr>
            <a:r>
              <a:rPr lang="en-US" altLang="en-US" sz="2000" i="0">
                <a:solidFill>
                  <a:srgbClr val="FF00FF"/>
                </a:solidFill>
                <a:latin typeface="Bernhard Modern Roman" charset="0"/>
              </a:rPr>
              <a:t>Culture Concerns:</a:t>
            </a:r>
          </a:p>
          <a:p>
            <a:pPr>
              <a:lnSpc>
                <a:spcPct val="70000"/>
              </a:lnSpc>
              <a:spcBef>
                <a:spcPct val="5000"/>
              </a:spcBef>
            </a:pPr>
            <a:r>
              <a:rPr lang="en-US" altLang="en-US" sz="2000" i="0">
                <a:solidFill>
                  <a:schemeClr val="bg1"/>
                </a:solidFill>
                <a:latin typeface="Bernhard Modern Roman" charset="0"/>
              </a:rPr>
              <a:t>Requires late season</a:t>
            </a:r>
          </a:p>
          <a:p>
            <a:pPr>
              <a:lnSpc>
                <a:spcPct val="70000"/>
              </a:lnSpc>
              <a:spcBef>
                <a:spcPct val="5000"/>
              </a:spcBef>
            </a:pPr>
            <a:r>
              <a:rPr lang="en-US" altLang="en-US" sz="2000" i="0">
                <a:solidFill>
                  <a:schemeClr val="bg1"/>
                </a:solidFill>
                <a:latin typeface="Bernhard Modern Roman" charset="0"/>
              </a:rPr>
              <a:t>trimming to look neat </a:t>
            </a:r>
          </a:p>
          <a:p>
            <a:pPr>
              <a:lnSpc>
                <a:spcPct val="70000"/>
              </a:lnSpc>
              <a:spcBef>
                <a:spcPct val="5000"/>
              </a:spcBef>
            </a:pPr>
            <a:endParaRPr lang="en-US" altLang="en-US" i="0">
              <a:solidFill>
                <a:schemeClr val="hlink"/>
              </a:solidFill>
              <a:latin typeface="GoudyOlSt BT" charset="0"/>
            </a:endParaRPr>
          </a:p>
        </p:txBody>
      </p:sp>
      <p:sp>
        <p:nvSpPr>
          <p:cNvPr id="750599" name="Text Box 7"/>
          <p:cNvSpPr txBox="1">
            <a:spLocks noChangeArrowheads="1"/>
          </p:cNvSpPr>
          <p:nvPr/>
        </p:nvSpPr>
        <p:spPr bwMode="auto">
          <a:xfrm>
            <a:off x="3352800" y="5334000"/>
            <a:ext cx="2182813" cy="366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spAutoFit/>
          </a:bodyPr>
          <a:lstStyle/>
          <a:p>
            <a:pPr algn="ctr"/>
            <a:r>
              <a:rPr lang="en-US" altLang="en-US" sz="1800">
                <a:solidFill>
                  <a:srgbClr val="FFFF00"/>
                </a:solidFill>
                <a:latin typeface="GoudyOlSt BT" charset="0"/>
              </a:rPr>
              <a:t>Double flowered form</a:t>
            </a:r>
          </a:p>
        </p:txBody>
      </p:sp>
      <p:sp>
        <p:nvSpPr>
          <p:cNvPr id="750600" name="Text Box 8"/>
          <p:cNvSpPr txBox="1">
            <a:spLocks noChangeArrowheads="1"/>
          </p:cNvSpPr>
          <p:nvPr/>
        </p:nvSpPr>
        <p:spPr bwMode="auto">
          <a:xfrm>
            <a:off x="4241800" y="1371600"/>
            <a:ext cx="2085975" cy="366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spAutoFit/>
          </a:bodyPr>
          <a:lstStyle/>
          <a:p>
            <a:pPr algn="ctr"/>
            <a:r>
              <a:rPr lang="en-US" altLang="en-US" sz="1800">
                <a:solidFill>
                  <a:srgbClr val="FFFF00"/>
                </a:solidFill>
                <a:latin typeface="GoudyOlSt BT" charset="0"/>
              </a:rPr>
              <a:t>Single flowered form</a:t>
            </a:r>
          </a:p>
        </p:txBody>
      </p:sp>
    </p:spTree>
  </p:cSld>
  <p:clrMapOvr>
    <a:masterClrMapping/>
  </p:clrMapOvr>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4"/>
          <p:cNvSpPr>
            <a:spLocks noGrp="1"/>
          </p:cNvSpPr>
          <p:nvPr>
            <p:ph type="sldNum" sz="quarter" idx="12"/>
          </p:nvPr>
        </p:nvSpPr>
        <p:spPr/>
        <p:txBody>
          <a:bodyPr/>
          <a:lstStyle/>
          <a:p>
            <a:fld id="{2711812E-6D5F-C848-B2BA-6CBA9DAB3C67}" type="slidenum">
              <a:rPr lang="en-US" altLang="en-US"/>
              <a:pPr/>
              <a:t>198</a:t>
            </a:fld>
            <a:endParaRPr lang="en-US" altLang="en-US"/>
          </a:p>
        </p:txBody>
      </p:sp>
      <p:pic>
        <p:nvPicPr>
          <p:cNvPr id="751618" name="Picture 2" descr="FLO33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9000" y="1828800"/>
            <a:ext cx="5207000" cy="3905250"/>
          </a:xfrm>
          <a:prstGeom prst="rect">
            <a:avLst/>
          </a:prstGeom>
          <a:noFill/>
          <a:extLst>
            <a:ext uri="{909E8E84-426E-40DD-AFC4-6F175D3DCCD1}">
              <a14:hiddenFill xmlns:a14="http://schemas.microsoft.com/office/drawing/2010/main">
                <a:solidFill>
                  <a:srgbClr val="FFFFFF"/>
                </a:solidFill>
              </a14:hiddenFill>
            </a:ext>
          </a:extLst>
        </p:spPr>
      </p:pic>
      <p:sp>
        <p:nvSpPr>
          <p:cNvPr id="751619" name="Rectangle 3"/>
          <p:cNvSpPr>
            <a:spLocks noChangeArrowheads="1"/>
          </p:cNvSpPr>
          <p:nvPr/>
        </p:nvSpPr>
        <p:spPr bwMode="auto">
          <a:xfrm>
            <a:off x="381000" y="1066800"/>
            <a:ext cx="2895600" cy="502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0">
                <a:solidFill>
                  <a:srgbClr val="FF00FF"/>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marL="342900" indent="-342900">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fontAlgn="base">
              <a:spcBef>
                <a:spcPct val="0"/>
              </a:spcBef>
              <a:spcAft>
                <a:spcPct val="0"/>
              </a:spcAft>
              <a:defRPr sz="2400">
                <a:solidFill>
                  <a:schemeClr val="tx1"/>
                </a:solidFill>
                <a:latin typeface="Times New Roman" charset="0"/>
              </a:defRPr>
            </a:lvl6pPr>
            <a:lvl7pPr marL="2971800" indent="-228600" fontAlgn="base">
              <a:spcBef>
                <a:spcPct val="0"/>
              </a:spcBef>
              <a:spcAft>
                <a:spcPct val="0"/>
              </a:spcAft>
              <a:defRPr sz="2400">
                <a:solidFill>
                  <a:schemeClr val="tx1"/>
                </a:solidFill>
                <a:latin typeface="Times New Roman" charset="0"/>
              </a:defRPr>
            </a:lvl7pPr>
            <a:lvl8pPr marL="3429000" indent="-228600" fontAlgn="base">
              <a:spcBef>
                <a:spcPct val="0"/>
              </a:spcBef>
              <a:spcAft>
                <a:spcPct val="0"/>
              </a:spcAft>
              <a:defRPr sz="2400">
                <a:solidFill>
                  <a:schemeClr val="tx1"/>
                </a:solidFill>
                <a:latin typeface="Times New Roman" charset="0"/>
              </a:defRPr>
            </a:lvl8pPr>
            <a:lvl9pPr marL="3886200" indent="-228600" fontAlgn="base">
              <a:spcBef>
                <a:spcPct val="0"/>
              </a:spcBef>
              <a:spcAft>
                <a:spcPct val="0"/>
              </a:spcAft>
              <a:defRPr sz="2400">
                <a:solidFill>
                  <a:schemeClr val="tx1"/>
                </a:solidFill>
                <a:latin typeface="Times New Roman" charset="0"/>
              </a:defRPr>
            </a:lvl9pPr>
          </a:lstStyle>
          <a:p>
            <a:pPr>
              <a:lnSpc>
                <a:spcPct val="70000"/>
              </a:lnSpc>
              <a:spcBef>
                <a:spcPct val="5000"/>
              </a:spcBef>
            </a:pPr>
            <a:endParaRPr lang="en-US" altLang="en-US" i="0">
              <a:solidFill>
                <a:srgbClr val="FF00FF"/>
              </a:solidFill>
              <a:latin typeface="Bernhard Modern Roman" charset="0"/>
            </a:endParaRPr>
          </a:p>
          <a:p>
            <a:pPr>
              <a:lnSpc>
                <a:spcPct val="70000"/>
              </a:lnSpc>
              <a:spcBef>
                <a:spcPct val="5000"/>
              </a:spcBef>
            </a:pPr>
            <a:r>
              <a:rPr lang="en-US" altLang="en-US" sz="2000" i="0">
                <a:solidFill>
                  <a:srgbClr val="FF00FF"/>
                </a:solidFill>
                <a:latin typeface="Bernhard Modern Roman" charset="0"/>
              </a:rPr>
              <a:t>Characteristics:  </a:t>
            </a:r>
            <a:endParaRPr lang="en-US" altLang="en-US" sz="2000" i="0">
              <a:solidFill>
                <a:srgbClr val="FFFF00"/>
              </a:solidFill>
              <a:latin typeface="Bernhard Modern Roman" charset="0"/>
            </a:endParaRPr>
          </a:p>
          <a:p>
            <a:pPr>
              <a:lnSpc>
                <a:spcPct val="70000"/>
              </a:lnSpc>
              <a:spcBef>
                <a:spcPct val="5000"/>
              </a:spcBef>
            </a:pPr>
            <a:r>
              <a:rPr lang="en-US" altLang="en-US" sz="2000" i="0">
                <a:solidFill>
                  <a:srgbClr val="FFFF00"/>
                </a:solidFill>
                <a:latin typeface="Bernhard Modern Roman" charset="0"/>
              </a:rPr>
              <a:t>	</a:t>
            </a:r>
            <a:r>
              <a:rPr lang="en-US" altLang="en-US" sz="2000" i="0">
                <a:solidFill>
                  <a:schemeClr val="bg1"/>
                </a:solidFill>
                <a:latin typeface="Bernhard Modern Roman" charset="0"/>
              </a:rPr>
              <a:t>Nectar source</a:t>
            </a:r>
          </a:p>
          <a:p>
            <a:pPr>
              <a:lnSpc>
                <a:spcPct val="70000"/>
              </a:lnSpc>
              <a:spcBef>
                <a:spcPct val="5000"/>
              </a:spcBef>
            </a:pPr>
            <a:r>
              <a:rPr lang="en-US" altLang="en-US" sz="2000" i="0">
                <a:solidFill>
                  <a:schemeClr val="bg1"/>
                </a:solidFill>
                <a:latin typeface="Bernhard Modern Roman" charset="0"/>
              </a:rPr>
              <a:t>	Late summer bloom</a:t>
            </a:r>
          </a:p>
          <a:p>
            <a:pPr>
              <a:lnSpc>
                <a:spcPct val="70000"/>
              </a:lnSpc>
              <a:spcBef>
                <a:spcPct val="5000"/>
              </a:spcBef>
            </a:pPr>
            <a:r>
              <a:rPr lang="en-US" altLang="en-US" sz="2000" i="0">
                <a:solidFill>
                  <a:schemeClr val="bg1"/>
                </a:solidFill>
                <a:latin typeface="Bernhard Modern Roman" charset="0"/>
              </a:rPr>
              <a:t>	20-36 inches tall</a:t>
            </a:r>
          </a:p>
          <a:p>
            <a:pPr>
              <a:lnSpc>
                <a:spcPct val="70000"/>
              </a:lnSpc>
              <a:spcBef>
                <a:spcPct val="5000"/>
              </a:spcBef>
            </a:pPr>
            <a:endParaRPr lang="en-US" altLang="en-US" sz="2000" i="0">
              <a:solidFill>
                <a:srgbClr val="FF00FF"/>
              </a:solidFill>
              <a:latin typeface="Bernhard Modern Roman" charset="0"/>
            </a:endParaRPr>
          </a:p>
          <a:p>
            <a:pPr>
              <a:lnSpc>
                <a:spcPct val="70000"/>
              </a:lnSpc>
              <a:spcBef>
                <a:spcPct val="5000"/>
              </a:spcBef>
            </a:pPr>
            <a:r>
              <a:rPr lang="en-US" altLang="en-US" sz="2000" i="0">
                <a:solidFill>
                  <a:srgbClr val="FF00FF"/>
                </a:solidFill>
                <a:latin typeface="Bernhard Modern Roman" charset="0"/>
              </a:rPr>
              <a:t>Location:</a:t>
            </a:r>
          </a:p>
          <a:p>
            <a:pPr>
              <a:lnSpc>
                <a:spcPct val="70000"/>
              </a:lnSpc>
              <a:spcBef>
                <a:spcPct val="5000"/>
              </a:spcBef>
            </a:pPr>
            <a:r>
              <a:rPr lang="en-US" altLang="en-US" sz="2000" i="0">
                <a:solidFill>
                  <a:srgbClr val="FFFF00"/>
                </a:solidFill>
                <a:latin typeface="Bernhard Modern Roman" charset="0"/>
              </a:rPr>
              <a:t>	</a:t>
            </a:r>
            <a:r>
              <a:rPr lang="en-US" altLang="en-US" sz="2000" i="0">
                <a:solidFill>
                  <a:schemeClr val="bg1"/>
                </a:solidFill>
                <a:latin typeface="Bernhard Modern Roman" charset="0"/>
              </a:rPr>
              <a:t>Full sun</a:t>
            </a:r>
          </a:p>
          <a:p>
            <a:pPr>
              <a:lnSpc>
                <a:spcPct val="70000"/>
              </a:lnSpc>
              <a:spcBef>
                <a:spcPct val="5000"/>
              </a:spcBef>
            </a:pPr>
            <a:endParaRPr lang="en-US" altLang="en-US" sz="2000" i="0">
              <a:solidFill>
                <a:srgbClr val="FFFF00"/>
              </a:solidFill>
              <a:latin typeface="Bernhard Modern Roman" charset="0"/>
            </a:endParaRPr>
          </a:p>
          <a:p>
            <a:pPr>
              <a:lnSpc>
                <a:spcPct val="70000"/>
              </a:lnSpc>
              <a:spcBef>
                <a:spcPct val="5000"/>
              </a:spcBef>
            </a:pPr>
            <a:r>
              <a:rPr lang="en-US" altLang="en-US" sz="2000" i="0">
                <a:solidFill>
                  <a:srgbClr val="FF00FF"/>
                </a:solidFill>
                <a:latin typeface="Bernhard Modern Roman" charset="0"/>
              </a:rPr>
              <a:t>Plant Spacing:</a:t>
            </a:r>
          </a:p>
          <a:p>
            <a:pPr>
              <a:lnSpc>
                <a:spcPct val="70000"/>
              </a:lnSpc>
              <a:spcBef>
                <a:spcPct val="5000"/>
              </a:spcBef>
            </a:pPr>
            <a:r>
              <a:rPr lang="en-US" altLang="en-US" sz="2000" i="0">
                <a:solidFill>
                  <a:srgbClr val="FFFF00"/>
                </a:solidFill>
                <a:latin typeface="Bernhard Modern Roman" charset="0"/>
              </a:rPr>
              <a:t>	</a:t>
            </a:r>
            <a:r>
              <a:rPr lang="en-US" altLang="en-US" sz="2000" i="0">
                <a:solidFill>
                  <a:schemeClr val="bg1"/>
                </a:solidFill>
                <a:latin typeface="Bernhard Modern Roman" charset="0"/>
              </a:rPr>
              <a:t>16 inch centers</a:t>
            </a:r>
          </a:p>
          <a:p>
            <a:pPr>
              <a:lnSpc>
                <a:spcPct val="70000"/>
              </a:lnSpc>
              <a:spcBef>
                <a:spcPct val="5000"/>
              </a:spcBef>
            </a:pPr>
            <a:endParaRPr lang="en-US" altLang="en-US" sz="2000" i="0">
              <a:solidFill>
                <a:srgbClr val="FFFF00"/>
              </a:solidFill>
              <a:latin typeface="Bernhard Modern Roman" charset="0"/>
            </a:endParaRPr>
          </a:p>
          <a:p>
            <a:pPr>
              <a:lnSpc>
                <a:spcPct val="70000"/>
              </a:lnSpc>
              <a:spcBef>
                <a:spcPct val="5000"/>
              </a:spcBef>
            </a:pPr>
            <a:r>
              <a:rPr lang="en-US" altLang="en-US" sz="2000" i="0">
                <a:solidFill>
                  <a:srgbClr val="FF00FF"/>
                </a:solidFill>
                <a:latin typeface="Bernhard Modern Roman" charset="0"/>
              </a:rPr>
              <a:t>Care and Feeding:  </a:t>
            </a:r>
          </a:p>
          <a:p>
            <a:pPr>
              <a:lnSpc>
                <a:spcPct val="70000"/>
              </a:lnSpc>
              <a:spcBef>
                <a:spcPct val="5000"/>
              </a:spcBef>
            </a:pPr>
            <a:r>
              <a:rPr lang="en-US" altLang="en-US" sz="2000" i="0">
                <a:solidFill>
                  <a:srgbClr val="FFFF00"/>
                </a:solidFill>
                <a:latin typeface="Bernhard Modern Roman" charset="0"/>
              </a:rPr>
              <a:t>	</a:t>
            </a:r>
            <a:r>
              <a:rPr lang="en-US" altLang="en-US" sz="2000" i="0">
                <a:solidFill>
                  <a:schemeClr val="bg1"/>
                </a:solidFill>
                <a:latin typeface="Bernhard Modern Roman" charset="0"/>
              </a:rPr>
              <a:t>Heavy fertility </a:t>
            </a:r>
          </a:p>
          <a:p>
            <a:pPr>
              <a:lnSpc>
                <a:spcPct val="70000"/>
              </a:lnSpc>
              <a:spcBef>
                <a:spcPct val="5000"/>
              </a:spcBef>
            </a:pPr>
            <a:r>
              <a:rPr lang="en-US" altLang="en-US" sz="2000" i="0">
                <a:solidFill>
                  <a:schemeClr val="bg1"/>
                </a:solidFill>
                <a:latin typeface="Bernhard Modern Roman" charset="0"/>
              </a:rPr>
              <a:t>	No drought</a:t>
            </a:r>
          </a:p>
          <a:p>
            <a:pPr>
              <a:lnSpc>
                <a:spcPct val="70000"/>
              </a:lnSpc>
              <a:spcBef>
                <a:spcPct val="5000"/>
              </a:spcBef>
            </a:pPr>
            <a:r>
              <a:rPr lang="en-US" altLang="en-US" sz="2000" i="0">
                <a:solidFill>
                  <a:schemeClr val="bg1"/>
                </a:solidFill>
                <a:latin typeface="Bernhard Modern Roman" charset="0"/>
              </a:rPr>
              <a:t>	Deer resistant</a:t>
            </a:r>
          </a:p>
          <a:p>
            <a:pPr>
              <a:lnSpc>
                <a:spcPct val="70000"/>
              </a:lnSpc>
              <a:spcBef>
                <a:spcPct val="5000"/>
              </a:spcBef>
            </a:pPr>
            <a:endParaRPr lang="en-US" altLang="en-US" sz="2000" i="0">
              <a:solidFill>
                <a:srgbClr val="FFFF00"/>
              </a:solidFill>
              <a:latin typeface="Bernhard Modern Roman" charset="0"/>
            </a:endParaRPr>
          </a:p>
          <a:p>
            <a:pPr>
              <a:lnSpc>
                <a:spcPct val="70000"/>
              </a:lnSpc>
              <a:spcBef>
                <a:spcPct val="5000"/>
              </a:spcBef>
            </a:pPr>
            <a:r>
              <a:rPr lang="en-US" altLang="en-US" sz="2000" i="0">
                <a:solidFill>
                  <a:srgbClr val="FF00FF"/>
                </a:solidFill>
                <a:latin typeface="Bernhard Modern Roman" charset="0"/>
              </a:rPr>
              <a:t>Bloom Period:	</a:t>
            </a:r>
          </a:p>
          <a:p>
            <a:pPr>
              <a:lnSpc>
                <a:spcPct val="70000"/>
              </a:lnSpc>
              <a:spcBef>
                <a:spcPct val="5000"/>
              </a:spcBef>
            </a:pPr>
            <a:r>
              <a:rPr lang="en-US" altLang="en-US" sz="2000" i="0">
                <a:solidFill>
                  <a:srgbClr val="FFFF00"/>
                </a:solidFill>
                <a:latin typeface="Bernhard Modern Roman" charset="0"/>
              </a:rPr>
              <a:t>	</a:t>
            </a:r>
            <a:r>
              <a:rPr lang="en-US" altLang="en-US" sz="2000" i="0">
                <a:solidFill>
                  <a:schemeClr val="bg1"/>
                </a:solidFill>
                <a:latin typeface="Bernhard Modern Roman" charset="0"/>
              </a:rPr>
              <a:t>August-September</a:t>
            </a:r>
          </a:p>
          <a:p>
            <a:pPr>
              <a:lnSpc>
                <a:spcPct val="70000"/>
              </a:lnSpc>
              <a:spcBef>
                <a:spcPct val="5000"/>
              </a:spcBef>
            </a:pPr>
            <a:endParaRPr lang="en-US" altLang="en-US" sz="2000" i="0">
              <a:solidFill>
                <a:srgbClr val="FFFF00"/>
              </a:solidFill>
              <a:latin typeface="Bernhard Modern Roman" charset="0"/>
            </a:endParaRPr>
          </a:p>
          <a:p>
            <a:pPr>
              <a:lnSpc>
                <a:spcPct val="70000"/>
              </a:lnSpc>
              <a:spcBef>
                <a:spcPct val="5000"/>
              </a:spcBef>
            </a:pPr>
            <a:r>
              <a:rPr lang="en-US" altLang="en-US" sz="2000" i="0">
                <a:solidFill>
                  <a:srgbClr val="FF00FF"/>
                </a:solidFill>
                <a:latin typeface="Bernhard Modern Roman" charset="0"/>
              </a:rPr>
              <a:t>Culture Concerns:</a:t>
            </a:r>
          </a:p>
          <a:p>
            <a:pPr>
              <a:lnSpc>
                <a:spcPct val="70000"/>
              </a:lnSpc>
              <a:spcBef>
                <a:spcPct val="5000"/>
              </a:spcBef>
            </a:pPr>
            <a:r>
              <a:rPr lang="en-US" altLang="en-US" sz="2000" i="0">
                <a:solidFill>
                  <a:srgbClr val="FFFF00"/>
                </a:solidFill>
                <a:latin typeface="Bernhard Modern Roman" charset="0"/>
              </a:rPr>
              <a:t>	</a:t>
            </a:r>
            <a:r>
              <a:rPr lang="en-US" altLang="en-US" sz="2000" i="0">
                <a:solidFill>
                  <a:schemeClr val="bg1"/>
                </a:solidFill>
                <a:latin typeface="Bernhard Modern Roman" charset="0"/>
              </a:rPr>
              <a:t>Do not crowd</a:t>
            </a:r>
          </a:p>
          <a:p>
            <a:pPr>
              <a:lnSpc>
                <a:spcPct val="70000"/>
              </a:lnSpc>
              <a:spcBef>
                <a:spcPct val="5000"/>
              </a:spcBef>
            </a:pPr>
            <a:endParaRPr lang="en-US" altLang="en-US" i="0">
              <a:solidFill>
                <a:schemeClr val="hlink"/>
              </a:solidFill>
              <a:latin typeface="GoudyOlSt BT" charset="0"/>
            </a:endParaRPr>
          </a:p>
        </p:txBody>
      </p:sp>
      <p:sp>
        <p:nvSpPr>
          <p:cNvPr id="751620" name="Rectangle 4"/>
          <p:cNvSpPr>
            <a:spLocks noChangeArrowheads="1"/>
          </p:cNvSpPr>
          <p:nvPr/>
        </p:nvSpPr>
        <p:spPr bwMode="auto">
          <a:xfrm>
            <a:off x="2725738" y="304800"/>
            <a:ext cx="3898900" cy="8239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spAutoFit/>
          </a:bodyPr>
          <a:lstStyle/>
          <a:p>
            <a:pPr algn="ctr"/>
            <a:r>
              <a:rPr lang="en-US" altLang="en-US" sz="4800" i="0">
                <a:solidFill>
                  <a:srgbClr val="FFFF00"/>
                </a:solidFill>
                <a:latin typeface="GoudyOlSt BT" charset="0"/>
              </a:rPr>
              <a:t>Garden Asters</a:t>
            </a:r>
          </a:p>
        </p:txBody>
      </p:sp>
      <p:sp>
        <p:nvSpPr>
          <p:cNvPr id="751621" name="Rectangle 5"/>
          <p:cNvSpPr>
            <a:spLocks noChangeArrowheads="1"/>
          </p:cNvSpPr>
          <p:nvPr/>
        </p:nvSpPr>
        <p:spPr bwMode="auto">
          <a:xfrm>
            <a:off x="4572000" y="5818188"/>
            <a:ext cx="34051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i="0">
                <a:solidFill>
                  <a:schemeClr val="hlink"/>
                </a:solidFill>
                <a:latin typeface="GoudyOlSt BT" charset="0"/>
              </a:rPr>
              <a:t>Aster ‘Country Gardens’</a:t>
            </a:r>
            <a:r>
              <a:rPr lang="en-US" altLang="en-US" sz="2000">
                <a:solidFill>
                  <a:schemeClr val="hlink"/>
                </a:solidFill>
                <a:latin typeface="GoudyOlSt BT" charset="0"/>
              </a:rPr>
              <a:t> </a:t>
            </a:r>
          </a:p>
        </p:txBody>
      </p:sp>
    </p:spTree>
  </p:cSld>
  <p:clrMapOvr>
    <a:masterClrMapping/>
  </p:clrMapOvr>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4"/>
          <p:cNvSpPr>
            <a:spLocks noGrp="1"/>
          </p:cNvSpPr>
          <p:nvPr>
            <p:ph type="sldNum" sz="quarter" idx="12"/>
          </p:nvPr>
        </p:nvSpPr>
        <p:spPr/>
        <p:txBody>
          <a:bodyPr/>
          <a:lstStyle/>
          <a:p>
            <a:fld id="{82E419B0-A37D-A647-A3F8-D3B199726076}" type="slidenum">
              <a:rPr lang="en-US" altLang="en-US"/>
              <a:pPr/>
              <a:t>199</a:t>
            </a:fld>
            <a:endParaRPr lang="en-US" altLang="en-US"/>
          </a:p>
        </p:txBody>
      </p:sp>
      <p:pic>
        <p:nvPicPr>
          <p:cNvPr id="752642" name="Picture 2" descr="Image9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7600" y="1524000"/>
            <a:ext cx="4724400" cy="4664075"/>
          </a:xfrm>
          <a:prstGeom prst="rect">
            <a:avLst/>
          </a:prstGeom>
          <a:noFill/>
          <a:extLst>
            <a:ext uri="{909E8E84-426E-40DD-AFC4-6F175D3DCCD1}">
              <a14:hiddenFill xmlns:a14="http://schemas.microsoft.com/office/drawing/2010/main">
                <a:solidFill>
                  <a:srgbClr val="FFFFFF"/>
                </a:solidFill>
              </a14:hiddenFill>
            </a:ext>
          </a:extLst>
        </p:spPr>
      </p:pic>
      <p:sp>
        <p:nvSpPr>
          <p:cNvPr id="752643" name="Rectangle 3"/>
          <p:cNvSpPr>
            <a:spLocks noChangeArrowheads="1"/>
          </p:cNvSpPr>
          <p:nvPr/>
        </p:nvSpPr>
        <p:spPr bwMode="auto">
          <a:xfrm>
            <a:off x="533400" y="1143000"/>
            <a:ext cx="2667000" cy="502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0">
                <a:solidFill>
                  <a:srgbClr val="FF00FF"/>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marL="342900" indent="-342900">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fontAlgn="base">
              <a:spcBef>
                <a:spcPct val="0"/>
              </a:spcBef>
              <a:spcAft>
                <a:spcPct val="0"/>
              </a:spcAft>
              <a:defRPr sz="2400">
                <a:solidFill>
                  <a:schemeClr val="tx1"/>
                </a:solidFill>
                <a:latin typeface="Times New Roman" charset="0"/>
              </a:defRPr>
            </a:lvl6pPr>
            <a:lvl7pPr marL="2971800" indent="-228600" fontAlgn="base">
              <a:spcBef>
                <a:spcPct val="0"/>
              </a:spcBef>
              <a:spcAft>
                <a:spcPct val="0"/>
              </a:spcAft>
              <a:defRPr sz="2400">
                <a:solidFill>
                  <a:schemeClr val="tx1"/>
                </a:solidFill>
                <a:latin typeface="Times New Roman" charset="0"/>
              </a:defRPr>
            </a:lvl7pPr>
            <a:lvl8pPr marL="3429000" indent="-228600" fontAlgn="base">
              <a:spcBef>
                <a:spcPct val="0"/>
              </a:spcBef>
              <a:spcAft>
                <a:spcPct val="0"/>
              </a:spcAft>
              <a:defRPr sz="2400">
                <a:solidFill>
                  <a:schemeClr val="tx1"/>
                </a:solidFill>
                <a:latin typeface="Times New Roman" charset="0"/>
              </a:defRPr>
            </a:lvl8pPr>
            <a:lvl9pPr marL="3886200" indent="-228600" fontAlgn="base">
              <a:spcBef>
                <a:spcPct val="0"/>
              </a:spcBef>
              <a:spcAft>
                <a:spcPct val="0"/>
              </a:spcAft>
              <a:defRPr sz="2400">
                <a:solidFill>
                  <a:schemeClr val="tx1"/>
                </a:solidFill>
                <a:latin typeface="Times New Roman" charset="0"/>
              </a:defRPr>
            </a:lvl9pPr>
          </a:lstStyle>
          <a:p>
            <a:pPr>
              <a:lnSpc>
                <a:spcPct val="70000"/>
              </a:lnSpc>
              <a:spcBef>
                <a:spcPct val="5000"/>
              </a:spcBef>
            </a:pPr>
            <a:endParaRPr lang="en-US" altLang="en-US" i="0">
              <a:solidFill>
                <a:srgbClr val="FF00FF"/>
              </a:solidFill>
              <a:latin typeface="Bernhard Modern Roman" charset="0"/>
            </a:endParaRPr>
          </a:p>
          <a:p>
            <a:pPr>
              <a:lnSpc>
                <a:spcPct val="70000"/>
              </a:lnSpc>
              <a:spcBef>
                <a:spcPct val="5000"/>
              </a:spcBef>
            </a:pPr>
            <a:r>
              <a:rPr lang="en-US" altLang="en-US" sz="2000" i="0">
                <a:solidFill>
                  <a:srgbClr val="FF00FF"/>
                </a:solidFill>
                <a:latin typeface="Bernhard Modern Roman" charset="0"/>
              </a:rPr>
              <a:t>Characteristics:  </a:t>
            </a:r>
            <a:endParaRPr lang="en-US" altLang="en-US" sz="2000" i="0">
              <a:solidFill>
                <a:srgbClr val="FFFF00"/>
              </a:solidFill>
              <a:latin typeface="Bernhard Modern Roman" charset="0"/>
            </a:endParaRPr>
          </a:p>
          <a:p>
            <a:pPr>
              <a:lnSpc>
                <a:spcPct val="70000"/>
              </a:lnSpc>
              <a:spcBef>
                <a:spcPct val="5000"/>
              </a:spcBef>
            </a:pPr>
            <a:r>
              <a:rPr lang="en-US" altLang="en-US" sz="2000" i="0">
                <a:solidFill>
                  <a:srgbClr val="FFFF00"/>
                </a:solidFill>
                <a:latin typeface="Bernhard Modern Roman" charset="0"/>
              </a:rPr>
              <a:t>	</a:t>
            </a:r>
            <a:r>
              <a:rPr lang="en-US" altLang="en-US" sz="2000" i="0">
                <a:solidFill>
                  <a:schemeClr val="bg1"/>
                </a:solidFill>
                <a:latin typeface="Bernhard Modern Roman" charset="0"/>
              </a:rPr>
              <a:t>Nectar source</a:t>
            </a:r>
          </a:p>
          <a:p>
            <a:pPr>
              <a:lnSpc>
                <a:spcPct val="70000"/>
              </a:lnSpc>
              <a:spcBef>
                <a:spcPct val="5000"/>
              </a:spcBef>
            </a:pPr>
            <a:r>
              <a:rPr lang="en-US" altLang="en-US" sz="2000" i="0">
                <a:solidFill>
                  <a:schemeClr val="bg1"/>
                </a:solidFill>
                <a:latin typeface="Bernhard Modern Roman" charset="0"/>
              </a:rPr>
              <a:t>	Fall blooming</a:t>
            </a:r>
          </a:p>
          <a:p>
            <a:pPr>
              <a:lnSpc>
                <a:spcPct val="70000"/>
              </a:lnSpc>
              <a:spcBef>
                <a:spcPct val="5000"/>
              </a:spcBef>
            </a:pPr>
            <a:r>
              <a:rPr lang="en-US" altLang="en-US" sz="2000" i="0">
                <a:solidFill>
                  <a:schemeClr val="bg1"/>
                </a:solidFill>
                <a:latin typeface="Bernhard Modern Roman" charset="0"/>
              </a:rPr>
              <a:t>	40 –54 inches tall</a:t>
            </a:r>
          </a:p>
          <a:p>
            <a:pPr>
              <a:lnSpc>
                <a:spcPct val="70000"/>
              </a:lnSpc>
              <a:spcBef>
                <a:spcPct val="5000"/>
              </a:spcBef>
            </a:pPr>
            <a:endParaRPr lang="en-US" altLang="en-US" sz="2000" i="0">
              <a:solidFill>
                <a:srgbClr val="FF00FF"/>
              </a:solidFill>
              <a:latin typeface="Bernhard Modern Roman" charset="0"/>
            </a:endParaRPr>
          </a:p>
          <a:p>
            <a:pPr>
              <a:lnSpc>
                <a:spcPct val="70000"/>
              </a:lnSpc>
              <a:spcBef>
                <a:spcPct val="5000"/>
              </a:spcBef>
            </a:pPr>
            <a:r>
              <a:rPr lang="en-US" altLang="en-US" sz="2000" i="0">
                <a:solidFill>
                  <a:srgbClr val="FF00FF"/>
                </a:solidFill>
                <a:latin typeface="Bernhard Modern Roman" charset="0"/>
              </a:rPr>
              <a:t>Location:</a:t>
            </a:r>
          </a:p>
          <a:p>
            <a:pPr>
              <a:lnSpc>
                <a:spcPct val="70000"/>
              </a:lnSpc>
              <a:spcBef>
                <a:spcPct val="5000"/>
              </a:spcBef>
            </a:pPr>
            <a:r>
              <a:rPr lang="en-US" altLang="en-US" sz="2000" i="0">
                <a:solidFill>
                  <a:srgbClr val="FFFF00"/>
                </a:solidFill>
                <a:latin typeface="Bernhard Modern Roman" charset="0"/>
              </a:rPr>
              <a:t>	</a:t>
            </a:r>
            <a:r>
              <a:rPr lang="en-US" altLang="en-US" sz="2000" i="0">
                <a:solidFill>
                  <a:schemeClr val="bg1"/>
                </a:solidFill>
                <a:latin typeface="Bernhard Modern Roman" charset="0"/>
              </a:rPr>
              <a:t>Full sun</a:t>
            </a:r>
          </a:p>
          <a:p>
            <a:pPr>
              <a:lnSpc>
                <a:spcPct val="70000"/>
              </a:lnSpc>
              <a:spcBef>
                <a:spcPct val="5000"/>
              </a:spcBef>
            </a:pPr>
            <a:endParaRPr lang="en-US" altLang="en-US" sz="2000" i="0">
              <a:solidFill>
                <a:srgbClr val="FFFF00"/>
              </a:solidFill>
              <a:latin typeface="Bernhard Modern Roman" charset="0"/>
            </a:endParaRPr>
          </a:p>
          <a:p>
            <a:pPr>
              <a:lnSpc>
                <a:spcPct val="70000"/>
              </a:lnSpc>
              <a:spcBef>
                <a:spcPct val="5000"/>
              </a:spcBef>
            </a:pPr>
            <a:r>
              <a:rPr lang="en-US" altLang="en-US" sz="2000" i="0">
                <a:solidFill>
                  <a:srgbClr val="FF00FF"/>
                </a:solidFill>
                <a:latin typeface="Bernhard Modern Roman" charset="0"/>
              </a:rPr>
              <a:t>Plant Spacing:</a:t>
            </a:r>
          </a:p>
          <a:p>
            <a:pPr>
              <a:lnSpc>
                <a:spcPct val="70000"/>
              </a:lnSpc>
              <a:spcBef>
                <a:spcPct val="5000"/>
              </a:spcBef>
            </a:pPr>
            <a:r>
              <a:rPr lang="en-US" altLang="en-US" sz="2000" i="0">
                <a:solidFill>
                  <a:srgbClr val="FFFF00"/>
                </a:solidFill>
                <a:latin typeface="Bernhard Modern Roman" charset="0"/>
              </a:rPr>
              <a:t>	</a:t>
            </a:r>
            <a:r>
              <a:rPr lang="en-US" altLang="en-US" sz="2000" i="0">
                <a:solidFill>
                  <a:schemeClr val="bg1"/>
                </a:solidFill>
                <a:latin typeface="Bernhard Modern Roman" charset="0"/>
              </a:rPr>
              <a:t>12 inch centers</a:t>
            </a:r>
          </a:p>
          <a:p>
            <a:pPr>
              <a:lnSpc>
                <a:spcPct val="70000"/>
              </a:lnSpc>
              <a:spcBef>
                <a:spcPct val="5000"/>
              </a:spcBef>
            </a:pPr>
            <a:endParaRPr lang="en-US" altLang="en-US" sz="2000" i="0">
              <a:solidFill>
                <a:srgbClr val="FFFF00"/>
              </a:solidFill>
              <a:latin typeface="Bernhard Modern Roman" charset="0"/>
            </a:endParaRPr>
          </a:p>
          <a:p>
            <a:pPr>
              <a:lnSpc>
                <a:spcPct val="70000"/>
              </a:lnSpc>
              <a:spcBef>
                <a:spcPct val="5000"/>
              </a:spcBef>
            </a:pPr>
            <a:r>
              <a:rPr lang="en-US" altLang="en-US" sz="2000" i="0">
                <a:solidFill>
                  <a:srgbClr val="FF00FF"/>
                </a:solidFill>
                <a:latin typeface="Bernhard Modern Roman" charset="0"/>
              </a:rPr>
              <a:t>Care and Feeding:  </a:t>
            </a:r>
          </a:p>
          <a:p>
            <a:pPr>
              <a:lnSpc>
                <a:spcPct val="70000"/>
              </a:lnSpc>
              <a:spcBef>
                <a:spcPct val="5000"/>
              </a:spcBef>
            </a:pPr>
            <a:r>
              <a:rPr lang="en-US" altLang="en-US" sz="2000" i="0">
                <a:solidFill>
                  <a:srgbClr val="FFFF00"/>
                </a:solidFill>
                <a:latin typeface="Bernhard Modern Roman" charset="0"/>
              </a:rPr>
              <a:t>	</a:t>
            </a:r>
            <a:r>
              <a:rPr lang="en-US" altLang="en-US" sz="2000" i="0">
                <a:solidFill>
                  <a:schemeClr val="bg1"/>
                </a:solidFill>
                <a:latin typeface="Bernhard Modern Roman" charset="0"/>
              </a:rPr>
              <a:t>Heavy fertility  </a:t>
            </a:r>
          </a:p>
          <a:p>
            <a:pPr>
              <a:lnSpc>
                <a:spcPct val="70000"/>
              </a:lnSpc>
              <a:spcBef>
                <a:spcPct val="5000"/>
              </a:spcBef>
            </a:pPr>
            <a:r>
              <a:rPr lang="en-US" altLang="en-US" sz="2000" i="0">
                <a:solidFill>
                  <a:schemeClr val="bg1"/>
                </a:solidFill>
                <a:latin typeface="Bernhard Modern Roman" charset="0"/>
              </a:rPr>
              <a:t>	No drought</a:t>
            </a:r>
          </a:p>
          <a:p>
            <a:pPr>
              <a:lnSpc>
                <a:spcPct val="70000"/>
              </a:lnSpc>
              <a:spcBef>
                <a:spcPct val="5000"/>
              </a:spcBef>
            </a:pPr>
            <a:r>
              <a:rPr lang="en-US" altLang="en-US" sz="2000" i="0">
                <a:solidFill>
                  <a:schemeClr val="bg1"/>
                </a:solidFill>
                <a:latin typeface="Bernhard Modern Roman" charset="0"/>
              </a:rPr>
              <a:t>	Deer resistant</a:t>
            </a:r>
          </a:p>
          <a:p>
            <a:pPr>
              <a:lnSpc>
                <a:spcPct val="70000"/>
              </a:lnSpc>
              <a:spcBef>
                <a:spcPct val="5000"/>
              </a:spcBef>
            </a:pPr>
            <a:endParaRPr lang="en-US" altLang="en-US" sz="2000" i="0">
              <a:solidFill>
                <a:srgbClr val="FFFF00"/>
              </a:solidFill>
              <a:latin typeface="Bernhard Modern Roman" charset="0"/>
            </a:endParaRPr>
          </a:p>
          <a:p>
            <a:pPr>
              <a:lnSpc>
                <a:spcPct val="70000"/>
              </a:lnSpc>
              <a:spcBef>
                <a:spcPct val="5000"/>
              </a:spcBef>
            </a:pPr>
            <a:r>
              <a:rPr lang="en-US" altLang="en-US" sz="2000" i="0">
                <a:solidFill>
                  <a:srgbClr val="FF00FF"/>
                </a:solidFill>
                <a:latin typeface="Bernhard Modern Roman" charset="0"/>
              </a:rPr>
              <a:t>Bloom Period:	</a:t>
            </a:r>
          </a:p>
          <a:p>
            <a:pPr>
              <a:lnSpc>
                <a:spcPct val="70000"/>
              </a:lnSpc>
              <a:spcBef>
                <a:spcPct val="5000"/>
              </a:spcBef>
            </a:pPr>
            <a:r>
              <a:rPr lang="en-US" altLang="en-US" sz="2000" i="0">
                <a:solidFill>
                  <a:srgbClr val="FFFF00"/>
                </a:solidFill>
                <a:latin typeface="Bernhard Modern Roman" charset="0"/>
              </a:rPr>
              <a:t>	</a:t>
            </a:r>
            <a:r>
              <a:rPr lang="en-US" altLang="en-US" sz="2000" i="0">
                <a:solidFill>
                  <a:schemeClr val="bg1"/>
                </a:solidFill>
                <a:latin typeface="Bernhard Modern Roman" charset="0"/>
              </a:rPr>
              <a:t>August-September</a:t>
            </a:r>
          </a:p>
          <a:p>
            <a:pPr>
              <a:lnSpc>
                <a:spcPct val="70000"/>
              </a:lnSpc>
              <a:spcBef>
                <a:spcPct val="5000"/>
              </a:spcBef>
            </a:pPr>
            <a:endParaRPr lang="en-US" altLang="en-US" sz="2000" i="0">
              <a:solidFill>
                <a:srgbClr val="FFFF00"/>
              </a:solidFill>
              <a:latin typeface="Bernhard Modern Roman" charset="0"/>
            </a:endParaRPr>
          </a:p>
          <a:p>
            <a:pPr>
              <a:lnSpc>
                <a:spcPct val="70000"/>
              </a:lnSpc>
              <a:spcBef>
                <a:spcPct val="5000"/>
              </a:spcBef>
            </a:pPr>
            <a:r>
              <a:rPr lang="en-US" altLang="en-US" sz="2000" i="0">
                <a:solidFill>
                  <a:srgbClr val="FF00FF"/>
                </a:solidFill>
                <a:latin typeface="Bernhard Modern Roman" charset="0"/>
              </a:rPr>
              <a:t>Culture Concerns:</a:t>
            </a:r>
          </a:p>
          <a:p>
            <a:pPr>
              <a:lnSpc>
                <a:spcPct val="70000"/>
              </a:lnSpc>
              <a:spcBef>
                <a:spcPct val="5000"/>
              </a:spcBef>
            </a:pPr>
            <a:r>
              <a:rPr lang="en-US" altLang="en-US" sz="2000" i="0">
                <a:solidFill>
                  <a:srgbClr val="FFFF00"/>
                </a:solidFill>
                <a:latin typeface="Bernhard Modern Roman" charset="0"/>
              </a:rPr>
              <a:t>	</a:t>
            </a:r>
            <a:r>
              <a:rPr lang="en-US" altLang="en-US" sz="2000" i="0">
                <a:solidFill>
                  <a:schemeClr val="bg1"/>
                </a:solidFill>
                <a:latin typeface="Bernhard Modern Roman" charset="0"/>
              </a:rPr>
              <a:t>Do not crowd young plants</a:t>
            </a:r>
          </a:p>
          <a:p>
            <a:pPr>
              <a:lnSpc>
                <a:spcPct val="70000"/>
              </a:lnSpc>
              <a:spcBef>
                <a:spcPct val="5000"/>
              </a:spcBef>
            </a:pPr>
            <a:endParaRPr lang="en-US" altLang="en-US" i="0">
              <a:solidFill>
                <a:schemeClr val="hlink"/>
              </a:solidFill>
              <a:latin typeface="GoudyOlSt BT" charset="0"/>
            </a:endParaRPr>
          </a:p>
        </p:txBody>
      </p:sp>
      <p:sp>
        <p:nvSpPr>
          <p:cNvPr id="752644" name="Rectangle 4"/>
          <p:cNvSpPr>
            <a:spLocks noChangeArrowheads="1"/>
          </p:cNvSpPr>
          <p:nvPr/>
        </p:nvSpPr>
        <p:spPr bwMode="auto">
          <a:xfrm>
            <a:off x="2479675" y="304800"/>
            <a:ext cx="4387850" cy="8239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spAutoFit/>
          </a:bodyPr>
          <a:lstStyle/>
          <a:p>
            <a:pPr algn="ctr"/>
            <a:r>
              <a:rPr lang="en-US" altLang="en-US" sz="4800" i="0">
                <a:solidFill>
                  <a:srgbClr val="FFFF00"/>
                </a:solidFill>
                <a:latin typeface="GoudyOlSt BT" charset="0"/>
              </a:rPr>
              <a:t>New York Aster</a:t>
            </a:r>
          </a:p>
        </p:txBody>
      </p:sp>
      <p:sp>
        <p:nvSpPr>
          <p:cNvPr id="752645" name="Rectangle 5"/>
          <p:cNvSpPr>
            <a:spLocks noChangeArrowheads="1"/>
          </p:cNvSpPr>
          <p:nvPr/>
        </p:nvSpPr>
        <p:spPr bwMode="auto">
          <a:xfrm>
            <a:off x="4876800" y="6172200"/>
            <a:ext cx="23828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i="0">
                <a:solidFill>
                  <a:schemeClr val="hlink"/>
                </a:solidFill>
                <a:latin typeface="GoudyOlSt BT" charset="0"/>
              </a:rPr>
              <a:t>Aster Novi-belgii</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7"/>
          <p:cNvSpPr>
            <a:spLocks noGrp="1"/>
          </p:cNvSpPr>
          <p:nvPr>
            <p:ph type="sldNum" sz="quarter" idx="12"/>
          </p:nvPr>
        </p:nvSpPr>
        <p:spPr/>
        <p:txBody>
          <a:bodyPr/>
          <a:lstStyle/>
          <a:p>
            <a:fld id="{37622500-AFC2-DB48-986E-3E090BCE9504}" type="slidenum">
              <a:rPr lang="en-US" altLang="en-US"/>
              <a:pPr/>
              <a:t>2</a:t>
            </a:fld>
            <a:endParaRPr lang="en-US" altLang="en-US"/>
          </a:p>
        </p:txBody>
      </p:sp>
      <p:sp>
        <p:nvSpPr>
          <p:cNvPr id="530438" name="Rectangle 1030"/>
          <p:cNvSpPr>
            <a:spLocks noGrp="1" noChangeArrowheads="1"/>
          </p:cNvSpPr>
          <p:nvPr>
            <p:ph type="title"/>
          </p:nvPr>
        </p:nvSpPr>
        <p:spPr>
          <a:xfrm>
            <a:off x="304800" y="152400"/>
            <a:ext cx="8534400" cy="762000"/>
          </a:xfrm>
          <a:noFill/>
          <a:ln/>
        </p:spPr>
        <p:txBody>
          <a:bodyPr/>
          <a:lstStyle/>
          <a:p>
            <a:r>
              <a:rPr lang="en-US" altLang="en-US" sz="3600">
                <a:solidFill>
                  <a:srgbClr val="FFFF00"/>
                </a:solidFill>
                <a:latin typeface="GoudyOlSt BT" charset="0"/>
              </a:rPr>
              <a:t>Why Butterfly and Hummingbird Gardens?</a:t>
            </a:r>
            <a:endParaRPr lang="en-US" altLang="en-US" sz="3600" i="1">
              <a:solidFill>
                <a:srgbClr val="FFFF00"/>
              </a:solidFill>
              <a:latin typeface="GoudyOlSt BT" charset="0"/>
            </a:endParaRPr>
          </a:p>
        </p:txBody>
      </p:sp>
      <p:pic>
        <p:nvPicPr>
          <p:cNvPr id="530439" name="Picture 1031" descr="AMPAINT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19600" y="3200400"/>
            <a:ext cx="4402138" cy="2878138"/>
          </a:xfrm>
          <a:prstGeom prst="rect">
            <a:avLst/>
          </a:prstGeom>
          <a:noFill/>
          <a:extLst>
            <a:ext uri="{909E8E84-426E-40DD-AFC4-6F175D3DCCD1}">
              <a14:hiddenFill xmlns:a14="http://schemas.microsoft.com/office/drawing/2010/main">
                <a:solidFill>
                  <a:srgbClr val="FFFFFF"/>
                </a:solidFill>
              </a14:hiddenFill>
            </a:ext>
          </a:extLst>
        </p:spPr>
      </p:pic>
      <p:sp>
        <p:nvSpPr>
          <p:cNvPr id="530440" name="Rectangle 1032"/>
          <p:cNvSpPr>
            <a:spLocks noChangeArrowheads="1"/>
          </p:cNvSpPr>
          <p:nvPr/>
        </p:nvSpPr>
        <p:spPr bwMode="auto">
          <a:xfrm>
            <a:off x="304800" y="1219200"/>
            <a:ext cx="8534400" cy="603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nSpc>
                <a:spcPct val="80000"/>
              </a:lnSpc>
              <a:spcBef>
                <a:spcPct val="50000"/>
              </a:spcBef>
            </a:pPr>
            <a:r>
              <a:rPr lang="en-US" altLang="en-US" sz="2800" b="0" i="0">
                <a:solidFill>
                  <a:schemeClr val="bg1"/>
                </a:solidFill>
                <a:latin typeface="Times New Roman" charset="0"/>
              </a:rPr>
              <a:t>Butterflies and hummingbirds are pollinators and play a vital role in the survival of our native wildflowers, trees and shrubs.   </a:t>
            </a:r>
          </a:p>
          <a:p>
            <a:pPr>
              <a:lnSpc>
                <a:spcPct val="80000"/>
              </a:lnSpc>
              <a:spcBef>
                <a:spcPct val="50000"/>
              </a:spcBef>
            </a:pPr>
            <a:r>
              <a:rPr lang="en-US" altLang="en-US" sz="2800" b="0" i="0">
                <a:solidFill>
                  <a:schemeClr val="bg1"/>
                </a:solidFill>
                <a:latin typeface="Times New Roman" charset="0"/>
              </a:rPr>
              <a:t>Butterflies are second only to bees &amp; wasps in their importance in pollination.  </a:t>
            </a:r>
          </a:p>
          <a:p>
            <a:pPr>
              <a:lnSpc>
                <a:spcPct val="35000"/>
              </a:lnSpc>
              <a:spcBef>
                <a:spcPct val="50000"/>
              </a:spcBef>
            </a:pPr>
            <a:endParaRPr lang="en-US" altLang="en-US" sz="2800" b="0" i="0">
              <a:solidFill>
                <a:schemeClr val="bg1"/>
              </a:solidFill>
              <a:latin typeface="Times New Roman" charset="0"/>
            </a:endParaRPr>
          </a:p>
          <a:p>
            <a:pPr>
              <a:lnSpc>
                <a:spcPct val="35000"/>
              </a:lnSpc>
              <a:spcBef>
                <a:spcPct val="50000"/>
              </a:spcBef>
            </a:pPr>
            <a:r>
              <a:rPr lang="en-US" altLang="en-US" sz="2800" b="0" i="0">
                <a:solidFill>
                  <a:schemeClr val="bg1"/>
                </a:solidFill>
                <a:latin typeface="Times New Roman" charset="0"/>
              </a:rPr>
              <a:t>When you provide </a:t>
            </a:r>
          </a:p>
          <a:p>
            <a:pPr>
              <a:lnSpc>
                <a:spcPct val="35000"/>
              </a:lnSpc>
              <a:spcBef>
                <a:spcPct val="50000"/>
              </a:spcBef>
            </a:pPr>
            <a:r>
              <a:rPr lang="en-US" altLang="en-US" sz="2800" b="0" i="0">
                <a:solidFill>
                  <a:schemeClr val="bg1"/>
                </a:solidFill>
                <a:latin typeface="Times New Roman" charset="0"/>
              </a:rPr>
              <a:t>butterfly and </a:t>
            </a:r>
          </a:p>
          <a:p>
            <a:pPr>
              <a:lnSpc>
                <a:spcPct val="35000"/>
              </a:lnSpc>
              <a:spcBef>
                <a:spcPct val="50000"/>
              </a:spcBef>
            </a:pPr>
            <a:r>
              <a:rPr lang="en-US" altLang="en-US" sz="2800" b="0" i="0">
                <a:solidFill>
                  <a:schemeClr val="bg1"/>
                </a:solidFill>
                <a:latin typeface="Times New Roman" charset="0"/>
              </a:rPr>
              <a:t>hummingbird habitat,</a:t>
            </a:r>
          </a:p>
          <a:p>
            <a:pPr>
              <a:lnSpc>
                <a:spcPct val="35000"/>
              </a:lnSpc>
              <a:spcBef>
                <a:spcPct val="50000"/>
              </a:spcBef>
            </a:pPr>
            <a:r>
              <a:rPr lang="en-US" altLang="en-US" sz="2800" b="0" i="0">
                <a:solidFill>
                  <a:schemeClr val="bg1"/>
                </a:solidFill>
                <a:latin typeface="Times New Roman" charset="0"/>
              </a:rPr>
              <a:t>you are contributing </a:t>
            </a:r>
          </a:p>
          <a:p>
            <a:pPr>
              <a:lnSpc>
                <a:spcPct val="35000"/>
              </a:lnSpc>
              <a:spcBef>
                <a:spcPct val="50000"/>
              </a:spcBef>
            </a:pPr>
            <a:r>
              <a:rPr lang="en-US" altLang="en-US" sz="2800" b="0" i="0">
                <a:solidFill>
                  <a:schemeClr val="bg1"/>
                </a:solidFill>
                <a:latin typeface="Times New Roman" charset="0"/>
              </a:rPr>
              <a:t>to the well being </a:t>
            </a:r>
          </a:p>
          <a:p>
            <a:pPr>
              <a:lnSpc>
                <a:spcPct val="35000"/>
              </a:lnSpc>
              <a:spcBef>
                <a:spcPct val="50000"/>
              </a:spcBef>
            </a:pPr>
            <a:r>
              <a:rPr lang="en-US" altLang="en-US" sz="2800" b="0" i="0">
                <a:solidFill>
                  <a:schemeClr val="bg1"/>
                </a:solidFill>
                <a:latin typeface="Times New Roman" charset="0"/>
              </a:rPr>
              <a:t>of hundreds of species</a:t>
            </a:r>
          </a:p>
          <a:p>
            <a:pPr>
              <a:lnSpc>
                <a:spcPct val="35000"/>
              </a:lnSpc>
              <a:spcBef>
                <a:spcPct val="50000"/>
              </a:spcBef>
            </a:pPr>
            <a:r>
              <a:rPr lang="en-US" altLang="en-US" sz="2800" b="0" i="0">
                <a:solidFill>
                  <a:schemeClr val="bg1"/>
                </a:solidFill>
                <a:latin typeface="Times New Roman" charset="0"/>
              </a:rPr>
              <a:t>of native plants.  </a:t>
            </a:r>
          </a:p>
          <a:p>
            <a:pPr>
              <a:lnSpc>
                <a:spcPct val="80000"/>
              </a:lnSpc>
              <a:spcBef>
                <a:spcPct val="50000"/>
              </a:spcBef>
            </a:pPr>
            <a:endParaRPr lang="en-US" altLang="en-US" sz="2800" b="0" i="0">
              <a:solidFill>
                <a:schemeClr val="bg1"/>
              </a:solidFill>
              <a:latin typeface="Times New Roman" charset="0"/>
            </a:endParaRPr>
          </a:p>
          <a:p>
            <a:pPr>
              <a:lnSpc>
                <a:spcPct val="80000"/>
              </a:lnSpc>
              <a:spcBef>
                <a:spcPct val="50000"/>
              </a:spcBef>
            </a:pPr>
            <a:endParaRPr lang="en-US" altLang="en-US" sz="2800" b="0" i="0">
              <a:solidFill>
                <a:schemeClr val="bg1"/>
              </a:solidFill>
              <a:latin typeface="Times New Roman" charset="0"/>
            </a:endParaRPr>
          </a:p>
        </p:txBody>
      </p:sp>
      <p:sp>
        <p:nvSpPr>
          <p:cNvPr id="530441" name="Rectangle 1033"/>
          <p:cNvSpPr>
            <a:spLocks noChangeArrowheads="1"/>
          </p:cNvSpPr>
          <p:nvPr/>
        </p:nvSpPr>
        <p:spPr bwMode="auto">
          <a:xfrm>
            <a:off x="4800600" y="6122988"/>
            <a:ext cx="36877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a:solidFill>
                  <a:srgbClr val="FFFF00"/>
                </a:solidFill>
                <a:latin typeface="GoudyOlSt BT" charset="0"/>
              </a:rPr>
              <a:t>Painted Lady on Echinaceae</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lide Number Placeholder 3"/>
          <p:cNvSpPr>
            <a:spLocks noGrp="1"/>
          </p:cNvSpPr>
          <p:nvPr>
            <p:ph type="sldNum" sz="quarter" idx="12"/>
          </p:nvPr>
        </p:nvSpPr>
        <p:spPr/>
        <p:txBody>
          <a:bodyPr/>
          <a:lstStyle/>
          <a:p>
            <a:fld id="{E4591152-E409-AB4C-B95A-9F013A085E90}" type="slidenum">
              <a:rPr lang="en-US" altLang="en-US"/>
              <a:pPr/>
              <a:t>20</a:t>
            </a:fld>
            <a:endParaRPr lang="en-US" altLang="en-US"/>
          </a:p>
        </p:txBody>
      </p:sp>
      <p:pic>
        <p:nvPicPr>
          <p:cNvPr id="367618" name="Picture 1026" descr="puddlepart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3657600"/>
            <a:ext cx="3606800" cy="2590800"/>
          </a:xfrm>
          <a:prstGeom prst="rect">
            <a:avLst/>
          </a:prstGeom>
          <a:noFill/>
          <a:extLst>
            <a:ext uri="{909E8E84-426E-40DD-AFC4-6F175D3DCCD1}">
              <a14:hiddenFill xmlns:a14="http://schemas.microsoft.com/office/drawing/2010/main">
                <a:solidFill>
                  <a:srgbClr val="FFFFFF"/>
                </a:solidFill>
              </a14:hiddenFill>
            </a:ext>
          </a:extLst>
        </p:spPr>
      </p:pic>
      <p:sp>
        <p:nvSpPr>
          <p:cNvPr id="367619" name="Rectangle 1027"/>
          <p:cNvSpPr>
            <a:spLocks noChangeArrowheads="1"/>
          </p:cNvSpPr>
          <p:nvPr/>
        </p:nvSpPr>
        <p:spPr bwMode="auto">
          <a:xfrm>
            <a:off x="0" y="228600"/>
            <a:ext cx="44196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r>
              <a:rPr lang="en-US" altLang="en-US" sz="4400" b="0" i="0">
                <a:solidFill>
                  <a:srgbClr val="FFFF00"/>
                </a:solidFill>
                <a:latin typeface="Times New Roman" charset="0"/>
              </a:rPr>
              <a:t>Soil Salts</a:t>
            </a:r>
          </a:p>
        </p:txBody>
      </p:sp>
      <p:pic>
        <p:nvPicPr>
          <p:cNvPr id="367620" name="Picture 1028" descr="Ecomyntasliv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6800" y="990600"/>
            <a:ext cx="3581400" cy="2139950"/>
          </a:xfrm>
          <a:prstGeom prst="rect">
            <a:avLst/>
          </a:prstGeom>
          <a:noFill/>
          <a:extLst>
            <a:ext uri="{909E8E84-426E-40DD-AFC4-6F175D3DCCD1}">
              <a14:hiddenFill xmlns:a14="http://schemas.microsoft.com/office/drawing/2010/main">
                <a:solidFill>
                  <a:srgbClr val="FFFFFF"/>
                </a:solidFill>
              </a14:hiddenFill>
            </a:ext>
          </a:extLst>
        </p:spPr>
      </p:pic>
      <p:pic>
        <p:nvPicPr>
          <p:cNvPr id="367621" name="Picture 1029" descr="Psennaeman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800" y="3505200"/>
            <a:ext cx="3657600" cy="2590800"/>
          </a:xfrm>
          <a:prstGeom prst="rect">
            <a:avLst/>
          </a:prstGeom>
          <a:noFill/>
          <a:extLst>
            <a:ext uri="{909E8E84-426E-40DD-AFC4-6F175D3DCCD1}">
              <a14:hiddenFill xmlns:a14="http://schemas.microsoft.com/office/drawing/2010/main">
                <a:solidFill>
                  <a:srgbClr val="FFFFFF"/>
                </a:solidFill>
              </a14:hiddenFill>
            </a:ext>
          </a:extLst>
        </p:spPr>
      </p:pic>
      <p:sp>
        <p:nvSpPr>
          <p:cNvPr id="367622" name="Text Box 1030"/>
          <p:cNvSpPr txBox="1">
            <a:spLocks noChangeArrowheads="1"/>
          </p:cNvSpPr>
          <p:nvPr/>
        </p:nvSpPr>
        <p:spPr bwMode="auto">
          <a:xfrm>
            <a:off x="8001000" y="1066800"/>
            <a:ext cx="420688"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1600">
                <a:solidFill>
                  <a:schemeClr val="bg1"/>
                </a:solidFill>
                <a:latin typeface="Times New Roman" charset="0"/>
              </a:rPr>
              <a:t>JA</a:t>
            </a:r>
          </a:p>
        </p:txBody>
      </p:sp>
      <p:sp>
        <p:nvSpPr>
          <p:cNvPr id="367623" name="Text Box 1031"/>
          <p:cNvSpPr txBox="1">
            <a:spLocks noChangeArrowheads="1"/>
          </p:cNvSpPr>
          <p:nvPr/>
        </p:nvSpPr>
        <p:spPr bwMode="auto">
          <a:xfrm>
            <a:off x="4038600" y="3733800"/>
            <a:ext cx="420688"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1600">
                <a:solidFill>
                  <a:schemeClr val="bg1"/>
                </a:solidFill>
                <a:latin typeface="Times New Roman" charset="0"/>
              </a:rPr>
              <a:t>JA</a:t>
            </a:r>
          </a:p>
        </p:txBody>
      </p:sp>
      <p:sp>
        <p:nvSpPr>
          <p:cNvPr id="367624" name="Rectangle 1032"/>
          <p:cNvSpPr>
            <a:spLocks noChangeArrowheads="1"/>
          </p:cNvSpPr>
          <p:nvPr/>
        </p:nvSpPr>
        <p:spPr bwMode="auto">
          <a:xfrm>
            <a:off x="304800" y="1295400"/>
            <a:ext cx="4419600" cy="1800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altLang="en-US" sz="2800" b="0" i="0">
                <a:solidFill>
                  <a:schemeClr val="bg1"/>
                </a:solidFill>
                <a:latin typeface="Times New Roman" charset="0"/>
              </a:rPr>
              <a:t>Many butterflies participate in “puddle parties.”  All the butterflies shown are males.  Note the different soil types.</a:t>
            </a:r>
          </a:p>
        </p:txBody>
      </p:sp>
      <p:sp>
        <p:nvSpPr>
          <p:cNvPr id="367625" name="Rectangle 1033"/>
          <p:cNvSpPr>
            <a:spLocks noChangeArrowheads="1"/>
          </p:cNvSpPr>
          <p:nvPr/>
        </p:nvSpPr>
        <p:spPr bwMode="auto">
          <a:xfrm>
            <a:off x="533400" y="6172200"/>
            <a:ext cx="41767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a:solidFill>
                  <a:srgbClr val="FFFF00"/>
                </a:solidFill>
                <a:latin typeface="GoudyOlSt BT" charset="0"/>
              </a:rPr>
              <a:t>Giant Sulfur w/ Common Sulfur</a:t>
            </a:r>
          </a:p>
        </p:txBody>
      </p:sp>
      <p:sp>
        <p:nvSpPr>
          <p:cNvPr id="367626" name="Rectangle 1034"/>
          <p:cNvSpPr>
            <a:spLocks noChangeArrowheads="1"/>
          </p:cNvSpPr>
          <p:nvPr/>
        </p:nvSpPr>
        <p:spPr bwMode="auto">
          <a:xfrm>
            <a:off x="5638800" y="6199188"/>
            <a:ext cx="24034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a:solidFill>
                  <a:srgbClr val="FFFF00"/>
                </a:solidFill>
                <a:latin typeface="GoudyOlSt BT" charset="0"/>
              </a:rPr>
              <a:t>Tiger Swallowtail</a:t>
            </a:r>
          </a:p>
        </p:txBody>
      </p:sp>
      <p:sp>
        <p:nvSpPr>
          <p:cNvPr id="367627" name="Rectangle 1035"/>
          <p:cNvSpPr>
            <a:spLocks noChangeArrowheads="1"/>
          </p:cNvSpPr>
          <p:nvPr/>
        </p:nvSpPr>
        <p:spPr bwMode="auto">
          <a:xfrm>
            <a:off x="5943600" y="3151188"/>
            <a:ext cx="14605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2000">
                <a:solidFill>
                  <a:srgbClr val="FFFF00"/>
                </a:solidFill>
                <a:latin typeface="GoudyOlSt BT" charset="0"/>
              </a:rPr>
              <a:t>Blue </a:t>
            </a:r>
            <a:r>
              <a:rPr lang="en-US" altLang="en-US">
                <a:solidFill>
                  <a:srgbClr val="FFFF00"/>
                </a:solidFill>
                <a:latin typeface="GoudyOlSt BT" charset="0"/>
              </a:rPr>
              <a:t>Azure</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4"/>
          <p:cNvSpPr>
            <a:spLocks noGrp="1"/>
          </p:cNvSpPr>
          <p:nvPr>
            <p:ph type="sldNum" sz="quarter" idx="12"/>
          </p:nvPr>
        </p:nvSpPr>
        <p:spPr/>
        <p:txBody>
          <a:bodyPr/>
          <a:lstStyle/>
          <a:p>
            <a:fld id="{02D8BCC4-7A6E-D346-A35C-BA5632FFAB93}" type="slidenum">
              <a:rPr lang="en-US" altLang="en-US"/>
              <a:pPr/>
              <a:t>200</a:t>
            </a:fld>
            <a:endParaRPr lang="en-US" altLang="en-US"/>
          </a:p>
        </p:txBody>
      </p:sp>
      <p:pic>
        <p:nvPicPr>
          <p:cNvPr id="753666" name="Picture 2" descr="salleucant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95600" y="1752600"/>
            <a:ext cx="5715000" cy="4286250"/>
          </a:xfrm>
          <a:prstGeom prst="rect">
            <a:avLst/>
          </a:prstGeom>
          <a:noFill/>
          <a:extLst>
            <a:ext uri="{909E8E84-426E-40DD-AFC4-6F175D3DCCD1}">
              <a14:hiddenFill xmlns:a14="http://schemas.microsoft.com/office/drawing/2010/main">
                <a:solidFill>
                  <a:srgbClr val="FFFFFF"/>
                </a:solidFill>
              </a14:hiddenFill>
            </a:ext>
          </a:extLst>
        </p:spPr>
      </p:pic>
      <p:sp>
        <p:nvSpPr>
          <p:cNvPr id="753667" name="Rectangle 3"/>
          <p:cNvSpPr>
            <a:spLocks noChangeArrowheads="1"/>
          </p:cNvSpPr>
          <p:nvPr/>
        </p:nvSpPr>
        <p:spPr bwMode="auto">
          <a:xfrm>
            <a:off x="457200" y="1219200"/>
            <a:ext cx="2667000" cy="502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0">
                <a:solidFill>
                  <a:srgbClr val="FF00FF"/>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marL="342900" indent="-342900">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fontAlgn="base">
              <a:spcBef>
                <a:spcPct val="0"/>
              </a:spcBef>
              <a:spcAft>
                <a:spcPct val="0"/>
              </a:spcAft>
              <a:defRPr sz="2400">
                <a:solidFill>
                  <a:schemeClr val="tx1"/>
                </a:solidFill>
                <a:latin typeface="Times New Roman" charset="0"/>
              </a:defRPr>
            </a:lvl6pPr>
            <a:lvl7pPr marL="2971800" indent="-228600" fontAlgn="base">
              <a:spcBef>
                <a:spcPct val="0"/>
              </a:spcBef>
              <a:spcAft>
                <a:spcPct val="0"/>
              </a:spcAft>
              <a:defRPr sz="2400">
                <a:solidFill>
                  <a:schemeClr val="tx1"/>
                </a:solidFill>
                <a:latin typeface="Times New Roman" charset="0"/>
              </a:defRPr>
            </a:lvl7pPr>
            <a:lvl8pPr marL="3429000" indent="-228600" fontAlgn="base">
              <a:spcBef>
                <a:spcPct val="0"/>
              </a:spcBef>
              <a:spcAft>
                <a:spcPct val="0"/>
              </a:spcAft>
              <a:defRPr sz="2400">
                <a:solidFill>
                  <a:schemeClr val="tx1"/>
                </a:solidFill>
                <a:latin typeface="Times New Roman" charset="0"/>
              </a:defRPr>
            </a:lvl8pPr>
            <a:lvl9pPr marL="3886200" indent="-228600" fontAlgn="base">
              <a:spcBef>
                <a:spcPct val="0"/>
              </a:spcBef>
              <a:spcAft>
                <a:spcPct val="0"/>
              </a:spcAft>
              <a:defRPr sz="2400">
                <a:solidFill>
                  <a:schemeClr val="tx1"/>
                </a:solidFill>
                <a:latin typeface="Times New Roman" charset="0"/>
              </a:defRPr>
            </a:lvl9pPr>
          </a:lstStyle>
          <a:p>
            <a:pPr>
              <a:lnSpc>
                <a:spcPct val="70000"/>
              </a:lnSpc>
              <a:spcBef>
                <a:spcPct val="5000"/>
              </a:spcBef>
            </a:pPr>
            <a:endParaRPr lang="en-US" altLang="en-US" i="0">
              <a:solidFill>
                <a:srgbClr val="FF00FF"/>
              </a:solidFill>
              <a:latin typeface="Bernhard Modern Roman" charset="0"/>
            </a:endParaRPr>
          </a:p>
          <a:p>
            <a:pPr>
              <a:lnSpc>
                <a:spcPct val="70000"/>
              </a:lnSpc>
              <a:spcBef>
                <a:spcPct val="5000"/>
              </a:spcBef>
            </a:pPr>
            <a:r>
              <a:rPr lang="en-US" altLang="en-US" sz="2000" i="0">
                <a:solidFill>
                  <a:srgbClr val="FF00FF"/>
                </a:solidFill>
                <a:latin typeface="Bernhard Modern Roman" charset="0"/>
              </a:rPr>
              <a:t>Characteristics:  </a:t>
            </a:r>
            <a:endParaRPr lang="en-US" altLang="en-US" sz="2000" i="0">
              <a:solidFill>
                <a:srgbClr val="FFFF00"/>
              </a:solidFill>
              <a:latin typeface="Bernhard Modern Roman" charset="0"/>
            </a:endParaRPr>
          </a:p>
          <a:p>
            <a:pPr>
              <a:lnSpc>
                <a:spcPct val="70000"/>
              </a:lnSpc>
              <a:spcBef>
                <a:spcPct val="5000"/>
              </a:spcBef>
            </a:pPr>
            <a:r>
              <a:rPr lang="en-US" altLang="en-US" sz="2000" i="0">
                <a:solidFill>
                  <a:srgbClr val="FFFF00"/>
                </a:solidFill>
                <a:latin typeface="Bernhard Modern Roman" charset="0"/>
              </a:rPr>
              <a:t>	</a:t>
            </a:r>
            <a:r>
              <a:rPr lang="en-US" altLang="en-US" sz="2000" i="0">
                <a:solidFill>
                  <a:schemeClr val="bg1"/>
                </a:solidFill>
                <a:latin typeface="Bernhard Modern Roman" charset="0"/>
              </a:rPr>
              <a:t>Nectar source</a:t>
            </a:r>
          </a:p>
          <a:p>
            <a:pPr>
              <a:lnSpc>
                <a:spcPct val="70000"/>
              </a:lnSpc>
              <a:spcBef>
                <a:spcPct val="5000"/>
              </a:spcBef>
            </a:pPr>
            <a:r>
              <a:rPr lang="en-US" altLang="en-US" sz="2000" i="0">
                <a:solidFill>
                  <a:schemeClr val="bg1"/>
                </a:solidFill>
                <a:latin typeface="Bernhard Modern Roman" charset="0"/>
              </a:rPr>
              <a:t>	30-54 inches tall</a:t>
            </a:r>
          </a:p>
          <a:p>
            <a:pPr>
              <a:lnSpc>
                <a:spcPct val="70000"/>
              </a:lnSpc>
              <a:spcBef>
                <a:spcPct val="5000"/>
              </a:spcBef>
            </a:pPr>
            <a:endParaRPr lang="en-US" altLang="en-US" sz="2000" i="0">
              <a:solidFill>
                <a:srgbClr val="FF00FF"/>
              </a:solidFill>
              <a:latin typeface="Bernhard Modern Roman" charset="0"/>
            </a:endParaRPr>
          </a:p>
          <a:p>
            <a:pPr>
              <a:lnSpc>
                <a:spcPct val="70000"/>
              </a:lnSpc>
              <a:spcBef>
                <a:spcPct val="5000"/>
              </a:spcBef>
            </a:pPr>
            <a:r>
              <a:rPr lang="en-US" altLang="en-US" sz="2000" i="0">
                <a:solidFill>
                  <a:srgbClr val="FF00FF"/>
                </a:solidFill>
                <a:latin typeface="Bernhard Modern Roman" charset="0"/>
              </a:rPr>
              <a:t>Location:</a:t>
            </a:r>
          </a:p>
          <a:p>
            <a:pPr>
              <a:lnSpc>
                <a:spcPct val="70000"/>
              </a:lnSpc>
              <a:spcBef>
                <a:spcPct val="5000"/>
              </a:spcBef>
            </a:pPr>
            <a:r>
              <a:rPr lang="en-US" altLang="en-US" sz="2000" i="0">
                <a:solidFill>
                  <a:srgbClr val="FFFF00"/>
                </a:solidFill>
                <a:latin typeface="Bernhard Modern Roman" charset="0"/>
              </a:rPr>
              <a:t>	</a:t>
            </a:r>
            <a:r>
              <a:rPr lang="en-US" altLang="en-US" sz="2000" i="0">
                <a:solidFill>
                  <a:schemeClr val="bg1"/>
                </a:solidFill>
                <a:latin typeface="Bernhard Modern Roman" charset="0"/>
              </a:rPr>
              <a:t>Full sun</a:t>
            </a:r>
          </a:p>
          <a:p>
            <a:pPr>
              <a:lnSpc>
                <a:spcPct val="70000"/>
              </a:lnSpc>
              <a:spcBef>
                <a:spcPct val="5000"/>
              </a:spcBef>
            </a:pPr>
            <a:endParaRPr lang="en-US" altLang="en-US" sz="2000" i="0">
              <a:solidFill>
                <a:srgbClr val="FFFF00"/>
              </a:solidFill>
              <a:latin typeface="Bernhard Modern Roman" charset="0"/>
            </a:endParaRPr>
          </a:p>
          <a:p>
            <a:pPr>
              <a:lnSpc>
                <a:spcPct val="70000"/>
              </a:lnSpc>
              <a:spcBef>
                <a:spcPct val="5000"/>
              </a:spcBef>
            </a:pPr>
            <a:r>
              <a:rPr lang="en-US" altLang="en-US" sz="2000" i="0">
                <a:solidFill>
                  <a:srgbClr val="FF00FF"/>
                </a:solidFill>
                <a:latin typeface="Bernhard Modern Roman" charset="0"/>
              </a:rPr>
              <a:t>Plant Spacing:</a:t>
            </a:r>
          </a:p>
          <a:p>
            <a:pPr>
              <a:lnSpc>
                <a:spcPct val="70000"/>
              </a:lnSpc>
              <a:spcBef>
                <a:spcPct val="5000"/>
              </a:spcBef>
            </a:pPr>
            <a:r>
              <a:rPr lang="en-US" altLang="en-US" sz="2000" i="0">
                <a:solidFill>
                  <a:srgbClr val="FFFF00"/>
                </a:solidFill>
                <a:latin typeface="Bernhard Modern Roman" charset="0"/>
              </a:rPr>
              <a:t>	</a:t>
            </a:r>
            <a:r>
              <a:rPr lang="en-US" altLang="en-US" sz="2000" i="0">
                <a:solidFill>
                  <a:schemeClr val="bg1"/>
                </a:solidFill>
                <a:latin typeface="Bernhard Modern Roman" charset="0"/>
              </a:rPr>
              <a:t>8</a:t>
            </a:r>
            <a:r>
              <a:rPr lang="en-US" altLang="en-US" sz="2000" i="0">
                <a:solidFill>
                  <a:srgbClr val="FFFF00"/>
                </a:solidFill>
                <a:latin typeface="Bernhard Modern Roman" charset="0"/>
              </a:rPr>
              <a:t>-</a:t>
            </a:r>
            <a:r>
              <a:rPr lang="en-US" altLang="en-US" sz="2000" i="0">
                <a:solidFill>
                  <a:schemeClr val="bg1"/>
                </a:solidFill>
                <a:latin typeface="Bernhard Modern Roman" charset="0"/>
              </a:rPr>
              <a:t>12 inch centers</a:t>
            </a:r>
          </a:p>
          <a:p>
            <a:pPr>
              <a:lnSpc>
                <a:spcPct val="70000"/>
              </a:lnSpc>
              <a:spcBef>
                <a:spcPct val="5000"/>
              </a:spcBef>
            </a:pPr>
            <a:endParaRPr lang="en-US" altLang="en-US" sz="2000" i="0">
              <a:solidFill>
                <a:srgbClr val="FFFF00"/>
              </a:solidFill>
              <a:latin typeface="Bernhard Modern Roman" charset="0"/>
            </a:endParaRPr>
          </a:p>
          <a:p>
            <a:pPr>
              <a:lnSpc>
                <a:spcPct val="70000"/>
              </a:lnSpc>
              <a:spcBef>
                <a:spcPct val="5000"/>
              </a:spcBef>
            </a:pPr>
            <a:r>
              <a:rPr lang="en-US" altLang="en-US" sz="2000" i="0">
                <a:solidFill>
                  <a:srgbClr val="FF00FF"/>
                </a:solidFill>
                <a:latin typeface="Bernhard Modern Roman" charset="0"/>
              </a:rPr>
              <a:t>Care and Feeding:  </a:t>
            </a:r>
          </a:p>
          <a:p>
            <a:pPr>
              <a:lnSpc>
                <a:spcPct val="70000"/>
              </a:lnSpc>
              <a:spcBef>
                <a:spcPct val="5000"/>
              </a:spcBef>
            </a:pPr>
            <a:r>
              <a:rPr lang="en-US" altLang="en-US" sz="2000" i="0">
                <a:solidFill>
                  <a:srgbClr val="FFFF00"/>
                </a:solidFill>
                <a:latin typeface="Bernhard Modern Roman" charset="0"/>
              </a:rPr>
              <a:t>	</a:t>
            </a:r>
            <a:r>
              <a:rPr lang="en-US" altLang="en-US" sz="2000" i="0">
                <a:solidFill>
                  <a:schemeClr val="bg1"/>
                </a:solidFill>
                <a:latin typeface="Bernhard Modern Roman" charset="0"/>
              </a:rPr>
              <a:t>Heavy  fertility </a:t>
            </a:r>
          </a:p>
          <a:p>
            <a:pPr>
              <a:lnSpc>
                <a:spcPct val="70000"/>
              </a:lnSpc>
              <a:spcBef>
                <a:spcPct val="5000"/>
              </a:spcBef>
            </a:pPr>
            <a:r>
              <a:rPr lang="en-US" altLang="en-US" sz="2000" i="0">
                <a:solidFill>
                  <a:schemeClr val="bg1"/>
                </a:solidFill>
                <a:latin typeface="Bernhard Modern Roman" charset="0"/>
              </a:rPr>
              <a:t>	Deer resistant</a:t>
            </a:r>
          </a:p>
          <a:p>
            <a:pPr>
              <a:lnSpc>
                <a:spcPct val="70000"/>
              </a:lnSpc>
              <a:spcBef>
                <a:spcPct val="5000"/>
              </a:spcBef>
            </a:pPr>
            <a:endParaRPr lang="en-US" altLang="en-US" sz="2000" i="0">
              <a:solidFill>
                <a:srgbClr val="FFFF00"/>
              </a:solidFill>
              <a:latin typeface="Bernhard Modern Roman" charset="0"/>
            </a:endParaRPr>
          </a:p>
          <a:p>
            <a:pPr>
              <a:lnSpc>
                <a:spcPct val="70000"/>
              </a:lnSpc>
              <a:spcBef>
                <a:spcPct val="5000"/>
              </a:spcBef>
            </a:pPr>
            <a:r>
              <a:rPr lang="en-US" altLang="en-US" sz="2000" i="0">
                <a:solidFill>
                  <a:srgbClr val="FF00FF"/>
                </a:solidFill>
                <a:latin typeface="Bernhard Modern Roman" charset="0"/>
              </a:rPr>
              <a:t>Bloom Period:	</a:t>
            </a:r>
          </a:p>
          <a:p>
            <a:pPr>
              <a:lnSpc>
                <a:spcPct val="70000"/>
              </a:lnSpc>
              <a:spcBef>
                <a:spcPct val="5000"/>
              </a:spcBef>
            </a:pPr>
            <a:r>
              <a:rPr lang="en-US" altLang="en-US" sz="2000" i="0">
                <a:solidFill>
                  <a:schemeClr val="bg1"/>
                </a:solidFill>
                <a:latin typeface="Bernhard Modern Roman" charset="0"/>
              </a:rPr>
              <a:t>	August-September</a:t>
            </a:r>
          </a:p>
          <a:p>
            <a:pPr>
              <a:lnSpc>
                <a:spcPct val="70000"/>
              </a:lnSpc>
              <a:spcBef>
                <a:spcPct val="5000"/>
              </a:spcBef>
            </a:pPr>
            <a:endParaRPr lang="en-US" altLang="en-US" sz="2000" i="0">
              <a:solidFill>
                <a:srgbClr val="FFFF00"/>
              </a:solidFill>
              <a:latin typeface="Bernhard Modern Roman" charset="0"/>
            </a:endParaRPr>
          </a:p>
          <a:p>
            <a:pPr>
              <a:lnSpc>
                <a:spcPct val="70000"/>
              </a:lnSpc>
              <a:spcBef>
                <a:spcPct val="5000"/>
              </a:spcBef>
            </a:pPr>
            <a:r>
              <a:rPr lang="en-US" altLang="en-US" sz="2000" i="0">
                <a:solidFill>
                  <a:srgbClr val="FF00FF"/>
                </a:solidFill>
                <a:latin typeface="Bernhard Modern Roman" charset="0"/>
              </a:rPr>
              <a:t>Culture Concerns:</a:t>
            </a:r>
          </a:p>
          <a:p>
            <a:pPr>
              <a:lnSpc>
                <a:spcPct val="70000"/>
              </a:lnSpc>
              <a:spcBef>
                <a:spcPct val="5000"/>
              </a:spcBef>
            </a:pPr>
            <a:r>
              <a:rPr lang="en-US" altLang="en-US" sz="2000" i="0">
                <a:solidFill>
                  <a:srgbClr val="FFFF00"/>
                </a:solidFill>
                <a:latin typeface="Bernhard Modern Roman" charset="0"/>
              </a:rPr>
              <a:t>	</a:t>
            </a:r>
            <a:r>
              <a:rPr lang="en-US" altLang="en-US" sz="2000" i="0">
                <a:solidFill>
                  <a:schemeClr val="bg1"/>
                </a:solidFill>
                <a:latin typeface="Bernhard Modern Roman" charset="0"/>
              </a:rPr>
              <a:t>Do not crowd young plants</a:t>
            </a:r>
          </a:p>
          <a:p>
            <a:pPr>
              <a:lnSpc>
                <a:spcPct val="70000"/>
              </a:lnSpc>
              <a:spcBef>
                <a:spcPct val="5000"/>
              </a:spcBef>
            </a:pPr>
            <a:endParaRPr lang="en-US" altLang="en-US" i="0">
              <a:solidFill>
                <a:schemeClr val="hlink"/>
              </a:solidFill>
              <a:latin typeface="GoudyOlSt BT" charset="0"/>
            </a:endParaRPr>
          </a:p>
        </p:txBody>
      </p:sp>
      <p:sp>
        <p:nvSpPr>
          <p:cNvPr id="753668" name="Rectangle 4"/>
          <p:cNvSpPr>
            <a:spLocks noChangeArrowheads="1"/>
          </p:cNvSpPr>
          <p:nvPr/>
        </p:nvSpPr>
        <p:spPr bwMode="auto">
          <a:xfrm>
            <a:off x="2352675" y="304800"/>
            <a:ext cx="4645025" cy="8239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spAutoFit/>
          </a:bodyPr>
          <a:lstStyle/>
          <a:p>
            <a:pPr algn="ctr"/>
            <a:r>
              <a:rPr lang="en-US" altLang="en-US" sz="4800" i="0">
                <a:solidFill>
                  <a:srgbClr val="FFFF00"/>
                </a:solidFill>
                <a:latin typeface="GoudyOlSt BT" charset="0"/>
              </a:rPr>
              <a:t>Mexican Heather</a:t>
            </a:r>
          </a:p>
        </p:txBody>
      </p:sp>
      <p:sp>
        <p:nvSpPr>
          <p:cNvPr id="753669" name="Rectangle 5"/>
          <p:cNvSpPr>
            <a:spLocks noChangeArrowheads="1"/>
          </p:cNvSpPr>
          <p:nvPr/>
        </p:nvSpPr>
        <p:spPr bwMode="auto">
          <a:xfrm>
            <a:off x="4648200" y="5943600"/>
            <a:ext cx="23606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i="0">
                <a:solidFill>
                  <a:schemeClr val="hlink"/>
                </a:solidFill>
                <a:latin typeface="GoudyOlSt BT" charset="0"/>
              </a:rPr>
              <a:t>Salvia  leucantha</a:t>
            </a:r>
          </a:p>
        </p:txBody>
      </p:sp>
    </p:spTree>
  </p:cSld>
  <p:clrMapOvr>
    <a:masterClrMapping/>
  </p:clrMapOvr>
  <p:timing>
    <p:tnLst>
      <p:par>
        <p:cT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4"/>
          <p:cNvSpPr>
            <a:spLocks noGrp="1"/>
          </p:cNvSpPr>
          <p:nvPr>
            <p:ph type="sldNum" sz="quarter" idx="12"/>
          </p:nvPr>
        </p:nvSpPr>
        <p:spPr/>
        <p:txBody>
          <a:bodyPr/>
          <a:lstStyle/>
          <a:p>
            <a:fld id="{024887B6-4E9C-FC42-AD02-A01215EA1842}" type="slidenum">
              <a:rPr lang="en-US" altLang="en-US"/>
              <a:pPr/>
              <a:t>201</a:t>
            </a:fld>
            <a:endParaRPr lang="en-US" altLang="en-US"/>
          </a:p>
        </p:txBody>
      </p:sp>
      <p:pic>
        <p:nvPicPr>
          <p:cNvPr id="754690" name="Picture 2" descr="allium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19600" y="1295400"/>
            <a:ext cx="3543300" cy="4724400"/>
          </a:xfrm>
          <a:prstGeom prst="rect">
            <a:avLst/>
          </a:prstGeom>
          <a:noFill/>
          <a:extLst>
            <a:ext uri="{909E8E84-426E-40DD-AFC4-6F175D3DCCD1}">
              <a14:hiddenFill xmlns:a14="http://schemas.microsoft.com/office/drawing/2010/main">
                <a:solidFill>
                  <a:srgbClr val="FFFFFF"/>
                </a:solidFill>
              </a14:hiddenFill>
            </a:ext>
          </a:extLst>
        </p:spPr>
      </p:pic>
      <p:sp>
        <p:nvSpPr>
          <p:cNvPr id="754691" name="Rectangle 3"/>
          <p:cNvSpPr>
            <a:spLocks noChangeArrowheads="1"/>
          </p:cNvSpPr>
          <p:nvPr/>
        </p:nvSpPr>
        <p:spPr bwMode="auto">
          <a:xfrm>
            <a:off x="914400" y="1066800"/>
            <a:ext cx="2667000" cy="502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0">
                <a:solidFill>
                  <a:srgbClr val="FF00FF"/>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marL="342900" indent="-342900">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fontAlgn="base">
              <a:spcBef>
                <a:spcPct val="0"/>
              </a:spcBef>
              <a:spcAft>
                <a:spcPct val="0"/>
              </a:spcAft>
              <a:defRPr sz="2400">
                <a:solidFill>
                  <a:schemeClr val="tx1"/>
                </a:solidFill>
                <a:latin typeface="Times New Roman" charset="0"/>
              </a:defRPr>
            </a:lvl6pPr>
            <a:lvl7pPr marL="2971800" indent="-228600" fontAlgn="base">
              <a:spcBef>
                <a:spcPct val="0"/>
              </a:spcBef>
              <a:spcAft>
                <a:spcPct val="0"/>
              </a:spcAft>
              <a:defRPr sz="2400">
                <a:solidFill>
                  <a:schemeClr val="tx1"/>
                </a:solidFill>
                <a:latin typeface="Times New Roman" charset="0"/>
              </a:defRPr>
            </a:lvl7pPr>
            <a:lvl8pPr marL="3429000" indent="-228600" fontAlgn="base">
              <a:spcBef>
                <a:spcPct val="0"/>
              </a:spcBef>
              <a:spcAft>
                <a:spcPct val="0"/>
              </a:spcAft>
              <a:defRPr sz="2400">
                <a:solidFill>
                  <a:schemeClr val="tx1"/>
                </a:solidFill>
                <a:latin typeface="Times New Roman" charset="0"/>
              </a:defRPr>
            </a:lvl8pPr>
            <a:lvl9pPr marL="3886200" indent="-228600" fontAlgn="base">
              <a:spcBef>
                <a:spcPct val="0"/>
              </a:spcBef>
              <a:spcAft>
                <a:spcPct val="0"/>
              </a:spcAft>
              <a:defRPr sz="2400">
                <a:solidFill>
                  <a:schemeClr val="tx1"/>
                </a:solidFill>
                <a:latin typeface="Times New Roman" charset="0"/>
              </a:defRPr>
            </a:lvl9pPr>
          </a:lstStyle>
          <a:p>
            <a:pPr>
              <a:lnSpc>
                <a:spcPct val="70000"/>
              </a:lnSpc>
              <a:spcBef>
                <a:spcPct val="5000"/>
              </a:spcBef>
            </a:pPr>
            <a:endParaRPr lang="en-US" altLang="en-US" i="0">
              <a:solidFill>
                <a:srgbClr val="FF00FF"/>
              </a:solidFill>
              <a:latin typeface="Bernhard Modern Roman" charset="0"/>
            </a:endParaRPr>
          </a:p>
          <a:p>
            <a:pPr>
              <a:lnSpc>
                <a:spcPct val="70000"/>
              </a:lnSpc>
              <a:spcBef>
                <a:spcPct val="5000"/>
              </a:spcBef>
            </a:pPr>
            <a:r>
              <a:rPr lang="en-US" altLang="en-US" sz="2000" i="0">
                <a:solidFill>
                  <a:srgbClr val="FF00FF"/>
                </a:solidFill>
                <a:latin typeface="Bernhard Modern Roman" charset="0"/>
              </a:rPr>
              <a:t>Characteristics:  </a:t>
            </a:r>
            <a:endParaRPr lang="en-US" altLang="en-US" sz="2000" i="0">
              <a:solidFill>
                <a:srgbClr val="FFFF00"/>
              </a:solidFill>
              <a:latin typeface="Bernhard Modern Roman" charset="0"/>
            </a:endParaRPr>
          </a:p>
          <a:p>
            <a:pPr>
              <a:lnSpc>
                <a:spcPct val="70000"/>
              </a:lnSpc>
              <a:spcBef>
                <a:spcPct val="5000"/>
              </a:spcBef>
            </a:pPr>
            <a:r>
              <a:rPr lang="en-US" altLang="en-US" sz="2000" i="0">
                <a:solidFill>
                  <a:srgbClr val="FFFF00"/>
                </a:solidFill>
                <a:latin typeface="Bernhard Modern Roman" charset="0"/>
              </a:rPr>
              <a:t>	</a:t>
            </a:r>
            <a:r>
              <a:rPr lang="en-US" altLang="en-US" sz="2000" i="0">
                <a:solidFill>
                  <a:schemeClr val="bg1"/>
                </a:solidFill>
                <a:latin typeface="Bernhard Modern Roman" charset="0"/>
              </a:rPr>
              <a:t>Nectar source</a:t>
            </a:r>
          </a:p>
          <a:p>
            <a:pPr>
              <a:lnSpc>
                <a:spcPct val="70000"/>
              </a:lnSpc>
              <a:spcBef>
                <a:spcPct val="5000"/>
              </a:spcBef>
            </a:pPr>
            <a:r>
              <a:rPr lang="en-US" altLang="en-US" sz="2000" i="0">
                <a:solidFill>
                  <a:schemeClr val="bg1"/>
                </a:solidFill>
                <a:latin typeface="Bernhard Modern Roman" charset="0"/>
              </a:rPr>
              <a:t>	Drought tolerant</a:t>
            </a:r>
          </a:p>
          <a:p>
            <a:pPr>
              <a:lnSpc>
                <a:spcPct val="70000"/>
              </a:lnSpc>
              <a:spcBef>
                <a:spcPct val="5000"/>
              </a:spcBef>
            </a:pPr>
            <a:r>
              <a:rPr lang="en-US" altLang="en-US" sz="2000" i="0">
                <a:solidFill>
                  <a:schemeClr val="bg1"/>
                </a:solidFill>
                <a:latin typeface="Bernhard Modern Roman" charset="0"/>
              </a:rPr>
              <a:t>	10 to 48 inches tall</a:t>
            </a:r>
          </a:p>
          <a:p>
            <a:pPr>
              <a:lnSpc>
                <a:spcPct val="70000"/>
              </a:lnSpc>
              <a:spcBef>
                <a:spcPct val="5000"/>
              </a:spcBef>
            </a:pPr>
            <a:endParaRPr lang="en-US" altLang="en-US" sz="2000" i="0">
              <a:solidFill>
                <a:srgbClr val="FF00FF"/>
              </a:solidFill>
              <a:latin typeface="Bernhard Modern Roman" charset="0"/>
            </a:endParaRPr>
          </a:p>
          <a:p>
            <a:pPr>
              <a:lnSpc>
                <a:spcPct val="70000"/>
              </a:lnSpc>
              <a:spcBef>
                <a:spcPct val="5000"/>
              </a:spcBef>
            </a:pPr>
            <a:r>
              <a:rPr lang="en-US" altLang="en-US" sz="2000" i="0">
                <a:solidFill>
                  <a:srgbClr val="FF00FF"/>
                </a:solidFill>
                <a:latin typeface="Bernhard Modern Roman" charset="0"/>
              </a:rPr>
              <a:t>Location:</a:t>
            </a:r>
          </a:p>
          <a:p>
            <a:pPr>
              <a:lnSpc>
                <a:spcPct val="70000"/>
              </a:lnSpc>
              <a:spcBef>
                <a:spcPct val="5000"/>
              </a:spcBef>
            </a:pPr>
            <a:r>
              <a:rPr lang="en-US" altLang="en-US" sz="2000" i="0">
                <a:solidFill>
                  <a:srgbClr val="FFFF00"/>
                </a:solidFill>
                <a:latin typeface="Bernhard Modern Roman" charset="0"/>
              </a:rPr>
              <a:t>	</a:t>
            </a:r>
            <a:r>
              <a:rPr lang="en-US" altLang="en-US" sz="2000" i="0">
                <a:solidFill>
                  <a:schemeClr val="bg1"/>
                </a:solidFill>
                <a:latin typeface="Bernhard Modern Roman" charset="0"/>
              </a:rPr>
              <a:t>Full sun</a:t>
            </a:r>
          </a:p>
          <a:p>
            <a:pPr>
              <a:lnSpc>
                <a:spcPct val="70000"/>
              </a:lnSpc>
              <a:spcBef>
                <a:spcPct val="5000"/>
              </a:spcBef>
            </a:pPr>
            <a:endParaRPr lang="en-US" altLang="en-US" sz="2000" i="0">
              <a:solidFill>
                <a:srgbClr val="FFFF00"/>
              </a:solidFill>
              <a:latin typeface="Bernhard Modern Roman" charset="0"/>
            </a:endParaRPr>
          </a:p>
          <a:p>
            <a:pPr>
              <a:lnSpc>
                <a:spcPct val="70000"/>
              </a:lnSpc>
              <a:spcBef>
                <a:spcPct val="5000"/>
              </a:spcBef>
            </a:pPr>
            <a:r>
              <a:rPr lang="en-US" altLang="en-US" sz="2000" i="0">
                <a:solidFill>
                  <a:srgbClr val="FF00FF"/>
                </a:solidFill>
                <a:latin typeface="Bernhard Modern Roman" charset="0"/>
              </a:rPr>
              <a:t>Plant Spacing:</a:t>
            </a:r>
          </a:p>
          <a:p>
            <a:pPr>
              <a:lnSpc>
                <a:spcPct val="70000"/>
              </a:lnSpc>
              <a:spcBef>
                <a:spcPct val="5000"/>
              </a:spcBef>
            </a:pPr>
            <a:r>
              <a:rPr lang="en-US" altLang="en-US" sz="2000" i="0">
                <a:solidFill>
                  <a:schemeClr val="bg1"/>
                </a:solidFill>
                <a:latin typeface="Bernhard Modern Roman" charset="0"/>
              </a:rPr>
              <a:t>	2-3 bulbs in small groups, depending on plant size</a:t>
            </a:r>
          </a:p>
          <a:p>
            <a:pPr>
              <a:lnSpc>
                <a:spcPct val="70000"/>
              </a:lnSpc>
              <a:spcBef>
                <a:spcPct val="5000"/>
              </a:spcBef>
            </a:pPr>
            <a:endParaRPr lang="en-US" altLang="en-US" sz="2000" i="0">
              <a:solidFill>
                <a:srgbClr val="FFFF00"/>
              </a:solidFill>
              <a:latin typeface="Bernhard Modern Roman" charset="0"/>
            </a:endParaRPr>
          </a:p>
          <a:p>
            <a:pPr>
              <a:lnSpc>
                <a:spcPct val="70000"/>
              </a:lnSpc>
              <a:spcBef>
                <a:spcPct val="5000"/>
              </a:spcBef>
            </a:pPr>
            <a:r>
              <a:rPr lang="en-US" altLang="en-US" sz="2000" i="0">
                <a:solidFill>
                  <a:srgbClr val="FF00FF"/>
                </a:solidFill>
                <a:latin typeface="Bernhard Modern Roman" charset="0"/>
              </a:rPr>
              <a:t>Care and Feeding:  </a:t>
            </a:r>
          </a:p>
          <a:p>
            <a:pPr>
              <a:lnSpc>
                <a:spcPct val="70000"/>
              </a:lnSpc>
              <a:spcBef>
                <a:spcPct val="5000"/>
              </a:spcBef>
            </a:pPr>
            <a:r>
              <a:rPr lang="en-US" altLang="en-US" sz="2000" i="0">
                <a:solidFill>
                  <a:srgbClr val="FFFF00"/>
                </a:solidFill>
                <a:latin typeface="Bernhard Modern Roman" charset="0"/>
              </a:rPr>
              <a:t>	</a:t>
            </a:r>
            <a:r>
              <a:rPr lang="en-US" altLang="en-US" sz="2000" i="0">
                <a:solidFill>
                  <a:schemeClr val="bg1"/>
                </a:solidFill>
                <a:latin typeface="Bernhard Modern Roman" charset="0"/>
              </a:rPr>
              <a:t>Moderate fertility  </a:t>
            </a:r>
          </a:p>
          <a:p>
            <a:pPr>
              <a:lnSpc>
                <a:spcPct val="70000"/>
              </a:lnSpc>
              <a:spcBef>
                <a:spcPct val="5000"/>
              </a:spcBef>
            </a:pPr>
            <a:r>
              <a:rPr lang="en-US" altLang="en-US" sz="2000" i="0">
                <a:solidFill>
                  <a:schemeClr val="bg1"/>
                </a:solidFill>
                <a:latin typeface="Bernhard Modern Roman" charset="0"/>
              </a:rPr>
              <a:t>	Deer resistant</a:t>
            </a:r>
          </a:p>
          <a:p>
            <a:pPr>
              <a:lnSpc>
                <a:spcPct val="70000"/>
              </a:lnSpc>
              <a:spcBef>
                <a:spcPct val="5000"/>
              </a:spcBef>
            </a:pPr>
            <a:endParaRPr lang="en-US" altLang="en-US" sz="2000" i="0">
              <a:solidFill>
                <a:srgbClr val="FFFF00"/>
              </a:solidFill>
              <a:latin typeface="Bernhard Modern Roman" charset="0"/>
            </a:endParaRPr>
          </a:p>
          <a:p>
            <a:pPr>
              <a:lnSpc>
                <a:spcPct val="70000"/>
              </a:lnSpc>
              <a:spcBef>
                <a:spcPct val="5000"/>
              </a:spcBef>
            </a:pPr>
            <a:r>
              <a:rPr lang="en-US" altLang="en-US" sz="2000" i="0">
                <a:solidFill>
                  <a:srgbClr val="FF00FF"/>
                </a:solidFill>
                <a:latin typeface="Bernhard Modern Roman" charset="0"/>
              </a:rPr>
              <a:t>Bloom Period:	</a:t>
            </a:r>
          </a:p>
          <a:p>
            <a:pPr>
              <a:lnSpc>
                <a:spcPct val="70000"/>
              </a:lnSpc>
              <a:spcBef>
                <a:spcPct val="5000"/>
              </a:spcBef>
            </a:pPr>
            <a:r>
              <a:rPr lang="en-US" altLang="en-US" sz="2000" i="0">
                <a:solidFill>
                  <a:srgbClr val="FFFF00"/>
                </a:solidFill>
                <a:latin typeface="Bernhard Modern Roman" charset="0"/>
              </a:rPr>
              <a:t>	</a:t>
            </a:r>
            <a:r>
              <a:rPr lang="en-US" altLang="en-US" sz="2000" i="0">
                <a:solidFill>
                  <a:schemeClr val="bg1"/>
                </a:solidFill>
                <a:latin typeface="Bernhard Modern Roman" charset="0"/>
              </a:rPr>
              <a:t>June – August</a:t>
            </a:r>
          </a:p>
          <a:p>
            <a:pPr>
              <a:lnSpc>
                <a:spcPct val="70000"/>
              </a:lnSpc>
              <a:spcBef>
                <a:spcPct val="5000"/>
              </a:spcBef>
            </a:pPr>
            <a:endParaRPr lang="en-US" altLang="en-US" sz="2000" i="0">
              <a:solidFill>
                <a:srgbClr val="FFFF00"/>
              </a:solidFill>
              <a:latin typeface="Bernhard Modern Roman" charset="0"/>
            </a:endParaRPr>
          </a:p>
          <a:p>
            <a:pPr>
              <a:lnSpc>
                <a:spcPct val="70000"/>
              </a:lnSpc>
              <a:spcBef>
                <a:spcPct val="5000"/>
              </a:spcBef>
            </a:pPr>
            <a:r>
              <a:rPr lang="en-US" altLang="en-US" sz="2000" i="0">
                <a:solidFill>
                  <a:srgbClr val="FF00FF"/>
                </a:solidFill>
                <a:latin typeface="Bernhard Modern Roman" charset="0"/>
              </a:rPr>
              <a:t>Culture Concerns:</a:t>
            </a:r>
          </a:p>
          <a:p>
            <a:pPr>
              <a:lnSpc>
                <a:spcPct val="70000"/>
              </a:lnSpc>
              <a:spcBef>
                <a:spcPct val="5000"/>
              </a:spcBef>
            </a:pPr>
            <a:r>
              <a:rPr lang="en-US" altLang="en-US" sz="2000" i="0">
                <a:solidFill>
                  <a:srgbClr val="FFFF00"/>
                </a:solidFill>
                <a:latin typeface="Bernhard Modern Roman" charset="0"/>
              </a:rPr>
              <a:t>	</a:t>
            </a:r>
            <a:r>
              <a:rPr lang="en-US" altLang="en-US" sz="2000" i="0">
                <a:solidFill>
                  <a:schemeClr val="bg1"/>
                </a:solidFill>
                <a:latin typeface="Bernhard Modern Roman" charset="0"/>
              </a:rPr>
              <a:t>Some species</a:t>
            </a:r>
            <a:r>
              <a:rPr lang="en-US" altLang="en-US" sz="2000" i="0">
                <a:solidFill>
                  <a:srgbClr val="FFFF00"/>
                </a:solidFill>
                <a:latin typeface="Bernhard Modern Roman" charset="0"/>
              </a:rPr>
              <a:t> </a:t>
            </a:r>
            <a:r>
              <a:rPr lang="en-US" altLang="en-US" sz="2000" i="0">
                <a:solidFill>
                  <a:schemeClr val="bg1"/>
                </a:solidFill>
                <a:latin typeface="Bernhard Modern Roman" charset="0"/>
              </a:rPr>
              <a:t>may reseed</a:t>
            </a:r>
            <a:endParaRPr lang="en-US" altLang="en-US" i="0">
              <a:solidFill>
                <a:schemeClr val="bg1"/>
              </a:solidFill>
              <a:latin typeface="GoudyOlSt BT" charset="0"/>
            </a:endParaRPr>
          </a:p>
        </p:txBody>
      </p:sp>
      <p:sp>
        <p:nvSpPr>
          <p:cNvPr id="754692" name="Rectangle 4"/>
          <p:cNvSpPr>
            <a:spLocks noChangeArrowheads="1"/>
          </p:cNvSpPr>
          <p:nvPr/>
        </p:nvSpPr>
        <p:spPr bwMode="auto">
          <a:xfrm>
            <a:off x="801688" y="304800"/>
            <a:ext cx="7758112" cy="8239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spAutoFit/>
          </a:bodyPr>
          <a:lstStyle/>
          <a:p>
            <a:pPr algn="ctr"/>
            <a:r>
              <a:rPr lang="en-US" altLang="en-US" sz="4800" i="0">
                <a:solidFill>
                  <a:srgbClr val="FFFF00"/>
                </a:solidFill>
                <a:latin typeface="GoudyOlSt BT" charset="0"/>
              </a:rPr>
              <a:t>Ornamental Onions &amp; Garlic</a:t>
            </a:r>
          </a:p>
        </p:txBody>
      </p:sp>
      <p:sp>
        <p:nvSpPr>
          <p:cNvPr id="754693" name="Rectangle 5"/>
          <p:cNvSpPr>
            <a:spLocks noChangeArrowheads="1"/>
          </p:cNvSpPr>
          <p:nvPr/>
        </p:nvSpPr>
        <p:spPr bwMode="auto">
          <a:xfrm>
            <a:off x="4572000" y="6019800"/>
            <a:ext cx="31638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i="0">
                <a:solidFill>
                  <a:schemeClr val="hlink"/>
                </a:solidFill>
                <a:latin typeface="GoudyOlSt BT" charset="0"/>
              </a:rPr>
              <a:t>Allium schoenoprasum</a:t>
            </a:r>
            <a:endParaRPr lang="en-US" altLang="en-US" sz="2000">
              <a:solidFill>
                <a:schemeClr val="hlink"/>
              </a:solidFill>
              <a:latin typeface="GoudyOlSt BT" charset="0"/>
            </a:endParaRPr>
          </a:p>
        </p:txBody>
      </p:sp>
    </p:spTree>
  </p:cSld>
  <p:clrMapOvr>
    <a:masterClrMapping/>
  </p:clrMapOvr>
  <p:timing>
    <p:tnLst>
      <p:par>
        <p:cT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4"/>
          <p:cNvSpPr>
            <a:spLocks noGrp="1"/>
          </p:cNvSpPr>
          <p:nvPr>
            <p:ph type="sldNum" sz="quarter" idx="12"/>
          </p:nvPr>
        </p:nvSpPr>
        <p:spPr/>
        <p:txBody>
          <a:bodyPr/>
          <a:lstStyle/>
          <a:p>
            <a:fld id="{02AF3242-8D7F-E247-BFEE-FFD0EA0699A6}" type="slidenum">
              <a:rPr lang="en-US" altLang="en-US"/>
              <a:pPr/>
              <a:t>202</a:t>
            </a:fld>
            <a:endParaRPr lang="en-US" altLang="en-US"/>
          </a:p>
        </p:txBody>
      </p:sp>
      <p:pic>
        <p:nvPicPr>
          <p:cNvPr id="755714" name="Picture 2" descr="coreopsi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5800" y="1295400"/>
            <a:ext cx="3600450" cy="4800600"/>
          </a:xfrm>
          <a:prstGeom prst="rect">
            <a:avLst/>
          </a:prstGeom>
          <a:noFill/>
          <a:extLst>
            <a:ext uri="{909E8E84-426E-40DD-AFC4-6F175D3DCCD1}">
              <a14:hiddenFill xmlns:a14="http://schemas.microsoft.com/office/drawing/2010/main">
                <a:solidFill>
                  <a:srgbClr val="FFFFFF"/>
                </a:solidFill>
              </a14:hiddenFill>
            </a:ext>
          </a:extLst>
        </p:spPr>
      </p:pic>
      <p:sp>
        <p:nvSpPr>
          <p:cNvPr id="755715" name="Rectangle 3"/>
          <p:cNvSpPr>
            <a:spLocks noChangeArrowheads="1"/>
          </p:cNvSpPr>
          <p:nvPr/>
        </p:nvSpPr>
        <p:spPr bwMode="auto">
          <a:xfrm>
            <a:off x="838200" y="1219200"/>
            <a:ext cx="3124200" cy="502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0">
                <a:solidFill>
                  <a:srgbClr val="FF00FF"/>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marL="342900" indent="-342900">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fontAlgn="base">
              <a:spcBef>
                <a:spcPct val="0"/>
              </a:spcBef>
              <a:spcAft>
                <a:spcPct val="0"/>
              </a:spcAft>
              <a:defRPr sz="2400">
                <a:solidFill>
                  <a:schemeClr val="tx1"/>
                </a:solidFill>
                <a:latin typeface="Times New Roman" charset="0"/>
              </a:defRPr>
            </a:lvl6pPr>
            <a:lvl7pPr marL="2971800" indent="-228600" fontAlgn="base">
              <a:spcBef>
                <a:spcPct val="0"/>
              </a:spcBef>
              <a:spcAft>
                <a:spcPct val="0"/>
              </a:spcAft>
              <a:defRPr sz="2400">
                <a:solidFill>
                  <a:schemeClr val="tx1"/>
                </a:solidFill>
                <a:latin typeface="Times New Roman" charset="0"/>
              </a:defRPr>
            </a:lvl7pPr>
            <a:lvl8pPr marL="3429000" indent="-228600" fontAlgn="base">
              <a:spcBef>
                <a:spcPct val="0"/>
              </a:spcBef>
              <a:spcAft>
                <a:spcPct val="0"/>
              </a:spcAft>
              <a:defRPr sz="2400">
                <a:solidFill>
                  <a:schemeClr val="tx1"/>
                </a:solidFill>
                <a:latin typeface="Times New Roman" charset="0"/>
              </a:defRPr>
            </a:lvl8pPr>
            <a:lvl9pPr marL="3886200" indent="-228600" fontAlgn="base">
              <a:spcBef>
                <a:spcPct val="0"/>
              </a:spcBef>
              <a:spcAft>
                <a:spcPct val="0"/>
              </a:spcAft>
              <a:defRPr sz="2400">
                <a:solidFill>
                  <a:schemeClr val="tx1"/>
                </a:solidFill>
                <a:latin typeface="Times New Roman" charset="0"/>
              </a:defRPr>
            </a:lvl9pPr>
          </a:lstStyle>
          <a:p>
            <a:pPr>
              <a:lnSpc>
                <a:spcPct val="70000"/>
              </a:lnSpc>
              <a:spcBef>
                <a:spcPct val="5000"/>
              </a:spcBef>
            </a:pPr>
            <a:endParaRPr lang="en-US" altLang="en-US" i="0">
              <a:solidFill>
                <a:srgbClr val="FF00FF"/>
              </a:solidFill>
              <a:latin typeface="Bernhard Modern Roman" charset="0"/>
            </a:endParaRPr>
          </a:p>
          <a:p>
            <a:pPr>
              <a:lnSpc>
                <a:spcPct val="70000"/>
              </a:lnSpc>
              <a:spcBef>
                <a:spcPct val="5000"/>
              </a:spcBef>
            </a:pPr>
            <a:r>
              <a:rPr lang="en-US" altLang="en-US" sz="2000" i="0">
                <a:solidFill>
                  <a:srgbClr val="FF00FF"/>
                </a:solidFill>
                <a:latin typeface="Bernhard Modern Roman" charset="0"/>
              </a:rPr>
              <a:t>Characteristics:  </a:t>
            </a:r>
            <a:endParaRPr lang="en-US" altLang="en-US" sz="2000" i="0">
              <a:solidFill>
                <a:srgbClr val="FFFF00"/>
              </a:solidFill>
              <a:latin typeface="Bernhard Modern Roman" charset="0"/>
            </a:endParaRPr>
          </a:p>
          <a:p>
            <a:pPr>
              <a:lnSpc>
                <a:spcPct val="70000"/>
              </a:lnSpc>
              <a:spcBef>
                <a:spcPct val="5000"/>
              </a:spcBef>
            </a:pPr>
            <a:r>
              <a:rPr lang="en-US" altLang="en-US" sz="2000" i="0">
                <a:solidFill>
                  <a:srgbClr val="FFFF00"/>
                </a:solidFill>
                <a:latin typeface="Bernhard Modern Roman" charset="0"/>
              </a:rPr>
              <a:t>	</a:t>
            </a:r>
            <a:r>
              <a:rPr lang="en-US" altLang="en-US" sz="2000" i="0">
                <a:solidFill>
                  <a:schemeClr val="bg1"/>
                </a:solidFill>
                <a:latin typeface="Bernhard Modern Roman" charset="0"/>
              </a:rPr>
              <a:t>18-28 inches tall</a:t>
            </a:r>
          </a:p>
          <a:p>
            <a:pPr>
              <a:lnSpc>
                <a:spcPct val="70000"/>
              </a:lnSpc>
              <a:spcBef>
                <a:spcPct val="5000"/>
              </a:spcBef>
            </a:pPr>
            <a:endParaRPr lang="en-US" altLang="en-US" sz="2000" i="0">
              <a:solidFill>
                <a:srgbClr val="FF00FF"/>
              </a:solidFill>
              <a:latin typeface="Bernhard Modern Roman" charset="0"/>
            </a:endParaRPr>
          </a:p>
          <a:p>
            <a:pPr>
              <a:lnSpc>
                <a:spcPct val="70000"/>
              </a:lnSpc>
              <a:spcBef>
                <a:spcPct val="5000"/>
              </a:spcBef>
            </a:pPr>
            <a:r>
              <a:rPr lang="en-US" altLang="en-US" sz="2000" i="0">
                <a:solidFill>
                  <a:srgbClr val="FF00FF"/>
                </a:solidFill>
                <a:latin typeface="Bernhard Modern Roman" charset="0"/>
              </a:rPr>
              <a:t>Location:</a:t>
            </a:r>
          </a:p>
          <a:p>
            <a:pPr>
              <a:lnSpc>
                <a:spcPct val="70000"/>
              </a:lnSpc>
              <a:spcBef>
                <a:spcPct val="5000"/>
              </a:spcBef>
            </a:pPr>
            <a:r>
              <a:rPr lang="en-US" altLang="en-US" sz="2000" i="0">
                <a:solidFill>
                  <a:srgbClr val="FFFF00"/>
                </a:solidFill>
                <a:latin typeface="Bernhard Modern Roman" charset="0"/>
              </a:rPr>
              <a:t>	</a:t>
            </a:r>
            <a:r>
              <a:rPr lang="en-US" altLang="en-US" sz="2000" i="0">
                <a:solidFill>
                  <a:schemeClr val="bg1"/>
                </a:solidFill>
                <a:latin typeface="Bernhard Modern Roman" charset="0"/>
              </a:rPr>
              <a:t>Full sun</a:t>
            </a:r>
          </a:p>
          <a:p>
            <a:pPr>
              <a:lnSpc>
                <a:spcPct val="70000"/>
              </a:lnSpc>
              <a:spcBef>
                <a:spcPct val="5000"/>
              </a:spcBef>
            </a:pPr>
            <a:endParaRPr lang="en-US" altLang="en-US" sz="2000" i="0">
              <a:solidFill>
                <a:srgbClr val="FFFF00"/>
              </a:solidFill>
              <a:latin typeface="Bernhard Modern Roman" charset="0"/>
            </a:endParaRPr>
          </a:p>
          <a:p>
            <a:pPr>
              <a:lnSpc>
                <a:spcPct val="70000"/>
              </a:lnSpc>
              <a:spcBef>
                <a:spcPct val="5000"/>
              </a:spcBef>
            </a:pPr>
            <a:r>
              <a:rPr lang="en-US" altLang="en-US" sz="2000" i="0">
                <a:solidFill>
                  <a:srgbClr val="FF00FF"/>
                </a:solidFill>
                <a:latin typeface="Bernhard Modern Roman" charset="0"/>
              </a:rPr>
              <a:t>Plant Spacing:</a:t>
            </a:r>
          </a:p>
          <a:p>
            <a:pPr>
              <a:lnSpc>
                <a:spcPct val="70000"/>
              </a:lnSpc>
              <a:spcBef>
                <a:spcPct val="5000"/>
              </a:spcBef>
            </a:pPr>
            <a:r>
              <a:rPr lang="en-US" altLang="en-US" sz="2000" i="0">
                <a:solidFill>
                  <a:srgbClr val="FFFF00"/>
                </a:solidFill>
                <a:latin typeface="Bernhard Modern Roman" charset="0"/>
              </a:rPr>
              <a:t>	</a:t>
            </a:r>
            <a:r>
              <a:rPr lang="en-US" altLang="en-US" sz="2000" i="0">
                <a:solidFill>
                  <a:schemeClr val="bg1"/>
                </a:solidFill>
                <a:latin typeface="Bernhard Modern Roman" charset="0"/>
              </a:rPr>
              <a:t>8-12 inch centers</a:t>
            </a:r>
          </a:p>
          <a:p>
            <a:pPr>
              <a:lnSpc>
                <a:spcPct val="70000"/>
              </a:lnSpc>
              <a:spcBef>
                <a:spcPct val="5000"/>
              </a:spcBef>
            </a:pPr>
            <a:endParaRPr lang="en-US" altLang="en-US" sz="2000" i="0">
              <a:solidFill>
                <a:srgbClr val="FFFF00"/>
              </a:solidFill>
              <a:latin typeface="Bernhard Modern Roman" charset="0"/>
            </a:endParaRPr>
          </a:p>
          <a:p>
            <a:pPr>
              <a:lnSpc>
                <a:spcPct val="70000"/>
              </a:lnSpc>
              <a:spcBef>
                <a:spcPct val="5000"/>
              </a:spcBef>
            </a:pPr>
            <a:r>
              <a:rPr lang="en-US" altLang="en-US" sz="2000" i="0">
                <a:solidFill>
                  <a:srgbClr val="FF00FF"/>
                </a:solidFill>
                <a:latin typeface="Bernhard Modern Roman" charset="0"/>
              </a:rPr>
              <a:t>Care and Feeding:  </a:t>
            </a:r>
          </a:p>
          <a:p>
            <a:pPr>
              <a:lnSpc>
                <a:spcPct val="70000"/>
              </a:lnSpc>
              <a:spcBef>
                <a:spcPct val="5000"/>
              </a:spcBef>
            </a:pPr>
            <a:r>
              <a:rPr lang="en-US" altLang="en-US" sz="2000" i="0">
                <a:solidFill>
                  <a:srgbClr val="FFFF00"/>
                </a:solidFill>
                <a:latin typeface="Bernhard Modern Roman" charset="0"/>
              </a:rPr>
              <a:t>	</a:t>
            </a:r>
            <a:r>
              <a:rPr lang="en-US" altLang="en-US" sz="2000" i="0">
                <a:solidFill>
                  <a:schemeClr val="bg1"/>
                </a:solidFill>
                <a:latin typeface="Bernhard Modern Roman" charset="0"/>
              </a:rPr>
              <a:t>Moderate fertility  </a:t>
            </a:r>
          </a:p>
          <a:p>
            <a:pPr>
              <a:lnSpc>
                <a:spcPct val="70000"/>
              </a:lnSpc>
              <a:spcBef>
                <a:spcPct val="5000"/>
              </a:spcBef>
            </a:pPr>
            <a:r>
              <a:rPr lang="en-US" altLang="en-US" sz="2000" i="0">
                <a:solidFill>
                  <a:schemeClr val="bg1"/>
                </a:solidFill>
                <a:latin typeface="Bernhard Modern Roman" charset="0"/>
              </a:rPr>
              <a:t>	No drought</a:t>
            </a:r>
          </a:p>
          <a:p>
            <a:pPr>
              <a:lnSpc>
                <a:spcPct val="70000"/>
              </a:lnSpc>
              <a:spcBef>
                <a:spcPct val="5000"/>
              </a:spcBef>
            </a:pPr>
            <a:r>
              <a:rPr lang="en-US" altLang="en-US" sz="2000" i="0">
                <a:solidFill>
                  <a:schemeClr val="bg1"/>
                </a:solidFill>
                <a:latin typeface="Bernhard Modern Roman" charset="0"/>
              </a:rPr>
              <a:t>	Deer resistant</a:t>
            </a:r>
          </a:p>
          <a:p>
            <a:pPr>
              <a:lnSpc>
                <a:spcPct val="70000"/>
              </a:lnSpc>
              <a:spcBef>
                <a:spcPct val="5000"/>
              </a:spcBef>
            </a:pPr>
            <a:endParaRPr lang="en-US" altLang="en-US" sz="2000" i="0">
              <a:solidFill>
                <a:srgbClr val="FFFF00"/>
              </a:solidFill>
              <a:latin typeface="Bernhard Modern Roman" charset="0"/>
            </a:endParaRPr>
          </a:p>
          <a:p>
            <a:pPr>
              <a:lnSpc>
                <a:spcPct val="70000"/>
              </a:lnSpc>
              <a:spcBef>
                <a:spcPct val="5000"/>
              </a:spcBef>
            </a:pPr>
            <a:r>
              <a:rPr lang="en-US" altLang="en-US" sz="2000" i="0">
                <a:solidFill>
                  <a:srgbClr val="FF00FF"/>
                </a:solidFill>
                <a:latin typeface="Bernhard Modern Roman" charset="0"/>
              </a:rPr>
              <a:t>Bloom Period:	</a:t>
            </a:r>
          </a:p>
          <a:p>
            <a:pPr>
              <a:lnSpc>
                <a:spcPct val="70000"/>
              </a:lnSpc>
              <a:spcBef>
                <a:spcPct val="5000"/>
              </a:spcBef>
            </a:pPr>
            <a:r>
              <a:rPr lang="en-US" altLang="en-US" sz="2000" i="0">
                <a:solidFill>
                  <a:srgbClr val="FFFF00"/>
                </a:solidFill>
                <a:latin typeface="Bernhard Modern Roman" charset="0"/>
              </a:rPr>
              <a:t>	</a:t>
            </a:r>
            <a:r>
              <a:rPr lang="en-US" altLang="en-US" sz="2000" i="0">
                <a:solidFill>
                  <a:schemeClr val="bg1"/>
                </a:solidFill>
                <a:latin typeface="Bernhard Modern Roman" charset="0"/>
              </a:rPr>
              <a:t>May – June</a:t>
            </a:r>
          </a:p>
          <a:p>
            <a:pPr>
              <a:lnSpc>
                <a:spcPct val="70000"/>
              </a:lnSpc>
              <a:spcBef>
                <a:spcPct val="5000"/>
              </a:spcBef>
            </a:pPr>
            <a:endParaRPr lang="en-US" altLang="en-US" sz="2000" i="0">
              <a:solidFill>
                <a:srgbClr val="FFFF00"/>
              </a:solidFill>
              <a:latin typeface="Bernhard Modern Roman" charset="0"/>
            </a:endParaRPr>
          </a:p>
          <a:p>
            <a:pPr>
              <a:lnSpc>
                <a:spcPct val="70000"/>
              </a:lnSpc>
              <a:spcBef>
                <a:spcPct val="5000"/>
              </a:spcBef>
            </a:pPr>
            <a:r>
              <a:rPr lang="en-US" altLang="en-US" sz="2000" i="0">
                <a:solidFill>
                  <a:srgbClr val="FF00FF"/>
                </a:solidFill>
                <a:latin typeface="Bernhard Modern Roman" charset="0"/>
              </a:rPr>
              <a:t>Culture Concerns:</a:t>
            </a:r>
          </a:p>
          <a:p>
            <a:pPr>
              <a:lnSpc>
                <a:spcPct val="70000"/>
              </a:lnSpc>
              <a:spcBef>
                <a:spcPct val="5000"/>
              </a:spcBef>
            </a:pPr>
            <a:r>
              <a:rPr lang="en-US" altLang="en-US" sz="2000" i="0">
                <a:solidFill>
                  <a:srgbClr val="FFFF00"/>
                </a:solidFill>
                <a:latin typeface="Bernhard Modern Roman" charset="0"/>
              </a:rPr>
              <a:t>	</a:t>
            </a:r>
            <a:r>
              <a:rPr lang="en-US" altLang="en-US" sz="2000" i="0">
                <a:solidFill>
                  <a:schemeClr val="bg1"/>
                </a:solidFill>
                <a:latin typeface="Bernhard Modern Roman" charset="0"/>
              </a:rPr>
              <a:t>Mites</a:t>
            </a:r>
          </a:p>
          <a:p>
            <a:pPr>
              <a:lnSpc>
                <a:spcPct val="70000"/>
              </a:lnSpc>
              <a:spcBef>
                <a:spcPct val="5000"/>
              </a:spcBef>
            </a:pPr>
            <a:r>
              <a:rPr lang="en-US" altLang="en-US" sz="2000" i="0">
                <a:solidFill>
                  <a:schemeClr val="bg1"/>
                </a:solidFill>
                <a:latin typeface="Bernhard Modern Roman" charset="0"/>
              </a:rPr>
              <a:t>	Deadheading required</a:t>
            </a:r>
          </a:p>
          <a:p>
            <a:pPr>
              <a:lnSpc>
                <a:spcPct val="70000"/>
              </a:lnSpc>
              <a:spcBef>
                <a:spcPct val="5000"/>
              </a:spcBef>
            </a:pPr>
            <a:r>
              <a:rPr lang="en-US" altLang="en-US" sz="2000" i="0">
                <a:solidFill>
                  <a:schemeClr val="bg1"/>
                </a:solidFill>
                <a:latin typeface="Bernhard Modern Roman" charset="0"/>
              </a:rPr>
              <a:t>	</a:t>
            </a:r>
            <a:endParaRPr lang="en-US" altLang="en-US" i="0">
              <a:solidFill>
                <a:schemeClr val="hlink"/>
              </a:solidFill>
              <a:latin typeface="GoudyOlSt BT" charset="0"/>
            </a:endParaRPr>
          </a:p>
        </p:txBody>
      </p:sp>
      <p:sp>
        <p:nvSpPr>
          <p:cNvPr id="755716" name="Rectangle 4"/>
          <p:cNvSpPr>
            <a:spLocks noChangeArrowheads="1"/>
          </p:cNvSpPr>
          <p:nvPr/>
        </p:nvSpPr>
        <p:spPr bwMode="auto">
          <a:xfrm>
            <a:off x="3276600" y="228600"/>
            <a:ext cx="2495550" cy="8239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spAutoFit/>
          </a:bodyPr>
          <a:lstStyle/>
          <a:p>
            <a:pPr algn="ctr"/>
            <a:r>
              <a:rPr lang="en-US" altLang="en-US" sz="4800" i="0">
                <a:solidFill>
                  <a:srgbClr val="FFFF00"/>
                </a:solidFill>
                <a:latin typeface="GoudyOlSt BT" charset="0"/>
              </a:rPr>
              <a:t>Tickseed</a:t>
            </a:r>
          </a:p>
        </p:txBody>
      </p:sp>
      <p:sp>
        <p:nvSpPr>
          <p:cNvPr id="755717" name="Rectangle 5"/>
          <p:cNvSpPr>
            <a:spLocks noChangeArrowheads="1"/>
          </p:cNvSpPr>
          <p:nvPr/>
        </p:nvSpPr>
        <p:spPr bwMode="auto">
          <a:xfrm>
            <a:off x="4876800" y="6046788"/>
            <a:ext cx="2921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i="0">
                <a:solidFill>
                  <a:schemeClr val="hlink"/>
                </a:solidFill>
                <a:latin typeface="GoudyOlSt BT" charset="0"/>
              </a:rPr>
              <a:t>Coreopsis grandiflora</a:t>
            </a:r>
          </a:p>
        </p:txBody>
      </p:sp>
    </p:spTree>
  </p:cSld>
  <p:clrMapOvr>
    <a:masterClrMapping/>
  </p:clrMapOvr>
  <p:timing>
    <p:tnLst>
      <p:par>
        <p:cTn id="1" dur="indefinite" restart="never" nodeType="tmRoot"/>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4"/>
          <p:cNvSpPr>
            <a:spLocks noGrp="1"/>
          </p:cNvSpPr>
          <p:nvPr>
            <p:ph type="sldNum" sz="quarter" idx="12"/>
          </p:nvPr>
        </p:nvSpPr>
        <p:spPr/>
        <p:txBody>
          <a:bodyPr/>
          <a:lstStyle/>
          <a:p>
            <a:fld id="{638BFFC6-1FF2-DF49-A679-F4F468E71A66}" type="slidenum">
              <a:rPr lang="en-US" altLang="en-US"/>
              <a:pPr/>
              <a:t>203</a:t>
            </a:fld>
            <a:endParaRPr lang="en-US" altLang="en-US"/>
          </a:p>
        </p:txBody>
      </p:sp>
      <p:pic>
        <p:nvPicPr>
          <p:cNvPr id="756738" name="Picture 2" descr="HELIA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0400" y="1549400"/>
            <a:ext cx="5410200" cy="4530725"/>
          </a:xfrm>
          <a:prstGeom prst="rect">
            <a:avLst/>
          </a:prstGeom>
          <a:noFill/>
          <a:extLst>
            <a:ext uri="{909E8E84-426E-40DD-AFC4-6F175D3DCCD1}">
              <a14:hiddenFill xmlns:a14="http://schemas.microsoft.com/office/drawing/2010/main">
                <a:solidFill>
                  <a:srgbClr val="FFFFFF"/>
                </a:solidFill>
              </a14:hiddenFill>
            </a:ext>
          </a:extLst>
        </p:spPr>
      </p:pic>
      <p:sp>
        <p:nvSpPr>
          <p:cNvPr id="756739" name="Rectangle 3"/>
          <p:cNvSpPr>
            <a:spLocks noChangeArrowheads="1"/>
          </p:cNvSpPr>
          <p:nvPr/>
        </p:nvSpPr>
        <p:spPr bwMode="auto">
          <a:xfrm>
            <a:off x="457200" y="1219200"/>
            <a:ext cx="2667000" cy="502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0">
                <a:solidFill>
                  <a:srgbClr val="FF00FF"/>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marL="342900" indent="-342900">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fontAlgn="base">
              <a:spcBef>
                <a:spcPct val="0"/>
              </a:spcBef>
              <a:spcAft>
                <a:spcPct val="0"/>
              </a:spcAft>
              <a:defRPr sz="2400">
                <a:solidFill>
                  <a:schemeClr val="tx1"/>
                </a:solidFill>
                <a:latin typeface="Times New Roman" charset="0"/>
              </a:defRPr>
            </a:lvl6pPr>
            <a:lvl7pPr marL="2971800" indent="-228600" fontAlgn="base">
              <a:spcBef>
                <a:spcPct val="0"/>
              </a:spcBef>
              <a:spcAft>
                <a:spcPct val="0"/>
              </a:spcAft>
              <a:defRPr sz="2400">
                <a:solidFill>
                  <a:schemeClr val="tx1"/>
                </a:solidFill>
                <a:latin typeface="Times New Roman" charset="0"/>
              </a:defRPr>
            </a:lvl7pPr>
            <a:lvl8pPr marL="3429000" indent="-228600" fontAlgn="base">
              <a:spcBef>
                <a:spcPct val="0"/>
              </a:spcBef>
              <a:spcAft>
                <a:spcPct val="0"/>
              </a:spcAft>
              <a:defRPr sz="2400">
                <a:solidFill>
                  <a:schemeClr val="tx1"/>
                </a:solidFill>
                <a:latin typeface="Times New Roman" charset="0"/>
              </a:defRPr>
            </a:lvl8pPr>
            <a:lvl9pPr marL="3886200" indent="-228600" fontAlgn="base">
              <a:spcBef>
                <a:spcPct val="0"/>
              </a:spcBef>
              <a:spcAft>
                <a:spcPct val="0"/>
              </a:spcAft>
              <a:defRPr sz="2400">
                <a:solidFill>
                  <a:schemeClr val="tx1"/>
                </a:solidFill>
                <a:latin typeface="Times New Roman" charset="0"/>
              </a:defRPr>
            </a:lvl9pPr>
          </a:lstStyle>
          <a:p>
            <a:pPr>
              <a:lnSpc>
                <a:spcPct val="70000"/>
              </a:lnSpc>
              <a:spcBef>
                <a:spcPct val="5000"/>
              </a:spcBef>
            </a:pPr>
            <a:endParaRPr lang="en-US" altLang="en-US" i="0">
              <a:solidFill>
                <a:srgbClr val="FF00FF"/>
              </a:solidFill>
              <a:latin typeface="Bernhard Modern Roman" charset="0"/>
            </a:endParaRPr>
          </a:p>
          <a:p>
            <a:pPr>
              <a:lnSpc>
                <a:spcPct val="70000"/>
              </a:lnSpc>
              <a:spcBef>
                <a:spcPct val="5000"/>
              </a:spcBef>
            </a:pPr>
            <a:r>
              <a:rPr lang="en-US" altLang="en-US" sz="2000" i="0">
                <a:solidFill>
                  <a:srgbClr val="FF00FF"/>
                </a:solidFill>
                <a:latin typeface="Bernhard Modern Roman" charset="0"/>
              </a:rPr>
              <a:t>Characteristics:  </a:t>
            </a:r>
            <a:endParaRPr lang="en-US" altLang="en-US" sz="2000" i="0">
              <a:solidFill>
                <a:srgbClr val="FFFF00"/>
              </a:solidFill>
              <a:latin typeface="Bernhard Modern Roman" charset="0"/>
            </a:endParaRPr>
          </a:p>
          <a:p>
            <a:pPr>
              <a:lnSpc>
                <a:spcPct val="70000"/>
              </a:lnSpc>
              <a:spcBef>
                <a:spcPct val="5000"/>
              </a:spcBef>
            </a:pPr>
            <a:r>
              <a:rPr lang="en-US" altLang="en-US" sz="2000" i="0">
                <a:solidFill>
                  <a:srgbClr val="FFFF00"/>
                </a:solidFill>
                <a:latin typeface="Bernhard Modern Roman" charset="0"/>
              </a:rPr>
              <a:t>	</a:t>
            </a:r>
            <a:r>
              <a:rPr lang="en-US" altLang="en-US" sz="2000" i="0">
                <a:solidFill>
                  <a:schemeClr val="bg1"/>
                </a:solidFill>
                <a:latin typeface="Bernhard Modern Roman" charset="0"/>
              </a:rPr>
              <a:t>Nectar source</a:t>
            </a:r>
          </a:p>
          <a:p>
            <a:pPr>
              <a:lnSpc>
                <a:spcPct val="70000"/>
              </a:lnSpc>
              <a:spcBef>
                <a:spcPct val="5000"/>
              </a:spcBef>
            </a:pPr>
            <a:r>
              <a:rPr lang="en-US" altLang="en-US" sz="2000" i="0">
                <a:solidFill>
                  <a:schemeClr val="bg1"/>
                </a:solidFill>
                <a:latin typeface="Bernhard Modern Roman" charset="0"/>
              </a:rPr>
              <a:t>	Drought tolerant</a:t>
            </a:r>
          </a:p>
          <a:p>
            <a:pPr>
              <a:lnSpc>
                <a:spcPct val="70000"/>
              </a:lnSpc>
              <a:spcBef>
                <a:spcPct val="5000"/>
              </a:spcBef>
            </a:pPr>
            <a:r>
              <a:rPr lang="en-US" altLang="en-US" sz="2000" i="0">
                <a:solidFill>
                  <a:schemeClr val="bg1"/>
                </a:solidFill>
                <a:latin typeface="Bernhard Modern Roman" charset="0"/>
              </a:rPr>
              <a:t>	72-96 inches tall</a:t>
            </a:r>
          </a:p>
          <a:p>
            <a:pPr>
              <a:lnSpc>
                <a:spcPct val="70000"/>
              </a:lnSpc>
              <a:spcBef>
                <a:spcPct val="5000"/>
              </a:spcBef>
            </a:pPr>
            <a:endParaRPr lang="en-US" altLang="en-US" sz="2000" i="0">
              <a:solidFill>
                <a:srgbClr val="FF00FF"/>
              </a:solidFill>
              <a:latin typeface="Bernhard Modern Roman" charset="0"/>
            </a:endParaRPr>
          </a:p>
          <a:p>
            <a:pPr>
              <a:lnSpc>
                <a:spcPct val="70000"/>
              </a:lnSpc>
              <a:spcBef>
                <a:spcPct val="5000"/>
              </a:spcBef>
            </a:pPr>
            <a:r>
              <a:rPr lang="en-US" altLang="en-US" sz="2000" i="0">
                <a:solidFill>
                  <a:srgbClr val="FF00FF"/>
                </a:solidFill>
                <a:latin typeface="Bernhard Modern Roman" charset="0"/>
              </a:rPr>
              <a:t>Location:</a:t>
            </a:r>
          </a:p>
          <a:p>
            <a:pPr>
              <a:lnSpc>
                <a:spcPct val="70000"/>
              </a:lnSpc>
              <a:spcBef>
                <a:spcPct val="5000"/>
              </a:spcBef>
            </a:pPr>
            <a:r>
              <a:rPr lang="en-US" altLang="en-US" sz="2000" i="0">
                <a:solidFill>
                  <a:srgbClr val="FFFF00"/>
                </a:solidFill>
                <a:latin typeface="Bernhard Modern Roman" charset="0"/>
              </a:rPr>
              <a:t>	</a:t>
            </a:r>
            <a:r>
              <a:rPr lang="en-US" altLang="en-US" sz="2000" i="0">
                <a:solidFill>
                  <a:schemeClr val="bg1"/>
                </a:solidFill>
                <a:latin typeface="Bernhard Modern Roman" charset="0"/>
              </a:rPr>
              <a:t>Full sun</a:t>
            </a:r>
          </a:p>
          <a:p>
            <a:pPr>
              <a:lnSpc>
                <a:spcPct val="70000"/>
              </a:lnSpc>
              <a:spcBef>
                <a:spcPct val="5000"/>
              </a:spcBef>
            </a:pPr>
            <a:endParaRPr lang="en-US" altLang="en-US" sz="2000" i="0">
              <a:solidFill>
                <a:srgbClr val="FFFF00"/>
              </a:solidFill>
              <a:latin typeface="Bernhard Modern Roman" charset="0"/>
            </a:endParaRPr>
          </a:p>
          <a:p>
            <a:pPr>
              <a:lnSpc>
                <a:spcPct val="70000"/>
              </a:lnSpc>
              <a:spcBef>
                <a:spcPct val="5000"/>
              </a:spcBef>
            </a:pPr>
            <a:r>
              <a:rPr lang="en-US" altLang="en-US" sz="2000" i="0">
                <a:solidFill>
                  <a:srgbClr val="FF00FF"/>
                </a:solidFill>
                <a:latin typeface="Bernhard Modern Roman" charset="0"/>
              </a:rPr>
              <a:t>Plant Spacing:</a:t>
            </a:r>
          </a:p>
          <a:p>
            <a:pPr>
              <a:lnSpc>
                <a:spcPct val="70000"/>
              </a:lnSpc>
              <a:spcBef>
                <a:spcPct val="5000"/>
              </a:spcBef>
            </a:pPr>
            <a:r>
              <a:rPr lang="en-US" altLang="en-US" sz="2000" i="0">
                <a:solidFill>
                  <a:srgbClr val="FFFF00"/>
                </a:solidFill>
                <a:latin typeface="Bernhard Modern Roman" charset="0"/>
              </a:rPr>
              <a:t>	</a:t>
            </a:r>
            <a:r>
              <a:rPr lang="en-US" altLang="en-US" sz="2000" i="0">
                <a:solidFill>
                  <a:schemeClr val="bg1"/>
                </a:solidFill>
                <a:latin typeface="Bernhard Modern Roman" charset="0"/>
              </a:rPr>
              <a:t>24 inch centers</a:t>
            </a:r>
          </a:p>
          <a:p>
            <a:pPr>
              <a:lnSpc>
                <a:spcPct val="70000"/>
              </a:lnSpc>
              <a:spcBef>
                <a:spcPct val="5000"/>
              </a:spcBef>
            </a:pPr>
            <a:endParaRPr lang="en-US" altLang="en-US" sz="2000" i="0">
              <a:solidFill>
                <a:srgbClr val="FFFF00"/>
              </a:solidFill>
              <a:latin typeface="Bernhard Modern Roman" charset="0"/>
            </a:endParaRPr>
          </a:p>
          <a:p>
            <a:pPr>
              <a:lnSpc>
                <a:spcPct val="70000"/>
              </a:lnSpc>
              <a:spcBef>
                <a:spcPct val="5000"/>
              </a:spcBef>
            </a:pPr>
            <a:r>
              <a:rPr lang="en-US" altLang="en-US" sz="2000" i="0">
                <a:solidFill>
                  <a:srgbClr val="FF00FF"/>
                </a:solidFill>
                <a:latin typeface="Bernhard Modern Roman" charset="0"/>
              </a:rPr>
              <a:t>Care and Feeding:  </a:t>
            </a:r>
          </a:p>
          <a:p>
            <a:pPr>
              <a:lnSpc>
                <a:spcPct val="70000"/>
              </a:lnSpc>
              <a:spcBef>
                <a:spcPct val="5000"/>
              </a:spcBef>
            </a:pPr>
            <a:r>
              <a:rPr lang="en-US" altLang="en-US" sz="2000" i="0">
                <a:solidFill>
                  <a:srgbClr val="FFFF00"/>
                </a:solidFill>
                <a:latin typeface="Bernhard Modern Roman" charset="0"/>
              </a:rPr>
              <a:t>	</a:t>
            </a:r>
            <a:r>
              <a:rPr lang="en-US" altLang="en-US" sz="2000" i="0">
                <a:solidFill>
                  <a:schemeClr val="bg1"/>
                </a:solidFill>
                <a:latin typeface="Bernhard Modern Roman" charset="0"/>
              </a:rPr>
              <a:t>Moderate fertility</a:t>
            </a:r>
          </a:p>
          <a:p>
            <a:pPr>
              <a:lnSpc>
                <a:spcPct val="70000"/>
              </a:lnSpc>
              <a:spcBef>
                <a:spcPct val="5000"/>
              </a:spcBef>
            </a:pPr>
            <a:r>
              <a:rPr lang="en-US" altLang="en-US" sz="2000" i="0">
                <a:solidFill>
                  <a:schemeClr val="bg1"/>
                </a:solidFill>
                <a:latin typeface="Bernhard Modern Roman" charset="0"/>
              </a:rPr>
              <a:t>	Deer resistant</a:t>
            </a:r>
          </a:p>
          <a:p>
            <a:pPr>
              <a:lnSpc>
                <a:spcPct val="70000"/>
              </a:lnSpc>
              <a:spcBef>
                <a:spcPct val="5000"/>
              </a:spcBef>
            </a:pPr>
            <a:endParaRPr lang="en-US" altLang="en-US" sz="2000" i="0">
              <a:solidFill>
                <a:srgbClr val="FFFF00"/>
              </a:solidFill>
              <a:latin typeface="Bernhard Modern Roman" charset="0"/>
            </a:endParaRPr>
          </a:p>
          <a:p>
            <a:pPr>
              <a:lnSpc>
                <a:spcPct val="70000"/>
              </a:lnSpc>
              <a:spcBef>
                <a:spcPct val="5000"/>
              </a:spcBef>
            </a:pPr>
            <a:r>
              <a:rPr lang="en-US" altLang="en-US" sz="2000" i="0">
                <a:solidFill>
                  <a:srgbClr val="FF00FF"/>
                </a:solidFill>
                <a:latin typeface="Bernhard Modern Roman" charset="0"/>
              </a:rPr>
              <a:t>Bloom Period:	</a:t>
            </a:r>
          </a:p>
          <a:p>
            <a:pPr>
              <a:lnSpc>
                <a:spcPct val="70000"/>
              </a:lnSpc>
              <a:spcBef>
                <a:spcPct val="5000"/>
              </a:spcBef>
            </a:pPr>
            <a:r>
              <a:rPr lang="en-US" altLang="en-US" sz="2000" i="0">
                <a:solidFill>
                  <a:srgbClr val="FFFF00"/>
                </a:solidFill>
                <a:latin typeface="Bernhard Modern Roman" charset="0"/>
              </a:rPr>
              <a:t>	</a:t>
            </a:r>
            <a:r>
              <a:rPr lang="en-US" altLang="en-US" sz="2000" i="0">
                <a:solidFill>
                  <a:schemeClr val="bg1"/>
                </a:solidFill>
                <a:latin typeface="Bernhard Modern Roman" charset="0"/>
              </a:rPr>
              <a:t>August-October</a:t>
            </a:r>
          </a:p>
          <a:p>
            <a:pPr>
              <a:lnSpc>
                <a:spcPct val="70000"/>
              </a:lnSpc>
              <a:spcBef>
                <a:spcPct val="5000"/>
              </a:spcBef>
            </a:pPr>
            <a:endParaRPr lang="en-US" altLang="en-US" sz="2000" i="0">
              <a:solidFill>
                <a:srgbClr val="FFFF00"/>
              </a:solidFill>
              <a:latin typeface="Bernhard Modern Roman" charset="0"/>
            </a:endParaRPr>
          </a:p>
          <a:p>
            <a:pPr>
              <a:lnSpc>
                <a:spcPct val="70000"/>
              </a:lnSpc>
              <a:spcBef>
                <a:spcPct val="5000"/>
              </a:spcBef>
            </a:pPr>
            <a:r>
              <a:rPr lang="en-US" altLang="en-US" sz="2000" i="0">
                <a:solidFill>
                  <a:srgbClr val="FF00FF"/>
                </a:solidFill>
                <a:latin typeface="Bernhard Modern Roman" charset="0"/>
              </a:rPr>
              <a:t>Culture Concerns:</a:t>
            </a:r>
          </a:p>
          <a:p>
            <a:pPr>
              <a:lnSpc>
                <a:spcPct val="70000"/>
              </a:lnSpc>
              <a:spcBef>
                <a:spcPct val="5000"/>
              </a:spcBef>
            </a:pPr>
            <a:r>
              <a:rPr lang="en-US" altLang="en-US" sz="2000" i="0">
                <a:solidFill>
                  <a:srgbClr val="FFFF00"/>
                </a:solidFill>
                <a:latin typeface="Bernhard Modern Roman" charset="0"/>
              </a:rPr>
              <a:t>	</a:t>
            </a:r>
            <a:r>
              <a:rPr lang="en-US" altLang="en-US" sz="2000" i="0">
                <a:solidFill>
                  <a:schemeClr val="bg1"/>
                </a:solidFill>
                <a:latin typeface="Bernhard Modern Roman" charset="0"/>
              </a:rPr>
              <a:t>Huge!</a:t>
            </a:r>
          </a:p>
          <a:p>
            <a:pPr>
              <a:lnSpc>
                <a:spcPct val="70000"/>
              </a:lnSpc>
              <a:spcBef>
                <a:spcPct val="5000"/>
              </a:spcBef>
            </a:pPr>
            <a:r>
              <a:rPr lang="en-US" altLang="en-US" sz="2000" i="0">
                <a:solidFill>
                  <a:schemeClr val="bg1"/>
                </a:solidFill>
                <a:latin typeface="Bernhard Modern Roman" charset="0"/>
              </a:rPr>
              <a:t>	Spreads</a:t>
            </a:r>
          </a:p>
          <a:p>
            <a:pPr>
              <a:lnSpc>
                <a:spcPct val="70000"/>
              </a:lnSpc>
              <a:spcBef>
                <a:spcPct val="5000"/>
              </a:spcBef>
            </a:pPr>
            <a:endParaRPr lang="en-US" altLang="en-US" i="0">
              <a:solidFill>
                <a:schemeClr val="hlink"/>
              </a:solidFill>
              <a:latin typeface="GoudyOlSt BT" charset="0"/>
            </a:endParaRPr>
          </a:p>
        </p:txBody>
      </p:sp>
      <p:sp>
        <p:nvSpPr>
          <p:cNvPr id="756740" name="Rectangle 4"/>
          <p:cNvSpPr>
            <a:spLocks noChangeArrowheads="1"/>
          </p:cNvSpPr>
          <p:nvPr/>
        </p:nvSpPr>
        <p:spPr bwMode="auto">
          <a:xfrm>
            <a:off x="2266950" y="304800"/>
            <a:ext cx="4818063" cy="8239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spAutoFit/>
          </a:bodyPr>
          <a:lstStyle/>
          <a:p>
            <a:pPr algn="ctr"/>
            <a:r>
              <a:rPr lang="en-US" altLang="en-US" sz="4800" i="0">
                <a:solidFill>
                  <a:srgbClr val="FFFF00"/>
                </a:solidFill>
                <a:latin typeface="GoudyOlSt BT" charset="0"/>
              </a:rPr>
              <a:t>Swamp Sunflower</a:t>
            </a:r>
          </a:p>
        </p:txBody>
      </p:sp>
      <p:sp>
        <p:nvSpPr>
          <p:cNvPr id="756741" name="Rectangle 5"/>
          <p:cNvSpPr>
            <a:spLocks noChangeArrowheads="1"/>
          </p:cNvSpPr>
          <p:nvPr/>
        </p:nvSpPr>
        <p:spPr bwMode="auto">
          <a:xfrm>
            <a:off x="4419600" y="6096000"/>
            <a:ext cx="33083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i="0">
                <a:solidFill>
                  <a:schemeClr val="hlink"/>
                </a:solidFill>
                <a:latin typeface="GoudyOlSt BT" charset="0"/>
              </a:rPr>
              <a:t>Helianthus angustifolius</a:t>
            </a:r>
          </a:p>
        </p:txBody>
      </p:sp>
    </p:spTree>
  </p:cSld>
  <p:clrMapOvr>
    <a:masterClrMapping/>
  </p:clrMapOvr>
  <p:timing>
    <p:tnLst>
      <p:par>
        <p:cTn id="1" dur="indefinite" restart="never" nodeType="tmRoot"/>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4"/>
          <p:cNvSpPr>
            <a:spLocks noGrp="1"/>
          </p:cNvSpPr>
          <p:nvPr>
            <p:ph type="sldNum" sz="quarter" idx="12"/>
          </p:nvPr>
        </p:nvSpPr>
        <p:spPr/>
        <p:txBody>
          <a:bodyPr/>
          <a:lstStyle/>
          <a:p>
            <a:fld id="{09096776-A7EF-8A4D-8382-2575182D6160}" type="slidenum">
              <a:rPr lang="en-US" altLang="en-US"/>
              <a:pPr/>
              <a:t>204</a:t>
            </a:fld>
            <a:endParaRPr lang="en-US" altLang="en-US"/>
          </a:p>
        </p:txBody>
      </p:sp>
      <p:sp>
        <p:nvSpPr>
          <p:cNvPr id="757762" name="Rectangle 2"/>
          <p:cNvSpPr>
            <a:spLocks noChangeArrowheads="1"/>
          </p:cNvSpPr>
          <p:nvPr/>
        </p:nvSpPr>
        <p:spPr bwMode="auto">
          <a:xfrm>
            <a:off x="457200" y="990600"/>
            <a:ext cx="2667000" cy="502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0">
                <a:solidFill>
                  <a:srgbClr val="FF00FF"/>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marL="342900" indent="-342900">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fontAlgn="base">
              <a:spcBef>
                <a:spcPct val="0"/>
              </a:spcBef>
              <a:spcAft>
                <a:spcPct val="0"/>
              </a:spcAft>
              <a:defRPr sz="2400">
                <a:solidFill>
                  <a:schemeClr val="tx1"/>
                </a:solidFill>
                <a:latin typeface="Times New Roman" charset="0"/>
              </a:defRPr>
            </a:lvl6pPr>
            <a:lvl7pPr marL="2971800" indent="-228600" fontAlgn="base">
              <a:spcBef>
                <a:spcPct val="0"/>
              </a:spcBef>
              <a:spcAft>
                <a:spcPct val="0"/>
              </a:spcAft>
              <a:defRPr sz="2400">
                <a:solidFill>
                  <a:schemeClr val="tx1"/>
                </a:solidFill>
                <a:latin typeface="Times New Roman" charset="0"/>
              </a:defRPr>
            </a:lvl7pPr>
            <a:lvl8pPr marL="3429000" indent="-228600" fontAlgn="base">
              <a:spcBef>
                <a:spcPct val="0"/>
              </a:spcBef>
              <a:spcAft>
                <a:spcPct val="0"/>
              </a:spcAft>
              <a:defRPr sz="2400">
                <a:solidFill>
                  <a:schemeClr val="tx1"/>
                </a:solidFill>
                <a:latin typeface="Times New Roman" charset="0"/>
              </a:defRPr>
            </a:lvl8pPr>
            <a:lvl9pPr marL="3886200" indent="-228600" fontAlgn="base">
              <a:spcBef>
                <a:spcPct val="0"/>
              </a:spcBef>
              <a:spcAft>
                <a:spcPct val="0"/>
              </a:spcAft>
              <a:defRPr sz="2400">
                <a:solidFill>
                  <a:schemeClr val="tx1"/>
                </a:solidFill>
                <a:latin typeface="Times New Roman" charset="0"/>
              </a:defRPr>
            </a:lvl9pPr>
          </a:lstStyle>
          <a:p>
            <a:pPr>
              <a:lnSpc>
                <a:spcPct val="70000"/>
              </a:lnSpc>
              <a:spcBef>
                <a:spcPct val="5000"/>
              </a:spcBef>
            </a:pPr>
            <a:endParaRPr lang="en-US" altLang="en-US" i="0">
              <a:solidFill>
                <a:srgbClr val="FF00FF"/>
              </a:solidFill>
              <a:latin typeface="Bernhard Modern Roman" charset="0"/>
            </a:endParaRPr>
          </a:p>
          <a:p>
            <a:pPr>
              <a:lnSpc>
                <a:spcPct val="70000"/>
              </a:lnSpc>
              <a:spcBef>
                <a:spcPct val="5000"/>
              </a:spcBef>
            </a:pPr>
            <a:r>
              <a:rPr lang="en-US" altLang="en-US" sz="2000" i="0">
                <a:solidFill>
                  <a:srgbClr val="FF00FF"/>
                </a:solidFill>
                <a:latin typeface="Bernhard Modern Roman" charset="0"/>
              </a:rPr>
              <a:t>Characteristics:  </a:t>
            </a:r>
            <a:endParaRPr lang="en-US" altLang="en-US" sz="2000" i="0">
              <a:solidFill>
                <a:srgbClr val="FFFF00"/>
              </a:solidFill>
              <a:latin typeface="Bernhard Modern Roman" charset="0"/>
            </a:endParaRPr>
          </a:p>
          <a:p>
            <a:pPr>
              <a:lnSpc>
                <a:spcPct val="70000"/>
              </a:lnSpc>
              <a:spcBef>
                <a:spcPct val="5000"/>
              </a:spcBef>
            </a:pPr>
            <a:r>
              <a:rPr lang="en-US" altLang="en-US" sz="2000" i="0">
                <a:solidFill>
                  <a:srgbClr val="FFFF00"/>
                </a:solidFill>
                <a:latin typeface="Bernhard Modern Roman" charset="0"/>
              </a:rPr>
              <a:t>	</a:t>
            </a:r>
            <a:r>
              <a:rPr lang="en-US" altLang="en-US" sz="2000" i="0">
                <a:solidFill>
                  <a:schemeClr val="bg1"/>
                </a:solidFill>
                <a:latin typeface="Bernhard Modern Roman" charset="0"/>
              </a:rPr>
              <a:t>Nectar source</a:t>
            </a:r>
          </a:p>
          <a:p>
            <a:pPr>
              <a:lnSpc>
                <a:spcPct val="70000"/>
              </a:lnSpc>
              <a:spcBef>
                <a:spcPct val="5000"/>
              </a:spcBef>
            </a:pPr>
            <a:r>
              <a:rPr lang="en-US" altLang="en-US" sz="2000" i="0">
                <a:solidFill>
                  <a:schemeClr val="bg1"/>
                </a:solidFill>
                <a:latin typeface="Bernhard Modern Roman" charset="0"/>
              </a:rPr>
              <a:t>	Drought tolerant</a:t>
            </a:r>
          </a:p>
          <a:p>
            <a:pPr>
              <a:lnSpc>
                <a:spcPct val="70000"/>
              </a:lnSpc>
              <a:spcBef>
                <a:spcPct val="5000"/>
              </a:spcBef>
            </a:pPr>
            <a:r>
              <a:rPr lang="en-US" altLang="en-US" sz="2000" i="0">
                <a:solidFill>
                  <a:schemeClr val="bg1"/>
                </a:solidFill>
                <a:latin typeface="Bernhard Modern Roman" charset="0"/>
              </a:rPr>
              <a:t>	24-54 inches tall</a:t>
            </a:r>
          </a:p>
          <a:p>
            <a:pPr>
              <a:lnSpc>
                <a:spcPct val="70000"/>
              </a:lnSpc>
              <a:spcBef>
                <a:spcPct val="5000"/>
              </a:spcBef>
            </a:pPr>
            <a:endParaRPr lang="en-US" altLang="en-US" sz="2000" i="0">
              <a:solidFill>
                <a:srgbClr val="FF00FF"/>
              </a:solidFill>
              <a:latin typeface="Bernhard Modern Roman" charset="0"/>
            </a:endParaRPr>
          </a:p>
          <a:p>
            <a:pPr>
              <a:lnSpc>
                <a:spcPct val="70000"/>
              </a:lnSpc>
              <a:spcBef>
                <a:spcPct val="5000"/>
              </a:spcBef>
            </a:pPr>
            <a:r>
              <a:rPr lang="en-US" altLang="en-US" sz="2000" i="0">
                <a:solidFill>
                  <a:srgbClr val="FF00FF"/>
                </a:solidFill>
                <a:latin typeface="Bernhard Modern Roman" charset="0"/>
              </a:rPr>
              <a:t>Location:</a:t>
            </a:r>
          </a:p>
          <a:p>
            <a:pPr>
              <a:lnSpc>
                <a:spcPct val="70000"/>
              </a:lnSpc>
              <a:spcBef>
                <a:spcPct val="5000"/>
              </a:spcBef>
            </a:pPr>
            <a:r>
              <a:rPr lang="en-US" altLang="en-US" sz="2000" i="0">
                <a:solidFill>
                  <a:srgbClr val="FFFF00"/>
                </a:solidFill>
                <a:latin typeface="Bernhard Modern Roman" charset="0"/>
              </a:rPr>
              <a:t>	</a:t>
            </a:r>
            <a:r>
              <a:rPr lang="en-US" altLang="en-US" sz="2000" i="0">
                <a:solidFill>
                  <a:schemeClr val="bg1"/>
                </a:solidFill>
                <a:latin typeface="Bernhard Modern Roman" charset="0"/>
              </a:rPr>
              <a:t>Full sun</a:t>
            </a:r>
          </a:p>
          <a:p>
            <a:pPr>
              <a:lnSpc>
                <a:spcPct val="70000"/>
              </a:lnSpc>
              <a:spcBef>
                <a:spcPct val="5000"/>
              </a:spcBef>
            </a:pPr>
            <a:endParaRPr lang="en-US" altLang="en-US" sz="2000" i="0">
              <a:solidFill>
                <a:srgbClr val="FFFF00"/>
              </a:solidFill>
              <a:latin typeface="Bernhard Modern Roman" charset="0"/>
            </a:endParaRPr>
          </a:p>
          <a:p>
            <a:pPr>
              <a:lnSpc>
                <a:spcPct val="70000"/>
              </a:lnSpc>
              <a:spcBef>
                <a:spcPct val="5000"/>
              </a:spcBef>
            </a:pPr>
            <a:r>
              <a:rPr lang="en-US" altLang="en-US" sz="2000" i="0">
                <a:solidFill>
                  <a:srgbClr val="FF00FF"/>
                </a:solidFill>
                <a:latin typeface="Bernhard Modern Roman" charset="0"/>
              </a:rPr>
              <a:t>Plant Spacing:</a:t>
            </a:r>
          </a:p>
          <a:p>
            <a:pPr>
              <a:lnSpc>
                <a:spcPct val="70000"/>
              </a:lnSpc>
              <a:spcBef>
                <a:spcPct val="5000"/>
              </a:spcBef>
            </a:pPr>
            <a:r>
              <a:rPr lang="en-US" altLang="en-US" sz="2000" i="0">
                <a:solidFill>
                  <a:srgbClr val="FFFF00"/>
                </a:solidFill>
                <a:latin typeface="Bernhard Modern Roman" charset="0"/>
              </a:rPr>
              <a:t>	</a:t>
            </a:r>
            <a:r>
              <a:rPr lang="en-US" altLang="en-US" sz="2000" i="0">
                <a:solidFill>
                  <a:schemeClr val="bg1"/>
                </a:solidFill>
                <a:latin typeface="Bernhard Modern Roman" charset="0"/>
              </a:rPr>
              <a:t>12-15 inch centers</a:t>
            </a:r>
          </a:p>
          <a:p>
            <a:pPr>
              <a:lnSpc>
                <a:spcPct val="70000"/>
              </a:lnSpc>
              <a:spcBef>
                <a:spcPct val="5000"/>
              </a:spcBef>
            </a:pPr>
            <a:endParaRPr lang="en-US" altLang="en-US" sz="2000" i="0">
              <a:solidFill>
                <a:srgbClr val="FFFF00"/>
              </a:solidFill>
              <a:latin typeface="Bernhard Modern Roman" charset="0"/>
            </a:endParaRPr>
          </a:p>
          <a:p>
            <a:pPr>
              <a:lnSpc>
                <a:spcPct val="70000"/>
              </a:lnSpc>
              <a:spcBef>
                <a:spcPct val="5000"/>
              </a:spcBef>
            </a:pPr>
            <a:r>
              <a:rPr lang="en-US" altLang="en-US" sz="2000" i="0">
                <a:solidFill>
                  <a:srgbClr val="FF00FF"/>
                </a:solidFill>
                <a:latin typeface="Bernhard Modern Roman" charset="0"/>
              </a:rPr>
              <a:t>Care and Feeding:  </a:t>
            </a:r>
          </a:p>
          <a:p>
            <a:pPr>
              <a:lnSpc>
                <a:spcPct val="70000"/>
              </a:lnSpc>
              <a:spcBef>
                <a:spcPct val="5000"/>
              </a:spcBef>
            </a:pPr>
            <a:r>
              <a:rPr lang="en-US" altLang="en-US" sz="2000" i="0">
                <a:solidFill>
                  <a:srgbClr val="FFFF00"/>
                </a:solidFill>
                <a:latin typeface="Bernhard Modern Roman" charset="0"/>
              </a:rPr>
              <a:t>	</a:t>
            </a:r>
            <a:r>
              <a:rPr lang="en-US" altLang="en-US" sz="2000" i="0">
                <a:solidFill>
                  <a:schemeClr val="bg1"/>
                </a:solidFill>
                <a:latin typeface="Bernhard Modern Roman" charset="0"/>
              </a:rPr>
              <a:t>Heavy fertility  </a:t>
            </a:r>
          </a:p>
          <a:p>
            <a:pPr>
              <a:lnSpc>
                <a:spcPct val="70000"/>
              </a:lnSpc>
              <a:spcBef>
                <a:spcPct val="5000"/>
              </a:spcBef>
            </a:pPr>
            <a:r>
              <a:rPr lang="en-US" altLang="en-US" sz="2000" i="0">
                <a:solidFill>
                  <a:schemeClr val="bg1"/>
                </a:solidFill>
                <a:latin typeface="Bernhard Modern Roman" charset="0"/>
              </a:rPr>
              <a:t>	Deer resistant</a:t>
            </a:r>
          </a:p>
          <a:p>
            <a:pPr>
              <a:lnSpc>
                <a:spcPct val="70000"/>
              </a:lnSpc>
              <a:spcBef>
                <a:spcPct val="5000"/>
              </a:spcBef>
            </a:pPr>
            <a:endParaRPr lang="en-US" altLang="en-US" sz="2000" i="0">
              <a:solidFill>
                <a:srgbClr val="FFFF00"/>
              </a:solidFill>
              <a:latin typeface="Bernhard Modern Roman" charset="0"/>
            </a:endParaRPr>
          </a:p>
          <a:p>
            <a:pPr>
              <a:lnSpc>
                <a:spcPct val="70000"/>
              </a:lnSpc>
              <a:spcBef>
                <a:spcPct val="5000"/>
              </a:spcBef>
            </a:pPr>
            <a:r>
              <a:rPr lang="en-US" altLang="en-US" sz="2000" i="0">
                <a:solidFill>
                  <a:srgbClr val="FF00FF"/>
                </a:solidFill>
                <a:latin typeface="Bernhard Modern Roman" charset="0"/>
              </a:rPr>
              <a:t>Bloom Period:	</a:t>
            </a:r>
          </a:p>
          <a:p>
            <a:pPr>
              <a:lnSpc>
                <a:spcPct val="70000"/>
              </a:lnSpc>
              <a:spcBef>
                <a:spcPct val="5000"/>
              </a:spcBef>
            </a:pPr>
            <a:r>
              <a:rPr lang="en-US" altLang="en-US" sz="2000" i="0">
                <a:solidFill>
                  <a:srgbClr val="FFFF00"/>
                </a:solidFill>
                <a:latin typeface="Bernhard Modern Roman" charset="0"/>
              </a:rPr>
              <a:t>	</a:t>
            </a:r>
            <a:r>
              <a:rPr lang="en-US" altLang="en-US" sz="2000" i="0">
                <a:solidFill>
                  <a:schemeClr val="bg1"/>
                </a:solidFill>
                <a:latin typeface="Bernhard Modern Roman" charset="0"/>
              </a:rPr>
              <a:t>June – October</a:t>
            </a:r>
          </a:p>
          <a:p>
            <a:pPr>
              <a:lnSpc>
                <a:spcPct val="70000"/>
              </a:lnSpc>
              <a:spcBef>
                <a:spcPct val="5000"/>
              </a:spcBef>
            </a:pPr>
            <a:endParaRPr lang="en-US" altLang="en-US" sz="2000" i="0">
              <a:solidFill>
                <a:srgbClr val="FFFF00"/>
              </a:solidFill>
              <a:latin typeface="Bernhard Modern Roman" charset="0"/>
            </a:endParaRPr>
          </a:p>
          <a:p>
            <a:pPr>
              <a:lnSpc>
                <a:spcPct val="70000"/>
              </a:lnSpc>
              <a:spcBef>
                <a:spcPct val="5000"/>
              </a:spcBef>
            </a:pPr>
            <a:r>
              <a:rPr lang="en-US" altLang="en-US" sz="2000" i="0">
                <a:solidFill>
                  <a:srgbClr val="FF00FF"/>
                </a:solidFill>
                <a:latin typeface="Bernhard Modern Roman" charset="0"/>
              </a:rPr>
              <a:t>Culture Concerns:</a:t>
            </a:r>
          </a:p>
          <a:p>
            <a:pPr>
              <a:lnSpc>
                <a:spcPct val="70000"/>
              </a:lnSpc>
              <a:spcBef>
                <a:spcPct val="5000"/>
              </a:spcBef>
            </a:pPr>
            <a:r>
              <a:rPr lang="en-US" altLang="en-US" sz="2000" i="0">
                <a:solidFill>
                  <a:srgbClr val="FFFF00"/>
                </a:solidFill>
                <a:latin typeface="Bernhard Modern Roman" charset="0"/>
              </a:rPr>
              <a:t>	</a:t>
            </a:r>
            <a:r>
              <a:rPr lang="en-US" altLang="en-US" sz="2000" i="0">
                <a:solidFill>
                  <a:schemeClr val="bg1"/>
                </a:solidFill>
                <a:latin typeface="Bernhard Modern Roman" charset="0"/>
              </a:rPr>
              <a:t>Mid-summer and late summer  trimmings help</a:t>
            </a:r>
          </a:p>
          <a:p>
            <a:pPr>
              <a:lnSpc>
                <a:spcPct val="70000"/>
              </a:lnSpc>
              <a:spcBef>
                <a:spcPct val="5000"/>
              </a:spcBef>
            </a:pPr>
            <a:endParaRPr lang="en-US" altLang="en-US" i="0">
              <a:solidFill>
                <a:schemeClr val="hlink"/>
              </a:solidFill>
              <a:latin typeface="GoudyOlSt BT" charset="0"/>
            </a:endParaRPr>
          </a:p>
        </p:txBody>
      </p:sp>
      <p:sp>
        <p:nvSpPr>
          <p:cNvPr id="757763" name="Rectangle 3"/>
          <p:cNvSpPr>
            <a:spLocks noChangeArrowheads="1"/>
          </p:cNvSpPr>
          <p:nvPr/>
        </p:nvSpPr>
        <p:spPr bwMode="auto">
          <a:xfrm>
            <a:off x="3240088" y="304800"/>
            <a:ext cx="2865437" cy="8239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spAutoFit/>
          </a:bodyPr>
          <a:lstStyle/>
          <a:p>
            <a:pPr algn="ctr"/>
            <a:r>
              <a:rPr lang="en-US" altLang="en-US" sz="4800" i="0">
                <a:solidFill>
                  <a:srgbClr val="FFFF00"/>
                </a:solidFill>
                <a:latin typeface="GoudyOlSt BT" charset="0"/>
              </a:rPr>
              <a:t>Blue Sage </a:t>
            </a:r>
          </a:p>
        </p:txBody>
      </p:sp>
      <p:sp>
        <p:nvSpPr>
          <p:cNvPr id="757764" name="Rectangle 4"/>
          <p:cNvSpPr>
            <a:spLocks noChangeArrowheads="1"/>
          </p:cNvSpPr>
          <p:nvPr/>
        </p:nvSpPr>
        <p:spPr bwMode="auto">
          <a:xfrm>
            <a:off x="4876800" y="6046788"/>
            <a:ext cx="24463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i="0">
                <a:solidFill>
                  <a:schemeClr val="hlink"/>
                </a:solidFill>
                <a:latin typeface="GoudyOlSt BT" charset="0"/>
              </a:rPr>
              <a:t>Salvia guaranitica</a:t>
            </a:r>
          </a:p>
        </p:txBody>
      </p:sp>
      <p:pic>
        <p:nvPicPr>
          <p:cNvPr id="757765" name="Picture 5" descr="Image10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5000" y="1295400"/>
            <a:ext cx="2997200" cy="4495800"/>
          </a:xfrm>
          <a:prstGeom prst="rect">
            <a:avLst/>
          </a:prstGeom>
          <a:noFill/>
          <a:extLst>
            <a:ext uri="{909E8E84-426E-40DD-AFC4-6F175D3DCCD1}">
              <a14:hiddenFill xmlns:a14="http://schemas.microsoft.com/office/drawing/2010/main">
                <a:solidFill>
                  <a:srgbClr val="FFFFFF"/>
                </a:solidFill>
              </a14:hiddenFill>
            </a:ext>
          </a:extLst>
        </p:spPr>
      </p:pic>
      <p:pic>
        <p:nvPicPr>
          <p:cNvPr id="757766" name="Picture 6" descr="MVC-301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1800" y="2133600"/>
            <a:ext cx="2857500" cy="38100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4"/>
          <p:cNvSpPr>
            <a:spLocks noGrp="1"/>
          </p:cNvSpPr>
          <p:nvPr>
            <p:ph type="sldNum" sz="quarter" idx="12"/>
          </p:nvPr>
        </p:nvSpPr>
        <p:spPr/>
        <p:txBody>
          <a:bodyPr/>
          <a:lstStyle/>
          <a:p>
            <a:fld id="{9E39BF95-8490-D649-A776-F8BD7E35E2F8}" type="slidenum">
              <a:rPr lang="en-US" altLang="en-US"/>
              <a:pPr/>
              <a:t>205</a:t>
            </a:fld>
            <a:endParaRPr lang="en-US" altLang="en-US"/>
          </a:p>
        </p:txBody>
      </p:sp>
      <p:pic>
        <p:nvPicPr>
          <p:cNvPr id="758786" name="Picture 2" descr="LANTAN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0" y="1447800"/>
            <a:ext cx="5791200" cy="4217988"/>
          </a:xfrm>
          <a:prstGeom prst="rect">
            <a:avLst/>
          </a:prstGeom>
          <a:noFill/>
          <a:extLst>
            <a:ext uri="{909E8E84-426E-40DD-AFC4-6F175D3DCCD1}">
              <a14:hiddenFill xmlns:a14="http://schemas.microsoft.com/office/drawing/2010/main">
                <a:solidFill>
                  <a:srgbClr val="FFFFFF"/>
                </a:solidFill>
              </a14:hiddenFill>
            </a:ext>
          </a:extLst>
        </p:spPr>
      </p:pic>
      <p:sp>
        <p:nvSpPr>
          <p:cNvPr id="758787" name="Rectangle 3"/>
          <p:cNvSpPr>
            <a:spLocks noChangeArrowheads="1"/>
          </p:cNvSpPr>
          <p:nvPr/>
        </p:nvSpPr>
        <p:spPr bwMode="auto">
          <a:xfrm>
            <a:off x="457200" y="1066800"/>
            <a:ext cx="2667000" cy="502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0">
                <a:solidFill>
                  <a:srgbClr val="FF00FF"/>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marL="342900" indent="-342900">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fontAlgn="base">
              <a:spcBef>
                <a:spcPct val="0"/>
              </a:spcBef>
              <a:spcAft>
                <a:spcPct val="0"/>
              </a:spcAft>
              <a:defRPr sz="2400">
                <a:solidFill>
                  <a:schemeClr val="tx1"/>
                </a:solidFill>
                <a:latin typeface="Times New Roman" charset="0"/>
              </a:defRPr>
            </a:lvl6pPr>
            <a:lvl7pPr marL="2971800" indent="-228600" fontAlgn="base">
              <a:spcBef>
                <a:spcPct val="0"/>
              </a:spcBef>
              <a:spcAft>
                <a:spcPct val="0"/>
              </a:spcAft>
              <a:defRPr sz="2400">
                <a:solidFill>
                  <a:schemeClr val="tx1"/>
                </a:solidFill>
                <a:latin typeface="Times New Roman" charset="0"/>
              </a:defRPr>
            </a:lvl7pPr>
            <a:lvl8pPr marL="3429000" indent="-228600" fontAlgn="base">
              <a:spcBef>
                <a:spcPct val="0"/>
              </a:spcBef>
              <a:spcAft>
                <a:spcPct val="0"/>
              </a:spcAft>
              <a:defRPr sz="2400">
                <a:solidFill>
                  <a:schemeClr val="tx1"/>
                </a:solidFill>
                <a:latin typeface="Times New Roman" charset="0"/>
              </a:defRPr>
            </a:lvl8pPr>
            <a:lvl9pPr marL="3886200" indent="-228600" fontAlgn="base">
              <a:spcBef>
                <a:spcPct val="0"/>
              </a:spcBef>
              <a:spcAft>
                <a:spcPct val="0"/>
              </a:spcAft>
              <a:defRPr sz="2400">
                <a:solidFill>
                  <a:schemeClr val="tx1"/>
                </a:solidFill>
                <a:latin typeface="Times New Roman" charset="0"/>
              </a:defRPr>
            </a:lvl9pPr>
          </a:lstStyle>
          <a:p>
            <a:pPr>
              <a:lnSpc>
                <a:spcPct val="70000"/>
              </a:lnSpc>
              <a:spcBef>
                <a:spcPct val="5000"/>
              </a:spcBef>
            </a:pPr>
            <a:endParaRPr lang="en-US" altLang="en-US" i="0">
              <a:solidFill>
                <a:srgbClr val="FF00FF"/>
              </a:solidFill>
              <a:latin typeface="Bernhard Modern Roman" charset="0"/>
            </a:endParaRPr>
          </a:p>
          <a:p>
            <a:pPr>
              <a:lnSpc>
                <a:spcPct val="70000"/>
              </a:lnSpc>
              <a:spcBef>
                <a:spcPct val="5000"/>
              </a:spcBef>
            </a:pPr>
            <a:r>
              <a:rPr lang="en-US" altLang="en-US" sz="2000" i="0">
                <a:solidFill>
                  <a:srgbClr val="FF00FF"/>
                </a:solidFill>
                <a:latin typeface="Bernhard Modern Roman" charset="0"/>
              </a:rPr>
              <a:t>Characteristics:  </a:t>
            </a:r>
            <a:endParaRPr lang="en-US" altLang="en-US" sz="2000" i="0">
              <a:solidFill>
                <a:srgbClr val="FFFF00"/>
              </a:solidFill>
              <a:latin typeface="Bernhard Modern Roman" charset="0"/>
            </a:endParaRPr>
          </a:p>
          <a:p>
            <a:pPr>
              <a:lnSpc>
                <a:spcPct val="70000"/>
              </a:lnSpc>
              <a:spcBef>
                <a:spcPct val="5000"/>
              </a:spcBef>
            </a:pPr>
            <a:r>
              <a:rPr lang="en-US" altLang="en-US" sz="2000" i="0">
                <a:solidFill>
                  <a:srgbClr val="FFFF00"/>
                </a:solidFill>
                <a:latin typeface="Bernhard Modern Roman" charset="0"/>
              </a:rPr>
              <a:t>	</a:t>
            </a:r>
            <a:r>
              <a:rPr lang="en-US" altLang="en-US" sz="2000" i="0">
                <a:solidFill>
                  <a:schemeClr val="bg1"/>
                </a:solidFill>
                <a:latin typeface="Bernhard Modern Roman" charset="0"/>
              </a:rPr>
              <a:t>Nectar source</a:t>
            </a:r>
          </a:p>
          <a:p>
            <a:pPr>
              <a:lnSpc>
                <a:spcPct val="70000"/>
              </a:lnSpc>
              <a:spcBef>
                <a:spcPct val="5000"/>
              </a:spcBef>
            </a:pPr>
            <a:r>
              <a:rPr lang="en-US" altLang="en-US" sz="2000" i="0">
                <a:solidFill>
                  <a:schemeClr val="bg1"/>
                </a:solidFill>
                <a:latin typeface="Bernhard Modern Roman" charset="0"/>
              </a:rPr>
              <a:t>	Drought resistant</a:t>
            </a:r>
          </a:p>
          <a:p>
            <a:pPr>
              <a:lnSpc>
                <a:spcPct val="70000"/>
              </a:lnSpc>
              <a:spcBef>
                <a:spcPct val="5000"/>
              </a:spcBef>
            </a:pPr>
            <a:r>
              <a:rPr lang="en-US" altLang="en-US" sz="2000" i="0">
                <a:solidFill>
                  <a:schemeClr val="bg1"/>
                </a:solidFill>
                <a:latin typeface="Bernhard Modern Roman" charset="0"/>
              </a:rPr>
              <a:t>	48-70 inches tall</a:t>
            </a:r>
          </a:p>
          <a:p>
            <a:pPr>
              <a:lnSpc>
                <a:spcPct val="70000"/>
              </a:lnSpc>
              <a:spcBef>
                <a:spcPct val="5000"/>
              </a:spcBef>
            </a:pPr>
            <a:endParaRPr lang="en-US" altLang="en-US" sz="2000" i="0">
              <a:solidFill>
                <a:srgbClr val="FF00FF"/>
              </a:solidFill>
              <a:latin typeface="Bernhard Modern Roman" charset="0"/>
            </a:endParaRPr>
          </a:p>
          <a:p>
            <a:pPr>
              <a:lnSpc>
                <a:spcPct val="70000"/>
              </a:lnSpc>
              <a:spcBef>
                <a:spcPct val="5000"/>
              </a:spcBef>
            </a:pPr>
            <a:r>
              <a:rPr lang="en-US" altLang="en-US" sz="2000" i="0">
                <a:solidFill>
                  <a:srgbClr val="FF00FF"/>
                </a:solidFill>
                <a:latin typeface="Bernhard Modern Roman" charset="0"/>
              </a:rPr>
              <a:t>Location:</a:t>
            </a:r>
          </a:p>
          <a:p>
            <a:pPr>
              <a:lnSpc>
                <a:spcPct val="70000"/>
              </a:lnSpc>
              <a:spcBef>
                <a:spcPct val="5000"/>
              </a:spcBef>
            </a:pPr>
            <a:r>
              <a:rPr lang="en-US" altLang="en-US" sz="2000" i="0">
                <a:solidFill>
                  <a:srgbClr val="FFFF00"/>
                </a:solidFill>
                <a:latin typeface="Bernhard Modern Roman" charset="0"/>
              </a:rPr>
              <a:t>	</a:t>
            </a:r>
            <a:r>
              <a:rPr lang="en-US" altLang="en-US" sz="2000" i="0">
                <a:solidFill>
                  <a:schemeClr val="bg1"/>
                </a:solidFill>
                <a:latin typeface="Bernhard Modern Roman" charset="0"/>
              </a:rPr>
              <a:t>Full Sun</a:t>
            </a:r>
          </a:p>
          <a:p>
            <a:pPr>
              <a:lnSpc>
                <a:spcPct val="70000"/>
              </a:lnSpc>
              <a:spcBef>
                <a:spcPct val="5000"/>
              </a:spcBef>
            </a:pPr>
            <a:endParaRPr lang="en-US" altLang="en-US" sz="2000" i="0">
              <a:solidFill>
                <a:srgbClr val="FFFF00"/>
              </a:solidFill>
              <a:latin typeface="Bernhard Modern Roman" charset="0"/>
            </a:endParaRPr>
          </a:p>
          <a:p>
            <a:pPr>
              <a:lnSpc>
                <a:spcPct val="70000"/>
              </a:lnSpc>
              <a:spcBef>
                <a:spcPct val="5000"/>
              </a:spcBef>
            </a:pPr>
            <a:r>
              <a:rPr lang="en-US" altLang="en-US" sz="2000" i="0">
                <a:solidFill>
                  <a:srgbClr val="FF00FF"/>
                </a:solidFill>
                <a:latin typeface="Bernhard Modern Roman" charset="0"/>
              </a:rPr>
              <a:t>Plant Spacing:</a:t>
            </a:r>
          </a:p>
          <a:p>
            <a:pPr>
              <a:lnSpc>
                <a:spcPct val="70000"/>
              </a:lnSpc>
              <a:spcBef>
                <a:spcPct val="5000"/>
              </a:spcBef>
            </a:pPr>
            <a:r>
              <a:rPr lang="en-US" altLang="en-US" sz="2000" i="0">
                <a:solidFill>
                  <a:srgbClr val="FFFF00"/>
                </a:solidFill>
                <a:latin typeface="Bernhard Modern Roman" charset="0"/>
              </a:rPr>
              <a:t>	</a:t>
            </a:r>
            <a:r>
              <a:rPr lang="en-US" altLang="en-US" sz="2000" i="0">
                <a:solidFill>
                  <a:schemeClr val="bg1"/>
                </a:solidFill>
                <a:latin typeface="Bernhard Modern Roman" charset="0"/>
              </a:rPr>
              <a:t>36 inch centers</a:t>
            </a:r>
          </a:p>
          <a:p>
            <a:pPr>
              <a:lnSpc>
                <a:spcPct val="70000"/>
              </a:lnSpc>
              <a:spcBef>
                <a:spcPct val="5000"/>
              </a:spcBef>
            </a:pPr>
            <a:endParaRPr lang="en-US" altLang="en-US" sz="2000" i="0">
              <a:solidFill>
                <a:schemeClr val="bg1"/>
              </a:solidFill>
              <a:latin typeface="Bernhard Modern Roman" charset="0"/>
            </a:endParaRPr>
          </a:p>
          <a:p>
            <a:pPr>
              <a:lnSpc>
                <a:spcPct val="70000"/>
              </a:lnSpc>
              <a:spcBef>
                <a:spcPct val="5000"/>
              </a:spcBef>
            </a:pPr>
            <a:r>
              <a:rPr lang="en-US" altLang="en-US" sz="2000" i="0">
                <a:solidFill>
                  <a:srgbClr val="FF00FF"/>
                </a:solidFill>
                <a:latin typeface="Bernhard Modern Roman" charset="0"/>
              </a:rPr>
              <a:t>Care and Feeding:  </a:t>
            </a:r>
          </a:p>
          <a:p>
            <a:pPr>
              <a:lnSpc>
                <a:spcPct val="70000"/>
              </a:lnSpc>
              <a:spcBef>
                <a:spcPct val="5000"/>
              </a:spcBef>
            </a:pPr>
            <a:r>
              <a:rPr lang="en-US" altLang="en-US" sz="2000" i="0">
                <a:solidFill>
                  <a:srgbClr val="FFFF00"/>
                </a:solidFill>
                <a:latin typeface="Bernhard Modern Roman" charset="0"/>
              </a:rPr>
              <a:t>	</a:t>
            </a:r>
            <a:r>
              <a:rPr lang="en-US" altLang="en-US" sz="2000" i="0">
                <a:solidFill>
                  <a:schemeClr val="bg1"/>
                </a:solidFill>
                <a:latin typeface="Bernhard Modern Roman" charset="0"/>
              </a:rPr>
              <a:t>Heavy fertility  </a:t>
            </a:r>
          </a:p>
          <a:p>
            <a:pPr>
              <a:lnSpc>
                <a:spcPct val="70000"/>
              </a:lnSpc>
              <a:spcBef>
                <a:spcPct val="5000"/>
              </a:spcBef>
            </a:pPr>
            <a:r>
              <a:rPr lang="en-US" altLang="en-US" sz="2000" i="0">
                <a:solidFill>
                  <a:schemeClr val="bg1"/>
                </a:solidFill>
                <a:latin typeface="Bernhard Modern Roman" charset="0"/>
              </a:rPr>
              <a:t>	Deer resistant</a:t>
            </a:r>
          </a:p>
          <a:p>
            <a:pPr>
              <a:lnSpc>
                <a:spcPct val="70000"/>
              </a:lnSpc>
              <a:spcBef>
                <a:spcPct val="5000"/>
              </a:spcBef>
            </a:pPr>
            <a:endParaRPr lang="en-US" altLang="en-US" sz="2000" i="0">
              <a:solidFill>
                <a:srgbClr val="FFFF00"/>
              </a:solidFill>
              <a:latin typeface="Bernhard Modern Roman" charset="0"/>
            </a:endParaRPr>
          </a:p>
          <a:p>
            <a:pPr>
              <a:lnSpc>
                <a:spcPct val="70000"/>
              </a:lnSpc>
              <a:spcBef>
                <a:spcPct val="5000"/>
              </a:spcBef>
            </a:pPr>
            <a:r>
              <a:rPr lang="en-US" altLang="en-US" sz="2000" i="0">
                <a:solidFill>
                  <a:srgbClr val="FF00FF"/>
                </a:solidFill>
                <a:latin typeface="Bernhard Modern Roman" charset="0"/>
              </a:rPr>
              <a:t>Bloom Period:	</a:t>
            </a:r>
          </a:p>
          <a:p>
            <a:pPr>
              <a:lnSpc>
                <a:spcPct val="70000"/>
              </a:lnSpc>
              <a:spcBef>
                <a:spcPct val="5000"/>
              </a:spcBef>
            </a:pPr>
            <a:r>
              <a:rPr lang="en-US" altLang="en-US" sz="2000" i="0">
                <a:solidFill>
                  <a:srgbClr val="FFFF00"/>
                </a:solidFill>
                <a:latin typeface="Bernhard Modern Roman" charset="0"/>
              </a:rPr>
              <a:t>	</a:t>
            </a:r>
            <a:r>
              <a:rPr lang="en-US" altLang="en-US" sz="2000" i="0">
                <a:solidFill>
                  <a:schemeClr val="bg1"/>
                </a:solidFill>
                <a:latin typeface="Bernhard Modern Roman" charset="0"/>
              </a:rPr>
              <a:t>June – August</a:t>
            </a:r>
          </a:p>
          <a:p>
            <a:pPr>
              <a:lnSpc>
                <a:spcPct val="70000"/>
              </a:lnSpc>
              <a:spcBef>
                <a:spcPct val="5000"/>
              </a:spcBef>
            </a:pPr>
            <a:endParaRPr lang="en-US" altLang="en-US" sz="2000" i="0">
              <a:solidFill>
                <a:srgbClr val="FFFF00"/>
              </a:solidFill>
              <a:latin typeface="Bernhard Modern Roman" charset="0"/>
            </a:endParaRPr>
          </a:p>
          <a:p>
            <a:pPr>
              <a:lnSpc>
                <a:spcPct val="70000"/>
              </a:lnSpc>
              <a:spcBef>
                <a:spcPct val="5000"/>
              </a:spcBef>
            </a:pPr>
            <a:r>
              <a:rPr lang="en-US" altLang="en-US" sz="2000" i="0">
                <a:solidFill>
                  <a:srgbClr val="FF00FF"/>
                </a:solidFill>
                <a:latin typeface="Bernhard Modern Roman" charset="0"/>
              </a:rPr>
              <a:t>Culture Concerns:</a:t>
            </a:r>
          </a:p>
          <a:p>
            <a:pPr>
              <a:lnSpc>
                <a:spcPct val="70000"/>
              </a:lnSpc>
              <a:spcBef>
                <a:spcPct val="5000"/>
              </a:spcBef>
            </a:pPr>
            <a:r>
              <a:rPr lang="en-US" altLang="en-US" sz="2000" i="0">
                <a:solidFill>
                  <a:srgbClr val="FFFF00"/>
                </a:solidFill>
                <a:latin typeface="Bernhard Modern Roman" charset="0"/>
              </a:rPr>
              <a:t>	</a:t>
            </a:r>
            <a:r>
              <a:rPr lang="en-US" altLang="en-US" sz="2000" i="0">
                <a:solidFill>
                  <a:schemeClr val="bg1"/>
                </a:solidFill>
                <a:latin typeface="Bernhard Modern Roman" charset="0"/>
              </a:rPr>
              <a:t>Do not cut frosted branches until late spring, mound with leaves until April</a:t>
            </a:r>
          </a:p>
          <a:p>
            <a:pPr>
              <a:lnSpc>
                <a:spcPct val="70000"/>
              </a:lnSpc>
              <a:spcBef>
                <a:spcPct val="5000"/>
              </a:spcBef>
            </a:pPr>
            <a:endParaRPr lang="en-US" altLang="en-US" i="0">
              <a:solidFill>
                <a:schemeClr val="hlink"/>
              </a:solidFill>
              <a:latin typeface="GoudyOlSt BT" charset="0"/>
            </a:endParaRPr>
          </a:p>
        </p:txBody>
      </p:sp>
      <p:sp>
        <p:nvSpPr>
          <p:cNvPr id="758788" name="Rectangle 4"/>
          <p:cNvSpPr>
            <a:spLocks noChangeArrowheads="1"/>
          </p:cNvSpPr>
          <p:nvPr/>
        </p:nvSpPr>
        <p:spPr bwMode="auto">
          <a:xfrm>
            <a:off x="2668588" y="304800"/>
            <a:ext cx="4013200" cy="8239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spAutoFit/>
          </a:bodyPr>
          <a:lstStyle/>
          <a:p>
            <a:pPr algn="ctr"/>
            <a:r>
              <a:rPr lang="en-US" altLang="en-US" sz="4800" i="0">
                <a:solidFill>
                  <a:srgbClr val="FFFF00"/>
                </a:solidFill>
                <a:latin typeface="GoudyOlSt BT" charset="0"/>
              </a:rPr>
              <a:t>Hardy Lantana</a:t>
            </a:r>
          </a:p>
        </p:txBody>
      </p:sp>
      <p:sp>
        <p:nvSpPr>
          <p:cNvPr id="758789" name="Rectangle 5"/>
          <p:cNvSpPr>
            <a:spLocks noChangeArrowheads="1"/>
          </p:cNvSpPr>
          <p:nvPr/>
        </p:nvSpPr>
        <p:spPr bwMode="auto">
          <a:xfrm>
            <a:off x="4038600" y="5791200"/>
            <a:ext cx="37226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i="0">
                <a:solidFill>
                  <a:schemeClr val="hlink"/>
                </a:solidFill>
                <a:latin typeface="GoudyOlSt BT" charset="0"/>
              </a:rPr>
              <a:t>Lantana camara ‘Miss Huff’</a:t>
            </a:r>
          </a:p>
        </p:txBody>
      </p:sp>
    </p:spTree>
  </p:cSld>
  <p:clrMapOvr>
    <a:masterClrMapping/>
  </p:clrMapOvr>
  <p:timing>
    <p:tnLst>
      <p:par>
        <p:cTn id="1" dur="indefinite" restart="never" nodeType="tmRoot"/>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4"/>
          <p:cNvSpPr>
            <a:spLocks noGrp="1"/>
          </p:cNvSpPr>
          <p:nvPr>
            <p:ph type="sldNum" sz="quarter" idx="12"/>
          </p:nvPr>
        </p:nvSpPr>
        <p:spPr/>
        <p:txBody>
          <a:bodyPr/>
          <a:lstStyle/>
          <a:p>
            <a:fld id="{7C467821-B82B-C04E-A561-EE068FD98101}" type="slidenum">
              <a:rPr lang="en-US" altLang="en-US"/>
              <a:pPr/>
              <a:t>206</a:t>
            </a:fld>
            <a:endParaRPr lang="en-US" altLang="en-US"/>
          </a:p>
        </p:txBody>
      </p:sp>
      <p:pic>
        <p:nvPicPr>
          <p:cNvPr id="759810" name="Picture 2" descr="sedum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24200" y="1657350"/>
            <a:ext cx="5486400" cy="4114800"/>
          </a:xfrm>
          <a:prstGeom prst="rect">
            <a:avLst/>
          </a:prstGeom>
          <a:noFill/>
          <a:extLst>
            <a:ext uri="{909E8E84-426E-40DD-AFC4-6F175D3DCCD1}">
              <a14:hiddenFill xmlns:a14="http://schemas.microsoft.com/office/drawing/2010/main">
                <a:solidFill>
                  <a:srgbClr val="FFFFFF"/>
                </a:solidFill>
              </a14:hiddenFill>
            </a:ext>
          </a:extLst>
        </p:spPr>
      </p:pic>
      <p:sp>
        <p:nvSpPr>
          <p:cNvPr id="759811" name="Rectangle 3"/>
          <p:cNvSpPr>
            <a:spLocks noChangeArrowheads="1"/>
          </p:cNvSpPr>
          <p:nvPr/>
        </p:nvSpPr>
        <p:spPr bwMode="auto">
          <a:xfrm>
            <a:off x="457200" y="1219200"/>
            <a:ext cx="2667000" cy="502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0">
                <a:solidFill>
                  <a:srgbClr val="FF00FF"/>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marL="342900" indent="-342900">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fontAlgn="base">
              <a:spcBef>
                <a:spcPct val="0"/>
              </a:spcBef>
              <a:spcAft>
                <a:spcPct val="0"/>
              </a:spcAft>
              <a:defRPr sz="2400">
                <a:solidFill>
                  <a:schemeClr val="tx1"/>
                </a:solidFill>
                <a:latin typeface="Times New Roman" charset="0"/>
              </a:defRPr>
            </a:lvl6pPr>
            <a:lvl7pPr marL="2971800" indent="-228600" fontAlgn="base">
              <a:spcBef>
                <a:spcPct val="0"/>
              </a:spcBef>
              <a:spcAft>
                <a:spcPct val="0"/>
              </a:spcAft>
              <a:defRPr sz="2400">
                <a:solidFill>
                  <a:schemeClr val="tx1"/>
                </a:solidFill>
                <a:latin typeface="Times New Roman" charset="0"/>
              </a:defRPr>
            </a:lvl7pPr>
            <a:lvl8pPr marL="3429000" indent="-228600" fontAlgn="base">
              <a:spcBef>
                <a:spcPct val="0"/>
              </a:spcBef>
              <a:spcAft>
                <a:spcPct val="0"/>
              </a:spcAft>
              <a:defRPr sz="2400">
                <a:solidFill>
                  <a:schemeClr val="tx1"/>
                </a:solidFill>
                <a:latin typeface="Times New Roman" charset="0"/>
              </a:defRPr>
            </a:lvl8pPr>
            <a:lvl9pPr marL="3886200" indent="-228600" fontAlgn="base">
              <a:spcBef>
                <a:spcPct val="0"/>
              </a:spcBef>
              <a:spcAft>
                <a:spcPct val="0"/>
              </a:spcAft>
              <a:defRPr sz="2400">
                <a:solidFill>
                  <a:schemeClr val="tx1"/>
                </a:solidFill>
                <a:latin typeface="Times New Roman" charset="0"/>
              </a:defRPr>
            </a:lvl9pPr>
          </a:lstStyle>
          <a:p>
            <a:pPr>
              <a:lnSpc>
                <a:spcPct val="70000"/>
              </a:lnSpc>
              <a:spcBef>
                <a:spcPct val="5000"/>
              </a:spcBef>
            </a:pPr>
            <a:endParaRPr lang="en-US" altLang="en-US" i="0">
              <a:solidFill>
                <a:srgbClr val="FF00FF"/>
              </a:solidFill>
              <a:latin typeface="Bernhard Modern Roman" charset="0"/>
            </a:endParaRPr>
          </a:p>
          <a:p>
            <a:pPr>
              <a:lnSpc>
                <a:spcPct val="70000"/>
              </a:lnSpc>
              <a:spcBef>
                <a:spcPct val="5000"/>
              </a:spcBef>
            </a:pPr>
            <a:r>
              <a:rPr lang="en-US" altLang="en-US" sz="2000" i="0">
                <a:solidFill>
                  <a:srgbClr val="FF00FF"/>
                </a:solidFill>
                <a:latin typeface="Bernhard Modern Roman" charset="0"/>
              </a:rPr>
              <a:t>Characteristics:  </a:t>
            </a:r>
            <a:endParaRPr lang="en-US" altLang="en-US" sz="2000" i="0">
              <a:solidFill>
                <a:srgbClr val="FFFF00"/>
              </a:solidFill>
              <a:latin typeface="Bernhard Modern Roman" charset="0"/>
            </a:endParaRPr>
          </a:p>
          <a:p>
            <a:pPr>
              <a:lnSpc>
                <a:spcPct val="70000"/>
              </a:lnSpc>
              <a:spcBef>
                <a:spcPct val="5000"/>
              </a:spcBef>
            </a:pPr>
            <a:r>
              <a:rPr lang="en-US" altLang="en-US" sz="2000" i="0">
                <a:solidFill>
                  <a:srgbClr val="FFFF00"/>
                </a:solidFill>
                <a:latin typeface="Bernhard Modern Roman" charset="0"/>
              </a:rPr>
              <a:t>	</a:t>
            </a:r>
            <a:r>
              <a:rPr lang="en-US" altLang="en-US" sz="2000" i="0">
                <a:solidFill>
                  <a:schemeClr val="bg1"/>
                </a:solidFill>
                <a:latin typeface="Bernhard Modern Roman" charset="0"/>
              </a:rPr>
              <a:t>Nectar source</a:t>
            </a:r>
          </a:p>
          <a:p>
            <a:pPr>
              <a:lnSpc>
                <a:spcPct val="70000"/>
              </a:lnSpc>
              <a:spcBef>
                <a:spcPct val="5000"/>
              </a:spcBef>
            </a:pPr>
            <a:r>
              <a:rPr lang="en-US" altLang="en-US" sz="2000" i="0">
                <a:solidFill>
                  <a:schemeClr val="bg1"/>
                </a:solidFill>
                <a:latin typeface="Bernhard Modern Roman" charset="0"/>
              </a:rPr>
              <a:t>	Drought tolerant</a:t>
            </a:r>
          </a:p>
          <a:p>
            <a:pPr>
              <a:lnSpc>
                <a:spcPct val="70000"/>
              </a:lnSpc>
              <a:spcBef>
                <a:spcPct val="5000"/>
              </a:spcBef>
            </a:pPr>
            <a:r>
              <a:rPr lang="en-US" altLang="en-US" sz="2000" i="0">
                <a:solidFill>
                  <a:schemeClr val="bg1"/>
                </a:solidFill>
                <a:latin typeface="Bernhard Modern Roman" charset="0"/>
              </a:rPr>
              <a:t>	18-30 inches tall</a:t>
            </a:r>
          </a:p>
          <a:p>
            <a:pPr>
              <a:lnSpc>
                <a:spcPct val="70000"/>
              </a:lnSpc>
              <a:spcBef>
                <a:spcPct val="5000"/>
              </a:spcBef>
            </a:pPr>
            <a:endParaRPr lang="en-US" altLang="en-US" sz="2000" i="0">
              <a:solidFill>
                <a:srgbClr val="FF00FF"/>
              </a:solidFill>
              <a:latin typeface="Bernhard Modern Roman" charset="0"/>
            </a:endParaRPr>
          </a:p>
          <a:p>
            <a:pPr>
              <a:lnSpc>
                <a:spcPct val="70000"/>
              </a:lnSpc>
              <a:spcBef>
                <a:spcPct val="5000"/>
              </a:spcBef>
            </a:pPr>
            <a:r>
              <a:rPr lang="en-US" altLang="en-US" sz="2000" i="0">
                <a:solidFill>
                  <a:srgbClr val="FF00FF"/>
                </a:solidFill>
                <a:latin typeface="Bernhard Modern Roman" charset="0"/>
              </a:rPr>
              <a:t>Location:</a:t>
            </a:r>
          </a:p>
          <a:p>
            <a:pPr>
              <a:lnSpc>
                <a:spcPct val="70000"/>
              </a:lnSpc>
              <a:spcBef>
                <a:spcPct val="5000"/>
              </a:spcBef>
            </a:pPr>
            <a:r>
              <a:rPr lang="en-US" altLang="en-US" sz="2000" i="0">
                <a:solidFill>
                  <a:srgbClr val="FFFF00"/>
                </a:solidFill>
                <a:latin typeface="Bernhard Modern Roman" charset="0"/>
              </a:rPr>
              <a:t>	</a:t>
            </a:r>
            <a:r>
              <a:rPr lang="en-US" altLang="en-US" sz="2000" i="0">
                <a:solidFill>
                  <a:schemeClr val="bg1"/>
                </a:solidFill>
                <a:latin typeface="Bernhard Modern Roman" charset="0"/>
              </a:rPr>
              <a:t>Full sun</a:t>
            </a:r>
          </a:p>
          <a:p>
            <a:pPr>
              <a:lnSpc>
                <a:spcPct val="70000"/>
              </a:lnSpc>
              <a:spcBef>
                <a:spcPct val="5000"/>
              </a:spcBef>
            </a:pPr>
            <a:endParaRPr lang="en-US" altLang="en-US" sz="2000" i="0">
              <a:solidFill>
                <a:srgbClr val="FFFF00"/>
              </a:solidFill>
              <a:latin typeface="Bernhard Modern Roman" charset="0"/>
            </a:endParaRPr>
          </a:p>
          <a:p>
            <a:pPr>
              <a:lnSpc>
                <a:spcPct val="70000"/>
              </a:lnSpc>
              <a:spcBef>
                <a:spcPct val="5000"/>
              </a:spcBef>
            </a:pPr>
            <a:r>
              <a:rPr lang="en-US" altLang="en-US" sz="2000" i="0">
                <a:solidFill>
                  <a:srgbClr val="FF00FF"/>
                </a:solidFill>
                <a:latin typeface="Bernhard Modern Roman" charset="0"/>
              </a:rPr>
              <a:t>Plant Spacing:</a:t>
            </a:r>
          </a:p>
          <a:p>
            <a:pPr>
              <a:lnSpc>
                <a:spcPct val="70000"/>
              </a:lnSpc>
              <a:spcBef>
                <a:spcPct val="5000"/>
              </a:spcBef>
            </a:pPr>
            <a:r>
              <a:rPr lang="en-US" altLang="en-US" sz="2000" i="0">
                <a:solidFill>
                  <a:srgbClr val="FFFF00"/>
                </a:solidFill>
                <a:latin typeface="Bernhard Modern Roman" charset="0"/>
              </a:rPr>
              <a:t>	</a:t>
            </a:r>
            <a:r>
              <a:rPr lang="en-US" altLang="en-US" sz="2000" i="0">
                <a:solidFill>
                  <a:schemeClr val="bg1"/>
                </a:solidFill>
                <a:latin typeface="Bernhard Modern Roman" charset="0"/>
              </a:rPr>
              <a:t>8-10 inches</a:t>
            </a:r>
          </a:p>
          <a:p>
            <a:pPr>
              <a:lnSpc>
                <a:spcPct val="70000"/>
              </a:lnSpc>
              <a:spcBef>
                <a:spcPct val="5000"/>
              </a:spcBef>
            </a:pPr>
            <a:endParaRPr lang="en-US" altLang="en-US" sz="2000" i="0">
              <a:solidFill>
                <a:srgbClr val="FFFF00"/>
              </a:solidFill>
              <a:latin typeface="Bernhard Modern Roman" charset="0"/>
            </a:endParaRPr>
          </a:p>
          <a:p>
            <a:pPr>
              <a:lnSpc>
                <a:spcPct val="70000"/>
              </a:lnSpc>
              <a:spcBef>
                <a:spcPct val="5000"/>
              </a:spcBef>
            </a:pPr>
            <a:r>
              <a:rPr lang="en-US" altLang="en-US" sz="2000" i="0">
                <a:solidFill>
                  <a:srgbClr val="FF00FF"/>
                </a:solidFill>
                <a:latin typeface="Bernhard Modern Roman" charset="0"/>
              </a:rPr>
              <a:t>Care and Feeding:  </a:t>
            </a:r>
          </a:p>
          <a:p>
            <a:pPr>
              <a:lnSpc>
                <a:spcPct val="70000"/>
              </a:lnSpc>
              <a:spcBef>
                <a:spcPct val="5000"/>
              </a:spcBef>
            </a:pPr>
            <a:r>
              <a:rPr lang="en-US" altLang="en-US" sz="2000" i="0">
                <a:solidFill>
                  <a:srgbClr val="FFFF00"/>
                </a:solidFill>
                <a:latin typeface="Bernhard Modern Roman" charset="0"/>
              </a:rPr>
              <a:t>	</a:t>
            </a:r>
            <a:r>
              <a:rPr lang="en-US" altLang="en-US" sz="2000" i="0">
                <a:solidFill>
                  <a:schemeClr val="bg1"/>
                </a:solidFill>
                <a:latin typeface="Bernhard Modern Roman" charset="0"/>
              </a:rPr>
              <a:t>Moderate fertility  </a:t>
            </a:r>
          </a:p>
          <a:p>
            <a:pPr>
              <a:lnSpc>
                <a:spcPct val="70000"/>
              </a:lnSpc>
              <a:spcBef>
                <a:spcPct val="5000"/>
              </a:spcBef>
            </a:pPr>
            <a:r>
              <a:rPr lang="en-US" altLang="en-US" sz="2000" i="0">
                <a:solidFill>
                  <a:schemeClr val="bg1"/>
                </a:solidFill>
                <a:latin typeface="Bernhard Modern Roman" charset="0"/>
              </a:rPr>
              <a:t>	Deer resistant</a:t>
            </a:r>
          </a:p>
          <a:p>
            <a:pPr>
              <a:lnSpc>
                <a:spcPct val="70000"/>
              </a:lnSpc>
              <a:spcBef>
                <a:spcPct val="5000"/>
              </a:spcBef>
            </a:pPr>
            <a:endParaRPr lang="en-US" altLang="en-US" sz="2000" i="0">
              <a:solidFill>
                <a:srgbClr val="FFFF00"/>
              </a:solidFill>
              <a:latin typeface="Bernhard Modern Roman" charset="0"/>
            </a:endParaRPr>
          </a:p>
          <a:p>
            <a:pPr>
              <a:lnSpc>
                <a:spcPct val="70000"/>
              </a:lnSpc>
              <a:spcBef>
                <a:spcPct val="5000"/>
              </a:spcBef>
            </a:pPr>
            <a:r>
              <a:rPr lang="en-US" altLang="en-US" sz="2000" i="0">
                <a:solidFill>
                  <a:srgbClr val="FF00FF"/>
                </a:solidFill>
                <a:latin typeface="Bernhard Modern Roman" charset="0"/>
              </a:rPr>
              <a:t>Bloom Period:	</a:t>
            </a:r>
          </a:p>
          <a:p>
            <a:pPr>
              <a:lnSpc>
                <a:spcPct val="70000"/>
              </a:lnSpc>
              <a:spcBef>
                <a:spcPct val="5000"/>
              </a:spcBef>
            </a:pPr>
            <a:r>
              <a:rPr lang="en-US" altLang="en-US" sz="2000" i="0">
                <a:solidFill>
                  <a:srgbClr val="FFFF00"/>
                </a:solidFill>
                <a:latin typeface="Bernhard Modern Roman" charset="0"/>
              </a:rPr>
              <a:t>	</a:t>
            </a:r>
            <a:r>
              <a:rPr lang="en-US" altLang="en-US" sz="2000" i="0">
                <a:solidFill>
                  <a:schemeClr val="bg1"/>
                </a:solidFill>
                <a:latin typeface="Bernhard Modern Roman" charset="0"/>
              </a:rPr>
              <a:t>July - August</a:t>
            </a:r>
          </a:p>
          <a:p>
            <a:pPr>
              <a:lnSpc>
                <a:spcPct val="70000"/>
              </a:lnSpc>
              <a:spcBef>
                <a:spcPct val="5000"/>
              </a:spcBef>
            </a:pPr>
            <a:endParaRPr lang="en-US" altLang="en-US" sz="2000" i="0">
              <a:solidFill>
                <a:srgbClr val="FFFF00"/>
              </a:solidFill>
              <a:latin typeface="Bernhard Modern Roman" charset="0"/>
            </a:endParaRPr>
          </a:p>
          <a:p>
            <a:pPr>
              <a:lnSpc>
                <a:spcPct val="70000"/>
              </a:lnSpc>
              <a:spcBef>
                <a:spcPct val="5000"/>
              </a:spcBef>
            </a:pPr>
            <a:r>
              <a:rPr lang="en-US" altLang="en-US" sz="2000" i="0">
                <a:solidFill>
                  <a:srgbClr val="FF00FF"/>
                </a:solidFill>
                <a:latin typeface="Bernhard Modern Roman" charset="0"/>
              </a:rPr>
              <a:t>Culture Concerns:</a:t>
            </a:r>
          </a:p>
          <a:p>
            <a:pPr>
              <a:lnSpc>
                <a:spcPct val="70000"/>
              </a:lnSpc>
              <a:spcBef>
                <a:spcPct val="5000"/>
              </a:spcBef>
            </a:pPr>
            <a:r>
              <a:rPr lang="en-US" altLang="en-US" sz="2000" i="0">
                <a:solidFill>
                  <a:srgbClr val="FFFF00"/>
                </a:solidFill>
                <a:latin typeface="Bernhard Modern Roman" charset="0"/>
              </a:rPr>
              <a:t>	</a:t>
            </a:r>
            <a:r>
              <a:rPr lang="en-US" altLang="en-US" sz="2000" i="0">
                <a:solidFill>
                  <a:schemeClr val="bg1"/>
                </a:solidFill>
                <a:latin typeface="Bernhard Modern Roman" charset="0"/>
              </a:rPr>
              <a:t>Well drained soils</a:t>
            </a:r>
          </a:p>
          <a:p>
            <a:pPr>
              <a:lnSpc>
                <a:spcPct val="70000"/>
              </a:lnSpc>
              <a:spcBef>
                <a:spcPct val="5000"/>
              </a:spcBef>
            </a:pPr>
            <a:endParaRPr lang="en-US" altLang="en-US" i="0">
              <a:solidFill>
                <a:schemeClr val="hlink"/>
              </a:solidFill>
              <a:latin typeface="GoudyOlSt BT" charset="0"/>
            </a:endParaRPr>
          </a:p>
        </p:txBody>
      </p:sp>
      <p:sp>
        <p:nvSpPr>
          <p:cNvPr id="759812" name="Rectangle 4"/>
          <p:cNvSpPr>
            <a:spLocks noChangeArrowheads="1"/>
          </p:cNvSpPr>
          <p:nvPr/>
        </p:nvSpPr>
        <p:spPr bwMode="auto">
          <a:xfrm>
            <a:off x="2039938" y="304800"/>
            <a:ext cx="5275262" cy="8239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spAutoFit/>
          </a:bodyPr>
          <a:lstStyle/>
          <a:p>
            <a:pPr algn="ctr"/>
            <a:r>
              <a:rPr lang="en-US" altLang="en-US" sz="4800" i="0">
                <a:solidFill>
                  <a:srgbClr val="FFFF00"/>
                </a:solidFill>
                <a:latin typeface="GoudyOlSt BT" charset="0"/>
              </a:rPr>
              <a:t>Autumn Joy Sedum</a:t>
            </a:r>
          </a:p>
        </p:txBody>
      </p:sp>
      <p:sp>
        <p:nvSpPr>
          <p:cNvPr id="759813" name="Rectangle 5"/>
          <p:cNvSpPr>
            <a:spLocks noChangeArrowheads="1"/>
          </p:cNvSpPr>
          <p:nvPr/>
        </p:nvSpPr>
        <p:spPr bwMode="auto">
          <a:xfrm>
            <a:off x="4495800" y="5791200"/>
            <a:ext cx="28717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i="0">
                <a:solidFill>
                  <a:schemeClr val="hlink"/>
                </a:solidFill>
                <a:latin typeface="GoudyOlSt BT" charset="0"/>
              </a:rPr>
              <a:t>Sedum ‘Autumn Joy’</a:t>
            </a:r>
          </a:p>
        </p:txBody>
      </p:sp>
    </p:spTree>
  </p:cSld>
  <p:clrMapOvr>
    <a:masterClrMapping/>
  </p:clrMapOvr>
  <p:timing>
    <p:tnLst>
      <p:par>
        <p:cTn id="1" dur="indefinite" restart="never" nodeType="tmRoot"/>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4"/>
          <p:cNvSpPr>
            <a:spLocks noGrp="1"/>
          </p:cNvSpPr>
          <p:nvPr>
            <p:ph type="sldNum" sz="quarter" idx="12"/>
          </p:nvPr>
        </p:nvSpPr>
        <p:spPr/>
        <p:txBody>
          <a:bodyPr/>
          <a:lstStyle/>
          <a:p>
            <a:fld id="{01C37CBF-2A15-8A47-9C17-8630E228FEBC}" type="slidenum">
              <a:rPr lang="en-US" altLang="en-US"/>
              <a:pPr/>
              <a:t>207</a:t>
            </a:fld>
            <a:endParaRPr lang="en-US" altLang="en-US"/>
          </a:p>
        </p:txBody>
      </p:sp>
      <p:pic>
        <p:nvPicPr>
          <p:cNvPr id="760834" name="Picture 2" descr="Image7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8200" y="1219200"/>
            <a:ext cx="3502025" cy="4945063"/>
          </a:xfrm>
          <a:prstGeom prst="rect">
            <a:avLst/>
          </a:prstGeom>
          <a:noFill/>
          <a:extLst>
            <a:ext uri="{909E8E84-426E-40DD-AFC4-6F175D3DCCD1}">
              <a14:hiddenFill xmlns:a14="http://schemas.microsoft.com/office/drawing/2010/main">
                <a:solidFill>
                  <a:srgbClr val="FFFFFF"/>
                </a:solidFill>
              </a14:hiddenFill>
            </a:ext>
          </a:extLst>
        </p:spPr>
      </p:pic>
      <p:sp>
        <p:nvSpPr>
          <p:cNvPr id="760835" name="Rectangle 3"/>
          <p:cNvSpPr>
            <a:spLocks noChangeArrowheads="1"/>
          </p:cNvSpPr>
          <p:nvPr/>
        </p:nvSpPr>
        <p:spPr bwMode="auto">
          <a:xfrm>
            <a:off x="914400" y="1066800"/>
            <a:ext cx="2667000" cy="502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0">
                <a:solidFill>
                  <a:srgbClr val="FF00FF"/>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marL="342900" indent="-342900">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fontAlgn="base">
              <a:spcBef>
                <a:spcPct val="0"/>
              </a:spcBef>
              <a:spcAft>
                <a:spcPct val="0"/>
              </a:spcAft>
              <a:defRPr sz="2400">
                <a:solidFill>
                  <a:schemeClr val="tx1"/>
                </a:solidFill>
                <a:latin typeface="Times New Roman" charset="0"/>
              </a:defRPr>
            </a:lvl6pPr>
            <a:lvl7pPr marL="2971800" indent="-228600" fontAlgn="base">
              <a:spcBef>
                <a:spcPct val="0"/>
              </a:spcBef>
              <a:spcAft>
                <a:spcPct val="0"/>
              </a:spcAft>
              <a:defRPr sz="2400">
                <a:solidFill>
                  <a:schemeClr val="tx1"/>
                </a:solidFill>
                <a:latin typeface="Times New Roman" charset="0"/>
              </a:defRPr>
            </a:lvl7pPr>
            <a:lvl8pPr marL="3429000" indent="-228600" fontAlgn="base">
              <a:spcBef>
                <a:spcPct val="0"/>
              </a:spcBef>
              <a:spcAft>
                <a:spcPct val="0"/>
              </a:spcAft>
              <a:defRPr sz="2400">
                <a:solidFill>
                  <a:schemeClr val="tx1"/>
                </a:solidFill>
                <a:latin typeface="Times New Roman" charset="0"/>
              </a:defRPr>
            </a:lvl8pPr>
            <a:lvl9pPr marL="3886200" indent="-228600" fontAlgn="base">
              <a:spcBef>
                <a:spcPct val="0"/>
              </a:spcBef>
              <a:spcAft>
                <a:spcPct val="0"/>
              </a:spcAft>
              <a:defRPr sz="2400">
                <a:solidFill>
                  <a:schemeClr val="tx1"/>
                </a:solidFill>
                <a:latin typeface="Times New Roman" charset="0"/>
              </a:defRPr>
            </a:lvl9pPr>
          </a:lstStyle>
          <a:p>
            <a:pPr>
              <a:lnSpc>
                <a:spcPct val="70000"/>
              </a:lnSpc>
              <a:spcBef>
                <a:spcPct val="5000"/>
              </a:spcBef>
            </a:pPr>
            <a:endParaRPr lang="en-US" altLang="en-US" i="0">
              <a:solidFill>
                <a:srgbClr val="FF00FF"/>
              </a:solidFill>
              <a:latin typeface="Bernhard Modern Roman" charset="0"/>
            </a:endParaRPr>
          </a:p>
          <a:p>
            <a:pPr>
              <a:lnSpc>
                <a:spcPct val="70000"/>
              </a:lnSpc>
              <a:spcBef>
                <a:spcPct val="5000"/>
              </a:spcBef>
            </a:pPr>
            <a:r>
              <a:rPr lang="en-US" altLang="en-US" sz="2000" i="0">
                <a:solidFill>
                  <a:srgbClr val="FF00FF"/>
                </a:solidFill>
                <a:latin typeface="Bernhard Modern Roman" charset="0"/>
              </a:rPr>
              <a:t>Characteristics:  </a:t>
            </a:r>
            <a:endParaRPr lang="en-US" altLang="en-US" sz="2000" i="0">
              <a:solidFill>
                <a:srgbClr val="FFFF00"/>
              </a:solidFill>
              <a:latin typeface="Bernhard Modern Roman" charset="0"/>
            </a:endParaRPr>
          </a:p>
          <a:p>
            <a:pPr>
              <a:lnSpc>
                <a:spcPct val="70000"/>
              </a:lnSpc>
              <a:spcBef>
                <a:spcPct val="5000"/>
              </a:spcBef>
            </a:pPr>
            <a:r>
              <a:rPr lang="en-US" altLang="en-US" sz="2000" i="0">
                <a:solidFill>
                  <a:srgbClr val="FFFF00"/>
                </a:solidFill>
                <a:latin typeface="Bernhard Modern Roman" charset="0"/>
              </a:rPr>
              <a:t>	</a:t>
            </a:r>
            <a:r>
              <a:rPr lang="en-US" altLang="en-US" sz="2000" i="0">
                <a:solidFill>
                  <a:schemeClr val="bg1"/>
                </a:solidFill>
                <a:latin typeface="Bernhard Modern Roman" charset="0"/>
              </a:rPr>
              <a:t>Nectar source</a:t>
            </a:r>
          </a:p>
          <a:p>
            <a:pPr>
              <a:lnSpc>
                <a:spcPct val="70000"/>
              </a:lnSpc>
              <a:spcBef>
                <a:spcPct val="5000"/>
              </a:spcBef>
            </a:pPr>
            <a:r>
              <a:rPr lang="en-US" altLang="en-US" sz="2000" i="0">
                <a:solidFill>
                  <a:schemeClr val="bg1"/>
                </a:solidFill>
                <a:latin typeface="Bernhard Modern Roman" charset="0"/>
              </a:rPr>
              <a:t>	Drought tolerant</a:t>
            </a:r>
          </a:p>
          <a:p>
            <a:pPr>
              <a:lnSpc>
                <a:spcPct val="70000"/>
              </a:lnSpc>
              <a:spcBef>
                <a:spcPct val="5000"/>
              </a:spcBef>
            </a:pPr>
            <a:r>
              <a:rPr lang="en-US" altLang="en-US" sz="2000" i="0">
                <a:solidFill>
                  <a:schemeClr val="bg1"/>
                </a:solidFill>
                <a:latin typeface="Bernhard Modern Roman" charset="0"/>
              </a:rPr>
              <a:t>	24 to 56 inches tall</a:t>
            </a:r>
          </a:p>
          <a:p>
            <a:pPr>
              <a:lnSpc>
                <a:spcPct val="70000"/>
              </a:lnSpc>
              <a:spcBef>
                <a:spcPct val="5000"/>
              </a:spcBef>
            </a:pPr>
            <a:endParaRPr lang="en-US" altLang="en-US" sz="2000" i="0">
              <a:solidFill>
                <a:srgbClr val="FF00FF"/>
              </a:solidFill>
              <a:latin typeface="Bernhard Modern Roman" charset="0"/>
            </a:endParaRPr>
          </a:p>
          <a:p>
            <a:pPr>
              <a:lnSpc>
                <a:spcPct val="70000"/>
              </a:lnSpc>
              <a:spcBef>
                <a:spcPct val="5000"/>
              </a:spcBef>
            </a:pPr>
            <a:r>
              <a:rPr lang="en-US" altLang="en-US" sz="2000" i="0">
                <a:solidFill>
                  <a:srgbClr val="FF00FF"/>
                </a:solidFill>
                <a:latin typeface="Bernhard Modern Roman" charset="0"/>
              </a:rPr>
              <a:t>Location:</a:t>
            </a:r>
          </a:p>
          <a:p>
            <a:pPr>
              <a:lnSpc>
                <a:spcPct val="70000"/>
              </a:lnSpc>
              <a:spcBef>
                <a:spcPct val="5000"/>
              </a:spcBef>
            </a:pPr>
            <a:r>
              <a:rPr lang="en-US" altLang="en-US" sz="2000" i="0">
                <a:solidFill>
                  <a:srgbClr val="FFFF00"/>
                </a:solidFill>
                <a:latin typeface="Bernhard Modern Roman" charset="0"/>
              </a:rPr>
              <a:t>	</a:t>
            </a:r>
            <a:r>
              <a:rPr lang="en-US" altLang="en-US" sz="2000" i="0">
                <a:solidFill>
                  <a:schemeClr val="bg1"/>
                </a:solidFill>
                <a:latin typeface="Bernhard Modern Roman" charset="0"/>
              </a:rPr>
              <a:t>Full sun</a:t>
            </a:r>
          </a:p>
          <a:p>
            <a:pPr>
              <a:lnSpc>
                <a:spcPct val="70000"/>
              </a:lnSpc>
              <a:spcBef>
                <a:spcPct val="5000"/>
              </a:spcBef>
            </a:pPr>
            <a:endParaRPr lang="en-US" altLang="en-US" sz="2000" i="0">
              <a:solidFill>
                <a:srgbClr val="FFFF00"/>
              </a:solidFill>
              <a:latin typeface="Bernhard Modern Roman" charset="0"/>
            </a:endParaRPr>
          </a:p>
          <a:p>
            <a:pPr>
              <a:lnSpc>
                <a:spcPct val="70000"/>
              </a:lnSpc>
              <a:spcBef>
                <a:spcPct val="5000"/>
              </a:spcBef>
            </a:pPr>
            <a:r>
              <a:rPr lang="en-US" altLang="en-US" sz="2000" i="0">
                <a:solidFill>
                  <a:srgbClr val="FF00FF"/>
                </a:solidFill>
                <a:latin typeface="Bernhard Modern Roman" charset="0"/>
              </a:rPr>
              <a:t>Plant Spacing:</a:t>
            </a:r>
          </a:p>
          <a:p>
            <a:pPr>
              <a:lnSpc>
                <a:spcPct val="70000"/>
              </a:lnSpc>
              <a:spcBef>
                <a:spcPct val="5000"/>
              </a:spcBef>
            </a:pPr>
            <a:r>
              <a:rPr lang="en-US" altLang="en-US" sz="2000" i="0">
                <a:solidFill>
                  <a:srgbClr val="FFFF00"/>
                </a:solidFill>
                <a:latin typeface="Bernhard Modern Roman" charset="0"/>
              </a:rPr>
              <a:t>	</a:t>
            </a:r>
            <a:r>
              <a:rPr lang="en-US" altLang="en-US" sz="2000" i="0">
                <a:solidFill>
                  <a:schemeClr val="bg1"/>
                </a:solidFill>
                <a:latin typeface="Bernhard Modern Roman" charset="0"/>
              </a:rPr>
              <a:t>6 inch centers</a:t>
            </a:r>
          </a:p>
          <a:p>
            <a:pPr>
              <a:lnSpc>
                <a:spcPct val="70000"/>
              </a:lnSpc>
              <a:spcBef>
                <a:spcPct val="5000"/>
              </a:spcBef>
            </a:pPr>
            <a:endParaRPr lang="en-US" altLang="en-US" sz="2000" i="0">
              <a:solidFill>
                <a:schemeClr val="bg1"/>
              </a:solidFill>
              <a:latin typeface="Bernhard Modern Roman" charset="0"/>
            </a:endParaRPr>
          </a:p>
          <a:p>
            <a:pPr>
              <a:lnSpc>
                <a:spcPct val="70000"/>
              </a:lnSpc>
              <a:spcBef>
                <a:spcPct val="5000"/>
              </a:spcBef>
            </a:pPr>
            <a:r>
              <a:rPr lang="en-US" altLang="en-US" sz="2000" i="0">
                <a:solidFill>
                  <a:srgbClr val="FF00FF"/>
                </a:solidFill>
                <a:latin typeface="Bernhard Modern Roman" charset="0"/>
              </a:rPr>
              <a:t>Care and Feeding:  </a:t>
            </a:r>
          </a:p>
          <a:p>
            <a:pPr>
              <a:lnSpc>
                <a:spcPct val="70000"/>
              </a:lnSpc>
              <a:spcBef>
                <a:spcPct val="5000"/>
              </a:spcBef>
            </a:pPr>
            <a:r>
              <a:rPr lang="en-US" altLang="en-US" sz="2000" i="0">
                <a:solidFill>
                  <a:srgbClr val="FFFF00"/>
                </a:solidFill>
                <a:latin typeface="Bernhard Modern Roman" charset="0"/>
              </a:rPr>
              <a:t>	</a:t>
            </a:r>
            <a:r>
              <a:rPr lang="en-US" altLang="en-US" sz="2000" i="0">
                <a:solidFill>
                  <a:schemeClr val="bg1"/>
                </a:solidFill>
                <a:latin typeface="Bernhard Modern Roman" charset="0"/>
              </a:rPr>
              <a:t>Low fertility  </a:t>
            </a:r>
          </a:p>
          <a:p>
            <a:pPr>
              <a:lnSpc>
                <a:spcPct val="70000"/>
              </a:lnSpc>
              <a:spcBef>
                <a:spcPct val="5000"/>
              </a:spcBef>
            </a:pPr>
            <a:r>
              <a:rPr lang="en-US" altLang="en-US" sz="2000" i="0">
                <a:solidFill>
                  <a:schemeClr val="bg1"/>
                </a:solidFill>
                <a:latin typeface="Bernhard Modern Roman" charset="0"/>
              </a:rPr>
              <a:t>	Deer resistant</a:t>
            </a:r>
          </a:p>
          <a:p>
            <a:pPr>
              <a:lnSpc>
                <a:spcPct val="70000"/>
              </a:lnSpc>
              <a:spcBef>
                <a:spcPct val="5000"/>
              </a:spcBef>
            </a:pPr>
            <a:endParaRPr lang="en-US" altLang="en-US" sz="2000" i="0">
              <a:solidFill>
                <a:srgbClr val="FFFF00"/>
              </a:solidFill>
              <a:latin typeface="Bernhard Modern Roman" charset="0"/>
            </a:endParaRPr>
          </a:p>
          <a:p>
            <a:pPr>
              <a:lnSpc>
                <a:spcPct val="70000"/>
              </a:lnSpc>
              <a:spcBef>
                <a:spcPct val="5000"/>
              </a:spcBef>
            </a:pPr>
            <a:r>
              <a:rPr lang="en-US" altLang="en-US" sz="2000" i="0">
                <a:solidFill>
                  <a:srgbClr val="FF00FF"/>
                </a:solidFill>
                <a:latin typeface="Bernhard Modern Roman" charset="0"/>
              </a:rPr>
              <a:t>Bloom Period:	</a:t>
            </a:r>
          </a:p>
          <a:p>
            <a:pPr>
              <a:lnSpc>
                <a:spcPct val="70000"/>
              </a:lnSpc>
              <a:spcBef>
                <a:spcPct val="5000"/>
              </a:spcBef>
            </a:pPr>
            <a:r>
              <a:rPr lang="en-US" altLang="en-US" sz="2000" i="0">
                <a:solidFill>
                  <a:srgbClr val="FFFF00"/>
                </a:solidFill>
                <a:latin typeface="Bernhard Modern Roman" charset="0"/>
              </a:rPr>
              <a:t>	</a:t>
            </a:r>
            <a:r>
              <a:rPr lang="en-US" altLang="en-US" sz="2000" i="0">
                <a:solidFill>
                  <a:schemeClr val="bg1"/>
                </a:solidFill>
                <a:latin typeface="Bernhard Modern Roman" charset="0"/>
              </a:rPr>
              <a:t>July – September</a:t>
            </a:r>
          </a:p>
          <a:p>
            <a:pPr>
              <a:lnSpc>
                <a:spcPct val="70000"/>
              </a:lnSpc>
              <a:spcBef>
                <a:spcPct val="5000"/>
              </a:spcBef>
            </a:pPr>
            <a:endParaRPr lang="en-US" altLang="en-US" sz="2000" i="0">
              <a:solidFill>
                <a:srgbClr val="FFFF00"/>
              </a:solidFill>
              <a:latin typeface="Bernhard Modern Roman" charset="0"/>
            </a:endParaRPr>
          </a:p>
          <a:p>
            <a:pPr>
              <a:lnSpc>
                <a:spcPct val="70000"/>
              </a:lnSpc>
              <a:spcBef>
                <a:spcPct val="5000"/>
              </a:spcBef>
            </a:pPr>
            <a:r>
              <a:rPr lang="en-US" altLang="en-US" sz="2000" i="0">
                <a:solidFill>
                  <a:srgbClr val="FF00FF"/>
                </a:solidFill>
                <a:latin typeface="Bernhard Modern Roman" charset="0"/>
              </a:rPr>
              <a:t>Culture Concerns:</a:t>
            </a:r>
          </a:p>
          <a:p>
            <a:pPr>
              <a:lnSpc>
                <a:spcPct val="70000"/>
              </a:lnSpc>
              <a:spcBef>
                <a:spcPct val="5000"/>
              </a:spcBef>
            </a:pPr>
            <a:r>
              <a:rPr lang="en-US" altLang="en-US" sz="2000" i="0">
                <a:solidFill>
                  <a:srgbClr val="FFFF00"/>
                </a:solidFill>
                <a:latin typeface="Bernhard Modern Roman" charset="0"/>
              </a:rPr>
              <a:t>	</a:t>
            </a:r>
            <a:r>
              <a:rPr lang="en-US" altLang="en-US" sz="2000" i="0">
                <a:solidFill>
                  <a:schemeClr val="bg1"/>
                </a:solidFill>
                <a:latin typeface="Bernhard Modern Roman" charset="0"/>
              </a:rPr>
              <a:t>Can be invasive</a:t>
            </a:r>
          </a:p>
          <a:p>
            <a:pPr>
              <a:lnSpc>
                <a:spcPct val="70000"/>
              </a:lnSpc>
              <a:spcBef>
                <a:spcPct val="5000"/>
              </a:spcBef>
            </a:pPr>
            <a:endParaRPr lang="en-US" altLang="en-US" i="0">
              <a:solidFill>
                <a:schemeClr val="hlink"/>
              </a:solidFill>
              <a:latin typeface="GoudyOlSt BT" charset="0"/>
            </a:endParaRPr>
          </a:p>
        </p:txBody>
      </p:sp>
      <p:sp>
        <p:nvSpPr>
          <p:cNvPr id="760836" name="Rectangle 4"/>
          <p:cNvSpPr>
            <a:spLocks noChangeArrowheads="1"/>
          </p:cNvSpPr>
          <p:nvPr/>
        </p:nvSpPr>
        <p:spPr bwMode="auto">
          <a:xfrm>
            <a:off x="2971800" y="228600"/>
            <a:ext cx="2925763" cy="8239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spAutoFit/>
          </a:bodyPr>
          <a:lstStyle/>
          <a:p>
            <a:pPr algn="ctr"/>
            <a:r>
              <a:rPr lang="en-US" altLang="en-US" sz="4800" i="0">
                <a:solidFill>
                  <a:srgbClr val="FFFF00"/>
                </a:solidFill>
                <a:latin typeface="GoudyOlSt BT" charset="0"/>
              </a:rPr>
              <a:t>Goldenrod</a:t>
            </a:r>
          </a:p>
        </p:txBody>
      </p:sp>
      <p:sp>
        <p:nvSpPr>
          <p:cNvPr id="760837" name="Rectangle 5"/>
          <p:cNvSpPr>
            <a:spLocks noChangeArrowheads="1"/>
          </p:cNvSpPr>
          <p:nvPr/>
        </p:nvSpPr>
        <p:spPr bwMode="auto">
          <a:xfrm>
            <a:off x="5029200" y="6096000"/>
            <a:ext cx="2743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i="0">
                <a:solidFill>
                  <a:schemeClr val="hlink"/>
                </a:solidFill>
                <a:latin typeface="GoudyOlSt BT" charset="0"/>
              </a:rPr>
              <a:t>Solidago ‘Peter Pan’</a:t>
            </a:r>
          </a:p>
        </p:txBody>
      </p:sp>
    </p:spTree>
  </p:cSld>
  <p:clrMapOvr>
    <a:masterClrMapping/>
  </p:clrMapOvr>
  <p:timing>
    <p:tnLst>
      <p:par>
        <p:cTn id="1" dur="indefinite" restart="never" nodeType="tmRoot"/>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8DF5A439-C5CC-C940-B1FB-22580CCC69AA}" type="slidenum">
              <a:rPr lang="en-US" altLang="en-US"/>
              <a:pPr/>
              <a:t>208</a:t>
            </a:fld>
            <a:endParaRPr lang="en-US" altLang="en-US"/>
          </a:p>
        </p:txBody>
      </p:sp>
      <p:pic>
        <p:nvPicPr>
          <p:cNvPr id="761858" name="Picture 2" descr="asclepiasbloom"/>
          <p:cNvPicPr>
            <a:picLocks noChangeAspect="1" noChangeArrowheads="1"/>
          </p:cNvPicPr>
          <p:nvPr/>
        </p:nvPicPr>
        <p:blipFill>
          <a:blip r:embed="rId2">
            <a:lum contrast="34000"/>
            <a:extLst>
              <a:ext uri="{28A0092B-C50C-407E-A947-70E740481C1C}">
                <a14:useLocalDpi xmlns:a14="http://schemas.microsoft.com/office/drawing/2010/main" val="0"/>
              </a:ext>
            </a:extLst>
          </a:blip>
          <a:srcRect/>
          <a:stretch>
            <a:fillRect/>
          </a:stretch>
        </p:blipFill>
        <p:spPr bwMode="auto">
          <a:xfrm>
            <a:off x="3200400" y="1676400"/>
            <a:ext cx="5257800" cy="4295775"/>
          </a:xfrm>
          <a:prstGeom prst="rect">
            <a:avLst/>
          </a:prstGeom>
          <a:noFill/>
          <a:extLst>
            <a:ext uri="{909E8E84-426E-40DD-AFC4-6F175D3DCCD1}">
              <a14:hiddenFill xmlns:a14="http://schemas.microsoft.com/office/drawing/2010/main">
                <a:solidFill>
                  <a:srgbClr val="FFFFFF"/>
                </a:solidFill>
              </a14:hiddenFill>
            </a:ext>
          </a:extLst>
        </p:spPr>
      </p:pic>
      <p:sp>
        <p:nvSpPr>
          <p:cNvPr id="761859" name="Rectangle 3"/>
          <p:cNvSpPr>
            <a:spLocks noChangeArrowheads="1"/>
          </p:cNvSpPr>
          <p:nvPr/>
        </p:nvSpPr>
        <p:spPr bwMode="auto">
          <a:xfrm>
            <a:off x="457200" y="1219200"/>
            <a:ext cx="2667000" cy="502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0">
                <a:solidFill>
                  <a:srgbClr val="FF00FF"/>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marL="342900" indent="-342900">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fontAlgn="base">
              <a:spcBef>
                <a:spcPct val="0"/>
              </a:spcBef>
              <a:spcAft>
                <a:spcPct val="0"/>
              </a:spcAft>
              <a:defRPr sz="2400">
                <a:solidFill>
                  <a:schemeClr val="tx1"/>
                </a:solidFill>
                <a:latin typeface="Times New Roman" charset="0"/>
              </a:defRPr>
            </a:lvl6pPr>
            <a:lvl7pPr marL="2971800" indent="-228600" fontAlgn="base">
              <a:spcBef>
                <a:spcPct val="0"/>
              </a:spcBef>
              <a:spcAft>
                <a:spcPct val="0"/>
              </a:spcAft>
              <a:defRPr sz="2400">
                <a:solidFill>
                  <a:schemeClr val="tx1"/>
                </a:solidFill>
                <a:latin typeface="Times New Roman" charset="0"/>
              </a:defRPr>
            </a:lvl7pPr>
            <a:lvl8pPr marL="3429000" indent="-228600" fontAlgn="base">
              <a:spcBef>
                <a:spcPct val="0"/>
              </a:spcBef>
              <a:spcAft>
                <a:spcPct val="0"/>
              </a:spcAft>
              <a:defRPr sz="2400">
                <a:solidFill>
                  <a:schemeClr val="tx1"/>
                </a:solidFill>
                <a:latin typeface="Times New Roman" charset="0"/>
              </a:defRPr>
            </a:lvl8pPr>
            <a:lvl9pPr marL="3886200" indent="-228600" fontAlgn="base">
              <a:spcBef>
                <a:spcPct val="0"/>
              </a:spcBef>
              <a:spcAft>
                <a:spcPct val="0"/>
              </a:spcAft>
              <a:defRPr sz="2400">
                <a:solidFill>
                  <a:schemeClr val="tx1"/>
                </a:solidFill>
                <a:latin typeface="Times New Roman" charset="0"/>
              </a:defRPr>
            </a:lvl9pPr>
          </a:lstStyle>
          <a:p>
            <a:pPr>
              <a:lnSpc>
                <a:spcPct val="70000"/>
              </a:lnSpc>
              <a:spcBef>
                <a:spcPct val="5000"/>
              </a:spcBef>
            </a:pPr>
            <a:endParaRPr lang="en-US" altLang="en-US" i="0">
              <a:solidFill>
                <a:srgbClr val="FF00FF"/>
              </a:solidFill>
              <a:latin typeface="Bernhard Modern Roman" charset="0"/>
            </a:endParaRPr>
          </a:p>
          <a:p>
            <a:pPr>
              <a:lnSpc>
                <a:spcPct val="70000"/>
              </a:lnSpc>
              <a:spcBef>
                <a:spcPct val="5000"/>
              </a:spcBef>
            </a:pPr>
            <a:r>
              <a:rPr lang="en-US" altLang="en-US" sz="2000" i="0">
                <a:solidFill>
                  <a:srgbClr val="FF00FF"/>
                </a:solidFill>
                <a:latin typeface="Bernhard Modern Roman" charset="0"/>
              </a:rPr>
              <a:t>Characteristics:  </a:t>
            </a:r>
            <a:endParaRPr lang="en-US" altLang="en-US" sz="2000" i="0">
              <a:solidFill>
                <a:srgbClr val="FFFF00"/>
              </a:solidFill>
              <a:latin typeface="Bernhard Modern Roman" charset="0"/>
            </a:endParaRPr>
          </a:p>
          <a:p>
            <a:pPr>
              <a:lnSpc>
                <a:spcPct val="70000"/>
              </a:lnSpc>
              <a:spcBef>
                <a:spcPct val="5000"/>
              </a:spcBef>
            </a:pPr>
            <a:r>
              <a:rPr lang="en-US" altLang="en-US" sz="2000" i="0">
                <a:solidFill>
                  <a:srgbClr val="FFFF00"/>
                </a:solidFill>
                <a:latin typeface="Bernhard Modern Roman" charset="0"/>
              </a:rPr>
              <a:t>	</a:t>
            </a:r>
            <a:r>
              <a:rPr lang="en-US" altLang="en-US" sz="2000" i="0">
                <a:solidFill>
                  <a:schemeClr val="bg1"/>
                </a:solidFill>
                <a:latin typeface="Bernhard Modern Roman" charset="0"/>
              </a:rPr>
              <a:t>Nectar source</a:t>
            </a:r>
          </a:p>
          <a:p>
            <a:pPr>
              <a:lnSpc>
                <a:spcPct val="70000"/>
              </a:lnSpc>
              <a:spcBef>
                <a:spcPct val="5000"/>
              </a:spcBef>
            </a:pPr>
            <a:r>
              <a:rPr lang="en-US" altLang="en-US" sz="2000" i="0">
                <a:solidFill>
                  <a:schemeClr val="bg1"/>
                </a:solidFill>
                <a:latin typeface="Bernhard Modern Roman" charset="0"/>
              </a:rPr>
              <a:t>	Drought resistant</a:t>
            </a:r>
          </a:p>
          <a:p>
            <a:pPr>
              <a:lnSpc>
                <a:spcPct val="70000"/>
              </a:lnSpc>
              <a:spcBef>
                <a:spcPct val="5000"/>
              </a:spcBef>
            </a:pPr>
            <a:r>
              <a:rPr lang="en-US" altLang="en-US" sz="2000" i="0">
                <a:solidFill>
                  <a:schemeClr val="bg1"/>
                </a:solidFill>
                <a:latin typeface="Bernhard Modern Roman" charset="0"/>
              </a:rPr>
              <a:t>	18 to 30 inches tall</a:t>
            </a:r>
          </a:p>
          <a:p>
            <a:pPr>
              <a:lnSpc>
                <a:spcPct val="70000"/>
              </a:lnSpc>
              <a:spcBef>
                <a:spcPct val="5000"/>
              </a:spcBef>
            </a:pPr>
            <a:endParaRPr lang="en-US" altLang="en-US" sz="2000" i="0">
              <a:solidFill>
                <a:srgbClr val="FF00FF"/>
              </a:solidFill>
              <a:latin typeface="Bernhard Modern Roman" charset="0"/>
            </a:endParaRPr>
          </a:p>
          <a:p>
            <a:pPr>
              <a:lnSpc>
                <a:spcPct val="70000"/>
              </a:lnSpc>
              <a:spcBef>
                <a:spcPct val="5000"/>
              </a:spcBef>
            </a:pPr>
            <a:r>
              <a:rPr lang="en-US" altLang="en-US" sz="2000" i="0">
                <a:solidFill>
                  <a:srgbClr val="FF00FF"/>
                </a:solidFill>
                <a:latin typeface="Bernhard Modern Roman" charset="0"/>
              </a:rPr>
              <a:t>Location:</a:t>
            </a:r>
          </a:p>
          <a:p>
            <a:pPr>
              <a:lnSpc>
                <a:spcPct val="70000"/>
              </a:lnSpc>
              <a:spcBef>
                <a:spcPct val="5000"/>
              </a:spcBef>
            </a:pPr>
            <a:r>
              <a:rPr lang="en-US" altLang="en-US" sz="2000" i="0">
                <a:solidFill>
                  <a:srgbClr val="FFFF00"/>
                </a:solidFill>
                <a:latin typeface="Bernhard Modern Roman" charset="0"/>
              </a:rPr>
              <a:t>	</a:t>
            </a:r>
            <a:r>
              <a:rPr lang="en-US" altLang="en-US" sz="2000" i="0">
                <a:solidFill>
                  <a:schemeClr val="bg1"/>
                </a:solidFill>
                <a:latin typeface="Bernhard Modern Roman" charset="0"/>
              </a:rPr>
              <a:t>Full sun</a:t>
            </a:r>
          </a:p>
          <a:p>
            <a:pPr>
              <a:lnSpc>
                <a:spcPct val="70000"/>
              </a:lnSpc>
              <a:spcBef>
                <a:spcPct val="5000"/>
              </a:spcBef>
            </a:pPr>
            <a:endParaRPr lang="en-US" altLang="en-US" sz="2000" i="0">
              <a:solidFill>
                <a:srgbClr val="FFFF00"/>
              </a:solidFill>
              <a:latin typeface="Bernhard Modern Roman" charset="0"/>
            </a:endParaRPr>
          </a:p>
          <a:p>
            <a:pPr>
              <a:lnSpc>
                <a:spcPct val="70000"/>
              </a:lnSpc>
              <a:spcBef>
                <a:spcPct val="5000"/>
              </a:spcBef>
            </a:pPr>
            <a:r>
              <a:rPr lang="en-US" altLang="en-US" sz="2000" i="0">
                <a:solidFill>
                  <a:srgbClr val="FF00FF"/>
                </a:solidFill>
                <a:latin typeface="Bernhard Modern Roman" charset="0"/>
              </a:rPr>
              <a:t>Plant Spacing:</a:t>
            </a:r>
          </a:p>
          <a:p>
            <a:pPr>
              <a:lnSpc>
                <a:spcPct val="70000"/>
              </a:lnSpc>
              <a:spcBef>
                <a:spcPct val="5000"/>
              </a:spcBef>
            </a:pPr>
            <a:r>
              <a:rPr lang="en-US" altLang="en-US" sz="2000" i="0">
                <a:solidFill>
                  <a:srgbClr val="FFFF00"/>
                </a:solidFill>
                <a:latin typeface="Bernhard Modern Roman" charset="0"/>
              </a:rPr>
              <a:t>	</a:t>
            </a:r>
            <a:r>
              <a:rPr lang="en-US" altLang="en-US" sz="2000" i="0">
                <a:solidFill>
                  <a:schemeClr val="bg1"/>
                </a:solidFill>
                <a:latin typeface="Bernhard Modern Roman" charset="0"/>
              </a:rPr>
              <a:t>10 inch centers</a:t>
            </a:r>
          </a:p>
          <a:p>
            <a:pPr>
              <a:lnSpc>
                <a:spcPct val="70000"/>
              </a:lnSpc>
              <a:spcBef>
                <a:spcPct val="5000"/>
              </a:spcBef>
            </a:pPr>
            <a:endParaRPr lang="en-US" altLang="en-US" sz="2000" i="0">
              <a:solidFill>
                <a:srgbClr val="FFFF00"/>
              </a:solidFill>
              <a:latin typeface="Bernhard Modern Roman" charset="0"/>
            </a:endParaRPr>
          </a:p>
          <a:p>
            <a:pPr>
              <a:lnSpc>
                <a:spcPct val="70000"/>
              </a:lnSpc>
              <a:spcBef>
                <a:spcPct val="5000"/>
              </a:spcBef>
            </a:pPr>
            <a:r>
              <a:rPr lang="en-US" altLang="en-US" sz="2000" i="0">
                <a:solidFill>
                  <a:srgbClr val="FF00FF"/>
                </a:solidFill>
                <a:latin typeface="Bernhard Modern Roman" charset="0"/>
              </a:rPr>
              <a:t>Care and Feeding:  </a:t>
            </a:r>
          </a:p>
          <a:p>
            <a:pPr>
              <a:lnSpc>
                <a:spcPct val="70000"/>
              </a:lnSpc>
              <a:spcBef>
                <a:spcPct val="5000"/>
              </a:spcBef>
            </a:pPr>
            <a:r>
              <a:rPr lang="en-US" altLang="en-US" sz="2000" i="0">
                <a:solidFill>
                  <a:srgbClr val="FFFF00"/>
                </a:solidFill>
                <a:latin typeface="Bernhard Modern Roman" charset="0"/>
              </a:rPr>
              <a:t>	</a:t>
            </a:r>
            <a:r>
              <a:rPr lang="en-US" altLang="en-US" sz="2000" i="0">
                <a:solidFill>
                  <a:schemeClr val="bg1"/>
                </a:solidFill>
                <a:latin typeface="Bernhard Modern Roman" charset="0"/>
              </a:rPr>
              <a:t>Moderate fertility  </a:t>
            </a:r>
          </a:p>
          <a:p>
            <a:pPr>
              <a:lnSpc>
                <a:spcPct val="70000"/>
              </a:lnSpc>
              <a:spcBef>
                <a:spcPct val="5000"/>
              </a:spcBef>
            </a:pPr>
            <a:r>
              <a:rPr lang="en-US" altLang="en-US" sz="2000" i="0">
                <a:solidFill>
                  <a:schemeClr val="bg1"/>
                </a:solidFill>
                <a:latin typeface="Bernhard Modern Roman" charset="0"/>
              </a:rPr>
              <a:t>	Deer resistant</a:t>
            </a:r>
          </a:p>
          <a:p>
            <a:pPr>
              <a:lnSpc>
                <a:spcPct val="70000"/>
              </a:lnSpc>
              <a:spcBef>
                <a:spcPct val="5000"/>
              </a:spcBef>
            </a:pPr>
            <a:endParaRPr lang="en-US" altLang="en-US" sz="2000" i="0">
              <a:solidFill>
                <a:srgbClr val="FFFF00"/>
              </a:solidFill>
              <a:latin typeface="Bernhard Modern Roman" charset="0"/>
            </a:endParaRPr>
          </a:p>
          <a:p>
            <a:pPr>
              <a:lnSpc>
                <a:spcPct val="70000"/>
              </a:lnSpc>
              <a:spcBef>
                <a:spcPct val="5000"/>
              </a:spcBef>
            </a:pPr>
            <a:r>
              <a:rPr lang="en-US" altLang="en-US" sz="2000" i="0">
                <a:solidFill>
                  <a:srgbClr val="FF00FF"/>
                </a:solidFill>
                <a:latin typeface="Bernhard Modern Roman" charset="0"/>
              </a:rPr>
              <a:t>Bloom Period:	</a:t>
            </a:r>
          </a:p>
          <a:p>
            <a:pPr>
              <a:lnSpc>
                <a:spcPct val="70000"/>
              </a:lnSpc>
              <a:spcBef>
                <a:spcPct val="5000"/>
              </a:spcBef>
            </a:pPr>
            <a:r>
              <a:rPr lang="en-US" altLang="en-US" sz="2000" i="0">
                <a:solidFill>
                  <a:srgbClr val="FFFF00"/>
                </a:solidFill>
                <a:latin typeface="Bernhard Modern Roman" charset="0"/>
              </a:rPr>
              <a:t>	</a:t>
            </a:r>
            <a:r>
              <a:rPr lang="en-US" altLang="en-US" sz="2000" i="0">
                <a:solidFill>
                  <a:schemeClr val="bg1"/>
                </a:solidFill>
                <a:latin typeface="Bernhard Modern Roman" charset="0"/>
              </a:rPr>
              <a:t>June – August</a:t>
            </a:r>
          </a:p>
          <a:p>
            <a:pPr>
              <a:lnSpc>
                <a:spcPct val="70000"/>
              </a:lnSpc>
              <a:spcBef>
                <a:spcPct val="5000"/>
              </a:spcBef>
            </a:pPr>
            <a:endParaRPr lang="en-US" altLang="en-US" sz="2000" i="0">
              <a:solidFill>
                <a:srgbClr val="FFFF00"/>
              </a:solidFill>
              <a:latin typeface="Bernhard Modern Roman" charset="0"/>
            </a:endParaRPr>
          </a:p>
          <a:p>
            <a:pPr>
              <a:lnSpc>
                <a:spcPct val="70000"/>
              </a:lnSpc>
              <a:spcBef>
                <a:spcPct val="5000"/>
              </a:spcBef>
            </a:pPr>
            <a:r>
              <a:rPr lang="en-US" altLang="en-US" sz="2000" i="0">
                <a:solidFill>
                  <a:srgbClr val="FF00FF"/>
                </a:solidFill>
                <a:latin typeface="Bernhard Modern Roman" charset="0"/>
              </a:rPr>
              <a:t>Culture Concerns:</a:t>
            </a:r>
          </a:p>
          <a:p>
            <a:pPr>
              <a:lnSpc>
                <a:spcPct val="70000"/>
              </a:lnSpc>
              <a:spcBef>
                <a:spcPct val="5000"/>
              </a:spcBef>
            </a:pPr>
            <a:r>
              <a:rPr lang="en-US" altLang="en-US" sz="2000" i="0">
                <a:solidFill>
                  <a:srgbClr val="FFFF00"/>
                </a:solidFill>
                <a:latin typeface="Bernhard Modern Roman" charset="0"/>
              </a:rPr>
              <a:t>	</a:t>
            </a:r>
            <a:r>
              <a:rPr lang="en-US" altLang="en-US" sz="2000" i="0">
                <a:solidFill>
                  <a:schemeClr val="bg1"/>
                </a:solidFill>
                <a:latin typeface="Bernhard Modern Roman" charset="0"/>
              </a:rPr>
              <a:t>Comes up late – mark location</a:t>
            </a:r>
          </a:p>
          <a:p>
            <a:pPr>
              <a:lnSpc>
                <a:spcPct val="70000"/>
              </a:lnSpc>
              <a:spcBef>
                <a:spcPct val="5000"/>
              </a:spcBef>
            </a:pPr>
            <a:endParaRPr lang="en-US" altLang="en-US" i="0">
              <a:solidFill>
                <a:schemeClr val="hlink"/>
              </a:solidFill>
              <a:latin typeface="GoudyOlSt BT" charset="0"/>
            </a:endParaRPr>
          </a:p>
        </p:txBody>
      </p:sp>
      <p:sp>
        <p:nvSpPr>
          <p:cNvPr id="761860" name="Rectangle 4"/>
          <p:cNvSpPr>
            <a:spLocks noChangeArrowheads="1"/>
          </p:cNvSpPr>
          <p:nvPr/>
        </p:nvSpPr>
        <p:spPr bwMode="auto">
          <a:xfrm>
            <a:off x="2611438" y="304800"/>
            <a:ext cx="4129087" cy="8239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spAutoFit/>
          </a:bodyPr>
          <a:lstStyle/>
          <a:p>
            <a:pPr algn="ctr"/>
            <a:r>
              <a:rPr lang="en-US" altLang="en-US" sz="4800" i="0">
                <a:solidFill>
                  <a:srgbClr val="FFFF00"/>
                </a:solidFill>
                <a:latin typeface="GoudyOlSt BT" charset="0"/>
              </a:rPr>
              <a:t>Butterfly Weed</a:t>
            </a:r>
          </a:p>
        </p:txBody>
      </p:sp>
      <p:sp>
        <p:nvSpPr>
          <p:cNvPr id="761861" name="Rectangle 5"/>
          <p:cNvSpPr>
            <a:spLocks noChangeArrowheads="1"/>
          </p:cNvSpPr>
          <p:nvPr/>
        </p:nvSpPr>
        <p:spPr bwMode="auto">
          <a:xfrm>
            <a:off x="4495800" y="60198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altLang="en-US" i="0">
                <a:solidFill>
                  <a:schemeClr val="hlink"/>
                </a:solidFill>
                <a:latin typeface="GoudyOlSt BT" charset="0"/>
              </a:rPr>
              <a:t>Asclepias tuberosa</a:t>
            </a:r>
          </a:p>
        </p:txBody>
      </p:sp>
    </p:spTree>
  </p:cSld>
  <p:clrMapOvr>
    <a:masterClrMapping/>
  </p:clrMapOvr>
  <p:timing>
    <p:tnLst>
      <p:par>
        <p:cTn id="1" dur="indefinite" restart="never" nodeType="tmRoot"/>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4"/>
          <p:cNvSpPr>
            <a:spLocks noGrp="1"/>
          </p:cNvSpPr>
          <p:nvPr>
            <p:ph type="sldNum" sz="quarter" idx="12"/>
          </p:nvPr>
        </p:nvSpPr>
        <p:spPr/>
        <p:txBody>
          <a:bodyPr/>
          <a:lstStyle/>
          <a:p>
            <a:fld id="{81C40EE1-8B74-F84D-935C-CF72EAB80F8A}" type="slidenum">
              <a:rPr lang="en-US" altLang="en-US"/>
              <a:pPr/>
              <a:t>209</a:t>
            </a:fld>
            <a:endParaRPr lang="en-US" altLang="en-US"/>
          </a:p>
        </p:txBody>
      </p:sp>
      <p:sp>
        <p:nvSpPr>
          <p:cNvPr id="762882" name="Rectangle 2"/>
          <p:cNvSpPr>
            <a:spLocks noChangeArrowheads="1"/>
          </p:cNvSpPr>
          <p:nvPr/>
        </p:nvSpPr>
        <p:spPr bwMode="auto">
          <a:xfrm>
            <a:off x="1371600" y="381000"/>
            <a:ext cx="6762750" cy="823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4800" i="0">
                <a:solidFill>
                  <a:srgbClr val="FFFF00"/>
                </a:solidFill>
                <a:latin typeface="GoudyOlSt BT" charset="0"/>
              </a:rPr>
              <a:t>South American Verbena</a:t>
            </a:r>
          </a:p>
        </p:txBody>
      </p:sp>
      <p:pic>
        <p:nvPicPr>
          <p:cNvPr id="762883" name="Picture 3" descr="BOANIER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0400" y="2209800"/>
            <a:ext cx="5353050" cy="3705225"/>
          </a:xfrm>
          <a:prstGeom prst="rect">
            <a:avLst/>
          </a:prstGeom>
          <a:noFill/>
          <a:extLst>
            <a:ext uri="{909E8E84-426E-40DD-AFC4-6F175D3DCCD1}">
              <a14:hiddenFill xmlns:a14="http://schemas.microsoft.com/office/drawing/2010/main">
                <a:solidFill>
                  <a:srgbClr val="FFFFFF"/>
                </a:solidFill>
              </a14:hiddenFill>
            </a:ext>
          </a:extLst>
        </p:spPr>
      </p:pic>
      <p:sp>
        <p:nvSpPr>
          <p:cNvPr id="762884" name="Rectangle 4"/>
          <p:cNvSpPr>
            <a:spLocks noChangeArrowheads="1"/>
          </p:cNvSpPr>
          <p:nvPr/>
        </p:nvSpPr>
        <p:spPr bwMode="auto">
          <a:xfrm>
            <a:off x="457200" y="1219200"/>
            <a:ext cx="2667000" cy="502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0">
                <a:solidFill>
                  <a:srgbClr val="FF00FF"/>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marL="342900" indent="-342900">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fontAlgn="base">
              <a:spcBef>
                <a:spcPct val="0"/>
              </a:spcBef>
              <a:spcAft>
                <a:spcPct val="0"/>
              </a:spcAft>
              <a:defRPr sz="2400">
                <a:solidFill>
                  <a:schemeClr val="tx1"/>
                </a:solidFill>
                <a:latin typeface="Times New Roman" charset="0"/>
              </a:defRPr>
            </a:lvl6pPr>
            <a:lvl7pPr marL="2971800" indent="-228600" fontAlgn="base">
              <a:spcBef>
                <a:spcPct val="0"/>
              </a:spcBef>
              <a:spcAft>
                <a:spcPct val="0"/>
              </a:spcAft>
              <a:defRPr sz="2400">
                <a:solidFill>
                  <a:schemeClr val="tx1"/>
                </a:solidFill>
                <a:latin typeface="Times New Roman" charset="0"/>
              </a:defRPr>
            </a:lvl7pPr>
            <a:lvl8pPr marL="3429000" indent="-228600" fontAlgn="base">
              <a:spcBef>
                <a:spcPct val="0"/>
              </a:spcBef>
              <a:spcAft>
                <a:spcPct val="0"/>
              </a:spcAft>
              <a:defRPr sz="2400">
                <a:solidFill>
                  <a:schemeClr val="tx1"/>
                </a:solidFill>
                <a:latin typeface="Times New Roman" charset="0"/>
              </a:defRPr>
            </a:lvl8pPr>
            <a:lvl9pPr marL="3886200" indent="-228600" fontAlgn="base">
              <a:spcBef>
                <a:spcPct val="0"/>
              </a:spcBef>
              <a:spcAft>
                <a:spcPct val="0"/>
              </a:spcAft>
              <a:defRPr sz="2400">
                <a:solidFill>
                  <a:schemeClr val="tx1"/>
                </a:solidFill>
                <a:latin typeface="Times New Roman" charset="0"/>
              </a:defRPr>
            </a:lvl9pPr>
          </a:lstStyle>
          <a:p>
            <a:pPr>
              <a:lnSpc>
                <a:spcPct val="70000"/>
              </a:lnSpc>
              <a:spcBef>
                <a:spcPct val="5000"/>
              </a:spcBef>
            </a:pPr>
            <a:endParaRPr lang="en-US" altLang="en-US" i="0">
              <a:solidFill>
                <a:srgbClr val="FF00FF"/>
              </a:solidFill>
              <a:latin typeface="Bernhard Modern Roman" charset="0"/>
            </a:endParaRPr>
          </a:p>
          <a:p>
            <a:pPr>
              <a:lnSpc>
                <a:spcPct val="70000"/>
              </a:lnSpc>
              <a:spcBef>
                <a:spcPct val="5000"/>
              </a:spcBef>
            </a:pPr>
            <a:r>
              <a:rPr lang="en-US" altLang="en-US" sz="2000" i="0">
                <a:solidFill>
                  <a:srgbClr val="FF00FF"/>
                </a:solidFill>
                <a:latin typeface="Bernhard Modern Roman" charset="0"/>
              </a:rPr>
              <a:t>Characteristics:  </a:t>
            </a:r>
            <a:endParaRPr lang="en-US" altLang="en-US" sz="2000" i="0">
              <a:solidFill>
                <a:srgbClr val="FFFF00"/>
              </a:solidFill>
              <a:latin typeface="Bernhard Modern Roman" charset="0"/>
            </a:endParaRPr>
          </a:p>
          <a:p>
            <a:pPr>
              <a:lnSpc>
                <a:spcPct val="70000"/>
              </a:lnSpc>
              <a:spcBef>
                <a:spcPct val="5000"/>
              </a:spcBef>
            </a:pPr>
            <a:r>
              <a:rPr lang="en-US" altLang="en-US" sz="2000" i="0">
                <a:solidFill>
                  <a:srgbClr val="FFFF00"/>
                </a:solidFill>
                <a:latin typeface="Bernhard Modern Roman" charset="0"/>
              </a:rPr>
              <a:t>	</a:t>
            </a:r>
            <a:r>
              <a:rPr lang="en-US" altLang="en-US" sz="2000" i="0">
                <a:solidFill>
                  <a:schemeClr val="bg1"/>
                </a:solidFill>
                <a:latin typeface="Bernhard Modern Roman" charset="0"/>
              </a:rPr>
              <a:t>Nectar source</a:t>
            </a:r>
          </a:p>
          <a:p>
            <a:pPr>
              <a:lnSpc>
                <a:spcPct val="70000"/>
              </a:lnSpc>
              <a:spcBef>
                <a:spcPct val="5000"/>
              </a:spcBef>
            </a:pPr>
            <a:r>
              <a:rPr lang="en-US" altLang="en-US" sz="2000" i="0">
                <a:solidFill>
                  <a:schemeClr val="bg1"/>
                </a:solidFill>
                <a:latin typeface="Bernhard Modern Roman" charset="0"/>
              </a:rPr>
              <a:t>	Drought resistant</a:t>
            </a:r>
          </a:p>
          <a:p>
            <a:pPr>
              <a:lnSpc>
                <a:spcPct val="70000"/>
              </a:lnSpc>
              <a:spcBef>
                <a:spcPct val="5000"/>
              </a:spcBef>
            </a:pPr>
            <a:r>
              <a:rPr lang="en-US" altLang="en-US" sz="2000" i="0">
                <a:solidFill>
                  <a:schemeClr val="bg1"/>
                </a:solidFill>
                <a:latin typeface="Bernhard Modern Roman" charset="0"/>
              </a:rPr>
              <a:t>	36-48 inches tall</a:t>
            </a:r>
          </a:p>
          <a:p>
            <a:pPr>
              <a:lnSpc>
                <a:spcPct val="70000"/>
              </a:lnSpc>
              <a:spcBef>
                <a:spcPct val="5000"/>
              </a:spcBef>
            </a:pPr>
            <a:endParaRPr lang="en-US" altLang="en-US" sz="2000" i="0">
              <a:solidFill>
                <a:srgbClr val="FF00FF"/>
              </a:solidFill>
              <a:latin typeface="Bernhard Modern Roman" charset="0"/>
            </a:endParaRPr>
          </a:p>
          <a:p>
            <a:pPr>
              <a:lnSpc>
                <a:spcPct val="70000"/>
              </a:lnSpc>
              <a:spcBef>
                <a:spcPct val="5000"/>
              </a:spcBef>
            </a:pPr>
            <a:r>
              <a:rPr lang="en-US" altLang="en-US" sz="2000" i="0">
                <a:solidFill>
                  <a:srgbClr val="FF00FF"/>
                </a:solidFill>
                <a:latin typeface="Bernhard Modern Roman" charset="0"/>
              </a:rPr>
              <a:t>Location:</a:t>
            </a:r>
          </a:p>
          <a:p>
            <a:pPr>
              <a:lnSpc>
                <a:spcPct val="70000"/>
              </a:lnSpc>
              <a:spcBef>
                <a:spcPct val="5000"/>
              </a:spcBef>
            </a:pPr>
            <a:r>
              <a:rPr lang="en-US" altLang="en-US" sz="2000" i="0">
                <a:solidFill>
                  <a:srgbClr val="FFFF00"/>
                </a:solidFill>
                <a:latin typeface="Bernhard Modern Roman" charset="0"/>
              </a:rPr>
              <a:t>	</a:t>
            </a:r>
            <a:r>
              <a:rPr lang="en-US" altLang="en-US" sz="2000" i="0">
                <a:solidFill>
                  <a:schemeClr val="bg1"/>
                </a:solidFill>
                <a:latin typeface="Bernhard Modern Roman" charset="0"/>
              </a:rPr>
              <a:t>Full sun</a:t>
            </a:r>
          </a:p>
          <a:p>
            <a:pPr>
              <a:lnSpc>
                <a:spcPct val="70000"/>
              </a:lnSpc>
              <a:spcBef>
                <a:spcPct val="5000"/>
              </a:spcBef>
            </a:pPr>
            <a:endParaRPr lang="en-US" altLang="en-US" sz="2000" i="0">
              <a:solidFill>
                <a:srgbClr val="FFFF00"/>
              </a:solidFill>
              <a:latin typeface="Bernhard Modern Roman" charset="0"/>
            </a:endParaRPr>
          </a:p>
          <a:p>
            <a:pPr>
              <a:lnSpc>
                <a:spcPct val="70000"/>
              </a:lnSpc>
              <a:spcBef>
                <a:spcPct val="5000"/>
              </a:spcBef>
            </a:pPr>
            <a:r>
              <a:rPr lang="en-US" altLang="en-US" sz="2000" i="0">
                <a:solidFill>
                  <a:srgbClr val="FF00FF"/>
                </a:solidFill>
                <a:latin typeface="Bernhard Modern Roman" charset="0"/>
              </a:rPr>
              <a:t>Plant Spacing: </a:t>
            </a:r>
            <a:endParaRPr lang="en-US" altLang="en-US" sz="2000" i="0">
              <a:solidFill>
                <a:schemeClr val="bg1"/>
              </a:solidFill>
              <a:latin typeface="Bernhard Modern Roman" charset="0"/>
            </a:endParaRPr>
          </a:p>
          <a:p>
            <a:pPr>
              <a:lnSpc>
                <a:spcPct val="70000"/>
              </a:lnSpc>
              <a:spcBef>
                <a:spcPct val="5000"/>
              </a:spcBef>
            </a:pPr>
            <a:r>
              <a:rPr lang="en-US" altLang="en-US" sz="2000" i="0">
                <a:solidFill>
                  <a:srgbClr val="FFFF00"/>
                </a:solidFill>
                <a:latin typeface="Bernhard Modern Roman" charset="0"/>
              </a:rPr>
              <a:t>	</a:t>
            </a:r>
            <a:r>
              <a:rPr lang="en-US" altLang="en-US" sz="2000" i="0">
                <a:solidFill>
                  <a:schemeClr val="bg1"/>
                </a:solidFill>
                <a:latin typeface="Bernhard Modern Roman" charset="0"/>
              </a:rPr>
              <a:t>8</a:t>
            </a:r>
            <a:r>
              <a:rPr lang="en-US" altLang="en-US" sz="2000" i="0">
                <a:solidFill>
                  <a:srgbClr val="FFFF00"/>
                </a:solidFill>
                <a:latin typeface="Bernhard Modern Roman" charset="0"/>
              </a:rPr>
              <a:t>-</a:t>
            </a:r>
            <a:r>
              <a:rPr lang="en-US" altLang="en-US" sz="2000" i="0">
                <a:solidFill>
                  <a:schemeClr val="bg1"/>
                </a:solidFill>
                <a:latin typeface="Bernhard Modern Roman" charset="0"/>
              </a:rPr>
              <a:t>12 inch centers</a:t>
            </a:r>
          </a:p>
          <a:p>
            <a:pPr>
              <a:lnSpc>
                <a:spcPct val="70000"/>
              </a:lnSpc>
              <a:spcBef>
                <a:spcPct val="5000"/>
              </a:spcBef>
            </a:pPr>
            <a:endParaRPr lang="en-US" altLang="en-US" sz="2000" i="0">
              <a:solidFill>
                <a:srgbClr val="FFFF00"/>
              </a:solidFill>
              <a:latin typeface="Bernhard Modern Roman" charset="0"/>
            </a:endParaRPr>
          </a:p>
          <a:p>
            <a:pPr>
              <a:lnSpc>
                <a:spcPct val="70000"/>
              </a:lnSpc>
              <a:spcBef>
                <a:spcPct val="5000"/>
              </a:spcBef>
            </a:pPr>
            <a:r>
              <a:rPr lang="en-US" altLang="en-US" sz="2000" i="0">
                <a:solidFill>
                  <a:srgbClr val="FF00FF"/>
                </a:solidFill>
                <a:latin typeface="Bernhard Modern Roman" charset="0"/>
              </a:rPr>
              <a:t>Care and Feeding:  </a:t>
            </a:r>
          </a:p>
          <a:p>
            <a:pPr>
              <a:lnSpc>
                <a:spcPct val="70000"/>
              </a:lnSpc>
              <a:spcBef>
                <a:spcPct val="5000"/>
              </a:spcBef>
            </a:pPr>
            <a:r>
              <a:rPr lang="en-US" altLang="en-US" sz="2000" i="0">
                <a:solidFill>
                  <a:srgbClr val="FFFF00"/>
                </a:solidFill>
                <a:latin typeface="Bernhard Modern Roman" charset="0"/>
              </a:rPr>
              <a:t>	</a:t>
            </a:r>
            <a:r>
              <a:rPr lang="en-US" altLang="en-US" sz="2000" i="0">
                <a:solidFill>
                  <a:schemeClr val="bg1"/>
                </a:solidFill>
                <a:latin typeface="Bernhard Modern Roman" charset="0"/>
              </a:rPr>
              <a:t>Moderate fertility  </a:t>
            </a:r>
          </a:p>
          <a:p>
            <a:pPr>
              <a:lnSpc>
                <a:spcPct val="70000"/>
              </a:lnSpc>
              <a:spcBef>
                <a:spcPct val="5000"/>
              </a:spcBef>
            </a:pPr>
            <a:r>
              <a:rPr lang="en-US" altLang="en-US" sz="2000" i="0">
                <a:solidFill>
                  <a:schemeClr val="bg1"/>
                </a:solidFill>
                <a:latin typeface="Bernhard Modern Roman" charset="0"/>
              </a:rPr>
              <a:t>	Deer resistant</a:t>
            </a:r>
          </a:p>
          <a:p>
            <a:pPr>
              <a:lnSpc>
                <a:spcPct val="70000"/>
              </a:lnSpc>
              <a:spcBef>
                <a:spcPct val="5000"/>
              </a:spcBef>
            </a:pPr>
            <a:endParaRPr lang="en-US" altLang="en-US" sz="2000" i="0">
              <a:solidFill>
                <a:srgbClr val="FFFF00"/>
              </a:solidFill>
              <a:latin typeface="Bernhard Modern Roman" charset="0"/>
            </a:endParaRPr>
          </a:p>
          <a:p>
            <a:pPr>
              <a:lnSpc>
                <a:spcPct val="70000"/>
              </a:lnSpc>
              <a:spcBef>
                <a:spcPct val="5000"/>
              </a:spcBef>
            </a:pPr>
            <a:r>
              <a:rPr lang="en-US" altLang="en-US" sz="2000" i="0">
                <a:solidFill>
                  <a:srgbClr val="FF00FF"/>
                </a:solidFill>
                <a:latin typeface="Bernhard Modern Roman" charset="0"/>
              </a:rPr>
              <a:t>Bloom Period:	</a:t>
            </a:r>
          </a:p>
          <a:p>
            <a:pPr>
              <a:lnSpc>
                <a:spcPct val="70000"/>
              </a:lnSpc>
              <a:spcBef>
                <a:spcPct val="5000"/>
              </a:spcBef>
            </a:pPr>
            <a:r>
              <a:rPr lang="en-US" altLang="en-US" sz="2000" i="0">
                <a:solidFill>
                  <a:srgbClr val="FFFF00"/>
                </a:solidFill>
                <a:latin typeface="Bernhard Modern Roman" charset="0"/>
              </a:rPr>
              <a:t>	</a:t>
            </a:r>
            <a:r>
              <a:rPr lang="en-US" altLang="en-US" sz="2000" i="0">
                <a:solidFill>
                  <a:schemeClr val="bg1"/>
                </a:solidFill>
                <a:latin typeface="Bernhard Modern Roman" charset="0"/>
              </a:rPr>
              <a:t>June – October</a:t>
            </a:r>
          </a:p>
          <a:p>
            <a:pPr>
              <a:lnSpc>
                <a:spcPct val="70000"/>
              </a:lnSpc>
              <a:spcBef>
                <a:spcPct val="5000"/>
              </a:spcBef>
            </a:pPr>
            <a:endParaRPr lang="en-US" altLang="en-US" sz="2000" i="0">
              <a:solidFill>
                <a:srgbClr val="FFFF00"/>
              </a:solidFill>
              <a:latin typeface="Bernhard Modern Roman" charset="0"/>
            </a:endParaRPr>
          </a:p>
          <a:p>
            <a:pPr>
              <a:lnSpc>
                <a:spcPct val="70000"/>
              </a:lnSpc>
              <a:spcBef>
                <a:spcPct val="5000"/>
              </a:spcBef>
            </a:pPr>
            <a:r>
              <a:rPr lang="en-US" altLang="en-US" sz="2000" i="0">
                <a:solidFill>
                  <a:srgbClr val="FF00FF"/>
                </a:solidFill>
                <a:latin typeface="Bernhard Modern Roman" charset="0"/>
              </a:rPr>
              <a:t>Culture Concerns:</a:t>
            </a:r>
          </a:p>
          <a:p>
            <a:pPr>
              <a:lnSpc>
                <a:spcPct val="70000"/>
              </a:lnSpc>
              <a:spcBef>
                <a:spcPct val="5000"/>
              </a:spcBef>
            </a:pPr>
            <a:r>
              <a:rPr lang="en-US" altLang="en-US" sz="2000" i="0">
                <a:solidFill>
                  <a:srgbClr val="FFFF00"/>
                </a:solidFill>
                <a:latin typeface="Bernhard Modern Roman" charset="0"/>
              </a:rPr>
              <a:t>	</a:t>
            </a:r>
            <a:r>
              <a:rPr lang="en-US" altLang="en-US" sz="2000" i="0">
                <a:solidFill>
                  <a:schemeClr val="bg1"/>
                </a:solidFill>
                <a:latin typeface="Bernhard Modern Roman" charset="0"/>
              </a:rPr>
              <a:t>Mites</a:t>
            </a:r>
          </a:p>
          <a:p>
            <a:pPr>
              <a:lnSpc>
                <a:spcPct val="70000"/>
              </a:lnSpc>
              <a:spcBef>
                <a:spcPct val="5000"/>
              </a:spcBef>
            </a:pPr>
            <a:r>
              <a:rPr lang="en-US" altLang="en-US" sz="2000" i="0">
                <a:solidFill>
                  <a:schemeClr val="bg1"/>
                </a:solidFill>
                <a:latin typeface="Bernhard Modern Roman" charset="0"/>
              </a:rPr>
              <a:t>	May reseed</a:t>
            </a:r>
          </a:p>
          <a:p>
            <a:pPr>
              <a:lnSpc>
                <a:spcPct val="70000"/>
              </a:lnSpc>
              <a:spcBef>
                <a:spcPct val="5000"/>
              </a:spcBef>
            </a:pPr>
            <a:endParaRPr lang="en-US" altLang="en-US" i="0">
              <a:solidFill>
                <a:schemeClr val="hlink"/>
              </a:solidFill>
              <a:latin typeface="GoudyOlSt BT" charset="0"/>
            </a:endParaRPr>
          </a:p>
        </p:txBody>
      </p:sp>
      <p:sp>
        <p:nvSpPr>
          <p:cNvPr id="762885" name="Rectangle 5"/>
          <p:cNvSpPr>
            <a:spLocks noChangeArrowheads="1"/>
          </p:cNvSpPr>
          <p:nvPr/>
        </p:nvSpPr>
        <p:spPr bwMode="auto">
          <a:xfrm>
            <a:off x="4419600" y="5867400"/>
            <a:ext cx="28114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i="0">
                <a:solidFill>
                  <a:schemeClr val="hlink"/>
                </a:solidFill>
                <a:latin typeface="GoudyOlSt BT" charset="0"/>
              </a:rPr>
              <a:t>Verbena bonariensis</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3"/>
          <p:cNvSpPr>
            <a:spLocks noGrp="1"/>
          </p:cNvSpPr>
          <p:nvPr>
            <p:ph type="sldNum" sz="quarter" idx="12"/>
          </p:nvPr>
        </p:nvSpPr>
        <p:spPr/>
        <p:txBody>
          <a:bodyPr/>
          <a:lstStyle/>
          <a:p>
            <a:fld id="{7A529469-4D78-7C4D-BA2D-671A094F8AA9}" type="slidenum">
              <a:rPr lang="en-US" altLang="en-US"/>
              <a:pPr/>
              <a:t>21</a:t>
            </a:fld>
            <a:endParaRPr lang="en-US" altLang="en-US"/>
          </a:p>
        </p:txBody>
      </p:sp>
      <p:sp>
        <p:nvSpPr>
          <p:cNvPr id="365570" name="Text Box 2"/>
          <p:cNvSpPr txBox="1">
            <a:spLocks noChangeArrowheads="1"/>
          </p:cNvSpPr>
          <p:nvPr/>
        </p:nvSpPr>
        <p:spPr bwMode="auto">
          <a:xfrm>
            <a:off x="381000" y="304800"/>
            <a:ext cx="44958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r>
              <a:rPr lang="en-US" altLang="en-US" sz="4400" b="0" i="0">
                <a:solidFill>
                  <a:srgbClr val="FFFF00"/>
                </a:solidFill>
                <a:latin typeface="Times New Roman" charset="0"/>
              </a:rPr>
              <a:t>Fruit As Attractors</a:t>
            </a:r>
          </a:p>
        </p:txBody>
      </p:sp>
      <p:pic>
        <p:nvPicPr>
          <p:cNvPr id="365572" name="Picture 4" descr="FRUI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1066800"/>
            <a:ext cx="3657600" cy="2341563"/>
          </a:xfrm>
          <a:prstGeom prst="rect">
            <a:avLst/>
          </a:prstGeom>
          <a:noFill/>
          <a:extLst>
            <a:ext uri="{909E8E84-426E-40DD-AFC4-6F175D3DCCD1}">
              <a14:hiddenFill xmlns:a14="http://schemas.microsoft.com/office/drawing/2010/main">
                <a:solidFill>
                  <a:srgbClr val="FFFFFF"/>
                </a:solidFill>
              </a14:hiddenFill>
            </a:ext>
          </a:extLst>
        </p:spPr>
      </p:pic>
      <p:pic>
        <p:nvPicPr>
          <p:cNvPr id="365573" name="Picture 5" descr="ROTTENFRUI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53000" y="3962400"/>
            <a:ext cx="3657600" cy="2370138"/>
          </a:xfrm>
          <a:prstGeom prst="rect">
            <a:avLst/>
          </a:prstGeom>
          <a:noFill/>
          <a:extLst>
            <a:ext uri="{909E8E84-426E-40DD-AFC4-6F175D3DCCD1}">
              <a14:hiddenFill xmlns:a14="http://schemas.microsoft.com/office/drawing/2010/main">
                <a:solidFill>
                  <a:srgbClr val="FFFFFF"/>
                </a:solidFill>
              </a14:hiddenFill>
            </a:ext>
          </a:extLst>
        </p:spPr>
      </p:pic>
      <p:sp>
        <p:nvSpPr>
          <p:cNvPr id="365574" name="Text Box 6"/>
          <p:cNvSpPr txBox="1">
            <a:spLocks noChangeArrowheads="1"/>
          </p:cNvSpPr>
          <p:nvPr/>
        </p:nvSpPr>
        <p:spPr bwMode="auto">
          <a:xfrm>
            <a:off x="457200" y="1219200"/>
            <a:ext cx="4114800" cy="576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altLang="en-US" sz="2800" b="0" i="0">
                <a:solidFill>
                  <a:schemeClr val="bg1"/>
                </a:solidFill>
                <a:latin typeface="Times New Roman" charset="0"/>
              </a:rPr>
              <a:t>Butterflies love fruit.  It does not matter if it is fresh or very rotten.  The butterflies are after the sugars in the fruit juice. </a:t>
            </a:r>
          </a:p>
          <a:p>
            <a:endParaRPr lang="en-US" altLang="en-US" sz="2800" b="0" i="0">
              <a:solidFill>
                <a:schemeClr val="bg1"/>
              </a:solidFill>
              <a:latin typeface="Times New Roman" charset="0"/>
            </a:endParaRPr>
          </a:p>
          <a:p>
            <a:r>
              <a:rPr lang="en-US" altLang="en-US" sz="2800" b="0" i="0">
                <a:solidFill>
                  <a:schemeClr val="bg1"/>
                </a:solidFill>
                <a:latin typeface="Times New Roman" charset="0"/>
              </a:rPr>
              <a:t>The warmth of the sun releases “esters,”  the fragrance of fruit, which can attract large numbers of butterflies for miles around.</a:t>
            </a:r>
            <a:r>
              <a:rPr lang="en-US" altLang="en-US" b="0" i="0">
                <a:solidFill>
                  <a:schemeClr val="bg1"/>
                </a:solidFill>
                <a:latin typeface="Times New Roman" charset="0"/>
              </a:rPr>
              <a:t>  </a:t>
            </a:r>
          </a:p>
          <a:p>
            <a:pPr>
              <a:lnSpc>
                <a:spcPct val="75000"/>
              </a:lnSpc>
            </a:pPr>
            <a:endParaRPr lang="en-US" altLang="en-US" b="0" i="0">
              <a:solidFill>
                <a:schemeClr val="bg1"/>
              </a:solidFill>
              <a:latin typeface="Times New Roman" charset="0"/>
            </a:endParaRPr>
          </a:p>
          <a:p>
            <a:pPr>
              <a:lnSpc>
                <a:spcPct val="75000"/>
              </a:lnSpc>
            </a:pPr>
            <a:endParaRPr lang="en-US" altLang="en-US" b="0" i="0">
              <a:solidFill>
                <a:schemeClr val="bg1"/>
              </a:solidFill>
              <a:latin typeface="Times New Roman" charset="0"/>
            </a:endParaRPr>
          </a:p>
        </p:txBody>
      </p:sp>
      <p:sp>
        <p:nvSpPr>
          <p:cNvPr id="365575" name="Rectangle 7"/>
          <p:cNvSpPr>
            <a:spLocks noChangeArrowheads="1"/>
          </p:cNvSpPr>
          <p:nvPr/>
        </p:nvSpPr>
        <p:spPr bwMode="auto">
          <a:xfrm>
            <a:off x="4876800" y="3379788"/>
            <a:ext cx="41783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a:solidFill>
                  <a:srgbClr val="FFFF00"/>
                </a:solidFill>
                <a:latin typeface="GoudyOlSt BT" charset="0"/>
              </a:rPr>
              <a:t>Painted Lady on fresh cantaloup</a:t>
            </a:r>
          </a:p>
        </p:txBody>
      </p:sp>
      <p:sp>
        <p:nvSpPr>
          <p:cNvPr id="365576" name="Rectangle 8"/>
          <p:cNvSpPr>
            <a:spLocks noChangeArrowheads="1"/>
          </p:cNvSpPr>
          <p:nvPr/>
        </p:nvSpPr>
        <p:spPr bwMode="auto">
          <a:xfrm>
            <a:off x="4953000" y="6199188"/>
            <a:ext cx="38925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a:solidFill>
                  <a:srgbClr val="FFFF00"/>
                </a:solidFill>
                <a:latin typeface="GoudyOlSt BT" charset="0"/>
              </a:rPr>
              <a:t>Red Admiral on rotting apples</a:t>
            </a:r>
          </a:p>
        </p:txBody>
      </p:sp>
      <p:sp>
        <p:nvSpPr>
          <p:cNvPr id="365577" name="Rectangle 9"/>
          <p:cNvSpPr>
            <a:spLocks noChangeArrowheads="1"/>
          </p:cNvSpPr>
          <p:nvPr/>
        </p:nvSpPr>
        <p:spPr bwMode="auto">
          <a:xfrm>
            <a:off x="5029200" y="1219200"/>
            <a:ext cx="45402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1600">
                <a:solidFill>
                  <a:schemeClr val="bg1"/>
                </a:solidFill>
                <a:latin typeface="Times New Roman" charset="0"/>
              </a:rPr>
              <a:t>KC</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4"/>
          <p:cNvSpPr>
            <a:spLocks noGrp="1"/>
          </p:cNvSpPr>
          <p:nvPr>
            <p:ph type="sldNum" sz="quarter" idx="12"/>
          </p:nvPr>
        </p:nvSpPr>
        <p:spPr/>
        <p:txBody>
          <a:bodyPr/>
          <a:lstStyle/>
          <a:p>
            <a:fld id="{F302FFEE-C90D-6841-A8EF-9BF173AD5358}" type="slidenum">
              <a:rPr lang="en-US" altLang="en-US"/>
              <a:pPr/>
              <a:t>210</a:t>
            </a:fld>
            <a:endParaRPr lang="en-US" altLang="en-US"/>
          </a:p>
        </p:txBody>
      </p:sp>
      <p:sp>
        <p:nvSpPr>
          <p:cNvPr id="763906" name="Rectangle 2"/>
          <p:cNvSpPr>
            <a:spLocks noChangeArrowheads="1"/>
          </p:cNvSpPr>
          <p:nvPr/>
        </p:nvSpPr>
        <p:spPr bwMode="auto">
          <a:xfrm>
            <a:off x="2590800" y="381000"/>
            <a:ext cx="3884613" cy="823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4800" i="0">
                <a:solidFill>
                  <a:srgbClr val="FFFF00"/>
                </a:solidFill>
                <a:latin typeface="GoudyOlSt BT" charset="0"/>
              </a:rPr>
              <a:t>Rigid Verbena</a:t>
            </a:r>
          </a:p>
        </p:txBody>
      </p:sp>
      <p:pic>
        <p:nvPicPr>
          <p:cNvPr id="763907" name="Picture 3" descr="RIDGID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0" y="1676400"/>
            <a:ext cx="5867400" cy="4141788"/>
          </a:xfrm>
          <a:prstGeom prst="rect">
            <a:avLst/>
          </a:prstGeom>
          <a:noFill/>
          <a:extLst>
            <a:ext uri="{909E8E84-426E-40DD-AFC4-6F175D3DCCD1}">
              <a14:hiddenFill xmlns:a14="http://schemas.microsoft.com/office/drawing/2010/main">
                <a:solidFill>
                  <a:srgbClr val="FFFFFF"/>
                </a:solidFill>
              </a14:hiddenFill>
            </a:ext>
          </a:extLst>
        </p:spPr>
      </p:pic>
      <p:sp>
        <p:nvSpPr>
          <p:cNvPr id="763908" name="Rectangle 4"/>
          <p:cNvSpPr>
            <a:spLocks noChangeArrowheads="1"/>
          </p:cNvSpPr>
          <p:nvPr/>
        </p:nvSpPr>
        <p:spPr bwMode="auto">
          <a:xfrm>
            <a:off x="457200" y="1219200"/>
            <a:ext cx="2667000" cy="502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0">
                <a:solidFill>
                  <a:srgbClr val="FF00FF"/>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marL="342900" indent="-342900">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fontAlgn="base">
              <a:spcBef>
                <a:spcPct val="0"/>
              </a:spcBef>
              <a:spcAft>
                <a:spcPct val="0"/>
              </a:spcAft>
              <a:defRPr sz="2400">
                <a:solidFill>
                  <a:schemeClr val="tx1"/>
                </a:solidFill>
                <a:latin typeface="Times New Roman" charset="0"/>
              </a:defRPr>
            </a:lvl6pPr>
            <a:lvl7pPr marL="2971800" indent="-228600" fontAlgn="base">
              <a:spcBef>
                <a:spcPct val="0"/>
              </a:spcBef>
              <a:spcAft>
                <a:spcPct val="0"/>
              </a:spcAft>
              <a:defRPr sz="2400">
                <a:solidFill>
                  <a:schemeClr val="tx1"/>
                </a:solidFill>
                <a:latin typeface="Times New Roman" charset="0"/>
              </a:defRPr>
            </a:lvl7pPr>
            <a:lvl8pPr marL="3429000" indent="-228600" fontAlgn="base">
              <a:spcBef>
                <a:spcPct val="0"/>
              </a:spcBef>
              <a:spcAft>
                <a:spcPct val="0"/>
              </a:spcAft>
              <a:defRPr sz="2400">
                <a:solidFill>
                  <a:schemeClr val="tx1"/>
                </a:solidFill>
                <a:latin typeface="Times New Roman" charset="0"/>
              </a:defRPr>
            </a:lvl8pPr>
            <a:lvl9pPr marL="3886200" indent="-228600" fontAlgn="base">
              <a:spcBef>
                <a:spcPct val="0"/>
              </a:spcBef>
              <a:spcAft>
                <a:spcPct val="0"/>
              </a:spcAft>
              <a:defRPr sz="2400">
                <a:solidFill>
                  <a:schemeClr val="tx1"/>
                </a:solidFill>
                <a:latin typeface="Times New Roman" charset="0"/>
              </a:defRPr>
            </a:lvl9pPr>
          </a:lstStyle>
          <a:p>
            <a:pPr>
              <a:lnSpc>
                <a:spcPct val="70000"/>
              </a:lnSpc>
              <a:spcBef>
                <a:spcPct val="5000"/>
              </a:spcBef>
            </a:pPr>
            <a:endParaRPr lang="en-US" altLang="en-US" i="0">
              <a:solidFill>
                <a:srgbClr val="FF00FF"/>
              </a:solidFill>
              <a:latin typeface="Bernhard Modern Roman" charset="0"/>
            </a:endParaRPr>
          </a:p>
          <a:p>
            <a:pPr>
              <a:lnSpc>
                <a:spcPct val="70000"/>
              </a:lnSpc>
              <a:spcBef>
                <a:spcPct val="5000"/>
              </a:spcBef>
            </a:pPr>
            <a:r>
              <a:rPr lang="en-US" altLang="en-US" sz="2000" i="0">
                <a:solidFill>
                  <a:srgbClr val="FF00FF"/>
                </a:solidFill>
                <a:latin typeface="Bernhard Modern Roman" charset="0"/>
              </a:rPr>
              <a:t>Characteristics:  </a:t>
            </a:r>
            <a:endParaRPr lang="en-US" altLang="en-US" sz="2000" i="0">
              <a:solidFill>
                <a:srgbClr val="FFFF00"/>
              </a:solidFill>
              <a:latin typeface="Bernhard Modern Roman" charset="0"/>
            </a:endParaRPr>
          </a:p>
          <a:p>
            <a:pPr>
              <a:lnSpc>
                <a:spcPct val="70000"/>
              </a:lnSpc>
              <a:spcBef>
                <a:spcPct val="5000"/>
              </a:spcBef>
            </a:pPr>
            <a:r>
              <a:rPr lang="en-US" altLang="en-US" sz="2000" i="0">
                <a:solidFill>
                  <a:srgbClr val="FFFF00"/>
                </a:solidFill>
                <a:latin typeface="Bernhard Modern Roman" charset="0"/>
              </a:rPr>
              <a:t>	</a:t>
            </a:r>
            <a:r>
              <a:rPr lang="en-US" altLang="en-US" sz="2000" i="0">
                <a:solidFill>
                  <a:schemeClr val="bg1"/>
                </a:solidFill>
                <a:latin typeface="Bernhard Modern Roman" charset="0"/>
              </a:rPr>
              <a:t>Nectar source</a:t>
            </a:r>
          </a:p>
          <a:p>
            <a:pPr>
              <a:lnSpc>
                <a:spcPct val="70000"/>
              </a:lnSpc>
              <a:spcBef>
                <a:spcPct val="5000"/>
              </a:spcBef>
            </a:pPr>
            <a:r>
              <a:rPr lang="en-US" altLang="en-US" sz="2000" i="0">
                <a:solidFill>
                  <a:schemeClr val="bg1"/>
                </a:solidFill>
                <a:latin typeface="Bernhard Modern Roman" charset="0"/>
              </a:rPr>
              <a:t>	Drought resistant</a:t>
            </a:r>
          </a:p>
          <a:p>
            <a:pPr>
              <a:lnSpc>
                <a:spcPct val="70000"/>
              </a:lnSpc>
              <a:spcBef>
                <a:spcPct val="5000"/>
              </a:spcBef>
            </a:pPr>
            <a:r>
              <a:rPr lang="en-US" altLang="en-US" sz="2000" i="0">
                <a:solidFill>
                  <a:schemeClr val="bg1"/>
                </a:solidFill>
                <a:latin typeface="Bernhard Modern Roman" charset="0"/>
              </a:rPr>
              <a:t>	12-15 inches tall</a:t>
            </a:r>
          </a:p>
          <a:p>
            <a:pPr>
              <a:lnSpc>
                <a:spcPct val="70000"/>
              </a:lnSpc>
              <a:spcBef>
                <a:spcPct val="5000"/>
              </a:spcBef>
            </a:pPr>
            <a:endParaRPr lang="en-US" altLang="en-US" sz="2000" i="0">
              <a:solidFill>
                <a:srgbClr val="FF00FF"/>
              </a:solidFill>
              <a:latin typeface="Bernhard Modern Roman" charset="0"/>
            </a:endParaRPr>
          </a:p>
          <a:p>
            <a:pPr>
              <a:lnSpc>
                <a:spcPct val="70000"/>
              </a:lnSpc>
              <a:spcBef>
                <a:spcPct val="5000"/>
              </a:spcBef>
            </a:pPr>
            <a:r>
              <a:rPr lang="en-US" altLang="en-US" sz="2000" i="0">
                <a:solidFill>
                  <a:srgbClr val="FF00FF"/>
                </a:solidFill>
                <a:latin typeface="Bernhard Modern Roman" charset="0"/>
              </a:rPr>
              <a:t>Location:</a:t>
            </a:r>
          </a:p>
          <a:p>
            <a:pPr>
              <a:lnSpc>
                <a:spcPct val="70000"/>
              </a:lnSpc>
              <a:spcBef>
                <a:spcPct val="5000"/>
              </a:spcBef>
            </a:pPr>
            <a:r>
              <a:rPr lang="en-US" altLang="en-US" sz="2000" i="0">
                <a:solidFill>
                  <a:srgbClr val="FFFF00"/>
                </a:solidFill>
                <a:latin typeface="Bernhard Modern Roman" charset="0"/>
              </a:rPr>
              <a:t>	</a:t>
            </a:r>
            <a:r>
              <a:rPr lang="en-US" altLang="en-US" sz="2000" i="0">
                <a:solidFill>
                  <a:schemeClr val="bg1"/>
                </a:solidFill>
                <a:latin typeface="Bernhard Modern Roman" charset="0"/>
              </a:rPr>
              <a:t>Full sun</a:t>
            </a:r>
          </a:p>
          <a:p>
            <a:pPr>
              <a:lnSpc>
                <a:spcPct val="70000"/>
              </a:lnSpc>
              <a:spcBef>
                <a:spcPct val="5000"/>
              </a:spcBef>
            </a:pPr>
            <a:endParaRPr lang="en-US" altLang="en-US" sz="2000" i="0">
              <a:solidFill>
                <a:srgbClr val="FFFF00"/>
              </a:solidFill>
              <a:latin typeface="Bernhard Modern Roman" charset="0"/>
            </a:endParaRPr>
          </a:p>
          <a:p>
            <a:pPr>
              <a:lnSpc>
                <a:spcPct val="70000"/>
              </a:lnSpc>
              <a:spcBef>
                <a:spcPct val="5000"/>
              </a:spcBef>
            </a:pPr>
            <a:r>
              <a:rPr lang="en-US" altLang="en-US" sz="2000" i="0">
                <a:solidFill>
                  <a:srgbClr val="FF00FF"/>
                </a:solidFill>
                <a:latin typeface="Bernhard Modern Roman" charset="0"/>
              </a:rPr>
              <a:t>Plant Spacing:</a:t>
            </a:r>
          </a:p>
          <a:p>
            <a:pPr>
              <a:lnSpc>
                <a:spcPct val="70000"/>
              </a:lnSpc>
              <a:spcBef>
                <a:spcPct val="5000"/>
              </a:spcBef>
            </a:pPr>
            <a:r>
              <a:rPr lang="en-US" altLang="en-US" sz="2000" i="0">
                <a:solidFill>
                  <a:srgbClr val="FFFF00"/>
                </a:solidFill>
                <a:latin typeface="Bernhard Modern Roman" charset="0"/>
              </a:rPr>
              <a:t>	</a:t>
            </a:r>
            <a:r>
              <a:rPr lang="en-US" altLang="en-US" sz="2000" i="0">
                <a:solidFill>
                  <a:schemeClr val="bg1"/>
                </a:solidFill>
                <a:latin typeface="Bernhard Modern Roman" charset="0"/>
              </a:rPr>
              <a:t>6 inch centers</a:t>
            </a:r>
          </a:p>
          <a:p>
            <a:pPr>
              <a:lnSpc>
                <a:spcPct val="70000"/>
              </a:lnSpc>
              <a:spcBef>
                <a:spcPct val="5000"/>
              </a:spcBef>
            </a:pPr>
            <a:endParaRPr lang="en-US" altLang="en-US" sz="2000" i="0">
              <a:solidFill>
                <a:srgbClr val="FFFF00"/>
              </a:solidFill>
              <a:latin typeface="Bernhard Modern Roman" charset="0"/>
            </a:endParaRPr>
          </a:p>
          <a:p>
            <a:pPr>
              <a:lnSpc>
                <a:spcPct val="70000"/>
              </a:lnSpc>
              <a:spcBef>
                <a:spcPct val="5000"/>
              </a:spcBef>
            </a:pPr>
            <a:r>
              <a:rPr lang="en-US" altLang="en-US" sz="2000" i="0">
                <a:solidFill>
                  <a:srgbClr val="FF00FF"/>
                </a:solidFill>
                <a:latin typeface="Bernhard Modern Roman" charset="0"/>
              </a:rPr>
              <a:t>Care and Feeding:  </a:t>
            </a:r>
          </a:p>
          <a:p>
            <a:pPr>
              <a:lnSpc>
                <a:spcPct val="70000"/>
              </a:lnSpc>
              <a:spcBef>
                <a:spcPct val="5000"/>
              </a:spcBef>
            </a:pPr>
            <a:r>
              <a:rPr lang="en-US" altLang="en-US" sz="2000" i="0">
                <a:solidFill>
                  <a:srgbClr val="FFFF00"/>
                </a:solidFill>
                <a:latin typeface="Bernhard Modern Roman" charset="0"/>
              </a:rPr>
              <a:t>	</a:t>
            </a:r>
            <a:r>
              <a:rPr lang="en-US" altLang="en-US" sz="2000" i="0">
                <a:solidFill>
                  <a:schemeClr val="bg1"/>
                </a:solidFill>
                <a:latin typeface="Bernhard Modern Roman" charset="0"/>
              </a:rPr>
              <a:t>Low fertility  </a:t>
            </a:r>
          </a:p>
          <a:p>
            <a:pPr>
              <a:lnSpc>
                <a:spcPct val="70000"/>
              </a:lnSpc>
              <a:spcBef>
                <a:spcPct val="5000"/>
              </a:spcBef>
            </a:pPr>
            <a:r>
              <a:rPr lang="en-US" altLang="en-US" sz="2000" i="0">
                <a:solidFill>
                  <a:schemeClr val="bg1"/>
                </a:solidFill>
                <a:latin typeface="Bernhard Modern Roman" charset="0"/>
              </a:rPr>
              <a:t>	Deer resistant</a:t>
            </a:r>
          </a:p>
          <a:p>
            <a:pPr>
              <a:lnSpc>
                <a:spcPct val="70000"/>
              </a:lnSpc>
              <a:spcBef>
                <a:spcPct val="5000"/>
              </a:spcBef>
            </a:pPr>
            <a:endParaRPr lang="en-US" altLang="en-US" sz="2000" i="0">
              <a:solidFill>
                <a:srgbClr val="FFFF00"/>
              </a:solidFill>
              <a:latin typeface="Bernhard Modern Roman" charset="0"/>
            </a:endParaRPr>
          </a:p>
          <a:p>
            <a:pPr>
              <a:lnSpc>
                <a:spcPct val="70000"/>
              </a:lnSpc>
              <a:spcBef>
                <a:spcPct val="5000"/>
              </a:spcBef>
            </a:pPr>
            <a:r>
              <a:rPr lang="en-US" altLang="en-US" sz="2000" i="0">
                <a:solidFill>
                  <a:srgbClr val="FF00FF"/>
                </a:solidFill>
                <a:latin typeface="Bernhard Modern Roman" charset="0"/>
              </a:rPr>
              <a:t>Bloom Period:	</a:t>
            </a:r>
          </a:p>
          <a:p>
            <a:pPr>
              <a:lnSpc>
                <a:spcPct val="70000"/>
              </a:lnSpc>
              <a:spcBef>
                <a:spcPct val="5000"/>
              </a:spcBef>
            </a:pPr>
            <a:r>
              <a:rPr lang="en-US" altLang="en-US" sz="2000" i="0">
                <a:solidFill>
                  <a:srgbClr val="FFFF00"/>
                </a:solidFill>
                <a:latin typeface="Bernhard Modern Roman" charset="0"/>
              </a:rPr>
              <a:t>	</a:t>
            </a:r>
            <a:r>
              <a:rPr lang="en-US" altLang="en-US" sz="2000" i="0">
                <a:solidFill>
                  <a:schemeClr val="bg1"/>
                </a:solidFill>
                <a:latin typeface="Bernhard Modern Roman" charset="0"/>
              </a:rPr>
              <a:t>June – August</a:t>
            </a:r>
          </a:p>
          <a:p>
            <a:pPr>
              <a:lnSpc>
                <a:spcPct val="70000"/>
              </a:lnSpc>
              <a:spcBef>
                <a:spcPct val="5000"/>
              </a:spcBef>
            </a:pPr>
            <a:endParaRPr lang="en-US" altLang="en-US" sz="2000" i="0">
              <a:solidFill>
                <a:srgbClr val="FFFF00"/>
              </a:solidFill>
              <a:latin typeface="Bernhard Modern Roman" charset="0"/>
            </a:endParaRPr>
          </a:p>
          <a:p>
            <a:pPr>
              <a:lnSpc>
                <a:spcPct val="70000"/>
              </a:lnSpc>
              <a:spcBef>
                <a:spcPct val="5000"/>
              </a:spcBef>
            </a:pPr>
            <a:r>
              <a:rPr lang="en-US" altLang="en-US" sz="2000" i="0">
                <a:solidFill>
                  <a:srgbClr val="FF00FF"/>
                </a:solidFill>
                <a:latin typeface="Bernhard Modern Roman" charset="0"/>
              </a:rPr>
              <a:t>Culture Concerns:</a:t>
            </a:r>
          </a:p>
          <a:p>
            <a:pPr>
              <a:lnSpc>
                <a:spcPct val="70000"/>
              </a:lnSpc>
              <a:spcBef>
                <a:spcPct val="5000"/>
              </a:spcBef>
            </a:pPr>
            <a:r>
              <a:rPr lang="en-US" altLang="en-US" sz="2000" i="0">
                <a:solidFill>
                  <a:srgbClr val="FFFF00"/>
                </a:solidFill>
                <a:latin typeface="Bernhard Modern Roman" charset="0"/>
              </a:rPr>
              <a:t>	</a:t>
            </a:r>
            <a:r>
              <a:rPr lang="en-US" altLang="en-US" sz="2000" i="0">
                <a:solidFill>
                  <a:schemeClr val="bg1"/>
                </a:solidFill>
                <a:latin typeface="Bernhard Modern Roman" charset="0"/>
              </a:rPr>
              <a:t>Invasive</a:t>
            </a:r>
          </a:p>
          <a:p>
            <a:pPr>
              <a:lnSpc>
                <a:spcPct val="70000"/>
              </a:lnSpc>
              <a:spcBef>
                <a:spcPct val="5000"/>
              </a:spcBef>
            </a:pPr>
            <a:endParaRPr lang="en-US" altLang="en-US" i="0">
              <a:solidFill>
                <a:schemeClr val="hlink"/>
              </a:solidFill>
              <a:latin typeface="GoudyOlSt BT" charset="0"/>
            </a:endParaRPr>
          </a:p>
        </p:txBody>
      </p:sp>
      <p:sp>
        <p:nvSpPr>
          <p:cNvPr id="763909" name="Rectangle 5"/>
          <p:cNvSpPr>
            <a:spLocks noChangeArrowheads="1"/>
          </p:cNvSpPr>
          <p:nvPr/>
        </p:nvSpPr>
        <p:spPr bwMode="auto">
          <a:xfrm>
            <a:off x="4800600" y="5791200"/>
            <a:ext cx="20796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i="0">
                <a:solidFill>
                  <a:schemeClr val="hlink"/>
                </a:solidFill>
                <a:latin typeface="GoudyOlSt BT" charset="0"/>
              </a:rPr>
              <a:t>Verbena rigida</a:t>
            </a:r>
          </a:p>
        </p:txBody>
      </p:sp>
    </p:spTree>
  </p:cSld>
  <p:clrMapOvr>
    <a:masterClrMapping/>
  </p:clrMapOvr>
  <p:timing>
    <p:tnLst>
      <p:par>
        <p:cTn id="1" dur="indefinite" restart="never" nodeType="tmRoot"/>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4"/>
          <p:cNvSpPr>
            <a:spLocks noGrp="1"/>
          </p:cNvSpPr>
          <p:nvPr>
            <p:ph type="sldNum" sz="quarter" idx="12"/>
          </p:nvPr>
        </p:nvSpPr>
        <p:spPr/>
        <p:txBody>
          <a:bodyPr/>
          <a:lstStyle/>
          <a:p>
            <a:fld id="{7D6A2B2A-9E14-914F-B988-77BE80FEF6FD}" type="slidenum">
              <a:rPr lang="en-US" altLang="en-US"/>
              <a:pPr/>
              <a:t>211</a:t>
            </a:fld>
            <a:endParaRPr lang="en-US" altLang="en-US"/>
          </a:p>
        </p:txBody>
      </p:sp>
      <p:pic>
        <p:nvPicPr>
          <p:cNvPr id="764930" name="Picture 2" descr="echinaceace"/>
          <p:cNvPicPr>
            <a:picLocks noChangeAspect="1" noChangeArrowheads="1"/>
          </p:cNvPicPr>
          <p:nvPr/>
        </p:nvPicPr>
        <p:blipFill>
          <a:blip r:embed="rId2">
            <a:lum contrast="50000"/>
            <a:extLst>
              <a:ext uri="{28A0092B-C50C-407E-A947-70E740481C1C}">
                <a14:useLocalDpi xmlns:a14="http://schemas.microsoft.com/office/drawing/2010/main" val="0"/>
              </a:ext>
            </a:extLst>
          </a:blip>
          <a:srcRect/>
          <a:stretch>
            <a:fillRect/>
          </a:stretch>
        </p:blipFill>
        <p:spPr bwMode="auto">
          <a:xfrm>
            <a:off x="3200400" y="1752600"/>
            <a:ext cx="5410200" cy="4057650"/>
          </a:xfrm>
          <a:prstGeom prst="rect">
            <a:avLst/>
          </a:prstGeom>
          <a:noFill/>
          <a:extLst>
            <a:ext uri="{909E8E84-426E-40DD-AFC4-6F175D3DCCD1}">
              <a14:hiddenFill xmlns:a14="http://schemas.microsoft.com/office/drawing/2010/main">
                <a:solidFill>
                  <a:srgbClr val="FFFFFF"/>
                </a:solidFill>
              </a14:hiddenFill>
            </a:ext>
          </a:extLst>
        </p:spPr>
      </p:pic>
      <p:sp>
        <p:nvSpPr>
          <p:cNvPr id="764931" name="Rectangle 3"/>
          <p:cNvSpPr>
            <a:spLocks noChangeArrowheads="1"/>
          </p:cNvSpPr>
          <p:nvPr/>
        </p:nvSpPr>
        <p:spPr bwMode="auto">
          <a:xfrm>
            <a:off x="304800" y="1219200"/>
            <a:ext cx="2667000" cy="502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0">
                <a:solidFill>
                  <a:srgbClr val="FF00FF"/>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marL="342900" indent="-342900">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fontAlgn="base">
              <a:spcBef>
                <a:spcPct val="0"/>
              </a:spcBef>
              <a:spcAft>
                <a:spcPct val="0"/>
              </a:spcAft>
              <a:defRPr sz="2400">
                <a:solidFill>
                  <a:schemeClr val="tx1"/>
                </a:solidFill>
                <a:latin typeface="Times New Roman" charset="0"/>
              </a:defRPr>
            </a:lvl6pPr>
            <a:lvl7pPr marL="2971800" indent="-228600" fontAlgn="base">
              <a:spcBef>
                <a:spcPct val="0"/>
              </a:spcBef>
              <a:spcAft>
                <a:spcPct val="0"/>
              </a:spcAft>
              <a:defRPr sz="2400">
                <a:solidFill>
                  <a:schemeClr val="tx1"/>
                </a:solidFill>
                <a:latin typeface="Times New Roman" charset="0"/>
              </a:defRPr>
            </a:lvl7pPr>
            <a:lvl8pPr marL="3429000" indent="-228600" fontAlgn="base">
              <a:spcBef>
                <a:spcPct val="0"/>
              </a:spcBef>
              <a:spcAft>
                <a:spcPct val="0"/>
              </a:spcAft>
              <a:defRPr sz="2400">
                <a:solidFill>
                  <a:schemeClr val="tx1"/>
                </a:solidFill>
                <a:latin typeface="Times New Roman" charset="0"/>
              </a:defRPr>
            </a:lvl8pPr>
            <a:lvl9pPr marL="3886200" indent="-228600" fontAlgn="base">
              <a:spcBef>
                <a:spcPct val="0"/>
              </a:spcBef>
              <a:spcAft>
                <a:spcPct val="0"/>
              </a:spcAft>
              <a:defRPr sz="2400">
                <a:solidFill>
                  <a:schemeClr val="tx1"/>
                </a:solidFill>
                <a:latin typeface="Times New Roman" charset="0"/>
              </a:defRPr>
            </a:lvl9pPr>
          </a:lstStyle>
          <a:p>
            <a:pPr>
              <a:lnSpc>
                <a:spcPct val="70000"/>
              </a:lnSpc>
              <a:spcBef>
                <a:spcPct val="5000"/>
              </a:spcBef>
            </a:pPr>
            <a:endParaRPr lang="en-US" altLang="en-US" i="0">
              <a:solidFill>
                <a:srgbClr val="FF00FF"/>
              </a:solidFill>
              <a:latin typeface="Bernhard Modern Roman" charset="0"/>
            </a:endParaRPr>
          </a:p>
          <a:p>
            <a:pPr>
              <a:lnSpc>
                <a:spcPct val="70000"/>
              </a:lnSpc>
              <a:spcBef>
                <a:spcPct val="5000"/>
              </a:spcBef>
            </a:pPr>
            <a:r>
              <a:rPr lang="en-US" altLang="en-US" sz="2000" i="0">
                <a:solidFill>
                  <a:srgbClr val="FF00FF"/>
                </a:solidFill>
                <a:latin typeface="Bernhard Modern Roman" charset="0"/>
              </a:rPr>
              <a:t>Characteristics:  </a:t>
            </a:r>
            <a:endParaRPr lang="en-US" altLang="en-US" sz="2000" i="0">
              <a:solidFill>
                <a:srgbClr val="FFFF00"/>
              </a:solidFill>
              <a:latin typeface="Bernhard Modern Roman" charset="0"/>
            </a:endParaRPr>
          </a:p>
          <a:p>
            <a:pPr>
              <a:lnSpc>
                <a:spcPct val="70000"/>
              </a:lnSpc>
              <a:spcBef>
                <a:spcPct val="5000"/>
              </a:spcBef>
            </a:pPr>
            <a:r>
              <a:rPr lang="en-US" altLang="en-US" sz="2000" i="0">
                <a:solidFill>
                  <a:srgbClr val="FFFF00"/>
                </a:solidFill>
                <a:latin typeface="Bernhard Modern Roman" charset="0"/>
              </a:rPr>
              <a:t>	</a:t>
            </a:r>
            <a:r>
              <a:rPr lang="en-US" altLang="en-US" sz="2000" i="0">
                <a:solidFill>
                  <a:schemeClr val="bg1"/>
                </a:solidFill>
                <a:latin typeface="Bernhard Modern Roman" charset="0"/>
              </a:rPr>
              <a:t>Nectar source</a:t>
            </a:r>
          </a:p>
          <a:p>
            <a:pPr>
              <a:lnSpc>
                <a:spcPct val="70000"/>
              </a:lnSpc>
              <a:spcBef>
                <a:spcPct val="5000"/>
              </a:spcBef>
            </a:pPr>
            <a:r>
              <a:rPr lang="en-US" altLang="en-US" sz="2000" i="0">
                <a:solidFill>
                  <a:schemeClr val="bg1"/>
                </a:solidFill>
                <a:latin typeface="Bernhard Modern Roman" charset="0"/>
              </a:rPr>
              <a:t>	Drought tolerant</a:t>
            </a:r>
          </a:p>
          <a:p>
            <a:pPr>
              <a:lnSpc>
                <a:spcPct val="70000"/>
              </a:lnSpc>
              <a:spcBef>
                <a:spcPct val="5000"/>
              </a:spcBef>
            </a:pPr>
            <a:r>
              <a:rPr lang="en-US" altLang="en-US" sz="2000" i="0">
                <a:solidFill>
                  <a:schemeClr val="bg1"/>
                </a:solidFill>
                <a:latin typeface="Bernhard Modern Roman" charset="0"/>
              </a:rPr>
              <a:t>	24-36 inches tall</a:t>
            </a:r>
          </a:p>
          <a:p>
            <a:pPr>
              <a:lnSpc>
                <a:spcPct val="70000"/>
              </a:lnSpc>
              <a:spcBef>
                <a:spcPct val="5000"/>
              </a:spcBef>
            </a:pPr>
            <a:endParaRPr lang="en-US" altLang="en-US" sz="2000" i="0">
              <a:solidFill>
                <a:srgbClr val="FF00FF"/>
              </a:solidFill>
              <a:latin typeface="Bernhard Modern Roman" charset="0"/>
            </a:endParaRPr>
          </a:p>
          <a:p>
            <a:pPr>
              <a:lnSpc>
                <a:spcPct val="70000"/>
              </a:lnSpc>
              <a:spcBef>
                <a:spcPct val="5000"/>
              </a:spcBef>
            </a:pPr>
            <a:r>
              <a:rPr lang="en-US" altLang="en-US" sz="2000" i="0">
                <a:solidFill>
                  <a:srgbClr val="FF00FF"/>
                </a:solidFill>
                <a:latin typeface="Bernhard Modern Roman" charset="0"/>
              </a:rPr>
              <a:t>Location:</a:t>
            </a:r>
          </a:p>
          <a:p>
            <a:pPr>
              <a:lnSpc>
                <a:spcPct val="70000"/>
              </a:lnSpc>
              <a:spcBef>
                <a:spcPct val="5000"/>
              </a:spcBef>
            </a:pPr>
            <a:r>
              <a:rPr lang="en-US" altLang="en-US" sz="2000" i="0">
                <a:solidFill>
                  <a:srgbClr val="FFFF00"/>
                </a:solidFill>
                <a:latin typeface="Bernhard Modern Roman" charset="0"/>
              </a:rPr>
              <a:t>	</a:t>
            </a:r>
            <a:r>
              <a:rPr lang="en-US" altLang="en-US" sz="2000" i="0">
                <a:solidFill>
                  <a:schemeClr val="bg1"/>
                </a:solidFill>
                <a:latin typeface="Bernhard Modern Roman" charset="0"/>
              </a:rPr>
              <a:t>Full sun</a:t>
            </a:r>
          </a:p>
          <a:p>
            <a:pPr>
              <a:lnSpc>
                <a:spcPct val="70000"/>
              </a:lnSpc>
              <a:spcBef>
                <a:spcPct val="5000"/>
              </a:spcBef>
            </a:pPr>
            <a:endParaRPr lang="en-US" altLang="en-US" sz="2000" i="0">
              <a:solidFill>
                <a:srgbClr val="FFFF00"/>
              </a:solidFill>
              <a:latin typeface="Bernhard Modern Roman" charset="0"/>
            </a:endParaRPr>
          </a:p>
          <a:p>
            <a:pPr>
              <a:lnSpc>
                <a:spcPct val="70000"/>
              </a:lnSpc>
              <a:spcBef>
                <a:spcPct val="5000"/>
              </a:spcBef>
            </a:pPr>
            <a:r>
              <a:rPr lang="en-US" altLang="en-US" sz="2000" i="0">
                <a:solidFill>
                  <a:srgbClr val="FF00FF"/>
                </a:solidFill>
                <a:latin typeface="Bernhard Modern Roman" charset="0"/>
              </a:rPr>
              <a:t>Plant Spacing:</a:t>
            </a:r>
          </a:p>
          <a:p>
            <a:pPr>
              <a:lnSpc>
                <a:spcPct val="70000"/>
              </a:lnSpc>
              <a:spcBef>
                <a:spcPct val="5000"/>
              </a:spcBef>
            </a:pPr>
            <a:r>
              <a:rPr lang="en-US" altLang="en-US" sz="2000" i="0">
                <a:solidFill>
                  <a:srgbClr val="FFFF00"/>
                </a:solidFill>
                <a:latin typeface="Bernhard Modern Roman" charset="0"/>
              </a:rPr>
              <a:t>	</a:t>
            </a:r>
            <a:r>
              <a:rPr lang="en-US" altLang="en-US" sz="2000" i="0">
                <a:solidFill>
                  <a:schemeClr val="bg1"/>
                </a:solidFill>
                <a:latin typeface="Bernhard Modern Roman" charset="0"/>
              </a:rPr>
              <a:t>8-10 inch centers</a:t>
            </a:r>
          </a:p>
          <a:p>
            <a:pPr>
              <a:lnSpc>
                <a:spcPct val="70000"/>
              </a:lnSpc>
              <a:spcBef>
                <a:spcPct val="5000"/>
              </a:spcBef>
            </a:pPr>
            <a:endParaRPr lang="en-US" altLang="en-US" sz="2000" i="0">
              <a:solidFill>
                <a:srgbClr val="FFFF00"/>
              </a:solidFill>
              <a:latin typeface="Bernhard Modern Roman" charset="0"/>
            </a:endParaRPr>
          </a:p>
          <a:p>
            <a:pPr>
              <a:lnSpc>
                <a:spcPct val="70000"/>
              </a:lnSpc>
              <a:spcBef>
                <a:spcPct val="5000"/>
              </a:spcBef>
            </a:pPr>
            <a:r>
              <a:rPr lang="en-US" altLang="en-US" sz="2000" i="0">
                <a:solidFill>
                  <a:srgbClr val="FF00FF"/>
                </a:solidFill>
                <a:latin typeface="Bernhard Modern Roman" charset="0"/>
              </a:rPr>
              <a:t>Care and Feeding:  </a:t>
            </a:r>
          </a:p>
          <a:p>
            <a:pPr>
              <a:lnSpc>
                <a:spcPct val="70000"/>
              </a:lnSpc>
              <a:spcBef>
                <a:spcPct val="5000"/>
              </a:spcBef>
            </a:pPr>
            <a:r>
              <a:rPr lang="en-US" altLang="en-US" sz="2000" i="0">
                <a:solidFill>
                  <a:srgbClr val="FFFF00"/>
                </a:solidFill>
                <a:latin typeface="Bernhard Modern Roman" charset="0"/>
              </a:rPr>
              <a:t>	</a:t>
            </a:r>
            <a:r>
              <a:rPr lang="en-US" altLang="en-US" sz="2000" i="0">
                <a:solidFill>
                  <a:schemeClr val="bg1"/>
                </a:solidFill>
                <a:latin typeface="Bernhard Modern Roman" charset="0"/>
              </a:rPr>
              <a:t>Heavy fertility  </a:t>
            </a:r>
          </a:p>
          <a:p>
            <a:pPr>
              <a:lnSpc>
                <a:spcPct val="70000"/>
              </a:lnSpc>
              <a:spcBef>
                <a:spcPct val="5000"/>
              </a:spcBef>
            </a:pPr>
            <a:r>
              <a:rPr lang="en-US" altLang="en-US" sz="2000" i="0">
                <a:solidFill>
                  <a:schemeClr val="bg1"/>
                </a:solidFill>
                <a:latin typeface="Bernhard Modern Roman" charset="0"/>
              </a:rPr>
              <a:t>	Deer resistant</a:t>
            </a:r>
          </a:p>
          <a:p>
            <a:pPr>
              <a:lnSpc>
                <a:spcPct val="70000"/>
              </a:lnSpc>
              <a:spcBef>
                <a:spcPct val="5000"/>
              </a:spcBef>
            </a:pPr>
            <a:endParaRPr lang="en-US" altLang="en-US" sz="2000" i="0">
              <a:solidFill>
                <a:srgbClr val="FFFF00"/>
              </a:solidFill>
              <a:latin typeface="Bernhard Modern Roman" charset="0"/>
            </a:endParaRPr>
          </a:p>
          <a:p>
            <a:pPr>
              <a:lnSpc>
                <a:spcPct val="70000"/>
              </a:lnSpc>
              <a:spcBef>
                <a:spcPct val="5000"/>
              </a:spcBef>
            </a:pPr>
            <a:r>
              <a:rPr lang="en-US" altLang="en-US" sz="2000" i="0">
                <a:solidFill>
                  <a:srgbClr val="FF00FF"/>
                </a:solidFill>
                <a:latin typeface="Bernhard Modern Roman" charset="0"/>
              </a:rPr>
              <a:t>Bloom Period:	</a:t>
            </a:r>
          </a:p>
          <a:p>
            <a:pPr>
              <a:lnSpc>
                <a:spcPct val="70000"/>
              </a:lnSpc>
              <a:spcBef>
                <a:spcPct val="5000"/>
              </a:spcBef>
            </a:pPr>
            <a:r>
              <a:rPr lang="en-US" altLang="en-US" sz="2000" i="0">
                <a:solidFill>
                  <a:srgbClr val="FFFF00"/>
                </a:solidFill>
                <a:latin typeface="Bernhard Modern Roman" charset="0"/>
              </a:rPr>
              <a:t>	</a:t>
            </a:r>
            <a:r>
              <a:rPr lang="en-US" altLang="en-US" sz="2000" i="0">
                <a:solidFill>
                  <a:schemeClr val="bg1"/>
                </a:solidFill>
                <a:latin typeface="Bernhard Modern Roman" charset="0"/>
              </a:rPr>
              <a:t>May – August</a:t>
            </a:r>
          </a:p>
          <a:p>
            <a:pPr>
              <a:lnSpc>
                <a:spcPct val="70000"/>
              </a:lnSpc>
              <a:spcBef>
                <a:spcPct val="5000"/>
              </a:spcBef>
            </a:pPr>
            <a:endParaRPr lang="en-US" altLang="en-US" sz="2000" i="0">
              <a:solidFill>
                <a:srgbClr val="FFFF00"/>
              </a:solidFill>
              <a:latin typeface="Bernhard Modern Roman" charset="0"/>
            </a:endParaRPr>
          </a:p>
          <a:p>
            <a:pPr>
              <a:lnSpc>
                <a:spcPct val="70000"/>
              </a:lnSpc>
              <a:spcBef>
                <a:spcPct val="5000"/>
              </a:spcBef>
            </a:pPr>
            <a:r>
              <a:rPr lang="en-US" altLang="en-US" sz="2000" i="0">
                <a:solidFill>
                  <a:srgbClr val="FF00FF"/>
                </a:solidFill>
                <a:latin typeface="Bernhard Modern Roman" charset="0"/>
              </a:rPr>
              <a:t>Culture Concerns:</a:t>
            </a:r>
          </a:p>
          <a:p>
            <a:pPr>
              <a:lnSpc>
                <a:spcPct val="70000"/>
              </a:lnSpc>
              <a:spcBef>
                <a:spcPct val="5000"/>
              </a:spcBef>
            </a:pPr>
            <a:r>
              <a:rPr lang="en-US" altLang="en-US" sz="2000" i="0">
                <a:solidFill>
                  <a:srgbClr val="FFFF00"/>
                </a:solidFill>
                <a:latin typeface="Bernhard Modern Roman" charset="0"/>
              </a:rPr>
              <a:t>	</a:t>
            </a:r>
            <a:r>
              <a:rPr lang="en-US" altLang="en-US" sz="2000" i="0">
                <a:solidFill>
                  <a:schemeClr val="bg1"/>
                </a:solidFill>
                <a:latin typeface="Bernhard Modern Roman" charset="0"/>
              </a:rPr>
              <a:t>Deadheading is essential</a:t>
            </a:r>
          </a:p>
          <a:p>
            <a:pPr>
              <a:lnSpc>
                <a:spcPct val="70000"/>
              </a:lnSpc>
              <a:spcBef>
                <a:spcPct val="5000"/>
              </a:spcBef>
            </a:pPr>
            <a:endParaRPr lang="en-US" altLang="en-US" i="0">
              <a:solidFill>
                <a:schemeClr val="hlink"/>
              </a:solidFill>
              <a:latin typeface="GoudyOlSt BT" charset="0"/>
            </a:endParaRPr>
          </a:p>
        </p:txBody>
      </p:sp>
      <p:sp>
        <p:nvSpPr>
          <p:cNvPr id="764932" name="Rectangle 4"/>
          <p:cNvSpPr>
            <a:spLocks noChangeArrowheads="1"/>
          </p:cNvSpPr>
          <p:nvPr/>
        </p:nvSpPr>
        <p:spPr bwMode="auto">
          <a:xfrm>
            <a:off x="2008188" y="304800"/>
            <a:ext cx="5335587" cy="8239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spAutoFit/>
          </a:bodyPr>
          <a:lstStyle/>
          <a:p>
            <a:pPr algn="ctr"/>
            <a:r>
              <a:rPr lang="en-US" altLang="en-US" sz="4800" i="0">
                <a:solidFill>
                  <a:srgbClr val="FFFF00"/>
                </a:solidFill>
                <a:latin typeface="GoudyOlSt BT" charset="0"/>
              </a:rPr>
              <a:t>Purple Cone Flower</a:t>
            </a:r>
          </a:p>
        </p:txBody>
      </p:sp>
      <p:sp>
        <p:nvSpPr>
          <p:cNvPr id="764933" name="Rectangle 5"/>
          <p:cNvSpPr>
            <a:spLocks noChangeArrowheads="1"/>
          </p:cNvSpPr>
          <p:nvPr/>
        </p:nvSpPr>
        <p:spPr bwMode="auto">
          <a:xfrm>
            <a:off x="4419600" y="5867400"/>
            <a:ext cx="28781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i="0">
                <a:solidFill>
                  <a:schemeClr val="hlink"/>
                </a:solidFill>
                <a:latin typeface="GoudyOlSt BT" charset="0"/>
              </a:rPr>
              <a:t>Echinaceae purpurea</a:t>
            </a:r>
          </a:p>
        </p:txBody>
      </p:sp>
    </p:spTree>
  </p:cSld>
  <p:clrMapOvr>
    <a:masterClrMapping/>
  </p:clrMapOvr>
  <p:timing>
    <p:tnLst>
      <p:par>
        <p:cTn id="1" dur="indefinite" restart="never" nodeType="tmRoot"/>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4"/>
          <p:cNvSpPr>
            <a:spLocks noGrp="1"/>
          </p:cNvSpPr>
          <p:nvPr>
            <p:ph type="sldNum" sz="quarter" idx="12"/>
          </p:nvPr>
        </p:nvSpPr>
        <p:spPr/>
        <p:txBody>
          <a:bodyPr/>
          <a:lstStyle/>
          <a:p>
            <a:fld id="{DE83D6A6-87B6-7546-99A0-F57688BF9343}" type="slidenum">
              <a:rPr lang="en-US" altLang="en-US"/>
              <a:pPr/>
              <a:t>212</a:t>
            </a:fld>
            <a:endParaRPr lang="en-US" altLang="en-US"/>
          </a:p>
        </p:txBody>
      </p:sp>
      <p:sp>
        <p:nvSpPr>
          <p:cNvPr id="765954" name="Rectangle 2"/>
          <p:cNvSpPr>
            <a:spLocks noChangeArrowheads="1"/>
          </p:cNvSpPr>
          <p:nvPr/>
        </p:nvSpPr>
        <p:spPr bwMode="auto">
          <a:xfrm>
            <a:off x="457200" y="1219200"/>
            <a:ext cx="2667000" cy="502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0">
                <a:solidFill>
                  <a:srgbClr val="FF00FF"/>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marL="342900" indent="-342900">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fontAlgn="base">
              <a:spcBef>
                <a:spcPct val="0"/>
              </a:spcBef>
              <a:spcAft>
                <a:spcPct val="0"/>
              </a:spcAft>
              <a:defRPr sz="2400">
                <a:solidFill>
                  <a:schemeClr val="tx1"/>
                </a:solidFill>
                <a:latin typeface="Times New Roman" charset="0"/>
              </a:defRPr>
            </a:lvl6pPr>
            <a:lvl7pPr marL="2971800" indent="-228600" fontAlgn="base">
              <a:spcBef>
                <a:spcPct val="0"/>
              </a:spcBef>
              <a:spcAft>
                <a:spcPct val="0"/>
              </a:spcAft>
              <a:defRPr sz="2400">
                <a:solidFill>
                  <a:schemeClr val="tx1"/>
                </a:solidFill>
                <a:latin typeface="Times New Roman" charset="0"/>
              </a:defRPr>
            </a:lvl7pPr>
            <a:lvl8pPr marL="3429000" indent="-228600" fontAlgn="base">
              <a:spcBef>
                <a:spcPct val="0"/>
              </a:spcBef>
              <a:spcAft>
                <a:spcPct val="0"/>
              </a:spcAft>
              <a:defRPr sz="2400">
                <a:solidFill>
                  <a:schemeClr val="tx1"/>
                </a:solidFill>
                <a:latin typeface="Times New Roman" charset="0"/>
              </a:defRPr>
            </a:lvl8pPr>
            <a:lvl9pPr marL="3886200" indent="-228600" fontAlgn="base">
              <a:spcBef>
                <a:spcPct val="0"/>
              </a:spcBef>
              <a:spcAft>
                <a:spcPct val="0"/>
              </a:spcAft>
              <a:defRPr sz="2400">
                <a:solidFill>
                  <a:schemeClr val="tx1"/>
                </a:solidFill>
                <a:latin typeface="Times New Roman" charset="0"/>
              </a:defRPr>
            </a:lvl9pPr>
          </a:lstStyle>
          <a:p>
            <a:pPr>
              <a:lnSpc>
                <a:spcPct val="70000"/>
              </a:lnSpc>
              <a:spcBef>
                <a:spcPct val="5000"/>
              </a:spcBef>
            </a:pPr>
            <a:endParaRPr lang="en-US" altLang="en-US" i="0">
              <a:solidFill>
                <a:srgbClr val="FF00FF"/>
              </a:solidFill>
              <a:latin typeface="Bernhard Modern Roman" charset="0"/>
            </a:endParaRPr>
          </a:p>
          <a:p>
            <a:pPr>
              <a:lnSpc>
                <a:spcPct val="70000"/>
              </a:lnSpc>
              <a:spcBef>
                <a:spcPct val="5000"/>
              </a:spcBef>
            </a:pPr>
            <a:r>
              <a:rPr lang="en-US" altLang="en-US" sz="2000" i="0">
                <a:solidFill>
                  <a:srgbClr val="FF00FF"/>
                </a:solidFill>
                <a:latin typeface="Bernhard Modern Roman" charset="0"/>
              </a:rPr>
              <a:t>Characteristics:  </a:t>
            </a:r>
            <a:endParaRPr lang="en-US" altLang="en-US" sz="2000" i="0">
              <a:solidFill>
                <a:srgbClr val="FFFF00"/>
              </a:solidFill>
              <a:latin typeface="Bernhard Modern Roman" charset="0"/>
            </a:endParaRPr>
          </a:p>
          <a:p>
            <a:pPr>
              <a:lnSpc>
                <a:spcPct val="70000"/>
              </a:lnSpc>
              <a:spcBef>
                <a:spcPct val="5000"/>
              </a:spcBef>
            </a:pPr>
            <a:r>
              <a:rPr lang="en-US" altLang="en-US" sz="2000" i="0">
                <a:solidFill>
                  <a:srgbClr val="FFFF00"/>
                </a:solidFill>
                <a:latin typeface="Bernhard Modern Roman" charset="0"/>
              </a:rPr>
              <a:t>	</a:t>
            </a:r>
            <a:r>
              <a:rPr lang="en-US" altLang="en-US" sz="2000" i="0">
                <a:solidFill>
                  <a:schemeClr val="bg1"/>
                </a:solidFill>
                <a:latin typeface="Bernhard Modern Roman" charset="0"/>
              </a:rPr>
              <a:t>Nectar source</a:t>
            </a:r>
          </a:p>
          <a:p>
            <a:pPr>
              <a:lnSpc>
                <a:spcPct val="70000"/>
              </a:lnSpc>
              <a:spcBef>
                <a:spcPct val="5000"/>
              </a:spcBef>
            </a:pPr>
            <a:r>
              <a:rPr lang="en-US" altLang="en-US" sz="2000" i="0">
                <a:solidFill>
                  <a:schemeClr val="bg1"/>
                </a:solidFill>
                <a:latin typeface="Bernhard Modern Roman" charset="0"/>
              </a:rPr>
              <a:t>	Drought tolerant</a:t>
            </a:r>
          </a:p>
          <a:p>
            <a:pPr>
              <a:lnSpc>
                <a:spcPct val="70000"/>
              </a:lnSpc>
              <a:spcBef>
                <a:spcPct val="5000"/>
              </a:spcBef>
            </a:pPr>
            <a:endParaRPr lang="en-US" altLang="en-US" sz="2000" i="0">
              <a:solidFill>
                <a:srgbClr val="FF00FF"/>
              </a:solidFill>
              <a:latin typeface="Bernhard Modern Roman" charset="0"/>
            </a:endParaRPr>
          </a:p>
          <a:p>
            <a:pPr>
              <a:lnSpc>
                <a:spcPct val="70000"/>
              </a:lnSpc>
              <a:spcBef>
                <a:spcPct val="5000"/>
              </a:spcBef>
            </a:pPr>
            <a:r>
              <a:rPr lang="en-US" altLang="en-US" sz="2000" i="0">
                <a:solidFill>
                  <a:srgbClr val="FF00FF"/>
                </a:solidFill>
                <a:latin typeface="Bernhard Modern Roman" charset="0"/>
              </a:rPr>
              <a:t>Location:</a:t>
            </a:r>
          </a:p>
          <a:p>
            <a:pPr>
              <a:lnSpc>
                <a:spcPct val="70000"/>
              </a:lnSpc>
              <a:spcBef>
                <a:spcPct val="5000"/>
              </a:spcBef>
            </a:pPr>
            <a:r>
              <a:rPr lang="en-US" altLang="en-US" sz="2000" i="0">
                <a:solidFill>
                  <a:srgbClr val="FFFF00"/>
                </a:solidFill>
                <a:latin typeface="Bernhard Modern Roman" charset="0"/>
              </a:rPr>
              <a:t>	</a:t>
            </a:r>
            <a:r>
              <a:rPr lang="en-US" altLang="en-US" sz="2000" i="0">
                <a:solidFill>
                  <a:schemeClr val="bg1"/>
                </a:solidFill>
                <a:latin typeface="Bernhard Modern Roman" charset="0"/>
              </a:rPr>
              <a:t>Full sun</a:t>
            </a:r>
          </a:p>
          <a:p>
            <a:pPr>
              <a:lnSpc>
                <a:spcPct val="70000"/>
              </a:lnSpc>
              <a:spcBef>
                <a:spcPct val="5000"/>
              </a:spcBef>
            </a:pPr>
            <a:endParaRPr lang="en-US" altLang="en-US" sz="2000" i="0">
              <a:solidFill>
                <a:srgbClr val="FFFF00"/>
              </a:solidFill>
              <a:latin typeface="Bernhard Modern Roman" charset="0"/>
            </a:endParaRPr>
          </a:p>
          <a:p>
            <a:pPr>
              <a:lnSpc>
                <a:spcPct val="70000"/>
              </a:lnSpc>
              <a:spcBef>
                <a:spcPct val="5000"/>
              </a:spcBef>
            </a:pPr>
            <a:r>
              <a:rPr lang="en-US" altLang="en-US" sz="2000" i="0">
                <a:solidFill>
                  <a:srgbClr val="FF00FF"/>
                </a:solidFill>
                <a:latin typeface="Bernhard Modern Roman" charset="0"/>
              </a:rPr>
              <a:t>Plant Size:</a:t>
            </a:r>
          </a:p>
          <a:p>
            <a:pPr>
              <a:lnSpc>
                <a:spcPct val="70000"/>
              </a:lnSpc>
              <a:spcBef>
                <a:spcPct val="5000"/>
              </a:spcBef>
            </a:pPr>
            <a:r>
              <a:rPr lang="en-US" altLang="en-US" sz="2000" i="0">
                <a:solidFill>
                  <a:srgbClr val="FFFF00"/>
                </a:solidFill>
                <a:latin typeface="Bernhard Modern Roman" charset="0"/>
              </a:rPr>
              <a:t>	</a:t>
            </a:r>
            <a:r>
              <a:rPr lang="en-US" altLang="en-US" sz="2000" i="0">
                <a:solidFill>
                  <a:schemeClr val="bg1"/>
                </a:solidFill>
                <a:latin typeface="Bernhard Modern Roman" charset="0"/>
              </a:rPr>
              <a:t>36-50 inches tall</a:t>
            </a:r>
          </a:p>
          <a:p>
            <a:pPr>
              <a:lnSpc>
                <a:spcPct val="70000"/>
              </a:lnSpc>
              <a:spcBef>
                <a:spcPct val="5000"/>
              </a:spcBef>
            </a:pPr>
            <a:endParaRPr lang="en-US" altLang="en-US" sz="2000" i="0">
              <a:solidFill>
                <a:srgbClr val="FFFF00"/>
              </a:solidFill>
              <a:latin typeface="Bernhard Modern Roman" charset="0"/>
            </a:endParaRPr>
          </a:p>
          <a:p>
            <a:pPr>
              <a:lnSpc>
                <a:spcPct val="70000"/>
              </a:lnSpc>
              <a:spcBef>
                <a:spcPct val="5000"/>
              </a:spcBef>
            </a:pPr>
            <a:r>
              <a:rPr lang="en-US" altLang="en-US" sz="2000" i="0">
                <a:solidFill>
                  <a:srgbClr val="FF00FF"/>
                </a:solidFill>
                <a:latin typeface="Bernhard Modern Roman" charset="0"/>
              </a:rPr>
              <a:t>Care and Feeding:  </a:t>
            </a:r>
          </a:p>
          <a:p>
            <a:pPr>
              <a:lnSpc>
                <a:spcPct val="70000"/>
              </a:lnSpc>
              <a:spcBef>
                <a:spcPct val="5000"/>
              </a:spcBef>
            </a:pPr>
            <a:r>
              <a:rPr lang="en-US" altLang="en-US" sz="2000" i="0">
                <a:solidFill>
                  <a:srgbClr val="FFFF00"/>
                </a:solidFill>
                <a:latin typeface="Bernhard Modern Roman" charset="0"/>
              </a:rPr>
              <a:t>	</a:t>
            </a:r>
            <a:r>
              <a:rPr lang="en-US" altLang="en-US" sz="2000" i="0">
                <a:solidFill>
                  <a:schemeClr val="bg1"/>
                </a:solidFill>
                <a:latin typeface="Bernhard Modern Roman" charset="0"/>
              </a:rPr>
              <a:t>Moderate fertility  </a:t>
            </a:r>
          </a:p>
          <a:p>
            <a:pPr>
              <a:lnSpc>
                <a:spcPct val="70000"/>
              </a:lnSpc>
              <a:spcBef>
                <a:spcPct val="5000"/>
              </a:spcBef>
            </a:pPr>
            <a:r>
              <a:rPr lang="en-US" altLang="en-US" sz="2000" i="0">
                <a:solidFill>
                  <a:schemeClr val="bg1"/>
                </a:solidFill>
                <a:latin typeface="Bernhard Modern Roman" charset="0"/>
              </a:rPr>
              <a:t>	Deer resistant</a:t>
            </a:r>
          </a:p>
          <a:p>
            <a:pPr>
              <a:lnSpc>
                <a:spcPct val="70000"/>
              </a:lnSpc>
              <a:spcBef>
                <a:spcPct val="5000"/>
              </a:spcBef>
            </a:pPr>
            <a:endParaRPr lang="en-US" altLang="en-US" sz="2000" i="0">
              <a:solidFill>
                <a:srgbClr val="FFFF00"/>
              </a:solidFill>
              <a:latin typeface="Bernhard Modern Roman" charset="0"/>
            </a:endParaRPr>
          </a:p>
          <a:p>
            <a:pPr>
              <a:lnSpc>
                <a:spcPct val="70000"/>
              </a:lnSpc>
              <a:spcBef>
                <a:spcPct val="5000"/>
              </a:spcBef>
            </a:pPr>
            <a:r>
              <a:rPr lang="en-US" altLang="en-US" sz="2000" i="0">
                <a:solidFill>
                  <a:srgbClr val="FF00FF"/>
                </a:solidFill>
                <a:latin typeface="Bernhard Modern Roman" charset="0"/>
              </a:rPr>
              <a:t>Bloom Period:	</a:t>
            </a:r>
          </a:p>
          <a:p>
            <a:pPr>
              <a:lnSpc>
                <a:spcPct val="70000"/>
              </a:lnSpc>
              <a:spcBef>
                <a:spcPct val="5000"/>
              </a:spcBef>
            </a:pPr>
            <a:r>
              <a:rPr lang="en-US" altLang="en-US" sz="2000" i="0">
                <a:solidFill>
                  <a:srgbClr val="FFFF00"/>
                </a:solidFill>
                <a:latin typeface="Bernhard Modern Roman" charset="0"/>
              </a:rPr>
              <a:t>	</a:t>
            </a:r>
            <a:r>
              <a:rPr lang="en-US" altLang="en-US" sz="2000" i="0">
                <a:solidFill>
                  <a:schemeClr val="bg1"/>
                </a:solidFill>
                <a:latin typeface="Bernhard Modern Roman" charset="0"/>
              </a:rPr>
              <a:t>July – September</a:t>
            </a:r>
          </a:p>
          <a:p>
            <a:pPr>
              <a:lnSpc>
                <a:spcPct val="70000"/>
              </a:lnSpc>
              <a:spcBef>
                <a:spcPct val="5000"/>
              </a:spcBef>
            </a:pPr>
            <a:endParaRPr lang="en-US" altLang="en-US" sz="2000" i="0">
              <a:solidFill>
                <a:srgbClr val="FFFF00"/>
              </a:solidFill>
              <a:latin typeface="Bernhard Modern Roman" charset="0"/>
            </a:endParaRPr>
          </a:p>
          <a:p>
            <a:pPr>
              <a:lnSpc>
                <a:spcPct val="70000"/>
              </a:lnSpc>
              <a:spcBef>
                <a:spcPct val="5000"/>
              </a:spcBef>
            </a:pPr>
            <a:r>
              <a:rPr lang="en-US" altLang="en-US" sz="2000" i="0">
                <a:solidFill>
                  <a:srgbClr val="FF00FF"/>
                </a:solidFill>
                <a:latin typeface="Bernhard Modern Roman" charset="0"/>
              </a:rPr>
              <a:t>Culture Concerns:</a:t>
            </a:r>
          </a:p>
          <a:p>
            <a:pPr>
              <a:lnSpc>
                <a:spcPct val="70000"/>
              </a:lnSpc>
              <a:spcBef>
                <a:spcPct val="5000"/>
              </a:spcBef>
            </a:pPr>
            <a:r>
              <a:rPr lang="en-US" altLang="en-US" sz="2000" i="0">
                <a:solidFill>
                  <a:schemeClr val="bg1"/>
                </a:solidFill>
                <a:latin typeface="Bernhard Modern Roman" charset="0"/>
              </a:rPr>
              <a:t>	Mildew</a:t>
            </a:r>
          </a:p>
          <a:p>
            <a:pPr>
              <a:lnSpc>
                <a:spcPct val="70000"/>
              </a:lnSpc>
              <a:spcBef>
                <a:spcPct val="5000"/>
              </a:spcBef>
            </a:pPr>
            <a:endParaRPr lang="en-US" altLang="en-US" i="0">
              <a:solidFill>
                <a:schemeClr val="hlink"/>
              </a:solidFill>
              <a:latin typeface="GoudyOlSt BT" charset="0"/>
            </a:endParaRPr>
          </a:p>
        </p:txBody>
      </p:sp>
      <p:sp>
        <p:nvSpPr>
          <p:cNvPr id="765955" name="Rectangle 3"/>
          <p:cNvSpPr>
            <a:spLocks noChangeArrowheads="1"/>
          </p:cNvSpPr>
          <p:nvPr/>
        </p:nvSpPr>
        <p:spPr bwMode="auto">
          <a:xfrm>
            <a:off x="2114550" y="304800"/>
            <a:ext cx="5129213" cy="8239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spAutoFit/>
          </a:bodyPr>
          <a:lstStyle/>
          <a:p>
            <a:pPr algn="ctr"/>
            <a:r>
              <a:rPr lang="en-US" altLang="en-US" sz="4800" i="0">
                <a:solidFill>
                  <a:srgbClr val="FFFF00"/>
                </a:solidFill>
                <a:latin typeface="GoudyOlSt BT" charset="0"/>
              </a:rPr>
              <a:t>Black Eyed Susans </a:t>
            </a:r>
          </a:p>
        </p:txBody>
      </p:sp>
      <p:sp>
        <p:nvSpPr>
          <p:cNvPr id="765956" name="Rectangle 4"/>
          <p:cNvSpPr>
            <a:spLocks noChangeArrowheads="1"/>
          </p:cNvSpPr>
          <p:nvPr/>
        </p:nvSpPr>
        <p:spPr bwMode="auto">
          <a:xfrm>
            <a:off x="4495800" y="5791200"/>
            <a:ext cx="2470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i="0">
                <a:solidFill>
                  <a:schemeClr val="hlink"/>
                </a:solidFill>
                <a:latin typeface="GoudyOlSt BT" charset="0"/>
              </a:rPr>
              <a:t>Rudbeckia triloba</a:t>
            </a:r>
          </a:p>
        </p:txBody>
      </p:sp>
      <p:pic>
        <p:nvPicPr>
          <p:cNvPr id="765957" name="Picture 5" descr="Image285"/>
          <p:cNvPicPr>
            <a:picLocks noChangeAspect="1" noChangeArrowheads="1"/>
          </p:cNvPicPr>
          <p:nvPr/>
        </p:nvPicPr>
        <p:blipFill>
          <a:blip r:embed="rId2">
            <a:lum contrast="32000"/>
            <a:extLst>
              <a:ext uri="{28A0092B-C50C-407E-A947-70E740481C1C}">
                <a14:useLocalDpi xmlns:a14="http://schemas.microsoft.com/office/drawing/2010/main" val="0"/>
              </a:ext>
            </a:extLst>
          </a:blip>
          <a:srcRect/>
          <a:stretch>
            <a:fillRect/>
          </a:stretch>
        </p:blipFill>
        <p:spPr bwMode="auto">
          <a:xfrm>
            <a:off x="3124200" y="1638300"/>
            <a:ext cx="5438775" cy="40798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3"/>
          <p:cNvSpPr>
            <a:spLocks noGrp="1"/>
          </p:cNvSpPr>
          <p:nvPr>
            <p:ph type="sldNum" sz="quarter" idx="12"/>
          </p:nvPr>
        </p:nvSpPr>
        <p:spPr/>
        <p:txBody>
          <a:bodyPr/>
          <a:lstStyle/>
          <a:p>
            <a:fld id="{1C0A2D3E-74DD-4647-A46B-9E8B485B97A6}" type="slidenum">
              <a:rPr lang="en-US" altLang="en-US"/>
              <a:pPr/>
              <a:t>213</a:t>
            </a:fld>
            <a:endParaRPr lang="en-US" altLang="en-US"/>
          </a:p>
        </p:txBody>
      </p:sp>
      <p:pic>
        <p:nvPicPr>
          <p:cNvPr id="766978" name="Picture 2" descr="Image 6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0400" y="1752600"/>
            <a:ext cx="5468938" cy="4102100"/>
          </a:xfrm>
          <a:prstGeom prst="rect">
            <a:avLst/>
          </a:prstGeom>
          <a:noFill/>
          <a:extLst>
            <a:ext uri="{909E8E84-426E-40DD-AFC4-6F175D3DCCD1}">
              <a14:hiddenFill xmlns:a14="http://schemas.microsoft.com/office/drawing/2010/main">
                <a:solidFill>
                  <a:srgbClr val="FFFFFF"/>
                </a:solidFill>
              </a14:hiddenFill>
            </a:ext>
          </a:extLst>
        </p:spPr>
      </p:pic>
      <p:sp>
        <p:nvSpPr>
          <p:cNvPr id="766979" name="Rectangle 3"/>
          <p:cNvSpPr>
            <a:spLocks noChangeArrowheads="1"/>
          </p:cNvSpPr>
          <p:nvPr/>
        </p:nvSpPr>
        <p:spPr bwMode="auto">
          <a:xfrm>
            <a:off x="457200" y="1066800"/>
            <a:ext cx="2667000" cy="502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0">
                <a:solidFill>
                  <a:srgbClr val="FF00FF"/>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marL="342900" indent="-342900">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fontAlgn="base">
              <a:spcBef>
                <a:spcPct val="0"/>
              </a:spcBef>
              <a:spcAft>
                <a:spcPct val="0"/>
              </a:spcAft>
              <a:defRPr sz="2400">
                <a:solidFill>
                  <a:schemeClr val="tx1"/>
                </a:solidFill>
                <a:latin typeface="Times New Roman" charset="0"/>
              </a:defRPr>
            </a:lvl6pPr>
            <a:lvl7pPr marL="2971800" indent="-228600" fontAlgn="base">
              <a:spcBef>
                <a:spcPct val="0"/>
              </a:spcBef>
              <a:spcAft>
                <a:spcPct val="0"/>
              </a:spcAft>
              <a:defRPr sz="2400">
                <a:solidFill>
                  <a:schemeClr val="tx1"/>
                </a:solidFill>
                <a:latin typeface="Times New Roman" charset="0"/>
              </a:defRPr>
            </a:lvl7pPr>
            <a:lvl8pPr marL="3429000" indent="-228600" fontAlgn="base">
              <a:spcBef>
                <a:spcPct val="0"/>
              </a:spcBef>
              <a:spcAft>
                <a:spcPct val="0"/>
              </a:spcAft>
              <a:defRPr sz="2400">
                <a:solidFill>
                  <a:schemeClr val="tx1"/>
                </a:solidFill>
                <a:latin typeface="Times New Roman" charset="0"/>
              </a:defRPr>
            </a:lvl8pPr>
            <a:lvl9pPr marL="3886200" indent="-228600" fontAlgn="base">
              <a:spcBef>
                <a:spcPct val="0"/>
              </a:spcBef>
              <a:spcAft>
                <a:spcPct val="0"/>
              </a:spcAft>
              <a:defRPr sz="2400">
                <a:solidFill>
                  <a:schemeClr val="tx1"/>
                </a:solidFill>
                <a:latin typeface="Times New Roman" charset="0"/>
              </a:defRPr>
            </a:lvl9pPr>
          </a:lstStyle>
          <a:p>
            <a:pPr>
              <a:lnSpc>
                <a:spcPct val="70000"/>
              </a:lnSpc>
              <a:spcBef>
                <a:spcPct val="5000"/>
              </a:spcBef>
            </a:pPr>
            <a:endParaRPr lang="en-US" altLang="en-US" i="0">
              <a:solidFill>
                <a:srgbClr val="FF00FF"/>
              </a:solidFill>
              <a:latin typeface="Bernhard Modern Roman" charset="0"/>
            </a:endParaRPr>
          </a:p>
          <a:p>
            <a:pPr>
              <a:lnSpc>
                <a:spcPct val="70000"/>
              </a:lnSpc>
              <a:spcBef>
                <a:spcPct val="5000"/>
              </a:spcBef>
            </a:pPr>
            <a:r>
              <a:rPr lang="en-US" altLang="en-US" sz="2000" i="0">
                <a:solidFill>
                  <a:srgbClr val="FF00FF"/>
                </a:solidFill>
                <a:latin typeface="Bernhard Modern Roman" charset="0"/>
              </a:rPr>
              <a:t>Characteristics:  </a:t>
            </a:r>
            <a:endParaRPr lang="en-US" altLang="en-US" sz="2000" i="0">
              <a:solidFill>
                <a:srgbClr val="FFFF00"/>
              </a:solidFill>
              <a:latin typeface="Bernhard Modern Roman" charset="0"/>
            </a:endParaRPr>
          </a:p>
          <a:p>
            <a:pPr>
              <a:lnSpc>
                <a:spcPct val="70000"/>
              </a:lnSpc>
              <a:spcBef>
                <a:spcPct val="5000"/>
              </a:spcBef>
            </a:pPr>
            <a:r>
              <a:rPr lang="en-US" altLang="en-US" sz="2000" i="0">
                <a:solidFill>
                  <a:srgbClr val="FFFF00"/>
                </a:solidFill>
                <a:latin typeface="Bernhard Modern Roman" charset="0"/>
              </a:rPr>
              <a:t>	</a:t>
            </a:r>
            <a:r>
              <a:rPr lang="en-US" altLang="en-US" sz="2000" i="0">
                <a:solidFill>
                  <a:schemeClr val="bg1"/>
                </a:solidFill>
                <a:latin typeface="Bernhard Modern Roman" charset="0"/>
              </a:rPr>
              <a:t>Nectar source</a:t>
            </a:r>
          </a:p>
          <a:p>
            <a:pPr>
              <a:lnSpc>
                <a:spcPct val="70000"/>
              </a:lnSpc>
              <a:spcBef>
                <a:spcPct val="5000"/>
              </a:spcBef>
            </a:pPr>
            <a:r>
              <a:rPr lang="en-US" altLang="en-US" sz="2000" i="0">
                <a:solidFill>
                  <a:schemeClr val="bg1"/>
                </a:solidFill>
                <a:latin typeface="Bernhard Modern Roman" charset="0"/>
              </a:rPr>
              <a:t>	Drought tolerant</a:t>
            </a:r>
          </a:p>
          <a:p>
            <a:pPr>
              <a:lnSpc>
                <a:spcPct val="70000"/>
              </a:lnSpc>
              <a:spcBef>
                <a:spcPct val="5000"/>
              </a:spcBef>
            </a:pPr>
            <a:r>
              <a:rPr lang="en-US" altLang="en-US" sz="2000" i="0">
                <a:solidFill>
                  <a:schemeClr val="bg1"/>
                </a:solidFill>
                <a:latin typeface="Bernhard Modern Roman" charset="0"/>
              </a:rPr>
              <a:t>	18-36 inches tall</a:t>
            </a:r>
          </a:p>
          <a:p>
            <a:pPr>
              <a:lnSpc>
                <a:spcPct val="70000"/>
              </a:lnSpc>
              <a:spcBef>
                <a:spcPct val="5000"/>
              </a:spcBef>
            </a:pPr>
            <a:endParaRPr lang="en-US" altLang="en-US" sz="2000" i="0">
              <a:solidFill>
                <a:srgbClr val="FF00FF"/>
              </a:solidFill>
              <a:latin typeface="Bernhard Modern Roman" charset="0"/>
            </a:endParaRPr>
          </a:p>
          <a:p>
            <a:pPr>
              <a:lnSpc>
                <a:spcPct val="70000"/>
              </a:lnSpc>
              <a:spcBef>
                <a:spcPct val="5000"/>
              </a:spcBef>
            </a:pPr>
            <a:r>
              <a:rPr lang="en-US" altLang="en-US" sz="2000" i="0">
                <a:solidFill>
                  <a:srgbClr val="FF00FF"/>
                </a:solidFill>
                <a:latin typeface="Bernhard Modern Roman" charset="0"/>
              </a:rPr>
              <a:t>Location:</a:t>
            </a:r>
          </a:p>
          <a:p>
            <a:pPr>
              <a:lnSpc>
                <a:spcPct val="70000"/>
              </a:lnSpc>
              <a:spcBef>
                <a:spcPct val="5000"/>
              </a:spcBef>
            </a:pPr>
            <a:r>
              <a:rPr lang="en-US" altLang="en-US" sz="2000" i="0">
                <a:solidFill>
                  <a:srgbClr val="FFFF00"/>
                </a:solidFill>
                <a:latin typeface="Bernhard Modern Roman" charset="0"/>
              </a:rPr>
              <a:t>	</a:t>
            </a:r>
            <a:r>
              <a:rPr lang="en-US" altLang="en-US" sz="2000" i="0">
                <a:solidFill>
                  <a:schemeClr val="bg1"/>
                </a:solidFill>
                <a:latin typeface="Bernhard Modern Roman" charset="0"/>
              </a:rPr>
              <a:t>Partial shade</a:t>
            </a:r>
          </a:p>
          <a:p>
            <a:pPr>
              <a:lnSpc>
                <a:spcPct val="70000"/>
              </a:lnSpc>
              <a:spcBef>
                <a:spcPct val="5000"/>
              </a:spcBef>
            </a:pPr>
            <a:r>
              <a:rPr lang="en-US" altLang="en-US" sz="2000" i="0">
                <a:solidFill>
                  <a:schemeClr val="bg1"/>
                </a:solidFill>
                <a:latin typeface="Bernhard Modern Roman" charset="0"/>
              </a:rPr>
              <a:t>	Full sun if moist</a:t>
            </a:r>
          </a:p>
          <a:p>
            <a:pPr>
              <a:lnSpc>
                <a:spcPct val="70000"/>
              </a:lnSpc>
              <a:spcBef>
                <a:spcPct val="5000"/>
              </a:spcBef>
            </a:pPr>
            <a:endParaRPr lang="en-US" altLang="en-US" sz="2000" i="0">
              <a:solidFill>
                <a:srgbClr val="FFFF00"/>
              </a:solidFill>
              <a:latin typeface="Bernhard Modern Roman" charset="0"/>
            </a:endParaRPr>
          </a:p>
          <a:p>
            <a:pPr>
              <a:lnSpc>
                <a:spcPct val="70000"/>
              </a:lnSpc>
              <a:spcBef>
                <a:spcPct val="5000"/>
              </a:spcBef>
            </a:pPr>
            <a:r>
              <a:rPr lang="en-US" altLang="en-US" sz="2000" i="0">
                <a:solidFill>
                  <a:srgbClr val="FF00FF"/>
                </a:solidFill>
                <a:latin typeface="Bernhard Modern Roman" charset="0"/>
              </a:rPr>
              <a:t>Plant Spacing:</a:t>
            </a:r>
          </a:p>
          <a:p>
            <a:pPr>
              <a:lnSpc>
                <a:spcPct val="70000"/>
              </a:lnSpc>
              <a:spcBef>
                <a:spcPct val="5000"/>
              </a:spcBef>
            </a:pPr>
            <a:r>
              <a:rPr lang="en-US" altLang="en-US" sz="2000" i="0">
                <a:solidFill>
                  <a:srgbClr val="FFFF00"/>
                </a:solidFill>
                <a:latin typeface="Bernhard Modern Roman" charset="0"/>
              </a:rPr>
              <a:t>	</a:t>
            </a:r>
            <a:r>
              <a:rPr lang="en-US" altLang="en-US" sz="2000" i="0">
                <a:solidFill>
                  <a:schemeClr val="bg1"/>
                </a:solidFill>
                <a:latin typeface="Bernhard Modern Roman" charset="0"/>
              </a:rPr>
              <a:t>10-12 inch centers</a:t>
            </a:r>
          </a:p>
          <a:p>
            <a:pPr>
              <a:lnSpc>
                <a:spcPct val="70000"/>
              </a:lnSpc>
              <a:spcBef>
                <a:spcPct val="5000"/>
              </a:spcBef>
            </a:pPr>
            <a:endParaRPr lang="en-US" altLang="en-US" sz="2000" i="0">
              <a:solidFill>
                <a:srgbClr val="FFFF00"/>
              </a:solidFill>
              <a:latin typeface="Bernhard Modern Roman" charset="0"/>
            </a:endParaRPr>
          </a:p>
          <a:p>
            <a:pPr>
              <a:lnSpc>
                <a:spcPct val="70000"/>
              </a:lnSpc>
              <a:spcBef>
                <a:spcPct val="5000"/>
              </a:spcBef>
            </a:pPr>
            <a:r>
              <a:rPr lang="en-US" altLang="en-US" sz="2000" i="0">
                <a:solidFill>
                  <a:srgbClr val="FF00FF"/>
                </a:solidFill>
                <a:latin typeface="Bernhard Modern Roman" charset="0"/>
              </a:rPr>
              <a:t>Care and Feeding:  </a:t>
            </a:r>
          </a:p>
          <a:p>
            <a:pPr>
              <a:lnSpc>
                <a:spcPct val="70000"/>
              </a:lnSpc>
              <a:spcBef>
                <a:spcPct val="5000"/>
              </a:spcBef>
            </a:pPr>
            <a:r>
              <a:rPr lang="en-US" altLang="en-US" sz="2000" i="0">
                <a:solidFill>
                  <a:srgbClr val="FFFF00"/>
                </a:solidFill>
                <a:latin typeface="Bernhard Modern Roman" charset="0"/>
              </a:rPr>
              <a:t>	</a:t>
            </a:r>
            <a:r>
              <a:rPr lang="en-US" altLang="en-US" sz="2000" i="0">
                <a:solidFill>
                  <a:schemeClr val="bg1"/>
                </a:solidFill>
                <a:latin typeface="Bernhard Modern Roman" charset="0"/>
              </a:rPr>
              <a:t>Moderate fertility,  </a:t>
            </a:r>
          </a:p>
          <a:p>
            <a:pPr>
              <a:lnSpc>
                <a:spcPct val="70000"/>
              </a:lnSpc>
              <a:spcBef>
                <a:spcPct val="5000"/>
              </a:spcBef>
            </a:pPr>
            <a:r>
              <a:rPr lang="en-US" altLang="en-US" sz="2000" i="0">
                <a:solidFill>
                  <a:schemeClr val="bg1"/>
                </a:solidFill>
                <a:latin typeface="Bernhard Modern Roman" charset="0"/>
              </a:rPr>
              <a:t>	Deer resistant</a:t>
            </a:r>
          </a:p>
          <a:p>
            <a:pPr>
              <a:lnSpc>
                <a:spcPct val="70000"/>
              </a:lnSpc>
              <a:spcBef>
                <a:spcPct val="5000"/>
              </a:spcBef>
            </a:pPr>
            <a:endParaRPr lang="en-US" altLang="en-US" sz="2000" i="0">
              <a:solidFill>
                <a:srgbClr val="FFFF00"/>
              </a:solidFill>
              <a:latin typeface="Bernhard Modern Roman" charset="0"/>
            </a:endParaRPr>
          </a:p>
          <a:p>
            <a:pPr>
              <a:lnSpc>
                <a:spcPct val="70000"/>
              </a:lnSpc>
              <a:spcBef>
                <a:spcPct val="5000"/>
              </a:spcBef>
            </a:pPr>
            <a:r>
              <a:rPr lang="en-US" altLang="en-US" sz="2000" i="0">
                <a:solidFill>
                  <a:srgbClr val="FF00FF"/>
                </a:solidFill>
                <a:latin typeface="Bernhard Modern Roman" charset="0"/>
              </a:rPr>
              <a:t>Bloom Period:	</a:t>
            </a:r>
          </a:p>
          <a:p>
            <a:pPr>
              <a:lnSpc>
                <a:spcPct val="70000"/>
              </a:lnSpc>
              <a:spcBef>
                <a:spcPct val="5000"/>
              </a:spcBef>
            </a:pPr>
            <a:r>
              <a:rPr lang="en-US" altLang="en-US" sz="2000" i="0">
                <a:solidFill>
                  <a:srgbClr val="FFFF00"/>
                </a:solidFill>
                <a:latin typeface="Bernhard Modern Roman" charset="0"/>
              </a:rPr>
              <a:t>	</a:t>
            </a:r>
            <a:r>
              <a:rPr lang="en-US" altLang="en-US" sz="2000" i="0">
                <a:solidFill>
                  <a:schemeClr val="bg1"/>
                </a:solidFill>
                <a:latin typeface="Bernhard Modern Roman" charset="0"/>
              </a:rPr>
              <a:t>June – August</a:t>
            </a:r>
          </a:p>
          <a:p>
            <a:pPr>
              <a:lnSpc>
                <a:spcPct val="70000"/>
              </a:lnSpc>
              <a:spcBef>
                <a:spcPct val="5000"/>
              </a:spcBef>
            </a:pPr>
            <a:endParaRPr lang="en-US" altLang="en-US" sz="2000" i="0">
              <a:solidFill>
                <a:srgbClr val="FFFF00"/>
              </a:solidFill>
              <a:latin typeface="Bernhard Modern Roman" charset="0"/>
            </a:endParaRPr>
          </a:p>
          <a:p>
            <a:pPr>
              <a:lnSpc>
                <a:spcPct val="70000"/>
              </a:lnSpc>
              <a:spcBef>
                <a:spcPct val="5000"/>
              </a:spcBef>
            </a:pPr>
            <a:r>
              <a:rPr lang="en-US" altLang="en-US" sz="2000" i="0">
                <a:solidFill>
                  <a:srgbClr val="FF00FF"/>
                </a:solidFill>
                <a:latin typeface="Bernhard Modern Roman" charset="0"/>
              </a:rPr>
              <a:t>Culture Concerns:</a:t>
            </a:r>
          </a:p>
          <a:p>
            <a:pPr>
              <a:lnSpc>
                <a:spcPct val="70000"/>
              </a:lnSpc>
              <a:spcBef>
                <a:spcPct val="5000"/>
              </a:spcBef>
            </a:pPr>
            <a:r>
              <a:rPr lang="en-US" altLang="en-US" sz="2000" i="0">
                <a:solidFill>
                  <a:schemeClr val="bg1"/>
                </a:solidFill>
                <a:latin typeface="Bernhard Modern Roman" charset="0"/>
              </a:rPr>
              <a:t>	Spreads quickly</a:t>
            </a:r>
          </a:p>
          <a:p>
            <a:pPr>
              <a:lnSpc>
                <a:spcPct val="70000"/>
              </a:lnSpc>
              <a:spcBef>
                <a:spcPct val="5000"/>
              </a:spcBef>
            </a:pPr>
            <a:r>
              <a:rPr lang="en-US" altLang="en-US" sz="2000" i="0">
                <a:solidFill>
                  <a:schemeClr val="bg1"/>
                </a:solidFill>
                <a:latin typeface="Bernhard Modern Roman" charset="0"/>
              </a:rPr>
              <a:t>	Mildew</a:t>
            </a:r>
          </a:p>
          <a:p>
            <a:pPr>
              <a:lnSpc>
                <a:spcPct val="70000"/>
              </a:lnSpc>
              <a:spcBef>
                <a:spcPct val="5000"/>
              </a:spcBef>
            </a:pPr>
            <a:endParaRPr lang="en-US" altLang="en-US" i="0">
              <a:solidFill>
                <a:schemeClr val="hlink"/>
              </a:solidFill>
              <a:latin typeface="GoudyOlSt BT" charset="0"/>
            </a:endParaRPr>
          </a:p>
        </p:txBody>
      </p:sp>
      <p:sp>
        <p:nvSpPr>
          <p:cNvPr id="766980" name="Rectangle 4"/>
          <p:cNvSpPr>
            <a:spLocks noChangeArrowheads="1"/>
          </p:cNvSpPr>
          <p:nvPr/>
        </p:nvSpPr>
        <p:spPr bwMode="auto">
          <a:xfrm>
            <a:off x="3348038" y="304800"/>
            <a:ext cx="2647950" cy="8239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spAutoFit/>
          </a:bodyPr>
          <a:lstStyle/>
          <a:p>
            <a:pPr algn="ctr"/>
            <a:r>
              <a:rPr lang="en-US" altLang="en-US" sz="4800" i="0">
                <a:solidFill>
                  <a:srgbClr val="FFFF00"/>
                </a:solidFill>
                <a:latin typeface="GoudyOlSt BT" charset="0"/>
              </a:rPr>
              <a:t>Bee Balm</a:t>
            </a:r>
          </a:p>
        </p:txBody>
      </p:sp>
      <p:sp>
        <p:nvSpPr>
          <p:cNvPr id="766981" name="Rectangle 5"/>
          <p:cNvSpPr>
            <a:spLocks noChangeArrowheads="1"/>
          </p:cNvSpPr>
          <p:nvPr/>
        </p:nvSpPr>
        <p:spPr bwMode="auto">
          <a:xfrm>
            <a:off x="4648200" y="5867400"/>
            <a:ext cx="23526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i="0">
                <a:solidFill>
                  <a:schemeClr val="hlink"/>
                </a:solidFill>
                <a:latin typeface="GoudyOlSt BT" charset="0"/>
              </a:rPr>
              <a:t>Monarda didyma</a:t>
            </a:r>
          </a:p>
        </p:txBody>
      </p:sp>
    </p:spTree>
  </p:cSld>
  <p:clrMapOvr>
    <a:masterClrMapping/>
  </p:clrMapOvr>
  <p:timing>
    <p:tnLst>
      <p:par>
        <p:cTn id="1" dur="indefinite" restart="never" nodeType="tmRoot"/>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4"/>
          <p:cNvSpPr>
            <a:spLocks noGrp="1"/>
          </p:cNvSpPr>
          <p:nvPr>
            <p:ph type="sldNum" sz="quarter" idx="12"/>
          </p:nvPr>
        </p:nvSpPr>
        <p:spPr/>
        <p:txBody>
          <a:bodyPr/>
          <a:lstStyle/>
          <a:p>
            <a:fld id="{EF14920F-2850-CE4E-A63C-B76566FC2062}" type="slidenum">
              <a:rPr lang="en-US" altLang="en-US"/>
              <a:pPr/>
              <a:t>214</a:t>
            </a:fld>
            <a:endParaRPr lang="en-US" altLang="en-US"/>
          </a:p>
        </p:txBody>
      </p:sp>
      <p:pic>
        <p:nvPicPr>
          <p:cNvPr id="768002" name="Picture 2" descr="PHLOX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19600" y="1371600"/>
            <a:ext cx="3543300" cy="4724400"/>
          </a:xfrm>
          <a:prstGeom prst="rect">
            <a:avLst/>
          </a:prstGeom>
          <a:noFill/>
          <a:extLst>
            <a:ext uri="{909E8E84-426E-40DD-AFC4-6F175D3DCCD1}">
              <a14:hiddenFill xmlns:a14="http://schemas.microsoft.com/office/drawing/2010/main">
                <a:solidFill>
                  <a:srgbClr val="FFFFFF"/>
                </a:solidFill>
              </a14:hiddenFill>
            </a:ext>
          </a:extLst>
        </p:spPr>
      </p:pic>
      <p:sp>
        <p:nvSpPr>
          <p:cNvPr id="768003" name="Rectangle 3"/>
          <p:cNvSpPr>
            <a:spLocks noChangeArrowheads="1"/>
          </p:cNvSpPr>
          <p:nvPr/>
        </p:nvSpPr>
        <p:spPr bwMode="auto">
          <a:xfrm>
            <a:off x="990600" y="1143000"/>
            <a:ext cx="2667000" cy="502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0">
                <a:solidFill>
                  <a:srgbClr val="FF00FF"/>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marL="342900" indent="-342900">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fontAlgn="base">
              <a:spcBef>
                <a:spcPct val="0"/>
              </a:spcBef>
              <a:spcAft>
                <a:spcPct val="0"/>
              </a:spcAft>
              <a:defRPr sz="2400">
                <a:solidFill>
                  <a:schemeClr val="tx1"/>
                </a:solidFill>
                <a:latin typeface="Times New Roman" charset="0"/>
              </a:defRPr>
            </a:lvl6pPr>
            <a:lvl7pPr marL="2971800" indent="-228600" fontAlgn="base">
              <a:spcBef>
                <a:spcPct val="0"/>
              </a:spcBef>
              <a:spcAft>
                <a:spcPct val="0"/>
              </a:spcAft>
              <a:defRPr sz="2400">
                <a:solidFill>
                  <a:schemeClr val="tx1"/>
                </a:solidFill>
                <a:latin typeface="Times New Roman" charset="0"/>
              </a:defRPr>
            </a:lvl7pPr>
            <a:lvl8pPr marL="3429000" indent="-228600" fontAlgn="base">
              <a:spcBef>
                <a:spcPct val="0"/>
              </a:spcBef>
              <a:spcAft>
                <a:spcPct val="0"/>
              </a:spcAft>
              <a:defRPr sz="2400">
                <a:solidFill>
                  <a:schemeClr val="tx1"/>
                </a:solidFill>
                <a:latin typeface="Times New Roman" charset="0"/>
              </a:defRPr>
            </a:lvl8pPr>
            <a:lvl9pPr marL="3886200" indent="-228600" fontAlgn="base">
              <a:spcBef>
                <a:spcPct val="0"/>
              </a:spcBef>
              <a:spcAft>
                <a:spcPct val="0"/>
              </a:spcAft>
              <a:defRPr sz="2400">
                <a:solidFill>
                  <a:schemeClr val="tx1"/>
                </a:solidFill>
                <a:latin typeface="Times New Roman" charset="0"/>
              </a:defRPr>
            </a:lvl9pPr>
          </a:lstStyle>
          <a:p>
            <a:pPr>
              <a:lnSpc>
                <a:spcPct val="70000"/>
              </a:lnSpc>
              <a:spcBef>
                <a:spcPct val="5000"/>
              </a:spcBef>
            </a:pPr>
            <a:endParaRPr lang="en-US" altLang="en-US" i="0">
              <a:solidFill>
                <a:srgbClr val="FF00FF"/>
              </a:solidFill>
              <a:latin typeface="Bernhard Modern Roman" charset="0"/>
            </a:endParaRPr>
          </a:p>
          <a:p>
            <a:pPr>
              <a:lnSpc>
                <a:spcPct val="70000"/>
              </a:lnSpc>
              <a:spcBef>
                <a:spcPct val="5000"/>
              </a:spcBef>
            </a:pPr>
            <a:r>
              <a:rPr lang="en-US" altLang="en-US" sz="2000" i="0">
                <a:solidFill>
                  <a:srgbClr val="FF00FF"/>
                </a:solidFill>
                <a:latin typeface="Bernhard Modern Roman" charset="0"/>
              </a:rPr>
              <a:t>Characteristics:  </a:t>
            </a:r>
            <a:endParaRPr lang="en-US" altLang="en-US" sz="2000" i="0">
              <a:solidFill>
                <a:srgbClr val="FFFF00"/>
              </a:solidFill>
              <a:latin typeface="Bernhard Modern Roman" charset="0"/>
            </a:endParaRPr>
          </a:p>
          <a:p>
            <a:pPr>
              <a:lnSpc>
                <a:spcPct val="70000"/>
              </a:lnSpc>
              <a:spcBef>
                <a:spcPct val="5000"/>
              </a:spcBef>
            </a:pPr>
            <a:r>
              <a:rPr lang="en-US" altLang="en-US" sz="2000" i="0">
                <a:solidFill>
                  <a:srgbClr val="FFFF00"/>
                </a:solidFill>
                <a:latin typeface="Bernhard Modern Roman" charset="0"/>
              </a:rPr>
              <a:t>	</a:t>
            </a:r>
            <a:r>
              <a:rPr lang="en-US" altLang="en-US" sz="2000" i="0">
                <a:solidFill>
                  <a:schemeClr val="bg1"/>
                </a:solidFill>
                <a:latin typeface="Bernhard Modern Roman" charset="0"/>
              </a:rPr>
              <a:t>Nectar source</a:t>
            </a:r>
          </a:p>
          <a:p>
            <a:pPr>
              <a:lnSpc>
                <a:spcPct val="70000"/>
              </a:lnSpc>
              <a:spcBef>
                <a:spcPct val="5000"/>
              </a:spcBef>
            </a:pPr>
            <a:r>
              <a:rPr lang="en-US" altLang="en-US" sz="2000" i="0">
                <a:solidFill>
                  <a:schemeClr val="bg1"/>
                </a:solidFill>
                <a:latin typeface="Bernhard Modern Roman" charset="0"/>
              </a:rPr>
              <a:t>	Spring color</a:t>
            </a:r>
          </a:p>
          <a:p>
            <a:pPr>
              <a:lnSpc>
                <a:spcPct val="70000"/>
              </a:lnSpc>
              <a:spcBef>
                <a:spcPct val="5000"/>
              </a:spcBef>
            </a:pPr>
            <a:r>
              <a:rPr lang="en-US" altLang="en-US" sz="2000" i="0">
                <a:solidFill>
                  <a:schemeClr val="bg1"/>
                </a:solidFill>
                <a:latin typeface="Bernhard Modern Roman" charset="0"/>
              </a:rPr>
              <a:t>	12-18 inches tall</a:t>
            </a:r>
          </a:p>
          <a:p>
            <a:pPr>
              <a:lnSpc>
                <a:spcPct val="70000"/>
              </a:lnSpc>
              <a:spcBef>
                <a:spcPct val="5000"/>
              </a:spcBef>
            </a:pPr>
            <a:r>
              <a:rPr lang="en-US" altLang="en-US" sz="2000" i="0">
                <a:solidFill>
                  <a:schemeClr val="bg1"/>
                </a:solidFill>
                <a:latin typeface="Bernhard Modern Roman" charset="0"/>
              </a:rPr>
              <a:t>	</a:t>
            </a:r>
            <a:endParaRPr lang="en-US" altLang="en-US" sz="2000" i="0">
              <a:solidFill>
                <a:srgbClr val="FF00FF"/>
              </a:solidFill>
              <a:latin typeface="Bernhard Modern Roman" charset="0"/>
            </a:endParaRPr>
          </a:p>
          <a:p>
            <a:pPr>
              <a:lnSpc>
                <a:spcPct val="70000"/>
              </a:lnSpc>
              <a:spcBef>
                <a:spcPct val="5000"/>
              </a:spcBef>
            </a:pPr>
            <a:r>
              <a:rPr lang="en-US" altLang="en-US" sz="2000" i="0">
                <a:solidFill>
                  <a:srgbClr val="FF00FF"/>
                </a:solidFill>
                <a:latin typeface="Bernhard Modern Roman" charset="0"/>
              </a:rPr>
              <a:t>Location:</a:t>
            </a:r>
          </a:p>
          <a:p>
            <a:pPr>
              <a:lnSpc>
                <a:spcPct val="70000"/>
              </a:lnSpc>
              <a:spcBef>
                <a:spcPct val="5000"/>
              </a:spcBef>
            </a:pPr>
            <a:r>
              <a:rPr lang="en-US" altLang="en-US" sz="2000" i="0">
                <a:solidFill>
                  <a:srgbClr val="FFFF00"/>
                </a:solidFill>
                <a:latin typeface="Bernhard Modern Roman" charset="0"/>
              </a:rPr>
              <a:t>	</a:t>
            </a:r>
            <a:r>
              <a:rPr lang="en-US" altLang="en-US" sz="2000" i="0">
                <a:solidFill>
                  <a:schemeClr val="bg1"/>
                </a:solidFill>
                <a:latin typeface="Bernhard Modern Roman" charset="0"/>
              </a:rPr>
              <a:t>Full sun</a:t>
            </a:r>
          </a:p>
          <a:p>
            <a:pPr>
              <a:lnSpc>
                <a:spcPct val="70000"/>
              </a:lnSpc>
              <a:spcBef>
                <a:spcPct val="5000"/>
              </a:spcBef>
            </a:pPr>
            <a:endParaRPr lang="en-US" altLang="en-US" sz="2000" i="0">
              <a:solidFill>
                <a:srgbClr val="FFFF00"/>
              </a:solidFill>
              <a:latin typeface="Bernhard Modern Roman" charset="0"/>
            </a:endParaRPr>
          </a:p>
          <a:p>
            <a:pPr>
              <a:lnSpc>
                <a:spcPct val="70000"/>
              </a:lnSpc>
              <a:spcBef>
                <a:spcPct val="5000"/>
              </a:spcBef>
            </a:pPr>
            <a:r>
              <a:rPr lang="en-US" altLang="en-US" sz="2000" i="0">
                <a:solidFill>
                  <a:srgbClr val="FF00FF"/>
                </a:solidFill>
                <a:latin typeface="Bernhard Modern Roman" charset="0"/>
              </a:rPr>
              <a:t>Plant Spacing:</a:t>
            </a:r>
          </a:p>
          <a:p>
            <a:pPr>
              <a:lnSpc>
                <a:spcPct val="70000"/>
              </a:lnSpc>
              <a:spcBef>
                <a:spcPct val="5000"/>
              </a:spcBef>
            </a:pPr>
            <a:r>
              <a:rPr lang="en-US" altLang="en-US" sz="2000" i="0">
                <a:solidFill>
                  <a:srgbClr val="FFFF00"/>
                </a:solidFill>
                <a:latin typeface="Bernhard Modern Roman" charset="0"/>
              </a:rPr>
              <a:t>	</a:t>
            </a:r>
            <a:r>
              <a:rPr lang="en-US" altLang="en-US" sz="2000" i="0">
                <a:solidFill>
                  <a:schemeClr val="bg1"/>
                </a:solidFill>
                <a:latin typeface="Bernhard Modern Roman" charset="0"/>
              </a:rPr>
              <a:t>12 inch centers</a:t>
            </a:r>
          </a:p>
          <a:p>
            <a:pPr>
              <a:lnSpc>
                <a:spcPct val="70000"/>
              </a:lnSpc>
              <a:spcBef>
                <a:spcPct val="5000"/>
              </a:spcBef>
            </a:pPr>
            <a:endParaRPr lang="en-US" altLang="en-US" sz="2000" i="0">
              <a:solidFill>
                <a:srgbClr val="FFFF00"/>
              </a:solidFill>
              <a:latin typeface="Bernhard Modern Roman" charset="0"/>
            </a:endParaRPr>
          </a:p>
          <a:p>
            <a:pPr>
              <a:lnSpc>
                <a:spcPct val="70000"/>
              </a:lnSpc>
              <a:spcBef>
                <a:spcPct val="5000"/>
              </a:spcBef>
            </a:pPr>
            <a:r>
              <a:rPr lang="en-US" altLang="en-US" sz="2000" i="0">
                <a:solidFill>
                  <a:srgbClr val="FF00FF"/>
                </a:solidFill>
                <a:latin typeface="Bernhard Modern Roman" charset="0"/>
              </a:rPr>
              <a:t>Care and Feeding:  </a:t>
            </a:r>
          </a:p>
          <a:p>
            <a:pPr>
              <a:lnSpc>
                <a:spcPct val="70000"/>
              </a:lnSpc>
              <a:spcBef>
                <a:spcPct val="5000"/>
              </a:spcBef>
            </a:pPr>
            <a:r>
              <a:rPr lang="en-US" altLang="en-US" sz="2000" i="0">
                <a:solidFill>
                  <a:srgbClr val="FFFF00"/>
                </a:solidFill>
                <a:latin typeface="Bernhard Modern Roman" charset="0"/>
              </a:rPr>
              <a:t>	</a:t>
            </a:r>
            <a:r>
              <a:rPr lang="en-US" altLang="en-US" sz="2000" i="0">
                <a:solidFill>
                  <a:schemeClr val="bg1"/>
                </a:solidFill>
                <a:latin typeface="Bernhard Modern Roman" charset="0"/>
              </a:rPr>
              <a:t>Moderate fertility  </a:t>
            </a:r>
          </a:p>
          <a:p>
            <a:pPr>
              <a:lnSpc>
                <a:spcPct val="70000"/>
              </a:lnSpc>
              <a:spcBef>
                <a:spcPct val="5000"/>
              </a:spcBef>
            </a:pPr>
            <a:endParaRPr lang="en-US" altLang="en-US" sz="2000" i="0">
              <a:solidFill>
                <a:srgbClr val="FFFF00"/>
              </a:solidFill>
              <a:latin typeface="Bernhard Modern Roman" charset="0"/>
            </a:endParaRPr>
          </a:p>
          <a:p>
            <a:pPr>
              <a:lnSpc>
                <a:spcPct val="70000"/>
              </a:lnSpc>
              <a:spcBef>
                <a:spcPct val="5000"/>
              </a:spcBef>
            </a:pPr>
            <a:r>
              <a:rPr lang="en-US" altLang="en-US" sz="2000" i="0">
                <a:solidFill>
                  <a:srgbClr val="FF00FF"/>
                </a:solidFill>
                <a:latin typeface="Bernhard Modern Roman" charset="0"/>
              </a:rPr>
              <a:t>Bloom Period:	</a:t>
            </a:r>
          </a:p>
          <a:p>
            <a:pPr>
              <a:lnSpc>
                <a:spcPct val="70000"/>
              </a:lnSpc>
              <a:spcBef>
                <a:spcPct val="5000"/>
              </a:spcBef>
            </a:pPr>
            <a:r>
              <a:rPr lang="en-US" altLang="en-US" sz="2000" i="0">
                <a:solidFill>
                  <a:srgbClr val="FFFF00"/>
                </a:solidFill>
                <a:latin typeface="Bernhard Modern Roman" charset="0"/>
              </a:rPr>
              <a:t>	</a:t>
            </a:r>
            <a:r>
              <a:rPr lang="en-US" altLang="en-US" sz="2000" i="0">
                <a:solidFill>
                  <a:schemeClr val="bg1"/>
                </a:solidFill>
                <a:latin typeface="Bernhard Modern Roman" charset="0"/>
              </a:rPr>
              <a:t>May - June </a:t>
            </a:r>
          </a:p>
          <a:p>
            <a:pPr>
              <a:lnSpc>
                <a:spcPct val="70000"/>
              </a:lnSpc>
              <a:spcBef>
                <a:spcPct val="5000"/>
              </a:spcBef>
            </a:pPr>
            <a:endParaRPr lang="en-US" altLang="en-US" sz="2000" i="0">
              <a:solidFill>
                <a:srgbClr val="FFFF00"/>
              </a:solidFill>
              <a:latin typeface="Bernhard Modern Roman" charset="0"/>
            </a:endParaRPr>
          </a:p>
          <a:p>
            <a:pPr>
              <a:lnSpc>
                <a:spcPct val="70000"/>
              </a:lnSpc>
              <a:spcBef>
                <a:spcPct val="5000"/>
              </a:spcBef>
            </a:pPr>
            <a:r>
              <a:rPr lang="en-US" altLang="en-US" sz="2000" i="0">
                <a:solidFill>
                  <a:srgbClr val="FF00FF"/>
                </a:solidFill>
                <a:latin typeface="Bernhard Modern Roman" charset="0"/>
              </a:rPr>
              <a:t>Culture Concerns:</a:t>
            </a:r>
          </a:p>
          <a:p>
            <a:pPr>
              <a:lnSpc>
                <a:spcPct val="70000"/>
              </a:lnSpc>
              <a:spcBef>
                <a:spcPct val="5000"/>
              </a:spcBef>
            </a:pPr>
            <a:r>
              <a:rPr lang="en-US" altLang="en-US" sz="2000" i="0">
                <a:solidFill>
                  <a:srgbClr val="FFFF00"/>
                </a:solidFill>
                <a:latin typeface="Bernhard Modern Roman" charset="0"/>
              </a:rPr>
              <a:t>	</a:t>
            </a:r>
            <a:r>
              <a:rPr lang="en-US" altLang="en-US" sz="2000" i="0">
                <a:solidFill>
                  <a:schemeClr val="bg1"/>
                </a:solidFill>
                <a:latin typeface="Bernhard Modern Roman" charset="0"/>
              </a:rPr>
              <a:t>Mites</a:t>
            </a:r>
          </a:p>
          <a:p>
            <a:pPr>
              <a:lnSpc>
                <a:spcPct val="70000"/>
              </a:lnSpc>
              <a:spcBef>
                <a:spcPct val="5000"/>
              </a:spcBef>
            </a:pPr>
            <a:r>
              <a:rPr lang="en-US" altLang="en-US" sz="2000" i="0">
                <a:solidFill>
                  <a:schemeClr val="bg1"/>
                </a:solidFill>
                <a:latin typeface="Bernhard Modern Roman" charset="0"/>
              </a:rPr>
              <a:t>	Keep moist</a:t>
            </a:r>
            <a:endParaRPr lang="en-US" altLang="en-US" i="0">
              <a:solidFill>
                <a:schemeClr val="hlink"/>
              </a:solidFill>
              <a:latin typeface="GoudyOlSt BT" charset="0"/>
            </a:endParaRPr>
          </a:p>
        </p:txBody>
      </p:sp>
      <p:sp>
        <p:nvSpPr>
          <p:cNvPr id="768004" name="Rectangle 4"/>
          <p:cNvSpPr>
            <a:spLocks noChangeArrowheads="1"/>
          </p:cNvSpPr>
          <p:nvPr/>
        </p:nvSpPr>
        <p:spPr bwMode="auto">
          <a:xfrm>
            <a:off x="2422525" y="304800"/>
            <a:ext cx="4508500" cy="8239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spAutoFit/>
          </a:bodyPr>
          <a:lstStyle/>
          <a:p>
            <a:pPr algn="ctr"/>
            <a:r>
              <a:rPr lang="en-US" altLang="en-US" sz="4800" i="0">
                <a:solidFill>
                  <a:srgbClr val="FFFF00"/>
                </a:solidFill>
                <a:latin typeface="GoudyOlSt BT" charset="0"/>
              </a:rPr>
              <a:t>Woodland Phlox</a:t>
            </a:r>
          </a:p>
        </p:txBody>
      </p:sp>
      <p:sp>
        <p:nvSpPr>
          <p:cNvPr id="768005" name="Rectangle 5"/>
          <p:cNvSpPr>
            <a:spLocks noChangeArrowheads="1"/>
          </p:cNvSpPr>
          <p:nvPr/>
        </p:nvSpPr>
        <p:spPr bwMode="auto">
          <a:xfrm>
            <a:off x="5105400" y="6046788"/>
            <a:ext cx="23637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i="0">
                <a:solidFill>
                  <a:schemeClr val="hlink"/>
                </a:solidFill>
                <a:latin typeface="GoudyOlSt BT" charset="0"/>
              </a:rPr>
              <a:t>Phlox stolonifera</a:t>
            </a:r>
          </a:p>
        </p:txBody>
      </p:sp>
    </p:spTree>
  </p:cSld>
  <p:clrMapOvr>
    <a:masterClrMapping/>
  </p:clrMapOvr>
  <p:timing>
    <p:tnLst>
      <p:par>
        <p:cTn id="1" dur="indefinite" restart="never" nodeType="tmRoot"/>
      </p:par>
    </p:tn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4"/>
          <p:cNvSpPr>
            <a:spLocks noGrp="1"/>
          </p:cNvSpPr>
          <p:nvPr>
            <p:ph type="sldNum" sz="quarter" idx="12"/>
          </p:nvPr>
        </p:nvSpPr>
        <p:spPr/>
        <p:txBody>
          <a:bodyPr/>
          <a:lstStyle/>
          <a:p>
            <a:fld id="{5BC6E7AE-AE6B-3C4F-82F1-ADB86CFC90C7}" type="slidenum">
              <a:rPr lang="en-US" altLang="en-US"/>
              <a:pPr/>
              <a:t>215</a:t>
            </a:fld>
            <a:endParaRPr lang="en-US" altLang="en-US"/>
          </a:p>
        </p:txBody>
      </p:sp>
      <p:sp>
        <p:nvSpPr>
          <p:cNvPr id="769026" name="Rectangle 2"/>
          <p:cNvSpPr>
            <a:spLocks noChangeArrowheads="1"/>
          </p:cNvSpPr>
          <p:nvPr/>
        </p:nvSpPr>
        <p:spPr bwMode="auto">
          <a:xfrm>
            <a:off x="457200" y="1066800"/>
            <a:ext cx="2667000" cy="502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0">
                <a:solidFill>
                  <a:srgbClr val="FF00FF"/>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marL="342900" indent="-342900">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fontAlgn="base">
              <a:spcBef>
                <a:spcPct val="0"/>
              </a:spcBef>
              <a:spcAft>
                <a:spcPct val="0"/>
              </a:spcAft>
              <a:defRPr sz="2400">
                <a:solidFill>
                  <a:schemeClr val="tx1"/>
                </a:solidFill>
                <a:latin typeface="Times New Roman" charset="0"/>
              </a:defRPr>
            </a:lvl6pPr>
            <a:lvl7pPr marL="2971800" indent="-228600" fontAlgn="base">
              <a:spcBef>
                <a:spcPct val="0"/>
              </a:spcBef>
              <a:spcAft>
                <a:spcPct val="0"/>
              </a:spcAft>
              <a:defRPr sz="2400">
                <a:solidFill>
                  <a:schemeClr val="tx1"/>
                </a:solidFill>
                <a:latin typeface="Times New Roman" charset="0"/>
              </a:defRPr>
            </a:lvl7pPr>
            <a:lvl8pPr marL="3429000" indent="-228600" fontAlgn="base">
              <a:spcBef>
                <a:spcPct val="0"/>
              </a:spcBef>
              <a:spcAft>
                <a:spcPct val="0"/>
              </a:spcAft>
              <a:defRPr sz="2400">
                <a:solidFill>
                  <a:schemeClr val="tx1"/>
                </a:solidFill>
                <a:latin typeface="Times New Roman" charset="0"/>
              </a:defRPr>
            </a:lvl8pPr>
            <a:lvl9pPr marL="3886200" indent="-228600" fontAlgn="base">
              <a:spcBef>
                <a:spcPct val="0"/>
              </a:spcBef>
              <a:spcAft>
                <a:spcPct val="0"/>
              </a:spcAft>
              <a:defRPr sz="2400">
                <a:solidFill>
                  <a:schemeClr val="tx1"/>
                </a:solidFill>
                <a:latin typeface="Times New Roman" charset="0"/>
              </a:defRPr>
            </a:lvl9pPr>
          </a:lstStyle>
          <a:p>
            <a:pPr>
              <a:lnSpc>
                <a:spcPct val="70000"/>
              </a:lnSpc>
              <a:spcBef>
                <a:spcPct val="5000"/>
              </a:spcBef>
            </a:pPr>
            <a:endParaRPr lang="en-US" altLang="en-US" i="0">
              <a:solidFill>
                <a:srgbClr val="FF00FF"/>
              </a:solidFill>
              <a:latin typeface="Bernhard Modern Roman" charset="0"/>
            </a:endParaRPr>
          </a:p>
          <a:p>
            <a:pPr>
              <a:lnSpc>
                <a:spcPct val="70000"/>
              </a:lnSpc>
              <a:spcBef>
                <a:spcPct val="5000"/>
              </a:spcBef>
            </a:pPr>
            <a:r>
              <a:rPr lang="en-US" altLang="en-US" sz="2000" i="0">
                <a:solidFill>
                  <a:srgbClr val="FF00FF"/>
                </a:solidFill>
                <a:latin typeface="Bernhard Modern Roman" charset="0"/>
              </a:rPr>
              <a:t>Characteristics:  </a:t>
            </a:r>
            <a:endParaRPr lang="en-US" altLang="en-US" sz="2000" i="0">
              <a:solidFill>
                <a:srgbClr val="FFFF00"/>
              </a:solidFill>
              <a:latin typeface="Bernhard Modern Roman" charset="0"/>
            </a:endParaRPr>
          </a:p>
          <a:p>
            <a:pPr>
              <a:lnSpc>
                <a:spcPct val="70000"/>
              </a:lnSpc>
              <a:spcBef>
                <a:spcPct val="5000"/>
              </a:spcBef>
            </a:pPr>
            <a:r>
              <a:rPr lang="en-US" altLang="en-US" sz="2000" i="0">
                <a:solidFill>
                  <a:srgbClr val="FFFF00"/>
                </a:solidFill>
                <a:latin typeface="Bernhard Modern Roman" charset="0"/>
              </a:rPr>
              <a:t>	</a:t>
            </a:r>
            <a:r>
              <a:rPr lang="en-US" altLang="en-US" sz="2000" i="0">
                <a:solidFill>
                  <a:schemeClr val="bg1"/>
                </a:solidFill>
                <a:latin typeface="Bernhard Modern Roman" charset="0"/>
              </a:rPr>
              <a:t>Nectar source</a:t>
            </a:r>
          </a:p>
          <a:p>
            <a:pPr>
              <a:lnSpc>
                <a:spcPct val="70000"/>
              </a:lnSpc>
              <a:spcBef>
                <a:spcPct val="5000"/>
              </a:spcBef>
            </a:pPr>
            <a:r>
              <a:rPr lang="en-US" altLang="en-US" sz="2000" i="0">
                <a:solidFill>
                  <a:schemeClr val="bg1"/>
                </a:solidFill>
                <a:latin typeface="Bernhard Modern Roman" charset="0"/>
              </a:rPr>
              <a:t>	5-8 inches tall</a:t>
            </a:r>
          </a:p>
          <a:p>
            <a:pPr>
              <a:lnSpc>
                <a:spcPct val="70000"/>
              </a:lnSpc>
              <a:spcBef>
                <a:spcPct val="5000"/>
              </a:spcBef>
            </a:pPr>
            <a:endParaRPr lang="en-US" altLang="en-US" sz="2000" i="0">
              <a:solidFill>
                <a:srgbClr val="FF00FF"/>
              </a:solidFill>
              <a:latin typeface="Bernhard Modern Roman" charset="0"/>
            </a:endParaRPr>
          </a:p>
          <a:p>
            <a:pPr>
              <a:lnSpc>
                <a:spcPct val="70000"/>
              </a:lnSpc>
              <a:spcBef>
                <a:spcPct val="5000"/>
              </a:spcBef>
            </a:pPr>
            <a:r>
              <a:rPr lang="en-US" altLang="en-US" sz="2000" i="0">
                <a:solidFill>
                  <a:srgbClr val="FF00FF"/>
                </a:solidFill>
                <a:latin typeface="Bernhard Modern Roman" charset="0"/>
              </a:rPr>
              <a:t>Location:</a:t>
            </a:r>
          </a:p>
          <a:p>
            <a:pPr>
              <a:lnSpc>
                <a:spcPct val="70000"/>
              </a:lnSpc>
              <a:spcBef>
                <a:spcPct val="5000"/>
              </a:spcBef>
            </a:pPr>
            <a:r>
              <a:rPr lang="en-US" altLang="en-US" sz="2000" i="0">
                <a:solidFill>
                  <a:srgbClr val="FFFF00"/>
                </a:solidFill>
                <a:latin typeface="Bernhard Modern Roman" charset="0"/>
              </a:rPr>
              <a:t>	</a:t>
            </a:r>
            <a:r>
              <a:rPr lang="en-US" altLang="en-US" sz="2000" i="0">
                <a:solidFill>
                  <a:schemeClr val="bg1"/>
                </a:solidFill>
                <a:latin typeface="Bernhard Modern Roman" charset="0"/>
              </a:rPr>
              <a:t>Full sun</a:t>
            </a:r>
          </a:p>
          <a:p>
            <a:pPr>
              <a:lnSpc>
                <a:spcPct val="70000"/>
              </a:lnSpc>
              <a:spcBef>
                <a:spcPct val="5000"/>
              </a:spcBef>
            </a:pPr>
            <a:endParaRPr lang="en-US" altLang="en-US" sz="2000" i="0">
              <a:solidFill>
                <a:srgbClr val="FFFF00"/>
              </a:solidFill>
              <a:latin typeface="Bernhard Modern Roman" charset="0"/>
            </a:endParaRPr>
          </a:p>
          <a:p>
            <a:pPr>
              <a:lnSpc>
                <a:spcPct val="70000"/>
              </a:lnSpc>
              <a:spcBef>
                <a:spcPct val="5000"/>
              </a:spcBef>
            </a:pPr>
            <a:r>
              <a:rPr lang="en-US" altLang="en-US" sz="2000" i="0">
                <a:solidFill>
                  <a:srgbClr val="FF00FF"/>
                </a:solidFill>
                <a:latin typeface="Bernhard Modern Roman" charset="0"/>
              </a:rPr>
              <a:t>Plant Spacing:</a:t>
            </a:r>
          </a:p>
          <a:p>
            <a:pPr>
              <a:lnSpc>
                <a:spcPct val="70000"/>
              </a:lnSpc>
              <a:spcBef>
                <a:spcPct val="5000"/>
              </a:spcBef>
            </a:pPr>
            <a:r>
              <a:rPr lang="en-US" altLang="en-US" sz="2000" i="0">
                <a:solidFill>
                  <a:srgbClr val="FFFF00"/>
                </a:solidFill>
                <a:latin typeface="Bernhard Modern Roman" charset="0"/>
              </a:rPr>
              <a:t>	</a:t>
            </a:r>
            <a:r>
              <a:rPr lang="en-US" altLang="en-US" sz="2000" i="0">
                <a:solidFill>
                  <a:schemeClr val="bg1"/>
                </a:solidFill>
                <a:latin typeface="Bernhard Modern Roman" charset="0"/>
              </a:rPr>
              <a:t>8-12 inch centers</a:t>
            </a:r>
          </a:p>
          <a:p>
            <a:pPr>
              <a:lnSpc>
                <a:spcPct val="70000"/>
              </a:lnSpc>
              <a:spcBef>
                <a:spcPct val="5000"/>
              </a:spcBef>
            </a:pPr>
            <a:endParaRPr lang="en-US" altLang="en-US" sz="2000" i="0">
              <a:solidFill>
                <a:srgbClr val="FFFF00"/>
              </a:solidFill>
              <a:latin typeface="Bernhard Modern Roman" charset="0"/>
            </a:endParaRPr>
          </a:p>
          <a:p>
            <a:pPr>
              <a:lnSpc>
                <a:spcPct val="70000"/>
              </a:lnSpc>
              <a:spcBef>
                <a:spcPct val="5000"/>
              </a:spcBef>
            </a:pPr>
            <a:r>
              <a:rPr lang="en-US" altLang="en-US" sz="2000" i="0">
                <a:solidFill>
                  <a:srgbClr val="FF00FF"/>
                </a:solidFill>
                <a:latin typeface="Bernhard Modern Roman" charset="0"/>
              </a:rPr>
              <a:t>Care and Feeding:  </a:t>
            </a:r>
          </a:p>
          <a:p>
            <a:pPr>
              <a:lnSpc>
                <a:spcPct val="70000"/>
              </a:lnSpc>
              <a:spcBef>
                <a:spcPct val="5000"/>
              </a:spcBef>
            </a:pPr>
            <a:r>
              <a:rPr lang="en-US" altLang="en-US" sz="2000" i="0">
                <a:solidFill>
                  <a:srgbClr val="FFFF00"/>
                </a:solidFill>
                <a:latin typeface="Bernhard Modern Roman" charset="0"/>
              </a:rPr>
              <a:t>	</a:t>
            </a:r>
            <a:r>
              <a:rPr lang="en-US" altLang="en-US" sz="2000" i="0">
                <a:solidFill>
                  <a:schemeClr val="bg1"/>
                </a:solidFill>
                <a:latin typeface="Bernhard Modern Roman" charset="0"/>
              </a:rPr>
              <a:t>Heavy fertility  </a:t>
            </a:r>
          </a:p>
          <a:p>
            <a:pPr>
              <a:lnSpc>
                <a:spcPct val="70000"/>
              </a:lnSpc>
              <a:spcBef>
                <a:spcPct val="5000"/>
              </a:spcBef>
            </a:pPr>
            <a:r>
              <a:rPr lang="en-US" altLang="en-US" sz="2000" i="0">
                <a:solidFill>
                  <a:schemeClr val="bg1"/>
                </a:solidFill>
                <a:latin typeface="Bernhard Modern Roman" charset="0"/>
              </a:rPr>
              <a:t>	No drought</a:t>
            </a:r>
          </a:p>
          <a:p>
            <a:pPr>
              <a:lnSpc>
                <a:spcPct val="70000"/>
              </a:lnSpc>
              <a:spcBef>
                <a:spcPct val="5000"/>
              </a:spcBef>
            </a:pPr>
            <a:r>
              <a:rPr lang="en-US" altLang="en-US" sz="2000" i="0">
                <a:solidFill>
                  <a:schemeClr val="bg1"/>
                </a:solidFill>
                <a:latin typeface="Bernhard Modern Roman" charset="0"/>
              </a:rPr>
              <a:t>	Deer resistant</a:t>
            </a:r>
          </a:p>
          <a:p>
            <a:pPr>
              <a:lnSpc>
                <a:spcPct val="70000"/>
              </a:lnSpc>
              <a:spcBef>
                <a:spcPct val="5000"/>
              </a:spcBef>
            </a:pPr>
            <a:endParaRPr lang="en-US" altLang="en-US" sz="2000" i="0">
              <a:solidFill>
                <a:srgbClr val="FFFF00"/>
              </a:solidFill>
              <a:latin typeface="Bernhard Modern Roman" charset="0"/>
            </a:endParaRPr>
          </a:p>
          <a:p>
            <a:pPr>
              <a:lnSpc>
                <a:spcPct val="70000"/>
              </a:lnSpc>
              <a:spcBef>
                <a:spcPct val="5000"/>
              </a:spcBef>
            </a:pPr>
            <a:r>
              <a:rPr lang="en-US" altLang="en-US" sz="2000" i="0">
                <a:solidFill>
                  <a:srgbClr val="FF00FF"/>
                </a:solidFill>
                <a:latin typeface="Bernhard Modern Roman" charset="0"/>
              </a:rPr>
              <a:t>Bloom Period:	</a:t>
            </a:r>
          </a:p>
          <a:p>
            <a:pPr>
              <a:lnSpc>
                <a:spcPct val="70000"/>
              </a:lnSpc>
              <a:spcBef>
                <a:spcPct val="5000"/>
              </a:spcBef>
            </a:pPr>
            <a:r>
              <a:rPr lang="en-US" altLang="en-US" sz="2000" i="0">
                <a:solidFill>
                  <a:srgbClr val="FFFF00"/>
                </a:solidFill>
                <a:latin typeface="Bernhard Modern Roman" charset="0"/>
              </a:rPr>
              <a:t>	</a:t>
            </a:r>
            <a:r>
              <a:rPr lang="en-US" altLang="en-US" sz="2000" i="0">
                <a:solidFill>
                  <a:schemeClr val="bg1"/>
                </a:solidFill>
                <a:latin typeface="Bernhard Modern Roman" charset="0"/>
              </a:rPr>
              <a:t>March &amp; October</a:t>
            </a:r>
          </a:p>
          <a:p>
            <a:pPr>
              <a:lnSpc>
                <a:spcPct val="70000"/>
              </a:lnSpc>
              <a:spcBef>
                <a:spcPct val="5000"/>
              </a:spcBef>
            </a:pPr>
            <a:endParaRPr lang="en-US" altLang="en-US" sz="2000" i="0">
              <a:solidFill>
                <a:srgbClr val="FFFF00"/>
              </a:solidFill>
              <a:latin typeface="Bernhard Modern Roman" charset="0"/>
            </a:endParaRPr>
          </a:p>
          <a:p>
            <a:pPr>
              <a:lnSpc>
                <a:spcPct val="70000"/>
              </a:lnSpc>
              <a:spcBef>
                <a:spcPct val="5000"/>
              </a:spcBef>
            </a:pPr>
            <a:r>
              <a:rPr lang="en-US" altLang="en-US" sz="2000" i="0">
                <a:solidFill>
                  <a:srgbClr val="FF00FF"/>
                </a:solidFill>
                <a:latin typeface="Bernhard Modern Roman" charset="0"/>
              </a:rPr>
              <a:t>Culture Concerns:</a:t>
            </a:r>
          </a:p>
          <a:p>
            <a:pPr>
              <a:lnSpc>
                <a:spcPct val="70000"/>
              </a:lnSpc>
              <a:spcBef>
                <a:spcPct val="5000"/>
              </a:spcBef>
            </a:pPr>
            <a:r>
              <a:rPr lang="en-US" altLang="en-US" sz="2000" i="0">
                <a:solidFill>
                  <a:srgbClr val="FFFF00"/>
                </a:solidFill>
                <a:latin typeface="Bernhard Modern Roman" charset="0"/>
              </a:rPr>
              <a:t>	</a:t>
            </a:r>
            <a:r>
              <a:rPr lang="en-US" altLang="en-US" sz="2000" i="0">
                <a:solidFill>
                  <a:schemeClr val="bg1"/>
                </a:solidFill>
                <a:latin typeface="Bernhard Modern Roman" charset="0"/>
              </a:rPr>
              <a:t>Water and fertilize in summer heat.  Trim when leggy</a:t>
            </a:r>
          </a:p>
          <a:p>
            <a:pPr>
              <a:lnSpc>
                <a:spcPct val="70000"/>
              </a:lnSpc>
              <a:spcBef>
                <a:spcPct val="5000"/>
              </a:spcBef>
            </a:pPr>
            <a:endParaRPr lang="en-US" altLang="en-US" i="0">
              <a:solidFill>
                <a:schemeClr val="hlink"/>
              </a:solidFill>
              <a:latin typeface="GoudyOlSt BT" charset="0"/>
            </a:endParaRPr>
          </a:p>
        </p:txBody>
      </p:sp>
      <p:sp>
        <p:nvSpPr>
          <p:cNvPr id="769027" name="Rectangle 3"/>
          <p:cNvSpPr>
            <a:spLocks noChangeArrowheads="1"/>
          </p:cNvSpPr>
          <p:nvPr/>
        </p:nvSpPr>
        <p:spPr bwMode="auto">
          <a:xfrm>
            <a:off x="2033588" y="304800"/>
            <a:ext cx="5283200" cy="8239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spAutoFit/>
          </a:bodyPr>
          <a:lstStyle/>
          <a:p>
            <a:pPr algn="ctr"/>
            <a:r>
              <a:rPr lang="en-US" altLang="en-US" sz="4800" i="0">
                <a:solidFill>
                  <a:srgbClr val="FFFF00"/>
                </a:solidFill>
                <a:latin typeface="GoudyOlSt BT" charset="0"/>
              </a:rPr>
              <a:t>Verbena canadensis</a:t>
            </a:r>
          </a:p>
        </p:txBody>
      </p:sp>
      <p:sp>
        <p:nvSpPr>
          <p:cNvPr id="769028" name="Rectangle 4"/>
          <p:cNvSpPr>
            <a:spLocks noChangeArrowheads="1"/>
          </p:cNvSpPr>
          <p:nvPr/>
        </p:nvSpPr>
        <p:spPr bwMode="auto">
          <a:xfrm>
            <a:off x="3200400" y="5791200"/>
            <a:ext cx="533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i="0">
                <a:solidFill>
                  <a:schemeClr val="hlink"/>
                </a:solidFill>
                <a:latin typeface="GoudyOlSt BT" charset="0"/>
              </a:rPr>
              <a:t>Verbena canadensis ‘Homestead Purple’</a:t>
            </a:r>
          </a:p>
        </p:txBody>
      </p:sp>
      <p:pic>
        <p:nvPicPr>
          <p:cNvPr id="769029" name="Picture 5" descr="MVC-314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24200" y="1447800"/>
            <a:ext cx="5638800" cy="42291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4"/>
          <p:cNvSpPr>
            <a:spLocks noGrp="1"/>
          </p:cNvSpPr>
          <p:nvPr>
            <p:ph type="sldNum" sz="quarter" idx="12"/>
          </p:nvPr>
        </p:nvSpPr>
        <p:spPr/>
        <p:txBody>
          <a:bodyPr/>
          <a:lstStyle/>
          <a:p>
            <a:fld id="{31D66BB2-8A41-914D-906A-F054E56789E5}" type="slidenum">
              <a:rPr lang="en-US" altLang="en-US"/>
              <a:pPr/>
              <a:t>216</a:t>
            </a:fld>
            <a:endParaRPr lang="en-US" altLang="en-US"/>
          </a:p>
        </p:txBody>
      </p:sp>
      <p:sp>
        <p:nvSpPr>
          <p:cNvPr id="770050" name="Rectangle 2"/>
          <p:cNvSpPr>
            <a:spLocks noChangeArrowheads="1"/>
          </p:cNvSpPr>
          <p:nvPr/>
        </p:nvSpPr>
        <p:spPr bwMode="auto">
          <a:xfrm>
            <a:off x="3200400" y="304800"/>
            <a:ext cx="3309938" cy="823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4800" i="0">
                <a:solidFill>
                  <a:srgbClr val="FFFF00"/>
                </a:solidFill>
                <a:latin typeface="GoudyOlSt BT" charset="0"/>
              </a:rPr>
              <a:t>Bugle Weed</a:t>
            </a:r>
          </a:p>
        </p:txBody>
      </p:sp>
      <p:pic>
        <p:nvPicPr>
          <p:cNvPr id="770051" name="Picture 3" descr="ajug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52800" y="1752600"/>
            <a:ext cx="5140325" cy="3854450"/>
          </a:xfrm>
          <a:prstGeom prst="rect">
            <a:avLst/>
          </a:prstGeom>
          <a:noFill/>
          <a:extLst>
            <a:ext uri="{909E8E84-426E-40DD-AFC4-6F175D3DCCD1}">
              <a14:hiddenFill xmlns:a14="http://schemas.microsoft.com/office/drawing/2010/main">
                <a:solidFill>
                  <a:srgbClr val="FFFFFF"/>
                </a:solidFill>
              </a14:hiddenFill>
            </a:ext>
          </a:extLst>
        </p:spPr>
      </p:pic>
      <p:sp>
        <p:nvSpPr>
          <p:cNvPr id="770052" name="Rectangle 4"/>
          <p:cNvSpPr>
            <a:spLocks noChangeArrowheads="1"/>
          </p:cNvSpPr>
          <p:nvPr/>
        </p:nvSpPr>
        <p:spPr bwMode="auto">
          <a:xfrm>
            <a:off x="609600" y="1143000"/>
            <a:ext cx="2667000" cy="502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0">
                <a:solidFill>
                  <a:srgbClr val="FF00FF"/>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marL="342900" indent="-342900">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fontAlgn="base">
              <a:spcBef>
                <a:spcPct val="0"/>
              </a:spcBef>
              <a:spcAft>
                <a:spcPct val="0"/>
              </a:spcAft>
              <a:defRPr sz="2400">
                <a:solidFill>
                  <a:schemeClr val="tx1"/>
                </a:solidFill>
                <a:latin typeface="Times New Roman" charset="0"/>
              </a:defRPr>
            </a:lvl6pPr>
            <a:lvl7pPr marL="2971800" indent="-228600" fontAlgn="base">
              <a:spcBef>
                <a:spcPct val="0"/>
              </a:spcBef>
              <a:spcAft>
                <a:spcPct val="0"/>
              </a:spcAft>
              <a:defRPr sz="2400">
                <a:solidFill>
                  <a:schemeClr val="tx1"/>
                </a:solidFill>
                <a:latin typeface="Times New Roman" charset="0"/>
              </a:defRPr>
            </a:lvl7pPr>
            <a:lvl8pPr marL="3429000" indent="-228600" fontAlgn="base">
              <a:spcBef>
                <a:spcPct val="0"/>
              </a:spcBef>
              <a:spcAft>
                <a:spcPct val="0"/>
              </a:spcAft>
              <a:defRPr sz="2400">
                <a:solidFill>
                  <a:schemeClr val="tx1"/>
                </a:solidFill>
                <a:latin typeface="Times New Roman" charset="0"/>
              </a:defRPr>
            </a:lvl8pPr>
            <a:lvl9pPr marL="3886200" indent="-228600" fontAlgn="base">
              <a:spcBef>
                <a:spcPct val="0"/>
              </a:spcBef>
              <a:spcAft>
                <a:spcPct val="0"/>
              </a:spcAft>
              <a:defRPr sz="2400">
                <a:solidFill>
                  <a:schemeClr val="tx1"/>
                </a:solidFill>
                <a:latin typeface="Times New Roman" charset="0"/>
              </a:defRPr>
            </a:lvl9pPr>
          </a:lstStyle>
          <a:p>
            <a:pPr>
              <a:lnSpc>
                <a:spcPct val="70000"/>
              </a:lnSpc>
              <a:spcBef>
                <a:spcPct val="5000"/>
              </a:spcBef>
            </a:pPr>
            <a:endParaRPr lang="en-US" altLang="en-US" i="0">
              <a:solidFill>
                <a:srgbClr val="FF00FF"/>
              </a:solidFill>
              <a:latin typeface="Bernhard Modern Roman" charset="0"/>
            </a:endParaRPr>
          </a:p>
          <a:p>
            <a:pPr>
              <a:lnSpc>
                <a:spcPct val="70000"/>
              </a:lnSpc>
              <a:spcBef>
                <a:spcPct val="5000"/>
              </a:spcBef>
            </a:pPr>
            <a:r>
              <a:rPr lang="en-US" altLang="en-US" sz="2000" i="0">
                <a:solidFill>
                  <a:srgbClr val="FF00FF"/>
                </a:solidFill>
                <a:latin typeface="Bernhard Modern Roman" charset="0"/>
              </a:rPr>
              <a:t>Characteristics:  </a:t>
            </a:r>
            <a:endParaRPr lang="en-US" altLang="en-US" sz="2000" i="0">
              <a:solidFill>
                <a:srgbClr val="FFFF00"/>
              </a:solidFill>
              <a:latin typeface="Bernhard Modern Roman" charset="0"/>
            </a:endParaRPr>
          </a:p>
          <a:p>
            <a:pPr>
              <a:lnSpc>
                <a:spcPct val="70000"/>
              </a:lnSpc>
              <a:spcBef>
                <a:spcPct val="5000"/>
              </a:spcBef>
            </a:pPr>
            <a:r>
              <a:rPr lang="en-US" altLang="en-US" sz="2000" i="0">
                <a:solidFill>
                  <a:srgbClr val="FFFF00"/>
                </a:solidFill>
                <a:latin typeface="Bernhard Modern Roman" charset="0"/>
              </a:rPr>
              <a:t>	</a:t>
            </a:r>
            <a:r>
              <a:rPr lang="en-US" altLang="en-US" sz="2000" i="0">
                <a:solidFill>
                  <a:schemeClr val="bg1"/>
                </a:solidFill>
                <a:latin typeface="Bernhard Modern Roman" charset="0"/>
              </a:rPr>
              <a:t>Nectar source</a:t>
            </a:r>
          </a:p>
          <a:p>
            <a:pPr>
              <a:lnSpc>
                <a:spcPct val="70000"/>
              </a:lnSpc>
              <a:spcBef>
                <a:spcPct val="5000"/>
              </a:spcBef>
            </a:pPr>
            <a:r>
              <a:rPr lang="en-US" altLang="en-US" sz="2000" i="0">
                <a:solidFill>
                  <a:schemeClr val="bg1"/>
                </a:solidFill>
                <a:latin typeface="Bernhard Modern Roman" charset="0"/>
              </a:rPr>
              <a:t>	Spring flowers</a:t>
            </a:r>
          </a:p>
          <a:p>
            <a:pPr>
              <a:lnSpc>
                <a:spcPct val="70000"/>
              </a:lnSpc>
              <a:spcBef>
                <a:spcPct val="5000"/>
              </a:spcBef>
            </a:pPr>
            <a:endParaRPr lang="en-US" altLang="en-US" sz="2000" i="0">
              <a:solidFill>
                <a:srgbClr val="FF00FF"/>
              </a:solidFill>
              <a:latin typeface="Bernhard Modern Roman" charset="0"/>
            </a:endParaRPr>
          </a:p>
          <a:p>
            <a:pPr>
              <a:lnSpc>
                <a:spcPct val="70000"/>
              </a:lnSpc>
              <a:spcBef>
                <a:spcPct val="5000"/>
              </a:spcBef>
            </a:pPr>
            <a:r>
              <a:rPr lang="en-US" altLang="en-US" sz="2000" i="0">
                <a:solidFill>
                  <a:srgbClr val="FF00FF"/>
                </a:solidFill>
                <a:latin typeface="Bernhard Modern Roman" charset="0"/>
              </a:rPr>
              <a:t>Location:</a:t>
            </a:r>
          </a:p>
          <a:p>
            <a:pPr>
              <a:lnSpc>
                <a:spcPct val="70000"/>
              </a:lnSpc>
              <a:spcBef>
                <a:spcPct val="5000"/>
              </a:spcBef>
            </a:pPr>
            <a:r>
              <a:rPr lang="en-US" altLang="en-US" sz="2000" i="0">
                <a:solidFill>
                  <a:srgbClr val="FFFF00"/>
                </a:solidFill>
                <a:latin typeface="Bernhard Modern Roman" charset="0"/>
              </a:rPr>
              <a:t>	</a:t>
            </a:r>
            <a:r>
              <a:rPr lang="en-US" altLang="en-US" sz="2000" i="0">
                <a:solidFill>
                  <a:schemeClr val="bg1"/>
                </a:solidFill>
                <a:latin typeface="Bernhard Modern Roman" charset="0"/>
              </a:rPr>
              <a:t>Full sun to </a:t>
            </a:r>
          </a:p>
          <a:p>
            <a:pPr>
              <a:lnSpc>
                <a:spcPct val="70000"/>
              </a:lnSpc>
              <a:spcBef>
                <a:spcPct val="5000"/>
              </a:spcBef>
            </a:pPr>
            <a:r>
              <a:rPr lang="en-US" altLang="en-US" sz="2000" i="0">
                <a:solidFill>
                  <a:schemeClr val="bg1"/>
                </a:solidFill>
                <a:latin typeface="Bernhard Modern Roman" charset="0"/>
              </a:rPr>
              <a:t>	Full shade</a:t>
            </a:r>
          </a:p>
          <a:p>
            <a:pPr>
              <a:lnSpc>
                <a:spcPct val="70000"/>
              </a:lnSpc>
              <a:spcBef>
                <a:spcPct val="5000"/>
              </a:spcBef>
            </a:pPr>
            <a:endParaRPr lang="en-US" altLang="en-US" sz="2000" i="0">
              <a:solidFill>
                <a:srgbClr val="FFFF00"/>
              </a:solidFill>
              <a:latin typeface="Bernhard Modern Roman" charset="0"/>
            </a:endParaRPr>
          </a:p>
          <a:p>
            <a:pPr>
              <a:lnSpc>
                <a:spcPct val="70000"/>
              </a:lnSpc>
              <a:spcBef>
                <a:spcPct val="5000"/>
              </a:spcBef>
            </a:pPr>
            <a:r>
              <a:rPr lang="en-US" altLang="en-US" sz="2000" i="0">
                <a:solidFill>
                  <a:srgbClr val="FF00FF"/>
                </a:solidFill>
                <a:latin typeface="Bernhard Modern Roman" charset="0"/>
              </a:rPr>
              <a:t>Plant Spacing:</a:t>
            </a:r>
          </a:p>
          <a:p>
            <a:pPr>
              <a:lnSpc>
                <a:spcPct val="70000"/>
              </a:lnSpc>
              <a:spcBef>
                <a:spcPct val="5000"/>
              </a:spcBef>
            </a:pPr>
            <a:r>
              <a:rPr lang="en-US" altLang="en-US" sz="2000" i="0">
                <a:solidFill>
                  <a:srgbClr val="FFFF00"/>
                </a:solidFill>
                <a:latin typeface="Bernhard Modern Roman" charset="0"/>
              </a:rPr>
              <a:t>	</a:t>
            </a:r>
            <a:r>
              <a:rPr lang="en-US" altLang="en-US" sz="2000" i="0">
                <a:solidFill>
                  <a:schemeClr val="bg1"/>
                </a:solidFill>
                <a:latin typeface="Bernhard Modern Roman" charset="0"/>
              </a:rPr>
              <a:t>4-6 inch centers</a:t>
            </a:r>
          </a:p>
          <a:p>
            <a:pPr>
              <a:lnSpc>
                <a:spcPct val="70000"/>
              </a:lnSpc>
              <a:spcBef>
                <a:spcPct val="5000"/>
              </a:spcBef>
            </a:pPr>
            <a:endParaRPr lang="en-US" altLang="en-US" sz="2000" i="0">
              <a:solidFill>
                <a:srgbClr val="FFFF00"/>
              </a:solidFill>
              <a:latin typeface="Bernhard Modern Roman" charset="0"/>
            </a:endParaRPr>
          </a:p>
          <a:p>
            <a:pPr>
              <a:lnSpc>
                <a:spcPct val="70000"/>
              </a:lnSpc>
              <a:spcBef>
                <a:spcPct val="5000"/>
              </a:spcBef>
            </a:pPr>
            <a:r>
              <a:rPr lang="en-US" altLang="en-US" sz="2000" i="0">
                <a:solidFill>
                  <a:srgbClr val="FF00FF"/>
                </a:solidFill>
                <a:latin typeface="Bernhard Modern Roman" charset="0"/>
              </a:rPr>
              <a:t>Care and Feeding:  </a:t>
            </a:r>
          </a:p>
          <a:p>
            <a:pPr>
              <a:lnSpc>
                <a:spcPct val="70000"/>
              </a:lnSpc>
              <a:spcBef>
                <a:spcPct val="5000"/>
              </a:spcBef>
            </a:pPr>
            <a:r>
              <a:rPr lang="en-US" altLang="en-US" sz="2000" i="0">
                <a:solidFill>
                  <a:srgbClr val="FFFF00"/>
                </a:solidFill>
                <a:latin typeface="Bernhard Modern Roman" charset="0"/>
              </a:rPr>
              <a:t>	</a:t>
            </a:r>
            <a:r>
              <a:rPr lang="en-US" altLang="en-US" sz="2000" i="0">
                <a:solidFill>
                  <a:schemeClr val="bg1"/>
                </a:solidFill>
                <a:latin typeface="Bernhard Modern Roman" charset="0"/>
              </a:rPr>
              <a:t>Low fertility </a:t>
            </a:r>
          </a:p>
          <a:p>
            <a:pPr>
              <a:lnSpc>
                <a:spcPct val="70000"/>
              </a:lnSpc>
              <a:spcBef>
                <a:spcPct val="5000"/>
              </a:spcBef>
            </a:pPr>
            <a:r>
              <a:rPr lang="en-US" altLang="en-US" sz="2000" i="0">
                <a:solidFill>
                  <a:schemeClr val="bg1"/>
                </a:solidFill>
                <a:latin typeface="Bernhard Modern Roman" charset="0"/>
              </a:rPr>
              <a:t>	No drought</a:t>
            </a:r>
          </a:p>
          <a:p>
            <a:pPr>
              <a:lnSpc>
                <a:spcPct val="70000"/>
              </a:lnSpc>
              <a:spcBef>
                <a:spcPct val="5000"/>
              </a:spcBef>
            </a:pPr>
            <a:r>
              <a:rPr lang="en-US" altLang="en-US" sz="2000" i="0">
                <a:solidFill>
                  <a:schemeClr val="bg1"/>
                </a:solidFill>
                <a:latin typeface="Bernhard Modern Roman" charset="0"/>
              </a:rPr>
              <a:t>	Deer resistant</a:t>
            </a:r>
          </a:p>
          <a:p>
            <a:pPr>
              <a:lnSpc>
                <a:spcPct val="70000"/>
              </a:lnSpc>
              <a:spcBef>
                <a:spcPct val="5000"/>
              </a:spcBef>
            </a:pPr>
            <a:endParaRPr lang="en-US" altLang="en-US" sz="2000" i="0">
              <a:solidFill>
                <a:srgbClr val="FFFF00"/>
              </a:solidFill>
              <a:latin typeface="Bernhard Modern Roman" charset="0"/>
            </a:endParaRPr>
          </a:p>
          <a:p>
            <a:pPr>
              <a:lnSpc>
                <a:spcPct val="70000"/>
              </a:lnSpc>
              <a:spcBef>
                <a:spcPct val="5000"/>
              </a:spcBef>
            </a:pPr>
            <a:r>
              <a:rPr lang="en-US" altLang="en-US" sz="2000" i="0">
                <a:solidFill>
                  <a:srgbClr val="FF00FF"/>
                </a:solidFill>
                <a:latin typeface="Bernhard Modern Roman" charset="0"/>
              </a:rPr>
              <a:t>Bloom Period:	</a:t>
            </a:r>
          </a:p>
          <a:p>
            <a:pPr>
              <a:lnSpc>
                <a:spcPct val="70000"/>
              </a:lnSpc>
              <a:spcBef>
                <a:spcPct val="5000"/>
              </a:spcBef>
            </a:pPr>
            <a:r>
              <a:rPr lang="en-US" altLang="en-US" sz="2000" i="0">
                <a:solidFill>
                  <a:srgbClr val="FFFF00"/>
                </a:solidFill>
                <a:latin typeface="Bernhard Modern Roman" charset="0"/>
              </a:rPr>
              <a:t>	</a:t>
            </a:r>
            <a:r>
              <a:rPr lang="en-US" altLang="en-US" sz="2000" i="0">
                <a:solidFill>
                  <a:schemeClr val="bg1"/>
                </a:solidFill>
                <a:latin typeface="Bernhard Modern Roman" charset="0"/>
              </a:rPr>
              <a:t>April-May</a:t>
            </a:r>
          </a:p>
          <a:p>
            <a:pPr>
              <a:lnSpc>
                <a:spcPct val="70000"/>
              </a:lnSpc>
              <a:spcBef>
                <a:spcPct val="5000"/>
              </a:spcBef>
            </a:pPr>
            <a:endParaRPr lang="en-US" altLang="en-US" sz="2000" i="0">
              <a:solidFill>
                <a:srgbClr val="FFFF00"/>
              </a:solidFill>
              <a:latin typeface="Bernhard Modern Roman" charset="0"/>
            </a:endParaRPr>
          </a:p>
          <a:p>
            <a:pPr>
              <a:lnSpc>
                <a:spcPct val="70000"/>
              </a:lnSpc>
              <a:spcBef>
                <a:spcPct val="5000"/>
              </a:spcBef>
            </a:pPr>
            <a:r>
              <a:rPr lang="en-US" altLang="en-US" sz="2000" i="0">
                <a:solidFill>
                  <a:srgbClr val="FF00FF"/>
                </a:solidFill>
                <a:latin typeface="Bernhard Modern Roman" charset="0"/>
              </a:rPr>
              <a:t>Culture Concerns:</a:t>
            </a:r>
          </a:p>
          <a:p>
            <a:pPr>
              <a:lnSpc>
                <a:spcPct val="70000"/>
              </a:lnSpc>
              <a:spcBef>
                <a:spcPct val="5000"/>
              </a:spcBef>
            </a:pPr>
            <a:r>
              <a:rPr lang="en-US" altLang="en-US" sz="2000" i="0">
                <a:solidFill>
                  <a:srgbClr val="FFFF00"/>
                </a:solidFill>
                <a:latin typeface="Bernhard Modern Roman" charset="0"/>
              </a:rPr>
              <a:t>	</a:t>
            </a:r>
            <a:r>
              <a:rPr lang="en-US" altLang="en-US" sz="2000" i="0">
                <a:solidFill>
                  <a:schemeClr val="bg1"/>
                </a:solidFill>
                <a:latin typeface="Bernhard Modern Roman" charset="0"/>
              </a:rPr>
              <a:t>May melt out in summer heat	</a:t>
            </a:r>
          </a:p>
          <a:p>
            <a:pPr>
              <a:lnSpc>
                <a:spcPct val="70000"/>
              </a:lnSpc>
              <a:spcBef>
                <a:spcPct val="5000"/>
              </a:spcBef>
            </a:pPr>
            <a:endParaRPr lang="en-US" altLang="en-US" i="0">
              <a:solidFill>
                <a:schemeClr val="hlink"/>
              </a:solidFill>
              <a:latin typeface="GoudyOlSt BT" charset="0"/>
            </a:endParaRPr>
          </a:p>
        </p:txBody>
      </p:sp>
      <p:sp>
        <p:nvSpPr>
          <p:cNvPr id="770053" name="Rectangle 5"/>
          <p:cNvSpPr>
            <a:spLocks noChangeArrowheads="1"/>
          </p:cNvSpPr>
          <p:nvPr/>
        </p:nvSpPr>
        <p:spPr bwMode="auto">
          <a:xfrm>
            <a:off x="5181600" y="5665788"/>
            <a:ext cx="18700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i="0">
                <a:solidFill>
                  <a:schemeClr val="hlink"/>
                </a:solidFill>
                <a:latin typeface="GoudyOlSt BT" charset="0"/>
              </a:rPr>
              <a:t>Ajuga repens</a:t>
            </a:r>
          </a:p>
        </p:txBody>
      </p:sp>
    </p:spTree>
  </p:cSld>
  <p:clrMapOvr>
    <a:masterClrMapping/>
  </p:clrMapOvr>
  <p:timing>
    <p:tnLst>
      <p:par>
        <p:cTn id="1" dur="indefinite" restart="never" nodeType="tmRoot"/>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4"/>
          <p:cNvSpPr>
            <a:spLocks noGrp="1"/>
          </p:cNvSpPr>
          <p:nvPr>
            <p:ph type="sldNum" sz="quarter" idx="12"/>
          </p:nvPr>
        </p:nvSpPr>
        <p:spPr/>
        <p:txBody>
          <a:bodyPr/>
          <a:lstStyle/>
          <a:p>
            <a:fld id="{B7B3A5A7-7511-244F-8F2A-78B0B4010104}" type="slidenum">
              <a:rPr lang="en-US" altLang="en-US"/>
              <a:pPr/>
              <a:t>217</a:t>
            </a:fld>
            <a:endParaRPr lang="en-US" altLang="en-US"/>
          </a:p>
        </p:txBody>
      </p:sp>
      <p:sp>
        <p:nvSpPr>
          <p:cNvPr id="771074" name="Rectangle 2"/>
          <p:cNvSpPr>
            <a:spLocks noChangeArrowheads="1"/>
          </p:cNvSpPr>
          <p:nvPr/>
        </p:nvSpPr>
        <p:spPr bwMode="auto">
          <a:xfrm>
            <a:off x="2667000" y="228600"/>
            <a:ext cx="3892550" cy="823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4800" i="0">
                <a:solidFill>
                  <a:srgbClr val="FFFF00"/>
                </a:solidFill>
                <a:latin typeface="GoudyOlSt BT" charset="0"/>
              </a:rPr>
              <a:t>Monkey Grass</a:t>
            </a:r>
          </a:p>
        </p:txBody>
      </p:sp>
      <p:pic>
        <p:nvPicPr>
          <p:cNvPr id="771075" name="Picture 3" descr="liriope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18013" y="1239838"/>
            <a:ext cx="3543300" cy="4724400"/>
          </a:xfrm>
          <a:prstGeom prst="rect">
            <a:avLst/>
          </a:prstGeom>
          <a:noFill/>
          <a:extLst>
            <a:ext uri="{909E8E84-426E-40DD-AFC4-6F175D3DCCD1}">
              <a14:hiddenFill xmlns:a14="http://schemas.microsoft.com/office/drawing/2010/main">
                <a:solidFill>
                  <a:srgbClr val="FFFFFF"/>
                </a:solidFill>
              </a14:hiddenFill>
            </a:ext>
          </a:extLst>
        </p:spPr>
      </p:pic>
      <p:sp>
        <p:nvSpPr>
          <p:cNvPr id="771076" name="Rectangle 4"/>
          <p:cNvSpPr>
            <a:spLocks noChangeArrowheads="1"/>
          </p:cNvSpPr>
          <p:nvPr/>
        </p:nvSpPr>
        <p:spPr bwMode="auto">
          <a:xfrm>
            <a:off x="914400" y="990600"/>
            <a:ext cx="2667000" cy="502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0">
                <a:solidFill>
                  <a:srgbClr val="FF00FF"/>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marL="342900" indent="-342900">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fontAlgn="base">
              <a:spcBef>
                <a:spcPct val="0"/>
              </a:spcBef>
              <a:spcAft>
                <a:spcPct val="0"/>
              </a:spcAft>
              <a:defRPr sz="2400">
                <a:solidFill>
                  <a:schemeClr val="tx1"/>
                </a:solidFill>
                <a:latin typeface="Times New Roman" charset="0"/>
              </a:defRPr>
            </a:lvl6pPr>
            <a:lvl7pPr marL="2971800" indent="-228600" fontAlgn="base">
              <a:spcBef>
                <a:spcPct val="0"/>
              </a:spcBef>
              <a:spcAft>
                <a:spcPct val="0"/>
              </a:spcAft>
              <a:defRPr sz="2400">
                <a:solidFill>
                  <a:schemeClr val="tx1"/>
                </a:solidFill>
                <a:latin typeface="Times New Roman" charset="0"/>
              </a:defRPr>
            </a:lvl7pPr>
            <a:lvl8pPr marL="3429000" indent="-228600" fontAlgn="base">
              <a:spcBef>
                <a:spcPct val="0"/>
              </a:spcBef>
              <a:spcAft>
                <a:spcPct val="0"/>
              </a:spcAft>
              <a:defRPr sz="2400">
                <a:solidFill>
                  <a:schemeClr val="tx1"/>
                </a:solidFill>
                <a:latin typeface="Times New Roman" charset="0"/>
              </a:defRPr>
            </a:lvl8pPr>
            <a:lvl9pPr marL="3886200" indent="-228600" fontAlgn="base">
              <a:spcBef>
                <a:spcPct val="0"/>
              </a:spcBef>
              <a:spcAft>
                <a:spcPct val="0"/>
              </a:spcAft>
              <a:defRPr sz="2400">
                <a:solidFill>
                  <a:schemeClr val="tx1"/>
                </a:solidFill>
                <a:latin typeface="Times New Roman" charset="0"/>
              </a:defRPr>
            </a:lvl9pPr>
          </a:lstStyle>
          <a:p>
            <a:pPr>
              <a:lnSpc>
                <a:spcPct val="70000"/>
              </a:lnSpc>
              <a:spcBef>
                <a:spcPct val="5000"/>
              </a:spcBef>
            </a:pPr>
            <a:endParaRPr lang="en-US" altLang="en-US" i="0">
              <a:solidFill>
                <a:srgbClr val="FF00FF"/>
              </a:solidFill>
              <a:latin typeface="Bernhard Modern Roman" charset="0"/>
            </a:endParaRPr>
          </a:p>
          <a:p>
            <a:pPr>
              <a:lnSpc>
                <a:spcPct val="70000"/>
              </a:lnSpc>
              <a:spcBef>
                <a:spcPct val="5000"/>
              </a:spcBef>
            </a:pPr>
            <a:r>
              <a:rPr lang="en-US" altLang="en-US" sz="2000" i="0">
                <a:solidFill>
                  <a:srgbClr val="FF00FF"/>
                </a:solidFill>
                <a:latin typeface="Bernhard Modern Roman" charset="0"/>
              </a:rPr>
              <a:t>Characteristics:  </a:t>
            </a:r>
            <a:endParaRPr lang="en-US" altLang="en-US" sz="2000" i="0">
              <a:solidFill>
                <a:srgbClr val="FFFF00"/>
              </a:solidFill>
              <a:latin typeface="Bernhard Modern Roman" charset="0"/>
            </a:endParaRPr>
          </a:p>
          <a:p>
            <a:pPr>
              <a:lnSpc>
                <a:spcPct val="70000"/>
              </a:lnSpc>
              <a:spcBef>
                <a:spcPct val="5000"/>
              </a:spcBef>
            </a:pPr>
            <a:r>
              <a:rPr lang="en-US" altLang="en-US" sz="2000" i="0">
                <a:solidFill>
                  <a:srgbClr val="FFFF00"/>
                </a:solidFill>
                <a:latin typeface="Bernhard Modern Roman" charset="0"/>
              </a:rPr>
              <a:t>	</a:t>
            </a:r>
            <a:r>
              <a:rPr lang="en-US" altLang="en-US" sz="2000" i="0">
                <a:solidFill>
                  <a:schemeClr val="bg1"/>
                </a:solidFill>
                <a:latin typeface="Bernhard Modern Roman" charset="0"/>
              </a:rPr>
              <a:t>Nectar source</a:t>
            </a:r>
          </a:p>
          <a:p>
            <a:pPr>
              <a:lnSpc>
                <a:spcPct val="70000"/>
              </a:lnSpc>
              <a:spcBef>
                <a:spcPct val="5000"/>
              </a:spcBef>
            </a:pPr>
            <a:r>
              <a:rPr lang="en-US" altLang="en-US" sz="2000" i="0">
                <a:solidFill>
                  <a:schemeClr val="bg1"/>
                </a:solidFill>
                <a:latin typeface="Bernhard Modern Roman" charset="0"/>
              </a:rPr>
              <a:t>	Border planting</a:t>
            </a:r>
          </a:p>
          <a:p>
            <a:pPr>
              <a:lnSpc>
                <a:spcPct val="70000"/>
              </a:lnSpc>
              <a:spcBef>
                <a:spcPct val="5000"/>
              </a:spcBef>
            </a:pPr>
            <a:r>
              <a:rPr lang="en-US" altLang="en-US" sz="2000" i="0">
                <a:solidFill>
                  <a:schemeClr val="bg1"/>
                </a:solidFill>
                <a:latin typeface="Bernhard Modern Roman" charset="0"/>
              </a:rPr>
              <a:t>	Drought tolerant</a:t>
            </a:r>
          </a:p>
          <a:p>
            <a:pPr>
              <a:lnSpc>
                <a:spcPct val="70000"/>
              </a:lnSpc>
              <a:spcBef>
                <a:spcPct val="5000"/>
              </a:spcBef>
            </a:pPr>
            <a:r>
              <a:rPr lang="en-US" altLang="en-US" sz="2000" i="0">
                <a:solidFill>
                  <a:schemeClr val="bg1"/>
                </a:solidFill>
                <a:latin typeface="Bernhard Modern Roman" charset="0"/>
              </a:rPr>
              <a:t>	12-15 inches tall</a:t>
            </a:r>
          </a:p>
          <a:p>
            <a:pPr>
              <a:lnSpc>
                <a:spcPct val="70000"/>
              </a:lnSpc>
              <a:spcBef>
                <a:spcPct val="5000"/>
              </a:spcBef>
            </a:pPr>
            <a:endParaRPr lang="en-US" altLang="en-US" sz="2000" i="0">
              <a:solidFill>
                <a:srgbClr val="FF00FF"/>
              </a:solidFill>
              <a:latin typeface="Bernhard Modern Roman" charset="0"/>
            </a:endParaRPr>
          </a:p>
          <a:p>
            <a:pPr>
              <a:lnSpc>
                <a:spcPct val="70000"/>
              </a:lnSpc>
              <a:spcBef>
                <a:spcPct val="5000"/>
              </a:spcBef>
            </a:pPr>
            <a:r>
              <a:rPr lang="en-US" altLang="en-US" sz="2000" i="0">
                <a:solidFill>
                  <a:srgbClr val="FF00FF"/>
                </a:solidFill>
                <a:latin typeface="Bernhard Modern Roman" charset="0"/>
              </a:rPr>
              <a:t>Location:</a:t>
            </a:r>
          </a:p>
          <a:p>
            <a:pPr>
              <a:lnSpc>
                <a:spcPct val="70000"/>
              </a:lnSpc>
              <a:spcBef>
                <a:spcPct val="5000"/>
              </a:spcBef>
            </a:pPr>
            <a:r>
              <a:rPr lang="en-US" altLang="en-US" sz="2000" i="0">
                <a:solidFill>
                  <a:srgbClr val="FFFF00"/>
                </a:solidFill>
                <a:latin typeface="Bernhard Modern Roman" charset="0"/>
              </a:rPr>
              <a:t>	</a:t>
            </a:r>
            <a:r>
              <a:rPr lang="en-US" altLang="en-US" sz="2000" i="0">
                <a:solidFill>
                  <a:schemeClr val="bg1"/>
                </a:solidFill>
                <a:latin typeface="Bernhard Modern Roman" charset="0"/>
              </a:rPr>
              <a:t>Full sun</a:t>
            </a:r>
          </a:p>
          <a:p>
            <a:pPr>
              <a:lnSpc>
                <a:spcPct val="70000"/>
              </a:lnSpc>
              <a:spcBef>
                <a:spcPct val="5000"/>
              </a:spcBef>
            </a:pPr>
            <a:r>
              <a:rPr lang="en-US" altLang="en-US" sz="2000" i="0">
                <a:solidFill>
                  <a:schemeClr val="bg1"/>
                </a:solidFill>
                <a:latin typeface="Bernhard Modern Roman" charset="0"/>
              </a:rPr>
              <a:t>	Partial shade</a:t>
            </a:r>
          </a:p>
          <a:p>
            <a:pPr>
              <a:lnSpc>
                <a:spcPct val="70000"/>
              </a:lnSpc>
              <a:spcBef>
                <a:spcPct val="5000"/>
              </a:spcBef>
            </a:pPr>
            <a:endParaRPr lang="en-US" altLang="en-US" sz="2000" i="0">
              <a:solidFill>
                <a:srgbClr val="FFFF00"/>
              </a:solidFill>
              <a:latin typeface="Bernhard Modern Roman" charset="0"/>
            </a:endParaRPr>
          </a:p>
          <a:p>
            <a:pPr>
              <a:lnSpc>
                <a:spcPct val="70000"/>
              </a:lnSpc>
              <a:spcBef>
                <a:spcPct val="5000"/>
              </a:spcBef>
            </a:pPr>
            <a:r>
              <a:rPr lang="en-US" altLang="en-US" sz="2000" i="0">
                <a:solidFill>
                  <a:srgbClr val="FF00FF"/>
                </a:solidFill>
                <a:latin typeface="Bernhard Modern Roman" charset="0"/>
              </a:rPr>
              <a:t>Plant Spacing:</a:t>
            </a:r>
          </a:p>
          <a:p>
            <a:pPr>
              <a:lnSpc>
                <a:spcPct val="70000"/>
              </a:lnSpc>
              <a:spcBef>
                <a:spcPct val="5000"/>
              </a:spcBef>
            </a:pPr>
            <a:r>
              <a:rPr lang="en-US" altLang="en-US" sz="2000" i="0">
                <a:solidFill>
                  <a:srgbClr val="FFFF00"/>
                </a:solidFill>
                <a:latin typeface="Bernhard Modern Roman" charset="0"/>
              </a:rPr>
              <a:t>	</a:t>
            </a:r>
            <a:r>
              <a:rPr lang="en-US" altLang="en-US" sz="2000" i="0">
                <a:solidFill>
                  <a:schemeClr val="bg1"/>
                </a:solidFill>
                <a:latin typeface="Bernhard Modern Roman" charset="0"/>
              </a:rPr>
              <a:t>5-8 inch centers</a:t>
            </a:r>
          </a:p>
          <a:p>
            <a:pPr>
              <a:lnSpc>
                <a:spcPct val="70000"/>
              </a:lnSpc>
              <a:spcBef>
                <a:spcPct val="5000"/>
              </a:spcBef>
            </a:pPr>
            <a:endParaRPr lang="en-US" altLang="en-US" sz="2000" i="0">
              <a:solidFill>
                <a:srgbClr val="FFFF00"/>
              </a:solidFill>
              <a:latin typeface="Bernhard Modern Roman" charset="0"/>
            </a:endParaRPr>
          </a:p>
          <a:p>
            <a:pPr>
              <a:lnSpc>
                <a:spcPct val="70000"/>
              </a:lnSpc>
              <a:spcBef>
                <a:spcPct val="5000"/>
              </a:spcBef>
            </a:pPr>
            <a:r>
              <a:rPr lang="en-US" altLang="en-US" sz="2000" i="0">
                <a:solidFill>
                  <a:srgbClr val="FF00FF"/>
                </a:solidFill>
                <a:latin typeface="Bernhard Modern Roman" charset="0"/>
              </a:rPr>
              <a:t>Care and Feeding:  </a:t>
            </a:r>
          </a:p>
          <a:p>
            <a:pPr>
              <a:lnSpc>
                <a:spcPct val="70000"/>
              </a:lnSpc>
              <a:spcBef>
                <a:spcPct val="5000"/>
              </a:spcBef>
            </a:pPr>
            <a:r>
              <a:rPr lang="en-US" altLang="en-US" sz="2000" i="0">
                <a:solidFill>
                  <a:srgbClr val="FFFF00"/>
                </a:solidFill>
                <a:latin typeface="Bernhard Modern Roman" charset="0"/>
              </a:rPr>
              <a:t>	</a:t>
            </a:r>
            <a:r>
              <a:rPr lang="en-US" altLang="en-US" sz="2000" i="0">
                <a:solidFill>
                  <a:schemeClr val="bg1"/>
                </a:solidFill>
                <a:latin typeface="Bernhard Modern Roman" charset="0"/>
              </a:rPr>
              <a:t>Moderate fertility </a:t>
            </a:r>
          </a:p>
          <a:p>
            <a:pPr>
              <a:lnSpc>
                <a:spcPct val="70000"/>
              </a:lnSpc>
              <a:spcBef>
                <a:spcPct val="5000"/>
              </a:spcBef>
            </a:pPr>
            <a:r>
              <a:rPr lang="en-US" altLang="en-US" sz="2000" i="0">
                <a:solidFill>
                  <a:schemeClr val="bg1"/>
                </a:solidFill>
                <a:latin typeface="Bernhard Modern Roman" charset="0"/>
              </a:rPr>
              <a:t>	Deer resistant</a:t>
            </a:r>
          </a:p>
          <a:p>
            <a:pPr>
              <a:lnSpc>
                <a:spcPct val="70000"/>
              </a:lnSpc>
              <a:spcBef>
                <a:spcPct val="5000"/>
              </a:spcBef>
            </a:pPr>
            <a:endParaRPr lang="en-US" altLang="en-US" sz="2000" i="0">
              <a:solidFill>
                <a:srgbClr val="FFFF00"/>
              </a:solidFill>
              <a:latin typeface="Bernhard Modern Roman" charset="0"/>
            </a:endParaRPr>
          </a:p>
          <a:p>
            <a:pPr>
              <a:lnSpc>
                <a:spcPct val="70000"/>
              </a:lnSpc>
              <a:spcBef>
                <a:spcPct val="5000"/>
              </a:spcBef>
            </a:pPr>
            <a:r>
              <a:rPr lang="en-US" altLang="en-US" sz="2000" i="0">
                <a:solidFill>
                  <a:srgbClr val="FF00FF"/>
                </a:solidFill>
                <a:latin typeface="Bernhard Modern Roman" charset="0"/>
              </a:rPr>
              <a:t>Bloom Period:	</a:t>
            </a:r>
          </a:p>
          <a:p>
            <a:pPr>
              <a:lnSpc>
                <a:spcPct val="70000"/>
              </a:lnSpc>
              <a:spcBef>
                <a:spcPct val="5000"/>
              </a:spcBef>
            </a:pPr>
            <a:r>
              <a:rPr lang="en-US" altLang="en-US" sz="2000" i="0">
                <a:solidFill>
                  <a:srgbClr val="FFFF00"/>
                </a:solidFill>
                <a:latin typeface="Bernhard Modern Roman" charset="0"/>
              </a:rPr>
              <a:t>	</a:t>
            </a:r>
            <a:r>
              <a:rPr lang="en-US" altLang="en-US" sz="2000" i="0">
                <a:solidFill>
                  <a:schemeClr val="bg1"/>
                </a:solidFill>
                <a:latin typeface="Bernhard Modern Roman" charset="0"/>
              </a:rPr>
              <a:t>July- August</a:t>
            </a:r>
          </a:p>
          <a:p>
            <a:pPr>
              <a:lnSpc>
                <a:spcPct val="70000"/>
              </a:lnSpc>
              <a:spcBef>
                <a:spcPct val="5000"/>
              </a:spcBef>
            </a:pPr>
            <a:endParaRPr lang="en-US" altLang="en-US" sz="2000" i="0">
              <a:solidFill>
                <a:srgbClr val="FFFF00"/>
              </a:solidFill>
              <a:latin typeface="Bernhard Modern Roman" charset="0"/>
            </a:endParaRPr>
          </a:p>
          <a:p>
            <a:pPr>
              <a:lnSpc>
                <a:spcPct val="70000"/>
              </a:lnSpc>
              <a:spcBef>
                <a:spcPct val="5000"/>
              </a:spcBef>
            </a:pPr>
            <a:r>
              <a:rPr lang="en-US" altLang="en-US" sz="2000" i="0">
                <a:solidFill>
                  <a:srgbClr val="FF00FF"/>
                </a:solidFill>
                <a:latin typeface="Bernhard Modern Roman" charset="0"/>
              </a:rPr>
              <a:t>Culture Concerns:</a:t>
            </a:r>
          </a:p>
          <a:p>
            <a:pPr>
              <a:lnSpc>
                <a:spcPct val="70000"/>
              </a:lnSpc>
              <a:spcBef>
                <a:spcPct val="5000"/>
              </a:spcBef>
            </a:pPr>
            <a:r>
              <a:rPr lang="en-US" altLang="en-US" sz="2000" i="0">
                <a:solidFill>
                  <a:srgbClr val="FFFF00"/>
                </a:solidFill>
                <a:latin typeface="Bernhard Modern Roman" charset="0"/>
              </a:rPr>
              <a:t>	</a:t>
            </a:r>
            <a:r>
              <a:rPr lang="en-US" altLang="en-US" sz="2000" i="0">
                <a:solidFill>
                  <a:schemeClr val="bg1"/>
                </a:solidFill>
                <a:latin typeface="Bernhard Modern Roman" charset="0"/>
              </a:rPr>
              <a:t>Slow growing</a:t>
            </a:r>
          </a:p>
          <a:p>
            <a:pPr>
              <a:lnSpc>
                <a:spcPct val="70000"/>
              </a:lnSpc>
              <a:spcBef>
                <a:spcPct val="5000"/>
              </a:spcBef>
            </a:pPr>
            <a:endParaRPr lang="en-US" altLang="en-US" i="0">
              <a:solidFill>
                <a:schemeClr val="hlink"/>
              </a:solidFill>
              <a:latin typeface="GoudyOlSt BT" charset="0"/>
            </a:endParaRPr>
          </a:p>
        </p:txBody>
      </p:sp>
      <p:sp>
        <p:nvSpPr>
          <p:cNvPr id="771077" name="Rectangle 5"/>
          <p:cNvSpPr>
            <a:spLocks noChangeArrowheads="1"/>
          </p:cNvSpPr>
          <p:nvPr/>
        </p:nvSpPr>
        <p:spPr bwMode="auto">
          <a:xfrm>
            <a:off x="5186363" y="5886450"/>
            <a:ext cx="22733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i="0">
                <a:solidFill>
                  <a:schemeClr val="hlink"/>
                </a:solidFill>
                <a:latin typeface="GoudyOlSt BT" charset="0"/>
              </a:rPr>
              <a:t>Liriope muscari</a:t>
            </a:r>
          </a:p>
        </p:txBody>
      </p:sp>
    </p:spTree>
  </p:cSld>
  <p:clrMapOvr>
    <a:masterClrMapping/>
  </p:clrMapOvr>
  <p:timing>
    <p:tnLst>
      <p:par>
        <p:cTn id="1" dur="indefinite" restart="never" nodeType="tmRoot"/>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4"/>
          <p:cNvSpPr>
            <a:spLocks noGrp="1"/>
          </p:cNvSpPr>
          <p:nvPr>
            <p:ph type="sldNum" sz="quarter" idx="12"/>
          </p:nvPr>
        </p:nvSpPr>
        <p:spPr/>
        <p:txBody>
          <a:bodyPr/>
          <a:lstStyle/>
          <a:p>
            <a:fld id="{2DB20ACC-A758-1444-997F-2D01AB501B4A}" type="slidenum">
              <a:rPr lang="en-US" altLang="en-US"/>
              <a:pPr/>
              <a:t>218</a:t>
            </a:fld>
            <a:endParaRPr lang="en-US" altLang="en-US"/>
          </a:p>
        </p:txBody>
      </p:sp>
      <p:pic>
        <p:nvPicPr>
          <p:cNvPr id="772098" name="Picture 2" descr="THRIF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9000" y="990600"/>
            <a:ext cx="5715000" cy="3814763"/>
          </a:xfrm>
          <a:prstGeom prst="rect">
            <a:avLst/>
          </a:prstGeom>
          <a:noFill/>
          <a:extLst>
            <a:ext uri="{909E8E84-426E-40DD-AFC4-6F175D3DCCD1}">
              <a14:hiddenFill xmlns:a14="http://schemas.microsoft.com/office/drawing/2010/main">
                <a:solidFill>
                  <a:srgbClr val="FFFFFF"/>
                </a:solidFill>
              </a14:hiddenFill>
            </a:ext>
          </a:extLst>
        </p:spPr>
      </p:pic>
      <p:sp>
        <p:nvSpPr>
          <p:cNvPr id="772099" name="Rectangle 3"/>
          <p:cNvSpPr>
            <a:spLocks noChangeArrowheads="1"/>
          </p:cNvSpPr>
          <p:nvPr/>
        </p:nvSpPr>
        <p:spPr bwMode="auto">
          <a:xfrm>
            <a:off x="533400" y="1219200"/>
            <a:ext cx="2667000" cy="502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0">
                <a:solidFill>
                  <a:srgbClr val="FF00FF"/>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marL="342900" indent="-342900">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fontAlgn="base">
              <a:spcBef>
                <a:spcPct val="0"/>
              </a:spcBef>
              <a:spcAft>
                <a:spcPct val="0"/>
              </a:spcAft>
              <a:defRPr sz="2400">
                <a:solidFill>
                  <a:schemeClr val="tx1"/>
                </a:solidFill>
                <a:latin typeface="Times New Roman" charset="0"/>
              </a:defRPr>
            </a:lvl6pPr>
            <a:lvl7pPr marL="2971800" indent="-228600" fontAlgn="base">
              <a:spcBef>
                <a:spcPct val="0"/>
              </a:spcBef>
              <a:spcAft>
                <a:spcPct val="0"/>
              </a:spcAft>
              <a:defRPr sz="2400">
                <a:solidFill>
                  <a:schemeClr val="tx1"/>
                </a:solidFill>
                <a:latin typeface="Times New Roman" charset="0"/>
              </a:defRPr>
            </a:lvl7pPr>
            <a:lvl8pPr marL="3429000" indent="-228600" fontAlgn="base">
              <a:spcBef>
                <a:spcPct val="0"/>
              </a:spcBef>
              <a:spcAft>
                <a:spcPct val="0"/>
              </a:spcAft>
              <a:defRPr sz="2400">
                <a:solidFill>
                  <a:schemeClr val="tx1"/>
                </a:solidFill>
                <a:latin typeface="Times New Roman" charset="0"/>
              </a:defRPr>
            </a:lvl8pPr>
            <a:lvl9pPr marL="3886200" indent="-228600" fontAlgn="base">
              <a:spcBef>
                <a:spcPct val="0"/>
              </a:spcBef>
              <a:spcAft>
                <a:spcPct val="0"/>
              </a:spcAft>
              <a:defRPr sz="2400">
                <a:solidFill>
                  <a:schemeClr val="tx1"/>
                </a:solidFill>
                <a:latin typeface="Times New Roman" charset="0"/>
              </a:defRPr>
            </a:lvl9pPr>
          </a:lstStyle>
          <a:p>
            <a:pPr>
              <a:lnSpc>
                <a:spcPct val="70000"/>
              </a:lnSpc>
              <a:spcBef>
                <a:spcPct val="5000"/>
              </a:spcBef>
            </a:pPr>
            <a:endParaRPr lang="en-US" altLang="en-US" i="0">
              <a:solidFill>
                <a:srgbClr val="FF00FF"/>
              </a:solidFill>
              <a:latin typeface="Bernhard Modern Roman" charset="0"/>
            </a:endParaRPr>
          </a:p>
          <a:p>
            <a:pPr>
              <a:lnSpc>
                <a:spcPct val="70000"/>
              </a:lnSpc>
              <a:spcBef>
                <a:spcPct val="5000"/>
              </a:spcBef>
            </a:pPr>
            <a:r>
              <a:rPr lang="en-US" altLang="en-US" sz="2000" i="0">
                <a:solidFill>
                  <a:srgbClr val="FF00FF"/>
                </a:solidFill>
                <a:latin typeface="Bernhard Modern Roman" charset="0"/>
              </a:rPr>
              <a:t>Characteristics:  </a:t>
            </a:r>
            <a:endParaRPr lang="en-US" altLang="en-US" sz="2000" i="0">
              <a:solidFill>
                <a:srgbClr val="FFFF00"/>
              </a:solidFill>
              <a:latin typeface="Bernhard Modern Roman" charset="0"/>
            </a:endParaRPr>
          </a:p>
          <a:p>
            <a:pPr>
              <a:lnSpc>
                <a:spcPct val="70000"/>
              </a:lnSpc>
              <a:spcBef>
                <a:spcPct val="5000"/>
              </a:spcBef>
            </a:pPr>
            <a:r>
              <a:rPr lang="en-US" altLang="en-US" sz="2000" i="0">
                <a:solidFill>
                  <a:srgbClr val="FFFF00"/>
                </a:solidFill>
                <a:latin typeface="Bernhard Modern Roman" charset="0"/>
              </a:rPr>
              <a:t>	</a:t>
            </a:r>
            <a:r>
              <a:rPr lang="en-US" altLang="en-US" sz="2000" i="0">
                <a:solidFill>
                  <a:schemeClr val="bg1"/>
                </a:solidFill>
                <a:latin typeface="Bernhard Modern Roman" charset="0"/>
              </a:rPr>
              <a:t>Nectar source</a:t>
            </a:r>
          </a:p>
          <a:p>
            <a:pPr>
              <a:lnSpc>
                <a:spcPct val="70000"/>
              </a:lnSpc>
              <a:spcBef>
                <a:spcPct val="5000"/>
              </a:spcBef>
            </a:pPr>
            <a:r>
              <a:rPr lang="en-US" altLang="en-US" sz="2000" i="0">
                <a:solidFill>
                  <a:schemeClr val="bg1"/>
                </a:solidFill>
                <a:latin typeface="Bernhard Modern Roman" charset="0"/>
              </a:rPr>
              <a:t>	Drought tolerant</a:t>
            </a:r>
          </a:p>
          <a:p>
            <a:pPr>
              <a:lnSpc>
                <a:spcPct val="70000"/>
              </a:lnSpc>
              <a:spcBef>
                <a:spcPct val="5000"/>
              </a:spcBef>
            </a:pPr>
            <a:r>
              <a:rPr lang="en-US" altLang="en-US" sz="2000" i="0">
                <a:solidFill>
                  <a:schemeClr val="bg1"/>
                </a:solidFill>
                <a:latin typeface="Bernhard Modern Roman" charset="0"/>
              </a:rPr>
              <a:t>	3-6 inches tall</a:t>
            </a:r>
          </a:p>
          <a:p>
            <a:pPr>
              <a:lnSpc>
                <a:spcPct val="70000"/>
              </a:lnSpc>
              <a:spcBef>
                <a:spcPct val="5000"/>
              </a:spcBef>
            </a:pPr>
            <a:endParaRPr lang="en-US" altLang="en-US" sz="2000" i="0">
              <a:solidFill>
                <a:srgbClr val="FF00FF"/>
              </a:solidFill>
              <a:latin typeface="Bernhard Modern Roman" charset="0"/>
            </a:endParaRPr>
          </a:p>
          <a:p>
            <a:pPr>
              <a:lnSpc>
                <a:spcPct val="70000"/>
              </a:lnSpc>
              <a:spcBef>
                <a:spcPct val="5000"/>
              </a:spcBef>
            </a:pPr>
            <a:r>
              <a:rPr lang="en-US" altLang="en-US" sz="2000" i="0">
                <a:solidFill>
                  <a:srgbClr val="FF00FF"/>
                </a:solidFill>
                <a:latin typeface="Bernhard Modern Roman" charset="0"/>
              </a:rPr>
              <a:t>Location:</a:t>
            </a:r>
          </a:p>
          <a:p>
            <a:pPr>
              <a:lnSpc>
                <a:spcPct val="70000"/>
              </a:lnSpc>
              <a:spcBef>
                <a:spcPct val="5000"/>
              </a:spcBef>
            </a:pPr>
            <a:r>
              <a:rPr lang="en-US" altLang="en-US" sz="2000" i="0">
                <a:solidFill>
                  <a:srgbClr val="FFFF00"/>
                </a:solidFill>
                <a:latin typeface="Bernhard Modern Roman" charset="0"/>
              </a:rPr>
              <a:t>	</a:t>
            </a:r>
            <a:r>
              <a:rPr lang="en-US" altLang="en-US" sz="2000" i="0">
                <a:solidFill>
                  <a:schemeClr val="bg1"/>
                </a:solidFill>
                <a:latin typeface="Bernhard Modern Roman" charset="0"/>
              </a:rPr>
              <a:t>Full sun</a:t>
            </a:r>
          </a:p>
          <a:p>
            <a:pPr>
              <a:lnSpc>
                <a:spcPct val="70000"/>
              </a:lnSpc>
              <a:spcBef>
                <a:spcPct val="5000"/>
              </a:spcBef>
            </a:pPr>
            <a:endParaRPr lang="en-US" altLang="en-US" sz="2000" i="0">
              <a:solidFill>
                <a:srgbClr val="FFFF00"/>
              </a:solidFill>
              <a:latin typeface="Bernhard Modern Roman" charset="0"/>
            </a:endParaRPr>
          </a:p>
          <a:p>
            <a:pPr>
              <a:lnSpc>
                <a:spcPct val="70000"/>
              </a:lnSpc>
              <a:spcBef>
                <a:spcPct val="5000"/>
              </a:spcBef>
            </a:pPr>
            <a:r>
              <a:rPr lang="en-US" altLang="en-US" sz="2000" i="0">
                <a:solidFill>
                  <a:srgbClr val="FF00FF"/>
                </a:solidFill>
                <a:latin typeface="Bernhard Modern Roman" charset="0"/>
              </a:rPr>
              <a:t>Plant Spacing:</a:t>
            </a:r>
          </a:p>
          <a:p>
            <a:pPr>
              <a:lnSpc>
                <a:spcPct val="70000"/>
              </a:lnSpc>
              <a:spcBef>
                <a:spcPct val="5000"/>
              </a:spcBef>
            </a:pPr>
            <a:r>
              <a:rPr lang="en-US" altLang="en-US" sz="2000" i="0">
                <a:solidFill>
                  <a:srgbClr val="FFFF00"/>
                </a:solidFill>
                <a:latin typeface="Bernhard Modern Roman" charset="0"/>
              </a:rPr>
              <a:t>	</a:t>
            </a:r>
            <a:r>
              <a:rPr lang="en-US" altLang="en-US" sz="2000" i="0">
                <a:solidFill>
                  <a:schemeClr val="bg1"/>
                </a:solidFill>
                <a:latin typeface="Bernhard Modern Roman" charset="0"/>
              </a:rPr>
              <a:t>4 inch pots on </a:t>
            </a:r>
          </a:p>
          <a:p>
            <a:pPr>
              <a:lnSpc>
                <a:spcPct val="70000"/>
              </a:lnSpc>
              <a:spcBef>
                <a:spcPct val="5000"/>
              </a:spcBef>
            </a:pPr>
            <a:r>
              <a:rPr lang="en-US" altLang="en-US" sz="2000" i="0">
                <a:solidFill>
                  <a:schemeClr val="bg1"/>
                </a:solidFill>
                <a:latin typeface="Bernhard Modern Roman" charset="0"/>
              </a:rPr>
              <a:t>	8 -10 inch centers</a:t>
            </a:r>
          </a:p>
          <a:p>
            <a:pPr>
              <a:lnSpc>
                <a:spcPct val="70000"/>
              </a:lnSpc>
              <a:spcBef>
                <a:spcPct val="5000"/>
              </a:spcBef>
            </a:pPr>
            <a:endParaRPr lang="en-US" altLang="en-US" sz="2000" i="0">
              <a:solidFill>
                <a:srgbClr val="FFFF00"/>
              </a:solidFill>
              <a:latin typeface="Bernhard Modern Roman" charset="0"/>
            </a:endParaRPr>
          </a:p>
          <a:p>
            <a:pPr>
              <a:lnSpc>
                <a:spcPct val="70000"/>
              </a:lnSpc>
              <a:spcBef>
                <a:spcPct val="5000"/>
              </a:spcBef>
            </a:pPr>
            <a:r>
              <a:rPr lang="en-US" altLang="en-US" sz="2000" i="0">
                <a:solidFill>
                  <a:srgbClr val="FF00FF"/>
                </a:solidFill>
                <a:latin typeface="Bernhard Modern Roman" charset="0"/>
              </a:rPr>
              <a:t>Care and Feeding:  </a:t>
            </a:r>
          </a:p>
          <a:p>
            <a:pPr>
              <a:lnSpc>
                <a:spcPct val="70000"/>
              </a:lnSpc>
              <a:spcBef>
                <a:spcPct val="5000"/>
              </a:spcBef>
            </a:pPr>
            <a:r>
              <a:rPr lang="en-US" altLang="en-US" sz="2000" i="0">
                <a:solidFill>
                  <a:srgbClr val="FFFF00"/>
                </a:solidFill>
                <a:latin typeface="Bernhard Modern Roman" charset="0"/>
              </a:rPr>
              <a:t>	</a:t>
            </a:r>
            <a:r>
              <a:rPr lang="en-US" altLang="en-US" sz="2000" i="0">
                <a:solidFill>
                  <a:schemeClr val="bg1"/>
                </a:solidFill>
                <a:latin typeface="Bernhard Modern Roman" charset="0"/>
              </a:rPr>
              <a:t>Heavy fertility</a:t>
            </a:r>
          </a:p>
          <a:p>
            <a:pPr>
              <a:lnSpc>
                <a:spcPct val="70000"/>
              </a:lnSpc>
              <a:spcBef>
                <a:spcPct val="5000"/>
              </a:spcBef>
            </a:pPr>
            <a:r>
              <a:rPr lang="en-US" altLang="en-US" sz="2000" i="0">
                <a:solidFill>
                  <a:schemeClr val="bg1"/>
                </a:solidFill>
                <a:latin typeface="Bernhard Modern Roman" charset="0"/>
              </a:rPr>
              <a:t>	 Well drained soils </a:t>
            </a:r>
          </a:p>
          <a:p>
            <a:pPr>
              <a:lnSpc>
                <a:spcPct val="70000"/>
              </a:lnSpc>
              <a:spcBef>
                <a:spcPct val="5000"/>
              </a:spcBef>
            </a:pPr>
            <a:r>
              <a:rPr lang="en-US" altLang="en-US" sz="2000" i="0">
                <a:solidFill>
                  <a:srgbClr val="FFFF00"/>
                </a:solidFill>
                <a:latin typeface="Bernhard Modern Roman" charset="0"/>
              </a:rPr>
              <a:t>	</a:t>
            </a:r>
          </a:p>
          <a:p>
            <a:pPr>
              <a:lnSpc>
                <a:spcPct val="70000"/>
              </a:lnSpc>
              <a:spcBef>
                <a:spcPct val="5000"/>
              </a:spcBef>
            </a:pPr>
            <a:r>
              <a:rPr lang="en-US" altLang="en-US" sz="2000" i="0">
                <a:solidFill>
                  <a:srgbClr val="FF00FF"/>
                </a:solidFill>
                <a:latin typeface="Bernhard Modern Roman" charset="0"/>
              </a:rPr>
              <a:t>Bloom Period:	</a:t>
            </a:r>
          </a:p>
          <a:p>
            <a:pPr>
              <a:lnSpc>
                <a:spcPct val="70000"/>
              </a:lnSpc>
              <a:spcBef>
                <a:spcPct val="5000"/>
              </a:spcBef>
            </a:pPr>
            <a:r>
              <a:rPr lang="en-US" altLang="en-US" sz="2000" i="0">
                <a:solidFill>
                  <a:srgbClr val="FFFF00"/>
                </a:solidFill>
                <a:latin typeface="Bernhard Modern Roman" charset="0"/>
              </a:rPr>
              <a:t>	</a:t>
            </a:r>
            <a:r>
              <a:rPr lang="en-US" altLang="en-US" sz="2000" i="0">
                <a:solidFill>
                  <a:schemeClr val="bg1"/>
                </a:solidFill>
                <a:latin typeface="Bernhard Modern Roman" charset="0"/>
              </a:rPr>
              <a:t>March-April</a:t>
            </a:r>
          </a:p>
          <a:p>
            <a:pPr>
              <a:lnSpc>
                <a:spcPct val="70000"/>
              </a:lnSpc>
              <a:spcBef>
                <a:spcPct val="5000"/>
              </a:spcBef>
            </a:pPr>
            <a:endParaRPr lang="en-US" altLang="en-US" sz="2000" i="0">
              <a:solidFill>
                <a:srgbClr val="FFFF00"/>
              </a:solidFill>
              <a:latin typeface="Bernhard Modern Roman" charset="0"/>
            </a:endParaRPr>
          </a:p>
          <a:p>
            <a:pPr>
              <a:lnSpc>
                <a:spcPct val="70000"/>
              </a:lnSpc>
              <a:spcBef>
                <a:spcPct val="5000"/>
              </a:spcBef>
            </a:pPr>
            <a:r>
              <a:rPr lang="en-US" altLang="en-US" sz="2000" i="0">
                <a:solidFill>
                  <a:srgbClr val="FF00FF"/>
                </a:solidFill>
                <a:latin typeface="Bernhard Modern Roman" charset="0"/>
              </a:rPr>
              <a:t>Culture Concerns:</a:t>
            </a:r>
          </a:p>
          <a:p>
            <a:pPr>
              <a:lnSpc>
                <a:spcPct val="70000"/>
              </a:lnSpc>
              <a:spcBef>
                <a:spcPct val="5000"/>
              </a:spcBef>
            </a:pPr>
            <a:r>
              <a:rPr lang="en-US" altLang="en-US" sz="2000" i="0">
                <a:solidFill>
                  <a:srgbClr val="FFFF00"/>
                </a:solidFill>
                <a:latin typeface="Bernhard Modern Roman" charset="0"/>
              </a:rPr>
              <a:t>	</a:t>
            </a:r>
            <a:r>
              <a:rPr lang="en-US" altLang="en-US" sz="2000" i="0">
                <a:solidFill>
                  <a:schemeClr val="bg1"/>
                </a:solidFill>
                <a:latin typeface="Bernhard Modern Roman" charset="0"/>
              </a:rPr>
              <a:t>Mites</a:t>
            </a:r>
          </a:p>
          <a:p>
            <a:pPr>
              <a:lnSpc>
                <a:spcPct val="70000"/>
              </a:lnSpc>
              <a:spcBef>
                <a:spcPct val="5000"/>
              </a:spcBef>
            </a:pPr>
            <a:r>
              <a:rPr lang="en-US" altLang="en-US" sz="2000" i="0">
                <a:solidFill>
                  <a:schemeClr val="bg1"/>
                </a:solidFill>
                <a:latin typeface="Bernhard Modern Roman" charset="0"/>
              </a:rPr>
              <a:t>		</a:t>
            </a:r>
          </a:p>
        </p:txBody>
      </p:sp>
      <p:sp>
        <p:nvSpPr>
          <p:cNvPr id="772100" name="Rectangle 4"/>
          <p:cNvSpPr>
            <a:spLocks noChangeArrowheads="1"/>
          </p:cNvSpPr>
          <p:nvPr/>
        </p:nvSpPr>
        <p:spPr bwMode="auto">
          <a:xfrm>
            <a:off x="1143000" y="228600"/>
            <a:ext cx="1730375" cy="8239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spAutoFit/>
          </a:bodyPr>
          <a:lstStyle/>
          <a:p>
            <a:pPr algn="ctr"/>
            <a:r>
              <a:rPr lang="en-US" altLang="en-US" sz="4800" i="0">
                <a:solidFill>
                  <a:srgbClr val="FFFF00"/>
                </a:solidFill>
                <a:latin typeface="GoudyOlSt BT" charset="0"/>
              </a:rPr>
              <a:t>Thrift</a:t>
            </a:r>
          </a:p>
        </p:txBody>
      </p:sp>
      <p:sp>
        <p:nvSpPr>
          <p:cNvPr id="772101" name="Rectangle 5"/>
          <p:cNvSpPr>
            <a:spLocks noChangeArrowheads="1"/>
          </p:cNvSpPr>
          <p:nvPr/>
        </p:nvSpPr>
        <p:spPr bwMode="auto">
          <a:xfrm>
            <a:off x="4114800" y="5105400"/>
            <a:ext cx="20859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i="0">
                <a:solidFill>
                  <a:schemeClr val="hlink"/>
                </a:solidFill>
                <a:latin typeface="GoudyOlSt BT" charset="0"/>
              </a:rPr>
              <a:t>Phlox subulata</a:t>
            </a:r>
          </a:p>
        </p:txBody>
      </p:sp>
      <p:pic>
        <p:nvPicPr>
          <p:cNvPr id="772102" name="Picture 6" descr="PHLOX2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77000" y="3581400"/>
            <a:ext cx="2171700" cy="28956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4"/>
          <p:cNvSpPr>
            <a:spLocks noGrp="1"/>
          </p:cNvSpPr>
          <p:nvPr>
            <p:ph type="sldNum" sz="quarter" idx="12"/>
          </p:nvPr>
        </p:nvSpPr>
        <p:spPr/>
        <p:txBody>
          <a:bodyPr/>
          <a:lstStyle/>
          <a:p>
            <a:fld id="{6FCB8681-2757-804D-A507-BE17E222C940}" type="slidenum">
              <a:rPr lang="en-US" altLang="en-US"/>
              <a:pPr/>
              <a:t>219</a:t>
            </a:fld>
            <a:endParaRPr lang="en-US" altLang="en-US"/>
          </a:p>
        </p:txBody>
      </p:sp>
      <p:pic>
        <p:nvPicPr>
          <p:cNvPr id="773122" name="Picture 2" descr="DARKPINK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33900" y="1295400"/>
            <a:ext cx="3486150" cy="4648200"/>
          </a:xfrm>
          <a:prstGeom prst="rect">
            <a:avLst/>
          </a:prstGeom>
          <a:noFill/>
          <a:extLst>
            <a:ext uri="{909E8E84-426E-40DD-AFC4-6F175D3DCCD1}">
              <a14:hiddenFill xmlns:a14="http://schemas.microsoft.com/office/drawing/2010/main">
                <a:solidFill>
                  <a:srgbClr val="FFFFFF"/>
                </a:solidFill>
              </a14:hiddenFill>
            </a:ext>
          </a:extLst>
        </p:spPr>
      </p:pic>
      <p:sp>
        <p:nvSpPr>
          <p:cNvPr id="773123" name="Rectangle 3"/>
          <p:cNvSpPr>
            <a:spLocks noGrp="1" noChangeArrowheads="1"/>
          </p:cNvSpPr>
          <p:nvPr>
            <p:ph/>
          </p:nvPr>
        </p:nvSpPr>
        <p:spPr>
          <a:xfrm>
            <a:off x="1066800" y="914400"/>
            <a:ext cx="2971800" cy="5029200"/>
          </a:xfrm>
          <a:noFill/>
          <a:ln/>
          <a:extLst>
            <a:ext uri="{91240B29-F687-4F45-9708-019B960494DF}">
              <a14:hiddenLine xmlns:a14="http://schemas.microsoft.com/office/drawing/2010/main" w="0">
                <a:solidFill>
                  <a:schemeClr val="tx1"/>
                </a:solidFill>
                <a:miter lim="800000"/>
                <a:headEnd/>
                <a:tailEnd/>
              </a14:hiddenLine>
            </a:ext>
          </a:extLst>
        </p:spPr>
        <p:txBody>
          <a:bodyPr/>
          <a:lstStyle/>
          <a:p>
            <a:pPr>
              <a:lnSpc>
                <a:spcPct val="70000"/>
              </a:lnSpc>
              <a:spcBef>
                <a:spcPct val="5000"/>
              </a:spcBef>
              <a:buFontTx/>
              <a:buNone/>
            </a:pPr>
            <a:endParaRPr lang="en-US" altLang="en-US" sz="2400" b="1">
              <a:solidFill>
                <a:srgbClr val="FF00FF"/>
              </a:solidFill>
              <a:latin typeface="Bernhard Modern Roman" charset="0"/>
            </a:endParaRPr>
          </a:p>
          <a:p>
            <a:pPr>
              <a:lnSpc>
                <a:spcPct val="70000"/>
              </a:lnSpc>
              <a:spcBef>
                <a:spcPct val="5000"/>
              </a:spcBef>
              <a:buFontTx/>
              <a:buNone/>
            </a:pPr>
            <a:r>
              <a:rPr lang="en-US" altLang="en-US" sz="2000" b="1">
                <a:solidFill>
                  <a:srgbClr val="FF00FF"/>
                </a:solidFill>
                <a:latin typeface="Bernhard Modern Roman" charset="0"/>
              </a:rPr>
              <a:t>Characteristics:  </a:t>
            </a:r>
            <a:endParaRPr lang="en-US" altLang="en-US" sz="2000" b="1">
              <a:solidFill>
                <a:srgbClr val="FFFF00"/>
              </a:solidFill>
              <a:latin typeface="Bernhard Modern Roman" charset="0"/>
            </a:endParaRPr>
          </a:p>
          <a:p>
            <a:pPr>
              <a:lnSpc>
                <a:spcPct val="70000"/>
              </a:lnSpc>
              <a:spcBef>
                <a:spcPct val="5000"/>
              </a:spcBef>
              <a:buFontTx/>
              <a:buNone/>
            </a:pPr>
            <a:r>
              <a:rPr lang="en-US" altLang="en-US" sz="2000" b="1">
                <a:solidFill>
                  <a:srgbClr val="FFFF00"/>
                </a:solidFill>
                <a:latin typeface="Bernhard Modern Roman" charset="0"/>
              </a:rPr>
              <a:t>	</a:t>
            </a:r>
            <a:r>
              <a:rPr lang="en-US" altLang="en-US" sz="2000" b="1">
                <a:solidFill>
                  <a:schemeClr val="bg1"/>
                </a:solidFill>
                <a:latin typeface="Bernhard Modern Roman" charset="0"/>
              </a:rPr>
              <a:t>Nectar source</a:t>
            </a:r>
          </a:p>
          <a:p>
            <a:pPr>
              <a:lnSpc>
                <a:spcPct val="70000"/>
              </a:lnSpc>
              <a:spcBef>
                <a:spcPct val="5000"/>
              </a:spcBef>
              <a:buFontTx/>
              <a:buNone/>
            </a:pPr>
            <a:r>
              <a:rPr lang="en-US" altLang="en-US" sz="2000" b="1">
                <a:solidFill>
                  <a:schemeClr val="bg1"/>
                </a:solidFill>
                <a:latin typeface="Bernhard Modern Roman" charset="0"/>
              </a:rPr>
              <a:t>	Drought tolerant</a:t>
            </a:r>
          </a:p>
          <a:p>
            <a:pPr>
              <a:lnSpc>
                <a:spcPct val="70000"/>
              </a:lnSpc>
              <a:spcBef>
                <a:spcPct val="5000"/>
              </a:spcBef>
              <a:buFontTx/>
              <a:buNone/>
            </a:pPr>
            <a:r>
              <a:rPr lang="en-US" altLang="en-US" sz="2000" b="1">
                <a:solidFill>
                  <a:schemeClr val="bg1"/>
                </a:solidFill>
                <a:latin typeface="Bernhard Modern Roman" charset="0"/>
              </a:rPr>
              <a:t>	Good winter foliage</a:t>
            </a:r>
          </a:p>
          <a:p>
            <a:pPr>
              <a:lnSpc>
                <a:spcPct val="70000"/>
              </a:lnSpc>
              <a:spcBef>
                <a:spcPct val="5000"/>
              </a:spcBef>
              <a:buFontTx/>
              <a:buNone/>
            </a:pPr>
            <a:r>
              <a:rPr lang="en-US" altLang="en-US" sz="2000" b="1">
                <a:solidFill>
                  <a:schemeClr val="bg1"/>
                </a:solidFill>
                <a:latin typeface="Bernhard Modern Roman" charset="0"/>
              </a:rPr>
              <a:t>	8-12 inches tall</a:t>
            </a:r>
          </a:p>
          <a:p>
            <a:pPr>
              <a:lnSpc>
                <a:spcPct val="70000"/>
              </a:lnSpc>
              <a:spcBef>
                <a:spcPct val="5000"/>
              </a:spcBef>
              <a:buFontTx/>
              <a:buNone/>
            </a:pPr>
            <a:endParaRPr lang="en-US" altLang="en-US" sz="2000" b="1">
              <a:solidFill>
                <a:srgbClr val="FF00FF"/>
              </a:solidFill>
              <a:latin typeface="Bernhard Modern Roman" charset="0"/>
            </a:endParaRPr>
          </a:p>
          <a:p>
            <a:pPr>
              <a:lnSpc>
                <a:spcPct val="70000"/>
              </a:lnSpc>
              <a:spcBef>
                <a:spcPct val="5000"/>
              </a:spcBef>
              <a:buFontTx/>
              <a:buNone/>
            </a:pPr>
            <a:r>
              <a:rPr lang="en-US" altLang="en-US" sz="2000" b="1">
                <a:solidFill>
                  <a:srgbClr val="FF00FF"/>
                </a:solidFill>
                <a:latin typeface="Bernhard Modern Roman" charset="0"/>
              </a:rPr>
              <a:t>Location:</a:t>
            </a:r>
          </a:p>
          <a:p>
            <a:pPr>
              <a:lnSpc>
                <a:spcPct val="70000"/>
              </a:lnSpc>
              <a:spcBef>
                <a:spcPct val="5000"/>
              </a:spcBef>
              <a:buFontTx/>
              <a:buNone/>
            </a:pPr>
            <a:r>
              <a:rPr lang="en-US" altLang="en-US" sz="2000" b="1">
                <a:solidFill>
                  <a:srgbClr val="FFFF00"/>
                </a:solidFill>
                <a:latin typeface="Bernhard Modern Roman" charset="0"/>
              </a:rPr>
              <a:t>	</a:t>
            </a:r>
            <a:r>
              <a:rPr lang="en-US" altLang="en-US" sz="2000" b="1">
                <a:solidFill>
                  <a:schemeClr val="bg1"/>
                </a:solidFill>
                <a:latin typeface="Bernhard Modern Roman" charset="0"/>
              </a:rPr>
              <a:t>Full sun</a:t>
            </a:r>
          </a:p>
          <a:p>
            <a:pPr>
              <a:lnSpc>
                <a:spcPct val="70000"/>
              </a:lnSpc>
              <a:spcBef>
                <a:spcPct val="5000"/>
              </a:spcBef>
              <a:buFontTx/>
              <a:buNone/>
            </a:pPr>
            <a:endParaRPr lang="en-US" altLang="en-US" sz="2000" b="1">
              <a:solidFill>
                <a:srgbClr val="FFFF00"/>
              </a:solidFill>
              <a:latin typeface="Bernhard Modern Roman" charset="0"/>
            </a:endParaRPr>
          </a:p>
          <a:p>
            <a:pPr>
              <a:lnSpc>
                <a:spcPct val="70000"/>
              </a:lnSpc>
              <a:spcBef>
                <a:spcPct val="5000"/>
              </a:spcBef>
              <a:buFontTx/>
              <a:buNone/>
            </a:pPr>
            <a:r>
              <a:rPr lang="en-US" altLang="en-US" sz="2000" b="1">
                <a:solidFill>
                  <a:srgbClr val="FF00FF"/>
                </a:solidFill>
                <a:latin typeface="Bernhard Modern Roman" charset="0"/>
              </a:rPr>
              <a:t>Plant Spacing:</a:t>
            </a:r>
          </a:p>
          <a:p>
            <a:pPr>
              <a:lnSpc>
                <a:spcPct val="70000"/>
              </a:lnSpc>
              <a:spcBef>
                <a:spcPct val="5000"/>
              </a:spcBef>
              <a:buFontTx/>
              <a:buNone/>
            </a:pPr>
            <a:r>
              <a:rPr lang="en-US" altLang="en-US" sz="2000" b="1">
                <a:solidFill>
                  <a:srgbClr val="FFFF00"/>
                </a:solidFill>
                <a:latin typeface="Bernhard Modern Roman" charset="0"/>
              </a:rPr>
              <a:t>	</a:t>
            </a:r>
            <a:r>
              <a:rPr lang="en-US" altLang="en-US" sz="2000" b="1">
                <a:solidFill>
                  <a:schemeClr val="bg1"/>
                </a:solidFill>
                <a:latin typeface="Bernhard Modern Roman" charset="0"/>
              </a:rPr>
              <a:t>4 inch pots on </a:t>
            </a:r>
          </a:p>
          <a:p>
            <a:pPr>
              <a:lnSpc>
                <a:spcPct val="70000"/>
              </a:lnSpc>
              <a:spcBef>
                <a:spcPct val="5000"/>
              </a:spcBef>
              <a:buFontTx/>
              <a:buNone/>
            </a:pPr>
            <a:r>
              <a:rPr lang="en-US" altLang="en-US" sz="2000" b="1">
                <a:solidFill>
                  <a:schemeClr val="bg1"/>
                </a:solidFill>
                <a:latin typeface="Bernhard Modern Roman" charset="0"/>
              </a:rPr>
              <a:t>	8 -10 inch centers</a:t>
            </a:r>
            <a:endParaRPr lang="en-US" altLang="en-US" sz="2000" b="1">
              <a:solidFill>
                <a:srgbClr val="FF00FF"/>
              </a:solidFill>
              <a:latin typeface="Bernhard Modern Roman" charset="0"/>
            </a:endParaRPr>
          </a:p>
          <a:p>
            <a:pPr>
              <a:lnSpc>
                <a:spcPct val="70000"/>
              </a:lnSpc>
              <a:spcBef>
                <a:spcPct val="5000"/>
              </a:spcBef>
              <a:buFontTx/>
              <a:buNone/>
            </a:pPr>
            <a:endParaRPr lang="en-US" altLang="en-US" sz="2000" b="1">
              <a:solidFill>
                <a:srgbClr val="FF00FF"/>
              </a:solidFill>
              <a:latin typeface="Bernhard Modern Roman" charset="0"/>
            </a:endParaRPr>
          </a:p>
          <a:p>
            <a:pPr>
              <a:lnSpc>
                <a:spcPct val="70000"/>
              </a:lnSpc>
              <a:spcBef>
                <a:spcPct val="5000"/>
              </a:spcBef>
              <a:buFontTx/>
              <a:buNone/>
            </a:pPr>
            <a:r>
              <a:rPr lang="en-US" altLang="en-US" sz="2000" b="1">
                <a:solidFill>
                  <a:srgbClr val="FF00FF"/>
                </a:solidFill>
                <a:latin typeface="Bernhard Modern Roman" charset="0"/>
              </a:rPr>
              <a:t>Care and Feeding:  </a:t>
            </a:r>
          </a:p>
          <a:p>
            <a:pPr>
              <a:lnSpc>
                <a:spcPct val="70000"/>
              </a:lnSpc>
              <a:spcBef>
                <a:spcPct val="5000"/>
              </a:spcBef>
              <a:buFontTx/>
              <a:buNone/>
            </a:pPr>
            <a:r>
              <a:rPr lang="en-US" altLang="en-US" sz="2000" b="1">
                <a:solidFill>
                  <a:srgbClr val="FFFF00"/>
                </a:solidFill>
                <a:latin typeface="Bernhard Modern Roman" charset="0"/>
              </a:rPr>
              <a:t>	</a:t>
            </a:r>
            <a:r>
              <a:rPr lang="en-US" altLang="en-US" sz="2000" b="1">
                <a:solidFill>
                  <a:schemeClr val="bg1"/>
                </a:solidFill>
                <a:latin typeface="Bernhard Modern Roman" charset="0"/>
              </a:rPr>
              <a:t>Moderate fertility  </a:t>
            </a:r>
          </a:p>
          <a:p>
            <a:pPr>
              <a:lnSpc>
                <a:spcPct val="70000"/>
              </a:lnSpc>
              <a:spcBef>
                <a:spcPct val="5000"/>
              </a:spcBef>
              <a:buFontTx/>
              <a:buNone/>
            </a:pPr>
            <a:r>
              <a:rPr lang="en-US" altLang="en-US" sz="2000" b="1">
                <a:solidFill>
                  <a:schemeClr val="bg1"/>
                </a:solidFill>
                <a:latin typeface="Bernhard Modern Roman" charset="0"/>
              </a:rPr>
              <a:t>	Deer resistant</a:t>
            </a:r>
          </a:p>
          <a:p>
            <a:pPr>
              <a:lnSpc>
                <a:spcPct val="70000"/>
              </a:lnSpc>
              <a:spcBef>
                <a:spcPct val="5000"/>
              </a:spcBef>
              <a:buFontTx/>
              <a:buNone/>
            </a:pPr>
            <a:r>
              <a:rPr lang="en-US" altLang="en-US" sz="2000" b="1">
                <a:solidFill>
                  <a:schemeClr val="bg1"/>
                </a:solidFill>
                <a:latin typeface="Bernhard Modern Roman" charset="0"/>
              </a:rPr>
              <a:t>	Well drained soils</a:t>
            </a:r>
          </a:p>
          <a:p>
            <a:pPr>
              <a:lnSpc>
                <a:spcPct val="70000"/>
              </a:lnSpc>
              <a:spcBef>
                <a:spcPct val="5000"/>
              </a:spcBef>
              <a:buFontTx/>
              <a:buNone/>
            </a:pPr>
            <a:endParaRPr lang="en-US" altLang="en-US" sz="2000" b="1">
              <a:solidFill>
                <a:srgbClr val="FFFF00"/>
              </a:solidFill>
              <a:latin typeface="Bernhard Modern Roman" charset="0"/>
            </a:endParaRPr>
          </a:p>
          <a:p>
            <a:pPr>
              <a:lnSpc>
                <a:spcPct val="70000"/>
              </a:lnSpc>
              <a:spcBef>
                <a:spcPct val="5000"/>
              </a:spcBef>
              <a:buFontTx/>
              <a:buNone/>
            </a:pPr>
            <a:r>
              <a:rPr lang="en-US" altLang="en-US" sz="2000" b="1">
                <a:solidFill>
                  <a:srgbClr val="FF00FF"/>
                </a:solidFill>
                <a:latin typeface="Bernhard Modern Roman" charset="0"/>
              </a:rPr>
              <a:t>Bloom Period:	</a:t>
            </a:r>
          </a:p>
          <a:p>
            <a:pPr>
              <a:lnSpc>
                <a:spcPct val="70000"/>
              </a:lnSpc>
              <a:spcBef>
                <a:spcPct val="5000"/>
              </a:spcBef>
              <a:buFontTx/>
              <a:buNone/>
            </a:pPr>
            <a:r>
              <a:rPr lang="en-US" altLang="en-US" sz="2000" b="1">
                <a:solidFill>
                  <a:srgbClr val="FFFF00"/>
                </a:solidFill>
                <a:latin typeface="Bernhard Modern Roman" charset="0"/>
              </a:rPr>
              <a:t>	</a:t>
            </a:r>
            <a:r>
              <a:rPr lang="en-US" altLang="en-US" sz="2000" b="1">
                <a:solidFill>
                  <a:schemeClr val="bg1"/>
                </a:solidFill>
                <a:latin typeface="Bernhard Modern Roman" charset="0"/>
              </a:rPr>
              <a:t>May-June</a:t>
            </a:r>
          </a:p>
          <a:p>
            <a:pPr>
              <a:lnSpc>
                <a:spcPct val="70000"/>
              </a:lnSpc>
              <a:spcBef>
                <a:spcPct val="5000"/>
              </a:spcBef>
              <a:buFontTx/>
              <a:buNone/>
            </a:pPr>
            <a:endParaRPr lang="en-US" altLang="en-US" sz="2000" b="1">
              <a:solidFill>
                <a:srgbClr val="FFFF00"/>
              </a:solidFill>
              <a:latin typeface="Bernhard Modern Roman" charset="0"/>
            </a:endParaRPr>
          </a:p>
          <a:p>
            <a:pPr>
              <a:lnSpc>
                <a:spcPct val="70000"/>
              </a:lnSpc>
              <a:spcBef>
                <a:spcPct val="5000"/>
              </a:spcBef>
              <a:buFontTx/>
              <a:buNone/>
            </a:pPr>
            <a:r>
              <a:rPr lang="en-US" altLang="en-US" sz="2000" b="1">
                <a:solidFill>
                  <a:srgbClr val="FF00FF"/>
                </a:solidFill>
                <a:latin typeface="Bernhard Modern Roman" charset="0"/>
              </a:rPr>
              <a:t>Culture Concerns:</a:t>
            </a:r>
          </a:p>
          <a:p>
            <a:pPr>
              <a:lnSpc>
                <a:spcPct val="70000"/>
              </a:lnSpc>
              <a:spcBef>
                <a:spcPct val="5000"/>
              </a:spcBef>
              <a:buFontTx/>
              <a:buNone/>
            </a:pPr>
            <a:r>
              <a:rPr lang="en-US" altLang="en-US" sz="2000" b="1">
                <a:solidFill>
                  <a:srgbClr val="FFFF00"/>
                </a:solidFill>
                <a:latin typeface="Bernhard Modern Roman" charset="0"/>
              </a:rPr>
              <a:t>	</a:t>
            </a:r>
            <a:r>
              <a:rPr lang="en-US" altLang="en-US" sz="2000" b="1">
                <a:solidFill>
                  <a:schemeClr val="bg1"/>
                </a:solidFill>
                <a:latin typeface="Bernhard Modern Roman" charset="0"/>
              </a:rPr>
              <a:t>Root rots</a:t>
            </a:r>
          </a:p>
          <a:p>
            <a:pPr>
              <a:lnSpc>
                <a:spcPct val="70000"/>
              </a:lnSpc>
              <a:spcBef>
                <a:spcPct val="5000"/>
              </a:spcBef>
              <a:buFontTx/>
              <a:buNone/>
            </a:pPr>
            <a:endParaRPr lang="en-US" altLang="en-US" sz="2400" b="1">
              <a:solidFill>
                <a:schemeClr val="hlink"/>
              </a:solidFill>
              <a:latin typeface="GoudyOlSt BT" charset="0"/>
            </a:endParaRPr>
          </a:p>
        </p:txBody>
      </p:sp>
      <p:sp>
        <p:nvSpPr>
          <p:cNvPr id="773124" name="Rectangle 4"/>
          <p:cNvSpPr>
            <a:spLocks noChangeArrowheads="1"/>
          </p:cNvSpPr>
          <p:nvPr/>
        </p:nvSpPr>
        <p:spPr bwMode="auto">
          <a:xfrm>
            <a:off x="2514600" y="228600"/>
            <a:ext cx="4157663" cy="8239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spAutoFit/>
          </a:bodyPr>
          <a:lstStyle/>
          <a:p>
            <a:pPr algn="ctr"/>
            <a:r>
              <a:rPr lang="en-US" altLang="en-US" sz="4800" i="0">
                <a:solidFill>
                  <a:srgbClr val="FFFF00"/>
                </a:solidFill>
                <a:latin typeface="GoudyOlSt BT" charset="0"/>
              </a:rPr>
              <a:t>Cheddar Pinks </a:t>
            </a:r>
          </a:p>
        </p:txBody>
      </p:sp>
      <p:sp>
        <p:nvSpPr>
          <p:cNvPr id="773125" name="Rectangle 5"/>
          <p:cNvSpPr>
            <a:spLocks noChangeArrowheads="1"/>
          </p:cNvSpPr>
          <p:nvPr/>
        </p:nvSpPr>
        <p:spPr bwMode="auto">
          <a:xfrm>
            <a:off x="4343400" y="6019800"/>
            <a:ext cx="37576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i="0">
                <a:solidFill>
                  <a:schemeClr val="hlink"/>
                </a:solidFill>
                <a:latin typeface="GoudyOlSt BT" charset="0"/>
              </a:rPr>
              <a:t>Dianthuis gratianopolitanus</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p>
            <a:fld id="{8BC292FF-399B-4440-B3CF-53889C2FAA91}" type="slidenum">
              <a:rPr lang="en-US" altLang="en-US"/>
              <a:pPr/>
              <a:t>22</a:t>
            </a:fld>
            <a:endParaRPr lang="en-US" altLang="en-US"/>
          </a:p>
        </p:txBody>
      </p:sp>
      <p:sp>
        <p:nvSpPr>
          <p:cNvPr id="855042" name="Rectangle 2"/>
          <p:cNvSpPr>
            <a:spLocks noGrp="1" noChangeArrowheads="1"/>
          </p:cNvSpPr>
          <p:nvPr>
            <p:ph type="title"/>
          </p:nvPr>
        </p:nvSpPr>
        <p:spPr>
          <a:xfrm>
            <a:off x="693738" y="125413"/>
            <a:ext cx="7772400" cy="1143000"/>
          </a:xfrm>
        </p:spPr>
        <p:txBody>
          <a:bodyPr/>
          <a:lstStyle/>
          <a:p>
            <a:r>
              <a:rPr lang="en-US" altLang="en-US">
                <a:solidFill>
                  <a:srgbClr val="FFFF00"/>
                </a:solidFill>
              </a:rPr>
              <a:t>A Butterfly Fruit Feeder</a:t>
            </a:r>
          </a:p>
        </p:txBody>
      </p:sp>
      <p:sp>
        <p:nvSpPr>
          <p:cNvPr id="855043" name="Rectangle 3"/>
          <p:cNvSpPr>
            <a:spLocks noGrp="1" noChangeArrowheads="1"/>
          </p:cNvSpPr>
          <p:nvPr>
            <p:ph type="body" idx="1"/>
          </p:nvPr>
        </p:nvSpPr>
        <p:spPr/>
        <p:txBody>
          <a:bodyPr/>
          <a:lstStyle/>
          <a:p>
            <a:endParaRPr lang="en-US" altLang="en-US"/>
          </a:p>
        </p:txBody>
      </p:sp>
      <p:pic>
        <p:nvPicPr>
          <p:cNvPr id="855044" name="Picture 4" descr="DSC_052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4050" y="1277938"/>
            <a:ext cx="7988300" cy="53117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4"/>
          <p:cNvSpPr>
            <a:spLocks noGrp="1"/>
          </p:cNvSpPr>
          <p:nvPr>
            <p:ph type="sldNum" sz="quarter" idx="12"/>
          </p:nvPr>
        </p:nvSpPr>
        <p:spPr/>
        <p:txBody>
          <a:bodyPr/>
          <a:lstStyle/>
          <a:p>
            <a:fld id="{308BBA66-6BCD-3A4E-B974-6527A09E813E}" type="slidenum">
              <a:rPr lang="en-US" altLang="en-US"/>
              <a:pPr/>
              <a:t>220</a:t>
            </a:fld>
            <a:endParaRPr lang="en-US" altLang="en-US"/>
          </a:p>
        </p:txBody>
      </p:sp>
      <p:sp>
        <p:nvSpPr>
          <p:cNvPr id="774146" name="Rectangle 2"/>
          <p:cNvSpPr>
            <a:spLocks noChangeArrowheads="1"/>
          </p:cNvSpPr>
          <p:nvPr/>
        </p:nvSpPr>
        <p:spPr bwMode="auto">
          <a:xfrm>
            <a:off x="457200" y="990600"/>
            <a:ext cx="2667000" cy="502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0">
                <a:solidFill>
                  <a:srgbClr val="FF00FF"/>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marL="342900" indent="-342900">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fontAlgn="base">
              <a:spcBef>
                <a:spcPct val="0"/>
              </a:spcBef>
              <a:spcAft>
                <a:spcPct val="0"/>
              </a:spcAft>
              <a:defRPr sz="2400">
                <a:solidFill>
                  <a:schemeClr val="tx1"/>
                </a:solidFill>
                <a:latin typeface="Times New Roman" charset="0"/>
              </a:defRPr>
            </a:lvl6pPr>
            <a:lvl7pPr marL="2971800" indent="-228600" fontAlgn="base">
              <a:spcBef>
                <a:spcPct val="0"/>
              </a:spcBef>
              <a:spcAft>
                <a:spcPct val="0"/>
              </a:spcAft>
              <a:defRPr sz="2400">
                <a:solidFill>
                  <a:schemeClr val="tx1"/>
                </a:solidFill>
                <a:latin typeface="Times New Roman" charset="0"/>
              </a:defRPr>
            </a:lvl7pPr>
            <a:lvl8pPr marL="3429000" indent="-228600" fontAlgn="base">
              <a:spcBef>
                <a:spcPct val="0"/>
              </a:spcBef>
              <a:spcAft>
                <a:spcPct val="0"/>
              </a:spcAft>
              <a:defRPr sz="2400">
                <a:solidFill>
                  <a:schemeClr val="tx1"/>
                </a:solidFill>
                <a:latin typeface="Times New Roman" charset="0"/>
              </a:defRPr>
            </a:lvl8pPr>
            <a:lvl9pPr marL="3886200" indent="-228600" fontAlgn="base">
              <a:spcBef>
                <a:spcPct val="0"/>
              </a:spcBef>
              <a:spcAft>
                <a:spcPct val="0"/>
              </a:spcAft>
              <a:defRPr sz="2400">
                <a:solidFill>
                  <a:schemeClr val="tx1"/>
                </a:solidFill>
                <a:latin typeface="Times New Roman" charset="0"/>
              </a:defRPr>
            </a:lvl9pPr>
          </a:lstStyle>
          <a:p>
            <a:pPr>
              <a:lnSpc>
                <a:spcPct val="70000"/>
              </a:lnSpc>
              <a:spcBef>
                <a:spcPct val="5000"/>
              </a:spcBef>
            </a:pPr>
            <a:endParaRPr lang="en-US" altLang="en-US" i="0">
              <a:solidFill>
                <a:srgbClr val="FF00FF"/>
              </a:solidFill>
              <a:latin typeface="Bernhard Modern Roman" charset="0"/>
            </a:endParaRPr>
          </a:p>
          <a:p>
            <a:pPr>
              <a:lnSpc>
                <a:spcPct val="70000"/>
              </a:lnSpc>
              <a:spcBef>
                <a:spcPct val="5000"/>
              </a:spcBef>
            </a:pPr>
            <a:r>
              <a:rPr lang="en-US" altLang="en-US" sz="2000" i="0">
                <a:solidFill>
                  <a:srgbClr val="FF00FF"/>
                </a:solidFill>
                <a:latin typeface="Bernhard Modern Roman" charset="0"/>
              </a:rPr>
              <a:t>Characteristics:  </a:t>
            </a:r>
            <a:endParaRPr lang="en-US" altLang="en-US" sz="2000" i="0">
              <a:solidFill>
                <a:srgbClr val="FFFF00"/>
              </a:solidFill>
              <a:latin typeface="Bernhard Modern Roman" charset="0"/>
            </a:endParaRPr>
          </a:p>
          <a:p>
            <a:pPr>
              <a:lnSpc>
                <a:spcPct val="70000"/>
              </a:lnSpc>
              <a:spcBef>
                <a:spcPct val="5000"/>
              </a:spcBef>
            </a:pPr>
            <a:r>
              <a:rPr lang="en-US" altLang="en-US" sz="2000" i="0">
                <a:solidFill>
                  <a:srgbClr val="FFFF00"/>
                </a:solidFill>
                <a:latin typeface="Bernhard Modern Roman" charset="0"/>
              </a:rPr>
              <a:t>	</a:t>
            </a:r>
            <a:r>
              <a:rPr lang="en-US" altLang="en-US" sz="2000" i="0">
                <a:solidFill>
                  <a:schemeClr val="bg1"/>
                </a:solidFill>
                <a:latin typeface="Bernhard Modern Roman" charset="0"/>
              </a:rPr>
              <a:t>Nectar source</a:t>
            </a:r>
          </a:p>
          <a:p>
            <a:pPr>
              <a:lnSpc>
                <a:spcPct val="70000"/>
              </a:lnSpc>
              <a:spcBef>
                <a:spcPct val="5000"/>
              </a:spcBef>
            </a:pPr>
            <a:r>
              <a:rPr lang="en-US" altLang="en-US" sz="2000" i="0">
                <a:solidFill>
                  <a:schemeClr val="bg1"/>
                </a:solidFill>
                <a:latin typeface="Bernhard Modern Roman" charset="0"/>
              </a:rPr>
              <a:t>	Drought tolerant</a:t>
            </a:r>
          </a:p>
          <a:p>
            <a:pPr>
              <a:lnSpc>
                <a:spcPct val="70000"/>
              </a:lnSpc>
              <a:spcBef>
                <a:spcPct val="5000"/>
              </a:spcBef>
            </a:pPr>
            <a:r>
              <a:rPr lang="en-US" altLang="en-US" sz="2000" i="0">
                <a:solidFill>
                  <a:schemeClr val="bg1"/>
                </a:solidFill>
                <a:latin typeface="Bernhard Modern Roman" charset="0"/>
              </a:rPr>
              <a:t>	24-54 inches tall</a:t>
            </a:r>
          </a:p>
          <a:p>
            <a:pPr>
              <a:lnSpc>
                <a:spcPct val="70000"/>
              </a:lnSpc>
              <a:spcBef>
                <a:spcPct val="5000"/>
              </a:spcBef>
            </a:pPr>
            <a:endParaRPr lang="en-US" altLang="en-US" sz="2000" i="0">
              <a:solidFill>
                <a:srgbClr val="FF00FF"/>
              </a:solidFill>
              <a:latin typeface="Bernhard Modern Roman" charset="0"/>
            </a:endParaRPr>
          </a:p>
          <a:p>
            <a:pPr>
              <a:lnSpc>
                <a:spcPct val="70000"/>
              </a:lnSpc>
              <a:spcBef>
                <a:spcPct val="5000"/>
              </a:spcBef>
            </a:pPr>
            <a:r>
              <a:rPr lang="en-US" altLang="en-US" sz="2000" i="0">
                <a:solidFill>
                  <a:srgbClr val="FF00FF"/>
                </a:solidFill>
                <a:latin typeface="Bernhard Modern Roman" charset="0"/>
              </a:rPr>
              <a:t>Location:</a:t>
            </a:r>
          </a:p>
          <a:p>
            <a:pPr>
              <a:lnSpc>
                <a:spcPct val="70000"/>
              </a:lnSpc>
              <a:spcBef>
                <a:spcPct val="5000"/>
              </a:spcBef>
            </a:pPr>
            <a:r>
              <a:rPr lang="en-US" altLang="en-US" sz="2000" i="0">
                <a:solidFill>
                  <a:srgbClr val="FF00FF"/>
                </a:solidFill>
                <a:latin typeface="Bernhard Modern Roman" charset="0"/>
              </a:rPr>
              <a:t>	</a:t>
            </a:r>
            <a:r>
              <a:rPr lang="en-US" altLang="en-US" sz="2000" i="0">
                <a:solidFill>
                  <a:schemeClr val="bg1"/>
                </a:solidFill>
                <a:latin typeface="Bernhard Modern Roman" charset="0"/>
              </a:rPr>
              <a:t>Partial shade</a:t>
            </a:r>
          </a:p>
          <a:p>
            <a:pPr>
              <a:lnSpc>
                <a:spcPct val="70000"/>
              </a:lnSpc>
              <a:spcBef>
                <a:spcPct val="5000"/>
              </a:spcBef>
            </a:pPr>
            <a:r>
              <a:rPr lang="en-US" altLang="en-US" sz="2000" i="0">
                <a:solidFill>
                  <a:srgbClr val="FFFF00"/>
                </a:solidFill>
                <a:latin typeface="Bernhard Modern Roman" charset="0"/>
              </a:rPr>
              <a:t>	</a:t>
            </a:r>
            <a:r>
              <a:rPr lang="en-US" altLang="en-US" sz="2000" i="0">
                <a:solidFill>
                  <a:schemeClr val="bg1"/>
                </a:solidFill>
                <a:latin typeface="Bernhard Modern Roman" charset="0"/>
              </a:rPr>
              <a:t>Full sun</a:t>
            </a:r>
          </a:p>
          <a:p>
            <a:pPr>
              <a:lnSpc>
                <a:spcPct val="70000"/>
              </a:lnSpc>
              <a:spcBef>
                <a:spcPct val="5000"/>
              </a:spcBef>
            </a:pPr>
            <a:endParaRPr lang="en-US" altLang="en-US" sz="2000" i="0">
              <a:solidFill>
                <a:srgbClr val="FFFF00"/>
              </a:solidFill>
              <a:latin typeface="Bernhard Modern Roman" charset="0"/>
            </a:endParaRPr>
          </a:p>
          <a:p>
            <a:pPr>
              <a:lnSpc>
                <a:spcPct val="70000"/>
              </a:lnSpc>
              <a:spcBef>
                <a:spcPct val="5000"/>
              </a:spcBef>
            </a:pPr>
            <a:r>
              <a:rPr lang="en-US" altLang="en-US" sz="2000" i="0">
                <a:solidFill>
                  <a:srgbClr val="FF00FF"/>
                </a:solidFill>
                <a:latin typeface="Bernhard Modern Roman" charset="0"/>
              </a:rPr>
              <a:t>Plant Spacing:</a:t>
            </a:r>
          </a:p>
          <a:p>
            <a:pPr>
              <a:lnSpc>
                <a:spcPct val="70000"/>
              </a:lnSpc>
              <a:spcBef>
                <a:spcPct val="5000"/>
              </a:spcBef>
            </a:pPr>
            <a:r>
              <a:rPr lang="en-US" altLang="en-US" sz="2000" i="0">
                <a:solidFill>
                  <a:srgbClr val="FFFF00"/>
                </a:solidFill>
                <a:latin typeface="Bernhard Modern Roman" charset="0"/>
              </a:rPr>
              <a:t>	</a:t>
            </a:r>
            <a:r>
              <a:rPr lang="en-US" altLang="en-US" sz="2000" i="0">
                <a:solidFill>
                  <a:schemeClr val="bg1"/>
                </a:solidFill>
                <a:latin typeface="Bernhard Modern Roman" charset="0"/>
              </a:rPr>
              <a:t>12-18 inch centers</a:t>
            </a:r>
          </a:p>
          <a:p>
            <a:pPr>
              <a:lnSpc>
                <a:spcPct val="70000"/>
              </a:lnSpc>
              <a:spcBef>
                <a:spcPct val="5000"/>
              </a:spcBef>
            </a:pPr>
            <a:endParaRPr lang="en-US" altLang="en-US" sz="2000" i="0">
              <a:solidFill>
                <a:srgbClr val="FFFF00"/>
              </a:solidFill>
              <a:latin typeface="Bernhard Modern Roman" charset="0"/>
            </a:endParaRPr>
          </a:p>
          <a:p>
            <a:pPr>
              <a:lnSpc>
                <a:spcPct val="70000"/>
              </a:lnSpc>
              <a:spcBef>
                <a:spcPct val="5000"/>
              </a:spcBef>
            </a:pPr>
            <a:r>
              <a:rPr lang="en-US" altLang="en-US" sz="2000" i="0">
                <a:solidFill>
                  <a:srgbClr val="FF00FF"/>
                </a:solidFill>
                <a:latin typeface="Bernhard Modern Roman" charset="0"/>
              </a:rPr>
              <a:t>Care and Feeding:  </a:t>
            </a:r>
          </a:p>
          <a:p>
            <a:pPr>
              <a:lnSpc>
                <a:spcPct val="70000"/>
              </a:lnSpc>
              <a:spcBef>
                <a:spcPct val="5000"/>
              </a:spcBef>
            </a:pPr>
            <a:r>
              <a:rPr lang="en-US" altLang="en-US" sz="2000" i="0">
                <a:solidFill>
                  <a:srgbClr val="FFFF00"/>
                </a:solidFill>
                <a:latin typeface="Bernhard Modern Roman" charset="0"/>
              </a:rPr>
              <a:t>	</a:t>
            </a:r>
            <a:r>
              <a:rPr lang="en-US" altLang="en-US" sz="2000" i="0">
                <a:solidFill>
                  <a:schemeClr val="bg1"/>
                </a:solidFill>
                <a:latin typeface="Bernhard Modern Roman" charset="0"/>
              </a:rPr>
              <a:t>Moderate fertility  </a:t>
            </a:r>
          </a:p>
          <a:p>
            <a:pPr>
              <a:lnSpc>
                <a:spcPct val="70000"/>
              </a:lnSpc>
              <a:spcBef>
                <a:spcPct val="5000"/>
              </a:spcBef>
            </a:pPr>
            <a:r>
              <a:rPr lang="en-US" altLang="en-US" sz="2000" i="0">
                <a:solidFill>
                  <a:schemeClr val="bg1"/>
                </a:solidFill>
                <a:latin typeface="Bernhard Modern Roman" charset="0"/>
              </a:rPr>
              <a:t>	No drought</a:t>
            </a:r>
          </a:p>
          <a:p>
            <a:pPr>
              <a:lnSpc>
                <a:spcPct val="70000"/>
              </a:lnSpc>
              <a:spcBef>
                <a:spcPct val="5000"/>
              </a:spcBef>
            </a:pPr>
            <a:r>
              <a:rPr lang="en-US" altLang="en-US" sz="2000" i="0">
                <a:solidFill>
                  <a:schemeClr val="bg1"/>
                </a:solidFill>
                <a:latin typeface="Bernhard Modern Roman" charset="0"/>
              </a:rPr>
              <a:t>	Deer resistant</a:t>
            </a:r>
          </a:p>
          <a:p>
            <a:pPr>
              <a:lnSpc>
                <a:spcPct val="70000"/>
              </a:lnSpc>
              <a:spcBef>
                <a:spcPct val="5000"/>
              </a:spcBef>
            </a:pPr>
            <a:endParaRPr lang="en-US" altLang="en-US" sz="2000" i="0">
              <a:solidFill>
                <a:srgbClr val="FFFF00"/>
              </a:solidFill>
              <a:latin typeface="Bernhard Modern Roman" charset="0"/>
            </a:endParaRPr>
          </a:p>
          <a:p>
            <a:pPr>
              <a:lnSpc>
                <a:spcPct val="70000"/>
              </a:lnSpc>
              <a:spcBef>
                <a:spcPct val="5000"/>
              </a:spcBef>
            </a:pPr>
            <a:r>
              <a:rPr lang="en-US" altLang="en-US" sz="2000" i="0">
                <a:solidFill>
                  <a:srgbClr val="FF00FF"/>
                </a:solidFill>
                <a:latin typeface="Bernhard Modern Roman" charset="0"/>
              </a:rPr>
              <a:t>Bloom Period:	</a:t>
            </a:r>
          </a:p>
          <a:p>
            <a:pPr>
              <a:lnSpc>
                <a:spcPct val="70000"/>
              </a:lnSpc>
              <a:spcBef>
                <a:spcPct val="5000"/>
              </a:spcBef>
            </a:pPr>
            <a:r>
              <a:rPr lang="en-US" altLang="en-US" sz="2000" i="0">
                <a:solidFill>
                  <a:srgbClr val="FFFF00"/>
                </a:solidFill>
                <a:latin typeface="Bernhard Modern Roman" charset="0"/>
              </a:rPr>
              <a:t>	</a:t>
            </a:r>
            <a:r>
              <a:rPr lang="en-US" altLang="en-US" sz="2000" i="0">
                <a:solidFill>
                  <a:schemeClr val="bg1"/>
                </a:solidFill>
                <a:latin typeface="Bernhard Modern Roman" charset="0"/>
              </a:rPr>
              <a:t>July - August</a:t>
            </a:r>
          </a:p>
          <a:p>
            <a:pPr>
              <a:lnSpc>
                <a:spcPct val="70000"/>
              </a:lnSpc>
              <a:spcBef>
                <a:spcPct val="5000"/>
              </a:spcBef>
            </a:pPr>
            <a:endParaRPr lang="en-US" altLang="en-US" sz="2000" i="0">
              <a:solidFill>
                <a:srgbClr val="FFFF00"/>
              </a:solidFill>
              <a:latin typeface="Bernhard Modern Roman" charset="0"/>
            </a:endParaRPr>
          </a:p>
          <a:p>
            <a:pPr>
              <a:lnSpc>
                <a:spcPct val="70000"/>
              </a:lnSpc>
              <a:spcBef>
                <a:spcPct val="5000"/>
              </a:spcBef>
            </a:pPr>
            <a:r>
              <a:rPr lang="en-US" altLang="en-US" sz="2000" i="0">
                <a:solidFill>
                  <a:srgbClr val="FF00FF"/>
                </a:solidFill>
                <a:latin typeface="Bernhard Modern Roman" charset="0"/>
              </a:rPr>
              <a:t>Culture Concerns:</a:t>
            </a:r>
          </a:p>
          <a:p>
            <a:pPr>
              <a:lnSpc>
                <a:spcPct val="70000"/>
              </a:lnSpc>
              <a:spcBef>
                <a:spcPct val="5000"/>
              </a:spcBef>
            </a:pPr>
            <a:r>
              <a:rPr lang="en-US" altLang="en-US" sz="2000" i="0">
                <a:solidFill>
                  <a:srgbClr val="FFFF00"/>
                </a:solidFill>
                <a:latin typeface="Bernhard Modern Roman" charset="0"/>
              </a:rPr>
              <a:t>	</a:t>
            </a:r>
            <a:r>
              <a:rPr lang="en-US" altLang="en-US" sz="2000" i="0">
                <a:solidFill>
                  <a:schemeClr val="bg1"/>
                </a:solidFill>
                <a:latin typeface="Bernhard Modern Roman" charset="0"/>
              </a:rPr>
              <a:t>Young plants may need staking</a:t>
            </a:r>
          </a:p>
        </p:txBody>
      </p:sp>
      <p:sp>
        <p:nvSpPr>
          <p:cNvPr id="774147" name="Rectangle 3"/>
          <p:cNvSpPr>
            <a:spLocks noChangeArrowheads="1"/>
          </p:cNvSpPr>
          <p:nvPr/>
        </p:nvSpPr>
        <p:spPr bwMode="auto">
          <a:xfrm>
            <a:off x="2795588" y="304800"/>
            <a:ext cx="3754437" cy="8239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spAutoFit/>
          </a:bodyPr>
          <a:lstStyle/>
          <a:p>
            <a:pPr algn="ctr"/>
            <a:r>
              <a:rPr lang="en-US" altLang="en-US" sz="4800" i="0">
                <a:solidFill>
                  <a:srgbClr val="FFFF00"/>
                </a:solidFill>
                <a:latin typeface="GoudyOlSt BT" charset="0"/>
              </a:rPr>
              <a:t>Joe Pye Weed</a:t>
            </a:r>
          </a:p>
        </p:txBody>
      </p:sp>
      <p:sp>
        <p:nvSpPr>
          <p:cNvPr id="774148" name="Rectangle 4"/>
          <p:cNvSpPr>
            <a:spLocks noChangeArrowheads="1"/>
          </p:cNvSpPr>
          <p:nvPr/>
        </p:nvSpPr>
        <p:spPr bwMode="auto">
          <a:xfrm>
            <a:off x="4495800" y="5943600"/>
            <a:ext cx="32353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i="0">
                <a:solidFill>
                  <a:schemeClr val="hlink"/>
                </a:solidFill>
                <a:latin typeface="GoudyOlSt BT" charset="0"/>
              </a:rPr>
              <a:t>Eupatorium purpureum</a:t>
            </a:r>
          </a:p>
        </p:txBody>
      </p:sp>
      <p:pic>
        <p:nvPicPr>
          <p:cNvPr id="774149" name="Picture 5" descr="Eupator"/>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3276600" y="1828800"/>
            <a:ext cx="5422900" cy="4067175"/>
          </a:xfrm>
          <a:noFill/>
          <a:ln/>
        </p:spPr>
      </p:pic>
    </p:spTree>
  </p:cSld>
  <p:clrMapOvr>
    <a:masterClrMapping/>
  </p:clrMapOvr>
  <p:timing>
    <p:tnLst>
      <p:par>
        <p:cTn id="1" dur="indefinite" restart="never" nodeType="tmRoot"/>
      </p:par>
    </p:tn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3"/>
          <p:cNvSpPr>
            <a:spLocks noGrp="1"/>
          </p:cNvSpPr>
          <p:nvPr>
            <p:ph type="sldNum" sz="quarter" idx="12"/>
          </p:nvPr>
        </p:nvSpPr>
        <p:spPr/>
        <p:txBody>
          <a:bodyPr/>
          <a:lstStyle/>
          <a:p>
            <a:fld id="{24466B5B-5238-BE47-826F-A8EB6DFEFD5E}" type="slidenum">
              <a:rPr lang="en-US" altLang="en-US"/>
              <a:pPr/>
              <a:t>221</a:t>
            </a:fld>
            <a:endParaRPr lang="en-US" altLang="en-US"/>
          </a:p>
        </p:txBody>
      </p:sp>
      <p:sp>
        <p:nvSpPr>
          <p:cNvPr id="775170" name="Text Box 2"/>
          <p:cNvSpPr txBox="1">
            <a:spLocks noChangeArrowheads="1"/>
          </p:cNvSpPr>
          <p:nvPr/>
        </p:nvSpPr>
        <p:spPr bwMode="auto">
          <a:xfrm>
            <a:off x="4724400" y="3352800"/>
            <a:ext cx="2090738"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4400" b="0" i="0">
                <a:solidFill>
                  <a:srgbClr val="FFFF00"/>
                </a:solidFill>
                <a:latin typeface="Times New Roman" charset="0"/>
              </a:rPr>
              <a:t>Azaleas </a:t>
            </a:r>
          </a:p>
        </p:txBody>
      </p:sp>
      <p:sp>
        <p:nvSpPr>
          <p:cNvPr id="775171" name="Rectangle 3"/>
          <p:cNvSpPr>
            <a:spLocks noChangeArrowheads="1"/>
          </p:cNvSpPr>
          <p:nvPr/>
        </p:nvSpPr>
        <p:spPr bwMode="auto">
          <a:xfrm>
            <a:off x="457200" y="1219200"/>
            <a:ext cx="2667000" cy="502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0">
                <a:solidFill>
                  <a:srgbClr val="FF00FF"/>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marL="342900" indent="-342900">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fontAlgn="base">
              <a:spcBef>
                <a:spcPct val="0"/>
              </a:spcBef>
              <a:spcAft>
                <a:spcPct val="0"/>
              </a:spcAft>
              <a:defRPr sz="2400">
                <a:solidFill>
                  <a:schemeClr val="tx1"/>
                </a:solidFill>
                <a:latin typeface="Times New Roman" charset="0"/>
              </a:defRPr>
            </a:lvl6pPr>
            <a:lvl7pPr marL="2971800" indent="-228600" fontAlgn="base">
              <a:spcBef>
                <a:spcPct val="0"/>
              </a:spcBef>
              <a:spcAft>
                <a:spcPct val="0"/>
              </a:spcAft>
              <a:defRPr sz="2400">
                <a:solidFill>
                  <a:schemeClr val="tx1"/>
                </a:solidFill>
                <a:latin typeface="Times New Roman" charset="0"/>
              </a:defRPr>
            </a:lvl7pPr>
            <a:lvl8pPr marL="3429000" indent="-228600" fontAlgn="base">
              <a:spcBef>
                <a:spcPct val="0"/>
              </a:spcBef>
              <a:spcAft>
                <a:spcPct val="0"/>
              </a:spcAft>
              <a:defRPr sz="2400">
                <a:solidFill>
                  <a:schemeClr val="tx1"/>
                </a:solidFill>
                <a:latin typeface="Times New Roman" charset="0"/>
              </a:defRPr>
            </a:lvl8pPr>
            <a:lvl9pPr marL="3886200" indent="-228600" fontAlgn="base">
              <a:spcBef>
                <a:spcPct val="0"/>
              </a:spcBef>
              <a:spcAft>
                <a:spcPct val="0"/>
              </a:spcAft>
              <a:defRPr sz="2400">
                <a:solidFill>
                  <a:schemeClr val="tx1"/>
                </a:solidFill>
                <a:latin typeface="Times New Roman" charset="0"/>
              </a:defRPr>
            </a:lvl9pPr>
          </a:lstStyle>
          <a:p>
            <a:pPr>
              <a:lnSpc>
                <a:spcPct val="70000"/>
              </a:lnSpc>
              <a:spcBef>
                <a:spcPct val="5000"/>
              </a:spcBef>
            </a:pPr>
            <a:endParaRPr lang="en-US" altLang="en-US" i="0">
              <a:solidFill>
                <a:srgbClr val="FF00FF"/>
              </a:solidFill>
              <a:latin typeface="Bernhard Modern Roman" charset="0"/>
            </a:endParaRPr>
          </a:p>
          <a:p>
            <a:pPr>
              <a:lnSpc>
                <a:spcPct val="70000"/>
              </a:lnSpc>
              <a:spcBef>
                <a:spcPct val="5000"/>
              </a:spcBef>
            </a:pPr>
            <a:r>
              <a:rPr lang="en-US" altLang="en-US" sz="2000" i="0">
                <a:solidFill>
                  <a:srgbClr val="FF00FF"/>
                </a:solidFill>
                <a:latin typeface="Bernhard Modern Roman" charset="0"/>
              </a:rPr>
              <a:t>Characteristics  </a:t>
            </a:r>
            <a:endParaRPr lang="en-US" altLang="en-US" sz="2000" i="0">
              <a:solidFill>
                <a:srgbClr val="FFFF00"/>
              </a:solidFill>
              <a:latin typeface="Bernhard Modern Roman" charset="0"/>
            </a:endParaRPr>
          </a:p>
          <a:p>
            <a:pPr>
              <a:lnSpc>
                <a:spcPct val="70000"/>
              </a:lnSpc>
              <a:spcBef>
                <a:spcPct val="5000"/>
              </a:spcBef>
            </a:pPr>
            <a:r>
              <a:rPr lang="en-US" altLang="en-US" sz="2000" i="0">
                <a:solidFill>
                  <a:srgbClr val="FFFF00"/>
                </a:solidFill>
                <a:latin typeface="Bernhard Modern Roman" charset="0"/>
              </a:rPr>
              <a:t>	</a:t>
            </a:r>
            <a:r>
              <a:rPr lang="en-US" altLang="en-US" sz="2000" i="0">
                <a:solidFill>
                  <a:schemeClr val="bg1"/>
                </a:solidFill>
                <a:latin typeface="Bernhard Modern Roman" charset="0"/>
              </a:rPr>
              <a:t>Nectar Source</a:t>
            </a:r>
          </a:p>
          <a:p>
            <a:pPr>
              <a:lnSpc>
                <a:spcPct val="70000"/>
              </a:lnSpc>
              <a:spcBef>
                <a:spcPct val="5000"/>
              </a:spcBef>
            </a:pPr>
            <a:endParaRPr lang="en-US" altLang="en-US" sz="2000" i="0">
              <a:solidFill>
                <a:srgbClr val="FF00FF"/>
              </a:solidFill>
              <a:latin typeface="Bernhard Modern Roman" charset="0"/>
            </a:endParaRPr>
          </a:p>
          <a:p>
            <a:pPr>
              <a:lnSpc>
                <a:spcPct val="70000"/>
              </a:lnSpc>
              <a:spcBef>
                <a:spcPct val="5000"/>
              </a:spcBef>
            </a:pPr>
            <a:r>
              <a:rPr lang="en-US" altLang="en-US" sz="2000" i="0">
                <a:solidFill>
                  <a:srgbClr val="FF00FF"/>
                </a:solidFill>
                <a:latin typeface="Bernhard Modern Roman" charset="0"/>
              </a:rPr>
              <a:t>Location:</a:t>
            </a:r>
          </a:p>
          <a:p>
            <a:pPr>
              <a:lnSpc>
                <a:spcPct val="70000"/>
              </a:lnSpc>
              <a:spcBef>
                <a:spcPct val="5000"/>
              </a:spcBef>
            </a:pPr>
            <a:r>
              <a:rPr lang="en-US" altLang="en-US" sz="2000" i="0">
                <a:solidFill>
                  <a:srgbClr val="FFFF00"/>
                </a:solidFill>
                <a:latin typeface="Bernhard Modern Roman" charset="0"/>
              </a:rPr>
              <a:t>	</a:t>
            </a:r>
            <a:r>
              <a:rPr lang="en-US" altLang="en-US" sz="2000" i="0">
                <a:solidFill>
                  <a:schemeClr val="bg1"/>
                </a:solidFill>
                <a:latin typeface="Bernhard Modern Roman" charset="0"/>
              </a:rPr>
              <a:t>Full Sun to Shade</a:t>
            </a:r>
          </a:p>
          <a:p>
            <a:pPr>
              <a:lnSpc>
                <a:spcPct val="70000"/>
              </a:lnSpc>
              <a:spcBef>
                <a:spcPct val="5000"/>
              </a:spcBef>
            </a:pPr>
            <a:endParaRPr lang="en-US" altLang="en-US" sz="2000" i="0">
              <a:solidFill>
                <a:srgbClr val="FFFF00"/>
              </a:solidFill>
              <a:latin typeface="Bernhard Modern Roman" charset="0"/>
            </a:endParaRPr>
          </a:p>
          <a:p>
            <a:pPr>
              <a:lnSpc>
                <a:spcPct val="70000"/>
              </a:lnSpc>
              <a:spcBef>
                <a:spcPct val="5000"/>
              </a:spcBef>
            </a:pPr>
            <a:r>
              <a:rPr lang="en-US" altLang="en-US" sz="2000" i="0">
                <a:solidFill>
                  <a:srgbClr val="FF00FF"/>
                </a:solidFill>
                <a:latin typeface="Bernhard Modern Roman" charset="0"/>
              </a:rPr>
              <a:t>Plant Size:</a:t>
            </a:r>
          </a:p>
          <a:p>
            <a:pPr>
              <a:lnSpc>
                <a:spcPct val="70000"/>
              </a:lnSpc>
              <a:spcBef>
                <a:spcPct val="5000"/>
              </a:spcBef>
            </a:pPr>
            <a:r>
              <a:rPr lang="en-US" altLang="en-US" sz="2000" i="0">
                <a:solidFill>
                  <a:srgbClr val="FFFF00"/>
                </a:solidFill>
                <a:latin typeface="Bernhard Modern Roman" charset="0"/>
              </a:rPr>
              <a:t>	</a:t>
            </a:r>
            <a:r>
              <a:rPr lang="en-US" altLang="en-US" sz="2000" i="0">
                <a:solidFill>
                  <a:schemeClr val="bg1"/>
                </a:solidFill>
                <a:latin typeface="Bernhard Modern Roman" charset="0"/>
              </a:rPr>
              <a:t>3’ Tall, 3’ Wide</a:t>
            </a:r>
          </a:p>
          <a:p>
            <a:pPr>
              <a:lnSpc>
                <a:spcPct val="70000"/>
              </a:lnSpc>
              <a:spcBef>
                <a:spcPct val="5000"/>
              </a:spcBef>
            </a:pPr>
            <a:endParaRPr lang="en-US" altLang="en-US" sz="2000" i="0">
              <a:solidFill>
                <a:srgbClr val="FFFF00"/>
              </a:solidFill>
              <a:latin typeface="Bernhard Modern Roman" charset="0"/>
            </a:endParaRPr>
          </a:p>
          <a:p>
            <a:pPr>
              <a:lnSpc>
                <a:spcPct val="70000"/>
              </a:lnSpc>
              <a:spcBef>
                <a:spcPct val="5000"/>
              </a:spcBef>
            </a:pPr>
            <a:r>
              <a:rPr lang="en-US" altLang="en-US" sz="2000" i="0">
                <a:solidFill>
                  <a:srgbClr val="FF00FF"/>
                </a:solidFill>
                <a:latin typeface="Bernhard Modern Roman" charset="0"/>
              </a:rPr>
              <a:t>Care and Feeding:  </a:t>
            </a:r>
          </a:p>
          <a:p>
            <a:pPr>
              <a:lnSpc>
                <a:spcPct val="70000"/>
              </a:lnSpc>
              <a:spcBef>
                <a:spcPct val="5000"/>
              </a:spcBef>
            </a:pPr>
            <a:r>
              <a:rPr lang="en-US" altLang="en-US" sz="2000" i="0">
                <a:solidFill>
                  <a:srgbClr val="FFFF00"/>
                </a:solidFill>
                <a:latin typeface="Bernhard Modern Roman" charset="0"/>
              </a:rPr>
              <a:t>	</a:t>
            </a:r>
            <a:r>
              <a:rPr lang="en-US" altLang="en-US" sz="2000" i="0">
                <a:solidFill>
                  <a:schemeClr val="bg1"/>
                </a:solidFill>
                <a:latin typeface="Bernhard Modern Roman" charset="0"/>
              </a:rPr>
              <a:t>Mod. Fertility,  </a:t>
            </a:r>
          </a:p>
          <a:p>
            <a:pPr>
              <a:lnSpc>
                <a:spcPct val="70000"/>
              </a:lnSpc>
              <a:spcBef>
                <a:spcPct val="5000"/>
              </a:spcBef>
            </a:pPr>
            <a:r>
              <a:rPr lang="en-US" altLang="en-US" sz="2000" i="0">
                <a:solidFill>
                  <a:schemeClr val="bg1"/>
                </a:solidFill>
                <a:latin typeface="Bernhard Modern Roman" charset="0"/>
              </a:rPr>
              <a:t>	No Drought</a:t>
            </a:r>
          </a:p>
          <a:p>
            <a:pPr>
              <a:lnSpc>
                <a:spcPct val="70000"/>
              </a:lnSpc>
              <a:spcBef>
                <a:spcPct val="5000"/>
              </a:spcBef>
            </a:pPr>
            <a:r>
              <a:rPr lang="en-US" altLang="en-US" sz="2000" i="0">
                <a:solidFill>
                  <a:schemeClr val="bg1"/>
                </a:solidFill>
                <a:latin typeface="Bernhard Modern Roman" charset="0"/>
              </a:rPr>
              <a:t>	Deer Protection</a:t>
            </a:r>
          </a:p>
          <a:p>
            <a:pPr>
              <a:lnSpc>
                <a:spcPct val="70000"/>
              </a:lnSpc>
              <a:spcBef>
                <a:spcPct val="5000"/>
              </a:spcBef>
            </a:pPr>
            <a:endParaRPr lang="en-US" altLang="en-US" sz="2000" i="0">
              <a:solidFill>
                <a:srgbClr val="FFFF00"/>
              </a:solidFill>
              <a:latin typeface="Bernhard Modern Roman" charset="0"/>
            </a:endParaRPr>
          </a:p>
          <a:p>
            <a:pPr>
              <a:lnSpc>
                <a:spcPct val="70000"/>
              </a:lnSpc>
              <a:spcBef>
                <a:spcPct val="5000"/>
              </a:spcBef>
            </a:pPr>
            <a:r>
              <a:rPr lang="en-US" altLang="en-US" sz="2000" i="0">
                <a:solidFill>
                  <a:srgbClr val="FF00FF"/>
                </a:solidFill>
                <a:latin typeface="Bernhard Modern Roman" charset="0"/>
              </a:rPr>
              <a:t>Bloom Period:	</a:t>
            </a:r>
          </a:p>
          <a:p>
            <a:pPr>
              <a:lnSpc>
                <a:spcPct val="70000"/>
              </a:lnSpc>
              <a:spcBef>
                <a:spcPct val="5000"/>
              </a:spcBef>
            </a:pPr>
            <a:r>
              <a:rPr lang="en-US" altLang="en-US" sz="2000" i="0">
                <a:solidFill>
                  <a:srgbClr val="FFFF00"/>
                </a:solidFill>
                <a:latin typeface="Bernhard Modern Roman" charset="0"/>
              </a:rPr>
              <a:t>	</a:t>
            </a:r>
            <a:r>
              <a:rPr lang="en-US" altLang="en-US" sz="2000" i="0">
                <a:solidFill>
                  <a:schemeClr val="bg1"/>
                </a:solidFill>
                <a:latin typeface="Bernhard Modern Roman" charset="0"/>
              </a:rPr>
              <a:t>April – May</a:t>
            </a:r>
          </a:p>
          <a:p>
            <a:pPr>
              <a:lnSpc>
                <a:spcPct val="70000"/>
              </a:lnSpc>
              <a:spcBef>
                <a:spcPct val="5000"/>
              </a:spcBef>
            </a:pPr>
            <a:endParaRPr lang="en-US" altLang="en-US" sz="2000" i="0">
              <a:solidFill>
                <a:srgbClr val="FFFF00"/>
              </a:solidFill>
              <a:latin typeface="Bernhard Modern Roman" charset="0"/>
            </a:endParaRPr>
          </a:p>
          <a:p>
            <a:pPr>
              <a:lnSpc>
                <a:spcPct val="70000"/>
              </a:lnSpc>
              <a:spcBef>
                <a:spcPct val="5000"/>
              </a:spcBef>
            </a:pPr>
            <a:r>
              <a:rPr lang="en-US" altLang="en-US" sz="2000" i="0">
                <a:solidFill>
                  <a:srgbClr val="FF00FF"/>
                </a:solidFill>
                <a:latin typeface="Bernhard Modern Roman" charset="0"/>
              </a:rPr>
              <a:t>Culture Concerns:</a:t>
            </a:r>
          </a:p>
          <a:p>
            <a:pPr>
              <a:lnSpc>
                <a:spcPct val="70000"/>
              </a:lnSpc>
              <a:spcBef>
                <a:spcPct val="5000"/>
              </a:spcBef>
            </a:pPr>
            <a:r>
              <a:rPr lang="en-US" altLang="en-US" sz="2000" i="0">
                <a:solidFill>
                  <a:srgbClr val="FFFF00"/>
                </a:solidFill>
                <a:latin typeface="Bernhard Modern Roman" charset="0"/>
              </a:rPr>
              <a:t>	</a:t>
            </a:r>
            <a:r>
              <a:rPr lang="en-US" altLang="en-US" sz="2000" i="0">
                <a:solidFill>
                  <a:schemeClr val="bg1"/>
                </a:solidFill>
                <a:latin typeface="Bernhard Modern Roman" charset="0"/>
              </a:rPr>
              <a:t>Mites</a:t>
            </a:r>
          </a:p>
          <a:p>
            <a:pPr>
              <a:lnSpc>
                <a:spcPct val="70000"/>
              </a:lnSpc>
              <a:spcBef>
                <a:spcPct val="5000"/>
              </a:spcBef>
            </a:pPr>
            <a:r>
              <a:rPr lang="en-US" altLang="en-US" sz="2000" i="0">
                <a:solidFill>
                  <a:schemeClr val="bg1"/>
                </a:solidFill>
                <a:latin typeface="Bernhard Modern Roman" charset="0"/>
              </a:rPr>
              <a:t>	Drought</a:t>
            </a:r>
          </a:p>
          <a:p>
            <a:pPr>
              <a:lnSpc>
                <a:spcPct val="70000"/>
              </a:lnSpc>
              <a:spcBef>
                <a:spcPct val="5000"/>
              </a:spcBef>
            </a:pPr>
            <a:endParaRPr lang="en-US" altLang="en-US" i="0">
              <a:solidFill>
                <a:schemeClr val="hlink"/>
              </a:solidFill>
              <a:latin typeface="GoudyOlSt BT" charset="0"/>
            </a:endParaRPr>
          </a:p>
        </p:txBody>
      </p:sp>
      <p:sp>
        <p:nvSpPr>
          <p:cNvPr id="775172" name="Rectangle 4"/>
          <p:cNvSpPr>
            <a:spLocks noChangeArrowheads="1"/>
          </p:cNvSpPr>
          <p:nvPr/>
        </p:nvSpPr>
        <p:spPr bwMode="auto">
          <a:xfrm>
            <a:off x="0" y="304800"/>
            <a:ext cx="91440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lvl1pPr>
              <a:defRPr sz="2400">
                <a:solidFill>
                  <a:schemeClr val="tx1"/>
                </a:solidFill>
                <a:latin typeface="Times New Roman" charset="0"/>
              </a:defRPr>
            </a:lvl1pPr>
            <a:lvl2pPr>
              <a:defRPr sz="2400">
                <a:solidFill>
                  <a:schemeClr val="tx1"/>
                </a:solidFill>
                <a:latin typeface="Times New Roman" charset="0"/>
              </a:defRPr>
            </a:lvl2pPr>
            <a:lvl3pPr>
              <a:defRPr sz="2400">
                <a:solidFill>
                  <a:schemeClr val="tx1"/>
                </a:solidFill>
                <a:latin typeface="Times New Roman" charset="0"/>
              </a:defRPr>
            </a:lvl3pPr>
            <a:lvl4pPr>
              <a:defRPr sz="2400">
                <a:solidFill>
                  <a:schemeClr val="tx1"/>
                </a:solidFill>
                <a:latin typeface="Times New Roman" charset="0"/>
              </a:defRPr>
            </a:lvl4pPr>
            <a:lvl5pPr>
              <a:defRPr sz="2400">
                <a:solidFill>
                  <a:schemeClr val="tx1"/>
                </a:solidFill>
                <a:latin typeface="Times New Roman" charset="0"/>
              </a:defRPr>
            </a:lvl5pPr>
            <a:lvl6pPr marL="457200" fontAlgn="base">
              <a:spcBef>
                <a:spcPct val="0"/>
              </a:spcBef>
              <a:spcAft>
                <a:spcPct val="0"/>
              </a:spcAft>
              <a:defRPr sz="2400">
                <a:solidFill>
                  <a:schemeClr val="tx1"/>
                </a:solidFill>
                <a:latin typeface="Times New Roman" charset="0"/>
              </a:defRPr>
            </a:lvl6pPr>
            <a:lvl7pPr marL="914400" fontAlgn="base">
              <a:spcBef>
                <a:spcPct val="0"/>
              </a:spcBef>
              <a:spcAft>
                <a:spcPct val="0"/>
              </a:spcAft>
              <a:defRPr sz="2400">
                <a:solidFill>
                  <a:schemeClr val="tx1"/>
                </a:solidFill>
                <a:latin typeface="Times New Roman" charset="0"/>
              </a:defRPr>
            </a:lvl7pPr>
            <a:lvl8pPr marL="1371600" fontAlgn="base">
              <a:spcBef>
                <a:spcPct val="0"/>
              </a:spcBef>
              <a:spcAft>
                <a:spcPct val="0"/>
              </a:spcAft>
              <a:defRPr sz="2400">
                <a:solidFill>
                  <a:schemeClr val="tx1"/>
                </a:solidFill>
                <a:latin typeface="Times New Roman" charset="0"/>
              </a:defRPr>
            </a:lvl8pPr>
            <a:lvl9pPr marL="1828800" fontAlgn="base">
              <a:spcBef>
                <a:spcPct val="0"/>
              </a:spcBef>
              <a:spcAft>
                <a:spcPct val="0"/>
              </a:spcAft>
              <a:defRPr sz="2400">
                <a:solidFill>
                  <a:schemeClr val="tx1"/>
                </a:solidFill>
                <a:latin typeface="Times New Roman" charset="0"/>
              </a:defRPr>
            </a:lvl9pPr>
          </a:lstStyle>
          <a:p>
            <a:pPr algn="ctr"/>
            <a:r>
              <a:rPr lang="en-US" altLang="en-US" sz="4800" i="0">
                <a:solidFill>
                  <a:srgbClr val="FFFF00"/>
                </a:solidFill>
                <a:latin typeface="GoudyOlSt BT" charset="0"/>
              </a:rPr>
              <a:t>Azaleas</a:t>
            </a:r>
            <a:br>
              <a:rPr lang="en-US" altLang="en-US" sz="4800" i="0">
                <a:solidFill>
                  <a:srgbClr val="FFFF00"/>
                </a:solidFill>
                <a:latin typeface="GoudyOlSt BT" charset="0"/>
              </a:rPr>
            </a:br>
            <a:r>
              <a:rPr lang="en-US" altLang="en-US" i="0">
                <a:solidFill>
                  <a:srgbClr val="FFFF00"/>
                </a:solidFill>
                <a:latin typeface="GoudyOlSt BT" charset="0"/>
              </a:rPr>
              <a:t>Rhododendron species and hybrids</a:t>
            </a:r>
            <a:endParaRPr lang="en-US" altLang="en-US">
              <a:solidFill>
                <a:srgbClr val="FFFF00"/>
              </a:solidFill>
              <a:latin typeface="GoudyOlSt BT" charset="0"/>
            </a:endParaRPr>
          </a:p>
        </p:txBody>
      </p:sp>
      <p:pic>
        <p:nvPicPr>
          <p:cNvPr id="775173" name="Picture 5" descr="B_FLY2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0" y="1752600"/>
            <a:ext cx="5791200" cy="43434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3"/>
          <p:cNvSpPr>
            <a:spLocks noGrp="1"/>
          </p:cNvSpPr>
          <p:nvPr>
            <p:ph type="sldNum" sz="quarter" idx="12"/>
          </p:nvPr>
        </p:nvSpPr>
        <p:spPr/>
        <p:txBody>
          <a:bodyPr/>
          <a:lstStyle/>
          <a:p>
            <a:fld id="{072A63A7-37AA-DC4F-AFFF-0CAB2832C45E}" type="slidenum">
              <a:rPr lang="en-US" altLang="en-US"/>
              <a:pPr/>
              <a:t>222</a:t>
            </a:fld>
            <a:endParaRPr lang="en-US" altLang="en-US"/>
          </a:p>
        </p:txBody>
      </p:sp>
      <p:sp>
        <p:nvSpPr>
          <p:cNvPr id="776194" name="Rectangle 2"/>
          <p:cNvSpPr>
            <a:spLocks noChangeArrowheads="1"/>
          </p:cNvSpPr>
          <p:nvPr/>
        </p:nvSpPr>
        <p:spPr bwMode="auto">
          <a:xfrm>
            <a:off x="838200" y="381000"/>
            <a:ext cx="1954213"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4400" b="0" i="0">
                <a:solidFill>
                  <a:srgbClr val="FFFF00"/>
                </a:solidFill>
                <a:latin typeface="Times New Roman" charset="0"/>
              </a:rPr>
              <a:t>Credits:</a:t>
            </a:r>
          </a:p>
        </p:txBody>
      </p:sp>
      <p:sp>
        <p:nvSpPr>
          <p:cNvPr id="776195" name="Text Box 3"/>
          <p:cNvSpPr txBox="1">
            <a:spLocks noChangeArrowheads="1"/>
          </p:cNvSpPr>
          <p:nvPr/>
        </p:nvSpPr>
        <p:spPr bwMode="auto">
          <a:xfrm>
            <a:off x="838200" y="1600200"/>
            <a:ext cx="3683000" cy="4244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1800" i="0">
                <a:solidFill>
                  <a:srgbClr val="FFFF00"/>
                </a:solidFill>
                <a:latin typeface="Times New Roman" charset="0"/>
              </a:rPr>
              <a:t>Many Thanks To:</a:t>
            </a:r>
            <a:r>
              <a:rPr lang="en-US" altLang="en-US" sz="1800" b="0" i="0">
                <a:solidFill>
                  <a:schemeClr val="bg1"/>
                </a:solidFill>
                <a:latin typeface="Times New Roman" charset="0"/>
              </a:rPr>
              <a:t>  </a:t>
            </a:r>
          </a:p>
          <a:p>
            <a:endParaRPr lang="en-US" altLang="en-US" sz="1800" b="0" i="0">
              <a:solidFill>
                <a:schemeClr val="bg1"/>
              </a:solidFill>
              <a:latin typeface="Times New Roman" charset="0"/>
            </a:endParaRPr>
          </a:p>
          <a:p>
            <a:r>
              <a:rPr lang="en-US" altLang="en-US" sz="1800" b="0" i="0">
                <a:solidFill>
                  <a:srgbClr val="FFFF00"/>
                </a:solidFill>
                <a:latin typeface="Times New Roman" charset="0"/>
              </a:rPr>
              <a:t>The Annenberg  Foundation</a:t>
            </a:r>
            <a:endParaRPr lang="en-US" altLang="en-US" sz="1800" b="0" i="0">
              <a:solidFill>
                <a:schemeClr val="bg1"/>
              </a:solidFill>
              <a:latin typeface="Times New Roman" charset="0"/>
            </a:endParaRPr>
          </a:p>
          <a:p>
            <a:r>
              <a:rPr lang="en-US" altLang="en-US" sz="1800" b="0" i="0">
                <a:solidFill>
                  <a:schemeClr val="bg1"/>
                </a:solidFill>
                <a:latin typeface="Times New Roman" charset="0"/>
              </a:rPr>
              <a:t>Journey North Project for use </a:t>
            </a:r>
          </a:p>
          <a:p>
            <a:r>
              <a:rPr lang="en-US" altLang="en-US" sz="1800" b="0" i="0">
                <a:solidFill>
                  <a:schemeClr val="bg1"/>
                </a:solidFill>
                <a:latin typeface="Times New Roman" charset="0"/>
              </a:rPr>
              <a:t>of migration diagrams / photos. </a:t>
            </a:r>
          </a:p>
          <a:p>
            <a:r>
              <a:rPr lang="en-US" altLang="en-US" sz="1600" b="0" i="0" u="sng">
                <a:solidFill>
                  <a:schemeClr val="bg1"/>
                </a:solidFill>
                <a:latin typeface="Times New Roman" charset="0"/>
              </a:rPr>
              <a:t>http://www.learner.org/jnorth/</a:t>
            </a:r>
          </a:p>
          <a:p>
            <a:endParaRPr lang="en-US" altLang="en-US" sz="1600" b="0" i="0" u="sng">
              <a:solidFill>
                <a:srgbClr val="FFFF00"/>
              </a:solidFill>
              <a:latin typeface="Times New Roman" charset="0"/>
            </a:endParaRPr>
          </a:p>
          <a:p>
            <a:r>
              <a:rPr lang="en-US" altLang="en-US" sz="1600" b="0" i="0">
                <a:solidFill>
                  <a:srgbClr val="FFFF00"/>
                </a:solidFill>
                <a:latin typeface="Times New Roman" charset="0"/>
              </a:rPr>
              <a:t>The USGS &amp; Montana State </a:t>
            </a:r>
          </a:p>
          <a:p>
            <a:r>
              <a:rPr lang="en-US" altLang="en-US" sz="1600" b="0" i="0">
                <a:solidFill>
                  <a:srgbClr val="FFFF00"/>
                </a:solidFill>
                <a:latin typeface="Times New Roman" charset="0"/>
              </a:rPr>
              <a:t>University and Dr. Paul Opler</a:t>
            </a:r>
            <a:r>
              <a:rPr lang="en-US" altLang="en-US" sz="1600" b="0" i="0">
                <a:solidFill>
                  <a:schemeClr val="bg1"/>
                </a:solidFill>
                <a:latin typeface="Times New Roman" charset="0"/>
              </a:rPr>
              <a:t> </a:t>
            </a:r>
          </a:p>
          <a:p>
            <a:r>
              <a:rPr lang="en-US" altLang="en-US" sz="1600" b="0" i="0">
                <a:solidFill>
                  <a:schemeClr val="bg1"/>
                </a:solidFill>
                <a:latin typeface="Times New Roman" charset="0"/>
              </a:rPr>
              <a:t>for use of diagrams and photos. </a:t>
            </a:r>
          </a:p>
          <a:p>
            <a:r>
              <a:rPr lang="en-US" altLang="en-US" sz="1600" b="0" i="0">
                <a:solidFill>
                  <a:schemeClr val="bg1"/>
                </a:solidFill>
                <a:latin typeface="Times New Roman" charset="0"/>
                <a:hlinkClick r:id="rId2"/>
              </a:rPr>
              <a:t>http://www.butterfliesandmoths.org/</a:t>
            </a:r>
            <a:endParaRPr lang="en-US" altLang="en-US" sz="1600" b="0" i="0">
              <a:solidFill>
                <a:schemeClr val="bg1"/>
              </a:solidFill>
              <a:latin typeface="Times New Roman" charset="0"/>
            </a:endParaRPr>
          </a:p>
          <a:p>
            <a:endParaRPr lang="en-US" altLang="en-US" sz="1600" b="0" i="0">
              <a:solidFill>
                <a:schemeClr val="bg1"/>
              </a:solidFill>
              <a:latin typeface="Times New Roman" charset="0"/>
            </a:endParaRPr>
          </a:p>
          <a:p>
            <a:r>
              <a:rPr lang="en-US" altLang="en-US" sz="1800" b="0" i="0">
                <a:solidFill>
                  <a:srgbClr val="FFFF00"/>
                </a:solidFill>
                <a:latin typeface="Times New Roman" charset="0"/>
              </a:rPr>
              <a:t>Dr. James Adams</a:t>
            </a:r>
            <a:r>
              <a:rPr lang="en-US" altLang="en-US" sz="1800" b="0" i="0">
                <a:solidFill>
                  <a:schemeClr val="bg1"/>
                </a:solidFill>
                <a:latin typeface="Times New Roman" charset="0"/>
              </a:rPr>
              <a:t>, Professor and </a:t>
            </a:r>
          </a:p>
          <a:p>
            <a:r>
              <a:rPr lang="en-US" altLang="en-US" sz="1800" b="0" i="0">
                <a:solidFill>
                  <a:schemeClr val="bg1"/>
                </a:solidFill>
                <a:latin typeface="Times New Roman" charset="0"/>
              </a:rPr>
              <a:t>noted </a:t>
            </a:r>
            <a:r>
              <a:rPr lang="en-US" altLang="en-US" sz="1600" b="0" i="0">
                <a:solidFill>
                  <a:schemeClr val="bg1"/>
                </a:solidFill>
                <a:latin typeface="Times New Roman" charset="0"/>
              </a:rPr>
              <a:t>butterfly photographer</a:t>
            </a:r>
            <a:endParaRPr lang="en-US" altLang="en-US"/>
          </a:p>
          <a:p>
            <a:r>
              <a:rPr lang="en-US" altLang="en-US" sz="1800" b="0" i="0">
                <a:solidFill>
                  <a:schemeClr val="bg1"/>
                </a:solidFill>
                <a:latin typeface="Times New Roman" charset="0"/>
              </a:rPr>
              <a:t>for permission to use credited  photos.</a:t>
            </a:r>
          </a:p>
          <a:p>
            <a:r>
              <a:rPr lang="en-US" altLang="en-US" sz="1600" b="0" i="0" u="sng">
                <a:solidFill>
                  <a:schemeClr val="bg1"/>
                </a:solidFill>
                <a:latin typeface="Times New Roman" charset="0"/>
              </a:rPr>
              <a:t>http://www.daltonstate.edu/galeps</a:t>
            </a:r>
            <a:r>
              <a:rPr lang="en-US" altLang="en-US" sz="1600" b="0" i="0">
                <a:solidFill>
                  <a:schemeClr val="bg1"/>
                </a:solidFill>
                <a:latin typeface="Times New Roman" charset="0"/>
              </a:rPr>
              <a:t>/</a:t>
            </a:r>
          </a:p>
        </p:txBody>
      </p:sp>
      <p:sp>
        <p:nvSpPr>
          <p:cNvPr id="776196" name="Text Box 4"/>
          <p:cNvSpPr txBox="1">
            <a:spLocks noChangeArrowheads="1"/>
          </p:cNvSpPr>
          <p:nvPr/>
        </p:nvSpPr>
        <p:spPr bwMode="auto">
          <a:xfrm>
            <a:off x="4725988" y="2584450"/>
            <a:ext cx="3429000" cy="5035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altLang="en-US" sz="1800" b="0" i="0">
                <a:solidFill>
                  <a:schemeClr val="bg1"/>
                </a:solidFill>
                <a:latin typeface="Times New Roman" charset="0"/>
              </a:rPr>
              <a:t>Most plant and butterfly photographs by Paul A. Thomas, with contributions from Master Garderners Doreen Lubin, Art Schomberg, Sid Bensen, H. Jensen, H. Saunders, Kathleen Casses, Jay Shuler and retired UGA photographer, James Strawser.</a:t>
            </a:r>
          </a:p>
          <a:p>
            <a:endParaRPr lang="en-US" altLang="en-US" sz="1800" b="0" i="0">
              <a:solidFill>
                <a:schemeClr val="bg1"/>
              </a:solidFill>
              <a:latin typeface="Times New Roman" charset="0"/>
            </a:endParaRPr>
          </a:p>
          <a:p>
            <a:r>
              <a:rPr lang="en-US" altLang="en-US" sz="1800" b="0" i="0">
                <a:solidFill>
                  <a:schemeClr val="bg1"/>
                </a:solidFill>
                <a:latin typeface="Times New Roman" charset="0"/>
              </a:rPr>
              <a:t>And many, many  thanks to the many Master gardeners whom encouraged us to put this project together over the years.   </a:t>
            </a:r>
          </a:p>
          <a:p>
            <a:endParaRPr lang="en-US" altLang="en-US" sz="1800" b="0" i="0">
              <a:solidFill>
                <a:schemeClr val="bg1"/>
              </a:solidFill>
              <a:latin typeface="Times New Roman" charset="0"/>
            </a:endParaRPr>
          </a:p>
          <a:p>
            <a:endParaRPr lang="en-US" altLang="en-US" sz="1800" b="0" i="0">
              <a:solidFill>
                <a:schemeClr val="bg1"/>
              </a:solidFill>
              <a:latin typeface="Times New Roman" charset="0"/>
            </a:endParaRPr>
          </a:p>
          <a:p>
            <a:endParaRPr lang="en-US" altLang="en-US" sz="1800" b="0" i="0">
              <a:solidFill>
                <a:schemeClr val="bg1"/>
              </a:solidFill>
              <a:latin typeface="Times New Roman" charset="0"/>
            </a:endParaRPr>
          </a:p>
          <a:p>
            <a:endParaRPr lang="en-US" altLang="en-US" sz="1800" b="0" i="0">
              <a:solidFill>
                <a:schemeClr val="bg1"/>
              </a:solidFill>
              <a:latin typeface="Times New Roman" charset="0"/>
            </a:endParaRPr>
          </a:p>
        </p:txBody>
      </p:sp>
      <p:sp>
        <p:nvSpPr>
          <p:cNvPr id="776197" name="Line 5"/>
          <p:cNvSpPr>
            <a:spLocks noChangeShapeType="1"/>
          </p:cNvSpPr>
          <p:nvPr/>
        </p:nvSpPr>
        <p:spPr bwMode="auto">
          <a:xfrm>
            <a:off x="914400" y="1295400"/>
            <a:ext cx="7391400" cy="0"/>
          </a:xfrm>
          <a:prstGeom prst="line">
            <a:avLst/>
          </a:prstGeom>
          <a:noFill/>
          <a:ln w="12700">
            <a:solidFill>
              <a:srgbClr val="FF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776198" name="Rectangle 6"/>
          <p:cNvSpPr>
            <a:spLocks noChangeArrowheads="1"/>
          </p:cNvSpPr>
          <p:nvPr/>
        </p:nvSpPr>
        <p:spPr bwMode="auto">
          <a:xfrm>
            <a:off x="4648200" y="1547813"/>
            <a:ext cx="3276600" cy="915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altLang="en-US" sz="1800" b="0" i="0">
                <a:solidFill>
                  <a:srgbClr val="FFFF00"/>
                </a:solidFill>
                <a:latin typeface="Times New Roman" charset="0"/>
              </a:rPr>
              <a:t>The Carolina Biological Supply</a:t>
            </a:r>
            <a:r>
              <a:rPr lang="en-US" altLang="en-US" sz="1800" b="0" i="0">
                <a:solidFill>
                  <a:schemeClr val="bg1"/>
                </a:solidFill>
                <a:latin typeface="Times New Roman" charset="0"/>
              </a:rPr>
              <a:t> Company for permission to use several photos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3"/>
          <p:cNvSpPr>
            <a:spLocks noGrp="1"/>
          </p:cNvSpPr>
          <p:nvPr>
            <p:ph type="sldNum" sz="quarter" idx="12"/>
          </p:nvPr>
        </p:nvSpPr>
        <p:spPr/>
        <p:txBody>
          <a:bodyPr/>
          <a:lstStyle/>
          <a:p>
            <a:fld id="{B4214DFB-1F5E-C143-996E-0BCCB6C3435B}" type="slidenum">
              <a:rPr lang="en-US" altLang="en-US"/>
              <a:pPr/>
              <a:t>23</a:t>
            </a:fld>
            <a:endParaRPr lang="en-US" altLang="en-US"/>
          </a:p>
        </p:txBody>
      </p:sp>
      <p:sp>
        <p:nvSpPr>
          <p:cNvPr id="369666" name="Rectangle 1026"/>
          <p:cNvSpPr>
            <a:spLocks noChangeArrowheads="1"/>
          </p:cNvSpPr>
          <p:nvPr/>
        </p:nvSpPr>
        <p:spPr bwMode="auto">
          <a:xfrm>
            <a:off x="228600" y="228600"/>
            <a:ext cx="8983663"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4400" b="0" i="0">
                <a:solidFill>
                  <a:srgbClr val="FFFF00"/>
                </a:solidFill>
                <a:latin typeface="Times New Roman" charset="0"/>
              </a:rPr>
              <a:t>Why Do Butterflies Love Rotten Fruit?</a:t>
            </a:r>
          </a:p>
        </p:txBody>
      </p:sp>
      <p:pic>
        <p:nvPicPr>
          <p:cNvPr id="369667" name="Picture 1027" descr="DRUNKBUTTERFL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2971800"/>
            <a:ext cx="4038600" cy="2746375"/>
          </a:xfrm>
          <a:prstGeom prst="rect">
            <a:avLst/>
          </a:prstGeom>
          <a:noFill/>
          <a:extLst>
            <a:ext uri="{909E8E84-426E-40DD-AFC4-6F175D3DCCD1}">
              <a14:hiddenFill xmlns:a14="http://schemas.microsoft.com/office/drawing/2010/main">
                <a:solidFill>
                  <a:srgbClr val="FFFFFF"/>
                </a:solidFill>
              </a14:hiddenFill>
            </a:ext>
          </a:extLst>
        </p:spPr>
      </p:pic>
      <p:sp>
        <p:nvSpPr>
          <p:cNvPr id="369671" name="Text Box 1031"/>
          <p:cNvSpPr txBox="1">
            <a:spLocks noChangeArrowheads="1"/>
          </p:cNvSpPr>
          <p:nvPr/>
        </p:nvSpPr>
        <p:spPr bwMode="auto">
          <a:xfrm>
            <a:off x="381000" y="1295400"/>
            <a:ext cx="8610600" cy="5214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altLang="en-US" sz="2800" b="0" i="0">
                <a:solidFill>
                  <a:schemeClr val="bg1"/>
                </a:solidFill>
                <a:latin typeface="Times New Roman" charset="0"/>
              </a:rPr>
              <a:t>Place ceramic, glass or clay bowls of fruit in sunshine early in the morning.   Do not use aluminum or plastic. The best time for attracting butterflies to fruit is July and August.</a:t>
            </a:r>
          </a:p>
          <a:p>
            <a:endParaRPr lang="en-US" altLang="en-US" b="0" i="0">
              <a:solidFill>
                <a:schemeClr val="bg1"/>
              </a:solidFill>
              <a:latin typeface="Times New Roman" charset="0"/>
            </a:endParaRPr>
          </a:p>
          <a:p>
            <a:r>
              <a:rPr lang="en-US" altLang="en-US" sz="2800" b="0" i="0">
                <a:solidFill>
                  <a:schemeClr val="bg1"/>
                </a:solidFill>
                <a:latin typeface="Times New Roman" charset="0"/>
              </a:rPr>
              <a:t>Each day the fruit will </a:t>
            </a:r>
          </a:p>
          <a:p>
            <a:r>
              <a:rPr lang="en-US" altLang="en-US" sz="2800" b="0" i="0">
                <a:solidFill>
                  <a:schemeClr val="bg1"/>
                </a:solidFill>
                <a:latin typeface="Times New Roman" charset="0"/>
              </a:rPr>
              <a:t>decompose a bit more </a:t>
            </a:r>
          </a:p>
          <a:p>
            <a:r>
              <a:rPr lang="en-US" altLang="en-US" sz="2800" b="0" i="0">
                <a:solidFill>
                  <a:schemeClr val="bg1"/>
                </a:solidFill>
                <a:latin typeface="Times New Roman" charset="0"/>
              </a:rPr>
              <a:t>and begin to naturally  </a:t>
            </a:r>
          </a:p>
          <a:p>
            <a:r>
              <a:rPr lang="en-US" altLang="en-US" sz="2800" b="0" i="0">
                <a:solidFill>
                  <a:schemeClr val="bg1"/>
                </a:solidFill>
                <a:latin typeface="Times New Roman" charset="0"/>
              </a:rPr>
              <a:t>ferment.</a:t>
            </a:r>
            <a:r>
              <a:rPr lang="en-US" altLang="en-US" b="0" i="0">
                <a:solidFill>
                  <a:schemeClr val="bg1"/>
                </a:solidFill>
                <a:latin typeface="Times New Roman" charset="0"/>
              </a:rPr>
              <a:t> </a:t>
            </a:r>
          </a:p>
          <a:p>
            <a:endParaRPr lang="en-US" altLang="en-US" b="0" i="0">
              <a:solidFill>
                <a:schemeClr val="bg1"/>
              </a:solidFill>
              <a:latin typeface="Times New Roman" charset="0"/>
            </a:endParaRPr>
          </a:p>
          <a:p>
            <a:r>
              <a:rPr lang="en-US" altLang="en-US" sz="2800" b="0" i="0">
                <a:solidFill>
                  <a:schemeClr val="bg1"/>
                </a:solidFill>
                <a:latin typeface="Times New Roman" charset="0"/>
              </a:rPr>
              <a:t>Now you know!</a:t>
            </a:r>
            <a:r>
              <a:rPr lang="en-US" altLang="en-US" b="0" i="0">
                <a:solidFill>
                  <a:schemeClr val="bg1"/>
                </a:solidFill>
                <a:latin typeface="Times New Roman" charset="0"/>
              </a:rPr>
              <a:t>   </a:t>
            </a:r>
          </a:p>
          <a:p>
            <a:pPr>
              <a:lnSpc>
                <a:spcPct val="75000"/>
              </a:lnSpc>
            </a:pPr>
            <a:endParaRPr lang="en-US" altLang="en-US" b="0" i="0">
              <a:solidFill>
                <a:schemeClr val="bg1"/>
              </a:solidFill>
              <a:latin typeface="Times New Roman" charset="0"/>
            </a:endParaRPr>
          </a:p>
          <a:p>
            <a:pPr>
              <a:lnSpc>
                <a:spcPct val="75000"/>
              </a:lnSpc>
            </a:pPr>
            <a:endParaRPr lang="en-US" altLang="en-US" b="0" i="0">
              <a:solidFill>
                <a:schemeClr val="bg1"/>
              </a:solidFill>
              <a:latin typeface="Times New Roman" charset="0"/>
            </a:endParaRPr>
          </a:p>
        </p:txBody>
      </p:sp>
      <p:sp>
        <p:nvSpPr>
          <p:cNvPr id="369672" name="Rectangle 1032"/>
          <p:cNvSpPr>
            <a:spLocks noChangeArrowheads="1"/>
          </p:cNvSpPr>
          <p:nvPr/>
        </p:nvSpPr>
        <p:spPr bwMode="auto">
          <a:xfrm>
            <a:off x="4495800" y="5741988"/>
            <a:ext cx="422275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2800" i="0">
                <a:solidFill>
                  <a:srgbClr val="FFFF00"/>
                </a:solidFill>
                <a:latin typeface="GoudyOlSt BT" charset="0"/>
              </a:rPr>
              <a:t>What’s with this butterfly?</a:t>
            </a:r>
            <a:r>
              <a:rPr lang="en-US" altLang="en-US" sz="2000">
                <a:solidFill>
                  <a:srgbClr val="FFFF00"/>
                </a:solidFill>
                <a:latin typeface="GoudyOlSt BT" charset="0"/>
              </a:rPr>
              <a:t> </a:t>
            </a:r>
          </a:p>
        </p:txBody>
      </p:sp>
      <p:sp>
        <p:nvSpPr>
          <p:cNvPr id="369673" name="Rectangle 1033"/>
          <p:cNvSpPr>
            <a:spLocks noChangeArrowheads="1"/>
          </p:cNvSpPr>
          <p:nvPr/>
        </p:nvSpPr>
        <p:spPr bwMode="auto">
          <a:xfrm>
            <a:off x="4724400" y="5257800"/>
            <a:ext cx="45402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1600">
                <a:solidFill>
                  <a:schemeClr val="bg1"/>
                </a:solidFill>
                <a:latin typeface="Times New Roman" charset="0"/>
              </a:rPr>
              <a:t>KC</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3"/>
          <p:cNvSpPr>
            <a:spLocks noGrp="1"/>
          </p:cNvSpPr>
          <p:nvPr>
            <p:ph type="sldNum" sz="quarter" idx="12"/>
          </p:nvPr>
        </p:nvSpPr>
        <p:spPr/>
        <p:txBody>
          <a:bodyPr/>
          <a:lstStyle/>
          <a:p>
            <a:fld id="{E9AB313D-E684-AF4D-B358-71A2F1C4AC7F}" type="slidenum">
              <a:rPr lang="en-US" altLang="en-US"/>
              <a:pPr/>
              <a:t>24</a:t>
            </a:fld>
            <a:endParaRPr lang="en-US" altLang="en-US"/>
          </a:p>
        </p:txBody>
      </p:sp>
      <p:pic>
        <p:nvPicPr>
          <p:cNvPr id="215045" name="Picture 5" descr="Image7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7800" y="1371600"/>
            <a:ext cx="3273425" cy="4724400"/>
          </a:xfrm>
          <a:prstGeom prst="rect">
            <a:avLst/>
          </a:prstGeom>
          <a:noFill/>
          <a:extLst>
            <a:ext uri="{909E8E84-426E-40DD-AFC4-6F175D3DCCD1}">
              <a14:hiddenFill xmlns:a14="http://schemas.microsoft.com/office/drawing/2010/main">
                <a:solidFill>
                  <a:srgbClr val="FFFFFF"/>
                </a:solidFill>
              </a14:hiddenFill>
            </a:ext>
          </a:extLst>
        </p:spPr>
      </p:pic>
      <p:sp>
        <p:nvSpPr>
          <p:cNvPr id="215046" name="Rectangle 6"/>
          <p:cNvSpPr>
            <a:spLocks noChangeArrowheads="1"/>
          </p:cNvSpPr>
          <p:nvPr/>
        </p:nvSpPr>
        <p:spPr bwMode="auto">
          <a:xfrm>
            <a:off x="457200" y="228600"/>
            <a:ext cx="8364538"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4400" b="0" i="0">
                <a:solidFill>
                  <a:srgbClr val="FFFF00"/>
                </a:solidFill>
                <a:latin typeface="Times New Roman" charset="0"/>
              </a:rPr>
              <a:t>Sunny Space For Soaring / Roaming</a:t>
            </a:r>
          </a:p>
        </p:txBody>
      </p:sp>
      <p:sp>
        <p:nvSpPr>
          <p:cNvPr id="215047" name="Text Box 7"/>
          <p:cNvSpPr txBox="1">
            <a:spLocks noChangeArrowheads="1"/>
          </p:cNvSpPr>
          <p:nvPr/>
        </p:nvSpPr>
        <p:spPr bwMode="auto">
          <a:xfrm>
            <a:off x="457200" y="1371600"/>
            <a:ext cx="4648200" cy="4957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altLang="en-US" sz="2800" b="0" i="0">
                <a:solidFill>
                  <a:schemeClr val="bg1"/>
                </a:solidFill>
                <a:latin typeface="Times New Roman" charset="0"/>
              </a:rPr>
              <a:t>Butterflies and Hummingbirds need space to fly.  If they are confined to very small spaces, they will not stay for long. </a:t>
            </a:r>
          </a:p>
          <a:p>
            <a:r>
              <a:rPr lang="en-US" altLang="en-US" sz="2800" b="0" i="0">
                <a:solidFill>
                  <a:schemeClr val="bg1"/>
                </a:solidFill>
                <a:latin typeface="Times New Roman" charset="0"/>
              </a:rPr>
              <a:t> </a:t>
            </a:r>
          </a:p>
          <a:p>
            <a:endParaRPr lang="en-US" altLang="en-US" sz="2800" b="0" i="0">
              <a:solidFill>
                <a:schemeClr val="bg1"/>
              </a:solidFill>
              <a:latin typeface="Times New Roman" charset="0"/>
            </a:endParaRPr>
          </a:p>
          <a:p>
            <a:r>
              <a:rPr lang="en-US" altLang="en-US" sz="2800" b="0" i="0">
                <a:solidFill>
                  <a:schemeClr val="bg1"/>
                </a:solidFill>
                <a:latin typeface="Times New Roman" charset="0"/>
              </a:rPr>
              <a:t>Male hummingbirds, in particular, require open areas to stake out as territory during the mating season. </a:t>
            </a:r>
          </a:p>
          <a:p>
            <a:pPr>
              <a:lnSpc>
                <a:spcPct val="75000"/>
              </a:lnSpc>
            </a:pPr>
            <a:endParaRPr lang="en-US" altLang="en-US" sz="2800" b="0" i="0">
              <a:solidFill>
                <a:schemeClr val="bg1"/>
              </a:solidFill>
              <a:latin typeface="Times New Roman" charset="0"/>
            </a:endParaRPr>
          </a:p>
          <a:p>
            <a:pPr>
              <a:lnSpc>
                <a:spcPct val="75000"/>
              </a:lnSpc>
            </a:pPr>
            <a:endParaRPr lang="en-US" altLang="en-US" b="0" i="0">
              <a:solidFill>
                <a:schemeClr val="bg1"/>
              </a:solidFill>
              <a:latin typeface="Times New Roman" charset="0"/>
            </a:endParaRPr>
          </a:p>
        </p:txBody>
      </p:sp>
      <p:sp>
        <p:nvSpPr>
          <p:cNvPr id="215048" name="Rectangle 8"/>
          <p:cNvSpPr>
            <a:spLocks noChangeArrowheads="1"/>
          </p:cNvSpPr>
          <p:nvPr/>
        </p:nvSpPr>
        <p:spPr bwMode="auto">
          <a:xfrm>
            <a:off x="5800725" y="6116638"/>
            <a:ext cx="20447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2000" b="0">
                <a:solidFill>
                  <a:srgbClr val="FFFF00"/>
                </a:solidFill>
                <a:latin typeface="GoudyOlSt BT" charset="0"/>
              </a:rPr>
              <a:t>A field of Cosmos</a:t>
            </a:r>
            <a:r>
              <a:rPr lang="en-US" altLang="en-US" sz="2000">
                <a:solidFill>
                  <a:srgbClr val="FFFF00"/>
                </a:solidFill>
                <a:latin typeface="GoudyOlSt BT" charset="0"/>
              </a:rPr>
              <a:t> </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3"/>
          <p:cNvSpPr>
            <a:spLocks noGrp="1"/>
          </p:cNvSpPr>
          <p:nvPr>
            <p:ph type="sldNum" sz="quarter" idx="12"/>
          </p:nvPr>
        </p:nvSpPr>
        <p:spPr/>
        <p:txBody>
          <a:bodyPr/>
          <a:lstStyle/>
          <a:p>
            <a:fld id="{A5F85388-5FA6-E14F-B869-AB195DFFB565}" type="slidenum">
              <a:rPr lang="en-US" altLang="en-US"/>
              <a:pPr/>
              <a:t>25</a:t>
            </a:fld>
            <a:endParaRPr lang="en-US" altLang="en-US"/>
          </a:p>
        </p:txBody>
      </p:sp>
      <p:sp>
        <p:nvSpPr>
          <p:cNvPr id="265218" name="Text Box 2"/>
          <p:cNvSpPr txBox="1">
            <a:spLocks noChangeArrowheads="1"/>
          </p:cNvSpPr>
          <p:nvPr/>
        </p:nvSpPr>
        <p:spPr bwMode="auto">
          <a:xfrm>
            <a:off x="2133600" y="457200"/>
            <a:ext cx="51181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4400" b="0" i="0">
                <a:solidFill>
                  <a:srgbClr val="FFFF00"/>
                </a:solidFill>
                <a:latin typeface="Times New Roman" charset="0"/>
              </a:rPr>
              <a:t>Winter &amp; Hibernation</a:t>
            </a:r>
          </a:p>
        </p:txBody>
      </p:sp>
      <p:sp>
        <p:nvSpPr>
          <p:cNvPr id="265223" name="Text Box 7"/>
          <p:cNvSpPr txBox="1">
            <a:spLocks noChangeArrowheads="1"/>
          </p:cNvSpPr>
          <p:nvPr/>
        </p:nvSpPr>
        <p:spPr bwMode="auto">
          <a:xfrm>
            <a:off x="381000" y="2133600"/>
            <a:ext cx="845820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endParaRPr lang="en-US" altLang="en-US" b="0" i="0">
              <a:solidFill>
                <a:schemeClr val="bg1"/>
              </a:solidFill>
              <a:latin typeface="Times New Roman" charset="0"/>
            </a:endParaRPr>
          </a:p>
          <a:p>
            <a:pPr>
              <a:lnSpc>
                <a:spcPct val="75000"/>
              </a:lnSpc>
            </a:pPr>
            <a:endParaRPr lang="en-US" altLang="en-US" b="0" i="0">
              <a:solidFill>
                <a:schemeClr val="bg1"/>
              </a:solidFill>
              <a:latin typeface="Times New Roman" charset="0"/>
            </a:endParaRPr>
          </a:p>
          <a:p>
            <a:pPr>
              <a:lnSpc>
                <a:spcPct val="75000"/>
              </a:lnSpc>
            </a:pPr>
            <a:endParaRPr lang="en-US" altLang="en-US" b="0" i="0">
              <a:solidFill>
                <a:schemeClr val="bg1"/>
              </a:solidFill>
              <a:latin typeface="Times New Roman" charset="0"/>
            </a:endParaRPr>
          </a:p>
        </p:txBody>
      </p:sp>
      <p:pic>
        <p:nvPicPr>
          <p:cNvPr id="265224" name="Picture 8" descr="Lifecycles2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3124200"/>
            <a:ext cx="4149725" cy="2936875"/>
          </a:xfrm>
          <a:prstGeom prst="rect">
            <a:avLst/>
          </a:prstGeom>
          <a:noFill/>
          <a:extLst>
            <a:ext uri="{909E8E84-426E-40DD-AFC4-6F175D3DCCD1}">
              <a14:hiddenFill xmlns:a14="http://schemas.microsoft.com/office/drawing/2010/main">
                <a:solidFill>
                  <a:srgbClr val="FFFFFF"/>
                </a:solidFill>
              </a14:hiddenFill>
            </a:ext>
          </a:extLst>
        </p:spPr>
      </p:pic>
      <p:sp>
        <p:nvSpPr>
          <p:cNvPr id="265225" name="Text Box 9"/>
          <p:cNvSpPr txBox="1">
            <a:spLocks noChangeArrowheads="1"/>
          </p:cNvSpPr>
          <p:nvPr/>
        </p:nvSpPr>
        <p:spPr bwMode="auto">
          <a:xfrm>
            <a:off x="5224463" y="6156325"/>
            <a:ext cx="2944812"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2000" b="0">
                <a:solidFill>
                  <a:srgbClr val="FFFF00"/>
                </a:solidFill>
                <a:latin typeface="Times New Roman" charset="0"/>
              </a:rPr>
              <a:t>A Question Mark Butterfly </a:t>
            </a:r>
          </a:p>
        </p:txBody>
      </p:sp>
      <p:sp>
        <p:nvSpPr>
          <p:cNvPr id="265226" name="Rectangle 10"/>
          <p:cNvSpPr>
            <a:spLocks noChangeArrowheads="1"/>
          </p:cNvSpPr>
          <p:nvPr/>
        </p:nvSpPr>
        <p:spPr bwMode="auto">
          <a:xfrm>
            <a:off x="8077200" y="3276600"/>
            <a:ext cx="420688"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1600">
                <a:solidFill>
                  <a:schemeClr val="bg1"/>
                </a:solidFill>
                <a:latin typeface="Times New Roman" charset="0"/>
              </a:rPr>
              <a:t>JC</a:t>
            </a:r>
          </a:p>
        </p:txBody>
      </p:sp>
      <p:sp>
        <p:nvSpPr>
          <p:cNvPr id="265227" name="Rectangle 11"/>
          <p:cNvSpPr>
            <a:spLocks noChangeArrowheads="1"/>
          </p:cNvSpPr>
          <p:nvPr/>
        </p:nvSpPr>
        <p:spPr bwMode="auto">
          <a:xfrm>
            <a:off x="381000" y="1295400"/>
            <a:ext cx="8305800" cy="1435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nSpc>
                <a:spcPct val="105000"/>
              </a:lnSpc>
              <a:spcBef>
                <a:spcPct val="50000"/>
              </a:spcBef>
            </a:pPr>
            <a:r>
              <a:rPr lang="en-US" altLang="en-US" sz="2800" b="0" i="0">
                <a:solidFill>
                  <a:schemeClr val="bg1"/>
                </a:solidFill>
                <a:latin typeface="Times New Roman" charset="0"/>
              </a:rPr>
              <a:t>Many butterflies hibernate, especially in the southeastern portion of the U.S.   One of the more interesting habitat requirements you can provide is a place for hibernation.</a:t>
            </a:r>
            <a:r>
              <a:rPr lang="en-US" altLang="en-US" b="0" i="0">
                <a:solidFill>
                  <a:schemeClr val="bg1"/>
                </a:solidFill>
                <a:latin typeface="Times New Roman" charset="0"/>
              </a:rPr>
              <a:t>      </a:t>
            </a:r>
          </a:p>
        </p:txBody>
      </p:sp>
      <p:sp>
        <p:nvSpPr>
          <p:cNvPr id="265229" name="Rectangle 13"/>
          <p:cNvSpPr>
            <a:spLocks noChangeArrowheads="1"/>
          </p:cNvSpPr>
          <p:nvPr/>
        </p:nvSpPr>
        <p:spPr bwMode="auto">
          <a:xfrm>
            <a:off x="457200" y="3048000"/>
            <a:ext cx="3810000" cy="3508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altLang="en-US" sz="2800" b="0" i="0">
                <a:solidFill>
                  <a:schemeClr val="bg1"/>
                </a:solidFill>
                <a:latin typeface="Times New Roman" charset="0"/>
              </a:rPr>
              <a:t>Butterflies seek areas which can protect them from freezing.  This warmth can come from rotting vegetation in compost piles, or air vents from a barn or home.</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3"/>
          <p:cNvSpPr>
            <a:spLocks noGrp="1"/>
          </p:cNvSpPr>
          <p:nvPr>
            <p:ph type="sldNum" sz="quarter" idx="12"/>
          </p:nvPr>
        </p:nvSpPr>
        <p:spPr/>
        <p:txBody>
          <a:bodyPr/>
          <a:lstStyle/>
          <a:p>
            <a:fld id="{CC94EFEA-BE9C-1442-8798-10418DE8141F}" type="slidenum">
              <a:rPr lang="en-US" altLang="en-US"/>
              <a:pPr/>
              <a:t>26</a:t>
            </a:fld>
            <a:endParaRPr lang="en-US" altLang="en-US"/>
          </a:p>
        </p:txBody>
      </p:sp>
      <p:sp>
        <p:nvSpPr>
          <p:cNvPr id="364546" name="Text Box 2"/>
          <p:cNvSpPr txBox="1">
            <a:spLocks noChangeArrowheads="1"/>
          </p:cNvSpPr>
          <p:nvPr/>
        </p:nvSpPr>
        <p:spPr bwMode="auto">
          <a:xfrm>
            <a:off x="0" y="228600"/>
            <a:ext cx="91440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r>
              <a:rPr lang="en-US" altLang="en-US" sz="4400" b="0" i="0">
                <a:solidFill>
                  <a:srgbClr val="FFFF00"/>
                </a:solidFill>
                <a:latin typeface="Times New Roman" charset="0"/>
              </a:rPr>
              <a:t>Over-Wintering Shelters</a:t>
            </a:r>
          </a:p>
        </p:txBody>
      </p:sp>
      <p:pic>
        <p:nvPicPr>
          <p:cNvPr id="364547" name="Picture 3" descr="LOGPILE"/>
          <p:cNvPicPr>
            <a:picLocks noChangeAspect="1" noChangeArrowheads="1"/>
          </p:cNvPicPr>
          <p:nvPr/>
        </p:nvPicPr>
        <p:blipFill>
          <a:blip r:embed="rId3">
            <a:lum bright="4000" contrast="22000"/>
            <a:extLst>
              <a:ext uri="{28A0092B-C50C-407E-A947-70E740481C1C}">
                <a14:useLocalDpi xmlns:a14="http://schemas.microsoft.com/office/drawing/2010/main" val="0"/>
              </a:ext>
            </a:extLst>
          </a:blip>
          <a:srcRect/>
          <a:stretch>
            <a:fillRect/>
          </a:stretch>
        </p:blipFill>
        <p:spPr bwMode="auto">
          <a:xfrm>
            <a:off x="5638800" y="1447800"/>
            <a:ext cx="2925763" cy="4478338"/>
          </a:xfrm>
          <a:prstGeom prst="rect">
            <a:avLst/>
          </a:prstGeom>
          <a:noFill/>
          <a:extLst>
            <a:ext uri="{909E8E84-426E-40DD-AFC4-6F175D3DCCD1}">
              <a14:hiddenFill xmlns:a14="http://schemas.microsoft.com/office/drawing/2010/main">
                <a:solidFill>
                  <a:srgbClr val="FFFFFF"/>
                </a:solidFill>
              </a14:hiddenFill>
            </a:ext>
          </a:extLst>
        </p:spPr>
      </p:pic>
      <p:sp>
        <p:nvSpPr>
          <p:cNvPr id="364548" name="Line 4"/>
          <p:cNvSpPr>
            <a:spLocks noChangeShapeType="1"/>
          </p:cNvSpPr>
          <p:nvPr/>
        </p:nvSpPr>
        <p:spPr bwMode="auto">
          <a:xfrm>
            <a:off x="1143000" y="1066800"/>
            <a:ext cx="6858000" cy="0"/>
          </a:xfrm>
          <a:prstGeom prst="line">
            <a:avLst/>
          </a:prstGeom>
          <a:noFill/>
          <a:ln w="25400">
            <a:solidFill>
              <a:srgbClr val="FF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64549" name="Text Box 5"/>
          <p:cNvSpPr txBox="1">
            <a:spLocks noChangeArrowheads="1"/>
          </p:cNvSpPr>
          <p:nvPr/>
        </p:nvSpPr>
        <p:spPr bwMode="auto">
          <a:xfrm>
            <a:off x="457200" y="1519238"/>
            <a:ext cx="4876800" cy="5338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altLang="en-US" sz="2800" b="0" i="0">
                <a:solidFill>
                  <a:schemeClr val="bg1"/>
                </a:solidFill>
                <a:latin typeface="Times New Roman" charset="0"/>
              </a:rPr>
              <a:t>Old log piles make excellent hibernating shelters for butterflies</a:t>
            </a:r>
          </a:p>
          <a:p>
            <a:endParaRPr lang="en-US" altLang="en-US" sz="2800" b="0" i="0">
              <a:solidFill>
                <a:schemeClr val="bg1"/>
              </a:solidFill>
              <a:latin typeface="Times New Roman" charset="0"/>
            </a:endParaRPr>
          </a:p>
          <a:p>
            <a:r>
              <a:rPr lang="en-US" altLang="en-US" sz="2800" b="0" i="0">
                <a:solidFill>
                  <a:schemeClr val="bg1"/>
                </a:solidFill>
                <a:latin typeface="Times New Roman" charset="0"/>
              </a:rPr>
              <a:t>Warmth from the decomposing logs attract the butterflies deep within the logs.  </a:t>
            </a:r>
          </a:p>
          <a:p>
            <a:endParaRPr lang="en-US" altLang="en-US" sz="2800" b="0" i="0">
              <a:solidFill>
                <a:schemeClr val="bg1"/>
              </a:solidFill>
              <a:latin typeface="Times New Roman" charset="0"/>
            </a:endParaRPr>
          </a:p>
          <a:p>
            <a:r>
              <a:rPr lang="en-US" altLang="en-US" sz="2800" b="0" i="0">
                <a:solidFill>
                  <a:schemeClr val="bg1"/>
                </a:solidFill>
                <a:latin typeface="Times New Roman" charset="0"/>
              </a:rPr>
              <a:t>High humidity is also required so that the over-wintering butterfly avoids dessication.</a:t>
            </a:r>
            <a:r>
              <a:rPr lang="en-US" altLang="en-US" b="0" i="0">
                <a:solidFill>
                  <a:schemeClr val="bg1"/>
                </a:solidFill>
                <a:latin typeface="Times New Roman" charset="0"/>
              </a:rPr>
              <a:t>  </a:t>
            </a:r>
          </a:p>
          <a:p>
            <a:pPr>
              <a:lnSpc>
                <a:spcPct val="75000"/>
              </a:lnSpc>
            </a:pPr>
            <a:endParaRPr lang="en-US" altLang="en-US" b="0" i="0">
              <a:solidFill>
                <a:schemeClr val="bg1"/>
              </a:solidFill>
              <a:latin typeface="Times New Roman" charset="0"/>
            </a:endParaRPr>
          </a:p>
          <a:p>
            <a:pPr>
              <a:lnSpc>
                <a:spcPct val="75000"/>
              </a:lnSpc>
            </a:pPr>
            <a:endParaRPr lang="en-US" altLang="en-US" b="0" i="0">
              <a:solidFill>
                <a:schemeClr val="bg1"/>
              </a:solidFill>
              <a:latin typeface="Times New Roman" charset="0"/>
            </a:endParaRPr>
          </a:p>
        </p:txBody>
      </p:sp>
      <p:sp>
        <p:nvSpPr>
          <p:cNvPr id="364550" name="Rectangle 6"/>
          <p:cNvSpPr>
            <a:spLocks noChangeArrowheads="1"/>
          </p:cNvSpPr>
          <p:nvPr/>
        </p:nvSpPr>
        <p:spPr bwMode="auto">
          <a:xfrm>
            <a:off x="4495800" y="5992813"/>
            <a:ext cx="25241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2000">
                <a:solidFill>
                  <a:srgbClr val="FFFF00"/>
                </a:solidFill>
                <a:latin typeface="GoudyOlSt BT" charset="0"/>
              </a:rPr>
              <a:t> </a:t>
            </a:r>
          </a:p>
        </p:txBody>
      </p:sp>
      <p:sp>
        <p:nvSpPr>
          <p:cNvPr id="364551" name="Rectangle 7"/>
          <p:cNvSpPr>
            <a:spLocks noChangeArrowheads="1"/>
          </p:cNvSpPr>
          <p:nvPr/>
        </p:nvSpPr>
        <p:spPr bwMode="auto">
          <a:xfrm>
            <a:off x="5562600" y="6019800"/>
            <a:ext cx="2971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r>
              <a:rPr lang="en-US" altLang="en-US" sz="1800" b="0">
                <a:solidFill>
                  <a:srgbClr val="FFFF00"/>
                </a:solidFill>
                <a:latin typeface="GoudyOlSt BT" charset="0"/>
              </a:rPr>
              <a:t>A 3 year old log stack</a:t>
            </a:r>
          </a:p>
        </p:txBody>
      </p:sp>
      <p:sp>
        <p:nvSpPr>
          <p:cNvPr id="364555" name="Line 11"/>
          <p:cNvSpPr>
            <a:spLocks noChangeShapeType="1"/>
          </p:cNvSpPr>
          <p:nvPr/>
        </p:nvSpPr>
        <p:spPr bwMode="auto">
          <a:xfrm>
            <a:off x="7162800" y="4495800"/>
            <a:ext cx="381000" cy="533400"/>
          </a:xfrm>
          <a:prstGeom prst="line">
            <a:avLst/>
          </a:prstGeom>
          <a:noFill/>
          <a:ln w="2222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64557" name="Text Box 13"/>
          <p:cNvSpPr txBox="1">
            <a:spLocks noChangeArrowheads="1"/>
          </p:cNvSpPr>
          <p:nvPr/>
        </p:nvSpPr>
        <p:spPr bwMode="auto">
          <a:xfrm>
            <a:off x="6918325" y="4051300"/>
            <a:ext cx="71278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2000" i="0">
                <a:solidFill>
                  <a:schemeClr val="bg1"/>
                </a:solidFill>
              </a:rPr>
              <a:t>Here</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3"/>
          <p:cNvSpPr>
            <a:spLocks noGrp="1"/>
          </p:cNvSpPr>
          <p:nvPr>
            <p:ph type="sldNum" sz="quarter" idx="12"/>
          </p:nvPr>
        </p:nvSpPr>
        <p:spPr/>
        <p:txBody>
          <a:bodyPr/>
          <a:lstStyle/>
          <a:p>
            <a:fld id="{95D70783-E68E-5A42-8DEB-283F0EC9F63E}" type="slidenum">
              <a:rPr lang="en-US" altLang="en-US"/>
              <a:pPr/>
              <a:t>27</a:t>
            </a:fld>
            <a:endParaRPr lang="en-US" altLang="en-US"/>
          </a:p>
        </p:txBody>
      </p:sp>
      <p:pic>
        <p:nvPicPr>
          <p:cNvPr id="368643" name="Picture 3" descr="ROCKWALL"/>
          <p:cNvPicPr>
            <a:picLocks noChangeAspect="1" noChangeArrowheads="1"/>
          </p:cNvPicPr>
          <p:nvPr/>
        </p:nvPicPr>
        <p:blipFill>
          <a:blip r:embed="rId3">
            <a:lum bright="-14000" contrast="28000"/>
            <a:extLst>
              <a:ext uri="{28A0092B-C50C-407E-A947-70E740481C1C}">
                <a14:useLocalDpi xmlns:a14="http://schemas.microsoft.com/office/drawing/2010/main" val="0"/>
              </a:ext>
            </a:extLst>
          </a:blip>
          <a:srcRect/>
          <a:stretch>
            <a:fillRect/>
          </a:stretch>
        </p:blipFill>
        <p:spPr bwMode="auto">
          <a:xfrm>
            <a:off x="5486400" y="1600200"/>
            <a:ext cx="2935288" cy="4397375"/>
          </a:xfrm>
          <a:prstGeom prst="rect">
            <a:avLst/>
          </a:prstGeom>
          <a:noFill/>
          <a:extLst>
            <a:ext uri="{909E8E84-426E-40DD-AFC4-6F175D3DCCD1}">
              <a14:hiddenFill xmlns:a14="http://schemas.microsoft.com/office/drawing/2010/main">
                <a:solidFill>
                  <a:srgbClr val="FFFFFF"/>
                </a:solidFill>
              </a14:hiddenFill>
            </a:ext>
          </a:extLst>
        </p:spPr>
      </p:pic>
      <p:sp>
        <p:nvSpPr>
          <p:cNvPr id="368644" name="Text Box 4"/>
          <p:cNvSpPr txBox="1">
            <a:spLocks noChangeArrowheads="1"/>
          </p:cNvSpPr>
          <p:nvPr/>
        </p:nvSpPr>
        <p:spPr bwMode="auto">
          <a:xfrm>
            <a:off x="1752600" y="228600"/>
            <a:ext cx="5691188"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4400" b="0" i="0">
                <a:solidFill>
                  <a:srgbClr val="FFFF00"/>
                </a:solidFill>
                <a:latin typeface="Times New Roman" charset="0"/>
              </a:rPr>
              <a:t>Over-Wintering Shelters</a:t>
            </a:r>
          </a:p>
        </p:txBody>
      </p:sp>
      <p:sp>
        <p:nvSpPr>
          <p:cNvPr id="368645" name="Line 5"/>
          <p:cNvSpPr>
            <a:spLocks noChangeShapeType="1"/>
          </p:cNvSpPr>
          <p:nvPr/>
        </p:nvSpPr>
        <p:spPr bwMode="auto">
          <a:xfrm>
            <a:off x="990600" y="1143000"/>
            <a:ext cx="6858000" cy="0"/>
          </a:xfrm>
          <a:prstGeom prst="line">
            <a:avLst/>
          </a:prstGeom>
          <a:noFill/>
          <a:ln w="25400">
            <a:solidFill>
              <a:srgbClr val="FF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68646" name="Text Box 6"/>
          <p:cNvSpPr txBox="1">
            <a:spLocks noChangeArrowheads="1"/>
          </p:cNvSpPr>
          <p:nvPr/>
        </p:nvSpPr>
        <p:spPr bwMode="auto">
          <a:xfrm>
            <a:off x="685800" y="1524000"/>
            <a:ext cx="4419600" cy="5794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altLang="en-US" sz="2800" b="0" i="0">
                <a:solidFill>
                  <a:schemeClr val="bg1"/>
                </a:solidFill>
                <a:latin typeface="Times New Roman" charset="0"/>
              </a:rPr>
              <a:t>Although not a true form of hibernation, butterflies that over-winter experience a sustained period of quiescence during the winter.   </a:t>
            </a:r>
          </a:p>
          <a:p>
            <a:endParaRPr lang="en-US" altLang="en-US" sz="2800" b="0" i="0">
              <a:solidFill>
                <a:schemeClr val="bg1"/>
              </a:solidFill>
              <a:latin typeface="Times New Roman" charset="0"/>
            </a:endParaRPr>
          </a:p>
          <a:p>
            <a:r>
              <a:rPr lang="en-US" altLang="en-US" sz="2800" b="0" i="0">
                <a:solidFill>
                  <a:schemeClr val="bg1"/>
                </a:solidFill>
                <a:latin typeface="Times New Roman" charset="0"/>
              </a:rPr>
              <a:t>This south-facing wall transfers warmth to the soil behind the rocks on sunny days, which is then slow to cool at night.</a:t>
            </a:r>
            <a:r>
              <a:rPr lang="en-US" altLang="en-US" b="0" i="0">
                <a:solidFill>
                  <a:schemeClr val="bg1"/>
                </a:solidFill>
                <a:latin typeface="Times New Roman" charset="0"/>
              </a:rPr>
              <a:t>     </a:t>
            </a:r>
          </a:p>
          <a:p>
            <a:endParaRPr lang="en-US" altLang="en-US" b="0" i="0">
              <a:solidFill>
                <a:schemeClr val="bg1"/>
              </a:solidFill>
              <a:latin typeface="Times New Roman" charset="0"/>
            </a:endParaRPr>
          </a:p>
          <a:p>
            <a:endParaRPr lang="en-US" altLang="en-US" b="0" i="0">
              <a:solidFill>
                <a:schemeClr val="bg1"/>
              </a:solidFill>
              <a:latin typeface="Times New Roman" charset="0"/>
            </a:endParaRPr>
          </a:p>
          <a:p>
            <a:pPr>
              <a:lnSpc>
                <a:spcPct val="75000"/>
              </a:lnSpc>
            </a:pPr>
            <a:endParaRPr lang="en-US" altLang="en-US" b="0" i="0">
              <a:solidFill>
                <a:schemeClr val="bg1"/>
              </a:solidFill>
              <a:latin typeface="Times New Roman" charset="0"/>
            </a:endParaRPr>
          </a:p>
        </p:txBody>
      </p:sp>
      <p:sp>
        <p:nvSpPr>
          <p:cNvPr id="368647" name="Rectangle 7"/>
          <p:cNvSpPr>
            <a:spLocks noChangeArrowheads="1"/>
          </p:cNvSpPr>
          <p:nvPr/>
        </p:nvSpPr>
        <p:spPr bwMode="auto">
          <a:xfrm>
            <a:off x="4495800" y="5992813"/>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endParaRPr lang="en-US" altLang="en-US" sz="2000">
              <a:solidFill>
                <a:srgbClr val="FFFF00"/>
              </a:solidFill>
              <a:latin typeface="GoudyOlSt BT" charset="0"/>
            </a:endParaRPr>
          </a:p>
        </p:txBody>
      </p:sp>
      <p:sp>
        <p:nvSpPr>
          <p:cNvPr id="368648" name="Rectangle 8"/>
          <p:cNvSpPr>
            <a:spLocks noChangeArrowheads="1"/>
          </p:cNvSpPr>
          <p:nvPr/>
        </p:nvSpPr>
        <p:spPr bwMode="auto">
          <a:xfrm>
            <a:off x="5410200" y="6019800"/>
            <a:ext cx="2971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r>
              <a:rPr lang="en-US" altLang="en-US" sz="1800" b="0">
                <a:solidFill>
                  <a:srgbClr val="FFFF00"/>
                </a:solidFill>
                <a:latin typeface="GoudyOlSt BT" charset="0"/>
              </a:rPr>
              <a:t>A dry-stack rock wall</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3"/>
          <p:cNvSpPr>
            <a:spLocks noGrp="1"/>
          </p:cNvSpPr>
          <p:nvPr>
            <p:ph type="sldNum" sz="quarter" idx="12"/>
          </p:nvPr>
        </p:nvSpPr>
        <p:spPr/>
        <p:txBody>
          <a:bodyPr/>
          <a:lstStyle/>
          <a:p>
            <a:fld id="{FD80D881-DE20-9A4F-B0D8-8CCD88D10441}" type="slidenum">
              <a:rPr lang="en-US" altLang="en-US"/>
              <a:pPr/>
              <a:t>28</a:t>
            </a:fld>
            <a:endParaRPr lang="en-US" altLang="en-US"/>
          </a:p>
        </p:txBody>
      </p:sp>
      <p:pic>
        <p:nvPicPr>
          <p:cNvPr id="512002" name="Picture 1026" descr="BUTTERFLYBOX"/>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1600" y="609600"/>
            <a:ext cx="3544888" cy="5311775"/>
          </a:xfrm>
          <a:prstGeom prst="rect">
            <a:avLst/>
          </a:prstGeom>
          <a:noFill/>
          <a:extLst>
            <a:ext uri="{909E8E84-426E-40DD-AFC4-6F175D3DCCD1}">
              <a14:hiddenFill xmlns:a14="http://schemas.microsoft.com/office/drawing/2010/main">
                <a:solidFill>
                  <a:srgbClr val="FFFFFF"/>
                </a:solidFill>
              </a14:hiddenFill>
            </a:ext>
          </a:extLst>
        </p:spPr>
      </p:pic>
      <p:sp>
        <p:nvSpPr>
          <p:cNvPr id="512003" name="Rectangle 1027"/>
          <p:cNvSpPr>
            <a:spLocks noChangeArrowheads="1"/>
          </p:cNvSpPr>
          <p:nvPr/>
        </p:nvSpPr>
        <p:spPr bwMode="auto">
          <a:xfrm>
            <a:off x="533400" y="228600"/>
            <a:ext cx="45720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altLang="en-US" sz="4400" b="0" i="0">
                <a:solidFill>
                  <a:srgbClr val="FFFF00"/>
                </a:solidFill>
                <a:latin typeface="Times New Roman" charset="0"/>
              </a:rPr>
              <a:t>Butterfly Boxes  </a:t>
            </a:r>
          </a:p>
        </p:txBody>
      </p:sp>
      <p:sp>
        <p:nvSpPr>
          <p:cNvPr id="512004" name="Text Box 1028"/>
          <p:cNvSpPr txBox="1">
            <a:spLocks noChangeArrowheads="1"/>
          </p:cNvSpPr>
          <p:nvPr/>
        </p:nvSpPr>
        <p:spPr bwMode="auto">
          <a:xfrm>
            <a:off x="822325" y="1792288"/>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endParaRPr lang="en-US" altLang="en-US"/>
          </a:p>
        </p:txBody>
      </p:sp>
      <p:sp>
        <p:nvSpPr>
          <p:cNvPr id="512005" name="Rectangle 1029"/>
          <p:cNvSpPr>
            <a:spLocks noChangeArrowheads="1"/>
          </p:cNvSpPr>
          <p:nvPr/>
        </p:nvSpPr>
        <p:spPr bwMode="auto">
          <a:xfrm>
            <a:off x="457200" y="1295400"/>
            <a:ext cx="4419600" cy="5216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altLang="en-US" sz="2800" b="0" i="0">
                <a:solidFill>
                  <a:schemeClr val="bg1"/>
                </a:solidFill>
                <a:latin typeface="Times New Roman" charset="0"/>
              </a:rPr>
              <a:t>Butterfly boxes are not suitable for butterflies to over winter in.  Butterfly boxes do not provide heat, and thus the butterfly can easily freeze.</a:t>
            </a:r>
          </a:p>
          <a:p>
            <a:endParaRPr lang="en-US" altLang="en-US" sz="2800" b="0" i="0">
              <a:solidFill>
                <a:schemeClr val="bg1"/>
              </a:solidFill>
              <a:latin typeface="Times New Roman" charset="0"/>
            </a:endParaRPr>
          </a:p>
          <a:p>
            <a:r>
              <a:rPr lang="en-US" altLang="en-US" sz="2800" b="0" i="0">
                <a:solidFill>
                  <a:schemeClr val="bg1"/>
                </a:solidFill>
                <a:latin typeface="Times New Roman" charset="0"/>
              </a:rPr>
              <a:t>Butterfly boxes can be used as summer shelters from storms or overnight shelters, primarily during the spring and fall season.</a:t>
            </a:r>
          </a:p>
          <a:p>
            <a:endParaRPr lang="en-US" altLang="en-US" sz="2800" b="0" i="0">
              <a:solidFill>
                <a:srgbClr val="FFFF00"/>
              </a:solidFill>
              <a:latin typeface="Times New Roman" charset="0"/>
            </a:endParaRPr>
          </a:p>
        </p:txBody>
      </p:sp>
      <p:sp>
        <p:nvSpPr>
          <p:cNvPr id="512006" name="Rectangle 1030"/>
          <p:cNvSpPr>
            <a:spLocks noChangeArrowheads="1"/>
          </p:cNvSpPr>
          <p:nvPr/>
        </p:nvSpPr>
        <p:spPr bwMode="auto">
          <a:xfrm>
            <a:off x="4495800" y="5992813"/>
            <a:ext cx="25241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2000">
                <a:solidFill>
                  <a:srgbClr val="FFFF00"/>
                </a:solidFill>
                <a:latin typeface="GoudyOlSt BT" charset="0"/>
              </a:rPr>
              <a:t> </a:t>
            </a:r>
          </a:p>
        </p:txBody>
      </p:sp>
      <p:sp>
        <p:nvSpPr>
          <p:cNvPr id="512007" name="Rectangle 1031"/>
          <p:cNvSpPr>
            <a:spLocks noChangeArrowheads="1"/>
          </p:cNvSpPr>
          <p:nvPr/>
        </p:nvSpPr>
        <p:spPr bwMode="auto">
          <a:xfrm>
            <a:off x="5181600" y="6019800"/>
            <a:ext cx="3657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r>
              <a:rPr lang="en-US" altLang="en-US" sz="1800" b="0">
                <a:solidFill>
                  <a:srgbClr val="FFFF00"/>
                </a:solidFill>
                <a:latin typeface="GoudyOlSt BT" charset="0"/>
              </a:rPr>
              <a:t>A Butterfly Box</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3"/>
          <p:cNvSpPr>
            <a:spLocks noGrp="1"/>
          </p:cNvSpPr>
          <p:nvPr>
            <p:ph type="sldNum" sz="quarter" idx="12"/>
          </p:nvPr>
        </p:nvSpPr>
        <p:spPr/>
        <p:txBody>
          <a:bodyPr/>
          <a:lstStyle/>
          <a:p>
            <a:fld id="{9AF6579B-DD8F-644C-B84A-7B8BBFEA5177}" type="slidenum">
              <a:rPr lang="en-US" altLang="en-US"/>
              <a:pPr/>
              <a:t>29</a:t>
            </a:fld>
            <a:endParaRPr lang="en-US" altLang="en-US"/>
          </a:p>
        </p:txBody>
      </p:sp>
      <p:pic>
        <p:nvPicPr>
          <p:cNvPr id="515074" name="Picture 2" descr="Image9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8800" y="1447800"/>
            <a:ext cx="2632075" cy="4067175"/>
          </a:xfrm>
          <a:prstGeom prst="rect">
            <a:avLst/>
          </a:prstGeom>
          <a:noFill/>
          <a:extLst>
            <a:ext uri="{909E8E84-426E-40DD-AFC4-6F175D3DCCD1}">
              <a14:hiddenFill xmlns:a14="http://schemas.microsoft.com/office/drawing/2010/main">
                <a:solidFill>
                  <a:srgbClr val="FFFFFF"/>
                </a:solidFill>
              </a14:hiddenFill>
            </a:ext>
          </a:extLst>
        </p:spPr>
      </p:pic>
      <p:sp>
        <p:nvSpPr>
          <p:cNvPr id="515075" name="Rectangle 3"/>
          <p:cNvSpPr>
            <a:spLocks noChangeArrowheads="1"/>
          </p:cNvSpPr>
          <p:nvPr/>
        </p:nvSpPr>
        <p:spPr bwMode="auto">
          <a:xfrm>
            <a:off x="457200" y="304800"/>
            <a:ext cx="60960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altLang="en-US" sz="4400" b="0" i="0">
                <a:solidFill>
                  <a:srgbClr val="FFFF00"/>
                </a:solidFill>
                <a:latin typeface="Times New Roman" charset="0"/>
              </a:rPr>
              <a:t>Natures Storm Shelter</a:t>
            </a:r>
          </a:p>
        </p:txBody>
      </p:sp>
      <p:sp>
        <p:nvSpPr>
          <p:cNvPr id="515076" name="Rectangle 4"/>
          <p:cNvSpPr>
            <a:spLocks noChangeArrowheads="1"/>
          </p:cNvSpPr>
          <p:nvPr/>
        </p:nvSpPr>
        <p:spPr bwMode="auto">
          <a:xfrm>
            <a:off x="533400" y="1447800"/>
            <a:ext cx="4267200" cy="4362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altLang="en-US" sz="2800" b="0" i="0">
                <a:solidFill>
                  <a:schemeClr val="bg1"/>
                </a:solidFill>
                <a:latin typeface="Times New Roman" charset="0"/>
              </a:rPr>
              <a:t>During thunderstorms, butterflies seek shelter under large tree limbs or the eaves of homes and barns.  </a:t>
            </a:r>
          </a:p>
          <a:p>
            <a:endParaRPr lang="en-US" altLang="en-US" sz="2800" b="0" i="0">
              <a:solidFill>
                <a:schemeClr val="bg1"/>
              </a:solidFill>
              <a:latin typeface="Times New Roman" charset="0"/>
            </a:endParaRPr>
          </a:p>
          <a:p>
            <a:r>
              <a:rPr lang="en-US" altLang="en-US" sz="2800" b="0" i="0">
                <a:solidFill>
                  <a:schemeClr val="bg1"/>
                </a:solidFill>
                <a:latin typeface="Times New Roman" charset="0"/>
              </a:rPr>
              <a:t>By positioning themselves under the limbs, they can avoid rain drops that may be traveling at 60 miles per hours.</a:t>
            </a:r>
          </a:p>
        </p:txBody>
      </p:sp>
      <p:sp>
        <p:nvSpPr>
          <p:cNvPr id="515077" name="Rectangle 5"/>
          <p:cNvSpPr>
            <a:spLocks noChangeArrowheads="1"/>
          </p:cNvSpPr>
          <p:nvPr/>
        </p:nvSpPr>
        <p:spPr bwMode="auto">
          <a:xfrm>
            <a:off x="5148263" y="5694363"/>
            <a:ext cx="3436937"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r>
              <a:rPr lang="en-US" altLang="en-US" sz="2000" b="0">
                <a:solidFill>
                  <a:srgbClr val="FFFF00"/>
                </a:solidFill>
                <a:latin typeface="Times New Roman" charset="0"/>
              </a:rPr>
              <a:t>Morning Cloak butterfly hiding </a:t>
            </a:r>
          </a:p>
          <a:p>
            <a:pPr algn="ctr"/>
            <a:r>
              <a:rPr lang="en-US" altLang="en-US" sz="2000" b="0">
                <a:solidFill>
                  <a:srgbClr val="FFFF00"/>
                </a:solidFill>
                <a:latin typeface="Times New Roman" charset="0"/>
              </a:rPr>
              <a:t>under an small Oak branch</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3"/>
          <p:cNvSpPr>
            <a:spLocks noGrp="1"/>
          </p:cNvSpPr>
          <p:nvPr>
            <p:ph type="sldNum" sz="quarter" idx="12"/>
          </p:nvPr>
        </p:nvSpPr>
        <p:spPr/>
        <p:txBody>
          <a:bodyPr/>
          <a:lstStyle/>
          <a:p>
            <a:fld id="{8DAAE9D6-885C-5A48-94CF-A326B7C1E6EC}" type="slidenum">
              <a:rPr lang="en-US" altLang="en-US"/>
              <a:pPr/>
              <a:t>3</a:t>
            </a:fld>
            <a:endParaRPr lang="en-US" altLang="en-US"/>
          </a:p>
        </p:txBody>
      </p:sp>
      <p:sp>
        <p:nvSpPr>
          <p:cNvPr id="312322" name="Text Box 2"/>
          <p:cNvSpPr txBox="1">
            <a:spLocks noChangeArrowheads="1"/>
          </p:cNvSpPr>
          <p:nvPr/>
        </p:nvSpPr>
        <p:spPr bwMode="auto">
          <a:xfrm>
            <a:off x="0" y="152400"/>
            <a:ext cx="91440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r>
              <a:rPr lang="en-US" altLang="en-US" sz="4400" b="0" i="0">
                <a:solidFill>
                  <a:srgbClr val="FFFF00"/>
                </a:solidFill>
                <a:latin typeface="Times New Roman" charset="0"/>
              </a:rPr>
              <a:t>Butterfly Garden Goals </a:t>
            </a:r>
          </a:p>
        </p:txBody>
      </p:sp>
      <p:sp>
        <p:nvSpPr>
          <p:cNvPr id="312324" name="Rectangle 4"/>
          <p:cNvSpPr>
            <a:spLocks noChangeArrowheads="1"/>
          </p:cNvSpPr>
          <p:nvPr/>
        </p:nvSpPr>
        <p:spPr bwMode="auto">
          <a:xfrm>
            <a:off x="654050" y="1778000"/>
            <a:ext cx="8153400" cy="4300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marL="457200" indent="-457200">
              <a:defRPr sz="2400">
                <a:solidFill>
                  <a:schemeClr val="tx1"/>
                </a:solidFill>
                <a:latin typeface="Times New Roman" charset="0"/>
              </a:defRPr>
            </a:lvl1pPr>
            <a:lvl2pPr marL="914400" indent="-457200">
              <a:defRPr sz="2400">
                <a:solidFill>
                  <a:schemeClr val="tx1"/>
                </a:solidFill>
                <a:latin typeface="Times New Roman" charset="0"/>
              </a:defRPr>
            </a:lvl2pPr>
            <a:lvl3pPr marL="1371600" indent="-457200">
              <a:defRPr sz="2400">
                <a:solidFill>
                  <a:schemeClr val="tx1"/>
                </a:solidFill>
                <a:latin typeface="Times New Roman" charset="0"/>
              </a:defRPr>
            </a:lvl3pPr>
            <a:lvl4pPr marL="1828800" indent="-457200">
              <a:defRPr sz="2400">
                <a:solidFill>
                  <a:schemeClr val="tx1"/>
                </a:solidFill>
                <a:latin typeface="Times New Roman" charset="0"/>
              </a:defRPr>
            </a:lvl4pPr>
            <a:lvl5pPr marL="2286000" indent="-457200">
              <a:defRPr sz="2400">
                <a:solidFill>
                  <a:schemeClr val="tx1"/>
                </a:solidFill>
                <a:latin typeface="Times New Roman" charset="0"/>
              </a:defRPr>
            </a:lvl5pPr>
            <a:lvl6pPr marL="2743200" indent="-457200" fontAlgn="base">
              <a:spcBef>
                <a:spcPct val="0"/>
              </a:spcBef>
              <a:spcAft>
                <a:spcPct val="0"/>
              </a:spcAft>
              <a:defRPr sz="2400">
                <a:solidFill>
                  <a:schemeClr val="tx1"/>
                </a:solidFill>
                <a:latin typeface="Times New Roman" charset="0"/>
              </a:defRPr>
            </a:lvl6pPr>
            <a:lvl7pPr marL="3200400" indent="-457200" fontAlgn="base">
              <a:spcBef>
                <a:spcPct val="0"/>
              </a:spcBef>
              <a:spcAft>
                <a:spcPct val="0"/>
              </a:spcAft>
              <a:defRPr sz="2400">
                <a:solidFill>
                  <a:schemeClr val="tx1"/>
                </a:solidFill>
                <a:latin typeface="Times New Roman" charset="0"/>
              </a:defRPr>
            </a:lvl7pPr>
            <a:lvl8pPr marL="3657600" indent="-457200" fontAlgn="base">
              <a:spcBef>
                <a:spcPct val="0"/>
              </a:spcBef>
              <a:spcAft>
                <a:spcPct val="0"/>
              </a:spcAft>
              <a:defRPr sz="2400">
                <a:solidFill>
                  <a:schemeClr val="tx1"/>
                </a:solidFill>
                <a:latin typeface="Times New Roman" charset="0"/>
              </a:defRPr>
            </a:lvl8pPr>
            <a:lvl9pPr marL="4114800" indent="-457200" fontAlgn="base">
              <a:spcBef>
                <a:spcPct val="0"/>
              </a:spcBef>
              <a:spcAft>
                <a:spcPct val="0"/>
              </a:spcAft>
              <a:defRPr sz="2400">
                <a:solidFill>
                  <a:schemeClr val="tx1"/>
                </a:solidFill>
                <a:latin typeface="Times New Roman" charset="0"/>
              </a:defRPr>
            </a:lvl9pPr>
          </a:lstStyle>
          <a:p>
            <a:r>
              <a:rPr lang="en-US" altLang="en-US" sz="2800" b="0" i="0">
                <a:solidFill>
                  <a:schemeClr val="bg1"/>
                </a:solidFill>
              </a:rPr>
              <a:t>1.  Provide nectar from February to November</a:t>
            </a:r>
          </a:p>
          <a:p>
            <a:endParaRPr lang="en-US" altLang="en-US" sz="2800" b="0" i="0">
              <a:solidFill>
                <a:schemeClr val="bg1"/>
              </a:solidFill>
            </a:endParaRPr>
          </a:p>
          <a:p>
            <a:r>
              <a:rPr lang="en-US" altLang="en-US" sz="2800" b="0" i="0">
                <a:solidFill>
                  <a:schemeClr val="bg1"/>
                </a:solidFill>
              </a:rPr>
              <a:t>2.  Plant suitable forages for caterpillars of native butterfly species only!</a:t>
            </a:r>
          </a:p>
          <a:p>
            <a:endParaRPr lang="en-US" altLang="en-US" sz="2800" b="0" i="0">
              <a:solidFill>
                <a:schemeClr val="bg1"/>
              </a:solidFill>
            </a:endParaRPr>
          </a:p>
          <a:p>
            <a:pPr>
              <a:buFontTx/>
              <a:buAutoNum type="arabicPeriod" startAt="3"/>
            </a:pPr>
            <a:r>
              <a:rPr lang="en-US" altLang="en-US" sz="2800" b="0" i="0">
                <a:solidFill>
                  <a:schemeClr val="bg1"/>
                </a:solidFill>
              </a:rPr>
              <a:t>Establish a diversified </a:t>
            </a:r>
          </a:p>
          <a:p>
            <a:r>
              <a:rPr lang="en-US" altLang="en-US" sz="2800" b="0" i="0">
                <a:solidFill>
                  <a:schemeClr val="bg1"/>
                </a:solidFill>
              </a:rPr>
              <a:t>     selection of nectar sources</a:t>
            </a:r>
          </a:p>
          <a:p>
            <a:r>
              <a:rPr lang="en-US" altLang="en-US" sz="2800" b="0" i="0">
                <a:solidFill>
                  <a:schemeClr val="bg1"/>
                </a:solidFill>
              </a:rPr>
              <a:t>	</a:t>
            </a:r>
            <a:endParaRPr lang="en-US" altLang="en-US" b="0" i="0">
              <a:solidFill>
                <a:schemeClr val="bg1"/>
              </a:solidFill>
            </a:endParaRPr>
          </a:p>
          <a:p>
            <a:r>
              <a:rPr lang="en-US" altLang="en-US" b="0" i="0">
                <a:solidFill>
                  <a:schemeClr val="bg1"/>
                </a:solidFill>
              </a:rPr>
              <a:t>	</a:t>
            </a:r>
          </a:p>
          <a:p>
            <a:endParaRPr lang="en-US" altLang="en-US" sz="2800" b="0" i="0">
              <a:solidFill>
                <a:schemeClr val="bg1"/>
              </a:solidFill>
            </a:endParaRPr>
          </a:p>
        </p:txBody>
      </p:sp>
      <p:pic>
        <p:nvPicPr>
          <p:cNvPr id="312325" name="Picture 5" descr="feedingconeflow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65763" y="3352800"/>
            <a:ext cx="2584450" cy="2809875"/>
          </a:xfrm>
          <a:prstGeom prst="rect">
            <a:avLst/>
          </a:prstGeom>
          <a:noFill/>
          <a:extLst>
            <a:ext uri="{909E8E84-426E-40DD-AFC4-6F175D3DCCD1}">
              <a14:hiddenFill xmlns:a14="http://schemas.microsoft.com/office/drawing/2010/main">
                <a:solidFill>
                  <a:srgbClr val="FFFFFF"/>
                </a:solidFill>
              </a14:hiddenFill>
            </a:ext>
          </a:extLst>
        </p:spPr>
      </p:pic>
      <p:sp>
        <p:nvSpPr>
          <p:cNvPr id="312326" name="Line 6"/>
          <p:cNvSpPr>
            <a:spLocks noChangeShapeType="1"/>
          </p:cNvSpPr>
          <p:nvPr/>
        </p:nvSpPr>
        <p:spPr bwMode="auto">
          <a:xfrm>
            <a:off x="1066800" y="990600"/>
            <a:ext cx="6858000" cy="0"/>
          </a:xfrm>
          <a:prstGeom prst="line">
            <a:avLst/>
          </a:prstGeom>
          <a:noFill/>
          <a:ln w="25400">
            <a:solidFill>
              <a:srgbClr val="FF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12327" name="Rectangle 7"/>
          <p:cNvSpPr>
            <a:spLocks noChangeArrowheads="1"/>
          </p:cNvSpPr>
          <p:nvPr/>
        </p:nvSpPr>
        <p:spPr bwMode="auto">
          <a:xfrm>
            <a:off x="5486400" y="6248400"/>
            <a:ext cx="31083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2000">
                <a:solidFill>
                  <a:srgbClr val="FFFF00"/>
                </a:solidFill>
                <a:latin typeface="GoudyOlSt BT" charset="0"/>
              </a:rPr>
              <a:t>Painted Lady on Echinaceae</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3"/>
          <p:cNvSpPr>
            <a:spLocks noGrp="1"/>
          </p:cNvSpPr>
          <p:nvPr>
            <p:ph type="sldNum" sz="quarter" idx="12"/>
          </p:nvPr>
        </p:nvSpPr>
        <p:spPr/>
        <p:txBody>
          <a:bodyPr/>
          <a:lstStyle/>
          <a:p>
            <a:fld id="{5D1F7C2A-D20C-7D4F-B1F5-77DB6C6FD4D3}" type="slidenum">
              <a:rPr lang="en-US" altLang="en-US"/>
              <a:pPr/>
              <a:t>30</a:t>
            </a:fld>
            <a:endParaRPr lang="en-US" altLang="en-US"/>
          </a:p>
        </p:txBody>
      </p:sp>
      <p:pic>
        <p:nvPicPr>
          <p:cNvPr id="516098" name="Picture 2" descr="Hcharitoniusroost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7600" y="2133600"/>
            <a:ext cx="4800600" cy="3721100"/>
          </a:xfrm>
          <a:prstGeom prst="rect">
            <a:avLst/>
          </a:prstGeom>
          <a:noFill/>
          <a:extLst>
            <a:ext uri="{909E8E84-426E-40DD-AFC4-6F175D3DCCD1}">
              <a14:hiddenFill xmlns:a14="http://schemas.microsoft.com/office/drawing/2010/main">
                <a:solidFill>
                  <a:srgbClr val="FFFFFF"/>
                </a:solidFill>
              </a14:hiddenFill>
            </a:ext>
          </a:extLst>
        </p:spPr>
      </p:pic>
      <p:sp>
        <p:nvSpPr>
          <p:cNvPr id="516099" name="Text Box 3"/>
          <p:cNvSpPr txBox="1">
            <a:spLocks noChangeArrowheads="1"/>
          </p:cNvSpPr>
          <p:nvPr/>
        </p:nvSpPr>
        <p:spPr bwMode="auto">
          <a:xfrm>
            <a:off x="7848600" y="5486400"/>
            <a:ext cx="4318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1600" i="0">
                <a:solidFill>
                  <a:schemeClr val="bg1"/>
                </a:solidFill>
                <a:latin typeface="Times New Roman" charset="0"/>
              </a:rPr>
              <a:t>JA</a:t>
            </a:r>
          </a:p>
        </p:txBody>
      </p:sp>
      <p:sp>
        <p:nvSpPr>
          <p:cNvPr id="516100" name="Text Box 4"/>
          <p:cNvSpPr txBox="1">
            <a:spLocks noChangeArrowheads="1"/>
          </p:cNvSpPr>
          <p:nvPr/>
        </p:nvSpPr>
        <p:spPr bwMode="auto">
          <a:xfrm>
            <a:off x="1371600" y="457200"/>
            <a:ext cx="6608763"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4400" b="0" i="0">
                <a:solidFill>
                  <a:srgbClr val="FFFF00"/>
                </a:solidFill>
                <a:latin typeface="Times New Roman" charset="0"/>
              </a:rPr>
              <a:t>Clustering In Trees At Night</a:t>
            </a:r>
          </a:p>
        </p:txBody>
      </p:sp>
      <p:sp>
        <p:nvSpPr>
          <p:cNvPr id="516101" name="Rectangle 5"/>
          <p:cNvSpPr>
            <a:spLocks noChangeArrowheads="1"/>
          </p:cNvSpPr>
          <p:nvPr/>
        </p:nvSpPr>
        <p:spPr bwMode="auto">
          <a:xfrm>
            <a:off x="457200" y="1828800"/>
            <a:ext cx="3200400" cy="4362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altLang="en-US" sz="2800" b="0" i="0">
                <a:solidFill>
                  <a:schemeClr val="bg1"/>
                </a:solidFill>
                <a:latin typeface="Times New Roman" charset="0"/>
              </a:rPr>
              <a:t>Many butterflies cluster at night.</a:t>
            </a:r>
          </a:p>
          <a:p>
            <a:endParaRPr lang="en-US" altLang="en-US" sz="2800" b="0" i="0">
              <a:solidFill>
                <a:schemeClr val="bg1"/>
              </a:solidFill>
              <a:latin typeface="Times New Roman" charset="0"/>
            </a:endParaRPr>
          </a:p>
          <a:p>
            <a:r>
              <a:rPr lang="en-US" altLang="en-US" sz="2800" b="0" i="0">
                <a:solidFill>
                  <a:schemeClr val="bg1"/>
                </a:solidFill>
                <a:latin typeface="Times New Roman" charset="0"/>
              </a:rPr>
              <a:t>This is said to help them to conserve heat, but may also gives them some “protection in numbers” to survive night predators</a:t>
            </a:r>
          </a:p>
        </p:txBody>
      </p:sp>
      <p:sp>
        <p:nvSpPr>
          <p:cNvPr id="516102" name="Rectangle 6"/>
          <p:cNvSpPr>
            <a:spLocks noChangeArrowheads="1"/>
          </p:cNvSpPr>
          <p:nvPr/>
        </p:nvSpPr>
        <p:spPr bwMode="auto">
          <a:xfrm>
            <a:off x="4033838" y="5964238"/>
            <a:ext cx="379888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2000" b="0">
                <a:solidFill>
                  <a:srgbClr val="FFFF00"/>
                </a:solidFill>
                <a:latin typeface="GoudyOlSt BT" charset="0"/>
              </a:rPr>
              <a:t>Zebra wings clustering on a shrub.</a:t>
            </a:r>
            <a:r>
              <a:rPr lang="en-US" altLang="en-US" sz="2000">
                <a:solidFill>
                  <a:srgbClr val="FFFF00"/>
                </a:solidFill>
                <a:latin typeface="GoudyOlSt BT" charset="0"/>
              </a:rPr>
              <a:t>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3"/>
          <p:cNvSpPr>
            <a:spLocks noGrp="1"/>
          </p:cNvSpPr>
          <p:nvPr>
            <p:ph type="sldNum" sz="quarter" idx="12"/>
          </p:nvPr>
        </p:nvSpPr>
        <p:spPr/>
        <p:txBody>
          <a:bodyPr/>
          <a:lstStyle/>
          <a:p>
            <a:fld id="{4AF33F66-7E0D-6F40-ABF7-49830FA06E83}" type="slidenum">
              <a:rPr lang="en-US" altLang="en-US"/>
              <a:pPr/>
              <a:t>31</a:t>
            </a:fld>
            <a:endParaRPr lang="en-US" altLang="en-US"/>
          </a:p>
        </p:txBody>
      </p:sp>
      <p:pic>
        <p:nvPicPr>
          <p:cNvPr id="371714" name="Picture 2" descr="DFVDF"/>
          <p:cNvPicPr>
            <a:picLocks noChangeAspect="1" noChangeArrowheads="1"/>
          </p:cNvPicPr>
          <p:nvPr/>
        </p:nvPicPr>
        <p:blipFill>
          <a:blip r:embed="rId2">
            <a:lum bright="-10000" contrast="50000"/>
            <a:extLst>
              <a:ext uri="{28A0092B-C50C-407E-A947-70E740481C1C}">
                <a14:useLocalDpi xmlns:a14="http://schemas.microsoft.com/office/drawing/2010/main" val="0"/>
              </a:ext>
            </a:extLst>
          </a:blip>
          <a:srcRect/>
          <a:stretch>
            <a:fillRect/>
          </a:stretch>
        </p:blipFill>
        <p:spPr bwMode="auto">
          <a:xfrm>
            <a:off x="4724400" y="3200400"/>
            <a:ext cx="3719513" cy="2932113"/>
          </a:xfrm>
          <a:prstGeom prst="rect">
            <a:avLst/>
          </a:prstGeom>
          <a:noFill/>
          <a:extLst>
            <a:ext uri="{909E8E84-426E-40DD-AFC4-6F175D3DCCD1}">
              <a14:hiddenFill xmlns:a14="http://schemas.microsoft.com/office/drawing/2010/main">
                <a:solidFill>
                  <a:srgbClr val="FFFFFF"/>
                </a:solidFill>
              </a14:hiddenFill>
            </a:ext>
          </a:extLst>
        </p:spPr>
      </p:pic>
      <p:sp>
        <p:nvSpPr>
          <p:cNvPr id="371715" name="Rectangle 3"/>
          <p:cNvSpPr>
            <a:spLocks noChangeArrowheads="1"/>
          </p:cNvSpPr>
          <p:nvPr/>
        </p:nvSpPr>
        <p:spPr bwMode="auto">
          <a:xfrm>
            <a:off x="0" y="304800"/>
            <a:ext cx="91440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r>
              <a:rPr lang="en-US" altLang="en-US" sz="4400" b="0" i="0">
                <a:solidFill>
                  <a:srgbClr val="FFFF00"/>
                </a:solidFill>
                <a:latin typeface="Times New Roman" charset="0"/>
              </a:rPr>
              <a:t>Things That Eat Butterflies</a:t>
            </a:r>
          </a:p>
        </p:txBody>
      </p:sp>
      <p:sp>
        <p:nvSpPr>
          <p:cNvPr id="371717" name="Text Box 5"/>
          <p:cNvSpPr txBox="1">
            <a:spLocks noChangeArrowheads="1"/>
          </p:cNvSpPr>
          <p:nvPr/>
        </p:nvSpPr>
        <p:spPr bwMode="auto">
          <a:xfrm>
            <a:off x="533400" y="1447800"/>
            <a:ext cx="8458200" cy="1373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altLang="en-US" sz="2800" b="0" i="0">
                <a:solidFill>
                  <a:schemeClr val="bg1"/>
                </a:solidFill>
                <a:latin typeface="Times New Roman" charset="0"/>
              </a:rPr>
              <a:t>There are many creatures that will eat butterflies and kill hummingbirds.   A true gardener will accept the reality that these creatures have their place in the garden.</a:t>
            </a:r>
          </a:p>
        </p:txBody>
      </p:sp>
      <p:sp>
        <p:nvSpPr>
          <p:cNvPr id="371718" name="Text Box 6"/>
          <p:cNvSpPr txBox="1">
            <a:spLocks noChangeArrowheads="1"/>
          </p:cNvSpPr>
          <p:nvPr/>
        </p:nvSpPr>
        <p:spPr bwMode="auto">
          <a:xfrm>
            <a:off x="533400" y="3200400"/>
            <a:ext cx="3886200" cy="3081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altLang="en-US" sz="2800" b="0" i="0">
                <a:solidFill>
                  <a:schemeClr val="bg1"/>
                </a:solidFill>
                <a:latin typeface="Times New Roman" charset="0"/>
              </a:rPr>
              <a:t>A student of nature will also recognize how wonderfully diverse and elegant the relationships are between butterflies and their potential predators.</a:t>
            </a:r>
            <a:r>
              <a:rPr lang="en-US" altLang="en-US" b="0" i="0">
                <a:solidFill>
                  <a:schemeClr val="bg1"/>
                </a:solidFill>
                <a:latin typeface="Times New Roman" charset="0"/>
              </a:rPr>
              <a:t>  </a:t>
            </a:r>
          </a:p>
        </p:txBody>
      </p:sp>
      <p:sp>
        <p:nvSpPr>
          <p:cNvPr id="371719" name="Rectangle 7"/>
          <p:cNvSpPr>
            <a:spLocks noChangeArrowheads="1"/>
          </p:cNvSpPr>
          <p:nvPr/>
        </p:nvSpPr>
        <p:spPr bwMode="auto">
          <a:xfrm>
            <a:off x="5262563" y="6232525"/>
            <a:ext cx="25336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1800" b="0">
                <a:solidFill>
                  <a:srgbClr val="FFFF00"/>
                </a:solidFill>
                <a:latin typeface="Times New Roman" charset="0"/>
              </a:rPr>
              <a:t>A Green Anole on Vinca</a:t>
            </a:r>
            <a:r>
              <a:rPr lang="en-US" altLang="en-US" sz="1800">
                <a:solidFill>
                  <a:srgbClr val="FFFF00"/>
                </a:solidFill>
                <a:latin typeface="GoudyOlSt BT" charset="0"/>
              </a:rPr>
              <a:t>.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3"/>
          <p:cNvSpPr>
            <a:spLocks noGrp="1"/>
          </p:cNvSpPr>
          <p:nvPr>
            <p:ph type="sldNum" sz="quarter" idx="12"/>
          </p:nvPr>
        </p:nvSpPr>
        <p:spPr/>
        <p:txBody>
          <a:bodyPr/>
          <a:lstStyle/>
          <a:p>
            <a:fld id="{05D25034-0506-C940-9654-686585063810}" type="slidenum">
              <a:rPr lang="en-US" altLang="en-US"/>
              <a:pPr/>
              <a:t>32</a:t>
            </a:fld>
            <a:endParaRPr lang="en-US" altLang="en-US"/>
          </a:p>
        </p:txBody>
      </p:sp>
      <p:sp>
        <p:nvSpPr>
          <p:cNvPr id="370690" name="Rectangle 2"/>
          <p:cNvSpPr>
            <a:spLocks noChangeArrowheads="1"/>
          </p:cNvSpPr>
          <p:nvPr/>
        </p:nvSpPr>
        <p:spPr bwMode="auto">
          <a:xfrm>
            <a:off x="533400" y="228600"/>
            <a:ext cx="8097838"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4400" b="0" i="0">
                <a:solidFill>
                  <a:srgbClr val="FFFF00"/>
                </a:solidFill>
                <a:latin typeface="Times New Roman" charset="0"/>
              </a:rPr>
              <a:t>Spiders, Mantisses and Dragonflies</a:t>
            </a:r>
          </a:p>
        </p:txBody>
      </p:sp>
      <p:pic>
        <p:nvPicPr>
          <p:cNvPr id="370691" name="Picture 3" descr="Image77"/>
          <p:cNvPicPr>
            <a:picLocks noChangeAspect="1" noChangeArrowheads="1"/>
          </p:cNvPicPr>
          <p:nvPr/>
        </p:nvPicPr>
        <p:blipFill>
          <a:blip r:embed="rId2">
            <a:lum bright="-16000" contrast="18000"/>
            <a:extLst>
              <a:ext uri="{28A0092B-C50C-407E-A947-70E740481C1C}">
                <a14:useLocalDpi xmlns:a14="http://schemas.microsoft.com/office/drawing/2010/main" val="0"/>
              </a:ext>
            </a:extLst>
          </a:blip>
          <a:srcRect/>
          <a:stretch>
            <a:fillRect/>
          </a:stretch>
        </p:blipFill>
        <p:spPr bwMode="auto">
          <a:xfrm>
            <a:off x="685800" y="2819400"/>
            <a:ext cx="3173413" cy="3581400"/>
          </a:xfrm>
          <a:prstGeom prst="rect">
            <a:avLst/>
          </a:prstGeom>
          <a:noFill/>
          <a:extLst>
            <a:ext uri="{909E8E84-426E-40DD-AFC4-6F175D3DCCD1}">
              <a14:hiddenFill xmlns:a14="http://schemas.microsoft.com/office/drawing/2010/main">
                <a:solidFill>
                  <a:srgbClr val="FFFFFF"/>
                </a:solidFill>
              </a14:hiddenFill>
            </a:ext>
          </a:extLst>
        </p:spPr>
      </p:pic>
      <p:pic>
        <p:nvPicPr>
          <p:cNvPr id="370692" name="Picture 4" descr="DAMSELFLY"/>
          <p:cNvPicPr>
            <a:picLocks noChangeAspect="1" noChangeArrowheads="1"/>
          </p:cNvPicPr>
          <p:nvPr/>
        </p:nvPicPr>
        <p:blipFill>
          <a:blip r:embed="rId3">
            <a:lum contrast="42000"/>
            <a:extLst>
              <a:ext uri="{28A0092B-C50C-407E-A947-70E740481C1C}">
                <a14:useLocalDpi xmlns:a14="http://schemas.microsoft.com/office/drawing/2010/main" val="0"/>
              </a:ext>
            </a:extLst>
          </a:blip>
          <a:srcRect/>
          <a:stretch>
            <a:fillRect/>
          </a:stretch>
        </p:blipFill>
        <p:spPr bwMode="auto">
          <a:xfrm>
            <a:off x="2819400" y="3200400"/>
            <a:ext cx="4267200" cy="3200400"/>
          </a:xfrm>
          <a:prstGeom prst="rect">
            <a:avLst/>
          </a:prstGeom>
          <a:noFill/>
          <a:ln w="3175">
            <a:solidFill>
              <a:schemeClr val="hlink"/>
            </a:solidFill>
            <a:miter lim="800000"/>
            <a:headEnd/>
            <a:tailEnd/>
          </a:ln>
          <a:extLst>
            <a:ext uri="{909E8E84-426E-40DD-AFC4-6F175D3DCCD1}">
              <a14:hiddenFill xmlns:a14="http://schemas.microsoft.com/office/drawing/2010/main">
                <a:solidFill>
                  <a:srgbClr val="FFFFFF"/>
                </a:solidFill>
              </a14:hiddenFill>
            </a:ext>
          </a:extLst>
        </p:spPr>
      </p:pic>
      <p:pic>
        <p:nvPicPr>
          <p:cNvPr id="370694" name="Picture 6" descr="praying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3600" y="2667000"/>
            <a:ext cx="2800350" cy="3733800"/>
          </a:xfrm>
          <a:prstGeom prst="rect">
            <a:avLst/>
          </a:prstGeom>
          <a:noFill/>
          <a:extLst>
            <a:ext uri="{909E8E84-426E-40DD-AFC4-6F175D3DCCD1}">
              <a14:hiddenFill xmlns:a14="http://schemas.microsoft.com/office/drawing/2010/main">
                <a:solidFill>
                  <a:srgbClr val="FFFFFF"/>
                </a:solidFill>
              </a14:hiddenFill>
            </a:ext>
          </a:extLst>
        </p:spPr>
      </p:pic>
      <p:sp>
        <p:nvSpPr>
          <p:cNvPr id="370695" name="Text Box 7"/>
          <p:cNvSpPr txBox="1">
            <a:spLocks noChangeArrowheads="1"/>
          </p:cNvSpPr>
          <p:nvPr/>
        </p:nvSpPr>
        <p:spPr bwMode="auto">
          <a:xfrm>
            <a:off x="533400" y="1143000"/>
            <a:ext cx="8382000" cy="1373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altLang="en-US" sz="2800" b="0" i="0">
                <a:solidFill>
                  <a:schemeClr val="bg1"/>
                </a:solidFill>
                <a:latin typeface="Times New Roman" charset="0"/>
              </a:rPr>
              <a:t>They may eat butterflies from time to time, but their effect on overall populations is minimal,  and they are fascinating creatures in their own right. </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3"/>
          <p:cNvSpPr>
            <a:spLocks noGrp="1"/>
          </p:cNvSpPr>
          <p:nvPr>
            <p:ph type="sldNum" sz="quarter" idx="12"/>
          </p:nvPr>
        </p:nvSpPr>
        <p:spPr/>
        <p:txBody>
          <a:bodyPr/>
          <a:lstStyle/>
          <a:p>
            <a:fld id="{55F9A596-3CE9-7941-A48E-2A9458B55159}" type="slidenum">
              <a:rPr lang="en-US" altLang="en-US"/>
              <a:pPr/>
              <a:t>33</a:t>
            </a:fld>
            <a:endParaRPr lang="en-US" altLang="en-US"/>
          </a:p>
        </p:txBody>
      </p:sp>
      <p:pic>
        <p:nvPicPr>
          <p:cNvPr id="373762" name="Picture 2" descr="BROCCOLI"/>
          <p:cNvPicPr>
            <a:picLocks noChangeAspect="1" noChangeArrowheads="1"/>
          </p:cNvPicPr>
          <p:nvPr/>
        </p:nvPicPr>
        <p:blipFill>
          <a:blip r:embed="rId2">
            <a:lum contrast="38000"/>
            <a:extLst>
              <a:ext uri="{28A0092B-C50C-407E-A947-70E740481C1C}">
                <a14:useLocalDpi xmlns:a14="http://schemas.microsoft.com/office/drawing/2010/main" val="0"/>
              </a:ext>
            </a:extLst>
          </a:blip>
          <a:srcRect/>
          <a:stretch>
            <a:fillRect/>
          </a:stretch>
        </p:blipFill>
        <p:spPr bwMode="auto">
          <a:xfrm>
            <a:off x="5181600" y="4038600"/>
            <a:ext cx="3406775" cy="2273300"/>
          </a:xfrm>
          <a:prstGeom prst="rect">
            <a:avLst/>
          </a:prstGeom>
          <a:noFill/>
          <a:extLst>
            <a:ext uri="{909E8E84-426E-40DD-AFC4-6F175D3DCCD1}">
              <a14:hiddenFill xmlns:a14="http://schemas.microsoft.com/office/drawing/2010/main">
                <a:solidFill>
                  <a:srgbClr val="FFFFFF"/>
                </a:solidFill>
              </a14:hiddenFill>
            </a:ext>
          </a:extLst>
        </p:spPr>
      </p:pic>
      <p:pic>
        <p:nvPicPr>
          <p:cNvPr id="373763" name="Picture 3" descr="cabbagewhite_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1600" y="1219200"/>
            <a:ext cx="3409950" cy="2863850"/>
          </a:xfrm>
          <a:prstGeom prst="rect">
            <a:avLst/>
          </a:prstGeom>
          <a:noFill/>
          <a:extLst>
            <a:ext uri="{909E8E84-426E-40DD-AFC4-6F175D3DCCD1}">
              <a14:hiddenFill xmlns:a14="http://schemas.microsoft.com/office/drawing/2010/main">
                <a:solidFill>
                  <a:srgbClr val="FFFFFF"/>
                </a:solidFill>
              </a14:hiddenFill>
            </a:ext>
          </a:extLst>
        </p:spPr>
      </p:pic>
      <p:sp>
        <p:nvSpPr>
          <p:cNvPr id="373764" name="Text Box 4"/>
          <p:cNvSpPr txBox="1">
            <a:spLocks noChangeArrowheads="1"/>
          </p:cNvSpPr>
          <p:nvPr/>
        </p:nvSpPr>
        <p:spPr bwMode="auto">
          <a:xfrm>
            <a:off x="0" y="228600"/>
            <a:ext cx="91440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r>
              <a:rPr lang="en-US" altLang="en-US" sz="4400" b="0" i="0">
                <a:solidFill>
                  <a:srgbClr val="FFFF00"/>
                </a:solidFill>
                <a:latin typeface="Times New Roman" charset="0"/>
              </a:rPr>
              <a:t>Butterflies Can Be Garden Pests Too</a:t>
            </a:r>
          </a:p>
        </p:txBody>
      </p:sp>
      <p:sp>
        <p:nvSpPr>
          <p:cNvPr id="373766" name="Text Box 6"/>
          <p:cNvSpPr txBox="1">
            <a:spLocks noChangeArrowheads="1"/>
          </p:cNvSpPr>
          <p:nvPr/>
        </p:nvSpPr>
        <p:spPr bwMode="auto">
          <a:xfrm>
            <a:off x="381000" y="1371600"/>
            <a:ext cx="4648200" cy="6159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altLang="en-US" sz="2800" b="0" i="0">
                <a:solidFill>
                  <a:schemeClr val="bg1"/>
                </a:solidFill>
                <a:latin typeface="Times New Roman" charset="0"/>
              </a:rPr>
              <a:t>A good example of a butterfly pest is the Cabbage butterfly.  This is not a native species, having been introduced from Europe.  It can reproduce rapidly and has spread quickly throughout the U.S.  </a:t>
            </a:r>
          </a:p>
          <a:p>
            <a:endParaRPr lang="en-US" altLang="en-US" sz="2800" b="0" i="0">
              <a:solidFill>
                <a:schemeClr val="bg1"/>
              </a:solidFill>
              <a:latin typeface="Times New Roman" charset="0"/>
            </a:endParaRPr>
          </a:p>
          <a:p>
            <a:r>
              <a:rPr lang="en-US" altLang="en-US" sz="2800" b="0" i="0">
                <a:solidFill>
                  <a:schemeClr val="bg1"/>
                </a:solidFill>
                <a:latin typeface="Times New Roman" charset="0"/>
              </a:rPr>
              <a:t>How one addresses the usual bug problems is going to be very different.</a:t>
            </a:r>
            <a:r>
              <a:rPr lang="en-US" altLang="en-US" b="0" i="0">
                <a:solidFill>
                  <a:schemeClr val="bg1"/>
                </a:solidFill>
                <a:latin typeface="Times New Roman" charset="0"/>
              </a:rPr>
              <a:t>  </a:t>
            </a:r>
          </a:p>
          <a:p>
            <a:endParaRPr lang="en-US" altLang="en-US" b="0" i="0">
              <a:solidFill>
                <a:schemeClr val="bg1"/>
              </a:solidFill>
              <a:latin typeface="Times New Roman" charset="0"/>
            </a:endParaRPr>
          </a:p>
          <a:p>
            <a:endParaRPr lang="en-US" altLang="en-US" b="0" i="0">
              <a:solidFill>
                <a:schemeClr val="bg1"/>
              </a:solidFill>
              <a:latin typeface="Times New Roman" charset="0"/>
            </a:endParaRPr>
          </a:p>
          <a:p>
            <a:endParaRPr lang="en-US" altLang="en-US" b="0" i="0">
              <a:solidFill>
                <a:schemeClr val="bg1"/>
              </a:solidFill>
              <a:latin typeface="Times New Roman" charset="0"/>
            </a:endParaRPr>
          </a:p>
          <a:p>
            <a:pPr>
              <a:lnSpc>
                <a:spcPct val="75000"/>
              </a:lnSpc>
            </a:pPr>
            <a:endParaRPr lang="en-US" altLang="en-US" b="0" i="0">
              <a:solidFill>
                <a:schemeClr val="bg1"/>
              </a:solidFill>
              <a:latin typeface="Times New Roman" charset="0"/>
            </a:endParaRPr>
          </a:p>
        </p:txBody>
      </p:sp>
      <p:sp>
        <p:nvSpPr>
          <p:cNvPr id="373767" name="Rectangle 7"/>
          <p:cNvSpPr>
            <a:spLocks noChangeArrowheads="1"/>
          </p:cNvSpPr>
          <p:nvPr/>
        </p:nvSpPr>
        <p:spPr bwMode="auto">
          <a:xfrm>
            <a:off x="5410200" y="3657600"/>
            <a:ext cx="2971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r>
              <a:rPr lang="en-US" altLang="en-US" sz="1800">
                <a:solidFill>
                  <a:srgbClr val="FFFF00"/>
                </a:solidFill>
                <a:latin typeface="GoudyOlSt BT" charset="0"/>
              </a:rPr>
              <a:t>Cabbage Buttefly</a:t>
            </a:r>
          </a:p>
        </p:txBody>
      </p:sp>
      <p:sp>
        <p:nvSpPr>
          <p:cNvPr id="373768" name="Rectangle 8"/>
          <p:cNvSpPr>
            <a:spLocks noChangeArrowheads="1"/>
          </p:cNvSpPr>
          <p:nvPr/>
        </p:nvSpPr>
        <p:spPr bwMode="auto">
          <a:xfrm>
            <a:off x="5334000" y="6248400"/>
            <a:ext cx="2971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r>
              <a:rPr lang="en-US" altLang="en-US" sz="1800">
                <a:solidFill>
                  <a:srgbClr val="FFFF00"/>
                </a:solidFill>
                <a:latin typeface="GoudyOlSt BT" charset="0"/>
              </a:rPr>
              <a:t> Authors Wife’s Broccoli</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3"/>
          <p:cNvSpPr>
            <a:spLocks noGrp="1"/>
          </p:cNvSpPr>
          <p:nvPr>
            <p:ph type="sldNum" sz="quarter" idx="12"/>
          </p:nvPr>
        </p:nvSpPr>
        <p:spPr/>
        <p:txBody>
          <a:bodyPr/>
          <a:lstStyle/>
          <a:p>
            <a:fld id="{30F7FD7B-3323-6B42-ADC8-19A1345245D6}" type="slidenum">
              <a:rPr lang="en-US" altLang="en-US"/>
              <a:pPr/>
              <a:t>34</a:t>
            </a:fld>
            <a:endParaRPr lang="en-US" altLang="en-US"/>
          </a:p>
        </p:txBody>
      </p:sp>
      <p:pic>
        <p:nvPicPr>
          <p:cNvPr id="374786" name="Picture 2" descr="INSECTICIDES4"/>
          <p:cNvPicPr>
            <a:picLocks noChangeAspect="1" noChangeArrowheads="1"/>
          </p:cNvPicPr>
          <p:nvPr/>
        </p:nvPicPr>
        <p:blipFill>
          <a:blip r:embed="rId2">
            <a:lum bright="-8000" contrast="28000"/>
            <a:extLst>
              <a:ext uri="{28A0092B-C50C-407E-A947-70E740481C1C}">
                <a14:useLocalDpi xmlns:a14="http://schemas.microsoft.com/office/drawing/2010/main" val="0"/>
              </a:ext>
            </a:extLst>
          </a:blip>
          <a:srcRect/>
          <a:stretch>
            <a:fillRect/>
          </a:stretch>
        </p:blipFill>
        <p:spPr bwMode="auto">
          <a:xfrm>
            <a:off x="4648200" y="3124200"/>
            <a:ext cx="3944938" cy="2960688"/>
          </a:xfrm>
          <a:prstGeom prst="rect">
            <a:avLst/>
          </a:prstGeom>
          <a:noFill/>
          <a:extLst>
            <a:ext uri="{909E8E84-426E-40DD-AFC4-6F175D3DCCD1}">
              <a14:hiddenFill xmlns:a14="http://schemas.microsoft.com/office/drawing/2010/main">
                <a:solidFill>
                  <a:srgbClr val="FFFFFF"/>
                </a:solidFill>
              </a14:hiddenFill>
            </a:ext>
          </a:extLst>
        </p:spPr>
      </p:pic>
      <p:sp>
        <p:nvSpPr>
          <p:cNvPr id="374789" name="Rectangle 5"/>
          <p:cNvSpPr>
            <a:spLocks noChangeArrowheads="1"/>
          </p:cNvSpPr>
          <p:nvPr/>
        </p:nvSpPr>
        <p:spPr bwMode="auto">
          <a:xfrm>
            <a:off x="990600" y="228600"/>
            <a:ext cx="704215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4400" b="0" i="0">
                <a:solidFill>
                  <a:srgbClr val="FFFF00"/>
                </a:solidFill>
                <a:latin typeface="Times New Roman" charset="0"/>
              </a:rPr>
              <a:t>This Cannot Be Your Arsenal!</a:t>
            </a:r>
          </a:p>
        </p:txBody>
      </p:sp>
      <p:sp>
        <p:nvSpPr>
          <p:cNvPr id="374790" name="Text Box 6"/>
          <p:cNvSpPr txBox="1">
            <a:spLocks noChangeArrowheads="1"/>
          </p:cNvSpPr>
          <p:nvPr/>
        </p:nvSpPr>
        <p:spPr bwMode="auto">
          <a:xfrm>
            <a:off x="381000" y="1066800"/>
            <a:ext cx="8305800" cy="307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altLang="en-US" sz="2800" b="0" i="0">
                <a:solidFill>
                  <a:schemeClr val="bg1"/>
                </a:solidFill>
                <a:latin typeface="Times New Roman" charset="0"/>
              </a:rPr>
              <a:t>Many over-the-counter chemical used in gardens are perfectly fine products.  However, they are not suitable for use when butterfly or hummingbirds are going to come in contact with the plants.</a:t>
            </a:r>
            <a:r>
              <a:rPr lang="en-US" altLang="en-US" b="0" i="0">
                <a:solidFill>
                  <a:schemeClr val="bg1"/>
                </a:solidFill>
                <a:latin typeface="Times New Roman" charset="0"/>
              </a:rPr>
              <a:t>  </a:t>
            </a:r>
          </a:p>
          <a:p>
            <a:endParaRPr lang="en-US" altLang="en-US" b="0" i="0">
              <a:solidFill>
                <a:schemeClr val="bg1"/>
              </a:solidFill>
              <a:latin typeface="Times New Roman" charset="0"/>
            </a:endParaRPr>
          </a:p>
          <a:p>
            <a:endParaRPr lang="en-US" altLang="en-US" b="0" i="0">
              <a:solidFill>
                <a:schemeClr val="bg1"/>
              </a:solidFill>
              <a:latin typeface="Times New Roman" charset="0"/>
            </a:endParaRPr>
          </a:p>
          <a:p>
            <a:pPr>
              <a:lnSpc>
                <a:spcPct val="75000"/>
              </a:lnSpc>
            </a:pPr>
            <a:endParaRPr lang="en-US" altLang="en-US" b="0" i="0">
              <a:solidFill>
                <a:schemeClr val="bg1"/>
              </a:solidFill>
              <a:latin typeface="Times New Roman" charset="0"/>
            </a:endParaRPr>
          </a:p>
          <a:p>
            <a:pPr>
              <a:lnSpc>
                <a:spcPct val="75000"/>
              </a:lnSpc>
            </a:pPr>
            <a:endParaRPr lang="en-US" altLang="en-US" b="0" i="0">
              <a:solidFill>
                <a:schemeClr val="bg1"/>
              </a:solidFill>
              <a:latin typeface="Times New Roman" charset="0"/>
            </a:endParaRPr>
          </a:p>
        </p:txBody>
      </p:sp>
      <p:sp>
        <p:nvSpPr>
          <p:cNvPr id="374792" name="Rectangle 8"/>
          <p:cNvSpPr>
            <a:spLocks noChangeArrowheads="1"/>
          </p:cNvSpPr>
          <p:nvPr/>
        </p:nvSpPr>
        <p:spPr bwMode="auto">
          <a:xfrm>
            <a:off x="381000" y="3048000"/>
            <a:ext cx="3810000" cy="3081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altLang="en-US" sz="2800" b="0" i="0">
                <a:solidFill>
                  <a:schemeClr val="bg1"/>
                </a:solidFill>
                <a:latin typeface="Times New Roman" charset="0"/>
              </a:rPr>
              <a:t>Many pesticides are systemic, which means they work inside the plant.  Eventually, the poison collects in the flower nectar,  rendering it very unsafe to feed on.</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3"/>
          <p:cNvSpPr>
            <a:spLocks noGrp="1"/>
          </p:cNvSpPr>
          <p:nvPr>
            <p:ph type="sldNum" sz="quarter" idx="12"/>
          </p:nvPr>
        </p:nvSpPr>
        <p:spPr/>
        <p:txBody>
          <a:bodyPr/>
          <a:lstStyle/>
          <a:p>
            <a:fld id="{0BC04DB3-39A8-7346-B664-E40751288267}" type="slidenum">
              <a:rPr lang="en-US" altLang="en-US"/>
              <a:pPr/>
              <a:t>35</a:t>
            </a:fld>
            <a:endParaRPr lang="en-US" altLang="en-US"/>
          </a:p>
        </p:txBody>
      </p:sp>
      <p:sp>
        <p:nvSpPr>
          <p:cNvPr id="375810" name="Text Box 2"/>
          <p:cNvSpPr txBox="1">
            <a:spLocks noChangeArrowheads="1"/>
          </p:cNvSpPr>
          <p:nvPr/>
        </p:nvSpPr>
        <p:spPr bwMode="auto">
          <a:xfrm>
            <a:off x="2590800" y="228600"/>
            <a:ext cx="4170363"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4400" b="0" i="0">
                <a:solidFill>
                  <a:srgbClr val="FFFF00"/>
                </a:solidFill>
                <a:latin typeface="Times New Roman" charset="0"/>
              </a:rPr>
              <a:t>Beneficial Insects</a:t>
            </a:r>
          </a:p>
        </p:txBody>
      </p:sp>
      <p:pic>
        <p:nvPicPr>
          <p:cNvPr id="375811" name="Picture 3" descr="Image5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8200" y="3581400"/>
            <a:ext cx="3657600" cy="2476500"/>
          </a:xfrm>
          <a:prstGeom prst="rect">
            <a:avLst/>
          </a:prstGeom>
          <a:noFill/>
          <a:extLst>
            <a:ext uri="{909E8E84-426E-40DD-AFC4-6F175D3DCCD1}">
              <a14:hiddenFill xmlns:a14="http://schemas.microsoft.com/office/drawing/2010/main">
                <a:solidFill>
                  <a:srgbClr val="FFFFFF"/>
                </a:solidFill>
              </a14:hiddenFill>
            </a:ext>
          </a:extLst>
        </p:spPr>
      </p:pic>
      <p:pic>
        <p:nvPicPr>
          <p:cNvPr id="375813" name="Picture 5" descr="HORNWORM"/>
          <p:cNvPicPr>
            <a:picLocks noChangeAspect="1" noChangeArrowheads="1"/>
          </p:cNvPicPr>
          <p:nvPr/>
        </p:nvPicPr>
        <p:blipFill>
          <a:blip r:embed="rId3">
            <a:lum bright="-22000" contrast="48000"/>
            <a:extLst>
              <a:ext uri="{28A0092B-C50C-407E-A947-70E740481C1C}">
                <a14:useLocalDpi xmlns:a14="http://schemas.microsoft.com/office/drawing/2010/main" val="0"/>
              </a:ext>
            </a:extLst>
          </a:blip>
          <a:srcRect/>
          <a:stretch>
            <a:fillRect/>
          </a:stretch>
        </p:blipFill>
        <p:spPr bwMode="auto">
          <a:xfrm>
            <a:off x="4648200" y="1143000"/>
            <a:ext cx="3733800" cy="2490788"/>
          </a:xfrm>
          <a:prstGeom prst="rect">
            <a:avLst/>
          </a:prstGeom>
          <a:noFill/>
          <a:extLst>
            <a:ext uri="{909E8E84-426E-40DD-AFC4-6F175D3DCCD1}">
              <a14:hiddenFill xmlns:a14="http://schemas.microsoft.com/office/drawing/2010/main">
                <a:solidFill>
                  <a:srgbClr val="FFFFFF"/>
                </a:solidFill>
              </a14:hiddenFill>
            </a:ext>
          </a:extLst>
        </p:spPr>
      </p:pic>
      <p:sp>
        <p:nvSpPr>
          <p:cNvPr id="375814" name="Text Box 6"/>
          <p:cNvSpPr txBox="1">
            <a:spLocks noChangeArrowheads="1"/>
          </p:cNvSpPr>
          <p:nvPr/>
        </p:nvSpPr>
        <p:spPr bwMode="auto">
          <a:xfrm>
            <a:off x="533400" y="1143000"/>
            <a:ext cx="3810000" cy="5643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altLang="en-US" sz="2800" b="0" i="0">
                <a:solidFill>
                  <a:schemeClr val="bg1"/>
                </a:solidFill>
                <a:latin typeface="Times New Roman" charset="0"/>
              </a:rPr>
              <a:t>There are many insects that will kill unwanted species of moth and butterfly larvae.  The tomato horn worm is a good example.</a:t>
            </a:r>
          </a:p>
          <a:p>
            <a:endParaRPr lang="en-US" altLang="en-US" sz="2800" b="0" i="0">
              <a:solidFill>
                <a:schemeClr val="bg1"/>
              </a:solidFill>
              <a:latin typeface="Times New Roman" charset="0"/>
            </a:endParaRPr>
          </a:p>
          <a:p>
            <a:r>
              <a:rPr lang="en-US" altLang="en-US" sz="2800" b="0" i="0">
                <a:solidFill>
                  <a:schemeClr val="bg1"/>
                </a:solidFill>
                <a:latin typeface="Times New Roman" charset="0"/>
              </a:rPr>
              <a:t>It is controlled by the Brachniad wasp.  The cocoons of the wasp larvae are seen here, indicating the caterpillar has been consumed.</a:t>
            </a:r>
            <a:endParaRPr lang="en-US" altLang="en-US" b="0" i="0">
              <a:solidFill>
                <a:schemeClr val="bg1"/>
              </a:solidFill>
              <a:latin typeface="Times New Roman" charset="0"/>
            </a:endParaRPr>
          </a:p>
        </p:txBody>
      </p:sp>
      <p:sp>
        <p:nvSpPr>
          <p:cNvPr id="375815" name="Rectangle 7"/>
          <p:cNvSpPr>
            <a:spLocks noChangeArrowheads="1"/>
          </p:cNvSpPr>
          <p:nvPr/>
        </p:nvSpPr>
        <p:spPr bwMode="auto">
          <a:xfrm>
            <a:off x="4459288" y="6146800"/>
            <a:ext cx="39909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b="0">
                <a:solidFill>
                  <a:srgbClr val="FFFF00"/>
                </a:solidFill>
                <a:latin typeface="GoudyOlSt BT" charset="0"/>
              </a:rPr>
              <a:t>Do not destroy this caterpillar!</a:t>
            </a:r>
          </a:p>
        </p:txBody>
      </p:sp>
      <p:sp>
        <p:nvSpPr>
          <p:cNvPr id="375816" name="Rectangle 8"/>
          <p:cNvSpPr>
            <a:spLocks noChangeArrowheads="1"/>
          </p:cNvSpPr>
          <p:nvPr/>
        </p:nvSpPr>
        <p:spPr bwMode="auto">
          <a:xfrm>
            <a:off x="4267200" y="1143000"/>
            <a:ext cx="2971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r>
              <a:rPr lang="en-US" altLang="en-US" sz="1800" i="0">
                <a:solidFill>
                  <a:srgbClr val="FFFF00"/>
                </a:solidFill>
                <a:latin typeface="GoudyOlSt BT" charset="0"/>
              </a:rPr>
              <a:t>Tomato Horn Worm</a:t>
            </a:r>
          </a:p>
        </p:txBody>
      </p:sp>
      <p:sp>
        <p:nvSpPr>
          <p:cNvPr id="375818" name="Text Box 10"/>
          <p:cNvSpPr txBox="1">
            <a:spLocks noChangeArrowheads="1"/>
          </p:cNvSpPr>
          <p:nvPr/>
        </p:nvSpPr>
        <p:spPr bwMode="auto">
          <a:xfrm>
            <a:off x="4724400" y="3657600"/>
            <a:ext cx="1625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1800" i="0">
                <a:latin typeface="Times New Roman" charset="0"/>
              </a:rPr>
              <a:t>Wasp Cocoons</a:t>
            </a:r>
          </a:p>
        </p:txBody>
      </p:sp>
      <p:sp>
        <p:nvSpPr>
          <p:cNvPr id="375820" name="Line 12"/>
          <p:cNvSpPr>
            <a:spLocks noChangeShapeType="1"/>
          </p:cNvSpPr>
          <p:nvPr/>
        </p:nvSpPr>
        <p:spPr bwMode="auto">
          <a:xfrm>
            <a:off x="5181600" y="4038600"/>
            <a:ext cx="228600" cy="6096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3"/>
          <p:cNvSpPr>
            <a:spLocks noGrp="1"/>
          </p:cNvSpPr>
          <p:nvPr>
            <p:ph type="sldNum" sz="quarter" idx="12"/>
          </p:nvPr>
        </p:nvSpPr>
        <p:spPr/>
        <p:txBody>
          <a:bodyPr/>
          <a:lstStyle/>
          <a:p>
            <a:fld id="{4DF7F2F8-859E-A948-B983-378EB181C4AE}" type="slidenum">
              <a:rPr lang="en-US" altLang="en-US"/>
              <a:pPr/>
              <a:t>36</a:t>
            </a:fld>
            <a:endParaRPr lang="en-US" altLang="en-US"/>
          </a:p>
        </p:txBody>
      </p:sp>
      <p:sp>
        <p:nvSpPr>
          <p:cNvPr id="532482" name="Rectangle 2"/>
          <p:cNvSpPr>
            <a:spLocks noChangeArrowheads="1"/>
          </p:cNvSpPr>
          <p:nvPr/>
        </p:nvSpPr>
        <p:spPr bwMode="auto">
          <a:xfrm>
            <a:off x="914400" y="228600"/>
            <a:ext cx="7489825"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4400" b="0" i="0">
                <a:solidFill>
                  <a:srgbClr val="FFFF00"/>
                </a:solidFill>
                <a:latin typeface="Times New Roman" charset="0"/>
              </a:rPr>
              <a:t>Beneficial Insects Are Essential!</a:t>
            </a:r>
          </a:p>
        </p:txBody>
      </p:sp>
      <p:sp>
        <p:nvSpPr>
          <p:cNvPr id="532483" name="Rectangle 3"/>
          <p:cNvSpPr>
            <a:spLocks noChangeArrowheads="1"/>
          </p:cNvSpPr>
          <p:nvPr/>
        </p:nvSpPr>
        <p:spPr bwMode="auto">
          <a:xfrm>
            <a:off x="609600" y="1219200"/>
            <a:ext cx="4572000" cy="5003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altLang="en-US" sz="2800" b="0" i="0">
                <a:solidFill>
                  <a:schemeClr val="bg1"/>
                </a:solidFill>
                <a:latin typeface="Times New Roman" charset="0"/>
              </a:rPr>
              <a:t>If not exposed to pesticides, populations of beneficial insects can build up to the point where the insect pest species is controlled.  </a:t>
            </a:r>
          </a:p>
          <a:p>
            <a:pPr>
              <a:spcBef>
                <a:spcPct val="50000"/>
              </a:spcBef>
            </a:pPr>
            <a:r>
              <a:rPr lang="en-US" altLang="en-US" sz="2800" b="0" i="0">
                <a:solidFill>
                  <a:schemeClr val="bg1"/>
                </a:solidFill>
                <a:latin typeface="Times New Roman" charset="0"/>
              </a:rPr>
              <a:t>“Beneficials” never kill all the pests, as this is their food source.  They reduce the pest populations to a point where the pest does not affect the health of the garden.</a:t>
            </a:r>
            <a:r>
              <a:rPr lang="en-US" altLang="en-US" b="0" i="0">
                <a:solidFill>
                  <a:schemeClr val="bg1"/>
                </a:solidFill>
                <a:latin typeface="Times New Roman" charset="0"/>
              </a:rPr>
              <a:t>  </a:t>
            </a:r>
          </a:p>
        </p:txBody>
      </p:sp>
      <p:pic>
        <p:nvPicPr>
          <p:cNvPr id="532485" name="Picture 5" descr="TIGEREUPATORIUN"/>
          <p:cNvPicPr>
            <a:picLocks noChangeAspect="1" noChangeArrowheads="1"/>
          </p:cNvPicPr>
          <p:nvPr/>
        </p:nvPicPr>
        <p:blipFill>
          <a:blip r:embed="rId2">
            <a:lum bright="-16000" contrast="40000"/>
            <a:extLst>
              <a:ext uri="{28A0092B-C50C-407E-A947-70E740481C1C}">
                <a14:useLocalDpi xmlns:a14="http://schemas.microsoft.com/office/drawing/2010/main" val="0"/>
              </a:ext>
            </a:extLst>
          </a:blip>
          <a:srcRect/>
          <a:stretch>
            <a:fillRect/>
          </a:stretch>
        </p:blipFill>
        <p:spPr bwMode="auto">
          <a:xfrm>
            <a:off x="5486400" y="1447800"/>
            <a:ext cx="2990850" cy="4572000"/>
          </a:xfrm>
          <a:prstGeom prst="rect">
            <a:avLst/>
          </a:prstGeom>
          <a:noFill/>
          <a:extLst>
            <a:ext uri="{909E8E84-426E-40DD-AFC4-6F175D3DCCD1}">
              <a14:hiddenFill xmlns:a14="http://schemas.microsoft.com/office/drawing/2010/main">
                <a:solidFill>
                  <a:srgbClr val="FFFFFF"/>
                </a:solidFill>
              </a14:hiddenFill>
            </a:ext>
          </a:extLst>
        </p:spPr>
      </p:pic>
      <p:sp>
        <p:nvSpPr>
          <p:cNvPr id="532486" name="Rectangle 6"/>
          <p:cNvSpPr>
            <a:spLocks noChangeArrowheads="1"/>
          </p:cNvSpPr>
          <p:nvPr/>
        </p:nvSpPr>
        <p:spPr bwMode="auto">
          <a:xfrm>
            <a:off x="4648200" y="6096000"/>
            <a:ext cx="43100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b="0" i="0">
                <a:solidFill>
                  <a:srgbClr val="FFFF00"/>
                </a:solidFill>
                <a:latin typeface="GoudyOlSt BT" charset="0"/>
              </a:rPr>
              <a:t>Tiger Swallowtail on Eupatorium!</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3"/>
          <p:cNvSpPr>
            <a:spLocks noGrp="1"/>
          </p:cNvSpPr>
          <p:nvPr>
            <p:ph type="sldNum" sz="quarter" idx="12"/>
          </p:nvPr>
        </p:nvSpPr>
        <p:spPr/>
        <p:txBody>
          <a:bodyPr/>
          <a:lstStyle/>
          <a:p>
            <a:fld id="{A95B12DF-C58A-6245-B37A-CF891AE93D22}" type="slidenum">
              <a:rPr lang="en-US" altLang="en-US"/>
              <a:pPr/>
              <a:t>37</a:t>
            </a:fld>
            <a:endParaRPr lang="en-US" altLang="en-US"/>
          </a:p>
        </p:txBody>
      </p:sp>
      <p:pic>
        <p:nvPicPr>
          <p:cNvPr id="378882" name="Picture 2" descr="SET3_02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86400" y="3962400"/>
            <a:ext cx="3200400" cy="2266950"/>
          </a:xfrm>
          <a:prstGeom prst="rect">
            <a:avLst/>
          </a:prstGeom>
          <a:noFill/>
          <a:extLst>
            <a:ext uri="{909E8E84-426E-40DD-AFC4-6F175D3DCCD1}">
              <a14:hiddenFill xmlns:a14="http://schemas.microsoft.com/office/drawing/2010/main">
                <a:solidFill>
                  <a:srgbClr val="FFFFFF"/>
                </a:solidFill>
              </a14:hiddenFill>
            </a:ext>
          </a:extLst>
        </p:spPr>
      </p:pic>
      <p:sp>
        <p:nvSpPr>
          <p:cNvPr id="378883" name="Rectangle 3"/>
          <p:cNvSpPr>
            <a:spLocks noChangeArrowheads="1"/>
          </p:cNvSpPr>
          <p:nvPr/>
        </p:nvSpPr>
        <p:spPr bwMode="auto">
          <a:xfrm>
            <a:off x="990600" y="228600"/>
            <a:ext cx="7275513"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4400" b="0" i="0">
                <a:solidFill>
                  <a:srgbClr val="FFFF00"/>
                </a:solidFill>
                <a:latin typeface="Times New Roman" charset="0"/>
              </a:rPr>
              <a:t>Bumblebees Are Also Essential</a:t>
            </a:r>
          </a:p>
        </p:txBody>
      </p:sp>
      <p:pic>
        <p:nvPicPr>
          <p:cNvPr id="378884" name="Picture 4" descr="Image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7400" y="1219200"/>
            <a:ext cx="2514600" cy="2232025"/>
          </a:xfrm>
          <a:prstGeom prst="rect">
            <a:avLst/>
          </a:prstGeom>
          <a:noFill/>
          <a:extLst>
            <a:ext uri="{909E8E84-426E-40DD-AFC4-6F175D3DCCD1}">
              <a14:hiddenFill xmlns:a14="http://schemas.microsoft.com/office/drawing/2010/main">
                <a:solidFill>
                  <a:srgbClr val="FFFFFF"/>
                </a:solidFill>
              </a14:hiddenFill>
            </a:ext>
          </a:extLst>
        </p:spPr>
      </p:pic>
      <p:sp>
        <p:nvSpPr>
          <p:cNvPr id="378886" name="Text Box 6"/>
          <p:cNvSpPr txBox="1">
            <a:spLocks noChangeArrowheads="1"/>
          </p:cNvSpPr>
          <p:nvPr/>
        </p:nvSpPr>
        <p:spPr bwMode="auto">
          <a:xfrm>
            <a:off x="533400" y="1295400"/>
            <a:ext cx="4572000" cy="591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altLang="en-US" sz="2800" b="0" i="0">
                <a:solidFill>
                  <a:schemeClr val="bg1"/>
                </a:solidFill>
                <a:latin typeface="Times New Roman" charset="0"/>
              </a:rPr>
              <a:t>You will have bumblebees!  People who are allergic to honey bee &amp; bumblebee stings should weigh this carefully before planting a garden.</a:t>
            </a:r>
          </a:p>
          <a:p>
            <a:endParaRPr lang="en-US" altLang="en-US" sz="2800" b="0" i="0">
              <a:solidFill>
                <a:schemeClr val="bg1"/>
              </a:solidFill>
              <a:latin typeface="Times New Roman" charset="0"/>
            </a:endParaRPr>
          </a:p>
          <a:p>
            <a:r>
              <a:rPr lang="en-US" altLang="en-US" sz="2800" b="0" i="0">
                <a:solidFill>
                  <a:schemeClr val="bg1"/>
                </a:solidFill>
                <a:latin typeface="Times New Roman" charset="0"/>
              </a:rPr>
              <a:t>Bumblebees are great pollinators and are a good “environmental  indicator” insects.  A strong bumblebee population is indicative  of a healthy garden environment.</a:t>
            </a:r>
          </a:p>
          <a:p>
            <a:endParaRPr lang="en-US" altLang="en-US" sz="2800" b="0" i="0">
              <a:solidFill>
                <a:schemeClr val="bg1"/>
              </a:solidFill>
              <a:latin typeface="Times New Roman" charset="0"/>
            </a:endParaRPr>
          </a:p>
          <a:p>
            <a:pPr>
              <a:lnSpc>
                <a:spcPct val="75000"/>
              </a:lnSpc>
            </a:pPr>
            <a:endParaRPr lang="en-US" altLang="en-US" b="0" i="0">
              <a:solidFill>
                <a:schemeClr val="bg1"/>
              </a:solidFill>
              <a:latin typeface="Times New Roman" charset="0"/>
            </a:endParaRPr>
          </a:p>
        </p:txBody>
      </p:sp>
      <p:sp>
        <p:nvSpPr>
          <p:cNvPr id="378887" name="Rectangle 7"/>
          <p:cNvSpPr>
            <a:spLocks noChangeArrowheads="1"/>
          </p:cNvSpPr>
          <p:nvPr/>
        </p:nvSpPr>
        <p:spPr bwMode="auto">
          <a:xfrm>
            <a:off x="5334000" y="6096000"/>
            <a:ext cx="35988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i="0">
                <a:solidFill>
                  <a:srgbClr val="FFFF00"/>
                </a:solidFill>
                <a:latin typeface="GoudyOlSt BT" charset="0"/>
              </a:rPr>
              <a:t>Bumblebees on Asclepias.</a:t>
            </a:r>
            <a:r>
              <a:rPr lang="en-US" altLang="en-US">
                <a:solidFill>
                  <a:srgbClr val="FFFF00"/>
                </a:solidFill>
                <a:latin typeface="GoudyOlSt BT" charset="0"/>
              </a:rPr>
              <a:t> </a:t>
            </a:r>
          </a:p>
        </p:txBody>
      </p:sp>
      <p:sp>
        <p:nvSpPr>
          <p:cNvPr id="378888" name="Rectangle 8"/>
          <p:cNvSpPr>
            <a:spLocks noChangeArrowheads="1"/>
          </p:cNvSpPr>
          <p:nvPr/>
        </p:nvSpPr>
        <p:spPr bwMode="auto">
          <a:xfrm>
            <a:off x="5257800" y="3429000"/>
            <a:ext cx="39512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i="0">
                <a:solidFill>
                  <a:srgbClr val="FFFF00"/>
                </a:solidFill>
                <a:latin typeface="GoudyOlSt BT" charset="0"/>
              </a:rPr>
              <a:t>A Bumblebee on Echinaceae</a:t>
            </a:r>
            <a:r>
              <a:rPr lang="en-US" altLang="en-US">
                <a:solidFill>
                  <a:srgbClr val="FFFF00"/>
                </a:solidFill>
                <a:latin typeface="GoudyOlSt BT" charset="0"/>
              </a:rPr>
              <a:t> </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Slide Number Placeholder 5"/>
          <p:cNvSpPr>
            <a:spLocks noGrp="1"/>
          </p:cNvSpPr>
          <p:nvPr>
            <p:ph type="sldNum" sz="quarter" idx="12"/>
          </p:nvPr>
        </p:nvSpPr>
        <p:spPr/>
        <p:txBody>
          <a:bodyPr/>
          <a:lstStyle/>
          <a:p>
            <a:fld id="{E08198D5-FF53-864B-8DC7-674FDC74C1A5}" type="slidenum">
              <a:rPr lang="en-US" altLang="en-US"/>
              <a:pPr/>
              <a:t>38</a:t>
            </a:fld>
            <a:endParaRPr lang="en-US" altLang="en-US"/>
          </a:p>
        </p:txBody>
      </p:sp>
      <p:sp>
        <p:nvSpPr>
          <p:cNvPr id="547842" name="Rectangle 2"/>
          <p:cNvSpPr>
            <a:spLocks noChangeArrowheads="1"/>
          </p:cNvSpPr>
          <p:nvPr/>
        </p:nvSpPr>
        <p:spPr bwMode="auto">
          <a:xfrm>
            <a:off x="269875" y="1316038"/>
            <a:ext cx="8564563" cy="5032375"/>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endParaRPr lang="en-US" altLang="en-US"/>
          </a:p>
        </p:txBody>
      </p:sp>
      <p:sp>
        <p:nvSpPr>
          <p:cNvPr id="547843" name="Rectangle 3"/>
          <p:cNvSpPr>
            <a:spLocks noGrp="1" noChangeArrowheads="1"/>
          </p:cNvSpPr>
          <p:nvPr>
            <p:ph type="title"/>
          </p:nvPr>
        </p:nvSpPr>
        <p:spPr>
          <a:xfrm>
            <a:off x="693738" y="38100"/>
            <a:ext cx="7772400" cy="1143000"/>
          </a:xfrm>
        </p:spPr>
        <p:txBody>
          <a:bodyPr/>
          <a:lstStyle/>
          <a:p>
            <a:r>
              <a:rPr lang="en-US" altLang="en-US">
                <a:solidFill>
                  <a:srgbClr val="FFFF00"/>
                </a:solidFill>
              </a:rPr>
              <a:t>Bloom - Brood Scheduling**</a:t>
            </a:r>
          </a:p>
        </p:txBody>
      </p:sp>
      <p:graphicFrame>
        <p:nvGraphicFramePr>
          <p:cNvPr id="547970" name="Group 130"/>
          <p:cNvGraphicFramePr>
            <a:graphicFrameLocks noGrp="1"/>
          </p:cNvGraphicFramePr>
          <p:nvPr>
            <p:ph idx="1"/>
          </p:nvPr>
        </p:nvGraphicFramePr>
        <p:xfrm>
          <a:off x="539750" y="1470025"/>
          <a:ext cx="7772400" cy="3956050"/>
        </p:xfrm>
        <a:graphic>
          <a:graphicData uri="http://schemas.openxmlformats.org/drawingml/2006/table">
            <a:tbl>
              <a:tblPr/>
              <a:tblGrid>
                <a:gridCol w="1766888"/>
                <a:gridCol w="1804987"/>
                <a:gridCol w="1382713"/>
                <a:gridCol w="1881187"/>
                <a:gridCol w="936625"/>
              </a:tblGrid>
              <a:tr h="442913">
                <a:tc>
                  <a:txBody>
                    <a:bodyPr/>
                    <a:lstStyle>
                      <a:lvl1pPr>
                        <a:spcBef>
                          <a:spcPct val="20000"/>
                        </a:spcBef>
                        <a:defRPr sz="2800">
                          <a:solidFill>
                            <a:schemeClr val="tx1"/>
                          </a:solidFill>
                          <a:latin typeface="Times New Roman" charset="0"/>
                        </a:defRPr>
                      </a:lvl1pPr>
                      <a:lvl2pPr>
                        <a:spcBef>
                          <a:spcPct val="20000"/>
                        </a:spcBef>
                        <a:defRPr sz="2400">
                          <a:solidFill>
                            <a:schemeClr val="tx1"/>
                          </a:solidFill>
                          <a:latin typeface="Times New Roman" charset="0"/>
                        </a:defRPr>
                      </a:lvl2pPr>
                      <a:lvl3pPr>
                        <a:spcBef>
                          <a:spcPct val="20000"/>
                        </a:spcBef>
                        <a:defRPr sz="2000">
                          <a:solidFill>
                            <a:schemeClr val="tx1"/>
                          </a:solidFill>
                          <a:latin typeface="Times New Roman" charset="0"/>
                        </a:defRPr>
                      </a:lvl3pPr>
                      <a:lvl4pPr>
                        <a:spcBef>
                          <a:spcPct val="20000"/>
                        </a:spcBef>
                        <a:defRPr>
                          <a:solidFill>
                            <a:schemeClr val="tx1"/>
                          </a:solidFill>
                          <a:latin typeface="Times New Roman" charset="0"/>
                        </a:defRPr>
                      </a:lvl4pPr>
                      <a:lvl5pPr>
                        <a:spcBef>
                          <a:spcPct val="20000"/>
                        </a:spcBef>
                        <a:defRPr>
                          <a:solidFill>
                            <a:schemeClr val="tx1"/>
                          </a:solidFill>
                          <a:latin typeface="Times New Roman" charset="0"/>
                        </a:defRPr>
                      </a:lvl5pPr>
                      <a:lvl6pPr fontAlgn="base">
                        <a:spcBef>
                          <a:spcPct val="20000"/>
                        </a:spcBef>
                        <a:spcAft>
                          <a:spcPct val="0"/>
                        </a:spcAft>
                        <a:defRPr>
                          <a:solidFill>
                            <a:schemeClr val="tx1"/>
                          </a:solidFill>
                          <a:latin typeface="Times New Roman" charset="0"/>
                        </a:defRPr>
                      </a:lvl6pPr>
                      <a:lvl7pPr fontAlgn="base">
                        <a:spcBef>
                          <a:spcPct val="20000"/>
                        </a:spcBef>
                        <a:spcAft>
                          <a:spcPct val="0"/>
                        </a:spcAft>
                        <a:defRPr>
                          <a:solidFill>
                            <a:schemeClr val="tx1"/>
                          </a:solidFill>
                          <a:latin typeface="Times New Roman" charset="0"/>
                        </a:defRPr>
                      </a:lvl7pPr>
                      <a:lvl8pPr fontAlgn="base">
                        <a:spcBef>
                          <a:spcPct val="20000"/>
                        </a:spcBef>
                        <a:spcAft>
                          <a:spcPct val="0"/>
                        </a:spcAft>
                        <a:defRPr>
                          <a:solidFill>
                            <a:schemeClr val="tx1"/>
                          </a:solidFill>
                          <a:latin typeface="Times New Roman" charset="0"/>
                        </a:defRPr>
                      </a:lvl8pPr>
                      <a:lvl9pPr fontAlgn="base">
                        <a:spcBef>
                          <a:spcPct val="20000"/>
                        </a:spcBef>
                        <a:spcAft>
                          <a:spcPct val="0"/>
                        </a:spcAft>
                        <a:defRPr>
                          <a:solidFill>
                            <a:schemeClr val="tx1"/>
                          </a:solidFill>
                          <a:latin typeface="Times New Roman"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0" i="0" u="none" strike="noStrike" cap="none" normalizeH="0" baseline="0">
                          <a:ln>
                            <a:noFill/>
                          </a:ln>
                          <a:solidFill>
                            <a:schemeClr val="tx1"/>
                          </a:solidFill>
                          <a:effectLst/>
                          <a:latin typeface="Times New Roman" charset="0"/>
                        </a:rPr>
                        <a:t>Butterfly</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charset="0"/>
                        </a:defRPr>
                      </a:lvl1pPr>
                      <a:lvl2pPr>
                        <a:spcBef>
                          <a:spcPct val="20000"/>
                        </a:spcBef>
                        <a:defRPr sz="2400">
                          <a:solidFill>
                            <a:schemeClr val="tx1"/>
                          </a:solidFill>
                          <a:latin typeface="Times New Roman" charset="0"/>
                        </a:defRPr>
                      </a:lvl2pPr>
                      <a:lvl3pPr>
                        <a:spcBef>
                          <a:spcPct val="20000"/>
                        </a:spcBef>
                        <a:defRPr sz="2000">
                          <a:solidFill>
                            <a:schemeClr val="tx1"/>
                          </a:solidFill>
                          <a:latin typeface="Times New Roman" charset="0"/>
                        </a:defRPr>
                      </a:lvl3pPr>
                      <a:lvl4pPr>
                        <a:spcBef>
                          <a:spcPct val="20000"/>
                        </a:spcBef>
                        <a:defRPr>
                          <a:solidFill>
                            <a:schemeClr val="tx1"/>
                          </a:solidFill>
                          <a:latin typeface="Times New Roman" charset="0"/>
                        </a:defRPr>
                      </a:lvl4pPr>
                      <a:lvl5pPr>
                        <a:spcBef>
                          <a:spcPct val="20000"/>
                        </a:spcBef>
                        <a:defRPr>
                          <a:solidFill>
                            <a:schemeClr val="tx1"/>
                          </a:solidFill>
                          <a:latin typeface="Times New Roman" charset="0"/>
                        </a:defRPr>
                      </a:lvl5pPr>
                      <a:lvl6pPr fontAlgn="base">
                        <a:spcBef>
                          <a:spcPct val="20000"/>
                        </a:spcBef>
                        <a:spcAft>
                          <a:spcPct val="0"/>
                        </a:spcAft>
                        <a:defRPr>
                          <a:solidFill>
                            <a:schemeClr val="tx1"/>
                          </a:solidFill>
                          <a:latin typeface="Times New Roman" charset="0"/>
                        </a:defRPr>
                      </a:lvl6pPr>
                      <a:lvl7pPr fontAlgn="base">
                        <a:spcBef>
                          <a:spcPct val="20000"/>
                        </a:spcBef>
                        <a:spcAft>
                          <a:spcPct val="0"/>
                        </a:spcAft>
                        <a:defRPr>
                          <a:solidFill>
                            <a:schemeClr val="tx1"/>
                          </a:solidFill>
                          <a:latin typeface="Times New Roman" charset="0"/>
                        </a:defRPr>
                      </a:lvl7pPr>
                      <a:lvl8pPr fontAlgn="base">
                        <a:spcBef>
                          <a:spcPct val="20000"/>
                        </a:spcBef>
                        <a:spcAft>
                          <a:spcPct val="0"/>
                        </a:spcAft>
                        <a:defRPr>
                          <a:solidFill>
                            <a:schemeClr val="tx1"/>
                          </a:solidFill>
                          <a:latin typeface="Times New Roman" charset="0"/>
                        </a:defRPr>
                      </a:lvl8pPr>
                      <a:lvl9pPr fontAlgn="base">
                        <a:spcBef>
                          <a:spcPct val="20000"/>
                        </a:spcBef>
                        <a:spcAft>
                          <a:spcPct val="0"/>
                        </a:spcAft>
                        <a:defRPr>
                          <a:solidFill>
                            <a:schemeClr val="tx1"/>
                          </a:solidFill>
                          <a:latin typeface="Times New Roman"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0" i="0" u="none" strike="noStrike" cap="none" normalizeH="0" baseline="0">
                          <a:ln>
                            <a:noFill/>
                          </a:ln>
                          <a:solidFill>
                            <a:schemeClr val="tx1"/>
                          </a:solidFill>
                          <a:effectLst/>
                          <a:latin typeface="Times New Roman" charset="0"/>
                        </a:rPr>
                        <a:t>Brood Weeks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charset="0"/>
                        </a:defRPr>
                      </a:lvl1pPr>
                      <a:lvl2pPr>
                        <a:spcBef>
                          <a:spcPct val="20000"/>
                        </a:spcBef>
                        <a:defRPr sz="2400">
                          <a:solidFill>
                            <a:schemeClr val="tx1"/>
                          </a:solidFill>
                          <a:latin typeface="Times New Roman" charset="0"/>
                        </a:defRPr>
                      </a:lvl2pPr>
                      <a:lvl3pPr>
                        <a:spcBef>
                          <a:spcPct val="20000"/>
                        </a:spcBef>
                        <a:defRPr sz="2000">
                          <a:solidFill>
                            <a:schemeClr val="tx1"/>
                          </a:solidFill>
                          <a:latin typeface="Times New Roman" charset="0"/>
                        </a:defRPr>
                      </a:lvl3pPr>
                      <a:lvl4pPr>
                        <a:spcBef>
                          <a:spcPct val="20000"/>
                        </a:spcBef>
                        <a:defRPr>
                          <a:solidFill>
                            <a:schemeClr val="tx1"/>
                          </a:solidFill>
                          <a:latin typeface="Times New Roman" charset="0"/>
                        </a:defRPr>
                      </a:lvl4pPr>
                      <a:lvl5pPr>
                        <a:spcBef>
                          <a:spcPct val="20000"/>
                        </a:spcBef>
                        <a:defRPr>
                          <a:solidFill>
                            <a:schemeClr val="tx1"/>
                          </a:solidFill>
                          <a:latin typeface="Times New Roman" charset="0"/>
                        </a:defRPr>
                      </a:lvl5pPr>
                      <a:lvl6pPr fontAlgn="base">
                        <a:spcBef>
                          <a:spcPct val="20000"/>
                        </a:spcBef>
                        <a:spcAft>
                          <a:spcPct val="0"/>
                        </a:spcAft>
                        <a:defRPr>
                          <a:solidFill>
                            <a:schemeClr val="tx1"/>
                          </a:solidFill>
                          <a:latin typeface="Times New Roman" charset="0"/>
                        </a:defRPr>
                      </a:lvl6pPr>
                      <a:lvl7pPr fontAlgn="base">
                        <a:spcBef>
                          <a:spcPct val="20000"/>
                        </a:spcBef>
                        <a:spcAft>
                          <a:spcPct val="0"/>
                        </a:spcAft>
                        <a:defRPr>
                          <a:solidFill>
                            <a:schemeClr val="tx1"/>
                          </a:solidFill>
                          <a:latin typeface="Times New Roman" charset="0"/>
                        </a:defRPr>
                      </a:lvl7pPr>
                      <a:lvl8pPr fontAlgn="base">
                        <a:spcBef>
                          <a:spcPct val="20000"/>
                        </a:spcBef>
                        <a:spcAft>
                          <a:spcPct val="0"/>
                        </a:spcAft>
                        <a:defRPr>
                          <a:solidFill>
                            <a:schemeClr val="tx1"/>
                          </a:solidFill>
                          <a:latin typeface="Times New Roman" charset="0"/>
                        </a:defRPr>
                      </a:lvl8pPr>
                      <a:lvl9pPr fontAlgn="base">
                        <a:spcBef>
                          <a:spcPct val="20000"/>
                        </a:spcBef>
                        <a:spcAft>
                          <a:spcPct val="0"/>
                        </a:spcAft>
                        <a:defRPr>
                          <a:solidFill>
                            <a:schemeClr val="tx1"/>
                          </a:solidFill>
                          <a:latin typeface="Times New Roman"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0" i="0" u="none" strike="noStrike" cap="none" normalizeH="0" baseline="0">
                          <a:ln>
                            <a:noFill/>
                          </a:ln>
                          <a:solidFill>
                            <a:schemeClr val="tx1"/>
                          </a:solidFill>
                          <a:effectLst/>
                          <a:latin typeface="Times New Roman" charset="0"/>
                        </a:rPr>
                        <a:t>Plant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charset="0"/>
                        </a:defRPr>
                      </a:lvl1pPr>
                      <a:lvl2pPr>
                        <a:spcBef>
                          <a:spcPct val="20000"/>
                        </a:spcBef>
                        <a:defRPr sz="2400">
                          <a:solidFill>
                            <a:schemeClr val="tx1"/>
                          </a:solidFill>
                          <a:latin typeface="Times New Roman" charset="0"/>
                        </a:defRPr>
                      </a:lvl2pPr>
                      <a:lvl3pPr>
                        <a:spcBef>
                          <a:spcPct val="20000"/>
                        </a:spcBef>
                        <a:defRPr sz="2000">
                          <a:solidFill>
                            <a:schemeClr val="tx1"/>
                          </a:solidFill>
                          <a:latin typeface="Times New Roman" charset="0"/>
                        </a:defRPr>
                      </a:lvl3pPr>
                      <a:lvl4pPr>
                        <a:spcBef>
                          <a:spcPct val="20000"/>
                        </a:spcBef>
                        <a:defRPr>
                          <a:solidFill>
                            <a:schemeClr val="tx1"/>
                          </a:solidFill>
                          <a:latin typeface="Times New Roman" charset="0"/>
                        </a:defRPr>
                      </a:lvl4pPr>
                      <a:lvl5pPr>
                        <a:spcBef>
                          <a:spcPct val="20000"/>
                        </a:spcBef>
                        <a:defRPr>
                          <a:solidFill>
                            <a:schemeClr val="tx1"/>
                          </a:solidFill>
                          <a:latin typeface="Times New Roman" charset="0"/>
                        </a:defRPr>
                      </a:lvl5pPr>
                      <a:lvl6pPr fontAlgn="base">
                        <a:spcBef>
                          <a:spcPct val="20000"/>
                        </a:spcBef>
                        <a:spcAft>
                          <a:spcPct val="0"/>
                        </a:spcAft>
                        <a:defRPr>
                          <a:solidFill>
                            <a:schemeClr val="tx1"/>
                          </a:solidFill>
                          <a:latin typeface="Times New Roman" charset="0"/>
                        </a:defRPr>
                      </a:lvl6pPr>
                      <a:lvl7pPr fontAlgn="base">
                        <a:spcBef>
                          <a:spcPct val="20000"/>
                        </a:spcBef>
                        <a:spcAft>
                          <a:spcPct val="0"/>
                        </a:spcAft>
                        <a:defRPr>
                          <a:solidFill>
                            <a:schemeClr val="tx1"/>
                          </a:solidFill>
                          <a:latin typeface="Times New Roman" charset="0"/>
                        </a:defRPr>
                      </a:lvl7pPr>
                      <a:lvl8pPr fontAlgn="base">
                        <a:spcBef>
                          <a:spcPct val="20000"/>
                        </a:spcBef>
                        <a:spcAft>
                          <a:spcPct val="0"/>
                        </a:spcAft>
                        <a:defRPr>
                          <a:solidFill>
                            <a:schemeClr val="tx1"/>
                          </a:solidFill>
                          <a:latin typeface="Times New Roman" charset="0"/>
                        </a:defRPr>
                      </a:lvl8pPr>
                      <a:lvl9pPr fontAlgn="base">
                        <a:spcBef>
                          <a:spcPct val="20000"/>
                        </a:spcBef>
                        <a:spcAft>
                          <a:spcPct val="0"/>
                        </a:spcAft>
                        <a:defRPr>
                          <a:solidFill>
                            <a:schemeClr val="tx1"/>
                          </a:solidFill>
                          <a:latin typeface="Times New Roman"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0" i="0" u="none" strike="noStrike" cap="none" normalizeH="0" baseline="0">
                          <a:ln>
                            <a:noFill/>
                          </a:ln>
                          <a:solidFill>
                            <a:schemeClr val="tx1"/>
                          </a:solidFill>
                          <a:effectLst/>
                          <a:latin typeface="Times New Roman" charset="0"/>
                        </a:rPr>
                        <a:t>Weeks In Bloom</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charset="0"/>
                        </a:defRPr>
                      </a:lvl1pPr>
                      <a:lvl2pPr>
                        <a:spcBef>
                          <a:spcPct val="20000"/>
                        </a:spcBef>
                        <a:defRPr sz="2400">
                          <a:solidFill>
                            <a:schemeClr val="tx1"/>
                          </a:solidFill>
                          <a:latin typeface="Times New Roman" charset="0"/>
                        </a:defRPr>
                      </a:lvl2pPr>
                      <a:lvl3pPr>
                        <a:spcBef>
                          <a:spcPct val="20000"/>
                        </a:spcBef>
                        <a:defRPr sz="2000">
                          <a:solidFill>
                            <a:schemeClr val="tx1"/>
                          </a:solidFill>
                          <a:latin typeface="Times New Roman" charset="0"/>
                        </a:defRPr>
                      </a:lvl3pPr>
                      <a:lvl4pPr>
                        <a:spcBef>
                          <a:spcPct val="20000"/>
                        </a:spcBef>
                        <a:defRPr>
                          <a:solidFill>
                            <a:schemeClr val="tx1"/>
                          </a:solidFill>
                          <a:latin typeface="Times New Roman" charset="0"/>
                        </a:defRPr>
                      </a:lvl4pPr>
                      <a:lvl5pPr>
                        <a:spcBef>
                          <a:spcPct val="20000"/>
                        </a:spcBef>
                        <a:defRPr>
                          <a:solidFill>
                            <a:schemeClr val="tx1"/>
                          </a:solidFill>
                          <a:latin typeface="Times New Roman" charset="0"/>
                        </a:defRPr>
                      </a:lvl5pPr>
                      <a:lvl6pPr fontAlgn="base">
                        <a:spcBef>
                          <a:spcPct val="20000"/>
                        </a:spcBef>
                        <a:spcAft>
                          <a:spcPct val="0"/>
                        </a:spcAft>
                        <a:defRPr>
                          <a:solidFill>
                            <a:schemeClr val="tx1"/>
                          </a:solidFill>
                          <a:latin typeface="Times New Roman" charset="0"/>
                        </a:defRPr>
                      </a:lvl6pPr>
                      <a:lvl7pPr fontAlgn="base">
                        <a:spcBef>
                          <a:spcPct val="20000"/>
                        </a:spcBef>
                        <a:spcAft>
                          <a:spcPct val="0"/>
                        </a:spcAft>
                        <a:defRPr>
                          <a:solidFill>
                            <a:schemeClr val="tx1"/>
                          </a:solidFill>
                          <a:latin typeface="Times New Roman" charset="0"/>
                        </a:defRPr>
                      </a:lvl7pPr>
                      <a:lvl8pPr fontAlgn="base">
                        <a:spcBef>
                          <a:spcPct val="20000"/>
                        </a:spcBef>
                        <a:spcAft>
                          <a:spcPct val="0"/>
                        </a:spcAft>
                        <a:defRPr>
                          <a:solidFill>
                            <a:schemeClr val="tx1"/>
                          </a:solidFill>
                          <a:latin typeface="Times New Roman" charset="0"/>
                        </a:defRPr>
                      </a:lvl8pPr>
                      <a:lvl9pPr fontAlgn="base">
                        <a:spcBef>
                          <a:spcPct val="20000"/>
                        </a:spcBef>
                        <a:spcAft>
                          <a:spcPct val="0"/>
                        </a:spcAft>
                        <a:defRPr>
                          <a:solidFill>
                            <a:schemeClr val="tx1"/>
                          </a:solidFill>
                          <a:latin typeface="Times New Roman"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0" i="0" u="none" strike="noStrike" cap="none" normalizeH="0" baseline="0">
                          <a:ln>
                            <a:noFill/>
                          </a:ln>
                          <a:solidFill>
                            <a:schemeClr val="tx1"/>
                          </a:solidFill>
                          <a:effectLst/>
                          <a:latin typeface="Times New Roman" charset="0"/>
                        </a:rPr>
                        <a:t>PercentMatch</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90513">
                <a:tc>
                  <a:txBody>
                    <a:bodyPr/>
                    <a:lstStyle>
                      <a:lvl1pPr>
                        <a:spcBef>
                          <a:spcPct val="20000"/>
                        </a:spcBef>
                        <a:defRPr sz="2800">
                          <a:solidFill>
                            <a:schemeClr val="tx1"/>
                          </a:solidFill>
                          <a:latin typeface="Times New Roman" charset="0"/>
                        </a:defRPr>
                      </a:lvl1pPr>
                      <a:lvl2pPr>
                        <a:spcBef>
                          <a:spcPct val="20000"/>
                        </a:spcBef>
                        <a:defRPr sz="2400">
                          <a:solidFill>
                            <a:schemeClr val="tx1"/>
                          </a:solidFill>
                          <a:latin typeface="Times New Roman" charset="0"/>
                        </a:defRPr>
                      </a:lvl2pPr>
                      <a:lvl3pPr>
                        <a:spcBef>
                          <a:spcPct val="20000"/>
                        </a:spcBef>
                        <a:defRPr sz="2000">
                          <a:solidFill>
                            <a:schemeClr val="tx1"/>
                          </a:solidFill>
                          <a:latin typeface="Times New Roman" charset="0"/>
                        </a:defRPr>
                      </a:lvl3pPr>
                      <a:lvl4pPr>
                        <a:spcBef>
                          <a:spcPct val="20000"/>
                        </a:spcBef>
                        <a:defRPr>
                          <a:solidFill>
                            <a:schemeClr val="tx1"/>
                          </a:solidFill>
                          <a:latin typeface="Times New Roman" charset="0"/>
                        </a:defRPr>
                      </a:lvl4pPr>
                      <a:lvl5pPr>
                        <a:spcBef>
                          <a:spcPct val="20000"/>
                        </a:spcBef>
                        <a:defRPr>
                          <a:solidFill>
                            <a:schemeClr val="tx1"/>
                          </a:solidFill>
                          <a:latin typeface="Times New Roman" charset="0"/>
                        </a:defRPr>
                      </a:lvl5pPr>
                      <a:lvl6pPr fontAlgn="base">
                        <a:spcBef>
                          <a:spcPct val="20000"/>
                        </a:spcBef>
                        <a:spcAft>
                          <a:spcPct val="0"/>
                        </a:spcAft>
                        <a:defRPr>
                          <a:solidFill>
                            <a:schemeClr val="tx1"/>
                          </a:solidFill>
                          <a:latin typeface="Times New Roman" charset="0"/>
                        </a:defRPr>
                      </a:lvl6pPr>
                      <a:lvl7pPr fontAlgn="base">
                        <a:spcBef>
                          <a:spcPct val="20000"/>
                        </a:spcBef>
                        <a:spcAft>
                          <a:spcPct val="0"/>
                        </a:spcAft>
                        <a:defRPr>
                          <a:solidFill>
                            <a:schemeClr val="tx1"/>
                          </a:solidFill>
                          <a:latin typeface="Times New Roman" charset="0"/>
                        </a:defRPr>
                      </a:lvl7pPr>
                      <a:lvl8pPr fontAlgn="base">
                        <a:spcBef>
                          <a:spcPct val="20000"/>
                        </a:spcBef>
                        <a:spcAft>
                          <a:spcPct val="0"/>
                        </a:spcAft>
                        <a:defRPr>
                          <a:solidFill>
                            <a:schemeClr val="tx1"/>
                          </a:solidFill>
                          <a:latin typeface="Times New Roman" charset="0"/>
                        </a:defRPr>
                      </a:lvl8pPr>
                      <a:lvl9pPr fontAlgn="base">
                        <a:spcBef>
                          <a:spcPct val="20000"/>
                        </a:spcBef>
                        <a:spcAft>
                          <a:spcPct val="0"/>
                        </a:spcAft>
                        <a:defRPr>
                          <a:solidFill>
                            <a:schemeClr val="tx1"/>
                          </a:solidFill>
                          <a:latin typeface="Times New Roman"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600" b="1" i="0" u="none" strike="noStrike" cap="none" normalizeH="0" baseline="0">
                          <a:ln>
                            <a:noFill/>
                          </a:ln>
                          <a:solidFill>
                            <a:schemeClr val="tx1"/>
                          </a:solidFill>
                          <a:effectLst/>
                          <a:latin typeface="Times New Roman" charset="0"/>
                        </a:rPr>
                        <a:t>Monarch</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charset="0"/>
                        </a:defRPr>
                      </a:lvl1pPr>
                      <a:lvl2pPr>
                        <a:spcBef>
                          <a:spcPct val="20000"/>
                        </a:spcBef>
                        <a:defRPr sz="2400">
                          <a:solidFill>
                            <a:schemeClr val="tx1"/>
                          </a:solidFill>
                          <a:latin typeface="Times New Roman" charset="0"/>
                        </a:defRPr>
                      </a:lvl2pPr>
                      <a:lvl3pPr>
                        <a:spcBef>
                          <a:spcPct val="20000"/>
                        </a:spcBef>
                        <a:defRPr sz="2000">
                          <a:solidFill>
                            <a:schemeClr val="tx1"/>
                          </a:solidFill>
                          <a:latin typeface="Times New Roman" charset="0"/>
                        </a:defRPr>
                      </a:lvl3pPr>
                      <a:lvl4pPr>
                        <a:spcBef>
                          <a:spcPct val="20000"/>
                        </a:spcBef>
                        <a:defRPr>
                          <a:solidFill>
                            <a:schemeClr val="tx1"/>
                          </a:solidFill>
                          <a:latin typeface="Times New Roman" charset="0"/>
                        </a:defRPr>
                      </a:lvl4pPr>
                      <a:lvl5pPr>
                        <a:spcBef>
                          <a:spcPct val="20000"/>
                        </a:spcBef>
                        <a:defRPr>
                          <a:solidFill>
                            <a:schemeClr val="tx1"/>
                          </a:solidFill>
                          <a:latin typeface="Times New Roman" charset="0"/>
                        </a:defRPr>
                      </a:lvl5pPr>
                      <a:lvl6pPr fontAlgn="base">
                        <a:spcBef>
                          <a:spcPct val="20000"/>
                        </a:spcBef>
                        <a:spcAft>
                          <a:spcPct val="0"/>
                        </a:spcAft>
                        <a:defRPr>
                          <a:solidFill>
                            <a:schemeClr val="tx1"/>
                          </a:solidFill>
                          <a:latin typeface="Times New Roman" charset="0"/>
                        </a:defRPr>
                      </a:lvl6pPr>
                      <a:lvl7pPr fontAlgn="base">
                        <a:spcBef>
                          <a:spcPct val="20000"/>
                        </a:spcBef>
                        <a:spcAft>
                          <a:spcPct val="0"/>
                        </a:spcAft>
                        <a:defRPr>
                          <a:solidFill>
                            <a:schemeClr val="tx1"/>
                          </a:solidFill>
                          <a:latin typeface="Times New Roman" charset="0"/>
                        </a:defRPr>
                      </a:lvl7pPr>
                      <a:lvl8pPr fontAlgn="base">
                        <a:spcBef>
                          <a:spcPct val="20000"/>
                        </a:spcBef>
                        <a:spcAft>
                          <a:spcPct val="0"/>
                        </a:spcAft>
                        <a:defRPr>
                          <a:solidFill>
                            <a:schemeClr val="tx1"/>
                          </a:solidFill>
                          <a:latin typeface="Times New Roman" charset="0"/>
                        </a:defRPr>
                      </a:lvl8pPr>
                      <a:lvl9pPr fontAlgn="base">
                        <a:spcBef>
                          <a:spcPct val="20000"/>
                        </a:spcBef>
                        <a:spcAft>
                          <a:spcPct val="0"/>
                        </a:spcAft>
                        <a:defRPr>
                          <a:solidFill>
                            <a:schemeClr val="tx1"/>
                          </a:solidFill>
                          <a:latin typeface="Times New Roman"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600" b="0" i="0" u="none" strike="noStrike" cap="none" normalizeH="0" baseline="0">
                          <a:ln>
                            <a:noFill/>
                          </a:ln>
                          <a:solidFill>
                            <a:schemeClr val="tx1"/>
                          </a:solidFill>
                          <a:effectLst/>
                          <a:latin typeface="Times New Roman" charset="0"/>
                        </a:rPr>
                        <a:t>May 15-Jun 15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charset="0"/>
                        </a:defRPr>
                      </a:lvl1pPr>
                      <a:lvl2pPr>
                        <a:spcBef>
                          <a:spcPct val="20000"/>
                        </a:spcBef>
                        <a:defRPr sz="2400">
                          <a:solidFill>
                            <a:schemeClr val="tx1"/>
                          </a:solidFill>
                          <a:latin typeface="Times New Roman" charset="0"/>
                        </a:defRPr>
                      </a:lvl2pPr>
                      <a:lvl3pPr>
                        <a:spcBef>
                          <a:spcPct val="20000"/>
                        </a:spcBef>
                        <a:defRPr sz="2000">
                          <a:solidFill>
                            <a:schemeClr val="tx1"/>
                          </a:solidFill>
                          <a:latin typeface="Times New Roman" charset="0"/>
                        </a:defRPr>
                      </a:lvl3pPr>
                      <a:lvl4pPr>
                        <a:spcBef>
                          <a:spcPct val="20000"/>
                        </a:spcBef>
                        <a:defRPr>
                          <a:solidFill>
                            <a:schemeClr val="tx1"/>
                          </a:solidFill>
                          <a:latin typeface="Times New Roman" charset="0"/>
                        </a:defRPr>
                      </a:lvl4pPr>
                      <a:lvl5pPr>
                        <a:spcBef>
                          <a:spcPct val="20000"/>
                        </a:spcBef>
                        <a:defRPr>
                          <a:solidFill>
                            <a:schemeClr val="tx1"/>
                          </a:solidFill>
                          <a:latin typeface="Times New Roman" charset="0"/>
                        </a:defRPr>
                      </a:lvl5pPr>
                      <a:lvl6pPr fontAlgn="base">
                        <a:spcBef>
                          <a:spcPct val="20000"/>
                        </a:spcBef>
                        <a:spcAft>
                          <a:spcPct val="0"/>
                        </a:spcAft>
                        <a:defRPr>
                          <a:solidFill>
                            <a:schemeClr val="tx1"/>
                          </a:solidFill>
                          <a:latin typeface="Times New Roman" charset="0"/>
                        </a:defRPr>
                      </a:lvl6pPr>
                      <a:lvl7pPr fontAlgn="base">
                        <a:spcBef>
                          <a:spcPct val="20000"/>
                        </a:spcBef>
                        <a:spcAft>
                          <a:spcPct val="0"/>
                        </a:spcAft>
                        <a:defRPr>
                          <a:solidFill>
                            <a:schemeClr val="tx1"/>
                          </a:solidFill>
                          <a:latin typeface="Times New Roman" charset="0"/>
                        </a:defRPr>
                      </a:lvl7pPr>
                      <a:lvl8pPr fontAlgn="base">
                        <a:spcBef>
                          <a:spcPct val="20000"/>
                        </a:spcBef>
                        <a:spcAft>
                          <a:spcPct val="0"/>
                        </a:spcAft>
                        <a:defRPr>
                          <a:solidFill>
                            <a:schemeClr val="tx1"/>
                          </a:solidFill>
                          <a:latin typeface="Times New Roman" charset="0"/>
                        </a:defRPr>
                      </a:lvl8pPr>
                      <a:lvl9pPr fontAlgn="base">
                        <a:spcBef>
                          <a:spcPct val="20000"/>
                        </a:spcBef>
                        <a:spcAft>
                          <a:spcPct val="0"/>
                        </a:spcAft>
                        <a:defRPr>
                          <a:solidFill>
                            <a:schemeClr val="tx1"/>
                          </a:solidFill>
                          <a:latin typeface="Times New Roman"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600" b="1" i="0" u="none" strike="noStrike" cap="none" normalizeH="0" baseline="0">
                          <a:ln>
                            <a:noFill/>
                          </a:ln>
                          <a:solidFill>
                            <a:schemeClr val="tx1"/>
                          </a:solidFill>
                          <a:effectLst/>
                          <a:latin typeface="Times New Roman" charset="0"/>
                        </a:rPr>
                        <a:t>Asclepias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charset="0"/>
                        </a:defRPr>
                      </a:lvl1pPr>
                      <a:lvl2pPr>
                        <a:spcBef>
                          <a:spcPct val="20000"/>
                        </a:spcBef>
                        <a:defRPr sz="2400">
                          <a:solidFill>
                            <a:schemeClr val="tx1"/>
                          </a:solidFill>
                          <a:latin typeface="Times New Roman" charset="0"/>
                        </a:defRPr>
                      </a:lvl2pPr>
                      <a:lvl3pPr>
                        <a:spcBef>
                          <a:spcPct val="20000"/>
                        </a:spcBef>
                        <a:defRPr sz="2000">
                          <a:solidFill>
                            <a:schemeClr val="tx1"/>
                          </a:solidFill>
                          <a:latin typeface="Times New Roman" charset="0"/>
                        </a:defRPr>
                      </a:lvl3pPr>
                      <a:lvl4pPr>
                        <a:spcBef>
                          <a:spcPct val="20000"/>
                        </a:spcBef>
                        <a:defRPr>
                          <a:solidFill>
                            <a:schemeClr val="tx1"/>
                          </a:solidFill>
                          <a:latin typeface="Times New Roman" charset="0"/>
                        </a:defRPr>
                      </a:lvl4pPr>
                      <a:lvl5pPr>
                        <a:spcBef>
                          <a:spcPct val="20000"/>
                        </a:spcBef>
                        <a:defRPr>
                          <a:solidFill>
                            <a:schemeClr val="tx1"/>
                          </a:solidFill>
                          <a:latin typeface="Times New Roman" charset="0"/>
                        </a:defRPr>
                      </a:lvl5pPr>
                      <a:lvl6pPr fontAlgn="base">
                        <a:spcBef>
                          <a:spcPct val="20000"/>
                        </a:spcBef>
                        <a:spcAft>
                          <a:spcPct val="0"/>
                        </a:spcAft>
                        <a:defRPr>
                          <a:solidFill>
                            <a:schemeClr val="tx1"/>
                          </a:solidFill>
                          <a:latin typeface="Times New Roman" charset="0"/>
                        </a:defRPr>
                      </a:lvl6pPr>
                      <a:lvl7pPr fontAlgn="base">
                        <a:spcBef>
                          <a:spcPct val="20000"/>
                        </a:spcBef>
                        <a:spcAft>
                          <a:spcPct val="0"/>
                        </a:spcAft>
                        <a:defRPr>
                          <a:solidFill>
                            <a:schemeClr val="tx1"/>
                          </a:solidFill>
                          <a:latin typeface="Times New Roman" charset="0"/>
                        </a:defRPr>
                      </a:lvl7pPr>
                      <a:lvl8pPr fontAlgn="base">
                        <a:spcBef>
                          <a:spcPct val="20000"/>
                        </a:spcBef>
                        <a:spcAft>
                          <a:spcPct val="0"/>
                        </a:spcAft>
                        <a:defRPr>
                          <a:solidFill>
                            <a:schemeClr val="tx1"/>
                          </a:solidFill>
                          <a:latin typeface="Times New Roman" charset="0"/>
                        </a:defRPr>
                      </a:lvl8pPr>
                      <a:lvl9pPr fontAlgn="base">
                        <a:spcBef>
                          <a:spcPct val="20000"/>
                        </a:spcBef>
                        <a:spcAft>
                          <a:spcPct val="0"/>
                        </a:spcAft>
                        <a:defRPr>
                          <a:solidFill>
                            <a:schemeClr val="tx1"/>
                          </a:solidFill>
                          <a:latin typeface="Times New Roman"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600" b="0" i="0" u="none" strike="noStrike" cap="none" normalizeH="0" baseline="0">
                          <a:ln>
                            <a:noFill/>
                          </a:ln>
                          <a:solidFill>
                            <a:schemeClr val="tx1"/>
                          </a:solidFill>
                          <a:effectLst/>
                          <a:latin typeface="Times New Roman" charset="0"/>
                        </a:rPr>
                        <a:t>May 25 – Jun 15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charset="0"/>
                        </a:defRPr>
                      </a:lvl1pPr>
                      <a:lvl2pPr>
                        <a:spcBef>
                          <a:spcPct val="20000"/>
                        </a:spcBef>
                        <a:defRPr sz="2400">
                          <a:solidFill>
                            <a:schemeClr val="tx1"/>
                          </a:solidFill>
                          <a:latin typeface="Times New Roman" charset="0"/>
                        </a:defRPr>
                      </a:lvl2pPr>
                      <a:lvl3pPr>
                        <a:spcBef>
                          <a:spcPct val="20000"/>
                        </a:spcBef>
                        <a:defRPr sz="2000">
                          <a:solidFill>
                            <a:schemeClr val="tx1"/>
                          </a:solidFill>
                          <a:latin typeface="Times New Roman" charset="0"/>
                        </a:defRPr>
                      </a:lvl3pPr>
                      <a:lvl4pPr>
                        <a:spcBef>
                          <a:spcPct val="20000"/>
                        </a:spcBef>
                        <a:defRPr>
                          <a:solidFill>
                            <a:schemeClr val="tx1"/>
                          </a:solidFill>
                          <a:latin typeface="Times New Roman" charset="0"/>
                        </a:defRPr>
                      </a:lvl4pPr>
                      <a:lvl5pPr>
                        <a:spcBef>
                          <a:spcPct val="20000"/>
                        </a:spcBef>
                        <a:defRPr>
                          <a:solidFill>
                            <a:schemeClr val="tx1"/>
                          </a:solidFill>
                          <a:latin typeface="Times New Roman" charset="0"/>
                        </a:defRPr>
                      </a:lvl5pPr>
                      <a:lvl6pPr fontAlgn="base">
                        <a:spcBef>
                          <a:spcPct val="20000"/>
                        </a:spcBef>
                        <a:spcAft>
                          <a:spcPct val="0"/>
                        </a:spcAft>
                        <a:defRPr>
                          <a:solidFill>
                            <a:schemeClr val="tx1"/>
                          </a:solidFill>
                          <a:latin typeface="Times New Roman" charset="0"/>
                        </a:defRPr>
                      </a:lvl6pPr>
                      <a:lvl7pPr fontAlgn="base">
                        <a:spcBef>
                          <a:spcPct val="20000"/>
                        </a:spcBef>
                        <a:spcAft>
                          <a:spcPct val="0"/>
                        </a:spcAft>
                        <a:defRPr>
                          <a:solidFill>
                            <a:schemeClr val="tx1"/>
                          </a:solidFill>
                          <a:latin typeface="Times New Roman" charset="0"/>
                        </a:defRPr>
                      </a:lvl7pPr>
                      <a:lvl8pPr fontAlgn="base">
                        <a:spcBef>
                          <a:spcPct val="20000"/>
                        </a:spcBef>
                        <a:spcAft>
                          <a:spcPct val="0"/>
                        </a:spcAft>
                        <a:defRPr>
                          <a:solidFill>
                            <a:schemeClr val="tx1"/>
                          </a:solidFill>
                          <a:latin typeface="Times New Roman" charset="0"/>
                        </a:defRPr>
                      </a:lvl8pPr>
                      <a:lvl9pPr fontAlgn="base">
                        <a:spcBef>
                          <a:spcPct val="20000"/>
                        </a:spcBef>
                        <a:spcAft>
                          <a:spcPct val="0"/>
                        </a:spcAft>
                        <a:defRPr>
                          <a:solidFill>
                            <a:schemeClr val="tx1"/>
                          </a:solidFill>
                          <a:latin typeface="Times New Roman"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600" b="0" i="0" u="none" strike="noStrike" cap="none" normalizeH="0" baseline="0">
                          <a:ln>
                            <a:noFill/>
                          </a:ln>
                          <a:solidFill>
                            <a:schemeClr val="tx1"/>
                          </a:solidFill>
                          <a:effectLst/>
                          <a:latin typeface="Times New Roman" charset="0"/>
                        </a:rPr>
                        <a:t>80%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90513">
                <a:tc>
                  <a:txBody>
                    <a:bodyPr/>
                    <a:lstStyle>
                      <a:lvl1pPr>
                        <a:spcBef>
                          <a:spcPct val="20000"/>
                        </a:spcBef>
                        <a:defRPr sz="2800">
                          <a:solidFill>
                            <a:schemeClr val="tx1"/>
                          </a:solidFill>
                          <a:latin typeface="Times New Roman" charset="0"/>
                        </a:defRPr>
                      </a:lvl1pPr>
                      <a:lvl2pPr>
                        <a:spcBef>
                          <a:spcPct val="20000"/>
                        </a:spcBef>
                        <a:defRPr sz="2400">
                          <a:solidFill>
                            <a:schemeClr val="tx1"/>
                          </a:solidFill>
                          <a:latin typeface="Times New Roman" charset="0"/>
                        </a:defRPr>
                      </a:lvl2pPr>
                      <a:lvl3pPr>
                        <a:spcBef>
                          <a:spcPct val="20000"/>
                        </a:spcBef>
                        <a:defRPr sz="2000">
                          <a:solidFill>
                            <a:schemeClr val="tx1"/>
                          </a:solidFill>
                          <a:latin typeface="Times New Roman" charset="0"/>
                        </a:defRPr>
                      </a:lvl3pPr>
                      <a:lvl4pPr>
                        <a:spcBef>
                          <a:spcPct val="20000"/>
                        </a:spcBef>
                        <a:defRPr>
                          <a:solidFill>
                            <a:schemeClr val="tx1"/>
                          </a:solidFill>
                          <a:latin typeface="Times New Roman" charset="0"/>
                        </a:defRPr>
                      </a:lvl4pPr>
                      <a:lvl5pPr>
                        <a:spcBef>
                          <a:spcPct val="20000"/>
                        </a:spcBef>
                        <a:defRPr>
                          <a:solidFill>
                            <a:schemeClr val="tx1"/>
                          </a:solidFill>
                          <a:latin typeface="Times New Roman" charset="0"/>
                        </a:defRPr>
                      </a:lvl5pPr>
                      <a:lvl6pPr fontAlgn="base">
                        <a:spcBef>
                          <a:spcPct val="20000"/>
                        </a:spcBef>
                        <a:spcAft>
                          <a:spcPct val="0"/>
                        </a:spcAft>
                        <a:defRPr>
                          <a:solidFill>
                            <a:schemeClr val="tx1"/>
                          </a:solidFill>
                          <a:latin typeface="Times New Roman" charset="0"/>
                        </a:defRPr>
                      </a:lvl6pPr>
                      <a:lvl7pPr fontAlgn="base">
                        <a:spcBef>
                          <a:spcPct val="20000"/>
                        </a:spcBef>
                        <a:spcAft>
                          <a:spcPct val="0"/>
                        </a:spcAft>
                        <a:defRPr>
                          <a:solidFill>
                            <a:schemeClr val="tx1"/>
                          </a:solidFill>
                          <a:latin typeface="Times New Roman" charset="0"/>
                        </a:defRPr>
                      </a:lvl7pPr>
                      <a:lvl8pPr fontAlgn="base">
                        <a:spcBef>
                          <a:spcPct val="20000"/>
                        </a:spcBef>
                        <a:spcAft>
                          <a:spcPct val="0"/>
                        </a:spcAft>
                        <a:defRPr>
                          <a:solidFill>
                            <a:schemeClr val="tx1"/>
                          </a:solidFill>
                          <a:latin typeface="Times New Roman" charset="0"/>
                        </a:defRPr>
                      </a:lvl8pPr>
                      <a:lvl9pPr fontAlgn="base">
                        <a:spcBef>
                          <a:spcPct val="20000"/>
                        </a:spcBef>
                        <a:spcAft>
                          <a:spcPct val="0"/>
                        </a:spcAft>
                        <a:defRPr>
                          <a:solidFill>
                            <a:schemeClr val="tx1"/>
                          </a:solidFill>
                          <a:latin typeface="Times New Roman"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600" b="1" i="0" u="none" strike="noStrike" cap="none" normalizeH="0" baseline="0">
                          <a:ln>
                            <a:noFill/>
                          </a:ln>
                          <a:solidFill>
                            <a:schemeClr val="tx1"/>
                          </a:solidFill>
                          <a:effectLst/>
                          <a:latin typeface="Times New Roman" charset="0"/>
                        </a:rPr>
                        <a:t>Black Swallowtail</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charset="0"/>
                        </a:defRPr>
                      </a:lvl1pPr>
                      <a:lvl2pPr>
                        <a:spcBef>
                          <a:spcPct val="20000"/>
                        </a:spcBef>
                        <a:defRPr sz="2400">
                          <a:solidFill>
                            <a:schemeClr val="tx1"/>
                          </a:solidFill>
                          <a:latin typeface="Times New Roman" charset="0"/>
                        </a:defRPr>
                      </a:lvl2pPr>
                      <a:lvl3pPr>
                        <a:spcBef>
                          <a:spcPct val="20000"/>
                        </a:spcBef>
                        <a:defRPr sz="2000">
                          <a:solidFill>
                            <a:schemeClr val="tx1"/>
                          </a:solidFill>
                          <a:latin typeface="Times New Roman" charset="0"/>
                        </a:defRPr>
                      </a:lvl3pPr>
                      <a:lvl4pPr>
                        <a:spcBef>
                          <a:spcPct val="20000"/>
                        </a:spcBef>
                        <a:defRPr>
                          <a:solidFill>
                            <a:schemeClr val="tx1"/>
                          </a:solidFill>
                          <a:latin typeface="Times New Roman" charset="0"/>
                        </a:defRPr>
                      </a:lvl4pPr>
                      <a:lvl5pPr>
                        <a:spcBef>
                          <a:spcPct val="20000"/>
                        </a:spcBef>
                        <a:defRPr>
                          <a:solidFill>
                            <a:schemeClr val="tx1"/>
                          </a:solidFill>
                          <a:latin typeface="Times New Roman" charset="0"/>
                        </a:defRPr>
                      </a:lvl5pPr>
                      <a:lvl6pPr fontAlgn="base">
                        <a:spcBef>
                          <a:spcPct val="20000"/>
                        </a:spcBef>
                        <a:spcAft>
                          <a:spcPct val="0"/>
                        </a:spcAft>
                        <a:defRPr>
                          <a:solidFill>
                            <a:schemeClr val="tx1"/>
                          </a:solidFill>
                          <a:latin typeface="Times New Roman" charset="0"/>
                        </a:defRPr>
                      </a:lvl6pPr>
                      <a:lvl7pPr fontAlgn="base">
                        <a:spcBef>
                          <a:spcPct val="20000"/>
                        </a:spcBef>
                        <a:spcAft>
                          <a:spcPct val="0"/>
                        </a:spcAft>
                        <a:defRPr>
                          <a:solidFill>
                            <a:schemeClr val="tx1"/>
                          </a:solidFill>
                          <a:latin typeface="Times New Roman" charset="0"/>
                        </a:defRPr>
                      </a:lvl7pPr>
                      <a:lvl8pPr fontAlgn="base">
                        <a:spcBef>
                          <a:spcPct val="20000"/>
                        </a:spcBef>
                        <a:spcAft>
                          <a:spcPct val="0"/>
                        </a:spcAft>
                        <a:defRPr>
                          <a:solidFill>
                            <a:schemeClr val="tx1"/>
                          </a:solidFill>
                          <a:latin typeface="Times New Roman" charset="0"/>
                        </a:defRPr>
                      </a:lvl8pPr>
                      <a:lvl9pPr fontAlgn="base">
                        <a:spcBef>
                          <a:spcPct val="20000"/>
                        </a:spcBef>
                        <a:spcAft>
                          <a:spcPct val="0"/>
                        </a:spcAft>
                        <a:defRPr>
                          <a:solidFill>
                            <a:schemeClr val="tx1"/>
                          </a:solidFill>
                          <a:latin typeface="Times New Roman"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600" b="0" i="0" u="none" strike="noStrike" cap="none" normalizeH="0" baseline="0">
                          <a:ln>
                            <a:noFill/>
                          </a:ln>
                          <a:solidFill>
                            <a:schemeClr val="tx1"/>
                          </a:solidFill>
                          <a:effectLst/>
                          <a:latin typeface="Times New Roman" charset="0"/>
                        </a:rPr>
                        <a:t>Apr 10-May 10</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600" b="0" i="0" u="none" strike="noStrike" cap="none" normalizeH="0" baseline="0">
                          <a:ln>
                            <a:noFill/>
                          </a:ln>
                          <a:solidFill>
                            <a:schemeClr val="tx1"/>
                          </a:solidFill>
                          <a:effectLst/>
                          <a:latin typeface="Times New Roman" charset="0"/>
                        </a:rPr>
                        <a:t>Aug 1 – Sept 30th</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charset="0"/>
                        </a:defRPr>
                      </a:lvl1pPr>
                      <a:lvl2pPr>
                        <a:spcBef>
                          <a:spcPct val="20000"/>
                        </a:spcBef>
                        <a:defRPr sz="2400">
                          <a:solidFill>
                            <a:schemeClr val="tx1"/>
                          </a:solidFill>
                          <a:latin typeface="Times New Roman" charset="0"/>
                        </a:defRPr>
                      </a:lvl2pPr>
                      <a:lvl3pPr>
                        <a:spcBef>
                          <a:spcPct val="20000"/>
                        </a:spcBef>
                        <a:defRPr sz="2000">
                          <a:solidFill>
                            <a:schemeClr val="tx1"/>
                          </a:solidFill>
                          <a:latin typeface="Times New Roman" charset="0"/>
                        </a:defRPr>
                      </a:lvl3pPr>
                      <a:lvl4pPr>
                        <a:spcBef>
                          <a:spcPct val="20000"/>
                        </a:spcBef>
                        <a:defRPr>
                          <a:solidFill>
                            <a:schemeClr val="tx1"/>
                          </a:solidFill>
                          <a:latin typeface="Times New Roman" charset="0"/>
                        </a:defRPr>
                      </a:lvl4pPr>
                      <a:lvl5pPr>
                        <a:spcBef>
                          <a:spcPct val="20000"/>
                        </a:spcBef>
                        <a:defRPr>
                          <a:solidFill>
                            <a:schemeClr val="tx1"/>
                          </a:solidFill>
                          <a:latin typeface="Times New Roman" charset="0"/>
                        </a:defRPr>
                      </a:lvl5pPr>
                      <a:lvl6pPr fontAlgn="base">
                        <a:spcBef>
                          <a:spcPct val="20000"/>
                        </a:spcBef>
                        <a:spcAft>
                          <a:spcPct val="0"/>
                        </a:spcAft>
                        <a:defRPr>
                          <a:solidFill>
                            <a:schemeClr val="tx1"/>
                          </a:solidFill>
                          <a:latin typeface="Times New Roman" charset="0"/>
                        </a:defRPr>
                      </a:lvl6pPr>
                      <a:lvl7pPr fontAlgn="base">
                        <a:spcBef>
                          <a:spcPct val="20000"/>
                        </a:spcBef>
                        <a:spcAft>
                          <a:spcPct val="0"/>
                        </a:spcAft>
                        <a:defRPr>
                          <a:solidFill>
                            <a:schemeClr val="tx1"/>
                          </a:solidFill>
                          <a:latin typeface="Times New Roman" charset="0"/>
                        </a:defRPr>
                      </a:lvl7pPr>
                      <a:lvl8pPr fontAlgn="base">
                        <a:spcBef>
                          <a:spcPct val="20000"/>
                        </a:spcBef>
                        <a:spcAft>
                          <a:spcPct val="0"/>
                        </a:spcAft>
                        <a:defRPr>
                          <a:solidFill>
                            <a:schemeClr val="tx1"/>
                          </a:solidFill>
                          <a:latin typeface="Times New Roman" charset="0"/>
                        </a:defRPr>
                      </a:lvl8pPr>
                      <a:lvl9pPr fontAlgn="base">
                        <a:spcBef>
                          <a:spcPct val="20000"/>
                        </a:spcBef>
                        <a:spcAft>
                          <a:spcPct val="0"/>
                        </a:spcAft>
                        <a:defRPr>
                          <a:solidFill>
                            <a:schemeClr val="tx1"/>
                          </a:solidFill>
                          <a:latin typeface="Times New Roman"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600" b="1" i="0" u="none" strike="noStrike" cap="none" normalizeH="0" baseline="0">
                          <a:ln>
                            <a:noFill/>
                          </a:ln>
                          <a:solidFill>
                            <a:schemeClr val="tx1"/>
                          </a:solidFill>
                          <a:effectLst/>
                          <a:latin typeface="Times New Roman" charset="0"/>
                        </a:rPr>
                        <a:t>Ajuga repens</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600" b="1" i="0" u="none" strike="noStrike" cap="none" normalizeH="0" baseline="0">
                          <a:ln>
                            <a:noFill/>
                          </a:ln>
                          <a:solidFill>
                            <a:schemeClr val="tx1"/>
                          </a:solidFill>
                          <a:effectLst/>
                          <a:latin typeface="Times New Roman" charset="0"/>
                        </a:rPr>
                        <a:t>Abelia</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charset="0"/>
                        </a:defRPr>
                      </a:lvl1pPr>
                      <a:lvl2pPr>
                        <a:spcBef>
                          <a:spcPct val="20000"/>
                        </a:spcBef>
                        <a:defRPr sz="2400">
                          <a:solidFill>
                            <a:schemeClr val="tx1"/>
                          </a:solidFill>
                          <a:latin typeface="Times New Roman" charset="0"/>
                        </a:defRPr>
                      </a:lvl2pPr>
                      <a:lvl3pPr>
                        <a:spcBef>
                          <a:spcPct val="20000"/>
                        </a:spcBef>
                        <a:defRPr sz="2000">
                          <a:solidFill>
                            <a:schemeClr val="tx1"/>
                          </a:solidFill>
                          <a:latin typeface="Times New Roman" charset="0"/>
                        </a:defRPr>
                      </a:lvl3pPr>
                      <a:lvl4pPr>
                        <a:spcBef>
                          <a:spcPct val="20000"/>
                        </a:spcBef>
                        <a:defRPr>
                          <a:solidFill>
                            <a:schemeClr val="tx1"/>
                          </a:solidFill>
                          <a:latin typeface="Times New Roman" charset="0"/>
                        </a:defRPr>
                      </a:lvl4pPr>
                      <a:lvl5pPr>
                        <a:spcBef>
                          <a:spcPct val="20000"/>
                        </a:spcBef>
                        <a:defRPr>
                          <a:solidFill>
                            <a:schemeClr val="tx1"/>
                          </a:solidFill>
                          <a:latin typeface="Times New Roman" charset="0"/>
                        </a:defRPr>
                      </a:lvl5pPr>
                      <a:lvl6pPr fontAlgn="base">
                        <a:spcBef>
                          <a:spcPct val="20000"/>
                        </a:spcBef>
                        <a:spcAft>
                          <a:spcPct val="0"/>
                        </a:spcAft>
                        <a:defRPr>
                          <a:solidFill>
                            <a:schemeClr val="tx1"/>
                          </a:solidFill>
                          <a:latin typeface="Times New Roman" charset="0"/>
                        </a:defRPr>
                      </a:lvl6pPr>
                      <a:lvl7pPr fontAlgn="base">
                        <a:spcBef>
                          <a:spcPct val="20000"/>
                        </a:spcBef>
                        <a:spcAft>
                          <a:spcPct val="0"/>
                        </a:spcAft>
                        <a:defRPr>
                          <a:solidFill>
                            <a:schemeClr val="tx1"/>
                          </a:solidFill>
                          <a:latin typeface="Times New Roman" charset="0"/>
                        </a:defRPr>
                      </a:lvl7pPr>
                      <a:lvl8pPr fontAlgn="base">
                        <a:spcBef>
                          <a:spcPct val="20000"/>
                        </a:spcBef>
                        <a:spcAft>
                          <a:spcPct val="0"/>
                        </a:spcAft>
                        <a:defRPr>
                          <a:solidFill>
                            <a:schemeClr val="tx1"/>
                          </a:solidFill>
                          <a:latin typeface="Times New Roman" charset="0"/>
                        </a:defRPr>
                      </a:lvl8pPr>
                      <a:lvl9pPr fontAlgn="base">
                        <a:spcBef>
                          <a:spcPct val="20000"/>
                        </a:spcBef>
                        <a:spcAft>
                          <a:spcPct val="0"/>
                        </a:spcAft>
                        <a:defRPr>
                          <a:solidFill>
                            <a:schemeClr val="tx1"/>
                          </a:solidFill>
                          <a:latin typeface="Times New Roman"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600" b="0" i="0" u="none" strike="noStrike" cap="none" normalizeH="0" baseline="0">
                          <a:ln>
                            <a:noFill/>
                          </a:ln>
                          <a:solidFill>
                            <a:schemeClr val="tx1"/>
                          </a:solidFill>
                          <a:effectLst/>
                          <a:latin typeface="Times New Roman" charset="0"/>
                        </a:rPr>
                        <a:t>Apr 15 – May 15</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600" b="0" i="0" u="none" strike="noStrike" cap="none" normalizeH="0" baseline="0">
                          <a:ln>
                            <a:noFill/>
                          </a:ln>
                          <a:solidFill>
                            <a:schemeClr val="tx1"/>
                          </a:solidFill>
                          <a:effectLst/>
                          <a:latin typeface="Times New Roman" charset="0"/>
                        </a:rPr>
                        <a:t>Jun 15–Nov 10th</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charset="0"/>
                        </a:defRPr>
                      </a:lvl1pPr>
                      <a:lvl2pPr>
                        <a:spcBef>
                          <a:spcPct val="20000"/>
                        </a:spcBef>
                        <a:defRPr sz="2400">
                          <a:solidFill>
                            <a:schemeClr val="tx1"/>
                          </a:solidFill>
                          <a:latin typeface="Times New Roman" charset="0"/>
                        </a:defRPr>
                      </a:lvl2pPr>
                      <a:lvl3pPr>
                        <a:spcBef>
                          <a:spcPct val="20000"/>
                        </a:spcBef>
                        <a:defRPr sz="2000">
                          <a:solidFill>
                            <a:schemeClr val="tx1"/>
                          </a:solidFill>
                          <a:latin typeface="Times New Roman" charset="0"/>
                        </a:defRPr>
                      </a:lvl3pPr>
                      <a:lvl4pPr>
                        <a:spcBef>
                          <a:spcPct val="20000"/>
                        </a:spcBef>
                        <a:defRPr>
                          <a:solidFill>
                            <a:schemeClr val="tx1"/>
                          </a:solidFill>
                          <a:latin typeface="Times New Roman" charset="0"/>
                        </a:defRPr>
                      </a:lvl4pPr>
                      <a:lvl5pPr>
                        <a:spcBef>
                          <a:spcPct val="20000"/>
                        </a:spcBef>
                        <a:defRPr>
                          <a:solidFill>
                            <a:schemeClr val="tx1"/>
                          </a:solidFill>
                          <a:latin typeface="Times New Roman" charset="0"/>
                        </a:defRPr>
                      </a:lvl5pPr>
                      <a:lvl6pPr fontAlgn="base">
                        <a:spcBef>
                          <a:spcPct val="20000"/>
                        </a:spcBef>
                        <a:spcAft>
                          <a:spcPct val="0"/>
                        </a:spcAft>
                        <a:defRPr>
                          <a:solidFill>
                            <a:schemeClr val="tx1"/>
                          </a:solidFill>
                          <a:latin typeface="Times New Roman" charset="0"/>
                        </a:defRPr>
                      </a:lvl6pPr>
                      <a:lvl7pPr fontAlgn="base">
                        <a:spcBef>
                          <a:spcPct val="20000"/>
                        </a:spcBef>
                        <a:spcAft>
                          <a:spcPct val="0"/>
                        </a:spcAft>
                        <a:defRPr>
                          <a:solidFill>
                            <a:schemeClr val="tx1"/>
                          </a:solidFill>
                          <a:latin typeface="Times New Roman" charset="0"/>
                        </a:defRPr>
                      </a:lvl7pPr>
                      <a:lvl8pPr fontAlgn="base">
                        <a:spcBef>
                          <a:spcPct val="20000"/>
                        </a:spcBef>
                        <a:spcAft>
                          <a:spcPct val="0"/>
                        </a:spcAft>
                        <a:defRPr>
                          <a:solidFill>
                            <a:schemeClr val="tx1"/>
                          </a:solidFill>
                          <a:latin typeface="Times New Roman" charset="0"/>
                        </a:defRPr>
                      </a:lvl8pPr>
                      <a:lvl9pPr fontAlgn="base">
                        <a:spcBef>
                          <a:spcPct val="20000"/>
                        </a:spcBef>
                        <a:spcAft>
                          <a:spcPct val="0"/>
                        </a:spcAft>
                        <a:defRPr>
                          <a:solidFill>
                            <a:schemeClr val="tx1"/>
                          </a:solidFill>
                          <a:latin typeface="Times New Roman"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600" b="0" i="0" u="none" strike="noStrike" cap="none" normalizeH="0" baseline="0">
                          <a:ln>
                            <a:noFill/>
                          </a:ln>
                          <a:solidFill>
                            <a:schemeClr val="tx1"/>
                          </a:solidFill>
                          <a:effectLst/>
                          <a:latin typeface="Times New Roman" charset="0"/>
                        </a:rPr>
                        <a:t>100%</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600" b="0" i="0" u="none" strike="noStrike" cap="none" normalizeH="0" baseline="0">
                          <a:ln>
                            <a:noFill/>
                          </a:ln>
                          <a:solidFill>
                            <a:schemeClr val="tx1"/>
                          </a:solidFill>
                          <a:effectLst/>
                          <a:latin typeface="Times New Roman" charset="0"/>
                        </a:rPr>
                        <a:t>100%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88925">
                <a:tc>
                  <a:txBody>
                    <a:bodyPr/>
                    <a:lstStyle>
                      <a:lvl1pPr>
                        <a:spcBef>
                          <a:spcPct val="20000"/>
                        </a:spcBef>
                        <a:defRPr sz="2800">
                          <a:solidFill>
                            <a:schemeClr val="tx1"/>
                          </a:solidFill>
                          <a:latin typeface="Times New Roman" charset="0"/>
                        </a:defRPr>
                      </a:lvl1pPr>
                      <a:lvl2pPr>
                        <a:spcBef>
                          <a:spcPct val="20000"/>
                        </a:spcBef>
                        <a:defRPr sz="2400">
                          <a:solidFill>
                            <a:schemeClr val="tx1"/>
                          </a:solidFill>
                          <a:latin typeface="Times New Roman" charset="0"/>
                        </a:defRPr>
                      </a:lvl2pPr>
                      <a:lvl3pPr>
                        <a:spcBef>
                          <a:spcPct val="20000"/>
                        </a:spcBef>
                        <a:defRPr sz="2000">
                          <a:solidFill>
                            <a:schemeClr val="tx1"/>
                          </a:solidFill>
                          <a:latin typeface="Times New Roman" charset="0"/>
                        </a:defRPr>
                      </a:lvl3pPr>
                      <a:lvl4pPr>
                        <a:spcBef>
                          <a:spcPct val="20000"/>
                        </a:spcBef>
                        <a:defRPr>
                          <a:solidFill>
                            <a:schemeClr val="tx1"/>
                          </a:solidFill>
                          <a:latin typeface="Times New Roman" charset="0"/>
                        </a:defRPr>
                      </a:lvl4pPr>
                      <a:lvl5pPr>
                        <a:spcBef>
                          <a:spcPct val="20000"/>
                        </a:spcBef>
                        <a:defRPr>
                          <a:solidFill>
                            <a:schemeClr val="tx1"/>
                          </a:solidFill>
                          <a:latin typeface="Times New Roman" charset="0"/>
                        </a:defRPr>
                      </a:lvl5pPr>
                      <a:lvl6pPr fontAlgn="base">
                        <a:spcBef>
                          <a:spcPct val="20000"/>
                        </a:spcBef>
                        <a:spcAft>
                          <a:spcPct val="0"/>
                        </a:spcAft>
                        <a:defRPr>
                          <a:solidFill>
                            <a:schemeClr val="tx1"/>
                          </a:solidFill>
                          <a:latin typeface="Times New Roman" charset="0"/>
                        </a:defRPr>
                      </a:lvl6pPr>
                      <a:lvl7pPr fontAlgn="base">
                        <a:spcBef>
                          <a:spcPct val="20000"/>
                        </a:spcBef>
                        <a:spcAft>
                          <a:spcPct val="0"/>
                        </a:spcAft>
                        <a:defRPr>
                          <a:solidFill>
                            <a:schemeClr val="tx1"/>
                          </a:solidFill>
                          <a:latin typeface="Times New Roman" charset="0"/>
                        </a:defRPr>
                      </a:lvl7pPr>
                      <a:lvl8pPr fontAlgn="base">
                        <a:spcBef>
                          <a:spcPct val="20000"/>
                        </a:spcBef>
                        <a:spcAft>
                          <a:spcPct val="0"/>
                        </a:spcAft>
                        <a:defRPr>
                          <a:solidFill>
                            <a:schemeClr val="tx1"/>
                          </a:solidFill>
                          <a:latin typeface="Times New Roman" charset="0"/>
                        </a:defRPr>
                      </a:lvl8pPr>
                      <a:lvl9pPr fontAlgn="base">
                        <a:spcBef>
                          <a:spcPct val="20000"/>
                        </a:spcBef>
                        <a:spcAft>
                          <a:spcPct val="0"/>
                        </a:spcAft>
                        <a:defRPr>
                          <a:solidFill>
                            <a:schemeClr val="tx1"/>
                          </a:solidFill>
                          <a:latin typeface="Times New Roman"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600" b="1" i="0" u="none" strike="noStrike" cap="none" normalizeH="0" baseline="0">
                          <a:ln>
                            <a:noFill/>
                          </a:ln>
                          <a:solidFill>
                            <a:schemeClr val="tx1"/>
                          </a:solidFill>
                          <a:effectLst/>
                          <a:latin typeface="Times New Roman" charset="0"/>
                        </a:rPr>
                        <a:t>Tiger Swallowtail</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charset="0"/>
                        </a:defRPr>
                      </a:lvl1pPr>
                      <a:lvl2pPr>
                        <a:spcBef>
                          <a:spcPct val="20000"/>
                        </a:spcBef>
                        <a:defRPr sz="2400">
                          <a:solidFill>
                            <a:schemeClr val="tx1"/>
                          </a:solidFill>
                          <a:latin typeface="Times New Roman" charset="0"/>
                        </a:defRPr>
                      </a:lvl2pPr>
                      <a:lvl3pPr>
                        <a:spcBef>
                          <a:spcPct val="20000"/>
                        </a:spcBef>
                        <a:defRPr sz="2000">
                          <a:solidFill>
                            <a:schemeClr val="tx1"/>
                          </a:solidFill>
                          <a:latin typeface="Times New Roman" charset="0"/>
                        </a:defRPr>
                      </a:lvl3pPr>
                      <a:lvl4pPr>
                        <a:spcBef>
                          <a:spcPct val="20000"/>
                        </a:spcBef>
                        <a:defRPr>
                          <a:solidFill>
                            <a:schemeClr val="tx1"/>
                          </a:solidFill>
                          <a:latin typeface="Times New Roman" charset="0"/>
                        </a:defRPr>
                      </a:lvl4pPr>
                      <a:lvl5pPr>
                        <a:spcBef>
                          <a:spcPct val="20000"/>
                        </a:spcBef>
                        <a:defRPr>
                          <a:solidFill>
                            <a:schemeClr val="tx1"/>
                          </a:solidFill>
                          <a:latin typeface="Times New Roman" charset="0"/>
                        </a:defRPr>
                      </a:lvl5pPr>
                      <a:lvl6pPr fontAlgn="base">
                        <a:spcBef>
                          <a:spcPct val="20000"/>
                        </a:spcBef>
                        <a:spcAft>
                          <a:spcPct val="0"/>
                        </a:spcAft>
                        <a:defRPr>
                          <a:solidFill>
                            <a:schemeClr val="tx1"/>
                          </a:solidFill>
                          <a:latin typeface="Times New Roman" charset="0"/>
                        </a:defRPr>
                      </a:lvl6pPr>
                      <a:lvl7pPr fontAlgn="base">
                        <a:spcBef>
                          <a:spcPct val="20000"/>
                        </a:spcBef>
                        <a:spcAft>
                          <a:spcPct val="0"/>
                        </a:spcAft>
                        <a:defRPr>
                          <a:solidFill>
                            <a:schemeClr val="tx1"/>
                          </a:solidFill>
                          <a:latin typeface="Times New Roman" charset="0"/>
                        </a:defRPr>
                      </a:lvl7pPr>
                      <a:lvl8pPr fontAlgn="base">
                        <a:spcBef>
                          <a:spcPct val="20000"/>
                        </a:spcBef>
                        <a:spcAft>
                          <a:spcPct val="0"/>
                        </a:spcAft>
                        <a:defRPr>
                          <a:solidFill>
                            <a:schemeClr val="tx1"/>
                          </a:solidFill>
                          <a:latin typeface="Times New Roman" charset="0"/>
                        </a:defRPr>
                      </a:lvl8pPr>
                      <a:lvl9pPr fontAlgn="base">
                        <a:spcBef>
                          <a:spcPct val="20000"/>
                        </a:spcBef>
                        <a:spcAft>
                          <a:spcPct val="0"/>
                        </a:spcAft>
                        <a:defRPr>
                          <a:solidFill>
                            <a:schemeClr val="tx1"/>
                          </a:solidFill>
                          <a:latin typeface="Times New Roman"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600" b="0" i="0" u="none" strike="noStrike" cap="none" normalizeH="0" baseline="0">
                          <a:ln>
                            <a:noFill/>
                          </a:ln>
                          <a:solidFill>
                            <a:schemeClr val="tx1"/>
                          </a:solidFill>
                          <a:effectLst/>
                          <a:latin typeface="Times New Roman" charset="0"/>
                        </a:rPr>
                        <a:t>Apr 1 – May 30</a:t>
                      </a:r>
                      <a:r>
                        <a:rPr kumimoji="0" lang="en-US" altLang="en-US" sz="1600" b="0" i="0" u="none" strike="noStrike" cap="none" normalizeH="0" baseline="30000">
                          <a:ln>
                            <a:noFill/>
                          </a:ln>
                          <a:solidFill>
                            <a:schemeClr val="tx1"/>
                          </a:solidFill>
                          <a:effectLst/>
                          <a:latin typeface="Times New Roman" charset="0"/>
                        </a:rPr>
                        <a:t>th</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600" b="0" i="0" u="none" strike="noStrike" cap="none" normalizeH="0" baseline="0">
                          <a:ln>
                            <a:noFill/>
                          </a:ln>
                          <a:solidFill>
                            <a:schemeClr val="tx1"/>
                          </a:solidFill>
                          <a:effectLst/>
                          <a:latin typeface="Times New Roman" charset="0"/>
                        </a:rPr>
                        <a:t>Jul 10- Sept 30th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charset="0"/>
                        </a:defRPr>
                      </a:lvl1pPr>
                      <a:lvl2pPr>
                        <a:spcBef>
                          <a:spcPct val="20000"/>
                        </a:spcBef>
                        <a:defRPr sz="2400">
                          <a:solidFill>
                            <a:schemeClr val="tx1"/>
                          </a:solidFill>
                          <a:latin typeface="Times New Roman" charset="0"/>
                        </a:defRPr>
                      </a:lvl2pPr>
                      <a:lvl3pPr>
                        <a:spcBef>
                          <a:spcPct val="20000"/>
                        </a:spcBef>
                        <a:defRPr sz="2000">
                          <a:solidFill>
                            <a:schemeClr val="tx1"/>
                          </a:solidFill>
                          <a:latin typeface="Times New Roman" charset="0"/>
                        </a:defRPr>
                      </a:lvl3pPr>
                      <a:lvl4pPr>
                        <a:spcBef>
                          <a:spcPct val="20000"/>
                        </a:spcBef>
                        <a:defRPr>
                          <a:solidFill>
                            <a:schemeClr val="tx1"/>
                          </a:solidFill>
                          <a:latin typeface="Times New Roman" charset="0"/>
                        </a:defRPr>
                      </a:lvl4pPr>
                      <a:lvl5pPr>
                        <a:spcBef>
                          <a:spcPct val="20000"/>
                        </a:spcBef>
                        <a:defRPr>
                          <a:solidFill>
                            <a:schemeClr val="tx1"/>
                          </a:solidFill>
                          <a:latin typeface="Times New Roman" charset="0"/>
                        </a:defRPr>
                      </a:lvl5pPr>
                      <a:lvl6pPr fontAlgn="base">
                        <a:spcBef>
                          <a:spcPct val="20000"/>
                        </a:spcBef>
                        <a:spcAft>
                          <a:spcPct val="0"/>
                        </a:spcAft>
                        <a:defRPr>
                          <a:solidFill>
                            <a:schemeClr val="tx1"/>
                          </a:solidFill>
                          <a:latin typeface="Times New Roman" charset="0"/>
                        </a:defRPr>
                      </a:lvl6pPr>
                      <a:lvl7pPr fontAlgn="base">
                        <a:spcBef>
                          <a:spcPct val="20000"/>
                        </a:spcBef>
                        <a:spcAft>
                          <a:spcPct val="0"/>
                        </a:spcAft>
                        <a:defRPr>
                          <a:solidFill>
                            <a:schemeClr val="tx1"/>
                          </a:solidFill>
                          <a:latin typeface="Times New Roman" charset="0"/>
                        </a:defRPr>
                      </a:lvl7pPr>
                      <a:lvl8pPr fontAlgn="base">
                        <a:spcBef>
                          <a:spcPct val="20000"/>
                        </a:spcBef>
                        <a:spcAft>
                          <a:spcPct val="0"/>
                        </a:spcAft>
                        <a:defRPr>
                          <a:solidFill>
                            <a:schemeClr val="tx1"/>
                          </a:solidFill>
                          <a:latin typeface="Times New Roman" charset="0"/>
                        </a:defRPr>
                      </a:lvl8pPr>
                      <a:lvl9pPr fontAlgn="base">
                        <a:spcBef>
                          <a:spcPct val="20000"/>
                        </a:spcBef>
                        <a:spcAft>
                          <a:spcPct val="0"/>
                        </a:spcAft>
                        <a:defRPr>
                          <a:solidFill>
                            <a:schemeClr val="tx1"/>
                          </a:solidFill>
                          <a:latin typeface="Times New Roman"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600" b="1" i="0" u="none" strike="noStrike" cap="none" normalizeH="0" baseline="0">
                          <a:ln>
                            <a:noFill/>
                          </a:ln>
                          <a:solidFill>
                            <a:schemeClr val="tx1"/>
                          </a:solidFill>
                          <a:effectLst/>
                          <a:latin typeface="Times New Roman" charset="0"/>
                        </a:rPr>
                        <a:t>Verbena</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600" b="1" i="0" u="none" strike="noStrike" cap="none" normalizeH="0" baseline="0">
                          <a:ln>
                            <a:noFill/>
                          </a:ln>
                          <a:solidFill>
                            <a:schemeClr val="tx1"/>
                          </a:solidFill>
                          <a:effectLst/>
                          <a:latin typeface="Times New Roman" charset="0"/>
                        </a:rPr>
                        <a:t>Tithonia</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charset="0"/>
                        </a:defRPr>
                      </a:lvl1pPr>
                      <a:lvl2pPr>
                        <a:spcBef>
                          <a:spcPct val="20000"/>
                        </a:spcBef>
                        <a:defRPr sz="2400">
                          <a:solidFill>
                            <a:schemeClr val="tx1"/>
                          </a:solidFill>
                          <a:latin typeface="Times New Roman" charset="0"/>
                        </a:defRPr>
                      </a:lvl2pPr>
                      <a:lvl3pPr>
                        <a:spcBef>
                          <a:spcPct val="20000"/>
                        </a:spcBef>
                        <a:defRPr sz="2000">
                          <a:solidFill>
                            <a:schemeClr val="tx1"/>
                          </a:solidFill>
                          <a:latin typeface="Times New Roman" charset="0"/>
                        </a:defRPr>
                      </a:lvl3pPr>
                      <a:lvl4pPr>
                        <a:spcBef>
                          <a:spcPct val="20000"/>
                        </a:spcBef>
                        <a:defRPr>
                          <a:solidFill>
                            <a:schemeClr val="tx1"/>
                          </a:solidFill>
                          <a:latin typeface="Times New Roman" charset="0"/>
                        </a:defRPr>
                      </a:lvl4pPr>
                      <a:lvl5pPr>
                        <a:spcBef>
                          <a:spcPct val="20000"/>
                        </a:spcBef>
                        <a:defRPr>
                          <a:solidFill>
                            <a:schemeClr val="tx1"/>
                          </a:solidFill>
                          <a:latin typeface="Times New Roman" charset="0"/>
                        </a:defRPr>
                      </a:lvl5pPr>
                      <a:lvl6pPr fontAlgn="base">
                        <a:spcBef>
                          <a:spcPct val="20000"/>
                        </a:spcBef>
                        <a:spcAft>
                          <a:spcPct val="0"/>
                        </a:spcAft>
                        <a:defRPr>
                          <a:solidFill>
                            <a:schemeClr val="tx1"/>
                          </a:solidFill>
                          <a:latin typeface="Times New Roman" charset="0"/>
                        </a:defRPr>
                      </a:lvl6pPr>
                      <a:lvl7pPr fontAlgn="base">
                        <a:spcBef>
                          <a:spcPct val="20000"/>
                        </a:spcBef>
                        <a:spcAft>
                          <a:spcPct val="0"/>
                        </a:spcAft>
                        <a:defRPr>
                          <a:solidFill>
                            <a:schemeClr val="tx1"/>
                          </a:solidFill>
                          <a:latin typeface="Times New Roman" charset="0"/>
                        </a:defRPr>
                      </a:lvl7pPr>
                      <a:lvl8pPr fontAlgn="base">
                        <a:spcBef>
                          <a:spcPct val="20000"/>
                        </a:spcBef>
                        <a:spcAft>
                          <a:spcPct val="0"/>
                        </a:spcAft>
                        <a:defRPr>
                          <a:solidFill>
                            <a:schemeClr val="tx1"/>
                          </a:solidFill>
                          <a:latin typeface="Times New Roman" charset="0"/>
                        </a:defRPr>
                      </a:lvl8pPr>
                      <a:lvl9pPr fontAlgn="base">
                        <a:spcBef>
                          <a:spcPct val="20000"/>
                        </a:spcBef>
                        <a:spcAft>
                          <a:spcPct val="0"/>
                        </a:spcAft>
                        <a:defRPr>
                          <a:solidFill>
                            <a:schemeClr val="tx1"/>
                          </a:solidFill>
                          <a:latin typeface="Times New Roman"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600" b="0" i="0" u="none" strike="noStrike" cap="none" normalizeH="0" baseline="0">
                          <a:ln>
                            <a:noFill/>
                          </a:ln>
                          <a:solidFill>
                            <a:schemeClr val="tx1"/>
                          </a:solidFill>
                          <a:effectLst/>
                          <a:latin typeface="Times New Roman" charset="0"/>
                        </a:rPr>
                        <a:t>Apr  15 - May 30</a:t>
                      </a:r>
                      <a:r>
                        <a:rPr kumimoji="0" lang="en-US" altLang="en-US" sz="1600" b="0" i="0" u="none" strike="noStrike" cap="none" normalizeH="0" baseline="30000">
                          <a:ln>
                            <a:noFill/>
                          </a:ln>
                          <a:solidFill>
                            <a:schemeClr val="tx1"/>
                          </a:solidFill>
                          <a:effectLst/>
                          <a:latin typeface="Times New Roman" charset="0"/>
                        </a:rPr>
                        <a:t>th</a:t>
                      </a:r>
                      <a:endParaRPr kumimoji="0" lang="en-US" altLang="en-US" sz="1600" b="0" i="0" u="none" strike="noStrike" cap="none" normalizeH="0" baseline="0">
                        <a:ln>
                          <a:noFill/>
                        </a:ln>
                        <a:solidFill>
                          <a:schemeClr val="tx1"/>
                        </a:solidFill>
                        <a:effectLst/>
                        <a:latin typeface="Times New Roman" charset="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600" b="0" i="0" u="none" strike="noStrike" cap="none" normalizeH="0" baseline="0">
                          <a:ln>
                            <a:noFill/>
                          </a:ln>
                          <a:solidFill>
                            <a:schemeClr val="tx1"/>
                          </a:solidFill>
                          <a:effectLst/>
                          <a:latin typeface="Times New Roman" charset="0"/>
                        </a:rPr>
                        <a:t>Jul 1 – Nov 10</a:t>
                      </a:r>
                      <a:r>
                        <a:rPr kumimoji="0" lang="en-US" altLang="en-US" sz="1600" b="0" i="0" u="none" strike="noStrike" cap="none" normalizeH="0" baseline="30000">
                          <a:ln>
                            <a:noFill/>
                          </a:ln>
                          <a:solidFill>
                            <a:schemeClr val="tx1"/>
                          </a:solidFill>
                          <a:effectLst/>
                          <a:latin typeface="Times New Roman" charset="0"/>
                        </a:rPr>
                        <a:t>th</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charset="0"/>
                        </a:defRPr>
                      </a:lvl1pPr>
                      <a:lvl2pPr>
                        <a:spcBef>
                          <a:spcPct val="20000"/>
                        </a:spcBef>
                        <a:defRPr sz="2400">
                          <a:solidFill>
                            <a:schemeClr val="tx1"/>
                          </a:solidFill>
                          <a:latin typeface="Times New Roman" charset="0"/>
                        </a:defRPr>
                      </a:lvl2pPr>
                      <a:lvl3pPr>
                        <a:spcBef>
                          <a:spcPct val="20000"/>
                        </a:spcBef>
                        <a:defRPr sz="2000">
                          <a:solidFill>
                            <a:schemeClr val="tx1"/>
                          </a:solidFill>
                          <a:latin typeface="Times New Roman" charset="0"/>
                        </a:defRPr>
                      </a:lvl3pPr>
                      <a:lvl4pPr>
                        <a:spcBef>
                          <a:spcPct val="20000"/>
                        </a:spcBef>
                        <a:defRPr>
                          <a:solidFill>
                            <a:schemeClr val="tx1"/>
                          </a:solidFill>
                          <a:latin typeface="Times New Roman" charset="0"/>
                        </a:defRPr>
                      </a:lvl4pPr>
                      <a:lvl5pPr>
                        <a:spcBef>
                          <a:spcPct val="20000"/>
                        </a:spcBef>
                        <a:defRPr>
                          <a:solidFill>
                            <a:schemeClr val="tx1"/>
                          </a:solidFill>
                          <a:latin typeface="Times New Roman" charset="0"/>
                        </a:defRPr>
                      </a:lvl5pPr>
                      <a:lvl6pPr fontAlgn="base">
                        <a:spcBef>
                          <a:spcPct val="20000"/>
                        </a:spcBef>
                        <a:spcAft>
                          <a:spcPct val="0"/>
                        </a:spcAft>
                        <a:defRPr>
                          <a:solidFill>
                            <a:schemeClr val="tx1"/>
                          </a:solidFill>
                          <a:latin typeface="Times New Roman" charset="0"/>
                        </a:defRPr>
                      </a:lvl6pPr>
                      <a:lvl7pPr fontAlgn="base">
                        <a:spcBef>
                          <a:spcPct val="20000"/>
                        </a:spcBef>
                        <a:spcAft>
                          <a:spcPct val="0"/>
                        </a:spcAft>
                        <a:defRPr>
                          <a:solidFill>
                            <a:schemeClr val="tx1"/>
                          </a:solidFill>
                          <a:latin typeface="Times New Roman" charset="0"/>
                        </a:defRPr>
                      </a:lvl7pPr>
                      <a:lvl8pPr fontAlgn="base">
                        <a:spcBef>
                          <a:spcPct val="20000"/>
                        </a:spcBef>
                        <a:spcAft>
                          <a:spcPct val="0"/>
                        </a:spcAft>
                        <a:defRPr>
                          <a:solidFill>
                            <a:schemeClr val="tx1"/>
                          </a:solidFill>
                          <a:latin typeface="Times New Roman" charset="0"/>
                        </a:defRPr>
                      </a:lvl8pPr>
                      <a:lvl9pPr fontAlgn="base">
                        <a:spcBef>
                          <a:spcPct val="20000"/>
                        </a:spcBef>
                        <a:spcAft>
                          <a:spcPct val="0"/>
                        </a:spcAft>
                        <a:defRPr>
                          <a:solidFill>
                            <a:schemeClr val="tx1"/>
                          </a:solidFill>
                          <a:latin typeface="Times New Roman"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600" b="0" i="0" u="none" strike="noStrike" cap="none" normalizeH="0" baseline="0">
                          <a:ln>
                            <a:noFill/>
                          </a:ln>
                          <a:solidFill>
                            <a:schemeClr val="tx1"/>
                          </a:solidFill>
                          <a:effectLst/>
                          <a:latin typeface="Times New Roman" charset="0"/>
                        </a:rPr>
                        <a:t>100%</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600" b="0" i="0" u="none" strike="noStrike" cap="none" normalizeH="0" baseline="0">
                          <a:ln>
                            <a:noFill/>
                          </a:ln>
                          <a:solidFill>
                            <a:schemeClr val="tx1"/>
                          </a:solidFill>
                          <a:effectLst/>
                          <a:latin typeface="Times New Roman" charset="0"/>
                        </a:rPr>
                        <a:t>100%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90513">
                <a:tc>
                  <a:txBody>
                    <a:bodyPr/>
                    <a:lstStyle>
                      <a:lvl1pPr>
                        <a:spcBef>
                          <a:spcPct val="20000"/>
                        </a:spcBef>
                        <a:defRPr sz="2800">
                          <a:solidFill>
                            <a:schemeClr val="tx1"/>
                          </a:solidFill>
                          <a:latin typeface="Times New Roman" charset="0"/>
                        </a:defRPr>
                      </a:lvl1pPr>
                      <a:lvl2pPr>
                        <a:spcBef>
                          <a:spcPct val="20000"/>
                        </a:spcBef>
                        <a:defRPr sz="2400">
                          <a:solidFill>
                            <a:schemeClr val="tx1"/>
                          </a:solidFill>
                          <a:latin typeface="Times New Roman" charset="0"/>
                        </a:defRPr>
                      </a:lvl2pPr>
                      <a:lvl3pPr>
                        <a:spcBef>
                          <a:spcPct val="20000"/>
                        </a:spcBef>
                        <a:defRPr sz="2000">
                          <a:solidFill>
                            <a:schemeClr val="tx1"/>
                          </a:solidFill>
                          <a:latin typeface="Times New Roman" charset="0"/>
                        </a:defRPr>
                      </a:lvl3pPr>
                      <a:lvl4pPr>
                        <a:spcBef>
                          <a:spcPct val="20000"/>
                        </a:spcBef>
                        <a:defRPr>
                          <a:solidFill>
                            <a:schemeClr val="tx1"/>
                          </a:solidFill>
                          <a:latin typeface="Times New Roman" charset="0"/>
                        </a:defRPr>
                      </a:lvl4pPr>
                      <a:lvl5pPr>
                        <a:spcBef>
                          <a:spcPct val="20000"/>
                        </a:spcBef>
                        <a:defRPr>
                          <a:solidFill>
                            <a:schemeClr val="tx1"/>
                          </a:solidFill>
                          <a:latin typeface="Times New Roman" charset="0"/>
                        </a:defRPr>
                      </a:lvl5pPr>
                      <a:lvl6pPr fontAlgn="base">
                        <a:spcBef>
                          <a:spcPct val="20000"/>
                        </a:spcBef>
                        <a:spcAft>
                          <a:spcPct val="0"/>
                        </a:spcAft>
                        <a:defRPr>
                          <a:solidFill>
                            <a:schemeClr val="tx1"/>
                          </a:solidFill>
                          <a:latin typeface="Times New Roman" charset="0"/>
                        </a:defRPr>
                      </a:lvl6pPr>
                      <a:lvl7pPr fontAlgn="base">
                        <a:spcBef>
                          <a:spcPct val="20000"/>
                        </a:spcBef>
                        <a:spcAft>
                          <a:spcPct val="0"/>
                        </a:spcAft>
                        <a:defRPr>
                          <a:solidFill>
                            <a:schemeClr val="tx1"/>
                          </a:solidFill>
                          <a:latin typeface="Times New Roman" charset="0"/>
                        </a:defRPr>
                      </a:lvl7pPr>
                      <a:lvl8pPr fontAlgn="base">
                        <a:spcBef>
                          <a:spcPct val="20000"/>
                        </a:spcBef>
                        <a:spcAft>
                          <a:spcPct val="0"/>
                        </a:spcAft>
                        <a:defRPr>
                          <a:solidFill>
                            <a:schemeClr val="tx1"/>
                          </a:solidFill>
                          <a:latin typeface="Times New Roman" charset="0"/>
                        </a:defRPr>
                      </a:lvl8pPr>
                      <a:lvl9pPr fontAlgn="base">
                        <a:spcBef>
                          <a:spcPct val="20000"/>
                        </a:spcBef>
                        <a:spcAft>
                          <a:spcPct val="0"/>
                        </a:spcAft>
                        <a:defRPr>
                          <a:solidFill>
                            <a:schemeClr val="tx1"/>
                          </a:solidFill>
                          <a:latin typeface="Times New Roman"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600" b="1" i="0" u="none" strike="noStrike" cap="none" normalizeH="0" baseline="0">
                          <a:ln>
                            <a:noFill/>
                          </a:ln>
                          <a:solidFill>
                            <a:schemeClr val="tx1"/>
                          </a:solidFill>
                          <a:effectLst/>
                          <a:latin typeface="Times New Roman" charset="0"/>
                        </a:rPr>
                        <a:t>Ohio Buckeye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charset="0"/>
                        </a:defRPr>
                      </a:lvl1pPr>
                      <a:lvl2pPr>
                        <a:spcBef>
                          <a:spcPct val="20000"/>
                        </a:spcBef>
                        <a:defRPr sz="2400">
                          <a:solidFill>
                            <a:schemeClr val="tx1"/>
                          </a:solidFill>
                          <a:latin typeface="Times New Roman" charset="0"/>
                        </a:defRPr>
                      </a:lvl2pPr>
                      <a:lvl3pPr>
                        <a:spcBef>
                          <a:spcPct val="20000"/>
                        </a:spcBef>
                        <a:defRPr sz="2000">
                          <a:solidFill>
                            <a:schemeClr val="tx1"/>
                          </a:solidFill>
                          <a:latin typeface="Times New Roman" charset="0"/>
                        </a:defRPr>
                      </a:lvl3pPr>
                      <a:lvl4pPr>
                        <a:spcBef>
                          <a:spcPct val="20000"/>
                        </a:spcBef>
                        <a:defRPr>
                          <a:solidFill>
                            <a:schemeClr val="tx1"/>
                          </a:solidFill>
                          <a:latin typeface="Times New Roman" charset="0"/>
                        </a:defRPr>
                      </a:lvl4pPr>
                      <a:lvl5pPr>
                        <a:spcBef>
                          <a:spcPct val="20000"/>
                        </a:spcBef>
                        <a:defRPr>
                          <a:solidFill>
                            <a:schemeClr val="tx1"/>
                          </a:solidFill>
                          <a:latin typeface="Times New Roman" charset="0"/>
                        </a:defRPr>
                      </a:lvl5pPr>
                      <a:lvl6pPr fontAlgn="base">
                        <a:spcBef>
                          <a:spcPct val="20000"/>
                        </a:spcBef>
                        <a:spcAft>
                          <a:spcPct val="0"/>
                        </a:spcAft>
                        <a:defRPr>
                          <a:solidFill>
                            <a:schemeClr val="tx1"/>
                          </a:solidFill>
                          <a:latin typeface="Times New Roman" charset="0"/>
                        </a:defRPr>
                      </a:lvl6pPr>
                      <a:lvl7pPr fontAlgn="base">
                        <a:spcBef>
                          <a:spcPct val="20000"/>
                        </a:spcBef>
                        <a:spcAft>
                          <a:spcPct val="0"/>
                        </a:spcAft>
                        <a:defRPr>
                          <a:solidFill>
                            <a:schemeClr val="tx1"/>
                          </a:solidFill>
                          <a:latin typeface="Times New Roman" charset="0"/>
                        </a:defRPr>
                      </a:lvl7pPr>
                      <a:lvl8pPr fontAlgn="base">
                        <a:spcBef>
                          <a:spcPct val="20000"/>
                        </a:spcBef>
                        <a:spcAft>
                          <a:spcPct val="0"/>
                        </a:spcAft>
                        <a:defRPr>
                          <a:solidFill>
                            <a:schemeClr val="tx1"/>
                          </a:solidFill>
                          <a:latin typeface="Times New Roman" charset="0"/>
                        </a:defRPr>
                      </a:lvl8pPr>
                      <a:lvl9pPr fontAlgn="base">
                        <a:spcBef>
                          <a:spcPct val="20000"/>
                        </a:spcBef>
                        <a:spcAft>
                          <a:spcPct val="0"/>
                        </a:spcAft>
                        <a:defRPr>
                          <a:solidFill>
                            <a:schemeClr val="tx1"/>
                          </a:solidFill>
                          <a:latin typeface="Times New Roman"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600" b="0" i="0" u="none" strike="noStrike" cap="none" normalizeH="0" baseline="0">
                          <a:ln>
                            <a:noFill/>
                          </a:ln>
                          <a:solidFill>
                            <a:schemeClr val="tx1"/>
                          </a:solidFill>
                          <a:effectLst/>
                          <a:latin typeface="Times New Roman" charset="0"/>
                        </a:rPr>
                        <a:t>Jun15 – Aug30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charset="0"/>
                        </a:defRPr>
                      </a:lvl1pPr>
                      <a:lvl2pPr>
                        <a:spcBef>
                          <a:spcPct val="20000"/>
                        </a:spcBef>
                        <a:defRPr sz="2400">
                          <a:solidFill>
                            <a:schemeClr val="tx1"/>
                          </a:solidFill>
                          <a:latin typeface="Times New Roman" charset="0"/>
                        </a:defRPr>
                      </a:lvl2pPr>
                      <a:lvl3pPr>
                        <a:spcBef>
                          <a:spcPct val="20000"/>
                        </a:spcBef>
                        <a:defRPr sz="2000">
                          <a:solidFill>
                            <a:schemeClr val="tx1"/>
                          </a:solidFill>
                          <a:latin typeface="Times New Roman" charset="0"/>
                        </a:defRPr>
                      </a:lvl3pPr>
                      <a:lvl4pPr>
                        <a:spcBef>
                          <a:spcPct val="20000"/>
                        </a:spcBef>
                        <a:defRPr>
                          <a:solidFill>
                            <a:schemeClr val="tx1"/>
                          </a:solidFill>
                          <a:latin typeface="Times New Roman" charset="0"/>
                        </a:defRPr>
                      </a:lvl4pPr>
                      <a:lvl5pPr>
                        <a:spcBef>
                          <a:spcPct val="20000"/>
                        </a:spcBef>
                        <a:defRPr>
                          <a:solidFill>
                            <a:schemeClr val="tx1"/>
                          </a:solidFill>
                          <a:latin typeface="Times New Roman" charset="0"/>
                        </a:defRPr>
                      </a:lvl5pPr>
                      <a:lvl6pPr fontAlgn="base">
                        <a:spcBef>
                          <a:spcPct val="20000"/>
                        </a:spcBef>
                        <a:spcAft>
                          <a:spcPct val="0"/>
                        </a:spcAft>
                        <a:defRPr>
                          <a:solidFill>
                            <a:schemeClr val="tx1"/>
                          </a:solidFill>
                          <a:latin typeface="Times New Roman" charset="0"/>
                        </a:defRPr>
                      </a:lvl6pPr>
                      <a:lvl7pPr fontAlgn="base">
                        <a:spcBef>
                          <a:spcPct val="20000"/>
                        </a:spcBef>
                        <a:spcAft>
                          <a:spcPct val="0"/>
                        </a:spcAft>
                        <a:defRPr>
                          <a:solidFill>
                            <a:schemeClr val="tx1"/>
                          </a:solidFill>
                          <a:latin typeface="Times New Roman" charset="0"/>
                        </a:defRPr>
                      </a:lvl7pPr>
                      <a:lvl8pPr fontAlgn="base">
                        <a:spcBef>
                          <a:spcPct val="20000"/>
                        </a:spcBef>
                        <a:spcAft>
                          <a:spcPct val="0"/>
                        </a:spcAft>
                        <a:defRPr>
                          <a:solidFill>
                            <a:schemeClr val="tx1"/>
                          </a:solidFill>
                          <a:latin typeface="Times New Roman" charset="0"/>
                        </a:defRPr>
                      </a:lvl8pPr>
                      <a:lvl9pPr fontAlgn="base">
                        <a:spcBef>
                          <a:spcPct val="20000"/>
                        </a:spcBef>
                        <a:spcAft>
                          <a:spcPct val="0"/>
                        </a:spcAft>
                        <a:defRPr>
                          <a:solidFill>
                            <a:schemeClr val="tx1"/>
                          </a:solidFill>
                          <a:latin typeface="Times New Roman"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600" b="1" i="0" u="none" strike="noStrike" cap="none" normalizeH="0" baseline="0">
                          <a:ln>
                            <a:noFill/>
                          </a:ln>
                          <a:solidFill>
                            <a:schemeClr val="tx1"/>
                          </a:solidFill>
                          <a:effectLst/>
                          <a:latin typeface="Times New Roman" charset="0"/>
                        </a:rPr>
                        <a:t>Echinaceae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charset="0"/>
                        </a:defRPr>
                      </a:lvl1pPr>
                      <a:lvl2pPr>
                        <a:spcBef>
                          <a:spcPct val="20000"/>
                        </a:spcBef>
                        <a:defRPr sz="2400">
                          <a:solidFill>
                            <a:schemeClr val="tx1"/>
                          </a:solidFill>
                          <a:latin typeface="Times New Roman" charset="0"/>
                        </a:defRPr>
                      </a:lvl2pPr>
                      <a:lvl3pPr>
                        <a:spcBef>
                          <a:spcPct val="20000"/>
                        </a:spcBef>
                        <a:defRPr sz="2000">
                          <a:solidFill>
                            <a:schemeClr val="tx1"/>
                          </a:solidFill>
                          <a:latin typeface="Times New Roman" charset="0"/>
                        </a:defRPr>
                      </a:lvl3pPr>
                      <a:lvl4pPr>
                        <a:spcBef>
                          <a:spcPct val="20000"/>
                        </a:spcBef>
                        <a:defRPr>
                          <a:solidFill>
                            <a:schemeClr val="tx1"/>
                          </a:solidFill>
                          <a:latin typeface="Times New Roman" charset="0"/>
                        </a:defRPr>
                      </a:lvl4pPr>
                      <a:lvl5pPr>
                        <a:spcBef>
                          <a:spcPct val="20000"/>
                        </a:spcBef>
                        <a:defRPr>
                          <a:solidFill>
                            <a:schemeClr val="tx1"/>
                          </a:solidFill>
                          <a:latin typeface="Times New Roman" charset="0"/>
                        </a:defRPr>
                      </a:lvl5pPr>
                      <a:lvl6pPr fontAlgn="base">
                        <a:spcBef>
                          <a:spcPct val="20000"/>
                        </a:spcBef>
                        <a:spcAft>
                          <a:spcPct val="0"/>
                        </a:spcAft>
                        <a:defRPr>
                          <a:solidFill>
                            <a:schemeClr val="tx1"/>
                          </a:solidFill>
                          <a:latin typeface="Times New Roman" charset="0"/>
                        </a:defRPr>
                      </a:lvl6pPr>
                      <a:lvl7pPr fontAlgn="base">
                        <a:spcBef>
                          <a:spcPct val="20000"/>
                        </a:spcBef>
                        <a:spcAft>
                          <a:spcPct val="0"/>
                        </a:spcAft>
                        <a:defRPr>
                          <a:solidFill>
                            <a:schemeClr val="tx1"/>
                          </a:solidFill>
                          <a:latin typeface="Times New Roman" charset="0"/>
                        </a:defRPr>
                      </a:lvl7pPr>
                      <a:lvl8pPr fontAlgn="base">
                        <a:spcBef>
                          <a:spcPct val="20000"/>
                        </a:spcBef>
                        <a:spcAft>
                          <a:spcPct val="0"/>
                        </a:spcAft>
                        <a:defRPr>
                          <a:solidFill>
                            <a:schemeClr val="tx1"/>
                          </a:solidFill>
                          <a:latin typeface="Times New Roman" charset="0"/>
                        </a:defRPr>
                      </a:lvl8pPr>
                      <a:lvl9pPr fontAlgn="base">
                        <a:spcBef>
                          <a:spcPct val="20000"/>
                        </a:spcBef>
                        <a:spcAft>
                          <a:spcPct val="0"/>
                        </a:spcAft>
                        <a:defRPr>
                          <a:solidFill>
                            <a:schemeClr val="tx1"/>
                          </a:solidFill>
                          <a:latin typeface="Times New Roman"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600" b="1" i="0" u="none" strike="noStrike" cap="none" normalizeH="0" baseline="0">
                          <a:ln>
                            <a:noFill/>
                          </a:ln>
                          <a:solidFill>
                            <a:srgbClr val="FF00FF"/>
                          </a:solidFill>
                          <a:effectLst>
                            <a:outerShdw blurRad="38100" dist="38100" dir="2700000" algn="tl">
                              <a:srgbClr val="000000"/>
                            </a:outerShdw>
                          </a:effectLst>
                          <a:latin typeface="Times New Roman" charset="0"/>
                        </a:rPr>
                        <a:t>Jun 15-Aug 1st</a:t>
                      </a:r>
                      <a:r>
                        <a:rPr kumimoji="0" lang="en-US" altLang="en-US" sz="1800" b="1" i="0" u="none" strike="noStrike" cap="none" normalizeH="0" baseline="0">
                          <a:ln>
                            <a:noFill/>
                          </a:ln>
                          <a:solidFill>
                            <a:srgbClr val="FF00FF"/>
                          </a:solidFill>
                          <a:effectLst>
                            <a:outerShdw blurRad="38100" dist="38100" dir="2700000" algn="tl">
                              <a:srgbClr val="000000"/>
                            </a:outerShdw>
                          </a:effectLst>
                          <a:latin typeface="Times New Roman" charset="0"/>
                        </a:rPr>
                        <a:t>*</a:t>
                      </a:r>
                      <a:r>
                        <a:rPr kumimoji="0" lang="en-US" altLang="en-US" sz="1600" b="0" i="0" u="none" strike="noStrike" cap="none" normalizeH="0" baseline="0">
                          <a:ln>
                            <a:noFill/>
                          </a:ln>
                          <a:solidFill>
                            <a:schemeClr val="tx1"/>
                          </a:solidFill>
                          <a:effectLst/>
                          <a:latin typeface="Times New Roman" charset="0"/>
                        </a:rPr>
                        <a:t>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charset="0"/>
                        </a:defRPr>
                      </a:lvl1pPr>
                      <a:lvl2pPr>
                        <a:spcBef>
                          <a:spcPct val="20000"/>
                        </a:spcBef>
                        <a:defRPr sz="2400">
                          <a:solidFill>
                            <a:schemeClr val="tx1"/>
                          </a:solidFill>
                          <a:latin typeface="Times New Roman" charset="0"/>
                        </a:defRPr>
                      </a:lvl2pPr>
                      <a:lvl3pPr>
                        <a:spcBef>
                          <a:spcPct val="20000"/>
                        </a:spcBef>
                        <a:defRPr sz="2000">
                          <a:solidFill>
                            <a:schemeClr val="tx1"/>
                          </a:solidFill>
                          <a:latin typeface="Times New Roman" charset="0"/>
                        </a:defRPr>
                      </a:lvl3pPr>
                      <a:lvl4pPr>
                        <a:spcBef>
                          <a:spcPct val="20000"/>
                        </a:spcBef>
                        <a:defRPr>
                          <a:solidFill>
                            <a:schemeClr val="tx1"/>
                          </a:solidFill>
                          <a:latin typeface="Times New Roman" charset="0"/>
                        </a:defRPr>
                      </a:lvl4pPr>
                      <a:lvl5pPr>
                        <a:spcBef>
                          <a:spcPct val="20000"/>
                        </a:spcBef>
                        <a:defRPr>
                          <a:solidFill>
                            <a:schemeClr val="tx1"/>
                          </a:solidFill>
                          <a:latin typeface="Times New Roman" charset="0"/>
                        </a:defRPr>
                      </a:lvl5pPr>
                      <a:lvl6pPr fontAlgn="base">
                        <a:spcBef>
                          <a:spcPct val="20000"/>
                        </a:spcBef>
                        <a:spcAft>
                          <a:spcPct val="0"/>
                        </a:spcAft>
                        <a:defRPr>
                          <a:solidFill>
                            <a:schemeClr val="tx1"/>
                          </a:solidFill>
                          <a:latin typeface="Times New Roman" charset="0"/>
                        </a:defRPr>
                      </a:lvl6pPr>
                      <a:lvl7pPr fontAlgn="base">
                        <a:spcBef>
                          <a:spcPct val="20000"/>
                        </a:spcBef>
                        <a:spcAft>
                          <a:spcPct val="0"/>
                        </a:spcAft>
                        <a:defRPr>
                          <a:solidFill>
                            <a:schemeClr val="tx1"/>
                          </a:solidFill>
                          <a:latin typeface="Times New Roman" charset="0"/>
                        </a:defRPr>
                      </a:lvl7pPr>
                      <a:lvl8pPr fontAlgn="base">
                        <a:spcBef>
                          <a:spcPct val="20000"/>
                        </a:spcBef>
                        <a:spcAft>
                          <a:spcPct val="0"/>
                        </a:spcAft>
                        <a:defRPr>
                          <a:solidFill>
                            <a:schemeClr val="tx1"/>
                          </a:solidFill>
                          <a:latin typeface="Times New Roman" charset="0"/>
                        </a:defRPr>
                      </a:lvl8pPr>
                      <a:lvl9pPr fontAlgn="base">
                        <a:spcBef>
                          <a:spcPct val="20000"/>
                        </a:spcBef>
                        <a:spcAft>
                          <a:spcPct val="0"/>
                        </a:spcAft>
                        <a:defRPr>
                          <a:solidFill>
                            <a:schemeClr val="tx1"/>
                          </a:solidFill>
                          <a:latin typeface="Times New Roman"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600" b="0" i="0" u="none" strike="noStrike" cap="none" normalizeH="0" baseline="0">
                          <a:ln>
                            <a:noFill/>
                          </a:ln>
                          <a:solidFill>
                            <a:schemeClr val="tx1"/>
                          </a:solidFill>
                          <a:effectLst/>
                          <a:latin typeface="Times New Roman" charset="0"/>
                        </a:rPr>
                        <a:t>80%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90513">
                <a:tc>
                  <a:txBody>
                    <a:bodyPr/>
                    <a:lstStyle>
                      <a:lvl1pPr>
                        <a:spcBef>
                          <a:spcPct val="20000"/>
                        </a:spcBef>
                        <a:defRPr sz="2800">
                          <a:solidFill>
                            <a:schemeClr val="tx1"/>
                          </a:solidFill>
                          <a:latin typeface="Times New Roman" charset="0"/>
                        </a:defRPr>
                      </a:lvl1pPr>
                      <a:lvl2pPr>
                        <a:spcBef>
                          <a:spcPct val="20000"/>
                        </a:spcBef>
                        <a:defRPr sz="2400">
                          <a:solidFill>
                            <a:schemeClr val="tx1"/>
                          </a:solidFill>
                          <a:latin typeface="Times New Roman" charset="0"/>
                        </a:defRPr>
                      </a:lvl2pPr>
                      <a:lvl3pPr>
                        <a:spcBef>
                          <a:spcPct val="20000"/>
                        </a:spcBef>
                        <a:defRPr sz="2000">
                          <a:solidFill>
                            <a:schemeClr val="tx1"/>
                          </a:solidFill>
                          <a:latin typeface="Times New Roman" charset="0"/>
                        </a:defRPr>
                      </a:lvl3pPr>
                      <a:lvl4pPr>
                        <a:spcBef>
                          <a:spcPct val="20000"/>
                        </a:spcBef>
                        <a:defRPr>
                          <a:solidFill>
                            <a:schemeClr val="tx1"/>
                          </a:solidFill>
                          <a:latin typeface="Times New Roman" charset="0"/>
                        </a:defRPr>
                      </a:lvl4pPr>
                      <a:lvl5pPr>
                        <a:spcBef>
                          <a:spcPct val="20000"/>
                        </a:spcBef>
                        <a:defRPr>
                          <a:solidFill>
                            <a:schemeClr val="tx1"/>
                          </a:solidFill>
                          <a:latin typeface="Times New Roman" charset="0"/>
                        </a:defRPr>
                      </a:lvl5pPr>
                      <a:lvl6pPr fontAlgn="base">
                        <a:spcBef>
                          <a:spcPct val="20000"/>
                        </a:spcBef>
                        <a:spcAft>
                          <a:spcPct val="0"/>
                        </a:spcAft>
                        <a:defRPr>
                          <a:solidFill>
                            <a:schemeClr val="tx1"/>
                          </a:solidFill>
                          <a:latin typeface="Times New Roman" charset="0"/>
                        </a:defRPr>
                      </a:lvl6pPr>
                      <a:lvl7pPr fontAlgn="base">
                        <a:spcBef>
                          <a:spcPct val="20000"/>
                        </a:spcBef>
                        <a:spcAft>
                          <a:spcPct val="0"/>
                        </a:spcAft>
                        <a:defRPr>
                          <a:solidFill>
                            <a:schemeClr val="tx1"/>
                          </a:solidFill>
                          <a:latin typeface="Times New Roman" charset="0"/>
                        </a:defRPr>
                      </a:lvl7pPr>
                      <a:lvl8pPr fontAlgn="base">
                        <a:spcBef>
                          <a:spcPct val="20000"/>
                        </a:spcBef>
                        <a:spcAft>
                          <a:spcPct val="0"/>
                        </a:spcAft>
                        <a:defRPr>
                          <a:solidFill>
                            <a:schemeClr val="tx1"/>
                          </a:solidFill>
                          <a:latin typeface="Times New Roman" charset="0"/>
                        </a:defRPr>
                      </a:lvl8pPr>
                      <a:lvl9pPr fontAlgn="base">
                        <a:spcBef>
                          <a:spcPct val="20000"/>
                        </a:spcBef>
                        <a:spcAft>
                          <a:spcPct val="0"/>
                        </a:spcAft>
                        <a:defRPr>
                          <a:solidFill>
                            <a:schemeClr val="tx1"/>
                          </a:solidFill>
                          <a:latin typeface="Times New Roman"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600" b="1" i="0" u="none" strike="noStrike" cap="none" normalizeH="0" baseline="0">
                          <a:ln>
                            <a:noFill/>
                          </a:ln>
                          <a:solidFill>
                            <a:schemeClr val="tx1"/>
                          </a:solidFill>
                          <a:effectLst/>
                          <a:latin typeface="Times New Roman" charset="0"/>
                        </a:rPr>
                        <a:t>Blue Azure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charset="0"/>
                        </a:defRPr>
                      </a:lvl1pPr>
                      <a:lvl2pPr>
                        <a:spcBef>
                          <a:spcPct val="20000"/>
                        </a:spcBef>
                        <a:defRPr sz="2400">
                          <a:solidFill>
                            <a:schemeClr val="tx1"/>
                          </a:solidFill>
                          <a:latin typeface="Times New Roman" charset="0"/>
                        </a:defRPr>
                      </a:lvl2pPr>
                      <a:lvl3pPr>
                        <a:spcBef>
                          <a:spcPct val="20000"/>
                        </a:spcBef>
                        <a:defRPr sz="2000">
                          <a:solidFill>
                            <a:schemeClr val="tx1"/>
                          </a:solidFill>
                          <a:latin typeface="Times New Roman" charset="0"/>
                        </a:defRPr>
                      </a:lvl3pPr>
                      <a:lvl4pPr>
                        <a:spcBef>
                          <a:spcPct val="20000"/>
                        </a:spcBef>
                        <a:defRPr>
                          <a:solidFill>
                            <a:schemeClr val="tx1"/>
                          </a:solidFill>
                          <a:latin typeface="Times New Roman" charset="0"/>
                        </a:defRPr>
                      </a:lvl4pPr>
                      <a:lvl5pPr>
                        <a:spcBef>
                          <a:spcPct val="20000"/>
                        </a:spcBef>
                        <a:defRPr>
                          <a:solidFill>
                            <a:schemeClr val="tx1"/>
                          </a:solidFill>
                          <a:latin typeface="Times New Roman" charset="0"/>
                        </a:defRPr>
                      </a:lvl5pPr>
                      <a:lvl6pPr fontAlgn="base">
                        <a:spcBef>
                          <a:spcPct val="20000"/>
                        </a:spcBef>
                        <a:spcAft>
                          <a:spcPct val="0"/>
                        </a:spcAft>
                        <a:defRPr>
                          <a:solidFill>
                            <a:schemeClr val="tx1"/>
                          </a:solidFill>
                          <a:latin typeface="Times New Roman" charset="0"/>
                        </a:defRPr>
                      </a:lvl6pPr>
                      <a:lvl7pPr fontAlgn="base">
                        <a:spcBef>
                          <a:spcPct val="20000"/>
                        </a:spcBef>
                        <a:spcAft>
                          <a:spcPct val="0"/>
                        </a:spcAft>
                        <a:defRPr>
                          <a:solidFill>
                            <a:schemeClr val="tx1"/>
                          </a:solidFill>
                          <a:latin typeface="Times New Roman" charset="0"/>
                        </a:defRPr>
                      </a:lvl7pPr>
                      <a:lvl8pPr fontAlgn="base">
                        <a:spcBef>
                          <a:spcPct val="20000"/>
                        </a:spcBef>
                        <a:spcAft>
                          <a:spcPct val="0"/>
                        </a:spcAft>
                        <a:defRPr>
                          <a:solidFill>
                            <a:schemeClr val="tx1"/>
                          </a:solidFill>
                          <a:latin typeface="Times New Roman" charset="0"/>
                        </a:defRPr>
                      </a:lvl8pPr>
                      <a:lvl9pPr fontAlgn="base">
                        <a:spcBef>
                          <a:spcPct val="20000"/>
                        </a:spcBef>
                        <a:spcAft>
                          <a:spcPct val="0"/>
                        </a:spcAft>
                        <a:defRPr>
                          <a:solidFill>
                            <a:schemeClr val="tx1"/>
                          </a:solidFill>
                          <a:latin typeface="Times New Roman"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600" b="0" i="0" u="none" strike="noStrike" cap="none" normalizeH="0" baseline="0">
                          <a:ln>
                            <a:noFill/>
                          </a:ln>
                          <a:solidFill>
                            <a:schemeClr val="tx1"/>
                          </a:solidFill>
                          <a:effectLst/>
                          <a:latin typeface="Times New Roman" charset="0"/>
                        </a:rPr>
                        <a:t>Apr 1st – May 15th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charset="0"/>
                        </a:defRPr>
                      </a:lvl1pPr>
                      <a:lvl2pPr>
                        <a:spcBef>
                          <a:spcPct val="20000"/>
                        </a:spcBef>
                        <a:defRPr sz="2400">
                          <a:solidFill>
                            <a:schemeClr val="tx1"/>
                          </a:solidFill>
                          <a:latin typeface="Times New Roman" charset="0"/>
                        </a:defRPr>
                      </a:lvl2pPr>
                      <a:lvl3pPr>
                        <a:spcBef>
                          <a:spcPct val="20000"/>
                        </a:spcBef>
                        <a:defRPr sz="2000">
                          <a:solidFill>
                            <a:schemeClr val="tx1"/>
                          </a:solidFill>
                          <a:latin typeface="Times New Roman" charset="0"/>
                        </a:defRPr>
                      </a:lvl3pPr>
                      <a:lvl4pPr>
                        <a:spcBef>
                          <a:spcPct val="20000"/>
                        </a:spcBef>
                        <a:defRPr>
                          <a:solidFill>
                            <a:schemeClr val="tx1"/>
                          </a:solidFill>
                          <a:latin typeface="Times New Roman" charset="0"/>
                        </a:defRPr>
                      </a:lvl4pPr>
                      <a:lvl5pPr>
                        <a:spcBef>
                          <a:spcPct val="20000"/>
                        </a:spcBef>
                        <a:defRPr>
                          <a:solidFill>
                            <a:schemeClr val="tx1"/>
                          </a:solidFill>
                          <a:latin typeface="Times New Roman" charset="0"/>
                        </a:defRPr>
                      </a:lvl5pPr>
                      <a:lvl6pPr fontAlgn="base">
                        <a:spcBef>
                          <a:spcPct val="20000"/>
                        </a:spcBef>
                        <a:spcAft>
                          <a:spcPct val="0"/>
                        </a:spcAft>
                        <a:defRPr>
                          <a:solidFill>
                            <a:schemeClr val="tx1"/>
                          </a:solidFill>
                          <a:latin typeface="Times New Roman" charset="0"/>
                        </a:defRPr>
                      </a:lvl6pPr>
                      <a:lvl7pPr fontAlgn="base">
                        <a:spcBef>
                          <a:spcPct val="20000"/>
                        </a:spcBef>
                        <a:spcAft>
                          <a:spcPct val="0"/>
                        </a:spcAft>
                        <a:defRPr>
                          <a:solidFill>
                            <a:schemeClr val="tx1"/>
                          </a:solidFill>
                          <a:latin typeface="Times New Roman" charset="0"/>
                        </a:defRPr>
                      </a:lvl7pPr>
                      <a:lvl8pPr fontAlgn="base">
                        <a:spcBef>
                          <a:spcPct val="20000"/>
                        </a:spcBef>
                        <a:spcAft>
                          <a:spcPct val="0"/>
                        </a:spcAft>
                        <a:defRPr>
                          <a:solidFill>
                            <a:schemeClr val="tx1"/>
                          </a:solidFill>
                          <a:latin typeface="Times New Roman" charset="0"/>
                        </a:defRPr>
                      </a:lvl8pPr>
                      <a:lvl9pPr fontAlgn="base">
                        <a:spcBef>
                          <a:spcPct val="20000"/>
                        </a:spcBef>
                        <a:spcAft>
                          <a:spcPct val="0"/>
                        </a:spcAft>
                        <a:defRPr>
                          <a:solidFill>
                            <a:schemeClr val="tx1"/>
                          </a:solidFill>
                          <a:latin typeface="Times New Roman"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600" b="1" i="0" u="none" strike="noStrike" cap="none" normalizeH="0" baseline="0">
                          <a:ln>
                            <a:noFill/>
                          </a:ln>
                          <a:solidFill>
                            <a:schemeClr val="tx1"/>
                          </a:solidFill>
                          <a:effectLst/>
                          <a:latin typeface="Times New Roman" charset="0"/>
                        </a:rPr>
                        <a:t>Baths Pinks</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600" b="1" i="0" u="none" strike="noStrike" cap="none" normalizeH="0" baseline="0">
                          <a:ln>
                            <a:noFill/>
                          </a:ln>
                          <a:solidFill>
                            <a:schemeClr val="tx1"/>
                          </a:solidFill>
                          <a:effectLst/>
                          <a:latin typeface="Times New Roman" charset="0"/>
                        </a:rPr>
                        <a:t>Ageratum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charset="0"/>
                        </a:defRPr>
                      </a:lvl1pPr>
                      <a:lvl2pPr>
                        <a:spcBef>
                          <a:spcPct val="20000"/>
                        </a:spcBef>
                        <a:defRPr sz="2400">
                          <a:solidFill>
                            <a:schemeClr val="tx1"/>
                          </a:solidFill>
                          <a:latin typeface="Times New Roman" charset="0"/>
                        </a:defRPr>
                      </a:lvl2pPr>
                      <a:lvl3pPr>
                        <a:spcBef>
                          <a:spcPct val="20000"/>
                        </a:spcBef>
                        <a:defRPr sz="2000">
                          <a:solidFill>
                            <a:schemeClr val="tx1"/>
                          </a:solidFill>
                          <a:latin typeface="Times New Roman" charset="0"/>
                        </a:defRPr>
                      </a:lvl3pPr>
                      <a:lvl4pPr>
                        <a:spcBef>
                          <a:spcPct val="20000"/>
                        </a:spcBef>
                        <a:defRPr>
                          <a:solidFill>
                            <a:schemeClr val="tx1"/>
                          </a:solidFill>
                          <a:latin typeface="Times New Roman" charset="0"/>
                        </a:defRPr>
                      </a:lvl4pPr>
                      <a:lvl5pPr>
                        <a:spcBef>
                          <a:spcPct val="20000"/>
                        </a:spcBef>
                        <a:defRPr>
                          <a:solidFill>
                            <a:schemeClr val="tx1"/>
                          </a:solidFill>
                          <a:latin typeface="Times New Roman" charset="0"/>
                        </a:defRPr>
                      </a:lvl5pPr>
                      <a:lvl6pPr fontAlgn="base">
                        <a:spcBef>
                          <a:spcPct val="20000"/>
                        </a:spcBef>
                        <a:spcAft>
                          <a:spcPct val="0"/>
                        </a:spcAft>
                        <a:defRPr>
                          <a:solidFill>
                            <a:schemeClr val="tx1"/>
                          </a:solidFill>
                          <a:latin typeface="Times New Roman" charset="0"/>
                        </a:defRPr>
                      </a:lvl6pPr>
                      <a:lvl7pPr fontAlgn="base">
                        <a:spcBef>
                          <a:spcPct val="20000"/>
                        </a:spcBef>
                        <a:spcAft>
                          <a:spcPct val="0"/>
                        </a:spcAft>
                        <a:defRPr>
                          <a:solidFill>
                            <a:schemeClr val="tx1"/>
                          </a:solidFill>
                          <a:latin typeface="Times New Roman" charset="0"/>
                        </a:defRPr>
                      </a:lvl7pPr>
                      <a:lvl8pPr fontAlgn="base">
                        <a:spcBef>
                          <a:spcPct val="20000"/>
                        </a:spcBef>
                        <a:spcAft>
                          <a:spcPct val="0"/>
                        </a:spcAft>
                        <a:defRPr>
                          <a:solidFill>
                            <a:schemeClr val="tx1"/>
                          </a:solidFill>
                          <a:latin typeface="Times New Roman" charset="0"/>
                        </a:defRPr>
                      </a:lvl8pPr>
                      <a:lvl9pPr fontAlgn="base">
                        <a:spcBef>
                          <a:spcPct val="20000"/>
                        </a:spcBef>
                        <a:spcAft>
                          <a:spcPct val="0"/>
                        </a:spcAft>
                        <a:defRPr>
                          <a:solidFill>
                            <a:schemeClr val="tx1"/>
                          </a:solidFill>
                          <a:latin typeface="Times New Roman"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600" b="0" i="0" u="none" strike="noStrike" cap="none" normalizeH="0" baseline="0">
                          <a:ln>
                            <a:noFill/>
                          </a:ln>
                          <a:solidFill>
                            <a:schemeClr val="tx1"/>
                          </a:solidFill>
                          <a:effectLst/>
                          <a:latin typeface="Times New Roman" charset="0"/>
                        </a:rPr>
                        <a:t>Mar 15 –May 1st</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600" b="0" i="0" u="none" strike="noStrike" cap="none" normalizeH="0" baseline="0">
                          <a:ln>
                            <a:noFill/>
                          </a:ln>
                          <a:solidFill>
                            <a:schemeClr val="tx1"/>
                          </a:solidFill>
                          <a:effectLst/>
                          <a:latin typeface="Times New Roman" charset="0"/>
                        </a:rPr>
                        <a:t>Apr 15 – Jul 15th</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charset="0"/>
                        </a:defRPr>
                      </a:lvl1pPr>
                      <a:lvl2pPr>
                        <a:spcBef>
                          <a:spcPct val="20000"/>
                        </a:spcBef>
                        <a:defRPr sz="2400">
                          <a:solidFill>
                            <a:schemeClr val="tx1"/>
                          </a:solidFill>
                          <a:latin typeface="Times New Roman" charset="0"/>
                        </a:defRPr>
                      </a:lvl2pPr>
                      <a:lvl3pPr>
                        <a:spcBef>
                          <a:spcPct val="20000"/>
                        </a:spcBef>
                        <a:defRPr sz="2000">
                          <a:solidFill>
                            <a:schemeClr val="tx1"/>
                          </a:solidFill>
                          <a:latin typeface="Times New Roman" charset="0"/>
                        </a:defRPr>
                      </a:lvl3pPr>
                      <a:lvl4pPr>
                        <a:spcBef>
                          <a:spcPct val="20000"/>
                        </a:spcBef>
                        <a:defRPr>
                          <a:solidFill>
                            <a:schemeClr val="tx1"/>
                          </a:solidFill>
                          <a:latin typeface="Times New Roman" charset="0"/>
                        </a:defRPr>
                      </a:lvl4pPr>
                      <a:lvl5pPr>
                        <a:spcBef>
                          <a:spcPct val="20000"/>
                        </a:spcBef>
                        <a:defRPr>
                          <a:solidFill>
                            <a:schemeClr val="tx1"/>
                          </a:solidFill>
                          <a:latin typeface="Times New Roman" charset="0"/>
                        </a:defRPr>
                      </a:lvl5pPr>
                      <a:lvl6pPr fontAlgn="base">
                        <a:spcBef>
                          <a:spcPct val="20000"/>
                        </a:spcBef>
                        <a:spcAft>
                          <a:spcPct val="0"/>
                        </a:spcAft>
                        <a:defRPr>
                          <a:solidFill>
                            <a:schemeClr val="tx1"/>
                          </a:solidFill>
                          <a:latin typeface="Times New Roman" charset="0"/>
                        </a:defRPr>
                      </a:lvl6pPr>
                      <a:lvl7pPr fontAlgn="base">
                        <a:spcBef>
                          <a:spcPct val="20000"/>
                        </a:spcBef>
                        <a:spcAft>
                          <a:spcPct val="0"/>
                        </a:spcAft>
                        <a:defRPr>
                          <a:solidFill>
                            <a:schemeClr val="tx1"/>
                          </a:solidFill>
                          <a:latin typeface="Times New Roman" charset="0"/>
                        </a:defRPr>
                      </a:lvl7pPr>
                      <a:lvl8pPr fontAlgn="base">
                        <a:spcBef>
                          <a:spcPct val="20000"/>
                        </a:spcBef>
                        <a:spcAft>
                          <a:spcPct val="0"/>
                        </a:spcAft>
                        <a:defRPr>
                          <a:solidFill>
                            <a:schemeClr val="tx1"/>
                          </a:solidFill>
                          <a:latin typeface="Times New Roman" charset="0"/>
                        </a:defRPr>
                      </a:lvl8pPr>
                      <a:lvl9pPr fontAlgn="base">
                        <a:spcBef>
                          <a:spcPct val="20000"/>
                        </a:spcBef>
                        <a:spcAft>
                          <a:spcPct val="0"/>
                        </a:spcAft>
                        <a:defRPr>
                          <a:solidFill>
                            <a:schemeClr val="tx1"/>
                          </a:solidFill>
                          <a:latin typeface="Times New Roman"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600" b="0" i="0" u="none" strike="noStrike" cap="none" normalizeH="0" baseline="0">
                          <a:ln>
                            <a:noFill/>
                          </a:ln>
                          <a:solidFill>
                            <a:schemeClr val="tx1"/>
                          </a:solidFill>
                          <a:effectLst/>
                          <a:latin typeface="Times New Roman" charset="0"/>
                        </a:rPr>
                        <a:t>80%</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600" b="0" i="0" u="none" strike="noStrike" cap="none" normalizeH="0" baseline="0">
                          <a:ln>
                            <a:noFill/>
                          </a:ln>
                          <a:solidFill>
                            <a:schemeClr val="tx1"/>
                          </a:solidFill>
                          <a:effectLst/>
                          <a:latin typeface="Times New Roman" charset="0"/>
                        </a:rPr>
                        <a:t>60%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90513">
                <a:tc>
                  <a:txBody>
                    <a:bodyPr/>
                    <a:lstStyle>
                      <a:lvl1pPr>
                        <a:spcBef>
                          <a:spcPct val="20000"/>
                        </a:spcBef>
                        <a:defRPr sz="2800">
                          <a:solidFill>
                            <a:schemeClr val="tx1"/>
                          </a:solidFill>
                          <a:latin typeface="Times New Roman" charset="0"/>
                        </a:defRPr>
                      </a:lvl1pPr>
                      <a:lvl2pPr>
                        <a:spcBef>
                          <a:spcPct val="20000"/>
                        </a:spcBef>
                        <a:defRPr sz="2400">
                          <a:solidFill>
                            <a:schemeClr val="tx1"/>
                          </a:solidFill>
                          <a:latin typeface="Times New Roman" charset="0"/>
                        </a:defRPr>
                      </a:lvl2pPr>
                      <a:lvl3pPr>
                        <a:spcBef>
                          <a:spcPct val="20000"/>
                        </a:spcBef>
                        <a:defRPr sz="2000">
                          <a:solidFill>
                            <a:schemeClr val="tx1"/>
                          </a:solidFill>
                          <a:latin typeface="Times New Roman" charset="0"/>
                        </a:defRPr>
                      </a:lvl3pPr>
                      <a:lvl4pPr>
                        <a:spcBef>
                          <a:spcPct val="20000"/>
                        </a:spcBef>
                        <a:defRPr>
                          <a:solidFill>
                            <a:schemeClr val="tx1"/>
                          </a:solidFill>
                          <a:latin typeface="Times New Roman" charset="0"/>
                        </a:defRPr>
                      </a:lvl4pPr>
                      <a:lvl5pPr>
                        <a:spcBef>
                          <a:spcPct val="20000"/>
                        </a:spcBef>
                        <a:defRPr>
                          <a:solidFill>
                            <a:schemeClr val="tx1"/>
                          </a:solidFill>
                          <a:latin typeface="Times New Roman" charset="0"/>
                        </a:defRPr>
                      </a:lvl5pPr>
                      <a:lvl6pPr fontAlgn="base">
                        <a:spcBef>
                          <a:spcPct val="20000"/>
                        </a:spcBef>
                        <a:spcAft>
                          <a:spcPct val="0"/>
                        </a:spcAft>
                        <a:defRPr>
                          <a:solidFill>
                            <a:schemeClr val="tx1"/>
                          </a:solidFill>
                          <a:latin typeface="Times New Roman" charset="0"/>
                        </a:defRPr>
                      </a:lvl6pPr>
                      <a:lvl7pPr fontAlgn="base">
                        <a:spcBef>
                          <a:spcPct val="20000"/>
                        </a:spcBef>
                        <a:spcAft>
                          <a:spcPct val="0"/>
                        </a:spcAft>
                        <a:defRPr>
                          <a:solidFill>
                            <a:schemeClr val="tx1"/>
                          </a:solidFill>
                          <a:latin typeface="Times New Roman" charset="0"/>
                        </a:defRPr>
                      </a:lvl7pPr>
                      <a:lvl8pPr fontAlgn="base">
                        <a:spcBef>
                          <a:spcPct val="20000"/>
                        </a:spcBef>
                        <a:spcAft>
                          <a:spcPct val="0"/>
                        </a:spcAft>
                        <a:defRPr>
                          <a:solidFill>
                            <a:schemeClr val="tx1"/>
                          </a:solidFill>
                          <a:latin typeface="Times New Roman" charset="0"/>
                        </a:defRPr>
                      </a:lvl8pPr>
                      <a:lvl9pPr fontAlgn="base">
                        <a:spcBef>
                          <a:spcPct val="20000"/>
                        </a:spcBef>
                        <a:spcAft>
                          <a:spcPct val="0"/>
                        </a:spcAft>
                        <a:defRPr>
                          <a:solidFill>
                            <a:schemeClr val="tx1"/>
                          </a:solidFill>
                          <a:latin typeface="Times New Roman"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600" b="1" i="0" u="none" strike="noStrike" cap="none" normalizeH="0" baseline="0">
                          <a:ln>
                            <a:noFill/>
                          </a:ln>
                          <a:solidFill>
                            <a:schemeClr val="tx1"/>
                          </a:solidFill>
                          <a:effectLst/>
                          <a:latin typeface="Times New Roman" charset="0"/>
                        </a:rPr>
                        <a:t>Checkerspot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charset="0"/>
                        </a:defRPr>
                      </a:lvl1pPr>
                      <a:lvl2pPr>
                        <a:spcBef>
                          <a:spcPct val="20000"/>
                        </a:spcBef>
                        <a:defRPr sz="2400">
                          <a:solidFill>
                            <a:schemeClr val="tx1"/>
                          </a:solidFill>
                          <a:latin typeface="Times New Roman" charset="0"/>
                        </a:defRPr>
                      </a:lvl2pPr>
                      <a:lvl3pPr>
                        <a:spcBef>
                          <a:spcPct val="20000"/>
                        </a:spcBef>
                        <a:defRPr sz="2000">
                          <a:solidFill>
                            <a:schemeClr val="tx1"/>
                          </a:solidFill>
                          <a:latin typeface="Times New Roman" charset="0"/>
                        </a:defRPr>
                      </a:lvl3pPr>
                      <a:lvl4pPr>
                        <a:spcBef>
                          <a:spcPct val="20000"/>
                        </a:spcBef>
                        <a:defRPr>
                          <a:solidFill>
                            <a:schemeClr val="tx1"/>
                          </a:solidFill>
                          <a:latin typeface="Times New Roman" charset="0"/>
                        </a:defRPr>
                      </a:lvl4pPr>
                      <a:lvl5pPr>
                        <a:spcBef>
                          <a:spcPct val="20000"/>
                        </a:spcBef>
                        <a:defRPr>
                          <a:solidFill>
                            <a:schemeClr val="tx1"/>
                          </a:solidFill>
                          <a:latin typeface="Times New Roman" charset="0"/>
                        </a:defRPr>
                      </a:lvl5pPr>
                      <a:lvl6pPr fontAlgn="base">
                        <a:spcBef>
                          <a:spcPct val="20000"/>
                        </a:spcBef>
                        <a:spcAft>
                          <a:spcPct val="0"/>
                        </a:spcAft>
                        <a:defRPr>
                          <a:solidFill>
                            <a:schemeClr val="tx1"/>
                          </a:solidFill>
                          <a:latin typeface="Times New Roman" charset="0"/>
                        </a:defRPr>
                      </a:lvl6pPr>
                      <a:lvl7pPr fontAlgn="base">
                        <a:spcBef>
                          <a:spcPct val="20000"/>
                        </a:spcBef>
                        <a:spcAft>
                          <a:spcPct val="0"/>
                        </a:spcAft>
                        <a:defRPr>
                          <a:solidFill>
                            <a:schemeClr val="tx1"/>
                          </a:solidFill>
                          <a:latin typeface="Times New Roman" charset="0"/>
                        </a:defRPr>
                      </a:lvl7pPr>
                      <a:lvl8pPr fontAlgn="base">
                        <a:spcBef>
                          <a:spcPct val="20000"/>
                        </a:spcBef>
                        <a:spcAft>
                          <a:spcPct val="0"/>
                        </a:spcAft>
                        <a:defRPr>
                          <a:solidFill>
                            <a:schemeClr val="tx1"/>
                          </a:solidFill>
                          <a:latin typeface="Times New Roman" charset="0"/>
                        </a:defRPr>
                      </a:lvl8pPr>
                      <a:lvl9pPr fontAlgn="base">
                        <a:spcBef>
                          <a:spcPct val="20000"/>
                        </a:spcBef>
                        <a:spcAft>
                          <a:spcPct val="0"/>
                        </a:spcAft>
                        <a:defRPr>
                          <a:solidFill>
                            <a:schemeClr val="tx1"/>
                          </a:solidFill>
                          <a:latin typeface="Times New Roman"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600" b="0" i="0" u="none" strike="noStrike" cap="none" normalizeH="0" baseline="0">
                          <a:ln>
                            <a:noFill/>
                          </a:ln>
                          <a:solidFill>
                            <a:schemeClr val="tx1"/>
                          </a:solidFill>
                          <a:effectLst/>
                          <a:latin typeface="Times New Roman" charset="0"/>
                        </a:rPr>
                        <a:t>Jul 15 – Nov 10th</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charset="0"/>
                        </a:defRPr>
                      </a:lvl1pPr>
                      <a:lvl2pPr>
                        <a:spcBef>
                          <a:spcPct val="20000"/>
                        </a:spcBef>
                        <a:defRPr sz="2400">
                          <a:solidFill>
                            <a:schemeClr val="tx1"/>
                          </a:solidFill>
                          <a:latin typeface="Times New Roman" charset="0"/>
                        </a:defRPr>
                      </a:lvl2pPr>
                      <a:lvl3pPr>
                        <a:spcBef>
                          <a:spcPct val="20000"/>
                        </a:spcBef>
                        <a:defRPr sz="2000">
                          <a:solidFill>
                            <a:schemeClr val="tx1"/>
                          </a:solidFill>
                          <a:latin typeface="Times New Roman" charset="0"/>
                        </a:defRPr>
                      </a:lvl3pPr>
                      <a:lvl4pPr>
                        <a:spcBef>
                          <a:spcPct val="20000"/>
                        </a:spcBef>
                        <a:defRPr>
                          <a:solidFill>
                            <a:schemeClr val="tx1"/>
                          </a:solidFill>
                          <a:latin typeface="Times New Roman" charset="0"/>
                        </a:defRPr>
                      </a:lvl4pPr>
                      <a:lvl5pPr>
                        <a:spcBef>
                          <a:spcPct val="20000"/>
                        </a:spcBef>
                        <a:defRPr>
                          <a:solidFill>
                            <a:schemeClr val="tx1"/>
                          </a:solidFill>
                          <a:latin typeface="Times New Roman" charset="0"/>
                        </a:defRPr>
                      </a:lvl5pPr>
                      <a:lvl6pPr fontAlgn="base">
                        <a:spcBef>
                          <a:spcPct val="20000"/>
                        </a:spcBef>
                        <a:spcAft>
                          <a:spcPct val="0"/>
                        </a:spcAft>
                        <a:defRPr>
                          <a:solidFill>
                            <a:schemeClr val="tx1"/>
                          </a:solidFill>
                          <a:latin typeface="Times New Roman" charset="0"/>
                        </a:defRPr>
                      </a:lvl6pPr>
                      <a:lvl7pPr fontAlgn="base">
                        <a:spcBef>
                          <a:spcPct val="20000"/>
                        </a:spcBef>
                        <a:spcAft>
                          <a:spcPct val="0"/>
                        </a:spcAft>
                        <a:defRPr>
                          <a:solidFill>
                            <a:schemeClr val="tx1"/>
                          </a:solidFill>
                          <a:latin typeface="Times New Roman" charset="0"/>
                        </a:defRPr>
                      </a:lvl7pPr>
                      <a:lvl8pPr fontAlgn="base">
                        <a:spcBef>
                          <a:spcPct val="20000"/>
                        </a:spcBef>
                        <a:spcAft>
                          <a:spcPct val="0"/>
                        </a:spcAft>
                        <a:defRPr>
                          <a:solidFill>
                            <a:schemeClr val="tx1"/>
                          </a:solidFill>
                          <a:latin typeface="Times New Roman" charset="0"/>
                        </a:defRPr>
                      </a:lvl8pPr>
                      <a:lvl9pPr fontAlgn="base">
                        <a:spcBef>
                          <a:spcPct val="20000"/>
                        </a:spcBef>
                        <a:spcAft>
                          <a:spcPct val="0"/>
                        </a:spcAft>
                        <a:defRPr>
                          <a:solidFill>
                            <a:schemeClr val="tx1"/>
                          </a:solidFill>
                          <a:latin typeface="Times New Roman"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600" b="1" i="0" u="none" strike="noStrike" cap="none" normalizeH="0" baseline="0">
                          <a:ln>
                            <a:noFill/>
                          </a:ln>
                          <a:solidFill>
                            <a:schemeClr val="tx1"/>
                          </a:solidFill>
                          <a:effectLst/>
                          <a:latin typeface="Times New Roman" charset="0"/>
                        </a:rPr>
                        <a:t>Helenium</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charset="0"/>
                        </a:defRPr>
                      </a:lvl1pPr>
                      <a:lvl2pPr>
                        <a:spcBef>
                          <a:spcPct val="20000"/>
                        </a:spcBef>
                        <a:defRPr sz="2400">
                          <a:solidFill>
                            <a:schemeClr val="tx1"/>
                          </a:solidFill>
                          <a:latin typeface="Times New Roman" charset="0"/>
                        </a:defRPr>
                      </a:lvl2pPr>
                      <a:lvl3pPr>
                        <a:spcBef>
                          <a:spcPct val="20000"/>
                        </a:spcBef>
                        <a:defRPr sz="2000">
                          <a:solidFill>
                            <a:schemeClr val="tx1"/>
                          </a:solidFill>
                          <a:latin typeface="Times New Roman" charset="0"/>
                        </a:defRPr>
                      </a:lvl3pPr>
                      <a:lvl4pPr>
                        <a:spcBef>
                          <a:spcPct val="20000"/>
                        </a:spcBef>
                        <a:defRPr>
                          <a:solidFill>
                            <a:schemeClr val="tx1"/>
                          </a:solidFill>
                          <a:latin typeface="Times New Roman" charset="0"/>
                        </a:defRPr>
                      </a:lvl4pPr>
                      <a:lvl5pPr>
                        <a:spcBef>
                          <a:spcPct val="20000"/>
                        </a:spcBef>
                        <a:defRPr>
                          <a:solidFill>
                            <a:schemeClr val="tx1"/>
                          </a:solidFill>
                          <a:latin typeface="Times New Roman" charset="0"/>
                        </a:defRPr>
                      </a:lvl5pPr>
                      <a:lvl6pPr fontAlgn="base">
                        <a:spcBef>
                          <a:spcPct val="20000"/>
                        </a:spcBef>
                        <a:spcAft>
                          <a:spcPct val="0"/>
                        </a:spcAft>
                        <a:defRPr>
                          <a:solidFill>
                            <a:schemeClr val="tx1"/>
                          </a:solidFill>
                          <a:latin typeface="Times New Roman" charset="0"/>
                        </a:defRPr>
                      </a:lvl6pPr>
                      <a:lvl7pPr fontAlgn="base">
                        <a:spcBef>
                          <a:spcPct val="20000"/>
                        </a:spcBef>
                        <a:spcAft>
                          <a:spcPct val="0"/>
                        </a:spcAft>
                        <a:defRPr>
                          <a:solidFill>
                            <a:schemeClr val="tx1"/>
                          </a:solidFill>
                          <a:latin typeface="Times New Roman" charset="0"/>
                        </a:defRPr>
                      </a:lvl7pPr>
                      <a:lvl8pPr fontAlgn="base">
                        <a:spcBef>
                          <a:spcPct val="20000"/>
                        </a:spcBef>
                        <a:spcAft>
                          <a:spcPct val="0"/>
                        </a:spcAft>
                        <a:defRPr>
                          <a:solidFill>
                            <a:schemeClr val="tx1"/>
                          </a:solidFill>
                          <a:latin typeface="Times New Roman" charset="0"/>
                        </a:defRPr>
                      </a:lvl8pPr>
                      <a:lvl9pPr fontAlgn="base">
                        <a:spcBef>
                          <a:spcPct val="20000"/>
                        </a:spcBef>
                        <a:spcAft>
                          <a:spcPct val="0"/>
                        </a:spcAft>
                        <a:defRPr>
                          <a:solidFill>
                            <a:schemeClr val="tx1"/>
                          </a:solidFill>
                          <a:latin typeface="Times New Roman"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600" b="0" i="0" u="none" strike="noStrike" cap="none" normalizeH="0" baseline="0">
                          <a:ln>
                            <a:noFill/>
                          </a:ln>
                          <a:solidFill>
                            <a:schemeClr val="tx1"/>
                          </a:solidFill>
                          <a:effectLst/>
                          <a:latin typeface="Times New Roman" charset="0"/>
                        </a:rPr>
                        <a:t>Jul 10 – Aug 10th.</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charset="0"/>
                        </a:defRPr>
                      </a:lvl1pPr>
                      <a:lvl2pPr>
                        <a:spcBef>
                          <a:spcPct val="20000"/>
                        </a:spcBef>
                        <a:defRPr sz="2400">
                          <a:solidFill>
                            <a:schemeClr val="tx1"/>
                          </a:solidFill>
                          <a:latin typeface="Times New Roman" charset="0"/>
                        </a:defRPr>
                      </a:lvl2pPr>
                      <a:lvl3pPr>
                        <a:spcBef>
                          <a:spcPct val="20000"/>
                        </a:spcBef>
                        <a:defRPr sz="2000">
                          <a:solidFill>
                            <a:schemeClr val="tx1"/>
                          </a:solidFill>
                          <a:latin typeface="Times New Roman" charset="0"/>
                        </a:defRPr>
                      </a:lvl3pPr>
                      <a:lvl4pPr>
                        <a:spcBef>
                          <a:spcPct val="20000"/>
                        </a:spcBef>
                        <a:defRPr>
                          <a:solidFill>
                            <a:schemeClr val="tx1"/>
                          </a:solidFill>
                          <a:latin typeface="Times New Roman" charset="0"/>
                        </a:defRPr>
                      </a:lvl4pPr>
                      <a:lvl5pPr>
                        <a:spcBef>
                          <a:spcPct val="20000"/>
                        </a:spcBef>
                        <a:defRPr>
                          <a:solidFill>
                            <a:schemeClr val="tx1"/>
                          </a:solidFill>
                          <a:latin typeface="Times New Roman" charset="0"/>
                        </a:defRPr>
                      </a:lvl5pPr>
                      <a:lvl6pPr fontAlgn="base">
                        <a:spcBef>
                          <a:spcPct val="20000"/>
                        </a:spcBef>
                        <a:spcAft>
                          <a:spcPct val="0"/>
                        </a:spcAft>
                        <a:defRPr>
                          <a:solidFill>
                            <a:schemeClr val="tx1"/>
                          </a:solidFill>
                          <a:latin typeface="Times New Roman" charset="0"/>
                        </a:defRPr>
                      </a:lvl6pPr>
                      <a:lvl7pPr fontAlgn="base">
                        <a:spcBef>
                          <a:spcPct val="20000"/>
                        </a:spcBef>
                        <a:spcAft>
                          <a:spcPct val="0"/>
                        </a:spcAft>
                        <a:defRPr>
                          <a:solidFill>
                            <a:schemeClr val="tx1"/>
                          </a:solidFill>
                          <a:latin typeface="Times New Roman" charset="0"/>
                        </a:defRPr>
                      </a:lvl7pPr>
                      <a:lvl8pPr fontAlgn="base">
                        <a:spcBef>
                          <a:spcPct val="20000"/>
                        </a:spcBef>
                        <a:spcAft>
                          <a:spcPct val="0"/>
                        </a:spcAft>
                        <a:defRPr>
                          <a:solidFill>
                            <a:schemeClr val="tx1"/>
                          </a:solidFill>
                          <a:latin typeface="Times New Roman" charset="0"/>
                        </a:defRPr>
                      </a:lvl8pPr>
                      <a:lvl9pPr fontAlgn="base">
                        <a:spcBef>
                          <a:spcPct val="20000"/>
                        </a:spcBef>
                        <a:spcAft>
                          <a:spcPct val="0"/>
                        </a:spcAft>
                        <a:defRPr>
                          <a:solidFill>
                            <a:schemeClr val="tx1"/>
                          </a:solidFill>
                          <a:latin typeface="Times New Roman"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600" b="0" i="0" u="none" strike="noStrike" cap="none" normalizeH="0" baseline="0">
                          <a:ln>
                            <a:noFill/>
                          </a:ln>
                          <a:solidFill>
                            <a:schemeClr val="tx1"/>
                          </a:solidFill>
                          <a:effectLst/>
                          <a:latin typeface="Times New Roman" charset="0"/>
                        </a:rPr>
                        <a:t>40%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90513">
                <a:tc>
                  <a:txBody>
                    <a:bodyPr/>
                    <a:lstStyle>
                      <a:lvl1pPr>
                        <a:spcBef>
                          <a:spcPct val="20000"/>
                        </a:spcBef>
                        <a:defRPr sz="2800">
                          <a:solidFill>
                            <a:schemeClr val="tx1"/>
                          </a:solidFill>
                          <a:latin typeface="Times New Roman" charset="0"/>
                        </a:defRPr>
                      </a:lvl1pPr>
                      <a:lvl2pPr>
                        <a:spcBef>
                          <a:spcPct val="20000"/>
                        </a:spcBef>
                        <a:defRPr sz="2400">
                          <a:solidFill>
                            <a:schemeClr val="tx1"/>
                          </a:solidFill>
                          <a:latin typeface="Times New Roman" charset="0"/>
                        </a:defRPr>
                      </a:lvl2pPr>
                      <a:lvl3pPr>
                        <a:spcBef>
                          <a:spcPct val="20000"/>
                        </a:spcBef>
                        <a:defRPr sz="2000">
                          <a:solidFill>
                            <a:schemeClr val="tx1"/>
                          </a:solidFill>
                          <a:latin typeface="Times New Roman" charset="0"/>
                        </a:defRPr>
                      </a:lvl3pPr>
                      <a:lvl4pPr>
                        <a:spcBef>
                          <a:spcPct val="20000"/>
                        </a:spcBef>
                        <a:defRPr>
                          <a:solidFill>
                            <a:schemeClr val="tx1"/>
                          </a:solidFill>
                          <a:latin typeface="Times New Roman" charset="0"/>
                        </a:defRPr>
                      </a:lvl4pPr>
                      <a:lvl5pPr>
                        <a:spcBef>
                          <a:spcPct val="20000"/>
                        </a:spcBef>
                        <a:defRPr>
                          <a:solidFill>
                            <a:schemeClr val="tx1"/>
                          </a:solidFill>
                          <a:latin typeface="Times New Roman" charset="0"/>
                        </a:defRPr>
                      </a:lvl5pPr>
                      <a:lvl6pPr fontAlgn="base">
                        <a:spcBef>
                          <a:spcPct val="20000"/>
                        </a:spcBef>
                        <a:spcAft>
                          <a:spcPct val="0"/>
                        </a:spcAft>
                        <a:defRPr>
                          <a:solidFill>
                            <a:schemeClr val="tx1"/>
                          </a:solidFill>
                          <a:latin typeface="Times New Roman" charset="0"/>
                        </a:defRPr>
                      </a:lvl6pPr>
                      <a:lvl7pPr fontAlgn="base">
                        <a:spcBef>
                          <a:spcPct val="20000"/>
                        </a:spcBef>
                        <a:spcAft>
                          <a:spcPct val="0"/>
                        </a:spcAft>
                        <a:defRPr>
                          <a:solidFill>
                            <a:schemeClr val="tx1"/>
                          </a:solidFill>
                          <a:latin typeface="Times New Roman" charset="0"/>
                        </a:defRPr>
                      </a:lvl7pPr>
                      <a:lvl8pPr fontAlgn="base">
                        <a:spcBef>
                          <a:spcPct val="20000"/>
                        </a:spcBef>
                        <a:spcAft>
                          <a:spcPct val="0"/>
                        </a:spcAft>
                        <a:defRPr>
                          <a:solidFill>
                            <a:schemeClr val="tx1"/>
                          </a:solidFill>
                          <a:latin typeface="Times New Roman" charset="0"/>
                        </a:defRPr>
                      </a:lvl8pPr>
                      <a:lvl9pPr fontAlgn="base">
                        <a:spcBef>
                          <a:spcPct val="20000"/>
                        </a:spcBef>
                        <a:spcAft>
                          <a:spcPct val="0"/>
                        </a:spcAft>
                        <a:defRPr>
                          <a:solidFill>
                            <a:schemeClr val="tx1"/>
                          </a:solidFill>
                          <a:latin typeface="Times New Roman"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600" b="1" i="0" u="none" strike="noStrike" cap="none" normalizeH="0" baseline="0">
                          <a:ln>
                            <a:noFill/>
                          </a:ln>
                          <a:solidFill>
                            <a:schemeClr val="tx1"/>
                          </a:solidFill>
                          <a:effectLst/>
                          <a:latin typeface="Times New Roman" charset="0"/>
                        </a:rPr>
                        <a:t>Gulf Frittilary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charset="0"/>
                        </a:defRPr>
                      </a:lvl1pPr>
                      <a:lvl2pPr>
                        <a:spcBef>
                          <a:spcPct val="20000"/>
                        </a:spcBef>
                        <a:defRPr sz="2400">
                          <a:solidFill>
                            <a:schemeClr val="tx1"/>
                          </a:solidFill>
                          <a:latin typeface="Times New Roman" charset="0"/>
                        </a:defRPr>
                      </a:lvl2pPr>
                      <a:lvl3pPr>
                        <a:spcBef>
                          <a:spcPct val="20000"/>
                        </a:spcBef>
                        <a:defRPr sz="2000">
                          <a:solidFill>
                            <a:schemeClr val="tx1"/>
                          </a:solidFill>
                          <a:latin typeface="Times New Roman" charset="0"/>
                        </a:defRPr>
                      </a:lvl3pPr>
                      <a:lvl4pPr>
                        <a:spcBef>
                          <a:spcPct val="20000"/>
                        </a:spcBef>
                        <a:defRPr>
                          <a:solidFill>
                            <a:schemeClr val="tx1"/>
                          </a:solidFill>
                          <a:latin typeface="Times New Roman" charset="0"/>
                        </a:defRPr>
                      </a:lvl4pPr>
                      <a:lvl5pPr>
                        <a:spcBef>
                          <a:spcPct val="20000"/>
                        </a:spcBef>
                        <a:defRPr>
                          <a:solidFill>
                            <a:schemeClr val="tx1"/>
                          </a:solidFill>
                          <a:latin typeface="Times New Roman" charset="0"/>
                        </a:defRPr>
                      </a:lvl5pPr>
                      <a:lvl6pPr fontAlgn="base">
                        <a:spcBef>
                          <a:spcPct val="20000"/>
                        </a:spcBef>
                        <a:spcAft>
                          <a:spcPct val="0"/>
                        </a:spcAft>
                        <a:defRPr>
                          <a:solidFill>
                            <a:schemeClr val="tx1"/>
                          </a:solidFill>
                          <a:latin typeface="Times New Roman" charset="0"/>
                        </a:defRPr>
                      </a:lvl6pPr>
                      <a:lvl7pPr fontAlgn="base">
                        <a:spcBef>
                          <a:spcPct val="20000"/>
                        </a:spcBef>
                        <a:spcAft>
                          <a:spcPct val="0"/>
                        </a:spcAft>
                        <a:defRPr>
                          <a:solidFill>
                            <a:schemeClr val="tx1"/>
                          </a:solidFill>
                          <a:latin typeface="Times New Roman" charset="0"/>
                        </a:defRPr>
                      </a:lvl7pPr>
                      <a:lvl8pPr fontAlgn="base">
                        <a:spcBef>
                          <a:spcPct val="20000"/>
                        </a:spcBef>
                        <a:spcAft>
                          <a:spcPct val="0"/>
                        </a:spcAft>
                        <a:defRPr>
                          <a:solidFill>
                            <a:schemeClr val="tx1"/>
                          </a:solidFill>
                          <a:latin typeface="Times New Roman" charset="0"/>
                        </a:defRPr>
                      </a:lvl8pPr>
                      <a:lvl9pPr fontAlgn="base">
                        <a:spcBef>
                          <a:spcPct val="20000"/>
                        </a:spcBef>
                        <a:spcAft>
                          <a:spcPct val="0"/>
                        </a:spcAft>
                        <a:defRPr>
                          <a:solidFill>
                            <a:schemeClr val="tx1"/>
                          </a:solidFill>
                          <a:latin typeface="Times New Roman"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600" b="0" i="0" u="none" strike="noStrike" cap="none" normalizeH="0" baseline="0">
                          <a:ln>
                            <a:noFill/>
                          </a:ln>
                          <a:solidFill>
                            <a:schemeClr val="tx1"/>
                          </a:solidFill>
                          <a:effectLst/>
                          <a:latin typeface="Times New Roman" charset="0"/>
                        </a:rPr>
                        <a:t>Jul 15 – Nov 10th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charset="0"/>
                        </a:defRPr>
                      </a:lvl1pPr>
                      <a:lvl2pPr>
                        <a:spcBef>
                          <a:spcPct val="20000"/>
                        </a:spcBef>
                        <a:defRPr sz="2400">
                          <a:solidFill>
                            <a:schemeClr val="tx1"/>
                          </a:solidFill>
                          <a:latin typeface="Times New Roman" charset="0"/>
                        </a:defRPr>
                      </a:lvl2pPr>
                      <a:lvl3pPr>
                        <a:spcBef>
                          <a:spcPct val="20000"/>
                        </a:spcBef>
                        <a:defRPr sz="2000">
                          <a:solidFill>
                            <a:schemeClr val="tx1"/>
                          </a:solidFill>
                          <a:latin typeface="Times New Roman" charset="0"/>
                        </a:defRPr>
                      </a:lvl3pPr>
                      <a:lvl4pPr>
                        <a:spcBef>
                          <a:spcPct val="20000"/>
                        </a:spcBef>
                        <a:defRPr>
                          <a:solidFill>
                            <a:schemeClr val="tx1"/>
                          </a:solidFill>
                          <a:latin typeface="Times New Roman" charset="0"/>
                        </a:defRPr>
                      </a:lvl4pPr>
                      <a:lvl5pPr>
                        <a:spcBef>
                          <a:spcPct val="20000"/>
                        </a:spcBef>
                        <a:defRPr>
                          <a:solidFill>
                            <a:schemeClr val="tx1"/>
                          </a:solidFill>
                          <a:latin typeface="Times New Roman" charset="0"/>
                        </a:defRPr>
                      </a:lvl5pPr>
                      <a:lvl6pPr fontAlgn="base">
                        <a:spcBef>
                          <a:spcPct val="20000"/>
                        </a:spcBef>
                        <a:spcAft>
                          <a:spcPct val="0"/>
                        </a:spcAft>
                        <a:defRPr>
                          <a:solidFill>
                            <a:schemeClr val="tx1"/>
                          </a:solidFill>
                          <a:latin typeface="Times New Roman" charset="0"/>
                        </a:defRPr>
                      </a:lvl6pPr>
                      <a:lvl7pPr fontAlgn="base">
                        <a:spcBef>
                          <a:spcPct val="20000"/>
                        </a:spcBef>
                        <a:spcAft>
                          <a:spcPct val="0"/>
                        </a:spcAft>
                        <a:defRPr>
                          <a:solidFill>
                            <a:schemeClr val="tx1"/>
                          </a:solidFill>
                          <a:latin typeface="Times New Roman" charset="0"/>
                        </a:defRPr>
                      </a:lvl7pPr>
                      <a:lvl8pPr fontAlgn="base">
                        <a:spcBef>
                          <a:spcPct val="20000"/>
                        </a:spcBef>
                        <a:spcAft>
                          <a:spcPct val="0"/>
                        </a:spcAft>
                        <a:defRPr>
                          <a:solidFill>
                            <a:schemeClr val="tx1"/>
                          </a:solidFill>
                          <a:latin typeface="Times New Roman" charset="0"/>
                        </a:defRPr>
                      </a:lvl8pPr>
                      <a:lvl9pPr fontAlgn="base">
                        <a:spcBef>
                          <a:spcPct val="20000"/>
                        </a:spcBef>
                        <a:spcAft>
                          <a:spcPct val="0"/>
                        </a:spcAft>
                        <a:defRPr>
                          <a:solidFill>
                            <a:schemeClr val="tx1"/>
                          </a:solidFill>
                          <a:latin typeface="Times New Roman"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600" b="1" i="0" u="none" strike="noStrike" cap="none" normalizeH="0" baseline="0">
                          <a:ln>
                            <a:noFill/>
                          </a:ln>
                          <a:solidFill>
                            <a:schemeClr val="tx1"/>
                          </a:solidFill>
                          <a:effectLst/>
                          <a:latin typeface="Times New Roman" charset="0"/>
                        </a:rPr>
                        <a:t>Passiflora</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charset="0"/>
                        </a:defRPr>
                      </a:lvl1pPr>
                      <a:lvl2pPr>
                        <a:spcBef>
                          <a:spcPct val="20000"/>
                        </a:spcBef>
                        <a:defRPr sz="2400">
                          <a:solidFill>
                            <a:schemeClr val="tx1"/>
                          </a:solidFill>
                          <a:latin typeface="Times New Roman" charset="0"/>
                        </a:defRPr>
                      </a:lvl2pPr>
                      <a:lvl3pPr>
                        <a:spcBef>
                          <a:spcPct val="20000"/>
                        </a:spcBef>
                        <a:defRPr sz="2000">
                          <a:solidFill>
                            <a:schemeClr val="tx1"/>
                          </a:solidFill>
                          <a:latin typeface="Times New Roman" charset="0"/>
                        </a:defRPr>
                      </a:lvl3pPr>
                      <a:lvl4pPr>
                        <a:spcBef>
                          <a:spcPct val="20000"/>
                        </a:spcBef>
                        <a:defRPr>
                          <a:solidFill>
                            <a:schemeClr val="tx1"/>
                          </a:solidFill>
                          <a:latin typeface="Times New Roman" charset="0"/>
                        </a:defRPr>
                      </a:lvl4pPr>
                      <a:lvl5pPr>
                        <a:spcBef>
                          <a:spcPct val="20000"/>
                        </a:spcBef>
                        <a:defRPr>
                          <a:solidFill>
                            <a:schemeClr val="tx1"/>
                          </a:solidFill>
                          <a:latin typeface="Times New Roman" charset="0"/>
                        </a:defRPr>
                      </a:lvl5pPr>
                      <a:lvl6pPr fontAlgn="base">
                        <a:spcBef>
                          <a:spcPct val="20000"/>
                        </a:spcBef>
                        <a:spcAft>
                          <a:spcPct val="0"/>
                        </a:spcAft>
                        <a:defRPr>
                          <a:solidFill>
                            <a:schemeClr val="tx1"/>
                          </a:solidFill>
                          <a:latin typeface="Times New Roman" charset="0"/>
                        </a:defRPr>
                      </a:lvl6pPr>
                      <a:lvl7pPr fontAlgn="base">
                        <a:spcBef>
                          <a:spcPct val="20000"/>
                        </a:spcBef>
                        <a:spcAft>
                          <a:spcPct val="0"/>
                        </a:spcAft>
                        <a:defRPr>
                          <a:solidFill>
                            <a:schemeClr val="tx1"/>
                          </a:solidFill>
                          <a:latin typeface="Times New Roman" charset="0"/>
                        </a:defRPr>
                      </a:lvl7pPr>
                      <a:lvl8pPr fontAlgn="base">
                        <a:spcBef>
                          <a:spcPct val="20000"/>
                        </a:spcBef>
                        <a:spcAft>
                          <a:spcPct val="0"/>
                        </a:spcAft>
                        <a:defRPr>
                          <a:solidFill>
                            <a:schemeClr val="tx1"/>
                          </a:solidFill>
                          <a:latin typeface="Times New Roman" charset="0"/>
                        </a:defRPr>
                      </a:lvl8pPr>
                      <a:lvl9pPr fontAlgn="base">
                        <a:spcBef>
                          <a:spcPct val="20000"/>
                        </a:spcBef>
                        <a:spcAft>
                          <a:spcPct val="0"/>
                        </a:spcAft>
                        <a:defRPr>
                          <a:solidFill>
                            <a:schemeClr val="tx1"/>
                          </a:solidFill>
                          <a:latin typeface="Times New Roman"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600" b="0" i="0" u="none" strike="noStrike" cap="none" normalizeH="0" baseline="0">
                          <a:ln>
                            <a:noFill/>
                          </a:ln>
                          <a:solidFill>
                            <a:schemeClr val="tx1"/>
                          </a:solidFill>
                          <a:effectLst/>
                          <a:latin typeface="Times New Roman" charset="0"/>
                        </a:rPr>
                        <a:t>Jul 15 – Nov 10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charset="0"/>
                        </a:defRPr>
                      </a:lvl1pPr>
                      <a:lvl2pPr>
                        <a:spcBef>
                          <a:spcPct val="20000"/>
                        </a:spcBef>
                        <a:defRPr sz="2400">
                          <a:solidFill>
                            <a:schemeClr val="tx1"/>
                          </a:solidFill>
                          <a:latin typeface="Times New Roman" charset="0"/>
                        </a:defRPr>
                      </a:lvl2pPr>
                      <a:lvl3pPr>
                        <a:spcBef>
                          <a:spcPct val="20000"/>
                        </a:spcBef>
                        <a:defRPr sz="2000">
                          <a:solidFill>
                            <a:schemeClr val="tx1"/>
                          </a:solidFill>
                          <a:latin typeface="Times New Roman" charset="0"/>
                        </a:defRPr>
                      </a:lvl3pPr>
                      <a:lvl4pPr>
                        <a:spcBef>
                          <a:spcPct val="20000"/>
                        </a:spcBef>
                        <a:defRPr>
                          <a:solidFill>
                            <a:schemeClr val="tx1"/>
                          </a:solidFill>
                          <a:latin typeface="Times New Roman" charset="0"/>
                        </a:defRPr>
                      </a:lvl4pPr>
                      <a:lvl5pPr>
                        <a:spcBef>
                          <a:spcPct val="20000"/>
                        </a:spcBef>
                        <a:defRPr>
                          <a:solidFill>
                            <a:schemeClr val="tx1"/>
                          </a:solidFill>
                          <a:latin typeface="Times New Roman" charset="0"/>
                        </a:defRPr>
                      </a:lvl5pPr>
                      <a:lvl6pPr fontAlgn="base">
                        <a:spcBef>
                          <a:spcPct val="20000"/>
                        </a:spcBef>
                        <a:spcAft>
                          <a:spcPct val="0"/>
                        </a:spcAft>
                        <a:defRPr>
                          <a:solidFill>
                            <a:schemeClr val="tx1"/>
                          </a:solidFill>
                          <a:latin typeface="Times New Roman" charset="0"/>
                        </a:defRPr>
                      </a:lvl6pPr>
                      <a:lvl7pPr fontAlgn="base">
                        <a:spcBef>
                          <a:spcPct val="20000"/>
                        </a:spcBef>
                        <a:spcAft>
                          <a:spcPct val="0"/>
                        </a:spcAft>
                        <a:defRPr>
                          <a:solidFill>
                            <a:schemeClr val="tx1"/>
                          </a:solidFill>
                          <a:latin typeface="Times New Roman" charset="0"/>
                        </a:defRPr>
                      </a:lvl7pPr>
                      <a:lvl8pPr fontAlgn="base">
                        <a:spcBef>
                          <a:spcPct val="20000"/>
                        </a:spcBef>
                        <a:spcAft>
                          <a:spcPct val="0"/>
                        </a:spcAft>
                        <a:defRPr>
                          <a:solidFill>
                            <a:schemeClr val="tx1"/>
                          </a:solidFill>
                          <a:latin typeface="Times New Roman" charset="0"/>
                        </a:defRPr>
                      </a:lvl8pPr>
                      <a:lvl9pPr fontAlgn="base">
                        <a:spcBef>
                          <a:spcPct val="20000"/>
                        </a:spcBef>
                        <a:spcAft>
                          <a:spcPct val="0"/>
                        </a:spcAft>
                        <a:defRPr>
                          <a:solidFill>
                            <a:schemeClr val="tx1"/>
                          </a:solidFill>
                          <a:latin typeface="Times New Roman"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600" b="0" i="0" u="none" strike="noStrike" cap="none" normalizeH="0" baseline="0">
                          <a:ln>
                            <a:noFill/>
                          </a:ln>
                          <a:solidFill>
                            <a:schemeClr val="tx1"/>
                          </a:solidFill>
                          <a:effectLst/>
                          <a:latin typeface="Times New Roman" charset="0"/>
                        </a:rPr>
                        <a:t>100%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547959" name="Text Box 119"/>
          <p:cNvSpPr txBox="1">
            <a:spLocks noChangeArrowheads="1"/>
          </p:cNvSpPr>
          <p:nvPr/>
        </p:nvSpPr>
        <p:spPr bwMode="auto">
          <a:xfrm>
            <a:off x="577850" y="5502275"/>
            <a:ext cx="536892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1600"/>
              <a:t>*  Requires deadheading to achieve this bloom period</a:t>
            </a:r>
          </a:p>
        </p:txBody>
      </p:sp>
      <p:sp>
        <p:nvSpPr>
          <p:cNvPr id="547971" name="Text Box 131"/>
          <p:cNvSpPr txBox="1">
            <a:spLocks noChangeArrowheads="1"/>
          </p:cNvSpPr>
          <p:nvPr/>
        </p:nvSpPr>
        <p:spPr bwMode="auto">
          <a:xfrm>
            <a:off x="577850" y="5810250"/>
            <a:ext cx="55880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1600"/>
              <a:t>** For example only – Local dates will vary considerably</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Number Placeholder 3"/>
          <p:cNvSpPr>
            <a:spLocks noGrp="1"/>
          </p:cNvSpPr>
          <p:nvPr>
            <p:ph type="sldNum" sz="quarter" idx="12"/>
          </p:nvPr>
        </p:nvSpPr>
        <p:spPr/>
        <p:txBody>
          <a:bodyPr/>
          <a:lstStyle/>
          <a:p>
            <a:fld id="{3C97BC02-A4FD-E540-95D2-0AFA5A5CD065}" type="slidenum">
              <a:rPr lang="en-US" altLang="en-US"/>
              <a:pPr/>
              <a:t>39</a:t>
            </a:fld>
            <a:endParaRPr lang="en-US" altLang="en-US"/>
          </a:p>
        </p:txBody>
      </p:sp>
      <p:sp>
        <p:nvSpPr>
          <p:cNvPr id="443395" name="Rectangle 3"/>
          <p:cNvSpPr>
            <a:spLocks noChangeArrowheads="1"/>
          </p:cNvSpPr>
          <p:nvPr/>
        </p:nvSpPr>
        <p:spPr bwMode="auto">
          <a:xfrm>
            <a:off x="0" y="228600"/>
            <a:ext cx="91440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r>
              <a:rPr lang="en-US" altLang="en-US" sz="4400" b="0" i="0">
                <a:solidFill>
                  <a:srgbClr val="FFFF00"/>
                </a:solidFill>
                <a:latin typeface="Times New Roman" charset="0"/>
              </a:rPr>
              <a:t>Single Brood Species</a:t>
            </a:r>
          </a:p>
        </p:txBody>
      </p:sp>
      <p:pic>
        <p:nvPicPr>
          <p:cNvPr id="443396" name="Picture 4" descr="spangled_grap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90800" y="1676400"/>
            <a:ext cx="6248400" cy="3656013"/>
          </a:xfrm>
          <a:prstGeom prst="rect">
            <a:avLst/>
          </a:prstGeom>
          <a:noFill/>
          <a:extLst>
            <a:ext uri="{909E8E84-426E-40DD-AFC4-6F175D3DCCD1}">
              <a14:hiddenFill xmlns:a14="http://schemas.microsoft.com/office/drawing/2010/main">
                <a:solidFill>
                  <a:srgbClr val="FFFFFF"/>
                </a:solidFill>
              </a14:hiddenFill>
            </a:ext>
          </a:extLst>
        </p:spPr>
      </p:pic>
      <p:sp>
        <p:nvSpPr>
          <p:cNvPr id="443397" name="Rectangle 5"/>
          <p:cNvSpPr>
            <a:spLocks noChangeArrowheads="1"/>
          </p:cNvSpPr>
          <p:nvPr/>
        </p:nvSpPr>
        <p:spPr bwMode="auto">
          <a:xfrm>
            <a:off x="2819400" y="990600"/>
            <a:ext cx="33035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b="0" i="0">
                <a:solidFill>
                  <a:schemeClr val="bg1"/>
                </a:solidFill>
                <a:latin typeface="Times New Roman" charset="0"/>
              </a:rPr>
              <a:t>Great Spangled Fritillary</a:t>
            </a:r>
            <a:r>
              <a:rPr lang="en-US" altLang="en-US" b="0" i="0">
                <a:latin typeface="Times New Roman" charset="0"/>
              </a:rPr>
              <a:t> </a:t>
            </a:r>
          </a:p>
        </p:txBody>
      </p:sp>
      <p:sp>
        <p:nvSpPr>
          <p:cNvPr id="443398" name="AutoShape 6"/>
          <p:cNvSpPr>
            <a:spLocks noChangeArrowheads="1"/>
          </p:cNvSpPr>
          <p:nvPr/>
        </p:nvSpPr>
        <p:spPr bwMode="auto">
          <a:xfrm>
            <a:off x="5638800" y="2286000"/>
            <a:ext cx="976313" cy="152400"/>
          </a:xfrm>
          <a:prstGeom prst="leftArrow">
            <a:avLst>
              <a:gd name="adj1" fmla="val 50000"/>
              <a:gd name="adj2" fmla="val 160156"/>
            </a:avLst>
          </a:prstGeom>
          <a:solidFill>
            <a:srgbClr val="FF00FF"/>
          </a:solidFill>
          <a:ln w="9525">
            <a:solidFill>
              <a:srgbClr val="FF00FF"/>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3399" name="AutoShape 7"/>
          <p:cNvSpPr>
            <a:spLocks noChangeArrowheads="1"/>
          </p:cNvSpPr>
          <p:nvPr/>
        </p:nvSpPr>
        <p:spPr bwMode="auto">
          <a:xfrm>
            <a:off x="4572000" y="5410200"/>
            <a:ext cx="152400" cy="685800"/>
          </a:xfrm>
          <a:prstGeom prst="upArrow">
            <a:avLst>
              <a:gd name="adj1" fmla="val 50000"/>
              <a:gd name="adj2" fmla="val 112500"/>
            </a:avLst>
          </a:prstGeom>
          <a:solidFill>
            <a:srgbClr val="FF00FF"/>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3401" name="AutoShape 9"/>
          <p:cNvSpPr>
            <a:spLocks noChangeArrowheads="1"/>
          </p:cNvSpPr>
          <p:nvPr/>
        </p:nvSpPr>
        <p:spPr bwMode="auto">
          <a:xfrm>
            <a:off x="7467600" y="5410200"/>
            <a:ext cx="152400" cy="685800"/>
          </a:xfrm>
          <a:prstGeom prst="upArrow">
            <a:avLst>
              <a:gd name="adj1" fmla="val 50000"/>
              <a:gd name="adj2" fmla="val 112500"/>
            </a:avLst>
          </a:prstGeom>
          <a:solidFill>
            <a:srgbClr val="FF00FF"/>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3402" name="AutoShape 10"/>
          <p:cNvSpPr>
            <a:spLocks noChangeArrowheads="1"/>
          </p:cNvSpPr>
          <p:nvPr/>
        </p:nvSpPr>
        <p:spPr bwMode="auto">
          <a:xfrm>
            <a:off x="2133600" y="2286000"/>
            <a:ext cx="976313" cy="152400"/>
          </a:xfrm>
          <a:prstGeom prst="rightArrow">
            <a:avLst>
              <a:gd name="adj1" fmla="val 50000"/>
              <a:gd name="adj2" fmla="val 160156"/>
            </a:avLst>
          </a:prstGeom>
          <a:solidFill>
            <a:srgbClr val="FF00FF"/>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3403" name="Text Box 11"/>
          <p:cNvSpPr txBox="1">
            <a:spLocks noChangeArrowheads="1"/>
          </p:cNvSpPr>
          <p:nvPr/>
        </p:nvSpPr>
        <p:spPr bwMode="auto">
          <a:xfrm>
            <a:off x="6705600" y="2209800"/>
            <a:ext cx="17907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1800" i="0">
                <a:latin typeface="Times New Roman" charset="0"/>
              </a:rPr>
              <a:t>Peak Population</a:t>
            </a:r>
          </a:p>
        </p:txBody>
      </p:sp>
      <p:sp>
        <p:nvSpPr>
          <p:cNvPr id="443404" name="Text Box 12"/>
          <p:cNvSpPr txBox="1">
            <a:spLocks noChangeArrowheads="1"/>
          </p:cNvSpPr>
          <p:nvPr/>
        </p:nvSpPr>
        <p:spPr bwMode="auto">
          <a:xfrm>
            <a:off x="3352800" y="6019800"/>
            <a:ext cx="18113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2000" i="0">
                <a:solidFill>
                  <a:srgbClr val="FFFF00"/>
                </a:solidFill>
                <a:latin typeface="Times New Roman" charset="0"/>
              </a:rPr>
              <a:t>First Observed</a:t>
            </a:r>
          </a:p>
        </p:txBody>
      </p:sp>
      <p:sp>
        <p:nvSpPr>
          <p:cNvPr id="443405" name="Text Box 13"/>
          <p:cNvSpPr txBox="1">
            <a:spLocks noChangeArrowheads="1"/>
          </p:cNvSpPr>
          <p:nvPr/>
        </p:nvSpPr>
        <p:spPr bwMode="auto">
          <a:xfrm>
            <a:off x="6324600" y="6096000"/>
            <a:ext cx="177006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2000" i="0">
                <a:solidFill>
                  <a:srgbClr val="FFFF00"/>
                </a:solidFill>
                <a:latin typeface="Times New Roman" charset="0"/>
              </a:rPr>
              <a:t>Last Observed</a:t>
            </a:r>
          </a:p>
        </p:txBody>
      </p:sp>
      <p:sp>
        <p:nvSpPr>
          <p:cNvPr id="443406" name="Text Box 14"/>
          <p:cNvSpPr txBox="1">
            <a:spLocks noChangeArrowheads="1"/>
          </p:cNvSpPr>
          <p:nvPr/>
        </p:nvSpPr>
        <p:spPr bwMode="auto">
          <a:xfrm>
            <a:off x="609600" y="1981200"/>
            <a:ext cx="1620838"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2000" i="0">
                <a:solidFill>
                  <a:srgbClr val="FFFF00"/>
                </a:solidFill>
                <a:latin typeface="Times New Roman" charset="0"/>
              </a:rPr>
              <a:t>41 Recorded </a:t>
            </a:r>
          </a:p>
          <a:p>
            <a:r>
              <a:rPr lang="en-US" altLang="en-US" sz="2000" i="0">
                <a:solidFill>
                  <a:srgbClr val="FFFF00"/>
                </a:solidFill>
                <a:latin typeface="Times New Roman" charset="0"/>
              </a:rPr>
              <a:t>Observations</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3"/>
          <p:cNvSpPr>
            <a:spLocks noGrp="1"/>
          </p:cNvSpPr>
          <p:nvPr>
            <p:ph type="sldNum" sz="quarter" idx="12"/>
          </p:nvPr>
        </p:nvSpPr>
        <p:spPr/>
        <p:txBody>
          <a:bodyPr/>
          <a:lstStyle/>
          <a:p>
            <a:fld id="{AEBB07D1-0BE3-2D46-8E8E-9AA5108524EF}" type="slidenum">
              <a:rPr lang="en-US" altLang="en-US"/>
              <a:pPr/>
              <a:t>4</a:t>
            </a:fld>
            <a:endParaRPr lang="en-US" altLang="en-US"/>
          </a:p>
        </p:txBody>
      </p:sp>
      <p:sp>
        <p:nvSpPr>
          <p:cNvPr id="314370" name="Text Box 2"/>
          <p:cNvSpPr txBox="1">
            <a:spLocks noChangeArrowheads="1"/>
          </p:cNvSpPr>
          <p:nvPr/>
        </p:nvSpPr>
        <p:spPr bwMode="auto">
          <a:xfrm>
            <a:off x="1752600" y="228600"/>
            <a:ext cx="5567363"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4400" b="0" i="0">
                <a:solidFill>
                  <a:srgbClr val="FFFF00"/>
                </a:solidFill>
                <a:latin typeface="Times New Roman" charset="0"/>
              </a:rPr>
              <a:t>Butterfly Garden Goals </a:t>
            </a:r>
          </a:p>
        </p:txBody>
      </p:sp>
      <p:sp>
        <p:nvSpPr>
          <p:cNvPr id="314371" name="Rectangle 3"/>
          <p:cNvSpPr>
            <a:spLocks noChangeArrowheads="1"/>
          </p:cNvSpPr>
          <p:nvPr/>
        </p:nvSpPr>
        <p:spPr bwMode="auto">
          <a:xfrm>
            <a:off x="654050" y="971550"/>
            <a:ext cx="4543425" cy="5643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endParaRPr lang="en-US" altLang="en-US" sz="2800" b="0" i="0">
              <a:solidFill>
                <a:schemeClr val="bg1"/>
              </a:solidFill>
              <a:latin typeface="Times New Roman" charset="0"/>
            </a:endParaRPr>
          </a:p>
          <a:p>
            <a:r>
              <a:rPr lang="en-US" altLang="en-US" sz="2800" b="0" i="0">
                <a:solidFill>
                  <a:schemeClr val="bg1"/>
                </a:solidFill>
                <a:latin typeface="Times New Roman" charset="0"/>
              </a:rPr>
              <a:t>Provide suitable macro-habitat</a:t>
            </a:r>
          </a:p>
          <a:p>
            <a:r>
              <a:rPr lang="en-US" altLang="en-US" sz="2800" b="0" i="0">
                <a:solidFill>
                  <a:schemeClr val="bg1"/>
                </a:solidFill>
                <a:latin typeface="Times New Roman" charset="0"/>
              </a:rPr>
              <a:t>(more on this later!)</a:t>
            </a:r>
            <a:endParaRPr lang="en-US" altLang="en-US" sz="2800" b="0" i="0">
              <a:solidFill>
                <a:srgbClr val="FFFF00"/>
              </a:solidFill>
              <a:latin typeface="Times New Roman" charset="0"/>
            </a:endParaRPr>
          </a:p>
          <a:p>
            <a:endParaRPr lang="en-US" altLang="en-US" sz="2800" b="0" i="0">
              <a:solidFill>
                <a:srgbClr val="FFFF00"/>
              </a:solidFill>
              <a:latin typeface="Times New Roman" charset="0"/>
            </a:endParaRPr>
          </a:p>
          <a:p>
            <a:r>
              <a:rPr lang="en-US" altLang="en-US" sz="2800" b="0" i="0">
                <a:solidFill>
                  <a:schemeClr val="bg1"/>
                </a:solidFill>
                <a:latin typeface="Times New Roman" charset="0"/>
              </a:rPr>
              <a:t>Establish a pesticide </a:t>
            </a:r>
          </a:p>
          <a:p>
            <a:r>
              <a:rPr lang="en-US" altLang="en-US" sz="2800" b="0" i="0">
                <a:solidFill>
                  <a:schemeClr val="bg1"/>
                </a:solidFill>
                <a:latin typeface="Times New Roman" charset="0"/>
              </a:rPr>
              <a:t>free butterfly habitat</a:t>
            </a:r>
          </a:p>
          <a:p>
            <a:endParaRPr lang="en-US" altLang="en-US" sz="2800" b="0" i="0">
              <a:solidFill>
                <a:schemeClr val="bg1"/>
              </a:solidFill>
              <a:latin typeface="Times New Roman" charset="0"/>
            </a:endParaRPr>
          </a:p>
          <a:p>
            <a:r>
              <a:rPr lang="en-US" altLang="en-US" sz="2800" b="0" i="0">
                <a:solidFill>
                  <a:schemeClr val="bg1"/>
                </a:solidFill>
                <a:latin typeface="Times New Roman" charset="0"/>
              </a:rPr>
              <a:t>Select plants to attract  </a:t>
            </a:r>
          </a:p>
          <a:p>
            <a:r>
              <a:rPr lang="en-US" altLang="en-US" sz="2800" b="0" i="0">
                <a:solidFill>
                  <a:schemeClr val="bg1"/>
                </a:solidFill>
                <a:latin typeface="Times New Roman" charset="0"/>
              </a:rPr>
              <a:t>specific butterflies</a:t>
            </a:r>
          </a:p>
          <a:p>
            <a:endParaRPr lang="en-US" altLang="en-US" sz="2800" b="0" i="0">
              <a:solidFill>
                <a:schemeClr val="bg1"/>
              </a:solidFill>
              <a:latin typeface="Times New Roman" charset="0"/>
            </a:endParaRPr>
          </a:p>
          <a:p>
            <a:r>
              <a:rPr lang="en-US" altLang="en-US" sz="2800" b="0" i="0">
                <a:solidFill>
                  <a:schemeClr val="bg1"/>
                </a:solidFill>
                <a:latin typeface="Times New Roman" charset="0"/>
              </a:rPr>
              <a:t>An aesthetically pleasing </a:t>
            </a:r>
          </a:p>
          <a:p>
            <a:r>
              <a:rPr lang="en-US" altLang="en-US" sz="2800" b="0" i="0">
                <a:solidFill>
                  <a:schemeClr val="bg1"/>
                </a:solidFill>
                <a:latin typeface="Times New Roman" charset="0"/>
              </a:rPr>
              <a:t>garden design is last item </a:t>
            </a:r>
          </a:p>
          <a:p>
            <a:r>
              <a:rPr lang="en-US" altLang="en-US" sz="2800" b="0" i="0">
                <a:solidFill>
                  <a:schemeClr val="bg1"/>
                </a:solidFill>
                <a:latin typeface="Times New Roman" charset="0"/>
              </a:rPr>
              <a:t>on the list!</a:t>
            </a:r>
          </a:p>
        </p:txBody>
      </p:sp>
      <p:sp>
        <p:nvSpPr>
          <p:cNvPr id="314372" name="Line 4"/>
          <p:cNvSpPr>
            <a:spLocks noChangeShapeType="1"/>
          </p:cNvSpPr>
          <p:nvPr/>
        </p:nvSpPr>
        <p:spPr bwMode="auto">
          <a:xfrm>
            <a:off x="762000" y="1143000"/>
            <a:ext cx="7696200" cy="0"/>
          </a:xfrm>
          <a:prstGeom prst="line">
            <a:avLst/>
          </a:prstGeom>
          <a:noFill/>
          <a:ln w="25400">
            <a:solidFill>
              <a:srgbClr val="FF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pic>
        <p:nvPicPr>
          <p:cNvPr id="314373" name="Picture 5" descr="ALLIUM4"/>
          <p:cNvPicPr>
            <a:picLocks noChangeAspect="1" noChangeArrowheads="1"/>
          </p:cNvPicPr>
          <p:nvPr/>
        </p:nvPicPr>
        <p:blipFill>
          <a:blip r:embed="rId2">
            <a:lum bright="-20000" contrast="28000"/>
            <a:extLst>
              <a:ext uri="{28A0092B-C50C-407E-A947-70E740481C1C}">
                <a14:useLocalDpi xmlns:a14="http://schemas.microsoft.com/office/drawing/2010/main" val="0"/>
              </a:ext>
            </a:extLst>
          </a:blip>
          <a:srcRect/>
          <a:stretch>
            <a:fillRect/>
          </a:stretch>
        </p:blipFill>
        <p:spPr bwMode="auto">
          <a:xfrm>
            <a:off x="4648200" y="2276475"/>
            <a:ext cx="4094163" cy="2678113"/>
          </a:xfrm>
          <a:prstGeom prst="rect">
            <a:avLst/>
          </a:prstGeom>
          <a:noFill/>
          <a:extLst>
            <a:ext uri="{909E8E84-426E-40DD-AFC4-6F175D3DCCD1}">
              <a14:hiddenFill xmlns:a14="http://schemas.microsoft.com/office/drawing/2010/main">
                <a:solidFill>
                  <a:srgbClr val="FFFFFF"/>
                </a:solidFill>
              </a14:hiddenFill>
            </a:ext>
          </a:extLst>
        </p:spPr>
      </p:pic>
      <p:sp>
        <p:nvSpPr>
          <p:cNvPr id="314374" name="Rectangle 6"/>
          <p:cNvSpPr>
            <a:spLocks noChangeArrowheads="1"/>
          </p:cNvSpPr>
          <p:nvPr/>
        </p:nvSpPr>
        <p:spPr bwMode="auto">
          <a:xfrm>
            <a:off x="5724525" y="5118100"/>
            <a:ext cx="16970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2000">
                <a:solidFill>
                  <a:srgbClr val="FFFF00"/>
                </a:solidFill>
                <a:latin typeface="GoudyOlSt BT" charset="0"/>
              </a:rPr>
              <a:t>Allium species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lide Number Placeholder 3"/>
          <p:cNvSpPr>
            <a:spLocks noGrp="1"/>
          </p:cNvSpPr>
          <p:nvPr>
            <p:ph type="sldNum" sz="quarter" idx="12"/>
          </p:nvPr>
        </p:nvSpPr>
        <p:spPr/>
        <p:txBody>
          <a:bodyPr/>
          <a:lstStyle/>
          <a:p>
            <a:fld id="{FB07ECF1-45B3-354B-A347-386F7C261824}" type="slidenum">
              <a:rPr lang="en-US" altLang="en-US"/>
              <a:pPr/>
              <a:t>40</a:t>
            </a:fld>
            <a:endParaRPr lang="en-US" altLang="en-US"/>
          </a:p>
        </p:txBody>
      </p:sp>
      <p:sp>
        <p:nvSpPr>
          <p:cNvPr id="446466" name="Rectangle 2"/>
          <p:cNvSpPr>
            <a:spLocks noChangeArrowheads="1"/>
          </p:cNvSpPr>
          <p:nvPr/>
        </p:nvSpPr>
        <p:spPr bwMode="auto">
          <a:xfrm>
            <a:off x="0" y="228600"/>
            <a:ext cx="91440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r>
              <a:rPr lang="en-US" altLang="en-US" sz="4400" b="0" i="0">
                <a:solidFill>
                  <a:srgbClr val="FFFF00"/>
                </a:solidFill>
                <a:latin typeface="Times New Roman" charset="0"/>
              </a:rPr>
              <a:t>Two Broods Species</a:t>
            </a:r>
          </a:p>
        </p:txBody>
      </p:sp>
      <p:pic>
        <p:nvPicPr>
          <p:cNvPr id="446467" name="Picture 3" descr="spicebush_grap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7400" y="1752600"/>
            <a:ext cx="6629400" cy="3122613"/>
          </a:xfrm>
          <a:prstGeom prst="rect">
            <a:avLst/>
          </a:prstGeom>
          <a:noFill/>
          <a:extLst>
            <a:ext uri="{909E8E84-426E-40DD-AFC4-6F175D3DCCD1}">
              <a14:hiddenFill xmlns:a14="http://schemas.microsoft.com/office/drawing/2010/main">
                <a:solidFill>
                  <a:srgbClr val="FFFFFF"/>
                </a:solidFill>
              </a14:hiddenFill>
            </a:ext>
          </a:extLst>
        </p:spPr>
      </p:pic>
      <p:sp>
        <p:nvSpPr>
          <p:cNvPr id="446468" name="Rectangle 4"/>
          <p:cNvSpPr>
            <a:spLocks noChangeArrowheads="1"/>
          </p:cNvSpPr>
          <p:nvPr/>
        </p:nvSpPr>
        <p:spPr bwMode="auto">
          <a:xfrm>
            <a:off x="3048000" y="990600"/>
            <a:ext cx="29670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b="0" i="0">
                <a:solidFill>
                  <a:schemeClr val="bg1"/>
                </a:solidFill>
                <a:latin typeface="Times New Roman" charset="0"/>
              </a:rPr>
              <a:t>Spicebush Swallowtail</a:t>
            </a:r>
          </a:p>
        </p:txBody>
      </p:sp>
      <p:sp>
        <p:nvSpPr>
          <p:cNvPr id="446471" name="Text Box 7"/>
          <p:cNvSpPr txBox="1">
            <a:spLocks noChangeArrowheads="1"/>
          </p:cNvSpPr>
          <p:nvPr/>
        </p:nvSpPr>
        <p:spPr bwMode="auto">
          <a:xfrm>
            <a:off x="381000" y="1905000"/>
            <a:ext cx="1620838"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2000" i="0">
                <a:solidFill>
                  <a:srgbClr val="FFFF00"/>
                </a:solidFill>
                <a:latin typeface="Times New Roman" charset="0"/>
              </a:rPr>
              <a:t>30 Recorded </a:t>
            </a:r>
          </a:p>
          <a:p>
            <a:r>
              <a:rPr lang="en-US" altLang="en-US" sz="2000" i="0">
                <a:solidFill>
                  <a:srgbClr val="FFFF00"/>
                </a:solidFill>
                <a:latin typeface="Times New Roman" charset="0"/>
              </a:rPr>
              <a:t>Observations</a:t>
            </a:r>
          </a:p>
        </p:txBody>
      </p:sp>
      <p:sp>
        <p:nvSpPr>
          <p:cNvPr id="446472" name="Text Box 8"/>
          <p:cNvSpPr txBox="1">
            <a:spLocks noChangeArrowheads="1"/>
          </p:cNvSpPr>
          <p:nvPr/>
        </p:nvSpPr>
        <p:spPr bwMode="auto">
          <a:xfrm>
            <a:off x="2362200" y="5638800"/>
            <a:ext cx="21336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altLang="en-US" sz="2000" i="0">
                <a:solidFill>
                  <a:srgbClr val="FFFF00"/>
                </a:solidFill>
                <a:latin typeface="Times New Roman" charset="0"/>
              </a:rPr>
              <a:t>First Observed</a:t>
            </a:r>
          </a:p>
        </p:txBody>
      </p:sp>
      <p:sp>
        <p:nvSpPr>
          <p:cNvPr id="446473" name="Text Box 9"/>
          <p:cNvSpPr txBox="1">
            <a:spLocks noChangeArrowheads="1"/>
          </p:cNvSpPr>
          <p:nvPr/>
        </p:nvSpPr>
        <p:spPr bwMode="auto">
          <a:xfrm>
            <a:off x="6400800" y="5715000"/>
            <a:ext cx="22098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altLang="en-US" sz="2000" i="0">
                <a:solidFill>
                  <a:srgbClr val="FFFF00"/>
                </a:solidFill>
                <a:latin typeface="Times New Roman" charset="0"/>
              </a:rPr>
              <a:t>Last Observed</a:t>
            </a:r>
          </a:p>
        </p:txBody>
      </p:sp>
      <p:sp>
        <p:nvSpPr>
          <p:cNvPr id="446474" name="AutoShape 10"/>
          <p:cNvSpPr>
            <a:spLocks noChangeArrowheads="1"/>
          </p:cNvSpPr>
          <p:nvPr/>
        </p:nvSpPr>
        <p:spPr bwMode="auto">
          <a:xfrm>
            <a:off x="3124200" y="4953000"/>
            <a:ext cx="152400" cy="685800"/>
          </a:xfrm>
          <a:prstGeom prst="upArrow">
            <a:avLst>
              <a:gd name="adj1" fmla="val 50000"/>
              <a:gd name="adj2" fmla="val 112500"/>
            </a:avLst>
          </a:prstGeom>
          <a:solidFill>
            <a:srgbClr val="FF00FF"/>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6475" name="AutoShape 11"/>
          <p:cNvSpPr>
            <a:spLocks noChangeArrowheads="1"/>
          </p:cNvSpPr>
          <p:nvPr/>
        </p:nvSpPr>
        <p:spPr bwMode="auto">
          <a:xfrm>
            <a:off x="7315200" y="5029200"/>
            <a:ext cx="152400" cy="685800"/>
          </a:xfrm>
          <a:prstGeom prst="upArrow">
            <a:avLst>
              <a:gd name="adj1" fmla="val 50000"/>
              <a:gd name="adj2" fmla="val 112500"/>
            </a:avLst>
          </a:prstGeom>
          <a:solidFill>
            <a:srgbClr val="FF00FF"/>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6476" name="AutoShape 12"/>
          <p:cNvSpPr>
            <a:spLocks noChangeArrowheads="1"/>
          </p:cNvSpPr>
          <p:nvPr/>
        </p:nvSpPr>
        <p:spPr bwMode="auto">
          <a:xfrm>
            <a:off x="6096000" y="1828800"/>
            <a:ext cx="976313" cy="152400"/>
          </a:xfrm>
          <a:prstGeom prst="leftArrow">
            <a:avLst>
              <a:gd name="adj1" fmla="val 50000"/>
              <a:gd name="adj2" fmla="val 160156"/>
            </a:avLst>
          </a:prstGeom>
          <a:solidFill>
            <a:srgbClr val="FF00FF"/>
          </a:solidFill>
          <a:ln w="9525">
            <a:solidFill>
              <a:srgbClr val="FF00FF"/>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6478" name="AutoShape 14"/>
          <p:cNvSpPr>
            <a:spLocks noChangeArrowheads="1"/>
          </p:cNvSpPr>
          <p:nvPr/>
        </p:nvSpPr>
        <p:spPr bwMode="auto">
          <a:xfrm>
            <a:off x="4191000" y="2514600"/>
            <a:ext cx="976313" cy="152400"/>
          </a:xfrm>
          <a:prstGeom prst="leftArrow">
            <a:avLst>
              <a:gd name="adj1" fmla="val 50000"/>
              <a:gd name="adj2" fmla="val 160156"/>
            </a:avLst>
          </a:prstGeom>
          <a:solidFill>
            <a:srgbClr val="FF00FF"/>
          </a:solidFill>
          <a:ln w="9525">
            <a:solidFill>
              <a:srgbClr val="FF00FF"/>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6479" name="Text Box 15"/>
          <p:cNvSpPr txBox="1">
            <a:spLocks noChangeArrowheads="1"/>
          </p:cNvSpPr>
          <p:nvPr/>
        </p:nvSpPr>
        <p:spPr bwMode="auto">
          <a:xfrm>
            <a:off x="6705600" y="1752600"/>
            <a:ext cx="17907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r>
              <a:rPr lang="en-US" altLang="en-US" sz="1800" i="0">
                <a:latin typeface="Times New Roman" charset="0"/>
              </a:rPr>
              <a:t>Second </a:t>
            </a:r>
          </a:p>
          <a:p>
            <a:pPr algn="ctr"/>
            <a:r>
              <a:rPr lang="en-US" altLang="en-US" sz="1800" i="0">
                <a:latin typeface="Times New Roman" charset="0"/>
              </a:rPr>
              <a:t>Population Peak</a:t>
            </a:r>
          </a:p>
        </p:txBody>
      </p:sp>
      <p:sp>
        <p:nvSpPr>
          <p:cNvPr id="446481" name="Text Box 17"/>
          <p:cNvSpPr txBox="1">
            <a:spLocks noChangeArrowheads="1"/>
          </p:cNvSpPr>
          <p:nvPr/>
        </p:nvSpPr>
        <p:spPr bwMode="auto">
          <a:xfrm>
            <a:off x="3276600" y="1905000"/>
            <a:ext cx="18478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r>
              <a:rPr lang="en-US" altLang="en-US" sz="1800" i="0">
                <a:latin typeface="Times New Roman" charset="0"/>
              </a:rPr>
              <a:t>First</a:t>
            </a:r>
          </a:p>
          <a:p>
            <a:pPr algn="ctr"/>
            <a:r>
              <a:rPr lang="en-US" altLang="en-US" sz="1800" i="0">
                <a:latin typeface="Times New Roman" charset="0"/>
              </a:rPr>
              <a:t>Population Peak </a:t>
            </a:r>
          </a:p>
        </p:txBody>
      </p:sp>
      <p:sp>
        <p:nvSpPr>
          <p:cNvPr id="446482" name="AutoShape 18"/>
          <p:cNvSpPr>
            <a:spLocks noChangeArrowheads="1"/>
          </p:cNvSpPr>
          <p:nvPr/>
        </p:nvSpPr>
        <p:spPr bwMode="auto">
          <a:xfrm>
            <a:off x="1066800" y="1752600"/>
            <a:ext cx="976313" cy="152400"/>
          </a:xfrm>
          <a:prstGeom prst="rightArrow">
            <a:avLst>
              <a:gd name="adj1" fmla="val 50000"/>
              <a:gd name="adj2" fmla="val 160156"/>
            </a:avLst>
          </a:prstGeom>
          <a:solidFill>
            <a:srgbClr val="FF00FF"/>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3"/>
          <p:cNvSpPr>
            <a:spLocks noGrp="1"/>
          </p:cNvSpPr>
          <p:nvPr>
            <p:ph type="sldNum" sz="quarter" idx="12"/>
          </p:nvPr>
        </p:nvSpPr>
        <p:spPr/>
        <p:txBody>
          <a:bodyPr/>
          <a:lstStyle/>
          <a:p>
            <a:fld id="{56229235-51C2-1049-A3F7-F2854AB2AFCB}" type="slidenum">
              <a:rPr lang="en-US" altLang="en-US"/>
              <a:pPr/>
              <a:t>41</a:t>
            </a:fld>
            <a:endParaRPr lang="en-US" altLang="en-US"/>
          </a:p>
        </p:txBody>
      </p:sp>
      <p:pic>
        <p:nvPicPr>
          <p:cNvPr id="447501" name="Picture 2061" descr="cabbage_grap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1524000"/>
            <a:ext cx="6934200" cy="2608263"/>
          </a:xfrm>
          <a:prstGeom prst="rect">
            <a:avLst/>
          </a:prstGeom>
          <a:noFill/>
          <a:extLst>
            <a:ext uri="{909E8E84-426E-40DD-AFC4-6F175D3DCCD1}">
              <a14:hiddenFill xmlns:a14="http://schemas.microsoft.com/office/drawing/2010/main">
                <a:solidFill>
                  <a:srgbClr val="FFFFFF"/>
                </a:solidFill>
              </a14:hiddenFill>
            </a:ext>
          </a:extLst>
        </p:spPr>
      </p:pic>
      <p:sp>
        <p:nvSpPr>
          <p:cNvPr id="447490" name="Rectangle 2050"/>
          <p:cNvSpPr>
            <a:spLocks noChangeArrowheads="1"/>
          </p:cNvSpPr>
          <p:nvPr/>
        </p:nvSpPr>
        <p:spPr bwMode="auto">
          <a:xfrm>
            <a:off x="0" y="228600"/>
            <a:ext cx="91440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r>
              <a:rPr lang="en-US" altLang="en-US" sz="4400" b="0" i="0">
                <a:solidFill>
                  <a:srgbClr val="FFFF00"/>
                </a:solidFill>
                <a:latin typeface="Times New Roman" charset="0"/>
              </a:rPr>
              <a:t>Multiple Broods Per Season</a:t>
            </a:r>
          </a:p>
        </p:txBody>
      </p:sp>
      <p:sp>
        <p:nvSpPr>
          <p:cNvPr id="447492" name="Rectangle 2052"/>
          <p:cNvSpPr>
            <a:spLocks noChangeArrowheads="1"/>
          </p:cNvSpPr>
          <p:nvPr/>
        </p:nvSpPr>
        <p:spPr bwMode="auto">
          <a:xfrm>
            <a:off x="3276600" y="1066800"/>
            <a:ext cx="24241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b="0" i="0">
                <a:solidFill>
                  <a:schemeClr val="bg1"/>
                </a:solidFill>
                <a:latin typeface="Times New Roman" charset="0"/>
              </a:rPr>
              <a:t>Cabbage Butterfly</a:t>
            </a:r>
          </a:p>
        </p:txBody>
      </p:sp>
      <p:sp>
        <p:nvSpPr>
          <p:cNvPr id="447496" name="AutoShape 2056"/>
          <p:cNvSpPr>
            <a:spLocks noChangeArrowheads="1"/>
          </p:cNvSpPr>
          <p:nvPr/>
        </p:nvSpPr>
        <p:spPr bwMode="auto">
          <a:xfrm>
            <a:off x="3200400" y="2133600"/>
            <a:ext cx="609600" cy="76200"/>
          </a:xfrm>
          <a:prstGeom prst="leftArrow">
            <a:avLst>
              <a:gd name="adj1" fmla="val 50000"/>
              <a:gd name="adj2" fmla="val 200000"/>
            </a:avLst>
          </a:prstGeom>
          <a:solidFill>
            <a:srgbClr val="FF00FF"/>
          </a:solidFill>
          <a:ln w="9525">
            <a:solidFill>
              <a:srgbClr val="FF00FF"/>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7497" name="AutoShape 2057"/>
          <p:cNvSpPr>
            <a:spLocks noChangeArrowheads="1"/>
          </p:cNvSpPr>
          <p:nvPr/>
        </p:nvSpPr>
        <p:spPr bwMode="auto">
          <a:xfrm>
            <a:off x="5638800" y="2286000"/>
            <a:ext cx="609600" cy="76200"/>
          </a:xfrm>
          <a:prstGeom prst="leftArrow">
            <a:avLst>
              <a:gd name="adj1" fmla="val 50000"/>
              <a:gd name="adj2" fmla="val 200000"/>
            </a:avLst>
          </a:prstGeom>
          <a:solidFill>
            <a:srgbClr val="FF00FF"/>
          </a:solidFill>
          <a:ln w="9525">
            <a:solidFill>
              <a:srgbClr val="FF00FF"/>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7498" name="AutoShape 2058"/>
          <p:cNvSpPr>
            <a:spLocks noChangeArrowheads="1"/>
          </p:cNvSpPr>
          <p:nvPr/>
        </p:nvSpPr>
        <p:spPr bwMode="auto">
          <a:xfrm>
            <a:off x="4876800" y="1981200"/>
            <a:ext cx="609600" cy="76200"/>
          </a:xfrm>
          <a:prstGeom prst="leftArrow">
            <a:avLst>
              <a:gd name="adj1" fmla="val 50000"/>
              <a:gd name="adj2" fmla="val 200000"/>
            </a:avLst>
          </a:prstGeom>
          <a:solidFill>
            <a:srgbClr val="FF00FF"/>
          </a:solidFill>
          <a:ln w="9525">
            <a:solidFill>
              <a:srgbClr val="FF00FF"/>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7499" name="AutoShape 2059"/>
          <p:cNvSpPr>
            <a:spLocks noChangeArrowheads="1"/>
          </p:cNvSpPr>
          <p:nvPr/>
        </p:nvSpPr>
        <p:spPr bwMode="auto">
          <a:xfrm>
            <a:off x="4419600" y="1676400"/>
            <a:ext cx="609600" cy="76200"/>
          </a:xfrm>
          <a:prstGeom prst="leftArrow">
            <a:avLst>
              <a:gd name="adj1" fmla="val 50000"/>
              <a:gd name="adj2" fmla="val 200000"/>
            </a:avLst>
          </a:prstGeom>
          <a:solidFill>
            <a:srgbClr val="FF00FF"/>
          </a:solidFill>
          <a:ln w="9525">
            <a:solidFill>
              <a:srgbClr val="FF00FF"/>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7500" name="AutoShape 2060"/>
          <p:cNvSpPr>
            <a:spLocks noChangeArrowheads="1"/>
          </p:cNvSpPr>
          <p:nvPr/>
        </p:nvSpPr>
        <p:spPr bwMode="auto">
          <a:xfrm>
            <a:off x="6705600" y="2819400"/>
            <a:ext cx="609600" cy="76200"/>
          </a:xfrm>
          <a:prstGeom prst="leftArrow">
            <a:avLst>
              <a:gd name="adj1" fmla="val 50000"/>
              <a:gd name="adj2" fmla="val 200000"/>
            </a:avLst>
          </a:prstGeom>
          <a:solidFill>
            <a:srgbClr val="FF00FF"/>
          </a:solidFill>
          <a:ln w="9525">
            <a:solidFill>
              <a:srgbClr val="FF00FF"/>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7502" name="Rectangle 2062"/>
          <p:cNvSpPr>
            <a:spLocks noChangeArrowheads="1"/>
          </p:cNvSpPr>
          <p:nvPr/>
        </p:nvSpPr>
        <p:spPr bwMode="auto">
          <a:xfrm>
            <a:off x="533400" y="4203700"/>
            <a:ext cx="8229600" cy="2227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altLang="en-US" sz="2800" b="0" i="0">
                <a:solidFill>
                  <a:schemeClr val="bg1"/>
                </a:solidFill>
                <a:latin typeface="Times New Roman" charset="0"/>
              </a:rPr>
              <a:t>This pattern of butterfly population clearly shows why Cabbage butterflies are such a serious pest.  Their presence is felt in Georgia  gardens from early February right through late November.  Broods have actually been reported in January during warm winters.</a:t>
            </a:r>
            <a:r>
              <a:rPr lang="en-US" altLang="en-US" b="0" i="0">
                <a:solidFill>
                  <a:schemeClr val="bg1"/>
                </a:solidFill>
                <a:latin typeface="Times New Roman" charset="0"/>
              </a:rPr>
              <a:t> </a:t>
            </a:r>
            <a:endParaRPr lang="en-US" altLang="en-US" b="0" i="0">
              <a:solidFill>
                <a:srgbClr val="FFFF00"/>
              </a:solidFill>
              <a:latin typeface="Times New Roman" charset="0"/>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3"/>
          <p:cNvSpPr>
            <a:spLocks noGrp="1"/>
          </p:cNvSpPr>
          <p:nvPr>
            <p:ph type="sldNum" sz="quarter" idx="12"/>
          </p:nvPr>
        </p:nvSpPr>
        <p:spPr/>
        <p:txBody>
          <a:bodyPr/>
          <a:lstStyle/>
          <a:p>
            <a:fld id="{E5D1AE79-67BE-414F-B0EE-CE063CCBFAEE}" type="slidenum">
              <a:rPr lang="en-US" altLang="en-US"/>
              <a:pPr/>
              <a:t>42</a:t>
            </a:fld>
            <a:endParaRPr lang="en-US" altLang="en-US"/>
          </a:p>
        </p:txBody>
      </p:sp>
      <p:sp>
        <p:nvSpPr>
          <p:cNvPr id="487426" name="Rectangle 2"/>
          <p:cNvSpPr>
            <a:spLocks noChangeArrowheads="1"/>
          </p:cNvSpPr>
          <p:nvPr/>
        </p:nvSpPr>
        <p:spPr bwMode="auto">
          <a:xfrm>
            <a:off x="0" y="152400"/>
            <a:ext cx="91440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r>
              <a:rPr lang="en-US" altLang="en-US" sz="4400" b="0" i="0">
                <a:solidFill>
                  <a:srgbClr val="FFFF00"/>
                </a:solidFill>
                <a:latin typeface="Times New Roman" charset="0"/>
              </a:rPr>
              <a:t>Similar Species Overlap In Population  </a:t>
            </a:r>
          </a:p>
        </p:txBody>
      </p:sp>
      <p:pic>
        <p:nvPicPr>
          <p:cNvPr id="487427" name="Picture 3" descr="blacksw_grap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43400" y="3895725"/>
            <a:ext cx="4495800" cy="1951038"/>
          </a:xfrm>
          <a:prstGeom prst="rect">
            <a:avLst/>
          </a:prstGeom>
          <a:noFill/>
          <a:extLst>
            <a:ext uri="{909E8E84-426E-40DD-AFC4-6F175D3DCCD1}">
              <a14:hiddenFill xmlns:a14="http://schemas.microsoft.com/office/drawing/2010/main">
                <a:solidFill>
                  <a:srgbClr val="FFFFFF"/>
                </a:solidFill>
              </a14:hiddenFill>
            </a:ext>
          </a:extLst>
        </p:spPr>
      </p:pic>
      <p:sp>
        <p:nvSpPr>
          <p:cNvPr id="487428" name="Text Box 4"/>
          <p:cNvSpPr txBox="1">
            <a:spLocks noChangeArrowheads="1"/>
          </p:cNvSpPr>
          <p:nvPr/>
        </p:nvSpPr>
        <p:spPr bwMode="auto">
          <a:xfrm>
            <a:off x="5486400" y="5943600"/>
            <a:ext cx="24241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b="0" i="0">
                <a:solidFill>
                  <a:srgbClr val="FFFF00"/>
                </a:solidFill>
                <a:latin typeface="Times New Roman" charset="0"/>
              </a:rPr>
              <a:t>Black Swallowtail</a:t>
            </a:r>
          </a:p>
        </p:txBody>
      </p:sp>
      <p:pic>
        <p:nvPicPr>
          <p:cNvPr id="487429" name="Picture 5" descr="tiger_grap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3400" y="1143000"/>
            <a:ext cx="4495800" cy="1944688"/>
          </a:xfrm>
          <a:prstGeom prst="rect">
            <a:avLst/>
          </a:prstGeom>
          <a:noFill/>
          <a:extLst>
            <a:ext uri="{909E8E84-426E-40DD-AFC4-6F175D3DCCD1}">
              <a14:hiddenFill xmlns:a14="http://schemas.microsoft.com/office/drawing/2010/main">
                <a:solidFill>
                  <a:srgbClr val="FFFFFF"/>
                </a:solidFill>
              </a14:hiddenFill>
            </a:ext>
          </a:extLst>
        </p:spPr>
      </p:pic>
      <p:sp>
        <p:nvSpPr>
          <p:cNvPr id="487430" name="Rectangle 6"/>
          <p:cNvSpPr>
            <a:spLocks noChangeArrowheads="1"/>
          </p:cNvSpPr>
          <p:nvPr/>
        </p:nvSpPr>
        <p:spPr bwMode="auto">
          <a:xfrm>
            <a:off x="5486400" y="3200400"/>
            <a:ext cx="23733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b="0" i="0">
                <a:solidFill>
                  <a:srgbClr val="FFFF00"/>
                </a:solidFill>
                <a:latin typeface="Times New Roman" charset="0"/>
              </a:rPr>
              <a:t>Tiger Swallowtail</a:t>
            </a:r>
          </a:p>
        </p:txBody>
      </p:sp>
      <p:sp>
        <p:nvSpPr>
          <p:cNvPr id="487431" name="Text Box 7"/>
          <p:cNvSpPr txBox="1">
            <a:spLocks noChangeArrowheads="1"/>
          </p:cNvSpPr>
          <p:nvPr/>
        </p:nvSpPr>
        <p:spPr bwMode="auto">
          <a:xfrm>
            <a:off x="533400" y="1143000"/>
            <a:ext cx="3505200" cy="5216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altLang="en-US" sz="2800" b="0" i="0">
                <a:solidFill>
                  <a:schemeClr val="bg1"/>
                </a:solidFill>
                <a:latin typeface="Times New Roman" charset="0"/>
              </a:rPr>
              <a:t>In Georgia, many of our larger butterfly species have brood cycles that are very similar.  </a:t>
            </a:r>
          </a:p>
          <a:p>
            <a:endParaRPr lang="en-US" altLang="en-US" sz="2800" b="0" i="0">
              <a:solidFill>
                <a:schemeClr val="bg1"/>
              </a:solidFill>
              <a:latin typeface="Times New Roman" charset="0"/>
            </a:endParaRPr>
          </a:p>
          <a:p>
            <a:r>
              <a:rPr lang="en-US" altLang="en-US" sz="2800" b="0" i="0">
                <a:solidFill>
                  <a:schemeClr val="bg1"/>
                </a:solidFill>
                <a:latin typeface="Times New Roman" charset="0"/>
              </a:rPr>
              <a:t>Planning the appearance of nectiferous flowers with this brood cycle in mind is a key gardening skill.  </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3"/>
          <p:cNvSpPr>
            <a:spLocks noGrp="1"/>
          </p:cNvSpPr>
          <p:nvPr>
            <p:ph type="sldNum" sz="quarter" idx="12"/>
          </p:nvPr>
        </p:nvSpPr>
        <p:spPr/>
        <p:txBody>
          <a:bodyPr/>
          <a:lstStyle/>
          <a:p>
            <a:fld id="{34ACAC71-B1F4-5748-971A-7E227E79EC84}" type="slidenum">
              <a:rPr lang="en-US" altLang="en-US"/>
              <a:pPr/>
              <a:t>43</a:t>
            </a:fld>
            <a:endParaRPr lang="en-US" altLang="en-US"/>
          </a:p>
        </p:txBody>
      </p:sp>
      <p:sp>
        <p:nvSpPr>
          <p:cNvPr id="451586" name="Rectangle 2"/>
          <p:cNvSpPr>
            <a:spLocks noChangeArrowheads="1"/>
          </p:cNvSpPr>
          <p:nvPr/>
        </p:nvSpPr>
        <p:spPr bwMode="auto">
          <a:xfrm>
            <a:off x="1905000" y="228600"/>
            <a:ext cx="5043488"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4400" b="0" i="0">
                <a:solidFill>
                  <a:srgbClr val="FFFF00"/>
                </a:solidFill>
                <a:latin typeface="Times New Roman" charset="0"/>
              </a:rPr>
              <a:t>Butterfly Distribution</a:t>
            </a:r>
          </a:p>
        </p:txBody>
      </p:sp>
      <p:pic>
        <p:nvPicPr>
          <p:cNvPr id="451597" name="Picture 13" descr="Stuartread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32375" y="1316038"/>
            <a:ext cx="3398838" cy="4532312"/>
          </a:xfrm>
          <a:prstGeom prst="rect">
            <a:avLst/>
          </a:prstGeom>
          <a:noFill/>
          <a:extLst>
            <a:ext uri="{909E8E84-426E-40DD-AFC4-6F175D3DCCD1}">
              <a14:hiddenFill xmlns:a14="http://schemas.microsoft.com/office/drawing/2010/main">
                <a:solidFill>
                  <a:srgbClr val="FFFFFF"/>
                </a:solidFill>
              </a14:hiddenFill>
            </a:ext>
          </a:extLst>
        </p:spPr>
      </p:pic>
      <p:sp>
        <p:nvSpPr>
          <p:cNvPr id="451598" name="Rectangle 14"/>
          <p:cNvSpPr>
            <a:spLocks noChangeArrowheads="1"/>
          </p:cNvSpPr>
          <p:nvPr/>
        </p:nvSpPr>
        <p:spPr bwMode="auto">
          <a:xfrm>
            <a:off x="457200" y="1219200"/>
            <a:ext cx="4495800" cy="5218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altLang="en-US" sz="2800" b="0" i="0">
                <a:solidFill>
                  <a:schemeClr val="bg1"/>
                </a:solidFill>
                <a:latin typeface="Times New Roman" charset="0"/>
              </a:rPr>
              <a:t>Where butterflies live depends upon many factors including weather.</a:t>
            </a:r>
          </a:p>
          <a:p>
            <a:pPr>
              <a:spcBef>
                <a:spcPct val="50000"/>
              </a:spcBef>
            </a:pPr>
            <a:r>
              <a:rPr lang="en-US" altLang="en-US" sz="2800" b="0" i="0">
                <a:solidFill>
                  <a:schemeClr val="bg1"/>
                </a:solidFill>
                <a:latin typeface="Times New Roman" charset="0"/>
              </a:rPr>
              <a:t>However, the overriding factor is food sources for the caterpillars. </a:t>
            </a:r>
          </a:p>
          <a:p>
            <a:pPr>
              <a:spcBef>
                <a:spcPct val="50000"/>
              </a:spcBef>
            </a:pPr>
            <a:r>
              <a:rPr lang="en-US" altLang="en-US" sz="2800" b="0" i="0">
                <a:solidFill>
                  <a:schemeClr val="bg1"/>
                </a:solidFill>
                <a:latin typeface="Times New Roman" charset="0"/>
              </a:rPr>
              <a:t>Many organizations track where butterflies live and have generated maps that show the approximate range of any one species.</a:t>
            </a:r>
            <a:r>
              <a:rPr lang="en-US" altLang="en-US" b="0" i="0">
                <a:solidFill>
                  <a:schemeClr val="bg1"/>
                </a:solidFill>
                <a:latin typeface="Times New Roman" charset="0"/>
              </a:rPr>
              <a:t>    </a:t>
            </a:r>
            <a:endParaRPr lang="en-US" altLang="en-US" b="0" i="0">
              <a:solidFill>
                <a:srgbClr val="FFFF00"/>
              </a:solidFill>
              <a:latin typeface="Times New Roman" charset="0"/>
            </a:endParaRPr>
          </a:p>
        </p:txBody>
      </p:sp>
      <p:sp>
        <p:nvSpPr>
          <p:cNvPr id="451599" name="Rectangle 15"/>
          <p:cNvSpPr>
            <a:spLocks noChangeArrowheads="1"/>
          </p:cNvSpPr>
          <p:nvPr/>
        </p:nvSpPr>
        <p:spPr bwMode="auto">
          <a:xfrm>
            <a:off x="4876800" y="5943600"/>
            <a:ext cx="37338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r>
              <a:rPr lang="en-US" altLang="en-US" sz="2000" b="0">
                <a:solidFill>
                  <a:srgbClr val="FFFF00"/>
                </a:solidFill>
                <a:latin typeface="GoudyOlSt BT" charset="0"/>
              </a:rPr>
              <a:t>Children love to read about butterflies and moths</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3"/>
          <p:cNvSpPr>
            <a:spLocks noGrp="1"/>
          </p:cNvSpPr>
          <p:nvPr>
            <p:ph type="sldNum" sz="quarter" idx="12"/>
          </p:nvPr>
        </p:nvSpPr>
        <p:spPr/>
        <p:txBody>
          <a:bodyPr/>
          <a:lstStyle/>
          <a:p>
            <a:fld id="{A569A6E8-A765-6F4C-AFD9-4B9F86BD702A}" type="slidenum">
              <a:rPr lang="en-US" altLang="en-US"/>
              <a:pPr/>
              <a:t>44</a:t>
            </a:fld>
            <a:endParaRPr lang="en-US" altLang="en-US"/>
          </a:p>
        </p:txBody>
      </p:sp>
      <p:pic>
        <p:nvPicPr>
          <p:cNvPr id="452610" name="Picture 2" descr="Monarc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600200"/>
            <a:ext cx="5715000" cy="3951288"/>
          </a:xfrm>
          <a:prstGeom prst="rect">
            <a:avLst/>
          </a:prstGeom>
          <a:noFill/>
          <a:extLst>
            <a:ext uri="{909E8E84-426E-40DD-AFC4-6F175D3DCCD1}">
              <a14:hiddenFill xmlns:a14="http://schemas.microsoft.com/office/drawing/2010/main">
                <a:solidFill>
                  <a:srgbClr val="FFFFFF"/>
                </a:solidFill>
              </a14:hiddenFill>
            </a:ext>
          </a:extLst>
        </p:spPr>
      </p:pic>
      <p:sp>
        <p:nvSpPr>
          <p:cNvPr id="452611" name="Text Box 3"/>
          <p:cNvSpPr txBox="1">
            <a:spLocks noChangeArrowheads="1"/>
          </p:cNvSpPr>
          <p:nvPr/>
        </p:nvSpPr>
        <p:spPr bwMode="auto">
          <a:xfrm>
            <a:off x="769938" y="5562600"/>
            <a:ext cx="46466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altLang="en-US" b="0" i="0">
                <a:solidFill>
                  <a:srgbClr val="FFFF00"/>
                </a:solidFill>
                <a:latin typeface="Times New Roman" charset="0"/>
              </a:rPr>
              <a:t>Monarch Butterfly Distribution</a:t>
            </a:r>
          </a:p>
        </p:txBody>
      </p:sp>
      <p:sp>
        <p:nvSpPr>
          <p:cNvPr id="452612" name="Rectangle 4"/>
          <p:cNvSpPr>
            <a:spLocks noChangeArrowheads="1"/>
          </p:cNvSpPr>
          <p:nvPr/>
        </p:nvSpPr>
        <p:spPr bwMode="auto">
          <a:xfrm>
            <a:off x="533400" y="0"/>
            <a:ext cx="7989888"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r>
              <a:rPr lang="en-US" altLang="en-US" sz="4000" b="0" i="0">
                <a:solidFill>
                  <a:srgbClr val="FFFF00"/>
                </a:solidFill>
                <a:latin typeface="Times New Roman" charset="0"/>
              </a:rPr>
              <a:t>Some species are widely distributed </a:t>
            </a:r>
          </a:p>
          <a:p>
            <a:pPr algn="ctr"/>
            <a:r>
              <a:rPr lang="en-US" altLang="en-US" sz="4000" b="0" i="0">
                <a:solidFill>
                  <a:srgbClr val="FFFF00"/>
                </a:solidFill>
                <a:latin typeface="Times New Roman" charset="0"/>
              </a:rPr>
              <a:t>across many environments nationwide</a:t>
            </a:r>
          </a:p>
        </p:txBody>
      </p:sp>
      <p:sp>
        <p:nvSpPr>
          <p:cNvPr id="452614" name="Rectangle 6"/>
          <p:cNvSpPr>
            <a:spLocks noChangeArrowheads="1"/>
          </p:cNvSpPr>
          <p:nvPr/>
        </p:nvSpPr>
        <p:spPr bwMode="auto">
          <a:xfrm>
            <a:off x="6248400" y="1524000"/>
            <a:ext cx="2895600" cy="4362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altLang="en-US" sz="2800" b="0" i="0">
                <a:solidFill>
                  <a:schemeClr val="bg1"/>
                </a:solidFill>
                <a:latin typeface="Times New Roman" charset="0"/>
              </a:rPr>
              <a:t>The lack of reported sightings accounts for the large gaps in distribution data.</a:t>
            </a:r>
          </a:p>
          <a:p>
            <a:endParaRPr lang="en-US" altLang="en-US" sz="2800" b="0" i="0">
              <a:solidFill>
                <a:schemeClr val="bg1"/>
              </a:solidFill>
              <a:latin typeface="Times New Roman" charset="0"/>
            </a:endParaRPr>
          </a:p>
          <a:p>
            <a:r>
              <a:rPr lang="en-US" altLang="en-US" sz="2800" b="0" i="0">
                <a:solidFill>
                  <a:schemeClr val="bg1"/>
                </a:solidFill>
                <a:latin typeface="Times New Roman" charset="0"/>
              </a:rPr>
              <a:t>Perhaps our Master Gardeners could fill in the missing data.  </a:t>
            </a:r>
          </a:p>
        </p:txBody>
      </p:sp>
      <p:sp>
        <p:nvSpPr>
          <p:cNvPr id="452615" name="Text Box 7"/>
          <p:cNvSpPr txBox="1">
            <a:spLocks noChangeArrowheads="1"/>
          </p:cNvSpPr>
          <p:nvPr/>
        </p:nvSpPr>
        <p:spPr bwMode="auto">
          <a:xfrm>
            <a:off x="3305175" y="5041900"/>
            <a:ext cx="26543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1400">
                <a:latin typeface="Times New Roman" charset="0"/>
              </a:rPr>
              <a:t>USGS / Montana State University</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3"/>
          <p:cNvSpPr>
            <a:spLocks noGrp="1"/>
          </p:cNvSpPr>
          <p:nvPr>
            <p:ph type="sldNum" sz="quarter" idx="12"/>
          </p:nvPr>
        </p:nvSpPr>
        <p:spPr/>
        <p:txBody>
          <a:bodyPr/>
          <a:lstStyle/>
          <a:p>
            <a:fld id="{D120EE15-F2F6-884A-8D80-511BDDD2977A}" type="slidenum">
              <a:rPr lang="en-US" altLang="en-US"/>
              <a:pPr/>
              <a:t>45</a:t>
            </a:fld>
            <a:endParaRPr lang="en-US" altLang="en-US"/>
          </a:p>
        </p:txBody>
      </p:sp>
      <p:sp>
        <p:nvSpPr>
          <p:cNvPr id="453634" name="Rectangle 2"/>
          <p:cNvSpPr>
            <a:spLocks noChangeArrowheads="1"/>
          </p:cNvSpPr>
          <p:nvPr/>
        </p:nvSpPr>
        <p:spPr bwMode="auto">
          <a:xfrm>
            <a:off x="990600" y="304800"/>
            <a:ext cx="70104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US" altLang="en-US" sz="4000" b="0" i="0">
                <a:solidFill>
                  <a:srgbClr val="FFFF00"/>
                </a:solidFill>
                <a:latin typeface="Times New Roman" charset="0"/>
              </a:rPr>
              <a:t>Some species are distributed across large but limited regions:</a:t>
            </a:r>
          </a:p>
        </p:txBody>
      </p:sp>
      <p:pic>
        <p:nvPicPr>
          <p:cNvPr id="453635" name="Picture 3" descr="greatpurp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60500" y="1778000"/>
            <a:ext cx="5791200" cy="4003675"/>
          </a:xfrm>
          <a:prstGeom prst="rect">
            <a:avLst/>
          </a:prstGeom>
          <a:noFill/>
          <a:extLst>
            <a:ext uri="{909E8E84-426E-40DD-AFC4-6F175D3DCCD1}">
              <a14:hiddenFill xmlns:a14="http://schemas.microsoft.com/office/drawing/2010/main">
                <a:solidFill>
                  <a:srgbClr val="FFFFFF"/>
                </a:solidFill>
              </a14:hiddenFill>
            </a:ext>
          </a:extLst>
        </p:spPr>
      </p:pic>
      <p:sp>
        <p:nvSpPr>
          <p:cNvPr id="453636" name="Rectangle 4"/>
          <p:cNvSpPr>
            <a:spLocks noChangeArrowheads="1"/>
          </p:cNvSpPr>
          <p:nvPr/>
        </p:nvSpPr>
        <p:spPr bwMode="auto">
          <a:xfrm>
            <a:off x="2767013" y="5848350"/>
            <a:ext cx="30765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b="0" i="0">
                <a:solidFill>
                  <a:srgbClr val="FFFF00"/>
                </a:solidFill>
                <a:latin typeface="Times New Roman" charset="0"/>
              </a:rPr>
              <a:t>Great Purple Hairstreak</a:t>
            </a:r>
          </a:p>
        </p:txBody>
      </p:sp>
      <p:sp>
        <p:nvSpPr>
          <p:cNvPr id="453637" name="Text Box 5"/>
          <p:cNvSpPr txBox="1">
            <a:spLocks noChangeArrowheads="1"/>
          </p:cNvSpPr>
          <p:nvPr/>
        </p:nvSpPr>
        <p:spPr bwMode="auto">
          <a:xfrm>
            <a:off x="4267200" y="5486400"/>
            <a:ext cx="28733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1400">
                <a:latin typeface="Times New Roman" charset="0"/>
              </a:rPr>
              <a:t>USGS Northern Prairie Project Map</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3"/>
          <p:cNvSpPr>
            <a:spLocks noGrp="1"/>
          </p:cNvSpPr>
          <p:nvPr>
            <p:ph type="sldNum" sz="quarter" idx="12"/>
          </p:nvPr>
        </p:nvSpPr>
        <p:spPr/>
        <p:txBody>
          <a:bodyPr/>
          <a:lstStyle/>
          <a:p>
            <a:fld id="{6329A315-EA1F-834F-94E6-8ED9E77103E2}" type="slidenum">
              <a:rPr lang="en-US" altLang="en-US"/>
              <a:pPr/>
              <a:t>46</a:t>
            </a:fld>
            <a:endParaRPr lang="en-US" altLang="en-US"/>
          </a:p>
        </p:txBody>
      </p:sp>
      <p:pic>
        <p:nvPicPr>
          <p:cNvPr id="454658" name="Picture 2" descr="Western Tig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4400" y="3352800"/>
            <a:ext cx="3962400" cy="2740025"/>
          </a:xfrm>
          <a:prstGeom prst="rect">
            <a:avLst/>
          </a:prstGeom>
          <a:noFill/>
          <a:extLst>
            <a:ext uri="{909E8E84-426E-40DD-AFC4-6F175D3DCCD1}">
              <a14:hiddenFill xmlns:a14="http://schemas.microsoft.com/office/drawing/2010/main">
                <a:solidFill>
                  <a:srgbClr val="FFFFFF"/>
                </a:solidFill>
              </a14:hiddenFill>
            </a:ext>
          </a:extLst>
        </p:spPr>
      </p:pic>
      <p:sp>
        <p:nvSpPr>
          <p:cNvPr id="454659" name="Rectangle 3"/>
          <p:cNvSpPr>
            <a:spLocks noChangeArrowheads="1"/>
          </p:cNvSpPr>
          <p:nvPr/>
        </p:nvSpPr>
        <p:spPr bwMode="auto">
          <a:xfrm>
            <a:off x="381000" y="1676400"/>
            <a:ext cx="8610600" cy="1373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altLang="en-US" sz="2800" b="0" i="0">
                <a:solidFill>
                  <a:schemeClr val="bg1"/>
                </a:solidFill>
                <a:latin typeface="Times New Roman" charset="0"/>
              </a:rPr>
              <a:t>Some species may have diverged over time and although they look alike, the have distinctly different territories that they inhabit and, in fact,  may not interbreed.</a:t>
            </a:r>
            <a:endParaRPr lang="en-US" altLang="en-US" sz="4000" b="0" i="0">
              <a:solidFill>
                <a:srgbClr val="FFFF00"/>
              </a:solidFill>
              <a:latin typeface="Times New Roman" charset="0"/>
            </a:endParaRPr>
          </a:p>
        </p:txBody>
      </p:sp>
      <p:pic>
        <p:nvPicPr>
          <p:cNvPr id="454660" name="Picture 4" descr="Eastern Tiger ma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3352800"/>
            <a:ext cx="3962400" cy="2740025"/>
          </a:xfrm>
          <a:prstGeom prst="rect">
            <a:avLst/>
          </a:prstGeom>
          <a:noFill/>
          <a:extLst>
            <a:ext uri="{909E8E84-426E-40DD-AFC4-6F175D3DCCD1}">
              <a14:hiddenFill xmlns:a14="http://schemas.microsoft.com/office/drawing/2010/main">
                <a:solidFill>
                  <a:srgbClr val="FFFFFF"/>
                </a:solidFill>
              </a14:hiddenFill>
            </a:ext>
          </a:extLst>
        </p:spPr>
      </p:pic>
      <p:sp>
        <p:nvSpPr>
          <p:cNvPr id="454661" name="Text Box 5"/>
          <p:cNvSpPr txBox="1">
            <a:spLocks noChangeArrowheads="1"/>
          </p:cNvSpPr>
          <p:nvPr/>
        </p:nvSpPr>
        <p:spPr bwMode="auto">
          <a:xfrm>
            <a:off x="990600" y="6172200"/>
            <a:ext cx="33623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b="0" i="0">
                <a:solidFill>
                  <a:srgbClr val="FFFF00"/>
                </a:solidFill>
                <a:latin typeface="Times New Roman" charset="0"/>
              </a:rPr>
              <a:t>Eastern Tiger Swallowtail</a:t>
            </a:r>
          </a:p>
        </p:txBody>
      </p:sp>
      <p:sp>
        <p:nvSpPr>
          <p:cNvPr id="454662" name="Text Box 6"/>
          <p:cNvSpPr txBox="1">
            <a:spLocks noChangeArrowheads="1"/>
          </p:cNvSpPr>
          <p:nvPr/>
        </p:nvSpPr>
        <p:spPr bwMode="auto">
          <a:xfrm>
            <a:off x="4876800" y="6172200"/>
            <a:ext cx="34639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b="0" i="0">
                <a:solidFill>
                  <a:srgbClr val="FFFF00"/>
                </a:solidFill>
                <a:latin typeface="Times New Roman" charset="0"/>
              </a:rPr>
              <a:t>Western Tiger Swallowtail</a:t>
            </a:r>
          </a:p>
        </p:txBody>
      </p:sp>
      <p:sp>
        <p:nvSpPr>
          <p:cNvPr id="454663" name="Text Box 7"/>
          <p:cNvSpPr txBox="1">
            <a:spLocks noChangeArrowheads="1"/>
          </p:cNvSpPr>
          <p:nvPr/>
        </p:nvSpPr>
        <p:spPr bwMode="auto">
          <a:xfrm>
            <a:off x="3352800" y="5715000"/>
            <a:ext cx="30321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1400">
                <a:latin typeface="Times New Roman" charset="0"/>
              </a:rPr>
              <a:t>USGS Northern   Prairie Project Maps</a:t>
            </a:r>
          </a:p>
        </p:txBody>
      </p:sp>
      <p:sp>
        <p:nvSpPr>
          <p:cNvPr id="454664" name="Rectangle 8"/>
          <p:cNvSpPr>
            <a:spLocks noChangeArrowheads="1"/>
          </p:cNvSpPr>
          <p:nvPr/>
        </p:nvSpPr>
        <p:spPr bwMode="auto">
          <a:xfrm>
            <a:off x="838200" y="228600"/>
            <a:ext cx="7199313"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r>
              <a:rPr lang="en-US" altLang="en-US" sz="4000" b="0" i="0">
                <a:solidFill>
                  <a:srgbClr val="FFFF00"/>
                </a:solidFill>
                <a:latin typeface="Times New Roman" charset="0"/>
              </a:rPr>
              <a:t>Similar Species May Not Overlap </a:t>
            </a:r>
          </a:p>
          <a:p>
            <a:pPr algn="ctr"/>
            <a:r>
              <a:rPr lang="en-US" altLang="en-US" sz="4000" b="0" i="0">
                <a:solidFill>
                  <a:srgbClr val="FFFF00"/>
                </a:solidFill>
                <a:latin typeface="Times New Roman" charset="0"/>
              </a:rPr>
              <a:t>In Distribution</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3"/>
          <p:cNvSpPr>
            <a:spLocks noGrp="1"/>
          </p:cNvSpPr>
          <p:nvPr>
            <p:ph type="sldNum" sz="quarter" idx="12"/>
          </p:nvPr>
        </p:nvSpPr>
        <p:spPr/>
        <p:txBody>
          <a:bodyPr/>
          <a:lstStyle/>
          <a:p>
            <a:fld id="{4ADDB8D0-3057-744A-B9C2-A0014C61E8D7}" type="slidenum">
              <a:rPr lang="en-US" altLang="en-US"/>
              <a:pPr/>
              <a:t>47</a:t>
            </a:fld>
            <a:endParaRPr lang="en-US" altLang="en-US"/>
          </a:p>
        </p:txBody>
      </p:sp>
      <p:sp>
        <p:nvSpPr>
          <p:cNvPr id="455682" name="Text Box 2"/>
          <p:cNvSpPr txBox="1">
            <a:spLocks noChangeArrowheads="1"/>
          </p:cNvSpPr>
          <p:nvPr/>
        </p:nvSpPr>
        <p:spPr bwMode="auto">
          <a:xfrm>
            <a:off x="228600" y="228600"/>
            <a:ext cx="85344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r>
              <a:rPr lang="en-US" altLang="en-US" sz="4000" b="0" i="0">
                <a:solidFill>
                  <a:srgbClr val="FFFF00"/>
                </a:solidFill>
                <a:latin typeface="Times New Roman" charset="0"/>
              </a:rPr>
              <a:t>Some species have very limited areas or environments where they can survive</a:t>
            </a:r>
            <a:r>
              <a:rPr lang="en-US" altLang="en-US" sz="3600" b="0" i="0">
                <a:solidFill>
                  <a:srgbClr val="FFFF00"/>
                </a:solidFill>
                <a:latin typeface="Times New Roman" charset="0"/>
              </a:rPr>
              <a:t>.</a:t>
            </a:r>
            <a:endParaRPr lang="en-US" altLang="en-US" sz="4400" b="0" i="0">
              <a:solidFill>
                <a:srgbClr val="FFFF00"/>
              </a:solidFill>
              <a:latin typeface="Times New Roman" charset="0"/>
            </a:endParaRPr>
          </a:p>
        </p:txBody>
      </p:sp>
      <p:pic>
        <p:nvPicPr>
          <p:cNvPr id="455683" name="Picture 3" descr="Rubytail Swallowtai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1905000"/>
            <a:ext cx="5867400" cy="4057650"/>
          </a:xfrm>
          <a:prstGeom prst="rect">
            <a:avLst/>
          </a:prstGeom>
          <a:noFill/>
          <a:extLst>
            <a:ext uri="{909E8E84-426E-40DD-AFC4-6F175D3DCCD1}">
              <a14:hiddenFill xmlns:a14="http://schemas.microsoft.com/office/drawing/2010/main">
                <a:solidFill>
                  <a:srgbClr val="FFFFFF"/>
                </a:solidFill>
              </a14:hiddenFill>
            </a:ext>
          </a:extLst>
        </p:spPr>
      </p:pic>
      <p:sp>
        <p:nvSpPr>
          <p:cNvPr id="455684" name="Text Box 4"/>
          <p:cNvSpPr txBox="1">
            <a:spLocks noChangeArrowheads="1"/>
          </p:cNvSpPr>
          <p:nvPr/>
        </p:nvSpPr>
        <p:spPr bwMode="auto">
          <a:xfrm>
            <a:off x="3048000" y="6019800"/>
            <a:ext cx="27622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b="0" i="0">
                <a:solidFill>
                  <a:srgbClr val="FFFF00"/>
                </a:solidFill>
                <a:latin typeface="Times New Roman" charset="0"/>
              </a:rPr>
              <a:t>Rubytail Swallowtail</a:t>
            </a:r>
          </a:p>
        </p:txBody>
      </p:sp>
      <p:sp>
        <p:nvSpPr>
          <p:cNvPr id="455685" name="Text Box 5"/>
          <p:cNvSpPr txBox="1">
            <a:spLocks noChangeArrowheads="1"/>
          </p:cNvSpPr>
          <p:nvPr/>
        </p:nvSpPr>
        <p:spPr bwMode="auto">
          <a:xfrm>
            <a:off x="4495800" y="5410200"/>
            <a:ext cx="28733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1400">
                <a:latin typeface="Times New Roman" charset="0"/>
              </a:rPr>
              <a:t>USGS Northern Prairie Project Map</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3"/>
          <p:cNvSpPr>
            <a:spLocks noGrp="1"/>
          </p:cNvSpPr>
          <p:nvPr>
            <p:ph type="sldNum" sz="quarter" idx="12"/>
          </p:nvPr>
        </p:nvSpPr>
        <p:spPr/>
        <p:txBody>
          <a:bodyPr/>
          <a:lstStyle/>
          <a:p>
            <a:fld id="{8DF5BAEF-B99A-A244-B40C-B3BF0DAA1F2A}" type="slidenum">
              <a:rPr lang="en-US" altLang="en-US"/>
              <a:pPr/>
              <a:t>48</a:t>
            </a:fld>
            <a:endParaRPr lang="en-US" altLang="en-US"/>
          </a:p>
        </p:txBody>
      </p:sp>
      <p:sp>
        <p:nvSpPr>
          <p:cNvPr id="268290" name="Rectangle 2"/>
          <p:cNvSpPr>
            <a:spLocks noChangeArrowheads="1"/>
          </p:cNvSpPr>
          <p:nvPr/>
        </p:nvSpPr>
        <p:spPr bwMode="auto">
          <a:xfrm>
            <a:off x="381000" y="304800"/>
            <a:ext cx="8382000" cy="2101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r>
              <a:rPr lang="en-US" altLang="en-US" sz="4400" b="0" i="0">
                <a:solidFill>
                  <a:srgbClr val="FFFF00"/>
                </a:solidFill>
                <a:latin typeface="Times New Roman" charset="0"/>
              </a:rPr>
              <a:t>Environmental Issues </a:t>
            </a:r>
          </a:p>
          <a:p>
            <a:pPr algn="ctr"/>
            <a:r>
              <a:rPr lang="en-US" altLang="en-US" sz="4400" b="0" i="0">
                <a:solidFill>
                  <a:srgbClr val="FFFF00"/>
                </a:solidFill>
                <a:latin typeface="Times New Roman" charset="0"/>
              </a:rPr>
              <a:t>Involving Butterflies:  </a:t>
            </a:r>
          </a:p>
          <a:p>
            <a:pPr algn="ctr"/>
            <a:r>
              <a:rPr lang="en-US" altLang="en-US" sz="4400" b="0" i="0">
                <a:solidFill>
                  <a:srgbClr val="FFFF00"/>
                </a:solidFill>
                <a:latin typeface="Times New Roman" charset="0"/>
              </a:rPr>
              <a:t>There’s Room For Discussion!</a:t>
            </a:r>
          </a:p>
        </p:txBody>
      </p:sp>
      <p:sp>
        <p:nvSpPr>
          <p:cNvPr id="268291" name="Text Box 3"/>
          <p:cNvSpPr txBox="1">
            <a:spLocks noChangeArrowheads="1"/>
          </p:cNvSpPr>
          <p:nvPr/>
        </p:nvSpPr>
        <p:spPr bwMode="auto">
          <a:xfrm>
            <a:off x="838200" y="2705100"/>
            <a:ext cx="3132138" cy="4168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nSpc>
                <a:spcPct val="75000"/>
              </a:lnSpc>
            </a:pPr>
            <a:r>
              <a:rPr lang="en-US" altLang="en-US" sz="2800" b="0" i="0">
                <a:solidFill>
                  <a:schemeClr val="bg1"/>
                </a:solidFill>
                <a:latin typeface="Times New Roman" charset="0"/>
              </a:rPr>
              <a:t>Eco-Tourism</a:t>
            </a:r>
          </a:p>
          <a:p>
            <a:pPr>
              <a:lnSpc>
                <a:spcPct val="75000"/>
              </a:lnSpc>
            </a:pPr>
            <a:endParaRPr lang="en-US" altLang="en-US" sz="2800" b="0" i="0">
              <a:solidFill>
                <a:schemeClr val="bg1"/>
              </a:solidFill>
              <a:latin typeface="Times New Roman" charset="0"/>
            </a:endParaRPr>
          </a:p>
          <a:p>
            <a:pPr>
              <a:lnSpc>
                <a:spcPct val="75000"/>
              </a:lnSpc>
            </a:pPr>
            <a:r>
              <a:rPr lang="en-US" altLang="en-US" sz="2800" b="0" i="0">
                <a:solidFill>
                  <a:schemeClr val="bg1"/>
                </a:solidFill>
                <a:latin typeface="Times New Roman" charset="0"/>
              </a:rPr>
              <a:t>Butterfly Farming</a:t>
            </a:r>
          </a:p>
          <a:p>
            <a:pPr>
              <a:lnSpc>
                <a:spcPct val="75000"/>
              </a:lnSpc>
            </a:pPr>
            <a:endParaRPr lang="en-US" altLang="en-US" sz="2800" b="0" i="0">
              <a:solidFill>
                <a:schemeClr val="bg1"/>
              </a:solidFill>
              <a:latin typeface="Times New Roman" charset="0"/>
            </a:endParaRPr>
          </a:p>
          <a:p>
            <a:pPr>
              <a:lnSpc>
                <a:spcPct val="75000"/>
              </a:lnSpc>
            </a:pPr>
            <a:r>
              <a:rPr lang="en-US" altLang="en-US" sz="2800" b="0" i="0">
                <a:solidFill>
                  <a:schemeClr val="bg1"/>
                </a:solidFill>
                <a:latin typeface="Times New Roman" charset="0"/>
              </a:rPr>
              <a:t>Butterfly Weddings</a:t>
            </a:r>
          </a:p>
          <a:p>
            <a:pPr>
              <a:lnSpc>
                <a:spcPct val="75000"/>
              </a:lnSpc>
            </a:pPr>
            <a:endParaRPr lang="en-US" altLang="en-US" sz="2800" b="0" i="0">
              <a:solidFill>
                <a:schemeClr val="bg1"/>
              </a:solidFill>
              <a:latin typeface="Times New Roman" charset="0"/>
            </a:endParaRPr>
          </a:p>
          <a:p>
            <a:pPr>
              <a:lnSpc>
                <a:spcPct val="75000"/>
              </a:lnSpc>
            </a:pPr>
            <a:r>
              <a:rPr lang="en-US" altLang="en-US" sz="2800" b="0" i="0">
                <a:solidFill>
                  <a:schemeClr val="bg1"/>
                </a:solidFill>
                <a:latin typeface="Times New Roman" charset="0"/>
              </a:rPr>
              <a:t>Roadside Herbicides</a:t>
            </a:r>
          </a:p>
          <a:p>
            <a:pPr>
              <a:lnSpc>
                <a:spcPct val="75000"/>
              </a:lnSpc>
            </a:pPr>
            <a:endParaRPr lang="en-US" altLang="en-US" sz="2800" b="0" i="0">
              <a:solidFill>
                <a:schemeClr val="bg1"/>
              </a:solidFill>
              <a:latin typeface="Times New Roman" charset="0"/>
            </a:endParaRPr>
          </a:p>
          <a:p>
            <a:pPr>
              <a:lnSpc>
                <a:spcPct val="75000"/>
              </a:lnSpc>
            </a:pPr>
            <a:r>
              <a:rPr lang="en-US" altLang="en-US" sz="2800" b="0" i="0">
                <a:solidFill>
                  <a:schemeClr val="bg1"/>
                </a:solidFill>
                <a:latin typeface="Times New Roman" charset="0"/>
              </a:rPr>
              <a:t>Butterfly Collecting</a:t>
            </a:r>
          </a:p>
          <a:p>
            <a:pPr>
              <a:lnSpc>
                <a:spcPct val="75000"/>
              </a:lnSpc>
            </a:pPr>
            <a:endParaRPr lang="en-US" altLang="en-US" sz="2800" b="0" i="0">
              <a:solidFill>
                <a:schemeClr val="bg1"/>
              </a:solidFill>
              <a:latin typeface="Times New Roman" charset="0"/>
            </a:endParaRPr>
          </a:p>
          <a:p>
            <a:pPr>
              <a:lnSpc>
                <a:spcPct val="75000"/>
              </a:lnSpc>
            </a:pPr>
            <a:r>
              <a:rPr lang="en-US" altLang="en-US" sz="2800" b="0" i="0">
                <a:solidFill>
                  <a:schemeClr val="bg1"/>
                </a:solidFill>
                <a:latin typeface="Times New Roman" charset="0"/>
              </a:rPr>
              <a:t>BT Corn / GMO’s</a:t>
            </a:r>
          </a:p>
          <a:p>
            <a:pPr>
              <a:lnSpc>
                <a:spcPct val="75000"/>
              </a:lnSpc>
            </a:pPr>
            <a:endParaRPr lang="en-US" altLang="en-US" b="0" i="0">
              <a:solidFill>
                <a:schemeClr val="bg1"/>
              </a:solidFill>
              <a:latin typeface="Times New Roman" charset="0"/>
            </a:endParaRPr>
          </a:p>
          <a:p>
            <a:pPr>
              <a:lnSpc>
                <a:spcPct val="75000"/>
              </a:lnSpc>
            </a:pPr>
            <a:endParaRPr lang="en-US" altLang="en-US" b="0" i="0">
              <a:solidFill>
                <a:schemeClr val="bg1"/>
              </a:solidFill>
              <a:latin typeface="Times New Roman" charset="0"/>
            </a:endParaRPr>
          </a:p>
        </p:txBody>
      </p:sp>
      <p:pic>
        <p:nvPicPr>
          <p:cNvPr id="268292" name="Picture 4" descr="ASCLEPIASBLOOM"/>
          <p:cNvPicPr>
            <a:picLocks noChangeAspect="1" noChangeArrowheads="1"/>
          </p:cNvPicPr>
          <p:nvPr/>
        </p:nvPicPr>
        <p:blipFill>
          <a:blip r:embed="rId2">
            <a:lum bright="6000" contrast="32000"/>
            <a:extLst>
              <a:ext uri="{28A0092B-C50C-407E-A947-70E740481C1C}">
                <a14:useLocalDpi xmlns:a14="http://schemas.microsoft.com/office/drawing/2010/main" val="0"/>
              </a:ext>
            </a:extLst>
          </a:blip>
          <a:srcRect/>
          <a:stretch>
            <a:fillRect/>
          </a:stretch>
        </p:blipFill>
        <p:spPr bwMode="auto">
          <a:xfrm>
            <a:off x="4495800" y="2895600"/>
            <a:ext cx="3876675" cy="3167063"/>
          </a:xfrm>
          <a:prstGeom prst="rect">
            <a:avLst/>
          </a:prstGeom>
          <a:noFill/>
          <a:extLst>
            <a:ext uri="{909E8E84-426E-40DD-AFC4-6F175D3DCCD1}">
              <a14:hiddenFill xmlns:a14="http://schemas.microsoft.com/office/drawing/2010/main">
                <a:solidFill>
                  <a:srgbClr val="FFFFFF"/>
                </a:solidFill>
              </a14:hiddenFill>
            </a:ext>
          </a:extLst>
        </p:spPr>
      </p:pic>
      <p:sp>
        <p:nvSpPr>
          <p:cNvPr id="268293" name="Rectangle 5"/>
          <p:cNvSpPr>
            <a:spLocks noChangeArrowheads="1"/>
          </p:cNvSpPr>
          <p:nvPr/>
        </p:nvSpPr>
        <p:spPr bwMode="auto">
          <a:xfrm>
            <a:off x="5105400" y="6096000"/>
            <a:ext cx="2971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r>
              <a:rPr lang="en-US" altLang="en-US" sz="1800" i="0">
                <a:solidFill>
                  <a:srgbClr val="FFFF00"/>
                </a:solidFill>
                <a:latin typeface="GoudyOlSt BT" charset="0"/>
              </a:rPr>
              <a:t>Asclepias tuberosa</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p:cNvSpPr>
            <a:spLocks noGrp="1"/>
          </p:cNvSpPr>
          <p:nvPr>
            <p:ph type="sldNum" sz="quarter" idx="12"/>
          </p:nvPr>
        </p:nvSpPr>
        <p:spPr/>
        <p:txBody>
          <a:bodyPr/>
          <a:lstStyle/>
          <a:p>
            <a:fld id="{F07F5FE0-E559-EA46-A176-F93B022C7E16}" type="slidenum">
              <a:rPr lang="en-US" altLang="en-US"/>
              <a:pPr/>
              <a:t>49</a:t>
            </a:fld>
            <a:endParaRPr lang="en-US" altLang="en-US"/>
          </a:p>
        </p:txBody>
      </p:sp>
      <p:sp>
        <p:nvSpPr>
          <p:cNvPr id="531458" name="Text Box 2"/>
          <p:cNvSpPr txBox="1">
            <a:spLocks noChangeArrowheads="1"/>
          </p:cNvSpPr>
          <p:nvPr/>
        </p:nvSpPr>
        <p:spPr bwMode="auto">
          <a:xfrm>
            <a:off x="0" y="381000"/>
            <a:ext cx="91440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r>
              <a:rPr lang="en-US" altLang="en-US" sz="5400" b="0" i="0">
                <a:solidFill>
                  <a:srgbClr val="FFFF00"/>
                </a:solidFill>
                <a:latin typeface="Times New Roman" charset="0"/>
              </a:rPr>
              <a:t>Hummingbird Gardening Tips</a:t>
            </a:r>
          </a:p>
        </p:txBody>
      </p:sp>
      <p:pic>
        <p:nvPicPr>
          <p:cNvPr id="531460" name="Picture 4" descr="Image76"/>
          <p:cNvPicPr>
            <a:picLocks noChangeAspect="1" noChangeArrowheads="1"/>
          </p:cNvPicPr>
          <p:nvPr/>
        </p:nvPicPr>
        <p:blipFill>
          <a:blip r:embed="rId2">
            <a:lum bright="-10000" contrast="12000"/>
            <a:extLst>
              <a:ext uri="{28A0092B-C50C-407E-A947-70E740481C1C}">
                <a14:useLocalDpi xmlns:a14="http://schemas.microsoft.com/office/drawing/2010/main" val="0"/>
              </a:ext>
            </a:extLst>
          </a:blip>
          <a:srcRect/>
          <a:stretch>
            <a:fillRect/>
          </a:stretch>
        </p:blipFill>
        <p:spPr bwMode="auto">
          <a:xfrm>
            <a:off x="1676400" y="1524000"/>
            <a:ext cx="6019800" cy="4194175"/>
          </a:xfrm>
          <a:prstGeom prst="rect">
            <a:avLst/>
          </a:prstGeom>
          <a:noFill/>
          <a:extLst>
            <a:ext uri="{909E8E84-426E-40DD-AFC4-6F175D3DCCD1}">
              <a14:hiddenFill xmlns:a14="http://schemas.microsoft.com/office/drawing/2010/main">
                <a:solidFill>
                  <a:srgbClr val="FFFFFF"/>
                </a:solidFill>
              </a14:hiddenFill>
            </a:ext>
          </a:extLst>
        </p:spPr>
      </p:pic>
      <p:sp>
        <p:nvSpPr>
          <p:cNvPr id="531461" name="Rectangle 5"/>
          <p:cNvSpPr>
            <a:spLocks noChangeArrowheads="1"/>
          </p:cNvSpPr>
          <p:nvPr/>
        </p:nvSpPr>
        <p:spPr bwMode="auto">
          <a:xfrm>
            <a:off x="2286000" y="5791200"/>
            <a:ext cx="5105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r>
              <a:rPr lang="en-US" altLang="en-US" b="0" i="0">
                <a:solidFill>
                  <a:srgbClr val="FFFF00"/>
                </a:solidFill>
                <a:latin typeface="Times New Roman" charset="0"/>
              </a:rPr>
              <a:t>Trumpet Creeper – Campsis radicans</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Slide Number Placeholder 5"/>
          <p:cNvSpPr>
            <a:spLocks noGrp="1"/>
          </p:cNvSpPr>
          <p:nvPr>
            <p:ph type="sldNum" sz="quarter" idx="12"/>
          </p:nvPr>
        </p:nvSpPr>
        <p:spPr/>
        <p:txBody>
          <a:bodyPr/>
          <a:lstStyle/>
          <a:p>
            <a:fld id="{CD3985B6-F9C7-8D48-B2C1-71B4AA5B8FA5}" type="slidenum">
              <a:rPr lang="en-US" altLang="en-US"/>
              <a:pPr/>
              <a:t>5</a:t>
            </a:fld>
            <a:endParaRPr lang="en-US" altLang="en-US"/>
          </a:p>
        </p:txBody>
      </p:sp>
      <p:sp>
        <p:nvSpPr>
          <p:cNvPr id="545794" name="Rectangle 2"/>
          <p:cNvSpPr>
            <a:spLocks noChangeArrowheads="1"/>
          </p:cNvSpPr>
          <p:nvPr/>
        </p:nvSpPr>
        <p:spPr bwMode="auto">
          <a:xfrm>
            <a:off x="309563" y="1316038"/>
            <a:ext cx="8601075" cy="5108575"/>
          </a:xfrm>
          <a:prstGeom prst="rect">
            <a:avLst/>
          </a:prstGeom>
          <a:solidFill>
            <a:srgbClr val="00FF0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altLang="en-US" sz="1800" b="0"/>
              <a:t>Lawn</a:t>
            </a:r>
          </a:p>
        </p:txBody>
      </p:sp>
      <p:sp>
        <p:nvSpPr>
          <p:cNvPr id="545798" name="AutoShape 6"/>
          <p:cNvSpPr>
            <a:spLocks noChangeArrowheads="1"/>
          </p:cNvSpPr>
          <p:nvPr/>
        </p:nvSpPr>
        <p:spPr bwMode="auto">
          <a:xfrm>
            <a:off x="309563" y="1355725"/>
            <a:ext cx="8564562" cy="5080000"/>
          </a:xfrm>
          <a:custGeom>
            <a:avLst/>
            <a:gdLst>
              <a:gd name="G0" fmla="+- 5400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400"/>
              <a:gd name="G18" fmla="*/ 5400 1 2"/>
              <a:gd name="G19" fmla="+- G18 5400 0"/>
              <a:gd name="G20" fmla="cos G19 11796480"/>
              <a:gd name="G21" fmla="sin G19 11796480"/>
              <a:gd name="G22" fmla="+- G20 10800 0"/>
              <a:gd name="G23" fmla="+- G21 10800 0"/>
              <a:gd name="G24" fmla="+- 10800 0 G20"/>
              <a:gd name="G25" fmla="+- 5400 10800 0"/>
              <a:gd name="G26" fmla="?: G9 G17 G25"/>
              <a:gd name="G27" fmla="?: G9 0 21600"/>
              <a:gd name="G28" fmla="cos 10800 11796480"/>
              <a:gd name="G29" fmla="sin 10800 11796480"/>
              <a:gd name="G30" fmla="sin 5400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2700 w 21600"/>
              <a:gd name="T15" fmla="*/ 10800 h 21600"/>
              <a:gd name="T16" fmla="*/ 10800 w 21600"/>
              <a:gd name="T17" fmla="*/ 5400 h 21600"/>
              <a:gd name="T18" fmla="*/ 18900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5400" y="10800"/>
                </a:moveTo>
                <a:cubicBezTo>
                  <a:pt x="5400" y="7817"/>
                  <a:pt x="7817" y="5400"/>
                  <a:pt x="10800" y="5400"/>
                </a:cubicBezTo>
                <a:cubicBezTo>
                  <a:pt x="13782" y="5400"/>
                  <a:pt x="16199" y="7817"/>
                  <a:pt x="16199" y="10799"/>
                </a:cubicBezTo>
                <a:lnTo>
                  <a:pt x="21600" y="10800"/>
                </a:lnTo>
                <a:cubicBezTo>
                  <a:pt x="21600" y="4835"/>
                  <a:pt x="16764" y="0"/>
                  <a:pt x="10800" y="0"/>
                </a:cubicBezTo>
                <a:cubicBezTo>
                  <a:pt x="4835" y="0"/>
                  <a:pt x="0" y="4835"/>
                  <a:pt x="0" y="10800"/>
                </a:cubicBezTo>
                <a:close/>
              </a:path>
            </a:pathLst>
          </a:cu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45846" name="Oval 54"/>
          <p:cNvSpPr>
            <a:spLocks noChangeArrowheads="1"/>
          </p:cNvSpPr>
          <p:nvPr/>
        </p:nvSpPr>
        <p:spPr bwMode="auto">
          <a:xfrm rot="10800000">
            <a:off x="2498725" y="1393825"/>
            <a:ext cx="3841750" cy="768350"/>
          </a:xfrm>
          <a:prstGeom prst="ellipse">
            <a:avLst/>
          </a:prstGeom>
          <a:solidFill>
            <a:srgbClr val="FF9900"/>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45795" name="Rectangle 3"/>
          <p:cNvSpPr>
            <a:spLocks noGrp="1" noChangeArrowheads="1"/>
          </p:cNvSpPr>
          <p:nvPr>
            <p:ph type="title"/>
          </p:nvPr>
        </p:nvSpPr>
        <p:spPr>
          <a:xfrm>
            <a:off x="693738" y="-66675"/>
            <a:ext cx="7772400" cy="1143000"/>
          </a:xfrm>
        </p:spPr>
        <p:txBody>
          <a:bodyPr/>
          <a:lstStyle/>
          <a:p>
            <a:r>
              <a:rPr lang="en-US" altLang="en-US" sz="4000">
                <a:solidFill>
                  <a:srgbClr val="FFFF00"/>
                </a:solidFill>
              </a:rPr>
              <a:t>“Butterfly” Garden Design Concepts</a:t>
            </a:r>
          </a:p>
        </p:txBody>
      </p:sp>
      <p:sp>
        <p:nvSpPr>
          <p:cNvPr id="545799" name="Cloud"/>
          <p:cNvSpPr>
            <a:spLocks noChangeAspect="1" noEditPoints="1" noChangeArrowheads="1"/>
          </p:cNvSpPr>
          <p:nvPr/>
        </p:nvSpPr>
        <p:spPr bwMode="auto">
          <a:xfrm>
            <a:off x="0" y="817563"/>
            <a:ext cx="2743200" cy="1838325"/>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1" y="8613"/>
                  <a:pt x="-1" y="10137"/>
                </a:cubicBezTo>
                <a:cubicBezTo>
                  <a:pt x="-1" y="11192"/>
                  <a:pt x="409" y="12169"/>
                  <a:pt x="1074" y="12702"/>
                </a:cubicBezTo>
                <a:lnTo>
                  <a:pt x="1063" y="12668"/>
                </a:lnTo>
                <a:cubicBezTo>
                  <a:pt x="685" y="13217"/>
                  <a:pt x="474" y="13940"/>
                  <a:pt x="474" y="14690"/>
                </a:cubicBezTo>
                <a:cubicBezTo>
                  <a:pt x="475" y="16325"/>
                  <a:pt x="1451" y="17650"/>
                  <a:pt x="2655" y="17650"/>
                </a:cubicBezTo>
                <a:cubicBezTo>
                  <a:pt x="2739" y="17650"/>
                  <a:pt x="2824" y="17643"/>
                  <a:pt x="2909" y="17629"/>
                </a:cubicBezTo>
                <a:lnTo>
                  <a:pt x="2897" y="17649"/>
                </a:lnTo>
                <a:cubicBezTo>
                  <a:pt x="3585" y="19288"/>
                  <a:pt x="4863" y="20299"/>
                  <a:pt x="6247" y="20299"/>
                </a:cubicBezTo>
                <a:cubicBezTo>
                  <a:pt x="6947" y="20299"/>
                  <a:pt x="7635" y="20039"/>
                  <a:pt x="8235" y="19546"/>
                </a:cubicBezTo>
                <a:lnTo>
                  <a:pt x="8229" y="19550"/>
                </a:lnTo>
                <a:cubicBezTo>
                  <a:pt x="8855" y="20829"/>
                  <a:pt x="9908" y="21596"/>
                  <a:pt x="11036" y="21596"/>
                </a:cubicBezTo>
                <a:cubicBezTo>
                  <a:pt x="12523" y="21596"/>
                  <a:pt x="13836" y="20267"/>
                  <a:pt x="14267" y="18324"/>
                </a:cubicBezTo>
                <a:lnTo>
                  <a:pt x="14270" y="18350"/>
                </a:lnTo>
                <a:cubicBezTo>
                  <a:pt x="14730" y="18740"/>
                  <a:pt x="15260" y="18946"/>
                  <a:pt x="15802" y="18946"/>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1"/>
                  <a:pt x="16758" y="-1"/>
                </a:cubicBezTo>
                <a:cubicBezTo>
                  <a:pt x="16044" y="-1"/>
                  <a:pt x="15367" y="426"/>
                  <a:pt x="14905" y="1165"/>
                </a:cubicBezTo>
                <a:lnTo>
                  <a:pt x="14909" y="1170"/>
                </a:lnTo>
                <a:cubicBezTo>
                  <a:pt x="14497" y="432"/>
                  <a:pt x="13855" y="-1"/>
                  <a:pt x="13174" y="-1"/>
                </a:cubicBezTo>
                <a:cubicBezTo>
                  <a:pt x="12347" y="-1"/>
                  <a:pt x="11590" y="637"/>
                  <a:pt x="11221" y="1645"/>
                </a:cubicBezTo>
                <a:lnTo>
                  <a:pt x="11229" y="1694"/>
                </a:lnTo>
                <a:cubicBezTo>
                  <a:pt x="10730" y="1024"/>
                  <a:pt x="10058" y="649"/>
                  <a:pt x="9358" y="649"/>
                </a:cubicBezTo>
                <a:cubicBezTo>
                  <a:pt x="8372" y="649"/>
                  <a:pt x="7466" y="1391"/>
                  <a:pt x="7003" y="2578"/>
                </a:cubicBezTo>
                <a:lnTo>
                  <a:pt x="6995" y="2602"/>
                </a:lnTo>
                <a:cubicBezTo>
                  <a:pt x="6477" y="2189"/>
                  <a:pt x="5888" y="1971"/>
                  <a:pt x="5288" y="1971"/>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09"/>
                  <a:pt x="2172" y="13109"/>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rgbClr val="008000"/>
          </a:solidFill>
          <a:ln w="9525">
            <a:solidFill>
              <a:srgbClr val="000000"/>
            </a:solidFill>
            <a:miter lim="800000"/>
            <a:headEnd/>
            <a:tailEnd/>
          </a:ln>
          <a:effectLst>
            <a:outerShdw blurRad="63500" dist="107763" dir="2700000" algn="ctr" rotWithShape="0">
              <a:srgbClr val="000000">
                <a:alpha val="74998"/>
              </a:srgbClr>
            </a:outerShdw>
          </a:effectLst>
        </p:spPr>
        <p:txBody>
          <a:bodyPr/>
          <a:lstStyle/>
          <a:p>
            <a:endParaRPr lang="en-US"/>
          </a:p>
        </p:txBody>
      </p:sp>
      <p:sp>
        <p:nvSpPr>
          <p:cNvPr id="545800" name="Cloud"/>
          <p:cNvSpPr>
            <a:spLocks noChangeAspect="1" noEditPoints="1" noChangeArrowheads="1"/>
          </p:cNvSpPr>
          <p:nvPr/>
        </p:nvSpPr>
        <p:spPr bwMode="auto">
          <a:xfrm>
            <a:off x="6108700" y="1123950"/>
            <a:ext cx="1550988" cy="1039813"/>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1" y="8613"/>
                  <a:pt x="-1" y="10137"/>
                </a:cubicBezTo>
                <a:cubicBezTo>
                  <a:pt x="-1" y="11192"/>
                  <a:pt x="409" y="12169"/>
                  <a:pt x="1074" y="12702"/>
                </a:cubicBezTo>
                <a:lnTo>
                  <a:pt x="1063" y="12668"/>
                </a:lnTo>
                <a:cubicBezTo>
                  <a:pt x="685" y="13217"/>
                  <a:pt x="474" y="13940"/>
                  <a:pt x="474" y="14690"/>
                </a:cubicBezTo>
                <a:cubicBezTo>
                  <a:pt x="475" y="16325"/>
                  <a:pt x="1451" y="17650"/>
                  <a:pt x="2655" y="17650"/>
                </a:cubicBezTo>
                <a:cubicBezTo>
                  <a:pt x="2739" y="17650"/>
                  <a:pt x="2824" y="17643"/>
                  <a:pt x="2909" y="17629"/>
                </a:cubicBezTo>
                <a:lnTo>
                  <a:pt x="2897" y="17649"/>
                </a:lnTo>
                <a:cubicBezTo>
                  <a:pt x="3585" y="19288"/>
                  <a:pt x="4863" y="20299"/>
                  <a:pt x="6247" y="20299"/>
                </a:cubicBezTo>
                <a:cubicBezTo>
                  <a:pt x="6947" y="20299"/>
                  <a:pt x="7635" y="20039"/>
                  <a:pt x="8235" y="19546"/>
                </a:cubicBezTo>
                <a:lnTo>
                  <a:pt x="8229" y="19550"/>
                </a:lnTo>
                <a:cubicBezTo>
                  <a:pt x="8855" y="20829"/>
                  <a:pt x="9908" y="21596"/>
                  <a:pt x="11036" y="21596"/>
                </a:cubicBezTo>
                <a:cubicBezTo>
                  <a:pt x="12523" y="21596"/>
                  <a:pt x="13836" y="20267"/>
                  <a:pt x="14267" y="18324"/>
                </a:cubicBezTo>
                <a:lnTo>
                  <a:pt x="14270" y="18350"/>
                </a:lnTo>
                <a:cubicBezTo>
                  <a:pt x="14730" y="18740"/>
                  <a:pt x="15260" y="18946"/>
                  <a:pt x="15802" y="18946"/>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1"/>
                  <a:pt x="16758" y="-1"/>
                </a:cubicBezTo>
                <a:cubicBezTo>
                  <a:pt x="16044" y="-1"/>
                  <a:pt x="15367" y="426"/>
                  <a:pt x="14905" y="1165"/>
                </a:cubicBezTo>
                <a:lnTo>
                  <a:pt x="14909" y="1170"/>
                </a:lnTo>
                <a:cubicBezTo>
                  <a:pt x="14497" y="432"/>
                  <a:pt x="13855" y="-1"/>
                  <a:pt x="13174" y="-1"/>
                </a:cubicBezTo>
                <a:cubicBezTo>
                  <a:pt x="12347" y="-1"/>
                  <a:pt x="11590" y="637"/>
                  <a:pt x="11221" y="1645"/>
                </a:cubicBezTo>
                <a:lnTo>
                  <a:pt x="11229" y="1694"/>
                </a:lnTo>
                <a:cubicBezTo>
                  <a:pt x="10730" y="1024"/>
                  <a:pt x="10058" y="649"/>
                  <a:pt x="9358" y="649"/>
                </a:cubicBezTo>
                <a:cubicBezTo>
                  <a:pt x="8372" y="649"/>
                  <a:pt x="7466" y="1391"/>
                  <a:pt x="7003" y="2578"/>
                </a:cubicBezTo>
                <a:lnTo>
                  <a:pt x="6995" y="2602"/>
                </a:lnTo>
                <a:cubicBezTo>
                  <a:pt x="6477" y="2189"/>
                  <a:pt x="5888" y="1971"/>
                  <a:pt x="5288" y="1971"/>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09"/>
                  <a:pt x="2172" y="13109"/>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rgbClr val="008000"/>
          </a:solidFill>
          <a:ln w="9525">
            <a:solidFill>
              <a:srgbClr val="000000"/>
            </a:solidFill>
            <a:miter lim="800000"/>
            <a:headEnd/>
            <a:tailEnd/>
          </a:ln>
          <a:effectLst>
            <a:outerShdw blurRad="63500" dist="107763" dir="2700000" algn="ctr" rotWithShape="0">
              <a:srgbClr val="000000">
                <a:alpha val="74998"/>
              </a:srgbClr>
            </a:outerShdw>
          </a:effectLst>
        </p:spPr>
        <p:txBody>
          <a:bodyPr/>
          <a:lstStyle/>
          <a:p>
            <a:endParaRPr lang="en-US"/>
          </a:p>
        </p:txBody>
      </p:sp>
      <p:sp>
        <p:nvSpPr>
          <p:cNvPr id="545801" name="Rectangle 9"/>
          <p:cNvSpPr>
            <a:spLocks noChangeArrowheads="1"/>
          </p:cNvSpPr>
          <p:nvPr/>
        </p:nvSpPr>
        <p:spPr bwMode="auto">
          <a:xfrm>
            <a:off x="309563" y="3889375"/>
            <a:ext cx="2149475" cy="2535238"/>
          </a:xfrm>
          <a:prstGeom prst="rect">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45802" name="Rectangle 10"/>
          <p:cNvSpPr>
            <a:spLocks noChangeArrowheads="1"/>
          </p:cNvSpPr>
          <p:nvPr/>
        </p:nvSpPr>
        <p:spPr bwMode="auto">
          <a:xfrm>
            <a:off x="6723063" y="3813175"/>
            <a:ext cx="2149475" cy="2535238"/>
          </a:xfrm>
          <a:prstGeom prst="rect">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45803" name="Cloud"/>
          <p:cNvSpPr>
            <a:spLocks noChangeAspect="1" noEditPoints="1" noChangeArrowheads="1"/>
          </p:cNvSpPr>
          <p:nvPr/>
        </p:nvSpPr>
        <p:spPr bwMode="auto">
          <a:xfrm>
            <a:off x="7593013" y="1047750"/>
            <a:ext cx="1550987" cy="1039813"/>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1" y="8613"/>
                  <a:pt x="-1" y="10137"/>
                </a:cubicBezTo>
                <a:cubicBezTo>
                  <a:pt x="-1" y="11192"/>
                  <a:pt x="409" y="12169"/>
                  <a:pt x="1074" y="12702"/>
                </a:cubicBezTo>
                <a:lnTo>
                  <a:pt x="1063" y="12668"/>
                </a:lnTo>
                <a:cubicBezTo>
                  <a:pt x="685" y="13217"/>
                  <a:pt x="474" y="13940"/>
                  <a:pt x="474" y="14690"/>
                </a:cubicBezTo>
                <a:cubicBezTo>
                  <a:pt x="475" y="16325"/>
                  <a:pt x="1451" y="17650"/>
                  <a:pt x="2655" y="17650"/>
                </a:cubicBezTo>
                <a:cubicBezTo>
                  <a:pt x="2739" y="17650"/>
                  <a:pt x="2824" y="17643"/>
                  <a:pt x="2909" y="17629"/>
                </a:cubicBezTo>
                <a:lnTo>
                  <a:pt x="2897" y="17649"/>
                </a:lnTo>
                <a:cubicBezTo>
                  <a:pt x="3585" y="19288"/>
                  <a:pt x="4863" y="20299"/>
                  <a:pt x="6247" y="20299"/>
                </a:cubicBezTo>
                <a:cubicBezTo>
                  <a:pt x="6947" y="20299"/>
                  <a:pt x="7635" y="20039"/>
                  <a:pt x="8235" y="19546"/>
                </a:cubicBezTo>
                <a:lnTo>
                  <a:pt x="8229" y="19550"/>
                </a:lnTo>
                <a:cubicBezTo>
                  <a:pt x="8855" y="20829"/>
                  <a:pt x="9908" y="21596"/>
                  <a:pt x="11036" y="21596"/>
                </a:cubicBezTo>
                <a:cubicBezTo>
                  <a:pt x="12523" y="21596"/>
                  <a:pt x="13836" y="20267"/>
                  <a:pt x="14267" y="18324"/>
                </a:cubicBezTo>
                <a:lnTo>
                  <a:pt x="14270" y="18350"/>
                </a:lnTo>
                <a:cubicBezTo>
                  <a:pt x="14730" y="18740"/>
                  <a:pt x="15260" y="18946"/>
                  <a:pt x="15802" y="18946"/>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1"/>
                  <a:pt x="16758" y="-1"/>
                </a:cubicBezTo>
                <a:cubicBezTo>
                  <a:pt x="16044" y="-1"/>
                  <a:pt x="15367" y="426"/>
                  <a:pt x="14905" y="1165"/>
                </a:cubicBezTo>
                <a:lnTo>
                  <a:pt x="14909" y="1170"/>
                </a:lnTo>
                <a:cubicBezTo>
                  <a:pt x="14497" y="432"/>
                  <a:pt x="13855" y="-1"/>
                  <a:pt x="13174" y="-1"/>
                </a:cubicBezTo>
                <a:cubicBezTo>
                  <a:pt x="12347" y="-1"/>
                  <a:pt x="11590" y="637"/>
                  <a:pt x="11221" y="1645"/>
                </a:cubicBezTo>
                <a:lnTo>
                  <a:pt x="11229" y="1694"/>
                </a:lnTo>
                <a:cubicBezTo>
                  <a:pt x="10730" y="1024"/>
                  <a:pt x="10058" y="649"/>
                  <a:pt x="9358" y="649"/>
                </a:cubicBezTo>
                <a:cubicBezTo>
                  <a:pt x="8372" y="649"/>
                  <a:pt x="7466" y="1391"/>
                  <a:pt x="7003" y="2578"/>
                </a:cubicBezTo>
                <a:lnTo>
                  <a:pt x="6995" y="2602"/>
                </a:lnTo>
                <a:cubicBezTo>
                  <a:pt x="6477" y="2189"/>
                  <a:pt x="5888" y="1971"/>
                  <a:pt x="5288" y="1971"/>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09"/>
                  <a:pt x="2172" y="13109"/>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rgbClr val="008000"/>
          </a:solidFill>
          <a:ln w="9525">
            <a:solidFill>
              <a:srgbClr val="000000"/>
            </a:solidFill>
            <a:miter lim="800000"/>
            <a:headEnd/>
            <a:tailEnd/>
          </a:ln>
          <a:effectLst>
            <a:outerShdw blurRad="63500" dist="107763" dir="2700000" algn="ctr" rotWithShape="0">
              <a:srgbClr val="000000">
                <a:alpha val="74998"/>
              </a:srgbClr>
            </a:outerShdw>
          </a:effectLst>
        </p:spPr>
        <p:txBody>
          <a:bodyPr/>
          <a:lstStyle/>
          <a:p>
            <a:endParaRPr lang="en-US"/>
          </a:p>
        </p:txBody>
      </p:sp>
      <p:sp>
        <p:nvSpPr>
          <p:cNvPr id="545804" name="Cloud"/>
          <p:cNvSpPr>
            <a:spLocks noChangeAspect="1" noEditPoints="1" noChangeArrowheads="1"/>
          </p:cNvSpPr>
          <p:nvPr/>
        </p:nvSpPr>
        <p:spPr bwMode="auto">
          <a:xfrm>
            <a:off x="7593013" y="1930400"/>
            <a:ext cx="1550987" cy="1039813"/>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1" y="8613"/>
                  <a:pt x="-1" y="10137"/>
                </a:cubicBezTo>
                <a:cubicBezTo>
                  <a:pt x="-1" y="11192"/>
                  <a:pt x="409" y="12169"/>
                  <a:pt x="1074" y="12702"/>
                </a:cubicBezTo>
                <a:lnTo>
                  <a:pt x="1063" y="12668"/>
                </a:lnTo>
                <a:cubicBezTo>
                  <a:pt x="685" y="13217"/>
                  <a:pt x="474" y="13940"/>
                  <a:pt x="474" y="14690"/>
                </a:cubicBezTo>
                <a:cubicBezTo>
                  <a:pt x="475" y="16325"/>
                  <a:pt x="1451" y="17650"/>
                  <a:pt x="2655" y="17650"/>
                </a:cubicBezTo>
                <a:cubicBezTo>
                  <a:pt x="2739" y="17650"/>
                  <a:pt x="2824" y="17643"/>
                  <a:pt x="2909" y="17629"/>
                </a:cubicBezTo>
                <a:lnTo>
                  <a:pt x="2897" y="17649"/>
                </a:lnTo>
                <a:cubicBezTo>
                  <a:pt x="3585" y="19288"/>
                  <a:pt x="4863" y="20299"/>
                  <a:pt x="6247" y="20299"/>
                </a:cubicBezTo>
                <a:cubicBezTo>
                  <a:pt x="6947" y="20299"/>
                  <a:pt x="7635" y="20039"/>
                  <a:pt x="8235" y="19546"/>
                </a:cubicBezTo>
                <a:lnTo>
                  <a:pt x="8229" y="19550"/>
                </a:lnTo>
                <a:cubicBezTo>
                  <a:pt x="8855" y="20829"/>
                  <a:pt x="9908" y="21596"/>
                  <a:pt x="11036" y="21596"/>
                </a:cubicBezTo>
                <a:cubicBezTo>
                  <a:pt x="12523" y="21596"/>
                  <a:pt x="13836" y="20267"/>
                  <a:pt x="14267" y="18324"/>
                </a:cubicBezTo>
                <a:lnTo>
                  <a:pt x="14270" y="18350"/>
                </a:lnTo>
                <a:cubicBezTo>
                  <a:pt x="14730" y="18740"/>
                  <a:pt x="15260" y="18946"/>
                  <a:pt x="15802" y="18946"/>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1"/>
                  <a:pt x="16758" y="-1"/>
                </a:cubicBezTo>
                <a:cubicBezTo>
                  <a:pt x="16044" y="-1"/>
                  <a:pt x="15367" y="426"/>
                  <a:pt x="14905" y="1165"/>
                </a:cubicBezTo>
                <a:lnTo>
                  <a:pt x="14909" y="1170"/>
                </a:lnTo>
                <a:cubicBezTo>
                  <a:pt x="14497" y="432"/>
                  <a:pt x="13855" y="-1"/>
                  <a:pt x="13174" y="-1"/>
                </a:cubicBezTo>
                <a:cubicBezTo>
                  <a:pt x="12347" y="-1"/>
                  <a:pt x="11590" y="637"/>
                  <a:pt x="11221" y="1645"/>
                </a:cubicBezTo>
                <a:lnTo>
                  <a:pt x="11229" y="1694"/>
                </a:lnTo>
                <a:cubicBezTo>
                  <a:pt x="10730" y="1024"/>
                  <a:pt x="10058" y="649"/>
                  <a:pt x="9358" y="649"/>
                </a:cubicBezTo>
                <a:cubicBezTo>
                  <a:pt x="8372" y="649"/>
                  <a:pt x="7466" y="1391"/>
                  <a:pt x="7003" y="2578"/>
                </a:cubicBezTo>
                <a:lnTo>
                  <a:pt x="6995" y="2602"/>
                </a:lnTo>
                <a:cubicBezTo>
                  <a:pt x="6477" y="2189"/>
                  <a:pt x="5888" y="1971"/>
                  <a:pt x="5288" y="1971"/>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09"/>
                  <a:pt x="2172" y="13109"/>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rgbClr val="008000"/>
          </a:solidFill>
          <a:ln w="9525">
            <a:solidFill>
              <a:srgbClr val="000000"/>
            </a:solidFill>
            <a:miter lim="800000"/>
            <a:headEnd/>
            <a:tailEnd/>
          </a:ln>
          <a:effectLst>
            <a:outerShdw blurRad="63500" dist="107763" dir="2700000" algn="ctr" rotWithShape="0">
              <a:srgbClr val="000000">
                <a:alpha val="74998"/>
              </a:srgbClr>
            </a:outerShdw>
          </a:effectLst>
        </p:spPr>
        <p:txBody>
          <a:bodyPr/>
          <a:lstStyle/>
          <a:p>
            <a:endParaRPr lang="en-US"/>
          </a:p>
        </p:txBody>
      </p:sp>
      <p:sp>
        <p:nvSpPr>
          <p:cNvPr id="545805" name="couch1"/>
          <p:cNvSpPr>
            <a:spLocks noEditPoints="1" noChangeArrowheads="1"/>
          </p:cNvSpPr>
          <p:nvPr/>
        </p:nvSpPr>
        <p:spPr bwMode="auto">
          <a:xfrm rot="3016874" flipH="1" flipV="1">
            <a:off x="3304382" y="3544094"/>
            <a:ext cx="882650" cy="268287"/>
          </a:xfrm>
          <a:custGeom>
            <a:avLst/>
            <a:gdLst>
              <a:gd name="T0" fmla="*/ 10800 w 21600"/>
              <a:gd name="T1" fmla="*/ 0 h 21600"/>
              <a:gd name="T2" fmla="*/ 20894 w 21600"/>
              <a:gd name="T3" fmla="*/ 10800 h 21600"/>
              <a:gd name="T4" fmla="*/ 10800 w 21600"/>
              <a:gd name="T5" fmla="*/ 20369 h 21600"/>
              <a:gd name="T6" fmla="*/ 706 w 21600"/>
              <a:gd name="T7" fmla="*/ 10800 h 21600"/>
              <a:gd name="T8" fmla="*/ 3339 w 21600"/>
              <a:gd name="T9" fmla="*/ 6233 h 21600"/>
              <a:gd name="T10" fmla="*/ 18378 w 21600"/>
              <a:gd name="T11" fmla="*/ 19039 h 21600"/>
            </a:gdLst>
            <a:ahLst/>
            <a:cxnLst>
              <a:cxn ang="0">
                <a:pos x="T0" y="T1"/>
              </a:cxn>
              <a:cxn ang="0">
                <a:pos x="T2" y="T3"/>
              </a:cxn>
              <a:cxn ang="0">
                <a:pos x="T4" y="T5"/>
              </a:cxn>
              <a:cxn ang="0">
                <a:pos x="T6" y="T7"/>
              </a:cxn>
            </a:cxnLst>
            <a:rect l="T8" t="T9" r="T10" b="T11"/>
            <a:pathLst>
              <a:path w="21600" h="21600" extrusionOk="0">
                <a:moveTo>
                  <a:pt x="10768" y="20369"/>
                </a:moveTo>
                <a:lnTo>
                  <a:pt x="11046" y="20647"/>
                </a:lnTo>
                <a:lnTo>
                  <a:pt x="11389" y="20846"/>
                </a:lnTo>
                <a:lnTo>
                  <a:pt x="11838" y="21004"/>
                </a:lnTo>
                <a:lnTo>
                  <a:pt x="12352" y="21203"/>
                </a:lnTo>
                <a:lnTo>
                  <a:pt x="13572" y="21521"/>
                </a:lnTo>
                <a:lnTo>
                  <a:pt x="14942" y="21600"/>
                </a:lnTo>
                <a:lnTo>
                  <a:pt x="15670" y="21600"/>
                </a:lnTo>
                <a:lnTo>
                  <a:pt x="16334" y="21600"/>
                </a:lnTo>
                <a:lnTo>
                  <a:pt x="16976" y="21401"/>
                </a:lnTo>
                <a:lnTo>
                  <a:pt x="17533" y="21203"/>
                </a:lnTo>
                <a:lnTo>
                  <a:pt x="18089" y="21004"/>
                </a:lnTo>
                <a:lnTo>
                  <a:pt x="18496" y="20647"/>
                </a:lnTo>
                <a:lnTo>
                  <a:pt x="18860" y="20290"/>
                </a:lnTo>
                <a:lnTo>
                  <a:pt x="19095" y="19813"/>
                </a:lnTo>
                <a:lnTo>
                  <a:pt x="19374" y="20528"/>
                </a:lnTo>
                <a:lnTo>
                  <a:pt x="19631" y="21004"/>
                </a:lnTo>
                <a:lnTo>
                  <a:pt x="19909" y="21401"/>
                </a:lnTo>
                <a:lnTo>
                  <a:pt x="20294" y="21521"/>
                </a:lnTo>
                <a:lnTo>
                  <a:pt x="20572" y="21521"/>
                </a:lnTo>
                <a:lnTo>
                  <a:pt x="20894" y="21401"/>
                </a:lnTo>
                <a:lnTo>
                  <a:pt x="21129" y="21124"/>
                </a:lnTo>
                <a:lnTo>
                  <a:pt x="21343" y="20647"/>
                </a:lnTo>
                <a:lnTo>
                  <a:pt x="21493" y="20210"/>
                </a:lnTo>
                <a:lnTo>
                  <a:pt x="21600" y="19694"/>
                </a:lnTo>
                <a:lnTo>
                  <a:pt x="21600" y="19178"/>
                </a:lnTo>
                <a:lnTo>
                  <a:pt x="21600" y="18662"/>
                </a:lnTo>
                <a:lnTo>
                  <a:pt x="21493" y="18066"/>
                </a:lnTo>
                <a:lnTo>
                  <a:pt x="21343" y="17629"/>
                </a:lnTo>
                <a:lnTo>
                  <a:pt x="21129" y="17153"/>
                </a:lnTo>
                <a:lnTo>
                  <a:pt x="20894" y="16796"/>
                </a:lnTo>
                <a:lnTo>
                  <a:pt x="20894" y="10840"/>
                </a:lnTo>
                <a:lnTo>
                  <a:pt x="20894" y="2938"/>
                </a:lnTo>
                <a:lnTo>
                  <a:pt x="20894" y="2541"/>
                </a:lnTo>
                <a:lnTo>
                  <a:pt x="20894" y="2303"/>
                </a:lnTo>
                <a:lnTo>
                  <a:pt x="20851" y="1906"/>
                </a:lnTo>
                <a:lnTo>
                  <a:pt x="20787" y="1628"/>
                </a:lnTo>
                <a:lnTo>
                  <a:pt x="20744" y="1429"/>
                </a:lnTo>
                <a:lnTo>
                  <a:pt x="20637" y="1191"/>
                </a:lnTo>
                <a:lnTo>
                  <a:pt x="20530" y="993"/>
                </a:lnTo>
                <a:lnTo>
                  <a:pt x="20423" y="794"/>
                </a:lnTo>
                <a:lnTo>
                  <a:pt x="20123" y="476"/>
                </a:lnTo>
                <a:lnTo>
                  <a:pt x="19759" y="278"/>
                </a:lnTo>
                <a:lnTo>
                  <a:pt x="19309" y="79"/>
                </a:lnTo>
                <a:lnTo>
                  <a:pt x="18817" y="0"/>
                </a:lnTo>
                <a:lnTo>
                  <a:pt x="18196" y="0"/>
                </a:lnTo>
                <a:lnTo>
                  <a:pt x="17490" y="0"/>
                </a:lnTo>
                <a:lnTo>
                  <a:pt x="16676" y="0"/>
                </a:lnTo>
                <a:lnTo>
                  <a:pt x="15799" y="0"/>
                </a:lnTo>
                <a:lnTo>
                  <a:pt x="10832" y="0"/>
                </a:lnTo>
                <a:lnTo>
                  <a:pt x="5801" y="0"/>
                </a:lnTo>
                <a:lnTo>
                  <a:pt x="4945" y="0"/>
                </a:lnTo>
                <a:lnTo>
                  <a:pt x="4110" y="0"/>
                </a:lnTo>
                <a:lnTo>
                  <a:pt x="3404" y="0"/>
                </a:lnTo>
                <a:lnTo>
                  <a:pt x="2804" y="0"/>
                </a:lnTo>
                <a:lnTo>
                  <a:pt x="2291" y="79"/>
                </a:lnTo>
                <a:lnTo>
                  <a:pt x="1841" y="278"/>
                </a:lnTo>
                <a:lnTo>
                  <a:pt x="1477" y="476"/>
                </a:lnTo>
                <a:lnTo>
                  <a:pt x="1177" y="794"/>
                </a:lnTo>
                <a:lnTo>
                  <a:pt x="1070" y="993"/>
                </a:lnTo>
                <a:lnTo>
                  <a:pt x="963" y="1191"/>
                </a:lnTo>
                <a:lnTo>
                  <a:pt x="856" y="1429"/>
                </a:lnTo>
                <a:lnTo>
                  <a:pt x="813" y="1628"/>
                </a:lnTo>
                <a:lnTo>
                  <a:pt x="749" y="1906"/>
                </a:lnTo>
                <a:lnTo>
                  <a:pt x="706" y="2303"/>
                </a:lnTo>
                <a:lnTo>
                  <a:pt x="706" y="2541"/>
                </a:lnTo>
                <a:lnTo>
                  <a:pt x="706" y="2938"/>
                </a:lnTo>
                <a:lnTo>
                  <a:pt x="706" y="10681"/>
                </a:lnTo>
                <a:lnTo>
                  <a:pt x="706" y="16796"/>
                </a:lnTo>
                <a:lnTo>
                  <a:pt x="471" y="17153"/>
                </a:lnTo>
                <a:lnTo>
                  <a:pt x="257" y="17629"/>
                </a:lnTo>
                <a:lnTo>
                  <a:pt x="107" y="18066"/>
                </a:lnTo>
                <a:lnTo>
                  <a:pt x="0" y="18662"/>
                </a:lnTo>
                <a:lnTo>
                  <a:pt x="0" y="19178"/>
                </a:lnTo>
                <a:lnTo>
                  <a:pt x="0" y="19694"/>
                </a:lnTo>
                <a:lnTo>
                  <a:pt x="107" y="20210"/>
                </a:lnTo>
                <a:lnTo>
                  <a:pt x="257" y="20647"/>
                </a:lnTo>
                <a:lnTo>
                  <a:pt x="471" y="21124"/>
                </a:lnTo>
                <a:lnTo>
                  <a:pt x="706" y="21401"/>
                </a:lnTo>
                <a:lnTo>
                  <a:pt x="1028" y="21521"/>
                </a:lnTo>
                <a:lnTo>
                  <a:pt x="1306" y="21521"/>
                </a:lnTo>
                <a:lnTo>
                  <a:pt x="1691" y="21401"/>
                </a:lnTo>
                <a:lnTo>
                  <a:pt x="1948" y="21004"/>
                </a:lnTo>
                <a:lnTo>
                  <a:pt x="2248" y="20528"/>
                </a:lnTo>
                <a:lnTo>
                  <a:pt x="2505" y="19813"/>
                </a:lnTo>
                <a:lnTo>
                  <a:pt x="2697" y="20290"/>
                </a:lnTo>
                <a:lnTo>
                  <a:pt x="3061" y="20647"/>
                </a:lnTo>
                <a:lnTo>
                  <a:pt x="3511" y="21004"/>
                </a:lnTo>
                <a:lnTo>
                  <a:pt x="4003" y="21203"/>
                </a:lnTo>
                <a:lnTo>
                  <a:pt x="4624" y="21401"/>
                </a:lnTo>
                <a:lnTo>
                  <a:pt x="5288" y="21600"/>
                </a:lnTo>
                <a:lnTo>
                  <a:pt x="5930" y="21600"/>
                </a:lnTo>
                <a:lnTo>
                  <a:pt x="6593" y="21600"/>
                </a:lnTo>
                <a:lnTo>
                  <a:pt x="7964" y="21521"/>
                </a:lnTo>
                <a:lnTo>
                  <a:pt x="9184" y="21203"/>
                </a:lnTo>
                <a:lnTo>
                  <a:pt x="9719" y="21004"/>
                </a:lnTo>
                <a:lnTo>
                  <a:pt x="10168" y="20846"/>
                </a:lnTo>
                <a:lnTo>
                  <a:pt x="10511" y="20647"/>
                </a:lnTo>
                <a:lnTo>
                  <a:pt x="10768" y="20369"/>
                </a:lnTo>
                <a:close/>
              </a:path>
              <a:path w="21600" h="21600" extrusionOk="0">
                <a:moveTo>
                  <a:pt x="19095" y="19813"/>
                </a:moveTo>
                <a:lnTo>
                  <a:pt x="19095" y="19297"/>
                </a:lnTo>
                <a:lnTo>
                  <a:pt x="19095" y="17947"/>
                </a:lnTo>
                <a:lnTo>
                  <a:pt x="19095" y="16041"/>
                </a:lnTo>
                <a:lnTo>
                  <a:pt x="19095" y="13659"/>
                </a:lnTo>
                <a:lnTo>
                  <a:pt x="19095" y="11316"/>
                </a:lnTo>
                <a:lnTo>
                  <a:pt x="19095" y="9053"/>
                </a:lnTo>
                <a:lnTo>
                  <a:pt x="19095" y="7266"/>
                </a:lnTo>
                <a:lnTo>
                  <a:pt x="19095" y="6115"/>
                </a:lnTo>
                <a:lnTo>
                  <a:pt x="19095" y="6035"/>
                </a:lnTo>
                <a:lnTo>
                  <a:pt x="19095" y="5876"/>
                </a:lnTo>
                <a:lnTo>
                  <a:pt x="19095" y="5797"/>
                </a:lnTo>
                <a:lnTo>
                  <a:pt x="19053" y="5678"/>
                </a:lnTo>
                <a:lnTo>
                  <a:pt x="18988" y="5599"/>
                </a:lnTo>
                <a:lnTo>
                  <a:pt x="18988" y="5479"/>
                </a:lnTo>
                <a:lnTo>
                  <a:pt x="18967" y="5400"/>
                </a:lnTo>
                <a:lnTo>
                  <a:pt x="18924" y="5281"/>
                </a:lnTo>
                <a:lnTo>
                  <a:pt x="18646" y="4884"/>
                </a:lnTo>
                <a:lnTo>
                  <a:pt x="18325" y="4765"/>
                </a:lnTo>
                <a:lnTo>
                  <a:pt x="17939" y="4566"/>
                </a:lnTo>
                <a:lnTo>
                  <a:pt x="17533" y="4447"/>
                </a:lnTo>
                <a:lnTo>
                  <a:pt x="17126" y="4368"/>
                </a:lnTo>
                <a:lnTo>
                  <a:pt x="16676" y="4249"/>
                </a:lnTo>
                <a:lnTo>
                  <a:pt x="16227" y="4249"/>
                </a:lnTo>
                <a:lnTo>
                  <a:pt x="15799" y="4249"/>
                </a:lnTo>
                <a:lnTo>
                  <a:pt x="10768" y="4249"/>
                </a:lnTo>
                <a:lnTo>
                  <a:pt x="5801" y="4249"/>
                </a:lnTo>
                <a:lnTo>
                  <a:pt x="5373" y="4249"/>
                </a:lnTo>
                <a:lnTo>
                  <a:pt x="4945" y="4249"/>
                </a:lnTo>
                <a:lnTo>
                  <a:pt x="4496" y="4368"/>
                </a:lnTo>
                <a:lnTo>
                  <a:pt x="4067" y="4447"/>
                </a:lnTo>
                <a:lnTo>
                  <a:pt x="3618" y="4566"/>
                </a:lnTo>
                <a:lnTo>
                  <a:pt x="3275" y="4765"/>
                </a:lnTo>
                <a:lnTo>
                  <a:pt x="2954" y="4884"/>
                </a:lnTo>
                <a:lnTo>
                  <a:pt x="2697" y="5281"/>
                </a:lnTo>
                <a:lnTo>
                  <a:pt x="2633" y="5400"/>
                </a:lnTo>
                <a:lnTo>
                  <a:pt x="2612" y="5479"/>
                </a:lnTo>
                <a:lnTo>
                  <a:pt x="2547" y="5599"/>
                </a:lnTo>
                <a:lnTo>
                  <a:pt x="2547" y="5678"/>
                </a:lnTo>
                <a:lnTo>
                  <a:pt x="2505" y="5797"/>
                </a:lnTo>
                <a:lnTo>
                  <a:pt x="2505" y="5876"/>
                </a:lnTo>
                <a:lnTo>
                  <a:pt x="2505" y="6035"/>
                </a:lnTo>
                <a:lnTo>
                  <a:pt x="2505" y="6115"/>
                </a:lnTo>
                <a:lnTo>
                  <a:pt x="2505" y="7266"/>
                </a:lnTo>
                <a:lnTo>
                  <a:pt x="2505" y="9053"/>
                </a:lnTo>
                <a:lnTo>
                  <a:pt x="2505" y="11316"/>
                </a:lnTo>
                <a:lnTo>
                  <a:pt x="2505" y="13659"/>
                </a:lnTo>
                <a:lnTo>
                  <a:pt x="2505" y="16041"/>
                </a:lnTo>
                <a:lnTo>
                  <a:pt x="2505" y="17947"/>
                </a:lnTo>
                <a:lnTo>
                  <a:pt x="2505" y="19297"/>
                </a:lnTo>
                <a:lnTo>
                  <a:pt x="2505" y="19813"/>
                </a:lnTo>
                <a:moveTo>
                  <a:pt x="10768" y="4249"/>
                </a:moveTo>
                <a:lnTo>
                  <a:pt x="10768" y="5599"/>
                </a:lnTo>
                <a:lnTo>
                  <a:pt x="10768" y="9490"/>
                </a:lnTo>
                <a:lnTo>
                  <a:pt x="10768" y="12190"/>
                </a:lnTo>
                <a:lnTo>
                  <a:pt x="10768" y="14850"/>
                </a:lnTo>
                <a:lnTo>
                  <a:pt x="10789" y="18662"/>
                </a:lnTo>
                <a:lnTo>
                  <a:pt x="10811" y="20369"/>
                </a:lnTo>
                <a:lnTo>
                  <a:pt x="10768" y="4249"/>
                </a:lnTo>
                <a:moveTo>
                  <a:pt x="2697" y="5281"/>
                </a:moveTo>
                <a:lnTo>
                  <a:pt x="2440" y="4884"/>
                </a:lnTo>
                <a:lnTo>
                  <a:pt x="2184" y="4447"/>
                </a:lnTo>
                <a:lnTo>
                  <a:pt x="1948" y="3772"/>
                </a:lnTo>
                <a:lnTo>
                  <a:pt x="1734" y="3137"/>
                </a:lnTo>
                <a:lnTo>
                  <a:pt x="1520" y="2462"/>
                </a:lnTo>
                <a:lnTo>
                  <a:pt x="1370" y="1826"/>
                </a:lnTo>
                <a:lnTo>
                  <a:pt x="1242" y="1231"/>
                </a:lnTo>
                <a:lnTo>
                  <a:pt x="1177" y="794"/>
                </a:lnTo>
                <a:moveTo>
                  <a:pt x="18924" y="5281"/>
                </a:moveTo>
                <a:lnTo>
                  <a:pt x="19160" y="4884"/>
                </a:lnTo>
                <a:lnTo>
                  <a:pt x="19416" y="4447"/>
                </a:lnTo>
                <a:lnTo>
                  <a:pt x="19631" y="3772"/>
                </a:lnTo>
                <a:lnTo>
                  <a:pt x="19866" y="3137"/>
                </a:lnTo>
                <a:lnTo>
                  <a:pt x="20080" y="2462"/>
                </a:lnTo>
                <a:lnTo>
                  <a:pt x="20230" y="1826"/>
                </a:lnTo>
                <a:lnTo>
                  <a:pt x="20358" y="1231"/>
                </a:lnTo>
                <a:lnTo>
                  <a:pt x="20423" y="794"/>
                </a:lnTo>
              </a:path>
            </a:pathLst>
          </a:custGeom>
          <a:solidFill>
            <a:srgbClr val="FFFFCC"/>
          </a:solidFill>
          <a:ln w="19050">
            <a:solidFill>
              <a:srgbClr val="000000"/>
            </a:solidFill>
            <a:miter lim="800000"/>
            <a:headEnd/>
            <a:tailEnd/>
          </a:ln>
          <a:effectLst>
            <a:outerShdw blurRad="63500" dist="107763" dir="2700000" algn="ctr" rotWithShape="0">
              <a:srgbClr val="000000">
                <a:alpha val="74998"/>
              </a:srgbClr>
            </a:outerShdw>
          </a:effectLst>
        </p:spPr>
        <p:txBody>
          <a:bodyPr/>
          <a:lstStyle/>
          <a:p>
            <a:endParaRPr lang="en-US"/>
          </a:p>
        </p:txBody>
      </p:sp>
      <p:sp>
        <p:nvSpPr>
          <p:cNvPr id="545808" name="AutoShape 16"/>
          <p:cNvSpPr>
            <a:spLocks noChangeArrowheads="1"/>
          </p:cNvSpPr>
          <p:nvPr/>
        </p:nvSpPr>
        <p:spPr bwMode="auto">
          <a:xfrm>
            <a:off x="0" y="2776538"/>
            <a:ext cx="914400" cy="914400"/>
          </a:xfrm>
          <a:prstGeom prst="irregularSeal2">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45809" name="AutoShape 17"/>
          <p:cNvSpPr>
            <a:spLocks noChangeArrowheads="1"/>
          </p:cNvSpPr>
          <p:nvPr/>
        </p:nvSpPr>
        <p:spPr bwMode="auto">
          <a:xfrm>
            <a:off x="7107238" y="1700213"/>
            <a:ext cx="914400" cy="914400"/>
          </a:xfrm>
          <a:prstGeom prst="irregularSeal2">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45813" name="AutoShape 21"/>
          <p:cNvSpPr>
            <a:spLocks noChangeArrowheads="1"/>
          </p:cNvSpPr>
          <p:nvPr/>
        </p:nvSpPr>
        <p:spPr bwMode="auto">
          <a:xfrm>
            <a:off x="8229600" y="2698750"/>
            <a:ext cx="914400" cy="914400"/>
          </a:xfrm>
          <a:prstGeom prst="irregularSeal1">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45818" name="Oval 26"/>
          <p:cNvSpPr>
            <a:spLocks noChangeArrowheads="1"/>
          </p:cNvSpPr>
          <p:nvPr/>
        </p:nvSpPr>
        <p:spPr bwMode="auto">
          <a:xfrm>
            <a:off x="1330325" y="3390900"/>
            <a:ext cx="346075" cy="306388"/>
          </a:xfrm>
          <a:prstGeom prst="ellipse">
            <a:avLst/>
          </a:prstGeom>
          <a:solidFill>
            <a:srgbClr val="FFCC99"/>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45819" name="Oval 27"/>
          <p:cNvSpPr>
            <a:spLocks noChangeArrowheads="1"/>
          </p:cNvSpPr>
          <p:nvPr/>
        </p:nvSpPr>
        <p:spPr bwMode="auto">
          <a:xfrm>
            <a:off x="1116013" y="4119563"/>
            <a:ext cx="346075" cy="306387"/>
          </a:xfrm>
          <a:prstGeom prst="ellipse">
            <a:avLst/>
          </a:prstGeom>
          <a:solidFill>
            <a:srgbClr val="FFCC99"/>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45820" name="Oval 28"/>
          <p:cNvSpPr>
            <a:spLocks noChangeArrowheads="1"/>
          </p:cNvSpPr>
          <p:nvPr/>
        </p:nvSpPr>
        <p:spPr bwMode="auto">
          <a:xfrm>
            <a:off x="1116013" y="3697288"/>
            <a:ext cx="346075" cy="306387"/>
          </a:xfrm>
          <a:prstGeom prst="ellipse">
            <a:avLst/>
          </a:prstGeom>
          <a:solidFill>
            <a:srgbClr val="FFCC99"/>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45821" name="Oval 29"/>
          <p:cNvSpPr>
            <a:spLocks noChangeArrowheads="1"/>
          </p:cNvSpPr>
          <p:nvPr/>
        </p:nvSpPr>
        <p:spPr bwMode="auto">
          <a:xfrm>
            <a:off x="1154113" y="4503738"/>
            <a:ext cx="346075" cy="306387"/>
          </a:xfrm>
          <a:prstGeom prst="ellipse">
            <a:avLst/>
          </a:prstGeom>
          <a:solidFill>
            <a:srgbClr val="FFCC99"/>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45822" name="Oval 30"/>
          <p:cNvSpPr>
            <a:spLocks noChangeArrowheads="1"/>
          </p:cNvSpPr>
          <p:nvPr/>
        </p:nvSpPr>
        <p:spPr bwMode="auto">
          <a:xfrm>
            <a:off x="1384300" y="5195888"/>
            <a:ext cx="346075" cy="306387"/>
          </a:xfrm>
          <a:prstGeom prst="ellipse">
            <a:avLst/>
          </a:prstGeom>
          <a:solidFill>
            <a:srgbClr val="FFCC99"/>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45823" name="Oval 31"/>
          <p:cNvSpPr>
            <a:spLocks noChangeArrowheads="1"/>
          </p:cNvSpPr>
          <p:nvPr/>
        </p:nvSpPr>
        <p:spPr bwMode="auto">
          <a:xfrm>
            <a:off x="1676400" y="5502275"/>
            <a:ext cx="346075" cy="306388"/>
          </a:xfrm>
          <a:prstGeom prst="ellipse">
            <a:avLst/>
          </a:prstGeom>
          <a:solidFill>
            <a:srgbClr val="FFCC99"/>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45824" name="Oval 32"/>
          <p:cNvSpPr>
            <a:spLocks noChangeArrowheads="1"/>
          </p:cNvSpPr>
          <p:nvPr/>
        </p:nvSpPr>
        <p:spPr bwMode="auto">
          <a:xfrm>
            <a:off x="1676400" y="3160713"/>
            <a:ext cx="346075" cy="306387"/>
          </a:xfrm>
          <a:prstGeom prst="ellipse">
            <a:avLst/>
          </a:prstGeom>
          <a:solidFill>
            <a:srgbClr val="FFCC99"/>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45825" name="Oval 33"/>
          <p:cNvSpPr>
            <a:spLocks noChangeArrowheads="1"/>
          </p:cNvSpPr>
          <p:nvPr/>
        </p:nvSpPr>
        <p:spPr bwMode="auto">
          <a:xfrm>
            <a:off x="2074863" y="2928938"/>
            <a:ext cx="346075" cy="306387"/>
          </a:xfrm>
          <a:prstGeom prst="ellipse">
            <a:avLst/>
          </a:prstGeom>
          <a:solidFill>
            <a:srgbClr val="FFCC99"/>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45826" name="Oval 34"/>
          <p:cNvSpPr>
            <a:spLocks noChangeArrowheads="1"/>
          </p:cNvSpPr>
          <p:nvPr/>
        </p:nvSpPr>
        <p:spPr bwMode="auto">
          <a:xfrm>
            <a:off x="2536825" y="2814638"/>
            <a:ext cx="346075" cy="306387"/>
          </a:xfrm>
          <a:prstGeom prst="ellipse">
            <a:avLst/>
          </a:prstGeom>
          <a:solidFill>
            <a:srgbClr val="FFCC99"/>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45827" name="Oval 35"/>
          <p:cNvSpPr>
            <a:spLocks noChangeArrowheads="1"/>
          </p:cNvSpPr>
          <p:nvPr/>
        </p:nvSpPr>
        <p:spPr bwMode="auto">
          <a:xfrm>
            <a:off x="2074863" y="5580063"/>
            <a:ext cx="346075" cy="306387"/>
          </a:xfrm>
          <a:prstGeom prst="ellipse">
            <a:avLst/>
          </a:prstGeom>
          <a:solidFill>
            <a:srgbClr val="FFCC99"/>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45828" name="Oval 36"/>
          <p:cNvSpPr>
            <a:spLocks noChangeArrowheads="1"/>
          </p:cNvSpPr>
          <p:nvPr/>
        </p:nvSpPr>
        <p:spPr bwMode="auto">
          <a:xfrm>
            <a:off x="1154113" y="4887913"/>
            <a:ext cx="346075" cy="306387"/>
          </a:xfrm>
          <a:prstGeom prst="ellipse">
            <a:avLst/>
          </a:prstGeom>
          <a:solidFill>
            <a:srgbClr val="FFCC99"/>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45829" name="Oval 37"/>
          <p:cNvSpPr>
            <a:spLocks noChangeArrowheads="1"/>
          </p:cNvSpPr>
          <p:nvPr/>
        </p:nvSpPr>
        <p:spPr bwMode="auto">
          <a:xfrm rot="5400000" flipH="1" flipV="1">
            <a:off x="-267494" y="4042569"/>
            <a:ext cx="1843088" cy="768350"/>
          </a:xfrm>
          <a:prstGeom prst="ellipse">
            <a:avLst/>
          </a:prstGeom>
          <a:solidFill>
            <a:srgbClr val="FF9900"/>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altLang="en-US" sz="1200" i="0"/>
              <a:t>Tall Perennials</a:t>
            </a:r>
          </a:p>
        </p:txBody>
      </p:sp>
      <p:sp>
        <p:nvSpPr>
          <p:cNvPr id="545831" name="Cloud"/>
          <p:cNvSpPr>
            <a:spLocks noChangeAspect="1" noEditPoints="1" noChangeArrowheads="1"/>
          </p:cNvSpPr>
          <p:nvPr/>
        </p:nvSpPr>
        <p:spPr bwMode="auto">
          <a:xfrm rot="3204690">
            <a:off x="-793" y="5310981"/>
            <a:ext cx="1981200" cy="1328737"/>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1" y="8613"/>
                  <a:pt x="-1" y="10137"/>
                </a:cubicBezTo>
                <a:cubicBezTo>
                  <a:pt x="-1" y="11192"/>
                  <a:pt x="409" y="12169"/>
                  <a:pt x="1074" y="12702"/>
                </a:cubicBezTo>
                <a:lnTo>
                  <a:pt x="1063" y="12668"/>
                </a:lnTo>
                <a:cubicBezTo>
                  <a:pt x="685" y="13217"/>
                  <a:pt x="474" y="13940"/>
                  <a:pt x="474" y="14690"/>
                </a:cubicBezTo>
                <a:cubicBezTo>
                  <a:pt x="475" y="16325"/>
                  <a:pt x="1451" y="17650"/>
                  <a:pt x="2655" y="17650"/>
                </a:cubicBezTo>
                <a:cubicBezTo>
                  <a:pt x="2739" y="17650"/>
                  <a:pt x="2824" y="17643"/>
                  <a:pt x="2909" y="17629"/>
                </a:cubicBezTo>
                <a:lnTo>
                  <a:pt x="2897" y="17649"/>
                </a:lnTo>
                <a:cubicBezTo>
                  <a:pt x="3585" y="19288"/>
                  <a:pt x="4863" y="20299"/>
                  <a:pt x="6247" y="20299"/>
                </a:cubicBezTo>
                <a:cubicBezTo>
                  <a:pt x="6947" y="20299"/>
                  <a:pt x="7635" y="20039"/>
                  <a:pt x="8235" y="19546"/>
                </a:cubicBezTo>
                <a:lnTo>
                  <a:pt x="8229" y="19550"/>
                </a:lnTo>
                <a:cubicBezTo>
                  <a:pt x="8855" y="20829"/>
                  <a:pt x="9908" y="21596"/>
                  <a:pt x="11036" y="21596"/>
                </a:cubicBezTo>
                <a:cubicBezTo>
                  <a:pt x="12523" y="21596"/>
                  <a:pt x="13836" y="20267"/>
                  <a:pt x="14267" y="18324"/>
                </a:cubicBezTo>
                <a:lnTo>
                  <a:pt x="14270" y="18350"/>
                </a:lnTo>
                <a:cubicBezTo>
                  <a:pt x="14730" y="18740"/>
                  <a:pt x="15260" y="18946"/>
                  <a:pt x="15802" y="18946"/>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1"/>
                  <a:pt x="16758" y="-1"/>
                </a:cubicBezTo>
                <a:cubicBezTo>
                  <a:pt x="16044" y="-1"/>
                  <a:pt x="15367" y="426"/>
                  <a:pt x="14905" y="1165"/>
                </a:cubicBezTo>
                <a:lnTo>
                  <a:pt x="14909" y="1170"/>
                </a:lnTo>
                <a:cubicBezTo>
                  <a:pt x="14497" y="432"/>
                  <a:pt x="13855" y="-1"/>
                  <a:pt x="13174" y="-1"/>
                </a:cubicBezTo>
                <a:cubicBezTo>
                  <a:pt x="12347" y="-1"/>
                  <a:pt x="11590" y="637"/>
                  <a:pt x="11221" y="1645"/>
                </a:cubicBezTo>
                <a:lnTo>
                  <a:pt x="11229" y="1694"/>
                </a:lnTo>
                <a:cubicBezTo>
                  <a:pt x="10730" y="1024"/>
                  <a:pt x="10058" y="649"/>
                  <a:pt x="9358" y="649"/>
                </a:cubicBezTo>
                <a:cubicBezTo>
                  <a:pt x="8372" y="649"/>
                  <a:pt x="7466" y="1391"/>
                  <a:pt x="7003" y="2578"/>
                </a:cubicBezTo>
                <a:lnTo>
                  <a:pt x="6995" y="2602"/>
                </a:lnTo>
                <a:cubicBezTo>
                  <a:pt x="6477" y="2189"/>
                  <a:pt x="5888" y="1971"/>
                  <a:pt x="5288" y="1971"/>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09"/>
                  <a:pt x="2172" y="13109"/>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rgbClr val="008000"/>
          </a:solidFill>
          <a:ln w="9525">
            <a:solidFill>
              <a:srgbClr val="000000"/>
            </a:solidFill>
            <a:miter lim="800000"/>
            <a:headEnd/>
            <a:tailEnd/>
          </a:ln>
          <a:effectLst>
            <a:outerShdw blurRad="63500" dist="107763" dir="2700000" algn="ctr" rotWithShape="0">
              <a:srgbClr val="000000">
                <a:alpha val="74998"/>
              </a:srgbClr>
            </a:outerShdw>
          </a:effectLst>
        </p:spPr>
        <p:txBody>
          <a:bodyPr/>
          <a:lstStyle/>
          <a:p>
            <a:endParaRPr lang="en-US"/>
          </a:p>
        </p:txBody>
      </p:sp>
      <p:sp>
        <p:nvSpPr>
          <p:cNvPr id="545832" name="AutoShape 40"/>
          <p:cNvSpPr>
            <a:spLocks noChangeArrowheads="1"/>
          </p:cNvSpPr>
          <p:nvPr/>
        </p:nvSpPr>
        <p:spPr bwMode="auto">
          <a:xfrm>
            <a:off x="1676400" y="5943600"/>
            <a:ext cx="914400" cy="914400"/>
          </a:xfrm>
          <a:prstGeom prst="irregularSeal1">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45834" name="Cloud"/>
          <p:cNvSpPr>
            <a:spLocks noChangeAspect="1" noEditPoints="1" noChangeArrowheads="1"/>
          </p:cNvSpPr>
          <p:nvPr/>
        </p:nvSpPr>
        <p:spPr bwMode="auto">
          <a:xfrm>
            <a:off x="7593013" y="5387975"/>
            <a:ext cx="1550987" cy="1039813"/>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1" y="8613"/>
                  <a:pt x="-1" y="10137"/>
                </a:cubicBezTo>
                <a:cubicBezTo>
                  <a:pt x="-1" y="11192"/>
                  <a:pt x="409" y="12169"/>
                  <a:pt x="1074" y="12702"/>
                </a:cubicBezTo>
                <a:lnTo>
                  <a:pt x="1063" y="12668"/>
                </a:lnTo>
                <a:cubicBezTo>
                  <a:pt x="685" y="13217"/>
                  <a:pt x="474" y="13940"/>
                  <a:pt x="474" y="14690"/>
                </a:cubicBezTo>
                <a:cubicBezTo>
                  <a:pt x="475" y="16325"/>
                  <a:pt x="1451" y="17650"/>
                  <a:pt x="2655" y="17650"/>
                </a:cubicBezTo>
                <a:cubicBezTo>
                  <a:pt x="2739" y="17650"/>
                  <a:pt x="2824" y="17643"/>
                  <a:pt x="2909" y="17629"/>
                </a:cubicBezTo>
                <a:lnTo>
                  <a:pt x="2897" y="17649"/>
                </a:lnTo>
                <a:cubicBezTo>
                  <a:pt x="3585" y="19288"/>
                  <a:pt x="4863" y="20299"/>
                  <a:pt x="6247" y="20299"/>
                </a:cubicBezTo>
                <a:cubicBezTo>
                  <a:pt x="6947" y="20299"/>
                  <a:pt x="7635" y="20039"/>
                  <a:pt x="8235" y="19546"/>
                </a:cubicBezTo>
                <a:lnTo>
                  <a:pt x="8229" y="19550"/>
                </a:lnTo>
                <a:cubicBezTo>
                  <a:pt x="8855" y="20829"/>
                  <a:pt x="9908" y="21596"/>
                  <a:pt x="11036" y="21596"/>
                </a:cubicBezTo>
                <a:cubicBezTo>
                  <a:pt x="12523" y="21596"/>
                  <a:pt x="13836" y="20267"/>
                  <a:pt x="14267" y="18324"/>
                </a:cubicBezTo>
                <a:lnTo>
                  <a:pt x="14270" y="18350"/>
                </a:lnTo>
                <a:cubicBezTo>
                  <a:pt x="14730" y="18740"/>
                  <a:pt x="15260" y="18946"/>
                  <a:pt x="15802" y="18946"/>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1"/>
                  <a:pt x="16758" y="-1"/>
                </a:cubicBezTo>
                <a:cubicBezTo>
                  <a:pt x="16044" y="-1"/>
                  <a:pt x="15367" y="426"/>
                  <a:pt x="14905" y="1165"/>
                </a:cubicBezTo>
                <a:lnTo>
                  <a:pt x="14909" y="1170"/>
                </a:lnTo>
                <a:cubicBezTo>
                  <a:pt x="14497" y="432"/>
                  <a:pt x="13855" y="-1"/>
                  <a:pt x="13174" y="-1"/>
                </a:cubicBezTo>
                <a:cubicBezTo>
                  <a:pt x="12347" y="-1"/>
                  <a:pt x="11590" y="637"/>
                  <a:pt x="11221" y="1645"/>
                </a:cubicBezTo>
                <a:lnTo>
                  <a:pt x="11229" y="1694"/>
                </a:lnTo>
                <a:cubicBezTo>
                  <a:pt x="10730" y="1024"/>
                  <a:pt x="10058" y="649"/>
                  <a:pt x="9358" y="649"/>
                </a:cubicBezTo>
                <a:cubicBezTo>
                  <a:pt x="8372" y="649"/>
                  <a:pt x="7466" y="1391"/>
                  <a:pt x="7003" y="2578"/>
                </a:cubicBezTo>
                <a:lnTo>
                  <a:pt x="6995" y="2602"/>
                </a:lnTo>
                <a:cubicBezTo>
                  <a:pt x="6477" y="2189"/>
                  <a:pt x="5888" y="1971"/>
                  <a:pt x="5288" y="1971"/>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09"/>
                  <a:pt x="2172" y="13109"/>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rgbClr val="008000"/>
          </a:solidFill>
          <a:ln w="9525">
            <a:solidFill>
              <a:srgbClr val="000000"/>
            </a:solidFill>
            <a:miter lim="800000"/>
            <a:headEnd/>
            <a:tailEnd/>
          </a:ln>
          <a:effectLst>
            <a:outerShdw blurRad="63500" dist="107763" dir="2700000" algn="ctr" rotWithShape="0">
              <a:srgbClr val="000000">
                <a:alpha val="74998"/>
              </a:srgbClr>
            </a:outerShdw>
          </a:effectLst>
        </p:spPr>
        <p:txBody>
          <a:bodyPr/>
          <a:lstStyle/>
          <a:p>
            <a:endParaRPr lang="en-US"/>
          </a:p>
        </p:txBody>
      </p:sp>
      <p:sp>
        <p:nvSpPr>
          <p:cNvPr id="545837" name="AutoShape 45"/>
          <p:cNvSpPr>
            <a:spLocks noChangeArrowheads="1"/>
          </p:cNvSpPr>
          <p:nvPr/>
        </p:nvSpPr>
        <p:spPr bwMode="auto">
          <a:xfrm rot="3315559">
            <a:off x="6646070" y="3005931"/>
            <a:ext cx="690562" cy="307975"/>
          </a:xfrm>
          <a:prstGeom prst="flowChartPreparation">
            <a:avLst/>
          </a:prstGeom>
          <a:solidFill>
            <a:srgbClr val="0000FF"/>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45840" name="Text Box 48"/>
          <p:cNvSpPr txBox="1">
            <a:spLocks noChangeArrowheads="1"/>
          </p:cNvSpPr>
          <p:nvPr/>
        </p:nvSpPr>
        <p:spPr bwMode="auto">
          <a:xfrm>
            <a:off x="5646738" y="2314575"/>
            <a:ext cx="684212"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1000"/>
              <a:t>Annuals</a:t>
            </a:r>
          </a:p>
        </p:txBody>
      </p:sp>
      <p:sp>
        <p:nvSpPr>
          <p:cNvPr id="545841" name="Text Box 49"/>
          <p:cNvSpPr txBox="1">
            <a:spLocks noChangeArrowheads="1"/>
          </p:cNvSpPr>
          <p:nvPr/>
        </p:nvSpPr>
        <p:spPr bwMode="auto">
          <a:xfrm>
            <a:off x="3881438" y="1739900"/>
            <a:ext cx="954087"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1200"/>
              <a:t>Perennials</a:t>
            </a:r>
          </a:p>
        </p:txBody>
      </p:sp>
      <p:sp>
        <p:nvSpPr>
          <p:cNvPr id="545843" name="Text Box 51"/>
          <p:cNvSpPr txBox="1">
            <a:spLocks noChangeArrowheads="1"/>
          </p:cNvSpPr>
          <p:nvPr/>
        </p:nvSpPr>
        <p:spPr bwMode="auto">
          <a:xfrm>
            <a:off x="2613025" y="2430463"/>
            <a:ext cx="684213"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1000"/>
              <a:t>Annuals</a:t>
            </a:r>
          </a:p>
        </p:txBody>
      </p:sp>
      <p:sp>
        <p:nvSpPr>
          <p:cNvPr id="545844" name="Text Box 52"/>
          <p:cNvSpPr txBox="1">
            <a:spLocks noChangeArrowheads="1"/>
          </p:cNvSpPr>
          <p:nvPr/>
        </p:nvSpPr>
        <p:spPr bwMode="auto">
          <a:xfrm>
            <a:off x="992188" y="2890838"/>
            <a:ext cx="67627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1000"/>
              <a:t>Forages</a:t>
            </a:r>
          </a:p>
        </p:txBody>
      </p:sp>
      <p:sp>
        <p:nvSpPr>
          <p:cNvPr id="545845" name="Text Box 53"/>
          <p:cNvSpPr txBox="1">
            <a:spLocks noChangeArrowheads="1"/>
          </p:cNvSpPr>
          <p:nvPr/>
        </p:nvSpPr>
        <p:spPr bwMode="auto">
          <a:xfrm>
            <a:off x="6837363" y="5080000"/>
            <a:ext cx="684212"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1000"/>
              <a:t>Annuals</a:t>
            </a:r>
          </a:p>
        </p:txBody>
      </p:sp>
      <p:sp>
        <p:nvSpPr>
          <p:cNvPr id="545847" name="AutoShape 55"/>
          <p:cNvSpPr>
            <a:spLocks noChangeArrowheads="1"/>
          </p:cNvSpPr>
          <p:nvPr/>
        </p:nvSpPr>
        <p:spPr bwMode="auto">
          <a:xfrm>
            <a:off x="2574925" y="893763"/>
            <a:ext cx="914400" cy="914400"/>
          </a:xfrm>
          <a:prstGeom prst="irregularSeal1">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45848" name="AutoShape 56"/>
          <p:cNvSpPr>
            <a:spLocks noChangeArrowheads="1"/>
          </p:cNvSpPr>
          <p:nvPr/>
        </p:nvSpPr>
        <p:spPr bwMode="auto">
          <a:xfrm>
            <a:off x="3227388" y="855663"/>
            <a:ext cx="914400" cy="914400"/>
          </a:xfrm>
          <a:prstGeom prst="irregularSeal1">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45849" name="AutoShape 57"/>
          <p:cNvSpPr>
            <a:spLocks noChangeArrowheads="1"/>
          </p:cNvSpPr>
          <p:nvPr/>
        </p:nvSpPr>
        <p:spPr bwMode="auto">
          <a:xfrm>
            <a:off x="3957638" y="855663"/>
            <a:ext cx="914400" cy="914400"/>
          </a:xfrm>
          <a:prstGeom prst="irregularSeal1">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45852" name="AutoShape 60"/>
          <p:cNvSpPr>
            <a:spLocks noChangeArrowheads="1"/>
          </p:cNvSpPr>
          <p:nvPr/>
        </p:nvSpPr>
        <p:spPr bwMode="auto">
          <a:xfrm>
            <a:off x="5416550" y="893763"/>
            <a:ext cx="914400" cy="914400"/>
          </a:xfrm>
          <a:prstGeom prst="irregularSeal1">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45853" name="AutoShape 61"/>
          <p:cNvSpPr>
            <a:spLocks noChangeArrowheads="1"/>
          </p:cNvSpPr>
          <p:nvPr/>
        </p:nvSpPr>
        <p:spPr bwMode="auto">
          <a:xfrm>
            <a:off x="4687888" y="893763"/>
            <a:ext cx="914400" cy="914400"/>
          </a:xfrm>
          <a:prstGeom prst="irregularSeal1">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45855" name="Oval 63"/>
          <p:cNvSpPr>
            <a:spLocks noChangeArrowheads="1"/>
          </p:cNvSpPr>
          <p:nvPr/>
        </p:nvSpPr>
        <p:spPr bwMode="auto">
          <a:xfrm rot="5400000" flipH="1" flipV="1">
            <a:off x="1139031" y="4042569"/>
            <a:ext cx="1843088" cy="768350"/>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altLang="en-US" sz="1200" i="0"/>
              <a:t>Tall Perennials</a:t>
            </a:r>
          </a:p>
        </p:txBody>
      </p:sp>
      <p:sp>
        <p:nvSpPr>
          <p:cNvPr id="545856" name="Text Box 64"/>
          <p:cNvSpPr txBox="1">
            <a:spLocks noChangeArrowheads="1"/>
          </p:cNvSpPr>
          <p:nvPr/>
        </p:nvSpPr>
        <p:spPr bwMode="auto">
          <a:xfrm>
            <a:off x="4303713" y="5618163"/>
            <a:ext cx="836612"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1200"/>
              <a:t>To Home</a:t>
            </a:r>
          </a:p>
        </p:txBody>
      </p:sp>
      <p:sp>
        <p:nvSpPr>
          <p:cNvPr id="545857" name="AutoShape 65"/>
          <p:cNvSpPr>
            <a:spLocks noChangeArrowheads="1"/>
          </p:cNvSpPr>
          <p:nvPr/>
        </p:nvSpPr>
        <p:spPr bwMode="auto">
          <a:xfrm rot="5400000" flipV="1">
            <a:off x="4737100" y="5761038"/>
            <a:ext cx="900113" cy="77787"/>
          </a:xfrm>
          <a:prstGeom prst="rightArrow">
            <a:avLst>
              <a:gd name="adj1" fmla="val 50000"/>
              <a:gd name="adj2" fmla="val 289288"/>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45858" name="AutoShape 66"/>
          <p:cNvSpPr>
            <a:spLocks noChangeArrowheads="1"/>
          </p:cNvSpPr>
          <p:nvPr/>
        </p:nvSpPr>
        <p:spPr bwMode="auto">
          <a:xfrm>
            <a:off x="2459038" y="3198813"/>
            <a:ext cx="914400" cy="914400"/>
          </a:xfrm>
          <a:prstGeom prst="irregularSeal2">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45860" name="Oval 68"/>
          <p:cNvSpPr>
            <a:spLocks noChangeArrowheads="1"/>
          </p:cNvSpPr>
          <p:nvPr/>
        </p:nvSpPr>
        <p:spPr bwMode="auto">
          <a:xfrm>
            <a:off x="2959100" y="2814638"/>
            <a:ext cx="346075" cy="306387"/>
          </a:xfrm>
          <a:prstGeom prst="ellipse">
            <a:avLst/>
          </a:prstGeom>
          <a:solidFill>
            <a:srgbClr val="FFCC99"/>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45861" name="AutoShape 69"/>
          <p:cNvSpPr>
            <a:spLocks noChangeArrowheads="1"/>
          </p:cNvSpPr>
          <p:nvPr/>
        </p:nvSpPr>
        <p:spPr bwMode="auto">
          <a:xfrm>
            <a:off x="7797800" y="4735513"/>
            <a:ext cx="914400" cy="914400"/>
          </a:xfrm>
          <a:prstGeom prst="irregularSeal1">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45862" name="AutoShape 70"/>
          <p:cNvSpPr>
            <a:spLocks noChangeArrowheads="1"/>
          </p:cNvSpPr>
          <p:nvPr/>
        </p:nvSpPr>
        <p:spPr bwMode="auto">
          <a:xfrm>
            <a:off x="3497263" y="4159250"/>
            <a:ext cx="914400" cy="914400"/>
          </a:xfrm>
          <a:prstGeom prst="irregularSeal1">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45863" name="AutoShape 71"/>
          <p:cNvSpPr>
            <a:spLocks noChangeArrowheads="1"/>
          </p:cNvSpPr>
          <p:nvPr/>
        </p:nvSpPr>
        <p:spPr bwMode="auto">
          <a:xfrm>
            <a:off x="3265488" y="4773613"/>
            <a:ext cx="914400" cy="914400"/>
          </a:xfrm>
          <a:prstGeom prst="irregularSeal1">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45864" name="AutoShape 72"/>
          <p:cNvSpPr>
            <a:spLocks noChangeArrowheads="1"/>
          </p:cNvSpPr>
          <p:nvPr/>
        </p:nvSpPr>
        <p:spPr bwMode="auto">
          <a:xfrm>
            <a:off x="4111625" y="4273550"/>
            <a:ext cx="914400" cy="914400"/>
          </a:xfrm>
          <a:prstGeom prst="irregularSeal1">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45865" name="plant"/>
          <p:cNvSpPr>
            <a:spLocks noEditPoints="1" noChangeArrowheads="1"/>
          </p:cNvSpPr>
          <p:nvPr/>
        </p:nvSpPr>
        <p:spPr bwMode="auto">
          <a:xfrm>
            <a:off x="2152650" y="3429000"/>
            <a:ext cx="1924050" cy="1804988"/>
          </a:xfrm>
          <a:custGeom>
            <a:avLst/>
            <a:gdLst>
              <a:gd name="T0" fmla="*/ 0 w 21600"/>
              <a:gd name="T1" fmla="*/ 0 h 21600"/>
              <a:gd name="T2" fmla="*/ 10800 w 21600"/>
              <a:gd name="T3" fmla="*/ 0 h 21600"/>
              <a:gd name="T4" fmla="*/ 21600 w 21600"/>
              <a:gd name="T5" fmla="*/ 0 h 21600"/>
              <a:gd name="T6" fmla="*/ 21600 w 21600"/>
              <a:gd name="T7" fmla="*/ 10800 h 21600"/>
              <a:gd name="T8" fmla="*/ 21600 w 21600"/>
              <a:gd name="T9" fmla="*/ 21600 h 21600"/>
              <a:gd name="T10" fmla="*/ 10800 w 21600"/>
              <a:gd name="T11" fmla="*/ 21600 h 21600"/>
              <a:gd name="T12" fmla="*/ 0 w 21600"/>
              <a:gd name="T13" fmla="*/ 21600 h 21600"/>
              <a:gd name="T14" fmla="*/ 0 w 21600"/>
              <a:gd name="T15" fmla="*/ 10800 h 21600"/>
              <a:gd name="T16" fmla="*/ 7100 w 21600"/>
              <a:gd name="T17" fmla="*/ 10092 h 21600"/>
              <a:gd name="T18" fmla="*/ 14545 w 21600"/>
              <a:gd name="T19" fmla="*/ 13573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9368" y="9002"/>
                </a:moveTo>
                <a:lnTo>
                  <a:pt x="9254" y="8422"/>
                </a:lnTo>
                <a:lnTo>
                  <a:pt x="9139" y="7935"/>
                </a:lnTo>
                <a:lnTo>
                  <a:pt x="8819" y="7355"/>
                </a:lnTo>
                <a:lnTo>
                  <a:pt x="8475" y="6728"/>
                </a:lnTo>
                <a:lnTo>
                  <a:pt x="8040" y="6287"/>
                </a:lnTo>
                <a:lnTo>
                  <a:pt x="7421" y="5707"/>
                </a:lnTo>
                <a:lnTo>
                  <a:pt x="6574" y="5429"/>
                </a:lnTo>
                <a:lnTo>
                  <a:pt x="5452" y="5313"/>
                </a:lnTo>
                <a:lnTo>
                  <a:pt x="4856" y="5220"/>
                </a:lnTo>
                <a:lnTo>
                  <a:pt x="4169" y="5220"/>
                </a:lnTo>
                <a:lnTo>
                  <a:pt x="3665" y="5104"/>
                </a:lnTo>
                <a:lnTo>
                  <a:pt x="3001" y="4872"/>
                </a:lnTo>
                <a:lnTo>
                  <a:pt x="2497" y="4756"/>
                </a:lnTo>
                <a:lnTo>
                  <a:pt x="2062" y="4408"/>
                </a:lnTo>
                <a:lnTo>
                  <a:pt x="1603" y="4083"/>
                </a:lnTo>
                <a:lnTo>
                  <a:pt x="1283" y="3689"/>
                </a:lnTo>
                <a:lnTo>
                  <a:pt x="1283" y="4315"/>
                </a:lnTo>
                <a:lnTo>
                  <a:pt x="1489" y="5104"/>
                </a:lnTo>
                <a:lnTo>
                  <a:pt x="1832" y="6055"/>
                </a:lnTo>
                <a:lnTo>
                  <a:pt x="2382" y="6914"/>
                </a:lnTo>
                <a:lnTo>
                  <a:pt x="2680" y="7471"/>
                </a:lnTo>
                <a:lnTo>
                  <a:pt x="3115" y="7935"/>
                </a:lnTo>
                <a:lnTo>
                  <a:pt x="3573" y="8213"/>
                </a:lnTo>
                <a:lnTo>
                  <a:pt x="4077" y="8654"/>
                </a:lnTo>
                <a:lnTo>
                  <a:pt x="4627" y="9002"/>
                </a:lnTo>
                <a:lnTo>
                  <a:pt x="5245" y="9234"/>
                </a:lnTo>
                <a:lnTo>
                  <a:pt x="6024" y="9443"/>
                </a:lnTo>
                <a:lnTo>
                  <a:pt x="6757" y="9628"/>
                </a:lnTo>
                <a:lnTo>
                  <a:pt x="5177" y="10069"/>
                </a:lnTo>
                <a:lnTo>
                  <a:pt x="3963" y="10649"/>
                </a:lnTo>
                <a:lnTo>
                  <a:pt x="3344" y="11044"/>
                </a:lnTo>
                <a:lnTo>
                  <a:pt x="2886" y="11600"/>
                </a:lnTo>
                <a:lnTo>
                  <a:pt x="2497" y="12041"/>
                </a:lnTo>
                <a:lnTo>
                  <a:pt x="1947" y="12343"/>
                </a:lnTo>
                <a:lnTo>
                  <a:pt x="1168" y="12668"/>
                </a:lnTo>
                <a:lnTo>
                  <a:pt x="0" y="12900"/>
                </a:lnTo>
                <a:lnTo>
                  <a:pt x="435" y="13248"/>
                </a:lnTo>
                <a:lnTo>
                  <a:pt x="779" y="13456"/>
                </a:lnTo>
                <a:lnTo>
                  <a:pt x="1283" y="13642"/>
                </a:lnTo>
                <a:lnTo>
                  <a:pt x="1718" y="13758"/>
                </a:lnTo>
                <a:lnTo>
                  <a:pt x="2680" y="13851"/>
                </a:lnTo>
                <a:lnTo>
                  <a:pt x="3573" y="13758"/>
                </a:lnTo>
                <a:lnTo>
                  <a:pt x="4512" y="13526"/>
                </a:lnTo>
                <a:lnTo>
                  <a:pt x="5360" y="13248"/>
                </a:lnTo>
                <a:lnTo>
                  <a:pt x="6139" y="12900"/>
                </a:lnTo>
                <a:lnTo>
                  <a:pt x="6757" y="12552"/>
                </a:lnTo>
                <a:lnTo>
                  <a:pt x="6459" y="13132"/>
                </a:lnTo>
                <a:lnTo>
                  <a:pt x="6139" y="13642"/>
                </a:lnTo>
                <a:lnTo>
                  <a:pt x="5910" y="14199"/>
                </a:lnTo>
                <a:lnTo>
                  <a:pt x="5681" y="14663"/>
                </a:lnTo>
                <a:lnTo>
                  <a:pt x="5681" y="15150"/>
                </a:lnTo>
                <a:lnTo>
                  <a:pt x="5681" y="15730"/>
                </a:lnTo>
                <a:lnTo>
                  <a:pt x="5681" y="16241"/>
                </a:lnTo>
                <a:lnTo>
                  <a:pt x="5795" y="16913"/>
                </a:lnTo>
                <a:lnTo>
                  <a:pt x="5910" y="17586"/>
                </a:lnTo>
                <a:lnTo>
                  <a:pt x="5910" y="18213"/>
                </a:lnTo>
                <a:lnTo>
                  <a:pt x="5795" y="18885"/>
                </a:lnTo>
                <a:lnTo>
                  <a:pt x="5566" y="19396"/>
                </a:lnTo>
                <a:lnTo>
                  <a:pt x="5245" y="19976"/>
                </a:lnTo>
                <a:lnTo>
                  <a:pt x="4971" y="20370"/>
                </a:lnTo>
                <a:lnTo>
                  <a:pt x="4512" y="20811"/>
                </a:lnTo>
                <a:lnTo>
                  <a:pt x="4077" y="21043"/>
                </a:lnTo>
                <a:lnTo>
                  <a:pt x="5177" y="20927"/>
                </a:lnTo>
                <a:lnTo>
                  <a:pt x="6253" y="20486"/>
                </a:lnTo>
                <a:lnTo>
                  <a:pt x="7421" y="19976"/>
                </a:lnTo>
                <a:lnTo>
                  <a:pt x="8361" y="19187"/>
                </a:lnTo>
                <a:lnTo>
                  <a:pt x="8819" y="18769"/>
                </a:lnTo>
                <a:lnTo>
                  <a:pt x="9139" y="18213"/>
                </a:lnTo>
                <a:lnTo>
                  <a:pt x="9437" y="17772"/>
                </a:lnTo>
                <a:lnTo>
                  <a:pt x="9643" y="17261"/>
                </a:lnTo>
                <a:lnTo>
                  <a:pt x="9872" y="16681"/>
                </a:lnTo>
                <a:lnTo>
                  <a:pt x="9872" y="16171"/>
                </a:lnTo>
                <a:lnTo>
                  <a:pt x="9872" y="15614"/>
                </a:lnTo>
                <a:lnTo>
                  <a:pt x="9758" y="15057"/>
                </a:lnTo>
                <a:lnTo>
                  <a:pt x="10216" y="15498"/>
                </a:lnTo>
                <a:lnTo>
                  <a:pt x="10537" y="16241"/>
                </a:lnTo>
                <a:lnTo>
                  <a:pt x="10834" y="17145"/>
                </a:lnTo>
                <a:lnTo>
                  <a:pt x="11041" y="18213"/>
                </a:lnTo>
                <a:lnTo>
                  <a:pt x="11155" y="19187"/>
                </a:lnTo>
                <a:lnTo>
                  <a:pt x="11155" y="20185"/>
                </a:lnTo>
                <a:lnTo>
                  <a:pt x="11155" y="20579"/>
                </a:lnTo>
                <a:lnTo>
                  <a:pt x="11041" y="21043"/>
                </a:lnTo>
                <a:lnTo>
                  <a:pt x="10926" y="21391"/>
                </a:lnTo>
                <a:lnTo>
                  <a:pt x="10766" y="21600"/>
                </a:lnTo>
                <a:lnTo>
                  <a:pt x="11499" y="21484"/>
                </a:lnTo>
                <a:lnTo>
                  <a:pt x="12323" y="21043"/>
                </a:lnTo>
                <a:lnTo>
                  <a:pt x="13102" y="20370"/>
                </a:lnTo>
                <a:lnTo>
                  <a:pt x="13606" y="19628"/>
                </a:lnTo>
                <a:lnTo>
                  <a:pt x="13950" y="19071"/>
                </a:lnTo>
                <a:lnTo>
                  <a:pt x="14064" y="18677"/>
                </a:lnTo>
                <a:lnTo>
                  <a:pt x="14179" y="18097"/>
                </a:lnTo>
                <a:lnTo>
                  <a:pt x="14293" y="17586"/>
                </a:lnTo>
                <a:lnTo>
                  <a:pt x="14179" y="16913"/>
                </a:lnTo>
                <a:lnTo>
                  <a:pt x="14064" y="16241"/>
                </a:lnTo>
                <a:lnTo>
                  <a:pt x="13835" y="15614"/>
                </a:lnTo>
                <a:lnTo>
                  <a:pt x="13560" y="14872"/>
                </a:lnTo>
                <a:lnTo>
                  <a:pt x="13950" y="14941"/>
                </a:lnTo>
                <a:lnTo>
                  <a:pt x="14408" y="15150"/>
                </a:lnTo>
                <a:lnTo>
                  <a:pt x="14843" y="15266"/>
                </a:lnTo>
                <a:lnTo>
                  <a:pt x="15232" y="15614"/>
                </a:lnTo>
                <a:lnTo>
                  <a:pt x="15576" y="15846"/>
                </a:lnTo>
                <a:lnTo>
                  <a:pt x="15897" y="16171"/>
                </a:lnTo>
                <a:lnTo>
                  <a:pt x="16126" y="16473"/>
                </a:lnTo>
                <a:lnTo>
                  <a:pt x="16240" y="16913"/>
                </a:lnTo>
                <a:lnTo>
                  <a:pt x="16515" y="17261"/>
                </a:lnTo>
                <a:lnTo>
                  <a:pt x="17088" y="17586"/>
                </a:lnTo>
                <a:lnTo>
                  <a:pt x="17798" y="17865"/>
                </a:lnTo>
                <a:lnTo>
                  <a:pt x="18576" y="18097"/>
                </a:lnTo>
                <a:lnTo>
                  <a:pt x="19424" y="18213"/>
                </a:lnTo>
                <a:lnTo>
                  <a:pt x="20317" y="18213"/>
                </a:lnTo>
                <a:lnTo>
                  <a:pt x="21050" y="18213"/>
                </a:lnTo>
                <a:lnTo>
                  <a:pt x="21600" y="17865"/>
                </a:lnTo>
                <a:lnTo>
                  <a:pt x="21165" y="17656"/>
                </a:lnTo>
                <a:lnTo>
                  <a:pt x="20592" y="17470"/>
                </a:lnTo>
                <a:lnTo>
                  <a:pt x="20088" y="17029"/>
                </a:lnTo>
                <a:lnTo>
                  <a:pt x="19653" y="16681"/>
                </a:lnTo>
                <a:lnTo>
                  <a:pt x="19195" y="16241"/>
                </a:lnTo>
                <a:lnTo>
                  <a:pt x="18920" y="15962"/>
                </a:lnTo>
                <a:lnTo>
                  <a:pt x="18576" y="15498"/>
                </a:lnTo>
                <a:lnTo>
                  <a:pt x="18576" y="15057"/>
                </a:lnTo>
                <a:lnTo>
                  <a:pt x="18485" y="14756"/>
                </a:lnTo>
                <a:lnTo>
                  <a:pt x="18256" y="14199"/>
                </a:lnTo>
                <a:lnTo>
                  <a:pt x="17912" y="13526"/>
                </a:lnTo>
                <a:lnTo>
                  <a:pt x="17523" y="13016"/>
                </a:lnTo>
                <a:lnTo>
                  <a:pt x="16973" y="12436"/>
                </a:lnTo>
                <a:lnTo>
                  <a:pt x="16355" y="12041"/>
                </a:lnTo>
                <a:lnTo>
                  <a:pt x="16011" y="11832"/>
                </a:lnTo>
                <a:lnTo>
                  <a:pt x="15690" y="11716"/>
                </a:lnTo>
                <a:lnTo>
                  <a:pt x="15232" y="11716"/>
                </a:lnTo>
                <a:lnTo>
                  <a:pt x="14843" y="11716"/>
                </a:lnTo>
                <a:lnTo>
                  <a:pt x="15461" y="11252"/>
                </a:lnTo>
                <a:lnTo>
                  <a:pt x="16126" y="10858"/>
                </a:lnTo>
                <a:lnTo>
                  <a:pt x="16973" y="10649"/>
                </a:lnTo>
                <a:lnTo>
                  <a:pt x="17798" y="10417"/>
                </a:lnTo>
                <a:lnTo>
                  <a:pt x="18806" y="10301"/>
                </a:lnTo>
                <a:lnTo>
                  <a:pt x="19653" y="10301"/>
                </a:lnTo>
                <a:lnTo>
                  <a:pt x="20478" y="10417"/>
                </a:lnTo>
                <a:lnTo>
                  <a:pt x="21256" y="10533"/>
                </a:lnTo>
                <a:lnTo>
                  <a:pt x="20707" y="9837"/>
                </a:lnTo>
                <a:lnTo>
                  <a:pt x="19859" y="9234"/>
                </a:lnTo>
                <a:lnTo>
                  <a:pt x="18806" y="8538"/>
                </a:lnTo>
                <a:lnTo>
                  <a:pt x="17637" y="8144"/>
                </a:lnTo>
                <a:lnTo>
                  <a:pt x="16973" y="8027"/>
                </a:lnTo>
                <a:lnTo>
                  <a:pt x="16355" y="7935"/>
                </a:lnTo>
                <a:lnTo>
                  <a:pt x="15805" y="7935"/>
                </a:lnTo>
                <a:lnTo>
                  <a:pt x="15118" y="8027"/>
                </a:lnTo>
                <a:lnTo>
                  <a:pt x="14614" y="8144"/>
                </a:lnTo>
                <a:lnTo>
                  <a:pt x="14064" y="8422"/>
                </a:lnTo>
                <a:lnTo>
                  <a:pt x="13606" y="8886"/>
                </a:lnTo>
                <a:lnTo>
                  <a:pt x="13217" y="9327"/>
                </a:lnTo>
                <a:lnTo>
                  <a:pt x="13606" y="8538"/>
                </a:lnTo>
                <a:lnTo>
                  <a:pt x="13950" y="7935"/>
                </a:lnTo>
                <a:lnTo>
                  <a:pt x="14293" y="7123"/>
                </a:lnTo>
                <a:lnTo>
                  <a:pt x="14499" y="6519"/>
                </a:lnTo>
                <a:lnTo>
                  <a:pt x="14614" y="5823"/>
                </a:lnTo>
                <a:lnTo>
                  <a:pt x="14614" y="5220"/>
                </a:lnTo>
                <a:lnTo>
                  <a:pt x="14408" y="4524"/>
                </a:lnTo>
                <a:lnTo>
                  <a:pt x="14064" y="3898"/>
                </a:lnTo>
                <a:lnTo>
                  <a:pt x="13606" y="3225"/>
                </a:lnTo>
                <a:lnTo>
                  <a:pt x="13331" y="2598"/>
                </a:lnTo>
                <a:lnTo>
                  <a:pt x="13102" y="2042"/>
                </a:lnTo>
                <a:lnTo>
                  <a:pt x="12896" y="1485"/>
                </a:lnTo>
                <a:lnTo>
                  <a:pt x="12781" y="1090"/>
                </a:lnTo>
                <a:lnTo>
                  <a:pt x="12667" y="626"/>
                </a:lnTo>
                <a:lnTo>
                  <a:pt x="12667" y="278"/>
                </a:lnTo>
                <a:lnTo>
                  <a:pt x="12667" y="0"/>
                </a:lnTo>
                <a:lnTo>
                  <a:pt x="12163" y="394"/>
                </a:lnTo>
                <a:lnTo>
                  <a:pt x="11728" y="974"/>
                </a:lnTo>
                <a:lnTo>
                  <a:pt x="11155" y="1601"/>
                </a:lnTo>
                <a:lnTo>
                  <a:pt x="10766" y="2390"/>
                </a:lnTo>
                <a:lnTo>
                  <a:pt x="10330" y="3109"/>
                </a:lnTo>
                <a:lnTo>
                  <a:pt x="10101" y="3898"/>
                </a:lnTo>
                <a:lnTo>
                  <a:pt x="9987" y="4524"/>
                </a:lnTo>
                <a:lnTo>
                  <a:pt x="10101" y="5220"/>
                </a:lnTo>
                <a:lnTo>
                  <a:pt x="10216" y="5823"/>
                </a:lnTo>
                <a:lnTo>
                  <a:pt x="10330" y="6403"/>
                </a:lnTo>
                <a:lnTo>
                  <a:pt x="10330" y="6914"/>
                </a:lnTo>
                <a:lnTo>
                  <a:pt x="10216" y="7471"/>
                </a:lnTo>
                <a:lnTo>
                  <a:pt x="10101" y="7935"/>
                </a:lnTo>
                <a:lnTo>
                  <a:pt x="9872" y="8329"/>
                </a:lnTo>
                <a:lnTo>
                  <a:pt x="9643" y="8654"/>
                </a:lnTo>
                <a:lnTo>
                  <a:pt x="9368" y="9002"/>
                </a:lnTo>
                <a:close/>
              </a:path>
            </a:pathLst>
          </a:custGeom>
          <a:solidFill>
            <a:srgbClr val="008000"/>
          </a:solidFill>
          <a:ln w="9525">
            <a:solidFill>
              <a:srgbClr val="000000"/>
            </a:solidFill>
            <a:miter lim="800000"/>
            <a:headEnd/>
            <a:tailEnd/>
          </a:ln>
          <a:effectLst>
            <a:outerShdw blurRad="63500" dist="107763" dir="2700000" algn="ctr" rotWithShape="0">
              <a:srgbClr val="000000">
                <a:alpha val="74998"/>
              </a:srgbClr>
            </a:outerShdw>
          </a:effectLst>
        </p:spPr>
        <p:txBody>
          <a:bodyPr/>
          <a:lstStyle/>
          <a:p>
            <a:endParaRPr lang="en-US"/>
          </a:p>
        </p:txBody>
      </p:sp>
      <p:sp>
        <p:nvSpPr>
          <p:cNvPr id="545867" name="AutoShape 75"/>
          <p:cNvSpPr>
            <a:spLocks noChangeArrowheads="1"/>
          </p:cNvSpPr>
          <p:nvPr/>
        </p:nvSpPr>
        <p:spPr bwMode="auto">
          <a:xfrm>
            <a:off x="6300788" y="5502275"/>
            <a:ext cx="914400" cy="914400"/>
          </a:xfrm>
          <a:prstGeom prst="irregularSeal1">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45868" name="Cloud"/>
          <p:cNvSpPr>
            <a:spLocks noChangeAspect="1" noEditPoints="1" noChangeArrowheads="1"/>
          </p:cNvSpPr>
          <p:nvPr/>
        </p:nvSpPr>
        <p:spPr bwMode="auto">
          <a:xfrm>
            <a:off x="6799263" y="5502275"/>
            <a:ext cx="1550987" cy="1039813"/>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1" y="8613"/>
                  <a:pt x="-1" y="10137"/>
                </a:cubicBezTo>
                <a:cubicBezTo>
                  <a:pt x="-1" y="11192"/>
                  <a:pt x="409" y="12169"/>
                  <a:pt x="1074" y="12702"/>
                </a:cubicBezTo>
                <a:lnTo>
                  <a:pt x="1063" y="12668"/>
                </a:lnTo>
                <a:cubicBezTo>
                  <a:pt x="685" y="13217"/>
                  <a:pt x="474" y="13940"/>
                  <a:pt x="474" y="14690"/>
                </a:cubicBezTo>
                <a:cubicBezTo>
                  <a:pt x="475" y="16325"/>
                  <a:pt x="1451" y="17650"/>
                  <a:pt x="2655" y="17650"/>
                </a:cubicBezTo>
                <a:cubicBezTo>
                  <a:pt x="2739" y="17650"/>
                  <a:pt x="2824" y="17643"/>
                  <a:pt x="2909" y="17629"/>
                </a:cubicBezTo>
                <a:lnTo>
                  <a:pt x="2897" y="17649"/>
                </a:lnTo>
                <a:cubicBezTo>
                  <a:pt x="3585" y="19288"/>
                  <a:pt x="4863" y="20299"/>
                  <a:pt x="6247" y="20299"/>
                </a:cubicBezTo>
                <a:cubicBezTo>
                  <a:pt x="6947" y="20299"/>
                  <a:pt x="7635" y="20039"/>
                  <a:pt x="8235" y="19546"/>
                </a:cubicBezTo>
                <a:lnTo>
                  <a:pt x="8229" y="19550"/>
                </a:lnTo>
                <a:cubicBezTo>
                  <a:pt x="8855" y="20829"/>
                  <a:pt x="9908" y="21596"/>
                  <a:pt x="11036" y="21596"/>
                </a:cubicBezTo>
                <a:cubicBezTo>
                  <a:pt x="12523" y="21596"/>
                  <a:pt x="13836" y="20267"/>
                  <a:pt x="14267" y="18324"/>
                </a:cubicBezTo>
                <a:lnTo>
                  <a:pt x="14270" y="18350"/>
                </a:lnTo>
                <a:cubicBezTo>
                  <a:pt x="14730" y="18740"/>
                  <a:pt x="15260" y="18946"/>
                  <a:pt x="15802" y="18946"/>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1"/>
                  <a:pt x="16758" y="-1"/>
                </a:cubicBezTo>
                <a:cubicBezTo>
                  <a:pt x="16044" y="-1"/>
                  <a:pt x="15367" y="426"/>
                  <a:pt x="14905" y="1165"/>
                </a:cubicBezTo>
                <a:lnTo>
                  <a:pt x="14909" y="1170"/>
                </a:lnTo>
                <a:cubicBezTo>
                  <a:pt x="14497" y="432"/>
                  <a:pt x="13855" y="-1"/>
                  <a:pt x="13174" y="-1"/>
                </a:cubicBezTo>
                <a:cubicBezTo>
                  <a:pt x="12347" y="-1"/>
                  <a:pt x="11590" y="637"/>
                  <a:pt x="11221" y="1645"/>
                </a:cubicBezTo>
                <a:lnTo>
                  <a:pt x="11229" y="1694"/>
                </a:lnTo>
                <a:cubicBezTo>
                  <a:pt x="10730" y="1024"/>
                  <a:pt x="10058" y="649"/>
                  <a:pt x="9358" y="649"/>
                </a:cubicBezTo>
                <a:cubicBezTo>
                  <a:pt x="8372" y="649"/>
                  <a:pt x="7466" y="1391"/>
                  <a:pt x="7003" y="2578"/>
                </a:cubicBezTo>
                <a:lnTo>
                  <a:pt x="6995" y="2602"/>
                </a:lnTo>
                <a:cubicBezTo>
                  <a:pt x="6477" y="2189"/>
                  <a:pt x="5888" y="1971"/>
                  <a:pt x="5288" y="1971"/>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09"/>
                  <a:pt x="2172" y="13109"/>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rgbClr val="008000"/>
          </a:solidFill>
          <a:ln w="9525">
            <a:solidFill>
              <a:srgbClr val="000000"/>
            </a:solidFill>
            <a:miter lim="800000"/>
            <a:headEnd/>
            <a:tailEnd/>
          </a:ln>
          <a:effectLst>
            <a:outerShdw blurRad="63500" dist="107763" dir="2700000" algn="ctr" rotWithShape="0">
              <a:srgbClr val="000000">
                <a:alpha val="74998"/>
              </a:srgbClr>
            </a:outerShdw>
          </a:effectLst>
        </p:spPr>
        <p:txBody>
          <a:bodyPr/>
          <a:lstStyle/>
          <a:p>
            <a:endParaRPr lang="en-US"/>
          </a:p>
        </p:txBody>
      </p:sp>
      <p:sp>
        <p:nvSpPr>
          <p:cNvPr id="545869" name="Oval 77"/>
          <p:cNvSpPr>
            <a:spLocks noChangeArrowheads="1"/>
          </p:cNvSpPr>
          <p:nvPr/>
        </p:nvSpPr>
        <p:spPr bwMode="auto">
          <a:xfrm rot="5400000" flipH="1" flipV="1">
            <a:off x="6876256" y="3466307"/>
            <a:ext cx="1843087" cy="768350"/>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altLang="en-US" sz="1200" i="0"/>
              <a:t>Perennials</a:t>
            </a:r>
          </a:p>
        </p:txBody>
      </p:sp>
      <p:sp>
        <p:nvSpPr>
          <p:cNvPr id="545870" name="Cloud"/>
          <p:cNvSpPr>
            <a:spLocks noChangeAspect="1" noEditPoints="1" noChangeArrowheads="1"/>
          </p:cNvSpPr>
          <p:nvPr/>
        </p:nvSpPr>
        <p:spPr bwMode="auto">
          <a:xfrm rot="6027206">
            <a:off x="7663657" y="3793331"/>
            <a:ext cx="1981200" cy="1328737"/>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1" y="8613"/>
                  <a:pt x="-1" y="10137"/>
                </a:cubicBezTo>
                <a:cubicBezTo>
                  <a:pt x="-1" y="11192"/>
                  <a:pt x="409" y="12169"/>
                  <a:pt x="1074" y="12702"/>
                </a:cubicBezTo>
                <a:lnTo>
                  <a:pt x="1063" y="12668"/>
                </a:lnTo>
                <a:cubicBezTo>
                  <a:pt x="685" y="13217"/>
                  <a:pt x="474" y="13940"/>
                  <a:pt x="474" y="14690"/>
                </a:cubicBezTo>
                <a:cubicBezTo>
                  <a:pt x="475" y="16325"/>
                  <a:pt x="1451" y="17650"/>
                  <a:pt x="2655" y="17650"/>
                </a:cubicBezTo>
                <a:cubicBezTo>
                  <a:pt x="2739" y="17650"/>
                  <a:pt x="2824" y="17643"/>
                  <a:pt x="2909" y="17629"/>
                </a:cubicBezTo>
                <a:lnTo>
                  <a:pt x="2897" y="17649"/>
                </a:lnTo>
                <a:cubicBezTo>
                  <a:pt x="3585" y="19288"/>
                  <a:pt x="4863" y="20299"/>
                  <a:pt x="6247" y="20299"/>
                </a:cubicBezTo>
                <a:cubicBezTo>
                  <a:pt x="6947" y="20299"/>
                  <a:pt x="7635" y="20039"/>
                  <a:pt x="8235" y="19546"/>
                </a:cubicBezTo>
                <a:lnTo>
                  <a:pt x="8229" y="19550"/>
                </a:lnTo>
                <a:cubicBezTo>
                  <a:pt x="8855" y="20829"/>
                  <a:pt x="9908" y="21596"/>
                  <a:pt x="11036" y="21596"/>
                </a:cubicBezTo>
                <a:cubicBezTo>
                  <a:pt x="12523" y="21596"/>
                  <a:pt x="13836" y="20267"/>
                  <a:pt x="14267" y="18324"/>
                </a:cubicBezTo>
                <a:lnTo>
                  <a:pt x="14270" y="18350"/>
                </a:lnTo>
                <a:cubicBezTo>
                  <a:pt x="14730" y="18740"/>
                  <a:pt x="15260" y="18946"/>
                  <a:pt x="15802" y="18946"/>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1"/>
                  <a:pt x="16758" y="-1"/>
                </a:cubicBezTo>
                <a:cubicBezTo>
                  <a:pt x="16044" y="-1"/>
                  <a:pt x="15367" y="426"/>
                  <a:pt x="14905" y="1165"/>
                </a:cubicBezTo>
                <a:lnTo>
                  <a:pt x="14909" y="1170"/>
                </a:lnTo>
                <a:cubicBezTo>
                  <a:pt x="14497" y="432"/>
                  <a:pt x="13855" y="-1"/>
                  <a:pt x="13174" y="-1"/>
                </a:cubicBezTo>
                <a:cubicBezTo>
                  <a:pt x="12347" y="-1"/>
                  <a:pt x="11590" y="637"/>
                  <a:pt x="11221" y="1645"/>
                </a:cubicBezTo>
                <a:lnTo>
                  <a:pt x="11229" y="1694"/>
                </a:lnTo>
                <a:cubicBezTo>
                  <a:pt x="10730" y="1024"/>
                  <a:pt x="10058" y="649"/>
                  <a:pt x="9358" y="649"/>
                </a:cubicBezTo>
                <a:cubicBezTo>
                  <a:pt x="8372" y="649"/>
                  <a:pt x="7466" y="1391"/>
                  <a:pt x="7003" y="2578"/>
                </a:cubicBezTo>
                <a:lnTo>
                  <a:pt x="6995" y="2602"/>
                </a:lnTo>
                <a:cubicBezTo>
                  <a:pt x="6477" y="2189"/>
                  <a:pt x="5888" y="1971"/>
                  <a:pt x="5288" y="1971"/>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09"/>
                  <a:pt x="2172" y="13109"/>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rgbClr val="008000"/>
          </a:solidFill>
          <a:ln w="9525">
            <a:solidFill>
              <a:srgbClr val="000000"/>
            </a:solidFill>
            <a:miter lim="800000"/>
            <a:headEnd/>
            <a:tailEnd/>
          </a:ln>
          <a:effectLst>
            <a:outerShdw blurRad="63500" dist="107763" dir="2700000" algn="ctr" rotWithShape="0">
              <a:srgbClr val="000000">
                <a:alpha val="74998"/>
              </a:srgbClr>
            </a:outerShdw>
          </a:effectLst>
        </p:spPr>
        <p:txBody>
          <a:bodyPr/>
          <a:lstStyle/>
          <a:p>
            <a:endParaRPr lang="en-US"/>
          </a:p>
        </p:txBody>
      </p:sp>
      <p:sp>
        <p:nvSpPr>
          <p:cNvPr id="545881" name="Text Box 89"/>
          <p:cNvSpPr txBox="1">
            <a:spLocks noChangeArrowheads="1"/>
          </p:cNvSpPr>
          <p:nvPr/>
        </p:nvSpPr>
        <p:spPr bwMode="auto">
          <a:xfrm>
            <a:off x="6723063" y="3390900"/>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endParaRPr lang="en-US" altLang="en-US"/>
          </a:p>
        </p:txBody>
      </p:sp>
      <p:sp>
        <p:nvSpPr>
          <p:cNvPr id="545882" name="Text Box 90"/>
          <p:cNvSpPr txBox="1">
            <a:spLocks noChangeArrowheads="1"/>
          </p:cNvSpPr>
          <p:nvPr/>
        </p:nvSpPr>
        <p:spPr bwMode="auto">
          <a:xfrm>
            <a:off x="6338888" y="2622550"/>
            <a:ext cx="10318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1400" b="0"/>
              <a:t>Moist Area</a:t>
            </a: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3"/>
          <p:cNvSpPr>
            <a:spLocks noGrp="1"/>
          </p:cNvSpPr>
          <p:nvPr>
            <p:ph type="sldNum" sz="quarter" idx="12"/>
          </p:nvPr>
        </p:nvSpPr>
        <p:spPr/>
        <p:txBody>
          <a:bodyPr/>
          <a:lstStyle/>
          <a:p>
            <a:fld id="{60D29120-3A8B-CA42-B347-38991B583F44}" type="slidenum">
              <a:rPr lang="en-US" altLang="en-US"/>
              <a:pPr/>
              <a:t>50</a:t>
            </a:fld>
            <a:endParaRPr lang="en-US" altLang="en-US"/>
          </a:p>
        </p:txBody>
      </p:sp>
      <p:sp>
        <p:nvSpPr>
          <p:cNvPr id="305154" name="Text Box 2"/>
          <p:cNvSpPr txBox="1">
            <a:spLocks noChangeArrowheads="1"/>
          </p:cNvSpPr>
          <p:nvPr/>
        </p:nvSpPr>
        <p:spPr bwMode="auto">
          <a:xfrm>
            <a:off x="2133600" y="152400"/>
            <a:ext cx="4810125"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4400" b="0" i="0">
                <a:solidFill>
                  <a:srgbClr val="FFFF00"/>
                </a:solidFill>
                <a:latin typeface="Times New Roman" charset="0"/>
              </a:rPr>
              <a:t>Hummingbird Facts </a:t>
            </a:r>
          </a:p>
        </p:txBody>
      </p:sp>
      <p:pic>
        <p:nvPicPr>
          <p:cNvPr id="305157" name="Picture 5" descr="HUMMERFEED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53000" y="2819400"/>
            <a:ext cx="3657600" cy="2441575"/>
          </a:xfrm>
          <a:prstGeom prst="rect">
            <a:avLst/>
          </a:prstGeom>
          <a:noFill/>
          <a:extLst>
            <a:ext uri="{909E8E84-426E-40DD-AFC4-6F175D3DCCD1}">
              <a14:hiddenFill xmlns:a14="http://schemas.microsoft.com/office/drawing/2010/main">
                <a:solidFill>
                  <a:srgbClr val="FFFFFF"/>
                </a:solidFill>
              </a14:hiddenFill>
            </a:ext>
          </a:extLst>
        </p:spPr>
      </p:pic>
      <p:sp>
        <p:nvSpPr>
          <p:cNvPr id="305161" name="Rectangle 9"/>
          <p:cNvSpPr>
            <a:spLocks noChangeArrowheads="1"/>
          </p:cNvSpPr>
          <p:nvPr/>
        </p:nvSpPr>
        <p:spPr bwMode="auto">
          <a:xfrm>
            <a:off x="609600" y="2743200"/>
            <a:ext cx="4800600" cy="350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nSpc>
                <a:spcPct val="80000"/>
              </a:lnSpc>
              <a:buFontTx/>
              <a:buChar char="•"/>
            </a:pPr>
            <a:r>
              <a:rPr lang="en-US" altLang="en-US" sz="2800" b="0" i="0">
                <a:solidFill>
                  <a:schemeClr val="bg1"/>
                </a:solidFill>
                <a:latin typeface="Times New Roman" charset="0"/>
              </a:rPr>
              <a:t>Live average of  5 – 6 years</a:t>
            </a:r>
          </a:p>
          <a:p>
            <a:pPr>
              <a:lnSpc>
                <a:spcPct val="80000"/>
              </a:lnSpc>
              <a:buFontTx/>
              <a:buChar char="•"/>
            </a:pPr>
            <a:endParaRPr lang="en-US" altLang="en-US" sz="2800" b="0" i="0">
              <a:solidFill>
                <a:schemeClr val="bg1"/>
              </a:solidFill>
              <a:latin typeface="Times New Roman" charset="0"/>
            </a:endParaRPr>
          </a:p>
          <a:p>
            <a:pPr>
              <a:lnSpc>
                <a:spcPct val="80000"/>
              </a:lnSpc>
              <a:buFontTx/>
              <a:buChar char="•"/>
            </a:pPr>
            <a:r>
              <a:rPr lang="en-US" altLang="en-US" sz="2800" b="0" i="0">
                <a:solidFill>
                  <a:schemeClr val="bg1"/>
                </a:solidFill>
                <a:latin typeface="Times New Roman" charset="0"/>
              </a:rPr>
              <a:t>Wing muscles are 30% of </a:t>
            </a:r>
          </a:p>
          <a:p>
            <a:pPr>
              <a:lnSpc>
                <a:spcPct val="80000"/>
              </a:lnSpc>
            </a:pPr>
            <a:r>
              <a:rPr lang="en-US" altLang="en-US" sz="2800" b="0" i="0">
                <a:solidFill>
                  <a:schemeClr val="bg1"/>
                </a:solidFill>
                <a:latin typeface="Times New Roman" charset="0"/>
              </a:rPr>
              <a:t>    the bird’s weight.  </a:t>
            </a:r>
          </a:p>
          <a:p>
            <a:pPr>
              <a:lnSpc>
                <a:spcPct val="80000"/>
              </a:lnSpc>
              <a:buFontTx/>
              <a:buChar char="•"/>
            </a:pPr>
            <a:endParaRPr lang="en-US" altLang="en-US" sz="2800" b="0" i="0">
              <a:solidFill>
                <a:schemeClr val="bg1"/>
              </a:solidFill>
              <a:latin typeface="Times New Roman" charset="0"/>
            </a:endParaRPr>
          </a:p>
          <a:p>
            <a:pPr>
              <a:lnSpc>
                <a:spcPct val="80000"/>
              </a:lnSpc>
              <a:buFontTx/>
              <a:buChar char="•"/>
            </a:pPr>
            <a:r>
              <a:rPr lang="en-US" altLang="en-US" sz="2800" b="0" i="0">
                <a:solidFill>
                  <a:schemeClr val="bg1"/>
                </a:solidFill>
                <a:latin typeface="Times New Roman" charset="0"/>
              </a:rPr>
              <a:t>Wing beat 60 to 200 times </a:t>
            </a:r>
          </a:p>
          <a:p>
            <a:pPr>
              <a:lnSpc>
                <a:spcPct val="80000"/>
              </a:lnSpc>
            </a:pPr>
            <a:r>
              <a:rPr lang="en-US" altLang="en-US" sz="2800" b="0" i="0">
                <a:solidFill>
                  <a:schemeClr val="bg1"/>
                </a:solidFill>
                <a:latin typeface="Times New Roman" charset="0"/>
              </a:rPr>
              <a:t>    per minute!  </a:t>
            </a:r>
          </a:p>
          <a:p>
            <a:pPr>
              <a:lnSpc>
                <a:spcPct val="80000"/>
              </a:lnSpc>
              <a:buFontTx/>
              <a:buChar char="•"/>
            </a:pPr>
            <a:endParaRPr lang="en-US" altLang="en-US" sz="2800" b="0" i="0">
              <a:solidFill>
                <a:schemeClr val="bg1"/>
              </a:solidFill>
              <a:latin typeface="Times New Roman" charset="0"/>
            </a:endParaRPr>
          </a:p>
          <a:p>
            <a:pPr>
              <a:lnSpc>
                <a:spcPct val="80000"/>
              </a:lnSpc>
              <a:buFontTx/>
              <a:buChar char="•"/>
            </a:pPr>
            <a:r>
              <a:rPr lang="en-US" altLang="en-US" sz="2800" b="0" i="0">
                <a:solidFill>
                  <a:schemeClr val="bg1"/>
                </a:solidFill>
                <a:latin typeface="Times New Roman" charset="0"/>
              </a:rPr>
              <a:t>Hummingbirds can fly up </a:t>
            </a:r>
          </a:p>
          <a:p>
            <a:pPr>
              <a:lnSpc>
                <a:spcPct val="80000"/>
              </a:lnSpc>
            </a:pPr>
            <a:r>
              <a:rPr lang="en-US" altLang="en-US" sz="2800" b="0" i="0">
                <a:solidFill>
                  <a:schemeClr val="bg1"/>
                </a:solidFill>
                <a:latin typeface="Times New Roman" charset="0"/>
              </a:rPr>
              <a:t>    to 60 miles per hour.  </a:t>
            </a:r>
          </a:p>
        </p:txBody>
      </p:sp>
      <p:sp>
        <p:nvSpPr>
          <p:cNvPr id="305162" name="Rectangle 10"/>
          <p:cNvSpPr>
            <a:spLocks noChangeArrowheads="1"/>
          </p:cNvSpPr>
          <p:nvPr/>
        </p:nvSpPr>
        <p:spPr bwMode="auto">
          <a:xfrm>
            <a:off x="609600" y="1066800"/>
            <a:ext cx="8305800" cy="2014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altLang="en-US" sz="2800" b="0" i="0">
                <a:solidFill>
                  <a:schemeClr val="bg1"/>
                </a:solidFill>
                <a:latin typeface="Times New Roman" charset="0"/>
              </a:rPr>
              <a:t>There are 16 species of hummingbirds in the U.S.  Only one, the ruby throated hummingbird is common in the Eastern U.S.</a:t>
            </a:r>
          </a:p>
          <a:p>
            <a:pPr>
              <a:spcBef>
                <a:spcPct val="50000"/>
              </a:spcBef>
            </a:pPr>
            <a:endParaRPr lang="en-US" altLang="en-US" sz="2800" b="0" i="0">
              <a:solidFill>
                <a:schemeClr val="bg1"/>
              </a:solidFill>
              <a:latin typeface="Times New Roman" charset="0"/>
            </a:endParaRPr>
          </a:p>
        </p:txBody>
      </p:sp>
      <p:sp>
        <p:nvSpPr>
          <p:cNvPr id="305163" name="Rectangle 11"/>
          <p:cNvSpPr>
            <a:spLocks noChangeArrowheads="1"/>
          </p:cNvSpPr>
          <p:nvPr/>
        </p:nvSpPr>
        <p:spPr bwMode="auto">
          <a:xfrm>
            <a:off x="5334000" y="5334000"/>
            <a:ext cx="29718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r>
              <a:rPr lang="en-US" altLang="en-US" b="0" i="0">
                <a:solidFill>
                  <a:srgbClr val="FFFF00"/>
                </a:solidFill>
                <a:latin typeface="Times New Roman" charset="0"/>
              </a:rPr>
              <a:t>Immature hummingbird feeding</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 name="Slide Number Placeholder 5"/>
          <p:cNvSpPr>
            <a:spLocks noGrp="1"/>
          </p:cNvSpPr>
          <p:nvPr>
            <p:ph type="sldNum" sz="quarter" idx="12"/>
          </p:nvPr>
        </p:nvSpPr>
        <p:spPr/>
        <p:txBody>
          <a:bodyPr/>
          <a:lstStyle/>
          <a:p>
            <a:fld id="{26F35257-5727-0547-8CF9-F593F8451DF0}" type="slidenum">
              <a:rPr lang="en-US" altLang="en-US"/>
              <a:pPr/>
              <a:t>51</a:t>
            </a:fld>
            <a:endParaRPr lang="en-US" altLang="en-US"/>
          </a:p>
        </p:txBody>
      </p:sp>
      <p:sp>
        <p:nvSpPr>
          <p:cNvPr id="838658" name="Rectangle 2"/>
          <p:cNvSpPr>
            <a:spLocks noChangeArrowheads="1"/>
          </p:cNvSpPr>
          <p:nvPr/>
        </p:nvSpPr>
        <p:spPr bwMode="auto">
          <a:xfrm>
            <a:off x="309563" y="1277938"/>
            <a:ext cx="8562975" cy="5108575"/>
          </a:xfrm>
          <a:prstGeom prst="rect">
            <a:avLst/>
          </a:prstGeom>
          <a:solidFill>
            <a:srgbClr val="99CCFF"/>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endParaRPr lang="en-US" altLang="en-US"/>
          </a:p>
        </p:txBody>
      </p:sp>
      <p:sp>
        <p:nvSpPr>
          <p:cNvPr id="838659" name="Oval 3"/>
          <p:cNvSpPr>
            <a:spLocks noChangeArrowheads="1"/>
          </p:cNvSpPr>
          <p:nvPr/>
        </p:nvSpPr>
        <p:spPr bwMode="auto">
          <a:xfrm>
            <a:off x="6415088" y="3505200"/>
            <a:ext cx="2497137" cy="2459038"/>
          </a:xfrm>
          <a:prstGeom prst="ellipse">
            <a:avLst/>
          </a:prstGeom>
          <a:solidFill>
            <a:srgbClr val="99CC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endParaRPr lang="en-US" altLang="en-US" sz="1400"/>
          </a:p>
        </p:txBody>
      </p:sp>
      <p:sp>
        <p:nvSpPr>
          <p:cNvPr id="838660" name="Oval 4"/>
          <p:cNvSpPr>
            <a:spLocks noChangeArrowheads="1"/>
          </p:cNvSpPr>
          <p:nvPr/>
        </p:nvSpPr>
        <p:spPr bwMode="auto">
          <a:xfrm>
            <a:off x="5724525" y="2928938"/>
            <a:ext cx="2381250" cy="2419350"/>
          </a:xfrm>
          <a:prstGeom prst="ellipse">
            <a:avLst/>
          </a:prstGeom>
          <a:solidFill>
            <a:srgbClr val="99CC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838661" name="Oval 5"/>
          <p:cNvSpPr>
            <a:spLocks noChangeArrowheads="1"/>
          </p:cNvSpPr>
          <p:nvPr/>
        </p:nvSpPr>
        <p:spPr bwMode="auto">
          <a:xfrm>
            <a:off x="4033838" y="1316038"/>
            <a:ext cx="2919412" cy="652462"/>
          </a:xfrm>
          <a:prstGeom prst="ellipse">
            <a:avLst/>
          </a:prstGeom>
          <a:solidFill>
            <a:srgbClr val="FF9900"/>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838662" name="Rectangle 6"/>
          <p:cNvSpPr>
            <a:spLocks noGrp="1" noChangeArrowheads="1"/>
          </p:cNvSpPr>
          <p:nvPr>
            <p:ph type="title"/>
          </p:nvPr>
        </p:nvSpPr>
        <p:spPr>
          <a:xfrm>
            <a:off x="0" y="38100"/>
            <a:ext cx="9144000" cy="1143000"/>
          </a:xfrm>
        </p:spPr>
        <p:txBody>
          <a:bodyPr/>
          <a:lstStyle/>
          <a:p>
            <a:r>
              <a:rPr lang="en-US" altLang="en-US" sz="4000">
                <a:solidFill>
                  <a:srgbClr val="FFFF00"/>
                </a:solidFill>
              </a:rPr>
              <a:t>“Hummingbird” Garden Design Concepts</a:t>
            </a:r>
            <a:r>
              <a:rPr lang="en-US" altLang="en-US">
                <a:solidFill>
                  <a:srgbClr val="FFFF00"/>
                </a:solidFill>
              </a:rPr>
              <a:t> </a:t>
            </a:r>
          </a:p>
        </p:txBody>
      </p:sp>
      <p:sp>
        <p:nvSpPr>
          <p:cNvPr id="838663" name="Oval 7"/>
          <p:cNvSpPr>
            <a:spLocks noChangeArrowheads="1"/>
          </p:cNvSpPr>
          <p:nvPr/>
        </p:nvSpPr>
        <p:spPr bwMode="auto">
          <a:xfrm>
            <a:off x="962025" y="2008188"/>
            <a:ext cx="2151063" cy="2189162"/>
          </a:xfrm>
          <a:prstGeom prst="ellipse">
            <a:avLst/>
          </a:prstGeom>
          <a:solidFill>
            <a:srgbClr val="99CC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838664" name="Oval 8"/>
          <p:cNvSpPr>
            <a:spLocks noChangeArrowheads="1"/>
          </p:cNvSpPr>
          <p:nvPr/>
        </p:nvSpPr>
        <p:spPr bwMode="auto">
          <a:xfrm>
            <a:off x="2843213" y="3467100"/>
            <a:ext cx="2381250" cy="2419350"/>
          </a:xfrm>
          <a:prstGeom prst="ellipse">
            <a:avLst/>
          </a:prstGeom>
          <a:solidFill>
            <a:srgbClr val="99CC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838665" name="Oval 9"/>
          <p:cNvSpPr>
            <a:spLocks noChangeArrowheads="1"/>
          </p:cNvSpPr>
          <p:nvPr/>
        </p:nvSpPr>
        <p:spPr bwMode="auto">
          <a:xfrm>
            <a:off x="4687888" y="2354263"/>
            <a:ext cx="2381250" cy="2419350"/>
          </a:xfrm>
          <a:prstGeom prst="ellipse">
            <a:avLst/>
          </a:prstGeom>
          <a:solidFill>
            <a:srgbClr val="99CC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838666" name="AutoShape 10"/>
          <p:cNvSpPr>
            <a:spLocks noChangeArrowheads="1"/>
          </p:cNvSpPr>
          <p:nvPr/>
        </p:nvSpPr>
        <p:spPr bwMode="auto">
          <a:xfrm>
            <a:off x="3381375" y="2968625"/>
            <a:ext cx="914400" cy="914400"/>
          </a:xfrm>
          <a:prstGeom prst="irregularSeal1">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838667" name="AutoShape 11"/>
          <p:cNvSpPr>
            <a:spLocks noChangeArrowheads="1"/>
          </p:cNvSpPr>
          <p:nvPr/>
        </p:nvSpPr>
        <p:spPr bwMode="auto">
          <a:xfrm>
            <a:off x="2882900" y="3044825"/>
            <a:ext cx="914400" cy="914400"/>
          </a:xfrm>
          <a:prstGeom prst="irregularSeal1">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838668" name="AutoShape 12"/>
          <p:cNvSpPr>
            <a:spLocks noChangeArrowheads="1"/>
          </p:cNvSpPr>
          <p:nvPr/>
        </p:nvSpPr>
        <p:spPr bwMode="auto">
          <a:xfrm>
            <a:off x="4033838" y="2852738"/>
            <a:ext cx="914400" cy="914400"/>
          </a:xfrm>
          <a:prstGeom prst="irregularSeal1">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838669" name="AutoShape 13"/>
          <p:cNvSpPr>
            <a:spLocks noChangeArrowheads="1"/>
          </p:cNvSpPr>
          <p:nvPr/>
        </p:nvSpPr>
        <p:spPr bwMode="auto">
          <a:xfrm>
            <a:off x="4918075" y="4311650"/>
            <a:ext cx="914400" cy="914400"/>
          </a:xfrm>
          <a:prstGeom prst="irregularSeal1">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838670" name="AutoShape 14"/>
          <p:cNvSpPr>
            <a:spLocks noChangeArrowheads="1"/>
          </p:cNvSpPr>
          <p:nvPr/>
        </p:nvSpPr>
        <p:spPr bwMode="auto">
          <a:xfrm>
            <a:off x="4225925" y="2314575"/>
            <a:ext cx="914400" cy="914400"/>
          </a:xfrm>
          <a:prstGeom prst="irregularSeal1">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838671" name="AutoShape 15"/>
          <p:cNvSpPr>
            <a:spLocks noChangeArrowheads="1"/>
          </p:cNvSpPr>
          <p:nvPr/>
        </p:nvSpPr>
        <p:spPr bwMode="auto">
          <a:xfrm>
            <a:off x="2344738" y="1700213"/>
            <a:ext cx="914400" cy="914400"/>
          </a:xfrm>
          <a:prstGeom prst="irregularSeal1">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838672" name="AutoShape 16"/>
          <p:cNvSpPr>
            <a:spLocks noChangeArrowheads="1"/>
          </p:cNvSpPr>
          <p:nvPr/>
        </p:nvSpPr>
        <p:spPr bwMode="auto">
          <a:xfrm>
            <a:off x="1844675" y="3929063"/>
            <a:ext cx="914400" cy="914400"/>
          </a:xfrm>
          <a:prstGeom prst="irregularSeal1">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838673" name="Cloud"/>
          <p:cNvSpPr>
            <a:spLocks noChangeAspect="1" noEditPoints="1" noChangeArrowheads="1"/>
          </p:cNvSpPr>
          <p:nvPr/>
        </p:nvSpPr>
        <p:spPr bwMode="auto">
          <a:xfrm>
            <a:off x="6991350" y="1009650"/>
            <a:ext cx="1550988" cy="1039813"/>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1" y="8613"/>
                  <a:pt x="-1" y="10137"/>
                </a:cubicBezTo>
                <a:cubicBezTo>
                  <a:pt x="-1" y="11192"/>
                  <a:pt x="409" y="12169"/>
                  <a:pt x="1074" y="12702"/>
                </a:cubicBezTo>
                <a:lnTo>
                  <a:pt x="1063" y="12668"/>
                </a:lnTo>
                <a:cubicBezTo>
                  <a:pt x="685" y="13217"/>
                  <a:pt x="474" y="13940"/>
                  <a:pt x="474" y="14690"/>
                </a:cubicBezTo>
                <a:cubicBezTo>
                  <a:pt x="475" y="16325"/>
                  <a:pt x="1451" y="17650"/>
                  <a:pt x="2655" y="17650"/>
                </a:cubicBezTo>
                <a:cubicBezTo>
                  <a:pt x="2739" y="17650"/>
                  <a:pt x="2824" y="17643"/>
                  <a:pt x="2909" y="17629"/>
                </a:cubicBezTo>
                <a:lnTo>
                  <a:pt x="2897" y="17649"/>
                </a:lnTo>
                <a:cubicBezTo>
                  <a:pt x="3585" y="19288"/>
                  <a:pt x="4863" y="20299"/>
                  <a:pt x="6247" y="20299"/>
                </a:cubicBezTo>
                <a:cubicBezTo>
                  <a:pt x="6947" y="20299"/>
                  <a:pt x="7635" y="20039"/>
                  <a:pt x="8235" y="19546"/>
                </a:cubicBezTo>
                <a:lnTo>
                  <a:pt x="8229" y="19550"/>
                </a:lnTo>
                <a:cubicBezTo>
                  <a:pt x="8855" y="20829"/>
                  <a:pt x="9908" y="21596"/>
                  <a:pt x="11036" y="21596"/>
                </a:cubicBezTo>
                <a:cubicBezTo>
                  <a:pt x="12523" y="21596"/>
                  <a:pt x="13836" y="20267"/>
                  <a:pt x="14267" y="18324"/>
                </a:cubicBezTo>
                <a:lnTo>
                  <a:pt x="14270" y="18350"/>
                </a:lnTo>
                <a:cubicBezTo>
                  <a:pt x="14730" y="18740"/>
                  <a:pt x="15260" y="18946"/>
                  <a:pt x="15802" y="18946"/>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1"/>
                  <a:pt x="16758" y="-1"/>
                </a:cubicBezTo>
                <a:cubicBezTo>
                  <a:pt x="16044" y="-1"/>
                  <a:pt x="15367" y="426"/>
                  <a:pt x="14905" y="1165"/>
                </a:cubicBezTo>
                <a:lnTo>
                  <a:pt x="14909" y="1170"/>
                </a:lnTo>
                <a:cubicBezTo>
                  <a:pt x="14497" y="432"/>
                  <a:pt x="13855" y="-1"/>
                  <a:pt x="13174" y="-1"/>
                </a:cubicBezTo>
                <a:cubicBezTo>
                  <a:pt x="12347" y="-1"/>
                  <a:pt x="11590" y="637"/>
                  <a:pt x="11221" y="1645"/>
                </a:cubicBezTo>
                <a:lnTo>
                  <a:pt x="11229" y="1694"/>
                </a:lnTo>
                <a:cubicBezTo>
                  <a:pt x="10730" y="1024"/>
                  <a:pt x="10058" y="649"/>
                  <a:pt x="9358" y="649"/>
                </a:cubicBezTo>
                <a:cubicBezTo>
                  <a:pt x="8372" y="649"/>
                  <a:pt x="7466" y="1391"/>
                  <a:pt x="7003" y="2578"/>
                </a:cubicBezTo>
                <a:lnTo>
                  <a:pt x="6995" y="2602"/>
                </a:lnTo>
                <a:cubicBezTo>
                  <a:pt x="6477" y="2189"/>
                  <a:pt x="5888" y="1971"/>
                  <a:pt x="5288" y="1971"/>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09"/>
                  <a:pt x="2172" y="13109"/>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rgbClr val="008000"/>
          </a:solidFill>
          <a:ln w="9525">
            <a:solidFill>
              <a:srgbClr val="000000"/>
            </a:solidFill>
            <a:miter lim="800000"/>
            <a:headEnd/>
            <a:tailEnd/>
          </a:ln>
          <a:effectLst>
            <a:outerShdw blurRad="63500" dist="107763" dir="2700000" algn="ctr" rotWithShape="0">
              <a:srgbClr val="000000">
                <a:alpha val="74998"/>
              </a:srgbClr>
            </a:outerShdw>
          </a:effectLst>
        </p:spPr>
        <p:txBody>
          <a:bodyPr/>
          <a:lstStyle/>
          <a:p>
            <a:endParaRPr lang="en-US"/>
          </a:p>
        </p:txBody>
      </p:sp>
      <p:sp>
        <p:nvSpPr>
          <p:cNvPr id="838674" name="Cloud"/>
          <p:cNvSpPr>
            <a:spLocks noChangeAspect="1" noEditPoints="1" noChangeArrowheads="1"/>
          </p:cNvSpPr>
          <p:nvPr/>
        </p:nvSpPr>
        <p:spPr bwMode="auto">
          <a:xfrm>
            <a:off x="769938" y="5426075"/>
            <a:ext cx="1550987" cy="1039813"/>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1" y="8613"/>
                  <a:pt x="-1" y="10137"/>
                </a:cubicBezTo>
                <a:cubicBezTo>
                  <a:pt x="-1" y="11192"/>
                  <a:pt x="409" y="12169"/>
                  <a:pt x="1074" y="12702"/>
                </a:cubicBezTo>
                <a:lnTo>
                  <a:pt x="1063" y="12668"/>
                </a:lnTo>
                <a:cubicBezTo>
                  <a:pt x="685" y="13217"/>
                  <a:pt x="474" y="13940"/>
                  <a:pt x="474" y="14690"/>
                </a:cubicBezTo>
                <a:cubicBezTo>
                  <a:pt x="475" y="16325"/>
                  <a:pt x="1451" y="17650"/>
                  <a:pt x="2655" y="17650"/>
                </a:cubicBezTo>
                <a:cubicBezTo>
                  <a:pt x="2739" y="17650"/>
                  <a:pt x="2824" y="17643"/>
                  <a:pt x="2909" y="17629"/>
                </a:cubicBezTo>
                <a:lnTo>
                  <a:pt x="2897" y="17649"/>
                </a:lnTo>
                <a:cubicBezTo>
                  <a:pt x="3585" y="19288"/>
                  <a:pt x="4863" y="20299"/>
                  <a:pt x="6247" y="20299"/>
                </a:cubicBezTo>
                <a:cubicBezTo>
                  <a:pt x="6947" y="20299"/>
                  <a:pt x="7635" y="20039"/>
                  <a:pt x="8235" y="19546"/>
                </a:cubicBezTo>
                <a:lnTo>
                  <a:pt x="8229" y="19550"/>
                </a:lnTo>
                <a:cubicBezTo>
                  <a:pt x="8855" y="20829"/>
                  <a:pt x="9908" y="21596"/>
                  <a:pt x="11036" y="21596"/>
                </a:cubicBezTo>
                <a:cubicBezTo>
                  <a:pt x="12523" y="21596"/>
                  <a:pt x="13836" y="20267"/>
                  <a:pt x="14267" y="18324"/>
                </a:cubicBezTo>
                <a:lnTo>
                  <a:pt x="14270" y="18350"/>
                </a:lnTo>
                <a:cubicBezTo>
                  <a:pt x="14730" y="18740"/>
                  <a:pt x="15260" y="18946"/>
                  <a:pt x="15802" y="18946"/>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1"/>
                  <a:pt x="16758" y="-1"/>
                </a:cubicBezTo>
                <a:cubicBezTo>
                  <a:pt x="16044" y="-1"/>
                  <a:pt x="15367" y="426"/>
                  <a:pt x="14905" y="1165"/>
                </a:cubicBezTo>
                <a:lnTo>
                  <a:pt x="14909" y="1170"/>
                </a:lnTo>
                <a:cubicBezTo>
                  <a:pt x="14497" y="432"/>
                  <a:pt x="13855" y="-1"/>
                  <a:pt x="13174" y="-1"/>
                </a:cubicBezTo>
                <a:cubicBezTo>
                  <a:pt x="12347" y="-1"/>
                  <a:pt x="11590" y="637"/>
                  <a:pt x="11221" y="1645"/>
                </a:cubicBezTo>
                <a:lnTo>
                  <a:pt x="11229" y="1694"/>
                </a:lnTo>
                <a:cubicBezTo>
                  <a:pt x="10730" y="1024"/>
                  <a:pt x="10058" y="649"/>
                  <a:pt x="9358" y="649"/>
                </a:cubicBezTo>
                <a:cubicBezTo>
                  <a:pt x="8372" y="649"/>
                  <a:pt x="7466" y="1391"/>
                  <a:pt x="7003" y="2578"/>
                </a:cubicBezTo>
                <a:lnTo>
                  <a:pt x="6995" y="2602"/>
                </a:lnTo>
                <a:cubicBezTo>
                  <a:pt x="6477" y="2189"/>
                  <a:pt x="5888" y="1971"/>
                  <a:pt x="5288" y="1971"/>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09"/>
                  <a:pt x="2172" y="13109"/>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rgbClr val="008000"/>
          </a:solidFill>
          <a:ln w="9525">
            <a:solidFill>
              <a:srgbClr val="000000"/>
            </a:solidFill>
            <a:miter lim="800000"/>
            <a:headEnd/>
            <a:tailEnd/>
          </a:ln>
          <a:effectLst>
            <a:outerShdw blurRad="63500" dist="107763" dir="2700000" algn="ctr" rotWithShape="0">
              <a:srgbClr val="000000">
                <a:alpha val="74998"/>
              </a:srgbClr>
            </a:outerShdw>
          </a:effectLst>
        </p:spPr>
        <p:txBody>
          <a:bodyPr/>
          <a:lstStyle/>
          <a:p>
            <a:endParaRPr lang="en-US"/>
          </a:p>
        </p:txBody>
      </p:sp>
      <p:sp>
        <p:nvSpPr>
          <p:cNvPr id="838675" name="Cloud"/>
          <p:cNvSpPr>
            <a:spLocks noChangeAspect="1" noEditPoints="1" noChangeArrowheads="1"/>
          </p:cNvSpPr>
          <p:nvPr/>
        </p:nvSpPr>
        <p:spPr bwMode="auto">
          <a:xfrm rot="-5400000">
            <a:off x="-292100" y="2339975"/>
            <a:ext cx="1550987" cy="1039813"/>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1" y="8613"/>
                  <a:pt x="-1" y="10137"/>
                </a:cubicBezTo>
                <a:cubicBezTo>
                  <a:pt x="-1" y="11192"/>
                  <a:pt x="409" y="12169"/>
                  <a:pt x="1074" y="12702"/>
                </a:cubicBezTo>
                <a:lnTo>
                  <a:pt x="1063" y="12668"/>
                </a:lnTo>
                <a:cubicBezTo>
                  <a:pt x="685" y="13217"/>
                  <a:pt x="474" y="13940"/>
                  <a:pt x="474" y="14690"/>
                </a:cubicBezTo>
                <a:cubicBezTo>
                  <a:pt x="475" y="16325"/>
                  <a:pt x="1451" y="17650"/>
                  <a:pt x="2655" y="17650"/>
                </a:cubicBezTo>
                <a:cubicBezTo>
                  <a:pt x="2739" y="17650"/>
                  <a:pt x="2824" y="17643"/>
                  <a:pt x="2909" y="17629"/>
                </a:cubicBezTo>
                <a:lnTo>
                  <a:pt x="2897" y="17649"/>
                </a:lnTo>
                <a:cubicBezTo>
                  <a:pt x="3585" y="19288"/>
                  <a:pt x="4863" y="20299"/>
                  <a:pt x="6247" y="20299"/>
                </a:cubicBezTo>
                <a:cubicBezTo>
                  <a:pt x="6947" y="20299"/>
                  <a:pt x="7635" y="20039"/>
                  <a:pt x="8235" y="19546"/>
                </a:cubicBezTo>
                <a:lnTo>
                  <a:pt x="8229" y="19550"/>
                </a:lnTo>
                <a:cubicBezTo>
                  <a:pt x="8855" y="20829"/>
                  <a:pt x="9908" y="21596"/>
                  <a:pt x="11036" y="21596"/>
                </a:cubicBezTo>
                <a:cubicBezTo>
                  <a:pt x="12523" y="21596"/>
                  <a:pt x="13836" y="20267"/>
                  <a:pt x="14267" y="18324"/>
                </a:cubicBezTo>
                <a:lnTo>
                  <a:pt x="14270" y="18350"/>
                </a:lnTo>
                <a:cubicBezTo>
                  <a:pt x="14730" y="18740"/>
                  <a:pt x="15260" y="18946"/>
                  <a:pt x="15802" y="18946"/>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1"/>
                  <a:pt x="16758" y="-1"/>
                </a:cubicBezTo>
                <a:cubicBezTo>
                  <a:pt x="16044" y="-1"/>
                  <a:pt x="15367" y="426"/>
                  <a:pt x="14905" y="1165"/>
                </a:cubicBezTo>
                <a:lnTo>
                  <a:pt x="14909" y="1170"/>
                </a:lnTo>
                <a:cubicBezTo>
                  <a:pt x="14497" y="432"/>
                  <a:pt x="13855" y="-1"/>
                  <a:pt x="13174" y="-1"/>
                </a:cubicBezTo>
                <a:cubicBezTo>
                  <a:pt x="12347" y="-1"/>
                  <a:pt x="11590" y="637"/>
                  <a:pt x="11221" y="1645"/>
                </a:cubicBezTo>
                <a:lnTo>
                  <a:pt x="11229" y="1694"/>
                </a:lnTo>
                <a:cubicBezTo>
                  <a:pt x="10730" y="1024"/>
                  <a:pt x="10058" y="649"/>
                  <a:pt x="9358" y="649"/>
                </a:cubicBezTo>
                <a:cubicBezTo>
                  <a:pt x="8372" y="649"/>
                  <a:pt x="7466" y="1391"/>
                  <a:pt x="7003" y="2578"/>
                </a:cubicBezTo>
                <a:lnTo>
                  <a:pt x="6995" y="2602"/>
                </a:lnTo>
                <a:cubicBezTo>
                  <a:pt x="6477" y="2189"/>
                  <a:pt x="5888" y="1971"/>
                  <a:pt x="5288" y="1971"/>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09"/>
                  <a:pt x="2172" y="13109"/>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rgbClr val="008000"/>
          </a:solidFill>
          <a:ln w="9525">
            <a:solidFill>
              <a:srgbClr val="000000"/>
            </a:solidFill>
            <a:miter lim="800000"/>
            <a:headEnd/>
            <a:tailEnd/>
          </a:ln>
          <a:effectLst>
            <a:outerShdw blurRad="63500" dist="107763" dir="2700000" algn="ctr" rotWithShape="0">
              <a:srgbClr val="000000">
                <a:alpha val="74998"/>
              </a:srgbClr>
            </a:outerShdw>
          </a:effectLst>
        </p:spPr>
        <p:txBody>
          <a:bodyPr/>
          <a:lstStyle/>
          <a:p>
            <a:endParaRPr lang="en-US"/>
          </a:p>
        </p:txBody>
      </p:sp>
      <p:sp>
        <p:nvSpPr>
          <p:cNvPr id="838676" name="Cloud"/>
          <p:cNvSpPr>
            <a:spLocks noChangeAspect="1" noEditPoints="1" noChangeArrowheads="1"/>
          </p:cNvSpPr>
          <p:nvPr/>
        </p:nvSpPr>
        <p:spPr bwMode="auto">
          <a:xfrm>
            <a:off x="1154113" y="1123950"/>
            <a:ext cx="1550987" cy="1039813"/>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1" y="8613"/>
                  <a:pt x="-1" y="10137"/>
                </a:cubicBezTo>
                <a:cubicBezTo>
                  <a:pt x="-1" y="11192"/>
                  <a:pt x="409" y="12169"/>
                  <a:pt x="1074" y="12702"/>
                </a:cubicBezTo>
                <a:lnTo>
                  <a:pt x="1063" y="12668"/>
                </a:lnTo>
                <a:cubicBezTo>
                  <a:pt x="685" y="13217"/>
                  <a:pt x="474" y="13940"/>
                  <a:pt x="474" y="14690"/>
                </a:cubicBezTo>
                <a:cubicBezTo>
                  <a:pt x="475" y="16325"/>
                  <a:pt x="1451" y="17650"/>
                  <a:pt x="2655" y="17650"/>
                </a:cubicBezTo>
                <a:cubicBezTo>
                  <a:pt x="2739" y="17650"/>
                  <a:pt x="2824" y="17643"/>
                  <a:pt x="2909" y="17629"/>
                </a:cubicBezTo>
                <a:lnTo>
                  <a:pt x="2897" y="17649"/>
                </a:lnTo>
                <a:cubicBezTo>
                  <a:pt x="3585" y="19288"/>
                  <a:pt x="4863" y="20299"/>
                  <a:pt x="6247" y="20299"/>
                </a:cubicBezTo>
                <a:cubicBezTo>
                  <a:pt x="6947" y="20299"/>
                  <a:pt x="7635" y="20039"/>
                  <a:pt x="8235" y="19546"/>
                </a:cubicBezTo>
                <a:lnTo>
                  <a:pt x="8229" y="19550"/>
                </a:lnTo>
                <a:cubicBezTo>
                  <a:pt x="8855" y="20829"/>
                  <a:pt x="9908" y="21596"/>
                  <a:pt x="11036" y="21596"/>
                </a:cubicBezTo>
                <a:cubicBezTo>
                  <a:pt x="12523" y="21596"/>
                  <a:pt x="13836" y="20267"/>
                  <a:pt x="14267" y="18324"/>
                </a:cubicBezTo>
                <a:lnTo>
                  <a:pt x="14270" y="18350"/>
                </a:lnTo>
                <a:cubicBezTo>
                  <a:pt x="14730" y="18740"/>
                  <a:pt x="15260" y="18946"/>
                  <a:pt x="15802" y="18946"/>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1"/>
                  <a:pt x="16758" y="-1"/>
                </a:cubicBezTo>
                <a:cubicBezTo>
                  <a:pt x="16044" y="-1"/>
                  <a:pt x="15367" y="426"/>
                  <a:pt x="14905" y="1165"/>
                </a:cubicBezTo>
                <a:lnTo>
                  <a:pt x="14909" y="1170"/>
                </a:lnTo>
                <a:cubicBezTo>
                  <a:pt x="14497" y="432"/>
                  <a:pt x="13855" y="-1"/>
                  <a:pt x="13174" y="-1"/>
                </a:cubicBezTo>
                <a:cubicBezTo>
                  <a:pt x="12347" y="-1"/>
                  <a:pt x="11590" y="637"/>
                  <a:pt x="11221" y="1645"/>
                </a:cubicBezTo>
                <a:lnTo>
                  <a:pt x="11229" y="1694"/>
                </a:lnTo>
                <a:cubicBezTo>
                  <a:pt x="10730" y="1024"/>
                  <a:pt x="10058" y="649"/>
                  <a:pt x="9358" y="649"/>
                </a:cubicBezTo>
                <a:cubicBezTo>
                  <a:pt x="8372" y="649"/>
                  <a:pt x="7466" y="1391"/>
                  <a:pt x="7003" y="2578"/>
                </a:cubicBezTo>
                <a:lnTo>
                  <a:pt x="6995" y="2602"/>
                </a:lnTo>
                <a:cubicBezTo>
                  <a:pt x="6477" y="2189"/>
                  <a:pt x="5888" y="1971"/>
                  <a:pt x="5288" y="1971"/>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09"/>
                  <a:pt x="2172" y="13109"/>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rgbClr val="008000"/>
          </a:solidFill>
          <a:ln w="9525">
            <a:solidFill>
              <a:srgbClr val="000000"/>
            </a:solidFill>
            <a:miter lim="800000"/>
            <a:headEnd/>
            <a:tailEnd/>
          </a:ln>
          <a:effectLst>
            <a:outerShdw blurRad="63500" dist="107763" dir="2700000" algn="ctr" rotWithShape="0">
              <a:srgbClr val="000000">
                <a:alpha val="74998"/>
              </a:srgbClr>
            </a:outerShdw>
          </a:effectLst>
        </p:spPr>
        <p:txBody>
          <a:bodyPr/>
          <a:lstStyle/>
          <a:p>
            <a:endParaRPr lang="en-US"/>
          </a:p>
        </p:txBody>
      </p:sp>
      <p:sp>
        <p:nvSpPr>
          <p:cNvPr id="838677" name="Cloud"/>
          <p:cNvSpPr>
            <a:spLocks noChangeAspect="1" noEditPoints="1" noChangeArrowheads="1"/>
          </p:cNvSpPr>
          <p:nvPr/>
        </p:nvSpPr>
        <p:spPr bwMode="auto">
          <a:xfrm>
            <a:off x="-74613" y="1163638"/>
            <a:ext cx="1550988" cy="1039812"/>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1" y="8613"/>
                  <a:pt x="-1" y="10137"/>
                </a:cubicBezTo>
                <a:cubicBezTo>
                  <a:pt x="-1" y="11192"/>
                  <a:pt x="409" y="12169"/>
                  <a:pt x="1074" y="12702"/>
                </a:cubicBezTo>
                <a:lnTo>
                  <a:pt x="1063" y="12668"/>
                </a:lnTo>
                <a:cubicBezTo>
                  <a:pt x="685" y="13217"/>
                  <a:pt x="474" y="13940"/>
                  <a:pt x="474" y="14690"/>
                </a:cubicBezTo>
                <a:cubicBezTo>
                  <a:pt x="475" y="16325"/>
                  <a:pt x="1451" y="17650"/>
                  <a:pt x="2655" y="17650"/>
                </a:cubicBezTo>
                <a:cubicBezTo>
                  <a:pt x="2739" y="17650"/>
                  <a:pt x="2824" y="17643"/>
                  <a:pt x="2909" y="17629"/>
                </a:cubicBezTo>
                <a:lnTo>
                  <a:pt x="2897" y="17649"/>
                </a:lnTo>
                <a:cubicBezTo>
                  <a:pt x="3585" y="19288"/>
                  <a:pt x="4863" y="20299"/>
                  <a:pt x="6247" y="20299"/>
                </a:cubicBezTo>
                <a:cubicBezTo>
                  <a:pt x="6947" y="20299"/>
                  <a:pt x="7635" y="20039"/>
                  <a:pt x="8235" y="19546"/>
                </a:cubicBezTo>
                <a:lnTo>
                  <a:pt x="8229" y="19550"/>
                </a:lnTo>
                <a:cubicBezTo>
                  <a:pt x="8855" y="20829"/>
                  <a:pt x="9908" y="21596"/>
                  <a:pt x="11036" y="21596"/>
                </a:cubicBezTo>
                <a:cubicBezTo>
                  <a:pt x="12523" y="21596"/>
                  <a:pt x="13836" y="20267"/>
                  <a:pt x="14267" y="18324"/>
                </a:cubicBezTo>
                <a:lnTo>
                  <a:pt x="14270" y="18350"/>
                </a:lnTo>
                <a:cubicBezTo>
                  <a:pt x="14730" y="18740"/>
                  <a:pt x="15260" y="18946"/>
                  <a:pt x="15802" y="18946"/>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1"/>
                  <a:pt x="16758" y="-1"/>
                </a:cubicBezTo>
                <a:cubicBezTo>
                  <a:pt x="16044" y="-1"/>
                  <a:pt x="15367" y="426"/>
                  <a:pt x="14905" y="1165"/>
                </a:cubicBezTo>
                <a:lnTo>
                  <a:pt x="14909" y="1170"/>
                </a:lnTo>
                <a:cubicBezTo>
                  <a:pt x="14497" y="432"/>
                  <a:pt x="13855" y="-1"/>
                  <a:pt x="13174" y="-1"/>
                </a:cubicBezTo>
                <a:cubicBezTo>
                  <a:pt x="12347" y="-1"/>
                  <a:pt x="11590" y="637"/>
                  <a:pt x="11221" y="1645"/>
                </a:cubicBezTo>
                <a:lnTo>
                  <a:pt x="11229" y="1694"/>
                </a:lnTo>
                <a:cubicBezTo>
                  <a:pt x="10730" y="1024"/>
                  <a:pt x="10058" y="649"/>
                  <a:pt x="9358" y="649"/>
                </a:cubicBezTo>
                <a:cubicBezTo>
                  <a:pt x="8372" y="649"/>
                  <a:pt x="7466" y="1391"/>
                  <a:pt x="7003" y="2578"/>
                </a:cubicBezTo>
                <a:lnTo>
                  <a:pt x="6995" y="2602"/>
                </a:lnTo>
                <a:cubicBezTo>
                  <a:pt x="6477" y="2189"/>
                  <a:pt x="5888" y="1971"/>
                  <a:pt x="5288" y="1971"/>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09"/>
                  <a:pt x="2172" y="13109"/>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rgbClr val="008000"/>
          </a:solidFill>
          <a:ln w="9525">
            <a:solidFill>
              <a:srgbClr val="000000"/>
            </a:solidFill>
            <a:miter lim="800000"/>
            <a:headEnd/>
            <a:tailEnd/>
          </a:ln>
          <a:effectLst>
            <a:outerShdw blurRad="63500" dist="107763" dir="2700000" algn="ctr" rotWithShape="0">
              <a:srgbClr val="000000">
                <a:alpha val="74998"/>
              </a:srgbClr>
            </a:outerShdw>
          </a:effectLst>
        </p:spPr>
        <p:txBody>
          <a:bodyPr/>
          <a:lstStyle/>
          <a:p>
            <a:endParaRPr lang="en-US"/>
          </a:p>
        </p:txBody>
      </p:sp>
      <p:sp>
        <p:nvSpPr>
          <p:cNvPr id="838678" name="Cloud"/>
          <p:cNvSpPr>
            <a:spLocks noChangeAspect="1" noEditPoints="1" noChangeArrowheads="1"/>
          </p:cNvSpPr>
          <p:nvPr/>
        </p:nvSpPr>
        <p:spPr bwMode="auto">
          <a:xfrm rot="-5400000">
            <a:off x="-254000" y="3800476"/>
            <a:ext cx="1550987" cy="1039812"/>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1" y="8613"/>
                  <a:pt x="-1" y="10137"/>
                </a:cubicBezTo>
                <a:cubicBezTo>
                  <a:pt x="-1" y="11192"/>
                  <a:pt x="409" y="12169"/>
                  <a:pt x="1074" y="12702"/>
                </a:cubicBezTo>
                <a:lnTo>
                  <a:pt x="1063" y="12668"/>
                </a:lnTo>
                <a:cubicBezTo>
                  <a:pt x="685" y="13217"/>
                  <a:pt x="474" y="13940"/>
                  <a:pt x="474" y="14690"/>
                </a:cubicBezTo>
                <a:cubicBezTo>
                  <a:pt x="475" y="16325"/>
                  <a:pt x="1451" y="17650"/>
                  <a:pt x="2655" y="17650"/>
                </a:cubicBezTo>
                <a:cubicBezTo>
                  <a:pt x="2739" y="17650"/>
                  <a:pt x="2824" y="17643"/>
                  <a:pt x="2909" y="17629"/>
                </a:cubicBezTo>
                <a:lnTo>
                  <a:pt x="2897" y="17649"/>
                </a:lnTo>
                <a:cubicBezTo>
                  <a:pt x="3585" y="19288"/>
                  <a:pt x="4863" y="20299"/>
                  <a:pt x="6247" y="20299"/>
                </a:cubicBezTo>
                <a:cubicBezTo>
                  <a:pt x="6947" y="20299"/>
                  <a:pt x="7635" y="20039"/>
                  <a:pt x="8235" y="19546"/>
                </a:cubicBezTo>
                <a:lnTo>
                  <a:pt x="8229" y="19550"/>
                </a:lnTo>
                <a:cubicBezTo>
                  <a:pt x="8855" y="20829"/>
                  <a:pt x="9908" y="21596"/>
                  <a:pt x="11036" y="21596"/>
                </a:cubicBezTo>
                <a:cubicBezTo>
                  <a:pt x="12523" y="21596"/>
                  <a:pt x="13836" y="20267"/>
                  <a:pt x="14267" y="18324"/>
                </a:cubicBezTo>
                <a:lnTo>
                  <a:pt x="14270" y="18350"/>
                </a:lnTo>
                <a:cubicBezTo>
                  <a:pt x="14730" y="18740"/>
                  <a:pt x="15260" y="18946"/>
                  <a:pt x="15802" y="18946"/>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1"/>
                  <a:pt x="16758" y="-1"/>
                </a:cubicBezTo>
                <a:cubicBezTo>
                  <a:pt x="16044" y="-1"/>
                  <a:pt x="15367" y="426"/>
                  <a:pt x="14905" y="1165"/>
                </a:cubicBezTo>
                <a:lnTo>
                  <a:pt x="14909" y="1170"/>
                </a:lnTo>
                <a:cubicBezTo>
                  <a:pt x="14497" y="432"/>
                  <a:pt x="13855" y="-1"/>
                  <a:pt x="13174" y="-1"/>
                </a:cubicBezTo>
                <a:cubicBezTo>
                  <a:pt x="12347" y="-1"/>
                  <a:pt x="11590" y="637"/>
                  <a:pt x="11221" y="1645"/>
                </a:cubicBezTo>
                <a:lnTo>
                  <a:pt x="11229" y="1694"/>
                </a:lnTo>
                <a:cubicBezTo>
                  <a:pt x="10730" y="1024"/>
                  <a:pt x="10058" y="649"/>
                  <a:pt x="9358" y="649"/>
                </a:cubicBezTo>
                <a:cubicBezTo>
                  <a:pt x="8372" y="649"/>
                  <a:pt x="7466" y="1391"/>
                  <a:pt x="7003" y="2578"/>
                </a:cubicBezTo>
                <a:lnTo>
                  <a:pt x="6995" y="2602"/>
                </a:lnTo>
                <a:cubicBezTo>
                  <a:pt x="6477" y="2189"/>
                  <a:pt x="5888" y="1971"/>
                  <a:pt x="5288" y="1971"/>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09"/>
                  <a:pt x="2172" y="13109"/>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rgbClr val="008000"/>
          </a:solidFill>
          <a:ln w="9525">
            <a:solidFill>
              <a:srgbClr val="000000"/>
            </a:solidFill>
            <a:miter lim="800000"/>
            <a:headEnd/>
            <a:tailEnd/>
          </a:ln>
          <a:effectLst>
            <a:outerShdw blurRad="63500" dist="107763" dir="2700000" algn="ctr" rotWithShape="0">
              <a:srgbClr val="000000">
                <a:alpha val="74998"/>
              </a:srgbClr>
            </a:outerShdw>
          </a:effectLst>
        </p:spPr>
        <p:txBody>
          <a:bodyPr/>
          <a:lstStyle/>
          <a:p>
            <a:endParaRPr lang="en-US"/>
          </a:p>
        </p:txBody>
      </p:sp>
      <p:sp>
        <p:nvSpPr>
          <p:cNvPr id="838679" name="Cloud"/>
          <p:cNvSpPr>
            <a:spLocks noChangeAspect="1" noEditPoints="1" noChangeArrowheads="1"/>
          </p:cNvSpPr>
          <p:nvPr/>
        </p:nvSpPr>
        <p:spPr bwMode="auto">
          <a:xfrm rot="-5400000">
            <a:off x="-215900" y="5143501"/>
            <a:ext cx="1550987" cy="1039812"/>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1" y="8613"/>
                  <a:pt x="-1" y="10137"/>
                </a:cubicBezTo>
                <a:cubicBezTo>
                  <a:pt x="-1" y="11192"/>
                  <a:pt x="409" y="12169"/>
                  <a:pt x="1074" y="12702"/>
                </a:cubicBezTo>
                <a:lnTo>
                  <a:pt x="1063" y="12668"/>
                </a:lnTo>
                <a:cubicBezTo>
                  <a:pt x="685" y="13217"/>
                  <a:pt x="474" y="13940"/>
                  <a:pt x="474" y="14690"/>
                </a:cubicBezTo>
                <a:cubicBezTo>
                  <a:pt x="475" y="16325"/>
                  <a:pt x="1451" y="17650"/>
                  <a:pt x="2655" y="17650"/>
                </a:cubicBezTo>
                <a:cubicBezTo>
                  <a:pt x="2739" y="17650"/>
                  <a:pt x="2824" y="17643"/>
                  <a:pt x="2909" y="17629"/>
                </a:cubicBezTo>
                <a:lnTo>
                  <a:pt x="2897" y="17649"/>
                </a:lnTo>
                <a:cubicBezTo>
                  <a:pt x="3585" y="19288"/>
                  <a:pt x="4863" y="20299"/>
                  <a:pt x="6247" y="20299"/>
                </a:cubicBezTo>
                <a:cubicBezTo>
                  <a:pt x="6947" y="20299"/>
                  <a:pt x="7635" y="20039"/>
                  <a:pt x="8235" y="19546"/>
                </a:cubicBezTo>
                <a:lnTo>
                  <a:pt x="8229" y="19550"/>
                </a:lnTo>
                <a:cubicBezTo>
                  <a:pt x="8855" y="20829"/>
                  <a:pt x="9908" y="21596"/>
                  <a:pt x="11036" y="21596"/>
                </a:cubicBezTo>
                <a:cubicBezTo>
                  <a:pt x="12523" y="21596"/>
                  <a:pt x="13836" y="20267"/>
                  <a:pt x="14267" y="18324"/>
                </a:cubicBezTo>
                <a:lnTo>
                  <a:pt x="14270" y="18350"/>
                </a:lnTo>
                <a:cubicBezTo>
                  <a:pt x="14730" y="18740"/>
                  <a:pt x="15260" y="18946"/>
                  <a:pt x="15802" y="18946"/>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1"/>
                  <a:pt x="16758" y="-1"/>
                </a:cubicBezTo>
                <a:cubicBezTo>
                  <a:pt x="16044" y="-1"/>
                  <a:pt x="15367" y="426"/>
                  <a:pt x="14905" y="1165"/>
                </a:cubicBezTo>
                <a:lnTo>
                  <a:pt x="14909" y="1170"/>
                </a:lnTo>
                <a:cubicBezTo>
                  <a:pt x="14497" y="432"/>
                  <a:pt x="13855" y="-1"/>
                  <a:pt x="13174" y="-1"/>
                </a:cubicBezTo>
                <a:cubicBezTo>
                  <a:pt x="12347" y="-1"/>
                  <a:pt x="11590" y="637"/>
                  <a:pt x="11221" y="1645"/>
                </a:cubicBezTo>
                <a:lnTo>
                  <a:pt x="11229" y="1694"/>
                </a:lnTo>
                <a:cubicBezTo>
                  <a:pt x="10730" y="1024"/>
                  <a:pt x="10058" y="649"/>
                  <a:pt x="9358" y="649"/>
                </a:cubicBezTo>
                <a:cubicBezTo>
                  <a:pt x="8372" y="649"/>
                  <a:pt x="7466" y="1391"/>
                  <a:pt x="7003" y="2578"/>
                </a:cubicBezTo>
                <a:lnTo>
                  <a:pt x="6995" y="2602"/>
                </a:lnTo>
                <a:cubicBezTo>
                  <a:pt x="6477" y="2189"/>
                  <a:pt x="5888" y="1971"/>
                  <a:pt x="5288" y="1971"/>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09"/>
                  <a:pt x="2172" y="13109"/>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rgbClr val="008000"/>
          </a:solidFill>
          <a:ln w="9525">
            <a:solidFill>
              <a:srgbClr val="000000"/>
            </a:solidFill>
            <a:miter lim="800000"/>
            <a:headEnd/>
            <a:tailEnd/>
          </a:ln>
          <a:effectLst>
            <a:outerShdw blurRad="63500" dist="107763" dir="2700000" algn="ctr" rotWithShape="0">
              <a:srgbClr val="000000">
                <a:alpha val="74998"/>
              </a:srgbClr>
            </a:outerShdw>
          </a:effectLst>
        </p:spPr>
        <p:txBody>
          <a:bodyPr/>
          <a:lstStyle/>
          <a:p>
            <a:endParaRPr lang="en-US"/>
          </a:p>
        </p:txBody>
      </p:sp>
      <p:sp>
        <p:nvSpPr>
          <p:cNvPr id="838680" name="Cloud"/>
          <p:cNvSpPr>
            <a:spLocks noChangeAspect="1" noEditPoints="1" noChangeArrowheads="1"/>
          </p:cNvSpPr>
          <p:nvPr/>
        </p:nvSpPr>
        <p:spPr bwMode="auto">
          <a:xfrm rot="-5400000">
            <a:off x="7848600" y="1419226"/>
            <a:ext cx="1550987" cy="1039812"/>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1" y="8613"/>
                  <a:pt x="-1" y="10137"/>
                </a:cubicBezTo>
                <a:cubicBezTo>
                  <a:pt x="-1" y="11192"/>
                  <a:pt x="409" y="12169"/>
                  <a:pt x="1074" y="12702"/>
                </a:cubicBezTo>
                <a:lnTo>
                  <a:pt x="1063" y="12668"/>
                </a:lnTo>
                <a:cubicBezTo>
                  <a:pt x="685" y="13217"/>
                  <a:pt x="474" y="13940"/>
                  <a:pt x="474" y="14690"/>
                </a:cubicBezTo>
                <a:cubicBezTo>
                  <a:pt x="475" y="16325"/>
                  <a:pt x="1451" y="17650"/>
                  <a:pt x="2655" y="17650"/>
                </a:cubicBezTo>
                <a:cubicBezTo>
                  <a:pt x="2739" y="17650"/>
                  <a:pt x="2824" y="17643"/>
                  <a:pt x="2909" y="17629"/>
                </a:cubicBezTo>
                <a:lnTo>
                  <a:pt x="2897" y="17649"/>
                </a:lnTo>
                <a:cubicBezTo>
                  <a:pt x="3585" y="19288"/>
                  <a:pt x="4863" y="20299"/>
                  <a:pt x="6247" y="20299"/>
                </a:cubicBezTo>
                <a:cubicBezTo>
                  <a:pt x="6947" y="20299"/>
                  <a:pt x="7635" y="20039"/>
                  <a:pt x="8235" y="19546"/>
                </a:cubicBezTo>
                <a:lnTo>
                  <a:pt x="8229" y="19550"/>
                </a:lnTo>
                <a:cubicBezTo>
                  <a:pt x="8855" y="20829"/>
                  <a:pt x="9908" y="21596"/>
                  <a:pt x="11036" y="21596"/>
                </a:cubicBezTo>
                <a:cubicBezTo>
                  <a:pt x="12523" y="21596"/>
                  <a:pt x="13836" y="20267"/>
                  <a:pt x="14267" y="18324"/>
                </a:cubicBezTo>
                <a:lnTo>
                  <a:pt x="14270" y="18350"/>
                </a:lnTo>
                <a:cubicBezTo>
                  <a:pt x="14730" y="18740"/>
                  <a:pt x="15260" y="18946"/>
                  <a:pt x="15802" y="18946"/>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1"/>
                  <a:pt x="16758" y="-1"/>
                </a:cubicBezTo>
                <a:cubicBezTo>
                  <a:pt x="16044" y="-1"/>
                  <a:pt x="15367" y="426"/>
                  <a:pt x="14905" y="1165"/>
                </a:cubicBezTo>
                <a:lnTo>
                  <a:pt x="14909" y="1170"/>
                </a:lnTo>
                <a:cubicBezTo>
                  <a:pt x="14497" y="432"/>
                  <a:pt x="13855" y="-1"/>
                  <a:pt x="13174" y="-1"/>
                </a:cubicBezTo>
                <a:cubicBezTo>
                  <a:pt x="12347" y="-1"/>
                  <a:pt x="11590" y="637"/>
                  <a:pt x="11221" y="1645"/>
                </a:cubicBezTo>
                <a:lnTo>
                  <a:pt x="11229" y="1694"/>
                </a:lnTo>
                <a:cubicBezTo>
                  <a:pt x="10730" y="1024"/>
                  <a:pt x="10058" y="649"/>
                  <a:pt x="9358" y="649"/>
                </a:cubicBezTo>
                <a:cubicBezTo>
                  <a:pt x="8372" y="649"/>
                  <a:pt x="7466" y="1391"/>
                  <a:pt x="7003" y="2578"/>
                </a:cubicBezTo>
                <a:lnTo>
                  <a:pt x="6995" y="2602"/>
                </a:lnTo>
                <a:cubicBezTo>
                  <a:pt x="6477" y="2189"/>
                  <a:pt x="5888" y="1971"/>
                  <a:pt x="5288" y="1971"/>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09"/>
                  <a:pt x="2172" y="13109"/>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rgbClr val="008000"/>
          </a:solidFill>
          <a:ln w="9525">
            <a:solidFill>
              <a:srgbClr val="000000"/>
            </a:solidFill>
            <a:miter lim="800000"/>
            <a:headEnd/>
            <a:tailEnd/>
          </a:ln>
          <a:effectLst>
            <a:outerShdw blurRad="63500" dist="107763" dir="2700000" algn="ctr" rotWithShape="0">
              <a:srgbClr val="000000">
                <a:alpha val="74998"/>
              </a:srgbClr>
            </a:outerShdw>
          </a:effectLst>
        </p:spPr>
        <p:txBody>
          <a:bodyPr/>
          <a:lstStyle/>
          <a:p>
            <a:endParaRPr lang="en-US"/>
          </a:p>
        </p:txBody>
      </p:sp>
      <p:sp>
        <p:nvSpPr>
          <p:cNvPr id="838681" name="Oval 25"/>
          <p:cNvSpPr>
            <a:spLocks noChangeArrowheads="1"/>
          </p:cNvSpPr>
          <p:nvPr/>
        </p:nvSpPr>
        <p:spPr bwMode="auto">
          <a:xfrm>
            <a:off x="2498725" y="3582988"/>
            <a:ext cx="346075" cy="306387"/>
          </a:xfrm>
          <a:prstGeom prst="ellipse">
            <a:avLst/>
          </a:prstGeom>
          <a:solidFill>
            <a:srgbClr val="FFCC99"/>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838682" name="Oval 26"/>
          <p:cNvSpPr>
            <a:spLocks noChangeArrowheads="1"/>
          </p:cNvSpPr>
          <p:nvPr/>
        </p:nvSpPr>
        <p:spPr bwMode="auto">
          <a:xfrm>
            <a:off x="2652713" y="3736975"/>
            <a:ext cx="346075" cy="306388"/>
          </a:xfrm>
          <a:prstGeom prst="ellipse">
            <a:avLst/>
          </a:prstGeom>
          <a:solidFill>
            <a:srgbClr val="FFCC99"/>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838683" name="Oval 27"/>
          <p:cNvSpPr>
            <a:spLocks noChangeArrowheads="1"/>
          </p:cNvSpPr>
          <p:nvPr/>
        </p:nvSpPr>
        <p:spPr bwMode="auto">
          <a:xfrm>
            <a:off x="2806700" y="3890963"/>
            <a:ext cx="346075" cy="306387"/>
          </a:xfrm>
          <a:prstGeom prst="ellipse">
            <a:avLst/>
          </a:prstGeom>
          <a:solidFill>
            <a:srgbClr val="FFCC99"/>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838684" name="Oval 28"/>
          <p:cNvSpPr>
            <a:spLocks noChangeArrowheads="1"/>
          </p:cNvSpPr>
          <p:nvPr/>
        </p:nvSpPr>
        <p:spPr bwMode="auto">
          <a:xfrm>
            <a:off x="2960688" y="4044950"/>
            <a:ext cx="346075" cy="306388"/>
          </a:xfrm>
          <a:prstGeom prst="ellipse">
            <a:avLst/>
          </a:prstGeom>
          <a:solidFill>
            <a:srgbClr val="FFCC99"/>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838685" name="Oval 29"/>
          <p:cNvSpPr>
            <a:spLocks noChangeArrowheads="1"/>
          </p:cNvSpPr>
          <p:nvPr/>
        </p:nvSpPr>
        <p:spPr bwMode="auto">
          <a:xfrm>
            <a:off x="8604250" y="4197350"/>
            <a:ext cx="346075" cy="306388"/>
          </a:xfrm>
          <a:prstGeom prst="ellipse">
            <a:avLst/>
          </a:prstGeom>
          <a:solidFill>
            <a:srgbClr val="FFCC99"/>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838686" name="Oval 30"/>
          <p:cNvSpPr>
            <a:spLocks noChangeArrowheads="1"/>
          </p:cNvSpPr>
          <p:nvPr/>
        </p:nvSpPr>
        <p:spPr bwMode="auto">
          <a:xfrm>
            <a:off x="8335963" y="4119563"/>
            <a:ext cx="346075" cy="306387"/>
          </a:xfrm>
          <a:prstGeom prst="ellipse">
            <a:avLst/>
          </a:prstGeom>
          <a:solidFill>
            <a:srgbClr val="FFCC99"/>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838687" name="Oval 31"/>
          <p:cNvSpPr>
            <a:spLocks noChangeArrowheads="1"/>
          </p:cNvSpPr>
          <p:nvPr/>
        </p:nvSpPr>
        <p:spPr bwMode="auto">
          <a:xfrm>
            <a:off x="8067675" y="4081463"/>
            <a:ext cx="346075" cy="306387"/>
          </a:xfrm>
          <a:prstGeom prst="ellipse">
            <a:avLst/>
          </a:prstGeom>
          <a:solidFill>
            <a:srgbClr val="FFCC99"/>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838688" name="plant"/>
          <p:cNvSpPr>
            <a:spLocks noEditPoints="1" noChangeArrowheads="1"/>
          </p:cNvSpPr>
          <p:nvPr/>
        </p:nvSpPr>
        <p:spPr bwMode="auto">
          <a:xfrm>
            <a:off x="2843213" y="1547813"/>
            <a:ext cx="1809750" cy="1809750"/>
          </a:xfrm>
          <a:custGeom>
            <a:avLst/>
            <a:gdLst>
              <a:gd name="T0" fmla="*/ 0 w 21600"/>
              <a:gd name="T1" fmla="*/ 0 h 21600"/>
              <a:gd name="T2" fmla="*/ 10800 w 21600"/>
              <a:gd name="T3" fmla="*/ 0 h 21600"/>
              <a:gd name="T4" fmla="*/ 21600 w 21600"/>
              <a:gd name="T5" fmla="*/ 0 h 21600"/>
              <a:gd name="T6" fmla="*/ 21600 w 21600"/>
              <a:gd name="T7" fmla="*/ 10800 h 21600"/>
              <a:gd name="T8" fmla="*/ 21600 w 21600"/>
              <a:gd name="T9" fmla="*/ 21600 h 21600"/>
              <a:gd name="T10" fmla="*/ 10800 w 21600"/>
              <a:gd name="T11" fmla="*/ 21600 h 21600"/>
              <a:gd name="T12" fmla="*/ 0 w 21600"/>
              <a:gd name="T13" fmla="*/ 21600 h 21600"/>
              <a:gd name="T14" fmla="*/ 0 w 21600"/>
              <a:gd name="T15" fmla="*/ 10800 h 21600"/>
              <a:gd name="T16" fmla="*/ 7100 w 21600"/>
              <a:gd name="T17" fmla="*/ 10092 h 21600"/>
              <a:gd name="T18" fmla="*/ 14545 w 21600"/>
              <a:gd name="T19" fmla="*/ 13573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9368" y="9002"/>
                </a:moveTo>
                <a:lnTo>
                  <a:pt x="9254" y="8422"/>
                </a:lnTo>
                <a:lnTo>
                  <a:pt x="9139" y="7935"/>
                </a:lnTo>
                <a:lnTo>
                  <a:pt x="8819" y="7355"/>
                </a:lnTo>
                <a:lnTo>
                  <a:pt x="8475" y="6728"/>
                </a:lnTo>
                <a:lnTo>
                  <a:pt x="8040" y="6287"/>
                </a:lnTo>
                <a:lnTo>
                  <a:pt x="7421" y="5707"/>
                </a:lnTo>
                <a:lnTo>
                  <a:pt x="6574" y="5429"/>
                </a:lnTo>
                <a:lnTo>
                  <a:pt x="5452" y="5313"/>
                </a:lnTo>
                <a:lnTo>
                  <a:pt x="4856" y="5220"/>
                </a:lnTo>
                <a:lnTo>
                  <a:pt x="4169" y="5220"/>
                </a:lnTo>
                <a:lnTo>
                  <a:pt x="3665" y="5104"/>
                </a:lnTo>
                <a:lnTo>
                  <a:pt x="3001" y="4872"/>
                </a:lnTo>
                <a:lnTo>
                  <a:pt x="2497" y="4756"/>
                </a:lnTo>
                <a:lnTo>
                  <a:pt x="2062" y="4408"/>
                </a:lnTo>
                <a:lnTo>
                  <a:pt x="1603" y="4083"/>
                </a:lnTo>
                <a:lnTo>
                  <a:pt x="1283" y="3689"/>
                </a:lnTo>
                <a:lnTo>
                  <a:pt x="1283" y="4315"/>
                </a:lnTo>
                <a:lnTo>
                  <a:pt x="1489" y="5104"/>
                </a:lnTo>
                <a:lnTo>
                  <a:pt x="1832" y="6055"/>
                </a:lnTo>
                <a:lnTo>
                  <a:pt x="2382" y="6914"/>
                </a:lnTo>
                <a:lnTo>
                  <a:pt x="2680" y="7471"/>
                </a:lnTo>
                <a:lnTo>
                  <a:pt x="3115" y="7935"/>
                </a:lnTo>
                <a:lnTo>
                  <a:pt x="3573" y="8213"/>
                </a:lnTo>
                <a:lnTo>
                  <a:pt x="4077" y="8654"/>
                </a:lnTo>
                <a:lnTo>
                  <a:pt x="4627" y="9002"/>
                </a:lnTo>
                <a:lnTo>
                  <a:pt x="5245" y="9234"/>
                </a:lnTo>
                <a:lnTo>
                  <a:pt x="6024" y="9443"/>
                </a:lnTo>
                <a:lnTo>
                  <a:pt x="6757" y="9628"/>
                </a:lnTo>
                <a:lnTo>
                  <a:pt x="5177" y="10069"/>
                </a:lnTo>
                <a:lnTo>
                  <a:pt x="3963" y="10649"/>
                </a:lnTo>
                <a:lnTo>
                  <a:pt x="3344" y="11044"/>
                </a:lnTo>
                <a:lnTo>
                  <a:pt x="2886" y="11600"/>
                </a:lnTo>
                <a:lnTo>
                  <a:pt x="2497" y="12041"/>
                </a:lnTo>
                <a:lnTo>
                  <a:pt x="1947" y="12343"/>
                </a:lnTo>
                <a:lnTo>
                  <a:pt x="1168" y="12668"/>
                </a:lnTo>
                <a:lnTo>
                  <a:pt x="0" y="12900"/>
                </a:lnTo>
                <a:lnTo>
                  <a:pt x="435" y="13248"/>
                </a:lnTo>
                <a:lnTo>
                  <a:pt x="779" y="13456"/>
                </a:lnTo>
                <a:lnTo>
                  <a:pt x="1283" y="13642"/>
                </a:lnTo>
                <a:lnTo>
                  <a:pt x="1718" y="13758"/>
                </a:lnTo>
                <a:lnTo>
                  <a:pt x="2680" y="13851"/>
                </a:lnTo>
                <a:lnTo>
                  <a:pt x="3573" y="13758"/>
                </a:lnTo>
                <a:lnTo>
                  <a:pt x="4512" y="13526"/>
                </a:lnTo>
                <a:lnTo>
                  <a:pt x="5360" y="13248"/>
                </a:lnTo>
                <a:lnTo>
                  <a:pt x="6139" y="12900"/>
                </a:lnTo>
                <a:lnTo>
                  <a:pt x="6757" y="12552"/>
                </a:lnTo>
                <a:lnTo>
                  <a:pt x="6459" y="13132"/>
                </a:lnTo>
                <a:lnTo>
                  <a:pt x="6139" y="13642"/>
                </a:lnTo>
                <a:lnTo>
                  <a:pt x="5910" y="14199"/>
                </a:lnTo>
                <a:lnTo>
                  <a:pt x="5681" y="14663"/>
                </a:lnTo>
                <a:lnTo>
                  <a:pt x="5681" y="15150"/>
                </a:lnTo>
                <a:lnTo>
                  <a:pt x="5681" y="15730"/>
                </a:lnTo>
                <a:lnTo>
                  <a:pt x="5681" y="16241"/>
                </a:lnTo>
                <a:lnTo>
                  <a:pt x="5795" y="16913"/>
                </a:lnTo>
                <a:lnTo>
                  <a:pt x="5910" y="17586"/>
                </a:lnTo>
                <a:lnTo>
                  <a:pt x="5910" y="18213"/>
                </a:lnTo>
                <a:lnTo>
                  <a:pt x="5795" y="18885"/>
                </a:lnTo>
                <a:lnTo>
                  <a:pt x="5566" y="19396"/>
                </a:lnTo>
                <a:lnTo>
                  <a:pt x="5245" y="19976"/>
                </a:lnTo>
                <a:lnTo>
                  <a:pt x="4971" y="20370"/>
                </a:lnTo>
                <a:lnTo>
                  <a:pt x="4512" y="20811"/>
                </a:lnTo>
                <a:lnTo>
                  <a:pt x="4077" y="21043"/>
                </a:lnTo>
                <a:lnTo>
                  <a:pt x="5177" y="20927"/>
                </a:lnTo>
                <a:lnTo>
                  <a:pt x="6253" y="20486"/>
                </a:lnTo>
                <a:lnTo>
                  <a:pt x="7421" y="19976"/>
                </a:lnTo>
                <a:lnTo>
                  <a:pt x="8361" y="19187"/>
                </a:lnTo>
                <a:lnTo>
                  <a:pt x="8819" y="18769"/>
                </a:lnTo>
                <a:lnTo>
                  <a:pt x="9139" y="18213"/>
                </a:lnTo>
                <a:lnTo>
                  <a:pt x="9437" y="17772"/>
                </a:lnTo>
                <a:lnTo>
                  <a:pt x="9643" y="17261"/>
                </a:lnTo>
                <a:lnTo>
                  <a:pt x="9872" y="16681"/>
                </a:lnTo>
                <a:lnTo>
                  <a:pt x="9872" y="16171"/>
                </a:lnTo>
                <a:lnTo>
                  <a:pt x="9872" y="15614"/>
                </a:lnTo>
                <a:lnTo>
                  <a:pt x="9758" y="15057"/>
                </a:lnTo>
                <a:lnTo>
                  <a:pt x="10216" y="15498"/>
                </a:lnTo>
                <a:lnTo>
                  <a:pt x="10537" y="16241"/>
                </a:lnTo>
                <a:lnTo>
                  <a:pt x="10834" y="17145"/>
                </a:lnTo>
                <a:lnTo>
                  <a:pt x="11041" y="18213"/>
                </a:lnTo>
                <a:lnTo>
                  <a:pt x="11155" y="19187"/>
                </a:lnTo>
                <a:lnTo>
                  <a:pt x="11155" y="20185"/>
                </a:lnTo>
                <a:lnTo>
                  <a:pt x="11155" y="20579"/>
                </a:lnTo>
                <a:lnTo>
                  <a:pt x="11041" y="21043"/>
                </a:lnTo>
                <a:lnTo>
                  <a:pt x="10926" y="21391"/>
                </a:lnTo>
                <a:lnTo>
                  <a:pt x="10766" y="21600"/>
                </a:lnTo>
                <a:lnTo>
                  <a:pt x="11499" y="21484"/>
                </a:lnTo>
                <a:lnTo>
                  <a:pt x="12323" y="21043"/>
                </a:lnTo>
                <a:lnTo>
                  <a:pt x="13102" y="20370"/>
                </a:lnTo>
                <a:lnTo>
                  <a:pt x="13606" y="19628"/>
                </a:lnTo>
                <a:lnTo>
                  <a:pt x="13950" y="19071"/>
                </a:lnTo>
                <a:lnTo>
                  <a:pt x="14064" y="18677"/>
                </a:lnTo>
                <a:lnTo>
                  <a:pt x="14179" y="18097"/>
                </a:lnTo>
                <a:lnTo>
                  <a:pt x="14293" y="17586"/>
                </a:lnTo>
                <a:lnTo>
                  <a:pt x="14179" y="16913"/>
                </a:lnTo>
                <a:lnTo>
                  <a:pt x="14064" y="16241"/>
                </a:lnTo>
                <a:lnTo>
                  <a:pt x="13835" y="15614"/>
                </a:lnTo>
                <a:lnTo>
                  <a:pt x="13560" y="14872"/>
                </a:lnTo>
                <a:lnTo>
                  <a:pt x="13950" y="14941"/>
                </a:lnTo>
                <a:lnTo>
                  <a:pt x="14408" y="15150"/>
                </a:lnTo>
                <a:lnTo>
                  <a:pt x="14843" y="15266"/>
                </a:lnTo>
                <a:lnTo>
                  <a:pt x="15232" y="15614"/>
                </a:lnTo>
                <a:lnTo>
                  <a:pt x="15576" y="15846"/>
                </a:lnTo>
                <a:lnTo>
                  <a:pt x="15897" y="16171"/>
                </a:lnTo>
                <a:lnTo>
                  <a:pt x="16126" y="16473"/>
                </a:lnTo>
                <a:lnTo>
                  <a:pt x="16240" y="16913"/>
                </a:lnTo>
                <a:lnTo>
                  <a:pt x="16515" y="17261"/>
                </a:lnTo>
                <a:lnTo>
                  <a:pt x="17088" y="17586"/>
                </a:lnTo>
                <a:lnTo>
                  <a:pt x="17798" y="17865"/>
                </a:lnTo>
                <a:lnTo>
                  <a:pt x="18576" y="18097"/>
                </a:lnTo>
                <a:lnTo>
                  <a:pt x="19424" y="18213"/>
                </a:lnTo>
                <a:lnTo>
                  <a:pt x="20317" y="18213"/>
                </a:lnTo>
                <a:lnTo>
                  <a:pt x="21050" y="18213"/>
                </a:lnTo>
                <a:lnTo>
                  <a:pt x="21600" y="17865"/>
                </a:lnTo>
                <a:lnTo>
                  <a:pt x="21165" y="17656"/>
                </a:lnTo>
                <a:lnTo>
                  <a:pt x="20592" y="17470"/>
                </a:lnTo>
                <a:lnTo>
                  <a:pt x="20088" y="17029"/>
                </a:lnTo>
                <a:lnTo>
                  <a:pt x="19653" y="16681"/>
                </a:lnTo>
                <a:lnTo>
                  <a:pt x="19195" y="16241"/>
                </a:lnTo>
                <a:lnTo>
                  <a:pt x="18920" y="15962"/>
                </a:lnTo>
                <a:lnTo>
                  <a:pt x="18576" y="15498"/>
                </a:lnTo>
                <a:lnTo>
                  <a:pt x="18576" y="15057"/>
                </a:lnTo>
                <a:lnTo>
                  <a:pt x="18485" y="14756"/>
                </a:lnTo>
                <a:lnTo>
                  <a:pt x="18256" y="14199"/>
                </a:lnTo>
                <a:lnTo>
                  <a:pt x="17912" y="13526"/>
                </a:lnTo>
                <a:lnTo>
                  <a:pt x="17523" y="13016"/>
                </a:lnTo>
                <a:lnTo>
                  <a:pt x="16973" y="12436"/>
                </a:lnTo>
                <a:lnTo>
                  <a:pt x="16355" y="12041"/>
                </a:lnTo>
                <a:lnTo>
                  <a:pt x="16011" y="11832"/>
                </a:lnTo>
                <a:lnTo>
                  <a:pt x="15690" y="11716"/>
                </a:lnTo>
                <a:lnTo>
                  <a:pt x="15232" y="11716"/>
                </a:lnTo>
                <a:lnTo>
                  <a:pt x="14843" y="11716"/>
                </a:lnTo>
                <a:lnTo>
                  <a:pt x="15461" y="11252"/>
                </a:lnTo>
                <a:lnTo>
                  <a:pt x="16126" y="10858"/>
                </a:lnTo>
                <a:lnTo>
                  <a:pt x="16973" y="10649"/>
                </a:lnTo>
                <a:lnTo>
                  <a:pt x="17798" y="10417"/>
                </a:lnTo>
                <a:lnTo>
                  <a:pt x="18806" y="10301"/>
                </a:lnTo>
                <a:lnTo>
                  <a:pt x="19653" y="10301"/>
                </a:lnTo>
                <a:lnTo>
                  <a:pt x="20478" y="10417"/>
                </a:lnTo>
                <a:lnTo>
                  <a:pt x="21256" y="10533"/>
                </a:lnTo>
                <a:lnTo>
                  <a:pt x="20707" y="9837"/>
                </a:lnTo>
                <a:lnTo>
                  <a:pt x="19859" y="9234"/>
                </a:lnTo>
                <a:lnTo>
                  <a:pt x="18806" y="8538"/>
                </a:lnTo>
                <a:lnTo>
                  <a:pt x="17637" y="8144"/>
                </a:lnTo>
                <a:lnTo>
                  <a:pt x="16973" y="8027"/>
                </a:lnTo>
                <a:lnTo>
                  <a:pt x="16355" y="7935"/>
                </a:lnTo>
                <a:lnTo>
                  <a:pt x="15805" y="7935"/>
                </a:lnTo>
                <a:lnTo>
                  <a:pt x="15118" y="8027"/>
                </a:lnTo>
                <a:lnTo>
                  <a:pt x="14614" y="8144"/>
                </a:lnTo>
                <a:lnTo>
                  <a:pt x="14064" y="8422"/>
                </a:lnTo>
                <a:lnTo>
                  <a:pt x="13606" y="8886"/>
                </a:lnTo>
                <a:lnTo>
                  <a:pt x="13217" y="9327"/>
                </a:lnTo>
                <a:lnTo>
                  <a:pt x="13606" y="8538"/>
                </a:lnTo>
                <a:lnTo>
                  <a:pt x="13950" y="7935"/>
                </a:lnTo>
                <a:lnTo>
                  <a:pt x="14293" y="7123"/>
                </a:lnTo>
                <a:lnTo>
                  <a:pt x="14499" y="6519"/>
                </a:lnTo>
                <a:lnTo>
                  <a:pt x="14614" y="5823"/>
                </a:lnTo>
                <a:lnTo>
                  <a:pt x="14614" y="5220"/>
                </a:lnTo>
                <a:lnTo>
                  <a:pt x="14408" y="4524"/>
                </a:lnTo>
                <a:lnTo>
                  <a:pt x="14064" y="3898"/>
                </a:lnTo>
                <a:lnTo>
                  <a:pt x="13606" y="3225"/>
                </a:lnTo>
                <a:lnTo>
                  <a:pt x="13331" y="2598"/>
                </a:lnTo>
                <a:lnTo>
                  <a:pt x="13102" y="2042"/>
                </a:lnTo>
                <a:lnTo>
                  <a:pt x="12896" y="1485"/>
                </a:lnTo>
                <a:lnTo>
                  <a:pt x="12781" y="1090"/>
                </a:lnTo>
                <a:lnTo>
                  <a:pt x="12667" y="626"/>
                </a:lnTo>
                <a:lnTo>
                  <a:pt x="12667" y="278"/>
                </a:lnTo>
                <a:lnTo>
                  <a:pt x="12667" y="0"/>
                </a:lnTo>
                <a:lnTo>
                  <a:pt x="12163" y="394"/>
                </a:lnTo>
                <a:lnTo>
                  <a:pt x="11728" y="974"/>
                </a:lnTo>
                <a:lnTo>
                  <a:pt x="11155" y="1601"/>
                </a:lnTo>
                <a:lnTo>
                  <a:pt x="10766" y="2390"/>
                </a:lnTo>
                <a:lnTo>
                  <a:pt x="10330" y="3109"/>
                </a:lnTo>
                <a:lnTo>
                  <a:pt x="10101" y="3898"/>
                </a:lnTo>
                <a:lnTo>
                  <a:pt x="9987" y="4524"/>
                </a:lnTo>
                <a:lnTo>
                  <a:pt x="10101" y="5220"/>
                </a:lnTo>
                <a:lnTo>
                  <a:pt x="10216" y="5823"/>
                </a:lnTo>
                <a:lnTo>
                  <a:pt x="10330" y="6403"/>
                </a:lnTo>
                <a:lnTo>
                  <a:pt x="10330" y="6914"/>
                </a:lnTo>
                <a:lnTo>
                  <a:pt x="10216" y="7471"/>
                </a:lnTo>
                <a:lnTo>
                  <a:pt x="10101" y="7935"/>
                </a:lnTo>
                <a:lnTo>
                  <a:pt x="9872" y="8329"/>
                </a:lnTo>
                <a:lnTo>
                  <a:pt x="9643" y="8654"/>
                </a:lnTo>
                <a:lnTo>
                  <a:pt x="9368" y="9002"/>
                </a:lnTo>
                <a:close/>
              </a:path>
            </a:pathLst>
          </a:custGeom>
          <a:solidFill>
            <a:srgbClr val="008000"/>
          </a:solidFill>
          <a:ln w="9525">
            <a:solidFill>
              <a:srgbClr val="000000"/>
            </a:solidFill>
            <a:miter lim="800000"/>
            <a:headEnd/>
            <a:tailEnd/>
          </a:ln>
          <a:effectLst>
            <a:outerShdw blurRad="63500" dist="107763" dir="2700000" algn="ctr" rotWithShape="0">
              <a:srgbClr val="000000">
                <a:alpha val="74998"/>
              </a:srgbClr>
            </a:outerShdw>
          </a:effectLst>
        </p:spPr>
        <p:txBody>
          <a:bodyPr/>
          <a:lstStyle/>
          <a:p>
            <a:endParaRPr lang="en-US"/>
          </a:p>
        </p:txBody>
      </p:sp>
      <p:sp>
        <p:nvSpPr>
          <p:cNvPr id="838689" name="AutoShape 33"/>
          <p:cNvSpPr>
            <a:spLocks noChangeArrowheads="1"/>
          </p:cNvSpPr>
          <p:nvPr/>
        </p:nvSpPr>
        <p:spPr bwMode="auto">
          <a:xfrm>
            <a:off x="2382838" y="4235450"/>
            <a:ext cx="914400" cy="914400"/>
          </a:xfrm>
          <a:prstGeom prst="irregularSeal1">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838690" name="AutoShape 34"/>
          <p:cNvSpPr>
            <a:spLocks noChangeArrowheads="1"/>
          </p:cNvSpPr>
          <p:nvPr/>
        </p:nvSpPr>
        <p:spPr bwMode="auto">
          <a:xfrm>
            <a:off x="5838825" y="4427538"/>
            <a:ext cx="914400" cy="914400"/>
          </a:xfrm>
          <a:prstGeom prst="irregularSeal1">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838691" name="AutoShape 35"/>
          <p:cNvSpPr>
            <a:spLocks noChangeArrowheads="1"/>
          </p:cNvSpPr>
          <p:nvPr/>
        </p:nvSpPr>
        <p:spPr bwMode="auto">
          <a:xfrm>
            <a:off x="6070600" y="5118100"/>
            <a:ext cx="914400" cy="914400"/>
          </a:xfrm>
          <a:prstGeom prst="irregularSeal1">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838692" name="AutoShape 36"/>
          <p:cNvSpPr>
            <a:spLocks noChangeArrowheads="1"/>
          </p:cNvSpPr>
          <p:nvPr/>
        </p:nvSpPr>
        <p:spPr bwMode="auto">
          <a:xfrm>
            <a:off x="5878513" y="5618163"/>
            <a:ext cx="914400" cy="914400"/>
          </a:xfrm>
          <a:prstGeom prst="irregularSeal1">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838693" name="AutoShape 37"/>
          <p:cNvSpPr>
            <a:spLocks noChangeArrowheads="1"/>
          </p:cNvSpPr>
          <p:nvPr/>
        </p:nvSpPr>
        <p:spPr bwMode="auto">
          <a:xfrm>
            <a:off x="4495800" y="5310188"/>
            <a:ext cx="914400" cy="914400"/>
          </a:xfrm>
          <a:prstGeom prst="irregularSeal1">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838694" name="AutoShape 38"/>
          <p:cNvSpPr>
            <a:spLocks noChangeArrowheads="1"/>
          </p:cNvSpPr>
          <p:nvPr/>
        </p:nvSpPr>
        <p:spPr bwMode="auto">
          <a:xfrm>
            <a:off x="4918075" y="5772150"/>
            <a:ext cx="914400" cy="914400"/>
          </a:xfrm>
          <a:prstGeom prst="irregularSeal1">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838695" name="plant"/>
          <p:cNvSpPr>
            <a:spLocks noEditPoints="1" noChangeArrowheads="1"/>
          </p:cNvSpPr>
          <p:nvPr/>
        </p:nvSpPr>
        <p:spPr bwMode="auto">
          <a:xfrm>
            <a:off x="4802188" y="4389438"/>
            <a:ext cx="1809750" cy="1809750"/>
          </a:xfrm>
          <a:custGeom>
            <a:avLst/>
            <a:gdLst>
              <a:gd name="T0" fmla="*/ 0 w 21600"/>
              <a:gd name="T1" fmla="*/ 0 h 21600"/>
              <a:gd name="T2" fmla="*/ 10800 w 21600"/>
              <a:gd name="T3" fmla="*/ 0 h 21600"/>
              <a:gd name="T4" fmla="*/ 21600 w 21600"/>
              <a:gd name="T5" fmla="*/ 0 h 21600"/>
              <a:gd name="T6" fmla="*/ 21600 w 21600"/>
              <a:gd name="T7" fmla="*/ 10800 h 21600"/>
              <a:gd name="T8" fmla="*/ 21600 w 21600"/>
              <a:gd name="T9" fmla="*/ 21600 h 21600"/>
              <a:gd name="T10" fmla="*/ 10800 w 21600"/>
              <a:gd name="T11" fmla="*/ 21600 h 21600"/>
              <a:gd name="T12" fmla="*/ 0 w 21600"/>
              <a:gd name="T13" fmla="*/ 21600 h 21600"/>
              <a:gd name="T14" fmla="*/ 0 w 21600"/>
              <a:gd name="T15" fmla="*/ 10800 h 21600"/>
              <a:gd name="T16" fmla="*/ 7100 w 21600"/>
              <a:gd name="T17" fmla="*/ 10092 h 21600"/>
              <a:gd name="T18" fmla="*/ 14545 w 21600"/>
              <a:gd name="T19" fmla="*/ 13573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9368" y="9002"/>
                </a:moveTo>
                <a:lnTo>
                  <a:pt x="9254" y="8422"/>
                </a:lnTo>
                <a:lnTo>
                  <a:pt x="9139" y="7935"/>
                </a:lnTo>
                <a:lnTo>
                  <a:pt x="8819" y="7355"/>
                </a:lnTo>
                <a:lnTo>
                  <a:pt x="8475" y="6728"/>
                </a:lnTo>
                <a:lnTo>
                  <a:pt x="8040" y="6287"/>
                </a:lnTo>
                <a:lnTo>
                  <a:pt x="7421" y="5707"/>
                </a:lnTo>
                <a:lnTo>
                  <a:pt x="6574" y="5429"/>
                </a:lnTo>
                <a:lnTo>
                  <a:pt x="5452" y="5313"/>
                </a:lnTo>
                <a:lnTo>
                  <a:pt x="4856" y="5220"/>
                </a:lnTo>
                <a:lnTo>
                  <a:pt x="4169" y="5220"/>
                </a:lnTo>
                <a:lnTo>
                  <a:pt x="3665" y="5104"/>
                </a:lnTo>
                <a:lnTo>
                  <a:pt x="3001" y="4872"/>
                </a:lnTo>
                <a:lnTo>
                  <a:pt x="2497" y="4756"/>
                </a:lnTo>
                <a:lnTo>
                  <a:pt x="2062" y="4408"/>
                </a:lnTo>
                <a:lnTo>
                  <a:pt x="1603" y="4083"/>
                </a:lnTo>
                <a:lnTo>
                  <a:pt x="1283" y="3689"/>
                </a:lnTo>
                <a:lnTo>
                  <a:pt x="1283" y="4315"/>
                </a:lnTo>
                <a:lnTo>
                  <a:pt x="1489" y="5104"/>
                </a:lnTo>
                <a:lnTo>
                  <a:pt x="1832" y="6055"/>
                </a:lnTo>
                <a:lnTo>
                  <a:pt x="2382" y="6914"/>
                </a:lnTo>
                <a:lnTo>
                  <a:pt x="2680" y="7471"/>
                </a:lnTo>
                <a:lnTo>
                  <a:pt x="3115" y="7935"/>
                </a:lnTo>
                <a:lnTo>
                  <a:pt x="3573" y="8213"/>
                </a:lnTo>
                <a:lnTo>
                  <a:pt x="4077" y="8654"/>
                </a:lnTo>
                <a:lnTo>
                  <a:pt x="4627" y="9002"/>
                </a:lnTo>
                <a:lnTo>
                  <a:pt x="5245" y="9234"/>
                </a:lnTo>
                <a:lnTo>
                  <a:pt x="6024" y="9443"/>
                </a:lnTo>
                <a:lnTo>
                  <a:pt x="6757" y="9628"/>
                </a:lnTo>
                <a:lnTo>
                  <a:pt x="5177" y="10069"/>
                </a:lnTo>
                <a:lnTo>
                  <a:pt x="3963" y="10649"/>
                </a:lnTo>
                <a:lnTo>
                  <a:pt x="3344" y="11044"/>
                </a:lnTo>
                <a:lnTo>
                  <a:pt x="2886" y="11600"/>
                </a:lnTo>
                <a:lnTo>
                  <a:pt x="2497" y="12041"/>
                </a:lnTo>
                <a:lnTo>
                  <a:pt x="1947" y="12343"/>
                </a:lnTo>
                <a:lnTo>
                  <a:pt x="1168" y="12668"/>
                </a:lnTo>
                <a:lnTo>
                  <a:pt x="0" y="12900"/>
                </a:lnTo>
                <a:lnTo>
                  <a:pt x="435" y="13248"/>
                </a:lnTo>
                <a:lnTo>
                  <a:pt x="779" y="13456"/>
                </a:lnTo>
                <a:lnTo>
                  <a:pt x="1283" y="13642"/>
                </a:lnTo>
                <a:lnTo>
                  <a:pt x="1718" y="13758"/>
                </a:lnTo>
                <a:lnTo>
                  <a:pt x="2680" y="13851"/>
                </a:lnTo>
                <a:lnTo>
                  <a:pt x="3573" y="13758"/>
                </a:lnTo>
                <a:lnTo>
                  <a:pt x="4512" y="13526"/>
                </a:lnTo>
                <a:lnTo>
                  <a:pt x="5360" y="13248"/>
                </a:lnTo>
                <a:lnTo>
                  <a:pt x="6139" y="12900"/>
                </a:lnTo>
                <a:lnTo>
                  <a:pt x="6757" y="12552"/>
                </a:lnTo>
                <a:lnTo>
                  <a:pt x="6459" y="13132"/>
                </a:lnTo>
                <a:lnTo>
                  <a:pt x="6139" y="13642"/>
                </a:lnTo>
                <a:lnTo>
                  <a:pt x="5910" y="14199"/>
                </a:lnTo>
                <a:lnTo>
                  <a:pt x="5681" y="14663"/>
                </a:lnTo>
                <a:lnTo>
                  <a:pt x="5681" y="15150"/>
                </a:lnTo>
                <a:lnTo>
                  <a:pt x="5681" y="15730"/>
                </a:lnTo>
                <a:lnTo>
                  <a:pt x="5681" y="16241"/>
                </a:lnTo>
                <a:lnTo>
                  <a:pt x="5795" y="16913"/>
                </a:lnTo>
                <a:lnTo>
                  <a:pt x="5910" y="17586"/>
                </a:lnTo>
                <a:lnTo>
                  <a:pt x="5910" y="18213"/>
                </a:lnTo>
                <a:lnTo>
                  <a:pt x="5795" y="18885"/>
                </a:lnTo>
                <a:lnTo>
                  <a:pt x="5566" y="19396"/>
                </a:lnTo>
                <a:lnTo>
                  <a:pt x="5245" y="19976"/>
                </a:lnTo>
                <a:lnTo>
                  <a:pt x="4971" y="20370"/>
                </a:lnTo>
                <a:lnTo>
                  <a:pt x="4512" y="20811"/>
                </a:lnTo>
                <a:lnTo>
                  <a:pt x="4077" y="21043"/>
                </a:lnTo>
                <a:lnTo>
                  <a:pt x="5177" y="20927"/>
                </a:lnTo>
                <a:lnTo>
                  <a:pt x="6253" y="20486"/>
                </a:lnTo>
                <a:lnTo>
                  <a:pt x="7421" y="19976"/>
                </a:lnTo>
                <a:lnTo>
                  <a:pt x="8361" y="19187"/>
                </a:lnTo>
                <a:lnTo>
                  <a:pt x="8819" y="18769"/>
                </a:lnTo>
                <a:lnTo>
                  <a:pt x="9139" y="18213"/>
                </a:lnTo>
                <a:lnTo>
                  <a:pt x="9437" y="17772"/>
                </a:lnTo>
                <a:lnTo>
                  <a:pt x="9643" y="17261"/>
                </a:lnTo>
                <a:lnTo>
                  <a:pt x="9872" y="16681"/>
                </a:lnTo>
                <a:lnTo>
                  <a:pt x="9872" y="16171"/>
                </a:lnTo>
                <a:lnTo>
                  <a:pt x="9872" y="15614"/>
                </a:lnTo>
                <a:lnTo>
                  <a:pt x="9758" y="15057"/>
                </a:lnTo>
                <a:lnTo>
                  <a:pt x="10216" y="15498"/>
                </a:lnTo>
                <a:lnTo>
                  <a:pt x="10537" y="16241"/>
                </a:lnTo>
                <a:lnTo>
                  <a:pt x="10834" y="17145"/>
                </a:lnTo>
                <a:lnTo>
                  <a:pt x="11041" y="18213"/>
                </a:lnTo>
                <a:lnTo>
                  <a:pt x="11155" y="19187"/>
                </a:lnTo>
                <a:lnTo>
                  <a:pt x="11155" y="20185"/>
                </a:lnTo>
                <a:lnTo>
                  <a:pt x="11155" y="20579"/>
                </a:lnTo>
                <a:lnTo>
                  <a:pt x="11041" y="21043"/>
                </a:lnTo>
                <a:lnTo>
                  <a:pt x="10926" y="21391"/>
                </a:lnTo>
                <a:lnTo>
                  <a:pt x="10766" y="21600"/>
                </a:lnTo>
                <a:lnTo>
                  <a:pt x="11499" y="21484"/>
                </a:lnTo>
                <a:lnTo>
                  <a:pt x="12323" y="21043"/>
                </a:lnTo>
                <a:lnTo>
                  <a:pt x="13102" y="20370"/>
                </a:lnTo>
                <a:lnTo>
                  <a:pt x="13606" y="19628"/>
                </a:lnTo>
                <a:lnTo>
                  <a:pt x="13950" y="19071"/>
                </a:lnTo>
                <a:lnTo>
                  <a:pt x="14064" y="18677"/>
                </a:lnTo>
                <a:lnTo>
                  <a:pt x="14179" y="18097"/>
                </a:lnTo>
                <a:lnTo>
                  <a:pt x="14293" y="17586"/>
                </a:lnTo>
                <a:lnTo>
                  <a:pt x="14179" y="16913"/>
                </a:lnTo>
                <a:lnTo>
                  <a:pt x="14064" y="16241"/>
                </a:lnTo>
                <a:lnTo>
                  <a:pt x="13835" y="15614"/>
                </a:lnTo>
                <a:lnTo>
                  <a:pt x="13560" y="14872"/>
                </a:lnTo>
                <a:lnTo>
                  <a:pt x="13950" y="14941"/>
                </a:lnTo>
                <a:lnTo>
                  <a:pt x="14408" y="15150"/>
                </a:lnTo>
                <a:lnTo>
                  <a:pt x="14843" y="15266"/>
                </a:lnTo>
                <a:lnTo>
                  <a:pt x="15232" y="15614"/>
                </a:lnTo>
                <a:lnTo>
                  <a:pt x="15576" y="15846"/>
                </a:lnTo>
                <a:lnTo>
                  <a:pt x="15897" y="16171"/>
                </a:lnTo>
                <a:lnTo>
                  <a:pt x="16126" y="16473"/>
                </a:lnTo>
                <a:lnTo>
                  <a:pt x="16240" y="16913"/>
                </a:lnTo>
                <a:lnTo>
                  <a:pt x="16515" y="17261"/>
                </a:lnTo>
                <a:lnTo>
                  <a:pt x="17088" y="17586"/>
                </a:lnTo>
                <a:lnTo>
                  <a:pt x="17798" y="17865"/>
                </a:lnTo>
                <a:lnTo>
                  <a:pt x="18576" y="18097"/>
                </a:lnTo>
                <a:lnTo>
                  <a:pt x="19424" y="18213"/>
                </a:lnTo>
                <a:lnTo>
                  <a:pt x="20317" y="18213"/>
                </a:lnTo>
                <a:lnTo>
                  <a:pt x="21050" y="18213"/>
                </a:lnTo>
                <a:lnTo>
                  <a:pt x="21600" y="17865"/>
                </a:lnTo>
                <a:lnTo>
                  <a:pt x="21165" y="17656"/>
                </a:lnTo>
                <a:lnTo>
                  <a:pt x="20592" y="17470"/>
                </a:lnTo>
                <a:lnTo>
                  <a:pt x="20088" y="17029"/>
                </a:lnTo>
                <a:lnTo>
                  <a:pt x="19653" y="16681"/>
                </a:lnTo>
                <a:lnTo>
                  <a:pt x="19195" y="16241"/>
                </a:lnTo>
                <a:lnTo>
                  <a:pt x="18920" y="15962"/>
                </a:lnTo>
                <a:lnTo>
                  <a:pt x="18576" y="15498"/>
                </a:lnTo>
                <a:lnTo>
                  <a:pt x="18576" y="15057"/>
                </a:lnTo>
                <a:lnTo>
                  <a:pt x="18485" y="14756"/>
                </a:lnTo>
                <a:lnTo>
                  <a:pt x="18256" y="14199"/>
                </a:lnTo>
                <a:lnTo>
                  <a:pt x="17912" y="13526"/>
                </a:lnTo>
                <a:lnTo>
                  <a:pt x="17523" y="13016"/>
                </a:lnTo>
                <a:lnTo>
                  <a:pt x="16973" y="12436"/>
                </a:lnTo>
                <a:lnTo>
                  <a:pt x="16355" y="12041"/>
                </a:lnTo>
                <a:lnTo>
                  <a:pt x="16011" y="11832"/>
                </a:lnTo>
                <a:lnTo>
                  <a:pt x="15690" y="11716"/>
                </a:lnTo>
                <a:lnTo>
                  <a:pt x="15232" y="11716"/>
                </a:lnTo>
                <a:lnTo>
                  <a:pt x="14843" y="11716"/>
                </a:lnTo>
                <a:lnTo>
                  <a:pt x="15461" y="11252"/>
                </a:lnTo>
                <a:lnTo>
                  <a:pt x="16126" y="10858"/>
                </a:lnTo>
                <a:lnTo>
                  <a:pt x="16973" y="10649"/>
                </a:lnTo>
                <a:lnTo>
                  <a:pt x="17798" y="10417"/>
                </a:lnTo>
                <a:lnTo>
                  <a:pt x="18806" y="10301"/>
                </a:lnTo>
                <a:lnTo>
                  <a:pt x="19653" y="10301"/>
                </a:lnTo>
                <a:lnTo>
                  <a:pt x="20478" y="10417"/>
                </a:lnTo>
                <a:lnTo>
                  <a:pt x="21256" y="10533"/>
                </a:lnTo>
                <a:lnTo>
                  <a:pt x="20707" y="9837"/>
                </a:lnTo>
                <a:lnTo>
                  <a:pt x="19859" y="9234"/>
                </a:lnTo>
                <a:lnTo>
                  <a:pt x="18806" y="8538"/>
                </a:lnTo>
                <a:lnTo>
                  <a:pt x="17637" y="8144"/>
                </a:lnTo>
                <a:lnTo>
                  <a:pt x="16973" y="8027"/>
                </a:lnTo>
                <a:lnTo>
                  <a:pt x="16355" y="7935"/>
                </a:lnTo>
                <a:lnTo>
                  <a:pt x="15805" y="7935"/>
                </a:lnTo>
                <a:lnTo>
                  <a:pt x="15118" y="8027"/>
                </a:lnTo>
                <a:lnTo>
                  <a:pt x="14614" y="8144"/>
                </a:lnTo>
                <a:lnTo>
                  <a:pt x="14064" y="8422"/>
                </a:lnTo>
                <a:lnTo>
                  <a:pt x="13606" y="8886"/>
                </a:lnTo>
                <a:lnTo>
                  <a:pt x="13217" y="9327"/>
                </a:lnTo>
                <a:lnTo>
                  <a:pt x="13606" y="8538"/>
                </a:lnTo>
                <a:lnTo>
                  <a:pt x="13950" y="7935"/>
                </a:lnTo>
                <a:lnTo>
                  <a:pt x="14293" y="7123"/>
                </a:lnTo>
                <a:lnTo>
                  <a:pt x="14499" y="6519"/>
                </a:lnTo>
                <a:lnTo>
                  <a:pt x="14614" y="5823"/>
                </a:lnTo>
                <a:lnTo>
                  <a:pt x="14614" y="5220"/>
                </a:lnTo>
                <a:lnTo>
                  <a:pt x="14408" y="4524"/>
                </a:lnTo>
                <a:lnTo>
                  <a:pt x="14064" y="3898"/>
                </a:lnTo>
                <a:lnTo>
                  <a:pt x="13606" y="3225"/>
                </a:lnTo>
                <a:lnTo>
                  <a:pt x="13331" y="2598"/>
                </a:lnTo>
                <a:lnTo>
                  <a:pt x="13102" y="2042"/>
                </a:lnTo>
                <a:lnTo>
                  <a:pt x="12896" y="1485"/>
                </a:lnTo>
                <a:lnTo>
                  <a:pt x="12781" y="1090"/>
                </a:lnTo>
                <a:lnTo>
                  <a:pt x="12667" y="626"/>
                </a:lnTo>
                <a:lnTo>
                  <a:pt x="12667" y="278"/>
                </a:lnTo>
                <a:lnTo>
                  <a:pt x="12667" y="0"/>
                </a:lnTo>
                <a:lnTo>
                  <a:pt x="12163" y="394"/>
                </a:lnTo>
                <a:lnTo>
                  <a:pt x="11728" y="974"/>
                </a:lnTo>
                <a:lnTo>
                  <a:pt x="11155" y="1601"/>
                </a:lnTo>
                <a:lnTo>
                  <a:pt x="10766" y="2390"/>
                </a:lnTo>
                <a:lnTo>
                  <a:pt x="10330" y="3109"/>
                </a:lnTo>
                <a:lnTo>
                  <a:pt x="10101" y="3898"/>
                </a:lnTo>
                <a:lnTo>
                  <a:pt x="9987" y="4524"/>
                </a:lnTo>
                <a:lnTo>
                  <a:pt x="10101" y="5220"/>
                </a:lnTo>
                <a:lnTo>
                  <a:pt x="10216" y="5823"/>
                </a:lnTo>
                <a:lnTo>
                  <a:pt x="10330" y="6403"/>
                </a:lnTo>
                <a:lnTo>
                  <a:pt x="10330" y="6914"/>
                </a:lnTo>
                <a:lnTo>
                  <a:pt x="10216" y="7471"/>
                </a:lnTo>
                <a:lnTo>
                  <a:pt x="10101" y="7935"/>
                </a:lnTo>
                <a:lnTo>
                  <a:pt x="9872" y="8329"/>
                </a:lnTo>
                <a:lnTo>
                  <a:pt x="9643" y="8654"/>
                </a:lnTo>
                <a:lnTo>
                  <a:pt x="9368" y="9002"/>
                </a:lnTo>
                <a:close/>
              </a:path>
            </a:pathLst>
          </a:custGeom>
          <a:solidFill>
            <a:srgbClr val="008000"/>
          </a:solidFill>
          <a:ln w="9525">
            <a:solidFill>
              <a:srgbClr val="000000"/>
            </a:solidFill>
            <a:miter lim="800000"/>
            <a:headEnd/>
            <a:tailEnd/>
          </a:ln>
          <a:effectLst>
            <a:outerShdw blurRad="63500" dist="107763" dir="2700000" algn="ctr" rotWithShape="0">
              <a:srgbClr val="000000">
                <a:alpha val="74998"/>
              </a:srgbClr>
            </a:outerShdw>
          </a:effectLst>
        </p:spPr>
        <p:txBody>
          <a:bodyPr/>
          <a:lstStyle/>
          <a:p>
            <a:endParaRPr lang="en-US"/>
          </a:p>
        </p:txBody>
      </p:sp>
      <p:sp>
        <p:nvSpPr>
          <p:cNvPr id="838696" name="Cloud"/>
          <p:cNvSpPr>
            <a:spLocks noChangeAspect="1" noEditPoints="1" noChangeArrowheads="1"/>
          </p:cNvSpPr>
          <p:nvPr/>
        </p:nvSpPr>
        <p:spPr bwMode="auto">
          <a:xfrm>
            <a:off x="2074863" y="5464175"/>
            <a:ext cx="1550987" cy="1039813"/>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1" y="8613"/>
                  <a:pt x="-1" y="10137"/>
                </a:cubicBezTo>
                <a:cubicBezTo>
                  <a:pt x="-1" y="11192"/>
                  <a:pt x="409" y="12169"/>
                  <a:pt x="1074" y="12702"/>
                </a:cubicBezTo>
                <a:lnTo>
                  <a:pt x="1063" y="12668"/>
                </a:lnTo>
                <a:cubicBezTo>
                  <a:pt x="685" y="13217"/>
                  <a:pt x="474" y="13940"/>
                  <a:pt x="474" y="14690"/>
                </a:cubicBezTo>
                <a:cubicBezTo>
                  <a:pt x="475" y="16325"/>
                  <a:pt x="1451" y="17650"/>
                  <a:pt x="2655" y="17650"/>
                </a:cubicBezTo>
                <a:cubicBezTo>
                  <a:pt x="2739" y="17650"/>
                  <a:pt x="2824" y="17643"/>
                  <a:pt x="2909" y="17629"/>
                </a:cubicBezTo>
                <a:lnTo>
                  <a:pt x="2897" y="17649"/>
                </a:lnTo>
                <a:cubicBezTo>
                  <a:pt x="3585" y="19288"/>
                  <a:pt x="4863" y="20299"/>
                  <a:pt x="6247" y="20299"/>
                </a:cubicBezTo>
                <a:cubicBezTo>
                  <a:pt x="6947" y="20299"/>
                  <a:pt x="7635" y="20039"/>
                  <a:pt x="8235" y="19546"/>
                </a:cubicBezTo>
                <a:lnTo>
                  <a:pt x="8229" y="19550"/>
                </a:lnTo>
                <a:cubicBezTo>
                  <a:pt x="8855" y="20829"/>
                  <a:pt x="9908" y="21596"/>
                  <a:pt x="11036" y="21596"/>
                </a:cubicBezTo>
                <a:cubicBezTo>
                  <a:pt x="12523" y="21596"/>
                  <a:pt x="13836" y="20267"/>
                  <a:pt x="14267" y="18324"/>
                </a:cubicBezTo>
                <a:lnTo>
                  <a:pt x="14270" y="18350"/>
                </a:lnTo>
                <a:cubicBezTo>
                  <a:pt x="14730" y="18740"/>
                  <a:pt x="15260" y="18946"/>
                  <a:pt x="15802" y="18946"/>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1"/>
                  <a:pt x="16758" y="-1"/>
                </a:cubicBezTo>
                <a:cubicBezTo>
                  <a:pt x="16044" y="-1"/>
                  <a:pt x="15367" y="426"/>
                  <a:pt x="14905" y="1165"/>
                </a:cubicBezTo>
                <a:lnTo>
                  <a:pt x="14909" y="1170"/>
                </a:lnTo>
                <a:cubicBezTo>
                  <a:pt x="14497" y="432"/>
                  <a:pt x="13855" y="-1"/>
                  <a:pt x="13174" y="-1"/>
                </a:cubicBezTo>
                <a:cubicBezTo>
                  <a:pt x="12347" y="-1"/>
                  <a:pt x="11590" y="637"/>
                  <a:pt x="11221" y="1645"/>
                </a:cubicBezTo>
                <a:lnTo>
                  <a:pt x="11229" y="1694"/>
                </a:lnTo>
                <a:cubicBezTo>
                  <a:pt x="10730" y="1024"/>
                  <a:pt x="10058" y="649"/>
                  <a:pt x="9358" y="649"/>
                </a:cubicBezTo>
                <a:cubicBezTo>
                  <a:pt x="8372" y="649"/>
                  <a:pt x="7466" y="1391"/>
                  <a:pt x="7003" y="2578"/>
                </a:cubicBezTo>
                <a:lnTo>
                  <a:pt x="6995" y="2602"/>
                </a:lnTo>
                <a:cubicBezTo>
                  <a:pt x="6477" y="2189"/>
                  <a:pt x="5888" y="1971"/>
                  <a:pt x="5288" y="1971"/>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09"/>
                  <a:pt x="2172" y="13109"/>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rgbClr val="008000"/>
          </a:solidFill>
          <a:ln w="9525">
            <a:solidFill>
              <a:srgbClr val="000000"/>
            </a:solidFill>
            <a:miter lim="800000"/>
            <a:headEnd/>
            <a:tailEnd/>
          </a:ln>
          <a:effectLst>
            <a:outerShdw blurRad="63500" dist="107763" dir="2700000" algn="ctr" rotWithShape="0">
              <a:srgbClr val="000000">
                <a:alpha val="74998"/>
              </a:srgbClr>
            </a:outerShdw>
          </a:effectLst>
        </p:spPr>
        <p:txBody>
          <a:bodyPr/>
          <a:lstStyle/>
          <a:p>
            <a:endParaRPr lang="en-US"/>
          </a:p>
        </p:txBody>
      </p:sp>
      <p:sp>
        <p:nvSpPr>
          <p:cNvPr id="838697" name="Cloud"/>
          <p:cNvSpPr>
            <a:spLocks noChangeAspect="1" noEditPoints="1" noChangeArrowheads="1"/>
          </p:cNvSpPr>
          <p:nvPr/>
        </p:nvSpPr>
        <p:spPr bwMode="auto">
          <a:xfrm>
            <a:off x="3227388" y="5541963"/>
            <a:ext cx="1550987" cy="1039812"/>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1" y="8613"/>
                  <a:pt x="-1" y="10137"/>
                </a:cubicBezTo>
                <a:cubicBezTo>
                  <a:pt x="-1" y="11192"/>
                  <a:pt x="409" y="12169"/>
                  <a:pt x="1074" y="12702"/>
                </a:cubicBezTo>
                <a:lnTo>
                  <a:pt x="1063" y="12668"/>
                </a:lnTo>
                <a:cubicBezTo>
                  <a:pt x="685" y="13217"/>
                  <a:pt x="474" y="13940"/>
                  <a:pt x="474" y="14690"/>
                </a:cubicBezTo>
                <a:cubicBezTo>
                  <a:pt x="475" y="16325"/>
                  <a:pt x="1451" y="17650"/>
                  <a:pt x="2655" y="17650"/>
                </a:cubicBezTo>
                <a:cubicBezTo>
                  <a:pt x="2739" y="17650"/>
                  <a:pt x="2824" y="17643"/>
                  <a:pt x="2909" y="17629"/>
                </a:cubicBezTo>
                <a:lnTo>
                  <a:pt x="2897" y="17649"/>
                </a:lnTo>
                <a:cubicBezTo>
                  <a:pt x="3585" y="19288"/>
                  <a:pt x="4863" y="20299"/>
                  <a:pt x="6247" y="20299"/>
                </a:cubicBezTo>
                <a:cubicBezTo>
                  <a:pt x="6947" y="20299"/>
                  <a:pt x="7635" y="20039"/>
                  <a:pt x="8235" y="19546"/>
                </a:cubicBezTo>
                <a:lnTo>
                  <a:pt x="8229" y="19550"/>
                </a:lnTo>
                <a:cubicBezTo>
                  <a:pt x="8855" y="20829"/>
                  <a:pt x="9908" y="21596"/>
                  <a:pt x="11036" y="21596"/>
                </a:cubicBezTo>
                <a:cubicBezTo>
                  <a:pt x="12523" y="21596"/>
                  <a:pt x="13836" y="20267"/>
                  <a:pt x="14267" y="18324"/>
                </a:cubicBezTo>
                <a:lnTo>
                  <a:pt x="14270" y="18350"/>
                </a:lnTo>
                <a:cubicBezTo>
                  <a:pt x="14730" y="18740"/>
                  <a:pt x="15260" y="18946"/>
                  <a:pt x="15802" y="18946"/>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1"/>
                  <a:pt x="16758" y="-1"/>
                </a:cubicBezTo>
                <a:cubicBezTo>
                  <a:pt x="16044" y="-1"/>
                  <a:pt x="15367" y="426"/>
                  <a:pt x="14905" y="1165"/>
                </a:cubicBezTo>
                <a:lnTo>
                  <a:pt x="14909" y="1170"/>
                </a:lnTo>
                <a:cubicBezTo>
                  <a:pt x="14497" y="432"/>
                  <a:pt x="13855" y="-1"/>
                  <a:pt x="13174" y="-1"/>
                </a:cubicBezTo>
                <a:cubicBezTo>
                  <a:pt x="12347" y="-1"/>
                  <a:pt x="11590" y="637"/>
                  <a:pt x="11221" y="1645"/>
                </a:cubicBezTo>
                <a:lnTo>
                  <a:pt x="11229" y="1694"/>
                </a:lnTo>
                <a:cubicBezTo>
                  <a:pt x="10730" y="1024"/>
                  <a:pt x="10058" y="649"/>
                  <a:pt x="9358" y="649"/>
                </a:cubicBezTo>
                <a:cubicBezTo>
                  <a:pt x="8372" y="649"/>
                  <a:pt x="7466" y="1391"/>
                  <a:pt x="7003" y="2578"/>
                </a:cubicBezTo>
                <a:lnTo>
                  <a:pt x="6995" y="2602"/>
                </a:lnTo>
                <a:cubicBezTo>
                  <a:pt x="6477" y="2189"/>
                  <a:pt x="5888" y="1971"/>
                  <a:pt x="5288" y="1971"/>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09"/>
                  <a:pt x="2172" y="13109"/>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rgbClr val="008000"/>
          </a:solidFill>
          <a:ln w="9525">
            <a:solidFill>
              <a:srgbClr val="000000"/>
            </a:solidFill>
            <a:miter lim="800000"/>
            <a:headEnd/>
            <a:tailEnd/>
          </a:ln>
          <a:effectLst>
            <a:outerShdw blurRad="63500" dist="107763" dir="2700000" algn="ctr" rotWithShape="0">
              <a:srgbClr val="000000">
                <a:alpha val="74998"/>
              </a:srgbClr>
            </a:outerShdw>
          </a:effectLst>
        </p:spPr>
        <p:txBody>
          <a:bodyPr/>
          <a:lstStyle/>
          <a:p>
            <a:endParaRPr lang="en-US"/>
          </a:p>
        </p:txBody>
      </p:sp>
      <p:sp>
        <p:nvSpPr>
          <p:cNvPr id="838698" name="couch1"/>
          <p:cNvSpPr>
            <a:spLocks noEditPoints="1" noChangeArrowheads="1"/>
          </p:cNvSpPr>
          <p:nvPr/>
        </p:nvSpPr>
        <p:spPr bwMode="auto">
          <a:xfrm rot="-5400000" flipH="1" flipV="1">
            <a:off x="2459038" y="2930525"/>
            <a:ext cx="846138" cy="230187"/>
          </a:xfrm>
          <a:custGeom>
            <a:avLst/>
            <a:gdLst>
              <a:gd name="T0" fmla="*/ 10800 w 21600"/>
              <a:gd name="T1" fmla="*/ 0 h 21600"/>
              <a:gd name="T2" fmla="*/ 20894 w 21600"/>
              <a:gd name="T3" fmla="*/ 10800 h 21600"/>
              <a:gd name="T4" fmla="*/ 10800 w 21600"/>
              <a:gd name="T5" fmla="*/ 20369 h 21600"/>
              <a:gd name="T6" fmla="*/ 706 w 21600"/>
              <a:gd name="T7" fmla="*/ 10800 h 21600"/>
              <a:gd name="T8" fmla="*/ 3339 w 21600"/>
              <a:gd name="T9" fmla="*/ 6233 h 21600"/>
              <a:gd name="T10" fmla="*/ 18378 w 21600"/>
              <a:gd name="T11" fmla="*/ 19039 h 21600"/>
            </a:gdLst>
            <a:ahLst/>
            <a:cxnLst>
              <a:cxn ang="0">
                <a:pos x="T0" y="T1"/>
              </a:cxn>
              <a:cxn ang="0">
                <a:pos x="T2" y="T3"/>
              </a:cxn>
              <a:cxn ang="0">
                <a:pos x="T4" y="T5"/>
              </a:cxn>
              <a:cxn ang="0">
                <a:pos x="T6" y="T7"/>
              </a:cxn>
            </a:cxnLst>
            <a:rect l="T8" t="T9" r="T10" b="T11"/>
            <a:pathLst>
              <a:path w="21600" h="21600" extrusionOk="0">
                <a:moveTo>
                  <a:pt x="10768" y="20369"/>
                </a:moveTo>
                <a:lnTo>
                  <a:pt x="11046" y="20647"/>
                </a:lnTo>
                <a:lnTo>
                  <a:pt x="11389" y="20846"/>
                </a:lnTo>
                <a:lnTo>
                  <a:pt x="11838" y="21004"/>
                </a:lnTo>
                <a:lnTo>
                  <a:pt x="12352" y="21203"/>
                </a:lnTo>
                <a:lnTo>
                  <a:pt x="13572" y="21521"/>
                </a:lnTo>
                <a:lnTo>
                  <a:pt x="14942" y="21600"/>
                </a:lnTo>
                <a:lnTo>
                  <a:pt x="15670" y="21600"/>
                </a:lnTo>
                <a:lnTo>
                  <a:pt x="16334" y="21600"/>
                </a:lnTo>
                <a:lnTo>
                  <a:pt x="16976" y="21401"/>
                </a:lnTo>
                <a:lnTo>
                  <a:pt x="17533" y="21203"/>
                </a:lnTo>
                <a:lnTo>
                  <a:pt x="18089" y="21004"/>
                </a:lnTo>
                <a:lnTo>
                  <a:pt x="18496" y="20647"/>
                </a:lnTo>
                <a:lnTo>
                  <a:pt x="18860" y="20290"/>
                </a:lnTo>
                <a:lnTo>
                  <a:pt x="19095" y="19813"/>
                </a:lnTo>
                <a:lnTo>
                  <a:pt x="19374" y="20528"/>
                </a:lnTo>
                <a:lnTo>
                  <a:pt x="19631" y="21004"/>
                </a:lnTo>
                <a:lnTo>
                  <a:pt x="19909" y="21401"/>
                </a:lnTo>
                <a:lnTo>
                  <a:pt x="20294" y="21521"/>
                </a:lnTo>
                <a:lnTo>
                  <a:pt x="20572" y="21521"/>
                </a:lnTo>
                <a:lnTo>
                  <a:pt x="20894" y="21401"/>
                </a:lnTo>
                <a:lnTo>
                  <a:pt x="21129" y="21124"/>
                </a:lnTo>
                <a:lnTo>
                  <a:pt x="21343" y="20647"/>
                </a:lnTo>
                <a:lnTo>
                  <a:pt x="21493" y="20210"/>
                </a:lnTo>
                <a:lnTo>
                  <a:pt x="21600" y="19694"/>
                </a:lnTo>
                <a:lnTo>
                  <a:pt x="21600" y="19178"/>
                </a:lnTo>
                <a:lnTo>
                  <a:pt x="21600" y="18662"/>
                </a:lnTo>
                <a:lnTo>
                  <a:pt x="21493" y="18066"/>
                </a:lnTo>
                <a:lnTo>
                  <a:pt x="21343" y="17629"/>
                </a:lnTo>
                <a:lnTo>
                  <a:pt x="21129" y="17153"/>
                </a:lnTo>
                <a:lnTo>
                  <a:pt x="20894" y="16796"/>
                </a:lnTo>
                <a:lnTo>
                  <a:pt x="20894" y="10840"/>
                </a:lnTo>
                <a:lnTo>
                  <a:pt x="20894" y="2938"/>
                </a:lnTo>
                <a:lnTo>
                  <a:pt x="20894" y="2541"/>
                </a:lnTo>
                <a:lnTo>
                  <a:pt x="20894" y="2303"/>
                </a:lnTo>
                <a:lnTo>
                  <a:pt x="20851" y="1906"/>
                </a:lnTo>
                <a:lnTo>
                  <a:pt x="20787" y="1628"/>
                </a:lnTo>
                <a:lnTo>
                  <a:pt x="20744" y="1429"/>
                </a:lnTo>
                <a:lnTo>
                  <a:pt x="20637" y="1191"/>
                </a:lnTo>
                <a:lnTo>
                  <a:pt x="20530" y="993"/>
                </a:lnTo>
                <a:lnTo>
                  <a:pt x="20423" y="794"/>
                </a:lnTo>
                <a:lnTo>
                  <a:pt x="20123" y="476"/>
                </a:lnTo>
                <a:lnTo>
                  <a:pt x="19759" y="278"/>
                </a:lnTo>
                <a:lnTo>
                  <a:pt x="19309" y="79"/>
                </a:lnTo>
                <a:lnTo>
                  <a:pt x="18817" y="0"/>
                </a:lnTo>
                <a:lnTo>
                  <a:pt x="18196" y="0"/>
                </a:lnTo>
                <a:lnTo>
                  <a:pt x="17490" y="0"/>
                </a:lnTo>
                <a:lnTo>
                  <a:pt x="16676" y="0"/>
                </a:lnTo>
                <a:lnTo>
                  <a:pt x="15799" y="0"/>
                </a:lnTo>
                <a:lnTo>
                  <a:pt x="10832" y="0"/>
                </a:lnTo>
                <a:lnTo>
                  <a:pt x="5801" y="0"/>
                </a:lnTo>
                <a:lnTo>
                  <a:pt x="4945" y="0"/>
                </a:lnTo>
                <a:lnTo>
                  <a:pt x="4110" y="0"/>
                </a:lnTo>
                <a:lnTo>
                  <a:pt x="3404" y="0"/>
                </a:lnTo>
                <a:lnTo>
                  <a:pt x="2804" y="0"/>
                </a:lnTo>
                <a:lnTo>
                  <a:pt x="2291" y="79"/>
                </a:lnTo>
                <a:lnTo>
                  <a:pt x="1841" y="278"/>
                </a:lnTo>
                <a:lnTo>
                  <a:pt x="1477" y="476"/>
                </a:lnTo>
                <a:lnTo>
                  <a:pt x="1177" y="794"/>
                </a:lnTo>
                <a:lnTo>
                  <a:pt x="1070" y="993"/>
                </a:lnTo>
                <a:lnTo>
                  <a:pt x="963" y="1191"/>
                </a:lnTo>
                <a:lnTo>
                  <a:pt x="856" y="1429"/>
                </a:lnTo>
                <a:lnTo>
                  <a:pt x="813" y="1628"/>
                </a:lnTo>
                <a:lnTo>
                  <a:pt x="749" y="1906"/>
                </a:lnTo>
                <a:lnTo>
                  <a:pt x="706" y="2303"/>
                </a:lnTo>
                <a:lnTo>
                  <a:pt x="706" y="2541"/>
                </a:lnTo>
                <a:lnTo>
                  <a:pt x="706" y="2938"/>
                </a:lnTo>
                <a:lnTo>
                  <a:pt x="706" y="10681"/>
                </a:lnTo>
                <a:lnTo>
                  <a:pt x="706" y="16796"/>
                </a:lnTo>
                <a:lnTo>
                  <a:pt x="471" y="17153"/>
                </a:lnTo>
                <a:lnTo>
                  <a:pt x="257" y="17629"/>
                </a:lnTo>
                <a:lnTo>
                  <a:pt x="107" y="18066"/>
                </a:lnTo>
                <a:lnTo>
                  <a:pt x="0" y="18662"/>
                </a:lnTo>
                <a:lnTo>
                  <a:pt x="0" y="19178"/>
                </a:lnTo>
                <a:lnTo>
                  <a:pt x="0" y="19694"/>
                </a:lnTo>
                <a:lnTo>
                  <a:pt x="107" y="20210"/>
                </a:lnTo>
                <a:lnTo>
                  <a:pt x="257" y="20647"/>
                </a:lnTo>
                <a:lnTo>
                  <a:pt x="471" y="21124"/>
                </a:lnTo>
                <a:lnTo>
                  <a:pt x="706" y="21401"/>
                </a:lnTo>
                <a:lnTo>
                  <a:pt x="1028" y="21521"/>
                </a:lnTo>
                <a:lnTo>
                  <a:pt x="1306" y="21521"/>
                </a:lnTo>
                <a:lnTo>
                  <a:pt x="1691" y="21401"/>
                </a:lnTo>
                <a:lnTo>
                  <a:pt x="1948" y="21004"/>
                </a:lnTo>
                <a:lnTo>
                  <a:pt x="2248" y="20528"/>
                </a:lnTo>
                <a:lnTo>
                  <a:pt x="2505" y="19813"/>
                </a:lnTo>
                <a:lnTo>
                  <a:pt x="2697" y="20290"/>
                </a:lnTo>
                <a:lnTo>
                  <a:pt x="3061" y="20647"/>
                </a:lnTo>
                <a:lnTo>
                  <a:pt x="3511" y="21004"/>
                </a:lnTo>
                <a:lnTo>
                  <a:pt x="4003" y="21203"/>
                </a:lnTo>
                <a:lnTo>
                  <a:pt x="4624" y="21401"/>
                </a:lnTo>
                <a:lnTo>
                  <a:pt x="5288" y="21600"/>
                </a:lnTo>
                <a:lnTo>
                  <a:pt x="5930" y="21600"/>
                </a:lnTo>
                <a:lnTo>
                  <a:pt x="6593" y="21600"/>
                </a:lnTo>
                <a:lnTo>
                  <a:pt x="7964" y="21521"/>
                </a:lnTo>
                <a:lnTo>
                  <a:pt x="9184" y="21203"/>
                </a:lnTo>
                <a:lnTo>
                  <a:pt x="9719" y="21004"/>
                </a:lnTo>
                <a:lnTo>
                  <a:pt x="10168" y="20846"/>
                </a:lnTo>
                <a:lnTo>
                  <a:pt x="10511" y="20647"/>
                </a:lnTo>
                <a:lnTo>
                  <a:pt x="10768" y="20369"/>
                </a:lnTo>
                <a:close/>
              </a:path>
              <a:path w="21600" h="21600" extrusionOk="0">
                <a:moveTo>
                  <a:pt x="19095" y="19813"/>
                </a:moveTo>
                <a:lnTo>
                  <a:pt x="19095" y="19297"/>
                </a:lnTo>
                <a:lnTo>
                  <a:pt x="19095" y="17947"/>
                </a:lnTo>
                <a:lnTo>
                  <a:pt x="19095" y="16041"/>
                </a:lnTo>
                <a:lnTo>
                  <a:pt x="19095" y="13659"/>
                </a:lnTo>
                <a:lnTo>
                  <a:pt x="19095" y="11316"/>
                </a:lnTo>
                <a:lnTo>
                  <a:pt x="19095" y="9053"/>
                </a:lnTo>
                <a:lnTo>
                  <a:pt x="19095" y="7266"/>
                </a:lnTo>
                <a:lnTo>
                  <a:pt x="19095" y="6115"/>
                </a:lnTo>
                <a:lnTo>
                  <a:pt x="19095" y="6035"/>
                </a:lnTo>
                <a:lnTo>
                  <a:pt x="19095" y="5876"/>
                </a:lnTo>
                <a:lnTo>
                  <a:pt x="19095" y="5797"/>
                </a:lnTo>
                <a:lnTo>
                  <a:pt x="19053" y="5678"/>
                </a:lnTo>
                <a:lnTo>
                  <a:pt x="18988" y="5599"/>
                </a:lnTo>
                <a:lnTo>
                  <a:pt x="18988" y="5479"/>
                </a:lnTo>
                <a:lnTo>
                  <a:pt x="18967" y="5400"/>
                </a:lnTo>
                <a:lnTo>
                  <a:pt x="18924" y="5281"/>
                </a:lnTo>
                <a:lnTo>
                  <a:pt x="18646" y="4884"/>
                </a:lnTo>
                <a:lnTo>
                  <a:pt x="18325" y="4765"/>
                </a:lnTo>
                <a:lnTo>
                  <a:pt x="17939" y="4566"/>
                </a:lnTo>
                <a:lnTo>
                  <a:pt x="17533" y="4447"/>
                </a:lnTo>
                <a:lnTo>
                  <a:pt x="17126" y="4368"/>
                </a:lnTo>
                <a:lnTo>
                  <a:pt x="16676" y="4249"/>
                </a:lnTo>
                <a:lnTo>
                  <a:pt x="16227" y="4249"/>
                </a:lnTo>
                <a:lnTo>
                  <a:pt x="15799" y="4249"/>
                </a:lnTo>
                <a:lnTo>
                  <a:pt x="10768" y="4249"/>
                </a:lnTo>
                <a:lnTo>
                  <a:pt x="5801" y="4249"/>
                </a:lnTo>
                <a:lnTo>
                  <a:pt x="5373" y="4249"/>
                </a:lnTo>
                <a:lnTo>
                  <a:pt x="4945" y="4249"/>
                </a:lnTo>
                <a:lnTo>
                  <a:pt x="4496" y="4368"/>
                </a:lnTo>
                <a:lnTo>
                  <a:pt x="4067" y="4447"/>
                </a:lnTo>
                <a:lnTo>
                  <a:pt x="3618" y="4566"/>
                </a:lnTo>
                <a:lnTo>
                  <a:pt x="3275" y="4765"/>
                </a:lnTo>
                <a:lnTo>
                  <a:pt x="2954" y="4884"/>
                </a:lnTo>
                <a:lnTo>
                  <a:pt x="2697" y="5281"/>
                </a:lnTo>
                <a:lnTo>
                  <a:pt x="2633" y="5400"/>
                </a:lnTo>
                <a:lnTo>
                  <a:pt x="2612" y="5479"/>
                </a:lnTo>
                <a:lnTo>
                  <a:pt x="2547" y="5599"/>
                </a:lnTo>
                <a:lnTo>
                  <a:pt x="2547" y="5678"/>
                </a:lnTo>
                <a:lnTo>
                  <a:pt x="2505" y="5797"/>
                </a:lnTo>
                <a:lnTo>
                  <a:pt x="2505" y="5876"/>
                </a:lnTo>
                <a:lnTo>
                  <a:pt x="2505" y="6035"/>
                </a:lnTo>
                <a:lnTo>
                  <a:pt x="2505" y="6115"/>
                </a:lnTo>
                <a:lnTo>
                  <a:pt x="2505" y="7266"/>
                </a:lnTo>
                <a:lnTo>
                  <a:pt x="2505" y="9053"/>
                </a:lnTo>
                <a:lnTo>
                  <a:pt x="2505" y="11316"/>
                </a:lnTo>
                <a:lnTo>
                  <a:pt x="2505" y="13659"/>
                </a:lnTo>
                <a:lnTo>
                  <a:pt x="2505" y="16041"/>
                </a:lnTo>
                <a:lnTo>
                  <a:pt x="2505" y="17947"/>
                </a:lnTo>
                <a:lnTo>
                  <a:pt x="2505" y="19297"/>
                </a:lnTo>
                <a:lnTo>
                  <a:pt x="2505" y="19813"/>
                </a:lnTo>
                <a:moveTo>
                  <a:pt x="10768" y="4249"/>
                </a:moveTo>
                <a:lnTo>
                  <a:pt x="10768" y="5599"/>
                </a:lnTo>
                <a:lnTo>
                  <a:pt x="10768" y="9490"/>
                </a:lnTo>
                <a:lnTo>
                  <a:pt x="10768" y="12190"/>
                </a:lnTo>
                <a:lnTo>
                  <a:pt x="10768" y="14850"/>
                </a:lnTo>
                <a:lnTo>
                  <a:pt x="10789" y="18662"/>
                </a:lnTo>
                <a:lnTo>
                  <a:pt x="10811" y="20369"/>
                </a:lnTo>
                <a:lnTo>
                  <a:pt x="10768" y="4249"/>
                </a:lnTo>
                <a:moveTo>
                  <a:pt x="2697" y="5281"/>
                </a:moveTo>
                <a:lnTo>
                  <a:pt x="2440" y="4884"/>
                </a:lnTo>
                <a:lnTo>
                  <a:pt x="2184" y="4447"/>
                </a:lnTo>
                <a:lnTo>
                  <a:pt x="1948" y="3772"/>
                </a:lnTo>
                <a:lnTo>
                  <a:pt x="1734" y="3137"/>
                </a:lnTo>
                <a:lnTo>
                  <a:pt x="1520" y="2462"/>
                </a:lnTo>
                <a:lnTo>
                  <a:pt x="1370" y="1826"/>
                </a:lnTo>
                <a:lnTo>
                  <a:pt x="1242" y="1231"/>
                </a:lnTo>
                <a:lnTo>
                  <a:pt x="1177" y="794"/>
                </a:lnTo>
                <a:moveTo>
                  <a:pt x="18924" y="5281"/>
                </a:moveTo>
                <a:lnTo>
                  <a:pt x="19160" y="4884"/>
                </a:lnTo>
                <a:lnTo>
                  <a:pt x="19416" y="4447"/>
                </a:lnTo>
                <a:lnTo>
                  <a:pt x="19631" y="3772"/>
                </a:lnTo>
                <a:lnTo>
                  <a:pt x="19866" y="3137"/>
                </a:lnTo>
                <a:lnTo>
                  <a:pt x="20080" y="2462"/>
                </a:lnTo>
                <a:lnTo>
                  <a:pt x="20230" y="1826"/>
                </a:lnTo>
                <a:lnTo>
                  <a:pt x="20358" y="1231"/>
                </a:lnTo>
                <a:lnTo>
                  <a:pt x="20423" y="794"/>
                </a:lnTo>
              </a:path>
            </a:pathLst>
          </a:custGeom>
          <a:solidFill>
            <a:srgbClr val="FFFFCC"/>
          </a:solidFill>
          <a:ln w="19050">
            <a:solidFill>
              <a:srgbClr val="000000"/>
            </a:solidFill>
            <a:miter lim="800000"/>
            <a:headEnd/>
            <a:tailEnd/>
          </a:ln>
          <a:effectLst>
            <a:outerShdw blurRad="63500" dist="107763" dir="2700000" algn="ctr" rotWithShape="0">
              <a:srgbClr val="000000">
                <a:alpha val="74998"/>
              </a:srgbClr>
            </a:outerShdw>
          </a:effectLst>
        </p:spPr>
        <p:txBody>
          <a:bodyPr/>
          <a:lstStyle/>
          <a:p>
            <a:endParaRPr lang="en-US"/>
          </a:p>
        </p:txBody>
      </p:sp>
      <p:sp>
        <p:nvSpPr>
          <p:cNvPr id="838699" name="Text Box 43"/>
          <p:cNvSpPr txBox="1">
            <a:spLocks noChangeArrowheads="1"/>
          </p:cNvSpPr>
          <p:nvPr/>
        </p:nvSpPr>
        <p:spPr bwMode="auto">
          <a:xfrm>
            <a:off x="4879975" y="1508125"/>
            <a:ext cx="126047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1200"/>
              <a:t>Tall Perennials</a:t>
            </a:r>
          </a:p>
        </p:txBody>
      </p:sp>
      <p:sp>
        <p:nvSpPr>
          <p:cNvPr id="838700" name="Text Box 44"/>
          <p:cNvSpPr txBox="1">
            <a:spLocks noChangeArrowheads="1"/>
          </p:cNvSpPr>
          <p:nvPr/>
        </p:nvSpPr>
        <p:spPr bwMode="auto">
          <a:xfrm>
            <a:off x="1308100" y="4849813"/>
            <a:ext cx="67627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1000"/>
              <a:t>Forages</a:t>
            </a:r>
          </a:p>
        </p:txBody>
      </p:sp>
      <p:sp>
        <p:nvSpPr>
          <p:cNvPr id="838701" name="Text Box 45"/>
          <p:cNvSpPr txBox="1">
            <a:spLocks noChangeArrowheads="1"/>
          </p:cNvSpPr>
          <p:nvPr/>
        </p:nvSpPr>
        <p:spPr bwMode="auto">
          <a:xfrm>
            <a:off x="7413625" y="5964238"/>
            <a:ext cx="684213"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1000"/>
              <a:t>Annuals</a:t>
            </a:r>
          </a:p>
        </p:txBody>
      </p:sp>
      <p:sp>
        <p:nvSpPr>
          <p:cNvPr id="838702" name="Oval 46"/>
          <p:cNvSpPr>
            <a:spLocks noChangeArrowheads="1"/>
          </p:cNvSpPr>
          <p:nvPr/>
        </p:nvSpPr>
        <p:spPr bwMode="auto">
          <a:xfrm rot="-3687151">
            <a:off x="7339806" y="1275557"/>
            <a:ext cx="614363" cy="2387600"/>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algn="ctr"/>
            <a:endParaRPr lang="en-US" altLang="en-US"/>
          </a:p>
        </p:txBody>
      </p:sp>
      <p:sp>
        <p:nvSpPr>
          <p:cNvPr id="838703" name="Text Box 47"/>
          <p:cNvSpPr txBox="1">
            <a:spLocks noChangeArrowheads="1"/>
          </p:cNvSpPr>
          <p:nvPr/>
        </p:nvSpPr>
        <p:spPr bwMode="auto">
          <a:xfrm>
            <a:off x="7913688" y="3236913"/>
            <a:ext cx="684212"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1000"/>
              <a:t>Annuals</a:t>
            </a:r>
          </a:p>
        </p:txBody>
      </p:sp>
      <p:sp>
        <p:nvSpPr>
          <p:cNvPr id="838704" name="Text Box 48"/>
          <p:cNvSpPr txBox="1">
            <a:spLocks noChangeArrowheads="1"/>
          </p:cNvSpPr>
          <p:nvPr/>
        </p:nvSpPr>
        <p:spPr bwMode="auto">
          <a:xfrm>
            <a:off x="5110163" y="2046288"/>
            <a:ext cx="684212"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1000"/>
              <a:t>Annuals</a:t>
            </a:r>
          </a:p>
        </p:txBody>
      </p:sp>
      <p:sp>
        <p:nvSpPr>
          <p:cNvPr id="838705" name="Text Box 49"/>
          <p:cNvSpPr txBox="1">
            <a:spLocks noChangeArrowheads="1"/>
          </p:cNvSpPr>
          <p:nvPr/>
        </p:nvSpPr>
        <p:spPr bwMode="auto">
          <a:xfrm>
            <a:off x="808038" y="2200275"/>
            <a:ext cx="684212"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1000"/>
              <a:t>Annuals</a:t>
            </a:r>
          </a:p>
        </p:txBody>
      </p:sp>
      <p:sp>
        <p:nvSpPr>
          <p:cNvPr id="838706" name="Oval 50"/>
          <p:cNvSpPr>
            <a:spLocks noChangeArrowheads="1"/>
          </p:cNvSpPr>
          <p:nvPr/>
        </p:nvSpPr>
        <p:spPr bwMode="auto">
          <a:xfrm>
            <a:off x="2882900" y="1277938"/>
            <a:ext cx="884238" cy="652462"/>
          </a:xfrm>
          <a:prstGeom prst="ellipse">
            <a:avLst/>
          </a:prstGeom>
          <a:solidFill>
            <a:srgbClr val="FF9900"/>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838707" name="Text Box 51"/>
          <p:cNvSpPr txBox="1">
            <a:spLocks noChangeArrowheads="1"/>
          </p:cNvSpPr>
          <p:nvPr/>
        </p:nvSpPr>
        <p:spPr bwMode="auto">
          <a:xfrm>
            <a:off x="2882900" y="1355725"/>
            <a:ext cx="9540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r>
              <a:rPr lang="en-US" altLang="en-US" sz="1200"/>
              <a:t>Tall </a:t>
            </a:r>
          </a:p>
          <a:p>
            <a:pPr algn="ctr"/>
            <a:r>
              <a:rPr lang="en-US" altLang="en-US" sz="1200"/>
              <a:t>Perennials</a:t>
            </a:r>
          </a:p>
        </p:txBody>
      </p:sp>
      <p:sp>
        <p:nvSpPr>
          <p:cNvPr id="838708" name="AutoShape 52"/>
          <p:cNvSpPr>
            <a:spLocks noChangeArrowheads="1"/>
          </p:cNvSpPr>
          <p:nvPr/>
        </p:nvSpPr>
        <p:spPr bwMode="auto">
          <a:xfrm>
            <a:off x="5954713" y="2046288"/>
            <a:ext cx="690562" cy="268287"/>
          </a:xfrm>
          <a:prstGeom prst="flowChartPreparation">
            <a:avLst/>
          </a:prstGeom>
          <a:solidFill>
            <a:srgbClr val="0000FF"/>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838709" name="Text Box 53"/>
          <p:cNvSpPr txBox="1">
            <a:spLocks noChangeArrowheads="1"/>
          </p:cNvSpPr>
          <p:nvPr/>
        </p:nvSpPr>
        <p:spPr bwMode="auto">
          <a:xfrm>
            <a:off x="7069138" y="2276475"/>
            <a:ext cx="954087"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1200"/>
              <a:t>Perennials</a:t>
            </a:r>
          </a:p>
        </p:txBody>
      </p:sp>
      <p:sp>
        <p:nvSpPr>
          <p:cNvPr id="838710" name="AutoShape 54"/>
          <p:cNvSpPr>
            <a:spLocks noChangeArrowheads="1"/>
          </p:cNvSpPr>
          <p:nvPr/>
        </p:nvSpPr>
        <p:spPr bwMode="auto">
          <a:xfrm>
            <a:off x="2498725" y="4773613"/>
            <a:ext cx="914400" cy="914400"/>
          </a:xfrm>
          <a:prstGeom prst="irregularSeal1">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838711" name="AutoShape 55"/>
          <p:cNvSpPr>
            <a:spLocks noChangeArrowheads="1"/>
          </p:cNvSpPr>
          <p:nvPr/>
        </p:nvSpPr>
        <p:spPr bwMode="auto">
          <a:xfrm>
            <a:off x="8027988" y="4657725"/>
            <a:ext cx="900112" cy="77788"/>
          </a:xfrm>
          <a:prstGeom prst="rightArrow">
            <a:avLst>
              <a:gd name="adj1" fmla="val 50000"/>
              <a:gd name="adj2" fmla="val 289284"/>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838712" name="Text Box 56"/>
          <p:cNvSpPr txBox="1">
            <a:spLocks noChangeArrowheads="1"/>
          </p:cNvSpPr>
          <p:nvPr/>
        </p:nvSpPr>
        <p:spPr bwMode="auto">
          <a:xfrm>
            <a:off x="8067675" y="4735513"/>
            <a:ext cx="836613"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1200"/>
              <a:t>To Home</a:t>
            </a:r>
          </a:p>
        </p:txBody>
      </p:sp>
      <p:sp>
        <p:nvSpPr>
          <p:cNvPr id="838713" name="AutoShape 57"/>
          <p:cNvSpPr>
            <a:spLocks noChangeArrowheads="1"/>
          </p:cNvSpPr>
          <p:nvPr/>
        </p:nvSpPr>
        <p:spPr bwMode="auto">
          <a:xfrm>
            <a:off x="1676400" y="1970088"/>
            <a:ext cx="115888" cy="384175"/>
          </a:xfrm>
          <a:prstGeom prst="flowChartCollate">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838714" name="AutoShape 58"/>
          <p:cNvSpPr>
            <a:spLocks noChangeArrowheads="1"/>
          </p:cNvSpPr>
          <p:nvPr/>
        </p:nvSpPr>
        <p:spPr bwMode="auto">
          <a:xfrm>
            <a:off x="3265488" y="4427538"/>
            <a:ext cx="115887" cy="384175"/>
          </a:xfrm>
          <a:prstGeom prst="flowChartCollate">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838715" name="AutoShape 59"/>
          <p:cNvSpPr>
            <a:spLocks noChangeArrowheads="1"/>
          </p:cNvSpPr>
          <p:nvPr/>
        </p:nvSpPr>
        <p:spPr bwMode="auto">
          <a:xfrm>
            <a:off x="2306638" y="5310188"/>
            <a:ext cx="115887" cy="384175"/>
          </a:xfrm>
          <a:prstGeom prst="flowChartCollate">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838716" name="AutoShape 60"/>
          <p:cNvSpPr>
            <a:spLocks noChangeArrowheads="1"/>
          </p:cNvSpPr>
          <p:nvPr/>
        </p:nvSpPr>
        <p:spPr bwMode="auto">
          <a:xfrm>
            <a:off x="1000125" y="2814638"/>
            <a:ext cx="115888" cy="384175"/>
          </a:xfrm>
          <a:prstGeom prst="flowChartCollate">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838717" name="AutoShape 61"/>
          <p:cNvSpPr>
            <a:spLocks noChangeArrowheads="1"/>
          </p:cNvSpPr>
          <p:nvPr/>
        </p:nvSpPr>
        <p:spPr bwMode="auto">
          <a:xfrm>
            <a:off x="3113088" y="2776538"/>
            <a:ext cx="115887" cy="384175"/>
          </a:xfrm>
          <a:prstGeom prst="flowChartCollate">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838718" name="AutoShape 62"/>
          <p:cNvSpPr>
            <a:spLocks noChangeArrowheads="1"/>
          </p:cNvSpPr>
          <p:nvPr/>
        </p:nvSpPr>
        <p:spPr bwMode="auto">
          <a:xfrm>
            <a:off x="7989888" y="1892300"/>
            <a:ext cx="115887" cy="384175"/>
          </a:xfrm>
          <a:prstGeom prst="flowChartCollate">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838719" name="AutoShape 63"/>
          <p:cNvSpPr>
            <a:spLocks noChangeArrowheads="1"/>
          </p:cNvSpPr>
          <p:nvPr/>
        </p:nvSpPr>
        <p:spPr bwMode="auto">
          <a:xfrm>
            <a:off x="846138" y="4811713"/>
            <a:ext cx="115887" cy="384175"/>
          </a:xfrm>
          <a:prstGeom prst="flowChartCollate">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838720" name="AutoShape 64"/>
          <p:cNvSpPr>
            <a:spLocks noChangeArrowheads="1"/>
          </p:cNvSpPr>
          <p:nvPr/>
        </p:nvSpPr>
        <p:spPr bwMode="auto">
          <a:xfrm>
            <a:off x="8682038" y="3659188"/>
            <a:ext cx="115887" cy="384175"/>
          </a:xfrm>
          <a:prstGeom prst="flowChartCollate">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838721" name="AutoShape 65"/>
          <p:cNvSpPr>
            <a:spLocks noChangeArrowheads="1"/>
          </p:cNvSpPr>
          <p:nvPr/>
        </p:nvSpPr>
        <p:spPr bwMode="auto">
          <a:xfrm>
            <a:off x="5686425" y="4235450"/>
            <a:ext cx="115888" cy="384175"/>
          </a:xfrm>
          <a:prstGeom prst="flowChartCollate">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838722" name="AutoShape 66"/>
          <p:cNvSpPr>
            <a:spLocks noChangeArrowheads="1"/>
          </p:cNvSpPr>
          <p:nvPr/>
        </p:nvSpPr>
        <p:spPr bwMode="auto">
          <a:xfrm>
            <a:off x="6837363" y="5656263"/>
            <a:ext cx="115887" cy="384175"/>
          </a:xfrm>
          <a:prstGeom prst="flowChartCollate">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838723" name="AutoShape 67"/>
          <p:cNvSpPr>
            <a:spLocks noChangeArrowheads="1"/>
          </p:cNvSpPr>
          <p:nvPr/>
        </p:nvSpPr>
        <p:spPr bwMode="auto">
          <a:xfrm>
            <a:off x="2306638" y="3697288"/>
            <a:ext cx="115887" cy="384175"/>
          </a:xfrm>
          <a:prstGeom prst="flowChartCollate">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838724" name="AutoShape 68"/>
          <p:cNvSpPr>
            <a:spLocks noChangeArrowheads="1"/>
          </p:cNvSpPr>
          <p:nvPr/>
        </p:nvSpPr>
        <p:spPr bwMode="auto">
          <a:xfrm>
            <a:off x="4187825" y="1816100"/>
            <a:ext cx="115888" cy="384175"/>
          </a:xfrm>
          <a:prstGeom prst="flowChartCollate">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838725" name="Text Box 69"/>
          <p:cNvSpPr txBox="1">
            <a:spLocks noChangeArrowheads="1"/>
          </p:cNvSpPr>
          <p:nvPr/>
        </p:nvSpPr>
        <p:spPr bwMode="auto">
          <a:xfrm>
            <a:off x="5800725" y="2276475"/>
            <a:ext cx="10318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1400" b="0"/>
              <a:t>Moist Area</a:t>
            </a: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3"/>
          <p:cNvSpPr>
            <a:spLocks noGrp="1"/>
          </p:cNvSpPr>
          <p:nvPr>
            <p:ph type="sldNum" sz="quarter" idx="12"/>
          </p:nvPr>
        </p:nvSpPr>
        <p:spPr/>
        <p:txBody>
          <a:bodyPr/>
          <a:lstStyle/>
          <a:p>
            <a:fld id="{67B3BEDC-FDC0-394E-993E-9D7267F94B9D}" type="slidenum">
              <a:rPr lang="en-US" altLang="en-US"/>
              <a:pPr/>
              <a:t>52</a:t>
            </a:fld>
            <a:endParaRPr lang="en-US" altLang="en-US"/>
          </a:p>
        </p:txBody>
      </p:sp>
      <p:sp>
        <p:nvSpPr>
          <p:cNvPr id="212994" name="Text Box 2"/>
          <p:cNvSpPr txBox="1">
            <a:spLocks noChangeArrowheads="1"/>
          </p:cNvSpPr>
          <p:nvPr/>
        </p:nvSpPr>
        <p:spPr bwMode="auto">
          <a:xfrm>
            <a:off x="1905000" y="228600"/>
            <a:ext cx="5135563"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4400" b="0" i="0">
                <a:solidFill>
                  <a:srgbClr val="FFFF00"/>
                </a:solidFill>
                <a:latin typeface="Times New Roman" charset="0"/>
              </a:rPr>
              <a:t>Hummingbird Habitat</a:t>
            </a:r>
          </a:p>
        </p:txBody>
      </p:sp>
      <p:sp>
        <p:nvSpPr>
          <p:cNvPr id="212998" name="Rectangle 6"/>
          <p:cNvSpPr>
            <a:spLocks noChangeArrowheads="1"/>
          </p:cNvSpPr>
          <p:nvPr/>
        </p:nvSpPr>
        <p:spPr bwMode="auto">
          <a:xfrm>
            <a:off x="457200" y="1828800"/>
            <a:ext cx="4800600" cy="4576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altLang="en-US" sz="2800" b="0" i="0">
                <a:solidFill>
                  <a:schemeClr val="bg1"/>
                </a:solidFill>
                <a:latin typeface="Times New Roman" charset="0"/>
              </a:rPr>
              <a:t>Hummingbirds appreciate bird paths.  However, you must have the bath well above the ground and the water must be very shallow (¼ of an inch deep).  </a:t>
            </a:r>
          </a:p>
          <a:p>
            <a:pPr>
              <a:spcBef>
                <a:spcPct val="50000"/>
              </a:spcBef>
            </a:pPr>
            <a:r>
              <a:rPr lang="en-US" altLang="en-US" sz="2800" b="0" i="0">
                <a:solidFill>
                  <a:schemeClr val="bg1"/>
                </a:solidFill>
                <a:latin typeface="Times New Roman" charset="0"/>
              </a:rPr>
              <a:t>The bath should be in full sun.  Shallow, dark colored ceramic bowls with rounded edges are best.  Tilt the bowl slightly to provide different depths. </a:t>
            </a:r>
          </a:p>
        </p:txBody>
      </p:sp>
      <p:sp>
        <p:nvSpPr>
          <p:cNvPr id="213000" name="Text Box 8"/>
          <p:cNvSpPr txBox="1">
            <a:spLocks noChangeArrowheads="1"/>
          </p:cNvSpPr>
          <p:nvPr/>
        </p:nvSpPr>
        <p:spPr bwMode="auto">
          <a:xfrm>
            <a:off x="457200" y="1219200"/>
            <a:ext cx="15986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i="0">
                <a:solidFill>
                  <a:srgbClr val="FFFF00"/>
                </a:solidFill>
                <a:latin typeface="Times New Roman" charset="0"/>
              </a:rPr>
              <a:t>Bird Baths</a:t>
            </a:r>
          </a:p>
        </p:txBody>
      </p:sp>
      <p:pic>
        <p:nvPicPr>
          <p:cNvPr id="213002" name="Picture 10" descr="cabin-hum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0" y="1447800"/>
            <a:ext cx="3005138" cy="4603750"/>
          </a:xfrm>
          <a:prstGeom prst="rect">
            <a:avLst/>
          </a:prstGeom>
          <a:noFill/>
          <a:extLst>
            <a:ext uri="{909E8E84-426E-40DD-AFC4-6F175D3DCCD1}">
              <a14:hiddenFill xmlns:a14="http://schemas.microsoft.com/office/drawing/2010/main">
                <a:solidFill>
                  <a:srgbClr val="FFFFFF"/>
                </a:solidFill>
              </a14:hiddenFill>
            </a:ext>
          </a:extLst>
        </p:spPr>
      </p:pic>
      <p:sp>
        <p:nvSpPr>
          <p:cNvPr id="213003" name="Rectangle 11"/>
          <p:cNvSpPr>
            <a:spLocks noChangeArrowheads="1"/>
          </p:cNvSpPr>
          <p:nvPr/>
        </p:nvSpPr>
        <p:spPr bwMode="auto">
          <a:xfrm>
            <a:off x="4876800" y="6019800"/>
            <a:ext cx="38862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r>
              <a:rPr lang="en-US" altLang="en-US" i="0">
                <a:solidFill>
                  <a:srgbClr val="FFFF00"/>
                </a:solidFill>
                <a:latin typeface="GoudyOlSt BT" charset="0"/>
              </a:rPr>
              <a:t>Hummingbird on Red Hot Poker Plant</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3"/>
          <p:cNvSpPr>
            <a:spLocks noGrp="1"/>
          </p:cNvSpPr>
          <p:nvPr>
            <p:ph type="sldNum" sz="quarter" idx="12"/>
          </p:nvPr>
        </p:nvSpPr>
        <p:spPr/>
        <p:txBody>
          <a:bodyPr/>
          <a:lstStyle/>
          <a:p>
            <a:fld id="{55C9896B-902B-5544-A77A-9DCB2FF06335}" type="slidenum">
              <a:rPr lang="en-US" altLang="en-US"/>
              <a:pPr/>
              <a:t>53</a:t>
            </a:fld>
            <a:endParaRPr lang="en-US" altLang="en-US"/>
          </a:p>
        </p:txBody>
      </p:sp>
      <p:sp>
        <p:nvSpPr>
          <p:cNvPr id="230402" name="Text Box 2"/>
          <p:cNvSpPr txBox="1">
            <a:spLocks noChangeArrowheads="1"/>
          </p:cNvSpPr>
          <p:nvPr/>
        </p:nvSpPr>
        <p:spPr bwMode="auto">
          <a:xfrm>
            <a:off x="1219200" y="381000"/>
            <a:ext cx="7038975"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altLang="en-US" sz="4400" b="0" i="0">
                <a:solidFill>
                  <a:srgbClr val="FFFF00"/>
                </a:solidFill>
                <a:latin typeface="Times New Roman" charset="0"/>
              </a:rPr>
              <a:t>Hummingbird Nectar Sources</a:t>
            </a:r>
          </a:p>
        </p:txBody>
      </p:sp>
      <p:pic>
        <p:nvPicPr>
          <p:cNvPr id="230405" name="Picture 5" descr="Image10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38800" y="1524000"/>
            <a:ext cx="2946400" cy="4419600"/>
          </a:xfrm>
          <a:prstGeom prst="rect">
            <a:avLst/>
          </a:prstGeom>
          <a:noFill/>
          <a:extLst>
            <a:ext uri="{909E8E84-426E-40DD-AFC4-6F175D3DCCD1}">
              <a14:hiddenFill xmlns:a14="http://schemas.microsoft.com/office/drawing/2010/main">
                <a:solidFill>
                  <a:srgbClr val="FFFFFF"/>
                </a:solidFill>
              </a14:hiddenFill>
            </a:ext>
          </a:extLst>
        </p:spPr>
      </p:pic>
      <p:sp>
        <p:nvSpPr>
          <p:cNvPr id="230406" name="Rectangle 6"/>
          <p:cNvSpPr>
            <a:spLocks noChangeArrowheads="1"/>
          </p:cNvSpPr>
          <p:nvPr/>
        </p:nvSpPr>
        <p:spPr bwMode="auto">
          <a:xfrm>
            <a:off x="533400" y="1427163"/>
            <a:ext cx="4876800" cy="5003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altLang="en-US" sz="2800" b="0" i="0">
                <a:solidFill>
                  <a:schemeClr val="bg1"/>
                </a:solidFill>
                <a:latin typeface="Times New Roman" charset="0"/>
              </a:rPr>
              <a:t>There are a great many books that indicate that red, tubular flowers are best for attracting hummingbirds.  However, many tubular blue flowers, especially Salvias, are popular.</a:t>
            </a:r>
          </a:p>
          <a:p>
            <a:pPr>
              <a:spcBef>
                <a:spcPct val="50000"/>
              </a:spcBef>
            </a:pPr>
            <a:r>
              <a:rPr lang="en-US" altLang="en-US" sz="2800" b="0" i="0">
                <a:solidFill>
                  <a:srgbClr val="FFFF00"/>
                </a:solidFill>
                <a:latin typeface="Times New Roman" charset="0"/>
              </a:rPr>
              <a:t>Young hummingbirds especially appreciate Salvia guarantica</a:t>
            </a:r>
            <a:r>
              <a:rPr lang="en-US" altLang="en-US" sz="2800" b="0" i="0">
                <a:solidFill>
                  <a:schemeClr val="bg1"/>
                </a:solidFill>
                <a:latin typeface="Times New Roman" charset="0"/>
              </a:rPr>
              <a:t>, a tough, summer-long blooming perennial that establishes large colonies. </a:t>
            </a:r>
          </a:p>
        </p:txBody>
      </p:sp>
      <p:sp>
        <p:nvSpPr>
          <p:cNvPr id="230407" name="Rectangle 7"/>
          <p:cNvSpPr>
            <a:spLocks noChangeArrowheads="1"/>
          </p:cNvSpPr>
          <p:nvPr/>
        </p:nvSpPr>
        <p:spPr bwMode="auto">
          <a:xfrm>
            <a:off x="5943600" y="5970588"/>
            <a:ext cx="23717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b="0" i="0">
                <a:solidFill>
                  <a:srgbClr val="FFFF00"/>
                </a:solidFill>
                <a:latin typeface="Times New Roman" charset="0"/>
              </a:rPr>
              <a:t>Salvia gauranitica</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3"/>
          <p:cNvSpPr>
            <a:spLocks noGrp="1"/>
          </p:cNvSpPr>
          <p:nvPr>
            <p:ph type="sldNum" sz="quarter" idx="12"/>
          </p:nvPr>
        </p:nvSpPr>
        <p:spPr/>
        <p:txBody>
          <a:bodyPr/>
          <a:lstStyle/>
          <a:p>
            <a:fld id="{C1E40491-187D-C840-AA44-D1AE14CC8046}" type="slidenum">
              <a:rPr lang="en-US" altLang="en-US"/>
              <a:pPr/>
              <a:t>54</a:t>
            </a:fld>
            <a:endParaRPr lang="en-US" altLang="en-US"/>
          </a:p>
        </p:txBody>
      </p:sp>
      <p:sp>
        <p:nvSpPr>
          <p:cNvPr id="228354" name="Text Box 2"/>
          <p:cNvSpPr txBox="1">
            <a:spLocks noChangeArrowheads="1"/>
          </p:cNvSpPr>
          <p:nvPr/>
        </p:nvSpPr>
        <p:spPr bwMode="auto">
          <a:xfrm>
            <a:off x="1981200" y="228600"/>
            <a:ext cx="479425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4400" b="0" i="0">
                <a:solidFill>
                  <a:srgbClr val="FFFF00"/>
                </a:solidFill>
                <a:latin typeface="Times New Roman" charset="0"/>
              </a:rPr>
              <a:t>Hummingbird Menu</a:t>
            </a:r>
          </a:p>
        </p:txBody>
      </p:sp>
      <p:pic>
        <p:nvPicPr>
          <p:cNvPr id="228355" name="Picture 3" descr="HUMMERFEED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3581400"/>
            <a:ext cx="2438400" cy="2667000"/>
          </a:xfrm>
          <a:prstGeom prst="rect">
            <a:avLst/>
          </a:prstGeom>
          <a:noFill/>
          <a:extLst>
            <a:ext uri="{909E8E84-426E-40DD-AFC4-6F175D3DCCD1}">
              <a14:hiddenFill xmlns:a14="http://schemas.microsoft.com/office/drawing/2010/main">
                <a:solidFill>
                  <a:srgbClr val="FFFFFF"/>
                </a:solidFill>
              </a14:hiddenFill>
            </a:ext>
          </a:extLst>
        </p:spPr>
      </p:pic>
      <p:sp>
        <p:nvSpPr>
          <p:cNvPr id="228357" name="Rectangle 5"/>
          <p:cNvSpPr>
            <a:spLocks noChangeArrowheads="1"/>
          </p:cNvSpPr>
          <p:nvPr/>
        </p:nvSpPr>
        <p:spPr bwMode="auto">
          <a:xfrm>
            <a:off x="457200" y="1219200"/>
            <a:ext cx="5334000" cy="5218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altLang="en-US" sz="2800" b="0" i="0">
                <a:solidFill>
                  <a:schemeClr val="bg1"/>
                </a:solidFill>
                <a:latin typeface="Times New Roman" charset="0"/>
              </a:rPr>
              <a:t>Hummingbirds appreciate commercially available feeders.  </a:t>
            </a:r>
            <a:r>
              <a:rPr lang="en-US" altLang="en-US" sz="2800" b="0" i="0">
                <a:solidFill>
                  <a:srgbClr val="FFFF00"/>
                </a:solidFill>
                <a:latin typeface="Times New Roman" charset="0"/>
              </a:rPr>
              <a:t>The “food” is a sugar solution made up of 4 parts water and 1 part table sugar, that is boiled for a few minutes and then cooled.</a:t>
            </a:r>
            <a:r>
              <a:rPr lang="en-US" altLang="en-US" sz="2800" b="0" i="0">
                <a:solidFill>
                  <a:schemeClr val="bg1"/>
                </a:solidFill>
                <a:latin typeface="Times New Roman" charset="0"/>
              </a:rPr>
              <a:t>  </a:t>
            </a:r>
          </a:p>
          <a:p>
            <a:pPr>
              <a:spcBef>
                <a:spcPct val="50000"/>
              </a:spcBef>
            </a:pPr>
            <a:r>
              <a:rPr lang="en-US" altLang="en-US" sz="2800" b="0" i="0">
                <a:solidFill>
                  <a:schemeClr val="bg1"/>
                </a:solidFill>
                <a:latin typeface="Times New Roman" charset="0"/>
              </a:rPr>
              <a:t>Do not add fruit juices, honey or red dye.</a:t>
            </a:r>
          </a:p>
          <a:p>
            <a:pPr>
              <a:spcBef>
                <a:spcPct val="50000"/>
              </a:spcBef>
            </a:pPr>
            <a:r>
              <a:rPr lang="en-US" altLang="en-US" sz="2800" b="0" i="0">
                <a:solidFill>
                  <a:schemeClr val="bg1"/>
                </a:solidFill>
                <a:latin typeface="Times New Roman" charset="0"/>
              </a:rPr>
              <a:t>Hummingbirds eat a tremendous amount of mosquitos and gnats that provide protein.    </a:t>
            </a:r>
          </a:p>
        </p:txBody>
      </p:sp>
      <p:pic>
        <p:nvPicPr>
          <p:cNvPr id="228358" name="Picture 6" descr="HMN209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1752600"/>
            <a:ext cx="2438400" cy="19494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3"/>
          <p:cNvSpPr>
            <a:spLocks noGrp="1"/>
          </p:cNvSpPr>
          <p:nvPr>
            <p:ph type="sldNum" sz="quarter" idx="12"/>
          </p:nvPr>
        </p:nvSpPr>
        <p:spPr/>
        <p:txBody>
          <a:bodyPr/>
          <a:lstStyle/>
          <a:p>
            <a:fld id="{2DA93D76-FD29-AF4B-8693-78E5106D71F5}" type="slidenum">
              <a:rPr lang="en-US" altLang="en-US"/>
              <a:pPr/>
              <a:t>55</a:t>
            </a:fld>
            <a:endParaRPr lang="en-US" altLang="en-US"/>
          </a:p>
        </p:txBody>
      </p:sp>
      <p:sp>
        <p:nvSpPr>
          <p:cNvPr id="303106" name="Text Box 2"/>
          <p:cNvSpPr txBox="1">
            <a:spLocks noChangeArrowheads="1"/>
          </p:cNvSpPr>
          <p:nvPr/>
        </p:nvSpPr>
        <p:spPr bwMode="auto">
          <a:xfrm>
            <a:off x="0" y="152400"/>
            <a:ext cx="91440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r>
              <a:rPr lang="en-US" altLang="en-US" sz="4400" b="0" i="0">
                <a:solidFill>
                  <a:srgbClr val="FFFF00"/>
                </a:solidFill>
                <a:latin typeface="Times New Roman" charset="0"/>
              </a:rPr>
              <a:t>Feeding Hummingbirds</a:t>
            </a:r>
          </a:p>
        </p:txBody>
      </p:sp>
      <p:pic>
        <p:nvPicPr>
          <p:cNvPr id="303107" name="Picture 3" descr="fayechappel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62600" y="1447800"/>
            <a:ext cx="3044825" cy="4648200"/>
          </a:xfrm>
          <a:prstGeom prst="rect">
            <a:avLst/>
          </a:prstGeom>
          <a:noFill/>
          <a:extLst>
            <a:ext uri="{909E8E84-426E-40DD-AFC4-6F175D3DCCD1}">
              <a14:hiddenFill xmlns:a14="http://schemas.microsoft.com/office/drawing/2010/main">
                <a:solidFill>
                  <a:srgbClr val="FFFFFF"/>
                </a:solidFill>
              </a14:hiddenFill>
            </a:ext>
          </a:extLst>
        </p:spPr>
      </p:pic>
      <p:sp>
        <p:nvSpPr>
          <p:cNvPr id="303109" name="Rectangle 5"/>
          <p:cNvSpPr>
            <a:spLocks noChangeArrowheads="1"/>
          </p:cNvSpPr>
          <p:nvPr/>
        </p:nvSpPr>
        <p:spPr bwMode="auto">
          <a:xfrm>
            <a:off x="381000" y="1143000"/>
            <a:ext cx="4876800" cy="5430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altLang="en-US" sz="2800" b="0" i="0">
                <a:solidFill>
                  <a:srgbClr val="FFFF00"/>
                </a:solidFill>
                <a:latin typeface="Times New Roman" charset="0"/>
              </a:rPr>
              <a:t>Like feeding dairy cows, once you begin to feed wild hummingbirds, it is essential to continue to do so the rest of the season</a:t>
            </a:r>
            <a:r>
              <a:rPr lang="en-US" altLang="en-US" sz="2800" b="0" i="0">
                <a:solidFill>
                  <a:schemeClr val="bg1"/>
                </a:solidFill>
                <a:latin typeface="Times New Roman" charset="0"/>
              </a:rPr>
              <a:t>, especially if a nest has been established in the area, or a large population of birds have come to the area .  </a:t>
            </a:r>
          </a:p>
          <a:p>
            <a:pPr>
              <a:spcBef>
                <a:spcPct val="50000"/>
              </a:spcBef>
            </a:pPr>
            <a:r>
              <a:rPr lang="en-US" altLang="en-US" sz="2800" b="0" i="0">
                <a:solidFill>
                  <a:schemeClr val="bg1"/>
                </a:solidFill>
                <a:latin typeface="Times New Roman" charset="0"/>
              </a:rPr>
              <a:t>A good selection of nectiferous plants will cover for a few days absence, but will not substitute for the feeder.</a:t>
            </a:r>
          </a:p>
        </p:txBody>
      </p:sp>
      <p:sp>
        <p:nvSpPr>
          <p:cNvPr id="303110" name="Rectangle 6"/>
          <p:cNvSpPr>
            <a:spLocks noChangeArrowheads="1"/>
          </p:cNvSpPr>
          <p:nvPr/>
        </p:nvSpPr>
        <p:spPr bwMode="auto">
          <a:xfrm>
            <a:off x="5638800" y="6172200"/>
            <a:ext cx="2971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r>
              <a:rPr lang="en-US" altLang="en-US" sz="1800" i="0">
                <a:solidFill>
                  <a:srgbClr val="FFFF00"/>
                </a:solidFill>
                <a:latin typeface="GoudyOlSt BT" charset="0"/>
              </a:rPr>
              <a:t>Salvia “Faye Chappell</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3"/>
          <p:cNvSpPr>
            <a:spLocks noGrp="1"/>
          </p:cNvSpPr>
          <p:nvPr>
            <p:ph type="sldNum" sz="quarter" idx="12"/>
          </p:nvPr>
        </p:nvSpPr>
        <p:spPr/>
        <p:txBody>
          <a:bodyPr/>
          <a:lstStyle/>
          <a:p>
            <a:fld id="{08797875-4B67-F54D-8D86-BCDE6A706947}" type="slidenum">
              <a:rPr lang="en-US" altLang="en-US"/>
              <a:pPr/>
              <a:t>56</a:t>
            </a:fld>
            <a:endParaRPr lang="en-US" altLang="en-US"/>
          </a:p>
        </p:txBody>
      </p:sp>
      <p:pic>
        <p:nvPicPr>
          <p:cNvPr id="536578" name="Picture 2" descr="rthuswr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62400" y="3048000"/>
            <a:ext cx="4648200" cy="3176588"/>
          </a:xfrm>
          <a:prstGeom prst="rect">
            <a:avLst/>
          </a:prstGeom>
          <a:noFill/>
          <a:extLst>
            <a:ext uri="{909E8E84-426E-40DD-AFC4-6F175D3DCCD1}">
              <a14:hiddenFill xmlns:a14="http://schemas.microsoft.com/office/drawing/2010/main">
                <a:solidFill>
                  <a:srgbClr val="FFFFFF"/>
                </a:solidFill>
              </a14:hiddenFill>
            </a:ext>
          </a:extLst>
        </p:spPr>
      </p:pic>
      <p:sp>
        <p:nvSpPr>
          <p:cNvPr id="536579" name="Rectangle 3"/>
          <p:cNvSpPr>
            <a:spLocks noChangeArrowheads="1"/>
          </p:cNvSpPr>
          <p:nvPr/>
        </p:nvSpPr>
        <p:spPr bwMode="auto">
          <a:xfrm>
            <a:off x="685800" y="1143000"/>
            <a:ext cx="7848600" cy="1800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altLang="en-US" sz="2800" b="0" i="0">
                <a:solidFill>
                  <a:schemeClr val="bg1"/>
                </a:solidFill>
                <a:latin typeface="Times New Roman" charset="0"/>
              </a:rPr>
              <a:t>Feeders should be kept up year round in Georgia.  Birds are frequently sited in January.  150 watt spot bulbs can be focused on the feeders at night to keep them above freezing.</a:t>
            </a:r>
          </a:p>
        </p:txBody>
      </p:sp>
      <p:sp>
        <p:nvSpPr>
          <p:cNvPr id="536580" name="Rectangle 4"/>
          <p:cNvSpPr>
            <a:spLocks noChangeArrowheads="1"/>
          </p:cNvSpPr>
          <p:nvPr/>
        </p:nvSpPr>
        <p:spPr bwMode="auto">
          <a:xfrm>
            <a:off x="685800" y="3429000"/>
            <a:ext cx="2819400" cy="2654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altLang="en-US" sz="2800" b="0" i="0">
                <a:solidFill>
                  <a:schemeClr val="bg1"/>
                </a:solidFill>
                <a:latin typeface="Times New Roman" charset="0"/>
              </a:rPr>
              <a:t>Clean all feeders every three to four days.  Bacteria and fungi can kill or sicken the hummingbirds.  </a:t>
            </a:r>
          </a:p>
        </p:txBody>
      </p:sp>
      <p:sp>
        <p:nvSpPr>
          <p:cNvPr id="536581" name="Text Box 5"/>
          <p:cNvSpPr txBox="1">
            <a:spLocks noChangeArrowheads="1"/>
          </p:cNvSpPr>
          <p:nvPr/>
        </p:nvSpPr>
        <p:spPr bwMode="auto">
          <a:xfrm>
            <a:off x="1905000" y="152400"/>
            <a:ext cx="5227638"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4400" b="0" i="0">
                <a:solidFill>
                  <a:srgbClr val="FFFF00"/>
                </a:solidFill>
                <a:latin typeface="Times New Roman" charset="0"/>
              </a:rPr>
              <a:t>Hummingbird Feeders</a:t>
            </a:r>
          </a:p>
        </p:txBody>
      </p:sp>
      <p:sp>
        <p:nvSpPr>
          <p:cNvPr id="536582" name="Rectangle 6"/>
          <p:cNvSpPr>
            <a:spLocks noChangeArrowheads="1"/>
          </p:cNvSpPr>
          <p:nvPr/>
        </p:nvSpPr>
        <p:spPr bwMode="auto">
          <a:xfrm>
            <a:off x="3733800" y="6172200"/>
            <a:ext cx="5181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r>
              <a:rPr lang="en-US" altLang="en-US" i="0">
                <a:solidFill>
                  <a:srgbClr val="FFFF00"/>
                </a:solidFill>
                <a:latin typeface="GoudyOlSt BT" charset="0"/>
              </a:rPr>
              <a:t>Multiple birds at a feeder</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3"/>
          <p:cNvSpPr>
            <a:spLocks noGrp="1"/>
          </p:cNvSpPr>
          <p:nvPr>
            <p:ph type="sldNum" sz="quarter" idx="12"/>
          </p:nvPr>
        </p:nvSpPr>
        <p:spPr/>
        <p:txBody>
          <a:bodyPr/>
          <a:lstStyle/>
          <a:p>
            <a:fld id="{E864E9EE-BAD5-2A4B-B5CC-83C756D99C5C}" type="slidenum">
              <a:rPr lang="en-US" altLang="en-US"/>
              <a:pPr/>
              <a:t>57</a:t>
            </a:fld>
            <a:endParaRPr lang="en-US" altLang="en-US"/>
          </a:p>
        </p:txBody>
      </p:sp>
      <p:sp>
        <p:nvSpPr>
          <p:cNvPr id="229378" name="Text Box 2"/>
          <p:cNvSpPr txBox="1">
            <a:spLocks noChangeArrowheads="1"/>
          </p:cNvSpPr>
          <p:nvPr/>
        </p:nvSpPr>
        <p:spPr bwMode="auto">
          <a:xfrm>
            <a:off x="0" y="152400"/>
            <a:ext cx="91440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r>
              <a:rPr lang="en-US" altLang="en-US" sz="4400" b="0" i="0">
                <a:solidFill>
                  <a:srgbClr val="FFFF00"/>
                </a:solidFill>
                <a:latin typeface="Times New Roman" charset="0"/>
              </a:rPr>
              <a:t>Hummingbird Territory </a:t>
            </a:r>
          </a:p>
        </p:txBody>
      </p:sp>
      <p:pic>
        <p:nvPicPr>
          <p:cNvPr id="229379" name="Picture 3" descr="BOTTLEBRUSH"/>
          <p:cNvPicPr>
            <a:picLocks noChangeAspect="1" noChangeArrowheads="1"/>
          </p:cNvPicPr>
          <p:nvPr/>
        </p:nvPicPr>
        <p:blipFill>
          <a:blip r:embed="rId2">
            <a:lum contrast="26000"/>
            <a:extLst>
              <a:ext uri="{28A0092B-C50C-407E-A947-70E740481C1C}">
                <a14:useLocalDpi xmlns:a14="http://schemas.microsoft.com/office/drawing/2010/main" val="0"/>
              </a:ext>
            </a:extLst>
          </a:blip>
          <a:srcRect/>
          <a:stretch>
            <a:fillRect/>
          </a:stretch>
        </p:blipFill>
        <p:spPr bwMode="auto">
          <a:xfrm>
            <a:off x="2286000" y="2971800"/>
            <a:ext cx="4648200" cy="3040063"/>
          </a:xfrm>
          <a:prstGeom prst="rect">
            <a:avLst/>
          </a:prstGeom>
          <a:noFill/>
          <a:extLst>
            <a:ext uri="{909E8E84-426E-40DD-AFC4-6F175D3DCCD1}">
              <a14:hiddenFill xmlns:a14="http://schemas.microsoft.com/office/drawing/2010/main">
                <a:solidFill>
                  <a:srgbClr val="FFFFFF"/>
                </a:solidFill>
              </a14:hiddenFill>
            </a:ext>
          </a:extLst>
        </p:spPr>
      </p:pic>
      <p:sp>
        <p:nvSpPr>
          <p:cNvPr id="229381" name="Rectangle 5"/>
          <p:cNvSpPr>
            <a:spLocks noChangeArrowheads="1"/>
          </p:cNvSpPr>
          <p:nvPr/>
        </p:nvSpPr>
        <p:spPr bwMode="auto">
          <a:xfrm>
            <a:off x="457200" y="990600"/>
            <a:ext cx="8382000" cy="2227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altLang="en-US" sz="2800" b="0" i="0">
                <a:solidFill>
                  <a:schemeClr val="bg1"/>
                </a:solidFill>
                <a:latin typeface="Times New Roman" charset="0"/>
              </a:rPr>
              <a:t>Native plants, such as this horse chestnut, are key indicators to male hummingbirds that a particular area is suitable for establishing a territory.   These low growing shrubs flowers just a week or so after the males return to Georgia</a:t>
            </a:r>
          </a:p>
        </p:txBody>
      </p:sp>
      <p:sp>
        <p:nvSpPr>
          <p:cNvPr id="229382" name="Rectangle 6"/>
          <p:cNvSpPr>
            <a:spLocks noChangeArrowheads="1"/>
          </p:cNvSpPr>
          <p:nvPr/>
        </p:nvSpPr>
        <p:spPr bwMode="auto">
          <a:xfrm>
            <a:off x="3200400" y="6019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r>
              <a:rPr lang="en-US" altLang="en-US" b="0" i="0">
                <a:solidFill>
                  <a:srgbClr val="FFFF00"/>
                </a:solidFill>
                <a:latin typeface="Times New Roman" charset="0"/>
              </a:rPr>
              <a:t>Aesculus parviflora</a:t>
            </a:r>
            <a:r>
              <a:rPr lang="en-US" altLang="en-US" sz="1800" i="0">
                <a:solidFill>
                  <a:srgbClr val="FFFF00"/>
                </a:solidFill>
                <a:latin typeface="GoudyOlSt BT" charset="0"/>
              </a:rPr>
              <a:t>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3"/>
          <p:cNvSpPr>
            <a:spLocks noGrp="1"/>
          </p:cNvSpPr>
          <p:nvPr>
            <p:ph type="sldNum" sz="quarter" idx="12"/>
          </p:nvPr>
        </p:nvSpPr>
        <p:spPr/>
        <p:txBody>
          <a:bodyPr/>
          <a:lstStyle/>
          <a:p>
            <a:fld id="{58D625F7-F9D0-FA4B-8E13-A3924AC3CB2F}" type="slidenum">
              <a:rPr lang="en-US" altLang="en-US"/>
              <a:pPr/>
              <a:t>58</a:t>
            </a:fld>
            <a:endParaRPr lang="en-US" altLang="en-US"/>
          </a:p>
        </p:txBody>
      </p:sp>
      <p:sp>
        <p:nvSpPr>
          <p:cNvPr id="231426" name="Text Box 2"/>
          <p:cNvSpPr txBox="1">
            <a:spLocks noChangeArrowheads="1"/>
          </p:cNvSpPr>
          <p:nvPr/>
        </p:nvSpPr>
        <p:spPr bwMode="auto">
          <a:xfrm>
            <a:off x="0" y="228600"/>
            <a:ext cx="91440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r>
              <a:rPr lang="en-US" altLang="en-US" sz="4400" b="0" i="0">
                <a:solidFill>
                  <a:srgbClr val="FFFF00"/>
                </a:solidFill>
                <a:latin typeface="Times New Roman" charset="0"/>
              </a:rPr>
              <a:t>Hummingbird Nesting Needs</a:t>
            </a:r>
          </a:p>
        </p:txBody>
      </p:sp>
      <p:pic>
        <p:nvPicPr>
          <p:cNvPr id="231427" name="Picture 3" descr="DECK4"/>
          <p:cNvPicPr>
            <a:picLocks noChangeAspect="1" noChangeArrowheads="1"/>
          </p:cNvPicPr>
          <p:nvPr/>
        </p:nvPicPr>
        <p:blipFill>
          <a:blip r:embed="rId2">
            <a:lum bright="-20000" contrast="40000"/>
            <a:extLst>
              <a:ext uri="{28A0092B-C50C-407E-A947-70E740481C1C}">
                <a14:useLocalDpi xmlns:a14="http://schemas.microsoft.com/office/drawing/2010/main" val="0"/>
              </a:ext>
            </a:extLst>
          </a:blip>
          <a:srcRect/>
          <a:stretch>
            <a:fillRect/>
          </a:stretch>
        </p:blipFill>
        <p:spPr bwMode="auto">
          <a:xfrm>
            <a:off x="3733800" y="2438400"/>
            <a:ext cx="4783138" cy="3127375"/>
          </a:xfrm>
          <a:prstGeom prst="rect">
            <a:avLst/>
          </a:prstGeom>
          <a:noFill/>
          <a:extLst>
            <a:ext uri="{909E8E84-426E-40DD-AFC4-6F175D3DCCD1}">
              <a14:hiddenFill xmlns:a14="http://schemas.microsoft.com/office/drawing/2010/main">
                <a:solidFill>
                  <a:srgbClr val="FFFFFF"/>
                </a:solidFill>
              </a14:hiddenFill>
            </a:ext>
          </a:extLst>
        </p:spPr>
      </p:pic>
      <p:sp>
        <p:nvSpPr>
          <p:cNvPr id="231429" name="Rectangle 5"/>
          <p:cNvSpPr>
            <a:spLocks noChangeArrowheads="1"/>
          </p:cNvSpPr>
          <p:nvPr/>
        </p:nvSpPr>
        <p:spPr bwMode="auto">
          <a:xfrm>
            <a:off x="381000" y="1295400"/>
            <a:ext cx="8763000" cy="1373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altLang="en-US" sz="2800" b="0" i="0">
                <a:solidFill>
                  <a:schemeClr val="bg1"/>
                </a:solidFill>
                <a:latin typeface="Times New Roman" charset="0"/>
              </a:rPr>
              <a:t>Hummingbird females look to males to establish nests deep in the branches of trees at the edges of open areas that have nectar sources</a:t>
            </a:r>
            <a:r>
              <a:rPr lang="en-US" altLang="en-US" b="0" i="0">
                <a:solidFill>
                  <a:schemeClr val="bg1"/>
                </a:solidFill>
                <a:latin typeface="Times New Roman" charset="0"/>
              </a:rPr>
              <a:t>.</a:t>
            </a:r>
          </a:p>
        </p:txBody>
      </p:sp>
      <p:sp>
        <p:nvSpPr>
          <p:cNvPr id="231430" name="Rectangle 6"/>
          <p:cNvSpPr>
            <a:spLocks noChangeArrowheads="1"/>
          </p:cNvSpPr>
          <p:nvPr/>
        </p:nvSpPr>
        <p:spPr bwMode="auto">
          <a:xfrm>
            <a:off x="381000" y="2819400"/>
            <a:ext cx="3200400" cy="4149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altLang="en-US" sz="2800" b="0" i="0">
                <a:solidFill>
                  <a:schemeClr val="bg1"/>
                </a:solidFill>
                <a:latin typeface="Times New Roman" charset="0"/>
              </a:rPr>
              <a:t>Placing a few feeders in the lower branches of these trees is a very good way to attract females and induce them to stay in your backyard.  </a:t>
            </a:r>
          </a:p>
          <a:p>
            <a:pPr>
              <a:spcBef>
                <a:spcPct val="50000"/>
              </a:spcBef>
            </a:pPr>
            <a:r>
              <a:rPr lang="en-US" altLang="en-US" sz="2800" b="0" i="0">
                <a:solidFill>
                  <a:schemeClr val="bg1"/>
                </a:solidFill>
                <a:latin typeface="Times New Roman" charset="0"/>
              </a:rPr>
              <a:t>.</a:t>
            </a:r>
            <a:r>
              <a:rPr lang="en-US" altLang="en-US" b="0" i="0">
                <a:solidFill>
                  <a:schemeClr val="bg1"/>
                </a:solidFill>
                <a:latin typeface="Times New Roman" charset="0"/>
              </a:rPr>
              <a:t> </a:t>
            </a:r>
          </a:p>
        </p:txBody>
      </p:sp>
      <p:sp>
        <p:nvSpPr>
          <p:cNvPr id="231431" name="Rectangle 7"/>
          <p:cNvSpPr>
            <a:spLocks noChangeArrowheads="1"/>
          </p:cNvSpPr>
          <p:nvPr/>
        </p:nvSpPr>
        <p:spPr bwMode="auto">
          <a:xfrm>
            <a:off x="3505200" y="5715000"/>
            <a:ext cx="51816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r>
              <a:rPr lang="en-US" altLang="en-US" sz="2000" b="0">
                <a:solidFill>
                  <a:srgbClr val="FFFF00"/>
                </a:solidFill>
                <a:latin typeface="GoudyOlSt BT" charset="0"/>
              </a:rPr>
              <a:t>Woods edge is a perfect location for placing feeders to supply female birds.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3"/>
          <p:cNvSpPr>
            <a:spLocks noGrp="1"/>
          </p:cNvSpPr>
          <p:nvPr>
            <p:ph type="sldNum" sz="quarter" idx="12"/>
          </p:nvPr>
        </p:nvSpPr>
        <p:spPr/>
        <p:txBody>
          <a:bodyPr/>
          <a:lstStyle/>
          <a:p>
            <a:fld id="{CA830CAA-6977-9B4D-949A-6CE7680C8A3C}" type="slidenum">
              <a:rPr lang="en-US" altLang="en-US"/>
              <a:pPr/>
              <a:t>59</a:t>
            </a:fld>
            <a:endParaRPr lang="en-US" altLang="en-US"/>
          </a:p>
        </p:txBody>
      </p:sp>
      <p:pic>
        <p:nvPicPr>
          <p:cNvPr id="535555" name="Picture 3" descr="MVC-005F"/>
          <p:cNvPicPr>
            <a:picLocks noChangeAspect="1" noChangeArrowheads="1"/>
          </p:cNvPicPr>
          <p:nvPr/>
        </p:nvPicPr>
        <p:blipFill>
          <a:blip r:embed="rId2">
            <a:lum bright="-2000" contrast="22000"/>
            <a:extLst>
              <a:ext uri="{28A0092B-C50C-407E-A947-70E740481C1C}">
                <a14:useLocalDpi xmlns:a14="http://schemas.microsoft.com/office/drawing/2010/main" val="0"/>
              </a:ext>
            </a:extLst>
          </a:blip>
          <a:srcRect/>
          <a:stretch>
            <a:fillRect/>
          </a:stretch>
        </p:blipFill>
        <p:spPr bwMode="auto">
          <a:xfrm>
            <a:off x="4038600" y="1219200"/>
            <a:ext cx="4752975" cy="3563938"/>
          </a:xfrm>
          <a:prstGeom prst="rect">
            <a:avLst/>
          </a:prstGeom>
          <a:noFill/>
          <a:extLst>
            <a:ext uri="{909E8E84-426E-40DD-AFC4-6F175D3DCCD1}">
              <a14:hiddenFill xmlns:a14="http://schemas.microsoft.com/office/drawing/2010/main">
                <a:solidFill>
                  <a:srgbClr val="FFFFFF"/>
                </a:solidFill>
              </a14:hiddenFill>
            </a:ext>
          </a:extLst>
        </p:spPr>
      </p:pic>
      <p:sp>
        <p:nvSpPr>
          <p:cNvPr id="535557" name="Text Box 5"/>
          <p:cNvSpPr txBox="1">
            <a:spLocks noChangeArrowheads="1"/>
          </p:cNvSpPr>
          <p:nvPr/>
        </p:nvSpPr>
        <p:spPr bwMode="auto">
          <a:xfrm>
            <a:off x="0" y="228600"/>
            <a:ext cx="91440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r>
              <a:rPr lang="en-US" altLang="en-US" sz="4400" b="0" i="0">
                <a:solidFill>
                  <a:srgbClr val="FFFF00"/>
                </a:solidFill>
                <a:latin typeface="Times New Roman" charset="0"/>
              </a:rPr>
              <a:t>Hummingbird Nests</a:t>
            </a:r>
          </a:p>
        </p:txBody>
      </p:sp>
      <p:sp>
        <p:nvSpPr>
          <p:cNvPr id="535558" name="Rectangle 6"/>
          <p:cNvSpPr>
            <a:spLocks noChangeArrowheads="1"/>
          </p:cNvSpPr>
          <p:nvPr/>
        </p:nvSpPr>
        <p:spPr bwMode="auto">
          <a:xfrm>
            <a:off x="457200" y="1143000"/>
            <a:ext cx="3352800" cy="5216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altLang="en-US" sz="2800" b="0" i="0">
                <a:solidFill>
                  <a:schemeClr val="bg1"/>
                </a:solidFill>
                <a:latin typeface="Times New Roman" charset="0"/>
              </a:rPr>
              <a:t>Hummingbird nests are made from spider webs, feathers and lichen.  </a:t>
            </a:r>
          </a:p>
          <a:p>
            <a:endParaRPr lang="en-US" altLang="en-US" sz="2800" b="0" i="0">
              <a:solidFill>
                <a:schemeClr val="bg1"/>
              </a:solidFill>
              <a:latin typeface="Times New Roman" charset="0"/>
            </a:endParaRPr>
          </a:p>
          <a:p>
            <a:r>
              <a:rPr lang="en-US" altLang="en-US" sz="2800" b="0" i="0">
                <a:solidFill>
                  <a:schemeClr val="bg1"/>
                </a:solidFill>
                <a:latin typeface="Times New Roman" charset="0"/>
              </a:rPr>
              <a:t>In northern areas, spider webs are used to tie together materials such as leaf fragments and very thin bark from trees such as birch.</a:t>
            </a:r>
            <a:r>
              <a:rPr lang="en-US" altLang="en-US" b="0" i="0">
                <a:solidFill>
                  <a:schemeClr val="bg1"/>
                </a:solidFill>
                <a:latin typeface="Times New Roman" charset="0"/>
              </a:rPr>
              <a:t>  </a:t>
            </a:r>
          </a:p>
        </p:txBody>
      </p:sp>
      <p:sp>
        <p:nvSpPr>
          <p:cNvPr id="535559" name="Rectangle 7"/>
          <p:cNvSpPr>
            <a:spLocks noChangeArrowheads="1"/>
          </p:cNvSpPr>
          <p:nvPr/>
        </p:nvSpPr>
        <p:spPr bwMode="auto">
          <a:xfrm>
            <a:off x="4033838" y="4965700"/>
            <a:ext cx="472440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r>
              <a:rPr lang="en-US" altLang="en-US" sz="2000" b="0">
                <a:solidFill>
                  <a:srgbClr val="FFFF00"/>
                </a:solidFill>
                <a:latin typeface="GoudyOlSt BT" charset="0"/>
              </a:rPr>
              <a:t>Ruby-Throated Hummingbird Nest made in an 60’ Red Oak tree about 18’ from the ground at the joint of a forked branch</a:t>
            </a:r>
            <a:r>
              <a:rPr lang="en-US" altLang="en-US" sz="1800" i="0">
                <a:solidFill>
                  <a:srgbClr val="FFFF00"/>
                </a:solidFill>
                <a:latin typeface="GoudyOlSt BT" charset="0"/>
              </a:rPr>
              <a:t> </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Slide Number Placeholder 5"/>
          <p:cNvSpPr>
            <a:spLocks noGrp="1"/>
          </p:cNvSpPr>
          <p:nvPr>
            <p:ph type="sldNum" sz="quarter" idx="12"/>
          </p:nvPr>
        </p:nvSpPr>
        <p:spPr/>
        <p:txBody>
          <a:bodyPr/>
          <a:lstStyle/>
          <a:p>
            <a:fld id="{B6672CFC-95F0-354F-A5B7-10D9FD875154}" type="slidenum">
              <a:rPr lang="en-US" altLang="en-US"/>
              <a:pPr/>
              <a:t>6</a:t>
            </a:fld>
            <a:endParaRPr lang="en-US" altLang="en-US"/>
          </a:p>
        </p:txBody>
      </p:sp>
      <p:sp>
        <p:nvSpPr>
          <p:cNvPr id="542725" name="Rectangle 5"/>
          <p:cNvSpPr>
            <a:spLocks noChangeArrowheads="1"/>
          </p:cNvSpPr>
          <p:nvPr/>
        </p:nvSpPr>
        <p:spPr bwMode="auto">
          <a:xfrm>
            <a:off x="269875" y="1316038"/>
            <a:ext cx="8562975" cy="4646612"/>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endParaRPr lang="en-US" altLang="en-US"/>
          </a:p>
        </p:txBody>
      </p:sp>
      <p:sp>
        <p:nvSpPr>
          <p:cNvPr id="542722" name="Rectangle 2"/>
          <p:cNvSpPr>
            <a:spLocks noGrp="1" noChangeArrowheads="1"/>
          </p:cNvSpPr>
          <p:nvPr>
            <p:ph type="title"/>
          </p:nvPr>
        </p:nvSpPr>
        <p:spPr>
          <a:xfrm>
            <a:off x="693738" y="38100"/>
            <a:ext cx="7772400" cy="1143000"/>
          </a:xfrm>
        </p:spPr>
        <p:txBody>
          <a:bodyPr/>
          <a:lstStyle/>
          <a:p>
            <a:r>
              <a:rPr lang="en-US" altLang="en-US">
                <a:solidFill>
                  <a:srgbClr val="FFFF00"/>
                </a:solidFill>
              </a:rPr>
              <a:t>Plant Placement by Final Width</a:t>
            </a:r>
          </a:p>
        </p:txBody>
      </p:sp>
      <p:graphicFrame>
        <p:nvGraphicFramePr>
          <p:cNvPr id="542860" name="Group 140"/>
          <p:cNvGraphicFramePr>
            <a:graphicFrameLocks noGrp="1"/>
          </p:cNvGraphicFramePr>
          <p:nvPr>
            <p:ph idx="1"/>
          </p:nvPr>
        </p:nvGraphicFramePr>
        <p:xfrm>
          <a:off x="615950" y="2084388"/>
          <a:ext cx="7772400" cy="3281362"/>
        </p:xfrm>
        <a:graphic>
          <a:graphicData uri="http://schemas.openxmlformats.org/drawingml/2006/table">
            <a:tbl>
              <a:tblPr/>
              <a:tblGrid>
                <a:gridCol w="2803525"/>
                <a:gridCol w="1228725"/>
                <a:gridCol w="1114425"/>
                <a:gridCol w="1574800"/>
                <a:gridCol w="1050925"/>
              </a:tblGrid>
              <a:tr h="481013">
                <a:tc>
                  <a:txBody>
                    <a:bodyPr/>
                    <a:lstStyle>
                      <a:lvl1pPr>
                        <a:spcBef>
                          <a:spcPct val="20000"/>
                        </a:spcBef>
                        <a:defRPr sz="2800">
                          <a:solidFill>
                            <a:schemeClr val="tx1"/>
                          </a:solidFill>
                          <a:latin typeface="Times New Roman" charset="0"/>
                        </a:defRPr>
                      </a:lvl1pPr>
                      <a:lvl2pPr>
                        <a:spcBef>
                          <a:spcPct val="20000"/>
                        </a:spcBef>
                        <a:defRPr sz="2400">
                          <a:solidFill>
                            <a:schemeClr val="tx1"/>
                          </a:solidFill>
                          <a:latin typeface="Times New Roman" charset="0"/>
                        </a:defRPr>
                      </a:lvl2pPr>
                      <a:lvl3pPr>
                        <a:spcBef>
                          <a:spcPct val="20000"/>
                        </a:spcBef>
                        <a:defRPr sz="2000">
                          <a:solidFill>
                            <a:schemeClr val="tx1"/>
                          </a:solidFill>
                          <a:latin typeface="Times New Roman" charset="0"/>
                        </a:defRPr>
                      </a:lvl3pPr>
                      <a:lvl4pPr>
                        <a:spcBef>
                          <a:spcPct val="20000"/>
                        </a:spcBef>
                        <a:defRPr>
                          <a:solidFill>
                            <a:schemeClr val="tx1"/>
                          </a:solidFill>
                          <a:latin typeface="Times New Roman" charset="0"/>
                        </a:defRPr>
                      </a:lvl4pPr>
                      <a:lvl5pPr>
                        <a:spcBef>
                          <a:spcPct val="20000"/>
                        </a:spcBef>
                        <a:defRPr>
                          <a:solidFill>
                            <a:schemeClr val="tx1"/>
                          </a:solidFill>
                          <a:latin typeface="Times New Roman" charset="0"/>
                        </a:defRPr>
                      </a:lvl5pPr>
                      <a:lvl6pPr fontAlgn="base">
                        <a:spcBef>
                          <a:spcPct val="20000"/>
                        </a:spcBef>
                        <a:spcAft>
                          <a:spcPct val="0"/>
                        </a:spcAft>
                        <a:defRPr>
                          <a:solidFill>
                            <a:schemeClr val="tx1"/>
                          </a:solidFill>
                          <a:latin typeface="Times New Roman" charset="0"/>
                        </a:defRPr>
                      </a:lvl6pPr>
                      <a:lvl7pPr fontAlgn="base">
                        <a:spcBef>
                          <a:spcPct val="20000"/>
                        </a:spcBef>
                        <a:spcAft>
                          <a:spcPct val="0"/>
                        </a:spcAft>
                        <a:defRPr>
                          <a:solidFill>
                            <a:schemeClr val="tx1"/>
                          </a:solidFill>
                          <a:latin typeface="Times New Roman" charset="0"/>
                        </a:defRPr>
                      </a:lvl7pPr>
                      <a:lvl8pPr fontAlgn="base">
                        <a:spcBef>
                          <a:spcPct val="20000"/>
                        </a:spcBef>
                        <a:spcAft>
                          <a:spcPct val="0"/>
                        </a:spcAft>
                        <a:defRPr>
                          <a:solidFill>
                            <a:schemeClr val="tx1"/>
                          </a:solidFill>
                          <a:latin typeface="Times New Roman" charset="0"/>
                        </a:defRPr>
                      </a:lvl8pPr>
                      <a:lvl9pPr fontAlgn="base">
                        <a:spcBef>
                          <a:spcPct val="20000"/>
                        </a:spcBef>
                        <a:spcAft>
                          <a:spcPct val="0"/>
                        </a:spcAft>
                        <a:defRPr>
                          <a:solidFill>
                            <a:schemeClr val="tx1"/>
                          </a:solidFill>
                          <a:latin typeface="Times New Roman"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0" i="0" u="none" strike="noStrike" cap="none" normalizeH="0" baseline="0">
                          <a:ln>
                            <a:noFill/>
                          </a:ln>
                          <a:solidFill>
                            <a:schemeClr val="tx1"/>
                          </a:solidFill>
                          <a:effectLst/>
                          <a:latin typeface="Times New Roman" charset="0"/>
                        </a:rPr>
                        <a:t>Plant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charset="0"/>
                        </a:defRPr>
                      </a:lvl1pPr>
                      <a:lvl2pPr>
                        <a:spcBef>
                          <a:spcPct val="20000"/>
                        </a:spcBef>
                        <a:defRPr sz="2400">
                          <a:solidFill>
                            <a:schemeClr val="tx1"/>
                          </a:solidFill>
                          <a:latin typeface="Times New Roman" charset="0"/>
                        </a:defRPr>
                      </a:lvl2pPr>
                      <a:lvl3pPr>
                        <a:spcBef>
                          <a:spcPct val="20000"/>
                        </a:spcBef>
                        <a:defRPr sz="2000">
                          <a:solidFill>
                            <a:schemeClr val="tx1"/>
                          </a:solidFill>
                          <a:latin typeface="Times New Roman" charset="0"/>
                        </a:defRPr>
                      </a:lvl3pPr>
                      <a:lvl4pPr>
                        <a:spcBef>
                          <a:spcPct val="20000"/>
                        </a:spcBef>
                        <a:defRPr>
                          <a:solidFill>
                            <a:schemeClr val="tx1"/>
                          </a:solidFill>
                          <a:latin typeface="Times New Roman" charset="0"/>
                        </a:defRPr>
                      </a:lvl4pPr>
                      <a:lvl5pPr>
                        <a:spcBef>
                          <a:spcPct val="20000"/>
                        </a:spcBef>
                        <a:defRPr>
                          <a:solidFill>
                            <a:schemeClr val="tx1"/>
                          </a:solidFill>
                          <a:latin typeface="Times New Roman" charset="0"/>
                        </a:defRPr>
                      </a:lvl5pPr>
                      <a:lvl6pPr fontAlgn="base">
                        <a:spcBef>
                          <a:spcPct val="20000"/>
                        </a:spcBef>
                        <a:spcAft>
                          <a:spcPct val="0"/>
                        </a:spcAft>
                        <a:defRPr>
                          <a:solidFill>
                            <a:schemeClr val="tx1"/>
                          </a:solidFill>
                          <a:latin typeface="Times New Roman" charset="0"/>
                        </a:defRPr>
                      </a:lvl6pPr>
                      <a:lvl7pPr fontAlgn="base">
                        <a:spcBef>
                          <a:spcPct val="20000"/>
                        </a:spcBef>
                        <a:spcAft>
                          <a:spcPct val="0"/>
                        </a:spcAft>
                        <a:defRPr>
                          <a:solidFill>
                            <a:schemeClr val="tx1"/>
                          </a:solidFill>
                          <a:latin typeface="Times New Roman" charset="0"/>
                        </a:defRPr>
                      </a:lvl7pPr>
                      <a:lvl8pPr fontAlgn="base">
                        <a:spcBef>
                          <a:spcPct val="20000"/>
                        </a:spcBef>
                        <a:spcAft>
                          <a:spcPct val="0"/>
                        </a:spcAft>
                        <a:defRPr>
                          <a:solidFill>
                            <a:schemeClr val="tx1"/>
                          </a:solidFill>
                          <a:latin typeface="Times New Roman" charset="0"/>
                        </a:defRPr>
                      </a:lvl8pPr>
                      <a:lvl9pPr fontAlgn="base">
                        <a:spcBef>
                          <a:spcPct val="20000"/>
                        </a:spcBef>
                        <a:spcAft>
                          <a:spcPct val="0"/>
                        </a:spcAft>
                        <a:defRPr>
                          <a:solidFill>
                            <a:schemeClr val="tx1"/>
                          </a:solidFill>
                          <a:latin typeface="Times New Roman"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0" i="0" u="none" strike="noStrike" cap="none" normalizeH="0" baseline="0">
                          <a:ln>
                            <a:noFill/>
                          </a:ln>
                          <a:solidFill>
                            <a:schemeClr val="tx1"/>
                          </a:solidFill>
                          <a:effectLst/>
                          <a:latin typeface="Times New Roman" charset="0"/>
                        </a:rPr>
                        <a:t>Final Size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charset="0"/>
                        </a:defRPr>
                      </a:lvl1pPr>
                      <a:lvl2pPr>
                        <a:spcBef>
                          <a:spcPct val="20000"/>
                        </a:spcBef>
                        <a:defRPr sz="2400">
                          <a:solidFill>
                            <a:schemeClr val="tx1"/>
                          </a:solidFill>
                          <a:latin typeface="Times New Roman" charset="0"/>
                        </a:defRPr>
                      </a:lvl2pPr>
                      <a:lvl3pPr>
                        <a:spcBef>
                          <a:spcPct val="20000"/>
                        </a:spcBef>
                        <a:defRPr sz="2000">
                          <a:solidFill>
                            <a:schemeClr val="tx1"/>
                          </a:solidFill>
                          <a:latin typeface="Times New Roman" charset="0"/>
                        </a:defRPr>
                      </a:lvl3pPr>
                      <a:lvl4pPr>
                        <a:spcBef>
                          <a:spcPct val="20000"/>
                        </a:spcBef>
                        <a:defRPr>
                          <a:solidFill>
                            <a:schemeClr val="tx1"/>
                          </a:solidFill>
                          <a:latin typeface="Times New Roman" charset="0"/>
                        </a:defRPr>
                      </a:lvl4pPr>
                      <a:lvl5pPr>
                        <a:spcBef>
                          <a:spcPct val="20000"/>
                        </a:spcBef>
                        <a:defRPr>
                          <a:solidFill>
                            <a:schemeClr val="tx1"/>
                          </a:solidFill>
                          <a:latin typeface="Times New Roman" charset="0"/>
                        </a:defRPr>
                      </a:lvl5pPr>
                      <a:lvl6pPr fontAlgn="base">
                        <a:spcBef>
                          <a:spcPct val="20000"/>
                        </a:spcBef>
                        <a:spcAft>
                          <a:spcPct val="0"/>
                        </a:spcAft>
                        <a:defRPr>
                          <a:solidFill>
                            <a:schemeClr val="tx1"/>
                          </a:solidFill>
                          <a:latin typeface="Times New Roman" charset="0"/>
                        </a:defRPr>
                      </a:lvl6pPr>
                      <a:lvl7pPr fontAlgn="base">
                        <a:spcBef>
                          <a:spcPct val="20000"/>
                        </a:spcBef>
                        <a:spcAft>
                          <a:spcPct val="0"/>
                        </a:spcAft>
                        <a:defRPr>
                          <a:solidFill>
                            <a:schemeClr val="tx1"/>
                          </a:solidFill>
                          <a:latin typeface="Times New Roman" charset="0"/>
                        </a:defRPr>
                      </a:lvl7pPr>
                      <a:lvl8pPr fontAlgn="base">
                        <a:spcBef>
                          <a:spcPct val="20000"/>
                        </a:spcBef>
                        <a:spcAft>
                          <a:spcPct val="0"/>
                        </a:spcAft>
                        <a:defRPr>
                          <a:solidFill>
                            <a:schemeClr val="tx1"/>
                          </a:solidFill>
                          <a:latin typeface="Times New Roman" charset="0"/>
                        </a:defRPr>
                      </a:lvl8pPr>
                      <a:lvl9pPr fontAlgn="base">
                        <a:spcBef>
                          <a:spcPct val="20000"/>
                        </a:spcBef>
                        <a:spcAft>
                          <a:spcPct val="0"/>
                        </a:spcAft>
                        <a:defRPr>
                          <a:solidFill>
                            <a:schemeClr val="tx1"/>
                          </a:solidFill>
                          <a:latin typeface="Times New Roman"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0" i="0" u="none" strike="noStrike" cap="none" normalizeH="0" baseline="0">
                          <a:ln>
                            <a:noFill/>
                          </a:ln>
                          <a:solidFill>
                            <a:schemeClr val="tx1"/>
                          </a:solidFill>
                          <a:effectLst/>
                          <a:latin typeface="Times New Roman" charset="0"/>
                        </a:rPr>
                        <a:t>Number</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charset="0"/>
                        </a:defRPr>
                      </a:lvl1pPr>
                      <a:lvl2pPr>
                        <a:spcBef>
                          <a:spcPct val="20000"/>
                        </a:spcBef>
                        <a:defRPr sz="2400">
                          <a:solidFill>
                            <a:schemeClr val="tx1"/>
                          </a:solidFill>
                          <a:latin typeface="Times New Roman" charset="0"/>
                        </a:defRPr>
                      </a:lvl2pPr>
                      <a:lvl3pPr>
                        <a:spcBef>
                          <a:spcPct val="20000"/>
                        </a:spcBef>
                        <a:defRPr sz="2000">
                          <a:solidFill>
                            <a:schemeClr val="tx1"/>
                          </a:solidFill>
                          <a:latin typeface="Times New Roman" charset="0"/>
                        </a:defRPr>
                      </a:lvl3pPr>
                      <a:lvl4pPr>
                        <a:spcBef>
                          <a:spcPct val="20000"/>
                        </a:spcBef>
                        <a:defRPr>
                          <a:solidFill>
                            <a:schemeClr val="tx1"/>
                          </a:solidFill>
                          <a:latin typeface="Times New Roman" charset="0"/>
                        </a:defRPr>
                      </a:lvl4pPr>
                      <a:lvl5pPr>
                        <a:spcBef>
                          <a:spcPct val="20000"/>
                        </a:spcBef>
                        <a:defRPr>
                          <a:solidFill>
                            <a:schemeClr val="tx1"/>
                          </a:solidFill>
                          <a:latin typeface="Times New Roman" charset="0"/>
                        </a:defRPr>
                      </a:lvl5pPr>
                      <a:lvl6pPr fontAlgn="base">
                        <a:spcBef>
                          <a:spcPct val="20000"/>
                        </a:spcBef>
                        <a:spcAft>
                          <a:spcPct val="0"/>
                        </a:spcAft>
                        <a:defRPr>
                          <a:solidFill>
                            <a:schemeClr val="tx1"/>
                          </a:solidFill>
                          <a:latin typeface="Times New Roman" charset="0"/>
                        </a:defRPr>
                      </a:lvl6pPr>
                      <a:lvl7pPr fontAlgn="base">
                        <a:spcBef>
                          <a:spcPct val="20000"/>
                        </a:spcBef>
                        <a:spcAft>
                          <a:spcPct val="0"/>
                        </a:spcAft>
                        <a:defRPr>
                          <a:solidFill>
                            <a:schemeClr val="tx1"/>
                          </a:solidFill>
                          <a:latin typeface="Times New Roman" charset="0"/>
                        </a:defRPr>
                      </a:lvl7pPr>
                      <a:lvl8pPr fontAlgn="base">
                        <a:spcBef>
                          <a:spcPct val="20000"/>
                        </a:spcBef>
                        <a:spcAft>
                          <a:spcPct val="0"/>
                        </a:spcAft>
                        <a:defRPr>
                          <a:solidFill>
                            <a:schemeClr val="tx1"/>
                          </a:solidFill>
                          <a:latin typeface="Times New Roman" charset="0"/>
                        </a:defRPr>
                      </a:lvl8pPr>
                      <a:lvl9pPr fontAlgn="base">
                        <a:spcBef>
                          <a:spcPct val="20000"/>
                        </a:spcBef>
                        <a:spcAft>
                          <a:spcPct val="0"/>
                        </a:spcAft>
                        <a:defRPr>
                          <a:solidFill>
                            <a:schemeClr val="tx1"/>
                          </a:solidFill>
                          <a:latin typeface="Times New Roman"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0" i="0" u="none" strike="noStrike" cap="none" normalizeH="0" baseline="0">
                          <a:ln>
                            <a:noFill/>
                          </a:ln>
                          <a:solidFill>
                            <a:schemeClr val="tx1"/>
                          </a:solidFill>
                          <a:effectLst/>
                          <a:latin typeface="Times New Roman" charset="0"/>
                        </a:rPr>
                        <a:t>Total Sq. Ft.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charset="0"/>
                        </a:defRPr>
                      </a:lvl1pPr>
                      <a:lvl2pPr>
                        <a:spcBef>
                          <a:spcPct val="20000"/>
                        </a:spcBef>
                        <a:defRPr sz="2400">
                          <a:solidFill>
                            <a:schemeClr val="tx1"/>
                          </a:solidFill>
                          <a:latin typeface="Times New Roman" charset="0"/>
                        </a:defRPr>
                      </a:lvl2pPr>
                      <a:lvl3pPr>
                        <a:spcBef>
                          <a:spcPct val="20000"/>
                        </a:spcBef>
                        <a:defRPr sz="2000">
                          <a:solidFill>
                            <a:schemeClr val="tx1"/>
                          </a:solidFill>
                          <a:latin typeface="Times New Roman" charset="0"/>
                        </a:defRPr>
                      </a:lvl3pPr>
                      <a:lvl4pPr>
                        <a:spcBef>
                          <a:spcPct val="20000"/>
                        </a:spcBef>
                        <a:defRPr>
                          <a:solidFill>
                            <a:schemeClr val="tx1"/>
                          </a:solidFill>
                          <a:latin typeface="Times New Roman" charset="0"/>
                        </a:defRPr>
                      </a:lvl4pPr>
                      <a:lvl5pPr>
                        <a:spcBef>
                          <a:spcPct val="20000"/>
                        </a:spcBef>
                        <a:defRPr>
                          <a:solidFill>
                            <a:schemeClr val="tx1"/>
                          </a:solidFill>
                          <a:latin typeface="Times New Roman" charset="0"/>
                        </a:defRPr>
                      </a:lvl5pPr>
                      <a:lvl6pPr fontAlgn="base">
                        <a:spcBef>
                          <a:spcPct val="20000"/>
                        </a:spcBef>
                        <a:spcAft>
                          <a:spcPct val="0"/>
                        </a:spcAft>
                        <a:defRPr>
                          <a:solidFill>
                            <a:schemeClr val="tx1"/>
                          </a:solidFill>
                          <a:latin typeface="Times New Roman" charset="0"/>
                        </a:defRPr>
                      </a:lvl6pPr>
                      <a:lvl7pPr fontAlgn="base">
                        <a:spcBef>
                          <a:spcPct val="20000"/>
                        </a:spcBef>
                        <a:spcAft>
                          <a:spcPct val="0"/>
                        </a:spcAft>
                        <a:defRPr>
                          <a:solidFill>
                            <a:schemeClr val="tx1"/>
                          </a:solidFill>
                          <a:latin typeface="Times New Roman" charset="0"/>
                        </a:defRPr>
                      </a:lvl7pPr>
                      <a:lvl8pPr fontAlgn="base">
                        <a:spcBef>
                          <a:spcPct val="20000"/>
                        </a:spcBef>
                        <a:spcAft>
                          <a:spcPct val="0"/>
                        </a:spcAft>
                        <a:defRPr>
                          <a:solidFill>
                            <a:schemeClr val="tx1"/>
                          </a:solidFill>
                          <a:latin typeface="Times New Roman" charset="0"/>
                        </a:defRPr>
                      </a:lvl8pPr>
                      <a:lvl9pPr fontAlgn="base">
                        <a:spcBef>
                          <a:spcPct val="20000"/>
                        </a:spcBef>
                        <a:spcAft>
                          <a:spcPct val="0"/>
                        </a:spcAft>
                        <a:defRPr>
                          <a:solidFill>
                            <a:schemeClr val="tx1"/>
                          </a:solidFill>
                          <a:latin typeface="Times New Roman"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0" i="0" u="none" strike="noStrike" cap="none" normalizeH="0" baseline="0">
                          <a:ln>
                            <a:noFill/>
                          </a:ln>
                          <a:solidFill>
                            <a:schemeClr val="tx1"/>
                          </a:solidFill>
                          <a:effectLst/>
                          <a:latin typeface="Times New Roman" charset="0"/>
                        </a:rPr>
                        <a:t>Height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90513">
                <a:tc>
                  <a:txBody>
                    <a:bodyPr/>
                    <a:lstStyle>
                      <a:lvl1pPr>
                        <a:spcBef>
                          <a:spcPct val="20000"/>
                        </a:spcBef>
                        <a:defRPr sz="2800">
                          <a:solidFill>
                            <a:schemeClr val="tx1"/>
                          </a:solidFill>
                          <a:latin typeface="Times New Roman" charset="0"/>
                        </a:defRPr>
                      </a:lvl1pPr>
                      <a:lvl2pPr>
                        <a:spcBef>
                          <a:spcPct val="20000"/>
                        </a:spcBef>
                        <a:defRPr sz="2400">
                          <a:solidFill>
                            <a:schemeClr val="tx1"/>
                          </a:solidFill>
                          <a:latin typeface="Times New Roman" charset="0"/>
                        </a:defRPr>
                      </a:lvl2pPr>
                      <a:lvl3pPr>
                        <a:spcBef>
                          <a:spcPct val="20000"/>
                        </a:spcBef>
                        <a:defRPr sz="2000">
                          <a:solidFill>
                            <a:schemeClr val="tx1"/>
                          </a:solidFill>
                          <a:latin typeface="Times New Roman" charset="0"/>
                        </a:defRPr>
                      </a:lvl3pPr>
                      <a:lvl4pPr>
                        <a:spcBef>
                          <a:spcPct val="20000"/>
                        </a:spcBef>
                        <a:defRPr>
                          <a:solidFill>
                            <a:schemeClr val="tx1"/>
                          </a:solidFill>
                          <a:latin typeface="Times New Roman" charset="0"/>
                        </a:defRPr>
                      </a:lvl4pPr>
                      <a:lvl5pPr>
                        <a:spcBef>
                          <a:spcPct val="20000"/>
                        </a:spcBef>
                        <a:defRPr>
                          <a:solidFill>
                            <a:schemeClr val="tx1"/>
                          </a:solidFill>
                          <a:latin typeface="Times New Roman" charset="0"/>
                        </a:defRPr>
                      </a:lvl5pPr>
                      <a:lvl6pPr fontAlgn="base">
                        <a:spcBef>
                          <a:spcPct val="20000"/>
                        </a:spcBef>
                        <a:spcAft>
                          <a:spcPct val="0"/>
                        </a:spcAft>
                        <a:defRPr>
                          <a:solidFill>
                            <a:schemeClr val="tx1"/>
                          </a:solidFill>
                          <a:latin typeface="Times New Roman" charset="0"/>
                        </a:defRPr>
                      </a:lvl6pPr>
                      <a:lvl7pPr fontAlgn="base">
                        <a:spcBef>
                          <a:spcPct val="20000"/>
                        </a:spcBef>
                        <a:spcAft>
                          <a:spcPct val="0"/>
                        </a:spcAft>
                        <a:defRPr>
                          <a:solidFill>
                            <a:schemeClr val="tx1"/>
                          </a:solidFill>
                          <a:latin typeface="Times New Roman" charset="0"/>
                        </a:defRPr>
                      </a:lvl7pPr>
                      <a:lvl8pPr fontAlgn="base">
                        <a:spcBef>
                          <a:spcPct val="20000"/>
                        </a:spcBef>
                        <a:spcAft>
                          <a:spcPct val="0"/>
                        </a:spcAft>
                        <a:defRPr>
                          <a:solidFill>
                            <a:schemeClr val="tx1"/>
                          </a:solidFill>
                          <a:latin typeface="Times New Roman" charset="0"/>
                        </a:defRPr>
                      </a:lvl8pPr>
                      <a:lvl9pPr fontAlgn="base">
                        <a:spcBef>
                          <a:spcPct val="20000"/>
                        </a:spcBef>
                        <a:spcAft>
                          <a:spcPct val="0"/>
                        </a:spcAft>
                        <a:defRPr>
                          <a:solidFill>
                            <a:schemeClr val="tx1"/>
                          </a:solidFill>
                          <a:latin typeface="Times New Roman"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600" b="0" i="0" u="none" strike="noStrike" cap="none" normalizeH="0" baseline="0">
                          <a:ln>
                            <a:noFill/>
                          </a:ln>
                          <a:solidFill>
                            <a:schemeClr val="tx1"/>
                          </a:solidFill>
                          <a:effectLst/>
                          <a:latin typeface="Times New Roman" charset="0"/>
                        </a:rPr>
                        <a:t>Lantana “Miss Huff”</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charset="0"/>
                        </a:defRPr>
                      </a:lvl1pPr>
                      <a:lvl2pPr>
                        <a:spcBef>
                          <a:spcPct val="20000"/>
                        </a:spcBef>
                        <a:defRPr sz="2400">
                          <a:solidFill>
                            <a:schemeClr val="tx1"/>
                          </a:solidFill>
                          <a:latin typeface="Times New Roman" charset="0"/>
                        </a:defRPr>
                      </a:lvl2pPr>
                      <a:lvl3pPr>
                        <a:spcBef>
                          <a:spcPct val="20000"/>
                        </a:spcBef>
                        <a:defRPr sz="2000">
                          <a:solidFill>
                            <a:schemeClr val="tx1"/>
                          </a:solidFill>
                          <a:latin typeface="Times New Roman" charset="0"/>
                        </a:defRPr>
                      </a:lvl3pPr>
                      <a:lvl4pPr>
                        <a:spcBef>
                          <a:spcPct val="20000"/>
                        </a:spcBef>
                        <a:defRPr>
                          <a:solidFill>
                            <a:schemeClr val="tx1"/>
                          </a:solidFill>
                          <a:latin typeface="Times New Roman" charset="0"/>
                        </a:defRPr>
                      </a:lvl4pPr>
                      <a:lvl5pPr>
                        <a:spcBef>
                          <a:spcPct val="20000"/>
                        </a:spcBef>
                        <a:defRPr>
                          <a:solidFill>
                            <a:schemeClr val="tx1"/>
                          </a:solidFill>
                          <a:latin typeface="Times New Roman" charset="0"/>
                        </a:defRPr>
                      </a:lvl5pPr>
                      <a:lvl6pPr fontAlgn="base">
                        <a:spcBef>
                          <a:spcPct val="20000"/>
                        </a:spcBef>
                        <a:spcAft>
                          <a:spcPct val="0"/>
                        </a:spcAft>
                        <a:defRPr>
                          <a:solidFill>
                            <a:schemeClr val="tx1"/>
                          </a:solidFill>
                          <a:latin typeface="Times New Roman" charset="0"/>
                        </a:defRPr>
                      </a:lvl6pPr>
                      <a:lvl7pPr fontAlgn="base">
                        <a:spcBef>
                          <a:spcPct val="20000"/>
                        </a:spcBef>
                        <a:spcAft>
                          <a:spcPct val="0"/>
                        </a:spcAft>
                        <a:defRPr>
                          <a:solidFill>
                            <a:schemeClr val="tx1"/>
                          </a:solidFill>
                          <a:latin typeface="Times New Roman" charset="0"/>
                        </a:defRPr>
                      </a:lvl7pPr>
                      <a:lvl8pPr fontAlgn="base">
                        <a:spcBef>
                          <a:spcPct val="20000"/>
                        </a:spcBef>
                        <a:spcAft>
                          <a:spcPct val="0"/>
                        </a:spcAft>
                        <a:defRPr>
                          <a:solidFill>
                            <a:schemeClr val="tx1"/>
                          </a:solidFill>
                          <a:latin typeface="Times New Roman" charset="0"/>
                        </a:defRPr>
                      </a:lvl8pPr>
                      <a:lvl9pPr fontAlgn="base">
                        <a:spcBef>
                          <a:spcPct val="20000"/>
                        </a:spcBef>
                        <a:spcAft>
                          <a:spcPct val="0"/>
                        </a:spcAft>
                        <a:defRPr>
                          <a:solidFill>
                            <a:schemeClr val="tx1"/>
                          </a:solidFill>
                          <a:latin typeface="Times New Roman"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600" b="0" i="0" u="none" strike="noStrike" cap="none" normalizeH="0" baseline="0">
                          <a:ln>
                            <a:noFill/>
                          </a:ln>
                          <a:solidFill>
                            <a:schemeClr val="tx1"/>
                          </a:solidFill>
                          <a:effectLst/>
                          <a:latin typeface="Times New Roman" charset="0"/>
                        </a:rPr>
                        <a:t>9 Sq. Ft.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charset="0"/>
                        </a:defRPr>
                      </a:lvl1pPr>
                      <a:lvl2pPr>
                        <a:spcBef>
                          <a:spcPct val="20000"/>
                        </a:spcBef>
                        <a:defRPr sz="2400">
                          <a:solidFill>
                            <a:schemeClr val="tx1"/>
                          </a:solidFill>
                          <a:latin typeface="Times New Roman" charset="0"/>
                        </a:defRPr>
                      </a:lvl2pPr>
                      <a:lvl3pPr>
                        <a:spcBef>
                          <a:spcPct val="20000"/>
                        </a:spcBef>
                        <a:defRPr sz="2000">
                          <a:solidFill>
                            <a:schemeClr val="tx1"/>
                          </a:solidFill>
                          <a:latin typeface="Times New Roman" charset="0"/>
                        </a:defRPr>
                      </a:lvl3pPr>
                      <a:lvl4pPr>
                        <a:spcBef>
                          <a:spcPct val="20000"/>
                        </a:spcBef>
                        <a:defRPr>
                          <a:solidFill>
                            <a:schemeClr val="tx1"/>
                          </a:solidFill>
                          <a:latin typeface="Times New Roman" charset="0"/>
                        </a:defRPr>
                      </a:lvl4pPr>
                      <a:lvl5pPr>
                        <a:spcBef>
                          <a:spcPct val="20000"/>
                        </a:spcBef>
                        <a:defRPr>
                          <a:solidFill>
                            <a:schemeClr val="tx1"/>
                          </a:solidFill>
                          <a:latin typeface="Times New Roman" charset="0"/>
                        </a:defRPr>
                      </a:lvl5pPr>
                      <a:lvl6pPr fontAlgn="base">
                        <a:spcBef>
                          <a:spcPct val="20000"/>
                        </a:spcBef>
                        <a:spcAft>
                          <a:spcPct val="0"/>
                        </a:spcAft>
                        <a:defRPr>
                          <a:solidFill>
                            <a:schemeClr val="tx1"/>
                          </a:solidFill>
                          <a:latin typeface="Times New Roman" charset="0"/>
                        </a:defRPr>
                      </a:lvl6pPr>
                      <a:lvl7pPr fontAlgn="base">
                        <a:spcBef>
                          <a:spcPct val="20000"/>
                        </a:spcBef>
                        <a:spcAft>
                          <a:spcPct val="0"/>
                        </a:spcAft>
                        <a:defRPr>
                          <a:solidFill>
                            <a:schemeClr val="tx1"/>
                          </a:solidFill>
                          <a:latin typeface="Times New Roman" charset="0"/>
                        </a:defRPr>
                      </a:lvl7pPr>
                      <a:lvl8pPr fontAlgn="base">
                        <a:spcBef>
                          <a:spcPct val="20000"/>
                        </a:spcBef>
                        <a:spcAft>
                          <a:spcPct val="0"/>
                        </a:spcAft>
                        <a:defRPr>
                          <a:solidFill>
                            <a:schemeClr val="tx1"/>
                          </a:solidFill>
                          <a:latin typeface="Times New Roman" charset="0"/>
                        </a:defRPr>
                      </a:lvl8pPr>
                      <a:lvl9pPr fontAlgn="base">
                        <a:spcBef>
                          <a:spcPct val="20000"/>
                        </a:spcBef>
                        <a:spcAft>
                          <a:spcPct val="0"/>
                        </a:spcAft>
                        <a:defRPr>
                          <a:solidFill>
                            <a:schemeClr val="tx1"/>
                          </a:solidFill>
                          <a:latin typeface="Times New Roman"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600" b="0" i="0" u="none" strike="noStrike" cap="none" normalizeH="0" baseline="0">
                          <a:ln>
                            <a:noFill/>
                          </a:ln>
                          <a:solidFill>
                            <a:schemeClr val="tx1"/>
                          </a:solidFill>
                          <a:effectLst/>
                          <a:latin typeface="Times New Roman" charset="0"/>
                        </a:rPr>
                        <a:t>3</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charset="0"/>
                        </a:defRPr>
                      </a:lvl1pPr>
                      <a:lvl2pPr>
                        <a:spcBef>
                          <a:spcPct val="20000"/>
                        </a:spcBef>
                        <a:defRPr sz="2400">
                          <a:solidFill>
                            <a:schemeClr val="tx1"/>
                          </a:solidFill>
                          <a:latin typeface="Times New Roman" charset="0"/>
                        </a:defRPr>
                      </a:lvl2pPr>
                      <a:lvl3pPr>
                        <a:spcBef>
                          <a:spcPct val="20000"/>
                        </a:spcBef>
                        <a:defRPr sz="2000">
                          <a:solidFill>
                            <a:schemeClr val="tx1"/>
                          </a:solidFill>
                          <a:latin typeface="Times New Roman" charset="0"/>
                        </a:defRPr>
                      </a:lvl3pPr>
                      <a:lvl4pPr>
                        <a:spcBef>
                          <a:spcPct val="20000"/>
                        </a:spcBef>
                        <a:defRPr>
                          <a:solidFill>
                            <a:schemeClr val="tx1"/>
                          </a:solidFill>
                          <a:latin typeface="Times New Roman" charset="0"/>
                        </a:defRPr>
                      </a:lvl4pPr>
                      <a:lvl5pPr>
                        <a:spcBef>
                          <a:spcPct val="20000"/>
                        </a:spcBef>
                        <a:defRPr>
                          <a:solidFill>
                            <a:schemeClr val="tx1"/>
                          </a:solidFill>
                          <a:latin typeface="Times New Roman" charset="0"/>
                        </a:defRPr>
                      </a:lvl5pPr>
                      <a:lvl6pPr fontAlgn="base">
                        <a:spcBef>
                          <a:spcPct val="20000"/>
                        </a:spcBef>
                        <a:spcAft>
                          <a:spcPct val="0"/>
                        </a:spcAft>
                        <a:defRPr>
                          <a:solidFill>
                            <a:schemeClr val="tx1"/>
                          </a:solidFill>
                          <a:latin typeface="Times New Roman" charset="0"/>
                        </a:defRPr>
                      </a:lvl6pPr>
                      <a:lvl7pPr fontAlgn="base">
                        <a:spcBef>
                          <a:spcPct val="20000"/>
                        </a:spcBef>
                        <a:spcAft>
                          <a:spcPct val="0"/>
                        </a:spcAft>
                        <a:defRPr>
                          <a:solidFill>
                            <a:schemeClr val="tx1"/>
                          </a:solidFill>
                          <a:latin typeface="Times New Roman" charset="0"/>
                        </a:defRPr>
                      </a:lvl7pPr>
                      <a:lvl8pPr fontAlgn="base">
                        <a:spcBef>
                          <a:spcPct val="20000"/>
                        </a:spcBef>
                        <a:spcAft>
                          <a:spcPct val="0"/>
                        </a:spcAft>
                        <a:defRPr>
                          <a:solidFill>
                            <a:schemeClr val="tx1"/>
                          </a:solidFill>
                          <a:latin typeface="Times New Roman" charset="0"/>
                        </a:defRPr>
                      </a:lvl8pPr>
                      <a:lvl9pPr fontAlgn="base">
                        <a:spcBef>
                          <a:spcPct val="20000"/>
                        </a:spcBef>
                        <a:spcAft>
                          <a:spcPct val="0"/>
                        </a:spcAft>
                        <a:defRPr>
                          <a:solidFill>
                            <a:schemeClr val="tx1"/>
                          </a:solidFill>
                          <a:latin typeface="Times New Roman"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600" b="0" i="0" u="none" strike="noStrike" cap="none" normalizeH="0" baseline="0">
                          <a:ln>
                            <a:noFill/>
                          </a:ln>
                          <a:solidFill>
                            <a:schemeClr val="tx1"/>
                          </a:solidFill>
                          <a:effectLst/>
                          <a:latin typeface="Times New Roman" charset="0"/>
                        </a:rPr>
                        <a:t>27 Sq. Ft.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charset="0"/>
                        </a:defRPr>
                      </a:lvl1pPr>
                      <a:lvl2pPr>
                        <a:spcBef>
                          <a:spcPct val="20000"/>
                        </a:spcBef>
                        <a:defRPr sz="2400">
                          <a:solidFill>
                            <a:schemeClr val="tx1"/>
                          </a:solidFill>
                          <a:latin typeface="Times New Roman" charset="0"/>
                        </a:defRPr>
                      </a:lvl2pPr>
                      <a:lvl3pPr>
                        <a:spcBef>
                          <a:spcPct val="20000"/>
                        </a:spcBef>
                        <a:defRPr sz="2000">
                          <a:solidFill>
                            <a:schemeClr val="tx1"/>
                          </a:solidFill>
                          <a:latin typeface="Times New Roman" charset="0"/>
                        </a:defRPr>
                      </a:lvl3pPr>
                      <a:lvl4pPr>
                        <a:spcBef>
                          <a:spcPct val="20000"/>
                        </a:spcBef>
                        <a:defRPr>
                          <a:solidFill>
                            <a:schemeClr val="tx1"/>
                          </a:solidFill>
                          <a:latin typeface="Times New Roman" charset="0"/>
                        </a:defRPr>
                      </a:lvl4pPr>
                      <a:lvl5pPr>
                        <a:spcBef>
                          <a:spcPct val="20000"/>
                        </a:spcBef>
                        <a:defRPr>
                          <a:solidFill>
                            <a:schemeClr val="tx1"/>
                          </a:solidFill>
                          <a:latin typeface="Times New Roman" charset="0"/>
                        </a:defRPr>
                      </a:lvl5pPr>
                      <a:lvl6pPr fontAlgn="base">
                        <a:spcBef>
                          <a:spcPct val="20000"/>
                        </a:spcBef>
                        <a:spcAft>
                          <a:spcPct val="0"/>
                        </a:spcAft>
                        <a:defRPr>
                          <a:solidFill>
                            <a:schemeClr val="tx1"/>
                          </a:solidFill>
                          <a:latin typeface="Times New Roman" charset="0"/>
                        </a:defRPr>
                      </a:lvl6pPr>
                      <a:lvl7pPr fontAlgn="base">
                        <a:spcBef>
                          <a:spcPct val="20000"/>
                        </a:spcBef>
                        <a:spcAft>
                          <a:spcPct val="0"/>
                        </a:spcAft>
                        <a:defRPr>
                          <a:solidFill>
                            <a:schemeClr val="tx1"/>
                          </a:solidFill>
                          <a:latin typeface="Times New Roman" charset="0"/>
                        </a:defRPr>
                      </a:lvl7pPr>
                      <a:lvl8pPr fontAlgn="base">
                        <a:spcBef>
                          <a:spcPct val="20000"/>
                        </a:spcBef>
                        <a:spcAft>
                          <a:spcPct val="0"/>
                        </a:spcAft>
                        <a:defRPr>
                          <a:solidFill>
                            <a:schemeClr val="tx1"/>
                          </a:solidFill>
                          <a:latin typeface="Times New Roman" charset="0"/>
                        </a:defRPr>
                      </a:lvl8pPr>
                      <a:lvl9pPr fontAlgn="base">
                        <a:spcBef>
                          <a:spcPct val="20000"/>
                        </a:spcBef>
                        <a:spcAft>
                          <a:spcPct val="0"/>
                        </a:spcAft>
                        <a:defRPr>
                          <a:solidFill>
                            <a:schemeClr val="tx1"/>
                          </a:solidFill>
                          <a:latin typeface="Times New Roman"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600" b="0" i="0" u="none" strike="noStrike" cap="none" normalizeH="0" baseline="0">
                          <a:ln>
                            <a:noFill/>
                          </a:ln>
                          <a:solidFill>
                            <a:schemeClr val="tx1"/>
                          </a:solidFill>
                          <a:effectLst/>
                          <a:latin typeface="Times New Roman" charset="0"/>
                        </a:rPr>
                        <a:t>5 Feet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90513">
                <a:tc>
                  <a:txBody>
                    <a:bodyPr/>
                    <a:lstStyle>
                      <a:lvl1pPr>
                        <a:spcBef>
                          <a:spcPct val="20000"/>
                        </a:spcBef>
                        <a:defRPr sz="2800">
                          <a:solidFill>
                            <a:schemeClr val="tx1"/>
                          </a:solidFill>
                          <a:latin typeface="Times New Roman" charset="0"/>
                        </a:defRPr>
                      </a:lvl1pPr>
                      <a:lvl2pPr>
                        <a:spcBef>
                          <a:spcPct val="20000"/>
                        </a:spcBef>
                        <a:defRPr sz="2400">
                          <a:solidFill>
                            <a:schemeClr val="tx1"/>
                          </a:solidFill>
                          <a:latin typeface="Times New Roman" charset="0"/>
                        </a:defRPr>
                      </a:lvl2pPr>
                      <a:lvl3pPr>
                        <a:spcBef>
                          <a:spcPct val="20000"/>
                        </a:spcBef>
                        <a:defRPr sz="2000">
                          <a:solidFill>
                            <a:schemeClr val="tx1"/>
                          </a:solidFill>
                          <a:latin typeface="Times New Roman" charset="0"/>
                        </a:defRPr>
                      </a:lvl3pPr>
                      <a:lvl4pPr>
                        <a:spcBef>
                          <a:spcPct val="20000"/>
                        </a:spcBef>
                        <a:defRPr>
                          <a:solidFill>
                            <a:schemeClr val="tx1"/>
                          </a:solidFill>
                          <a:latin typeface="Times New Roman" charset="0"/>
                        </a:defRPr>
                      </a:lvl4pPr>
                      <a:lvl5pPr>
                        <a:spcBef>
                          <a:spcPct val="20000"/>
                        </a:spcBef>
                        <a:defRPr>
                          <a:solidFill>
                            <a:schemeClr val="tx1"/>
                          </a:solidFill>
                          <a:latin typeface="Times New Roman" charset="0"/>
                        </a:defRPr>
                      </a:lvl5pPr>
                      <a:lvl6pPr fontAlgn="base">
                        <a:spcBef>
                          <a:spcPct val="20000"/>
                        </a:spcBef>
                        <a:spcAft>
                          <a:spcPct val="0"/>
                        </a:spcAft>
                        <a:defRPr>
                          <a:solidFill>
                            <a:schemeClr val="tx1"/>
                          </a:solidFill>
                          <a:latin typeface="Times New Roman" charset="0"/>
                        </a:defRPr>
                      </a:lvl6pPr>
                      <a:lvl7pPr fontAlgn="base">
                        <a:spcBef>
                          <a:spcPct val="20000"/>
                        </a:spcBef>
                        <a:spcAft>
                          <a:spcPct val="0"/>
                        </a:spcAft>
                        <a:defRPr>
                          <a:solidFill>
                            <a:schemeClr val="tx1"/>
                          </a:solidFill>
                          <a:latin typeface="Times New Roman" charset="0"/>
                        </a:defRPr>
                      </a:lvl7pPr>
                      <a:lvl8pPr fontAlgn="base">
                        <a:spcBef>
                          <a:spcPct val="20000"/>
                        </a:spcBef>
                        <a:spcAft>
                          <a:spcPct val="0"/>
                        </a:spcAft>
                        <a:defRPr>
                          <a:solidFill>
                            <a:schemeClr val="tx1"/>
                          </a:solidFill>
                          <a:latin typeface="Times New Roman" charset="0"/>
                        </a:defRPr>
                      </a:lvl8pPr>
                      <a:lvl9pPr fontAlgn="base">
                        <a:spcBef>
                          <a:spcPct val="20000"/>
                        </a:spcBef>
                        <a:spcAft>
                          <a:spcPct val="0"/>
                        </a:spcAft>
                        <a:defRPr>
                          <a:solidFill>
                            <a:schemeClr val="tx1"/>
                          </a:solidFill>
                          <a:latin typeface="Times New Roman"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600" b="0" i="0" u="none" strike="noStrike" cap="none" normalizeH="0" baseline="0">
                          <a:ln>
                            <a:noFill/>
                          </a:ln>
                          <a:solidFill>
                            <a:schemeClr val="tx1"/>
                          </a:solidFill>
                          <a:effectLst/>
                          <a:latin typeface="Times New Roman" charset="0"/>
                        </a:rPr>
                        <a:t>Phlox paniculata</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charset="0"/>
                        </a:defRPr>
                      </a:lvl1pPr>
                      <a:lvl2pPr>
                        <a:spcBef>
                          <a:spcPct val="20000"/>
                        </a:spcBef>
                        <a:defRPr sz="2400">
                          <a:solidFill>
                            <a:schemeClr val="tx1"/>
                          </a:solidFill>
                          <a:latin typeface="Times New Roman" charset="0"/>
                        </a:defRPr>
                      </a:lvl2pPr>
                      <a:lvl3pPr>
                        <a:spcBef>
                          <a:spcPct val="20000"/>
                        </a:spcBef>
                        <a:defRPr sz="2000">
                          <a:solidFill>
                            <a:schemeClr val="tx1"/>
                          </a:solidFill>
                          <a:latin typeface="Times New Roman" charset="0"/>
                        </a:defRPr>
                      </a:lvl3pPr>
                      <a:lvl4pPr>
                        <a:spcBef>
                          <a:spcPct val="20000"/>
                        </a:spcBef>
                        <a:defRPr>
                          <a:solidFill>
                            <a:schemeClr val="tx1"/>
                          </a:solidFill>
                          <a:latin typeface="Times New Roman" charset="0"/>
                        </a:defRPr>
                      </a:lvl4pPr>
                      <a:lvl5pPr>
                        <a:spcBef>
                          <a:spcPct val="20000"/>
                        </a:spcBef>
                        <a:defRPr>
                          <a:solidFill>
                            <a:schemeClr val="tx1"/>
                          </a:solidFill>
                          <a:latin typeface="Times New Roman" charset="0"/>
                        </a:defRPr>
                      </a:lvl5pPr>
                      <a:lvl6pPr fontAlgn="base">
                        <a:spcBef>
                          <a:spcPct val="20000"/>
                        </a:spcBef>
                        <a:spcAft>
                          <a:spcPct val="0"/>
                        </a:spcAft>
                        <a:defRPr>
                          <a:solidFill>
                            <a:schemeClr val="tx1"/>
                          </a:solidFill>
                          <a:latin typeface="Times New Roman" charset="0"/>
                        </a:defRPr>
                      </a:lvl6pPr>
                      <a:lvl7pPr fontAlgn="base">
                        <a:spcBef>
                          <a:spcPct val="20000"/>
                        </a:spcBef>
                        <a:spcAft>
                          <a:spcPct val="0"/>
                        </a:spcAft>
                        <a:defRPr>
                          <a:solidFill>
                            <a:schemeClr val="tx1"/>
                          </a:solidFill>
                          <a:latin typeface="Times New Roman" charset="0"/>
                        </a:defRPr>
                      </a:lvl7pPr>
                      <a:lvl8pPr fontAlgn="base">
                        <a:spcBef>
                          <a:spcPct val="20000"/>
                        </a:spcBef>
                        <a:spcAft>
                          <a:spcPct val="0"/>
                        </a:spcAft>
                        <a:defRPr>
                          <a:solidFill>
                            <a:schemeClr val="tx1"/>
                          </a:solidFill>
                          <a:latin typeface="Times New Roman" charset="0"/>
                        </a:defRPr>
                      </a:lvl8pPr>
                      <a:lvl9pPr fontAlgn="base">
                        <a:spcBef>
                          <a:spcPct val="20000"/>
                        </a:spcBef>
                        <a:spcAft>
                          <a:spcPct val="0"/>
                        </a:spcAft>
                        <a:defRPr>
                          <a:solidFill>
                            <a:schemeClr val="tx1"/>
                          </a:solidFill>
                          <a:latin typeface="Times New Roman"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600" b="0" i="0" u="none" strike="noStrike" cap="none" normalizeH="0" baseline="0">
                          <a:ln>
                            <a:noFill/>
                          </a:ln>
                          <a:solidFill>
                            <a:schemeClr val="tx1"/>
                          </a:solidFill>
                          <a:effectLst/>
                          <a:latin typeface="Times New Roman" charset="0"/>
                        </a:rPr>
                        <a:t>2 Sq. Ft.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charset="0"/>
                        </a:defRPr>
                      </a:lvl1pPr>
                      <a:lvl2pPr>
                        <a:spcBef>
                          <a:spcPct val="20000"/>
                        </a:spcBef>
                        <a:defRPr sz="2400">
                          <a:solidFill>
                            <a:schemeClr val="tx1"/>
                          </a:solidFill>
                          <a:latin typeface="Times New Roman" charset="0"/>
                        </a:defRPr>
                      </a:lvl2pPr>
                      <a:lvl3pPr>
                        <a:spcBef>
                          <a:spcPct val="20000"/>
                        </a:spcBef>
                        <a:defRPr sz="2000">
                          <a:solidFill>
                            <a:schemeClr val="tx1"/>
                          </a:solidFill>
                          <a:latin typeface="Times New Roman" charset="0"/>
                        </a:defRPr>
                      </a:lvl3pPr>
                      <a:lvl4pPr>
                        <a:spcBef>
                          <a:spcPct val="20000"/>
                        </a:spcBef>
                        <a:defRPr>
                          <a:solidFill>
                            <a:schemeClr val="tx1"/>
                          </a:solidFill>
                          <a:latin typeface="Times New Roman" charset="0"/>
                        </a:defRPr>
                      </a:lvl4pPr>
                      <a:lvl5pPr>
                        <a:spcBef>
                          <a:spcPct val="20000"/>
                        </a:spcBef>
                        <a:defRPr>
                          <a:solidFill>
                            <a:schemeClr val="tx1"/>
                          </a:solidFill>
                          <a:latin typeface="Times New Roman" charset="0"/>
                        </a:defRPr>
                      </a:lvl5pPr>
                      <a:lvl6pPr fontAlgn="base">
                        <a:spcBef>
                          <a:spcPct val="20000"/>
                        </a:spcBef>
                        <a:spcAft>
                          <a:spcPct val="0"/>
                        </a:spcAft>
                        <a:defRPr>
                          <a:solidFill>
                            <a:schemeClr val="tx1"/>
                          </a:solidFill>
                          <a:latin typeface="Times New Roman" charset="0"/>
                        </a:defRPr>
                      </a:lvl6pPr>
                      <a:lvl7pPr fontAlgn="base">
                        <a:spcBef>
                          <a:spcPct val="20000"/>
                        </a:spcBef>
                        <a:spcAft>
                          <a:spcPct val="0"/>
                        </a:spcAft>
                        <a:defRPr>
                          <a:solidFill>
                            <a:schemeClr val="tx1"/>
                          </a:solidFill>
                          <a:latin typeface="Times New Roman" charset="0"/>
                        </a:defRPr>
                      </a:lvl7pPr>
                      <a:lvl8pPr fontAlgn="base">
                        <a:spcBef>
                          <a:spcPct val="20000"/>
                        </a:spcBef>
                        <a:spcAft>
                          <a:spcPct val="0"/>
                        </a:spcAft>
                        <a:defRPr>
                          <a:solidFill>
                            <a:schemeClr val="tx1"/>
                          </a:solidFill>
                          <a:latin typeface="Times New Roman" charset="0"/>
                        </a:defRPr>
                      </a:lvl8pPr>
                      <a:lvl9pPr fontAlgn="base">
                        <a:spcBef>
                          <a:spcPct val="20000"/>
                        </a:spcBef>
                        <a:spcAft>
                          <a:spcPct val="0"/>
                        </a:spcAft>
                        <a:defRPr>
                          <a:solidFill>
                            <a:schemeClr val="tx1"/>
                          </a:solidFill>
                          <a:latin typeface="Times New Roman"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600" b="0" i="0" u="none" strike="noStrike" cap="none" normalizeH="0" baseline="0">
                          <a:ln>
                            <a:noFill/>
                          </a:ln>
                          <a:solidFill>
                            <a:schemeClr val="tx1"/>
                          </a:solidFill>
                          <a:effectLst/>
                          <a:latin typeface="Times New Roman" charset="0"/>
                        </a:rPr>
                        <a:t>20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charset="0"/>
                        </a:defRPr>
                      </a:lvl1pPr>
                      <a:lvl2pPr>
                        <a:spcBef>
                          <a:spcPct val="20000"/>
                        </a:spcBef>
                        <a:defRPr sz="2400">
                          <a:solidFill>
                            <a:schemeClr val="tx1"/>
                          </a:solidFill>
                          <a:latin typeface="Times New Roman" charset="0"/>
                        </a:defRPr>
                      </a:lvl2pPr>
                      <a:lvl3pPr>
                        <a:spcBef>
                          <a:spcPct val="20000"/>
                        </a:spcBef>
                        <a:defRPr sz="2000">
                          <a:solidFill>
                            <a:schemeClr val="tx1"/>
                          </a:solidFill>
                          <a:latin typeface="Times New Roman" charset="0"/>
                        </a:defRPr>
                      </a:lvl3pPr>
                      <a:lvl4pPr>
                        <a:spcBef>
                          <a:spcPct val="20000"/>
                        </a:spcBef>
                        <a:defRPr>
                          <a:solidFill>
                            <a:schemeClr val="tx1"/>
                          </a:solidFill>
                          <a:latin typeface="Times New Roman" charset="0"/>
                        </a:defRPr>
                      </a:lvl4pPr>
                      <a:lvl5pPr>
                        <a:spcBef>
                          <a:spcPct val="20000"/>
                        </a:spcBef>
                        <a:defRPr>
                          <a:solidFill>
                            <a:schemeClr val="tx1"/>
                          </a:solidFill>
                          <a:latin typeface="Times New Roman" charset="0"/>
                        </a:defRPr>
                      </a:lvl5pPr>
                      <a:lvl6pPr fontAlgn="base">
                        <a:spcBef>
                          <a:spcPct val="20000"/>
                        </a:spcBef>
                        <a:spcAft>
                          <a:spcPct val="0"/>
                        </a:spcAft>
                        <a:defRPr>
                          <a:solidFill>
                            <a:schemeClr val="tx1"/>
                          </a:solidFill>
                          <a:latin typeface="Times New Roman" charset="0"/>
                        </a:defRPr>
                      </a:lvl6pPr>
                      <a:lvl7pPr fontAlgn="base">
                        <a:spcBef>
                          <a:spcPct val="20000"/>
                        </a:spcBef>
                        <a:spcAft>
                          <a:spcPct val="0"/>
                        </a:spcAft>
                        <a:defRPr>
                          <a:solidFill>
                            <a:schemeClr val="tx1"/>
                          </a:solidFill>
                          <a:latin typeface="Times New Roman" charset="0"/>
                        </a:defRPr>
                      </a:lvl7pPr>
                      <a:lvl8pPr fontAlgn="base">
                        <a:spcBef>
                          <a:spcPct val="20000"/>
                        </a:spcBef>
                        <a:spcAft>
                          <a:spcPct val="0"/>
                        </a:spcAft>
                        <a:defRPr>
                          <a:solidFill>
                            <a:schemeClr val="tx1"/>
                          </a:solidFill>
                          <a:latin typeface="Times New Roman" charset="0"/>
                        </a:defRPr>
                      </a:lvl8pPr>
                      <a:lvl9pPr fontAlgn="base">
                        <a:spcBef>
                          <a:spcPct val="20000"/>
                        </a:spcBef>
                        <a:spcAft>
                          <a:spcPct val="0"/>
                        </a:spcAft>
                        <a:defRPr>
                          <a:solidFill>
                            <a:schemeClr val="tx1"/>
                          </a:solidFill>
                          <a:latin typeface="Times New Roman"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600" b="0" i="0" u="none" strike="noStrike" cap="none" normalizeH="0" baseline="0">
                          <a:ln>
                            <a:noFill/>
                          </a:ln>
                          <a:solidFill>
                            <a:schemeClr val="tx1"/>
                          </a:solidFill>
                          <a:effectLst/>
                          <a:latin typeface="Times New Roman" charset="0"/>
                        </a:rPr>
                        <a:t>40 Sq. Ft.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charset="0"/>
                        </a:defRPr>
                      </a:lvl1pPr>
                      <a:lvl2pPr>
                        <a:spcBef>
                          <a:spcPct val="20000"/>
                        </a:spcBef>
                        <a:defRPr sz="2400">
                          <a:solidFill>
                            <a:schemeClr val="tx1"/>
                          </a:solidFill>
                          <a:latin typeface="Times New Roman" charset="0"/>
                        </a:defRPr>
                      </a:lvl2pPr>
                      <a:lvl3pPr>
                        <a:spcBef>
                          <a:spcPct val="20000"/>
                        </a:spcBef>
                        <a:defRPr sz="2000">
                          <a:solidFill>
                            <a:schemeClr val="tx1"/>
                          </a:solidFill>
                          <a:latin typeface="Times New Roman" charset="0"/>
                        </a:defRPr>
                      </a:lvl3pPr>
                      <a:lvl4pPr>
                        <a:spcBef>
                          <a:spcPct val="20000"/>
                        </a:spcBef>
                        <a:defRPr>
                          <a:solidFill>
                            <a:schemeClr val="tx1"/>
                          </a:solidFill>
                          <a:latin typeface="Times New Roman" charset="0"/>
                        </a:defRPr>
                      </a:lvl4pPr>
                      <a:lvl5pPr>
                        <a:spcBef>
                          <a:spcPct val="20000"/>
                        </a:spcBef>
                        <a:defRPr>
                          <a:solidFill>
                            <a:schemeClr val="tx1"/>
                          </a:solidFill>
                          <a:latin typeface="Times New Roman" charset="0"/>
                        </a:defRPr>
                      </a:lvl5pPr>
                      <a:lvl6pPr fontAlgn="base">
                        <a:spcBef>
                          <a:spcPct val="20000"/>
                        </a:spcBef>
                        <a:spcAft>
                          <a:spcPct val="0"/>
                        </a:spcAft>
                        <a:defRPr>
                          <a:solidFill>
                            <a:schemeClr val="tx1"/>
                          </a:solidFill>
                          <a:latin typeface="Times New Roman" charset="0"/>
                        </a:defRPr>
                      </a:lvl6pPr>
                      <a:lvl7pPr fontAlgn="base">
                        <a:spcBef>
                          <a:spcPct val="20000"/>
                        </a:spcBef>
                        <a:spcAft>
                          <a:spcPct val="0"/>
                        </a:spcAft>
                        <a:defRPr>
                          <a:solidFill>
                            <a:schemeClr val="tx1"/>
                          </a:solidFill>
                          <a:latin typeface="Times New Roman" charset="0"/>
                        </a:defRPr>
                      </a:lvl7pPr>
                      <a:lvl8pPr fontAlgn="base">
                        <a:spcBef>
                          <a:spcPct val="20000"/>
                        </a:spcBef>
                        <a:spcAft>
                          <a:spcPct val="0"/>
                        </a:spcAft>
                        <a:defRPr>
                          <a:solidFill>
                            <a:schemeClr val="tx1"/>
                          </a:solidFill>
                          <a:latin typeface="Times New Roman" charset="0"/>
                        </a:defRPr>
                      </a:lvl8pPr>
                      <a:lvl9pPr fontAlgn="base">
                        <a:spcBef>
                          <a:spcPct val="20000"/>
                        </a:spcBef>
                        <a:spcAft>
                          <a:spcPct val="0"/>
                        </a:spcAft>
                        <a:defRPr>
                          <a:solidFill>
                            <a:schemeClr val="tx1"/>
                          </a:solidFill>
                          <a:latin typeface="Times New Roman"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600" b="0" i="0" u="none" strike="noStrike" cap="none" normalizeH="0" baseline="0">
                          <a:ln>
                            <a:noFill/>
                          </a:ln>
                          <a:solidFill>
                            <a:schemeClr val="tx1"/>
                          </a:solidFill>
                          <a:effectLst/>
                          <a:latin typeface="Times New Roman" charset="0"/>
                        </a:rPr>
                        <a:t>2 Feet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88925">
                <a:tc>
                  <a:txBody>
                    <a:bodyPr/>
                    <a:lstStyle>
                      <a:lvl1pPr>
                        <a:spcBef>
                          <a:spcPct val="20000"/>
                        </a:spcBef>
                        <a:defRPr sz="2800">
                          <a:solidFill>
                            <a:schemeClr val="tx1"/>
                          </a:solidFill>
                          <a:latin typeface="Times New Roman" charset="0"/>
                        </a:defRPr>
                      </a:lvl1pPr>
                      <a:lvl2pPr>
                        <a:spcBef>
                          <a:spcPct val="20000"/>
                        </a:spcBef>
                        <a:defRPr sz="2400">
                          <a:solidFill>
                            <a:schemeClr val="tx1"/>
                          </a:solidFill>
                          <a:latin typeface="Times New Roman" charset="0"/>
                        </a:defRPr>
                      </a:lvl2pPr>
                      <a:lvl3pPr>
                        <a:spcBef>
                          <a:spcPct val="20000"/>
                        </a:spcBef>
                        <a:defRPr sz="2000">
                          <a:solidFill>
                            <a:schemeClr val="tx1"/>
                          </a:solidFill>
                          <a:latin typeface="Times New Roman" charset="0"/>
                        </a:defRPr>
                      </a:lvl3pPr>
                      <a:lvl4pPr>
                        <a:spcBef>
                          <a:spcPct val="20000"/>
                        </a:spcBef>
                        <a:defRPr>
                          <a:solidFill>
                            <a:schemeClr val="tx1"/>
                          </a:solidFill>
                          <a:latin typeface="Times New Roman" charset="0"/>
                        </a:defRPr>
                      </a:lvl4pPr>
                      <a:lvl5pPr>
                        <a:spcBef>
                          <a:spcPct val="20000"/>
                        </a:spcBef>
                        <a:defRPr>
                          <a:solidFill>
                            <a:schemeClr val="tx1"/>
                          </a:solidFill>
                          <a:latin typeface="Times New Roman" charset="0"/>
                        </a:defRPr>
                      </a:lvl5pPr>
                      <a:lvl6pPr fontAlgn="base">
                        <a:spcBef>
                          <a:spcPct val="20000"/>
                        </a:spcBef>
                        <a:spcAft>
                          <a:spcPct val="0"/>
                        </a:spcAft>
                        <a:defRPr>
                          <a:solidFill>
                            <a:schemeClr val="tx1"/>
                          </a:solidFill>
                          <a:latin typeface="Times New Roman" charset="0"/>
                        </a:defRPr>
                      </a:lvl6pPr>
                      <a:lvl7pPr fontAlgn="base">
                        <a:spcBef>
                          <a:spcPct val="20000"/>
                        </a:spcBef>
                        <a:spcAft>
                          <a:spcPct val="0"/>
                        </a:spcAft>
                        <a:defRPr>
                          <a:solidFill>
                            <a:schemeClr val="tx1"/>
                          </a:solidFill>
                          <a:latin typeface="Times New Roman" charset="0"/>
                        </a:defRPr>
                      </a:lvl7pPr>
                      <a:lvl8pPr fontAlgn="base">
                        <a:spcBef>
                          <a:spcPct val="20000"/>
                        </a:spcBef>
                        <a:spcAft>
                          <a:spcPct val="0"/>
                        </a:spcAft>
                        <a:defRPr>
                          <a:solidFill>
                            <a:schemeClr val="tx1"/>
                          </a:solidFill>
                          <a:latin typeface="Times New Roman" charset="0"/>
                        </a:defRPr>
                      </a:lvl8pPr>
                      <a:lvl9pPr fontAlgn="base">
                        <a:spcBef>
                          <a:spcPct val="20000"/>
                        </a:spcBef>
                        <a:spcAft>
                          <a:spcPct val="0"/>
                        </a:spcAft>
                        <a:defRPr>
                          <a:solidFill>
                            <a:schemeClr val="tx1"/>
                          </a:solidFill>
                          <a:latin typeface="Times New Roman"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600" b="0" i="0" u="none" strike="noStrike" cap="none" normalizeH="0" baseline="0">
                          <a:ln>
                            <a:noFill/>
                          </a:ln>
                          <a:solidFill>
                            <a:schemeClr val="tx1"/>
                          </a:solidFill>
                          <a:effectLst/>
                          <a:latin typeface="Times New Roman" charset="0"/>
                        </a:rPr>
                        <a:t>Salvia guarantica</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charset="0"/>
                        </a:defRPr>
                      </a:lvl1pPr>
                      <a:lvl2pPr>
                        <a:spcBef>
                          <a:spcPct val="20000"/>
                        </a:spcBef>
                        <a:defRPr sz="2400">
                          <a:solidFill>
                            <a:schemeClr val="tx1"/>
                          </a:solidFill>
                          <a:latin typeface="Times New Roman" charset="0"/>
                        </a:defRPr>
                      </a:lvl2pPr>
                      <a:lvl3pPr>
                        <a:spcBef>
                          <a:spcPct val="20000"/>
                        </a:spcBef>
                        <a:defRPr sz="2000">
                          <a:solidFill>
                            <a:schemeClr val="tx1"/>
                          </a:solidFill>
                          <a:latin typeface="Times New Roman" charset="0"/>
                        </a:defRPr>
                      </a:lvl3pPr>
                      <a:lvl4pPr>
                        <a:spcBef>
                          <a:spcPct val="20000"/>
                        </a:spcBef>
                        <a:defRPr>
                          <a:solidFill>
                            <a:schemeClr val="tx1"/>
                          </a:solidFill>
                          <a:latin typeface="Times New Roman" charset="0"/>
                        </a:defRPr>
                      </a:lvl4pPr>
                      <a:lvl5pPr>
                        <a:spcBef>
                          <a:spcPct val="20000"/>
                        </a:spcBef>
                        <a:defRPr>
                          <a:solidFill>
                            <a:schemeClr val="tx1"/>
                          </a:solidFill>
                          <a:latin typeface="Times New Roman" charset="0"/>
                        </a:defRPr>
                      </a:lvl5pPr>
                      <a:lvl6pPr fontAlgn="base">
                        <a:spcBef>
                          <a:spcPct val="20000"/>
                        </a:spcBef>
                        <a:spcAft>
                          <a:spcPct val="0"/>
                        </a:spcAft>
                        <a:defRPr>
                          <a:solidFill>
                            <a:schemeClr val="tx1"/>
                          </a:solidFill>
                          <a:latin typeface="Times New Roman" charset="0"/>
                        </a:defRPr>
                      </a:lvl6pPr>
                      <a:lvl7pPr fontAlgn="base">
                        <a:spcBef>
                          <a:spcPct val="20000"/>
                        </a:spcBef>
                        <a:spcAft>
                          <a:spcPct val="0"/>
                        </a:spcAft>
                        <a:defRPr>
                          <a:solidFill>
                            <a:schemeClr val="tx1"/>
                          </a:solidFill>
                          <a:latin typeface="Times New Roman" charset="0"/>
                        </a:defRPr>
                      </a:lvl7pPr>
                      <a:lvl8pPr fontAlgn="base">
                        <a:spcBef>
                          <a:spcPct val="20000"/>
                        </a:spcBef>
                        <a:spcAft>
                          <a:spcPct val="0"/>
                        </a:spcAft>
                        <a:defRPr>
                          <a:solidFill>
                            <a:schemeClr val="tx1"/>
                          </a:solidFill>
                          <a:latin typeface="Times New Roman" charset="0"/>
                        </a:defRPr>
                      </a:lvl8pPr>
                      <a:lvl9pPr fontAlgn="base">
                        <a:spcBef>
                          <a:spcPct val="20000"/>
                        </a:spcBef>
                        <a:spcAft>
                          <a:spcPct val="0"/>
                        </a:spcAft>
                        <a:defRPr>
                          <a:solidFill>
                            <a:schemeClr val="tx1"/>
                          </a:solidFill>
                          <a:latin typeface="Times New Roman"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600" b="0" i="0" u="none" strike="noStrike" cap="none" normalizeH="0" baseline="0">
                          <a:ln>
                            <a:noFill/>
                          </a:ln>
                          <a:solidFill>
                            <a:schemeClr val="tx1"/>
                          </a:solidFill>
                          <a:effectLst/>
                          <a:latin typeface="Times New Roman" charset="0"/>
                        </a:rPr>
                        <a:t>9 Sq. Ft.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charset="0"/>
                        </a:defRPr>
                      </a:lvl1pPr>
                      <a:lvl2pPr>
                        <a:spcBef>
                          <a:spcPct val="20000"/>
                        </a:spcBef>
                        <a:defRPr sz="2400">
                          <a:solidFill>
                            <a:schemeClr val="tx1"/>
                          </a:solidFill>
                          <a:latin typeface="Times New Roman" charset="0"/>
                        </a:defRPr>
                      </a:lvl2pPr>
                      <a:lvl3pPr>
                        <a:spcBef>
                          <a:spcPct val="20000"/>
                        </a:spcBef>
                        <a:defRPr sz="2000">
                          <a:solidFill>
                            <a:schemeClr val="tx1"/>
                          </a:solidFill>
                          <a:latin typeface="Times New Roman" charset="0"/>
                        </a:defRPr>
                      </a:lvl3pPr>
                      <a:lvl4pPr>
                        <a:spcBef>
                          <a:spcPct val="20000"/>
                        </a:spcBef>
                        <a:defRPr>
                          <a:solidFill>
                            <a:schemeClr val="tx1"/>
                          </a:solidFill>
                          <a:latin typeface="Times New Roman" charset="0"/>
                        </a:defRPr>
                      </a:lvl4pPr>
                      <a:lvl5pPr>
                        <a:spcBef>
                          <a:spcPct val="20000"/>
                        </a:spcBef>
                        <a:defRPr>
                          <a:solidFill>
                            <a:schemeClr val="tx1"/>
                          </a:solidFill>
                          <a:latin typeface="Times New Roman" charset="0"/>
                        </a:defRPr>
                      </a:lvl5pPr>
                      <a:lvl6pPr fontAlgn="base">
                        <a:spcBef>
                          <a:spcPct val="20000"/>
                        </a:spcBef>
                        <a:spcAft>
                          <a:spcPct val="0"/>
                        </a:spcAft>
                        <a:defRPr>
                          <a:solidFill>
                            <a:schemeClr val="tx1"/>
                          </a:solidFill>
                          <a:latin typeface="Times New Roman" charset="0"/>
                        </a:defRPr>
                      </a:lvl6pPr>
                      <a:lvl7pPr fontAlgn="base">
                        <a:spcBef>
                          <a:spcPct val="20000"/>
                        </a:spcBef>
                        <a:spcAft>
                          <a:spcPct val="0"/>
                        </a:spcAft>
                        <a:defRPr>
                          <a:solidFill>
                            <a:schemeClr val="tx1"/>
                          </a:solidFill>
                          <a:latin typeface="Times New Roman" charset="0"/>
                        </a:defRPr>
                      </a:lvl7pPr>
                      <a:lvl8pPr fontAlgn="base">
                        <a:spcBef>
                          <a:spcPct val="20000"/>
                        </a:spcBef>
                        <a:spcAft>
                          <a:spcPct val="0"/>
                        </a:spcAft>
                        <a:defRPr>
                          <a:solidFill>
                            <a:schemeClr val="tx1"/>
                          </a:solidFill>
                          <a:latin typeface="Times New Roman" charset="0"/>
                        </a:defRPr>
                      </a:lvl8pPr>
                      <a:lvl9pPr fontAlgn="base">
                        <a:spcBef>
                          <a:spcPct val="20000"/>
                        </a:spcBef>
                        <a:spcAft>
                          <a:spcPct val="0"/>
                        </a:spcAft>
                        <a:defRPr>
                          <a:solidFill>
                            <a:schemeClr val="tx1"/>
                          </a:solidFill>
                          <a:latin typeface="Times New Roman"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600" b="0" i="0" u="none" strike="noStrike" cap="none" normalizeH="0" baseline="0">
                          <a:ln>
                            <a:noFill/>
                          </a:ln>
                          <a:solidFill>
                            <a:schemeClr val="tx1"/>
                          </a:solidFill>
                          <a:effectLst/>
                          <a:latin typeface="Times New Roman" charset="0"/>
                        </a:rPr>
                        <a:t>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charset="0"/>
                        </a:defRPr>
                      </a:lvl1pPr>
                      <a:lvl2pPr>
                        <a:spcBef>
                          <a:spcPct val="20000"/>
                        </a:spcBef>
                        <a:defRPr sz="2400">
                          <a:solidFill>
                            <a:schemeClr val="tx1"/>
                          </a:solidFill>
                          <a:latin typeface="Times New Roman" charset="0"/>
                        </a:defRPr>
                      </a:lvl2pPr>
                      <a:lvl3pPr>
                        <a:spcBef>
                          <a:spcPct val="20000"/>
                        </a:spcBef>
                        <a:defRPr sz="2000">
                          <a:solidFill>
                            <a:schemeClr val="tx1"/>
                          </a:solidFill>
                          <a:latin typeface="Times New Roman" charset="0"/>
                        </a:defRPr>
                      </a:lvl3pPr>
                      <a:lvl4pPr>
                        <a:spcBef>
                          <a:spcPct val="20000"/>
                        </a:spcBef>
                        <a:defRPr>
                          <a:solidFill>
                            <a:schemeClr val="tx1"/>
                          </a:solidFill>
                          <a:latin typeface="Times New Roman" charset="0"/>
                        </a:defRPr>
                      </a:lvl4pPr>
                      <a:lvl5pPr>
                        <a:spcBef>
                          <a:spcPct val="20000"/>
                        </a:spcBef>
                        <a:defRPr>
                          <a:solidFill>
                            <a:schemeClr val="tx1"/>
                          </a:solidFill>
                          <a:latin typeface="Times New Roman" charset="0"/>
                        </a:defRPr>
                      </a:lvl5pPr>
                      <a:lvl6pPr fontAlgn="base">
                        <a:spcBef>
                          <a:spcPct val="20000"/>
                        </a:spcBef>
                        <a:spcAft>
                          <a:spcPct val="0"/>
                        </a:spcAft>
                        <a:defRPr>
                          <a:solidFill>
                            <a:schemeClr val="tx1"/>
                          </a:solidFill>
                          <a:latin typeface="Times New Roman" charset="0"/>
                        </a:defRPr>
                      </a:lvl6pPr>
                      <a:lvl7pPr fontAlgn="base">
                        <a:spcBef>
                          <a:spcPct val="20000"/>
                        </a:spcBef>
                        <a:spcAft>
                          <a:spcPct val="0"/>
                        </a:spcAft>
                        <a:defRPr>
                          <a:solidFill>
                            <a:schemeClr val="tx1"/>
                          </a:solidFill>
                          <a:latin typeface="Times New Roman" charset="0"/>
                        </a:defRPr>
                      </a:lvl7pPr>
                      <a:lvl8pPr fontAlgn="base">
                        <a:spcBef>
                          <a:spcPct val="20000"/>
                        </a:spcBef>
                        <a:spcAft>
                          <a:spcPct val="0"/>
                        </a:spcAft>
                        <a:defRPr>
                          <a:solidFill>
                            <a:schemeClr val="tx1"/>
                          </a:solidFill>
                          <a:latin typeface="Times New Roman" charset="0"/>
                        </a:defRPr>
                      </a:lvl8pPr>
                      <a:lvl9pPr fontAlgn="base">
                        <a:spcBef>
                          <a:spcPct val="20000"/>
                        </a:spcBef>
                        <a:spcAft>
                          <a:spcPct val="0"/>
                        </a:spcAft>
                        <a:defRPr>
                          <a:solidFill>
                            <a:schemeClr val="tx1"/>
                          </a:solidFill>
                          <a:latin typeface="Times New Roman"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600" b="0" i="0" u="none" strike="noStrike" cap="none" normalizeH="0" baseline="0">
                          <a:ln>
                            <a:noFill/>
                          </a:ln>
                          <a:solidFill>
                            <a:schemeClr val="tx1"/>
                          </a:solidFill>
                          <a:effectLst/>
                          <a:latin typeface="Times New Roman" charset="0"/>
                        </a:rPr>
                        <a:t>45 Sq. Ft.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charset="0"/>
                        </a:defRPr>
                      </a:lvl1pPr>
                      <a:lvl2pPr>
                        <a:spcBef>
                          <a:spcPct val="20000"/>
                        </a:spcBef>
                        <a:defRPr sz="2400">
                          <a:solidFill>
                            <a:schemeClr val="tx1"/>
                          </a:solidFill>
                          <a:latin typeface="Times New Roman" charset="0"/>
                        </a:defRPr>
                      </a:lvl2pPr>
                      <a:lvl3pPr>
                        <a:spcBef>
                          <a:spcPct val="20000"/>
                        </a:spcBef>
                        <a:defRPr sz="2000">
                          <a:solidFill>
                            <a:schemeClr val="tx1"/>
                          </a:solidFill>
                          <a:latin typeface="Times New Roman" charset="0"/>
                        </a:defRPr>
                      </a:lvl3pPr>
                      <a:lvl4pPr>
                        <a:spcBef>
                          <a:spcPct val="20000"/>
                        </a:spcBef>
                        <a:defRPr>
                          <a:solidFill>
                            <a:schemeClr val="tx1"/>
                          </a:solidFill>
                          <a:latin typeface="Times New Roman" charset="0"/>
                        </a:defRPr>
                      </a:lvl4pPr>
                      <a:lvl5pPr>
                        <a:spcBef>
                          <a:spcPct val="20000"/>
                        </a:spcBef>
                        <a:defRPr>
                          <a:solidFill>
                            <a:schemeClr val="tx1"/>
                          </a:solidFill>
                          <a:latin typeface="Times New Roman" charset="0"/>
                        </a:defRPr>
                      </a:lvl5pPr>
                      <a:lvl6pPr fontAlgn="base">
                        <a:spcBef>
                          <a:spcPct val="20000"/>
                        </a:spcBef>
                        <a:spcAft>
                          <a:spcPct val="0"/>
                        </a:spcAft>
                        <a:defRPr>
                          <a:solidFill>
                            <a:schemeClr val="tx1"/>
                          </a:solidFill>
                          <a:latin typeface="Times New Roman" charset="0"/>
                        </a:defRPr>
                      </a:lvl6pPr>
                      <a:lvl7pPr fontAlgn="base">
                        <a:spcBef>
                          <a:spcPct val="20000"/>
                        </a:spcBef>
                        <a:spcAft>
                          <a:spcPct val="0"/>
                        </a:spcAft>
                        <a:defRPr>
                          <a:solidFill>
                            <a:schemeClr val="tx1"/>
                          </a:solidFill>
                          <a:latin typeface="Times New Roman" charset="0"/>
                        </a:defRPr>
                      </a:lvl7pPr>
                      <a:lvl8pPr fontAlgn="base">
                        <a:spcBef>
                          <a:spcPct val="20000"/>
                        </a:spcBef>
                        <a:spcAft>
                          <a:spcPct val="0"/>
                        </a:spcAft>
                        <a:defRPr>
                          <a:solidFill>
                            <a:schemeClr val="tx1"/>
                          </a:solidFill>
                          <a:latin typeface="Times New Roman" charset="0"/>
                        </a:defRPr>
                      </a:lvl8pPr>
                      <a:lvl9pPr fontAlgn="base">
                        <a:spcBef>
                          <a:spcPct val="20000"/>
                        </a:spcBef>
                        <a:spcAft>
                          <a:spcPct val="0"/>
                        </a:spcAft>
                        <a:defRPr>
                          <a:solidFill>
                            <a:schemeClr val="tx1"/>
                          </a:solidFill>
                          <a:latin typeface="Times New Roman"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600" b="0" i="0" u="none" strike="noStrike" cap="none" normalizeH="0" baseline="0">
                          <a:ln>
                            <a:noFill/>
                          </a:ln>
                          <a:solidFill>
                            <a:schemeClr val="tx1"/>
                          </a:solidFill>
                          <a:effectLst/>
                          <a:latin typeface="Times New Roman" charset="0"/>
                        </a:rPr>
                        <a:t>3 Feet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90513">
                <a:tc>
                  <a:txBody>
                    <a:bodyPr/>
                    <a:lstStyle>
                      <a:lvl1pPr>
                        <a:spcBef>
                          <a:spcPct val="20000"/>
                        </a:spcBef>
                        <a:defRPr sz="2800">
                          <a:solidFill>
                            <a:schemeClr val="tx1"/>
                          </a:solidFill>
                          <a:latin typeface="Times New Roman" charset="0"/>
                        </a:defRPr>
                      </a:lvl1pPr>
                      <a:lvl2pPr>
                        <a:spcBef>
                          <a:spcPct val="20000"/>
                        </a:spcBef>
                        <a:defRPr sz="2400">
                          <a:solidFill>
                            <a:schemeClr val="tx1"/>
                          </a:solidFill>
                          <a:latin typeface="Times New Roman" charset="0"/>
                        </a:defRPr>
                      </a:lvl2pPr>
                      <a:lvl3pPr>
                        <a:spcBef>
                          <a:spcPct val="20000"/>
                        </a:spcBef>
                        <a:defRPr sz="2000">
                          <a:solidFill>
                            <a:schemeClr val="tx1"/>
                          </a:solidFill>
                          <a:latin typeface="Times New Roman" charset="0"/>
                        </a:defRPr>
                      </a:lvl3pPr>
                      <a:lvl4pPr>
                        <a:spcBef>
                          <a:spcPct val="20000"/>
                        </a:spcBef>
                        <a:defRPr>
                          <a:solidFill>
                            <a:schemeClr val="tx1"/>
                          </a:solidFill>
                          <a:latin typeface="Times New Roman" charset="0"/>
                        </a:defRPr>
                      </a:lvl4pPr>
                      <a:lvl5pPr>
                        <a:spcBef>
                          <a:spcPct val="20000"/>
                        </a:spcBef>
                        <a:defRPr>
                          <a:solidFill>
                            <a:schemeClr val="tx1"/>
                          </a:solidFill>
                          <a:latin typeface="Times New Roman" charset="0"/>
                        </a:defRPr>
                      </a:lvl5pPr>
                      <a:lvl6pPr fontAlgn="base">
                        <a:spcBef>
                          <a:spcPct val="20000"/>
                        </a:spcBef>
                        <a:spcAft>
                          <a:spcPct val="0"/>
                        </a:spcAft>
                        <a:defRPr>
                          <a:solidFill>
                            <a:schemeClr val="tx1"/>
                          </a:solidFill>
                          <a:latin typeface="Times New Roman" charset="0"/>
                        </a:defRPr>
                      </a:lvl6pPr>
                      <a:lvl7pPr fontAlgn="base">
                        <a:spcBef>
                          <a:spcPct val="20000"/>
                        </a:spcBef>
                        <a:spcAft>
                          <a:spcPct val="0"/>
                        </a:spcAft>
                        <a:defRPr>
                          <a:solidFill>
                            <a:schemeClr val="tx1"/>
                          </a:solidFill>
                          <a:latin typeface="Times New Roman" charset="0"/>
                        </a:defRPr>
                      </a:lvl7pPr>
                      <a:lvl8pPr fontAlgn="base">
                        <a:spcBef>
                          <a:spcPct val="20000"/>
                        </a:spcBef>
                        <a:spcAft>
                          <a:spcPct val="0"/>
                        </a:spcAft>
                        <a:defRPr>
                          <a:solidFill>
                            <a:schemeClr val="tx1"/>
                          </a:solidFill>
                          <a:latin typeface="Times New Roman" charset="0"/>
                        </a:defRPr>
                      </a:lvl8pPr>
                      <a:lvl9pPr fontAlgn="base">
                        <a:spcBef>
                          <a:spcPct val="20000"/>
                        </a:spcBef>
                        <a:spcAft>
                          <a:spcPct val="0"/>
                        </a:spcAft>
                        <a:defRPr>
                          <a:solidFill>
                            <a:schemeClr val="tx1"/>
                          </a:solidFill>
                          <a:latin typeface="Times New Roman"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600" b="0" i="0" u="none" strike="noStrike" cap="none" normalizeH="0" baseline="0">
                          <a:ln>
                            <a:noFill/>
                          </a:ln>
                          <a:solidFill>
                            <a:schemeClr val="tx1"/>
                          </a:solidFill>
                          <a:effectLst/>
                          <a:latin typeface="Times New Roman" charset="0"/>
                        </a:rPr>
                        <a:t>Tithonia “Torch”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charset="0"/>
                        </a:defRPr>
                      </a:lvl1pPr>
                      <a:lvl2pPr>
                        <a:spcBef>
                          <a:spcPct val="20000"/>
                        </a:spcBef>
                        <a:defRPr sz="2400">
                          <a:solidFill>
                            <a:schemeClr val="tx1"/>
                          </a:solidFill>
                          <a:latin typeface="Times New Roman" charset="0"/>
                        </a:defRPr>
                      </a:lvl2pPr>
                      <a:lvl3pPr>
                        <a:spcBef>
                          <a:spcPct val="20000"/>
                        </a:spcBef>
                        <a:defRPr sz="2000">
                          <a:solidFill>
                            <a:schemeClr val="tx1"/>
                          </a:solidFill>
                          <a:latin typeface="Times New Roman" charset="0"/>
                        </a:defRPr>
                      </a:lvl3pPr>
                      <a:lvl4pPr>
                        <a:spcBef>
                          <a:spcPct val="20000"/>
                        </a:spcBef>
                        <a:defRPr>
                          <a:solidFill>
                            <a:schemeClr val="tx1"/>
                          </a:solidFill>
                          <a:latin typeface="Times New Roman" charset="0"/>
                        </a:defRPr>
                      </a:lvl4pPr>
                      <a:lvl5pPr>
                        <a:spcBef>
                          <a:spcPct val="20000"/>
                        </a:spcBef>
                        <a:defRPr>
                          <a:solidFill>
                            <a:schemeClr val="tx1"/>
                          </a:solidFill>
                          <a:latin typeface="Times New Roman" charset="0"/>
                        </a:defRPr>
                      </a:lvl5pPr>
                      <a:lvl6pPr fontAlgn="base">
                        <a:spcBef>
                          <a:spcPct val="20000"/>
                        </a:spcBef>
                        <a:spcAft>
                          <a:spcPct val="0"/>
                        </a:spcAft>
                        <a:defRPr>
                          <a:solidFill>
                            <a:schemeClr val="tx1"/>
                          </a:solidFill>
                          <a:latin typeface="Times New Roman" charset="0"/>
                        </a:defRPr>
                      </a:lvl6pPr>
                      <a:lvl7pPr fontAlgn="base">
                        <a:spcBef>
                          <a:spcPct val="20000"/>
                        </a:spcBef>
                        <a:spcAft>
                          <a:spcPct val="0"/>
                        </a:spcAft>
                        <a:defRPr>
                          <a:solidFill>
                            <a:schemeClr val="tx1"/>
                          </a:solidFill>
                          <a:latin typeface="Times New Roman" charset="0"/>
                        </a:defRPr>
                      </a:lvl7pPr>
                      <a:lvl8pPr fontAlgn="base">
                        <a:spcBef>
                          <a:spcPct val="20000"/>
                        </a:spcBef>
                        <a:spcAft>
                          <a:spcPct val="0"/>
                        </a:spcAft>
                        <a:defRPr>
                          <a:solidFill>
                            <a:schemeClr val="tx1"/>
                          </a:solidFill>
                          <a:latin typeface="Times New Roman" charset="0"/>
                        </a:defRPr>
                      </a:lvl8pPr>
                      <a:lvl9pPr fontAlgn="base">
                        <a:spcBef>
                          <a:spcPct val="20000"/>
                        </a:spcBef>
                        <a:spcAft>
                          <a:spcPct val="0"/>
                        </a:spcAft>
                        <a:defRPr>
                          <a:solidFill>
                            <a:schemeClr val="tx1"/>
                          </a:solidFill>
                          <a:latin typeface="Times New Roman"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600" b="0" i="0" u="none" strike="noStrike" cap="none" normalizeH="0" baseline="0">
                          <a:ln>
                            <a:noFill/>
                          </a:ln>
                          <a:solidFill>
                            <a:schemeClr val="tx1"/>
                          </a:solidFill>
                          <a:effectLst/>
                          <a:latin typeface="Times New Roman" charset="0"/>
                        </a:rPr>
                        <a:t>4 Sq. Ft.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charset="0"/>
                        </a:defRPr>
                      </a:lvl1pPr>
                      <a:lvl2pPr>
                        <a:spcBef>
                          <a:spcPct val="20000"/>
                        </a:spcBef>
                        <a:defRPr sz="2400">
                          <a:solidFill>
                            <a:schemeClr val="tx1"/>
                          </a:solidFill>
                          <a:latin typeface="Times New Roman" charset="0"/>
                        </a:defRPr>
                      </a:lvl2pPr>
                      <a:lvl3pPr>
                        <a:spcBef>
                          <a:spcPct val="20000"/>
                        </a:spcBef>
                        <a:defRPr sz="2000">
                          <a:solidFill>
                            <a:schemeClr val="tx1"/>
                          </a:solidFill>
                          <a:latin typeface="Times New Roman" charset="0"/>
                        </a:defRPr>
                      </a:lvl3pPr>
                      <a:lvl4pPr>
                        <a:spcBef>
                          <a:spcPct val="20000"/>
                        </a:spcBef>
                        <a:defRPr>
                          <a:solidFill>
                            <a:schemeClr val="tx1"/>
                          </a:solidFill>
                          <a:latin typeface="Times New Roman" charset="0"/>
                        </a:defRPr>
                      </a:lvl4pPr>
                      <a:lvl5pPr>
                        <a:spcBef>
                          <a:spcPct val="20000"/>
                        </a:spcBef>
                        <a:defRPr>
                          <a:solidFill>
                            <a:schemeClr val="tx1"/>
                          </a:solidFill>
                          <a:latin typeface="Times New Roman" charset="0"/>
                        </a:defRPr>
                      </a:lvl5pPr>
                      <a:lvl6pPr fontAlgn="base">
                        <a:spcBef>
                          <a:spcPct val="20000"/>
                        </a:spcBef>
                        <a:spcAft>
                          <a:spcPct val="0"/>
                        </a:spcAft>
                        <a:defRPr>
                          <a:solidFill>
                            <a:schemeClr val="tx1"/>
                          </a:solidFill>
                          <a:latin typeface="Times New Roman" charset="0"/>
                        </a:defRPr>
                      </a:lvl6pPr>
                      <a:lvl7pPr fontAlgn="base">
                        <a:spcBef>
                          <a:spcPct val="20000"/>
                        </a:spcBef>
                        <a:spcAft>
                          <a:spcPct val="0"/>
                        </a:spcAft>
                        <a:defRPr>
                          <a:solidFill>
                            <a:schemeClr val="tx1"/>
                          </a:solidFill>
                          <a:latin typeface="Times New Roman" charset="0"/>
                        </a:defRPr>
                      </a:lvl7pPr>
                      <a:lvl8pPr fontAlgn="base">
                        <a:spcBef>
                          <a:spcPct val="20000"/>
                        </a:spcBef>
                        <a:spcAft>
                          <a:spcPct val="0"/>
                        </a:spcAft>
                        <a:defRPr>
                          <a:solidFill>
                            <a:schemeClr val="tx1"/>
                          </a:solidFill>
                          <a:latin typeface="Times New Roman" charset="0"/>
                        </a:defRPr>
                      </a:lvl8pPr>
                      <a:lvl9pPr fontAlgn="base">
                        <a:spcBef>
                          <a:spcPct val="20000"/>
                        </a:spcBef>
                        <a:spcAft>
                          <a:spcPct val="0"/>
                        </a:spcAft>
                        <a:defRPr>
                          <a:solidFill>
                            <a:schemeClr val="tx1"/>
                          </a:solidFill>
                          <a:latin typeface="Times New Roman"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600" b="0" i="0" u="none" strike="noStrike" cap="none" normalizeH="0" baseline="0">
                          <a:ln>
                            <a:noFill/>
                          </a:ln>
                          <a:solidFill>
                            <a:schemeClr val="tx1"/>
                          </a:solidFill>
                          <a:effectLst/>
                          <a:latin typeface="Times New Roman" charset="0"/>
                        </a:rPr>
                        <a:t>12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charset="0"/>
                        </a:defRPr>
                      </a:lvl1pPr>
                      <a:lvl2pPr>
                        <a:spcBef>
                          <a:spcPct val="20000"/>
                        </a:spcBef>
                        <a:defRPr sz="2400">
                          <a:solidFill>
                            <a:schemeClr val="tx1"/>
                          </a:solidFill>
                          <a:latin typeface="Times New Roman" charset="0"/>
                        </a:defRPr>
                      </a:lvl2pPr>
                      <a:lvl3pPr>
                        <a:spcBef>
                          <a:spcPct val="20000"/>
                        </a:spcBef>
                        <a:defRPr sz="2000">
                          <a:solidFill>
                            <a:schemeClr val="tx1"/>
                          </a:solidFill>
                          <a:latin typeface="Times New Roman" charset="0"/>
                        </a:defRPr>
                      </a:lvl3pPr>
                      <a:lvl4pPr>
                        <a:spcBef>
                          <a:spcPct val="20000"/>
                        </a:spcBef>
                        <a:defRPr>
                          <a:solidFill>
                            <a:schemeClr val="tx1"/>
                          </a:solidFill>
                          <a:latin typeface="Times New Roman" charset="0"/>
                        </a:defRPr>
                      </a:lvl4pPr>
                      <a:lvl5pPr>
                        <a:spcBef>
                          <a:spcPct val="20000"/>
                        </a:spcBef>
                        <a:defRPr>
                          <a:solidFill>
                            <a:schemeClr val="tx1"/>
                          </a:solidFill>
                          <a:latin typeface="Times New Roman" charset="0"/>
                        </a:defRPr>
                      </a:lvl5pPr>
                      <a:lvl6pPr fontAlgn="base">
                        <a:spcBef>
                          <a:spcPct val="20000"/>
                        </a:spcBef>
                        <a:spcAft>
                          <a:spcPct val="0"/>
                        </a:spcAft>
                        <a:defRPr>
                          <a:solidFill>
                            <a:schemeClr val="tx1"/>
                          </a:solidFill>
                          <a:latin typeface="Times New Roman" charset="0"/>
                        </a:defRPr>
                      </a:lvl6pPr>
                      <a:lvl7pPr fontAlgn="base">
                        <a:spcBef>
                          <a:spcPct val="20000"/>
                        </a:spcBef>
                        <a:spcAft>
                          <a:spcPct val="0"/>
                        </a:spcAft>
                        <a:defRPr>
                          <a:solidFill>
                            <a:schemeClr val="tx1"/>
                          </a:solidFill>
                          <a:latin typeface="Times New Roman" charset="0"/>
                        </a:defRPr>
                      </a:lvl7pPr>
                      <a:lvl8pPr fontAlgn="base">
                        <a:spcBef>
                          <a:spcPct val="20000"/>
                        </a:spcBef>
                        <a:spcAft>
                          <a:spcPct val="0"/>
                        </a:spcAft>
                        <a:defRPr>
                          <a:solidFill>
                            <a:schemeClr val="tx1"/>
                          </a:solidFill>
                          <a:latin typeface="Times New Roman" charset="0"/>
                        </a:defRPr>
                      </a:lvl8pPr>
                      <a:lvl9pPr fontAlgn="base">
                        <a:spcBef>
                          <a:spcPct val="20000"/>
                        </a:spcBef>
                        <a:spcAft>
                          <a:spcPct val="0"/>
                        </a:spcAft>
                        <a:defRPr>
                          <a:solidFill>
                            <a:schemeClr val="tx1"/>
                          </a:solidFill>
                          <a:latin typeface="Times New Roman"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600" b="0" i="0" u="none" strike="noStrike" cap="none" normalizeH="0" baseline="0">
                          <a:ln>
                            <a:noFill/>
                          </a:ln>
                          <a:solidFill>
                            <a:schemeClr val="tx1"/>
                          </a:solidFill>
                          <a:effectLst/>
                          <a:latin typeface="Times New Roman" charset="0"/>
                        </a:rPr>
                        <a:t>48 Sq. Ft.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charset="0"/>
                        </a:defRPr>
                      </a:lvl1pPr>
                      <a:lvl2pPr>
                        <a:spcBef>
                          <a:spcPct val="20000"/>
                        </a:spcBef>
                        <a:defRPr sz="2400">
                          <a:solidFill>
                            <a:schemeClr val="tx1"/>
                          </a:solidFill>
                          <a:latin typeface="Times New Roman" charset="0"/>
                        </a:defRPr>
                      </a:lvl2pPr>
                      <a:lvl3pPr>
                        <a:spcBef>
                          <a:spcPct val="20000"/>
                        </a:spcBef>
                        <a:defRPr sz="2000">
                          <a:solidFill>
                            <a:schemeClr val="tx1"/>
                          </a:solidFill>
                          <a:latin typeface="Times New Roman" charset="0"/>
                        </a:defRPr>
                      </a:lvl3pPr>
                      <a:lvl4pPr>
                        <a:spcBef>
                          <a:spcPct val="20000"/>
                        </a:spcBef>
                        <a:defRPr>
                          <a:solidFill>
                            <a:schemeClr val="tx1"/>
                          </a:solidFill>
                          <a:latin typeface="Times New Roman" charset="0"/>
                        </a:defRPr>
                      </a:lvl4pPr>
                      <a:lvl5pPr>
                        <a:spcBef>
                          <a:spcPct val="20000"/>
                        </a:spcBef>
                        <a:defRPr>
                          <a:solidFill>
                            <a:schemeClr val="tx1"/>
                          </a:solidFill>
                          <a:latin typeface="Times New Roman" charset="0"/>
                        </a:defRPr>
                      </a:lvl5pPr>
                      <a:lvl6pPr fontAlgn="base">
                        <a:spcBef>
                          <a:spcPct val="20000"/>
                        </a:spcBef>
                        <a:spcAft>
                          <a:spcPct val="0"/>
                        </a:spcAft>
                        <a:defRPr>
                          <a:solidFill>
                            <a:schemeClr val="tx1"/>
                          </a:solidFill>
                          <a:latin typeface="Times New Roman" charset="0"/>
                        </a:defRPr>
                      </a:lvl6pPr>
                      <a:lvl7pPr fontAlgn="base">
                        <a:spcBef>
                          <a:spcPct val="20000"/>
                        </a:spcBef>
                        <a:spcAft>
                          <a:spcPct val="0"/>
                        </a:spcAft>
                        <a:defRPr>
                          <a:solidFill>
                            <a:schemeClr val="tx1"/>
                          </a:solidFill>
                          <a:latin typeface="Times New Roman" charset="0"/>
                        </a:defRPr>
                      </a:lvl7pPr>
                      <a:lvl8pPr fontAlgn="base">
                        <a:spcBef>
                          <a:spcPct val="20000"/>
                        </a:spcBef>
                        <a:spcAft>
                          <a:spcPct val="0"/>
                        </a:spcAft>
                        <a:defRPr>
                          <a:solidFill>
                            <a:schemeClr val="tx1"/>
                          </a:solidFill>
                          <a:latin typeface="Times New Roman" charset="0"/>
                        </a:defRPr>
                      </a:lvl8pPr>
                      <a:lvl9pPr fontAlgn="base">
                        <a:spcBef>
                          <a:spcPct val="20000"/>
                        </a:spcBef>
                        <a:spcAft>
                          <a:spcPct val="0"/>
                        </a:spcAft>
                        <a:defRPr>
                          <a:solidFill>
                            <a:schemeClr val="tx1"/>
                          </a:solidFill>
                          <a:latin typeface="Times New Roman"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600" b="0" i="0" u="none" strike="noStrike" cap="none" normalizeH="0" baseline="0">
                          <a:ln>
                            <a:noFill/>
                          </a:ln>
                          <a:solidFill>
                            <a:schemeClr val="tx1"/>
                          </a:solidFill>
                          <a:effectLst/>
                          <a:latin typeface="Times New Roman" charset="0"/>
                        </a:rPr>
                        <a:t>6 Feet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90513">
                <a:tc>
                  <a:txBody>
                    <a:bodyPr/>
                    <a:lstStyle>
                      <a:lvl1pPr>
                        <a:spcBef>
                          <a:spcPct val="20000"/>
                        </a:spcBef>
                        <a:defRPr sz="2800">
                          <a:solidFill>
                            <a:schemeClr val="tx1"/>
                          </a:solidFill>
                          <a:latin typeface="Times New Roman" charset="0"/>
                        </a:defRPr>
                      </a:lvl1pPr>
                      <a:lvl2pPr>
                        <a:spcBef>
                          <a:spcPct val="20000"/>
                        </a:spcBef>
                        <a:defRPr sz="2400">
                          <a:solidFill>
                            <a:schemeClr val="tx1"/>
                          </a:solidFill>
                          <a:latin typeface="Times New Roman" charset="0"/>
                        </a:defRPr>
                      </a:lvl2pPr>
                      <a:lvl3pPr>
                        <a:spcBef>
                          <a:spcPct val="20000"/>
                        </a:spcBef>
                        <a:defRPr sz="2000">
                          <a:solidFill>
                            <a:schemeClr val="tx1"/>
                          </a:solidFill>
                          <a:latin typeface="Times New Roman" charset="0"/>
                        </a:defRPr>
                      </a:lvl3pPr>
                      <a:lvl4pPr>
                        <a:spcBef>
                          <a:spcPct val="20000"/>
                        </a:spcBef>
                        <a:defRPr>
                          <a:solidFill>
                            <a:schemeClr val="tx1"/>
                          </a:solidFill>
                          <a:latin typeface="Times New Roman" charset="0"/>
                        </a:defRPr>
                      </a:lvl4pPr>
                      <a:lvl5pPr>
                        <a:spcBef>
                          <a:spcPct val="20000"/>
                        </a:spcBef>
                        <a:defRPr>
                          <a:solidFill>
                            <a:schemeClr val="tx1"/>
                          </a:solidFill>
                          <a:latin typeface="Times New Roman" charset="0"/>
                        </a:defRPr>
                      </a:lvl5pPr>
                      <a:lvl6pPr fontAlgn="base">
                        <a:spcBef>
                          <a:spcPct val="20000"/>
                        </a:spcBef>
                        <a:spcAft>
                          <a:spcPct val="0"/>
                        </a:spcAft>
                        <a:defRPr>
                          <a:solidFill>
                            <a:schemeClr val="tx1"/>
                          </a:solidFill>
                          <a:latin typeface="Times New Roman" charset="0"/>
                        </a:defRPr>
                      </a:lvl6pPr>
                      <a:lvl7pPr fontAlgn="base">
                        <a:spcBef>
                          <a:spcPct val="20000"/>
                        </a:spcBef>
                        <a:spcAft>
                          <a:spcPct val="0"/>
                        </a:spcAft>
                        <a:defRPr>
                          <a:solidFill>
                            <a:schemeClr val="tx1"/>
                          </a:solidFill>
                          <a:latin typeface="Times New Roman" charset="0"/>
                        </a:defRPr>
                      </a:lvl7pPr>
                      <a:lvl8pPr fontAlgn="base">
                        <a:spcBef>
                          <a:spcPct val="20000"/>
                        </a:spcBef>
                        <a:spcAft>
                          <a:spcPct val="0"/>
                        </a:spcAft>
                        <a:defRPr>
                          <a:solidFill>
                            <a:schemeClr val="tx1"/>
                          </a:solidFill>
                          <a:latin typeface="Times New Roman" charset="0"/>
                        </a:defRPr>
                      </a:lvl8pPr>
                      <a:lvl9pPr fontAlgn="base">
                        <a:spcBef>
                          <a:spcPct val="20000"/>
                        </a:spcBef>
                        <a:spcAft>
                          <a:spcPct val="0"/>
                        </a:spcAft>
                        <a:defRPr>
                          <a:solidFill>
                            <a:schemeClr val="tx1"/>
                          </a:solidFill>
                          <a:latin typeface="Times New Roman"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600" b="0" i="0" u="none" strike="noStrike" cap="none" normalizeH="0" baseline="0">
                          <a:ln>
                            <a:noFill/>
                          </a:ln>
                          <a:solidFill>
                            <a:schemeClr val="tx1"/>
                          </a:solidFill>
                          <a:effectLst/>
                          <a:latin typeface="Times New Roman" charset="0"/>
                        </a:rPr>
                        <a:t>Verbena “Homestead”</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charset="0"/>
                        </a:defRPr>
                      </a:lvl1pPr>
                      <a:lvl2pPr>
                        <a:spcBef>
                          <a:spcPct val="20000"/>
                        </a:spcBef>
                        <a:defRPr sz="2400">
                          <a:solidFill>
                            <a:schemeClr val="tx1"/>
                          </a:solidFill>
                          <a:latin typeface="Times New Roman" charset="0"/>
                        </a:defRPr>
                      </a:lvl2pPr>
                      <a:lvl3pPr>
                        <a:spcBef>
                          <a:spcPct val="20000"/>
                        </a:spcBef>
                        <a:defRPr sz="2000">
                          <a:solidFill>
                            <a:schemeClr val="tx1"/>
                          </a:solidFill>
                          <a:latin typeface="Times New Roman" charset="0"/>
                        </a:defRPr>
                      </a:lvl3pPr>
                      <a:lvl4pPr>
                        <a:spcBef>
                          <a:spcPct val="20000"/>
                        </a:spcBef>
                        <a:defRPr>
                          <a:solidFill>
                            <a:schemeClr val="tx1"/>
                          </a:solidFill>
                          <a:latin typeface="Times New Roman" charset="0"/>
                        </a:defRPr>
                      </a:lvl4pPr>
                      <a:lvl5pPr>
                        <a:spcBef>
                          <a:spcPct val="20000"/>
                        </a:spcBef>
                        <a:defRPr>
                          <a:solidFill>
                            <a:schemeClr val="tx1"/>
                          </a:solidFill>
                          <a:latin typeface="Times New Roman" charset="0"/>
                        </a:defRPr>
                      </a:lvl5pPr>
                      <a:lvl6pPr fontAlgn="base">
                        <a:spcBef>
                          <a:spcPct val="20000"/>
                        </a:spcBef>
                        <a:spcAft>
                          <a:spcPct val="0"/>
                        </a:spcAft>
                        <a:defRPr>
                          <a:solidFill>
                            <a:schemeClr val="tx1"/>
                          </a:solidFill>
                          <a:latin typeface="Times New Roman" charset="0"/>
                        </a:defRPr>
                      </a:lvl6pPr>
                      <a:lvl7pPr fontAlgn="base">
                        <a:spcBef>
                          <a:spcPct val="20000"/>
                        </a:spcBef>
                        <a:spcAft>
                          <a:spcPct val="0"/>
                        </a:spcAft>
                        <a:defRPr>
                          <a:solidFill>
                            <a:schemeClr val="tx1"/>
                          </a:solidFill>
                          <a:latin typeface="Times New Roman" charset="0"/>
                        </a:defRPr>
                      </a:lvl7pPr>
                      <a:lvl8pPr fontAlgn="base">
                        <a:spcBef>
                          <a:spcPct val="20000"/>
                        </a:spcBef>
                        <a:spcAft>
                          <a:spcPct val="0"/>
                        </a:spcAft>
                        <a:defRPr>
                          <a:solidFill>
                            <a:schemeClr val="tx1"/>
                          </a:solidFill>
                          <a:latin typeface="Times New Roman" charset="0"/>
                        </a:defRPr>
                      </a:lvl8pPr>
                      <a:lvl9pPr fontAlgn="base">
                        <a:spcBef>
                          <a:spcPct val="20000"/>
                        </a:spcBef>
                        <a:spcAft>
                          <a:spcPct val="0"/>
                        </a:spcAft>
                        <a:defRPr>
                          <a:solidFill>
                            <a:schemeClr val="tx1"/>
                          </a:solidFill>
                          <a:latin typeface="Times New Roman"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600" b="0" i="0" u="none" strike="noStrike" cap="none" normalizeH="0" baseline="0">
                          <a:ln>
                            <a:noFill/>
                          </a:ln>
                          <a:solidFill>
                            <a:schemeClr val="tx1"/>
                          </a:solidFill>
                          <a:effectLst/>
                          <a:latin typeface="Times New Roman" charset="0"/>
                        </a:rPr>
                        <a:t>9 Sq. Ft.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charset="0"/>
                        </a:defRPr>
                      </a:lvl1pPr>
                      <a:lvl2pPr>
                        <a:spcBef>
                          <a:spcPct val="20000"/>
                        </a:spcBef>
                        <a:defRPr sz="2400">
                          <a:solidFill>
                            <a:schemeClr val="tx1"/>
                          </a:solidFill>
                          <a:latin typeface="Times New Roman" charset="0"/>
                        </a:defRPr>
                      </a:lvl2pPr>
                      <a:lvl3pPr>
                        <a:spcBef>
                          <a:spcPct val="20000"/>
                        </a:spcBef>
                        <a:defRPr sz="2000">
                          <a:solidFill>
                            <a:schemeClr val="tx1"/>
                          </a:solidFill>
                          <a:latin typeface="Times New Roman" charset="0"/>
                        </a:defRPr>
                      </a:lvl3pPr>
                      <a:lvl4pPr>
                        <a:spcBef>
                          <a:spcPct val="20000"/>
                        </a:spcBef>
                        <a:defRPr>
                          <a:solidFill>
                            <a:schemeClr val="tx1"/>
                          </a:solidFill>
                          <a:latin typeface="Times New Roman" charset="0"/>
                        </a:defRPr>
                      </a:lvl4pPr>
                      <a:lvl5pPr>
                        <a:spcBef>
                          <a:spcPct val="20000"/>
                        </a:spcBef>
                        <a:defRPr>
                          <a:solidFill>
                            <a:schemeClr val="tx1"/>
                          </a:solidFill>
                          <a:latin typeface="Times New Roman" charset="0"/>
                        </a:defRPr>
                      </a:lvl5pPr>
                      <a:lvl6pPr fontAlgn="base">
                        <a:spcBef>
                          <a:spcPct val="20000"/>
                        </a:spcBef>
                        <a:spcAft>
                          <a:spcPct val="0"/>
                        </a:spcAft>
                        <a:defRPr>
                          <a:solidFill>
                            <a:schemeClr val="tx1"/>
                          </a:solidFill>
                          <a:latin typeface="Times New Roman" charset="0"/>
                        </a:defRPr>
                      </a:lvl6pPr>
                      <a:lvl7pPr fontAlgn="base">
                        <a:spcBef>
                          <a:spcPct val="20000"/>
                        </a:spcBef>
                        <a:spcAft>
                          <a:spcPct val="0"/>
                        </a:spcAft>
                        <a:defRPr>
                          <a:solidFill>
                            <a:schemeClr val="tx1"/>
                          </a:solidFill>
                          <a:latin typeface="Times New Roman" charset="0"/>
                        </a:defRPr>
                      </a:lvl7pPr>
                      <a:lvl8pPr fontAlgn="base">
                        <a:spcBef>
                          <a:spcPct val="20000"/>
                        </a:spcBef>
                        <a:spcAft>
                          <a:spcPct val="0"/>
                        </a:spcAft>
                        <a:defRPr>
                          <a:solidFill>
                            <a:schemeClr val="tx1"/>
                          </a:solidFill>
                          <a:latin typeface="Times New Roman" charset="0"/>
                        </a:defRPr>
                      </a:lvl8pPr>
                      <a:lvl9pPr fontAlgn="base">
                        <a:spcBef>
                          <a:spcPct val="20000"/>
                        </a:spcBef>
                        <a:spcAft>
                          <a:spcPct val="0"/>
                        </a:spcAft>
                        <a:defRPr>
                          <a:solidFill>
                            <a:schemeClr val="tx1"/>
                          </a:solidFill>
                          <a:latin typeface="Times New Roman"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600" b="0" i="0" u="none" strike="noStrike" cap="none" normalizeH="0" baseline="0">
                          <a:ln>
                            <a:noFill/>
                          </a:ln>
                          <a:solidFill>
                            <a:schemeClr val="tx1"/>
                          </a:solidFill>
                          <a:effectLst/>
                          <a:latin typeface="Times New Roman" charset="0"/>
                        </a:rPr>
                        <a:t>12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charset="0"/>
                        </a:defRPr>
                      </a:lvl1pPr>
                      <a:lvl2pPr>
                        <a:spcBef>
                          <a:spcPct val="20000"/>
                        </a:spcBef>
                        <a:defRPr sz="2400">
                          <a:solidFill>
                            <a:schemeClr val="tx1"/>
                          </a:solidFill>
                          <a:latin typeface="Times New Roman" charset="0"/>
                        </a:defRPr>
                      </a:lvl2pPr>
                      <a:lvl3pPr>
                        <a:spcBef>
                          <a:spcPct val="20000"/>
                        </a:spcBef>
                        <a:defRPr sz="2000">
                          <a:solidFill>
                            <a:schemeClr val="tx1"/>
                          </a:solidFill>
                          <a:latin typeface="Times New Roman" charset="0"/>
                        </a:defRPr>
                      </a:lvl3pPr>
                      <a:lvl4pPr>
                        <a:spcBef>
                          <a:spcPct val="20000"/>
                        </a:spcBef>
                        <a:defRPr>
                          <a:solidFill>
                            <a:schemeClr val="tx1"/>
                          </a:solidFill>
                          <a:latin typeface="Times New Roman" charset="0"/>
                        </a:defRPr>
                      </a:lvl4pPr>
                      <a:lvl5pPr>
                        <a:spcBef>
                          <a:spcPct val="20000"/>
                        </a:spcBef>
                        <a:defRPr>
                          <a:solidFill>
                            <a:schemeClr val="tx1"/>
                          </a:solidFill>
                          <a:latin typeface="Times New Roman" charset="0"/>
                        </a:defRPr>
                      </a:lvl5pPr>
                      <a:lvl6pPr fontAlgn="base">
                        <a:spcBef>
                          <a:spcPct val="20000"/>
                        </a:spcBef>
                        <a:spcAft>
                          <a:spcPct val="0"/>
                        </a:spcAft>
                        <a:defRPr>
                          <a:solidFill>
                            <a:schemeClr val="tx1"/>
                          </a:solidFill>
                          <a:latin typeface="Times New Roman" charset="0"/>
                        </a:defRPr>
                      </a:lvl6pPr>
                      <a:lvl7pPr fontAlgn="base">
                        <a:spcBef>
                          <a:spcPct val="20000"/>
                        </a:spcBef>
                        <a:spcAft>
                          <a:spcPct val="0"/>
                        </a:spcAft>
                        <a:defRPr>
                          <a:solidFill>
                            <a:schemeClr val="tx1"/>
                          </a:solidFill>
                          <a:latin typeface="Times New Roman" charset="0"/>
                        </a:defRPr>
                      </a:lvl7pPr>
                      <a:lvl8pPr fontAlgn="base">
                        <a:spcBef>
                          <a:spcPct val="20000"/>
                        </a:spcBef>
                        <a:spcAft>
                          <a:spcPct val="0"/>
                        </a:spcAft>
                        <a:defRPr>
                          <a:solidFill>
                            <a:schemeClr val="tx1"/>
                          </a:solidFill>
                          <a:latin typeface="Times New Roman" charset="0"/>
                        </a:defRPr>
                      </a:lvl8pPr>
                      <a:lvl9pPr fontAlgn="base">
                        <a:spcBef>
                          <a:spcPct val="20000"/>
                        </a:spcBef>
                        <a:spcAft>
                          <a:spcPct val="0"/>
                        </a:spcAft>
                        <a:defRPr>
                          <a:solidFill>
                            <a:schemeClr val="tx1"/>
                          </a:solidFill>
                          <a:latin typeface="Times New Roman"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600" b="0" i="0" u="none" strike="noStrike" cap="none" normalizeH="0" baseline="0">
                          <a:ln>
                            <a:noFill/>
                          </a:ln>
                          <a:solidFill>
                            <a:schemeClr val="tx1"/>
                          </a:solidFill>
                          <a:effectLst/>
                          <a:latin typeface="Times New Roman" charset="0"/>
                        </a:rPr>
                        <a:t>108 Sq. Ft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charset="0"/>
                        </a:defRPr>
                      </a:lvl1pPr>
                      <a:lvl2pPr>
                        <a:spcBef>
                          <a:spcPct val="20000"/>
                        </a:spcBef>
                        <a:defRPr sz="2400">
                          <a:solidFill>
                            <a:schemeClr val="tx1"/>
                          </a:solidFill>
                          <a:latin typeface="Times New Roman" charset="0"/>
                        </a:defRPr>
                      </a:lvl2pPr>
                      <a:lvl3pPr>
                        <a:spcBef>
                          <a:spcPct val="20000"/>
                        </a:spcBef>
                        <a:defRPr sz="2000">
                          <a:solidFill>
                            <a:schemeClr val="tx1"/>
                          </a:solidFill>
                          <a:latin typeface="Times New Roman" charset="0"/>
                        </a:defRPr>
                      </a:lvl3pPr>
                      <a:lvl4pPr>
                        <a:spcBef>
                          <a:spcPct val="20000"/>
                        </a:spcBef>
                        <a:defRPr>
                          <a:solidFill>
                            <a:schemeClr val="tx1"/>
                          </a:solidFill>
                          <a:latin typeface="Times New Roman" charset="0"/>
                        </a:defRPr>
                      </a:lvl4pPr>
                      <a:lvl5pPr>
                        <a:spcBef>
                          <a:spcPct val="20000"/>
                        </a:spcBef>
                        <a:defRPr>
                          <a:solidFill>
                            <a:schemeClr val="tx1"/>
                          </a:solidFill>
                          <a:latin typeface="Times New Roman" charset="0"/>
                        </a:defRPr>
                      </a:lvl5pPr>
                      <a:lvl6pPr fontAlgn="base">
                        <a:spcBef>
                          <a:spcPct val="20000"/>
                        </a:spcBef>
                        <a:spcAft>
                          <a:spcPct val="0"/>
                        </a:spcAft>
                        <a:defRPr>
                          <a:solidFill>
                            <a:schemeClr val="tx1"/>
                          </a:solidFill>
                          <a:latin typeface="Times New Roman" charset="0"/>
                        </a:defRPr>
                      </a:lvl6pPr>
                      <a:lvl7pPr fontAlgn="base">
                        <a:spcBef>
                          <a:spcPct val="20000"/>
                        </a:spcBef>
                        <a:spcAft>
                          <a:spcPct val="0"/>
                        </a:spcAft>
                        <a:defRPr>
                          <a:solidFill>
                            <a:schemeClr val="tx1"/>
                          </a:solidFill>
                          <a:latin typeface="Times New Roman" charset="0"/>
                        </a:defRPr>
                      </a:lvl7pPr>
                      <a:lvl8pPr fontAlgn="base">
                        <a:spcBef>
                          <a:spcPct val="20000"/>
                        </a:spcBef>
                        <a:spcAft>
                          <a:spcPct val="0"/>
                        </a:spcAft>
                        <a:defRPr>
                          <a:solidFill>
                            <a:schemeClr val="tx1"/>
                          </a:solidFill>
                          <a:latin typeface="Times New Roman" charset="0"/>
                        </a:defRPr>
                      </a:lvl8pPr>
                      <a:lvl9pPr fontAlgn="base">
                        <a:spcBef>
                          <a:spcPct val="20000"/>
                        </a:spcBef>
                        <a:spcAft>
                          <a:spcPct val="0"/>
                        </a:spcAft>
                        <a:defRPr>
                          <a:solidFill>
                            <a:schemeClr val="tx1"/>
                          </a:solidFill>
                          <a:latin typeface="Times New Roman"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600" b="0" i="0" u="none" strike="noStrike" cap="none" normalizeH="0" baseline="0">
                          <a:ln>
                            <a:noFill/>
                          </a:ln>
                          <a:solidFill>
                            <a:schemeClr val="tx1"/>
                          </a:solidFill>
                          <a:effectLst/>
                          <a:latin typeface="Times New Roman" charset="0"/>
                        </a:rPr>
                        <a:t>1 Foot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90513">
                <a:tc>
                  <a:txBody>
                    <a:bodyPr/>
                    <a:lstStyle>
                      <a:lvl1pPr>
                        <a:spcBef>
                          <a:spcPct val="20000"/>
                        </a:spcBef>
                        <a:defRPr sz="2800">
                          <a:solidFill>
                            <a:schemeClr val="tx1"/>
                          </a:solidFill>
                          <a:latin typeface="Times New Roman" charset="0"/>
                        </a:defRPr>
                      </a:lvl1pPr>
                      <a:lvl2pPr>
                        <a:spcBef>
                          <a:spcPct val="20000"/>
                        </a:spcBef>
                        <a:defRPr sz="2400">
                          <a:solidFill>
                            <a:schemeClr val="tx1"/>
                          </a:solidFill>
                          <a:latin typeface="Times New Roman" charset="0"/>
                        </a:defRPr>
                      </a:lvl2pPr>
                      <a:lvl3pPr>
                        <a:spcBef>
                          <a:spcPct val="20000"/>
                        </a:spcBef>
                        <a:defRPr sz="2000">
                          <a:solidFill>
                            <a:schemeClr val="tx1"/>
                          </a:solidFill>
                          <a:latin typeface="Times New Roman" charset="0"/>
                        </a:defRPr>
                      </a:lvl3pPr>
                      <a:lvl4pPr>
                        <a:spcBef>
                          <a:spcPct val="20000"/>
                        </a:spcBef>
                        <a:defRPr>
                          <a:solidFill>
                            <a:schemeClr val="tx1"/>
                          </a:solidFill>
                          <a:latin typeface="Times New Roman" charset="0"/>
                        </a:defRPr>
                      </a:lvl4pPr>
                      <a:lvl5pPr>
                        <a:spcBef>
                          <a:spcPct val="20000"/>
                        </a:spcBef>
                        <a:defRPr>
                          <a:solidFill>
                            <a:schemeClr val="tx1"/>
                          </a:solidFill>
                          <a:latin typeface="Times New Roman" charset="0"/>
                        </a:defRPr>
                      </a:lvl5pPr>
                      <a:lvl6pPr fontAlgn="base">
                        <a:spcBef>
                          <a:spcPct val="20000"/>
                        </a:spcBef>
                        <a:spcAft>
                          <a:spcPct val="0"/>
                        </a:spcAft>
                        <a:defRPr>
                          <a:solidFill>
                            <a:schemeClr val="tx1"/>
                          </a:solidFill>
                          <a:latin typeface="Times New Roman" charset="0"/>
                        </a:defRPr>
                      </a:lvl6pPr>
                      <a:lvl7pPr fontAlgn="base">
                        <a:spcBef>
                          <a:spcPct val="20000"/>
                        </a:spcBef>
                        <a:spcAft>
                          <a:spcPct val="0"/>
                        </a:spcAft>
                        <a:defRPr>
                          <a:solidFill>
                            <a:schemeClr val="tx1"/>
                          </a:solidFill>
                          <a:latin typeface="Times New Roman" charset="0"/>
                        </a:defRPr>
                      </a:lvl7pPr>
                      <a:lvl8pPr fontAlgn="base">
                        <a:spcBef>
                          <a:spcPct val="20000"/>
                        </a:spcBef>
                        <a:spcAft>
                          <a:spcPct val="0"/>
                        </a:spcAft>
                        <a:defRPr>
                          <a:solidFill>
                            <a:schemeClr val="tx1"/>
                          </a:solidFill>
                          <a:latin typeface="Times New Roman" charset="0"/>
                        </a:defRPr>
                      </a:lvl8pPr>
                      <a:lvl9pPr fontAlgn="base">
                        <a:spcBef>
                          <a:spcPct val="20000"/>
                        </a:spcBef>
                        <a:spcAft>
                          <a:spcPct val="0"/>
                        </a:spcAft>
                        <a:defRPr>
                          <a:solidFill>
                            <a:schemeClr val="tx1"/>
                          </a:solidFill>
                          <a:latin typeface="Times New Roman"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600" b="0" i="0" u="none" strike="noStrike" cap="none" normalizeH="0" baseline="0">
                          <a:ln>
                            <a:noFill/>
                          </a:ln>
                          <a:solidFill>
                            <a:schemeClr val="tx1"/>
                          </a:solidFill>
                          <a:effectLst/>
                          <a:latin typeface="Times New Roman" charset="0"/>
                        </a:rPr>
                        <a:t>Dianthus “Bath’s Pink”</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charset="0"/>
                        </a:defRPr>
                      </a:lvl1pPr>
                      <a:lvl2pPr>
                        <a:spcBef>
                          <a:spcPct val="20000"/>
                        </a:spcBef>
                        <a:defRPr sz="2400">
                          <a:solidFill>
                            <a:schemeClr val="tx1"/>
                          </a:solidFill>
                          <a:latin typeface="Times New Roman" charset="0"/>
                        </a:defRPr>
                      </a:lvl2pPr>
                      <a:lvl3pPr>
                        <a:spcBef>
                          <a:spcPct val="20000"/>
                        </a:spcBef>
                        <a:defRPr sz="2000">
                          <a:solidFill>
                            <a:schemeClr val="tx1"/>
                          </a:solidFill>
                          <a:latin typeface="Times New Roman" charset="0"/>
                        </a:defRPr>
                      </a:lvl3pPr>
                      <a:lvl4pPr>
                        <a:spcBef>
                          <a:spcPct val="20000"/>
                        </a:spcBef>
                        <a:defRPr>
                          <a:solidFill>
                            <a:schemeClr val="tx1"/>
                          </a:solidFill>
                          <a:latin typeface="Times New Roman" charset="0"/>
                        </a:defRPr>
                      </a:lvl4pPr>
                      <a:lvl5pPr>
                        <a:spcBef>
                          <a:spcPct val="20000"/>
                        </a:spcBef>
                        <a:defRPr>
                          <a:solidFill>
                            <a:schemeClr val="tx1"/>
                          </a:solidFill>
                          <a:latin typeface="Times New Roman" charset="0"/>
                        </a:defRPr>
                      </a:lvl5pPr>
                      <a:lvl6pPr fontAlgn="base">
                        <a:spcBef>
                          <a:spcPct val="20000"/>
                        </a:spcBef>
                        <a:spcAft>
                          <a:spcPct val="0"/>
                        </a:spcAft>
                        <a:defRPr>
                          <a:solidFill>
                            <a:schemeClr val="tx1"/>
                          </a:solidFill>
                          <a:latin typeface="Times New Roman" charset="0"/>
                        </a:defRPr>
                      </a:lvl6pPr>
                      <a:lvl7pPr fontAlgn="base">
                        <a:spcBef>
                          <a:spcPct val="20000"/>
                        </a:spcBef>
                        <a:spcAft>
                          <a:spcPct val="0"/>
                        </a:spcAft>
                        <a:defRPr>
                          <a:solidFill>
                            <a:schemeClr val="tx1"/>
                          </a:solidFill>
                          <a:latin typeface="Times New Roman" charset="0"/>
                        </a:defRPr>
                      </a:lvl7pPr>
                      <a:lvl8pPr fontAlgn="base">
                        <a:spcBef>
                          <a:spcPct val="20000"/>
                        </a:spcBef>
                        <a:spcAft>
                          <a:spcPct val="0"/>
                        </a:spcAft>
                        <a:defRPr>
                          <a:solidFill>
                            <a:schemeClr val="tx1"/>
                          </a:solidFill>
                          <a:latin typeface="Times New Roman" charset="0"/>
                        </a:defRPr>
                      </a:lvl8pPr>
                      <a:lvl9pPr fontAlgn="base">
                        <a:spcBef>
                          <a:spcPct val="20000"/>
                        </a:spcBef>
                        <a:spcAft>
                          <a:spcPct val="0"/>
                        </a:spcAft>
                        <a:defRPr>
                          <a:solidFill>
                            <a:schemeClr val="tx1"/>
                          </a:solidFill>
                          <a:latin typeface="Times New Roman"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600" b="0" i="0" u="none" strike="noStrike" cap="none" normalizeH="0" baseline="0">
                          <a:ln>
                            <a:noFill/>
                          </a:ln>
                          <a:solidFill>
                            <a:schemeClr val="tx1"/>
                          </a:solidFill>
                          <a:effectLst/>
                          <a:latin typeface="Times New Roman" charset="0"/>
                        </a:rPr>
                        <a:t>1 Sq. Ft.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charset="0"/>
                        </a:defRPr>
                      </a:lvl1pPr>
                      <a:lvl2pPr>
                        <a:spcBef>
                          <a:spcPct val="20000"/>
                        </a:spcBef>
                        <a:defRPr sz="2400">
                          <a:solidFill>
                            <a:schemeClr val="tx1"/>
                          </a:solidFill>
                          <a:latin typeface="Times New Roman" charset="0"/>
                        </a:defRPr>
                      </a:lvl2pPr>
                      <a:lvl3pPr>
                        <a:spcBef>
                          <a:spcPct val="20000"/>
                        </a:spcBef>
                        <a:defRPr sz="2000">
                          <a:solidFill>
                            <a:schemeClr val="tx1"/>
                          </a:solidFill>
                          <a:latin typeface="Times New Roman" charset="0"/>
                        </a:defRPr>
                      </a:lvl3pPr>
                      <a:lvl4pPr>
                        <a:spcBef>
                          <a:spcPct val="20000"/>
                        </a:spcBef>
                        <a:defRPr>
                          <a:solidFill>
                            <a:schemeClr val="tx1"/>
                          </a:solidFill>
                          <a:latin typeface="Times New Roman" charset="0"/>
                        </a:defRPr>
                      </a:lvl4pPr>
                      <a:lvl5pPr>
                        <a:spcBef>
                          <a:spcPct val="20000"/>
                        </a:spcBef>
                        <a:defRPr>
                          <a:solidFill>
                            <a:schemeClr val="tx1"/>
                          </a:solidFill>
                          <a:latin typeface="Times New Roman" charset="0"/>
                        </a:defRPr>
                      </a:lvl5pPr>
                      <a:lvl6pPr fontAlgn="base">
                        <a:spcBef>
                          <a:spcPct val="20000"/>
                        </a:spcBef>
                        <a:spcAft>
                          <a:spcPct val="0"/>
                        </a:spcAft>
                        <a:defRPr>
                          <a:solidFill>
                            <a:schemeClr val="tx1"/>
                          </a:solidFill>
                          <a:latin typeface="Times New Roman" charset="0"/>
                        </a:defRPr>
                      </a:lvl6pPr>
                      <a:lvl7pPr fontAlgn="base">
                        <a:spcBef>
                          <a:spcPct val="20000"/>
                        </a:spcBef>
                        <a:spcAft>
                          <a:spcPct val="0"/>
                        </a:spcAft>
                        <a:defRPr>
                          <a:solidFill>
                            <a:schemeClr val="tx1"/>
                          </a:solidFill>
                          <a:latin typeface="Times New Roman" charset="0"/>
                        </a:defRPr>
                      </a:lvl7pPr>
                      <a:lvl8pPr fontAlgn="base">
                        <a:spcBef>
                          <a:spcPct val="20000"/>
                        </a:spcBef>
                        <a:spcAft>
                          <a:spcPct val="0"/>
                        </a:spcAft>
                        <a:defRPr>
                          <a:solidFill>
                            <a:schemeClr val="tx1"/>
                          </a:solidFill>
                          <a:latin typeface="Times New Roman" charset="0"/>
                        </a:defRPr>
                      </a:lvl8pPr>
                      <a:lvl9pPr fontAlgn="base">
                        <a:spcBef>
                          <a:spcPct val="20000"/>
                        </a:spcBef>
                        <a:spcAft>
                          <a:spcPct val="0"/>
                        </a:spcAft>
                        <a:defRPr>
                          <a:solidFill>
                            <a:schemeClr val="tx1"/>
                          </a:solidFill>
                          <a:latin typeface="Times New Roman"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600" b="0" i="0" u="none" strike="noStrike" cap="none" normalizeH="0" baseline="0">
                          <a:ln>
                            <a:noFill/>
                          </a:ln>
                          <a:solidFill>
                            <a:schemeClr val="tx1"/>
                          </a:solidFill>
                          <a:effectLst/>
                          <a:latin typeface="Times New Roman" charset="0"/>
                        </a:rPr>
                        <a:t>18</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charset="0"/>
                        </a:defRPr>
                      </a:lvl1pPr>
                      <a:lvl2pPr>
                        <a:spcBef>
                          <a:spcPct val="20000"/>
                        </a:spcBef>
                        <a:defRPr sz="2400">
                          <a:solidFill>
                            <a:schemeClr val="tx1"/>
                          </a:solidFill>
                          <a:latin typeface="Times New Roman" charset="0"/>
                        </a:defRPr>
                      </a:lvl2pPr>
                      <a:lvl3pPr>
                        <a:spcBef>
                          <a:spcPct val="20000"/>
                        </a:spcBef>
                        <a:defRPr sz="2000">
                          <a:solidFill>
                            <a:schemeClr val="tx1"/>
                          </a:solidFill>
                          <a:latin typeface="Times New Roman" charset="0"/>
                        </a:defRPr>
                      </a:lvl3pPr>
                      <a:lvl4pPr>
                        <a:spcBef>
                          <a:spcPct val="20000"/>
                        </a:spcBef>
                        <a:defRPr>
                          <a:solidFill>
                            <a:schemeClr val="tx1"/>
                          </a:solidFill>
                          <a:latin typeface="Times New Roman" charset="0"/>
                        </a:defRPr>
                      </a:lvl4pPr>
                      <a:lvl5pPr>
                        <a:spcBef>
                          <a:spcPct val="20000"/>
                        </a:spcBef>
                        <a:defRPr>
                          <a:solidFill>
                            <a:schemeClr val="tx1"/>
                          </a:solidFill>
                          <a:latin typeface="Times New Roman" charset="0"/>
                        </a:defRPr>
                      </a:lvl5pPr>
                      <a:lvl6pPr fontAlgn="base">
                        <a:spcBef>
                          <a:spcPct val="20000"/>
                        </a:spcBef>
                        <a:spcAft>
                          <a:spcPct val="0"/>
                        </a:spcAft>
                        <a:defRPr>
                          <a:solidFill>
                            <a:schemeClr val="tx1"/>
                          </a:solidFill>
                          <a:latin typeface="Times New Roman" charset="0"/>
                        </a:defRPr>
                      </a:lvl6pPr>
                      <a:lvl7pPr fontAlgn="base">
                        <a:spcBef>
                          <a:spcPct val="20000"/>
                        </a:spcBef>
                        <a:spcAft>
                          <a:spcPct val="0"/>
                        </a:spcAft>
                        <a:defRPr>
                          <a:solidFill>
                            <a:schemeClr val="tx1"/>
                          </a:solidFill>
                          <a:latin typeface="Times New Roman" charset="0"/>
                        </a:defRPr>
                      </a:lvl7pPr>
                      <a:lvl8pPr fontAlgn="base">
                        <a:spcBef>
                          <a:spcPct val="20000"/>
                        </a:spcBef>
                        <a:spcAft>
                          <a:spcPct val="0"/>
                        </a:spcAft>
                        <a:defRPr>
                          <a:solidFill>
                            <a:schemeClr val="tx1"/>
                          </a:solidFill>
                          <a:latin typeface="Times New Roman" charset="0"/>
                        </a:defRPr>
                      </a:lvl8pPr>
                      <a:lvl9pPr fontAlgn="base">
                        <a:spcBef>
                          <a:spcPct val="20000"/>
                        </a:spcBef>
                        <a:spcAft>
                          <a:spcPct val="0"/>
                        </a:spcAft>
                        <a:defRPr>
                          <a:solidFill>
                            <a:schemeClr val="tx1"/>
                          </a:solidFill>
                          <a:latin typeface="Times New Roman"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600" b="0" i="0" u="none" strike="noStrike" cap="none" normalizeH="0" baseline="0">
                          <a:ln>
                            <a:noFill/>
                          </a:ln>
                          <a:solidFill>
                            <a:schemeClr val="tx1"/>
                          </a:solidFill>
                          <a:effectLst/>
                          <a:latin typeface="Times New Roman" charset="0"/>
                        </a:rPr>
                        <a:t>18 Sq. Ft.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charset="0"/>
                        </a:defRPr>
                      </a:lvl1pPr>
                      <a:lvl2pPr>
                        <a:spcBef>
                          <a:spcPct val="20000"/>
                        </a:spcBef>
                        <a:defRPr sz="2400">
                          <a:solidFill>
                            <a:schemeClr val="tx1"/>
                          </a:solidFill>
                          <a:latin typeface="Times New Roman" charset="0"/>
                        </a:defRPr>
                      </a:lvl2pPr>
                      <a:lvl3pPr>
                        <a:spcBef>
                          <a:spcPct val="20000"/>
                        </a:spcBef>
                        <a:defRPr sz="2000">
                          <a:solidFill>
                            <a:schemeClr val="tx1"/>
                          </a:solidFill>
                          <a:latin typeface="Times New Roman" charset="0"/>
                        </a:defRPr>
                      </a:lvl3pPr>
                      <a:lvl4pPr>
                        <a:spcBef>
                          <a:spcPct val="20000"/>
                        </a:spcBef>
                        <a:defRPr>
                          <a:solidFill>
                            <a:schemeClr val="tx1"/>
                          </a:solidFill>
                          <a:latin typeface="Times New Roman" charset="0"/>
                        </a:defRPr>
                      </a:lvl4pPr>
                      <a:lvl5pPr>
                        <a:spcBef>
                          <a:spcPct val="20000"/>
                        </a:spcBef>
                        <a:defRPr>
                          <a:solidFill>
                            <a:schemeClr val="tx1"/>
                          </a:solidFill>
                          <a:latin typeface="Times New Roman" charset="0"/>
                        </a:defRPr>
                      </a:lvl5pPr>
                      <a:lvl6pPr fontAlgn="base">
                        <a:spcBef>
                          <a:spcPct val="20000"/>
                        </a:spcBef>
                        <a:spcAft>
                          <a:spcPct val="0"/>
                        </a:spcAft>
                        <a:defRPr>
                          <a:solidFill>
                            <a:schemeClr val="tx1"/>
                          </a:solidFill>
                          <a:latin typeface="Times New Roman" charset="0"/>
                        </a:defRPr>
                      </a:lvl6pPr>
                      <a:lvl7pPr fontAlgn="base">
                        <a:spcBef>
                          <a:spcPct val="20000"/>
                        </a:spcBef>
                        <a:spcAft>
                          <a:spcPct val="0"/>
                        </a:spcAft>
                        <a:defRPr>
                          <a:solidFill>
                            <a:schemeClr val="tx1"/>
                          </a:solidFill>
                          <a:latin typeface="Times New Roman" charset="0"/>
                        </a:defRPr>
                      </a:lvl7pPr>
                      <a:lvl8pPr fontAlgn="base">
                        <a:spcBef>
                          <a:spcPct val="20000"/>
                        </a:spcBef>
                        <a:spcAft>
                          <a:spcPct val="0"/>
                        </a:spcAft>
                        <a:defRPr>
                          <a:solidFill>
                            <a:schemeClr val="tx1"/>
                          </a:solidFill>
                          <a:latin typeface="Times New Roman" charset="0"/>
                        </a:defRPr>
                      </a:lvl8pPr>
                      <a:lvl9pPr fontAlgn="base">
                        <a:spcBef>
                          <a:spcPct val="20000"/>
                        </a:spcBef>
                        <a:spcAft>
                          <a:spcPct val="0"/>
                        </a:spcAft>
                        <a:defRPr>
                          <a:solidFill>
                            <a:schemeClr val="tx1"/>
                          </a:solidFill>
                          <a:latin typeface="Times New Roman"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600" b="0" i="0" u="none" strike="noStrike" cap="none" normalizeH="0" baseline="0">
                          <a:ln>
                            <a:noFill/>
                          </a:ln>
                          <a:solidFill>
                            <a:schemeClr val="tx1"/>
                          </a:solidFill>
                          <a:effectLst/>
                          <a:latin typeface="Times New Roman" charset="0"/>
                        </a:rPr>
                        <a:t>1 Foot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90513">
                <a:tc>
                  <a:txBody>
                    <a:bodyPr/>
                    <a:lstStyle>
                      <a:lvl1pPr>
                        <a:spcBef>
                          <a:spcPct val="20000"/>
                        </a:spcBef>
                        <a:defRPr sz="2800">
                          <a:solidFill>
                            <a:schemeClr val="tx1"/>
                          </a:solidFill>
                          <a:latin typeface="Times New Roman" charset="0"/>
                        </a:defRPr>
                      </a:lvl1pPr>
                      <a:lvl2pPr>
                        <a:spcBef>
                          <a:spcPct val="20000"/>
                        </a:spcBef>
                        <a:defRPr sz="2400">
                          <a:solidFill>
                            <a:schemeClr val="tx1"/>
                          </a:solidFill>
                          <a:latin typeface="Times New Roman" charset="0"/>
                        </a:defRPr>
                      </a:lvl2pPr>
                      <a:lvl3pPr>
                        <a:spcBef>
                          <a:spcPct val="20000"/>
                        </a:spcBef>
                        <a:defRPr sz="2000">
                          <a:solidFill>
                            <a:schemeClr val="tx1"/>
                          </a:solidFill>
                          <a:latin typeface="Times New Roman" charset="0"/>
                        </a:defRPr>
                      </a:lvl3pPr>
                      <a:lvl4pPr>
                        <a:spcBef>
                          <a:spcPct val="20000"/>
                        </a:spcBef>
                        <a:defRPr>
                          <a:solidFill>
                            <a:schemeClr val="tx1"/>
                          </a:solidFill>
                          <a:latin typeface="Times New Roman" charset="0"/>
                        </a:defRPr>
                      </a:lvl4pPr>
                      <a:lvl5pPr>
                        <a:spcBef>
                          <a:spcPct val="20000"/>
                        </a:spcBef>
                        <a:defRPr>
                          <a:solidFill>
                            <a:schemeClr val="tx1"/>
                          </a:solidFill>
                          <a:latin typeface="Times New Roman" charset="0"/>
                        </a:defRPr>
                      </a:lvl5pPr>
                      <a:lvl6pPr fontAlgn="base">
                        <a:spcBef>
                          <a:spcPct val="20000"/>
                        </a:spcBef>
                        <a:spcAft>
                          <a:spcPct val="0"/>
                        </a:spcAft>
                        <a:defRPr>
                          <a:solidFill>
                            <a:schemeClr val="tx1"/>
                          </a:solidFill>
                          <a:latin typeface="Times New Roman" charset="0"/>
                        </a:defRPr>
                      </a:lvl6pPr>
                      <a:lvl7pPr fontAlgn="base">
                        <a:spcBef>
                          <a:spcPct val="20000"/>
                        </a:spcBef>
                        <a:spcAft>
                          <a:spcPct val="0"/>
                        </a:spcAft>
                        <a:defRPr>
                          <a:solidFill>
                            <a:schemeClr val="tx1"/>
                          </a:solidFill>
                          <a:latin typeface="Times New Roman" charset="0"/>
                        </a:defRPr>
                      </a:lvl7pPr>
                      <a:lvl8pPr fontAlgn="base">
                        <a:spcBef>
                          <a:spcPct val="20000"/>
                        </a:spcBef>
                        <a:spcAft>
                          <a:spcPct val="0"/>
                        </a:spcAft>
                        <a:defRPr>
                          <a:solidFill>
                            <a:schemeClr val="tx1"/>
                          </a:solidFill>
                          <a:latin typeface="Times New Roman" charset="0"/>
                        </a:defRPr>
                      </a:lvl8pPr>
                      <a:lvl9pPr fontAlgn="base">
                        <a:spcBef>
                          <a:spcPct val="20000"/>
                        </a:spcBef>
                        <a:spcAft>
                          <a:spcPct val="0"/>
                        </a:spcAft>
                        <a:defRPr>
                          <a:solidFill>
                            <a:schemeClr val="tx1"/>
                          </a:solidFill>
                          <a:latin typeface="Times New Roman"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600" b="0" i="0" u="none" strike="noStrike" cap="none" normalizeH="0" baseline="0">
                          <a:ln>
                            <a:noFill/>
                          </a:ln>
                          <a:solidFill>
                            <a:schemeClr val="tx1"/>
                          </a:solidFill>
                          <a:effectLst/>
                          <a:latin typeface="Times New Roman" charset="0"/>
                        </a:rPr>
                        <a:t>Aster “County Garden”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charset="0"/>
                        </a:defRPr>
                      </a:lvl1pPr>
                      <a:lvl2pPr>
                        <a:spcBef>
                          <a:spcPct val="20000"/>
                        </a:spcBef>
                        <a:defRPr sz="2400">
                          <a:solidFill>
                            <a:schemeClr val="tx1"/>
                          </a:solidFill>
                          <a:latin typeface="Times New Roman" charset="0"/>
                        </a:defRPr>
                      </a:lvl2pPr>
                      <a:lvl3pPr>
                        <a:spcBef>
                          <a:spcPct val="20000"/>
                        </a:spcBef>
                        <a:defRPr sz="2000">
                          <a:solidFill>
                            <a:schemeClr val="tx1"/>
                          </a:solidFill>
                          <a:latin typeface="Times New Roman" charset="0"/>
                        </a:defRPr>
                      </a:lvl3pPr>
                      <a:lvl4pPr>
                        <a:spcBef>
                          <a:spcPct val="20000"/>
                        </a:spcBef>
                        <a:defRPr>
                          <a:solidFill>
                            <a:schemeClr val="tx1"/>
                          </a:solidFill>
                          <a:latin typeface="Times New Roman" charset="0"/>
                        </a:defRPr>
                      </a:lvl4pPr>
                      <a:lvl5pPr>
                        <a:spcBef>
                          <a:spcPct val="20000"/>
                        </a:spcBef>
                        <a:defRPr>
                          <a:solidFill>
                            <a:schemeClr val="tx1"/>
                          </a:solidFill>
                          <a:latin typeface="Times New Roman" charset="0"/>
                        </a:defRPr>
                      </a:lvl5pPr>
                      <a:lvl6pPr fontAlgn="base">
                        <a:spcBef>
                          <a:spcPct val="20000"/>
                        </a:spcBef>
                        <a:spcAft>
                          <a:spcPct val="0"/>
                        </a:spcAft>
                        <a:defRPr>
                          <a:solidFill>
                            <a:schemeClr val="tx1"/>
                          </a:solidFill>
                          <a:latin typeface="Times New Roman" charset="0"/>
                        </a:defRPr>
                      </a:lvl6pPr>
                      <a:lvl7pPr fontAlgn="base">
                        <a:spcBef>
                          <a:spcPct val="20000"/>
                        </a:spcBef>
                        <a:spcAft>
                          <a:spcPct val="0"/>
                        </a:spcAft>
                        <a:defRPr>
                          <a:solidFill>
                            <a:schemeClr val="tx1"/>
                          </a:solidFill>
                          <a:latin typeface="Times New Roman" charset="0"/>
                        </a:defRPr>
                      </a:lvl7pPr>
                      <a:lvl8pPr fontAlgn="base">
                        <a:spcBef>
                          <a:spcPct val="20000"/>
                        </a:spcBef>
                        <a:spcAft>
                          <a:spcPct val="0"/>
                        </a:spcAft>
                        <a:defRPr>
                          <a:solidFill>
                            <a:schemeClr val="tx1"/>
                          </a:solidFill>
                          <a:latin typeface="Times New Roman" charset="0"/>
                        </a:defRPr>
                      </a:lvl8pPr>
                      <a:lvl9pPr fontAlgn="base">
                        <a:spcBef>
                          <a:spcPct val="20000"/>
                        </a:spcBef>
                        <a:spcAft>
                          <a:spcPct val="0"/>
                        </a:spcAft>
                        <a:defRPr>
                          <a:solidFill>
                            <a:schemeClr val="tx1"/>
                          </a:solidFill>
                          <a:latin typeface="Times New Roman"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600" b="0" i="0" u="none" strike="noStrike" cap="none" normalizeH="0" baseline="0">
                          <a:ln>
                            <a:noFill/>
                          </a:ln>
                          <a:solidFill>
                            <a:schemeClr val="tx1"/>
                          </a:solidFill>
                          <a:effectLst/>
                          <a:latin typeface="Times New Roman" charset="0"/>
                        </a:rPr>
                        <a:t>9 Sq. Ft.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charset="0"/>
                        </a:defRPr>
                      </a:lvl1pPr>
                      <a:lvl2pPr>
                        <a:spcBef>
                          <a:spcPct val="20000"/>
                        </a:spcBef>
                        <a:defRPr sz="2400">
                          <a:solidFill>
                            <a:schemeClr val="tx1"/>
                          </a:solidFill>
                          <a:latin typeface="Times New Roman" charset="0"/>
                        </a:defRPr>
                      </a:lvl2pPr>
                      <a:lvl3pPr>
                        <a:spcBef>
                          <a:spcPct val="20000"/>
                        </a:spcBef>
                        <a:defRPr sz="2000">
                          <a:solidFill>
                            <a:schemeClr val="tx1"/>
                          </a:solidFill>
                          <a:latin typeface="Times New Roman" charset="0"/>
                        </a:defRPr>
                      </a:lvl3pPr>
                      <a:lvl4pPr>
                        <a:spcBef>
                          <a:spcPct val="20000"/>
                        </a:spcBef>
                        <a:defRPr>
                          <a:solidFill>
                            <a:schemeClr val="tx1"/>
                          </a:solidFill>
                          <a:latin typeface="Times New Roman" charset="0"/>
                        </a:defRPr>
                      </a:lvl4pPr>
                      <a:lvl5pPr>
                        <a:spcBef>
                          <a:spcPct val="20000"/>
                        </a:spcBef>
                        <a:defRPr>
                          <a:solidFill>
                            <a:schemeClr val="tx1"/>
                          </a:solidFill>
                          <a:latin typeface="Times New Roman" charset="0"/>
                        </a:defRPr>
                      </a:lvl5pPr>
                      <a:lvl6pPr fontAlgn="base">
                        <a:spcBef>
                          <a:spcPct val="20000"/>
                        </a:spcBef>
                        <a:spcAft>
                          <a:spcPct val="0"/>
                        </a:spcAft>
                        <a:defRPr>
                          <a:solidFill>
                            <a:schemeClr val="tx1"/>
                          </a:solidFill>
                          <a:latin typeface="Times New Roman" charset="0"/>
                        </a:defRPr>
                      </a:lvl6pPr>
                      <a:lvl7pPr fontAlgn="base">
                        <a:spcBef>
                          <a:spcPct val="20000"/>
                        </a:spcBef>
                        <a:spcAft>
                          <a:spcPct val="0"/>
                        </a:spcAft>
                        <a:defRPr>
                          <a:solidFill>
                            <a:schemeClr val="tx1"/>
                          </a:solidFill>
                          <a:latin typeface="Times New Roman" charset="0"/>
                        </a:defRPr>
                      </a:lvl7pPr>
                      <a:lvl8pPr fontAlgn="base">
                        <a:spcBef>
                          <a:spcPct val="20000"/>
                        </a:spcBef>
                        <a:spcAft>
                          <a:spcPct val="0"/>
                        </a:spcAft>
                        <a:defRPr>
                          <a:solidFill>
                            <a:schemeClr val="tx1"/>
                          </a:solidFill>
                          <a:latin typeface="Times New Roman" charset="0"/>
                        </a:defRPr>
                      </a:lvl8pPr>
                      <a:lvl9pPr fontAlgn="base">
                        <a:spcBef>
                          <a:spcPct val="20000"/>
                        </a:spcBef>
                        <a:spcAft>
                          <a:spcPct val="0"/>
                        </a:spcAft>
                        <a:defRPr>
                          <a:solidFill>
                            <a:schemeClr val="tx1"/>
                          </a:solidFill>
                          <a:latin typeface="Times New Roman"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600" b="0" i="0" u="none" strike="noStrike" cap="none" normalizeH="0" baseline="0">
                          <a:ln>
                            <a:noFill/>
                          </a:ln>
                          <a:solidFill>
                            <a:schemeClr val="tx1"/>
                          </a:solidFill>
                          <a:effectLst/>
                          <a:latin typeface="Times New Roman" charset="0"/>
                        </a:rPr>
                        <a:t>4</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charset="0"/>
                        </a:defRPr>
                      </a:lvl1pPr>
                      <a:lvl2pPr>
                        <a:spcBef>
                          <a:spcPct val="20000"/>
                        </a:spcBef>
                        <a:defRPr sz="2400">
                          <a:solidFill>
                            <a:schemeClr val="tx1"/>
                          </a:solidFill>
                          <a:latin typeface="Times New Roman" charset="0"/>
                        </a:defRPr>
                      </a:lvl2pPr>
                      <a:lvl3pPr>
                        <a:spcBef>
                          <a:spcPct val="20000"/>
                        </a:spcBef>
                        <a:defRPr sz="2000">
                          <a:solidFill>
                            <a:schemeClr val="tx1"/>
                          </a:solidFill>
                          <a:latin typeface="Times New Roman" charset="0"/>
                        </a:defRPr>
                      </a:lvl3pPr>
                      <a:lvl4pPr>
                        <a:spcBef>
                          <a:spcPct val="20000"/>
                        </a:spcBef>
                        <a:defRPr>
                          <a:solidFill>
                            <a:schemeClr val="tx1"/>
                          </a:solidFill>
                          <a:latin typeface="Times New Roman" charset="0"/>
                        </a:defRPr>
                      </a:lvl4pPr>
                      <a:lvl5pPr>
                        <a:spcBef>
                          <a:spcPct val="20000"/>
                        </a:spcBef>
                        <a:defRPr>
                          <a:solidFill>
                            <a:schemeClr val="tx1"/>
                          </a:solidFill>
                          <a:latin typeface="Times New Roman" charset="0"/>
                        </a:defRPr>
                      </a:lvl5pPr>
                      <a:lvl6pPr fontAlgn="base">
                        <a:spcBef>
                          <a:spcPct val="20000"/>
                        </a:spcBef>
                        <a:spcAft>
                          <a:spcPct val="0"/>
                        </a:spcAft>
                        <a:defRPr>
                          <a:solidFill>
                            <a:schemeClr val="tx1"/>
                          </a:solidFill>
                          <a:latin typeface="Times New Roman" charset="0"/>
                        </a:defRPr>
                      </a:lvl6pPr>
                      <a:lvl7pPr fontAlgn="base">
                        <a:spcBef>
                          <a:spcPct val="20000"/>
                        </a:spcBef>
                        <a:spcAft>
                          <a:spcPct val="0"/>
                        </a:spcAft>
                        <a:defRPr>
                          <a:solidFill>
                            <a:schemeClr val="tx1"/>
                          </a:solidFill>
                          <a:latin typeface="Times New Roman" charset="0"/>
                        </a:defRPr>
                      </a:lvl7pPr>
                      <a:lvl8pPr fontAlgn="base">
                        <a:spcBef>
                          <a:spcPct val="20000"/>
                        </a:spcBef>
                        <a:spcAft>
                          <a:spcPct val="0"/>
                        </a:spcAft>
                        <a:defRPr>
                          <a:solidFill>
                            <a:schemeClr val="tx1"/>
                          </a:solidFill>
                          <a:latin typeface="Times New Roman" charset="0"/>
                        </a:defRPr>
                      </a:lvl8pPr>
                      <a:lvl9pPr fontAlgn="base">
                        <a:spcBef>
                          <a:spcPct val="20000"/>
                        </a:spcBef>
                        <a:spcAft>
                          <a:spcPct val="0"/>
                        </a:spcAft>
                        <a:defRPr>
                          <a:solidFill>
                            <a:schemeClr val="tx1"/>
                          </a:solidFill>
                          <a:latin typeface="Times New Roman"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600" b="0" i="0" u="none" strike="noStrike" cap="none" normalizeH="0" baseline="0">
                          <a:ln>
                            <a:noFill/>
                          </a:ln>
                          <a:solidFill>
                            <a:schemeClr val="tx1"/>
                          </a:solidFill>
                          <a:effectLst/>
                          <a:latin typeface="Times New Roman" charset="0"/>
                        </a:rPr>
                        <a:t>36 Sq. Ft.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charset="0"/>
                        </a:defRPr>
                      </a:lvl1pPr>
                      <a:lvl2pPr>
                        <a:spcBef>
                          <a:spcPct val="20000"/>
                        </a:spcBef>
                        <a:defRPr sz="2400">
                          <a:solidFill>
                            <a:schemeClr val="tx1"/>
                          </a:solidFill>
                          <a:latin typeface="Times New Roman" charset="0"/>
                        </a:defRPr>
                      </a:lvl2pPr>
                      <a:lvl3pPr>
                        <a:spcBef>
                          <a:spcPct val="20000"/>
                        </a:spcBef>
                        <a:defRPr sz="2000">
                          <a:solidFill>
                            <a:schemeClr val="tx1"/>
                          </a:solidFill>
                          <a:latin typeface="Times New Roman" charset="0"/>
                        </a:defRPr>
                      </a:lvl3pPr>
                      <a:lvl4pPr>
                        <a:spcBef>
                          <a:spcPct val="20000"/>
                        </a:spcBef>
                        <a:defRPr>
                          <a:solidFill>
                            <a:schemeClr val="tx1"/>
                          </a:solidFill>
                          <a:latin typeface="Times New Roman" charset="0"/>
                        </a:defRPr>
                      </a:lvl4pPr>
                      <a:lvl5pPr>
                        <a:spcBef>
                          <a:spcPct val="20000"/>
                        </a:spcBef>
                        <a:defRPr>
                          <a:solidFill>
                            <a:schemeClr val="tx1"/>
                          </a:solidFill>
                          <a:latin typeface="Times New Roman" charset="0"/>
                        </a:defRPr>
                      </a:lvl5pPr>
                      <a:lvl6pPr fontAlgn="base">
                        <a:spcBef>
                          <a:spcPct val="20000"/>
                        </a:spcBef>
                        <a:spcAft>
                          <a:spcPct val="0"/>
                        </a:spcAft>
                        <a:defRPr>
                          <a:solidFill>
                            <a:schemeClr val="tx1"/>
                          </a:solidFill>
                          <a:latin typeface="Times New Roman" charset="0"/>
                        </a:defRPr>
                      </a:lvl6pPr>
                      <a:lvl7pPr fontAlgn="base">
                        <a:spcBef>
                          <a:spcPct val="20000"/>
                        </a:spcBef>
                        <a:spcAft>
                          <a:spcPct val="0"/>
                        </a:spcAft>
                        <a:defRPr>
                          <a:solidFill>
                            <a:schemeClr val="tx1"/>
                          </a:solidFill>
                          <a:latin typeface="Times New Roman" charset="0"/>
                        </a:defRPr>
                      </a:lvl7pPr>
                      <a:lvl8pPr fontAlgn="base">
                        <a:spcBef>
                          <a:spcPct val="20000"/>
                        </a:spcBef>
                        <a:spcAft>
                          <a:spcPct val="0"/>
                        </a:spcAft>
                        <a:defRPr>
                          <a:solidFill>
                            <a:schemeClr val="tx1"/>
                          </a:solidFill>
                          <a:latin typeface="Times New Roman" charset="0"/>
                        </a:defRPr>
                      </a:lvl8pPr>
                      <a:lvl9pPr fontAlgn="base">
                        <a:spcBef>
                          <a:spcPct val="20000"/>
                        </a:spcBef>
                        <a:spcAft>
                          <a:spcPct val="0"/>
                        </a:spcAft>
                        <a:defRPr>
                          <a:solidFill>
                            <a:schemeClr val="tx1"/>
                          </a:solidFill>
                          <a:latin typeface="Times New Roman"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600" b="0" i="0" u="none" strike="noStrike" cap="none" normalizeH="0" baseline="0">
                          <a:ln>
                            <a:noFill/>
                          </a:ln>
                          <a:solidFill>
                            <a:schemeClr val="tx1"/>
                          </a:solidFill>
                          <a:effectLst/>
                          <a:latin typeface="Times New Roman" charset="0"/>
                        </a:rPr>
                        <a:t>4 Feet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90513">
                <a:tc>
                  <a:txBody>
                    <a:bodyPr/>
                    <a:lstStyle>
                      <a:lvl1pPr>
                        <a:spcBef>
                          <a:spcPct val="20000"/>
                        </a:spcBef>
                        <a:defRPr sz="2800">
                          <a:solidFill>
                            <a:schemeClr val="tx1"/>
                          </a:solidFill>
                          <a:latin typeface="Times New Roman" charset="0"/>
                        </a:defRPr>
                      </a:lvl1pPr>
                      <a:lvl2pPr>
                        <a:spcBef>
                          <a:spcPct val="20000"/>
                        </a:spcBef>
                        <a:defRPr sz="2400">
                          <a:solidFill>
                            <a:schemeClr val="tx1"/>
                          </a:solidFill>
                          <a:latin typeface="Times New Roman" charset="0"/>
                        </a:defRPr>
                      </a:lvl2pPr>
                      <a:lvl3pPr>
                        <a:spcBef>
                          <a:spcPct val="20000"/>
                        </a:spcBef>
                        <a:defRPr sz="2000">
                          <a:solidFill>
                            <a:schemeClr val="tx1"/>
                          </a:solidFill>
                          <a:latin typeface="Times New Roman" charset="0"/>
                        </a:defRPr>
                      </a:lvl3pPr>
                      <a:lvl4pPr>
                        <a:spcBef>
                          <a:spcPct val="20000"/>
                        </a:spcBef>
                        <a:defRPr>
                          <a:solidFill>
                            <a:schemeClr val="tx1"/>
                          </a:solidFill>
                          <a:latin typeface="Times New Roman" charset="0"/>
                        </a:defRPr>
                      </a:lvl4pPr>
                      <a:lvl5pPr>
                        <a:spcBef>
                          <a:spcPct val="20000"/>
                        </a:spcBef>
                        <a:defRPr>
                          <a:solidFill>
                            <a:schemeClr val="tx1"/>
                          </a:solidFill>
                          <a:latin typeface="Times New Roman" charset="0"/>
                        </a:defRPr>
                      </a:lvl5pPr>
                      <a:lvl6pPr fontAlgn="base">
                        <a:spcBef>
                          <a:spcPct val="20000"/>
                        </a:spcBef>
                        <a:spcAft>
                          <a:spcPct val="0"/>
                        </a:spcAft>
                        <a:defRPr>
                          <a:solidFill>
                            <a:schemeClr val="tx1"/>
                          </a:solidFill>
                          <a:latin typeface="Times New Roman" charset="0"/>
                        </a:defRPr>
                      </a:lvl6pPr>
                      <a:lvl7pPr fontAlgn="base">
                        <a:spcBef>
                          <a:spcPct val="20000"/>
                        </a:spcBef>
                        <a:spcAft>
                          <a:spcPct val="0"/>
                        </a:spcAft>
                        <a:defRPr>
                          <a:solidFill>
                            <a:schemeClr val="tx1"/>
                          </a:solidFill>
                          <a:latin typeface="Times New Roman" charset="0"/>
                        </a:defRPr>
                      </a:lvl7pPr>
                      <a:lvl8pPr fontAlgn="base">
                        <a:spcBef>
                          <a:spcPct val="20000"/>
                        </a:spcBef>
                        <a:spcAft>
                          <a:spcPct val="0"/>
                        </a:spcAft>
                        <a:defRPr>
                          <a:solidFill>
                            <a:schemeClr val="tx1"/>
                          </a:solidFill>
                          <a:latin typeface="Times New Roman" charset="0"/>
                        </a:defRPr>
                      </a:lvl8pPr>
                      <a:lvl9pPr fontAlgn="base">
                        <a:spcBef>
                          <a:spcPct val="20000"/>
                        </a:spcBef>
                        <a:spcAft>
                          <a:spcPct val="0"/>
                        </a:spcAft>
                        <a:defRPr>
                          <a:solidFill>
                            <a:schemeClr val="tx1"/>
                          </a:solidFill>
                          <a:latin typeface="Times New Roman"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400" b="1" i="0" u="none" strike="noStrike" cap="none" normalizeH="0" baseline="0">
                          <a:ln>
                            <a:noFill/>
                          </a:ln>
                          <a:solidFill>
                            <a:srgbClr val="6600FF"/>
                          </a:solidFill>
                          <a:effectLst/>
                          <a:latin typeface="Times New Roman" charset="0"/>
                        </a:rPr>
                        <a:t>Totals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charset="0"/>
                        </a:defRPr>
                      </a:lvl1pPr>
                      <a:lvl2pPr>
                        <a:spcBef>
                          <a:spcPct val="20000"/>
                        </a:spcBef>
                        <a:defRPr sz="2400">
                          <a:solidFill>
                            <a:schemeClr val="tx1"/>
                          </a:solidFill>
                          <a:latin typeface="Times New Roman" charset="0"/>
                        </a:defRPr>
                      </a:lvl2pPr>
                      <a:lvl3pPr>
                        <a:spcBef>
                          <a:spcPct val="20000"/>
                        </a:spcBef>
                        <a:defRPr sz="2000">
                          <a:solidFill>
                            <a:schemeClr val="tx1"/>
                          </a:solidFill>
                          <a:latin typeface="Times New Roman" charset="0"/>
                        </a:defRPr>
                      </a:lvl3pPr>
                      <a:lvl4pPr>
                        <a:spcBef>
                          <a:spcPct val="20000"/>
                        </a:spcBef>
                        <a:defRPr>
                          <a:solidFill>
                            <a:schemeClr val="tx1"/>
                          </a:solidFill>
                          <a:latin typeface="Times New Roman" charset="0"/>
                        </a:defRPr>
                      </a:lvl4pPr>
                      <a:lvl5pPr>
                        <a:spcBef>
                          <a:spcPct val="20000"/>
                        </a:spcBef>
                        <a:defRPr>
                          <a:solidFill>
                            <a:schemeClr val="tx1"/>
                          </a:solidFill>
                          <a:latin typeface="Times New Roman" charset="0"/>
                        </a:defRPr>
                      </a:lvl5pPr>
                      <a:lvl6pPr fontAlgn="base">
                        <a:spcBef>
                          <a:spcPct val="20000"/>
                        </a:spcBef>
                        <a:spcAft>
                          <a:spcPct val="0"/>
                        </a:spcAft>
                        <a:defRPr>
                          <a:solidFill>
                            <a:schemeClr val="tx1"/>
                          </a:solidFill>
                          <a:latin typeface="Times New Roman" charset="0"/>
                        </a:defRPr>
                      </a:lvl6pPr>
                      <a:lvl7pPr fontAlgn="base">
                        <a:spcBef>
                          <a:spcPct val="20000"/>
                        </a:spcBef>
                        <a:spcAft>
                          <a:spcPct val="0"/>
                        </a:spcAft>
                        <a:defRPr>
                          <a:solidFill>
                            <a:schemeClr val="tx1"/>
                          </a:solidFill>
                          <a:latin typeface="Times New Roman" charset="0"/>
                        </a:defRPr>
                      </a:lvl7pPr>
                      <a:lvl8pPr fontAlgn="base">
                        <a:spcBef>
                          <a:spcPct val="20000"/>
                        </a:spcBef>
                        <a:spcAft>
                          <a:spcPct val="0"/>
                        </a:spcAft>
                        <a:defRPr>
                          <a:solidFill>
                            <a:schemeClr val="tx1"/>
                          </a:solidFill>
                          <a:latin typeface="Times New Roman" charset="0"/>
                        </a:defRPr>
                      </a:lvl8pPr>
                      <a:lvl9pPr fontAlgn="base">
                        <a:spcBef>
                          <a:spcPct val="20000"/>
                        </a:spcBef>
                        <a:spcAft>
                          <a:spcPct val="0"/>
                        </a:spcAft>
                        <a:defRPr>
                          <a:solidFill>
                            <a:schemeClr val="tx1"/>
                          </a:solidFill>
                          <a:latin typeface="Times New Roman"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400" b="1" i="0" u="none" strike="noStrike" cap="none" normalizeH="0" baseline="0">
                        <a:ln>
                          <a:noFill/>
                        </a:ln>
                        <a:solidFill>
                          <a:srgbClr val="6600FF"/>
                        </a:solidFill>
                        <a:effectLst/>
                        <a:latin typeface="Times New Roman"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charset="0"/>
                        </a:defRPr>
                      </a:lvl1pPr>
                      <a:lvl2pPr>
                        <a:spcBef>
                          <a:spcPct val="20000"/>
                        </a:spcBef>
                        <a:defRPr sz="2400">
                          <a:solidFill>
                            <a:schemeClr val="tx1"/>
                          </a:solidFill>
                          <a:latin typeface="Times New Roman" charset="0"/>
                        </a:defRPr>
                      </a:lvl2pPr>
                      <a:lvl3pPr>
                        <a:spcBef>
                          <a:spcPct val="20000"/>
                        </a:spcBef>
                        <a:defRPr sz="2000">
                          <a:solidFill>
                            <a:schemeClr val="tx1"/>
                          </a:solidFill>
                          <a:latin typeface="Times New Roman" charset="0"/>
                        </a:defRPr>
                      </a:lvl3pPr>
                      <a:lvl4pPr>
                        <a:spcBef>
                          <a:spcPct val="20000"/>
                        </a:spcBef>
                        <a:defRPr>
                          <a:solidFill>
                            <a:schemeClr val="tx1"/>
                          </a:solidFill>
                          <a:latin typeface="Times New Roman" charset="0"/>
                        </a:defRPr>
                      </a:lvl4pPr>
                      <a:lvl5pPr>
                        <a:spcBef>
                          <a:spcPct val="20000"/>
                        </a:spcBef>
                        <a:defRPr>
                          <a:solidFill>
                            <a:schemeClr val="tx1"/>
                          </a:solidFill>
                          <a:latin typeface="Times New Roman" charset="0"/>
                        </a:defRPr>
                      </a:lvl5pPr>
                      <a:lvl6pPr fontAlgn="base">
                        <a:spcBef>
                          <a:spcPct val="20000"/>
                        </a:spcBef>
                        <a:spcAft>
                          <a:spcPct val="0"/>
                        </a:spcAft>
                        <a:defRPr>
                          <a:solidFill>
                            <a:schemeClr val="tx1"/>
                          </a:solidFill>
                          <a:latin typeface="Times New Roman" charset="0"/>
                        </a:defRPr>
                      </a:lvl6pPr>
                      <a:lvl7pPr fontAlgn="base">
                        <a:spcBef>
                          <a:spcPct val="20000"/>
                        </a:spcBef>
                        <a:spcAft>
                          <a:spcPct val="0"/>
                        </a:spcAft>
                        <a:defRPr>
                          <a:solidFill>
                            <a:schemeClr val="tx1"/>
                          </a:solidFill>
                          <a:latin typeface="Times New Roman" charset="0"/>
                        </a:defRPr>
                      </a:lvl7pPr>
                      <a:lvl8pPr fontAlgn="base">
                        <a:spcBef>
                          <a:spcPct val="20000"/>
                        </a:spcBef>
                        <a:spcAft>
                          <a:spcPct val="0"/>
                        </a:spcAft>
                        <a:defRPr>
                          <a:solidFill>
                            <a:schemeClr val="tx1"/>
                          </a:solidFill>
                          <a:latin typeface="Times New Roman" charset="0"/>
                        </a:defRPr>
                      </a:lvl8pPr>
                      <a:lvl9pPr fontAlgn="base">
                        <a:spcBef>
                          <a:spcPct val="20000"/>
                        </a:spcBef>
                        <a:spcAft>
                          <a:spcPct val="0"/>
                        </a:spcAft>
                        <a:defRPr>
                          <a:solidFill>
                            <a:schemeClr val="tx1"/>
                          </a:solidFill>
                          <a:latin typeface="Times New Roman"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400" b="1" i="0" u="none" strike="noStrike" cap="none" normalizeH="0" baseline="0">
                          <a:ln>
                            <a:noFill/>
                          </a:ln>
                          <a:solidFill>
                            <a:srgbClr val="6600FF"/>
                          </a:solidFill>
                          <a:effectLst/>
                          <a:latin typeface="Times New Roman" charset="0"/>
                        </a:rPr>
                        <a:t>74</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charset="0"/>
                        </a:defRPr>
                      </a:lvl1pPr>
                      <a:lvl2pPr>
                        <a:spcBef>
                          <a:spcPct val="20000"/>
                        </a:spcBef>
                        <a:defRPr sz="2400">
                          <a:solidFill>
                            <a:schemeClr val="tx1"/>
                          </a:solidFill>
                          <a:latin typeface="Times New Roman" charset="0"/>
                        </a:defRPr>
                      </a:lvl2pPr>
                      <a:lvl3pPr>
                        <a:spcBef>
                          <a:spcPct val="20000"/>
                        </a:spcBef>
                        <a:defRPr sz="2000">
                          <a:solidFill>
                            <a:schemeClr val="tx1"/>
                          </a:solidFill>
                          <a:latin typeface="Times New Roman" charset="0"/>
                        </a:defRPr>
                      </a:lvl3pPr>
                      <a:lvl4pPr>
                        <a:spcBef>
                          <a:spcPct val="20000"/>
                        </a:spcBef>
                        <a:defRPr>
                          <a:solidFill>
                            <a:schemeClr val="tx1"/>
                          </a:solidFill>
                          <a:latin typeface="Times New Roman" charset="0"/>
                        </a:defRPr>
                      </a:lvl4pPr>
                      <a:lvl5pPr>
                        <a:spcBef>
                          <a:spcPct val="20000"/>
                        </a:spcBef>
                        <a:defRPr>
                          <a:solidFill>
                            <a:schemeClr val="tx1"/>
                          </a:solidFill>
                          <a:latin typeface="Times New Roman" charset="0"/>
                        </a:defRPr>
                      </a:lvl5pPr>
                      <a:lvl6pPr fontAlgn="base">
                        <a:spcBef>
                          <a:spcPct val="20000"/>
                        </a:spcBef>
                        <a:spcAft>
                          <a:spcPct val="0"/>
                        </a:spcAft>
                        <a:defRPr>
                          <a:solidFill>
                            <a:schemeClr val="tx1"/>
                          </a:solidFill>
                          <a:latin typeface="Times New Roman" charset="0"/>
                        </a:defRPr>
                      </a:lvl6pPr>
                      <a:lvl7pPr fontAlgn="base">
                        <a:spcBef>
                          <a:spcPct val="20000"/>
                        </a:spcBef>
                        <a:spcAft>
                          <a:spcPct val="0"/>
                        </a:spcAft>
                        <a:defRPr>
                          <a:solidFill>
                            <a:schemeClr val="tx1"/>
                          </a:solidFill>
                          <a:latin typeface="Times New Roman" charset="0"/>
                        </a:defRPr>
                      </a:lvl7pPr>
                      <a:lvl8pPr fontAlgn="base">
                        <a:spcBef>
                          <a:spcPct val="20000"/>
                        </a:spcBef>
                        <a:spcAft>
                          <a:spcPct val="0"/>
                        </a:spcAft>
                        <a:defRPr>
                          <a:solidFill>
                            <a:schemeClr val="tx1"/>
                          </a:solidFill>
                          <a:latin typeface="Times New Roman" charset="0"/>
                        </a:defRPr>
                      </a:lvl8pPr>
                      <a:lvl9pPr fontAlgn="base">
                        <a:spcBef>
                          <a:spcPct val="20000"/>
                        </a:spcBef>
                        <a:spcAft>
                          <a:spcPct val="0"/>
                        </a:spcAft>
                        <a:defRPr>
                          <a:solidFill>
                            <a:schemeClr val="tx1"/>
                          </a:solidFill>
                          <a:latin typeface="Times New Roman"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400" b="1" i="0" u="none" strike="noStrike" cap="none" normalizeH="0" baseline="0">
                          <a:ln>
                            <a:noFill/>
                          </a:ln>
                          <a:solidFill>
                            <a:srgbClr val="6600FF"/>
                          </a:solidFill>
                          <a:effectLst/>
                          <a:latin typeface="Times New Roman" charset="0"/>
                        </a:rPr>
                        <a:t>322 Sq. Ft.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charset="0"/>
                        </a:defRPr>
                      </a:lvl1pPr>
                      <a:lvl2pPr>
                        <a:spcBef>
                          <a:spcPct val="20000"/>
                        </a:spcBef>
                        <a:defRPr sz="2400">
                          <a:solidFill>
                            <a:schemeClr val="tx1"/>
                          </a:solidFill>
                          <a:latin typeface="Times New Roman" charset="0"/>
                        </a:defRPr>
                      </a:lvl2pPr>
                      <a:lvl3pPr>
                        <a:spcBef>
                          <a:spcPct val="20000"/>
                        </a:spcBef>
                        <a:defRPr sz="2000">
                          <a:solidFill>
                            <a:schemeClr val="tx1"/>
                          </a:solidFill>
                          <a:latin typeface="Times New Roman" charset="0"/>
                        </a:defRPr>
                      </a:lvl3pPr>
                      <a:lvl4pPr>
                        <a:spcBef>
                          <a:spcPct val="20000"/>
                        </a:spcBef>
                        <a:defRPr>
                          <a:solidFill>
                            <a:schemeClr val="tx1"/>
                          </a:solidFill>
                          <a:latin typeface="Times New Roman" charset="0"/>
                        </a:defRPr>
                      </a:lvl4pPr>
                      <a:lvl5pPr>
                        <a:spcBef>
                          <a:spcPct val="20000"/>
                        </a:spcBef>
                        <a:defRPr>
                          <a:solidFill>
                            <a:schemeClr val="tx1"/>
                          </a:solidFill>
                          <a:latin typeface="Times New Roman" charset="0"/>
                        </a:defRPr>
                      </a:lvl5pPr>
                      <a:lvl6pPr fontAlgn="base">
                        <a:spcBef>
                          <a:spcPct val="20000"/>
                        </a:spcBef>
                        <a:spcAft>
                          <a:spcPct val="0"/>
                        </a:spcAft>
                        <a:defRPr>
                          <a:solidFill>
                            <a:schemeClr val="tx1"/>
                          </a:solidFill>
                          <a:latin typeface="Times New Roman" charset="0"/>
                        </a:defRPr>
                      </a:lvl6pPr>
                      <a:lvl7pPr fontAlgn="base">
                        <a:spcBef>
                          <a:spcPct val="20000"/>
                        </a:spcBef>
                        <a:spcAft>
                          <a:spcPct val="0"/>
                        </a:spcAft>
                        <a:defRPr>
                          <a:solidFill>
                            <a:schemeClr val="tx1"/>
                          </a:solidFill>
                          <a:latin typeface="Times New Roman" charset="0"/>
                        </a:defRPr>
                      </a:lvl7pPr>
                      <a:lvl8pPr fontAlgn="base">
                        <a:spcBef>
                          <a:spcPct val="20000"/>
                        </a:spcBef>
                        <a:spcAft>
                          <a:spcPct val="0"/>
                        </a:spcAft>
                        <a:defRPr>
                          <a:solidFill>
                            <a:schemeClr val="tx1"/>
                          </a:solidFill>
                          <a:latin typeface="Times New Roman" charset="0"/>
                        </a:defRPr>
                      </a:lvl8pPr>
                      <a:lvl9pPr fontAlgn="base">
                        <a:spcBef>
                          <a:spcPct val="20000"/>
                        </a:spcBef>
                        <a:spcAft>
                          <a:spcPct val="0"/>
                        </a:spcAft>
                        <a:defRPr>
                          <a:solidFill>
                            <a:schemeClr val="tx1"/>
                          </a:solidFill>
                          <a:latin typeface="Times New Roman"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000" b="0" i="0" u="none" strike="noStrike" cap="none" normalizeH="0" baseline="0">
                        <a:ln>
                          <a:noFill/>
                        </a:ln>
                        <a:solidFill>
                          <a:schemeClr val="tx1"/>
                        </a:solidFill>
                        <a:effectLst/>
                        <a:latin typeface="Times New Roman"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542838" name="Text Box 118"/>
          <p:cNvSpPr txBox="1">
            <a:spLocks noChangeArrowheads="1"/>
          </p:cNvSpPr>
          <p:nvPr/>
        </p:nvSpPr>
        <p:spPr bwMode="auto">
          <a:xfrm>
            <a:off x="1676400" y="1316038"/>
            <a:ext cx="5562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i="0"/>
              <a:t>Plan For A Sunny, 325 Sq. Ft. Garden</a:t>
            </a:r>
          </a:p>
        </p:txBody>
      </p:sp>
      <p:sp>
        <p:nvSpPr>
          <p:cNvPr id="542862" name="Rectangle 142"/>
          <p:cNvSpPr>
            <a:spLocks noChangeArrowheads="1"/>
          </p:cNvSpPr>
          <p:nvPr/>
        </p:nvSpPr>
        <p:spPr bwMode="auto">
          <a:xfrm>
            <a:off x="2190750" y="6116638"/>
            <a:ext cx="45593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b="0" i="0">
                <a:solidFill>
                  <a:srgbClr val="FFFF00"/>
                </a:solidFill>
              </a:rPr>
              <a:t>Final Plant Space Requirements</a:t>
            </a: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3"/>
          <p:cNvSpPr>
            <a:spLocks noGrp="1"/>
          </p:cNvSpPr>
          <p:nvPr>
            <p:ph type="sldNum" sz="quarter" idx="12"/>
          </p:nvPr>
        </p:nvSpPr>
        <p:spPr/>
        <p:txBody>
          <a:bodyPr/>
          <a:lstStyle/>
          <a:p>
            <a:fld id="{9022B0EB-563F-A04B-93A3-F58540F87A0B}" type="slidenum">
              <a:rPr lang="en-US" altLang="en-US"/>
              <a:pPr/>
              <a:t>60</a:t>
            </a:fld>
            <a:endParaRPr lang="en-US" altLang="en-US"/>
          </a:p>
        </p:txBody>
      </p:sp>
      <p:sp>
        <p:nvSpPr>
          <p:cNvPr id="249859" name="Text Box 3"/>
          <p:cNvSpPr txBox="1">
            <a:spLocks noChangeArrowheads="1"/>
          </p:cNvSpPr>
          <p:nvPr/>
        </p:nvSpPr>
        <p:spPr bwMode="auto">
          <a:xfrm>
            <a:off x="2286000" y="228600"/>
            <a:ext cx="4887913"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4400" b="0" i="0">
                <a:solidFill>
                  <a:srgbClr val="FFFF00"/>
                </a:solidFill>
                <a:latin typeface="Times New Roman" charset="0"/>
              </a:rPr>
              <a:t>Baby Hummingbirds</a:t>
            </a:r>
          </a:p>
        </p:txBody>
      </p:sp>
      <p:pic>
        <p:nvPicPr>
          <p:cNvPr id="249860" name="Picture 4" descr="2BABYHUMMINGBIRD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76800" y="2743200"/>
            <a:ext cx="3732213" cy="2820988"/>
          </a:xfrm>
          <a:prstGeom prst="rect">
            <a:avLst/>
          </a:prstGeom>
          <a:noFill/>
          <a:extLst>
            <a:ext uri="{909E8E84-426E-40DD-AFC4-6F175D3DCCD1}">
              <a14:hiddenFill xmlns:a14="http://schemas.microsoft.com/office/drawing/2010/main">
                <a:solidFill>
                  <a:srgbClr val="FFFFFF"/>
                </a:solidFill>
              </a14:hiddenFill>
            </a:ext>
          </a:extLst>
        </p:spPr>
      </p:pic>
      <p:sp>
        <p:nvSpPr>
          <p:cNvPr id="249863" name="Rectangle 7"/>
          <p:cNvSpPr>
            <a:spLocks noChangeArrowheads="1"/>
          </p:cNvSpPr>
          <p:nvPr/>
        </p:nvSpPr>
        <p:spPr bwMode="auto">
          <a:xfrm>
            <a:off x="4953000" y="5029200"/>
            <a:ext cx="398463"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1600">
                <a:solidFill>
                  <a:schemeClr val="bg1"/>
                </a:solidFill>
                <a:latin typeface="Times New Roman" charset="0"/>
              </a:rPr>
              <a:t>JS</a:t>
            </a:r>
          </a:p>
        </p:txBody>
      </p:sp>
      <p:sp>
        <p:nvSpPr>
          <p:cNvPr id="249864" name="Rectangle 8"/>
          <p:cNvSpPr>
            <a:spLocks noChangeArrowheads="1"/>
          </p:cNvSpPr>
          <p:nvPr/>
        </p:nvSpPr>
        <p:spPr bwMode="auto">
          <a:xfrm>
            <a:off x="304800" y="3048000"/>
            <a:ext cx="4572000" cy="4056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altLang="en-US" sz="2800" b="0" i="0">
                <a:solidFill>
                  <a:srgbClr val="FFFF00"/>
                </a:solidFill>
                <a:latin typeface="Times New Roman" charset="0"/>
              </a:rPr>
              <a:t>Hummingbirds prefer to make their nests at least 15 feet above the ground, usually within 40 to 50 feet of a good food source.</a:t>
            </a:r>
            <a:r>
              <a:rPr lang="en-US" altLang="en-US" sz="2800" b="0" i="0">
                <a:solidFill>
                  <a:schemeClr val="bg1"/>
                </a:solidFill>
                <a:latin typeface="Times New Roman" charset="0"/>
              </a:rPr>
              <a:t>  When feeders are consistently maintained, nests may be built with feet of the feeder.</a:t>
            </a:r>
            <a:r>
              <a:rPr lang="en-US" altLang="en-US" b="0" i="0">
                <a:solidFill>
                  <a:schemeClr val="bg1"/>
                </a:solidFill>
                <a:latin typeface="Times New Roman" charset="0"/>
              </a:rPr>
              <a:t>    </a:t>
            </a:r>
          </a:p>
          <a:p>
            <a:pPr>
              <a:spcBef>
                <a:spcPct val="50000"/>
              </a:spcBef>
            </a:pPr>
            <a:endParaRPr lang="en-US" altLang="en-US" b="0" i="0">
              <a:solidFill>
                <a:schemeClr val="bg1"/>
              </a:solidFill>
              <a:latin typeface="Times New Roman" charset="0"/>
            </a:endParaRPr>
          </a:p>
        </p:txBody>
      </p:sp>
      <p:sp>
        <p:nvSpPr>
          <p:cNvPr id="249865" name="Rectangle 9"/>
          <p:cNvSpPr>
            <a:spLocks noChangeArrowheads="1"/>
          </p:cNvSpPr>
          <p:nvPr/>
        </p:nvSpPr>
        <p:spPr bwMode="auto">
          <a:xfrm>
            <a:off x="304800" y="1143000"/>
            <a:ext cx="8229600" cy="1800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altLang="en-US" sz="2800" b="0" i="0">
                <a:solidFill>
                  <a:schemeClr val="bg1"/>
                </a:solidFill>
                <a:latin typeface="Times New Roman" charset="0"/>
              </a:rPr>
              <a:t>The average female hummingbird generally tries to rear one or two baby birds.  Two broods per year can occur in the deep south.   It is common for one of the chicks to be pushed out of the nest.</a:t>
            </a:r>
            <a:r>
              <a:rPr lang="en-US" altLang="en-US" b="0" i="0">
                <a:solidFill>
                  <a:schemeClr val="bg1"/>
                </a:solidFill>
                <a:latin typeface="Times New Roman" charset="0"/>
              </a:rPr>
              <a:t>  </a:t>
            </a:r>
          </a:p>
        </p:txBody>
      </p:sp>
      <p:sp>
        <p:nvSpPr>
          <p:cNvPr id="249866" name="Rectangle 10"/>
          <p:cNvSpPr>
            <a:spLocks noChangeArrowheads="1"/>
          </p:cNvSpPr>
          <p:nvPr/>
        </p:nvSpPr>
        <p:spPr bwMode="auto">
          <a:xfrm>
            <a:off x="5257800" y="5715000"/>
            <a:ext cx="29718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r>
              <a:rPr lang="en-US" altLang="en-US" b="0" i="0">
                <a:solidFill>
                  <a:srgbClr val="FFFF00"/>
                </a:solidFill>
                <a:latin typeface="Times New Roman" charset="0"/>
              </a:rPr>
              <a:t>Baby hummingbirds at authors home</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p:cNvSpPr>
            <a:spLocks noGrp="1"/>
          </p:cNvSpPr>
          <p:nvPr>
            <p:ph type="sldNum" sz="quarter" idx="12"/>
          </p:nvPr>
        </p:nvSpPr>
        <p:spPr/>
        <p:txBody>
          <a:bodyPr/>
          <a:lstStyle/>
          <a:p>
            <a:fld id="{7570AA5B-5BDF-1944-A2DA-DBF6FAD82A61}" type="slidenum">
              <a:rPr lang="en-US" altLang="en-US"/>
              <a:pPr/>
              <a:t>61</a:t>
            </a:fld>
            <a:endParaRPr lang="en-US" altLang="en-US"/>
          </a:p>
        </p:txBody>
      </p:sp>
      <p:sp>
        <p:nvSpPr>
          <p:cNvPr id="208903" name="Rectangle 7"/>
          <p:cNvSpPr>
            <a:spLocks noChangeArrowheads="1"/>
          </p:cNvSpPr>
          <p:nvPr/>
        </p:nvSpPr>
        <p:spPr bwMode="auto">
          <a:xfrm>
            <a:off x="914400" y="0"/>
            <a:ext cx="7510463"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lnSpc>
                <a:spcPct val="90000"/>
              </a:lnSpc>
            </a:pPr>
            <a:r>
              <a:rPr lang="en-US" altLang="en-US" sz="4000" b="0" i="0">
                <a:solidFill>
                  <a:srgbClr val="FFFF00"/>
                </a:solidFill>
                <a:latin typeface="Times New Roman" charset="0"/>
              </a:rPr>
              <a:t>Georgia State Law Prohibits</a:t>
            </a:r>
          </a:p>
          <a:p>
            <a:pPr algn="ctr">
              <a:lnSpc>
                <a:spcPct val="90000"/>
              </a:lnSpc>
            </a:pPr>
            <a:r>
              <a:rPr lang="en-US" altLang="en-US" sz="4000" b="0" i="0">
                <a:solidFill>
                  <a:srgbClr val="FFFF00"/>
                </a:solidFill>
                <a:latin typeface="Times New Roman" charset="0"/>
              </a:rPr>
              <a:t>Raising Hummingbirds In Captivity</a:t>
            </a:r>
          </a:p>
        </p:txBody>
      </p:sp>
      <p:sp>
        <p:nvSpPr>
          <p:cNvPr id="208904" name="Text Box 8"/>
          <p:cNvSpPr txBox="1">
            <a:spLocks noChangeArrowheads="1"/>
          </p:cNvSpPr>
          <p:nvPr/>
        </p:nvSpPr>
        <p:spPr bwMode="auto">
          <a:xfrm>
            <a:off x="381000" y="1295400"/>
            <a:ext cx="8382000" cy="5886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altLang="en-US" sz="2800" b="0" i="0">
                <a:solidFill>
                  <a:schemeClr val="bg1"/>
                </a:solidFill>
                <a:latin typeface="Times New Roman" charset="0"/>
              </a:rPr>
              <a:t>Every year, many baby hummingbirds get pushed out of their nest by siblings. This is nature’s way of ensuring only the strongest survive.  However, well intentioned citizens often attempt to </a:t>
            </a:r>
          </a:p>
          <a:p>
            <a:r>
              <a:rPr lang="en-US" altLang="en-US" sz="2800" b="0" i="0">
                <a:solidFill>
                  <a:schemeClr val="bg1"/>
                </a:solidFill>
                <a:latin typeface="Times New Roman" charset="0"/>
              </a:rPr>
              <a:t>raise the outcasts.</a:t>
            </a:r>
          </a:p>
          <a:p>
            <a:endParaRPr lang="en-US" altLang="en-US" sz="2800" b="0" i="0">
              <a:solidFill>
                <a:schemeClr val="bg1"/>
              </a:solidFill>
              <a:latin typeface="Times New Roman" charset="0"/>
            </a:endParaRPr>
          </a:p>
          <a:p>
            <a:r>
              <a:rPr lang="en-US" altLang="en-US" sz="2800" b="0" i="0">
                <a:solidFill>
                  <a:schemeClr val="bg1"/>
                </a:solidFill>
                <a:latin typeface="Times New Roman" charset="0"/>
              </a:rPr>
              <a:t>If you find a hummingbird, </a:t>
            </a:r>
          </a:p>
          <a:p>
            <a:r>
              <a:rPr lang="en-US" altLang="en-US" sz="2800" b="0" i="0">
                <a:solidFill>
                  <a:schemeClr val="bg1"/>
                </a:solidFill>
                <a:latin typeface="Times New Roman" charset="0"/>
              </a:rPr>
              <a:t>contact the Ga. Department </a:t>
            </a:r>
          </a:p>
          <a:p>
            <a:r>
              <a:rPr lang="en-US" altLang="en-US" sz="2800" b="0" i="0">
                <a:solidFill>
                  <a:schemeClr val="bg1"/>
                </a:solidFill>
                <a:latin typeface="Times New Roman" charset="0"/>
              </a:rPr>
              <a:t>of  Natural Resources to get a </a:t>
            </a:r>
          </a:p>
          <a:p>
            <a:r>
              <a:rPr lang="en-US" altLang="en-US" sz="2800" b="0" i="0">
                <a:solidFill>
                  <a:schemeClr val="bg1"/>
                </a:solidFill>
                <a:latin typeface="Times New Roman" charset="0"/>
              </a:rPr>
              <a:t>listing of non-game bird </a:t>
            </a:r>
          </a:p>
          <a:p>
            <a:r>
              <a:rPr lang="en-US" altLang="en-US" sz="2800" b="0" i="0">
                <a:solidFill>
                  <a:schemeClr val="bg1"/>
                </a:solidFill>
                <a:latin typeface="Times New Roman" charset="0"/>
              </a:rPr>
              <a:t>sanctuaries and persons </a:t>
            </a:r>
          </a:p>
          <a:p>
            <a:r>
              <a:rPr lang="en-US" altLang="en-US" sz="2800" b="0" i="0">
                <a:solidFill>
                  <a:schemeClr val="bg1"/>
                </a:solidFill>
                <a:latin typeface="Times New Roman" charset="0"/>
              </a:rPr>
              <a:t>certified to rescue these birds.</a:t>
            </a:r>
          </a:p>
          <a:p>
            <a:endParaRPr lang="en-US" altLang="en-US" sz="2000" b="0" i="0">
              <a:solidFill>
                <a:schemeClr val="bg1"/>
              </a:solidFill>
              <a:latin typeface="Times New Roman" charset="0"/>
            </a:endParaRPr>
          </a:p>
          <a:p>
            <a:endParaRPr lang="en-US" altLang="en-US"/>
          </a:p>
        </p:txBody>
      </p:sp>
      <p:pic>
        <p:nvPicPr>
          <p:cNvPr id="208905" name="Picture 9" descr="Image8"/>
          <p:cNvPicPr>
            <a:picLocks noChangeAspect="1" noChangeArrowheads="1"/>
          </p:cNvPicPr>
          <p:nvPr/>
        </p:nvPicPr>
        <p:blipFill>
          <a:blip r:embed="rId2">
            <a:lum bright="-4000" contrast="12000"/>
            <a:extLst>
              <a:ext uri="{28A0092B-C50C-407E-A947-70E740481C1C}">
                <a14:useLocalDpi xmlns:a14="http://schemas.microsoft.com/office/drawing/2010/main" val="0"/>
              </a:ext>
            </a:extLst>
          </a:blip>
          <a:srcRect/>
          <a:stretch>
            <a:fillRect/>
          </a:stretch>
        </p:blipFill>
        <p:spPr bwMode="auto">
          <a:xfrm>
            <a:off x="5029200" y="3200400"/>
            <a:ext cx="3476625" cy="27813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3"/>
          <p:cNvSpPr>
            <a:spLocks noGrp="1"/>
          </p:cNvSpPr>
          <p:nvPr>
            <p:ph type="sldNum" sz="quarter" idx="12"/>
          </p:nvPr>
        </p:nvSpPr>
        <p:spPr/>
        <p:txBody>
          <a:bodyPr/>
          <a:lstStyle/>
          <a:p>
            <a:fld id="{D32CC09E-F976-E549-80D0-A79A4424821F}" type="slidenum">
              <a:rPr lang="en-US" altLang="en-US"/>
              <a:pPr/>
              <a:t>62</a:t>
            </a:fld>
            <a:endParaRPr lang="en-US" altLang="en-US"/>
          </a:p>
        </p:txBody>
      </p:sp>
      <p:pic>
        <p:nvPicPr>
          <p:cNvPr id="534530" name="Picture 2" descr="00map-rubythroat-u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219200"/>
            <a:ext cx="8229600" cy="5281613"/>
          </a:xfrm>
          <a:prstGeom prst="rect">
            <a:avLst/>
          </a:prstGeom>
          <a:noFill/>
          <a:extLst>
            <a:ext uri="{909E8E84-426E-40DD-AFC4-6F175D3DCCD1}">
              <a14:hiddenFill xmlns:a14="http://schemas.microsoft.com/office/drawing/2010/main">
                <a:solidFill>
                  <a:srgbClr val="FFFFFF"/>
                </a:solidFill>
              </a14:hiddenFill>
            </a:ext>
          </a:extLst>
        </p:spPr>
      </p:pic>
      <p:sp>
        <p:nvSpPr>
          <p:cNvPr id="534531" name="Text Box 3"/>
          <p:cNvSpPr txBox="1">
            <a:spLocks noChangeArrowheads="1"/>
          </p:cNvSpPr>
          <p:nvPr/>
        </p:nvSpPr>
        <p:spPr bwMode="auto">
          <a:xfrm>
            <a:off x="0" y="228600"/>
            <a:ext cx="91440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r>
              <a:rPr lang="en-US" altLang="en-US" sz="4400" b="0" i="0">
                <a:solidFill>
                  <a:srgbClr val="FFFF00"/>
                </a:solidFill>
                <a:latin typeface="Times New Roman" charset="0"/>
              </a:rPr>
              <a:t>Hummingbird Migration</a:t>
            </a:r>
          </a:p>
        </p:txBody>
      </p:sp>
      <p:sp>
        <p:nvSpPr>
          <p:cNvPr id="534532" name="Text Box 4"/>
          <p:cNvSpPr txBox="1">
            <a:spLocks noChangeArrowheads="1"/>
          </p:cNvSpPr>
          <p:nvPr/>
        </p:nvSpPr>
        <p:spPr bwMode="auto">
          <a:xfrm>
            <a:off x="533400" y="1828800"/>
            <a:ext cx="3657600" cy="337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altLang="en-US" i="0">
                <a:latin typeface="Times New Roman" charset="0"/>
              </a:rPr>
              <a:t>In Spring, hummingbirds </a:t>
            </a:r>
          </a:p>
          <a:p>
            <a:r>
              <a:rPr lang="en-US" altLang="en-US" i="0">
                <a:latin typeface="Times New Roman" charset="0"/>
              </a:rPr>
              <a:t>fly across the gulf, over </a:t>
            </a:r>
          </a:p>
          <a:p>
            <a:r>
              <a:rPr lang="en-US" altLang="en-US" i="0">
                <a:latin typeface="Times New Roman" charset="0"/>
              </a:rPr>
              <a:t>500 miles in 18 to 22 hours.</a:t>
            </a:r>
          </a:p>
          <a:p>
            <a:endParaRPr lang="en-US" altLang="en-US" i="0">
              <a:latin typeface="Times New Roman" charset="0"/>
            </a:endParaRPr>
          </a:p>
          <a:p>
            <a:r>
              <a:rPr lang="en-US" altLang="en-US" i="0">
                <a:latin typeface="Times New Roman" charset="0"/>
              </a:rPr>
              <a:t>In Fall they fly over </a:t>
            </a:r>
          </a:p>
          <a:p>
            <a:r>
              <a:rPr lang="en-US" altLang="en-US" i="0">
                <a:latin typeface="Times New Roman" charset="0"/>
              </a:rPr>
              <a:t>land thru Texas. </a:t>
            </a:r>
          </a:p>
          <a:p>
            <a:r>
              <a:rPr lang="en-US" altLang="en-US" i="0">
                <a:latin typeface="Times New Roman" charset="0"/>
              </a:rPr>
              <a:t>Why? Perhaps fall </a:t>
            </a:r>
          </a:p>
          <a:p>
            <a:r>
              <a:rPr lang="en-US" altLang="en-US" i="0">
                <a:latin typeface="Times New Roman" charset="0"/>
              </a:rPr>
              <a:t>hurricanes!</a:t>
            </a:r>
          </a:p>
        </p:txBody>
      </p:sp>
      <p:sp>
        <p:nvSpPr>
          <p:cNvPr id="534533" name="Text Box 5"/>
          <p:cNvSpPr txBox="1">
            <a:spLocks noChangeArrowheads="1"/>
          </p:cNvSpPr>
          <p:nvPr/>
        </p:nvSpPr>
        <p:spPr bwMode="auto">
          <a:xfrm>
            <a:off x="7620000" y="5257800"/>
            <a:ext cx="1090613"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a:t>Athens</a:t>
            </a:r>
          </a:p>
          <a:p>
            <a:r>
              <a:rPr lang="en-US" altLang="en-US"/>
              <a:t>3/23</a:t>
            </a:r>
          </a:p>
        </p:txBody>
      </p:sp>
      <p:sp>
        <p:nvSpPr>
          <p:cNvPr id="534535" name="Line 7"/>
          <p:cNvSpPr>
            <a:spLocks noChangeShapeType="1"/>
          </p:cNvSpPr>
          <p:nvPr/>
        </p:nvSpPr>
        <p:spPr bwMode="auto">
          <a:xfrm flipH="1" flipV="1">
            <a:off x="6781800" y="4724400"/>
            <a:ext cx="1295400" cy="5334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34536" name="Text Box 8"/>
          <p:cNvSpPr txBox="1">
            <a:spLocks noChangeArrowheads="1"/>
          </p:cNvSpPr>
          <p:nvPr/>
        </p:nvSpPr>
        <p:spPr bwMode="auto">
          <a:xfrm>
            <a:off x="5029200" y="5943600"/>
            <a:ext cx="2514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altLang="en-US"/>
              <a:t>Macon 3/15</a:t>
            </a:r>
          </a:p>
        </p:txBody>
      </p:sp>
      <p:sp>
        <p:nvSpPr>
          <p:cNvPr id="534539" name="Line 11"/>
          <p:cNvSpPr>
            <a:spLocks noChangeShapeType="1"/>
          </p:cNvSpPr>
          <p:nvPr/>
        </p:nvSpPr>
        <p:spPr bwMode="auto">
          <a:xfrm flipV="1">
            <a:off x="6096000" y="4953000"/>
            <a:ext cx="685800" cy="1066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3"/>
          <p:cNvSpPr>
            <a:spLocks noGrp="1"/>
          </p:cNvSpPr>
          <p:nvPr>
            <p:ph type="sldNum" sz="quarter" idx="12"/>
          </p:nvPr>
        </p:nvSpPr>
        <p:spPr/>
        <p:txBody>
          <a:bodyPr/>
          <a:lstStyle/>
          <a:p>
            <a:fld id="{C6D5FD8A-8201-A345-8AB7-673822C74D08}" type="slidenum">
              <a:rPr lang="en-US" altLang="en-US"/>
              <a:pPr/>
              <a:t>63</a:t>
            </a:fld>
            <a:endParaRPr lang="en-US" altLang="en-US"/>
          </a:p>
        </p:txBody>
      </p:sp>
      <p:sp>
        <p:nvSpPr>
          <p:cNvPr id="315394" name="Text Box 2"/>
          <p:cNvSpPr txBox="1">
            <a:spLocks noChangeArrowheads="1"/>
          </p:cNvSpPr>
          <p:nvPr/>
        </p:nvSpPr>
        <p:spPr bwMode="auto">
          <a:xfrm>
            <a:off x="1143000" y="228600"/>
            <a:ext cx="7185025"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4400" b="0" i="0">
                <a:solidFill>
                  <a:srgbClr val="FFFF00"/>
                </a:solidFill>
                <a:latin typeface="Times New Roman" charset="0"/>
              </a:rPr>
              <a:t>Plant Selection Considerations </a:t>
            </a:r>
          </a:p>
        </p:txBody>
      </p:sp>
      <p:sp>
        <p:nvSpPr>
          <p:cNvPr id="315395" name="Text Box 3"/>
          <p:cNvSpPr txBox="1">
            <a:spLocks noChangeArrowheads="1"/>
          </p:cNvSpPr>
          <p:nvPr/>
        </p:nvSpPr>
        <p:spPr bwMode="auto">
          <a:xfrm>
            <a:off x="457200" y="1212850"/>
            <a:ext cx="5041900" cy="5730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nSpc>
                <a:spcPct val="125000"/>
              </a:lnSpc>
            </a:pPr>
            <a:r>
              <a:rPr lang="en-US" altLang="en-US" sz="2800" b="0" i="0">
                <a:solidFill>
                  <a:schemeClr val="bg1"/>
                </a:solidFill>
                <a:latin typeface="Times New Roman" charset="0"/>
              </a:rPr>
              <a:t>Chronology &amp; Duration of Bloom</a:t>
            </a:r>
          </a:p>
          <a:p>
            <a:pPr>
              <a:lnSpc>
                <a:spcPct val="125000"/>
              </a:lnSpc>
            </a:pPr>
            <a:r>
              <a:rPr lang="en-US" altLang="en-US" sz="2800" b="0" i="0">
                <a:solidFill>
                  <a:schemeClr val="bg1"/>
                </a:solidFill>
                <a:latin typeface="Times New Roman" charset="0"/>
              </a:rPr>
              <a:t>Color Of Bloom</a:t>
            </a:r>
          </a:p>
          <a:p>
            <a:pPr>
              <a:lnSpc>
                <a:spcPct val="125000"/>
              </a:lnSpc>
            </a:pPr>
            <a:r>
              <a:rPr lang="en-US" altLang="en-US" sz="2800" b="0" i="0">
                <a:solidFill>
                  <a:schemeClr val="bg1"/>
                </a:solidFill>
                <a:latin typeface="Times New Roman" charset="0"/>
              </a:rPr>
              <a:t>	</a:t>
            </a:r>
            <a:r>
              <a:rPr lang="en-US" altLang="en-US" sz="2800" b="0" i="0">
                <a:solidFill>
                  <a:srgbClr val="FFFF00"/>
                </a:solidFill>
                <a:latin typeface="Times New Roman" charset="0"/>
              </a:rPr>
              <a:t>Blues</a:t>
            </a:r>
          </a:p>
          <a:p>
            <a:pPr>
              <a:lnSpc>
                <a:spcPct val="125000"/>
              </a:lnSpc>
            </a:pPr>
            <a:r>
              <a:rPr lang="en-US" altLang="en-US" sz="2800" b="0" i="0">
                <a:solidFill>
                  <a:srgbClr val="FFFF00"/>
                </a:solidFill>
                <a:latin typeface="Times New Roman" charset="0"/>
              </a:rPr>
              <a:t>	Reds</a:t>
            </a:r>
          </a:p>
          <a:p>
            <a:pPr>
              <a:lnSpc>
                <a:spcPct val="125000"/>
              </a:lnSpc>
            </a:pPr>
            <a:r>
              <a:rPr lang="en-US" altLang="en-US" sz="2800" b="0" i="0">
                <a:solidFill>
                  <a:schemeClr val="bg1"/>
                </a:solidFill>
                <a:latin typeface="Times New Roman" charset="0"/>
              </a:rPr>
              <a:t>Nectiferousness</a:t>
            </a:r>
          </a:p>
          <a:p>
            <a:pPr>
              <a:lnSpc>
                <a:spcPct val="125000"/>
              </a:lnSpc>
            </a:pPr>
            <a:r>
              <a:rPr lang="en-US" altLang="en-US" sz="2800" b="0" i="0">
                <a:solidFill>
                  <a:schemeClr val="bg1"/>
                </a:solidFill>
                <a:latin typeface="Times New Roman" charset="0"/>
              </a:rPr>
              <a:t>Invasiveness</a:t>
            </a:r>
          </a:p>
          <a:p>
            <a:pPr>
              <a:lnSpc>
                <a:spcPct val="125000"/>
              </a:lnSpc>
            </a:pPr>
            <a:r>
              <a:rPr lang="en-US" altLang="en-US" sz="2800" b="0" i="0">
                <a:solidFill>
                  <a:schemeClr val="bg1"/>
                </a:solidFill>
                <a:latin typeface="Times New Roman" charset="0"/>
              </a:rPr>
              <a:t>Maintenance Requirements</a:t>
            </a:r>
          </a:p>
          <a:p>
            <a:pPr>
              <a:lnSpc>
                <a:spcPct val="125000"/>
              </a:lnSpc>
            </a:pPr>
            <a:r>
              <a:rPr lang="en-US" altLang="en-US" sz="2800" b="0" i="0">
                <a:solidFill>
                  <a:schemeClr val="bg1"/>
                </a:solidFill>
                <a:latin typeface="Times New Roman" charset="0"/>
              </a:rPr>
              <a:t>	</a:t>
            </a:r>
            <a:r>
              <a:rPr lang="en-US" altLang="en-US" sz="2800" b="0" i="0">
                <a:solidFill>
                  <a:srgbClr val="FFFF00"/>
                </a:solidFill>
                <a:latin typeface="Times New Roman" charset="0"/>
              </a:rPr>
              <a:t>Deadheading</a:t>
            </a:r>
          </a:p>
          <a:p>
            <a:pPr>
              <a:lnSpc>
                <a:spcPct val="125000"/>
              </a:lnSpc>
            </a:pPr>
            <a:r>
              <a:rPr lang="en-US" altLang="en-US" sz="2800" b="0" i="0">
                <a:solidFill>
                  <a:srgbClr val="FFFF00"/>
                </a:solidFill>
                <a:latin typeface="Times New Roman" charset="0"/>
              </a:rPr>
              <a:t>	Pinching</a:t>
            </a:r>
          </a:p>
          <a:p>
            <a:pPr>
              <a:lnSpc>
                <a:spcPct val="125000"/>
              </a:lnSpc>
            </a:pPr>
            <a:r>
              <a:rPr lang="en-US" altLang="en-US" sz="3200" b="0" i="0">
                <a:solidFill>
                  <a:schemeClr val="bg1"/>
                </a:solidFill>
                <a:latin typeface="Times New Roman" charset="0"/>
              </a:rPr>
              <a:t>	</a:t>
            </a:r>
            <a:r>
              <a:rPr lang="en-US" altLang="en-US" sz="4400" b="0" i="0">
                <a:solidFill>
                  <a:srgbClr val="FFFF00"/>
                </a:solidFill>
                <a:latin typeface="Times New Roman" charset="0"/>
              </a:rPr>
              <a:t> </a:t>
            </a:r>
          </a:p>
        </p:txBody>
      </p:sp>
      <p:pic>
        <p:nvPicPr>
          <p:cNvPr id="315397" name="Picture 5" descr="thomasgarde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7600" y="1981200"/>
            <a:ext cx="3505200" cy="2438400"/>
          </a:xfrm>
          <a:prstGeom prst="rect">
            <a:avLst/>
          </a:prstGeom>
          <a:noFill/>
          <a:extLst>
            <a:ext uri="{909E8E84-426E-40DD-AFC4-6F175D3DCCD1}">
              <a14:hiddenFill xmlns:a14="http://schemas.microsoft.com/office/drawing/2010/main">
                <a:solidFill>
                  <a:srgbClr val="FFFFFF"/>
                </a:solidFill>
              </a14:hiddenFill>
            </a:ext>
          </a:extLst>
        </p:spPr>
      </p:pic>
      <p:pic>
        <p:nvPicPr>
          <p:cNvPr id="315399" name="Picture 7" descr="BELLAMCAMD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8400" y="1143000"/>
            <a:ext cx="2235200" cy="2212975"/>
          </a:xfrm>
          <a:prstGeom prst="rect">
            <a:avLst/>
          </a:prstGeom>
          <a:noFill/>
          <a:extLst>
            <a:ext uri="{909E8E84-426E-40DD-AFC4-6F175D3DCCD1}">
              <a14:hiddenFill xmlns:a14="http://schemas.microsoft.com/office/drawing/2010/main">
                <a:solidFill>
                  <a:srgbClr val="FFFFFF"/>
                </a:solidFill>
              </a14:hiddenFill>
            </a:ext>
          </a:extLst>
        </p:spPr>
      </p:pic>
      <p:pic>
        <p:nvPicPr>
          <p:cNvPr id="315400" name="Picture 8" descr="MUMS33"/>
          <p:cNvPicPr>
            <a:picLocks noChangeAspect="1" noChangeArrowheads="1"/>
          </p:cNvPicPr>
          <p:nvPr/>
        </p:nvPicPr>
        <p:blipFill>
          <a:blip r:embed="rId4">
            <a:lum bright="-18000" contrast="48000"/>
            <a:extLst>
              <a:ext uri="{28A0092B-C50C-407E-A947-70E740481C1C}">
                <a14:useLocalDpi xmlns:a14="http://schemas.microsoft.com/office/drawing/2010/main" val="0"/>
              </a:ext>
            </a:extLst>
          </a:blip>
          <a:srcRect/>
          <a:stretch>
            <a:fillRect/>
          </a:stretch>
        </p:blipFill>
        <p:spPr bwMode="auto">
          <a:xfrm>
            <a:off x="5562600" y="3790950"/>
            <a:ext cx="3124200" cy="23431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3"/>
          <p:cNvSpPr>
            <a:spLocks noGrp="1"/>
          </p:cNvSpPr>
          <p:nvPr>
            <p:ph type="sldNum" sz="quarter" idx="12"/>
          </p:nvPr>
        </p:nvSpPr>
        <p:spPr/>
        <p:txBody>
          <a:bodyPr/>
          <a:lstStyle/>
          <a:p>
            <a:fld id="{E17B9616-D96F-DB47-B36F-669F4826E64C}" type="slidenum">
              <a:rPr lang="en-US" altLang="en-US"/>
              <a:pPr/>
              <a:t>64</a:t>
            </a:fld>
            <a:endParaRPr lang="en-US" altLang="en-US"/>
          </a:p>
        </p:txBody>
      </p:sp>
      <p:sp>
        <p:nvSpPr>
          <p:cNvPr id="380930" name="Text Box 2"/>
          <p:cNvSpPr txBox="1">
            <a:spLocks noChangeArrowheads="1"/>
          </p:cNvSpPr>
          <p:nvPr/>
        </p:nvSpPr>
        <p:spPr bwMode="auto">
          <a:xfrm>
            <a:off x="0" y="228600"/>
            <a:ext cx="93726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r>
              <a:rPr lang="en-US" altLang="en-US" sz="3600" b="0" i="0">
                <a:solidFill>
                  <a:srgbClr val="FFFF00"/>
                </a:solidFill>
                <a:latin typeface="Times New Roman" charset="0"/>
              </a:rPr>
              <a:t>Establishing Gardens</a:t>
            </a:r>
          </a:p>
        </p:txBody>
      </p:sp>
      <p:pic>
        <p:nvPicPr>
          <p:cNvPr id="380932" name="Picture 4" descr="lantana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8200" y="3048000"/>
            <a:ext cx="4114800" cy="3086100"/>
          </a:xfrm>
          <a:prstGeom prst="rect">
            <a:avLst/>
          </a:prstGeom>
          <a:noFill/>
          <a:extLst>
            <a:ext uri="{909E8E84-426E-40DD-AFC4-6F175D3DCCD1}">
              <a14:hiddenFill xmlns:a14="http://schemas.microsoft.com/office/drawing/2010/main">
                <a:solidFill>
                  <a:srgbClr val="FFFFFF"/>
                </a:solidFill>
              </a14:hiddenFill>
            </a:ext>
          </a:extLst>
        </p:spPr>
      </p:pic>
      <p:sp>
        <p:nvSpPr>
          <p:cNvPr id="380935" name="Rectangle 7"/>
          <p:cNvSpPr>
            <a:spLocks noChangeArrowheads="1"/>
          </p:cNvSpPr>
          <p:nvPr/>
        </p:nvSpPr>
        <p:spPr bwMode="auto">
          <a:xfrm>
            <a:off x="381000" y="3657600"/>
            <a:ext cx="3810000" cy="2654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altLang="en-US" sz="2800" b="0" i="0">
                <a:solidFill>
                  <a:schemeClr val="bg1"/>
                </a:solidFill>
                <a:latin typeface="Times New Roman" charset="0"/>
              </a:rPr>
              <a:t>Annuals should be planted as soon after the last average frost day has passed to allow for root growth.</a:t>
            </a:r>
          </a:p>
          <a:p>
            <a:endParaRPr lang="en-US" altLang="en-US" sz="2800" b="0" i="0">
              <a:solidFill>
                <a:schemeClr val="bg1"/>
              </a:solidFill>
              <a:latin typeface="Times New Roman" charset="0"/>
            </a:endParaRPr>
          </a:p>
        </p:txBody>
      </p:sp>
      <p:sp>
        <p:nvSpPr>
          <p:cNvPr id="380936" name="Rectangle 8"/>
          <p:cNvSpPr>
            <a:spLocks noChangeArrowheads="1"/>
          </p:cNvSpPr>
          <p:nvPr/>
        </p:nvSpPr>
        <p:spPr bwMode="auto">
          <a:xfrm>
            <a:off x="381000" y="1066800"/>
            <a:ext cx="8382000" cy="2227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altLang="en-US" sz="2800" b="0" i="0">
                <a:solidFill>
                  <a:schemeClr val="bg1"/>
                </a:solidFill>
                <a:latin typeface="Times New Roman" charset="0"/>
              </a:rPr>
              <a:t>Most perennial plants are established in the early fall.  This is essential for the development of a good root system.  Good roots are essential not only for growth, but to provide water to allow the plant to produce nectar during hot  dry weather.</a:t>
            </a:r>
          </a:p>
        </p:txBody>
      </p:sp>
      <p:sp>
        <p:nvSpPr>
          <p:cNvPr id="380937" name="Rectangle 9"/>
          <p:cNvSpPr>
            <a:spLocks noChangeArrowheads="1"/>
          </p:cNvSpPr>
          <p:nvPr/>
        </p:nvSpPr>
        <p:spPr bwMode="auto">
          <a:xfrm>
            <a:off x="5257800" y="6096000"/>
            <a:ext cx="2971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r>
              <a:rPr lang="en-US" altLang="en-US" sz="1800" i="0">
                <a:solidFill>
                  <a:srgbClr val="FFFF00"/>
                </a:solidFill>
                <a:latin typeface="GoudyOlSt BT" charset="0"/>
              </a:rPr>
              <a:t>Lantana camara</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3"/>
          <p:cNvSpPr>
            <a:spLocks noGrp="1"/>
          </p:cNvSpPr>
          <p:nvPr>
            <p:ph type="sldNum" sz="quarter" idx="12"/>
          </p:nvPr>
        </p:nvSpPr>
        <p:spPr/>
        <p:txBody>
          <a:bodyPr/>
          <a:lstStyle/>
          <a:p>
            <a:fld id="{CA2D0E1D-103A-EB4F-ACF6-40E395D1B09A}" type="slidenum">
              <a:rPr lang="en-US" altLang="en-US"/>
              <a:pPr/>
              <a:t>65</a:t>
            </a:fld>
            <a:endParaRPr lang="en-US" altLang="en-US"/>
          </a:p>
        </p:txBody>
      </p:sp>
      <p:sp>
        <p:nvSpPr>
          <p:cNvPr id="384005" name="Text Box 5"/>
          <p:cNvSpPr txBox="1">
            <a:spLocks noChangeArrowheads="1"/>
          </p:cNvSpPr>
          <p:nvPr/>
        </p:nvSpPr>
        <p:spPr bwMode="auto">
          <a:xfrm>
            <a:off x="0" y="228600"/>
            <a:ext cx="91440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r>
              <a:rPr lang="en-US" altLang="en-US" sz="3600" b="0" i="0">
                <a:solidFill>
                  <a:srgbClr val="FFFF00"/>
                </a:solidFill>
                <a:latin typeface="Times New Roman" charset="0"/>
              </a:rPr>
              <a:t>Establishing Gardens</a:t>
            </a:r>
          </a:p>
        </p:txBody>
      </p:sp>
      <p:sp>
        <p:nvSpPr>
          <p:cNvPr id="384008" name="Rectangle 8"/>
          <p:cNvSpPr>
            <a:spLocks noChangeArrowheads="1"/>
          </p:cNvSpPr>
          <p:nvPr/>
        </p:nvSpPr>
        <p:spPr bwMode="auto">
          <a:xfrm>
            <a:off x="381000" y="1143000"/>
            <a:ext cx="4876800" cy="5980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altLang="en-US" sz="2800" b="0" i="0">
                <a:solidFill>
                  <a:schemeClr val="bg1"/>
                </a:solidFill>
                <a:latin typeface="Times New Roman" charset="0"/>
              </a:rPr>
              <a:t>Remember to prepare the garden soil by tilling and adding amendments.  </a:t>
            </a:r>
          </a:p>
          <a:p>
            <a:pPr>
              <a:spcBef>
                <a:spcPct val="50000"/>
              </a:spcBef>
            </a:pPr>
            <a:r>
              <a:rPr lang="en-US" altLang="en-US" sz="2800" b="0" i="0">
                <a:solidFill>
                  <a:schemeClr val="bg1"/>
                </a:solidFill>
                <a:latin typeface="Times New Roman" charset="0"/>
              </a:rPr>
              <a:t>Most perennials will need to be dug and the bed re-established every three years.</a:t>
            </a:r>
          </a:p>
          <a:p>
            <a:pPr>
              <a:spcBef>
                <a:spcPct val="50000"/>
              </a:spcBef>
            </a:pPr>
            <a:r>
              <a:rPr lang="en-US" altLang="en-US" sz="2800" b="0" i="0">
                <a:solidFill>
                  <a:schemeClr val="bg1"/>
                </a:solidFill>
                <a:latin typeface="Times New Roman" charset="0"/>
              </a:rPr>
              <a:t>Fertilize beds in April, May and June with 10-10-10 or similar fertilizer products.  </a:t>
            </a:r>
          </a:p>
          <a:p>
            <a:pPr>
              <a:spcBef>
                <a:spcPct val="50000"/>
              </a:spcBef>
            </a:pPr>
            <a:r>
              <a:rPr lang="en-US" altLang="en-US" sz="2800" b="0" i="0">
                <a:solidFill>
                  <a:schemeClr val="bg1"/>
                </a:solidFill>
                <a:latin typeface="Times New Roman" charset="0"/>
              </a:rPr>
              <a:t>Deadheading and midsummer trimming is often required</a:t>
            </a:r>
            <a:r>
              <a:rPr lang="en-US" altLang="en-US" b="0" i="0">
                <a:solidFill>
                  <a:schemeClr val="bg1"/>
                </a:solidFill>
                <a:latin typeface="Times New Roman" charset="0"/>
              </a:rPr>
              <a:t>.  </a:t>
            </a:r>
          </a:p>
          <a:p>
            <a:pPr>
              <a:spcBef>
                <a:spcPct val="50000"/>
              </a:spcBef>
            </a:pPr>
            <a:endParaRPr lang="en-US" altLang="en-US" b="0" i="0">
              <a:solidFill>
                <a:schemeClr val="bg1"/>
              </a:solidFill>
              <a:latin typeface="Times New Roman" charset="0"/>
            </a:endParaRPr>
          </a:p>
        </p:txBody>
      </p:sp>
      <p:pic>
        <p:nvPicPr>
          <p:cNvPr id="384010" name="Picture 10" descr="Image1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0" y="1524000"/>
            <a:ext cx="3260725" cy="4386263"/>
          </a:xfrm>
          <a:prstGeom prst="rect">
            <a:avLst/>
          </a:prstGeom>
          <a:noFill/>
          <a:extLst>
            <a:ext uri="{909E8E84-426E-40DD-AFC4-6F175D3DCCD1}">
              <a14:hiddenFill xmlns:a14="http://schemas.microsoft.com/office/drawing/2010/main">
                <a:solidFill>
                  <a:srgbClr val="FFFFFF"/>
                </a:solidFill>
              </a14:hiddenFill>
            </a:ext>
          </a:extLst>
        </p:spPr>
      </p:pic>
      <p:sp>
        <p:nvSpPr>
          <p:cNvPr id="384011" name="Rectangle 11"/>
          <p:cNvSpPr>
            <a:spLocks noChangeArrowheads="1"/>
          </p:cNvSpPr>
          <p:nvPr/>
        </p:nvSpPr>
        <p:spPr bwMode="auto">
          <a:xfrm>
            <a:off x="5562600" y="5943600"/>
            <a:ext cx="2971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r>
              <a:rPr lang="en-US" altLang="en-US" sz="1800" i="0">
                <a:solidFill>
                  <a:srgbClr val="FFFF00"/>
                </a:solidFill>
                <a:latin typeface="GoudyOlSt BT" charset="0"/>
              </a:rPr>
              <a:t>Cuphea micropetalum</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3"/>
          <p:cNvSpPr>
            <a:spLocks noGrp="1"/>
          </p:cNvSpPr>
          <p:nvPr>
            <p:ph type="sldNum" sz="quarter" idx="12"/>
          </p:nvPr>
        </p:nvSpPr>
        <p:spPr/>
        <p:txBody>
          <a:bodyPr/>
          <a:lstStyle/>
          <a:p>
            <a:fld id="{354BB886-EE48-E44C-BEAC-D05338E9A4C1}" type="slidenum">
              <a:rPr lang="en-US" altLang="en-US"/>
              <a:pPr/>
              <a:t>66</a:t>
            </a:fld>
            <a:endParaRPr lang="en-US" altLang="en-US"/>
          </a:p>
        </p:txBody>
      </p:sp>
      <p:pic>
        <p:nvPicPr>
          <p:cNvPr id="381955" name="Picture 3" descr="Image1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24600" y="2819400"/>
            <a:ext cx="2446338" cy="3676650"/>
          </a:xfrm>
          <a:prstGeom prst="rect">
            <a:avLst/>
          </a:prstGeom>
          <a:noFill/>
          <a:extLst>
            <a:ext uri="{909E8E84-426E-40DD-AFC4-6F175D3DCCD1}">
              <a14:hiddenFill xmlns:a14="http://schemas.microsoft.com/office/drawing/2010/main">
                <a:solidFill>
                  <a:srgbClr val="FFFFFF"/>
                </a:solidFill>
              </a14:hiddenFill>
            </a:ext>
          </a:extLst>
        </p:spPr>
      </p:pic>
      <p:sp>
        <p:nvSpPr>
          <p:cNvPr id="381957" name="Text Box 5"/>
          <p:cNvSpPr txBox="1">
            <a:spLocks noChangeArrowheads="1"/>
          </p:cNvSpPr>
          <p:nvPr/>
        </p:nvSpPr>
        <p:spPr bwMode="auto">
          <a:xfrm>
            <a:off x="381000" y="0"/>
            <a:ext cx="83820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r>
              <a:rPr lang="en-US" altLang="en-US" sz="3600" b="0" i="0">
                <a:solidFill>
                  <a:srgbClr val="FFFF00"/>
                </a:solidFill>
                <a:latin typeface="Times New Roman" charset="0"/>
              </a:rPr>
              <a:t>Top Ten Hummingbird Flowers</a:t>
            </a:r>
          </a:p>
        </p:txBody>
      </p:sp>
      <p:pic>
        <p:nvPicPr>
          <p:cNvPr id="381958" name="Picture 6" descr="Image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4600" y="1066800"/>
            <a:ext cx="2438400" cy="1963738"/>
          </a:xfrm>
          <a:prstGeom prst="rect">
            <a:avLst/>
          </a:prstGeom>
          <a:noFill/>
          <a:extLst>
            <a:ext uri="{909E8E84-426E-40DD-AFC4-6F175D3DCCD1}">
              <a14:hiddenFill xmlns:a14="http://schemas.microsoft.com/office/drawing/2010/main">
                <a:solidFill>
                  <a:srgbClr val="FFFFFF"/>
                </a:solidFill>
              </a14:hiddenFill>
            </a:ext>
          </a:extLst>
        </p:spPr>
      </p:pic>
      <p:sp>
        <p:nvSpPr>
          <p:cNvPr id="381960" name="Text Box 8"/>
          <p:cNvSpPr txBox="1">
            <a:spLocks noChangeArrowheads="1"/>
          </p:cNvSpPr>
          <p:nvPr/>
        </p:nvSpPr>
        <p:spPr bwMode="auto">
          <a:xfrm>
            <a:off x="228600" y="1055688"/>
            <a:ext cx="6673850" cy="521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nSpc>
                <a:spcPct val="120000"/>
              </a:lnSpc>
            </a:pPr>
            <a:r>
              <a:rPr lang="en-US" altLang="en-US" sz="2800" b="0" i="0">
                <a:solidFill>
                  <a:schemeClr val="bg1"/>
                </a:solidFill>
                <a:latin typeface="Times New Roman" charset="0"/>
              </a:rPr>
              <a:t>Salvia guaranitica – Summer Blue Sage </a:t>
            </a:r>
          </a:p>
          <a:p>
            <a:pPr>
              <a:lnSpc>
                <a:spcPct val="120000"/>
              </a:lnSpc>
            </a:pPr>
            <a:r>
              <a:rPr lang="en-US" altLang="en-US" sz="2800" b="0" i="0">
                <a:solidFill>
                  <a:schemeClr val="bg1"/>
                </a:solidFill>
                <a:latin typeface="Times New Roman" charset="0"/>
              </a:rPr>
              <a:t>Aesculus glabra – Horse Chestnut</a:t>
            </a:r>
          </a:p>
          <a:p>
            <a:pPr>
              <a:lnSpc>
                <a:spcPct val="120000"/>
              </a:lnSpc>
            </a:pPr>
            <a:r>
              <a:rPr lang="en-US" altLang="en-US" sz="2800" b="0" i="0">
                <a:solidFill>
                  <a:schemeClr val="bg1"/>
                </a:solidFill>
                <a:latin typeface="Times New Roman" charset="0"/>
              </a:rPr>
              <a:t>Phlox Paniculata – Summer Phlox</a:t>
            </a:r>
          </a:p>
          <a:p>
            <a:pPr>
              <a:lnSpc>
                <a:spcPct val="120000"/>
              </a:lnSpc>
            </a:pPr>
            <a:r>
              <a:rPr lang="en-US" altLang="en-US" sz="2800" b="0" i="0">
                <a:solidFill>
                  <a:schemeClr val="bg1"/>
                </a:solidFill>
                <a:latin typeface="Times New Roman" charset="0"/>
              </a:rPr>
              <a:t>Vitex agnus-castus – Chaste Tree</a:t>
            </a:r>
          </a:p>
          <a:p>
            <a:pPr>
              <a:lnSpc>
                <a:spcPct val="120000"/>
              </a:lnSpc>
            </a:pPr>
            <a:r>
              <a:rPr lang="en-US" altLang="en-US" sz="2800" b="0" i="0">
                <a:solidFill>
                  <a:schemeClr val="bg1"/>
                </a:solidFill>
                <a:latin typeface="Times New Roman" charset="0"/>
              </a:rPr>
              <a:t>Aquilegia canadensis - Columbine</a:t>
            </a:r>
          </a:p>
          <a:p>
            <a:pPr>
              <a:lnSpc>
                <a:spcPct val="120000"/>
              </a:lnSpc>
            </a:pPr>
            <a:r>
              <a:rPr lang="en-US" altLang="en-US" sz="2800" b="0" i="0">
                <a:solidFill>
                  <a:schemeClr val="bg1"/>
                </a:solidFill>
                <a:latin typeface="Times New Roman" charset="0"/>
              </a:rPr>
              <a:t>Lobelia  cardinalis – Cardinal Flower</a:t>
            </a:r>
          </a:p>
          <a:p>
            <a:pPr>
              <a:lnSpc>
                <a:spcPct val="120000"/>
              </a:lnSpc>
            </a:pPr>
            <a:r>
              <a:rPr lang="en-US" altLang="en-US" sz="2800" b="0" i="0">
                <a:solidFill>
                  <a:schemeClr val="bg1"/>
                </a:solidFill>
                <a:latin typeface="Times New Roman" charset="0"/>
              </a:rPr>
              <a:t>Monarda didyma – Bee Balm</a:t>
            </a:r>
          </a:p>
          <a:p>
            <a:pPr>
              <a:lnSpc>
                <a:spcPct val="120000"/>
              </a:lnSpc>
            </a:pPr>
            <a:r>
              <a:rPr lang="en-US" altLang="en-US" sz="2800" b="0" i="0">
                <a:solidFill>
                  <a:schemeClr val="bg1"/>
                </a:solidFill>
                <a:latin typeface="Times New Roman" charset="0"/>
              </a:rPr>
              <a:t>Kniphophia uvaria – Red Hot Poker Plant</a:t>
            </a:r>
          </a:p>
          <a:p>
            <a:pPr>
              <a:lnSpc>
                <a:spcPct val="120000"/>
              </a:lnSpc>
            </a:pPr>
            <a:r>
              <a:rPr lang="en-US" altLang="en-US" sz="2800" b="0" i="0">
                <a:solidFill>
                  <a:schemeClr val="bg1"/>
                </a:solidFill>
                <a:latin typeface="Times New Roman" charset="0"/>
              </a:rPr>
              <a:t>Quamoclit species – Cypress Vines</a:t>
            </a:r>
          </a:p>
          <a:p>
            <a:pPr>
              <a:lnSpc>
                <a:spcPct val="120000"/>
              </a:lnSpc>
            </a:pPr>
            <a:r>
              <a:rPr lang="en-US" altLang="en-US" sz="2800" b="0" i="0">
                <a:solidFill>
                  <a:schemeClr val="bg1"/>
                </a:solidFill>
                <a:latin typeface="Times New Roman" charset="0"/>
              </a:rPr>
              <a:t>Lonicera sempervirens – Native Honeysuckle</a:t>
            </a:r>
          </a:p>
        </p:txBody>
      </p:sp>
      <p:sp>
        <p:nvSpPr>
          <p:cNvPr id="381961" name="Rectangle 9"/>
          <p:cNvSpPr>
            <a:spLocks noChangeArrowheads="1"/>
          </p:cNvSpPr>
          <p:nvPr/>
        </p:nvSpPr>
        <p:spPr bwMode="auto">
          <a:xfrm>
            <a:off x="6172200" y="6491288"/>
            <a:ext cx="29718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r>
              <a:rPr lang="en-US" altLang="en-US" sz="1800" i="0">
                <a:solidFill>
                  <a:srgbClr val="FFFF00"/>
                </a:solidFill>
                <a:latin typeface="GoudyOlSt BT" charset="0"/>
              </a:rPr>
              <a:t>Lobelia cardinalis</a:t>
            </a:r>
          </a:p>
        </p:txBody>
      </p:sp>
      <p:sp>
        <p:nvSpPr>
          <p:cNvPr id="381962" name="Rectangle 10"/>
          <p:cNvSpPr>
            <a:spLocks noChangeArrowheads="1"/>
          </p:cNvSpPr>
          <p:nvPr/>
        </p:nvSpPr>
        <p:spPr bwMode="auto">
          <a:xfrm>
            <a:off x="6172200" y="685800"/>
            <a:ext cx="2971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r>
              <a:rPr lang="en-US" altLang="en-US" sz="1800" i="0">
                <a:solidFill>
                  <a:srgbClr val="FFFF00"/>
                </a:solidFill>
                <a:latin typeface="GoudyOlSt BT" charset="0"/>
              </a:rPr>
              <a:t>Lonicera semperviriens</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3"/>
          <p:cNvSpPr>
            <a:spLocks noGrp="1"/>
          </p:cNvSpPr>
          <p:nvPr>
            <p:ph type="sldNum" sz="quarter" idx="12"/>
          </p:nvPr>
        </p:nvSpPr>
        <p:spPr/>
        <p:txBody>
          <a:bodyPr/>
          <a:lstStyle/>
          <a:p>
            <a:fld id="{E42830D7-FC3A-1741-8D8A-D994DE1B1805}" type="slidenum">
              <a:rPr lang="en-US" altLang="en-US"/>
              <a:pPr/>
              <a:t>67</a:t>
            </a:fld>
            <a:endParaRPr lang="en-US" altLang="en-US"/>
          </a:p>
        </p:txBody>
      </p:sp>
      <p:sp>
        <p:nvSpPr>
          <p:cNvPr id="517122" name="Text Box 2"/>
          <p:cNvSpPr txBox="1">
            <a:spLocks noChangeArrowheads="1"/>
          </p:cNvSpPr>
          <p:nvPr/>
        </p:nvSpPr>
        <p:spPr bwMode="auto">
          <a:xfrm>
            <a:off x="0" y="228600"/>
            <a:ext cx="91440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r>
              <a:rPr lang="en-US" altLang="en-US" sz="4400" b="0" i="0">
                <a:solidFill>
                  <a:srgbClr val="FFFF00"/>
                </a:solidFill>
                <a:latin typeface="Times New Roman" charset="0"/>
              </a:rPr>
              <a:t>Butterfly Photography </a:t>
            </a:r>
          </a:p>
        </p:txBody>
      </p:sp>
      <p:pic>
        <p:nvPicPr>
          <p:cNvPr id="517125" name="Picture 5" descr="BLACKFING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5988" y="3929063"/>
            <a:ext cx="3271837" cy="2139950"/>
          </a:xfrm>
          <a:prstGeom prst="rect">
            <a:avLst/>
          </a:prstGeom>
          <a:noFill/>
          <a:extLst>
            <a:ext uri="{909E8E84-426E-40DD-AFC4-6F175D3DCCD1}">
              <a14:hiddenFill xmlns:a14="http://schemas.microsoft.com/office/drawing/2010/main">
                <a:solidFill>
                  <a:srgbClr val="FFFFFF"/>
                </a:solidFill>
              </a14:hiddenFill>
            </a:ext>
          </a:extLst>
        </p:spPr>
      </p:pic>
      <p:sp>
        <p:nvSpPr>
          <p:cNvPr id="517126" name="Rectangle 6"/>
          <p:cNvSpPr>
            <a:spLocks noChangeArrowheads="1"/>
          </p:cNvSpPr>
          <p:nvPr/>
        </p:nvSpPr>
        <p:spPr bwMode="auto">
          <a:xfrm>
            <a:off x="4191000" y="6172200"/>
            <a:ext cx="4622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nSpc>
                <a:spcPct val="75000"/>
              </a:lnSpc>
            </a:pPr>
            <a:r>
              <a:rPr lang="en-US" altLang="en-US" b="0" i="0">
                <a:solidFill>
                  <a:srgbClr val="FFFF00"/>
                </a:solidFill>
                <a:latin typeface="Times New Roman" charset="0"/>
              </a:rPr>
              <a:t>Pop Quiz:  Is this a male or female?</a:t>
            </a:r>
            <a:r>
              <a:rPr lang="en-US" altLang="en-US" b="0" i="0">
                <a:solidFill>
                  <a:schemeClr val="bg1"/>
                </a:solidFill>
                <a:latin typeface="Times New Roman" charset="0"/>
              </a:rPr>
              <a:t> </a:t>
            </a:r>
          </a:p>
        </p:txBody>
      </p:sp>
      <p:sp>
        <p:nvSpPr>
          <p:cNvPr id="517127" name="Rectangle 7"/>
          <p:cNvSpPr>
            <a:spLocks noChangeArrowheads="1"/>
          </p:cNvSpPr>
          <p:nvPr/>
        </p:nvSpPr>
        <p:spPr bwMode="auto">
          <a:xfrm>
            <a:off x="457200" y="1143000"/>
            <a:ext cx="8382000" cy="3081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altLang="en-US" sz="2800" b="0" i="0">
                <a:solidFill>
                  <a:schemeClr val="bg1"/>
                </a:solidFill>
                <a:latin typeface="Times New Roman" charset="0"/>
              </a:rPr>
              <a:t>Anyone can take great butterfly pictures by considering butterfly behavior.  As butterflies go through that quiescent period when their wings dry, one can gently touch the butterfly’s head with a pencil and the butterfly will instinctually grab on.  The butterfly can then be placed on flowers or any other object an photographed with ease.</a:t>
            </a:r>
          </a:p>
        </p:txBody>
      </p:sp>
      <p:sp>
        <p:nvSpPr>
          <p:cNvPr id="517128" name="Rectangle 8"/>
          <p:cNvSpPr>
            <a:spLocks noChangeArrowheads="1"/>
          </p:cNvSpPr>
          <p:nvPr/>
        </p:nvSpPr>
        <p:spPr bwMode="auto">
          <a:xfrm>
            <a:off x="457200" y="4419600"/>
            <a:ext cx="3657600" cy="1800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altLang="en-US" sz="2800" b="0" i="0">
                <a:solidFill>
                  <a:schemeClr val="bg1"/>
                </a:solidFill>
                <a:latin typeface="Times New Roman" charset="0"/>
              </a:rPr>
              <a:t>By tipping the stick or pencil up, the butterfly will turn around and try to get to higher ground.</a:t>
            </a:r>
            <a:r>
              <a:rPr lang="en-US" altLang="en-US" b="0" i="0">
                <a:solidFill>
                  <a:schemeClr val="bg1"/>
                </a:solidFill>
                <a:latin typeface="Times New Roman" charset="0"/>
              </a:rPr>
              <a:t>  </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3"/>
          <p:cNvSpPr>
            <a:spLocks noGrp="1"/>
          </p:cNvSpPr>
          <p:nvPr>
            <p:ph type="sldNum" sz="quarter" idx="12"/>
          </p:nvPr>
        </p:nvSpPr>
        <p:spPr/>
        <p:txBody>
          <a:bodyPr/>
          <a:lstStyle/>
          <a:p>
            <a:fld id="{149C91AF-81E6-BA45-A373-C177E413355B}" type="slidenum">
              <a:rPr lang="en-US" altLang="en-US"/>
              <a:pPr/>
              <a:t>68</a:t>
            </a:fld>
            <a:endParaRPr lang="en-US" altLang="en-US"/>
          </a:p>
        </p:txBody>
      </p:sp>
      <p:sp>
        <p:nvSpPr>
          <p:cNvPr id="246786" name="Text Box 2"/>
          <p:cNvSpPr txBox="1">
            <a:spLocks noChangeArrowheads="1"/>
          </p:cNvSpPr>
          <p:nvPr/>
        </p:nvSpPr>
        <p:spPr bwMode="auto">
          <a:xfrm>
            <a:off x="838200" y="152400"/>
            <a:ext cx="7585075"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4400" b="0" i="0">
                <a:solidFill>
                  <a:srgbClr val="FFFF00"/>
                </a:solidFill>
                <a:latin typeface="Times New Roman" charset="0"/>
              </a:rPr>
              <a:t>Reading and Library Exploration</a:t>
            </a:r>
          </a:p>
        </p:txBody>
      </p:sp>
      <p:pic>
        <p:nvPicPr>
          <p:cNvPr id="246792" name="Picture 8" descr="BFLYBOOK"/>
          <p:cNvPicPr>
            <a:picLocks noChangeAspect="1" noChangeArrowheads="1"/>
          </p:cNvPicPr>
          <p:nvPr/>
        </p:nvPicPr>
        <p:blipFill>
          <a:blip r:embed="rId2">
            <a:lum contrast="36000"/>
            <a:extLst>
              <a:ext uri="{28A0092B-C50C-407E-A947-70E740481C1C}">
                <a14:useLocalDpi xmlns:a14="http://schemas.microsoft.com/office/drawing/2010/main" val="0"/>
              </a:ext>
            </a:extLst>
          </a:blip>
          <a:srcRect/>
          <a:stretch>
            <a:fillRect/>
          </a:stretch>
        </p:blipFill>
        <p:spPr bwMode="auto">
          <a:xfrm>
            <a:off x="5334000" y="1676400"/>
            <a:ext cx="3086100" cy="4114800"/>
          </a:xfrm>
          <a:prstGeom prst="rect">
            <a:avLst/>
          </a:prstGeom>
          <a:noFill/>
          <a:extLst>
            <a:ext uri="{909E8E84-426E-40DD-AFC4-6F175D3DCCD1}">
              <a14:hiddenFill xmlns:a14="http://schemas.microsoft.com/office/drawing/2010/main">
                <a:solidFill>
                  <a:srgbClr val="FFFFFF"/>
                </a:solidFill>
              </a14:hiddenFill>
            </a:ext>
          </a:extLst>
        </p:spPr>
      </p:pic>
      <p:sp>
        <p:nvSpPr>
          <p:cNvPr id="246795" name="Rectangle 11"/>
          <p:cNvSpPr>
            <a:spLocks noChangeArrowheads="1"/>
          </p:cNvSpPr>
          <p:nvPr/>
        </p:nvSpPr>
        <p:spPr bwMode="auto">
          <a:xfrm>
            <a:off x="609600" y="1143000"/>
            <a:ext cx="4495800" cy="4984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nSpc>
                <a:spcPct val="90000"/>
              </a:lnSpc>
              <a:spcBef>
                <a:spcPct val="50000"/>
              </a:spcBef>
            </a:pPr>
            <a:r>
              <a:rPr lang="en-US" altLang="en-US" b="0" i="0">
                <a:solidFill>
                  <a:schemeClr val="bg1"/>
                </a:solidFill>
                <a:latin typeface="Times New Roman" charset="0"/>
              </a:rPr>
              <a:t>Herbaceous Perennial Plants, Allan Armitage</a:t>
            </a:r>
          </a:p>
          <a:p>
            <a:pPr>
              <a:lnSpc>
                <a:spcPct val="90000"/>
              </a:lnSpc>
              <a:spcBef>
                <a:spcPct val="50000"/>
              </a:spcBef>
            </a:pPr>
            <a:r>
              <a:rPr lang="en-US" altLang="en-US" i="0">
                <a:solidFill>
                  <a:srgbClr val="FFFF00"/>
                </a:solidFill>
                <a:latin typeface="Times New Roman" charset="0"/>
              </a:rPr>
              <a:t>ISBN 0-88192-505-5</a:t>
            </a:r>
          </a:p>
          <a:p>
            <a:pPr>
              <a:lnSpc>
                <a:spcPct val="90000"/>
              </a:lnSpc>
              <a:spcBef>
                <a:spcPct val="50000"/>
              </a:spcBef>
            </a:pPr>
            <a:endParaRPr lang="en-US" altLang="en-US" i="0">
              <a:solidFill>
                <a:srgbClr val="FFFF00"/>
              </a:solidFill>
              <a:latin typeface="Times New Roman" charset="0"/>
            </a:endParaRPr>
          </a:p>
          <a:p>
            <a:pPr>
              <a:lnSpc>
                <a:spcPct val="90000"/>
              </a:lnSpc>
              <a:spcBef>
                <a:spcPct val="50000"/>
              </a:spcBef>
            </a:pPr>
            <a:r>
              <a:rPr lang="en-US" altLang="en-US" b="0" i="0">
                <a:solidFill>
                  <a:schemeClr val="bg1"/>
                </a:solidFill>
                <a:latin typeface="Times New Roman" charset="0"/>
              </a:rPr>
              <a:t>Annuals, Biennials and Half-Hardy Perennials - Allan Armitage</a:t>
            </a:r>
          </a:p>
          <a:p>
            <a:pPr>
              <a:lnSpc>
                <a:spcPct val="90000"/>
              </a:lnSpc>
              <a:spcBef>
                <a:spcPct val="50000"/>
              </a:spcBef>
            </a:pPr>
            <a:r>
              <a:rPr lang="en-US" altLang="en-US" i="0">
                <a:solidFill>
                  <a:srgbClr val="FFFF00"/>
                </a:solidFill>
                <a:latin typeface="Times New Roman" charset="0"/>
              </a:rPr>
              <a:t>ISBN 0-87833-738-5</a:t>
            </a:r>
          </a:p>
          <a:p>
            <a:pPr>
              <a:lnSpc>
                <a:spcPct val="90000"/>
              </a:lnSpc>
              <a:spcBef>
                <a:spcPct val="50000"/>
              </a:spcBef>
            </a:pPr>
            <a:endParaRPr lang="en-US" altLang="en-US" i="0">
              <a:solidFill>
                <a:srgbClr val="FFFF00"/>
              </a:solidFill>
              <a:latin typeface="Times New Roman" charset="0"/>
            </a:endParaRPr>
          </a:p>
          <a:p>
            <a:pPr>
              <a:lnSpc>
                <a:spcPct val="90000"/>
              </a:lnSpc>
              <a:spcBef>
                <a:spcPct val="50000"/>
              </a:spcBef>
            </a:pPr>
            <a:r>
              <a:rPr lang="en-US" altLang="en-US" b="0" i="0">
                <a:solidFill>
                  <a:schemeClr val="bg1"/>
                </a:solidFill>
                <a:latin typeface="Times New Roman" charset="0"/>
              </a:rPr>
              <a:t>Tropical Ornamentals – W. Arthur Whistler</a:t>
            </a:r>
          </a:p>
          <a:p>
            <a:pPr>
              <a:lnSpc>
                <a:spcPct val="90000"/>
              </a:lnSpc>
              <a:spcBef>
                <a:spcPct val="50000"/>
              </a:spcBef>
            </a:pPr>
            <a:r>
              <a:rPr lang="en-US" altLang="en-US" i="0">
                <a:solidFill>
                  <a:srgbClr val="FFFF00"/>
                </a:solidFill>
                <a:latin typeface="Times New Roman" charset="0"/>
              </a:rPr>
              <a:t>ISBN0-88192-448-2</a:t>
            </a:r>
          </a:p>
        </p:txBody>
      </p:sp>
      <p:sp>
        <p:nvSpPr>
          <p:cNvPr id="246796" name="Rectangle 12"/>
          <p:cNvSpPr>
            <a:spLocks noChangeArrowheads="1"/>
          </p:cNvSpPr>
          <p:nvPr/>
        </p:nvSpPr>
        <p:spPr bwMode="auto">
          <a:xfrm>
            <a:off x="4953000" y="5867400"/>
            <a:ext cx="3962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r>
              <a:rPr lang="en-US" altLang="en-US" sz="1800" i="0">
                <a:solidFill>
                  <a:srgbClr val="FFFF00"/>
                </a:solidFill>
                <a:latin typeface="GoudyOlSt BT" charset="0"/>
              </a:rPr>
              <a:t>Master Gardener, Doreen Lubin</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p:cNvSpPr>
            <a:spLocks noGrp="1"/>
          </p:cNvSpPr>
          <p:nvPr>
            <p:ph type="sldNum" sz="quarter" idx="12"/>
          </p:nvPr>
        </p:nvSpPr>
        <p:spPr/>
        <p:txBody>
          <a:bodyPr/>
          <a:lstStyle/>
          <a:p>
            <a:fld id="{C4695360-F85E-8344-BC6C-90B1D42ABFC3}" type="slidenum">
              <a:rPr lang="en-US" altLang="en-US"/>
              <a:pPr/>
              <a:t>69</a:t>
            </a:fld>
            <a:endParaRPr lang="en-US" altLang="en-US"/>
          </a:p>
        </p:txBody>
      </p:sp>
      <p:sp>
        <p:nvSpPr>
          <p:cNvPr id="520194" name="Text Box 2"/>
          <p:cNvSpPr txBox="1">
            <a:spLocks noChangeArrowheads="1"/>
          </p:cNvSpPr>
          <p:nvPr/>
        </p:nvSpPr>
        <p:spPr bwMode="auto">
          <a:xfrm>
            <a:off x="0" y="0"/>
            <a:ext cx="91440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r>
              <a:rPr lang="en-US" altLang="en-US" sz="4400" b="0" i="0">
                <a:solidFill>
                  <a:srgbClr val="FFFF00"/>
                </a:solidFill>
                <a:latin typeface="Times New Roman" charset="0"/>
              </a:rPr>
              <a:t>More Recommended Books</a:t>
            </a:r>
          </a:p>
        </p:txBody>
      </p:sp>
      <p:pic>
        <p:nvPicPr>
          <p:cNvPr id="520195" name="Picture 3" descr="Librar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1066800"/>
            <a:ext cx="3962400" cy="5486400"/>
          </a:xfrm>
          <a:prstGeom prst="rect">
            <a:avLst/>
          </a:prstGeom>
          <a:noFill/>
          <a:extLst>
            <a:ext uri="{909E8E84-426E-40DD-AFC4-6F175D3DCCD1}">
              <a14:hiddenFill xmlns:a14="http://schemas.microsoft.com/office/drawing/2010/main">
                <a:solidFill>
                  <a:srgbClr val="FFFFFF"/>
                </a:solidFill>
              </a14:hiddenFill>
            </a:ext>
          </a:extLst>
        </p:spPr>
      </p:pic>
      <p:sp>
        <p:nvSpPr>
          <p:cNvPr id="520197" name="Rectangle 5"/>
          <p:cNvSpPr>
            <a:spLocks noChangeArrowheads="1"/>
          </p:cNvSpPr>
          <p:nvPr/>
        </p:nvSpPr>
        <p:spPr bwMode="auto">
          <a:xfrm>
            <a:off x="609600" y="1143000"/>
            <a:ext cx="3581400" cy="5313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nSpc>
                <a:spcPct val="90000"/>
              </a:lnSpc>
              <a:spcBef>
                <a:spcPct val="50000"/>
              </a:spcBef>
            </a:pPr>
            <a:r>
              <a:rPr lang="en-US" altLang="en-US" b="0" i="0">
                <a:solidFill>
                  <a:schemeClr val="bg1"/>
                </a:solidFill>
                <a:latin typeface="Times New Roman" charset="0"/>
              </a:rPr>
              <a:t>The Hummingbird Book, Donald &amp; Lilian Stokes</a:t>
            </a:r>
          </a:p>
          <a:p>
            <a:pPr>
              <a:lnSpc>
                <a:spcPct val="90000"/>
              </a:lnSpc>
              <a:spcBef>
                <a:spcPct val="50000"/>
              </a:spcBef>
            </a:pPr>
            <a:r>
              <a:rPr lang="en-US" altLang="en-US" i="0">
                <a:solidFill>
                  <a:srgbClr val="FFFF00"/>
                </a:solidFill>
                <a:latin typeface="Times New Roman" charset="0"/>
              </a:rPr>
              <a:t>ISBN 0-316-81715-5</a:t>
            </a:r>
          </a:p>
          <a:p>
            <a:pPr>
              <a:lnSpc>
                <a:spcPct val="90000"/>
              </a:lnSpc>
              <a:spcBef>
                <a:spcPct val="50000"/>
              </a:spcBef>
            </a:pPr>
            <a:r>
              <a:rPr lang="en-US" altLang="en-US" b="0" i="0">
                <a:solidFill>
                  <a:schemeClr val="bg1"/>
                </a:solidFill>
                <a:latin typeface="Times New Roman" charset="0"/>
              </a:rPr>
              <a:t>Butterfly Gardening Geyata Ajilvsgi</a:t>
            </a:r>
          </a:p>
          <a:p>
            <a:pPr>
              <a:lnSpc>
                <a:spcPct val="90000"/>
              </a:lnSpc>
              <a:spcBef>
                <a:spcPct val="50000"/>
              </a:spcBef>
            </a:pPr>
            <a:r>
              <a:rPr lang="en-US" altLang="en-US" i="0">
                <a:solidFill>
                  <a:srgbClr val="FFFF00"/>
                </a:solidFill>
                <a:latin typeface="Times New Roman" charset="0"/>
              </a:rPr>
              <a:t>ISBN 0-87833-738-5</a:t>
            </a:r>
          </a:p>
          <a:p>
            <a:pPr>
              <a:lnSpc>
                <a:spcPct val="90000"/>
              </a:lnSpc>
              <a:spcBef>
                <a:spcPct val="50000"/>
              </a:spcBef>
            </a:pPr>
            <a:r>
              <a:rPr lang="en-US" altLang="en-US" b="0" i="0">
                <a:solidFill>
                  <a:schemeClr val="bg1"/>
                </a:solidFill>
                <a:latin typeface="Times New Roman" charset="0"/>
              </a:rPr>
              <a:t>Audubon Guide To Butterflies – Michael Pyle </a:t>
            </a:r>
          </a:p>
          <a:p>
            <a:pPr>
              <a:lnSpc>
                <a:spcPct val="90000"/>
              </a:lnSpc>
              <a:spcBef>
                <a:spcPct val="50000"/>
              </a:spcBef>
            </a:pPr>
            <a:r>
              <a:rPr lang="en-US" altLang="en-US" i="0">
                <a:solidFill>
                  <a:srgbClr val="FFFF00"/>
                </a:solidFill>
                <a:latin typeface="Times New Roman" charset="0"/>
              </a:rPr>
              <a:t>ISBN 0-394-51914-0</a:t>
            </a:r>
          </a:p>
          <a:p>
            <a:pPr>
              <a:lnSpc>
                <a:spcPct val="90000"/>
              </a:lnSpc>
              <a:spcBef>
                <a:spcPct val="50000"/>
              </a:spcBef>
            </a:pPr>
            <a:r>
              <a:rPr lang="en-US" altLang="en-US" b="0" i="0">
                <a:solidFill>
                  <a:schemeClr val="bg1"/>
                </a:solidFill>
                <a:latin typeface="Times New Roman" charset="0"/>
              </a:rPr>
              <a:t>The Moth Book, W.J. Holland</a:t>
            </a:r>
          </a:p>
          <a:p>
            <a:pPr>
              <a:lnSpc>
                <a:spcPct val="90000"/>
              </a:lnSpc>
              <a:spcBef>
                <a:spcPct val="50000"/>
              </a:spcBef>
            </a:pPr>
            <a:r>
              <a:rPr lang="en-US" altLang="en-US" i="0">
                <a:solidFill>
                  <a:srgbClr val="FFFF00"/>
                </a:solidFill>
                <a:latin typeface="Times New Roman" charset="0"/>
              </a:rPr>
              <a:t>Dover:  486-21948-8</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5"/>
          <p:cNvSpPr>
            <a:spLocks noGrp="1"/>
          </p:cNvSpPr>
          <p:nvPr>
            <p:ph type="sldNum" sz="quarter" idx="12"/>
          </p:nvPr>
        </p:nvSpPr>
        <p:spPr/>
        <p:txBody>
          <a:bodyPr/>
          <a:lstStyle/>
          <a:p>
            <a:fld id="{D9B01771-904E-614B-AC98-B4B4280AB0E5}" type="slidenum">
              <a:rPr lang="en-US" altLang="en-US"/>
              <a:pPr/>
              <a:t>7</a:t>
            </a:fld>
            <a:endParaRPr lang="en-US" altLang="en-US"/>
          </a:p>
        </p:txBody>
      </p:sp>
      <p:sp>
        <p:nvSpPr>
          <p:cNvPr id="544770" name="Rectangle 2"/>
          <p:cNvSpPr>
            <a:spLocks noChangeArrowheads="1"/>
          </p:cNvSpPr>
          <p:nvPr/>
        </p:nvSpPr>
        <p:spPr bwMode="auto">
          <a:xfrm>
            <a:off x="309563" y="1277938"/>
            <a:ext cx="8562975" cy="5108575"/>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44771" name="Rectangle 3"/>
          <p:cNvSpPr>
            <a:spLocks noGrp="1" noChangeArrowheads="1"/>
          </p:cNvSpPr>
          <p:nvPr>
            <p:ph type="title"/>
          </p:nvPr>
        </p:nvSpPr>
        <p:spPr>
          <a:xfrm>
            <a:off x="808038" y="165100"/>
            <a:ext cx="7772400" cy="1143000"/>
          </a:xfrm>
        </p:spPr>
        <p:txBody>
          <a:bodyPr/>
          <a:lstStyle/>
          <a:p>
            <a:r>
              <a:rPr lang="en-US" altLang="en-US">
                <a:solidFill>
                  <a:srgbClr val="FFFF00"/>
                </a:solidFill>
              </a:rPr>
              <a:t>Plant Placement by Final Height</a:t>
            </a:r>
          </a:p>
        </p:txBody>
      </p:sp>
      <p:sp>
        <p:nvSpPr>
          <p:cNvPr id="544773" name="Rectangle 5"/>
          <p:cNvSpPr>
            <a:spLocks noChangeArrowheads="1"/>
          </p:cNvSpPr>
          <p:nvPr/>
        </p:nvSpPr>
        <p:spPr bwMode="auto">
          <a:xfrm>
            <a:off x="309563" y="1277938"/>
            <a:ext cx="8564562" cy="1498600"/>
          </a:xfrm>
          <a:prstGeom prst="rect">
            <a:avLst/>
          </a:prstGeom>
          <a:solidFill>
            <a:srgbClr val="FF660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r>
              <a:rPr lang="en-US" altLang="en-US"/>
              <a:t>Plants 4 feet to 6 Feet Tall</a:t>
            </a:r>
          </a:p>
        </p:txBody>
      </p:sp>
      <p:sp>
        <p:nvSpPr>
          <p:cNvPr id="544774" name="Rectangle 6"/>
          <p:cNvSpPr>
            <a:spLocks noChangeArrowheads="1"/>
          </p:cNvSpPr>
          <p:nvPr/>
        </p:nvSpPr>
        <p:spPr bwMode="auto">
          <a:xfrm>
            <a:off x="309563" y="2776538"/>
            <a:ext cx="8564562" cy="1420812"/>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r>
              <a:rPr lang="en-US" altLang="en-US"/>
              <a:t>Plants 2 Feet to 3 Feet Tall</a:t>
            </a:r>
          </a:p>
        </p:txBody>
      </p:sp>
      <p:sp>
        <p:nvSpPr>
          <p:cNvPr id="544775" name="Rectangle 7"/>
          <p:cNvSpPr>
            <a:spLocks noChangeArrowheads="1"/>
          </p:cNvSpPr>
          <p:nvPr/>
        </p:nvSpPr>
        <p:spPr bwMode="auto">
          <a:xfrm>
            <a:off x="309563" y="4197350"/>
            <a:ext cx="8562975" cy="1038225"/>
          </a:xfrm>
          <a:prstGeom prst="rect">
            <a:avLst/>
          </a:prstGeom>
          <a:solidFill>
            <a:srgbClr val="00FFFF"/>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r>
              <a:rPr lang="en-US" altLang="en-US"/>
              <a:t>Plants 2 Feet Tall or less</a:t>
            </a:r>
          </a:p>
        </p:txBody>
      </p:sp>
      <p:sp>
        <p:nvSpPr>
          <p:cNvPr id="544780" name="Rectangle 12"/>
          <p:cNvSpPr>
            <a:spLocks noChangeArrowheads="1"/>
          </p:cNvSpPr>
          <p:nvPr/>
        </p:nvSpPr>
        <p:spPr bwMode="auto">
          <a:xfrm>
            <a:off x="309563" y="5426075"/>
            <a:ext cx="8602662" cy="960438"/>
          </a:xfrm>
          <a:prstGeom prst="rect">
            <a:avLst/>
          </a:prstGeom>
          <a:solidFill>
            <a:srgbClr val="00FF0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r>
              <a:rPr lang="en-US" altLang="en-US"/>
              <a:t>Lawn</a:t>
            </a:r>
          </a:p>
        </p:txBody>
      </p:sp>
      <p:sp>
        <p:nvSpPr>
          <p:cNvPr id="544782" name="Line 14"/>
          <p:cNvSpPr>
            <a:spLocks noChangeShapeType="1"/>
          </p:cNvSpPr>
          <p:nvPr/>
        </p:nvSpPr>
        <p:spPr bwMode="auto">
          <a:xfrm flipV="1">
            <a:off x="4572000" y="1508125"/>
            <a:ext cx="0" cy="3802063"/>
          </a:xfrm>
          <a:prstGeom prst="line">
            <a:avLst/>
          </a:prstGeom>
          <a:noFill/>
          <a:ln w="762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44784" name="Rectangle 16"/>
          <p:cNvSpPr>
            <a:spLocks noChangeArrowheads="1"/>
          </p:cNvSpPr>
          <p:nvPr/>
        </p:nvSpPr>
        <p:spPr bwMode="auto">
          <a:xfrm>
            <a:off x="309563" y="5195888"/>
            <a:ext cx="8564562" cy="192087"/>
          </a:xfrm>
          <a:prstGeom prst="rect">
            <a:avLst/>
          </a:prstGeom>
          <a:solidFill>
            <a:srgbClr val="66330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pic>
        <p:nvPicPr>
          <p:cNvPr id="544785" name="Picture 17" descr="THOMASGAR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02250" y="1123950"/>
            <a:ext cx="3597275" cy="55022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3"/>
          <p:cNvSpPr>
            <a:spLocks noGrp="1"/>
          </p:cNvSpPr>
          <p:nvPr>
            <p:ph type="sldNum" sz="quarter" idx="12"/>
          </p:nvPr>
        </p:nvSpPr>
        <p:spPr/>
        <p:txBody>
          <a:bodyPr/>
          <a:lstStyle/>
          <a:p>
            <a:fld id="{139158B0-62D7-BC46-9106-0FB8EC0A0BB7}" type="slidenum">
              <a:rPr lang="en-US" altLang="en-US"/>
              <a:pPr/>
              <a:t>70</a:t>
            </a:fld>
            <a:endParaRPr lang="en-US" altLang="en-US"/>
          </a:p>
        </p:txBody>
      </p:sp>
      <p:sp>
        <p:nvSpPr>
          <p:cNvPr id="271362" name="Rectangle 2"/>
          <p:cNvSpPr>
            <a:spLocks noChangeArrowheads="1"/>
          </p:cNvSpPr>
          <p:nvPr/>
        </p:nvSpPr>
        <p:spPr bwMode="auto">
          <a:xfrm>
            <a:off x="1600200" y="152400"/>
            <a:ext cx="5661025"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4400" b="0" i="0">
                <a:solidFill>
                  <a:srgbClr val="FFFF00"/>
                </a:solidFill>
                <a:latin typeface="Times New Roman" charset="0"/>
              </a:rPr>
              <a:t>Websites Worth A Look</a:t>
            </a:r>
          </a:p>
        </p:txBody>
      </p:sp>
      <p:sp>
        <p:nvSpPr>
          <p:cNvPr id="271363" name="Text Box 3"/>
          <p:cNvSpPr txBox="1">
            <a:spLocks noChangeArrowheads="1"/>
          </p:cNvSpPr>
          <p:nvPr/>
        </p:nvSpPr>
        <p:spPr bwMode="auto">
          <a:xfrm>
            <a:off x="457200" y="1295400"/>
            <a:ext cx="6556375" cy="5970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nSpc>
                <a:spcPct val="75000"/>
              </a:lnSpc>
            </a:pPr>
            <a:r>
              <a:rPr lang="en-US" altLang="en-US" sz="2800" b="0" i="0">
                <a:solidFill>
                  <a:schemeClr val="bg1"/>
                </a:solidFill>
                <a:latin typeface="Times New Roman" charset="0"/>
                <a:hlinkClick r:id="rId2"/>
              </a:rPr>
              <a:t>http://www.xerces.org</a:t>
            </a:r>
            <a:endParaRPr lang="en-US" altLang="en-US" sz="2800" b="0" i="0">
              <a:solidFill>
                <a:schemeClr val="bg1"/>
              </a:solidFill>
              <a:latin typeface="Times New Roman" charset="0"/>
            </a:endParaRPr>
          </a:p>
          <a:p>
            <a:pPr>
              <a:lnSpc>
                <a:spcPct val="75000"/>
              </a:lnSpc>
            </a:pPr>
            <a:endParaRPr lang="en-US" altLang="en-US" sz="2800" b="0" i="0">
              <a:solidFill>
                <a:schemeClr val="bg1"/>
              </a:solidFill>
              <a:latin typeface="Times New Roman" charset="0"/>
            </a:endParaRPr>
          </a:p>
          <a:p>
            <a:pPr>
              <a:lnSpc>
                <a:spcPct val="75000"/>
              </a:lnSpc>
            </a:pPr>
            <a:r>
              <a:rPr lang="en-US" altLang="en-US" sz="2800" b="0" i="0">
                <a:solidFill>
                  <a:schemeClr val="bg1"/>
                </a:solidFill>
                <a:latin typeface="Times New Roman" charset="0"/>
                <a:hlinkClick r:id="rId3"/>
              </a:rPr>
              <a:t>http://www.learner.org/jnorth</a:t>
            </a:r>
            <a:endParaRPr lang="en-US" altLang="en-US" sz="2800" b="0" i="0">
              <a:solidFill>
                <a:schemeClr val="bg1"/>
              </a:solidFill>
              <a:latin typeface="Times New Roman" charset="0"/>
            </a:endParaRPr>
          </a:p>
          <a:p>
            <a:pPr>
              <a:lnSpc>
                <a:spcPct val="75000"/>
              </a:lnSpc>
            </a:pPr>
            <a:endParaRPr lang="en-US" altLang="en-US" sz="2800" b="0" i="0">
              <a:solidFill>
                <a:schemeClr val="bg1"/>
              </a:solidFill>
              <a:latin typeface="Times New Roman" charset="0"/>
            </a:endParaRPr>
          </a:p>
          <a:p>
            <a:pPr>
              <a:lnSpc>
                <a:spcPct val="75000"/>
              </a:lnSpc>
            </a:pPr>
            <a:r>
              <a:rPr lang="en-US" altLang="en-US" sz="2800" b="0" i="0">
                <a:solidFill>
                  <a:schemeClr val="bg1"/>
                </a:solidFill>
                <a:latin typeface="Times New Roman" charset="0"/>
                <a:hlinkClick r:id="rId4"/>
              </a:rPr>
              <a:t>http://whyflies.org</a:t>
            </a:r>
            <a:endParaRPr lang="en-US" altLang="en-US" sz="2800" b="0" i="0">
              <a:solidFill>
                <a:schemeClr val="bg1"/>
              </a:solidFill>
              <a:latin typeface="Times New Roman" charset="0"/>
            </a:endParaRPr>
          </a:p>
          <a:p>
            <a:pPr>
              <a:lnSpc>
                <a:spcPct val="75000"/>
              </a:lnSpc>
            </a:pPr>
            <a:endParaRPr lang="en-US" altLang="en-US" sz="2800" b="0" i="0">
              <a:solidFill>
                <a:schemeClr val="bg1"/>
              </a:solidFill>
              <a:latin typeface="Times New Roman" charset="0"/>
            </a:endParaRPr>
          </a:p>
          <a:p>
            <a:pPr>
              <a:lnSpc>
                <a:spcPct val="75000"/>
              </a:lnSpc>
            </a:pPr>
            <a:r>
              <a:rPr lang="en-US" altLang="en-US" sz="2800" b="0" i="0">
                <a:solidFill>
                  <a:schemeClr val="bg1"/>
                </a:solidFill>
                <a:latin typeface="Times New Roman" charset="0"/>
                <a:hlinkClick r:id="rId5"/>
              </a:rPr>
              <a:t>http://www.naba.org</a:t>
            </a:r>
            <a:endParaRPr lang="en-US" altLang="en-US" sz="2800" b="0" i="0">
              <a:solidFill>
                <a:schemeClr val="bg1"/>
              </a:solidFill>
              <a:latin typeface="Times New Roman" charset="0"/>
            </a:endParaRPr>
          </a:p>
          <a:p>
            <a:pPr>
              <a:lnSpc>
                <a:spcPct val="75000"/>
              </a:lnSpc>
            </a:pPr>
            <a:endParaRPr lang="en-US" altLang="en-US" sz="2800" b="0" i="0">
              <a:solidFill>
                <a:schemeClr val="bg1"/>
              </a:solidFill>
              <a:latin typeface="Times New Roman" charset="0"/>
            </a:endParaRPr>
          </a:p>
          <a:p>
            <a:pPr>
              <a:lnSpc>
                <a:spcPct val="75000"/>
              </a:lnSpc>
            </a:pPr>
            <a:r>
              <a:rPr lang="en-US" altLang="en-US" sz="2800" b="0" i="0">
                <a:solidFill>
                  <a:schemeClr val="bg1"/>
                </a:solidFill>
                <a:latin typeface="Times New Roman" charset="0"/>
                <a:hlinkClick r:id="rId6"/>
              </a:rPr>
              <a:t>http://monarchwatch.org</a:t>
            </a:r>
            <a:endParaRPr lang="en-US" altLang="en-US" sz="2800" b="0" i="0">
              <a:solidFill>
                <a:schemeClr val="bg1"/>
              </a:solidFill>
              <a:latin typeface="Times New Roman" charset="0"/>
            </a:endParaRPr>
          </a:p>
          <a:p>
            <a:pPr>
              <a:lnSpc>
                <a:spcPct val="75000"/>
              </a:lnSpc>
            </a:pPr>
            <a:endParaRPr lang="en-US" altLang="en-US" sz="2800" b="0" i="0">
              <a:solidFill>
                <a:schemeClr val="bg1"/>
              </a:solidFill>
              <a:latin typeface="Times New Roman" charset="0"/>
            </a:endParaRPr>
          </a:p>
          <a:p>
            <a:pPr>
              <a:lnSpc>
                <a:spcPct val="75000"/>
              </a:lnSpc>
            </a:pPr>
            <a:r>
              <a:rPr lang="en-US" altLang="en-US" sz="2800" b="0" i="0">
                <a:solidFill>
                  <a:schemeClr val="bg1"/>
                </a:solidFill>
                <a:latin typeface="Times New Roman" charset="0"/>
                <a:hlinkClick r:id="rId7"/>
              </a:rPr>
              <a:t>http://www.butterflybreeders.com</a:t>
            </a:r>
            <a:endParaRPr lang="en-US" altLang="en-US" sz="2800" b="0" i="0">
              <a:solidFill>
                <a:schemeClr val="bg1"/>
              </a:solidFill>
              <a:latin typeface="Times New Roman" charset="0"/>
            </a:endParaRPr>
          </a:p>
          <a:p>
            <a:pPr>
              <a:lnSpc>
                <a:spcPct val="75000"/>
              </a:lnSpc>
            </a:pPr>
            <a:endParaRPr lang="en-US" altLang="en-US" sz="2800" b="0" i="0">
              <a:solidFill>
                <a:schemeClr val="bg1"/>
              </a:solidFill>
              <a:latin typeface="Times New Roman" charset="0"/>
            </a:endParaRPr>
          </a:p>
          <a:p>
            <a:pPr>
              <a:lnSpc>
                <a:spcPct val="75000"/>
              </a:lnSpc>
            </a:pPr>
            <a:r>
              <a:rPr lang="en-US" altLang="en-US" sz="2800" b="0" i="0">
                <a:solidFill>
                  <a:schemeClr val="bg1"/>
                </a:solidFill>
                <a:latin typeface="Times New Roman" charset="0"/>
                <a:hlinkClick r:id="rId8"/>
              </a:rPr>
              <a:t>http://www.monarchlab.umn.edu/</a:t>
            </a:r>
            <a:endParaRPr lang="en-US" altLang="en-US" sz="2800" b="0" i="0">
              <a:solidFill>
                <a:schemeClr val="bg1"/>
              </a:solidFill>
              <a:latin typeface="Times New Roman" charset="0"/>
            </a:endParaRPr>
          </a:p>
          <a:p>
            <a:pPr>
              <a:lnSpc>
                <a:spcPct val="75000"/>
              </a:lnSpc>
            </a:pPr>
            <a:endParaRPr lang="en-US" altLang="en-US" sz="2800" b="0" i="0">
              <a:solidFill>
                <a:schemeClr val="bg1"/>
              </a:solidFill>
              <a:latin typeface="Times New Roman" charset="0"/>
            </a:endParaRPr>
          </a:p>
          <a:p>
            <a:pPr>
              <a:lnSpc>
                <a:spcPct val="75000"/>
              </a:lnSpc>
            </a:pPr>
            <a:r>
              <a:rPr lang="en-US" altLang="en-US" sz="2800" b="0" i="0">
                <a:solidFill>
                  <a:schemeClr val="bg1"/>
                </a:solidFill>
                <a:latin typeface="Times New Roman" charset="0"/>
                <a:hlinkClick r:id="rId9"/>
              </a:rPr>
              <a:t>http://portalproductions.com/h/resource.html</a:t>
            </a:r>
            <a:endParaRPr lang="en-US" altLang="en-US" sz="2800" b="0" i="0">
              <a:solidFill>
                <a:schemeClr val="bg1"/>
              </a:solidFill>
              <a:latin typeface="Times New Roman" charset="0"/>
            </a:endParaRPr>
          </a:p>
          <a:p>
            <a:pPr>
              <a:lnSpc>
                <a:spcPct val="75000"/>
              </a:lnSpc>
            </a:pPr>
            <a:endParaRPr lang="en-US" altLang="en-US" sz="2800" b="0" i="0">
              <a:solidFill>
                <a:schemeClr val="bg1"/>
              </a:solidFill>
              <a:latin typeface="Times New Roman" charset="0"/>
            </a:endParaRPr>
          </a:p>
          <a:p>
            <a:pPr>
              <a:lnSpc>
                <a:spcPct val="75000"/>
              </a:lnSpc>
            </a:pPr>
            <a:endParaRPr lang="en-US" altLang="en-US" sz="2800" b="0" i="0">
              <a:solidFill>
                <a:schemeClr val="bg1"/>
              </a:solidFill>
              <a:latin typeface="Times New Roman" charset="0"/>
            </a:endParaRPr>
          </a:p>
          <a:p>
            <a:endParaRPr lang="en-US" altLang="en-US" sz="2800" b="0" i="0">
              <a:solidFill>
                <a:schemeClr val="bg1"/>
              </a:solidFill>
              <a:latin typeface="Times New Roman" charset="0"/>
            </a:endParaRPr>
          </a:p>
        </p:txBody>
      </p:sp>
      <p:pic>
        <p:nvPicPr>
          <p:cNvPr id="271365" name="Picture 5" descr="AQULEGIA"/>
          <p:cNvPicPr>
            <a:picLocks noChangeAspect="1" noChangeArrowheads="1"/>
          </p:cNvPicPr>
          <p:nvPr/>
        </p:nvPicPr>
        <p:blipFill>
          <a:blip r:embed="rId10">
            <a:lum bright="-12000" contrast="20000"/>
            <a:extLst>
              <a:ext uri="{28A0092B-C50C-407E-A947-70E740481C1C}">
                <a14:useLocalDpi xmlns:a14="http://schemas.microsoft.com/office/drawing/2010/main" val="0"/>
              </a:ext>
            </a:extLst>
          </a:blip>
          <a:srcRect/>
          <a:stretch>
            <a:fillRect/>
          </a:stretch>
        </p:blipFill>
        <p:spPr bwMode="auto">
          <a:xfrm>
            <a:off x="6019800" y="1295400"/>
            <a:ext cx="2592388" cy="3962400"/>
          </a:xfrm>
          <a:prstGeom prst="rect">
            <a:avLst/>
          </a:prstGeom>
          <a:noFill/>
          <a:extLst>
            <a:ext uri="{909E8E84-426E-40DD-AFC4-6F175D3DCCD1}">
              <a14:hiddenFill xmlns:a14="http://schemas.microsoft.com/office/drawing/2010/main">
                <a:solidFill>
                  <a:srgbClr val="FFFFFF"/>
                </a:solidFill>
              </a14:hiddenFill>
            </a:ext>
          </a:extLst>
        </p:spPr>
      </p:pic>
      <p:sp>
        <p:nvSpPr>
          <p:cNvPr id="271367" name="Rectangle 7"/>
          <p:cNvSpPr>
            <a:spLocks noChangeArrowheads="1"/>
          </p:cNvSpPr>
          <p:nvPr/>
        </p:nvSpPr>
        <p:spPr bwMode="auto">
          <a:xfrm>
            <a:off x="5867400" y="5334000"/>
            <a:ext cx="2971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r>
              <a:rPr lang="en-US" altLang="en-US" sz="1800" i="0">
                <a:solidFill>
                  <a:srgbClr val="FFFF00"/>
                </a:solidFill>
                <a:latin typeface="GoudyOlSt BT" charset="0"/>
              </a:rPr>
              <a:t>Aquilegia canadensis</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p:cNvSpPr>
          <p:nvPr>
            <p:ph type="sldNum" sz="quarter" idx="12"/>
          </p:nvPr>
        </p:nvSpPr>
        <p:spPr/>
        <p:txBody>
          <a:bodyPr/>
          <a:lstStyle/>
          <a:p>
            <a:fld id="{4E118134-5347-744C-BBFD-E979A7242A27}" type="slidenum">
              <a:rPr lang="en-US" altLang="en-US"/>
              <a:pPr/>
              <a:t>71</a:t>
            </a:fld>
            <a:endParaRPr lang="en-US" altLang="en-US"/>
          </a:p>
        </p:txBody>
      </p:sp>
      <p:sp>
        <p:nvSpPr>
          <p:cNvPr id="663554" name="Rectangle 2"/>
          <p:cNvSpPr>
            <a:spLocks noGrp="1" noChangeArrowheads="1"/>
          </p:cNvSpPr>
          <p:nvPr>
            <p:ph type="title"/>
          </p:nvPr>
        </p:nvSpPr>
        <p:spPr>
          <a:xfrm>
            <a:off x="914400" y="685800"/>
            <a:ext cx="6324600" cy="1219200"/>
          </a:xfrm>
        </p:spPr>
        <p:txBody>
          <a:bodyPr/>
          <a:lstStyle/>
          <a:p>
            <a:r>
              <a:rPr lang="en-US" altLang="en-US" sz="3600" b="1">
                <a:solidFill>
                  <a:srgbClr val="FFFF00"/>
                </a:solidFill>
                <a:effectLst>
                  <a:outerShdw blurRad="38100" dist="38100" dir="2700000" algn="tl">
                    <a:srgbClr val="000000"/>
                  </a:outerShdw>
                </a:effectLst>
                <a:latin typeface="GoudyOlSt BT" charset="0"/>
              </a:rPr>
              <a:t>Gardening To Attract </a:t>
            </a:r>
            <a:br>
              <a:rPr lang="en-US" altLang="en-US" sz="3600" b="1">
                <a:solidFill>
                  <a:srgbClr val="FFFF00"/>
                </a:solidFill>
                <a:effectLst>
                  <a:outerShdw blurRad="38100" dist="38100" dir="2700000" algn="tl">
                    <a:srgbClr val="000000"/>
                  </a:outerShdw>
                </a:effectLst>
                <a:latin typeface="GoudyOlSt BT" charset="0"/>
              </a:rPr>
            </a:br>
            <a:r>
              <a:rPr lang="en-US" altLang="en-US" sz="3600" b="1">
                <a:solidFill>
                  <a:srgbClr val="FFFF00"/>
                </a:solidFill>
                <a:effectLst>
                  <a:outerShdw blurRad="38100" dist="38100" dir="2700000" algn="tl">
                    <a:srgbClr val="000000"/>
                  </a:outerShdw>
                </a:effectLst>
                <a:latin typeface="GoudyOlSt BT" charset="0"/>
              </a:rPr>
              <a:t>Butterflies &amp; Hummingbirds  </a:t>
            </a:r>
            <a:r>
              <a:rPr lang="en-US" altLang="en-US" sz="5400" b="1">
                <a:solidFill>
                  <a:srgbClr val="FFFF00"/>
                </a:solidFill>
                <a:effectLst>
                  <a:outerShdw blurRad="38100" dist="38100" dir="2700000" algn="tl">
                    <a:srgbClr val="000000"/>
                  </a:outerShdw>
                </a:effectLst>
                <a:latin typeface="GoudyOlSt BT" charset="0"/>
              </a:rPr>
              <a:t/>
            </a:r>
            <a:br>
              <a:rPr lang="en-US" altLang="en-US" sz="5400" b="1">
                <a:solidFill>
                  <a:srgbClr val="FFFF00"/>
                </a:solidFill>
                <a:effectLst>
                  <a:outerShdw blurRad="38100" dist="38100" dir="2700000" algn="tl">
                    <a:srgbClr val="000000"/>
                  </a:outerShdw>
                </a:effectLst>
                <a:latin typeface="GoudyOlSt BT" charset="0"/>
              </a:rPr>
            </a:br>
            <a:r>
              <a:rPr lang="en-US" altLang="en-US" sz="2000" b="1">
                <a:solidFill>
                  <a:srgbClr val="FFFF00"/>
                </a:solidFill>
                <a:effectLst>
                  <a:outerShdw blurRad="38100" dist="38100" dir="2700000" algn="tl">
                    <a:srgbClr val="000000"/>
                  </a:outerShdw>
                </a:effectLst>
                <a:latin typeface="GoudyOlSt BT" charset="0"/>
              </a:rPr>
              <a:t>Part 2: About Butterflies, Native Butterfly Species &amp; Nectiferous Plants </a:t>
            </a:r>
          </a:p>
        </p:txBody>
      </p:sp>
      <p:sp>
        <p:nvSpPr>
          <p:cNvPr id="663555" name="Rectangle 3"/>
          <p:cNvSpPr>
            <a:spLocks noGrp="1" noChangeArrowheads="1"/>
          </p:cNvSpPr>
          <p:nvPr>
            <p:ph sz="quarter" idx="3"/>
          </p:nvPr>
        </p:nvSpPr>
        <p:spPr>
          <a:xfrm>
            <a:off x="914400" y="2438400"/>
            <a:ext cx="7239000" cy="914400"/>
          </a:xfrm>
        </p:spPr>
        <p:txBody>
          <a:bodyPr/>
          <a:lstStyle/>
          <a:p>
            <a:pPr algn="ctr">
              <a:lnSpc>
                <a:spcPct val="70000"/>
              </a:lnSpc>
              <a:buFontTx/>
              <a:buNone/>
            </a:pPr>
            <a:r>
              <a:rPr lang="en-US" altLang="en-US" sz="1800" b="1">
                <a:solidFill>
                  <a:schemeClr val="hlink"/>
                </a:solidFill>
                <a:latin typeface="Bernhard Modern Roman" charset="0"/>
              </a:rPr>
              <a:t>By Paul A. Thomas, </a:t>
            </a:r>
          </a:p>
          <a:p>
            <a:pPr algn="ctr">
              <a:lnSpc>
                <a:spcPct val="70000"/>
              </a:lnSpc>
              <a:buFontTx/>
              <a:buNone/>
            </a:pPr>
            <a:r>
              <a:rPr lang="en-US" altLang="en-US" sz="1800" b="1">
                <a:solidFill>
                  <a:schemeClr val="hlink"/>
                </a:solidFill>
                <a:latin typeface="Bernhard Modern Roman" charset="0"/>
              </a:rPr>
              <a:t>Department of Horticulture, </a:t>
            </a:r>
          </a:p>
          <a:p>
            <a:pPr algn="ctr">
              <a:lnSpc>
                <a:spcPct val="70000"/>
              </a:lnSpc>
              <a:buFontTx/>
              <a:buNone/>
            </a:pPr>
            <a:r>
              <a:rPr lang="en-US" altLang="en-US" sz="1800" b="1">
                <a:solidFill>
                  <a:schemeClr val="hlink"/>
                </a:solidFill>
                <a:latin typeface="Bernhard Modern Roman" charset="0"/>
              </a:rPr>
              <a:t>College Of Agricultural and Environmental Sciences</a:t>
            </a:r>
          </a:p>
        </p:txBody>
      </p:sp>
      <p:pic>
        <p:nvPicPr>
          <p:cNvPr id="663556" name="Picture 4" descr="set1_00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79725" y="3984625"/>
            <a:ext cx="3382963" cy="2263775"/>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663557" name="Picture 5" descr="zebraswallowtai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3657600"/>
            <a:ext cx="1752600" cy="2590800"/>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663558" name="Picture 6" descr="TigerSwallowtai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15000" y="3657600"/>
            <a:ext cx="1676400" cy="2590800"/>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663559" name="Picture 7" descr="Hort-ico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10400" y="609600"/>
            <a:ext cx="1219200" cy="90646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3"/>
          <p:cNvSpPr>
            <a:spLocks noGrp="1"/>
          </p:cNvSpPr>
          <p:nvPr>
            <p:ph type="sldNum" sz="quarter" idx="12"/>
          </p:nvPr>
        </p:nvSpPr>
        <p:spPr/>
        <p:txBody>
          <a:bodyPr/>
          <a:lstStyle/>
          <a:p>
            <a:fld id="{0E127AA5-FBE6-834E-8A59-AC913A4F511A}" type="slidenum">
              <a:rPr lang="en-US" altLang="en-US"/>
              <a:pPr/>
              <a:t>72</a:t>
            </a:fld>
            <a:endParaRPr lang="en-US" altLang="en-US"/>
          </a:p>
        </p:txBody>
      </p:sp>
      <p:pic>
        <p:nvPicPr>
          <p:cNvPr id="822275" name="Picture 3" descr="Stuartpas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81600" y="1219200"/>
            <a:ext cx="3429000" cy="2571750"/>
          </a:xfrm>
          <a:prstGeom prst="rect">
            <a:avLst/>
          </a:prstGeom>
          <a:noFill/>
          <a:extLst>
            <a:ext uri="{909E8E84-426E-40DD-AFC4-6F175D3DCCD1}">
              <a14:hiddenFill xmlns:a14="http://schemas.microsoft.com/office/drawing/2010/main">
                <a:solidFill>
                  <a:srgbClr val="FFFFFF"/>
                </a:solidFill>
              </a14:hiddenFill>
            </a:ext>
          </a:extLst>
        </p:spPr>
      </p:pic>
      <p:pic>
        <p:nvPicPr>
          <p:cNvPr id="822276" name="Picture 4" descr="Averynet4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1600" y="3962400"/>
            <a:ext cx="3505200" cy="2574925"/>
          </a:xfrm>
          <a:prstGeom prst="rect">
            <a:avLst/>
          </a:prstGeom>
          <a:noFill/>
          <a:extLst>
            <a:ext uri="{909E8E84-426E-40DD-AFC4-6F175D3DCCD1}">
              <a14:hiddenFill xmlns:a14="http://schemas.microsoft.com/office/drawing/2010/main">
                <a:solidFill>
                  <a:srgbClr val="FFFFFF"/>
                </a:solidFill>
              </a14:hiddenFill>
            </a:ext>
          </a:extLst>
        </p:spPr>
      </p:pic>
      <p:sp>
        <p:nvSpPr>
          <p:cNvPr id="822277" name="Rectangle 5"/>
          <p:cNvSpPr>
            <a:spLocks noChangeArrowheads="1"/>
          </p:cNvSpPr>
          <p:nvPr/>
        </p:nvSpPr>
        <p:spPr bwMode="auto">
          <a:xfrm>
            <a:off x="304800" y="1219200"/>
            <a:ext cx="4800600" cy="5643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altLang="en-US" sz="2800" b="0" i="0">
                <a:solidFill>
                  <a:schemeClr val="bg1"/>
                </a:solidFill>
                <a:latin typeface="Times New Roman" charset="0"/>
              </a:rPr>
              <a:t>Capturing and killing butterflies for collections is not an ideal way to teach children respect for life .  </a:t>
            </a:r>
          </a:p>
          <a:p>
            <a:endParaRPr lang="en-US" altLang="en-US" sz="2800" b="0" i="0">
              <a:solidFill>
                <a:schemeClr val="bg1"/>
              </a:solidFill>
              <a:latin typeface="Times New Roman" charset="0"/>
            </a:endParaRPr>
          </a:p>
          <a:p>
            <a:r>
              <a:rPr lang="en-US" altLang="en-US" sz="2800" b="0" i="0">
                <a:solidFill>
                  <a:schemeClr val="bg1"/>
                </a:solidFill>
                <a:latin typeface="Times New Roman" charset="0"/>
              </a:rPr>
              <a:t>Observing caterpillars on native plant materials and / or in the garden is more appropriate.  If you must capture a butterfly, use a cheesecloth net. Once observations are finished, release the insect carefully.</a:t>
            </a:r>
          </a:p>
          <a:p>
            <a:endParaRPr lang="en-US" altLang="en-US" sz="2800" b="0" i="0">
              <a:solidFill>
                <a:schemeClr val="bg1"/>
              </a:solidFill>
              <a:latin typeface="Times New Roman" charset="0"/>
            </a:endParaRPr>
          </a:p>
        </p:txBody>
      </p:sp>
      <p:sp>
        <p:nvSpPr>
          <p:cNvPr id="822278" name="Rectangle 6"/>
          <p:cNvSpPr>
            <a:spLocks noChangeArrowheads="1"/>
          </p:cNvSpPr>
          <p:nvPr/>
        </p:nvSpPr>
        <p:spPr bwMode="auto">
          <a:xfrm>
            <a:off x="1538288" y="241300"/>
            <a:ext cx="6142037"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4400" b="0" i="0">
                <a:solidFill>
                  <a:srgbClr val="FFFF00"/>
                </a:solidFill>
                <a:latin typeface="Times New Roman" charset="0"/>
              </a:rPr>
              <a:t>Butterfly Garden Etiquette</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3"/>
          <p:cNvSpPr>
            <a:spLocks noGrp="1"/>
          </p:cNvSpPr>
          <p:nvPr>
            <p:ph type="sldNum" sz="quarter" idx="12"/>
          </p:nvPr>
        </p:nvSpPr>
        <p:spPr/>
        <p:txBody>
          <a:bodyPr/>
          <a:lstStyle/>
          <a:p>
            <a:fld id="{28EDDF9B-7BEC-564E-A9CE-40C15E238B6D}" type="slidenum">
              <a:rPr lang="en-US" altLang="en-US"/>
              <a:pPr/>
              <a:t>73</a:t>
            </a:fld>
            <a:endParaRPr lang="en-US" altLang="en-US"/>
          </a:p>
        </p:txBody>
      </p:sp>
      <p:sp>
        <p:nvSpPr>
          <p:cNvPr id="823298" name="Rectangle 2"/>
          <p:cNvSpPr>
            <a:spLocks noChangeArrowheads="1"/>
          </p:cNvSpPr>
          <p:nvPr/>
        </p:nvSpPr>
        <p:spPr bwMode="auto">
          <a:xfrm>
            <a:off x="1524000" y="152400"/>
            <a:ext cx="6142038"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4400" b="0" i="0">
                <a:solidFill>
                  <a:srgbClr val="FFFF00"/>
                </a:solidFill>
                <a:latin typeface="Times New Roman" charset="0"/>
              </a:rPr>
              <a:t>Butterfly Garden Etiquette</a:t>
            </a:r>
          </a:p>
        </p:txBody>
      </p:sp>
      <p:pic>
        <p:nvPicPr>
          <p:cNvPr id="823299" name="Picture 3" descr="averyja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10200" y="1143000"/>
            <a:ext cx="3302000" cy="4402138"/>
          </a:xfrm>
          <a:prstGeom prst="rect">
            <a:avLst/>
          </a:prstGeom>
          <a:noFill/>
          <a:extLst>
            <a:ext uri="{909E8E84-426E-40DD-AFC4-6F175D3DCCD1}">
              <a14:hiddenFill xmlns:a14="http://schemas.microsoft.com/office/drawing/2010/main">
                <a:solidFill>
                  <a:srgbClr val="FFFFFF"/>
                </a:solidFill>
              </a14:hiddenFill>
            </a:ext>
          </a:extLst>
        </p:spPr>
      </p:pic>
      <p:sp>
        <p:nvSpPr>
          <p:cNvPr id="823300" name="Rectangle 4"/>
          <p:cNvSpPr>
            <a:spLocks noChangeArrowheads="1"/>
          </p:cNvSpPr>
          <p:nvPr/>
        </p:nvSpPr>
        <p:spPr bwMode="auto">
          <a:xfrm>
            <a:off x="381000" y="1295400"/>
            <a:ext cx="4876800" cy="4789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marL="457200" indent="-457200">
              <a:defRPr sz="2400">
                <a:solidFill>
                  <a:schemeClr val="tx1"/>
                </a:solidFill>
                <a:latin typeface="Times New Roman" charset="0"/>
              </a:defRPr>
            </a:lvl1pPr>
            <a:lvl2pPr marL="914400" indent="-457200">
              <a:defRPr sz="2400">
                <a:solidFill>
                  <a:schemeClr val="tx1"/>
                </a:solidFill>
                <a:latin typeface="Times New Roman" charset="0"/>
              </a:defRPr>
            </a:lvl2pPr>
            <a:lvl3pPr marL="1371600" indent="-457200">
              <a:defRPr sz="2400">
                <a:solidFill>
                  <a:schemeClr val="tx1"/>
                </a:solidFill>
                <a:latin typeface="Times New Roman" charset="0"/>
              </a:defRPr>
            </a:lvl3pPr>
            <a:lvl4pPr marL="1828800" indent="-457200">
              <a:defRPr sz="2400">
                <a:solidFill>
                  <a:schemeClr val="tx1"/>
                </a:solidFill>
                <a:latin typeface="Times New Roman" charset="0"/>
              </a:defRPr>
            </a:lvl4pPr>
            <a:lvl5pPr marL="2286000" indent="-457200">
              <a:defRPr sz="2400">
                <a:solidFill>
                  <a:schemeClr val="tx1"/>
                </a:solidFill>
                <a:latin typeface="Times New Roman" charset="0"/>
              </a:defRPr>
            </a:lvl5pPr>
            <a:lvl6pPr marL="2743200" indent="-457200" fontAlgn="base">
              <a:spcBef>
                <a:spcPct val="0"/>
              </a:spcBef>
              <a:spcAft>
                <a:spcPct val="0"/>
              </a:spcAft>
              <a:defRPr sz="2400">
                <a:solidFill>
                  <a:schemeClr val="tx1"/>
                </a:solidFill>
                <a:latin typeface="Times New Roman" charset="0"/>
              </a:defRPr>
            </a:lvl6pPr>
            <a:lvl7pPr marL="3200400" indent="-457200" fontAlgn="base">
              <a:spcBef>
                <a:spcPct val="0"/>
              </a:spcBef>
              <a:spcAft>
                <a:spcPct val="0"/>
              </a:spcAft>
              <a:defRPr sz="2400">
                <a:solidFill>
                  <a:schemeClr val="tx1"/>
                </a:solidFill>
                <a:latin typeface="Times New Roman" charset="0"/>
              </a:defRPr>
            </a:lvl7pPr>
            <a:lvl8pPr marL="3657600" indent="-457200" fontAlgn="base">
              <a:spcBef>
                <a:spcPct val="0"/>
              </a:spcBef>
              <a:spcAft>
                <a:spcPct val="0"/>
              </a:spcAft>
              <a:defRPr sz="2400">
                <a:solidFill>
                  <a:schemeClr val="tx1"/>
                </a:solidFill>
                <a:latin typeface="Times New Roman" charset="0"/>
              </a:defRPr>
            </a:lvl8pPr>
            <a:lvl9pPr marL="4114800" indent="-457200" fontAlgn="base">
              <a:spcBef>
                <a:spcPct val="0"/>
              </a:spcBef>
              <a:spcAft>
                <a:spcPct val="0"/>
              </a:spcAft>
              <a:defRPr sz="2400">
                <a:solidFill>
                  <a:schemeClr val="tx1"/>
                </a:solidFill>
                <a:latin typeface="Times New Roman" charset="0"/>
              </a:defRPr>
            </a:lvl9pPr>
          </a:lstStyle>
          <a:p>
            <a:pPr>
              <a:buFontTx/>
              <a:buAutoNum type="arabicParenR"/>
            </a:pPr>
            <a:r>
              <a:rPr lang="en-US" altLang="en-US" sz="2800" b="0" i="0">
                <a:solidFill>
                  <a:schemeClr val="bg1"/>
                </a:solidFill>
              </a:rPr>
              <a:t>If you wish to contain a  butterfly, hold it at the base of the wings so as not to damage the fragile edges of the wings. Avoid rubbing off scales or putting force on the butterfly’s legs.</a:t>
            </a:r>
          </a:p>
          <a:p>
            <a:pPr>
              <a:buFontTx/>
              <a:buAutoNum type="arabicParenR"/>
            </a:pPr>
            <a:endParaRPr lang="en-US" altLang="en-US" sz="2800" b="0" i="0">
              <a:solidFill>
                <a:schemeClr val="bg1"/>
              </a:solidFill>
            </a:endParaRPr>
          </a:p>
          <a:p>
            <a:pPr>
              <a:buFontTx/>
              <a:buAutoNum type="arabicParenR"/>
            </a:pPr>
            <a:r>
              <a:rPr lang="en-US" altLang="en-US" sz="2800" b="0" i="0">
                <a:solidFill>
                  <a:schemeClr val="bg1"/>
                </a:solidFill>
              </a:rPr>
              <a:t>Release the butterfly by removing the cap and setting the jar on it’s side.</a:t>
            </a:r>
            <a:r>
              <a:rPr lang="en-US" altLang="en-US" b="0" i="0">
                <a:solidFill>
                  <a:schemeClr val="bg1"/>
                </a:solidFill>
              </a:rPr>
              <a:t>  </a:t>
            </a:r>
          </a:p>
        </p:txBody>
      </p:sp>
      <p:sp>
        <p:nvSpPr>
          <p:cNvPr id="823301" name="Rectangle 5"/>
          <p:cNvSpPr>
            <a:spLocks noChangeArrowheads="1"/>
          </p:cNvSpPr>
          <p:nvPr/>
        </p:nvSpPr>
        <p:spPr bwMode="auto">
          <a:xfrm>
            <a:off x="4876800" y="5562600"/>
            <a:ext cx="41148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r>
              <a:rPr lang="en-US" altLang="en-US" sz="2000" b="0">
                <a:solidFill>
                  <a:srgbClr val="FFFF00"/>
                </a:solidFill>
                <a:latin typeface="GoudyOlSt BT" charset="0"/>
              </a:rPr>
              <a:t>Large plastic jars are best as they have a large volume of air</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3"/>
          <p:cNvSpPr>
            <a:spLocks noGrp="1"/>
          </p:cNvSpPr>
          <p:nvPr>
            <p:ph type="sldNum" sz="quarter" idx="12"/>
          </p:nvPr>
        </p:nvSpPr>
        <p:spPr/>
        <p:txBody>
          <a:bodyPr/>
          <a:lstStyle/>
          <a:p>
            <a:fld id="{41DEEBBB-E3DC-9241-9A32-7AC00D5CDFE7}" type="slidenum">
              <a:rPr lang="en-US" altLang="en-US"/>
              <a:pPr/>
              <a:t>74</a:t>
            </a:fld>
            <a:endParaRPr lang="en-US" altLang="en-US"/>
          </a:p>
        </p:txBody>
      </p:sp>
      <p:sp>
        <p:nvSpPr>
          <p:cNvPr id="825346" name="Text Box 2"/>
          <p:cNvSpPr txBox="1">
            <a:spLocks noChangeArrowheads="1"/>
          </p:cNvSpPr>
          <p:nvPr/>
        </p:nvSpPr>
        <p:spPr bwMode="auto">
          <a:xfrm>
            <a:off x="2895600" y="1371600"/>
            <a:ext cx="3013075"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i="0">
                <a:solidFill>
                  <a:srgbClr val="FFFF00"/>
                </a:solidFill>
                <a:latin typeface="Times New Roman" charset="0"/>
              </a:rPr>
              <a:t>Phylum:  </a:t>
            </a:r>
            <a:r>
              <a:rPr lang="en-US" altLang="en-US" i="0">
                <a:solidFill>
                  <a:schemeClr val="hlink"/>
                </a:solidFill>
                <a:latin typeface="Times New Roman" charset="0"/>
              </a:rPr>
              <a:t>Arthropoda</a:t>
            </a:r>
          </a:p>
          <a:p>
            <a:r>
              <a:rPr lang="en-US" altLang="en-US" i="0">
                <a:solidFill>
                  <a:srgbClr val="FFFF00"/>
                </a:solidFill>
                <a:latin typeface="Times New Roman" charset="0"/>
              </a:rPr>
              <a:t>Class:  </a:t>
            </a:r>
            <a:r>
              <a:rPr lang="en-US" altLang="en-US" i="0">
                <a:solidFill>
                  <a:schemeClr val="hlink"/>
                </a:solidFill>
                <a:latin typeface="Times New Roman" charset="0"/>
              </a:rPr>
              <a:t>Insecta</a:t>
            </a:r>
          </a:p>
          <a:p>
            <a:r>
              <a:rPr lang="en-US" altLang="en-US" i="0">
                <a:solidFill>
                  <a:srgbClr val="FFFF00"/>
                </a:solidFill>
                <a:latin typeface="Times New Roman" charset="0"/>
              </a:rPr>
              <a:t>Order:  </a:t>
            </a:r>
            <a:r>
              <a:rPr lang="en-US" altLang="en-US" i="0">
                <a:solidFill>
                  <a:schemeClr val="hlink"/>
                </a:solidFill>
                <a:latin typeface="Times New Roman" charset="0"/>
              </a:rPr>
              <a:t>Lepidoptera</a:t>
            </a:r>
          </a:p>
        </p:txBody>
      </p:sp>
      <p:sp>
        <p:nvSpPr>
          <p:cNvPr id="825347" name="Text Box 3"/>
          <p:cNvSpPr txBox="1">
            <a:spLocks noChangeArrowheads="1"/>
          </p:cNvSpPr>
          <p:nvPr/>
        </p:nvSpPr>
        <p:spPr bwMode="auto">
          <a:xfrm>
            <a:off x="304800" y="3175000"/>
            <a:ext cx="5675313" cy="368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b="0" i="0">
                <a:solidFill>
                  <a:srgbClr val="FFFF00"/>
                </a:solidFill>
                <a:latin typeface="Times New Roman" charset="0"/>
              </a:rPr>
              <a:t>Papilionoidae  - </a:t>
            </a:r>
            <a:r>
              <a:rPr lang="en-US" altLang="en-US" b="0" i="0">
                <a:solidFill>
                  <a:schemeClr val="hlink"/>
                </a:solidFill>
                <a:latin typeface="Times New Roman" charset="0"/>
              </a:rPr>
              <a:t>True Butterflies</a:t>
            </a:r>
          </a:p>
          <a:p>
            <a:endParaRPr lang="en-US" altLang="en-US" b="0" i="0">
              <a:solidFill>
                <a:srgbClr val="FFFF00"/>
              </a:solidFill>
              <a:latin typeface="Times New Roman" charset="0"/>
            </a:endParaRPr>
          </a:p>
          <a:p>
            <a:endParaRPr lang="en-US" altLang="en-US" b="0" i="0">
              <a:solidFill>
                <a:srgbClr val="FFFF00"/>
              </a:solidFill>
              <a:latin typeface="Times New Roman" charset="0"/>
            </a:endParaRPr>
          </a:p>
          <a:p>
            <a:r>
              <a:rPr lang="en-US" altLang="en-US" b="0" i="0">
                <a:solidFill>
                  <a:srgbClr val="FFFF00"/>
                </a:solidFill>
                <a:latin typeface="Times New Roman" charset="0"/>
              </a:rPr>
              <a:t>Papilionidae -   </a:t>
            </a:r>
            <a:r>
              <a:rPr lang="en-US" altLang="en-US" b="0" i="0">
                <a:solidFill>
                  <a:schemeClr val="hlink"/>
                </a:solidFill>
                <a:latin typeface="Times New Roman" charset="0"/>
              </a:rPr>
              <a:t>Swallowtails</a:t>
            </a:r>
          </a:p>
          <a:p>
            <a:r>
              <a:rPr lang="en-US" altLang="en-US" b="0" i="0">
                <a:solidFill>
                  <a:srgbClr val="FFFF00"/>
                </a:solidFill>
                <a:latin typeface="Times New Roman" charset="0"/>
              </a:rPr>
              <a:t>Pieridae -          </a:t>
            </a:r>
            <a:r>
              <a:rPr lang="en-US" altLang="en-US" b="0" i="0">
                <a:solidFill>
                  <a:schemeClr val="hlink"/>
                </a:solidFill>
                <a:latin typeface="Times New Roman" charset="0"/>
              </a:rPr>
              <a:t>White and Sulfurs</a:t>
            </a:r>
          </a:p>
          <a:p>
            <a:r>
              <a:rPr lang="en-US" altLang="en-US" b="0" i="0">
                <a:solidFill>
                  <a:srgbClr val="FFFF00"/>
                </a:solidFill>
                <a:latin typeface="Times New Roman" charset="0"/>
              </a:rPr>
              <a:t>Lycaenidae -     </a:t>
            </a:r>
            <a:r>
              <a:rPr lang="en-US" altLang="en-US" b="0" i="0">
                <a:solidFill>
                  <a:schemeClr val="hlink"/>
                </a:solidFill>
                <a:latin typeface="Times New Roman" charset="0"/>
              </a:rPr>
              <a:t>Blues, Hairstreaks, Coppers</a:t>
            </a:r>
          </a:p>
          <a:p>
            <a:r>
              <a:rPr lang="en-US" altLang="en-US" b="0" i="0">
                <a:solidFill>
                  <a:srgbClr val="FFFF00"/>
                </a:solidFill>
                <a:latin typeface="Times New Roman" charset="0"/>
              </a:rPr>
              <a:t>Libytheidae -    </a:t>
            </a:r>
            <a:r>
              <a:rPr lang="en-US" altLang="en-US" b="0" i="0">
                <a:solidFill>
                  <a:schemeClr val="hlink"/>
                </a:solidFill>
                <a:latin typeface="Times New Roman" charset="0"/>
              </a:rPr>
              <a:t>Snouts</a:t>
            </a:r>
          </a:p>
          <a:p>
            <a:r>
              <a:rPr lang="en-US" altLang="en-US" b="0" i="0">
                <a:solidFill>
                  <a:srgbClr val="FFFF00"/>
                </a:solidFill>
                <a:latin typeface="Times New Roman" charset="0"/>
              </a:rPr>
              <a:t>Nymphalidae -  </a:t>
            </a:r>
            <a:r>
              <a:rPr lang="en-US" altLang="en-US" b="0" i="0">
                <a:solidFill>
                  <a:schemeClr val="hlink"/>
                </a:solidFill>
                <a:latin typeface="Times New Roman" charset="0"/>
              </a:rPr>
              <a:t>Fritillaries, Crescents</a:t>
            </a:r>
          </a:p>
          <a:p>
            <a:r>
              <a:rPr lang="en-US" altLang="en-US" b="0" i="0">
                <a:solidFill>
                  <a:srgbClr val="FFFF00"/>
                </a:solidFill>
                <a:latin typeface="Times New Roman" charset="0"/>
              </a:rPr>
              <a:t>	              </a:t>
            </a:r>
            <a:r>
              <a:rPr lang="en-US" altLang="en-US" b="0" i="0">
                <a:solidFill>
                  <a:schemeClr val="hlink"/>
                </a:solidFill>
                <a:latin typeface="Times New Roman" charset="0"/>
              </a:rPr>
              <a:t>Satyrs, Milkweed Butterflies</a:t>
            </a:r>
          </a:p>
          <a:p>
            <a:endParaRPr lang="en-US" altLang="en-US" sz="2000" b="0" i="0">
              <a:solidFill>
                <a:srgbClr val="FFFF00"/>
              </a:solidFill>
              <a:latin typeface="Times New Roman" charset="0"/>
            </a:endParaRPr>
          </a:p>
        </p:txBody>
      </p:sp>
      <p:sp>
        <p:nvSpPr>
          <p:cNvPr id="825348" name="Text Box 4"/>
          <p:cNvSpPr txBox="1">
            <a:spLocks noChangeArrowheads="1"/>
          </p:cNvSpPr>
          <p:nvPr/>
        </p:nvSpPr>
        <p:spPr bwMode="auto">
          <a:xfrm>
            <a:off x="6032500" y="4267200"/>
            <a:ext cx="3111500" cy="2162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b="0" i="0">
                <a:solidFill>
                  <a:srgbClr val="FFFF00"/>
                </a:solidFill>
                <a:latin typeface="Times New Roman" charset="0"/>
              </a:rPr>
              <a:t>Hesperoidea  - </a:t>
            </a:r>
            <a:r>
              <a:rPr lang="en-US" altLang="en-US" b="0" i="0">
                <a:solidFill>
                  <a:schemeClr val="hlink"/>
                </a:solidFill>
                <a:latin typeface="Times New Roman" charset="0"/>
              </a:rPr>
              <a:t>Skippers</a:t>
            </a:r>
          </a:p>
          <a:p>
            <a:endParaRPr lang="en-US" altLang="en-US" b="0" i="0">
              <a:solidFill>
                <a:srgbClr val="FFFF00"/>
              </a:solidFill>
              <a:latin typeface="Times New Roman" charset="0"/>
            </a:endParaRPr>
          </a:p>
          <a:p>
            <a:endParaRPr lang="en-US" altLang="en-US" b="0" i="0">
              <a:solidFill>
                <a:srgbClr val="FFFF00"/>
              </a:solidFill>
              <a:latin typeface="Times New Roman" charset="0"/>
            </a:endParaRPr>
          </a:p>
          <a:p>
            <a:r>
              <a:rPr lang="en-US" altLang="en-US" b="0" i="0">
                <a:solidFill>
                  <a:srgbClr val="FFFF00"/>
                </a:solidFill>
                <a:latin typeface="Times New Roman" charset="0"/>
              </a:rPr>
              <a:t>Hesperioidea - </a:t>
            </a:r>
            <a:r>
              <a:rPr lang="en-US" altLang="en-US" b="0" i="0">
                <a:solidFill>
                  <a:schemeClr val="hlink"/>
                </a:solidFill>
                <a:latin typeface="Times New Roman" charset="0"/>
              </a:rPr>
              <a:t>Skippers</a:t>
            </a:r>
          </a:p>
          <a:p>
            <a:endParaRPr lang="en-US" altLang="en-US" sz="2000" b="0" i="0">
              <a:solidFill>
                <a:srgbClr val="FFFF00"/>
              </a:solidFill>
              <a:latin typeface="Times New Roman" charset="0"/>
            </a:endParaRPr>
          </a:p>
          <a:p>
            <a:endParaRPr lang="en-US" altLang="en-US" sz="2000" b="0" i="0">
              <a:solidFill>
                <a:srgbClr val="FFFF00"/>
              </a:solidFill>
              <a:latin typeface="Times New Roman" charset="0"/>
            </a:endParaRPr>
          </a:p>
        </p:txBody>
      </p:sp>
      <p:sp>
        <p:nvSpPr>
          <p:cNvPr id="825349" name="AutoShape 5"/>
          <p:cNvSpPr>
            <a:spLocks noChangeArrowheads="1"/>
          </p:cNvSpPr>
          <p:nvPr/>
        </p:nvSpPr>
        <p:spPr bwMode="auto">
          <a:xfrm>
            <a:off x="914400" y="3657600"/>
            <a:ext cx="304800" cy="685800"/>
          </a:xfrm>
          <a:prstGeom prst="downArrow">
            <a:avLst>
              <a:gd name="adj1" fmla="val 50000"/>
              <a:gd name="adj2" fmla="val 56250"/>
            </a:avLst>
          </a:prstGeom>
          <a:solidFill>
            <a:srgbClr val="00CCFF"/>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825350" name="AutoShape 6"/>
          <p:cNvSpPr>
            <a:spLocks noChangeArrowheads="1"/>
          </p:cNvSpPr>
          <p:nvPr/>
        </p:nvSpPr>
        <p:spPr bwMode="auto">
          <a:xfrm>
            <a:off x="6629400" y="4724400"/>
            <a:ext cx="381000" cy="685800"/>
          </a:xfrm>
          <a:prstGeom prst="downArrow">
            <a:avLst>
              <a:gd name="adj1" fmla="val 50000"/>
              <a:gd name="adj2" fmla="val 45000"/>
            </a:avLst>
          </a:prstGeom>
          <a:solidFill>
            <a:srgbClr val="00CCFF"/>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825351" name="Rectangle 7"/>
          <p:cNvSpPr>
            <a:spLocks noChangeArrowheads="1"/>
          </p:cNvSpPr>
          <p:nvPr/>
        </p:nvSpPr>
        <p:spPr bwMode="auto">
          <a:xfrm>
            <a:off x="1981200" y="228600"/>
            <a:ext cx="5057775"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4400" b="0" i="0">
                <a:solidFill>
                  <a:srgbClr val="FFFF00"/>
                </a:solidFill>
                <a:latin typeface="Times New Roman" charset="0"/>
              </a:rPr>
              <a:t>Butterflies and Moths</a:t>
            </a:r>
          </a:p>
        </p:txBody>
      </p:sp>
      <p:sp>
        <p:nvSpPr>
          <p:cNvPr id="825352" name="Line 8"/>
          <p:cNvSpPr>
            <a:spLocks noChangeShapeType="1"/>
          </p:cNvSpPr>
          <p:nvPr/>
        </p:nvSpPr>
        <p:spPr bwMode="auto">
          <a:xfrm flipH="1">
            <a:off x="1066800" y="2590800"/>
            <a:ext cx="2971800" cy="457200"/>
          </a:xfrm>
          <a:prstGeom prst="line">
            <a:avLst/>
          </a:prstGeom>
          <a:noFill/>
          <a:ln w="38100">
            <a:solidFill>
              <a:srgbClr val="00CC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825353" name="Freeform 9"/>
          <p:cNvSpPr>
            <a:spLocks/>
          </p:cNvSpPr>
          <p:nvPr/>
        </p:nvSpPr>
        <p:spPr bwMode="auto">
          <a:xfrm>
            <a:off x="4800600" y="2590800"/>
            <a:ext cx="1447800" cy="1600200"/>
          </a:xfrm>
          <a:custGeom>
            <a:avLst/>
            <a:gdLst>
              <a:gd name="T0" fmla="*/ 0 w 830"/>
              <a:gd name="T1" fmla="*/ 0 h 336"/>
              <a:gd name="T2" fmla="*/ 437 w 830"/>
              <a:gd name="T3" fmla="*/ 171 h 336"/>
              <a:gd name="T4" fmla="*/ 830 w 830"/>
              <a:gd name="T5" fmla="*/ 336 h 336"/>
            </a:gdLst>
            <a:ahLst/>
            <a:cxnLst>
              <a:cxn ang="0">
                <a:pos x="T0" y="T1"/>
              </a:cxn>
              <a:cxn ang="0">
                <a:pos x="T2" y="T3"/>
              </a:cxn>
              <a:cxn ang="0">
                <a:pos x="T4" y="T5"/>
              </a:cxn>
            </a:cxnLst>
            <a:rect l="0" t="0" r="r" b="b"/>
            <a:pathLst>
              <a:path w="830" h="336">
                <a:moveTo>
                  <a:pt x="0" y="0"/>
                </a:moveTo>
                <a:lnTo>
                  <a:pt x="437" y="171"/>
                </a:lnTo>
                <a:lnTo>
                  <a:pt x="830" y="336"/>
                </a:lnTo>
              </a:path>
            </a:pathLst>
          </a:custGeom>
          <a:noFill/>
          <a:ln w="38100">
            <a:solidFill>
              <a:srgbClr val="00CCFF"/>
            </a:solidFill>
            <a:round/>
            <a:headEnd type="none" w="med" len="me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pic>
        <p:nvPicPr>
          <p:cNvPr id="825354" name="Picture 10" descr="Lifecycles05"/>
          <p:cNvPicPr>
            <a:picLocks noChangeAspect="1" noChangeArrowheads="1"/>
          </p:cNvPicPr>
          <p:nvPr/>
        </p:nvPicPr>
        <p:blipFill>
          <a:blip r:embed="rId2">
            <a:lum bright="-4000" contrast="46000"/>
            <a:extLst>
              <a:ext uri="{28A0092B-C50C-407E-A947-70E740481C1C}">
                <a14:useLocalDpi xmlns:a14="http://schemas.microsoft.com/office/drawing/2010/main" val="0"/>
              </a:ext>
            </a:extLst>
          </a:blip>
          <a:srcRect/>
          <a:stretch>
            <a:fillRect/>
          </a:stretch>
        </p:blipFill>
        <p:spPr bwMode="auto">
          <a:xfrm>
            <a:off x="6400800" y="1447800"/>
            <a:ext cx="2325688" cy="25336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3"/>
          <p:cNvSpPr>
            <a:spLocks noGrp="1"/>
          </p:cNvSpPr>
          <p:nvPr>
            <p:ph type="sldNum" sz="quarter" idx="12"/>
          </p:nvPr>
        </p:nvSpPr>
        <p:spPr/>
        <p:txBody>
          <a:bodyPr/>
          <a:lstStyle/>
          <a:p>
            <a:fld id="{66245BC1-D524-CA41-820E-5C428DAFEC1E}" type="slidenum">
              <a:rPr lang="en-US" altLang="en-US"/>
              <a:pPr/>
              <a:t>75</a:t>
            </a:fld>
            <a:endParaRPr lang="en-US" altLang="en-US"/>
          </a:p>
        </p:txBody>
      </p:sp>
      <p:sp>
        <p:nvSpPr>
          <p:cNvPr id="826370" name="Text Box 2"/>
          <p:cNvSpPr txBox="1">
            <a:spLocks noChangeArrowheads="1"/>
          </p:cNvSpPr>
          <p:nvPr/>
        </p:nvSpPr>
        <p:spPr bwMode="auto">
          <a:xfrm>
            <a:off x="0" y="228600"/>
            <a:ext cx="9144000" cy="1431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r>
              <a:rPr lang="en-US" altLang="en-US" sz="4400" b="0" i="0">
                <a:solidFill>
                  <a:srgbClr val="FFFF00"/>
                </a:solidFill>
                <a:latin typeface="Times New Roman" charset="0"/>
              </a:rPr>
              <a:t>The Difference Between </a:t>
            </a:r>
          </a:p>
          <a:p>
            <a:pPr algn="ctr"/>
            <a:r>
              <a:rPr lang="en-US" altLang="en-US" sz="4400" b="0" i="0">
                <a:solidFill>
                  <a:srgbClr val="FFFF00"/>
                </a:solidFill>
                <a:latin typeface="Times New Roman" charset="0"/>
              </a:rPr>
              <a:t>Butterflies and Moths</a:t>
            </a:r>
          </a:p>
        </p:txBody>
      </p:sp>
      <p:sp>
        <p:nvSpPr>
          <p:cNvPr id="826371" name="Text Box 3"/>
          <p:cNvSpPr txBox="1">
            <a:spLocks noChangeArrowheads="1"/>
          </p:cNvSpPr>
          <p:nvPr/>
        </p:nvSpPr>
        <p:spPr bwMode="auto">
          <a:xfrm>
            <a:off x="990600" y="2646363"/>
            <a:ext cx="3184525" cy="393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nSpc>
                <a:spcPct val="75000"/>
              </a:lnSpc>
            </a:pPr>
            <a:r>
              <a:rPr lang="en-US" altLang="en-US" b="0" i="0">
                <a:solidFill>
                  <a:schemeClr val="bg1"/>
                </a:solidFill>
                <a:latin typeface="Times New Roman" charset="0"/>
              </a:rPr>
              <a:t>Have nobby antennae</a:t>
            </a:r>
          </a:p>
          <a:p>
            <a:pPr>
              <a:lnSpc>
                <a:spcPct val="75000"/>
              </a:lnSpc>
            </a:pPr>
            <a:endParaRPr lang="en-US" altLang="en-US" b="0" i="0">
              <a:solidFill>
                <a:schemeClr val="bg1"/>
              </a:solidFill>
              <a:latin typeface="Times New Roman" charset="0"/>
            </a:endParaRPr>
          </a:p>
          <a:p>
            <a:pPr>
              <a:lnSpc>
                <a:spcPct val="75000"/>
              </a:lnSpc>
            </a:pPr>
            <a:r>
              <a:rPr lang="en-US" altLang="en-US" b="0" i="0">
                <a:solidFill>
                  <a:schemeClr val="bg1"/>
                </a:solidFill>
                <a:latin typeface="Times New Roman" charset="0"/>
              </a:rPr>
              <a:t>Fly during daylight</a:t>
            </a:r>
          </a:p>
          <a:p>
            <a:pPr>
              <a:lnSpc>
                <a:spcPct val="75000"/>
              </a:lnSpc>
            </a:pPr>
            <a:endParaRPr lang="en-US" altLang="en-US" b="0" i="0">
              <a:solidFill>
                <a:schemeClr val="bg1"/>
              </a:solidFill>
              <a:latin typeface="Times New Roman" charset="0"/>
            </a:endParaRPr>
          </a:p>
          <a:p>
            <a:pPr>
              <a:lnSpc>
                <a:spcPct val="75000"/>
              </a:lnSpc>
            </a:pPr>
            <a:r>
              <a:rPr lang="en-US" altLang="en-US" b="0" i="0">
                <a:solidFill>
                  <a:schemeClr val="bg1"/>
                </a:solidFill>
                <a:latin typeface="Times New Roman" charset="0"/>
              </a:rPr>
              <a:t>Make chrysalises</a:t>
            </a:r>
          </a:p>
          <a:p>
            <a:pPr>
              <a:lnSpc>
                <a:spcPct val="75000"/>
              </a:lnSpc>
            </a:pPr>
            <a:endParaRPr lang="en-US" altLang="en-US" b="0" i="0">
              <a:solidFill>
                <a:schemeClr val="bg1"/>
              </a:solidFill>
              <a:latin typeface="Times New Roman" charset="0"/>
            </a:endParaRPr>
          </a:p>
          <a:p>
            <a:pPr>
              <a:lnSpc>
                <a:spcPct val="75000"/>
              </a:lnSpc>
            </a:pPr>
            <a:r>
              <a:rPr lang="en-US" altLang="en-US" b="0" i="0">
                <a:solidFill>
                  <a:schemeClr val="bg1"/>
                </a:solidFill>
                <a:latin typeface="Times New Roman" charset="0"/>
              </a:rPr>
              <a:t>Rest w/ wings closed</a:t>
            </a:r>
          </a:p>
          <a:p>
            <a:pPr>
              <a:lnSpc>
                <a:spcPct val="75000"/>
              </a:lnSpc>
            </a:pPr>
            <a:endParaRPr lang="en-US" altLang="en-US" b="0" i="0">
              <a:solidFill>
                <a:schemeClr val="bg1"/>
              </a:solidFill>
              <a:latin typeface="Times New Roman" charset="0"/>
            </a:endParaRPr>
          </a:p>
          <a:p>
            <a:pPr>
              <a:lnSpc>
                <a:spcPct val="75000"/>
              </a:lnSpc>
            </a:pPr>
            <a:r>
              <a:rPr lang="en-US" altLang="en-US" b="0" i="0">
                <a:solidFill>
                  <a:schemeClr val="bg1"/>
                </a:solidFill>
                <a:latin typeface="Times New Roman" charset="0"/>
              </a:rPr>
              <a:t>Caterpilliars are smooth </a:t>
            </a:r>
          </a:p>
          <a:p>
            <a:pPr>
              <a:lnSpc>
                <a:spcPct val="75000"/>
              </a:lnSpc>
            </a:pPr>
            <a:endParaRPr lang="en-US" altLang="en-US" b="0" i="0">
              <a:solidFill>
                <a:schemeClr val="bg1"/>
              </a:solidFill>
              <a:latin typeface="Times New Roman" charset="0"/>
            </a:endParaRPr>
          </a:p>
          <a:p>
            <a:pPr>
              <a:lnSpc>
                <a:spcPct val="75000"/>
              </a:lnSpc>
            </a:pPr>
            <a:endParaRPr lang="en-US" altLang="en-US" b="0" i="0">
              <a:solidFill>
                <a:schemeClr val="bg1"/>
              </a:solidFill>
              <a:latin typeface="Times New Roman" charset="0"/>
            </a:endParaRPr>
          </a:p>
          <a:p>
            <a:pPr>
              <a:lnSpc>
                <a:spcPct val="75000"/>
              </a:lnSpc>
            </a:pPr>
            <a:endParaRPr lang="en-US" altLang="en-US" b="0" i="0">
              <a:solidFill>
                <a:schemeClr val="bg1"/>
              </a:solidFill>
              <a:latin typeface="Times New Roman" charset="0"/>
            </a:endParaRPr>
          </a:p>
          <a:p>
            <a:pPr>
              <a:lnSpc>
                <a:spcPct val="75000"/>
              </a:lnSpc>
            </a:pPr>
            <a:endParaRPr lang="en-US" altLang="en-US" b="0" i="0">
              <a:solidFill>
                <a:schemeClr val="bg1"/>
              </a:solidFill>
              <a:latin typeface="Times New Roman" charset="0"/>
            </a:endParaRPr>
          </a:p>
          <a:p>
            <a:pPr>
              <a:lnSpc>
                <a:spcPct val="75000"/>
              </a:lnSpc>
            </a:pPr>
            <a:endParaRPr lang="en-US" altLang="en-US" b="0" i="0">
              <a:solidFill>
                <a:schemeClr val="bg1"/>
              </a:solidFill>
              <a:latin typeface="Times New Roman" charset="0"/>
            </a:endParaRPr>
          </a:p>
        </p:txBody>
      </p:sp>
      <p:sp>
        <p:nvSpPr>
          <p:cNvPr id="826372" name="Text Box 4"/>
          <p:cNvSpPr txBox="1">
            <a:spLocks noChangeArrowheads="1"/>
          </p:cNvSpPr>
          <p:nvPr/>
        </p:nvSpPr>
        <p:spPr bwMode="auto">
          <a:xfrm>
            <a:off x="4800600" y="2646363"/>
            <a:ext cx="3057525" cy="3662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nSpc>
                <a:spcPct val="75000"/>
              </a:lnSpc>
            </a:pPr>
            <a:r>
              <a:rPr lang="en-US" altLang="en-US" b="0" i="0">
                <a:solidFill>
                  <a:schemeClr val="bg1"/>
                </a:solidFill>
                <a:latin typeface="Times New Roman" charset="0"/>
              </a:rPr>
              <a:t>Have feathery antennae</a:t>
            </a:r>
          </a:p>
          <a:p>
            <a:pPr>
              <a:lnSpc>
                <a:spcPct val="75000"/>
              </a:lnSpc>
            </a:pPr>
            <a:endParaRPr lang="en-US" altLang="en-US" b="0" i="0">
              <a:solidFill>
                <a:schemeClr val="bg1"/>
              </a:solidFill>
              <a:latin typeface="Times New Roman" charset="0"/>
            </a:endParaRPr>
          </a:p>
          <a:p>
            <a:pPr>
              <a:lnSpc>
                <a:spcPct val="75000"/>
              </a:lnSpc>
            </a:pPr>
            <a:r>
              <a:rPr lang="en-US" altLang="en-US" b="0" i="0">
                <a:solidFill>
                  <a:schemeClr val="bg1"/>
                </a:solidFill>
                <a:latin typeface="Times New Roman" charset="0"/>
              </a:rPr>
              <a:t>Fly at dusk and night</a:t>
            </a:r>
          </a:p>
          <a:p>
            <a:pPr>
              <a:lnSpc>
                <a:spcPct val="75000"/>
              </a:lnSpc>
            </a:pPr>
            <a:endParaRPr lang="en-US" altLang="en-US" b="0" i="0">
              <a:solidFill>
                <a:schemeClr val="bg1"/>
              </a:solidFill>
              <a:latin typeface="Times New Roman" charset="0"/>
            </a:endParaRPr>
          </a:p>
          <a:p>
            <a:pPr>
              <a:lnSpc>
                <a:spcPct val="75000"/>
              </a:lnSpc>
            </a:pPr>
            <a:r>
              <a:rPr lang="en-US" altLang="en-US" b="0" i="0">
                <a:solidFill>
                  <a:schemeClr val="bg1"/>
                </a:solidFill>
                <a:latin typeface="Times New Roman" charset="0"/>
              </a:rPr>
              <a:t>Make cocoons / pupae</a:t>
            </a:r>
          </a:p>
          <a:p>
            <a:pPr>
              <a:lnSpc>
                <a:spcPct val="75000"/>
              </a:lnSpc>
            </a:pPr>
            <a:endParaRPr lang="en-US" altLang="en-US" b="0" i="0">
              <a:solidFill>
                <a:schemeClr val="bg1"/>
              </a:solidFill>
              <a:latin typeface="Times New Roman" charset="0"/>
            </a:endParaRPr>
          </a:p>
          <a:p>
            <a:pPr>
              <a:lnSpc>
                <a:spcPct val="75000"/>
              </a:lnSpc>
            </a:pPr>
            <a:r>
              <a:rPr lang="en-US" altLang="en-US" b="0" i="0">
                <a:solidFill>
                  <a:schemeClr val="bg1"/>
                </a:solidFill>
                <a:latin typeface="Times New Roman" charset="0"/>
              </a:rPr>
              <a:t>Rest with wings open</a:t>
            </a:r>
          </a:p>
          <a:p>
            <a:pPr>
              <a:lnSpc>
                <a:spcPct val="75000"/>
              </a:lnSpc>
            </a:pPr>
            <a:endParaRPr lang="en-US" altLang="en-US" b="0" i="0">
              <a:solidFill>
                <a:schemeClr val="bg1"/>
              </a:solidFill>
              <a:latin typeface="Times New Roman" charset="0"/>
            </a:endParaRPr>
          </a:p>
          <a:p>
            <a:pPr>
              <a:lnSpc>
                <a:spcPct val="75000"/>
              </a:lnSpc>
            </a:pPr>
            <a:r>
              <a:rPr lang="en-US" altLang="en-US" b="0" i="0">
                <a:solidFill>
                  <a:schemeClr val="bg1"/>
                </a:solidFill>
                <a:latin typeface="Times New Roman" charset="0"/>
              </a:rPr>
              <a:t>Caterpilliars are fuzzy</a:t>
            </a:r>
          </a:p>
          <a:p>
            <a:pPr>
              <a:lnSpc>
                <a:spcPct val="75000"/>
              </a:lnSpc>
            </a:pPr>
            <a:endParaRPr lang="en-US" altLang="en-US" b="0" i="0">
              <a:solidFill>
                <a:schemeClr val="bg1"/>
              </a:solidFill>
              <a:latin typeface="Times New Roman" charset="0"/>
            </a:endParaRPr>
          </a:p>
          <a:p>
            <a:pPr>
              <a:lnSpc>
                <a:spcPct val="75000"/>
              </a:lnSpc>
            </a:pPr>
            <a:endParaRPr lang="en-US" altLang="en-US" b="0" i="0">
              <a:solidFill>
                <a:schemeClr val="bg1"/>
              </a:solidFill>
              <a:latin typeface="Times New Roman" charset="0"/>
            </a:endParaRPr>
          </a:p>
          <a:p>
            <a:pPr>
              <a:lnSpc>
                <a:spcPct val="75000"/>
              </a:lnSpc>
            </a:pPr>
            <a:endParaRPr lang="en-US" altLang="en-US" b="0" i="0">
              <a:solidFill>
                <a:schemeClr val="bg1"/>
              </a:solidFill>
              <a:latin typeface="Times New Roman" charset="0"/>
            </a:endParaRPr>
          </a:p>
          <a:p>
            <a:pPr>
              <a:lnSpc>
                <a:spcPct val="75000"/>
              </a:lnSpc>
            </a:pPr>
            <a:endParaRPr lang="en-US" altLang="en-US" b="0" i="0">
              <a:solidFill>
                <a:schemeClr val="bg1"/>
              </a:solidFill>
              <a:latin typeface="Times New Roman" charset="0"/>
            </a:endParaRPr>
          </a:p>
        </p:txBody>
      </p:sp>
      <p:sp>
        <p:nvSpPr>
          <p:cNvPr id="826373" name="Rectangle 5"/>
          <p:cNvSpPr>
            <a:spLocks noChangeArrowheads="1"/>
          </p:cNvSpPr>
          <p:nvPr/>
        </p:nvSpPr>
        <p:spPr bwMode="auto">
          <a:xfrm>
            <a:off x="990600" y="1981200"/>
            <a:ext cx="14684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b="0" i="0">
                <a:solidFill>
                  <a:srgbClr val="FFFF00"/>
                </a:solidFill>
                <a:latin typeface="Times New Roman" charset="0"/>
              </a:rPr>
              <a:t>Butterflies</a:t>
            </a:r>
          </a:p>
        </p:txBody>
      </p:sp>
      <p:sp>
        <p:nvSpPr>
          <p:cNvPr id="826374" name="Rectangle 6"/>
          <p:cNvSpPr>
            <a:spLocks noChangeArrowheads="1"/>
          </p:cNvSpPr>
          <p:nvPr/>
        </p:nvSpPr>
        <p:spPr bwMode="auto">
          <a:xfrm>
            <a:off x="4800600" y="1981200"/>
            <a:ext cx="9636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b="0" i="0">
                <a:solidFill>
                  <a:srgbClr val="FFFF00"/>
                </a:solidFill>
                <a:latin typeface="Times New Roman" charset="0"/>
              </a:rPr>
              <a:t>Moths</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3"/>
          <p:cNvSpPr>
            <a:spLocks noGrp="1"/>
          </p:cNvSpPr>
          <p:nvPr>
            <p:ph type="sldNum" sz="quarter" idx="12"/>
          </p:nvPr>
        </p:nvSpPr>
        <p:spPr/>
        <p:txBody>
          <a:bodyPr/>
          <a:lstStyle/>
          <a:p>
            <a:fld id="{9810A74B-C958-CC43-A83C-BACEC4DD60FC}" type="slidenum">
              <a:rPr lang="en-US" altLang="en-US"/>
              <a:pPr/>
              <a:t>76</a:t>
            </a:fld>
            <a:endParaRPr lang="en-US" altLang="en-US"/>
          </a:p>
        </p:txBody>
      </p:sp>
      <p:pic>
        <p:nvPicPr>
          <p:cNvPr id="827394" name="Picture 2" descr="LunaMothfemai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30975" y="395288"/>
            <a:ext cx="1728788" cy="1673225"/>
          </a:xfrm>
          <a:prstGeom prst="rect">
            <a:avLst/>
          </a:prstGeom>
          <a:noFill/>
          <a:extLst>
            <a:ext uri="{909E8E84-426E-40DD-AFC4-6F175D3DCCD1}">
              <a14:hiddenFill xmlns:a14="http://schemas.microsoft.com/office/drawing/2010/main">
                <a:solidFill>
                  <a:srgbClr val="FFFFFF"/>
                </a:solidFill>
              </a14:hiddenFill>
            </a:ext>
          </a:extLst>
        </p:spPr>
      </p:pic>
      <p:pic>
        <p:nvPicPr>
          <p:cNvPr id="827395" name="Picture 3" descr="LunaMothma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357188"/>
            <a:ext cx="1804988" cy="1746250"/>
          </a:xfrm>
          <a:prstGeom prst="rect">
            <a:avLst/>
          </a:prstGeom>
          <a:noFill/>
          <a:extLst>
            <a:ext uri="{909E8E84-426E-40DD-AFC4-6F175D3DCCD1}">
              <a14:hiddenFill xmlns:a14="http://schemas.microsoft.com/office/drawing/2010/main">
                <a:solidFill>
                  <a:srgbClr val="FFFFFF"/>
                </a:solidFill>
              </a14:hiddenFill>
            </a:ext>
          </a:extLst>
        </p:spPr>
      </p:pic>
      <p:sp>
        <p:nvSpPr>
          <p:cNvPr id="827396" name="Text Box 4"/>
          <p:cNvSpPr txBox="1">
            <a:spLocks noChangeArrowheads="1"/>
          </p:cNvSpPr>
          <p:nvPr/>
        </p:nvSpPr>
        <p:spPr bwMode="auto">
          <a:xfrm>
            <a:off x="309563" y="1585913"/>
            <a:ext cx="4262437" cy="438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nSpc>
                <a:spcPct val="110000"/>
              </a:lnSpc>
            </a:pPr>
            <a:r>
              <a:rPr lang="en-US" altLang="en-US" b="0" i="0">
                <a:solidFill>
                  <a:schemeClr val="bg1"/>
                </a:solidFill>
                <a:latin typeface="Times New Roman" charset="0"/>
              </a:rPr>
              <a:t>Moths antennae are specialized </a:t>
            </a:r>
          </a:p>
          <a:p>
            <a:pPr>
              <a:lnSpc>
                <a:spcPct val="110000"/>
              </a:lnSpc>
            </a:pPr>
            <a:r>
              <a:rPr lang="en-US" altLang="en-US" b="0" i="0">
                <a:solidFill>
                  <a:schemeClr val="bg1"/>
                </a:solidFill>
                <a:latin typeface="Times New Roman" charset="0"/>
              </a:rPr>
              <a:t>sensors that pick up scent of the </a:t>
            </a:r>
          </a:p>
          <a:p>
            <a:pPr>
              <a:lnSpc>
                <a:spcPct val="110000"/>
              </a:lnSpc>
            </a:pPr>
            <a:r>
              <a:rPr lang="en-US" altLang="en-US" b="0" i="0">
                <a:solidFill>
                  <a:schemeClr val="bg1"/>
                </a:solidFill>
                <a:latin typeface="Times New Roman" charset="0"/>
              </a:rPr>
              <a:t>opposite sex.  Male Moths have </a:t>
            </a:r>
          </a:p>
          <a:p>
            <a:pPr>
              <a:lnSpc>
                <a:spcPct val="110000"/>
              </a:lnSpc>
            </a:pPr>
            <a:r>
              <a:rPr lang="en-US" altLang="en-US" b="0" i="0">
                <a:solidFill>
                  <a:schemeClr val="bg1"/>
                </a:solidFill>
                <a:latin typeface="Times New Roman" charset="0"/>
              </a:rPr>
              <a:t>very feathery antennae to sense </a:t>
            </a:r>
          </a:p>
          <a:p>
            <a:pPr>
              <a:lnSpc>
                <a:spcPct val="110000"/>
              </a:lnSpc>
            </a:pPr>
            <a:r>
              <a:rPr lang="en-US" altLang="en-US" b="0" i="0">
                <a:solidFill>
                  <a:schemeClr val="bg1"/>
                </a:solidFill>
                <a:latin typeface="Times New Roman" charset="0"/>
              </a:rPr>
              <a:t>females that are very far away. </a:t>
            </a:r>
          </a:p>
          <a:p>
            <a:pPr>
              <a:lnSpc>
                <a:spcPct val="110000"/>
              </a:lnSpc>
            </a:pPr>
            <a:endParaRPr lang="en-US" altLang="en-US" b="0" i="0">
              <a:solidFill>
                <a:schemeClr val="bg1"/>
              </a:solidFill>
              <a:latin typeface="Times New Roman" charset="0"/>
            </a:endParaRPr>
          </a:p>
          <a:p>
            <a:pPr>
              <a:lnSpc>
                <a:spcPct val="110000"/>
              </a:lnSpc>
            </a:pPr>
            <a:endParaRPr lang="en-US" altLang="en-US" b="0" i="0">
              <a:solidFill>
                <a:schemeClr val="bg1"/>
              </a:solidFill>
              <a:latin typeface="Times New Roman" charset="0"/>
            </a:endParaRPr>
          </a:p>
          <a:p>
            <a:pPr>
              <a:lnSpc>
                <a:spcPct val="110000"/>
              </a:lnSpc>
            </a:pPr>
            <a:r>
              <a:rPr lang="en-US" altLang="en-US" b="0" i="0">
                <a:solidFill>
                  <a:schemeClr val="bg1"/>
                </a:solidFill>
                <a:latin typeface="Times New Roman" charset="0"/>
              </a:rPr>
              <a:t>Butterfly antennae are knobby and do not show differences between the sexes. </a:t>
            </a:r>
          </a:p>
          <a:p>
            <a:pPr>
              <a:lnSpc>
                <a:spcPct val="75000"/>
              </a:lnSpc>
            </a:pPr>
            <a:endParaRPr lang="en-US" altLang="en-US" b="0" i="0">
              <a:solidFill>
                <a:schemeClr val="bg1"/>
              </a:solidFill>
              <a:latin typeface="Times New Roman" charset="0"/>
            </a:endParaRPr>
          </a:p>
        </p:txBody>
      </p:sp>
      <p:sp>
        <p:nvSpPr>
          <p:cNvPr id="827397" name="Rectangle 5"/>
          <p:cNvSpPr>
            <a:spLocks noChangeArrowheads="1"/>
          </p:cNvSpPr>
          <p:nvPr/>
        </p:nvSpPr>
        <p:spPr bwMode="auto">
          <a:xfrm>
            <a:off x="1384300" y="433388"/>
            <a:ext cx="23241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4400" b="0" i="0">
                <a:solidFill>
                  <a:srgbClr val="FFFF00"/>
                </a:solidFill>
                <a:latin typeface="Times New Roman" charset="0"/>
              </a:rPr>
              <a:t>Antennae</a:t>
            </a:r>
          </a:p>
        </p:txBody>
      </p:sp>
      <p:sp>
        <p:nvSpPr>
          <p:cNvPr id="827398" name="Text Box 6"/>
          <p:cNvSpPr txBox="1">
            <a:spLocks noChangeArrowheads="1"/>
          </p:cNvSpPr>
          <p:nvPr/>
        </p:nvSpPr>
        <p:spPr bwMode="auto">
          <a:xfrm>
            <a:off x="6761163" y="2200275"/>
            <a:ext cx="10795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b="0" i="0">
                <a:solidFill>
                  <a:schemeClr val="hlink"/>
                </a:solidFill>
                <a:latin typeface="Times New Roman" charset="0"/>
              </a:rPr>
              <a:t>Female</a:t>
            </a:r>
          </a:p>
        </p:txBody>
      </p:sp>
      <p:sp>
        <p:nvSpPr>
          <p:cNvPr id="827399" name="Text Box 7"/>
          <p:cNvSpPr txBox="1">
            <a:spLocks noChangeArrowheads="1"/>
          </p:cNvSpPr>
          <p:nvPr/>
        </p:nvSpPr>
        <p:spPr bwMode="auto">
          <a:xfrm>
            <a:off x="5032375" y="2238375"/>
            <a:ext cx="8858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b="0" i="0">
                <a:solidFill>
                  <a:schemeClr val="hlink"/>
                </a:solidFill>
                <a:latin typeface="Times New Roman" charset="0"/>
              </a:rPr>
              <a:t>Male </a:t>
            </a:r>
          </a:p>
        </p:txBody>
      </p:sp>
      <p:pic>
        <p:nvPicPr>
          <p:cNvPr id="827400" name="Picture 8" descr="LUNAMOTH"/>
          <p:cNvPicPr>
            <a:picLocks noChangeAspect="1" noChangeArrowheads="1"/>
          </p:cNvPicPr>
          <p:nvPr/>
        </p:nvPicPr>
        <p:blipFill>
          <a:blip r:embed="rId4">
            <a:lum bright="-6000"/>
            <a:extLst>
              <a:ext uri="{28A0092B-C50C-407E-A947-70E740481C1C}">
                <a14:useLocalDpi xmlns:a14="http://schemas.microsoft.com/office/drawing/2010/main" val="0"/>
              </a:ext>
            </a:extLst>
          </a:blip>
          <a:srcRect/>
          <a:stretch>
            <a:fillRect/>
          </a:stretch>
        </p:blipFill>
        <p:spPr bwMode="auto">
          <a:xfrm>
            <a:off x="4533900" y="2814638"/>
            <a:ext cx="3860800" cy="34575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p:cNvSpPr>
            <a:spLocks noGrp="1"/>
          </p:cNvSpPr>
          <p:nvPr>
            <p:ph type="sldNum" sz="quarter" idx="12"/>
          </p:nvPr>
        </p:nvSpPr>
        <p:spPr/>
        <p:txBody>
          <a:bodyPr/>
          <a:lstStyle/>
          <a:p>
            <a:fld id="{7FA4B53F-2563-9F40-A511-2737214761D8}" type="slidenum">
              <a:rPr lang="en-US" altLang="en-US"/>
              <a:pPr/>
              <a:t>77</a:t>
            </a:fld>
            <a:endParaRPr lang="en-US" altLang="en-US"/>
          </a:p>
        </p:txBody>
      </p:sp>
      <p:sp>
        <p:nvSpPr>
          <p:cNvPr id="828418" name="Rectangle 2"/>
          <p:cNvSpPr>
            <a:spLocks noChangeArrowheads="1"/>
          </p:cNvSpPr>
          <p:nvPr/>
        </p:nvSpPr>
        <p:spPr bwMode="auto">
          <a:xfrm>
            <a:off x="0" y="533400"/>
            <a:ext cx="91440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r>
              <a:rPr lang="en-US" altLang="en-US" sz="4400" b="0" i="0">
                <a:solidFill>
                  <a:srgbClr val="FFFF00"/>
                </a:solidFill>
                <a:latin typeface="Times New Roman" charset="0"/>
              </a:rPr>
              <a:t>Tips On Observing Butterflies</a:t>
            </a:r>
          </a:p>
        </p:txBody>
      </p:sp>
      <p:sp>
        <p:nvSpPr>
          <p:cNvPr id="828419" name="Text Box 3"/>
          <p:cNvSpPr txBox="1">
            <a:spLocks noChangeArrowheads="1"/>
          </p:cNvSpPr>
          <p:nvPr/>
        </p:nvSpPr>
        <p:spPr bwMode="auto">
          <a:xfrm>
            <a:off x="381000" y="2097088"/>
            <a:ext cx="3068638" cy="4760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nSpc>
                <a:spcPct val="75000"/>
              </a:lnSpc>
            </a:pPr>
            <a:r>
              <a:rPr lang="en-US" altLang="en-US" b="0" i="0">
                <a:solidFill>
                  <a:schemeClr val="bg1"/>
                </a:solidFill>
                <a:latin typeface="Times New Roman" charset="0"/>
              </a:rPr>
              <a:t>Learn the brood cycle</a:t>
            </a:r>
          </a:p>
          <a:p>
            <a:pPr>
              <a:lnSpc>
                <a:spcPct val="75000"/>
              </a:lnSpc>
            </a:pPr>
            <a:endParaRPr lang="en-US" altLang="en-US" b="0" i="0">
              <a:solidFill>
                <a:schemeClr val="bg1"/>
              </a:solidFill>
              <a:latin typeface="Times New Roman" charset="0"/>
            </a:endParaRPr>
          </a:p>
          <a:p>
            <a:pPr>
              <a:lnSpc>
                <a:spcPct val="75000"/>
              </a:lnSpc>
            </a:pPr>
            <a:r>
              <a:rPr lang="en-US" altLang="en-US" b="0" i="0">
                <a:solidFill>
                  <a:schemeClr val="bg1"/>
                </a:solidFill>
                <a:latin typeface="Times New Roman" charset="0"/>
              </a:rPr>
              <a:t>Provide nectar  sources</a:t>
            </a:r>
          </a:p>
          <a:p>
            <a:pPr>
              <a:lnSpc>
                <a:spcPct val="75000"/>
              </a:lnSpc>
            </a:pPr>
            <a:endParaRPr lang="en-US" altLang="en-US" b="0" i="0">
              <a:solidFill>
                <a:schemeClr val="bg1"/>
              </a:solidFill>
              <a:latin typeface="Times New Roman" charset="0"/>
            </a:endParaRPr>
          </a:p>
          <a:p>
            <a:pPr>
              <a:lnSpc>
                <a:spcPct val="75000"/>
              </a:lnSpc>
            </a:pPr>
            <a:r>
              <a:rPr lang="en-US" altLang="en-US" b="0" i="0">
                <a:solidFill>
                  <a:schemeClr val="bg1"/>
                </a:solidFill>
                <a:latin typeface="Times New Roman" charset="0"/>
              </a:rPr>
              <a:t>Provide forage plants</a:t>
            </a:r>
          </a:p>
          <a:p>
            <a:pPr>
              <a:lnSpc>
                <a:spcPct val="75000"/>
              </a:lnSpc>
            </a:pPr>
            <a:endParaRPr lang="en-US" altLang="en-US" b="0" i="0">
              <a:solidFill>
                <a:schemeClr val="bg1"/>
              </a:solidFill>
              <a:latin typeface="Times New Roman" charset="0"/>
            </a:endParaRPr>
          </a:p>
          <a:p>
            <a:pPr>
              <a:lnSpc>
                <a:spcPct val="75000"/>
              </a:lnSpc>
            </a:pPr>
            <a:r>
              <a:rPr lang="en-US" altLang="en-US" b="0" i="0">
                <a:solidFill>
                  <a:schemeClr val="bg1"/>
                </a:solidFill>
                <a:latin typeface="Times New Roman" charset="0"/>
              </a:rPr>
              <a:t>Observe early morning </a:t>
            </a:r>
          </a:p>
          <a:p>
            <a:pPr>
              <a:lnSpc>
                <a:spcPct val="75000"/>
              </a:lnSpc>
            </a:pPr>
            <a:r>
              <a:rPr lang="en-US" altLang="en-US" b="0" i="0">
                <a:solidFill>
                  <a:schemeClr val="bg1"/>
                </a:solidFill>
                <a:latin typeface="Times New Roman" charset="0"/>
              </a:rPr>
              <a:t>or late afternoons.</a:t>
            </a:r>
          </a:p>
          <a:p>
            <a:pPr>
              <a:lnSpc>
                <a:spcPct val="75000"/>
              </a:lnSpc>
            </a:pPr>
            <a:endParaRPr lang="en-US" altLang="en-US" b="0" i="0">
              <a:solidFill>
                <a:schemeClr val="bg1"/>
              </a:solidFill>
              <a:latin typeface="Times New Roman" charset="0"/>
            </a:endParaRPr>
          </a:p>
          <a:p>
            <a:pPr>
              <a:lnSpc>
                <a:spcPct val="75000"/>
              </a:lnSpc>
            </a:pPr>
            <a:r>
              <a:rPr lang="en-US" altLang="en-US" b="0" i="0">
                <a:solidFill>
                  <a:schemeClr val="bg1"/>
                </a:solidFill>
                <a:latin typeface="Times New Roman" charset="0"/>
              </a:rPr>
              <a:t>Use binoculars</a:t>
            </a:r>
          </a:p>
          <a:p>
            <a:pPr>
              <a:lnSpc>
                <a:spcPct val="75000"/>
              </a:lnSpc>
            </a:pPr>
            <a:endParaRPr lang="en-US" altLang="en-US" b="0" i="0">
              <a:solidFill>
                <a:schemeClr val="bg1"/>
              </a:solidFill>
              <a:latin typeface="Times New Roman" charset="0"/>
            </a:endParaRPr>
          </a:p>
          <a:p>
            <a:pPr>
              <a:lnSpc>
                <a:spcPct val="75000"/>
              </a:lnSpc>
            </a:pPr>
            <a:r>
              <a:rPr lang="en-US" altLang="en-US" b="0" i="0">
                <a:solidFill>
                  <a:schemeClr val="bg1"/>
                </a:solidFill>
                <a:latin typeface="Times New Roman" charset="0"/>
              </a:rPr>
              <a:t>Bring an ID key</a:t>
            </a:r>
          </a:p>
          <a:p>
            <a:pPr>
              <a:lnSpc>
                <a:spcPct val="75000"/>
              </a:lnSpc>
            </a:pPr>
            <a:endParaRPr lang="en-US" altLang="en-US" b="0" i="0">
              <a:solidFill>
                <a:schemeClr val="bg1"/>
              </a:solidFill>
              <a:latin typeface="Times New Roman" charset="0"/>
            </a:endParaRPr>
          </a:p>
          <a:p>
            <a:pPr>
              <a:lnSpc>
                <a:spcPct val="75000"/>
              </a:lnSpc>
            </a:pPr>
            <a:r>
              <a:rPr lang="en-US" altLang="en-US" b="0" i="0">
                <a:solidFill>
                  <a:schemeClr val="bg1"/>
                </a:solidFill>
                <a:latin typeface="Times New Roman" charset="0"/>
              </a:rPr>
              <a:t>Collect sparingly!  </a:t>
            </a:r>
          </a:p>
          <a:p>
            <a:pPr>
              <a:lnSpc>
                <a:spcPct val="75000"/>
              </a:lnSpc>
            </a:pPr>
            <a:endParaRPr lang="en-US" altLang="en-US" b="0" i="0">
              <a:solidFill>
                <a:schemeClr val="bg1"/>
              </a:solidFill>
              <a:latin typeface="Times New Roman" charset="0"/>
            </a:endParaRPr>
          </a:p>
          <a:p>
            <a:pPr>
              <a:lnSpc>
                <a:spcPct val="75000"/>
              </a:lnSpc>
            </a:pPr>
            <a:endParaRPr lang="en-US" altLang="en-US" b="0" i="0">
              <a:solidFill>
                <a:schemeClr val="bg1"/>
              </a:solidFill>
              <a:latin typeface="Times New Roman" charset="0"/>
            </a:endParaRPr>
          </a:p>
          <a:p>
            <a:pPr>
              <a:lnSpc>
                <a:spcPct val="75000"/>
              </a:lnSpc>
            </a:pPr>
            <a:endParaRPr lang="en-US" altLang="en-US" b="0" i="0">
              <a:solidFill>
                <a:schemeClr val="bg1"/>
              </a:solidFill>
              <a:latin typeface="Times New Roman" charset="0"/>
            </a:endParaRPr>
          </a:p>
        </p:txBody>
      </p:sp>
      <p:pic>
        <p:nvPicPr>
          <p:cNvPr id="828420" name="Picture 4" descr="Stuartpas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81400" y="2209800"/>
            <a:ext cx="5105400" cy="38290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p:cNvSpPr>
            <a:spLocks noGrp="1"/>
          </p:cNvSpPr>
          <p:nvPr>
            <p:ph type="sldNum" sz="quarter" idx="12"/>
          </p:nvPr>
        </p:nvSpPr>
        <p:spPr/>
        <p:txBody>
          <a:bodyPr/>
          <a:lstStyle/>
          <a:p>
            <a:fld id="{A9CD9F14-08EF-1246-8B63-F4BC6729524A}" type="slidenum">
              <a:rPr lang="en-US" altLang="en-US"/>
              <a:pPr/>
              <a:t>78</a:t>
            </a:fld>
            <a:endParaRPr lang="en-US" altLang="en-US"/>
          </a:p>
        </p:txBody>
      </p:sp>
      <p:sp>
        <p:nvSpPr>
          <p:cNvPr id="829442" name="Text Box 2"/>
          <p:cNvSpPr txBox="1">
            <a:spLocks noChangeArrowheads="1"/>
          </p:cNvSpPr>
          <p:nvPr/>
        </p:nvSpPr>
        <p:spPr bwMode="auto">
          <a:xfrm>
            <a:off x="2133600" y="381000"/>
            <a:ext cx="4592638"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4400" b="0" i="0">
                <a:solidFill>
                  <a:srgbClr val="FFFF00"/>
                </a:solidFill>
                <a:latin typeface="Times New Roman" charset="0"/>
              </a:rPr>
              <a:t>Butterfly Checklist </a:t>
            </a:r>
          </a:p>
        </p:txBody>
      </p:sp>
      <p:pic>
        <p:nvPicPr>
          <p:cNvPr id="829443" name="Picture 3" descr="Image418"/>
          <p:cNvPicPr>
            <a:picLocks noChangeAspect="1" noChangeArrowheads="1"/>
          </p:cNvPicPr>
          <p:nvPr/>
        </p:nvPicPr>
        <p:blipFill>
          <a:blip r:embed="rId2">
            <a:lum bright="-12000" contrast="34000"/>
            <a:extLst>
              <a:ext uri="{28A0092B-C50C-407E-A947-70E740481C1C}">
                <a14:useLocalDpi xmlns:a14="http://schemas.microsoft.com/office/drawing/2010/main" val="0"/>
              </a:ext>
            </a:extLst>
          </a:blip>
          <a:srcRect/>
          <a:stretch>
            <a:fillRect/>
          </a:stretch>
        </p:blipFill>
        <p:spPr bwMode="auto">
          <a:xfrm>
            <a:off x="4648200" y="2971800"/>
            <a:ext cx="3886200" cy="2914650"/>
          </a:xfrm>
          <a:prstGeom prst="rect">
            <a:avLst/>
          </a:prstGeom>
          <a:noFill/>
          <a:extLst>
            <a:ext uri="{909E8E84-426E-40DD-AFC4-6F175D3DCCD1}">
              <a14:hiddenFill xmlns:a14="http://schemas.microsoft.com/office/drawing/2010/main">
                <a:solidFill>
                  <a:srgbClr val="FFFFFF"/>
                </a:solidFill>
              </a14:hiddenFill>
            </a:ext>
          </a:extLst>
        </p:spPr>
      </p:pic>
      <p:sp>
        <p:nvSpPr>
          <p:cNvPr id="829444" name="Text Box 4"/>
          <p:cNvSpPr txBox="1">
            <a:spLocks noChangeArrowheads="1"/>
          </p:cNvSpPr>
          <p:nvPr/>
        </p:nvSpPr>
        <p:spPr bwMode="auto">
          <a:xfrm>
            <a:off x="457200" y="1828800"/>
            <a:ext cx="7937500" cy="421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2800" b="0" i="0">
                <a:solidFill>
                  <a:schemeClr val="bg1"/>
                </a:solidFill>
                <a:latin typeface="Times New Roman" charset="0"/>
              </a:rPr>
              <a:t>There are over 185 species of butterflies that you may </a:t>
            </a:r>
          </a:p>
          <a:p>
            <a:r>
              <a:rPr lang="en-US" altLang="en-US" sz="2800" b="0" i="0">
                <a:solidFill>
                  <a:schemeClr val="bg1"/>
                </a:solidFill>
                <a:latin typeface="Times New Roman" charset="0"/>
              </a:rPr>
              <a:t>observe in Georgia.  </a:t>
            </a:r>
          </a:p>
          <a:p>
            <a:endParaRPr lang="en-US" altLang="en-US" sz="2800" b="0" i="0">
              <a:solidFill>
                <a:schemeClr val="bg1"/>
              </a:solidFill>
              <a:latin typeface="Times New Roman" charset="0"/>
            </a:endParaRPr>
          </a:p>
          <a:p>
            <a:endParaRPr lang="en-US" altLang="en-US" sz="2800" b="0" i="0">
              <a:solidFill>
                <a:schemeClr val="bg1"/>
              </a:solidFill>
              <a:latin typeface="Times New Roman" charset="0"/>
            </a:endParaRPr>
          </a:p>
          <a:p>
            <a:r>
              <a:rPr lang="en-US" altLang="en-US" sz="2800" b="0" i="0">
                <a:solidFill>
                  <a:schemeClr val="bg1"/>
                </a:solidFill>
                <a:latin typeface="Times New Roman" charset="0"/>
              </a:rPr>
              <a:t>The Georgia Department </a:t>
            </a:r>
          </a:p>
          <a:p>
            <a:r>
              <a:rPr lang="en-US" altLang="en-US" sz="2800" b="0" i="0">
                <a:solidFill>
                  <a:schemeClr val="bg1"/>
                </a:solidFill>
                <a:latin typeface="Times New Roman" charset="0"/>
              </a:rPr>
              <a:t>of  Natural Resources has</a:t>
            </a:r>
          </a:p>
          <a:p>
            <a:r>
              <a:rPr lang="en-US" altLang="en-US" sz="2800" b="0" i="0">
                <a:solidFill>
                  <a:schemeClr val="bg1"/>
                </a:solidFill>
                <a:latin typeface="Times New Roman" charset="0"/>
              </a:rPr>
              <a:t>a checklist that can help </a:t>
            </a:r>
          </a:p>
          <a:p>
            <a:r>
              <a:rPr lang="en-US" altLang="en-US" sz="2800" b="0" i="0">
                <a:solidFill>
                  <a:schemeClr val="bg1"/>
                </a:solidFill>
                <a:latin typeface="Times New Roman" charset="0"/>
              </a:rPr>
              <a:t>you keep track </a:t>
            </a:r>
          </a:p>
          <a:p>
            <a:r>
              <a:rPr lang="en-US" altLang="en-US" sz="2800" b="0" i="0">
                <a:solidFill>
                  <a:schemeClr val="bg1"/>
                </a:solidFill>
                <a:latin typeface="Times New Roman" charset="0"/>
              </a:rPr>
              <a:t>of  your observations.  </a:t>
            </a:r>
          </a:p>
          <a:p>
            <a:pPr>
              <a:lnSpc>
                <a:spcPct val="75000"/>
              </a:lnSpc>
            </a:pPr>
            <a:endParaRPr lang="en-US" altLang="en-US" b="0" i="0">
              <a:solidFill>
                <a:schemeClr val="bg1"/>
              </a:solidFill>
              <a:latin typeface="Times New Roman" charset="0"/>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3"/>
          <p:cNvSpPr>
            <a:spLocks noGrp="1"/>
          </p:cNvSpPr>
          <p:nvPr>
            <p:ph type="sldNum" sz="quarter" idx="12"/>
          </p:nvPr>
        </p:nvSpPr>
        <p:spPr/>
        <p:txBody>
          <a:bodyPr/>
          <a:lstStyle/>
          <a:p>
            <a:fld id="{33C64174-FEA1-8742-B256-95D6FF65448D}" type="slidenum">
              <a:rPr lang="en-US" altLang="en-US"/>
              <a:pPr/>
              <a:t>79</a:t>
            </a:fld>
            <a:endParaRPr lang="en-US" altLang="en-US"/>
          </a:p>
        </p:txBody>
      </p:sp>
      <p:sp>
        <p:nvSpPr>
          <p:cNvPr id="824322" name="Rectangle 2"/>
          <p:cNvSpPr>
            <a:spLocks noChangeArrowheads="1"/>
          </p:cNvSpPr>
          <p:nvPr/>
        </p:nvSpPr>
        <p:spPr bwMode="auto">
          <a:xfrm>
            <a:off x="0" y="0"/>
            <a:ext cx="96012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r>
              <a:rPr lang="en-US" altLang="en-US" sz="4400" b="0" i="0">
                <a:solidFill>
                  <a:srgbClr val="FFFF00"/>
                </a:solidFill>
                <a:latin typeface="Times New Roman" charset="0"/>
              </a:rPr>
              <a:t>Butterfly Observations</a:t>
            </a:r>
          </a:p>
        </p:txBody>
      </p:sp>
      <p:sp>
        <p:nvSpPr>
          <p:cNvPr id="824323" name="Text Box 3"/>
          <p:cNvSpPr txBox="1">
            <a:spLocks noChangeArrowheads="1"/>
          </p:cNvSpPr>
          <p:nvPr/>
        </p:nvSpPr>
        <p:spPr bwMode="auto">
          <a:xfrm>
            <a:off x="457200" y="990600"/>
            <a:ext cx="7848600" cy="4789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altLang="en-US" sz="2800" b="0" i="0">
                <a:solidFill>
                  <a:schemeClr val="bg1"/>
                </a:solidFill>
                <a:latin typeface="Times New Roman" charset="0"/>
              </a:rPr>
              <a:t>Butterflies prefer to fly when air temperatures are above 65 degrees, some preferring 80 degrees!  Butterflies are best observed between the hours of 8:00 am and 10:00 am.  As the day warms up, the </a:t>
            </a:r>
          </a:p>
          <a:p>
            <a:r>
              <a:rPr lang="en-US" altLang="en-US" sz="2800" b="0" i="0">
                <a:solidFill>
                  <a:schemeClr val="bg1"/>
                </a:solidFill>
                <a:latin typeface="Times New Roman" charset="0"/>
              </a:rPr>
              <a:t>butterfly becomes very active </a:t>
            </a:r>
          </a:p>
          <a:p>
            <a:r>
              <a:rPr lang="en-US" altLang="en-US" sz="2800" b="0" i="0">
                <a:solidFill>
                  <a:schemeClr val="bg1"/>
                </a:solidFill>
                <a:latin typeface="Times New Roman" charset="0"/>
              </a:rPr>
              <a:t>and skittish. </a:t>
            </a:r>
          </a:p>
          <a:p>
            <a:endParaRPr lang="en-US" altLang="en-US" sz="2800" b="0" i="0">
              <a:solidFill>
                <a:schemeClr val="bg1"/>
              </a:solidFill>
              <a:latin typeface="Times New Roman" charset="0"/>
            </a:endParaRPr>
          </a:p>
          <a:p>
            <a:r>
              <a:rPr lang="en-US" altLang="en-US" sz="2800" b="0" i="0">
                <a:solidFill>
                  <a:schemeClr val="bg1"/>
                </a:solidFill>
                <a:latin typeface="Times New Roman" charset="0"/>
              </a:rPr>
              <a:t>Each species has a peak </a:t>
            </a:r>
          </a:p>
          <a:p>
            <a:r>
              <a:rPr lang="en-US" altLang="en-US" sz="2800" b="0" i="0">
                <a:solidFill>
                  <a:schemeClr val="bg1"/>
                </a:solidFill>
                <a:latin typeface="Times New Roman" charset="0"/>
              </a:rPr>
              <a:t>observation period, which </a:t>
            </a:r>
          </a:p>
          <a:p>
            <a:r>
              <a:rPr lang="en-US" altLang="en-US" sz="2800" b="0" i="0">
                <a:solidFill>
                  <a:schemeClr val="bg1"/>
                </a:solidFill>
                <a:latin typeface="Times New Roman" charset="0"/>
              </a:rPr>
              <a:t>correspond to hatching of </a:t>
            </a:r>
          </a:p>
          <a:p>
            <a:r>
              <a:rPr lang="en-US" altLang="en-US" sz="2800" b="0" i="0">
                <a:solidFill>
                  <a:schemeClr val="bg1"/>
                </a:solidFill>
                <a:latin typeface="Times New Roman" charset="0"/>
              </a:rPr>
              <a:t>that season’s “brood.”</a:t>
            </a:r>
            <a:r>
              <a:rPr lang="en-US" altLang="en-US" b="0" i="0">
                <a:solidFill>
                  <a:srgbClr val="FFFF00"/>
                </a:solidFill>
                <a:latin typeface="Times New Roman" charset="0"/>
              </a:rPr>
              <a:t>   </a:t>
            </a:r>
          </a:p>
        </p:txBody>
      </p:sp>
      <p:pic>
        <p:nvPicPr>
          <p:cNvPr id="824324" name="Picture 4" descr="surv09"/>
          <p:cNvPicPr>
            <a:picLocks noChangeAspect="1" noChangeArrowheads="1"/>
          </p:cNvPicPr>
          <p:nvPr/>
        </p:nvPicPr>
        <p:blipFill>
          <a:blip r:embed="rId2">
            <a:lum bright="2000" contrast="28000"/>
            <a:extLst>
              <a:ext uri="{28A0092B-C50C-407E-A947-70E740481C1C}">
                <a14:useLocalDpi xmlns:a14="http://schemas.microsoft.com/office/drawing/2010/main" val="0"/>
              </a:ext>
            </a:extLst>
          </a:blip>
          <a:srcRect/>
          <a:stretch>
            <a:fillRect/>
          </a:stretch>
        </p:blipFill>
        <p:spPr bwMode="auto">
          <a:xfrm>
            <a:off x="5416550" y="2890838"/>
            <a:ext cx="3200400" cy="2776537"/>
          </a:xfrm>
          <a:prstGeom prst="rect">
            <a:avLst/>
          </a:prstGeom>
          <a:noFill/>
          <a:extLst>
            <a:ext uri="{909E8E84-426E-40DD-AFC4-6F175D3DCCD1}">
              <a14:hiddenFill xmlns:a14="http://schemas.microsoft.com/office/drawing/2010/main">
                <a:solidFill>
                  <a:srgbClr val="FFFFFF"/>
                </a:solidFill>
              </a14:hiddenFill>
            </a:ext>
          </a:extLst>
        </p:spPr>
      </p:pic>
      <p:sp>
        <p:nvSpPr>
          <p:cNvPr id="824325" name="Rectangle 5"/>
          <p:cNvSpPr>
            <a:spLocks noChangeArrowheads="1"/>
          </p:cNvSpPr>
          <p:nvPr/>
        </p:nvSpPr>
        <p:spPr bwMode="auto">
          <a:xfrm>
            <a:off x="5340350" y="5656263"/>
            <a:ext cx="34290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r>
              <a:rPr lang="en-US" altLang="en-US" b="0" i="0">
                <a:solidFill>
                  <a:srgbClr val="FFFF00"/>
                </a:solidFill>
                <a:latin typeface="GoudyOlSt BT" charset="0"/>
              </a:rPr>
              <a:t>Hawk moth feeding on </a:t>
            </a:r>
          </a:p>
          <a:p>
            <a:pPr algn="ctr"/>
            <a:r>
              <a:rPr lang="en-US" altLang="en-US" b="0" i="0">
                <a:solidFill>
                  <a:srgbClr val="FFFF00"/>
                </a:solidFill>
                <a:latin typeface="GoudyOlSt BT" charset="0"/>
              </a:rPr>
              <a:t>Phlox at sunset.</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p:cNvSpPr>
          <p:nvPr>
            <p:ph type="sldNum" sz="quarter" idx="12"/>
          </p:nvPr>
        </p:nvSpPr>
        <p:spPr/>
        <p:txBody>
          <a:bodyPr/>
          <a:lstStyle/>
          <a:p>
            <a:fld id="{670D7D05-0E65-D94B-83A7-D446DDAAE93E}" type="slidenum">
              <a:rPr lang="en-US" altLang="en-US"/>
              <a:pPr/>
              <a:t>8</a:t>
            </a:fld>
            <a:endParaRPr lang="en-US" altLang="en-US"/>
          </a:p>
        </p:txBody>
      </p:sp>
      <p:sp>
        <p:nvSpPr>
          <p:cNvPr id="289794" name="Rectangle 2"/>
          <p:cNvSpPr>
            <a:spLocks noGrp="1" noChangeArrowheads="1"/>
          </p:cNvSpPr>
          <p:nvPr>
            <p:ph type="title"/>
          </p:nvPr>
        </p:nvSpPr>
        <p:spPr>
          <a:xfrm>
            <a:off x="609600" y="304800"/>
            <a:ext cx="8534400" cy="762000"/>
          </a:xfrm>
        </p:spPr>
        <p:txBody>
          <a:bodyPr/>
          <a:lstStyle/>
          <a:p>
            <a:r>
              <a:rPr lang="en-US" altLang="en-US" b="1">
                <a:solidFill>
                  <a:srgbClr val="FFFF00"/>
                </a:solidFill>
                <a:latin typeface="GoudyOlSt BT" charset="0"/>
              </a:rPr>
              <a:t>High Maintenance Gardens</a:t>
            </a:r>
            <a:endParaRPr lang="en-US" altLang="en-US" b="1" i="1">
              <a:solidFill>
                <a:srgbClr val="FFFF00"/>
              </a:solidFill>
              <a:latin typeface="GoudyOlSt BT" charset="0"/>
            </a:endParaRPr>
          </a:p>
        </p:txBody>
      </p:sp>
      <p:sp>
        <p:nvSpPr>
          <p:cNvPr id="289795" name="Rectangle 3"/>
          <p:cNvSpPr>
            <a:spLocks noGrp="1" noChangeArrowheads="1"/>
          </p:cNvSpPr>
          <p:nvPr>
            <p:ph type="body" sz="half" idx="1"/>
          </p:nvPr>
        </p:nvSpPr>
        <p:spPr>
          <a:xfrm>
            <a:off x="457200" y="1524000"/>
            <a:ext cx="2971800" cy="5029200"/>
          </a:xfrm>
        </p:spPr>
        <p:txBody>
          <a:bodyPr/>
          <a:lstStyle/>
          <a:p>
            <a:pPr>
              <a:buFontTx/>
              <a:buNone/>
            </a:pPr>
            <a:r>
              <a:rPr lang="en-US" altLang="en-US" b="1">
                <a:solidFill>
                  <a:schemeClr val="hlink"/>
                </a:solidFill>
                <a:latin typeface="GoudyOlSt BT" charset="0"/>
              </a:rPr>
              <a:t>	</a:t>
            </a:r>
          </a:p>
        </p:txBody>
      </p:sp>
      <p:sp>
        <p:nvSpPr>
          <p:cNvPr id="289797" name="Text Box 5"/>
          <p:cNvSpPr txBox="1">
            <a:spLocks noChangeArrowheads="1"/>
          </p:cNvSpPr>
          <p:nvPr/>
        </p:nvSpPr>
        <p:spPr bwMode="auto">
          <a:xfrm>
            <a:off x="1812925" y="1436688"/>
            <a:ext cx="5730875"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endParaRPr lang="en-US" altLang="en-US" sz="2800"/>
          </a:p>
        </p:txBody>
      </p:sp>
      <p:sp>
        <p:nvSpPr>
          <p:cNvPr id="289798" name="Text Box 6"/>
          <p:cNvSpPr txBox="1">
            <a:spLocks noChangeArrowheads="1"/>
          </p:cNvSpPr>
          <p:nvPr/>
        </p:nvSpPr>
        <p:spPr bwMode="auto">
          <a:xfrm>
            <a:off x="381000" y="1981200"/>
            <a:ext cx="7543800" cy="3848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buFont typeface="Wingdings" charset="2"/>
              <a:buNone/>
            </a:pPr>
            <a:r>
              <a:rPr lang="en-US" altLang="en-US" sz="3600" b="0" i="0">
                <a:solidFill>
                  <a:srgbClr val="FF00FF"/>
                </a:solidFill>
                <a:latin typeface="Bernhard Modern Roman" charset="0"/>
              </a:rPr>
              <a:t>Essential Elements</a:t>
            </a:r>
          </a:p>
          <a:p>
            <a:pPr lvl="1">
              <a:spcBef>
                <a:spcPct val="50000"/>
              </a:spcBef>
              <a:buFont typeface="Wingdings" charset="2"/>
              <a:buChar char="§"/>
            </a:pPr>
            <a:r>
              <a:rPr lang="en-US" altLang="en-US" sz="2800" b="0" i="0">
                <a:solidFill>
                  <a:schemeClr val="bg1"/>
                </a:solidFill>
                <a:latin typeface="Bernhard Modern Roman" charset="0"/>
              </a:rPr>
              <a:t>  Sun-loving perennials</a:t>
            </a:r>
          </a:p>
          <a:p>
            <a:pPr lvl="1">
              <a:spcBef>
                <a:spcPct val="50000"/>
              </a:spcBef>
              <a:buFont typeface="Wingdings" charset="2"/>
              <a:buChar char="§"/>
            </a:pPr>
            <a:r>
              <a:rPr lang="en-US" altLang="en-US" sz="2800" b="0" i="0">
                <a:solidFill>
                  <a:schemeClr val="bg1"/>
                </a:solidFill>
                <a:latin typeface="Bernhard Modern Roman" charset="0"/>
              </a:rPr>
              <a:t>  Consistent nectar sources</a:t>
            </a:r>
          </a:p>
          <a:p>
            <a:pPr lvl="1">
              <a:spcBef>
                <a:spcPct val="50000"/>
              </a:spcBef>
              <a:buFont typeface="Wingdings" charset="2"/>
              <a:buChar char="§"/>
            </a:pPr>
            <a:r>
              <a:rPr lang="en-US" altLang="en-US" sz="2800" b="0" i="0">
                <a:solidFill>
                  <a:schemeClr val="bg1"/>
                </a:solidFill>
                <a:latin typeface="Bernhard Modern Roman" charset="0"/>
              </a:rPr>
              <a:t>  Drought resistant plants</a:t>
            </a:r>
          </a:p>
          <a:p>
            <a:pPr lvl="1">
              <a:spcBef>
                <a:spcPct val="50000"/>
              </a:spcBef>
              <a:buFont typeface="Wingdings" charset="2"/>
              <a:buNone/>
            </a:pPr>
            <a:endParaRPr lang="en-US" altLang="en-US" sz="2800" b="0" i="0">
              <a:solidFill>
                <a:schemeClr val="bg1"/>
              </a:solidFill>
              <a:latin typeface="Bernhard Modern Roman" charset="0"/>
            </a:endParaRPr>
          </a:p>
          <a:p>
            <a:pPr>
              <a:spcBef>
                <a:spcPct val="50000"/>
              </a:spcBef>
            </a:pPr>
            <a:endParaRPr lang="en-US" altLang="en-US" sz="2800" b="0" i="0">
              <a:solidFill>
                <a:schemeClr val="bg1"/>
              </a:solidFill>
            </a:endParaRPr>
          </a:p>
        </p:txBody>
      </p:sp>
      <p:pic>
        <p:nvPicPr>
          <p:cNvPr id="289805" name="Picture 13" descr="THOMASGAR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86400" y="1371600"/>
            <a:ext cx="3138488" cy="4800600"/>
          </a:xfrm>
          <a:prstGeom prst="rect">
            <a:avLst/>
          </a:prstGeom>
          <a:noFill/>
          <a:extLst>
            <a:ext uri="{909E8E84-426E-40DD-AFC4-6F175D3DCCD1}">
              <a14:hiddenFill xmlns:a14="http://schemas.microsoft.com/office/drawing/2010/main">
                <a:solidFill>
                  <a:srgbClr val="FFFFFF"/>
                </a:solidFill>
              </a14:hiddenFill>
            </a:ext>
          </a:extLst>
        </p:spPr>
      </p:pic>
      <p:sp>
        <p:nvSpPr>
          <p:cNvPr id="289806" name="Rectangle 14"/>
          <p:cNvSpPr>
            <a:spLocks noChangeArrowheads="1"/>
          </p:cNvSpPr>
          <p:nvPr/>
        </p:nvSpPr>
        <p:spPr bwMode="auto">
          <a:xfrm>
            <a:off x="5791200" y="6248400"/>
            <a:ext cx="22987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1800" i="0">
                <a:solidFill>
                  <a:srgbClr val="FFFF00"/>
                </a:solidFill>
                <a:latin typeface="GoudyOlSt BT" charset="0"/>
              </a:rPr>
              <a:t>Phlox and Echinaceae</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3"/>
          <p:cNvSpPr>
            <a:spLocks noGrp="1"/>
          </p:cNvSpPr>
          <p:nvPr>
            <p:ph type="sldNum" sz="quarter" idx="12"/>
          </p:nvPr>
        </p:nvSpPr>
        <p:spPr/>
        <p:txBody>
          <a:bodyPr/>
          <a:lstStyle/>
          <a:p>
            <a:fld id="{983D6296-0B85-B04C-9FC2-BBF5F916E05C}" type="slidenum">
              <a:rPr lang="en-US" altLang="en-US"/>
              <a:pPr/>
              <a:t>80</a:t>
            </a:fld>
            <a:endParaRPr lang="en-US" altLang="en-US"/>
          </a:p>
        </p:txBody>
      </p:sp>
      <p:sp>
        <p:nvSpPr>
          <p:cNvPr id="784386" name="Text Box 2"/>
          <p:cNvSpPr txBox="1">
            <a:spLocks noChangeArrowheads="1"/>
          </p:cNvSpPr>
          <p:nvPr/>
        </p:nvSpPr>
        <p:spPr bwMode="auto">
          <a:xfrm>
            <a:off x="457200" y="87313"/>
            <a:ext cx="3725863" cy="1920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4000" b="0" i="0">
                <a:solidFill>
                  <a:srgbClr val="FFFF00"/>
                </a:solidFill>
                <a:latin typeface="Times New Roman" charset="0"/>
              </a:rPr>
              <a:t>Don’t Be Fooled </a:t>
            </a:r>
          </a:p>
          <a:p>
            <a:r>
              <a:rPr lang="en-US" altLang="en-US" sz="4000" b="0" i="0">
                <a:solidFill>
                  <a:srgbClr val="FFFF00"/>
                </a:solidFill>
                <a:latin typeface="Times New Roman" charset="0"/>
              </a:rPr>
              <a:t>By Differences </a:t>
            </a:r>
          </a:p>
          <a:p>
            <a:r>
              <a:rPr lang="en-US" altLang="en-US" sz="4000" b="0" i="0">
                <a:solidFill>
                  <a:srgbClr val="FFFF00"/>
                </a:solidFill>
                <a:latin typeface="Times New Roman" charset="0"/>
              </a:rPr>
              <a:t>Between Sexes</a:t>
            </a:r>
          </a:p>
        </p:txBody>
      </p:sp>
      <p:pic>
        <p:nvPicPr>
          <p:cNvPr id="784387" name="Picture 3" descr="black_ma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00600" y="3276600"/>
            <a:ext cx="3886200" cy="2741613"/>
          </a:xfrm>
          <a:prstGeom prst="rect">
            <a:avLst/>
          </a:prstGeom>
          <a:noFill/>
          <a:extLst>
            <a:ext uri="{909E8E84-426E-40DD-AFC4-6F175D3DCCD1}">
              <a14:hiddenFill xmlns:a14="http://schemas.microsoft.com/office/drawing/2010/main">
                <a:solidFill>
                  <a:srgbClr val="FFFFFF"/>
                </a:solidFill>
              </a14:hiddenFill>
            </a:ext>
          </a:extLst>
        </p:spPr>
      </p:pic>
      <p:pic>
        <p:nvPicPr>
          <p:cNvPr id="784388" name="Picture 4" descr="black_female"/>
          <p:cNvPicPr>
            <a:picLocks noChangeAspect="1" noChangeArrowheads="1"/>
          </p:cNvPicPr>
          <p:nvPr/>
        </p:nvPicPr>
        <p:blipFill>
          <a:blip r:embed="rId3">
            <a:lum bright="-2000" contrast="16000"/>
            <a:extLst>
              <a:ext uri="{28A0092B-C50C-407E-A947-70E740481C1C}">
                <a14:useLocalDpi xmlns:a14="http://schemas.microsoft.com/office/drawing/2010/main" val="0"/>
              </a:ext>
            </a:extLst>
          </a:blip>
          <a:srcRect/>
          <a:stretch>
            <a:fillRect/>
          </a:stretch>
        </p:blipFill>
        <p:spPr bwMode="auto">
          <a:xfrm>
            <a:off x="4876800" y="457200"/>
            <a:ext cx="3810000" cy="2924175"/>
          </a:xfrm>
          <a:prstGeom prst="rect">
            <a:avLst/>
          </a:prstGeom>
          <a:noFill/>
          <a:extLst>
            <a:ext uri="{909E8E84-426E-40DD-AFC4-6F175D3DCCD1}">
              <a14:hiddenFill xmlns:a14="http://schemas.microsoft.com/office/drawing/2010/main">
                <a:solidFill>
                  <a:srgbClr val="FFFFFF"/>
                </a:solidFill>
              </a14:hiddenFill>
            </a:ext>
          </a:extLst>
        </p:spPr>
      </p:pic>
      <p:sp>
        <p:nvSpPr>
          <p:cNvPr id="784389" name="Text Box 5"/>
          <p:cNvSpPr txBox="1">
            <a:spLocks noChangeArrowheads="1"/>
          </p:cNvSpPr>
          <p:nvPr/>
        </p:nvSpPr>
        <p:spPr bwMode="auto">
          <a:xfrm>
            <a:off x="7620000" y="5410200"/>
            <a:ext cx="8096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b="0" i="0">
                <a:solidFill>
                  <a:schemeClr val="bg1"/>
                </a:solidFill>
                <a:latin typeface="Times New Roman" charset="0"/>
              </a:rPr>
              <a:t>Male</a:t>
            </a:r>
          </a:p>
        </p:txBody>
      </p:sp>
      <p:sp>
        <p:nvSpPr>
          <p:cNvPr id="784390" name="Text Box 6"/>
          <p:cNvSpPr txBox="1">
            <a:spLocks noChangeArrowheads="1"/>
          </p:cNvSpPr>
          <p:nvPr/>
        </p:nvSpPr>
        <p:spPr bwMode="auto">
          <a:xfrm>
            <a:off x="7467600" y="2743200"/>
            <a:ext cx="10795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b="0" i="0">
                <a:solidFill>
                  <a:schemeClr val="bg1"/>
                </a:solidFill>
                <a:latin typeface="Times New Roman" charset="0"/>
              </a:rPr>
              <a:t>Female</a:t>
            </a:r>
          </a:p>
        </p:txBody>
      </p:sp>
      <p:sp>
        <p:nvSpPr>
          <p:cNvPr id="784391" name="Rectangle 7"/>
          <p:cNvSpPr>
            <a:spLocks noChangeArrowheads="1"/>
          </p:cNvSpPr>
          <p:nvPr/>
        </p:nvSpPr>
        <p:spPr bwMode="auto">
          <a:xfrm>
            <a:off x="381000" y="2057400"/>
            <a:ext cx="4114800" cy="4576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altLang="en-US" sz="2800" b="0" i="0">
                <a:solidFill>
                  <a:schemeClr val="bg1"/>
                </a:solidFill>
                <a:latin typeface="Times New Roman" charset="0"/>
              </a:rPr>
              <a:t>Many species of butterflies have males and females with different wing patterns, which can be confusing.</a:t>
            </a:r>
          </a:p>
          <a:p>
            <a:pPr>
              <a:spcBef>
                <a:spcPct val="50000"/>
              </a:spcBef>
            </a:pPr>
            <a:r>
              <a:rPr lang="en-US" altLang="en-US" sz="2800" b="0" i="0">
                <a:solidFill>
                  <a:schemeClr val="bg1"/>
                </a:solidFill>
                <a:latin typeface="Times New Roman" charset="0"/>
              </a:rPr>
              <a:t>Montana State University  has a website for butterfly ID.  Learning to identify butterflies on the wing takes practice.</a:t>
            </a:r>
          </a:p>
        </p:txBody>
      </p:sp>
      <p:sp>
        <p:nvSpPr>
          <p:cNvPr id="784392" name="Rectangle 8"/>
          <p:cNvSpPr>
            <a:spLocks noChangeArrowheads="1"/>
          </p:cNvSpPr>
          <p:nvPr/>
        </p:nvSpPr>
        <p:spPr bwMode="auto">
          <a:xfrm>
            <a:off x="5257800" y="6019800"/>
            <a:ext cx="2971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r>
              <a:rPr lang="en-US" altLang="en-US" sz="1800" i="0">
                <a:solidFill>
                  <a:srgbClr val="FFFF00"/>
                </a:solidFill>
                <a:latin typeface="GoudyOlSt BT" charset="0"/>
              </a:rPr>
              <a:t>Eastern Black Swallowtail</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3"/>
          <p:cNvSpPr>
            <a:spLocks noGrp="1"/>
          </p:cNvSpPr>
          <p:nvPr>
            <p:ph type="sldNum" sz="quarter" idx="12"/>
          </p:nvPr>
        </p:nvSpPr>
        <p:spPr/>
        <p:txBody>
          <a:bodyPr/>
          <a:lstStyle/>
          <a:p>
            <a:fld id="{6BC367E9-8CA6-CB45-BB0B-E78307D1EDA2}" type="slidenum">
              <a:rPr lang="en-US" altLang="en-US"/>
              <a:pPr/>
              <a:t>81</a:t>
            </a:fld>
            <a:endParaRPr lang="en-US" altLang="en-US"/>
          </a:p>
        </p:txBody>
      </p:sp>
      <p:pic>
        <p:nvPicPr>
          <p:cNvPr id="785410" name="Picture 2" descr="BlackSwallowtail51"/>
          <p:cNvPicPr>
            <a:picLocks noChangeAspect="1" noChangeArrowheads="1"/>
          </p:cNvPicPr>
          <p:nvPr/>
        </p:nvPicPr>
        <p:blipFill>
          <a:blip r:embed="rId2">
            <a:lum bright="-20000" contrast="32000"/>
            <a:extLst>
              <a:ext uri="{28A0092B-C50C-407E-A947-70E740481C1C}">
                <a14:useLocalDpi xmlns:a14="http://schemas.microsoft.com/office/drawing/2010/main" val="0"/>
              </a:ext>
            </a:extLst>
          </a:blip>
          <a:srcRect/>
          <a:stretch>
            <a:fillRect/>
          </a:stretch>
        </p:blipFill>
        <p:spPr bwMode="auto">
          <a:xfrm>
            <a:off x="5257800" y="3200400"/>
            <a:ext cx="2879725" cy="2765425"/>
          </a:xfrm>
          <a:prstGeom prst="rect">
            <a:avLst/>
          </a:prstGeom>
          <a:noFill/>
          <a:extLst>
            <a:ext uri="{909E8E84-426E-40DD-AFC4-6F175D3DCCD1}">
              <a14:hiddenFill xmlns:a14="http://schemas.microsoft.com/office/drawing/2010/main">
                <a:solidFill>
                  <a:srgbClr val="FFFFFF"/>
                </a:solidFill>
              </a14:hiddenFill>
            </a:ext>
          </a:extLst>
        </p:spPr>
      </p:pic>
      <p:pic>
        <p:nvPicPr>
          <p:cNvPr id="785411" name="Picture 3" descr="BlackSwallowtail50"/>
          <p:cNvPicPr>
            <a:picLocks noChangeAspect="1" noChangeArrowheads="1"/>
          </p:cNvPicPr>
          <p:nvPr/>
        </p:nvPicPr>
        <p:blipFill>
          <a:blip r:embed="rId3">
            <a:lum bright="6000" contrast="30000"/>
            <a:extLst>
              <a:ext uri="{28A0092B-C50C-407E-A947-70E740481C1C}">
                <a14:useLocalDpi xmlns:a14="http://schemas.microsoft.com/office/drawing/2010/main" val="0"/>
              </a:ext>
            </a:extLst>
          </a:blip>
          <a:srcRect/>
          <a:stretch>
            <a:fillRect/>
          </a:stretch>
        </p:blipFill>
        <p:spPr bwMode="auto">
          <a:xfrm>
            <a:off x="5257800" y="2057400"/>
            <a:ext cx="2895600" cy="2092325"/>
          </a:xfrm>
          <a:prstGeom prst="rect">
            <a:avLst/>
          </a:prstGeom>
          <a:noFill/>
          <a:extLst>
            <a:ext uri="{909E8E84-426E-40DD-AFC4-6F175D3DCCD1}">
              <a14:hiddenFill xmlns:a14="http://schemas.microsoft.com/office/drawing/2010/main">
                <a:solidFill>
                  <a:srgbClr val="FFFFFF"/>
                </a:solidFill>
              </a14:hiddenFill>
            </a:ext>
          </a:extLst>
        </p:spPr>
      </p:pic>
      <p:sp>
        <p:nvSpPr>
          <p:cNvPr id="785412" name="Text Box 4"/>
          <p:cNvSpPr txBox="1">
            <a:spLocks noChangeArrowheads="1"/>
          </p:cNvSpPr>
          <p:nvPr/>
        </p:nvSpPr>
        <p:spPr bwMode="auto">
          <a:xfrm>
            <a:off x="6781800" y="6019800"/>
            <a:ext cx="12573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1800" i="0">
                <a:solidFill>
                  <a:schemeClr val="bg1"/>
                </a:solidFill>
                <a:latin typeface="Times New Roman" charset="0"/>
              </a:rPr>
              <a:t>Bright Sun</a:t>
            </a:r>
          </a:p>
        </p:txBody>
      </p:sp>
      <p:sp>
        <p:nvSpPr>
          <p:cNvPr id="785413" name="Text Box 5"/>
          <p:cNvSpPr txBox="1">
            <a:spLocks noChangeArrowheads="1"/>
          </p:cNvSpPr>
          <p:nvPr/>
        </p:nvSpPr>
        <p:spPr bwMode="auto">
          <a:xfrm>
            <a:off x="5715000" y="1676400"/>
            <a:ext cx="23495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1800" i="0">
                <a:solidFill>
                  <a:schemeClr val="bg1"/>
                </a:solidFill>
                <a:latin typeface="Times New Roman" charset="0"/>
              </a:rPr>
              <a:t>Shade and Part Shade</a:t>
            </a:r>
          </a:p>
        </p:txBody>
      </p:sp>
      <p:sp>
        <p:nvSpPr>
          <p:cNvPr id="785414" name="Rectangle 6"/>
          <p:cNvSpPr>
            <a:spLocks noChangeArrowheads="1"/>
          </p:cNvSpPr>
          <p:nvPr/>
        </p:nvSpPr>
        <p:spPr bwMode="auto">
          <a:xfrm>
            <a:off x="0" y="0"/>
            <a:ext cx="91440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r>
              <a:rPr lang="en-US" altLang="en-US" sz="4400" b="0" i="0">
                <a:solidFill>
                  <a:srgbClr val="FFFF00"/>
                </a:solidFill>
                <a:latin typeface="Times New Roman" charset="0"/>
              </a:rPr>
              <a:t>… Or Environment Driven Changes</a:t>
            </a:r>
          </a:p>
        </p:txBody>
      </p:sp>
      <p:sp>
        <p:nvSpPr>
          <p:cNvPr id="785415" name="Rectangle 7"/>
          <p:cNvSpPr>
            <a:spLocks noChangeArrowheads="1"/>
          </p:cNvSpPr>
          <p:nvPr/>
        </p:nvSpPr>
        <p:spPr bwMode="auto">
          <a:xfrm>
            <a:off x="533400" y="787400"/>
            <a:ext cx="4191000" cy="5645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altLang="en-US" sz="2800" b="0" i="0">
                <a:solidFill>
                  <a:schemeClr val="bg1"/>
                </a:solidFill>
                <a:latin typeface="Times New Roman" charset="0"/>
              </a:rPr>
              <a:t>The type of forage or the amount of sunlight can affect insect appearance.  </a:t>
            </a:r>
          </a:p>
          <a:p>
            <a:pPr>
              <a:spcBef>
                <a:spcPct val="50000"/>
              </a:spcBef>
            </a:pPr>
            <a:r>
              <a:rPr lang="en-US" altLang="en-US" sz="2800" b="0" i="0">
                <a:solidFill>
                  <a:schemeClr val="bg1"/>
                </a:solidFill>
                <a:latin typeface="Times New Roman" charset="0"/>
              </a:rPr>
              <a:t>This is especially true of Eastern Black Swallowtails.  When their caterpillars feed in shady locations, the caterpillar is dark. The more light available, the lighter green the caterpillar. </a:t>
            </a:r>
          </a:p>
          <a:p>
            <a:pPr>
              <a:spcBef>
                <a:spcPct val="50000"/>
              </a:spcBef>
            </a:pPr>
            <a:r>
              <a:rPr lang="en-US" altLang="en-US" sz="2800" b="0" i="0">
                <a:solidFill>
                  <a:schemeClr val="bg1"/>
                </a:solidFill>
                <a:latin typeface="Times New Roman" charset="0"/>
              </a:rPr>
              <a:t>This helps the caterpillar avoid predators.</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3"/>
          <p:cNvSpPr>
            <a:spLocks noGrp="1"/>
          </p:cNvSpPr>
          <p:nvPr>
            <p:ph type="sldNum" sz="quarter" idx="12"/>
          </p:nvPr>
        </p:nvSpPr>
        <p:spPr/>
        <p:txBody>
          <a:bodyPr/>
          <a:lstStyle/>
          <a:p>
            <a:fld id="{9967FB21-7477-A346-B983-0BDFD72FEE62}" type="slidenum">
              <a:rPr lang="en-US" altLang="en-US"/>
              <a:pPr/>
              <a:t>82</a:t>
            </a:fld>
            <a:endParaRPr lang="en-US" altLang="en-US"/>
          </a:p>
        </p:txBody>
      </p:sp>
      <p:sp>
        <p:nvSpPr>
          <p:cNvPr id="786434" name="Text Box 2"/>
          <p:cNvSpPr txBox="1">
            <a:spLocks noChangeArrowheads="1"/>
          </p:cNvSpPr>
          <p:nvPr/>
        </p:nvSpPr>
        <p:spPr bwMode="auto">
          <a:xfrm>
            <a:off x="2133600" y="152400"/>
            <a:ext cx="445135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4400" b="0" i="0">
                <a:solidFill>
                  <a:srgbClr val="FFFF00"/>
                </a:solidFill>
                <a:latin typeface="Times New Roman" charset="0"/>
              </a:rPr>
              <a:t>Dimorphic Species</a:t>
            </a:r>
          </a:p>
        </p:txBody>
      </p:sp>
      <p:pic>
        <p:nvPicPr>
          <p:cNvPr id="786435" name="Picture 3" descr="Image5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67200" y="3124200"/>
            <a:ext cx="4343400" cy="3238500"/>
          </a:xfrm>
          <a:prstGeom prst="rect">
            <a:avLst/>
          </a:prstGeom>
          <a:noFill/>
          <a:extLst>
            <a:ext uri="{909E8E84-426E-40DD-AFC4-6F175D3DCCD1}">
              <a14:hiddenFill xmlns:a14="http://schemas.microsoft.com/office/drawing/2010/main">
                <a:solidFill>
                  <a:srgbClr val="FFFFFF"/>
                </a:solidFill>
              </a14:hiddenFill>
            </a:ext>
          </a:extLst>
        </p:spPr>
      </p:pic>
      <p:sp>
        <p:nvSpPr>
          <p:cNvPr id="786436" name="Rectangle 4"/>
          <p:cNvSpPr>
            <a:spLocks noChangeArrowheads="1"/>
          </p:cNvSpPr>
          <p:nvPr/>
        </p:nvSpPr>
        <p:spPr bwMode="auto">
          <a:xfrm>
            <a:off x="457200" y="3200400"/>
            <a:ext cx="3429000" cy="3843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altLang="en-US" sz="2800" b="0" i="0">
                <a:solidFill>
                  <a:schemeClr val="bg1"/>
                </a:solidFill>
                <a:latin typeface="Times New Roman" charset="0"/>
              </a:rPr>
              <a:t>This was a mystery for many years.  </a:t>
            </a:r>
          </a:p>
          <a:p>
            <a:pPr>
              <a:spcBef>
                <a:spcPct val="50000"/>
              </a:spcBef>
            </a:pPr>
            <a:r>
              <a:rPr lang="en-US" altLang="en-US" sz="2800" b="0" i="0">
                <a:solidFill>
                  <a:schemeClr val="bg1"/>
                </a:solidFill>
                <a:latin typeface="Times New Roman" charset="0"/>
              </a:rPr>
              <a:t>The answer seems to be related to another species of butterfly that lives in the same region</a:t>
            </a:r>
            <a:r>
              <a:rPr lang="en-US" altLang="en-US" b="0" i="0">
                <a:solidFill>
                  <a:schemeClr val="bg1"/>
                </a:solidFill>
                <a:latin typeface="Times New Roman" charset="0"/>
              </a:rPr>
              <a:t>.</a:t>
            </a:r>
          </a:p>
          <a:p>
            <a:pPr>
              <a:spcBef>
                <a:spcPct val="50000"/>
              </a:spcBef>
            </a:pPr>
            <a:endParaRPr lang="en-US" altLang="en-US" b="0" i="0">
              <a:solidFill>
                <a:schemeClr val="bg1"/>
              </a:solidFill>
              <a:latin typeface="Times New Roman" charset="0"/>
            </a:endParaRPr>
          </a:p>
        </p:txBody>
      </p:sp>
      <p:sp>
        <p:nvSpPr>
          <p:cNvPr id="786437" name="Rectangle 5"/>
          <p:cNvSpPr>
            <a:spLocks noChangeArrowheads="1"/>
          </p:cNvSpPr>
          <p:nvPr/>
        </p:nvSpPr>
        <p:spPr bwMode="auto">
          <a:xfrm>
            <a:off x="457200" y="1066800"/>
            <a:ext cx="8305800" cy="1800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altLang="en-US" sz="2800" b="0" i="0">
                <a:solidFill>
                  <a:schemeClr val="bg1"/>
                </a:solidFill>
                <a:latin typeface="Times New Roman" charset="0"/>
              </a:rPr>
              <a:t>Tiger Swallowtails have a very unusual characteristic in that the females can be either yellow with black stripes, or very dark slate grey with deep blue hind wings.   Males are always yellow with black stripes.</a:t>
            </a:r>
            <a:r>
              <a:rPr lang="en-US" altLang="en-US" b="0" i="0">
                <a:solidFill>
                  <a:schemeClr val="bg1"/>
                </a:solidFill>
                <a:latin typeface="Times New Roman" charset="0"/>
              </a:rPr>
              <a:t>  </a:t>
            </a:r>
          </a:p>
        </p:txBody>
      </p:sp>
      <p:sp>
        <p:nvSpPr>
          <p:cNvPr id="786438" name="Rectangle 6"/>
          <p:cNvSpPr>
            <a:spLocks noChangeArrowheads="1"/>
          </p:cNvSpPr>
          <p:nvPr/>
        </p:nvSpPr>
        <p:spPr bwMode="auto">
          <a:xfrm>
            <a:off x="5029200" y="6324600"/>
            <a:ext cx="2971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r>
              <a:rPr lang="en-US" altLang="en-US" sz="1800" i="0">
                <a:solidFill>
                  <a:srgbClr val="FFFF00"/>
                </a:solidFill>
                <a:latin typeface="GoudyOlSt BT" charset="0"/>
              </a:rPr>
              <a:t>Eastern Tiger Swallowtail</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3"/>
          <p:cNvSpPr>
            <a:spLocks noGrp="1"/>
          </p:cNvSpPr>
          <p:nvPr>
            <p:ph type="sldNum" sz="quarter" idx="12"/>
          </p:nvPr>
        </p:nvSpPr>
        <p:spPr/>
        <p:txBody>
          <a:bodyPr/>
          <a:lstStyle/>
          <a:p>
            <a:fld id="{FB4B9FC1-F51F-0142-B6A0-0423FA9C65CA}" type="slidenum">
              <a:rPr lang="en-US" altLang="en-US"/>
              <a:pPr/>
              <a:t>83</a:t>
            </a:fld>
            <a:endParaRPr lang="en-US" altLang="en-US"/>
          </a:p>
        </p:txBody>
      </p:sp>
      <p:pic>
        <p:nvPicPr>
          <p:cNvPr id="787458" name="Picture 2" descr="Image8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8200" y="3048000"/>
            <a:ext cx="3876675" cy="2965450"/>
          </a:xfrm>
          <a:prstGeom prst="rect">
            <a:avLst/>
          </a:prstGeom>
          <a:noFill/>
          <a:extLst>
            <a:ext uri="{909E8E84-426E-40DD-AFC4-6F175D3DCCD1}">
              <a14:hiddenFill xmlns:a14="http://schemas.microsoft.com/office/drawing/2010/main">
                <a:solidFill>
                  <a:srgbClr val="FFFFFF"/>
                </a:solidFill>
              </a14:hiddenFill>
            </a:ext>
          </a:extLst>
        </p:spPr>
      </p:pic>
      <p:sp>
        <p:nvSpPr>
          <p:cNvPr id="787459" name="Rectangle 3"/>
          <p:cNvSpPr>
            <a:spLocks noChangeArrowheads="1"/>
          </p:cNvSpPr>
          <p:nvPr/>
        </p:nvSpPr>
        <p:spPr bwMode="auto">
          <a:xfrm>
            <a:off x="1981200" y="304800"/>
            <a:ext cx="5240338"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4400" i="0">
                <a:solidFill>
                  <a:srgbClr val="FFFF00"/>
                </a:solidFill>
                <a:latin typeface="Bernhard Modern Roman" charset="0"/>
              </a:rPr>
              <a:t>Pipevine Swallowtail</a:t>
            </a:r>
          </a:p>
        </p:txBody>
      </p:sp>
      <p:sp>
        <p:nvSpPr>
          <p:cNvPr id="787460" name="Rectangle 4"/>
          <p:cNvSpPr>
            <a:spLocks noChangeArrowheads="1"/>
          </p:cNvSpPr>
          <p:nvPr/>
        </p:nvSpPr>
        <p:spPr bwMode="auto">
          <a:xfrm>
            <a:off x="457200" y="1371600"/>
            <a:ext cx="8382000" cy="1373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altLang="en-US" sz="2800" b="0" i="0">
                <a:solidFill>
                  <a:schemeClr val="bg1"/>
                </a:solidFill>
                <a:latin typeface="Times New Roman" charset="0"/>
              </a:rPr>
              <a:t>The Pipevine swallowtail lives in the southern portions of the U.S. and feeds on Aristolochia, a poisonous plant that once eaten, the caterpillar becomes poisonous too.</a:t>
            </a:r>
          </a:p>
        </p:txBody>
      </p:sp>
      <p:sp>
        <p:nvSpPr>
          <p:cNvPr id="787461" name="Rectangle 5"/>
          <p:cNvSpPr>
            <a:spLocks noChangeArrowheads="1"/>
          </p:cNvSpPr>
          <p:nvPr/>
        </p:nvSpPr>
        <p:spPr bwMode="auto">
          <a:xfrm>
            <a:off x="457200" y="2895600"/>
            <a:ext cx="4114800" cy="3446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endParaRPr lang="en-US" altLang="en-US" b="0" i="0">
              <a:solidFill>
                <a:schemeClr val="bg1"/>
              </a:solidFill>
              <a:latin typeface="Times New Roman" charset="0"/>
            </a:endParaRPr>
          </a:p>
          <a:p>
            <a:pPr eaLnBrk="0" hangingPunct="0"/>
            <a:r>
              <a:rPr lang="en-US" altLang="en-US" sz="2800" b="0" i="0">
                <a:solidFill>
                  <a:schemeClr val="bg1"/>
                </a:solidFill>
                <a:latin typeface="Times New Roman" charset="0"/>
              </a:rPr>
              <a:t>Pipevine swallowtails can easily be recognized by the beautiful sapphire-blue hind wings.   When the sun reflects just right, they are as beautiful as tropical Morphos butterflies.</a:t>
            </a:r>
          </a:p>
        </p:txBody>
      </p:sp>
      <p:sp>
        <p:nvSpPr>
          <p:cNvPr id="787462" name="Rectangle 6"/>
          <p:cNvSpPr>
            <a:spLocks noChangeArrowheads="1"/>
          </p:cNvSpPr>
          <p:nvPr/>
        </p:nvSpPr>
        <p:spPr bwMode="auto">
          <a:xfrm>
            <a:off x="5181600" y="6019800"/>
            <a:ext cx="27797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b="0" i="0">
                <a:solidFill>
                  <a:srgbClr val="FFFF00"/>
                </a:solidFill>
                <a:latin typeface="Times New Roman" charset="0"/>
              </a:rPr>
              <a:t>Pipevine Swallowtail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3"/>
          <p:cNvSpPr>
            <a:spLocks noGrp="1"/>
          </p:cNvSpPr>
          <p:nvPr>
            <p:ph type="sldNum" sz="quarter" idx="12"/>
          </p:nvPr>
        </p:nvSpPr>
        <p:spPr/>
        <p:txBody>
          <a:bodyPr/>
          <a:lstStyle/>
          <a:p>
            <a:fld id="{8D6C0EA1-EDD6-DE4F-9BD1-058C5F436EB0}" type="slidenum">
              <a:rPr lang="en-US" altLang="en-US"/>
              <a:pPr/>
              <a:t>84</a:t>
            </a:fld>
            <a:endParaRPr lang="en-US" altLang="en-US"/>
          </a:p>
        </p:txBody>
      </p:sp>
      <p:pic>
        <p:nvPicPr>
          <p:cNvPr id="788482" name="Picture 2" descr="ARISTOLOCHIA-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57800" y="1524000"/>
            <a:ext cx="3352800" cy="3133725"/>
          </a:xfrm>
          <a:prstGeom prst="rect">
            <a:avLst/>
          </a:prstGeom>
          <a:noFill/>
          <a:extLst>
            <a:ext uri="{909E8E84-426E-40DD-AFC4-6F175D3DCCD1}">
              <a14:hiddenFill xmlns:a14="http://schemas.microsoft.com/office/drawing/2010/main">
                <a:solidFill>
                  <a:srgbClr val="FFFFFF"/>
                </a:solidFill>
              </a14:hiddenFill>
            </a:ext>
          </a:extLst>
        </p:spPr>
      </p:pic>
      <p:sp>
        <p:nvSpPr>
          <p:cNvPr id="788483" name="Rectangle 3"/>
          <p:cNvSpPr>
            <a:spLocks noChangeArrowheads="1"/>
          </p:cNvSpPr>
          <p:nvPr/>
        </p:nvSpPr>
        <p:spPr bwMode="auto">
          <a:xfrm>
            <a:off x="1981200" y="304800"/>
            <a:ext cx="5240338"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4400" i="0">
                <a:solidFill>
                  <a:srgbClr val="FFFF00"/>
                </a:solidFill>
                <a:latin typeface="Bernhard Modern Roman" charset="0"/>
              </a:rPr>
              <a:t>Pipevine Swallowtail</a:t>
            </a:r>
          </a:p>
        </p:txBody>
      </p:sp>
      <p:sp>
        <p:nvSpPr>
          <p:cNvPr id="788484" name="Rectangle 4"/>
          <p:cNvSpPr>
            <a:spLocks noChangeArrowheads="1"/>
          </p:cNvSpPr>
          <p:nvPr/>
        </p:nvSpPr>
        <p:spPr bwMode="auto">
          <a:xfrm>
            <a:off x="381000" y="1371600"/>
            <a:ext cx="4724400" cy="4789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altLang="en-US" sz="2800" b="0" i="0">
                <a:solidFill>
                  <a:schemeClr val="bg1"/>
                </a:solidFill>
                <a:latin typeface="Times New Roman" charset="0"/>
              </a:rPr>
              <a:t>Aristolochia grows in the southern U.S. and is a fairly beautiful vine.  It is slo growing and takes years to establish.  </a:t>
            </a:r>
          </a:p>
          <a:p>
            <a:endParaRPr lang="en-US" altLang="en-US" sz="2800" b="0" i="0">
              <a:solidFill>
                <a:schemeClr val="bg1"/>
              </a:solidFill>
              <a:latin typeface="Times New Roman" charset="0"/>
            </a:endParaRPr>
          </a:p>
          <a:p>
            <a:r>
              <a:rPr lang="en-US" altLang="en-US" sz="2800" b="0" i="0">
                <a:solidFill>
                  <a:schemeClr val="bg1"/>
                </a:solidFill>
                <a:latin typeface="Times New Roman" charset="0"/>
              </a:rPr>
              <a:t>The unusual flowers are called</a:t>
            </a:r>
          </a:p>
          <a:p>
            <a:r>
              <a:rPr lang="en-US" altLang="en-US" sz="2800" b="0" i="0">
                <a:solidFill>
                  <a:schemeClr val="bg1"/>
                </a:solidFill>
                <a:latin typeface="Times New Roman" charset="0"/>
              </a:rPr>
              <a:t>Dutchman’s Pipe.   There are many species including a few native ones that can be used in butterfly gardens.  </a:t>
            </a:r>
          </a:p>
        </p:txBody>
      </p:sp>
      <p:sp>
        <p:nvSpPr>
          <p:cNvPr id="788485" name="Rectangle 5"/>
          <p:cNvSpPr>
            <a:spLocks noChangeArrowheads="1"/>
          </p:cNvSpPr>
          <p:nvPr/>
        </p:nvSpPr>
        <p:spPr bwMode="auto">
          <a:xfrm>
            <a:off x="5943600" y="4876800"/>
            <a:ext cx="2290763"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r>
              <a:rPr lang="en-US" altLang="en-US" b="0" i="0">
                <a:solidFill>
                  <a:srgbClr val="FFFF00"/>
                </a:solidFill>
                <a:latin typeface="Times New Roman" charset="0"/>
              </a:rPr>
              <a:t>Aristolochia or </a:t>
            </a:r>
          </a:p>
          <a:p>
            <a:pPr algn="ctr"/>
            <a:r>
              <a:rPr lang="en-US" altLang="en-US" b="0" i="0">
                <a:solidFill>
                  <a:srgbClr val="FFFF00"/>
                </a:solidFill>
                <a:latin typeface="Times New Roman" charset="0"/>
              </a:rPr>
              <a:t>Dutchman’s Pipe</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3"/>
          <p:cNvSpPr>
            <a:spLocks noGrp="1"/>
          </p:cNvSpPr>
          <p:nvPr>
            <p:ph type="sldNum" sz="quarter" idx="12"/>
          </p:nvPr>
        </p:nvSpPr>
        <p:spPr/>
        <p:txBody>
          <a:bodyPr/>
          <a:lstStyle/>
          <a:p>
            <a:fld id="{766E51B2-1575-5143-BBAF-0BF2F58D9BE0}" type="slidenum">
              <a:rPr lang="en-US" altLang="en-US"/>
              <a:pPr/>
              <a:t>85</a:t>
            </a:fld>
            <a:endParaRPr lang="en-US" altLang="en-US"/>
          </a:p>
        </p:txBody>
      </p:sp>
      <p:pic>
        <p:nvPicPr>
          <p:cNvPr id="789506" name="Picture 2" descr="Image8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81600" y="1295400"/>
            <a:ext cx="3524250" cy="2819400"/>
          </a:xfrm>
          <a:prstGeom prst="rect">
            <a:avLst/>
          </a:prstGeom>
          <a:noFill/>
          <a:extLst>
            <a:ext uri="{909E8E84-426E-40DD-AFC4-6F175D3DCCD1}">
              <a14:hiddenFill xmlns:a14="http://schemas.microsoft.com/office/drawing/2010/main">
                <a:solidFill>
                  <a:srgbClr val="FFFFFF"/>
                </a:solidFill>
              </a14:hiddenFill>
            </a:ext>
          </a:extLst>
        </p:spPr>
      </p:pic>
      <p:sp>
        <p:nvSpPr>
          <p:cNvPr id="789507" name="Rectangle 3"/>
          <p:cNvSpPr>
            <a:spLocks noChangeArrowheads="1"/>
          </p:cNvSpPr>
          <p:nvPr/>
        </p:nvSpPr>
        <p:spPr bwMode="auto">
          <a:xfrm>
            <a:off x="990600" y="304800"/>
            <a:ext cx="7077075"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4400" i="0">
                <a:solidFill>
                  <a:srgbClr val="FFFF00"/>
                </a:solidFill>
                <a:latin typeface="Bernhard Modern Roman" charset="0"/>
              </a:rPr>
              <a:t>Mimicry May Help Survival</a:t>
            </a:r>
          </a:p>
        </p:txBody>
      </p:sp>
      <p:sp>
        <p:nvSpPr>
          <p:cNvPr id="789508" name="Rectangle 4"/>
          <p:cNvSpPr>
            <a:spLocks noChangeArrowheads="1"/>
          </p:cNvSpPr>
          <p:nvPr/>
        </p:nvSpPr>
        <p:spPr bwMode="auto">
          <a:xfrm>
            <a:off x="533400" y="1447800"/>
            <a:ext cx="4114800" cy="5003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altLang="en-US" sz="2800" b="0" i="0">
                <a:solidFill>
                  <a:schemeClr val="bg1"/>
                </a:solidFill>
                <a:latin typeface="Times New Roman" charset="0"/>
              </a:rPr>
              <a:t>The blue color on the hindwings is apparently seen by birds as a warning sign that this is a poisonous species.</a:t>
            </a:r>
          </a:p>
          <a:p>
            <a:pPr>
              <a:spcBef>
                <a:spcPct val="50000"/>
              </a:spcBef>
            </a:pPr>
            <a:r>
              <a:rPr lang="en-US" altLang="en-US" sz="2800" b="0" i="0">
                <a:solidFill>
                  <a:schemeClr val="bg1"/>
                </a:solidFill>
                <a:latin typeface="Times New Roman" charset="0"/>
              </a:rPr>
              <a:t>Dark-phase female tiger swallowtails have similar deep blue hind wings.  It is thought that this may provide some benefit to these females. </a:t>
            </a:r>
          </a:p>
        </p:txBody>
      </p:sp>
      <p:sp>
        <p:nvSpPr>
          <p:cNvPr id="789509" name="Text Box 5"/>
          <p:cNvSpPr txBox="1">
            <a:spLocks noChangeArrowheads="1"/>
          </p:cNvSpPr>
          <p:nvPr/>
        </p:nvSpPr>
        <p:spPr bwMode="auto">
          <a:xfrm>
            <a:off x="5334000" y="1447800"/>
            <a:ext cx="13589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1800" b="0" i="0">
                <a:solidFill>
                  <a:schemeClr val="bg1"/>
                </a:solidFill>
                <a:latin typeface="Times New Roman" charset="0"/>
              </a:rPr>
              <a:t>Light female</a:t>
            </a:r>
          </a:p>
        </p:txBody>
      </p:sp>
      <p:pic>
        <p:nvPicPr>
          <p:cNvPr id="789510" name="Picture 6" descr="DARKSTAGE"/>
          <p:cNvPicPr>
            <a:picLocks noChangeAspect="1" noChangeArrowheads="1"/>
          </p:cNvPicPr>
          <p:nvPr/>
        </p:nvPicPr>
        <p:blipFill>
          <a:blip r:embed="rId3">
            <a:lum bright="-14000" contrast="26000"/>
            <a:extLst>
              <a:ext uri="{28A0092B-C50C-407E-A947-70E740481C1C}">
                <a14:useLocalDpi xmlns:a14="http://schemas.microsoft.com/office/drawing/2010/main" val="0"/>
              </a:ext>
            </a:extLst>
          </a:blip>
          <a:srcRect/>
          <a:stretch>
            <a:fillRect/>
          </a:stretch>
        </p:blipFill>
        <p:spPr bwMode="auto">
          <a:xfrm>
            <a:off x="5181600" y="3581400"/>
            <a:ext cx="3519488" cy="2586038"/>
          </a:xfrm>
          <a:prstGeom prst="rect">
            <a:avLst/>
          </a:prstGeom>
          <a:noFill/>
          <a:extLst>
            <a:ext uri="{909E8E84-426E-40DD-AFC4-6F175D3DCCD1}">
              <a14:hiddenFill xmlns:a14="http://schemas.microsoft.com/office/drawing/2010/main">
                <a:solidFill>
                  <a:srgbClr val="FFFFFF"/>
                </a:solidFill>
              </a14:hiddenFill>
            </a:ext>
          </a:extLst>
        </p:spPr>
      </p:pic>
      <p:sp>
        <p:nvSpPr>
          <p:cNvPr id="789511" name="Text Box 7"/>
          <p:cNvSpPr txBox="1">
            <a:spLocks noChangeArrowheads="1"/>
          </p:cNvSpPr>
          <p:nvPr/>
        </p:nvSpPr>
        <p:spPr bwMode="auto">
          <a:xfrm>
            <a:off x="7239000" y="3733800"/>
            <a:ext cx="1397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1800" i="0">
                <a:solidFill>
                  <a:schemeClr val="bg1"/>
                </a:solidFill>
                <a:effectLst>
                  <a:outerShdw blurRad="38100" dist="38100" dir="2700000" algn="tl">
                    <a:srgbClr val="000000"/>
                  </a:outerShdw>
                </a:effectLst>
                <a:latin typeface="Times New Roman" charset="0"/>
              </a:rPr>
              <a:t>Dark female</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3"/>
          <p:cNvSpPr>
            <a:spLocks noGrp="1"/>
          </p:cNvSpPr>
          <p:nvPr>
            <p:ph type="sldNum" sz="quarter" idx="12"/>
          </p:nvPr>
        </p:nvSpPr>
        <p:spPr/>
        <p:txBody>
          <a:bodyPr/>
          <a:lstStyle/>
          <a:p>
            <a:fld id="{9489B67A-1A3A-164C-AD06-E04817288072}" type="slidenum">
              <a:rPr lang="en-US" altLang="en-US"/>
              <a:pPr/>
              <a:t>86</a:t>
            </a:fld>
            <a:endParaRPr lang="en-US" altLang="en-US"/>
          </a:p>
        </p:txBody>
      </p:sp>
      <p:sp>
        <p:nvSpPr>
          <p:cNvPr id="790530" name="Rectangle 2"/>
          <p:cNvSpPr>
            <a:spLocks noChangeArrowheads="1"/>
          </p:cNvSpPr>
          <p:nvPr/>
        </p:nvSpPr>
        <p:spPr bwMode="auto">
          <a:xfrm>
            <a:off x="685800" y="228600"/>
            <a:ext cx="7821613"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4400" i="0">
                <a:solidFill>
                  <a:srgbClr val="FFFF00"/>
                </a:solidFill>
                <a:latin typeface="Bernhard Modern Roman" charset="0"/>
              </a:rPr>
              <a:t>Many Species Use This Method</a:t>
            </a:r>
          </a:p>
        </p:txBody>
      </p:sp>
      <p:pic>
        <p:nvPicPr>
          <p:cNvPr id="790531" name="Picture 3" descr="Image40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72200" y="1219200"/>
            <a:ext cx="2590800" cy="3455988"/>
          </a:xfrm>
          <a:prstGeom prst="rect">
            <a:avLst/>
          </a:prstGeom>
          <a:noFill/>
          <a:extLst>
            <a:ext uri="{909E8E84-426E-40DD-AFC4-6F175D3DCCD1}">
              <a14:hiddenFill xmlns:a14="http://schemas.microsoft.com/office/drawing/2010/main">
                <a:solidFill>
                  <a:srgbClr val="FFFFFF"/>
                </a:solidFill>
              </a14:hiddenFill>
            </a:ext>
          </a:extLst>
        </p:spPr>
      </p:pic>
      <p:pic>
        <p:nvPicPr>
          <p:cNvPr id="790532" name="Picture 4" descr="spicebus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2971800"/>
            <a:ext cx="2590800" cy="3352800"/>
          </a:xfrm>
          <a:prstGeom prst="rect">
            <a:avLst/>
          </a:prstGeom>
          <a:noFill/>
          <a:extLst>
            <a:ext uri="{909E8E84-426E-40DD-AFC4-6F175D3DCCD1}">
              <a14:hiddenFill xmlns:a14="http://schemas.microsoft.com/office/drawing/2010/main">
                <a:solidFill>
                  <a:srgbClr val="FFFFFF"/>
                </a:solidFill>
              </a14:hiddenFill>
            </a:ext>
          </a:extLst>
        </p:spPr>
      </p:pic>
      <p:sp>
        <p:nvSpPr>
          <p:cNvPr id="790533" name="Rectangle 5"/>
          <p:cNvSpPr>
            <a:spLocks noChangeArrowheads="1"/>
          </p:cNvSpPr>
          <p:nvPr/>
        </p:nvSpPr>
        <p:spPr bwMode="auto">
          <a:xfrm>
            <a:off x="381000" y="1447800"/>
            <a:ext cx="3733800" cy="4576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altLang="en-US" sz="2800" b="0" i="0">
                <a:solidFill>
                  <a:schemeClr val="bg1"/>
                </a:solidFill>
                <a:latin typeface="Times New Roman" charset="0"/>
              </a:rPr>
              <a:t>Both sexes of spicebush swallowtails, which are not poisonous, have hind wings that are slightly lighter blue, but look surprisingly like a Pipevine swallowtail while in flight.</a:t>
            </a:r>
          </a:p>
          <a:p>
            <a:pPr>
              <a:spcBef>
                <a:spcPct val="50000"/>
              </a:spcBef>
            </a:pPr>
            <a:r>
              <a:rPr lang="en-US" altLang="en-US" sz="2800" b="0" i="0">
                <a:solidFill>
                  <a:schemeClr val="bg1"/>
                </a:solidFill>
                <a:latin typeface="Times New Roman" charset="0"/>
              </a:rPr>
              <a:t>Both species keep wings in motion when feeding.  </a:t>
            </a:r>
          </a:p>
        </p:txBody>
      </p:sp>
      <p:sp>
        <p:nvSpPr>
          <p:cNvPr id="790534" name="Rectangle 6"/>
          <p:cNvSpPr>
            <a:spLocks noChangeArrowheads="1"/>
          </p:cNvSpPr>
          <p:nvPr/>
        </p:nvSpPr>
        <p:spPr bwMode="auto">
          <a:xfrm>
            <a:off x="7239000" y="5410200"/>
            <a:ext cx="16383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b="0" i="0">
                <a:solidFill>
                  <a:srgbClr val="FFFF00"/>
                </a:solidFill>
                <a:latin typeface="Times New Roman" charset="0"/>
              </a:rPr>
              <a:t>Spicebush </a:t>
            </a:r>
          </a:p>
          <a:p>
            <a:r>
              <a:rPr lang="en-US" altLang="en-US" b="0" i="0">
                <a:solidFill>
                  <a:srgbClr val="FFFF00"/>
                </a:solidFill>
                <a:latin typeface="Times New Roman" charset="0"/>
              </a:rPr>
              <a:t>Swallowtail</a:t>
            </a:r>
          </a:p>
        </p:txBody>
      </p:sp>
      <p:sp>
        <p:nvSpPr>
          <p:cNvPr id="790535" name="Rectangle 7"/>
          <p:cNvSpPr>
            <a:spLocks noChangeArrowheads="1"/>
          </p:cNvSpPr>
          <p:nvPr/>
        </p:nvSpPr>
        <p:spPr bwMode="auto">
          <a:xfrm>
            <a:off x="4572000" y="1143000"/>
            <a:ext cx="16383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b="0" i="0">
                <a:solidFill>
                  <a:srgbClr val="FFFF00"/>
                </a:solidFill>
                <a:latin typeface="Times New Roman" charset="0"/>
              </a:rPr>
              <a:t>Pipevine </a:t>
            </a:r>
          </a:p>
          <a:p>
            <a:r>
              <a:rPr lang="en-US" altLang="en-US" b="0" i="0">
                <a:solidFill>
                  <a:srgbClr val="FFFF00"/>
                </a:solidFill>
                <a:latin typeface="Times New Roman" charset="0"/>
              </a:rPr>
              <a:t>Swallowtail</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3"/>
          <p:cNvSpPr>
            <a:spLocks noGrp="1"/>
          </p:cNvSpPr>
          <p:nvPr>
            <p:ph type="sldNum" sz="quarter" idx="12"/>
          </p:nvPr>
        </p:nvSpPr>
        <p:spPr/>
        <p:txBody>
          <a:bodyPr/>
          <a:lstStyle/>
          <a:p>
            <a:fld id="{1F379F72-CB51-E24E-B9B1-E40A46451373}" type="slidenum">
              <a:rPr lang="en-US" altLang="en-US"/>
              <a:pPr/>
              <a:t>87</a:t>
            </a:fld>
            <a:endParaRPr lang="en-US" altLang="en-US"/>
          </a:p>
        </p:txBody>
      </p:sp>
      <p:pic>
        <p:nvPicPr>
          <p:cNvPr id="791554" name="Picture 2" descr="REDSPOTRESTY"/>
          <p:cNvPicPr>
            <a:picLocks noChangeAspect="1" noChangeArrowheads="1"/>
          </p:cNvPicPr>
          <p:nvPr/>
        </p:nvPicPr>
        <p:blipFill>
          <a:blip r:embed="rId2">
            <a:lum bright="-24000" contrast="40000"/>
            <a:extLst>
              <a:ext uri="{28A0092B-C50C-407E-A947-70E740481C1C}">
                <a14:useLocalDpi xmlns:a14="http://schemas.microsoft.com/office/drawing/2010/main" val="0"/>
              </a:ext>
            </a:extLst>
          </a:blip>
          <a:srcRect/>
          <a:stretch>
            <a:fillRect/>
          </a:stretch>
        </p:blipFill>
        <p:spPr bwMode="auto">
          <a:xfrm>
            <a:off x="4495800" y="2895600"/>
            <a:ext cx="4267200" cy="2852738"/>
          </a:xfrm>
          <a:prstGeom prst="rect">
            <a:avLst/>
          </a:prstGeom>
          <a:noFill/>
          <a:extLst>
            <a:ext uri="{909E8E84-426E-40DD-AFC4-6F175D3DCCD1}">
              <a14:hiddenFill xmlns:a14="http://schemas.microsoft.com/office/drawing/2010/main">
                <a:solidFill>
                  <a:srgbClr val="FFFFFF"/>
                </a:solidFill>
              </a14:hiddenFill>
            </a:ext>
          </a:extLst>
        </p:spPr>
      </p:pic>
      <p:sp>
        <p:nvSpPr>
          <p:cNvPr id="791555" name="Rectangle 3"/>
          <p:cNvSpPr>
            <a:spLocks noChangeArrowheads="1"/>
          </p:cNvSpPr>
          <p:nvPr/>
        </p:nvSpPr>
        <p:spPr bwMode="auto">
          <a:xfrm>
            <a:off x="914400" y="304800"/>
            <a:ext cx="71628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lvl1pPr>
              <a:defRPr sz="2400">
                <a:solidFill>
                  <a:schemeClr val="tx1"/>
                </a:solidFill>
                <a:latin typeface="Times New Roman" charset="0"/>
              </a:defRPr>
            </a:lvl1pPr>
            <a:lvl2pPr>
              <a:defRPr sz="2400">
                <a:solidFill>
                  <a:schemeClr val="tx1"/>
                </a:solidFill>
                <a:latin typeface="Times New Roman" charset="0"/>
              </a:defRPr>
            </a:lvl2pPr>
            <a:lvl3pPr>
              <a:defRPr sz="2400">
                <a:solidFill>
                  <a:schemeClr val="tx1"/>
                </a:solidFill>
                <a:latin typeface="Times New Roman" charset="0"/>
              </a:defRPr>
            </a:lvl3pPr>
            <a:lvl4pPr>
              <a:defRPr sz="2400">
                <a:solidFill>
                  <a:schemeClr val="tx1"/>
                </a:solidFill>
                <a:latin typeface="Times New Roman" charset="0"/>
              </a:defRPr>
            </a:lvl4pPr>
            <a:lvl5pPr>
              <a:defRPr sz="2400">
                <a:solidFill>
                  <a:schemeClr val="tx1"/>
                </a:solidFill>
                <a:latin typeface="Times New Roman" charset="0"/>
              </a:defRPr>
            </a:lvl5pPr>
            <a:lvl6pPr marL="457200" fontAlgn="base">
              <a:spcBef>
                <a:spcPct val="0"/>
              </a:spcBef>
              <a:spcAft>
                <a:spcPct val="0"/>
              </a:spcAft>
              <a:defRPr sz="2400">
                <a:solidFill>
                  <a:schemeClr val="tx1"/>
                </a:solidFill>
                <a:latin typeface="Times New Roman" charset="0"/>
              </a:defRPr>
            </a:lvl6pPr>
            <a:lvl7pPr marL="914400" fontAlgn="base">
              <a:spcBef>
                <a:spcPct val="0"/>
              </a:spcBef>
              <a:spcAft>
                <a:spcPct val="0"/>
              </a:spcAft>
              <a:defRPr sz="2400">
                <a:solidFill>
                  <a:schemeClr val="tx1"/>
                </a:solidFill>
                <a:latin typeface="Times New Roman" charset="0"/>
              </a:defRPr>
            </a:lvl7pPr>
            <a:lvl8pPr marL="1371600" fontAlgn="base">
              <a:spcBef>
                <a:spcPct val="0"/>
              </a:spcBef>
              <a:spcAft>
                <a:spcPct val="0"/>
              </a:spcAft>
              <a:defRPr sz="2400">
                <a:solidFill>
                  <a:schemeClr val="tx1"/>
                </a:solidFill>
                <a:latin typeface="Times New Roman" charset="0"/>
              </a:defRPr>
            </a:lvl8pPr>
            <a:lvl9pPr marL="1828800" fontAlgn="base">
              <a:spcBef>
                <a:spcPct val="0"/>
              </a:spcBef>
              <a:spcAft>
                <a:spcPct val="0"/>
              </a:spcAft>
              <a:defRPr sz="2400">
                <a:solidFill>
                  <a:schemeClr val="tx1"/>
                </a:solidFill>
                <a:latin typeface="Times New Roman" charset="0"/>
              </a:defRPr>
            </a:lvl9pPr>
          </a:lstStyle>
          <a:p>
            <a:pPr algn="ctr"/>
            <a:r>
              <a:rPr lang="en-US" altLang="en-US" sz="4400" b="0" i="0">
                <a:solidFill>
                  <a:srgbClr val="FFFF00"/>
                </a:solidFill>
                <a:latin typeface="Bernhard Modern Roman" charset="0"/>
              </a:rPr>
              <a:t>Red Spotted Purple</a:t>
            </a:r>
            <a:r>
              <a:rPr lang="en-US" altLang="en-US" sz="3600" i="0">
                <a:solidFill>
                  <a:srgbClr val="FFFF00"/>
                </a:solidFill>
                <a:latin typeface="Bernhard Modern Roman" charset="0"/>
              </a:rPr>
              <a:t/>
            </a:r>
            <a:br>
              <a:rPr lang="en-US" altLang="en-US" sz="3600" i="0">
                <a:solidFill>
                  <a:srgbClr val="FFFF00"/>
                </a:solidFill>
                <a:latin typeface="Bernhard Modern Roman" charset="0"/>
              </a:rPr>
            </a:br>
            <a:endParaRPr lang="en-US" altLang="en-US">
              <a:solidFill>
                <a:srgbClr val="FFFF00"/>
              </a:solidFill>
              <a:latin typeface="Bernhard Modern Roman" charset="0"/>
            </a:endParaRPr>
          </a:p>
        </p:txBody>
      </p:sp>
      <p:sp>
        <p:nvSpPr>
          <p:cNvPr id="791556" name="Rectangle 4"/>
          <p:cNvSpPr>
            <a:spLocks noChangeArrowheads="1"/>
          </p:cNvSpPr>
          <p:nvPr/>
        </p:nvSpPr>
        <p:spPr bwMode="auto">
          <a:xfrm>
            <a:off x="4800600" y="5715000"/>
            <a:ext cx="37290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b="0" i="0">
                <a:solidFill>
                  <a:srgbClr val="FFFF00"/>
                </a:solidFill>
                <a:latin typeface="Times New Roman" charset="0"/>
              </a:rPr>
              <a:t>Southern Red Spotted Purple</a:t>
            </a:r>
          </a:p>
        </p:txBody>
      </p:sp>
      <p:sp>
        <p:nvSpPr>
          <p:cNvPr id="791557" name="Rectangle 5"/>
          <p:cNvSpPr>
            <a:spLocks noChangeArrowheads="1"/>
          </p:cNvSpPr>
          <p:nvPr/>
        </p:nvSpPr>
        <p:spPr bwMode="auto">
          <a:xfrm>
            <a:off x="457200" y="1219200"/>
            <a:ext cx="83820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altLang="en-US" sz="2800" b="0" i="0">
                <a:solidFill>
                  <a:schemeClr val="bg1"/>
                </a:solidFill>
                <a:latin typeface="Times New Roman" charset="0"/>
              </a:rPr>
              <a:t>Even unrelated species, such as the Red Spotted Purple, have adopted the strategy of the Pipevine swallowtail.  </a:t>
            </a:r>
          </a:p>
        </p:txBody>
      </p:sp>
      <p:sp>
        <p:nvSpPr>
          <p:cNvPr id="791558" name="Rectangle 6"/>
          <p:cNvSpPr>
            <a:spLocks noChangeArrowheads="1"/>
          </p:cNvSpPr>
          <p:nvPr/>
        </p:nvSpPr>
        <p:spPr bwMode="auto">
          <a:xfrm>
            <a:off x="457200" y="2281238"/>
            <a:ext cx="3733800" cy="4791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altLang="en-US" sz="2800" b="0" i="0">
                <a:solidFill>
                  <a:schemeClr val="bg1"/>
                </a:solidFill>
                <a:latin typeface="Times New Roman" charset="0"/>
              </a:rPr>
              <a:t>What is most interesting is that very northern red spotted purples do not have large areas of the very bright blue hind wings.   </a:t>
            </a:r>
          </a:p>
          <a:p>
            <a:pPr>
              <a:spcBef>
                <a:spcPct val="50000"/>
              </a:spcBef>
            </a:pPr>
            <a:r>
              <a:rPr lang="en-US" altLang="en-US" sz="2800" b="0" i="0">
                <a:solidFill>
                  <a:schemeClr val="bg1"/>
                </a:solidFill>
                <a:latin typeface="Times New Roman" charset="0"/>
              </a:rPr>
              <a:t>These darker butterflies live where the Pipevine swallowtail is rare.  </a:t>
            </a:r>
          </a:p>
          <a:p>
            <a:pPr>
              <a:spcBef>
                <a:spcPct val="50000"/>
              </a:spcBef>
            </a:pPr>
            <a:endParaRPr lang="en-US" altLang="en-US" sz="2800" b="0" i="0">
              <a:solidFill>
                <a:schemeClr val="bg1"/>
              </a:solidFill>
              <a:latin typeface="Times New Roman" charset="0"/>
            </a:endParaRP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3"/>
          <p:cNvSpPr>
            <a:spLocks noGrp="1"/>
          </p:cNvSpPr>
          <p:nvPr>
            <p:ph type="sldNum" sz="quarter" idx="12"/>
          </p:nvPr>
        </p:nvSpPr>
        <p:spPr/>
        <p:txBody>
          <a:bodyPr/>
          <a:lstStyle/>
          <a:p>
            <a:fld id="{5A249EAF-D33D-094E-AFFF-FA849DD6C817}" type="slidenum">
              <a:rPr lang="en-US" altLang="en-US"/>
              <a:pPr/>
              <a:t>88</a:t>
            </a:fld>
            <a:endParaRPr lang="en-US" altLang="en-US"/>
          </a:p>
        </p:txBody>
      </p:sp>
      <p:pic>
        <p:nvPicPr>
          <p:cNvPr id="792578" name="Picture 2" descr="DIAN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49663" y="4119563"/>
            <a:ext cx="3733800" cy="2441575"/>
          </a:xfrm>
          <a:prstGeom prst="rect">
            <a:avLst/>
          </a:prstGeom>
          <a:noFill/>
          <a:extLst>
            <a:ext uri="{909E8E84-426E-40DD-AFC4-6F175D3DCCD1}">
              <a14:hiddenFill xmlns:a14="http://schemas.microsoft.com/office/drawing/2010/main">
                <a:solidFill>
                  <a:srgbClr val="FFFFFF"/>
                </a:solidFill>
              </a14:hiddenFill>
            </a:ext>
          </a:extLst>
        </p:spPr>
      </p:pic>
      <p:sp>
        <p:nvSpPr>
          <p:cNvPr id="792579" name="Rectangle 3"/>
          <p:cNvSpPr>
            <a:spLocks noChangeArrowheads="1"/>
          </p:cNvSpPr>
          <p:nvPr/>
        </p:nvSpPr>
        <p:spPr bwMode="auto">
          <a:xfrm>
            <a:off x="-3962400" y="762000"/>
            <a:ext cx="86106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lvl1pPr>
              <a:defRPr sz="2400">
                <a:solidFill>
                  <a:schemeClr val="tx1"/>
                </a:solidFill>
                <a:latin typeface="Times New Roman" charset="0"/>
              </a:defRPr>
            </a:lvl1pPr>
            <a:lvl2pPr>
              <a:defRPr sz="2400">
                <a:solidFill>
                  <a:schemeClr val="tx1"/>
                </a:solidFill>
                <a:latin typeface="Times New Roman" charset="0"/>
              </a:defRPr>
            </a:lvl2pPr>
            <a:lvl3pPr>
              <a:defRPr sz="2400">
                <a:solidFill>
                  <a:schemeClr val="tx1"/>
                </a:solidFill>
                <a:latin typeface="Times New Roman" charset="0"/>
              </a:defRPr>
            </a:lvl3pPr>
            <a:lvl4pPr>
              <a:defRPr sz="2400">
                <a:solidFill>
                  <a:schemeClr val="tx1"/>
                </a:solidFill>
                <a:latin typeface="Times New Roman" charset="0"/>
              </a:defRPr>
            </a:lvl4pPr>
            <a:lvl5pPr>
              <a:defRPr sz="2400">
                <a:solidFill>
                  <a:schemeClr val="tx1"/>
                </a:solidFill>
                <a:latin typeface="Times New Roman" charset="0"/>
              </a:defRPr>
            </a:lvl5pPr>
            <a:lvl6pPr marL="457200" fontAlgn="base">
              <a:spcBef>
                <a:spcPct val="0"/>
              </a:spcBef>
              <a:spcAft>
                <a:spcPct val="0"/>
              </a:spcAft>
              <a:defRPr sz="2400">
                <a:solidFill>
                  <a:schemeClr val="tx1"/>
                </a:solidFill>
                <a:latin typeface="Times New Roman" charset="0"/>
              </a:defRPr>
            </a:lvl6pPr>
            <a:lvl7pPr marL="914400" fontAlgn="base">
              <a:spcBef>
                <a:spcPct val="0"/>
              </a:spcBef>
              <a:spcAft>
                <a:spcPct val="0"/>
              </a:spcAft>
              <a:defRPr sz="2400">
                <a:solidFill>
                  <a:schemeClr val="tx1"/>
                </a:solidFill>
                <a:latin typeface="Times New Roman" charset="0"/>
              </a:defRPr>
            </a:lvl7pPr>
            <a:lvl8pPr marL="1371600" fontAlgn="base">
              <a:spcBef>
                <a:spcPct val="0"/>
              </a:spcBef>
              <a:spcAft>
                <a:spcPct val="0"/>
              </a:spcAft>
              <a:defRPr sz="2400">
                <a:solidFill>
                  <a:schemeClr val="tx1"/>
                </a:solidFill>
                <a:latin typeface="Times New Roman" charset="0"/>
              </a:defRPr>
            </a:lvl8pPr>
            <a:lvl9pPr marL="1828800" fontAlgn="base">
              <a:spcBef>
                <a:spcPct val="0"/>
              </a:spcBef>
              <a:spcAft>
                <a:spcPct val="0"/>
              </a:spcAft>
              <a:defRPr sz="2400">
                <a:solidFill>
                  <a:schemeClr val="tx1"/>
                </a:solidFill>
                <a:latin typeface="Times New Roman" charset="0"/>
              </a:defRPr>
            </a:lvl9pPr>
          </a:lstStyle>
          <a:p>
            <a:pPr algn="ctr"/>
            <a:endParaRPr lang="en-US" altLang="en-US" sz="4000" b="0">
              <a:solidFill>
                <a:srgbClr val="FFFF00"/>
              </a:solidFill>
              <a:latin typeface="Bernhard Modern Roman" charset="0"/>
            </a:endParaRPr>
          </a:p>
        </p:txBody>
      </p:sp>
      <p:sp>
        <p:nvSpPr>
          <p:cNvPr id="792580" name="Rectangle 4"/>
          <p:cNvSpPr>
            <a:spLocks noChangeArrowheads="1"/>
          </p:cNvSpPr>
          <p:nvPr/>
        </p:nvSpPr>
        <p:spPr bwMode="auto">
          <a:xfrm>
            <a:off x="533400" y="1066800"/>
            <a:ext cx="80010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altLang="en-US" sz="2800" b="0" i="0">
                <a:solidFill>
                  <a:schemeClr val="bg1"/>
                </a:solidFill>
                <a:latin typeface="Times New Roman" charset="0"/>
              </a:rPr>
              <a:t>This blue color is apparently so effective that forest dwelling Diana females have also adopted the pattern.</a:t>
            </a:r>
          </a:p>
        </p:txBody>
      </p:sp>
      <p:sp>
        <p:nvSpPr>
          <p:cNvPr id="792581" name="Rectangle 5"/>
          <p:cNvSpPr>
            <a:spLocks noChangeArrowheads="1"/>
          </p:cNvSpPr>
          <p:nvPr/>
        </p:nvSpPr>
        <p:spPr bwMode="auto">
          <a:xfrm>
            <a:off x="3429000" y="152400"/>
            <a:ext cx="1735138"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4400" b="0" i="0">
                <a:solidFill>
                  <a:srgbClr val="FFFF00"/>
                </a:solidFill>
                <a:latin typeface="Bernhard Modern Roman" charset="0"/>
              </a:rPr>
              <a:t>Dianas</a:t>
            </a:r>
          </a:p>
        </p:txBody>
      </p:sp>
      <p:sp>
        <p:nvSpPr>
          <p:cNvPr id="792582" name="Rectangle 6"/>
          <p:cNvSpPr>
            <a:spLocks noChangeArrowheads="1"/>
          </p:cNvSpPr>
          <p:nvPr/>
        </p:nvSpPr>
        <p:spPr bwMode="auto">
          <a:xfrm>
            <a:off x="533400" y="2209800"/>
            <a:ext cx="3386138" cy="4362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altLang="en-US" sz="2800" b="0" i="0">
                <a:solidFill>
                  <a:schemeClr val="bg1"/>
                </a:solidFill>
                <a:latin typeface="Times New Roman" charset="0"/>
              </a:rPr>
              <a:t>The males are very orange and brown, and resemble gulf fritillaries.   </a:t>
            </a:r>
          </a:p>
          <a:p>
            <a:endParaRPr lang="en-US" altLang="en-US" sz="2800" b="0" i="0">
              <a:solidFill>
                <a:schemeClr val="bg1"/>
              </a:solidFill>
              <a:latin typeface="Times New Roman" charset="0"/>
            </a:endParaRPr>
          </a:p>
          <a:p>
            <a:r>
              <a:rPr lang="en-US" altLang="en-US" sz="2800" b="0" i="0">
                <a:solidFill>
                  <a:schemeClr val="bg1"/>
                </a:solidFill>
                <a:latin typeface="Times New Roman" charset="0"/>
              </a:rPr>
              <a:t>In Georgia,  Dianas are not common and are sought after by butterfly checklist</a:t>
            </a:r>
          </a:p>
          <a:p>
            <a:r>
              <a:rPr lang="en-US" altLang="en-US" sz="2800" b="0" i="0">
                <a:solidFill>
                  <a:schemeClr val="bg1"/>
                </a:solidFill>
                <a:latin typeface="Times New Roman" charset="0"/>
              </a:rPr>
              <a:t>enthusiasts.</a:t>
            </a:r>
          </a:p>
        </p:txBody>
      </p:sp>
      <p:sp>
        <p:nvSpPr>
          <p:cNvPr id="792583" name="Rectangle 7"/>
          <p:cNvSpPr>
            <a:spLocks noChangeArrowheads="1"/>
          </p:cNvSpPr>
          <p:nvPr/>
        </p:nvSpPr>
        <p:spPr bwMode="auto">
          <a:xfrm>
            <a:off x="3657600" y="4267200"/>
            <a:ext cx="1524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1800" i="0">
                <a:solidFill>
                  <a:schemeClr val="bg1"/>
                </a:solidFill>
                <a:latin typeface="Times New Roman" charset="0"/>
              </a:rPr>
              <a:t>Female Diane</a:t>
            </a:r>
          </a:p>
        </p:txBody>
      </p:sp>
      <p:pic>
        <p:nvPicPr>
          <p:cNvPr id="792584" name="Picture 8" descr="Image3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4600" y="2438400"/>
            <a:ext cx="2181225" cy="27717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3"/>
          <p:cNvSpPr>
            <a:spLocks noGrp="1"/>
          </p:cNvSpPr>
          <p:nvPr>
            <p:ph type="sldNum" sz="quarter" idx="12"/>
          </p:nvPr>
        </p:nvSpPr>
        <p:spPr/>
        <p:txBody>
          <a:bodyPr/>
          <a:lstStyle/>
          <a:p>
            <a:fld id="{0FEADCDA-4356-104E-95CF-125B32EE41A7}" type="slidenum">
              <a:rPr lang="en-US" altLang="en-US"/>
              <a:pPr/>
              <a:t>89</a:t>
            </a:fld>
            <a:endParaRPr lang="en-US" altLang="en-US"/>
          </a:p>
        </p:txBody>
      </p:sp>
      <p:pic>
        <p:nvPicPr>
          <p:cNvPr id="793602" name="Picture 2" descr="pipevileswallowtai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2743200"/>
            <a:ext cx="4392613" cy="3024188"/>
          </a:xfrm>
          <a:prstGeom prst="rect">
            <a:avLst/>
          </a:prstGeom>
          <a:noFill/>
          <a:extLst>
            <a:ext uri="{909E8E84-426E-40DD-AFC4-6F175D3DCCD1}">
              <a14:hiddenFill xmlns:a14="http://schemas.microsoft.com/office/drawing/2010/main">
                <a:solidFill>
                  <a:srgbClr val="FFFFFF"/>
                </a:solidFill>
              </a14:hiddenFill>
            </a:ext>
          </a:extLst>
        </p:spPr>
      </p:pic>
      <p:sp>
        <p:nvSpPr>
          <p:cNvPr id="793603" name="Text Box 3"/>
          <p:cNvSpPr txBox="1">
            <a:spLocks noChangeArrowheads="1"/>
          </p:cNvSpPr>
          <p:nvPr/>
        </p:nvSpPr>
        <p:spPr bwMode="auto">
          <a:xfrm>
            <a:off x="990600" y="5791200"/>
            <a:ext cx="27797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altLang="en-US" b="0" i="0">
                <a:solidFill>
                  <a:srgbClr val="FFFF00"/>
                </a:solidFill>
                <a:latin typeface="Times New Roman" charset="0"/>
              </a:rPr>
              <a:t>Pipevine Swallowtail</a:t>
            </a:r>
          </a:p>
        </p:txBody>
      </p:sp>
      <p:pic>
        <p:nvPicPr>
          <p:cNvPr id="793604" name="Picture 4" descr="spicebushswallowtai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2743200"/>
            <a:ext cx="4343400" cy="3048000"/>
          </a:xfrm>
          <a:prstGeom prst="rect">
            <a:avLst/>
          </a:prstGeom>
          <a:noFill/>
          <a:extLst>
            <a:ext uri="{909E8E84-426E-40DD-AFC4-6F175D3DCCD1}">
              <a14:hiddenFill xmlns:a14="http://schemas.microsoft.com/office/drawing/2010/main">
                <a:solidFill>
                  <a:srgbClr val="FFFFFF"/>
                </a:solidFill>
              </a14:hiddenFill>
            </a:ext>
          </a:extLst>
        </p:spPr>
      </p:pic>
      <p:sp>
        <p:nvSpPr>
          <p:cNvPr id="793605" name="Rectangle 5"/>
          <p:cNvSpPr>
            <a:spLocks noChangeArrowheads="1"/>
          </p:cNvSpPr>
          <p:nvPr/>
        </p:nvSpPr>
        <p:spPr bwMode="auto">
          <a:xfrm>
            <a:off x="5410200" y="5791200"/>
            <a:ext cx="29670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altLang="en-US" b="0" i="0">
                <a:solidFill>
                  <a:srgbClr val="FFFF00"/>
                </a:solidFill>
                <a:latin typeface="Times New Roman" charset="0"/>
              </a:rPr>
              <a:t>Spicebush Swallowtail</a:t>
            </a:r>
          </a:p>
        </p:txBody>
      </p:sp>
      <p:sp>
        <p:nvSpPr>
          <p:cNvPr id="793606" name="Rectangle 6"/>
          <p:cNvSpPr>
            <a:spLocks noChangeArrowheads="1"/>
          </p:cNvSpPr>
          <p:nvPr/>
        </p:nvSpPr>
        <p:spPr bwMode="auto">
          <a:xfrm>
            <a:off x="685800" y="1524000"/>
            <a:ext cx="77724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US" altLang="en-US" sz="2800" b="0" i="0">
                <a:solidFill>
                  <a:schemeClr val="bg1"/>
                </a:solidFill>
                <a:latin typeface="Times New Roman" charset="0"/>
              </a:rPr>
              <a:t>All of the butterfly species mentioned share the same region with the fortunate Pipevine swallowtail </a:t>
            </a:r>
          </a:p>
        </p:txBody>
      </p:sp>
      <p:sp>
        <p:nvSpPr>
          <p:cNvPr id="793607" name="Text Box 7"/>
          <p:cNvSpPr txBox="1">
            <a:spLocks noChangeArrowheads="1"/>
          </p:cNvSpPr>
          <p:nvPr/>
        </p:nvSpPr>
        <p:spPr bwMode="auto">
          <a:xfrm>
            <a:off x="2667000" y="5334000"/>
            <a:ext cx="18573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1400">
                <a:latin typeface="Times New Roman" charset="0"/>
              </a:rPr>
              <a:t>USGS / Montana State</a:t>
            </a:r>
          </a:p>
        </p:txBody>
      </p:sp>
      <p:sp>
        <p:nvSpPr>
          <p:cNvPr id="793608" name="Rectangle 8"/>
          <p:cNvSpPr>
            <a:spLocks noChangeArrowheads="1"/>
          </p:cNvSpPr>
          <p:nvPr/>
        </p:nvSpPr>
        <p:spPr bwMode="auto">
          <a:xfrm>
            <a:off x="2514600" y="304800"/>
            <a:ext cx="3971925"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4400" b="0" i="0">
                <a:solidFill>
                  <a:srgbClr val="FFFF00"/>
                </a:solidFill>
                <a:latin typeface="Bernhard Modern Roman" charset="0"/>
              </a:rPr>
              <a:t>Shared Territory</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p:cNvSpPr>
          <p:nvPr>
            <p:ph type="sldNum" sz="quarter" idx="12"/>
          </p:nvPr>
        </p:nvSpPr>
        <p:spPr/>
        <p:txBody>
          <a:bodyPr/>
          <a:lstStyle/>
          <a:p>
            <a:fld id="{7BB3F4EE-15E7-3A48-A7E4-8630BCD76788}" type="slidenum">
              <a:rPr lang="en-US" altLang="en-US"/>
              <a:pPr/>
              <a:t>9</a:t>
            </a:fld>
            <a:endParaRPr lang="en-US" altLang="en-US"/>
          </a:p>
        </p:txBody>
      </p:sp>
      <p:sp>
        <p:nvSpPr>
          <p:cNvPr id="60418" name="Rectangle 2"/>
          <p:cNvSpPr>
            <a:spLocks noGrp="1" noChangeArrowheads="1"/>
          </p:cNvSpPr>
          <p:nvPr>
            <p:ph type="title"/>
          </p:nvPr>
        </p:nvSpPr>
        <p:spPr>
          <a:xfrm>
            <a:off x="457200" y="304800"/>
            <a:ext cx="8534400" cy="762000"/>
          </a:xfrm>
        </p:spPr>
        <p:txBody>
          <a:bodyPr/>
          <a:lstStyle/>
          <a:p>
            <a:r>
              <a:rPr lang="en-US" altLang="en-US" b="1">
                <a:solidFill>
                  <a:srgbClr val="FFFF00"/>
                </a:solidFill>
                <a:latin typeface="GoudyOlSt BT" charset="0"/>
              </a:rPr>
              <a:t>Low Maintenance Gardens</a:t>
            </a:r>
            <a:endParaRPr lang="en-US" altLang="en-US" b="1" i="1">
              <a:solidFill>
                <a:srgbClr val="FFFF00"/>
              </a:solidFill>
              <a:latin typeface="GoudyOlSt BT" charset="0"/>
            </a:endParaRPr>
          </a:p>
        </p:txBody>
      </p:sp>
      <p:sp>
        <p:nvSpPr>
          <p:cNvPr id="60419" name="Rectangle 3"/>
          <p:cNvSpPr>
            <a:spLocks noGrp="1" noChangeArrowheads="1"/>
          </p:cNvSpPr>
          <p:nvPr>
            <p:ph type="body" sz="half" idx="1"/>
          </p:nvPr>
        </p:nvSpPr>
        <p:spPr>
          <a:xfrm>
            <a:off x="457200" y="1524000"/>
            <a:ext cx="2971800" cy="5029200"/>
          </a:xfrm>
        </p:spPr>
        <p:txBody>
          <a:bodyPr/>
          <a:lstStyle/>
          <a:p>
            <a:pPr>
              <a:buFontTx/>
              <a:buNone/>
            </a:pPr>
            <a:r>
              <a:rPr lang="en-US" altLang="en-US" b="1">
                <a:solidFill>
                  <a:schemeClr val="hlink"/>
                </a:solidFill>
                <a:latin typeface="GoudyOlSt BT" charset="0"/>
              </a:rPr>
              <a:t>	</a:t>
            </a:r>
          </a:p>
        </p:txBody>
      </p:sp>
      <p:sp>
        <p:nvSpPr>
          <p:cNvPr id="60421" name="Text Box 5"/>
          <p:cNvSpPr txBox="1">
            <a:spLocks noChangeArrowheads="1"/>
          </p:cNvSpPr>
          <p:nvPr/>
        </p:nvSpPr>
        <p:spPr bwMode="auto">
          <a:xfrm>
            <a:off x="1812925" y="1436688"/>
            <a:ext cx="5730875"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endParaRPr lang="en-US" altLang="en-US" sz="2800"/>
          </a:p>
        </p:txBody>
      </p:sp>
      <p:sp>
        <p:nvSpPr>
          <p:cNvPr id="60422" name="Text Box 6"/>
          <p:cNvSpPr txBox="1">
            <a:spLocks noChangeArrowheads="1"/>
          </p:cNvSpPr>
          <p:nvPr/>
        </p:nvSpPr>
        <p:spPr bwMode="auto">
          <a:xfrm>
            <a:off x="457200" y="1143000"/>
            <a:ext cx="7467600" cy="3848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buFont typeface="Wingdings" charset="2"/>
              <a:buNone/>
            </a:pPr>
            <a:r>
              <a:rPr lang="en-US" altLang="en-US" sz="3600" b="0" i="0">
                <a:solidFill>
                  <a:srgbClr val="FF00FF"/>
                </a:solidFill>
                <a:latin typeface="Bernhard Modern Roman" charset="0"/>
              </a:rPr>
              <a:t>Essential Elements</a:t>
            </a:r>
          </a:p>
          <a:p>
            <a:pPr lvl="1">
              <a:spcBef>
                <a:spcPct val="50000"/>
              </a:spcBef>
              <a:buFont typeface="Wingdings" charset="2"/>
              <a:buChar char="§"/>
            </a:pPr>
            <a:r>
              <a:rPr lang="en-US" altLang="en-US" sz="2800" b="0" i="0">
                <a:solidFill>
                  <a:schemeClr val="bg1"/>
                </a:solidFill>
                <a:latin typeface="Bernhard Modern Roman" charset="0"/>
              </a:rPr>
              <a:t>  Drought tolerant forage &amp; nectar sources</a:t>
            </a:r>
          </a:p>
          <a:p>
            <a:pPr lvl="1">
              <a:spcBef>
                <a:spcPct val="50000"/>
              </a:spcBef>
              <a:buFont typeface="Wingdings" charset="2"/>
              <a:buChar char="§"/>
            </a:pPr>
            <a:r>
              <a:rPr lang="en-US" altLang="en-US" sz="2800" b="0" i="0">
                <a:solidFill>
                  <a:schemeClr val="bg1"/>
                </a:solidFill>
                <a:latin typeface="Bernhard Modern Roman" charset="0"/>
              </a:rPr>
              <a:t>  Careful (intense) plant spacing </a:t>
            </a:r>
          </a:p>
          <a:p>
            <a:pPr lvl="1">
              <a:spcBef>
                <a:spcPct val="50000"/>
              </a:spcBef>
              <a:buFont typeface="Wingdings" charset="2"/>
              <a:buChar char="§"/>
            </a:pPr>
            <a:r>
              <a:rPr lang="en-US" altLang="en-US" sz="2800" b="0" i="0">
                <a:solidFill>
                  <a:schemeClr val="bg1"/>
                </a:solidFill>
                <a:latin typeface="Bernhard Modern Roman" charset="0"/>
              </a:rPr>
              <a:t>  Reseeding annuals</a:t>
            </a:r>
          </a:p>
          <a:p>
            <a:pPr lvl="1">
              <a:spcBef>
                <a:spcPct val="50000"/>
              </a:spcBef>
              <a:buFont typeface="Wingdings" charset="2"/>
              <a:buChar char="§"/>
            </a:pPr>
            <a:r>
              <a:rPr lang="en-US" altLang="en-US" sz="2800" b="0" i="0">
                <a:solidFill>
                  <a:schemeClr val="bg1"/>
                </a:solidFill>
                <a:latin typeface="Bernhard Modern Roman" charset="0"/>
              </a:rPr>
              <a:t>  Native perennials</a:t>
            </a:r>
          </a:p>
          <a:p>
            <a:pPr>
              <a:spcBef>
                <a:spcPct val="50000"/>
              </a:spcBef>
            </a:pPr>
            <a:endParaRPr lang="en-US" altLang="en-US" sz="2800" b="0" i="0">
              <a:solidFill>
                <a:schemeClr val="bg1"/>
              </a:solidFill>
            </a:endParaRPr>
          </a:p>
        </p:txBody>
      </p:sp>
      <p:pic>
        <p:nvPicPr>
          <p:cNvPr id="60424" name="Picture 8" descr="oldtimeybgarde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3429000"/>
            <a:ext cx="4038600" cy="2524125"/>
          </a:xfrm>
          <a:prstGeom prst="rect">
            <a:avLst/>
          </a:prstGeom>
          <a:noFill/>
          <a:extLst>
            <a:ext uri="{909E8E84-426E-40DD-AFC4-6F175D3DCCD1}">
              <a14:hiddenFill xmlns:a14="http://schemas.microsoft.com/office/drawing/2010/main">
                <a:solidFill>
                  <a:srgbClr val="FFFFFF"/>
                </a:solidFill>
              </a14:hiddenFill>
            </a:ext>
          </a:extLst>
        </p:spPr>
      </p:pic>
      <p:sp>
        <p:nvSpPr>
          <p:cNvPr id="60425" name="Rectangle 9"/>
          <p:cNvSpPr>
            <a:spLocks noChangeArrowheads="1"/>
          </p:cNvSpPr>
          <p:nvPr/>
        </p:nvSpPr>
        <p:spPr bwMode="auto">
          <a:xfrm>
            <a:off x="3429000" y="5943600"/>
            <a:ext cx="535622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1800" i="0">
                <a:solidFill>
                  <a:srgbClr val="FFFF00"/>
                </a:solidFill>
                <a:latin typeface="GoudyOlSt BT" charset="0"/>
              </a:rPr>
              <a:t>Daylilies, Wild Petunias, Cannas, Queen Anne’s Lace</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3"/>
          <p:cNvSpPr>
            <a:spLocks noGrp="1"/>
          </p:cNvSpPr>
          <p:nvPr>
            <p:ph type="sldNum" sz="quarter" idx="12"/>
          </p:nvPr>
        </p:nvSpPr>
        <p:spPr/>
        <p:txBody>
          <a:bodyPr/>
          <a:lstStyle/>
          <a:p>
            <a:fld id="{9353BA7A-DC98-0348-AB95-F7B1CEE835B9}" type="slidenum">
              <a:rPr lang="en-US" altLang="en-US"/>
              <a:pPr/>
              <a:t>90</a:t>
            </a:fld>
            <a:endParaRPr lang="en-US" altLang="en-US"/>
          </a:p>
        </p:txBody>
      </p:sp>
      <p:pic>
        <p:nvPicPr>
          <p:cNvPr id="794626" name="Picture 2" descr="GULFCATT"/>
          <p:cNvPicPr>
            <a:picLocks noChangeAspect="1" noChangeArrowheads="1"/>
          </p:cNvPicPr>
          <p:nvPr/>
        </p:nvPicPr>
        <p:blipFill>
          <a:blip r:embed="rId2">
            <a:lum bright="-16000" contrast="36000"/>
            <a:extLst>
              <a:ext uri="{28A0092B-C50C-407E-A947-70E740481C1C}">
                <a14:useLocalDpi xmlns:a14="http://schemas.microsoft.com/office/drawing/2010/main" val="0"/>
              </a:ext>
            </a:extLst>
          </a:blip>
          <a:srcRect/>
          <a:stretch>
            <a:fillRect/>
          </a:stretch>
        </p:blipFill>
        <p:spPr bwMode="auto">
          <a:xfrm>
            <a:off x="5334000" y="1600200"/>
            <a:ext cx="3224213" cy="2357438"/>
          </a:xfrm>
          <a:prstGeom prst="rect">
            <a:avLst/>
          </a:prstGeom>
          <a:noFill/>
          <a:extLst>
            <a:ext uri="{909E8E84-426E-40DD-AFC4-6F175D3DCCD1}">
              <a14:hiddenFill xmlns:a14="http://schemas.microsoft.com/office/drawing/2010/main">
                <a:solidFill>
                  <a:srgbClr val="FFFFFF"/>
                </a:solidFill>
              </a14:hiddenFill>
            </a:ext>
          </a:extLst>
        </p:spPr>
      </p:pic>
      <p:pic>
        <p:nvPicPr>
          <p:cNvPr id="794627" name="Picture 3" descr="Image4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7800" y="4038600"/>
            <a:ext cx="3429000" cy="2246313"/>
          </a:xfrm>
          <a:prstGeom prst="rect">
            <a:avLst/>
          </a:prstGeom>
          <a:noFill/>
          <a:ln w="3175">
            <a:solidFill>
              <a:schemeClr val="hlink"/>
            </a:solidFill>
            <a:miter lim="800000"/>
            <a:headEnd/>
            <a:tailEnd/>
          </a:ln>
          <a:extLst>
            <a:ext uri="{909E8E84-426E-40DD-AFC4-6F175D3DCCD1}">
              <a14:hiddenFill xmlns:a14="http://schemas.microsoft.com/office/drawing/2010/main">
                <a:solidFill>
                  <a:srgbClr val="FFFFFF"/>
                </a:solidFill>
              </a14:hiddenFill>
            </a:ext>
          </a:extLst>
        </p:spPr>
      </p:pic>
      <p:sp>
        <p:nvSpPr>
          <p:cNvPr id="794628" name="Rectangle 4"/>
          <p:cNvSpPr>
            <a:spLocks noChangeArrowheads="1"/>
          </p:cNvSpPr>
          <p:nvPr/>
        </p:nvSpPr>
        <p:spPr bwMode="auto">
          <a:xfrm>
            <a:off x="609600" y="1676400"/>
            <a:ext cx="4267200" cy="4362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altLang="en-US" sz="2800" b="0" i="0">
                <a:solidFill>
                  <a:schemeClr val="bg1"/>
                </a:solidFill>
                <a:latin typeface="Times New Roman" charset="0"/>
              </a:rPr>
              <a:t>Caterpillars are often brightly colored or have spines and other appendages to ward off would be predators.</a:t>
            </a:r>
          </a:p>
          <a:p>
            <a:endParaRPr lang="en-US" altLang="en-US" sz="2800" b="0" i="0">
              <a:solidFill>
                <a:schemeClr val="bg1"/>
              </a:solidFill>
              <a:latin typeface="Times New Roman" charset="0"/>
            </a:endParaRPr>
          </a:p>
          <a:p>
            <a:r>
              <a:rPr lang="en-US" altLang="en-US" sz="2800" b="0" i="0">
                <a:solidFill>
                  <a:schemeClr val="bg1"/>
                </a:solidFill>
                <a:latin typeface="Times New Roman" charset="0"/>
              </a:rPr>
              <a:t>Bright colors, horns and even poisonous spines are common in the caterpillar defense arsenal. </a:t>
            </a:r>
          </a:p>
        </p:txBody>
      </p:sp>
      <p:sp>
        <p:nvSpPr>
          <p:cNvPr id="794629" name="Text Box 5"/>
          <p:cNvSpPr txBox="1">
            <a:spLocks noChangeArrowheads="1"/>
          </p:cNvSpPr>
          <p:nvPr/>
        </p:nvSpPr>
        <p:spPr bwMode="auto">
          <a:xfrm>
            <a:off x="1371600" y="457200"/>
            <a:ext cx="605155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4400" b="0" i="0">
                <a:solidFill>
                  <a:srgbClr val="FFFF00"/>
                </a:solidFill>
                <a:latin typeface="Times New Roman" charset="0"/>
              </a:rPr>
              <a:t>Additional Warning Signs</a:t>
            </a:r>
          </a:p>
        </p:txBody>
      </p:sp>
      <p:sp>
        <p:nvSpPr>
          <p:cNvPr id="794630" name="Rectangle 6"/>
          <p:cNvSpPr>
            <a:spLocks noChangeArrowheads="1"/>
          </p:cNvSpPr>
          <p:nvPr/>
        </p:nvSpPr>
        <p:spPr bwMode="auto">
          <a:xfrm>
            <a:off x="5562600" y="6248400"/>
            <a:ext cx="2971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r>
              <a:rPr lang="en-US" altLang="en-US" sz="1800" i="0">
                <a:solidFill>
                  <a:srgbClr val="FFFF00"/>
                </a:solidFill>
                <a:latin typeface="GoudyOlSt BT" charset="0"/>
              </a:rPr>
              <a:t>Hickory Horn Devil</a:t>
            </a:r>
          </a:p>
        </p:txBody>
      </p:sp>
      <p:sp>
        <p:nvSpPr>
          <p:cNvPr id="794631" name="Rectangle 7"/>
          <p:cNvSpPr>
            <a:spLocks noChangeArrowheads="1"/>
          </p:cNvSpPr>
          <p:nvPr/>
        </p:nvSpPr>
        <p:spPr bwMode="auto">
          <a:xfrm>
            <a:off x="5410200" y="3505200"/>
            <a:ext cx="2971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r>
              <a:rPr lang="en-US" altLang="en-US" sz="1800" i="0">
                <a:solidFill>
                  <a:srgbClr val="FFFF00"/>
                </a:solidFill>
                <a:latin typeface="GoudyOlSt BT" charset="0"/>
              </a:rPr>
              <a:t>Fritillary Caterpillar</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3"/>
          <p:cNvSpPr>
            <a:spLocks noGrp="1"/>
          </p:cNvSpPr>
          <p:nvPr>
            <p:ph type="sldNum" sz="quarter" idx="12"/>
          </p:nvPr>
        </p:nvSpPr>
        <p:spPr/>
        <p:txBody>
          <a:bodyPr/>
          <a:lstStyle/>
          <a:p>
            <a:fld id="{D16DD2C9-6804-B04E-8B83-AEF05E411C55}" type="slidenum">
              <a:rPr lang="en-US" altLang="en-US"/>
              <a:pPr/>
              <a:t>91</a:t>
            </a:fld>
            <a:endParaRPr lang="en-US" altLang="en-US"/>
          </a:p>
        </p:txBody>
      </p:sp>
      <p:pic>
        <p:nvPicPr>
          <p:cNvPr id="795650" name="Picture 2" descr="Image5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91000" y="1727200"/>
            <a:ext cx="4495800" cy="4192588"/>
          </a:xfrm>
          <a:prstGeom prst="rect">
            <a:avLst/>
          </a:prstGeom>
          <a:noFill/>
          <a:extLst>
            <a:ext uri="{909E8E84-426E-40DD-AFC4-6F175D3DCCD1}">
              <a14:hiddenFill xmlns:a14="http://schemas.microsoft.com/office/drawing/2010/main">
                <a:solidFill>
                  <a:srgbClr val="FFFFFF"/>
                </a:solidFill>
              </a14:hiddenFill>
            </a:ext>
          </a:extLst>
        </p:spPr>
      </p:pic>
      <p:sp>
        <p:nvSpPr>
          <p:cNvPr id="795651" name="Text Box 3"/>
          <p:cNvSpPr txBox="1">
            <a:spLocks noChangeArrowheads="1"/>
          </p:cNvSpPr>
          <p:nvPr/>
        </p:nvSpPr>
        <p:spPr bwMode="auto">
          <a:xfrm>
            <a:off x="0" y="228600"/>
            <a:ext cx="91440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r>
              <a:rPr lang="en-US" altLang="en-US" sz="4400" b="0" i="0">
                <a:solidFill>
                  <a:srgbClr val="FFFF00"/>
                </a:solidFill>
                <a:latin typeface="Times New Roman" charset="0"/>
              </a:rPr>
              <a:t>Fear Response - Eye Spots</a:t>
            </a:r>
          </a:p>
        </p:txBody>
      </p:sp>
      <p:sp>
        <p:nvSpPr>
          <p:cNvPr id="795652" name="Rectangle 4"/>
          <p:cNvSpPr>
            <a:spLocks noChangeArrowheads="1"/>
          </p:cNvSpPr>
          <p:nvPr/>
        </p:nvSpPr>
        <p:spPr bwMode="auto">
          <a:xfrm>
            <a:off x="457200" y="1066800"/>
            <a:ext cx="3429000" cy="5430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altLang="en-US" sz="2800" b="0" i="0">
                <a:solidFill>
                  <a:schemeClr val="bg1"/>
                </a:solidFill>
                <a:latin typeface="Times New Roman" charset="0"/>
              </a:rPr>
              <a:t>The Ohio buckeye has several large eye spots.  It is assumed that these eye spots are “flashed” at a predator when the butterfly is in danger.  </a:t>
            </a:r>
          </a:p>
          <a:p>
            <a:pPr>
              <a:spcBef>
                <a:spcPct val="50000"/>
              </a:spcBef>
            </a:pPr>
            <a:r>
              <a:rPr lang="en-US" altLang="en-US" sz="2800" b="0" i="0">
                <a:solidFill>
                  <a:schemeClr val="bg1"/>
                </a:solidFill>
                <a:latin typeface="Times New Roman" charset="0"/>
              </a:rPr>
              <a:t>The spots apparently startle the bird or mantis, fooling it into thinking a larger creature is there.</a:t>
            </a:r>
          </a:p>
        </p:txBody>
      </p:sp>
      <p:sp>
        <p:nvSpPr>
          <p:cNvPr id="795653" name="Rectangle 5"/>
          <p:cNvSpPr>
            <a:spLocks noChangeArrowheads="1"/>
          </p:cNvSpPr>
          <p:nvPr/>
        </p:nvSpPr>
        <p:spPr bwMode="auto">
          <a:xfrm>
            <a:off x="4191000" y="5943600"/>
            <a:ext cx="44132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b="0" i="0">
                <a:solidFill>
                  <a:srgbClr val="FFFF00"/>
                </a:solidFill>
                <a:latin typeface="Times New Roman" charset="0"/>
              </a:rPr>
              <a:t>Ohio Buckeye feeding on Verbena</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3"/>
          <p:cNvSpPr>
            <a:spLocks noGrp="1"/>
          </p:cNvSpPr>
          <p:nvPr>
            <p:ph type="sldNum" sz="quarter" idx="12"/>
          </p:nvPr>
        </p:nvSpPr>
        <p:spPr/>
        <p:txBody>
          <a:bodyPr/>
          <a:lstStyle/>
          <a:p>
            <a:fld id="{32DBD1B8-E5C2-7549-B3B9-5075D3D81651}" type="slidenum">
              <a:rPr lang="en-US" altLang="en-US"/>
              <a:pPr/>
              <a:t>92</a:t>
            </a:fld>
            <a:endParaRPr lang="en-US" altLang="en-US"/>
          </a:p>
        </p:txBody>
      </p:sp>
      <p:sp>
        <p:nvSpPr>
          <p:cNvPr id="796674" name="Text Box 2"/>
          <p:cNvSpPr txBox="1">
            <a:spLocks noChangeArrowheads="1"/>
          </p:cNvSpPr>
          <p:nvPr/>
        </p:nvSpPr>
        <p:spPr bwMode="auto">
          <a:xfrm>
            <a:off x="1066800" y="381000"/>
            <a:ext cx="7572375"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4400" i="0">
                <a:solidFill>
                  <a:srgbClr val="FFFF00"/>
                </a:solidFill>
                <a:latin typeface="Times New Roman" charset="0"/>
              </a:rPr>
              <a:t>Zebra Swallowtail Camouflage</a:t>
            </a:r>
          </a:p>
        </p:txBody>
      </p:sp>
      <p:pic>
        <p:nvPicPr>
          <p:cNvPr id="796675" name="Picture 3" descr="Image999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905000"/>
            <a:ext cx="6019800" cy="4448175"/>
          </a:xfrm>
          <a:prstGeom prst="rect">
            <a:avLst/>
          </a:prstGeom>
          <a:noFill/>
          <a:extLst>
            <a:ext uri="{909E8E84-426E-40DD-AFC4-6F175D3DCCD1}">
              <a14:hiddenFill xmlns:a14="http://schemas.microsoft.com/office/drawing/2010/main">
                <a:solidFill>
                  <a:srgbClr val="FFFFFF"/>
                </a:solidFill>
              </a14:hiddenFill>
            </a:ext>
          </a:extLst>
        </p:spPr>
      </p:pic>
      <p:pic>
        <p:nvPicPr>
          <p:cNvPr id="796676" name="Picture 4" descr="zebraswallowtai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8400" y="1447800"/>
            <a:ext cx="2284413" cy="2895600"/>
          </a:xfrm>
          <a:prstGeom prst="rect">
            <a:avLst/>
          </a:prstGeom>
          <a:noFill/>
          <a:extLst>
            <a:ext uri="{909E8E84-426E-40DD-AFC4-6F175D3DCCD1}">
              <a14:hiddenFill xmlns:a14="http://schemas.microsoft.com/office/drawing/2010/main">
                <a:solidFill>
                  <a:srgbClr val="FFFFFF"/>
                </a:solidFill>
              </a14:hiddenFill>
            </a:ext>
          </a:extLst>
        </p:spPr>
      </p:pic>
      <p:sp>
        <p:nvSpPr>
          <p:cNvPr id="796677" name="AutoShape 5"/>
          <p:cNvSpPr>
            <a:spLocks noChangeArrowheads="1"/>
          </p:cNvSpPr>
          <p:nvPr/>
        </p:nvSpPr>
        <p:spPr bwMode="auto">
          <a:xfrm>
            <a:off x="2209800" y="5334000"/>
            <a:ext cx="5105400" cy="790575"/>
          </a:xfrm>
          <a:prstGeom prst="leftArrow">
            <a:avLst>
              <a:gd name="adj1" fmla="val 50000"/>
              <a:gd name="adj2" fmla="val 161446"/>
            </a:avLst>
          </a:prstGeom>
          <a:solidFill>
            <a:srgbClr val="FF00FF"/>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96678" name="AutoShape 6"/>
          <p:cNvSpPr>
            <a:spLocks noChangeArrowheads="1"/>
          </p:cNvSpPr>
          <p:nvPr/>
        </p:nvSpPr>
        <p:spPr bwMode="auto">
          <a:xfrm>
            <a:off x="3352800" y="3048000"/>
            <a:ext cx="3352800" cy="1019175"/>
          </a:xfrm>
          <a:prstGeom prst="leftArrow">
            <a:avLst>
              <a:gd name="adj1" fmla="val 50000"/>
              <a:gd name="adj2" fmla="val 82243"/>
            </a:avLst>
          </a:prstGeom>
          <a:solidFill>
            <a:srgbClr val="FF00FF"/>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96679" name="Text Box 7"/>
          <p:cNvSpPr txBox="1">
            <a:spLocks noChangeArrowheads="1"/>
          </p:cNvSpPr>
          <p:nvPr/>
        </p:nvSpPr>
        <p:spPr bwMode="auto">
          <a:xfrm>
            <a:off x="3535363" y="3352800"/>
            <a:ext cx="437038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altLang="en-US"/>
              <a:t>Striped Wing Pattern</a:t>
            </a:r>
          </a:p>
        </p:txBody>
      </p:sp>
      <p:sp>
        <p:nvSpPr>
          <p:cNvPr id="796680" name="Text Box 8"/>
          <p:cNvSpPr txBox="1">
            <a:spLocks noChangeArrowheads="1"/>
          </p:cNvSpPr>
          <p:nvPr/>
        </p:nvSpPr>
        <p:spPr bwMode="auto">
          <a:xfrm>
            <a:off x="2819400" y="5486400"/>
            <a:ext cx="41671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a:t>Sharp Spring Shadow Pattern</a:t>
            </a:r>
          </a:p>
        </p:txBody>
      </p:sp>
      <p:sp>
        <p:nvSpPr>
          <p:cNvPr id="796681" name="Text Box 9"/>
          <p:cNvSpPr txBox="1">
            <a:spLocks noChangeArrowheads="1"/>
          </p:cNvSpPr>
          <p:nvPr/>
        </p:nvSpPr>
        <p:spPr bwMode="auto">
          <a:xfrm>
            <a:off x="7037388" y="4321175"/>
            <a:ext cx="12763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r>
              <a:rPr lang="en-US" altLang="en-US" sz="1800" b="0" i="0">
                <a:solidFill>
                  <a:srgbClr val="FFFF00"/>
                </a:solidFill>
                <a:latin typeface="Times New Roman" charset="0"/>
              </a:rPr>
              <a:t>Zebra </a:t>
            </a:r>
          </a:p>
          <a:p>
            <a:pPr algn="ctr"/>
            <a:r>
              <a:rPr lang="en-US" altLang="en-US" sz="1800" b="0" i="0">
                <a:solidFill>
                  <a:srgbClr val="FFFF00"/>
                </a:solidFill>
                <a:latin typeface="Times New Roman" charset="0"/>
              </a:rPr>
              <a:t>Swallowtail</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3"/>
          <p:cNvSpPr>
            <a:spLocks noGrp="1"/>
          </p:cNvSpPr>
          <p:nvPr>
            <p:ph type="sldNum" sz="quarter" idx="12"/>
          </p:nvPr>
        </p:nvSpPr>
        <p:spPr/>
        <p:txBody>
          <a:bodyPr/>
          <a:lstStyle/>
          <a:p>
            <a:fld id="{B2EC01AA-C5D9-A24A-8AB2-15EC69FC289E}" type="slidenum">
              <a:rPr lang="en-US" altLang="en-US"/>
              <a:pPr/>
              <a:t>93</a:t>
            </a:fld>
            <a:endParaRPr lang="en-US" altLang="en-US"/>
          </a:p>
        </p:txBody>
      </p:sp>
      <p:pic>
        <p:nvPicPr>
          <p:cNvPr id="797698" name="Picture 2" descr="SKIPPER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91000" y="3124200"/>
            <a:ext cx="4267200" cy="3043238"/>
          </a:xfrm>
          <a:prstGeom prst="rect">
            <a:avLst/>
          </a:prstGeom>
          <a:noFill/>
          <a:extLst>
            <a:ext uri="{909E8E84-426E-40DD-AFC4-6F175D3DCCD1}">
              <a14:hiddenFill xmlns:a14="http://schemas.microsoft.com/office/drawing/2010/main">
                <a:solidFill>
                  <a:srgbClr val="FFFFFF"/>
                </a:solidFill>
              </a14:hiddenFill>
            </a:ext>
          </a:extLst>
        </p:spPr>
      </p:pic>
      <p:sp>
        <p:nvSpPr>
          <p:cNvPr id="797699" name="Text Box 3"/>
          <p:cNvSpPr txBox="1">
            <a:spLocks noChangeArrowheads="1"/>
          </p:cNvSpPr>
          <p:nvPr/>
        </p:nvSpPr>
        <p:spPr bwMode="auto">
          <a:xfrm>
            <a:off x="2438400" y="228600"/>
            <a:ext cx="4219575"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4400" b="0" i="0">
                <a:solidFill>
                  <a:srgbClr val="FFFF00"/>
                </a:solidFill>
                <a:latin typeface="Times New Roman" charset="0"/>
              </a:rPr>
              <a:t>Speed and Agility</a:t>
            </a:r>
          </a:p>
        </p:txBody>
      </p:sp>
      <p:sp>
        <p:nvSpPr>
          <p:cNvPr id="797700" name="Rectangle 4"/>
          <p:cNvSpPr>
            <a:spLocks noChangeArrowheads="1"/>
          </p:cNvSpPr>
          <p:nvPr/>
        </p:nvSpPr>
        <p:spPr bwMode="auto">
          <a:xfrm>
            <a:off x="609600" y="2514600"/>
            <a:ext cx="3505200" cy="3722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altLang="en-US" sz="2800" b="0" i="0">
                <a:solidFill>
                  <a:schemeClr val="bg1"/>
                </a:solidFill>
                <a:latin typeface="Times New Roman" charset="0"/>
              </a:rPr>
              <a:t>Skippers agile, that even spiders and small wrens have difficulty capturing them. </a:t>
            </a:r>
          </a:p>
          <a:p>
            <a:pPr>
              <a:spcBef>
                <a:spcPct val="50000"/>
              </a:spcBef>
            </a:pPr>
            <a:r>
              <a:rPr lang="en-US" altLang="en-US" sz="2800" b="0" i="0">
                <a:solidFill>
                  <a:schemeClr val="bg1"/>
                </a:solidFill>
                <a:latin typeface="Times New Roman" charset="0"/>
              </a:rPr>
              <a:t>The only insect that seems to be fast enough is the praying mantis.</a:t>
            </a:r>
            <a:r>
              <a:rPr lang="en-US" altLang="en-US" b="0" i="0">
                <a:solidFill>
                  <a:schemeClr val="bg1"/>
                </a:solidFill>
                <a:latin typeface="Times New Roman" charset="0"/>
              </a:rPr>
              <a:t>      </a:t>
            </a:r>
            <a:endParaRPr lang="en-US" altLang="en-US" b="0" i="0">
              <a:solidFill>
                <a:srgbClr val="FFFF00"/>
              </a:solidFill>
              <a:latin typeface="Times New Roman" charset="0"/>
            </a:endParaRPr>
          </a:p>
        </p:txBody>
      </p:sp>
      <p:sp>
        <p:nvSpPr>
          <p:cNvPr id="797701" name="Rectangle 5"/>
          <p:cNvSpPr>
            <a:spLocks noChangeArrowheads="1"/>
          </p:cNvSpPr>
          <p:nvPr/>
        </p:nvSpPr>
        <p:spPr bwMode="auto">
          <a:xfrm>
            <a:off x="609600" y="1219200"/>
            <a:ext cx="78486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altLang="en-US" sz="2800" b="0" i="0">
                <a:solidFill>
                  <a:schemeClr val="bg1"/>
                </a:solidFill>
                <a:latin typeface="Times New Roman" charset="0"/>
              </a:rPr>
              <a:t>Skippers are a large family of butterflies that are small but very, very fast fliers.  </a:t>
            </a:r>
          </a:p>
        </p:txBody>
      </p:sp>
      <p:sp>
        <p:nvSpPr>
          <p:cNvPr id="797702" name="Rectangle 6"/>
          <p:cNvSpPr>
            <a:spLocks noChangeArrowheads="1"/>
          </p:cNvSpPr>
          <p:nvPr/>
        </p:nvSpPr>
        <p:spPr bwMode="auto">
          <a:xfrm>
            <a:off x="4114800" y="6172200"/>
            <a:ext cx="4495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r>
              <a:rPr lang="en-US" altLang="en-US" b="0" i="0">
                <a:solidFill>
                  <a:srgbClr val="FFFF00"/>
                </a:solidFill>
                <a:latin typeface="Times New Roman" charset="0"/>
              </a:rPr>
              <a:t>Fiery Skipper on Tithonia</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3"/>
          <p:cNvSpPr>
            <a:spLocks noGrp="1"/>
          </p:cNvSpPr>
          <p:nvPr>
            <p:ph type="sldNum" sz="quarter" idx="12"/>
          </p:nvPr>
        </p:nvSpPr>
        <p:spPr/>
        <p:txBody>
          <a:bodyPr/>
          <a:lstStyle/>
          <a:p>
            <a:fld id="{E68D06F9-93E5-1340-8A92-79D01E5D3F09}" type="slidenum">
              <a:rPr lang="en-US" altLang="en-US"/>
              <a:pPr/>
              <a:t>94</a:t>
            </a:fld>
            <a:endParaRPr lang="en-US" altLang="en-US"/>
          </a:p>
        </p:txBody>
      </p:sp>
      <p:pic>
        <p:nvPicPr>
          <p:cNvPr id="798722" name="Picture 2" descr="Image1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5000" y="3200400"/>
            <a:ext cx="2819400" cy="2857500"/>
          </a:xfrm>
          <a:prstGeom prst="rect">
            <a:avLst/>
          </a:prstGeom>
          <a:noFill/>
          <a:extLst>
            <a:ext uri="{909E8E84-426E-40DD-AFC4-6F175D3DCCD1}">
              <a14:hiddenFill xmlns:a14="http://schemas.microsoft.com/office/drawing/2010/main">
                <a:solidFill>
                  <a:srgbClr val="FFFFFF"/>
                </a:solidFill>
              </a14:hiddenFill>
            </a:ext>
          </a:extLst>
        </p:spPr>
      </p:pic>
      <p:sp>
        <p:nvSpPr>
          <p:cNvPr id="798723" name="Rectangle 3"/>
          <p:cNvSpPr>
            <a:spLocks noChangeArrowheads="1"/>
          </p:cNvSpPr>
          <p:nvPr/>
        </p:nvSpPr>
        <p:spPr bwMode="auto">
          <a:xfrm>
            <a:off x="0" y="228600"/>
            <a:ext cx="91440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lvl1pPr>
              <a:defRPr sz="2400">
                <a:solidFill>
                  <a:schemeClr val="tx1"/>
                </a:solidFill>
                <a:latin typeface="Times New Roman" charset="0"/>
              </a:defRPr>
            </a:lvl1pPr>
            <a:lvl2pPr>
              <a:defRPr sz="2400">
                <a:solidFill>
                  <a:schemeClr val="tx1"/>
                </a:solidFill>
                <a:latin typeface="Times New Roman" charset="0"/>
              </a:defRPr>
            </a:lvl2pPr>
            <a:lvl3pPr>
              <a:defRPr sz="2400">
                <a:solidFill>
                  <a:schemeClr val="tx1"/>
                </a:solidFill>
                <a:latin typeface="Times New Roman" charset="0"/>
              </a:defRPr>
            </a:lvl3pPr>
            <a:lvl4pPr>
              <a:defRPr sz="2400">
                <a:solidFill>
                  <a:schemeClr val="tx1"/>
                </a:solidFill>
                <a:latin typeface="Times New Roman" charset="0"/>
              </a:defRPr>
            </a:lvl4pPr>
            <a:lvl5pPr>
              <a:defRPr sz="2400">
                <a:solidFill>
                  <a:schemeClr val="tx1"/>
                </a:solidFill>
                <a:latin typeface="Times New Roman" charset="0"/>
              </a:defRPr>
            </a:lvl5pPr>
            <a:lvl6pPr marL="457200" fontAlgn="base">
              <a:spcBef>
                <a:spcPct val="0"/>
              </a:spcBef>
              <a:spcAft>
                <a:spcPct val="0"/>
              </a:spcAft>
              <a:defRPr sz="2400">
                <a:solidFill>
                  <a:schemeClr val="tx1"/>
                </a:solidFill>
                <a:latin typeface="Times New Roman" charset="0"/>
              </a:defRPr>
            </a:lvl6pPr>
            <a:lvl7pPr marL="914400" fontAlgn="base">
              <a:spcBef>
                <a:spcPct val="0"/>
              </a:spcBef>
              <a:spcAft>
                <a:spcPct val="0"/>
              </a:spcAft>
              <a:defRPr sz="2400">
                <a:solidFill>
                  <a:schemeClr val="tx1"/>
                </a:solidFill>
                <a:latin typeface="Times New Roman" charset="0"/>
              </a:defRPr>
            </a:lvl7pPr>
            <a:lvl8pPr marL="1371600" fontAlgn="base">
              <a:spcBef>
                <a:spcPct val="0"/>
              </a:spcBef>
              <a:spcAft>
                <a:spcPct val="0"/>
              </a:spcAft>
              <a:defRPr sz="2400">
                <a:solidFill>
                  <a:schemeClr val="tx1"/>
                </a:solidFill>
                <a:latin typeface="Times New Roman" charset="0"/>
              </a:defRPr>
            </a:lvl8pPr>
            <a:lvl9pPr marL="1828800" fontAlgn="base">
              <a:spcBef>
                <a:spcPct val="0"/>
              </a:spcBef>
              <a:spcAft>
                <a:spcPct val="0"/>
              </a:spcAft>
              <a:defRPr sz="2400">
                <a:solidFill>
                  <a:schemeClr val="tx1"/>
                </a:solidFill>
                <a:latin typeface="Times New Roman" charset="0"/>
              </a:defRPr>
            </a:lvl9pPr>
          </a:lstStyle>
          <a:p>
            <a:pPr algn="ctr"/>
            <a:r>
              <a:rPr lang="en-US" altLang="en-US" sz="4400" i="0">
                <a:solidFill>
                  <a:srgbClr val="FFFF00"/>
                </a:solidFill>
                <a:latin typeface="Bernhard Modern Roman" charset="0"/>
              </a:rPr>
              <a:t>More Mimicry</a:t>
            </a:r>
            <a:r>
              <a:rPr lang="en-US" altLang="en-US" sz="3600" i="0">
                <a:solidFill>
                  <a:srgbClr val="FFFF00"/>
                </a:solidFill>
                <a:latin typeface="Bernhard Modern Roman" charset="0"/>
              </a:rPr>
              <a:t/>
            </a:r>
            <a:br>
              <a:rPr lang="en-US" altLang="en-US" sz="3600" i="0">
                <a:solidFill>
                  <a:srgbClr val="FFFF00"/>
                </a:solidFill>
                <a:latin typeface="Bernhard Modern Roman" charset="0"/>
              </a:rPr>
            </a:br>
            <a:endParaRPr lang="en-US" altLang="en-US">
              <a:solidFill>
                <a:srgbClr val="FFFF00"/>
              </a:solidFill>
              <a:latin typeface="Bernhard Modern Roman" charset="0"/>
            </a:endParaRPr>
          </a:p>
        </p:txBody>
      </p:sp>
      <p:pic>
        <p:nvPicPr>
          <p:cNvPr id="798724" name="Picture 4" descr="ahalesu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00" y="914400"/>
            <a:ext cx="2819400" cy="2341563"/>
          </a:xfrm>
          <a:prstGeom prst="rect">
            <a:avLst/>
          </a:prstGeom>
          <a:noFill/>
          <a:extLst>
            <a:ext uri="{909E8E84-426E-40DD-AFC4-6F175D3DCCD1}">
              <a14:hiddenFill xmlns:a14="http://schemas.microsoft.com/office/drawing/2010/main">
                <a:solidFill>
                  <a:srgbClr val="FFFFFF"/>
                </a:solidFill>
              </a14:hiddenFill>
            </a:ext>
          </a:extLst>
        </p:spPr>
      </p:pic>
      <p:sp>
        <p:nvSpPr>
          <p:cNvPr id="798725" name="Text Box 5"/>
          <p:cNvSpPr txBox="1">
            <a:spLocks noChangeArrowheads="1"/>
          </p:cNvSpPr>
          <p:nvPr/>
        </p:nvSpPr>
        <p:spPr bwMode="auto">
          <a:xfrm>
            <a:off x="8077200" y="3200400"/>
            <a:ext cx="39211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1400">
                <a:latin typeface="Times New Roman" charset="0"/>
              </a:rPr>
              <a:t>JA</a:t>
            </a:r>
          </a:p>
        </p:txBody>
      </p:sp>
      <p:sp>
        <p:nvSpPr>
          <p:cNvPr id="798726" name="Rectangle 6"/>
          <p:cNvSpPr>
            <a:spLocks noChangeArrowheads="1"/>
          </p:cNvSpPr>
          <p:nvPr/>
        </p:nvSpPr>
        <p:spPr bwMode="auto">
          <a:xfrm>
            <a:off x="609600" y="914400"/>
            <a:ext cx="4572000" cy="5645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altLang="en-US" sz="2800" b="0" i="0">
                <a:solidFill>
                  <a:schemeClr val="bg1"/>
                </a:solidFill>
                <a:latin typeface="Times New Roman" charset="0"/>
              </a:rPr>
              <a:t>The great purple hairstreak lives on Mistletoe.</a:t>
            </a:r>
          </a:p>
          <a:p>
            <a:pPr>
              <a:spcBef>
                <a:spcPct val="50000"/>
              </a:spcBef>
            </a:pPr>
            <a:r>
              <a:rPr lang="en-US" altLang="en-US" sz="2800" b="0" i="0">
                <a:solidFill>
                  <a:schemeClr val="bg1"/>
                </a:solidFill>
                <a:latin typeface="Times New Roman" charset="0"/>
              </a:rPr>
              <a:t>It holds it’s wings upright when resting and feeding.  When seen from the side, the tail appendages and markings resemble the head, legs and antennae.  Note the abdomen is very short also.</a:t>
            </a:r>
          </a:p>
          <a:p>
            <a:pPr>
              <a:spcBef>
                <a:spcPct val="50000"/>
              </a:spcBef>
            </a:pPr>
            <a:r>
              <a:rPr lang="en-US" altLang="en-US" sz="2800" b="0" i="0">
                <a:solidFill>
                  <a:schemeClr val="bg1"/>
                </a:solidFill>
                <a:latin typeface="Times New Roman" charset="0"/>
              </a:rPr>
              <a:t>Birds not recognizing which end was which may only get a mouthful of butterfly tail.   </a:t>
            </a:r>
            <a:endParaRPr lang="en-US" altLang="en-US" b="0" i="0">
              <a:solidFill>
                <a:schemeClr val="bg1"/>
              </a:solidFill>
              <a:latin typeface="Times New Roman" charset="0"/>
            </a:endParaRPr>
          </a:p>
        </p:txBody>
      </p:sp>
      <p:sp>
        <p:nvSpPr>
          <p:cNvPr id="798727" name="Rectangle 7"/>
          <p:cNvSpPr>
            <a:spLocks noChangeArrowheads="1"/>
          </p:cNvSpPr>
          <p:nvPr/>
        </p:nvSpPr>
        <p:spPr bwMode="auto">
          <a:xfrm>
            <a:off x="5715000" y="6096000"/>
            <a:ext cx="2971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r>
              <a:rPr lang="en-US" altLang="en-US" sz="1800" i="0">
                <a:solidFill>
                  <a:srgbClr val="FFFF00"/>
                </a:solidFill>
                <a:latin typeface="GoudyOlSt BT" charset="0"/>
              </a:rPr>
              <a:t>Great Purple Hairstreak</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3"/>
          <p:cNvSpPr>
            <a:spLocks noGrp="1"/>
          </p:cNvSpPr>
          <p:nvPr>
            <p:ph type="sldNum" sz="quarter" idx="12"/>
          </p:nvPr>
        </p:nvSpPr>
        <p:spPr/>
        <p:txBody>
          <a:bodyPr/>
          <a:lstStyle/>
          <a:p>
            <a:fld id="{F14EEC00-34FA-3F40-A54B-0F33E646A2E0}" type="slidenum">
              <a:rPr lang="en-US" altLang="en-US"/>
              <a:pPr/>
              <a:t>95</a:t>
            </a:fld>
            <a:endParaRPr lang="en-US" altLang="en-US"/>
          </a:p>
        </p:txBody>
      </p:sp>
      <p:sp>
        <p:nvSpPr>
          <p:cNvPr id="799746" name="Rectangle 2"/>
          <p:cNvSpPr>
            <a:spLocks noChangeArrowheads="1"/>
          </p:cNvSpPr>
          <p:nvPr/>
        </p:nvSpPr>
        <p:spPr bwMode="auto">
          <a:xfrm>
            <a:off x="152400" y="304800"/>
            <a:ext cx="89916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r>
              <a:rPr lang="en-US" altLang="en-US" sz="4400" b="0" i="0">
                <a:solidFill>
                  <a:srgbClr val="FFFF00"/>
                </a:solidFill>
                <a:latin typeface="Times New Roman" charset="0"/>
              </a:rPr>
              <a:t>Monarch Mimicry</a:t>
            </a:r>
          </a:p>
        </p:txBody>
      </p:sp>
      <p:pic>
        <p:nvPicPr>
          <p:cNvPr id="799747" name="Picture 3" descr="ADMIRAL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29200" y="2057400"/>
            <a:ext cx="3657600" cy="2752725"/>
          </a:xfrm>
          <a:prstGeom prst="rect">
            <a:avLst/>
          </a:prstGeom>
          <a:noFill/>
          <a:extLst>
            <a:ext uri="{909E8E84-426E-40DD-AFC4-6F175D3DCCD1}">
              <a14:hiddenFill xmlns:a14="http://schemas.microsoft.com/office/drawing/2010/main">
                <a:solidFill>
                  <a:srgbClr val="FFFFFF"/>
                </a:solidFill>
              </a14:hiddenFill>
            </a:ext>
          </a:extLst>
        </p:spPr>
      </p:pic>
      <p:sp>
        <p:nvSpPr>
          <p:cNvPr id="799748" name="Rectangle 4"/>
          <p:cNvSpPr>
            <a:spLocks noChangeArrowheads="1"/>
          </p:cNvSpPr>
          <p:nvPr/>
        </p:nvSpPr>
        <p:spPr bwMode="auto">
          <a:xfrm>
            <a:off x="6324600" y="4953000"/>
            <a:ext cx="11652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b="0" i="0">
                <a:solidFill>
                  <a:srgbClr val="FFFF00"/>
                </a:solidFill>
                <a:latin typeface="Times New Roman" charset="0"/>
              </a:rPr>
              <a:t>Viceroy</a:t>
            </a:r>
          </a:p>
        </p:txBody>
      </p:sp>
      <p:sp>
        <p:nvSpPr>
          <p:cNvPr id="799749" name="Rectangle 5"/>
          <p:cNvSpPr>
            <a:spLocks noChangeArrowheads="1"/>
          </p:cNvSpPr>
          <p:nvPr/>
        </p:nvSpPr>
        <p:spPr bwMode="auto">
          <a:xfrm>
            <a:off x="457200" y="1524000"/>
            <a:ext cx="4114800" cy="4576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altLang="en-US" sz="2800" b="0" i="0">
                <a:solidFill>
                  <a:schemeClr val="bg1"/>
                </a:solidFill>
                <a:latin typeface="Times New Roman" charset="0"/>
              </a:rPr>
              <a:t>The mimicry between the monarch butterfly and the viceroy is fairly well known.   However, it was always thought that the advantage to the monarch was that it tasted bad, and that the viceroy did not. </a:t>
            </a:r>
          </a:p>
          <a:p>
            <a:pPr>
              <a:spcBef>
                <a:spcPct val="50000"/>
              </a:spcBef>
            </a:pPr>
            <a:r>
              <a:rPr lang="en-US" altLang="en-US" sz="2800" b="0" i="0">
                <a:solidFill>
                  <a:srgbClr val="FFFF00"/>
                </a:solidFill>
                <a:latin typeface="Times New Roman" charset="0"/>
              </a:rPr>
              <a:t>This is called Batesian Mimicry</a:t>
            </a:r>
            <a:r>
              <a:rPr lang="en-US" altLang="en-US" sz="2800" i="0">
                <a:solidFill>
                  <a:schemeClr val="bg1"/>
                </a:solidFill>
                <a:latin typeface="Times New Roman" charset="0"/>
              </a:rPr>
              <a:t> </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3"/>
          <p:cNvSpPr>
            <a:spLocks noGrp="1"/>
          </p:cNvSpPr>
          <p:nvPr>
            <p:ph type="sldNum" sz="quarter" idx="12"/>
          </p:nvPr>
        </p:nvSpPr>
        <p:spPr/>
        <p:txBody>
          <a:bodyPr/>
          <a:lstStyle/>
          <a:p>
            <a:fld id="{BC225560-ED79-974B-91E9-6CABC3364127}" type="slidenum">
              <a:rPr lang="en-US" altLang="en-US"/>
              <a:pPr/>
              <a:t>96</a:t>
            </a:fld>
            <a:endParaRPr lang="en-US" altLang="en-US"/>
          </a:p>
        </p:txBody>
      </p:sp>
      <p:pic>
        <p:nvPicPr>
          <p:cNvPr id="800770" name="Picture 2" descr="MONARC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43400" y="2133600"/>
            <a:ext cx="3973513" cy="2833688"/>
          </a:xfrm>
          <a:prstGeom prst="rect">
            <a:avLst/>
          </a:prstGeom>
          <a:noFill/>
          <a:extLst>
            <a:ext uri="{909E8E84-426E-40DD-AFC4-6F175D3DCCD1}">
              <a14:hiddenFill xmlns:a14="http://schemas.microsoft.com/office/drawing/2010/main">
                <a:solidFill>
                  <a:srgbClr val="FFFFFF"/>
                </a:solidFill>
              </a14:hiddenFill>
            </a:ext>
          </a:extLst>
        </p:spPr>
      </p:pic>
      <p:sp>
        <p:nvSpPr>
          <p:cNvPr id="800771" name="Rectangle 3"/>
          <p:cNvSpPr>
            <a:spLocks noChangeArrowheads="1"/>
          </p:cNvSpPr>
          <p:nvPr/>
        </p:nvSpPr>
        <p:spPr bwMode="auto">
          <a:xfrm>
            <a:off x="685800" y="1524000"/>
            <a:ext cx="3276600" cy="4149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altLang="en-US" sz="2800" b="0" i="0">
                <a:solidFill>
                  <a:schemeClr val="bg1"/>
                </a:solidFill>
                <a:latin typeface="Times New Roman" charset="0"/>
              </a:rPr>
              <a:t>Recent research showed that both species taste bad and that the mimicry may be a form of converging traits that signal bad taste. </a:t>
            </a:r>
          </a:p>
          <a:p>
            <a:pPr>
              <a:spcBef>
                <a:spcPct val="50000"/>
              </a:spcBef>
            </a:pPr>
            <a:r>
              <a:rPr lang="en-US" altLang="en-US" sz="2800" b="0" i="0">
                <a:solidFill>
                  <a:srgbClr val="FFFF00"/>
                </a:solidFill>
                <a:latin typeface="Times New Roman" charset="0"/>
              </a:rPr>
              <a:t>This is called Mullerian mimicry</a:t>
            </a:r>
          </a:p>
        </p:txBody>
      </p:sp>
      <p:sp>
        <p:nvSpPr>
          <p:cNvPr id="800772" name="Rectangle 4"/>
          <p:cNvSpPr>
            <a:spLocks noChangeArrowheads="1"/>
          </p:cNvSpPr>
          <p:nvPr/>
        </p:nvSpPr>
        <p:spPr bwMode="auto">
          <a:xfrm>
            <a:off x="2438400" y="304800"/>
            <a:ext cx="4295775"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4400" b="0" i="0">
                <a:solidFill>
                  <a:srgbClr val="FFFF00"/>
                </a:solidFill>
                <a:latin typeface="Times New Roman" charset="0"/>
              </a:rPr>
              <a:t>Monarch Mimicry</a:t>
            </a:r>
          </a:p>
        </p:txBody>
      </p:sp>
      <p:sp>
        <p:nvSpPr>
          <p:cNvPr id="800773" name="Rectangle 5"/>
          <p:cNvSpPr>
            <a:spLocks noChangeArrowheads="1"/>
          </p:cNvSpPr>
          <p:nvPr/>
        </p:nvSpPr>
        <p:spPr bwMode="auto">
          <a:xfrm>
            <a:off x="5791200" y="5181600"/>
            <a:ext cx="12842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b="0" i="0">
                <a:solidFill>
                  <a:srgbClr val="FFFF00"/>
                </a:solidFill>
                <a:latin typeface="Times New Roman" charset="0"/>
              </a:rPr>
              <a:t>Monarch</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3"/>
          <p:cNvSpPr>
            <a:spLocks noGrp="1"/>
          </p:cNvSpPr>
          <p:nvPr>
            <p:ph type="sldNum" sz="quarter" idx="12"/>
          </p:nvPr>
        </p:nvSpPr>
        <p:spPr/>
        <p:txBody>
          <a:bodyPr/>
          <a:lstStyle/>
          <a:p>
            <a:fld id="{50642022-035F-124B-AB70-32593D7F624D}" type="slidenum">
              <a:rPr lang="en-US" altLang="en-US"/>
              <a:pPr/>
              <a:t>97</a:t>
            </a:fld>
            <a:endParaRPr lang="en-US" altLang="en-US"/>
          </a:p>
        </p:txBody>
      </p:sp>
      <p:sp>
        <p:nvSpPr>
          <p:cNvPr id="830466" name="Text Box 2"/>
          <p:cNvSpPr txBox="1">
            <a:spLocks noChangeArrowheads="1"/>
          </p:cNvSpPr>
          <p:nvPr/>
        </p:nvSpPr>
        <p:spPr bwMode="auto">
          <a:xfrm>
            <a:off x="0" y="152400"/>
            <a:ext cx="91440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r>
              <a:rPr lang="en-US" altLang="en-US" sz="4400" b="0" i="0">
                <a:solidFill>
                  <a:srgbClr val="FFFF00"/>
                </a:solidFill>
                <a:latin typeface="Times New Roman" charset="0"/>
              </a:rPr>
              <a:t>The Butterfly Cycle Of Life</a:t>
            </a:r>
          </a:p>
        </p:txBody>
      </p:sp>
      <p:pic>
        <p:nvPicPr>
          <p:cNvPr id="830467" name="Picture 3" descr="lifecycle_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08450" y="1447800"/>
            <a:ext cx="4435475" cy="4838700"/>
          </a:xfrm>
          <a:prstGeom prst="rect">
            <a:avLst/>
          </a:prstGeom>
          <a:noFill/>
          <a:extLst>
            <a:ext uri="{909E8E84-426E-40DD-AFC4-6F175D3DCCD1}">
              <a14:hiddenFill xmlns:a14="http://schemas.microsoft.com/office/drawing/2010/main">
                <a:solidFill>
                  <a:srgbClr val="FFFFFF"/>
                </a:solidFill>
              </a14:hiddenFill>
            </a:ext>
          </a:extLst>
        </p:spPr>
      </p:pic>
      <p:sp>
        <p:nvSpPr>
          <p:cNvPr id="830468" name="Text Box 4"/>
          <p:cNvSpPr txBox="1">
            <a:spLocks noChangeArrowheads="1"/>
          </p:cNvSpPr>
          <p:nvPr/>
        </p:nvSpPr>
        <p:spPr bwMode="auto">
          <a:xfrm>
            <a:off x="5410200" y="2895600"/>
            <a:ext cx="1912938"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3200" b="0">
                <a:latin typeface="Lucida Bright" charset="0"/>
              </a:rPr>
              <a:t>Monarch</a:t>
            </a:r>
          </a:p>
        </p:txBody>
      </p:sp>
      <p:sp>
        <p:nvSpPr>
          <p:cNvPr id="830469" name="Text Box 5"/>
          <p:cNvSpPr txBox="1">
            <a:spLocks noChangeArrowheads="1"/>
          </p:cNvSpPr>
          <p:nvPr/>
        </p:nvSpPr>
        <p:spPr bwMode="auto">
          <a:xfrm>
            <a:off x="381000" y="1428750"/>
            <a:ext cx="3429000" cy="5429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altLang="en-US" sz="2800" b="0" i="0">
                <a:solidFill>
                  <a:schemeClr val="bg1"/>
                </a:solidFill>
                <a:latin typeface="Times New Roman" charset="0"/>
              </a:rPr>
              <a:t>The butterfly life cycle is simple in concept but very complex in execution.</a:t>
            </a:r>
          </a:p>
          <a:p>
            <a:endParaRPr lang="en-US" altLang="en-US" sz="2800" b="0" i="0">
              <a:solidFill>
                <a:schemeClr val="bg1"/>
              </a:solidFill>
              <a:latin typeface="Times New Roman" charset="0"/>
            </a:endParaRPr>
          </a:p>
          <a:p>
            <a:r>
              <a:rPr lang="en-US" altLang="en-US" sz="2800" b="0" i="0">
                <a:solidFill>
                  <a:schemeClr val="bg1"/>
                </a:solidFill>
                <a:latin typeface="Times New Roman" charset="0"/>
              </a:rPr>
              <a:t>The entire life cycle may take 65 days, or in the case of over-wintering Monarch, up to six or seven months.</a:t>
            </a:r>
            <a:r>
              <a:rPr lang="en-US" altLang="en-US" b="0" i="0">
                <a:solidFill>
                  <a:schemeClr val="bg1"/>
                </a:solidFill>
                <a:latin typeface="Times New Roman" charset="0"/>
              </a:rPr>
              <a:t> </a:t>
            </a:r>
          </a:p>
          <a:p>
            <a:endParaRPr lang="en-US" altLang="en-US" b="0" i="0">
              <a:solidFill>
                <a:schemeClr val="bg1"/>
              </a:solidFill>
              <a:latin typeface="Times New Roman" charset="0"/>
            </a:endParaRPr>
          </a:p>
          <a:p>
            <a:pPr>
              <a:lnSpc>
                <a:spcPct val="75000"/>
              </a:lnSpc>
            </a:pPr>
            <a:endParaRPr lang="en-US" altLang="en-US" b="0" i="0">
              <a:solidFill>
                <a:schemeClr val="bg1"/>
              </a:solidFill>
              <a:latin typeface="Times New Roman" charset="0"/>
            </a:endParaRP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3"/>
          <p:cNvSpPr>
            <a:spLocks noGrp="1"/>
          </p:cNvSpPr>
          <p:nvPr>
            <p:ph type="sldNum" sz="quarter" idx="12"/>
          </p:nvPr>
        </p:nvSpPr>
        <p:spPr/>
        <p:txBody>
          <a:bodyPr/>
          <a:lstStyle/>
          <a:p>
            <a:fld id="{5586C7C0-0320-014A-B93E-B66871AA9C8B}" type="slidenum">
              <a:rPr lang="en-US" altLang="en-US"/>
              <a:pPr/>
              <a:t>98</a:t>
            </a:fld>
            <a:endParaRPr lang="en-US" altLang="en-US"/>
          </a:p>
        </p:txBody>
      </p:sp>
      <p:pic>
        <p:nvPicPr>
          <p:cNvPr id="831490" name="Picture 2" descr="mmonarc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86400" y="3962400"/>
            <a:ext cx="2971800" cy="1933575"/>
          </a:xfrm>
          <a:prstGeom prst="rect">
            <a:avLst/>
          </a:prstGeom>
          <a:noFill/>
          <a:extLst>
            <a:ext uri="{909E8E84-426E-40DD-AFC4-6F175D3DCCD1}">
              <a14:hiddenFill xmlns:a14="http://schemas.microsoft.com/office/drawing/2010/main">
                <a:solidFill>
                  <a:srgbClr val="FFFFFF"/>
                </a:solidFill>
              </a14:hiddenFill>
            </a:ext>
          </a:extLst>
        </p:spPr>
      </p:pic>
      <p:pic>
        <p:nvPicPr>
          <p:cNvPr id="831491" name="Picture 3" descr="fmonarc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0200" y="1371600"/>
            <a:ext cx="2971800" cy="1804988"/>
          </a:xfrm>
          <a:prstGeom prst="rect">
            <a:avLst/>
          </a:prstGeom>
          <a:noFill/>
          <a:extLst>
            <a:ext uri="{909E8E84-426E-40DD-AFC4-6F175D3DCCD1}">
              <a14:hiddenFill xmlns:a14="http://schemas.microsoft.com/office/drawing/2010/main">
                <a:solidFill>
                  <a:srgbClr val="FFFFFF"/>
                </a:solidFill>
              </a14:hiddenFill>
            </a:ext>
          </a:extLst>
        </p:spPr>
      </p:pic>
      <p:sp>
        <p:nvSpPr>
          <p:cNvPr id="831492" name="Text Box 4"/>
          <p:cNvSpPr txBox="1">
            <a:spLocks noChangeArrowheads="1"/>
          </p:cNvSpPr>
          <p:nvPr/>
        </p:nvSpPr>
        <p:spPr bwMode="auto">
          <a:xfrm>
            <a:off x="0" y="304800"/>
            <a:ext cx="91440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r>
              <a:rPr lang="en-US" altLang="en-US" sz="4400" b="0" i="0">
                <a:solidFill>
                  <a:srgbClr val="FFFF00"/>
                </a:solidFill>
                <a:latin typeface="Times New Roman" charset="0"/>
              </a:rPr>
              <a:t>How The Process Begins</a:t>
            </a:r>
          </a:p>
        </p:txBody>
      </p:sp>
      <p:sp>
        <p:nvSpPr>
          <p:cNvPr id="831493" name="Rectangle 5"/>
          <p:cNvSpPr>
            <a:spLocks noChangeArrowheads="1"/>
          </p:cNvSpPr>
          <p:nvPr/>
        </p:nvSpPr>
        <p:spPr bwMode="auto">
          <a:xfrm>
            <a:off x="5562600" y="3200400"/>
            <a:ext cx="25685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a:solidFill>
                  <a:srgbClr val="FFFF00"/>
                </a:solidFill>
                <a:latin typeface="GoudyOlSt BT" charset="0"/>
              </a:rPr>
              <a:t>A Female Monarch</a:t>
            </a:r>
          </a:p>
        </p:txBody>
      </p:sp>
      <p:sp>
        <p:nvSpPr>
          <p:cNvPr id="831494" name="Rectangle 6"/>
          <p:cNvSpPr>
            <a:spLocks noChangeArrowheads="1"/>
          </p:cNvSpPr>
          <p:nvPr/>
        </p:nvSpPr>
        <p:spPr bwMode="auto">
          <a:xfrm>
            <a:off x="5791200" y="5867400"/>
            <a:ext cx="23129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a:solidFill>
                  <a:srgbClr val="FFFF00"/>
                </a:solidFill>
                <a:latin typeface="GoudyOlSt BT" charset="0"/>
              </a:rPr>
              <a:t>A Male Monarch</a:t>
            </a:r>
          </a:p>
        </p:txBody>
      </p:sp>
      <p:sp>
        <p:nvSpPr>
          <p:cNvPr id="831495" name="Text Box 7"/>
          <p:cNvSpPr txBox="1">
            <a:spLocks noChangeArrowheads="1"/>
          </p:cNvSpPr>
          <p:nvPr/>
        </p:nvSpPr>
        <p:spPr bwMode="auto">
          <a:xfrm>
            <a:off x="609600" y="1289050"/>
            <a:ext cx="4191000" cy="5884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altLang="en-US" sz="2800" b="0" i="0">
                <a:solidFill>
                  <a:schemeClr val="bg1"/>
                </a:solidFill>
                <a:latin typeface="Times New Roman" charset="0"/>
              </a:rPr>
              <a:t>In spring, Eastern Monarch butterflies begin to migrate back into the United States.  This migration is perfectly synchronous with the emergence of new leaves on the milkweed. </a:t>
            </a:r>
          </a:p>
          <a:p>
            <a:endParaRPr lang="en-US" altLang="en-US" sz="2800" b="0" i="0">
              <a:solidFill>
                <a:schemeClr val="bg1"/>
              </a:solidFill>
              <a:latin typeface="Times New Roman" charset="0"/>
            </a:endParaRPr>
          </a:p>
          <a:p>
            <a:r>
              <a:rPr lang="en-US" altLang="en-US" sz="2800" b="0" i="0">
                <a:solidFill>
                  <a:schemeClr val="bg1"/>
                </a:solidFill>
                <a:latin typeface="Times New Roman" charset="0"/>
              </a:rPr>
              <a:t>The soft new growth is perfect food for monarch caterpillars.</a:t>
            </a:r>
            <a:r>
              <a:rPr lang="en-US" altLang="en-US" b="0" i="0">
                <a:solidFill>
                  <a:schemeClr val="bg1"/>
                </a:solidFill>
                <a:latin typeface="Times New Roman" charset="0"/>
              </a:rPr>
              <a:t>   </a:t>
            </a:r>
          </a:p>
          <a:p>
            <a:endParaRPr lang="en-US" altLang="en-US" b="0" i="0">
              <a:solidFill>
                <a:schemeClr val="bg1"/>
              </a:solidFill>
              <a:latin typeface="Times New Roman" charset="0"/>
            </a:endParaRPr>
          </a:p>
          <a:p>
            <a:endParaRPr lang="en-US" altLang="en-US" b="0" i="0">
              <a:solidFill>
                <a:schemeClr val="bg1"/>
              </a:solidFill>
              <a:latin typeface="Times New Roman" charset="0"/>
            </a:endParaRPr>
          </a:p>
          <a:p>
            <a:r>
              <a:rPr lang="en-US" altLang="en-US" b="0" i="0">
                <a:solidFill>
                  <a:schemeClr val="bg1"/>
                </a:solidFill>
                <a:latin typeface="Times New Roman" charset="0"/>
              </a:rPr>
              <a:t> </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3"/>
          <p:cNvSpPr>
            <a:spLocks noGrp="1"/>
          </p:cNvSpPr>
          <p:nvPr>
            <p:ph type="sldNum" sz="quarter" idx="12"/>
          </p:nvPr>
        </p:nvSpPr>
        <p:spPr/>
        <p:txBody>
          <a:bodyPr/>
          <a:lstStyle/>
          <a:p>
            <a:fld id="{27948D41-0D43-B84C-9DCB-73FF55E967D5}" type="slidenum">
              <a:rPr lang="en-US" altLang="en-US"/>
              <a:pPr/>
              <a:t>99</a:t>
            </a:fld>
            <a:endParaRPr lang="en-US" altLang="en-US"/>
          </a:p>
        </p:txBody>
      </p:sp>
      <p:sp>
        <p:nvSpPr>
          <p:cNvPr id="832514" name="Text Box 2"/>
          <p:cNvSpPr txBox="1">
            <a:spLocks noChangeArrowheads="1"/>
          </p:cNvSpPr>
          <p:nvPr/>
        </p:nvSpPr>
        <p:spPr bwMode="auto">
          <a:xfrm>
            <a:off x="0" y="152400"/>
            <a:ext cx="91440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r>
              <a:rPr lang="en-US" altLang="en-US" sz="4400" b="0" i="0">
                <a:solidFill>
                  <a:srgbClr val="FFFF00"/>
                </a:solidFill>
                <a:latin typeface="Times New Roman" charset="0"/>
              </a:rPr>
              <a:t>Butterfly Eggs</a:t>
            </a:r>
          </a:p>
        </p:txBody>
      </p:sp>
      <p:pic>
        <p:nvPicPr>
          <p:cNvPr id="832515" name="Picture 3" descr="Image9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53200" y="1600200"/>
            <a:ext cx="2132013" cy="2667000"/>
          </a:xfrm>
          <a:prstGeom prst="rect">
            <a:avLst/>
          </a:prstGeom>
          <a:noFill/>
          <a:extLst>
            <a:ext uri="{909E8E84-426E-40DD-AFC4-6F175D3DCCD1}">
              <a14:hiddenFill xmlns:a14="http://schemas.microsoft.com/office/drawing/2010/main">
                <a:solidFill>
                  <a:srgbClr val="FFFFFF"/>
                </a:solidFill>
              </a14:hiddenFill>
            </a:ext>
          </a:extLst>
        </p:spPr>
      </p:pic>
      <p:pic>
        <p:nvPicPr>
          <p:cNvPr id="832516" name="Picture 4" descr="EGG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flipV="1">
            <a:off x="6553200" y="4648200"/>
            <a:ext cx="2133600" cy="1685925"/>
          </a:xfrm>
          <a:prstGeom prst="rect">
            <a:avLst/>
          </a:prstGeom>
          <a:noFill/>
          <a:extLst>
            <a:ext uri="{909E8E84-426E-40DD-AFC4-6F175D3DCCD1}">
              <a14:hiddenFill xmlns:a14="http://schemas.microsoft.com/office/drawing/2010/main">
                <a:solidFill>
                  <a:srgbClr val="FFFFFF"/>
                </a:solidFill>
              </a14:hiddenFill>
            </a:ext>
          </a:extLst>
        </p:spPr>
      </p:pic>
      <p:sp>
        <p:nvSpPr>
          <p:cNvPr id="832517" name="Text Box 5"/>
          <p:cNvSpPr txBox="1">
            <a:spLocks noChangeArrowheads="1"/>
          </p:cNvSpPr>
          <p:nvPr/>
        </p:nvSpPr>
        <p:spPr bwMode="auto">
          <a:xfrm>
            <a:off x="228600" y="1447800"/>
            <a:ext cx="3886200" cy="576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altLang="en-US" sz="2800" b="0" i="0">
                <a:solidFill>
                  <a:schemeClr val="bg1"/>
                </a:solidFill>
                <a:latin typeface="Times New Roman" charset="0"/>
              </a:rPr>
              <a:t>Butterfly eggs come in many shapes &amp; sizes.   Each species has a different strategy.  Some lays eggs in large groups so that some may survive predation.</a:t>
            </a:r>
          </a:p>
          <a:p>
            <a:endParaRPr lang="en-US" altLang="en-US" sz="2800" b="0" i="0">
              <a:solidFill>
                <a:schemeClr val="bg1"/>
              </a:solidFill>
              <a:latin typeface="Times New Roman" charset="0"/>
            </a:endParaRPr>
          </a:p>
          <a:p>
            <a:r>
              <a:rPr lang="en-US" altLang="en-US" sz="2800" b="0" i="0">
                <a:solidFill>
                  <a:schemeClr val="bg1"/>
                </a:solidFill>
                <a:latin typeface="Times New Roman" charset="0"/>
              </a:rPr>
              <a:t>Other lay eggs singly or in pairs to allow adequate food for just one caterpillar</a:t>
            </a:r>
            <a:r>
              <a:rPr lang="en-US" altLang="en-US" b="0" i="0">
                <a:solidFill>
                  <a:schemeClr val="bg1"/>
                </a:solidFill>
                <a:latin typeface="Times New Roman" charset="0"/>
              </a:rPr>
              <a:t> </a:t>
            </a:r>
          </a:p>
          <a:p>
            <a:pPr>
              <a:lnSpc>
                <a:spcPct val="75000"/>
              </a:lnSpc>
            </a:pPr>
            <a:endParaRPr lang="en-US" altLang="en-US" b="0" i="0">
              <a:solidFill>
                <a:schemeClr val="bg1"/>
              </a:solidFill>
              <a:latin typeface="Times New Roman" charset="0"/>
            </a:endParaRPr>
          </a:p>
          <a:p>
            <a:pPr>
              <a:lnSpc>
                <a:spcPct val="75000"/>
              </a:lnSpc>
            </a:pPr>
            <a:endParaRPr lang="en-US" altLang="en-US" b="0" i="0">
              <a:solidFill>
                <a:schemeClr val="bg1"/>
              </a:solidFill>
              <a:latin typeface="Times New Roman" charset="0"/>
            </a:endParaRPr>
          </a:p>
        </p:txBody>
      </p:sp>
      <p:pic>
        <p:nvPicPr>
          <p:cNvPr id="832518" name="Picture 6" descr="TawnyEmporer01"/>
          <p:cNvPicPr>
            <a:picLocks noChangeAspect="1" noChangeArrowheads="1"/>
          </p:cNvPicPr>
          <p:nvPr/>
        </p:nvPicPr>
        <p:blipFill>
          <a:blip r:embed="rId4">
            <a:lum bright="-12000" contrast="26000"/>
            <a:extLst>
              <a:ext uri="{28A0092B-C50C-407E-A947-70E740481C1C}">
                <a14:useLocalDpi xmlns:a14="http://schemas.microsoft.com/office/drawing/2010/main" val="0"/>
              </a:ext>
            </a:extLst>
          </a:blip>
          <a:srcRect/>
          <a:stretch>
            <a:fillRect/>
          </a:stretch>
        </p:blipFill>
        <p:spPr bwMode="auto">
          <a:xfrm>
            <a:off x="4038600" y="1600200"/>
            <a:ext cx="2286000" cy="2667000"/>
          </a:xfrm>
          <a:prstGeom prst="rect">
            <a:avLst/>
          </a:prstGeom>
          <a:noFill/>
          <a:extLst>
            <a:ext uri="{909E8E84-426E-40DD-AFC4-6F175D3DCCD1}">
              <a14:hiddenFill xmlns:a14="http://schemas.microsoft.com/office/drawing/2010/main">
                <a:solidFill>
                  <a:srgbClr val="FFFFFF"/>
                </a:solidFill>
              </a14:hiddenFill>
            </a:ext>
          </a:extLst>
        </p:spPr>
      </p:pic>
      <p:pic>
        <p:nvPicPr>
          <p:cNvPr id="832519" name="Picture 7" descr="Hackberry02"/>
          <p:cNvPicPr>
            <a:picLocks noChangeAspect="1" noChangeArrowheads="1"/>
          </p:cNvPicPr>
          <p:nvPr/>
        </p:nvPicPr>
        <p:blipFill>
          <a:blip r:embed="rId5">
            <a:lum bright="-10000" contrast="22000"/>
            <a:extLst>
              <a:ext uri="{28A0092B-C50C-407E-A947-70E740481C1C}">
                <a14:useLocalDpi xmlns:a14="http://schemas.microsoft.com/office/drawing/2010/main" val="0"/>
              </a:ext>
            </a:extLst>
          </a:blip>
          <a:srcRect/>
          <a:stretch>
            <a:fillRect/>
          </a:stretch>
        </p:blipFill>
        <p:spPr bwMode="auto">
          <a:xfrm>
            <a:off x="4038600" y="4648200"/>
            <a:ext cx="2332038" cy="1689100"/>
          </a:xfrm>
          <a:prstGeom prst="rect">
            <a:avLst/>
          </a:prstGeom>
          <a:noFill/>
          <a:extLst>
            <a:ext uri="{909E8E84-426E-40DD-AFC4-6F175D3DCCD1}">
              <a14:hiddenFill xmlns:a14="http://schemas.microsoft.com/office/drawing/2010/main">
                <a:solidFill>
                  <a:srgbClr val="FFFFFF"/>
                </a:solidFill>
              </a14:hiddenFill>
            </a:ext>
          </a:extLst>
        </p:spPr>
      </p:pic>
      <p:sp>
        <p:nvSpPr>
          <p:cNvPr id="832520" name="Line 8"/>
          <p:cNvSpPr>
            <a:spLocks noChangeShapeType="1"/>
          </p:cNvSpPr>
          <p:nvPr/>
        </p:nvSpPr>
        <p:spPr bwMode="auto">
          <a:xfrm>
            <a:off x="381000" y="990600"/>
            <a:ext cx="8305800" cy="0"/>
          </a:xfrm>
          <a:prstGeom prst="line">
            <a:avLst/>
          </a:prstGeom>
          <a:noFill/>
          <a:ln w="15875">
            <a:solidFill>
              <a:srgbClr val="FF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Tree>
  </p:cSld>
  <p:clrMapOvr>
    <a:masterClrMapping/>
  </p:clrMapOvr>
</p:sld>
</file>

<file path=ppt/theme/theme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2400" b="1" i="1" u="none" strike="noStrike" cap="none" normalizeH="0" baseline="0">
            <a:ln>
              <a:noFill/>
            </a:ln>
            <a:solidFill>
              <a:schemeClr val="tx1"/>
            </a:solidFill>
            <a:effectLst/>
            <a:latin typeface="Britannic Bold"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2400" b="1" i="1" u="none" strike="noStrike" cap="none" normalizeH="0" baseline="0">
            <a:ln>
              <a:noFill/>
            </a:ln>
            <a:solidFill>
              <a:schemeClr val="tx1"/>
            </a:solidFill>
            <a:effectLst/>
            <a:latin typeface="Britannic Bold"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TotalTime>
  <Words>7987</Words>
  <Application>Microsoft Macintosh PowerPoint</Application>
  <PresentationFormat>On-screen Show (4:3)</PresentationFormat>
  <Paragraphs>3430</Paragraphs>
  <Slides>222</Slides>
  <Notes>15</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222</vt:i4>
      </vt:variant>
    </vt:vector>
  </HeadingPairs>
  <TitlesOfParts>
    <vt:vector size="229" baseType="lpstr">
      <vt:lpstr>Times New Roman</vt:lpstr>
      <vt:lpstr>GoudyOlSt BT</vt:lpstr>
      <vt:lpstr>Bernhard Modern Roman</vt:lpstr>
      <vt:lpstr>Britannic Bold</vt:lpstr>
      <vt:lpstr>Wingdings</vt:lpstr>
      <vt:lpstr>Lucida Bright</vt:lpstr>
      <vt:lpstr>Default Design</vt:lpstr>
      <vt:lpstr>Gardening To Attract  Butterflies &amp; Hummingbirds   Part 1: Environment, Design &amp; Forage Considerations</vt:lpstr>
      <vt:lpstr>Why Butterfly and Hummingbird Gardens?</vt:lpstr>
      <vt:lpstr>PowerPoint Presentation</vt:lpstr>
      <vt:lpstr>PowerPoint Presentation</vt:lpstr>
      <vt:lpstr>“Butterfly” Garden Design Concepts</vt:lpstr>
      <vt:lpstr>Plant Placement by Final Width</vt:lpstr>
      <vt:lpstr>Plant Placement by Final Height</vt:lpstr>
      <vt:lpstr>High Maintenance Gardens</vt:lpstr>
      <vt:lpstr>Low Maintenance Gardens</vt:lpstr>
      <vt:lpstr>“No” Maintenance Gardens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 Butterfly Fruit Feeder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Bloom - Brood Scheduling**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“Hummingbird” Garden Design Concepts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Gardening To Attract  Butterflies &amp; Hummingbirds   Part 2: About Butterflies, Native Butterfly Species &amp; Nectiferous Plants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Mounding Lantana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Gardening To Attract  Butterflies &amp; Hummingbirds   Part 1: Environment, Design &amp; Forage Considerations</dc:title>
  <dc:subject>Butterfly</dc:subject>
  <dc:creator>George Braman</dc:creator>
  <cp:lastModifiedBy>George Braman</cp:lastModifiedBy>
  <cp:revision>1</cp:revision>
  <dcterms:created xsi:type="dcterms:W3CDTF">2015-09-08T04:14:54Z</dcterms:created>
  <dcterms:modified xsi:type="dcterms:W3CDTF">2015-09-08T04:16:17Z</dcterms:modified>
</cp:coreProperties>
</file>