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50" r:id="rId1"/>
  </p:sldMasterIdLst>
  <p:notesMasterIdLst>
    <p:notesMasterId r:id="rId26"/>
  </p:notesMasterIdLst>
  <p:handoutMasterIdLst>
    <p:handoutMasterId r:id="rId27"/>
  </p:handoutMasterIdLst>
  <p:sldIdLst>
    <p:sldId id="279" r:id="rId2"/>
    <p:sldId id="316" r:id="rId3"/>
    <p:sldId id="317" r:id="rId4"/>
    <p:sldId id="323" r:id="rId5"/>
    <p:sldId id="301" r:id="rId6"/>
    <p:sldId id="303" r:id="rId7"/>
    <p:sldId id="312" r:id="rId8"/>
    <p:sldId id="319" r:id="rId9"/>
    <p:sldId id="320" r:id="rId10"/>
    <p:sldId id="321" r:id="rId11"/>
    <p:sldId id="322" r:id="rId12"/>
    <p:sldId id="308" r:id="rId13"/>
    <p:sldId id="309" r:id="rId14"/>
    <p:sldId id="304" r:id="rId15"/>
    <p:sldId id="324" r:id="rId16"/>
    <p:sldId id="325" r:id="rId17"/>
    <p:sldId id="318" r:id="rId18"/>
    <p:sldId id="305" r:id="rId19"/>
    <p:sldId id="326" r:id="rId20"/>
    <p:sldId id="327" r:id="rId21"/>
    <p:sldId id="306" r:id="rId22"/>
    <p:sldId id="307" r:id="rId23"/>
    <p:sldId id="328" r:id="rId24"/>
    <p:sldId id="31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405"/>
  </p:normalViewPr>
  <p:slideViewPr>
    <p:cSldViewPr>
      <p:cViewPr>
        <p:scale>
          <a:sx n="66" d="100"/>
          <a:sy n="66" d="100"/>
        </p:scale>
        <p:origin x="3504" y="14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1608" y="33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effectLst/>
              </a:defRPr>
            </a:lvl1pPr>
          </a:lstStyle>
          <a:p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effectLst/>
              </a:defRPr>
            </a:lvl1pPr>
          </a:lstStyle>
          <a:p>
            <a:endParaRPr lang="en-US" alt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effectLst/>
              </a:defRPr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effectLst/>
              </a:defRPr>
            </a:lvl1pPr>
          </a:lstStyle>
          <a:p>
            <a:fld id="{126DC30A-8AEF-A744-B1F8-E931471D65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495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effectLst/>
              </a:defRPr>
            </a:lvl1pPr>
          </a:lstStyle>
          <a:p>
            <a:endParaRPr lang="en-US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effectLst/>
              </a:defRPr>
            </a:lvl1pPr>
          </a:lstStyle>
          <a:p>
            <a:endParaRPr lang="en-US" altLang="en-US"/>
          </a:p>
        </p:txBody>
      </p:sp>
      <p:sp>
        <p:nvSpPr>
          <p:cNvPr id="1741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effectLst/>
              </a:defRPr>
            </a:lvl1pPr>
          </a:lstStyle>
          <a:p>
            <a:endParaRPr lang="en-US" alt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effectLst/>
              </a:defRPr>
            </a:lvl1pPr>
          </a:lstStyle>
          <a:p>
            <a:fld id="{EE50FC74-B251-4742-8E72-B77D1AF729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635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E52CE6-84E0-0747-AA7A-E928A2ED044F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14690" name="Rectangle 2050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(Note to presenter: This is an animated presentation.  The symbol (#) throughout the script indicates when to click your mouse button to change the animation within a slide). </a:t>
            </a:r>
          </a:p>
          <a:p>
            <a:r>
              <a:rPr lang="en-US" altLang="en-US"/>
              <a:t>1. This is a review of Chapter 7, Landscape Tools and Equipment: Selection, Safety and Maintenance.</a:t>
            </a:r>
          </a:p>
        </p:txBody>
      </p:sp>
    </p:spTree>
    <p:extLst>
      <p:ext uri="{BB962C8B-B14F-4D97-AF65-F5344CB8AC3E}">
        <p14:creationId xmlns:p14="http://schemas.microsoft.com/office/powerpoint/2010/main" val="991517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09165E-C22B-7A48-AB35-CD28C4152BA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068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/>
            <a:fld id="{8483EC9F-B6C5-384B-80BA-5B62120DD57D}" type="slidenum">
              <a:rPr kumimoji="0" lang="de-DE" altLang="en-US" sz="1200">
                <a:effectLst/>
                <a:latin typeface="ISOCTEUR" charset="0"/>
              </a:rPr>
              <a:pPr algn="r"/>
              <a:t>4</a:t>
            </a:fld>
            <a:endParaRPr kumimoji="0" lang="de-DE" altLang="en-US" sz="1200">
              <a:effectLst/>
              <a:latin typeface="ISOCTEUR" charset="0"/>
            </a:endParaRPr>
          </a:p>
        </p:txBody>
      </p:sp>
      <p:sp>
        <p:nvSpPr>
          <p:cNvPr id="206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11564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DD5BA3-2C52-D448-B535-CAA88C285D1F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3886200" y="0"/>
            <a:ext cx="297338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3886200" y="8675688"/>
            <a:ext cx="29733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 eaLnBrk="0" hangingPunct="0"/>
            <a:r>
              <a:rPr kumimoji="0" lang="en-US" altLang="en-US" sz="1200">
                <a:effectLst/>
              </a:rPr>
              <a:t>13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0" y="8675688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54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/>
        </p:spPr>
      </p:sp>
      <p:sp>
        <p:nvSpPr>
          <p:cNvPr id="1556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75150"/>
            <a:ext cx="5029200" cy="4075113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191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7F7A2B-9AE7-DA41-A3DF-5FB9AAFFA9AF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099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/>
            <a:fld id="{64273900-1D4C-334D-A429-0F9D6AAAB55D}" type="slidenum">
              <a:rPr kumimoji="0" lang="de-DE" altLang="en-US" sz="1200">
                <a:effectLst/>
                <a:latin typeface="ISOCTEUR" charset="0"/>
              </a:rPr>
              <a:pPr algn="r"/>
              <a:t>16</a:t>
            </a:fld>
            <a:endParaRPr kumimoji="0" lang="de-DE" altLang="en-US" sz="1200">
              <a:effectLst/>
              <a:latin typeface="ISOCTEUR" charset="0"/>
            </a:endParaRPr>
          </a:p>
        </p:txBody>
      </p:sp>
      <p:sp>
        <p:nvSpPr>
          <p:cNvPr id="209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102982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CACA63-0E68-5B49-978D-6EB47084570C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119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/>
            <a:fld id="{1DEBE5B9-5AEA-F14B-AD71-12B7B023BE67}" type="slidenum">
              <a:rPr kumimoji="0" lang="de-DE" altLang="en-US" sz="1200">
                <a:effectLst/>
                <a:latin typeface="ISOCTEUR" charset="0"/>
              </a:rPr>
              <a:pPr algn="r"/>
              <a:t>19</a:t>
            </a:fld>
            <a:endParaRPr kumimoji="0" lang="de-DE" altLang="en-US" sz="1200">
              <a:effectLst/>
              <a:latin typeface="ISOCTEUR" charset="0"/>
            </a:endParaRPr>
          </a:p>
        </p:txBody>
      </p:sp>
      <p:sp>
        <p:nvSpPr>
          <p:cNvPr id="211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43481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2D6ACE-C0BB-374A-816F-8F30FAD000F6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140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/>
            <a:fld id="{B5E12F63-829B-3F44-A18D-030963F5B2CE}" type="slidenum">
              <a:rPr kumimoji="0" lang="de-DE" altLang="en-US" sz="1200">
                <a:effectLst/>
                <a:latin typeface="ISOCTEUR" charset="0"/>
              </a:rPr>
              <a:pPr algn="r"/>
              <a:t>20</a:t>
            </a:fld>
            <a:endParaRPr kumimoji="0" lang="de-DE" altLang="en-US" sz="1200">
              <a:effectLst/>
              <a:latin typeface="ISOCTEUR" charset="0"/>
            </a:endParaRPr>
          </a:p>
        </p:txBody>
      </p:sp>
      <p:sp>
        <p:nvSpPr>
          <p:cNvPr id="214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640418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533400" y="0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533400" y="1676400"/>
            <a:ext cx="8610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>
              <a:lnSpc>
                <a:spcPct val="70000"/>
              </a:lnSpc>
              <a:buFont typeface="Wingdings" charset="2"/>
              <a:buNone/>
              <a:defRPr>
                <a:solidFill>
                  <a:srgbClr val="FFFF66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7457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9548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076700"/>
            <a:ext cx="78867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53717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32288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9482316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59845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13937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24272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697534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7597462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9345527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rgbClr val="0000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ransition spd="med">
    <p:fade thruBlk="1"/>
  </p:transition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7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2743200"/>
            <a:ext cx="9144000" cy="158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</a:defRPr>
            </a:lvl1pPr>
            <a:lvl2pPr marL="114300">
              <a:defRPr kumimoji="1" sz="2400">
                <a:solidFill>
                  <a:schemeClr val="tx1"/>
                </a:solidFill>
                <a:latin typeface="Times New Roman" charset="0"/>
              </a:defRPr>
            </a:lvl2pPr>
            <a:lvl3pPr marL="228600"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342900">
              <a:defRPr kumimoji="1" sz="2400">
                <a:solidFill>
                  <a:schemeClr val="tx1"/>
                </a:solidFill>
                <a:latin typeface="Times New Roman" charset="0"/>
              </a:defRPr>
            </a:lvl4pPr>
            <a:lvl5pPr marL="457200">
              <a:defRPr kumimoji="1" sz="2400">
                <a:solidFill>
                  <a:schemeClr val="tx1"/>
                </a:solidFill>
                <a:latin typeface="Times New Roman" charset="0"/>
              </a:defRPr>
            </a:lvl5pPr>
            <a:lvl6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6pPr>
            <a:lvl7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7pPr>
            <a:lvl8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8pPr>
            <a:lvl9pPr marL="2286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0" hangingPunct="0"/>
            <a:r>
              <a:rPr kumimoji="0" lang="en-US" alt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Dixie Choppers, Poodles </a:t>
            </a:r>
          </a:p>
          <a:p>
            <a:pPr algn="ctr" eaLnBrk="0" hangingPunct="0"/>
            <a:r>
              <a:rPr kumimoji="0" lang="en-US" alt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&amp; Other Mishaps</a:t>
            </a:r>
          </a:p>
          <a:p>
            <a:pPr algn="ctr" eaLnBrk="0" hangingPunct="0"/>
            <a:endParaRPr kumimoji="0" lang="en-US" alt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2286000" y="838200"/>
            <a:ext cx="68580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</a:defRPr>
            </a:lvl1pPr>
            <a:lvl2pPr marL="114300">
              <a:defRPr kumimoji="1" sz="2400">
                <a:solidFill>
                  <a:schemeClr val="tx1"/>
                </a:solidFill>
                <a:latin typeface="Times New Roman" charset="0"/>
              </a:defRPr>
            </a:lvl2pPr>
            <a:lvl3pPr marL="228600"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342900">
              <a:defRPr kumimoji="1" sz="2400">
                <a:solidFill>
                  <a:schemeClr val="tx1"/>
                </a:solidFill>
                <a:latin typeface="Times New Roman" charset="0"/>
              </a:defRPr>
            </a:lvl4pPr>
            <a:lvl5pPr marL="457200">
              <a:defRPr kumimoji="1" sz="2400">
                <a:solidFill>
                  <a:schemeClr val="tx1"/>
                </a:solidFill>
                <a:latin typeface="Times New Roman" charset="0"/>
              </a:defRPr>
            </a:lvl5pPr>
            <a:lvl6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6pPr>
            <a:lvl7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7pPr>
            <a:lvl8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8pPr>
            <a:lvl9pPr marL="2286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0" hangingPunct="0"/>
            <a:r>
              <a:rPr kumimoji="0" lang="en-US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Georgia Landscape Professional</a:t>
            </a:r>
          </a:p>
          <a:p>
            <a:pPr algn="ctr" eaLnBrk="0" hangingPunct="0"/>
            <a:r>
              <a:rPr kumimoji="0" lang="en-US" alt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Certification</a:t>
            </a:r>
            <a:r>
              <a:rPr kumimoji="0" lang="en-US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Training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5087938"/>
            <a:ext cx="91440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</a:defRPr>
            </a:lvl1pPr>
            <a:lvl2pPr marL="114300">
              <a:defRPr kumimoji="1" sz="2400">
                <a:solidFill>
                  <a:schemeClr val="tx1"/>
                </a:solidFill>
                <a:latin typeface="Times New Roman" charset="0"/>
              </a:defRPr>
            </a:lvl2pPr>
            <a:lvl3pPr marL="228600"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342900">
              <a:defRPr kumimoji="1" sz="2400">
                <a:solidFill>
                  <a:schemeClr val="tx1"/>
                </a:solidFill>
                <a:latin typeface="Times New Roman" charset="0"/>
              </a:defRPr>
            </a:lvl4pPr>
            <a:lvl5pPr marL="457200">
              <a:defRPr kumimoji="1" sz="2400">
                <a:solidFill>
                  <a:schemeClr val="tx1"/>
                </a:solidFill>
                <a:latin typeface="Times New Roman" charset="0"/>
              </a:defRPr>
            </a:lvl5pPr>
            <a:lvl6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6pPr>
            <a:lvl7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7pPr>
            <a:lvl8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8pPr>
            <a:lvl9pPr marL="2286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0" hangingPunct="0"/>
            <a:r>
              <a:rPr kumimoji="0" lang="en-US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Todd Hurt,</a:t>
            </a:r>
          </a:p>
          <a:p>
            <a:pPr algn="ctr" eaLnBrk="0" hangingPunct="0"/>
            <a:r>
              <a:rPr kumimoji="0" lang="en-US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Training Coordinator</a:t>
            </a:r>
          </a:p>
          <a:p>
            <a:pPr algn="ctr" eaLnBrk="0" hangingPunct="0"/>
            <a:r>
              <a:rPr kumimoji="0" lang="en-US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UGA Center for Urban Agriculture</a:t>
            </a:r>
          </a:p>
        </p:txBody>
      </p:sp>
      <p:pic>
        <p:nvPicPr>
          <p:cNvPr id="78853" name="Picture 5" descr="certmanual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873250" cy="1820863"/>
          </a:xfrm>
          <a:prstGeom prst="rect">
            <a:avLst/>
          </a:prstGeom>
          <a:noFill/>
          <a:ln w="5715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 descr="sicurez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1447800"/>
            <a:ext cx="480536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Neighbors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D:\Data\jjbdata\Private\Humour\Securite au travail\SafetyHelm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810375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Never mind.Here is your sign.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3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620000" cy="54673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2286000" y="228600"/>
            <a:ext cx="41259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en-US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Equipment Safety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06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000"/>
              <a:t>Landscape &amp; Horticulture Services</a:t>
            </a:r>
            <a:br>
              <a:rPr lang="en-US" altLang="en-US" sz="4000"/>
            </a:br>
            <a:r>
              <a:rPr lang="en-US" altLang="en-US" sz="2400" b="1"/>
              <a:t>Source:</a:t>
            </a:r>
            <a:r>
              <a:rPr lang="en-US" altLang="en-US" sz="2400"/>
              <a:t> Bureau of Labor Statistics</a:t>
            </a:r>
          </a:p>
        </p:txBody>
      </p:sp>
      <p:sp>
        <p:nvSpPr>
          <p:cNvPr id="165007" name="Rectangle 14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57200" y="1676400"/>
            <a:ext cx="8229600" cy="4449763"/>
          </a:xfrm>
          <a:solidFill>
            <a:schemeClr val="bg2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altLang="en-US" sz="2400" b="1"/>
              <a:t>Fatality Total (2003): 154 </a:t>
            </a:r>
          </a:p>
          <a:p>
            <a:pPr>
              <a:lnSpc>
                <a:spcPct val="80000"/>
              </a:lnSpc>
            </a:pPr>
            <a:r>
              <a:rPr lang="en-US" altLang="en-US" sz="2400" b="1"/>
              <a:t>Average number of injuries per year, (1995-2000) 13,025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Demographics of worker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Sex 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95.7% men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Age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21.9% ages 20-24 </a:t>
            </a:r>
          </a:p>
          <a:p>
            <a:pPr lvl="2">
              <a:lnSpc>
                <a:spcPct val="90000"/>
              </a:lnSpc>
              <a:buFont typeface="Wingdings" charset="2"/>
              <a:buNone/>
            </a:pPr>
            <a:r>
              <a:rPr lang="en-US" altLang="en-US" sz="1800"/>
              <a:t>	38.3% ages 25-34</a:t>
            </a:r>
            <a:br>
              <a:rPr lang="en-US" altLang="en-US" sz="1800"/>
            </a:br>
            <a:r>
              <a:rPr lang="en-US" altLang="en-US" sz="1800"/>
              <a:t>22.7% ages 35-44</a:t>
            </a:r>
            <a:br>
              <a:rPr lang="en-US" altLang="en-US" sz="1800"/>
            </a:br>
            <a:r>
              <a:rPr lang="en-US" altLang="en-US" sz="1800"/>
              <a:t>17.1% other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Length of service with employer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49.6% less than one year</a:t>
            </a:r>
            <a:br>
              <a:rPr lang="en-US" altLang="en-US" sz="1800"/>
            </a:br>
            <a:r>
              <a:rPr lang="en-US" altLang="en-US" sz="1800"/>
              <a:t>32.3% 1-5 years</a:t>
            </a:r>
            <a:br>
              <a:rPr lang="en-US" altLang="en-US" sz="1800"/>
            </a:br>
            <a:r>
              <a:rPr lang="en-US" altLang="en-US" sz="1800"/>
              <a:t>18.1% more than 5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50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50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50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50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1449388" y="687388"/>
            <a:ext cx="647382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kumimoji="0" lang="en-US" altLang="en-US" sz="4400" b="1">
                <a:solidFill>
                  <a:srgbClr val="FFFF00"/>
                </a:solidFill>
                <a:effectLst/>
                <a:latin typeface="Arial" charset="0"/>
              </a:rPr>
              <a:t>Landscape  Tools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382588" y="1906588"/>
            <a:ext cx="8531225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kumimoji="0" lang="en-US" altLang="en-US" b="1">
                <a:solidFill>
                  <a:srgbClr val="FFFF00"/>
                </a:solidFill>
                <a:effectLst/>
                <a:latin typeface="Arial" charset="0"/>
              </a:rPr>
              <a:t> Shovels, hoes, forks, rakes, axes, pruners, shears, clippers, etc.:</a:t>
            </a:r>
          </a:p>
          <a:p>
            <a:pPr lvl="1" eaLnBrk="0" hangingPunct="0">
              <a:spcBef>
                <a:spcPct val="20000"/>
              </a:spcBef>
              <a:buFontTx/>
              <a:buChar char="–"/>
            </a:pPr>
            <a:r>
              <a:rPr kumimoji="0" lang="en-US" altLang="en-US" sz="2000">
                <a:solidFill>
                  <a:srgbClr val="FFFF00"/>
                </a:solidFill>
                <a:effectLst/>
                <a:latin typeface="Arial" charset="0"/>
              </a:rPr>
              <a:t>Check handles and replace if cracked, split, or broken</a:t>
            </a:r>
          </a:p>
          <a:p>
            <a:pPr lvl="1" eaLnBrk="0" hangingPunct="0">
              <a:spcBef>
                <a:spcPct val="20000"/>
              </a:spcBef>
              <a:buFontTx/>
              <a:buChar char="–"/>
            </a:pPr>
            <a:r>
              <a:rPr kumimoji="0" lang="en-US" altLang="en-US" sz="2000">
                <a:solidFill>
                  <a:srgbClr val="FFFF00"/>
                </a:solidFill>
                <a:effectLst/>
                <a:latin typeface="Arial" charset="0"/>
              </a:rPr>
              <a:t>Inspect metal parts for rust, stress cracks, or  excessive wear and discard tool if condition presents unsafe operation</a:t>
            </a:r>
          </a:p>
          <a:p>
            <a:pPr lvl="1" eaLnBrk="0" hangingPunct="0">
              <a:spcBef>
                <a:spcPct val="20000"/>
              </a:spcBef>
              <a:buFontTx/>
              <a:buChar char="–"/>
            </a:pPr>
            <a:r>
              <a:rPr kumimoji="0" lang="en-US" altLang="en-US" sz="2000">
                <a:solidFill>
                  <a:srgbClr val="FFFF00"/>
                </a:solidFill>
                <a:effectLst/>
                <a:latin typeface="Arial" charset="0"/>
              </a:rPr>
              <a:t>Check cutting tools for loose parts and replace as needed. Insure they are kept sharp and free of rust</a:t>
            </a:r>
            <a:endParaRPr kumimoji="0" lang="en-US" altLang="en-US">
              <a:solidFill>
                <a:srgbClr val="FFFF00"/>
              </a:solidFill>
              <a:effectLst/>
              <a:latin typeface="Arial" charset="0"/>
            </a:endParaRP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kumimoji="0" lang="en-US" altLang="en-US" b="1">
                <a:solidFill>
                  <a:srgbClr val="FFFF00"/>
                </a:solidFill>
                <a:effectLst/>
                <a:latin typeface="Arial" charset="0"/>
              </a:rPr>
              <a:t> Power tools:</a:t>
            </a:r>
            <a:endParaRPr kumimoji="0" lang="en-US" altLang="en-US">
              <a:solidFill>
                <a:srgbClr val="FFFF00"/>
              </a:solidFill>
              <a:effectLst/>
              <a:latin typeface="Arial" charset="0"/>
            </a:endParaRPr>
          </a:p>
          <a:p>
            <a:pPr lvl="1" eaLnBrk="0" hangingPunct="0">
              <a:spcBef>
                <a:spcPct val="20000"/>
              </a:spcBef>
              <a:buFontTx/>
              <a:buChar char="–"/>
            </a:pPr>
            <a:r>
              <a:rPr kumimoji="0" lang="en-US" altLang="en-US" sz="2000">
                <a:solidFill>
                  <a:srgbClr val="FFFF00"/>
                </a:solidFill>
                <a:effectLst/>
                <a:latin typeface="Arial" charset="0"/>
              </a:rPr>
              <a:t>Ensure blades or tines are sharp and not broken or twisted</a:t>
            </a:r>
          </a:p>
          <a:p>
            <a:pPr lvl="1" eaLnBrk="0" hangingPunct="0">
              <a:spcBef>
                <a:spcPct val="20000"/>
              </a:spcBef>
              <a:buFontTx/>
              <a:buChar char="–"/>
            </a:pPr>
            <a:r>
              <a:rPr kumimoji="0" lang="en-US" altLang="en-US" sz="2000">
                <a:solidFill>
                  <a:srgbClr val="FFFF00"/>
                </a:solidFill>
                <a:effectLst/>
                <a:latin typeface="Arial" charset="0"/>
              </a:rPr>
              <a:t>Ensure all guards are in place, in good repair, and working properly</a:t>
            </a:r>
          </a:p>
          <a:p>
            <a:pPr lvl="1" eaLnBrk="0" hangingPunct="0">
              <a:spcBef>
                <a:spcPct val="20000"/>
              </a:spcBef>
              <a:buFontTx/>
              <a:buChar char="–"/>
            </a:pPr>
            <a:r>
              <a:rPr kumimoji="0" lang="en-US" altLang="en-US" sz="2000">
                <a:solidFill>
                  <a:srgbClr val="FFFF00"/>
                </a:solidFill>
                <a:effectLst/>
                <a:latin typeface="Arial" charset="0"/>
              </a:rPr>
              <a:t>Check all chains, belts, and shafts for signs if wear and replace if worn excessively</a:t>
            </a:r>
          </a:p>
        </p:txBody>
      </p:sp>
      <p:graphicFrame>
        <p:nvGraphicFramePr>
          <p:cNvPr id="159748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52400" y="914400"/>
          <a:ext cx="23622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0" name="Microsoft ClipArt Gallery" r:id="rId3" imgW="4144680" imgH="4143240" progId="MS_ClipArt_Gallery">
                  <p:embed/>
                </p:oleObj>
              </mc:Choice>
              <mc:Fallback>
                <p:oleObj name="Microsoft ClipArt Gallery" r:id="rId3" imgW="4144680" imgH="4143240" progId="MS_ClipArt_Gallery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914400"/>
                        <a:ext cx="23622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49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8229600" y="4191000"/>
          <a:ext cx="8382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1" name="Microsoft ClipArt Gallery" r:id="rId5" imgW="1626840" imgH="3419280" progId="MS_ClipArt_Gallery">
                  <p:embed/>
                </p:oleObj>
              </mc:Choice>
              <mc:Fallback>
                <p:oleObj name="Microsoft ClipArt Gallery" r:id="rId5" imgW="1626840" imgH="3419280" progId="MS_ClipArt_Gallery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4191000"/>
                        <a:ext cx="8382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3" descr="pas p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447800"/>
            <a:ext cx="65913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/>
              <a:t>Government Issued Jack Stands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 descr="SafetyOfficer05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356393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8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000"/>
              <a:t>Wait… I’m sorry, I guess I would like that drink.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 descr="D:\Data\jjbdata\Private\Humour\Securite au travail\WEL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589088"/>
            <a:ext cx="4752975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The Welder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1295400" y="152400"/>
            <a:ext cx="632142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kumimoji="0" lang="en-US" altLang="en-US" sz="4400" b="1">
                <a:solidFill>
                  <a:srgbClr val="FFFF00"/>
                </a:solidFill>
                <a:effectLst/>
                <a:latin typeface="Arial" charset="0"/>
              </a:rPr>
              <a:t>EYE SAFETY</a:t>
            </a: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79375" y="2549525"/>
            <a:ext cx="8378825" cy="357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kumimoji="0" lang="en-US" altLang="en-US" sz="3400">
                <a:solidFill>
                  <a:srgbClr val="FFFF00"/>
                </a:solidFill>
                <a:effectLst/>
                <a:latin typeface="Arial" charset="0"/>
              </a:rPr>
              <a:t> Eye injuries are usually not repairable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kumimoji="0" lang="en-US" altLang="en-US" sz="3400">
                <a:solidFill>
                  <a:srgbClr val="FFFF00"/>
                </a:solidFill>
                <a:effectLst/>
                <a:latin typeface="Arial" charset="0"/>
              </a:rPr>
              <a:t> Checklist for eye safety:</a:t>
            </a:r>
            <a:endParaRPr kumimoji="0" lang="en-US" altLang="en-US" sz="3200">
              <a:solidFill>
                <a:srgbClr val="FFFF00"/>
              </a:solidFill>
              <a:effectLst/>
              <a:latin typeface="Arial" charset="0"/>
            </a:endParaRPr>
          </a:p>
          <a:p>
            <a:pPr lvl="1" eaLnBrk="0" hangingPunct="0">
              <a:spcBef>
                <a:spcPct val="20000"/>
              </a:spcBef>
            </a:pPr>
            <a:endParaRPr kumimoji="0" lang="en-US" altLang="en-US" sz="400">
              <a:solidFill>
                <a:srgbClr val="FFFF00"/>
              </a:solidFill>
              <a:effectLst/>
              <a:latin typeface="Arial" charset="0"/>
            </a:endParaRPr>
          </a:p>
          <a:p>
            <a:pPr lvl="1" eaLnBrk="0" hangingPunct="0">
              <a:spcBef>
                <a:spcPct val="20000"/>
              </a:spcBef>
              <a:buFontTx/>
              <a:buChar char="–"/>
            </a:pPr>
            <a:r>
              <a:rPr kumimoji="0" lang="en-US" altLang="en-US" sz="2800">
                <a:solidFill>
                  <a:srgbClr val="FFFF00"/>
                </a:solidFill>
                <a:effectLst/>
                <a:latin typeface="Arial" charset="0"/>
              </a:rPr>
              <a:t>Is eye protection conveniently available</a:t>
            </a:r>
          </a:p>
          <a:p>
            <a:pPr lvl="1" eaLnBrk="0" hangingPunct="0">
              <a:spcBef>
                <a:spcPct val="20000"/>
              </a:spcBef>
            </a:pPr>
            <a:endParaRPr kumimoji="0" lang="en-US" altLang="en-US" sz="400">
              <a:solidFill>
                <a:srgbClr val="FFFF00"/>
              </a:solidFill>
              <a:effectLst/>
              <a:latin typeface="Arial" charset="0"/>
            </a:endParaRPr>
          </a:p>
          <a:p>
            <a:pPr lvl="1" eaLnBrk="0" hangingPunct="0">
              <a:spcBef>
                <a:spcPct val="20000"/>
              </a:spcBef>
              <a:buFontTx/>
              <a:buChar char="–"/>
            </a:pPr>
            <a:r>
              <a:rPr kumimoji="0" lang="en-US" altLang="en-US" sz="2800">
                <a:solidFill>
                  <a:srgbClr val="FFFF00"/>
                </a:solidFill>
                <a:effectLst/>
                <a:latin typeface="Arial" charset="0"/>
              </a:rPr>
              <a:t>Is it suitable for the work being performed</a:t>
            </a:r>
          </a:p>
          <a:p>
            <a:pPr lvl="1" eaLnBrk="0" hangingPunct="0">
              <a:spcBef>
                <a:spcPct val="20000"/>
              </a:spcBef>
            </a:pPr>
            <a:endParaRPr kumimoji="0" lang="en-US" altLang="en-US" sz="400">
              <a:solidFill>
                <a:srgbClr val="FFFF00"/>
              </a:solidFill>
              <a:effectLst/>
              <a:latin typeface="Arial" charset="0"/>
            </a:endParaRPr>
          </a:p>
          <a:p>
            <a:pPr lvl="1" eaLnBrk="0" hangingPunct="0">
              <a:spcBef>
                <a:spcPct val="20000"/>
              </a:spcBef>
              <a:buFontTx/>
              <a:buChar char="–"/>
            </a:pPr>
            <a:r>
              <a:rPr kumimoji="0" lang="en-US" altLang="en-US" sz="2800">
                <a:solidFill>
                  <a:srgbClr val="FFFF00"/>
                </a:solidFill>
                <a:effectLst/>
                <a:latin typeface="Arial" charset="0"/>
              </a:rPr>
              <a:t>Is eye protection clean &amp; in good repair</a:t>
            </a:r>
          </a:p>
          <a:p>
            <a:pPr lvl="1" eaLnBrk="0" hangingPunct="0">
              <a:spcBef>
                <a:spcPct val="20000"/>
              </a:spcBef>
            </a:pPr>
            <a:endParaRPr kumimoji="0" lang="en-US" altLang="en-US" sz="400">
              <a:solidFill>
                <a:srgbClr val="FFFF00"/>
              </a:solidFill>
              <a:effectLst/>
              <a:latin typeface="Arial" charset="0"/>
            </a:endParaRPr>
          </a:p>
          <a:p>
            <a:pPr lvl="1" eaLnBrk="0" hangingPunct="0">
              <a:spcBef>
                <a:spcPct val="20000"/>
              </a:spcBef>
              <a:buFontTx/>
              <a:buChar char="–"/>
            </a:pPr>
            <a:r>
              <a:rPr kumimoji="0" lang="en-US" altLang="en-US" sz="2800">
                <a:solidFill>
                  <a:srgbClr val="FFFF00"/>
                </a:solidFill>
                <a:effectLst/>
                <a:latin typeface="Arial" charset="0"/>
              </a:rPr>
              <a:t>Keep eye wash solutions handy</a:t>
            </a:r>
          </a:p>
        </p:txBody>
      </p:sp>
      <p:graphicFrame>
        <p:nvGraphicFramePr>
          <p:cNvPr id="160772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14600" y="838200"/>
          <a:ext cx="35814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3" name="Microsoft ClipArt Gallery" r:id="rId3" imgW="4008240" imgH="2198520" progId="MS_ClipArt_Gallery">
                  <p:embed/>
                </p:oleObj>
              </mc:Choice>
              <mc:Fallback>
                <p:oleObj name="Microsoft ClipArt Gallery" r:id="rId3" imgW="4008240" imgH="2198520" progId="MS_ClipArt_Gallery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838200"/>
                        <a:ext cx="35814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SafetyOfficer07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39481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000"/>
              <a:t>Don’t Laugh, You’ve thought about it.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3" name="Rectangle 5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1600200"/>
            <a:ext cx="4038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z="2800"/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953000" y="2819400"/>
            <a:ext cx="3733800" cy="3306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/>
              <a:t>Two Year Bumper to Bumper Warranty</a:t>
            </a:r>
          </a:p>
          <a:p>
            <a:r>
              <a:rPr lang="en-US" altLang="en-US" sz="2800"/>
              <a:t>I-Pod Holder</a:t>
            </a:r>
          </a:p>
          <a:p>
            <a:r>
              <a:rPr lang="en-US" altLang="en-US" sz="2800"/>
              <a:t>74” Cutting Deck</a:t>
            </a:r>
          </a:p>
          <a:p>
            <a:r>
              <a:rPr lang="en-US" altLang="en-US" sz="2800"/>
              <a:t>Blade Speed 18,000 fpm</a:t>
            </a:r>
          </a:p>
          <a:p>
            <a:r>
              <a:rPr lang="en-US" altLang="en-US" sz="2800"/>
              <a:t>Travel Speed 15 MPH</a:t>
            </a:r>
          </a:p>
        </p:txBody>
      </p:sp>
      <p:pic>
        <p:nvPicPr>
          <p:cNvPr id="196615" name="Picture 7" descr="Dixie_chop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41148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"/>
            <a:ext cx="4389438" cy="247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 descr="SafetyOfficer04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33305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29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/>
              <a:t>Just the right height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-76200" y="993775"/>
            <a:ext cx="807402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kumimoji="0" lang="en-US" altLang="en-US" sz="4400" b="1">
                <a:solidFill>
                  <a:srgbClr val="FFFF00"/>
                </a:solidFill>
                <a:effectLst/>
                <a:latin typeface="Arial" charset="0"/>
              </a:rPr>
              <a:t>CHAIN SAW  ACCIDENTS</a:t>
            </a:r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306388" y="1982788"/>
            <a:ext cx="8683625" cy="423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kumimoji="0" lang="en-US" altLang="en-US">
                <a:solidFill>
                  <a:srgbClr val="FFFF00"/>
                </a:solidFill>
                <a:effectLst/>
                <a:latin typeface="Arial" charset="0"/>
              </a:rPr>
              <a:t> 63,000 persons are treated annually for chain saw accidents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kumimoji="0" lang="en-US" altLang="en-US">
                <a:solidFill>
                  <a:srgbClr val="FFFF00"/>
                </a:solidFill>
                <a:effectLst/>
                <a:latin typeface="Arial" charset="0"/>
              </a:rPr>
              <a:t> Each year 18 - 20 deaths are caused by chain saws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kumimoji="0" lang="en-US" altLang="en-US">
                <a:solidFill>
                  <a:srgbClr val="FFFF00"/>
                </a:solidFill>
                <a:effectLst/>
                <a:latin typeface="Arial" charset="0"/>
              </a:rPr>
              <a:t> The most serious accidents are associated with kickback       (the chain - usually the nose - snags on an object and causes the saw to kick back on the operator)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kumimoji="0" lang="en-US" altLang="en-US">
                <a:solidFill>
                  <a:srgbClr val="FFFF00"/>
                </a:solidFill>
                <a:effectLst/>
                <a:latin typeface="Arial" charset="0"/>
              </a:rPr>
              <a:t> Buy saws with antikickback features ( nose guard, low kickback chain, low kickback bar design, hand guard, chain break, etc.)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kumimoji="0" lang="en-US" altLang="en-US" sz="3000" b="1">
                <a:solidFill>
                  <a:srgbClr val="FFFF00"/>
                </a:solidFill>
                <a:effectLst/>
                <a:latin typeface="Arial" charset="0"/>
              </a:rPr>
              <a:t> Read the owners manual thoroughly and comply with its instructions &amp; warnings</a:t>
            </a:r>
          </a:p>
        </p:txBody>
      </p:sp>
      <p:graphicFrame>
        <p:nvGraphicFramePr>
          <p:cNvPr id="161796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7924800" y="4648200"/>
          <a:ext cx="1143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797" name="Microsoft ClipArt Gallery" r:id="rId3" imgW="3800160" imgH="5727600" progId="MS_ClipArt_Gallery">
                  <p:embed/>
                </p:oleObj>
              </mc:Choice>
              <mc:Fallback>
                <p:oleObj name="Microsoft ClipArt Gallery" r:id="rId3" imgW="3800160" imgH="5727600" progId="MS_ClipArt_Gallery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4648200"/>
                        <a:ext cx="11430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1754188" y="1487488"/>
            <a:ext cx="70834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en-US" sz="3600" b="1">
                <a:solidFill>
                  <a:srgbClr val="FFFF00"/>
                </a:solidFill>
                <a:effectLst/>
              </a:rPr>
              <a:t>LINE TRIMMER &amp; EDGER</a:t>
            </a:r>
          </a:p>
        </p:txBody>
      </p:sp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230188" y="2401888"/>
            <a:ext cx="8759825" cy="392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kumimoji="0" lang="en-US" altLang="en-US" b="1">
                <a:solidFill>
                  <a:srgbClr val="FFFF00"/>
                </a:solidFill>
                <a:effectLst/>
              </a:rPr>
              <a:t> KNOW HOW TO OPERATE THE EQUIPMENT - </a:t>
            </a:r>
            <a:r>
              <a:rPr kumimoji="0" lang="en-US" altLang="en-US">
                <a:solidFill>
                  <a:srgbClr val="FFFF00"/>
                </a:solidFill>
                <a:effectLst/>
              </a:rPr>
              <a:t>Read owner’s manual.  Know where the controls are and what they do.</a:t>
            </a:r>
            <a:endParaRPr kumimoji="0" lang="en-US" altLang="en-US" b="1">
              <a:solidFill>
                <a:srgbClr val="FFFF00"/>
              </a:solidFill>
              <a:effectLst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kumimoji="0" lang="en-US" altLang="en-US">
                <a:solidFill>
                  <a:srgbClr val="FFFF00"/>
                </a:solidFill>
                <a:effectLst/>
              </a:rPr>
              <a:t> </a:t>
            </a:r>
            <a:r>
              <a:rPr kumimoji="0" lang="en-US" altLang="en-US" b="1">
                <a:solidFill>
                  <a:srgbClr val="FFFF00"/>
                </a:solidFill>
                <a:effectLst/>
              </a:rPr>
              <a:t>DRESS PROPERLY-</a:t>
            </a:r>
            <a:r>
              <a:rPr kumimoji="0" lang="en-US" altLang="en-US">
                <a:solidFill>
                  <a:srgbClr val="FFFF00"/>
                </a:solidFill>
                <a:effectLst/>
              </a:rPr>
              <a:t> Wear long pants, sturdy shoes, safety glasses, and hearing protection.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kumimoji="0" lang="en-US" altLang="en-US">
                <a:solidFill>
                  <a:srgbClr val="FFFF00"/>
                </a:solidFill>
                <a:effectLst/>
              </a:rPr>
              <a:t> </a:t>
            </a:r>
            <a:r>
              <a:rPr kumimoji="0" lang="en-US" altLang="en-US" b="1">
                <a:solidFill>
                  <a:srgbClr val="FFFF00"/>
                </a:solidFill>
                <a:effectLst/>
              </a:rPr>
              <a:t>KEEP CHILDREN AND PETS AWAY FROM TRIMMING AREA (a little girl was killed when a piece of the string went through her temple and into her brain)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kumimoji="0" lang="en-US" altLang="en-US" b="1">
                <a:solidFill>
                  <a:srgbClr val="FFFF00"/>
                </a:solidFill>
                <a:effectLst/>
              </a:rPr>
              <a:t> WATCH FOR FLYING DEBRIS - </a:t>
            </a:r>
            <a:r>
              <a:rPr kumimoji="0" lang="en-US" altLang="en-US">
                <a:solidFill>
                  <a:srgbClr val="FFFF00"/>
                </a:solidFill>
                <a:effectLst/>
              </a:rPr>
              <a:t>high rpms can hurl rocks and other debris like uncontrolled missles.  Be aware of your surroudings.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 descr="Legge626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1600200"/>
            <a:ext cx="42703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/>
              <a:t>Do </a:t>
            </a:r>
            <a:r>
              <a:rPr lang="en-US" altLang="en-US" b="1"/>
              <a:t>WHAT</a:t>
            </a:r>
            <a:r>
              <a:rPr lang="en-US" altLang="en-US"/>
              <a:t> Boss?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/>
              <a:t>When all else fails, take a break.</a:t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191493" name="Rectangle 5"/>
          <p:cNvSpPr>
            <a:spLocks noChangeArrowheads="1"/>
          </p:cNvSpPr>
          <p:nvPr/>
        </p:nvSpPr>
        <p:spPr bwMode="auto">
          <a:xfrm>
            <a:off x="1181100" y="5334000"/>
            <a:ext cx="678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Most accidents occur when we are tired and frustrated</a:t>
            </a:r>
          </a:p>
        </p:txBody>
      </p:sp>
      <p:pic>
        <p:nvPicPr>
          <p:cNvPr id="191495" name="Picture 7" descr="cropped_volunte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95400"/>
            <a:ext cx="26670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/>
              <a:t>Toy Poodle</a:t>
            </a:r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1600200"/>
            <a:ext cx="4038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/>
              <a:t>Maximum Ht. 11 inches</a:t>
            </a:r>
          </a:p>
          <a:p>
            <a:r>
              <a:rPr lang="en-US" altLang="en-US" sz="2800"/>
              <a:t>Weight &gt; 5 lbs.</a:t>
            </a:r>
          </a:p>
          <a:p>
            <a:r>
              <a:rPr lang="en-US" altLang="en-US" sz="2800"/>
              <a:t>Speed – not fast enough</a:t>
            </a:r>
          </a:p>
          <a:p>
            <a:endParaRPr lang="en-US" altLang="en-US" sz="2800"/>
          </a:p>
        </p:txBody>
      </p:sp>
      <p:sp>
        <p:nvSpPr>
          <p:cNvPr id="198662" name="Rectangle 6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48200" y="1600200"/>
            <a:ext cx="4038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z="2800"/>
          </a:p>
        </p:txBody>
      </p:sp>
      <p:pic>
        <p:nvPicPr>
          <p:cNvPr id="1986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2514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 descr="SafetyOfficer06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295400"/>
            <a:ext cx="7210425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/>
              <a:t>Workplace Safety – The instructor</a:t>
            </a:r>
          </a:p>
        </p:txBody>
      </p:sp>
    </p:spTree>
  </p:cSld>
  <p:clrMapOvr>
    <a:masterClrMapping/>
  </p:clrMapOvr>
  <p:transition spd="med" advTm="3696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154628" name="Rectangle 4"/>
          <p:cNvSpPr>
            <a:spLocks noChangeArrowheads="1"/>
          </p:cNvSpPr>
          <p:nvPr/>
        </p:nvSpPr>
        <p:spPr bwMode="auto">
          <a:xfrm>
            <a:off x="2895600" y="228600"/>
            <a:ext cx="3352800" cy="1076325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en-US" sz="3200" b="1">
                <a:solidFill>
                  <a:srgbClr val="FFFF00"/>
                </a:solidFill>
                <a:effectLst/>
              </a:rPr>
              <a:t>LAWN MOWER FACTS</a:t>
            </a:r>
          </a:p>
        </p:txBody>
      </p:sp>
      <p:sp>
        <p:nvSpPr>
          <p:cNvPr id="154630" name="Rectangle 6"/>
          <p:cNvSpPr>
            <a:spLocks noChangeArrowheads="1"/>
          </p:cNvSpPr>
          <p:nvPr/>
        </p:nvSpPr>
        <p:spPr bwMode="auto">
          <a:xfrm>
            <a:off x="-4763" y="2455863"/>
            <a:ext cx="5419726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kumimoji="0" lang="en-US" altLang="en-US">
                <a:solidFill>
                  <a:srgbClr val="FFFF00"/>
                </a:solidFill>
                <a:effectLst/>
              </a:rPr>
              <a:t> Of those, 75 are killed, 15 of which are children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kumimoji="0" lang="en-US" altLang="en-US">
                <a:solidFill>
                  <a:srgbClr val="FFFF00"/>
                </a:solidFill>
                <a:effectLst/>
              </a:rPr>
              <a:t> Two most common injuries: amputations and injuries from thrown objects 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kumimoji="0" lang="en-US" altLang="en-US">
                <a:solidFill>
                  <a:srgbClr val="FFFF00"/>
                </a:solidFill>
                <a:effectLst/>
              </a:rPr>
              <a:t> The speed of debris coming out of the discharge chute has been clocked at 200 miles per hour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kumimoji="0" lang="en-US" altLang="en-US">
                <a:solidFill>
                  <a:srgbClr val="FFFF00"/>
                </a:solidFill>
                <a:effectLst/>
              </a:rPr>
              <a:t> Push mower should be mowed across a slope; riding mower up and down a slope</a:t>
            </a:r>
          </a:p>
          <a:p>
            <a:pPr eaLnBrk="0" hangingPunct="0">
              <a:spcBef>
                <a:spcPct val="50000"/>
              </a:spcBef>
            </a:pPr>
            <a:r>
              <a:rPr kumimoji="0" lang="en-US" altLang="en-US">
                <a:solidFill>
                  <a:srgbClr val="FFFF00"/>
                </a:solidFill>
                <a:effectLst/>
              </a:rPr>
              <a:t> </a:t>
            </a:r>
          </a:p>
        </p:txBody>
      </p:sp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-4763" y="1443038"/>
            <a:ext cx="9153526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en-US" i="1">
                <a:solidFill>
                  <a:srgbClr val="FFFF00"/>
                </a:solidFill>
                <a:effectLst/>
              </a:rPr>
              <a:t>According to Consumer Product Safety Commission (CPSC), 25,300 people are injured by lawn mowers each year:</a:t>
            </a:r>
          </a:p>
        </p:txBody>
      </p:sp>
      <p:sp>
        <p:nvSpPr>
          <p:cNvPr id="154633" name="Text Box 9"/>
          <p:cNvSpPr txBox="1">
            <a:spLocks noChangeArrowheads="1"/>
          </p:cNvSpPr>
          <p:nvPr/>
        </p:nvSpPr>
        <p:spPr bwMode="auto">
          <a:xfrm>
            <a:off x="5715000" y="2438400"/>
            <a:ext cx="2971800" cy="341630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200 MPH</a:t>
            </a:r>
          </a:p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Energy produced =</a:t>
            </a:r>
          </a:p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21 lb. ball dropped from 100 ft.</a:t>
            </a:r>
          </a:p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Or</a:t>
            </a:r>
          </a:p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3 times the power of a .357 revolver.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1220788" y="839788"/>
            <a:ext cx="639762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kumimoji="0" lang="en-US" altLang="en-US" sz="4400" b="1">
                <a:solidFill>
                  <a:srgbClr val="FFFF00"/>
                </a:solidFill>
                <a:effectLst/>
                <a:latin typeface="Arial" charset="0"/>
              </a:rPr>
              <a:t>MOWING SAFETY</a:t>
            </a:r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155575" y="4419600"/>
            <a:ext cx="8988425" cy="21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kumimoji="0" lang="en-US" altLang="en-US" sz="2000">
                <a:solidFill>
                  <a:srgbClr val="FFFF00"/>
                </a:solidFill>
                <a:effectLst/>
                <a:latin typeface="Arial" charset="0"/>
              </a:rPr>
              <a:t> Know how to operate equipment - </a:t>
            </a:r>
            <a:r>
              <a:rPr kumimoji="0" lang="en-US" altLang="en-US" sz="1600">
                <a:solidFill>
                  <a:srgbClr val="FFFF00"/>
                </a:solidFill>
                <a:effectLst/>
                <a:latin typeface="Arial" charset="0"/>
              </a:rPr>
              <a:t>Read owner’s manual. Know  where controls are and what they do</a:t>
            </a:r>
          </a:p>
          <a:p>
            <a:pPr eaLnBrk="0" hangingPunct="0">
              <a:spcBef>
                <a:spcPct val="20000"/>
              </a:spcBef>
            </a:pPr>
            <a:endParaRPr kumimoji="0" lang="en-US" altLang="en-US" sz="600">
              <a:solidFill>
                <a:srgbClr val="FFFF00"/>
              </a:solidFill>
              <a:effectLst/>
              <a:latin typeface="Arial" charset="0"/>
            </a:endParaRP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kumimoji="0" lang="en-US" altLang="en-US" sz="2000">
                <a:solidFill>
                  <a:srgbClr val="FFFF00"/>
                </a:solidFill>
                <a:effectLst/>
                <a:latin typeface="Arial" charset="0"/>
              </a:rPr>
              <a:t> Dress properly - </a:t>
            </a:r>
            <a:r>
              <a:rPr kumimoji="0" lang="en-US" altLang="en-US" sz="1600">
                <a:solidFill>
                  <a:srgbClr val="FFFF00"/>
                </a:solidFill>
                <a:effectLst/>
                <a:latin typeface="Arial" charset="0"/>
              </a:rPr>
              <a:t>Wear long pants, sturdy shoes, and safety glasses</a:t>
            </a:r>
          </a:p>
          <a:p>
            <a:pPr eaLnBrk="0" hangingPunct="0">
              <a:spcBef>
                <a:spcPct val="20000"/>
              </a:spcBef>
            </a:pPr>
            <a:endParaRPr kumimoji="0" lang="en-US" altLang="en-US" sz="600">
              <a:solidFill>
                <a:srgbClr val="FFFF00"/>
              </a:solidFill>
              <a:effectLst/>
              <a:latin typeface="Arial" charset="0"/>
            </a:endParaRP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kumimoji="0" lang="en-US" altLang="en-US" sz="2000">
                <a:solidFill>
                  <a:srgbClr val="FFFF00"/>
                </a:solidFill>
                <a:effectLst/>
                <a:latin typeface="Arial" charset="0"/>
              </a:rPr>
              <a:t> Handle gas carefully - </a:t>
            </a:r>
            <a:r>
              <a:rPr kumimoji="0" lang="en-US" altLang="en-US" sz="1600">
                <a:solidFill>
                  <a:srgbClr val="FFFF00"/>
                </a:solidFill>
                <a:effectLst/>
                <a:latin typeface="Arial" charset="0"/>
              </a:rPr>
              <a:t>Fill up while engine is cold.  Don’t spill when you fill.  Store gas in approved container in cool ventilated area.  Never smoke around gasoline</a:t>
            </a:r>
          </a:p>
          <a:p>
            <a:pPr eaLnBrk="0" hangingPunct="0">
              <a:spcBef>
                <a:spcPct val="20000"/>
              </a:spcBef>
            </a:pPr>
            <a:endParaRPr kumimoji="0" lang="en-US" altLang="en-US" sz="1600">
              <a:solidFill>
                <a:srgbClr val="FFFF00"/>
              </a:solidFill>
              <a:effectLst/>
              <a:latin typeface="Arial" charset="0"/>
            </a:endParaRPr>
          </a:p>
        </p:txBody>
      </p:sp>
      <p:pic>
        <p:nvPicPr>
          <p:cNvPr id="158724" name="Picture 4" descr="MCPE03306_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457517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ChangeArrowheads="1"/>
          </p:cNvSpPr>
          <p:nvPr/>
        </p:nvSpPr>
        <p:spPr bwMode="auto">
          <a:xfrm>
            <a:off x="1220788" y="839788"/>
            <a:ext cx="639762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kumimoji="0" lang="en-US" altLang="en-US" sz="4400" b="1">
                <a:solidFill>
                  <a:srgbClr val="FFFF00"/>
                </a:solidFill>
                <a:effectLst/>
                <a:latin typeface="Arial" charset="0"/>
              </a:rPr>
              <a:t>MOWING SAFETY</a:t>
            </a:r>
          </a:p>
        </p:txBody>
      </p:sp>
      <p:sp>
        <p:nvSpPr>
          <p:cNvPr id="189443" name="Rectangle 3"/>
          <p:cNvSpPr>
            <a:spLocks noChangeArrowheads="1"/>
          </p:cNvSpPr>
          <p:nvPr/>
        </p:nvSpPr>
        <p:spPr bwMode="auto">
          <a:xfrm>
            <a:off x="77788" y="1830388"/>
            <a:ext cx="898842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kumimoji="0" lang="en-US" altLang="en-US" sz="2000">
                <a:solidFill>
                  <a:srgbClr val="FFFF00"/>
                </a:solidFill>
                <a:effectLst/>
                <a:latin typeface="Arial" charset="0"/>
              </a:rPr>
              <a:t>Clear area before you start - </a:t>
            </a:r>
            <a:r>
              <a:rPr kumimoji="0" lang="en-US" altLang="en-US" sz="1600">
                <a:solidFill>
                  <a:srgbClr val="FFFF00"/>
                </a:solidFill>
                <a:effectLst/>
                <a:latin typeface="Arial" charset="0"/>
              </a:rPr>
              <a:t>Pick up rocks, twigs, cans hoses, anything that can be thrown by mowing equipment</a:t>
            </a:r>
          </a:p>
          <a:p>
            <a:pPr eaLnBrk="0" hangingPunct="0">
              <a:spcBef>
                <a:spcPct val="20000"/>
              </a:spcBef>
            </a:pPr>
            <a:endParaRPr kumimoji="0" lang="en-US" altLang="en-US" sz="600">
              <a:solidFill>
                <a:srgbClr val="FFFF00"/>
              </a:solidFill>
              <a:effectLst/>
              <a:latin typeface="Arial" charset="0"/>
            </a:endParaRP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kumimoji="0" lang="en-US" altLang="en-US" sz="2000">
                <a:solidFill>
                  <a:srgbClr val="FFFF00"/>
                </a:solidFill>
                <a:effectLst/>
                <a:latin typeface="Arial" charset="0"/>
              </a:rPr>
              <a:t> Keep children and pets away from mowing area - </a:t>
            </a:r>
            <a:r>
              <a:rPr kumimoji="0" lang="en-US" altLang="en-US" sz="1600">
                <a:solidFill>
                  <a:srgbClr val="FFFF00"/>
                </a:solidFill>
                <a:effectLst/>
                <a:latin typeface="Arial" charset="0"/>
              </a:rPr>
              <a:t>Never allow children to operate a mower.  Never carry children on mowers </a:t>
            </a:r>
          </a:p>
          <a:p>
            <a:pPr eaLnBrk="0" hangingPunct="0">
              <a:spcBef>
                <a:spcPct val="20000"/>
              </a:spcBef>
            </a:pPr>
            <a:endParaRPr kumimoji="0" lang="en-US" altLang="en-US" sz="600">
              <a:solidFill>
                <a:srgbClr val="FFFF00"/>
              </a:solidFill>
              <a:effectLst/>
              <a:latin typeface="Arial" charset="0"/>
            </a:endParaRP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kumimoji="0" lang="en-US" altLang="en-US" sz="2000">
                <a:solidFill>
                  <a:srgbClr val="FFFF00"/>
                </a:solidFill>
                <a:effectLst/>
                <a:latin typeface="Arial" charset="0"/>
              </a:rPr>
              <a:t> Follow recommended procedures - </a:t>
            </a:r>
            <a:r>
              <a:rPr kumimoji="0" lang="en-US" altLang="en-US" sz="1600">
                <a:solidFill>
                  <a:srgbClr val="FFFF00"/>
                </a:solidFill>
                <a:effectLst/>
                <a:latin typeface="Arial" charset="0"/>
              </a:rPr>
              <a:t>Always turn off engine and disconnect spark plug before unclogging or working on equipment</a:t>
            </a:r>
          </a:p>
          <a:p>
            <a:pPr eaLnBrk="0" hangingPunct="0">
              <a:spcBef>
                <a:spcPct val="20000"/>
              </a:spcBef>
            </a:pPr>
            <a:endParaRPr kumimoji="0" lang="en-US" altLang="en-US" sz="600">
              <a:solidFill>
                <a:srgbClr val="FFFF00"/>
              </a:solidFill>
              <a:effectLst/>
              <a:latin typeface="Arial" charset="0"/>
            </a:endParaRP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kumimoji="0" lang="en-US" altLang="en-US" sz="2000">
                <a:solidFill>
                  <a:srgbClr val="FFFF00"/>
                </a:solidFill>
                <a:effectLst/>
                <a:latin typeface="Arial" charset="0"/>
              </a:rPr>
              <a:t> Keep hands and feet from moving parts - </a:t>
            </a:r>
            <a:r>
              <a:rPr kumimoji="0" lang="en-US" altLang="en-US" sz="1600">
                <a:solidFill>
                  <a:srgbClr val="FFFF00"/>
                </a:solidFill>
                <a:effectLst/>
                <a:latin typeface="Arial" charset="0"/>
              </a:rPr>
              <a:t>Never remove or tamper with safety devices or labels.  They are for your protection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752600"/>
            <a:ext cx="678180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Ingenuity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 descr="D:\Data\jjbdata\Private\Humour\Securite au travail\ThreeMenAndAPlank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724650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Co-Workers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ndscape">
  <a:themeElements>
    <a:clrScheme name="Landscape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Landscap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charset="0"/>
          </a:defRPr>
        </a:defPPr>
      </a:lstStyle>
    </a:lnDef>
  </a:objectDefaults>
  <a:extraClrSchemeLst>
    <a:extraClrScheme>
      <a:clrScheme name="Landscape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ndscape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ndscap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ndscape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ndscape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Data\Microsoft\Templates\Landscape.pot</Template>
  <TotalTime>1</TotalTime>
  <Words>845</Words>
  <Application>Microsoft Macintosh PowerPoint</Application>
  <PresentationFormat>On-screen Show (4:3)</PresentationFormat>
  <Paragraphs>111</Paragraphs>
  <Slides>24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Times New Roman</vt:lpstr>
      <vt:lpstr>Arial</vt:lpstr>
      <vt:lpstr>Wingdings</vt:lpstr>
      <vt:lpstr>ISOCTEUR</vt:lpstr>
      <vt:lpstr>Landscape</vt:lpstr>
      <vt:lpstr>Microsoft ClipArt Gallery</vt:lpstr>
      <vt:lpstr>PowerPoint Presentation</vt:lpstr>
      <vt:lpstr>PowerPoint Presentation</vt:lpstr>
      <vt:lpstr>Toy Poodle</vt:lpstr>
      <vt:lpstr>Workplace Safety – The instructor</vt:lpstr>
      <vt:lpstr>PowerPoint Presentation</vt:lpstr>
      <vt:lpstr>PowerPoint Presentation</vt:lpstr>
      <vt:lpstr>PowerPoint Presentation</vt:lpstr>
      <vt:lpstr>Ingenuity</vt:lpstr>
      <vt:lpstr>Co-Workers</vt:lpstr>
      <vt:lpstr>Neighbors</vt:lpstr>
      <vt:lpstr>Never mind.Here is your sign.</vt:lpstr>
      <vt:lpstr>PowerPoint Presentation</vt:lpstr>
      <vt:lpstr>Landscape &amp; Horticulture Services Source: Bureau of Labor Statistics</vt:lpstr>
      <vt:lpstr>PowerPoint Presentation</vt:lpstr>
      <vt:lpstr>Government Issued Jack Stands</vt:lpstr>
      <vt:lpstr>Wait… I’m sorry, I guess I would like that drink.</vt:lpstr>
      <vt:lpstr>The Welder</vt:lpstr>
      <vt:lpstr>PowerPoint Presentation</vt:lpstr>
      <vt:lpstr>Don’t Laugh, You’ve thought about it.</vt:lpstr>
      <vt:lpstr>Just the right height</vt:lpstr>
      <vt:lpstr>PowerPoint Presentation</vt:lpstr>
      <vt:lpstr>PowerPoint Presentation</vt:lpstr>
      <vt:lpstr>Do WHAT Boss?</vt:lpstr>
      <vt:lpstr>When all else fails, take a break.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Braman</dc:creator>
  <cp:lastModifiedBy>George Braman</cp:lastModifiedBy>
  <cp:revision>1</cp:revision>
  <cp:lastPrinted>1601-01-01T00:00:00Z</cp:lastPrinted>
  <dcterms:created xsi:type="dcterms:W3CDTF">2015-09-08T04:24:06Z</dcterms:created>
  <dcterms:modified xsi:type="dcterms:W3CDTF">2015-09-08T04:25:50Z</dcterms:modified>
</cp:coreProperties>
</file>