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1" r:id="rId1"/>
  </p:sldMasterIdLst>
  <p:notesMasterIdLst>
    <p:notesMasterId r:id="rId40"/>
  </p:notesMasterIdLst>
  <p:handoutMasterIdLst>
    <p:handoutMasterId r:id="rId41"/>
  </p:handoutMasterIdLst>
  <p:sldIdLst>
    <p:sldId id="257" r:id="rId2"/>
    <p:sldId id="304" r:id="rId3"/>
    <p:sldId id="258" r:id="rId4"/>
    <p:sldId id="300" r:id="rId5"/>
    <p:sldId id="259" r:id="rId6"/>
    <p:sldId id="260" r:id="rId7"/>
    <p:sldId id="262" r:id="rId8"/>
    <p:sldId id="261" r:id="rId9"/>
    <p:sldId id="301" r:id="rId10"/>
    <p:sldId id="293" r:id="rId11"/>
    <p:sldId id="294" r:id="rId12"/>
    <p:sldId id="295" r:id="rId13"/>
    <p:sldId id="296" r:id="rId14"/>
    <p:sldId id="297" r:id="rId15"/>
    <p:sldId id="302" r:id="rId16"/>
    <p:sldId id="263" r:id="rId17"/>
    <p:sldId id="264" r:id="rId18"/>
    <p:sldId id="265" r:id="rId19"/>
    <p:sldId id="268" r:id="rId20"/>
    <p:sldId id="266" r:id="rId21"/>
    <p:sldId id="267" r:id="rId22"/>
    <p:sldId id="279" r:id="rId23"/>
    <p:sldId id="280" r:id="rId24"/>
    <p:sldId id="281" r:id="rId25"/>
    <p:sldId id="282" r:id="rId26"/>
    <p:sldId id="283" r:id="rId27"/>
    <p:sldId id="284" r:id="rId28"/>
    <p:sldId id="285" r:id="rId29"/>
    <p:sldId id="286" r:id="rId30"/>
    <p:sldId id="287" r:id="rId31"/>
    <p:sldId id="288" r:id="rId32"/>
    <p:sldId id="289" r:id="rId33"/>
    <p:sldId id="305" r:id="rId34"/>
    <p:sldId id="306" r:id="rId35"/>
    <p:sldId id="307" r:id="rId36"/>
    <p:sldId id="308" r:id="rId37"/>
    <p:sldId id="309" r:id="rId38"/>
    <p:sldId id="310" r:id="rId39"/>
  </p:sldIdLst>
  <p:sldSz cx="9144000" cy="6858000" type="screen4x3"/>
  <p:notesSz cx="6934200" cy="939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996633"/>
    <a:srgbClr val="666633"/>
    <a:srgbClr val="336600"/>
    <a:srgbClr val="614020"/>
    <a:srgbClr val="523E30"/>
    <a:srgbClr val="B2B2B2"/>
    <a:srgbClr val="DDDDDD"/>
    <a:srgbClr val="B38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4" autoAdjust="0"/>
  </p:normalViewPr>
  <p:slideViewPr>
    <p:cSldViewPr snapToGrid="0">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r>
              <a:rPr lang="en-US" altLang="en-US"/>
              <a:t>Liz Felter</a:t>
            </a:r>
          </a:p>
        </p:txBody>
      </p:sp>
      <p:sp>
        <p:nvSpPr>
          <p:cNvPr id="14339" name="Rectangle 3"/>
          <p:cNvSpPr>
            <a:spLocks noGrp="1" noChangeArrowheads="1"/>
          </p:cNvSpPr>
          <p:nvPr>
            <p:ph type="dt" sz="quarter" idx="1"/>
          </p:nvPr>
        </p:nvSpPr>
        <p:spPr bwMode="auto">
          <a:xfrm>
            <a:off x="39624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endParaRPr lang="en-US" altLang="en-US"/>
          </a:p>
        </p:txBody>
      </p:sp>
      <p:sp>
        <p:nvSpPr>
          <p:cNvPr id="14340" name="Rectangle 4"/>
          <p:cNvSpPr>
            <a:spLocks noGrp="1" noChangeArrowheads="1"/>
          </p:cNvSpPr>
          <p:nvPr>
            <p:ph type="ftr" sz="quarter" idx="2"/>
          </p:nvPr>
        </p:nvSpPr>
        <p:spPr bwMode="auto">
          <a:xfrm>
            <a:off x="0" y="8915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r>
              <a:rPr lang="en-US" altLang="en-US"/>
              <a:t>Marketing Extension</a:t>
            </a:r>
          </a:p>
        </p:txBody>
      </p:sp>
      <p:sp>
        <p:nvSpPr>
          <p:cNvPr id="14341" name="Rectangle 5"/>
          <p:cNvSpPr>
            <a:spLocks noGrp="1" noChangeArrowheads="1"/>
          </p:cNvSpPr>
          <p:nvPr>
            <p:ph type="sldNum" sz="quarter" idx="3"/>
          </p:nvPr>
        </p:nvSpPr>
        <p:spPr bwMode="auto">
          <a:xfrm>
            <a:off x="3962400" y="8915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FDE94348-5831-E64B-A785-DDB8C737A7E5}" type="slidenum">
              <a:rPr lang="en-US" altLang="en-US"/>
              <a:pPr/>
              <a:t>‹#›</a:t>
            </a:fld>
            <a:endParaRPr lang="en-US" altLang="en-US"/>
          </a:p>
        </p:txBody>
      </p:sp>
    </p:spTree>
    <p:extLst>
      <p:ext uri="{BB962C8B-B14F-4D97-AF65-F5344CB8AC3E}">
        <p14:creationId xmlns:p14="http://schemas.microsoft.com/office/powerpoint/2010/main" val="390986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endParaRPr lang="en-US" altLang="en-US"/>
          </a:p>
        </p:txBody>
      </p:sp>
      <p:sp>
        <p:nvSpPr>
          <p:cNvPr id="2057" name="Rectangle 9"/>
          <p:cNvSpPr>
            <a:spLocks noChangeArrowheads="1"/>
          </p:cNvSpPr>
          <p:nvPr>
            <p:ph type="sldImg" idx="2"/>
          </p:nvPr>
        </p:nvSpPr>
        <p:spPr bwMode="auto">
          <a:xfrm>
            <a:off x="1079500" y="685800"/>
            <a:ext cx="4775200" cy="35814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495800"/>
            <a:ext cx="5105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p:cNvSpPr>
            <a:spLocks noGrp="1" noChangeArrowheads="1"/>
          </p:cNvSpPr>
          <p:nvPr>
            <p:ph type="dt" idx="1"/>
          </p:nvPr>
        </p:nvSpPr>
        <p:spPr bwMode="auto">
          <a:xfrm>
            <a:off x="39624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endParaRPr lang="en-US" altLang="en-US"/>
          </a:p>
        </p:txBody>
      </p:sp>
      <p:sp>
        <p:nvSpPr>
          <p:cNvPr id="2060" name="Rectangle 12"/>
          <p:cNvSpPr>
            <a:spLocks noGrp="1" noChangeArrowheads="1"/>
          </p:cNvSpPr>
          <p:nvPr>
            <p:ph type="ftr" sz="quarter" idx="4"/>
          </p:nvPr>
        </p:nvSpPr>
        <p:spPr bwMode="auto">
          <a:xfrm>
            <a:off x="0" y="8915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endParaRPr lang="en-US" altLang="en-US"/>
          </a:p>
        </p:txBody>
      </p:sp>
      <p:sp>
        <p:nvSpPr>
          <p:cNvPr id="2061" name="Rectangle 13"/>
          <p:cNvSpPr>
            <a:spLocks noGrp="1" noChangeArrowheads="1"/>
          </p:cNvSpPr>
          <p:nvPr>
            <p:ph type="sldNum" sz="quarter" idx="5"/>
          </p:nvPr>
        </p:nvSpPr>
        <p:spPr bwMode="auto">
          <a:xfrm>
            <a:off x="3962400" y="8915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2083A9DD-7D14-EF4C-A220-0D05939AEC64}" type="slidenum">
              <a:rPr lang="en-US" altLang="en-US"/>
              <a:pPr/>
              <a:t>‹#›</a:t>
            </a:fld>
            <a:endParaRPr lang="en-US" altLang="en-US"/>
          </a:p>
        </p:txBody>
      </p:sp>
    </p:spTree>
    <p:extLst>
      <p:ext uri="{BB962C8B-B14F-4D97-AF65-F5344CB8AC3E}">
        <p14:creationId xmlns:p14="http://schemas.microsoft.com/office/powerpoint/2010/main" val="248158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985DEC3-B175-D744-92C4-698064FB6A86}" type="slidenum">
              <a:rPr lang="en-US" altLang="en-US"/>
              <a:pPr/>
              <a:t>1</a:t>
            </a:fld>
            <a:endParaRPr lang="en-US" altLang="en-US"/>
          </a:p>
        </p:txBody>
      </p:sp>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88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3C3FA7B-1DC4-594A-AE0F-3C392A80FAC2}" type="slidenum">
              <a:rPr lang="en-US" altLang="en-US"/>
              <a:pPr/>
              <a:t>10</a:t>
            </a:fld>
            <a:endParaRPr lang="en-US" altLang="en-US"/>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996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4EEB5AE-09E1-0B48-97FA-04BE452D1E9B}" type="slidenum">
              <a:rPr lang="en-US" altLang="en-US"/>
              <a:pPr/>
              <a:t>11</a:t>
            </a:fld>
            <a:endParaRPr lang="en-US" altLang="en-US"/>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369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852FADE-FD2B-0943-9994-86637AF0B360}" type="slidenum">
              <a:rPr lang="en-US" altLang="en-US"/>
              <a:pPr/>
              <a:t>12</a:t>
            </a:fld>
            <a:endParaRPr lang="en-US" altLang="en-US"/>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1826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9578DDE-73AD-4A4A-ADBC-BAB0D0A43172}" type="slidenum">
              <a:rPr lang="en-US" altLang="en-US"/>
              <a:pPr/>
              <a:t>13</a:t>
            </a:fld>
            <a:endParaRPr lang="en-US" altLang="en-US"/>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4572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F8C2394-19C4-1443-BDF1-B9CCA0E4C96C}" type="slidenum">
              <a:rPr lang="en-US" altLang="en-US"/>
              <a:pPr/>
              <a:t>14</a:t>
            </a:fld>
            <a:endParaRPr lang="en-US" altLang="en-US"/>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3238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6823D4BB-4451-0641-8070-29D9F74C125C}" type="slidenum">
              <a:rPr lang="en-US" altLang="en-US"/>
              <a:pPr/>
              <a:t>15</a:t>
            </a:fld>
            <a:endParaRPr lang="en-US" alt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412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050E341-D0C9-364C-882D-5A4520CFE246}" type="slidenum">
              <a:rPr lang="en-US" altLang="en-US"/>
              <a:pPr/>
              <a:t>16</a:t>
            </a:fld>
            <a:endParaRPr lang="en-US" altLang="en-US"/>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6263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AAC6779-28A6-4A42-A261-22A242203F0E}" type="slidenum">
              <a:rPr lang="en-US" altLang="en-US"/>
              <a:pPr/>
              <a:t>17</a:t>
            </a:fld>
            <a:endParaRPr lang="en-US" altLang="en-US"/>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0014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78831CC-395C-D448-9365-11BF07503E1E}" type="slidenum">
              <a:rPr lang="en-US" altLang="en-US"/>
              <a:pPr/>
              <a:t>18</a:t>
            </a:fld>
            <a:endParaRPr lang="en-US" alt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56444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1F2406A-1D5C-C64F-B94D-AAFBECB50963}" type="slidenum">
              <a:rPr lang="en-US" altLang="en-US"/>
              <a:pPr/>
              <a:t>19</a:t>
            </a:fld>
            <a:endParaRPr lang="en-US" altLang="en-US"/>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061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595283B-B24A-824B-8D39-277929F56049}" type="slidenum">
              <a:rPr lang="en-US" altLang="en-US"/>
              <a:pPr/>
              <a:t>2</a:t>
            </a:fld>
            <a:endParaRPr lang="en-US" altLang="en-US"/>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56428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D488D88-D146-EC4D-84CD-AB90595E069F}" type="slidenum">
              <a:rPr lang="en-US" altLang="en-US"/>
              <a:pPr/>
              <a:t>20</a:t>
            </a:fld>
            <a:endParaRPr lang="en-US" altLang="en-US"/>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449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E768C67-B2FA-204F-9C6E-A4DF25C299D1}" type="slidenum">
              <a:rPr lang="en-US" altLang="en-US"/>
              <a:pPr/>
              <a:t>21</a:t>
            </a:fld>
            <a:endParaRPr lang="en-US" alt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6320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265F57A1-30FF-C041-B8B8-AB973198FF42}" type="slidenum">
              <a:rPr lang="en-US" altLang="en-US"/>
              <a:pPr/>
              <a:t>22</a:t>
            </a:fld>
            <a:endParaRPr lang="en-US" alt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4281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47BC5C0-9115-414A-8774-D953389D204E}" type="slidenum">
              <a:rPr lang="en-US" altLang="en-US"/>
              <a:pPr/>
              <a:t>23</a:t>
            </a:fld>
            <a:endParaRPr lang="en-US" alt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5536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38012D6-9FB9-8448-8200-3BCAEDF485C9}" type="slidenum">
              <a:rPr lang="en-US" altLang="en-US"/>
              <a:pPr/>
              <a:t>24</a:t>
            </a:fld>
            <a:endParaRPr lang="en-US" alt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38879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95AD2FF-0534-8445-B18C-EFA587927FB8}" type="slidenum">
              <a:rPr lang="en-US" altLang="en-US"/>
              <a:pPr/>
              <a:t>25</a:t>
            </a:fld>
            <a:endParaRPr lang="en-US" alt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6432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6015270-2EF4-4D48-B459-67EEC6671125}" type="slidenum">
              <a:rPr lang="en-US" altLang="en-US"/>
              <a:pPr/>
              <a:t>26</a:t>
            </a:fld>
            <a:endParaRPr lang="en-US" alt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00317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78A2584-9185-0449-82DC-72D27AE1B570}" type="slidenum">
              <a:rPr lang="en-US" altLang="en-US"/>
              <a:pPr/>
              <a:t>27</a:t>
            </a:fld>
            <a:endParaRPr lang="en-US" alt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2878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BB67A98-FA46-5E46-B562-C80E923D5DEA}" type="slidenum">
              <a:rPr lang="en-US" altLang="en-US"/>
              <a:pPr/>
              <a:t>28</a:t>
            </a:fld>
            <a:endParaRPr lang="en-US" alt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3441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9484E51-F651-1C4F-8B54-A27DE55F3E8A}" type="slidenum">
              <a:rPr lang="en-US" altLang="en-US"/>
              <a:pPr/>
              <a:t>29</a:t>
            </a:fld>
            <a:endParaRPr lang="en-US" alt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46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19C564B-13A7-BF42-9A8D-D12379EF9609}" type="slidenum">
              <a:rPr lang="en-US" altLang="en-US"/>
              <a:pPr/>
              <a:t>3</a:t>
            </a:fld>
            <a:endParaRPr lang="en-US" altLang="en-US"/>
          </a:p>
        </p:txBody>
      </p:sp>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5819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66D6A5E9-88E9-6140-A2FE-6225C413D966}" type="slidenum">
              <a:rPr lang="en-US" altLang="en-US"/>
              <a:pPr/>
              <a:t>30</a:t>
            </a:fld>
            <a:endParaRPr lang="en-US" alt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3944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8CBDA8B6-96C3-5348-895B-5B86C4C76A30}" type="slidenum">
              <a:rPr lang="en-US" altLang="en-US"/>
              <a:pPr/>
              <a:t>31</a:t>
            </a:fld>
            <a:endParaRPr lang="en-US" alt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499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FDA3BD2-CD53-6048-89FE-89F57BF09C97}" type="slidenum">
              <a:rPr lang="en-US" altLang="en-US"/>
              <a:pPr/>
              <a:t>32</a:t>
            </a:fld>
            <a:endParaRPr lang="en-US" alt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5734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5C31946-829D-D945-BA6F-D66611A9106C}" type="slidenum">
              <a:rPr lang="en-US" altLang="en-US"/>
              <a:pPr/>
              <a:t>4</a:t>
            </a:fld>
            <a:endParaRPr lang="en-US" altLang="en-US"/>
          </a:p>
        </p:txBody>
      </p:sp>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301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B027BF0-8525-EB4D-B0AC-4E014107F03E}" type="slidenum">
              <a:rPr lang="en-US" altLang="en-US"/>
              <a:pPr/>
              <a:t>5</a:t>
            </a:fld>
            <a:endParaRPr lang="en-US" altLang="en-US"/>
          </a:p>
        </p:txBody>
      </p:sp>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0146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E18264A-5A1B-F242-A1F3-0787F88F6068}" type="slidenum">
              <a:rPr lang="en-US" altLang="en-US"/>
              <a:pPr/>
              <a:t>6</a:t>
            </a:fld>
            <a:endParaRPr lang="en-US" altLang="en-US"/>
          </a:p>
        </p:txBody>
      </p:sp>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3794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7E88FEC-8B3A-604D-BF99-CA21FDDF8410}" type="slidenum">
              <a:rPr lang="en-US" altLang="en-US"/>
              <a:pPr/>
              <a:t>7</a:t>
            </a:fld>
            <a:endParaRPr lang="en-US" altLang="en-US"/>
          </a:p>
        </p:txBody>
      </p:sp>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399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624C0461-651D-8E4C-B06D-7847705500D4}" type="slidenum">
              <a:rPr lang="en-US" altLang="en-US"/>
              <a:pPr/>
              <a:t>8</a:t>
            </a:fld>
            <a:endParaRPr lang="en-US" altLang="en-US"/>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823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223C7DEF-032B-F44C-9946-CC08A386831F}" type="slidenum">
              <a:rPr lang="en-US" altLang="en-US"/>
              <a:pPr/>
              <a:t>9</a:t>
            </a:fld>
            <a:endParaRPr lang="en-US" altLang="en-US"/>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0123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5532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62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228600"/>
            <a:ext cx="17526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28600"/>
            <a:ext cx="51054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379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1676400"/>
            <a:ext cx="3429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676400"/>
            <a:ext cx="3429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579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584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20536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676400"/>
            <a:ext cx="3429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676400"/>
            <a:ext cx="3429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844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480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766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26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7775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395120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jpeg"/><Relationship Id="rId17" Type="http://schemas.openxmlformats.org/officeDocument/2006/relationships/image" Target="../media/image4.jpeg"/><Relationship Id="rId18" Type="http://schemas.openxmlformats.org/officeDocument/2006/relationships/image" Target="../media/image5.jpeg"/><Relationship Id="rId19"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FFFFCC"/>
            </a:gs>
          </a:gsLst>
          <a:lin ang="5400000" scaled="1"/>
        </a:gra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xfrm>
            <a:off x="1905000" y="228600"/>
            <a:ext cx="70104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43" name="Rectangle 3"/>
          <p:cNvSpPr>
            <a:spLocks noGrp="1" noChangeArrowheads="1"/>
          </p:cNvSpPr>
          <p:nvPr>
            <p:ph type="body" idx="1"/>
          </p:nvPr>
        </p:nvSpPr>
        <p:spPr bwMode="auto">
          <a:xfrm>
            <a:off x="1905000" y="1676400"/>
            <a:ext cx="7010400" cy="472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44" name="Rectangle 4"/>
          <p:cNvSpPr>
            <a:spLocks noChangeArrowheads="1"/>
          </p:cNvSpPr>
          <p:nvPr/>
        </p:nvSpPr>
        <p:spPr bwMode="auto">
          <a:xfrm>
            <a:off x="0" y="-869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63845" name="Rectangle 5"/>
          <p:cNvSpPr>
            <a:spLocks noChangeArrowheads="1"/>
          </p:cNvSpPr>
          <p:nvPr/>
        </p:nvSpPr>
        <p:spPr bwMode="auto">
          <a:xfrm>
            <a:off x="0" y="54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ltLang="en-US"/>
          </a:p>
        </p:txBody>
      </p:sp>
      <p:sp>
        <p:nvSpPr>
          <p:cNvPr id="163846" name="Rectangle 6"/>
          <p:cNvSpPr>
            <a:spLocks noChangeArrowheads="1"/>
          </p:cNvSpPr>
          <p:nvPr/>
        </p:nvSpPr>
        <p:spPr bwMode="auto">
          <a:xfrm>
            <a:off x="228600" y="152400"/>
            <a:ext cx="1371600" cy="6503988"/>
          </a:xfrm>
          <a:prstGeom prst="rect">
            <a:avLst/>
          </a:prstGeom>
          <a:solidFill>
            <a:srgbClr val="FAC66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3847" name="Group 7"/>
          <p:cNvGrpSpPr>
            <a:grpSpLocks/>
          </p:cNvGrpSpPr>
          <p:nvPr/>
        </p:nvGrpSpPr>
        <p:grpSpPr bwMode="auto">
          <a:xfrm>
            <a:off x="304800" y="212725"/>
            <a:ext cx="1717675" cy="6432550"/>
            <a:chOff x="166" y="144"/>
            <a:chExt cx="1082" cy="4052"/>
          </a:xfrm>
        </p:grpSpPr>
        <p:pic>
          <p:nvPicPr>
            <p:cNvPr id="163848" name="Picture 8" descr="sept232006 02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6" y="887"/>
              <a:ext cx="740" cy="999"/>
            </a:xfrm>
            <a:prstGeom prst="rect">
              <a:avLst/>
            </a:prstGeom>
            <a:noFill/>
            <a:extLst>
              <a:ext uri="{909E8E84-426E-40DD-AFC4-6F175D3DCCD1}">
                <a14:hiddenFill xmlns:a14="http://schemas.microsoft.com/office/drawing/2010/main">
                  <a:solidFill>
                    <a:srgbClr val="FFFFFF"/>
                  </a:solidFill>
                </a14:hiddenFill>
              </a:ext>
            </a:extLst>
          </p:spPr>
        </p:pic>
        <p:pic>
          <p:nvPicPr>
            <p:cNvPr id="163849" name="Picture 9" descr="P113000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6" y="2041"/>
              <a:ext cx="744" cy="557"/>
            </a:xfrm>
            <a:prstGeom prst="rect">
              <a:avLst/>
            </a:prstGeom>
            <a:noFill/>
            <a:extLst>
              <a:ext uri="{909E8E84-426E-40DD-AFC4-6F175D3DCCD1}">
                <a14:hiddenFill xmlns:a14="http://schemas.microsoft.com/office/drawing/2010/main">
                  <a:solidFill>
                    <a:srgbClr val="FFFFFF"/>
                  </a:solidFill>
                </a14:hiddenFill>
              </a:ext>
            </a:extLst>
          </p:spPr>
        </p:pic>
        <p:pic>
          <p:nvPicPr>
            <p:cNvPr id="163850" name="Picture 10" descr="P113001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6" y="2778"/>
              <a:ext cx="744" cy="557"/>
            </a:xfrm>
            <a:prstGeom prst="rect">
              <a:avLst/>
            </a:prstGeom>
            <a:noFill/>
            <a:extLst>
              <a:ext uri="{909E8E84-426E-40DD-AFC4-6F175D3DCCD1}">
                <a14:hiddenFill xmlns:a14="http://schemas.microsoft.com/office/drawing/2010/main">
                  <a:solidFill>
                    <a:srgbClr val="FFFFFF"/>
                  </a:solidFill>
                </a14:hiddenFill>
              </a:ext>
            </a:extLst>
          </p:spPr>
        </p:pic>
        <p:pic>
          <p:nvPicPr>
            <p:cNvPr id="163851" name="Picture 11" descr="sept232006 0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86" y="3485"/>
              <a:ext cx="753" cy="574"/>
            </a:xfrm>
            <a:prstGeom prst="rect">
              <a:avLst/>
            </a:prstGeom>
            <a:noFill/>
            <a:extLst>
              <a:ext uri="{909E8E84-426E-40DD-AFC4-6F175D3DCCD1}">
                <a14:hiddenFill xmlns:a14="http://schemas.microsoft.com/office/drawing/2010/main">
                  <a:solidFill>
                    <a:srgbClr val="FFFFFF"/>
                  </a:solidFill>
                </a14:hiddenFill>
              </a:ext>
            </a:extLst>
          </p:spPr>
        </p:pic>
        <p:sp>
          <p:nvSpPr>
            <p:cNvPr id="163852" name="Rectangle 12"/>
            <p:cNvSpPr>
              <a:spLocks noChangeArrowheads="1"/>
            </p:cNvSpPr>
            <p:nvPr userDrawn="1"/>
          </p:nvSpPr>
          <p:spPr bwMode="auto">
            <a:xfrm>
              <a:off x="384" y="1872"/>
              <a:ext cx="41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altLang="en-US" sz="1200" b="1" i="1">
                  <a:ea typeface="Times New Roman" charset="0"/>
                  <a:cs typeface="Times New Roman" charset="0"/>
                </a:rPr>
                <a:t>Pride</a:t>
              </a:r>
              <a:endParaRPr lang="en-US" altLang="en-US" sz="1200"/>
            </a:p>
            <a:p>
              <a:pPr eaLnBrk="0" hangingPunct="0"/>
              <a:endParaRPr lang="en-US" altLang="en-US"/>
            </a:p>
          </p:txBody>
        </p:sp>
        <p:sp>
          <p:nvSpPr>
            <p:cNvPr id="163853" name="Rectangle 13"/>
            <p:cNvSpPr>
              <a:spLocks noChangeArrowheads="1"/>
            </p:cNvSpPr>
            <p:nvPr userDrawn="1"/>
          </p:nvSpPr>
          <p:spPr bwMode="auto">
            <a:xfrm>
              <a:off x="227" y="2601"/>
              <a:ext cx="596"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en-US" sz="1100" b="1" i="1">
                  <a:ea typeface="Times New Roman" charset="0"/>
                  <a:cs typeface="Times New Roman" charset="0"/>
                </a:rPr>
                <a:t>Confidence</a:t>
              </a:r>
              <a:endParaRPr lang="en-US" altLang="en-US" sz="1100"/>
            </a:p>
            <a:p>
              <a:pPr eaLnBrk="0" hangingPunct="0"/>
              <a:endParaRPr lang="en-US" altLang="en-US"/>
            </a:p>
          </p:txBody>
        </p:sp>
        <p:sp>
          <p:nvSpPr>
            <p:cNvPr id="163854" name="Rectangle 14"/>
            <p:cNvSpPr>
              <a:spLocks noChangeArrowheads="1"/>
            </p:cNvSpPr>
            <p:nvPr userDrawn="1"/>
          </p:nvSpPr>
          <p:spPr bwMode="auto">
            <a:xfrm>
              <a:off x="166" y="3312"/>
              <a:ext cx="1082"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altLang="en-US" sz="1100" b="1" i="1">
                  <a:ea typeface="Times New Roman" charset="0"/>
                  <a:cs typeface="Times New Roman" charset="0"/>
                </a:rPr>
                <a:t>Professionalism</a:t>
              </a:r>
              <a:endParaRPr lang="en-US" altLang="en-US" sz="1100"/>
            </a:p>
            <a:p>
              <a:pPr eaLnBrk="0" hangingPunct="0"/>
              <a:endParaRPr lang="en-US" altLang="en-US" sz="1100"/>
            </a:p>
          </p:txBody>
        </p:sp>
        <p:sp>
          <p:nvSpPr>
            <p:cNvPr id="163855" name="Rectangle 15"/>
            <p:cNvSpPr>
              <a:spLocks noChangeArrowheads="1"/>
            </p:cNvSpPr>
            <p:nvPr userDrawn="1"/>
          </p:nvSpPr>
          <p:spPr bwMode="auto">
            <a:xfrm>
              <a:off x="192" y="4032"/>
              <a:ext cx="707"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en-US" sz="1100" b="1" i="1">
                  <a:ea typeface="Times New Roman" charset="0"/>
                  <a:cs typeface="Times New Roman" charset="0"/>
                </a:rPr>
                <a:t>Sustainability</a:t>
              </a:r>
              <a:r>
                <a:rPr lang="en-US" altLang="en-US" sz="900"/>
                <a:t> </a:t>
              </a:r>
              <a:endParaRPr lang="en-US" altLang="en-US"/>
            </a:p>
          </p:txBody>
        </p:sp>
        <p:pic>
          <p:nvPicPr>
            <p:cNvPr id="163856" name="Picture 16" descr="GCLP logo copy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92" y="144"/>
              <a:ext cx="720" cy="719"/>
            </a:xfrm>
            <a:prstGeom prst="rect">
              <a:avLst/>
            </a:prstGeom>
            <a:noFill/>
            <a:extLst>
              <a:ext uri="{909E8E84-426E-40DD-AFC4-6F175D3DCCD1}">
                <a14:hiddenFill xmlns:a14="http://schemas.microsoft.com/office/drawing/2010/main">
                  <a:solidFill>
                    <a:srgbClr val="FFFFFF"/>
                  </a:solidFill>
                </a14:hiddenFill>
              </a:ext>
            </a:extLst>
          </p:spPr>
        </p:pic>
      </p:grpSp>
      <p:pic>
        <p:nvPicPr>
          <p:cNvPr id="163857" name="Picture 17" descr="arch(plai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8400" y="6583363"/>
            <a:ext cx="166688" cy="228600"/>
          </a:xfrm>
          <a:prstGeom prst="rect">
            <a:avLst/>
          </a:prstGeom>
          <a:noFill/>
          <a:extLst>
            <a:ext uri="{909E8E84-426E-40DD-AFC4-6F175D3DCCD1}">
              <a14:hiddenFill xmlns:a14="http://schemas.microsoft.com/office/drawing/2010/main">
                <a:solidFill>
                  <a:srgbClr val="FFFFFF"/>
                </a:solidFill>
              </a14:hiddenFill>
            </a:ext>
          </a:extLst>
        </p:spPr>
      </p:pic>
      <p:sp>
        <p:nvSpPr>
          <p:cNvPr id="163858" name="Text Box 18"/>
          <p:cNvSpPr txBox="1">
            <a:spLocks noChangeArrowheads="1"/>
          </p:cNvSpPr>
          <p:nvPr/>
        </p:nvSpPr>
        <p:spPr bwMode="auto">
          <a:xfrm>
            <a:off x="6400800" y="6583363"/>
            <a:ext cx="2514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t>Center for Urban Agriculture, UGA</a:t>
            </a:r>
          </a:p>
        </p:txBody>
      </p:sp>
      <p:sp>
        <p:nvSpPr>
          <p:cNvPr id="163859" name="Text Box 19"/>
          <p:cNvSpPr txBox="1">
            <a:spLocks noChangeArrowheads="1"/>
          </p:cNvSpPr>
          <p:nvPr/>
        </p:nvSpPr>
        <p:spPr bwMode="auto">
          <a:xfrm>
            <a:off x="19050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t>You’re the Best… Prove It!  </a:t>
            </a:r>
          </a:p>
        </p:txBody>
      </p:sp>
      <p:sp>
        <p:nvSpPr>
          <p:cNvPr id="163860" name="Text Box 20"/>
          <p:cNvSpPr txBox="1">
            <a:spLocks noChangeArrowheads="1"/>
          </p:cNvSpPr>
          <p:nvPr/>
        </p:nvSpPr>
        <p:spPr bwMode="auto">
          <a:xfrm>
            <a:off x="4419600" y="65833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t>http://gclp.info</a:t>
            </a:r>
          </a:p>
        </p:txBody>
      </p:sp>
      <p:sp>
        <p:nvSpPr>
          <p:cNvPr id="163861" name="Line 21"/>
          <p:cNvSpPr>
            <a:spLocks noChangeShapeType="1"/>
          </p:cNvSpPr>
          <p:nvPr/>
        </p:nvSpPr>
        <p:spPr bwMode="auto">
          <a:xfrm>
            <a:off x="1905000" y="6477000"/>
            <a:ext cx="70104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0.xml"/><Relationship Id="rId5" Type="http://schemas.openxmlformats.org/officeDocument/2006/relationships/image" Target="../media/image9.png"/><Relationship Id="rId1" Type="http://schemas.microsoft.com/office/2007/relationships/media" Target="file:///E:\powerpoints\IPM\lacemealy.avi" TargetMode="External"/><Relationship Id="rId2" Type="http://schemas.openxmlformats.org/officeDocument/2006/relationships/video" Target="file:///E:\powerpoints\IPM\lacemealy.av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image" Target="../media/image11.png"/><Relationship Id="rId1" Type="http://schemas.microsoft.com/office/2007/relationships/media" Target="file:///E:\powerpoints\IPM\nematodes2.avi" TargetMode="External"/><Relationship Id="rId2" Type="http://schemas.openxmlformats.org/officeDocument/2006/relationships/video" Target="file:///E:\powerpoints\IPM\nematodes2.av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gif"/><Relationship Id="rId5"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1881188" y="935038"/>
            <a:ext cx="6697662" cy="1470025"/>
          </a:xfrm>
          <a:noFill/>
        </p:spPr>
        <p:txBody>
          <a:bodyPr anchor="ctr"/>
          <a:lstStyle/>
          <a:p>
            <a:r>
              <a:rPr lang="en-US" altLang="en-US" sz="4000">
                <a:ea typeface="Times New Roman" charset="0"/>
                <a:cs typeface="Times New Roman" charset="0"/>
              </a:rPr>
              <a:t>“Fall” into Scouting</a:t>
            </a:r>
            <a:br>
              <a:rPr lang="en-US" altLang="en-US" sz="4000">
                <a:ea typeface="Times New Roman" charset="0"/>
                <a:cs typeface="Times New Roman" charset="0"/>
              </a:rPr>
            </a:br>
            <a:r>
              <a:rPr lang="en-US" altLang="en-US" sz="4000">
                <a:ea typeface="Times New Roman" charset="0"/>
                <a:cs typeface="Times New Roman" charset="0"/>
              </a:rPr>
              <a:t>IPM Basics,</a:t>
            </a:r>
            <a:br>
              <a:rPr lang="en-US" altLang="en-US" sz="4000">
                <a:ea typeface="Times New Roman" charset="0"/>
                <a:cs typeface="Times New Roman" charset="0"/>
              </a:rPr>
            </a:br>
            <a:r>
              <a:rPr lang="en-US" altLang="en-US" sz="4000">
                <a:ea typeface="Times New Roman" charset="0"/>
                <a:cs typeface="Times New Roman" charset="0"/>
              </a:rPr>
              <a:t>Do you have a designated Scout?</a:t>
            </a:r>
            <a:endParaRPr lang="en-US" altLang="en-US" sz="4000"/>
          </a:p>
        </p:txBody>
      </p:sp>
      <p:sp>
        <p:nvSpPr>
          <p:cNvPr id="40964" name="Rectangle 4"/>
          <p:cNvSpPr>
            <a:spLocks noGrp="1" noChangeArrowheads="1"/>
          </p:cNvSpPr>
          <p:nvPr>
            <p:ph type="subTitle" idx="1"/>
          </p:nvPr>
        </p:nvSpPr>
        <p:spPr>
          <a:xfrm>
            <a:off x="1822450" y="3835400"/>
            <a:ext cx="6400800" cy="1752600"/>
          </a:xfrm>
          <a:noFill/>
        </p:spPr>
        <p:txBody>
          <a:bodyPr/>
          <a:lstStyle/>
          <a:p>
            <a:pPr>
              <a:lnSpc>
                <a:spcPct val="80000"/>
              </a:lnSpc>
            </a:pPr>
            <a:r>
              <a:rPr lang="en-US" altLang="en-US"/>
              <a:t>Todd Hurt</a:t>
            </a:r>
          </a:p>
          <a:p>
            <a:pPr>
              <a:lnSpc>
                <a:spcPct val="80000"/>
              </a:lnSpc>
            </a:pPr>
            <a:r>
              <a:rPr lang="en-US" altLang="en-US"/>
              <a:t>Training Coordinator</a:t>
            </a:r>
          </a:p>
          <a:p>
            <a:pPr>
              <a:lnSpc>
                <a:spcPct val="80000"/>
              </a:lnSpc>
            </a:pPr>
            <a:r>
              <a:rPr lang="en-US" altLang="en-US"/>
              <a:t>UGA Center for Urban Ag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p:txBody>
          <a:bodyPr/>
          <a:lstStyle/>
          <a:p>
            <a:r>
              <a:rPr lang="en-US" altLang="en-US"/>
              <a:t>Predators</a:t>
            </a:r>
          </a:p>
        </p:txBody>
      </p:sp>
      <p:pic>
        <p:nvPicPr>
          <p:cNvPr id="87054" name="lacemealy.avi">
            <a:hlinkClick r:id="" action="ppaction://media"/>
          </p:cNvPr>
          <p:cNvPicPr>
            <a:picLocks noGrp="1" noRot="1" noChangeAspect="1" noChangeArrowheads="1"/>
          </p:cNvPicPr>
          <p:nvPr>
            <p:ph sz="half"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1870075" y="1677988"/>
            <a:ext cx="5476875" cy="3651250"/>
          </a:xfrm>
        </p:spPr>
      </p:pic>
      <p:sp>
        <p:nvSpPr>
          <p:cNvPr id="87060" name="Text Box 20"/>
          <p:cNvSpPr txBox="1">
            <a:spLocks noChangeArrowheads="1"/>
          </p:cNvSpPr>
          <p:nvPr/>
        </p:nvSpPr>
        <p:spPr bwMode="auto">
          <a:xfrm>
            <a:off x="1952625" y="5419725"/>
            <a:ext cx="3152775" cy="779463"/>
          </a:xfrm>
          <a:prstGeom prst="rec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Green Lacewing</a:t>
            </a:r>
          </a:p>
          <a:p>
            <a:pPr>
              <a:spcBef>
                <a:spcPct val="50000"/>
              </a:spcBef>
            </a:pPr>
            <a:r>
              <a:rPr lang="en-US" altLang="en-US"/>
              <a:t>Beneficial Mites &amp; Thrips</a:t>
            </a:r>
          </a:p>
        </p:txBody>
      </p:sp>
      <p:sp>
        <p:nvSpPr>
          <p:cNvPr id="87061" name="Text Box 21"/>
          <p:cNvSpPr txBox="1">
            <a:spLocks noChangeArrowheads="1"/>
          </p:cNvSpPr>
          <p:nvPr/>
        </p:nvSpPr>
        <p:spPr bwMode="auto">
          <a:xfrm>
            <a:off x="5857875" y="5362575"/>
            <a:ext cx="300037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Video courtesy of </a:t>
            </a:r>
          </a:p>
          <a:p>
            <a:pPr>
              <a:spcBef>
                <a:spcPct val="50000"/>
              </a:spcBef>
            </a:pPr>
            <a:r>
              <a:rPr lang="en-US" altLang="en-US"/>
              <a:t>Dr. Lance Osborn, MREC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7871" fill="hold"/>
                                        <p:tgtEl>
                                          <p:spTgt spid="870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7054"/>
                </p:tgtEl>
              </p:cMediaNode>
            </p:video>
            <p:seq concurrent="1" nextAc="seek">
              <p:cTn id="8" restart="whenNotActive" fill="hold" evtFilter="cancelBubble" nodeType="interactiveSeq">
                <p:stCondLst>
                  <p:cond evt="onClick" delay="0">
                    <p:tgtEl>
                      <p:spTgt spid="8705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7054"/>
                                        </p:tgtEl>
                                      </p:cBhvr>
                                    </p:cmd>
                                  </p:childTnLst>
                                </p:cTn>
                              </p:par>
                            </p:childTnLst>
                          </p:cTn>
                        </p:par>
                      </p:childTnLst>
                    </p:cTn>
                  </p:par>
                </p:childTnLst>
              </p:cTn>
              <p:nextCondLst>
                <p:cond evt="onClick" delay="0">
                  <p:tgtEl>
                    <p:spTgt spid="8705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r>
              <a:rPr lang="en-US" altLang="en-US"/>
              <a:t>Parasites</a:t>
            </a:r>
          </a:p>
        </p:txBody>
      </p:sp>
      <p:pic>
        <p:nvPicPr>
          <p:cNvPr id="91141" name="Picture 5" descr="ANAGYRU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964238" y="1512888"/>
            <a:ext cx="2813050" cy="287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1144" name="Rectangle 8"/>
          <p:cNvSpPr>
            <a:spLocks noChangeArrowheads="1"/>
          </p:cNvSpPr>
          <p:nvPr/>
        </p:nvSpPr>
        <p:spPr bwMode="auto">
          <a:xfrm>
            <a:off x="2647950" y="4784725"/>
            <a:ext cx="459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kumimoji="1" lang="en-US" altLang="en-US" b="1"/>
              <a:t>Anagyrus fusciventris</a:t>
            </a:r>
            <a:br>
              <a:rPr kumimoji="1" lang="en-US" altLang="en-US" b="1"/>
            </a:br>
            <a:r>
              <a:rPr kumimoji="1" lang="en-US" altLang="en-US" i="1"/>
              <a:t>parasitic wasp against longtailed mealybug</a:t>
            </a:r>
            <a:r>
              <a:rPr kumimoji="1" lang="en-US" altLang="en-US"/>
              <a:t> </a:t>
            </a:r>
          </a:p>
        </p:txBody>
      </p:sp>
      <p:sp>
        <p:nvSpPr>
          <p:cNvPr id="91145" name="Rectangle 9"/>
          <p:cNvSpPr>
            <a:spLocks noChangeArrowheads="1"/>
          </p:cNvSpPr>
          <p:nvPr/>
        </p:nvSpPr>
        <p:spPr bwMode="auto">
          <a:xfrm>
            <a:off x="0" y="2276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kumimoji="1" lang="en-US" altLang="en-US" sz="2400">
              <a:latin typeface="Times New Roman" charset="0"/>
            </a:endParaRPr>
          </a:p>
        </p:txBody>
      </p:sp>
      <p:graphicFrame>
        <p:nvGraphicFramePr>
          <p:cNvPr id="91157" name="Group 21"/>
          <p:cNvGraphicFramePr>
            <a:graphicFrameLocks noGrp="1"/>
          </p:cNvGraphicFramePr>
          <p:nvPr/>
        </p:nvGraphicFramePr>
        <p:xfrm>
          <a:off x="1971675" y="1400175"/>
          <a:ext cx="3238500" cy="3171825"/>
        </p:xfrm>
        <a:graphic>
          <a:graphicData uri="http://schemas.openxmlformats.org/drawingml/2006/table">
            <a:tbl>
              <a:tblPr/>
              <a:tblGrid>
                <a:gridCol w="3238500"/>
              </a:tblGrid>
              <a:tr h="31718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nl-NL" altLang="en-US" sz="1000" b="1" i="0" u="none" strike="noStrike" cap="none" normalizeH="0" baseline="0">
                          <a:ln>
                            <a:noFill/>
                          </a:ln>
                          <a:solidFill>
                            <a:srgbClr val="000000"/>
                          </a:solidFill>
                          <a:effectLst/>
                          <a:latin typeface="Verdana" charset="0"/>
                        </a:rPr>
                        <a:t/>
                      </a:r>
                      <a:br>
                        <a:rPr kumimoji="1" lang="nl-NL" altLang="en-US" sz="1000" b="1" i="0" u="none" strike="noStrike" cap="none" normalizeH="0" baseline="0">
                          <a:ln>
                            <a:noFill/>
                          </a:ln>
                          <a:solidFill>
                            <a:srgbClr val="000000"/>
                          </a:solidFill>
                          <a:effectLst/>
                          <a:latin typeface="Verdana" charset="0"/>
                        </a:rPr>
                      </a:br>
                      <a:r>
                        <a:rPr kumimoji="1" lang="nl-NL" altLang="en-US" sz="1200" b="1" i="0" u="none" strike="noStrike" cap="none" normalizeH="0" baseline="0">
                          <a:ln>
                            <a:noFill/>
                          </a:ln>
                          <a:solidFill>
                            <a:srgbClr val="000000"/>
                          </a:solidFill>
                          <a:effectLst/>
                          <a:latin typeface="Verdana" charset="0"/>
                        </a:rPr>
                        <a:t>Biology</a:t>
                      </a:r>
                      <a:endParaRPr kumimoji="1" lang="en-US" altLang="en-US" sz="1200" b="0" i="0" u="none" strike="noStrike" cap="none" normalizeH="0" baseline="0">
                        <a:ln>
                          <a:noFill/>
                        </a:ln>
                        <a:solidFill>
                          <a:srgbClr val="000000"/>
                        </a:solidFill>
                        <a:effectLst/>
                        <a:latin typeface="Verdana"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GB" altLang="en-US" sz="1200" b="0" i="0" u="none" strike="noStrike" cap="none" normalizeH="0" baseline="0">
                          <a:ln>
                            <a:noFill/>
                          </a:ln>
                          <a:solidFill>
                            <a:srgbClr val="000000"/>
                          </a:solidFill>
                          <a:effectLst/>
                          <a:latin typeface="Verdana" charset="0"/>
                        </a:rPr>
                        <a:t>Parasitoid development from egg to adult takes about 3 weeks at a temperature of 77°F. Full development of the parasitoid is inside the mealybug. Adult parasitoids feed themselves by piercing young instars of the mealybugs and sucking from their bodies. By doing this they can extend their lifespan to about 2 months.  This feeding behaviour kills the young mealybug-instars.</a:t>
                      </a:r>
                    </a:p>
                    <a:p>
                      <a:pPr marL="0" marR="0" lvl="0" indent="0" algn="l" defTabSz="914400" rtl="0" eaLnBrk="0" fontAlgn="base" latinLnBrk="0" hangingPunct="0">
                        <a:lnSpc>
                          <a:spcPct val="100000"/>
                        </a:lnSpc>
                        <a:spcBef>
                          <a:spcPct val="0"/>
                        </a:spcBef>
                        <a:spcAft>
                          <a:spcPct val="0"/>
                        </a:spcAft>
                        <a:buClrTx/>
                        <a:buSzTx/>
                        <a:buFontTx/>
                        <a:buNone/>
                        <a:tabLst/>
                      </a:pPr>
                      <a:r>
                        <a:rPr kumimoji="1" lang="en-GB" altLang="en-US" sz="1200" b="1" i="0" u="none" strike="noStrike" cap="none" normalizeH="0" baseline="0">
                          <a:ln>
                            <a:noFill/>
                          </a:ln>
                          <a:solidFill>
                            <a:srgbClr val="000000"/>
                          </a:solidFill>
                          <a:effectLst/>
                          <a:latin typeface="Verdana" charset="0"/>
                        </a:rPr>
                        <a:t>Storage:</a:t>
                      </a:r>
                    </a:p>
                    <a:p>
                      <a:pPr marL="0" marR="0" lvl="0" indent="0" algn="l" defTabSz="914400" rtl="0" eaLnBrk="0" fontAlgn="base" latinLnBrk="0" hangingPunct="0">
                        <a:lnSpc>
                          <a:spcPct val="100000"/>
                        </a:lnSpc>
                        <a:spcBef>
                          <a:spcPct val="0"/>
                        </a:spcBef>
                        <a:spcAft>
                          <a:spcPct val="0"/>
                        </a:spcAft>
                        <a:buClrTx/>
                        <a:buSzTx/>
                        <a:buFontTx/>
                        <a:buNone/>
                        <a:tabLst/>
                      </a:pPr>
                      <a:r>
                        <a:rPr kumimoji="1" lang="en-GB" altLang="en-US" sz="1200" b="0" i="0" u="none" strike="noStrike" cap="none" normalizeH="0" baseline="0">
                          <a:ln>
                            <a:noFill/>
                          </a:ln>
                          <a:solidFill>
                            <a:srgbClr val="000000"/>
                          </a:solidFill>
                          <a:effectLst/>
                          <a:latin typeface="Verdana" charset="0"/>
                        </a:rPr>
                        <a:t>2 days at 50-59 degrees F.</a:t>
                      </a:r>
                      <a:endParaRPr kumimoji="1" lang="en-GB" altLang="en-US" sz="1200" b="0" i="0" u="none" strike="noStrike" cap="none" normalizeH="0" baseline="0">
                        <a:ln>
                          <a:noFill/>
                        </a:ln>
                        <a:solidFill>
                          <a:schemeClr val="tx1"/>
                        </a:solidFill>
                        <a:effectLst/>
                        <a:latin typeface="Times New Roman" charset="0"/>
                      </a:endParaRPr>
                    </a:p>
                  </a:txBody>
                  <a:tcP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r>
            </a:tbl>
          </a:graphicData>
        </a:graphic>
      </p:graphicFrame>
      <p:sp>
        <p:nvSpPr>
          <p:cNvPr id="91158" name="Rectangle 22"/>
          <p:cNvSpPr>
            <a:spLocks noChangeArrowheads="1"/>
          </p:cNvSpPr>
          <p:nvPr/>
        </p:nvSpPr>
        <p:spPr bwMode="auto">
          <a:xfrm>
            <a:off x="3635375" y="556101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www.entocare.nl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r>
              <a:rPr lang="en-US" altLang="en-US"/>
              <a:t>Beneficial Bacteria</a:t>
            </a:r>
          </a:p>
        </p:txBody>
      </p:sp>
      <p:sp>
        <p:nvSpPr>
          <p:cNvPr id="93189" name="Rectangle 5"/>
          <p:cNvSpPr>
            <a:spLocks noGrp="1" noChangeArrowheads="1"/>
          </p:cNvSpPr>
          <p:nvPr>
            <p:ph type="body" idx="1"/>
          </p:nvPr>
        </p:nvSpPr>
        <p:spPr/>
        <p:txBody>
          <a:bodyPr/>
          <a:lstStyle/>
          <a:p>
            <a:pPr>
              <a:lnSpc>
                <a:spcPct val="90000"/>
              </a:lnSpc>
            </a:pPr>
            <a:r>
              <a:rPr lang="en-US" altLang="en-US" sz="2400" b="1" i="1">
                <a:effectLst>
                  <a:outerShdw blurRad="38100" dist="38100" dir="2700000" algn="tl">
                    <a:srgbClr val="FFFFFF"/>
                  </a:outerShdw>
                </a:effectLst>
              </a:rPr>
              <a:t>Agrobacterium  radiobacter </a:t>
            </a:r>
            <a:r>
              <a:rPr lang="en-US" altLang="en-US" sz="2400" b="1">
                <a:effectLst>
                  <a:outerShdw blurRad="38100" dist="38100" dir="2700000" algn="tl">
                    <a:srgbClr val="FFFFFF"/>
                  </a:outerShdw>
                </a:effectLst>
              </a:rPr>
              <a:t> (K84)</a:t>
            </a:r>
          </a:p>
          <a:p>
            <a:pPr lvl="1">
              <a:lnSpc>
                <a:spcPct val="90000"/>
              </a:lnSpc>
            </a:pPr>
            <a:r>
              <a:rPr lang="en-US" altLang="en-US" sz="1600">
                <a:effectLst>
                  <a:outerShdw blurRad="38100" dist="38100" dir="2700000" algn="tl">
                    <a:srgbClr val="FFFFFF"/>
                  </a:outerShdw>
                </a:effectLst>
              </a:rPr>
              <a:t>GALLTROL - A</a:t>
            </a:r>
            <a:r>
              <a:rPr lang="en-US" altLang="en-US" sz="1600"/>
              <a:t> Controls Crown Gall by out-competing A. tumefaciens</a:t>
            </a:r>
            <a:endParaRPr lang="en-US" altLang="en-US" sz="1600" b="1" i="1">
              <a:effectLst>
                <a:outerShdw blurRad="38100" dist="38100" dir="2700000" algn="tl">
                  <a:srgbClr val="FFFFFF"/>
                </a:outerShdw>
              </a:effectLst>
            </a:endParaRPr>
          </a:p>
          <a:p>
            <a:pPr>
              <a:lnSpc>
                <a:spcPct val="90000"/>
              </a:lnSpc>
            </a:pPr>
            <a:r>
              <a:rPr lang="en-US" altLang="en-US" sz="2400" b="1" i="1">
                <a:effectLst>
                  <a:outerShdw blurRad="38100" dist="38100" dir="2700000" algn="tl">
                    <a:srgbClr val="FFFFFF"/>
                  </a:outerShdw>
                </a:effectLst>
              </a:rPr>
              <a:t> Bacillus  subtilis</a:t>
            </a:r>
            <a:r>
              <a:rPr lang="en-US" altLang="en-US" sz="2400" b="1">
                <a:effectLst>
                  <a:outerShdw blurRad="38100" dist="38100" dir="2700000" algn="tl">
                    <a:srgbClr val="FFFFFF"/>
                  </a:outerShdw>
                </a:effectLst>
              </a:rPr>
              <a:t>   (GB03)</a:t>
            </a:r>
          </a:p>
          <a:p>
            <a:pPr lvl="1">
              <a:lnSpc>
                <a:spcPct val="90000"/>
              </a:lnSpc>
            </a:pPr>
            <a:r>
              <a:rPr lang="en-US" altLang="en-US" sz="2000">
                <a:effectLst>
                  <a:outerShdw blurRad="38100" dist="38100" dir="2700000" algn="tl">
                    <a:srgbClr val="FFFFFF"/>
                  </a:outerShdw>
                </a:effectLst>
              </a:rPr>
              <a:t>4 strains available (specific to soil or foliar applications) Powdery mildew, peach rot</a:t>
            </a:r>
          </a:p>
          <a:p>
            <a:pPr>
              <a:lnSpc>
                <a:spcPct val="90000"/>
              </a:lnSpc>
            </a:pPr>
            <a:r>
              <a:rPr lang="en-US" altLang="en-US" sz="2400" b="1" i="1">
                <a:effectLst>
                  <a:outerShdw blurRad="38100" dist="38100" dir="2700000" algn="tl">
                    <a:srgbClr val="FFFFFF"/>
                  </a:outerShdw>
                </a:effectLst>
              </a:rPr>
              <a:t> Bacillus  thuringiensis</a:t>
            </a:r>
          </a:p>
          <a:p>
            <a:pPr lvl="1">
              <a:lnSpc>
                <a:spcPct val="90000"/>
              </a:lnSpc>
            </a:pPr>
            <a:r>
              <a:rPr lang="en-US" altLang="en-US" sz="2000">
                <a:effectLst>
                  <a:outerShdw blurRad="38100" dist="38100" dir="2700000" algn="tl">
                    <a:srgbClr val="FFFFFF"/>
                  </a:outerShdw>
                </a:effectLst>
              </a:rPr>
              <a:t>B.t. aizawai (B.t.a.)-wax moth larvae in honeycombs</a:t>
            </a:r>
          </a:p>
          <a:p>
            <a:pPr lvl="1">
              <a:lnSpc>
                <a:spcPct val="90000"/>
              </a:lnSpc>
            </a:pPr>
            <a:r>
              <a:rPr lang="en-US" altLang="en-US" sz="2000">
                <a:effectLst>
                  <a:outerShdw blurRad="38100" dist="38100" dir="2700000" algn="tl">
                    <a:srgbClr val="FFFFFF"/>
                  </a:outerShdw>
                </a:effectLst>
              </a:rPr>
              <a:t>B.t. israelensis (B.t.i.) is effective against mosquitoes</a:t>
            </a:r>
          </a:p>
          <a:p>
            <a:pPr lvl="1">
              <a:lnSpc>
                <a:spcPct val="90000"/>
              </a:lnSpc>
            </a:pPr>
            <a:r>
              <a:rPr lang="en-US" altLang="en-US" sz="2000">
                <a:effectLst>
                  <a:outerShdw blurRad="38100" dist="38100" dir="2700000" algn="tl">
                    <a:srgbClr val="FFFFFF"/>
                  </a:outerShdw>
                </a:effectLst>
              </a:rPr>
              <a:t>B.t. kurstaki (B.t.k.)-lepidopterous insects</a:t>
            </a:r>
          </a:p>
          <a:p>
            <a:pPr lvl="1">
              <a:lnSpc>
                <a:spcPct val="90000"/>
              </a:lnSpc>
            </a:pPr>
            <a:r>
              <a:rPr lang="en-US" altLang="en-US" sz="2000">
                <a:effectLst>
                  <a:outerShdw blurRad="38100" dist="38100" dir="2700000" algn="tl">
                    <a:srgbClr val="FFFFFF"/>
                  </a:outerShdw>
                </a:effectLst>
              </a:rPr>
              <a:t>B.t. san diego- boll weevil. </a:t>
            </a:r>
            <a:r>
              <a:rPr lang="en-US" altLang="en-US" sz="2000"/>
              <a:t> </a:t>
            </a:r>
            <a:endParaRPr lang="en-US" altLang="en-US" sz="2000" b="1" i="1">
              <a:effectLst>
                <a:outerShdw blurRad="38100" dist="38100" dir="2700000" algn="tl">
                  <a:srgbClr val="FFFFFF"/>
                </a:outerShdw>
              </a:effectLst>
            </a:endParaRPr>
          </a:p>
          <a:p>
            <a:pPr>
              <a:lnSpc>
                <a:spcPct val="90000"/>
              </a:lnSpc>
            </a:pPr>
            <a:r>
              <a:rPr lang="en-US" altLang="en-US" sz="2400">
                <a:effectLst>
                  <a:outerShdw blurRad="38100" dist="38100" dir="2700000" algn="tl">
                    <a:srgbClr val="FFFFFF"/>
                  </a:outerShdw>
                </a:effectLst>
              </a:rPr>
              <a:t>Streptomyces griseus</a:t>
            </a:r>
            <a:r>
              <a:rPr lang="en-US" altLang="en-US" sz="2400"/>
              <a:t> – (streptomycin)</a:t>
            </a:r>
          </a:p>
          <a:p>
            <a:pPr lvl="1">
              <a:lnSpc>
                <a:spcPct val="90000"/>
              </a:lnSpc>
            </a:pPr>
            <a:r>
              <a:rPr lang="en-US" altLang="en-US" sz="2000">
                <a:effectLst>
                  <a:outerShdw blurRad="38100" dist="38100" dir="2700000" algn="tl">
                    <a:srgbClr val="FFFFFF"/>
                  </a:outerShdw>
                </a:effectLst>
              </a:rPr>
              <a:t>Agri Mycin – (1958) Fireblight</a:t>
            </a:r>
          </a:p>
          <a:p>
            <a:pPr>
              <a:lnSpc>
                <a:spcPct val="90000"/>
              </a:lnSpc>
            </a:pPr>
            <a:endParaRPr lang="en-US" altLang="en-US" sz="2400" b="1">
              <a:effectLst>
                <a:outerShdw blurRad="38100" dist="38100" dir="2700000" algn="tl">
                  <a:srgbClr val="FFFFFF"/>
                </a:outerShdw>
              </a:effectLst>
            </a:endParaRPr>
          </a:p>
          <a:p>
            <a:pPr>
              <a:lnSpc>
                <a:spcPct val="90000"/>
              </a:lnSpc>
            </a:pPr>
            <a:endParaRPr lang="en-US" alt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lstStyle/>
          <a:p>
            <a:r>
              <a:rPr lang="en-US" altLang="en-US"/>
              <a:t>Beneficial Fungi</a:t>
            </a:r>
          </a:p>
        </p:txBody>
      </p:sp>
      <p:sp>
        <p:nvSpPr>
          <p:cNvPr id="94213" name="Rectangle 5"/>
          <p:cNvSpPr>
            <a:spLocks noGrp="1" noChangeArrowheads="1"/>
          </p:cNvSpPr>
          <p:nvPr>
            <p:ph type="body" idx="1"/>
          </p:nvPr>
        </p:nvSpPr>
        <p:spPr/>
        <p:txBody>
          <a:bodyPr/>
          <a:lstStyle/>
          <a:p>
            <a:pPr>
              <a:lnSpc>
                <a:spcPct val="80000"/>
              </a:lnSpc>
            </a:pPr>
            <a:r>
              <a:rPr lang="en-US" altLang="en-US" sz="2400" b="1" i="1">
                <a:effectLst>
                  <a:outerShdw blurRad="38100" dist="38100" dir="2700000" algn="tl">
                    <a:srgbClr val="FFFFFF"/>
                  </a:outerShdw>
                </a:effectLst>
              </a:rPr>
              <a:t>Beauveria  bassiana</a:t>
            </a:r>
          </a:p>
          <a:p>
            <a:pPr lvl="1">
              <a:lnSpc>
                <a:spcPct val="80000"/>
              </a:lnSpc>
            </a:pPr>
            <a:r>
              <a:rPr lang="en-US" altLang="en-US" sz="2000" b="1" i="1"/>
              <a:t>Botanigard, Naturalis - </a:t>
            </a:r>
            <a:r>
              <a:rPr lang="en-US" altLang="en-US" sz="1800"/>
              <a:t>is a fungus which grows directly through the cuticle to the inner body of their host. Here the fungus proliferates throughout the insect's body, producing toxins and draining the insect of nutrients, eventually killing it. (mites, thrips, whitefly, aphids, caterpillars, mealybugs, fungus gnats)</a:t>
            </a:r>
            <a:r>
              <a:rPr lang="en-US" altLang="en-US"/>
              <a:t> </a:t>
            </a:r>
            <a:endParaRPr lang="en-US" altLang="en-US" sz="2000" b="1" i="1">
              <a:effectLst>
                <a:outerShdw blurRad="38100" dist="38100" dir="2700000" algn="tl">
                  <a:srgbClr val="FFFFFF"/>
                </a:outerShdw>
              </a:effectLst>
            </a:endParaRPr>
          </a:p>
          <a:p>
            <a:pPr>
              <a:lnSpc>
                <a:spcPct val="80000"/>
              </a:lnSpc>
            </a:pPr>
            <a:r>
              <a:rPr lang="en-US" altLang="en-US" sz="2000" b="1" i="1">
                <a:effectLst>
                  <a:outerShdw blurRad="38100" dist="38100" dir="2700000" algn="tl">
                    <a:srgbClr val="FFFFFF"/>
                  </a:outerShdw>
                </a:effectLst>
              </a:rPr>
              <a:t>Myrothecium verrucaria</a:t>
            </a:r>
            <a:r>
              <a:rPr lang="en-US" altLang="en-US" sz="2000"/>
              <a:t> – Kudzu &amp; Sicklepod Control</a:t>
            </a:r>
          </a:p>
          <a:p>
            <a:pPr>
              <a:lnSpc>
                <a:spcPct val="80000"/>
              </a:lnSpc>
            </a:pPr>
            <a:r>
              <a:rPr lang="en-US" altLang="en-US" sz="2000" b="1" i="1">
                <a:effectLst>
                  <a:outerShdw blurRad="38100" dist="38100" dir="2700000" algn="tl">
                    <a:srgbClr val="FFFFFF"/>
                  </a:outerShdw>
                </a:effectLst>
              </a:rPr>
              <a:t>Colletotrichum gloeosporiodes</a:t>
            </a:r>
            <a:r>
              <a:rPr lang="en-US" altLang="en-US" sz="2000" b="1">
                <a:effectLst>
                  <a:outerShdw blurRad="38100" dist="38100" dir="2700000" algn="tl">
                    <a:srgbClr val="FFFFFF"/>
                  </a:outerShdw>
                </a:effectLst>
              </a:rPr>
              <a:t> </a:t>
            </a:r>
            <a:r>
              <a:rPr lang="en-US" altLang="en-US" sz="2000"/>
              <a:t> </a:t>
            </a:r>
            <a:br>
              <a:rPr lang="en-US" altLang="en-US" sz="2000"/>
            </a:br>
            <a:endParaRPr lang="en-US" altLang="en-US" sz="2000" b="1">
              <a:effectLst>
                <a:outerShdw blurRad="38100" dist="38100" dir="2700000" algn="tl">
                  <a:srgbClr val="FFFFFF"/>
                </a:outerShdw>
              </a:effectLst>
            </a:endParaRPr>
          </a:p>
          <a:p>
            <a:pPr>
              <a:lnSpc>
                <a:spcPct val="80000"/>
              </a:lnSpc>
            </a:pPr>
            <a:r>
              <a:rPr lang="en-US" altLang="en-US" sz="2400" b="1" i="1">
                <a:effectLst>
                  <a:outerShdw blurRad="38100" dist="38100" dir="2700000" algn="tl">
                    <a:srgbClr val="FFFFFF"/>
                  </a:outerShdw>
                </a:effectLst>
              </a:rPr>
              <a:t>Trichoderma  harzianum</a:t>
            </a:r>
            <a:r>
              <a:rPr lang="en-US" altLang="en-US" sz="2400" b="1">
                <a:effectLst>
                  <a:outerShdw blurRad="38100" dist="38100" dir="2700000" algn="tl">
                    <a:srgbClr val="FFFFFF"/>
                  </a:outerShdw>
                </a:effectLst>
              </a:rPr>
              <a:t>  (T-22)</a:t>
            </a:r>
          </a:p>
          <a:p>
            <a:pPr lvl="1">
              <a:lnSpc>
                <a:spcPct val="80000"/>
              </a:lnSpc>
            </a:pPr>
            <a:r>
              <a:rPr lang="en-US" altLang="en-US" sz="2000" b="1">
                <a:effectLst>
                  <a:outerShdw blurRad="38100" dist="38100" dir="2700000" algn="tl">
                    <a:srgbClr val="FFFFFF"/>
                  </a:outerShdw>
                </a:effectLst>
              </a:rPr>
              <a:t>Root Shield, Plant Shield -</a:t>
            </a:r>
            <a:r>
              <a:rPr lang="en-US" altLang="en-US" sz="1800" i="1">
                <a:effectLst>
                  <a:outerShdw blurRad="38100" dist="38100" dir="2700000" algn="tl">
                    <a:srgbClr val="FFFFFF"/>
                  </a:outerShdw>
                </a:effectLst>
              </a:rPr>
              <a:t>Fusarium, Rhizoctonia, Sclerotium, Sclerotinia </a:t>
            </a:r>
            <a:r>
              <a:rPr lang="en-US" altLang="en-US" sz="1800">
                <a:effectLst>
                  <a:outerShdw blurRad="38100" dist="38100" dir="2700000" algn="tl">
                    <a:srgbClr val="FFFFFF"/>
                  </a:outerShdw>
                </a:effectLst>
              </a:rPr>
              <a:t>and </a:t>
            </a:r>
            <a:r>
              <a:rPr lang="en-US" altLang="en-US" sz="1800" i="1">
                <a:effectLst>
                  <a:outerShdw blurRad="38100" dist="38100" dir="2700000" algn="tl">
                    <a:srgbClr val="FFFFFF"/>
                  </a:outerShdw>
                </a:effectLst>
              </a:rPr>
              <a:t>Botrytis</a:t>
            </a:r>
            <a:r>
              <a:rPr lang="en-US" altLang="en-US" sz="1800">
                <a:effectLst>
                  <a:outerShdw blurRad="38100" dist="38100" dir="2700000" algn="tl">
                    <a:srgbClr val="FFFFFF"/>
                  </a:outerShdw>
                </a:effectLst>
              </a:rPr>
              <a:t> species.</a:t>
            </a:r>
            <a:r>
              <a:rPr lang="en-US" altLang="en-US" sz="1800"/>
              <a:t> Mycoparasitic and colonizes rootsystem.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p:txBody>
          <a:bodyPr/>
          <a:lstStyle/>
          <a:p>
            <a:r>
              <a:rPr lang="en-US" altLang="en-US"/>
              <a:t>Beneficial Nematodes</a:t>
            </a:r>
          </a:p>
        </p:txBody>
      </p:sp>
      <p:pic>
        <p:nvPicPr>
          <p:cNvPr id="97285" name="nematodes2.avi">
            <a:hlinkClick r:id="" action="ppaction://media"/>
          </p:cNvPr>
          <p:cNvPicPr>
            <a:picLocks noRot="1"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4789488" y="1709738"/>
            <a:ext cx="4051300" cy="34385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7287" name="Rectangle 7"/>
          <p:cNvSpPr>
            <a:spLocks noChangeArrowheads="1"/>
          </p:cNvSpPr>
          <p:nvPr/>
        </p:nvSpPr>
        <p:spPr bwMode="auto">
          <a:xfrm>
            <a:off x="0" y="186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kumimoji="1" lang="en-US" altLang="en-US" sz="2400">
              <a:latin typeface="Times New Roman" charset="0"/>
            </a:endParaRPr>
          </a:p>
        </p:txBody>
      </p:sp>
      <p:graphicFrame>
        <p:nvGraphicFramePr>
          <p:cNvPr id="97340" name="Group 60"/>
          <p:cNvGraphicFramePr>
            <a:graphicFrameLocks noGrp="1"/>
          </p:cNvGraphicFramePr>
          <p:nvPr/>
        </p:nvGraphicFramePr>
        <p:xfrm>
          <a:off x="0" y="1709738"/>
          <a:ext cx="4695825" cy="3436937"/>
        </p:xfrm>
        <a:graphic>
          <a:graphicData uri="http://schemas.openxmlformats.org/drawingml/2006/table">
            <a:tbl>
              <a:tblPr/>
              <a:tblGrid>
                <a:gridCol w="985838"/>
                <a:gridCol w="1576387"/>
                <a:gridCol w="2133600"/>
              </a:tblGrid>
              <a:tr h="2397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0000"/>
                          </a:solidFill>
                          <a:effectLst/>
                          <a:latin typeface="Times New Roman" charset="0"/>
                          <a:ea typeface="Times New Roman" charset="0"/>
                          <a:cs typeface="Times New Roman" charset="0"/>
                        </a:rPr>
                        <a:t>Ornamentals</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0" u="none" strike="noStrike" cap="none" normalizeH="0" baseline="0">
                          <a:ln>
                            <a:noFill/>
                          </a:ln>
                          <a:solidFill>
                            <a:srgbClr val="000000"/>
                          </a:solidFill>
                          <a:effectLst/>
                          <a:latin typeface="Times New Roman" charset="0"/>
                          <a:ea typeface="Times New Roman" charset="0"/>
                          <a:cs typeface="Times New Roman" charset="0"/>
                        </a:rPr>
                        <a:t>Root weevils</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1" u="none" strike="noStrike" cap="none" normalizeH="0" baseline="0">
                          <a:ln>
                            <a:noFill/>
                          </a:ln>
                          <a:solidFill>
                            <a:srgbClr val="000000"/>
                          </a:solidFill>
                          <a:effectLst/>
                          <a:latin typeface="Times New Roman" charset="0"/>
                          <a:ea typeface="Times New Roman" charset="0"/>
                          <a:cs typeface="Times New Roman" charset="0"/>
                        </a:rPr>
                        <a:t>H. bacteriophora, H. megidis</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cap="flat">
                      <a:noFill/>
                    </a:lnR>
                    <a:lnT cap="flat">
                      <a:noFill/>
                    </a:lnT>
                    <a:lnB>
                      <a:noFill/>
                    </a:lnB>
                    <a:lnTlToBr>
                      <a:noFill/>
                    </a:lnTlToBr>
                    <a:lnBlToTr>
                      <a:noFill/>
                    </a:lnBlToTr>
                    <a:noFill/>
                  </a:tcPr>
                </a:tc>
              </a:tr>
              <a:tr h="2746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0" u="none" strike="noStrike" cap="none" normalizeH="0" baseline="0">
                          <a:ln>
                            <a:noFill/>
                          </a:ln>
                          <a:solidFill>
                            <a:srgbClr val="000000"/>
                          </a:solidFill>
                          <a:effectLst/>
                          <a:latin typeface="Times New Roman" charset="0"/>
                          <a:ea typeface="Times New Roman" charset="0"/>
                          <a:cs typeface="Times New Roman" charset="0"/>
                        </a:rPr>
                        <a:t>Wood borers</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1" u="none" strike="noStrike" cap="none" normalizeH="0" baseline="0">
                          <a:ln>
                            <a:noFill/>
                          </a:ln>
                          <a:solidFill>
                            <a:srgbClr val="000000"/>
                          </a:solidFill>
                          <a:effectLst/>
                          <a:latin typeface="Times New Roman" charset="0"/>
                          <a:ea typeface="Times New Roman" charset="0"/>
                          <a:cs typeface="Times New Roman" charset="0"/>
                        </a:rPr>
                        <a:t>S. carpocapsae, H. bacteriophora</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0" u="none" strike="noStrike" cap="none" normalizeH="0" baseline="0">
                          <a:ln>
                            <a:noFill/>
                          </a:ln>
                          <a:solidFill>
                            <a:srgbClr val="000000"/>
                          </a:solidFill>
                          <a:effectLst/>
                          <a:latin typeface="Times New Roman" charset="0"/>
                          <a:ea typeface="Times New Roman" charset="0"/>
                          <a:cs typeface="Times New Roman" charset="0"/>
                        </a:rPr>
                        <a:t>Fungus gnats</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1" u="none" strike="noStrike" cap="none" normalizeH="0" baseline="0">
                          <a:ln>
                            <a:noFill/>
                          </a:ln>
                          <a:solidFill>
                            <a:srgbClr val="000000"/>
                          </a:solidFill>
                          <a:effectLst/>
                          <a:latin typeface="Times New Roman" charset="0"/>
                          <a:ea typeface="Times New Roman" charset="0"/>
                          <a:cs typeface="Times New Roman" charset="0"/>
                        </a:rPr>
                        <a:t>S. feltiae</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cap="flat">
                      <a:noFill/>
                    </a:lnR>
                    <a:lnT>
                      <a:noFill/>
                    </a:lnT>
                    <a:lnB>
                      <a:noFill/>
                    </a:lnB>
                    <a:lnTlToBr>
                      <a:noFill/>
                    </a:lnTlToBr>
                    <a:lnBlToTr>
                      <a:noFill/>
                    </a:lnBlToTr>
                    <a:noFill/>
                  </a:tcPr>
                </a:tc>
              </a:tr>
              <a:tr h="2397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1" i="0" u="none" strike="noStrike" cap="none" normalizeH="0" baseline="0">
                          <a:ln>
                            <a:noFill/>
                          </a:ln>
                          <a:solidFill>
                            <a:srgbClr val="000000"/>
                          </a:solidFill>
                          <a:effectLst/>
                          <a:latin typeface="Times New Roman" charset="0"/>
                          <a:ea typeface="Times New Roman" charset="0"/>
                          <a:cs typeface="Times New Roman" charset="0"/>
                        </a:rPr>
                        <a:t>Turf</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0" u="none" strike="noStrike" cap="none" normalizeH="0" baseline="0">
                          <a:ln>
                            <a:noFill/>
                          </a:ln>
                          <a:solidFill>
                            <a:srgbClr val="000000"/>
                          </a:solidFill>
                          <a:effectLst/>
                          <a:latin typeface="Times New Roman" charset="0"/>
                          <a:ea typeface="Times New Roman" charset="0"/>
                          <a:cs typeface="Times New Roman" charset="0"/>
                        </a:rPr>
                        <a:t>Scarabs</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1" u="none" strike="noStrike" cap="none" normalizeH="0" baseline="0">
                          <a:ln>
                            <a:noFill/>
                          </a:ln>
                          <a:solidFill>
                            <a:srgbClr val="000000"/>
                          </a:solidFill>
                          <a:effectLst/>
                          <a:latin typeface="Times New Roman" charset="0"/>
                          <a:ea typeface="Times New Roman" charset="0"/>
                          <a:cs typeface="Times New Roman" charset="0"/>
                        </a:rPr>
                        <a:t>H. bacteriophora</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0" u="none" strike="noStrike" cap="none" normalizeH="0" baseline="0">
                          <a:ln>
                            <a:noFill/>
                          </a:ln>
                          <a:solidFill>
                            <a:srgbClr val="000000"/>
                          </a:solidFill>
                          <a:effectLst/>
                          <a:latin typeface="Times New Roman" charset="0"/>
                          <a:ea typeface="Times New Roman" charset="0"/>
                          <a:cs typeface="Times New Roman" charset="0"/>
                        </a:rPr>
                        <a:t>Mole crickets</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1" u="none" strike="noStrike" cap="none" normalizeH="0" baseline="0">
                          <a:ln>
                            <a:noFill/>
                          </a:ln>
                          <a:solidFill>
                            <a:srgbClr val="000000"/>
                          </a:solidFill>
                          <a:effectLst/>
                          <a:latin typeface="Times New Roman" charset="0"/>
                          <a:ea typeface="Times New Roman" charset="0"/>
                          <a:cs typeface="Times New Roman" charset="0"/>
                        </a:rPr>
                        <a:t>S. riobravis, S. scapterisci</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0" u="none" strike="noStrike" cap="none" normalizeH="0" baseline="0">
                          <a:ln>
                            <a:noFill/>
                          </a:ln>
                          <a:solidFill>
                            <a:srgbClr val="000000"/>
                          </a:solidFill>
                          <a:effectLst/>
                          <a:latin typeface="Times New Roman" charset="0"/>
                          <a:ea typeface="Times New Roman" charset="0"/>
                          <a:cs typeface="Times New Roman" charset="0"/>
                        </a:rPr>
                        <a:t>Billbugs</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1" u="none" strike="noStrike" cap="none" normalizeH="0" baseline="0">
                          <a:ln>
                            <a:noFill/>
                          </a:ln>
                          <a:solidFill>
                            <a:srgbClr val="000000"/>
                          </a:solidFill>
                          <a:effectLst/>
                          <a:latin typeface="Times New Roman" charset="0"/>
                          <a:ea typeface="Times New Roman" charset="0"/>
                          <a:cs typeface="Times New Roman" charset="0"/>
                        </a:rPr>
                        <a:t>H. bacteriophora, S. carpocapsae</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cap="flat">
                      <a:noFill/>
                    </a:lnR>
                    <a:lnT>
                      <a:noFill/>
                    </a:lnT>
                    <a:lnB>
                      <a:noFill/>
                    </a:lnB>
                    <a:lnTlToBr>
                      <a:noFill/>
                    </a:lnTlToBr>
                    <a:lnBlToTr>
                      <a:noFill/>
                    </a:lnBlToTr>
                    <a:noFill/>
                  </a:tcPr>
                </a:tc>
              </a:tr>
              <a:tr h="4508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0" u="none" strike="noStrike" cap="none" normalizeH="0" baseline="0">
                          <a:ln>
                            <a:noFill/>
                          </a:ln>
                          <a:solidFill>
                            <a:srgbClr val="000000"/>
                          </a:solidFill>
                          <a:effectLst/>
                          <a:latin typeface="Times New Roman" charset="0"/>
                          <a:ea typeface="Times New Roman" charset="0"/>
                          <a:cs typeface="Times New Roman" charset="0"/>
                        </a:rPr>
                        <a:t>Armyworm, Cutworm,  </a:t>
                      </a:r>
                      <a:br>
                        <a:rPr kumimoji="1" lang="en-US" altLang="en-US" sz="1200" b="0" i="0" u="none" strike="noStrike" cap="none" normalizeH="0" baseline="0">
                          <a:ln>
                            <a:noFill/>
                          </a:ln>
                          <a:solidFill>
                            <a:srgbClr val="000000"/>
                          </a:solidFill>
                          <a:effectLst/>
                          <a:latin typeface="Times New Roman" charset="0"/>
                          <a:ea typeface="Times New Roman" charset="0"/>
                          <a:cs typeface="Times New Roman" charset="0"/>
                        </a:rPr>
                      </a:br>
                      <a:r>
                        <a:rPr kumimoji="1" lang="en-US" altLang="en-US" sz="1200" b="0" i="0" u="none" strike="noStrike" cap="none" normalizeH="0" baseline="0">
                          <a:ln>
                            <a:noFill/>
                          </a:ln>
                          <a:solidFill>
                            <a:srgbClr val="000000"/>
                          </a:solidFill>
                          <a:effectLst/>
                          <a:latin typeface="Times New Roman" charset="0"/>
                          <a:ea typeface="Times New Roman" charset="0"/>
                          <a:cs typeface="Times New Roman" charset="0"/>
                        </a:rPr>
                        <a:t>Webworm</a:t>
                      </a:r>
                      <a:endParaRPr kumimoji="1" lang="en-US" altLang="en-US" sz="2400" b="0" i="0" u="none" strike="noStrike" cap="none" normalizeH="0" baseline="0">
                        <a:ln>
                          <a:noFill/>
                        </a:ln>
                        <a:solidFill>
                          <a:schemeClr val="tx1"/>
                        </a:solidFill>
                        <a:effectLst/>
                        <a:latin typeface="Times New Roman" charset="0"/>
                      </a:endParaRPr>
                    </a:p>
                  </a:txBody>
                  <a:tcPr anchor="ct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en-US" sz="1200" b="0" i="1" u="none" strike="noStrike" cap="none" normalizeH="0" baseline="0">
                          <a:ln>
                            <a:noFill/>
                          </a:ln>
                          <a:solidFill>
                            <a:srgbClr val="000000"/>
                          </a:solidFill>
                          <a:effectLst/>
                          <a:latin typeface="Times New Roman" charset="0"/>
                          <a:ea typeface="Times New Roman" charset="0"/>
                          <a:cs typeface="Times New Roman" charset="0"/>
                        </a:rPr>
                        <a:t>S. carpocapsae</a:t>
                      </a:r>
                      <a:endParaRPr kumimoji="1" lang="en-US" altLang="en-US" sz="2400" b="0" i="0" u="none" strike="noStrike" cap="none" normalizeH="0" baseline="0">
                        <a:ln>
                          <a:noFill/>
                        </a:ln>
                        <a:solidFill>
                          <a:schemeClr val="tx1"/>
                        </a:solidFill>
                        <a:effectLst/>
                        <a:latin typeface="Times New Roman"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039" fill="hold"/>
                                        <p:tgtEl>
                                          <p:spTgt spid="9728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7285"/>
                </p:tgtEl>
              </p:cMediaNode>
            </p:video>
            <p:seq concurrent="1" nextAc="seek">
              <p:cTn id="8" restart="whenNotActive" fill="hold" evtFilter="cancelBubble" nodeType="interactiveSeq">
                <p:stCondLst>
                  <p:cond evt="onClick" delay="0">
                    <p:tgtEl>
                      <p:spTgt spid="972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7285"/>
                                        </p:tgtEl>
                                      </p:cBhvr>
                                    </p:cmd>
                                  </p:childTnLst>
                                </p:cTn>
                              </p:par>
                            </p:childTnLst>
                          </p:cTn>
                        </p:par>
                      </p:childTnLst>
                    </p:cTn>
                  </p:par>
                </p:childTnLst>
              </p:cTn>
              <p:nextCondLst>
                <p:cond evt="onClick" delay="0">
                  <p:tgtEl>
                    <p:spTgt spid="9728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4000"/>
              <a:t>Now lets look at a Scouting Program</a:t>
            </a:r>
          </a:p>
        </p:txBody>
      </p:sp>
      <p:pic>
        <p:nvPicPr>
          <p:cNvPr id="110596" name="Picture 4" descr="scout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67025" y="1676400"/>
            <a:ext cx="52927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ea typeface="Times New Roman" charset="0"/>
                <a:cs typeface="Times New Roman" charset="0"/>
              </a:rPr>
              <a:t>Scouting</a:t>
            </a:r>
            <a:r>
              <a:rPr lang="en-US" altLang="en-US"/>
              <a:t> </a:t>
            </a:r>
          </a:p>
        </p:txBody>
      </p:sp>
      <p:sp>
        <p:nvSpPr>
          <p:cNvPr id="49155" name="Rectangle 3"/>
          <p:cNvSpPr>
            <a:spLocks noGrp="1" noChangeArrowheads="1"/>
          </p:cNvSpPr>
          <p:nvPr>
            <p:ph type="body" sz="half" idx="1"/>
          </p:nvPr>
        </p:nvSpPr>
        <p:spPr>
          <a:xfrm>
            <a:off x="1905000" y="1676400"/>
            <a:ext cx="3436938" cy="4724400"/>
          </a:xfrm>
        </p:spPr>
        <p:txBody>
          <a:bodyPr/>
          <a:lstStyle/>
          <a:p>
            <a:r>
              <a:rPr lang="en-US" altLang="en-US" sz="2800">
                <a:ea typeface="Times New Roman" charset="0"/>
                <a:cs typeface="Times New Roman" charset="0"/>
              </a:rPr>
              <a:t>The routine monitoring of a crop to aid in early detection of an insect, disease or other problem.</a:t>
            </a:r>
          </a:p>
        </p:txBody>
      </p:sp>
      <p:pic>
        <p:nvPicPr>
          <p:cNvPr id="49157" name="Picture 5" descr="scout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94350" y="1943100"/>
            <a:ext cx="3195638" cy="2706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ea typeface="Times New Roman" charset="0"/>
                <a:cs typeface="Times New Roman" charset="0"/>
              </a:rPr>
              <a:t>Benefits of Scouting</a:t>
            </a:r>
            <a:r>
              <a:rPr lang="en-US" altLang="en-US"/>
              <a:t> </a:t>
            </a:r>
          </a:p>
        </p:txBody>
      </p:sp>
      <p:sp>
        <p:nvSpPr>
          <p:cNvPr id="50179" name="Rectangle 3"/>
          <p:cNvSpPr>
            <a:spLocks noGrp="1" noChangeArrowheads="1"/>
          </p:cNvSpPr>
          <p:nvPr>
            <p:ph type="body" idx="1"/>
          </p:nvPr>
        </p:nvSpPr>
        <p:spPr/>
        <p:txBody>
          <a:bodyPr/>
          <a:lstStyle/>
          <a:p>
            <a:r>
              <a:rPr lang="en-US" altLang="en-US">
                <a:ea typeface="Times New Roman" charset="0"/>
                <a:cs typeface="Times New Roman" charset="0"/>
              </a:rPr>
              <a:t>More efficient pest management program</a:t>
            </a:r>
          </a:p>
          <a:p>
            <a:r>
              <a:rPr lang="en-US" altLang="en-US">
                <a:ea typeface="Times New Roman" charset="0"/>
                <a:cs typeface="Times New Roman" charset="0"/>
              </a:rPr>
              <a:t>Apply only when needed</a:t>
            </a:r>
          </a:p>
          <a:p>
            <a:r>
              <a:rPr lang="en-US" altLang="en-US">
                <a:ea typeface="Times New Roman" charset="0"/>
                <a:cs typeface="Times New Roman" charset="0"/>
              </a:rPr>
              <a:t>Appropriate chemical for the pests present and its life cycle</a:t>
            </a:r>
            <a:r>
              <a:rPr lang="en-US" altLang="en-US"/>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ea typeface="Times New Roman" charset="0"/>
                <a:cs typeface="Times New Roman" charset="0"/>
              </a:rPr>
              <a:t>More Benefits</a:t>
            </a:r>
            <a:r>
              <a:rPr lang="en-US" altLang="en-US"/>
              <a:t> </a:t>
            </a:r>
          </a:p>
        </p:txBody>
      </p:sp>
      <p:sp>
        <p:nvSpPr>
          <p:cNvPr id="51203" name="Rectangle 3"/>
          <p:cNvSpPr>
            <a:spLocks noGrp="1" noChangeArrowheads="1"/>
          </p:cNvSpPr>
          <p:nvPr>
            <p:ph type="body" sz="half" idx="1"/>
          </p:nvPr>
        </p:nvSpPr>
        <p:spPr>
          <a:xfrm>
            <a:off x="1905000" y="1676400"/>
            <a:ext cx="3436938" cy="4724400"/>
          </a:xfrm>
        </p:spPr>
        <p:txBody>
          <a:bodyPr/>
          <a:lstStyle/>
          <a:p>
            <a:pPr marL="685800" indent="-685800">
              <a:lnSpc>
                <a:spcPct val="90000"/>
              </a:lnSpc>
              <a:buFontTx/>
              <a:buNone/>
            </a:pPr>
            <a:r>
              <a:rPr lang="en-US" altLang="en-US" sz="2000">
                <a:ea typeface="Times New Roman" charset="0"/>
                <a:cs typeface="Times New Roman" charset="0"/>
              </a:rPr>
              <a:t>Can detect lack of control due to:</a:t>
            </a:r>
          </a:p>
          <a:p>
            <a:pPr marL="685800" indent="-685800">
              <a:lnSpc>
                <a:spcPct val="90000"/>
              </a:lnSpc>
              <a:buFontTx/>
              <a:buAutoNum type="arabicPeriod"/>
            </a:pPr>
            <a:r>
              <a:rPr lang="en-US" altLang="en-US" sz="2000">
                <a:ea typeface="Times New Roman" charset="0"/>
                <a:cs typeface="Times New Roman" charset="0"/>
              </a:rPr>
              <a:t>Poor coverage</a:t>
            </a:r>
          </a:p>
          <a:p>
            <a:pPr marL="685800" indent="-685800">
              <a:lnSpc>
                <a:spcPct val="90000"/>
              </a:lnSpc>
              <a:buFontTx/>
              <a:buAutoNum type="arabicPeriod"/>
            </a:pPr>
            <a:r>
              <a:rPr lang="en-US" altLang="en-US" sz="2000">
                <a:ea typeface="Times New Roman" charset="0"/>
                <a:cs typeface="Times New Roman" charset="0"/>
              </a:rPr>
              <a:t>Improper chemical selection</a:t>
            </a:r>
          </a:p>
          <a:p>
            <a:pPr marL="685800" indent="-685800">
              <a:lnSpc>
                <a:spcPct val="90000"/>
              </a:lnSpc>
              <a:buFontTx/>
              <a:buAutoNum type="arabicPeriod"/>
            </a:pPr>
            <a:r>
              <a:rPr lang="en-US" altLang="en-US" sz="2000">
                <a:ea typeface="Times New Roman" charset="0"/>
                <a:cs typeface="Times New Roman" charset="0"/>
              </a:rPr>
              <a:t>Possible resistance developed</a:t>
            </a:r>
          </a:p>
          <a:p>
            <a:pPr marL="685800" indent="-685800">
              <a:lnSpc>
                <a:spcPct val="90000"/>
              </a:lnSpc>
              <a:buFontTx/>
              <a:buAutoNum type="arabicPeriod"/>
            </a:pPr>
            <a:r>
              <a:rPr lang="en-US" altLang="en-US" sz="2000">
                <a:ea typeface="Times New Roman" charset="0"/>
                <a:cs typeface="Times New Roman" charset="0"/>
              </a:rPr>
              <a:t>Mortality time frames differ 		      with each pesticide</a:t>
            </a:r>
          </a:p>
          <a:p>
            <a:pPr marL="685800" indent="-685800">
              <a:lnSpc>
                <a:spcPct val="90000"/>
              </a:lnSpc>
            </a:pPr>
            <a:endParaRPr lang="en-US" altLang="en-US" sz="2000"/>
          </a:p>
        </p:txBody>
      </p:sp>
      <p:pic>
        <p:nvPicPr>
          <p:cNvPr id="51205" name="Picture 5" descr="091100peep"/>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0000" y="2017713"/>
            <a:ext cx="3405188" cy="325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ea typeface="Times New Roman" charset="0"/>
                <a:cs typeface="Times New Roman" charset="0"/>
              </a:rPr>
              <a:t>Even More Benefits</a:t>
            </a:r>
            <a:r>
              <a:rPr lang="en-US" altLang="en-US"/>
              <a:t> </a:t>
            </a:r>
          </a:p>
        </p:txBody>
      </p:sp>
      <p:sp>
        <p:nvSpPr>
          <p:cNvPr id="55299" name="Rectangle 3"/>
          <p:cNvSpPr>
            <a:spLocks noGrp="1" noChangeArrowheads="1"/>
          </p:cNvSpPr>
          <p:nvPr>
            <p:ph type="body" idx="1"/>
          </p:nvPr>
        </p:nvSpPr>
        <p:spPr>
          <a:xfrm>
            <a:off x="1868488" y="1762125"/>
            <a:ext cx="6581775" cy="4114800"/>
          </a:xfrm>
        </p:spPr>
        <p:txBody>
          <a:bodyPr/>
          <a:lstStyle/>
          <a:p>
            <a:pPr>
              <a:buFontTx/>
              <a:buNone/>
            </a:pPr>
            <a:r>
              <a:rPr lang="en-US" altLang="en-US" sz="2800">
                <a:ea typeface="Times New Roman" charset="0"/>
                <a:cs typeface="Times New Roman" charset="0"/>
              </a:rPr>
              <a:t>1 – Allow the use of Biologicals</a:t>
            </a:r>
          </a:p>
          <a:p>
            <a:pPr>
              <a:buFontTx/>
              <a:buNone/>
            </a:pPr>
            <a:r>
              <a:rPr lang="en-US" altLang="en-US" sz="2800">
                <a:ea typeface="Times New Roman" charset="0"/>
                <a:cs typeface="Times New Roman" charset="0"/>
              </a:rPr>
              <a:t>2 – Detect phytotoxicity</a:t>
            </a:r>
          </a:p>
          <a:p>
            <a:pPr>
              <a:buFontTx/>
              <a:buNone/>
            </a:pPr>
            <a:r>
              <a:rPr lang="en-US" altLang="en-US" sz="2800">
                <a:ea typeface="Times New Roman" charset="0"/>
                <a:cs typeface="Times New Roman" charset="0"/>
              </a:rPr>
              <a:t>3 – Timely sample submission</a:t>
            </a:r>
          </a:p>
          <a:p>
            <a:pPr>
              <a:buFontTx/>
              <a:buNone/>
            </a:pPr>
            <a:r>
              <a:rPr lang="en-US" altLang="en-US" sz="2800">
                <a:ea typeface="Times New Roman" charset="0"/>
                <a:cs typeface="Times New Roman" charset="0"/>
              </a:rPr>
              <a:t>4 – True sense of security</a:t>
            </a:r>
          </a:p>
          <a:p>
            <a:pPr>
              <a:buFontTx/>
              <a:buNone/>
            </a:pPr>
            <a:r>
              <a:rPr lang="en-US" altLang="en-US" sz="2800">
                <a:ea typeface="Times New Roman" charset="0"/>
                <a:cs typeface="Times New Roman" charset="0"/>
              </a:rPr>
              <a:t>5 – Allows you to be a good steward of the environment while promoting a positive image of agriculture to the general public.</a:t>
            </a:r>
            <a:r>
              <a:rPr lang="en-US" altLang="en-US" sz="28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IPM and Scouting</a:t>
            </a:r>
          </a:p>
        </p:txBody>
      </p:sp>
      <p:sp>
        <p:nvSpPr>
          <p:cNvPr id="114691" name="Rectangle 3"/>
          <p:cNvSpPr>
            <a:spLocks noGrp="1" noChangeArrowheads="1"/>
          </p:cNvSpPr>
          <p:nvPr>
            <p:ph type="body" idx="1"/>
          </p:nvPr>
        </p:nvSpPr>
        <p:spPr/>
        <p:txBody>
          <a:bodyPr/>
          <a:lstStyle/>
          <a:p>
            <a:r>
              <a:rPr lang="en-US" altLang="en-US"/>
              <a:t>Brief Overview of IPM</a:t>
            </a:r>
          </a:p>
          <a:p>
            <a:r>
              <a:rPr lang="en-US" altLang="en-US"/>
              <a:t>Nursery Scouting Methods &amp; Tools</a:t>
            </a:r>
          </a:p>
          <a:p>
            <a:r>
              <a:rPr lang="en-US" altLang="en-US"/>
              <a:t>Landscape Scouting Decision Model</a:t>
            </a:r>
          </a:p>
          <a:p>
            <a:r>
              <a:rPr lang="en-US" altLang="en-US"/>
              <a:t>Scouting Exercise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ea typeface="Times New Roman" charset="0"/>
                <a:cs typeface="Times New Roman" charset="0"/>
              </a:rPr>
              <a:t>Myths of IPM’s</a:t>
            </a:r>
            <a:r>
              <a:rPr lang="en-US" altLang="en-US"/>
              <a:t> </a:t>
            </a:r>
          </a:p>
        </p:txBody>
      </p:sp>
      <p:sp>
        <p:nvSpPr>
          <p:cNvPr id="53251" name="Rectangle 3"/>
          <p:cNvSpPr>
            <a:spLocks noGrp="1" noChangeArrowheads="1"/>
          </p:cNvSpPr>
          <p:nvPr>
            <p:ph type="body" idx="1"/>
          </p:nvPr>
        </p:nvSpPr>
        <p:spPr/>
        <p:txBody>
          <a:bodyPr/>
          <a:lstStyle/>
          <a:p>
            <a:pPr>
              <a:buFontTx/>
              <a:buNone/>
            </a:pPr>
            <a:r>
              <a:rPr lang="en-US" altLang="en-US">
                <a:ea typeface="Times New Roman" charset="0"/>
                <a:cs typeface="Times New Roman" charset="0"/>
              </a:rPr>
              <a:t>		1 – You’ll spray less</a:t>
            </a:r>
          </a:p>
          <a:p>
            <a:pPr>
              <a:buFontTx/>
              <a:buNone/>
            </a:pPr>
            <a:r>
              <a:rPr lang="en-US" altLang="en-US">
                <a:ea typeface="Times New Roman" charset="0"/>
                <a:cs typeface="Times New Roman" charset="0"/>
              </a:rPr>
              <a:t>		2 – It’s not effective</a:t>
            </a:r>
          </a:p>
          <a:p>
            <a:pPr>
              <a:buFontTx/>
              <a:buNone/>
            </a:pPr>
            <a:r>
              <a:rPr lang="en-US" altLang="en-US">
                <a:ea typeface="Times New Roman" charset="0"/>
                <a:cs typeface="Times New Roman" charset="0"/>
              </a:rPr>
              <a:t>		3 – Uses biological controls only</a:t>
            </a:r>
            <a:r>
              <a:rPr lang="en-US" altLang="en-US"/>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ea typeface="Times New Roman" charset="0"/>
                <a:cs typeface="Times New Roman" charset="0"/>
              </a:rPr>
              <a:t>Realities</a:t>
            </a:r>
            <a:r>
              <a:rPr lang="en-US" altLang="en-US"/>
              <a:t> </a:t>
            </a:r>
          </a:p>
        </p:txBody>
      </p:sp>
      <p:sp>
        <p:nvSpPr>
          <p:cNvPr id="54275" name="Rectangle 3"/>
          <p:cNvSpPr>
            <a:spLocks noGrp="1" noChangeArrowheads="1"/>
          </p:cNvSpPr>
          <p:nvPr>
            <p:ph type="body" idx="1"/>
          </p:nvPr>
        </p:nvSpPr>
        <p:spPr>
          <a:xfrm>
            <a:off x="1852613" y="1895475"/>
            <a:ext cx="6742112" cy="4114800"/>
          </a:xfrm>
        </p:spPr>
        <p:txBody>
          <a:bodyPr/>
          <a:lstStyle/>
          <a:p>
            <a:pPr>
              <a:buFontTx/>
              <a:buNone/>
            </a:pPr>
            <a:r>
              <a:rPr lang="en-US" altLang="en-US">
                <a:ea typeface="Times New Roman" charset="0"/>
                <a:cs typeface="Times New Roman" charset="0"/>
              </a:rPr>
              <a:t>1 – You’ll need to determine a    damage threshold</a:t>
            </a:r>
          </a:p>
          <a:p>
            <a:pPr>
              <a:buFontTx/>
              <a:buNone/>
            </a:pPr>
            <a:r>
              <a:rPr lang="en-US" altLang="en-US">
                <a:ea typeface="Times New Roman" charset="0"/>
                <a:cs typeface="Times New Roman" charset="0"/>
              </a:rPr>
              <a:t>2 – Must be committed to scouting and accurate record keeping</a:t>
            </a:r>
          </a:p>
          <a:p>
            <a:pPr>
              <a:buFontTx/>
              <a:buNone/>
            </a:pPr>
            <a:r>
              <a:rPr lang="en-US" altLang="en-US">
                <a:ea typeface="Times New Roman" charset="0"/>
                <a:cs typeface="Times New Roman" charset="0"/>
              </a:rPr>
              <a:t>3 – It is a combination of chemical/biological control tactics</a:t>
            </a:r>
            <a:r>
              <a:rPr lang="en-US" altLang="en-US"/>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77863" y="1219200"/>
            <a:ext cx="2362200" cy="3657600"/>
          </a:xfrm>
        </p:spPr>
        <p:txBody>
          <a:bodyPr/>
          <a:lstStyle/>
          <a:p>
            <a:r>
              <a:rPr lang="en-US" altLang="en-US"/>
              <a:t>Routine Scouting For Container Nurseries </a:t>
            </a:r>
          </a:p>
        </p:txBody>
      </p:sp>
      <p:pic>
        <p:nvPicPr>
          <p:cNvPr id="71683" name="Picture 3" descr="scouting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457200"/>
            <a:ext cx="5484812" cy="4794250"/>
          </a:xfrm>
          <a:prstGeom prst="rect">
            <a:avLst/>
          </a:prstGeom>
          <a:noFill/>
          <a:extLst>
            <a:ext uri="{909E8E84-426E-40DD-AFC4-6F175D3DCCD1}">
              <a14:hiddenFill xmlns:a14="http://schemas.microsoft.com/office/drawing/2010/main">
                <a:solidFill>
                  <a:srgbClr val="FFFFFF"/>
                </a:solidFill>
              </a14:hiddenFill>
            </a:ext>
          </a:extLst>
        </p:spPr>
      </p:pic>
      <p:sp>
        <p:nvSpPr>
          <p:cNvPr id="71684" name="Text Box 4"/>
          <p:cNvSpPr txBox="1">
            <a:spLocks noChangeArrowheads="1"/>
          </p:cNvSpPr>
          <p:nvPr/>
        </p:nvSpPr>
        <p:spPr bwMode="auto">
          <a:xfrm>
            <a:off x="5148263" y="5410200"/>
            <a:ext cx="1895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3600">
                <a:solidFill>
                  <a:schemeClr val="tx2"/>
                </a:solidFill>
                <a:latin typeface="Times New Roman" charset="0"/>
              </a:rPr>
              <a:t>Z Pattern</a:t>
            </a:r>
          </a:p>
        </p:txBody>
      </p:sp>
      <p:sp>
        <p:nvSpPr>
          <p:cNvPr id="71685" name="Line 5"/>
          <p:cNvSpPr>
            <a:spLocks noChangeShapeType="1"/>
          </p:cNvSpPr>
          <p:nvPr/>
        </p:nvSpPr>
        <p:spPr bwMode="auto">
          <a:xfrm>
            <a:off x="3589338" y="1828800"/>
            <a:ext cx="3454400"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686" name="Line 6"/>
          <p:cNvSpPr>
            <a:spLocks noChangeShapeType="1"/>
          </p:cNvSpPr>
          <p:nvPr/>
        </p:nvSpPr>
        <p:spPr bwMode="auto">
          <a:xfrm flipH="1">
            <a:off x="3929063" y="1828800"/>
            <a:ext cx="3048000" cy="304800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687" name="Line 7"/>
          <p:cNvSpPr>
            <a:spLocks noChangeShapeType="1"/>
          </p:cNvSpPr>
          <p:nvPr/>
        </p:nvSpPr>
        <p:spPr bwMode="auto">
          <a:xfrm>
            <a:off x="3589338" y="4876800"/>
            <a:ext cx="3454400"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77863" y="1219200"/>
            <a:ext cx="2362200" cy="3657600"/>
          </a:xfrm>
        </p:spPr>
        <p:txBody>
          <a:bodyPr/>
          <a:lstStyle/>
          <a:p>
            <a:r>
              <a:rPr lang="en-US" altLang="en-US"/>
              <a:t>Routine Scouting For Container Nurseries </a:t>
            </a:r>
          </a:p>
        </p:txBody>
      </p:sp>
      <p:sp>
        <p:nvSpPr>
          <p:cNvPr id="72707" name="Text Box 3"/>
          <p:cNvSpPr txBox="1">
            <a:spLocks noChangeArrowheads="1"/>
          </p:cNvSpPr>
          <p:nvPr/>
        </p:nvSpPr>
        <p:spPr bwMode="auto">
          <a:xfrm>
            <a:off x="4064000" y="5486400"/>
            <a:ext cx="3386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3600">
                <a:solidFill>
                  <a:schemeClr val="tx2"/>
                </a:solidFill>
                <a:latin typeface="Times New Roman" charset="0"/>
              </a:rPr>
              <a:t>Triangular Pattern</a:t>
            </a:r>
          </a:p>
        </p:txBody>
      </p:sp>
      <p:pic>
        <p:nvPicPr>
          <p:cNvPr id="72708" name="Picture 4" descr="scouting map prev w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430213"/>
            <a:ext cx="5349875" cy="4827587"/>
          </a:xfrm>
          <a:prstGeom prst="rect">
            <a:avLst/>
          </a:prstGeom>
          <a:noFill/>
          <a:extLst>
            <a:ext uri="{909E8E84-426E-40DD-AFC4-6F175D3DCCD1}">
              <a14:hiddenFill xmlns:a14="http://schemas.microsoft.com/office/drawing/2010/main">
                <a:solidFill>
                  <a:srgbClr val="FFFFFF"/>
                </a:solidFill>
              </a14:hiddenFill>
            </a:ext>
          </a:extLst>
        </p:spPr>
      </p:pic>
      <p:sp>
        <p:nvSpPr>
          <p:cNvPr id="72709" name="Line 5"/>
          <p:cNvSpPr>
            <a:spLocks noChangeShapeType="1"/>
          </p:cNvSpPr>
          <p:nvPr/>
        </p:nvSpPr>
        <p:spPr bwMode="auto">
          <a:xfrm>
            <a:off x="3319463" y="3581400"/>
            <a:ext cx="947737" cy="0"/>
          </a:xfrm>
          <a:prstGeom prst="line">
            <a:avLst/>
          </a:prstGeom>
          <a:noFill/>
          <a:ln w="8890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710" name="Line 6"/>
          <p:cNvSpPr>
            <a:spLocks noChangeShapeType="1"/>
          </p:cNvSpPr>
          <p:nvPr/>
        </p:nvSpPr>
        <p:spPr bwMode="auto">
          <a:xfrm>
            <a:off x="4673600" y="1447800"/>
            <a:ext cx="0" cy="297180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711" name="Line 7"/>
          <p:cNvSpPr>
            <a:spLocks noChangeShapeType="1"/>
          </p:cNvSpPr>
          <p:nvPr/>
        </p:nvSpPr>
        <p:spPr bwMode="auto">
          <a:xfrm>
            <a:off x="4673600" y="4343400"/>
            <a:ext cx="3319463"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712" name="Line 8"/>
          <p:cNvSpPr>
            <a:spLocks noChangeShapeType="1"/>
          </p:cNvSpPr>
          <p:nvPr/>
        </p:nvSpPr>
        <p:spPr bwMode="auto">
          <a:xfrm>
            <a:off x="4673600" y="1447800"/>
            <a:ext cx="3386138" cy="289560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77863" y="1219200"/>
            <a:ext cx="2362200" cy="3657600"/>
          </a:xfrm>
        </p:spPr>
        <p:txBody>
          <a:bodyPr/>
          <a:lstStyle/>
          <a:p>
            <a:r>
              <a:rPr lang="en-US" altLang="en-US"/>
              <a:t>Routine Scouting For Container Nurseries </a:t>
            </a:r>
          </a:p>
        </p:txBody>
      </p:sp>
      <p:sp>
        <p:nvSpPr>
          <p:cNvPr id="73731" name="Text Box 3"/>
          <p:cNvSpPr txBox="1">
            <a:spLocks noChangeArrowheads="1"/>
          </p:cNvSpPr>
          <p:nvPr/>
        </p:nvSpPr>
        <p:spPr bwMode="auto">
          <a:xfrm>
            <a:off x="4064000" y="5410200"/>
            <a:ext cx="4402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3600">
                <a:solidFill>
                  <a:schemeClr val="tx2"/>
                </a:solidFill>
                <a:latin typeface="Times New Roman" charset="0"/>
              </a:rPr>
              <a:t>Triangular Pattern</a:t>
            </a:r>
          </a:p>
        </p:txBody>
      </p:sp>
      <p:pic>
        <p:nvPicPr>
          <p:cNvPr id="73732" name="Picture 4" descr="scouting map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533400"/>
            <a:ext cx="5689600" cy="4621213"/>
          </a:xfrm>
          <a:prstGeom prst="rect">
            <a:avLst/>
          </a:prstGeom>
          <a:noFill/>
          <a:extLst>
            <a:ext uri="{909E8E84-426E-40DD-AFC4-6F175D3DCCD1}">
              <a14:hiddenFill xmlns:a14="http://schemas.microsoft.com/office/drawing/2010/main">
                <a:solidFill>
                  <a:srgbClr val="FFFFFF"/>
                </a:solidFill>
              </a14:hiddenFill>
            </a:ext>
          </a:extLst>
        </p:spPr>
      </p:pic>
      <p:sp>
        <p:nvSpPr>
          <p:cNvPr id="73733" name="Line 5"/>
          <p:cNvSpPr>
            <a:spLocks noChangeShapeType="1"/>
          </p:cNvSpPr>
          <p:nvPr/>
        </p:nvSpPr>
        <p:spPr bwMode="auto">
          <a:xfrm>
            <a:off x="7315200" y="3352800"/>
            <a:ext cx="1084263" cy="0"/>
          </a:xfrm>
          <a:prstGeom prst="line">
            <a:avLst/>
          </a:prstGeom>
          <a:noFill/>
          <a:ln w="88900">
            <a:solidFill>
              <a:schemeClr val="hlink"/>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4" name="Line 6"/>
          <p:cNvSpPr>
            <a:spLocks noChangeShapeType="1"/>
          </p:cNvSpPr>
          <p:nvPr/>
        </p:nvSpPr>
        <p:spPr bwMode="auto">
          <a:xfrm flipH="1">
            <a:off x="3386138" y="1143000"/>
            <a:ext cx="3590925" cy="2819400"/>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5" name="Line 7"/>
          <p:cNvSpPr>
            <a:spLocks noChangeShapeType="1"/>
          </p:cNvSpPr>
          <p:nvPr/>
        </p:nvSpPr>
        <p:spPr bwMode="auto">
          <a:xfrm>
            <a:off x="3454400" y="3962400"/>
            <a:ext cx="3386138"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6" name="Line 8"/>
          <p:cNvSpPr>
            <a:spLocks noChangeShapeType="1"/>
          </p:cNvSpPr>
          <p:nvPr/>
        </p:nvSpPr>
        <p:spPr bwMode="auto">
          <a:xfrm>
            <a:off x="6908800" y="1219200"/>
            <a:ext cx="0" cy="2743200"/>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Scouting Efficiently</a:t>
            </a:r>
            <a:br>
              <a:rPr lang="en-US" altLang="en-US"/>
            </a:br>
            <a:endParaRPr lang="en-US" altLang="en-US"/>
          </a:p>
        </p:txBody>
      </p:sp>
      <p:sp>
        <p:nvSpPr>
          <p:cNvPr id="74755" name="Rectangle 3"/>
          <p:cNvSpPr>
            <a:spLocks noGrp="1" noChangeArrowheads="1"/>
          </p:cNvSpPr>
          <p:nvPr>
            <p:ph type="body" idx="1"/>
          </p:nvPr>
        </p:nvSpPr>
        <p:spPr/>
        <p:txBody>
          <a:bodyPr/>
          <a:lstStyle/>
          <a:p>
            <a:r>
              <a:rPr lang="en-US" altLang="en-US" sz="2400"/>
              <a:t>Monitor Long Cycle Crops Weekly to Biweekly</a:t>
            </a:r>
          </a:p>
          <a:p>
            <a:r>
              <a:rPr lang="en-US" altLang="en-US" sz="2400"/>
              <a:t>Spend approximately 10 mins inspecting  20 or more plants  for every 1000 sq. ft. (or block)</a:t>
            </a:r>
          </a:p>
          <a:p>
            <a:r>
              <a:rPr lang="en-US" altLang="en-US" sz="2400"/>
              <a:t>Include time to observe pest control application and monitor for efficacy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Tips for Scouts</a:t>
            </a:r>
          </a:p>
        </p:txBody>
      </p:sp>
      <p:sp>
        <p:nvSpPr>
          <p:cNvPr id="75779" name="Rectangle 3"/>
          <p:cNvSpPr>
            <a:spLocks noGrp="1" noChangeArrowheads="1"/>
          </p:cNvSpPr>
          <p:nvPr>
            <p:ph type="body" sz="half" idx="1"/>
          </p:nvPr>
        </p:nvSpPr>
        <p:spPr>
          <a:xfrm>
            <a:off x="1905000" y="1676400"/>
            <a:ext cx="4203700" cy="4724400"/>
          </a:xfrm>
        </p:spPr>
        <p:txBody>
          <a:bodyPr/>
          <a:lstStyle/>
          <a:p>
            <a:pPr>
              <a:lnSpc>
                <a:spcPct val="90000"/>
              </a:lnSpc>
            </a:pPr>
            <a:r>
              <a:rPr lang="en-US" altLang="en-US" sz="2000"/>
              <a:t>Enter each block looking for abnormal plant symptoms</a:t>
            </a:r>
          </a:p>
          <a:p>
            <a:pPr>
              <a:lnSpc>
                <a:spcPct val="90000"/>
              </a:lnSpc>
            </a:pPr>
            <a:r>
              <a:rPr lang="en-US" altLang="en-US" sz="2000"/>
              <a:t>Lift a few suspect plants out of the pot (check moisture level and for decaying roots)</a:t>
            </a:r>
          </a:p>
          <a:p>
            <a:pPr>
              <a:lnSpc>
                <a:spcPct val="90000"/>
              </a:lnSpc>
            </a:pPr>
            <a:r>
              <a:rPr lang="en-US" altLang="en-US" sz="2000"/>
              <a:t>Examine foliage for trouble, both new and old growth and top and bottom surfaces.</a:t>
            </a:r>
          </a:p>
          <a:p>
            <a:pPr>
              <a:lnSpc>
                <a:spcPct val="90000"/>
              </a:lnSpc>
            </a:pPr>
            <a:r>
              <a:rPr lang="en-US" altLang="en-US" sz="2000"/>
              <a:t>Determine rough count of plants per block with symptoms.</a:t>
            </a:r>
          </a:p>
          <a:p>
            <a:pPr>
              <a:lnSpc>
                <a:spcPct val="90000"/>
              </a:lnSpc>
            </a:pPr>
            <a:endParaRPr lang="en-US" altLang="en-US" sz="2000"/>
          </a:p>
        </p:txBody>
      </p:sp>
      <p:pic>
        <p:nvPicPr>
          <p:cNvPr id="75781" name="Picture 5" descr="scout5"/>
          <p:cNvPicPr>
            <a:picLocks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6199188" y="2533650"/>
            <a:ext cx="2665412" cy="212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Tips for Scouts</a:t>
            </a:r>
          </a:p>
        </p:txBody>
      </p:sp>
      <p:sp>
        <p:nvSpPr>
          <p:cNvPr id="76803" name="Rectangle 3"/>
          <p:cNvSpPr>
            <a:spLocks noGrp="1" noChangeArrowheads="1"/>
          </p:cNvSpPr>
          <p:nvPr>
            <p:ph type="body" idx="1"/>
          </p:nvPr>
        </p:nvSpPr>
        <p:spPr/>
        <p:txBody>
          <a:bodyPr/>
          <a:lstStyle/>
          <a:p>
            <a:pPr>
              <a:lnSpc>
                <a:spcPct val="90000"/>
              </a:lnSpc>
            </a:pPr>
            <a:r>
              <a:rPr lang="en-US" altLang="en-US" sz="2400"/>
              <a:t>Look for problem areas (I.e. weeds, irrigation problems or plant spacing)</a:t>
            </a:r>
          </a:p>
          <a:p>
            <a:pPr>
              <a:lnSpc>
                <a:spcPct val="90000"/>
              </a:lnSpc>
            </a:pPr>
            <a:r>
              <a:rPr lang="en-US" altLang="en-US" sz="2400"/>
              <a:t>Do the symptoms form a pattern?</a:t>
            </a:r>
          </a:p>
          <a:p>
            <a:pPr>
              <a:lnSpc>
                <a:spcPct val="90000"/>
              </a:lnSpc>
            </a:pPr>
            <a:r>
              <a:rPr lang="en-US" altLang="en-US" sz="2400"/>
              <a:t>Flag problem areas (remember however the flagged areas may receive extra attention by the applicator)</a:t>
            </a:r>
          </a:p>
          <a:p>
            <a:pPr>
              <a:lnSpc>
                <a:spcPct val="90000"/>
              </a:lnSpc>
            </a:pPr>
            <a:r>
              <a:rPr lang="en-US" altLang="en-US" sz="2400"/>
              <a:t>Record Number and stage of pests present and any beneficial insects present</a:t>
            </a:r>
            <a:r>
              <a:rPr lang="en-US" altLang="en-US"/>
              <a:t>.</a:t>
            </a:r>
          </a:p>
          <a:p>
            <a:pPr>
              <a:lnSpc>
                <a:spcPct val="90000"/>
              </a:lnSpc>
              <a:buFontTx/>
              <a:buNone/>
            </a:pP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Determine Threshold Levels</a:t>
            </a:r>
          </a:p>
        </p:txBody>
      </p:sp>
      <p:pic>
        <p:nvPicPr>
          <p:cNvPr id="77827" name="Picture 3" descr="thresh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1692275"/>
            <a:ext cx="5378450" cy="428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descr="scouting repo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463" y="414338"/>
            <a:ext cx="4600575" cy="5986462"/>
          </a:xfrm>
          <a:prstGeom prst="rect">
            <a:avLst/>
          </a:prstGeom>
          <a:noFill/>
          <a:extLst>
            <a:ext uri="{909E8E84-426E-40DD-AFC4-6F175D3DCCD1}">
              <a14:hiddenFill xmlns:a14="http://schemas.microsoft.com/office/drawing/2010/main">
                <a:solidFill>
                  <a:srgbClr val="FFFFFF"/>
                </a:solidFill>
              </a14:hiddenFill>
            </a:ext>
          </a:extLst>
        </p:spPr>
      </p:pic>
      <p:sp>
        <p:nvSpPr>
          <p:cNvPr id="78852" name="Rectangle 4"/>
          <p:cNvSpPr>
            <a:spLocks noGrp="1" noChangeArrowheads="1"/>
          </p:cNvSpPr>
          <p:nvPr>
            <p:ph type="title"/>
          </p:nvPr>
        </p:nvSpPr>
        <p:spPr/>
        <p:txBody>
          <a:bodyPr/>
          <a:lstStyle/>
          <a:p>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4000">
                <a:ea typeface="Times New Roman" charset="0"/>
                <a:cs typeface="Times New Roman" charset="0"/>
              </a:rPr>
              <a:t>IPM Scouting</a:t>
            </a:r>
            <a:br>
              <a:rPr lang="en-US" altLang="en-US" sz="4000">
                <a:ea typeface="Times New Roman" charset="0"/>
                <a:cs typeface="Times New Roman" charset="0"/>
              </a:rPr>
            </a:br>
            <a:r>
              <a:rPr lang="en-US" altLang="en-US" sz="4000" i="1">
                <a:ea typeface="Times New Roman" charset="0"/>
                <a:cs typeface="Times New Roman" charset="0"/>
              </a:rPr>
              <a:t>Definition:</a:t>
            </a:r>
            <a:r>
              <a:rPr lang="en-US" altLang="en-US" sz="4000">
                <a:ea typeface="Times New Roman" charset="0"/>
                <a:cs typeface="Times New Roman" charset="0"/>
              </a:rPr>
              <a:t> </a:t>
            </a:r>
          </a:p>
        </p:txBody>
      </p:sp>
      <p:sp>
        <p:nvSpPr>
          <p:cNvPr id="41988" name="Rectangle 4"/>
          <p:cNvSpPr>
            <a:spLocks noGrp="1" noChangeArrowheads="1"/>
          </p:cNvSpPr>
          <p:nvPr>
            <p:ph type="body" idx="1"/>
          </p:nvPr>
        </p:nvSpPr>
        <p:spPr/>
        <p:txBody>
          <a:bodyPr/>
          <a:lstStyle/>
          <a:p>
            <a:r>
              <a:rPr lang="en-US" altLang="en-US" i="1">
                <a:ea typeface="Times New Roman" charset="0"/>
                <a:cs typeface="Times New Roman" charset="0"/>
              </a:rPr>
              <a:t>The use of Integrated Pest Management Practices in combination with routine scouting to produce quality agricultural crops.</a:t>
            </a:r>
            <a:r>
              <a:rPr lang="en-US" altLang="en-US"/>
              <a:t> </a:t>
            </a:r>
          </a:p>
          <a:p>
            <a:r>
              <a:rPr lang="en-US" altLang="en-US"/>
              <a:t>Internal Scout – Works for company</a:t>
            </a:r>
          </a:p>
          <a:p>
            <a:r>
              <a:rPr lang="en-US" altLang="en-US"/>
              <a:t>External Scout – Not a direct employee.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scouting repor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609600"/>
            <a:ext cx="5762625" cy="5559425"/>
          </a:xfrm>
          <a:prstGeom prst="rect">
            <a:avLst/>
          </a:prstGeom>
          <a:noFill/>
          <a:extLst>
            <a:ext uri="{909E8E84-426E-40DD-AFC4-6F175D3DCCD1}">
              <a14:hiddenFill xmlns:a14="http://schemas.microsoft.com/office/drawing/2010/main">
                <a:solidFill>
                  <a:srgbClr val="FFFFFF"/>
                </a:solidFill>
              </a14:hiddenFill>
            </a:ext>
          </a:extLst>
        </p:spPr>
      </p:pic>
      <p:sp>
        <p:nvSpPr>
          <p:cNvPr id="79876" name="Rectangle 4"/>
          <p:cNvSpPr>
            <a:spLocks noGrp="1" noChangeArrowheads="1"/>
          </p:cNvSpPr>
          <p:nvPr>
            <p:ph type="title"/>
          </p:nvPr>
        </p:nvSpPr>
        <p:spPr/>
        <p:txBody>
          <a:bodyPr/>
          <a:lstStyle/>
          <a:p>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Incoming Plant Material</a:t>
            </a:r>
          </a:p>
        </p:txBody>
      </p:sp>
      <p:pic>
        <p:nvPicPr>
          <p:cNvPr id="80899" name="Picture 3" descr="incoming insp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8045450" cy="4840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Situational Scouting</a:t>
            </a:r>
          </a:p>
        </p:txBody>
      </p:sp>
      <p:sp>
        <p:nvSpPr>
          <p:cNvPr id="81923" name="Rectangle 3"/>
          <p:cNvSpPr>
            <a:spLocks noGrp="1" noChangeArrowheads="1"/>
          </p:cNvSpPr>
          <p:nvPr>
            <p:ph type="body" idx="1"/>
          </p:nvPr>
        </p:nvSpPr>
        <p:spPr/>
        <p:txBody>
          <a:bodyPr/>
          <a:lstStyle/>
          <a:p>
            <a:r>
              <a:rPr lang="en-US" altLang="en-US" sz="2400"/>
              <a:t>Nursery Design</a:t>
            </a:r>
          </a:p>
          <a:p>
            <a:r>
              <a:rPr lang="en-US" altLang="en-US" sz="2400"/>
              <a:t>Nursery Maintenance</a:t>
            </a:r>
          </a:p>
          <a:p>
            <a:r>
              <a:rPr lang="en-US" altLang="en-US" sz="2400"/>
              <a:t>Water Source and Quality</a:t>
            </a:r>
          </a:p>
          <a:p>
            <a:r>
              <a:rPr lang="en-US" altLang="en-US" sz="2400"/>
              <a:t>Nursery Media</a:t>
            </a:r>
          </a:p>
          <a:p>
            <a:r>
              <a:rPr lang="en-US" altLang="en-US" sz="2400"/>
              <a:t>Nursery Containers and Storage</a:t>
            </a:r>
          </a:p>
          <a:p>
            <a:r>
              <a:rPr lang="en-US" altLang="en-US" sz="2400"/>
              <a:t>Fertilization</a:t>
            </a:r>
          </a:p>
          <a:p>
            <a:r>
              <a:rPr lang="en-US" altLang="en-US" sz="2400"/>
              <a:t>Plant Propagation</a:t>
            </a:r>
          </a:p>
          <a:p>
            <a:r>
              <a:rPr lang="en-US" altLang="en-US" sz="2400"/>
              <a:t>Plant Production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US"/>
              <a:t>Scouting Landscapes</a:t>
            </a:r>
          </a:p>
        </p:txBody>
      </p:sp>
      <p:sp>
        <p:nvSpPr>
          <p:cNvPr id="173059" name="Rectangle 3"/>
          <p:cNvSpPr>
            <a:spLocks noGrp="1" noChangeArrowheads="1"/>
          </p:cNvSpPr>
          <p:nvPr>
            <p:ph type="body" idx="1"/>
          </p:nvPr>
        </p:nvSpPr>
        <p:spPr/>
        <p:txBody>
          <a:bodyPr/>
          <a:lstStyle/>
          <a:p>
            <a:r>
              <a:rPr lang="en-US" altLang="en-US"/>
              <a:t>Don’t Jump to conclusions, be methodical.</a:t>
            </a:r>
          </a:p>
          <a:p>
            <a:r>
              <a:rPr lang="en-US" altLang="en-US"/>
              <a:t>Plant Pathologist/Entomologist</a:t>
            </a:r>
          </a:p>
          <a:p>
            <a:r>
              <a:rPr lang="en-US" altLang="en-US"/>
              <a:t>Start Big then Work Small</a:t>
            </a:r>
          </a:p>
          <a:p>
            <a:r>
              <a:rPr lang="en-US" altLang="en-US"/>
              <a:t>Plant Problems are rarely the result of a single factor</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ox(in)">
                                      <p:cBhvr>
                                        <p:cTn id="7" dur="500"/>
                                        <p:tgtEl>
                                          <p:spTgt spid="17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ox(in)">
                                      <p:cBhvr>
                                        <p:cTn id="12" dur="500"/>
                                        <p:tgtEl>
                                          <p:spTgt spid="17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box(in)">
                                      <p:cBhvr>
                                        <p:cTn id="17" dur="500"/>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box(in)">
                                      <p:cBhvr>
                                        <p:cTn id="22"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a:t>Basic Questions</a:t>
            </a:r>
          </a:p>
        </p:txBody>
      </p:sp>
      <p:sp>
        <p:nvSpPr>
          <p:cNvPr id="174083" name="Rectangle 3"/>
          <p:cNvSpPr>
            <a:spLocks noGrp="1" noChangeArrowheads="1"/>
          </p:cNvSpPr>
          <p:nvPr>
            <p:ph type="body" idx="1"/>
          </p:nvPr>
        </p:nvSpPr>
        <p:spPr>
          <a:xfrm>
            <a:off x="1641475" y="1828800"/>
            <a:ext cx="7350125" cy="4114800"/>
          </a:xfrm>
        </p:spPr>
        <p:txBody>
          <a:bodyPr/>
          <a:lstStyle/>
          <a:p>
            <a:r>
              <a:rPr lang="en-US" altLang="en-US" sz="2800"/>
              <a:t>What plant species are being effected?</a:t>
            </a:r>
          </a:p>
          <a:p>
            <a:r>
              <a:rPr lang="en-US" altLang="en-US" sz="2800"/>
              <a:t>Is more than one species damaged?</a:t>
            </a:r>
          </a:p>
          <a:p>
            <a:r>
              <a:rPr lang="en-US" altLang="en-US" sz="2800"/>
              <a:t>How many plants are involved?</a:t>
            </a:r>
          </a:p>
          <a:p>
            <a:r>
              <a:rPr lang="en-US" altLang="en-US" sz="2800"/>
              <a:t>Is the damage found on all of the plants or is it localized?</a:t>
            </a:r>
          </a:p>
          <a:p>
            <a:r>
              <a:rPr lang="en-US" altLang="en-US" sz="2800"/>
              <a:t>Is the damage even or progressive?</a:t>
            </a:r>
          </a:p>
          <a:p>
            <a:r>
              <a:rPr lang="en-US" altLang="en-US" sz="2800"/>
              <a:t>How long have they been planted?</a:t>
            </a:r>
          </a:p>
          <a:p>
            <a:r>
              <a:rPr lang="en-US" altLang="en-US" sz="2800"/>
              <a:t>How are they being watered?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box(in)">
                                      <p:cBhvr>
                                        <p:cTn id="7" dur="500"/>
                                        <p:tgtEl>
                                          <p:spTgt spid="174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box(in)">
                                      <p:cBhvr>
                                        <p:cTn id="12" dur="500"/>
                                        <p:tgtEl>
                                          <p:spTgt spid="174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083">
                                            <p:txEl>
                                              <p:pRg st="2" end="2"/>
                                            </p:txEl>
                                          </p:spTgt>
                                        </p:tgtEl>
                                        <p:attrNameLst>
                                          <p:attrName>style.visibility</p:attrName>
                                        </p:attrNameLst>
                                      </p:cBhvr>
                                      <p:to>
                                        <p:strVal val="visible"/>
                                      </p:to>
                                    </p:set>
                                    <p:animEffect transition="in" filter="box(in)">
                                      <p:cBhvr>
                                        <p:cTn id="17" dur="500"/>
                                        <p:tgtEl>
                                          <p:spTgt spid="174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083">
                                            <p:txEl>
                                              <p:pRg st="3" end="3"/>
                                            </p:txEl>
                                          </p:spTgt>
                                        </p:tgtEl>
                                        <p:attrNameLst>
                                          <p:attrName>style.visibility</p:attrName>
                                        </p:attrNameLst>
                                      </p:cBhvr>
                                      <p:to>
                                        <p:strVal val="visible"/>
                                      </p:to>
                                    </p:set>
                                    <p:animEffect transition="in" filter="box(in)">
                                      <p:cBhvr>
                                        <p:cTn id="22" dur="500"/>
                                        <p:tgtEl>
                                          <p:spTgt spid="174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4083">
                                            <p:txEl>
                                              <p:pRg st="4" end="4"/>
                                            </p:txEl>
                                          </p:spTgt>
                                        </p:tgtEl>
                                        <p:attrNameLst>
                                          <p:attrName>style.visibility</p:attrName>
                                        </p:attrNameLst>
                                      </p:cBhvr>
                                      <p:to>
                                        <p:strVal val="visible"/>
                                      </p:to>
                                    </p:set>
                                    <p:animEffect transition="in" filter="box(in)">
                                      <p:cBhvr>
                                        <p:cTn id="27" dur="500"/>
                                        <p:tgtEl>
                                          <p:spTgt spid="174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4083">
                                            <p:txEl>
                                              <p:pRg st="5" end="5"/>
                                            </p:txEl>
                                          </p:spTgt>
                                        </p:tgtEl>
                                        <p:attrNameLst>
                                          <p:attrName>style.visibility</p:attrName>
                                        </p:attrNameLst>
                                      </p:cBhvr>
                                      <p:to>
                                        <p:strVal val="visible"/>
                                      </p:to>
                                    </p:set>
                                    <p:animEffect transition="in" filter="box(in)">
                                      <p:cBhvr>
                                        <p:cTn id="32" dur="500"/>
                                        <p:tgtEl>
                                          <p:spTgt spid="1740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4083">
                                            <p:txEl>
                                              <p:pRg st="6" end="6"/>
                                            </p:txEl>
                                          </p:spTgt>
                                        </p:tgtEl>
                                        <p:attrNameLst>
                                          <p:attrName>style.visibility</p:attrName>
                                        </p:attrNameLst>
                                      </p:cBhvr>
                                      <p:to>
                                        <p:strVal val="visible"/>
                                      </p:to>
                                    </p:set>
                                    <p:animEffect transition="in" filter="box(in)">
                                      <p:cBhvr>
                                        <p:cTn id="37" dur="500"/>
                                        <p:tgtEl>
                                          <p:spTgt spid="174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a:t>Basic Questions</a:t>
            </a:r>
          </a:p>
        </p:txBody>
      </p:sp>
      <p:sp>
        <p:nvSpPr>
          <p:cNvPr id="175107" name="Rectangle 3"/>
          <p:cNvSpPr>
            <a:spLocks noGrp="1" noChangeArrowheads="1"/>
          </p:cNvSpPr>
          <p:nvPr>
            <p:ph type="body" idx="1"/>
          </p:nvPr>
        </p:nvSpPr>
        <p:spPr>
          <a:xfrm>
            <a:off x="1722438" y="1905000"/>
            <a:ext cx="7269162" cy="4114800"/>
          </a:xfrm>
        </p:spPr>
        <p:txBody>
          <a:bodyPr/>
          <a:lstStyle/>
          <a:p>
            <a:pPr>
              <a:lnSpc>
                <a:spcPct val="90000"/>
              </a:lnSpc>
            </a:pPr>
            <a:r>
              <a:rPr lang="en-US" altLang="en-US"/>
              <a:t>When did you first notice the problem?</a:t>
            </a:r>
          </a:p>
          <a:p>
            <a:pPr>
              <a:lnSpc>
                <a:spcPct val="90000"/>
              </a:lnSpc>
            </a:pPr>
            <a:r>
              <a:rPr lang="en-US" altLang="en-US"/>
              <a:t>Has it spread?</a:t>
            </a:r>
          </a:p>
          <a:p>
            <a:pPr>
              <a:lnSpc>
                <a:spcPct val="90000"/>
              </a:lnSpc>
            </a:pPr>
            <a:r>
              <a:rPr lang="en-US" altLang="en-US"/>
              <a:t>Have you applied anything to try to solve the problem?</a:t>
            </a:r>
          </a:p>
          <a:p>
            <a:pPr>
              <a:lnSpc>
                <a:spcPct val="90000"/>
              </a:lnSpc>
            </a:pPr>
            <a:r>
              <a:rPr lang="en-US" altLang="en-US"/>
              <a:t>Foliar Burn? Also ask about other recent work (i.e. painting, pressure washing)</a:t>
            </a:r>
          </a:p>
          <a:p>
            <a:pPr>
              <a:lnSpc>
                <a:spcPct val="90000"/>
              </a:lnSpc>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box(in)">
                                      <p:cBhvr>
                                        <p:cTn id="7" dur="500"/>
                                        <p:tgtEl>
                                          <p:spTgt spid="175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box(in)">
                                      <p:cBhvr>
                                        <p:cTn id="12" dur="500"/>
                                        <p:tgtEl>
                                          <p:spTgt spid="175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5107">
                                            <p:txEl>
                                              <p:pRg st="2" end="2"/>
                                            </p:txEl>
                                          </p:spTgt>
                                        </p:tgtEl>
                                        <p:attrNameLst>
                                          <p:attrName>style.visibility</p:attrName>
                                        </p:attrNameLst>
                                      </p:cBhvr>
                                      <p:to>
                                        <p:strVal val="visible"/>
                                      </p:to>
                                    </p:set>
                                    <p:animEffect transition="in" filter="box(in)">
                                      <p:cBhvr>
                                        <p:cTn id="17" dur="500"/>
                                        <p:tgtEl>
                                          <p:spTgt spid="175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5107">
                                            <p:txEl>
                                              <p:pRg st="3" end="3"/>
                                            </p:txEl>
                                          </p:spTgt>
                                        </p:tgtEl>
                                        <p:attrNameLst>
                                          <p:attrName>style.visibility</p:attrName>
                                        </p:attrNameLst>
                                      </p:cBhvr>
                                      <p:to>
                                        <p:strVal val="visible"/>
                                      </p:to>
                                    </p:set>
                                    <p:animEffect transition="in" filter="box(in)">
                                      <p:cBhvr>
                                        <p:cTn id="22" dur="500"/>
                                        <p:tgtEl>
                                          <p:spTgt spid="175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en-US" sz="4000"/>
              <a:t>Now Focus on the Individual Plant</a:t>
            </a:r>
          </a:p>
        </p:txBody>
      </p:sp>
      <p:sp>
        <p:nvSpPr>
          <p:cNvPr id="176131" name="Rectangle 3"/>
          <p:cNvSpPr>
            <a:spLocks noGrp="1" noChangeArrowheads="1"/>
          </p:cNvSpPr>
          <p:nvPr>
            <p:ph type="body" idx="1"/>
          </p:nvPr>
        </p:nvSpPr>
        <p:spPr>
          <a:xfrm>
            <a:off x="1893888" y="1905000"/>
            <a:ext cx="7250112" cy="4114800"/>
          </a:xfrm>
        </p:spPr>
        <p:txBody>
          <a:bodyPr/>
          <a:lstStyle/>
          <a:p>
            <a:pPr>
              <a:lnSpc>
                <a:spcPct val="90000"/>
              </a:lnSpc>
            </a:pPr>
            <a:r>
              <a:rPr lang="en-US" altLang="en-US" sz="2800"/>
              <a:t>Are the symptoms on one side of the plant?</a:t>
            </a:r>
          </a:p>
          <a:p>
            <a:pPr>
              <a:lnSpc>
                <a:spcPct val="90000"/>
              </a:lnSpc>
            </a:pPr>
            <a:r>
              <a:rPr lang="en-US" altLang="en-US" sz="2800"/>
              <a:t>Inside of the canopy or out on the tips?</a:t>
            </a:r>
          </a:p>
          <a:p>
            <a:pPr>
              <a:lnSpc>
                <a:spcPct val="90000"/>
              </a:lnSpc>
            </a:pPr>
            <a:r>
              <a:rPr lang="en-US" altLang="en-US" sz="2800"/>
              <a:t>Lower leaves or new growth?</a:t>
            </a:r>
          </a:p>
          <a:p>
            <a:pPr>
              <a:lnSpc>
                <a:spcPct val="90000"/>
              </a:lnSpc>
            </a:pPr>
            <a:r>
              <a:rPr lang="en-US" altLang="en-US" sz="2800"/>
              <a:t>Entire Plant – suspect chemical damage, root/water problems, soil borne diseases</a:t>
            </a:r>
          </a:p>
          <a:p>
            <a:pPr>
              <a:lnSpc>
                <a:spcPct val="90000"/>
              </a:lnSpc>
            </a:pPr>
            <a:r>
              <a:rPr lang="en-US" altLang="en-US" sz="2800"/>
              <a:t>Check Planting Depth</a:t>
            </a:r>
          </a:p>
          <a:p>
            <a:pPr>
              <a:lnSpc>
                <a:spcPct val="90000"/>
              </a:lnSpc>
            </a:pPr>
            <a:r>
              <a:rPr lang="en-US" altLang="en-US" sz="2800"/>
              <a:t>Observe Root System</a:t>
            </a:r>
          </a:p>
          <a:p>
            <a:pPr>
              <a:lnSpc>
                <a:spcPct val="90000"/>
              </a:lnSpc>
            </a:pPr>
            <a:r>
              <a:rPr lang="en-US" altLang="en-US" sz="2800"/>
              <a:t>Damage at soil line or trunk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box(in)">
                                      <p:cBhvr>
                                        <p:cTn id="7" dur="500"/>
                                        <p:tgtEl>
                                          <p:spTgt spid="176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box(in)">
                                      <p:cBhvr>
                                        <p:cTn id="12" dur="500"/>
                                        <p:tgtEl>
                                          <p:spTgt spid="176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box(in)">
                                      <p:cBhvr>
                                        <p:cTn id="17" dur="500"/>
                                        <p:tgtEl>
                                          <p:spTgt spid="176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6131">
                                            <p:txEl>
                                              <p:pRg st="3" end="3"/>
                                            </p:txEl>
                                          </p:spTgt>
                                        </p:tgtEl>
                                        <p:attrNameLst>
                                          <p:attrName>style.visibility</p:attrName>
                                        </p:attrNameLst>
                                      </p:cBhvr>
                                      <p:to>
                                        <p:strVal val="visible"/>
                                      </p:to>
                                    </p:set>
                                    <p:animEffect transition="in" filter="box(in)">
                                      <p:cBhvr>
                                        <p:cTn id="22" dur="500"/>
                                        <p:tgtEl>
                                          <p:spTgt spid="176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6131">
                                            <p:txEl>
                                              <p:pRg st="4" end="4"/>
                                            </p:txEl>
                                          </p:spTgt>
                                        </p:tgtEl>
                                        <p:attrNameLst>
                                          <p:attrName>style.visibility</p:attrName>
                                        </p:attrNameLst>
                                      </p:cBhvr>
                                      <p:to>
                                        <p:strVal val="visible"/>
                                      </p:to>
                                    </p:set>
                                    <p:animEffect transition="in" filter="box(in)">
                                      <p:cBhvr>
                                        <p:cTn id="27" dur="500"/>
                                        <p:tgtEl>
                                          <p:spTgt spid="176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6131">
                                            <p:txEl>
                                              <p:pRg st="5" end="5"/>
                                            </p:txEl>
                                          </p:spTgt>
                                        </p:tgtEl>
                                        <p:attrNameLst>
                                          <p:attrName>style.visibility</p:attrName>
                                        </p:attrNameLst>
                                      </p:cBhvr>
                                      <p:to>
                                        <p:strVal val="visible"/>
                                      </p:to>
                                    </p:set>
                                    <p:animEffect transition="in" filter="box(in)">
                                      <p:cBhvr>
                                        <p:cTn id="32" dur="500"/>
                                        <p:tgtEl>
                                          <p:spTgt spid="1761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6131">
                                            <p:txEl>
                                              <p:pRg st="6" end="6"/>
                                            </p:txEl>
                                          </p:spTgt>
                                        </p:tgtEl>
                                        <p:attrNameLst>
                                          <p:attrName>style.visibility</p:attrName>
                                        </p:attrNameLst>
                                      </p:cBhvr>
                                      <p:to>
                                        <p:strVal val="visible"/>
                                      </p:to>
                                    </p:set>
                                    <p:animEffect transition="in" filter="box(in)">
                                      <p:cBhvr>
                                        <p:cTn id="37" dur="500"/>
                                        <p:tgtEl>
                                          <p:spTgt spid="176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US"/>
              <a:t>Insects and Diseases</a:t>
            </a:r>
          </a:p>
        </p:txBody>
      </p:sp>
      <p:sp>
        <p:nvSpPr>
          <p:cNvPr id="177155" name="Rectangle 3"/>
          <p:cNvSpPr>
            <a:spLocks noGrp="1" noChangeArrowheads="1"/>
          </p:cNvSpPr>
          <p:nvPr>
            <p:ph type="body" idx="1"/>
          </p:nvPr>
        </p:nvSpPr>
        <p:spPr>
          <a:xfrm>
            <a:off x="1820863" y="1371600"/>
            <a:ext cx="7110412" cy="4114800"/>
          </a:xfrm>
        </p:spPr>
        <p:txBody>
          <a:bodyPr/>
          <a:lstStyle/>
          <a:p>
            <a:pPr>
              <a:lnSpc>
                <a:spcPct val="90000"/>
              </a:lnSpc>
            </a:pPr>
            <a:r>
              <a:rPr lang="en-US" altLang="en-US" sz="2800"/>
              <a:t>Soft Bodied Insects note color then preserve in rubbing alcohol</a:t>
            </a:r>
          </a:p>
          <a:p>
            <a:pPr>
              <a:lnSpc>
                <a:spcPct val="90000"/>
              </a:lnSpc>
            </a:pPr>
            <a:r>
              <a:rPr lang="en-US" altLang="en-US" sz="2800"/>
              <a:t>Disease sample in active margin (halo)</a:t>
            </a:r>
          </a:p>
          <a:p>
            <a:pPr>
              <a:lnSpc>
                <a:spcPct val="90000"/>
              </a:lnSpc>
            </a:pPr>
            <a:r>
              <a:rPr lang="en-US" altLang="en-US" sz="2800"/>
              <a:t>Take a large enough sample to show progression</a:t>
            </a:r>
          </a:p>
          <a:p>
            <a:pPr>
              <a:lnSpc>
                <a:spcPct val="90000"/>
              </a:lnSpc>
            </a:pPr>
            <a:r>
              <a:rPr lang="en-US" altLang="en-US" sz="2800"/>
              <a:t>In turf note size and shape of damaged area.</a:t>
            </a:r>
          </a:p>
          <a:p>
            <a:pPr>
              <a:lnSpc>
                <a:spcPct val="90000"/>
              </a:lnSpc>
            </a:pPr>
            <a:r>
              <a:rPr lang="en-US" altLang="en-US" sz="2800"/>
              <a:t>Keep sample cool in a ziplock bag.  Do not add water.</a:t>
            </a:r>
          </a:p>
          <a:p>
            <a:pPr>
              <a:lnSpc>
                <a:spcPct val="90000"/>
              </a:lnSpc>
            </a:pPr>
            <a:r>
              <a:rPr lang="en-US" altLang="en-US" sz="2800"/>
              <a:t>If root disease is suspected sample in separate bag.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box(in)">
                                      <p:cBhvr>
                                        <p:cTn id="7" dur="500"/>
                                        <p:tgtEl>
                                          <p:spTgt spid="177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box(in)">
                                      <p:cBhvr>
                                        <p:cTn id="12" dur="500"/>
                                        <p:tgtEl>
                                          <p:spTgt spid="177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box(in)">
                                      <p:cBhvr>
                                        <p:cTn id="17" dur="500"/>
                                        <p:tgtEl>
                                          <p:spTgt spid="177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7155">
                                            <p:txEl>
                                              <p:pRg st="3" end="3"/>
                                            </p:txEl>
                                          </p:spTgt>
                                        </p:tgtEl>
                                        <p:attrNameLst>
                                          <p:attrName>style.visibility</p:attrName>
                                        </p:attrNameLst>
                                      </p:cBhvr>
                                      <p:to>
                                        <p:strVal val="visible"/>
                                      </p:to>
                                    </p:set>
                                    <p:animEffect transition="in" filter="box(in)">
                                      <p:cBhvr>
                                        <p:cTn id="22" dur="500"/>
                                        <p:tgtEl>
                                          <p:spTgt spid="1771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7155">
                                            <p:txEl>
                                              <p:pRg st="4" end="4"/>
                                            </p:txEl>
                                          </p:spTgt>
                                        </p:tgtEl>
                                        <p:attrNameLst>
                                          <p:attrName>style.visibility</p:attrName>
                                        </p:attrNameLst>
                                      </p:cBhvr>
                                      <p:to>
                                        <p:strVal val="visible"/>
                                      </p:to>
                                    </p:set>
                                    <p:animEffect transition="in" filter="box(in)">
                                      <p:cBhvr>
                                        <p:cTn id="27" dur="500"/>
                                        <p:tgtEl>
                                          <p:spTgt spid="1771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7155">
                                            <p:txEl>
                                              <p:pRg st="5" end="5"/>
                                            </p:txEl>
                                          </p:spTgt>
                                        </p:tgtEl>
                                        <p:attrNameLst>
                                          <p:attrName>style.visibility</p:attrName>
                                        </p:attrNameLst>
                                      </p:cBhvr>
                                      <p:to>
                                        <p:strVal val="visible"/>
                                      </p:to>
                                    </p:set>
                                    <p:animEffect transition="in" filter="box(in)">
                                      <p:cBhvr>
                                        <p:cTn id="32" dur="500"/>
                                        <p:tgtEl>
                                          <p:spTgt spid="177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ltLang="en-US" sz="4000"/>
              <a:t>Ready for Your Scouting Exercise?</a:t>
            </a:r>
          </a:p>
        </p:txBody>
      </p:sp>
      <p:sp>
        <p:nvSpPr>
          <p:cNvPr id="178179" name="Rectangle 3"/>
          <p:cNvSpPr>
            <a:spLocks noGrp="1" noChangeArrowheads="1"/>
          </p:cNvSpPr>
          <p:nvPr>
            <p:ph type="body" idx="1"/>
          </p:nvPr>
        </p:nvSpPr>
        <p:spPr/>
        <p:txBody>
          <a:bodyPr/>
          <a:lstStyle/>
          <a:p>
            <a:endParaRPr lang="en-US" altLang="en-US"/>
          </a:p>
        </p:txBody>
      </p:sp>
      <p:pic>
        <p:nvPicPr>
          <p:cNvPr id="178181" name="Picture 5" descr="MMj0296999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99238" y="3090863"/>
            <a:ext cx="188595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78182" name="Picture 6" descr="MMj0303384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8250" y="3281363"/>
            <a:ext cx="1571625" cy="1489075"/>
          </a:xfrm>
          <a:prstGeom prst="rect">
            <a:avLst/>
          </a:prstGeom>
          <a:noFill/>
          <a:extLst>
            <a:ext uri="{909E8E84-426E-40DD-AFC4-6F175D3DCCD1}">
              <a14:hiddenFill xmlns:a14="http://schemas.microsoft.com/office/drawing/2010/main">
                <a:solidFill>
                  <a:srgbClr val="FFFFFF"/>
                </a:solidFill>
              </a14:hiddenFill>
            </a:ext>
          </a:extLst>
        </p:spPr>
      </p:pic>
      <p:pic>
        <p:nvPicPr>
          <p:cNvPr id="178183" name="Picture 7" descr="MMj0303490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344988"/>
            <a:ext cx="1087438" cy="1620837"/>
          </a:xfrm>
          <a:prstGeom prst="rect">
            <a:avLst/>
          </a:prstGeom>
          <a:noFill/>
          <a:extLst>
            <a:ext uri="{909E8E84-426E-40DD-AFC4-6F175D3DCCD1}">
              <a14:hiddenFill xmlns:a14="http://schemas.microsoft.com/office/drawing/2010/main">
                <a:solidFill>
                  <a:srgbClr val="FFFFFF"/>
                </a:solidFill>
              </a14:hiddenFill>
            </a:ext>
          </a:extLst>
        </p:spPr>
      </p:pic>
      <p:pic>
        <p:nvPicPr>
          <p:cNvPr id="178184" name="Picture 8" descr="MMj0336449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59325" y="2522538"/>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228600" y="-304800"/>
          <a:ext cx="9677400" cy="7391400"/>
        </p:xfrm>
        <a:graphic>
          <a:graphicData uri="http://schemas.openxmlformats.org/presentationml/2006/ole">
            <mc:AlternateContent xmlns:mc="http://schemas.openxmlformats.org/markup-compatibility/2006">
              <mc:Choice xmlns:v="urn:schemas-microsoft-com:vml" Requires="v">
                <p:oleObj spid="_x0000_s107523" name="Slide" r:id="rId4" imgW="4678600" imgH="3511220" progId="PowerPoint.Slide.8">
                  <p:embed/>
                </p:oleObj>
              </mc:Choice>
              <mc:Fallback>
                <p:oleObj name="Slide" r:id="rId4" imgW="4678600" imgH="351122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9677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ea typeface="Times New Roman" charset="0"/>
                <a:cs typeface="Times New Roman" charset="0"/>
              </a:rPr>
              <a:t>Cultural</a:t>
            </a:r>
            <a:r>
              <a:rPr lang="en-US" altLang="en-US"/>
              <a:t> </a:t>
            </a:r>
          </a:p>
        </p:txBody>
      </p:sp>
      <p:sp>
        <p:nvSpPr>
          <p:cNvPr id="45059" name="Rectangle 3"/>
          <p:cNvSpPr>
            <a:spLocks noGrp="1" noChangeArrowheads="1"/>
          </p:cNvSpPr>
          <p:nvPr>
            <p:ph type="body" idx="1"/>
          </p:nvPr>
        </p:nvSpPr>
        <p:spPr/>
        <p:txBody>
          <a:bodyPr/>
          <a:lstStyle/>
          <a:p>
            <a:r>
              <a:rPr lang="en-US" altLang="en-US">
                <a:ea typeface="Times New Roman" charset="0"/>
                <a:cs typeface="Times New Roman" charset="0"/>
              </a:rPr>
              <a:t>Irrigation</a:t>
            </a:r>
          </a:p>
          <a:p>
            <a:r>
              <a:rPr lang="en-US" altLang="en-US">
                <a:ea typeface="Times New Roman" charset="0"/>
                <a:cs typeface="Times New Roman" charset="0"/>
              </a:rPr>
              <a:t>Fertilization</a:t>
            </a:r>
          </a:p>
          <a:p>
            <a:r>
              <a:rPr lang="en-US" altLang="en-US">
                <a:ea typeface="Times New Roman" charset="0"/>
                <a:cs typeface="Times New Roman" charset="0"/>
              </a:rPr>
              <a:t>Light</a:t>
            </a:r>
          </a:p>
          <a:p>
            <a:r>
              <a:rPr lang="en-US" altLang="en-US">
                <a:ea typeface="Times New Roman" charset="0"/>
                <a:cs typeface="Times New Roman" charset="0"/>
              </a:rPr>
              <a:t>Temperature</a:t>
            </a:r>
          </a:p>
          <a:p>
            <a:r>
              <a:rPr lang="en-US" altLang="en-US">
                <a:ea typeface="Times New Roman" charset="0"/>
                <a:cs typeface="Times New Roman" charset="0"/>
              </a:rPr>
              <a:t>Air circulation</a:t>
            </a:r>
            <a:r>
              <a:rPr lang="en-US" altLang="en-US"/>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anim calcmode="lin" valueType="num">
                                      <p:cBhvr>
                                        <p:cTn id="8"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50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500"/>
                                        <p:tgtEl>
                                          <p:spTgt spid="45059">
                                            <p:txEl>
                                              <p:pRg st="1" end="1"/>
                                            </p:txEl>
                                          </p:spTgt>
                                        </p:tgtEl>
                                      </p:cBhvr>
                                    </p:animEffect>
                                    <p:anim calcmode="lin" valueType="num">
                                      <p:cBhvr>
                                        <p:cTn id="15"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50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5059">
                                            <p:txEl>
                                              <p:pRg st="2" end="2"/>
                                            </p:txEl>
                                          </p:spTgt>
                                        </p:tgtEl>
                                        <p:attrNameLst>
                                          <p:attrName>style.visibility</p:attrName>
                                        </p:attrNameLst>
                                      </p:cBhvr>
                                      <p:to>
                                        <p:strVal val="visible"/>
                                      </p:to>
                                    </p:set>
                                    <p:animEffect transition="in" filter="fade">
                                      <p:cBhvr>
                                        <p:cTn id="21" dur="500"/>
                                        <p:tgtEl>
                                          <p:spTgt spid="45059">
                                            <p:txEl>
                                              <p:pRg st="2" end="2"/>
                                            </p:txEl>
                                          </p:spTgt>
                                        </p:tgtEl>
                                      </p:cBhvr>
                                    </p:animEffect>
                                    <p:anim calcmode="lin" valueType="num">
                                      <p:cBhvr>
                                        <p:cTn id="22"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50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5059">
                                            <p:txEl>
                                              <p:pRg st="3" end="3"/>
                                            </p:txEl>
                                          </p:spTgt>
                                        </p:tgtEl>
                                        <p:attrNameLst>
                                          <p:attrName>style.visibility</p:attrName>
                                        </p:attrNameLst>
                                      </p:cBhvr>
                                      <p:to>
                                        <p:strVal val="visible"/>
                                      </p:to>
                                    </p:set>
                                    <p:animEffect transition="in" filter="fade">
                                      <p:cBhvr>
                                        <p:cTn id="28" dur="500"/>
                                        <p:tgtEl>
                                          <p:spTgt spid="45059">
                                            <p:txEl>
                                              <p:pRg st="3" end="3"/>
                                            </p:txEl>
                                          </p:spTgt>
                                        </p:tgtEl>
                                      </p:cBhvr>
                                    </p:animEffect>
                                    <p:anim calcmode="lin" valueType="num">
                                      <p:cBhvr>
                                        <p:cTn id="29"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505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5059">
                                            <p:txEl>
                                              <p:pRg st="4" end="4"/>
                                            </p:txEl>
                                          </p:spTgt>
                                        </p:tgtEl>
                                        <p:attrNameLst>
                                          <p:attrName>style.visibility</p:attrName>
                                        </p:attrNameLst>
                                      </p:cBhvr>
                                      <p:to>
                                        <p:strVal val="visible"/>
                                      </p:to>
                                    </p:set>
                                    <p:animEffect transition="in" filter="fade">
                                      <p:cBhvr>
                                        <p:cTn id="35" dur="500"/>
                                        <p:tgtEl>
                                          <p:spTgt spid="45059">
                                            <p:txEl>
                                              <p:pRg st="4" end="4"/>
                                            </p:txEl>
                                          </p:spTgt>
                                        </p:tgtEl>
                                      </p:cBhvr>
                                    </p:animEffect>
                                    <p:anim calcmode="lin" valueType="num">
                                      <p:cBhvr>
                                        <p:cTn id="36"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505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ea typeface="Times New Roman" charset="0"/>
                <a:cs typeface="Times New Roman" charset="0"/>
              </a:rPr>
              <a:t>Chemical</a:t>
            </a:r>
            <a:br>
              <a:rPr lang="en-US" altLang="en-US">
                <a:ea typeface="Times New Roman" charset="0"/>
                <a:cs typeface="Times New Roman" charset="0"/>
              </a:rPr>
            </a:br>
            <a:endParaRPr lang="en-US" altLang="en-US">
              <a:ea typeface="Times New Roman" charset="0"/>
              <a:cs typeface="Times New Roman" charset="0"/>
            </a:endParaRPr>
          </a:p>
        </p:txBody>
      </p:sp>
      <p:sp>
        <p:nvSpPr>
          <p:cNvPr id="46083" name="Rectangle 3"/>
          <p:cNvSpPr>
            <a:spLocks noGrp="1" noChangeArrowheads="1"/>
          </p:cNvSpPr>
          <p:nvPr>
            <p:ph type="body" idx="1"/>
          </p:nvPr>
        </p:nvSpPr>
        <p:spPr/>
        <p:txBody>
          <a:bodyPr/>
          <a:lstStyle/>
          <a:p>
            <a:r>
              <a:rPr lang="en-US" altLang="en-US">
                <a:ea typeface="Times New Roman" charset="0"/>
                <a:cs typeface="Times New Roman" charset="0"/>
              </a:rPr>
              <a:t>Pesticides</a:t>
            </a:r>
          </a:p>
          <a:p>
            <a:r>
              <a:rPr lang="en-US" altLang="en-US">
                <a:ea typeface="Times New Roman" charset="0"/>
                <a:cs typeface="Times New Roman" charset="0"/>
              </a:rPr>
              <a:t>Soaps</a:t>
            </a:r>
          </a:p>
          <a:p>
            <a:r>
              <a:rPr lang="en-US" altLang="en-US">
                <a:ea typeface="Times New Roman" charset="0"/>
                <a:cs typeface="Times New Roman" charset="0"/>
              </a:rPr>
              <a:t>Oils</a:t>
            </a:r>
          </a:p>
          <a:p>
            <a:r>
              <a:rPr lang="en-US" altLang="en-US">
                <a:ea typeface="Times New Roman" charset="0"/>
                <a:cs typeface="Times New Roman" charset="0"/>
              </a:rPr>
              <a:t>Other</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608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6083">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p:cTn id="13" dur="10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608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608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6083">
                                            <p:txEl>
                                              <p:pRg st="1" end="1"/>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p:cTn id="19" dur="10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608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608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6083">
                                            <p:txEl>
                                              <p:pRg st="2" end="2"/>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p:cTn id="25" dur="10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608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608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ea typeface="Times New Roman" charset="0"/>
                <a:cs typeface="Times New Roman" charset="0"/>
              </a:rPr>
              <a:t>Mechanical</a:t>
            </a:r>
            <a:r>
              <a:rPr lang="en-US" altLang="en-US"/>
              <a:t> </a:t>
            </a:r>
          </a:p>
        </p:txBody>
      </p:sp>
      <p:sp>
        <p:nvSpPr>
          <p:cNvPr id="48131" name="Rectangle 3"/>
          <p:cNvSpPr>
            <a:spLocks noGrp="1" noChangeArrowheads="1"/>
          </p:cNvSpPr>
          <p:nvPr>
            <p:ph type="body" sz="half" idx="1"/>
          </p:nvPr>
        </p:nvSpPr>
        <p:spPr>
          <a:xfrm>
            <a:off x="1905000" y="1676400"/>
            <a:ext cx="3436938" cy="4724400"/>
          </a:xfrm>
        </p:spPr>
        <p:txBody>
          <a:bodyPr/>
          <a:lstStyle/>
          <a:p>
            <a:pPr>
              <a:lnSpc>
                <a:spcPct val="90000"/>
              </a:lnSpc>
            </a:pPr>
            <a:r>
              <a:rPr lang="en-US" altLang="en-US" sz="2400">
                <a:ea typeface="Times New Roman" charset="0"/>
                <a:cs typeface="Times New Roman" charset="0"/>
              </a:rPr>
              <a:t>Squishing</a:t>
            </a:r>
          </a:p>
          <a:p>
            <a:pPr>
              <a:lnSpc>
                <a:spcPct val="90000"/>
              </a:lnSpc>
            </a:pPr>
            <a:r>
              <a:rPr lang="en-US" altLang="en-US" sz="2400">
                <a:ea typeface="Times New Roman" charset="0"/>
                <a:cs typeface="Times New Roman" charset="0"/>
              </a:rPr>
              <a:t>Squashing</a:t>
            </a:r>
          </a:p>
          <a:p>
            <a:pPr>
              <a:lnSpc>
                <a:spcPct val="90000"/>
              </a:lnSpc>
            </a:pPr>
            <a:r>
              <a:rPr lang="en-US" altLang="en-US" sz="2400">
                <a:ea typeface="Times New Roman" charset="0"/>
                <a:cs typeface="Times New Roman" charset="0"/>
              </a:rPr>
              <a:t>Burning – Hot water scald of weeds</a:t>
            </a:r>
          </a:p>
          <a:p>
            <a:pPr>
              <a:lnSpc>
                <a:spcPct val="90000"/>
              </a:lnSpc>
            </a:pPr>
            <a:r>
              <a:rPr lang="en-US" altLang="en-US" sz="2400">
                <a:ea typeface="Times New Roman" charset="0"/>
                <a:cs typeface="Times New Roman" charset="0"/>
              </a:rPr>
              <a:t>Blasting – High pressure removal w/water</a:t>
            </a:r>
          </a:p>
          <a:p>
            <a:pPr>
              <a:lnSpc>
                <a:spcPct val="90000"/>
              </a:lnSpc>
            </a:pPr>
            <a:r>
              <a:rPr lang="en-US" altLang="en-US" sz="2400">
                <a:ea typeface="Times New Roman" charset="0"/>
                <a:cs typeface="Times New Roman" charset="0"/>
              </a:rPr>
              <a:t>Discarding</a:t>
            </a:r>
            <a:r>
              <a:rPr lang="en-US" altLang="en-US" sz="2400"/>
              <a:t> </a:t>
            </a:r>
          </a:p>
        </p:txBody>
      </p:sp>
      <p:pic>
        <p:nvPicPr>
          <p:cNvPr id="48133" name="Picture 5" descr="roache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371600"/>
            <a:ext cx="3735388" cy="4718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blinds(horizontal)">
                                      <p:cBhvr>
                                        <p:cTn id="7"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813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13" dur="500"/>
                                        <p:tgtEl>
                                          <p:spTgt spid="481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18" dur="500"/>
                                        <p:tgtEl>
                                          <p:spTgt spid="481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23" dur="500"/>
                                        <p:tgtEl>
                                          <p:spTgt spid="481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8131">
                                            <p:txEl>
                                              <p:pRg st="3" end="3"/>
                                            </p:txEl>
                                          </p:spTgt>
                                        </p:tgtEl>
                                        <p:attrNameLst>
                                          <p:attrName>style.visibility</p:attrName>
                                        </p:attrNameLst>
                                      </p:cBhvr>
                                      <p:to>
                                        <p:strVal val="visible"/>
                                      </p:to>
                                    </p:set>
                                    <p:animEffect transition="in" filter="blinds(horizontal)">
                                      <p:cBhvr>
                                        <p:cTn id="28" dur="500"/>
                                        <p:tgtEl>
                                          <p:spTgt spid="4813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8131">
                                            <p:txEl>
                                              <p:pRg st="4" end="4"/>
                                            </p:txEl>
                                          </p:spTgt>
                                        </p:tgtEl>
                                        <p:attrNameLst>
                                          <p:attrName>style.visibility</p:attrName>
                                        </p:attrNameLst>
                                      </p:cBhvr>
                                      <p:to>
                                        <p:strVal val="visible"/>
                                      </p:to>
                                    </p:set>
                                    <p:animEffect transition="in" filter="blinds(horizontal)">
                                      <p:cBhvr>
                                        <p:cTn id="33" dur="500"/>
                                        <p:tgtEl>
                                          <p:spTgt spid="48131">
                                            <p:txEl>
                                              <p:pRg st="4" end="4"/>
                                            </p:txEl>
                                          </p:spTgt>
                                        </p:tgtEl>
                                      </p:cBhvr>
                                    </p:animEffect>
                                  </p:childTnLst>
                                </p:cTn>
                              </p:par>
                            </p:childTnLst>
                          </p:cTn>
                        </p:par>
                      </p:childTnLst>
                    </p:cTn>
                  </p:par>
                </p:childTnLst>
              </p:cTn>
              <p:nextCondLst>
                <p:cond evt="onClick" delay="0">
                  <p:tgtEl>
                    <p:spTgt spid="48133"/>
                  </p:tgtEl>
                </p:cond>
              </p:nextCondLst>
            </p:seq>
          </p:childTnLst>
        </p:cTn>
      </p:par>
    </p:tnLst>
    <p:bldLst>
      <p:bldP spid="481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ea typeface="Times New Roman" charset="0"/>
                <a:cs typeface="Times New Roman" charset="0"/>
              </a:rPr>
              <a:t>Biological</a:t>
            </a:r>
            <a:r>
              <a:rPr lang="en-US" altLang="en-US"/>
              <a:t> </a:t>
            </a:r>
          </a:p>
        </p:txBody>
      </p:sp>
      <p:sp>
        <p:nvSpPr>
          <p:cNvPr id="47107" name="Rectangle 3"/>
          <p:cNvSpPr>
            <a:spLocks noGrp="1" noChangeArrowheads="1"/>
          </p:cNvSpPr>
          <p:nvPr>
            <p:ph type="body" idx="1"/>
          </p:nvPr>
        </p:nvSpPr>
        <p:spPr/>
        <p:txBody>
          <a:bodyPr/>
          <a:lstStyle/>
          <a:p>
            <a:r>
              <a:rPr lang="en-US" altLang="en-US">
                <a:ea typeface="Times New Roman" charset="0"/>
                <a:cs typeface="Times New Roman" charset="0"/>
              </a:rPr>
              <a:t>Predators – Eat them</a:t>
            </a:r>
          </a:p>
          <a:p>
            <a:r>
              <a:rPr lang="en-US" altLang="en-US">
                <a:ea typeface="Times New Roman" charset="0"/>
                <a:cs typeface="Times New Roman" charset="0"/>
              </a:rPr>
              <a:t>Parasites – Use them</a:t>
            </a:r>
          </a:p>
          <a:p>
            <a:r>
              <a:rPr lang="en-US" altLang="en-US">
                <a:ea typeface="Times New Roman" charset="0"/>
                <a:cs typeface="Times New Roman" charset="0"/>
              </a:rPr>
              <a:t>Fungi -	Trichoderma</a:t>
            </a:r>
          </a:p>
          <a:p>
            <a:r>
              <a:rPr lang="en-US" altLang="en-US">
                <a:ea typeface="Times New Roman" charset="0"/>
                <a:cs typeface="Times New Roman" charset="0"/>
              </a:rPr>
              <a:t>Bacteria – B.T.</a:t>
            </a:r>
            <a:r>
              <a:rPr lang="en-US" altLang="en-US"/>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Ok.  Enough of the Gobbley Gook.</a:t>
            </a:r>
          </a:p>
        </p:txBody>
      </p:sp>
      <p:sp>
        <p:nvSpPr>
          <p:cNvPr id="109571" name="Rectangle 3"/>
          <p:cNvSpPr>
            <a:spLocks noGrp="1" noChangeArrowheads="1"/>
          </p:cNvSpPr>
          <p:nvPr>
            <p:ph type="body" idx="1"/>
          </p:nvPr>
        </p:nvSpPr>
        <p:spPr/>
        <p:txBody>
          <a:bodyPr/>
          <a:lstStyle/>
          <a:p>
            <a:r>
              <a:rPr lang="en-US" altLang="en-US"/>
              <a:t>Does IPM Work?</a:t>
            </a:r>
          </a:p>
          <a:p>
            <a:r>
              <a:rPr lang="en-US" altLang="en-US"/>
              <a:t>Let’s See.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clp">
  <a:themeElements>
    <a:clrScheme name="gc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l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Arial" charset="0"/>
          </a:defRPr>
        </a:defPPr>
      </a:lstStyle>
    </a:lnDef>
  </a:objectDefaults>
  <a:extraClrSchemeLst>
    <a:extraClrScheme>
      <a:clrScheme name="gc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l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l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l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l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l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l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l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l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l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l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l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gclp</Template>
  <TotalTime>0</TotalTime>
  <Words>982</Words>
  <Application>Microsoft Macintosh PowerPoint</Application>
  <PresentationFormat>On-screen Show (4:3)</PresentationFormat>
  <Paragraphs>210</Paragraphs>
  <Slides>38</Slides>
  <Notes>32</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Times New Roman</vt:lpstr>
      <vt:lpstr>Arial</vt:lpstr>
      <vt:lpstr>Verdana</vt:lpstr>
      <vt:lpstr>gclp</vt:lpstr>
      <vt:lpstr>Microsoft PowerPoint Slide</vt:lpstr>
      <vt:lpstr>“Fall” into Scouting IPM Basics, Do you have a designated Scout?</vt:lpstr>
      <vt:lpstr>IPM and Scouting</vt:lpstr>
      <vt:lpstr>IPM Scouting Definition: </vt:lpstr>
      <vt:lpstr>PowerPoint Presentation</vt:lpstr>
      <vt:lpstr>Cultural </vt:lpstr>
      <vt:lpstr>Chemical </vt:lpstr>
      <vt:lpstr>Mechanical </vt:lpstr>
      <vt:lpstr>Biological </vt:lpstr>
      <vt:lpstr>Ok.  Enough of the Gobbley Gook.</vt:lpstr>
      <vt:lpstr>Predators</vt:lpstr>
      <vt:lpstr>Parasites</vt:lpstr>
      <vt:lpstr>Beneficial Bacteria</vt:lpstr>
      <vt:lpstr>Beneficial Fungi</vt:lpstr>
      <vt:lpstr>Beneficial Nematodes</vt:lpstr>
      <vt:lpstr>Now lets look at a Scouting Program</vt:lpstr>
      <vt:lpstr>Scouting </vt:lpstr>
      <vt:lpstr>Benefits of Scouting </vt:lpstr>
      <vt:lpstr>More Benefits </vt:lpstr>
      <vt:lpstr>Even More Benefits </vt:lpstr>
      <vt:lpstr>Myths of IPM’s </vt:lpstr>
      <vt:lpstr>Realities </vt:lpstr>
      <vt:lpstr>Routine Scouting For Container Nurseries </vt:lpstr>
      <vt:lpstr>Routine Scouting For Container Nurseries </vt:lpstr>
      <vt:lpstr>Routine Scouting For Container Nurseries </vt:lpstr>
      <vt:lpstr>Scouting Efficiently </vt:lpstr>
      <vt:lpstr>Tips for Scouts</vt:lpstr>
      <vt:lpstr>Tips for Scouts</vt:lpstr>
      <vt:lpstr>Determine Threshold Levels</vt:lpstr>
      <vt:lpstr>PowerPoint Presentation</vt:lpstr>
      <vt:lpstr>PowerPoint Presentation</vt:lpstr>
      <vt:lpstr>Incoming Plant Material</vt:lpstr>
      <vt:lpstr>Situational Scouting</vt:lpstr>
      <vt:lpstr>Scouting Landscapes</vt:lpstr>
      <vt:lpstr>Basic Questions</vt:lpstr>
      <vt:lpstr>Basic Questions</vt:lpstr>
      <vt:lpstr>Now Focus on the Individual Plant</vt:lpstr>
      <vt:lpstr>Insects and Diseases</vt:lpstr>
      <vt:lpstr>Ready for Your Scouting Exercise?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into Scouting IPM Basics, Do you have a designated Scout?</dc:title>
  <dc:creator>George Braman</dc:creator>
  <cp:lastModifiedBy>George Braman</cp:lastModifiedBy>
  <cp:revision>1</cp:revision>
  <cp:lastPrinted>2001-02-16T20:46:29Z</cp:lastPrinted>
  <dcterms:created xsi:type="dcterms:W3CDTF">2015-09-07T21:49:53Z</dcterms:created>
  <dcterms:modified xsi:type="dcterms:W3CDTF">2015-09-07T21:50:52Z</dcterms:modified>
</cp:coreProperties>
</file>