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9" r:id="rId1"/>
  </p:sldMasterIdLst>
  <p:notesMasterIdLst>
    <p:notesMasterId r:id="rId36"/>
  </p:notesMasterIdLst>
  <p:handoutMasterIdLst>
    <p:handoutMasterId r:id="rId37"/>
  </p:handoutMasterIdLst>
  <p:sldIdLst>
    <p:sldId id="276" r:id="rId2"/>
    <p:sldId id="405" r:id="rId3"/>
    <p:sldId id="428" r:id="rId4"/>
    <p:sldId id="429" r:id="rId5"/>
    <p:sldId id="430" r:id="rId6"/>
    <p:sldId id="280" r:id="rId7"/>
    <p:sldId id="281" r:id="rId8"/>
    <p:sldId id="282" r:id="rId9"/>
    <p:sldId id="283" r:id="rId10"/>
    <p:sldId id="284" r:id="rId11"/>
    <p:sldId id="416" r:id="rId12"/>
    <p:sldId id="408" r:id="rId13"/>
    <p:sldId id="423" r:id="rId14"/>
    <p:sldId id="424" r:id="rId15"/>
    <p:sldId id="425" r:id="rId16"/>
    <p:sldId id="426" r:id="rId17"/>
    <p:sldId id="338" r:id="rId18"/>
    <p:sldId id="339" r:id="rId19"/>
    <p:sldId id="340" r:id="rId20"/>
    <p:sldId id="341" r:id="rId21"/>
    <p:sldId id="343" r:id="rId22"/>
    <p:sldId id="346" r:id="rId23"/>
    <p:sldId id="349" r:id="rId24"/>
    <p:sldId id="354" r:id="rId25"/>
    <p:sldId id="355" r:id="rId26"/>
    <p:sldId id="427" r:id="rId27"/>
    <p:sldId id="357" r:id="rId28"/>
    <p:sldId id="359" r:id="rId29"/>
    <p:sldId id="360" r:id="rId30"/>
    <p:sldId id="361" r:id="rId31"/>
    <p:sldId id="362" r:id="rId32"/>
    <p:sldId id="422" r:id="rId33"/>
    <p:sldId id="397" r:id="rId34"/>
    <p:sldId id="399"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00CC"/>
    <a:srgbClr val="660066"/>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2290" autoAdjust="0"/>
  </p:normalViewPr>
  <p:slideViewPr>
    <p:cSldViewPr snapToObjects="1">
      <p:cViewPr varScale="1">
        <p:scale>
          <a:sx n="107" d="100"/>
          <a:sy n="107" d="100"/>
        </p:scale>
        <p:origin x="2304" y="16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2016"/>
    </p:cViewPr>
  </p:sorterViewPr>
  <p:notesViewPr>
    <p:cSldViewPr snapToObjects="1">
      <p:cViewPr>
        <p:scale>
          <a:sx n="100" d="100"/>
          <a:sy n="100" d="100"/>
        </p:scale>
        <p:origin x="-86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ltLang="en-US"/>
          </a:p>
        </p:txBody>
      </p:sp>
      <p:sp>
        <p:nvSpPr>
          <p:cNvPr id="167939"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ltLang="en-US"/>
          </a:p>
        </p:txBody>
      </p:sp>
      <p:sp>
        <p:nvSpPr>
          <p:cNvPr id="167940"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ltLang="en-US"/>
          </a:p>
        </p:txBody>
      </p:sp>
      <p:sp>
        <p:nvSpPr>
          <p:cNvPr id="167941"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5E737C20-A992-D745-99E6-21E12F98A32C}" type="slidenum">
              <a:rPr lang="en-US" altLang="en-US"/>
              <a:pPr/>
              <a:t>‹#›</a:t>
            </a:fld>
            <a:endParaRPr lang="en-US" altLang="en-US"/>
          </a:p>
        </p:txBody>
      </p:sp>
    </p:spTree>
    <p:extLst>
      <p:ext uri="{BB962C8B-B14F-4D97-AF65-F5344CB8AC3E}">
        <p14:creationId xmlns:p14="http://schemas.microsoft.com/office/powerpoint/2010/main" val="1708198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ltLang="en-US"/>
          </a:p>
        </p:txBody>
      </p:sp>
      <p:sp>
        <p:nvSpPr>
          <p:cNvPr id="159747"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ltLang="en-US"/>
          </a:p>
        </p:txBody>
      </p:sp>
      <p:sp>
        <p:nvSpPr>
          <p:cNvPr id="159748"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9749"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9750"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ltLang="en-US"/>
          </a:p>
        </p:txBody>
      </p:sp>
      <p:sp>
        <p:nvSpPr>
          <p:cNvPr id="159751"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A4EF8D3A-E98F-3441-BFC4-0D4F1F522BAD}" type="slidenum">
              <a:rPr lang="en-US" altLang="en-US"/>
              <a:pPr/>
              <a:t>‹#›</a:t>
            </a:fld>
            <a:endParaRPr lang="en-US" altLang="en-US"/>
          </a:p>
        </p:txBody>
      </p:sp>
    </p:spTree>
    <p:extLst>
      <p:ext uri="{BB962C8B-B14F-4D97-AF65-F5344CB8AC3E}">
        <p14:creationId xmlns:p14="http://schemas.microsoft.com/office/powerpoint/2010/main" val="586836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564C4A6F-E806-CC4D-8D63-A22DD23D0BFC}" type="slidenum">
              <a:rPr lang="en-US" altLang="en-US"/>
              <a:pPr/>
              <a:t>1</a:t>
            </a:fld>
            <a:endParaRPr lang="en-US" alt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ltLang="en-US">
                <a:latin typeface="Tahoma" charset="0"/>
              </a:rPr>
              <a:t>Vegetable Gardening in Georgia</a:t>
            </a:r>
          </a:p>
        </p:txBody>
      </p:sp>
    </p:spTree>
    <p:extLst>
      <p:ext uri="{BB962C8B-B14F-4D97-AF65-F5344CB8AC3E}">
        <p14:creationId xmlns:p14="http://schemas.microsoft.com/office/powerpoint/2010/main" val="213525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8DF1A215-1EBA-EE44-8955-74FDB42E56DC}" type="slidenum">
              <a:rPr lang="en-US" altLang="en-US"/>
              <a:pPr/>
              <a:t>18</a:t>
            </a:fld>
            <a:endParaRPr lang="en-US" alt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ltLang="en-US">
                <a:solidFill>
                  <a:srgbClr val="000000"/>
                </a:solidFill>
                <a:latin typeface="Tahoma" charset="0"/>
              </a:rPr>
              <a:t>Several important cool season vegetables can be grown vegetatively, that is by planting vegetative parts instead of seed or transplants.</a:t>
            </a:r>
          </a:p>
        </p:txBody>
      </p:sp>
    </p:spTree>
    <p:extLst>
      <p:ext uri="{BB962C8B-B14F-4D97-AF65-F5344CB8AC3E}">
        <p14:creationId xmlns:p14="http://schemas.microsoft.com/office/powerpoint/2010/main" val="107459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1F6A5A61-2531-C34B-B5A8-D28D48EDCA44}" type="slidenum">
              <a:rPr lang="en-US" altLang="en-US"/>
              <a:pPr/>
              <a:t>19</a:t>
            </a:fld>
            <a:endParaRPr lang="en-US" altLang="en-US"/>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altLang="en-US">
                <a:solidFill>
                  <a:srgbClr val="000000"/>
                </a:solidFill>
                <a:latin typeface="Tahoma" charset="0"/>
              </a:rPr>
              <a:t>(Asparagus) Let us take a look at some of the more common cool season vegetables grown in Georgia gardens. Asparagus is one of the few perennial crops that we grow in the garden, and should be placed where it can remain for several years. Keep asparagus from the middle of your garden because you cannot plow it with the rest of the garden. Asparagus normally is started from rooted one year old crowns. There are also newer varieties available from seed that are also male sterile, thus not producing seed. Don't cut the spear during the first year; let the spears grow and develop a strong root system.</a:t>
            </a:r>
          </a:p>
        </p:txBody>
      </p:sp>
    </p:spTree>
    <p:extLst>
      <p:ext uri="{BB962C8B-B14F-4D97-AF65-F5344CB8AC3E}">
        <p14:creationId xmlns:p14="http://schemas.microsoft.com/office/powerpoint/2010/main" val="30733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E59B998B-05FE-D64B-A81F-430B6B752F5B}" type="slidenum">
              <a:rPr lang="en-US" altLang="en-US"/>
              <a:pPr/>
              <a:t>20</a:t>
            </a:fld>
            <a:endParaRPr lang="en-US" altLang="en-US"/>
          </a:p>
        </p:txBody>
      </p:sp>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ltLang="en-US">
                <a:solidFill>
                  <a:srgbClr val="000000"/>
                </a:solidFill>
                <a:latin typeface="Tahoma" charset="0"/>
              </a:rPr>
              <a:t>(Asparagus) Spears can be harvested for approximately 2 weeks in the second year. Harvest for 4 weeks the third year. The harvest should never exceed 8 weeks in any year. Cut spears when they are 4 inches long. Asparagus is a heavy feeder and will respond to heavy rates of fertilizer and to organic matter if added at the time the crowns are set. A good mulch should be used around asparagus for weed control. Thc tops of the asparagus plant are called ferns, and the ferns that develop after the harvest should be allowed to grow until late fall or winter until the tops turn completely brown. At that time they should be removed and composted.</a:t>
            </a:r>
          </a:p>
        </p:txBody>
      </p:sp>
    </p:spTree>
    <p:extLst>
      <p:ext uri="{BB962C8B-B14F-4D97-AF65-F5344CB8AC3E}">
        <p14:creationId xmlns:p14="http://schemas.microsoft.com/office/powerpoint/2010/main" val="61688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C13DFE86-6F17-4B4E-96E4-C79B0A8F1435}" type="slidenum">
              <a:rPr lang="en-US" altLang="en-US"/>
              <a:pPr/>
              <a:t>21</a:t>
            </a:fld>
            <a:endParaRPr lang="en-US" altLang="en-US"/>
          </a:p>
        </p:txBody>
      </p:sp>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altLang="en-US">
                <a:solidFill>
                  <a:srgbClr val="000000"/>
                </a:solidFill>
                <a:latin typeface="Tahoma" charset="0"/>
              </a:rPr>
              <a:t>(English Pea Pod) English peas are one of the earliest crops you can plant. They can be planted in the garden as early as the soil can be worked in the spring. Peas will germinate and come up when soils are quite cold and will stand a considerable amount of cold weather and even light frost.</a:t>
            </a:r>
          </a:p>
        </p:txBody>
      </p:sp>
    </p:spTree>
    <p:extLst>
      <p:ext uri="{BB962C8B-B14F-4D97-AF65-F5344CB8AC3E}">
        <p14:creationId xmlns:p14="http://schemas.microsoft.com/office/powerpoint/2010/main" val="2119438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6791C0AC-683F-0141-A363-31B094CABC41}" type="slidenum">
              <a:rPr lang="en-US" altLang="en-US"/>
              <a:pPr/>
              <a:t>22</a:t>
            </a:fld>
            <a:endParaRPr lang="en-US" altLang="en-US"/>
          </a:p>
        </p:txBody>
      </p:sp>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ltLang="en-US">
                <a:solidFill>
                  <a:srgbClr val="000000"/>
                </a:solidFill>
                <a:latin typeface="Tahoma" charset="0"/>
              </a:rPr>
              <a:t>(Leaf lettuce. Red Sails) Early spring is the ideal time in the deep South to plant lettuces. While iceberg lettuce is not recommended, many leaf lettuce varieties grow well in cooler spring temperatures.</a:t>
            </a:r>
          </a:p>
        </p:txBody>
      </p:sp>
    </p:spTree>
    <p:extLst>
      <p:ext uri="{BB962C8B-B14F-4D97-AF65-F5344CB8AC3E}">
        <p14:creationId xmlns:p14="http://schemas.microsoft.com/office/powerpoint/2010/main" val="1087599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846C4A1B-9D18-6F4E-8DB1-1CECC5642DBF}" type="slidenum">
              <a:rPr lang="en-US" altLang="en-US"/>
              <a:pPr/>
              <a:t>23</a:t>
            </a:fld>
            <a:endParaRPr lang="en-US" altLang="en-US"/>
          </a:p>
        </p:txBody>
      </p:sp>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ltLang="en-US">
                <a:solidFill>
                  <a:srgbClr val="000000"/>
                </a:solidFill>
                <a:latin typeface="Tahoma" charset="0"/>
              </a:rPr>
              <a:t>(Siberian Kale) Siberian Kale is a coarser green high in vitamins and tasting much like collards. Siberian Kale and its curly leaf cousins are both edible and decorative in the garden.</a:t>
            </a:r>
          </a:p>
        </p:txBody>
      </p:sp>
    </p:spTree>
    <p:extLst>
      <p:ext uri="{BB962C8B-B14F-4D97-AF65-F5344CB8AC3E}">
        <p14:creationId xmlns:p14="http://schemas.microsoft.com/office/powerpoint/2010/main" val="2057157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7CB090C7-36A6-0644-8B4D-5EBDCA35D374}" type="slidenum">
              <a:rPr lang="en-US" altLang="en-US"/>
              <a:pPr/>
              <a:t>24</a:t>
            </a:fld>
            <a:endParaRPr lang="en-US" altLang="en-US"/>
          </a:p>
        </p:txBody>
      </p:sp>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ltLang="en-US">
                <a:solidFill>
                  <a:srgbClr val="000000"/>
                </a:solidFill>
                <a:latin typeface="Tahoma" charset="0"/>
              </a:rPr>
              <a:t>(Two Onions) Onions should also be started early in the season. They will tolerate a considerable amount of cool weather. Onions come in yellow, white or red varieties. You can start these from plants, from sets, or from seed. Onions planted in the fall and grown over the winter often make the largest onions such as Vidalia onions.</a:t>
            </a:r>
          </a:p>
        </p:txBody>
      </p:sp>
    </p:spTree>
    <p:extLst>
      <p:ext uri="{BB962C8B-B14F-4D97-AF65-F5344CB8AC3E}">
        <p14:creationId xmlns:p14="http://schemas.microsoft.com/office/powerpoint/2010/main" val="16189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FD3EE4EB-FBA9-6545-94FC-A4A732CE5174}" type="slidenum">
              <a:rPr lang="en-US" altLang="en-US"/>
              <a:pPr/>
              <a:t>25</a:t>
            </a:fld>
            <a:endParaRPr lang="en-US" altLang="en-US"/>
          </a:p>
        </p:txBody>
      </p:sp>
      <p:sp>
        <p:nvSpPr>
          <p:cNvPr id="269314" name="Rectangle 2"/>
          <p:cNvSpPr>
            <a:spLocks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ltLang="en-US">
                <a:latin typeface="Tahoma" charset="0"/>
              </a:rPr>
              <a:t>(Onion Bulb) Onions generally grow at or near the surface of the ground. Onions that are direct seeded will have more of their bulb exposed compared to those from transplants or sets.</a:t>
            </a:r>
          </a:p>
        </p:txBody>
      </p:sp>
    </p:spTree>
    <p:extLst>
      <p:ext uri="{BB962C8B-B14F-4D97-AF65-F5344CB8AC3E}">
        <p14:creationId xmlns:p14="http://schemas.microsoft.com/office/powerpoint/2010/main" val="2417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265FECF1-81B5-AA4F-BA5C-F34D88359516}" type="slidenum">
              <a:rPr lang="en-US" altLang="en-US"/>
              <a:pPr/>
              <a:t>26</a:t>
            </a:fld>
            <a:endParaRPr lang="en-US" altLang="en-US"/>
          </a:p>
        </p:txBody>
      </p:sp>
      <p:sp>
        <p:nvSpPr>
          <p:cNvPr id="371714" name="Rectangle 2"/>
          <p:cNvSpPr>
            <a:spLocks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ltLang="en-US">
                <a:solidFill>
                  <a:srgbClr val="000000"/>
                </a:solidFill>
                <a:latin typeface="Tahoma" charset="0"/>
              </a:rPr>
              <a:t>(Beans) Beans are one type of vegetable that thrives in cool weather but will not tolerate frost. Beans grow as bush type, half runners or climbing types according to the variety and can vary in color appearing green, purple, or yellow. Most of the bush green-podded types if hand picked, will give about four harvests over the season.</a:t>
            </a:r>
          </a:p>
        </p:txBody>
      </p:sp>
    </p:spTree>
    <p:extLst>
      <p:ext uri="{BB962C8B-B14F-4D97-AF65-F5344CB8AC3E}">
        <p14:creationId xmlns:p14="http://schemas.microsoft.com/office/powerpoint/2010/main" val="38358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84172C02-931A-0140-916A-28C0B690C652}" type="slidenum">
              <a:rPr lang="en-US" altLang="en-US"/>
              <a:pPr/>
              <a:t>27</a:t>
            </a:fld>
            <a:endParaRPr lang="en-US" altLang="en-US"/>
          </a:p>
        </p:txBody>
      </p:sp>
      <p:sp>
        <p:nvSpPr>
          <p:cNvPr id="271362" name="Rectangle 2"/>
          <p:cNvSpPr>
            <a:spLocks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ltLang="en-US">
                <a:solidFill>
                  <a:srgbClr val="000000"/>
                </a:solidFill>
                <a:latin typeface="Tahoma" charset="0"/>
              </a:rPr>
              <a:t>(Broccoli Head) Another cool season crop that does well in Georgia is broccoli. Broccoli will tolerate some light frost if the plants are well conditioned. Here is the central head of the plant. Cut heads before any of the blooms start to open up. About 4 inches of stem should be cut along with the head. Once you cut the central head, side shoots will develop in the axis of the leaves and these also can be harvested.</a:t>
            </a:r>
          </a:p>
        </p:txBody>
      </p:sp>
    </p:spTree>
    <p:extLst>
      <p:ext uri="{BB962C8B-B14F-4D97-AF65-F5344CB8AC3E}">
        <p14:creationId xmlns:p14="http://schemas.microsoft.com/office/powerpoint/2010/main" val="21728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AAAD65F5-3999-924F-BEAC-F44F0198CE07}" type="slidenum">
              <a:rPr lang="en-US" altLang="en-US"/>
              <a:pPr/>
              <a:t>2</a:t>
            </a:fld>
            <a:endParaRPr lang="en-US" altLang="en-US"/>
          </a:p>
        </p:txBody>
      </p:sp>
      <p:sp>
        <p:nvSpPr>
          <p:cNvPr id="322562" name="Rectangle 2"/>
          <p:cNvSpPr>
            <a:spLocks noChangeArrowheads="1" noTextEdit="1"/>
          </p:cNvSpPr>
          <p:nvPr>
            <p:ph type="sldImg"/>
          </p:nvPr>
        </p:nvSpPr>
        <p:spPr>
          <a:xfrm>
            <a:off x="1144588" y="685800"/>
            <a:ext cx="4572000" cy="3429000"/>
          </a:xfrm>
          <a:ln/>
        </p:spPr>
      </p:sp>
      <p:sp>
        <p:nvSpPr>
          <p:cNvPr id="322563" name="Rectangle 3"/>
          <p:cNvSpPr>
            <a:spLocks noGrp="1" noChangeArrowheads="1"/>
          </p:cNvSpPr>
          <p:nvPr>
            <p:ph type="body" idx="1"/>
          </p:nvPr>
        </p:nvSpPr>
        <p:spPr>
          <a:xfrm>
            <a:off x="912813" y="4343400"/>
            <a:ext cx="5032375" cy="4114800"/>
          </a:xfrm>
        </p:spPr>
        <p:txBody>
          <a:bodyPr/>
          <a:lstStyle/>
          <a:p>
            <a:r>
              <a:rPr lang="en-US" altLang="en-US"/>
              <a:t>Learning Objectives</a:t>
            </a:r>
          </a:p>
          <a:p>
            <a:r>
              <a:rPr lang="en-US" altLang="en-US"/>
              <a:t>After you complete your study of this chapter you should be able to:</a:t>
            </a:r>
          </a:p>
          <a:p>
            <a:r>
              <a:rPr lang="en-US" altLang="en-US"/>
              <a:t>Understand the factors to consider in site selection.</a:t>
            </a:r>
          </a:p>
          <a:p>
            <a:r>
              <a:rPr lang="en-US" altLang="en-US"/>
              <a:t>Have an appreciation for the benefits of organic matter/soil amendments.</a:t>
            </a:r>
          </a:p>
          <a:p>
            <a:r>
              <a:rPr lang="en-US" altLang="en-US"/>
              <a:t>Understand the difference between warm and cool season vegetables.</a:t>
            </a:r>
          </a:p>
          <a:p>
            <a:r>
              <a:rPr lang="en-US" altLang="en-US"/>
              <a:t>Understand the concept of crop rotation.</a:t>
            </a:r>
          </a:p>
          <a:p>
            <a:r>
              <a:rPr lang="en-US" altLang="en-US"/>
              <a:t>Understand the concept of intercropping</a:t>
            </a:r>
          </a:p>
          <a:p>
            <a:r>
              <a:rPr lang="en-US" altLang="en-US"/>
              <a:t>Understand considerations of raised bed and container gardening, soil mixes, special cultivars, irrigation requirements.</a:t>
            </a:r>
          </a:p>
          <a:p>
            <a:r>
              <a:rPr lang="en-US" altLang="en-US"/>
              <a:t>Understand the concept of succession planting.</a:t>
            </a:r>
          </a:p>
          <a:p>
            <a:r>
              <a:rPr lang="en-US" altLang="en-US"/>
              <a:t>Understand the benefits of using cover crops.</a:t>
            </a:r>
          </a:p>
          <a:p>
            <a:r>
              <a:rPr lang="en-US" altLang="en-US"/>
              <a:t>Become familiar with basic vegetable gardening techniques such as transplanting, cultivation, fertilization, harvesting.</a:t>
            </a:r>
          </a:p>
          <a:p>
            <a:r>
              <a:rPr lang="en-US" altLang="en-US"/>
              <a:t>Become familiar with the different vegetables and herbs typically grown in Georgia.</a:t>
            </a:r>
          </a:p>
          <a:p>
            <a:r>
              <a:rPr lang="en-US" altLang="en-US"/>
              <a:t>Learn about some new vegetables for Georgia.</a:t>
            </a:r>
          </a:p>
        </p:txBody>
      </p:sp>
    </p:spTree>
    <p:extLst>
      <p:ext uri="{BB962C8B-B14F-4D97-AF65-F5344CB8AC3E}">
        <p14:creationId xmlns:p14="http://schemas.microsoft.com/office/powerpoint/2010/main" val="551877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0FAC0302-5F16-2140-A0AC-81117426EEBB}" type="slidenum">
              <a:rPr lang="en-US" altLang="en-US"/>
              <a:pPr/>
              <a:t>28</a:t>
            </a:fld>
            <a:endParaRPr lang="en-US" alt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altLang="en-US">
                <a:solidFill>
                  <a:srgbClr val="000000"/>
                </a:solidFill>
                <a:latin typeface="Tahoma" charset="0"/>
              </a:rPr>
              <a:t>(Cabbage) Cabbage is a cool season crop and should be planted when the nights are fairly cool and days warm but not hot. It should be side dressed with nitrogen as it grows, Cabbage, broccoli, collards and turnips also have a high requirements for boron. Supply it in the fertilizer or apply it as side dressing of 2 teaspoons of Borax detergent per 100 foot of row. This can be dissolved in water and poured over the row.</a:t>
            </a:r>
          </a:p>
        </p:txBody>
      </p:sp>
    </p:spTree>
    <p:extLst>
      <p:ext uri="{BB962C8B-B14F-4D97-AF65-F5344CB8AC3E}">
        <p14:creationId xmlns:p14="http://schemas.microsoft.com/office/powerpoint/2010/main" val="1243485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663263F5-F7FA-1040-9FE9-DEBEAB771920}" type="slidenum">
              <a:rPr lang="en-US" altLang="en-US"/>
              <a:pPr/>
              <a:t>29</a:t>
            </a:fld>
            <a:endParaRPr lang="en-US" altLang="en-US"/>
          </a:p>
        </p:txBody>
      </p:sp>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ltLang="en-US">
                <a:solidFill>
                  <a:srgbClr val="000000"/>
                </a:solidFill>
                <a:latin typeface="Tahoma" charset="0"/>
              </a:rPr>
              <a:t>(Collards) Collards are grown for their foliage and can be started from transplants or direct seeded. Set out transplants while weather is cool, spacing plants 12 inches apart in the row. If you want to cut collards fairly small, then the seeding rate can be increased, growing a plant every 6 inches in the row.</a:t>
            </a:r>
          </a:p>
        </p:txBody>
      </p:sp>
    </p:spTree>
    <p:extLst>
      <p:ext uri="{BB962C8B-B14F-4D97-AF65-F5344CB8AC3E}">
        <p14:creationId xmlns:p14="http://schemas.microsoft.com/office/powerpoint/2010/main" val="2090891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0B262954-E9AA-E549-97C4-92918E907B82}" type="slidenum">
              <a:rPr lang="en-US" altLang="en-US"/>
              <a:pPr/>
              <a:t>30</a:t>
            </a:fld>
            <a:endParaRPr lang="en-US" altLang="en-US"/>
          </a:p>
        </p:txBody>
      </p:sp>
      <p:sp>
        <p:nvSpPr>
          <p:cNvPr id="275458" name="Rectangle 2"/>
          <p:cNvSpPr>
            <a:spLocks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ltLang="en-US">
                <a:solidFill>
                  <a:srgbClr val="000000"/>
                </a:solidFill>
                <a:latin typeface="Tahoma" charset="0"/>
              </a:rPr>
              <a:t>(Radish) Radishes are one of the most quickly maturing vegetable crops that you can grow in the garden. About 28 days is required from the time you plant the seeds until they are ready to harvest. Once the radish becomes mature, it gets old rapidly, so stagger plantings every week to 10 days to assure a new crop all season.</a:t>
            </a:r>
          </a:p>
        </p:txBody>
      </p:sp>
    </p:spTree>
    <p:extLst>
      <p:ext uri="{BB962C8B-B14F-4D97-AF65-F5344CB8AC3E}">
        <p14:creationId xmlns:p14="http://schemas.microsoft.com/office/powerpoint/2010/main" val="19305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D56EEFA0-AB00-2C48-A79B-BB94BF34420B}" type="slidenum">
              <a:rPr lang="en-US" altLang="en-US"/>
              <a:pPr/>
              <a:t>31</a:t>
            </a:fld>
            <a:endParaRPr lang="en-US" altLang="en-US"/>
          </a:p>
        </p:txBody>
      </p:sp>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a:solidFill>
                  <a:srgbClr val="000000"/>
                </a:solidFill>
                <a:latin typeface="Tahoma" charset="0"/>
              </a:rPr>
              <a:t>(Turnip Greens) Turnips can be grown for greens or roots. In north Georgia you may have better results growing turnips for greens as a spring crop and growing the turnips for roots as a fall crop.</a:t>
            </a:r>
          </a:p>
        </p:txBody>
      </p:sp>
    </p:spTree>
    <p:extLst>
      <p:ext uri="{BB962C8B-B14F-4D97-AF65-F5344CB8AC3E}">
        <p14:creationId xmlns:p14="http://schemas.microsoft.com/office/powerpoint/2010/main" val="2022675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B409C122-A16F-3B43-9246-1CDEFADB318A}" type="slidenum">
              <a:rPr lang="en-US" altLang="en-US"/>
              <a:pPr/>
              <a:t>32</a:t>
            </a:fld>
            <a:endParaRPr lang="en-US" altLang="en-US"/>
          </a:p>
        </p:txBody>
      </p:sp>
      <p:sp>
        <p:nvSpPr>
          <p:cNvPr id="364546" name="Rectangle 2"/>
          <p:cNvSpPr>
            <a:spLocks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altLang="en-US">
                <a:solidFill>
                  <a:srgbClr val="000000"/>
                </a:solidFill>
                <a:latin typeface="Tahoma" charset="0"/>
              </a:rPr>
              <a:t>Fall maturing crops such as pumpkins and melons need to be planted in early summer for harvest in August and September.</a:t>
            </a:r>
          </a:p>
        </p:txBody>
      </p:sp>
    </p:spTree>
    <p:extLst>
      <p:ext uri="{BB962C8B-B14F-4D97-AF65-F5344CB8AC3E}">
        <p14:creationId xmlns:p14="http://schemas.microsoft.com/office/powerpoint/2010/main" val="440223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5D6A7A7F-552B-F544-91CE-EB1F00120E67}" type="slidenum">
              <a:rPr lang="en-US" altLang="en-US"/>
              <a:pPr/>
              <a:t>33</a:t>
            </a:fld>
            <a:endParaRPr lang="en-US" altLang="en-US"/>
          </a:p>
        </p:txBody>
      </p:sp>
      <p:sp>
        <p:nvSpPr>
          <p:cNvPr id="313346" name="Rectangle 2"/>
          <p:cNvSpPr>
            <a:spLocks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ltLang="en-US">
                <a:solidFill>
                  <a:srgbClr val="000000"/>
                </a:solidFill>
                <a:latin typeface="Tahoma" charset="0"/>
              </a:rPr>
              <a:t>(Home gardens are fun for all ages) They provide recreation, exercise, and good nutrition also. However, a poorly planned garden can waste money and effort. Plan ahead, enjoy a bountiful harvest of fresh, nutritious vegetables, and join the thousands of home gardeners who learn more each year from their own home gardening experience.</a:t>
            </a:r>
          </a:p>
        </p:txBody>
      </p:sp>
    </p:spTree>
    <p:extLst>
      <p:ext uri="{BB962C8B-B14F-4D97-AF65-F5344CB8AC3E}">
        <p14:creationId xmlns:p14="http://schemas.microsoft.com/office/powerpoint/2010/main" val="752982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D4D05B05-1D72-AE4E-A60D-9550AA6512F3}" type="slidenum">
              <a:rPr lang="en-US" altLang="en-US"/>
              <a:pPr/>
              <a:t>34</a:t>
            </a:fld>
            <a:endParaRPr lang="en-US" altLang="en-US"/>
          </a:p>
        </p:txBody>
      </p:sp>
      <p:sp>
        <p:nvSpPr>
          <p:cNvPr id="314370" name="Rectangle 2"/>
          <p:cNvSpPr>
            <a:spLocks noChangeArrowheads="1" noTextEdit="1"/>
          </p:cNvSpPr>
          <p:nvPr>
            <p:ph type="sldImg"/>
          </p:nvPr>
        </p:nvSpPr>
        <p:spPr>
          <a:ln/>
        </p:spPr>
      </p:sp>
      <p:sp>
        <p:nvSpPr>
          <p:cNvPr id="314371" name="Rectangle 3"/>
          <p:cNvSpPr>
            <a:spLocks noGrp="1" noChangeArrowheads="1"/>
          </p:cNvSpPr>
          <p:nvPr>
            <p:ph type="body" idx="1"/>
          </p:nvPr>
        </p:nvSpPr>
        <p:spPr/>
        <p:txBody>
          <a:bodyPr/>
          <a:lstStyle/>
          <a:p>
            <a:pPr marL="228600" indent="-228600"/>
            <a:r>
              <a:rPr lang="en-US" altLang="en-US">
                <a:solidFill>
                  <a:srgbClr val="000000"/>
                </a:solidFill>
                <a:latin typeface="Tahoma" charset="0"/>
              </a:rPr>
              <a:t>Any questions?</a:t>
            </a:r>
          </a:p>
          <a:p>
            <a:pPr marL="228600" indent="-228600"/>
            <a:r>
              <a:rPr lang="en-US" altLang="en-US"/>
              <a:t>Review QUESTIONS</a:t>
            </a:r>
          </a:p>
          <a:p>
            <a:pPr marL="228600" indent="-228600"/>
            <a:r>
              <a:rPr lang="en-US" altLang="en-US"/>
              <a:t>Name 2 important criteria in site selection for a vegetable garden?</a:t>
            </a:r>
          </a:p>
          <a:p>
            <a:pPr marL="228600" indent="-228600"/>
            <a:r>
              <a:rPr lang="en-US" altLang="en-US"/>
              <a:t>Why is planning and record keeping so important to successful gardening?</a:t>
            </a:r>
          </a:p>
          <a:p>
            <a:pPr marL="228600" indent="-228600"/>
            <a:r>
              <a:rPr lang="en-US" altLang="en-US"/>
              <a:t>What is the difference between succession planting and rotation?</a:t>
            </a:r>
          </a:p>
          <a:p>
            <a:pPr marL="228600" indent="-228600"/>
            <a:r>
              <a:rPr lang="en-US" altLang="en-US"/>
              <a:t>Name 3 warm season and 3 cool season vegetables for Georgia.</a:t>
            </a:r>
          </a:p>
          <a:p>
            <a:pPr marL="228600" indent="-228600"/>
            <a:r>
              <a:rPr lang="en-US" altLang="en-US"/>
              <a:t>Why are legumes so important to soil fertility?</a:t>
            </a:r>
          </a:p>
          <a:p>
            <a:pPr marL="228600" indent="-228600"/>
            <a:r>
              <a:rPr lang="en-US" altLang="en-US"/>
              <a:t>What part of the vegetable cauliflower, snap bean, cabbage, and watermelon are harvested?</a:t>
            </a:r>
          </a:p>
          <a:p>
            <a:pPr marL="228600" indent="-228600"/>
            <a:r>
              <a:rPr lang="en-US" altLang="en-US"/>
              <a:t>Name a perennial vegetable crop?</a:t>
            </a:r>
          </a:p>
          <a:p>
            <a:pPr marL="228600" indent="-228600"/>
            <a:r>
              <a:rPr lang="en-US" altLang="en-US"/>
              <a:t>What is the final step in producing a quality transplant?</a:t>
            </a:r>
          </a:p>
          <a:p>
            <a:pPr marL="228600" indent="-228600"/>
            <a:endParaRPr lang="en-US" altLang="en-US"/>
          </a:p>
        </p:txBody>
      </p:sp>
    </p:spTree>
    <p:extLst>
      <p:ext uri="{BB962C8B-B14F-4D97-AF65-F5344CB8AC3E}">
        <p14:creationId xmlns:p14="http://schemas.microsoft.com/office/powerpoint/2010/main" val="24836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8CBF04C5-61A1-A041-B7CC-E7E24BC97CF2}" type="slidenum">
              <a:rPr lang="en-US" altLang="en-US"/>
              <a:pPr/>
              <a:t>6</a:t>
            </a:fld>
            <a:endParaRPr lang="en-US" alt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ltLang="en-US">
                <a:solidFill>
                  <a:srgbClr val="000000"/>
                </a:solidFill>
                <a:latin typeface="Tahoma" charset="0"/>
              </a:rPr>
              <a:t>(Broadcast Lime) It is best to apply dolomitic limestone 2 to 3 months before planting. It can be broadcast over the soil surface and then worked in with a rototiller or some other implement. Normally, dolomitic limestone reacts slowly in the soil. By mixing the lime with the soil, the reaction is more uniform throughout the root zone.</a:t>
            </a:r>
          </a:p>
        </p:txBody>
      </p:sp>
    </p:spTree>
    <p:extLst>
      <p:ext uri="{BB962C8B-B14F-4D97-AF65-F5344CB8AC3E}">
        <p14:creationId xmlns:p14="http://schemas.microsoft.com/office/powerpoint/2010/main" val="43160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BCFE9F4C-0E69-DC4D-9BE9-F9E7A4EF4347}" type="slidenum">
              <a:rPr lang="en-US" altLang="en-US"/>
              <a:pPr/>
              <a:t>7</a:t>
            </a:fld>
            <a:endParaRPr lang="en-US" alt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ltLang="en-US">
                <a:solidFill>
                  <a:srgbClr val="000000"/>
                </a:solidFill>
                <a:latin typeface="Tahoma" charset="0"/>
              </a:rPr>
              <a:t>(Compost) Almost any soil can be improved by the addition of organic matter. Increasing soil organic matter increases the soil's ability to hold nutrients and water. It also tends to improve soil tilth to improve plant root growth.</a:t>
            </a:r>
          </a:p>
        </p:txBody>
      </p:sp>
    </p:spTree>
    <p:extLst>
      <p:ext uri="{BB962C8B-B14F-4D97-AF65-F5344CB8AC3E}">
        <p14:creationId xmlns:p14="http://schemas.microsoft.com/office/powerpoint/2010/main" val="197294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6D81DFA0-536E-6747-AB95-C858B3CE121B}" type="slidenum">
              <a:rPr lang="en-US" altLang="en-US"/>
              <a:pPr/>
              <a:t>8</a:t>
            </a:fld>
            <a:endParaRPr lang="en-US" alt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ltLang="en-US">
                <a:solidFill>
                  <a:srgbClr val="000000"/>
                </a:solidFill>
                <a:latin typeface="Tahoma" charset="0"/>
              </a:rPr>
              <a:t>(Compost pile) Most home gardeners can have a ready source of organic soil amendment if they will create a compost pile. Compost is decayed plant material. A compost pile can be made using grass clippings, leaves, vegetable kitchen scraps and non-diseased plants out of the garden Once these are well rotted, the compost can be added to the garden as a mulch or worked into the soil. Do not compost fat, bones, or meat products as these components may attract animals to the compost pile. Compost can also be made in bags or in trenches dug in the garden.</a:t>
            </a:r>
          </a:p>
        </p:txBody>
      </p:sp>
    </p:spTree>
    <p:extLst>
      <p:ext uri="{BB962C8B-B14F-4D97-AF65-F5344CB8AC3E}">
        <p14:creationId xmlns:p14="http://schemas.microsoft.com/office/powerpoint/2010/main" val="210438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BC91B366-D60D-9044-B315-B25CF7589B0F}" type="slidenum">
              <a:rPr lang="en-US" altLang="en-US"/>
              <a:pPr/>
              <a:t>9</a:t>
            </a:fld>
            <a:endParaRPr lang="en-US" alt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ltLang="en-US">
                <a:solidFill>
                  <a:srgbClr val="000000"/>
                </a:solidFill>
                <a:latin typeface="Tahoma" charset="0"/>
              </a:rPr>
              <a:t>(Organic Matter Table) Compost is not the only organic matter that can be added to the garden. Many other materials can be used to increase the soil organic matter levels. Here are some sources and the rates at which they can be added to the soil. As organic materials decompose, they use nitrogen. Some sources of organic matter, such as sawdust, can cause nitrogen deficiencies as they decompose. Therefore, avoid using sawdust to prevent this problem. ALL ANIMAL MANURES SHOULD BE PROPERLY COMPOSTED A MINIMUM OF 120 DAYS BEFORE USING TO PREVENT POTENTIAL HUMAN DISEASE TRANSMISSION.</a:t>
            </a:r>
          </a:p>
        </p:txBody>
      </p:sp>
    </p:spTree>
    <p:extLst>
      <p:ext uri="{BB962C8B-B14F-4D97-AF65-F5344CB8AC3E}">
        <p14:creationId xmlns:p14="http://schemas.microsoft.com/office/powerpoint/2010/main" val="144106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7E7DA0D2-3B4A-E843-9FF9-2F5A5CED9813}" type="slidenum">
              <a:rPr lang="en-US" altLang="en-US"/>
              <a:pPr/>
              <a:t>10</a:t>
            </a:fld>
            <a:endParaRPr lang="en-US" alt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ltLang="en-US">
                <a:solidFill>
                  <a:srgbClr val="000000"/>
                </a:solidFill>
                <a:latin typeface="Tahoma" charset="0"/>
              </a:rPr>
              <a:t>(Green Manure) Green manuring is another method of adding organic matter to the soil. A crop is seeded and allowed to grow to maturity. The crop is then either killed with a herbicide and plowed under or just plowed under.</a:t>
            </a:r>
          </a:p>
        </p:txBody>
      </p:sp>
    </p:spTree>
    <p:extLst>
      <p:ext uri="{BB962C8B-B14F-4D97-AF65-F5344CB8AC3E}">
        <p14:creationId xmlns:p14="http://schemas.microsoft.com/office/powerpoint/2010/main" val="68179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C912E004-CABF-1843-9D3C-BC02A4ADED59}" type="slidenum">
              <a:rPr lang="en-US" altLang="en-US"/>
              <a:pPr/>
              <a:t>12</a:t>
            </a:fld>
            <a:endParaRPr lang="en-US" altLang="en-US"/>
          </a:p>
        </p:txBody>
      </p:sp>
      <p:sp>
        <p:nvSpPr>
          <p:cNvPr id="339970" name="Rectangle 2"/>
          <p:cNvSpPr>
            <a:spLocks noChangeArrowheads="1" noTextEdit="1"/>
          </p:cNvSpPr>
          <p:nvPr>
            <p:ph type="sldImg"/>
          </p:nvPr>
        </p:nvSpPr>
        <p:spPr>
          <a:ln/>
        </p:spPr>
      </p:sp>
      <p:sp>
        <p:nvSpPr>
          <p:cNvPr id="339971" name="Rectangle 3"/>
          <p:cNvSpPr>
            <a:spLocks noGrp="1" noChangeArrowheads="1"/>
          </p:cNvSpPr>
          <p:nvPr>
            <p:ph type="body" idx="1"/>
          </p:nvPr>
        </p:nvSpPr>
        <p:spPr/>
        <p:txBody>
          <a:bodyPr/>
          <a:lstStyle/>
          <a:p>
            <a:r>
              <a:rPr lang="en-US" altLang="en-US">
                <a:solidFill>
                  <a:srgbClr val="000000"/>
                </a:solidFill>
                <a:latin typeface="Tahoma" charset="0"/>
              </a:rPr>
              <a:t>Insect &amp; Disease Control. Insect and disease control is easier if problems are addressed early. Learn to spot diseases before they become rampant. Watch the garden closely and monitor insect levels.</a:t>
            </a:r>
          </a:p>
        </p:txBody>
      </p:sp>
    </p:spTree>
    <p:extLst>
      <p:ext uri="{BB962C8B-B14F-4D97-AF65-F5344CB8AC3E}">
        <p14:creationId xmlns:p14="http://schemas.microsoft.com/office/powerpoint/2010/main" val="2054147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B6E8CE91-17E3-BD47-9EB4-C5C9BA4E87CD}" type="slidenum">
              <a:rPr lang="en-US" altLang="en-US"/>
              <a:pPr/>
              <a:t>17</a:t>
            </a:fld>
            <a:endParaRPr lang="en-US" altLang="en-US"/>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ltLang="en-US">
                <a:solidFill>
                  <a:srgbClr val="000000"/>
                </a:solidFill>
                <a:latin typeface="Tahoma" charset="0"/>
              </a:rPr>
              <a:t>(Cool season vegetable) Because of its usually mild winters, cool season crops are grown in the deep South from late summer through spring.</a:t>
            </a:r>
          </a:p>
        </p:txBody>
      </p:sp>
    </p:spTree>
    <p:extLst>
      <p:ext uri="{BB962C8B-B14F-4D97-AF65-F5344CB8AC3E}">
        <p14:creationId xmlns:p14="http://schemas.microsoft.com/office/powerpoint/2010/main" val="1114629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9506" name="Group 1026"/>
          <p:cNvGrpSpPr>
            <a:grpSpLocks/>
          </p:cNvGrpSpPr>
          <p:nvPr/>
        </p:nvGrpSpPr>
        <p:grpSpPr bwMode="auto">
          <a:xfrm>
            <a:off x="0" y="0"/>
            <a:ext cx="9142413" cy="6858000"/>
            <a:chOff x="0" y="0"/>
            <a:chExt cx="5759" cy="4320"/>
          </a:xfrm>
        </p:grpSpPr>
        <p:sp>
          <p:nvSpPr>
            <p:cNvPr id="149507" name="Rectangle 1027"/>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49508" name="Group 1028"/>
            <p:cNvGrpSpPr>
              <a:grpSpLocks/>
            </p:cNvGrpSpPr>
            <p:nvPr/>
          </p:nvGrpSpPr>
          <p:grpSpPr bwMode="auto">
            <a:xfrm>
              <a:off x="381" y="2280"/>
              <a:ext cx="5369" cy="48"/>
              <a:chOff x="381" y="2280"/>
              <a:chExt cx="5369" cy="48"/>
            </a:xfrm>
          </p:grpSpPr>
          <p:sp>
            <p:nvSpPr>
              <p:cNvPr id="149509" name="Line 1029"/>
              <p:cNvSpPr>
                <a:spLocks noChangeShapeType="1"/>
              </p:cNvSpPr>
              <p:nvPr/>
            </p:nvSpPr>
            <p:spPr bwMode="auto">
              <a:xfrm>
                <a:off x="381" y="2328"/>
                <a:ext cx="5369" cy="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510" name="Line 1030"/>
              <p:cNvSpPr>
                <a:spLocks noChangeShapeType="1"/>
              </p:cNvSpPr>
              <p:nvPr/>
            </p:nvSpPr>
            <p:spPr bwMode="auto">
              <a:xfrm>
                <a:off x="381" y="2280"/>
                <a:ext cx="536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9511" name="Rectangle 1031"/>
            <p:cNvSpPr>
              <a:spLocks noChangeArrowheads="1"/>
            </p:cNvSpPr>
            <p:nvPr/>
          </p:nvSpPr>
          <p:spPr bwMode="auto">
            <a:xfrm>
              <a:off x="384" y="960"/>
              <a:ext cx="5375" cy="384"/>
            </a:xfrm>
            <a:prstGeom prst="rect">
              <a:avLst/>
            </a:pr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9512" name="Rectangle 1032"/>
          <p:cNvSpPr>
            <a:spLocks noGrp="1" noChangeArrowheads="1"/>
          </p:cNvSpPr>
          <p:nvPr>
            <p:ph type="ctrTitle" sz="quarter"/>
          </p:nvPr>
        </p:nvSpPr>
        <p:spPr>
          <a:xfrm>
            <a:off x="685800" y="2286000"/>
            <a:ext cx="7772400" cy="1143000"/>
          </a:xfrm>
        </p:spPr>
        <p:txBody>
          <a:bodyPr/>
          <a:lstStyle>
            <a:lvl1pPr algn="ctr">
              <a:defRPr>
                <a:solidFill>
                  <a:srgbClr val="FFCC66"/>
                </a:solidFill>
              </a:defRPr>
            </a:lvl1pPr>
          </a:lstStyle>
          <a:p>
            <a:pPr lvl="0"/>
            <a:r>
              <a:rPr lang="en-US" altLang="en-US" noProof="0" smtClean="0"/>
              <a:t>Click to edit Master title style</a:t>
            </a:r>
          </a:p>
        </p:txBody>
      </p:sp>
      <p:sp>
        <p:nvSpPr>
          <p:cNvPr id="149513" name="Rectangle 1033"/>
          <p:cNvSpPr>
            <a:spLocks noGrp="1" noChangeArrowheads="1"/>
          </p:cNvSpPr>
          <p:nvPr>
            <p:ph type="subTitle" sz="quarter" idx="1"/>
          </p:nvPr>
        </p:nvSpPr>
        <p:spPr>
          <a:xfrm>
            <a:off x="1371600" y="3886200"/>
            <a:ext cx="6400800" cy="1752600"/>
          </a:xfrm>
        </p:spPr>
        <p:txBody>
          <a:bodyPr/>
          <a:lstStyle>
            <a:lvl1pPr marL="0" indent="0" algn="ctr">
              <a:buFont typeface="Monotype Sorts" charset="2"/>
              <a:buNone/>
              <a:defRPr>
                <a:solidFill>
                  <a:srgbClr val="FFFFFF"/>
                </a:solidFill>
              </a:defRPr>
            </a:lvl1pPr>
          </a:lstStyle>
          <a:p>
            <a:pPr lvl="0"/>
            <a:r>
              <a:rPr lang="en-US" altLang="en-US" noProof="0" smtClean="0"/>
              <a:t>Click to edit Master subtitle style</a:t>
            </a:r>
          </a:p>
        </p:txBody>
      </p:sp>
      <p:sp>
        <p:nvSpPr>
          <p:cNvPr id="149514" name="Rectangle 1034"/>
          <p:cNvSpPr>
            <a:spLocks noGrp="1" noChangeArrowheads="1"/>
          </p:cNvSpPr>
          <p:nvPr>
            <p:ph type="dt" sz="quarter" idx="2"/>
          </p:nvPr>
        </p:nvSpPr>
        <p:spPr>
          <a:xfrm>
            <a:off x="685800" y="6248400"/>
            <a:ext cx="1905000" cy="457200"/>
          </a:xfrm>
        </p:spPr>
        <p:txBody>
          <a:bodyPr/>
          <a:lstStyle>
            <a:lvl1pPr>
              <a:defRPr>
                <a:solidFill>
                  <a:srgbClr val="FFFFFF"/>
                </a:solidFill>
                <a:latin typeface="Times" charset="0"/>
              </a:defRPr>
            </a:lvl1pPr>
          </a:lstStyle>
          <a:p>
            <a:endParaRPr lang="en-US" altLang="en-US"/>
          </a:p>
        </p:txBody>
      </p:sp>
      <p:sp>
        <p:nvSpPr>
          <p:cNvPr id="149515" name="Rectangle 1035"/>
          <p:cNvSpPr>
            <a:spLocks noGrp="1" noChangeArrowheads="1"/>
          </p:cNvSpPr>
          <p:nvPr>
            <p:ph type="ftr" sz="quarter" idx="3"/>
          </p:nvPr>
        </p:nvSpPr>
        <p:spPr>
          <a:xfrm>
            <a:off x="3124200" y="6248400"/>
            <a:ext cx="2895600" cy="457200"/>
          </a:xfrm>
        </p:spPr>
        <p:txBody>
          <a:bodyPr/>
          <a:lstStyle>
            <a:lvl1pPr>
              <a:defRPr>
                <a:solidFill>
                  <a:srgbClr val="FFFFFF"/>
                </a:solidFill>
                <a:latin typeface="Times" charset="0"/>
              </a:defRPr>
            </a:lvl1pPr>
          </a:lstStyle>
          <a:p>
            <a:endParaRPr lang="en-US" altLang="en-US"/>
          </a:p>
        </p:txBody>
      </p:sp>
      <p:sp>
        <p:nvSpPr>
          <p:cNvPr id="149516" name="Rectangle 1036"/>
          <p:cNvSpPr>
            <a:spLocks noGrp="1" noChangeArrowheads="1"/>
          </p:cNvSpPr>
          <p:nvPr>
            <p:ph type="sldNum" sz="quarter" idx="4"/>
          </p:nvPr>
        </p:nvSpPr>
        <p:spPr>
          <a:xfrm>
            <a:off x="6553200" y="6248400"/>
            <a:ext cx="1905000" cy="457200"/>
          </a:xfrm>
        </p:spPr>
        <p:txBody>
          <a:bodyPr/>
          <a:lstStyle>
            <a:lvl1pPr>
              <a:defRPr>
                <a:solidFill>
                  <a:srgbClr val="FFFFFF"/>
                </a:solidFill>
                <a:latin typeface="Times" charset="0"/>
              </a:defRPr>
            </a:lvl1pPr>
          </a:lstStyle>
          <a:p>
            <a:fld id="{34B9657B-00D1-D14E-B938-A0EF5CC2FCB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CE39EB-65AA-F94B-8E9F-6E68F7792BC1}" type="slidenum">
              <a:rPr lang="en-US" altLang="en-US"/>
              <a:pPr/>
              <a:t>‹#›</a:t>
            </a:fld>
            <a:endParaRPr lang="en-US" altLang="en-US"/>
          </a:p>
        </p:txBody>
      </p:sp>
    </p:spTree>
    <p:extLst>
      <p:ext uri="{BB962C8B-B14F-4D97-AF65-F5344CB8AC3E}">
        <p14:creationId xmlns:p14="http://schemas.microsoft.com/office/powerpoint/2010/main" val="25604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66700"/>
            <a:ext cx="6091238"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375724-E258-1743-BEE6-6C210B8E2EAB}" type="slidenum">
              <a:rPr lang="en-US" altLang="en-US"/>
              <a:pPr/>
              <a:t>‹#›</a:t>
            </a:fld>
            <a:endParaRPr lang="en-US" altLang="en-US"/>
          </a:p>
        </p:txBody>
      </p:sp>
    </p:spTree>
    <p:extLst>
      <p:ext uri="{BB962C8B-B14F-4D97-AF65-F5344CB8AC3E}">
        <p14:creationId xmlns:p14="http://schemas.microsoft.com/office/powerpoint/2010/main" val="198658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779145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7907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9A7303FC-DFC5-0B41-83DA-2A4735A65C4B}" type="slidenum">
              <a:rPr lang="en-US" altLang="en-US"/>
              <a:pPr/>
              <a:t>‹#›</a:t>
            </a:fld>
            <a:endParaRPr lang="en-US" altLang="en-US"/>
          </a:p>
        </p:txBody>
      </p:sp>
    </p:spTree>
    <p:extLst>
      <p:ext uri="{BB962C8B-B14F-4D97-AF65-F5344CB8AC3E}">
        <p14:creationId xmlns:p14="http://schemas.microsoft.com/office/powerpoint/2010/main" val="165050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779145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43000" y="1790700"/>
            <a:ext cx="7772400" cy="4152900"/>
          </a:xfrm>
        </p:spPr>
        <p:txBody>
          <a:bodyPr/>
          <a:lstStyle/>
          <a:p>
            <a:endParaRPr lang="en-US"/>
          </a:p>
        </p:txBody>
      </p:sp>
      <p:sp>
        <p:nvSpPr>
          <p:cNvPr id="4" name="Date Placeholder 3"/>
          <p:cNvSpPr>
            <a:spLocks noGrp="1"/>
          </p:cNvSpPr>
          <p:nvPr>
            <p:ph type="dt" sz="half" idx="10"/>
          </p:nvPr>
        </p:nvSpPr>
        <p:spPr>
          <a:xfrm>
            <a:off x="6096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2766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fld id="{2526D49B-5A26-AA4E-8E82-B623D60F1369}" type="slidenum">
              <a:rPr lang="en-US" altLang="en-US"/>
              <a:pPr/>
              <a:t>‹#›</a:t>
            </a:fld>
            <a:endParaRPr lang="en-US" altLang="en-US"/>
          </a:p>
        </p:txBody>
      </p:sp>
    </p:spTree>
    <p:extLst>
      <p:ext uri="{BB962C8B-B14F-4D97-AF65-F5344CB8AC3E}">
        <p14:creationId xmlns:p14="http://schemas.microsoft.com/office/powerpoint/2010/main" val="104331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F061FC-C3C6-7A43-B86B-945218F214B6}" type="slidenum">
              <a:rPr lang="en-US" altLang="en-US"/>
              <a:pPr/>
              <a:t>‹#›</a:t>
            </a:fld>
            <a:endParaRPr lang="en-US" altLang="en-US"/>
          </a:p>
        </p:txBody>
      </p:sp>
    </p:spTree>
    <p:extLst>
      <p:ext uri="{BB962C8B-B14F-4D97-AF65-F5344CB8AC3E}">
        <p14:creationId xmlns:p14="http://schemas.microsoft.com/office/powerpoint/2010/main" val="40283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FCF29CD-1CB7-E94D-8314-20B53497FCE6}" type="slidenum">
              <a:rPr lang="en-US" altLang="en-US"/>
              <a:pPr/>
              <a:t>‹#›</a:t>
            </a:fld>
            <a:endParaRPr lang="en-US" altLang="en-US"/>
          </a:p>
        </p:txBody>
      </p:sp>
    </p:spTree>
    <p:extLst>
      <p:ext uri="{BB962C8B-B14F-4D97-AF65-F5344CB8AC3E}">
        <p14:creationId xmlns:p14="http://schemas.microsoft.com/office/powerpoint/2010/main" val="151632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907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C95AE4-2C02-1343-BB38-558BD274C49D}" type="slidenum">
              <a:rPr lang="en-US" altLang="en-US"/>
              <a:pPr/>
              <a:t>‹#›</a:t>
            </a:fld>
            <a:endParaRPr lang="en-US" altLang="en-US"/>
          </a:p>
        </p:txBody>
      </p:sp>
    </p:spTree>
    <p:extLst>
      <p:ext uri="{BB962C8B-B14F-4D97-AF65-F5344CB8AC3E}">
        <p14:creationId xmlns:p14="http://schemas.microsoft.com/office/powerpoint/2010/main" val="76637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708592D-5337-6148-B8B1-2C2A5B0352EC}" type="slidenum">
              <a:rPr lang="en-US" altLang="en-US"/>
              <a:pPr/>
              <a:t>‹#›</a:t>
            </a:fld>
            <a:endParaRPr lang="en-US" altLang="en-US"/>
          </a:p>
        </p:txBody>
      </p:sp>
    </p:spTree>
    <p:extLst>
      <p:ext uri="{BB962C8B-B14F-4D97-AF65-F5344CB8AC3E}">
        <p14:creationId xmlns:p14="http://schemas.microsoft.com/office/powerpoint/2010/main" val="200847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34FB73A-5A81-694A-A5C2-4D6C67A34820}" type="slidenum">
              <a:rPr lang="en-US" altLang="en-US"/>
              <a:pPr/>
              <a:t>‹#›</a:t>
            </a:fld>
            <a:endParaRPr lang="en-US" altLang="en-US"/>
          </a:p>
        </p:txBody>
      </p:sp>
    </p:spTree>
    <p:extLst>
      <p:ext uri="{BB962C8B-B14F-4D97-AF65-F5344CB8AC3E}">
        <p14:creationId xmlns:p14="http://schemas.microsoft.com/office/powerpoint/2010/main" val="8179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80E948E-95C0-8E48-BF8B-FE98BEE1920E}" type="slidenum">
              <a:rPr lang="en-US" altLang="en-US"/>
              <a:pPr/>
              <a:t>‹#›</a:t>
            </a:fld>
            <a:endParaRPr lang="en-US" altLang="en-US"/>
          </a:p>
        </p:txBody>
      </p:sp>
    </p:spTree>
    <p:extLst>
      <p:ext uri="{BB962C8B-B14F-4D97-AF65-F5344CB8AC3E}">
        <p14:creationId xmlns:p14="http://schemas.microsoft.com/office/powerpoint/2010/main" val="30119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0634045-A1DE-B646-9EA6-ACC8498A0B30}" type="slidenum">
              <a:rPr lang="en-US" altLang="en-US"/>
              <a:pPr/>
              <a:t>‹#›</a:t>
            </a:fld>
            <a:endParaRPr lang="en-US" altLang="en-US"/>
          </a:p>
        </p:txBody>
      </p:sp>
    </p:spTree>
    <p:extLst>
      <p:ext uri="{BB962C8B-B14F-4D97-AF65-F5344CB8AC3E}">
        <p14:creationId xmlns:p14="http://schemas.microsoft.com/office/powerpoint/2010/main" val="62193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DB788E-417C-AF45-AA78-5812938CA4B6}" type="slidenum">
              <a:rPr lang="en-US" altLang="en-US"/>
              <a:pPr/>
              <a:t>‹#›</a:t>
            </a:fld>
            <a:endParaRPr lang="en-US" altLang="en-US"/>
          </a:p>
        </p:txBody>
      </p:sp>
    </p:spTree>
    <p:extLst>
      <p:ext uri="{BB962C8B-B14F-4D97-AF65-F5344CB8AC3E}">
        <p14:creationId xmlns:p14="http://schemas.microsoft.com/office/powerpoint/2010/main" val="990768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48482" name="Group 2"/>
          <p:cNvGrpSpPr>
            <a:grpSpLocks/>
          </p:cNvGrpSpPr>
          <p:nvPr/>
        </p:nvGrpSpPr>
        <p:grpSpPr bwMode="auto">
          <a:xfrm>
            <a:off x="0" y="0"/>
            <a:ext cx="9128125" cy="6858000"/>
            <a:chOff x="0" y="0"/>
            <a:chExt cx="5750" cy="4320"/>
          </a:xfrm>
        </p:grpSpPr>
        <p:sp>
          <p:nvSpPr>
            <p:cNvPr id="148483"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48484" name="Group 4"/>
            <p:cNvGrpSpPr>
              <a:grpSpLocks/>
            </p:cNvGrpSpPr>
            <p:nvPr/>
          </p:nvGrpSpPr>
          <p:grpSpPr bwMode="auto">
            <a:xfrm>
              <a:off x="381" y="888"/>
              <a:ext cx="5369" cy="48"/>
              <a:chOff x="381" y="888"/>
              <a:chExt cx="5369" cy="48"/>
            </a:xfrm>
          </p:grpSpPr>
          <p:sp>
            <p:nvSpPr>
              <p:cNvPr id="148485" name="Line 5"/>
              <p:cNvSpPr>
                <a:spLocks noChangeShapeType="1"/>
              </p:cNvSpPr>
              <p:nvPr/>
            </p:nvSpPr>
            <p:spPr bwMode="auto">
              <a:xfrm>
                <a:off x="381" y="936"/>
                <a:ext cx="5369" cy="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486" name="Line 6"/>
              <p:cNvSpPr>
                <a:spLocks noChangeShapeType="1"/>
              </p:cNvSpPr>
              <p:nvPr/>
            </p:nvSpPr>
            <p:spPr bwMode="auto">
              <a:xfrm>
                <a:off x="381" y="888"/>
                <a:ext cx="536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48487" name="Rectangle 7"/>
          <p:cNvSpPr>
            <a:spLocks noGrp="1" noChangeArrowheads="1"/>
          </p:cNvSpPr>
          <p:nvPr>
            <p:ph type="title"/>
          </p:nvPr>
        </p:nvSpPr>
        <p:spPr bwMode="auto">
          <a:xfrm>
            <a:off x="590550" y="266700"/>
            <a:ext cx="7791450" cy="11049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8488" name="Rectangle 8"/>
          <p:cNvSpPr>
            <a:spLocks noGrp="1" noChangeArrowheads="1"/>
          </p:cNvSpPr>
          <p:nvPr>
            <p:ph type="body" idx="1"/>
          </p:nvPr>
        </p:nvSpPr>
        <p:spPr bwMode="auto">
          <a:xfrm>
            <a:off x="1143000" y="1790700"/>
            <a:ext cx="77724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8489" name="Rectangle 9"/>
          <p:cNvSpPr>
            <a:spLocks noGrp="1" noChangeArrowheads="1"/>
          </p:cNvSpPr>
          <p:nvPr>
            <p:ph type="dt" sz="half" idx="2"/>
          </p:nvPr>
        </p:nvSpPr>
        <p:spPr bwMode="auto">
          <a:xfrm>
            <a:off x="609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48490" name="Rectangle 10"/>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48491" name="Rectangle 11"/>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lvl1pPr>
          </a:lstStyle>
          <a:p>
            <a:fld id="{B55650B0-75F9-454F-BC32-84D365FDE30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lberta" charset="0"/>
        </a:defRPr>
      </a:lvl2pPr>
      <a:lvl3pPr algn="l" rtl="0" eaLnBrk="0" fontAlgn="base" hangingPunct="0">
        <a:spcBef>
          <a:spcPct val="0"/>
        </a:spcBef>
        <a:spcAft>
          <a:spcPct val="0"/>
        </a:spcAft>
        <a:defRPr sz="4400">
          <a:solidFill>
            <a:schemeClr val="tx2"/>
          </a:solidFill>
          <a:latin typeface="Alberta" charset="0"/>
        </a:defRPr>
      </a:lvl3pPr>
      <a:lvl4pPr algn="l" rtl="0" eaLnBrk="0" fontAlgn="base" hangingPunct="0">
        <a:spcBef>
          <a:spcPct val="0"/>
        </a:spcBef>
        <a:spcAft>
          <a:spcPct val="0"/>
        </a:spcAft>
        <a:defRPr sz="4400">
          <a:solidFill>
            <a:schemeClr val="tx2"/>
          </a:solidFill>
          <a:latin typeface="Alberta" charset="0"/>
        </a:defRPr>
      </a:lvl4pPr>
      <a:lvl5pPr algn="l" rtl="0" eaLnBrk="0" fontAlgn="base" hangingPunct="0">
        <a:spcBef>
          <a:spcPct val="0"/>
        </a:spcBef>
        <a:spcAft>
          <a:spcPct val="0"/>
        </a:spcAft>
        <a:defRPr sz="4400">
          <a:solidFill>
            <a:schemeClr val="tx2"/>
          </a:solidFill>
          <a:latin typeface="Alberta" charset="0"/>
        </a:defRPr>
      </a:lvl5pPr>
      <a:lvl6pPr marL="457200" algn="l" rtl="0" eaLnBrk="0" fontAlgn="base" hangingPunct="0">
        <a:spcBef>
          <a:spcPct val="0"/>
        </a:spcBef>
        <a:spcAft>
          <a:spcPct val="0"/>
        </a:spcAft>
        <a:defRPr sz="4400">
          <a:solidFill>
            <a:schemeClr val="tx2"/>
          </a:solidFill>
          <a:latin typeface="Alberta" charset="0"/>
        </a:defRPr>
      </a:lvl6pPr>
      <a:lvl7pPr marL="914400" algn="l" rtl="0" eaLnBrk="0" fontAlgn="base" hangingPunct="0">
        <a:spcBef>
          <a:spcPct val="0"/>
        </a:spcBef>
        <a:spcAft>
          <a:spcPct val="0"/>
        </a:spcAft>
        <a:defRPr sz="4400">
          <a:solidFill>
            <a:schemeClr val="tx2"/>
          </a:solidFill>
          <a:latin typeface="Alberta" charset="0"/>
        </a:defRPr>
      </a:lvl7pPr>
      <a:lvl8pPr marL="1371600" algn="l" rtl="0" eaLnBrk="0" fontAlgn="base" hangingPunct="0">
        <a:spcBef>
          <a:spcPct val="0"/>
        </a:spcBef>
        <a:spcAft>
          <a:spcPct val="0"/>
        </a:spcAft>
        <a:defRPr sz="4400">
          <a:solidFill>
            <a:schemeClr val="tx2"/>
          </a:solidFill>
          <a:latin typeface="Alberta" charset="0"/>
        </a:defRPr>
      </a:lvl8pPr>
      <a:lvl9pPr marL="1828800" algn="l" rtl="0" eaLnBrk="0" fontAlgn="base" hangingPunct="0">
        <a:spcBef>
          <a:spcPct val="0"/>
        </a:spcBef>
        <a:spcAft>
          <a:spcPct val="0"/>
        </a:spcAft>
        <a:defRPr sz="4400">
          <a:solidFill>
            <a:schemeClr val="tx2"/>
          </a:solidFill>
          <a:latin typeface="Alberta"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75000"/>
        <a:buFont typeface="Monotype Sorts" charset="2"/>
        <a:buChar char="&lt;"/>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6"/>
          <p:cNvSpPr>
            <a:spLocks noGrp="1" noChangeArrowheads="1"/>
          </p:cNvSpPr>
          <p:nvPr>
            <p:ph type="sldNum" sz="quarter" idx="4"/>
          </p:nvPr>
        </p:nvSpPr>
        <p:spPr/>
        <p:txBody>
          <a:bodyPr/>
          <a:lstStyle/>
          <a:p>
            <a:fld id="{917D57F1-98B9-8D4E-95D8-1CA815319D7D}" type="slidenum">
              <a:rPr lang="en-US" altLang="en-US"/>
              <a:pPr/>
              <a:t>1</a:t>
            </a:fld>
            <a:endParaRPr lang="en-US" altLang="en-US"/>
          </a:p>
        </p:txBody>
      </p:sp>
      <p:sp>
        <p:nvSpPr>
          <p:cNvPr id="23556" name="Rectangle 4"/>
          <p:cNvSpPr>
            <a:spLocks noGrp="1" noChangeArrowheads="1"/>
          </p:cNvSpPr>
          <p:nvPr>
            <p:ph type="subTitle" idx="1"/>
          </p:nvPr>
        </p:nvSpPr>
        <p:spPr>
          <a:xfrm>
            <a:off x="1600200" y="3886200"/>
            <a:ext cx="7315200" cy="1752600"/>
          </a:xfrm>
        </p:spPr>
        <p:txBody>
          <a:bodyPr/>
          <a:lstStyle/>
          <a:p>
            <a:endParaRPr lang="en-US" altLang="en-US">
              <a:effectLst>
                <a:outerShdw blurRad="38100" dist="38100" dir="2700000" algn="tl">
                  <a:srgbClr val="000000"/>
                </a:outerShdw>
              </a:effectLst>
              <a:latin typeface="Times New Roman" charset="0"/>
            </a:endParaRPr>
          </a:p>
          <a:p>
            <a:r>
              <a:rPr lang="en-US" altLang="en-US">
                <a:effectLst>
                  <a:outerShdw blurRad="38100" dist="38100" dir="2700000" algn="tl">
                    <a:srgbClr val="000000"/>
                  </a:outerShdw>
                </a:effectLst>
                <a:latin typeface="Times New Roman" charset="0"/>
              </a:rPr>
              <a:t>Billy Skaggs</a:t>
            </a:r>
          </a:p>
          <a:p>
            <a:r>
              <a:rPr lang="en-US" altLang="en-US">
                <a:effectLst>
                  <a:outerShdw blurRad="38100" dist="38100" dir="2700000" algn="tl">
                    <a:srgbClr val="000000"/>
                  </a:outerShdw>
                </a:effectLst>
                <a:latin typeface="Times New Roman" charset="0"/>
              </a:rPr>
              <a:t>County Extension Agent</a:t>
            </a:r>
          </a:p>
          <a:p>
            <a:r>
              <a:rPr lang="en-US" altLang="en-US">
                <a:effectLst>
                  <a:outerShdw blurRad="38100" dist="38100" dir="2700000" algn="tl">
                    <a:srgbClr val="000000"/>
                  </a:outerShdw>
                </a:effectLst>
                <a:latin typeface="Times New Roman" charset="0"/>
              </a:rPr>
              <a:t>UGA Cooperative Extension – Hall County</a:t>
            </a:r>
          </a:p>
        </p:txBody>
      </p:sp>
      <p:sp>
        <p:nvSpPr>
          <p:cNvPr id="332802" name="Text Box 2"/>
          <p:cNvSpPr txBox="1">
            <a:spLocks noChangeArrowheads="1"/>
          </p:cNvSpPr>
          <p:nvPr/>
        </p:nvSpPr>
        <p:spPr bwMode="auto">
          <a:xfrm>
            <a:off x="1600200" y="1905000"/>
            <a:ext cx="73152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400" b="1">
                <a:solidFill>
                  <a:srgbClr val="FFCC66"/>
                </a:solidFill>
                <a:effectLst>
                  <a:outerShdw blurRad="38100" dist="38100" dir="2700000" algn="tl">
                    <a:srgbClr val="000000"/>
                  </a:outerShdw>
                </a:effectLst>
                <a:latin typeface="Tahoma" charset="0"/>
              </a:rPr>
              <a:t>Fall Gardening</a:t>
            </a:r>
          </a:p>
          <a:p>
            <a:pPr algn="ctr">
              <a:spcBef>
                <a:spcPct val="50000"/>
              </a:spcBef>
            </a:pPr>
            <a:r>
              <a:rPr lang="en-US" altLang="en-US" sz="3600" b="1">
                <a:solidFill>
                  <a:srgbClr val="FFCC66"/>
                </a:solidFill>
                <a:effectLst>
                  <a:outerShdw blurRad="38100" dist="38100" dir="2700000" algn="tl">
                    <a:srgbClr val="000000"/>
                  </a:outerShdw>
                </a:effectLst>
                <a:latin typeface="Tahoma" charset="0"/>
              </a:rPr>
              <a:t>Springs Church – July 30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0C831E-2A8D-3E4A-A3CB-26F361B58C60}" type="slidenum">
              <a:rPr lang="en-US" altLang="en-US"/>
              <a:pPr/>
              <a:t>10</a:t>
            </a:fld>
            <a:endParaRPr lang="en-US" altLang="en-US"/>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r="2692"/>
          <a:stretch>
            <a:fillRect/>
          </a:stretch>
        </p:blipFill>
        <p:spPr bwMode="auto">
          <a:xfrm>
            <a:off x="-457200" y="0"/>
            <a:ext cx="10134600" cy="6889750"/>
          </a:xfrm>
          <a:prstGeom prst="rect">
            <a:avLst/>
          </a:prstGeom>
          <a:noFill/>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0" y="0"/>
            <a:ext cx="9144000" cy="155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30000"/>
              </a:spcBef>
            </a:pPr>
            <a:r>
              <a:rPr lang="en-US" altLang="en-US">
                <a:solidFill>
                  <a:srgbClr val="FFFFCC"/>
                </a:solidFill>
                <a:latin typeface="Tahoma" charset="0"/>
              </a:rPr>
              <a:t>Green manuring is another method of adding organic matter to the soil. A crop is seeded and allowed to grow to maturity. The crop is then either killed with a herbicide and plowed under, or  plowed under prior to seed development.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5"/>
          <p:cNvSpPr>
            <a:spLocks noGrp="1"/>
          </p:cNvSpPr>
          <p:nvPr>
            <p:ph type="sldNum" sz="quarter" idx="12"/>
          </p:nvPr>
        </p:nvSpPr>
        <p:spPr/>
        <p:txBody>
          <a:bodyPr/>
          <a:lstStyle/>
          <a:p>
            <a:fld id="{559E2BB0-2796-C44A-B266-C027083B39FF}" type="slidenum">
              <a:rPr lang="en-US" altLang="en-US"/>
              <a:pPr/>
              <a:t>11</a:t>
            </a:fld>
            <a:endParaRPr lang="en-US" altLang="en-US"/>
          </a:p>
        </p:txBody>
      </p:sp>
      <p:sp>
        <p:nvSpPr>
          <p:cNvPr id="352258" name="Rectangle 2"/>
          <p:cNvSpPr>
            <a:spLocks noGrp="1" noChangeArrowheads="1"/>
          </p:cNvSpPr>
          <p:nvPr>
            <p:ph type="title"/>
          </p:nvPr>
        </p:nvSpPr>
        <p:spPr>
          <a:xfrm>
            <a:off x="685800" y="244475"/>
            <a:ext cx="8156575" cy="1431925"/>
          </a:xfrm>
        </p:spPr>
        <p:txBody>
          <a:bodyPr/>
          <a:lstStyle/>
          <a:p>
            <a:r>
              <a:rPr lang="en-US" altLang="en-US"/>
              <a:t>Utilize green manure crops</a:t>
            </a:r>
          </a:p>
        </p:txBody>
      </p:sp>
      <p:graphicFrame>
        <p:nvGraphicFramePr>
          <p:cNvPr id="352259" name="Group 3"/>
          <p:cNvGraphicFramePr>
            <a:graphicFrameLocks noGrp="1"/>
          </p:cNvGraphicFramePr>
          <p:nvPr>
            <p:ph idx="1"/>
          </p:nvPr>
        </p:nvGraphicFramePr>
        <p:xfrm>
          <a:off x="0" y="1905000"/>
          <a:ext cx="8915400" cy="4660900"/>
        </p:xfrm>
        <a:graphic>
          <a:graphicData uri="http://schemas.openxmlformats.org/drawingml/2006/table">
            <a:tbl>
              <a:tblPr/>
              <a:tblGrid>
                <a:gridCol w="1871663"/>
                <a:gridCol w="1338262"/>
                <a:gridCol w="1516063"/>
                <a:gridCol w="1516062"/>
                <a:gridCol w="2673350"/>
              </a:tblGrid>
              <a:tr h="465138">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1" i="0" u="none" strike="noStrike" cap="none" normalizeH="0" baseline="0">
                          <a:ln>
                            <a:noFill/>
                          </a:ln>
                          <a:solidFill>
                            <a:schemeClr val="tx1"/>
                          </a:solidFill>
                          <a:effectLst/>
                          <a:latin typeface="Tahoma" charset="0"/>
                        </a:rPr>
                        <a:t>Crop</a:t>
                      </a:r>
                      <a:r>
                        <a:rPr kumimoji="0" lang="en-US" altLang="en-US" sz="2000" b="0" i="0" u="none" strike="noStrike" cap="none" normalizeH="0" baseline="0">
                          <a:ln>
                            <a:noFill/>
                          </a:ln>
                          <a:solidFill>
                            <a:schemeClr val="tx1"/>
                          </a:solidFill>
                          <a:effectLst/>
                          <a:latin typeface="Tahoma" charset="0"/>
                        </a:rPr>
                        <a:t> </a:t>
                      </a: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1" i="0" u="none" strike="noStrike" cap="none" normalizeH="0" baseline="0">
                          <a:ln>
                            <a:noFill/>
                          </a:ln>
                          <a:solidFill>
                            <a:schemeClr val="tx1"/>
                          </a:solidFill>
                          <a:effectLst/>
                          <a:latin typeface="Tahoma" charset="0"/>
                        </a:rPr>
                        <a:t>Season</a:t>
                      </a:r>
                      <a:r>
                        <a:rPr kumimoji="0" lang="en-US" altLang="en-US" sz="2000" b="0" i="0" u="none" strike="noStrike" cap="none" normalizeH="0" baseline="0">
                          <a:ln>
                            <a:noFill/>
                          </a:ln>
                          <a:solidFill>
                            <a:schemeClr val="tx1"/>
                          </a:solidFill>
                          <a:effectLst/>
                          <a:latin typeface="Tahoma" charset="0"/>
                        </a:rPr>
                        <a:t> </a:t>
                      </a: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1" i="0" u="none" strike="noStrike" cap="none" normalizeH="0" baseline="0">
                          <a:ln>
                            <a:noFill/>
                          </a:ln>
                          <a:solidFill>
                            <a:schemeClr val="tx1"/>
                          </a:solidFill>
                          <a:effectLst/>
                          <a:latin typeface="Tahoma" charset="0"/>
                        </a:rPr>
                        <a:t>Seed (lbs/A)</a:t>
                      </a:r>
                      <a:endParaRPr kumimoji="0" lang="en-US" altLang="en-US" sz="2000" b="0" i="0" u="none" strike="noStrike" cap="none" normalizeH="0" baseline="0">
                        <a:ln>
                          <a:noFill/>
                        </a:ln>
                        <a:solidFill>
                          <a:schemeClr val="tx1"/>
                        </a:solidFill>
                        <a:effectLst/>
                        <a:latin typeface="Tahoma"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1" i="0" u="none" strike="noStrike" cap="none" normalizeH="0" baseline="0">
                          <a:ln>
                            <a:noFill/>
                          </a:ln>
                          <a:solidFill>
                            <a:schemeClr val="tx1"/>
                          </a:solidFill>
                          <a:effectLst/>
                          <a:latin typeface="Tahoma" charset="0"/>
                        </a:rPr>
                        <a:t>Type</a:t>
                      </a:r>
                      <a:r>
                        <a:rPr kumimoji="0" lang="en-US" altLang="en-US" sz="2000" b="0" i="0" u="none" strike="noStrike" cap="none" normalizeH="0" baseline="0">
                          <a:ln>
                            <a:noFill/>
                          </a:ln>
                          <a:solidFill>
                            <a:schemeClr val="tx1"/>
                          </a:solidFill>
                          <a:effectLst/>
                          <a:latin typeface="Tahoma" charset="0"/>
                        </a:rPr>
                        <a:t> </a:t>
                      </a: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1" i="0" u="none" strike="noStrike" cap="none" normalizeH="0" baseline="0">
                          <a:ln>
                            <a:noFill/>
                          </a:ln>
                          <a:solidFill>
                            <a:schemeClr val="tx1"/>
                          </a:solidFill>
                          <a:effectLst/>
                          <a:latin typeface="Tahoma" charset="0"/>
                        </a:rPr>
                        <a:t>Nitrogen (lbs./ton dry material)</a:t>
                      </a:r>
                      <a:r>
                        <a:rPr kumimoji="0" lang="en-US" altLang="en-US" sz="2000" b="0" i="0" u="none" strike="noStrike" cap="none" normalizeH="0" baseline="0">
                          <a:ln>
                            <a:noFill/>
                          </a:ln>
                          <a:solidFill>
                            <a:schemeClr val="tx1"/>
                          </a:solidFill>
                          <a:effectLst/>
                          <a:latin typeface="Tahoma" charset="0"/>
                        </a:rPr>
                        <a:t> </a:t>
                      </a: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Buckwheat</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Summer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75</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Nonlegume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14</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Crimson clover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Winter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15</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Legume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45</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Rye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Winter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75</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Nonlegume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21</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Southernpea</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Summer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90</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Legume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60</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Soybean</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Summer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75</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Legume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46</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Sudan grass</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Summer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25</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Nonlegume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28</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Vetch</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Winter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30-50</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Legume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62</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Wheat</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Winter</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75</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l"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Nonlegume</a:t>
                      </a:r>
                      <a:r>
                        <a:rPr kumimoji="0" lang="en-US" altLang="en-US" sz="2000" b="0" i="0" u="none" strike="noStrike" cap="none" normalizeH="0" baseline="0">
                          <a:ln>
                            <a:noFill/>
                          </a:ln>
                          <a:solidFill>
                            <a:schemeClr val="tx1"/>
                          </a:solidFill>
                          <a:effectLst/>
                          <a:latin typeface="Times New Roman" charset="0"/>
                        </a:rPr>
                        <a:t> </a:t>
                      </a:r>
                      <a:endParaRPr kumimoji="0" lang="en-US" altLang="en-US" sz="2000" b="0" i="0" u="none" strike="noStrike" cap="none" normalizeH="0" baseline="0">
                        <a:ln>
                          <a:noFill/>
                        </a:ln>
                        <a:solidFill>
                          <a:schemeClr val="tx1"/>
                        </a:solidFill>
                        <a:effectLst/>
                        <a:latin typeface="Tahoma"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5000"/>
                        <a:buFont typeface="Monotype Sorts" charset="2"/>
                        <a:defRPr sz="2800">
                          <a:solidFill>
                            <a:schemeClr val="tx1"/>
                          </a:solidFill>
                          <a:latin typeface="Tahoma" charset="0"/>
                        </a:defRPr>
                      </a:lvl1pPr>
                      <a:lvl2pPr marL="742950" indent="-285750">
                        <a:spcBef>
                          <a:spcPct val="20000"/>
                        </a:spcBef>
                        <a:buClr>
                          <a:schemeClr val="tx2"/>
                        </a:buClr>
                        <a:defRPr sz="2800">
                          <a:solidFill>
                            <a:schemeClr val="tx1"/>
                          </a:solidFill>
                          <a:latin typeface="Tahoma" charset="0"/>
                        </a:defRPr>
                      </a:lvl2pPr>
                      <a:lvl3pPr marL="1143000" indent="-228600">
                        <a:spcBef>
                          <a:spcPct val="20000"/>
                        </a:spcBef>
                        <a:buClr>
                          <a:schemeClr val="tx2"/>
                        </a:buClr>
                        <a:buSzPct val="75000"/>
                        <a:buFont typeface="Monotype Sorts" charset="2"/>
                        <a:defRPr sz="2800">
                          <a:solidFill>
                            <a:schemeClr val="tx1"/>
                          </a:solidFill>
                          <a:latin typeface="Tahoma" charset="0"/>
                        </a:defRPr>
                      </a:lvl3pPr>
                      <a:lvl4pPr marL="1600200" indent="-228600">
                        <a:spcBef>
                          <a:spcPct val="20000"/>
                        </a:spcBef>
                        <a:buClr>
                          <a:schemeClr val="tx2"/>
                        </a:buClr>
                        <a:defRPr sz="2800">
                          <a:solidFill>
                            <a:schemeClr val="tx1"/>
                          </a:solidFill>
                          <a:latin typeface="Tahoma" charset="0"/>
                        </a:defRPr>
                      </a:lvl4pPr>
                      <a:lvl5pPr marL="2057400" indent="-228600">
                        <a:spcBef>
                          <a:spcPct val="20000"/>
                        </a:spcBef>
                        <a:buClr>
                          <a:schemeClr val="tx2"/>
                        </a:buClr>
                        <a:defRPr sz="2800">
                          <a:solidFill>
                            <a:schemeClr val="tx1"/>
                          </a:solidFill>
                          <a:latin typeface="Tahoma" charset="0"/>
                        </a:defRPr>
                      </a:lvl5pPr>
                      <a:lvl6pPr marL="2514600" indent="-228600" eaLnBrk="0" fontAlgn="base" hangingPunct="0">
                        <a:spcBef>
                          <a:spcPct val="20000"/>
                        </a:spcBef>
                        <a:spcAft>
                          <a:spcPct val="0"/>
                        </a:spcAft>
                        <a:buClr>
                          <a:schemeClr val="tx2"/>
                        </a:buClr>
                        <a:defRPr sz="2800">
                          <a:solidFill>
                            <a:schemeClr val="tx1"/>
                          </a:solidFill>
                          <a:latin typeface="Tahoma" charset="0"/>
                        </a:defRPr>
                      </a:lvl6pPr>
                      <a:lvl7pPr marL="2971800" indent="-228600" eaLnBrk="0" fontAlgn="base" hangingPunct="0">
                        <a:spcBef>
                          <a:spcPct val="20000"/>
                        </a:spcBef>
                        <a:spcAft>
                          <a:spcPct val="0"/>
                        </a:spcAft>
                        <a:buClr>
                          <a:schemeClr val="tx2"/>
                        </a:buClr>
                        <a:defRPr sz="2800">
                          <a:solidFill>
                            <a:schemeClr val="tx1"/>
                          </a:solidFill>
                          <a:latin typeface="Tahoma" charset="0"/>
                        </a:defRPr>
                      </a:lvl7pPr>
                      <a:lvl8pPr marL="3429000" indent="-228600" eaLnBrk="0" fontAlgn="base" hangingPunct="0">
                        <a:spcBef>
                          <a:spcPct val="20000"/>
                        </a:spcBef>
                        <a:spcAft>
                          <a:spcPct val="0"/>
                        </a:spcAft>
                        <a:buClr>
                          <a:schemeClr val="tx2"/>
                        </a:buClr>
                        <a:defRPr sz="2800">
                          <a:solidFill>
                            <a:schemeClr val="tx1"/>
                          </a:solidFill>
                          <a:latin typeface="Tahoma" charset="0"/>
                        </a:defRPr>
                      </a:lvl8pPr>
                      <a:lvl9pPr marL="3886200" indent="-228600" eaLnBrk="0" fontAlgn="base" hangingPunct="0">
                        <a:spcBef>
                          <a:spcPct val="20000"/>
                        </a:spcBef>
                        <a:spcAft>
                          <a:spcPct val="0"/>
                        </a:spcAft>
                        <a:buClr>
                          <a:schemeClr val="tx2"/>
                        </a:buClr>
                        <a:defRPr sz="2800">
                          <a:solidFill>
                            <a:schemeClr val="tx1"/>
                          </a:solidFill>
                          <a:latin typeface="Tahoma" charset="0"/>
                        </a:defRPr>
                      </a:lvl9pPr>
                    </a:lstStyle>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n-US" altLang="en-US" sz="2000" b="0" i="0" u="none" strike="noStrike" cap="none" normalizeH="0" baseline="0">
                          <a:ln>
                            <a:noFill/>
                          </a:ln>
                          <a:solidFill>
                            <a:schemeClr val="tx1"/>
                          </a:solidFill>
                          <a:effectLst/>
                          <a:latin typeface="Tahoma" charset="0"/>
                        </a:rPr>
                        <a:t>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6"/>
          <p:cNvSpPr>
            <a:spLocks noGrp="1" noChangeArrowheads="1"/>
          </p:cNvSpPr>
          <p:nvPr>
            <p:ph type="sldNum" sz="quarter" idx="4"/>
          </p:nvPr>
        </p:nvSpPr>
        <p:spPr/>
        <p:txBody>
          <a:bodyPr/>
          <a:lstStyle/>
          <a:p>
            <a:fld id="{62174B1F-7221-B940-B468-5FE73BA0B9D0}" type="slidenum">
              <a:rPr lang="en-US" altLang="en-US"/>
              <a:pPr/>
              <a:t>12</a:t>
            </a:fld>
            <a:endParaRPr lang="en-US" altLang="en-US"/>
          </a:p>
        </p:txBody>
      </p:sp>
      <p:pic>
        <p:nvPicPr>
          <p:cNvPr id="338949" name="Picture 5" descr="k7228-49"/>
          <p:cNvPicPr>
            <a:picLocks noChangeAspect="1" noChangeArrowheads="1"/>
          </p:cNvPicPr>
          <p:nvPr/>
        </p:nvPicPr>
        <p:blipFill>
          <a:blip r:embed="rId3">
            <a:extLst>
              <a:ext uri="{28A0092B-C50C-407E-A947-70E740481C1C}">
                <a14:useLocalDpi xmlns:a14="http://schemas.microsoft.com/office/drawing/2010/main" val="0"/>
              </a:ext>
            </a:extLst>
          </a:blip>
          <a:srcRect t="21333" r="11353" b="8333"/>
          <a:stretch>
            <a:fillRect/>
          </a:stretch>
        </p:blipFill>
        <p:spPr bwMode="auto">
          <a:xfrm rot="-1275661">
            <a:off x="457200" y="533400"/>
            <a:ext cx="2184400" cy="2684463"/>
          </a:xfrm>
          <a:prstGeom prst="rect">
            <a:avLst/>
          </a:prstGeom>
          <a:noFill/>
          <a:extLst>
            <a:ext uri="{909E8E84-426E-40DD-AFC4-6F175D3DCCD1}">
              <a14:hiddenFill xmlns:a14="http://schemas.microsoft.com/office/drawing/2010/main">
                <a:solidFill>
                  <a:srgbClr val="FFFFFF"/>
                </a:solidFill>
              </a14:hiddenFill>
            </a:ext>
          </a:extLst>
        </p:spPr>
      </p:pic>
      <p:sp>
        <p:nvSpPr>
          <p:cNvPr id="338947" name="Rectangle 3"/>
          <p:cNvSpPr>
            <a:spLocks noGrp="1" noChangeArrowheads="1"/>
          </p:cNvSpPr>
          <p:nvPr>
            <p:ph type="ctrTitle"/>
          </p:nvPr>
        </p:nvSpPr>
        <p:spPr>
          <a:xfrm>
            <a:off x="1143000" y="2286000"/>
            <a:ext cx="7772400" cy="1143000"/>
          </a:xfrm>
        </p:spPr>
        <p:txBody>
          <a:bodyPr/>
          <a:lstStyle/>
          <a:p>
            <a:pPr algn="r"/>
            <a:r>
              <a:rPr lang="en-US" altLang="en-US" b="1"/>
              <a:t>Fall Garden Planting</a:t>
            </a:r>
          </a:p>
        </p:txBody>
      </p:sp>
      <p:pic>
        <p:nvPicPr>
          <p:cNvPr id="338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3962400"/>
            <a:ext cx="3403600" cy="190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EF4063-F626-1A41-B1B7-0F50F618EA25}" type="slidenum">
              <a:rPr lang="en-US" altLang="en-US"/>
              <a:pPr/>
              <a:t>13</a:t>
            </a:fld>
            <a:endParaRPr lang="en-US" altLang="en-US"/>
          </a:p>
        </p:txBody>
      </p:sp>
      <p:sp>
        <p:nvSpPr>
          <p:cNvPr id="365570" name="Rectangle 2"/>
          <p:cNvSpPr>
            <a:spLocks noGrp="1" noChangeArrowheads="1"/>
          </p:cNvSpPr>
          <p:nvPr>
            <p:ph type="title"/>
          </p:nvPr>
        </p:nvSpPr>
        <p:spPr/>
        <p:txBody>
          <a:bodyPr/>
          <a:lstStyle/>
          <a:p>
            <a:r>
              <a:rPr lang="en-US" altLang="en-US"/>
              <a:t>Fall Garden Planting</a:t>
            </a:r>
          </a:p>
        </p:txBody>
      </p:sp>
      <p:sp>
        <p:nvSpPr>
          <p:cNvPr id="365571" name="Rectangle 3"/>
          <p:cNvSpPr>
            <a:spLocks noGrp="1" noChangeArrowheads="1"/>
          </p:cNvSpPr>
          <p:nvPr>
            <p:ph type="body" idx="1"/>
          </p:nvPr>
        </p:nvSpPr>
        <p:spPr>
          <a:xfrm>
            <a:off x="590550" y="1790700"/>
            <a:ext cx="8324850" cy="4838700"/>
          </a:xfrm>
        </p:spPr>
        <p:txBody>
          <a:bodyPr/>
          <a:lstStyle/>
          <a:p>
            <a:pPr>
              <a:lnSpc>
                <a:spcPct val="80000"/>
              </a:lnSpc>
            </a:pPr>
            <a:r>
              <a:rPr lang="en-US" altLang="en-US" sz="2400"/>
              <a:t>Many vegetables are well adapted to planting in the summer for fall harvest. Planting a fall garden will extend the gardening season so you can continue to harvest fresh produce after earlier crops have finished. </a:t>
            </a:r>
          </a:p>
          <a:p>
            <a:pPr>
              <a:lnSpc>
                <a:spcPct val="80000"/>
              </a:lnSpc>
            </a:pPr>
            <a:r>
              <a:rPr lang="en-US" altLang="en-US" sz="2400"/>
              <a:t>Many cool-season vegetables, such as carrots, broccoli, cauliflower, and Brussels sprouts, produce their best flavor and quality when they mature during cool weather. Vegetables, such as lettuce and spinach, tend to bolt or develop bitter flavor when they mature during hot summer weather.</a:t>
            </a:r>
          </a:p>
          <a:p>
            <a:pPr>
              <a:lnSpc>
                <a:spcPct val="80000"/>
              </a:lnSpc>
            </a:pPr>
            <a:r>
              <a:rPr lang="en-US" altLang="en-US" sz="2400"/>
              <a:t>July and August are the main planting times for the fall garden. Vegetables that have a 60 - 80 day maturity cycle should be planted around August 1 in our area. Planting of quick maturing vegetables, such as turnips and leafy greens, can be delayed until September.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5B70650-6532-A642-84F6-4CE444DC24A9}" type="slidenum">
              <a:rPr lang="en-US" altLang="en-US"/>
              <a:pPr/>
              <a:t>14</a:t>
            </a:fld>
            <a:endParaRPr lang="en-US" altLang="en-US"/>
          </a:p>
        </p:txBody>
      </p:sp>
      <p:sp>
        <p:nvSpPr>
          <p:cNvPr id="366594" name="Rectangle 2"/>
          <p:cNvSpPr>
            <a:spLocks noGrp="1" noChangeArrowheads="1"/>
          </p:cNvSpPr>
          <p:nvPr>
            <p:ph type="title"/>
          </p:nvPr>
        </p:nvSpPr>
        <p:spPr/>
        <p:txBody>
          <a:bodyPr/>
          <a:lstStyle/>
          <a:p>
            <a:r>
              <a:rPr lang="en-US" altLang="en-US"/>
              <a:t>Seeds vs. Transplants</a:t>
            </a:r>
          </a:p>
        </p:txBody>
      </p:sp>
      <p:sp>
        <p:nvSpPr>
          <p:cNvPr id="366595" name="Rectangle 3"/>
          <p:cNvSpPr>
            <a:spLocks noGrp="1" noChangeArrowheads="1"/>
          </p:cNvSpPr>
          <p:nvPr>
            <p:ph type="body" idx="1"/>
          </p:nvPr>
        </p:nvSpPr>
        <p:spPr>
          <a:xfrm>
            <a:off x="228600" y="1790700"/>
            <a:ext cx="8686800" cy="4762500"/>
          </a:xfrm>
        </p:spPr>
        <p:txBody>
          <a:bodyPr/>
          <a:lstStyle/>
          <a:p>
            <a:pPr>
              <a:lnSpc>
                <a:spcPct val="80000"/>
              </a:lnSpc>
            </a:pPr>
            <a:r>
              <a:rPr lang="en-US" altLang="en-US" sz="2400"/>
              <a:t>Direct seeding for crops such as broccoli, cabbage, and collards is often used in the fall. Success depends on having adequate water to keep the seedlings actively growing after germination. If irrigation is not available, buy vegetable transplants.</a:t>
            </a:r>
          </a:p>
          <a:p>
            <a:pPr>
              <a:lnSpc>
                <a:spcPct val="80000"/>
              </a:lnSpc>
            </a:pPr>
            <a:r>
              <a:rPr lang="en-US" altLang="en-US" sz="2400"/>
              <a:t>Seeds should be planted deeper in the fall because the moisture level is lower in the soil and the surface temperature is higher. In many cases, the planting depth may be 1 1/2 to 2 times as deep as for spring planting of the same crop.</a:t>
            </a:r>
          </a:p>
          <a:p>
            <a:pPr>
              <a:lnSpc>
                <a:spcPct val="80000"/>
              </a:lnSpc>
            </a:pPr>
            <a:r>
              <a:rPr lang="en-US" altLang="en-US" sz="2400"/>
              <a:t>You may need to cover the seeded area with burlap cloth, newspapers, or boards to keep the soil cool and moist. Shading the soil or using a light mulch over the seed row will help keep the temperatures down. The shading material must be removed as soon as the seeds begin to germinate.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A5D6A69-735C-9146-8C55-5FF0115FD07F}" type="slidenum">
              <a:rPr lang="en-US" altLang="en-US"/>
              <a:pPr/>
              <a:t>15</a:t>
            </a:fld>
            <a:endParaRPr lang="en-US" altLang="en-US"/>
          </a:p>
        </p:txBody>
      </p:sp>
      <p:sp>
        <p:nvSpPr>
          <p:cNvPr id="367618" name="Rectangle 2"/>
          <p:cNvSpPr>
            <a:spLocks noGrp="1" noChangeArrowheads="1"/>
          </p:cNvSpPr>
          <p:nvPr>
            <p:ph type="title"/>
          </p:nvPr>
        </p:nvSpPr>
        <p:spPr/>
        <p:txBody>
          <a:bodyPr/>
          <a:lstStyle/>
          <a:p>
            <a:r>
              <a:rPr lang="en-US" altLang="en-US"/>
              <a:t>Frost Protection</a:t>
            </a:r>
          </a:p>
        </p:txBody>
      </p:sp>
      <p:sp>
        <p:nvSpPr>
          <p:cNvPr id="367619" name="Rectangle 3"/>
          <p:cNvSpPr>
            <a:spLocks noGrp="1" noChangeArrowheads="1"/>
          </p:cNvSpPr>
          <p:nvPr>
            <p:ph type="body" idx="1"/>
          </p:nvPr>
        </p:nvSpPr>
        <p:spPr>
          <a:xfrm>
            <a:off x="590550" y="1790700"/>
            <a:ext cx="8324850" cy="4762500"/>
          </a:xfrm>
        </p:spPr>
        <p:txBody>
          <a:bodyPr/>
          <a:lstStyle/>
          <a:p>
            <a:r>
              <a:rPr lang="en-US" altLang="en-US" sz="2800"/>
              <a:t>You can extend the season of tender vegetables by protecting them through the first early frost. </a:t>
            </a:r>
          </a:p>
          <a:p>
            <a:r>
              <a:rPr lang="en-US" altLang="en-US" sz="2800"/>
              <a:t>In Georgia, we often enjoy several weeks of good growing conditions after the first frost. </a:t>
            </a:r>
          </a:p>
          <a:p>
            <a:r>
              <a:rPr lang="en-US" altLang="en-US" sz="2800"/>
              <a:t>Cover growing beds or rows with burlap or a floating row cover supported by stakes or wire to keep the material from directly touching the plants. </a:t>
            </a:r>
          </a:p>
          <a:p>
            <a:r>
              <a:rPr lang="en-US" altLang="en-US" sz="2800"/>
              <a:t>Individual plants can be protected by using milk jugs, plastic cylinders, or water-holding walls.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6D856216-879E-9D40-BC90-C6CF32A4F2CC}" type="slidenum">
              <a:rPr lang="en-US" altLang="en-US"/>
              <a:pPr/>
              <a:t>16</a:t>
            </a:fld>
            <a:endParaRPr lang="en-US" altLang="en-US"/>
          </a:p>
        </p:txBody>
      </p:sp>
      <p:sp>
        <p:nvSpPr>
          <p:cNvPr id="368642" name="Rectangle 2"/>
          <p:cNvSpPr>
            <a:spLocks noGrp="1" noChangeArrowheads="1"/>
          </p:cNvSpPr>
          <p:nvPr>
            <p:ph type="title"/>
          </p:nvPr>
        </p:nvSpPr>
        <p:spPr/>
        <p:txBody>
          <a:bodyPr/>
          <a:lstStyle/>
          <a:p>
            <a:r>
              <a:rPr lang="en-US" altLang="en-US" sz="4000"/>
              <a:t>Warm Season Crops</a:t>
            </a:r>
            <a:br>
              <a:rPr lang="en-US" altLang="en-US" sz="4000"/>
            </a:br>
            <a:r>
              <a:rPr lang="en-US" altLang="en-US" sz="4000"/>
              <a:t>(which can be replanted)</a:t>
            </a:r>
          </a:p>
        </p:txBody>
      </p:sp>
      <p:graphicFrame>
        <p:nvGraphicFramePr>
          <p:cNvPr id="368692" name="Group 52"/>
          <p:cNvGraphicFramePr>
            <a:graphicFrameLocks noGrp="1"/>
          </p:cNvGraphicFramePr>
          <p:nvPr>
            <p:ph idx="1"/>
          </p:nvPr>
        </p:nvGraphicFramePr>
        <p:xfrm>
          <a:off x="304800" y="1790700"/>
          <a:ext cx="8610600" cy="4610100"/>
        </p:xfrm>
        <a:graphic>
          <a:graphicData uri="http://schemas.openxmlformats.org/drawingml/2006/table">
            <a:tbl>
              <a:tblPr/>
              <a:tblGrid>
                <a:gridCol w="3251200"/>
                <a:gridCol w="2995613"/>
                <a:gridCol w="2363787"/>
              </a:tblGrid>
              <a:tr h="658813">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Vegetable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Days to Maturity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Planting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57225">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Beans, bush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50-60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August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58813">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Beans, pole &amp; lima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65-75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August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60400">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Cucumber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50-65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August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58813">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Bell peppers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65-80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Aug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57225">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Squash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40-55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August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58813">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Tomato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70-90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tx2"/>
                        </a:buClr>
                        <a:buSzPct val="75000"/>
                        <a:buFont typeface="Monotype Sorts" charset="2"/>
                        <a:defRPr sz="2800">
                          <a:solidFill>
                            <a:schemeClr val="tx1"/>
                          </a:solidFill>
                          <a:latin typeface="Tahoma" charset="0"/>
                        </a:defRPr>
                      </a:lvl1pPr>
                      <a:lvl2pPr>
                        <a:spcBef>
                          <a:spcPct val="20000"/>
                        </a:spcBef>
                        <a:buClr>
                          <a:schemeClr val="tx2"/>
                        </a:buClr>
                        <a:defRPr sz="2800">
                          <a:solidFill>
                            <a:schemeClr val="tx1"/>
                          </a:solidFill>
                          <a:latin typeface="Tahoma" charset="0"/>
                        </a:defRPr>
                      </a:lvl2pPr>
                      <a:lvl3pPr>
                        <a:spcBef>
                          <a:spcPct val="20000"/>
                        </a:spcBef>
                        <a:buClr>
                          <a:schemeClr val="tx2"/>
                        </a:buClr>
                        <a:buSzPct val="75000"/>
                        <a:buFont typeface="Monotype Sorts" charset="2"/>
                        <a:defRPr sz="2800">
                          <a:solidFill>
                            <a:schemeClr val="tx1"/>
                          </a:solidFill>
                          <a:latin typeface="Tahoma" charset="0"/>
                        </a:defRPr>
                      </a:lvl3pPr>
                      <a:lvl4pPr>
                        <a:spcBef>
                          <a:spcPct val="20000"/>
                        </a:spcBef>
                        <a:buClr>
                          <a:schemeClr val="tx2"/>
                        </a:buClr>
                        <a:defRPr sz="2800">
                          <a:solidFill>
                            <a:schemeClr val="tx1"/>
                          </a:solidFill>
                          <a:latin typeface="Tahoma" charset="0"/>
                        </a:defRPr>
                      </a:lvl4pPr>
                      <a:lvl5pPr>
                        <a:spcBef>
                          <a:spcPct val="20000"/>
                        </a:spcBef>
                        <a:buClr>
                          <a:schemeClr val="tx2"/>
                        </a:buClr>
                        <a:defRPr sz="2800">
                          <a:solidFill>
                            <a:schemeClr val="tx1"/>
                          </a:solidFill>
                          <a:latin typeface="Tahoma" charset="0"/>
                        </a:defRPr>
                      </a:lvl5pPr>
                      <a:lvl6pPr eaLnBrk="0" fontAlgn="base" hangingPunct="0">
                        <a:spcBef>
                          <a:spcPct val="20000"/>
                        </a:spcBef>
                        <a:spcAft>
                          <a:spcPct val="0"/>
                        </a:spcAft>
                        <a:buClr>
                          <a:schemeClr val="tx2"/>
                        </a:buClr>
                        <a:defRPr sz="2800">
                          <a:solidFill>
                            <a:schemeClr val="tx1"/>
                          </a:solidFill>
                          <a:latin typeface="Tahoma" charset="0"/>
                        </a:defRPr>
                      </a:lvl6pPr>
                      <a:lvl7pPr eaLnBrk="0" fontAlgn="base" hangingPunct="0">
                        <a:spcBef>
                          <a:spcPct val="20000"/>
                        </a:spcBef>
                        <a:spcAft>
                          <a:spcPct val="0"/>
                        </a:spcAft>
                        <a:buClr>
                          <a:schemeClr val="tx2"/>
                        </a:buClr>
                        <a:defRPr sz="2800">
                          <a:solidFill>
                            <a:schemeClr val="tx1"/>
                          </a:solidFill>
                          <a:latin typeface="Tahoma" charset="0"/>
                        </a:defRPr>
                      </a:lvl7pPr>
                      <a:lvl8pPr eaLnBrk="0" fontAlgn="base" hangingPunct="0">
                        <a:spcBef>
                          <a:spcPct val="20000"/>
                        </a:spcBef>
                        <a:spcAft>
                          <a:spcPct val="0"/>
                        </a:spcAft>
                        <a:buClr>
                          <a:schemeClr val="tx2"/>
                        </a:buClr>
                        <a:defRPr sz="2800">
                          <a:solidFill>
                            <a:schemeClr val="tx1"/>
                          </a:solidFill>
                          <a:latin typeface="Tahoma" charset="0"/>
                        </a:defRPr>
                      </a:lvl8pPr>
                      <a:lvl9pPr eaLnBrk="0" fontAlgn="base" hangingPunct="0">
                        <a:spcBef>
                          <a:spcPct val="20000"/>
                        </a:spcBef>
                        <a:spcAft>
                          <a:spcPct val="0"/>
                        </a:spcAft>
                        <a:buClr>
                          <a:schemeClr val="tx2"/>
                        </a:buClr>
                        <a:defRPr sz="2800">
                          <a:solidFill>
                            <a:schemeClr val="tx1"/>
                          </a:solidFill>
                          <a:latin typeface="Tahoma"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charset="2"/>
                        <a:buNone/>
                        <a:tabLst/>
                      </a:pPr>
                      <a:r>
                        <a:rPr kumimoji="0" lang="en-US" altLang="en-US" sz="2800" b="0" i="0" u="none" strike="noStrike" cap="none" normalizeH="0" baseline="0">
                          <a:ln>
                            <a:noFill/>
                          </a:ln>
                          <a:solidFill>
                            <a:schemeClr val="tx1"/>
                          </a:solidFill>
                          <a:effectLst/>
                          <a:latin typeface="Tahoma" charset="0"/>
                        </a:rPr>
                        <a:t>July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B3B31C75-E610-D549-94E8-B65B89A13050}" type="slidenum">
              <a:rPr lang="en-US" altLang="en-US"/>
              <a:pPr/>
              <a:t>17</a:t>
            </a:fld>
            <a:endParaRPr lang="en-US" altLang="en-US"/>
          </a:p>
        </p:txBody>
      </p:sp>
      <p:graphicFrame>
        <p:nvGraphicFramePr>
          <p:cNvPr id="87043" name="Object 3"/>
          <p:cNvGraphicFramePr>
            <a:graphicFrameLocks noChangeAspect="1"/>
          </p:cNvGraphicFramePr>
          <p:nvPr/>
        </p:nvGraphicFramePr>
        <p:xfrm>
          <a:off x="533400" y="762000"/>
          <a:ext cx="8377238" cy="5100638"/>
        </p:xfrm>
        <a:graphic>
          <a:graphicData uri="http://schemas.openxmlformats.org/presentationml/2006/ole">
            <mc:AlternateContent xmlns:mc="http://schemas.openxmlformats.org/markup-compatibility/2006">
              <mc:Choice xmlns:v="urn:schemas-microsoft-com:vml" Requires="v">
                <p:oleObj spid="_x0000_s87044" name="Document" r:id="rId4" imgW="8369300" imgH="5092700" progId="Word.Document.8">
                  <p:embed/>
                </p:oleObj>
              </mc:Choice>
              <mc:Fallback>
                <p:oleObj name="Document" r:id="rId4" imgW="8369300" imgH="50927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62000"/>
                        <a:ext cx="8377238" cy="510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0F18317-95BA-4343-ACC3-D7E874CF121C}" type="slidenum">
              <a:rPr lang="en-US" altLang="en-US"/>
              <a:pPr/>
              <a:t>18</a:t>
            </a:fld>
            <a:endParaRPr lang="en-US" altLang="en-US"/>
          </a:p>
        </p:txBody>
      </p:sp>
      <p:sp>
        <p:nvSpPr>
          <p:cNvPr id="88067" name="Rectangle 3"/>
          <p:cNvSpPr>
            <a:spLocks noGrp="1" noChangeArrowheads="1"/>
          </p:cNvSpPr>
          <p:nvPr>
            <p:ph type="title"/>
          </p:nvPr>
        </p:nvSpPr>
        <p:spPr>
          <a:xfrm>
            <a:off x="1828800" y="266700"/>
            <a:ext cx="7162800" cy="1104900"/>
          </a:xfrm>
        </p:spPr>
        <p:txBody>
          <a:bodyPr/>
          <a:lstStyle/>
          <a:p>
            <a:r>
              <a:rPr lang="en-US" altLang="en-US" sz="3600"/>
              <a:t>VEGETABLES GROWN FR0M VEGETATIVE PORTIONS</a:t>
            </a:r>
            <a:endParaRPr lang="en-US" altLang="en-US"/>
          </a:p>
        </p:txBody>
      </p:sp>
      <p:sp>
        <p:nvSpPr>
          <p:cNvPr id="88068" name="Rectangle 4"/>
          <p:cNvSpPr>
            <a:spLocks noGrp="1" noChangeArrowheads="1"/>
          </p:cNvSpPr>
          <p:nvPr>
            <p:ph type="body" idx="1"/>
          </p:nvPr>
        </p:nvSpPr>
        <p:spPr>
          <a:xfrm>
            <a:off x="3200400" y="1790700"/>
            <a:ext cx="5715000" cy="4152900"/>
          </a:xfrm>
        </p:spPr>
        <p:txBody>
          <a:bodyPr/>
          <a:lstStyle/>
          <a:p>
            <a:r>
              <a:rPr lang="en-US" altLang="en-US"/>
              <a:t>Asparagus</a:t>
            </a:r>
          </a:p>
          <a:p>
            <a:r>
              <a:rPr lang="en-US" altLang="en-US"/>
              <a:t>Irish potatoes</a:t>
            </a:r>
          </a:p>
          <a:p>
            <a:r>
              <a:rPr lang="en-US" altLang="en-US"/>
              <a:t>Onions (sets)</a:t>
            </a:r>
          </a:p>
          <a:p>
            <a:r>
              <a:rPr lang="en-US" altLang="en-US"/>
              <a:t>Rhubarb</a:t>
            </a:r>
          </a:p>
          <a:p>
            <a:r>
              <a:rPr lang="en-US" altLang="en-US"/>
              <a:t>Sweet potatoes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CF3CA13-5061-FF42-A2EC-9ED4BC8EDCD3}" type="slidenum">
              <a:rPr lang="en-US" altLang="en-US"/>
              <a:pPr/>
              <a:t>19</a:t>
            </a:fld>
            <a:endParaRPr lang="en-US" altLang="en-US"/>
          </a:p>
        </p:txBody>
      </p:sp>
      <p:pic>
        <p:nvPicPr>
          <p:cNvPr id="89090" name="Picture 2"/>
          <p:cNvPicPr>
            <a:picLocks noChangeAspect="1" noChangeArrowheads="1"/>
          </p:cNvPicPr>
          <p:nvPr/>
        </p:nvPicPr>
        <p:blipFill>
          <a:blip r:embed="rId3">
            <a:lum bright="-36000" contrast="6000"/>
            <a:extLst>
              <a:ext uri="{28A0092B-C50C-407E-A947-70E740481C1C}">
                <a14:useLocalDpi xmlns:a14="http://schemas.microsoft.com/office/drawing/2010/main" val="0"/>
              </a:ext>
            </a:extLst>
          </a:blip>
          <a:srcRect t="1163"/>
          <a:stretch>
            <a:fillRect/>
          </a:stretch>
        </p:blipFill>
        <p:spPr bwMode="auto">
          <a:xfrm>
            <a:off x="4648200" y="0"/>
            <a:ext cx="4495800" cy="2916238"/>
          </a:xfrm>
          <a:prstGeom prst="rect">
            <a:avLst/>
          </a:prstGeom>
          <a:noFill/>
          <a:extLst>
            <a:ext uri="{909E8E84-426E-40DD-AFC4-6F175D3DCCD1}">
              <a14:hiddenFill xmlns:a14="http://schemas.microsoft.com/office/drawing/2010/main">
                <a:solidFill>
                  <a:srgbClr val="FFFFFF"/>
                </a:solidFill>
              </a14:hiddenFill>
            </a:ext>
          </a:extLst>
        </p:spPr>
      </p:pic>
      <p:sp>
        <p:nvSpPr>
          <p:cNvPr id="89091" name="Text Box 3"/>
          <p:cNvSpPr txBox="1">
            <a:spLocks noChangeArrowheads="1"/>
          </p:cNvSpPr>
          <p:nvPr/>
        </p:nvSpPr>
        <p:spPr bwMode="auto">
          <a:xfrm>
            <a:off x="457200" y="6096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89092" name="Text Box 4"/>
          <p:cNvSpPr txBox="1">
            <a:spLocks noChangeArrowheads="1"/>
          </p:cNvSpPr>
          <p:nvPr/>
        </p:nvSpPr>
        <p:spPr bwMode="auto">
          <a:xfrm>
            <a:off x="685800" y="6096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b="1">
                <a:solidFill>
                  <a:schemeClr val="tx2"/>
                </a:solidFill>
                <a:latin typeface="Tahoma" charset="0"/>
              </a:rPr>
              <a:t>Asparagus</a:t>
            </a:r>
          </a:p>
        </p:txBody>
      </p:sp>
      <p:sp>
        <p:nvSpPr>
          <p:cNvPr id="89093" name="Text Box 5"/>
          <p:cNvSpPr txBox="1">
            <a:spLocks noChangeArrowheads="1"/>
          </p:cNvSpPr>
          <p:nvPr/>
        </p:nvSpPr>
        <p:spPr bwMode="auto">
          <a:xfrm>
            <a:off x="457200" y="2590800"/>
            <a:ext cx="77724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en-US" sz="2800">
                <a:latin typeface="Tahoma" charset="0"/>
              </a:rPr>
              <a:t> Truly perennial</a:t>
            </a:r>
          </a:p>
          <a:p>
            <a:pPr>
              <a:spcBef>
                <a:spcPct val="50000"/>
              </a:spcBef>
              <a:buFontTx/>
              <a:buChar char="-"/>
            </a:pPr>
            <a:r>
              <a:rPr lang="en-US" altLang="en-US" sz="2800">
                <a:latin typeface="Tahoma" charset="0"/>
              </a:rPr>
              <a:t> Pick location carefully; cannot plow or till around it</a:t>
            </a:r>
          </a:p>
          <a:p>
            <a:pPr>
              <a:spcBef>
                <a:spcPct val="50000"/>
              </a:spcBef>
              <a:buFontTx/>
              <a:buChar char="-"/>
            </a:pPr>
            <a:r>
              <a:rPr lang="en-US" altLang="en-US" sz="2800">
                <a:latin typeface="Tahoma" charset="0"/>
              </a:rPr>
              <a:t> Start from 1-year old crowns</a:t>
            </a:r>
          </a:p>
          <a:p>
            <a:pPr>
              <a:spcBef>
                <a:spcPct val="50000"/>
              </a:spcBef>
              <a:buFontTx/>
              <a:buChar char="-"/>
            </a:pPr>
            <a:r>
              <a:rPr lang="en-US" altLang="en-US" sz="2800">
                <a:latin typeface="Tahoma" charset="0"/>
              </a:rPr>
              <a:t> Plant in November &amp; December </a:t>
            </a:r>
          </a:p>
          <a:p>
            <a:pPr>
              <a:spcBef>
                <a:spcPct val="50000"/>
              </a:spcBef>
              <a:buFontTx/>
              <a:buChar char="-"/>
            </a:pPr>
            <a:r>
              <a:rPr lang="en-US" altLang="en-US" sz="2800">
                <a:latin typeface="Tahoma" charset="0"/>
              </a:rPr>
              <a:t>Don’t harvest too early; spears need to develop strong root system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901FBD85-50A0-3444-AFE8-59984C580CB9}" type="slidenum">
              <a:rPr lang="en-US" altLang="en-US"/>
              <a:pPr/>
              <a:t>2</a:t>
            </a:fld>
            <a:endParaRPr lang="en-US" altLang="en-US"/>
          </a:p>
        </p:txBody>
      </p:sp>
      <p:sp>
        <p:nvSpPr>
          <p:cNvPr id="321538" name="Rectangle 2"/>
          <p:cNvSpPr>
            <a:spLocks noGrp="1" noChangeArrowheads="1"/>
          </p:cNvSpPr>
          <p:nvPr>
            <p:ph type="title"/>
          </p:nvPr>
        </p:nvSpPr>
        <p:spPr/>
        <p:txBody>
          <a:bodyPr/>
          <a:lstStyle/>
          <a:p>
            <a:r>
              <a:rPr lang="en-US" altLang="en-US"/>
              <a:t>Learning objectives</a:t>
            </a:r>
          </a:p>
        </p:txBody>
      </p:sp>
      <p:sp>
        <p:nvSpPr>
          <p:cNvPr id="321539" name="Rectangle 3"/>
          <p:cNvSpPr>
            <a:spLocks noGrp="1" noChangeArrowheads="1"/>
          </p:cNvSpPr>
          <p:nvPr>
            <p:ph type="body" sz="half" idx="1"/>
          </p:nvPr>
        </p:nvSpPr>
        <p:spPr/>
        <p:txBody>
          <a:bodyPr/>
          <a:lstStyle/>
          <a:p>
            <a:pPr>
              <a:lnSpc>
                <a:spcPct val="90000"/>
              </a:lnSpc>
            </a:pPr>
            <a:endParaRPr lang="en-US" altLang="en-US" sz="2800"/>
          </a:p>
          <a:p>
            <a:pPr>
              <a:lnSpc>
                <a:spcPct val="90000"/>
              </a:lnSpc>
              <a:buFont typeface="Monotype Sorts" charset="2"/>
              <a:buNone/>
            </a:pPr>
            <a:endParaRPr lang="en-US" altLang="en-US" sz="2800"/>
          </a:p>
        </p:txBody>
      </p:sp>
      <p:sp>
        <p:nvSpPr>
          <p:cNvPr id="321540" name="Rectangle 4"/>
          <p:cNvSpPr>
            <a:spLocks noChangeArrowheads="1"/>
          </p:cNvSpPr>
          <p:nvPr/>
        </p:nvSpPr>
        <p:spPr bwMode="auto">
          <a:xfrm>
            <a:off x="381000" y="1790700"/>
            <a:ext cx="85344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Blip>
                <a:blip r:embed="rId3"/>
              </a:buBlip>
            </a:pPr>
            <a:r>
              <a:rPr lang="en-US" altLang="en-US" sz="2800">
                <a:latin typeface="Tahoma" charset="0"/>
              </a:rPr>
              <a:t>Proper Harvest</a:t>
            </a:r>
          </a:p>
          <a:p>
            <a:pPr>
              <a:buFontTx/>
              <a:buBlip>
                <a:blip r:embed="rId3"/>
              </a:buBlip>
            </a:pPr>
            <a:r>
              <a:rPr lang="en-US" altLang="en-US" sz="2800">
                <a:latin typeface="Tahoma" charset="0"/>
              </a:rPr>
              <a:t>Fall Garden Prep (lime, organic matter, etc)</a:t>
            </a:r>
          </a:p>
          <a:p>
            <a:pPr>
              <a:buFontTx/>
              <a:buBlip>
                <a:blip r:embed="rId3"/>
              </a:buBlip>
            </a:pPr>
            <a:r>
              <a:rPr lang="en-US" altLang="en-US" sz="2800">
                <a:latin typeface="Tahoma" charset="0"/>
              </a:rPr>
              <a:t>Green Manuring (use of cover crops)</a:t>
            </a:r>
          </a:p>
          <a:p>
            <a:pPr>
              <a:buFontTx/>
              <a:buBlip>
                <a:blip r:embed="rId3"/>
              </a:buBlip>
            </a:pPr>
            <a:r>
              <a:rPr lang="en-US" altLang="en-US" sz="2800">
                <a:latin typeface="Tahoma" charset="0"/>
              </a:rPr>
              <a:t>Warm season veggies which can be replanted</a:t>
            </a:r>
          </a:p>
          <a:p>
            <a:pPr>
              <a:buFontTx/>
              <a:buBlip>
                <a:blip r:embed="rId3"/>
              </a:buBlip>
            </a:pPr>
            <a:r>
              <a:rPr lang="en-US" altLang="en-US" sz="2800">
                <a:latin typeface="Tahoma" charset="0"/>
              </a:rPr>
              <a:t>Cool season vegetables</a:t>
            </a:r>
          </a:p>
          <a:p>
            <a:pPr>
              <a:buFontTx/>
              <a:buBlip>
                <a:blip r:embed="rId3"/>
              </a:buBlip>
            </a:pPr>
            <a:endParaRPr lang="en-US" altLang="en-US" sz="2800">
              <a:latin typeface="Tahoma" charset="0"/>
            </a:endParaRPr>
          </a:p>
          <a:p>
            <a:endParaRPr lang="en-US" altLang="en-US"/>
          </a:p>
          <a:p>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657351-D8D2-EE4E-A410-4A0E0190D4CC}" type="slidenum">
              <a:rPr lang="en-US" altLang="en-US"/>
              <a:pPr/>
              <a:t>20</a:t>
            </a:fld>
            <a:endParaRPr lang="en-US" altLang="en-US"/>
          </a:p>
        </p:txBody>
      </p:sp>
      <p:pic>
        <p:nvPicPr>
          <p:cNvPr id="90114" name="Picture 2"/>
          <p:cNvPicPr>
            <a:picLocks noChangeAspect="1" noChangeArrowheads="1"/>
          </p:cNvPicPr>
          <p:nvPr/>
        </p:nvPicPr>
        <p:blipFill>
          <a:blip r:embed="rId3">
            <a:lum bright="-48000" contrast="12000"/>
            <a:extLst>
              <a:ext uri="{28A0092B-C50C-407E-A947-70E740481C1C}">
                <a14:useLocalDpi xmlns:a14="http://schemas.microsoft.com/office/drawing/2010/main" val="0"/>
              </a:ext>
            </a:extLst>
          </a:blip>
          <a:srcRect l="6474" t="1163" r="7195"/>
          <a:stretch>
            <a:fillRect/>
          </a:stretch>
        </p:blipFill>
        <p:spPr bwMode="auto">
          <a:xfrm>
            <a:off x="0" y="0"/>
            <a:ext cx="9144000" cy="6872288"/>
          </a:xfrm>
          <a:prstGeom prst="rect">
            <a:avLst/>
          </a:prstGeom>
          <a:noFill/>
          <a:extLst>
            <a:ext uri="{909E8E84-426E-40DD-AFC4-6F175D3DCCD1}">
              <a14:hiddenFill xmlns:a14="http://schemas.microsoft.com/office/drawing/2010/main">
                <a:solidFill>
                  <a:srgbClr val="FFFFFF"/>
                </a:solidFill>
              </a14:hiddenFill>
            </a:ext>
          </a:extLst>
        </p:spPr>
      </p:pic>
      <p:sp>
        <p:nvSpPr>
          <p:cNvPr id="90115" name="Text Box 3"/>
          <p:cNvSpPr txBox="1">
            <a:spLocks noChangeArrowheads="1"/>
          </p:cNvSpPr>
          <p:nvPr/>
        </p:nvSpPr>
        <p:spPr bwMode="auto">
          <a:xfrm>
            <a:off x="0" y="228600"/>
            <a:ext cx="86106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en-US" sz="2800">
                <a:solidFill>
                  <a:schemeClr val="tx2"/>
                </a:solidFill>
                <a:latin typeface="Tahoma" charset="0"/>
              </a:rPr>
              <a:t> Spears are harvested for approx 2 weeks in year 2; 4 weeks in year 3; never longer than 8 weeks.</a:t>
            </a:r>
          </a:p>
          <a:p>
            <a:pPr>
              <a:spcBef>
                <a:spcPct val="50000"/>
              </a:spcBef>
              <a:buFontTx/>
              <a:buChar char="-"/>
            </a:pPr>
            <a:r>
              <a:rPr lang="en-US" altLang="en-US" sz="2800">
                <a:solidFill>
                  <a:schemeClr val="tx2"/>
                </a:solidFill>
                <a:latin typeface="Tahoma" charset="0"/>
              </a:rPr>
              <a:t> Cut spears at 4 inches long</a:t>
            </a:r>
          </a:p>
          <a:p>
            <a:pPr>
              <a:spcBef>
                <a:spcPct val="50000"/>
              </a:spcBef>
              <a:buFontTx/>
              <a:buChar char="-"/>
            </a:pPr>
            <a:r>
              <a:rPr lang="en-US" altLang="en-US" sz="2800">
                <a:solidFill>
                  <a:schemeClr val="tx2"/>
                </a:solidFill>
                <a:latin typeface="Tahoma" charset="0"/>
              </a:rPr>
              <a:t> Heavy feeder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613BAA-1C39-964A-AA1D-E41371DA16B3}" type="slidenum">
              <a:rPr lang="en-US" altLang="en-US"/>
              <a:pPr/>
              <a:t>21</a:t>
            </a:fld>
            <a:endParaRPr lang="en-US" altLang="en-US"/>
          </a:p>
        </p:txBody>
      </p:sp>
      <p:pic>
        <p:nvPicPr>
          <p:cNvPr id="92162" name="Picture 2"/>
          <p:cNvPicPr>
            <a:picLocks noChangeAspect="1" noChangeArrowheads="1"/>
          </p:cNvPicPr>
          <p:nvPr/>
        </p:nvPicPr>
        <p:blipFill>
          <a:blip r:embed="rId3">
            <a:lum bright="-36000" contrast="12000"/>
            <a:extLst>
              <a:ext uri="{28A0092B-C50C-407E-A947-70E740481C1C}">
                <a14:useLocalDpi xmlns:a14="http://schemas.microsoft.com/office/drawing/2010/main" val="0"/>
              </a:ext>
            </a:extLst>
          </a:blip>
          <a:srcRect/>
          <a:stretch>
            <a:fillRect/>
          </a:stretch>
        </p:blipFill>
        <p:spPr bwMode="auto">
          <a:xfrm>
            <a:off x="-762000" y="0"/>
            <a:ext cx="10515600" cy="6904038"/>
          </a:xfrm>
          <a:prstGeom prst="rect">
            <a:avLst/>
          </a:prstGeom>
          <a:noFill/>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228600" y="228600"/>
            <a:ext cx="9601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solidFill>
                  <a:srgbClr val="FFFFCC"/>
                </a:solidFill>
                <a:latin typeface="Tahoma" charset="0"/>
              </a:rPr>
              <a:t>English peas are very easy to grow; can be planted in late winter – Jan &amp; Feb; tolerant of light frost.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5AF926EE-3748-0D48-8813-B10A8B49679A}" type="slidenum">
              <a:rPr lang="en-US" altLang="en-US"/>
              <a:pPr/>
              <a:t>22</a:t>
            </a:fld>
            <a:endParaRPr lang="en-US" altLang="en-US"/>
          </a:p>
        </p:txBody>
      </p:sp>
      <p:pic>
        <p:nvPicPr>
          <p:cNvPr id="9523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6623050" y="0"/>
            <a:ext cx="2520950" cy="3810000"/>
          </a:xfrm>
          <a:prstGeom prst="rect">
            <a:avLst/>
          </a:prstGeom>
          <a:noFill/>
          <a:effectLst>
            <a:outerShdw blurRad="63500" dist="135003" dir="2928844" algn="ctr" rotWithShape="0">
              <a:srgbClr val="FF0000">
                <a:alpha val="74998"/>
              </a:srgbClr>
            </a:outerShdw>
          </a:effectLst>
          <a:extLst>
            <a:ext uri="{909E8E84-426E-40DD-AFC4-6F175D3DCCD1}">
              <a14:hiddenFill xmlns:a14="http://schemas.microsoft.com/office/drawing/2010/main">
                <a:solidFill>
                  <a:srgbClr val="FFFFFF"/>
                </a:solidFill>
              </a14:hiddenFill>
            </a:ext>
          </a:extLst>
        </p:spPr>
      </p:pic>
      <p:pic>
        <p:nvPicPr>
          <p:cNvPr id="95236" name="Picture 4"/>
          <p:cNvPicPr>
            <a:picLocks noChangeAspect="1" noChangeArrowheads="1"/>
          </p:cNvPicPr>
          <p:nvPr/>
        </p:nvPicPr>
        <p:blipFill>
          <a:blip r:embed="rId4">
            <a:extLst>
              <a:ext uri="{28A0092B-C50C-407E-A947-70E740481C1C}">
                <a14:useLocalDpi xmlns:a14="http://schemas.microsoft.com/office/drawing/2010/main" val="0"/>
              </a:ext>
            </a:extLst>
          </a:blip>
          <a:srcRect l="763"/>
          <a:stretch>
            <a:fillRect/>
          </a:stretch>
        </p:blipFill>
        <p:spPr bwMode="auto">
          <a:xfrm>
            <a:off x="5181600" y="4114800"/>
            <a:ext cx="3733800" cy="2471738"/>
          </a:xfrm>
          <a:prstGeom prst="rect">
            <a:avLst/>
          </a:prstGeom>
          <a:noFill/>
          <a:extLst>
            <a:ext uri="{909E8E84-426E-40DD-AFC4-6F175D3DCCD1}">
              <a14:hiddenFill xmlns:a14="http://schemas.microsoft.com/office/drawing/2010/main">
                <a:solidFill>
                  <a:srgbClr val="FFFFFF"/>
                </a:solidFill>
              </a14:hiddenFill>
            </a:ext>
          </a:extLst>
        </p:spPr>
      </p:pic>
      <p:sp>
        <p:nvSpPr>
          <p:cNvPr id="95237" name="Text Box 5"/>
          <p:cNvSpPr txBox="1">
            <a:spLocks noChangeArrowheads="1"/>
          </p:cNvSpPr>
          <p:nvPr/>
        </p:nvSpPr>
        <p:spPr bwMode="auto">
          <a:xfrm>
            <a:off x="457200" y="2133600"/>
            <a:ext cx="47244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rgbClr val="FFFFCC"/>
                </a:solidFill>
                <a:latin typeface="Tahoma" charset="0"/>
              </a:rPr>
              <a:t>Fall planting - September</a:t>
            </a:r>
          </a:p>
          <a:p>
            <a:pPr>
              <a:spcBef>
                <a:spcPct val="50000"/>
              </a:spcBef>
            </a:pPr>
            <a:r>
              <a:rPr lang="en-US" altLang="en-US" sz="3200">
                <a:solidFill>
                  <a:srgbClr val="FFFFCC"/>
                </a:solidFill>
                <a:latin typeface="Tahoma" charset="0"/>
              </a:rPr>
              <a:t>Iceberg lettuce is not recommended</a:t>
            </a:r>
          </a:p>
          <a:p>
            <a:pPr>
              <a:spcBef>
                <a:spcPct val="50000"/>
              </a:spcBef>
            </a:pPr>
            <a:r>
              <a:rPr lang="en-US" altLang="en-US" sz="3200">
                <a:solidFill>
                  <a:srgbClr val="FFFFCC"/>
                </a:solidFill>
                <a:latin typeface="Tahoma" charset="0"/>
              </a:rPr>
              <a:t>Many other varieties are available.</a:t>
            </a:r>
          </a:p>
        </p:txBody>
      </p:sp>
      <p:sp>
        <p:nvSpPr>
          <p:cNvPr id="95238" name="Text Box 6"/>
          <p:cNvSpPr txBox="1">
            <a:spLocks noChangeArrowheads="1"/>
          </p:cNvSpPr>
          <p:nvPr/>
        </p:nvSpPr>
        <p:spPr bwMode="auto">
          <a:xfrm>
            <a:off x="914400" y="609600"/>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1">
                <a:solidFill>
                  <a:srgbClr val="FFFFCC"/>
                </a:solidFill>
                <a:latin typeface="Tahoma" charset="0"/>
              </a:rPr>
              <a:t>Lettuce</a:t>
            </a:r>
          </a:p>
        </p:txBody>
      </p:sp>
      <p:sp>
        <p:nvSpPr>
          <p:cNvPr id="95239" name="Text Box 7"/>
          <p:cNvSpPr txBox="1">
            <a:spLocks noChangeArrowheads="1"/>
          </p:cNvSpPr>
          <p:nvPr/>
        </p:nvSpPr>
        <p:spPr bwMode="auto">
          <a:xfrm>
            <a:off x="31242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rgbClr val="FFFFCC"/>
                </a:solidFill>
                <a:latin typeface="Tahoma" charset="0"/>
              </a:rPr>
              <a:t>Buttercrunch</a:t>
            </a:r>
          </a:p>
        </p:txBody>
      </p:sp>
      <p:sp>
        <p:nvSpPr>
          <p:cNvPr id="95240" name="Text Box 8"/>
          <p:cNvSpPr txBox="1">
            <a:spLocks noChangeArrowheads="1"/>
          </p:cNvSpPr>
          <p:nvPr/>
        </p:nvSpPr>
        <p:spPr bwMode="auto">
          <a:xfrm>
            <a:off x="6623050" y="3352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solidFill>
                  <a:srgbClr val="FF0000"/>
                </a:solidFill>
                <a:latin typeface="Tahoma" charset="0"/>
              </a:rPr>
              <a:t>Red Sails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A3B53E0-F809-9041-882D-F1607A8F7F2A}" type="slidenum">
              <a:rPr lang="en-US" altLang="en-US"/>
              <a:pPr/>
              <a:t>23</a:t>
            </a:fld>
            <a:endParaRPr lang="en-US" altLang="en-US"/>
          </a:p>
        </p:txBody>
      </p:sp>
      <p:pic>
        <p:nvPicPr>
          <p:cNvPr id="98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3802063"/>
          </a:xfrm>
          <a:prstGeom prst="rect">
            <a:avLst/>
          </a:prstGeom>
          <a:noFill/>
          <a:extLst>
            <a:ext uri="{909E8E84-426E-40DD-AFC4-6F175D3DCCD1}">
              <a14:hiddenFill xmlns:a14="http://schemas.microsoft.com/office/drawing/2010/main">
                <a:solidFill>
                  <a:srgbClr val="FFFFFF"/>
                </a:solidFill>
              </a14:hiddenFill>
            </a:ext>
          </a:extLst>
        </p:spPr>
      </p:pic>
      <p:sp>
        <p:nvSpPr>
          <p:cNvPr id="98307" name="Text Box 3"/>
          <p:cNvSpPr txBox="1">
            <a:spLocks noChangeArrowheads="1"/>
          </p:cNvSpPr>
          <p:nvPr/>
        </p:nvSpPr>
        <p:spPr bwMode="auto">
          <a:xfrm>
            <a:off x="6096000" y="1752600"/>
            <a:ext cx="28194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1">
                <a:solidFill>
                  <a:srgbClr val="FFFFCC"/>
                </a:solidFill>
                <a:latin typeface="Tahoma" charset="0"/>
              </a:rPr>
              <a:t>KALE</a:t>
            </a:r>
          </a:p>
          <a:p>
            <a:pPr>
              <a:spcBef>
                <a:spcPct val="50000"/>
              </a:spcBef>
            </a:pPr>
            <a:r>
              <a:rPr lang="en-US" altLang="en-US">
                <a:solidFill>
                  <a:srgbClr val="FFFFCC"/>
                </a:solidFill>
                <a:latin typeface="Tahoma" charset="0"/>
              </a:rPr>
              <a:t>- Dwarf Siberian, Blue Armor, Blue Knight</a:t>
            </a:r>
          </a:p>
        </p:txBody>
      </p:sp>
      <p:sp>
        <p:nvSpPr>
          <p:cNvPr id="98308" name="Text Box 4"/>
          <p:cNvSpPr txBox="1">
            <a:spLocks noChangeArrowheads="1"/>
          </p:cNvSpPr>
          <p:nvPr/>
        </p:nvSpPr>
        <p:spPr bwMode="auto">
          <a:xfrm>
            <a:off x="228600" y="4267200"/>
            <a:ext cx="8915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rgbClr val="FFFFCC"/>
                </a:solidFill>
                <a:latin typeface="Tahoma" charset="0"/>
              </a:rPr>
              <a:t>Siberian Kale is coarser green &amp; higher in vitamins, tasting much like collards. Siberian Kale and its curly leaf cousins are both edible and decorative in the garden.</a:t>
            </a:r>
          </a:p>
          <a:p>
            <a:pPr>
              <a:spcBef>
                <a:spcPct val="50000"/>
              </a:spcBef>
            </a:pPr>
            <a:r>
              <a:rPr lang="en-US" altLang="en-US">
                <a:solidFill>
                  <a:srgbClr val="FFFFCC"/>
                </a:solidFill>
                <a:latin typeface="Tahoma" charset="0"/>
              </a:rPr>
              <a:t>Days to maturity: 50-70 depending on variety; plant in August.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FFD6635-BC29-DE4D-9146-A90228382202}" type="slidenum">
              <a:rPr lang="en-US" altLang="en-US"/>
              <a:pPr/>
              <a:t>24</a:t>
            </a:fld>
            <a:endParaRPr lang="en-US" altLang="en-US"/>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l="763" t="1163" r="8411"/>
          <a:stretch>
            <a:fillRect/>
          </a:stretch>
        </p:blipFill>
        <p:spPr bwMode="auto">
          <a:xfrm>
            <a:off x="228600" y="381000"/>
            <a:ext cx="4114800" cy="2954338"/>
          </a:xfrm>
          <a:prstGeom prst="rect">
            <a:avLst/>
          </a:prstGeom>
          <a:noFill/>
          <a:effectLst>
            <a:outerShdw blurRad="63500" dist="107763" dir="2700000" algn="ctr" rotWithShape="0">
              <a:schemeClr val="accent2">
                <a:alpha val="74998"/>
              </a:schemeClr>
            </a:outerShdw>
          </a:effectLst>
          <a:extLst>
            <a:ext uri="{909E8E84-426E-40DD-AFC4-6F175D3DCCD1}">
              <a14:hiddenFill xmlns:a14="http://schemas.microsoft.com/office/drawing/2010/main">
                <a:solidFill>
                  <a:srgbClr val="FFFFFF"/>
                </a:solidFill>
              </a14:hiddenFill>
            </a:ext>
          </a:extLst>
        </p:spPr>
      </p:pic>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1000"/>
            <a:ext cx="4038600" cy="3028950"/>
          </a:xfrm>
          <a:prstGeom prst="rect">
            <a:avLst/>
          </a:prstGeom>
          <a:noFill/>
          <a:effectLst>
            <a:outerShdw blurRad="63500" dist="107763" dir="2700000" algn="ctr" rotWithShape="0">
              <a:schemeClr val="accent2">
                <a:alpha val="74998"/>
              </a:schemeClr>
            </a:outerShdw>
          </a:effectLst>
          <a:extLst>
            <a:ext uri="{909E8E84-426E-40DD-AFC4-6F175D3DCCD1}">
              <a14:hiddenFill xmlns:a14="http://schemas.microsoft.com/office/drawing/2010/main">
                <a:solidFill>
                  <a:srgbClr val="FFFFFF"/>
                </a:solidFill>
              </a14:hiddenFill>
            </a:ext>
          </a:extLst>
        </p:spPr>
      </p:pic>
      <p:sp>
        <p:nvSpPr>
          <p:cNvPr id="103428" name="Text Box 4"/>
          <p:cNvSpPr txBox="1">
            <a:spLocks noChangeArrowheads="1"/>
          </p:cNvSpPr>
          <p:nvPr/>
        </p:nvSpPr>
        <p:spPr bwMode="auto">
          <a:xfrm>
            <a:off x="0" y="3732213"/>
            <a:ext cx="91440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30000"/>
              </a:spcBef>
            </a:pPr>
            <a:r>
              <a:rPr lang="en-US" altLang="en-US" sz="2800" b="1">
                <a:solidFill>
                  <a:srgbClr val="FFFFCC"/>
                </a:solidFill>
                <a:latin typeface="Tahoma" charset="0"/>
              </a:rPr>
              <a:t>- Onions tolerate cool weather very well. </a:t>
            </a:r>
          </a:p>
          <a:p>
            <a:pPr>
              <a:spcBef>
                <a:spcPct val="30000"/>
              </a:spcBef>
            </a:pPr>
            <a:r>
              <a:rPr lang="en-US" altLang="en-US" sz="2800" b="1">
                <a:solidFill>
                  <a:srgbClr val="FFFFCC"/>
                </a:solidFill>
                <a:latin typeface="Tahoma" charset="0"/>
              </a:rPr>
              <a:t>- Can be started from plants, sets, or seed. </a:t>
            </a:r>
          </a:p>
          <a:p>
            <a:pPr>
              <a:spcBef>
                <a:spcPct val="30000"/>
              </a:spcBef>
            </a:pPr>
            <a:r>
              <a:rPr lang="en-US" altLang="en-US" sz="2800" b="1">
                <a:solidFill>
                  <a:srgbClr val="FFFFCC"/>
                </a:solidFill>
                <a:latin typeface="Tahoma" charset="0"/>
              </a:rPr>
              <a:t>- Onions planted in the fall and grown over winter make the largest onions such as the Vidalia.</a:t>
            </a:r>
          </a:p>
          <a:p>
            <a:pPr>
              <a:spcBef>
                <a:spcPct val="50000"/>
              </a:spcBef>
            </a:pPr>
            <a:r>
              <a:rPr lang="en-US" altLang="en-US" sz="2800" b="1">
                <a:solidFill>
                  <a:srgbClr val="FFFFCC"/>
                </a:solidFill>
                <a:latin typeface="Tahoma" charset="0"/>
              </a:rPr>
              <a:t>- Green onions are planted Sept 1 – Dec 31; bulb onions can be planted in Oct and early Nov.</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A57187F6-F1E7-E246-A763-B9BB301AB2A1}" type="slidenum">
              <a:rPr lang="en-US" altLang="en-US"/>
              <a:pPr/>
              <a:t>25</a:t>
            </a:fld>
            <a:endParaRPr lang="en-US" altLang="en-US"/>
          </a:p>
        </p:txBody>
      </p:sp>
      <p:pic>
        <p:nvPicPr>
          <p:cNvPr id="104450" name="Picture 2"/>
          <p:cNvPicPr>
            <a:picLocks noChangeAspect="1" noChangeArrowheads="1"/>
          </p:cNvPicPr>
          <p:nvPr/>
        </p:nvPicPr>
        <p:blipFill>
          <a:blip r:embed="rId3">
            <a:lum bright="-30000" contrast="24000"/>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extLst>
            <a:ext uri="{909E8E84-426E-40DD-AFC4-6F175D3DCCD1}">
              <a14:hiddenFill xmlns:a14="http://schemas.microsoft.com/office/drawing/2010/main">
                <a:solidFill>
                  <a:srgbClr val="FFFFFF"/>
                </a:solidFill>
              </a14:hiddenFill>
            </a:ext>
          </a:extLst>
        </p:spPr>
      </p:pic>
      <p:sp>
        <p:nvSpPr>
          <p:cNvPr id="104451" name="Text Box 3"/>
          <p:cNvSpPr txBox="1">
            <a:spLocks noChangeArrowheads="1"/>
          </p:cNvSpPr>
          <p:nvPr/>
        </p:nvSpPr>
        <p:spPr bwMode="auto">
          <a:xfrm>
            <a:off x="228600" y="228600"/>
            <a:ext cx="8915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30000"/>
              </a:spcBef>
            </a:pPr>
            <a:r>
              <a:rPr lang="en-US" altLang="en-US" sz="2800" b="1">
                <a:solidFill>
                  <a:srgbClr val="FFFFCC"/>
                </a:solidFill>
                <a:latin typeface="Tahoma" charset="0"/>
              </a:rPr>
              <a:t>Onions that are direct seeded will have more of their bulb </a:t>
            </a:r>
            <a:r>
              <a:rPr lang="en-US" altLang="en-US" sz="2800" b="1" u="sng">
                <a:solidFill>
                  <a:srgbClr val="FFFFCC"/>
                </a:solidFill>
                <a:latin typeface="Tahoma" charset="0"/>
              </a:rPr>
              <a:t>exposed</a:t>
            </a:r>
            <a:r>
              <a:rPr lang="en-US" altLang="en-US" sz="2800" b="1">
                <a:solidFill>
                  <a:srgbClr val="FFFFCC"/>
                </a:solidFill>
                <a:latin typeface="Tahoma" charset="0"/>
              </a:rPr>
              <a:t> compared to those started from transplants or sets.</a:t>
            </a:r>
          </a:p>
          <a:p>
            <a:pPr>
              <a:spcBef>
                <a:spcPct val="50000"/>
              </a:spcBef>
            </a:pPr>
            <a:endParaRPr lang="en-US" altLang="en-US" sz="2800" b="1">
              <a:solidFill>
                <a:srgbClr val="FFFFCC"/>
              </a:solidFill>
              <a:latin typeface="Tahoma" charset="0"/>
            </a:endParaRPr>
          </a:p>
        </p:txBody>
      </p:sp>
      <p:sp>
        <p:nvSpPr>
          <p:cNvPr id="104452" name="Line 4"/>
          <p:cNvSpPr>
            <a:spLocks noChangeShapeType="1"/>
          </p:cNvSpPr>
          <p:nvPr/>
        </p:nvSpPr>
        <p:spPr bwMode="auto">
          <a:xfrm>
            <a:off x="2895600" y="1143000"/>
            <a:ext cx="5029200" cy="2819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53" name="Line 5"/>
          <p:cNvSpPr>
            <a:spLocks noChangeShapeType="1"/>
          </p:cNvSpPr>
          <p:nvPr/>
        </p:nvSpPr>
        <p:spPr bwMode="auto">
          <a:xfrm flipH="1">
            <a:off x="2209800" y="1143000"/>
            <a:ext cx="685800" cy="464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54" name="Line 6"/>
          <p:cNvSpPr>
            <a:spLocks noChangeShapeType="1"/>
          </p:cNvSpPr>
          <p:nvPr/>
        </p:nvSpPr>
        <p:spPr bwMode="auto">
          <a:xfrm>
            <a:off x="2895600" y="1143000"/>
            <a:ext cx="2895600" cy="3048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0EE172D-8C2A-AC4A-8122-0BD8178FE958}" type="slidenum">
              <a:rPr lang="en-US" altLang="en-US"/>
              <a:pPr/>
              <a:t>26</a:t>
            </a:fld>
            <a:endParaRPr lang="en-US" altLang="en-US"/>
          </a:p>
        </p:txBody>
      </p:sp>
      <p:pic>
        <p:nvPicPr>
          <p:cNvPr id="370690" name="Picture 2"/>
          <p:cNvPicPr>
            <a:picLocks noChangeAspect="1" noChangeArrowheads="1"/>
          </p:cNvPicPr>
          <p:nvPr/>
        </p:nvPicPr>
        <p:blipFill>
          <a:blip r:embed="rId3">
            <a:extLst>
              <a:ext uri="{28A0092B-C50C-407E-A947-70E740481C1C}">
                <a14:useLocalDpi xmlns:a14="http://schemas.microsoft.com/office/drawing/2010/main" val="0"/>
              </a:ext>
            </a:extLst>
          </a:blip>
          <a:srcRect t="7692"/>
          <a:stretch>
            <a:fillRect/>
          </a:stretch>
        </p:blipFill>
        <p:spPr bwMode="auto">
          <a:xfrm>
            <a:off x="5867400" y="2667000"/>
            <a:ext cx="3003550" cy="4191000"/>
          </a:xfrm>
          <a:prstGeom prst="rect">
            <a:avLst/>
          </a:prstGeom>
          <a:noFill/>
          <a:ln>
            <a:noFill/>
          </a:ln>
          <a:effectLst>
            <a:outerShdw blurRad="63500" dist="161645" dir="2700000" algn="ctr" rotWithShape="0">
              <a:srgbClr val="FF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06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8600"/>
            <a:ext cx="3143250" cy="2089150"/>
          </a:xfrm>
          <a:prstGeom prst="rect">
            <a:avLst/>
          </a:prstGeom>
          <a:noFill/>
          <a:effectLst>
            <a:outerShdw blurRad="63500" dist="117088" dir="2436078" algn="ctr" rotWithShape="0">
              <a:srgbClr val="FF0000">
                <a:alpha val="74998"/>
              </a:srgbClr>
            </a:outerShdw>
          </a:effectLst>
          <a:extLst>
            <a:ext uri="{909E8E84-426E-40DD-AFC4-6F175D3DCCD1}">
              <a14:hiddenFill xmlns:a14="http://schemas.microsoft.com/office/drawing/2010/main">
                <a:solidFill>
                  <a:srgbClr val="FFFFFF"/>
                </a:solidFill>
              </a14:hiddenFill>
            </a:ext>
          </a:extLst>
        </p:spPr>
      </p:pic>
      <p:sp>
        <p:nvSpPr>
          <p:cNvPr id="370692" name="Text Box 4"/>
          <p:cNvSpPr txBox="1">
            <a:spLocks noChangeArrowheads="1"/>
          </p:cNvSpPr>
          <p:nvPr/>
        </p:nvSpPr>
        <p:spPr bwMode="auto">
          <a:xfrm>
            <a:off x="762000" y="457200"/>
            <a:ext cx="434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1">
                <a:solidFill>
                  <a:srgbClr val="FFFFCC"/>
                </a:solidFill>
                <a:latin typeface="Tahoma" charset="0"/>
              </a:rPr>
              <a:t>Beans</a:t>
            </a:r>
          </a:p>
        </p:txBody>
      </p:sp>
      <p:sp>
        <p:nvSpPr>
          <p:cNvPr id="370693" name="Text Box 5"/>
          <p:cNvSpPr txBox="1">
            <a:spLocks noChangeArrowheads="1"/>
          </p:cNvSpPr>
          <p:nvPr/>
        </p:nvSpPr>
        <p:spPr bwMode="auto">
          <a:xfrm>
            <a:off x="0" y="1524000"/>
            <a:ext cx="55626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30000"/>
              </a:spcBef>
              <a:buFontTx/>
              <a:buChar char="-"/>
            </a:pPr>
            <a:r>
              <a:rPr lang="en-US" altLang="en-US" sz="2800">
                <a:solidFill>
                  <a:srgbClr val="FFFFCC"/>
                </a:solidFill>
                <a:latin typeface="Tahoma" charset="0"/>
              </a:rPr>
              <a:t> Thrive in cool weather but will not tolerate frost; plant by Aug 10</a:t>
            </a:r>
          </a:p>
          <a:p>
            <a:pPr>
              <a:spcBef>
                <a:spcPct val="30000"/>
              </a:spcBef>
              <a:buFontTx/>
              <a:buChar char="-"/>
            </a:pPr>
            <a:r>
              <a:rPr lang="en-US" altLang="en-US" sz="2800">
                <a:solidFill>
                  <a:srgbClr val="FFFFCC"/>
                </a:solidFill>
                <a:latin typeface="Tahoma" charset="0"/>
              </a:rPr>
              <a:t> Grow as bush, half runners or climbing depending on the variety </a:t>
            </a:r>
          </a:p>
          <a:p>
            <a:pPr>
              <a:spcBef>
                <a:spcPct val="30000"/>
              </a:spcBef>
              <a:buFontTx/>
              <a:buChar char="-"/>
            </a:pPr>
            <a:r>
              <a:rPr lang="en-US" altLang="en-US" sz="2800">
                <a:solidFill>
                  <a:srgbClr val="FFFFCC"/>
                </a:solidFill>
                <a:latin typeface="Tahoma" charset="0"/>
              </a:rPr>
              <a:t> Color varies: green, purple, or yellow. </a:t>
            </a:r>
          </a:p>
          <a:p>
            <a:pPr>
              <a:spcBef>
                <a:spcPct val="30000"/>
              </a:spcBef>
              <a:buFontTx/>
              <a:buChar char="-"/>
            </a:pPr>
            <a:r>
              <a:rPr lang="en-US" altLang="en-US" sz="2800">
                <a:solidFill>
                  <a:srgbClr val="FFFFCC"/>
                </a:solidFill>
                <a:latin typeface="Tahoma" charset="0"/>
              </a:rPr>
              <a:t> Most of the bush types will give about four harvests over the season.</a:t>
            </a:r>
          </a:p>
          <a:p>
            <a:pPr>
              <a:spcBef>
                <a:spcPct val="50000"/>
              </a:spcBef>
            </a:pPr>
            <a:endParaRPr lang="en-US" altLang="en-US" sz="2800">
              <a:solidFill>
                <a:srgbClr val="FFFFCC"/>
              </a:solidFill>
              <a:latin typeface="Tahoma"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CB5186A-65BA-1A46-B102-1988E50D459A}" type="slidenum">
              <a:rPr lang="en-US" altLang="en-US"/>
              <a:pPr/>
              <a:t>27</a:t>
            </a:fld>
            <a:endParaRPr lang="en-US" altLang="en-US"/>
          </a:p>
        </p:txBody>
      </p:sp>
      <p:pic>
        <p:nvPicPr>
          <p:cNvPr id="106498" name="Picture 2"/>
          <p:cNvPicPr>
            <a:picLocks noChangeAspect="1" noChangeArrowheads="1"/>
          </p:cNvPicPr>
          <p:nvPr/>
        </p:nvPicPr>
        <p:blipFill>
          <a:blip r:embed="rId3">
            <a:lum bright="-42000" contrast="6000"/>
            <a:extLst>
              <a:ext uri="{28A0092B-C50C-407E-A947-70E740481C1C}">
                <a14:useLocalDpi xmlns:a14="http://schemas.microsoft.com/office/drawing/2010/main" val="0"/>
              </a:ext>
            </a:extLst>
          </a:blip>
          <a:srcRect l="6516" t="1161" r="7191"/>
          <a:stretch>
            <a:fillRect/>
          </a:stretch>
        </p:blipFill>
        <p:spPr bwMode="auto">
          <a:xfrm>
            <a:off x="3962400" y="0"/>
            <a:ext cx="5181600" cy="3895725"/>
          </a:xfrm>
          <a:prstGeom prst="rect">
            <a:avLst/>
          </a:prstGeom>
          <a:noFill/>
          <a:extLst>
            <a:ext uri="{909E8E84-426E-40DD-AFC4-6F175D3DCCD1}">
              <a14:hiddenFill xmlns:a14="http://schemas.microsoft.com/office/drawing/2010/main">
                <a:solidFill>
                  <a:srgbClr val="FFFFFF"/>
                </a:solidFill>
              </a14:hiddenFill>
            </a:ext>
          </a:extLst>
        </p:spPr>
      </p:pic>
      <p:sp>
        <p:nvSpPr>
          <p:cNvPr id="106500" name="Text Box 4"/>
          <p:cNvSpPr txBox="1">
            <a:spLocks noChangeArrowheads="1"/>
          </p:cNvSpPr>
          <p:nvPr/>
        </p:nvSpPr>
        <p:spPr bwMode="auto">
          <a:xfrm>
            <a:off x="228600" y="5257800"/>
            <a:ext cx="8610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solidFill>
                  <a:srgbClr val="FFFFCC"/>
                </a:solidFill>
                <a:latin typeface="Tahoma" charset="0"/>
              </a:rPr>
              <a:t>Cut heads before any of the blooms start to open up; about 4 in of stem should be cut along w/ head; side shoots may develop.</a:t>
            </a:r>
          </a:p>
        </p:txBody>
      </p:sp>
      <p:sp>
        <p:nvSpPr>
          <p:cNvPr id="106501" name="Text Box 5"/>
          <p:cNvSpPr txBox="1">
            <a:spLocks noChangeArrowheads="1"/>
          </p:cNvSpPr>
          <p:nvPr/>
        </p:nvSpPr>
        <p:spPr bwMode="auto">
          <a:xfrm>
            <a:off x="0" y="1981200"/>
            <a:ext cx="39624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solidFill>
                  <a:srgbClr val="FFFFCC"/>
                </a:solidFill>
                <a:latin typeface="Tahoma" charset="0"/>
              </a:rPr>
              <a:t>Broccoli can be planted in August &amp; early September.</a:t>
            </a:r>
          </a:p>
          <a:p>
            <a:pPr>
              <a:spcBef>
                <a:spcPct val="50000"/>
              </a:spcBef>
            </a:pPr>
            <a:r>
              <a:rPr lang="en-US" altLang="en-US" sz="2800" b="1">
                <a:solidFill>
                  <a:srgbClr val="FFFFCC"/>
                </a:solidFill>
                <a:latin typeface="Tahoma" charset="0"/>
              </a:rPr>
              <a:t>60-80 days to reach maturity.</a:t>
            </a:r>
          </a:p>
        </p:txBody>
      </p:sp>
      <p:sp>
        <p:nvSpPr>
          <p:cNvPr id="106502" name="Text Box 6"/>
          <p:cNvSpPr txBox="1">
            <a:spLocks noChangeArrowheads="1"/>
          </p:cNvSpPr>
          <p:nvPr/>
        </p:nvSpPr>
        <p:spPr bwMode="auto">
          <a:xfrm>
            <a:off x="685800" y="457200"/>
            <a:ext cx="327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b="1" u="sng">
                <a:solidFill>
                  <a:srgbClr val="FFFFCC"/>
                </a:solidFill>
                <a:latin typeface="Tahoma" charset="0"/>
              </a:rPr>
              <a:t>Broccoli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A252C6F-35A1-444B-BF7E-E7D34FDB3774}" type="slidenum">
              <a:rPr lang="en-US" altLang="en-US"/>
              <a:pPr/>
              <a:t>28</a:t>
            </a:fld>
            <a:endParaRPr lang="en-US" altLang="en-US"/>
          </a:p>
        </p:txBody>
      </p:sp>
      <p:pic>
        <p:nvPicPr>
          <p:cNvPr id="108546" name="Picture 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191000" y="0"/>
            <a:ext cx="4953000" cy="3251200"/>
          </a:xfrm>
          <a:prstGeom prst="rect">
            <a:avLst/>
          </a:prstGeom>
          <a:noFill/>
          <a:extLst>
            <a:ext uri="{909E8E84-426E-40DD-AFC4-6F175D3DCCD1}">
              <a14:hiddenFill xmlns:a14="http://schemas.microsoft.com/office/drawing/2010/main">
                <a:solidFill>
                  <a:srgbClr val="FFFFFF"/>
                </a:solidFill>
              </a14:hiddenFill>
            </a:ext>
          </a:extLst>
        </p:spPr>
      </p:pic>
      <p:sp>
        <p:nvSpPr>
          <p:cNvPr id="108547" name="Text Box 3"/>
          <p:cNvSpPr txBox="1">
            <a:spLocks noChangeArrowheads="1"/>
          </p:cNvSpPr>
          <p:nvPr/>
        </p:nvSpPr>
        <p:spPr bwMode="auto">
          <a:xfrm>
            <a:off x="609600" y="533400"/>
            <a:ext cx="335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1">
                <a:solidFill>
                  <a:srgbClr val="FFFFCC"/>
                </a:solidFill>
                <a:latin typeface="Tahoma" charset="0"/>
              </a:rPr>
              <a:t>Cabbage</a:t>
            </a:r>
          </a:p>
        </p:txBody>
      </p:sp>
      <p:sp>
        <p:nvSpPr>
          <p:cNvPr id="108548" name="Text Box 4"/>
          <p:cNvSpPr txBox="1">
            <a:spLocks noChangeArrowheads="1"/>
          </p:cNvSpPr>
          <p:nvPr/>
        </p:nvSpPr>
        <p:spPr bwMode="auto">
          <a:xfrm>
            <a:off x="228600" y="3251200"/>
            <a:ext cx="85344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en-US">
                <a:solidFill>
                  <a:srgbClr val="FFFFCC"/>
                </a:solidFill>
              </a:rPr>
              <a:t> </a:t>
            </a:r>
            <a:r>
              <a:rPr lang="en-US" altLang="en-US" sz="2800" b="1">
                <a:solidFill>
                  <a:srgbClr val="FFFFCC"/>
                </a:solidFill>
                <a:latin typeface="Tahoma" charset="0"/>
              </a:rPr>
              <a:t>Plant when nights are fairly cool and days warm but not hot; mid Aug thru Sept</a:t>
            </a:r>
          </a:p>
          <a:p>
            <a:pPr>
              <a:spcBef>
                <a:spcPct val="50000"/>
              </a:spcBef>
              <a:buFontTx/>
              <a:buChar char="-"/>
            </a:pPr>
            <a:r>
              <a:rPr lang="en-US" altLang="en-US" sz="2800" b="1">
                <a:solidFill>
                  <a:srgbClr val="FFFFCC"/>
                </a:solidFill>
                <a:latin typeface="Tahoma" charset="0"/>
              </a:rPr>
              <a:t> Side-dress with nitrogen periodically</a:t>
            </a:r>
          </a:p>
          <a:p>
            <a:pPr>
              <a:spcBef>
                <a:spcPct val="50000"/>
              </a:spcBef>
              <a:buFontTx/>
              <a:buChar char="-"/>
            </a:pPr>
            <a:r>
              <a:rPr lang="en-US" altLang="en-US" sz="2800" b="1">
                <a:solidFill>
                  <a:srgbClr val="FFFFCC"/>
                </a:solidFill>
                <a:latin typeface="Tahoma" charset="0"/>
              </a:rPr>
              <a:t> Cabbage (&amp; broccoli, collards, turnips) have a high boron requirement; either supply in fertilizer or via Borax (2 tsp/100ft row)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5815DC3-4A8F-E74F-9E02-415B88B91C67}" type="slidenum">
              <a:rPr lang="en-US" altLang="en-US"/>
              <a:pPr/>
              <a:t>29</a:t>
            </a:fld>
            <a:endParaRPr lang="en-US" altLang="en-US"/>
          </a:p>
        </p:txBody>
      </p:sp>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l="5756" t="1163" r="7913"/>
          <a:stretch>
            <a:fillRect/>
          </a:stretch>
        </p:blipFill>
        <p:spPr bwMode="auto">
          <a:xfrm>
            <a:off x="0" y="0"/>
            <a:ext cx="9144000" cy="6872288"/>
          </a:xfrm>
          <a:prstGeom prst="rect">
            <a:avLst/>
          </a:prstGeom>
          <a:noFill/>
          <a:extLst>
            <a:ext uri="{909E8E84-426E-40DD-AFC4-6F175D3DCCD1}">
              <a14:hiddenFill xmlns:a14="http://schemas.microsoft.com/office/drawing/2010/main">
                <a:solidFill>
                  <a:srgbClr val="FFFFFF"/>
                </a:solidFill>
              </a14:hiddenFill>
            </a:ext>
          </a:extLst>
        </p:spPr>
      </p:pic>
      <p:sp>
        <p:nvSpPr>
          <p:cNvPr id="109572" name="Text Box 4"/>
          <p:cNvSpPr txBox="1">
            <a:spLocks noChangeArrowheads="1"/>
          </p:cNvSpPr>
          <p:nvPr/>
        </p:nvSpPr>
        <p:spPr bwMode="auto">
          <a:xfrm>
            <a:off x="381000" y="304800"/>
            <a:ext cx="8382000" cy="1838325"/>
          </a:xfrm>
          <a:prstGeom prst="rect">
            <a:avLst/>
          </a:prstGeom>
          <a:solidFill>
            <a:schemeClr val="folHlink"/>
          </a:solidFill>
          <a:ln w="38100">
            <a:solidFill>
              <a:srgbClr val="FFFF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solidFill>
                  <a:srgbClr val="FFFFCC"/>
                </a:solidFill>
                <a:latin typeface="Tahoma" charset="0"/>
              </a:rPr>
              <a:t>Collards: Set out transplants when weather cools – Aug &amp; Sept; spacing plants 12 inches apart in the row (6 inches if greens to be cut fairly small)</a:t>
            </a:r>
          </a:p>
        </p:txBody>
      </p:sp>
      <p:sp>
        <p:nvSpPr>
          <p:cNvPr id="109573" name="Text Box 5"/>
          <p:cNvSpPr txBox="1">
            <a:spLocks noChangeArrowheads="1"/>
          </p:cNvSpPr>
          <p:nvPr/>
        </p:nvSpPr>
        <p:spPr bwMode="auto">
          <a:xfrm>
            <a:off x="1066800" y="6096000"/>
            <a:ext cx="6858000"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latin typeface="Tahoma" charset="0"/>
              </a:rPr>
              <a:t>Varieties: Blue Max, Georgia Southern, Hevi-Crop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5946B97-B809-3343-BCD1-0ED610E52F68}" type="slidenum">
              <a:rPr lang="en-US" altLang="en-US"/>
              <a:pPr/>
              <a:t>3</a:t>
            </a:fld>
            <a:endParaRPr lang="en-US" altLang="en-US"/>
          </a:p>
        </p:txBody>
      </p:sp>
      <p:sp>
        <p:nvSpPr>
          <p:cNvPr id="373762" name="Rectangle 2"/>
          <p:cNvSpPr>
            <a:spLocks noGrp="1" noChangeArrowheads="1"/>
          </p:cNvSpPr>
          <p:nvPr>
            <p:ph type="title"/>
          </p:nvPr>
        </p:nvSpPr>
        <p:spPr/>
        <p:txBody>
          <a:bodyPr/>
          <a:lstStyle/>
          <a:p>
            <a:r>
              <a:rPr lang="en-US" altLang="en-US"/>
              <a:t>When to Harvest</a:t>
            </a:r>
          </a:p>
        </p:txBody>
      </p:sp>
      <p:sp>
        <p:nvSpPr>
          <p:cNvPr id="373763" name="Rectangle 3"/>
          <p:cNvSpPr>
            <a:spLocks noGrp="1" noChangeArrowheads="1"/>
          </p:cNvSpPr>
          <p:nvPr>
            <p:ph type="body" idx="1"/>
          </p:nvPr>
        </p:nvSpPr>
        <p:spPr/>
        <p:txBody>
          <a:bodyPr/>
          <a:lstStyle/>
          <a:p>
            <a:pPr>
              <a:lnSpc>
                <a:spcPct val="90000"/>
              </a:lnSpc>
            </a:pPr>
            <a:r>
              <a:rPr lang="en-US" altLang="en-US" sz="2800"/>
              <a:t>Texture, fiber and consistency of all vegetables are greatly affected by the stage of maturity at harvest, by post-harvest handling and by the time interval between harvesting and serving.</a:t>
            </a:r>
          </a:p>
          <a:p>
            <a:pPr>
              <a:lnSpc>
                <a:spcPct val="90000"/>
              </a:lnSpc>
            </a:pPr>
            <a:r>
              <a:rPr lang="en-US" altLang="en-US" sz="2800"/>
              <a:t>Some vegetables are more highly-perishable than others. Sweet corn and English peas are difficult to maintain in an acceptable fresh state for even a very short time, while other vegetables have a much longer shelf life.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C3459E-2FC9-2D49-A59C-C6F1DA9D0959}" type="slidenum">
              <a:rPr lang="en-US" altLang="en-US"/>
              <a:pPr/>
              <a:t>30</a:t>
            </a:fld>
            <a:endParaRPr lang="en-US" altLang="en-US"/>
          </a:p>
        </p:txBody>
      </p:sp>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l="6522" t="8830" r="6522" b="27156"/>
          <a:stretch>
            <a:fillRect/>
          </a:stretch>
        </p:blipFill>
        <p:spPr bwMode="auto">
          <a:xfrm>
            <a:off x="0" y="0"/>
            <a:ext cx="9144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10595" name="Text Box 3"/>
          <p:cNvSpPr txBox="1">
            <a:spLocks noChangeArrowheads="1"/>
          </p:cNvSpPr>
          <p:nvPr/>
        </p:nvSpPr>
        <p:spPr bwMode="auto">
          <a:xfrm>
            <a:off x="0" y="4419600"/>
            <a:ext cx="9144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solidFill>
                  <a:srgbClr val="FFFFCC"/>
                </a:solidFill>
                <a:latin typeface="Tahoma" charset="0"/>
              </a:rPr>
              <a:t>Radishes mature very quickly; plant Sept 1 – October 15; only 4-5 weeks from planting to harvest; tubers get old rapidly, so plantings should be staggered 7-10 days apart to extend harvest.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009BB6E2-7D3C-B34F-9BAE-4BA349EA131D}" type="slidenum">
              <a:rPr lang="en-US" altLang="en-US"/>
              <a:pPr/>
              <a:t>31</a:t>
            </a:fld>
            <a:endParaRPr lang="en-US" altLang="en-US"/>
          </a:p>
        </p:txBody>
      </p:sp>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l="6558" t="3310" r="18109" b="5125"/>
          <a:stretch>
            <a:fillRect/>
          </a:stretch>
        </p:blipFill>
        <p:spPr bwMode="auto">
          <a:xfrm>
            <a:off x="5181600" y="0"/>
            <a:ext cx="3962400" cy="3162300"/>
          </a:xfrm>
          <a:prstGeom prst="rect">
            <a:avLst/>
          </a:prstGeom>
          <a:noFill/>
          <a:extLst>
            <a:ext uri="{909E8E84-426E-40DD-AFC4-6F175D3DCCD1}">
              <a14:hiddenFill xmlns:a14="http://schemas.microsoft.com/office/drawing/2010/main">
                <a:solidFill>
                  <a:srgbClr val="FFFFFF"/>
                </a:solidFill>
              </a14:hiddenFill>
            </a:ext>
          </a:extLst>
        </p:spPr>
      </p:pic>
      <p:sp>
        <p:nvSpPr>
          <p:cNvPr id="111619" name="Text Box 3"/>
          <p:cNvSpPr txBox="1">
            <a:spLocks noChangeArrowheads="1"/>
          </p:cNvSpPr>
          <p:nvPr/>
        </p:nvSpPr>
        <p:spPr bwMode="auto">
          <a:xfrm>
            <a:off x="1219200" y="3810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1" u="sng">
                <a:solidFill>
                  <a:srgbClr val="FFFFCC"/>
                </a:solidFill>
                <a:latin typeface="Tahoma" charset="0"/>
              </a:rPr>
              <a:t>Turnips</a:t>
            </a:r>
          </a:p>
        </p:txBody>
      </p:sp>
      <p:sp>
        <p:nvSpPr>
          <p:cNvPr id="111620" name="Text Box 4"/>
          <p:cNvSpPr txBox="1">
            <a:spLocks noChangeArrowheads="1"/>
          </p:cNvSpPr>
          <p:nvPr/>
        </p:nvSpPr>
        <p:spPr bwMode="auto">
          <a:xfrm>
            <a:off x="0" y="1524000"/>
            <a:ext cx="51816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30000"/>
              </a:spcBef>
              <a:buFontTx/>
              <a:buChar char="-"/>
            </a:pPr>
            <a:r>
              <a:rPr lang="en-US" altLang="en-US" sz="2800" b="1">
                <a:solidFill>
                  <a:srgbClr val="FFFFCC"/>
                </a:solidFill>
                <a:latin typeface="Tahoma" charset="0"/>
              </a:rPr>
              <a:t> Grown for greens or roots</a:t>
            </a:r>
          </a:p>
          <a:p>
            <a:pPr>
              <a:spcBef>
                <a:spcPct val="30000"/>
              </a:spcBef>
              <a:buFontTx/>
              <a:buChar char="-"/>
            </a:pPr>
            <a:r>
              <a:rPr lang="en-US" altLang="en-US" sz="2800" b="1">
                <a:solidFill>
                  <a:srgbClr val="FFFFCC"/>
                </a:solidFill>
                <a:latin typeface="Tahoma" charset="0"/>
              </a:rPr>
              <a:t> Likely have better results growing turnips for greens as a spring crop and growing the turnips for roots as a fall crop</a:t>
            </a:r>
          </a:p>
          <a:p>
            <a:pPr>
              <a:spcBef>
                <a:spcPct val="30000"/>
              </a:spcBef>
              <a:buFontTx/>
              <a:buChar char="-"/>
            </a:pPr>
            <a:r>
              <a:rPr lang="en-US" altLang="en-US" sz="2800" b="1">
                <a:solidFill>
                  <a:srgbClr val="FFFFCC"/>
                </a:solidFill>
                <a:latin typeface="Tahoma" charset="0"/>
              </a:rPr>
              <a:t> Plant Aug 10 – Sept 15</a:t>
            </a:r>
          </a:p>
          <a:p>
            <a:pPr>
              <a:spcBef>
                <a:spcPct val="30000"/>
              </a:spcBef>
              <a:buFontTx/>
              <a:buChar char="-"/>
            </a:pPr>
            <a:r>
              <a:rPr lang="en-US" altLang="en-US" sz="2800" b="1">
                <a:solidFill>
                  <a:srgbClr val="FFFFCC"/>
                </a:solidFill>
                <a:latin typeface="Tahoma" charset="0"/>
              </a:rPr>
              <a:t> Varieties: Purple Top, Royal Crown</a:t>
            </a:r>
          </a:p>
          <a:p>
            <a:pPr>
              <a:spcBef>
                <a:spcPct val="50000"/>
              </a:spcBef>
            </a:pPr>
            <a:endParaRPr lang="en-US" altLang="en-US" sz="2800" b="1">
              <a:solidFill>
                <a:srgbClr val="FFFFCC"/>
              </a:solidFill>
              <a:latin typeface="Tahoma" charset="0"/>
            </a:endParaRPr>
          </a:p>
        </p:txBody>
      </p:sp>
      <p:pic>
        <p:nvPicPr>
          <p:cNvPr id="1116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506913"/>
            <a:ext cx="3581400" cy="2351087"/>
          </a:xfrm>
          <a:prstGeom prst="rect">
            <a:avLst/>
          </a:prstGeom>
          <a:noFill/>
          <a:extLst>
            <a:ext uri="{909E8E84-426E-40DD-AFC4-6F175D3DCCD1}">
              <a14:hiddenFill xmlns:a14="http://schemas.microsoft.com/office/drawing/2010/main">
                <a:solidFill>
                  <a:srgbClr val="FFFFFF"/>
                </a:solidFill>
              </a14:hiddenFill>
            </a:ext>
          </a:extLst>
        </p:spPr>
      </p:pic>
      <p:sp>
        <p:nvSpPr>
          <p:cNvPr id="111622" name="Text Box 6"/>
          <p:cNvSpPr txBox="1">
            <a:spLocks noChangeArrowheads="1"/>
          </p:cNvSpPr>
          <p:nvPr/>
        </p:nvSpPr>
        <p:spPr bwMode="auto">
          <a:xfrm>
            <a:off x="1219200" y="6007100"/>
            <a:ext cx="4648200" cy="850900"/>
          </a:xfrm>
          <a:prstGeom prst="rect">
            <a:avLst/>
          </a:prstGeom>
          <a:solidFill>
            <a:schemeClr val="folHlink"/>
          </a:solidFill>
          <a:ln w="28575">
            <a:solidFill>
              <a:srgbClr val="FFFF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rgbClr val="FFFFCC"/>
                </a:solidFill>
                <a:latin typeface="Tahoma" charset="0"/>
              </a:rPr>
              <a:t>Mustard greens are often grown together with turnip greens.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1EE9F8-B3B7-7A49-BD23-C4473B464200}" type="slidenum">
              <a:rPr lang="en-US" altLang="en-US"/>
              <a:pPr/>
              <a:t>32</a:t>
            </a:fld>
            <a:endParaRPr lang="en-US" altLang="en-US"/>
          </a:p>
        </p:txBody>
      </p:sp>
      <p:pic>
        <p:nvPicPr>
          <p:cNvPr id="363522" name="Picture 2"/>
          <p:cNvPicPr>
            <a:picLocks noChangeAspect="1" noChangeArrowheads="1"/>
          </p:cNvPicPr>
          <p:nvPr/>
        </p:nvPicPr>
        <p:blipFill>
          <a:blip r:embed="rId3">
            <a:extLst>
              <a:ext uri="{28A0092B-C50C-407E-A947-70E740481C1C}">
                <a14:useLocalDpi xmlns:a14="http://schemas.microsoft.com/office/drawing/2010/main" val="0"/>
              </a:ext>
            </a:extLst>
          </a:blip>
          <a:srcRect t="30766" r="116"/>
          <a:stretch>
            <a:fillRect/>
          </a:stretch>
        </p:blipFill>
        <p:spPr bwMode="auto">
          <a:xfrm>
            <a:off x="0" y="0"/>
            <a:ext cx="9144000" cy="6858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05" dir="2700000" algn="ctr" rotWithShape="0">
                    <a:srgbClr val="FF0000">
                      <a:alpha val="74998"/>
                    </a:srgbClr>
                  </a:outerShdw>
                </a:effectLst>
              </a14:hiddenEffects>
            </a:ext>
          </a:extLst>
        </p:spPr>
      </p:pic>
      <p:sp>
        <p:nvSpPr>
          <p:cNvPr id="363523" name="Text Box 3"/>
          <p:cNvSpPr txBox="1">
            <a:spLocks noChangeArrowheads="1"/>
          </p:cNvSpPr>
          <p:nvPr/>
        </p:nvSpPr>
        <p:spPr bwMode="auto">
          <a:xfrm>
            <a:off x="0" y="5211763"/>
            <a:ext cx="9144000" cy="831850"/>
          </a:xfrm>
          <a:prstGeom prst="rect">
            <a:avLst/>
          </a:prstGeom>
          <a:solidFill>
            <a:srgbClr val="333300"/>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30000"/>
              </a:spcBef>
            </a:pPr>
            <a:r>
              <a:rPr lang="en-US" altLang="en-US">
                <a:solidFill>
                  <a:schemeClr val="tx2"/>
                </a:solidFill>
                <a:latin typeface="Tahoma" charset="0"/>
              </a:rPr>
              <a:t>Fall maturing crops such as pumpkins and melons need to be planted in early summer for harvest in August and September.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A40E5CE-721F-604A-89F8-2AC40F81B844}" type="slidenum">
              <a:rPr lang="en-US" altLang="en-US"/>
              <a:pPr/>
              <a:t>33</a:t>
            </a:fld>
            <a:endParaRPr lang="en-US" altLang="en-US"/>
          </a:p>
        </p:txBody>
      </p:sp>
      <p:pic>
        <p:nvPicPr>
          <p:cNvPr id="147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48800" cy="6904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965D0-AD34-E548-AF5C-EEF4720EE1DD}" type="slidenum">
              <a:rPr lang="en-US" altLang="en-US"/>
              <a:pPr/>
              <a:t>34</a:t>
            </a:fld>
            <a:endParaRPr lang="en-US" altLang="en-US"/>
          </a:p>
        </p:txBody>
      </p:sp>
      <p:sp>
        <p:nvSpPr>
          <p:cNvPr id="158724" name="WordArt 4"/>
          <p:cNvSpPr>
            <a:spLocks noChangeArrowheads="1" noChangeShapeType="1" noTextEdit="1"/>
          </p:cNvSpPr>
          <p:nvPr/>
        </p:nvSpPr>
        <p:spPr bwMode="auto">
          <a:xfrm>
            <a:off x="825500" y="2362200"/>
            <a:ext cx="7620000" cy="1295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contourW="12700" prstMaterial="legacyMatte">
              <a:extrusionClr>
                <a:srgbClr val="FF6600"/>
              </a:extrusionClr>
              <a:contourClr>
                <a:srgbClr val="FFE701"/>
              </a:contourClr>
            </a:sp3d>
          </a:bodyPr>
          <a:lstStyle/>
          <a:p>
            <a:pPr algn="ctr"/>
            <a:r>
              <a:rPr lang="en-US" sz="3600" kern="10">
                <a:ln w="9525">
                  <a:round/>
                  <a:headEnd/>
                  <a:tailEnd/>
                </a:ln>
                <a:gradFill rotWithShape="0">
                  <a:gsLst>
                    <a:gs pos="0">
                      <a:srgbClr val="FFE701"/>
                    </a:gs>
                    <a:gs pos="100000">
                      <a:srgbClr val="FE3E02"/>
                    </a:gs>
                  </a:gsLst>
                  <a:lin ang="5400000" scaled="1"/>
                </a:gradFill>
                <a:latin typeface="Impact" charset="0"/>
                <a:ea typeface="Impact" charset="0"/>
                <a:cs typeface="Impact" charset="0"/>
              </a:rPr>
              <a:t>Any Questions?</a:t>
            </a:r>
          </a:p>
        </p:txBody>
      </p:sp>
      <p:sp>
        <p:nvSpPr>
          <p:cNvPr id="158727" name="WordArt 7"/>
          <p:cNvSpPr>
            <a:spLocks noChangeArrowheads="1" noChangeShapeType="1" noTextEdit="1"/>
          </p:cNvSpPr>
          <p:nvPr/>
        </p:nvSpPr>
        <p:spPr bwMode="auto">
          <a:xfrm>
            <a:off x="825500" y="5715000"/>
            <a:ext cx="27432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8"/>
                    </a:srgbClr>
                  </a:outerShdw>
                </a:effectLst>
                <a:latin typeface="Arial Black" charset="0"/>
                <a:ea typeface="Arial Black" charset="0"/>
                <a:cs typeface="Arial Black" charset="0"/>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5C4DFE9-5ACD-F64B-980B-70B00D79308A}" type="slidenum">
              <a:rPr lang="en-US" altLang="en-US"/>
              <a:pPr/>
              <a:t>4</a:t>
            </a:fld>
            <a:endParaRPr lang="en-US" altLang="en-US"/>
          </a:p>
        </p:txBody>
      </p:sp>
      <p:sp>
        <p:nvSpPr>
          <p:cNvPr id="374786" name="Rectangle 2"/>
          <p:cNvSpPr>
            <a:spLocks noGrp="1" noChangeArrowheads="1"/>
          </p:cNvSpPr>
          <p:nvPr>
            <p:ph type="title"/>
          </p:nvPr>
        </p:nvSpPr>
        <p:spPr/>
        <p:txBody>
          <a:bodyPr/>
          <a:lstStyle/>
          <a:p>
            <a:r>
              <a:rPr lang="en-US" altLang="en-US"/>
              <a:t>When to Harvest</a:t>
            </a:r>
          </a:p>
        </p:txBody>
      </p:sp>
      <p:sp>
        <p:nvSpPr>
          <p:cNvPr id="374787" name="Rectangle 3"/>
          <p:cNvSpPr>
            <a:spLocks noGrp="1" noChangeArrowheads="1"/>
          </p:cNvSpPr>
          <p:nvPr>
            <p:ph type="body" idx="1"/>
          </p:nvPr>
        </p:nvSpPr>
        <p:spPr>
          <a:xfrm>
            <a:off x="838200" y="1905000"/>
            <a:ext cx="8007350" cy="4648200"/>
          </a:xfrm>
        </p:spPr>
        <p:txBody>
          <a:bodyPr/>
          <a:lstStyle/>
          <a:p>
            <a:pPr>
              <a:lnSpc>
                <a:spcPct val="90000"/>
              </a:lnSpc>
            </a:pPr>
            <a:r>
              <a:rPr lang="en-US" altLang="en-US" sz="2800"/>
              <a:t>Harvesting most vegetables when they are young and storing them properly will help extend their shelf life. Lowering the internal temperature also helps to slow both the respiration process and quality decline.</a:t>
            </a:r>
          </a:p>
          <a:p>
            <a:pPr>
              <a:lnSpc>
                <a:spcPct val="90000"/>
              </a:lnSpc>
              <a:buFont typeface="Monotype Sorts" charset="2"/>
              <a:buNone/>
            </a:pPr>
            <a:endParaRPr lang="en-US" altLang="en-US" sz="2800"/>
          </a:p>
          <a:p>
            <a:pPr>
              <a:lnSpc>
                <a:spcPct val="90000"/>
              </a:lnSpc>
            </a:pPr>
            <a:r>
              <a:rPr lang="en-US" altLang="en-US" sz="2800"/>
              <a:t>Harvest vegetables early in the day before the heat from the sun has warmed them. After the harvest, most vegetables should be kept cool and out of direct sunlight until they are either processed or consumed.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A3A6524-73D6-E14F-BC5F-C5A9E50269BA}" type="slidenum">
              <a:rPr lang="en-US" altLang="en-US"/>
              <a:pPr/>
              <a:t>5</a:t>
            </a:fld>
            <a:endParaRPr lang="en-US" altLang="en-US"/>
          </a:p>
        </p:txBody>
      </p:sp>
      <p:sp>
        <p:nvSpPr>
          <p:cNvPr id="375810" name="Rectangle 2"/>
          <p:cNvSpPr>
            <a:spLocks noGrp="1" noChangeArrowheads="1"/>
          </p:cNvSpPr>
          <p:nvPr>
            <p:ph type="title"/>
          </p:nvPr>
        </p:nvSpPr>
        <p:spPr/>
        <p:txBody>
          <a:bodyPr/>
          <a:lstStyle/>
          <a:p>
            <a:r>
              <a:rPr lang="en-US" altLang="en-US"/>
              <a:t>When to Harvest</a:t>
            </a:r>
          </a:p>
        </p:txBody>
      </p:sp>
      <p:sp>
        <p:nvSpPr>
          <p:cNvPr id="375811" name="Rectangle 3"/>
          <p:cNvSpPr>
            <a:spLocks noGrp="1" noChangeArrowheads="1"/>
          </p:cNvSpPr>
          <p:nvPr>
            <p:ph type="body" idx="1"/>
          </p:nvPr>
        </p:nvSpPr>
        <p:spPr>
          <a:xfrm>
            <a:off x="838200" y="1905000"/>
            <a:ext cx="8007350" cy="4724400"/>
          </a:xfrm>
        </p:spPr>
        <p:txBody>
          <a:bodyPr/>
          <a:lstStyle/>
          <a:p>
            <a:r>
              <a:rPr lang="en-US" altLang="en-US" sz="2800"/>
              <a:t>While harvesting too soon may result in only a reduction in yield, harvesting too late can result in poor quality due to development of objectionable fiber and the conversion of sugars into starches. </a:t>
            </a:r>
          </a:p>
          <a:p>
            <a:r>
              <a:rPr lang="en-US" altLang="en-US" sz="2800"/>
              <a:t>A late harvest can also cause plants to terminate, or stop producing as they complete their reproduction process. </a:t>
            </a:r>
          </a:p>
          <a:p>
            <a:r>
              <a:rPr lang="en-US" altLang="en-US" sz="2800"/>
              <a:t>Fully-mature vegetables left on the plant also attract more disease and insect problems.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907649-FD5E-F84A-8524-A5C3626CD361}" type="slidenum">
              <a:rPr lang="en-US" altLang="en-US"/>
              <a:pPr/>
              <a:t>6</a:t>
            </a:fld>
            <a:endParaRPr lang="en-US" alt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r="2692"/>
          <a:stretch>
            <a:fillRect/>
          </a:stretch>
        </p:blipFill>
        <p:spPr bwMode="auto">
          <a:xfrm>
            <a:off x="-457200" y="0"/>
            <a:ext cx="10134600" cy="6889750"/>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0" y="228600"/>
            <a:ext cx="91440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rgbClr val="FFFFCC"/>
                </a:solidFill>
                <a:latin typeface="Tahoma" charset="0"/>
              </a:rPr>
              <a:t>As lime reacts slowly in the soil, fall is a good time to apply it. Always incorporate it when possible so that the soil pH is raised uniformly throughout the soil profile.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5EF233-55B1-B342-B2C6-0B4A64C35F53}" type="slidenum">
              <a:rPr lang="en-US" altLang="en-US"/>
              <a:pPr/>
              <a:t>7</a:t>
            </a:fld>
            <a:endParaRPr lang="en-US" altLang="en-US"/>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r="2692"/>
          <a:stretch>
            <a:fillRect/>
          </a:stretch>
        </p:blipFill>
        <p:spPr bwMode="auto">
          <a:xfrm>
            <a:off x="-381000" y="0"/>
            <a:ext cx="10134600" cy="6889750"/>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0" y="304800"/>
            <a:ext cx="9144000" cy="13731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solidFill>
                  <a:srgbClr val="000000"/>
                </a:solidFill>
                <a:effectLst>
                  <a:outerShdw blurRad="38100" dist="38100" dir="2700000" algn="tl">
                    <a:srgbClr val="C0C0C0"/>
                  </a:outerShdw>
                </a:effectLst>
                <a:latin typeface="Tahoma" charset="0"/>
              </a:rPr>
              <a:t>Organic matter improves soil tilth, conserves soil moisture, and aids root development.  Fall is a great time to incorporate additional 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AC5907-9146-284B-9079-587501DE82D0}" type="slidenum">
              <a:rPr lang="en-US" altLang="en-US"/>
              <a:pPr/>
              <a:t>8</a:t>
            </a:fld>
            <a:endParaRPr lang="en-US" altLang="en-US"/>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r="2692"/>
          <a:stretch>
            <a:fillRect/>
          </a:stretch>
        </p:blipFill>
        <p:spPr bwMode="auto">
          <a:xfrm>
            <a:off x="-457200" y="-31750"/>
            <a:ext cx="10134600" cy="6889750"/>
          </a:xfrm>
          <a:prstGeom prst="rect">
            <a:avLst/>
          </a:prstGeom>
          <a:noFill/>
          <a:extLst>
            <a:ext uri="{909E8E84-426E-40DD-AFC4-6F175D3DCCD1}">
              <a14:hiddenFill xmlns:a14="http://schemas.microsoft.com/office/drawing/2010/main">
                <a:solidFill>
                  <a:srgbClr val="FFFFFF"/>
                </a:solidFill>
              </a14:hiddenFill>
            </a:ext>
          </a:extLst>
        </p:spPr>
      </p:pic>
      <p:sp>
        <p:nvSpPr>
          <p:cNvPr id="29699" name="WordArt 3"/>
          <p:cNvSpPr>
            <a:spLocks noChangeArrowheads="1" noChangeShapeType="1" noTextEdit="1"/>
          </p:cNvSpPr>
          <p:nvPr/>
        </p:nvSpPr>
        <p:spPr bwMode="auto">
          <a:xfrm rot="5400000">
            <a:off x="4991100" y="2171700"/>
            <a:ext cx="5105400"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a:gradFill rotWithShape="0">
                  <a:gsLst>
                    <a:gs pos="0">
                      <a:srgbClr val="00FF00"/>
                    </a:gs>
                    <a:gs pos="100000">
                      <a:srgbClr val="00CCFF"/>
                    </a:gs>
                  </a:gsLst>
                  <a:lin ang="0" scaled="1"/>
                </a:gradFill>
                <a:effectLst>
                  <a:outerShdw blurRad="63500" dist="99190" dir="7788334" algn="ctr" rotWithShape="0">
                    <a:srgbClr val="000080">
                      <a:alpha val="80000"/>
                    </a:srgbClr>
                  </a:outerShdw>
                </a:effectLst>
                <a:latin typeface="Arial Black" charset="0"/>
                <a:ea typeface="Arial Black" charset="0"/>
                <a:cs typeface="Arial Black" charset="0"/>
              </a:rPr>
              <a:t>COMPOST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C780435-D4DD-094C-A3B1-FB4BE311993D}" type="slidenum">
              <a:rPr lang="en-US" altLang="en-US"/>
              <a:pPr/>
              <a:t>9</a:t>
            </a:fld>
            <a:endParaRPr lang="en-US" altLang="en-US"/>
          </a:p>
        </p:txBody>
      </p:sp>
      <p:graphicFrame>
        <p:nvGraphicFramePr>
          <p:cNvPr id="30723" name="Object 3"/>
          <p:cNvGraphicFramePr>
            <a:graphicFrameLocks noChangeAspect="1"/>
          </p:cNvGraphicFramePr>
          <p:nvPr/>
        </p:nvGraphicFramePr>
        <p:xfrm>
          <a:off x="609600" y="596900"/>
          <a:ext cx="8305800" cy="6305550"/>
        </p:xfrm>
        <a:graphic>
          <a:graphicData uri="http://schemas.openxmlformats.org/presentationml/2006/ole">
            <mc:AlternateContent xmlns:mc="http://schemas.openxmlformats.org/markup-compatibility/2006">
              <mc:Choice xmlns:v="urn:schemas-microsoft-com:vml" Requires="v">
                <p:oleObj spid="_x0000_s30724" name="Document" r:id="rId4" imgW="8547100" imgH="6489700" progId="Word.Document.8">
                  <p:embed/>
                </p:oleObj>
              </mc:Choice>
              <mc:Fallback>
                <p:oleObj name="Document" r:id="rId4" imgW="8547100" imgH="64897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96900"/>
                        <a:ext cx="8305800"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ide_Fade">
  <a:themeElements>
    <a:clrScheme name="Side_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Side_Fade">
      <a:majorFont>
        <a:latin typeface="Albert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ide_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Side_Fad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Side_Fad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HD:Microsoft Office 98:Templates:Presentation Designs:Side_Fade.pot</Template>
  <TotalTime>4</TotalTime>
  <Words>3171</Words>
  <Application>Microsoft Macintosh PowerPoint</Application>
  <PresentationFormat>On-screen Show (4:3)</PresentationFormat>
  <Paragraphs>273</Paragraphs>
  <Slides>34</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Times New Roman</vt:lpstr>
      <vt:lpstr>Impact</vt:lpstr>
      <vt:lpstr>Arial Black</vt:lpstr>
      <vt:lpstr>Monotype Sorts</vt:lpstr>
      <vt:lpstr>Tahoma</vt:lpstr>
      <vt:lpstr>Times</vt:lpstr>
      <vt:lpstr>Arial</vt:lpstr>
      <vt:lpstr>Alberta</vt:lpstr>
      <vt:lpstr>Side_Fade</vt:lpstr>
      <vt:lpstr>Microsoft Word Document</vt:lpstr>
      <vt:lpstr>PowerPoint Presentation</vt:lpstr>
      <vt:lpstr>Learning objectives</vt:lpstr>
      <vt:lpstr>When to Harvest</vt:lpstr>
      <vt:lpstr>When to Harvest</vt:lpstr>
      <vt:lpstr>When to Harvest</vt:lpstr>
      <vt:lpstr>PowerPoint Presentation</vt:lpstr>
      <vt:lpstr>PowerPoint Presentation</vt:lpstr>
      <vt:lpstr>PowerPoint Presentation</vt:lpstr>
      <vt:lpstr>PowerPoint Presentation</vt:lpstr>
      <vt:lpstr>PowerPoint Presentation</vt:lpstr>
      <vt:lpstr>Utilize green manure crops</vt:lpstr>
      <vt:lpstr>Fall Garden Planting</vt:lpstr>
      <vt:lpstr>Fall Garden Planting</vt:lpstr>
      <vt:lpstr>Seeds vs. Transplants</vt:lpstr>
      <vt:lpstr>Frost Protection</vt:lpstr>
      <vt:lpstr>Warm Season Crops (which can be replanted)</vt:lpstr>
      <vt:lpstr>PowerPoint Presentation</vt:lpstr>
      <vt:lpstr>VEGETABLES GROWN FR0M VEGETATIVE PORTIONS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2015-09-08T05:06:45Z</dcterms:created>
  <dcterms:modified xsi:type="dcterms:W3CDTF">2015-09-08T05:11:30Z</dcterms:modified>
</cp:coreProperties>
</file>