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7" r:id="rId2"/>
    <p:sldId id="325" r:id="rId3"/>
    <p:sldId id="324" r:id="rId4"/>
    <p:sldId id="332" r:id="rId5"/>
    <p:sldId id="329" r:id="rId6"/>
    <p:sldId id="330" r:id="rId7"/>
    <p:sldId id="331" r:id="rId8"/>
    <p:sldId id="312" r:id="rId9"/>
    <p:sldId id="326" r:id="rId10"/>
    <p:sldId id="328" r:id="rId11"/>
    <p:sldId id="340" r:id="rId12"/>
    <p:sldId id="323" r:id="rId13"/>
    <p:sldId id="314" r:id="rId14"/>
    <p:sldId id="260" r:id="rId15"/>
    <p:sldId id="316" r:id="rId16"/>
    <p:sldId id="261" r:id="rId17"/>
    <p:sldId id="262" r:id="rId18"/>
    <p:sldId id="263" r:id="rId19"/>
    <p:sldId id="264" r:id="rId20"/>
    <p:sldId id="265" r:id="rId21"/>
    <p:sldId id="267" r:id="rId22"/>
    <p:sldId id="268" r:id="rId23"/>
    <p:sldId id="336" r:id="rId24"/>
    <p:sldId id="269" r:id="rId25"/>
    <p:sldId id="333" r:id="rId26"/>
    <p:sldId id="334" r:id="rId27"/>
    <p:sldId id="270" r:id="rId28"/>
    <p:sldId id="272" r:id="rId29"/>
    <p:sldId id="335" r:id="rId30"/>
    <p:sldId id="273" r:id="rId31"/>
    <p:sldId id="282" r:id="rId32"/>
    <p:sldId id="283" r:id="rId33"/>
    <p:sldId id="317" r:id="rId34"/>
    <p:sldId id="284" r:id="rId35"/>
    <p:sldId id="285" r:id="rId36"/>
    <p:sldId id="286" r:id="rId37"/>
    <p:sldId id="322" r:id="rId38"/>
    <p:sldId id="318" r:id="rId39"/>
    <p:sldId id="319" r:id="rId40"/>
    <p:sldId id="337" r:id="rId41"/>
    <p:sldId id="338" r:id="rId42"/>
    <p:sldId id="339" r:id="rId43"/>
    <p:sldId id="342" r:id="rId44"/>
    <p:sldId id="321"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a:srgbClr val="FFFF00"/>
    <a:srgbClr val="3333FF"/>
    <a:srgbClr val="0000FF"/>
    <a:srgbClr val="0066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0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image" Target="../media/image6.emf"/><Relationship Id="rId2"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686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F6EF5B23-C409-9541-998E-EFE83FE89181}" type="slidenum">
              <a:rPr lang="en-US" altLang="en-US"/>
              <a:pPr/>
              <a:t>‹#›</a:t>
            </a:fld>
            <a:endParaRPr lang="en-US" altLang="en-US"/>
          </a:p>
        </p:txBody>
      </p:sp>
    </p:spTree>
    <p:extLst>
      <p:ext uri="{BB962C8B-B14F-4D97-AF65-F5344CB8AC3E}">
        <p14:creationId xmlns:p14="http://schemas.microsoft.com/office/powerpoint/2010/main" val="2056339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C8C3DC-14DB-D342-925C-1EF55D65F681}" type="slidenum">
              <a:rPr lang="en-US" altLang="en-US"/>
              <a:pPr/>
              <a:t>3</a:t>
            </a:fld>
            <a:endParaRPr lang="en-US" altLang="en-US"/>
          </a:p>
        </p:txBody>
      </p:sp>
      <p:sp>
        <p:nvSpPr>
          <p:cNvPr id="86018" name="Rectangle 2"/>
          <p:cNvSpPr>
            <a:spLocks noRo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p:spPr>
        <p:txBody>
          <a:bodyPr/>
          <a:lstStyle/>
          <a:p>
            <a:r>
              <a:rPr lang="en-US" altLang="en-US" b="1">
                <a:ea typeface="Times New Roman" charset="0"/>
                <a:cs typeface="Times New Roman" charset="0"/>
              </a:rPr>
              <a:t>Slide 10</a:t>
            </a:r>
            <a:r>
              <a:rPr lang="en-US" altLang="en-US">
                <a:ea typeface="Times New Roman" charset="0"/>
                <a:cs typeface="Times New Roman" charset="0"/>
              </a:rPr>
              <a:t>. Impacts on horticulture/agriculture</a:t>
            </a:r>
          </a:p>
          <a:p>
            <a:r>
              <a:rPr lang="en-US" altLang="en-US">
                <a:ea typeface="Times New Roman" charset="0"/>
                <a:cs typeface="Times New Roman" charset="0"/>
              </a:rPr>
              <a:t>	In the Green Industry, the fastest growing industry in the state, Hispanics are key to maintenance and installations, production, processing and retail. </a:t>
            </a:r>
          </a:p>
          <a:p>
            <a:r>
              <a:rPr lang="en-US" altLang="en-US">
                <a:ea typeface="Times New Roman" charset="0"/>
                <a:cs typeface="Times New Roman" charset="0"/>
              </a:rPr>
              <a:t>This year (2002) purchasing power of the 39 million Latinos has grown to $580.5 billion. In Georgia the figure is $11.3 billion.</a:t>
            </a:r>
          </a:p>
          <a:p>
            <a:endParaRPr lang="en-US" altLang="en-US"/>
          </a:p>
        </p:txBody>
      </p:sp>
    </p:spTree>
    <p:extLst>
      <p:ext uri="{BB962C8B-B14F-4D97-AF65-F5344CB8AC3E}">
        <p14:creationId xmlns:p14="http://schemas.microsoft.com/office/powerpoint/2010/main" val="78847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7622BC-B555-E847-B99A-598085124CF9}" type="slidenum">
              <a:rPr lang="en-US" altLang="en-US"/>
              <a:pPr/>
              <a:t>33</a:t>
            </a:fld>
            <a:endParaRPr lang="en-US" altLang="en-US"/>
          </a:p>
        </p:txBody>
      </p:sp>
      <p:sp>
        <p:nvSpPr>
          <p:cNvPr id="75778" name="Rectangle 2"/>
          <p:cNvSpPr>
            <a:spLocks noRot="1" noChangeArrowheads="1" noTextEdit="1"/>
          </p:cNvSpPr>
          <p:nvPr>
            <p:ph type="sldImg"/>
          </p:nvPr>
        </p:nvSpPr>
        <p:spPr>
          <a:ln/>
        </p:spPr>
      </p:sp>
      <p:sp>
        <p:nvSpPr>
          <p:cNvPr id="75779" name="Rectangle 3"/>
          <p:cNvSpPr>
            <a:spLocks noGrp="1" noChangeArrowheads="1"/>
          </p:cNvSpPr>
          <p:nvPr>
            <p:ph type="body" idx="1"/>
          </p:nvPr>
        </p:nvSpPr>
        <p:spPr>
          <a:xfrm>
            <a:off x="914400" y="4343400"/>
            <a:ext cx="5029200" cy="4114800"/>
          </a:xfrm>
        </p:spPr>
        <p:txBody>
          <a:bodyPr/>
          <a:lstStyle/>
          <a:p>
            <a:r>
              <a:rPr lang="en-US" altLang="en-US" b="1">
                <a:ea typeface="Times New Roman" charset="0"/>
                <a:cs typeface="Times New Roman" charset="0"/>
              </a:rPr>
              <a:t>Slide 16</a:t>
            </a:r>
            <a:r>
              <a:rPr lang="en-US" altLang="en-US">
                <a:ea typeface="Times New Roman" charset="0"/>
                <a:cs typeface="Times New Roman" charset="0"/>
              </a:rPr>
              <a:t>. </a:t>
            </a:r>
            <a:r>
              <a:rPr lang="en-US" altLang="en-US" b="1">
                <a:ea typeface="Times New Roman" charset="0"/>
                <a:cs typeface="Times New Roman" charset="0"/>
              </a:rPr>
              <a:t>Education</a:t>
            </a:r>
            <a:endParaRPr lang="en-US" altLang="en-US">
              <a:ea typeface="Times New Roman" charset="0"/>
              <a:cs typeface="Times New Roman" charset="0"/>
            </a:endParaRPr>
          </a:p>
          <a:p>
            <a:r>
              <a:rPr lang="en-US" altLang="en-US">
                <a:ea typeface="Times New Roman" charset="0"/>
                <a:cs typeface="Times New Roman" charset="0"/>
              </a:rPr>
              <a:t>	Based on memorization. Teacher has all the information</a:t>
            </a:r>
          </a:p>
          <a:p>
            <a:r>
              <a:rPr lang="en-US" altLang="en-US">
                <a:ea typeface="Times New Roman" charset="0"/>
                <a:cs typeface="Times New Roman" charset="0"/>
              </a:rPr>
              <a:t>One textbook for the whole country, often outdated and not sufficient copies for each student. Teacher dictates the information</a:t>
            </a:r>
          </a:p>
          <a:p>
            <a:endParaRPr lang="en-US" altLang="en-US"/>
          </a:p>
        </p:txBody>
      </p:sp>
    </p:spTree>
    <p:extLst>
      <p:ext uri="{BB962C8B-B14F-4D97-AF65-F5344CB8AC3E}">
        <p14:creationId xmlns:p14="http://schemas.microsoft.com/office/powerpoint/2010/main" val="192809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83737D-0942-CC49-960B-CA825856359F}" type="slidenum">
              <a:rPr lang="en-US" altLang="en-US"/>
              <a:pPr/>
              <a:t>37</a:t>
            </a:fld>
            <a:endParaRPr lang="en-US" altLang="en-US"/>
          </a:p>
        </p:txBody>
      </p:sp>
      <p:sp>
        <p:nvSpPr>
          <p:cNvPr id="82946" name="Rectangle 2"/>
          <p:cNvSpPr>
            <a:spLocks noRot="1" noChangeArrowheads="1" noTextEdit="1"/>
          </p:cNvSpPr>
          <p:nvPr>
            <p:ph type="sldImg"/>
          </p:nvPr>
        </p:nvSpPr>
        <p:spPr>
          <a:ln/>
        </p:spPr>
      </p:sp>
      <p:sp>
        <p:nvSpPr>
          <p:cNvPr id="82947" name="Rectangle 3"/>
          <p:cNvSpPr>
            <a:spLocks noGrp="1" noChangeArrowheads="1"/>
          </p:cNvSpPr>
          <p:nvPr>
            <p:ph type="body" idx="1"/>
          </p:nvPr>
        </p:nvSpPr>
        <p:spPr>
          <a:xfrm>
            <a:off x="914400" y="4343400"/>
            <a:ext cx="5029200" cy="4114800"/>
          </a:xfrm>
        </p:spPr>
        <p:txBody>
          <a:bodyPr/>
          <a:lstStyle/>
          <a:p>
            <a:r>
              <a:rPr lang="en-US" altLang="en-US" b="1">
                <a:ea typeface="Times New Roman" charset="0"/>
                <a:cs typeface="Times New Roman" charset="0"/>
              </a:rPr>
              <a:t>Slide 17</a:t>
            </a:r>
            <a:r>
              <a:rPr lang="en-US" altLang="en-US">
                <a:ea typeface="Times New Roman" charset="0"/>
                <a:cs typeface="Times New Roman" charset="0"/>
              </a:rPr>
              <a:t>. Management issues</a:t>
            </a:r>
          </a:p>
          <a:p>
            <a:r>
              <a:rPr lang="en-US" altLang="en-US">
                <a:ea typeface="Times New Roman" charset="0"/>
                <a:cs typeface="Times New Roman" charset="0"/>
              </a:rPr>
              <a:t>	Time: there is always plenty of time, “say yes but not when”</a:t>
            </a:r>
          </a:p>
          <a:p>
            <a:r>
              <a:rPr lang="en-US" altLang="en-US">
                <a:ea typeface="Times New Roman" charset="0"/>
                <a:cs typeface="Times New Roman" charset="0"/>
              </a:rPr>
              <a:t>	Fatalistic view of the future, men at the fate of nature/god</a:t>
            </a:r>
          </a:p>
          <a:p>
            <a:r>
              <a:rPr lang="en-US" altLang="en-US">
                <a:ea typeface="Times New Roman" charset="0"/>
                <a:cs typeface="Times New Roman" charset="0"/>
              </a:rPr>
              <a:t>	Competition: Latinos avoid personal competition in the work place. In the U.S. emotions and sentiments are not part of business. A superior’s public reprimand is not considered personal, just part of the daily work. Work can be criticized but not an employee personally. Not so in the Latino culture. Work criticism is taken personally. A public stern criticism for errors done during work can be very personal and serious. Often Latinos are considered “thin-skinned” because of their sensitivity to work criticism.</a:t>
            </a:r>
          </a:p>
          <a:p>
            <a:r>
              <a:rPr lang="en-US" altLang="en-US">
                <a:ea typeface="Times New Roman" charset="0"/>
                <a:cs typeface="Times New Roman" charset="0"/>
              </a:rPr>
              <a:t>	Delegation of authority is not a common practice. Supervisors do not delegate and subordinates wait for specific instructions. In the U.S; a take charge attitude is desired; make mistakes, correct them and move on.</a:t>
            </a:r>
          </a:p>
          <a:p>
            <a:r>
              <a:rPr lang="en-US" altLang="en-US">
                <a:ea typeface="Times New Roman" charset="0"/>
                <a:cs typeface="Times New Roman" charset="0"/>
              </a:rPr>
              <a:t>Mobility and access to improvements in LA are very similar to the south. The good old boy system protects its members. Family and political connections lead to improvements and access to better jobs.</a:t>
            </a:r>
          </a:p>
          <a:p>
            <a:endParaRPr lang="en-US" altLang="en-US"/>
          </a:p>
        </p:txBody>
      </p:sp>
    </p:spTree>
    <p:extLst>
      <p:ext uri="{BB962C8B-B14F-4D97-AF65-F5344CB8AC3E}">
        <p14:creationId xmlns:p14="http://schemas.microsoft.com/office/powerpoint/2010/main" val="214564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D8742-D410-EB4C-A773-21FA60C28C8C}" type="slidenum">
              <a:rPr lang="en-US" altLang="en-US"/>
              <a:pPr/>
              <a:t>43</a:t>
            </a:fld>
            <a:endParaRPr lang="en-US" altLang="en-US"/>
          </a:p>
        </p:txBody>
      </p:sp>
      <p:sp>
        <p:nvSpPr>
          <p:cNvPr id="108546" name="Rectangle 2"/>
          <p:cNvSpPr>
            <a:spLocks noRo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ltLang="en-US"/>
              <a:t>A new cultural problem requires creative solutions</a:t>
            </a:r>
          </a:p>
        </p:txBody>
      </p:sp>
    </p:spTree>
    <p:extLst>
      <p:ext uri="{BB962C8B-B14F-4D97-AF65-F5344CB8AC3E}">
        <p14:creationId xmlns:p14="http://schemas.microsoft.com/office/powerpoint/2010/main" val="134483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92B4E-E9C0-3E4F-A670-CF919EF610FB}" type="slidenum">
              <a:rPr lang="en-US" altLang="en-US"/>
              <a:pPr/>
              <a:t>44</a:t>
            </a:fld>
            <a:endParaRPr lang="en-US" altLang="en-US"/>
          </a:p>
        </p:txBody>
      </p:sp>
      <p:sp>
        <p:nvSpPr>
          <p:cNvPr id="80898" name="Rectangle 2"/>
          <p:cNvSpPr>
            <a:spLocks noRot="1" noChangeArrowheads="1" noTextEdit="1"/>
          </p:cNvSpPr>
          <p:nvPr>
            <p:ph type="sldImg"/>
          </p:nvPr>
        </p:nvSpPr>
        <p:spPr>
          <a:ln/>
        </p:spPr>
      </p:sp>
      <p:sp>
        <p:nvSpPr>
          <p:cNvPr id="80899" name="Rectangle 3"/>
          <p:cNvSpPr>
            <a:spLocks noGrp="1" noChangeArrowheads="1"/>
          </p:cNvSpPr>
          <p:nvPr>
            <p:ph type="body" idx="1"/>
          </p:nvPr>
        </p:nvSpPr>
        <p:spPr>
          <a:xfrm>
            <a:off x="914400" y="4343400"/>
            <a:ext cx="5029200" cy="4114800"/>
          </a:xfrm>
        </p:spPr>
        <p:txBody>
          <a:bodyPr/>
          <a:lstStyle/>
          <a:p>
            <a:r>
              <a:rPr lang="en-US" altLang="en-US" b="1">
                <a:ea typeface="Times New Roman" charset="0"/>
                <a:cs typeface="Times New Roman" charset="0"/>
              </a:rPr>
              <a:t>Slide 25</a:t>
            </a:r>
            <a:r>
              <a:rPr lang="en-US" altLang="en-US">
                <a:ea typeface="Times New Roman" charset="0"/>
                <a:cs typeface="Times New Roman" charset="0"/>
              </a:rPr>
              <a:t>. 10 ways to tell you are Latino</a:t>
            </a:r>
          </a:p>
          <a:p>
            <a:r>
              <a:rPr lang="en-US" altLang="en-US" b="1">
                <a:ea typeface="Times New Roman" charset="0"/>
                <a:cs typeface="Times New Roman" charset="0"/>
              </a:rPr>
              <a:t>If you…</a:t>
            </a:r>
          </a:p>
          <a:p>
            <a:r>
              <a:rPr lang="en-US" altLang="en-US">
                <a:ea typeface="Times New Roman" charset="0"/>
                <a:cs typeface="Times New Roman" charset="0"/>
              </a:rPr>
              <a:t>1- use your lips to point something out</a:t>
            </a:r>
          </a:p>
          <a:p>
            <a:r>
              <a:rPr lang="en-US" altLang="en-US">
                <a:ea typeface="Times New Roman" charset="0"/>
                <a:cs typeface="Times New Roman" charset="0"/>
              </a:rPr>
              <a:t> </a:t>
            </a:r>
          </a:p>
          <a:p>
            <a:r>
              <a:rPr lang="en-US" altLang="en-US">
                <a:ea typeface="Times New Roman" charset="0"/>
                <a:cs typeface="Times New Roman" charset="0"/>
              </a:rPr>
              <a:t>2- dance “merengue” and salsa without music</a:t>
            </a:r>
          </a:p>
          <a:p>
            <a:r>
              <a:rPr lang="en-US" altLang="en-US">
                <a:ea typeface="Times New Roman" charset="0"/>
                <a:cs typeface="Times New Roman" charset="0"/>
              </a:rPr>
              <a:t> </a:t>
            </a:r>
          </a:p>
          <a:p>
            <a:r>
              <a:rPr lang="en-US" altLang="en-US">
                <a:ea typeface="Times New Roman" charset="0"/>
                <a:cs typeface="Times New Roman" charset="0"/>
              </a:rPr>
              <a:t>3- have at least 30 cousins not including Julio working at McDonalds</a:t>
            </a:r>
          </a:p>
          <a:p>
            <a:r>
              <a:rPr lang="en-US" altLang="en-US">
                <a:ea typeface="Times New Roman" charset="0"/>
                <a:cs typeface="Times New Roman" charset="0"/>
              </a:rPr>
              <a:t> </a:t>
            </a:r>
          </a:p>
          <a:p>
            <a:r>
              <a:rPr lang="en-US" altLang="en-US">
                <a:ea typeface="Times New Roman" charset="0"/>
                <a:cs typeface="Times New Roman" charset="0"/>
              </a:rPr>
              <a:t>4- cannot imagine anyone not liking hot sauce</a:t>
            </a:r>
          </a:p>
          <a:p>
            <a:r>
              <a:rPr lang="en-US" altLang="en-US">
                <a:ea typeface="Times New Roman" charset="0"/>
                <a:cs typeface="Times New Roman" charset="0"/>
              </a:rPr>
              <a:t> </a:t>
            </a:r>
          </a:p>
          <a:p>
            <a:r>
              <a:rPr lang="en-US" altLang="en-US">
                <a:ea typeface="Times New Roman" charset="0"/>
                <a:cs typeface="Times New Roman" charset="0"/>
              </a:rPr>
              <a:t>5- are in a 4-passenger car with 8 people in it and someone is shouting “get in there is           room! You fit!</a:t>
            </a:r>
          </a:p>
          <a:p>
            <a:r>
              <a:rPr lang="en-US" altLang="en-US">
                <a:ea typeface="Times New Roman" charset="0"/>
                <a:cs typeface="Times New Roman" charset="0"/>
              </a:rPr>
              <a:t> </a:t>
            </a:r>
          </a:p>
          <a:p>
            <a:r>
              <a:rPr lang="en-US" altLang="en-US">
                <a:ea typeface="Times New Roman" charset="0"/>
                <a:cs typeface="Times New Roman" charset="0"/>
              </a:rPr>
              <a:t>6- call your sneakers “tenis”</a:t>
            </a:r>
          </a:p>
          <a:p>
            <a:r>
              <a:rPr lang="en-US" altLang="en-US">
                <a:ea typeface="Times New Roman" charset="0"/>
                <a:cs typeface="Times New Roman" charset="0"/>
              </a:rPr>
              <a:t> </a:t>
            </a:r>
          </a:p>
          <a:p>
            <a:r>
              <a:rPr lang="en-US" altLang="en-US">
                <a:ea typeface="Times New Roman" charset="0"/>
                <a:cs typeface="Times New Roman" charset="0"/>
              </a:rPr>
              <a:t>7- rub “Vicks” all over your chest and nose whenever you feel under the weather</a:t>
            </a:r>
          </a:p>
          <a:p>
            <a:r>
              <a:rPr lang="en-US" altLang="en-US">
                <a:ea typeface="Times New Roman" charset="0"/>
                <a:cs typeface="Times New Roman" charset="0"/>
              </a:rPr>
              <a:t> </a:t>
            </a:r>
          </a:p>
          <a:p>
            <a:r>
              <a:rPr lang="en-US" altLang="en-US">
                <a:ea typeface="Times New Roman" charset="0"/>
                <a:cs typeface="Times New Roman" charset="0"/>
              </a:rPr>
              <a:t>8- light a candle to the Virgin Mary on the night of a lotto drawing</a:t>
            </a:r>
          </a:p>
          <a:p>
            <a:r>
              <a:rPr lang="en-US" altLang="en-US">
                <a:ea typeface="Times New Roman" charset="0"/>
                <a:cs typeface="Times New Roman" charset="0"/>
              </a:rPr>
              <a:t> </a:t>
            </a:r>
          </a:p>
          <a:p>
            <a:r>
              <a:rPr lang="en-US" altLang="en-US">
                <a:ea typeface="Times New Roman" charset="0"/>
                <a:cs typeface="Times New Roman" charset="0"/>
              </a:rPr>
              <a:t>9- mom packs your “lonchera” every day even though you just turned 32</a:t>
            </a:r>
          </a:p>
          <a:p>
            <a:r>
              <a:rPr lang="en-US" altLang="en-US">
                <a:ea typeface="Times New Roman" charset="0"/>
                <a:cs typeface="Times New Roman" charset="0"/>
              </a:rPr>
              <a:t> </a:t>
            </a:r>
          </a:p>
          <a:p>
            <a:r>
              <a:rPr lang="en-US" altLang="en-US">
                <a:ea typeface="Times New Roman" charset="0"/>
                <a:cs typeface="Times New Roman" charset="0"/>
              </a:rPr>
              <a:t>10- don’t need any explanations, you know you are truly a Latino!!</a:t>
            </a:r>
          </a:p>
          <a:p>
            <a:endParaRPr lang="en-US" altLang="en-US"/>
          </a:p>
        </p:txBody>
      </p:sp>
    </p:spTree>
    <p:extLst>
      <p:ext uri="{BB962C8B-B14F-4D97-AF65-F5344CB8AC3E}">
        <p14:creationId xmlns:p14="http://schemas.microsoft.com/office/powerpoint/2010/main" val="42415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572C095-9C98-5045-8CC1-24C5BB804408}" type="slidenum">
              <a:rPr lang="en-US" altLang="en-US"/>
              <a:pPr/>
              <a:t>‹#›</a:t>
            </a:fld>
            <a:endParaRPr lang="en-US" altLang="en-US"/>
          </a:p>
        </p:txBody>
      </p:sp>
    </p:spTree>
    <p:extLst>
      <p:ext uri="{BB962C8B-B14F-4D97-AF65-F5344CB8AC3E}">
        <p14:creationId xmlns:p14="http://schemas.microsoft.com/office/powerpoint/2010/main" val="168895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54D734-A853-5245-B20D-CE926AC50258}" type="slidenum">
              <a:rPr lang="en-US" altLang="en-US"/>
              <a:pPr/>
              <a:t>‹#›</a:t>
            </a:fld>
            <a:endParaRPr lang="en-US" altLang="en-US"/>
          </a:p>
        </p:txBody>
      </p:sp>
    </p:spTree>
    <p:extLst>
      <p:ext uri="{BB962C8B-B14F-4D97-AF65-F5344CB8AC3E}">
        <p14:creationId xmlns:p14="http://schemas.microsoft.com/office/powerpoint/2010/main" val="21629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0CCE409-805B-844D-81C7-5EA32D7852BC}" type="slidenum">
              <a:rPr lang="en-US" altLang="en-US"/>
              <a:pPr/>
              <a:t>‹#›</a:t>
            </a:fld>
            <a:endParaRPr lang="en-US" altLang="en-US"/>
          </a:p>
        </p:txBody>
      </p:sp>
    </p:spTree>
    <p:extLst>
      <p:ext uri="{BB962C8B-B14F-4D97-AF65-F5344CB8AC3E}">
        <p14:creationId xmlns:p14="http://schemas.microsoft.com/office/powerpoint/2010/main" val="175358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957D6F1-E22B-AB4F-8460-5B4367433E3B}" type="slidenum">
              <a:rPr lang="en-US" altLang="en-US"/>
              <a:pPr/>
              <a:t>‹#›</a:t>
            </a:fld>
            <a:endParaRPr lang="en-US" altLang="en-US"/>
          </a:p>
        </p:txBody>
      </p:sp>
    </p:spTree>
    <p:extLst>
      <p:ext uri="{BB962C8B-B14F-4D97-AF65-F5344CB8AC3E}">
        <p14:creationId xmlns:p14="http://schemas.microsoft.com/office/powerpoint/2010/main" val="79676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E9CD801-C1BE-1646-9A18-9325584AA4A8}" type="slidenum">
              <a:rPr lang="en-US" altLang="en-US"/>
              <a:pPr/>
              <a:t>‹#›</a:t>
            </a:fld>
            <a:endParaRPr lang="en-US" altLang="en-US"/>
          </a:p>
        </p:txBody>
      </p:sp>
    </p:spTree>
    <p:extLst>
      <p:ext uri="{BB962C8B-B14F-4D97-AF65-F5344CB8AC3E}">
        <p14:creationId xmlns:p14="http://schemas.microsoft.com/office/powerpoint/2010/main" val="163202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D6CA9EC-CF9F-1843-8EAB-32172207BFE0}" type="slidenum">
              <a:rPr lang="en-US" altLang="en-US"/>
              <a:pPr/>
              <a:t>‹#›</a:t>
            </a:fld>
            <a:endParaRPr lang="en-US" altLang="en-US"/>
          </a:p>
        </p:txBody>
      </p:sp>
    </p:spTree>
    <p:extLst>
      <p:ext uri="{BB962C8B-B14F-4D97-AF65-F5344CB8AC3E}">
        <p14:creationId xmlns:p14="http://schemas.microsoft.com/office/powerpoint/2010/main" val="179029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5BFC2FF-6412-5141-89DD-F02256C1740D}" type="slidenum">
              <a:rPr lang="en-US" altLang="en-US"/>
              <a:pPr/>
              <a:t>‹#›</a:t>
            </a:fld>
            <a:endParaRPr lang="en-US" altLang="en-US"/>
          </a:p>
        </p:txBody>
      </p:sp>
    </p:spTree>
    <p:extLst>
      <p:ext uri="{BB962C8B-B14F-4D97-AF65-F5344CB8AC3E}">
        <p14:creationId xmlns:p14="http://schemas.microsoft.com/office/powerpoint/2010/main" val="111384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D99B5AE9-0787-C047-9C96-B9FA98EE7676}" type="slidenum">
              <a:rPr lang="en-US" altLang="en-US"/>
              <a:pPr/>
              <a:t>‹#›</a:t>
            </a:fld>
            <a:endParaRPr lang="en-US" altLang="en-US"/>
          </a:p>
        </p:txBody>
      </p:sp>
    </p:spTree>
    <p:extLst>
      <p:ext uri="{BB962C8B-B14F-4D97-AF65-F5344CB8AC3E}">
        <p14:creationId xmlns:p14="http://schemas.microsoft.com/office/powerpoint/2010/main" val="80927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CBFC603-02D9-5543-A354-909019CF3EBA}" type="slidenum">
              <a:rPr lang="en-US" altLang="en-US"/>
              <a:pPr/>
              <a:t>‹#›</a:t>
            </a:fld>
            <a:endParaRPr lang="en-US" altLang="en-US"/>
          </a:p>
        </p:txBody>
      </p:sp>
    </p:spTree>
    <p:extLst>
      <p:ext uri="{BB962C8B-B14F-4D97-AF65-F5344CB8AC3E}">
        <p14:creationId xmlns:p14="http://schemas.microsoft.com/office/powerpoint/2010/main" val="148009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83468A2-9305-8346-AC27-EEF4FB96142A}" type="slidenum">
              <a:rPr lang="en-US" altLang="en-US"/>
              <a:pPr/>
              <a:t>‹#›</a:t>
            </a:fld>
            <a:endParaRPr lang="en-US" altLang="en-US"/>
          </a:p>
        </p:txBody>
      </p:sp>
    </p:spTree>
    <p:extLst>
      <p:ext uri="{BB962C8B-B14F-4D97-AF65-F5344CB8AC3E}">
        <p14:creationId xmlns:p14="http://schemas.microsoft.com/office/powerpoint/2010/main" val="1703044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86BB513-1DEE-6643-B9FE-5A0B79E900AD}" type="slidenum">
              <a:rPr lang="en-US" altLang="en-US"/>
              <a:pPr/>
              <a:t>‹#›</a:t>
            </a:fld>
            <a:endParaRPr lang="en-US" altLang="en-US"/>
          </a:p>
        </p:txBody>
      </p:sp>
    </p:spTree>
    <p:extLst>
      <p:ext uri="{BB962C8B-B14F-4D97-AF65-F5344CB8AC3E}">
        <p14:creationId xmlns:p14="http://schemas.microsoft.com/office/powerpoint/2010/main" val="14119063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E36465F2-72F3-8441-90BE-93C19BAD16C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jpeg"/><Relationship Id="rId10"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3.xml.rels><?xml version="1.0" encoding="UTF-8" standalone="yes"?>
<Relationships xmlns="http://schemas.openxmlformats.org/package/2006/relationships"><Relationship Id="rId11" Type="http://schemas.openxmlformats.org/officeDocument/2006/relationships/image" Target="../media/image9.emf"/><Relationship Id="rId12" Type="http://schemas.openxmlformats.org/officeDocument/2006/relationships/image" Target="../media/image10.jpe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6.emf"/><Relationship Id="rId6" Type="http://schemas.openxmlformats.org/officeDocument/2006/relationships/oleObject" Target="../embeddings/oleObject2.bin"/><Relationship Id="rId7" Type="http://schemas.openxmlformats.org/officeDocument/2006/relationships/image" Target="../media/image7.emf"/><Relationship Id="rId8" Type="http://schemas.openxmlformats.org/officeDocument/2006/relationships/oleObject" Target="../embeddings/oleObject3.bin"/><Relationship Id="rId9" Type="http://schemas.openxmlformats.org/officeDocument/2006/relationships/image" Target="../media/image8.emf"/><Relationship Id="rId10"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6.bin"/><Relationship Id="rId5" Type="http://schemas.openxmlformats.org/officeDocument/2006/relationships/image" Target="../media/image52.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7.bin"/><Relationship Id="rId5" Type="http://schemas.openxmlformats.org/officeDocument/2006/relationships/image" Target="../media/image54.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21.jpeg"/><Relationship Id="rId5" Type="http://schemas.openxmlformats.org/officeDocument/2006/relationships/oleObject" Target="../embeddings/oleObject5.bin"/><Relationship Id="rId6" Type="http://schemas.openxmlformats.org/officeDocument/2006/relationships/image" Target="../media/image20.png"/><Relationship Id="rId7" Type="http://schemas.openxmlformats.org/officeDocument/2006/relationships/image" Target="../media/image22.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NDSCAPE WOR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3075" name="Text Box 3"/>
          <p:cNvSpPr txBox="1">
            <a:spLocks noChangeArrowheads="1"/>
          </p:cNvSpPr>
          <p:nvPr/>
        </p:nvSpPr>
        <p:spPr bwMode="auto">
          <a:xfrm>
            <a:off x="1050925" y="646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3078" name="Rectangle 6"/>
          <p:cNvSpPr>
            <a:spLocks noChangeArrowheads="1"/>
          </p:cNvSpPr>
          <p:nvPr/>
        </p:nvSpPr>
        <p:spPr bwMode="auto">
          <a:xfrm>
            <a:off x="304800" y="1111250"/>
            <a:ext cx="868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b="1">
                <a:solidFill>
                  <a:srgbClr val="FFCC00"/>
                </a:solidFill>
                <a:effectLst>
                  <a:outerShdw blurRad="38100" dist="38100" dir="2700000" algn="tl">
                    <a:srgbClr val="000000"/>
                  </a:outerShdw>
                </a:effectLst>
              </a:rPr>
              <a:t>	</a:t>
            </a:r>
          </a:p>
        </p:txBody>
      </p:sp>
      <p:sp>
        <p:nvSpPr>
          <p:cNvPr id="3079" name="Text Box 7"/>
          <p:cNvSpPr txBox="1">
            <a:spLocks noChangeArrowheads="1"/>
          </p:cNvSpPr>
          <p:nvPr/>
        </p:nvSpPr>
        <p:spPr bwMode="auto">
          <a:xfrm>
            <a:off x="117475" y="76200"/>
            <a:ext cx="8988425" cy="11874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2400" b="1"/>
              <a:t>EXPLORING CULTURAL DIFFERENCES AND OVERCOMING </a:t>
            </a:r>
          </a:p>
          <a:p>
            <a:pPr algn="ctr"/>
            <a:r>
              <a:rPr lang="en-US" altLang="en-US" sz="2400" b="1"/>
              <a:t>COMMUNICATION PROBLEMS WITH YOUR </a:t>
            </a:r>
          </a:p>
          <a:p>
            <a:pPr algn="ctr"/>
            <a:r>
              <a:rPr lang="en-US" altLang="en-US" sz="2400" b="1"/>
              <a:t>HISPANIC/LATINO WORKFORCE</a:t>
            </a:r>
          </a:p>
        </p:txBody>
      </p:sp>
      <p:pic>
        <p:nvPicPr>
          <p:cNvPr id="3080" name="Picture 8" descr="ukiah-mill-wor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1449388" cy="260985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Portable Sawm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105400"/>
            <a:ext cx="4233863" cy="1582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bpeopl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4475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92163" name="Picture 3" descr="mexican_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2551113" cy="28956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b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92165" name="Picture 5" descr="MX01_E_6_2"/>
          <p:cNvPicPr>
            <a:picLocks noChangeAspect="1" noChangeArrowheads="1"/>
          </p:cNvPicPr>
          <p:nvPr/>
        </p:nvPicPr>
        <p:blipFill>
          <a:blip r:embed="rId5">
            <a:extLst>
              <a:ext uri="{28A0092B-C50C-407E-A947-70E740481C1C}">
                <a14:useLocalDpi xmlns:a14="http://schemas.microsoft.com/office/drawing/2010/main" val="0"/>
              </a:ext>
            </a:extLst>
          </a:blip>
          <a:srcRect b="9091"/>
          <a:stretch>
            <a:fillRect/>
          </a:stretch>
        </p:blipFill>
        <p:spPr bwMode="auto">
          <a:xfrm>
            <a:off x="2667000" y="2819400"/>
            <a:ext cx="36576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2166" name="Picture 6" descr="photos-egyptvsmexico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2875"/>
            <a:ext cx="1981200" cy="1635125"/>
          </a:xfrm>
          <a:prstGeom prst="rect">
            <a:avLst/>
          </a:prstGeom>
          <a:noFill/>
          <a:extLst>
            <a:ext uri="{909E8E84-426E-40DD-AFC4-6F175D3DCCD1}">
              <a14:hiddenFill xmlns:a14="http://schemas.microsoft.com/office/drawing/2010/main">
                <a:solidFill>
                  <a:srgbClr val="FFFFFF"/>
                </a:solidFill>
              </a14:hiddenFill>
            </a:ext>
          </a:extLst>
        </p:spPr>
      </p:pic>
      <p:sp>
        <p:nvSpPr>
          <p:cNvPr id="92167" name="Rectangle 7"/>
          <p:cNvSpPr>
            <a:spLocks noChangeArrowheads="1"/>
          </p:cNvSpPr>
          <p:nvPr/>
        </p:nvSpPr>
        <p:spPr bwMode="auto">
          <a:xfrm>
            <a:off x="2057400" y="5621338"/>
            <a:ext cx="5010150" cy="915987"/>
          </a:xfrm>
          <a:prstGeom prst="rect">
            <a:avLst/>
          </a:prstGeom>
          <a:solidFill>
            <a:srgbClr val="00008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altLang="en-US" b="1">
                <a:solidFill>
                  <a:srgbClr val="FFFF00"/>
                </a:solidFill>
                <a:latin typeface="Times New Roman" charset="0"/>
              </a:rPr>
              <a:t>Mestizo (Amerindian-Spanish) 60%, </a:t>
            </a:r>
          </a:p>
          <a:p>
            <a:r>
              <a:rPr lang="en-US" altLang="en-US" b="1">
                <a:solidFill>
                  <a:srgbClr val="FFFF00"/>
                </a:solidFill>
                <a:latin typeface="Times New Roman" charset="0"/>
              </a:rPr>
              <a:t>Amerindian or predominantly Amerindian 30%, </a:t>
            </a:r>
          </a:p>
          <a:p>
            <a:r>
              <a:rPr lang="en-US" altLang="en-US" b="1">
                <a:solidFill>
                  <a:srgbClr val="FFFF00"/>
                </a:solidFill>
                <a:latin typeface="Times New Roman" charset="0"/>
              </a:rPr>
              <a:t>white 9%, other 1%</a:t>
            </a:r>
            <a:r>
              <a:rPr lang="en-US" altLang="en-US" b="1" i="1">
                <a:solidFill>
                  <a:srgbClr val="FFFF00"/>
                </a:solidFill>
                <a:latin typeface="Times New Roman" charset="0"/>
              </a:rPr>
              <a:t> </a:t>
            </a:r>
          </a:p>
        </p:txBody>
      </p:sp>
      <p:pic>
        <p:nvPicPr>
          <p:cNvPr id="92168" name="Picture 8" descr="haye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7963" y="5257800"/>
            <a:ext cx="131603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69" name="Picture 9" descr="luis m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19400"/>
            <a:ext cx="26670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2170" name="Picture 10" descr="bpeopl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2819400"/>
            <a:ext cx="2819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2171" name="Picture 11" descr="Isabel Allende"/>
          <p:cNvPicPr>
            <a:picLocks noChangeAspect="1" noChangeArrowheads="1"/>
          </p:cNvPicPr>
          <p:nvPr/>
        </p:nvPicPr>
        <p:blipFill>
          <a:blip r:embed="rId10">
            <a:extLst>
              <a:ext uri="{28A0092B-C50C-407E-A947-70E740481C1C}">
                <a14:useLocalDpi xmlns:a14="http://schemas.microsoft.com/office/drawing/2010/main" val="0"/>
              </a:ext>
            </a:extLst>
          </a:blip>
          <a:srcRect l="25641"/>
          <a:stretch>
            <a:fillRect/>
          </a:stretch>
        </p:blipFill>
        <p:spPr bwMode="auto">
          <a:xfrm>
            <a:off x="4953000" y="0"/>
            <a:ext cx="2286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92172" name="Text Box 12"/>
          <p:cNvSpPr txBox="1">
            <a:spLocks noChangeArrowheads="1"/>
          </p:cNvSpPr>
          <p:nvPr/>
        </p:nvSpPr>
        <p:spPr bwMode="auto">
          <a:xfrm>
            <a:off x="3184525" y="493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92173" name="Text Box 13"/>
          <p:cNvSpPr txBox="1">
            <a:spLocks noChangeArrowheads="1"/>
          </p:cNvSpPr>
          <p:nvPr/>
        </p:nvSpPr>
        <p:spPr bwMode="auto">
          <a:xfrm>
            <a:off x="3657600" y="231775"/>
            <a:ext cx="1182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rgbClr val="FFFF00"/>
                </a:solidFill>
              </a:rPr>
              <a:t>People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Text Box 4"/>
          <p:cNvSpPr txBox="1">
            <a:spLocks noChangeArrowheads="1"/>
          </p:cNvSpPr>
          <p:nvPr/>
        </p:nvSpPr>
        <p:spPr bwMode="auto">
          <a:xfrm>
            <a:off x="1736725" y="1027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105477" name="Text Box 5"/>
          <p:cNvSpPr txBox="1">
            <a:spLocks noChangeArrowheads="1"/>
          </p:cNvSpPr>
          <p:nvPr/>
        </p:nvSpPr>
        <p:spPr bwMode="auto">
          <a:xfrm>
            <a:off x="1524000" y="990600"/>
            <a:ext cx="6842125"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b="1">
                <a:solidFill>
                  <a:srgbClr val="FFFF00"/>
                </a:solidFill>
              </a:rPr>
              <a:t>MESTIZAJE= BLEND OF SPANIARDS / NATIVES</a:t>
            </a:r>
          </a:p>
          <a:p>
            <a:pPr>
              <a:buFontTx/>
              <a:buChar char="•"/>
            </a:pPr>
            <a:endParaRPr lang="en-US" altLang="en-US" b="1">
              <a:solidFill>
                <a:srgbClr val="FFFF00"/>
              </a:solidFill>
            </a:endParaRPr>
          </a:p>
          <a:p>
            <a:pPr>
              <a:buFontTx/>
              <a:buChar char="•"/>
            </a:pPr>
            <a:endParaRPr lang="en-US" altLang="en-US" b="1">
              <a:solidFill>
                <a:srgbClr val="FFFF00"/>
              </a:solidFill>
            </a:endParaRPr>
          </a:p>
          <a:p>
            <a:pPr>
              <a:buFontTx/>
              <a:buChar char="•"/>
            </a:pPr>
            <a:r>
              <a:rPr lang="en-US" altLang="en-US" b="1">
                <a:solidFill>
                  <a:srgbClr val="FFFF00"/>
                </a:solidFill>
              </a:rPr>
              <a:t>NO RACES TO SPEAK OF</a:t>
            </a:r>
          </a:p>
          <a:p>
            <a:pPr>
              <a:buFontTx/>
              <a:buChar char="•"/>
            </a:pPr>
            <a:endParaRPr lang="en-US" altLang="en-US" b="1">
              <a:solidFill>
                <a:srgbClr val="FFFF00"/>
              </a:solidFill>
            </a:endParaRPr>
          </a:p>
          <a:p>
            <a:pPr>
              <a:buFontTx/>
              <a:buChar char="•"/>
            </a:pPr>
            <a:endParaRPr lang="en-US" altLang="en-US" b="1">
              <a:solidFill>
                <a:srgbClr val="FFFF00"/>
              </a:solidFill>
            </a:endParaRPr>
          </a:p>
          <a:p>
            <a:pPr>
              <a:buFontTx/>
              <a:buChar char="•"/>
            </a:pPr>
            <a:r>
              <a:rPr lang="en-US" altLang="en-US" b="1">
                <a:solidFill>
                  <a:srgbClr val="FFFF00"/>
                </a:solidFill>
              </a:rPr>
              <a:t>MOSTLY SPANISH SPOKEN</a:t>
            </a:r>
          </a:p>
          <a:p>
            <a:pPr>
              <a:buFontTx/>
              <a:buChar char="•"/>
            </a:pPr>
            <a:endParaRPr lang="en-US" altLang="en-US" b="1">
              <a:solidFill>
                <a:srgbClr val="FFFF00"/>
              </a:solidFill>
            </a:endParaRPr>
          </a:p>
          <a:p>
            <a:pPr>
              <a:buFontTx/>
              <a:buChar char="•"/>
            </a:pPr>
            <a:endParaRPr lang="en-US" altLang="en-US" b="1">
              <a:solidFill>
                <a:srgbClr val="FFFF00"/>
              </a:solidFill>
            </a:endParaRPr>
          </a:p>
          <a:p>
            <a:pPr>
              <a:buFontTx/>
              <a:buChar char="•"/>
            </a:pPr>
            <a:r>
              <a:rPr lang="en-US" altLang="en-US" b="1">
                <a:solidFill>
                  <a:srgbClr val="FFFF00"/>
                </a:solidFill>
              </a:rPr>
              <a:t>SEVERAL/MANY INDIGENOUS LANGUAGES STILL SPOKEN</a:t>
            </a:r>
          </a:p>
          <a:p>
            <a:pPr>
              <a:buFontTx/>
              <a:buChar char="•"/>
            </a:pPr>
            <a:endParaRPr lang="en-US" altLang="en-US" b="1">
              <a:solidFill>
                <a:srgbClr val="FFFF00"/>
              </a:solidFill>
            </a:endParaRPr>
          </a:p>
          <a:p>
            <a:pPr>
              <a:buFontTx/>
              <a:buChar char="•"/>
            </a:pPr>
            <a:endParaRPr lang="en-US" altLang="en-US" b="1">
              <a:solidFill>
                <a:srgbClr val="FFFF00"/>
              </a:solidFill>
            </a:endParaRPr>
          </a:p>
          <a:p>
            <a:pPr>
              <a:buFontTx/>
              <a:buChar char="•"/>
            </a:pPr>
            <a:r>
              <a:rPr lang="en-US" altLang="en-US" b="1">
                <a:solidFill>
                  <a:srgbClr val="FFFF00"/>
                </a:solidFill>
              </a:rPr>
              <a:t>FEW HAVES, MILLIONS HAVE NOT’S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eople"/>
          <p:cNvPicPr>
            <a:picLocks noChangeAspect="1" noChangeArrowheads="1"/>
          </p:cNvPicPr>
          <p:nvPr/>
        </p:nvPicPr>
        <p:blipFill>
          <a:blip r:embed="rId2">
            <a:extLst>
              <a:ext uri="{28A0092B-C50C-407E-A947-70E740481C1C}">
                <a14:useLocalDpi xmlns:a14="http://schemas.microsoft.com/office/drawing/2010/main" val="0"/>
              </a:ext>
            </a:extLst>
          </a:blip>
          <a:srcRect l="22728" t="27451" b="13725"/>
          <a:stretch>
            <a:fillRect/>
          </a:stretch>
        </p:blipFill>
        <p:spPr bwMode="auto">
          <a:xfrm>
            <a:off x="3200400" y="4168775"/>
            <a:ext cx="3124200" cy="2689225"/>
          </a:xfrm>
          <a:prstGeom prst="rect">
            <a:avLst/>
          </a:prstGeom>
          <a:noFill/>
          <a:extLst>
            <a:ext uri="{909E8E84-426E-40DD-AFC4-6F175D3DCCD1}">
              <a14:hiddenFill xmlns:a14="http://schemas.microsoft.com/office/drawing/2010/main">
                <a:solidFill>
                  <a:srgbClr val="FFFFFF"/>
                </a:solidFill>
              </a14:hiddenFill>
            </a:ext>
          </a:extLst>
        </p:spPr>
      </p:pic>
      <p:pic>
        <p:nvPicPr>
          <p:cNvPr id="83971" name="Picture 3" descr="chil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95663" cy="3581400"/>
          </a:xfrm>
          <a:prstGeom prst="rect">
            <a:avLst/>
          </a:prstGeom>
          <a:noFill/>
          <a:extLst>
            <a:ext uri="{909E8E84-426E-40DD-AFC4-6F175D3DCCD1}">
              <a14:hiddenFill xmlns:a14="http://schemas.microsoft.com/office/drawing/2010/main">
                <a:solidFill>
                  <a:srgbClr val="FFFFFF"/>
                </a:solidFill>
              </a14:hiddenFill>
            </a:ext>
          </a:extLst>
        </p:spPr>
      </p:pic>
      <p:pic>
        <p:nvPicPr>
          <p:cNvPr id="83972" name="Picture 4" descr="chiles-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3657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83973" name="Picture 5" descr="food_superbe_assiette_mex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0"/>
            <a:ext cx="5791200" cy="4743450"/>
          </a:xfrm>
          <a:prstGeom prst="rect">
            <a:avLst/>
          </a:prstGeom>
          <a:noFill/>
          <a:extLst>
            <a:ext uri="{909E8E84-426E-40DD-AFC4-6F175D3DCCD1}">
              <a14:hiddenFill xmlns:a14="http://schemas.microsoft.com/office/drawing/2010/main">
                <a:solidFill>
                  <a:srgbClr val="FFFFFF"/>
                </a:solidFill>
              </a14:hiddenFill>
            </a:ext>
          </a:extLst>
        </p:spPr>
      </p:pic>
      <p:pic>
        <p:nvPicPr>
          <p:cNvPr id="83974" name="Picture 6" descr="food_tres_beau_cocktail_et_decor_mexic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368800"/>
            <a:ext cx="2971800" cy="2489200"/>
          </a:xfrm>
          <a:prstGeom prst="rect">
            <a:avLst/>
          </a:prstGeom>
          <a:noFill/>
          <a:extLst>
            <a:ext uri="{909E8E84-426E-40DD-AFC4-6F175D3DCCD1}">
              <a14:hiddenFill xmlns:a14="http://schemas.microsoft.com/office/drawing/2010/main">
                <a:solidFill>
                  <a:srgbClr val="FFFFFF"/>
                </a:solidFill>
              </a14:hiddenFill>
            </a:ext>
          </a:extLst>
        </p:spPr>
      </p:pic>
      <p:sp>
        <p:nvSpPr>
          <p:cNvPr id="83975" name="Text Box 7"/>
          <p:cNvSpPr txBox="1">
            <a:spLocks noChangeArrowheads="1"/>
          </p:cNvSpPr>
          <p:nvPr/>
        </p:nvSpPr>
        <p:spPr bwMode="auto">
          <a:xfrm>
            <a:off x="7918450" y="120650"/>
            <a:ext cx="114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i="1">
                <a:latin typeface="Times New Roman" charset="0"/>
              </a:rPr>
              <a:t>Food</a:t>
            </a:r>
          </a:p>
        </p:txBody>
      </p:sp>
      <p:sp>
        <p:nvSpPr>
          <p:cNvPr id="83976" name="Text Box 8"/>
          <p:cNvSpPr txBox="1">
            <a:spLocks noChangeArrowheads="1"/>
          </p:cNvSpPr>
          <p:nvPr/>
        </p:nvSpPr>
        <p:spPr bwMode="auto">
          <a:xfrm>
            <a:off x="3413125" y="192088"/>
            <a:ext cx="927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rgbClr val="FFFF00"/>
                </a:solidFill>
              </a:rPr>
              <a:t>Food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Trabajadores"/>
          <p:cNvPicPr>
            <a:picLocks noChangeAspect="1" noChangeArrowheads="1"/>
          </p:cNvPicPr>
          <p:nvPr/>
        </p:nvPicPr>
        <p:blipFill>
          <a:blip r:embed="rId2">
            <a:extLst>
              <a:ext uri="{28A0092B-C50C-407E-A947-70E740481C1C}">
                <a14:useLocalDpi xmlns:a14="http://schemas.microsoft.com/office/drawing/2010/main" val="0"/>
              </a:ext>
            </a:extLst>
          </a:blip>
          <a:srcRect l="4167"/>
          <a:stretch>
            <a:fillRect/>
          </a:stretch>
        </p:blipFill>
        <p:spPr bwMode="auto">
          <a:xfrm>
            <a:off x="0" y="0"/>
            <a:ext cx="4800600" cy="3195638"/>
          </a:xfrm>
          <a:prstGeom prst="rect">
            <a:avLst/>
          </a:prstGeom>
          <a:noFill/>
          <a:extLst>
            <a:ext uri="{909E8E84-426E-40DD-AFC4-6F175D3DCCD1}">
              <a14:hiddenFill xmlns:a14="http://schemas.microsoft.com/office/drawing/2010/main">
                <a:solidFill>
                  <a:srgbClr val="FFFFFF"/>
                </a:solidFill>
              </a14:hiddenFill>
            </a:ext>
          </a:extLst>
        </p:spPr>
      </p:pic>
      <p:sp>
        <p:nvSpPr>
          <p:cNvPr id="70661" name="Rectangle 5"/>
          <p:cNvSpPr>
            <a:spLocks noChangeArrowheads="1"/>
          </p:cNvSpPr>
          <p:nvPr/>
        </p:nvSpPr>
        <p:spPr bwMode="auto">
          <a:xfrm>
            <a:off x="228600" y="3505200"/>
            <a:ext cx="8458200" cy="3013075"/>
          </a:xfrm>
          <a:prstGeom prst="rect">
            <a:avLst/>
          </a:prstGeom>
          <a:noFill/>
          <a:ln>
            <a:noFill/>
          </a:ln>
          <a:effectLst/>
          <a:extLst>
            <a:ext uri="{909E8E84-426E-40DD-AFC4-6F175D3DCCD1}">
              <a14:hiddenFill xmlns:a14="http://schemas.microsoft.com/office/drawing/2010/main">
                <a:solidFill>
                  <a:srgbClr val="FFCC00">
                    <a:alpha val="50000"/>
                  </a:srgbClr>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US" altLang="en-US" sz="2400" b="1">
                <a:solidFill>
                  <a:schemeClr val="bg1"/>
                </a:solidFill>
              </a:rPr>
              <a:t>Language barriers </a:t>
            </a:r>
          </a:p>
          <a:p>
            <a:pPr>
              <a:spcBef>
                <a:spcPct val="50000"/>
              </a:spcBef>
              <a:buFontTx/>
              <a:buChar char="•"/>
            </a:pPr>
            <a:r>
              <a:rPr lang="en-US" altLang="en-US" sz="2400" b="1">
                <a:solidFill>
                  <a:schemeClr val="bg1"/>
                </a:solidFill>
              </a:rPr>
              <a:t>Adoption of a new lifestyle </a:t>
            </a:r>
          </a:p>
          <a:p>
            <a:pPr>
              <a:spcBef>
                <a:spcPct val="50000"/>
              </a:spcBef>
              <a:buFontTx/>
              <a:buChar char="•"/>
            </a:pPr>
            <a:r>
              <a:rPr lang="en-US" altLang="en-US" sz="2400" b="1">
                <a:solidFill>
                  <a:schemeClr val="bg1"/>
                </a:solidFill>
              </a:rPr>
              <a:t>High stress at work, school and in the social environment</a:t>
            </a:r>
          </a:p>
          <a:p>
            <a:pPr>
              <a:spcBef>
                <a:spcPct val="50000"/>
              </a:spcBef>
              <a:buFontTx/>
              <a:buChar char="•"/>
            </a:pPr>
            <a:r>
              <a:rPr lang="en-US" altLang="en-US" sz="2400" b="1">
                <a:solidFill>
                  <a:schemeClr val="bg1"/>
                </a:solidFill>
              </a:rPr>
              <a:t>New rules, regulations</a:t>
            </a:r>
          </a:p>
          <a:p>
            <a:pPr>
              <a:spcBef>
                <a:spcPct val="50000"/>
              </a:spcBef>
              <a:buFontTx/>
              <a:buChar char="•"/>
            </a:pPr>
            <a:r>
              <a:rPr lang="en-US" altLang="en-US" sz="2400" b="1">
                <a:solidFill>
                  <a:schemeClr val="bg1"/>
                </a:solidFill>
              </a:rPr>
              <a:t>Apprehension due to Legal status</a:t>
            </a:r>
          </a:p>
        </p:txBody>
      </p:sp>
      <p:sp>
        <p:nvSpPr>
          <p:cNvPr id="70662" name="Text Box 6"/>
          <p:cNvSpPr txBox="1">
            <a:spLocks noChangeArrowheads="1"/>
          </p:cNvSpPr>
          <p:nvPr/>
        </p:nvSpPr>
        <p:spPr bwMode="auto">
          <a:xfrm>
            <a:off x="4800600" y="307975"/>
            <a:ext cx="419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chemeClr val="bg1"/>
                </a:solidFill>
              </a:rPr>
              <a:t>UNIQUE SUSCEPTIBILITIES</a:t>
            </a:r>
          </a:p>
        </p:txBody>
      </p:sp>
      <p:sp>
        <p:nvSpPr>
          <p:cNvPr id="70663" name="Text Box 7"/>
          <p:cNvSpPr txBox="1">
            <a:spLocks noChangeArrowheads="1"/>
          </p:cNvSpPr>
          <p:nvPr/>
        </p:nvSpPr>
        <p:spPr bwMode="auto">
          <a:xfrm>
            <a:off x="5334000" y="6338888"/>
            <a:ext cx="380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rPr>
              <a:t>Imagine yourself in other country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UT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47" name="Text Box 3"/>
          <p:cNvSpPr txBox="1">
            <a:spLocks noChangeArrowheads="1"/>
          </p:cNvSpPr>
          <p:nvPr/>
        </p:nvSpPr>
        <p:spPr bwMode="auto">
          <a:xfrm>
            <a:off x="76200" y="76200"/>
            <a:ext cx="3743325" cy="822325"/>
          </a:xfrm>
          <a:prstGeom prst="rect">
            <a:avLst/>
          </a:prstGeom>
          <a:solidFill>
            <a:srgbClr val="FFFF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rgbClr val="000066"/>
                </a:solidFill>
                <a:latin typeface="Times New Roman" charset="0"/>
              </a:rPr>
              <a:t>La Familia -The family- </a:t>
            </a:r>
          </a:p>
          <a:p>
            <a:r>
              <a:rPr lang="en-US" altLang="en-US" sz="2400">
                <a:solidFill>
                  <a:srgbClr val="000066"/>
                </a:solidFill>
                <a:latin typeface="Times New Roman" charset="0"/>
              </a:rPr>
              <a:t>Is the center of Hispanic Life</a:t>
            </a:r>
          </a:p>
        </p:txBody>
      </p:sp>
      <p:sp>
        <p:nvSpPr>
          <p:cNvPr id="6148" name="Text Box 4"/>
          <p:cNvSpPr txBox="1">
            <a:spLocks noChangeArrowheads="1"/>
          </p:cNvSpPr>
          <p:nvPr/>
        </p:nvSpPr>
        <p:spPr bwMode="auto">
          <a:xfrm>
            <a:off x="0" y="4876800"/>
            <a:ext cx="5029200" cy="1917700"/>
          </a:xfrm>
          <a:prstGeom prst="rect">
            <a:avLst/>
          </a:prstGeom>
          <a:solidFill>
            <a:srgbClr val="FFCC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solidFill>
                  <a:srgbClr val="000099"/>
                </a:solidFill>
                <a:latin typeface="Times New Roman" charset="0"/>
              </a:rPr>
              <a:t>Strong ties</a:t>
            </a:r>
          </a:p>
          <a:p>
            <a:r>
              <a:rPr lang="en-US" altLang="en-US" sz="2400">
                <a:solidFill>
                  <a:srgbClr val="000099"/>
                </a:solidFill>
                <a:latin typeface="Times New Roman" charset="0"/>
              </a:rPr>
              <a:t>	Direct Family</a:t>
            </a:r>
          </a:p>
          <a:p>
            <a:r>
              <a:rPr lang="en-US" altLang="en-US" sz="2400">
                <a:solidFill>
                  <a:srgbClr val="000099"/>
                </a:solidFill>
                <a:latin typeface="Times New Roman" charset="0"/>
              </a:rPr>
              <a:t>	Extended Family </a:t>
            </a:r>
          </a:p>
          <a:p>
            <a:r>
              <a:rPr lang="en-US" altLang="en-US" sz="2400">
                <a:solidFill>
                  <a:srgbClr val="000099"/>
                </a:solidFill>
                <a:latin typeface="Times New Roman" charset="0"/>
              </a:rPr>
              <a:t>Support system</a:t>
            </a:r>
          </a:p>
          <a:p>
            <a:r>
              <a:rPr lang="en-US" altLang="en-US" sz="2400">
                <a:solidFill>
                  <a:srgbClr val="000099"/>
                </a:solidFill>
                <a:latin typeface="Times New Roman" charset="0"/>
              </a:rPr>
              <a:t>Based on strong religious beliefs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amilia"/>
          <p:cNvPicPr>
            <a:picLocks noChangeAspect="1" noChangeArrowheads="1"/>
          </p:cNvPicPr>
          <p:nvPr/>
        </p:nvPicPr>
        <p:blipFill>
          <a:blip r:embed="rId2">
            <a:extLst>
              <a:ext uri="{28A0092B-C50C-407E-A947-70E740481C1C}">
                <a14:useLocalDpi xmlns:a14="http://schemas.microsoft.com/office/drawing/2010/main" val="0"/>
              </a:ext>
            </a:extLst>
          </a:blip>
          <a:srcRect b="2222"/>
          <a:stretch>
            <a:fillRect/>
          </a:stretch>
        </p:blipFill>
        <p:spPr bwMode="auto">
          <a:xfrm>
            <a:off x="3276600" y="0"/>
            <a:ext cx="5486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73731" name="Rectangle 3"/>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4400">
              <a:solidFill>
                <a:schemeClr val="bg1"/>
              </a:solidFill>
              <a:latin typeface="Times New Roman" charset="0"/>
            </a:endParaRPr>
          </a:p>
        </p:txBody>
      </p:sp>
      <p:sp>
        <p:nvSpPr>
          <p:cNvPr id="73732" name="Text Box 4"/>
          <p:cNvSpPr txBox="1">
            <a:spLocks noChangeArrowheads="1"/>
          </p:cNvSpPr>
          <p:nvPr/>
        </p:nvSpPr>
        <p:spPr bwMode="auto">
          <a:xfrm>
            <a:off x="914400" y="2063750"/>
            <a:ext cx="76898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a:solidFill>
                  <a:schemeClr val="bg1"/>
                </a:solidFill>
                <a:latin typeface="Times New Roman" charset="0"/>
              </a:rPr>
              <a:t>FAMILY</a:t>
            </a:r>
          </a:p>
          <a:p>
            <a:endParaRPr lang="en-US" altLang="en-US" sz="2400" b="1">
              <a:solidFill>
                <a:schemeClr val="bg1"/>
              </a:solidFill>
              <a:latin typeface="Times New Roman" charset="0"/>
            </a:endParaRPr>
          </a:p>
          <a:p>
            <a:r>
              <a:rPr lang="en-US" altLang="en-US" sz="2400" b="1">
                <a:solidFill>
                  <a:schemeClr val="bg1"/>
                </a:solidFill>
                <a:latin typeface="Times New Roman" charset="0"/>
              </a:rPr>
              <a:t>Mexico				US</a:t>
            </a:r>
          </a:p>
          <a:p>
            <a:endParaRPr lang="en-US" altLang="en-US" sz="2400" b="1">
              <a:solidFill>
                <a:schemeClr val="bg1"/>
              </a:solidFill>
              <a:latin typeface="Times New Roman" charset="0"/>
            </a:endParaRPr>
          </a:p>
          <a:p>
            <a:r>
              <a:rPr lang="en-US" altLang="en-US" sz="2400" b="1">
                <a:solidFill>
                  <a:schemeClr val="bg1"/>
                </a:solidFill>
                <a:latin typeface="Times New Roman" charset="0"/>
              </a:rPr>
              <a:t>Family first priority		Mostly, work first priority</a:t>
            </a:r>
          </a:p>
          <a:p>
            <a:r>
              <a:rPr lang="en-US" altLang="en-US" sz="2400" b="1">
                <a:solidFill>
                  <a:schemeClr val="bg1"/>
                </a:solidFill>
                <a:latin typeface="Times New Roman" charset="0"/>
              </a:rPr>
              <a:t>Extended family		Nuclear family</a:t>
            </a:r>
          </a:p>
          <a:p>
            <a:r>
              <a:rPr lang="en-US" altLang="en-US" sz="2400" b="1">
                <a:solidFill>
                  <a:schemeClr val="bg1"/>
                </a:solidFill>
                <a:latin typeface="Times New Roman" charset="0"/>
              </a:rPr>
              <a:t>Children Sheltered		Children independent</a:t>
            </a:r>
          </a:p>
          <a:p>
            <a:r>
              <a:rPr lang="en-US" altLang="en-US" sz="2400" b="1">
                <a:solidFill>
                  <a:schemeClr val="bg1"/>
                </a:solidFill>
                <a:latin typeface="Times New Roman" charset="0"/>
              </a:rPr>
              <a:t>Parental control		Parental involvement limited</a:t>
            </a:r>
          </a:p>
          <a:p>
            <a:r>
              <a:rPr lang="en-US" altLang="en-US" sz="2400" b="1">
                <a:solidFill>
                  <a:schemeClr val="bg1"/>
                </a:solidFill>
                <a:latin typeface="Times New Roman" charset="0"/>
              </a:rPr>
              <a:t>Wife domestic role		Wife dual role</a:t>
            </a:r>
          </a:p>
          <a:p>
            <a:r>
              <a:rPr lang="en-US" altLang="en-US" sz="2400" b="1">
                <a:solidFill>
                  <a:schemeClr val="bg1"/>
                </a:solidFill>
                <a:latin typeface="Times New Roman" charset="0"/>
              </a:rPr>
              <a:t>Very limited mobility	Mobility is common</a:t>
            </a:r>
          </a:p>
          <a:p>
            <a:endParaRPr lang="en-US" altLang="en-US" sz="2400" b="1">
              <a:solidFill>
                <a:schemeClr val="bg1"/>
              </a:solidFill>
              <a:latin typeface="Times New Roman"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02898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ChangeArrowheads="1"/>
          </p:cNvSpPr>
          <p:nvPr/>
        </p:nvSpPr>
        <p:spPr bwMode="auto">
          <a:xfrm>
            <a:off x="0" y="0"/>
            <a:ext cx="8763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800">
                <a:solidFill>
                  <a:schemeClr val="bg1"/>
                </a:solidFill>
                <a:latin typeface="Times New Roman" charset="0"/>
              </a:rPr>
              <a:t>The father or oldest male (direct relative) holds the greatest power in most families and may make decisions for others in the family. </a:t>
            </a:r>
          </a:p>
        </p:txBody>
      </p:sp>
      <p:sp>
        <p:nvSpPr>
          <p:cNvPr id="7172" name="Text Box 4"/>
          <p:cNvSpPr txBox="1">
            <a:spLocks noChangeArrowheads="1"/>
          </p:cNvSpPr>
          <p:nvPr/>
        </p:nvSpPr>
        <p:spPr bwMode="auto">
          <a:xfrm>
            <a:off x="5529263" y="4479925"/>
            <a:ext cx="315753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rgbClr val="FFFF00"/>
                </a:solidFill>
              </a:rPr>
              <a:t>Work related-examples</a:t>
            </a:r>
          </a:p>
          <a:p>
            <a:endParaRPr lang="en-US" altLang="en-US" sz="2000" b="1">
              <a:solidFill>
                <a:srgbClr val="FFFF00"/>
              </a:solidFill>
            </a:endParaRPr>
          </a:p>
          <a:p>
            <a:r>
              <a:rPr lang="en-US" altLang="en-US" sz="2000" b="1">
                <a:solidFill>
                  <a:srgbClr val="FFFF00"/>
                </a:solidFill>
              </a:rPr>
              <a:t>Older person in the crew</a:t>
            </a:r>
          </a:p>
          <a:p>
            <a:r>
              <a:rPr lang="en-US" altLang="en-US" sz="2000" b="1">
                <a:solidFill>
                  <a:srgbClr val="FFFF00"/>
                </a:solidFill>
              </a:rPr>
              <a:t>Most seniority</a:t>
            </a:r>
          </a:p>
          <a:p>
            <a:r>
              <a:rPr lang="en-US" altLang="en-US" sz="2000" b="1">
                <a:solidFill>
                  <a:srgbClr val="FFFF00"/>
                </a:solidFill>
              </a:rPr>
              <a:t>Paternal figure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02274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ChangeArrowheads="1"/>
          </p:cNvSpPr>
          <p:nvPr/>
        </p:nvSpPr>
        <p:spPr bwMode="auto">
          <a:xfrm>
            <a:off x="304800" y="0"/>
            <a:ext cx="8610600" cy="1311275"/>
          </a:xfrm>
          <a:prstGeom prst="rect">
            <a:avLst/>
          </a:prstGeom>
          <a:solidFill>
            <a:srgbClr val="0000FF">
              <a:alpha val="53999"/>
            </a:srgb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sz="2000">
                <a:latin typeface="Times New Roman" charset="0"/>
              </a:rPr>
              <a:t>The woman is expected to be the primary force holding the family and home </a:t>
            </a:r>
          </a:p>
          <a:p>
            <a:pPr eaLnBrk="0" hangingPunct="0">
              <a:spcBef>
                <a:spcPct val="50000"/>
              </a:spcBef>
            </a:pPr>
            <a:r>
              <a:rPr lang="en-US" altLang="en-US" sz="2000">
                <a:latin typeface="Times New Roman" charset="0"/>
              </a:rPr>
              <a:t>primary caregiver and </a:t>
            </a:r>
          </a:p>
          <a:p>
            <a:pPr eaLnBrk="0" hangingPunct="0">
              <a:spcBef>
                <a:spcPct val="50000"/>
              </a:spcBef>
            </a:pPr>
            <a:r>
              <a:rPr lang="en-US" altLang="en-US" sz="2000">
                <a:latin typeface="Times New Roman" charset="0"/>
              </a:rPr>
              <a:t>responsible for most of the parenting.</a:t>
            </a:r>
          </a:p>
        </p:txBody>
      </p:sp>
      <p:sp>
        <p:nvSpPr>
          <p:cNvPr id="8196" name="Text Box 4"/>
          <p:cNvSpPr txBox="1">
            <a:spLocks noChangeArrowheads="1"/>
          </p:cNvSpPr>
          <p:nvPr/>
        </p:nvSpPr>
        <p:spPr bwMode="auto">
          <a:xfrm>
            <a:off x="6934200" y="6096000"/>
            <a:ext cx="2036763" cy="457200"/>
          </a:xfrm>
          <a:prstGeom prst="rect">
            <a:avLst/>
          </a:prstGeom>
          <a:solidFill>
            <a:srgbClr val="333399">
              <a:alpha val="67000"/>
            </a:srgb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rgbClr val="FFFF00"/>
                </a:solidFill>
                <a:latin typeface="Times New Roman" charset="0"/>
              </a:rPr>
              <a:t>Changing roles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UT0007"/>
          <p:cNvPicPr>
            <a:picLocks noChangeAspect="1" noChangeArrowheads="1"/>
          </p:cNvPicPr>
          <p:nvPr/>
        </p:nvPicPr>
        <p:blipFill>
          <a:blip r:embed="rId2">
            <a:extLst>
              <a:ext uri="{28A0092B-C50C-407E-A947-70E740481C1C}">
                <a14:useLocalDpi xmlns:a14="http://schemas.microsoft.com/office/drawing/2010/main" val="0"/>
              </a:ext>
            </a:extLst>
          </a:blip>
          <a:srcRect r="5231" b="10489"/>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19" name="Text Box 3"/>
          <p:cNvSpPr txBox="1">
            <a:spLocks noChangeArrowheads="1"/>
          </p:cNvSpPr>
          <p:nvPr/>
        </p:nvSpPr>
        <p:spPr bwMode="auto">
          <a:xfrm>
            <a:off x="134938" y="5959475"/>
            <a:ext cx="84089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rgbClr val="FFFF00"/>
                </a:solidFill>
                <a:effectLst>
                  <a:outerShdw blurRad="38100" dist="38100" dir="2700000" algn="tl">
                    <a:srgbClr val="000000"/>
                  </a:outerShdw>
                </a:effectLst>
                <a:latin typeface="Times New Roman" charset="0"/>
              </a:rPr>
              <a:t>Families gather together to celebrate holidays, birthdays, baptisms, </a:t>
            </a:r>
          </a:p>
          <a:p>
            <a:r>
              <a:rPr lang="en-US" altLang="en-US" sz="2400">
                <a:solidFill>
                  <a:srgbClr val="FFFF00"/>
                </a:solidFill>
                <a:effectLst>
                  <a:outerShdw blurRad="38100" dist="38100" dir="2700000" algn="tl">
                    <a:srgbClr val="000000"/>
                  </a:outerShdw>
                </a:effectLst>
                <a:latin typeface="Times New Roman" charset="0"/>
              </a:rPr>
              <a:t>first communions, graduations and weddings.</a:t>
            </a:r>
          </a:p>
        </p:txBody>
      </p:sp>
      <p:sp>
        <p:nvSpPr>
          <p:cNvPr id="9220" name="Rectangle 4"/>
          <p:cNvSpPr>
            <a:spLocks noChangeArrowheads="1"/>
          </p:cNvSpPr>
          <p:nvPr/>
        </p:nvSpPr>
        <p:spPr bwMode="auto">
          <a:xfrm>
            <a:off x="76200" y="0"/>
            <a:ext cx="906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solidFill>
                  <a:srgbClr val="FFFF00"/>
                </a:solidFill>
                <a:effectLst>
                  <a:outerShdw blurRad="38100" dist="38100" dir="2700000" algn="tl">
                    <a:srgbClr val="000000"/>
                  </a:outerShdw>
                </a:effectLst>
                <a:latin typeface="Times New Roman" charset="0"/>
              </a:rPr>
              <a:t>Individuals have a moral responsibility to aid family members who</a:t>
            </a:r>
          </a:p>
          <a:p>
            <a:r>
              <a:rPr lang="en-US" altLang="en-US" sz="2400">
                <a:solidFill>
                  <a:srgbClr val="FFFF00"/>
                </a:solidFill>
                <a:effectLst>
                  <a:outerShdw blurRad="38100" dist="38100" dir="2700000" algn="tl">
                    <a:srgbClr val="000000"/>
                  </a:outerShdw>
                </a:effectLst>
                <a:latin typeface="Times New Roman" charset="0"/>
              </a:rPr>
              <a:t>experience financial problems, unemployment or poor health conditions.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04800" y="1143000"/>
            <a:ext cx="8382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a:solidFill>
                  <a:schemeClr val="bg1"/>
                </a:solidFill>
                <a:latin typeface="Times New Roman" charset="0"/>
              </a:rPr>
              <a:t>Families instill in their children good manners and respect for authority and the elderly.</a:t>
            </a:r>
          </a:p>
          <a:p>
            <a:endParaRPr lang="en-US" altLang="en-US" sz="2400" b="1">
              <a:solidFill>
                <a:schemeClr val="bg1"/>
              </a:solidFill>
              <a:latin typeface="Times New Roman" charset="0"/>
            </a:endParaRPr>
          </a:p>
          <a:p>
            <a:r>
              <a:rPr lang="en-US" altLang="en-US" sz="2400" b="1">
                <a:solidFill>
                  <a:schemeClr val="bg1"/>
                </a:solidFill>
                <a:latin typeface="Times New Roman" charset="0"/>
              </a:rPr>
              <a:t>Families care for their ill, injured, disabled or aging relatives. </a:t>
            </a:r>
          </a:p>
          <a:p>
            <a:endParaRPr lang="en-US" altLang="en-US" sz="2400" b="1">
              <a:solidFill>
                <a:schemeClr val="bg1"/>
              </a:solidFill>
              <a:latin typeface="Times New Roman" charset="0"/>
            </a:endParaRPr>
          </a:p>
          <a:p>
            <a:r>
              <a:rPr lang="en-US" altLang="en-US" sz="2400" b="1">
                <a:solidFill>
                  <a:schemeClr val="bg1"/>
                </a:solidFill>
                <a:latin typeface="Times New Roman" charset="0"/>
              </a:rPr>
              <a:t>If traveling to another town or city, families stay with relatives.</a:t>
            </a:r>
          </a:p>
          <a:p>
            <a:endParaRPr lang="en-US" altLang="en-US" sz="2400" b="1">
              <a:solidFill>
                <a:schemeClr val="bg1"/>
              </a:solidFill>
              <a:latin typeface="Times New Roman" charset="0"/>
            </a:endParaRPr>
          </a:p>
          <a:p>
            <a:r>
              <a:rPr lang="en-US" altLang="en-US" sz="2400" b="1">
                <a:solidFill>
                  <a:schemeClr val="bg1"/>
                </a:solidFill>
                <a:latin typeface="Times New Roman" charset="0"/>
              </a:rPr>
              <a:t>For an outsider,  it is the highest honor to be considered </a:t>
            </a:r>
          </a:p>
          <a:p>
            <a:r>
              <a:rPr lang="en-US" altLang="en-US" sz="2400" b="1">
                <a:solidFill>
                  <a:schemeClr val="bg1"/>
                </a:solidFill>
                <a:latin typeface="Times New Roman" charset="0"/>
              </a:rPr>
              <a:t>“como de la familia” –like family-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228600" y="914400"/>
            <a:ext cx="87630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altLang="en-US" sz="2000" b="1">
                <a:solidFill>
                  <a:schemeClr val="bg1"/>
                </a:solidFill>
                <a:effectLst>
                  <a:outerShdw blurRad="38100" dist="38100" dir="2700000" algn="tl">
                    <a:srgbClr val="000000"/>
                  </a:outerShdw>
                </a:effectLst>
              </a:rPr>
              <a:t>Nationwide Green Industry uses Hispanics/Latino as backbone work force</a:t>
            </a:r>
          </a:p>
          <a:p>
            <a:endParaRPr lang="en-US" altLang="en-US" sz="2000" b="1">
              <a:solidFill>
                <a:schemeClr val="bg1"/>
              </a:solidFill>
              <a:effectLst>
                <a:outerShdw blurRad="38100" dist="38100" dir="2700000" algn="tl">
                  <a:srgbClr val="000000"/>
                </a:outerShdw>
              </a:effectLst>
            </a:endParaRPr>
          </a:p>
          <a:p>
            <a:r>
              <a:rPr lang="en-US" altLang="en-US" sz="2000" b="1">
                <a:solidFill>
                  <a:schemeClr val="bg1"/>
                </a:solidFill>
                <a:effectLst>
                  <a:outerShdw blurRad="38100" dist="38100" dir="2700000" algn="tl">
                    <a:srgbClr val="000000"/>
                  </a:outerShdw>
                </a:effectLst>
              </a:rPr>
              <a:t>In Georgia 75% of work force in the green industry (landscape, golf courses, nursery, greenhouse)</a:t>
            </a:r>
            <a:r>
              <a:rPr lang="en-US" altLang="en-US" sz="2000" b="1">
                <a:solidFill>
                  <a:schemeClr val="bg1"/>
                </a:solidFill>
              </a:rPr>
              <a:t> </a:t>
            </a:r>
            <a:r>
              <a:rPr lang="en-US" altLang="en-US" sz="2000" b="1">
                <a:solidFill>
                  <a:schemeClr val="bg1"/>
                </a:solidFill>
                <a:effectLst>
                  <a:outerShdw blurRad="38100" dist="38100" dir="2700000" algn="tl">
                    <a:srgbClr val="000000"/>
                  </a:outerShdw>
                </a:effectLst>
              </a:rPr>
              <a:t>industry employs Hispanic / Latino workforce</a:t>
            </a:r>
          </a:p>
          <a:p>
            <a:pPr>
              <a:buFontTx/>
              <a:buChar char="•"/>
            </a:pPr>
            <a:endParaRPr lang="en-US" altLang="en-US" sz="2000" b="1">
              <a:solidFill>
                <a:schemeClr val="bg1"/>
              </a:solidFill>
              <a:effectLst>
                <a:outerShdw blurRad="38100" dist="38100" dir="2700000" algn="tl">
                  <a:srgbClr val="000000"/>
                </a:outerShdw>
              </a:effectLst>
            </a:endParaRPr>
          </a:p>
          <a:p>
            <a:pPr>
              <a:buFontTx/>
              <a:buChar char="•"/>
            </a:pPr>
            <a:r>
              <a:rPr lang="en-US" altLang="en-US" sz="2000" b="1">
                <a:solidFill>
                  <a:schemeClr val="bg1"/>
                </a:solidFill>
                <a:effectLst>
                  <a:outerShdw blurRad="38100" dist="38100" dir="2700000" algn="tl">
                    <a:srgbClr val="000000"/>
                  </a:outerShdw>
                </a:effectLst>
              </a:rPr>
              <a:t>Landscape companies (Georgia) are based on Latino workers  </a:t>
            </a:r>
          </a:p>
        </p:txBody>
      </p:sp>
      <p:pic>
        <p:nvPicPr>
          <p:cNvPr id="88067" name="Picture 3" descr="hispop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57600"/>
            <a:ext cx="5791200" cy="3065463"/>
          </a:xfrm>
          <a:prstGeom prst="rect">
            <a:avLst/>
          </a:prstGeom>
          <a:noFill/>
          <a:extLst>
            <a:ext uri="{909E8E84-426E-40DD-AFC4-6F175D3DCCD1}">
              <a14:hiddenFill xmlns:a14="http://schemas.microsoft.com/office/drawing/2010/main">
                <a:solidFill>
                  <a:srgbClr val="FFFFFF"/>
                </a:solidFill>
              </a14:hiddenFill>
            </a:ext>
          </a:extLst>
        </p:spPr>
      </p:pic>
      <p:sp>
        <p:nvSpPr>
          <p:cNvPr id="88068" name="Text Box 4"/>
          <p:cNvSpPr txBox="1">
            <a:spLocks noChangeArrowheads="1"/>
          </p:cNvSpPr>
          <p:nvPr/>
        </p:nvSpPr>
        <p:spPr bwMode="auto">
          <a:xfrm>
            <a:off x="6781800" y="6172200"/>
            <a:ext cx="207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FFFF00"/>
                </a:solidFill>
              </a:rPr>
              <a:t>Potential clients?</a:t>
            </a:r>
          </a:p>
        </p:txBody>
      </p:sp>
      <p:sp>
        <p:nvSpPr>
          <p:cNvPr id="88069" name="Text Box 5"/>
          <p:cNvSpPr txBox="1">
            <a:spLocks noChangeArrowheads="1"/>
          </p:cNvSpPr>
          <p:nvPr/>
        </p:nvSpPr>
        <p:spPr bwMode="auto">
          <a:xfrm>
            <a:off x="990600" y="39688"/>
            <a:ext cx="729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Dynamics and Importance of Hispanic Workforce</a:t>
            </a:r>
          </a:p>
        </p:txBody>
      </p:sp>
      <p:pic>
        <p:nvPicPr>
          <p:cNvPr id="88070" name="Picture 6" descr="juanmanu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581400"/>
            <a:ext cx="1603375" cy="240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amilia"/>
          <p:cNvPicPr>
            <a:picLocks noChangeAspect="1" noChangeArrowheads="1"/>
          </p:cNvPicPr>
          <p:nvPr/>
        </p:nvPicPr>
        <p:blipFill>
          <a:blip r:embed="rId2">
            <a:extLst>
              <a:ext uri="{28A0092B-C50C-407E-A947-70E740481C1C}">
                <a14:useLocalDpi xmlns:a14="http://schemas.microsoft.com/office/drawing/2010/main" val="0"/>
              </a:ext>
            </a:extLst>
          </a:blip>
          <a:srcRect b="2222"/>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sz="4400">
              <a:solidFill>
                <a:schemeClr val="tx2"/>
              </a:solidFill>
              <a:latin typeface="Times New Roman" charset="0"/>
            </a:endParaRPr>
          </a:p>
        </p:txBody>
      </p:sp>
      <p:sp>
        <p:nvSpPr>
          <p:cNvPr id="11268" name="Text Box 4"/>
          <p:cNvSpPr txBox="1">
            <a:spLocks noChangeArrowheads="1"/>
          </p:cNvSpPr>
          <p:nvPr/>
        </p:nvSpPr>
        <p:spPr bwMode="auto">
          <a:xfrm>
            <a:off x="228600" y="228600"/>
            <a:ext cx="4525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i="1">
                <a:solidFill>
                  <a:schemeClr val="tx2"/>
                </a:solidFill>
                <a:latin typeface="Times New Roman" charset="0"/>
              </a:rPr>
              <a:t>Why is it important to know about </a:t>
            </a:r>
          </a:p>
          <a:p>
            <a:r>
              <a:rPr lang="en-US" altLang="en-US" sz="2400" b="1" i="1">
                <a:solidFill>
                  <a:schemeClr val="tx2"/>
                </a:solidFill>
                <a:latin typeface="Times New Roman" charset="0"/>
              </a:rPr>
              <a:t>the family structure?</a:t>
            </a:r>
          </a:p>
        </p:txBody>
      </p:sp>
      <p:sp>
        <p:nvSpPr>
          <p:cNvPr id="11269" name="Text Box 5"/>
          <p:cNvSpPr txBox="1">
            <a:spLocks noChangeArrowheads="1"/>
          </p:cNvSpPr>
          <p:nvPr/>
        </p:nvSpPr>
        <p:spPr bwMode="auto">
          <a:xfrm>
            <a:off x="1066800" y="1295400"/>
            <a:ext cx="131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i="1">
                <a:solidFill>
                  <a:schemeClr val="tx2"/>
                </a:solidFill>
                <a:latin typeface="Times New Roman" charset="0"/>
              </a:rPr>
              <a:t>Consider</a:t>
            </a:r>
          </a:p>
        </p:txBody>
      </p:sp>
      <p:sp>
        <p:nvSpPr>
          <p:cNvPr id="11270" name="Text Box 6"/>
          <p:cNvSpPr txBox="1">
            <a:spLocks noChangeArrowheads="1"/>
          </p:cNvSpPr>
          <p:nvPr/>
        </p:nvSpPr>
        <p:spPr bwMode="auto">
          <a:xfrm>
            <a:off x="1524000" y="4940300"/>
            <a:ext cx="7504113" cy="1917700"/>
          </a:xfrm>
          <a:prstGeom prst="rect">
            <a:avLst/>
          </a:prstGeom>
          <a:solidFill>
            <a:srgbClr val="FFCC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altLang="en-US" sz="2400" b="1" i="1">
                <a:solidFill>
                  <a:schemeClr val="tx2"/>
                </a:solidFill>
                <a:effectLst>
                  <a:outerShdw blurRad="38100" dist="38100" dir="2700000" algn="tl">
                    <a:srgbClr val="FFFFFF"/>
                  </a:outerShdw>
                </a:effectLst>
                <a:latin typeface="Times New Roman" charset="0"/>
              </a:rPr>
              <a:t>In many cases-family is thousands of miles away</a:t>
            </a:r>
          </a:p>
          <a:p>
            <a:pPr algn="r"/>
            <a:endParaRPr lang="en-US" altLang="en-US" sz="2400" b="1" i="1">
              <a:solidFill>
                <a:schemeClr val="tx2"/>
              </a:solidFill>
              <a:effectLst>
                <a:outerShdw blurRad="38100" dist="38100" dir="2700000" algn="tl">
                  <a:srgbClr val="FFFFFF"/>
                </a:outerShdw>
              </a:effectLst>
              <a:latin typeface="Times New Roman" charset="0"/>
            </a:endParaRPr>
          </a:p>
          <a:p>
            <a:pPr algn="r"/>
            <a:r>
              <a:rPr lang="en-US" altLang="en-US" sz="2400" b="1" i="1">
                <a:solidFill>
                  <a:schemeClr val="tx2"/>
                </a:solidFill>
                <a:effectLst>
                  <a:outerShdw blurRad="38100" dist="38100" dir="2700000" algn="tl">
                    <a:srgbClr val="FFFFFF"/>
                  </a:outerShdw>
                </a:effectLst>
                <a:latin typeface="Times New Roman" charset="0"/>
              </a:rPr>
              <a:t>Communicating-talking to their family is vital to them</a:t>
            </a:r>
          </a:p>
          <a:p>
            <a:pPr algn="r"/>
            <a:endParaRPr lang="en-US" altLang="en-US" sz="2400" b="1" i="1">
              <a:solidFill>
                <a:schemeClr val="tx2"/>
              </a:solidFill>
              <a:effectLst>
                <a:outerShdw blurRad="38100" dist="38100" dir="2700000" algn="tl">
                  <a:srgbClr val="FFFFFF"/>
                </a:outerShdw>
              </a:effectLst>
              <a:latin typeface="Times New Roman" charset="0"/>
            </a:endParaRPr>
          </a:p>
          <a:p>
            <a:pPr algn="r"/>
            <a:r>
              <a:rPr lang="en-US" altLang="en-US" sz="2400" b="1" i="1">
                <a:solidFill>
                  <a:schemeClr val="tx2"/>
                </a:solidFill>
                <a:effectLst>
                  <a:outerShdw blurRad="38100" dist="38100" dir="2700000" algn="tl">
                    <a:srgbClr val="FFFFFF"/>
                  </a:outerShdw>
                </a:effectLst>
                <a:latin typeface="Times New Roman" charset="0"/>
              </a:rPr>
              <a:t>Economic support for their families-sending money home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6200" y="76200"/>
            <a:ext cx="381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i="1">
                <a:solidFill>
                  <a:schemeClr val="bg1"/>
                </a:solidFill>
                <a:latin typeface="Times New Roman" charset="0"/>
              </a:rPr>
              <a:t>Sons/daughters the most </a:t>
            </a:r>
          </a:p>
          <a:p>
            <a:r>
              <a:rPr lang="en-US" altLang="en-US" sz="2400" b="1" i="1">
                <a:solidFill>
                  <a:schemeClr val="bg1"/>
                </a:solidFill>
                <a:latin typeface="Times New Roman" charset="0"/>
              </a:rPr>
              <a:t>important</a:t>
            </a:r>
          </a:p>
        </p:txBody>
      </p:sp>
      <p:pic>
        <p:nvPicPr>
          <p:cNvPr id="13315" name="Picture 3" descr="ninio caba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41148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nini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288" y="0"/>
            <a:ext cx="50657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ninios d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775" y="4267200"/>
            <a:ext cx="2181225"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76200" y="1931988"/>
            <a:ext cx="8377238"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latin typeface="Times New Roman" charset="0"/>
              </a:rPr>
              <a:t>Be genuinely interested on them and family</a:t>
            </a:r>
          </a:p>
          <a:p>
            <a:endParaRPr lang="en-US" altLang="en-US" sz="2400" b="1">
              <a:solidFill>
                <a:schemeClr val="bg1"/>
              </a:solidFill>
              <a:latin typeface="Times New Roman" charset="0"/>
            </a:endParaRPr>
          </a:p>
          <a:p>
            <a:r>
              <a:rPr lang="en-US" altLang="en-US" sz="2400" b="1">
                <a:solidFill>
                  <a:schemeClr val="bg1"/>
                </a:solidFill>
                <a:latin typeface="Times New Roman" charset="0"/>
              </a:rPr>
              <a:t>Make it easier for them to communicate with their families</a:t>
            </a:r>
          </a:p>
          <a:p>
            <a:r>
              <a:rPr lang="en-US" altLang="en-US" sz="2400" b="1">
                <a:solidFill>
                  <a:schemeClr val="bg1"/>
                </a:solidFill>
                <a:latin typeface="Times New Roman" charset="0"/>
              </a:rPr>
              <a:t>	La tarjeta (the phone card)/El telefono (the phone)</a:t>
            </a:r>
          </a:p>
          <a:p>
            <a:r>
              <a:rPr lang="en-US" altLang="en-US" sz="2400" b="1">
                <a:solidFill>
                  <a:schemeClr val="bg1"/>
                </a:solidFill>
                <a:latin typeface="Times New Roman" charset="0"/>
              </a:rPr>
              <a:t>	Internet for younger people </a:t>
            </a:r>
          </a:p>
          <a:p>
            <a:endParaRPr lang="en-US" altLang="en-US" sz="2400" b="1">
              <a:solidFill>
                <a:schemeClr val="bg1"/>
              </a:solidFill>
              <a:latin typeface="Times New Roman" charset="0"/>
            </a:endParaRPr>
          </a:p>
          <a:p>
            <a:r>
              <a:rPr lang="en-US" altLang="en-US" sz="2400" b="1">
                <a:solidFill>
                  <a:schemeClr val="bg1"/>
                </a:solidFill>
                <a:latin typeface="Times New Roman" charset="0"/>
              </a:rPr>
              <a:t>Be interested in their families back home</a:t>
            </a:r>
          </a:p>
          <a:p>
            <a:r>
              <a:rPr lang="en-US" altLang="en-US" sz="2400" b="1">
                <a:solidFill>
                  <a:schemeClr val="bg1"/>
                </a:solidFill>
                <a:latin typeface="Times New Roman" charset="0"/>
              </a:rPr>
              <a:t>	Names, Town</a:t>
            </a:r>
          </a:p>
          <a:p>
            <a:r>
              <a:rPr lang="en-US" altLang="en-US" sz="2400">
                <a:solidFill>
                  <a:schemeClr val="bg1"/>
                </a:solidFill>
              </a:rPr>
              <a:t>	</a:t>
            </a:r>
            <a:r>
              <a:rPr lang="en-US" altLang="en-US" sz="2400" b="1">
                <a:solidFill>
                  <a:schemeClr val="bg1"/>
                </a:solidFill>
                <a:latin typeface="Times New Roman" charset="0"/>
              </a:rPr>
              <a:t>Place a Map of country of origin, learn and talk about it</a:t>
            </a:r>
          </a:p>
          <a:p>
            <a:endParaRPr lang="en-US" altLang="en-US" sz="2400" b="1">
              <a:solidFill>
                <a:schemeClr val="bg1"/>
              </a:solidFill>
              <a:latin typeface="Times New Roman" charset="0"/>
            </a:endParaRPr>
          </a:p>
          <a:p>
            <a:endParaRPr lang="en-US" altLang="en-US" sz="2400" b="1">
              <a:solidFill>
                <a:schemeClr val="bg1"/>
              </a:solidFill>
              <a:latin typeface="Times New Roman" charset="0"/>
            </a:endParaRPr>
          </a:p>
          <a:p>
            <a:endParaRPr lang="en-US" altLang="en-US" sz="2400" b="1">
              <a:solidFill>
                <a:schemeClr val="bg1"/>
              </a:solidFill>
              <a:latin typeface="Times New Roman" charset="0"/>
            </a:endParaRPr>
          </a:p>
        </p:txBody>
      </p:sp>
      <p:sp>
        <p:nvSpPr>
          <p:cNvPr id="14339" name="Text Box 3"/>
          <p:cNvSpPr txBox="1">
            <a:spLocks noChangeArrowheads="1"/>
          </p:cNvSpPr>
          <p:nvPr/>
        </p:nvSpPr>
        <p:spPr bwMode="auto">
          <a:xfrm>
            <a:off x="685800" y="381000"/>
            <a:ext cx="7494588" cy="45720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t>How to Maximize Communication, Trust, Relations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381000" y="838200"/>
            <a:ext cx="81534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b="1">
                <a:solidFill>
                  <a:schemeClr val="bg1"/>
                </a:solidFill>
              </a:rPr>
              <a:t>Investigate information on how, where, proper procedures, </a:t>
            </a:r>
          </a:p>
          <a:p>
            <a:r>
              <a:rPr lang="en-US" altLang="en-US" sz="2000" b="1">
                <a:solidFill>
                  <a:schemeClr val="bg1"/>
                </a:solidFill>
              </a:rPr>
              <a:t>for cashing a check, how to send money home </a:t>
            </a:r>
          </a:p>
          <a:p>
            <a:r>
              <a:rPr lang="en-US" altLang="en-US" sz="2000" b="1">
                <a:solidFill>
                  <a:schemeClr val="bg1"/>
                </a:solidFill>
              </a:rPr>
              <a:t>(in many cases they are subject to abuse)</a:t>
            </a:r>
          </a:p>
          <a:p>
            <a:r>
              <a:rPr lang="en-US" altLang="en-US" sz="2000" b="1">
                <a:solidFill>
                  <a:schemeClr val="bg1"/>
                </a:solidFill>
              </a:rPr>
              <a:t>	El giro postal (postal money order)</a:t>
            </a:r>
          </a:p>
          <a:p>
            <a:r>
              <a:rPr lang="en-US" altLang="en-US" sz="2000" b="1">
                <a:solidFill>
                  <a:schemeClr val="bg1"/>
                </a:solidFill>
              </a:rPr>
              <a:t>	Banks</a:t>
            </a:r>
          </a:p>
          <a:p>
            <a:r>
              <a:rPr lang="en-US" altLang="en-US" sz="2000" b="1">
                <a:solidFill>
                  <a:schemeClr val="bg1"/>
                </a:solidFill>
              </a:rPr>
              <a:t>	Bring a Spanish-speaking bank employee to talk to them</a:t>
            </a:r>
          </a:p>
          <a:p>
            <a:endParaRPr lang="en-US" altLang="en-US" sz="2000" b="1">
              <a:solidFill>
                <a:schemeClr val="bg1"/>
              </a:solidFill>
            </a:endParaRPr>
          </a:p>
          <a:p>
            <a:endParaRPr lang="en-US" altLang="en-US" sz="2000" b="1">
              <a:solidFill>
                <a:schemeClr val="bg1"/>
              </a:solidFill>
            </a:endParaRPr>
          </a:p>
          <a:p>
            <a:r>
              <a:rPr lang="en-US" altLang="en-US" sz="2000" b="1">
                <a:solidFill>
                  <a:schemeClr val="bg1"/>
                </a:solidFill>
              </a:rPr>
              <a:t>Locate sources of community information in Spanish</a:t>
            </a:r>
          </a:p>
          <a:p>
            <a:r>
              <a:rPr lang="en-US" altLang="en-US" sz="2000" b="1">
                <a:solidFill>
                  <a:schemeClr val="bg1"/>
                </a:solidFill>
              </a:rPr>
              <a:t>(Yellow pages, newspapers, associations, churches)</a:t>
            </a:r>
          </a:p>
          <a:p>
            <a:endParaRPr lang="en-US" altLang="en-US" sz="2000" b="1">
              <a:solidFill>
                <a:schemeClr val="bg1"/>
              </a:solidFill>
            </a:endParaRPr>
          </a:p>
          <a:p>
            <a:endParaRPr lang="en-US" altLang="en-US" sz="2000" b="1">
              <a:solidFill>
                <a:schemeClr val="bg1"/>
              </a:solidFill>
            </a:endParaRPr>
          </a:p>
          <a:p>
            <a:r>
              <a:rPr lang="en-US" altLang="en-US" sz="2000" b="1">
                <a:solidFill>
                  <a:schemeClr val="bg1"/>
                </a:solidFill>
              </a:rPr>
              <a:t>Translate important company information (insurance, safety etc)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8263" y="381000"/>
            <a:ext cx="7761287"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chemeClr val="bg1"/>
                </a:solidFill>
                <a:latin typeface="Times New Roman" charset="0"/>
              </a:rPr>
              <a:t>Avoid “la nostalgia”-homesickness- due to missing the family</a:t>
            </a:r>
          </a:p>
          <a:p>
            <a:r>
              <a:rPr lang="en-US" altLang="en-US" sz="2400">
                <a:solidFill>
                  <a:schemeClr val="bg1"/>
                </a:solidFill>
                <a:latin typeface="Times New Roman" charset="0"/>
              </a:rPr>
              <a:t>	Encourage a sport-(Soccer games, Baseball games)</a:t>
            </a:r>
          </a:p>
          <a:p>
            <a:r>
              <a:rPr lang="en-US" altLang="en-US" sz="2400">
                <a:solidFill>
                  <a:schemeClr val="bg1"/>
                </a:solidFill>
                <a:latin typeface="Times New Roman" charset="0"/>
              </a:rPr>
              <a:t>	Rent a movie</a:t>
            </a:r>
          </a:p>
          <a:p>
            <a:endParaRPr lang="en-US" altLang="en-US" sz="2400">
              <a:solidFill>
                <a:schemeClr val="bg1"/>
              </a:solidFill>
              <a:latin typeface="Times New Roman" charset="0"/>
            </a:endParaRPr>
          </a:p>
          <a:p>
            <a:endParaRPr lang="en-US" altLang="en-US" sz="2400">
              <a:solidFill>
                <a:schemeClr val="bg1"/>
              </a:solidFill>
              <a:latin typeface="Times New Roman" charset="0"/>
            </a:endParaRPr>
          </a:p>
          <a:p>
            <a:endParaRPr lang="en-US" altLang="en-US" sz="2400">
              <a:solidFill>
                <a:schemeClr val="bg1"/>
              </a:solidFill>
              <a:latin typeface="Times New Roman" charset="0"/>
            </a:endParaRPr>
          </a:p>
          <a:p>
            <a:r>
              <a:rPr lang="en-US" altLang="en-US" sz="2400">
                <a:solidFill>
                  <a:schemeClr val="bg1"/>
                </a:solidFill>
                <a:latin typeface="Times New Roman" charset="0"/>
              </a:rPr>
              <a:t>Use “persuasive” tactics positively in important issues such as</a:t>
            </a:r>
          </a:p>
          <a:p>
            <a:r>
              <a:rPr lang="en-US" altLang="en-US" sz="2400">
                <a:solidFill>
                  <a:schemeClr val="bg1"/>
                </a:solidFill>
                <a:latin typeface="Times New Roman" charset="0"/>
              </a:rPr>
              <a:t> punctuality, safety, health, drugs, alcohol-using for example</a:t>
            </a:r>
          </a:p>
          <a:p>
            <a:r>
              <a:rPr lang="en-US" altLang="en-US" sz="2400">
                <a:solidFill>
                  <a:schemeClr val="bg1"/>
                </a:solidFill>
                <a:latin typeface="Times New Roman" charset="0"/>
              </a:rPr>
              <a:t> “hazlo por tus hijos” </a:t>
            </a:r>
          </a:p>
          <a:p>
            <a:r>
              <a:rPr lang="en-US" altLang="en-US" sz="2400">
                <a:solidFill>
                  <a:schemeClr val="bg1"/>
                </a:solidFill>
                <a:latin typeface="Times New Roman" charset="0"/>
              </a:rPr>
              <a:t>“Do it for your kids”</a:t>
            </a:r>
          </a:p>
        </p:txBody>
      </p:sp>
      <p:sp>
        <p:nvSpPr>
          <p:cNvPr id="15363" name="Text Box 3"/>
          <p:cNvSpPr txBox="1">
            <a:spLocks noChangeArrowheads="1"/>
          </p:cNvSpPr>
          <p:nvPr/>
        </p:nvSpPr>
        <p:spPr bwMode="auto">
          <a:xfrm>
            <a:off x="4724400" y="5410200"/>
            <a:ext cx="227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rPr>
              <a:t>THE BOTTOM LINE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senora maqui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97425" cy="3340100"/>
          </a:xfrm>
          <a:prstGeom prst="rect">
            <a:avLst/>
          </a:prstGeom>
          <a:noFill/>
          <a:extLst>
            <a:ext uri="{909E8E84-426E-40DD-AFC4-6F175D3DCCD1}">
              <a14:hiddenFill xmlns:a14="http://schemas.microsoft.com/office/drawing/2010/main">
                <a:solidFill>
                  <a:srgbClr val="FFFFFF"/>
                </a:solidFill>
              </a14:hiddenFill>
            </a:ext>
          </a:extLst>
        </p:spPr>
      </p:pic>
      <p:sp>
        <p:nvSpPr>
          <p:cNvPr id="98307" name="Rectangle 3"/>
          <p:cNvSpPr>
            <a:spLocks noChangeArrowheads="1"/>
          </p:cNvSpPr>
          <p:nvPr/>
        </p:nvSpPr>
        <p:spPr bwMode="auto">
          <a:xfrm>
            <a:off x="5638800" y="304800"/>
            <a:ext cx="2362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i="1">
                <a:solidFill>
                  <a:schemeClr val="bg1"/>
                </a:solidFill>
                <a:latin typeface="Times New Roman" charset="0"/>
              </a:rPr>
              <a:t>Authority roles</a:t>
            </a:r>
          </a:p>
          <a:p>
            <a:endParaRPr lang="en-US" altLang="en-US" sz="2400" b="1" i="1">
              <a:solidFill>
                <a:schemeClr val="bg1"/>
              </a:solidFill>
              <a:latin typeface="Times New Roman" charset="0"/>
            </a:endParaRPr>
          </a:p>
        </p:txBody>
      </p:sp>
      <p:pic>
        <p:nvPicPr>
          <p:cNvPr id="98308" name="Picture 4" descr="~AUT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90800"/>
            <a:ext cx="4114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8309" name="Rectangle 5"/>
          <p:cNvSpPr>
            <a:spLocks noChangeArrowheads="1"/>
          </p:cNvSpPr>
          <p:nvPr/>
        </p:nvSpPr>
        <p:spPr bwMode="auto">
          <a:xfrm>
            <a:off x="533400" y="3810000"/>
            <a:ext cx="1801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i="1">
                <a:solidFill>
                  <a:schemeClr val="bg1"/>
                </a:solidFill>
                <a:latin typeface="Times New Roman" charset="0"/>
              </a:rPr>
              <a:t>Gender roles</a:t>
            </a:r>
          </a:p>
        </p:txBody>
      </p:sp>
      <p:sp>
        <p:nvSpPr>
          <p:cNvPr id="98310" name="Text Box 6"/>
          <p:cNvSpPr txBox="1">
            <a:spLocks noChangeArrowheads="1"/>
          </p:cNvSpPr>
          <p:nvPr/>
        </p:nvSpPr>
        <p:spPr bwMode="auto">
          <a:xfrm>
            <a:off x="517525" y="5599113"/>
            <a:ext cx="2482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chemeClr val="bg1"/>
                </a:solidFill>
              </a:rPr>
              <a:t>“Ask for permission”</a:t>
            </a:r>
          </a:p>
          <a:p>
            <a:r>
              <a:rPr lang="en-US" altLang="en-US" b="1">
                <a:solidFill>
                  <a:schemeClr val="bg1"/>
                </a:solidFill>
              </a:rPr>
              <a:t>Take inconsideration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0" y="914400"/>
            <a:ext cx="9144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solidFill>
                  <a:schemeClr val="bg1"/>
                </a:solidFill>
              </a:rPr>
              <a:t>Consider Gender Roles</a:t>
            </a:r>
          </a:p>
          <a:p>
            <a:endParaRPr lang="en-US" altLang="en-US" sz="2400">
              <a:solidFill>
                <a:schemeClr val="bg1"/>
              </a:solidFill>
            </a:endParaRPr>
          </a:p>
          <a:p>
            <a:r>
              <a:rPr lang="en-US" altLang="en-US" sz="2400">
                <a:solidFill>
                  <a:schemeClr val="bg1"/>
                </a:solidFill>
              </a:rPr>
              <a:t>	Might be easier to have an elder person or a woman to talk</a:t>
            </a:r>
          </a:p>
          <a:p>
            <a:r>
              <a:rPr lang="en-US" altLang="en-US" sz="2400">
                <a:solidFill>
                  <a:schemeClr val="bg1"/>
                </a:solidFill>
              </a:rPr>
              <a:t> 	about health issues to them.</a:t>
            </a:r>
          </a:p>
          <a:p>
            <a:endParaRPr lang="en-US" altLang="en-US" sz="2400">
              <a:solidFill>
                <a:schemeClr val="bg1"/>
              </a:solidFill>
            </a:endParaRPr>
          </a:p>
          <a:p>
            <a:r>
              <a:rPr lang="en-US" altLang="en-US" sz="2400">
                <a:solidFill>
                  <a:schemeClr val="bg1"/>
                </a:solidFill>
              </a:rPr>
              <a:t>	Women ( and Men) would fit better in designs (landscape)</a:t>
            </a:r>
          </a:p>
          <a:p>
            <a:r>
              <a:rPr lang="en-US" altLang="en-US" sz="2400">
                <a:solidFill>
                  <a:schemeClr val="bg1"/>
                </a:solidFill>
              </a:rPr>
              <a:t>	monetary issues, administrative roles</a:t>
            </a:r>
          </a:p>
          <a:p>
            <a:endParaRPr lang="en-US" altLang="en-US" sz="2400">
              <a:solidFill>
                <a:schemeClr val="bg1"/>
              </a:solidFill>
            </a:endParaRPr>
          </a:p>
          <a:p>
            <a:r>
              <a:rPr lang="en-US" altLang="en-US" sz="2400">
                <a:solidFill>
                  <a:schemeClr val="bg1"/>
                </a:solidFill>
              </a:rPr>
              <a:t>	If training women, it might be necessary to “ask for 	permission” of their husbands.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ruz fami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152400" y="76200"/>
            <a:ext cx="873442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i="1">
                <a:solidFill>
                  <a:srgbClr val="000099"/>
                </a:solidFill>
                <a:latin typeface="Times New Roman" charset="0"/>
              </a:rPr>
              <a:t>Religion </a:t>
            </a:r>
          </a:p>
          <a:p>
            <a:r>
              <a:rPr lang="en-US" altLang="en-US" sz="2400" i="1">
                <a:solidFill>
                  <a:srgbClr val="000066"/>
                </a:solidFill>
                <a:latin typeface="Times New Roman" charset="0"/>
              </a:rPr>
              <a:t>Traditionally has played </a:t>
            </a:r>
          </a:p>
          <a:p>
            <a:r>
              <a:rPr lang="en-US" altLang="en-US" sz="2400" i="1">
                <a:solidFill>
                  <a:srgbClr val="000066"/>
                </a:solidFill>
                <a:latin typeface="Times New Roman" charset="0"/>
              </a:rPr>
              <a:t>a significant role in the </a:t>
            </a:r>
          </a:p>
          <a:p>
            <a:r>
              <a:rPr lang="en-US" altLang="en-US" sz="2400" i="1">
                <a:solidFill>
                  <a:srgbClr val="000066"/>
                </a:solidFill>
                <a:latin typeface="Times New Roman" charset="0"/>
              </a:rPr>
              <a:t>Hispanic way of life</a:t>
            </a:r>
          </a:p>
          <a:p>
            <a:endParaRPr lang="en-US" altLang="en-US" sz="2400" i="1">
              <a:solidFill>
                <a:srgbClr val="000066"/>
              </a:solidFill>
              <a:latin typeface="Times New Roman" charset="0"/>
            </a:endParaRPr>
          </a:p>
          <a:p>
            <a:r>
              <a:rPr lang="en-US" altLang="en-US" sz="2400" i="1">
                <a:solidFill>
                  <a:schemeClr val="tx2"/>
                </a:solidFill>
                <a:latin typeface="Times New Roman" charset="0"/>
              </a:rPr>
              <a:t>Faith in God plays a significant role on their behavior and perception</a:t>
            </a:r>
          </a:p>
          <a:p>
            <a:endParaRPr lang="en-US" altLang="en-US" sz="2400" i="1">
              <a:solidFill>
                <a:schemeClr val="tx2"/>
              </a:solidFill>
              <a:latin typeface="Times New Roman" charset="0"/>
            </a:endParaRPr>
          </a:p>
          <a:p>
            <a:r>
              <a:rPr lang="en-US" altLang="en-US" sz="2400" i="1">
                <a:solidFill>
                  <a:schemeClr val="tx2"/>
                </a:solidFill>
                <a:latin typeface="Times New Roman" charset="0"/>
              </a:rPr>
              <a:t>Catholicism 70-90% in Latin America </a:t>
            </a:r>
          </a:p>
          <a:p>
            <a:r>
              <a:rPr lang="en-US" altLang="en-US" sz="2400" i="1">
                <a:solidFill>
                  <a:schemeClr val="tx2"/>
                </a:solidFill>
                <a:latin typeface="Times New Roman" charset="0"/>
              </a:rPr>
              <a:t>Other religions professed-Evangelical Christians, Main Protestant  </a:t>
            </a:r>
          </a:p>
          <a:p>
            <a:r>
              <a:rPr lang="en-US" altLang="en-US" sz="2400" i="1">
                <a:solidFill>
                  <a:schemeClr val="tx2"/>
                </a:solidFill>
                <a:latin typeface="Times New Roman" charset="0"/>
              </a:rPr>
              <a:t>Denominations (Methodist, Baptist, Jehovah’s Witness, Mormon, etc)</a:t>
            </a:r>
          </a:p>
          <a:p>
            <a:endParaRPr lang="en-US" altLang="en-US" sz="2400" i="1">
              <a:solidFill>
                <a:schemeClr val="tx2"/>
              </a:solidFill>
              <a:latin typeface="Times New Roman" charset="0"/>
            </a:endParaRPr>
          </a:p>
          <a:p>
            <a:endParaRPr lang="en-US" altLang="en-US" sz="2400" i="1">
              <a:solidFill>
                <a:schemeClr val="tx2"/>
              </a:solidFill>
              <a:latin typeface="Times New Roman" charset="0"/>
            </a:endParaRPr>
          </a:p>
          <a:p>
            <a:endParaRPr lang="en-US" altLang="en-US" sz="2400" i="1">
              <a:solidFill>
                <a:schemeClr val="tx2"/>
              </a:solidFill>
              <a:latin typeface="Times New Roman" charset="0"/>
            </a:endParaRPr>
          </a:p>
        </p:txBody>
      </p:sp>
      <p:sp>
        <p:nvSpPr>
          <p:cNvPr id="16388" name="Rectangle 4"/>
          <p:cNvSpPr>
            <a:spLocks noChangeArrowheads="1"/>
          </p:cNvSpPr>
          <p:nvPr/>
        </p:nvSpPr>
        <p:spPr bwMode="auto">
          <a:xfrm>
            <a:off x="76200" y="4767263"/>
            <a:ext cx="4572000" cy="2014537"/>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i="1">
                <a:solidFill>
                  <a:schemeClr val="tx2"/>
                </a:solidFill>
              </a:rPr>
              <a:t>Mexicans= </a:t>
            </a:r>
          </a:p>
          <a:p>
            <a:r>
              <a:rPr lang="en-US" altLang="en-US" i="1">
                <a:solidFill>
                  <a:schemeClr val="tx2"/>
                </a:solidFill>
              </a:rPr>
              <a:t>Virgen de Guadalupe (Virgin Mary –Guadalupe) </a:t>
            </a:r>
          </a:p>
          <a:p>
            <a:r>
              <a:rPr lang="en-US" altLang="en-US" i="1">
                <a:solidFill>
                  <a:schemeClr val="tx2"/>
                </a:solidFill>
              </a:rPr>
              <a:t>December 12th (National Holiday)</a:t>
            </a:r>
          </a:p>
          <a:p>
            <a:r>
              <a:rPr lang="en-US" altLang="en-US" i="1">
                <a:solidFill>
                  <a:schemeClr val="tx2"/>
                </a:solidFill>
              </a:rPr>
              <a:t>Santa Claus vs Three Kings (January 6th )</a:t>
            </a:r>
          </a:p>
          <a:p>
            <a:r>
              <a:rPr lang="en-US" altLang="en-US" i="1">
                <a:solidFill>
                  <a:schemeClr val="tx2"/>
                </a:solidFill>
              </a:rPr>
              <a:t>Dia de los Muertos (Day of the Dead)/ Holy Week (March-April)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risto Mex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196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436" name="Group 4"/>
          <p:cNvGrpSpPr>
            <a:grpSpLocks/>
          </p:cNvGrpSpPr>
          <p:nvPr/>
        </p:nvGrpSpPr>
        <p:grpSpPr bwMode="auto">
          <a:xfrm>
            <a:off x="0" y="0"/>
            <a:ext cx="9144000" cy="4876800"/>
            <a:chOff x="0" y="0"/>
            <a:chExt cx="2683" cy="538"/>
          </a:xfrm>
        </p:grpSpPr>
        <p:sp>
          <p:nvSpPr>
            <p:cNvPr id="18437" name="Rectangle 5"/>
            <p:cNvSpPr>
              <a:spLocks noChangeArrowheads="1"/>
            </p:cNvSpPr>
            <p:nvPr/>
          </p:nvSpPr>
          <p:spPr bwMode="auto">
            <a:xfrm>
              <a:off x="0" y="0"/>
              <a:ext cx="268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8438" name="Rectangle 6"/>
            <p:cNvSpPr>
              <a:spLocks noChangeArrowheads="1"/>
            </p:cNvSpPr>
            <p:nvPr/>
          </p:nvSpPr>
          <p:spPr bwMode="auto">
            <a:xfrm>
              <a:off x="0" y="0"/>
              <a:ext cx="2683"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tLang="en-US" sz="2800">
                <a:solidFill>
                  <a:srgbClr val="FFFF00"/>
                </a:solidFill>
                <a:latin typeface="Arial Black" charset="0"/>
              </a:endParaRPr>
            </a:p>
          </p:txBody>
        </p:sp>
      </p:grpSp>
      <p:sp>
        <p:nvSpPr>
          <p:cNvPr id="18439" name="Rectangle 7"/>
          <p:cNvSpPr>
            <a:spLocks noChangeArrowheads="1"/>
          </p:cNvSpPr>
          <p:nvPr/>
        </p:nvSpPr>
        <p:spPr bwMode="auto">
          <a:xfrm>
            <a:off x="1600200" y="6019800"/>
            <a:ext cx="7543800" cy="822325"/>
          </a:xfrm>
          <a:prstGeom prst="rect">
            <a:avLst/>
          </a:prstGeom>
          <a:solidFill>
            <a:srgbClr val="FFCC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b="1">
                <a:solidFill>
                  <a:srgbClr val="000066"/>
                </a:solidFill>
                <a:latin typeface="Times New Roman" charset="0"/>
              </a:rPr>
              <a:t>Que sea lo que dios quiera” I’m (safe, alive, etc) if god is willing (it has being termed “fatalism”).</a:t>
            </a:r>
          </a:p>
        </p:txBody>
      </p:sp>
      <p:sp>
        <p:nvSpPr>
          <p:cNvPr id="18440" name="Rectangle 8"/>
          <p:cNvSpPr>
            <a:spLocks noChangeArrowheads="1"/>
          </p:cNvSpPr>
          <p:nvPr/>
        </p:nvSpPr>
        <p:spPr bwMode="auto">
          <a:xfrm>
            <a:off x="1295400" y="5029200"/>
            <a:ext cx="7848600" cy="854075"/>
          </a:xfrm>
          <a:prstGeom prst="rect">
            <a:avLst/>
          </a:prstGeom>
          <a:solidFill>
            <a:srgbClr val="FFCC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solidFill>
                  <a:srgbClr val="000066"/>
                </a:solidFill>
                <a:latin typeface="Arial Black" charset="0"/>
              </a:rPr>
              <a:t>I will finish on time “si dios quiere” (if it is God’s will).</a:t>
            </a:r>
          </a:p>
          <a:p>
            <a:pPr>
              <a:spcBef>
                <a:spcPct val="50000"/>
              </a:spcBef>
            </a:pPr>
            <a:r>
              <a:rPr lang="en-US" altLang="en-US" sz="2000">
                <a:solidFill>
                  <a:srgbClr val="000066"/>
                </a:solidFill>
                <a:latin typeface="Arial Black" charset="0"/>
              </a:rPr>
              <a:t>Expect as many kids as “GOD sends in”.</a:t>
            </a:r>
          </a:p>
        </p:txBody>
      </p:sp>
      <p:sp>
        <p:nvSpPr>
          <p:cNvPr id="18441" name="Rectangle 9"/>
          <p:cNvSpPr>
            <a:spLocks noChangeArrowheads="1"/>
          </p:cNvSpPr>
          <p:nvPr/>
        </p:nvSpPr>
        <p:spPr bwMode="auto">
          <a:xfrm>
            <a:off x="4648200" y="179388"/>
            <a:ext cx="4572000" cy="180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altLang="en-US" sz="2800">
                <a:solidFill>
                  <a:srgbClr val="000066"/>
                </a:solidFill>
                <a:latin typeface="Times New Roman" charset="0"/>
              </a:rPr>
              <a:t>Unyielding Faith in God </a:t>
            </a:r>
          </a:p>
          <a:p>
            <a:pPr algn="r">
              <a:spcBef>
                <a:spcPct val="50000"/>
              </a:spcBef>
            </a:pPr>
            <a:r>
              <a:rPr lang="en-US" altLang="en-US" sz="2800">
                <a:solidFill>
                  <a:srgbClr val="000066"/>
                </a:solidFill>
                <a:latin typeface="Times New Roman" charset="0"/>
              </a:rPr>
              <a:t>Influences workplace in terms </a:t>
            </a:r>
          </a:p>
          <a:p>
            <a:pPr algn="r">
              <a:spcBef>
                <a:spcPct val="50000"/>
              </a:spcBef>
            </a:pPr>
            <a:r>
              <a:rPr lang="en-US" altLang="en-US" sz="2800">
                <a:solidFill>
                  <a:srgbClr val="000066"/>
                </a:solidFill>
                <a:latin typeface="Times New Roman" charset="0"/>
              </a:rPr>
              <a:t>of safety, goals and deadlines.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Virgen_de_guadalupe"/>
          <p:cNvPicPr>
            <a:picLocks noChangeAspect="1" noChangeArrowheads="1"/>
          </p:cNvPicPr>
          <p:nvPr/>
        </p:nvPicPr>
        <p:blipFill>
          <a:blip r:embed="rId2">
            <a:extLst>
              <a:ext uri="{28A0092B-C50C-407E-A947-70E740481C1C}">
                <a14:useLocalDpi xmlns:a14="http://schemas.microsoft.com/office/drawing/2010/main" val="0"/>
              </a:ext>
            </a:extLst>
          </a:blip>
          <a:srcRect r="3957"/>
          <a:stretch>
            <a:fillRect/>
          </a:stretch>
        </p:blipFill>
        <p:spPr bwMode="auto">
          <a:xfrm>
            <a:off x="457200" y="228600"/>
            <a:ext cx="3429000" cy="5586413"/>
          </a:xfrm>
          <a:prstGeom prst="rect">
            <a:avLst/>
          </a:prstGeom>
          <a:noFill/>
          <a:extLst>
            <a:ext uri="{909E8E84-426E-40DD-AFC4-6F175D3DCCD1}">
              <a14:hiddenFill xmlns:a14="http://schemas.microsoft.com/office/drawing/2010/main">
                <a:solidFill>
                  <a:srgbClr val="FFFFFF"/>
                </a:solidFill>
              </a14:hiddenFill>
            </a:ext>
          </a:extLst>
        </p:spPr>
      </p:pic>
      <p:sp>
        <p:nvSpPr>
          <p:cNvPr id="100357" name="Rectangle 5"/>
          <p:cNvSpPr>
            <a:spLocks noChangeArrowheads="1"/>
          </p:cNvSpPr>
          <p:nvPr/>
        </p:nvSpPr>
        <p:spPr bwMode="auto">
          <a:xfrm>
            <a:off x="4267200" y="457200"/>
            <a:ext cx="4572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en-US" i="1">
              <a:solidFill>
                <a:schemeClr val="bg1"/>
              </a:solidFill>
            </a:endParaRPr>
          </a:p>
          <a:p>
            <a:endParaRPr lang="en-US" altLang="en-US" i="1">
              <a:solidFill>
                <a:schemeClr val="bg1"/>
              </a:solidFill>
            </a:endParaRPr>
          </a:p>
          <a:p>
            <a:r>
              <a:rPr lang="en-US" altLang="en-US" i="1">
                <a:solidFill>
                  <a:schemeClr val="bg1"/>
                </a:solidFill>
              </a:rPr>
              <a:t>MEXICAN HOLIDAY</a:t>
            </a:r>
          </a:p>
          <a:p>
            <a:endParaRPr lang="en-US" altLang="en-US" i="1">
              <a:solidFill>
                <a:schemeClr val="bg1"/>
              </a:solidFill>
            </a:endParaRPr>
          </a:p>
          <a:p>
            <a:r>
              <a:rPr lang="en-US" altLang="en-US" i="1">
                <a:solidFill>
                  <a:schemeClr val="bg1"/>
                </a:solidFill>
              </a:rPr>
              <a:t>Virgen de Guadalupe (Virgin Mary –Guadalupe) </a:t>
            </a:r>
          </a:p>
          <a:p>
            <a:endParaRPr lang="en-US" altLang="en-US" i="1">
              <a:solidFill>
                <a:schemeClr val="bg1"/>
              </a:solidFill>
            </a:endParaRPr>
          </a:p>
          <a:p>
            <a:r>
              <a:rPr lang="en-US" altLang="en-US" i="1">
                <a:solidFill>
                  <a:schemeClr val="bg1"/>
                </a:solidFill>
              </a:rPr>
              <a:t>December 12th (National Holiday)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2"/>
          <p:cNvGraphicFramePr>
            <a:graphicFrameLocks noChangeAspect="1"/>
          </p:cNvGraphicFramePr>
          <p:nvPr/>
        </p:nvGraphicFramePr>
        <p:xfrm>
          <a:off x="0" y="0"/>
          <a:ext cx="4572000" cy="3429000"/>
        </p:xfrm>
        <a:graphic>
          <a:graphicData uri="http://schemas.openxmlformats.org/presentationml/2006/ole">
            <mc:AlternateContent xmlns:mc="http://schemas.openxmlformats.org/markup-compatibility/2006">
              <mc:Choice xmlns:v="urn:schemas-microsoft-com:vml" Requires="v">
                <p:oleObj spid="_x0000_s85003" name="Slide" r:id="rId4" imgW="4444124" imgH="3331396" progId="PowerPoint.Slide.8">
                  <p:embed/>
                </p:oleObj>
              </mc:Choice>
              <mc:Fallback>
                <p:oleObj name="Slide" r:id="rId4" imgW="4444124" imgH="3331396"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4995" name="Object 3"/>
          <p:cNvGraphicFramePr>
            <a:graphicFrameLocks noChangeAspect="1"/>
          </p:cNvGraphicFramePr>
          <p:nvPr/>
        </p:nvGraphicFramePr>
        <p:xfrm>
          <a:off x="4572000" y="3429000"/>
          <a:ext cx="4572000" cy="3429000"/>
        </p:xfrm>
        <a:graphic>
          <a:graphicData uri="http://schemas.openxmlformats.org/presentationml/2006/ole">
            <mc:AlternateContent xmlns:mc="http://schemas.openxmlformats.org/markup-compatibility/2006">
              <mc:Choice xmlns:v="urn:schemas-microsoft-com:vml" Requires="v">
                <p:oleObj spid="_x0000_s85004" name="Slide" r:id="rId6" imgW="4515553" imgH="3386305" progId="PowerPoint.Slide.8">
                  <p:embed/>
                </p:oleObj>
              </mc:Choice>
              <mc:Fallback>
                <p:oleObj name="Slide" r:id="rId6" imgW="4515553" imgH="3386305" progId="PowerPoint.Slide.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4996" name="Object 4"/>
          <p:cNvGraphicFramePr>
            <a:graphicFrameLocks noChangeAspect="1"/>
          </p:cNvGraphicFramePr>
          <p:nvPr/>
        </p:nvGraphicFramePr>
        <p:xfrm>
          <a:off x="4572000" y="0"/>
          <a:ext cx="4572000" cy="3429000"/>
        </p:xfrm>
        <a:graphic>
          <a:graphicData uri="http://schemas.openxmlformats.org/presentationml/2006/ole">
            <mc:AlternateContent xmlns:mc="http://schemas.openxmlformats.org/markup-compatibility/2006">
              <mc:Choice xmlns:v="urn:schemas-microsoft-com:vml" Requires="v">
                <p:oleObj spid="_x0000_s85005" name="Slide" r:id="rId8" imgW="4503287" imgH="3378719" progId="PowerPoint.Slide.8">
                  <p:embed/>
                </p:oleObj>
              </mc:Choice>
              <mc:Fallback>
                <p:oleObj name="Slide" r:id="rId8" imgW="4503287" imgH="3378719" progId="PowerPoint.Slide.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4997" name="Object 5"/>
          <p:cNvGraphicFramePr>
            <a:graphicFrameLocks noChangeAspect="1"/>
          </p:cNvGraphicFramePr>
          <p:nvPr/>
        </p:nvGraphicFramePr>
        <p:xfrm>
          <a:off x="0" y="3429000"/>
          <a:ext cx="4572000" cy="3429000"/>
        </p:xfrm>
        <a:graphic>
          <a:graphicData uri="http://schemas.openxmlformats.org/presentationml/2006/ole">
            <mc:AlternateContent xmlns:mc="http://schemas.openxmlformats.org/markup-compatibility/2006">
              <mc:Choice xmlns:v="urn:schemas-microsoft-com:vml" Requires="v">
                <p:oleObj spid="_x0000_s85006" name="Slide" r:id="rId10" imgW="4518800" imgH="3387750" progId="PowerPoint.Slide.8">
                  <p:embed/>
                </p:oleObj>
              </mc:Choice>
              <mc:Fallback>
                <p:oleObj name="Slide" r:id="rId10" imgW="4518800" imgH="3387750" progId="PowerPoint.Slide.8">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84998" name="Picture 6" descr="Colorado%20Harves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0" y="3352800"/>
            <a:ext cx="2343150" cy="173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28600" y="609600"/>
            <a:ext cx="82296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b="1">
                <a:solidFill>
                  <a:schemeClr val="bg1"/>
                </a:solidFill>
                <a:latin typeface="Times New Roman" charset="0"/>
              </a:rPr>
              <a:t>Church can be central to the life of the</a:t>
            </a:r>
          </a:p>
          <a:p>
            <a:r>
              <a:rPr lang="en-US" altLang="en-US" sz="2400" b="1">
                <a:solidFill>
                  <a:schemeClr val="bg1"/>
                </a:solidFill>
                <a:latin typeface="Times New Roman" charset="0"/>
              </a:rPr>
              <a:t>family and community, can be important resources </a:t>
            </a:r>
          </a:p>
          <a:p>
            <a:r>
              <a:rPr lang="en-US" altLang="en-US" sz="2400" b="1">
                <a:solidFill>
                  <a:schemeClr val="bg1"/>
                </a:solidFill>
                <a:latin typeface="Times New Roman" charset="0"/>
              </a:rPr>
              <a:t>in planning and delivering services. </a:t>
            </a:r>
          </a:p>
          <a:p>
            <a:endParaRPr lang="en-US" altLang="en-US" sz="2400" b="1">
              <a:solidFill>
                <a:schemeClr val="bg1"/>
              </a:solidFill>
              <a:latin typeface="Times New Roman" charset="0"/>
            </a:endParaRPr>
          </a:p>
          <a:p>
            <a:r>
              <a:rPr lang="en-US" altLang="en-US" sz="2400" b="1">
                <a:solidFill>
                  <a:schemeClr val="bg1"/>
                </a:solidFill>
                <a:latin typeface="Times New Roman" charset="0"/>
              </a:rPr>
              <a:t>Make available information on Church addresses and denominations, pastor names and groups of service.</a:t>
            </a:r>
          </a:p>
          <a:p>
            <a:endParaRPr lang="en-US" altLang="en-US" sz="2400" b="1">
              <a:solidFill>
                <a:schemeClr val="bg1"/>
              </a:solidFill>
              <a:latin typeface="Times New Roman" charset="0"/>
            </a:endParaRPr>
          </a:p>
          <a:p>
            <a:r>
              <a:rPr lang="en-US" altLang="en-US" sz="2400" b="1">
                <a:solidFill>
                  <a:schemeClr val="bg1"/>
                </a:solidFill>
                <a:latin typeface="Times New Roman" charset="0"/>
              </a:rPr>
              <a:t>When talking about safety, consider “the role of fatalism”. </a:t>
            </a:r>
          </a:p>
          <a:p>
            <a:endParaRPr lang="en-US" altLang="en-US" sz="2400" b="1">
              <a:solidFill>
                <a:schemeClr val="bg1"/>
              </a:solidFill>
              <a:latin typeface="Times New Roman" charset="0"/>
            </a:endParaRPr>
          </a:p>
          <a:p>
            <a:r>
              <a:rPr lang="en-US" altLang="en-US" sz="2400" b="1">
                <a:solidFill>
                  <a:schemeClr val="bg1"/>
                </a:solidFill>
                <a:latin typeface="Times New Roman" charset="0"/>
              </a:rPr>
              <a:t>There are church groups that offer help on several issues (English classes, support groups, etc). </a:t>
            </a:r>
          </a:p>
          <a:p>
            <a:endParaRPr lang="en-US" altLang="en-US" sz="2400" b="1">
              <a:solidFill>
                <a:schemeClr val="bg1"/>
              </a:solidFill>
              <a:latin typeface="Times New Roman" charset="0"/>
            </a:endParaRPr>
          </a:p>
          <a:p>
            <a:r>
              <a:rPr lang="en-US" altLang="en-US" sz="2400" b="1">
                <a:solidFill>
                  <a:schemeClr val="bg1"/>
                </a:solidFill>
                <a:latin typeface="Times New Roman" charset="0"/>
              </a:rPr>
              <a:t>Be informed about religious holidays in their countries.</a:t>
            </a:r>
            <a:r>
              <a:rPr lang="en-US" altLang="en-US" sz="2400" b="1" i="1">
                <a:solidFill>
                  <a:schemeClr val="bg1"/>
                </a:solidFill>
                <a:latin typeface="Times New Roman"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04800" y="1676400"/>
            <a:ext cx="7848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en-US" sz="2400">
                <a:solidFill>
                  <a:schemeClr val="bg1"/>
                </a:solidFill>
                <a:latin typeface="Times New Roman" charset="0"/>
              </a:rPr>
              <a:t>Consider:</a:t>
            </a:r>
          </a:p>
          <a:p>
            <a:endParaRPr lang="en-US" altLang="en-US" sz="2400">
              <a:solidFill>
                <a:schemeClr val="bg1"/>
              </a:solidFill>
              <a:latin typeface="Times New Roman" charset="0"/>
            </a:endParaRPr>
          </a:p>
          <a:p>
            <a:r>
              <a:rPr lang="en-US" altLang="en-US" sz="2400">
                <a:solidFill>
                  <a:schemeClr val="bg1"/>
                </a:solidFill>
                <a:latin typeface="Times New Roman" charset="0"/>
              </a:rPr>
              <a:t>Use of Gestures</a:t>
            </a:r>
          </a:p>
          <a:p>
            <a:r>
              <a:rPr lang="en-US" altLang="en-US" sz="2400">
                <a:solidFill>
                  <a:schemeClr val="bg1"/>
                </a:solidFill>
                <a:latin typeface="Times New Roman" charset="0"/>
              </a:rPr>
              <a:t>Use of space </a:t>
            </a:r>
          </a:p>
          <a:p>
            <a:r>
              <a:rPr lang="en-US" altLang="en-US" sz="2400">
                <a:solidFill>
                  <a:schemeClr val="bg1"/>
                </a:solidFill>
                <a:latin typeface="Times New Roman" charset="0"/>
              </a:rPr>
              <a:t>Time perception</a:t>
            </a:r>
          </a:p>
          <a:p>
            <a:endParaRPr lang="en-US" altLang="en-US" sz="2400">
              <a:solidFill>
                <a:schemeClr val="bg1"/>
              </a:solidFill>
              <a:latin typeface="Times New Roman" charset="0"/>
            </a:endParaRPr>
          </a:p>
          <a:p>
            <a:r>
              <a:rPr lang="en-US" altLang="en-US" sz="2400" i="1">
                <a:solidFill>
                  <a:schemeClr val="bg1"/>
                </a:solidFill>
                <a:latin typeface="Times New Roman" charset="0"/>
              </a:rPr>
              <a:t>Use a normal tone of voice.</a:t>
            </a:r>
            <a:r>
              <a:rPr lang="en-US" altLang="en-US" sz="2400">
                <a:solidFill>
                  <a:schemeClr val="bg1"/>
                </a:solidFill>
                <a:latin typeface="Times New Roman" charset="0"/>
              </a:rPr>
              <a:t> Watch your body </a:t>
            </a:r>
          </a:p>
          <a:p>
            <a:r>
              <a:rPr lang="en-US" altLang="en-US" sz="2400">
                <a:solidFill>
                  <a:schemeClr val="bg1"/>
                </a:solidFill>
                <a:latin typeface="Times New Roman" charset="0"/>
              </a:rPr>
              <a:t>language. Hispanics who don't speak English fluently will listen and learn from the tone of voice used and body language.</a:t>
            </a:r>
          </a:p>
          <a:p>
            <a:endParaRPr lang="en-US" altLang="en-US" sz="2400">
              <a:solidFill>
                <a:schemeClr val="bg1"/>
              </a:solidFill>
              <a:latin typeface="Times New Roman" charset="0"/>
            </a:endParaRPr>
          </a:p>
          <a:p>
            <a:r>
              <a:rPr lang="en-US" altLang="en-US" sz="2400">
                <a:solidFill>
                  <a:schemeClr val="bg1"/>
                </a:solidFill>
                <a:latin typeface="Times New Roman" charset="0"/>
              </a:rPr>
              <a:t>Clear orders, Follow up questions (Not only did you do it, but</a:t>
            </a:r>
          </a:p>
          <a:p>
            <a:r>
              <a:rPr lang="en-US" altLang="en-US" sz="2400">
                <a:solidFill>
                  <a:schemeClr val="bg1"/>
                </a:solidFill>
                <a:latin typeface="Times New Roman" charset="0"/>
              </a:rPr>
              <a:t>How you did it)</a:t>
            </a:r>
          </a:p>
          <a:p>
            <a:endParaRPr lang="en-US" altLang="en-US">
              <a:solidFill>
                <a:schemeClr val="bg1"/>
              </a:solidFill>
              <a:latin typeface="Times New Roman" charset="0"/>
            </a:endParaRPr>
          </a:p>
        </p:txBody>
      </p:sp>
      <p:sp>
        <p:nvSpPr>
          <p:cNvPr id="28675" name="Text Box 3"/>
          <p:cNvSpPr txBox="1">
            <a:spLocks noChangeArrowheads="1"/>
          </p:cNvSpPr>
          <p:nvPr/>
        </p:nvSpPr>
        <p:spPr bwMode="auto">
          <a:xfrm>
            <a:off x="2895600" y="231775"/>
            <a:ext cx="292735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rPr>
              <a:t>COMMUNICATION </a:t>
            </a:r>
          </a:p>
        </p:txBody>
      </p:sp>
      <p:sp>
        <p:nvSpPr>
          <p:cNvPr id="28676" name="Text Box 4"/>
          <p:cNvSpPr txBox="1">
            <a:spLocks noChangeArrowheads="1"/>
          </p:cNvSpPr>
          <p:nvPr/>
        </p:nvSpPr>
        <p:spPr bwMode="auto">
          <a:xfrm>
            <a:off x="1676400" y="812800"/>
            <a:ext cx="5676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000" b="1">
                <a:solidFill>
                  <a:srgbClr val="FFFF00"/>
                </a:solidFill>
              </a:rPr>
              <a:t>LIMITED ENGLISH LANGUAGE KNOWLEDGE</a:t>
            </a:r>
          </a:p>
          <a:p>
            <a:r>
              <a:rPr lang="en-US" altLang="en-US" sz="2000" b="1">
                <a:solidFill>
                  <a:srgbClr val="FFFF00"/>
                </a:solidFill>
              </a:rPr>
              <a:t>PRONUNCIATION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UT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0"/>
            <a:ext cx="4876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699" name="Text Box 3"/>
          <p:cNvSpPr txBox="1">
            <a:spLocks noChangeArrowheads="1"/>
          </p:cNvSpPr>
          <p:nvPr/>
        </p:nvSpPr>
        <p:spPr bwMode="auto">
          <a:xfrm>
            <a:off x="304800" y="381000"/>
            <a:ext cx="1522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latin typeface="Times New Roman" charset="0"/>
              </a:rPr>
              <a:t>Education</a:t>
            </a:r>
          </a:p>
        </p:txBody>
      </p:sp>
      <p:sp>
        <p:nvSpPr>
          <p:cNvPr id="29700" name="Text Box 4"/>
          <p:cNvSpPr txBox="1">
            <a:spLocks noChangeArrowheads="1"/>
          </p:cNvSpPr>
          <p:nvPr/>
        </p:nvSpPr>
        <p:spPr bwMode="auto">
          <a:xfrm>
            <a:off x="152400" y="1066800"/>
            <a:ext cx="439896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latin typeface="Times New Roman" charset="0"/>
              </a:rPr>
              <a:t>Educational Background may </a:t>
            </a:r>
          </a:p>
          <a:p>
            <a:r>
              <a:rPr lang="en-US" altLang="en-US" sz="2400" b="1">
                <a:solidFill>
                  <a:schemeClr val="bg1"/>
                </a:solidFill>
                <a:latin typeface="Times New Roman" charset="0"/>
              </a:rPr>
              <a:t>differ due to country of origin:</a:t>
            </a:r>
          </a:p>
          <a:p>
            <a:endParaRPr lang="en-US" altLang="en-US" sz="2400" b="1">
              <a:solidFill>
                <a:schemeClr val="bg1"/>
              </a:solidFill>
              <a:latin typeface="Times New Roman" charset="0"/>
            </a:endParaRPr>
          </a:p>
          <a:p>
            <a:r>
              <a:rPr lang="en-US" altLang="en-US" sz="2400" b="1">
                <a:solidFill>
                  <a:schemeClr val="bg1"/>
                </a:solidFill>
                <a:latin typeface="Times New Roman" charset="0"/>
              </a:rPr>
              <a:t>Costa Rica=0-1% illiteracy </a:t>
            </a:r>
          </a:p>
          <a:p>
            <a:endParaRPr lang="en-US" altLang="en-US" sz="2400" b="1">
              <a:solidFill>
                <a:schemeClr val="bg1"/>
              </a:solidFill>
              <a:latin typeface="Times New Roman" charset="0"/>
            </a:endParaRPr>
          </a:p>
          <a:p>
            <a:r>
              <a:rPr lang="en-US" altLang="en-US" sz="2400" b="1">
                <a:solidFill>
                  <a:schemeClr val="bg1"/>
                </a:solidFill>
                <a:latin typeface="Times New Roman" charset="0"/>
              </a:rPr>
              <a:t>Mexico= 15% illiteracy</a:t>
            </a:r>
          </a:p>
          <a:p>
            <a:r>
              <a:rPr lang="en-US" altLang="en-US" sz="2400" b="1">
                <a:solidFill>
                  <a:schemeClr val="bg1"/>
                </a:solidFill>
                <a:latin typeface="Times New Roman" charset="0"/>
              </a:rPr>
              <a:t>(North Mexico vs South Mexico)</a:t>
            </a:r>
          </a:p>
          <a:p>
            <a:endParaRPr lang="en-US" altLang="en-US" sz="2400" b="1">
              <a:solidFill>
                <a:schemeClr val="bg1"/>
              </a:solidFill>
              <a:latin typeface="Times New Roman" charset="0"/>
            </a:endParaRPr>
          </a:p>
          <a:p>
            <a:r>
              <a:rPr lang="en-US" altLang="en-US" sz="2400" b="1">
                <a:solidFill>
                  <a:schemeClr val="bg1"/>
                </a:solidFill>
                <a:latin typeface="Times New Roman" charset="0"/>
              </a:rPr>
              <a:t>Honduras-El Salvador=15-40 %</a:t>
            </a:r>
          </a:p>
          <a:p>
            <a:r>
              <a:rPr lang="en-US" altLang="en-US" sz="2400" b="1">
                <a:solidFill>
                  <a:schemeClr val="bg1"/>
                </a:solidFill>
                <a:latin typeface="Times New Roman" charset="0"/>
              </a:rPr>
              <a:t>illiteracy</a:t>
            </a:r>
          </a:p>
        </p:txBody>
      </p:sp>
      <p:sp>
        <p:nvSpPr>
          <p:cNvPr id="29701" name="Text Box 5"/>
          <p:cNvSpPr txBox="1">
            <a:spLocks noChangeArrowheads="1"/>
          </p:cNvSpPr>
          <p:nvPr/>
        </p:nvSpPr>
        <p:spPr bwMode="auto">
          <a:xfrm>
            <a:off x="76200" y="4924425"/>
            <a:ext cx="46878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chemeClr val="bg1"/>
                </a:solidFill>
                <a:latin typeface="Times New Roman" charset="0"/>
              </a:rPr>
              <a:t>Primary School (Elementary) 1-6</a:t>
            </a:r>
            <a:r>
              <a:rPr lang="en-US" altLang="en-US" sz="2400" b="1" baseline="30000">
                <a:solidFill>
                  <a:schemeClr val="bg1"/>
                </a:solidFill>
                <a:latin typeface="Times New Roman" charset="0"/>
              </a:rPr>
              <a:t>th</a:t>
            </a:r>
          </a:p>
          <a:p>
            <a:r>
              <a:rPr lang="en-US" altLang="en-US" sz="2400" b="1">
                <a:solidFill>
                  <a:schemeClr val="bg1"/>
                </a:solidFill>
                <a:latin typeface="Times New Roman" charset="0"/>
              </a:rPr>
              <a:t>Secondary School (Middle) 7-9</a:t>
            </a:r>
            <a:r>
              <a:rPr lang="en-US" altLang="en-US" sz="2400" b="1" baseline="30000">
                <a:solidFill>
                  <a:schemeClr val="bg1"/>
                </a:solidFill>
                <a:latin typeface="Times New Roman" charset="0"/>
              </a:rPr>
              <a:t>th</a:t>
            </a:r>
          </a:p>
          <a:p>
            <a:r>
              <a:rPr lang="en-US" altLang="en-US" sz="2400" b="1">
                <a:solidFill>
                  <a:schemeClr val="bg1"/>
                </a:solidFill>
                <a:latin typeface="Times New Roman" charset="0"/>
              </a:rPr>
              <a:t>Preparatory (High school) 10-12</a:t>
            </a:r>
            <a:r>
              <a:rPr lang="en-US" altLang="en-US" sz="2400" b="1" baseline="30000">
                <a:solidFill>
                  <a:schemeClr val="bg1"/>
                </a:solidFill>
                <a:latin typeface="Times New Roman" charset="0"/>
              </a:rPr>
              <a:t>th</a:t>
            </a:r>
          </a:p>
          <a:p>
            <a:endParaRPr lang="en-US" altLang="en-US" sz="2400" b="1">
              <a:solidFill>
                <a:schemeClr val="bg1"/>
              </a:solidFill>
              <a:latin typeface="Times New Roman"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4756" name="Slide" r:id="rId4" imgW="4537080" imgH="3402000" progId="PowerPoint.Slide.8">
                  <p:embed/>
                </p:oleObj>
              </mc:Choice>
              <mc:Fallback>
                <p:oleObj name="Slide" r:id="rId4" imgW="4537080" imgH="340200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izal"/>
          <p:cNvPicPr>
            <a:picLocks noChangeAspect="1" noChangeArrowheads="1"/>
          </p:cNvPicPr>
          <p:nvPr/>
        </p:nvPicPr>
        <p:blipFill>
          <a:blip r:embed="rId2">
            <a:extLst>
              <a:ext uri="{28A0092B-C50C-407E-A947-70E740481C1C}">
                <a14:useLocalDpi xmlns:a14="http://schemas.microsoft.com/office/drawing/2010/main" val="0"/>
              </a:ext>
            </a:extLst>
          </a:blip>
          <a:srcRect l="1666" t="6667"/>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3" name="Text Box 3"/>
          <p:cNvSpPr txBox="1">
            <a:spLocks noChangeArrowheads="1"/>
          </p:cNvSpPr>
          <p:nvPr/>
        </p:nvSpPr>
        <p:spPr bwMode="auto">
          <a:xfrm>
            <a:off x="381000" y="3616325"/>
            <a:ext cx="8496300" cy="30130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rgbClr val="FFFF00"/>
                </a:solidFill>
                <a:latin typeface="Times New Roman" charset="0"/>
              </a:rPr>
              <a:t>Regardless of their background and socio-economic status, </a:t>
            </a:r>
          </a:p>
          <a:p>
            <a:r>
              <a:rPr lang="en-US" altLang="en-US" sz="2400" b="1">
                <a:solidFill>
                  <a:srgbClr val="FFFF00"/>
                </a:solidFill>
                <a:latin typeface="Times New Roman" charset="0"/>
              </a:rPr>
              <a:t>most of them value education highly. </a:t>
            </a:r>
          </a:p>
          <a:p>
            <a:endParaRPr lang="en-US" altLang="en-US" sz="2400" b="1">
              <a:solidFill>
                <a:srgbClr val="FFFF00"/>
              </a:solidFill>
              <a:latin typeface="Times New Roman" charset="0"/>
            </a:endParaRPr>
          </a:p>
          <a:p>
            <a:r>
              <a:rPr lang="en-US" altLang="en-US" sz="2400" b="1">
                <a:solidFill>
                  <a:srgbClr val="FFFF00"/>
                </a:solidFill>
                <a:latin typeface="Times New Roman" charset="0"/>
              </a:rPr>
              <a:t>In many countries students have to travel several miles to</a:t>
            </a:r>
          </a:p>
          <a:p>
            <a:r>
              <a:rPr lang="en-US" altLang="en-US" sz="2400" b="1">
                <a:solidFill>
                  <a:srgbClr val="FFFF00"/>
                </a:solidFill>
                <a:latin typeface="Times New Roman" charset="0"/>
              </a:rPr>
              <a:t>get to school (access is difficult). </a:t>
            </a:r>
          </a:p>
          <a:p>
            <a:endParaRPr lang="en-US" altLang="en-US" sz="2400" b="1">
              <a:solidFill>
                <a:srgbClr val="FFFF00"/>
              </a:solidFill>
              <a:latin typeface="Times New Roman" charset="0"/>
            </a:endParaRPr>
          </a:p>
          <a:p>
            <a:r>
              <a:rPr lang="en-US" altLang="en-US" sz="2400" b="1">
                <a:solidFill>
                  <a:srgbClr val="FFFF00"/>
                </a:solidFill>
                <a:latin typeface="Times New Roman" charset="0"/>
              </a:rPr>
              <a:t>Teachers may have to teach two or three grades simultaneously.</a:t>
            </a:r>
          </a:p>
          <a:p>
            <a:endParaRPr lang="en-US" altLang="en-US" sz="2400" b="1">
              <a:solidFill>
                <a:srgbClr val="FFFF00"/>
              </a:solidFill>
              <a:latin typeface="Times New Roman"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838200" y="533400"/>
            <a:ext cx="7143750" cy="4108450"/>
          </a:xfrm>
          <a:prstGeom prst="rect">
            <a:avLst/>
          </a:prstGeom>
          <a:noFill/>
          <a:ln>
            <a:noFill/>
          </a:ln>
          <a:effectLst/>
          <a:extLst>
            <a:ext uri="{909E8E84-426E-40DD-AFC4-6F175D3DCCD1}">
              <a14:hiddenFill xmlns:a14="http://schemas.microsoft.com/office/drawing/2010/main">
                <a:solidFill>
                  <a:schemeClr val="tx2">
                    <a:alpha val="42999"/>
                  </a:schemeClr>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i="1">
                <a:solidFill>
                  <a:srgbClr val="FFFF00"/>
                </a:solidFill>
                <a:latin typeface="Albertus Medium" charset="0"/>
              </a:rPr>
              <a:t>Education for employees</a:t>
            </a:r>
          </a:p>
          <a:p>
            <a:r>
              <a:rPr lang="en-US" altLang="en-US" sz="2400" b="1" i="1">
                <a:solidFill>
                  <a:srgbClr val="FFFF00"/>
                </a:solidFill>
                <a:latin typeface="Albertus Medium" charset="0"/>
              </a:rPr>
              <a:t>	Not an expense-it is an investment</a:t>
            </a:r>
          </a:p>
          <a:p>
            <a:r>
              <a:rPr lang="en-US" altLang="en-US" sz="2400" b="1" i="1">
                <a:solidFill>
                  <a:srgbClr val="FFFF00"/>
                </a:solidFill>
                <a:latin typeface="Albertus Medium" charset="0"/>
              </a:rPr>
              <a:t>	Trainings (in Spanish if available while they are</a:t>
            </a:r>
          </a:p>
          <a:p>
            <a:r>
              <a:rPr lang="en-US" altLang="en-US" sz="2400" b="1" i="1">
                <a:solidFill>
                  <a:srgbClr val="FFFF00"/>
                </a:solidFill>
                <a:latin typeface="Albertus Medium" charset="0"/>
              </a:rPr>
              <a:t>		learning English)</a:t>
            </a:r>
          </a:p>
          <a:p>
            <a:r>
              <a:rPr lang="en-US" altLang="en-US" sz="2400" b="1" i="1">
                <a:solidFill>
                  <a:srgbClr val="FFFF00"/>
                </a:solidFill>
                <a:latin typeface="Albertus Medium" charset="0"/>
              </a:rPr>
              <a:t>	Eager to learn new methods</a:t>
            </a:r>
          </a:p>
          <a:p>
            <a:r>
              <a:rPr lang="en-US" altLang="en-US" sz="2400" b="1" i="1">
                <a:solidFill>
                  <a:srgbClr val="FFFF00"/>
                </a:solidFill>
                <a:latin typeface="Albertus Medium" charset="0"/>
              </a:rPr>
              <a:t>	Build self esteem</a:t>
            </a:r>
          </a:p>
          <a:p>
            <a:r>
              <a:rPr lang="en-US" altLang="en-US" sz="2400" b="1" i="1">
                <a:solidFill>
                  <a:srgbClr val="FFFF00"/>
                </a:solidFill>
                <a:latin typeface="Albertus Medium" charset="0"/>
              </a:rPr>
              <a:t>	Talk frankly about mistakes</a:t>
            </a:r>
          </a:p>
          <a:p>
            <a:endParaRPr lang="en-US" altLang="en-US" sz="2400" b="1" i="1">
              <a:solidFill>
                <a:srgbClr val="FFFF00"/>
              </a:solidFill>
              <a:latin typeface="Albertus Medium" charset="0"/>
            </a:endParaRPr>
          </a:p>
          <a:p>
            <a:r>
              <a:rPr lang="en-US" altLang="en-US" sz="2400" b="1" i="1">
                <a:solidFill>
                  <a:srgbClr val="FFFF00"/>
                </a:solidFill>
                <a:latin typeface="Albertus Medium" charset="0"/>
              </a:rPr>
              <a:t>Avoid to pressure to much to be used as example</a:t>
            </a:r>
          </a:p>
          <a:p>
            <a:r>
              <a:rPr lang="en-US" altLang="en-US" sz="2400" b="1" i="1">
                <a:solidFill>
                  <a:srgbClr val="FFFF00"/>
                </a:solidFill>
                <a:latin typeface="Albertus Medium" charset="0"/>
              </a:rPr>
              <a:t>	Failing in front of others </a:t>
            </a:r>
          </a:p>
          <a:p>
            <a:r>
              <a:rPr lang="en-US" altLang="en-US" sz="2400" b="1" i="1">
                <a:solidFill>
                  <a:srgbClr val="FFFF00"/>
                </a:solidFill>
                <a:latin typeface="Albertus Medium" charset="0"/>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219200" y="2590800"/>
            <a:ext cx="6310313"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i="1">
                <a:solidFill>
                  <a:schemeClr val="bg1"/>
                </a:solidFill>
                <a:latin typeface="Times New Roman" charset="0"/>
              </a:rPr>
              <a:t>Provide information about schools: </a:t>
            </a:r>
          </a:p>
          <a:p>
            <a:r>
              <a:rPr lang="en-US" altLang="en-US" sz="2400" i="1">
                <a:solidFill>
                  <a:schemeClr val="bg1"/>
                </a:solidFill>
                <a:latin typeface="Times New Roman" charset="0"/>
              </a:rPr>
              <a:t>	Schools with ESOL (English Secondary to </a:t>
            </a:r>
          </a:p>
          <a:p>
            <a:r>
              <a:rPr lang="en-US" altLang="en-US" sz="2400" i="1">
                <a:solidFill>
                  <a:schemeClr val="bg1"/>
                </a:solidFill>
                <a:latin typeface="Times New Roman" charset="0"/>
              </a:rPr>
              <a:t>		other Languages) </a:t>
            </a:r>
          </a:p>
          <a:p>
            <a:r>
              <a:rPr lang="en-US" altLang="en-US" sz="2400" i="1">
                <a:solidFill>
                  <a:schemeClr val="bg1"/>
                </a:solidFill>
                <a:latin typeface="Times New Roman" charset="0"/>
              </a:rPr>
              <a:t>	Requirements for enrollment </a:t>
            </a:r>
          </a:p>
          <a:p>
            <a:r>
              <a:rPr lang="en-US" altLang="en-US" sz="2400" i="1">
                <a:solidFill>
                  <a:schemeClr val="bg1"/>
                </a:solidFill>
                <a:latin typeface="Times New Roman" charset="0"/>
              </a:rPr>
              <a:t> 	Where to get required immunizations </a:t>
            </a:r>
          </a:p>
          <a:p>
            <a:r>
              <a:rPr lang="en-US" altLang="en-US" sz="2400" i="1">
                <a:solidFill>
                  <a:schemeClr val="bg1"/>
                </a:solidFill>
                <a:latin typeface="Times New Roman" charset="0"/>
              </a:rPr>
              <a:t>	After-school programs </a:t>
            </a:r>
          </a:p>
          <a:p>
            <a:r>
              <a:rPr lang="en-US" altLang="en-US" sz="2400" i="1">
                <a:solidFill>
                  <a:schemeClr val="bg1"/>
                </a:solidFill>
                <a:latin typeface="Times New Roman" charset="0"/>
              </a:rPr>
              <a:t>	Special aid </a:t>
            </a:r>
          </a:p>
          <a:p>
            <a:r>
              <a:rPr lang="en-US" altLang="en-US" sz="2400" i="1">
                <a:solidFill>
                  <a:schemeClr val="bg1"/>
                </a:solidFill>
                <a:latin typeface="Times New Roman" charset="0"/>
              </a:rPr>
              <a:t>	Cafeteria requirements</a:t>
            </a:r>
          </a:p>
        </p:txBody>
      </p:sp>
      <p:sp>
        <p:nvSpPr>
          <p:cNvPr id="32771" name="Text Box 3"/>
          <p:cNvSpPr txBox="1">
            <a:spLocks noChangeArrowheads="1"/>
          </p:cNvSpPr>
          <p:nvPr/>
        </p:nvSpPr>
        <p:spPr bwMode="auto">
          <a:xfrm>
            <a:off x="1203325" y="955675"/>
            <a:ext cx="6832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i="1">
                <a:solidFill>
                  <a:schemeClr val="bg1"/>
                </a:solidFill>
                <a:latin typeface="Times New Roman" charset="0"/>
              </a:rPr>
              <a:t>What they value the most: </a:t>
            </a:r>
          </a:p>
          <a:p>
            <a:endParaRPr lang="en-US" altLang="en-US" sz="2400" i="1">
              <a:solidFill>
                <a:schemeClr val="bg1"/>
              </a:solidFill>
              <a:latin typeface="Times New Roman" charset="0"/>
            </a:endParaRPr>
          </a:p>
          <a:p>
            <a:r>
              <a:rPr lang="en-US" altLang="en-US" sz="2400" i="1">
                <a:solidFill>
                  <a:schemeClr val="bg1"/>
                </a:solidFill>
                <a:latin typeface="Times New Roman" charset="0"/>
              </a:rPr>
              <a:t>EDUCATION FOR THEIR SONS AND DAUGHTERS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1924" name="Slide" r:id="rId4" imgW="4532400" imgH="3398760" progId="PowerPoint.Slide.8">
                  <p:embed/>
                </p:oleObj>
              </mc:Choice>
              <mc:Fallback>
                <p:oleObj name="Slide" r:id="rId4" imgW="4532400" imgH="3398760"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514600" y="228600"/>
            <a:ext cx="3208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chemeClr val="bg1"/>
                </a:solidFill>
                <a:latin typeface="Times New Roman" charset="0"/>
              </a:rPr>
              <a:t>TIME MANAGEMENT</a:t>
            </a:r>
          </a:p>
        </p:txBody>
      </p:sp>
      <p:sp>
        <p:nvSpPr>
          <p:cNvPr id="76803" name="Text Box 3"/>
          <p:cNvSpPr txBox="1">
            <a:spLocks noChangeArrowheads="1"/>
          </p:cNvSpPr>
          <p:nvPr/>
        </p:nvSpPr>
        <p:spPr bwMode="auto">
          <a:xfrm>
            <a:off x="1524000" y="990600"/>
            <a:ext cx="6484938"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i="1">
                <a:solidFill>
                  <a:schemeClr val="bg1"/>
                </a:solidFill>
                <a:latin typeface="Times New Roman" charset="0"/>
              </a:rPr>
              <a:t>US</a:t>
            </a:r>
          </a:p>
          <a:p>
            <a:endParaRPr lang="en-US" altLang="en-US" sz="2400" i="1">
              <a:solidFill>
                <a:schemeClr val="bg1"/>
              </a:solidFill>
              <a:latin typeface="Times New Roman" charset="0"/>
            </a:endParaRPr>
          </a:p>
          <a:p>
            <a:r>
              <a:rPr lang="en-US" altLang="en-US" sz="2400" i="1">
                <a:solidFill>
                  <a:schemeClr val="bg1"/>
                </a:solidFill>
                <a:latin typeface="Times New Roman" charset="0"/>
              </a:rPr>
              <a:t>Time is money</a:t>
            </a:r>
          </a:p>
          <a:p>
            <a:r>
              <a:rPr lang="en-US" altLang="en-US" sz="2400" i="1">
                <a:solidFill>
                  <a:schemeClr val="bg1"/>
                </a:solidFill>
                <a:latin typeface="Times New Roman" charset="0"/>
              </a:rPr>
              <a:t>Punctuality (reliable and efficiency)</a:t>
            </a:r>
          </a:p>
          <a:p>
            <a:r>
              <a:rPr lang="en-US" altLang="en-US" sz="2400" i="1">
                <a:solidFill>
                  <a:schemeClr val="bg1"/>
                </a:solidFill>
                <a:latin typeface="Times New Roman" charset="0"/>
              </a:rPr>
              <a:t>Life controlled by the clock (business and pleasure)</a:t>
            </a:r>
          </a:p>
          <a:p>
            <a:r>
              <a:rPr lang="en-US" altLang="en-US" sz="2400" i="1">
                <a:solidFill>
                  <a:schemeClr val="bg1"/>
                </a:solidFill>
                <a:latin typeface="Times New Roman" charset="0"/>
              </a:rPr>
              <a:t>Appointment book</a:t>
            </a:r>
          </a:p>
          <a:p>
            <a:endParaRPr lang="en-US" altLang="en-US" sz="2400" i="1">
              <a:solidFill>
                <a:schemeClr val="bg1"/>
              </a:solidFill>
              <a:latin typeface="Times New Roman" charset="0"/>
            </a:endParaRPr>
          </a:p>
          <a:p>
            <a:r>
              <a:rPr lang="en-US" altLang="en-US" sz="2400" i="1">
                <a:solidFill>
                  <a:schemeClr val="bg1"/>
                </a:solidFill>
                <a:latin typeface="Times New Roman" charset="0"/>
              </a:rPr>
              <a:t>Mexico </a:t>
            </a:r>
          </a:p>
          <a:p>
            <a:endParaRPr lang="en-US" altLang="en-US" sz="2400" i="1">
              <a:solidFill>
                <a:schemeClr val="bg1"/>
              </a:solidFill>
              <a:latin typeface="Times New Roman" charset="0"/>
            </a:endParaRPr>
          </a:p>
          <a:p>
            <a:r>
              <a:rPr lang="en-US" altLang="en-US" sz="2400" i="1">
                <a:solidFill>
                  <a:schemeClr val="bg1"/>
                </a:solidFill>
                <a:latin typeface="Times New Roman" charset="0"/>
              </a:rPr>
              <a:t>Time is relative –a suggestion-</a:t>
            </a:r>
          </a:p>
          <a:p>
            <a:r>
              <a:rPr lang="en-US" altLang="en-US" sz="2400" i="1">
                <a:solidFill>
                  <a:schemeClr val="bg1"/>
                </a:solidFill>
                <a:latin typeface="Times New Roman" charset="0"/>
              </a:rPr>
              <a:t>A bit late is better, impolite to arrive very early</a:t>
            </a:r>
          </a:p>
          <a:p>
            <a:r>
              <a:rPr lang="en-US" altLang="en-US" sz="2400" i="1">
                <a:solidFill>
                  <a:schemeClr val="bg1"/>
                </a:solidFill>
                <a:latin typeface="Times New Roman" charset="0"/>
              </a:rPr>
              <a:t>I will finish the job when I finish the job</a:t>
            </a:r>
          </a:p>
          <a:p>
            <a:r>
              <a:rPr lang="en-US" altLang="en-US" sz="2400" i="1">
                <a:solidFill>
                  <a:schemeClr val="bg1"/>
                </a:solidFill>
                <a:latin typeface="Times New Roman" charset="0"/>
              </a:rPr>
              <a:t>Politeness over efficiency</a:t>
            </a:r>
          </a:p>
          <a:p>
            <a:r>
              <a:rPr lang="en-US" altLang="en-US" sz="2400" i="1">
                <a:solidFill>
                  <a:schemeClr val="bg1"/>
                </a:solidFill>
                <a:latin typeface="Times New Roman" charset="0"/>
              </a:rPr>
              <a:t>Easygoing approach to life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381000" y="228600"/>
            <a:ext cx="87630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400">
                <a:solidFill>
                  <a:schemeClr val="bg1"/>
                </a:solidFill>
                <a:latin typeface="Times New Roman" charset="0"/>
              </a:rPr>
              <a:t>Individualistic versus Group</a:t>
            </a:r>
          </a:p>
          <a:p>
            <a:endParaRPr lang="en-US" altLang="en-US" sz="2400">
              <a:solidFill>
                <a:schemeClr val="bg1"/>
              </a:solidFill>
              <a:latin typeface="Times New Roman" charset="0"/>
            </a:endParaRPr>
          </a:p>
          <a:p>
            <a:r>
              <a:rPr lang="en-US" altLang="en-US" sz="2400" i="1">
                <a:solidFill>
                  <a:schemeClr val="bg1"/>
                </a:solidFill>
                <a:latin typeface="Times New Roman" charset="0"/>
              </a:rPr>
              <a:t>US</a:t>
            </a:r>
          </a:p>
          <a:p>
            <a:r>
              <a:rPr lang="en-US" altLang="en-US" sz="2400" i="1">
                <a:solidFill>
                  <a:schemeClr val="bg1"/>
                </a:solidFill>
                <a:latin typeface="Times New Roman" charset="0"/>
              </a:rPr>
              <a:t>Healthy competition, stimulus of competition</a:t>
            </a:r>
          </a:p>
          <a:p>
            <a:r>
              <a:rPr lang="en-US" altLang="en-US" sz="2400" i="1">
                <a:solidFill>
                  <a:schemeClr val="bg1"/>
                </a:solidFill>
                <a:latin typeface="Times New Roman" charset="0"/>
              </a:rPr>
              <a:t>Competitive environment since childhood</a:t>
            </a:r>
          </a:p>
          <a:p>
            <a:r>
              <a:rPr lang="en-US" altLang="en-US" sz="2400" i="1">
                <a:solidFill>
                  <a:schemeClr val="bg1"/>
                </a:solidFill>
                <a:latin typeface="Times New Roman" charset="0"/>
              </a:rPr>
              <a:t>Employee of the month, Teacher of the year, Most valuable player</a:t>
            </a:r>
          </a:p>
          <a:p>
            <a:r>
              <a:rPr lang="en-US" altLang="en-US" sz="2400" i="1">
                <a:solidFill>
                  <a:schemeClr val="bg1"/>
                </a:solidFill>
                <a:latin typeface="Times New Roman" charset="0"/>
              </a:rPr>
              <a:t>Business need to bring people to advise to “team building”</a:t>
            </a:r>
          </a:p>
          <a:p>
            <a:r>
              <a:rPr lang="en-US" altLang="en-US" sz="2400" i="1">
                <a:solidFill>
                  <a:schemeClr val="bg1"/>
                </a:solidFill>
                <a:latin typeface="Times New Roman" charset="0"/>
              </a:rPr>
              <a:t>“I” did  vs “WE” did</a:t>
            </a:r>
          </a:p>
          <a:p>
            <a:endParaRPr lang="en-US" altLang="en-US" sz="2400" i="1">
              <a:solidFill>
                <a:schemeClr val="bg1"/>
              </a:solidFill>
              <a:latin typeface="Times New Roman" charset="0"/>
            </a:endParaRPr>
          </a:p>
          <a:p>
            <a:r>
              <a:rPr lang="en-US" altLang="en-US" sz="2400" i="1">
                <a:solidFill>
                  <a:schemeClr val="bg1"/>
                </a:solidFill>
                <a:latin typeface="Times New Roman" charset="0"/>
              </a:rPr>
              <a:t>Mexico</a:t>
            </a:r>
          </a:p>
          <a:p>
            <a:r>
              <a:rPr lang="en-US" altLang="en-US" sz="2400" i="1">
                <a:solidFill>
                  <a:schemeClr val="bg1"/>
                </a:solidFill>
                <a:latin typeface="Times New Roman" charset="0"/>
              </a:rPr>
              <a:t>Group oriented</a:t>
            </a:r>
          </a:p>
          <a:p>
            <a:r>
              <a:rPr lang="en-US" altLang="en-US" sz="2400" i="1">
                <a:solidFill>
                  <a:schemeClr val="bg1"/>
                </a:solidFill>
                <a:latin typeface="Times New Roman" charset="0"/>
              </a:rPr>
              <a:t>Loyalty to the group</a:t>
            </a:r>
          </a:p>
          <a:p>
            <a:r>
              <a:rPr lang="en-US" altLang="en-US" sz="2400" i="1">
                <a:solidFill>
                  <a:schemeClr val="bg1"/>
                </a:solidFill>
                <a:latin typeface="Times New Roman" charset="0"/>
              </a:rPr>
              <a:t>Comes from extended families</a:t>
            </a:r>
          </a:p>
          <a:p>
            <a:r>
              <a:rPr lang="en-US" altLang="en-US" sz="2400" i="1">
                <a:solidFill>
                  <a:schemeClr val="bg1"/>
                </a:solidFill>
                <a:latin typeface="Times New Roman" charset="0"/>
              </a:rPr>
              <a:t>Group is a “family”</a:t>
            </a:r>
          </a:p>
        </p:txBody>
      </p:sp>
      <p:sp>
        <p:nvSpPr>
          <p:cNvPr id="77827" name="Text Box 3"/>
          <p:cNvSpPr txBox="1">
            <a:spLocks noChangeArrowheads="1"/>
          </p:cNvSpPr>
          <p:nvPr/>
        </p:nvSpPr>
        <p:spPr bwMode="auto">
          <a:xfrm>
            <a:off x="441325" y="5751513"/>
            <a:ext cx="484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solidFill>
                  <a:srgbClr val="FFFF00"/>
                </a:solidFill>
              </a:rPr>
              <a:t>LANDSCAPE COMPANY FORMING TEAMS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6" descr="Tree Climber Alfre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457200" y="228600"/>
            <a:ext cx="8229600" cy="82232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2400" b="1">
                <a:solidFill>
                  <a:schemeClr val="bg1"/>
                </a:solidFill>
              </a:rPr>
              <a:t>FACTORS TO TAKE INTO CONSIDERATION</a:t>
            </a:r>
          </a:p>
          <a:p>
            <a:pPr algn="ctr"/>
            <a:r>
              <a:rPr lang="en-US" altLang="en-US" sz="2400" b="1">
                <a:solidFill>
                  <a:schemeClr val="bg1"/>
                </a:solidFill>
              </a:rPr>
              <a:t>AND THAT INFLUENCE THE HISPANIC WORKFORCE</a:t>
            </a:r>
          </a:p>
        </p:txBody>
      </p:sp>
      <p:sp>
        <p:nvSpPr>
          <p:cNvPr id="97285" name="Text Box 5"/>
          <p:cNvSpPr txBox="1">
            <a:spLocks noChangeArrowheads="1"/>
          </p:cNvSpPr>
          <p:nvPr/>
        </p:nvSpPr>
        <p:spPr bwMode="auto">
          <a:xfrm>
            <a:off x="914400" y="1524000"/>
            <a:ext cx="7207250" cy="915988"/>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b="1">
                <a:solidFill>
                  <a:srgbClr val="FFFF00"/>
                </a:solidFill>
              </a:rPr>
              <a:t>HOW CULTURE, EDUCATION RELIGION AND OTHER FACTORS </a:t>
            </a:r>
          </a:p>
          <a:p>
            <a:pPr algn="ctr"/>
            <a:r>
              <a:rPr lang="en-US" altLang="en-US" b="1">
                <a:solidFill>
                  <a:srgbClr val="FFFF00"/>
                </a:solidFill>
              </a:rPr>
              <a:t>INFLUENCE THE MANAGEMENT OF HISPANIC </a:t>
            </a:r>
          </a:p>
          <a:p>
            <a:pPr algn="ctr"/>
            <a:r>
              <a:rPr lang="en-US" altLang="en-US" b="1">
                <a:solidFill>
                  <a:srgbClr val="FFFF00"/>
                </a:solidFill>
              </a:rPr>
              <a:t>WORKERS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AUT0009"/>
          <p:cNvPicPr>
            <a:picLocks noChangeAspect="1" noChangeArrowheads="1"/>
          </p:cNvPicPr>
          <p:nvPr/>
        </p:nvPicPr>
        <p:blipFill>
          <a:blip r:embed="rId2">
            <a:extLst>
              <a:ext uri="{28A0092B-C50C-407E-A947-70E740481C1C}">
                <a14:useLocalDpi xmlns:a14="http://schemas.microsoft.com/office/drawing/2010/main" val="0"/>
              </a:ext>
            </a:extLst>
          </a:blip>
          <a:srcRect t="2222"/>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03" name="Text Box 3"/>
          <p:cNvSpPr txBox="1">
            <a:spLocks noChangeArrowheads="1"/>
          </p:cNvSpPr>
          <p:nvPr/>
        </p:nvSpPr>
        <p:spPr bwMode="auto">
          <a:xfrm>
            <a:off x="1676400" y="44450"/>
            <a:ext cx="273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600" i="1">
                <a:solidFill>
                  <a:srgbClr val="FFFF00"/>
                </a:solidFill>
                <a:latin typeface="Times New Roman" charset="0"/>
              </a:rPr>
              <a:t>Health Issues</a:t>
            </a:r>
            <a:r>
              <a:rPr lang="en-US" altLang="en-US" sz="2400" i="1">
                <a:solidFill>
                  <a:srgbClr val="FFFF00"/>
                </a:solidFill>
                <a:latin typeface="Times New Roman" charset="0"/>
              </a:rPr>
              <a:t> </a:t>
            </a:r>
          </a:p>
        </p:txBody>
      </p:sp>
      <p:sp>
        <p:nvSpPr>
          <p:cNvPr id="102404" name="Rectangle 4"/>
          <p:cNvSpPr>
            <a:spLocks noChangeArrowheads="1"/>
          </p:cNvSpPr>
          <p:nvPr/>
        </p:nvSpPr>
        <p:spPr bwMode="auto">
          <a:xfrm>
            <a:off x="0" y="6858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ltLang="en-US" sz="2000" b="1">
                <a:latin typeface="Verdana" charset="0"/>
              </a:rPr>
              <a:t>		</a:t>
            </a:r>
            <a:r>
              <a:rPr lang="en-US" altLang="en-US" sz="2000" b="1">
                <a:solidFill>
                  <a:srgbClr val="FFFF00"/>
                </a:solidFill>
                <a:latin typeface="Verdana" charset="0"/>
              </a:rPr>
              <a:t>Health of a Hispanic worker </a:t>
            </a:r>
          </a:p>
          <a:p>
            <a:r>
              <a:rPr lang="en-US" altLang="en-US" sz="2000" b="1">
                <a:solidFill>
                  <a:srgbClr val="FFFF00"/>
                </a:solidFill>
                <a:latin typeface="Verdana" charset="0"/>
              </a:rPr>
              <a:t>		can be influenced by:</a:t>
            </a:r>
          </a:p>
          <a:p>
            <a:r>
              <a:rPr lang="en-US" altLang="en-US" sz="2000">
                <a:solidFill>
                  <a:srgbClr val="FFFF00"/>
                </a:solidFill>
                <a:latin typeface="Verdana" charset="0"/>
              </a:rPr>
              <a:t> </a:t>
            </a:r>
          </a:p>
          <a:p>
            <a:r>
              <a:rPr lang="en-US" altLang="en-US" sz="2000">
                <a:latin typeface="Verdana" charset="0"/>
              </a:rPr>
              <a:t>	</a:t>
            </a:r>
          </a:p>
          <a:p>
            <a:endParaRPr lang="en-US" altLang="en-US" sz="2000">
              <a:latin typeface="Verdana" charset="0"/>
            </a:endParaRPr>
          </a:p>
          <a:p>
            <a:endParaRPr lang="en-US" altLang="en-US" sz="2000">
              <a:latin typeface="Verdana" charset="0"/>
            </a:endParaRPr>
          </a:p>
          <a:p>
            <a:endParaRPr lang="en-US" altLang="en-US" sz="2000">
              <a:latin typeface="Verdana" charset="0"/>
            </a:endParaRPr>
          </a:p>
          <a:p>
            <a:endParaRPr lang="en-US" altLang="en-US" sz="2000">
              <a:latin typeface="Verdana" charset="0"/>
            </a:endParaRPr>
          </a:p>
          <a:p>
            <a:endParaRPr lang="en-US" altLang="en-US" sz="2000">
              <a:latin typeface="Verdana" charset="0"/>
            </a:endParaRPr>
          </a:p>
          <a:p>
            <a:endParaRPr lang="en-US" altLang="en-US" sz="2000">
              <a:latin typeface="Verdana" charset="0"/>
            </a:endParaRPr>
          </a:p>
          <a:p>
            <a:r>
              <a:rPr lang="en-US" altLang="en-US" sz="2000">
                <a:latin typeface="Verdana" charset="0"/>
              </a:rPr>
              <a:t>	</a:t>
            </a:r>
            <a:r>
              <a:rPr lang="en-US" altLang="en-US" sz="2000">
                <a:solidFill>
                  <a:srgbClr val="FFFF00"/>
                </a:solidFill>
                <a:latin typeface="Verdana" charset="0"/>
              </a:rPr>
              <a:t>Level of education</a:t>
            </a:r>
          </a:p>
          <a:p>
            <a:r>
              <a:rPr lang="en-US" altLang="en-US" sz="2000">
                <a:solidFill>
                  <a:srgbClr val="FFFF00"/>
                </a:solidFill>
                <a:latin typeface="Verdana" charset="0"/>
              </a:rPr>
              <a:t>	Proximity to health care facilities </a:t>
            </a:r>
          </a:p>
          <a:p>
            <a:r>
              <a:rPr lang="en-US" altLang="en-US" sz="2000">
                <a:solidFill>
                  <a:srgbClr val="FFFF00"/>
                </a:solidFill>
                <a:latin typeface="Verdana" charset="0"/>
              </a:rPr>
              <a:t>	Poverty in their native country </a:t>
            </a:r>
          </a:p>
          <a:p>
            <a:endParaRPr lang="en-US" altLang="en-US" sz="2000">
              <a:solidFill>
                <a:srgbClr val="FFFF00"/>
              </a:solidFill>
              <a:latin typeface="Verdana" charset="0"/>
            </a:endParaRPr>
          </a:p>
          <a:p>
            <a:r>
              <a:rPr lang="en-US" altLang="en-US" sz="2000">
                <a:solidFill>
                  <a:srgbClr val="000099"/>
                </a:solidFill>
                <a:latin typeface="Verdana" charset="0"/>
              </a:rPr>
              <a:t>May affect the current health status of many immigrants. </a:t>
            </a:r>
            <a:endParaRPr lang="en-US" altLang="en-US" sz="4400">
              <a:solidFill>
                <a:srgbClr val="000099"/>
              </a:solidFill>
              <a:latin typeface="Times New Roman" charset="0"/>
            </a:endParaRPr>
          </a:p>
        </p:txBody>
      </p:sp>
      <p:sp>
        <p:nvSpPr>
          <p:cNvPr id="102405" name="Text Box 5"/>
          <p:cNvSpPr txBox="1">
            <a:spLocks noChangeArrowheads="1"/>
          </p:cNvSpPr>
          <p:nvPr/>
        </p:nvSpPr>
        <p:spPr bwMode="auto">
          <a:xfrm>
            <a:off x="61913" y="6019800"/>
            <a:ext cx="8050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i="1">
                <a:solidFill>
                  <a:srgbClr val="FFFF00"/>
                </a:solidFill>
                <a:effectLst>
                  <a:outerShdw blurRad="38100" dist="38100" dir="2700000" algn="tl">
                    <a:srgbClr val="000000"/>
                  </a:outerShdw>
                </a:effectLst>
                <a:latin typeface="Times New Roman" charset="0"/>
              </a:rPr>
              <a:t>The Health System is very different in the US than in many Latin</a:t>
            </a:r>
          </a:p>
          <a:p>
            <a:r>
              <a:rPr lang="en-US" altLang="en-US" sz="2400" i="1">
                <a:solidFill>
                  <a:srgbClr val="FFFF00"/>
                </a:solidFill>
                <a:effectLst>
                  <a:outerShdw blurRad="38100" dist="38100" dir="2700000" algn="tl">
                    <a:srgbClr val="000000"/>
                  </a:outerShdw>
                </a:effectLst>
                <a:latin typeface="Times New Roman" charset="0"/>
              </a:rPr>
              <a:t>American Countries.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1828800" y="0"/>
            <a:ext cx="9144000" cy="2511425"/>
            <a:chOff x="0" y="0"/>
            <a:chExt cx="3431" cy="1438"/>
          </a:xfrm>
        </p:grpSpPr>
        <p:sp>
          <p:nvSpPr>
            <p:cNvPr id="103427" name="Rectangle 3"/>
            <p:cNvSpPr>
              <a:spLocks noChangeArrowheads="1"/>
            </p:cNvSpPr>
            <p:nvPr/>
          </p:nvSpPr>
          <p:spPr bwMode="auto">
            <a:xfrm>
              <a:off x="0" y="0"/>
              <a:ext cx="3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103428" name="Group 4"/>
            <p:cNvGrpSpPr>
              <a:grpSpLocks/>
            </p:cNvGrpSpPr>
            <p:nvPr/>
          </p:nvGrpSpPr>
          <p:grpSpPr bwMode="auto">
            <a:xfrm>
              <a:off x="0" y="0"/>
              <a:ext cx="2273" cy="1438"/>
              <a:chOff x="0" y="0"/>
              <a:chExt cx="2273" cy="1438"/>
            </a:xfrm>
          </p:grpSpPr>
          <p:sp>
            <p:nvSpPr>
              <p:cNvPr id="103429" name="Rectangle 5"/>
              <p:cNvSpPr>
                <a:spLocks noChangeArrowheads="1"/>
              </p:cNvSpPr>
              <p:nvPr/>
            </p:nvSpPr>
            <p:spPr bwMode="auto">
              <a:xfrm>
                <a:off x="0" y="0"/>
                <a:ext cx="227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3430" name="Rectangle 6"/>
              <p:cNvSpPr>
                <a:spLocks noChangeArrowheads="1"/>
              </p:cNvSpPr>
              <p:nvPr/>
            </p:nvSpPr>
            <p:spPr bwMode="auto">
              <a:xfrm>
                <a:off x="0" y="0"/>
                <a:ext cx="2273" cy="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tLang="en-US" sz="2400">
                  <a:latin typeface="Times New Roman" charset="0"/>
                </a:endParaRPr>
              </a:p>
            </p:txBody>
          </p:sp>
        </p:grpSp>
      </p:grpSp>
      <p:grpSp>
        <p:nvGrpSpPr>
          <p:cNvPr id="103431" name="Group 7"/>
          <p:cNvGrpSpPr>
            <a:grpSpLocks/>
          </p:cNvGrpSpPr>
          <p:nvPr/>
        </p:nvGrpSpPr>
        <p:grpSpPr bwMode="auto">
          <a:xfrm>
            <a:off x="76200" y="76200"/>
            <a:ext cx="13258800" cy="6477000"/>
            <a:chOff x="0" y="0"/>
            <a:chExt cx="3431" cy="1406"/>
          </a:xfrm>
        </p:grpSpPr>
        <p:sp>
          <p:nvSpPr>
            <p:cNvPr id="103432" name="Rectangle 8"/>
            <p:cNvSpPr>
              <a:spLocks noChangeArrowheads="1"/>
            </p:cNvSpPr>
            <p:nvPr/>
          </p:nvSpPr>
          <p:spPr bwMode="auto">
            <a:xfrm>
              <a:off x="0" y="0"/>
              <a:ext cx="34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103433" name="Group 9"/>
            <p:cNvGrpSpPr>
              <a:grpSpLocks/>
            </p:cNvGrpSpPr>
            <p:nvPr/>
          </p:nvGrpSpPr>
          <p:grpSpPr bwMode="auto">
            <a:xfrm>
              <a:off x="0" y="0"/>
              <a:ext cx="2273" cy="1406"/>
              <a:chOff x="0" y="0"/>
              <a:chExt cx="2273" cy="1406"/>
            </a:xfrm>
          </p:grpSpPr>
          <p:sp>
            <p:nvSpPr>
              <p:cNvPr id="103434" name="Rectangle 10"/>
              <p:cNvSpPr>
                <a:spLocks noChangeArrowheads="1"/>
              </p:cNvSpPr>
              <p:nvPr/>
            </p:nvSpPr>
            <p:spPr bwMode="auto">
              <a:xfrm>
                <a:off x="0" y="0"/>
                <a:ext cx="227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3435" name="Rectangle 11"/>
              <p:cNvSpPr>
                <a:spLocks noChangeArrowheads="1"/>
              </p:cNvSpPr>
              <p:nvPr/>
            </p:nvSpPr>
            <p:spPr bwMode="auto">
              <a:xfrm>
                <a:off x="0" y="0"/>
                <a:ext cx="2273" cy="1406"/>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r>
                  <a:rPr lang="en-US" altLang="en-US" sz="2400" b="1">
                    <a:solidFill>
                      <a:srgbClr val="FFFF00"/>
                    </a:solidFill>
                    <a:ea typeface="Arial" charset="0"/>
                    <a:cs typeface="Arial" charset="0"/>
                  </a:rPr>
                  <a:t>Mexico's Health System</a:t>
                </a:r>
                <a:r>
                  <a:rPr lang="en-US" altLang="en-US" sz="2400">
                    <a:solidFill>
                      <a:srgbClr val="FFFF00"/>
                    </a:solidFill>
                    <a:ea typeface="Arial" charset="0"/>
                    <a:cs typeface="Arial" charset="0"/>
                  </a:rPr>
                  <a:t> has evolved into a combination of socialized and privatized medicine. </a:t>
                </a:r>
              </a:p>
              <a:p>
                <a:endParaRPr lang="en-US" altLang="en-US" sz="2400">
                  <a:solidFill>
                    <a:srgbClr val="FFFF00"/>
                  </a:solidFill>
                  <a:ea typeface="Arial" charset="0"/>
                  <a:cs typeface="Arial" charset="0"/>
                </a:endParaRPr>
              </a:p>
              <a:p>
                <a:pPr eaLnBrk="0" hangingPunct="0">
                  <a:buFontTx/>
                  <a:buAutoNum type="arabicPeriod"/>
                </a:pPr>
                <a:r>
                  <a:rPr lang="en-US" altLang="en-US" sz="2400">
                    <a:solidFill>
                      <a:schemeClr val="bg1"/>
                    </a:solidFill>
                    <a:ea typeface="Arial" charset="0"/>
                    <a:cs typeface="Arial" charset="0"/>
                  </a:rPr>
                  <a:t>The Social Security institutions (43%),</a:t>
                </a:r>
                <a:r>
                  <a:rPr lang="en-US" altLang="en-US" sz="2400">
                    <a:solidFill>
                      <a:srgbClr val="FFFF00"/>
                    </a:solidFill>
                    <a:ea typeface="Arial" charset="0"/>
                    <a:cs typeface="Arial" charset="0"/>
                  </a:rPr>
                  <a:t> which include the Mexican Social Security Institute (IMSS) and the Social Security Institute for Government Employees (12.5% of income).</a:t>
                </a:r>
              </a:p>
              <a:p>
                <a:pPr eaLnBrk="0" hangingPunct="0"/>
                <a:endParaRPr lang="en-US" altLang="en-US" sz="2400">
                  <a:solidFill>
                    <a:schemeClr val="tx2"/>
                  </a:solidFill>
                  <a:ea typeface="Arial" charset="0"/>
                  <a:cs typeface="Arial" charset="0"/>
                </a:endParaRPr>
              </a:p>
              <a:p>
                <a:pPr eaLnBrk="0" hangingPunct="0"/>
                <a:r>
                  <a:rPr lang="en-US" altLang="en-US" sz="2400">
                    <a:solidFill>
                      <a:schemeClr val="bg1"/>
                    </a:solidFill>
                    <a:ea typeface="Arial" charset="0"/>
                    <a:cs typeface="Arial" charset="0"/>
                  </a:rPr>
                  <a:t>2.</a:t>
                </a:r>
                <a:r>
                  <a:rPr lang="en-US" altLang="en-US" sz="2400">
                    <a:solidFill>
                      <a:schemeClr val="tx2"/>
                    </a:solidFill>
                    <a:ea typeface="Arial" charset="0"/>
                    <a:cs typeface="Arial" charset="0"/>
                  </a:rPr>
                  <a:t>  </a:t>
                </a:r>
                <a:r>
                  <a:rPr lang="en-US" altLang="en-US" sz="2400">
                    <a:solidFill>
                      <a:schemeClr val="bg1"/>
                    </a:solidFill>
                    <a:ea typeface="Arial" charset="0"/>
                    <a:cs typeface="Arial" charset="0"/>
                  </a:rPr>
                  <a:t>Secretary of Health (SSA), which provides the Public Health services. </a:t>
                </a:r>
              </a:p>
              <a:p>
                <a:pPr eaLnBrk="0" hangingPunct="0"/>
                <a:r>
                  <a:rPr lang="en-US" altLang="en-US" sz="2400">
                    <a:solidFill>
                      <a:srgbClr val="FFFF00"/>
                    </a:solidFill>
                    <a:ea typeface="Arial" charset="0"/>
                    <a:cs typeface="Arial" charset="0"/>
                  </a:rPr>
                  <a:t>	</a:t>
                </a:r>
              </a:p>
              <a:p>
                <a:pPr eaLnBrk="0" hangingPunct="0"/>
                <a:r>
                  <a:rPr lang="en-US" altLang="en-US" sz="2400">
                    <a:solidFill>
                      <a:srgbClr val="FFFF00"/>
                    </a:solidFill>
                    <a:ea typeface="Arial" charset="0"/>
                    <a:cs typeface="Arial" charset="0"/>
                  </a:rPr>
                  <a:t>The employees in the </a:t>
                </a:r>
                <a:r>
                  <a:rPr lang="en-US" altLang="en-US" sz="2400" b="1">
                    <a:solidFill>
                      <a:srgbClr val="FFFF00"/>
                    </a:solidFill>
                    <a:ea typeface="Arial" charset="0"/>
                    <a:cs typeface="Arial" charset="0"/>
                  </a:rPr>
                  <a:t>private sector</a:t>
                </a:r>
                <a:r>
                  <a:rPr lang="en-US" altLang="en-US" sz="2400">
                    <a:solidFill>
                      <a:srgbClr val="FFFF00"/>
                    </a:solidFill>
                    <a:ea typeface="Arial" charset="0"/>
                    <a:cs typeface="Arial" charset="0"/>
                  </a:rPr>
                  <a:t> and self-employed people are covered by IMSS, which is financed with contributions from employees, employers and the Federal Government.</a:t>
                </a:r>
              </a:p>
              <a:p>
                <a:pPr eaLnBrk="0" hangingPunct="0"/>
                <a:endParaRPr lang="en-US" altLang="en-US" sz="2400">
                  <a:latin typeface="Times New Roman" charset="0"/>
                </a:endParaRPr>
              </a:p>
              <a:p>
                <a:pPr eaLnBrk="0" hangingPunct="0"/>
                <a:r>
                  <a:rPr lang="en-US" altLang="en-US" sz="2400">
                    <a:solidFill>
                      <a:schemeClr val="bg1"/>
                    </a:solidFill>
                    <a:latin typeface="Times New Roman" charset="0"/>
                  </a:rPr>
                  <a:t>3.</a:t>
                </a:r>
                <a:r>
                  <a:rPr lang="en-US" altLang="en-US" sz="2400">
                    <a:solidFill>
                      <a:schemeClr val="tx2"/>
                    </a:solidFill>
                    <a:latin typeface="Times New Roman" charset="0"/>
                  </a:rPr>
                  <a:t>	</a:t>
                </a:r>
                <a:r>
                  <a:rPr lang="en-US" altLang="en-US" sz="2400">
                    <a:solidFill>
                      <a:schemeClr val="bg1"/>
                    </a:solidFill>
                    <a:latin typeface="Tahoma" charset="0"/>
                  </a:rPr>
                  <a:t>Private Sector</a:t>
                </a:r>
              </a:p>
            </p:txBody>
          </p:sp>
        </p:gr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 Box 4"/>
          <p:cNvSpPr txBox="1">
            <a:spLocks noChangeArrowheads="1"/>
          </p:cNvSpPr>
          <p:nvPr/>
        </p:nvSpPr>
        <p:spPr bwMode="auto">
          <a:xfrm>
            <a:off x="2667000" y="307975"/>
            <a:ext cx="340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rgbClr val="FFFF00"/>
                </a:solidFill>
              </a:rPr>
              <a:t>HEALTH INSURANCE </a:t>
            </a:r>
          </a:p>
        </p:txBody>
      </p:sp>
      <p:sp>
        <p:nvSpPr>
          <p:cNvPr id="104453" name="Text Box 5"/>
          <p:cNvSpPr txBox="1">
            <a:spLocks noChangeArrowheads="1"/>
          </p:cNvSpPr>
          <p:nvPr/>
        </p:nvSpPr>
        <p:spPr bwMode="auto">
          <a:xfrm>
            <a:off x="990600" y="1219200"/>
            <a:ext cx="72739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altLang="en-US">
                <a:solidFill>
                  <a:srgbClr val="66FFCC"/>
                </a:solidFill>
              </a:rPr>
              <a:t>FOREING CONCEPT</a:t>
            </a:r>
          </a:p>
          <a:p>
            <a:pPr>
              <a:buFontTx/>
              <a:buChar char="•"/>
            </a:pPr>
            <a:endParaRPr lang="en-US" altLang="en-US">
              <a:solidFill>
                <a:srgbClr val="66FFCC"/>
              </a:solidFill>
            </a:endParaRPr>
          </a:p>
          <a:p>
            <a:pPr>
              <a:buFontTx/>
              <a:buChar char="•"/>
            </a:pPr>
            <a:r>
              <a:rPr lang="en-US" altLang="en-US">
                <a:solidFill>
                  <a:srgbClr val="66FFCC"/>
                </a:solidFill>
              </a:rPr>
              <a:t>NOT AVAILABLE IN MOST CENTROAMERICAN COMPANIES AND</a:t>
            </a:r>
          </a:p>
          <a:p>
            <a:r>
              <a:rPr lang="en-US" altLang="en-US">
                <a:solidFill>
                  <a:srgbClr val="66FFCC"/>
                </a:solidFill>
              </a:rPr>
              <a:t>MEXICO</a:t>
            </a:r>
          </a:p>
          <a:p>
            <a:pPr>
              <a:buFontTx/>
              <a:buChar char="•"/>
            </a:pPr>
            <a:endParaRPr lang="en-US" altLang="en-US">
              <a:solidFill>
                <a:srgbClr val="66FFCC"/>
              </a:solidFill>
            </a:endParaRPr>
          </a:p>
          <a:p>
            <a:pPr>
              <a:buFontTx/>
              <a:buChar char="•"/>
            </a:pPr>
            <a:r>
              <a:rPr lang="en-US" altLang="en-US">
                <a:solidFill>
                  <a:srgbClr val="66FFCC"/>
                </a:solidFill>
              </a:rPr>
              <a:t>HARD CONCEPT TO UNDERSTAND</a:t>
            </a:r>
          </a:p>
          <a:p>
            <a:pPr>
              <a:buFontTx/>
              <a:buChar char="•"/>
            </a:pPr>
            <a:endParaRPr lang="en-US" altLang="en-US">
              <a:solidFill>
                <a:srgbClr val="66FFCC"/>
              </a:solidFill>
            </a:endParaRPr>
          </a:p>
          <a:p>
            <a:pPr>
              <a:buFontTx/>
              <a:buChar char="•"/>
            </a:pPr>
            <a:r>
              <a:rPr lang="en-US" altLang="en-US">
                <a:solidFill>
                  <a:srgbClr val="66FFCC"/>
                </a:solidFill>
              </a:rPr>
              <a:t>PAYING FOR A NON EXISTANT SERVICE</a:t>
            </a:r>
          </a:p>
        </p:txBody>
      </p:sp>
      <p:sp>
        <p:nvSpPr>
          <p:cNvPr id="104454" name="Text Box 6"/>
          <p:cNvSpPr txBox="1">
            <a:spLocks noChangeArrowheads="1"/>
          </p:cNvSpPr>
          <p:nvPr/>
        </p:nvSpPr>
        <p:spPr bwMode="auto">
          <a:xfrm>
            <a:off x="990600" y="4191000"/>
            <a:ext cx="5226050" cy="915988"/>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t>USE REAL LIFE EXAMPLES OF BENEFITS</a:t>
            </a:r>
          </a:p>
          <a:p>
            <a:endParaRPr lang="en-US" altLang="en-US"/>
          </a:p>
          <a:p>
            <a:r>
              <a:rPr lang="en-US" altLang="en-US"/>
              <a:t>EXPLAIN BENEFITS USING FAMILY MEMBERS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painting a pool"/>
          <p:cNvPicPr>
            <a:picLocks noChangeAspect="1" noChangeArrowheads="1"/>
          </p:cNvPicPr>
          <p:nvPr/>
        </p:nvPicPr>
        <p:blipFill>
          <a:blip r:embed="rId3">
            <a:extLst>
              <a:ext uri="{28A0092B-C50C-407E-A947-70E740481C1C}">
                <a14:useLocalDpi xmlns:a14="http://schemas.microsoft.com/office/drawing/2010/main" val="0"/>
              </a:ext>
            </a:extLst>
          </a:blip>
          <a:srcRect r="2000"/>
          <a:stretch>
            <a:fillRect/>
          </a:stretch>
        </p:blipFill>
        <p:spPr bwMode="auto">
          <a:xfrm>
            <a:off x="914400" y="1295400"/>
            <a:ext cx="74676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3"/>
          <p:cNvSpPr txBox="1">
            <a:spLocks noChangeArrowheads="1"/>
          </p:cNvSpPr>
          <p:nvPr/>
        </p:nvSpPr>
        <p:spPr bwMode="auto">
          <a:xfrm>
            <a:off x="762000" y="4572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400" b="1">
                <a:solidFill>
                  <a:srgbClr val="FFCC00"/>
                </a:solidFill>
              </a:rPr>
              <a:t>New cultural problems require creative solutions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609600" y="228600"/>
            <a:ext cx="7772400" cy="1143000"/>
          </a:xfrm>
        </p:spPr>
        <p:txBody>
          <a:bodyPr/>
          <a:lstStyle/>
          <a:p>
            <a:r>
              <a:rPr lang="en-US" altLang="en-US">
                <a:solidFill>
                  <a:schemeClr val="bg1"/>
                </a:solidFill>
              </a:rPr>
              <a:t>You are a Latino if you…</a:t>
            </a:r>
          </a:p>
        </p:txBody>
      </p:sp>
      <p:sp>
        <p:nvSpPr>
          <p:cNvPr id="79875" name="Rectangle 3"/>
          <p:cNvSpPr>
            <a:spLocks noGrp="1" noChangeArrowheads="1"/>
          </p:cNvSpPr>
          <p:nvPr>
            <p:ph type="body" sz="half" idx="4294967295"/>
          </p:nvPr>
        </p:nvSpPr>
        <p:spPr>
          <a:xfrm>
            <a:off x="0" y="1600200"/>
            <a:ext cx="3810000" cy="4114800"/>
          </a:xfrm>
        </p:spPr>
        <p:txBody>
          <a:bodyPr/>
          <a:lstStyle/>
          <a:p>
            <a:pPr>
              <a:lnSpc>
                <a:spcPct val="90000"/>
              </a:lnSpc>
              <a:buFontTx/>
              <a:buNone/>
            </a:pPr>
            <a:r>
              <a:rPr lang="en-US" altLang="en-US" sz="2400">
                <a:solidFill>
                  <a:schemeClr val="bg1"/>
                </a:solidFill>
              </a:rPr>
              <a:t>1- use your lips to point something out</a:t>
            </a:r>
          </a:p>
          <a:p>
            <a:pPr>
              <a:lnSpc>
                <a:spcPct val="90000"/>
              </a:lnSpc>
              <a:buFontTx/>
              <a:buNone/>
            </a:pPr>
            <a:r>
              <a:rPr lang="en-US" altLang="en-US" sz="2400">
                <a:solidFill>
                  <a:schemeClr val="bg1"/>
                </a:solidFill>
              </a:rPr>
              <a:t>2- dance “merengue” and salsa without music</a:t>
            </a:r>
          </a:p>
          <a:p>
            <a:pPr>
              <a:lnSpc>
                <a:spcPct val="90000"/>
              </a:lnSpc>
              <a:buFontTx/>
              <a:buNone/>
            </a:pPr>
            <a:r>
              <a:rPr lang="en-US" altLang="en-US" sz="2400">
                <a:solidFill>
                  <a:schemeClr val="bg1"/>
                </a:solidFill>
              </a:rPr>
              <a:t>3- cannot imagine anyone not liking spicy food</a:t>
            </a:r>
          </a:p>
          <a:p>
            <a:pPr>
              <a:lnSpc>
                <a:spcPct val="90000"/>
              </a:lnSpc>
              <a:buFontTx/>
              <a:buNone/>
            </a:pPr>
            <a:r>
              <a:rPr lang="en-US" altLang="en-US" sz="2400">
                <a:solidFill>
                  <a:schemeClr val="bg1"/>
                </a:solidFill>
              </a:rPr>
              <a:t>4- are in a 4 passenger car with 8 people in it and someone is shouting, “Get in. There is room! You fit!</a:t>
            </a:r>
          </a:p>
          <a:p>
            <a:pPr>
              <a:lnSpc>
                <a:spcPct val="90000"/>
              </a:lnSpc>
            </a:pPr>
            <a:endParaRPr lang="en-US" altLang="en-US" sz="2400">
              <a:solidFill>
                <a:schemeClr val="bg1"/>
              </a:solidFill>
            </a:endParaRPr>
          </a:p>
        </p:txBody>
      </p:sp>
      <p:sp>
        <p:nvSpPr>
          <p:cNvPr id="79876" name="Rectangle 4"/>
          <p:cNvSpPr>
            <a:spLocks noGrp="1" noChangeArrowheads="1"/>
          </p:cNvSpPr>
          <p:nvPr>
            <p:ph type="body" sz="half" idx="4294967295"/>
          </p:nvPr>
        </p:nvSpPr>
        <p:spPr>
          <a:xfrm>
            <a:off x="5334000" y="1600200"/>
            <a:ext cx="3810000" cy="4114800"/>
          </a:xfrm>
        </p:spPr>
        <p:txBody>
          <a:bodyPr/>
          <a:lstStyle/>
          <a:p>
            <a:pPr>
              <a:lnSpc>
                <a:spcPct val="90000"/>
              </a:lnSpc>
              <a:buFontTx/>
              <a:buNone/>
            </a:pPr>
            <a:r>
              <a:rPr lang="en-US" altLang="en-US" sz="2400">
                <a:solidFill>
                  <a:schemeClr val="bg1"/>
                </a:solidFill>
              </a:rPr>
              <a:t>5- light a candle to the Virgin Mary on the night of a lotto drawing</a:t>
            </a:r>
          </a:p>
          <a:p>
            <a:pPr>
              <a:lnSpc>
                <a:spcPct val="90000"/>
              </a:lnSpc>
              <a:buFontTx/>
              <a:buNone/>
            </a:pPr>
            <a:r>
              <a:rPr lang="en-US" altLang="en-US" sz="2400">
                <a:solidFill>
                  <a:schemeClr val="bg1"/>
                </a:solidFill>
              </a:rPr>
              <a:t>6- mom packs your “lonchera” every day even though you just turned 32</a:t>
            </a:r>
          </a:p>
          <a:p>
            <a:pPr>
              <a:lnSpc>
                <a:spcPct val="90000"/>
              </a:lnSpc>
              <a:buFontTx/>
              <a:buNone/>
            </a:pPr>
            <a:r>
              <a:rPr lang="en-US" altLang="en-US" sz="2400">
                <a:solidFill>
                  <a:schemeClr val="bg1"/>
                </a:solidFill>
              </a:rPr>
              <a:t>7- don’t need any explanations; you know you are truly a Latino!!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9876">
                                            <p:txEl>
                                              <p:pRg st="0" end="0"/>
                                            </p:txEl>
                                          </p:spTgt>
                                        </p:tgtEl>
                                        <p:attrNameLst>
                                          <p:attrName>style.visibility</p:attrName>
                                        </p:attrNameLst>
                                      </p:cBhvr>
                                      <p:to>
                                        <p:strVal val="visible"/>
                                      </p:to>
                                    </p:set>
                                    <p:anim calcmode="lin" valueType="num">
                                      <p:cBhvr additive="base">
                                        <p:cTn id="31" dur="500" fill="hold"/>
                                        <p:tgtEl>
                                          <p:spTgt spid="79876">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98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9876">
                                            <p:txEl>
                                              <p:pRg st="1" end="1"/>
                                            </p:txEl>
                                          </p:spTgt>
                                        </p:tgtEl>
                                        <p:attrNameLst>
                                          <p:attrName>style.visibility</p:attrName>
                                        </p:attrNameLst>
                                      </p:cBhvr>
                                      <p:to>
                                        <p:strVal val="visible"/>
                                      </p:to>
                                    </p:set>
                                    <p:anim calcmode="lin" valueType="num">
                                      <p:cBhvr additive="base">
                                        <p:cTn id="37" dur="500" fill="hold"/>
                                        <p:tgtEl>
                                          <p:spTgt spid="79876">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98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9876">
                                            <p:txEl>
                                              <p:pRg st="2" end="2"/>
                                            </p:txEl>
                                          </p:spTgt>
                                        </p:tgtEl>
                                        <p:attrNameLst>
                                          <p:attrName>style.visibility</p:attrName>
                                        </p:attrNameLst>
                                      </p:cBhvr>
                                      <p:to>
                                        <p:strVal val="visible"/>
                                      </p:to>
                                    </p:set>
                                    <p:anim calcmode="lin" valueType="num">
                                      <p:cBhvr additive="base">
                                        <p:cTn id="43" dur="500" fill="hold"/>
                                        <p:tgtEl>
                                          <p:spTgt spid="79876">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98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P spid="7987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457200" y="228600"/>
            <a:ext cx="824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b="1">
                <a:solidFill>
                  <a:srgbClr val="FFFF00"/>
                </a:solidFill>
              </a:rPr>
              <a:t>SOME CHARACTERSITICS OF HISPANIC WORKFORCE</a:t>
            </a:r>
          </a:p>
        </p:txBody>
      </p:sp>
      <p:sp>
        <p:nvSpPr>
          <p:cNvPr id="94211" name="Text Box 3"/>
          <p:cNvSpPr txBox="1">
            <a:spLocks noChangeArrowheads="1"/>
          </p:cNvSpPr>
          <p:nvPr/>
        </p:nvSpPr>
        <p:spPr bwMode="auto">
          <a:xfrm>
            <a:off x="381000" y="1066800"/>
            <a:ext cx="8534400"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000">
                <a:solidFill>
                  <a:srgbClr val="FFFF00"/>
                </a:solidFill>
              </a:rPr>
              <a:t>Hispanic/Latino= </a:t>
            </a:r>
          </a:p>
          <a:p>
            <a:r>
              <a:rPr lang="en-US" altLang="en-US" sz="2000">
                <a:solidFill>
                  <a:srgbClr val="FFFF00"/>
                </a:solidFill>
              </a:rPr>
              <a:t>Hispanic (a person from or descending from Spanish speaking countries)</a:t>
            </a:r>
          </a:p>
          <a:p>
            <a:r>
              <a:rPr lang="en-US" altLang="en-US" sz="2000">
                <a:solidFill>
                  <a:srgbClr val="FFFF00"/>
                </a:solidFill>
              </a:rPr>
              <a:t>Latino (a person from Latin America-Geographical)  </a:t>
            </a:r>
          </a:p>
          <a:p>
            <a:endParaRPr lang="en-US" altLang="en-US" sz="2000">
              <a:solidFill>
                <a:srgbClr val="FFFF00"/>
              </a:solidFill>
            </a:endParaRPr>
          </a:p>
          <a:p>
            <a:r>
              <a:rPr lang="en-US" altLang="en-US" sz="2000">
                <a:solidFill>
                  <a:srgbClr val="FFFF00"/>
                </a:solidFill>
              </a:rPr>
              <a:t>Mostly Mexican (60%)</a:t>
            </a:r>
          </a:p>
          <a:p>
            <a:endParaRPr lang="en-US" altLang="en-US" sz="2000">
              <a:solidFill>
                <a:srgbClr val="FFFF00"/>
              </a:solidFill>
            </a:endParaRPr>
          </a:p>
          <a:p>
            <a:r>
              <a:rPr lang="en-US" altLang="en-US" sz="2000">
                <a:solidFill>
                  <a:srgbClr val="FFFF00"/>
                </a:solidFill>
              </a:rPr>
              <a:t>Young (Less than 35 years old)</a:t>
            </a:r>
          </a:p>
          <a:p>
            <a:endParaRPr lang="en-US" altLang="en-US" sz="2000">
              <a:solidFill>
                <a:srgbClr val="FFFF00"/>
              </a:solidFill>
            </a:endParaRPr>
          </a:p>
          <a:p>
            <a:r>
              <a:rPr lang="en-US" altLang="en-US" sz="2000">
                <a:solidFill>
                  <a:srgbClr val="FFFF00"/>
                </a:solidFill>
              </a:rPr>
              <a:t>Hard working</a:t>
            </a:r>
          </a:p>
          <a:p>
            <a:endParaRPr lang="en-US" altLang="en-US" sz="2000">
              <a:solidFill>
                <a:srgbClr val="FFFF00"/>
              </a:solidFill>
            </a:endParaRPr>
          </a:p>
          <a:p>
            <a:r>
              <a:rPr lang="en-US" altLang="en-US" sz="2000">
                <a:solidFill>
                  <a:srgbClr val="FFFF00"/>
                </a:solidFill>
              </a:rPr>
              <a:t>Loyal</a:t>
            </a:r>
          </a:p>
          <a:p>
            <a:endParaRPr lang="en-US" altLang="en-US" sz="2000">
              <a:solidFill>
                <a:srgbClr val="FFFF00"/>
              </a:solidFill>
            </a:endParaRPr>
          </a:p>
          <a:p>
            <a:r>
              <a:rPr lang="en-US" altLang="en-US" sz="2000">
                <a:solidFill>
                  <a:srgbClr val="FFFF00"/>
                </a:solidFill>
              </a:rPr>
              <a:t>Education level is vary variable</a:t>
            </a:r>
          </a:p>
          <a:p>
            <a:endParaRPr lang="en-US" altLang="en-US" sz="2000">
              <a:solidFill>
                <a:srgbClr val="FFFF00"/>
              </a:solidFill>
            </a:endParaRPr>
          </a:p>
          <a:p>
            <a:r>
              <a:rPr lang="en-US" altLang="en-US" sz="2000">
                <a:solidFill>
                  <a:srgbClr val="FFFF00"/>
                </a:solidFill>
              </a:rPr>
              <a:t>Eager to learn</a:t>
            </a:r>
          </a:p>
          <a:p>
            <a:endParaRPr lang="en-US" altLang="en-US" sz="2000">
              <a:solidFill>
                <a:srgbClr val="FFFF00"/>
              </a:solidFill>
            </a:endParaRPr>
          </a:p>
          <a:p>
            <a:r>
              <a:rPr lang="en-US" altLang="en-US" sz="2000">
                <a:solidFill>
                  <a:srgbClr val="FFFF00"/>
                </a:solidFill>
              </a:rPr>
              <a:t>Pleasing</a:t>
            </a:r>
          </a:p>
        </p:txBody>
      </p:sp>
      <p:pic>
        <p:nvPicPr>
          <p:cNvPr id="94213" name="Picture 5" descr="Participants out Perry adobe"/>
          <p:cNvPicPr>
            <a:picLocks noChangeAspect="1" noChangeArrowheads="1"/>
          </p:cNvPicPr>
          <p:nvPr/>
        </p:nvPicPr>
        <p:blipFill>
          <a:blip r:embed="rId2">
            <a:extLst>
              <a:ext uri="{28A0092B-C50C-407E-A947-70E740481C1C}">
                <a14:useLocalDpi xmlns:a14="http://schemas.microsoft.com/office/drawing/2010/main" val="0"/>
              </a:ext>
            </a:extLst>
          </a:blip>
          <a:srcRect t="14035" b="3835"/>
          <a:stretch>
            <a:fillRect/>
          </a:stretch>
        </p:blipFill>
        <p:spPr bwMode="auto">
          <a:xfrm>
            <a:off x="4495800" y="3333750"/>
            <a:ext cx="4495800" cy="3371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6" name="Picture 4" descr="Pan Bimbo adobe"/>
          <p:cNvPicPr>
            <a:picLocks noChangeAspect="1" noChangeArrowheads="1"/>
          </p:cNvPicPr>
          <p:nvPr/>
        </p:nvPicPr>
        <p:blipFill>
          <a:blip r:embed="rId2">
            <a:extLst>
              <a:ext uri="{28A0092B-C50C-407E-A947-70E740481C1C}">
                <a14:useLocalDpi xmlns:a14="http://schemas.microsoft.com/office/drawing/2010/main" val="0"/>
              </a:ext>
            </a:extLst>
          </a:blip>
          <a:srcRect l="4109" t="61386" r="6850" b="8911"/>
          <a:stretch>
            <a:fillRect/>
          </a:stretch>
        </p:blipFill>
        <p:spPr bwMode="auto">
          <a:xfrm>
            <a:off x="1524000" y="2590800"/>
            <a:ext cx="495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5237" name="Picture 5" descr="Pan Bimbo ad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5257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95238" name="Picture 6" descr="4 way stop ad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0" y="0"/>
            <a:ext cx="225425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diamond(in)">
                                      <p:cBhvr>
                                        <p:cTn id="7" dur="2000"/>
                                        <p:tgtEl>
                                          <p:spTgt spid="952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95238"/>
                                        </p:tgtEl>
                                        <p:attrNameLst>
                                          <p:attrName>style.visibility</p:attrName>
                                        </p:attrNameLst>
                                      </p:cBhvr>
                                      <p:to>
                                        <p:strVal val="visible"/>
                                      </p:to>
                                    </p:set>
                                    <p:animEffect transition="in" filter="box(in)">
                                      <p:cBhvr>
                                        <p:cTn id="12" dur="500"/>
                                        <p:tgtEl>
                                          <p:spTgt spid="95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0" name="Picture 4" descr="drive th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2324100" cy="2809875"/>
          </a:xfrm>
          <a:prstGeom prst="rect">
            <a:avLst/>
          </a:prstGeom>
          <a:noFill/>
          <a:extLst>
            <a:ext uri="{909E8E84-426E-40DD-AFC4-6F175D3DCCD1}">
              <a14:hiddenFill xmlns:a14="http://schemas.microsoft.com/office/drawing/2010/main">
                <a:solidFill>
                  <a:srgbClr val="FFFFFF"/>
                </a:solidFill>
              </a14:hiddenFill>
            </a:ext>
          </a:extLst>
        </p:spPr>
      </p:pic>
      <p:pic>
        <p:nvPicPr>
          <p:cNvPr id="96261" name="Picture 5" descr="401-drive-thru-open-right-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8600"/>
            <a:ext cx="4445000" cy="2349500"/>
          </a:xfrm>
          <a:prstGeom prst="rect">
            <a:avLst/>
          </a:prstGeom>
          <a:noFill/>
          <a:extLst>
            <a:ext uri="{909E8E84-426E-40DD-AFC4-6F175D3DCCD1}">
              <a14:hiddenFill xmlns:a14="http://schemas.microsoft.com/office/drawing/2010/main">
                <a:solidFill>
                  <a:srgbClr val="FFFFFF"/>
                </a:solidFill>
              </a14:hiddenFill>
            </a:ext>
          </a:extLst>
        </p:spPr>
      </p:pic>
      <p:pic>
        <p:nvPicPr>
          <p:cNvPr id="96262" name="Picture 6" descr="Fut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276600"/>
            <a:ext cx="2686050" cy="3581400"/>
          </a:xfrm>
          <a:prstGeom prst="rect">
            <a:avLst/>
          </a:prstGeom>
          <a:noFill/>
          <a:extLst>
            <a:ext uri="{909E8E84-426E-40DD-AFC4-6F175D3DCCD1}">
              <a14:hiddenFill xmlns:a14="http://schemas.microsoft.com/office/drawing/2010/main">
                <a:solidFill>
                  <a:srgbClr val="FFFFFF"/>
                </a:solidFill>
              </a14:hiddenFill>
            </a:ext>
          </a:extLst>
        </p:spPr>
      </p:pic>
      <p:sp>
        <p:nvSpPr>
          <p:cNvPr id="96263" name="Text Box 7"/>
          <p:cNvSpPr txBox="1">
            <a:spLocks noChangeArrowheads="1"/>
          </p:cNvSpPr>
          <p:nvPr/>
        </p:nvSpPr>
        <p:spPr bwMode="auto">
          <a:xfrm>
            <a:off x="5334000" y="3810000"/>
            <a:ext cx="307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chemeClr val="bg1"/>
                </a:solidFill>
              </a:rPr>
              <a:t>THIS IS FOOTBALL</a:t>
            </a:r>
          </a:p>
          <a:p>
            <a:r>
              <a:rPr lang="en-US" altLang="en-US">
                <a:solidFill>
                  <a:schemeClr val="bg1"/>
                </a:solidFill>
              </a:rPr>
              <a:t>(FUTBOL) FOR HISPANICS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Text Box 5"/>
          <p:cNvSpPr txBox="1">
            <a:spLocks noChangeArrowheads="1"/>
          </p:cNvSpPr>
          <p:nvPr/>
        </p:nvSpPr>
        <p:spPr bwMode="auto">
          <a:xfrm>
            <a:off x="533400" y="457200"/>
            <a:ext cx="82915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2400">
                <a:solidFill>
                  <a:schemeClr val="bg1"/>
                </a:solidFill>
              </a:rPr>
              <a:t>HISPANIC/LATINO  VS  MEXICAN, GUATEMALIAN ETC…</a:t>
            </a:r>
          </a:p>
          <a:p>
            <a:pPr algn="ctr"/>
            <a:r>
              <a:rPr lang="en-US" altLang="en-US" sz="2400">
                <a:solidFill>
                  <a:schemeClr val="bg1"/>
                </a:solidFill>
              </a:rPr>
              <a:t>(Where they come from)</a:t>
            </a:r>
          </a:p>
        </p:txBody>
      </p:sp>
      <p:pic>
        <p:nvPicPr>
          <p:cNvPr id="66566" name="Picture 6" descr="Latin_America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965575" cy="4953000"/>
          </a:xfrm>
          <a:prstGeom prst="rect">
            <a:avLst/>
          </a:prstGeom>
          <a:noFill/>
          <a:extLst>
            <a:ext uri="{909E8E84-426E-40DD-AFC4-6F175D3DCCD1}">
              <a14:hiddenFill xmlns:a14="http://schemas.microsoft.com/office/drawing/2010/main">
                <a:solidFill>
                  <a:srgbClr val="FFFFFF"/>
                </a:solidFill>
              </a14:hiddenFill>
            </a:ext>
          </a:extLst>
        </p:spPr>
      </p:pic>
      <p:sp>
        <p:nvSpPr>
          <p:cNvPr id="66567" name="Text Box 7"/>
          <p:cNvSpPr txBox="1">
            <a:spLocks noChangeArrowheads="1"/>
          </p:cNvSpPr>
          <p:nvPr/>
        </p:nvSpPr>
        <p:spPr bwMode="auto">
          <a:xfrm>
            <a:off x="4648200" y="1752600"/>
            <a:ext cx="41211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400">
                <a:solidFill>
                  <a:schemeClr val="bg1"/>
                </a:solidFill>
              </a:rPr>
              <a:t>Juntos pero no revueltos</a:t>
            </a:r>
          </a:p>
          <a:p>
            <a:r>
              <a:rPr lang="en-US" altLang="en-US" sz="2400">
                <a:solidFill>
                  <a:schemeClr val="bg1"/>
                </a:solidFill>
              </a:rPr>
              <a:t>(together but not mixed)</a:t>
            </a:r>
          </a:p>
          <a:p>
            <a:endParaRPr lang="en-US" altLang="en-US" sz="2400">
              <a:solidFill>
                <a:schemeClr val="bg1"/>
              </a:solidFill>
            </a:endParaRPr>
          </a:p>
          <a:p>
            <a:r>
              <a:rPr lang="en-US" altLang="en-US" sz="2400">
                <a:solidFill>
                  <a:schemeClr val="bg1"/>
                </a:solidFill>
              </a:rPr>
              <a:t>Own nationality</a:t>
            </a:r>
          </a:p>
          <a:p>
            <a:r>
              <a:rPr lang="en-US" altLang="en-US" sz="2400">
                <a:solidFill>
                  <a:schemeClr val="bg1"/>
                </a:solidFill>
              </a:rPr>
              <a:t>Commonalities </a:t>
            </a:r>
          </a:p>
          <a:p>
            <a:r>
              <a:rPr lang="en-US" altLang="en-US" sz="2400">
                <a:solidFill>
                  <a:schemeClr val="bg1"/>
                </a:solidFill>
              </a:rPr>
              <a:t>Differences in customs</a:t>
            </a:r>
          </a:p>
          <a:p>
            <a:r>
              <a:rPr lang="en-US" altLang="en-US" sz="2400">
                <a:solidFill>
                  <a:schemeClr val="bg1"/>
                </a:solidFill>
              </a:rPr>
              <a:t>Some language regionalisms</a:t>
            </a:r>
          </a:p>
        </p:txBody>
      </p:sp>
      <p:pic>
        <p:nvPicPr>
          <p:cNvPr id="66568" name="Picture 8" descr="Picture 019"/>
          <p:cNvPicPr>
            <a:picLocks noChangeAspect="1" noChangeArrowheads="1"/>
          </p:cNvPicPr>
          <p:nvPr/>
        </p:nvPicPr>
        <p:blipFill>
          <a:blip r:embed="rId3">
            <a:extLst>
              <a:ext uri="{28A0092B-C50C-407E-A947-70E740481C1C}">
                <a14:useLocalDpi xmlns:a14="http://schemas.microsoft.com/office/drawing/2010/main" val="0"/>
              </a:ext>
            </a:extLst>
          </a:blip>
          <a:srcRect r="4973"/>
          <a:stretch>
            <a:fillRect/>
          </a:stretch>
        </p:blipFill>
        <p:spPr bwMode="auto">
          <a:xfrm>
            <a:off x="5867400" y="4572000"/>
            <a:ext cx="1027113"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Participants out Perry adobe"/>
          <p:cNvPicPr>
            <a:picLocks noChangeAspect="1" noChangeArrowheads="1"/>
          </p:cNvPicPr>
          <p:nvPr/>
        </p:nvPicPr>
        <p:blipFill>
          <a:blip r:embed="rId3">
            <a:extLst>
              <a:ext uri="{28A0092B-C50C-407E-A947-70E740481C1C}">
                <a14:useLocalDpi xmlns:a14="http://schemas.microsoft.com/office/drawing/2010/main" val="0"/>
              </a:ext>
            </a:extLst>
          </a:blip>
          <a:srcRect t="14035" b="3835"/>
          <a:stretch>
            <a:fillRect/>
          </a:stretch>
        </p:blipFill>
        <p:spPr bwMode="auto">
          <a:xfrm>
            <a:off x="0" y="0"/>
            <a:ext cx="44958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90115" name="Picture 3" descr="DSCN3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4648200" cy="3505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0116" name="Object 4"/>
          <p:cNvGraphicFramePr>
            <a:graphicFrameLocks noChangeAspect="1"/>
          </p:cNvGraphicFramePr>
          <p:nvPr/>
        </p:nvGraphicFramePr>
        <p:xfrm>
          <a:off x="4419600" y="0"/>
          <a:ext cx="4724400" cy="3352800"/>
        </p:xfrm>
        <a:graphic>
          <a:graphicData uri="http://schemas.openxmlformats.org/presentationml/2006/ole">
            <mc:AlternateContent xmlns:mc="http://schemas.openxmlformats.org/markup-compatibility/2006">
              <mc:Choice xmlns:v="urn:schemas-microsoft-com:vml" Requires="v">
                <p:oleObj spid="_x0000_s90120" name="Photo Editor Photo" r:id="rId5" imgW="9752381" imgH="7314286" progId="MSPhotoEd.3">
                  <p:embed/>
                </p:oleObj>
              </mc:Choice>
              <mc:Fallback>
                <p:oleObj name="Photo Editor Photo" r:id="rId5" imgW="9752381" imgH="7314286"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0"/>
                        <a:ext cx="4724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0117" name="Picture 5" descr="Pesticide training Ma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52800"/>
            <a:ext cx="4495800"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1399</Words>
  <Application>Microsoft Macintosh PowerPoint</Application>
  <PresentationFormat>On-screen Show (4:3)</PresentationFormat>
  <Paragraphs>382</Paragraphs>
  <Slides>44</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53" baseType="lpstr">
      <vt:lpstr>Arial</vt:lpstr>
      <vt:lpstr>Times New Roman</vt:lpstr>
      <vt:lpstr>Arial Black</vt:lpstr>
      <vt:lpstr>Albertus Medium</vt:lpstr>
      <vt:lpstr>Verdana</vt:lpstr>
      <vt:lpstr>Tahoma</vt:lpstr>
      <vt:lpstr>Default Design</vt:lpstr>
      <vt:lpstr>Microsoft PowerPoint Slide</vt:lpstr>
      <vt:lpstr>Microsoft Photo Editor 3.0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are a Latino if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2</cp:revision>
  <dcterms:created xsi:type="dcterms:W3CDTF">2015-09-08T04:24:07Z</dcterms:created>
  <dcterms:modified xsi:type="dcterms:W3CDTF">2015-09-08T04:25:06Z</dcterms:modified>
</cp:coreProperties>
</file>