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9" r:id="rId1"/>
  </p:sldMasterIdLst>
  <p:notesMasterIdLst>
    <p:notesMasterId r:id="rId153"/>
  </p:notesMasterIdLst>
  <p:sldIdLst>
    <p:sldId id="336" r:id="rId2"/>
    <p:sldId id="337" r:id="rId3"/>
    <p:sldId id="338" r:id="rId4"/>
    <p:sldId id="258" r:id="rId5"/>
    <p:sldId id="422"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412"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20" r:id="rId68"/>
    <p:sldId id="319" r:id="rId69"/>
    <p:sldId id="321" r:id="rId70"/>
    <p:sldId id="322" r:id="rId71"/>
    <p:sldId id="323" r:id="rId72"/>
    <p:sldId id="324" r:id="rId73"/>
    <p:sldId id="325" r:id="rId74"/>
    <p:sldId id="326" r:id="rId75"/>
    <p:sldId id="327" r:id="rId76"/>
    <p:sldId id="328" r:id="rId77"/>
    <p:sldId id="329" r:id="rId78"/>
    <p:sldId id="330" r:id="rId79"/>
    <p:sldId id="341" r:id="rId80"/>
    <p:sldId id="342" r:id="rId81"/>
    <p:sldId id="343"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415" r:id="rId117"/>
    <p:sldId id="416" r:id="rId118"/>
    <p:sldId id="417" r:id="rId119"/>
    <p:sldId id="418"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5" r:id="rId134"/>
    <p:sldId id="396" r:id="rId135"/>
    <p:sldId id="420" r:id="rId136"/>
    <p:sldId id="397" r:id="rId137"/>
    <p:sldId id="398" r:id="rId138"/>
    <p:sldId id="399" r:id="rId139"/>
    <p:sldId id="400" r:id="rId140"/>
    <p:sldId id="401" r:id="rId141"/>
    <p:sldId id="402" r:id="rId142"/>
    <p:sldId id="403" r:id="rId143"/>
    <p:sldId id="404" r:id="rId144"/>
    <p:sldId id="405" r:id="rId145"/>
    <p:sldId id="406" r:id="rId146"/>
    <p:sldId id="407" r:id="rId147"/>
    <p:sldId id="408" r:id="rId148"/>
    <p:sldId id="409" r:id="rId149"/>
    <p:sldId id="410" r:id="rId150"/>
    <p:sldId id="421" r:id="rId151"/>
    <p:sldId id="411" r:id="rId1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46AF"/>
    <a:srgbClr val="FF9933"/>
    <a:srgbClr val="00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8029" autoAdjust="0"/>
  </p:normalViewPr>
  <p:slideViewPr>
    <p:cSldViewPr>
      <p:cViewPr varScale="1">
        <p:scale>
          <a:sx n="101" d="100"/>
          <a:sy n="101" d="100"/>
        </p:scale>
        <p:origin x="250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notesMaster" Target="notesMasters/notesMaster1.xml"/><Relationship Id="rId154" Type="http://schemas.openxmlformats.org/officeDocument/2006/relationships/presProps" Target="presProps.xml"/><Relationship Id="rId155" Type="http://schemas.openxmlformats.org/officeDocument/2006/relationships/viewProps" Target="viewProps.xml"/><Relationship Id="rId156" Type="http://schemas.openxmlformats.org/officeDocument/2006/relationships/theme" Target="theme/theme1.xml"/><Relationship Id="rId15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870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704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70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70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870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99610B7D-A36F-F74F-9023-38B285520552}" type="slidenum">
              <a:rPr lang="en-US" altLang="en-US"/>
              <a:pPr/>
              <a:t>‹#›</a:t>
            </a:fld>
            <a:endParaRPr lang="en-US" altLang="en-US"/>
          </a:p>
        </p:txBody>
      </p:sp>
    </p:spTree>
    <p:extLst>
      <p:ext uri="{BB962C8B-B14F-4D97-AF65-F5344CB8AC3E}">
        <p14:creationId xmlns:p14="http://schemas.microsoft.com/office/powerpoint/2010/main" val="5922922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AF7F10-54B9-EC40-8CDD-408550EEC010}" type="slidenum">
              <a:rPr lang="en-US" altLang="en-US"/>
              <a:pPr/>
              <a:t>1</a:t>
            </a:fld>
            <a:endParaRPr lang="en-US" altLang="en-US"/>
          </a:p>
        </p:txBody>
      </p:sp>
      <p:sp>
        <p:nvSpPr>
          <p:cNvPr id="171010" name="Rectangle 2"/>
          <p:cNvSpPr>
            <a:spLocks noRot="1" noChangeArrowheads="1" noTextEdit="1"/>
          </p:cNvSpPr>
          <p:nvPr>
            <p:ph type="sldImg"/>
          </p:nvPr>
        </p:nvSpPr>
        <p:spPr>
          <a:xfrm>
            <a:off x="1144588" y="685800"/>
            <a:ext cx="4572000" cy="3429000"/>
          </a:xfrm>
          <a:ln/>
        </p:spPr>
      </p:sp>
      <p:sp>
        <p:nvSpPr>
          <p:cNvPr id="171011" name="Rectangle 3"/>
          <p:cNvSpPr>
            <a:spLocks noGrp="1" noChangeArrowheads="1"/>
          </p:cNvSpPr>
          <p:nvPr>
            <p:ph type="body" idx="1"/>
          </p:nvPr>
        </p:nvSpPr>
        <p:spPr>
          <a:xfrm>
            <a:off x="912813" y="4343400"/>
            <a:ext cx="5032375" cy="4114800"/>
          </a:xfrm>
        </p:spPr>
        <p:txBody>
          <a:bodyPr/>
          <a:lstStyle/>
          <a:p>
            <a:r>
              <a:rPr lang="en-US" altLang="en-US"/>
              <a:t>1. UGA Logo</a:t>
            </a:r>
          </a:p>
        </p:txBody>
      </p:sp>
    </p:spTree>
    <p:extLst>
      <p:ext uri="{BB962C8B-B14F-4D97-AF65-F5344CB8AC3E}">
        <p14:creationId xmlns:p14="http://schemas.microsoft.com/office/powerpoint/2010/main" val="1069814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5B820-03B0-C848-8494-035370EFD26B}" type="slidenum">
              <a:rPr lang="en-US" altLang="en-US"/>
              <a:pPr/>
              <a:t>11</a:t>
            </a:fld>
            <a:endParaRPr lang="en-US" altLang="en-US"/>
          </a:p>
        </p:txBody>
      </p:sp>
      <p:sp>
        <p:nvSpPr>
          <p:cNvPr id="93186" name="Rectangle 2"/>
          <p:cNvSpPr>
            <a:spLocks noRo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ltLang="en-US"/>
              <a:t>When these three factors merge, a disease will develop.  By alternating any one of these factors, a disease can be prevented.  If, for example, the temperature and moisture were changed drastically, a disease may not develop.  A resistant host would prevent disease development, and of course, if there were no disease-causing organism present, a disease would not develop.</a:t>
            </a:r>
          </a:p>
          <a:p>
            <a:endParaRPr lang="en-US" altLang="en-US"/>
          </a:p>
        </p:txBody>
      </p:sp>
    </p:spTree>
    <p:extLst>
      <p:ext uri="{BB962C8B-B14F-4D97-AF65-F5344CB8AC3E}">
        <p14:creationId xmlns:p14="http://schemas.microsoft.com/office/powerpoint/2010/main" val="16826060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E0EE32-CB3A-0D41-9BC7-8A388B80082C}" type="slidenum">
              <a:rPr lang="en-US" altLang="en-US"/>
              <a:pPr/>
              <a:t>102</a:t>
            </a:fld>
            <a:endParaRPr lang="en-US" altLang="en-US"/>
          </a:p>
        </p:txBody>
      </p:sp>
      <p:sp>
        <p:nvSpPr>
          <p:cNvPr id="277506" name="Rectangle 2"/>
          <p:cNvSpPr>
            <a:spLocks noRo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altLang="en-US"/>
              <a:t>The Cowpea Curculio is a black, hump-backed, hardshelled beetle, nearly 1/4 inch long, with a slender snout and prominent round punctures (dimples) on the back.  Larva - whitish, legless grub inside the pods.</a:t>
            </a:r>
          </a:p>
        </p:txBody>
      </p:sp>
    </p:spTree>
    <p:extLst>
      <p:ext uri="{BB962C8B-B14F-4D97-AF65-F5344CB8AC3E}">
        <p14:creationId xmlns:p14="http://schemas.microsoft.com/office/powerpoint/2010/main" val="2422726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BB49A2-3EFF-FA4D-84EA-1B2BCF05B70E}" type="slidenum">
              <a:rPr lang="en-US" altLang="en-US"/>
              <a:pPr/>
              <a:t>103</a:t>
            </a:fld>
            <a:endParaRPr lang="en-US" altLang="en-US"/>
          </a:p>
        </p:txBody>
      </p:sp>
      <p:sp>
        <p:nvSpPr>
          <p:cNvPr id="278530" name="Rectangle 2"/>
          <p:cNvSpPr>
            <a:spLocks noRo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US" altLang="en-US"/>
              <a:t>Adults cause black wart-like stings on surface of pods by feeding and egg-laying activities.</a:t>
            </a:r>
          </a:p>
        </p:txBody>
      </p:sp>
    </p:spTree>
    <p:extLst>
      <p:ext uri="{BB962C8B-B14F-4D97-AF65-F5344CB8AC3E}">
        <p14:creationId xmlns:p14="http://schemas.microsoft.com/office/powerpoint/2010/main" val="2473329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146742-9006-7E45-9855-40F193EBA891}" type="slidenum">
              <a:rPr lang="en-US" altLang="en-US"/>
              <a:pPr/>
              <a:t>104</a:t>
            </a:fld>
            <a:endParaRPr lang="en-US" altLang="en-US"/>
          </a:p>
        </p:txBody>
      </p:sp>
      <p:sp>
        <p:nvSpPr>
          <p:cNvPr id="279554" name="Rectangle 2"/>
          <p:cNvSpPr>
            <a:spLocks noRot="1"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n-US" altLang="en-US"/>
              <a:t>Larvae develop from eggs deposited inside pods.</a:t>
            </a:r>
          </a:p>
        </p:txBody>
      </p:sp>
    </p:spTree>
    <p:extLst>
      <p:ext uri="{BB962C8B-B14F-4D97-AF65-F5344CB8AC3E}">
        <p14:creationId xmlns:p14="http://schemas.microsoft.com/office/powerpoint/2010/main" val="15448068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07CAF-88E0-B044-BC40-67A61DB4BE04}" type="slidenum">
              <a:rPr lang="en-US" altLang="en-US"/>
              <a:pPr/>
              <a:t>105</a:t>
            </a:fld>
            <a:endParaRPr lang="en-US" altLang="en-US"/>
          </a:p>
        </p:txBody>
      </p:sp>
      <p:sp>
        <p:nvSpPr>
          <p:cNvPr id="280578" name="Rectangle 2"/>
          <p:cNvSpPr>
            <a:spLocks noRot="1" noChangeArrowheads="1" noTextEdit="1"/>
          </p:cNvSpPr>
          <p:nvPr>
            <p:ph type="sldImg"/>
          </p:nvPr>
        </p:nvSpPr>
        <p:spPr>
          <a:ln/>
        </p:spPr>
      </p:sp>
      <p:sp>
        <p:nvSpPr>
          <p:cNvPr id="280579" name="Rectangle 3"/>
          <p:cNvSpPr>
            <a:spLocks noGrp="1" noChangeArrowheads="1"/>
          </p:cNvSpPr>
          <p:nvPr>
            <p:ph type="body" idx="1"/>
          </p:nvPr>
        </p:nvSpPr>
        <p:spPr/>
        <p:txBody>
          <a:bodyPr/>
          <a:lstStyle/>
          <a:p>
            <a:r>
              <a:rPr lang="en-US" altLang="en-US"/>
              <a:t>The Mexican bean beetle is a coppery-brown rounded beetle about 1/4 inch long, with sixteen black spots on the back.  Adult spends the winter in rubbish and weeds.  Young - yellowish, soft-bodied and fuzzy.  Clusters of yellow eggs are laid under the leaves.</a:t>
            </a:r>
          </a:p>
        </p:txBody>
      </p:sp>
    </p:spTree>
    <p:extLst>
      <p:ext uri="{BB962C8B-B14F-4D97-AF65-F5344CB8AC3E}">
        <p14:creationId xmlns:p14="http://schemas.microsoft.com/office/powerpoint/2010/main" val="4910491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8DA87-F1B5-4D41-B988-DAA27862B4FB}" type="slidenum">
              <a:rPr lang="en-US" altLang="en-US"/>
              <a:pPr/>
              <a:t>106</a:t>
            </a:fld>
            <a:endParaRPr lang="en-US" altLang="en-US"/>
          </a:p>
        </p:txBody>
      </p:sp>
      <p:sp>
        <p:nvSpPr>
          <p:cNvPr id="281602" name="Rectangle 2"/>
          <p:cNvSpPr>
            <a:spLocks noRot="1" noChangeArrowheads="1" noTextEdit="1"/>
          </p:cNvSpPr>
          <p:nvPr>
            <p:ph type="sldImg"/>
          </p:nvPr>
        </p:nvSpPr>
        <p:spPr>
          <a:ln/>
        </p:spPr>
      </p:sp>
      <p:sp>
        <p:nvSpPr>
          <p:cNvPr id="281603" name="Rectangle 3"/>
          <p:cNvSpPr>
            <a:spLocks noGrp="1" noChangeArrowheads="1"/>
          </p:cNvSpPr>
          <p:nvPr>
            <p:ph type="body" idx="1"/>
          </p:nvPr>
        </p:nvSpPr>
        <p:spPr/>
        <p:txBody>
          <a:bodyPr/>
          <a:lstStyle/>
          <a:p>
            <a:r>
              <a:rPr lang="en-US" altLang="en-US"/>
              <a:t>Leaves appear lacy from adults and young chewing on the undersides.</a:t>
            </a:r>
          </a:p>
        </p:txBody>
      </p:sp>
    </p:spTree>
    <p:extLst>
      <p:ext uri="{BB962C8B-B14F-4D97-AF65-F5344CB8AC3E}">
        <p14:creationId xmlns:p14="http://schemas.microsoft.com/office/powerpoint/2010/main" val="2835598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EDE214-8160-6E4A-B23B-58563A2D757E}" type="slidenum">
              <a:rPr lang="en-US" altLang="en-US"/>
              <a:pPr/>
              <a:t>107</a:t>
            </a:fld>
            <a:endParaRPr lang="en-US" altLang="en-US"/>
          </a:p>
        </p:txBody>
      </p:sp>
      <p:sp>
        <p:nvSpPr>
          <p:cNvPr id="282626" name="Rectangle 2"/>
          <p:cNvSpPr>
            <a:spLocks noRo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n-US" altLang="en-US"/>
              <a:t>Lesser Cornstalk Borers are slender, bluish-green, brown-striped caterpillars about 3/4 inch long when full grown.  These larvae are often found associated with silken tubes beginning at the soil line.  Stand reduction may occur from plant death as a result of larvae boring into stems.  Damage is more severe on dry, sandy soil.</a:t>
            </a:r>
          </a:p>
          <a:p>
            <a:endParaRPr lang="en-US" altLang="en-US"/>
          </a:p>
        </p:txBody>
      </p:sp>
    </p:spTree>
    <p:extLst>
      <p:ext uri="{BB962C8B-B14F-4D97-AF65-F5344CB8AC3E}">
        <p14:creationId xmlns:p14="http://schemas.microsoft.com/office/powerpoint/2010/main" val="5248921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B82FF0-99E3-1441-B1F9-A187F4F2A7B7}" type="slidenum">
              <a:rPr lang="en-US" altLang="en-US"/>
              <a:pPr/>
              <a:t>108</a:t>
            </a:fld>
            <a:endParaRPr lang="en-US" altLang="en-US"/>
          </a:p>
        </p:txBody>
      </p:sp>
      <p:sp>
        <p:nvSpPr>
          <p:cNvPr id="283650" name="Rectangle 2"/>
          <p:cNvSpPr>
            <a:spLocks noRot="1" noChangeArrowheads="1" noTextEdit="1"/>
          </p:cNvSpPr>
          <p:nvPr>
            <p:ph type="sldImg"/>
          </p:nvPr>
        </p:nvSpPr>
        <p:spPr>
          <a:ln/>
        </p:spPr>
      </p:sp>
      <p:sp>
        <p:nvSpPr>
          <p:cNvPr id="283651" name="Rectangle 3"/>
          <p:cNvSpPr>
            <a:spLocks noGrp="1" noChangeArrowheads="1"/>
          </p:cNvSpPr>
          <p:nvPr>
            <p:ph type="body" idx="1"/>
          </p:nvPr>
        </p:nvSpPr>
        <p:spPr/>
        <p:txBody>
          <a:bodyPr/>
          <a:lstStyle/>
          <a:p>
            <a:r>
              <a:rPr lang="en-US" altLang="en-US"/>
              <a:t>Thrips – Adults are extremely small (1/25 inch long); yellow or brown winged insects that are very active.  Nymphs are similar to adults but smaller and wingless.  Thrips often feed on weeds in and around the garden.</a:t>
            </a:r>
          </a:p>
          <a:p>
            <a:endParaRPr lang="en-US" altLang="en-US"/>
          </a:p>
        </p:txBody>
      </p:sp>
    </p:spTree>
    <p:extLst>
      <p:ext uri="{BB962C8B-B14F-4D97-AF65-F5344CB8AC3E}">
        <p14:creationId xmlns:p14="http://schemas.microsoft.com/office/powerpoint/2010/main" val="21470436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46EB9-B7E3-F24C-A94A-EE74CF84A027}" type="slidenum">
              <a:rPr lang="en-US" altLang="en-US"/>
              <a:pPr/>
              <a:t>109</a:t>
            </a:fld>
            <a:endParaRPr lang="en-US" altLang="en-US"/>
          </a:p>
        </p:txBody>
      </p:sp>
      <p:sp>
        <p:nvSpPr>
          <p:cNvPr id="284674" name="Rectangle 2"/>
          <p:cNvSpPr>
            <a:spLocks noRo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altLang="en-US"/>
              <a:t>Adults and larvae suck plant juices and cause whitish blotches and distortion of the leaf.</a:t>
            </a:r>
          </a:p>
        </p:txBody>
      </p:sp>
    </p:spTree>
    <p:extLst>
      <p:ext uri="{BB962C8B-B14F-4D97-AF65-F5344CB8AC3E}">
        <p14:creationId xmlns:p14="http://schemas.microsoft.com/office/powerpoint/2010/main" val="11945352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B0AC2F-AFC1-734D-806C-50DC3D18FE28}" type="slidenum">
              <a:rPr lang="en-US" altLang="en-US"/>
              <a:pPr/>
              <a:t>110</a:t>
            </a:fld>
            <a:endParaRPr lang="en-US" altLang="en-US"/>
          </a:p>
        </p:txBody>
      </p:sp>
      <p:sp>
        <p:nvSpPr>
          <p:cNvPr id="346114" name="Rectangle 2"/>
          <p:cNvSpPr>
            <a:spLocks noRo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7689862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4DF0B7-BC74-0547-BE82-7ECE573D9EEF}" type="slidenum">
              <a:rPr lang="en-US" altLang="en-US"/>
              <a:pPr/>
              <a:t>111</a:t>
            </a:fld>
            <a:endParaRPr lang="en-US" altLang="en-US"/>
          </a:p>
        </p:txBody>
      </p:sp>
      <p:sp>
        <p:nvSpPr>
          <p:cNvPr id="286722" name="Rectangle 2"/>
          <p:cNvSpPr>
            <a:spLocks noRot="1"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en-US" altLang="en-US"/>
              <a:t>Cucumber Beetles - Spotted Cucumber Beetle - Description; Adult - greenish yellow, 12 black spots on wings, black heads; slender, about 1/4 inch long.  Adults overwinter at the base of plants which are not entirely killed down by the frost. The beetles eat holes in the leaves and flowers and carry bacterial wilt.  May attack young seedlings even before they emerge.</a:t>
            </a:r>
          </a:p>
          <a:p>
            <a:endParaRPr lang="en-US" altLang="en-US"/>
          </a:p>
        </p:txBody>
      </p:sp>
    </p:spTree>
    <p:extLst>
      <p:ext uri="{BB962C8B-B14F-4D97-AF65-F5344CB8AC3E}">
        <p14:creationId xmlns:p14="http://schemas.microsoft.com/office/powerpoint/2010/main" val="64796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F835E8-F80E-9145-9A18-EFE85FD2B12B}" type="slidenum">
              <a:rPr lang="en-US" altLang="en-US"/>
              <a:pPr/>
              <a:t>12</a:t>
            </a:fld>
            <a:endParaRPr lang="en-US" altLang="en-US"/>
          </a:p>
        </p:txBody>
      </p:sp>
      <p:sp>
        <p:nvSpPr>
          <p:cNvPr id="94210" name="Rectangle 2"/>
          <p:cNvSpPr>
            <a:spLocks noRo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altLang="en-US"/>
              <a:t>Fungi are simple plants that lack chlorophyll and thus lack the ability to produce their own food.  Fungi are usually microscopic organisms; however, there are some fungi which are quite large such as mushrooms.  Not all fungi are bad.  We depend on penicillin, for example, to produce the antibiotic penicillin used by humans to prevent disease. Most fungi reproduce seed bodies called spores.</a:t>
            </a:r>
          </a:p>
        </p:txBody>
      </p:sp>
    </p:spTree>
    <p:extLst>
      <p:ext uri="{BB962C8B-B14F-4D97-AF65-F5344CB8AC3E}">
        <p14:creationId xmlns:p14="http://schemas.microsoft.com/office/powerpoint/2010/main" val="14951346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C029B-8B48-6C47-AC09-4593F73EF4C6}" type="slidenum">
              <a:rPr lang="en-US" altLang="en-US"/>
              <a:pPr/>
              <a:t>112</a:t>
            </a:fld>
            <a:endParaRPr lang="en-US" altLang="en-US"/>
          </a:p>
        </p:txBody>
      </p:sp>
      <p:sp>
        <p:nvSpPr>
          <p:cNvPr id="288770" name="Rectangle 2"/>
          <p:cNvSpPr>
            <a:spLocks noRo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altLang="en-US"/>
              <a:t>Cucumber Beetles - Striped Cucumber Beetle</a:t>
            </a:r>
          </a:p>
          <a:p>
            <a:r>
              <a:rPr lang="en-US" altLang="en-US"/>
              <a:t>Adults are pale yellow to orange, three black stripes on wings, black heads; about 1/4 inch long.  Larvae are white, brownish at the ends; slender.</a:t>
            </a:r>
          </a:p>
          <a:p>
            <a:r>
              <a:rPr lang="en-US" altLang="en-US"/>
              <a:t>Adults feed on the leaves, stems and fruit and transmit bacterial wilt.  Larvae sometimes feed on underground stems and roots of cucumbers and related plants.</a:t>
            </a:r>
          </a:p>
          <a:p>
            <a:endParaRPr lang="en-US" altLang="en-US"/>
          </a:p>
        </p:txBody>
      </p:sp>
    </p:spTree>
    <p:extLst>
      <p:ext uri="{BB962C8B-B14F-4D97-AF65-F5344CB8AC3E}">
        <p14:creationId xmlns:p14="http://schemas.microsoft.com/office/powerpoint/2010/main" val="4887698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55C3E-2458-E847-A833-C1F3B48C54A7}" type="slidenum">
              <a:rPr lang="en-US" altLang="en-US"/>
              <a:pPr/>
              <a:t>113</a:t>
            </a:fld>
            <a:endParaRPr lang="en-US" altLang="en-US"/>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n-US" altLang="en-US"/>
              <a:t>The pickleworm is a yellowish white caterpillar with dark spots when young;. Older larvae are greenish or coppery; up to 3/4 inch long. Pickleworm overwinters in south Florida and moves northward each year.  Cucumbers, cantaloupes and squash may be seriously injured; watermelons rarely; and pumpkins not at all.  Burrows into buds, blossoms, vines and fruit. The larvae push out small masses of green, sawdust like excrement from holes in the fruit causing rotting and loss of fruit.  Plant as early as the weather will allow</a:t>
            </a:r>
          </a:p>
          <a:p>
            <a:endParaRPr lang="en-US" altLang="en-US"/>
          </a:p>
          <a:p>
            <a:endParaRPr lang="en-US" altLang="en-US"/>
          </a:p>
        </p:txBody>
      </p:sp>
    </p:spTree>
    <p:extLst>
      <p:ext uri="{BB962C8B-B14F-4D97-AF65-F5344CB8AC3E}">
        <p14:creationId xmlns:p14="http://schemas.microsoft.com/office/powerpoint/2010/main" val="6291292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DB5CBF-27CE-A541-84DD-D117B96B296F}" type="slidenum">
              <a:rPr lang="en-US" altLang="en-US"/>
              <a:pPr/>
              <a:t>114</a:t>
            </a:fld>
            <a:endParaRPr lang="en-US" altLang="en-US"/>
          </a:p>
        </p:txBody>
      </p:sp>
      <p:sp>
        <p:nvSpPr>
          <p:cNvPr id="297986" name="Rectangle 2"/>
          <p:cNvSpPr>
            <a:spLocks noRo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altLang="en-US"/>
              <a:t>The squash bug adult is dingy gray-black and nearly an inch long with a narrow head.  Adults and nymphs have a very disagreeable odor when crushed.</a:t>
            </a:r>
          </a:p>
        </p:txBody>
      </p:sp>
    </p:spTree>
    <p:extLst>
      <p:ext uri="{BB962C8B-B14F-4D97-AF65-F5344CB8AC3E}">
        <p14:creationId xmlns:p14="http://schemas.microsoft.com/office/powerpoint/2010/main" val="17132433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9BE3C6-355F-DA41-9F87-D74194F6CF2C}" type="slidenum">
              <a:rPr lang="en-US" altLang="en-US"/>
              <a:pPr/>
              <a:t>115</a:t>
            </a:fld>
            <a:endParaRPr lang="en-US" altLang="en-US"/>
          </a:p>
        </p:txBody>
      </p:sp>
      <p:sp>
        <p:nvSpPr>
          <p:cNvPr id="299010" name="Rectangle 2"/>
          <p:cNvSpPr>
            <a:spLocks noRot="1" noChangeArrowheads="1" noTextEdit="1"/>
          </p:cNvSpPr>
          <p:nvPr>
            <p:ph type="sldImg"/>
          </p:nvPr>
        </p:nvSpPr>
        <p:spPr>
          <a:ln/>
        </p:spPr>
      </p:sp>
      <p:sp>
        <p:nvSpPr>
          <p:cNvPr id="299011" name="Rectangle 3"/>
          <p:cNvSpPr>
            <a:spLocks noGrp="1" noChangeArrowheads="1"/>
          </p:cNvSpPr>
          <p:nvPr>
            <p:ph type="body" idx="1"/>
          </p:nvPr>
        </p:nvSpPr>
        <p:spPr/>
        <p:txBody>
          <a:bodyPr/>
          <a:lstStyle/>
          <a:p>
            <a:r>
              <a:rPr lang="en-US" altLang="en-US"/>
              <a:t>Nymph - Resembles adult in general shape.  Newly hatched nymphs have reddish heads and legs and green bodies.  Later they become darker, the head and legs turning black and the body light to dark gray.</a:t>
            </a:r>
          </a:p>
          <a:p>
            <a:r>
              <a:rPr lang="en-US" altLang="en-US"/>
              <a:t>Damage:  Adults and young suck plant juices.  Young plants can be severely weakened or killed.  Older plants often have one or more runners damaged.  Leaves on damaged runners wilt and become crisp and dark brown.</a:t>
            </a:r>
          </a:p>
        </p:txBody>
      </p:sp>
    </p:spTree>
    <p:extLst>
      <p:ext uri="{BB962C8B-B14F-4D97-AF65-F5344CB8AC3E}">
        <p14:creationId xmlns:p14="http://schemas.microsoft.com/office/powerpoint/2010/main" val="10200932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E42822-AFF7-2C4F-A48B-F7844CCB4202}" type="slidenum">
              <a:rPr lang="en-US" altLang="en-US"/>
              <a:pPr/>
              <a:t>116</a:t>
            </a:fld>
            <a:endParaRPr lang="en-US" altLang="en-US"/>
          </a:p>
        </p:txBody>
      </p:sp>
      <p:sp>
        <p:nvSpPr>
          <p:cNvPr id="302082" name="Rectangle 2"/>
          <p:cNvSpPr>
            <a:spLocks noRo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altLang="en-US"/>
              <a:t>Squash Vine Borer - Description:  Thick, white, wrinkled, brown-headed caterpillars, up to 1 inch long.  Produces yellowish, sawdust-like excrement from holes in the vines.</a:t>
            </a:r>
          </a:p>
          <a:p>
            <a:endParaRPr lang="en-US" altLang="en-US"/>
          </a:p>
        </p:txBody>
      </p:sp>
    </p:spTree>
    <p:extLst>
      <p:ext uri="{BB962C8B-B14F-4D97-AF65-F5344CB8AC3E}">
        <p14:creationId xmlns:p14="http://schemas.microsoft.com/office/powerpoint/2010/main" val="13446432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E862F2-E61A-EC48-A9D8-A8467ED33736}" type="slidenum">
              <a:rPr lang="en-US" altLang="en-US"/>
              <a:pPr/>
              <a:t>117</a:t>
            </a:fld>
            <a:endParaRPr lang="en-US" altLang="en-US"/>
          </a:p>
        </p:txBody>
      </p:sp>
      <p:sp>
        <p:nvSpPr>
          <p:cNvPr id="303106" name="Rectangle 2"/>
          <p:cNvSpPr>
            <a:spLocks noRo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Damage:  Infested vines are often completely girdled and usually become rotten and die beyond the point of attack.  Late in the season, some tunneling in and damage to fruit may occur.</a:t>
            </a:r>
          </a:p>
        </p:txBody>
      </p:sp>
    </p:spTree>
    <p:extLst>
      <p:ext uri="{BB962C8B-B14F-4D97-AF65-F5344CB8AC3E}">
        <p14:creationId xmlns:p14="http://schemas.microsoft.com/office/powerpoint/2010/main" val="14491223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C9716E-ABD8-8F4A-832C-EC6F873B3122}" type="slidenum">
              <a:rPr lang="en-US" altLang="en-US"/>
              <a:pPr/>
              <a:t>119</a:t>
            </a:fld>
            <a:endParaRPr lang="en-US" altLang="en-US"/>
          </a:p>
        </p:txBody>
      </p:sp>
      <p:sp>
        <p:nvSpPr>
          <p:cNvPr id="308226" name="Rectangle 2"/>
          <p:cNvSpPr>
            <a:spLocks noRo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ltLang="en-US"/>
              <a:t>Cabbage maggots can be very destructive pests of early-season plantings of cole crops: cabbage, cauliflower, broccoli, and brussels sprouts. Additional hosts include beet, radish, turnip, and celery. Cabbage Maggot - Description:  Yellowish white; legless larva; blunt at the rear end and pointed at the front; about 1/4 to 1/3 inch long.  The adult fly lays eggs in the soil around the base of the plants, and the eggs hatch into the maggots that burrow down to adjacent roots. Damage:  The maggots are destructive in seed beds and in young transplants. They feed on the roots and stems just below the surface; seedlings wilt, turn yellow and die.  Infested cabbage rarely produces a head.  Maggots are also reported to introduce </a:t>
            </a:r>
          </a:p>
          <a:p>
            <a:endParaRPr lang="en-US" altLang="en-US"/>
          </a:p>
        </p:txBody>
      </p:sp>
    </p:spTree>
    <p:extLst>
      <p:ext uri="{BB962C8B-B14F-4D97-AF65-F5344CB8AC3E}">
        <p14:creationId xmlns:p14="http://schemas.microsoft.com/office/powerpoint/2010/main" val="7873126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A3468-AD89-FA40-B879-26CE81DB8269}" type="slidenum">
              <a:rPr lang="en-US" altLang="en-US"/>
              <a:pPr/>
              <a:t>120</a:t>
            </a:fld>
            <a:endParaRPr lang="en-US" altLang="en-US"/>
          </a:p>
        </p:txBody>
      </p:sp>
      <p:sp>
        <p:nvSpPr>
          <p:cNvPr id="306178" name="Rectangle 2"/>
          <p:cNvSpPr>
            <a:spLocks noRo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ltLang="en-US"/>
              <a:t>Cabbageworms - Cabbage Looper - Description:  Pale green, smooth-skinned worms up to 1 1/4 inches long, which make a loop in the middle portion of the body as they move along the plant.  Brown pupae are attached to one side of a plant leaf during the growing season.</a:t>
            </a:r>
          </a:p>
          <a:p>
            <a:endParaRPr lang="en-US" altLang="en-US"/>
          </a:p>
        </p:txBody>
      </p:sp>
    </p:spTree>
    <p:extLst>
      <p:ext uri="{BB962C8B-B14F-4D97-AF65-F5344CB8AC3E}">
        <p14:creationId xmlns:p14="http://schemas.microsoft.com/office/powerpoint/2010/main" val="17166232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F59945-147D-A74C-9453-DA8E32A5DEE8}" type="slidenum">
              <a:rPr lang="en-US" altLang="en-US"/>
              <a:pPr/>
              <a:t>121</a:t>
            </a:fld>
            <a:endParaRPr lang="en-US" altLang="en-US"/>
          </a:p>
        </p:txBody>
      </p:sp>
      <p:sp>
        <p:nvSpPr>
          <p:cNvPr id="313346" name="Rectangle 2"/>
          <p:cNvSpPr>
            <a:spLocks noRo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altLang="en-US"/>
              <a:t>Damage:  Large holes are eaten in leaves.  So much leaf tissue may be consumed that plant growth is interfered with.  Larvae may be present in the heads and go unnoticed until cooking.</a:t>
            </a:r>
          </a:p>
          <a:p>
            <a:endParaRPr lang="en-US" altLang="en-US"/>
          </a:p>
        </p:txBody>
      </p:sp>
    </p:spTree>
    <p:extLst>
      <p:ext uri="{BB962C8B-B14F-4D97-AF65-F5344CB8AC3E}">
        <p14:creationId xmlns:p14="http://schemas.microsoft.com/office/powerpoint/2010/main" val="19915313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870FD8-3CFA-A84A-B9BA-5135DF95C552}" type="slidenum">
              <a:rPr lang="en-US" altLang="en-US"/>
              <a:pPr/>
              <a:t>122</a:t>
            </a:fld>
            <a:endParaRPr lang="en-US" altLang="en-US"/>
          </a:p>
        </p:txBody>
      </p:sp>
      <p:sp>
        <p:nvSpPr>
          <p:cNvPr id="314370" name="Rectangle 2"/>
          <p:cNvSpPr>
            <a:spLocks noRot="1" noChangeArrowheads="1" noTextEdit="1"/>
          </p:cNvSpPr>
          <p:nvPr>
            <p:ph type="sldImg"/>
          </p:nvPr>
        </p:nvSpPr>
        <p:spPr>
          <a:ln/>
        </p:spPr>
      </p:sp>
      <p:sp>
        <p:nvSpPr>
          <p:cNvPr id="314371" name="Rectangle 3"/>
          <p:cNvSpPr>
            <a:spLocks noGrp="1" noChangeArrowheads="1"/>
          </p:cNvSpPr>
          <p:nvPr>
            <p:ph type="body" idx="1"/>
          </p:nvPr>
        </p:nvSpPr>
        <p:spPr/>
        <p:txBody>
          <a:bodyPr/>
          <a:lstStyle/>
          <a:p>
            <a:r>
              <a:rPr lang="en-US" altLang="en-US"/>
              <a:t>What to do:  It is very important to control these larvae while small, as the larger ones are quite difficult to control.  Conventional chemical insecticides often fail.  Applications of </a:t>
            </a:r>
            <a:r>
              <a:rPr lang="en-US" altLang="en-US" u="sng"/>
              <a:t>Bacillus </a:t>
            </a:r>
            <a:r>
              <a:rPr lang="en-US" altLang="en-US"/>
              <a:t> </a:t>
            </a:r>
            <a:r>
              <a:rPr lang="en-US" altLang="en-US" u="sng"/>
              <a:t>thuringiensis</a:t>
            </a:r>
            <a:r>
              <a:rPr lang="en-US" altLang="en-US"/>
              <a:t> (Dipel or Thuricide) are usually needed to keep populations under control.</a:t>
            </a:r>
          </a:p>
        </p:txBody>
      </p:sp>
    </p:spTree>
    <p:extLst>
      <p:ext uri="{BB962C8B-B14F-4D97-AF65-F5344CB8AC3E}">
        <p14:creationId xmlns:p14="http://schemas.microsoft.com/office/powerpoint/2010/main" val="986487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8CFD42-7717-9044-8F39-DC6337171724}" type="slidenum">
              <a:rPr lang="en-US" altLang="en-US"/>
              <a:pPr/>
              <a:t>13</a:t>
            </a:fld>
            <a:endParaRPr lang="en-US" altLang="en-US"/>
          </a:p>
        </p:txBody>
      </p:sp>
      <p:sp>
        <p:nvSpPr>
          <p:cNvPr id="95234" name="Rectangle 2"/>
          <p:cNvSpPr>
            <a:spLocks noRo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US" altLang="en-US"/>
              <a:t>Fungi cause diseases affecting the roots of plants.  They also cause diseases which affect the leaves of plants.  A common fungus disease on snapbeans is known as bean rust.  If left uncontrolled, this disease can defoliate the plant in a few days.</a:t>
            </a:r>
          </a:p>
          <a:p>
            <a:endParaRPr lang="en-US" altLang="en-US"/>
          </a:p>
        </p:txBody>
      </p:sp>
    </p:spTree>
    <p:extLst>
      <p:ext uri="{BB962C8B-B14F-4D97-AF65-F5344CB8AC3E}">
        <p14:creationId xmlns:p14="http://schemas.microsoft.com/office/powerpoint/2010/main" val="10213879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F7201-5865-1F46-AB56-FA0AD6A586C6}" type="slidenum">
              <a:rPr lang="en-US" altLang="en-US"/>
              <a:pPr/>
              <a:t>123</a:t>
            </a:fld>
            <a:endParaRPr lang="en-US" altLang="en-US"/>
          </a:p>
        </p:txBody>
      </p:sp>
      <p:sp>
        <p:nvSpPr>
          <p:cNvPr id="315394" name="Rectangle 2"/>
          <p:cNvSpPr>
            <a:spLocks noRot="1" noChangeArrowheads="1" noTextEdit="1"/>
          </p:cNvSpPr>
          <p:nvPr>
            <p:ph type="sldImg"/>
          </p:nvPr>
        </p:nvSpPr>
        <p:spPr>
          <a:ln/>
        </p:spPr>
      </p:sp>
      <p:sp>
        <p:nvSpPr>
          <p:cNvPr id="315395" name="Rectangle 3"/>
          <p:cNvSpPr>
            <a:spLocks noGrp="1" noChangeArrowheads="1"/>
          </p:cNvSpPr>
          <p:nvPr>
            <p:ph type="body" idx="1"/>
          </p:nvPr>
        </p:nvSpPr>
        <p:spPr/>
        <p:txBody>
          <a:bodyPr/>
          <a:lstStyle/>
          <a:p>
            <a:r>
              <a:rPr lang="en-US" altLang="en-US"/>
              <a:t>Cabbageworm - Diamondback Moth Caterpillar.  Description:  Greenish-yellow with black hairs; slightly pointed at both ends; wiggles rapidly when disturbed and hangs from a silk thread; about 1/3 inch long.</a:t>
            </a:r>
          </a:p>
        </p:txBody>
      </p:sp>
    </p:spTree>
    <p:extLst>
      <p:ext uri="{BB962C8B-B14F-4D97-AF65-F5344CB8AC3E}">
        <p14:creationId xmlns:p14="http://schemas.microsoft.com/office/powerpoint/2010/main" val="13196240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257FF2-0C99-634C-85DF-1CD652626311}" type="slidenum">
              <a:rPr lang="en-US" altLang="en-US"/>
              <a:pPr/>
              <a:t>124</a:t>
            </a:fld>
            <a:endParaRPr lang="en-US" altLang="en-US"/>
          </a:p>
        </p:txBody>
      </p:sp>
      <p:sp>
        <p:nvSpPr>
          <p:cNvPr id="316418" name="Rectangle 2"/>
          <p:cNvSpPr>
            <a:spLocks noRot="1" noChangeArrowheads="1" noTextEdit="1"/>
          </p:cNvSpPr>
          <p:nvPr>
            <p:ph type="sldImg"/>
          </p:nvPr>
        </p:nvSpPr>
        <p:spPr>
          <a:ln/>
        </p:spPr>
      </p:sp>
      <p:sp>
        <p:nvSpPr>
          <p:cNvPr id="316419" name="Rectangle 3"/>
          <p:cNvSpPr>
            <a:spLocks noGrp="1" noChangeArrowheads="1"/>
          </p:cNvSpPr>
          <p:nvPr>
            <p:ph type="body" idx="1"/>
          </p:nvPr>
        </p:nvSpPr>
        <p:spPr/>
        <p:txBody>
          <a:bodyPr/>
          <a:lstStyle/>
          <a:p>
            <a:r>
              <a:rPr lang="en-US" altLang="en-US"/>
              <a:t>Diamondback Moth Caterpillar overwinters as a pupa in the leaves of the host plant.  Damage:  Larvae chew holes in all parts of the plants, but prefer bud area.  What to do:  Clean up old plants after harvest to destroy pupae.  Apply a recommended insecticide.</a:t>
            </a:r>
          </a:p>
          <a:p>
            <a:endParaRPr lang="en-US" altLang="en-US"/>
          </a:p>
        </p:txBody>
      </p:sp>
    </p:spTree>
    <p:extLst>
      <p:ext uri="{BB962C8B-B14F-4D97-AF65-F5344CB8AC3E}">
        <p14:creationId xmlns:p14="http://schemas.microsoft.com/office/powerpoint/2010/main" val="18571639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11272B-0F6E-7048-9F36-2C8261263F27}" type="slidenum">
              <a:rPr lang="en-US" altLang="en-US"/>
              <a:pPr/>
              <a:t>126</a:t>
            </a:fld>
            <a:endParaRPr lang="en-US" altLang="en-US"/>
          </a:p>
        </p:txBody>
      </p:sp>
      <p:sp>
        <p:nvSpPr>
          <p:cNvPr id="318466" name="Rectangle 2"/>
          <p:cNvSpPr>
            <a:spLocks noRot="1" noChangeArrowheads="1" noTextEdit="1"/>
          </p:cNvSpPr>
          <p:nvPr>
            <p:ph type="sldImg"/>
          </p:nvPr>
        </p:nvSpPr>
        <p:spPr>
          <a:ln/>
        </p:spPr>
      </p:sp>
      <p:sp>
        <p:nvSpPr>
          <p:cNvPr id="318467" name="Rectangle 3"/>
          <p:cNvSpPr>
            <a:spLocks noGrp="1" noChangeArrowheads="1"/>
          </p:cNvSpPr>
          <p:nvPr>
            <p:ph type="body" idx="1"/>
          </p:nvPr>
        </p:nvSpPr>
        <p:spPr/>
        <p:txBody>
          <a:bodyPr/>
          <a:lstStyle/>
          <a:p>
            <a:r>
              <a:rPr lang="en-US" altLang="en-US"/>
              <a:t>Imported cabbageworm larvae are velvety green with a narrow orange stripe down the middle of the back and a broken yellowish strip along each side; about 1 1/4 inches long.  Larvae chew holes in the leaves.  Overwinters as pupae in the leaves of the host plant or other objects nearby.</a:t>
            </a:r>
          </a:p>
        </p:txBody>
      </p:sp>
    </p:spTree>
    <p:extLst>
      <p:ext uri="{BB962C8B-B14F-4D97-AF65-F5344CB8AC3E}">
        <p14:creationId xmlns:p14="http://schemas.microsoft.com/office/powerpoint/2010/main" val="18267115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90729-A68B-D840-B23D-F60EFA1904E1}" type="slidenum">
              <a:rPr lang="en-US" altLang="en-US"/>
              <a:pPr/>
              <a:t>127</a:t>
            </a:fld>
            <a:endParaRPr lang="en-US" altLang="en-US"/>
          </a:p>
        </p:txBody>
      </p:sp>
      <p:sp>
        <p:nvSpPr>
          <p:cNvPr id="319490" name="Rectangle 2"/>
          <p:cNvSpPr>
            <a:spLocks noRot="1" noChangeArrowheads="1" noTextEdit="1"/>
          </p:cNvSpPr>
          <p:nvPr>
            <p:ph type="sldImg"/>
          </p:nvPr>
        </p:nvSpPr>
        <p:spPr>
          <a:ln/>
        </p:spPr>
      </p:sp>
      <p:sp>
        <p:nvSpPr>
          <p:cNvPr id="319491" name="Rectangle 3"/>
          <p:cNvSpPr>
            <a:spLocks noGrp="1" noChangeArrowheads="1"/>
          </p:cNvSpPr>
          <p:nvPr>
            <p:ph type="body" idx="1"/>
          </p:nvPr>
        </p:nvSpPr>
        <p:spPr/>
        <p:txBody>
          <a:bodyPr/>
          <a:lstStyle/>
          <a:p>
            <a:r>
              <a:rPr lang="en-US" altLang="en-US"/>
              <a:t>Cabbageworm eggs are yellow and laid singly on end.</a:t>
            </a:r>
          </a:p>
        </p:txBody>
      </p:sp>
    </p:spTree>
    <p:extLst>
      <p:ext uri="{BB962C8B-B14F-4D97-AF65-F5344CB8AC3E}">
        <p14:creationId xmlns:p14="http://schemas.microsoft.com/office/powerpoint/2010/main" val="11149041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183EFF-46F5-B745-B8E9-58CFE259F438}" type="slidenum">
              <a:rPr lang="en-US" altLang="en-US"/>
              <a:pPr/>
              <a:t>128</a:t>
            </a:fld>
            <a:endParaRPr lang="en-US" altLang="en-US"/>
          </a:p>
        </p:txBody>
      </p:sp>
      <p:sp>
        <p:nvSpPr>
          <p:cNvPr id="320514" name="Rectangle 2"/>
          <p:cNvSpPr>
            <a:spLocks noRo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US" altLang="en-US"/>
              <a:t>Harlequin Bug - Description:  Adult - shiny red and black; flat, shield shaped; about 3/8 inch long.  Nymph - red and black, oval, no wings.  Adults overwinter around trash and old plants in and around the garden.  Bug has a disagreeable odor.</a:t>
            </a:r>
          </a:p>
          <a:p>
            <a:endParaRPr lang="en-US" altLang="en-US"/>
          </a:p>
        </p:txBody>
      </p:sp>
    </p:spTree>
    <p:extLst>
      <p:ext uri="{BB962C8B-B14F-4D97-AF65-F5344CB8AC3E}">
        <p14:creationId xmlns:p14="http://schemas.microsoft.com/office/powerpoint/2010/main" val="13997331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C92FD1-5B8E-174A-9572-2DB908E10B7D}" type="slidenum">
              <a:rPr lang="en-US" altLang="en-US"/>
              <a:pPr/>
              <a:t>130</a:t>
            </a:fld>
            <a:endParaRPr lang="en-US" altLang="en-US"/>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p:txBody>
          <a:bodyPr/>
          <a:lstStyle/>
          <a:p>
            <a:r>
              <a:rPr lang="en-US" altLang="en-US"/>
              <a:t>The European corn borer is thought to have been introduced into North America about 1917; it is a major pest of corn and attacks over 200+ plant species. Description:  Flesh-colored larvae with rows of small, round, dark-brown spots; dark-brown head; up to one inch long.  Overwinters as a caterpillar in the stalk.</a:t>
            </a:r>
          </a:p>
        </p:txBody>
      </p:sp>
    </p:spTree>
    <p:extLst>
      <p:ext uri="{BB962C8B-B14F-4D97-AF65-F5344CB8AC3E}">
        <p14:creationId xmlns:p14="http://schemas.microsoft.com/office/powerpoint/2010/main" val="17797710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432E1-E703-6F4F-B66A-6131E401559E}" type="slidenum">
              <a:rPr lang="en-US" altLang="en-US"/>
              <a:pPr/>
              <a:t>131</a:t>
            </a:fld>
            <a:endParaRPr lang="en-US" altLang="en-US"/>
          </a:p>
        </p:txBody>
      </p:sp>
      <p:sp>
        <p:nvSpPr>
          <p:cNvPr id="323586" name="Rectangle 2"/>
          <p:cNvSpPr>
            <a:spLocks noRot="1" noChangeArrowheads="1" noTextEdit="1"/>
          </p:cNvSpPr>
          <p:nvPr>
            <p:ph type="sldImg"/>
          </p:nvPr>
        </p:nvSpPr>
        <p:spPr>
          <a:ln/>
        </p:spPr>
      </p:sp>
      <p:sp>
        <p:nvSpPr>
          <p:cNvPr id="323587" name="Rectangle 3"/>
          <p:cNvSpPr>
            <a:spLocks noGrp="1" noChangeArrowheads="1"/>
          </p:cNvSpPr>
          <p:nvPr>
            <p:ph type="body" idx="1"/>
          </p:nvPr>
        </p:nvSpPr>
        <p:spPr/>
        <p:txBody>
          <a:bodyPr/>
          <a:lstStyle/>
          <a:p>
            <a:r>
              <a:rPr lang="en-US" altLang="en-US"/>
              <a:t>Damage: European corn borer feeds in tassels and young leaves in the whorl, soon moving to tunnel in the stalks and the ear; may enter the ear at the base, side, or tip.  Broken tassels and stalks, shredded leaves, sawdust castings outside small holes in the stalk and ear are signs of the borer.</a:t>
            </a:r>
          </a:p>
          <a:p>
            <a:r>
              <a:rPr lang="en-US" altLang="en-US"/>
              <a:t>What to do:  Remove old plants after harvest to reduce borers.  Apply a recommended insecticide when the corn borers are first seen in the whorl, and before they enter the stalk and ear.</a:t>
            </a:r>
          </a:p>
        </p:txBody>
      </p:sp>
    </p:spTree>
    <p:extLst>
      <p:ext uri="{BB962C8B-B14F-4D97-AF65-F5344CB8AC3E}">
        <p14:creationId xmlns:p14="http://schemas.microsoft.com/office/powerpoint/2010/main" val="3124359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BE49B8-D6FF-FE40-9A02-3143013A60D8}" type="slidenum">
              <a:rPr lang="en-US" altLang="en-US"/>
              <a:pPr/>
              <a:t>133</a:t>
            </a:fld>
            <a:endParaRPr lang="en-US" altLang="en-US"/>
          </a:p>
        </p:txBody>
      </p:sp>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p:txBody>
          <a:bodyPr/>
          <a:lstStyle/>
          <a:p>
            <a:r>
              <a:rPr lang="en-US" altLang="en-US"/>
              <a:t>The most damaging insect pests of onions are the onion maggot, which feeds on the bulbs, and onion thrips, which suck sap from the leaves. Description:  Small white maggots without legs or distinct head, about 1/3 inch long that bore through the underground stems and bulbs. Damage:  Thinning of stand often results from plant death caused by the maggots tunneling in small bulbs.  If they are not totally destroyed in the garden, damaged bulbs will rot in storage.</a:t>
            </a:r>
          </a:p>
          <a:p>
            <a:r>
              <a:rPr lang="en-US" altLang="en-US"/>
              <a:t>What to do:  Avoid planting onions in an area that is high in partially decomposed organic matter.  Cull onions should be removed from the garden after harvest.</a:t>
            </a:r>
          </a:p>
          <a:p>
            <a:endParaRPr lang="en-US" altLang="en-US"/>
          </a:p>
        </p:txBody>
      </p:sp>
    </p:spTree>
    <p:extLst>
      <p:ext uri="{BB962C8B-B14F-4D97-AF65-F5344CB8AC3E}">
        <p14:creationId xmlns:p14="http://schemas.microsoft.com/office/powerpoint/2010/main" val="51325943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3FE421-D124-544E-8088-9A3FB243C4FE}" type="slidenum">
              <a:rPr lang="en-US" altLang="en-US"/>
              <a:pPr/>
              <a:t>134</a:t>
            </a:fld>
            <a:endParaRPr lang="en-US" altLang="en-US"/>
          </a:p>
        </p:txBody>
      </p:sp>
      <p:sp>
        <p:nvSpPr>
          <p:cNvPr id="325634" name="Rectangle 2"/>
          <p:cNvSpPr>
            <a:spLocks noRot="1" noChangeArrowheads="1" noTextEdit="1"/>
          </p:cNvSpPr>
          <p:nvPr>
            <p:ph type="sldImg"/>
          </p:nvPr>
        </p:nvSpPr>
        <p:spPr>
          <a:ln/>
        </p:spPr>
      </p:sp>
      <p:sp>
        <p:nvSpPr>
          <p:cNvPr id="325635" name="Rectangle 3"/>
          <p:cNvSpPr>
            <a:spLocks noGrp="1" noChangeArrowheads="1"/>
          </p:cNvSpPr>
          <p:nvPr>
            <p:ph type="body" idx="1"/>
          </p:nvPr>
        </p:nvSpPr>
        <p:spPr/>
        <p:txBody>
          <a:bodyPr/>
          <a:lstStyle/>
          <a:p>
            <a:r>
              <a:rPr lang="en-US" altLang="en-US"/>
              <a:t>Thrips - Description:  Adult - extremely small (1/25 inch long), yellow or brown winged insects; very active.  Nymph - similar to adult but smaller and wingless.</a:t>
            </a:r>
          </a:p>
          <a:p>
            <a:r>
              <a:rPr lang="en-US" altLang="en-US"/>
              <a:t>Damage:  Adults and larvae suck plant juices and cause whitish blotches.  Tips of leaves may become distorted and die back.  Entire plants may wither and fall over with severe infestations.</a:t>
            </a:r>
          </a:p>
          <a:p>
            <a:r>
              <a:rPr lang="en-US" altLang="en-US"/>
              <a:t>What to do:  Weeds in and around the garden should be removed to reduce build-up of thrips.  Beginning when thrips are numerous enough to cause scarring of leaves, two or three applications of a recommended insecticide should be made at weekly intervals.</a:t>
            </a:r>
          </a:p>
        </p:txBody>
      </p:sp>
    </p:spTree>
    <p:extLst>
      <p:ext uri="{BB962C8B-B14F-4D97-AF65-F5344CB8AC3E}">
        <p14:creationId xmlns:p14="http://schemas.microsoft.com/office/powerpoint/2010/main" val="20570313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F5EDDC-16FF-6142-8759-0B1140C789F1}" type="slidenum">
              <a:rPr lang="en-US" altLang="en-US"/>
              <a:pPr/>
              <a:t>135</a:t>
            </a:fld>
            <a:endParaRPr lang="en-US" altLang="en-US"/>
          </a:p>
        </p:txBody>
      </p:sp>
      <p:sp>
        <p:nvSpPr>
          <p:cNvPr id="353282" name="Rectangle 2"/>
          <p:cNvSpPr>
            <a:spLocks noRot="1" noChangeArrowheads="1" noTextEdit="1"/>
          </p:cNvSpPr>
          <p:nvPr>
            <p:ph type="sldImg"/>
          </p:nvPr>
        </p:nvSpPr>
        <p:spPr>
          <a:ln/>
        </p:spPr>
      </p:sp>
      <p:sp>
        <p:nvSpPr>
          <p:cNvPr id="353283" name="Rectangle 3"/>
          <p:cNvSpPr>
            <a:spLocks noGrp="1" noChangeArrowheads="1"/>
          </p:cNvSpPr>
          <p:nvPr>
            <p:ph type="body" idx="1"/>
          </p:nvPr>
        </p:nvSpPr>
        <p:spPr/>
        <p:txBody>
          <a:bodyPr/>
          <a:lstStyle/>
          <a:p>
            <a:r>
              <a:rPr lang="en-US" altLang="en-US"/>
              <a:t>Damage:  Adults and larvae suck plant juices and cause whitish blotches.  Tips of leaves may become distorted and die back.  Entire plants may wither and fall over with severe infestations.</a:t>
            </a:r>
          </a:p>
          <a:p>
            <a:r>
              <a:rPr lang="en-US" altLang="en-US"/>
              <a:t>What to do:  Weeds in and around the garden should be removed to reduce build-up of thrips.  Beginning when thrips are numerous enough to cause scarring of leaves, two or three applications of a recommended insecticide should be made at weekly intervals.</a:t>
            </a:r>
          </a:p>
          <a:p>
            <a:endParaRPr lang="en-US" altLang="en-US"/>
          </a:p>
        </p:txBody>
      </p:sp>
    </p:spTree>
    <p:extLst>
      <p:ext uri="{BB962C8B-B14F-4D97-AF65-F5344CB8AC3E}">
        <p14:creationId xmlns:p14="http://schemas.microsoft.com/office/powerpoint/2010/main" val="185943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BF7EB-8161-8842-9ADA-FCDA3E4FD8CD}" type="slidenum">
              <a:rPr lang="en-US" altLang="en-US"/>
              <a:pPr/>
              <a:t>14</a:t>
            </a:fld>
            <a:endParaRPr lang="en-US" altLang="en-US"/>
          </a:p>
        </p:txBody>
      </p:sp>
      <p:sp>
        <p:nvSpPr>
          <p:cNvPr id="96258" name="Rectangle 2"/>
          <p:cNvSpPr>
            <a:spLocks noRo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ltLang="en-US"/>
              <a:t>Powdery mildew fungus on cucumber.</a:t>
            </a:r>
          </a:p>
        </p:txBody>
      </p:sp>
    </p:spTree>
    <p:extLst>
      <p:ext uri="{BB962C8B-B14F-4D97-AF65-F5344CB8AC3E}">
        <p14:creationId xmlns:p14="http://schemas.microsoft.com/office/powerpoint/2010/main" val="16310902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4DA9B2-5CC3-C443-B212-65DF07F89FD0}" type="slidenum">
              <a:rPr lang="en-US" altLang="en-US"/>
              <a:pPr/>
              <a:t>137</a:t>
            </a:fld>
            <a:endParaRPr lang="en-US" altLang="en-US"/>
          </a:p>
        </p:txBody>
      </p:sp>
      <p:sp>
        <p:nvSpPr>
          <p:cNvPr id="327682" name="Rectangle 2"/>
          <p:cNvSpPr>
            <a:spLocks noRot="1" noChangeArrowheads="1" noTextEdit="1"/>
          </p:cNvSpPr>
          <p:nvPr>
            <p:ph type="sldImg"/>
          </p:nvPr>
        </p:nvSpPr>
        <p:spPr>
          <a:ln/>
        </p:spPr>
      </p:sp>
      <p:sp>
        <p:nvSpPr>
          <p:cNvPr id="327683" name="Rectangle 3"/>
          <p:cNvSpPr>
            <a:spLocks noGrp="1" noChangeArrowheads="1"/>
          </p:cNvSpPr>
          <p:nvPr>
            <p:ph type="body" idx="1"/>
          </p:nvPr>
        </p:nvSpPr>
        <p:spPr/>
        <p:txBody>
          <a:bodyPr/>
          <a:lstStyle/>
          <a:p>
            <a:r>
              <a:rPr lang="en-US" altLang="en-US"/>
              <a:t>Colorado Potato Beetle - Description:  Adult - yellow and black striped, hard-shelled beetle about 3/8 inch long.  Larva - brick-red, humpbacked, soft-bodied larva with rows of black spots along each side of the body.  Eggs - orange; barrel shaped eggs laid on the leaves.</a:t>
            </a:r>
          </a:p>
          <a:p>
            <a:r>
              <a:rPr lang="en-US" altLang="en-US"/>
              <a:t>Damage:  Adults and larvae eat holes in leaves, especially damaging to small Irish potato plants.</a:t>
            </a:r>
          </a:p>
          <a:p>
            <a:r>
              <a:rPr lang="en-US" altLang="en-US"/>
              <a:t>What to do:  Adults, larvae, and the eggs may be handpicked from plants and destroyed.  Apply a recommended insecticide as soon as adult beetles are observed.</a:t>
            </a:r>
          </a:p>
        </p:txBody>
      </p:sp>
    </p:spTree>
    <p:extLst>
      <p:ext uri="{BB962C8B-B14F-4D97-AF65-F5344CB8AC3E}">
        <p14:creationId xmlns:p14="http://schemas.microsoft.com/office/powerpoint/2010/main" val="5669922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3AD73-86BB-AC4F-99B9-ABA99EC3C6FB}" type="slidenum">
              <a:rPr lang="en-US" altLang="en-US"/>
              <a:pPr/>
              <a:t>138</a:t>
            </a:fld>
            <a:endParaRPr lang="en-US" altLang="en-US"/>
          </a:p>
        </p:txBody>
      </p:sp>
      <p:sp>
        <p:nvSpPr>
          <p:cNvPr id="331778" name="Rectangle 2"/>
          <p:cNvSpPr>
            <a:spLocks noRot="1" noChangeArrowheads="1" noTextEdit="1"/>
          </p:cNvSpPr>
          <p:nvPr>
            <p:ph type="sldImg"/>
          </p:nvPr>
        </p:nvSpPr>
        <p:spPr>
          <a:ln/>
        </p:spPr>
      </p:sp>
      <p:sp>
        <p:nvSpPr>
          <p:cNvPr id="331779" name="Rectangle 3"/>
          <p:cNvSpPr>
            <a:spLocks noGrp="1" noChangeArrowheads="1"/>
          </p:cNvSpPr>
          <p:nvPr>
            <p:ph type="body" idx="1"/>
          </p:nvPr>
        </p:nvSpPr>
        <p:spPr/>
        <p:txBody>
          <a:bodyPr/>
          <a:lstStyle/>
          <a:p>
            <a:r>
              <a:rPr lang="en-US" altLang="en-US"/>
              <a:t>Leafhopper - Description:  Small, very active, greenish, slender, wedge-shaped jumping insects up to 1/8 inch long.</a:t>
            </a:r>
          </a:p>
          <a:p>
            <a:endParaRPr lang="en-US" altLang="en-US"/>
          </a:p>
        </p:txBody>
      </p:sp>
    </p:spTree>
    <p:extLst>
      <p:ext uri="{BB962C8B-B14F-4D97-AF65-F5344CB8AC3E}">
        <p14:creationId xmlns:p14="http://schemas.microsoft.com/office/powerpoint/2010/main" val="10544258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76FCE8-4336-E242-AC25-5996181140BA}" type="slidenum">
              <a:rPr lang="en-US" altLang="en-US"/>
              <a:pPr/>
              <a:t>139</a:t>
            </a:fld>
            <a:endParaRPr lang="en-US" altLang="en-US"/>
          </a:p>
        </p:txBody>
      </p:sp>
      <p:sp>
        <p:nvSpPr>
          <p:cNvPr id="332802" name="Rectangle 2"/>
          <p:cNvSpPr>
            <a:spLocks noRot="1" noChangeArrowheads="1" noTextEdit="1"/>
          </p:cNvSpPr>
          <p:nvPr>
            <p:ph type="sldImg"/>
          </p:nvPr>
        </p:nvSpPr>
        <p:spPr>
          <a:ln/>
        </p:spPr>
      </p:sp>
      <p:sp>
        <p:nvSpPr>
          <p:cNvPr id="332803" name="Rectangle 3"/>
          <p:cNvSpPr>
            <a:spLocks noGrp="1" noChangeArrowheads="1"/>
          </p:cNvSpPr>
          <p:nvPr>
            <p:ph type="body" idx="1"/>
          </p:nvPr>
        </p:nvSpPr>
        <p:spPr/>
        <p:txBody>
          <a:bodyPr/>
          <a:lstStyle/>
          <a:p>
            <a:r>
              <a:rPr lang="en-US" altLang="en-US"/>
              <a:t>The Potato Leafhopper, shown here on a peanut leaf, is a pest on many crops including peanuts, potatoes and alfalfa. Potato Leafhoppers winter in the Gulf States and migrate northward in spring. After mating, eggs are laid inside the veins on the underside of leaves. A female leafhopper lives about a month, producing one to six eggs daily. Eggs hatch in about 10 days, and the nymphs mature in about 2 weeks. Mating occurs approximately 48 hours after maturation. Damage: The leafhopper sucks sap from undersides of leaves causing leaf tips to turn brown, followed by the browning and curling of entire leaf margins. </a:t>
            </a:r>
          </a:p>
        </p:txBody>
      </p:sp>
    </p:spTree>
    <p:extLst>
      <p:ext uri="{BB962C8B-B14F-4D97-AF65-F5344CB8AC3E}">
        <p14:creationId xmlns:p14="http://schemas.microsoft.com/office/powerpoint/2010/main" val="7005420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D1E9C4-3118-A043-BC11-1C4A9AFFE04A}" type="slidenum">
              <a:rPr lang="en-US" altLang="en-US"/>
              <a:pPr/>
              <a:t>140</a:t>
            </a:fld>
            <a:endParaRPr lang="en-US" altLang="en-US"/>
          </a:p>
        </p:txBody>
      </p:sp>
      <p:sp>
        <p:nvSpPr>
          <p:cNvPr id="333826" name="Rectangle 2"/>
          <p:cNvSpPr>
            <a:spLocks noRot="1" noChangeArrowheads="1" noTextEdit="1"/>
          </p:cNvSpPr>
          <p:nvPr>
            <p:ph type="sldImg"/>
          </p:nvPr>
        </p:nvSpPr>
        <p:spPr>
          <a:ln/>
        </p:spPr>
      </p:sp>
      <p:sp>
        <p:nvSpPr>
          <p:cNvPr id="333827" name="Rectangle 3"/>
          <p:cNvSpPr>
            <a:spLocks noGrp="1" noChangeArrowheads="1"/>
          </p:cNvSpPr>
          <p:nvPr>
            <p:ph type="body" idx="1"/>
          </p:nvPr>
        </p:nvSpPr>
        <p:spPr/>
        <p:txBody>
          <a:bodyPr/>
          <a:lstStyle/>
          <a:p>
            <a:r>
              <a:rPr lang="en-US" altLang="en-US"/>
              <a:t>White Grub - Description:  Several species.  White or light yellow; hard brown heads; curved; 1/2 to 1 1/2 inches long when full grown.  White grubs live in soil and are larvae of May beetles.  They require 3 years to mature.  Adults lay eggs in grassy areas.</a:t>
            </a:r>
          </a:p>
        </p:txBody>
      </p:sp>
    </p:spTree>
    <p:extLst>
      <p:ext uri="{BB962C8B-B14F-4D97-AF65-F5344CB8AC3E}">
        <p14:creationId xmlns:p14="http://schemas.microsoft.com/office/powerpoint/2010/main" val="15048142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C1708F-DB27-B446-B8DB-F7FD0B3AC80B}" type="slidenum">
              <a:rPr lang="en-US" altLang="en-US"/>
              <a:pPr/>
              <a:t>141</a:t>
            </a:fld>
            <a:endParaRPr lang="en-US" altLang="en-US"/>
          </a:p>
        </p:txBody>
      </p:sp>
      <p:sp>
        <p:nvSpPr>
          <p:cNvPr id="334850" name="Rectangle 2"/>
          <p:cNvSpPr>
            <a:spLocks noRot="1" noChangeArrowheads="1" noTextEdit="1"/>
          </p:cNvSpPr>
          <p:nvPr>
            <p:ph type="sldImg"/>
          </p:nvPr>
        </p:nvSpPr>
        <p:spPr>
          <a:ln/>
        </p:spPr>
      </p:sp>
      <p:sp>
        <p:nvSpPr>
          <p:cNvPr id="334851" name="Rectangle 3"/>
          <p:cNvSpPr>
            <a:spLocks noGrp="1" noChangeArrowheads="1"/>
          </p:cNvSpPr>
          <p:nvPr>
            <p:ph type="body" idx="1"/>
          </p:nvPr>
        </p:nvSpPr>
        <p:spPr/>
        <p:txBody>
          <a:bodyPr/>
          <a:lstStyle/>
          <a:p>
            <a:r>
              <a:rPr lang="en-US" altLang="en-US"/>
              <a:t>Damage:  Larvae feed on roots and underground parts of potato and many other plants.  Adults feed on foliage of trees and ornamentals.</a:t>
            </a:r>
          </a:p>
        </p:txBody>
      </p:sp>
    </p:spTree>
    <p:extLst>
      <p:ext uri="{BB962C8B-B14F-4D97-AF65-F5344CB8AC3E}">
        <p14:creationId xmlns:p14="http://schemas.microsoft.com/office/powerpoint/2010/main" val="4984915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FB5C8F-C60D-EF42-B0B2-28CBA3ECBBC1}" type="slidenum">
              <a:rPr lang="en-US" altLang="en-US"/>
              <a:pPr/>
              <a:t>142</a:t>
            </a:fld>
            <a:endParaRPr lang="en-US" altLang="en-US"/>
          </a:p>
        </p:txBody>
      </p:sp>
      <p:sp>
        <p:nvSpPr>
          <p:cNvPr id="335874" name="Rectangle 2"/>
          <p:cNvSpPr>
            <a:spLocks noRot="1" noChangeArrowheads="1" noTextEdit="1"/>
          </p:cNvSpPr>
          <p:nvPr>
            <p:ph type="sldImg"/>
          </p:nvPr>
        </p:nvSpPr>
        <p:spPr>
          <a:ln/>
        </p:spPr>
      </p:sp>
      <p:sp>
        <p:nvSpPr>
          <p:cNvPr id="335875" name="Rectangle 3"/>
          <p:cNvSpPr>
            <a:spLocks noGrp="1" noChangeArrowheads="1"/>
          </p:cNvSpPr>
          <p:nvPr>
            <p:ph type="body" idx="1"/>
          </p:nvPr>
        </p:nvSpPr>
        <p:spPr/>
        <p:txBody>
          <a:bodyPr/>
          <a:lstStyle/>
          <a:p>
            <a:r>
              <a:rPr lang="en-US" altLang="en-US"/>
              <a:t>Grub Control:  Avoid planting potatoes in an area that has been in sod for the past 2-3 years.  Dig up the soil in the fall and again about 2 weeks before planting in the spring to reduce white grubs.  Keep weeds out of the garden.  Use a recommended insecticide prior to planting.</a:t>
            </a:r>
          </a:p>
        </p:txBody>
      </p:sp>
    </p:spTree>
    <p:extLst>
      <p:ext uri="{BB962C8B-B14F-4D97-AF65-F5344CB8AC3E}">
        <p14:creationId xmlns:p14="http://schemas.microsoft.com/office/powerpoint/2010/main" val="81389155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8A03B0-A63D-9340-9A8F-E43CFC69A249}" type="slidenum">
              <a:rPr lang="en-US" altLang="en-US"/>
              <a:pPr/>
              <a:t>143</a:t>
            </a:fld>
            <a:endParaRPr lang="en-US" altLang="en-US"/>
          </a:p>
        </p:txBody>
      </p:sp>
      <p:sp>
        <p:nvSpPr>
          <p:cNvPr id="336898" name="Rectangle 2"/>
          <p:cNvSpPr>
            <a:spLocks noRot="1" noChangeArrowheads="1" noTextEdit="1"/>
          </p:cNvSpPr>
          <p:nvPr>
            <p:ph type="sldImg"/>
          </p:nvPr>
        </p:nvSpPr>
        <p:spPr>
          <a:ln/>
        </p:spPr>
      </p:sp>
      <p:sp>
        <p:nvSpPr>
          <p:cNvPr id="336899" name="Rectangle 3"/>
          <p:cNvSpPr>
            <a:spLocks noGrp="1" noChangeArrowheads="1"/>
          </p:cNvSpPr>
          <p:nvPr>
            <p:ph type="body" idx="1"/>
          </p:nvPr>
        </p:nvSpPr>
        <p:spPr/>
        <p:txBody>
          <a:bodyPr/>
          <a:lstStyle/>
          <a:p>
            <a:r>
              <a:rPr lang="en-US" altLang="en-US"/>
              <a:t>Wireworm - Description:  Shiny, slick, reddish-brown, tough, 6 legged worms up to 1 1/2 inches long.</a:t>
            </a:r>
          </a:p>
        </p:txBody>
      </p:sp>
    </p:spTree>
    <p:extLst>
      <p:ext uri="{BB962C8B-B14F-4D97-AF65-F5344CB8AC3E}">
        <p14:creationId xmlns:p14="http://schemas.microsoft.com/office/powerpoint/2010/main" val="17519667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3184FC-EDBD-2641-9756-E24C3DA82D74}" type="slidenum">
              <a:rPr lang="en-US" altLang="en-US"/>
              <a:pPr/>
              <a:t>144</a:t>
            </a:fld>
            <a:endParaRPr lang="en-US" altLang="en-US"/>
          </a:p>
        </p:txBody>
      </p:sp>
      <p:sp>
        <p:nvSpPr>
          <p:cNvPr id="337922" name="Rectangle 2"/>
          <p:cNvSpPr>
            <a:spLocks noRo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altLang="en-US"/>
              <a:t>Damage: The wireworm tunnels through tubers, making deep, more or less cylindrical burrows. What to do:  Avoid planting potatoes in an area that has been in sod for the past 2-3 years.  If such an area must be used or if damage from wireworms has resulted in the past, preventive treatments of a recommended soil insecticide should be made before planting.</a:t>
            </a:r>
          </a:p>
        </p:txBody>
      </p:sp>
    </p:spTree>
    <p:extLst>
      <p:ext uri="{BB962C8B-B14F-4D97-AF65-F5344CB8AC3E}">
        <p14:creationId xmlns:p14="http://schemas.microsoft.com/office/powerpoint/2010/main" val="11563958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9C38A9-ACEA-A945-9B03-340A751F5F63}" type="slidenum">
              <a:rPr lang="en-US" altLang="en-US"/>
              <a:pPr/>
              <a:t>146</a:t>
            </a:fld>
            <a:endParaRPr lang="en-US" altLang="en-US"/>
          </a:p>
        </p:txBody>
      </p:sp>
      <p:sp>
        <p:nvSpPr>
          <p:cNvPr id="338946" name="Rectangle 2"/>
          <p:cNvSpPr>
            <a:spLocks noRot="1" noChangeArrowheads="1" noTextEdit="1"/>
          </p:cNvSpPr>
          <p:nvPr>
            <p:ph type="sldImg"/>
          </p:nvPr>
        </p:nvSpPr>
        <p:spPr>
          <a:ln/>
        </p:spPr>
      </p:sp>
      <p:sp>
        <p:nvSpPr>
          <p:cNvPr id="338947" name="Rectangle 3"/>
          <p:cNvSpPr>
            <a:spLocks noGrp="1" noChangeArrowheads="1"/>
          </p:cNvSpPr>
          <p:nvPr>
            <p:ph type="body" idx="1"/>
          </p:nvPr>
        </p:nvSpPr>
        <p:spPr/>
        <p:txBody>
          <a:bodyPr/>
          <a:lstStyle/>
          <a:p>
            <a:r>
              <a:rPr lang="en-US" altLang="en-US"/>
              <a:t>Initial feeding on peppers by newly hatched European corn borer larvae occurs on leaf surfaces or under the fruit cap. Later, as borers mature, they tunnel into stems and fruit leaving behind a tiny circular opening at the entrance site. These openings provide entry for bacterial and fungal pathogens which subsequently cause stems to collapse and fruit to rot. Description:  Flesh-colored; rows of small, round, dark-brown spots; dark-brown head; up to 1 inch long.  Damage:  Larvae bore into the stems of plants and cause breakage.  Heaviest damage occurs late in the season.  In addition, larvae may enter the fruit by boring under the calyx (small green leaves under the flower).  Tunneling in fruit often causes premature fruit drop.  Plant as early as the weather permits; apply a recommended insecticide when larvae are first found.</a:t>
            </a:r>
          </a:p>
        </p:txBody>
      </p:sp>
    </p:spTree>
    <p:extLst>
      <p:ext uri="{BB962C8B-B14F-4D97-AF65-F5344CB8AC3E}">
        <p14:creationId xmlns:p14="http://schemas.microsoft.com/office/powerpoint/2010/main" val="8177094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3DC78-85B8-8E41-9CE4-EEDC12CF638B}" type="slidenum">
              <a:rPr lang="en-US" altLang="en-US"/>
              <a:pPr/>
              <a:t>147</a:t>
            </a:fld>
            <a:endParaRPr lang="en-US" altLang="en-US"/>
          </a:p>
        </p:txBody>
      </p:sp>
      <p:sp>
        <p:nvSpPr>
          <p:cNvPr id="339970" name="Rectangle 2"/>
          <p:cNvSpPr>
            <a:spLocks noRot="1" noChangeArrowheads="1" noTextEdit="1"/>
          </p:cNvSpPr>
          <p:nvPr>
            <p:ph type="sldImg"/>
          </p:nvPr>
        </p:nvSpPr>
        <p:spPr>
          <a:ln/>
        </p:spPr>
      </p:sp>
      <p:sp>
        <p:nvSpPr>
          <p:cNvPr id="339971" name="Rectangle 3"/>
          <p:cNvSpPr>
            <a:spLocks noGrp="1" noChangeArrowheads="1"/>
          </p:cNvSpPr>
          <p:nvPr>
            <p:ph type="body" idx="1"/>
          </p:nvPr>
        </p:nvSpPr>
        <p:spPr/>
        <p:txBody>
          <a:bodyPr/>
          <a:lstStyle/>
          <a:p>
            <a:r>
              <a:rPr lang="en-US" altLang="en-US"/>
              <a:t>Cutworm - Description:  Plump, smooth-skinned, greasy looking caterpillars up to 1 inch long often found curled up at the base of plants.</a:t>
            </a:r>
          </a:p>
          <a:p>
            <a:r>
              <a:rPr lang="en-US" altLang="en-US"/>
              <a:t>Damage:  Young transplants may be cut down at ground level, or branches may be removed from larger plants.  Some damage to small fruit may occur on older plants.</a:t>
            </a:r>
          </a:p>
          <a:p>
            <a:endParaRPr lang="en-US" altLang="en-US"/>
          </a:p>
        </p:txBody>
      </p:sp>
    </p:spTree>
    <p:extLst>
      <p:ext uri="{BB962C8B-B14F-4D97-AF65-F5344CB8AC3E}">
        <p14:creationId xmlns:p14="http://schemas.microsoft.com/office/powerpoint/2010/main" val="149503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E950D4-9A66-CC46-A5CC-770ADFDB4855}" type="slidenum">
              <a:rPr lang="en-US" altLang="en-US"/>
              <a:pPr/>
              <a:t>15</a:t>
            </a:fld>
            <a:endParaRPr lang="en-US" altLang="en-US"/>
          </a:p>
        </p:txBody>
      </p:sp>
      <p:sp>
        <p:nvSpPr>
          <p:cNvPr id="97282" name="Rectangle 2"/>
          <p:cNvSpPr>
            <a:spLocks noRo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ltLang="en-US"/>
              <a:t>Fungi also affect the fruit of plants.  Here is an example of anthracnose on snapbeans.  A typical fungus disease affecting the fruits of vegetable plants.</a:t>
            </a:r>
          </a:p>
        </p:txBody>
      </p:sp>
    </p:spTree>
    <p:extLst>
      <p:ext uri="{BB962C8B-B14F-4D97-AF65-F5344CB8AC3E}">
        <p14:creationId xmlns:p14="http://schemas.microsoft.com/office/powerpoint/2010/main" val="11047584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2A72A-82A9-F34E-9036-70550CEA07C6}" type="slidenum">
              <a:rPr lang="en-US" altLang="en-US"/>
              <a:pPr/>
              <a:t>148</a:t>
            </a:fld>
            <a:endParaRPr lang="en-US" altLang="en-US"/>
          </a:p>
        </p:txBody>
      </p:sp>
      <p:sp>
        <p:nvSpPr>
          <p:cNvPr id="340994" name="Rectangle 2"/>
          <p:cNvSpPr>
            <a:spLocks noRo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altLang="en-US"/>
              <a:t>Hornworm - Description:  large, green caterpillars with white bars; up to 3 or 4 inches long with a slender horn projecting from near the rear end.  Hornworm feeds on leaves, consuming large amounts of foliage.  Leaf loss may result in stunting and fruit scald.  Handpicking and destruction are often easily accomplished because of size.  If large numbers or hornworms or plants are involved, use a recommended insecticide.</a:t>
            </a:r>
          </a:p>
          <a:p>
            <a:endParaRPr lang="en-US" altLang="en-US"/>
          </a:p>
        </p:txBody>
      </p:sp>
    </p:spTree>
    <p:extLst>
      <p:ext uri="{BB962C8B-B14F-4D97-AF65-F5344CB8AC3E}">
        <p14:creationId xmlns:p14="http://schemas.microsoft.com/office/powerpoint/2010/main" val="152931516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A97B2-F6A7-5D43-9EA7-5C53452311A8}" type="slidenum">
              <a:rPr lang="en-US" altLang="en-US"/>
              <a:pPr/>
              <a:t>149</a:t>
            </a:fld>
            <a:endParaRPr lang="en-US" altLang="en-US"/>
          </a:p>
        </p:txBody>
      </p:sp>
      <p:sp>
        <p:nvSpPr>
          <p:cNvPr id="342018" name="Rectangle 2"/>
          <p:cNvSpPr>
            <a:spLocks noRot="1" noChangeArrowheads="1" noTextEdit="1"/>
          </p:cNvSpPr>
          <p:nvPr>
            <p:ph type="sldImg"/>
          </p:nvPr>
        </p:nvSpPr>
        <p:spPr>
          <a:ln/>
        </p:spPr>
      </p:sp>
      <p:sp>
        <p:nvSpPr>
          <p:cNvPr id="342019" name="Rectangle 3"/>
          <p:cNvSpPr>
            <a:spLocks noGrp="1" noChangeArrowheads="1"/>
          </p:cNvSpPr>
          <p:nvPr>
            <p:ph type="body" idx="1"/>
          </p:nvPr>
        </p:nvSpPr>
        <p:spPr/>
        <p:txBody>
          <a:bodyPr/>
          <a:lstStyle/>
          <a:p>
            <a:r>
              <a:rPr lang="en-US" altLang="en-US"/>
              <a:t>Whiteflies - Description:  Adults - very small sucking insects with two pairs of broadly rounded wings covered with a snow white waxy powder.  They look like tiny moths and fly out in a cloud when disturbed.  Larvae (nymphs or crawlers) - very small, flat, scale-like insects, difficult to see.  All stages feed on the undersides of leaves and excrete honeydew. Whiteflies can be difficult to control, so it is especially important to check transplants when you purchase them. If they have whiteflies don’t buy them.</a:t>
            </a:r>
          </a:p>
          <a:p>
            <a:endParaRPr lang="en-US" altLang="en-US"/>
          </a:p>
        </p:txBody>
      </p:sp>
    </p:spTree>
    <p:extLst>
      <p:ext uri="{BB962C8B-B14F-4D97-AF65-F5344CB8AC3E}">
        <p14:creationId xmlns:p14="http://schemas.microsoft.com/office/powerpoint/2010/main" val="21157580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0119D-CDB3-1F42-81F5-3E88F73F87F1}" type="slidenum">
              <a:rPr lang="en-US" altLang="en-US"/>
              <a:pPr/>
              <a:t>150</a:t>
            </a:fld>
            <a:endParaRPr lang="en-US" altLang="en-US"/>
          </a:p>
        </p:txBody>
      </p:sp>
      <p:sp>
        <p:nvSpPr>
          <p:cNvPr id="375810" name="Rectangle 2"/>
          <p:cNvSpPr>
            <a:spLocks noRot="1" noChangeArrowheads="1" noTextEdit="1"/>
          </p:cNvSpPr>
          <p:nvPr>
            <p:ph type="sldImg"/>
          </p:nvPr>
        </p:nvSpPr>
        <p:spPr>
          <a:ln/>
        </p:spPr>
      </p:sp>
      <p:sp>
        <p:nvSpPr>
          <p:cNvPr id="375811" name="Rectangle 3"/>
          <p:cNvSpPr>
            <a:spLocks noGrp="1" noChangeArrowheads="1"/>
          </p:cNvSpPr>
          <p:nvPr>
            <p:ph type="body" idx="1"/>
          </p:nvPr>
        </p:nvSpPr>
        <p:spPr/>
        <p:txBody>
          <a:bodyPr/>
          <a:lstStyle/>
          <a:p>
            <a:r>
              <a:rPr lang="en-US" altLang="en-US"/>
              <a:t>Damage:  Whiteflies suck plant juices causing leaf discoloration and leaf drop and stunting of plants.  A sooty mold grows on the honeydew causing a black unsightly appearance on the leaves. Recent findings suggest that whiteflies, along with thrips, may be vectors for viruses. </a:t>
            </a:r>
          </a:p>
          <a:p>
            <a:endParaRPr lang="en-US" altLang="en-US"/>
          </a:p>
        </p:txBody>
      </p:sp>
    </p:spTree>
    <p:extLst>
      <p:ext uri="{BB962C8B-B14F-4D97-AF65-F5344CB8AC3E}">
        <p14:creationId xmlns:p14="http://schemas.microsoft.com/office/powerpoint/2010/main" val="1511941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2DC1E-4E47-E545-A081-DC42A8AE1509}" type="slidenum">
              <a:rPr lang="en-US" altLang="en-US"/>
              <a:pPr/>
              <a:t>16</a:t>
            </a:fld>
            <a:endParaRPr lang="en-US" altLang="en-US"/>
          </a:p>
        </p:txBody>
      </p:sp>
      <p:sp>
        <p:nvSpPr>
          <p:cNvPr id="98306" name="Rectangle 2"/>
          <p:cNvSpPr>
            <a:spLocks noRo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The most common disease associated with lima bean is lima bean anthracnose.  The brick-red lesions on the outside of the pods, stems and the leaves causing abortion of the young fruit and discoloration of the resulting seeds inside.</a:t>
            </a:r>
          </a:p>
        </p:txBody>
      </p:sp>
    </p:spTree>
    <p:extLst>
      <p:ext uri="{BB962C8B-B14F-4D97-AF65-F5344CB8AC3E}">
        <p14:creationId xmlns:p14="http://schemas.microsoft.com/office/powerpoint/2010/main" val="531858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A75B8-278D-9A4F-9979-0B491DF63A71}" type="slidenum">
              <a:rPr lang="en-US" altLang="en-US"/>
              <a:pPr/>
              <a:t>17</a:t>
            </a:fld>
            <a:endParaRPr lang="en-US" altLang="en-US"/>
          </a:p>
        </p:txBody>
      </p:sp>
      <p:sp>
        <p:nvSpPr>
          <p:cNvPr id="99330" name="Rectangle 2"/>
          <p:cNvSpPr>
            <a:spLocks noRo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altLang="en-US"/>
              <a:t>Another group of organisms responsible for disease are bacteria.  These are one-celled organisms.  Most vegetable diseases caused by bacteria are caused by rod-shaped bacteria.  These bacteria vary in size and in shape. Some have flagella which enables the organism to move through aqueous solution.  One characteristic diagnostic tool is the number of flagella associated with a particular Bacterium.</a:t>
            </a:r>
          </a:p>
          <a:p>
            <a:endParaRPr lang="en-US" altLang="en-US"/>
          </a:p>
        </p:txBody>
      </p:sp>
    </p:spTree>
    <p:extLst>
      <p:ext uri="{BB962C8B-B14F-4D97-AF65-F5344CB8AC3E}">
        <p14:creationId xmlns:p14="http://schemas.microsoft.com/office/powerpoint/2010/main" val="1125122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62D77-A366-C842-ACC8-A9D18465A469}" type="slidenum">
              <a:rPr lang="en-US" altLang="en-US"/>
              <a:pPr/>
              <a:t>18</a:t>
            </a:fld>
            <a:endParaRPr lang="en-US" altLang="en-US"/>
          </a:p>
        </p:txBody>
      </p:sp>
      <p:sp>
        <p:nvSpPr>
          <p:cNvPr id="100354" name="Rectangle 2"/>
          <p:cNvSpPr>
            <a:spLocks noRo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US" altLang="en-US"/>
              <a:t>Bacteria reproduce very rapidly.  They are one-celled organisms and reproduce by simple cell division.  Under ideal conditions, one Bacterium can develop to 70,000,000,000 bacteria cells in twelve hours.</a:t>
            </a:r>
          </a:p>
        </p:txBody>
      </p:sp>
    </p:spTree>
    <p:extLst>
      <p:ext uri="{BB962C8B-B14F-4D97-AF65-F5344CB8AC3E}">
        <p14:creationId xmlns:p14="http://schemas.microsoft.com/office/powerpoint/2010/main" val="1346900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190BEB-D03A-4B49-B384-C26D18EA4AFC}" type="slidenum">
              <a:rPr lang="en-US" altLang="en-US"/>
              <a:pPr/>
              <a:t>19</a:t>
            </a:fld>
            <a:endParaRPr lang="en-US" altLang="en-US"/>
          </a:p>
        </p:txBody>
      </p:sp>
      <p:sp>
        <p:nvSpPr>
          <p:cNvPr id="101378" name="Rectangle 2"/>
          <p:cNvSpPr>
            <a:spLocks noRo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en-US" altLang="en-US"/>
              <a:t>This is a photomicrograph of a single bacterial cell showing the multiple flagella which enables the microorganism to move through an aqueous solution.</a:t>
            </a:r>
          </a:p>
          <a:p>
            <a:endParaRPr lang="en-US" altLang="en-US"/>
          </a:p>
        </p:txBody>
      </p:sp>
    </p:spTree>
    <p:extLst>
      <p:ext uri="{BB962C8B-B14F-4D97-AF65-F5344CB8AC3E}">
        <p14:creationId xmlns:p14="http://schemas.microsoft.com/office/powerpoint/2010/main" val="72981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48924-1F10-EC4F-A3E1-BB494806BF15}" type="slidenum">
              <a:rPr lang="en-US" altLang="en-US"/>
              <a:pPr/>
              <a:t>20</a:t>
            </a:fld>
            <a:endParaRPr lang="en-US" altLang="en-US"/>
          </a:p>
        </p:txBody>
      </p:sp>
      <p:sp>
        <p:nvSpPr>
          <p:cNvPr id="102402" name="Rectangle 2"/>
          <p:cNvSpPr>
            <a:spLocks noRo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US" altLang="en-US"/>
              <a:t>This is a tomato stem affected by a bacterial disease known as bacterial canker.  Bacterial usually cause watery soft-rot type diseases, in many cases with a distinct odor.</a:t>
            </a:r>
          </a:p>
        </p:txBody>
      </p:sp>
    </p:spTree>
    <p:extLst>
      <p:ext uri="{BB962C8B-B14F-4D97-AF65-F5344CB8AC3E}">
        <p14:creationId xmlns:p14="http://schemas.microsoft.com/office/powerpoint/2010/main" val="1734000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2ED42-473E-A542-8B62-60449147EFF6}" type="slidenum">
              <a:rPr lang="en-US" altLang="en-US"/>
              <a:pPr/>
              <a:t>2</a:t>
            </a:fld>
            <a:endParaRPr lang="en-US" altLang="en-US"/>
          </a:p>
        </p:txBody>
      </p:sp>
      <p:sp>
        <p:nvSpPr>
          <p:cNvPr id="173058" name="Rectangle 2"/>
          <p:cNvSpPr>
            <a:spLocks noRot="1" noChangeArrowheads="1" noTextEdit="1"/>
          </p:cNvSpPr>
          <p:nvPr>
            <p:ph type="sldImg"/>
          </p:nvPr>
        </p:nvSpPr>
        <p:spPr>
          <a:xfrm>
            <a:off x="1144588" y="685800"/>
            <a:ext cx="4572000" cy="3429000"/>
          </a:xfrm>
          <a:ln/>
        </p:spPr>
      </p:sp>
      <p:sp>
        <p:nvSpPr>
          <p:cNvPr id="173059" name="Rectangle 3"/>
          <p:cNvSpPr>
            <a:spLocks noGrp="1" noChangeArrowheads="1"/>
          </p:cNvSpPr>
          <p:nvPr>
            <p:ph type="body" idx="1"/>
          </p:nvPr>
        </p:nvSpPr>
        <p:spPr>
          <a:xfrm>
            <a:off x="912813" y="4343400"/>
            <a:ext cx="5032375" cy="4114800"/>
          </a:xfrm>
        </p:spPr>
        <p:txBody>
          <a:bodyPr/>
          <a:lstStyle/>
          <a:p>
            <a:r>
              <a:rPr lang="en-US" altLang="en-US"/>
              <a:t>2. UGA Cooperative Extension Web address</a:t>
            </a:r>
          </a:p>
        </p:txBody>
      </p:sp>
    </p:spTree>
    <p:extLst>
      <p:ext uri="{BB962C8B-B14F-4D97-AF65-F5344CB8AC3E}">
        <p14:creationId xmlns:p14="http://schemas.microsoft.com/office/powerpoint/2010/main" val="1633914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32F83-B3FD-CF45-AE61-0D736FD38F56}" type="slidenum">
              <a:rPr lang="en-US" altLang="en-US"/>
              <a:pPr/>
              <a:t>21</a:t>
            </a:fld>
            <a:endParaRPr lang="en-US" altLang="en-US"/>
          </a:p>
        </p:txBody>
      </p:sp>
      <p:sp>
        <p:nvSpPr>
          <p:cNvPr id="103426" name="Rectangle 2"/>
          <p:cNvSpPr>
            <a:spLocks noRo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altLang="en-US"/>
              <a:t>The next group of organisms causing disease to be discussed are nematodes.  Nematodes are small, ell-like worms which live in soil and feed on roots of plants.  Not only do they impair the root system so the plant is unable to pick up water and nutrients, but causes avenues of entry for other diseases.</a:t>
            </a:r>
          </a:p>
        </p:txBody>
      </p:sp>
    </p:spTree>
    <p:extLst>
      <p:ext uri="{BB962C8B-B14F-4D97-AF65-F5344CB8AC3E}">
        <p14:creationId xmlns:p14="http://schemas.microsoft.com/office/powerpoint/2010/main" val="199413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8E2E6-43F6-B44D-ACC2-4CDB2F28FB9A}" type="slidenum">
              <a:rPr lang="en-US" altLang="en-US"/>
              <a:pPr/>
              <a:t>22</a:t>
            </a:fld>
            <a:endParaRPr lang="en-US" altLang="en-US"/>
          </a:p>
        </p:txBody>
      </p:sp>
      <p:sp>
        <p:nvSpPr>
          <p:cNvPr id="104450" name="Rectangle 2"/>
          <p:cNvSpPr>
            <a:spLocks noRo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ltLang="en-US"/>
              <a:t>The life-cycle of root-knot nematode shows the egg, four larval stages and the adult.  The adult female is capable of laying four to five hundred eggs every thirty days under ideal conditions.  Nematodes require a film of water around the bodies at all times.  Note the gelatinous mass around the egg sac associated with the female nematode.</a:t>
            </a:r>
          </a:p>
          <a:p>
            <a:endParaRPr lang="en-US" altLang="en-US"/>
          </a:p>
        </p:txBody>
      </p:sp>
    </p:spTree>
    <p:extLst>
      <p:ext uri="{BB962C8B-B14F-4D97-AF65-F5344CB8AC3E}">
        <p14:creationId xmlns:p14="http://schemas.microsoft.com/office/powerpoint/2010/main" val="1835016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EC910E-9526-ED47-B8EF-5B60BF517E8A}" type="slidenum">
              <a:rPr lang="en-US" altLang="en-US"/>
              <a:pPr/>
              <a:t>23</a:t>
            </a:fld>
            <a:endParaRPr lang="en-US" altLang="en-US"/>
          </a:p>
        </p:txBody>
      </p:sp>
      <p:sp>
        <p:nvSpPr>
          <p:cNvPr id="105474" name="Rectangle 2"/>
          <p:cNvSpPr>
            <a:spLocks noRot="1" noChangeArrowheads="1" noTextEdit="1"/>
          </p:cNvSpPr>
          <p:nvPr>
            <p:ph type="sldImg"/>
          </p:nvPr>
        </p:nvSpPr>
        <p:spPr>
          <a:ln/>
        </p:spPr>
      </p:sp>
      <p:sp>
        <p:nvSpPr>
          <p:cNvPr id="105475" name="Rectangle 3"/>
          <p:cNvSpPr>
            <a:spLocks noGrp="1" noChangeArrowheads="1"/>
          </p:cNvSpPr>
          <p:nvPr>
            <p:ph type="body" idx="1"/>
          </p:nvPr>
        </p:nvSpPr>
        <p:spPr/>
        <p:txBody>
          <a:bodyPr/>
          <a:lstStyle/>
          <a:p>
            <a:r>
              <a:rPr lang="en-US" altLang="en-US"/>
              <a:t>On okra plant showing serious root-knot damage.  Note the physical damage done to the root system and also the avenue of entry for other diseases.</a:t>
            </a:r>
          </a:p>
        </p:txBody>
      </p:sp>
    </p:spTree>
    <p:extLst>
      <p:ext uri="{BB962C8B-B14F-4D97-AF65-F5344CB8AC3E}">
        <p14:creationId xmlns:p14="http://schemas.microsoft.com/office/powerpoint/2010/main" val="1102753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1B276-F50C-0346-B538-D0EA07D25D5A}" type="slidenum">
              <a:rPr lang="en-US" altLang="en-US"/>
              <a:pPr/>
              <a:t>24</a:t>
            </a:fld>
            <a:endParaRPr lang="en-US" altLang="en-US"/>
          </a:p>
        </p:txBody>
      </p:sp>
      <p:sp>
        <p:nvSpPr>
          <p:cNvPr id="106498" name="Rectangle 2"/>
          <p:cNvSpPr>
            <a:spLocks noRo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altLang="en-US"/>
              <a:t>This is a root system showing cyst nematode.  Cyst nematodes affect only snapbeans and is a known pathogen of soybeans.  This slide is to show the pearl-white nematodes associated with the root system.</a:t>
            </a:r>
          </a:p>
        </p:txBody>
      </p:sp>
    </p:spTree>
    <p:extLst>
      <p:ext uri="{BB962C8B-B14F-4D97-AF65-F5344CB8AC3E}">
        <p14:creationId xmlns:p14="http://schemas.microsoft.com/office/powerpoint/2010/main" val="1190099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FF9D26-4015-4D45-A9C4-12E92902CD33}" type="slidenum">
              <a:rPr lang="en-US" altLang="en-US"/>
              <a:pPr/>
              <a:t>25</a:t>
            </a:fld>
            <a:endParaRPr lang="en-US" altLang="en-US"/>
          </a:p>
        </p:txBody>
      </p:sp>
      <p:sp>
        <p:nvSpPr>
          <p:cNvPr id="107522" name="Rectangle 2"/>
          <p:cNvSpPr>
            <a:spLocks noRo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ltLang="en-US"/>
              <a:t>Viruses are complex molecules that multiply, mutate and act like living organisms while living in plant cells.  They are sub-microscopic which requires the use of an electron microscope to view the particles.  Virus particles come in various shapes - spirals, rods, cylindrical, and it has been theorized that a virus particle may have been the first living organism on earth.</a:t>
            </a:r>
          </a:p>
          <a:p>
            <a:endParaRPr lang="en-US" altLang="en-US"/>
          </a:p>
        </p:txBody>
      </p:sp>
    </p:spTree>
    <p:extLst>
      <p:ext uri="{BB962C8B-B14F-4D97-AF65-F5344CB8AC3E}">
        <p14:creationId xmlns:p14="http://schemas.microsoft.com/office/powerpoint/2010/main" val="347709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8FA801-0945-A346-8AC5-70A02180D3CF}" type="slidenum">
              <a:rPr lang="en-US" altLang="en-US"/>
              <a:pPr/>
              <a:t>26</a:t>
            </a:fld>
            <a:endParaRPr lang="en-US" altLang="en-US"/>
          </a:p>
        </p:txBody>
      </p:sp>
      <p:sp>
        <p:nvSpPr>
          <p:cNvPr id="387074" name="Rectangle 2"/>
          <p:cNvSpPr>
            <a:spLocks noRo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en-US" altLang="en-US"/>
              <a:t>This is a squash fruit infected with watermelon mosaic virus.  Note the green, yellow, mottled effect along with the bumpy surfaces associated with the virus infection.  This virus usually enters the squash plant by viruliferous aphids. Aphids are the number one vector of watermelon mosaic virus to squash plants.  Other insect, like leaf miners, have been shown to transmit the squash virus.</a:t>
            </a:r>
          </a:p>
          <a:p>
            <a:endParaRPr lang="en-US" altLang="en-US"/>
          </a:p>
        </p:txBody>
      </p:sp>
    </p:spTree>
    <p:extLst>
      <p:ext uri="{BB962C8B-B14F-4D97-AF65-F5344CB8AC3E}">
        <p14:creationId xmlns:p14="http://schemas.microsoft.com/office/powerpoint/2010/main" val="647470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AB5E9-097E-804E-BCFF-B91FA430F1D0}" type="slidenum">
              <a:rPr lang="en-US" altLang="en-US"/>
              <a:pPr/>
              <a:t>27</a:t>
            </a:fld>
            <a:endParaRPr lang="en-US" altLang="en-US"/>
          </a:p>
        </p:txBody>
      </p:sp>
      <p:sp>
        <p:nvSpPr>
          <p:cNvPr id="108546" name="Rectangle 2"/>
          <p:cNvSpPr>
            <a:spLocks noRo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ltLang="en-US"/>
              <a:t>Turnip mosaic virus.</a:t>
            </a:r>
          </a:p>
        </p:txBody>
      </p:sp>
    </p:spTree>
    <p:extLst>
      <p:ext uri="{BB962C8B-B14F-4D97-AF65-F5344CB8AC3E}">
        <p14:creationId xmlns:p14="http://schemas.microsoft.com/office/powerpoint/2010/main" val="737474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FE6B5-E3A5-8946-8767-C9E28EA86CA9}" type="slidenum">
              <a:rPr lang="en-US" altLang="en-US"/>
              <a:pPr/>
              <a:t>28</a:t>
            </a:fld>
            <a:endParaRPr lang="en-US" altLang="en-US"/>
          </a:p>
        </p:txBody>
      </p:sp>
      <p:sp>
        <p:nvSpPr>
          <p:cNvPr id="111618" name="Rectangle 2"/>
          <p:cNvSpPr>
            <a:spLocks noRo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altLang="en-US"/>
              <a:t>Typical symptoms of virus diseases include necrosis, crinkling, vein banding, vein clearings, streaking, ring spots, yellows and the most typical and most commonly observed is mosaic.</a:t>
            </a:r>
          </a:p>
          <a:p>
            <a:endParaRPr lang="en-US" altLang="en-US"/>
          </a:p>
        </p:txBody>
      </p:sp>
    </p:spTree>
    <p:extLst>
      <p:ext uri="{BB962C8B-B14F-4D97-AF65-F5344CB8AC3E}">
        <p14:creationId xmlns:p14="http://schemas.microsoft.com/office/powerpoint/2010/main" val="1602870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F7EBC7-74EC-4E4F-A436-9F61262BF0A4}" type="slidenum">
              <a:rPr lang="en-US" altLang="en-US"/>
              <a:pPr/>
              <a:t>29</a:t>
            </a:fld>
            <a:endParaRPr lang="en-US" altLang="en-US"/>
          </a:p>
        </p:txBody>
      </p:sp>
      <p:sp>
        <p:nvSpPr>
          <p:cNvPr id="112642" name="Rectangle 2"/>
          <p:cNvSpPr>
            <a:spLocks noRo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altLang="en-US"/>
              <a:t>This is a squash fruit infected with watermelon mosaic virus.  Note the green, yellow, mottled effect along with the bumpy surfaces associated with the virus infection.  This virus usually enters the squash plant by viruliferous aphids. Aphids are the number one vector of watermelon mosaic virus to squash plants.  Other insect, like leaf miners, have been shown to transmit the squash virus.</a:t>
            </a:r>
          </a:p>
        </p:txBody>
      </p:sp>
    </p:spTree>
    <p:extLst>
      <p:ext uri="{BB962C8B-B14F-4D97-AF65-F5344CB8AC3E}">
        <p14:creationId xmlns:p14="http://schemas.microsoft.com/office/powerpoint/2010/main" val="1405339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2E0B37-F89B-4D4A-AF26-64737C01A78C}" type="slidenum">
              <a:rPr lang="en-US" altLang="en-US"/>
              <a:pPr/>
              <a:t>30</a:t>
            </a:fld>
            <a:endParaRPr lang="en-US" altLang="en-US"/>
          </a:p>
        </p:txBody>
      </p:sp>
      <p:sp>
        <p:nvSpPr>
          <p:cNvPr id="113666" name="Rectangle 2"/>
          <p:cNvSpPr>
            <a:spLocks noRo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altLang="en-US"/>
              <a:t>Viruses are able to move from one location to another by mechanical means -that is, physically touching an infected plant, getting the particle on your hand and touching a new plant.  This can be done by equipment or walking through a plant causing enough injury to acquire virus particles and transmit them to a healthy plant.  Some seeds are infected with viruses. A good example of a seed-borne virus is the cowpea mosaic virus associated with knuckle-purple hull southern peas.  Vectors such as aphids and leafhoppers are a primary source of infection and are able to transmit viruses from one plant to another.  Otherwise, a virus can be transmitted.  Some viruses are transmitted by pollen, while others are transmitted by parasitic plants such as dodder.</a:t>
            </a:r>
          </a:p>
        </p:txBody>
      </p:sp>
    </p:spTree>
    <p:extLst>
      <p:ext uri="{BB962C8B-B14F-4D97-AF65-F5344CB8AC3E}">
        <p14:creationId xmlns:p14="http://schemas.microsoft.com/office/powerpoint/2010/main" val="1519978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7043E-CA6C-CA43-956C-9840DC0BFAB6}" type="slidenum">
              <a:rPr lang="en-US" altLang="en-US"/>
              <a:pPr/>
              <a:t>3</a:t>
            </a:fld>
            <a:endParaRPr lang="en-US" altLang="en-US"/>
          </a:p>
        </p:txBody>
      </p:sp>
      <p:sp>
        <p:nvSpPr>
          <p:cNvPr id="175106" name="Rectangle 2"/>
          <p:cNvSpPr>
            <a:spLocks noRot="1" noChangeArrowheads="1" noTextEdit="1"/>
          </p:cNvSpPr>
          <p:nvPr>
            <p:ph type="sldImg"/>
          </p:nvPr>
        </p:nvSpPr>
        <p:spPr>
          <a:xfrm>
            <a:off x="1144588" y="685800"/>
            <a:ext cx="4572000" cy="3429000"/>
          </a:xfrm>
          <a:ln/>
        </p:spPr>
      </p:sp>
      <p:sp>
        <p:nvSpPr>
          <p:cNvPr id="175107" name="Rectangle 3"/>
          <p:cNvSpPr>
            <a:spLocks noGrp="1" noChangeArrowheads="1"/>
          </p:cNvSpPr>
          <p:nvPr>
            <p:ph type="body" idx="1"/>
          </p:nvPr>
        </p:nvSpPr>
        <p:spPr>
          <a:xfrm>
            <a:off x="912813" y="4343400"/>
            <a:ext cx="5032375" cy="4114800"/>
          </a:xfrm>
        </p:spPr>
        <p:txBody>
          <a:bodyPr/>
          <a:lstStyle/>
          <a:p>
            <a:r>
              <a:rPr lang="en-US" altLang="en-US"/>
              <a:t>3. Georgia Master Gardener Logo</a:t>
            </a:r>
          </a:p>
        </p:txBody>
      </p:sp>
    </p:spTree>
    <p:extLst>
      <p:ext uri="{BB962C8B-B14F-4D97-AF65-F5344CB8AC3E}">
        <p14:creationId xmlns:p14="http://schemas.microsoft.com/office/powerpoint/2010/main" val="1329472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556B8F-0B09-5D4A-BC54-CF1106F49038}" type="slidenum">
              <a:rPr lang="en-US" altLang="en-US"/>
              <a:pPr/>
              <a:t>31</a:t>
            </a:fld>
            <a:endParaRPr lang="en-US" altLang="en-US"/>
          </a:p>
        </p:txBody>
      </p:sp>
      <p:sp>
        <p:nvSpPr>
          <p:cNvPr id="114690" name="Rectangle 2"/>
          <p:cNvSpPr>
            <a:spLocks noRot="1" noChangeArrowheads="1" noTextEdit="1"/>
          </p:cNvSpPr>
          <p:nvPr>
            <p:ph type="sldImg"/>
          </p:nvPr>
        </p:nvSpPr>
        <p:spPr>
          <a:ln/>
        </p:spPr>
      </p:sp>
      <p:sp>
        <p:nvSpPr>
          <p:cNvPr id="114691" name="Rectangle 3"/>
          <p:cNvSpPr>
            <a:spLocks noGrp="1" noChangeArrowheads="1"/>
          </p:cNvSpPr>
          <p:nvPr>
            <p:ph type="body" idx="1"/>
          </p:nvPr>
        </p:nvSpPr>
        <p:spPr/>
        <p:txBody>
          <a:bodyPr/>
          <a:lstStyle/>
          <a:p>
            <a:r>
              <a:rPr lang="en-US" altLang="en-US"/>
              <a:t>To take a realistic look at diseases caused by root-knot nematodes, we will begin discussing root-knot nematode, diagnosis and control.  It is necessary to establish if a root-knot problem exists.  The best method to detect a root-knot problem is to observe the last year's planting and to take a soil sample for assay.  The best date to take a nematode assay is during the months of July, August and September.  During these months, nematode populations are highest and their recovery is more accurate.</a:t>
            </a:r>
          </a:p>
        </p:txBody>
      </p:sp>
    </p:spTree>
    <p:extLst>
      <p:ext uri="{BB962C8B-B14F-4D97-AF65-F5344CB8AC3E}">
        <p14:creationId xmlns:p14="http://schemas.microsoft.com/office/powerpoint/2010/main" val="1954332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51F23A-0147-1843-8535-08BE4F5660C4}" type="slidenum">
              <a:rPr lang="en-US" altLang="en-US"/>
              <a:pPr/>
              <a:t>32</a:t>
            </a:fld>
            <a:endParaRPr lang="en-US" altLang="en-US"/>
          </a:p>
        </p:txBody>
      </p:sp>
      <p:sp>
        <p:nvSpPr>
          <p:cNvPr id="115714" name="Rectangle 2"/>
          <p:cNvSpPr>
            <a:spLocks noRot="1" noChangeArrowheads="1" noTextEdit="1"/>
          </p:cNvSpPr>
          <p:nvPr>
            <p:ph type="sldImg"/>
          </p:nvPr>
        </p:nvSpPr>
        <p:spPr>
          <a:ln/>
        </p:spPr>
      </p:sp>
      <p:sp>
        <p:nvSpPr>
          <p:cNvPr id="115715" name="Rectangle 3"/>
          <p:cNvSpPr>
            <a:spLocks noGrp="1" noChangeArrowheads="1"/>
          </p:cNvSpPr>
          <p:nvPr>
            <p:ph type="body" idx="1"/>
          </p:nvPr>
        </p:nvSpPr>
        <p:spPr/>
        <p:txBody>
          <a:bodyPr/>
          <a:lstStyle/>
          <a:p>
            <a:r>
              <a:rPr lang="en-US" altLang="en-US"/>
              <a:t>A typical example of a root-knot infected plant is one which appears sick. Naturally, if this plant were pulled through the soil, many of the galled roots would be stripped off and the cause could be misdiagnosed.  It is always wise to loosen the soil around a sick plant and observe the entire root system to determine if the roots are swollen from the root-knot nematode injury.  Do not confuse swollen roots with the nitrogen-fixing nodules associated with legume plants like southern peas and lima beans.</a:t>
            </a:r>
          </a:p>
        </p:txBody>
      </p:sp>
    </p:spTree>
    <p:extLst>
      <p:ext uri="{BB962C8B-B14F-4D97-AF65-F5344CB8AC3E}">
        <p14:creationId xmlns:p14="http://schemas.microsoft.com/office/powerpoint/2010/main" val="698837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B9402-578A-4F4B-B5F5-06862D8F292A}" type="slidenum">
              <a:rPr lang="en-US" altLang="en-US"/>
              <a:pPr/>
              <a:t>33</a:t>
            </a:fld>
            <a:endParaRPr lang="en-US" altLang="en-US"/>
          </a:p>
        </p:txBody>
      </p:sp>
      <p:sp>
        <p:nvSpPr>
          <p:cNvPr id="116738" name="Rectangle 2"/>
          <p:cNvSpPr>
            <a:spLocks noRo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altLang="en-US"/>
              <a:t>It is generally agreed that marigolds do control nematodes; however, they do not control nematodes if planted alternated down the row or even in the same hole.  The nematodes will feed on the susceptible root system and not feed on the marigold root system.</a:t>
            </a:r>
          </a:p>
          <a:p>
            <a:endParaRPr lang="en-US" altLang="en-US"/>
          </a:p>
        </p:txBody>
      </p:sp>
    </p:spTree>
    <p:extLst>
      <p:ext uri="{BB962C8B-B14F-4D97-AF65-F5344CB8AC3E}">
        <p14:creationId xmlns:p14="http://schemas.microsoft.com/office/powerpoint/2010/main" val="770553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F130F5-1F59-044B-B82B-F626FA4CF98F}" type="slidenum">
              <a:rPr lang="en-US" altLang="en-US"/>
              <a:pPr/>
              <a:t>34</a:t>
            </a:fld>
            <a:endParaRPr lang="en-US" altLang="en-US"/>
          </a:p>
        </p:txBody>
      </p:sp>
      <p:sp>
        <p:nvSpPr>
          <p:cNvPr id="117762" name="Rectangle 2"/>
          <p:cNvSpPr>
            <a:spLocks noRot="1" noChangeArrowheads="1" noTextEdit="1"/>
          </p:cNvSpPr>
          <p:nvPr>
            <p:ph type="sldImg"/>
          </p:nvPr>
        </p:nvSpPr>
        <p:spPr>
          <a:ln/>
        </p:spPr>
      </p:sp>
      <p:sp>
        <p:nvSpPr>
          <p:cNvPr id="117763" name="Rectangle 3"/>
          <p:cNvSpPr>
            <a:spLocks noGrp="1" noChangeArrowheads="1"/>
          </p:cNvSpPr>
          <p:nvPr>
            <p:ph type="body" idx="1"/>
          </p:nvPr>
        </p:nvSpPr>
        <p:spPr/>
        <p:txBody>
          <a:bodyPr/>
          <a:lstStyle/>
          <a:p>
            <a:r>
              <a:rPr lang="en-US" altLang="en-US"/>
              <a:t>The only method by which the nematodes can be controlled with marigolds is to plant them broadcast to a location. Marigolds should be planted in early Spring and left in the location until Fall, at which time they can be removed. The marigolds act as a trap crop.  The best variety of marigold to use is the dwarf French marigold.  Nematodes are best controlled by utilizing cultural practices along with nematicides.  Cultural practices include repeat disking in the Fall during the hot, dry months where the nematodes are brought to the surface and killed by the hot, dry sun, using resistant varieties and removing old crop debris from the soil.</a:t>
            </a:r>
          </a:p>
          <a:p>
            <a:endParaRPr lang="en-US" altLang="en-US"/>
          </a:p>
        </p:txBody>
      </p:sp>
    </p:spTree>
    <p:extLst>
      <p:ext uri="{BB962C8B-B14F-4D97-AF65-F5344CB8AC3E}">
        <p14:creationId xmlns:p14="http://schemas.microsoft.com/office/powerpoint/2010/main" val="1363022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4A5C2D-9305-0649-8818-F2E8ED8FEC4C}" type="slidenum">
              <a:rPr lang="en-US" altLang="en-US"/>
              <a:pPr/>
              <a:t>35</a:t>
            </a:fld>
            <a:endParaRPr lang="en-US" altLang="en-US"/>
          </a:p>
        </p:txBody>
      </p:sp>
      <p:sp>
        <p:nvSpPr>
          <p:cNvPr id="118786" name="Rectangle 2"/>
          <p:cNvSpPr>
            <a:spLocks noRot="1" noChangeArrowheads="1" noTextEdit="1"/>
          </p:cNvSpPr>
          <p:nvPr>
            <p:ph type="sldImg"/>
          </p:nvPr>
        </p:nvSpPr>
        <p:spPr>
          <a:ln/>
        </p:spPr>
      </p:sp>
      <p:sp>
        <p:nvSpPr>
          <p:cNvPr id="118787" name="Rectangle 3"/>
          <p:cNvSpPr>
            <a:spLocks noGrp="1" noChangeArrowheads="1"/>
          </p:cNvSpPr>
          <p:nvPr>
            <p:ph type="body" idx="1"/>
          </p:nvPr>
        </p:nvSpPr>
        <p:spPr/>
        <p:txBody>
          <a:bodyPr/>
          <a:lstStyle/>
          <a:p>
            <a:r>
              <a:rPr lang="en-US" altLang="en-US"/>
              <a:t>There are some diseases specific to snapbeans.  Seedling diseases are a major problem in snapbean production.  This is an example of a common seedling root-rot associated with snapbeans.  This disease is </a:t>
            </a:r>
            <a:r>
              <a:rPr lang="en-US" altLang="en-US" u="sng"/>
              <a:t>Rhizoctonia</a:t>
            </a:r>
            <a:r>
              <a:rPr lang="en-US" altLang="en-US"/>
              <a:t>.  Note the red, sunken lesions in the lower stem of this snapbean seedling.</a:t>
            </a:r>
          </a:p>
          <a:p>
            <a:endParaRPr lang="en-US" altLang="en-US"/>
          </a:p>
        </p:txBody>
      </p:sp>
    </p:spTree>
    <p:extLst>
      <p:ext uri="{BB962C8B-B14F-4D97-AF65-F5344CB8AC3E}">
        <p14:creationId xmlns:p14="http://schemas.microsoft.com/office/powerpoint/2010/main" val="1111632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D9D34-CBC9-0E4D-B69D-AFD18096A3E9}" type="slidenum">
              <a:rPr lang="en-US" altLang="en-US"/>
              <a:pPr/>
              <a:t>36</a:t>
            </a:fld>
            <a:endParaRPr lang="en-US" altLang="en-US"/>
          </a:p>
        </p:txBody>
      </p:sp>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n-US" altLang="en-US" u="sng"/>
              <a:t>Rhizoctonia</a:t>
            </a:r>
            <a:r>
              <a:rPr lang="en-US" altLang="en-US"/>
              <a:t> causes very serious lower stem deterioration.  Note the damage done to these bean seedlings by </a:t>
            </a:r>
            <a:r>
              <a:rPr lang="en-US" altLang="en-US" u="sng"/>
              <a:t>Rhizoctonia</a:t>
            </a:r>
            <a:r>
              <a:rPr lang="en-US" altLang="en-US"/>
              <a:t>.  The plants are unable to pick up moisture and nutrients due to the deterioration of the lower stem.</a:t>
            </a:r>
          </a:p>
        </p:txBody>
      </p:sp>
    </p:spTree>
    <p:extLst>
      <p:ext uri="{BB962C8B-B14F-4D97-AF65-F5344CB8AC3E}">
        <p14:creationId xmlns:p14="http://schemas.microsoft.com/office/powerpoint/2010/main" val="104320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ED4EB-CC44-6D4F-9B5B-30DABADEB958}" type="slidenum">
              <a:rPr lang="en-US" altLang="en-US"/>
              <a:pPr/>
              <a:t>37</a:t>
            </a:fld>
            <a:endParaRPr lang="en-US" altLang="en-US"/>
          </a:p>
        </p:txBody>
      </p:sp>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en-US" altLang="en-US" u="sng"/>
              <a:t>Fusarium</a:t>
            </a:r>
            <a:r>
              <a:rPr lang="en-US" altLang="en-US"/>
              <a:t> causes serious root-rot in snapbeans.  There are many species of </a:t>
            </a:r>
            <a:r>
              <a:rPr lang="en-US" altLang="en-US" u="sng"/>
              <a:t>Fusarium</a:t>
            </a:r>
            <a:r>
              <a:rPr lang="en-US" altLang="en-US"/>
              <a:t> in all soils.  Usually, cool, wet conditions enhance </a:t>
            </a:r>
            <a:r>
              <a:rPr lang="en-US" altLang="en-US" u="sng"/>
              <a:t>Fusarium</a:t>
            </a:r>
            <a:r>
              <a:rPr lang="en-US" altLang="en-US"/>
              <a:t> development.</a:t>
            </a:r>
          </a:p>
        </p:txBody>
      </p:sp>
    </p:spTree>
    <p:extLst>
      <p:ext uri="{BB962C8B-B14F-4D97-AF65-F5344CB8AC3E}">
        <p14:creationId xmlns:p14="http://schemas.microsoft.com/office/powerpoint/2010/main" val="968407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A82FB6-9DB4-0442-8364-14137754BEAC}" type="slidenum">
              <a:rPr lang="en-US" altLang="en-US"/>
              <a:pPr/>
              <a:t>38</a:t>
            </a:fld>
            <a:endParaRPr lang="en-US" altLang="en-US"/>
          </a:p>
        </p:txBody>
      </p:sp>
      <p:sp>
        <p:nvSpPr>
          <p:cNvPr id="121858" name="Rectangle 2"/>
          <p:cNvSpPr>
            <a:spLocks noRo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US" altLang="en-US"/>
              <a:t>There are some warm weather fungi that causes serious damping-off to snapbeans.  This is an example of Pythium damping-off.  In most cases, </a:t>
            </a:r>
            <a:r>
              <a:rPr lang="en-US" altLang="en-US" u="sng"/>
              <a:t>Pythium</a:t>
            </a:r>
            <a:r>
              <a:rPr lang="en-US" altLang="en-US"/>
              <a:t> will attack a bean stand about ten days after emergence.  Note the extensive water-soaked lesion extending up the bean seedlings caused by </a:t>
            </a:r>
            <a:r>
              <a:rPr lang="en-US" altLang="en-US" u="sng"/>
              <a:t>Pythium</a:t>
            </a:r>
            <a:r>
              <a:rPr lang="en-US" altLang="en-US"/>
              <a:t> damage. In some cases, it has been practical to throw an inch of soil up on these stems to enhance the secondary root system which is necessary for plant survival.</a:t>
            </a:r>
          </a:p>
        </p:txBody>
      </p:sp>
    </p:spTree>
    <p:extLst>
      <p:ext uri="{BB962C8B-B14F-4D97-AF65-F5344CB8AC3E}">
        <p14:creationId xmlns:p14="http://schemas.microsoft.com/office/powerpoint/2010/main" val="250039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CB4F67-15CE-8247-B445-A00F3B8B5603}" type="slidenum">
              <a:rPr lang="en-US" altLang="en-US"/>
              <a:pPr/>
              <a:t>39</a:t>
            </a:fld>
            <a:endParaRPr lang="en-US" altLang="en-US"/>
          </a:p>
        </p:txBody>
      </p:sp>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en-US"/>
              <a:t>The only foliage disease that causes major problems on beans in Georgia is bean rust.  Bean rust begins as tiny, yellow spots on the leaves which later develop into pustules.  Note the pustules which have erupted producing many seed bodies or spores capable of infecting new tissue without a resting period.  This is about the only disease that can be observed and controlled after it has become established.</a:t>
            </a:r>
          </a:p>
          <a:p>
            <a:endParaRPr lang="en-US" altLang="en-US"/>
          </a:p>
        </p:txBody>
      </p:sp>
    </p:spTree>
    <p:extLst>
      <p:ext uri="{BB962C8B-B14F-4D97-AF65-F5344CB8AC3E}">
        <p14:creationId xmlns:p14="http://schemas.microsoft.com/office/powerpoint/2010/main" val="1941711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66C7F7-3D9A-C34C-8FD5-DC3D7D48008E}" type="slidenum">
              <a:rPr lang="en-US" altLang="en-US"/>
              <a:pPr/>
              <a:t>40</a:t>
            </a:fld>
            <a:endParaRPr lang="en-US" altLang="en-US"/>
          </a:p>
        </p:txBody>
      </p:sp>
      <p:sp>
        <p:nvSpPr>
          <p:cNvPr id="123906" name="Rectangle 2"/>
          <p:cNvSpPr>
            <a:spLocks noRo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altLang="en-US"/>
              <a:t>The best materials to use to protect against rust are Daconil 2787 or sulfur.  Usually one or two applications will usually eliminate the problem under normal weather conditions</a:t>
            </a:r>
          </a:p>
        </p:txBody>
      </p:sp>
    </p:spTree>
    <p:extLst>
      <p:ext uri="{BB962C8B-B14F-4D97-AF65-F5344CB8AC3E}">
        <p14:creationId xmlns:p14="http://schemas.microsoft.com/office/powerpoint/2010/main" val="1188790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E433C-42E9-774B-B7B7-5075ED009901}" type="slidenum">
              <a:rPr lang="en-US" altLang="en-US"/>
              <a:pPr/>
              <a:t>4</a:t>
            </a:fld>
            <a:endParaRPr lang="en-US" altLang="en-US"/>
          </a:p>
        </p:txBody>
      </p:sp>
      <p:sp>
        <p:nvSpPr>
          <p:cNvPr id="377858" name="Rectangle 2"/>
          <p:cNvSpPr>
            <a:spLocks noRot="1" noChangeArrowheads="1" noTextEdit="1"/>
          </p:cNvSpPr>
          <p:nvPr>
            <p:ph type="sldImg"/>
          </p:nvPr>
        </p:nvSpPr>
        <p:spPr>
          <a:ln/>
        </p:spPr>
      </p:sp>
      <p:sp>
        <p:nvSpPr>
          <p:cNvPr id="377859" name="Rectangle 3"/>
          <p:cNvSpPr>
            <a:spLocks noGrp="1" noChangeArrowheads="1"/>
          </p:cNvSpPr>
          <p:nvPr>
            <p:ph type="body" idx="1"/>
          </p:nvPr>
        </p:nvSpPr>
        <p:spPr/>
        <p:txBody>
          <a:bodyPr/>
          <a:lstStyle/>
          <a:p>
            <a:r>
              <a:rPr lang="en-US" altLang="en-US" sz="1400"/>
              <a:t>Part 1: Diseases of Vegetables</a:t>
            </a:r>
          </a:p>
          <a:p>
            <a:r>
              <a:rPr lang="en-US" altLang="en-US"/>
              <a:t>J. Danny Gay, Extension Plant Pathologist</a:t>
            </a:r>
          </a:p>
          <a:p>
            <a:r>
              <a:rPr lang="en-US" altLang="en-US"/>
              <a:t>Adapted to PowerPoint by </a:t>
            </a:r>
            <a:r>
              <a:rPr lang="en-US" altLang="en-US">
                <a:effectLst>
                  <a:outerShdw blurRad="38100" dist="38100" dir="2700000" algn="tl">
                    <a:srgbClr val="C0C0C0"/>
                  </a:outerShdw>
                </a:effectLst>
              </a:rPr>
              <a:t>George Boyhan, Extension Horticulturist</a:t>
            </a:r>
          </a:p>
          <a:p>
            <a:r>
              <a:rPr lang="en-US" altLang="en-US">
                <a:effectLst>
                  <a:outerShdw blurRad="38100" dist="38100" dir="2700000" algn="tl">
                    <a:srgbClr val="C0C0C0"/>
                  </a:outerShdw>
                </a:effectLst>
              </a:rPr>
              <a:t>For internal use only </a:t>
            </a:r>
          </a:p>
        </p:txBody>
      </p:sp>
    </p:spTree>
    <p:extLst>
      <p:ext uri="{BB962C8B-B14F-4D97-AF65-F5344CB8AC3E}">
        <p14:creationId xmlns:p14="http://schemas.microsoft.com/office/powerpoint/2010/main" val="2030965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D72850-94AF-6C4A-9669-933AA0A4E70C}" type="slidenum">
              <a:rPr lang="en-US" altLang="en-US"/>
              <a:pPr/>
              <a:t>41</a:t>
            </a:fld>
            <a:endParaRPr lang="en-US" altLang="en-US"/>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US" altLang="en-US"/>
              <a:t>Lima beans are a major garden crop in Georgia.  The most serious disease attacking lima beans is stem anthracnose.  It is characterized by the brick red blotches which appear on leaves.</a:t>
            </a:r>
          </a:p>
        </p:txBody>
      </p:sp>
    </p:spTree>
    <p:extLst>
      <p:ext uri="{BB962C8B-B14F-4D97-AF65-F5344CB8AC3E}">
        <p14:creationId xmlns:p14="http://schemas.microsoft.com/office/powerpoint/2010/main" val="1953430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7E08E-00C3-024C-B6A0-F38AF4D4D28A}" type="slidenum">
              <a:rPr lang="en-US" altLang="en-US"/>
              <a:pPr/>
              <a:t>42</a:t>
            </a:fld>
            <a:endParaRPr lang="en-US" altLang="en-US"/>
          </a:p>
        </p:txBody>
      </p:sp>
      <p:sp>
        <p:nvSpPr>
          <p:cNvPr id="125954" name="Rectangle 2"/>
          <p:cNvSpPr>
            <a:spLocks noRo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US" altLang="en-US"/>
              <a:t>Leaves, stems and fruits are affected by anthracnose.  Once this disease progresses so that it can be seen, it is usually too late to prevent major damage.  This disease occurs some 14 days before visible symptoms appear.  Lima bean pods affected with anthracnose have brick-red lesions associated with the pod surface.  In most cases the beans never survive to mature.  However, if they do, the resulting seeds inside will also be discolored.  Be sure that lima bean seeds are not saved from the home garden.</a:t>
            </a:r>
          </a:p>
          <a:p>
            <a:endParaRPr lang="en-US" altLang="en-US"/>
          </a:p>
        </p:txBody>
      </p:sp>
    </p:spTree>
    <p:extLst>
      <p:ext uri="{BB962C8B-B14F-4D97-AF65-F5344CB8AC3E}">
        <p14:creationId xmlns:p14="http://schemas.microsoft.com/office/powerpoint/2010/main" val="582653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021010-EFDE-184E-89C2-C599E0BA20AE}" type="slidenum">
              <a:rPr lang="en-US" altLang="en-US"/>
              <a:pPr/>
              <a:t>43</a:t>
            </a:fld>
            <a:endParaRPr lang="en-US" altLang="en-US"/>
          </a:p>
        </p:txBody>
      </p:sp>
      <p:sp>
        <p:nvSpPr>
          <p:cNvPr id="126978" name="Rectangle 2"/>
          <p:cNvSpPr>
            <a:spLocks noRot="1" noChangeArrowheads="1" noTextEdit="1"/>
          </p:cNvSpPr>
          <p:nvPr>
            <p:ph type="sldImg"/>
          </p:nvPr>
        </p:nvSpPr>
        <p:spPr>
          <a:ln/>
        </p:spPr>
      </p:sp>
      <p:sp>
        <p:nvSpPr>
          <p:cNvPr id="126979" name="Rectangle 3"/>
          <p:cNvSpPr>
            <a:spLocks noGrp="1" noChangeArrowheads="1"/>
          </p:cNvSpPr>
          <p:nvPr>
            <p:ph type="body" idx="1"/>
          </p:nvPr>
        </p:nvSpPr>
        <p:spPr/>
        <p:txBody>
          <a:bodyPr/>
          <a:lstStyle/>
          <a:p>
            <a:r>
              <a:rPr lang="en-US" altLang="en-US"/>
              <a:t>Anthracnose is best controlled by prevention.  If you have not seen the disease by the time the flowers appear, a preventive application of a recommended fungicide should be applied.  Plant lima beans to an area that has not had lima beans the previous year.  Purchase new western grown seeds and spray with copper (Top Cop).</a:t>
            </a:r>
          </a:p>
          <a:p>
            <a:endParaRPr lang="en-US" altLang="en-US"/>
          </a:p>
        </p:txBody>
      </p:sp>
    </p:spTree>
    <p:extLst>
      <p:ext uri="{BB962C8B-B14F-4D97-AF65-F5344CB8AC3E}">
        <p14:creationId xmlns:p14="http://schemas.microsoft.com/office/powerpoint/2010/main" val="132969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FAD42-FDAF-D240-BC0E-DCA72B9CC7CB}" type="slidenum">
              <a:rPr lang="en-US" altLang="en-US"/>
              <a:pPr/>
              <a:t>44</a:t>
            </a:fld>
            <a:endParaRPr lang="en-US" altLang="en-US"/>
          </a:p>
        </p:txBody>
      </p:sp>
      <p:sp>
        <p:nvSpPr>
          <p:cNvPr id="128002" name="Rectangle 2"/>
          <p:cNvSpPr>
            <a:spLocks noRo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a:t>Tomatoes are sometimes referred to as King of the Garden.  Most successful tomato producers either grow their own transplants or purchase healthy disease-free certified transplants.  Certified plants are identified by a label from the state of origin indicating certified transplants.</a:t>
            </a:r>
          </a:p>
        </p:txBody>
      </p:sp>
    </p:spTree>
    <p:extLst>
      <p:ext uri="{BB962C8B-B14F-4D97-AF65-F5344CB8AC3E}">
        <p14:creationId xmlns:p14="http://schemas.microsoft.com/office/powerpoint/2010/main" val="1433830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C6A27-92FC-7E42-8CA0-ACE345E1D262}" type="slidenum">
              <a:rPr lang="en-US" altLang="en-US"/>
              <a:pPr/>
              <a:t>45</a:t>
            </a:fld>
            <a:endParaRPr lang="en-US" altLang="en-US"/>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altLang="en-US"/>
              <a:t>A common disease of tomato is early blight.  This disease usually starts on the lower leaves and works its way to the top of the plant if the plant is not protected by a fungicide.  The disease is sometimes referred to as target-spot because of the concentric lesions produced on the leaves.</a:t>
            </a:r>
          </a:p>
        </p:txBody>
      </p:sp>
    </p:spTree>
    <p:extLst>
      <p:ext uri="{BB962C8B-B14F-4D97-AF65-F5344CB8AC3E}">
        <p14:creationId xmlns:p14="http://schemas.microsoft.com/office/powerpoint/2010/main" val="1476370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FCFB03-BE3A-E34B-A1ED-445B0FA57641}" type="slidenum">
              <a:rPr lang="en-US" altLang="en-US"/>
              <a:pPr/>
              <a:t>46</a:t>
            </a:fld>
            <a:endParaRPr lang="en-US" altLang="en-US"/>
          </a:p>
        </p:txBody>
      </p:sp>
      <p:sp>
        <p:nvSpPr>
          <p:cNvPr id="130050" name="Rectangle 2"/>
          <p:cNvSpPr>
            <a:spLocks noRo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altLang="en-US"/>
              <a:t>Early blight is best prevented by using Maneb plus Zinc or Daconil 2787.</a:t>
            </a:r>
          </a:p>
          <a:p>
            <a:endParaRPr lang="en-US" altLang="en-US"/>
          </a:p>
        </p:txBody>
      </p:sp>
    </p:spTree>
    <p:extLst>
      <p:ext uri="{BB962C8B-B14F-4D97-AF65-F5344CB8AC3E}">
        <p14:creationId xmlns:p14="http://schemas.microsoft.com/office/powerpoint/2010/main" val="1327826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1AC9E-DD78-A746-BE05-2F156EDBFC49}" type="slidenum">
              <a:rPr lang="en-US" altLang="en-US"/>
              <a:pPr/>
              <a:t>47</a:t>
            </a:fld>
            <a:endParaRPr lang="en-US" altLang="en-US"/>
          </a:p>
        </p:txBody>
      </p:sp>
      <p:sp>
        <p:nvSpPr>
          <p:cNvPr id="131074" name="Rectangle 2"/>
          <p:cNvSpPr>
            <a:spLocks noRo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ltLang="en-US" u="sng"/>
              <a:t>Alternaria</a:t>
            </a:r>
            <a:r>
              <a:rPr lang="en-US" altLang="en-US"/>
              <a:t> can also cause a more serious disease in young seedlings and young plants known as collar-rot.  This is </a:t>
            </a:r>
            <a:r>
              <a:rPr lang="en-US" altLang="en-US" u="sng"/>
              <a:t>Alternaria</a:t>
            </a:r>
            <a:r>
              <a:rPr lang="en-US" altLang="en-US"/>
              <a:t>, which affects the stems. The stems become brittle and often break off.  This is a serious problem in Fall production since the seedlings are produced in warmer weather more conductive to attack by </a:t>
            </a:r>
            <a:r>
              <a:rPr lang="en-US" altLang="en-US" u="sng"/>
              <a:t>Alternaria</a:t>
            </a:r>
            <a:r>
              <a:rPr lang="en-US" altLang="en-US"/>
              <a:t>.  Make sure that young seedlings to be planted for Fall crops do not contain collar-spot lesions on the stems.</a:t>
            </a:r>
          </a:p>
        </p:txBody>
      </p:sp>
    </p:spTree>
    <p:extLst>
      <p:ext uri="{BB962C8B-B14F-4D97-AF65-F5344CB8AC3E}">
        <p14:creationId xmlns:p14="http://schemas.microsoft.com/office/powerpoint/2010/main" val="133858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E0272A-EBA6-1D45-B792-0EBF42B6C8D6}" type="slidenum">
              <a:rPr lang="en-US" altLang="en-US"/>
              <a:pPr/>
              <a:t>48</a:t>
            </a:fld>
            <a:endParaRPr lang="en-US" altLang="en-US"/>
          </a:p>
        </p:txBody>
      </p:sp>
      <p:sp>
        <p:nvSpPr>
          <p:cNvPr id="132098" name="Rectangle 2"/>
          <p:cNvSpPr>
            <a:spLocks noRo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ltLang="en-US"/>
              <a:t>Fusarium wilt is a major problem in tomatoes.  To prevent Fusarium wilt, use varieties that have the letters VFN at the end of the name indicating Fusarium wilt/root-knot resistance.  A typical tomato plant dying from Fusarium wilt.  The disease clogs the vascular tissues of the plant thus restricting the amount of water and nutrients that can be transported to the top of the plant causing a slow death of the plant.  Root injury caused by mechanical means or root-knot nematodes enhances Fusarium wilt development in tomatoes.</a:t>
            </a:r>
          </a:p>
        </p:txBody>
      </p:sp>
    </p:spTree>
    <p:extLst>
      <p:ext uri="{BB962C8B-B14F-4D97-AF65-F5344CB8AC3E}">
        <p14:creationId xmlns:p14="http://schemas.microsoft.com/office/powerpoint/2010/main" val="13480277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A51750-5D48-D64C-9FC6-FDCBA412D4F1}" type="slidenum">
              <a:rPr lang="en-US" altLang="en-US"/>
              <a:pPr/>
              <a:t>49</a:t>
            </a:fld>
            <a:endParaRPr lang="en-US" altLang="en-US"/>
          </a:p>
        </p:txBody>
      </p:sp>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ltLang="en-US"/>
              <a:t>A more serious disease of tomato is known as bacterial wilt.  Bacterial wilt can not be controlled once it enters the garden site.  The plants appear as if hot water has been poured on the plant because of the sudden wilt.  The plant does not turn yellow as in the case of </a:t>
            </a:r>
            <a:r>
              <a:rPr lang="en-US" altLang="en-US" u="sng"/>
              <a:t>Fusarium</a:t>
            </a:r>
            <a:r>
              <a:rPr lang="en-US" altLang="en-US"/>
              <a:t>.  The whole green plant simply wilts as a result of stem deterioration.  Once bacterial wilt enters the garden site, it remains there for years.  There is no effective control for bacterial wilt in tomatoes.  The only method of preventing it is to never acquire plants or infect the garden site by walking in areas where bacterial wilt plants exist.</a:t>
            </a:r>
          </a:p>
        </p:txBody>
      </p:sp>
    </p:spTree>
    <p:extLst>
      <p:ext uri="{BB962C8B-B14F-4D97-AF65-F5344CB8AC3E}">
        <p14:creationId xmlns:p14="http://schemas.microsoft.com/office/powerpoint/2010/main" val="350573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51256B-0E30-DE47-871A-D558B98BDA36}" type="slidenum">
              <a:rPr lang="en-US" altLang="en-US"/>
              <a:pPr/>
              <a:t>50</a:t>
            </a:fld>
            <a:endParaRPr lang="en-US" altLang="en-US"/>
          </a:p>
        </p:txBody>
      </p:sp>
      <p:sp>
        <p:nvSpPr>
          <p:cNvPr id="134146" name="Rectangle 2"/>
          <p:cNvSpPr>
            <a:spLocks noRo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en-US" altLang="en-US"/>
              <a:t>Southern blight caused by </a:t>
            </a:r>
            <a:r>
              <a:rPr lang="en-US" altLang="en-US" i="1"/>
              <a:t>Sclerotium rolfsii</a:t>
            </a:r>
            <a:r>
              <a:rPr lang="en-US" altLang="en-US"/>
              <a:t> is a major problem on egg plants, peppers and tomatoes.  Southern blight is an oxygen-loving fungus which operates on organic matter near the soil surface.  It always attacks plants at or just below soil surface because of the oxygen requirement.  One method of preventing southern blight is to destroy the litter by turning it deeply and not allowing it to resurface during future cultivations.</a:t>
            </a:r>
          </a:p>
        </p:txBody>
      </p:sp>
    </p:spTree>
    <p:extLst>
      <p:ext uri="{BB962C8B-B14F-4D97-AF65-F5344CB8AC3E}">
        <p14:creationId xmlns:p14="http://schemas.microsoft.com/office/powerpoint/2010/main" val="154743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737FC3-FF0F-2647-A988-3D64A2379732}" type="slidenum">
              <a:rPr lang="en-US" altLang="en-US"/>
              <a:pPr/>
              <a:t>6</a:t>
            </a:fld>
            <a:endParaRPr lang="en-US" altLang="en-US"/>
          </a:p>
        </p:txBody>
      </p:sp>
      <p:sp>
        <p:nvSpPr>
          <p:cNvPr id="88066" name="Rectangle 2"/>
          <p:cNvSpPr>
            <a:spLocks noRo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ltLang="en-US"/>
              <a:t>Plant Pathology is the study of plant diseases. There are over 30,000 diseases on economic plants in the United States.</a:t>
            </a:r>
          </a:p>
          <a:p>
            <a:endParaRPr lang="en-US" altLang="en-US"/>
          </a:p>
        </p:txBody>
      </p:sp>
    </p:spTree>
    <p:extLst>
      <p:ext uri="{BB962C8B-B14F-4D97-AF65-F5344CB8AC3E}">
        <p14:creationId xmlns:p14="http://schemas.microsoft.com/office/powerpoint/2010/main" val="180017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6FF719-77E7-6741-903E-B0E38AE6A88E}" type="slidenum">
              <a:rPr lang="en-US" altLang="en-US"/>
              <a:pPr/>
              <a:t>51</a:t>
            </a:fld>
            <a:endParaRPr lang="en-US" altLang="en-US"/>
          </a:p>
        </p:txBody>
      </p:sp>
      <p:sp>
        <p:nvSpPr>
          <p:cNvPr id="135170" name="Rectangle 2"/>
          <p:cNvSpPr>
            <a:spLocks noRo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a:t>One effective chemical for controlling southern blight in tomato is Terraclor.  It is purchased in a 3 lb. container.  Mix 3-5 pounds of Terraclor per 100 gallons of water.  Use 1 pint of the solution when transplants are planted.  This will prevent southern blight.  Be careful not to throw excessive soil up on the stems as non-treated contaminated soil can enhance southern blight development.</a:t>
            </a:r>
          </a:p>
          <a:p>
            <a:endParaRPr lang="en-US" altLang="en-US"/>
          </a:p>
        </p:txBody>
      </p:sp>
    </p:spTree>
    <p:extLst>
      <p:ext uri="{BB962C8B-B14F-4D97-AF65-F5344CB8AC3E}">
        <p14:creationId xmlns:p14="http://schemas.microsoft.com/office/powerpoint/2010/main" val="1793585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78632E-A2DA-9F4D-8E3A-0821393A45EE}" type="slidenum">
              <a:rPr lang="en-US" altLang="en-US"/>
              <a:pPr/>
              <a:t>52</a:t>
            </a:fld>
            <a:endParaRPr lang="en-US" altLang="en-US"/>
          </a:p>
        </p:txBody>
      </p:sp>
      <p:sp>
        <p:nvSpPr>
          <p:cNvPr id="136194" name="Rectangle 2"/>
          <p:cNvSpPr>
            <a:spLocks noRo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n-US" altLang="en-US"/>
              <a:t>For those wishing not to use chemicals, an effective method of preventing southern blight is the use of aluminum foil.</a:t>
            </a:r>
          </a:p>
          <a:p>
            <a:endParaRPr lang="en-US" altLang="en-US"/>
          </a:p>
        </p:txBody>
      </p:sp>
    </p:spTree>
    <p:extLst>
      <p:ext uri="{BB962C8B-B14F-4D97-AF65-F5344CB8AC3E}">
        <p14:creationId xmlns:p14="http://schemas.microsoft.com/office/powerpoint/2010/main" val="5611925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CFD453-5821-054C-BE1F-B3A53755A75D}" type="slidenum">
              <a:rPr lang="en-US" altLang="en-US"/>
              <a:pPr/>
              <a:t>53</a:t>
            </a:fld>
            <a:endParaRPr lang="en-US" altLang="en-US"/>
          </a:p>
        </p:txBody>
      </p:sp>
      <p:sp>
        <p:nvSpPr>
          <p:cNvPr id="137218" name="Rectangle 2"/>
          <p:cNvSpPr>
            <a:spLocks noRo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altLang="en-US"/>
              <a:t>Fruit rots cause major problems in home gardens and commercial fields in Georgia.  The best method of preventing fruit rot is to prevent this fruit from touching the soil.</a:t>
            </a:r>
          </a:p>
        </p:txBody>
      </p:sp>
    </p:spTree>
    <p:extLst>
      <p:ext uri="{BB962C8B-B14F-4D97-AF65-F5344CB8AC3E}">
        <p14:creationId xmlns:p14="http://schemas.microsoft.com/office/powerpoint/2010/main" val="2155312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1C7377-591B-ED4C-955F-0D70E8DB785C}" type="slidenum">
              <a:rPr lang="en-US" altLang="en-US"/>
              <a:pPr/>
              <a:t>54</a:t>
            </a:fld>
            <a:endParaRPr lang="en-US" altLang="en-US"/>
          </a:p>
        </p:txBody>
      </p:sp>
      <p:sp>
        <p:nvSpPr>
          <p:cNvPr id="138242" name="Rectangle 2"/>
          <p:cNvSpPr>
            <a:spLocks noRo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altLang="en-US"/>
              <a:t>The best method of preventing fruit from touching the soil is to stake the plants and use a mulch.  The best mulch to use is pine straw. It is clean and disease-free.  The pine straw mulch does things other than create a buffer between the fruit and the soil.  It conserves moisture, moderates soil temperature, and helps control weeks.  It also aids in reducing early blight infections.</a:t>
            </a:r>
          </a:p>
          <a:p>
            <a:endParaRPr lang="en-US" altLang="en-US"/>
          </a:p>
        </p:txBody>
      </p:sp>
    </p:spTree>
    <p:extLst>
      <p:ext uri="{BB962C8B-B14F-4D97-AF65-F5344CB8AC3E}">
        <p14:creationId xmlns:p14="http://schemas.microsoft.com/office/powerpoint/2010/main" val="1776172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59E868-C307-1A4E-96A9-69238E9F6130}" type="slidenum">
              <a:rPr lang="en-US" altLang="en-US"/>
              <a:pPr/>
              <a:t>55</a:t>
            </a:fld>
            <a:endParaRPr lang="en-US" altLang="en-US"/>
          </a:p>
        </p:txBody>
      </p:sp>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altLang="en-US"/>
              <a:t>Tobacco mosaic virus is a serious problem in tomato.  It is acquired by insect transmission and largely by handling any form of tobacco and then touching the plants.  Be sure not to use tobacco which transplanting tomato plants.  If one uses tobacco, it is wise to dip his hands in sweet milk or use a strong detergent on his hands before touching the tomato transplant after using any form of tobacco.</a:t>
            </a:r>
          </a:p>
        </p:txBody>
      </p:sp>
    </p:spTree>
    <p:extLst>
      <p:ext uri="{BB962C8B-B14F-4D97-AF65-F5344CB8AC3E}">
        <p14:creationId xmlns:p14="http://schemas.microsoft.com/office/powerpoint/2010/main" val="21044637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7CB7F3-F21E-664F-BDF6-25AD164D35B5}" type="slidenum">
              <a:rPr lang="en-US" altLang="en-US"/>
              <a:pPr/>
              <a:t>56</a:t>
            </a:fld>
            <a:endParaRPr lang="en-US" altLang="en-US"/>
          </a:p>
        </p:txBody>
      </p:sp>
      <p:sp>
        <p:nvSpPr>
          <p:cNvPr id="140290" name="Rectangle 2"/>
          <p:cNvSpPr>
            <a:spLocks noRo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n-US" altLang="en-US"/>
              <a:t>Cucumber mosaic virus can look identical to a common problem known as 2,4-D injury.  This plant is suffering from cucumber mosaic virus injury.  It is wise to pull these plants from the garden site.  Do not touch other plants after touching this plant as the disease can be transmitted.  Insects also can feed on a cucumber mosaic infected plant and transmit the problem to a healthy plant. Plant removal is essential in the case of cucumber mosaic infection.</a:t>
            </a:r>
          </a:p>
          <a:p>
            <a:endParaRPr lang="en-US" altLang="en-US"/>
          </a:p>
        </p:txBody>
      </p:sp>
    </p:spTree>
    <p:extLst>
      <p:ext uri="{BB962C8B-B14F-4D97-AF65-F5344CB8AC3E}">
        <p14:creationId xmlns:p14="http://schemas.microsoft.com/office/powerpoint/2010/main" val="665958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B911E-E83E-BD4B-8B38-8C1CB95AA08B}" type="slidenum">
              <a:rPr lang="en-US" altLang="en-US"/>
              <a:pPr/>
              <a:t>57</a:t>
            </a:fld>
            <a:endParaRPr lang="en-US" altLang="en-US"/>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ltLang="en-US"/>
              <a:t>This problem is almost indistinguishable from cucumber mosaic virus; however, it is 2,4-D injury.  This occurs in many urban areas in the Spring when people are spraying 2,4-D type materials to control broadleaf weeds in lawns. Be careful to spray for broadleaf when the air movement is at a minimum.</a:t>
            </a:r>
          </a:p>
        </p:txBody>
      </p:sp>
    </p:spTree>
    <p:extLst>
      <p:ext uri="{BB962C8B-B14F-4D97-AF65-F5344CB8AC3E}">
        <p14:creationId xmlns:p14="http://schemas.microsoft.com/office/powerpoint/2010/main" val="76396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94B11-09A0-F542-A4A9-FE30F7B029C7}" type="slidenum">
              <a:rPr lang="en-US" altLang="en-US"/>
              <a:pPr/>
              <a:t>58</a:t>
            </a:fld>
            <a:endParaRPr lang="en-US" altLang="en-US"/>
          </a:p>
        </p:txBody>
      </p:sp>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altLang="en-US"/>
              <a:t>Okra is a favorite of home gardeners.  There are a couple of diseases which can affect okra.  A major disease affecting okra is root-knot nematode.  The plant is a long-lived crop.  It grows from Spring until frost, thus providing a good food base for root-knot nematodes if they are in the area.  Root-knot nematodes do serious damage to okra plants.  In addition to limiting the ability to pick up water nutrients, they cause a disease to get into the plant known as Fusarium wilt.</a:t>
            </a:r>
          </a:p>
          <a:p>
            <a:endParaRPr lang="en-US" altLang="en-US"/>
          </a:p>
        </p:txBody>
      </p:sp>
    </p:spTree>
    <p:extLst>
      <p:ext uri="{BB962C8B-B14F-4D97-AF65-F5344CB8AC3E}">
        <p14:creationId xmlns:p14="http://schemas.microsoft.com/office/powerpoint/2010/main" val="19523223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B3EFF9-CB19-9D45-848A-715BBE6AE687}" type="slidenum">
              <a:rPr lang="en-US" altLang="en-US"/>
              <a:pPr/>
              <a:t>59</a:t>
            </a:fld>
            <a:endParaRPr lang="en-US" altLang="en-US"/>
          </a:p>
        </p:txBody>
      </p:sp>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ltLang="en-US"/>
              <a:t>An okra plant suffering from Fusarium wilt.  Note the similarity between the death of this plant and the Fusarium wilt in tomato.  It causes a chronic slow death because of the stopped-up vascular system necessary for transporting water and nutrients.</a:t>
            </a:r>
          </a:p>
          <a:p>
            <a:endParaRPr lang="en-US" altLang="en-US"/>
          </a:p>
        </p:txBody>
      </p:sp>
    </p:spTree>
    <p:extLst>
      <p:ext uri="{BB962C8B-B14F-4D97-AF65-F5344CB8AC3E}">
        <p14:creationId xmlns:p14="http://schemas.microsoft.com/office/powerpoint/2010/main" val="12789594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4967A-7669-ED42-A9EA-21C4C4C48E4C}" type="slidenum">
              <a:rPr lang="en-US" altLang="en-US"/>
              <a:pPr/>
              <a:t>60</a:t>
            </a:fld>
            <a:endParaRPr lang="en-US" altLang="en-US"/>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altLang="en-US"/>
              <a:t>There is a problem associated with some okra pods known as </a:t>
            </a:r>
            <a:r>
              <a:rPr lang="en-US" altLang="en-US" i="1"/>
              <a:t>Choanephora</a:t>
            </a:r>
            <a:r>
              <a:rPr lang="en-US" altLang="en-US"/>
              <a:t> pod blight.  This fungus is common to most areas and will cause blight on old blossoms and young fruit under ideal weather conditions.  This disease is usually associated with warm, humid conditions and is sometimes growing on pods which were never fertilized.  In some cases, okra blooms will open during a rainy period and the water inside the bloom interferes with complete pollination, thus causing the ovules to not expand and ultimate abortion of the young pod.  If the young pod does not fall off, then the bearded type fungus will grow on that as a result of the lack of pod expansion and normal growth.</a:t>
            </a:r>
          </a:p>
          <a:p>
            <a:endParaRPr lang="en-US" altLang="en-US"/>
          </a:p>
        </p:txBody>
      </p:sp>
    </p:spTree>
    <p:extLst>
      <p:ext uri="{BB962C8B-B14F-4D97-AF65-F5344CB8AC3E}">
        <p14:creationId xmlns:p14="http://schemas.microsoft.com/office/powerpoint/2010/main" val="1308174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94A66-7730-8645-978F-98D4AE950DE6}" type="slidenum">
              <a:rPr lang="en-US" altLang="en-US"/>
              <a:pPr/>
              <a:t>7</a:t>
            </a:fld>
            <a:endParaRPr lang="en-US" altLang="en-US"/>
          </a:p>
        </p:txBody>
      </p:sp>
      <p:sp>
        <p:nvSpPr>
          <p:cNvPr id="89090" name="Rectangle 2"/>
          <p:cNvSpPr>
            <a:spLocks noRo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altLang="en-US"/>
              <a:t>The causes of plant diseases are unfavorable growing conditions, bacteria, fungi and viruses.  This presentation will include diseases caused by bacteria, fungi, viruses and nematodes.  Unfavorable growing conditions will be mentioned, but emphasis will be placed on the major organisms causing plant diseases.  There are three factors responsible for disease development.  These are environment, hosts and causal agent</a:t>
            </a:r>
          </a:p>
        </p:txBody>
      </p:sp>
    </p:spTree>
    <p:extLst>
      <p:ext uri="{BB962C8B-B14F-4D97-AF65-F5344CB8AC3E}">
        <p14:creationId xmlns:p14="http://schemas.microsoft.com/office/powerpoint/2010/main" val="19043913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18375-3A00-6540-9D71-9B7FD50C8C19}" type="slidenum">
              <a:rPr lang="en-US" altLang="en-US"/>
              <a:pPr/>
              <a:t>61</a:t>
            </a:fld>
            <a:endParaRPr lang="en-US" altLang="en-US"/>
          </a:p>
        </p:txBody>
      </p:sp>
      <p:sp>
        <p:nvSpPr>
          <p:cNvPr id="145410" name="Rectangle 2"/>
          <p:cNvSpPr>
            <a:spLocks noRo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en-US" altLang="en-US"/>
              <a:t>Cucumbers are susceptible to a number of foliage and root diseases that can reduce the quality of home garden-grown cucumbers.  A foliage disease affecting cucumber that can be devastating is Anthracnose.  Anthracnose causes spots on the leaves with characteristic star-shaped splits associated with older spots.</a:t>
            </a:r>
          </a:p>
          <a:p>
            <a:endParaRPr lang="en-US" altLang="en-US"/>
          </a:p>
        </p:txBody>
      </p:sp>
    </p:spTree>
    <p:extLst>
      <p:ext uri="{BB962C8B-B14F-4D97-AF65-F5344CB8AC3E}">
        <p14:creationId xmlns:p14="http://schemas.microsoft.com/office/powerpoint/2010/main" val="548621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A73F4B-42FB-DD47-8678-0BE123C78D19}" type="slidenum">
              <a:rPr lang="en-US" altLang="en-US"/>
              <a:pPr/>
              <a:t>62</a:t>
            </a:fld>
            <a:endParaRPr lang="en-US" altLang="en-US"/>
          </a:p>
        </p:txBody>
      </p:sp>
      <p:sp>
        <p:nvSpPr>
          <p:cNvPr id="146434" name="Rectangle 2"/>
          <p:cNvSpPr>
            <a:spLocks noRo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altLang="en-US"/>
              <a:t>Downy mildew is a common problem to cucumbers.  Some varieties carry down mildew-resistance.  Downy mildew is a fungus disease that attacks the underneath side of the leaf.  Control measures include good coverage of both upper and lower surfaces of leaf tissues.</a:t>
            </a:r>
          </a:p>
        </p:txBody>
      </p:sp>
    </p:spTree>
    <p:extLst>
      <p:ext uri="{BB962C8B-B14F-4D97-AF65-F5344CB8AC3E}">
        <p14:creationId xmlns:p14="http://schemas.microsoft.com/office/powerpoint/2010/main" val="1536304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E4BB6-1696-014C-9EDC-5C5D642418DC}" type="slidenum">
              <a:rPr lang="en-US" altLang="en-US"/>
              <a:pPr/>
              <a:t>63</a:t>
            </a:fld>
            <a:endParaRPr lang="en-US" altLang="en-US"/>
          </a:p>
        </p:txBody>
      </p:sp>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ltLang="en-US"/>
              <a:t>Gummy stem blight can be a major problem and can be seed-borne.  Therefore, it is necessary to get new western-grown seeds each year.  Gummy stem blight causes leaf spots and runner wilting of cucumbers.</a:t>
            </a:r>
          </a:p>
        </p:txBody>
      </p:sp>
    </p:spTree>
    <p:extLst>
      <p:ext uri="{BB962C8B-B14F-4D97-AF65-F5344CB8AC3E}">
        <p14:creationId xmlns:p14="http://schemas.microsoft.com/office/powerpoint/2010/main" val="14718772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827C34-8041-8D43-9C07-CFA3F0EEF7AC}" type="slidenum">
              <a:rPr lang="en-US" altLang="en-US"/>
              <a:pPr/>
              <a:t>64</a:t>
            </a:fld>
            <a:endParaRPr lang="en-US" altLang="en-US"/>
          </a:p>
        </p:txBody>
      </p:sp>
      <p:sp>
        <p:nvSpPr>
          <p:cNvPr id="148482" name="Rectangle 2"/>
          <p:cNvSpPr>
            <a:spLocks noRo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en-US"/>
              <a:t>Target-spot is a sporadic disease of cucumber causing leaf spot and leaf deterioration.  Target-spot is caused by </a:t>
            </a:r>
            <a:r>
              <a:rPr lang="en-US" altLang="en-US" i="1"/>
              <a:t>Corynespora</a:t>
            </a:r>
            <a:r>
              <a:rPr lang="en-US" altLang="en-US"/>
              <a:t> and can be devastating in cool, moist weather.  Most cucumber diseases affecting the foliage of leaves are enhanced by cool, moist weather conditions</a:t>
            </a:r>
          </a:p>
        </p:txBody>
      </p:sp>
    </p:spTree>
    <p:extLst>
      <p:ext uri="{BB962C8B-B14F-4D97-AF65-F5344CB8AC3E}">
        <p14:creationId xmlns:p14="http://schemas.microsoft.com/office/powerpoint/2010/main" val="9759706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5DF175-55DD-0E46-A4C4-4A34B83F0C21}" type="slidenum">
              <a:rPr lang="en-US" altLang="en-US"/>
              <a:pPr/>
              <a:t>65</a:t>
            </a:fld>
            <a:endParaRPr lang="en-US" altLang="en-US"/>
          </a:p>
        </p:txBody>
      </p:sp>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ltLang="en-US"/>
              <a:t>A common fruit-rot on cucumber is referred to as belly-rot.  The underneath side of the fruit deteriorates where it contacts the soil surface.  Soil fungi like </a:t>
            </a:r>
            <a:r>
              <a:rPr lang="en-US" altLang="en-US" u="sng"/>
              <a:t>Pythium</a:t>
            </a:r>
            <a:r>
              <a:rPr lang="en-US" altLang="en-US"/>
              <a:t>, </a:t>
            </a:r>
            <a:r>
              <a:rPr lang="en-US" altLang="en-US" u="sng"/>
              <a:t>Rhizoctonia</a:t>
            </a:r>
            <a:r>
              <a:rPr lang="en-US" altLang="en-US"/>
              <a:t> and southern blight, as well as </a:t>
            </a:r>
            <a:r>
              <a:rPr lang="en-US" altLang="en-US" u="sng"/>
              <a:t>Fusarium</a:t>
            </a:r>
            <a:r>
              <a:rPr lang="en-US" altLang="en-US"/>
              <a:t>, may cause lesions on the lower side of cucumbers when the fruit is allowed to touch infested, moist soil.</a:t>
            </a:r>
          </a:p>
          <a:p>
            <a:endParaRPr lang="en-US" altLang="en-US"/>
          </a:p>
        </p:txBody>
      </p:sp>
    </p:spTree>
    <p:extLst>
      <p:ext uri="{BB962C8B-B14F-4D97-AF65-F5344CB8AC3E}">
        <p14:creationId xmlns:p14="http://schemas.microsoft.com/office/powerpoint/2010/main" val="6578960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F094BB-99D5-F945-84C7-EE4DCA74BE28}" type="slidenum">
              <a:rPr lang="en-US" altLang="en-US"/>
              <a:pPr/>
              <a:t>66</a:t>
            </a:fld>
            <a:endParaRPr lang="en-US" altLang="en-US"/>
          </a:p>
        </p:txBody>
      </p:sp>
      <p:sp>
        <p:nvSpPr>
          <p:cNvPr id="150530" name="Rectangle 2"/>
          <p:cNvSpPr>
            <a:spLocks noRo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ltLang="en-US"/>
              <a:t>The best method of preventing fruit-rots in cucumbers is to trellis the cucumber and mulch underneath the plant.  This has proven to be a very effective method for producing cucumbers, both commercially and in home gardens.</a:t>
            </a:r>
          </a:p>
        </p:txBody>
      </p:sp>
    </p:spTree>
    <p:extLst>
      <p:ext uri="{BB962C8B-B14F-4D97-AF65-F5344CB8AC3E}">
        <p14:creationId xmlns:p14="http://schemas.microsoft.com/office/powerpoint/2010/main" val="20133160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F575D-CA14-D940-B1E0-B3845223595B}" type="slidenum">
              <a:rPr lang="en-US" altLang="en-US"/>
              <a:pPr/>
              <a:t>67</a:t>
            </a:fld>
            <a:endParaRPr lang="en-US" altLang="en-US"/>
          </a:p>
        </p:txBody>
      </p:sp>
      <p:sp>
        <p:nvSpPr>
          <p:cNvPr id="152578" name="Rectangle 2"/>
          <p:cNvSpPr>
            <a:spLocks noRo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altLang="en-US"/>
              <a:t>Bacterial wilt is a disease which causes ultimate death of the entire plant. Bacterial wilt is caused by a Bacterium which is spread by the spotted and stripped cucumber beetle.  Beetle activity is usually worse in early spring in cool weather.  The only control for bacterial wilt is to control the spotted and stripped cucumber beetles.  The bacterial wilt affecting tomatoes does not affect cucumber.  It is a different Bacterium.</a:t>
            </a:r>
          </a:p>
          <a:p>
            <a:endParaRPr lang="en-US" altLang="en-US"/>
          </a:p>
          <a:p>
            <a:endParaRPr lang="en-US" altLang="en-US"/>
          </a:p>
        </p:txBody>
      </p:sp>
    </p:spTree>
    <p:extLst>
      <p:ext uri="{BB962C8B-B14F-4D97-AF65-F5344CB8AC3E}">
        <p14:creationId xmlns:p14="http://schemas.microsoft.com/office/powerpoint/2010/main" val="20510984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A16443-33DE-354E-BF62-3C241E5E2A47}" type="slidenum">
              <a:rPr lang="en-US" altLang="en-US"/>
              <a:pPr/>
              <a:t>68</a:t>
            </a:fld>
            <a:endParaRPr lang="en-US" altLang="en-US"/>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ltLang="en-US"/>
              <a:t>To diagnose bacterial wilt in cucumber, cut a section of diseased or wilted stem, stick the two ends together and note - after repeated contact - a gummy, webby exudate will occur.  Contrast this to a healthy stem which appears to be water-like and will not develop the webby exudate.</a:t>
            </a:r>
          </a:p>
          <a:p>
            <a:endParaRPr lang="en-US" altLang="en-US"/>
          </a:p>
        </p:txBody>
      </p:sp>
    </p:spTree>
    <p:extLst>
      <p:ext uri="{BB962C8B-B14F-4D97-AF65-F5344CB8AC3E}">
        <p14:creationId xmlns:p14="http://schemas.microsoft.com/office/powerpoint/2010/main" val="14043659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DA2FC3-C987-E145-A6A0-82383E281AEE}" type="slidenum">
              <a:rPr lang="en-US" altLang="en-US"/>
              <a:pPr/>
              <a:t>69</a:t>
            </a:fld>
            <a:endParaRPr lang="en-US" altLang="en-US"/>
          </a:p>
        </p:txBody>
      </p:sp>
      <p:sp>
        <p:nvSpPr>
          <p:cNvPr id="153602" name="Rectangle 2"/>
          <p:cNvSpPr>
            <a:spLocks noRo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a:t>One of the most common foliage diseases of squash is powdery and downy mildew.  Powdery mildew looks like talcum powder dusted on the leaf surface and if left uncontrolled, will cause leaf necrosis and destruction.</a:t>
            </a:r>
          </a:p>
          <a:p>
            <a:endParaRPr lang="en-US" altLang="en-US"/>
          </a:p>
        </p:txBody>
      </p:sp>
    </p:spTree>
    <p:extLst>
      <p:ext uri="{BB962C8B-B14F-4D97-AF65-F5344CB8AC3E}">
        <p14:creationId xmlns:p14="http://schemas.microsoft.com/office/powerpoint/2010/main" val="1865474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E48409-C997-5145-AA68-D8AE670C8BD9}" type="slidenum">
              <a:rPr lang="en-US" altLang="en-US"/>
              <a:pPr/>
              <a:t>70</a:t>
            </a:fld>
            <a:endParaRPr lang="en-US" altLang="en-US"/>
          </a:p>
        </p:txBody>
      </p:sp>
      <p:sp>
        <p:nvSpPr>
          <p:cNvPr id="154626" name="Rectangle 2"/>
          <p:cNvSpPr>
            <a:spLocks noRo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altLang="en-US"/>
              <a:t>The most devastating disease affecting squash in Georgia is known as squash mosaic.  Note the mottle in these squash leaves.  The virus enters the squash by vectors.  Do not plant squash plants close to watermelon, gourd or pumpkin. It is much more difficult to prevent squash mosaic in the Fall due to the viruliferous insect population, primarily the aphid.</a:t>
            </a:r>
          </a:p>
          <a:p>
            <a:endParaRPr lang="en-US" altLang="en-US"/>
          </a:p>
        </p:txBody>
      </p:sp>
    </p:spTree>
    <p:extLst>
      <p:ext uri="{BB962C8B-B14F-4D97-AF65-F5344CB8AC3E}">
        <p14:creationId xmlns:p14="http://schemas.microsoft.com/office/powerpoint/2010/main" val="212354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FA17B-5A6F-0640-AB80-AE556C7C8454}" type="slidenum">
              <a:rPr lang="en-US" altLang="en-US"/>
              <a:pPr/>
              <a:t>8</a:t>
            </a:fld>
            <a:endParaRPr lang="en-US" altLang="en-US"/>
          </a:p>
        </p:txBody>
      </p:sp>
      <p:sp>
        <p:nvSpPr>
          <p:cNvPr id="90114" name="Rectangle 2"/>
          <p:cNvSpPr>
            <a:spLocks noRo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altLang="en-US"/>
              <a:t>Of the three factors, environment probably is most important.  The most important factors associated with the environment are temperature and moisture.</a:t>
            </a:r>
          </a:p>
        </p:txBody>
      </p:sp>
    </p:spTree>
    <p:extLst>
      <p:ext uri="{BB962C8B-B14F-4D97-AF65-F5344CB8AC3E}">
        <p14:creationId xmlns:p14="http://schemas.microsoft.com/office/powerpoint/2010/main" val="10089932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C2CEC-E214-2242-87D3-CC4BA25C77E7}" type="slidenum">
              <a:rPr lang="en-US" altLang="en-US"/>
              <a:pPr/>
              <a:t>71</a:t>
            </a:fld>
            <a:endParaRPr lang="en-US" altLang="en-US"/>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altLang="en-US"/>
              <a:t>All fruits produced by virus-infected squash appear green and yellow mottled and, in some cases, distorted with bumps.</a:t>
            </a:r>
          </a:p>
          <a:p>
            <a:endParaRPr lang="en-US" altLang="en-US"/>
          </a:p>
        </p:txBody>
      </p:sp>
    </p:spTree>
    <p:extLst>
      <p:ext uri="{BB962C8B-B14F-4D97-AF65-F5344CB8AC3E}">
        <p14:creationId xmlns:p14="http://schemas.microsoft.com/office/powerpoint/2010/main" val="13806903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3B922D-07BE-FD47-815A-5037367D2E77}" type="slidenum">
              <a:rPr lang="en-US" altLang="en-US"/>
              <a:pPr/>
              <a:t>72</a:t>
            </a:fld>
            <a:endParaRPr lang="en-US" altLang="en-US"/>
          </a:p>
        </p:txBody>
      </p:sp>
      <p:sp>
        <p:nvSpPr>
          <p:cNvPr id="156674" name="Rectangle 2"/>
          <p:cNvSpPr>
            <a:spLocks noRo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US" altLang="en-US"/>
              <a:t>Viruses are spread by insects in seeds and using tobacco.  Squash mosaic virus is not normally seed-borne.  The major viruses in Georgia in squash are watermelon mosaic virus and zucchini yellow mosaic virus and are not seed-borne in squash.  Be sure to purchase virus-free western grown squash to prevent mosaic and to control insects.</a:t>
            </a:r>
          </a:p>
        </p:txBody>
      </p:sp>
    </p:spTree>
    <p:extLst>
      <p:ext uri="{BB962C8B-B14F-4D97-AF65-F5344CB8AC3E}">
        <p14:creationId xmlns:p14="http://schemas.microsoft.com/office/powerpoint/2010/main" val="17026461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C0363-C51A-BD49-A08A-05B30F194927}" type="slidenum">
              <a:rPr lang="en-US" altLang="en-US"/>
              <a:pPr/>
              <a:t>73</a:t>
            </a:fld>
            <a:endParaRPr lang="en-US" altLang="en-US"/>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altLang="en-US"/>
              <a:t>Southern peas are an all-time favorite of home gardeners. The most devastating disease affecting home garden production of southern peas is mosaic virus. There are several viruses affecting peas.  The virus shown here is cowpea mosaic virus which is a seed-borne virus.</a:t>
            </a:r>
          </a:p>
          <a:p>
            <a:endParaRPr lang="en-US" altLang="en-US"/>
          </a:p>
        </p:txBody>
      </p:sp>
    </p:spTree>
    <p:extLst>
      <p:ext uri="{BB962C8B-B14F-4D97-AF65-F5344CB8AC3E}">
        <p14:creationId xmlns:p14="http://schemas.microsoft.com/office/powerpoint/2010/main" val="11537929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39099-7CBE-6F4C-8BC3-FAFFD66A0522}" type="slidenum">
              <a:rPr lang="en-US" altLang="en-US"/>
              <a:pPr/>
              <a:t>74</a:t>
            </a:fld>
            <a:endParaRPr lang="en-US" altLang="en-US"/>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ltLang="en-US"/>
              <a:t>One or more viruses may infect southern peas.  This is an example of cowpea mosaic virus in combination with southern bean mosaic virus.  Note that the symptoms are much worse with multiple infections.</a:t>
            </a:r>
          </a:p>
        </p:txBody>
      </p:sp>
    </p:spTree>
    <p:extLst>
      <p:ext uri="{BB962C8B-B14F-4D97-AF65-F5344CB8AC3E}">
        <p14:creationId xmlns:p14="http://schemas.microsoft.com/office/powerpoint/2010/main" val="213832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043C74-1CE0-7A43-80B5-7A253CEFEEE6}" type="slidenum">
              <a:rPr lang="en-US" altLang="en-US"/>
              <a:pPr/>
              <a:t>75</a:t>
            </a:fld>
            <a:endParaRPr lang="en-US" altLang="en-US"/>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ltLang="en-US"/>
              <a:t>There is a virus-resistant southern pea on the market.  It is called Worthmore.  These pods are purple at maturity and an average of 18 seeds per pod. The peas are a semi-crowder; in fact, the pea inside appears very much like the seeds of Mississippi Silver.</a:t>
            </a:r>
          </a:p>
        </p:txBody>
      </p:sp>
    </p:spTree>
    <p:extLst>
      <p:ext uri="{BB962C8B-B14F-4D97-AF65-F5344CB8AC3E}">
        <p14:creationId xmlns:p14="http://schemas.microsoft.com/office/powerpoint/2010/main" val="7592195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C42A3-AC20-F143-A7AC-7BD370704707}" type="slidenum">
              <a:rPr lang="en-US" altLang="en-US"/>
              <a:pPr/>
              <a:t>76</a:t>
            </a:fld>
            <a:endParaRPr lang="en-US" altLang="en-US"/>
          </a:p>
        </p:txBody>
      </p:sp>
      <p:sp>
        <p:nvSpPr>
          <p:cNvPr id="160770" name="Rectangle 2"/>
          <p:cNvSpPr>
            <a:spLocks noRo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ltLang="en-US"/>
              <a:t>There are serious diseases affecting leafy greens including turnips and mustards and collards.  A major disease affecting the leafy green crops is downy mildew.  Here you see the downy mildew fungus on the underneath side of the leaf. Turnips grow upright, very dense, and since it is very difficult to get fungicide underneath the leaves, it is necessary to prevent this disease rather than try to eradicate it once it is established.</a:t>
            </a:r>
          </a:p>
        </p:txBody>
      </p:sp>
    </p:spTree>
    <p:extLst>
      <p:ext uri="{BB962C8B-B14F-4D97-AF65-F5344CB8AC3E}">
        <p14:creationId xmlns:p14="http://schemas.microsoft.com/office/powerpoint/2010/main" val="20033863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FA4254-F06C-944B-AD87-05FCC0BA2158}" type="slidenum">
              <a:rPr lang="en-US" altLang="en-US"/>
              <a:pPr/>
              <a:t>77</a:t>
            </a:fld>
            <a:endParaRPr lang="en-US" altLang="en-US"/>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altLang="en-US"/>
              <a:t>Other diseases affecting the quality of leafy greens is: the extreme right -anthracnose with the characteristic star-shaped split.  The center leaf is infected with pale-spot and the left leaf is infected with Cercospora leafspot. Top Cop may be used to help control these diseases.</a:t>
            </a:r>
          </a:p>
          <a:p>
            <a:endParaRPr lang="en-US" altLang="en-US"/>
          </a:p>
        </p:txBody>
      </p:sp>
    </p:spTree>
    <p:extLst>
      <p:ext uri="{BB962C8B-B14F-4D97-AF65-F5344CB8AC3E}">
        <p14:creationId xmlns:p14="http://schemas.microsoft.com/office/powerpoint/2010/main" val="5180814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DD1321-7036-F948-878B-38F01A6E664E}" type="slidenum">
              <a:rPr lang="en-US" altLang="en-US"/>
              <a:pPr/>
              <a:t>78</a:t>
            </a:fld>
            <a:endParaRPr lang="en-US" altLang="en-US"/>
          </a:p>
        </p:txBody>
      </p:sp>
      <p:sp>
        <p:nvSpPr>
          <p:cNvPr id="162818" name="Rectangle 2"/>
          <p:cNvSpPr>
            <a:spLocks noRo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altLang="en-US"/>
              <a:t>Irish potatoes are one of the first vegetables planted in the home garden. Since Irish potatoes are planted early, usually in cold, wet soil, seed pieces need to be treated to prevent damage.  There are several cultural practices used to reduce Irish potato diseases.  Crater-rot is a common problem of Irish potatoes.  Crater-rot can be reduced by planting Irish potatoes in areas where limited organic matter exists.  Crater-rot causes the classic craters shown on this Irish potato.</a:t>
            </a:r>
          </a:p>
          <a:p>
            <a:endParaRPr lang="en-US" altLang="en-US"/>
          </a:p>
        </p:txBody>
      </p:sp>
    </p:spTree>
    <p:extLst>
      <p:ext uri="{BB962C8B-B14F-4D97-AF65-F5344CB8AC3E}">
        <p14:creationId xmlns:p14="http://schemas.microsoft.com/office/powerpoint/2010/main" val="14962756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820B32-D235-B347-8B14-9A93ADF7C53E}" type="slidenum">
              <a:rPr lang="en-US" altLang="en-US"/>
              <a:pPr/>
              <a:t>80</a:t>
            </a:fld>
            <a:endParaRPr lang="en-US" altLang="en-US"/>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altLang="en-US"/>
              <a:t>Insect pests are capable of destroying every kind of vegetable grown in the home garden.  Vegetables may be completely ruined or their cosmetic appearance may be reduced.  Stand reductions, foliage loss, yield reductions, reduced pod set, pod drop and fruit rots are but a few examples of insect damage to garden vegetables.</a:t>
            </a:r>
          </a:p>
          <a:p>
            <a:endParaRPr lang="en-US" altLang="en-US"/>
          </a:p>
        </p:txBody>
      </p:sp>
    </p:spTree>
    <p:extLst>
      <p:ext uri="{BB962C8B-B14F-4D97-AF65-F5344CB8AC3E}">
        <p14:creationId xmlns:p14="http://schemas.microsoft.com/office/powerpoint/2010/main" val="8710574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2F6C10-A92E-A84F-AFFC-5FC3F9CB8B18}" type="slidenum">
              <a:rPr lang="en-US" altLang="en-US"/>
              <a:pPr/>
              <a:t>81</a:t>
            </a:fld>
            <a:endParaRPr lang="en-US" altLang="en-US"/>
          </a:p>
        </p:txBody>
      </p:sp>
      <p:sp>
        <p:nvSpPr>
          <p:cNvPr id="182274" name="Rectangle 2"/>
          <p:cNvSpPr>
            <a:spLocks noRo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ltLang="en-US"/>
              <a:t>Preventive Insecticide Treatments. For most insect pests, preventive treatment of vegetables with insecticides is not recommended.  Most insect pests can be detected early enough to take corrective measures before serious damage results.  There are, however, some exceptions.  The cowpea curculio, a pest of Southern peas, is one exception.  This pest enters stands of peas at first bloom and is difficult to detect in time to prevent serious damage to pods. A similar preventive program is needed for control of soil insect pests which attack sweet potatoes.  Early pest detection is difficult if the edible portion of the vegetable, which is being attacked by pests is below ground.  Preventive insecticide treatments are often good insurance for protection of root crops from certain soil insects.</a:t>
            </a:r>
          </a:p>
          <a:p>
            <a:endParaRPr lang="en-US" altLang="en-US"/>
          </a:p>
          <a:p>
            <a:endParaRPr lang="en-US" altLang="en-US"/>
          </a:p>
          <a:p>
            <a:endParaRPr lang="en-US" altLang="en-US"/>
          </a:p>
        </p:txBody>
      </p:sp>
    </p:spTree>
    <p:extLst>
      <p:ext uri="{BB962C8B-B14F-4D97-AF65-F5344CB8AC3E}">
        <p14:creationId xmlns:p14="http://schemas.microsoft.com/office/powerpoint/2010/main" val="46672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4D36A-0906-C84F-B926-9C79357852E2}" type="slidenum">
              <a:rPr lang="en-US" altLang="en-US"/>
              <a:pPr/>
              <a:t>9</a:t>
            </a:fld>
            <a:endParaRPr lang="en-US" altLang="en-US"/>
          </a:p>
        </p:txBody>
      </p:sp>
      <p:sp>
        <p:nvSpPr>
          <p:cNvPr id="91138" name="Rectangle 2"/>
          <p:cNvSpPr>
            <a:spLocks noRo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en-US" altLang="en-US"/>
              <a:t>The causal agent is the pathogen, parasite or the cause of a plant disease.  This can be the virus, nematode, bacteria or fungus.</a:t>
            </a:r>
          </a:p>
        </p:txBody>
      </p:sp>
    </p:spTree>
    <p:extLst>
      <p:ext uri="{BB962C8B-B14F-4D97-AF65-F5344CB8AC3E}">
        <p14:creationId xmlns:p14="http://schemas.microsoft.com/office/powerpoint/2010/main" val="16194995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07EF0-A079-0F40-A5FA-FFB00460C179}" type="slidenum">
              <a:rPr lang="en-US" altLang="en-US"/>
              <a:pPr/>
              <a:t>82</a:t>
            </a:fld>
            <a:endParaRPr lang="en-US" altLang="en-US"/>
          </a:p>
        </p:txBody>
      </p:sp>
      <p:sp>
        <p:nvSpPr>
          <p:cNvPr id="186370" name="Rectangle 2"/>
          <p:cNvSpPr>
            <a:spLocks noRo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ltLang="en-US"/>
              <a:t>Specific insecticide recommendations for home garden vegetables in Georgia are listed the Homeowner Edition of the Georgia Pest Management Handbook.</a:t>
            </a:r>
          </a:p>
        </p:txBody>
      </p:sp>
    </p:spTree>
    <p:extLst>
      <p:ext uri="{BB962C8B-B14F-4D97-AF65-F5344CB8AC3E}">
        <p14:creationId xmlns:p14="http://schemas.microsoft.com/office/powerpoint/2010/main" val="16439895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1C8057-F030-3743-8FBB-D9E18609DAC1}" type="slidenum">
              <a:rPr lang="en-US" altLang="en-US"/>
              <a:pPr/>
              <a:t>83</a:t>
            </a:fld>
            <a:endParaRPr lang="en-US" altLang="en-US"/>
          </a:p>
        </p:txBody>
      </p:sp>
      <p:sp>
        <p:nvSpPr>
          <p:cNvPr id="188418" name="Rectangle 2"/>
          <p:cNvSpPr>
            <a:spLocks noRo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altLang="en-US"/>
              <a:t>Pests - Damage, Identification and Control</a:t>
            </a:r>
          </a:p>
        </p:txBody>
      </p:sp>
    </p:spTree>
    <p:extLst>
      <p:ext uri="{BB962C8B-B14F-4D97-AF65-F5344CB8AC3E}">
        <p14:creationId xmlns:p14="http://schemas.microsoft.com/office/powerpoint/2010/main" val="10077981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01498-4A04-BA4B-83F3-71ACA27557B2}" type="slidenum">
              <a:rPr lang="en-US" altLang="en-US"/>
              <a:pPr/>
              <a:t>84</a:t>
            </a:fld>
            <a:endParaRPr lang="en-US" altLang="en-US"/>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ltLang="en-US"/>
              <a:t>General pests of garden vegetables.</a:t>
            </a:r>
          </a:p>
        </p:txBody>
      </p:sp>
    </p:spTree>
    <p:extLst>
      <p:ext uri="{BB962C8B-B14F-4D97-AF65-F5344CB8AC3E}">
        <p14:creationId xmlns:p14="http://schemas.microsoft.com/office/powerpoint/2010/main" val="8601848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CBC8F-3BC5-1E42-9947-103A2957803A}" type="slidenum">
              <a:rPr lang="en-US" altLang="en-US"/>
              <a:pPr/>
              <a:t>85</a:t>
            </a:fld>
            <a:endParaRPr lang="en-US" altLang="en-US"/>
          </a:p>
        </p:txBody>
      </p:sp>
      <p:sp>
        <p:nvSpPr>
          <p:cNvPr id="191490" name="Rectangle 2"/>
          <p:cNvSpPr>
            <a:spLocks noRo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altLang="en-US"/>
              <a:t>Fully grown corn earworm (tomato fruitworm) larvae are up to 1 3/4 inches long; variable in color from light green to pink to brown to nearly black marked with alternating light and dark stripes running lengthwise on the body.  The head is yellow and unspotted.</a:t>
            </a:r>
          </a:p>
        </p:txBody>
      </p:sp>
    </p:spTree>
    <p:extLst>
      <p:ext uri="{BB962C8B-B14F-4D97-AF65-F5344CB8AC3E}">
        <p14:creationId xmlns:p14="http://schemas.microsoft.com/office/powerpoint/2010/main" val="2667783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E94F1-CA03-6A4C-B372-997BA7D4531B}" type="slidenum">
              <a:rPr lang="en-US" altLang="en-US"/>
              <a:pPr/>
              <a:t>86</a:t>
            </a:fld>
            <a:endParaRPr lang="en-US" altLang="en-US"/>
          </a:p>
        </p:txBody>
      </p:sp>
      <p:sp>
        <p:nvSpPr>
          <p:cNvPr id="259074" name="Rectangle 2"/>
          <p:cNvSpPr>
            <a:spLocks noRo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n-US" altLang="en-US"/>
              <a:t>Corn earworms will feed on a wide range of vegetables including beans, peas, sweet corn, okra, tomatoes, cabbage, eggplant and pepper.</a:t>
            </a:r>
          </a:p>
          <a:p>
            <a:endParaRPr lang="en-US" altLang="en-US"/>
          </a:p>
        </p:txBody>
      </p:sp>
    </p:spTree>
    <p:extLst>
      <p:ext uri="{BB962C8B-B14F-4D97-AF65-F5344CB8AC3E}">
        <p14:creationId xmlns:p14="http://schemas.microsoft.com/office/powerpoint/2010/main" val="19447016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CA8E6-653F-6D4C-94A1-7B1809029776}" type="slidenum">
              <a:rPr lang="en-US" altLang="en-US"/>
              <a:pPr/>
              <a:t>87</a:t>
            </a:fld>
            <a:endParaRPr lang="en-US" altLang="en-US"/>
          </a:p>
        </p:txBody>
      </p:sp>
      <p:sp>
        <p:nvSpPr>
          <p:cNvPr id="260098" name="Rectangle 2"/>
          <p:cNvSpPr>
            <a:spLocks noRot="1" noChangeArrowheads="1" noTextEdit="1"/>
          </p:cNvSpPr>
          <p:nvPr>
            <p:ph type="sldImg"/>
          </p:nvPr>
        </p:nvSpPr>
        <p:spPr>
          <a:ln/>
        </p:spPr>
      </p:sp>
      <p:sp>
        <p:nvSpPr>
          <p:cNvPr id="260099" name="Rectangle 3"/>
          <p:cNvSpPr>
            <a:spLocks noGrp="1" noChangeArrowheads="1"/>
          </p:cNvSpPr>
          <p:nvPr>
            <p:ph type="body" idx="1"/>
          </p:nvPr>
        </p:nvSpPr>
        <p:spPr/>
        <p:txBody>
          <a:bodyPr/>
          <a:lstStyle/>
          <a:p>
            <a:r>
              <a:rPr lang="en-US" altLang="en-US"/>
              <a:t>On sweet corn, earworms chew buds and leaves in the whorl resulting in large ragged holes as the leaves unfold and may cause plants to be stunted.</a:t>
            </a:r>
          </a:p>
        </p:txBody>
      </p:sp>
    </p:spTree>
    <p:extLst>
      <p:ext uri="{BB962C8B-B14F-4D97-AF65-F5344CB8AC3E}">
        <p14:creationId xmlns:p14="http://schemas.microsoft.com/office/powerpoint/2010/main" val="20476465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2F69C3-1DE5-7E4D-8CE9-AFD946F57D49}" type="slidenum">
              <a:rPr lang="en-US" altLang="en-US"/>
              <a:pPr/>
              <a:t>88</a:t>
            </a:fld>
            <a:endParaRPr lang="en-US" altLang="en-US"/>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altLang="en-US"/>
              <a:t>They later feed on the silks and kernels from the tip of the ear downward.  There is seldom more than one corn earworm found in each ear since they are cannibalistic.</a:t>
            </a:r>
          </a:p>
          <a:p>
            <a:endParaRPr lang="en-US" altLang="en-US"/>
          </a:p>
        </p:txBody>
      </p:sp>
    </p:spTree>
    <p:extLst>
      <p:ext uri="{BB962C8B-B14F-4D97-AF65-F5344CB8AC3E}">
        <p14:creationId xmlns:p14="http://schemas.microsoft.com/office/powerpoint/2010/main" val="13696688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8462ED-5D4F-CC44-96CD-7889267D2052}" type="slidenum">
              <a:rPr lang="en-US" altLang="en-US"/>
              <a:pPr/>
              <a:t>89</a:t>
            </a:fld>
            <a:endParaRPr lang="en-US" altLang="en-US"/>
          </a:p>
        </p:txBody>
      </p:sp>
      <p:sp>
        <p:nvSpPr>
          <p:cNvPr id="262146" name="Rectangle 2"/>
          <p:cNvSpPr>
            <a:spLocks noRo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altLang="en-US"/>
              <a:t>On tomatoes, corn earworms chew holes in leaves, blossoms and fruit.  The larva is rather restless and may feed on several fruits causing them to rot.</a:t>
            </a:r>
          </a:p>
        </p:txBody>
      </p:sp>
    </p:spTree>
    <p:extLst>
      <p:ext uri="{BB962C8B-B14F-4D97-AF65-F5344CB8AC3E}">
        <p14:creationId xmlns:p14="http://schemas.microsoft.com/office/powerpoint/2010/main" val="11477548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9D1FF0-F491-6C48-959A-D63B27690D61}" type="slidenum">
              <a:rPr lang="en-US" altLang="en-US"/>
              <a:pPr/>
              <a:t>90</a:t>
            </a:fld>
            <a:endParaRPr lang="en-US" altLang="en-US"/>
          </a:p>
        </p:txBody>
      </p:sp>
      <p:sp>
        <p:nvSpPr>
          <p:cNvPr id="267266" name="Rectangle 2"/>
          <p:cNvSpPr>
            <a:spLocks noRot="1" noChangeArrowheads="1" noTextEdit="1"/>
          </p:cNvSpPr>
          <p:nvPr>
            <p:ph type="sldImg"/>
          </p:nvPr>
        </p:nvSpPr>
        <p:spPr>
          <a:ln/>
        </p:spPr>
      </p:sp>
      <p:sp>
        <p:nvSpPr>
          <p:cNvPr id="267267" name="Rectangle 3"/>
          <p:cNvSpPr>
            <a:spLocks noGrp="1" noChangeArrowheads="1"/>
          </p:cNvSpPr>
          <p:nvPr>
            <p:ph type="body" idx="1"/>
          </p:nvPr>
        </p:nvSpPr>
        <p:spPr/>
        <p:txBody>
          <a:bodyPr/>
          <a:lstStyle/>
          <a:p>
            <a:r>
              <a:rPr lang="en-US" altLang="en-US"/>
              <a:t>Aphids (Plant lice)</a:t>
            </a:r>
          </a:p>
          <a:p>
            <a:endParaRPr lang="en-US" altLang="en-US"/>
          </a:p>
        </p:txBody>
      </p:sp>
    </p:spTree>
    <p:extLst>
      <p:ext uri="{BB962C8B-B14F-4D97-AF65-F5344CB8AC3E}">
        <p14:creationId xmlns:p14="http://schemas.microsoft.com/office/powerpoint/2010/main" val="16169575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781CB-95F1-7A4B-9EFF-6B8C15B76791}" type="slidenum">
              <a:rPr lang="en-US" altLang="en-US"/>
              <a:pPr/>
              <a:t>91</a:t>
            </a:fld>
            <a:endParaRPr lang="en-US" altLang="en-US"/>
          </a:p>
        </p:txBody>
      </p:sp>
      <p:sp>
        <p:nvSpPr>
          <p:cNvPr id="263170" name="Rectangle 2"/>
          <p:cNvSpPr>
            <a:spLocks noRo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altLang="en-US"/>
              <a:t>Aphids are small, soft-bodied, yellow or pale green to black insects about 1/8 inch long with two tail pipes (cornicles).  These pests begin damaging vegetables early in the spring when colonies or clusters can be found near growing points and under leaves. They may be found throughout the entire growing season.</a:t>
            </a:r>
          </a:p>
        </p:txBody>
      </p:sp>
    </p:spTree>
    <p:extLst>
      <p:ext uri="{BB962C8B-B14F-4D97-AF65-F5344CB8AC3E}">
        <p14:creationId xmlns:p14="http://schemas.microsoft.com/office/powerpoint/2010/main" val="1946784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53E121-F090-E649-8511-D7AB8F96BA44}" type="slidenum">
              <a:rPr lang="en-US" altLang="en-US"/>
              <a:pPr/>
              <a:t>10</a:t>
            </a:fld>
            <a:endParaRPr lang="en-US" altLang="en-US"/>
          </a:p>
        </p:txBody>
      </p:sp>
      <p:sp>
        <p:nvSpPr>
          <p:cNvPr id="92162" name="Rectangle 2"/>
          <p:cNvSpPr>
            <a:spLocks noRo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altLang="en-US"/>
              <a:t>The third factor for disease development is a susceptible host.  This is the plant which the disease is manifested.</a:t>
            </a:r>
          </a:p>
        </p:txBody>
      </p:sp>
    </p:spTree>
    <p:extLst>
      <p:ext uri="{BB962C8B-B14F-4D97-AF65-F5344CB8AC3E}">
        <p14:creationId xmlns:p14="http://schemas.microsoft.com/office/powerpoint/2010/main" val="17217157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57CD7-62BD-B84A-AD14-E218FBB19599}" type="slidenum">
              <a:rPr lang="en-US" altLang="en-US"/>
              <a:pPr/>
              <a:t>92</a:t>
            </a:fld>
            <a:endParaRPr lang="en-US" altLang="en-US"/>
          </a:p>
        </p:txBody>
      </p:sp>
      <p:sp>
        <p:nvSpPr>
          <p:cNvPr id="264194" name="Rectangle 2"/>
          <p:cNvSpPr>
            <a:spLocks noRo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altLang="en-US"/>
              <a:t>Adults and young suck plant juices; leaves thicken, wrinkle and turn yellow or brown, small plants may be severely weakened or killed.  Aphids also vector (carry) plant viruses from diseases to healthy plants.</a:t>
            </a:r>
          </a:p>
          <a:p>
            <a:endParaRPr lang="en-US" altLang="en-US"/>
          </a:p>
        </p:txBody>
      </p:sp>
    </p:spTree>
    <p:extLst>
      <p:ext uri="{BB962C8B-B14F-4D97-AF65-F5344CB8AC3E}">
        <p14:creationId xmlns:p14="http://schemas.microsoft.com/office/powerpoint/2010/main" val="5483466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99AAE3-956C-5646-BE30-E1F9496217C1}" type="slidenum">
              <a:rPr lang="en-US" altLang="en-US"/>
              <a:pPr/>
              <a:t>93</a:t>
            </a:fld>
            <a:endParaRPr lang="en-US" altLang="en-US"/>
          </a:p>
        </p:txBody>
      </p:sp>
      <p:sp>
        <p:nvSpPr>
          <p:cNvPr id="268290" name="Rectangle 2"/>
          <p:cNvSpPr>
            <a:spLocks noRo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altLang="en-US"/>
              <a:t>Spider mites are tiny (barely visible) red, orange, yellow or green pests that suck juices from the undersides of leaves.  As large populations develop during hot, dry weather, leaves of infested plants become covered with fine webs resembling spider webs. Cool weather spider mites are often Southern Red Spider Mite and warmer dry weather usually brings the Two Spotted Spider Mite.</a:t>
            </a:r>
          </a:p>
        </p:txBody>
      </p:sp>
    </p:spTree>
    <p:extLst>
      <p:ext uri="{BB962C8B-B14F-4D97-AF65-F5344CB8AC3E}">
        <p14:creationId xmlns:p14="http://schemas.microsoft.com/office/powerpoint/2010/main" val="12103719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9905F-9988-4349-B21D-EAAD1B274B47}" type="slidenum">
              <a:rPr lang="en-US" altLang="en-US"/>
              <a:pPr/>
              <a:t>94</a:t>
            </a:fld>
            <a:endParaRPr lang="en-US" altLang="en-US"/>
          </a:p>
        </p:txBody>
      </p:sp>
      <p:sp>
        <p:nvSpPr>
          <p:cNvPr id="269314" name="Rectangle 2"/>
          <p:cNvSpPr>
            <a:spLocks noRo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altLang="en-US"/>
              <a:t>Spider mite damage:  In periods of dry, hot weather, the leaves of beans and other vegetables become blotched with white or pale yellow to brown spots ranging from small specks to large areas.  This damage results when mites withdraw plant juices.</a:t>
            </a:r>
          </a:p>
        </p:txBody>
      </p:sp>
    </p:spTree>
    <p:extLst>
      <p:ext uri="{BB962C8B-B14F-4D97-AF65-F5344CB8AC3E}">
        <p14:creationId xmlns:p14="http://schemas.microsoft.com/office/powerpoint/2010/main" val="17554861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8EA4E8-A6F2-8D40-BBA3-203B10F04A30}" type="slidenum">
              <a:rPr lang="en-US" altLang="en-US"/>
              <a:pPr/>
              <a:t>95</a:t>
            </a:fld>
            <a:endParaRPr lang="en-US" altLang="en-US"/>
          </a:p>
        </p:txBody>
      </p:sp>
      <p:sp>
        <p:nvSpPr>
          <p:cNvPr id="270338" name="Rectangle 2"/>
          <p:cNvSpPr>
            <a:spLocks noRot="1"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en-US" altLang="en-US"/>
              <a:t>Southern Green Stink Bug - Adult stink bugs are shield-shaped, flat, bright green insects about 5/8 inch long with wings and a narrow head.  When crushed, stink bugs give off a foul odor.</a:t>
            </a:r>
          </a:p>
        </p:txBody>
      </p:sp>
    </p:spTree>
    <p:extLst>
      <p:ext uri="{BB962C8B-B14F-4D97-AF65-F5344CB8AC3E}">
        <p14:creationId xmlns:p14="http://schemas.microsoft.com/office/powerpoint/2010/main" val="1777960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B29727-06F4-4B42-8561-CD4BF4AD587C}" type="slidenum">
              <a:rPr lang="en-US" altLang="en-US"/>
              <a:pPr/>
              <a:t>96</a:t>
            </a:fld>
            <a:endParaRPr lang="en-US" altLang="en-US"/>
          </a:p>
        </p:txBody>
      </p:sp>
      <p:sp>
        <p:nvSpPr>
          <p:cNvPr id="271362" name="Rectangle 2"/>
          <p:cNvSpPr>
            <a:spLocks noRo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altLang="en-US"/>
              <a:t>The young or nymphs resemble the adults in shape but are somewhat more rounded than shield-shaped.  Nymphs are wingless and green-orange and black in color.</a:t>
            </a:r>
          </a:p>
          <a:p>
            <a:endParaRPr lang="en-US" altLang="en-US"/>
          </a:p>
        </p:txBody>
      </p:sp>
    </p:spTree>
    <p:extLst>
      <p:ext uri="{BB962C8B-B14F-4D97-AF65-F5344CB8AC3E}">
        <p14:creationId xmlns:p14="http://schemas.microsoft.com/office/powerpoint/2010/main" val="10688795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8E5BC-96BD-E840-976C-E06318592719}" type="slidenum">
              <a:rPr lang="en-US" altLang="en-US"/>
              <a:pPr/>
              <a:t>97</a:t>
            </a:fld>
            <a:endParaRPr lang="en-US" altLang="en-US"/>
          </a:p>
        </p:txBody>
      </p:sp>
      <p:sp>
        <p:nvSpPr>
          <p:cNvPr id="272386" name="Rectangle 2"/>
          <p:cNvSpPr>
            <a:spLocks noRo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altLang="en-US"/>
              <a:t>Characteristic damage to fruit varies with type of vegetable.  On lima beans, there is little evidence of feeding on outside of pods but when stink bug damaged beans are removed from within they are shriveled and spotted with slick brown stains.  Okra pods damaged by stink bugs become distorted with wart-like growths or pimples where feeding occurs.</a:t>
            </a:r>
          </a:p>
          <a:p>
            <a:endParaRPr lang="en-US" altLang="en-US"/>
          </a:p>
        </p:txBody>
      </p:sp>
    </p:spTree>
    <p:extLst>
      <p:ext uri="{BB962C8B-B14F-4D97-AF65-F5344CB8AC3E}">
        <p14:creationId xmlns:p14="http://schemas.microsoft.com/office/powerpoint/2010/main" val="9578560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2C775-650C-3E4A-94EF-46E1859843D7}" type="slidenum">
              <a:rPr lang="en-US" altLang="en-US"/>
              <a:pPr/>
              <a:t>98</a:t>
            </a:fld>
            <a:endParaRPr lang="en-US" altLang="en-US"/>
          </a:p>
        </p:txBody>
      </p:sp>
      <p:sp>
        <p:nvSpPr>
          <p:cNvPr id="273410" name="Rectangle 2"/>
          <p:cNvSpPr>
            <a:spLocks noRo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ltLang="en-US"/>
              <a:t>The fruit of tomatoes express signs of stink bug feeding as white spots on immature fruit and whitish yellow spots on mature (red) fruit.</a:t>
            </a:r>
          </a:p>
        </p:txBody>
      </p:sp>
    </p:spTree>
    <p:extLst>
      <p:ext uri="{BB962C8B-B14F-4D97-AF65-F5344CB8AC3E}">
        <p14:creationId xmlns:p14="http://schemas.microsoft.com/office/powerpoint/2010/main" val="11497354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B455F6-8340-F948-945D-F5B92FC1E8F8}" type="slidenum">
              <a:rPr lang="en-US" altLang="en-US"/>
              <a:pPr/>
              <a:t>99</a:t>
            </a:fld>
            <a:endParaRPr lang="en-US" altLang="en-US"/>
          </a:p>
        </p:txBody>
      </p:sp>
      <p:sp>
        <p:nvSpPr>
          <p:cNvPr id="274434" name="Rectangle 2"/>
          <p:cNvSpPr>
            <a:spLocks noRo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altLang="en-US"/>
              <a:t>Flea beetles are very small, black, or striped shiny insects 1/16 to 1/8 inch long.  These pests jump readily when disturbed.  They will feed on the leaves of potato, tomato, pepper, eggplant, greens, and others.</a:t>
            </a:r>
          </a:p>
        </p:txBody>
      </p:sp>
    </p:spTree>
    <p:extLst>
      <p:ext uri="{BB962C8B-B14F-4D97-AF65-F5344CB8AC3E}">
        <p14:creationId xmlns:p14="http://schemas.microsoft.com/office/powerpoint/2010/main" val="5459364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73A69F-41CE-544B-AA2F-53A1AAED218C}" type="slidenum">
              <a:rPr lang="en-US" altLang="en-US"/>
              <a:pPr/>
              <a:t>100</a:t>
            </a:fld>
            <a:endParaRPr lang="en-US" altLang="en-US"/>
          </a:p>
        </p:txBody>
      </p:sp>
      <p:sp>
        <p:nvSpPr>
          <p:cNvPr id="275458" name="Rectangle 2"/>
          <p:cNvSpPr>
            <a:spLocks noRot="1"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altLang="en-US"/>
              <a:t>Injury to vegetables by flea beetles consists of very small, rounded or irregular holes eaten in leaves.  Feeding usually results in a shot-hole appearance in leaves.  This picture is of old damage; the tiny holes get larger as the leaf continues to grow.</a:t>
            </a:r>
          </a:p>
        </p:txBody>
      </p:sp>
    </p:spTree>
    <p:extLst>
      <p:ext uri="{BB962C8B-B14F-4D97-AF65-F5344CB8AC3E}">
        <p14:creationId xmlns:p14="http://schemas.microsoft.com/office/powerpoint/2010/main" val="15042625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42360-6487-B04F-9FDD-E3AF943E34C1}" type="slidenum">
              <a:rPr lang="en-US" altLang="en-US"/>
              <a:pPr/>
              <a:t>101</a:t>
            </a:fld>
            <a:endParaRPr lang="en-US" altLang="en-US"/>
          </a:p>
        </p:txBody>
      </p:sp>
      <p:sp>
        <p:nvSpPr>
          <p:cNvPr id="276482" name="Rectangle 2"/>
          <p:cNvSpPr>
            <a:spLocks noRot="1" noChangeArrowheads="1" noTextEdit="1"/>
          </p:cNvSpPr>
          <p:nvPr>
            <p:ph type="sldImg"/>
          </p:nvPr>
        </p:nvSpPr>
        <p:spPr>
          <a:ln/>
        </p:spPr>
      </p:sp>
      <p:sp>
        <p:nvSpPr>
          <p:cNvPr id="276483" name="Rectangle 3"/>
          <p:cNvSpPr>
            <a:spLocks noGrp="1" noChangeArrowheads="1"/>
          </p:cNvSpPr>
          <p:nvPr>
            <p:ph type="body" idx="1"/>
          </p:nvPr>
        </p:nvSpPr>
        <p:spPr/>
        <p:txBody>
          <a:bodyPr/>
          <a:lstStyle/>
          <a:p>
            <a:r>
              <a:rPr lang="en-US" altLang="en-US"/>
              <a:t>Insect Pests of Specific Vegetable Crops:  Beans and Peas</a:t>
            </a:r>
          </a:p>
        </p:txBody>
      </p:sp>
    </p:spTree>
    <p:extLst>
      <p:ext uri="{BB962C8B-B14F-4D97-AF65-F5344CB8AC3E}">
        <p14:creationId xmlns:p14="http://schemas.microsoft.com/office/powerpoint/2010/main" val="1963504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dt" sz="quarter" idx="2"/>
          </p:nvPr>
        </p:nvSpPr>
        <p:spPr>
          <a:xfrm>
            <a:off x="344488" y="6035675"/>
            <a:ext cx="2474912" cy="457200"/>
          </a:xfrm>
        </p:spPr>
        <p:txBody>
          <a:bodyPr/>
          <a:lstStyle>
            <a:lvl1pPr>
              <a:defRPr/>
            </a:lvl1pPr>
          </a:lstStyle>
          <a:p>
            <a:endParaRPr lang="en-US" altLang="en-US"/>
          </a:p>
        </p:txBody>
      </p:sp>
      <p:sp>
        <p:nvSpPr>
          <p:cNvPr id="81923" name="Rectangle 3"/>
          <p:cNvSpPr>
            <a:spLocks noGrp="1" noChangeArrowheads="1"/>
          </p:cNvSpPr>
          <p:nvPr>
            <p:ph type="ftr" sz="quarter" idx="3"/>
          </p:nvPr>
        </p:nvSpPr>
        <p:spPr>
          <a:xfrm>
            <a:off x="2895600" y="6035675"/>
            <a:ext cx="3657600" cy="457200"/>
          </a:xfrm>
        </p:spPr>
        <p:txBody>
          <a:bodyPr/>
          <a:lstStyle>
            <a:lvl1pPr>
              <a:defRPr/>
            </a:lvl1pPr>
          </a:lstStyle>
          <a:p>
            <a:endParaRPr lang="en-US" altLang="en-US"/>
          </a:p>
        </p:txBody>
      </p:sp>
      <p:sp>
        <p:nvSpPr>
          <p:cNvPr id="81924" name="Rectangle 4"/>
          <p:cNvSpPr>
            <a:spLocks noGrp="1" noChangeArrowheads="1"/>
          </p:cNvSpPr>
          <p:nvPr>
            <p:ph type="sldNum" sz="quarter" idx="4"/>
          </p:nvPr>
        </p:nvSpPr>
        <p:spPr>
          <a:xfrm>
            <a:off x="6629400" y="6035675"/>
            <a:ext cx="2170113" cy="444500"/>
          </a:xfrm>
        </p:spPr>
        <p:txBody>
          <a:bodyPr/>
          <a:lstStyle>
            <a:lvl1pPr>
              <a:defRPr/>
            </a:lvl1pPr>
          </a:lstStyle>
          <a:p>
            <a:endParaRPr lang="en-US" altLang="en-US"/>
          </a:p>
        </p:txBody>
      </p:sp>
      <p:grpSp>
        <p:nvGrpSpPr>
          <p:cNvPr id="81925" name="Group 5"/>
          <p:cNvGrpSpPr>
            <a:grpSpLocks/>
          </p:cNvGrpSpPr>
          <p:nvPr/>
        </p:nvGrpSpPr>
        <p:grpSpPr bwMode="auto">
          <a:xfrm>
            <a:off x="0" y="-6350"/>
            <a:ext cx="9142413" cy="6856413"/>
            <a:chOff x="0" y="-4"/>
            <a:chExt cx="5759" cy="4319"/>
          </a:xfrm>
        </p:grpSpPr>
        <p:grpSp>
          <p:nvGrpSpPr>
            <p:cNvPr id="81926" name="Group 6"/>
            <p:cNvGrpSpPr>
              <a:grpSpLocks/>
            </p:cNvGrpSpPr>
            <p:nvPr/>
          </p:nvGrpSpPr>
          <p:grpSpPr bwMode="auto">
            <a:xfrm>
              <a:off x="33" y="-4"/>
              <a:ext cx="328" cy="3928"/>
              <a:chOff x="33" y="-4"/>
              <a:chExt cx="328" cy="3928"/>
            </a:xfrm>
          </p:grpSpPr>
          <p:sp>
            <p:nvSpPr>
              <p:cNvPr id="81927" name="Rectangle 7"/>
              <p:cNvSpPr>
                <a:spLocks noChangeArrowheads="1"/>
              </p:cNvSpPr>
              <p:nvPr/>
            </p:nvSpPr>
            <p:spPr bwMode="auto">
              <a:xfrm>
                <a:off x="33" y="110"/>
                <a:ext cx="106" cy="3814"/>
              </a:xfrm>
              <a:prstGeom prst="rect">
                <a:avLst/>
              </a:prstGeom>
              <a:gradFill rotWithShape="0">
                <a:gsLst>
                  <a:gs pos="0">
                    <a:schemeClr val="hlink"/>
                  </a:gs>
                  <a:gs pos="100000">
                    <a:schemeClr val="accent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nvGrpSpPr>
              <p:cNvPr id="81928" name="Group 8"/>
              <p:cNvGrpSpPr>
                <a:grpSpLocks/>
              </p:cNvGrpSpPr>
              <p:nvPr/>
            </p:nvGrpSpPr>
            <p:grpSpPr bwMode="auto">
              <a:xfrm>
                <a:off x="41" y="-4"/>
                <a:ext cx="320" cy="205"/>
                <a:chOff x="41" y="-4"/>
                <a:chExt cx="320" cy="205"/>
              </a:xfrm>
            </p:grpSpPr>
            <p:sp>
              <p:nvSpPr>
                <p:cNvPr id="81929" name="Oval 9"/>
                <p:cNvSpPr>
                  <a:spLocks noChangeArrowheads="1"/>
                </p:cNvSpPr>
                <p:nvPr/>
              </p:nvSpPr>
              <p:spPr bwMode="auto">
                <a:xfrm>
                  <a:off x="41" y="48"/>
                  <a:ext cx="113" cy="107"/>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1930" name="AutoShape 10"/>
                <p:cNvSpPr>
                  <a:spLocks noChangeArrowheads="1"/>
                </p:cNvSpPr>
                <p:nvPr/>
              </p:nvSpPr>
              <p:spPr bwMode="auto">
                <a:xfrm>
                  <a:off x="104" y="-4"/>
                  <a:ext cx="257" cy="205"/>
                </a:xfrm>
                <a:prstGeom prst="rightArrow">
                  <a:avLst>
                    <a:gd name="adj1" fmla="val 50000"/>
                    <a:gd name="adj2" fmla="val 62689"/>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grpSp>
          <p:nvGrpSpPr>
            <p:cNvPr id="81931" name="Group 11"/>
            <p:cNvGrpSpPr>
              <a:grpSpLocks/>
            </p:cNvGrpSpPr>
            <p:nvPr/>
          </p:nvGrpSpPr>
          <p:grpSpPr bwMode="auto">
            <a:xfrm>
              <a:off x="411" y="44"/>
              <a:ext cx="5348" cy="322"/>
              <a:chOff x="411" y="44"/>
              <a:chExt cx="5348" cy="322"/>
            </a:xfrm>
          </p:grpSpPr>
          <p:sp>
            <p:nvSpPr>
              <p:cNvPr id="81932" name="Rectangle 12"/>
              <p:cNvSpPr>
                <a:spLocks noChangeArrowheads="1"/>
              </p:cNvSpPr>
              <p:nvPr/>
            </p:nvSpPr>
            <p:spPr bwMode="auto">
              <a:xfrm>
                <a:off x="411" y="44"/>
                <a:ext cx="5256" cy="103"/>
              </a:xfrm>
              <a:prstGeom prst="rect">
                <a:avLst/>
              </a:prstGeom>
              <a:gradFill rotWithShape="0">
                <a:gsLst>
                  <a:gs pos="0">
                    <a:schemeClr val="hlink"/>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nvGrpSpPr>
              <p:cNvPr id="81933" name="Group 13"/>
              <p:cNvGrpSpPr>
                <a:grpSpLocks/>
              </p:cNvGrpSpPr>
              <p:nvPr/>
            </p:nvGrpSpPr>
            <p:grpSpPr bwMode="auto">
              <a:xfrm>
                <a:off x="5563" y="45"/>
                <a:ext cx="196" cy="321"/>
                <a:chOff x="5563" y="45"/>
                <a:chExt cx="196" cy="321"/>
              </a:xfrm>
            </p:grpSpPr>
            <p:sp>
              <p:nvSpPr>
                <p:cNvPr id="81934" name="Oval 14"/>
                <p:cNvSpPr>
                  <a:spLocks noChangeArrowheads="1"/>
                </p:cNvSpPr>
                <p:nvPr/>
              </p:nvSpPr>
              <p:spPr bwMode="auto">
                <a:xfrm>
                  <a:off x="5607" y="45"/>
                  <a:ext cx="104" cy="11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1935" name="AutoShape 15"/>
                <p:cNvSpPr>
                  <a:spLocks noChangeArrowheads="1"/>
                </p:cNvSpPr>
                <p:nvPr/>
              </p:nvSpPr>
              <p:spPr bwMode="auto">
                <a:xfrm>
                  <a:off x="5563" y="107"/>
                  <a:ext cx="196" cy="259"/>
                </a:xfrm>
                <a:prstGeom prst="downArrow">
                  <a:avLst>
                    <a:gd name="adj1" fmla="val 50000"/>
                    <a:gd name="adj2" fmla="val 66078"/>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grpSp>
          <p:nvGrpSpPr>
            <p:cNvPr id="81936" name="Group 16"/>
            <p:cNvGrpSpPr>
              <a:grpSpLocks/>
            </p:cNvGrpSpPr>
            <p:nvPr/>
          </p:nvGrpSpPr>
          <p:grpSpPr bwMode="auto">
            <a:xfrm>
              <a:off x="0" y="3958"/>
              <a:ext cx="5347" cy="323"/>
              <a:chOff x="0" y="3958"/>
              <a:chExt cx="5347" cy="323"/>
            </a:xfrm>
          </p:grpSpPr>
          <p:sp>
            <p:nvSpPr>
              <p:cNvPr id="81937" name="Rectangle 17"/>
              <p:cNvSpPr>
                <a:spLocks noChangeArrowheads="1"/>
              </p:cNvSpPr>
              <p:nvPr/>
            </p:nvSpPr>
            <p:spPr bwMode="auto">
              <a:xfrm>
                <a:off x="94" y="4178"/>
                <a:ext cx="5253" cy="103"/>
              </a:xfrm>
              <a:prstGeom prst="rect">
                <a:avLst/>
              </a:pr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nvGrpSpPr>
              <p:cNvPr id="81938" name="Group 18"/>
              <p:cNvGrpSpPr>
                <a:grpSpLocks/>
              </p:cNvGrpSpPr>
              <p:nvPr/>
            </p:nvGrpSpPr>
            <p:grpSpPr bwMode="auto">
              <a:xfrm>
                <a:off x="0" y="3958"/>
                <a:ext cx="195" cy="322"/>
                <a:chOff x="0" y="3958"/>
                <a:chExt cx="195" cy="322"/>
              </a:xfrm>
            </p:grpSpPr>
            <p:sp>
              <p:nvSpPr>
                <p:cNvPr id="81939" name="Oval 19"/>
                <p:cNvSpPr>
                  <a:spLocks noChangeArrowheads="1"/>
                </p:cNvSpPr>
                <p:nvPr/>
              </p:nvSpPr>
              <p:spPr bwMode="auto">
                <a:xfrm>
                  <a:off x="48" y="4166"/>
                  <a:ext cx="104" cy="114"/>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1940" name="AutoShape 20"/>
                <p:cNvSpPr>
                  <a:spLocks noChangeArrowheads="1"/>
                </p:cNvSpPr>
                <p:nvPr/>
              </p:nvSpPr>
              <p:spPr bwMode="auto">
                <a:xfrm>
                  <a:off x="0" y="3958"/>
                  <a:ext cx="195" cy="259"/>
                </a:xfrm>
                <a:prstGeom prst="upArrow">
                  <a:avLst>
                    <a:gd name="adj1" fmla="val 50000"/>
                    <a:gd name="adj2" fmla="val 66404"/>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grpSp>
          <p:nvGrpSpPr>
            <p:cNvPr id="81941" name="Group 21"/>
            <p:cNvGrpSpPr>
              <a:grpSpLocks/>
            </p:cNvGrpSpPr>
            <p:nvPr/>
          </p:nvGrpSpPr>
          <p:grpSpPr bwMode="auto">
            <a:xfrm>
              <a:off x="5398" y="401"/>
              <a:ext cx="320" cy="3914"/>
              <a:chOff x="5398" y="401"/>
              <a:chExt cx="320" cy="3914"/>
            </a:xfrm>
          </p:grpSpPr>
          <p:sp>
            <p:nvSpPr>
              <p:cNvPr id="81942" name="Rectangle 22"/>
              <p:cNvSpPr>
                <a:spLocks noChangeArrowheads="1"/>
              </p:cNvSpPr>
              <p:nvPr/>
            </p:nvSpPr>
            <p:spPr bwMode="auto">
              <a:xfrm>
                <a:off x="5612" y="401"/>
                <a:ext cx="106" cy="3800"/>
              </a:xfrm>
              <a:prstGeom prst="rect">
                <a:avLst/>
              </a:prstGeom>
              <a:gradFill rotWithShape="0">
                <a:gsLst>
                  <a:gs pos="0">
                    <a:schemeClr val="accent1"/>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nvGrpSpPr>
              <p:cNvPr id="81943" name="Group 23"/>
              <p:cNvGrpSpPr>
                <a:grpSpLocks/>
              </p:cNvGrpSpPr>
              <p:nvPr/>
            </p:nvGrpSpPr>
            <p:grpSpPr bwMode="auto">
              <a:xfrm>
                <a:off x="5398" y="4111"/>
                <a:ext cx="320" cy="204"/>
                <a:chOff x="5398" y="4111"/>
                <a:chExt cx="320" cy="204"/>
              </a:xfrm>
            </p:grpSpPr>
            <p:sp>
              <p:nvSpPr>
                <p:cNvPr id="81944" name="Oval 24"/>
                <p:cNvSpPr>
                  <a:spLocks noChangeArrowheads="1"/>
                </p:cNvSpPr>
                <p:nvPr/>
              </p:nvSpPr>
              <p:spPr bwMode="auto">
                <a:xfrm>
                  <a:off x="5605" y="4157"/>
                  <a:ext cx="113" cy="106"/>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1945" name="AutoShape 25"/>
                <p:cNvSpPr>
                  <a:spLocks noChangeArrowheads="1"/>
                </p:cNvSpPr>
                <p:nvPr/>
              </p:nvSpPr>
              <p:spPr bwMode="auto">
                <a:xfrm>
                  <a:off x="5398" y="4111"/>
                  <a:ext cx="257" cy="204"/>
                </a:xfrm>
                <a:prstGeom prst="leftArrow">
                  <a:avLst>
                    <a:gd name="adj1" fmla="val 50000"/>
                    <a:gd name="adj2" fmla="val 62984"/>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grpSp>
      <p:sp>
        <p:nvSpPr>
          <p:cNvPr id="81946" name="Rectangle 26"/>
          <p:cNvSpPr>
            <a:spLocks noGrp="1" noChangeArrowheads="1"/>
          </p:cNvSpPr>
          <p:nvPr>
            <p:ph type="ctrTitle" sz="quarter"/>
          </p:nvPr>
        </p:nvSpPr>
        <p:spPr>
          <a:xfrm>
            <a:off x="685800" y="2286000"/>
            <a:ext cx="7772400" cy="11430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lvl1pPr>
              <a:defRPr/>
            </a:lvl1pPr>
          </a:lstStyle>
          <a:p>
            <a:pPr lvl="0"/>
            <a:r>
              <a:rPr lang="en-US" altLang="en-US" noProof="0" smtClean="0"/>
              <a:t>Click to edit Master title style</a:t>
            </a:r>
          </a:p>
        </p:txBody>
      </p:sp>
      <p:sp>
        <p:nvSpPr>
          <p:cNvPr id="81947" name="Rectangle 27"/>
          <p:cNvSpPr>
            <a:spLocks noGrp="1" noChangeArrowheads="1"/>
          </p:cNvSpPr>
          <p:nvPr>
            <p:ph type="subTitle" sz="quarter" idx="1"/>
          </p:nvPr>
        </p:nvSpPr>
        <p:spPr>
          <a:xfrm>
            <a:off x="1371600" y="3886200"/>
            <a:ext cx="6400800" cy="17526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lvl1pPr marL="0" indent="0" algn="ctr">
              <a:buFont typeface="Monotype Sorts" charset="2"/>
              <a:buNone/>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6262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5788" y="288925"/>
            <a:ext cx="2025650" cy="5730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5663" y="288925"/>
            <a:ext cx="5927725" cy="5730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78342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46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885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5663" y="1593850"/>
            <a:ext cx="3976687" cy="4425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593850"/>
            <a:ext cx="3976688" cy="4425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547594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3299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2188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4154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488444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552202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6362B"/>
            </a:gs>
            <a:gs pos="100000">
              <a:schemeClr val="bg1"/>
            </a:gs>
          </a:gsLst>
          <a:lin ang="5400000" scaled="1"/>
        </a:gra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1079500" y="288925"/>
            <a:ext cx="77263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855663" y="1593850"/>
            <a:ext cx="8105775"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0900" name="Rectangle 1028"/>
          <p:cNvSpPr>
            <a:spLocks noGrp="1" noChangeArrowheads="1"/>
          </p:cNvSpPr>
          <p:nvPr>
            <p:ph type="dt" sz="half" idx="2"/>
          </p:nvPr>
        </p:nvSpPr>
        <p:spPr bwMode="auto">
          <a:xfrm>
            <a:off x="838200" y="6235700"/>
            <a:ext cx="2449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sz="1400"/>
            </a:lvl1pPr>
          </a:lstStyle>
          <a:p>
            <a:endParaRPr lang="en-US" altLang="en-US"/>
          </a:p>
        </p:txBody>
      </p:sp>
      <p:sp>
        <p:nvSpPr>
          <p:cNvPr id="80901" name="Rectangle 1029"/>
          <p:cNvSpPr>
            <a:spLocks noGrp="1" noChangeArrowheads="1"/>
          </p:cNvSpPr>
          <p:nvPr>
            <p:ph type="sldNum" sz="quarter" idx="4"/>
          </p:nvPr>
        </p:nvSpPr>
        <p:spPr bwMode="auto">
          <a:xfrm>
            <a:off x="6553200" y="6224588"/>
            <a:ext cx="2420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sz="1400"/>
            </a:lvl1pPr>
          </a:lstStyle>
          <a:p>
            <a:endParaRPr lang="en-US" altLang="en-US"/>
          </a:p>
        </p:txBody>
      </p:sp>
      <p:sp>
        <p:nvSpPr>
          <p:cNvPr id="80902" name="Rectangle 1030"/>
          <p:cNvSpPr>
            <a:spLocks noGrp="1" noChangeArrowheads="1"/>
          </p:cNvSpPr>
          <p:nvPr>
            <p:ph type="ftr" sz="quarter" idx="3"/>
          </p:nvPr>
        </p:nvSpPr>
        <p:spPr bwMode="auto">
          <a:xfrm>
            <a:off x="3484563" y="623728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sz="1400"/>
            </a:lvl1pPr>
          </a:lstStyle>
          <a:p>
            <a:endParaRPr lang="en-US" altLang="en-US"/>
          </a:p>
        </p:txBody>
      </p:sp>
      <p:sp>
        <p:nvSpPr>
          <p:cNvPr id="80903" name="Rectangle 1031"/>
          <p:cNvSpPr>
            <a:spLocks noChangeArrowheads="1"/>
          </p:cNvSpPr>
          <p:nvPr/>
        </p:nvSpPr>
        <p:spPr bwMode="auto">
          <a:xfrm>
            <a:off x="258763" y="500063"/>
            <a:ext cx="142875" cy="15716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0904" name="Freeform 1032"/>
          <p:cNvSpPr>
            <a:spLocks/>
          </p:cNvSpPr>
          <p:nvPr/>
        </p:nvSpPr>
        <p:spPr bwMode="auto">
          <a:xfrm>
            <a:off x="406400" y="506413"/>
            <a:ext cx="242888" cy="239712"/>
          </a:xfrm>
          <a:custGeom>
            <a:avLst/>
            <a:gdLst>
              <a:gd name="T0" fmla="*/ 0 w 153"/>
              <a:gd name="T1" fmla="*/ 0 h 151"/>
              <a:gd name="T2" fmla="*/ 0 w 153"/>
              <a:gd name="T3" fmla="*/ 98 h 151"/>
              <a:gd name="T4" fmla="*/ 17 w 153"/>
              <a:gd name="T5" fmla="*/ 98 h 151"/>
              <a:gd name="T6" fmla="*/ 36 w 153"/>
              <a:gd name="T7" fmla="*/ 102 h 151"/>
              <a:gd name="T8" fmla="*/ 51 w 153"/>
              <a:gd name="T9" fmla="*/ 116 h 151"/>
              <a:gd name="T10" fmla="*/ 58 w 153"/>
              <a:gd name="T11" fmla="*/ 133 h 151"/>
              <a:gd name="T12" fmla="*/ 58 w 153"/>
              <a:gd name="T13" fmla="*/ 150 h 151"/>
              <a:gd name="T14" fmla="*/ 152 w 153"/>
              <a:gd name="T15" fmla="*/ 149 h 151"/>
              <a:gd name="T16" fmla="*/ 152 w 153"/>
              <a:gd name="T17" fmla="*/ 131 h 151"/>
              <a:gd name="T18" fmla="*/ 150 w 153"/>
              <a:gd name="T19" fmla="*/ 114 h 151"/>
              <a:gd name="T20" fmla="*/ 147 w 153"/>
              <a:gd name="T21" fmla="*/ 100 h 151"/>
              <a:gd name="T22" fmla="*/ 143 w 153"/>
              <a:gd name="T23" fmla="*/ 88 h 151"/>
              <a:gd name="T24" fmla="*/ 138 w 153"/>
              <a:gd name="T25" fmla="*/ 70 h 151"/>
              <a:gd name="T26" fmla="*/ 133 w 153"/>
              <a:gd name="T27" fmla="*/ 57 h 151"/>
              <a:gd name="T28" fmla="*/ 125 w 153"/>
              <a:gd name="T29" fmla="*/ 47 h 151"/>
              <a:gd name="T30" fmla="*/ 116 w 153"/>
              <a:gd name="T31" fmla="*/ 35 h 151"/>
              <a:gd name="T32" fmla="*/ 102 w 153"/>
              <a:gd name="T33" fmla="*/ 24 h 151"/>
              <a:gd name="T34" fmla="*/ 88 w 153"/>
              <a:gd name="T35" fmla="*/ 15 h 151"/>
              <a:gd name="T36" fmla="*/ 66 w 153"/>
              <a:gd name="T37" fmla="*/ 7 h 151"/>
              <a:gd name="T38" fmla="*/ 39 w 153"/>
              <a:gd name="T39" fmla="*/ 1 h 151"/>
              <a:gd name="T40" fmla="*/ 21 w 153"/>
              <a:gd name="T41" fmla="*/ 0 h 151"/>
              <a:gd name="T42" fmla="*/ 0 w 153"/>
              <a:gd name="T4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3" h="151">
                <a:moveTo>
                  <a:pt x="0" y="0"/>
                </a:moveTo>
                <a:lnTo>
                  <a:pt x="0" y="98"/>
                </a:lnTo>
                <a:lnTo>
                  <a:pt x="17" y="98"/>
                </a:lnTo>
                <a:lnTo>
                  <a:pt x="36" y="102"/>
                </a:lnTo>
                <a:lnTo>
                  <a:pt x="51" y="116"/>
                </a:lnTo>
                <a:lnTo>
                  <a:pt x="58" y="133"/>
                </a:lnTo>
                <a:lnTo>
                  <a:pt x="58" y="150"/>
                </a:lnTo>
                <a:lnTo>
                  <a:pt x="152" y="149"/>
                </a:lnTo>
                <a:lnTo>
                  <a:pt x="152" y="131"/>
                </a:lnTo>
                <a:lnTo>
                  <a:pt x="150" y="114"/>
                </a:lnTo>
                <a:lnTo>
                  <a:pt x="147" y="100"/>
                </a:lnTo>
                <a:lnTo>
                  <a:pt x="143" y="88"/>
                </a:lnTo>
                <a:lnTo>
                  <a:pt x="138" y="70"/>
                </a:lnTo>
                <a:lnTo>
                  <a:pt x="133" y="57"/>
                </a:lnTo>
                <a:lnTo>
                  <a:pt x="125" y="47"/>
                </a:lnTo>
                <a:lnTo>
                  <a:pt x="116" y="35"/>
                </a:lnTo>
                <a:lnTo>
                  <a:pt x="102" y="24"/>
                </a:lnTo>
                <a:lnTo>
                  <a:pt x="88" y="15"/>
                </a:lnTo>
                <a:lnTo>
                  <a:pt x="66" y="7"/>
                </a:lnTo>
                <a:lnTo>
                  <a:pt x="39" y="1"/>
                </a:lnTo>
                <a:lnTo>
                  <a:pt x="21" y="0"/>
                </a:lnTo>
                <a:lnTo>
                  <a:pt x="0" y="0"/>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0905" name="AutoShape 1033"/>
          <p:cNvSpPr>
            <a:spLocks noChangeArrowheads="1"/>
          </p:cNvSpPr>
          <p:nvPr/>
        </p:nvSpPr>
        <p:spPr bwMode="auto">
          <a:xfrm rot="16200000">
            <a:off x="-11112" y="457200"/>
            <a:ext cx="295275" cy="250825"/>
          </a:xfrm>
          <a:prstGeom prst="triangle">
            <a:avLst>
              <a:gd name="adj" fmla="val 49995"/>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0906" name="AutoShape 1034"/>
          <p:cNvSpPr>
            <a:spLocks noChangeArrowheads="1"/>
          </p:cNvSpPr>
          <p:nvPr/>
        </p:nvSpPr>
        <p:spPr bwMode="auto">
          <a:xfrm>
            <a:off x="300038" y="68263"/>
            <a:ext cx="288925" cy="273050"/>
          </a:xfrm>
          <a:prstGeom prst="triangle">
            <a:avLst>
              <a:gd name="adj" fmla="val 49995"/>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nvGrpSpPr>
          <p:cNvPr id="80907" name="Group 1035"/>
          <p:cNvGrpSpPr>
            <a:grpSpLocks/>
          </p:cNvGrpSpPr>
          <p:nvPr/>
        </p:nvGrpSpPr>
        <p:grpSpPr bwMode="auto">
          <a:xfrm>
            <a:off x="276225" y="341313"/>
            <a:ext cx="642938" cy="6516687"/>
            <a:chOff x="174" y="215"/>
            <a:chExt cx="405" cy="4105"/>
          </a:xfrm>
        </p:grpSpPr>
        <p:sp>
          <p:nvSpPr>
            <p:cNvPr id="80908" name="Rectangle 1036"/>
            <p:cNvSpPr>
              <a:spLocks noChangeArrowheads="1"/>
            </p:cNvSpPr>
            <p:nvPr/>
          </p:nvSpPr>
          <p:spPr bwMode="auto">
            <a:xfrm>
              <a:off x="315" y="469"/>
              <a:ext cx="94" cy="3851"/>
            </a:xfrm>
            <a:prstGeom prst="rect">
              <a:avLst/>
            </a:pr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nvGrpSpPr>
            <p:cNvPr id="80909" name="Group 1037"/>
            <p:cNvGrpSpPr>
              <a:grpSpLocks/>
            </p:cNvGrpSpPr>
            <p:nvPr/>
          </p:nvGrpSpPr>
          <p:grpSpPr bwMode="auto">
            <a:xfrm>
              <a:off x="174" y="468"/>
              <a:ext cx="405" cy="3852"/>
              <a:chOff x="174" y="468"/>
              <a:chExt cx="405" cy="3852"/>
            </a:xfrm>
          </p:grpSpPr>
          <p:grpSp>
            <p:nvGrpSpPr>
              <p:cNvPr id="80910" name="Group 1038"/>
              <p:cNvGrpSpPr>
                <a:grpSpLocks/>
              </p:cNvGrpSpPr>
              <p:nvPr/>
            </p:nvGrpSpPr>
            <p:grpSpPr bwMode="auto">
              <a:xfrm>
                <a:off x="175" y="468"/>
                <a:ext cx="404" cy="194"/>
                <a:chOff x="175" y="468"/>
                <a:chExt cx="404" cy="194"/>
              </a:xfrm>
            </p:grpSpPr>
            <p:sp>
              <p:nvSpPr>
                <p:cNvPr id="80911" name="Freeform 1039"/>
                <p:cNvSpPr>
                  <a:spLocks/>
                </p:cNvSpPr>
                <p:nvPr/>
              </p:nvSpPr>
              <p:spPr bwMode="auto">
                <a:xfrm>
                  <a:off x="175" y="513"/>
                  <a:ext cx="155" cy="149"/>
                </a:xfrm>
                <a:custGeom>
                  <a:avLst/>
                  <a:gdLst>
                    <a:gd name="T0" fmla="*/ 154 w 155"/>
                    <a:gd name="T1" fmla="*/ 0 h 149"/>
                    <a:gd name="T2" fmla="*/ 154 w 155"/>
                    <a:gd name="T3" fmla="*/ 97 h 149"/>
                    <a:gd name="T4" fmla="*/ 136 w 155"/>
                    <a:gd name="T5" fmla="*/ 97 h 149"/>
                    <a:gd name="T6" fmla="*/ 117 w 155"/>
                    <a:gd name="T7" fmla="*/ 101 h 149"/>
                    <a:gd name="T8" fmla="*/ 102 w 155"/>
                    <a:gd name="T9" fmla="*/ 115 h 149"/>
                    <a:gd name="T10" fmla="*/ 94 w 155"/>
                    <a:gd name="T11" fmla="*/ 132 h 149"/>
                    <a:gd name="T12" fmla="*/ 94 w 155"/>
                    <a:gd name="T13" fmla="*/ 148 h 149"/>
                    <a:gd name="T14" fmla="*/ 0 w 155"/>
                    <a:gd name="T15" fmla="*/ 148 h 149"/>
                    <a:gd name="T16" fmla="*/ 0 w 155"/>
                    <a:gd name="T17" fmla="*/ 129 h 149"/>
                    <a:gd name="T18" fmla="*/ 1 w 155"/>
                    <a:gd name="T19" fmla="*/ 112 h 149"/>
                    <a:gd name="T20" fmla="*/ 4 w 155"/>
                    <a:gd name="T21" fmla="*/ 99 h 149"/>
                    <a:gd name="T22" fmla="*/ 8 w 155"/>
                    <a:gd name="T23" fmla="*/ 87 h 149"/>
                    <a:gd name="T24" fmla="*/ 13 w 155"/>
                    <a:gd name="T25" fmla="*/ 70 h 149"/>
                    <a:gd name="T26" fmla="*/ 18 w 155"/>
                    <a:gd name="T27" fmla="*/ 57 h 149"/>
                    <a:gd name="T28" fmla="*/ 26 w 155"/>
                    <a:gd name="T29" fmla="*/ 47 h 149"/>
                    <a:gd name="T30" fmla="*/ 36 w 155"/>
                    <a:gd name="T31" fmla="*/ 35 h 149"/>
                    <a:gd name="T32" fmla="*/ 49 w 155"/>
                    <a:gd name="T33" fmla="*/ 24 h 149"/>
                    <a:gd name="T34" fmla="*/ 64 w 155"/>
                    <a:gd name="T35" fmla="*/ 15 h 149"/>
                    <a:gd name="T36" fmla="*/ 86 w 155"/>
                    <a:gd name="T37" fmla="*/ 7 h 149"/>
                    <a:gd name="T38" fmla="*/ 113 w 155"/>
                    <a:gd name="T39" fmla="*/ 1 h 149"/>
                    <a:gd name="T40" fmla="*/ 131 w 155"/>
                    <a:gd name="T41" fmla="*/ 0 h 149"/>
                    <a:gd name="T42" fmla="*/ 154 w 155"/>
                    <a:gd name="T4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 h="149">
                      <a:moveTo>
                        <a:pt x="154" y="0"/>
                      </a:moveTo>
                      <a:lnTo>
                        <a:pt x="154" y="97"/>
                      </a:lnTo>
                      <a:lnTo>
                        <a:pt x="136" y="97"/>
                      </a:lnTo>
                      <a:lnTo>
                        <a:pt x="117" y="101"/>
                      </a:lnTo>
                      <a:lnTo>
                        <a:pt x="102" y="115"/>
                      </a:lnTo>
                      <a:lnTo>
                        <a:pt x="94" y="132"/>
                      </a:lnTo>
                      <a:lnTo>
                        <a:pt x="94" y="148"/>
                      </a:lnTo>
                      <a:lnTo>
                        <a:pt x="0" y="148"/>
                      </a:lnTo>
                      <a:lnTo>
                        <a:pt x="0" y="129"/>
                      </a:lnTo>
                      <a:lnTo>
                        <a:pt x="1" y="112"/>
                      </a:lnTo>
                      <a:lnTo>
                        <a:pt x="4" y="99"/>
                      </a:lnTo>
                      <a:lnTo>
                        <a:pt x="8" y="87"/>
                      </a:lnTo>
                      <a:lnTo>
                        <a:pt x="13" y="70"/>
                      </a:lnTo>
                      <a:lnTo>
                        <a:pt x="18" y="57"/>
                      </a:lnTo>
                      <a:lnTo>
                        <a:pt x="26" y="47"/>
                      </a:lnTo>
                      <a:lnTo>
                        <a:pt x="36" y="35"/>
                      </a:lnTo>
                      <a:lnTo>
                        <a:pt x="49" y="24"/>
                      </a:lnTo>
                      <a:lnTo>
                        <a:pt x="64" y="15"/>
                      </a:lnTo>
                      <a:lnTo>
                        <a:pt x="86" y="7"/>
                      </a:lnTo>
                      <a:lnTo>
                        <a:pt x="113" y="1"/>
                      </a:lnTo>
                      <a:lnTo>
                        <a:pt x="131" y="0"/>
                      </a:lnTo>
                      <a:lnTo>
                        <a:pt x="154" y="0"/>
                      </a:lnTo>
                    </a:path>
                  </a:pathLst>
                </a:custGeom>
                <a:solidFill>
                  <a:schemeClr va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0912" name="AutoShape 1040"/>
                <p:cNvSpPr>
                  <a:spLocks noChangeArrowheads="1"/>
                </p:cNvSpPr>
                <p:nvPr/>
              </p:nvSpPr>
              <p:spPr bwMode="auto">
                <a:xfrm rot="5400000" flipH="1">
                  <a:off x="406" y="481"/>
                  <a:ext cx="186" cy="160"/>
                </a:xfrm>
                <a:prstGeom prst="triangle">
                  <a:avLst>
                    <a:gd name="adj" fmla="val 49995"/>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0913" name="Rectangle 1041"/>
                <p:cNvSpPr>
                  <a:spLocks noChangeArrowheads="1"/>
                </p:cNvSpPr>
                <p:nvPr/>
              </p:nvSpPr>
              <p:spPr bwMode="auto">
                <a:xfrm>
                  <a:off x="329" y="513"/>
                  <a:ext cx="90" cy="9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0914" name="Rectangle 1042"/>
              <p:cNvSpPr>
                <a:spLocks noChangeArrowheads="1"/>
              </p:cNvSpPr>
              <p:nvPr/>
            </p:nvSpPr>
            <p:spPr bwMode="auto">
              <a:xfrm>
                <a:off x="174" y="657"/>
                <a:ext cx="90" cy="3663"/>
              </a:xfrm>
              <a:prstGeom prst="rect">
                <a:avLst/>
              </a:prstGeom>
              <a:gradFill rotWithShape="0">
                <a:gsLst>
                  <a:gs pos="0">
                    <a:schemeClr val="hlink"/>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0915" name="Rectangle 1043"/>
            <p:cNvSpPr>
              <a:spLocks noChangeArrowheads="1"/>
            </p:cNvSpPr>
            <p:nvPr/>
          </p:nvSpPr>
          <p:spPr bwMode="auto">
            <a:xfrm>
              <a:off x="243" y="215"/>
              <a:ext cx="91" cy="4105"/>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kumimoji="1" sz="48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800" b="1">
          <a:solidFill>
            <a:schemeClr val="tx2"/>
          </a:solidFill>
          <a:effectLst>
            <a:outerShdw blurRad="38100" dist="38100" dir="2700000" algn="tl">
              <a:srgbClr val="000000"/>
            </a:outerShdw>
          </a:effectLst>
          <a:latin typeface="Times New Roman" charset="0"/>
        </a:defRPr>
      </a:lvl2pPr>
      <a:lvl3pPr algn="ctr" rtl="0" eaLnBrk="0" fontAlgn="base" hangingPunct="0">
        <a:spcBef>
          <a:spcPct val="0"/>
        </a:spcBef>
        <a:spcAft>
          <a:spcPct val="0"/>
        </a:spcAft>
        <a:defRPr kumimoji="1" sz="4800" b="1">
          <a:solidFill>
            <a:schemeClr val="tx2"/>
          </a:solidFill>
          <a:effectLst>
            <a:outerShdw blurRad="38100" dist="38100" dir="2700000" algn="tl">
              <a:srgbClr val="000000"/>
            </a:outerShdw>
          </a:effectLst>
          <a:latin typeface="Times New Roman" charset="0"/>
        </a:defRPr>
      </a:lvl3pPr>
      <a:lvl4pPr algn="ctr" rtl="0" eaLnBrk="0" fontAlgn="base" hangingPunct="0">
        <a:spcBef>
          <a:spcPct val="0"/>
        </a:spcBef>
        <a:spcAft>
          <a:spcPct val="0"/>
        </a:spcAft>
        <a:defRPr kumimoji="1" sz="4800" b="1">
          <a:solidFill>
            <a:schemeClr val="tx2"/>
          </a:solidFill>
          <a:effectLst>
            <a:outerShdw blurRad="38100" dist="38100" dir="2700000" algn="tl">
              <a:srgbClr val="000000"/>
            </a:outerShdw>
          </a:effectLst>
          <a:latin typeface="Times New Roman" charset="0"/>
        </a:defRPr>
      </a:lvl4pPr>
      <a:lvl5pPr algn="ctr" rtl="0" eaLnBrk="0" fontAlgn="base" hangingPunct="0">
        <a:spcBef>
          <a:spcPct val="0"/>
        </a:spcBef>
        <a:spcAft>
          <a:spcPct val="0"/>
        </a:spcAft>
        <a:defRPr kumimoji="1" sz="4800" b="1">
          <a:solidFill>
            <a:schemeClr val="tx2"/>
          </a:solidFill>
          <a:effectLst>
            <a:outerShdw blurRad="38100" dist="38100" dir="2700000" algn="tl">
              <a:srgbClr val="000000"/>
            </a:outerShdw>
          </a:effectLst>
          <a:latin typeface="Times New Roman" charset="0"/>
        </a:defRPr>
      </a:lvl5pPr>
      <a:lvl6pPr marL="457200" algn="ctr" rtl="0" eaLnBrk="0" fontAlgn="base" hangingPunct="0">
        <a:spcBef>
          <a:spcPct val="0"/>
        </a:spcBef>
        <a:spcAft>
          <a:spcPct val="0"/>
        </a:spcAft>
        <a:defRPr kumimoji="1" sz="4800" b="1">
          <a:solidFill>
            <a:schemeClr val="tx2"/>
          </a:solidFill>
          <a:effectLst>
            <a:outerShdw blurRad="38100" dist="38100" dir="2700000" algn="tl">
              <a:srgbClr val="000000"/>
            </a:outerShdw>
          </a:effectLst>
          <a:latin typeface="Times New Roman" charset="0"/>
        </a:defRPr>
      </a:lvl6pPr>
      <a:lvl7pPr marL="914400" algn="ctr" rtl="0" eaLnBrk="0" fontAlgn="base" hangingPunct="0">
        <a:spcBef>
          <a:spcPct val="0"/>
        </a:spcBef>
        <a:spcAft>
          <a:spcPct val="0"/>
        </a:spcAft>
        <a:defRPr kumimoji="1" sz="4800" b="1">
          <a:solidFill>
            <a:schemeClr val="tx2"/>
          </a:solidFill>
          <a:effectLst>
            <a:outerShdw blurRad="38100" dist="38100" dir="2700000" algn="tl">
              <a:srgbClr val="000000"/>
            </a:outerShdw>
          </a:effectLst>
          <a:latin typeface="Times New Roman" charset="0"/>
        </a:defRPr>
      </a:lvl7pPr>
      <a:lvl8pPr marL="1371600" algn="ctr" rtl="0" eaLnBrk="0" fontAlgn="base" hangingPunct="0">
        <a:spcBef>
          <a:spcPct val="0"/>
        </a:spcBef>
        <a:spcAft>
          <a:spcPct val="0"/>
        </a:spcAft>
        <a:defRPr kumimoji="1" sz="4800" b="1">
          <a:solidFill>
            <a:schemeClr val="tx2"/>
          </a:solidFill>
          <a:effectLst>
            <a:outerShdw blurRad="38100" dist="38100" dir="2700000" algn="tl">
              <a:srgbClr val="000000"/>
            </a:outerShdw>
          </a:effectLst>
          <a:latin typeface="Times New Roman" charset="0"/>
        </a:defRPr>
      </a:lvl8pPr>
      <a:lvl9pPr marL="1828800" algn="ctr" rtl="0" eaLnBrk="0" fontAlgn="base" hangingPunct="0">
        <a:spcBef>
          <a:spcPct val="0"/>
        </a:spcBef>
        <a:spcAft>
          <a:spcPct val="0"/>
        </a:spcAft>
        <a:defRPr kumimoji="1" sz="48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accent1"/>
        </a:buClr>
        <a:buFont typeface="Monotype Sorts" charset="2"/>
        <a:buChar char="ß"/>
        <a:defRPr kumimoji="1" sz="40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Monotype Sorts" charset="2"/>
        <a:buChar char="ß"/>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Monotype Sorts" charset="2"/>
        <a:buChar char="ß"/>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Monotype Sorts" charset="2"/>
        <a:buChar char="ß"/>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Monotype Sorts" charset="2"/>
        <a:buChar char="ß"/>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8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8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8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 Id="rId3" Type="http://schemas.openxmlformats.org/officeDocument/2006/relationships/image" Target="../media/image8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8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 Id="rId3" Type="http://schemas.openxmlformats.org/officeDocument/2006/relationships/image" Target="../media/image8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8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90.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 Id="rId3"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92.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 Id="rId3" Type="http://schemas.openxmlformats.org/officeDocument/2006/relationships/image" Target="../media/image93.jpeg"/></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6.xml"/><Relationship Id="rId2" Type="http://schemas.openxmlformats.org/officeDocument/2006/relationships/notesSlide" Target="../notesSlides/notesSlide11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 Id="rId3" Type="http://schemas.openxmlformats.org/officeDocument/2006/relationships/image" Target="../media/image96.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 Id="rId3" Type="http://schemas.openxmlformats.org/officeDocument/2006/relationships/image" Target="../media/image97.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 Id="rId3" Type="http://schemas.openxmlformats.org/officeDocument/2006/relationships/image" Target="../media/image98.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 Id="rId3" Type="http://schemas.openxmlformats.org/officeDocument/2006/relationships/image" Target="../media/image99.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4.xml"/><Relationship Id="rId2" Type="http://schemas.openxmlformats.org/officeDocument/2006/relationships/notesSlide" Target="../notesSlides/notesSlide1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 Id="rId3" Type="http://schemas.openxmlformats.org/officeDocument/2006/relationships/image" Target="../media/image102.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 Id="rId3" Type="http://schemas.openxmlformats.org/officeDocument/2006/relationships/image" Target="../media/image103.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 Id="rId3" Type="http://schemas.openxmlformats.org/officeDocument/2006/relationships/image" Target="../media/image104.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 Id="rId3" Type="http://schemas.openxmlformats.org/officeDocument/2006/relationships/image" Target="../media/image105.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 Id="rId3" Type="http://schemas.openxmlformats.org/officeDocument/2006/relationships/image" Target="../media/image107.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3.xml"/><Relationship Id="rId3" Type="http://schemas.openxmlformats.org/officeDocument/2006/relationships/image" Target="../media/image10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 Id="rId3" Type="http://schemas.openxmlformats.org/officeDocument/2006/relationships/image" Target="../media/image109.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6.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5.xml"/><Relationship Id="rId3" Type="http://schemas.openxmlformats.org/officeDocument/2006/relationships/image" Target="../media/image110.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 Id="rId3" Type="http://schemas.openxmlformats.org/officeDocument/2006/relationships/image" Target="../media/image111.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 Id="rId3" Type="http://schemas.openxmlformats.org/officeDocument/2006/relationships/image" Target="../media/image112.jpeg"/></Relationships>
</file>

<file path=ppt/slides/_rels/slide134.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4.xml"/><Relationship Id="rId2" Type="http://schemas.openxmlformats.org/officeDocument/2006/relationships/notesSlide" Target="../notesSlides/notesSlide12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15.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4.xml"/><Relationship Id="rId2" Type="http://schemas.openxmlformats.org/officeDocument/2006/relationships/notesSlide" Target="../notesSlides/notesSlide13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 Id="rId3" Type="http://schemas.openxmlformats.org/officeDocument/2006/relationships/image" Target="../media/image11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1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120.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 Id="rId3" Type="http://schemas.openxmlformats.org/officeDocument/2006/relationships/image" Target="../media/image121.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6.xml"/><Relationship Id="rId3" Type="http://schemas.openxmlformats.org/officeDocument/2006/relationships/image" Target="../media/image122.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7.xml"/><Relationship Id="rId3" Type="http://schemas.openxmlformats.org/officeDocument/2006/relationships/image" Target="../media/image123.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8.xml"/><Relationship Id="rId3" Type="http://schemas.openxmlformats.org/officeDocument/2006/relationships/image" Target="../media/image12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25.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0.xml"/><Relationship Id="rId3" Type="http://schemas.openxmlformats.org/officeDocument/2006/relationships/image" Target="../media/image126.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1.xml"/><Relationship Id="rId3" Type="http://schemas.openxmlformats.org/officeDocument/2006/relationships/image" Target="../media/image1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8.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2.xml"/><Relationship Id="rId3" Type="http://schemas.openxmlformats.org/officeDocument/2006/relationships/image" Target="../media/image128.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1.bin"/><Relationship Id="rId5"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3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4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4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4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4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4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4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4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4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5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5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5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5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5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6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6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6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6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6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6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6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67.jpeg"/></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7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7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7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7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7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7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7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7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78.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79.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8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8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 Id="rId3" Type="http://schemas.openxmlformats.org/officeDocument/2006/relationships/image" Target="../media/image8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3"/>
          <p:cNvSpPr>
            <a:spLocks noChangeArrowheads="1"/>
          </p:cNvSpPr>
          <p:nvPr/>
        </p:nvSpPr>
        <p:spPr bwMode="auto">
          <a:xfrm>
            <a:off x="609600" y="1676400"/>
            <a:ext cx="8153400" cy="3429000"/>
          </a:xfrm>
          <a:prstGeom prst="rect">
            <a:avLst/>
          </a:prstGeom>
          <a:solidFill>
            <a:schemeClr val="tx1">
              <a:alpha val="73000"/>
            </a:scheme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69986" name="Picture 2" descr="UGABa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7881938" cy="312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Oval 3"/>
          <p:cNvSpPr>
            <a:spLocks noChangeArrowheads="1"/>
          </p:cNvSpPr>
          <p:nvPr/>
        </p:nvSpPr>
        <p:spPr bwMode="auto">
          <a:xfrm>
            <a:off x="2743200" y="1219200"/>
            <a:ext cx="4800600" cy="4724400"/>
          </a:xfrm>
          <a:prstGeom prst="ellipse">
            <a:avLst/>
          </a:prstGeom>
          <a:solidFill>
            <a:schemeClr val="folHlink"/>
          </a:solidFill>
          <a:ln w="76200" cap="sq">
            <a:solidFill>
              <a:srgbClr val="80808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4800" b="1">
                <a:effectLst>
                  <a:outerShdw blurRad="38100" dist="38100" dir="2700000" algn="tl">
                    <a:srgbClr val="000000"/>
                  </a:outerShdw>
                </a:effectLst>
              </a:rPr>
              <a:t>HOST</a:t>
            </a:r>
            <a:endParaRPr lang="en-US"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3">
            <a:extLst>
              <a:ext uri="{28A0092B-C50C-407E-A947-70E740481C1C}">
                <a14:useLocalDpi xmlns:a14="http://schemas.microsoft.com/office/drawing/2010/main" val="0"/>
              </a:ext>
            </a:extLst>
          </a:blip>
          <a:srcRect l="5147" r="6618" b="-2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6851" name="Rectangle 3"/>
          <p:cNvSpPr>
            <a:spLocks noGrp="1" noChangeArrowheads="1"/>
          </p:cNvSpPr>
          <p:nvPr>
            <p:ph type="title"/>
          </p:nvPr>
        </p:nvSpPr>
        <p:spPr/>
        <p:txBody>
          <a:bodyPr/>
          <a:lstStyle/>
          <a:p>
            <a:r>
              <a:rPr lang="en-US" altLang="en-US"/>
              <a:t>Flea Beetles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2438400" y="3352800"/>
            <a:ext cx="47196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400" b="1">
                <a:effectLst>
                  <a:outerShdw blurRad="38100" dist="38100" dir="2700000" algn="tl">
                    <a:srgbClr val="000000"/>
                  </a:outerShdw>
                </a:effectLst>
              </a:rPr>
              <a:t>Beans and Peas</a:t>
            </a:r>
            <a:endParaRPr lang="en-US"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3632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8899" name="Rectangle 3"/>
          <p:cNvSpPr>
            <a:spLocks noGrp="1" noChangeArrowheads="1"/>
          </p:cNvSpPr>
          <p:nvPr>
            <p:ph type="title"/>
          </p:nvPr>
        </p:nvSpPr>
        <p:spPr/>
        <p:txBody>
          <a:bodyPr/>
          <a:lstStyle/>
          <a:p>
            <a:r>
              <a:rPr lang="en-US" altLang="en-US"/>
              <a:t>Cowpea Curculio</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l="5840" r="6569" b="69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9923" name="Rectangle 3"/>
          <p:cNvSpPr>
            <a:spLocks noGrp="1" noChangeArrowheads="1"/>
          </p:cNvSpPr>
          <p:nvPr>
            <p:ph type="title"/>
          </p:nvPr>
        </p:nvSpPr>
        <p:spPr/>
        <p:txBody>
          <a:bodyPr/>
          <a:lstStyle/>
          <a:p>
            <a:r>
              <a:rPr lang="en-US" altLang="en-US"/>
              <a:t>Cowpea Curculio Damage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a:extLst>
              <a:ext uri="{28A0092B-C50C-407E-A947-70E740481C1C}">
                <a14:useLocalDpi xmlns:a14="http://schemas.microsoft.com/office/drawing/2010/main" val="0"/>
              </a:ext>
            </a:extLst>
          </a:blip>
          <a:srcRect l="4379" r="5110" b="690"/>
          <a:stretch>
            <a:fillRect/>
          </a:stretch>
        </p:blipFill>
        <p:spPr bwMode="auto">
          <a:xfrm>
            <a:off x="0" y="0"/>
            <a:ext cx="9448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0947" name="Rectangle 3"/>
          <p:cNvSpPr>
            <a:spLocks noGrp="1" noChangeArrowheads="1"/>
          </p:cNvSpPr>
          <p:nvPr>
            <p:ph type="title"/>
          </p:nvPr>
        </p:nvSpPr>
        <p:spPr/>
        <p:txBody>
          <a:bodyPr/>
          <a:lstStyle/>
          <a:p>
            <a:r>
              <a:rPr lang="en-US" altLang="en-US"/>
              <a:t>Cowpea Curculio Damage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4368800" cy="5511800"/>
          </a:xfrm>
          <a:prstGeom prst="rect">
            <a:avLst/>
          </a:prstGeom>
          <a:noFill/>
          <a:effectLst>
            <a:outerShdw blurRad="63500" dist="143684" dir="2700000" algn="ctr" rotWithShape="0">
              <a:schemeClr val="accent1">
                <a:alpha val="74998"/>
              </a:schemeClr>
            </a:outerShdw>
          </a:effectLst>
          <a:extLst>
            <a:ext uri="{909E8E84-426E-40DD-AFC4-6F175D3DCCD1}">
              <a14:hiddenFill xmlns:a14="http://schemas.microsoft.com/office/drawing/2010/main">
                <a:solidFill>
                  <a:srgbClr val="FFFFFF"/>
                </a:solidFill>
              </a14:hiddenFill>
            </a:ext>
          </a:extLst>
        </p:spPr>
      </p:pic>
      <p:sp>
        <p:nvSpPr>
          <p:cNvPr id="211971" name="Text Box 3"/>
          <p:cNvSpPr txBox="1">
            <a:spLocks noChangeArrowheads="1"/>
          </p:cNvSpPr>
          <p:nvPr/>
        </p:nvSpPr>
        <p:spPr bwMode="auto">
          <a:xfrm>
            <a:off x="5638800" y="3048000"/>
            <a:ext cx="32734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000" b="1">
                <a:effectLst>
                  <a:outerShdw blurRad="38100" dist="38100" dir="2700000" algn="tl">
                    <a:srgbClr val="000000"/>
                  </a:outerShdw>
                </a:effectLst>
              </a:rPr>
              <a:t>Mexican Bean</a:t>
            </a:r>
          </a:p>
          <a:p>
            <a:pPr algn="ctr"/>
            <a:r>
              <a:rPr lang="en-US" altLang="en-US" sz="4000" b="1">
                <a:effectLst>
                  <a:outerShdw blurRad="38100" dist="38100" dir="2700000" algn="tl">
                    <a:srgbClr val="000000"/>
                  </a:outerShdw>
                </a:effectLst>
              </a:rPr>
              <a:t>Beetles</a:t>
            </a:r>
            <a:endParaRPr lang="en-US" alt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2995" name="Rectangle 3"/>
          <p:cNvSpPr>
            <a:spLocks noGrp="1" noChangeArrowheads="1"/>
          </p:cNvSpPr>
          <p:nvPr>
            <p:ph type="title"/>
          </p:nvPr>
        </p:nvSpPr>
        <p:spPr/>
        <p:txBody>
          <a:bodyPr/>
          <a:lstStyle/>
          <a:p>
            <a:r>
              <a:rPr kumimoji="0" lang="en-US" altLang="en-US" sz="4400">
                <a:solidFill>
                  <a:schemeClr val="tx1"/>
                </a:solidFill>
              </a:rPr>
              <a:t>Mexican Bean</a:t>
            </a:r>
            <a:br>
              <a:rPr kumimoji="0" lang="en-US" altLang="en-US" sz="4400">
                <a:solidFill>
                  <a:schemeClr val="tx1"/>
                </a:solidFill>
              </a:rPr>
            </a:br>
            <a:r>
              <a:rPr kumimoji="0" lang="en-US" altLang="en-US" sz="4400">
                <a:solidFill>
                  <a:schemeClr val="tx1"/>
                </a:solidFill>
              </a:rPr>
              <a:t>Beetles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4019" name="Rectangle 3"/>
          <p:cNvSpPr>
            <a:spLocks noGrp="1" noChangeArrowheads="1"/>
          </p:cNvSpPr>
          <p:nvPr>
            <p:ph type="title"/>
          </p:nvPr>
        </p:nvSpPr>
        <p:spPr/>
        <p:txBody>
          <a:bodyPr/>
          <a:lstStyle/>
          <a:p>
            <a:r>
              <a:rPr lang="en-US" altLang="en-US"/>
              <a:t>Lesser Cornstalk Borers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
            <a:ext cx="4368800" cy="5969000"/>
          </a:xfrm>
          <a:prstGeom prst="rect">
            <a:avLst/>
          </a:prstGeom>
          <a:noFill/>
          <a:effectLst>
            <a:outerShdw blurRad="63500" dist="107763" dir="2700000" algn="ctr" rotWithShape="0">
              <a:schemeClr val="accent1">
                <a:alpha val="74998"/>
              </a:schemeClr>
            </a:outerShdw>
          </a:effectLst>
          <a:extLst>
            <a:ext uri="{909E8E84-426E-40DD-AFC4-6F175D3DCCD1}">
              <a14:hiddenFill xmlns:a14="http://schemas.microsoft.com/office/drawing/2010/main">
                <a:solidFill>
                  <a:srgbClr val="FFFFFF"/>
                </a:solidFill>
              </a14:hiddenFill>
            </a:ext>
          </a:extLst>
        </p:spPr>
      </p:pic>
      <p:sp>
        <p:nvSpPr>
          <p:cNvPr id="215043" name="Text Box 3"/>
          <p:cNvSpPr txBox="1">
            <a:spLocks noChangeArrowheads="1"/>
          </p:cNvSpPr>
          <p:nvPr/>
        </p:nvSpPr>
        <p:spPr bwMode="auto">
          <a:xfrm>
            <a:off x="6172200" y="3352800"/>
            <a:ext cx="19462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effectLst>
                  <a:outerShdw blurRad="38100" dist="38100" dir="2700000" algn="tl">
                    <a:srgbClr val="000000"/>
                  </a:outerShdw>
                </a:effectLst>
              </a:rPr>
              <a:t>Thrips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7" name="Picture 3"/>
          <p:cNvPicPr>
            <a:picLocks noChangeAspect="1" noChangeArrowheads="1"/>
          </p:cNvPicPr>
          <p:nvPr/>
        </p:nvPicPr>
        <p:blipFill>
          <a:blip r:embed="rId3">
            <a:extLst>
              <a:ext uri="{28A0092B-C50C-407E-A947-70E740481C1C}">
                <a14:useLocalDpi xmlns:a14="http://schemas.microsoft.com/office/drawing/2010/main" val="0"/>
              </a:ext>
            </a:extLst>
          </a:blip>
          <a:srcRect r="1852"/>
          <a:stretch>
            <a:fillRect/>
          </a:stretch>
        </p:blipFill>
        <p:spPr bwMode="auto">
          <a:xfrm>
            <a:off x="990600" y="1524000"/>
            <a:ext cx="7467600" cy="503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6069" name="Rectangle 5"/>
          <p:cNvSpPr>
            <a:spLocks noGrp="1" noChangeArrowheads="1"/>
          </p:cNvSpPr>
          <p:nvPr>
            <p:ph type="title"/>
          </p:nvPr>
        </p:nvSpPr>
        <p:spPr/>
        <p:txBody>
          <a:bodyPr/>
          <a:lstStyle/>
          <a:p>
            <a:r>
              <a:rPr kumimoji="0" lang="en-US" altLang="en-US">
                <a:solidFill>
                  <a:schemeClr val="tx1"/>
                </a:solidFill>
              </a:rPr>
              <a:t>Thrip damage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73" name="Group 9"/>
          <p:cNvGrpSpPr>
            <a:grpSpLocks noChangeAspect="1"/>
          </p:cNvGrpSpPr>
          <p:nvPr/>
        </p:nvGrpSpPr>
        <p:grpSpPr bwMode="auto">
          <a:xfrm>
            <a:off x="1828800" y="1143000"/>
            <a:ext cx="5486400" cy="4572000"/>
            <a:chOff x="1152" y="720"/>
            <a:chExt cx="3456" cy="2880"/>
          </a:xfrm>
        </p:grpSpPr>
        <p:sp>
          <p:nvSpPr>
            <p:cNvPr id="11272" name="AutoShape 8"/>
            <p:cNvSpPr>
              <a:spLocks noChangeAspect="1" noChangeArrowheads="1" noTextEdit="1"/>
            </p:cNvSpPr>
            <p:nvPr/>
          </p:nvSpPr>
          <p:spPr bwMode="auto">
            <a:xfrm>
              <a:off x="1152" y="720"/>
              <a:ext cx="3456"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74" name="_s11274"/>
            <p:cNvSpPr>
              <a:spLocks noChangeArrowheads="1" noTextEdit="1"/>
            </p:cNvSpPr>
            <p:nvPr/>
          </p:nvSpPr>
          <p:spPr bwMode="auto">
            <a:xfrm>
              <a:off x="2340" y="1209"/>
              <a:ext cx="1080" cy="1080"/>
            </a:xfrm>
            <a:prstGeom prst="ellipse">
              <a:avLst/>
            </a:prstGeom>
            <a:solidFill>
              <a:schemeClr val="accent2">
                <a:alpha val="50000"/>
              </a:schemeClr>
            </a:solidFill>
            <a:ln w="4670">
              <a:solidFill>
                <a:schemeClr val="accent2"/>
              </a:solidFill>
              <a:round/>
              <a:headEnd/>
              <a:tailEnd/>
            </a:ln>
          </p:spPr>
          <p:txBody>
            <a:bodyPr anchor="ctr"/>
            <a:lstStyle/>
            <a:p>
              <a:endParaRPr lang="en-US"/>
            </a:p>
          </p:txBody>
        </p:sp>
        <p:sp>
          <p:nvSpPr>
            <p:cNvPr id="11275" name="_s11275"/>
            <p:cNvSpPr>
              <a:spLocks noChangeArrowheads="1"/>
            </p:cNvSpPr>
            <p:nvPr/>
          </p:nvSpPr>
          <p:spPr bwMode="auto">
            <a:xfrm>
              <a:off x="2600" y="831"/>
              <a:ext cx="561"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tLang="en-US" sz="1800"/>
            </a:p>
          </p:txBody>
        </p:sp>
        <p:sp>
          <p:nvSpPr>
            <p:cNvPr id="11276" name="_s11276"/>
            <p:cNvSpPr>
              <a:spLocks noChangeArrowheads="1" noTextEdit="1"/>
            </p:cNvSpPr>
            <p:nvPr/>
          </p:nvSpPr>
          <p:spPr bwMode="auto">
            <a:xfrm>
              <a:off x="2695" y="1825"/>
              <a:ext cx="1080" cy="1080"/>
            </a:xfrm>
            <a:prstGeom prst="ellipse">
              <a:avLst/>
            </a:prstGeom>
            <a:solidFill>
              <a:schemeClr val="hlink">
                <a:alpha val="50000"/>
              </a:schemeClr>
            </a:solidFill>
            <a:ln w="4670">
              <a:solidFill>
                <a:schemeClr val="hlink"/>
              </a:solidFill>
              <a:round/>
              <a:headEnd/>
              <a:tailEnd/>
            </a:ln>
          </p:spPr>
          <p:txBody>
            <a:bodyPr anchor="ctr"/>
            <a:lstStyle/>
            <a:p>
              <a:endParaRPr lang="en-US"/>
            </a:p>
          </p:txBody>
        </p:sp>
        <p:sp>
          <p:nvSpPr>
            <p:cNvPr id="11277" name="_s11277"/>
            <p:cNvSpPr>
              <a:spLocks noChangeArrowheads="1"/>
            </p:cNvSpPr>
            <p:nvPr/>
          </p:nvSpPr>
          <p:spPr bwMode="auto">
            <a:xfrm>
              <a:off x="3797" y="2689"/>
              <a:ext cx="561"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tLang="en-US" sz="1800"/>
            </a:p>
          </p:txBody>
        </p:sp>
        <p:sp>
          <p:nvSpPr>
            <p:cNvPr id="11278" name="_s11278"/>
            <p:cNvSpPr>
              <a:spLocks noChangeArrowheads="1" noTextEdit="1"/>
            </p:cNvSpPr>
            <p:nvPr/>
          </p:nvSpPr>
          <p:spPr bwMode="auto">
            <a:xfrm>
              <a:off x="1984" y="1824"/>
              <a:ext cx="1080" cy="1080"/>
            </a:xfrm>
            <a:prstGeom prst="ellipse">
              <a:avLst/>
            </a:prstGeom>
            <a:solidFill>
              <a:schemeClr val="folHlink">
                <a:alpha val="50000"/>
              </a:schemeClr>
            </a:solidFill>
            <a:ln w="4670">
              <a:solidFill>
                <a:schemeClr val="folHlink"/>
              </a:solidFill>
              <a:round/>
              <a:headEnd/>
              <a:tailEnd/>
            </a:ln>
          </p:spPr>
          <p:txBody>
            <a:bodyPr anchor="ctr"/>
            <a:lstStyle/>
            <a:p>
              <a:endParaRPr lang="en-US"/>
            </a:p>
          </p:txBody>
        </p:sp>
        <p:sp>
          <p:nvSpPr>
            <p:cNvPr id="11279" name="_s11279"/>
            <p:cNvSpPr>
              <a:spLocks noChangeArrowheads="1"/>
            </p:cNvSpPr>
            <p:nvPr/>
          </p:nvSpPr>
          <p:spPr bwMode="auto">
            <a:xfrm>
              <a:off x="1402" y="2689"/>
              <a:ext cx="561"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tLang="en-US" sz="1800"/>
            </a:p>
          </p:txBody>
        </p:sp>
      </p:grpSp>
      <p:sp>
        <p:nvSpPr>
          <p:cNvPr id="11281" name="Line 17"/>
          <p:cNvSpPr>
            <a:spLocks noChangeShapeType="1"/>
          </p:cNvSpPr>
          <p:nvPr/>
        </p:nvSpPr>
        <p:spPr bwMode="auto">
          <a:xfrm flipV="1">
            <a:off x="1981200" y="3505200"/>
            <a:ext cx="2590800" cy="1905000"/>
          </a:xfrm>
          <a:prstGeom prst="line">
            <a:avLst/>
          </a:prstGeom>
          <a:noFill/>
          <a:ln w="38100" cap="sq">
            <a:solidFill>
              <a:schemeClr val="tx1"/>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282" name="Rectangle 18"/>
          <p:cNvSpPr>
            <a:spLocks noChangeArrowheads="1"/>
          </p:cNvSpPr>
          <p:nvPr/>
        </p:nvSpPr>
        <p:spPr bwMode="auto">
          <a:xfrm>
            <a:off x="3810000" y="1295400"/>
            <a:ext cx="1784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causal agent</a:t>
            </a:r>
          </a:p>
        </p:txBody>
      </p:sp>
      <p:sp>
        <p:nvSpPr>
          <p:cNvPr id="11283" name="Rectangle 19"/>
          <p:cNvSpPr>
            <a:spLocks noChangeArrowheads="1"/>
          </p:cNvSpPr>
          <p:nvPr/>
        </p:nvSpPr>
        <p:spPr bwMode="auto">
          <a:xfrm>
            <a:off x="6019800" y="3886200"/>
            <a:ext cx="184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t>environment</a:t>
            </a:r>
          </a:p>
        </p:txBody>
      </p:sp>
      <p:sp>
        <p:nvSpPr>
          <p:cNvPr id="11284" name="Rectangle 20"/>
          <p:cNvSpPr>
            <a:spLocks noChangeArrowheads="1"/>
          </p:cNvSpPr>
          <p:nvPr/>
        </p:nvSpPr>
        <p:spPr bwMode="auto">
          <a:xfrm>
            <a:off x="1981200" y="3505200"/>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1"/>
              <a:t>host</a:t>
            </a:r>
          </a:p>
        </p:txBody>
      </p:sp>
      <p:sp>
        <p:nvSpPr>
          <p:cNvPr id="11285" name="Text Box 21"/>
          <p:cNvSpPr txBox="1">
            <a:spLocks noChangeArrowheads="1"/>
          </p:cNvSpPr>
          <p:nvPr/>
        </p:nvSpPr>
        <p:spPr bwMode="auto">
          <a:xfrm>
            <a:off x="1143000" y="5486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b="1">
                <a:solidFill>
                  <a:schemeClr val="tx2"/>
                </a:solidFill>
                <a:effectLst>
                  <a:outerShdw blurRad="38100" dist="38100" dir="2700000" algn="tl">
                    <a:srgbClr val="000000"/>
                  </a:outerShdw>
                </a:effectLst>
              </a:rPr>
              <a:t>Disease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3" name="Rectangle 5"/>
          <p:cNvSpPr>
            <a:spLocks noGrp="1" noChangeArrowheads="1"/>
          </p:cNvSpPr>
          <p:nvPr>
            <p:ph type="title"/>
          </p:nvPr>
        </p:nvSpPr>
        <p:spPr>
          <a:xfrm>
            <a:off x="1066800" y="1447800"/>
            <a:ext cx="7726363" cy="1143000"/>
          </a:xfrm>
        </p:spPr>
        <p:txBody>
          <a:bodyPr/>
          <a:lstStyle/>
          <a:p>
            <a:r>
              <a:rPr lang="en-US" altLang="en-US" sz="4400"/>
              <a:t>Cucumbers, Melons, Squash </a:t>
            </a:r>
            <a:br>
              <a:rPr lang="en-US" altLang="en-US" sz="4400"/>
            </a:br>
            <a:r>
              <a:rPr lang="en-US" altLang="en-US" sz="4400"/>
              <a:t>and Pumpkins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7" name="Picture 5" descr="1327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18118" name="Rectangle 6"/>
          <p:cNvSpPr>
            <a:spLocks noGrp="1" noChangeArrowheads="1"/>
          </p:cNvSpPr>
          <p:nvPr>
            <p:ph type="title"/>
          </p:nvPr>
        </p:nvSpPr>
        <p:spPr>
          <a:xfrm>
            <a:off x="1066800" y="0"/>
            <a:ext cx="7726363" cy="1143000"/>
          </a:xfrm>
        </p:spPr>
        <p:txBody>
          <a:bodyPr/>
          <a:lstStyle/>
          <a:p>
            <a:r>
              <a:rPr lang="en-US" altLang="en-US"/>
              <a:t>Spotted Cucumber Beetle</a:t>
            </a:r>
          </a:p>
        </p:txBody>
      </p:sp>
      <p:sp>
        <p:nvSpPr>
          <p:cNvPr id="218119" name="Text Box 7"/>
          <p:cNvSpPr txBox="1">
            <a:spLocks noChangeArrowheads="1"/>
          </p:cNvSpPr>
          <p:nvPr/>
        </p:nvSpPr>
        <p:spPr bwMode="auto">
          <a:xfrm>
            <a:off x="2057400" y="5867400"/>
            <a:ext cx="7086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t>Alton N. Sparks, Jr., The University of Georgia, www.insectimages.org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0" name="Picture 4" descr="1243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19141" name="Rectangle 5"/>
          <p:cNvSpPr>
            <a:spLocks noGrp="1" noChangeArrowheads="1"/>
          </p:cNvSpPr>
          <p:nvPr>
            <p:ph type="title"/>
          </p:nvPr>
        </p:nvSpPr>
        <p:spPr/>
        <p:txBody>
          <a:bodyPr/>
          <a:lstStyle/>
          <a:p>
            <a:r>
              <a:rPr lang="en-US" altLang="en-US" sz="4400"/>
              <a:t>Striped Cucumber Beetle</a:t>
            </a:r>
            <a:br>
              <a:rPr lang="en-US" altLang="en-US" sz="4400"/>
            </a:br>
            <a:endParaRPr lang="en-US" altLang="en-US" sz="4400"/>
          </a:p>
        </p:txBody>
      </p:sp>
      <p:sp>
        <p:nvSpPr>
          <p:cNvPr id="219142" name="Text Box 6"/>
          <p:cNvSpPr txBox="1">
            <a:spLocks noChangeArrowheads="1"/>
          </p:cNvSpPr>
          <p:nvPr/>
        </p:nvSpPr>
        <p:spPr bwMode="auto">
          <a:xfrm>
            <a:off x="1752600" y="5791200"/>
            <a:ext cx="7391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latin typeface="Times New Roman" charset="0"/>
              </a:rPr>
              <a:t>Whitney Cranshaw, Colorado State University, www.insectimages.org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Text Box 4"/>
          <p:cNvSpPr txBox="1">
            <a:spLocks noChangeArrowheads="1"/>
          </p:cNvSpPr>
          <p:nvPr/>
        </p:nvSpPr>
        <p:spPr bwMode="auto">
          <a:xfrm>
            <a:off x="914400" y="3733800"/>
            <a:ext cx="495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effectLst>
                  <a:outerShdw blurRad="38100" dist="38100" dir="2700000" algn="tl">
                    <a:srgbClr val="000000"/>
                  </a:outerShdw>
                </a:effectLst>
              </a:rPr>
              <a:t>Clemson University - USDA Cooperative Extension Slide Series, , www.ipmimages.org </a:t>
            </a:r>
          </a:p>
        </p:txBody>
      </p:sp>
      <p:pic>
        <p:nvPicPr>
          <p:cNvPr id="220165" name="Picture 5" descr="Pickleworm"/>
          <p:cNvPicPr>
            <a:picLocks noChangeAspect="1" noChangeArrowheads="1"/>
          </p:cNvPicPr>
          <p:nvPr/>
        </p:nvPicPr>
        <p:blipFill>
          <a:blip r:embed="rId3">
            <a:extLst>
              <a:ext uri="{28A0092B-C50C-407E-A947-70E740481C1C}">
                <a14:useLocalDpi xmlns:a14="http://schemas.microsoft.com/office/drawing/2010/main" val="0"/>
              </a:ext>
            </a:extLst>
          </a:blip>
          <a:srcRect l="20833" t="29688"/>
          <a:stretch>
            <a:fillRect/>
          </a:stretch>
        </p:blipFill>
        <p:spPr bwMode="auto">
          <a:xfrm>
            <a:off x="762000" y="381000"/>
            <a:ext cx="57912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20166" name="Picture 6" descr="picklwor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95600"/>
            <a:ext cx="4953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220167" name="Text Box 7"/>
          <p:cNvSpPr txBox="1">
            <a:spLocks noChangeArrowheads="1"/>
          </p:cNvSpPr>
          <p:nvPr/>
        </p:nvSpPr>
        <p:spPr bwMode="auto">
          <a:xfrm>
            <a:off x="4419600" y="61722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t>Clemson University - USDA Cooperative Extension Slide Series, , www.ipmimages.org </a:t>
            </a:r>
          </a:p>
        </p:txBody>
      </p:sp>
      <p:sp>
        <p:nvSpPr>
          <p:cNvPr id="220168" name="Rectangle 8"/>
          <p:cNvSpPr>
            <a:spLocks noGrp="1" noChangeArrowheads="1"/>
          </p:cNvSpPr>
          <p:nvPr>
            <p:ph type="title"/>
          </p:nvPr>
        </p:nvSpPr>
        <p:spPr>
          <a:xfrm>
            <a:off x="609600" y="5181600"/>
            <a:ext cx="7726363" cy="1143000"/>
          </a:xfrm>
        </p:spPr>
        <p:txBody>
          <a:bodyPr/>
          <a:lstStyle/>
          <a:p>
            <a:pPr algn="l"/>
            <a:r>
              <a:rPr lang="en-US" altLang="en-US"/>
              <a:t>Pickleworm</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a:extLst>
              <a:ext uri="{28A0092B-C50C-407E-A947-70E740481C1C}">
                <a14:useLocalDpi xmlns:a14="http://schemas.microsoft.com/office/drawing/2010/main" val="0"/>
              </a:ext>
            </a:extLst>
          </a:blip>
          <a:srcRect l="7300" r="5110" b="69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1187" name="Rectangle 3"/>
          <p:cNvSpPr>
            <a:spLocks noGrp="1" noChangeArrowheads="1"/>
          </p:cNvSpPr>
          <p:nvPr>
            <p:ph type="title"/>
          </p:nvPr>
        </p:nvSpPr>
        <p:spPr/>
        <p:txBody>
          <a:bodyPr/>
          <a:lstStyle/>
          <a:p>
            <a:r>
              <a:rPr lang="en-US" altLang="en-US"/>
              <a:t>Squash bug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47625"/>
            <a:ext cx="9144000" cy="6905625"/>
          </a:xfrm>
          <a:prstGeom prst="rect">
            <a:avLst/>
          </a:prstGeom>
          <a:noFill/>
          <a:extLst>
            <a:ext uri="{909E8E84-426E-40DD-AFC4-6F175D3DCCD1}">
              <a14:hiddenFill xmlns:a14="http://schemas.microsoft.com/office/drawing/2010/main">
                <a:solidFill>
                  <a:srgbClr val="FFFFFF"/>
                </a:solidFill>
              </a14:hiddenFill>
            </a:ext>
          </a:extLst>
        </p:spPr>
      </p:pic>
      <p:sp>
        <p:nvSpPr>
          <p:cNvPr id="222211" name="Rectangle 3"/>
          <p:cNvSpPr>
            <a:spLocks noGrp="1" noChangeArrowheads="1"/>
          </p:cNvSpPr>
          <p:nvPr>
            <p:ph type="title"/>
          </p:nvPr>
        </p:nvSpPr>
        <p:spPr/>
        <p:txBody>
          <a:bodyPr/>
          <a:lstStyle/>
          <a:p>
            <a:r>
              <a:rPr lang="en-US" altLang="en-US"/>
              <a:t>Squash bug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7" name="Picture 5" descr="1236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1000"/>
            <a:ext cx="6172200" cy="6172200"/>
          </a:xfrm>
          <a:prstGeom prst="rect">
            <a:avLst/>
          </a:prstGeom>
          <a:noFill/>
          <a:extLst>
            <a:ext uri="{909E8E84-426E-40DD-AFC4-6F175D3DCCD1}">
              <a14:hiddenFill xmlns:a14="http://schemas.microsoft.com/office/drawing/2010/main">
                <a:solidFill>
                  <a:srgbClr val="FFFFFF"/>
                </a:solidFill>
              </a14:hiddenFill>
            </a:ext>
          </a:extLst>
        </p:spPr>
      </p:pic>
      <p:sp>
        <p:nvSpPr>
          <p:cNvPr id="300038" name="Text Box 6"/>
          <p:cNvSpPr txBox="1">
            <a:spLocks noChangeArrowheads="1"/>
          </p:cNvSpPr>
          <p:nvPr/>
        </p:nvSpPr>
        <p:spPr bwMode="auto">
          <a:xfrm>
            <a:off x="1143000" y="60960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t>Clemson University - USDA Cooperative Extension Slide Series, , www.insectimages.org</a:t>
            </a:r>
          </a:p>
        </p:txBody>
      </p:sp>
      <p:sp>
        <p:nvSpPr>
          <p:cNvPr id="300039" name="Rectangle 7"/>
          <p:cNvSpPr>
            <a:spLocks noGrp="1" noChangeArrowheads="1"/>
          </p:cNvSpPr>
          <p:nvPr>
            <p:ph type="title"/>
          </p:nvPr>
        </p:nvSpPr>
        <p:spPr/>
        <p:txBody>
          <a:bodyPr/>
          <a:lstStyle/>
          <a:p>
            <a:r>
              <a:rPr lang="en-US" altLang="en-US"/>
              <a:t>Squash Vine Borer</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60" name="Picture 4" descr="1327020"/>
          <p:cNvPicPr>
            <a:picLocks noChangeAspect="1" noChangeArrowheads="1"/>
          </p:cNvPicPr>
          <p:nvPr/>
        </p:nvPicPr>
        <p:blipFill>
          <a:blip r:embed="rId3">
            <a:extLst>
              <a:ext uri="{28A0092B-C50C-407E-A947-70E740481C1C}">
                <a14:useLocalDpi xmlns:a14="http://schemas.microsoft.com/office/drawing/2010/main" val="0"/>
              </a:ext>
            </a:extLst>
          </a:blip>
          <a:srcRect l="8209"/>
          <a:stretch>
            <a:fillRect/>
          </a:stretch>
        </p:blipFill>
        <p:spPr bwMode="auto">
          <a:xfrm>
            <a:off x="0" y="0"/>
            <a:ext cx="9372600" cy="6807200"/>
          </a:xfrm>
          <a:prstGeom prst="rect">
            <a:avLst/>
          </a:prstGeom>
          <a:noFill/>
          <a:extLst>
            <a:ext uri="{909E8E84-426E-40DD-AFC4-6F175D3DCCD1}">
              <a14:hiddenFill xmlns:a14="http://schemas.microsoft.com/office/drawing/2010/main">
                <a:solidFill>
                  <a:srgbClr val="FFFFFF"/>
                </a:solidFill>
              </a14:hiddenFill>
            </a:ext>
          </a:extLst>
        </p:spPr>
      </p:pic>
      <p:sp>
        <p:nvSpPr>
          <p:cNvPr id="301061" name="Text Box 5"/>
          <p:cNvSpPr txBox="1">
            <a:spLocks noChangeArrowheads="1"/>
          </p:cNvSpPr>
          <p:nvPr/>
        </p:nvSpPr>
        <p:spPr bwMode="auto">
          <a:xfrm>
            <a:off x="2286000" y="5867400"/>
            <a:ext cx="6324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t>Alton N. Sparks, Jr., The University of Georgia, www.insectimages.org</a:t>
            </a:r>
          </a:p>
        </p:txBody>
      </p:sp>
      <p:sp>
        <p:nvSpPr>
          <p:cNvPr id="301062" name="Rectangle 6"/>
          <p:cNvSpPr>
            <a:spLocks noGrp="1" noChangeArrowheads="1"/>
          </p:cNvSpPr>
          <p:nvPr>
            <p:ph type="title"/>
          </p:nvPr>
        </p:nvSpPr>
        <p:spPr/>
        <p:txBody>
          <a:bodyPr/>
          <a:lstStyle/>
          <a:p>
            <a:r>
              <a:rPr lang="en-US" altLang="en-US"/>
              <a:t>Squash Vine Borer</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Rectangle 4"/>
          <p:cNvSpPr>
            <a:spLocks noGrp="1" noChangeArrowheads="1"/>
          </p:cNvSpPr>
          <p:nvPr>
            <p:ph type="title"/>
          </p:nvPr>
        </p:nvSpPr>
        <p:spPr>
          <a:xfrm>
            <a:off x="1079500" y="288925"/>
            <a:ext cx="7726363" cy="2225675"/>
          </a:xfrm>
        </p:spPr>
        <p:txBody>
          <a:bodyPr/>
          <a:lstStyle/>
          <a:p>
            <a:r>
              <a:rPr lang="en-US" altLang="en-US"/>
              <a:t>Cabbage, Collards, Broccoli, </a:t>
            </a:r>
            <a:br>
              <a:rPr lang="en-US" altLang="en-US"/>
            </a:br>
            <a:r>
              <a:rPr lang="en-US" altLang="en-US"/>
              <a:t>and Turnips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Rectangle 4"/>
          <p:cNvSpPr>
            <a:spLocks noGrp="1" noChangeArrowheads="1"/>
          </p:cNvSpPr>
          <p:nvPr>
            <p:ph type="title"/>
          </p:nvPr>
        </p:nvSpPr>
        <p:spPr/>
        <p:txBody>
          <a:bodyPr/>
          <a:lstStyle/>
          <a:p>
            <a:r>
              <a:rPr lang="en-US" altLang="en-US"/>
              <a:t>Cabbage Maggot</a:t>
            </a:r>
          </a:p>
        </p:txBody>
      </p:sp>
      <p:pic>
        <p:nvPicPr>
          <p:cNvPr id="307205" name="Picture 5" descr="cm-damage3b"/>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1828800"/>
            <a:ext cx="2951163"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7" name="Picture 7" descr="cm-stages1b"/>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191000" y="1752600"/>
            <a:ext cx="4953000" cy="330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9" name="Text Box 9"/>
          <p:cNvSpPr txBox="1">
            <a:spLocks noChangeArrowheads="1"/>
          </p:cNvSpPr>
          <p:nvPr/>
        </p:nvSpPr>
        <p:spPr bwMode="auto">
          <a:xfrm>
            <a:off x="4038600" y="5105400"/>
            <a:ext cx="304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latin typeface="Times New Roman" charset="0"/>
              </a:rPr>
              <a:t>Cornell Cooperative Extension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48000"/>
            <a:ext cx="6604000" cy="2794000"/>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1508125" y="623888"/>
            <a:ext cx="6210300"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effectLst>
                  <a:outerShdw blurRad="38100" dist="38100" dir="2700000" algn="tl">
                    <a:srgbClr val="000000"/>
                  </a:outerShdw>
                </a:effectLst>
              </a:rPr>
              <a:t>FUNGI</a:t>
            </a:r>
            <a:endParaRPr lang="en-US" altLang="en-US" b="1">
              <a:effectLst>
                <a:outerShdw blurRad="38100" dist="38100" dir="2700000" algn="tl">
                  <a:srgbClr val="000000"/>
                </a:outerShdw>
              </a:effectLst>
            </a:endParaRPr>
          </a:p>
          <a:p>
            <a:endParaRPr lang="en-US" altLang="en-US" b="1">
              <a:effectLst>
                <a:outerShdw blurRad="38100" dist="38100" dir="2700000" algn="tl">
                  <a:srgbClr val="000000"/>
                </a:outerShdw>
              </a:effectLst>
            </a:endParaRPr>
          </a:p>
          <a:p>
            <a:r>
              <a:rPr lang="en-US" altLang="en-US" b="1">
                <a:effectLst>
                  <a:outerShdw blurRad="38100" dist="38100" dir="2700000" algn="tl">
                    <a:srgbClr val="000000"/>
                  </a:outerShdw>
                </a:effectLst>
              </a:rPr>
              <a:t>	</a:t>
            </a:r>
            <a:r>
              <a:rPr lang="en-US" altLang="en-US" sz="2800" b="1">
                <a:effectLst>
                  <a:outerShdw blurRad="38100" dist="38100" dir="2700000" algn="tl">
                    <a:srgbClr val="000000"/>
                  </a:outerShdw>
                </a:effectLst>
              </a:rPr>
              <a:t>Simple plants that lack the ability</a:t>
            </a:r>
          </a:p>
          <a:p>
            <a:r>
              <a:rPr lang="en-US" altLang="en-US" sz="2800" b="1">
                <a:effectLst>
                  <a:outerShdw blurRad="38100" dist="38100" dir="2700000" algn="tl">
                    <a:srgbClr val="000000"/>
                  </a:outerShdw>
                </a:effectLst>
              </a:rPr>
              <a:t>	to produce their own food</a:t>
            </a:r>
            <a:endParaRPr lang="en-US" altLang="en-US" b="1">
              <a:effectLst>
                <a:outerShdw blurRad="38100" dist="38100" dir="2700000" algn="tl">
                  <a:srgbClr val="000000"/>
                </a:outerShdw>
              </a:effectLs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6629400" cy="4387850"/>
          </a:xfrm>
          <a:prstGeom prst="rect">
            <a:avLst/>
          </a:prstGeom>
          <a:noFill/>
          <a:extLst>
            <a:ext uri="{909E8E84-426E-40DD-AFC4-6F175D3DCCD1}">
              <a14:hiddenFill xmlns:a14="http://schemas.microsoft.com/office/drawing/2010/main">
                <a:solidFill>
                  <a:srgbClr val="FFFFFF"/>
                </a:solidFill>
              </a14:hiddenFill>
            </a:ext>
          </a:extLst>
        </p:spPr>
      </p:pic>
      <p:sp>
        <p:nvSpPr>
          <p:cNvPr id="225286" name="Rectangle 6"/>
          <p:cNvSpPr>
            <a:spLocks noGrp="1" noChangeArrowheads="1"/>
          </p:cNvSpPr>
          <p:nvPr>
            <p:ph type="title"/>
          </p:nvPr>
        </p:nvSpPr>
        <p:spPr>
          <a:xfrm>
            <a:off x="1417638" y="304800"/>
            <a:ext cx="7726362" cy="1143000"/>
          </a:xfrm>
        </p:spPr>
        <p:txBody>
          <a:bodyPr/>
          <a:lstStyle/>
          <a:p>
            <a:r>
              <a:rPr lang="en-US" altLang="en-US" sz="4000"/>
              <a:t>Cabbageworms –</a:t>
            </a:r>
            <a:br>
              <a:rPr lang="en-US" altLang="en-US" sz="4000"/>
            </a:br>
            <a:r>
              <a:rPr lang="en-US" altLang="en-US" sz="4400"/>
              <a:t> </a:t>
            </a:r>
            <a:r>
              <a:rPr lang="en-US" altLang="en-US"/>
              <a:t>Cabbage Looper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3">
            <a:extLst>
              <a:ext uri="{28A0092B-C50C-407E-A947-70E740481C1C}">
                <a14:useLocalDpi xmlns:a14="http://schemas.microsoft.com/office/drawing/2010/main" val="0"/>
              </a:ext>
            </a:extLst>
          </a:blip>
          <a:srcRect l="6569" r="5840" b="69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6307" name="Rectangle 3"/>
          <p:cNvSpPr>
            <a:spLocks noGrp="1" noChangeArrowheads="1"/>
          </p:cNvSpPr>
          <p:nvPr>
            <p:ph type="title"/>
          </p:nvPr>
        </p:nvSpPr>
        <p:spPr/>
        <p:txBody>
          <a:bodyPr/>
          <a:lstStyle/>
          <a:p>
            <a:r>
              <a:rPr lang="en-US" altLang="en-US"/>
              <a:t>Cabbage Looper Damage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altLang="en-US"/>
              <a:t>Cabbage Looper Control</a:t>
            </a:r>
          </a:p>
        </p:txBody>
      </p:sp>
      <p:sp>
        <p:nvSpPr>
          <p:cNvPr id="227331" name="Rectangle 3"/>
          <p:cNvSpPr>
            <a:spLocks noGrp="1" noChangeArrowheads="1"/>
          </p:cNvSpPr>
          <p:nvPr>
            <p:ph type="body" idx="1"/>
          </p:nvPr>
        </p:nvSpPr>
        <p:spPr>
          <a:xfrm>
            <a:off x="1676400" y="1600200"/>
            <a:ext cx="6781800" cy="4876800"/>
          </a:xfrm>
        </p:spPr>
        <p:txBody>
          <a:bodyPr/>
          <a:lstStyle/>
          <a:p>
            <a:r>
              <a:rPr lang="en-US" altLang="en-US">
                <a:effectLst>
                  <a:outerShdw blurRad="38100" dist="38100" dir="2700000" algn="tl">
                    <a:srgbClr val="000000"/>
                  </a:outerShdw>
                </a:effectLst>
              </a:rPr>
              <a:t>Cultural</a:t>
            </a:r>
          </a:p>
          <a:p>
            <a:pPr lvl="1"/>
            <a:r>
              <a:rPr lang="en-US" altLang="en-US" b="1">
                <a:effectLst>
                  <a:outerShdw blurRad="38100" dist="38100" dir="2700000" algn="tl">
                    <a:srgbClr val="000000"/>
                  </a:outerShdw>
                </a:effectLst>
              </a:rPr>
              <a:t>Destroy Crop Residue</a:t>
            </a:r>
          </a:p>
          <a:p>
            <a:r>
              <a:rPr lang="en-US" altLang="en-US">
                <a:effectLst>
                  <a:outerShdw blurRad="38100" dist="38100" dir="2700000" algn="tl">
                    <a:srgbClr val="000000"/>
                  </a:outerShdw>
                </a:effectLst>
              </a:rPr>
              <a:t>Chemical</a:t>
            </a:r>
          </a:p>
          <a:p>
            <a:pPr lvl="1"/>
            <a:r>
              <a:rPr lang="en-US" altLang="en-US" b="1">
                <a:effectLst>
                  <a:outerShdw blurRad="38100" dist="38100" dir="2700000" algn="tl">
                    <a:srgbClr val="000000"/>
                  </a:outerShdw>
                </a:effectLst>
              </a:rPr>
              <a:t>Sprays or dusts</a:t>
            </a:r>
          </a:p>
          <a:p>
            <a:r>
              <a:rPr lang="en-US" altLang="en-US">
                <a:effectLst>
                  <a:outerShdw blurRad="38100" dist="38100" dir="2700000" algn="tl">
                    <a:srgbClr val="000000"/>
                  </a:outerShdw>
                </a:effectLst>
              </a:rPr>
              <a:t>Biological</a:t>
            </a:r>
          </a:p>
          <a:p>
            <a:pPr lvl="1"/>
            <a:r>
              <a:rPr lang="en-US" altLang="en-US" b="1">
                <a:effectLst>
                  <a:outerShdw blurRad="38100" dist="38100" dir="2700000" algn="tl">
                    <a:srgbClr val="000000"/>
                  </a:outerShdw>
                </a:effectLst>
              </a:rPr>
              <a:t>Bacillus thuringiensis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5" name="Picture 3" descr="1435105"/>
          <p:cNvPicPr>
            <a:picLocks noChangeAspect="1" noChangeArrowheads="1"/>
          </p:cNvPicPr>
          <p:nvPr/>
        </p:nvPicPr>
        <p:blipFill>
          <a:blip r:embed="rId3">
            <a:extLst>
              <a:ext uri="{28A0092B-C50C-407E-A947-70E740481C1C}">
                <a14:useLocalDpi xmlns:a14="http://schemas.microsoft.com/office/drawing/2010/main" val="0"/>
              </a:ext>
            </a:extLst>
          </a:blip>
          <a:srcRect l="13385"/>
          <a:stretch>
            <a:fillRect/>
          </a:stretch>
        </p:blipFill>
        <p:spPr bwMode="auto">
          <a:xfrm>
            <a:off x="0" y="0"/>
            <a:ext cx="9144000" cy="7037388"/>
          </a:xfrm>
          <a:prstGeom prst="rect">
            <a:avLst/>
          </a:prstGeom>
          <a:noFill/>
          <a:extLst>
            <a:ext uri="{909E8E84-426E-40DD-AFC4-6F175D3DCCD1}">
              <a14:hiddenFill xmlns:a14="http://schemas.microsoft.com/office/drawing/2010/main">
                <a:solidFill>
                  <a:srgbClr val="FFFFFF"/>
                </a:solidFill>
              </a14:hiddenFill>
            </a:ext>
          </a:extLst>
        </p:spPr>
      </p:pic>
      <p:sp>
        <p:nvSpPr>
          <p:cNvPr id="228356" name="Text Box 4"/>
          <p:cNvSpPr txBox="1">
            <a:spLocks noChangeArrowheads="1"/>
          </p:cNvSpPr>
          <p:nvPr/>
        </p:nvSpPr>
        <p:spPr bwMode="auto">
          <a:xfrm>
            <a:off x="1676400" y="64008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t>Clemson University - USDA Cooperative Extension Slide Series, , www.ipmimages.org</a:t>
            </a:r>
          </a:p>
        </p:txBody>
      </p:sp>
      <p:sp>
        <p:nvSpPr>
          <p:cNvPr id="228357" name="Rectangle 5"/>
          <p:cNvSpPr>
            <a:spLocks noGrp="1" noChangeArrowheads="1"/>
          </p:cNvSpPr>
          <p:nvPr>
            <p:ph type="title"/>
          </p:nvPr>
        </p:nvSpPr>
        <p:spPr>
          <a:xfrm>
            <a:off x="338138" y="304800"/>
            <a:ext cx="8805862" cy="1143000"/>
          </a:xfrm>
        </p:spPr>
        <p:txBody>
          <a:bodyPr/>
          <a:lstStyle/>
          <a:p>
            <a:r>
              <a:rPr lang="en-US" altLang="en-US" sz="3600"/>
              <a:t>Cabbageworm – </a:t>
            </a:r>
            <a:br>
              <a:rPr lang="en-US" altLang="en-US" sz="3600"/>
            </a:br>
            <a:r>
              <a:rPr lang="en-US" altLang="en-US" sz="4400"/>
              <a:t>Diamondback Moth Caterpillar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3">
            <a:extLst>
              <a:ext uri="{28A0092B-C50C-407E-A947-70E740481C1C}">
                <a14:useLocalDpi xmlns:a14="http://schemas.microsoft.com/office/drawing/2010/main" val="0"/>
              </a:ext>
            </a:extLst>
          </a:blip>
          <a:srcRect l="6522" r="6522"/>
          <a:stretch>
            <a:fillRect/>
          </a:stretch>
        </p:blipFill>
        <p:spPr bwMode="auto">
          <a:xfrm>
            <a:off x="0" y="-98425"/>
            <a:ext cx="9144000" cy="6956425"/>
          </a:xfrm>
          <a:prstGeom prst="rect">
            <a:avLst/>
          </a:prstGeom>
          <a:noFill/>
          <a:extLst>
            <a:ext uri="{909E8E84-426E-40DD-AFC4-6F175D3DCCD1}">
              <a14:hiddenFill xmlns:a14="http://schemas.microsoft.com/office/drawing/2010/main">
                <a:solidFill>
                  <a:srgbClr val="FFFFFF"/>
                </a:solidFill>
              </a14:hiddenFill>
            </a:ext>
          </a:extLst>
        </p:spPr>
      </p:pic>
      <p:sp>
        <p:nvSpPr>
          <p:cNvPr id="229379" name="Rectangle 3"/>
          <p:cNvSpPr>
            <a:spLocks noGrp="1" noChangeArrowheads="1"/>
          </p:cNvSpPr>
          <p:nvPr>
            <p:ph type="title"/>
          </p:nvPr>
        </p:nvSpPr>
        <p:spPr/>
        <p:txBody>
          <a:bodyPr/>
          <a:lstStyle/>
          <a:p>
            <a:r>
              <a:rPr lang="en-US" altLang="en-US" sz="3600"/>
              <a:t>Cabbageworm – </a:t>
            </a:r>
            <a:br>
              <a:rPr lang="en-US" altLang="en-US" sz="3600"/>
            </a:br>
            <a:r>
              <a:rPr lang="en-US" altLang="en-US" sz="4400"/>
              <a:t>Diamondback Moth Caterpillar</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0403" name="Rectangle 3"/>
          <p:cNvSpPr>
            <a:spLocks noGrp="1" noChangeArrowheads="1"/>
          </p:cNvSpPr>
          <p:nvPr>
            <p:ph type="title"/>
          </p:nvPr>
        </p:nvSpPr>
        <p:spPr>
          <a:xfrm>
            <a:off x="990600" y="288925"/>
            <a:ext cx="7815263" cy="1311275"/>
          </a:xfrm>
          <a:solidFill>
            <a:srgbClr val="969696"/>
          </a:solidFill>
        </p:spPr>
        <p:txBody>
          <a:bodyPr/>
          <a:lstStyle/>
          <a:p>
            <a:r>
              <a:rPr lang="en-US" altLang="en-US" sz="4400"/>
              <a:t>Cabbageworms - Imported Cabbageworm</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l="3076" r="4616" b="59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1427" name="Rectangle 3"/>
          <p:cNvSpPr>
            <a:spLocks noGrp="1" noChangeArrowheads="1"/>
          </p:cNvSpPr>
          <p:nvPr>
            <p:ph type="title"/>
          </p:nvPr>
        </p:nvSpPr>
        <p:spPr/>
        <p:txBody>
          <a:bodyPr/>
          <a:lstStyle/>
          <a:p>
            <a:r>
              <a:rPr lang="en-US" altLang="en-US" sz="4400"/>
              <a:t>Cabbageworms - Imported Cabbageworm</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extLst>
              <a:ext uri="{28A0092B-C50C-407E-A947-70E740481C1C}">
                <a14:useLocalDpi xmlns:a14="http://schemas.microsoft.com/office/drawing/2010/main" val="0"/>
              </a:ext>
            </a:extLst>
          </a:blip>
          <a:srcRect l="5840" r="6569" b="621"/>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2451" name="Rectangle 3"/>
          <p:cNvSpPr>
            <a:spLocks noGrp="1" noChangeArrowheads="1"/>
          </p:cNvSpPr>
          <p:nvPr>
            <p:ph type="title"/>
          </p:nvPr>
        </p:nvSpPr>
        <p:spPr/>
        <p:txBody>
          <a:bodyPr/>
          <a:lstStyle/>
          <a:p>
            <a:r>
              <a:rPr lang="en-US" altLang="en-US" sz="4400"/>
              <a:t>Cabbageworms - Imported Cabbageworm-Eggs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3">
            <a:extLst>
              <a:ext uri="{28A0092B-C50C-407E-A947-70E740481C1C}">
                <a14:useLocalDpi xmlns:a14="http://schemas.microsoft.com/office/drawing/2010/main" val="0"/>
              </a:ext>
            </a:extLst>
          </a:blip>
          <a:srcRect l="4411" t="-23" r="4411"/>
          <a:stretch>
            <a:fillRect/>
          </a:stretch>
        </p:blipFill>
        <p:spPr bwMode="auto">
          <a:xfrm>
            <a:off x="0" y="0"/>
            <a:ext cx="9525000" cy="6913563"/>
          </a:xfrm>
          <a:prstGeom prst="rect">
            <a:avLst/>
          </a:prstGeom>
          <a:noFill/>
          <a:extLst>
            <a:ext uri="{909E8E84-426E-40DD-AFC4-6F175D3DCCD1}">
              <a14:hiddenFill xmlns:a14="http://schemas.microsoft.com/office/drawing/2010/main">
                <a:solidFill>
                  <a:srgbClr val="FFFFFF"/>
                </a:solidFill>
              </a14:hiddenFill>
            </a:ext>
          </a:extLst>
        </p:spPr>
      </p:pic>
      <p:sp>
        <p:nvSpPr>
          <p:cNvPr id="233475" name="Rectangle 3"/>
          <p:cNvSpPr>
            <a:spLocks noGrp="1" noChangeArrowheads="1"/>
          </p:cNvSpPr>
          <p:nvPr>
            <p:ph type="title"/>
          </p:nvPr>
        </p:nvSpPr>
        <p:spPr/>
        <p:txBody>
          <a:bodyPr/>
          <a:lstStyle/>
          <a:p>
            <a:r>
              <a:rPr lang="en-US" altLang="en-US"/>
              <a:t>Harlequin Bug</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ext Box 2"/>
          <p:cNvSpPr txBox="1">
            <a:spLocks noChangeArrowheads="1"/>
          </p:cNvSpPr>
          <p:nvPr/>
        </p:nvSpPr>
        <p:spPr bwMode="auto">
          <a:xfrm>
            <a:off x="2895600" y="2286000"/>
            <a:ext cx="35941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400" b="1">
                <a:effectLst>
                  <a:outerShdw blurRad="38100" dist="38100" dir="2700000" algn="tl">
                    <a:srgbClr val="000000"/>
                  </a:outerShdw>
                </a:effectLst>
              </a:rPr>
              <a:t>Sweet Corn</a:t>
            </a:r>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334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
        <p:nvSpPr>
          <p:cNvPr id="13315" name="Rectangle 3"/>
          <p:cNvSpPr>
            <a:spLocks noGrp="1" noChangeArrowheads="1"/>
          </p:cNvSpPr>
          <p:nvPr>
            <p:ph type="title"/>
          </p:nvPr>
        </p:nvSpPr>
        <p:spPr/>
        <p:txBody>
          <a:bodyPr/>
          <a:lstStyle/>
          <a:p>
            <a:r>
              <a:rPr lang="en-US" altLang="en-US"/>
              <a:t>Bean Rust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09600" y="0"/>
            <a:ext cx="10439400" cy="6900863"/>
          </a:xfrm>
          <a:prstGeom prst="rect">
            <a:avLst/>
          </a:prstGeom>
          <a:noFill/>
          <a:extLst>
            <a:ext uri="{909E8E84-426E-40DD-AFC4-6F175D3DCCD1}">
              <a14:hiddenFill xmlns:a14="http://schemas.microsoft.com/office/drawing/2010/main">
                <a:solidFill>
                  <a:srgbClr val="FFFFFF"/>
                </a:solidFill>
              </a14:hiddenFill>
            </a:ext>
          </a:extLst>
        </p:spPr>
      </p:pic>
      <p:sp>
        <p:nvSpPr>
          <p:cNvPr id="235523" name="Rectangle 3"/>
          <p:cNvSpPr>
            <a:spLocks noGrp="1" noChangeArrowheads="1"/>
          </p:cNvSpPr>
          <p:nvPr>
            <p:ph type="title"/>
          </p:nvPr>
        </p:nvSpPr>
        <p:spPr>
          <a:solidFill>
            <a:schemeClr val="folHlink">
              <a:alpha val="56000"/>
            </a:schemeClr>
          </a:solidFill>
        </p:spPr>
        <p:txBody>
          <a:bodyPr/>
          <a:lstStyle/>
          <a:p>
            <a:r>
              <a:rPr lang="en-US" altLang="en-US"/>
              <a:t>European corn borer</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
        <p:nvSpPr>
          <p:cNvPr id="236547" name="Rectangle 3"/>
          <p:cNvSpPr>
            <a:spLocks noGrp="1" noChangeArrowheads="1"/>
          </p:cNvSpPr>
          <p:nvPr>
            <p:ph type="title"/>
          </p:nvPr>
        </p:nvSpPr>
        <p:spPr/>
        <p:txBody>
          <a:bodyPr/>
          <a:lstStyle/>
          <a:p>
            <a:r>
              <a:rPr lang="en-US" altLang="en-US"/>
              <a:t>European corn borer</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3581400" y="3200400"/>
            <a:ext cx="2279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400" b="1">
                <a:effectLst>
                  <a:outerShdw blurRad="38100" dist="38100" dir="2700000" algn="tl">
                    <a:srgbClr val="000000"/>
                  </a:outerShdw>
                </a:effectLst>
              </a:rPr>
              <a:t>Onions</a:t>
            </a:r>
            <a:endParaRPr lang="en-US" alt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a:extLst>
              <a:ext uri="{28A0092B-C50C-407E-A947-70E740481C1C}">
                <a14:useLocalDpi xmlns:a14="http://schemas.microsoft.com/office/drawing/2010/main" val="0"/>
              </a:ext>
            </a:extLst>
          </a:blip>
          <a:srcRect r="11765" b="-2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8595" name="Rectangle 3"/>
          <p:cNvSpPr>
            <a:spLocks noGrp="1" noChangeArrowheads="1"/>
          </p:cNvSpPr>
          <p:nvPr>
            <p:ph type="title"/>
          </p:nvPr>
        </p:nvSpPr>
        <p:spPr/>
        <p:txBody>
          <a:bodyPr/>
          <a:lstStyle/>
          <a:p>
            <a:r>
              <a:rPr lang="en-US" altLang="en-US"/>
              <a:t>Onion Maggot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1" name="Rectangle 5"/>
          <p:cNvSpPr>
            <a:spLocks noGrp="1" noChangeArrowheads="1"/>
          </p:cNvSpPr>
          <p:nvPr>
            <p:ph type="title"/>
          </p:nvPr>
        </p:nvSpPr>
        <p:spPr/>
        <p:txBody>
          <a:bodyPr/>
          <a:lstStyle/>
          <a:p>
            <a:r>
              <a:rPr kumimoji="0" lang="en-US" altLang="en-US" b="0">
                <a:solidFill>
                  <a:schemeClr val="tx1"/>
                </a:solidFill>
                <a:effectLst/>
              </a:rPr>
              <a:t>Thrips</a:t>
            </a:r>
          </a:p>
        </p:txBody>
      </p:sp>
      <p:pic>
        <p:nvPicPr>
          <p:cNvPr id="239622" name="Picture 6" descr="1327079"/>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68425" y="1593850"/>
            <a:ext cx="2951163"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4" name="Text Box 8"/>
          <p:cNvSpPr txBox="1">
            <a:spLocks noChangeArrowheads="1"/>
          </p:cNvSpPr>
          <p:nvPr/>
        </p:nvSpPr>
        <p:spPr bwMode="auto">
          <a:xfrm>
            <a:off x="1066800" y="60198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t>Alton N. Sparks, Jr., The University of Georgia, www.ipmimages.org</a:t>
            </a:r>
          </a:p>
        </p:txBody>
      </p:sp>
      <p:pic>
        <p:nvPicPr>
          <p:cNvPr id="239625" name="Picture 9" descr="1243058"/>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95800" y="1676400"/>
            <a:ext cx="4648200" cy="309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7" name="Text Box 11"/>
          <p:cNvSpPr txBox="1">
            <a:spLocks noChangeArrowheads="1"/>
          </p:cNvSpPr>
          <p:nvPr/>
        </p:nvSpPr>
        <p:spPr bwMode="auto">
          <a:xfrm>
            <a:off x="4724400" y="48006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t>Whitney Cranshaw, Colorado State University, www.ipmimages.org</a:t>
            </a:r>
            <a:r>
              <a:rPr lang="en-US" altLang="en-US" sz="1200"/>
              <a:t>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6" name="Rectangle 4"/>
          <p:cNvSpPr>
            <a:spLocks noGrp="1" noChangeArrowheads="1"/>
          </p:cNvSpPr>
          <p:nvPr>
            <p:ph type="title"/>
          </p:nvPr>
        </p:nvSpPr>
        <p:spPr/>
        <p:txBody>
          <a:bodyPr/>
          <a:lstStyle/>
          <a:p>
            <a:r>
              <a:rPr lang="en-US" altLang="en-US"/>
              <a:t>Thrips</a:t>
            </a:r>
          </a:p>
        </p:txBody>
      </p:sp>
      <p:pic>
        <p:nvPicPr>
          <p:cNvPr id="351237" name="Picture 5" descr="132708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676400"/>
            <a:ext cx="5724525" cy="381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2286000" y="1828800"/>
            <a:ext cx="475615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5400" b="1">
                <a:effectLst>
                  <a:outerShdw blurRad="38100" dist="38100" dir="2700000" algn="tl">
                    <a:srgbClr val="000000"/>
                  </a:outerShdw>
                </a:effectLst>
              </a:rPr>
              <a:t>Potatoes</a:t>
            </a:r>
          </a:p>
          <a:p>
            <a:pPr algn="ctr"/>
            <a:r>
              <a:rPr lang="en-US" altLang="en-US" sz="5400" b="1">
                <a:effectLst>
                  <a:outerShdw blurRad="38100" dist="38100" dir="2700000" algn="tl">
                    <a:srgbClr val="000000"/>
                  </a:outerShdw>
                </a:effectLst>
              </a:rPr>
              <a:t>Irish and Sweet</a:t>
            </a:r>
            <a:endParaRPr lang="en-US" alt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9" name="Rectangle 5"/>
          <p:cNvSpPr>
            <a:spLocks noGrp="1" noChangeArrowheads="1"/>
          </p:cNvSpPr>
          <p:nvPr>
            <p:ph type="title"/>
          </p:nvPr>
        </p:nvSpPr>
        <p:spPr/>
        <p:txBody>
          <a:bodyPr/>
          <a:lstStyle/>
          <a:p>
            <a:r>
              <a:rPr lang="en-US" altLang="en-US"/>
              <a:t>Colorado Potato Beetle</a:t>
            </a:r>
          </a:p>
        </p:txBody>
      </p:sp>
      <p:pic>
        <p:nvPicPr>
          <p:cNvPr id="241670" name="Picture 6" descr="1233184"/>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l="21736" t="20804"/>
          <a:stretch>
            <a:fillRect/>
          </a:stretch>
        </p:blipFill>
        <p:spPr>
          <a:xfrm>
            <a:off x="855663" y="1817688"/>
            <a:ext cx="3976687" cy="3976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Picture 8" descr="1243045"/>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497513" y="1593850"/>
            <a:ext cx="2951162"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a:lum bright="-42000" contrast="42000"/>
            <a:extLst>
              <a:ext uri="{28A0092B-C50C-407E-A947-70E740481C1C}">
                <a14:useLocalDpi xmlns:a14="http://schemas.microsoft.com/office/drawing/2010/main" val="0"/>
              </a:ext>
            </a:extLst>
          </a:blip>
          <a:srcRect t="6177" r="9920"/>
          <a:stretch>
            <a:fillRect/>
          </a:stretch>
        </p:blipFill>
        <p:spPr bwMode="auto">
          <a:xfrm>
            <a:off x="914400" y="533400"/>
            <a:ext cx="3630613" cy="5715000"/>
          </a:xfrm>
          <a:prstGeom prst="rect">
            <a:avLst/>
          </a:prstGeom>
          <a:noFill/>
          <a:ln>
            <a:noFill/>
          </a:ln>
          <a:effectLst>
            <a:outerShdw blurRad="63500" dist="117088" dir="2963922" algn="ctr" rotWithShape="0">
              <a:schemeClr val="accent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2691" name="Text Box 3"/>
          <p:cNvSpPr txBox="1">
            <a:spLocks noChangeArrowheads="1"/>
          </p:cNvSpPr>
          <p:nvPr/>
        </p:nvSpPr>
        <p:spPr bwMode="auto">
          <a:xfrm>
            <a:off x="5334000" y="228600"/>
            <a:ext cx="3613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400" b="1">
                <a:effectLst>
                  <a:outerShdw blurRad="38100" dist="38100" dir="2700000" algn="tl">
                    <a:srgbClr val="000000"/>
                  </a:outerShdw>
                </a:effectLst>
              </a:rPr>
              <a:t>Leafhopper</a:t>
            </a:r>
            <a:endParaRPr lang="en-US" alt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8" name="Rectangle 6"/>
          <p:cNvSpPr>
            <a:spLocks noChangeArrowheads="1"/>
          </p:cNvSpPr>
          <p:nvPr/>
        </p:nvSpPr>
        <p:spPr bwMode="auto">
          <a:xfrm>
            <a:off x="4114800" y="6248400"/>
            <a:ext cx="45259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altLang="en-US" sz="1200" b="1"/>
              <a:t>Steve L. Brown, The University of Georgia, www.insectimages.org </a:t>
            </a:r>
          </a:p>
        </p:txBody>
      </p:sp>
      <p:pic>
        <p:nvPicPr>
          <p:cNvPr id="243720" name="Picture 8" descr="143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14400"/>
            <a:ext cx="7315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43721" name="Rectangle 9"/>
          <p:cNvSpPr>
            <a:spLocks noGrp="1" noChangeArrowheads="1"/>
          </p:cNvSpPr>
          <p:nvPr>
            <p:ph type="title"/>
          </p:nvPr>
        </p:nvSpPr>
        <p:spPr/>
        <p:txBody>
          <a:bodyPr/>
          <a:lstStyle/>
          <a:p>
            <a:r>
              <a:rPr kumimoji="0" lang="en-US" altLang="en-US" sz="4400">
                <a:solidFill>
                  <a:schemeClr val="tx1"/>
                </a:solidFill>
              </a:rPr>
              <a:t>Leafhopper</a:t>
            </a:r>
            <a:r>
              <a:rPr kumimoji="0" lang="en-US" altLang="en-US" sz="4400" b="0">
                <a:solidFill>
                  <a:schemeClr val="tx1"/>
                </a:solidFill>
                <a:effectLst/>
              </a:rPr>
              <a:t/>
            </a:r>
            <a:br>
              <a:rPr kumimoji="0" lang="en-US" altLang="en-US" sz="4400" b="0">
                <a:solidFill>
                  <a:schemeClr val="tx1"/>
                </a:solidFill>
                <a:effectLst/>
              </a:rPr>
            </a:br>
            <a:endParaRPr kumimoji="0" lang="en-US" altLang="en-US" sz="4400" b="0">
              <a:solidFill>
                <a:schemeClr val="tx1"/>
              </a:solidFill>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6096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3"/>
          <p:cNvSpPr>
            <a:spLocks noGrp="1" noChangeArrowheads="1"/>
          </p:cNvSpPr>
          <p:nvPr>
            <p:ph type="title"/>
          </p:nvPr>
        </p:nvSpPr>
        <p:spPr/>
        <p:txBody>
          <a:bodyPr/>
          <a:lstStyle/>
          <a:p>
            <a:r>
              <a:rPr lang="en-US" altLang="en-US"/>
              <a:t>Powdery Mildew</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3">
            <a:extLst>
              <a:ext uri="{28A0092B-C50C-407E-A947-70E740481C1C}">
                <a14:useLocalDpi xmlns:a14="http://schemas.microsoft.com/office/drawing/2010/main" val="0"/>
              </a:ext>
            </a:extLst>
          </a:blip>
          <a:srcRect l="5882" r="5882"/>
          <a:stretch>
            <a:fillRect/>
          </a:stretch>
        </p:blipFill>
        <p:spPr bwMode="auto">
          <a:xfrm>
            <a:off x="0" y="1588"/>
            <a:ext cx="9144000" cy="6856412"/>
          </a:xfrm>
          <a:prstGeom prst="rect">
            <a:avLst/>
          </a:prstGeom>
          <a:noFill/>
          <a:extLst>
            <a:ext uri="{909E8E84-426E-40DD-AFC4-6F175D3DCCD1}">
              <a14:hiddenFill xmlns:a14="http://schemas.microsoft.com/office/drawing/2010/main">
                <a:solidFill>
                  <a:srgbClr val="FFFFFF"/>
                </a:solidFill>
              </a14:hiddenFill>
            </a:ext>
          </a:extLst>
        </p:spPr>
      </p:pic>
      <p:sp>
        <p:nvSpPr>
          <p:cNvPr id="244739" name="Rectangle 3"/>
          <p:cNvSpPr>
            <a:spLocks noGrp="1" noChangeArrowheads="1"/>
          </p:cNvSpPr>
          <p:nvPr>
            <p:ph type="title"/>
          </p:nvPr>
        </p:nvSpPr>
        <p:spPr/>
        <p:txBody>
          <a:bodyPr/>
          <a:lstStyle/>
          <a:p>
            <a:r>
              <a:rPr lang="en-US" altLang="en-US"/>
              <a:t>White Grub</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632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45763" name="Rectangle 3"/>
          <p:cNvSpPr>
            <a:spLocks noGrp="1" noChangeArrowheads="1"/>
          </p:cNvSpPr>
          <p:nvPr>
            <p:ph type="title"/>
          </p:nvPr>
        </p:nvSpPr>
        <p:spPr/>
        <p:txBody>
          <a:bodyPr/>
          <a:lstStyle/>
          <a:p>
            <a:r>
              <a:rPr lang="en-US" altLang="en-US"/>
              <a:t>White Grub</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ltLang="en-US"/>
              <a:t>Grub Control</a:t>
            </a:r>
          </a:p>
        </p:txBody>
      </p:sp>
      <p:sp>
        <p:nvSpPr>
          <p:cNvPr id="246787" name="Rectangle 3"/>
          <p:cNvSpPr>
            <a:spLocks noGrp="1" noChangeArrowheads="1"/>
          </p:cNvSpPr>
          <p:nvPr>
            <p:ph type="body" idx="1"/>
          </p:nvPr>
        </p:nvSpPr>
        <p:spPr>
          <a:xfrm>
            <a:off x="3081338" y="2578100"/>
            <a:ext cx="5880100" cy="3441700"/>
          </a:xfrm>
        </p:spPr>
        <p:txBody>
          <a:bodyPr/>
          <a:lstStyle/>
          <a:p>
            <a:r>
              <a:rPr lang="en-US" altLang="en-US"/>
              <a:t>Weeding</a:t>
            </a:r>
          </a:p>
          <a:p>
            <a:r>
              <a:rPr lang="en-US" altLang="en-US"/>
              <a:t>Plowing</a:t>
            </a:r>
          </a:p>
          <a:p>
            <a:r>
              <a:rPr lang="en-US" altLang="en-US"/>
              <a:t>Treating soil with chemicals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2" name="Picture 4" descr="1432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47811" name="Text Box 3"/>
          <p:cNvSpPr txBox="1">
            <a:spLocks noChangeArrowheads="1"/>
          </p:cNvSpPr>
          <p:nvPr/>
        </p:nvSpPr>
        <p:spPr bwMode="auto">
          <a:xfrm>
            <a:off x="609600" y="5638800"/>
            <a:ext cx="853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latin typeface="Times New Roman" charset="0"/>
              </a:rPr>
              <a:t>Steve L. Brown, The University of Georgia, www.insectimages.org </a:t>
            </a:r>
          </a:p>
        </p:txBody>
      </p:sp>
      <p:sp>
        <p:nvSpPr>
          <p:cNvPr id="247813" name="Rectangle 5"/>
          <p:cNvSpPr>
            <a:spLocks noGrp="1" noChangeArrowheads="1"/>
          </p:cNvSpPr>
          <p:nvPr>
            <p:ph type="title"/>
          </p:nvPr>
        </p:nvSpPr>
        <p:spPr/>
        <p:txBody>
          <a:bodyPr/>
          <a:lstStyle/>
          <a:p>
            <a:r>
              <a:rPr lang="en-US" altLang="en-US"/>
              <a:t>Wireworm</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8835" name="Rectangle 3"/>
          <p:cNvSpPr>
            <a:spLocks noGrp="1" noChangeArrowheads="1"/>
          </p:cNvSpPr>
          <p:nvPr>
            <p:ph type="title"/>
          </p:nvPr>
        </p:nvSpPr>
        <p:spPr/>
        <p:txBody>
          <a:bodyPr/>
          <a:lstStyle/>
          <a:p>
            <a:r>
              <a:rPr lang="en-US" altLang="en-US"/>
              <a:t>Wireworm Damage</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1371600" y="2971800"/>
            <a:ext cx="631825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5400" b="1">
                <a:effectLst>
                  <a:outerShdw blurRad="38100" dist="38100" dir="2700000" algn="tl">
                    <a:srgbClr val="000000"/>
                  </a:outerShdw>
                </a:effectLst>
              </a:rPr>
              <a:t>Tomatoes, Eggplants</a:t>
            </a:r>
          </a:p>
          <a:p>
            <a:pPr algn="ctr"/>
            <a:r>
              <a:rPr lang="en-US" altLang="en-US" sz="5400" b="1">
                <a:effectLst>
                  <a:outerShdw blurRad="38100" dist="38100" dir="2700000" algn="tl">
                    <a:srgbClr val="000000"/>
                  </a:outerShdw>
                </a:effectLst>
              </a:rPr>
              <a:t>And Peppers</a:t>
            </a:r>
            <a:endParaRPr lang="en-US" alt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p:cNvPicPr>
            <a:picLocks noChangeAspect="1" noChangeArrowheads="1"/>
          </p:cNvPicPr>
          <p:nvPr/>
        </p:nvPicPr>
        <p:blipFill>
          <a:blip r:embed="rId3">
            <a:extLst>
              <a:ext uri="{28A0092B-C50C-407E-A947-70E740481C1C}">
                <a14:useLocalDpi xmlns:a14="http://schemas.microsoft.com/office/drawing/2010/main" val="0"/>
              </a:ext>
            </a:extLst>
          </a:blip>
          <a:srcRect l="4411" t="-23" r="735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0883" name="Rectangle 3"/>
          <p:cNvSpPr>
            <a:spLocks noGrp="1" noChangeArrowheads="1"/>
          </p:cNvSpPr>
          <p:nvPr>
            <p:ph type="title"/>
          </p:nvPr>
        </p:nvSpPr>
        <p:spPr/>
        <p:txBody>
          <a:bodyPr/>
          <a:lstStyle/>
          <a:p>
            <a:r>
              <a:rPr lang="en-US" altLang="en-US"/>
              <a:t>European Corn Borer</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4"/>
          <p:cNvSpPr>
            <a:spLocks noGrp="1" noChangeArrowheads="1"/>
          </p:cNvSpPr>
          <p:nvPr>
            <p:ph type="title"/>
          </p:nvPr>
        </p:nvSpPr>
        <p:spPr/>
        <p:txBody>
          <a:bodyPr/>
          <a:lstStyle/>
          <a:p>
            <a:r>
              <a:rPr lang="en-US" altLang="en-US"/>
              <a:t>Cutworms</a:t>
            </a:r>
          </a:p>
        </p:txBody>
      </p:sp>
      <p:sp>
        <p:nvSpPr>
          <p:cNvPr id="251909" name="Text Box 5"/>
          <p:cNvSpPr txBox="1">
            <a:spLocks noChangeArrowheads="1"/>
          </p:cNvSpPr>
          <p:nvPr/>
        </p:nvSpPr>
        <p:spPr bwMode="auto">
          <a:xfrm>
            <a:off x="1066800" y="6172200"/>
            <a:ext cx="7315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a:latin typeface="Times New Roman" charset="0"/>
              </a:rPr>
              <a:t>Clemson University - USDA Cooperative Extension Slide Series, , www.insectimages.org </a:t>
            </a:r>
          </a:p>
        </p:txBody>
      </p:sp>
      <p:pic>
        <p:nvPicPr>
          <p:cNvPr id="251910" name="Picture 6" descr="143511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219200"/>
            <a:ext cx="6638925"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3">
            <a:extLst>
              <a:ext uri="{28A0092B-C50C-407E-A947-70E740481C1C}">
                <a14:useLocalDpi xmlns:a14="http://schemas.microsoft.com/office/drawing/2010/main" val="0"/>
              </a:ext>
            </a:extLst>
          </a:blip>
          <a:srcRect l="5147" t="-23" r="661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2931" name="Line 3"/>
          <p:cNvSpPr>
            <a:spLocks noChangeShapeType="1"/>
          </p:cNvSpPr>
          <p:nvPr/>
        </p:nvSpPr>
        <p:spPr bwMode="auto">
          <a:xfrm>
            <a:off x="1066800" y="1447800"/>
            <a:ext cx="2362200" cy="1143000"/>
          </a:xfrm>
          <a:prstGeom prst="line">
            <a:avLst/>
          </a:prstGeom>
          <a:noFill/>
          <a:ln w="762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2932" name="Rectangle 4"/>
          <p:cNvSpPr>
            <a:spLocks noGrp="1" noChangeArrowheads="1"/>
          </p:cNvSpPr>
          <p:nvPr>
            <p:ph type="title"/>
          </p:nvPr>
        </p:nvSpPr>
        <p:spPr/>
        <p:txBody>
          <a:bodyPr/>
          <a:lstStyle/>
          <a:p>
            <a:r>
              <a:rPr lang="en-US" altLang="en-US"/>
              <a:t>Hornworm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61" name="Picture 9" descr="1243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7315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53962" name="Text Box 10"/>
          <p:cNvSpPr txBox="1">
            <a:spLocks noChangeArrowheads="1"/>
          </p:cNvSpPr>
          <p:nvPr/>
        </p:nvSpPr>
        <p:spPr bwMode="auto">
          <a:xfrm>
            <a:off x="1143000" y="5791200"/>
            <a:ext cx="7239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latin typeface="Times New Roman" charset="0"/>
              </a:rPr>
              <a:t>Whitney Cranshaw, Colorado State University, www.insectimages.org </a:t>
            </a:r>
          </a:p>
        </p:txBody>
      </p:sp>
      <p:sp>
        <p:nvSpPr>
          <p:cNvPr id="253963" name="Rectangle 11"/>
          <p:cNvSpPr>
            <a:spLocks noGrp="1" noChangeArrowheads="1"/>
          </p:cNvSpPr>
          <p:nvPr>
            <p:ph type="title"/>
          </p:nvPr>
        </p:nvSpPr>
        <p:spPr/>
        <p:txBody>
          <a:bodyPr/>
          <a:lstStyle/>
          <a:p>
            <a:r>
              <a:rPr lang="en-US" altLang="en-US"/>
              <a:t>Whiteflies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extLst>
            <a:ext uri="{909E8E84-426E-40DD-AFC4-6F175D3DCCD1}">
              <a14:hiddenFill xmlns:a14="http://schemas.microsoft.com/office/drawing/2010/main">
                <a:solidFill>
                  <a:srgbClr val="FFFFFF"/>
                </a:solidFill>
              </a14:hiddenFill>
            </a:ext>
          </a:extLst>
        </p:spPr>
      </p:pic>
      <p:sp>
        <p:nvSpPr>
          <p:cNvPr id="15363" name="Rectangle 3"/>
          <p:cNvSpPr>
            <a:spLocks noGrp="1" noChangeArrowheads="1"/>
          </p:cNvSpPr>
          <p:nvPr>
            <p:ph type="title"/>
          </p:nvPr>
        </p:nvSpPr>
        <p:spPr/>
        <p:txBody>
          <a:bodyPr/>
          <a:lstStyle/>
          <a:p>
            <a:r>
              <a:rPr lang="en-US" altLang="en-US"/>
              <a:t>Anthracnose</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5" name="Picture 5" descr="2510027"/>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t="-6250" r="6250"/>
          <a:stretch>
            <a:fillRect/>
          </a:stretch>
        </p:blipFill>
        <p:spPr>
          <a:xfrm>
            <a:off x="1066800" y="533400"/>
            <a:ext cx="8077200" cy="538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8" name="Rectangle 8"/>
          <p:cNvSpPr>
            <a:spLocks noGrp="1" noChangeArrowheads="1"/>
          </p:cNvSpPr>
          <p:nvPr>
            <p:ph type="title"/>
          </p:nvPr>
        </p:nvSpPr>
        <p:spPr/>
        <p:txBody>
          <a:bodyPr/>
          <a:lstStyle/>
          <a:p>
            <a:r>
              <a:rPr lang="en-US" altLang="en-US"/>
              <a:t>Whiteflies</a:t>
            </a:r>
          </a:p>
        </p:txBody>
      </p:sp>
      <p:sp>
        <p:nvSpPr>
          <p:cNvPr id="373764" name="Text Box 4"/>
          <p:cNvSpPr txBox="1">
            <a:spLocks noChangeArrowheads="1"/>
          </p:cNvSpPr>
          <p:nvPr/>
        </p:nvSpPr>
        <p:spPr bwMode="auto">
          <a:xfrm>
            <a:off x="3581400" y="6035675"/>
            <a:ext cx="594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latin typeface="Times New Roman" charset="0"/>
              </a:rPr>
              <a:t>David Riley, The University of Georgia, www.ipmimages.org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6172200" cy="4629150"/>
          </a:xfrm>
          <a:prstGeom prst="rect">
            <a:avLst/>
          </a:prstGeom>
          <a:noFill/>
          <a:effectLst>
            <a:outerShdw blurRad="63500" dist="152928" dir="2498012" algn="ctr" rotWithShape="0">
              <a:schemeClr val="accent1">
                <a:alpha val="50000"/>
              </a:schemeClr>
            </a:outerShdw>
          </a:effectLst>
          <a:extLst>
            <a:ext uri="{909E8E84-426E-40DD-AFC4-6F175D3DCCD1}">
              <a14:hiddenFill xmlns:a14="http://schemas.microsoft.com/office/drawing/2010/main">
                <a:solidFill>
                  <a:srgbClr val="FFFFFF"/>
                </a:solidFill>
              </a14:hiddenFill>
            </a:ext>
          </a:extLst>
        </p:spPr>
      </p:pic>
      <p:sp>
        <p:nvSpPr>
          <p:cNvPr id="254979" name="WordArt 3"/>
          <p:cNvSpPr>
            <a:spLocks noChangeArrowheads="1" noChangeShapeType="1" noTextEdit="1"/>
          </p:cNvSpPr>
          <p:nvPr/>
        </p:nvSpPr>
        <p:spPr bwMode="auto">
          <a:xfrm>
            <a:off x="2133600" y="152400"/>
            <a:ext cx="5324475" cy="1309688"/>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charset="0"/>
                <a:ea typeface="Impact" charset="0"/>
                <a:cs typeface="Impact" charset="0"/>
              </a:rPr>
              <a:t>Any 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363200" cy="6856413"/>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Grp="1" noChangeArrowheads="1"/>
          </p:cNvSpPr>
          <p:nvPr>
            <p:ph type="title"/>
          </p:nvPr>
        </p:nvSpPr>
        <p:spPr/>
        <p:txBody>
          <a:bodyPr/>
          <a:lstStyle/>
          <a:p>
            <a:r>
              <a:rPr lang="en-US" altLang="en-US"/>
              <a:t>Lima Bean Anthracnose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76600"/>
            <a:ext cx="6604000" cy="2794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p:cNvSpPr txBox="1">
            <a:spLocks noChangeArrowheads="1"/>
          </p:cNvSpPr>
          <p:nvPr/>
        </p:nvSpPr>
        <p:spPr bwMode="auto">
          <a:xfrm>
            <a:off x="1524000" y="533400"/>
            <a:ext cx="661035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effectLst>
                  <a:outerShdw blurRad="38100" dist="38100" dir="2700000" algn="tl">
                    <a:srgbClr val="000000"/>
                  </a:outerShdw>
                </a:effectLst>
              </a:rPr>
              <a:t>BACTERIA</a:t>
            </a:r>
            <a:endParaRPr lang="en-US" altLang="en-US" b="1">
              <a:effectLst>
                <a:outerShdw blurRad="38100" dist="38100" dir="2700000" algn="tl">
                  <a:srgbClr val="000000"/>
                </a:outerShdw>
              </a:effectLst>
            </a:endParaRPr>
          </a:p>
          <a:p>
            <a:endParaRPr lang="en-US" altLang="en-US" b="1">
              <a:effectLst>
                <a:outerShdw blurRad="38100" dist="38100" dir="2700000" algn="tl">
                  <a:srgbClr val="000000"/>
                </a:outerShdw>
              </a:effectLst>
            </a:endParaRPr>
          </a:p>
          <a:p>
            <a:r>
              <a:rPr lang="en-US" altLang="en-US" b="1">
                <a:effectLst>
                  <a:outerShdw blurRad="38100" dist="38100" dir="2700000" algn="tl">
                    <a:srgbClr val="000000"/>
                  </a:outerShdw>
                </a:effectLst>
              </a:rPr>
              <a:t>	</a:t>
            </a:r>
            <a:r>
              <a:rPr lang="en-US" altLang="en-US" sz="2800" b="1">
                <a:effectLst>
                  <a:outerShdw blurRad="38100" dist="38100" dir="2700000" algn="tl">
                    <a:srgbClr val="000000"/>
                  </a:outerShdw>
                </a:effectLst>
              </a:rPr>
              <a:t>Minute, one celled plants which lack</a:t>
            </a:r>
          </a:p>
          <a:p>
            <a:r>
              <a:rPr lang="en-US" altLang="en-US" sz="2800" b="1">
                <a:effectLst>
                  <a:outerShdw blurRad="38100" dist="38100" dir="2700000" algn="tl">
                    <a:srgbClr val="000000"/>
                  </a:outerShdw>
                </a:effectLst>
              </a:rPr>
              <a:t>	the ability to make their own food</a:t>
            </a:r>
            <a:endParaRPr lang="en-US" altLang="en-US" b="1">
              <a:effectLst>
                <a:outerShdw blurRad="38100" dist="38100" dir="2700000" algn="tl">
                  <a:srgbClr val="000000"/>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6" name="AutoShape 24"/>
          <p:cNvSpPr>
            <a:spLocks noChangeArrowheads="1"/>
          </p:cNvSpPr>
          <p:nvPr/>
        </p:nvSpPr>
        <p:spPr bwMode="auto">
          <a:xfrm>
            <a:off x="1600200" y="2438400"/>
            <a:ext cx="3733800" cy="1295400"/>
          </a:xfrm>
          <a:prstGeom prst="rightArrow">
            <a:avLst>
              <a:gd name="adj1" fmla="val 50000"/>
              <a:gd name="adj2" fmla="val 72059"/>
            </a:avLst>
          </a:prstGeom>
          <a:solidFill>
            <a:schemeClr val="hlink"/>
          </a:solidFill>
          <a:ln w="12700" cap="sq">
            <a:solidFill>
              <a:schemeClr val="hlink"/>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8437" name="Group 5"/>
          <p:cNvGrpSpPr>
            <a:grpSpLocks/>
          </p:cNvGrpSpPr>
          <p:nvPr/>
        </p:nvGrpSpPr>
        <p:grpSpPr bwMode="auto">
          <a:xfrm>
            <a:off x="1295400" y="2667000"/>
            <a:ext cx="838200" cy="914400"/>
            <a:chOff x="1056" y="3264"/>
            <a:chExt cx="528" cy="576"/>
          </a:xfrm>
        </p:grpSpPr>
        <p:sp>
          <p:nvSpPr>
            <p:cNvPr id="18435" name="Oval 3"/>
            <p:cNvSpPr>
              <a:spLocks noChangeArrowheads="1"/>
            </p:cNvSpPr>
            <p:nvPr/>
          </p:nvSpPr>
          <p:spPr bwMode="auto">
            <a:xfrm>
              <a:off x="1056" y="3264"/>
              <a:ext cx="528" cy="576"/>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36" name="Oval 4"/>
            <p:cNvSpPr>
              <a:spLocks noChangeArrowheads="1"/>
            </p:cNvSpPr>
            <p:nvPr/>
          </p:nvSpPr>
          <p:spPr bwMode="auto">
            <a:xfrm>
              <a:off x="1272" y="3504"/>
              <a:ext cx="96" cy="96"/>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438" name="Group 6"/>
          <p:cNvGrpSpPr>
            <a:grpSpLocks/>
          </p:cNvGrpSpPr>
          <p:nvPr/>
        </p:nvGrpSpPr>
        <p:grpSpPr bwMode="auto">
          <a:xfrm>
            <a:off x="2438400" y="1981200"/>
            <a:ext cx="838200" cy="914400"/>
            <a:chOff x="1056" y="3264"/>
            <a:chExt cx="528" cy="576"/>
          </a:xfrm>
        </p:grpSpPr>
        <p:sp>
          <p:nvSpPr>
            <p:cNvPr id="18439" name="Oval 7"/>
            <p:cNvSpPr>
              <a:spLocks noChangeArrowheads="1"/>
            </p:cNvSpPr>
            <p:nvPr/>
          </p:nvSpPr>
          <p:spPr bwMode="auto">
            <a:xfrm>
              <a:off x="1056" y="3264"/>
              <a:ext cx="528" cy="576"/>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0" name="Oval 8"/>
            <p:cNvSpPr>
              <a:spLocks noChangeArrowheads="1"/>
            </p:cNvSpPr>
            <p:nvPr/>
          </p:nvSpPr>
          <p:spPr bwMode="auto">
            <a:xfrm>
              <a:off x="1272" y="3504"/>
              <a:ext cx="96" cy="96"/>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441" name="Group 9"/>
          <p:cNvGrpSpPr>
            <a:grpSpLocks/>
          </p:cNvGrpSpPr>
          <p:nvPr/>
        </p:nvGrpSpPr>
        <p:grpSpPr bwMode="auto">
          <a:xfrm>
            <a:off x="2438400" y="3048000"/>
            <a:ext cx="838200" cy="914400"/>
            <a:chOff x="1056" y="3264"/>
            <a:chExt cx="528" cy="576"/>
          </a:xfrm>
        </p:grpSpPr>
        <p:sp>
          <p:nvSpPr>
            <p:cNvPr id="18442" name="Oval 10"/>
            <p:cNvSpPr>
              <a:spLocks noChangeArrowheads="1"/>
            </p:cNvSpPr>
            <p:nvPr/>
          </p:nvSpPr>
          <p:spPr bwMode="auto">
            <a:xfrm>
              <a:off x="1056" y="3264"/>
              <a:ext cx="528" cy="576"/>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3" name="Oval 11"/>
            <p:cNvSpPr>
              <a:spLocks noChangeArrowheads="1"/>
            </p:cNvSpPr>
            <p:nvPr/>
          </p:nvSpPr>
          <p:spPr bwMode="auto">
            <a:xfrm>
              <a:off x="1272" y="3504"/>
              <a:ext cx="96" cy="96"/>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444" name="Group 12"/>
          <p:cNvGrpSpPr>
            <a:grpSpLocks/>
          </p:cNvGrpSpPr>
          <p:nvPr/>
        </p:nvGrpSpPr>
        <p:grpSpPr bwMode="auto">
          <a:xfrm>
            <a:off x="3810000" y="609600"/>
            <a:ext cx="838200" cy="914400"/>
            <a:chOff x="1056" y="3264"/>
            <a:chExt cx="528" cy="576"/>
          </a:xfrm>
        </p:grpSpPr>
        <p:sp>
          <p:nvSpPr>
            <p:cNvPr id="18445" name="Oval 13"/>
            <p:cNvSpPr>
              <a:spLocks noChangeArrowheads="1"/>
            </p:cNvSpPr>
            <p:nvPr/>
          </p:nvSpPr>
          <p:spPr bwMode="auto">
            <a:xfrm>
              <a:off x="1056" y="3264"/>
              <a:ext cx="528" cy="576"/>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6" name="Oval 14"/>
            <p:cNvSpPr>
              <a:spLocks noChangeArrowheads="1"/>
            </p:cNvSpPr>
            <p:nvPr/>
          </p:nvSpPr>
          <p:spPr bwMode="auto">
            <a:xfrm>
              <a:off x="1272" y="3504"/>
              <a:ext cx="96" cy="96"/>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447" name="Group 15"/>
          <p:cNvGrpSpPr>
            <a:grpSpLocks/>
          </p:cNvGrpSpPr>
          <p:nvPr/>
        </p:nvGrpSpPr>
        <p:grpSpPr bwMode="auto">
          <a:xfrm>
            <a:off x="3429000" y="1600200"/>
            <a:ext cx="838200" cy="914400"/>
            <a:chOff x="1056" y="3264"/>
            <a:chExt cx="528" cy="576"/>
          </a:xfrm>
        </p:grpSpPr>
        <p:sp>
          <p:nvSpPr>
            <p:cNvPr id="18448" name="Oval 16"/>
            <p:cNvSpPr>
              <a:spLocks noChangeArrowheads="1"/>
            </p:cNvSpPr>
            <p:nvPr/>
          </p:nvSpPr>
          <p:spPr bwMode="auto">
            <a:xfrm>
              <a:off x="1056" y="3264"/>
              <a:ext cx="528" cy="576"/>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9" name="Oval 17"/>
            <p:cNvSpPr>
              <a:spLocks noChangeArrowheads="1"/>
            </p:cNvSpPr>
            <p:nvPr/>
          </p:nvSpPr>
          <p:spPr bwMode="auto">
            <a:xfrm>
              <a:off x="1272" y="3504"/>
              <a:ext cx="96" cy="96"/>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450" name="Group 18"/>
          <p:cNvGrpSpPr>
            <a:grpSpLocks/>
          </p:cNvGrpSpPr>
          <p:nvPr/>
        </p:nvGrpSpPr>
        <p:grpSpPr bwMode="auto">
          <a:xfrm>
            <a:off x="3505200" y="3276600"/>
            <a:ext cx="838200" cy="914400"/>
            <a:chOff x="1056" y="3264"/>
            <a:chExt cx="528" cy="576"/>
          </a:xfrm>
        </p:grpSpPr>
        <p:sp>
          <p:nvSpPr>
            <p:cNvPr id="18451" name="Oval 19"/>
            <p:cNvSpPr>
              <a:spLocks noChangeArrowheads="1"/>
            </p:cNvSpPr>
            <p:nvPr/>
          </p:nvSpPr>
          <p:spPr bwMode="auto">
            <a:xfrm>
              <a:off x="1056" y="3264"/>
              <a:ext cx="528" cy="576"/>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52" name="Oval 20"/>
            <p:cNvSpPr>
              <a:spLocks noChangeArrowheads="1"/>
            </p:cNvSpPr>
            <p:nvPr/>
          </p:nvSpPr>
          <p:spPr bwMode="auto">
            <a:xfrm>
              <a:off x="1272" y="3504"/>
              <a:ext cx="96" cy="96"/>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453" name="Group 21"/>
          <p:cNvGrpSpPr>
            <a:grpSpLocks/>
          </p:cNvGrpSpPr>
          <p:nvPr/>
        </p:nvGrpSpPr>
        <p:grpSpPr bwMode="auto">
          <a:xfrm>
            <a:off x="3886200" y="4191000"/>
            <a:ext cx="838200" cy="914400"/>
            <a:chOff x="1056" y="3264"/>
            <a:chExt cx="528" cy="576"/>
          </a:xfrm>
        </p:grpSpPr>
        <p:sp>
          <p:nvSpPr>
            <p:cNvPr id="18454" name="Oval 22"/>
            <p:cNvSpPr>
              <a:spLocks noChangeArrowheads="1"/>
            </p:cNvSpPr>
            <p:nvPr/>
          </p:nvSpPr>
          <p:spPr bwMode="auto">
            <a:xfrm>
              <a:off x="1056" y="3264"/>
              <a:ext cx="528" cy="576"/>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55" name="Oval 23"/>
            <p:cNvSpPr>
              <a:spLocks noChangeArrowheads="1"/>
            </p:cNvSpPr>
            <p:nvPr/>
          </p:nvSpPr>
          <p:spPr bwMode="auto">
            <a:xfrm>
              <a:off x="1272" y="3504"/>
              <a:ext cx="96" cy="96"/>
            </a:xfrm>
            <a:prstGeom prst="ellipse">
              <a:avLst/>
            </a:prstGeom>
            <a:solidFill>
              <a:schemeClr va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8457" name="Text Box 25"/>
          <p:cNvSpPr txBox="1">
            <a:spLocks noChangeArrowheads="1"/>
          </p:cNvSpPr>
          <p:nvPr/>
        </p:nvSpPr>
        <p:spPr bwMode="auto">
          <a:xfrm>
            <a:off x="5257800" y="2362200"/>
            <a:ext cx="355282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800" b="1">
                <a:effectLst>
                  <a:outerShdw blurRad="38100" dist="38100" dir="2700000" algn="tl">
                    <a:srgbClr val="000000"/>
                  </a:outerShdw>
                </a:effectLst>
              </a:rPr>
              <a:t>70 BILLION</a:t>
            </a:r>
          </a:p>
          <a:p>
            <a:pPr algn="ctr"/>
            <a:r>
              <a:rPr lang="en-US" altLang="en-US" sz="4800" b="1">
                <a:effectLst>
                  <a:outerShdw blurRad="38100" dist="38100" dir="2700000" algn="tl">
                    <a:srgbClr val="000000"/>
                  </a:outerShdw>
                </a:effectLst>
              </a:rPr>
              <a:t>BACTERIA</a:t>
            </a:r>
            <a:endParaRPr lang="en-US" altLang="en-US"/>
          </a:p>
        </p:txBody>
      </p:sp>
      <p:sp>
        <p:nvSpPr>
          <p:cNvPr id="18458" name="Text Box 26"/>
          <p:cNvSpPr txBox="1">
            <a:spLocks noChangeArrowheads="1"/>
          </p:cNvSpPr>
          <p:nvPr/>
        </p:nvSpPr>
        <p:spPr bwMode="auto">
          <a:xfrm>
            <a:off x="2562225" y="5075238"/>
            <a:ext cx="30622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3200" b="1">
                <a:effectLst>
                  <a:outerShdw blurRad="38100" dist="38100" dir="2700000" algn="tl">
                    <a:srgbClr val="000000"/>
                  </a:outerShdw>
                </a:effectLst>
              </a:rPr>
              <a:t>Ideal Conditions</a:t>
            </a:r>
          </a:p>
          <a:p>
            <a:pPr algn="ctr"/>
            <a:r>
              <a:rPr lang="en-US" altLang="en-US" sz="3200" b="1">
                <a:effectLst>
                  <a:outerShdw blurRad="38100" dist="38100" dir="2700000" algn="tl">
                    <a:srgbClr val="000000"/>
                  </a:outerShdw>
                </a:effectLst>
              </a:rPr>
              <a:t>12 hours</a:t>
            </a:r>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8925" cy="967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lflslid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772400" cy="5160963"/>
          </a:xfrm>
          <a:prstGeom prst="rect">
            <a:avLst/>
          </a:prstGeom>
          <a:noFill/>
          <a:extLst>
            <a:ext uri="{909E8E84-426E-40DD-AFC4-6F175D3DCCD1}">
              <a14:hiddenFill xmlns:a14="http://schemas.microsoft.com/office/drawing/2010/main">
                <a:solidFill>
                  <a:srgbClr val="FFFFFF"/>
                </a:solidFill>
              </a14:hiddenFill>
            </a:ext>
          </a:extLst>
        </p:spPr>
      </p:pic>
      <p:sp>
        <p:nvSpPr>
          <p:cNvPr id="172035" name="Text Box 3"/>
          <p:cNvSpPr txBox="1">
            <a:spLocks noChangeArrowheads="1"/>
          </p:cNvSpPr>
          <p:nvPr/>
        </p:nvSpPr>
        <p:spPr bwMode="auto">
          <a:xfrm>
            <a:off x="3908425" y="4495800"/>
            <a:ext cx="447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p>
        </p:txBody>
      </p:sp>
      <p:sp>
        <p:nvSpPr>
          <p:cNvPr id="172036" name="Text Box 4"/>
          <p:cNvSpPr txBox="1">
            <a:spLocks noChangeArrowheads="1"/>
          </p:cNvSpPr>
          <p:nvPr/>
        </p:nvSpPr>
        <p:spPr bwMode="auto">
          <a:xfrm>
            <a:off x="3810000" y="48768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p>
        </p:txBody>
      </p:sp>
      <p:sp>
        <p:nvSpPr>
          <p:cNvPr id="172037" name="Rectangle 5"/>
          <p:cNvSpPr>
            <a:spLocks noChangeArrowheads="1"/>
          </p:cNvSpPr>
          <p:nvPr/>
        </p:nvSpPr>
        <p:spPr bwMode="auto">
          <a:xfrm>
            <a:off x="1371600" y="5867400"/>
            <a:ext cx="6781800" cy="685800"/>
          </a:xfrm>
          <a:prstGeom prst="rect">
            <a:avLst/>
          </a:prstGeom>
          <a:solidFill>
            <a:srgbClr val="FFFFFF">
              <a:alpha val="64999"/>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en-US" sz="2800" b="1">
                <a:solidFill>
                  <a:srgbClr val="3399FF"/>
                </a:solidFill>
                <a:effectLst>
                  <a:outerShdw blurRad="38100" dist="38100" dir="2700000" algn="tl">
                    <a:srgbClr val="C0C0C0"/>
                  </a:outerShdw>
                </a:effectLst>
                <a:latin typeface="Arial" charset="0"/>
              </a:rPr>
              <a:t>www.ugaextension.com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0483" name="Rectangle 3"/>
          <p:cNvSpPr>
            <a:spLocks noGrp="1" noChangeArrowheads="1"/>
          </p:cNvSpPr>
          <p:nvPr>
            <p:ph type="title"/>
          </p:nvPr>
        </p:nvSpPr>
        <p:spPr/>
        <p:txBody>
          <a:bodyPr/>
          <a:lstStyle/>
          <a:p>
            <a:r>
              <a:rPr lang="en-US" altLang="en-US"/>
              <a:t>Bacterial Canker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9982200" cy="686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
        <p:nvSpPr>
          <p:cNvPr id="23555" name="Rectangle 3"/>
          <p:cNvSpPr>
            <a:spLocks noGrp="1" noChangeArrowheads="1"/>
          </p:cNvSpPr>
          <p:nvPr>
            <p:ph type="title"/>
          </p:nvPr>
        </p:nvSpPr>
        <p:spPr/>
        <p:txBody>
          <a:bodyPr/>
          <a:lstStyle/>
          <a:p>
            <a:r>
              <a:rPr lang="en-US" altLang="en-US"/>
              <a:t>Root-knot Damage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3632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4579" name="Rectangle 3"/>
          <p:cNvSpPr>
            <a:spLocks noGrp="1" noChangeArrowheads="1"/>
          </p:cNvSpPr>
          <p:nvPr>
            <p:ph type="title"/>
          </p:nvPr>
        </p:nvSpPr>
        <p:spPr/>
        <p:txBody>
          <a:bodyPr/>
          <a:lstStyle/>
          <a:p>
            <a:r>
              <a:rPr lang="en-US" altLang="en-US"/>
              <a:t>Cyst Nematodes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8305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1676400" y="152400"/>
            <a:ext cx="6475413" cy="28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effectLst>
                  <a:outerShdw blurRad="38100" dist="38100" dir="2700000" algn="tl">
                    <a:srgbClr val="000000"/>
                  </a:outerShdw>
                </a:effectLst>
              </a:rPr>
              <a:t>VIRUSES</a:t>
            </a:r>
            <a:endParaRPr lang="en-US" altLang="en-US" b="1">
              <a:effectLst>
                <a:outerShdw blurRad="38100" dist="38100" dir="2700000" algn="tl">
                  <a:srgbClr val="000000"/>
                </a:outerShdw>
              </a:effectLst>
            </a:endParaRPr>
          </a:p>
          <a:p>
            <a:endParaRPr lang="en-US" altLang="en-US" b="1">
              <a:effectLst>
                <a:outerShdw blurRad="38100" dist="38100" dir="2700000" algn="tl">
                  <a:srgbClr val="000000"/>
                </a:outerShdw>
              </a:effectLst>
            </a:endParaRPr>
          </a:p>
          <a:p>
            <a:r>
              <a:rPr lang="en-US" altLang="en-US" b="1">
                <a:effectLst>
                  <a:outerShdw blurRad="38100" dist="38100" dir="2700000" algn="tl">
                    <a:srgbClr val="000000"/>
                  </a:outerShdw>
                </a:effectLst>
              </a:rPr>
              <a:t>	</a:t>
            </a:r>
            <a:r>
              <a:rPr lang="en-US" altLang="en-US" sz="2800" b="1">
                <a:effectLst>
                  <a:outerShdw blurRad="38100" dist="38100" dir="2700000" algn="tl">
                    <a:srgbClr val="000000"/>
                  </a:outerShdw>
                </a:effectLst>
              </a:rPr>
              <a:t>Complex molecules that infect,</a:t>
            </a:r>
          </a:p>
          <a:p>
            <a:r>
              <a:rPr lang="en-US" altLang="en-US" sz="2800" b="1">
                <a:effectLst>
                  <a:outerShdw blurRad="38100" dist="38100" dir="2700000" algn="tl">
                    <a:srgbClr val="000000"/>
                  </a:outerShdw>
                </a:effectLst>
              </a:rPr>
              <a:t>	multiply, mutate, and otherwise act</a:t>
            </a:r>
          </a:p>
          <a:p>
            <a:r>
              <a:rPr lang="en-US" altLang="en-US" sz="2800" b="1">
                <a:effectLst>
                  <a:outerShdw blurRad="38100" dist="38100" dir="2700000" algn="tl">
                    <a:srgbClr val="000000"/>
                  </a:outerShdw>
                </a:effectLst>
              </a:rPr>
              <a:t>	like living organisms while living</a:t>
            </a:r>
          </a:p>
          <a:p>
            <a:r>
              <a:rPr lang="en-US" altLang="en-US" sz="2800" b="1">
                <a:effectLst>
                  <a:outerShdw blurRad="38100" dist="38100" dir="2700000" algn="tl">
                    <a:srgbClr val="000000"/>
                  </a:outerShdw>
                </a:effectLst>
              </a:rPr>
              <a:t>	in plant cells</a:t>
            </a:r>
            <a:endParaRPr lang="en-US" altLang="en-US" b="1">
              <a:effectLst>
                <a:outerShdw blurRad="38100" dist="38100" dir="2700000" algn="tl">
                  <a:srgbClr val="000000"/>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3" name="Rectangle 7"/>
          <p:cNvSpPr>
            <a:spLocks noGrp="1" noChangeArrowheads="1"/>
          </p:cNvSpPr>
          <p:nvPr>
            <p:ph type="title"/>
          </p:nvPr>
        </p:nvSpPr>
        <p:spPr/>
        <p:txBody>
          <a:bodyPr/>
          <a:lstStyle/>
          <a:p>
            <a:r>
              <a:rPr lang="en-US" altLang="en-US"/>
              <a:t>Watermelon Mosaic Virus</a:t>
            </a:r>
          </a:p>
        </p:txBody>
      </p:sp>
      <p:pic>
        <p:nvPicPr>
          <p:cNvPr id="265221" name="Picture 5" descr="1305023"/>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24000" y="1371600"/>
            <a:ext cx="7620000" cy="508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2" name="Text Box 6"/>
          <p:cNvSpPr txBox="1">
            <a:spLocks noChangeArrowheads="1"/>
          </p:cNvSpPr>
          <p:nvPr/>
        </p:nvSpPr>
        <p:spPr bwMode="auto">
          <a:xfrm>
            <a:off x="4343400" y="62484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200" b="1">
                <a:effectLst>
                  <a:outerShdw blurRad="38100" dist="38100" dir="2700000" algn="tl">
                    <a:srgbClr val="000000"/>
                  </a:outerShdw>
                </a:effectLst>
              </a:rPr>
              <a:t>Alton N. Sparks, Jr., The University of Georgia, www.insectimages.org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
        <p:nvSpPr>
          <p:cNvPr id="26627" name="Rectangle 3"/>
          <p:cNvSpPr>
            <a:spLocks noGrp="1" noChangeArrowheads="1"/>
          </p:cNvSpPr>
          <p:nvPr>
            <p:ph type="title"/>
          </p:nvPr>
        </p:nvSpPr>
        <p:spPr/>
        <p:txBody>
          <a:bodyPr/>
          <a:lstStyle/>
          <a:p>
            <a:r>
              <a:rPr lang="en-US" altLang="en-US"/>
              <a:t>Turnip Mosaic Virus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1" name="Oval 13"/>
          <p:cNvSpPr>
            <a:spLocks noChangeArrowheads="1"/>
          </p:cNvSpPr>
          <p:nvPr/>
        </p:nvSpPr>
        <p:spPr bwMode="auto">
          <a:xfrm>
            <a:off x="1600200" y="990600"/>
            <a:ext cx="6629400" cy="4953000"/>
          </a:xfrm>
          <a:prstGeom prst="ellipse">
            <a:avLst/>
          </a:prstGeom>
          <a:noFill/>
          <a:ln w="57150" cap="sq">
            <a:solidFill>
              <a:schemeClr val="bg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651" name="Oval 3"/>
          <p:cNvSpPr>
            <a:spLocks noChangeArrowheads="1"/>
          </p:cNvSpPr>
          <p:nvPr/>
        </p:nvSpPr>
        <p:spPr bwMode="auto">
          <a:xfrm>
            <a:off x="2971800" y="381000"/>
            <a:ext cx="1524000" cy="15240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solidFill>
                  <a:schemeClr val="bg2"/>
                </a:solidFill>
              </a:rPr>
              <a:t>MOSAICS</a:t>
            </a:r>
          </a:p>
        </p:txBody>
      </p:sp>
      <p:sp>
        <p:nvSpPr>
          <p:cNvPr id="27652" name="Oval 4"/>
          <p:cNvSpPr>
            <a:spLocks noChangeArrowheads="1"/>
          </p:cNvSpPr>
          <p:nvPr/>
        </p:nvSpPr>
        <p:spPr bwMode="auto">
          <a:xfrm>
            <a:off x="914400" y="1752600"/>
            <a:ext cx="1524000" cy="15240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solidFill>
                  <a:schemeClr val="bg2"/>
                </a:solidFill>
              </a:rPr>
              <a:t>YELLOWS</a:t>
            </a:r>
          </a:p>
        </p:txBody>
      </p:sp>
      <p:sp>
        <p:nvSpPr>
          <p:cNvPr id="27653" name="Oval 5"/>
          <p:cNvSpPr>
            <a:spLocks noChangeArrowheads="1"/>
          </p:cNvSpPr>
          <p:nvPr/>
        </p:nvSpPr>
        <p:spPr bwMode="auto">
          <a:xfrm>
            <a:off x="838200" y="4191000"/>
            <a:ext cx="1524000" cy="15240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solidFill>
                  <a:schemeClr val="bg2"/>
                </a:solidFill>
              </a:rPr>
              <a:t>RINGSPOT</a:t>
            </a:r>
          </a:p>
        </p:txBody>
      </p:sp>
      <p:sp>
        <p:nvSpPr>
          <p:cNvPr id="27654" name="Oval 6"/>
          <p:cNvSpPr>
            <a:spLocks noChangeArrowheads="1"/>
          </p:cNvSpPr>
          <p:nvPr/>
        </p:nvSpPr>
        <p:spPr bwMode="auto">
          <a:xfrm>
            <a:off x="2971800" y="4953000"/>
            <a:ext cx="1524000" cy="15240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000">
                <a:solidFill>
                  <a:schemeClr val="bg2"/>
                </a:solidFill>
              </a:rPr>
              <a:t>STREAKING</a:t>
            </a:r>
          </a:p>
        </p:txBody>
      </p:sp>
      <p:sp>
        <p:nvSpPr>
          <p:cNvPr id="27655" name="Oval 7"/>
          <p:cNvSpPr>
            <a:spLocks noChangeArrowheads="1"/>
          </p:cNvSpPr>
          <p:nvPr/>
        </p:nvSpPr>
        <p:spPr bwMode="auto">
          <a:xfrm>
            <a:off x="5257800" y="5029200"/>
            <a:ext cx="1524000" cy="15240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000">
                <a:solidFill>
                  <a:schemeClr val="bg2"/>
                </a:solidFill>
              </a:rPr>
              <a:t>VEIN</a:t>
            </a:r>
          </a:p>
          <a:p>
            <a:pPr algn="ctr"/>
            <a:r>
              <a:rPr lang="en-US" altLang="en-US" sz="2000">
                <a:solidFill>
                  <a:schemeClr val="bg2"/>
                </a:solidFill>
              </a:rPr>
              <a:t>CLEARING</a:t>
            </a:r>
          </a:p>
        </p:txBody>
      </p:sp>
      <p:sp>
        <p:nvSpPr>
          <p:cNvPr id="27656" name="Oval 8"/>
          <p:cNvSpPr>
            <a:spLocks noChangeArrowheads="1"/>
          </p:cNvSpPr>
          <p:nvPr/>
        </p:nvSpPr>
        <p:spPr bwMode="auto">
          <a:xfrm>
            <a:off x="7086600" y="3962400"/>
            <a:ext cx="1524000" cy="15240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000">
                <a:solidFill>
                  <a:schemeClr val="bg2"/>
                </a:solidFill>
              </a:rPr>
              <a:t>VEIN</a:t>
            </a:r>
          </a:p>
          <a:p>
            <a:pPr algn="ctr"/>
            <a:r>
              <a:rPr lang="en-US" altLang="en-US" sz="2000">
                <a:solidFill>
                  <a:schemeClr val="bg2"/>
                </a:solidFill>
              </a:rPr>
              <a:t>BANDING</a:t>
            </a:r>
          </a:p>
        </p:txBody>
      </p:sp>
      <p:sp>
        <p:nvSpPr>
          <p:cNvPr id="27657" name="Oval 9"/>
          <p:cNvSpPr>
            <a:spLocks noChangeArrowheads="1"/>
          </p:cNvSpPr>
          <p:nvPr/>
        </p:nvSpPr>
        <p:spPr bwMode="auto">
          <a:xfrm>
            <a:off x="7315200" y="1676400"/>
            <a:ext cx="1524000" cy="15240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000">
                <a:solidFill>
                  <a:schemeClr val="bg2"/>
                </a:solidFill>
              </a:rPr>
              <a:t>CRINKLING</a:t>
            </a:r>
          </a:p>
        </p:txBody>
      </p:sp>
      <p:sp>
        <p:nvSpPr>
          <p:cNvPr id="27658" name="Oval 10"/>
          <p:cNvSpPr>
            <a:spLocks noChangeArrowheads="1"/>
          </p:cNvSpPr>
          <p:nvPr/>
        </p:nvSpPr>
        <p:spPr bwMode="auto">
          <a:xfrm>
            <a:off x="5486400" y="457200"/>
            <a:ext cx="1524000" cy="15240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solidFill>
                  <a:schemeClr val="bg2"/>
                </a:solidFill>
              </a:rPr>
              <a:t>NECROSIS</a:t>
            </a:r>
          </a:p>
        </p:txBody>
      </p:sp>
      <p:sp>
        <p:nvSpPr>
          <p:cNvPr id="27660" name="Oval 12"/>
          <p:cNvSpPr>
            <a:spLocks noChangeArrowheads="1"/>
          </p:cNvSpPr>
          <p:nvPr/>
        </p:nvSpPr>
        <p:spPr bwMode="auto">
          <a:xfrm>
            <a:off x="2743200" y="2514600"/>
            <a:ext cx="4495800" cy="1676400"/>
          </a:xfrm>
          <a:prstGeom prst="ellipse">
            <a:avLst/>
          </a:prstGeom>
          <a:solidFill>
            <a:schemeClr val="accent1"/>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2800">
                <a:solidFill>
                  <a:schemeClr val="bg2"/>
                </a:solidFill>
              </a:rPr>
              <a:t>EXTERNAL SYMPTOMS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ChangeArrowheads="1"/>
          </p:cNvSpPr>
          <p:nvPr/>
        </p:nvSpPr>
        <p:spPr bwMode="auto">
          <a:xfrm>
            <a:off x="2133600" y="685800"/>
            <a:ext cx="5715000" cy="5638800"/>
          </a:xfrm>
          <a:prstGeom prst="rect">
            <a:avLst/>
          </a:prstGeom>
          <a:solidFill>
            <a:schemeClr val="tx1">
              <a:alpha val="67999"/>
            </a:scheme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74082" name="Picture 2" descr="Weblogo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33400"/>
            <a:ext cx="5943600" cy="5824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1143000" y="609600"/>
            <a:ext cx="7726363" cy="1143000"/>
          </a:xfrm>
        </p:spPr>
        <p:txBody>
          <a:bodyPr/>
          <a:lstStyle/>
          <a:p>
            <a:r>
              <a:rPr lang="en-US" altLang="en-US" sz="7200" b="0"/>
              <a:t>VIRUS TRANSMISSION</a:t>
            </a:r>
          </a:p>
        </p:txBody>
      </p:sp>
      <p:sp>
        <p:nvSpPr>
          <p:cNvPr id="29701" name="Rectangle 5"/>
          <p:cNvSpPr>
            <a:spLocks noGrp="1" noChangeArrowheads="1"/>
          </p:cNvSpPr>
          <p:nvPr>
            <p:ph type="body" idx="1"/>
          </p:nvPr>
        </p:nvSpPr>
        <p:spPr>
          <a:xfrm>
            <a:off x="1676400" y="2514600"/>
            <a:ext cx="7343775" cy="4121150"/>
          </a:xfrm>
        </p:spPr>
        <p:txBody>
          <a:bodyPr/>
          <a:lstStyle/>
          <a:p>
            <a:r>
              <a:rPr lang="en-US" altLang="en-US" b="0">
                <a:effectLst>
                  <a:outerShdw blurRad="38100" dist="38100" dir="2700000" algn="tl">
                    <a:srgbClr val="000000"/>
                  </a:outerShdw>
                </a:effectLst>
              </a:rPr>
              <a:t>MECHANICALLY</a:t>
            </a:r>
          </a:p>
          <a:p>
            <a:r>
              <a:rPr lang="en-US" altLang="en-US" b="0">
                <a:effectLst>
                  <a:outerShdw blurRad="38100" dist="38100" dir="2700000" algn="tl">
                    <a:srgbClr val="000000"/>
                  </a:outerShdw>
                </a:effectLst>
              </a:rPr>
              <a:t>SEED</a:t>
            </a:r>
          </a:p>
          <a:p>
            <a:r>
              <a:rPr lang="en-US" altLang="en-US" b="0">
                <a:effectLst>
                  <a:outerShdw blurRad="38100" dist="38100" dir="2700000" algn="tl">
                    <a:srgbClr val="000000"/>
                  </a:outerShdw>
                </a:effectLst>
              </a:rPr>
              <a:t>VECTORS (insects, etc.)</a:t>
            </a:r>
          </a:p>
          <a:p>
            <a:r>
              <a:rPr lang="en-US" altLang="en-US" b="0">
                <a:effectLst>
                  <a:outerShdw blurRad="38100" dist="38100" dir="2700000" algn="tl">
                    <a:srgbClr val="000000"/>
                  </a:outerShdw>
                </a:effectLst>
              </a:rPr>
              <a:t>GRAFTING AND BUDDING</a:t>
            </a:r>
          </a:p>
          <a:p>
            <a:r>
              <a:rPr lang="en-US" altLang="en-US" b="0">
                <a:effectLst>
                  <a:outerShdw blurRad="38100" dist="38100" dir="2700000" algn="tl">
                    <a:srgbClr val="000000"/>
                  </a:outerShdw>
                </a:effectLst>
              </a:rPr>
              <a:t>POLLEN</a:t>
            </a:r>
          </a:p>
          <a:p>
            <a:r>
              <a:rPr lang="en-US" altLang="en-US" b="0">
                <a:effectLst>
                  <a:outerShdw blurRad="38100" dist="38100" dir="2700000" algn="tl">
                    <a:srgbClr val="000000"/>
                  </a:outerShdw>
                </a:effectLst>
              </a:rPr>
              <a:t>PARASITIC PLANTS</a:t>
            </a:r>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5" name="Object 5"/>
          <p:cNvGraphicFramePr>
            <a:graphicFrameLocks noChangeAspect="1"/>
          </p:cNvGraphicFramePr>
          <p:nvPr/>
        </p:nvGraphicFramePr>
        <p:xfrm>
          <a:off x="1295400" y="685800"/>
          <a:ext cx="2457450" cy="5283200"/>
        </p:xfrm>
        <a:graphic>
          <a:graphicData uri="http://schemas.openxmlformats.org/presentationml/2006/ole">
            <mc:AlternateContent xmlns:mc="http://schemas.openxmlformats.org/markup-compatibility/2006">
              <mc:Choice xmlns:v="urn:schemas-microsoft-com:vml" Requires="v">
                <p:oleObj spid="_x0000_s30727" r:id="rId4" imgW="1866900" imgH="4013200" progId="MS_ClipArt_Gallery">
                  <p:embed/>
                </p:oleObj>
              </mc:Choice>
              <mc:Fallback>
                <p:oleObj r:id="rId4" imgW="1866900" imgH="4013200" progId="MS_ClipArt_Gallery">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685800"/>
                        <a:ext cx="2457450" cy="528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0726" name="Text Box 6"/>
          <p:cNvSpPr txBox="1">
            <a:spLocks noChangeArrowheads="1"/>
          </p:cNvSpPr>
          <p:nvPr/>
        </p:nvSpPr>
        <p:spPr bwMode="auto">
          <a:xfrm>
            <a:off x="4495800" y="1828800"/>
            <a:ext cx="3486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b="1">
                <a:effectLst>
                  <a:outerShdw blurRad="38100" dist="38100" dir="2700000" algn="tl">
                    <a:srgbClr val="000000"/>
                  </a:outerShdw>
                </a:effectLst>
              </a:rPr>
              <a:t>DO I HAVE A </a:t>
            </a:r>
          </a:p>
          <a:p>
            <a:r>
              <a:rPr lang="en-US" altLang="en-US" sz="4000" b="1">
                <a:effectLst>
                  <a:outerShdw blurRad="38100" dist="38100" dir="2700000" algn="tl">
                    <a:srgbClr val="000000"/>
                  </a:outerShdw>
                </a:effectLst>
              </a:rPr>
              <a:t>NEMATODE</a:t>
            </a:r>
          </a:p>
          <a:p>
            <a:r>
              <a:rPr lang="en-US" altLang="en-US" sz="4000" b="1">
                <a:effectLst>
                  <a:outerShdw blurRad="38100" dist="38100" dir="2700000" algn="tl">
                    <a:srgbClr val="000000"/>
                  </a:outerShdw>
                </a:effectLst>
              </a:rPr>
              <a:t>PROBLEM?</a:t>
            </a:r>
            <a:endParaRPr lang="en-US" altLang="en-US" b="1">
              <a:effectLst>
                <a:outerShdw blurRad="38100" dist="38100" dir="2700000" algn="tl">
                  <a:srgbClr val="000000"/>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0025"/>
            <a:ext cx="10668000" cy="705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0025"/>
            <a:ext cx="10668000" cy="705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91800" cy="6884988"/>
          </a:xfrm>
          <a:prstGeom prst="rect">
            <a:avLst/>
          </a:prstGeom>
          <a:noFill/>
          <a:extLst>
            <a:ext uri="{909E8E84-426E-40DD-AFC4-6F175D3DCCD1}">
              <a14:hiddenFill xmlns:a14="http://schemas.microsoft.com/office/drawing/2010/main">
                <a:solidFill>
                  <a:srgbClr val="FFFFFF"/>
                </a:solidFill>
              </a14:hiddenFill>
            </a:ext>
          </a:extLst>
        </p:spPr>
      </p:pic>
      <p:sp>
        <p:nvSpPr>
          <p:cNvPr id="34819" name="Rectangle 3"/>
          <p:cNvSpPr>
            <a:spLocks noGrp="1" noChangeArrowheads="1"/>
          </p:cNvSpPr>
          <p:nvPr>
            <p:ph type="title"/>
          </p:nvPr>
        </p:nvSpPr>
        <p:spPr/>
        <p:txBody>
          <a:bodyPr/>
          <a:lstStyle/>
          <a:p>
            <a:r>
              <a:rPr lang="en-US" altLang="en-US"/>
              <a:t>Rhizoctonia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
        <p:nvSpPr>
          <p:cNvPr id="37891" name="Rectangle 3"/>
          <p:cNvSpPr>
            <a:spLocks noGrp="1" noChangeArrowheads="1"/>
          </p:cNvSpPr>
          <p:nvPr>
            <p:ph type="title"/>
          </p:nvPr>
        </p:nvSpPr>
        <p:spPr/>
        <p:txBody>
          <a:bodyPr/>
          <a:lstStyle/>
          <a:p>
            <a:r>
              <a:rPr lang="en-US" altLang="en-US"/>
              <a:t>Pythium Damping-off</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304800" y="990600"/>
            <a:ext cx="8077200" cy="1143000"/>
          </a:xfrm>
        </p:spPr>
        <p:txBody>
          <a:bodyPr/>
          <a:lstStyle/>
          <a:p>
            <a:r>
              <a:rPr lang="en-US" altLang="en-US" sz="5400" b="0"/>
              <a:t>Part 1: Diseases of Vegetables</a:t>
            </a:r>
          </a:p>
        </p:txBody>
      </p:sp>
      <p:sp>
        <p:nvSpPr>
          <p:cNvPr id="5124" name="Rectangle 4"/>
          <p:cNvSpPr>
            <a:spLocks noGrp="1" noChangeArrowheads="1"/>
          </p:cNvSpPr>
          <p:nvPr>
            <p:ph type="subTitle" idx="1"/>
          </p:nvPr>
        </p:nvSpPr>
        <p:spPr>
          <a:xfrm>
            <a:off x="1295400" y="2514600"/>
            <a:ext cx="6400800" cy="1752600"/>
          </a:xfrm>
        </p:spPr>
        <p:txBody>
          <a:bodyPr/>
          <a:lstStyle/>
          <a:p>
            <a:r>
              <a:rPr lang="en-US" altLang="en-US"/>
              <a:t>J. Danny Gay</a:t>
            </a:r>
          </a:p>
          <a:p>
            <a:r>
              <a:rPr lang="en-US" altLang="en-US"/>
              <a:t>Extension Plant Pathologist</a:t>
            </a:r>
          </a:p>
          <a:p>
            <a:r>
              <a:rPr lang="en-US" altLang="en-US"/>
              <a:t>Adapted to PowerPoint by</a:t>
            </a:r>
          </a:p>
          <a:p>
            <a:r>
              <a:rPr lang="en-US" altLang="en-US" b="0">
                <a:effectLst>
                  <a:outerShdw blurRad="38100" dist="38100" dir="2700000" algn="tl">
                    <a:srgbClr val="000000"/>
                  </a:outerShdw>
                </a:effectLst>
              </a:rPr>
              <a:t>George Boyhan</a:t>
            </a:r>
          </a:p>
          <a:p>
            <a:r>
              <a:rPr lang="en-US" altLang="en-US" b="0">
                <a:effectLst>
                  <a:outerShdw blurRad="38100" dist="38100" dir="2700000" algn="tl">
                    <a:srgbClr val="000000"/>
                  </a:outerShdw>
                </a:effectLst>
              </a:rPr>
              <a:t>Extension Horticulturist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2819400" y="1066800"/>
            <a:ext cx="439578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6000" b="1">
                <a:solidFill>
                  <a:schemeClr val="tx2"/>
                </a:solidFill>
                <a:effectLst>
                  <a:outerShdw blurRad="38100" dist="38100" dir="2700000" algn="tl">
                    <a:srgbClr val="000000"/>
                  </a:outerShdw>
                </a:effectLst>
              </a:rPr>
              <a:t>Bean Rust</a:t>
            </a:r>
          </a:p>
          <a:p>
            <a:pPr algn="ctr"/>
            <a:endParaRPr lang="en-US" altLang="en-US" sz="6000" b="1">
              <a:effectLst>
                <a:outerShdw blurRad="38100" dist="38100" dir="2700000" algn="tl">
                  <a:srgbClr val="000000"/>
                </a:outerShdw>
              </a:effectLst>
            </a:endParaRPr>
          </a:p>
          <a:p>
            <a:pPr algn="ctr"/>
            <a:r>
              <a:rPr lang="en-US" altLang="en-US" sz="6000" b="1">
                <a:effectLst>
                  <a:outerShdw blurRad="38100" dist="38100" dir="2700000" algn="tl">
                    <a:srgbClr val="000000"/>
                  </a:outerShdw>
                </a:effectLst>
              </a:rPr>
              <a:t>Sulfur</a:t>
            </a:r>
          </a:p>
          <a:p>
            <a:pPr algn="ctr"/>
            <a:r>
              <a:rPr lang="en-US" altLang="en-US" sz="6000" b="1">
                <a:effectLst>
                  <a:outerShdw blurRad="38100" dist="38100" dir="2700000" algn="tl">
                    <a:srgbClr val="000000"/>
                  </a:outerShdw>
                </a:effectLst>
              </a:rPr>
              <a:t>Daconil 2787</a:t>
            </a:r>
          </a:p>
          <a:p>
            <a:pPr algn="ctr"/>
            <a:endParaRPr lang="en-US" altLang="en-US" sz="4400" b="1">
              <a:effectLst>
                <a:outerShdw blurRad="38100" dist="38100" dir="2700000" algn="tl">
                  <a:srgbClr val="000000"/>
                </a:outerShd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2057400" y="533400"/>
            <a:ext cx="61753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6000" b="1">
                <a:effectLst>
                  <a:outerShdw blurRad="38100" dist="38100" dir="2700000" algn="tl">
                    <a:srgbClr val="000000"/>
                  </a:outerShdw>
                </a:effectLst>
              </a:rPr>
              <a:t>Stem Anthracnose</a:t>
            </a:r>
          </a:p>
        </p:txBody>
      </p:sp>
      <p:sp>
        <p:nvSpPr>
          <p:cNvPr id="40964" name="Text Box 4"/>
          <p:cNvSpPr txBox="1">
            <a:spLocks noChangeArrowheads="1"/>
          </p:cNvSpPr>
          <p:nvPr/>
        </p:nvSpPr>
        <p:spPr bwMode="auto">
          <a:xfrm>
            <a:off x="609600" y="2133600"/>
            <a:ext cx="25908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b="1" u="sng">
                <a:effectLst>
                  <a:outerShdw blurRad="38100" dist="38100" dir="2700000" algn="tl">
                    <a:srgbClr val="000000"/>
                  </a:outerShdw>
                </a:effectLst>
              </a:rPr>
              <a:t>Symptoms</a:t>
            </a:r>
            <a:endParaRPr lang="en-US" altLang="en-US" sz="3200"/>
          </a:p>
          <a:p>
            <a:pPr algn="ctr">
              <a:spcBef>
                <a:spcPct val="50000"/>
              </a:spcBef>
            </a:pPr>
            <a:r>
              <a:rPr lang="en-US" altLang="en-US" sz="3200"/>
              <a:t>Leaves</a:t>
            </a:r>
          </a:p>
          <a:p>
            <a:pPr algn="ctr">
              <a:spcBef>
                <a:spcPct val="50000"/>
              </a:spcBef>
            </a:pPr>
            <a:r>
              <a:rPr lang="en-US" altLang="en-US" sz="3200"/>
              <a:t>Stems</a:t>
            </a:r>
          </a:p>
          <a:p>
            <a:pPr algn="ctr">
              <a:spcBef>
                <a:spcPct val="50000"/>
              </a:spcBef>
            </a:pPr>
            <a:r>
              <a:rPr lang="en-US" altLang="en-US" sz="3200"/>
              <a:t>Pods</a:t>
            </a:r>
          </a:p>
        </p:txBody>
      </p:sp>
      <p:sp>
        <p:nvSpPr>
          <p:cNvPr id="40965" name="Text Box 5"/>
          <p:cNvSpPr txBox="1">
            <a:spLocks noChangeArrowheads="1"/>
          </p:cNvSpPr>
          <p:nvPr/>
        </p:nvSpPr>
        <p:spPr bwMode="auto">
          <a:xfrm>
            <a:off x="6172200" y="3200400"/>
            <a:ext cx="23987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000" b="1">
                <a:solidFill>
                  <a:schemeClr val="hlink"/>
                </a:solidFill>
                <a:effectLst>
                  <a:outerShdw blurRad="38100" dist="38100" dir="2700000" algn="tl">
                    <a:srgbClr val="000000"/>
                  </a:outerShdw>
                </a:effectLst>
              </a:rPr>
              <a:t>Brick Red</a:t>
            </a:r>
          </a:p>
          <a:p>
            <a:pPr algn="ctr"/>
            <a:r>
              <a:rPr lang="en-US" altLang="en-US" sz="4000" b="1">
                <a:solidFill>
                  <a:schemeClr val="hlink"/>
                </a:solidFill>
                <a:effectLst>
                  <a:outerShdw blurRad="38100" dist="38100" dir="2700000" algn="tl">
                    <a:srgbClr val="000000"/>
                  </a:outerShdw>
                </a:effectLst>
              </a:rPr>
              <a:t>Blotches</a:t>
            </a:r>
          </a:p>
        </p:txBody>
      </p:sp>
      <p:sp>
        <p:nvSpPr>
          <p:cNvPr id="40966" name="AutoShape 6"/>
          <p:cNvSpPr>
            <a:spLocks noChangeArrowheads="1"/>
          </p:cNvSpPr>
          <p:nvPr/>
        </p:nvSpPr>
        <p:spPr bwMode="auto">
          <a:xfrm>
            <a:off x="3276600" y="3429000"/>
            <a:ext cx="2286000"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533400" y="0"/>
            <a:ext cx="10363200"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1219200" y="1066800"/>
            <a:ext cx="7126288"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6000" b="1">
                <a:solidFill>
                  <a:schemeClr val="tx2"/>
                </a:solidFill>
                <a:effectLst>
                  <a:outerShdw blurRad="38100" dist="38100" dir="2700000" algn="tl">
                    <a:srgbClr val="000000"/>
                  </a:outerShdw>
                </a:effectLst>
              </a:rPr>
              <a:t>Anthracnose</a:t>
            </a:r>
          </a:p>
          <a:p>
            <a:pPr algn="ctr"/>
            <a:r>
              <a:rPr lang="en-US" altLang="en-US" sz="6000" b="1">
                <a:solidFill>
                  <a:schemeClr val="tx2"/>
                </a:solidFill>
                <a:effectLst>
                  <a:outerShdw blurRad="38100" dist="38100" dir="2700000" algn="tl">
                    <a:srgbClr val="000000"/>
                  </a:outerShdw>
                </a:effectLst>
              </a:rPr>
              <a:t>Control</a:t>
            </a:r>
          </a:p>
          <a:p>
            <a:pPr algn="ctr"/>
            <a:endParaRPr lang="en-US" altLang="en-US" sz="6000" b="1">
              <a:effectLst>
                <a:outerShdw blurRad="38100" dist="38100" dir="2700000" algn="tl">
                  <a:srgbClr val="000000"/>
                </a:outerShdw>
              </a:effectLst>
            </a:endParaRPr>
          </a:p>
          <a:p>
            <a:pPr algn="ctr"/>
            <a:r>
              <a:rPr lang="en-US" altLang="en-US" sz="6000" b="1">
                <a:effectLst>
                  <a:outerShdw blurRad="38100" dist="38100" dir="2700000" algn="tl">
                    <a:srgbClr val="000000"/>
                  </a:outerShdw>
                </a:effectLst>
              </a:rPr>
              <a:t>Western Grown Seed</a:t>
            </a:r>
          </a:p>
          <a:p>
            <a:pPr algn="ctr"/>
            <a:r>
              <a:rPr lang="en-US" altLang="en-US" sz="6000" b="1">
                <a:effectLst>
                  <a:outerShdw blurRad="38100" dist="38100" dir="2700000" algn="tl">
                    <a:srgbClr val="000000"/>
                  </a:outerShdw>
                </a:effectLst>
              </a:rPr>
              <a:t>Rotation</a:t>
            </a:r>
            <a:endParaRPr lang="en-US" altLang="en-US" sz="4400" b="1">
              <a:effectLst>
                <a:outerShdw blurRad="38100" dist="38100" dir="2700000" algn="tl">
                  <a:srgbClr val="000000"/>
                </a:outerShdw>
              </a:effectL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Grp="1" noChangeArrowheads="1"/>
          </p:cNvSpPr>
          <p:nvPr>
            <p:ph type="title"/>
          </p:nvPr>
        </p:nvSpPr>
        <p:spPr/>
        <p:txBody>
          <a:bodyPr/>
          <a:lstStyle/>
          <a:p>
            <a:r>
              <a:rPr lang="en-US" altLang="en-US"/>
              <a:t>Early  Blight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2286000" y="762000"/>
            <a:ext cx="4767263"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6000" b="1">
                <a:solidFill>
                  <a:schemeClr val="tx2"/>
                </a:solidFill>
                <a:effectLst>
                  <a:outerShdw blurRad="38100" dist="38100" dir="2700000" algn="tl">
                    <a:srgbClr val="000000"/>
                  </a:outerShdw>
                </a:effectLst>
              </a:rPr>
              <a:t>Early Blight</a:t>
            </a:r>
          </a:p>
          <a:p>
            <a:pPr algn="ctr"/>
            <a:endParaRPr lang="en-US" altLang="en-US" sz="6000" b="1">
              <a:effectLst>
                <a:outerShdw blurRad="38100" dist="38100" dir="2700000" algn="tl">
                  <a:srgbClr val="000000"/>
                </a:outerShdw>
              </a:effectLst>
            </a:endParaRPr>
          </a:p>
          <a:p>
            <a:pPr algn="ctr"/>
            <a:r>
              <a:rPr lang="en-US" altLang="en-US" sz="6000" b="1">
                <a:effectLst>
                  <a:outerShdw blurRad="38100" dist="38100" dir="2700000" algn="tl">
                    <a:srgbClr val="000000"/>
                  </a:outerShdw>
                </a:effectLst>
              </a:rPr>
              <a:t>Daconil 2787</a:t>
            </a:r>
          </a:p>
          <a:p>
            <a:pPr algn="ctr"/>
            <a:r>
              <a:rPr lang="en-US" altLang="en-US" sz="6000" b="1">
                <a:effectLst>
                  <a:outerShdw blurRad="38100" dist="38100" dir="2700000" algn="tl">
                    <a:srgbClr val="000000"/>
                  </a:outerShdw>
                </a:effectLst>
              </a:rPr>
              <a:t>Maneb + Zinc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
        <p:nvSpPr>
          <p:cNvPr id="47107" name="Rectangle 3"/>
          <p:cNvSpPr>
            <a:spLocks noGrp="1" noChangeArrowheads="1"/>
          </p:cNvSpPr>
          <p:nvPr>
            <p:ph type="title"/>
          </p:nvPr>
        </p:nvSpPr>
        <p:spPr/>
        <p:txBody>
          <a:bodyPr/>
          <a:lstStyle/>
          <a:p>
            <a:r>
              <a:rPr lang="en-US" altLang="en-US"/>
              <a:t>Alternaria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128588"/>
            <a:ext cx="4368800" cy="6604000"/>
          </a:xfrm>
          <a:prstGeom prst="rect">
            <a:avLst/>
          </a:prstGeom>
          <a:noFill/>
          <a:ln>
            <a:noFill/>
          </a:ln>
          <a:effectLst>
            <a:outerShdw blurRad="63500" dist="135003" dir="2471156" algn="ctr" rotWithShape="0">
              <a:schemeClr val="accent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6" name="Rectangle 4"/>
          <p:cNvSpPr>
            <a:spLocks noGrp="1" noChangeArrowheads="1"/>
          </p:cNvSpPr>
          <p:nvPr>
            <p:ph type="title"/>
          </p:nvPr>
        </p:nvSpPr>
        <p:spPr/>
        <p:txBody>
          <a:bodyPr/>
          <a:lstStyle/>
          <a:p>
            <a:r>
              <a:rPr lang="en-US" altLang="en-US"/>
              <a:t>Bacterial wilt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r>
              <a:rPr lang="en-US" altLang="en-US"/>
              <a:t>Learning Objectives</a:t>
            </a:r>
          </a:p>
        </p:txBody>
      </p:sp>
      <p:sp>
        <p:nvSpPr>
          <p:cNvPr id="378883" name="Rectangle 3"/>
          <p:cNvSpPr>
            <a:spLocks noGrp="1" noChangeArrowheads="1"/>
          </p:cNvSpPr>
          <p:nvPr>
            <p:ph type="body" idx="1"/>
          </p:nvPr>
        </p:nvSpPr>
        <p:spPr/>
        <p:txBody>
          <a:bodyPr/>
          <a:lstStyle/>
          <a:p>
            <a:r>
              <a:rPr lang="en-US" altLang="en-US"/>
              <a:t>General vegetable diseases</a:t>
            </a:r>
          </a:p>
          <a:p>
            <a:r>
              <a:rPr lang="en-US" altLang="en-US"/>
              <a:t>Specific diseases of vegetables</a:t>
            </a:r>
          </a:p>
          <a:p>
            <a:r>
              <a:rPr lang="en-US" altLang="en-US"/>
              <a:t>General insects of vegetables</a:t>
            </a:r>
          </a:p>
          <a:p>
            <a:r>
              <a:rPr lang="en-US" altLang="en-US"/>
              <a:t>Insect pests of specific vegetables</a:t>
            </a:r>
          </a:p>
          <a:p>
            <a:pPr>
              <a:buFont typeface="Monotype Sorts" charset="2"/>
              <a:buNone/>
            </a:pPr>
            <a:endParaRPr lang="en-US" altLang="en-US"/>
          </a:p>
          <a:p>
            <a:endParaRPr lang="en-US" altLang="en-US"/>
          </a:p>
          <a:p>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
        <p:nvSpPr>
          <p:cNvPr id="50179" name="Rectangle 3"/>
          <p:cNvSpPr>
            <a:spLocks noGrp="1" noChangeArrowheads="1"/>
          </p:cNvSpPr>
          <p:nvPr>
            <p:ph type="title"/>
          </p:nvPr>
        </p:nvSpPr>
        <p:spPr/>
        <p:txBody>
          <a:bodyPr/>
          <a:lstStyle/>
          <a:p>
            <a:r>
              <a:rPr lang="en-US" altLang="en-US"/>
              <a:t>Southern blight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04800"/>
            <a:ext cx="3998913" cy="6045200"/>
          </a:xfrm>
          <a:prstGeom prst="rect">
            <a:avLst/>
          </a:prstGeom>
          <a:noFill/>
          <a:effectLst>
            <a:outerShdw blurRad="63500" dist="143684" dir="2700000" algn="ctr" rotWithShape="0">
              <a:schemeClr val="accent1">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1600"/>
            <a:ext cx="4368800" cy="6604000"/>
          </a:xfrm>
          <a:prstGeom prst="rect">
            <a:avLst/>
          </a:prstGeom>
          <a:noFill/>
          <a:effectLst>
            <a:outerShdw blurRad="63500" dist="117088" dir="2436078" algn="ctr" rotWithShape="0">
              <a:schemeClr val="accent1">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3"/>
          <p:cNvSpPr>
            <a:spLocks noGrp="1" noChangeArrowheads="1"/>
          </p:cNvSpPr>
          <p:nvPr>
            <p:ph type="title"/>
          </p:nvPr>
        </p:nvSpPr>
        <p:spPr/>
        <p:txBody>
          <a:bodyPr/>
          <a:lstStyle/>
          <a:p>
            <a:r>
              <a:rPr lang="en-US" altLang="en-US"/>
              <a:t>Tobacco Mosaic Virus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6323" name="Rectangle 3"/>
          <p:cNvSpPr>
            <a:spLocks noGrp="1" noChangeArrowheads="1"/>
          </p:cNvSpPr>
          <p:nvPr>
            <p:ph type="title"/>
          </p:nvPr>
        </p:nvSpPr>
        <p:spPr/>
        <p:txBody>
          <a:bodyPr/>
          <a:lstStyle/>
          <a:p>
            <a:r>
              <a:rPr lang="en-US" altLang="en-US"/>
              <a:t>Cucumber Mosaic Virus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3632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7347" name="Rectangle 3"/>
          <p:cNvSpPr>
            <a:spLocks noGrp="1" noChangeArrowheads="1"/>
          </p:cNvSpPr>
          <p:nvPr>
            <p:ph type="title"/>
          </p:nvPr>
        </p:nvSpPr>
        <p:spPr/>
        <p:txBody>
          <a:bodyPr/>
          <a:lstStyle/>
          <a:p>
            <a:r>
              <a:rPr lang="en-US" altLang="en-US"/>
              <a:t>2,4-D Injury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
        <p:nvSpPr>
          <p:cNvPr id="58371" name="Rectangle 3"/>
          <p:cNvSpPr>
            <a:spLocks noGrp="1" noChangeArrowheads="1"/>
          </p:cNvSpPr>
          <p:nvPr>
            <p:ph type="title"/>
          </p:nvPr>
        </p:nvSpPr>
        <p:spPr/>
        <p:txBody>
          <a:bodyPr/>
          <a:lstStyle/>
          <a:p>
            <a:r>
              <a:rPr lang="en-US" altLang="en-US"/>
              <a:t>Root-knot Nematode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2384425" y="128588"/>
            <a:ext cx="4368800" cy="6604000"/>
          </a:xfrm>
          <a:prstGeom prst="rect">
            <a:avLst/>
          </a:prstGeom>
          <a:noFill/>
          <a:ln>
            <a:noFill/>
          </a:ln>
          <a:effectLst>
            <a:outerShdw blurRad="63500" dist="117088" dir="2436078" algn="ctr" rotWithShape="0">
              <a:schemeClr val="accent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6" name="Rectangle 4"/>
          <p:cNvSpPr>
            <a:spLocks noGrp="1" noChangeArrowheads="1"/>
          </p:cNvSpPr>
          <p:nvPr>
            <p:ph type="title"/>
          </p:nvPr>
        </p:nvSpPr>
        <p:spPr/>
        <p:txBody>
          <a:bodyPr/>
          <a:lstStyle/>
          <a:p>
            <a:r>
              <a:rPr lang="en-US" altLang="en-US"/>
              <a:t>Fusarium wilt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7162800" cy="447675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2362200" y="2209800"/>
            <a:ext cx="456565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200" b="1">
                <a:solidFill>
                  <a:schemeClr val="hlink"/>
                </a:solidFill>
                <a:effectLst>
                  <a:outerShdw blurRad="38100" dist="38100" dir="2700000" algn="tl">
                    <a:srgbClr val="000000"/>
                  </a:outerShdw>
                </a:effectLst>
              </a:rPr>
              <a:t>30,000 Diseases</a:t>
            </a:r>
          </a:p>
          <a:p>
            <a:pPr algn="ctr"/>
            <a:r>
              <a:rPr lang="en-US" altLang="en-US" sz="3200" b="1">
                <a:solidFill>
                  <a:schemeClr val="hlink"/>
                </a:solidFill>
                <a:effectLst>
                  <a:outerShdw blurRad="38100" dist="38100" dir="2700000" algn="tl">
                    <a:srgbClr val="000000"/>
                  </a:outerShdw>
                </a:effectLst>
              </a:rPr>
              <a:t>On Economic Plants</a:t>
            </a:r>
          </a:p>
          <a:p>
            <a:pPr algn="ctr"/>
            <a:r>
              <a:rPr lang="en-US" altLang="en-US" sz="3200" b="1">
                <a:solidFill>
                  <a:schemeClr val="hlink"/>
                </a:solidFill>
                <a:effectLst>
                  <a:outerShdw blurRad="38100" dist="38100" dir="2700000" algn="tl">
                    <a:srgbClr val="000000"/>
                  </a:outerShdw>
                </a:effectLst>
              </a:rPr>
              <a:t>In U.S.</a:t>
            </a:r>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363200" cy="6856413"/>
          </a:xfrm>
          <a:prstGeom prst="rect">
            <a:avLst/>
          </a:prstGeom>
          <a:noFill/>
          <a:extLst>
            <a:ext uri="{909E8E84-426E-40DD-AFC4-6F175D3DCCD1}">
              <a14:hiddenFill xmlns:a14="http://schemas.microsoft.com/office/drawing/2010/main">
                <a:solidFill>
                  <a:srgbClr val="FFFFFF"/>
                </a:solidFill>
              </a14:hiddenFill>
            </a:ext>
          </a:extLst>
        </p:spPr>
      </p:pic>
      <p:sp>
        <p:nvSpPr>
          <p:cNvPr id="63491" name="Rectangle 1027"/>
          <p:cNvSpPr>
            <a:spLocks noGrp="1" noChangeArrowheads="1"/>
          </p:cNvSpPr>
          <p:nvPr>
            <p:ph type="title"/>
          </p:nvPr>
        </p:nvSpPr>
        <p:spPr/>
        <p:txBody>
          <a:bodyPr/>
          <a:lstStyle/>
          <a:p>
            <a:r>
              <a:rPr lang="en-US" altLang="en-US" i="1"/>
              <a:t>Choanephora</a:t>
            </a:r>
            <a:r>
              <a:rPr lang="en-US" altLang="en-US"/>
              <a:t> Pod Blight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363200" cy="6856413"/>
          </a:xfrm>
          <a:prstGeom prst="rect">
            <a:avLst/>
          </a:prstGeom>
          <a:noFill/>
          <a:extLst>
            <a:ext uri="{909E8E84-426E-40DD-AFC4-6F175D3DCCD1}">
              <a14:hiddenFill xmlns:a14="http://schemas.microsoft.com/office/drawing/2010/main">
                <a:solidFill>
                  <a:srgbClr val="FFFFFF"/>
                </a:solidFill>
              </a14:hiddenFill>
            </a:ext>
          </a:extLst>
        </p:spPr>
      </p:pic>
      <p:sp>
        <p:nvSpPr>
          <p:cNvPr id="64515" name="Rectangle 1027"/>
          <p:cNvSpPr>
            <a:spLocks noGrp="1" noChangeArrowheads="1"/>
          </p:cNvSpPr>
          <p:nvPr>
            <p:ph type="title"/>
          </p:nvPr>
        </p:nvSpPr>
        <p:spPr/>
        <p:txBody>
          <a:bodyPr/>
          <a:lstStyle/>
          <a:p>
            <a:r>
              <a:rPr lang="en-US" altLang="en-US"/>
              <a:t>Anthracnose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
        <p:nvSpPr>
          <p:cNvPr id="65539" name="Rectangle 1027"/>
          <p:cNvSpPr>
            <a:spLocks noGrp="1" noChangeArrowheads="1"/>
          </p:cNvSpPr>
          <p:nvPr>
            <p:ph type="title"/>
          </p:nvPr>
        </p:nvSpPr>
        <p:spPr/>
        <p:txBody>
          <a:bodyPr/>
          <a:lstStyle/>
          <a:p>
            <a:r>
              <a:rPr lang="en-US" altLang="en-US"/>
              <a:t>Downy mildew</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75"/>
            <a:ext cx="10210800" cy="6861175"/>
          </a:xfrm>
          <a:prstGeom prst="rect">
            <a:avLst/>
          </a:prstGeom>
          <a:noFill/>
          <a:extLst>
            <a:ext uri="{909E8E84-426E-40DD-AFC4-6F175D3DCCD1}">
              <a14:hiddenFill xmlns:a14="http://schemas.microsoft.com/office/drawing/2010/main">
                <a:solidFill>
                  <a:srgbClr val="FFFFFF"/>
                </a:solidFill>
              </a14:hiddenFill>
            </a:ext>
          </a:extLst>
        </p:spPr>
      </p:pic>
      <p:sp>
        <p:nvSpPr>
          <p:cNvPr id="363522" name="Rectangle 2"/>
          <p:cNvSpPr>
            <a:spLocks noGrp="1" noChangeArrowheads="1"/>
          </p:cNvSpPr>
          <p:nvPr>
            <p:ph type="title"/>
          </p:nvPr>
        </p:nvSpPr>
        <p:spPr/>
        <p:txBody>
          <a:bodyPr/>
          <a:lstStyle/>
          <a:p>
            <a:r>
              <a:rPr lang="en-US" altLang="en-US"/>
              <a:t>Gummy Stem Blight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210800" cy="6861175"/>
          </a:xfrm>
          <a:prstGeom prst="rect">
            <a:avLst/>
          </a:prstGeom>
          <a:noFill/>
          <a:extLst>
            <a:ext uri="{909E8E84-426E-40DD-AFC4-6F175D3DCCD1}">
              <a14:hiddenFill xmlns:a14="http://schemas.microsoft.com/office/drawing/2010/main">
                <a:solidFill>
                  <a:srgbClr val="FFFFFF"/>
                </a:solidFill>
              </a14:hiddenFill>
            </a:ext>
          </a:extLst>
        </p:spPr>
      </p:pic>
      <p:sp>
        <p:nvSpPr>
          <p:cNvPr id="362498" name="Rectangle 2"/>
          <p:cNvSpPr>
            <a:spLocks noGrp="1" noChangeArrowheads="1"/>
          </p:cNvSpPr>
          <p:nvPr>
            <p:ph type="title"/>
          </p:nvPr>
        </p:nvSpPr>
        <p:spPr/>
        <p:txBody>
          <a:bodyPr/>
          <a:lstStyle/>
          <a:p>
            <a:r>
              <a:rPr lang="en-US" altLang="en-US"/>
              <a:t>Target-spot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2108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6564" name="Rectangle 4"/>
          <p:cNvSpPr>
            <a:spLocks noGrp="1" noChangeArrowheads="1"/>
          </p:cNvSpPr>
          <p:nvPr>
            <p:ph type="title"/>
          </p:nvPr>
        </p:nvSpPr>
        <p:spPr/>
        <p:txBody>
          <a:bodyPr/>
          <a:lstStyle/>
          <a:p>
            <a:r>
              <a:rPr lang="en-US" altLang="en-US"/>
              <a:t>Belly-rot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8"/>
            <a:ext cx="103632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3">
            <a:extLst>
              <a:ext uri="{28A0092B-C50C-407E-A947-70E740481C1C}">
                <a14:useLocalDpi xmlns:a14="http://schemas.microsoft.com/office/drawing/2010/main" val="0"/>
              </a:ext>
            </a:extLst>
          </a:blip>
          <a:srcRect r="1489" b="2942"/>
          <a:stretch>
            <a:fillRect/>
          </a:stretch>
        </p:blipFill>
        <p:spPr bwMode="auto">
          <a:xfrm>
            <a:off x="-762000" y="0"/>
            <a:ext cx="10591800" cy="690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8613" name="Rectangle 5"/>
          <p:cNvSpPr>
            <a:spLocks noGrp="1" noChangeArrowheads="1"/>
          </p:cNvSpPr>
          <p:nvPr>
            <p:ph type="title"/>
          </p:nvPr>
        </p:nvSpPr>
        <p:spPr/>
        <p:txBody>
          <a:bodyPr/>
          <a:lstStyle/>
          <a:p>
            <a:r>
              <a:rPr lang="en-US" altLang="en-US"/>
              <a:t>Bacterial Wilt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04800" y="0"/>
            <a:ext cx="9982200" cy="686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2108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9635" name="Rectangle 3"/>
          <p:cNvSpPr>
            <a:spLocks noGrp="1" noChangeArrowheads="1"/>
          </p:cNvSpPr>
          <p:nvPr>
            <p:ph type="title"/>
          </p:nvPr>
        </p:nvSpPr>
        <p:spPr/>
        <p:txBody>
          <a:bodyPr/>
          <a:lstStyle/>
          <a:p>
            <a:r>
              <a:rPr lang="en-US" altLang="en-US"/>
              <a:t>Powdery mildew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1066800" y="762000"/>
            <a:ext cx="7726363" cy="1143000"/>
          </a:xfrm>
        </p:spPr>
        <p:txBody>
          <a:bodyPr/>
          <a:lstStyle/>
          <a:p>
            <a:r>
              <a:rPr lang="en-US" altLang="en-US"/>
              <a:t>CAUSES OF PLANT DISEASES</a:t>
            </a:r>
          </a:p>
        </p:txBody>
      </p:sp>
      <p:sp>
        <p:nvSpPr>
          <p:cNvPr id="7172" name="Rectangle 4"/>
          <p:cNvSpPr>
            <a:spLocks noGrp="1" noChangeArrowheads="1"/>
          </p:cNvSpPr>
          <p:nvPr>
            <p:ph type="body" idx="1"/>
          </p:nvPr>
        </p:nvSpPr>
        <p:spPr>
          <a:xfrm>
            <a:off x="1752600" y="2362200"/>
            <a:ext cx="7208838" cy="3657600"/>
          </a:xfrm>
        </p:spPr>
        <p:txBody>
          <a:bodyPr/>
          <a:lstStyle/>
          <a:p>
            <a:r>
              <a:rPr lang="en-US" altLang="en-US"/>
              <a:t>Unfavorable Growing Conditions.</a:t>
            </a:r>
          </a:p>
          <a:p>
            <a:r>
              <a:rPr lang="en-US" altLang="en-US"/>
              <a:t>Bacteria</a:t>
            </a:r>
          </a:p>
          <a:p>
            <a:r>
              <a:rPr lang="en-US" altLang="en-US"/>
              <a:t>Fungi</a:t>
            </a:r>
          </a:p>
          <a:p>
            <a:r>
              <a:rPr lang="en-US" altLang="en-US"/>
              <a:t>Viruses</a:t>
            </a:r>
          </a:p>
          <a:p>
            <a:r>
              <a:rPr lang="en-US" altLang="en-US"/>
              <a:t>Nematodes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
        <p:nvSpPr>
          <p:cNvPr id="70659" name="Rectangle 3"/>
          <p:cNvSpPr>
            <a:spLocks noGrp="1" noChangeArrowheads="1"/>
          </p:cNvSpPr>
          <p:nvPr>
            <p:ph type="title"/>
          </p:nvPr>
        </p:nvSpPr>
        <p:spPr>
          <a:solidFill>
            <a:schemeClr val="folHlink">
              <a:alpha val="30000"/>
            </a:schemeClr>
          </a:solidFill>
        </p:spPr>
        <p:txBody>
          <a:bodyPr/>
          <a:lstStyle/>
          <a:p>
            <a:r>
              <a:rPr lang="en-US" altLang="en-US"/>
              <a:t>Squash Mosaic</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l="4613" t="34879" r="69998" b="30234"/>
          <a:stretch>
            <a:fillRect/>
          </a:stretch>
        </p:blipFill>
        <p:spPr bwMode="auto">
          <a:xfrm>
            <a:off x="1447800" y="2286000"/>
            <a:ext cx="1676400" cy="1524000"/>
          </a:xfrm>
          <a:prstGeom prst="rect">
            <a:avLst/>
          </a:prstGeom>
          <a:noFill/>
          <a:ln>
            <a:noFill/>
          </a:ln>
          <a:effectLst>
            <a:outerShdw blurRad="63500" dist="117088" dir="2963922" algn="ctr" rotWithShape="0">
              <a:srgbClr val="0066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l="39230" t="52325" r="35382" b="12790"/>
          <a:stretch>
            <a:fillRect/>
          </a:stretch>
        </p:blipFill>
        <p:spPr bwMode="auto">
          <a:xfrm>
            <a:off x="4267200" y="4191000"/>
            <a:ext cx="1676400" cy="1524000"/>
          </a:xfrm>
          <a:prstGeom prst="rect">
            <a:avLst/>
          </a:prstGeom>
          <a:noFill/>
          <a:ln>
            <a:noFill/>
          </a:ln>
          <a:effectLst>
            <a:outerShdw blurRad="63500" dist="117088" dir="2963922" algn="ctr" rotWithShape="0">
              <a:srgbClr val="0066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5" name="Picture 5"/>
          <p:cNvPicPr>
            <a:picLocks noChangeAspect="1" noChangeArrowheads="1"/>
          </p:cNvPicPr>
          <p:nvPr/>
        </p:nvPicPr>
        <p:blipFill>
          <a:blip r:embed="rId3">
            <a:extLst>
              <a:ext uri="{28A0092B-C50C-407E-A947-70E740481C1C}">
                <a14:useLocalDpi xmlns:a14="http://schemas.microsoft.com/office/drawing/2010/main" val="0"/>
              </a:ext>
            </a:extLst>
          </a:blip>
          <a:srcRect l="73845" t="41859" r="1923" b="23256"/>
          <a:stretch>
            <a:fillRect/>
          </a:stretch>
        </p:blipFill>
        <p:spPr bwMode="auto">
          <a:xfrm>
            <a:off x="6858000" y="2438400"/>
            <a:ext cx="1600200" cy="1524000"/>
          </a:xfrm>
          <a:prstGeom prst="rect">
            <a:avLst/>
          </a:prstGeom>
          <a:noFill/>
          <a:ln>
            <a:noFill/>
          </a:ln>
          <a:effectLst>
            <a:outerShdw blurRad="63500" dist="117088" dir="2436078" algn="ctr" rotWithShape="0">
              <a:srgbClr val="0066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6" name="Text Box 6"/>
          <p:cNvSpPr txBox="1">
            <a:spLocks noChangeArrowheads="1"/>
          </p:cNvSpPr>
          <p:nvPr/>
        </p:nvSpPr>
        <p:spPr bwMode="auto">
          <a:xfrm>
            <a:off x="1371600" y="3886200"/>
            <a:ext cx="155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effectLst>
                  <a:outerShdw blurRad="38100" dist="38100" dir="2700000" algn="tl">
                    <a:srgbClr val="000000"/>
                  </a:outerShdw>
                </a:effectLst>
              </a:rPr>
              <a:t>Seedborne</a:t>
            </a:r>
          </a:p>
        </p:txBody>
      </p:sp>
      <p:sp>
        <p:nvSpPr>
          <p:cNvPr id="71687" name="Text Box 7"/>
          <p:cNvSpPr txBox="1">
            <a:spLocks noChangeArrowheads="1"/>
          </p:cNvSpPr>
          <p:nvPr/>
        </p:nvSpPr>
        <p:spPr bwMode="auto">
          <a:xfrm>
            <a:off x="4800600" y="5943600"/>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effectLst>
                  <a:outerShdw blurRad="38100" dist="38100" dir="2700000" algn="tl">
                    <a:srgbClr val="000000"/>
                  </a:outerShdw>
                </a:effectLst>
              </a:rPr>
              <a:t>Insects</a:t>
            </a:r>
          </a:p>
        </p:txBody>
      </p:sp>
      <p:sp>
        <p:nvSpPr>
          <p:cNvPr id="71688" name="Text Box 8"/>
          <p:cNvSpPr txBox="1">
            <a:spLocks noChangeArrowheads="1"/>
          </p:cNvSpPr>
          <p:nvPr/>
        </p:nvSpPr>
        <p:spPr bwMode="auto">
          <a:xfrm>
            <a:off x="7162800" y="4191000"/>
            <a:ext cx="128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effectLst>
                  <a:outerShdw blurRad="38100" dist="38100" dir="2700000" algn="tl">
                    <a:srgbClr val="000000"/>
                  </a:outerShdw>
                </a:effectLst>
              </a:rPr>
              <a:t>Tobacco</a:t>
            </a:r>
          </a:p>
        </p:txBody>
      </p:sp>
      <p:sp>
        <p:nvSpPr>
          <p:cNvPr id="71689" name="WordArt 9"/>
          <p:cNvSpPr>
            <a:spLocks noChangeArrowheads="1" noChangeShapeType="1" noTextEdit="1"/>
          </p:cNvSpPr>
          <p:nvPr/>
        </p:nvSpPr>
        <p:spPr bwMode="auto">
          <a:xfrm>
            <a:off x="1981200" y="533400"/>
            <a:ext cx="6731000" cy="14478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contourW="12700" prstMaterial="legacyMatte">
              <a:extrusionClr>
                <a:srgbClr val="FF6600"/>
              </a:extrusionClr>
              <a:contourClr>
                <a:srgbClr val="FFE701"/>
              </a:contourClr>
            </a:sp3d>
          </a:bodyPr>
          <a:lstStyle/>
          <a:p>
            <a:pPr algn="ctr"/>
            <a:r>
              <a:rPr lang="en-US" sz="3600" kern="10">
                <a:ln w="9525" cap="sq">
                  <a:round/>
                  <a:headEnd type="none" w="sm" len="sm"/>
                  <a:tailEnd type="none" w="sm" len="sm"/>
                </a:ln>
                <a:gradFill rotWithShape="0">
                  <a:gsLst>
                    <a:gs pos="0">
                      <a:srgbClr val="FFE701"/>
                    </a:gs>
                    <a:gs pos="100000">
                      <a:srgbClr val="FE3E02"/>
                    </a:gs>
                  </a:gsLst>
                  <a:lin ang="5400000" scaled="1"/>
                </a:gradFill>
                <a:latin typeface="Impact" charset="0"/>
                <a:ea typeface="Impact" charset="0"/>
                <a:cs typeface="Impact" charset="0"/>
              </a:rPr>
              <a:t>Viruses Spread by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287000" cy="6911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128588"/>
            <a:ext cx="4368800" cy="66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3732" name="Rectangle 4"/>
          <p:cNvSpPr>
            <a:spLocks noGrp="1" noChangeArrowheads="1"/>
          </p:cNvSpPr>
          <p:nvPr>
            <p:ph type="title"/>
          </p:nvPr>
        </p:nvSpPr>
        <p:spPr/>
        <p:txBody>
          <a:bodyPr/>
          <a:lstStyle/>
          <a:p>
            <a:r>
              <a:rPr lang="en-US" altLang="en-US"/>
              <a:t>Mosaic Virus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
        <p:nvSpPr>
          <p:cNvPr id="74755" name="Rectangle 3"/>
          <p:cNvSpPr>
            <a:spLocks noGrp="1" noChangeArrowheads="1"/>
          </p:cNvSpPr>
          <p:nvPr>
            <p:ph type="title"/>
          </p:nvPr>
        </p:nvSpPr>
        <p:spPr>
          <a:solidFill>
            <a:schemeClr val="folHlink">
              <a:alpha val="33000"/>
            </a:schemeClr>
          </a:solidFill>
        </p:spPr>
        <p:txBody>
          <a:bodyPr/>
          <a:lstStyle/>
          <a:p>
            <a:r>
              <a:rPr lang="en-US" altLang="en-US" sz="4400"/>
              <a:t>Cowpea Mosaic Virus &amp; Southern Bean Mosaic Virus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85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lum bright="-42000" contrast="18000"/>
            <a:extLst>
              <a:ext uri="{28A0092B-C50C-407E-A947-70E740481C1C}">
                <a14:useLocalDpi xmlns:a14="http://schemas.microsoft.com/office/drawing/2010/main" val="0"/>
              </a:ext>
            </a:extLst>
          </a:blip>
          <a:srcRect/>
          <a:stretch>
            <a:fillRect/>
          </a:stretch>
        </p:blipFill>
        <p:spPr bwMode="auto">
          <a:xfrm>
            <a:off x="-457200" y="0"/>
            <a:ext cx="10210800" cy="6861175"/>
          </a:xfrm>
          <a:prstGeom prst="rect">
            <a:avLst/>
          </a:prstGeom>
          <a:noFill/>
          <a:extLst>
            <a:ext uri="{909E8E84-426E-40DD-AFC4-6F175D3DCCD1}">
              <a14:hiddenFill xmlns:a14="http://schemas.microsoft.com/office/drawing/2010/main">
                <a:solidFill>
                  <a:srgbClr val="FFFFFF"/>
                </a:solidFill>
              </a14:hiddenFill>
            </a:ext>
          </a:extLst>
        </p:spPr>
      </p:pic>
      <p:sp>
        <p:nvSpPr>
          <p:cNvPr id="76803" name="Rectangle 3"/>
          <p:cNvSpPr>
            <a:spLocks noGrp="1" noChangeArrowheads="1"/>
          </p:cNvSpPr>
          <p:nvPr>
            <p:ph type="title"/>
          </p:nvPr>
        </p:nvSpPr>
        <p:spPr/>
        <p:txBody>
          <a:bodyPr/>
          <a:lstStyle/>
          <a:p>
            <a:r>
              <a:rPr lang="en-US" altLang="en-US"/>
              <a:t>Downy Mildew</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381000" y="0"/>
            <a:ext cx="10210800" cy="6861175"/>
          </a:xfrm>
          <a:prstGeom prst="rect">
            <a:avLst/>
          </a:prstGeom>
          <a:noFill/>
          <a:extLst>
            <a:ext uri="{909E8E84-426E-40DD-AFC4-6F175D3DCCD1}">
              <a14:hiddenFill xmlns:a14="http://schemas.microsoft.com/office/drawing/2010/main">
                <a:solidFill>
                  <a:srgbClr val="FFFFFF"/>
                </a:solidFill>
              </a14:hiddenFill>
            </a:ext>
          </a:extLst>
        </p:spPr>
      </p:pic>
      <p:sp>
        <p:nvSpPr>
          <p:cNvPr id="77827" name="Text Box 3"/>
          <p:cNvSpPr txBox="1">
            <a:spLocks noChangeArrowheads="1"/>
          </p:cNvSpPr>
          <p:nvPr/>
        </p:nvSpPr>
        <p:spPr bwMode="auto">
          <a:xfrm>
            <a:off x="0" y="381000"/>
            <a:ext cx="2971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200" b="1">
                <a:effectLst>
                  <a:outerShdw blurRad="38100" dist="38100" dir="2700000" algn="tl">
                    <a:srgbClr val="000000"/>
                  </a:outerShdw>
                </a:effectLst>
              </a:rPr>
              <a:t>Cercospora leafspot</a:t>
            </a:r>
          </a:p>
        </p:txBody>
      </p:sp>
      <p:sp>
        <p:nvSpPr>
          <p:cNvPr id="77828" name="Text Box 4"/>
          <p:cNvSpPr txBox="1">
            <a:spLocks noChangeArrowheads="1"/>
          </p:cNvSpPr>
          <p:nvPr/>
        </p:nvSpPr>
        <p:spPr bwMode="auto">
          <a:xfrm>
            <a:off x="6629400" y="685800"/>
            <a:ext cx="281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200" b="1">
                <a:effectLst>
                  <a:outerShdw blurRad="38100" dist="38100" dir="2700000" algn="tl">
                    <a:srgbClr val="000000"/>
                  </a:outerShdw>
                </a:effectLst>
              </a:rPr>
              <a:t>Anthracnose</a:t>
            </a:r>
          </a:p>
        </p:txBody>
      </p:sp>
      <p:sp>
        <p:nvSpPr>
          <p:cNvPr id="77829" name="Text Box 5"/>
          <p:cNvSpPr txBox="1">
            <a:spLocks noChangeArrowheads="1"/>
          </p:cNvSpPr>
          <p:nvPr/>
        </p:nvSpPr>
        <p:spPr bwMode="auto">
          <a:xfrm>
            <a:off x="2819400" y="381000"/>
            <a:ext cx="281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3200" b="1">
                <a:effectLst>
                  <a:outerShdw blurRad="38100" dist="38100" dir="2700000" algn="tl">
                    <a:srgbClr val="000000"/>
                  </a:outerShdw>
                </a:effectLst>
              </a:rPr>
              <a:t> Pale-spot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75"/>
            <a:ext cx="10210800" cy="6861175"/>
          </a:xfrm>
          <a:prstGeom prst="rect">
            <a:avLst/>
          </a:prstGeom>
          <a:noFill/>
          <a:extLst>
            <a:ext uri="{909E8E84-426E-40DD-AFC4-6F175D3DCCD1}">
              <a14:hiddenFill xmlns:a14="http://schemas.microsoft.com/office/drawing/2010/main">
                <a:solidFill>
                  <a:srgbClr val="FFFFFF"/>
                </a:solidFill>
              </a14:hiddenFill>
            </a:ext>
          </a:extLst>
        </p:spPr>
      </p:pic>
      <p:sp>
        <p:nvSpPr>
          <p:cNvPr id="78851" name="Rectangle 3"/>
          <p:cNvSpPr>
            <a:spLocks noGrp="1" noChangeArrowheads="1"/>
          </p:cNvSpPr>
          <p:nvPr>
            <p:ph type="title"/>
          </p:nvPr>
        </p:nvSpPr>
        <p:spPr/>
        <p:txBody>
          <a:bodyPr/>
          <a:lstStyle/>
          <a:p>
            <a:r>
              <a:rPr lang="en-US" altLang="en-US"/>
              <a:t>Crater-rot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a:xfrm>
            <a:off x="685800" y="914400"/>
            <a:ext cx="7772400" cy="1143000"/>
          </a:xfrm>
        </p:spPr>
        <p:txBody>
          <a:bodyPr/>
          <a:lstStyle/>
          <a:p>
            <a:r>
              <a:rPr lang="en-US" altLang="en-US"/>
              <a:t>Part 2: Vegetable Insects</a:t>
            </a:r>
          </a:p>
        </p:txBody>
      </p:sp>
      <p:sp>
        <p:nvSpPr>
          <p:cNvPr id="178179" name="Rectangle 3"/>
          <p:cNvSpPr>
            <a:spLocks noGrp="1" noChangeArrowheads="1"/>
          </p:cNvSpPr>
          <p:nvPr>
            <p:ph type="subTitle" idx="1"/>
          </p:nvPr>
        </p:nvSpPr>
        <p:spPr>
          <a:xfrm>
            <a:off x="1371600" y="1981200"/>
            <a:ext cx="6400800" cy="1752600"/>
          </a:xfrm>
        </p:spPr>
        <p:txBody>
          <a:bodyPr/>
          <a:lstStyle/>
          <a:p>
            <a:r>
              <a:rPr lang="en-US" altLang="en-US" sz="3200"/>
              <a:t>Burton R. Evans</a:t>
            </a:r>
          </a:p>
          <a:p>
            <a:r>
              <a:rPr lang="en-US" altLang="en-US" sz="3200"/>
              <a:t>Extension Entomologist</a:t>
            </a:r>
          </a:p>
          <a:p>
            <a:r>
              <a:rPr lang="en-US" altLang="en-US" b="0"/>
              <a:t>Adapted to PowerPoint</a:t>
            </a:r>
          </a:p>
          <a:p>
            <a:r>
              <a:rPr lang="en-US" altLang="en-US" sz="4800">
                <a:effectLst>
                  <a:outerShdw blurRad="38100" dist="38100" dir="2700000" algn="tl">
                    <a:srgbClr val="000000"/>
                  </a:outerShdw>
                </a:effectLst>
              </a:rPr>
              <a:t>George E. Boyhan</a:t>
            </a:r>
          </a:p>
          <a:p>
            <a:r>
              <a:rPr lang="en-US" altLang="en-US" sz="4800">
                <a:effectLst>
                  <a:outerShdw blurRad="38100" dist="38100" dir="2700000" algn="tl">
                    <a:srgbClr val="000000"/>
                  </a:outerShdw>
                </a:effectLst>
              </a:rPr>
              <a:t>Extension Horticulturist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Oval 3"/>
          <p:cNvSpPr>
            <a:spLocks noChangeArrowheads="1"/>
          </p:cNvSpPr>
          <p:nvPr/>
        </p:nvSpPr>
        <p:spPr bwMode="auto">
          <a:xfrm>
            <a:off x="2133600" y="914400"/>
            <a:ext cx="5257800" cy="4953000"/>
          </a:xfrm>
          <a:prstGeom prst="ellipse">
            <a:avLst/>
          </a:prstGeom>
          <a:solidFill>
            <a:srgbClr val="FF00FF">
              <a:alpha val="64999"/>
            </a:srgbClr>
          </a:solidFill>
          <a:ln w="76200" cap="sq">
            <a:solidFill>
              <a:srgbClr val="BA46AF"/>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4800" b="1">
                <a:effectLst>
                  <a:outerShdw blurRad="38100" dist="38100" dir="2700000" algn="tl">
                    <a:srgbClr val="000000"/>
                  </a:outerShdw>
                </a:effectLst>
              </a:rPr>
              <a:t>ENVIRONMENT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363200"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2819400"/>
            <a:ext cx="8089900" cy="1123950"/>
          </a:xfrm>
        </p:spPr>
        <p:txBody>
          <a:bodyPr/>
          <a:lstStyle/>
          <a:p>
            <a:r>
              <a:rPr lang="en-US" altLang="en-US" sz="4400"/>
              <a:t>Preventive Insecticide Treatments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1524000" y="3048000"/>
            <a:ext cx="3048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000" b="1">
                <a:effectLst>
                  <a:outerShdw blurRad="38100" dist="38100" dir="2700000" algn="tl">
                    <a:srgbClr val="000000"/>
                  </a:outerShdw>
                </a:effectLst>
                <a:latin typeface="Times New Roman" charset="0"/>
              </a:rPr>
              <a:t>Extension</a:t>
            </a:r>
          </a:p>
          <a:p>
            <a:pPr>
              <a:spcBef>
                <a:spcPct val="50000"/>
              </a:spcBef>
            </a:pPr>
            <a:r>
              <a:rPr lang="en-US" altLang="en-US" sz="4000" b="1">
                <a:effectLst>
                  <a:outerShdw blurRad="38100" dist="38100" dir="2700000" algn="tl">
                    <a:srgbClr val="000000"/>
                  </a:outerShdw>
                </a:effectLst>
                <a:latin typeface="Times New Roman" charset="0"/>
              </a:rPr>
              <a:t>Publications</a:t>
            </a:r>
            <a:endParaRPr lang="en-US" altLang="en-US" sz="4000">
              <a:latin typeface="Times New Roman" charset="0"/>
            </a:endParaRPr>
          </a:p>
        </p:txBody>
      </p:sp>
      <p:pic>
        <p:nvPicPr>
          <p:cNvPr id="185348" name="Picture 4" descr="homeow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7200"/>
            <a:ext cx="4168775"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altLang="en-US" sz="5400"/>
              <a:t>Pests</a:t>
            </a:r>
          </a:p>
        </p:txBody>
      </p:sp>
      <p:sp>
        <p:nvSpPr>
          <p:cNvPr id="187395" name="Rectangle 3"/>
          <p:cNvSpPr>
            <a:spLocks noGrp="1" noChangeArrowheads="1"/>
          </p:cNvSpPr>
          <p:nvPr>
            <p:ph type="body" idx="1"/>
          </p:nvPr>
        </p:nvSpPr>
        <p:spPr>
          <a:xfrm>
            <a:off x="1066800" y="2413000"/>
            <a:ext cx="7894638" cy="3530600"/>
          </a:xfrm>
        </p:spPr>
        <p:txBody>
          <a:bodyPr/>
          <a:lstStyle/>
          <a:p>
            <a:r>
              <a:rPr lang="en-US" altLang="en-US" sz="6000"/>
              <a:t>Damage</a:t>
            </a:r>
          </a:p>
          <a:p>
            <a:r>
              <a:rPr lang="en-US" altLang="en-US" sz="6000"/>
              <a:t>Identification</a:t>
            </a:r>
          </a:p>
          <a:p>
            <a:r>
              <a:rPr lang="en-US" altLang="en-US" sz="6000"/>
              <a:t>Control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914400" y="914400"/>
            <a:ext cx="7753350" cy="1123950"/>
          </a:xfrm>
        </p:spPr>
        <p:txBody>
          <a:bodyPr/>
          <a:lstStyle/>
          <a:p>
            <a:r>
              <a:rPr lang="en-US" altLang="en-US" sz="7200"/>
              <a:t>General Pests</a:t>
            </a:r>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381000" y="6096000"/>
            <a:ext cx="845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400"/>
              <a:t> </a:t>
            </a:r>
            <a:r>
              <a:rPr lang="en-US" altLang="en-US" sz="1400" b="1"/>
              <a:t>Clemson University - USDA Cooperative Extension Slide Series, , www.insectimages.org</a:t>
            </a:r>
          </a:p>
        </p:txBody>
      </p:sp>
      <p:pic>
        <p:nvPicPr>
          <p:cNvPr id="256003" name="Picture 3" descr="12351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56005" name="Rectangle 5"/>
          <p:cNvSpPr>
            <a:spLocks noGrp="1" noChangeArrowheads="1"/>
          </p:cNvSpPr>
          <p:nvPr>
            <p:ph type="title"/>
          </p:nvPr>
        </p:nvSpPr>
        <p:spPr/>
        <p:txBody>
          <a:bodyPr/>
          <a:lstStyle/>
          <a:p>
            <a:r>
              <a:rPr lang="en-US" altLang="en-US"/>
              <a:t>Corn Earworm</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3276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92516" name="Rectangle 4"/>
          <p:cNvSpPr>
            <a:spLocks noChangeArrowheads="1"/>
          </p:cNvSpPr>
          <p:nvPr/>
        </p:nvSpPr>
        <p:spPr bwMode="auto">
          <a:xfrm>
            <a:off x="3124200" y="6096000"/>
            <a:ext cx="5554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400" b="1"/>
              <a:t>Alton N. Sparks, Jr., The University of Georgia, www.insectimages.org</a:t>
            </a:r>
          </a:p>
        </p:txBody>
      </p:sp>
      <p:pic>
        <p:nvPicPr>
          <p:cNvPr id="192517" name="Picture 5" descr="1327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43200"/>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92518" name="Rectangle 6"/>
          <p:cNvSpPr>
            <a:spLocks noGrp="1" noChangeArrowheads="1"/>
          </p:cNvSpPr>
          <p:nvPr>
            <p:ph type="title"/>
          </p:nvPr>
        </p:nvSpPr>
        <p:spPr/>
        <p:txBody>
          <a:bodyPr/>
          <a:lstStyle/>
          <a:p>
            <a:r>
              <a:rPr lang="en-US" altLang="en-US"/>
              <a:t>Corn earworms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363200" cy="6856413"/>
          </a:xfrm>
          <a:prstGeom prst="rect">
            <a:avLst/>
          </a:prstGeom>
          <a:noFill/>
          <a:extLst>
            <a:ext uri="{909E8E84-426E-40DD-AFC4-6F175D3DCCD1}">
              <a14:hiddenFill xmlns:a14="http://schemas.microsoft.com/office/drawing/2010/main">
                <a:solidFill>
                  <a:srgbClr val="FFFFFF"/>
                </a:solidFill>
              </a14:hiddenFill>
            </a:ext>
          </a:extLst>
        </p:spPr>
      </p:pic>
      <p:sp>
        <p:nvSpPr>
          <p:cNvPr id="193539" name="Rectangle 3"/>
          <p:cNvSpPr>
            <a:spLocks noGrp="1" noChangeArrowheads="1"/>
          </p:cNvSpPr>
          <p:nvPr>
            <p:ph type="title"/>
          </p:nvPr>
        </p:nvSpPr>
        <p:spPr/>
        <p:txBody>
          <a:bodyPr/>
          <a:lstStyle/>
          <a:p>
            <a:r>
              <a:rPr lang="en-US" altLang="en-US"/>
              <a:t>Corn earworms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0025"/>
            <a:ext cx="10668000" cy="705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363200" cy="6856413"/>
          </a:xfrm>
          <a:prstGeom prst="rect">
            <a:avLst/>
          </a:prstGeom>
          <a:noFill/>
          <a:extLst>
            <a:ext uri="{909E8E84-426E-40DD-AFC4-6F175D3DCCD1}">
              <a14:hiddenFill xmlns:a14="http://schemas.microsoft.com/office/drawing/2010/main">
                <a:solidFill>
                  <a:srgbClr val="FFFFFF"/>
                </a:solidFill>
              </a14:hiddenFill>
            </a:ext>
          </a:extLst>
        </p:spPr>
      </p:pic>
      <p:sp>
        <p:nvSpPr>
          <p:cNvPr id="195587" name="Rectangle 3"/>
          <p:cNvSpPr>
            <a:spLocks noGrp="1" noChangeArrowheads="1"/>
          </p:cNvSpPr>
          <p:nvPr>
            <p:ph type="title"/>
          </p:nvPr>
        </p:nvSpPr>
        <p:spPr/>
        <p:txBody>
          <a:bodyPr/>
          <a:lstStyle/>
          <a:p>
            <a:r>
              <a:rPr lang="en-US" altLang="en-US" sz="4400"/>
              <a:t>Tomato Fruitworm/Corn Earworm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Oval 3"/>
          <p:cNvSpPr>
            <a:spLocks noChangeArrowheads="1"/>
          </p:cNvSpPr>
          <p:nvPr/>
        </p:nvSpPr>
        <p:spPr bwMode="auto">
          <a:xfrm>
            <a:off x="2667000" y="1143000"/>
            <a:ext cx="4495800" cy="4343400"/>
          </a:xfrm>
          <a:prstGeom prst="ellipse">
            <a:avLst/>
          </a:prstGeom>
          <a:solidFill>
            <a:schemeClr val="accent2"/>
          </a:solidFill>
          <a:ln w="76200" cap="sq">
            <a:solidFill>
              <a:srgbClr val="33CCCC"/>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sz="4800" b="1">
                <a:effectLst>
                  <a:outerShdw blurRad="38100" dist="38100" dir="2700000" algn="tl">
                    <a:srgbClr val="000000"/>
                  </a:outerShdw>
                </a:effectLst>
              </a:rPr>
              <a:t>CAUSAL</a:t>
            </a:r>
          </a:p>
          <a:p>
            <a:pPr algn="ctr"/>
            <a:r>
              <a:rPr lang="en-US" altLang="en-US" sz="4800" b="1">
                <a:effectLst>
                  <a:outerShdw blurRad="38100" dist="38100" dir="2700000" algn="tl">
                    <a:srgbClr val="000000"/>
                  </a:outerShdw>
                </a:effectLst>
              </a:rPr>
              <a:t>AGENT</a:t>
            </a:r>
            <a:endParaRPr lang="en-US"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3">
            <a:lum bright="-42000" contrast="30000"/>
            <a:extLst>
              <a:ext uri="{28A0092B-C50C-407E-A947-70E740481C1C}">
                <a14:useLocalDpi xmlns:a14="http://schemas.microsoft.com/office/drawing/2010/main" val="0"/>
              </a:ext>
            </a:extLst>
          </a:blip>
          <a:srcRect b="8437"/>
          <a:stretch>
            <a:fillRect/>
          </a:stretch>
        </p:blipFill>
        <p:spPr bwMode="auto">
          <a:xfrm>
            <a:off x="1295400" y="609600"/>
            <a:ext cx="4129088" cy="5715000"/>
          </a:xfrm>
          <a:prstGeom prst="rect">
            <a:avLst/>
          </a:prstGeom>
          <a:noFill/>
          <a:ln>
            <a:noFill/>
          </a:ln>
          <a:effectLst>
            <a:outerShdw blurRad="63500" dist="135003" dir="2471156" algn="ctr" rotWithShape="0">
              <a:schemeClr val="accent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6611" name="Text Box 3"/>
          <p:cNvSpPr txBox="1">
            <a:spLocks noChangeArrowheads="1"/>
          </p:cNvSpPr>
          <p:nvPr/>
        </p:nvSpPr>
        <p:spPr bwMode="auto">
          <a:xfrm>
            <a:off x="5943600" y="228600"/>
            <a:ext cx="22812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400" b="1">
                <a:effectLst>
                  <a:outerShdw blurRad="38100" dist="38100" dir="2700000" algn="tl">
                    <a:srgbClr val="000000"/>
                  </a:outerShdw>
                </a:effectLst>
              </a:rPr>
              <a:t>Aphids</a:t>
            </a:r>
            <a:endParaRPr lang="en-US"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
        <p:nvSpPr>
          <p:cNvPr id="197635" name="Rectangle 3"/>
          <p:cNvSpPr>
            <a:spLocks noGrp="1" noChangeArrowheads="1"/>
          </p:cNvSpPr>
          <p:nvPr>
            <p:ph type="title"/>
          </p:nvPr>
        </p:nvSpPr>
        <p:spPr/>
        <p:txBody>
          <a:bodyPr/>
          <a:lstStyle/>
          <a:p>
            <a:r>
              <a:rPr kumimoji="0" lang="en-US" altLang="en-US">
                <a:solidFill>
                  <a:schemeClr val="tx1"/>
                </a:solidFill>
              </a:rPr>
              <a:t>Aphids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1" name="Text Box 5"/>
          <p:cNvSpPr txBox="1">
            <a:spLocks noChangeArrowheads="1"/>
          </p:cNvSpPr>
          <p:nvPr/>
        </p:nvSpPr>
        <p:spPr bwMode="auto">
          <a:xfrm>
            <a:off x="2971800" y="60198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altLang="en-US" sz="1200" b="1">
                <a:effectLst>
                  <a:outerShdw blurRad="38100" dist="38100" dir="2700000" algn="tl">
                    <a:srgbClr val="000000"/>
                  </a:outerShdw>
                </a:effectLst>
                <a:latin typeface="Times New Roman" charset="0"/>
              </a:rPr>
              <a:t>John A. Weidhass, Virginia Polytechnic Institute and State University, www.insectimages.org</a:t>
            </a:r>
          </a:p>
        </p:txBody>
      </p:sp>
      <p:pic>
        <p:nvPicPr>
          <p:cNvPr id="198662" name="Picture 6" descr="1626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457200"/>
            <a:ext cx="3657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98664" name="Rectangle 8"/>
          <p:cNvSpPr>
            <a:spLocks noGrp="1" noChangeArrowheads="1"/>
          </p:cNvSpPr>
          <p:nvPr>
            <p:ph type="title"/>
          </p:nvPr>
        </p:nvSpPr>
        <p:spPr/>
        <p:txBody>
          <a:bodyPr/>
          <a:lstStyle/>
          <a:p>
            <a:pPr algn="l"/>
            <a:r>
              <a:rPr kumimoji="0" lang="en-US" altLang="en-US">
                <a:solidFill>
                  <a:schemeClr val="tx1"/>
                </a:solidFill>
              </a:rPr>
              <a:t>Aphids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858000" cy="4538663"/>
          </a:xfrm>
          <a:prstGeom prst="rect">
            <a:avLst/>
          </a:prstGeom>
          <a:noFill/>
          <a:extLst>
            <a:ext uri="{909E8E84-426E-40DD-AFC4-6F175D3DCCD1}">
              <a14:hiddenFill xmlns:a14="http://schemas.microsoft.com/office/drawing/2010/main">
                <a:solidFill>
                  <a:srgbClr val="FFFFFF"/>
                </a:solidFill>
              </a14:hiddenFill>
            </a:ext>
          </a:extLst>
        </p:spPr>
      </p:pic>
      <p:sp>
        <p:nvSpPr>
          <p:cNvPr id="199684" name="Rectangle 4"/>
          <p:cNvSpPr>
            <a:spLocks noGrp="1" noChangeArrowheads="1"/>
          </p:cNvSpPr>
          <p:nvPr>
            <p:ph type="title"/>
          </p:nvPr>
        </p:nvSpPr>
        <p:spPr/>
        <p:txBody>
          <a:bodyPr/>
          <a:lstStyle/>
          <a:p>
            <a:r>
              <a:rPr lang="en-US" altLang="en-US"/>
              <a:t>Spider mites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a:lum bright="-24000" contrast="6000"/>
            <a:extLst>
              <a:ext uri="{28A0092B-C50C-407E-A947-70E740481C1C}">
                <a14:useLocalDpi xmlns:a14="http://schemas.microsoft.com/office/drawing/2010/main" val="0"/>
              </a:ext>
            </a:extLst>
          </a:blip>
          <a:srcRect l="5882" t="-23" r="588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0707" name="Rectangle 3"/>
          <p:cNvSpPr>
            <a:spLocks noGrp="1" noChangeArrowheads="1"/>
          </p:cNvSpPr>
          <p:nvPr>
            <p:ph type="title"/>
          </p:nvPr>
        </p:nvSpPr>
        <p:spPr>
          <a:xfrm>
            <a:off x="457200" y="5105400"/>
            <a:ext cx="7726363" cy="1143000"/>
          </a:xfrm>
        </p:spPr>
        <p:txBody>
          <a:bodyPr/>
          <a:lstStyle/>
          <a:p>
            <a:r>
              <a:rPr lang="en-US" altLang="en-US"/>
              <a:t>Spider mite damage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447800" y="685800"/>
            <a:ext cx="3611563" cy="5664200"/>
          </a:xfrm>
          <a:prstGeom prst="rect">
            <a:avLst/>
          </a:prstGeom>
          <a:noFill/>
          <a:effectLst>
            <a:outerShdw blurRad="63500" dist="143684" dir="2700000" algn="ctr" rotWithShape="0">
              <a:schemeClr val="accent1">
                <a:alpha val="74998"/>
              </a:schemeClr>
            </a:outerShdw>
          </a:effectLst>
          <a:extLst>
            <a:ext uri="{909E8E84-426E-40DD-AFC4-6F175D3DCCD1}">
              <a14:hiddenFill xmlns:a14="http://schemas.microsoft.com/office/drawing/2010/main">
                <a:solidFill>
                  <a:srgbClr val="FFFFFF"/>
                </a:solidFill>
              </a14:hiddenFill>
            </a:ext>
          </a:extLst>
        </p:spPr>
      </p:pic>
      <p:sp>
        <p:nvSpPr>
          <p:cNvPr id="201731" name="Text Box 3"/>
          <p:cNvSpPr txBox="1">
            <a:spLocks noChangeArrowheads="1"/>
          </p:cNvSpPr>
          <p:nvPr/>
        </p:nvSpPr>
        <p:spPr bwMode="auto">
          <a:xfrm>
            <a:off x="5715000" y="228600"/>
            <a:ext cx="31003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400" b="1">
                <a:effectLst>
                  <a:outerShdw blurRad="38100" dist="38100" dir="2700000" algn="tl">
                    <a:srgbClr val="000000"/>
                  </a:outerShdw>
                </a:effectLst>
              </a:rPr>
              <a:t>Stink Bug</a:t>
            </a:r>
            <a:endParaRPr lang="en-US" alt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noChangeArrowheads="1"/>
          </p:cNvPicPr>
          <p:nvPr/>
        </p:nvPicPr>
        <p:blipFill>
          <a:blip r:embed="rId3">
            <a:extLst>
              <a:ext uri="{28A0092B-C50C-407E-A947-70E740481C1C}">
                <a14:useLocalDpi xmlns:a14="http://schemas.microsoft.com/office/drawing/2010/main" val="0"/>
              </a:ext>
            </a:extLst>
          </a:blip>
          <a:srcRect l="5511"/>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02755" name="Rectangle 3"/>
          <p:cNvSpPr>
            <a:spLocks noGrp="1" noChangeArrowheads="1"/>
          </p:cNvSpPr>
          <p:nvPr>
            <p:ph type="title"/>
          </p:nvPr>
        </p:nvSpPr>
        <p:spPr/>
        <p:txBody>
          <a:bodyPr/>
          <a:lstStyle/>
          <a:p>
            <a:r>
              <a:rPr kumimoji="0" lang="en-US" altLang="en-US">
                <a:solidFill>
                  <a:schemeClr val="tx1"/>
                </a:solidFill>
              </a:rPr>
              <a:t>Stink Bug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7620000" cy="4002088"/>
          </a:xfrm>
          <a:prstGeom prst="rect">
            <a:avLst/>
          </a:prstGeom>
          <a:noFill/>
          <a:effectLst>
            <a:outerShdw blurRad="63500" dist="135003" dir="2471156" algn="ctr" rotWithShape="0">
              <a:schemeClr val="accent1">
                <a:alpha val="74998"/>
              </a:schemeClr>
            </a:outerShdw>
          </a:effectLst>
          <a:extLst>
            <a:ext uri="{909E8E84-426E-40DD-AFC4-6F175D3DCCD1}">
              <a14:hiddenFill xmlns:a14="http://schemas.microsoft.com/office/drawing/2010/main">
                <a:solidFill>
                  <a:srgbClr val="FFFFFF"/>
                </a:solidFill>
              </a14:hiddenFill>
            </a:ext>
          </a:extLst>
        </p:spPr>
      </p:pic>
      <p:sp>
        <p:nvSpPr>
          <p:cNvPr id="203779" name="Text Box 3"/>
          <p:cNvSpPr txBox="1">
            <a:spLocks noChangeArrowheads="1"/>
          </p:cNvSpPr>
          <p:nvPr/>
        </p:nvSpPr>
        <p:spPr bwMode="auto">
          <a:xfrm>
            <a:off x="2971800" y="228600"/>
            <a:ext cx="56721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5400" b="1">
                <a:effectLst>
                  <a:outerShdw blurRad="38100" dist="38100" dir="2700000" algn="tl">
                    <a:srgbClr val="000000"/>
                  </a:outerShdw>
                </a:effectLst>
                <a:latin typeface="Times New Roman" charset="0"/>
              </a:rPr>
              <a:t>Stink Bug Damage</a:t>
            </a:r>
            <a:endParaRPr lang="en-US" altLang="en-US">
              <a:latin typeface="Times New Roman" charset="0"/>
            </a:endParaRPr>
          </a:p>
        </p:txBody>
      </p:sp>
      <p:sp>
        <p:nvSpPr>
          <p:cNvPr id="203780" name="Text Box 4"/>
          <p:cNvSpPr txBox="1">
            <a:spLocks noChangeArrowheads="1"/>
          </p:cNvSpPr>
          <p:nvPr/>
        </p:nvSpPr>
        <p:spPr bwMode="auto">
          <a:xfrm>
            <a:off x="4876800" y="1752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b="1">
                <a:effectLst>
                  <a:outerShdw blurRad="38100" dist="38100" dir="2700000" algn="tl">
                    <a:srgbClr val="000000"/>
                  </a:outerShdw>
                </a:effectLst>
                <a:latin typeface="Times New Roman" charset="0"/>
              </a:rPr>
              <a:t>Okra pods</a:t>
            </a:r>
            <a:r>
              <a:rPr lang="en-US" altLang="en-US"/>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3">
            <a:extLst>
              <a:ext uri="{28A0092B-C50C-407E-A947-70E740481C1C}">
                <a14:useLocalDpi xmlns:a14="http://schemas.microsoft.com/office/drawing/2010/main" val="0"/>
              </a:ext>
            </a:extLst>
          </a:blip>
          <a:srcRect l="7913" t="2174" r="5756" b="-4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03" name="Rectangle 3"/>
          <p:cNvSpPr>
            <a:spLocks noGrp="1" noChangeArrowheads="1"/>
          </p:cNvSpPr>
          <p:nvPr>
            <p:ph type="title"/>
          </p:nvPr>
        </p:nvSpPr>
        <p:spPr/>
        <p:txBody>
          <a:bodyPr/>
          <a:lstStyle/>
          <a:p>
            <a:r>
              <a:rPr kumimoji="0" lang="en-US" altLang="en-US">
                <a:solidFill>
                  <a:schemeClr val="tx1"/>
                </a:solidFill>
              </a:rPr>
              <a:t>Stink Bug Damage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val="0"/>
              </a:ext>
            </a:extLst>
          </a:blip>
          <a:srcRect l="6618" t="-23"/>
          <a:stretch>
            <a:fillRect/>
          </a:stretch>
        </p:blipFill>
        <p:spPr bwMode="auto">
          <a:xfrm>
            <a:off x="0" y="0"/>
            <a:ext cx="967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827" name="Rectangle 3"/>
          <p:cNvSpPr>
            <a:spLocks noGrp="1" noChangeArrowheads="1"/>
          </p:cNvSpPr>
          <p:nvPr>
            <p:ph type="title"/>
          </p:nvPr>
        </p:nvSpPr>
        <p:spPr/>
        <p:txBody>
          <a:bodyPr/>
          <a:lstStyle/>
          <a:p>
            <a:r>
              <a:rPr lang="en-US" altLang="en-US"/>
              <a:t>Flea Beetles</a:t>
            </a:r>
          </a:p>
        </p:txBody>
      </p:sp>
    </p:spTree>
  </p:cSld>
  <p:clrMapOvr>
    <a:masterClrMapping/>
  </p:clrMapOvr>
</p:sld>
</file>

<file path=ppt/theme/theme1.xml><?xml version="1.0" encoding="utf-8"?>
<a:theme xmlns:a="http://schemas.openxmlformats.org/drawingml/2006/main" name="Arrows.pot">
  <a:themeElements>
    <a:clrScheme name="Arrows.pot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Arrows.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charset="0"/>
          </a:defRPr>
        </a:defPPr>
      </a:lstStyle>
    </a:lnDef>
  </a:objectDefaults>
  <a:extraClrSchemeLst>
    <a:extraClrScheme>
      <a:clrScheme name="Arrows.pot 1">
        <a:dk1>
          <a:srgbClr val="000000"/>
        </a:dk1>
        <a:lt1>
          <a:srgbClr val="FFFFCC"/>
        </a:lt1>
        <a:dk2>
          <a:srgbClr val="CC6600"/>
        </a:dk2>
        <a:lt2>
          <a:srgbClr val="FFFFCC"/>
        </a:lt2>
        <a:accent1>
          <a:srgbClr val="3399FF"/>
        </a:accent1>
        <a:accent2>
          <a:srgbClr val="99FFCC"/>
        </a:accent2>
        <a:accent3>
          <a:srgbClr val="E2B8AA"/>
        </a:accent3>
        <a:accent4>
          <a:srgbClr val="DADAAE"/>
        </a:accent4>
        <a:accent5>
          <a:srgbClr val="ADCAFF"/>
        </a:accent5>
        <a:accent6>
          <a:srgbClr val="8AE7B9"/>
        </a:accent6>
        <a:hlink>
          <a:srgbClr val="CC00CC"/>
        </a:hlink>
        <a:folHlink>
          <a:srgbClr val="B2B2B2"/>
        </a:folHlink>
      </a:clrScheme>
      <a:clrMap bg1="dk2" tx1="lt1" bg2="dk1" tx2="lt2" accent1="accent1" accent2="accent2" accent3="accent3" accent4="accent4" accent5="accent5" accent6="accent6" hlink="hlink" folHlink="folHlink"/>
    </a:extraClrScheme>
    <a:extraClrScheme>
      <a:clrScheme name="Arrows.pot 2">
        <a:dk1>
          <a:srgbClr val="000000"/>
        </a:dk1>
        <a:lt1>
          <a:srgbClr val="99FFCC"/>
        </a:lt1>
        <a:dk2>
          <a:srgbClr val="000000"/>
        </a:dk2>
        <a:lt2>
          <a:srgbClr val="003300"/>
        </a:lt2>
        <a:accent1>
          <a:srgbClr val="CBCBCB"/>
        </a:accent1>
        <a:accent2>
          <a:srgbClr val="0066FF"/>
        </a:accent2>
        <a:accent3>
          <a:srgbClr val="CAFFE2"/>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rrows.pot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rrows.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rrows.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rrows.pot 6">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rrows.pot 7">
        <a:dk1>
          <a:srgbClr val="000000"/>
        </a:dk1>
        <a:lt1>
          <a:srgbClr val="FFFFCC"/>
        </a:lt1>
        <a:dk2>
          <a:srgbClr val="000000"/>
        </a:dk2>
        <a:lt2>
          <a:srgbClr val="808000"/>
        </a:lt2>
        <a:accent1>
          <a:srgbClr val="339933"/>
        </a:accent1>
        <a:accent2>
          <a:srgbClr val="800000"/>
        </a:accent2>
        <a:accent3>
          <a:srgbClr val="FFFFE2"/>
        </a:accent3>
        <a:accent4>
          <a:srgbClr val="000000"/>
        </a:accent4>
        <a:accent5>
          <a:srgbClr val="ADCAAD"/>
        </a:accent5>
        <a:accent6>
          <a:srgbClr val="730000"/>
        </a:accent6>
        <a:hlink>
          <a:srgbClr val="0099FF"/>
        </a:hlink>
        <a:folHlink>
          <a:srgbClr val="FFCC66"/>
        </a:folHlink>
      </a:clrScheme>
      <a:clrMap bg1="lt1" tx1="dk1" bg2="lt2" tx2="dk2" accent1="accent1" accent2="accent2" accent3="accent3" accent4="accent4" accent5="accent5" accent6="accent6" hlink="hlink" folHlink="folHlink"/>
    </a:extraClrScheme>
    <a:extraClrScheme>
      <a:clrScheme name="Arrows.pot 8">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7777FF"/>
        </a:hlink>
        <a:folHlink>
          <a:srgbClr val="6C6C6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Designs:Arrows.pot</Template>
  <TotalTime>0</TotalTime>
  <Words>8288</Words>
  <Application>Microsoft Macintosh PowerPoint</Application>
  <PresentationFormat>On-screen Show (4:3)</PresentationFormat>
  <Paragraphs>539</Paragraphs>
  <Slides>151</Slides>
  <Notes>142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151</vt:i4>
      </vt:variant>
    </vt:vector>
  </HeadingPairs>
  <TitlesOfParts>
    <vt:vector size="157" baseType="lpstr">
      <vt:lpstr>Times</vt:lpstr>
      <vt:lpstr>Times New Roman</vt:lpstr>
      <vt:lpstr>Monotype Sorts</vt:lpstr>
      <vt:lpstr>Arial</vt:lpstr>
      <vt:lpstr>Arrows.pot</vt:lpstr>
      <vt:lpstr>MS_ClipArt_Gallery</vt:lpstr>
      <vt:lpstr>PowerPoint Presentation</vt:lpstr>
      <vt:lpstr>PowerPoint Presentation</vt:lpstr>
      <vt:lpstr>PowerPoint Presentation</vt:lpstr>
      <vt:lpstr>Part 1: Diseases of Vegetables</vt:lpstr>
      <vt:lpstr>Learning Objectives</vt:lpstr>
      <vt:lpstr>PowerPoint Presentation</vt:lpstr>
      <vt:lpstr>CAUSES OF PLANT DISEASES</vt:lpstr>
      <vt:lpstr>PowerPoint Presentation</vt:lpstr>
      <vt:lpstr>PowerPoint Presentation</vt:lpstr>
      <vt:lpstr>PowerPoint Presentation</vt:lpstr>
      <vt:lpstr>PowerPoint Presentation</vt:lpstr>
      <vt:lpstr>PowerPoint Presentation</vt:lpstr>
      <vt:lpstr>Bean Rust</vt:lpstr>
      <vt:lpstr>Powdery Mildew</vt:lpstr>
      <vt:lpstr>Anthracnose</vt:lpstr>
      <vt:lpstr>Lima Bean Anthracnose</vt:lpstr>
      <vt:lpstr>PowerPoint Presentation</vt:lpstr>
      <vt:lpstr>PowerPoint Presentation</vt:lpstr>
      <vt:lpstr>PowerPoint Presentation</vt:lpstr>
      <vt:lpstr>Bacterial Canker</vt:lpstr>
      <vt:lpstr>PowerPoint Presentation</vt:lpstr>
      <vt:lpstr>PowerPoint Presentation</vt:lpstr>
      <vt:lpstr>Root-knot Damage</vt:lpstr>
      <vt:lpstr>Cyst Nematodes</vt:lpstr>
      <vt:lpstr>PowerPoint Presentation</vt:lpstr>
      <vt:lpstr>Watermelon Mosaic Virus</vt:lpstr>
      <vt:lpstr>Turnip Mosaic Virus</vt:lpstr>
      <vt:lpstr>PowerPoint Presentation</vt:lpstr>
      <vt:lpstr>PowerPoint Presentation</vt:lpstr>
      <vt:lpstr>VIRUS TRANSMISSION</vt:lpstr>
      <vt:lpstr>PowerPoint Presentation</vt:lpstr>
      <vt:lpstr>PowerPoint Presentation</vt:lpstr>
      <vt:lpstr>PowerPoint Presentation</vt:lpstr>
      <vt:lpstr>PowerPoint Presentation</vt:lpstr>
      <vt:lpstr>Rhizoctonia</vt:lpstr>
      <vt:lpstr>PowerPoint Presentation</vt:lpstr>
      <vt:lpstr>PowerPoint Presentation</vt:lpstr>
      <vt:lpstr>Pythium Damping-off</vt:lpstr>
      <vt:lpstr>PowerPoint Presentation</vt:lpstr>
      <vt:lpstr>PowerPoint Presentation</vt:lpstr>
      <vt:lpstr>PowerPoint Presentation</vt:lpstr>
      <vt:lpstr>PowerPoint Presentation</vt:lpstr>
      <vt:lpstr>PowerPoint Presentation</vt:lpstr>
      <vt:lpstr>PowerPoint Presentation</vt:lpstr>
      <vt:lpstr>Early  Blight</vt:lpstr>
      <vt:lpstr>PowerPoint Presentation</vt:lpstr>
      <vt:lpstr>Alternaria</vt:lpstr>
      <vt:lpstr>PowerPoint Presentation</vt:lpstr>
      <vt:lpstr>Bacterial wilt</vt:lpstr>
      <vt:lpstr>Southern blight</vt:lpstr>
      <vt:lpstr>PowerPoint Presentation</vt:lpstr>
      <vt:lpstr>PowerPoint Presentation</vt:lpstr>
      <vt:lpstr>PowerPoint Presentation</vt:lpstr>
      <vt:lpstr>PowerPoint Presentation</vt:lpstr>
      <vt:lpstr>Tobacco Mosaic Virus</vt:lpstr>
      <vt:lpstr>Cucumber Mosaic Virus</vt:lpstr>
      <vt:lpstr>2,4-D Injury</vt:lpstr>
      <vt:lpstr>Root-knot Nematode</vt:lpstr>
      <vt:lpstr>Fusarium wilt</vt:lpstr>
      <vt:lpstr>Choanephora Pod Blight</vt:lpstr>
      <vt:lpstr>Anthracnose</vt:lpstr>
      <vt:lpstr>Downy mildew</vt:lpstr>
      <vt:lpstr>Gummy Stem Blight</vt:lpstr>
      <vt:lpstr>Target-spot</vt:lpstr>
      <vt:lpstr>Belly-rot</vt:lpstr>
      <vt:lpstr>PowerPoint Presentation</vt:lpstr>
      <vt:lpstr>Bacterial Wilt</vt:lpstr>
      <vt:lpstr>PowerPoint Presentation</vt:lpstr>
      <vt:lpstr>Powdery mildew</vt:lpstr>
      <vt:lpstr>Squash Mosaic</vt:lpstr>
      <vt:lpstr>PowerPoint Presentation</vt:lpstr>
      <vt:lpstr>PowerPoint Presentation</vt:lpstr>
      <vt:lpstr>Mosaic Virus</vt:lpstr>
      <vt:lpstr>Cowpea Mosaic Virus &amp; Southern Bean Mosaic Virus</vt:lpstr>
      <vt:lpstr>PowerPoint Presentation</vt:lpstr>
      <vt:lpstr>Downy Mildew</vt:lpstr>
      <vt:lpstr>PowerPoint Presentation</vt:lpstr>
      <vt:lpstr>Crater-rot</vt:lpstr>
      <vt:lpstr>Part 2: Vegetable Insects</vt:lpstr>
      <vt:lpstr>PowerPoint Presentation</vt:lpstr>
      <vt:lpstr>Preventive Insecticide Treatments</vt:lpstr>
      <vt:lpstr>PowerPoint Presentation</vt:lpstr>
      <vt:lpstr>Pests</vt:lpstr>
      <vt:lpstr>General Pests</vt:lpstr>
      <vt:lpstr>Corn Earworm</vt:lpstr>
      <vt:lpstr>Corn earworms</vt:lpstr>
      <vt:lpstr>Corn earworms</vt:lpstr>
      <vt:lpstr>PowerPoint Presentation</vt:lpstr>
      <vt:lpstr>Tomato Fruitworm/Corn Earworm</vt:lpstr>
      <vt:lpstr>PowerPoint Presentation</vt:lpstr>
      <vt:lpstr>Aphids</vt:lpstr>
      <vt:lpstr>Aphids</vt:lpstr>
      <vt:lpstr>Spider mites</vt:lpstr>
      <vt:lpstr>Spider mite damage</vt:lpstr>
      <vt:lpstr>PowerPoint Presentation</vt:lpstr>
      <vt:lpstr>Stink Bug</vt:lpstr>
      <vt:lpstr>PowerPoint Presentation</vt:lpstr>
      <vt:lpstr>Stink Bug Damage</vt:lpstr>
      <vt:lpstr>Flea Beetles</vt:lpstr>
      <vt:lpstr>Flea Beetles</vt:lpstr>
      <vt:lpstr>PowerPoint Presentation</vt:lpstr>
      <vt:lpstr>Cowpea Curculio</vt:lpstr>
      <vt:lpstr>Cowpea Curculio Damage</vt:lpstr>
      <vt:lpstr>Cowpea Curculio Damage</vt:lpstr>
      <vt:lpstr>PowerPoint Presentation</vt:lpstr>
      <vt:lpstr>Mexican Bean Beetles</vt:lpstr>
      <vt:lpstr>Lesser Cornstalk Borers</vt:lpstr>
      <vt:lpstr>PowerPoint Presentation</vt:lpstr>
      <vt:lpstr>Thrip damage</vt:lpstr>
      <vt:lpstr>Cucumbers, Melons, Squash  and Pumpkins</vt:lpstr>
      <vt:lpstr>Spotted Cucumber Beetle</vt:lpstr>
      <vt:lpstr>Striped Cucumber Beetle </vt:lpstr>
      <vt:lpstr>Pickleworm</vt:lpstr>
      <vt:lpstr>Squash bug</vt:lpstr>
      <vt:lpstr>Squash bug</vt:lpstr>
      <vt:lpstr>Squash Vine Borer</vt:lpstr>
      <vt:lpstr>Squash Vine Borer</vt:lpstr>
      <vt:lpstr>Cabbage, Collards, Broccoli,  and Turnips</vt:lpstr>
      <vt:lpstr>Cabbage Maggot</vt:lpstr>
      <vt:lpstr>Cabbageworms –  Cabbage Looper</vt:lpstr>
      <vt:lpstr>Cabbage Looper Damage</vt:lpstr>
      <vt:lpstr>Cabbage Looper Control</vt:lpstr>
      <vt:lpstr>Cabbageworm –  Diamondback Moth Caterpillar</vt:lpstr>
      <vt:lpstr>Cabbageworm –  Diamondback Moth Caterpillar</vt:lpstr>
      <vt:lpstr>Cabbageworms - Imported Cabbageworm</vt:lpstr>
      <vt:lpstr>Cabbageworms - Imported Cabbageworm</vt:lpstr>
      <vt:lpstr>Cabbageworms - Imported Cabbageworm-Eggs</vt:lpstr>
      <vt:lpstr>Harlequin Bug</vt:lpstr>
      <vt:lpstr>PowerPoint Presentation</vt:lpstr>
      <vt:lpstr>European corn borer</vt:lpstr>
      <vt:lpstr>European corn borer</vt:lpstr>
      <vt:lpstr>PowerPoint Presentation</vt:lpstr>
      <vt:lpstr>Onion Maggot</vt:lpstr>
      <vt:lpstr>Thrips</vt:lpstr>
      <vt:lpstr>Thrips</vt:lpstr>
      <vt:lpstr>PowerPoint Presentation</vt:lpstr>
      <vt:lpstr>Colorado Potato Beetle</vt:lpstr>
      <vt:lpstr>PowerPoint Presentation</vt:lpstr>
      <vt:lpstr>Leafhopper </vt:lpstr>
      <vt:lpstr>White Grub</vt:lpstr>
      <vt:lpstr>White Grub</vt:lpstr>
      <vt:lpstr>Grub Control</vt:lpstr>
      <vt:lpstr>Wireworm</vt:lpstr>
      <vt:lpstr>Wireworm Damage</vt:lpstr>
      <vt:lpstr>PowerPoint Presentation</vt:lpstr>
      <vt:lpstr>European Corn Borer</vt:lpstr>
      <vt:lpstr>Cutworms</vt:lpstr>
      <vt:lpstr>Hornworm</vt:lpstr>
      <vt:lpstr>Whiteflies</vt:lpstr>
      <vt:lpstr>Whiteflies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2015-09-08T05:42:01Z</dcterms:created>
  <dcterms:modified xsi:type="dcterms:W3CDTF">2015-09-08T05:42:45Z</dcterms:modified>
</cp:coreProperties>
</file>